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18.jpg" ContentType="image/pn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4" r:id="rId4"/>
    <p:sldMasterId id="2147483712" r:id="rId5"/>
  </p:sldMasterIdLst>
  <p:notesMasterIdLst>
    <p:notesMasterId r:id="rId38"/>
  </p:notesMasterIdLst>
  <p:sldIdLst>
    <p:sldId id="529" r:id="rId6"/>
    <p:sldId id="532" r:id="rId7"/>
    <p:sldId id="513" r:id="rId8"/>
    <p:sldId id="514" r:id="rId9"/>
    <p:sldId id="515" r:id="rId10"/>
    <p:sldId id="517" r:id="rId11"/>
    <p:sldId id="516" r:id="rId12"/>
    <p:sldId id="518" r:id="rId13"/>
    <p:sldId id="520" r:id="rId14"/>
    <p:sldId id="521" r:id="rId15"/>
    <p:sldId id="522" r:id="rId16"/>
    <p:sldId id="523" r:id="rId17"/>
    <p:sldId id="524" r:id="rId18"/>
    <p:sldId id="525" r:id="rId19"/>
    <p:sldId id="539" r:id="rId20"/>
    <p:sldId id="534" r:id="rId21"/>
    <p:sldId id="538" r:id="rId22"/>
    <p:sldId id="535" r:id="rId23"/>
    <p:sldId id="536" r:id="rId24"/>
    <p:sldId id="537" r:id="rId25"/>
    <p:sldId id="540" r:id="rId26"/>
    <p:sldId id="541" r:id="rId27"/>
    <p:sldId id="270" r:id="rId28"/>
    <p:sldId id="487" r:id="rId29"/>
    <p:sldId id="543" r:id="rId30"/>
    <p:sldId id="506" r:id="rId31"/>
    <p:sldId id="507" r:id="rId32"/>
    <p:sldId id="544" r:id="rId33"/>
    <p:sldId id="273" r:id="rId34"/>
    <p:sldId id="545" r:id="rId35"/>
    <p:sldId id="509" r:id="rId36"/>
    <p:sldId id="546" r:id="rId37"/>
  </p:sldIdLst>
  <p:sldSz cx="9144000" cy="6858000" type="screen4x3"/>
  <p:notesSz cx="6858000" cy="9144000"/>
  <p:embeddedFontLst>
    <p:embeddedFont>
      <p:font typeface="Century Gothic" panose="020B0502020202020204" pitchFamily="34" charset="0"/>
      <p:regular r:id="rId39"/>
      <p:bold r:id="rId40"/>
      <p:italic r:id="rId41"/>
      <p:boldItalic r:id="rId42"/>
    </p:embeddedFont>
    <p:embeddedFont>
      <p:font typeface="Truetypewriter PolyglOTT" panose="02060704040205020404" pitchFamily="18" charset="0"/>
      <p:regular r:id="rId43"/>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raphim Seferiades" initials="SS [2]" lastIdx="1" clrIdx="0">
    <p:extLst>
      <p:ext uri="{19B8F6BF-5375-455C-9EA6-DF929625EA0E}">
        <p15:presenceInfo xmlns:p15="http://schemas.microsoft.com/office/powerpoint/2012/main" userId="S::ssefer@panteion.gr::e7a462a7-3b58-435c-a668-ab4691e097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327" autoAdjust="0"/>
  </p:normalViewPr>
  <p:slideViewPr>
    <p:cSldViewPr>
      <p:cViewPr varScale="1">
        <p:scale>
          <a:sx n="101" d="100"/>
          <a:sy n="101" d="100"/>
        </p:scale>
        <p:origin x="1320" y="6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4.fntdata"/><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2.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5.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F6DF32-9D84-47BD-B539-5585B292EEC9}" type="datetimeFigureOut">
              <a:rPr lang="el-GR" smtClean="0"/>
              <a:t>2/5/2026</a:t>
            </a:fld>
            <a:endParaRPr lang="el-GR"/>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48DE63-8399-48B2-9891-316B425348D2}" type="slidenum">
              <a:rPr lang="el-GR" smtClean="0"/>
              <a:t>‹#›</a:t>
            </a:fld>
            <a:endParaRPr lang="el-GR"/>
          </a:p>
        </p:txBody>
      </p:sp>
    </p:spTree>
    <p:extLst>
      <p:ext uri="{BB962C8B-B14F-4D97-AF65-F5344CB8AC3E}">
        <p14:creationId xmlns:p14="http://schemas.microsoft.com/office/powerpoint/2010/main" val="27428345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48DE63-8399-48B2-9891-316B425348D2}" type="slidenum">
              <a:rPr lang="el-GR" smtClean="0"/>
              <a:t>6</a:t>
            </a:fld>
            <a:endParaRPr lang="el-GR"/>
          </a:p>
        </p:txBody>
      </p:sp>
    </p:spTree>
    <p:extLst>
      <p:ext uri="{BB962C8B-B14F-4D97-AF65-F5344CB8AC3E}">
        <p14:creationId xmlns:p14="http://schemas.microsoft.com/office/powerpoint/2010/main" val="1666346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39225ABD-A810-98CA-1412-216D8CFEDF43}"/>
              </a:ext>
            </a:extLst>
          </p:cNvPr>
          <p:cNvSpPr>
            <a:spLocks noGrp="1" noChangeArrowheads="1"/>
          </p:cNvSpPr>
          <p:nvPr>
            <p:ph type="dt" idx="1"/>
          </p:nvPr>
        </p:nvSpPr>
        <p:spPr>
          <a:ln/>
        </p:spPr>
        <p:txBody>
          <a:bodyPr/>
          <a:lstStyle/>
          <a:p>
            <a:fld id="{0DCB0C21-0E0B-42E4-B7C7-FB26ED60E440}" type="datetime1">
              <a:rPr lang="en-GB" altLang="en-US"/>
              <a:pPr/>
              <a:t>02/05/2026</a:t>
            </a:fld>
            <a:endParaRPr lang="en-GB" altLang="en-US"/>
          </a:p>
        </p:txBody>
      </p:sp>
      <p:sp>
        <p:nvSpPr>
          <p:cNvPr id="6" name="Rectangle 6">
            <a:extLst>
              <a:ext uri="{FF2B5EF4-FFF2-40B4-BE49-F238E27FC236}">
                <a16:creationId xmlns:a16="http://schemas.microsoft.com/office/drawing/2014/main" id="{C1887B7F-C616-2A75-2763-78ECA6A97283}"/>
              </a:ext>
            </a:extLst>
          </p:cNvPr>
          <p:cNvSpPr>
            <a:spLocks noGrp="1" noChangeArrowheads="1"/>
          </p:cNvSpPr>
          <p:nvPr>
            <p:ph type="ftr" sz="quarter" idx="4"/>
          </p:nvPr>
        </p:nvSpPr>
        <p:spPr>
          <a:ln/>
        </p:spPr>
        <p:txBody>
          <a:bodyPr/>
          <a:lstStyle/>
          <a:p>
            <a:r>
              <a:rPr lang="en-GB" altLang="en-US"/>
              <a:t>Seferiades</a:t>
            </a:r>
          </a:p>
        </p:txBody>
      </p:sp>
      <p:sp>
        <p:nvSpPr>
          <p:cNvPr id="7" name="Rectangle 7">
            <a:extLst>
              <a:ext uri="{FF2B5EF4-FFF2-40B4-BE49-F238E27FC236}">
                <a16:creationId xmlns:a16="http://schemas.microsoft.com/office/drawing/2014/main" id="{6773A266-F3AF-8EA4-33FC-CAC2846064D3}"/>
              </a:ext>
            </a:extLst>
          </p:cNvPr>
          <p:cNvSpPr>
            <a:spLocks noGrp="1" noChangeArrowheads="1"/>
          </p:cNvSpPr>
          <p:nvPr>
            <p:ph type="sldNum" sz="quarter" idx="5"/>
          </p:nvPr>
        </p:nvSpPr>
        <p:spPr>
          <a:ln/>
        </p:spPr>
        <p:txBody>
          <a:bodyPr/>
          <a:lstStyle/>
          <a:p>
            <a:fld id="{3C14FD19-AAF8-4B14-87B2-7AE398DBF2E5}" type="slidenum">
              <a:rPr lang="en-GB" altLang="en-US"/>
              <a:pPr/>
              <a:t>23</a:t>
            </a:fld>
            <a:endParaRPr lang="en-GB" altLang="en-US"/>
          </a:p>
        </p:txBody>
      </p:sp>
      <p:sp>
        <p:nvSpPr>
          <p:cNvPr id="54274" name="Rectangle 2">
            <a:extLst>
              <a:ext uri="{FF2B5EF4-FFF2-40B4-BE49-F238E27FC236}">
                <a16:creationId xmlns:a16="http://schemas.microsoft.com/office/drawing/2014/main" id="{56EE5BC1-5B4B-41CE-201E-847991BE4FE4}"/>
              </a:ext>
            </a:extLst>
          </p:cNvPr>
          <p:cNvSpPr>
            <a:spLocks noGrp="1" noRot="1" noChangeAspect="1" noChangeArrowheads="1" noTextEdit="1"/>
          </p:cNvSpPr>
          <p:nvPr>
            <p:ph type="sldImg"/>
          </p:nvPr>
        </p:nvSpPr>
        <p:spPr>
          <a:ln/>
        </p:spPr>
        <p:txBody>
          <a:bodyPr/>
          <a:lstStyle/>
          <a:p>
            <a:endParaRPr lang="en-US"/>
          </a:p>
        </p:txBody>
      </p:sp>
      <p:sp>
        <p:nvSpPr>
          <p:cNvPr id="54275" name="Rectangle 3">
            <a:extLst>
              <a:ext uri="{FF2B5EF4-FFF2-40B4-BE49-F238E27FC236}">
                <a16:creationId xmlns:a16="http://schemas.microsoft.com/office/drawing/2014/main" id="{37AF2033-178E-FC3F-53B5-6B6BA5F51153}"/>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A83AC66F-0DF1-B201-B0A1-4C8CDBA7E7B2}"/>
              </a:ext>
            </a:extLst>
          </p:cNvPr>
          <p:cNvSpPr>
            <a:spLocks noGrp="1" noChangeArrowheads="1"/>
          </p:cNvSpPr>
          <p:nvPr>
            <p:ph type="dt" idx="1"/>
          </p:nvPr>
        </p:nvSpPr>
        <p:spPr>
          <a:ln/>
        </p:spPr>
        <p:txBody>
          <a:bodyPr/>
          <a:lstStyle/>
          <a:p>
            <a:fld id="{F3B21AA1-0EED-4FF0-BCC5-657E88BF26F2}" type="datetime1">
              <a:rPr lang="en-GB" altLang="en-US"/>
              <a:pPr/>
              <a:t>02/05/2026</a:t>
            </a:fld>
            <a:endParaRPr lang="en-GB" altLang="en-US"/>
          </a:p>
        </p:txBody>
      </p:sp>
      <p:sp>
        <p:nvSpPr>
          <p:cNvPr id="6" name="Rectangle 6">
            <a:extLst>
              <a:ext uri="{FF2B5EF4-FFF2-40B4-BE49-F238E27FC236}">
                <a16:creationId xmlns:a16="http://schemas.microsoft.com/office/drawing/2014/main" id="{7097B728-14EC-ED87-3B96-8E1793609F15}"/>
              </a:ext>
            </a:extLst>
          </p:cNvPr>
          <p:cNvSpPr>
            <a:spLocks noGrp="1" noChangeArrowheads="1"/>
          </p:cNvSpPr>
          <p:nvPr>
            <p:ph type="ftr" sz="quarter" idx="4"/>
          </p:nvPr>
        </p:nvSpPr>
        <p:spPr>
          <a:ln/>
        </p:spPr>
        <p:txBody>
          <a:bodyPr/>
          <a:lstStyle/>
          <a:p>
            <a:r>
              <a:rPr lang="en-GB" altLang="en-US"/>
              <a:t>Seferiades</a:t>
            </a:r>
          </a:p>
        </p:txBody>
      </p:sp>
      <p:sp>
        <p:nvSpPr>
          <p:cNvPr id="7" name="Rectangle 7">
            <a:extLst>
              <a:ext uri="{FF2B5EF4-FFF2-40B4-BE49-F238E27FC236}">
                <a16:creationId xmlns:a16="http://schemas.microsoft.com/office/drawing/2014/main" id="{A6FAE8D4-B4EF-81A2-3303-E0DA018AFEF1}"/>
              </a:ext>
            </a:extLst>
          </p:cNvPr>
          <p:cNvSpPr>
            <a:spLocks noGrp="1" noChangeArrowheads="1"/>
          </p:cNvSpPr>
          <p:nvPr>
            <p:ph type="sldNum" sz="quarter" idx="5"/>
          </p:nvPr>
        </p:nvSpPr>
        <p:spPr>
          <a:ln/>
        </p:spPr>
        <p:txBody>
          <a:bodyPr/>
          <a:lstStyle/>
          <a:p>
            <a:fld id="{BAA6C3C9-7F76-476B-A171-12B727553E9A}" type="slidenum">
              <a:rPr lang="en-GB" altLang="en-US"/>
              <a:pPr/>
              <a:t>24</a:t>
            </a:fld>
            <a:endParaRPr lang="en-GB" altLang="en-US"/>
          </a:p>
        </p:txBody>
      </p:sp>
      <p:sp>
        <p:nvSpPr>
          <p:cNvPr id="132098" name="Rectangle 2">
            <a:extLst>
              <a:ext uri="{FF2B5EF4-FFF2-40B4-BE49-F238E27FC236}">
                <a16:creationId xmlns:a16="http://schemas.microsoft.com/office/drawing/2014/main" id="{B2724AC0-166F-5D64-B4D3-21A5AE6E53E2}"/>
              </a:ext>
            </a:extLst>
          </p:cNvPr>
          <p:cNvSpPr>
            <a:spLocks noGrp="1" noRot="1" noChangeAspect="1" noChangeArrowheads="1" noTextEdit="1"/>
          </p:cNvSpPr>
          <p:nvPr>
            <p:ph type="sldImg"/>
          </p:nvPr>
        </p:nvSpPr>
        <p:spPr>
          <a:ln/>
        </p:spPr>
        <p:txBody>
          <a:bodyPr/>
          <a:lstStyle/>
          <a:p>
            <a:endParaRPr lang="en-US"/>
          </a:p>
        </p:txBody>
      </p:sp>
      <p:sp>
        <p:nvSpPr>
          <p:cNvPr id="132099" name="Rectangle 3">
            <a:extLst>
              <a:ext uri="{FF2B5EF4-FFF2-40B4-BE49-F238E27FC236}">
                <a16:creationId xmlns:a16="http://schemas.microsoft.com/office/drawing/2014/main" id="{7E711095-C29A-C765-08E3-F23237901DB9}"/>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700E9077-DED9-391F-798E-3C9313EB453A}"/>
              </a:ext>
            </a:extLst>
          </p:cNvPr>
          <p:cNvSpPr>
            <a:spLocks noGrp="1" noChangeArrowheads="1"/>
          </p:cNvSpPr>
          <p:nvPr>
            <p:ph type="dt" idx="1"/>
          </p:nvPr>
        </p:nvSpPr>
        <p:spPr>
          <a:ln/>
        </p:spPr>
        <p:txBody>
          <a:bodyPr/>
          <a:lstStyle/>
          <a:p>
            <a:fld id="{BEF97A62-62FA-4E63-BBE5-81C01920B893}" type="datetime1">
              <a:rPr lang="en-GB" altLang="en-US"/>
              <a:pPr/>
              <a:t>02/05/2026</a:t>
            </a:fld>
            <a:endParaRPr lang="en-GB" altLang="en-US"/>
          </a:p>
        </p:txBody>
      </p:sp>
      <p:sp>
        <p:nvSpPr>
          <p:cNvPr id="6" name="Rectangle 6">
            <a:extLst>
              <a:ext uri="{FF2B5EF4-FFF2-40B4-BE49-F238E27FC236}">
                <a16:creationId xmlns:a16="http://schemas.microsoft.com/office/drawing/2014/main" id="{48893B27-67F8-22A6-6470-883E9332FF5C}"/>
              </a:ext>
            </a:extLst>
          </p:cNvPr>
          <p:cNvSpPr>
            <a:spLocks noGrp="1" noChangeArrowheads="1"/>
          </p:cNvSpPr>
          <p:nvPr>
            <p:ph type="ftr" sz="quarter" idx="4"/>
          </p:nvPr>
        </p:nvSpPr>
        <p:spPr>
          <a:ln/>
        </p:spPr>
        <p:txBody>
          <a:bodyPr/>
          <a:lstStyle/>
          <a:p>
            <a:r>
              <a:rPr lang="en-GB" altLang="en-US"/>
              <a:t>Seferiades</a:t>
            </a:r>
          </a:p>
        </p:txBody>
      </p:sp>
      <p:sp>
        <p:nvSpPr>
          <p:cNvPr id="7" name="Rectangle 7">
            <a:extLst>
              <a:ext uri="{FF2B5EF4-FFF2-40B4-BE49-F238E27FC236}">
                <a16:creationId xmlns:a16="http://schemas.microsoft.com/office/drawing/2014/main" id="{51AF4C8E-B60B-4804-9BB8-1AE49FA63F6B}"/>
              </a:ext>
            </a:extLst>
          </p:cNvPr>
          <p:cNvSpPr>
            <a:spLocks noGrp="1" noChangeArrowheads="1"/>
          </p:cNvSpPr>
          <p:nvPr>
            <p:ph type="sldNum" sz="quarter" idx="5"/>
          </p:nvPr>
        </p:nvSpPr>
        <p:spPr>
          <a:ln/>
        </p:spPr>
        <p:txBody>
          <a:bodyPr/>
          <a:lstStyle/>
          <a:p>
            <a:fld id="{EFC49F61-9D72-4F1D-B2B3-AD441CF86598}" type="slidenum">
              <a:rPr lang="en-GB" altLang="en-US"/>
              <a:pPr/>
              <a:t>29</a:t>
            </a:fld>
            <a:endParaRPr lang="en-GB" altLang="en-US"/>
          </a:p>
        </p:txBody>
      </p:sp>
      <p:sp>
        <p:nvSpPr>
          <p:cNvPr id="63490" name="Rectangle 2">
            <a:extLst>
              <a:ext uri="{FF2B5EF4-FFF2-40B4-BE49-F238E27FC236}">
                <a16:creationId xmlns:a16="http://schemas.microsoft.com/office/drawing/2014/main" id="{52CA92BA-BC29-1AA7-B052-0547F62AA335}"/>
              </a:ext>
            </a:extLst>
          </p:cNvPr>
          <p:cNvSpPr>
            <a:spLocks noGrp="1" noRot="1" noChangeAspect="1" noChangeArrowheads="1" noTextEdit="1"/>
          </p:cNvSpPr>
          <p:nvPr>
            <p:ph type="sldImg"/>
          </p:nvPr>
        </p:nvSpPr>
        <p:spPr>
          <a:ln/>
        </p:spPr>
        <p:txBody>
          <a:bodyPr/>
          <a:lstStyle/>
          <a:p>
            <a:endParaRPr lang="en-US"/>
          </a:p>
        </p:txBody>
      </p:sp>
      <p:sp>
        <p:nvSpPr>
          <p:cNvPr id="63491" name="Rectangle 3">
            <a:extLst>
              <a:ext uri="{FF2B5EF4-FFF2-40B4-BE49-F238E27FC236}">
                <a16:creationId xmlns:a16="http://schemas.microsoft.com/office/drawing/2014/main" id="{9C24398A-857F-F5F3-F580-59E79D13C5C4}"/>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EBB694-1613-4B4B-8D7A-08339EA9A890}" type="datetimeFigureOut">
              <a:rPr lang="el-GR" smtClean="0"/>
              <a:t>2/5/2026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775025D-762E-4CBA-B5F0-328DD05692B1}" type="slidenum">
              <a:rPr lang="el-GR" smtClean="0"/>
              <a:t>‹#›</a:t>
            </a:fld>
            <a:endParaRPr lang="el-GR"/>
          </a:p>
        </p:txBody>
      </p:sp>
    </p:spTree>
    <p:extLst>
      <p:ext uri="{BB962C8B-B14F-4D97-AF65-F5344CB8AC3E}">
        <p14:creationId xmlns:p14="http://schemas.microsoft.com/office/powerpoint/2010/main" val="42551265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EBB694-1613-4B4B-8D7A-08339EA9A890}" type="datetimeFigureOut">
              <a:rPr lang="el-GR" smtClean="0"/>
              <a:t>2/5/2026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775025D-762E-4CBA-B5F0-328DD05692B1}" type="slidenum">
              <a:rPr lang="el-GR" smtClean="0"/>
              <a:t>‹#›</a:t>
            </a:fld>
            <a:endParaRPr lang="el-GR"/>
          </a:p>
        </p:txBody>
      </p:sp>
    </p:spTree>
    <p:extLst>
      <p:ext uri="{BB962C8B-B14F-4D97-AF65-F5344CB8AC3E}">
        <p14:creationId xmlns:p14="http://schemas.microsoft.com/office/powerpoint/2010/main" val="1759221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EBB694-1613-4B4B-8D7A-08339EA9A890}" type="datetimeFigureOut">
              <a:rPr lang="el-GR" smtClean="0"/>
              <a:t>2/5/2026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775025D-762E-4CBA-B5F0-328DD05692B1}" type="slidenum">
              <a:rPr lang="el-GR" smtClean="0"/>
              <a:t>‹#›</a:t>
            </a:fld>
            <a:endParaRPr lang="el-GR"/>
          </a:p>
        </p:txBody>
      </p:sp>
    </p:spTree>
    <p:extLst>
      <p:ext uri="{BB962C8B-B14F-4D97-AF65-F5344CB8AC3E}">
        <p14:creationId xmlns:p14="http://schemas.microsoft.com/office/powerpoint/2010/main" val="20995427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2"/>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245225"/>
            <a:ext cx="2133600" cy="476250"/>
          </a:xfrm>
        </p:spPr>
        <p:txBody>
          <a:bodyPr/>
          <a:lstStyle>
            <a:lvl1pPr>
              <a:defRPr/>
            </a:lvl1pPr>
          </a:lstStyle>
          <a:p>
            <a:r>
              <a:rPr lang="en-GB" altLang="en-US"/>
              <a:t>Σ Ι Σεφεριάδης</a:t>
            </a: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GB" alt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444B1DFA-96EA-452E-A545-E71EB16D31CE}" type="slidenum">
              <a:rPr lang="en-GB" altLang="en-US"/>
              <a:pPr/>
              <a:t>‹#›</a:t>
            </a:fld>
            <a:endParaRPr lang="en-GB" altLang="en-US"/>
          </a:p>
        </p:txBody>
      </p:sp>
    </p:spTree>
    <p:extLst>
      <p:ext uri="{BB962C8B-B14F-4D97-AF65-F5344CB8AC3E}">
        <p14:creationId xmlns:p14="http://schemas.microsoft.com/office/powerpoint/2010/main" val="22615483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7C27F-C6F0-9337-D378-A5E5E52F0002}"/>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36C0EA-B65B-6D37-131D-EF7992502C49}"/>
              </a:ext>
            </a:extLst>
          </p:cNvPr>
          <p:cNvSpPr>
            <a:spLocks noGrp="1"/>
          </p:cNvSpPr>
          <p:nvPr>
            <p:ph type="body" sz="half" idx="1"/>
          </p:nvPr>
        </p:nvSpPr>
        <p:spPr>
          <a:xfrm>
            <a:off x="457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C5E49B-EBFF-B174-790D-AE158457D2B5}"/>
              </a:ext>
            </a:extLst>
          </p:cNvPr>
          <p:cNvSpPr>
            <a:spLocks noGrp="1"/>
          </p:cNvSpPr>
          <p:nvPr>
            <p:ph sz="half" idx="2"/>
          </p:nvPr>
        </p:nvSpPr>
        <p:spPr>
          <a:xfrm>
            <a:off x="4648200" y="1600200"/>
            <a:ext cx="4038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3AEBCB-A99C-8C66-49EF-9B7199295389}"/>
              </a:ext>
            </a:extLst>
          </p:cNvPr>
          <p:cNvSpPr>
            <a:spLocks noGrp="1"/>
          </p:cNvSpPr>
          <p:nvPr>
            <p:ph type="dt" sz="half" idx="10"/>
          </p:nvPr>
        </p:nvSpPr>
        <p:spPr>
          <a:xfrm>
            <a:off x="457200" y="6248400"/>
            <a:ext cx="2133600" cy="457200"/>
          </a:xfrm>
        </p:spPr>
        <p:txBody>
          <a:bodyPr/>
          <a:lstStyle>
            <a:lvl1pPr>
              <a:defRPr/>
            </a:lvl1pPr>
          </a:lstStyle>
          <a:p>
            <a:fld id="{F4B998E9-B2EB-4003-8F1C-AB709D06CFE3}" type="datetime1">
              <a:rPr lang="en-GB" altLang="en-US"/>
              <a:pPr/>
              <a:t>02/05/2026</a:t>
            </a:fld>
            <a:endParaRPr lang="en-GB" altLang="en-US"/>
          </a:p>
        </p:txBody>
      </p:sp>
      <p:sp>
        <p:nvSpPr>
          <p:cNvPr id="6" name="Footer Placeholder 5">
            <a:extLst>
              <a:ext uri="{FF2B5EF4-FFF2-40B4-BE49-F238E27FC236}">
                <a16:creationId xmlns:a16="http://schemas.microsoft.com/office/drawing/2014/main" id="{E8F92E0E-354D-6275-B4A6-1A89AC884EF8}"/>
              </a:ext>
            </a:extLst>
          </p:cNvPr>
          <p:cNvSpPr>
            <a:spLocks noGrp="1"/>
          </p:cNvSpPr>
          <p:nvPr>
            <p:ph type="ftr" sz="quarter" idx="11"/>
          </p:nvPr>
        </p:nvSpPr>
        <p:spPr>
          <a:xfrm>
            <a:off x="3124200" y="6248400"/>
            <a:ext cx="2895600" cy="457200"/>
          </a:xfrm>
        </p:spPr>
        <p:txBody>
          <a:bodyPr/>
          <a:lstStyle>
            <a:lvl1pPr>
              <a:defRPr/>
            </a:lvl1pPr>
          </a:lstStyle>
          <a:p>
            <a:r>
              <a:rPr lang="en-GB" altLang="en-US"/>
              <a:t>Seraphim Seferiades</a:t>
            </a:r>
          </a:p>
        </p:txBody>
      </p:sp>
      <p:sp>
        <p:nvSpPr>
          <p:cNvPr id="7" name="Slide Number Placeholder 6">
            <a:extLst>
              <a:ext uri="{FF2B5EF4-FFF2-40B4-BE49-F238E27FC236}">
                <a16:creationId xmlns:a16="http://schemas.microsoft.com/office/drawing/2014/main" id="{B09015C0-6E79-BCE2-1EB5-8C0C23DA4108}"/>
              </a:ext>
            </a:extLst>
          </p:cNvPr>
          <p:cNvSpPr>
            <a:spLocks noGrp="1"/>
          </p:cNvSpPr>
          <p:nvPr>
            <p:ph type="sldNum" sz="quarter" idx="12"/>
          </p:nvPr>
        </p:nvSpPr>
        <p:spPr>
          <a:xfrm>
            <a:off x="6553200" y="6248400"/>
            <a:ext cx="2133600" cy="457200"/>
          </a:xfrm>
        </p:spPr>
        <p:txBody>
          <a:bodyPr/>
          <a:lstStyle>
            <a:lvl1pPr>
              <a:defRPr/>
            </a:lvl1pPr>
          </a:lstStyle>
          <a:p>
            <a:fld id="{99F2AD31-E223-452F-BA63-CC3637E94D26}" type="slidenum">
              <a:rPr lang="en-GB" altLang="en-US"/>
              <a:pPr/>
              <a:t>‹#›</a:t>
            </a:fld>
            <a:endParaRPr lang="en-GB" altLang="en-US"/>
          </a:p>
        </p:txBody>
      </p:sp>
    </p:spTree>
    <p:extLst>
      <p:ext uri="{BB962C8B-B14F-4D97-AF65-F5344CB8AC3E}">
        <p14:creationId xmlns:p14="http://schemas.microsoft.com/office/powerpoint/2010/main" val="346959128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2801F-E0D0-CEFE-5DF6-0552E460B9F0}"/>
              </a:ext>
            </a:extLst>
          </p:cNvPr>
          <p:cNvSpPr>
            <a:spLocks noGrp="1"/>
          </p:cNvSpPr>
          <p:nvPr>
            <p:ph type="title"/>
          </p:nvPr>
        </p:nvSpPr>
        <p:spPr>
          <a:xfrm>
            <a:off x="457200" y="274638"/>
            <a:ext cx="8229600" cy="1143000"/>
          </a:xfrm>
        </p:spPr>
        <p:txBody>
          <a:bodyPr/>
          <a:lstStyle/>
          <a:p>
            <a:r>
              <a:rPr lang="en-US"/>
              <a:t>Click to edit Master title style</a:t>
            </a:r>
          </a:p>
        </p:txBody>
      </p:sp>
      <p:sp>
        <p:nvSpPr>
          <p:cNvPr id="3" name="Chart Placeholder 2">
            <a:extLst>
              <a:ext uri="{FF2B5EF4-FFF2-40B4-BE49-F238E27FC236}">
                <a16:creationId xmlns:a16="http://schemas.microsoft.com/office/drawing/2014/main" id="{72434061-4E0E-EC57-0CE6-2BDCDFCD9281}"/>
              </a:ext>
            </a:extLst>
          </p:cNvPr>
          <p:cNvSpPr>
            <a:spLocks noGrp="1"/>
          </p:cNvSpPr>
          <p:nvPr>
            <p:ph type="chart" idx="1"/>
          </p:nvPr>
        </p:nvSpPr>
        <p:spPr>
          <a:xfrm>
            <a:off x="457200" y="1600200"/>
            <a:ext cx="8229600" cy="4495800"/>
          </a:xfrm>
        </p:spPr>
        <p:txBody>
          <a:bodyPr/>
          <a:lstStyle/>
          <a:p>
            <a:endParaRPr lang="en-US"/>
          </a:p>
        </p:txBody>
      </p:sp>
      <p:sp>
        <p:nvSpPr>
          <p:cNvPr id="4" name="Date Placeholder 3">
            <a:extLst>
              <a:ext uri="{FF2B5EF4-FFF2-40B4-BE49-F238E27FC236}">
                <a16:creationId xmlns:a16="http://schemas.microsoft.com/office/drawing/2014/main" id="{350A360F-D52F-2944-F45B-4F72A2E8B20C}"/>
              </a:ext>
            </a:extLst>
          </p:cNvPr>
          <p:cNvSpPr>
            <a:spLocks noGrp="1"/>
          </p:cNvSpPr>
          <p:nvPr>
            <p:ph type="dt" sz="half" idx="10"/>
          </p:nvPr>
        </p:nvSpPr>
        <p:spPr>
          <a:xfrm>
            <a:off x="457200" y="6248400"/>
            <a:ext cx="2133600" cy="457200"/>
          </a:xfrm>
        </p:spPr>
        <p:txBody>
          <a:bodyPr/>
          <a:lstStyle>
            <a:lvl1pPr>
              <a:defRPr/>
            </a:lvl1pPr>
          </a:lstStyle>
          <a:p>
            <a:fld id="{524B8E35-AC06-4D79-8B4E-C5C55705C2F8}" type="datetime1">
              <a:rPr lang="en-GB" altLang="en-US"/>
              <a:pPr/>
              <a:t>02/05/2026</a:t>
            </a:fld>
            <a:endParaRPr lang="en-GB" altLang="en-US"/>
          </a:p>
        </p:txBody>
      </p:sp>
      <p:sp>
        <p:nvSpPr>
          <p:cNvPr id="5" name="Footer Placeholder 4">
            <a:extLst>
              <a:ext uri="{FF2B5EF4-FFF2-40B4-BE49-F238E27FC236}">
                <a16:creationId xmlns:a16="http://schemas.microsoft.com/office/drawing/2014/main" id="{E1FA6DFE-F4C1-AA44-5D7E-731E47B8E0EF}"/>
              </a:ext>
            </a:extLst>
          </p:cNvPr>
          <p:cNvSpPr>
            <a:spLocks noGrp="1"/>
          </p:cNvSpPr>
          <p:nvPr>
            <p:ph type="ftr" sz="quarter" idx="11"/>
          </p:nvPr>
        </p:nvSpPr>
        <p:spPr>
          <a:xfrm>
            <a:off x="3124200" y="6248400"/>
            <a:ext cx="2895600" cy="457200"/>
          </a:xfrm>
        </p:spPr>
        <p:txBody>
          <a:bodyPr/>
          <a:lstStyle>
            <a:lvl1pPr>
              <a:defRPr/>
            </a:lvl1pPr>
          </a:lstStyle>
          <a:p>
            <a:r>
              <a:rPr lang="en-GB" altLang="en-US"/>
              <a:t>Seraphim Seferiades</a:t>
            </a:r>
          </a:p>
        </p:txBody>
      </p:sp>
      <p:sp>
        <p:nvSpPr>
          <p:cNvPr id="6" name="Slide Number Placeholder 5">
            <a:extLst>
              <a:ext uri="{FF2B5EF4-FFF2-40B4-BE49-F238E27FC236}">
                <a16:creationId xmlns:a16="http://schemas.microsoft.com/office/drawing/2014/main" id="{17051545-241F-E843-2117-5C31F7412D5F}"/>
              </a:ext>
            </a:extLst>
          </p:cNvPr>
          <p:cNvSpPr>
            <a:spLocks noGrp="1"/>
          </p:cNvSpPr>
          <p:nvPr>
            <p:ph type="sldNum" sz="quarter" idx="12"/>
          </p:nvPr>
        </p:nvSpPr>
        <p:spPr>
          <a:xfrm>
            <a:off x="6553200" y="6248400"/>
            <a:ext cx="2133600" cy="457200"/>
          </a:xfrm>
        </p:spPr>
        <p:txBody>
          <a:bodyPr/>
          <a:lstStyle>
            <a:lvl1pPr>
              <a:defRPr/>
            </a:lvl1pPr>
          </a:lstStyle>
          <a:p>
            <a:fld id="{6FD9081C-1AA1-4D14-BC2B-ECA6E0135A09}" type="slidenum">
              <a:rPr lang="en-GB" altLang="en-US"/>
              <a:pPr/>
              <a:t>‹#›</a:t>
            </a:fld>
            <a:endParaRPr lang="en-GB" altLang="en-US"/>
          </a:p>
        </p:txBody>
      </p:sp>
    </p:spTree>
    <p:extLst>
      <p:ext uri="{BB962C8B-B14F-4D97-AF65-F5344CB8AC3E}">
        <p14:creationId xmlns:p14="http://schemas.microsoft.com/office/powerpoint/2010/main" val="517619147"/>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E0A0D380-4B3B-406A-9FC1-313D634E8545}" type="slidenum">
              <a:rPr lang="en-GB" altLang="en-US"/>
              <a:pPr/>
              <a:t>‹#›</a:t>
            </a:fld>
            <a:endParaRPr lang="en-GB" altLang="en-US"/>
          </a:p>
        </p:txBody>
      </p:sp>
    </p:spTree>
    <p:extLst>
      <p:ext uri="{BB962C8B-B14F-4D97-AF65-F5344CB8AC3E}">
        <p14:creationId xmlns:p14="http://schemas.microsoft.com/office/powerpoint/2010/main" val="3106062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9703B2C9-54D4-4A3D-AB36-5C679DE6F5F4}" type="slidenum">
              <a:rPr lang="en-GB" altLang="en-US"/>
              <a:pPr/>
              <a:t>‹#›</a:t>
            </a:fld>
            <a:endParaRPr lang="en-GB" altLang="en-US"/>
          </a:p>
        </p:txBody>
      </p:sp>
    </p:spTree>
    <p:extLst>
      <p:ext uri="{BB962C8B-B14F-4D97-AF65-F5344CB8AC3E}">
        <p14:creationId xmlns:p14="http://schemas.microsoft.com/office/powerpoint/2010/main" val="17119569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65A16DD9-7CE9-43AA-A681-8622D5CB9076}" type="slidenum">
              <a:rPr lang="en-GB" altLang="en-US"/>
              <a:pPr/>
              <a:t>‹#›</a:t>
            </a:fld>
            <a:endParaRPr lang="en-GB" altLang="en-US"/>
          </a:p>
        </p:txBody>
      </p:sp>
    </p:spTree>
    <p:extLst>
      <p:ext uri="{BB962C8B-B14F-4D97-AF65-F5344CB8AC3E}">
        <p14:creationId xmlns:p14="http://schemas.microsoft.com/office/powerpoint/2010/main" val="38320938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585351E9-70FA-499F-AC23-A5837B9C4F60}" type="slidenum">
              <a:rPr lang="en-GB" altLang="en-US"/>
              <a:pPr/>
              <a:t>‹#›</a:t>
            </a:fld>
            <a:endParaRPr lang="en-GB" altLang="en-US"/>
          </a:p>
        </p:txBody>
      </p:sp>
    </p:spTree>
    <p:extLst>
      <p:ext uri="{BB962C8B-B14F-4D97-AF65-F5344CB8AC3E}">
        <p14:creationId xmlns:p14="http://schemas.microsoft.com/office/powerpoint/2010/main" val="18541739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GB" altLang="en-US"/>
          </a:p>
        </p:txBody>
      </p:sp>
      <p:sp>
        <p:nvSpPr>
          <p:cNvPr id="9" name="Slide Number Placeholder 8"/>
          <p:cNvSpPr>
            <a:spLocks noGrp="1"/>
          </p:cNvSpPr>
          <p:nvPr>
            <p:ph type="sldNum" sz="quarter" idx="12"/>
          </p:nvPr>
        </p:nvSpPr>
        <p:spPr/>
        <p:txBody>
          <a:bodyPr/>
          <a:lstStyle>
            <a:lvl1pPr>
              <a:defRPr/>
            </a:lvl1pPr>
          </a:lstStyle>
          <a:p>
            <a:fld id="{08870210-E3F6-4AC0-9276-0DBDC50A124F}" type="slidenum">
              <a:rPr lang="en-GB" altLang="en-US"/>
              <a:pPr/>
              <a:t>‹#›</a:t>
            </a:fld>
            <a:endParaRPr lang="en-GB" altLang="en-US"/>
          </a:p>
        </p:txBody>
      </p:sp>
    </p:spTree>
    <p:extLst>
      <p:ext uri="{BB962C8B-B14F-4D97-AF65-F5344CB8AC3E}">
        <p14:creationId xmlns:p14="http://schemas.microsoft.com/office/powerpoint/2010/main" val="1472549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EBB694-1613-4B4B-8D7A-08339EA9A890}" type="datetimeFigureOut">
              <a:rPr lang="el-GR" smtClean="0"/>
              <a:t>2/5/2026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775025D-762E-4CBA-B5F0-328DD05692B1}" type="slidenum">
              <a:rPr lang="el-GR" smtClean="0"/>
              <a:t>‹#›</a:t>
            </a:fld>
            <a:endParaRPr lang="el-GR"/>
          </a:p>
        </p:txBody>
      </p:sp>
    </p:spTree>
    <p:extLst>
      <p:ext uri="{BB962C8B-B14F-4D97-AF65-F5344CB8AC3E}">
        <p14:creationId xmlns:p14="http://schemas.microsoft.com/office/powerpoint/2010/main" val="19298001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GB" altLang="en-US"/>
          </a:p>
        </p:txBody>
      </p:sp>
      <p:sp>
        <p:nvSpPr>
          <p:cNvPr id="5" name="Slide Number Placeholder 4"/>
          <p:cNvSpPr>
            <a:spLocks noGrp="1"/>
          </p:cNvSpPr>
          <p:nvPr>
            <p:ph type="sldNum" sz="quarter" idx="12"/>
          </p:nvPr>
        </p:nvSpPr>
        <p:spPr/>
        <p:txBody>
          <a:bodyPr/>
          <a:lstStyle>
            <a:lvl1pPr>
              <a:defRPr/>
            </a:lvl1pPr>
          </a:lstStyle>
          <a:p>
            <a:fld id="{7ED5B37D-3E05-4117-B713-FE022ABF317F}" type="slidenum">
              <a:rPr lang="en-GB" altLang="en-US"/>
              <a:pPr/>
              <a:t>‹#›</a:t>
            </a:fld>
            <a:endParaRPr lang="en-GB" altLang="en-US"/>
          </a:p>
        </p:txBody>
      </p:sp>
    </p:spTree>
    <p:extLst>
      <p:ext uri="{BB962C8B-B14F-4D97-AF65-F5344CB8AC3E}">
        <p14:creationId xmlns:p14="http://schemas.microsoft.com/office/powerpoint/2010/main" val="22731436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GB" altLang="en-US"/>
          </a:p>
        </p:txBody>
      </p:sp>
      <p:sp>
        <p:nvSpPr>
          <p:cNvPr id="4" name="Slide Number Placeholder 3"/>
          <p:cNvSpPr>
            <a:spLocks noGrp="1"/>
          </p:cNvSpPr>
          <p:nvPr>
            <p:ph type="sldNum" sz="quarter" idx="12"/>
          </p:nvPr>
        </p:nvSpPr>
        <p:spPr/>
        <p:txBody>
          <a:bodyPr/>
          <a:lstStyle>
            <a:lvl1pPr>
              <a:defRPr/>
            </a:lvl1pPr>
          </a:lstStyle>
          <a:p>
            <a:fld id="{78E82E1B-4F1B-47BB-9D64-ED09CAD8EB1B}" type="slidenum">
              <a:rPr lang="en-GB" altLang="en-US"/>
              <a:pPr/>
              <a:t>‹#›</a:t>
            </a:fld>
            <a:endParaRPr lang="en-GB" altLang="en-US"/>
          </a:p>
        </p:txBody>
      </p:sp>
    </p:spTree>
    <p:extLst>
      <p:ext uri="{BB962C8B-B14F-4D97-AF65-F5344CB8AC3E}">
        <p14:creationId xmlns:p14="http://schemas.microsoft.com/office/powerpoint/2010/main" val="30080337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FC17F2AA-6DDC-44CA-BEC7-C3909EC2EB70}" type="slidenum">
              <a:rPr lang="en-GB" altLang="en-US"/>
              <a:pPr/>
              <a:t>‹#›</a:t>
            </a:fld>
            <a:endParaRPr lang="en-GB" altLang="en-US"/>
          </a:p>
        </p:txBody>
      </p:sp>
    </p:spTree>
    <p:extLst>
      <p:ext uri="{BB962C8B-B14F-4D97-AF65-F5344CB8AC3E}">
        <p14:creationId xmlns:p14="http://schemas.microsoft.com/office/powerpoint/2010/main" val="20949072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GB" altLang="en-US"/>
          </a:p>
        </p:txBody>
      </p:sp>
      <p:sp>
        <p:nvSpPr>
          <p:cNvPr id="7" name="Slide Number Placeholder 6"/>
          <p:cNvSpPr>
            <a:spLocks noGrp="1"/>
          </p:cNvSpPr>
          <p:nvPr>
            <p:ph type="sldNum" sz="quarter" idx="12"/>
          </p:nvPr>
        </p:nvSpPr>
        <p:spPr/>
        <p:txBody>
          <a:bodyPr/>
          <a:lstStyle>
            <a:lvl1pPr>
              <a:defRPr/>
            </a:lvl1pPr>
          </a:lstStyle>
          <a:p>
            <a:fld id="{4F099B5B-2D8F-42F8-9692-13487F11F647}" type="slidenum">
              <a:rPr lang="en-GB" altLang="en-US"/>
              <a:pPr/>
              <a:t>‹#›</a:t>
            </a:fld>
            <a:endParaRPr lang="en-GB" altLang="en-US"/>
          </a:p>
        </p:txBody>
      </p:sp>
    </p:spTree>
    <p:extLst>
      <p:ext uri="{BB962C8B-B14F-4D97-AF65-F5344CB8AC3E}">
        <p14:creationId xmlns:p14="http://schemas.microsoft.com/office/powerpoint/2010/main" val="26779373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423037CA-F60A-4CC3-AC81-BB1E359593C1}" type="slidenum">
              <a:rPr lang="en-GB" altLang="en-US"/>
              <a:pPr/>
              <a:t>‹#›</a:t>
            </a:fld>
            <a:endParaRPr lang="en-GB" altLang="en-US"/>
          </a:p>
        </p:txBody>
      </p:sp>
    </p:spTree>
    <p:extLst>
      <p:ext uri="{BB962C8B-B14F-4D97-AF65-F5344CB8AC3E}">
        <p14:creationId xmlns:p14="http://schemas.microsoft.com/office/powerpoint/2010/main" val="2329948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GB" altLang="en-US"/>
          </a:p>
        </p:txBody>
      </p:sp>
      <p:sp>
        <p:nvSpPr>
          <p:cNvPr id="6" name="Slide Number Placeholder 5"/>
          <p:cNvSpPr>
            <a:spLocks noGrp="1"/>
          </p:cNvSpPr>
          <p:nvPr>
            <p:ph type="sldNum" sz="quarter" idx="12"/>
          </p:nvPr>
        </p:nvSpPr>
        <p:spPr/>
        <p:txBody>
          <a:bodyPr/>
          <a:lstStyle>
            <a:lvl1pPr>
              <a:defRPr/>
            </a:lvl1pPr>
          </a:lstStyle>
          <a:p>
            <a:fld id="{2508A771-520B-4E6C-9957-3B19A3172F05}" type="slidenum">
              <a:rPr lang="en-GB" altLang="en-US"/>
              <a:pPr/>
              <a:t>‹#›</a:t>
            </a:fld>
            <a:endParaRPr lang="en-GB" altLang="en-US"/>
          </a:p>
        </p:txBody>
      </p:sp>
    </p:spTree>
    <p:extLst>
      <p:ext uri="{BB962C8B-B14F-4D97-AF65-F5344CB8AC3E}">
        <p14:creationId xmlns:p14="http://schemas.microsoft.com/office/powerpoint/2010/main" val="51209122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ltLang="en-US"/>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GB" altLang="en-US"/>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766E3AE8-8159-416A-BC8E-F779C6B28A4A}" type="slidenum">
              <a:rPr lang="en-GB" altLang="en-US"/>
              <a:pPr/>
              <a:t>‹#›</a:t>
            </a:fld>
            <a:endParaRPr lang="en-GB" altLang="en-US"/>
          </a:p>
        </p:txBody>
      </p:sp>
    </p:spTree>
    <p:extLst>
      <p:ext uri="{BB962C8B-B14F-4D97-AF65-F5344CB8AC3E}">
        <p14:creationId xmlns:p14="http://schemas.microsoft.com/office/powerpoint/2010/main" val="31036611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CEBB694-1613-4B4B-8D7A-08339EA9A890}" type="datetimeFigureOut">
              <a:rPr lang="el-GR" smtClean="0"/>
              <a:t>2/5/2026</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7775025D-762E-4CBA-B5F0-328DD05692B1}" type="slidenum">
              <a:rPr lang="el-GR" smtClean="0"/>
              <a:t>‹#›</a:t>
            </a:fld>
            <a:endParaRPr lang="el-GR"/>
          </a:p>
        </p:txBody>
      </p:sp>
    </p:spTree>
    <p:extLst>
      <p:ext uri="{BB962C8B-B14F-4D97-AF65-F5344CB8AC3E}">
        <p14:creationId xmlns:p14="http://schemas.microsoft.com/office/powerpoint/2010/main" val="32601086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EBB694-1613-4B4B-8D7A-08339EA9A890}" type="datetimeFigureOut">
              <a:rPr lang="el-GR" smtClean="0"/>
              <a:t>2/5/2026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775025D-762E-4CBA-B5F0-328DD05692B1}" type="slidenum">
              <a:rPr lang="el-GR" smtClean="0"/>
              <a:t>‹#›</a:t>
            </a:fld>
            <a:endParaRPr lang="el-GR"/>
          </a:p>
        </p:txBody>
      </p:sp>
    </p:spTree>
    <p:extLst>
      <p:ext uri="{BB962C8B-B14F-4D97-AF65-F5344CB8AC3E}">
        <p14:creationId xmlns:p14="http://schemas.microsoft.com/office/powerpoint/2010/main" val="2988539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EBB694-1613-4B4B-8D7A-08339EA9A890}" type="datetimeFigureOut">
              <a:rPr lang="el-GR" smtClean="0"/>
              <a:t>2/5/2026</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7775025D-762E-4CBA-B5F0-328DD05692B1}" type="slidenum">
              <a:rPr lang="el-GR" smtClean="0"/>
              <a:t>‹#›</a:t>
            </a:fld>
            <a:endParaRPr lang="el-GR"/>
          </a:p>
        </p:txBody>
      </p:sp>
    </p:spTree>
    <p:extLst>
      <p:ext uri="{BB962C8B-B14F-4D97-AF65-F5344CB8AC3E}">
        <p14:creationId xmlns:p14="http://schemas.microsoft.com/office/powerpoint/2010/main" val="3237780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EBB694-1613-4B4B-8D7A-08339EA9A890}" type="datetimeFigureOut">
              <a:rPr lang="el-GR" smtClean="0"/>
              <a:t>2/5/2026</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7775025D-762E-4CBA-B5F0-328DD05692B1}" type="slidenum">
              <a:rPr lang="el-GR" smtClean="0"/>
              <a:t>‹#›</a:t>
            </a:fld>
            <a:endParaRPr lang="el-GR"/>
          </a:p>
        </p:txBody>
      </p:sp>
    </p:spTree>
    <p:extLst>
      <p:ext uri="{BB962C8B-B14F-4D97-AF65-F5344CB8AC3E}">
        <p14:creationId xmlns:p14="http://schemas.microsoft.com/office/powerpoint/2010/main" val="1205341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EBB694-1613-4B4B-8D7A-08339EA9A890}" type="datetimeFigureOut">
              <a:rPr lang="el-GR" smtClean="0"/>
              <a:t>2/5/2026</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7775025D-762E-4CBA-B5F0-328DD05692B1}" type="slidenum">
              <a:rPr lang="el-GR" smtClean="0"/>
              <a:t>‹#›</a:t>
            </a:fld>
            <a:endParaRPr lang="el-GR"/>
          </a:p>
        </p:txBody>
      </p:sp>
    </p:spTree>
    <p:extLst>
      <p:ext uri="{BB962C8B-B14F-4D97-AF65-F5344CB8AC3E}">
        <p14:creationId xmlns:p14="http://schemas.microsoft.com/office/powerpoint/2010/main" val="8095246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EBB694-1613-4B4B-8D7A-08339EA9A890}" type="datetimeFigureOut">
              <a:rPr lang="el-GR" smtClean="0"/>
              <a:t>2/5/2026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775025D-762E-4CBA-B5F0-328DD05692B1}" type="slidenum">
              <a:rPr lang="el-GR" smtClean="0"/>
              <a:t>‹#›</a:t>
            </a:fld>
            <a:endParaRPr lang="el-GR"/>
          </a:p>
        </p:txBody>
      </p:sp>
    </p:spTree>
    <p:extLst>
      <p:ext uri="{BB962C8B-B14F-4D97-AF65-F5344CB8AC3E}">
        <p14:creationId xmlns:p14="http://schemas.microsoft.com/office/powerpoint/2010/main" val="1529714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CEBB694-1613-4B4B-8D7A-08339EA9A890}" type="datetimeFigureOut">
              <a:rPr lang="el-GR" smtClean="0"/>
              <a:t>2/5/2026</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7775025D-762E-4CBA-B5F0-328DD05692B1}" type="slidenum">
              <a:rPr lang="el-GR" smtClean="0"/>
              <a:t>‹#›</a:t>
            </a:fld>
            <a:endParaRPr lang="el-GR"/>
          </a:p>
        </p:txBody>
      </p:sp>
    </p:spTree>
    <p:extLst>
      <p:ext uri="{BB962C8B-B14F-4D97-AF65-F5344CB8AC3E}">
        <p14:creationId xmlns:p14="http://schemas.microsoft.com/office/powerpoint/2010/main" val="39663608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BB694-1613-4B4B-8D7A-08339EA9A890}" type="datetimeFigureOut">
              <a:rPr lang="el-GR" smtClean="0"/>
              <a:t>2/5/2026</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75025D-762E-4CBA-B5F0-328DD05692B1}" type="slidenum">
              <a:rPr lang="el-GR" smtClean="0"/>
              <a:t>‹#›</a:t>
            </a:fld>
            <a:endParaRPr lang="el-GR"/>
          </a:p>
        </p:txBody>
      </p:sp>
    </p:spTree>
    <p:extLst>
      <p:ext uri="{BB962C8B-B14F-4D97-AF65-F5344CB8AC3E}">
        <p14:creationId xmlns:p14="http://schemas.microsoft.com/office/powerpoint/2010/main" val="176596687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7" r:id="rId12"/>
    <p:sldLayoutId id="2147483752" r:id="rId13"/>
    <p:sldLayoutId id="214748375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lt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GB" altLang="en-US"/>
              <a:t>Click to edit Master text styles</a:t>
            </a:r>
          </a:p>
          <a:p>
            <a:pPr lvl="1"/>
            <a:r>
              <a:rPr lang="en-GB" altLang="en-US"/>
              <a:t>Second level</a:t>
            </a:r>
          </a:p>
          <a:p>
            <a:pPr lvl="2"/>
            <a:r>
              <a:rPr lang="en-GB" altLang="en-US"/>
              <a:t>Third level</a:t>
            </a:r>
          </a:p>
          <a:p>
            <a:pPr lvl="3"/>
            <a:r>
              <a:rPr lang="en-GB" altLang="en-US"/>
              <a:t>Fourth level</a:t>
            </a:r>
          </a:p>
          <a:p>
            <a:pPr lvl="4"/>
            <a:r>
              <a:rPr lang="en-GB" altLang="en-US"/>
              <a:t>Fifth level</a:t>
            </a:r>
          </a:p>
        </p:txBody>
      </p:sp>
      <p:sp>
        <p:nvSpPr>
          <p:cNvPr id="7578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a:latin typeface="+mn-lt"/>
              </a:defRPr>
            </a:lvl1pPr>
          </a:lstStyle>
          <a:p>
            <a:endParaRPr lang="en-US" altLang="en-US"/>
          </a:p>
        </p:txBody>
      </p:sp>
      <p:sp>
        <p:nvSpPr>
          <p:cNvPr id="7578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mn-lt"/>
              </a:defRPr>
            </a:lvl1pPr>
          </a:lstStyle>
          <a:p>
            <a:endParaRPr lang="en-GB" altLang="en-US"/>
          </a:p>
        </p:txBody>
      </p:sp>
      <p:sp>
        <p:nvSpPr>
          <p:cNvPr id="7578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DC9D4708-8CF0-4E42-B4E2-DDA692FDED0D}" type="slidenum">
              <a:rPr lang="en-GB" altLang="en-US"/>
              <a:pPr/>
              <a:t>‹#›</a:t>
            </a:fld>
            <a:endParaRPr lang="en-GB" altLang="en-US"/>
          </a:p>
        </p:txBody>
      </p:sp>
    </p:spTree>
    <p:extLst>
      <p:ext uri="{BB962C8B-B14F-4D97-AF65-F5344CB8AC3E}">
        <p14:creationId xmlns:p14="http://schemas.microsoft.com/office/powerpoint/2010/main" val="1760227272"/>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7.xml"/><Relationship Id="rId4" Type="http://schemas.openxmlformats.org/officeDocument/2006/relationships/image" Target="../media/image18.jpg"/></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3.jpeg"/></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27733E7-232C-6034-514D-4C51ADB55CF9}"/>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84EDE221-1B8D-0455-1D95-C1BC3759A48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4707" r="14705" b="-1"/>
          <a:stretch>
            <a:fillRect/>
          </a:stretch>
        </p:blipFill>
        <p:spPr>
          <a:xfrm>
            <a:off x="20" y="10"/>
            <a:ext cx="725221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5">
            <a:extLst>
              <a:ext uri="{FF2B5EF4-FFF2-40B4-BE49-F238E27FC236}">
                <a16:creationId xmlns:a16="http://schemas.microsoft.com/office/drawing/2014/main" id="{A9DB0915-6D19-03F9-E241-AC1B2915B82A}"/>
              </a:ext>
            </a:extLst>
          </p:cNvPr>
          <p:cNvSpPr>
            <a:spLocks noGrp="1"/>
          </p:cNvSpPr>
          <p:nvPr>
            <p:ph type="title"/>
          </p:nvPr>
        </p:nvSpPr>
        <p:spPr>
          <a:xfrm>
            <a:off x="5835316" y="1161048"/>
            <a:ext cx="3239233" cy="2331211"/>
          </a:xfrm>
        </p:spPr>
        <p:txBody>
          <a:bodyPr vert="horz" lIns="91440" tIns="45720" rIns="91440" bIns="45720" rtlCol="0" anchor="ctr">
            <a:normAutofit/>
          </a:bodyPr>
          <a:lstStyle/>
          <a:p>
            <a:r>
              <a:rPr lang="en-US" sz="3200" b="1" dirty="0">
                <a:solidFill>
                  <a:srgbClr val="FF0000"/>
                </a:solidFill>
              </a:rPr>
              <a:t>Μέρες Μα</a:t>
            </a:r>
            <a:r>
              <a:rPr lang="en-US" sz="3200" b="1" dirty="0" err="1">
                <a:solidFill>
                  <a:srgbClr val="FF0000"/>
                </a:solidFill>
              </a:rPr>
              <a:t>γιού</a:t>
            </a:r>
            <a:r>
              <a:rPr lang="en-US" sz="3200" b="1" dirty="0">
                <a:solidFill>
                  <a:srgbClr val="FF0000"/>
                </a:solidFill>
              </a:rPr>
              <a:t> – Μα</a:t>
            </a:r>
            <a:r>
              <a:rPr lang="en-US" sz="3200" b="1" dirty="0" err="1">
                <a:solidFill>
                  <a:srgbClr val="FF0000"/>
                </a:solidFill>
              </a:rPr>
              <a:t>χητικότητ</a:t>
            </a:r>
            <a:r>
              <a:rPr lang="en-US" sz="3200" b="1" dirty="0">
                <a:solidFill>
                  <a:srgbClr val="FF0000"/>
                </a:solidFill>
              </a:rPr>
              <a:t>α, Λαϊκό Μέτωπο και η πολιτική της ήττας</a:t>
            </a:r>
          </a:p>
        </p:txBody>
      </p:sp>
      <p:sp>
        <p:nvSpPr>
          <p:cNvPr id="8" name="TextBox 7">
            <a:extLst>
              <a:ext uri="{FF2B5EF4-FFF2-40B4-BE49-F238E27FC236}">
                <a16:creationId xmlns:a16="http://schemas.microsoft.com/office/drawing/2014/main" id="{6B5DC239-0E44-64CF-CE48-9A23AD909DF6}"/>
              </a:ext>
            </a:extLst>
          </p:cNvPr>
          <p:cNvSpPr txBox="1"/>
          <p:nvPr/>
        </p:nvSpPr>
        <p:spPr>
          <a:xfrm>
            <a:off x="6275071" y="4644297"/>
            <a:ext cx="2866642" cy="3742762"/>
          </a:xfrm>
          <a:prstGeom prst="rect">
            <a:avLst/>
          </a:prstGeom>
        </p:spPr>
        <p:txBody>
          <a:bodyPr vert="horz" lIns="91440" tIns="45720" rIns="91440" bIns="45720" rtlCol="0">
            <a:normAutofit/>
          </a:bodyPr>
          <a:lstStyle/>
          <a:p>
            <a:pPr defTabSz="914400">
              <a:lnSpc>
                <a:spcPct val="90000"/>
              </a:lnSpc>
              <a:spcAft>
                <a:spcPts val="600"/>
              </a:spcAft>
            </a:pPr>
            <a:r>
              <a:rPr lang="en-US" sz="1700" dirty="0" err="1"/>
              <a:t>Σερ</a:t>
            </a:r>
            <a:r>
              <a:rPr lang="en-US" sz="1700" dirty="0"/>
              <a:t>αφείμ Ι. Σεφεριάδης</a:t>
            </a:r>
          </a:p>
          <a:p>
            <a:pPr defTabSz="914400">
              <a:lnSpc>
                <a:spcPct val="90000"/>
              </a:lnSpc>
              <a:spcAft>
                <a:spcPts val="600"/>
              </a:spcAft>
            </a:pPr>
            <a:r>
              <a:rPr lang="en-US" sz="1700" dirty="0"/>
              <a:t>Πάντειο Πα</a:t>
            </a:r>
            <a:r>
              <a:rPr lang="en-US" sz="1700" dirty="0" err="1"/>
              <a:t>νε</a:t>
            </a:r>
            <a:r>
              <a:rPr lang="en-US" sz="1700" dirty="0"/>
              <a:t>πιστήμιο</a:t>
            </a:r>
          </a:p>
        </p:txBody>
      </p:sp>
      <p:pic>
        <p:nvPicPr>
          <p:cNvPr id="10" name="Picture 9">
            <a:extLst>
              <a:ext uri="{FF2B5EF4-FFF2-40B4-BE49-F238E27FC236}">
                <a16:creationId xmlns:a16="http://schemas.microsoft.com/office/drawing/2014/main" id="{F2F09C8E-328F-CABD-0E7B-5F6B769667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0266" y="5439429"/>
            <a:ext cx="1191126" cy="314112"/>
          </a:xfrm>
          <a:prstGeom prst="rect">
            <a:avLst/>
          </a:prstGeom>
        </p:spPr>
      </p:pic>
    </p:spTree>
    <p:extLst>
      <p:ext uri="{BB962C8B-B14F-4D97-AF65-F5344CB8AC3E}">
        <p14:creationId xmlns:p14="http://schemas.microsoft.com/office/powerpoint/2010/main" val="1978181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BA1CCF13-6015-E301-A966-9FB3961D6B6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8460" r="22584" b="-1"/>
          <a:stretch>
            <a:fillRect/>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CF4D06B-44F3-D283-B533-F3EB292BDC17}"/>
              </a:ext>
            </a:extLst>
          </p:cNvPr>
          <p:cNvSpPr>
            <a:spLocks noGrp="1"/>
          </p:cNvSpPr>
          <p:nvPr>
            <p:ph type="title"/>
          </p:nvPr>
        </p:nvSpPr>
        <p:spPr>
          <a:xfrm>
            <a:off x="436626" y="462417"/>
            <a:ext cx="3166110" cy="1899912"/>
          </a:xfrm>
        </p:spPr>
        <p:txBody>
          <a:bodyPr vert="horz" lIns="91440" tIns="45720" rIns="91440" bIns="45720" rtlCol="0" anchor="ctr">
            <a:normAutofit/>
          </a:bodyPr>
          <a:lstStyle/>
          <a:p>
            <a:r>
              <a:rPr lang="el-GR" sz="3500" b="1" dirty="0"/>
              <a:t>Επιπτώσεις από τη εξαγωγή ανεπεξέργαστων</a:t>
            </a:r>
            <a:endParaRPr lang="en-US" sz="3500" b="1" dirty="0"/>
          </a:p>
        </p:txBody>
      </p:sp>
      <p:sp>
        <p:nvSpPr>
          <p:cNvPr id="3" name="Content Placeholder 2">
            <a:extLst>
              <a:ext uri="{FF2B5EF4-FFF2-40B4-BE49-F238E27FC236}">
                <a16:creationId xmlns:a16="http://schemas.microsoft.com/office/drawing/2014/main" id="{0EAA4DAF-7163-D4D7-887A-E04F85A683AC}"/>
              </a:ext>
            </a:extLst>
          </p:cNvPr>
          <p:cNvSpPr>
            <a:spLocks noGrp="1"/>
          </p:cNvSpPr>
          <p:nvPr>
            <p:ph sz="half" idx="1"/>
          </p:nvPr>
        </p:nvSpPr>
        <p:spPr>
          <a:xfrm>
            <a:off x="354430" y="2824746"/>
            <a:ext cx="3074670" cy="3742762"/>
          </a:xfrm>
        </p:spPr>
        <p:txBody>
          <a:bodyPr vert="horz" lIns="91440" tIns="45720" rIns="91440" bIns="45720" rtlCol="0">
            <a:normAutofit/>
          </a:bodyPr>
          <a:lstStyle/>
          <a:p>
            <a:r>
              <a:rPr lang="el-GR" sz="2400" dirty="0"/>
              <a:t>Μαζική ανεργία, σταδιακή εξάρθρωση της καπνεργασίας. </a:t>
            </a:r>
          </a:p>
          <a:p>
            <a:r>
              <a:rPr lang="el-GR" sz="2400" dirty="0"/>
              <a:t>Μεταξύ 1928 και 1935 ο αριθμός των καπνεργατών είχε μειωθεί κατά 25 περίπου % (45.237 σε 34.357).</a:t>
            </a:r>
            <a:endParaRPr lang="en-US" sz="2400" dirty="0"/>
          </a:p>
        </p:txBody>
      </p:sp>
    </p:spTree>
    <p:extLst>
      <p:ext uri="{BB962C8B-B14F-4D97-AF65-F5344CB8AC3E}">
        <p14:creationId xmlns:p14="http://schemas.microsoft.com/office/powerpoint/2010/main" val="3672201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E24BA0B0-BAC1-7AAC-EAAB-D6BD8E4375E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21211" r="9090" b="6627"/>
          <a:stretch>
            <a:fillRect/>
          </a:stretch>
        </p:blipFill>
        <p:spPr>
          <a:xfrm>
            <a:off x="2642616" y="10"/>
            <a:ext cx="6501384"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96875FE-B3B1-8579-D85B-8D210EC9B1D9}"/>
              </a:ext>
            </a:extLst>
          </p:cNvPr>
          <p:cNvSpPr>
            <a:spLocks noGrp="1"/>
          </p:cNvSpPr>
          <p:nvPr>
            <p:ph type="title"/>
          </p:nvPr>
        </p:nvSpPr>
        <p:spPr>
          <a:xfrm>
            <a:off x="278319" y="1161288"/>
            <a:ext cx="3228885" cy="1124712"/>
          </a:xfrm>
        </p:spPr>
        <p:txBody>
          <a:bodyPr vert="horz" lIns="91440" tIns="45720" rIns="91440" bIns="45720" rtlCol="0" anchor="b">
            <a:normAutofit/>
          </a:bodyPr>
          <a:lstStyle/>
          <a:p>
            <a:r>
              <a:rPr lang="el-GR" sz="3600" b="1" dirty="0"/>
              <a:t>Δυσλειτουργίες στο ΤΑΚ </a:t>
            </a:r>
            <a:endParaRPr lang="en-US" sz="3600" b="1" dirty="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4DDA007-A9E1-A22B-26C0-116F36192542}"/>
              </a:ext>
            </a:extLst>
          </p:cNvPr>
          <p:cNvSpPr>
            <a:spLocks noGrp="1"/>
          </p:cNvSpPr>
          <p:nvPr>
            <p:ph sz="half" idx="1"/>
          </p:nvPr>
        </p:nvSpPr>
        <p:spPr>
          <a:xfrm>
            <a:off x="278320" y="2718054"/>
            <a:ext cx="4010216" cy="3865626"/>
          </a:xfrm>
        </p:spPr>
        <p:txBody>
          <a:bodyPr vert="horz" lIns="91440" tIns="45720" rIns="91440" bIns="45720" rtlCol="0" anchor="t">
            <a:normAutofit/>
          </a:bodyPr>
          <a:lstStyle/>
          <a:p>
            <a:r>
              <a:rPr lang="el-GR" sz="2400" dirty="0"/>
              <a:t>Καταγγελίες για αδιαφάνεια , διαχειριστικές ατασθαλίες... </a:t>
            </a:r>
          </a:p>
          <a:p>
            <a:r>
              <a:rPr lang="el-GR" sz="2400" dirty="0"/>
              <a:t>Όχι προστάτης, αλλά «Καλιγούλας των εργατών… Οργανισμός εχθρικός που επιδεικνύει μοχθηρία…» Οικονόμου – Γραμματέας Σωματείου Θεσσαλονίκης (</a:t>
            </a:r>
            <a:r>
              <a:rPr lang="el-GR" sz="2400" i="1" dirty="0"/>
              <a:t>Εφημερίς των Βαλκανίων</a:t>
            </a:r>
            <a:r>
              <a:rPr lang="el-GR" sz="2400" dirty="0"/>
              <a:t>, 22 Οκτωβρίου 1934)</a:t>
            </a:r>
          </a:p>
          <a:p>
            <a:endParaRPr lang="en-US" sz="2400" dirty="0"/>
          </a:p>
        </p:txBody>
      </p:sp>
    </p:spTree>
    <p:extLst>
      <p:ext uri="{BB962C8B-B14F-4D97-AF65-F5344CB8AC3E}">
        <p14:creationId xmlns:p14="http://schemas.microsoft.com/office/powerpoint/2010/main" val="790297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C8144-72BC-7664-5FE0-D059492FE691}"/>
              </a:ext>
            </a:extLst>
          </p:cNvPr>
          <p:cNvSpPr>
            <a:spLocks noGrp="1"/>
          </p:cNvSpPr>
          <p:nvPr>
            <p:ph type="title"/>
          </p:nvPr>
        </p:nvSpPr>
        <p:spPr>
          <a:xfrm>
            <a:off x="4813299" y="219826"/>
            <a:ext cx="3968748" cy="1628775"/>
          </a:xfrm>
        </p:spPr>
        <p:txBody>
          <a:bodyPr vert="horz" lIns="91440" tIns="45720" rIns="91440" bIns="45720" rtlCol="0" anchor="b">
            <a:normAutofit/>
          </a:bodyPr>
          <a:lstStyle/>
          <a:p>
            <a:pPr algn="ctr"/>
            <a:r>
              <a:rPr lang="el-GR" sz="5400" b="1" dirty="0"/>
              <a:t>Η Τόγκα</a:t>
            </a:r>
            <a:endParaRPr lang="en-US" sz="5400" b="1" dirty="0"/>
          </a:p>
        </p:txBody>
      </p:sp>
      <p:pic>
        <p:nvPicPr>
          <p:cNvPr id="6" name="Content Placeholder 5">
            <a:extLst>
              <a:ext uri="{FF2B5EF4-FFF2-40B4-BE49-F238E27FC236}">
                <a16:creationId xmlns:a16="http://schemas.microsoft.com/office/drawing/2014/main" id="{71371021-C472-BD63-C0C0-E6B4B9FC0A4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31713" r="18442" b="-1"/>
          <a:stretch>
            <a:fillRect/>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3" name="Content Placeholder 2">
            <a:extLst>
              <a:ext uri="{FF2B5EF4-FFF2-40B4-BE49-F238E27FC236}">
                <a16:creationId xmlns:a16="http://schemas.microsoft.com/office/drawing/2014/main" id="{26C25F43-3FA7-928E-FF43-B110CC1D2643}"/>
              </a:ext>
            </a:extLst>
          </p:cNvPr>
          <p:cNvSpPr>
            <a:spLocks noGrp="1"/>
          </p:cNvSpPr>
          <p:nvPr>
            <p:ph sz="half" idx="1"/>
          </p:nvPr>
        </p:nvSpPr>
        <p:spPr>
          <a:xfrm>
            <a:off x="4813300" y="2614612"/>
            <a:ext cx="3968747" cy="3752849"/>
          </a:xfrm>
        </p:spPr>
        <p:txBody>
          <a:bodyPr vert="horz" lIns="91440" tIns="45720" rIns="91440" bIns="45720" rtlCol="0">
            <a:normAutofit/>
          </a:bodyPr>
          <a:lstStyle/>
          <a:p>
            <a:r>
              <a:rPr lang="el-GR" dirty="0"/>
              <a:t>Δραστικά απλοποιημένη διαδικασία που επέτρεπε στους εμπόρους να αντικαθιστούν την ειδικευμένη ανδρική εργασία με φθηνή, ανειδίκευτη γυναικεία. </a:t>
            </a:r>
            <a:endParaRPr lang="en-US" sz="1600" dirty="0"/>
          </a:p>
        </p:txBody>
      </p:sp>
    </p:spTree>
    <p:extLst>
      <p:ext uri="{BB962C8B-B14F-4D97-AF65-F5344CB8AC3E}">
        <p14:creationId xmlns:p14="http://schemas.microsoft.com/office/powerpoint/2010/main" val="42244964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6" name="Rectangle 15">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391835"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A354E97C-F4A1-C6AB-8320-84978652A829}"/>
              </a:ext>
            </a:extLst>
          </p:cNvPr>
          <p:cNvSpPr>
            <a:spLocks noGrp="1"/>
          </p:cNvSpPr>
          <p:nvPr>
            <p:ph idx="1"/>
          </p:nvPr>
        </p:nvSpPr>
        <p:spPr>
          <a:xfrm>
            <a:off x="543411" y="327025"/>
            <a:ext cx="3485179" cy="6203949"/>
          </a:xfrm>
        </p:spPr>
        <p:txBody>
          <a:bodyPr anchor="ctr">
            <a:normAutofit fontScale="85000" lnSpcReduction="20000"/>
          </a:bodyPr>
          <a:lstStyle/>
          <a:p>
            <a:pPr indent="0">
              <a:buNone/>
            </a:pPr>
            <a:r>
              <a:rPr lang="el-GR" sz="1200" dirty="0">
                <a:effectLst/>
              </a:rPr>
              <a:t>Σας είναι γνωστόν ότι οι </a:t>
            </a:r>
            <a:r>
              <a:rPr lang="el-GR" sz="1200" dirty="0" err="1">
                <a:effectLst/>
              </a:rPr>
              <a:t>Καπνεργάται</a:t>
            </a:r>
            <a:r>
              <a:rPr lang="el-GR" sz="1200" dirty="0">
                <a:effectLst/>
              </a:rPr>
              <a:t> και </a:t>
            </a:r>
            <a:r>
              <a:rPr lang="el-GR" sz="1200" dirty="0" err="1">
                <a:effectLst/>
              </a:rPr>
              <a:t>Καπνεργάτριαι</a:t>
            </a:r>
            <a:r>
              <a:rPr lang="el-GR" sz="1200" dirty="0">
                <a:effectLst/>
              </a:rPr>
              <a:t> της </a:t>
            </a:r>
            <a:r>
              <a:rPr lang="el-GR" sz="1200" dirty="0" err="1">
                <a:effectLst/>
              </a:rPr>
              <a:t>πόλεώς</a:t>
            </a:r>
            <a:r>
              <a:rPr lang="el-GR" sz="1200" dirty="0">
                <a:effectLst/>
              </a:rPr>
              <a:t> μας ανερχόμενοι εις 8.000 ευρίσκονται επτά ολόκληρες μέρες </a:t>
            </a:r>
            <a:r>
              <a:rPr lang="el-GR" sz="1200" b="1" dirty="0">
                <a:solidFill>
                  <a:srgbClr val="FF0000"/>
                </a:solidFill>
                <a:effectLst/>
              </a:rPr>
              <a:t>στον αγώνα της ζωής</a:t>
            </a:r>
            <a:r>
              <a:rPr lang="el-GR" sz="1200" dirty="0">
                <a:effectLst/>
              </a:rPr>
              <a:t> παλεύοντας </a:t>
            </a:r>
            <a:r>
              <a:rPr lang="el-GR" sz="1200" dirty="0" err="1">
                <a:effectLst/>
              </a:rPr>
              <a:t>ηρωϊκά</a:t>
            </a:r>
            <a:r>
              <a:rPr lang="el-GR" sz="1200" dirty="0">
                <a:effectLst/>
              </a:rPr>
              <a:t> ενάντια στην αντίδραση του Καπνεμπορικού κεφαλαίου που ελεύθερο και αχαλίνωτο από κάθε περιορισμό, εκμεταλλεύεται με τον πιο </a:t>
            </a:r>
            <a:r>
              <a:rPr lang="el-GR" sz="1200" dirty="0" err="1">
                <a:effectLst/>
              </a:rPr>
              <a:t>αλγοριότερο</a:t>
            </a:r>
            <a:r>
              <a:rPr lang="el-GR" sz="1200" dirty="0">
                <a:effectLst/>
              </a:rPr>
              <a:t> τρόπο, χιλιάδες Καπνοπαραγωγούς και </a:t>
            </a:r>
            <a:r>
              <a:rPr lang="el-GR" sz="1200" dirty="0" err="1">
                <a:effectLst/>
              </a:rPr>
              <a:t>Καπνεργάτας</a:t>
            </a:r>
            <a:r>
              <a:rPr lang="el-GR" sz="1200" dirty="0">
                <a:effectLst/>
              </a:rPr>
              <a:t> και </a:t>
            </a:r>
            <a:r>
              <a:rPr lang="el-GR" sz="1200" b="1" dirty="0">
                <a:solidFill>
                  <a:srgbClr val="FF0000"/>
                </a:solidFill>
                <a:effectLst/>
              </a:rPr>
              <a:t>πού </a:t>
            </a:r>
            <a:r>
              <a:rPr lang="el-GR" sz="1200" b="1" dirty="0" err="1">
                <a:solidFill>
                  <a:srgbClr val="FF0000"/>
                </a:solidFill>
                <a:effectLst/>
              </a:rPr>
              <a:t>άρπαζοντας</a:t>
            </a:r>
            <a:r>
              <a:rPr lang="el-GR" sz="1200" b="1" dirty="0">
                <a:solidFill>
                  <a:srgbClr val="FF0000"/>
                </a:solidFill>
                <a:effectLst/>
              </a:rPr>
              <a:t> σωρηδόν τον τίμιο ιδρώτα μας για να </a:t>
            </a:r>
            <a:r>
              <a:rPr lang="el-GR" sz="1200" b="1" dirty="0" err="1">
                <a:solidFill>
                  <a:srgbClr val="FF0000"/>
                </a:solidFill>
                <a:effectLst/>
              </a:rPr>
              <a:t>θησαυρίση</a:t>
            </a:r>
            <a:r>
              <a:rPr lang="el-GR" sz="1200" b="1" dirty="0">
                <a:solidFill>
                  <a:srgbClr val="FF0000"/>
                </a:solidFill>
                <a:effectLst/>
              </a:rPr>
              <a:t> και να σπαταλά τα χρήματα πού από την εργασία μας κερδίζει σε όργια και επιδείξεις</a:t>
            </a:r>
            <a:r>
              <a:rPr lang="el-GR" sz="1200" dirty="0">
                <a:effectLst/>
              </a:rPr>
              <a:t>. Χρόνια τώρα οι Καπνέμποροι μας άφησαν σειρά δικαιωμάτων που με σκληρούς και αδιάκοπους αγώνες, με εκατοντάδες θυσιών κατακτήσαμε στη δουλειά και στη ζωή. Έφθασαν σε σημείο να μας εξαγοράζουν τον δουλεμένο μήνα για τα ασφαλιστικά δικαιώματα.</a:t>
            </a:r>
            <a:endParaRPr lang="el-GR" sz="1200" dirty="0"/>
          </a:p>
          <a:p>
            <a:pPr indent="0">
              <a:buNone/>
            </a:pPr>
            <a:r>
              <a:rPr lang="el-GR" sz="1200" b="1" dirty="0">
                <a:solidFill>
                  <a:srgbClr val="FF0000"/>
                </a:solidFill>
                <a:effectLst/>
              </a:rPr>
              <a:t>Μας παραβιάζουν τα ωράρια, όρους υγιεινής στις </a:t>
            </a:r>
            <a:r>
              <a:rPr lang="el-GR" sz="1200" b="1" dirty="0" err="1">
                <a:solidFill>
                  <a:srgbClr val="FF0000"/>
                </a:solidFill>
                <a:effectLst/>
              </a:rPr>
              <a:t>καπνοαποθήκες</a:t>
            </a:r>
            <a:r>
              <a:rPr lang="el-GR" sz="1200" b="1" dirty="0">
                <a:solidFill>
                  <a:srgbClr val="FF0000"/>
                </a:solidFill>
                <a:effectLst/>
              </a:rPr>
              <a:t> δεν εφαρμόζονται και γενικά μία βάσιμη τρομοκρατία εφαρμόζεται ενάντια σε κείνους που τολμήσουν να μιλήσουν ενάντια στην άγρια εκμετάλλευση</a:t>
            </a:r>
            <a:r>
              <a:rPr lang="el-GR" sz="1200" dirty="0">
                <a:effectLst/>
              </a:rPr>
              <a:t>.</a:t>
            </a:r>
            <a:endParaRPr lang="el-GR" sz="1200" dirty="0"/>
          </a:p>
          <a:p>
            <a:pPr indent="0">
              <a:buNone/>
            </a:pPr>
            <a:r>
              <a:rPr lang="el-GR" sz="1200" dirty="0">
                <a:effectLst/>
              </a:rPr>
              <a:t>Αλλά δεν ήτο πια δυνατόν να ανεχθούμε μονολογικά αυτή την </a:t>
            </a:r>
            <a:r>
              <a:rPr lang="el-GR" sz="1200" dirty="0" err="1">
                <a:effectLst/>
              </a:rPr>
              <a:t>καπνεμπορία</a:t>
            </a:r>
            <a:r>
              <a:rPr lang="el-GR" sz="1200" dirty="0">
                <a:effectLst/>
              </a:rPr>
              <a:t>, διότι η ανεργία μας φθάνει 7,8 μήνες το χρόνο.</a:t>
            </a:r>
            <a:endParaRPr lang="el-GR" sz="1200" dirty="0"/>
          </a:p>
          <a:p>
            <a:pPr indent="0">
              <a:buNone/>
            </a:pPr>
            <a:r>
              <a:rPr lang="el-GR" sz="1200" dirty="0">
                <a:effectLst/>
              </a:rPr>
              <a:t>Δεν ήτο πια δυνατόν να ανεχθούμε πια να μη μπορούσαμε να ζήσουμε με το μεροκάματο των 38 </a:t>
            </a:r>
            <a:r>
              <a:rPr lang="el-GR" sz="1200" dirty="0" err="1">
                <a:effectLst/>
              </a:rPr>
              <a:t>δραχ</a:t>
            </a:r>
            <a:r>
              <a:rPr lang="el-GR" sz="1200" dirty="0">
                <a:effectLst/>
              </a:rPr>
              <a:t>. </a:t>
            </a:r>
            <a:r>
              <a:rPr lang="el-GR" sz="1200" b="1" dirty="0">
                <a:solidFill>
                  <a:srgbClr val="FF0000"/>
                </a:solidFill>
                <a:effectLst/>
              </a:rPr>
              <a:t>Δεν ήτο δυνατόν να ανεχθούμε πια τη φτώχεια μας και ή αθλιότητα χωρίς γιατρό, χωρίς φάρμακα χωρίς θεραπεία στην ανεργία μας. </a:t>
            </a:r>
            <a:r>
              <a:rPr lang="el-GR" sz="1200" dirty="0" err="1">
                <a:effectLst/>
              </a:rPr>
              <a:t>Γιαυτό</a:t>
            </a:r>
            <a:r>
              <a:rPr lang="el-GR" sz="1200" dirty="0">
                <a:effectLst/>
              </a:rPr>
              <a:t> αποφασίσαμε να αγωνισθούμε για το ψωμί μας για το ημερομίσθιο το μεροκάματο τόσο που να μας εξασφαλίζει τις στοιχειώδεις ανάγκες της ζωής. Για να δημιουργήσουμε το </a:t>
            </a:r>
            <a:r>
              <a:rPr lang="el-GR" sz="1200" dirty="0" err="1">
                <a:effectLst/>
              </a:rPr>
              <a:t>Ταμείον</a:t>
            </a:r>
            <a:r>
              <a:rPr lang="el-GR" sz="1200" dirty="0">
                <a:effectLst/>
              </a:rPr>
              <a:t> Ασφαλίσεως Καπνεργατών πραγματικόν </a:t>
            </a:r>
            <a:r>
              <a:rPr lang="el-GR" sz="1200" dirty="0" err="1">
                <a:effectLst/>
              </a:rPr>
              <a:t>κοινωνικόν</a:t>
            </a:r>
            <a:r>
              <a:rPr lang="el-GR" sz="1200" dirty="0">
                <a:effectLst/>
              </a:rPr>
              <a:t> </a:t>
            </a:r>
            <a:r>
              <a:rPr lang="el-GR" sz="1200" dirty="0" err="1">
                <a:effectLst/>
              </a:rPr>
              <a:t>οργανισμόν</a:t>
            </a:r>
            <a:r>
              <a:rPr lang="el-GR" sz="1200" dirty="0">
                <a:effectLst/>
              </a:rPr>
              <a:t>. Για να αποχτήσουμε στοιχειώδεις ελευθερίες. Αυτά είναι τα ζητήματα για τα οποία αγωνισθήκαμε και για τα ζητήματα αυτά θα </a:t>
            </a:r>
            <a:r>
              <a:rPr lang="el-GR" sz="1200" dirty="0" err="1">
                <a:effectLst/>
              </a:rPr>
              <a:t>παλαίψουμε</a:t>
            </a:r>
            <a:r>
              <a:rPr lang="el-GR" sz="1200" dirty="0">
                <a:effectLst/>
              </a:rPr>
              <a:t> μέχρι ενός, γιατί χωρίς αυτά η ζωή μας </a:t>
            </a:r>
            <a:r>
              <a:rPr lang="el-GR" sz="1200" dirty="0" err="1">
                <a:effectLst/>
              </a:rPr>
              <a:t>κατήντησε</a:t>
            </a:r>
            <a:r>
              <a:rPr lang="el-GR" sz="1200" dirty="0">
                <a:effectLst/>
              </a:rPr>
              <a:t> μαρτύριο και ο βίος μας αβίωτος.</a:t>
            </a:r>
            <a:endParaRPr lang="el-GR" sz="1200" dirty="0"/>
          </a:p>
          <a:p>
            <a:pPr indent="0">
              <a:buNone/>
            </a:pPr>
            <a:r>
              <a:rPr lang="el-GR" sz="1200" b="1" dirty="0">
                <a:solidFill>
                  <a:srgbClr val="FF0000"/>
                </a:solidFill>
                <a:effectLst/>
              </a:rPr>
              <a:t>Τον αγώνα μας αυτόν που με τόση συμπάθεια </a:t>
            </a:r>
            <a:r>
              <a:rPr lang="el-GR" sz="1200" b="1" dirty="0" err="1">
                <a:solidFill>
                  <a:srgbClr val="FF0000"/>
                </a:solidFill>
                <a:effectLst/>
              </a:rPr>
              <a:t>περιέβαλε</a:t>
            </a:r>
            <a:r>
              <a:rPr lang="el-GR" sz="1200" b="1" dirty="0">
                <a:solidFill>
                  <a:srgbClr val="FF0000"/>
                </a:solidFill>
                <a:effectLst/>
              </a:rPr>
              <a:t> ολόκληρος η κοινωνία της </a:t>
            </a:r>
            <a:r>
              <a:rPr lang="el-GR" sz="1200" b="1" dirty="0" err="1">
                <a:solidFill>
                  <a:srgbClr val="FF0000"/>
                </a:solidFill>
                <a:effectLst/>
              </a:rPr>
              <a:t>πόλεώς</a:t>
            </a:r>
            <a:r>
              <a:rPr lang="el-GR" sz="1200" b="1" dirty="0">
                <a:solidFill>
                  <a:srgbClr val="FF0000"/>
                </a:solidFill>
                <a:effectLst/>
              </a:rPr>
              <a:t> μας, νομίζουμε ότι η επαγγελματική </a:t>
            </a:r>
            <a:r>
              <a:rPr lang="el-GR" sz="1200" b="1" dirty="0" err="1">
                <a:solidFill>
                  <a:srgbClr val="FF0000"/>
                </a:solidFill>
                <a:effectLst/>
              </a:rPr>
              <a:t>τάξις</a:t>
            </a:r>
            <a:r>
              <a:rPr lang="el-GR" sz="1200" b="1" dirty="0">
                <a:solidFill>
                  <a:srgbClr val="FF0000"/>
                </a:solidFill>
                <a:effectLst/>
              </a:rPr>
              <a:t> έχει υποχρέωση να την </a:t>
            </a:r>
            <a:r>
              <a:rPr lang="el-GR" sz="1200" b="1" dirty="0" err="1">
                <a:solidFill>
                  <a:srgbClr val="FF0000"/>
                </a:solidFill>
                <a:effectLst/>
              </a:rPr>
              <a:t>ενισχύση</a:t>
            </a:r>
            <a:r>
              <a:rPr lang="el-GR" sz="1200" b="1" dirty="0">
                <a:solidFill>
                  <a:srgbClr val="FF0000"/>
                </a:solidFill>
                <a:effectLst/>
              </a:rPr>
              <a:t> έμπρακτα μιμούμενη το παράδειγμα των επαγγελματιών των άλλων πόλεων που πάντοτε πλάι με τους καπνεργάτες κατέχονται στον απεργιακό αγώνα για την υπεράσπιση των οικονομικών δικαιωμάτων της τάξης μας, υπό τις όποιες εξαρτάται και ή οικονομική δύναμί σας.</a:t>
            </a:r>
            <a:endParaRPr lang="el-GR" sz="1200" b="1" dirty="0">
              <a:solidFill>
                <a:srgbClr val="FF0000"/>
              </a:solidFill>
            </a:endParaRPr>
          </a:p>
          <a:p>
            <a:pPr indent="0">
              <a:buNone/>
            </a:pPr>
            <a:r>
              <a:rPr lang="el-GR" sz="1200" dirty="0">
                <a:effectLst/>
              </a:rPr>
              <a:t>Γιατί 3,500,000 </a:t>
            </a:r>
            <a:r>
              <a:rPr lang="el-GR" sz="1200" dirty="0" err="1">
                <a:effectLst/>
              </a:rPr>
              <a:t>δραχ</a:t>
            </a:r>
            <a:r>
              <a:rPr lang="el-GR" sz="1200" dirty="0">
                <a:effectLst/>
              </a:rPr>
              <a:t>. που αναλογούν εβδομαδιαίως τα ημερομίσθια μας διοχετεύονται σε όλα και κατά συνέπεια η διακοπή των καπνεργατικών ημερομισθίων σημαίνει αύξηση του καταναλωτικού κεφαλαίου και άρα </a:t>
            </a:r>
            <a:r>
              <a:rPr lang="el-GR" sz="1200" dirty="0" err="1">
                <a:effectLst/>
              </a:rPr>
              <a:t>λουθία</a:t>
            </a:r>
            <a:r>
              <a:rPr lang="el-GR" sz="1200" dirty="0">
                <a:effectLst/>
              </a:rPr>
              <a:t> σε </a:t>
            </a:r>
            <a:r>
              <a:rPr lang="el-GR" sz="1200" dirty="0" err="1">
                <a:effectLst/>
              </a:rPr>
              <a:t>οικονομικήν</a:t>
            </a:r>
            <a:r>
              <a:rPr lang="el-GR" sz="1200" dirty="0">
                <a:effectLst/>
              </a:rPr>
              <a:t> ανάπτυξη των επαγγελματιών.</a:t>
            </a:r>
            <a:endParaRPr lang="el-GR" sz="1200" dirty="0"/>
          </a:p>
          <a:p>
            <a:pPr marL="0" indent="0">
              <a:buNone/>
            </a:pPr>
            <a:endParaRPr lang="en-US" sz="1700" dirty="0"/>
          </a:p>
        </p:txBody>
      </p:sp>
      <p:pic>
        <p:nvPicPr>
          <p:cNvPr id="7" name="Content Placeholder 6">
            <a:extLst>
              <a:ext uri="{FF2B5EF4-FFF2-40B4-BE49-F238E27FC236}">
                <a16:creationId xmlns:a16="http://schemas.microsoft.com/office/drawing/2014/main" id="{960CE4A2-ACAB-644A-E4BB-C4FDD621873A}"/>
              </a:ext>
            </a:extLst>
          </p:cNvPr>
          <p:cNvPicPr>
            <a:picLocks noChangeAspect="1"/>
          </p:cNvPicPr>
          <p:nvPr/>
        </p:nvPicPr>
        <p:blipFill>
          <a:blip r:embed="rId2">
            <a:extLst>
              <a:ext uri="{28A0092B-C50C-407E-A947-70E740481C1C}">
                <a14:useLocalDpi xmlns:a14="http://schemas.microsoft.com/office/drawing/2010/main" val="0"/>
              </a:ext>
            </a:extLst>
          </a:blip>
          <a:srcRect l="4655"/>
          <a:stretch>
            <a:fillRect/>
          </a:stretch>
        </p:blipFill>
        <p:spPr>
          <a:xfrm>
            <a:off x="4572000" y="1"/>
            <a:ext cx="4577118" cy="6858000"/>
          </a:xfrm>
          <a:prstGeom prst="rect">
            <a:avLst/>
          </a:prstGeom>
        </p:spPr>
      </p:pic>
    </p:spTree>
    <p:extLst>
      <p:ext uri="{BB962C8B-B14F-4D97-AF65-F5344CB8AC3E}">
        <p14:creationId xmlns:p14="http://schemas.microsoft.com/office/powerpoint/2010/main" val="42861237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CB3FD8A-6859-C38B-F047-065E4D7070B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920" r="21883" b="-1"/>
          <a:stretch>
            <a:fillRect/>
          </a:stretch>
        </p:blipFill>
        <p:spPr>
          <a:xfrm>
            <a:off x="20" y="10"/>
            <a:ext cx="725221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BFB4335-2280-5708-0BBB-1FEF3E4D352A}"/>
              </a:ext>
            </a:extLst>
          </p:cNvPr>
          <p:cNvSpPr>
            <a:spLocks noGrp="1"/>
          </p:cNvSpPr>
          <p:nvPr>
            <p:ph type="title"/>
          </p:nvPr>
        </p:nvSpPr>
        <p:spPr>
          <a:xfrm>
            <a:off x="5786491" y="427122"/>
            <a:ext cx="2866642" cy="1899912"/>
          </a:xfrm>
        </p:spPr>
        <p:txBody>
          <a:bodyPr vert="horz" lIns="91440" tIns="45720" rIns="91440" bIns="45720" rtlCol="0" anchor="ctr">
            <a:normAutofit/>
          </a:bodyPr>
          <a:lstStyle/>
          <a:p>
            <a:r>
              <a:rPr lang="en-US" sz="4000" b="1" dirty="0" err="1">
                <a:solidFill>
                  <a:srgbClr val="FF0000"/>
                </a:solidFill>
              </a:rPr>
              <a:t>Αλληλέγγυοι</a:t>
            </a:r>
            <a:r>
              <a:rPr lang="en-US" sz="4000" b="1" dirty="0">
                <a:solidFill>
                  <a:srgbClr val="FF0000"/>
                </a:solidFill>
              </a:rPr>
              <a:t> απ</a:t>
            </a:r>
            <a:r>
              <a:rPr lang="en-US" sz="4000" b="1" dirty="0" err="1">
                <a:solidFill>
                  <a:srgbClr val="FF0000"/>
                </a:solidFill>
              </a:rPr>
              <a:t>εργοί</a:t>
            </a:r>
            <a:endParaRPr lang="en-US" sz="4000" b="1" dirty="0">
              <a:solidFill>
                <a:srgbClr val="FF0000"/>
              </a:solidFill>
            </a:endParaRPr>
          </a:p>
        </p:txBody>
      </p:sp>
      <p:sp>
        <p:nvSpPr>
          <p:cNvPr id="3" name="Content Placeholder 2">
            <a:extLst>
              <a:ext uri="{FF2B5EF4-FFF2-40B4-BE49-F238E27FC236}">
                <a16:creationId xmlns:a16="http://schemas.microsoft.com/office/drawing/2014/main" id="{64536331-DA3D-7E76-08EA-494155A6EE4F}"/>
              </a:ext>
            </a:extLst>
          </p:cNvPr>
          <p:cNvSpPr>
            <a:spLocks noGrp="1"/>
          </p:cNvSpPr>
          <p:nvPr>
            <p:ph sz="half" idx="1"/>
          </p:nvPr>
        </p:nvSpPr>
        <p:spPr>
          <a:xfrm>
            <a:off x="5847227" y="2470295"/>
            <a:ext cx="3220573" cy="4082905"/>
          </a:xfrm>
        </p:spPr>
        <p:txBody>
          <a:bodyPr vert="horz" lIns="91440" tIns="45720" rIns="91440" bIns="45720" rtlCol="0">
            <a:normAutofit lnSpcReduction="10000"/>
          </a:bodyPr>
          <a:lstStyle/>
          <a:p>
            <a:r>
              <a:rPr lang="en-US" sz="2400" dirty="0" err="1"/>
              <a:t>Αυτοκινητιστές</a:t>
            </a:r>
            <a:endParaRPr lang="en-US" sz="2400" dirty="0"/>
          </a:p>
          <a:p>
            <a:r>
              <a:rPr lang="en-US" sz="2400" dirty="0" err="1"/>
              <a:t>Μυλεργάτες-Αρτεργάτες</a:t>
            </a:r>
            <a:r>
              <a:rPr lang="en-US" sz="2400" dirty="0"/>
              <a:t>  </a:t>
            </a:r>
          </a:p>
          <a:p>
            <a:r>
              <a:rPr lang="en-US" sz="2400" dirty="0" err="1"/>
              <a:t>Τροχιοδρομικοί</a:t>
            </a:r>
            <a:r>
              <a:rPr lang="en-US" sz="2400" dirty="0"/>
              <a:t> (</a:t>
            </a:r>
            <a:r>
              <a:rPr lang="en-US" sz="2400" dirty="0" err="1"/>
              <a:t>Τρ</a:t>
            </a:r>
            <a:r>
              <a:rPr lang="en-US" sz="2400" dirty="0"/>
              <a:t>αμβαγέρηδες) </a:t>
            </a:r>
          </a:p>
          <a:p>
            <a:r>
              <a:rPr lang="en-US" sz="2400" dirty="0" err="1"/>
              <a:t>Εργάτες</a:t>
            </a:r>
            <a:r>
              <a:rPr lang="en-US" sz="2400" dirty="0"/>
              <a:t> </a:t>
            </a:r>
            <a:r>
              <a:rPr lang="en-US" sz="2400" dirty="0" err="1"/>
              <a:t>Φωτ</a:t>
            </a:r>
            <a:r>
              <a:rPr lang="en-US" sz="2400" dirty="0"/>
              <a:t>αερίου &amp; Ηλεκτρισμού </a:t>
            </a:r>
          </a:p>
          <a:p>
            <a:r>
              <a:rPr lang="en-US" sz="2400" dirty="0" err="1"/>
              <a:t>Κλωστοϋφ</a:t>
            </a:r>
            <a:r>
              <a:rPr lang="en-US" sz="2400" dirty="0"/>
              <a:t>αντουργοί  </a:t>
            </a:r>
          </a:p>
          <a:p>
            <a:r>
              <a:rPr lang="en-US" sz="2400" dirty="0" err="1"/>
              <a:t>Λιμενεργάτες</a:t>
            </a:r>
            <a:r>
              <a:rPr lang="en-US" sz="2400" dirty="0"/>
              <a:t> </a:t>
            </a:r>
          </a:p>
          <a:p>
            <a:r>
              <a:rPr lang="en-US" sz="2400" dirty="0" err="1"/>
              <a:t>Μικροκ</a:t>
            </a:r>
            <a:r>
              <a:rPr lang="en-US" sz="2400" dirty="0"/>
              <a:t>αταστηματάρχες</a:t>
            </a:r>
          </a:p>
        </p:txBody>
      </p:sp>
    </p:spTree>
    <p:extLst>
      <p:ext uri="{BB962C8B-B14F-4D97-AF65-F5344CB8AC3E}">
        <p14:creationId xmlns:p14="http://schemas.microsoft.com/office/powerpoint/2010/main" val="42351658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850D36-98D5-8C92-EED0-06EC3E530E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8600"/>
            <a:ext cx="4693920" cy="2933700"/>
          </a:xfrm>
          <a:prstGeom prst="rect">
            <a:avLst/>
          </a:prstGeom>
        </p:spPr>
      </p:pic>
      <p:pic>
        <p:nvPicPr>
          <p:cNvPr id="7" name="Picture 6">
            <a:extLst>
              <a:ext uri="{FF2B5EF4-FFF2-40B4-BE49-F238E27FC236}">
                <a16:creationId xmlns:a16="http://schemas.microsoft.com/office/drawing/2014/main" id="{7FA8A7CD-AB5D-FB60-4D64-91027421DC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6858000"/>
          </a:xfrm>
          <a:prstGeom prst="rect">
            <a:avLst/>
          </a:prstGeom>
        </p:spPr>
      </p:pic>
      <p:pic>
        <p:nvPicPr>
          <p:cNvPr id="9" name="Picture 8">
            <a:extLst>
              <a:ext uri="{FF2B5EF4-FFF2-40B4-BE49-F238E27FC236}">
                <a16:creationId xmlns:a16="http://schemas.microsoft.com/office/drawing/2014/main" id="{3ECAAB37-549B-4ACA-6639-D83E151FB0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2460" y="3258580"/>
            <a:ext cx="3429000" cy="3429000"/>
          </a:xfrm>
          <a:prstGeom prst="rect">
            <a:avLst/>
          </a:prstGeom>
        </p:spPr>
      </p:pic>
    </p:spTree>
    <p:extLst>
      <p:ext uri="{BB962C8B-B14F-4D97-AF65-F5344CB8AC3E}">
        <p14:creationId xmlns:p14="http://schemas.microsoft.com/office/powerpoint/2010/main" val="466725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170082D-1E8B-9035-499C-88BB09405068}"/>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5231"/>
          <a:stretch>
            <a:fillRect/>
          </a:stretch>
        </p:blipFill>
        <p:spPr>
          <a:xfrm>
            <a:off x="691815" y="609600"/>
            <a:ext cx="7424928" cy="4844508"/>
          </a:xfrm>
        </p:spPr>
      </p:pic>
      <p:sp>
        <p:nvSpPr>
          <p:cNvPr id="8" name="TextBox 7">
            <a:extLst>
              <a:ext uri="{FF2B5EF4-FFF2-40B4-BE49-F238E27FC236}">
                <a16:creationId xmlns:a16="http://schemas.microsoft.com/office/drawing/2014/main" id="{4C7FC14C-2B3E-58F8-5217-2C6F28072442}"/>
              </a:ext>
            </a:extLst>
          </p:cNvPr>
          <p:cNvSpPr txBox="1"/>
          <p:nvPr/>
        </p:nvSpPr>
        <p:spPr>
          <a:xfrm>
            <a:off x="1114364" y="5591343"/>
            <a:ext cx="7002379" cy="590931"/>
          </a:xfrm>
          <a:prstGeom prst="rect">
            <a:avLst/>
          </a:prstGeom>
          <a:noFill/>
        </p:spPr>
        <p:txBody>
          <a:bodyPr wrap="square">
            <a:sp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i="0" u="none" strike="noStrike" kern="1200" cap="none" spc="0" normalizeH="0" baseline="0" noProof="0" dirty="0">
                <a:ln>
                  <a:noFill/>
                </a:ln>
                <a:solidFill>
                  <a:prstClr val="black"/>
                </a:solidFill>
                <a:effectLst/>
                <a:uLnTx/>
                <a:uFillTx/>
                <a:latin typeface="Truetypewriter PolyglOTT"/>
                <a:ea typeface="+mn-ea"/>
                <a:cs typeface="+mn-cs"/>
              </a:rPr>
              <a:t>Η κατα</a:t>
            </a:r>
            <a:r>
              <a:rPr kumimoji="0" lang="en-US" i="0" u="none" strike="noStrike" kern="1200" cap="none" spc="0" normalizeH="0" baseline="0" noProof="0" dirty="0" err="1">
                <a:ln>
                  <a:noFill/>
                </a:ln>
                <a:solidFill>
                  <a:prstClr val="black"/>
                </a:solidFill>
                <a:effectLst/>
                <a:uLnTx/>
                <a:uFillTx/>
                <a:latin typeface="Truetypewriter PolyglOTT"/>
                <a:ea typeface="+mn-ea"/>
                <a:cs typeface="+mn-cs"/>
              </a:rPr>
              <a:t>στολή</a:t>
            </a:r>
            <a:r>
              <a:rPr kumimoji="0" lang="en-US" i="0" u="none" strike="noStrike" kern="1200" cap="none" spc="0" normalizeH="0" baseline="0" noProof="0" dirty="0">
                <a:ln>
                  <a:noFill/>
                </a:ln>
                <a:solidFill>
                  <a:prstClr val="black"/>
                </a:solidFill>
                <a:effectLst/>
                <a:uLnTx/>
                <a:uFillTx/>
                <a:latin typeface="Truetypewriter PolyglOTT"/>
                <a:ea typeface="+mn-ea"/>
                <a:cs typeface="+mn-cs"/>
              </a:rPr>
              <a:t> του 1936 α</a:t>
            </a:r>
            <a:r>
              <a:rPr kumimoji="0" lang="en-US" i="0" u="none" strike="noStrike" kern="1200" cap="none" spc="0" normalizeH="0" baseline="0" noProof="0" dirty="0" err="1">
                <a:ln>
                  <a:noFill/>
                </a:ln>
                <a:solidFill>
                  <a:prstClr val="black"/>
                </a:solidFill>
                <a:effectLst/>
                <a:uLnTx/>
                <a:uFillTx/>
                <a:latin typeface="Truetypewriter PolyglOTT"/>
                <a:ea typeface="+mn-ea"/>
                <a:cs typeface="+mn-cs"/>
              </a:rPr>
              <a:t>ντι</a:t>
            </a:r>
            <a:r>
              <a:rPr kumimoji="0" lang="en-US" i="0" u="none" strike="noStrike" kern="1200" cap="none" spc="0" normalizeH="0" baseline="0" noProof="0" dirty="0">
                <a:ln>
                  <a:noFill/>
                </a:ln>
                <a:solidFill>
                  <a:prstClr val="black"/>
                </a:solidFill>
                <a:effectLst/>
                <a:uLnTx/>
                <a:uFillTx/>
                <a:latin typeface="Truetypewriter PolyglOTT"/>
                <a:ea typeface="+mn-ea"/>
                <a:cs typeface="+mn-cs"/>
              </a:rPr>
              <a:t>προσωπεύει μια αύξηση 47% σε σχέση με τη μέση κατασταλτικότητα του Μεσοπολέμου. </a:t>
            </a:r>
          </a:p>
        </p:txBody>
      </p:sp>
    </p:spTree>
    <p:extLst>
      <p:ext uri="{BB962C8B-B14F-4D97-AF65-F5344CB8AC3E}">
        <p14:creationId xmlns:p14="http://schemas.microsoft.com/office/powerpoint/2010/main" val="27879505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a:extLst>
              <a:ext uri="{FF2B5EF4-FFF2-40B4-BE49-F238E27FC236}">
                <a16:creationId xmlns:a16="http://schemas.microsoft.com/office/drawing/2014/main" id="{5717D02F-3375-186F-D324-6B5B7451B9F7}"/>
              </a:ext>
            </a:extLst>
          </p:cNvPr>
          <p:cNvPicPr>
            <a:picLocks noChangeAspect="1"/>
          </p:cNvPicPr>
          <p:nvPr/>
        </p:nvPicPr>
        <p:blipFill>
          <a:blip r:embed="rId2">
            <a:extLst>
              <a:ext uri="{28A0092B-C50C-407E-A947-70E740481C1C}">
                <a14:useLocalDpi xmlns:a14="http://schemas.microsoft.com/office/drawing/2010/main" val="0"/>
              </a:ext>
            </a:extLst>
          </a:blip>
          <a:srcRect t="20426" b="29520"/>
          <a:stretch>
            <a:fillRect/>
          </a:stretch>
        </p:blipFill>
        <p:spPr>
          <a:xfrm>
            <a:off x="20" y="1282"/>
            <a:ext cx="9143980" cy="6856718"/>
          </a:xfrm>
          <a:prstGeom prst="rect">
            <a:avLst/>
          </a:prstGeom>
        </p:spPr>
      </p:pic>
    </p:spTree>
    <p:extLst>
      <p:ext uri="{BB962C8B-B14F-4D97-AF65-F5344CB8AC3E}">
        <p14:creationId xmlns:p14="http://schemas.microsoft.com/office/powerpoint/2010/main" val="34808597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1CF1D0-53AD-B92B-72ED-5EC8A6173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609600"/>
            <a:ext cx="7420418" cy="4588292"/>
          </a:xfrm>
          <a:prstGeom prst="rect">
            <a:avLst/>
          </a:prstGeom>
        </p:spPr>
      </p:pic>
      <p:sp>
        <p:nvSpPr>
          <p:cNvPr id="5" name="TextBox 4">
            <a:extLst>
              <a:ext uri="{FF2B5EF4-FFF2-40B4-BE49-F238E27FC236}">
                <a16:creationId xmlns:a16="http://schemas.microsoft.com/office/drawing/2014/main" id="{C07D7CF9-A824-BBC3-5892-11BD0C196077}"/>
              </a:ext>
            </a:extLst>
          </p:cNvPr>
          <p:cNvSpPr txBox="1"/>
          <p:nvPr/>
        </p:nvSpPr>
        <p:spPr>
          <a:xfrm>
            <a:off x="1227221" y="5438274"/>
            <a:ext cx="7170821" cy="923330"/>
          </a:xfrm>
          <a:prstGeom prst="rect">
            <a:avLst/>
          </a:prstGeom>
          <a:noFill/>
        </p:spPr>
        <p:txBody>
          <a:bodyPr wrap="square" rtlCol="0">
            <a:spAutoFit/>
          </a:bodyPr>
          <a:lstStyle/>
          <a:p>
            <a:r>
              <a:rPr lang="el-GR" dirty="0">
                <a:solidFill>
                  <a:prstClr val="black"/>
                </a:solidFill>
                <a:latin typeface="Truetypewriter PolyglOTT"/>
              </a:rPr>
              <a:t>Παρότι δεν έμελλε να υλοποιηθεί, η διαδικασία συγχώνευσης ΓΣΕΕ και της Ενωτικής (ΕΓΣΕΕ) –σε εξέλιξη από τον Ιούνιο του 1935- αναμφίβολα συνέβαλε στην αύξηση του συντονισμού των εργατικών αγώνων.</a:t>
            </a:r>
            <a:endParaRPr lang="en-US" dirty="0"/>
          </a:p>
        </p:txBody>
      </p:sp>
    </p:spTree>
    <p:extLst>
      <p:ext uri="{BB962C8B-B14F-4D97-AF65-F5344CB8AC3E}">
        <p14:creationId xmlns:p14="http://schemas.microsoft.com/office/powerpoint/2010/main" val="37438203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409EEF67-B5AA-51CF-3E04-BCA3E6C25C23}"/>
              </a:ext>
            </a:extLst>
          </p:cNvPr>
          <p:cNvGrpSpPr/>
          <p:nvPr/>
        </p:nvGrpSpPr>
        <p:grpSpPr>
          <a:xfrm>
            <a:off x="685800" y="304800"/>
            <a:ext cx="8229600" cy="5867400"/>
            <a:chOff x="685800" y="304800"/>
            <a:chExt cx="8229600" cy="5867400"/>
          </a:xfrm>
        </p:grpSpPr>
        <p:pic>
          <p:nvPicPr>
            <p:cNvPr id="3" name="Picture 2">
              <a:extLst>
                <a:ext uri="{FF2B5EF4-FFF2-40B4-BE49-F238E27FC236}">
                  <a16:creationId xmlns:a16="http://schemas.microsoft.com/office/drawing/2014/main" id="{32BFA8FB-4B63-DAB0-BCC2-7C5AF19D7498}"/>
                </a:ext>
              </a:extLst>
            </p:cNvPr>
            <p:cNvPicPr>
              <a:picLocks noChangeAspect="1"/>
            </p:cNvPicPr>
            <p:nvPr/>
          </p:nvPicPr>
          <p:blipFill>
            <a:blip r:embed="rId2">
              <a:extLst>
                <a:ext uri="{28A0092B-C50C-407E-A947-70E740481C1C}">
                  <a14:useLocalDpi xmlns:a14="http://schemas.microsoft.com/office/drawing/2010/main" val="0"/>
                </a:ext>
              </a:extLst>
            </a:blip>
            <a:srcRect l="6665" r="3334" b="3750"/>
            <a:stretch>
              <a:fillRect/>
            </a:stretch>
          </p:blipFill>
          <p:spPr>
            <a:xfrm>
              <a:off x="685800" y="304800"/>
              <a:ext cx="8229600" cy="5867400"/>
            </a:xfrm>
            <a:prstGeom prst="rect">
              <a:avLst/>
            </a:prstGeom>
          </p:spPr>
        </p:pic>
        <p:sp>
          <p:nvSpPr>
            <p:cNvPr id="5" name="TextBox 4">
              <a:extLst>
                <a:ext uri="{FF2B5EF4-FFF2-40B4-BE49-F238E27FC236}">
                  <a16:creationId xmlns:a16="http://schemas.microsoft.com/office/drawing/2014/main" id="{D35D02DA-8B1C-EE7E-148B-C5F65AAF0F17}"/>
                </a:ext>
              </a:extLst>
            </p:cNvPr>
            <p:cNvSpPr txBox="1"/>
            <p:nvPr/>
          </p:nvSpPr>
          <p:spPr>
            <a:xfrm>
              <a:off x="7543800" y="1295400"/>
              <a:ext cx="1371600" cy="369332"/>
            </a:xfrm>
            <a:prstGeom prst="rect">
              <a:avLst/>
            </a:prstGeom>
            <a:noFill/>
          </p:spPr>
          <p:txBody>
            <a:bodyPr wrap="square" rtlCol="0">
              <a:spAutoFit/>
            </a:bodyPr>
            <a:lstStyle/>
            <a:p>
              <a:r>
                <a:rPr lang="el-GR" b="1" dirty="0">
                  <a:solidFill>
                    <a:srgbClr val="FF0000"/>
                  </a:solidFill>
                  <a:latin typeface="Truetypewriter PolyglOTT"/>
                </a:rPr>
                <a:t>Μάης 1936</a:t>
              </a:r>
              <a:endParaRPr lang="en-US" dirty="0"/>
            </a:p>
          </p:txBody>
        </p:sp>
      </p:grpSp>
    </p:spTree>
    <p:extLst>
      <p:ext uri="{BB962C8B-B14F-4D97-AF65-F5344CB8AC3E}">
        <p14:creationId xmlns:p14="http://schemas.microsoft.com/office/powerpoint/2010/main" val="32916500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00FD044-1FD0-C9EF-0006-76B09AD9F48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9600" y="152400"/>
            <a:ext cx="7423647" cy="4590288"/>
          </a:xfrm>
          <a:prstGeom prst="rect">
            <a:avLst/>
          </a:prstGeom>
        </p:spPr>
      </p:pic>
      <p:sp>
        <p:nvSpPr>
          <p:cNvPr id="6" name="TextBox 5">
            <a:extLst>
              <a:ext uri="{FF2B5EF4-FFF2-40B4-BE49-F238E27FC236}">
                <a16:creationId xmlns:a16="http://schemas.microsoft.com/office/drawing/2014/main" id="{6A4CEA05-119D-CA36-7986-A7BC6264BC0B}"/>
              </a:ext>
            </a:extLst>
          </p:cNvPr>
          <p:cNvSpPr txBox="1"/>
          <p:nvPr/>
        </p:nvSpPr>
        <p:spPr>
          <a:xfrm>
            <a:off x="408473" y="5027274"/>
            <a:ext cx="8915400" cy="127727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l-GR" dirty="0"/>
              <a:t>Η εργατική μαχητικότητα του ’36 ήταν </a:t>
            </a:r>
            <a:r>
              <a:rPr lang="el-GR" b="1" dirty="0">
                <a:solidFill>
                  <a:srgbClr val="FF0000"/>
                </a:solidFill>
              </a:rPr>
              <a:t>υπερτετραπλάσια</a:t>
            </a:r>
            <a:r>
              <a:rPr lang="el-GR" dirty="0"/>
              <a:t> του μέσου όρου της περιόδου 1919-1935</a:t>
            </a:r>
          </a:p>
          <a:p>
            <a:pPr marL="285750" indent="-285750">
              <a:buFont typeface="Arial" panose="020B0604020202020204" pitchFamily="34" charset="0"/>
              <a:buChar char="•"/>
            </a:pPr>
            <a:r>
              <a:rPr lang="el-GR" dirty="0"/>
              <a:t>Συνάντηση δυο ρευμάτων: </a:t>
            </a:r>
            <a:r>
              <a:rPr lang="el-GR" b="1" dirty="0">
                <a:solidFill>
                  <a:srgbClr val="FF0000"/>
                </a:solidFill>
              </a:rPr>
              <a:t>οργανωμένο συνδικαλιστικό κίνημα </a:t>
            </a:r>
            <a:r>
              <a:rPr lang="el-GR" dirty="0"/>
              <a:t>(6 εθνικές-κλαδικές απεργίες) και </a:t>
            </a:r>
            <a:r>
              <a:rPr lang="el-GR" b="1" dirty="0">
                <a:solidFill>
                  <a:srgbClr val="FF0000"/>
                </a:solidFill>
              </a:rPr>
              <a:t>κινητοποιήσεις λαϊκών στρωμάτων </a:t>
            </a:r>
            <a:r>
              <a:rPr lang="el-GR" dirty="0"/>
              <a:t>(17 γενικές-τοπικές απεργίες)</a:t>
            </a:r>
          </a:p>
        </p:txBody>
      </p:sp>
    </p:spTree>
    <p:extLst>
      <p:ext uri="{BB962C8B-B14F-4D97-AF65-F5344CB8AC3E}">
        <p14:creationId xmlns:p14="http://schemas.microsoft.com/office/powerpoint/2010/main" val="41012577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5461C02A-029D-6732-9DF4-63921D76CE88}"/>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t="3314" r="1" b="33565"/>
          <a:stretch>
            <a:fillRect/>
          </a:stretch>
        </p:blipFill>
        <p:spPr>
          <a:xfrm>
            <a:off x="20" y="10"/>
            <a:ext cx="725221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FB76BD92-FF72-F5E7-20DA-DA7875BC2D8D}"/>
              </a:ext>
            </a:extLst>
          </p:cNvPr>
          <p:cNvSpPr>
            <a:spLocks noGrp="1"/>
          </p:cNvSpPr>
          <p:nvPr>
            <p:ph sz="half" idx="1"/>
          </p:nvPr>
        </p:nvSpPr>
        <p:spPr>
          <a:xfrm>
            <a:off x="5562600" y="381000"/>
            <a:ext cx="3523972" cy="6324600"/>
          </a:xfrm>
        </p:spPr>
        <p:txBody>
          <a:bodyPr vert="horz" lIns="91440" tIns="45720" rIns="91440" bIns="45720" rtlCol="0">
            <a:normAutofit fontScale="85000" lnSpcReduction="10000"/>
          </a:bodyPr>
          <a:lstStyle/>
          <a:p>
            <a:pPr>
              <a:lnSpc>
                <a:spcPct val="120000"/>
              </a:lnSpc>
            </a:pPr>
            <a:r>
              <a:rPr lang="el-GR" sz="1700" dirty="0"/>
              <a:t>Οι </a:t>
            </a:r>
            <a:r>
              <a:rPr lang="el-GR" sz="1700" dirty="0" err="1"/>
              <a:t>διαδηλωταί</a:t>
            </a:r>
            <a:r>
              <a:rPr lang="el-GR" sz="1700" dirty="0"/>
              <a:t> </a:t>
            </a:r>
            <a:r>
              <a:rPr lang="el-GR" sz="1700" dirty="0" err="1"/>
              <a:t>είχον</a:t>
            </a:r>
            <a:r>
              <a:rPr lang="el-GR" sz="1700" dirty="0"/>
              <a:t> γίνει κύριοι των συνοικισμών. </a:t>
            </a:r>
            <a:r>
              <a:rPr lang="el-GR" sz="1700" b="1" dirty="0">
                <a:solidFill>
                  <a:srgbClr val="FF0000"/>
                </a:solidFill>
              </a:rPr>
              <a:t>Εντός ολίγου επρόκειτο να γίνουν κύριοι ολόκληρης της πόλεως</a:t>
            </a:r>
            <a:r>
              <a:rPr lang="el-GR" sz="1700" dirty="0"/>
              <a:t>, διότι η </a:t>
            </a:r>
            <a:r>
              <a:rPr lang="el-GR" sz="1700" dirty="0" err="1"/>
              <a:t>κυβέρνησις</a:t>
            </a:r>
            <a:r>
              <a:rPr lang="el-GR" sz="1700" dirty="0"/>
              <a:t>…διέταξε την </a:t>
            </a:r>
            <a:r>
              <a:rPr lang="el-GR" sz="1700" dirty="0" err="1"/>
              <a:t>χωροφυλακήν</a:t>
            </a:r>
            <a:r>
              <a:rPr lang="el-GR" sz="1700" dirty="0"/>
              <a:t> ν’ </a:t>
            </a:r>
            <a:r>
              <a:rPr lang="el-GR" sz="1700" dirty="0" err="1"/>
              <a:t>αποσυρθή</a:t>
            </a:r>
            <a:r>
              <a:rPr lang="el-GR" sz="1700" dirty="0"/>
              <a:t> και </a:t>
            </a:r>
            <a:r>
              <a:rPr lang="el-GR" sz="1700" dirty="0" err="1"/>
              <a:t>ανέθεσεν</a:t>
            </a:r>
            <a:r>
              <a:rPr lang="el-GR" sz="1700" dirty="0"/>
              <a:t> εις τον </a:t>
            </a:r>
            <a:r>
              <a:rPr lang="el-GR" sz="1700" dirty="0" err="1"/>
              <a:t>στρατόν</a:t>
            </a:r>
            <a:r>
              <a:rPr lang="el-GR" sz="1700" dirty="0"/>
              <a:t> να </a:t>
            </a:r>
            <a:r>
              <a:rPr lang="el-GR" sz="1700" dirty="0" err="1"/>
              <a:t>εκτελέση</a:t>
            </a:r>
            <a:r>
              <a:rPr lang="el-GR" sz="1700" dirty="0"/>
              <a:t> αστυνομικά καθήκοντα...Επρόκειτο περί χονδροειδούς σφάλματος…Ένα τάγμα στρατού, που διετέθη δια την </a:t>
            </a:r>
            <a:r>
              <a:rPr lang="el-GR" sz="1700" dirty="0" err="1"/>
              <a:t>τήρισιν</a:t>
            </a:r>
            <a:r>
              <a:rPr lang="el-GR" sz="1700" dirty="0"/>
              <a:t> της τάξεως </a:t>
            </a:r>
            <a:r>
              <a:rPr lang="el-GR" sz="1700" dirty="0" err="1"/>
              <a:t>διελύθη</a:t>
            </a:r>
            <a:r>
              <a:rPr lang="el-GR" sz="1700" dirty="0"/>
              <a:t>. </a:t>
            </a:r>
            <a:r>
              <a:rPr lang="el-GR" sz="1700" b="1" dirty="0">
                <a:solidFill>
                  <a:srgbClr val="FF0000"/>
                </a:solidFill>
              </a:rPr>
              <a:t>Οι </a:t>
            </a:r>
            <a:r>
              <a:rPr lang="el-GR" sz="1700" b="1" dirty="0" err="1">
                <a:solidFill>
                  <a:srgbClr val="FF0000"/>
                </a:solidFill>
              </a:rPr>
              <a:t>στρατιώται</a:t>
            </a:r>
            <a:r>
              <a:rPr lang="el-GR" sz="1700" b="1" dirty="0">
                <a:solidFill>
                  <a:srgbClr val="FF0000"/>
                </a:solidFill>
              </a:rPr>
              <a:t> </a:t>
            </a:r>
            <a:r>
              <a:rPr lang="el-GR" sz="1700" b="1" dirty="0" err="1">
                <a:solidFill>
                  <a:srgbClr val="FF0000"/>
                </a:solidFill>
              </a:rPr>
              <a:t>ηνώθησαν</a:t>
            </a:r>
            <a:r>
              <a:rPr lang="el-GR" sz="1700" b="1" dirty="0">
                <a:solidFill>
                  <a:srgbClr val="FF0000"/>
                </a:solidFill>
              </a:rPr>
              <a:t> με τους </a:t>
            </a:r>
            <a:r>
              <a:rPr lang="el-GR" sz="1700" b="1" dirty="0" err="1">
                <a:solidFill>
                  <a:srgbClr val="FF0000"/>
                </a:solidFill>
              </a:rPr>
              <a:t>διαδηλωτάς</a:t>
            </a:r>
            <a:r>
              <a:rPr lang="el-GR" sz="1700" b="1" dirty="0">
                <a:solidFill>
                  <a:srgbClr val="FF0000"/>
                </a:solidFill>
              </a:rPr>
              <a:t>…[Η] αδυναμία του στρατού να </a:t>
            </a:r>
            <a:r>
              <a:rPr lang="el-GR" sz="1700" b="1" dirty="0" err="1">
                <a:solidFill>
                  <a:srgbClr val="FF0000"/>
                </a:solidFill>
              </a:rPr>
              <a:t>εκτελέση</a:t>
            </a:r>
            <a:r>
              <a:rPr lang="el-GR" sz="1700" b="1" dirty="0">
                <a:solidFill>
                  <a:srgbClr val="FF0000"/>
                </a:solidFill>
              </a:rPr>
              <a:t> αστυνομικά καθήκοντα [είχε] ως </a:t>
            </a:r>
            <a:r>
              <a:rPr lang="el-GR" sz="1700" b="1" dirty="0" err="1">
                <a:solidFill>
                  <a:srgbClr val="FF0000"/>
                </a:solidFill>
              </a:rPr>
              <a:t>συνέπειαν</a:t>
            </a:r>
            <a:r>
              <a:rPr lang="el-GR" sz="1700" b="1" dirty="0">
                <a:solidFill>
                  <a:srgbClr val="FF0000"/>
                </a:solidFill>
              </a:rPr>
              <a:t> να καταλυθούν, ουσιαστικώς, </a:t>
            </a:r>
            <a:r>
              <a:rPr lang="el-GR" sz="1700" b="1" dirty="0" err="1">
                <a:solidFill>
                  <a:srgbClr val="FF0000"/>
                </a:solidFill>
              </a:rPr>
              <a:t>όλαι</a:t>
            </a:r>
            <a:r>
              <a:rPr lang="el-GR" sz="1700" b="1" dirty="0">
                <a:solidFill>
                  <a:srgbClr val="FF0000"/>
                </a:solidFill>
              </a:rPr>
              <a:t> αι αρχαί της πόλεως. </a:t>
            </a:r>
            <a:r>
              <a:rPr lang="el-GR" sz="1700" dirty="0"/>
              <a:t>Την νύκτα της 9</a:t>
            </a:r>
            <a:r>
              <a:rPr lang="el-GR" sz="1700" baseline="30000" dirty="0"/>
              <a:t>ης</a:t>
            </a:r>
            <a:r>
              <a:rPr lang="el-GR" sz="1700" dirty="0"/>
              <a:t> προς 10 </a:t>
            </a:r>
            <a:r>
              <a:rPr lang="el-GR" sz="1700" dirty="0" err="1"/>
              <a:t>Μαϊου</a:t>
            </a:r>
            <a:r>
              <a:rPr lang="el-GR" sz="1700" dirty="0"/>
              <a:t>, ούτε ο Γενικός Διοικητής, ούτε ο Σωματάρχης, ούτε καμία άλλη αρχή ημπορούσε να ασκήσει </a:t>
            </a:r>
            <a:r>
              <a:rPr lang="el-GR" sz="1700" dirty="0" err="1"/>
              <a:t>εξουσίαν</a:t>
            </a:r>
            <a:r>
              <a:rPr lang="el-GR" sz="1700" dirty="0"/>
              <a:t>. </a:t>
            </a:r>
            <a:r>
              <a:rPr lang="el-GR" sz="1700" b="1" dirty="0"/>
              <a:t>Μόνον χάρις εις την </a:t>
            </a:r>
            <a:r>
              <a:rPr lang="el-GR" sz="1700" b="1" dirty="0" err="1"/>
              <a:t>παρέμβασιν</a:t>
            </a:r>
            <a:r>
              <a:rPr lang="el-GR" sz="1700" b="1" dirty="0"/>
              <a:t> των βουλευτών Θεσσαλονίκης, δεν επήλθε και τυπική </a:t>
            </a:r>
            <a:r>
              <a:rPr lang="el-GR" sz="1700" b="1" dirty="0" err="1"/>
              <a:t>κατάλυσις</a:t>
            </a:r>
            <a:r>
              <a:rPr lang="el-GR" sz="1700" b="1" dirty="0"/>
              <a:t> των αρχών.</a:t>
            </a:r>
            <a:r>
              <a:rPr lang="el-GR" sz="1700" dirty="0"/>
              <a:t> </a:t>
            </a:r>
            <a:r>
              <a:rPr lang="el-GR" sz="1700" b="1" dirty="0">
                <a:solidFill>
                  <a:srgbClr val="FF0000"/>
                </a:solidFill>
              </a:rPr>
              <a:t>Ήτο εκτός πάσης αμφιβολίας ότι ο λαός της Θεσσαλονίκης ήτο κύριος της καταστάσεως.</a:t>
            </a:r>
            <a:r>
              <a:rPr lang="el-GR" sz="1700" dirty="0"/>
              <a:t> (Γ. </a:t>
            </a:r>
            <a:r>
              <a:rPr lang="el-GR" sz="1700" dirty="0" err="1"/>
              <a:t>Δαφνής</a:t>
            </a:r>
            <a:r>
              <a:rPr lang="el-GR" sz="1700" dirty="0"/>
              <a:t>, </a:t>
            </a:r>
            <a:r>
              <a:rPr lang="el-GR" sz="1700" i="1" dirty="0"/>
              <a:t>Η Ελλάς μεταξύ δυο πολέμων</a:t>
            </a:r>
            <a:r>
              <a:rPr lang="el-GR" sz="1700" dirty="0"/>
              <a:t>, </a:t>
            </a:r>
            <a:r>
              <a:rPr lang="el-GR" sz="1700" dirty="0" err="1"/>
              <a:t>τμ</a:t>
            </a:r>
            <a:r>
              <a:rPr lang="el-GR" sz="1700" dirty="0"/>
              <a:t>. Β’ Αθήνα: Ίκαρος, 1974, σσ. 425-426).</a:t>
            </a:r>
            <a:endParaRPr lang="en-US" sz="1700" dirty="0"/>
          </a:p>
          <a:p>
            <a:endParaRPr lang="en-US" sz="1000" dirty="0"/>
          </a:p>
        </p:txBody>
      </p:sp>
    </p:spTree>
    <p:extLst>
      <p:ext uri="{BB962C8B-B14F-4D97-AF65-F5344CB8AC3E}">
        <p14:creationId xmlns:p14="http://schemas.microsoft.com/office/powerpoint/2010/main" val="2161981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ED4A3B-6538-A7BC-F5B3-ED75AE900DD1}"/>
              </a:ext>
            </a:extLst>
          </p:cNvPr>
          <p:cNvPicPr>
            <a:picLocks noChangeAspect="1"/>
          </p:cNvPicPr>
          <p:nvPr/>
        </p:nvPicPr>
        <p:blipFill>
          <a:blip r:embed="rId2">
            <a:extLst>
              <a:ext uri="{28A0092B-C50C-407E-A947-70E740481C1C}">
                <a14:useLocalDpi xmlns:a14="http://schemas.microsoft.com/office/drawing/2010/main" val="0"/>
              </a:ext>
            </a:extLst>
          </a:blip>
          <a:srcRect b="49385"/>
          <a:stretch>
            <a:fillRect/>
          </a:stretch>
        </p:blipFill>
        <p:spPr>
          <a:xfrm>
            <a:off x="-32418" y="76200"/>
            <a:ext cx="9182596" cy="6962975"/>
          </a:xfrm>
          <a:prstGeom prst="rect">
            <a:avLst/>
          </a:prstGeom>
          <a:solidFill>
            <a:srgbClr val="FFFF00"/>
          </a:solidFill>
        </p:spPr>
      </p:pic>
      <p:sp>
        <p:nvSpPr>
          <p:cNvPr id="4" name="Oval 3">
            <a:extLst>
              <a:ext uri="{FF2B5EF4-FFF2-40B4-BE49-F238E27FC236}">
                <a16:creationId xmlns:a16="http://schemas.microsoft.com/office/drawing/2014/main" id="{2732F29A-5E0A-9950-F232-523015AB1484}"/>
              </a:ext>
            </a:extLst>
          </p:cNvPr>
          <p:cNvSpPr/>
          <p:nvPr/>
        </p:nvSpPr>
        <p:spPr>
          <a:xfrm>
            <a:off x="4267200" y="2590800"/>
            <a:ext cx="4800600" cy="2286000"/>
          </a:xfrm>
          <a:prstGeom prst="ellipse">
            <a:avLst/>
          </a:prstGeom>
          <a:noFill/>
          <a:ln w="5715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379540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22BDE4A-8A20-4A69-9C5A-581C82036A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004C07-9D36-0504-AA61-39C991AD5011}"/>
              </a:ext>
            </a:extLst>
          </p:cNvPr>
          <p:cNvSpPr>
            <a:spLocks noGrp="1"/>
          </p:cNvSpPr>
          <p:nvPr>
            <p:ph type="title"/>
          </p:nvPr>
        </p:nvSpPr>
        <p:spPr>
          <a:xfrm>
            <a:off x="751263" y="170412"/>
            <a:ext cx="7634200" cy="1328730"/>
          </a:xfrm>
        </p:spPr>
        <p:txBody>
          <a:bodyPr vert="horz" lIns="91440" tIns="45720" rIns="91440" bIns="45720" rtlCol="0" anchor="b">
            <a:normAutofit/>
          </a:bodyPr>
          <a:lstStyle/>
          <a:p>
            <a:pPr algn="ctr"/>
            <a:r>
              <a:rPr lang="en-US" sz="4500" b="1" kern="1200" dirty="0" err="1">
                <a:solidFill>
                  <a:srgbClr val="FF0000"/>
                </a:solidFill>
                <a:latin typeface="+mj-lt"/>
                <a:ea typeface="+mj-ea"/>
                <a:cs typeface="+mj-cs"/>
              </a:rPr>
              <a:t>Εν</a:t>
            </a:r>
            <a:r>
              <a:rPr lang="el-GR" sz="4500" b="1" kern="1200" dirty="0">
                <a:solidFill>
                  <a:srgbClr val="FF0000"/>
                </a:solidFill>
                <a:latin typeface="+mj-lt"/>
                <a:ea typeface="+mj-ea"/>
                <a:cs typeface="+mj-cs"/>
              </a:rPr>
              <a:t>ι</a:t>
            </a:r>
            <a:r>
              <a:rPr lang="en-US" sz="4500" b="1" kern="1200" dirty="0">
                <a:solidFill>
                  <a:srgbClr val="FF0000"/>
                </a:solidFill>
                <a:latin typeface="+mj-lt"/>
                <a:ea typeface="+mj-ea"/>
                <a:cs typeface="+mj-cs"/>
              </a:rPr>
              <a:t>α</a:t>
            </a:r>
            <a:r>
              <a:rPr lang="en-US" sz="4500" b="1" kern="1200" dirty="0" err="1">
                <a:solidFill>
                  <a:srgbClr val="FF0000"/>
                </a:solidFill>
                <a:latin typeface="+mj-lt"/>
                <a:ea typeface="+mj-ea"/>
                <a:cs typeface="+mj-cs"/>
              </a:rPr>
              <a:t>ίο</a:t>
            </a:r>
            <a:r>
              <a:rPr lang="en-US" sz="4500" b="1" kern="1200" dirty="0">
                <a:solidFill>
                  <a:srgbClr val="FF0000"/>
                </a:solidFill>
                <a:latin typeface="+mj-lt"/>
                <a:ea typeface="+mj-ea"/>
                <a:cs typeface="+mj-cs"/>
              </a:rPr>
              <a:t> Μέτωπο</a:t>
            </a:r>
            <a:r>
              <a:rPr lang="en-US" sz="4500" kern="1200" dirty="0">
                <a:solidFill>
                  <a:schemeClr val="tx1"/>
                </a:solidFill>
                <a:latin typeface="+mj-lt"/>
                <a:ea typeface="+mj-ea"/>
                <a:cs typeface="+mj-cs"/>
              </a:rPr>
              <a:t> – </a:t>
            </a:r>
            <a:r>
              <a:rPr lang="en-US" sz="4500" b="1" kern="1200" dirty="0">
                <a:solidFill>
                  <a:schemeClr val="tx1"/>
                </a:solidFill>
                <a:latin typeface="+mj-lt"/>
                <a:ea typeface="+mj-ea"/>
                <a:cs typeface="+mj-cs"/>
              </a:rPr>
              <a:t>Λαϊκό Μέτωπο</a:t>
            </a:r>
          </a:p>
        </p:txBody>
      </p:sp>
      <p:pic>
        <p:nvPicPr>
          <p:cNvPr id="8" name="Content Placeholder 7">
            <a:extLst>
              <a:ext uri="{FF2B5EF4-FFF2-40B4-BE49-F238E27FC236}">
                <a16:creationId xmlns:a16="http://schemas.microsoft.com/office/drawing/2014/main" id="{CA0341A0-9546-C2BD-9725-81AA40D645F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18032" r="18197"/>
          <a:stretch>
            <a:fillRect/>
          </a:stretch>
        </p:blipFill>
        <p:spPr>
          <a:xfrm>
            <a:off x="149055" y="2410448"/>
            <a:ext cx="4352493" cy="3890357"/>
          </a:xfrm>
          <a:prstGeom prst="rect">
            <a:avLst/>
          </a:prstGeom>
        </p:spPr>
      </p:pic>
      <p:pic>
        <p:nvPicPr>
          <p:cNvPr id="6" name="Content Placeholder 5">
            <a:extLst>
              <a:ext uri="{FF2B5EF4-FFF2-40B4-BE49-F238E27FC236}">
                <a16:creationId xmlns:a16="http://schemas.microsoft.com/office/drawing/2014/main" id="{A061CA15-E8B5-95E7-D394-99B2D5D3C21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l="5108" r="15220" b="-1"/>
          <a:stretch>
            <a:fillRect/>
          </a:stretch>
        </p:blipFill>
        <p:spPr>
          <a:xfrm>
            <a:off x="4642450" y="2410448"/>
            <a:ext cx="4352492" cy="3890357"/>
          </a:xfrm>
          <a:prstGeom prst="rect">
            <a:avLst/>
          </a:prstGeom>
        </p:spPr>
      </p:pic>
    </p:spTree>
    <p:extLst>
      <p:ext uri="{BB962C8B-B14F-4D97-AF65-F5344CB8AC3E}">
        <p14:creationId xmlns:p14="http://schemas.microsoft.com/office/powerpoint/2010/main" val="1864054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3256" name="Rectangle 53255">
            <a:extLst>
              <a:ext uri="{FF2B5EF4-FFF2-40B4-BE49-F238E27FC236}">
                <a16:creationId xmlns:a16="http://schemas.microsoft.com/office/drawing/2014/main" id="{7FF47CB7-972F-479F-A36D-9E72D26EC8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258" name="Freeform: Shape 53257">
            <a:extLst>
              <a:ext uri="{FF2B5EF4-FFF2-40B4-BE49-F238E27FC236}">
                <a16:creationId xmlns:a16="http://schemas.microsoft.com/office/drawing/2014/main" id="{0D153B68-5844-490D-8E67-F616D6D721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8824632" cy="2061837"/>
          </a:xfrm>
          <a:custGeom>
            <a:avLst/>
            <a:gdLst>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13657 w 10768629"/>
              <a:gd name="connsiteY144" fmla="*/ 1730706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18446 w 10768629"/>
              <a:gd name="connsiteY143" fmla="*/ 1726895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45936 w 10768629"/>
              <a:gd name="connsiteY142" fmla="*/ 1713743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9437 w 10768629"/>
              <a:gd name="connsiteY140" fmla="*/ 1636968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40853 w 10768629"/>
              <a:gd name="connsiteY141" fmla="*/ 1657958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38835 w 10768629"/>
              <a:gd name="connsiteY164" fmla="*/ 1920210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32568 w 10768629"/>
              <a:gd name="connsiteY178" fmla="*/ 1793149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186881 w 10768629"/>
              <a:gd name="connsiteY179" fmla="*/ 1768613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1967996 w 10768629"/>
              <a:gd name="connsiteY173" fmla="*/ 1953187 h 1978172"/>
              <a:gd name="connsiteX174" fmla="*/ 1855805 w 10768629"/>
              <a:gd name="connsiteY174" fmla="*/ 1926082 h 1978172"/>
              <a:gd name="connsiteX175" fmla="*/ 1790957 w 10768629"/>
              <a:gd name="connsiteY175" fmla="*/ 1919460 h 1978172"/>
              <a:gd name="connsiteX176" fmla="*/ 1613978 w 10768629"/>
              <a:gd name="connsiteY176" fmla="*/ 1891581 h 1978172"/>
              <a:gd name="connsiteX177" fmla="*/ 1436831 w 10768629"/>
              <a:gd name="connsiteY177" fmla="*/ 1856201 h 1978172"/>
              <a:gd name="connsiteX178" fmla="*/ 1357365 w 10768629"/>
              <a:gd name="connsiteY178" fmla="*/ 1832140 h 1978172"/>
              <a:gd name="connsiteX179" fmla="*/ 1232341 w 10768629"/>
              <a:gd name="connsiteY179" fmla="*/ 1785942 h 1978172"/>
              <a:gd name="connsiteX180" fmla="*/ 1162595 w 10768629"/>
              <a:gd name="connsiteY180" fmla="*/ 1758337 h 1978172"/>
              <a:gd name="connsiteX181" fmla="*/ 1128523 w 10768629"/>
              <a:gd name="connsiteY181" fmla="*/ 1763621 h 1978172"/>
              <a:gd name="connsiteX182" fmla="*/ 991903 w 10768629"/>
              <a:gd name="connsiteY182" fmla="*/ 1786741 h 1978172"/>
              <a:gd name="connsiteX183" fmla="*/ 883960 w 10768629"/>
              <a:gd name="connsiteY183" fmla="*/ 1822386 h 1978172"/>
              <a:gd name="connsiteX184" fmla="*/ 766531 w 10768629"/>
              <a:gd name="connsiteY184" fmla="*/ 1805053 h 1978172"/>
              <a:gd name="connsiteX185" fmla="*/ 669779 w 10768629"/>
              <a:gd name="connsiteY185" fmla="*/ 1800537 h 1978172"/>
              <a:gd name="connsiteX186" fmla="*/ 523898 w 10768629"/>
              <a:gd name="connsiteY186" fmla="*/ 1811085 h 1978172"/>
              <a:gd name="connsiteX187" fmla="*/ 360251 w 10768629"/>
              <a:gd name="connsiteY187" fmla="*/ 1830735 h 1978172"/>
              <a:gd name="connsiteX188" fmla="*/ 255207 w 10768629"/>
              <a:gd name="connsiteY188" fmla="*/ 1818275 h 1978172"/>
              <a:gd name="connsiteX189" fmla="*/ 101803 w 10768629"/>
              <a:gd name="connsiteY189" fmla="*/ 1870647 h 1978172"/>
              <a:gd name="connsiteX190" fmla="*/ 25397 w 10768629"/>
              <a:gd name="connsiteY190" fmla="*/ 1888443 h 1978172"/>
              <a:gd name="connsiteX191" fmla="*/ 2370 w 10768629"/>
              <a:gd name="connsiteY191" fmla="*/ 1878311 h 1978172"/>
              <a:gd name="connsiteX192" fmla="*/ 0 w 10768629"/>
              <a:gd name="connsiteY192" fmla="*/ 1878785 h 1978172"/>
              <a:gd name="connsiteX193" fmla="*/ 0 w 10768629"/>
              <a:gd name="connsiteY193"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115176 w 10768629"/>
              <a:gd name="connsiteY163" fmla="*/ 1943459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57504 w 10768629"/>
              <a:gd name="connsiteY162" fmla="*/ 1957276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90336 w 10768629"/>
              <a:gd name="connsiteY159" fmla="*/ 1925039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76289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407128 w 10768629"/>
              <a:gd name="connsiteY46" fmla="*/ 961344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69725 w 10768629"/>
              <a:gd name="connsiteY49" fmla="*/ 989186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9462 w 10768629"/>
              <a:gd name="connsiteY48" fmla="*/ 987106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79948 w 10768629"/>
              <a:gd name="connsiteY35" fmla="*/ 576062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316893 w 10768629"/>
              <a:gd name="connsiteY28" fmla="*/ 491390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69666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43525 w 10768629"/>
              <a:gd name="connsiteY78" fmla="*/ 1179064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85942 w 10768629"/>
              <a:gd name="connsiteY79" fmla="*/ 1233723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07190 w 10768629"/>
              <a:gd name="connsiteY82" fmla="*/ 1314737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5361 w 10768629"/>
              <a:gd name="connsiteY152" fmla="*/ 1894711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20200 w 10768629"/>
              <a:gd name="connsiteY151" fmla="*/ 1873173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22386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8523 w 10768629"/>
              <a:gd name="connsiteY182" fmla="*/ 1763621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58337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 name="connsiteX0" fmla="*/ 0 w 10768629"/>
              <a:gd name="connsiteY0" fmla="*/ 0 h 1978172"/>
              <a:gd name="connsiteX1" fmla="*/ 10768629 w 10768629"/>
              <a:gd name="connsiteY1" fmla="*/ 0 h 1978172"/>
              <a:gd name="connsiteX2" fmla="*/ 10733254 w 10768629"/>
              <a:gd name="connsiteY2" fmla="*/ 31439 h 1978172"/>
              <a:gd name="connsiteX3" fmla="*/ 10727085 w 10768629"/>
              <a:gd name="connsiteY3" fmla="*/ 37910 h 1978172"/>
              <a:gd name="connsiteX4" fmla="*/ 10675953 w 10768629"/>
              <a:gd name="connsiteY4" fmla="*/ 68623 h 1978172"/>
              <a:gd name="connsiteX5" fmla="*/ 10637091 w 10768629"/>
              <a:gd name="connsiteY5" fmla="*/ 90361 h 1978172"/>
              <a:gd name="connsiteX6" fmla="*/ 10610971 w 10768629"/>
              <a:gd name="connsiteY6" fmla="*/ 110764 h 1978172"/>
              <a:gd name="connsiteX7" fmla="*/ 10532872 w 10768629"/>
              <a:gd name="connsiteY7" fmla="*/ 138028 h 1978172"/>
              <a:gd name="connsiteX8" fmla="*/ 10398558 w 10768629"/>
              <a:gd name="connsiteY8" fmla="*/ 172911 h 1978172"/>
              <a:gd name="connsiteX9" fmla="*/ 10371128 w 10768629"/>
              <a:gd name="connsiteY9" fmla="*/ 182609 h 1978172"/>
              <a:gd name="connsiteX10" fmla="*/ 10352178 w 10768629"/>
              <a:gd name="connsiteY10" fmla="*/ 199976 h 1978172"/>
              <a:gd name="connsiteX11" fmla="*/ 10351815 w 10768629"/>
              <a:gd name="connsiteY11" fmla="*/ 211879 h 1978172"/>
              <a:gd name="connsiteX12" fmla="*/ 10337471 w 10768629"/>
              <a:gd name="connsiteY12" fmla="*/ 218661 h 1978172"/>
              <a:gd name="connsiteX13" fmla="*/ 10334625 w 10768629"/>
              <a:gd name="connsiteY13" fmla="*/ 222351 h 1978172"/>
              <a:gd name="connsiteX14" fmla="*/ 10256365 w 10768629"/>
              <a:gd name="connsiteY14" fmla="*/ 235917 h 1978172"/>
              <a:gd name="connsiteX15" fmla="*/ 10201127 w 10768629"/>
              <a:gd name="connsiteY15" fmla="*/ 267448 h 1978172"/>
              <a:gd name="connsiteX16" fmla="*/ 9961218 w 10768629"/>
              <a:gd name="connsiteY16" fmla="*/ 326720 h 1978172"/>
              <a:gd name="connsiteX17" fmla="*/ 9859715 w 10768629"/>
              <a:gd name="connsiteY17" fmla="*/ 355698 h 1978172"/>
              <a:gd name="connsiteX18" fmla="*/ 9679867 w 10768629"/>
              <a:gd name="connsiteY18" fmla="*/ 399081 h 1978172"/>
              <a:gd name="connsiteX19" fmla="*/ 9490654 w 10768629"/>
              <a:gd name="connsiteY19" fmla="*/ 455225 h 1978172"/>
              <a:gd name="connsiteX20" fmla="*/ 9470837 w 10768629"/>
              <a:gd name="connsiteY20" fmla="*/ 452539 h 1978172"/>
              <a:gd name="connsiteX21" fmla="*/ 9469082 w 10768629"/>
              <a:gd name="connsiteY21" fmla="*/ 454891 h 1978172"/>
              <a:gd name="connsiteX22" fmla="*/ 9448038 w 10768629"/>
              <a:gd name="connsiteY22" fmla="*/ 459733 h 1978172"/>
              <a:gd name="connsiteX23" fmla="*/ 9396821 w 10768629"/>
              <a:gd name="connsiteY23" fmla="*/ 455795 h 1978172"/>
              <a:gd name="connsiteX24" fmla="*/ 9392197 w 10768629"/>
              <a:gd name="connsiteY24" fmla="*/ 459796 h 1978172"/>
              <a:gd name="connsiteX25" fmla="*/ 9347994 w 10768629"/>
              <a:gd name="connsiteY25" fmla="*/ 464462 h 1978172"/>
              <a:gd name="connsiteX26" fmla="*/ 9347889 w 10768629"/>
              <a:gd name="connsiteY26" fmla="*/ 466539 h 1978172"/>
              <a:gd name="connsiteX27" fmla="*/ 9337639 w 10768629"/>
              <a:gd name="connsiteY27" fmla="*/ 476654 h 1978172"/>
              <a:gd name="connsiteX28" fmla="*/ 9287964 w 10768629"/>
              <a:gd name="connsiteY28" fmla="*/ 513052 h 1978172"/>
              <a:gd name="connsiteX29" fmla="*/ 9229283 w 10768629"/>
              <a:gd name="connsiteY29" fmla="*/ 555377 h 1978172"/>
              <a:gd name="connsiteX30" fmla="*/ 9220274 w 10768629"/>
              <a:gd name="connsiteY30" fmla="*/ 557502 h 1978172"/>
              <a:gd name="connsiteX31" fmla="*/ 9220202 w 10768629"/>
              <a:gd name="connsiteY31" fmla="*/ 558001 h 1978172"/>
              <a:gd name="connsiteX32" fmla="*/ 9210908 w 10768629"/>
              <a:gd name="connsiteY32" fmla="*/ 561147 h 1978172"/>
              <a:gd name="connsiteX33" fmla="*/ 9186374 w 10768629"/>
              <a:gd name="connsiteY33" fmla="*/ 565502 h 1978172"/>
              <a:gd name="connsiteX34" fmla="*/ 9181058 w 10768629"/>
              <a:gd name="connsiteY34" fmla="*/ 569943 h 1978172"/>
              <a:gd name="connsiteX35" fmla="*/ 9167549 w 10768629"/>
              <a:gd name="connsiteY35" fmla="*/ 584727 h 1978172"/>
              <a:gd name="connsiteX36" fmla="*/ 9149110 w 10768629"/>
              <a:gd name="connsiteY36" fmla="*/ 598906 h 1978172"/>
              <a:gd name="connsiteX37" fmla="*/ 9078556 w 10768629"/>
              <a:gd name="connsiteY37" fmla="*/ 644039 h 1978172"/>
              <a:gd name="connsiteX38" fmla="*/ 8996399 w 10768629"/>
              <a:gd name="connsiteY38" fmla="*/ 690055 h 1978172"/>
              <a:gd name="connsiteX39" fmla="*/ 8803791 w 10768629"/>
              <a:gd name="connsiteY39" fmla="*/ 813860 h 1978172"/>
              <a:gd name="connsiteX40" fmla="*/ 8636202 w 10768629"/>
              <a:gd name="connsiteY40" fmla="*/ 848463 h 1978172"/>
              <a:gd name="connsiteX41" fmla="*/ 8555372 w 10768629"/>
              <a:gd name="connsiteY41" fmla="*/ 883171 h 1978172"/>
              <a:gd name="connsiteX42" fmla="*/ 8507229 w 10768629"/>
              <a:gd name="connsiteY42" fmla="*/ 901665 h 1978172"/>
              <a:gd name="connsiteX43" fmla="*/ 8428473 w 10768629"/>
              <a:gd name="connsiteY43" fmla="*/ 927985 h 1978172"/>
              <a:gd name="connsiteX44" fmla="*/ 8427914 w 10768629"/>
              <a:gd name="connsiteY44" fmla="*/ 933480 h 1978172"/>
              <a:gd name="connsiteX45" fmla="*/ 8420327 w 10768629"/>
              <a:gd name="connsiteY45" fmla="*/ 941984 h 1978172"/>
              <a:gd name="connsiteX46" fmla="*/ 8394729 w 10768629"/>
              <a:gd name="connsiteY46" fmla="*/ 948347 h 1978172"/>
              <a:gd name="connsiteX47" fmla="*/ 8380548 w 10768629"/>
              <a:gd name="connsiteY47" fmla="*/ 987916 h 1978172"/>
              <a:gd name="connsiteX48" fmla="*/ 8375330 w 10768629"/>
              <a:gd name="connsiteY48" fmla="*/ 965444 h 1978172"/>
              <a:gd name="connsiteX49" fmla="*/ 8340796 w 10768629"/>
              <a:gd name="connsiteY49" fmla="*/ 980522 h 1978172"/>
              <a:gd name="connsiteX50" fmla="*/ 8304438 w 10768629"/>
              <a:gd name="connsiteY50" fmla="*/ 996739 h 1978172"/>
              <a:gd name="connsiteX51" fmla="*/ 8280929 w 10768629"/>
              <a:gd name="connsiteY51" fmla="*/ 1023089 h 1978172"/>
              <a:gd name="connsiteX52" fmla="*/ 8275760 w 10768629"/>
              <a:gd name="connsiteY52" fmla="*/ 1027772 h 1978172"/>
              <a:gd name="connsiteX53" fmla="*/ 8275478 w 10768629"/>
              <a:gd name="connsiteY53" fmla="*/ 1027605 h 1978172"/>
              <a:gd name="connsiteX54" fmla="*/ 8249003 w 10768629"/>
              <a:gd name="connsiteY54" fmla="*/ 1032033 h 1978172"/>
              <a:gd name="connsiteX55" fmla="*/ 8203836 w 10768629"/>
              <a:gd name="connsiteY55" fmla="*/ 1037347 h 1978172"/>
              <a:gd name="connsiteX56" fmla="*/ 8122936 w 10768629"/>
              <a:gd name="connsiteY56" fmla="*/ 1063113 h 1978172"/>
              <a:gd name="connsiteX57" fmla="*/ 8043658 w 10768629"/>
              <a:gd name="connsiteY57" fmla="*/ 1092746 h 1978172"/>
              <a:gd name="connsiteX58" fmla="*/ 8015351 w 10768629"/>
              <a:gd name="connsiteY58" fmla="*/ 1105478 h 1978172"/>
              <a:gd name="connsiteX59" fmla="*/ 7963145 w 10768629"/>
              <a:gd name="connsiteY59" fmla="*/ 1119346 h 1978172"/>
              <a:gd name="connsiteX60" fmla="*/ 7938145 w 10768629"/>
              <a:gd name="connsiteY60" fmla="*/ 1120225 h 1978172"/>
              <a:gd name="connsiteX61" fmla="*/ 7937238 w 10768629"/>
              <a:gd name="connsiteY61" fmla="*/ 1121204 h 1978172"/>
              <a:gd name="connsiteX62" fmla="*/ 7934398 w 10768629"/>
              <a:gd name="connsiteY62" fmla="*/ 1118240 h 1978172"/>
              <a:gd name="connsiteX63" fmla="*/ 7918248 w 10768629"/>
              <a:gd name="connsiteY63" fmla="*/ 1124371 h 1978172"/>
              <a:gd name="connsiteX64" fmla="*/ 7914119 w 10768629"/>
              <a:gd name="connsiteY64" fmla="*/ 1127653 h 1978172"/>
              <a:gd name="connsiteX65" fmla="*/ 7907658 w 10768629"/>
              <a:gd name="connsiteY65" fmla="*/ 1130350 h 1978172"/>
              <a:gd name="connsiteX66" fmla="*/ 7907434 w 10768629"/>
              <a:gd name="connsiteY66" fmla="*/ 1130103 h 1978172"/>
              <a:gd name="connsiteX67" fmla="*/ 7901508 w 10768629"/>
              <a:gd name="connsiteY67" fmla="*/ 1133245 h 1978172"/>
              <a:gd name="connsiteX68" fmla="*/ 7873287 w 10768629"/>
              <a:gd name="connsiteY68" fmla="*/ 1152609 h 1978172"/>
              <a:gd name="connsiteX69" fmla="*/ 7834833 w 10768629"/>
              <a:gd name="connsiteY69" fmla="*/ 1153868 h 1978172"/>
              <a:gd name="connsiteX70" fmla="*/ 7828661 w 10768629"/>
              <a:gd name="connsiteY70" fmla="*/ 1139994 h 1978172"/>
              <a:gd name="connsiteX71" fmla="*/ 7823966 w 10768629"/>
              <a:gd name="connsiteY71" fmla="*/ 1143178 h 1978172"/>
              <a:gd name="connsiteX72" fmla="*/ 7815078 w 10768629"/>
              <a:gd name="connsiteY72" fmla="*/ 1151776 h 1978172"/>
              <a:gd name="connsiteX73" fmla="*/ 7812026 w 10768629"/>
              <a:gd name="connsiteY73" fmla="*/ 1151522 h 1978172"/>
              <a:gd name="connsiteX74" fmla="*/ 7782249 w 10768629"/>
              <a:gd name="connsiteY74" fmla="*/ 1160970 h 1978172"/>
              <a:gd name="connsiteX75" fmla="*/ 7773476 w 10768629"/>
              <a:gd name="connsiteY75" fmla="*/ 1157414 h 1978172"/>
              <a:gd name="connsiteX76" fmla="*/ 7769600 w 10768629"/>
              <a:gd name="connsiteY76" fmla="*/ 1157365 h 1978172"/>
              <a:gd name="connsiteX77" fmla="*/ 7752631 w 10768629"/>
              <a:gd name="connsiteY77" fmla="*/ 1172815 h 1978172"/>
              <a:gd name="connsiteX78" fmla="*/ 7739392 w 10768629"/>
              <a:gd name="connsiteY78" fmla="*/ 1192062 h 1978172"/>
              <a:gd name="connsiteX79" fmla="*/ 7677677 w 10768629"/>
              <a:gd name="connsiteY79" fmla="*/ 1216394 h 1978172"/>
              <a:gd name="connsiteX80" fmla="*/ 7586920 w 10768629"/>
              <a:gd name="connsiteY80" fmla="*/ 1261888 h 1978172"/>
              <a:gd name="connsiteX81" fmla="*/ 7486100 w 10768629"/>
              <a:gd name="connsiteY81" fmla="*/ 1292563 h 1978172"/>
              <a:gd name="connsiteX82" fmla="*/ 7411323 w 10768629"/>
              <a:gd name="connsiteY82" fmla="*/ 1340732 h 1978172"/>
              <a:gd name="connsiteX83" fmla="*/ 7240698 w 10768629"/>
              <a:gd name="connsiteY83" fmla="*/ 1438832 h 1978172"/>
              <a:gd name="connsiteX84" fmla="*/ 7197675 w 10768629"/>
              <a:gd name="connsiteY84" fmla="*/ 1447530 h 1978172"/>
              <a:gd name="connsiteX85" fmla="*/ 7164788 w 10768629"/>
              <a:gd name="connsiteY85" fmla="*/ 1480293 h 1978172"/>
              <a:gd name="connsiteX86" fmla="*/ 7147929 w 10768629"/>
              <a:gd name="connsiteY86" fmla="*/ 1477641 h 1978172"/>
              <a:gd name="connsiteX87" fmla="*/ 7144965 w 10768629"/>
              <a:gd name="connsiteY87" fmla="*/ 1476908 h 1978172"/>
              <a:gd name="connsiteX88" fmla="*/ 7134299 w 10768629"/>
              <a:gd name="connsiteY88" fmla="*/ 1479969 h 1978172"/>
              <a:gd name="connsiteX89" fmla="*/ 7129809 w 10768629"/>
              <a:gd name="connsiteY89" fmla="*/ 1473339 h 1978172"/>
              <a:gd name="connsiteX90" fmla="*/ 7112688 w 10768629"/>
              <a:gd name="connsiteY90" fmla="*/ 1472575 h 1978172"/>
              <a:gd name="connsiteX91" fmla="*/ 7093470 w 10768629"/>
              <a:gd name="connsiteY91" fmla="*/ 1480300 h 1978172"/>
              <a:gd name="connsiteX92" fmla="*/ 7025034 w 10768629"/>
              <a:gd name="connsiteY92" fmla="*/ 1506934 h 1978172"/>
              <a:gd name="connsiteX93" fmla="*/ 7014783 w 10768629"/>
              <a:gd name="connsiteY93" fmla="*/ 1515868 h 1978172"/>
              <a:gd name="connsiteX94" fmla="*/ 6979706 w 10768629"/>
              <a:gd name="connsiteY94" fmla="*/ 1523511 h 1978172"/>
              <a:gd name="connsiteX95" fmla="*/ 6977890 w 10768629"/>
              <a:gd name="connsiteY95" fmla="*/ 1525793 h 1978172"/>
              <a:gd name="connsiteX96" fmla="*/ 6944339 w 10768629"/>
              <a:gd name="connsiteY96" fmla="*/ 1536237 h 1978172"/>
              <a:gd name="connsiteX97" fmla="*/ 6886996 w 10768629"/>
              <a:gd name="connsiteY97" fmla="*/ 1563569 h 1978172"/>
              <a:gd name="connsiteX98" fmla="*/ 6874510 w 10768629"/>
              <a:gd name="connsiteY98" fmla="*/ 1558469 h 1978172"/>
              <a:gd name="connsiteX99" fmla="*/ 6871943 w 10768629"/>
              <a:gd name="connsiteY99" fmla="*/ 1554651 h 1978172"/>
              <a:gd name="connsiteX100" fmla="*/ 6856174 w 10768629"/>
              <a:gd name="connsiteY100" fmla="*/ 1562024 h 1978172"/>
              <a:gd name="connsiteX101" fmla="*/ 6842321 w 10768629"/>
              <a:gd name="connsiteY101" fmla="*/ 1560554 h 1978172"/>
              <a:gd name="connsiteX102" fmla="*/ 6832713 w 10768629"/>
              <a:gd name="connsiteY102" fmla="*/ 1569357 h 1978172"/>
              <a:gd name="connsiteX103" fmla="*/ 6816351 w 10768629"/>
              <a:gd name="connsiteY103" fmla="*/ 1571495 h 1978172"/>
              <a:gd name="connsiteX104" fmla="*/ 6795800 w 10768629"/>
              <a:gd name="connsiteY104" fmla="*/ 1572010 h 1978172"/>
              <a:gd name="connsiteX105" fmla="*/ 6777546 w 10768629"/>
              <a:gd name="connsiteY105" fmla="*/ 1568661 h 1978172"/>
              <a:gd name="connsiteX106" fmla="*/ 6751528 w 10768629"/>
              <a:gd name="connsiteY106" fmla="*/ 1574143 h 1978172"/>
              <a:gd name="connsiteX107" fmla="*/ 6691966 w 10768629"/>
              <a:gd name="connsiteY107" fmla="*/ 1582255 h 1978172"/>
              <a:gd name="connsiteX108" fmla="*/ 6646941 w 10768629"/>
              <a:gd name="connsiteY108" fmla="*/ 1588471 h 1978172"/>
              <a:gd name="connsiteX109" fmla="*/ 6568576 w 10768629"/>
              <a:gd name="connsiteY109" fmla="*/ 1606488 h 1978172"/>
              <a:gd name="connsiteX110" fmla="*/ 6554358 w 10768629"/>
              <a:gd name="connsiteY110" fmla="*/ 1621701 h 1978172"/>
              <a:gd name="connsiteX111" fmla="*/ 6516968 w 10768629"/>
              <a:gd name="connsiteY111" fmla="*/ 1617195 h 1978172"/>
              <a:gd name="connsiteX112" fmla="*/ 6506479 w 10768629"/>
              <a:gd name="connsiteY112" fmla="*/ 1602227 h 1978172"/>
              <a:gd name="connsiteX113" fmla="*/ 6458436 w 10768629"/>
              <a:gd name="connsiteY113" fmla="*/ 1607332 h 1978172"/>
              <a:gd name="connsiteX114" fmla="*/ 6414786 w 10768629"/>
              <a:gd name="connsiteY114" fmla="*/ 1628815 h 1978172"/>
              <a:gd name="connsiteX115" fmla="*/ 6357085 w 10768629"/>
              <a:gd name="connsiteY115" fmla="*/ 1640846 h 1978172"/>
              <a:gd name="connsiteX116" fmla="*/ 6322636 w 10768629"/>
              <a:gd name="connsiteY116" fmla="*/ 1648213 h 1978172"/>
              <a:gd name="connsiteX117" fmla="*/ 6226172 w 10768629"/>
              <a:gd name="connsiteY117" fmla="*/ 1654676 h 1978172"/>
              <a:gd name="connsiteX118" fmla="*/ 6221217 w 10768629"/>
              <a:gd name="connsiteY118" fmla="*/ 1654506 h 1978172"/>
              <a:gd name="connsiteX119" fmla="*/ 6204956 w 10768629"/>
              <a:gd name="connsiteY119" fmla="*/ 1664280 h 1978172"/>
              <a:gd name="connsiteX120" fmla="*/ 6204270 w 10768629"/>
              <a:gd name="connsiteY120" fmla="*/ 1666782 h 1978172"/>
              <a:gd name="connsiteX121" fmla="*/ 6143810 w 10768629"/>
              <a:gd name="connsiteY121" fmla="*/ 1661963 h 1978172"/>
              <a:gd name="connsiteX122" fmla="*/ 6136560 w 10768629"/>
              <a:gd name="connsiteY122" fmla="*/ 1665728 h 1978172"/>
              <a:gd name="connsiteX123" fmla="*/ 6096155 w 10768629"/>
              <a:gd name="connsiteY123" fmla="*/ 1656951 h 1978172"/>
              <a:gd name="connsiteX124" fmla="*/ 6075812 w 10768629"/>
              <a:gd name="connsiteY124" fmla="*/ 1655422 h 1978172"/>
              <a:gd name="connsiteX125" fmla="*/ 6039495 w 10768629"/>
              <a:gd name="connsiteY125" fmla="*/ 1649680 h 1978172"/>
              <a:gd name="connsiteX126" fmla="*/ 6036523 w 10768629"/>
              <a:gd name="connsiteY126" fmla="*/ 1652121 h 1978172"/>
              <a:gd name="connsiteX127" fmla="*/ 6029328 w 10768629"/>
              <a:gd name="connsiteY127" fmla="*/ 1649904 h 1978172"/>
              <a:gd name="connsiteX128" fmla="*/ 6024075 w 10768629"/>
              <a:gd name="connsiteY128" fmla="*/ 1652779 h 1978172"/>
              <a:gd name="connsiteX129" fmla="*/ 6018085 w 10768629"/>
              <a:gd name="connsiteY129" fmla="*/ 1652030 h 1978172"/>
              <a:gd name="connsiteX130" fmla="*/ 5955513 w 10768629"/>
              <a:gd name="connsiteY130" fmla="*/ 1663584 h 1978172"/>
              <a:gd name="connsiteX131" fmla="*/ 5941996 w 10768629"/>
              <a:gd name="connsiteY131" fmla="*/ 1661326 h 1978172"/>
              <a:gd name="connsiteX132" fmla="*/ 5931789 w 10768629"/>
              <a:gd name="connsiteY132" fmla="*/ 1669915 h 1978172"/>
              <a:gd name="connsiteX133" fmla="*/ 5888686 w 10768629"/>
              <a:gd name="connsiteY133" fmla="*/ 1672175 h 1978172"/>
              <a:gd name="connsiteX134" fmla="*/ 5873794 w 10768629"/>
              <a:gd name="connsiteY134" fmla="*/ 1665454 h 1978172"/>
              <a:gd name="connsiteX135" fmla="*/ 5860022 w 10768629"/>
              <a:gd name="connsiteY135" fmla="*/ 1660635 h 1978172"/>
              <a:gd name="connsiteX136" fmla="*/ 5858237 w 10768629"/>
              <a:gd name="connsiteY136" fmla="*/ 1660649 h 1978172"/>
              <a:gd name="connsiteX137" fmla="*/ 5840319 w 10768629"/>
              <a:gd name="connsiteY137" fmla="*/ 1660798 h 1978172"/>
              <a:gd name="connsiteX138" fmla="*/ 5806984 w 10768629"/>
              <a:gd name="connsiteY138" fmla="*/ 1661075 h 1978172"/>
              <a:gd name="connsiteX139" fmla="*/ 5742351 w 10768629"/>
              <a:gd name="connsiteY139" fmla="*/ 1667489 h 1978172"/>
              <a:gd name="connsiteX140" fmla="*/ 5521171 w 10768629"/>
              <a:gd name="connsiteY140" fmla="*/ 1671626 h 1978172"/>
              <a:gd name="connsiteX141" fmla="*/ 5457384 w 10768629"/>
              <a:gd name="connsiteY141" fmla="*/ 1683952 h 1978172"/>
              <a:gd name="connsiteX142" fmla="*/ 4950070 w 10768629"/>
              <a:gd name="connsiteY142" fmla="*/ 1748401 h 1978172"/>
              <a:gd name="connsiteX143" fmla="*/ 4872172 w 10768629"/>
              <a:gd name="connsiteY143" fmla="*/ 1757222 h 1978172"/>
              <a:gd name="connsiteX144" fmla="*/ 4809524 w 10768629"/>
              <a:gd name="connsiteY144" fmla="*/ 1761033 h 1978172"/>
              <a:gd name="connsiteX145" fmla="*/ 4759058 w 10768629"/>
              <a:gd name="connsiteY145" fmla="*/ 1766533 h 1978172"/>
              <a:gd name="connsiteX146" fmla="*/ 4719749 w 10768629"/>
              <a:gd name="connsiteY146" fmla="*/ 1771811 h 1978172"/>
              <a:gd name="connsiteX147" fmla="*/ 4568686 w 10768629"/>
              <a:gd name="connsiteY147" fmla="*/ 1786141 h 1978172"/>
              <a:gd name="connsiteX148" fmla="*/ 4418751 w 10768629"/>
              <a:gd name="connsiteY148" fmla="*/ 1796932 h 1978172"/>
              <a:gd name="connsiteX149" fmla="*/ 4378377 w 10768629"/>
              <a:gd name="connsiteY149" fmla="*/ 1815528 h 1978172"/>
              <a:gd name="connsiteX150" fmla="*/ 4320575 w 10768629"/>
              <a:gd name="connsiteY150" fmla="*/ 1832722 h 1978172"/>
              <a:gd name="connsiteX151" fmla="*/ 4211935 w 10768629"/>
              <a:gd name="connsiteY151" fmla="*/ 1860177 h 1978172"/>
              <a:gd name="connsiteX152" fmla="*/ 4101228 w 10768629"/>
              <a:gd name="connsiteY152" fmla="*/ 1868717 h 1978172"/>
              <a:gd name="connsiteX153" fmla="*/ 3973223 w 10768629"/>
              <a:gd name="connsiteY153" fmla="*/ 1881015 h 1978172"/>
              <a:gd name="connsiteX154" fmla="*/ 3900992 w 10768629"/>
              <a:gd name="connsiteY154" fmla="*/ 1880603 h 1978172"/>
              <a:gd name="connsiteX155" fmla="*/ 3662119 w 10768629"/>
              <a:gd name="connsiteY155" fmla="*/ 1889285 h 1978172"/>
              <a:gd name="connsiteX156" fmla="*/ 3496919 w 10768629"/>
              <a:gd name="connsiteY156" fmla="*/ 1873180 h 1978172"/>
              <a:gd name="connsiteX157" fmla="*/ 3449433 w 10768629"/>
              <a:gd name="connsiteY157" fmla="*/ 1889681 h 1978172"/>
              <a:gd name="connsiteX158" fmla="*/ 3369766 w 10768629"/>
              <a:gd name="connsiteY158" fmla="*/ 1916653 h 1978172"/>
              <a:gd name="connsiteX159" fmla="*/ 3269672 w 10768629"/>
              <a:gd name="connsiteY159" fmla="*/ 1938036 h 1978172"/>
              <a:gd name="connsiteX160" fmla="*/ 3224897 w 10768629"/>
              <a:gd name="connsiteY160" fmla="*/ 1943733 h 1978172"/>
              <a:gd name="connsiteX161" fmla="*/ 3161463 w 10768629"/>
              <a:gd name="connsiteY161" fmla="*/ 1946591 h 1978172"/>
              <a:gd name="connsiteX162" fmla="*/ 3112044 w 10768629"/>
              <a:gd name="connsiteY162" fmla="*/ 1935614 h 1978172"/>
              <a:gd name="connsiteX163" fmla="*/ 3069716 w 10768629"/>
              <a:gd name="connsiteY163" fmla="*/ 1930463 h 1978172"/>
              <a:gd name="connsiteX164" fmla="*/ 3005773 w 10768629"/>
              <a:gd name="connsiteY164" fmla="*/ 1915878 h 1978172"/>
              <a:gd name="connsiteX165" fmla="*/ 2897201 w 10768629"/>
              <a:gd name="connsiteY165" fmla="*/ 1926772 h 1978172"/>
              <a:gd name="connsiteX166" fmla="*/ 2783891 w 10768629"/>
              <a:gd name="connsiteY166" fmla="*/ 1931749 h 1978172"/>
              <a:gd name="connsiteX167" fmla="*/ 2712447 w 10768629"/>
              <a:gd name="connsiteY167" fmla="*/ 1933044 h 1978172"/>
              <a:gd name="connsiteX168" fmla="*/ 2560151 w 10768629"/>
              <a:gd name="connsiteY168" fmla="*/ 1963609 h 1978172"/>
              <a:gd name="connsiteX169" fmla="*/ 2367221 w 10768629"/>
              <a:gd name="connsiteY169" fmla="*/ 1971884 h 1978172"/>
              <a:gd name="connsiteX170" fmla="*/ 2272130 w 10768629"/>
              <a:gd name="connsiteY170" fmla="*/ 1961162 h 1978172"/>
              <a:gd name="connsiteX171" fmla="*/ 2189404 w 10768629"/>
              <a:gd name="connsiteY171" fmla="*/ 1978172 h 1978172"/>
              <a:gd name="connsiteX172" fmla="*/ 2077704 w 10768629"/>
              <a:gd name="connsiteY172" fmla="*/ 1965002 h 1978172"/>
              <a:gd name="connsiteX173" fmla="*/ 2033299 w 10768629"/>
              <a:gd name="connsiteY173" fmla="*/ 1969042 h 1978172"/>
              <a:gd name="connsiteX174" fmla="*/ 1967996 w 10768629"/>
              <a:gd name="connsiteY174" fmla="*/ 1953187 h 1978172"/>
              <a:gd name="connsiteX175" fmla="*/ 1855805 w 10768629"/>
              <a:gd name="connsiteY175" fmla="*/ 1926082 h 1978172"/>
              <a:gd name="connsiteX176" fmla="*/ 1790957 w 10768629"/>
              <a:gd name="connsiteY176" fmla="*/ 1919460 h 1978172"/>
              <a:gd name="connsiteX177" fmla="*/ 1613978 w 10768629"/>
              <a:gd name="connsiteY177" fmla="*/ 1891581 h 1978172"/>
              <a:gd name="connsiteX178" fmla="*/ 1436831 w 10768629"/>
              <a:gd name="connsiteY178" fmla="*/ 1856201 h 1978172"/>
              <a:gd name="connsiteX179" fmla="*/ 1357365 w 10768629"/>
              <a:gd name="connsiteY179" fmla="*/ 1832140 h 1978172"/>
              <a:gd name="connsiteX180" fmla="*/ 1232341 w 10768629"/>
              <a:gd name="connsiteY180" fmla="*/ 1785942 h 1978172"/>
              <a:gd name="connsiteX181" fmla="*/ 1162595 w 10768629"/>
              <a:gd name="connsiteY181" fmla="*/ 1784330 h 1978172"/>
              <a:gd name="connsiteX182" fmla="*/ 1120257 w 10768629"/>
              <a:gd name="connsiteY182" fmla="*/ 1789615 h 1978172"/>
              <a:gd name="connsiteX183" fmla="*/ 991903 w 10768629"/>
              <a:gd name="connsiteY183" fmla="*/ 1786741 h 1978172"/>
              <a:gd name="connsiteX184" fmla="*/ 883960 w 10768629"/>
              <a:gd name="connsiteY184" fmla="*/ 1809389 h 1978172"/>
              <a:gd name="connsiteX185" fmla="*/ 766531 w 10768629"/>
              <a:gd name="connsiteY185" fmla="*/ 1805053 h 1978172"/>
              <a:gd name="connsiteX186" fmla="*/ 669779 w 10768629"/>
              <a:gd name="connsiteY186" fmla="*/ 1800537 h 1978172"/>
              <a:gd name="connsiteX187" fmla="*/ 523898 w 10768629"/>
              <a:gd name="connsiteY187" fmla="*/ 1811085 h 1978172"/>
              <a:gd name="connsiteX188" fmla="*/ 360251 w 10768629"/>
              <a:gd name="connsiteY188" fmla="*/ 1830735 h 1978172"/>
              <a:gd name="connsiteX189" fmla="*/ 255207 w 10768629"/>
              <a:gd name="connsiteY189" fmla="*/ 1818275 h 1978172"/>
              <a:gd name="connsiteX190" fmla="*/ 101803 w 10768629"/>
              <a:gd name="connsiteY190" fmla="*/ 1870647 h 1978172"/>
              <a:gd name="connsiteX191" fmla="*/ 25397 w 10768629"/>
              <a:gd name="connsiteY191" fmla="*/ 1888443 h 1978172"/>
              <a:gd name="connsiteX192" fmla="*/ 2370 w 10768629"/>
              <a:gd name="connsiteY192" fmla="*/ 1878311 h 1978172"/>
              <a:gd name="connsiteX193" fmla="*/ 0 w 10768629"/>
              <a:gd name="connsiteY193" fmla="*/ 1878785 h 1978172"/>
              <a:gd name="connsiteX194" fmla="*/ 0 w 10768629"/>
              <a:gd name="connsiteY194" fmla="*/ 0 h 1978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Lst>
            <a:rect l="l" t="t" r="r" b="b"/>
            <a:pathLst>
              <a:path w="10768629" h="1978172">
                <a:moveTo>
                  <a:pt x="0" y="0"/>
                </a:moveTo>
                <a:lnTo>
                  <a:pt x="10768629" y="0"/>
                </a:lnTo>
                <a:lnTo>
                  <a:pt x="10733254" y="31439"/>
                </a:lnTo>
                <a:lnTo>
                  <a:pt x="10727085" y="37910"/>
                </a:lnTo>
                <a:cubicBezTo>
                  <a:pt x="10712973" y="56080"/>
                  <a:pt x="10699457" y="78430"/>
                  <a:pt x="10675953" y="68623"/>
                </a:cubicBezTo>
                <a:cubicBezTo>
                  <a:pt x="10685972" y="89202"/>
                  <a:pt x="10641629" y="69781"/>
                  <a:pt x="10637091" y="90361"/>
                </a:cubicBezTo>
                <a:cubicBezTo>
                  <a:pt x="10635214" y="107005"/>
                  <a:pt x="10621323" y="104993"/>
                  <a:pt x="10610971" y="110764"/>
                </a:cubicBezTo>
                <a:cubicBezTo>
                  <a:pt x="10603980" y="127568"/>
                  <a:pt x="10551417" y="141180"/>
                  <a:pt x="10532872" y="138028"/>
                </a:cubicBezTo>
                <a:cubicBezTo>
                  <a:pt x="10480300" y="119072"/>
                  <a:pt x="10440532" y="186296"/>
                  <a:pt x="10398558" y="172911"/>
                </a:cubicBezTo>
                <a:cubicBezTo>
                  <a:pt x="10387708" y="174114"/>
                  <a:pt x="10378792" y="177646"/>
                  <a:pt x="10371128" y="182609"/>
                </a:cubicBezTo>
                <a:lnTo>
                  <a:pt x="10352178" y="199976"/>
                </a:lnTo>
                <a:lnTo>
                  <a:pt x="10351815" y="211879"/>
                </a:lnTo>
                <a:lnTo>
                  <a:pt x="10337471" y="218661"/>
                </a:lnTo>
                <a:lnTo>
                  <a:pt x="10334625" y="222351"/>
                </a:lnTo>
                <a:cubicBezTo>
                  <a:pt x="10321108" y="225227"/>
                  <a:pt x="10278615" y="228401"/>
                  <a:pt x="10256365" y="235917"/>
                </a:cubicBezTo>
                <a:cubicBezTo>
                  <a:pt x="10218136" y="258033"/>
                  <a:pt x="10224552" y="209685"/>
                  <a:pt x="10201127" y="267448"/>
                </a:cubicBezTo>
                <a:cubicBezTo>
                  <a:pt x="10121320" y="273476"/>
                  <a:pt x="10040763" y="345580"/>
                  <a:pt x="9961218" y="326720"/>
                </a:cubicBezTo>
                <a:cubicBezTo>
                  <a:pt x="9980173" y="341621"/>
                  <a:pt x="9883038" y="318484"/>
                  <a:pt x="9859715" y="355698"/>
                </a:cubicBezTo>
                <a:cubicBezTo>
                  <a:pt x="9812822" y="367758"/>
                  <a:pt x="9752089" y="383830"/>
                  <a:pt x="9679867" y="399081"/>
                </a:cubicBezTo>
                <a:cubicBezTo>
                  <a:pt x="9618357" y="415668"/>
                  <a:pt x="9525492" y="446315"/>
                  <a:pt x="9490654" y="455225"/>
                </a:cubicBezTo>
                <a:lnTo>
                  <a:pt x="9470837" y="452539"/>
                </a:lnTo>
                <a:lnTo>
                  <a:pt x="9469082" y="454891"/>
                </a:lnTo>
                <a:cubicBezTo>
                  <a:pt x="9460057" y="461184"/>
                  <a:pt x="9453495" y="461729"/>
                  <a:pt x="9448038" y="459733"/>
                </a:cubicBezTo>
                <a:lnTo>
                  <a:pt x="9396821" y="455795"/>
                </a:lnTo>
                <a:lnTo>
                  <a:pt x="9392197" y="459796"/>
                </a:lnTo>
                <a:lnTo>
                  <a:pt x="9347994" y="464462"/>
                </a:lnTo>
                <a:cubicBezTo>
                  <a:pt x="9347959" y="465155"/>
                  <a:pt x="9347925" y="465846"/>
                  <a:pt x="9347889" y="466539"/>
                </a:cubicBezTo>
                <a:cubicBezTo>
                  <a:pt x="9346648" y="471307"/>
                  <a:pt x="9343831" y="475025"/>
                  <a:pt x="9337639" y="476654"/>
                </a:cubicBezTo>
                <a:cubicBezTo>
                  <a:pt x="9354547" y="503661"/>
                  <a:pt x="9307720" y="510631"/>
                  <a:pt x="9287964" y="513052"/>
                </a:cubicBezTo>
                <a:cubicBezTo>
                  <a:pt x="9269905" y="526173"/>
                  <a:pt x="9245386" y="544358"/>
                  <a:pt x="9229283" y="555377"/>
                </a:cubicBezTo>
                <a:lnTo>
                  <a:pt x="9220274" y="557502"/>
                </a:lnTo>
                <a:cubicBezTo>
                  <a:pt x="9220250" y="557668"/>
                  <a:pt x="9220226" y="557835"/>
                  <a:pt x="9220202" y="558001"/>
                </a:cubicBezTo>
                <a:cubicBezTo>
                  <a:pt x="9218468" y="559434"/>
                  <a:pt x="9215591" y="560497"/>
                  <a:pt x="9210908" y="561147"/>
                </a:cubicBezTo>
                <a:lnTo>
                  <a:pt x="9186374" y="565502"/>
                </a:lnTo>
                <a:lnTo>
                  <a:pt x="9181058" y="569943"/>
                </a:lnTo>
                <a:lnTo>
                  <a:pt x="9167549" y="584727"/>
                </a:lnTo>
                <a:lnTo>
                  <a:pt x="9149110" y="598906"/>
                </a:lnTo>
                <a:cubicBezTo>
                  <a:pt x="9133575" y="594395"/>
                  <a:pt x="9087390" y="636567"/>
                  <a:pt x="9078556" y="644039"/>
                </a:cubicBezTo>
                <a:lnTo>
                  <a:pt x="8996399" y="690055"/>
                </a:lnTo>
                <a:cubicBezTo>
                  <a:pt x="8913147" y="777045"/>
                  <a:pt x="8867993" y="772591"/>
                  <a:pt x="8803791" y="813860"/>
                </a:cubicBezTo>
                <a:cubicBezTo>
                  <a:pt x="8745270" y="819906"/>
                  <a:pt x="8690049" y="823612"/>
                  <a:pt x="8636202" y="848463"/>
                </a:cubicBezTo>
                <a:cubicBezTo>
                  <a:pt x="8594799" y="860014"/>
                  <a:pt x="8568613" y="864779"/>
                  <a:pt x="8555372" y="883171"/>
                </a:cubicBezTo>
                <a:lnTo>
                  <a:pt x="8507229" y="901665"/>
                </a:lnTo>
                <a:lnTo>
                  <a:pt x="8428473" y="927985"/>
                </a:lnTo>
                <a:cubicBezTo>
                  <a:pt x="8428287" y="929817"/>
                  <a:pt x="8428100" y="931648"/>
                  <a:pt x="8427914" y="933480"/>
                </a:cubicBezTo>
                <a:lnTo>
                  <a:pt x="8420327" y="941984"/>
                </a:lnTo>
                <a:lnTo>
                  <a:pt x="8394729" y="948347"/>
                </a:lnTo>
                <a:lnTo>
                  <a:pt x="8380548" y="987916"/>
                </a:lnTo>
                <a:lnTo>
                  <a:pt x="8375330" y="965444"/>
                </a:lnTo>
                <a:cubicBezTo>
                  <a:pt x="8372375" y="964202"/>
                  <a:pt x="8344433" y="977378"/>
                  <a:pt x="8340796" y="980522"/>
                </a:cubicBezTo>
                <a:cubicBezTo>
                  <a:pt x="8328292" y="982128"/>
                  <a:pt x="8319237" y="991089"/>
                  <a:pt x="8304438" y="996739"/>
                </a:cubicBezTo>
                <a:cubicBezTo>
                  <a:pt x="8297193" y="1005683"/>
                  <a:pt x="8289328" y="1014568"/>
                  <a:pt x="8280929" y="1023089"/>
                </a:cubicBezTo>
                <a:lnTo>
                  <a:pt x="8275760" y="1027772"/>
                </a:lnTo>
                <a:lnTo>
                  <a:pt x="8275478" y="1027605"/>
                </a:lnTo>
                <a:cubicBezTo>
                  <a:pt x="8273970" y="1028076"/>
                  <a:pt x="8251461" y="1029408"/>
                  <a:pt x="8249003" y="1032033"/>
                </a:cubicBezTo>
                <a:lnTo>
                  <a:pt x="8203836" y="1037347"/>
                </a:lnTo>
                <a:cubicBezTo>
                  <a:pt x="8172789" y="1049890"/>
                  <a:pt x="8148166" y="1034625"/>
                  <a:pt x="8122936" y="1063113"/>
                </a:cubicBezTo>
                <a:cubicBezTo>
                  <a:pt x="8093850" y="1074757"/>
                  <a:pt x="8066781" y="1075350"/>
                  <a:pt x="8043658" y="1092746"/>
                </a:cubicBezTo>
                <a:cubicBezTo>
                  <a:pt x="8032157" y="1089174"/>
                  <a:pt x="8022145" y="1089998"/>
                  <a:pt x="8015351" y="1105478"/>
                </a:cubicBezTo>
                <a:cubicBezTo>
                  <a:pt x="7987544" y="1113006"/>
                  <a:pt x="7977708" y="1099152"/>
                  <a:pt x="7963145" y="1119346"/>
                </a:cubicBezTo>
                <a:cubicBezTo>
                  <a:pt x="7942622" y="1098880"/>
                  <a:pt x="7943760" y="1109516"/>
                  <a:pt x="7938145" y="1120225"/>
                </a:cubicBezTo>
                <a:lnTo>
                  <a:pt x="7937238" y="1121204"/>
                </a:lnTo>
                <a:lnTo>
                  <a:pt x="7934398" y="1118240"/>
                </a:lnTo>
                <a:lnTo>
                  <a:pt x="7918248" y="1124371"/>
                </a:lnTo>
                <a:lnTo>
                  <a:pt x="7914119" y="1127653"/>
                </a:lnTo>
                <a:cubicBezTo>
                  <a:pt x="7911201" y="1129547"/>
                  <a:pt x="7909169" y="1130331"/>
                  <a:pt x="7907658" y="1130350"/>
                </a:cubicBezTo>
                <a:lnTo>
                  <a:pt x="7907434" y="1130103"/>
                </a:lnTo>
                <a:lnTo>
                  <a:pt x="7901508" y="1133245"/>
                </a:lnTo>
                <a:cubicBezTo>
                  <a:pt x="7891644" y="1139271"/>
                  <a:pt x="7882185" y="1145815"/>
                  <a:pt x="7873287" y="1152609"/>
                </a:cubicBezTo>
                <a:cubicBezTo>
                  <a:pt x="7864672" y="1141906"/>
                  <a:pt x="7845199" y="1159242"/>
                  <a:pt x="7834833" y="1153868"/>
                </a:cubicBezTo>
                <a:lnTo>
                  <a:pt x="7828661" y="1139994"/>
                </a:lnTo>
                <a:lnTo>
                  <a:pt x="7823966" y="1143178"/>
                </a:lnTo>
                <a:lnTo>
                  <a:pt x="7815078" y="1151776"/>
                </a:lnTo>
                <a:cubicBezTo>
                  <a:pt x="7813692" y="1152943"/>
                  <a:pt x="7812687" y="1153116"/>
                  <a:pt x="7812026" y="1151522"/>
                </a:cubicBezTo>
                <a:cubicBezTo>
                  <a:pt x="7806555" y="1153054"/>
                  <a:pt x="7788673" y="1159989"/>
                  <a:pt x="7782249" y="1160970"/>
                </a:cubicBezTo>
                <a:lnTo>
                  <a:pt x="7773476" y="1157414"/>
                </a:lnTo>
                <a:lnTo>
                  <a:pt x="7769600" y="1157365"/>
                </a:lnTo>
                <a:lnTo>
                  <a:pt x="7752631" y="1172815"/>
                </a:lnTo>
                <a:lnTo>
                  <a:pt x="7739392" y="1192062"/>
                </a:lnTo>
                <a:lnTo>
                  <a:pt x="7677677" y="1216394"/>
                </a:lnTo>
                <a:lnTo>
                  <a:pt x="7586920" y="1261888"/>
                </a:lnTo>
                <a:cubicBezTo>
                  <a:pt x="7556723" y="1298911"/>
                  <a:pt x="7489187" y="1284518"/>
                  <a:pt x="7486100" y="1292563"/>
                </a:cubicBezTo>
                <a:cubicBezTo>
                  <a:pt x="7454875" y="1308356"/>
                  <a:pt x="7453335" y="1326361"/>
                  <a:pt x="7411323" y="1340732"/>
                </a:cubicBezTo>
                <a:cubicBezTo>
                  <a:pt x="7372519" y="1390006"/>
                  <a:pt x="7288617" y="1403664"/>
                  <a:pt x="7240698" y="1438832"/>
                </a:cubicBezTo>
                <a:cubicBezTo>
                  <a:pt x="7206467" y="1417136"/>
                  <a:pt x="7227555" y="1441678"/>
                  <a:pt x="7197675" y="1447530"/>
                </a:cubicBezTo>
                <a:cubicBezTo>
                  <a:pt x="7211601" y="1474927"/>
                  <a:pt x="7159483" y="1444981"/>
                  <a:pt x="7164788" y="1480293"/>
                </a:cubicBezTo>
                <a:cubicBezTo>
                  <a:pt x="7159184" y="1480240"/>
                  <a:pt x="7153584" y="1479075"/>
                  <a:pt x="7147929" y="1477641"/>
                </a:cubicBezTo>
                <a:lnTo>
                  <a:pt x="7144965" y="1476908"/>
                </a:lnTo>
                <a:lnTo>
                  <a:pt x="7134299" y="1479969"/>
                </a:lnTo>
                <a:lnTo>
                  <a:pt x="7129809" y="1473339"/>
                </a:lnTo>
                <a:lnTo>
                  <a:pt x="7112688" y="1472575"/>
                </a:lnTo>
                <a:cubicBezTo>
                  <a:pt x="7106506" y="1473449"/>
                  <a:pt x="7100123" y="1475741"/>
                  <a:pt x="7093470" y="1480300"/>
                </a:cubicBezTo>
                <a:cubicBezTo>
                  <a:pt x="7079039" y="1501274"/>
                  <a:pt x="7048991" y="1495718"/>
                  <a:pt x="7025034" y="1506934"/>
                </a:cubicBezTo>
                <a:lnTo>
                  <a:pt x="7014783" y="1515868"/>
                </a:lnTo>
                <a:lnTo>
                  <a:pt x="6979706" y="1523511"/>
                </a:lnTo>
                <a:lnTo>
                  <a:pt x="6977890" y="1525793"/>
                </a:lnTo>
                <a:cubicBezTo>
                  <a:pt x="6971996" y="1527914"/>
                  <a:pt x="6959488" y="1529941"/>
                  <a:pt x="6944339" y="1536237"/>
                </a:cubicBezTo>
                <a:lnTo>
                  <a:pt x="6886996" y="1563569"/>
                </a:lnTo>
                <a:lnTo>
                  <a:pt x="6874510" y="1558469"/>
                </a:lnTo>
                <a:lnTo>
                  <a:pt x="6871943" y="1554651"/>
                </a:lnTo>
                <a:lnTo>
                  <a:pt x="6856174" y="1562024"/>
                </a:lnTo>
                <a:lnTo>
                  <a:pt x="6842321" y="1560554"/>
                </a:lnTo>
                <a:lnTo>
                  <a:pt x="6832713" y="1569357"/>
                </a:lnTo>
                <a:lnTo>
                  <a:pt x="6816351" y="1571495"/>
                </a:lnTo>
                <a:cubicBezTo>
                  <a:pt x="6810216" y="1571510"/>
                  <a:pt x="6803310" y="1571324"/>
                  <a:pt x="6795800" y="1572010"/>
                </a:cubicBezTo>
                <a:lnTo>
                  <a:pt x="6777546" y="1568661"/>
                </a:lnTo>
                <a:lnTo>
                  <a:pt x="6751528" y="1574143"/>
                </a:lnTo>
                <a:cubicBezTo>
                  <a:pt x="6731455" y="1578562"/>
                  <a:pt x="6712054" y="1582098"/>
                  <a:pt x="6691966" y="1582255"/>
                </a:cubicBezTo>
                <a:cubicBezTo>
                  <a:pt x="6677921" y="1590738"/>
                  <a:pt x="6663787" y="1595441"/>
                  <a:pt x="6646941" y="1588471"/>
                </a:cubicBezTo>
                <a:cubicBezTo>
                  <a:pt x="6605135" y="1597971"/>
                  <a:pt x="6598373" y="1612583"/>
                  <a:pt x="6568576" y="1606488"/>
                </a:cubicBezTo>
                <a:cubicBezTo>
                  <a:pt x="6562510" y="1614734"/>
                  <a:pt x="6558067" y="1619360"/>
                  <a:pt x="6554358" y="1621701"/>
                </a:cubicBezTo>
                <a:cubicBezTo>
                  <a:pt x="6543227" y="1628727"/>
                  <a:pt x="6538724" y="1615196"/>
                  <a:pt x="6516968" y="1617195"/>
                </a:cubicBezTo>
                <a:cubicBezTo>
                  <a:pt x="6493173" y="1617368"/>
                  <a:pt x="6528193" y="1598652"/>
                  <a:pt x="6506479" y="1602227"/>
                </a:cubicBezTo>
                <a:cubicBezTo>
                  <a:pt x="6486674" y="1613929"/>
                  <a:pt x="6478484" y="1593997"/>
                  <a:pt x="6458436" y="1607332"/>
                </a:cubicBezTo>
                <a:cubicBezTo>
                  <a:pt x="6471168" y="1620800"/>
                  <a:pt x="6410323" y="1615478"/>
                  <a:pt x="6414786" y="1628815"/>
                </a:cubicBezTo>
                <a:cubicBezTo>
                  <a:pt x="6385942" y="1615041"/>
                  <a:pt x="6386569" y="1640238"/>
                  <a:pt x="6357085" y="1640846"/>
                </a:cubicBezTo>
                <a:cubicBezTo>
                  <a:pt x="6341163" y="1636809"/>
                  <a:pt x="6331497" y="1637754"/>
                  <a:pt x="6322636" y="1648213"/>
                </a:cubicBezTo>
                <a:cubicBezTo>
                  <a:pt x="6248448" y="1627802"/>
                  <a:pt x="6286748" y="1654976"/>
                  <a:pt x="6226172" y="1654676"/>
                </a:cubicBezTo>
                <a:lnTo>
                  <a:pt x="6221217" y="1654506"/>
                </a:lnTo>
                <a:lnTo>
                  <a:pt x="6204956" y="1664280"/>
                </a:lnTo>
                <a:cubicBezTo>
                  <a:pt x="6204728" y="1665114"/>
                  <a:pt x="6204498" y="1665947"/>
                  <a:pt x="6204270" y="1666782"/>
                </a:cubicBezTo>
                <a:lnTo>
                  <a:pt x="6143810" y="1661963"/>
                </a:lnTo>
                <a:lnTo>
                  <a:pt x="6136560" y="1665728"/>
                </a:lnTo>
                <a:lnTo>
                  <a:pt x="6096155" y="1656951"/>
                </a:lnTo>
                <a:lnTo>
                  <a:pt x="6075812" y="1655422"/>
                </a:lnTo>
                <a:lnTo>
                  <a:pt x="6039495" y="1649680"/>
                </a:lnTo>
                <a:lnTo>
                  <a:pt x="6036523" y="1652121"/>
                </a:lnTo>
                <a:lnTo>
                  <a:pt x="6029328" y="1649904"/>
                </a:lnTo>
                <a:lnTo>
                  <a:pt x="6024075" y="1652779"/>
                </a:lnTo>
                <a:lnTo>
                  <a:pt x="6018085" y="1652030"/>
                </a:lnTo>
                <a:cubicBezTo>
                  <a:pt x="6006658" y="1653831"/>
                  <a:pt x="5968194" y="1662035"/>
                  <a:pt x="5955513" y="1663584"/>
                </a:cubicBezTo>
                <a:lnTo>
                  <a:pt x="5941996" y="1661326"/>
                </a:lnTo>
                <a:lnTo>
                  <a:pt x="5931789" y="1669915"/>
                </a:lnTo>
                <a:lnTo>
                  <a:pt x="5888686" y="1672175"/>
                </a:lnTo>
                <a:lnTo>
                  <a:pt x="5873794" y="1665454"/>
                </a:lnTo>
                <a:lnTo>
                  <a:pt x="5860022" y="1660635"/>
                </a:lnTo>
                <a:lnTo>
                  <a:pt x="5858237" y="1660649"/>
                </a:lnTo>
                <a:lnTo>
                  <a:pt x="5840319" y="1660798"/>
                </a:lnTo>
                <a:lnTo>
                  <a:pt x="5806984" y="1661075"/>
                </a:lnTo>
                <a:cubicBezTo>
                  <a:pt x="5785708" y="1661533"/>
                  <a:pt x="5764126" y="1662974"/>
                  <a:pt x="5742351" y="1667489"/>
                </a:cubicBezTo>
                <a:cubicBezTo>
                  <a:pt x="5659069" y="1645168"/>
                  <a:pt x="5615134" y="1706361"/>
                  <a:pt x="5521171" y="1671626"/>
                </a:cubicBezTo>
                <a:cubicBezTo>
                  <a:pt x="5491803" y="1671296"/>
                  <a:pt x="5498089" y="1662666"/>
                  <a:pt x="5457384" y="1683952"/>
                </a:cubicBezTo>
                <a:cubicBezTo>
                  <a:pt x="5356959" y="1699287"/>
                  <a:pt x="5078905" y="1774579"/>
                  <a:pt x="4950070" y="1748401"/>
                </a:cubicBezTo>
                <a:cubicBezTo>
                  <a:pt x="4918276" y="1752255"/>
                  <a:pt x="4891043" y="1756936"/>
                  <a:pt x="4872172" y="1757222"/>
                </a:cubicBezTo>
                <a:lnTo>
                  <a:pt x="4809524" y="1761033"/>
                </a:lnTo>
                <a:cubicBezTo>
                  <a:pt x="4791324" y="1772975"/>
                  <a:pt x="4777258" y="1754591"/>
                  <a:pt x="4759058" y="1766533"/>
                </a:cubicBezTo>
                <a:cubicBezTo>
                  <a:pt x="4747481" y="1770744"/>
                  <a:pt x="4734604" y="1772921"/>
                  <a:pt x="4719749" y="1771811"/>
                </a:cubicBezTo>
                <a:cubicBezTo>
                  <a:pt x="4671168" y="1780243"/>
                  <a:pt x="4634134" y="1775931"/>
                  <a:pt x="4568686" y="1786141"/>
                </a:cubicBezTo>
                <a:cubicBezTo>
                  <a:pt x="4544667" y="1777910"/>
                  <a:pt x="4432547" y="1778168"/>
                  <a:pt x="4418751" y="1796932"/>
                </a:cubicBezTo>
                <a:cubicBezTo>
                  <a:pt x="4403360" y="1801488"/>
                  <a:pt x="4385278" y="1795746"/>
                  <a:pt x="4378377" y="1815528"/>
                </a:cubicBezTo>
                <a:cubicBezTo>
                  <a:pt x="4366870" y="1839461"/>
                  <a:pt x="4337372" y="1814003"/>
                  <a:pt x="4320575" y="1832722"/>
                </a:cubicBezTo>
                <a:cubicBezTo>
                  <a:pt x="4277898" y="1857053"/>
                  <a:pt x="4243945" y="1846759"/>
                  <a:pt x="4211935" y="1860177"/>
                </a:cubicBezTo>
                <a:cubicBezTo>
                  <a:pt x="4181519" y="1859584"/>
                  <a:pt x="4171342" y="1859762"/>
                  <a:pt x="4101228" y="1868717"/>
                </a:cubicBezTo>
                <a:cubicBezTo>
                  <a:pt x="4080159" y="1876188"/>
                  <a:pt x="4039427" y="1877381"/>
                  <a:pt x="3973223" y="1881015"/>
                </a:cubicBezTo>
                <a:cubicBezTo>
                  <a:pt x="3971330" y="1884974"/>
                  <a:pt x="3952843" y="1879225"/>
                  <a:pt x="3900992" y="1880603"/>
                </a:cubicBezTo>
                <a:cubicBezTo>
                  <a:pt x="3849141" y="1881981"/>
                  <a:pt x="3740060" y="1895686"/>
                  <a:pt x="3662119" y="1889285"/>
                </a:cubicBezTo>
                <a:cubicBezTo>
                  <a:pt x="3565155" y="1881322"/>
                  <a:pt x="3613412" y="1915150"/>
                  <a:pt x="3496919" y="1873180"/>
                </a:cubicBezTo>
                <a:cubicBezTo>
                  <a:pt x="3488062" y="1895719"/>
                  <a:pt x="3474293" y="1876288"/>
                  <a:pt x="3449433" y="1889681"/>
                </a:cubicBezTo>
                <a:cubicBezTo>
                  <a:pt x="3406553" y="1891629"/>
                  <a:pt x="3413217" y="1897797"/>
                  <a:pt x="3369766" y="1916653"/>
                </a:cubicBezTo>
                <a:cubicBezTo>
                  <a:pt x="3338805" y="1929531"/>
                  <a:pt x="3289487" y="1928617"/>
                  <a:pt x="3269672" y="1938036"/>
                </a:cubicBezTo>
                <a:lnTo>
                  <a:pt x="3224897" y="1943733"/>
                </a:lnTo>
                <a:cubicBezTo>
                  <a:pt x="3188693" y="1949271"/>
                  <a:pt x="3178540" y="1909145"/>
                  <a:pt x="3161463" y="1946591"/>
                </a:cubicBezTo>
                <a:lnTo>
                  <a:pt x="3112044" y="1935614"/>
                </a:lnTo>
                <a:lnTo>
                  <a:pt x="3069716" y="1930463"/>
                </a:lnTo>
                <a:cubicBezTo>
                  <a:pt x="3049937" y="1924285"/>
                  <a:pt x="3047816" y="1925644"/>
                  <a:pt x="3005773" y="1915878"/>
                </a:cubicBezTo>
                <a:cubicBezTo>
                  <a:pt x="2978838" y="1921092"/>
                  <a:pt x="2967972" y="1927319"/>
                  <a:pt x="2897201" y="1926772"/>
                </a:cubicBezTo>
                <a:lnTo>
                  <a:pt x="2783891" y="1931749"/>
                </a:lnTo>
                <a:cubicBezTo>
                  <a:pt x="2753098" y="1932794"/>
                  <a:pt x="2731621" y="1915151"/>
                  <a:pt x="2712447" y="1933044"/>
                </a:cubicBezTo>
                <a:cubicBezTo>
                  <a:pt x="2621923" y="1990472"/>
                  <a:pt x="2637976" y="1949546"/>
                  <a:pt x="2560151" y="1963609"/>
                </a:cubicBezTo>
                <a:cubicBezTo>
                  <a:pt x="2472084" y="1973456"/>
                  <a:pt x="2423631" y="1962133"/>
                  <a:pt x="2367221" y="1971884"/>
                </a:cubicBezTo>
                <a:cubicBezTo>
                  <a:pt x="2355331" y="1950582"/>
                  <a:pt x="2295649" y="1950006"/>
                  <a:pt x="2272130" y="1961162"/>
                </a:cubicBezTo>
                <a:cubicBezTo>
                  <a:pt x="2229336" y="1964326"/>
                  <a:pt x="2232627" y="1943953"/>
                  <a:pt x="2189404" y="1978172"/>
                </a:cubicBezTo>
                <a:cubicBezTo>
                  <a:pt x="2153824" y="1968017"/>
                  <a:pt x="2114605" y="1969166"/>
                  <a:pt x="2077704" y="1965002"/>
                </a:cubicBezTo>
                <a:cubicBezTo>
                  <a:pt x="2053064" y="1962036"/>
                  <a:pt x="2051584" y="1971011"/>
                  <a:pt x="2033299" y="1969042"/>
                </a:cubicBezTo>
                <a:cubicBezTo>
                  <a:pt x="2015014" y="1967073"/>
                  <a:pt x="1998956" y="1958903"/>
                  <a:pt x="1967996" y="1953187"/>
                </a:cubicBezTo>
                <a:cubicBezTo>
                  <a:pt x="1924117" y="1970917"/>
                  <a:pt x="1915668" y="1940297"/>
                  <a:pt x="1855805" y="1926082"/>
                </a:cubicBezTo>
                <a:cubicBezTo>
                  <a:pt x="1830663" y="1943732"/>
                  <a:pt x="1810564" y="1935694"/>
                  <a:pt x="1790957" y="1919460"/>
                </a:cubicBezTo>
                <a:cubicBezTo>
                  <a:pt x="1732588" y="1924884"/>
                  <a:pt x="1679506" y="1900619"/>
                  <a:pt x="1613978" y="1891581"/>
                </a:cubicBezTo>
                <a:cubicBezTo>
                  <a:pt x="1542961" y="1912227"/>
                  <a:pt x="1506863" y="1865666"/>
                  <a:pt x="1436831" y="1856201"/>
                </a:cubicBezTo>
                <a:cubicBezTo>
                  <a:pt x="1409149" y="1862955"/>
                  <a:pt x="1416370" y="1829853"/>
                  <a:pt x="1357365" y="1832140"/>
                </a:cubicBezTo>
                <a:cubicBezTo>
                  <a:pt x="1285880" y="1811785"/>
                  <a:pt x="1273193" y="1786872"/>
                  <a:pt x="1232341" y="1785942"/>
                </a:cubicBezTo>
                <a:cubicBezTo>
                  <a:pt x="1223903" y="1792798"/>
                  <a:pt x="1160576" y="1793911"/>
                  <a:pt x="1162595" y="1784330"/>
                </a:cubicBezTo>
                <a:cubicBezTo>
                  <a:pt x="1153167" y="1787110"/>
                  <a:pt x="1122206" y="1805077"/>
                  <a:pt x="1120257" y="1789615"/>
                </a:cubicBezTo>
                <a:cubicBezTo>
                  <a:pt x="1073149" y="1786750"/>
                  <a:pt x="1034361" y="1768718"/>
                  <a:pt x="991903" y="1786741"/>
                </a:cubicBezTo>
                <a:cubicBezTo>
                  <a:pt x="966383" y="1781126"/>
                  <a:pt x="949501" y="1800915"/>
                  <a:pt x="883960" y="1809389"/>
                </a:cubicBezTo>
                <a:cubicBezTo>
                  <a:pt x="836064" y="1808194"/>
                  <a:pt x="826980" y="1826610"/>
                  <a:pt x="766531" y="1805053"/>
                </a:cubicBezTo>
                <a:cubicBezTo>
                  <a:pt x="732778" y="1801141"/>
                  <a:pt x="694055" y="1787044"/>
                  <a:pt x="669779" y="1800537"/>
                </a:cubicBezTo>
                <a:cubicBezTo>
                  <a:pt x="645252" y="1794709"/>
                  <a:pt x="563495" y="1813232"/>
                  <a:pt x="523898" y="1811085"/>
                </a:cubicBezTo>
                <a:cubicBezTo>
                  <a:pt x="457555" y="1798530"/>
                  <a:pt x="395227" y="1824052"/>
                  <a:pt x="360251" y="1830735"/>
                </a:cubicBezTo>
                <a:cubicBezTo>
                  <a:pt x="313564" y="1825583"/>
                  <a:pt x="298281" y="1811622"/>
                  <a:pt x="255207" y="1818275"/>
                </a:cubicBezTo>
                <a:cubicBezTo>
                  <a:pt x="206572" y="1839769"/>
                  <a:pt x="160277" y="1836800"/>
                  <a:pt x="101803" y="1870647"/>
                </a:cubicBezTo>
                <a:cubicBezTo>
                  <a:pt x="85849" y="1910002"/>
                  <a:pt x="27997" y="1845258"/>
                  <a:pt x="25397" y="1888443"/>
                </a:cubicBezTo>
                <a:cubicBezTo>
                  <a:pt x="19096" y="1881154"/>
                  <a:pt x="11260" y="1878398"/>
                  <a:pt x="2370" y="1878311"/>
                </a:cubicBezTo>
                <a:lnTo>
                  <a:pt x="0" y="1878785"/>
                </a:lnTo>
                <a:lnTo>
                  <a:pt x="0"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3250" name="Rectangle 2">
            <a:extLst>
              <a:ext uri="{FF2B5EF4-FFF2-40B4-BE49-F238E27FC236}">
                <a16:creationId xmlns:a16="http://schemas.microsoft.com/office/drawing/2014/main" id="{D835D413-3B90-3D6C-10DE-D9309D95D3E5}"/>
              </a:ext>
            </a:extLst>
          </p:cNvPr>
          <p:cNvSpPr>
            <a:spLocks noGrp="1" noChangeArrowheads="1"/>
          </p:cNvSpPr>
          <p:nvPr>
            <p:ph type="title"/>
          </p:nvPr>
        </p:nvSpPr>
        <p:spPr>
          <a:xfrm>
            <a:off x="514060" y="370373"/>
            <a:ext cx="7044316" cy="1330841"/>
          </a:xfrm>
        </p:spPr>
        <p:txBody>
          <a:bodyPr>
            <a:normAutofit/>
          </a:bodyPr>
          <a:lstStyle/>
          <a:p>
            <a:r>
              <a:rPr lang="el-GR" altLang="en-US" b="1" dirty="0">
                <a:solidFill>
                  <a:srgbClr val="FF0000"/>
                </a:solidFill>
              </a:rPr>
              <a:t>Λαϊκά Μέτωπα (1935)</a:t>
            </a:r>
            <a:endParaRPr lang="en-GB" altLang="en-US" b="1" dirty="0">
              <a:solidFill>
                <a:srgbClr val="FF0000"/>
              </a:solidFill>
            </a:endParaRPr>
          </a:p>
        </p:txBody>
      </p:sp>
      <p:sp>
        <p:nvSpPr>
          <p:cNvPr id="53251" name="Rectangle 3">
            <a:extLst>
              <a:ext uri="{FF2B5EF4-FFF2-40B4-BE49-F238E27FC236}">
                <a16:creationId xmlns:a16="http://schemas.microsoft.com/office/drawing/2014/main" id="{EFED13BC-FE1D-53A9-01D2-B9A66D945065}"/>
              </a:ext>
            </a:extLst>
          </p:cNvPr>
          <p:cNvSpPr>
            <a:spLocks noGrp="1" noChangeArrowheads="1"/>
          </p:cNvSpPr>
          <p:nvPr>
            <p:ph type="body" idx="1"/>
          </p:nvPr>
        </p:nvSpPr>
        <p:spPr>
          <a:xfrm>
            <a:off x="192693" y="1725412"/>
            <a:ext cx="4616245" cy="4515945"/>
          </a:xfrm>
        </p:spPr>
        <p:txBody>
          <a:bodyPr>
            <a:noAutofit/>
          </a:bodyPr>
          <a:lstStyle/>
          <a:p>
            <a:pPr>
              <a:spcAft>
                <a:spcPts val="600"/>
              </a:spcAft>
            </a:pPr>
            <a:r>
              <a:rPr lang="el-GR" altLang="en-US" sz="2200" dirty="0"/>
              <a:t>Σε </a:t>
            </a:r>
            <a:r>
              <a:rPr lang="el-GR" altLang="en-US" sz="2200" b="1" dirty="0">
                <a:solidFill>
                  <a:srgbClr val="FF0000"/>
                </a:solidFill>
              </a:rPr>
              <a:t>αντίθεση</a:t>
            </a:r>
            <a:r>
              <a:rPr lang="el-GR" altLang="en-US" sz="2200" dirty="0"/>
              <a:t> με ό,τι ίσχυε στην τακτική του Ενιαίου Μετώπου, ο κύριος στόχος δεν είναι η προσέλκυση ρεφορμιστών εργατών στις επαναστατικές ιδέες, αλλά </a:t>
            </a:r>
            <a:r>
              <a:rPr lang="el-GR" altLang="en-US" sz="2200" b="1" dirty="0">
                <a:solidFill>
                  <a:srgbClr val="FF0000"/>
                </a:solidFill>
              </a:rPr>
              <a:t>η κατάδειξη στις ελίτ του ότι ο κομμουνισμός δεν αποτελούσε πλέον απειλή</a:t>
            </a:r>
            <a:r>
              <a:rPr lang="el-GR" altLang="en-US" sz="2200" dirty="0"/>
              <a:t>. </a:t>
            </a:r>
            <a:r>
              <a:rPr lang="en-US" altLang="en-US" sz="2200" dirty="0"/>
              <a:t> </a:t>
            </a:r>
            <a:endParaRPr lang="el-GR" altLang="en-US" sz="2200" dirty="0"/>
          </a:p>
          <a:p>
            <a:r>
              <a:rPr lang="el-GR" altLang="en-US" sz="2200" dirty="0"/>
              <a:t>Αν οι συλλογικές δράσεις απειλούσαν να ξεφύγουν από τον έλεγχο, τότε η έπρεπε να περιοριστούν ώστε να αποφευχθεί η αλλοτρίωση της «προοδευτικής αστικής τάξης». </a:t>
            </a:r>
            <a:endParaRPr lang="en-GB" altLang="en-US" sz="2200" dirty="0"/>
          </a:p>
        </p:txBody>
      </p:sp>
      <p:pic>
        <p:nvPicPr>
          <p:cNvPr id="3" name="Picture 2" descr="A newspaper with a person's face on it&#10;&#10;Description automatically generated with low confidence">
            <a:extLst>
              <a:ext uri="{FF2B5EF4-FFF2-40B4-BE49-F238E27FC236}">
                <a16:creationId xmlns:a16="http://schemas.microsoft.com/office/drawing/2014/main" id="{20AF5929-6C0E-C463-9EC9-F674E8B1F3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570" y="2061837"/>
            <a:ext cx="4656487" cy="3195964"/>
          </a:xfrm>
          <a:prstGeom prst="rect">
            <a:avLst/>
          </a:prstGeom>
        </p:spPr>
      </p:pic>
      <p:sp>
        <p:nvSpPr>
          <p:cNvPr id="53260" name="Freeform: Shape 53259">
            <a:extLst>
              <a:ext uri="{FF2B5EF4-FFF2-40B4-BE49-F238E27FC236}">
                <a16:creationId xmlns:a16="http://schemas.microsoft.com/office/drawing/2014/main" id="{9A0D773F-7A7D-4DBB-9DEA-86BB8B8F4B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036218" y="6209414"/>
            <a:ext cx="5107781" cy="648586"/>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animEffect transition="in" filter="fade">
                                      <p:cBhvr>
                                        <p:cTn id="7" dur="500"/>
                                        <p:tgtEl>
                                          <p:spTgt spid="53251">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3251">
                                            <p:txEl>
                                              <p:pRg st="1" end="1"/>
                                            </p:txEl>
                                          </p:spTgt>
                                        </p:tgtEl>
                                        <p:attrNameLst>
                                          <p:attrName>style.visibility</p:attrName>
                                        </p:attrNameLst>
                                      </p:cBhvr>
                                      <p:to>
                                        <p:strVal val="visible"/>
                                      </p:to>
                                    </p:set>
                                    <p:animEffect transition="in" filter="fade">
                                      <p:cBhvr>
                                        <p:cTn id="11" dur="500"/>
                                        <p:tgtEl>
                                          <p:spTgt spid="532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1084" name="Rectangle 131079">
            <a:extLst>
              <a:ext uri="{FF2B5EF4-FFF2-40B4-BE49-F238E27FC236}">
                <a16:creationId xmlns:a16="http://schemas.microsoft.com/office/drawing/2014/main" id="{743AA782-23D1-4521-8CAD-47662984AA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74" name="Rectangle 2">
            <a:extLst>
              <a:ext uri="{FF2B5EF4-FFF2-40B4-BE49-F238E27FC236}">
                <a16:creationId xmlns:a16="http://schemas.microsoft.com/office/drawing/2014/main" id="{83AE7254-03CB-5472-8ECD-6431E6E2B6AA}"/>
              </a:ext>
            </a:extLst>
          </p:cNvPr>
          <p:cNvSpPr>
            <a:spLocks noGrp="1" noChangeArrowheads="1"/>
          </p:cNvSpPr>
          <p:nvPr>
            <p:ph type="title"/>
          </p:nvPr>
        </p:nvSpPr>
        <p:spPr>
          <a:xfrm>
            <a:off x="609600" y="864096"/>
            <a:ext cx="7527799" cy="663594"/>
          </a:xfrm>
        </p:spPr>
        <p:txBody>
          <a:bodyPr anchor="b">
            <a:normAutofit/>
          </a:bodyPr>
          <a:lstStyle/>
          <a:p>
            <a:r>
              <a:rPr lang="el-GR" altLang="en-US" sz="3300" b="1" dirty="0">
                <a:solidFill>
                  <a:srgbClr val="FF0000"/>
                </a:solidFill>
              </a:rPr>
              <a:t>Το Σύμφωνο </a:t>
            </a:r>
            <a:r>
              <a:rPr lang="el-GR" altLang="en-US" sz="3300" b="1" dirty="0" err="1">
                <a:solidFill>
                  <a:srgbClr val="FF0000"/>
                </a:solidFill>
              </a:rPr>
              <a:t>Σκλάβαινα</a:t>
            </a:r>
            <a:r>
              <a:rPr lang="el-GR" altLang="en-US" sz="3300" b="1" dirty="0">
                <a:solidFill>
                  <a:srgbClr val="FF0000"/>
                </a:solidFill>
              </a:rPr>
              <a:t>-Σοφούλη</a:t>
            </a:r>
            <a:endParaRPr lang="en-GB" altLang="en-US" sz="3300" b="1" dirty="0">
              <a:solidFill>
                <a:srgbClr val="FF0000"/>
              </a:solidFill>
            </a:endParaRPr>
          </a:p>
        </p:txBody>
      </p:sp>
      <p:sp>
        <p:nvSpPr>
          <p:cNvPr id="131085" name="sketch line">
            <a:extLst>
              <a:ext uri="{FF2B5EF4-FFF2-40B4-BE49-F238E27FC236}">
                <a16:creationId xmlns:a16="http://schemas.microsoft.com/office/drawing/2014/main" id="{650D18FE-0824-4A46-B22C-A86B52E578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58" y="2372868"/>
            <a:ext cx="2441321" cy="18288"/>
          </a:xfrm>
          <a:custGeom>
            <a:avLst/>
            <a:gdLst>
              <a:gd name="csX0" fmla="*/ 0 w 2441321"/>
              <a:gd name="csY0" fmla="*/ 0 h 18288"/>
              <a:gd name="csX1" fmla="*/ 585917 w 2441321"/>
              <a:gd name="csY1" fmla="*/ 0 h 18288"/>
              <a:gd name="csX2" fmla="*/ 1196247 w 2441321"/>
              <a:gd name="csY2" fmla="*/ 0 h 18288"/>
              <a:gd name="csX3" fmla="*/ 1806578 w 2441321"/>
              <a:gd name="csY3" fmla="*/ 0 h 18288"/>
              <a:gd name="csX4" fmla="*/ 2441321 w 2441321"/>
              <a:gd name="csY4" fmla="*/ 0 h 18288"/>
              <a:gd name="csX5" fmla="*/ 2441321 w 2441321"/>
              <a:gd name="csY5" fmla="*/ 18288 h 18288"/>
              <a:gd name="csX6" fmla="*/ 1830991 w 2441321"/>
              <a:gd name="csY6" fmla="*/ 18288 h 18288"/>
              <a:gd name="csX7" fmla="*/ 1269487 w 2441321"/>
              <a:gd name="csY7" fmla="*/ 18288 h 18288"/>
              <a:gd name="csX8" fmla="*/ 707983 w 2441321"/>
              <a:gd name="csY8" fmla="*/ 18288 h 18288"/>
              <a:gd name="csX9" fmla="*/ 0 w 2441321"/>
              <a:gd name="csY9" fmla="*/ 18288 h 18288"/>
              <a:gd name="csX10" fmla="*/ 0 w 2441321"/>
              <a:gd name="csY10" fmla="*/ 0 h 18288"/>
              <a:gd name="csX0" fmla="*/ 0 w 2441321"/>
              <a:gd name="csY0" fmla="*/ 0 h 18288"/>
              <a:gd name="csX1" fmla="*/ 585917 w 2441321"/>
              <a:gd name="csY1" fmla="*/ 0 h 18288"/>
              <a:gd name="csX2" fmla="*/ 1123008 w 2441321"/>
              <a:gd name="csY2" fmla="*/ 0 h 18288"/>
              <a:gd name="csX3" fmla="*/ 1782164 w 2441321"/>
              <a:gd name="csY3" fmla="*/ 0 h 18288"/>
              <a:gd name="csX4" fmla="*/ 2441321 w 2441321"/>
              <a:gd name="csY4" fmla="*/ 0 h 18288"/>
              <a:gd name="csX5" fmla="*/ 2441321 w 2441321"/>
              <a:gd name="csY5" fmla="*/ 18288 h 18288"/>
              <a:gd name="csX6" fmla="*/ 1879817 w 2441321"/>
              <a:gd name="csY6" fmla="*/ 18288 h 18288"/>
              <a:gd name="csX7" fmla="*/ 1318313 w 2441321"/>
              <a:gd name="csY7" fmla="*/ 18288 h 18288"/>
              <a:gd name="csX8" fmla="*/ 659157 w 2441321"/>
              <a:gd name="csY8" fmla="*/ 18288 h 18288"/>
              <a:gd name="csX9" fmla="*/ 0 w 2441321"/>
              <a:gd name="csY9" fmla="*/ 18288 h 18288"/>
              <a:gd name="csX10" fmla="*/ 0 w 2441321"/>
              <a:gd name="csY10"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Lst>
            <a:rect l="l" t="t" r="r" b="b"/>
            <a:pathLst>
              <a:path w="2441321" h="18288" fill="none" extrusionOk="0">
                <a:moveTo>
                  <a:pt x="0" y="0"/>
                </a:moveTo>
                <a:cubicBezTo>
                  <a:pt x="280302" y="-6619"/>
                  <a:pt x="363201" y="4913"/>
                  <a:pt x="585917" y="0"/>
                </a:cubicBezTo>
                <a:cubicBezTo>
                  <a:pt x="832357" y="-10107"/>
                  <a:pt x="996738" y="-34312"/>
                  <a:pt x="1196247" y="0"/>
                </a:cubicBezTo>
                <a:cubicBezTo>
                  <a:pt x="1357180" y="16623"/>
                  <a:pt x="1575042" y="-11041"/>
                  <a:pt x="1806578" y="0"/>
                </a:cubicBezTo>
                <a:cubicBezTo>
                  <a:pt x="2016334" y="246"/>
                  <a:pt x="2239353" y="-8732"/>
                  <a:pt x="2441321" y="0"/>
                </a:cubicBezTo>
                <a:cubicBezTo>
                  <a:pt x="2441188" y="8366"/>
                  <a:pt x="2440365" y="10017"/>
                  <a:pt x="2441321" y="18288"/>
                </a:cubicBezTo>
                <a:cubicBezTo>
                  <a:pt x="2159375" y="49009"/>
                  <a:pt x="2054495" y="45666"/>
                  <a:pt x="1830991" y="18288"/>
                </a:cubicBezTo>
                <a:cubicBezTo>
                  <a:pt x="1615846" y="7509"/>
                  <a:pt x="1521674" y="-5422"/>
                  <a:pt x="1269487" y="18288"/>
                </a:cubicBezTo>
                <a:cubicBezTo>
                  <a:pt x="1019660" y="53960"/>
                  <a:pt x="886911" y="42351"/>
                  <a:pt x="707983" y="18288"/>
                </a:cubicBezTo>
                <a:cubicBezTo>
                  <a:pt x="523434" y="27321"/>
                  <a:pt x="307885" y="34316"/>
                  <a:pt x="0" y="18288"/>
                </a:cubicBezTo>
                <a:cubicBezTo>
                  <a:pt x="-595" y="11182"/>
                  <a:pt x="-5" y="6307"/>
                  <a:pt x="0" y="0"/>
                </a:cubicBezTo>
                <a:close/>
              </a:path>
              <a:path w="2441321" h="18288" stroke="0" extrusionOk="0">
                <a:moveTo>
                  <a:pt x="0" y="0"/>
                </a:moveTo>
                <a:cubicBezTo>
                  <a:pt x="212126" y="-10265"/>
                  <a:pt x="442910" y="-11728"/>
                  <a:pt x="585917" y="0"/>
                </a:cubicBezTo>
                <a:cubicBezTo>
                  <a:pt x="724579" y="21751"/>
                  <a:pt x="879365" y="-33198"/>
                  <a:pt x="1123008" y="0"/>
                </a:cubicBezTo>
                <a:cubicBezTo>
                  <a:pt x="1377247" y="11220"/>
                  <a:pt x="1597861" y="-34280"/>
                  <a:pt x="1782164" y="0"/>
                </a:cubicBezTo>
                <a:cubicBezTo>
                  <a:pt x="1975975" y="-3055"/>
                  <a:pt x="2116392" y="-15531"/>
                  <a:pt x="2441321" y="0"/>
                </a:cubicBezTo>
                <a:cubicBezTo>
                  <a:pt x="2441666" y="6144"/>
                  <a:pt x="2441358" y="10525"/>
                  <a:pt x="2441321" y="18288"/>
                </a:cubicBezTo>
                <a:cubicBezTo>
                  <a:pt x="2180658" y="18322"/>
                  <a:pt x="2084222" y="5934"/>
                  <a:pt x="1879817" y="18288"/>
                </a:cubicBezTo>
                <a:cubicBezTo>
                  <a:pt x="1668182" y="16222"/>
                  <a:pt x="1551159" y="-6477"/>
                  <a:pt x="1318313" y="18288"/>
                </a:cubicBezTo>
                <a:cubicBezTo>
                  <a:pt x="1059871" y="56395"/>
                  <a:pt x="901959" y="23831"/>
                  <a:pt x="659157" y="18288"/>
                </a:cubicBezTo>
                <a:cubicBezTo>
                  <a:pt x="444692" y="28483"/>
                  <a:pt x="245032" y="39882"/>
                  <a:pt x="0" y="18288"/>
                </a:cubicBezTo>
                <a:cubicBezTo>
                  <a:pt x="-11" y="10485"/>
                  <a:pt x="-221" y="3288"/>
                  <a:pt x="0" y="0"/>
                </a:cubicBezTo>
                <a:close/>
              </a:path>
              <a:path w="2441321" h="18288" fill="none" stroke="0" extrusionOk="0">
                <a:moveTo>
                  <a:pt x="0" y="0"/>
                </a:moveTo>
                <a:cubicBezTo>
                  <a:pt x="265389" y="-22361"/>
                  <a:pt x="344845" y="-65"/>
                  <a:pt x="585917" y="0"/>
                </a:cubicBezTo>
                <a:cubicBezTo>
                  <a:pt x="858472" y="13102"/>
                  <a:pt x="949265" y="-8078"/>
                  <a:pt x="1196247" y="0"/>
                </a:cubicBezTo>
                <a:cubicBezTo>
                  <a:pt x="1379248" y="30707"/>
                  <a:pt x="1585336" y="24963"/>
                  <a:pt x="1806578" y="0"/>
                </a:cubicBezTo>
                <a:cubicBezTo>
                  <a:pt x="1986731" y="-19207"/>
                  <a:pt x="2264933" y="16601"/>
                  <a:pt x="2441321" y="0"/>
                </a:cubicBezTo>
                <a:cubicBezTo>
                  <a:pt x="2441440" y="8687"/>
                  <a:pt x="2440452" y="9944"/>
                  <a:pt x="2441321" y="18288"/>
                </a:cubicBezTo>
                <a:cubicBezTo>
                  <a:pt x="2149099" y="27348"/>
                  <a:pt x="2027305" y="56470"/>
                  <a:pt x="1830991" y="18288"/>
                </a:cubicBezTo>
                <a:cubicBezTo>
                  <a:pt x="1614571" y="-18764"/>
                  <a:pt x="1500998" y="10727"/>
                  <a:pt x="1269487" y="18288"/>
                </a:cubicBezTo>
                <a:cubicBezTo>
                  <a:pt x="1042399" y="37834"/>
                  <a:pt x="927922" y="45822"/>
                  <a:pt x="707983" y="18288"/>
                </a:cubicBezTo>
                <a:cubicBezTo>
                  <a:pt x="502575" y="-5380"/>
                  <a:pt x="350393" y="34499"/>
                  <a:pt x="0" y="18288"/>
                </a:cubicBezTo>
                <a:cubicBezTo>
                  <a:pt x="-394" y="12154"/>
                  <a:pt x="907" y="6688"/>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custGeom>
                    <a:avLst/>
                    <a:gdLst>
                      <a:gd name="connsiteX0" fmla="*/ 0 w 2441321"/>
                      <a:gd name="connsiteY0" fmla="*/ 0 h 18288"/>
                      <a:gd name="connsiteX1" fmla="*/ 585917 w 2441321"/>
                      <a:gd name="connsiteY1" fmla="*/ 0 h 18288"/>
                      <a:gd name="connsiteX2" fmla="*/ 1196247 w 2441321"/>
                      <a:gd name="connsiteY2" fmla="*/ 0 h 18288"/>
                      <a:gd name="connsiteX3" fmla="*/ 1806578 w 2441321"/>
                      <a:gd name="connsiteY3" fmla="*/ 0 h 18288"/>
                      <a:gd name="connsiteX4" fmla="*/ 2441321 w 2441321"/>
                      <a:gd name="connsiteY4" fmla="*/ 0 h 18288"/>
                      <a:gd name="connsiteX5" fmla="*/ 2441321 w 2441321"/>
                      <a:gd name="connsiteY5" fmla="*/ 18288 h 18288"/>
                      <a:gd name="connsiteX6" fmla="*/ 1830991 w 2441321"/>
                      <a:gd name="connsiteY6" fmla="*/ 18288 h 18288"/>
                      <a:gd name="connsiteX7" fmla="*/ 1269487 w 2441321"/>
                      <a:gd name="connsiteY7" fmla="*/ 18288 h 18288"/>
                      <a:gd name="connsiteX8" fmla="*/ 707983 w 2441321"/>
                      <a:gd name="connsiteY8" fmla="*/ 18288 h 18288"/>
                      <a:gd name="connsiteX9" fmla="*/ 0 w 2441321"/>
                      <a:gd name="connsiteY9" fmla="*/ 18288 h 18288"/>
                      <a:gd name="connsiteX10" fmla="*/ 0 w 2441321"/>
                      <a:gd name="connsiteY10"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41321" h="18288" fill="none" extrusionOk="0">
                        <a:moveTo>
                          <a:pt x="0" y="0"/>
                        </a:moveTo>
                        <a:cubicBezTo>
                          <a:pt x="273217" y="-17533"/>
                          <a:pt x="355785" y="-4171"/>
                          <a:pt x="585917" y="0"/>
                        </a:cubicBezTo>
                        <a:cubicBezTo>
                          <a:pt x="816049" y="4171"/>
                          <a:pt x="991446" y="-9419"/>
                          <a:pt x="1196247" y="0"/>
                        </a:cubicBezTo>
                        <a:cubicBezTo>
                          <a:pt x="1401048" y="9419"/>
                          <a:pt x="1589984" y="-731"/>
                          <a:pt x="1806578" y="0"/>
                        </a:cubicBezTo>
                        <a:cubicBezTo>
                          <a:pt x="2023172" y="731"/>
                          <a:pt x="2247754" y="8393"/>
                          <a:pt x="2441321" y="0"/>
                        </a:cubicBezTo>
                        <a:cubicBezTo>
                          <a:pt x="2441167" y="8655"/>
                          <a:pt x="2440437" y="9975"/>
                          <a:pt x="2441321" y="18288"/>
                        </a:cubicBezTo>
                        <a:cubicBezTo>
                          <a:pt x="2169723" y="30506"/>
                          <a:pt x="2045712" y="39140"/>
                          <a:pt x="1830991" y="18288"/>
                        </a:cubicBezTo>
                        <a:cubicBezTo>
                          <a:pt x="1616270" y="-2564"/>
                          <a:pt x="1505876" y="3949"/>
                          <a:pt x="1269487" y="18288"/>
                        </a:cubicBezTo>
                        <a:cubicBezTo>
                          <a:pt x="1033098" y="32627"/>
                          <a:pt x="908661" y="41191"/>
                          <a:pt x="707983" y="18288"/>
                        </a:cubicBezTo>
                        <a:cubicBezTo>
                          <a:pt x="507305" y="-4615"/>
                          <a:pt x="333592" y="20759"/>
                          <a:pt x="0" y="18288"/>
                        </a:cubicBezTo>
                        <a:cubicBezTo>
                          <a:pt x="-688" y="11716"/>
                          <a:pt x="875" y="6357"/>
                          <a:pt x="0" y="0"/>
                        </a:cubicBezTo>
                        <a:close/>
                      </a:path>
                      <a:path w="2441321" h="18288" stroke="0" extrusionOk="0">
                        <a:moveTo>
                          <a:pt x="0" y="0"/>
                        </a:moveTo>
                        <a:cubicBezTo>
                          <a:pt x="207071" y="-14617"/>
                          <a:pt x="444194" y="-15606"/>
                          <a:pt x="585917" y="0"/>
                        </a:cubicBezTo>
                        <a:cubicBezTo>
                          <a:pt x="727640" y="15606"/>
                          <a:pt x="904326" y="-79"/>
                          <a:pt x="1123008" y="0"/>
                        </a:cubicBezTo>
                        <a:cubicBezTo>
                          <a:pt x="1341690" y="79"/>
                          <a:pt x="1600014" y="10401"/>
                          <a:pt x="1782164" y="0"/>
                        </a:cubicBezTo>
                        <a:cubicBezTo>
                          <a:pt x="1964314" y="-10401"/>
                          <a:pt x="2143537" y="-21488"/>
                          <a:pt x="2441321" y="0"/>
                        </a:cubicBezTo>
                        <a:cubicBezTo>
                          <a:pt x="2441735" y="5928"/>
                          <a:pt x="2441551" y="11133"/>
                          <a:pt x="2441321" y="18288"/>
                        </a:cubicBezTo>
                        <a:cubicBezTo>
                          <a:pt x="2166745" y="28773"/>
                          <a:pt x="2078726" y="15476"/>
                          <a:pt x="1879817" y="18288"/>
                        </a:cubicBezTo>
                        <a:cubicBezTo>
                          <a:pt x="1680908" y="21100"/>
                          <a:pt x="1548770" y="-4127"/>
                          <a:pt x="1318313" y="18288"/>
                        </a:cubicBezTo>
                        <a:cubicBezTo>
                          <a:pt x="1087856" y="40703"/>
                          <a:pt x="894613" y="3927"/>
                          <a:pt x="659157" y="18288"/>
                        </a:cubicBezTo>
                        <a:cubicBezTo>
                          <a:pt x="423701" y="32649"/>
                          <a:pt x="246611" y="33975"/>
                          <a:pt x="0" y="18288"/>
                        </a:cubicBezTo>
                        <a:cubicBezTo>
                          <a:pt x="-348" y="10388"/>
                          <a:pt x="-12" y="3969"/>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075" name="Rectangle 3">
            <a:extLst>
              <a:ext uri="{FF2B5EF4-FFF2-40B4-BE49-F238E27FC236}">
                <a16:creationId xmlns:a16="http://schemas.microsoft.com/office/drawing/2014/main" id="{5B85FFE6-9AFD-7108-2F02-0D01A738D0F1}"/>
              </a:ext>
            </a:extLst>
          </p:cNvPr>
          <p:cNvSpPr>
            <a:spLocks noGrp="1" noChangeArrowheads="1"/>
          </p:cNvSpPr>
          <p:nvPr>
            <p:ph type="body" idx="1"/>
          </p:nvPr>
        </p:nvSpPr>
        <p:spPr>
          <a:xfrm>
            <a:off x="304800" y="2968098"/>
            <a:ext cx="3870198" cy="3319926"/>
          </a:xfrm>
        </p:spPr>
        <p:txBody>
          <a:bodyPr anchor="t">
            <a:noAutofit/>
          </a:bodyPr>
          <a:lstStyle/>
          <a:p>
            <a:r>
              <a:rPr lang="el-GR" sz="2000" dirty="0"/>
              <a:t>κατάργηση του «Ιδιώνυμου» </a:t>
            </a:r>
            <a:endParaRPr lang="en-US" sz="2000" dirty="0"/>
          </a:p>
          <a:p>
            <a:pPr lvl="0"/>
            <a:r>
              <a:rPr lang="el-GR" sz="2000" dirty="0"/>
              <a:t>απελευθέρωση των φυλακισμένων κομμουνιστών και συνδικαλιστών</a:t>
            </a:r>
            <a:endParaRPr lang="en-US" sz="2000" dirty="0"/>
          </a:p>
          <a:p>
            <a:pPr lvl="0"/>
            <a:r>
              <a:rPr lang="el-GR" sz="2000" dirty="0"/>
              <a:t>σειρά άλλα μέτρων οικονομικού χαρακτήρα</a:t>
            </a:r>
          </a:p>
          <a:p>
            <a:pPr marL="0" lvl="0" indent="0">
              <a:buNone/>
            </a:pPr>
            <a:r>
              <a:rPr lang="el-GR" sz="2000" dirty="0"/>
              <a:t>αν </a:t>
            </a:r>
            <a:endParaRPr lang="en-US" sz="2000" dirty="0"/>
          </a:p>
          <a:p>
            <a:r>
              <a:rPr lang="el-GR" sz="2000" dirty="0"/>
              <a:t>το ΚΚΕ να υποστήριζε μια φιλελεύθερη κυβέρνηση.</a:t>
            </a:r>
            <a:endParaRPr lang="en-US" sz="2000" dirty="0"/>
          </a:p>
        </p:txBody>
      </p:sp>
      <p:pic>
        <p:nvPicPr>
          <p:cNvPr id="3" name="Picture 2" descr="A couple of men in suits&#10;&#10;Description automatically generated with low confidence">
            <a:extLst>
              <a:ext uri="{FF2B5EF4-FFF2-40B4-BE49-F238E27FC236}">
                <a16:creationId xmlns:a16="http://schemas.microsoft.com/office/drawing/2014/main" id="{E422AD3F-4085-61BB-F343-14876B179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2660904"/>
            <a:ext cx="4478621" cy="328204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76FC770-4983-3282-A888-85C9FBF81998}"/>
              </a:ext>
            </a:extLst>
          </p:cNvPr>
          <p:cNvSpPr>
            <a:spLocks noGrp="1"/>
          </p:cNvSpPr>
          <p:nvPr>
            <p:ph type="title"/>
          </p:nvPr>
        </p:nvSpPr>
        <p:spPr>
          <a:xfrm>
            <a:off x="3973321" y="329184"/>
            <a:ext cx="4688333" cy="1783080"/>
          </a:xfrm>
        </p:spPr>
        <p:txBody>
          <a:bodyPr vert="horz" lIns="91440" tIns="45720" rIns="91440" bIns="45720" rtlCol="0" anchor="b">
            <a:normAutofit/>
          </a:bodyPr>
          <a:lstStyle/>
          <a:p>
            <a:r>
              <a:rPr lang="en-US" sz="4700"/>
              <a:t>Το σύμφωνο... </a:t>
            </a:r>
          </a:p>
        </p:txBody>
      </p:sp>
      <p:pic>
        <p:nvPicPr>
          <p:cNvPr id="6" name="Content Placeholder 5">
            <a:extLst>
              <a:ext uri="{FF2B5EF4-FFF2-40B4-BE49-F238E27FC236}">
                <a16:creationId xmlns:a16="http://schemas.microsoft.com/office/drawing/2014/main" id="{C1EC7230-CB25-A909-27BC-6B00930161E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0522" r="18113"/>
          <a:stretch>
            <a:fillRect/>
          </a:stretch>
        </p:blipFill>
        <p:spPr>
          <a:xfrm>
            <a:off x="20" y="10"/>
            <a:ext cx="3492988"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3"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3321" y="2374947"/>
            <a:ext cx="3182692" cy="18288"/>
          </a:xfrm>
          <a:custGeom>
            <a:avLst/>
            <a:gdLst>
              <a:gd name="csX0" fmla="*/ 0 w 3182692"/>
              <a:gd name="csY0" fmla="*/ 0 h 18288"/>
              <a:gd name="csX1" fmla="*/ 636538 w 3182692"/>
              <a:gd name="csY1" fmla="*/ 0 h 18288"/>
              <a:gd name="csX2" fmla="*/ 1273077 w 3182692"/>
              <a:gd name="csY2" fmla="*/ 0 h 18288"/>
              <a:gd name="csX3" fmla="*/ 1909615 w 3182692"/>
              <a:gd name="csY3" fmla="*/ 0 h 18288"/>
              <a:gd name="csX4" fmla="*/ 2482500 w 3182692"/>
              <a:gd name="csY4" fmla="*/ 0 h 18288"/>
              <a:gd name="csX5" fmla="*/ 3182692 w 3182692"/>
              <a:gd name="csY5" fmla="*/ 0 h 18288"/>
              <a:gd name="csX6" fmla="*/ 3182692 w 3182692"/>
              <a:gd name="csY6" fmla="*/ 18288 h 18288"/>
              <a:gd name="csX7" fmla="*/ 2609807 w 3182692"/>
              <a:gd name="csY7" fmla="*/ 18288 h 18288"/>
              <a:gd name="csX8" fmla="*/ 2068750 w 3182692"/>
              <a:gd name="csY8" fmla="*/ 18288 h 18288"/>
              <a:gd name="csX9" fmla="*/ 1432211 w 3182692"/>
              <a:gd name="csY9" fmla="*/ 18288 h 18288"/>
              <a:gd name="csX10" fmla="*/ 859327 w 3182692"/>
              <a:gd name="csY10" fmla="*/ 18288 h 18288"/>
              <a:gd name="csX11" fmla="*/ 0 w 3182692"/>
              <a:gd name="csY11" fmla="*/ 18288 h 18288"/>
              <a:gd name="csX12" fmla="*/ 0 w 3182692"/>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182692" h="18288"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3134" y="4516"/>
                  <a:pt x="3181865" y="12266"/>
                  <a:pt x="3182692" y="18288"/>
                </a:cubicBezTo>
                <a:cubicBezTo>
                  <a:pt x="2947402" y="22440"/>
                  <a:pt x="2876226" y="27191"/>
                  <a:pt x="2609807" y="18288"/>
                </a:cubicBezTo>
                <a:cubicBezTo>
                  <a:pt x="2343389" y="9385"/>
                  <a:pt x="2326689" y="25579"/>
                  <a:pt x="2068750" y="18288"/>
                </a:cubicBezTo>
                <a:cubicBezTo>
                  <a:pt x="1810811" y="10997"/>
                  <a:pt x="1713836" y="48219"/>
                  <a:pt x="1432211" y="18288"/>
                </a:cubicBezTo>
                <a:cubicBezTo>
                  <a:pt x="1150586" y="-11643"/>
                  <a:pt x="982765" y="3747"/>
                  <a:pt x="859327" y="18288"/>
                </a:cubicBezTo>
                <a:cubicBezTo>
                  <a:pt x="735889" y="32829"/>
                  <a:pt x="254183" y="35231"/>
                  <a:pt x="0" y="18288"/>
                </a:cubicBezTo>
                <a:cubicBezTo>
                  <a:pt x="-306" y="11477"/>
                  <a:pt x="485" y="4355"/>
                  <a:pt x="0" y="0"/>
                </a:cubicBezTo>
                <a:close/>
              </a:path>
              <a:path w="3182692" h="18288"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3269" y="4624"/>
                  <a:pt x="3183511" y="11191"/>
                  <a:pt x="3182692" y="18288"/>
                </a:cubicBezTo>
                <a:cubicBezTo>
                  <a:pt x="3026065" y="-10849"/>
                  <a:pt x="2775006" y="23067"/>
                  <a:pt x="2546154" y="18288"/>
                </a:cubicBezTo>
                <a:cubicBezTo>
                  <a:pt x="2317302" y="13509"/>
                  <a:pt x="2168173" y="-8513"/>
                  <a:pt x="1845961" y="18288"/>
                </a:cubicBezTo>
                <a:cubicBezTo>
                  <a:pt x="1523749" y="45089"/>
                  <a:pt x="1450078" y="-844"/>
                  <a:pt x="1304904" y="18288"/>
                </a:cubicBezTo>
                <a:cubicBezTo>
                  <a:pt x="1159730" y="37420"/>
                  <a:pt x="942635" y="-10021"/>
                  <a:pt x="604711" y="18288"/>
                </a:cubicBezTo>
                <a:cubicBezTo>
                  <a:pt x="266787" y="46597"/>
                  <a:pt x="141927" y="-8395"/>
                  <a:pt x="0" y="18288"/>
                </a:cubicBezTo>
                <a:cubicBezTo>
                  <a:pt x="-171" y="12755"/>
                  <a:pt x="-690" y="793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A7E68668-FABC-AD4A-4BBB-B50886ECC051}"/>
              </a:ext>
            </a:extLst>
          </p:cNvPr>
          <p:cNvSpPr>
            <a:spLocks noGrp="1"/>
          </p:cNvSpPr>
          <p:nvPr>
            <p:ph type="body" sz="half" idx="1"/>
          </p:nvPr>
        </p:nvSpPr>
        <p:spPr>
          <a:xfrm>
            <a:off x="3973321" y="2706624"/>
            <a:ext cx="4688333" cy="3483864"/>
          </a:xfrm>
        </p:spPr>
        <p:txBody>
          <a:bodyPr vert="horz" lIns="91440" tIns="45720" rIns="91440" bIns="45720" rtlCol="0">
            <a:normAutofit fontScale="92500"/>
          </a:bodyPr>
          <a:lstStyle/>
          <a:p>
            <a:r>
              <a:rPr lang="en-US" sz="2400" dirty="0"/>
              <a:t>«</a:t>
            </a:r>
            <a:r>
              <a:rPr lang="en-US" sz="2400" dirty="0" err="1"/>
              <a:t>άσκησε</a:t>
            </a:r>
            <a:r>
              <a:rPr lang="en-US" sz="2400" dirty="0"/>
              <a:t> </a:t>
            </a:r>
            <a:r>
              <a:rPr lang="en-US" sz="2400" dirty="0" err="1"/>
              <a:t>ευεργετική</a:t>
            </a:r>
            <a:r>
              <a:rPr lang="en-US" sz="2400" dirty="0"/>
              <a:t> επ</a:t>
            </a:r>
            <a:r>
              <a:rPr lang="en-US" sz="2400" dirty="0" err="1"/>
              <a:t>ίδρ</a:t>
            </a:r>
            <a:r>
              <a:rPr lang="en-US" sz="2400" dirty="0"/>
              <a:t>αση στην ανάπτυξη του Κομμουνιστικού και ολόκληρου του λαϊκού αντιφασιστικού κινήματος» </a:t>
            </a:r>
          </a:p>
          <a:p>
            <a:r>
              <a:rPr lang="en-US" sz="2400" dirty="0"/>
              <a:t>«</a:t>
            </a:r>
            <a:r>
              <a:rPr lang="en-US" sz="2400" dirty="0" err="1"/>
              <a:t>έσ</a:t>
            </a:r>
            <a:r>
              <a:rPr lang="en-US" sz="2400" dirty="0"/>
              <a:t>πασε τον πάγο του κομμουνιστικού μπαμπούλα» και </a:t>
            </a:r>
          </a:p>
          <a:p>
            <a:r>
              <a:rPr lang="en-US" sz="2400" dirty="0"/>
              <a:t>«</a:t>
            </a:r>
            <a:r>
              <a:rPr lang="en-US" sz="2400" dirty="0" err="1"/>
              <a:t>συνέ</a:t>
            </a:r>
            <a:r>
              <a:rPr lang="en-US" sz="2400" dirty="0"/>
              <a:t>βαλε στη διαμόρφωση ενός αριστερού φιλελεύθερου ρεύματος, το οποίο ευνοούσε τη συνεργασία με το Κ.Κ.». </a:t>
            </a:r>
          </a:p>
          <a:p>
            <a:endParaRPr lang="en-US" sz="1900" dirty="0"/>
          </a:p>
        </p:txBody>
      </p:sp>
    </p:spTree>
    <p:extLst>
      <p:ext uri="{BB962C8B-B14F-4D97-AF65-F5344CB8AC3E}">
        <p14:creationId xmlns:p14="http://schemas.microsoft.com/office/powerpoint/2010/main" val="3457846846"/>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99D9055-A669-D261-6C2D-8C8059716BF7}"/>
              </a:ext>
            </a:extLst>
          </p:cNvPr>
          <p:cNvSpPr>
            <a:spLocks noGrp="1"/>
          </p:cNvSpPr>
          <p:nvPr>
            <p:ph type="title"/>
          </p:nvPr>
        </p:nvSpPr>
        <p:spPr>
          <a:xfrm>
            <a:off x="429369" y="238539"/>
            <a:ext cx="8263890" cy="1434415"/>
          </a:xfrm>
        </p:spPr>
        <p:txBody>
          <a:bodyPr anchor="b">
            <a:normAutofit/>
          </a:bodyPr>
          <a:lstStyle/>
          <a:p>
            <a:r>
              <a:rPr lang="el-GR" sz="4700" b="1" dirty="0">
                <a:solidFill>
                  <a:srgbClr val="FF0000"/>
                </a:solidFill>
              </a:rPr>
              <a:t>Τι εννοούσαν (Σοφούλης);</a:t>
            </a:r>
            <a:endParaRPr lang="en-US" sz="4700" b="1" dirty="0">
              <a:solidFill>
                <a:srgbClr val="FF0000"/>
              </a:solidFill>
            </a:endParaRPr>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sX0" fmla="*/ 0 w 8229600"/>
              <a:gd name="csY0" fmla="*/ 0 h 18288"/>
              <a:gd name="csX1" fmla="*/ 521208 w 8229600"/>
              <a:gd name="csY1" fmla="*/ 0 h 18288"/>
              <a:gd name="csX2" fmla="*/ 1371600 w 8229600"/>
              <a:gd name="csY2" fmla="*/ 0 h 18288"/>
              <a:gd name="csX3" fmla="*/ 2221992 w 8229600"/>
              <a:gd name="csY3" fmla="*/ 0 h 18288"/>
              <a:gd name="csX4" fmla="*/ 3072384 w 8229600"/>
              <a:gd name="csY4" fmla="*/ 0 h 18288"/>
              <a:gd name="csX5" fmla="*/ 3511296 w 8229600"/>
              <a:gd name="csY5" fmla="*/ 0 h 18288"/>
              <a:gd name="csX6" fmla="*/ 4114800 w 8229600"/>
              <a:gd name="csY6" fmla="*/ 0 h 18288"/>
              <a:gd name="csX7" fmla="*/ 4553712 w 8229600"/>
              <a:gd name="csY7" fmla="*/ 0 h 18288"/>
              <a:gd name="csX8" fmla="*/ 5239512 w 8229600"/>
              <a:gd name="csY8" fmla="*/ 0 h 18288"/>
              <a:gd name="csX9" fmla="*/ 5843016 w 8229600"/>
              <a:gd name="csY9" fmla="*/ 0 h 18288"/>
              <a:gd name="csX10" fmla="*/ 6611112 w 8229600"/>
              <a:gd name="csY10" fmla="*/ 0 h 18288"/>
              <a:gd name="csX11" fmla="*/ 7461504 w 8229600"/>
              <a:gd name="csY11" fmla="*/ 0 h 18288"/>
              <a:gd name="csX12" fmla="*/ 8229600 w 8229600"/>
              <a:gd name="csY12" fmla="*/ 0 h 18288"/>
              <a:gd name="csX13" fmla="*/ 8229600 w 8229600"/>
              <a:gd name="csY13" fmla="*/ 18288 h 18288"/>
              <a:gd name="csX14" fmla="*/ 7461504 w 8229600"/>
              <a:gd name="csY14" fmla="*/ 18288 h 18288"/>
              <a:gd name="csX15" fmla="*/ 6940296 w 8229600"/>
              <a:gd name="csY15" fmla="*/ 18288 h 18288"/>
              <a:gd name="csX16" fmla="*/ 6419088 w 8229600"/>
              <a:gd name="csY16" fmla="*/ 18288 h 18288"/>
              <a:gd name="csX17" fmla="*/ 5650992 w 8229600"/>
              <a:gd name="csY17" fmla="*/ 18288 h 18288"/>
              <a:gd name="csX18" fmla="*/ 5129784 w 8229600"/>
              <a:gd name="csY18" fmla="*/ 18288 h 18288"/>
              <a:gd name="csX19" fmla="*/ 4690872 w 8229600"/>
              <a:gd name="csY19" fmla="*/ 18288 h 18288"/>
              <a:gd name="csX20" fmla="*/ 4087368 w 8229600"/>
              <a:gd name="csY20" fmla="*/ 18288 h 18288"/>
              <a:gd name="csX21" fmla="*/ 3401568 w 8229600"/>
              <a:gd name="csY21" fmla="*/ 18288 h 18288"/>
              <a:gd name="csX22" fmla="*/ 2798064 w 8229600"/>
              <a:gd name="csY22" fmla="*/ 18288 h 18288"/>
              <a:gd name="csX23" fmla="*/ 2276856 w 8229600"/>
              <a:gd name="csY23" fmla="*/ 18288 h 18288"/>
              <a:gd name="csX24" fmla="*/ 1426464 w 8229600"/>
              <a:gd name="csY24" fmla="*/ 18288 h 18288"/>
              <a:gd name="csX25" fmla="*/ 740664 w 8229600"/>
              <a:gd name="csY25" fmla="*/ 18288 h 18288"/>
              <a:gd name="csX26" fmla="*/ 0 w 8229600"/>
              <a:gd name="csY26" fmla="*/ 18288 h 18288"/>
              <a:gd name="csX27" fmla="*/ 0 w 8229600"/>
              <a:gd name="csY27" fmla="*/ 0 h 18288"/>
              <a:gd name="csX0" fmla="*/ 0 w 8229600"/>
              <a:gd name="csY0" fmla="*/ 0 h 18288"/>
              <a:gd name="csX1" fmla="*/ 521208 w 8229600"/>
              <a:gd name="csY1" fmla="*/ 0 h 18288"/>
              <a:gd name="csX2" fmla="*/ 960120 w 8229600"/>
              <a:gd name="csY2" fmla="*/ 0 h 18288"/>
              <a:gd name="csX3" fmla="*/ 1481328 w 8229600"/>
              <a:gd name="csY3" fmla="*/ 0 h 18288"/>
              <a:gd name="csX4" fmla="*/ 2167128 w 8229600"/>
              <a:gd name="csY4" fmla="*/ 0 h 18288"/>
              <a:gd name="csX5" fmla="*/ 2935224 w 8229600"/>
              <a:gd name="csY5" fmla="*/ 0 h 18288"/>
              <a:gd name="csX6" fmla="*/ 3785616 w 8229600"/>
              <a:gd name="csY6" fmla="*/ 0 h 18288"/>
              <a:gd name="csX7" fmla="*/ 4636008 w 8229600"/>
              <a:gd name="csY7" fmla="*/ 0 h 18288"/>
              <a:gd name="csX8" fmla="*/ 5239512 w 8229600"/>
              <a:gd name="csY8" fmla="*/ 0 h 18288"/>
              <a:gd name="csX9" fmla="*/ 6007608 w 8229600"/>
              <a:gd name="csY9" fmla="*/ 0 h 18288"/>
              <a:gd name="csX10" fmla="*/ 6693408 w 8229600"/>
              <a:gd name="csY10" fmla="*/ 0 h 18288"/>
              <a:gd name="csX11" fmla="*/ 7296912 w 8229600"/>
              <a:gd name="csY11" fmla="*/ 0 h 18288"/>
              <a:gd name="csX12" fmla="*/ 8229600 w 8229600"/>
              <a:gd name="csY12" fmla="*/ 0 h 18288"/>
              <a:gd name="csX13" fmla="*/ 8229600 w 8229600"/>
              <a:gd name="csY13" fmla="*/ 18288 h 18288"/>
              <a:gd name="csX14" fmla="*/ 7626096 w 8229600"/>
              <a:gd name="csY14" fmla="*/ 18288 h 18288"/>
              <a:gd name="csX15" fmla="*/ 7022592 w 8229600"/>
              <a:gd name="csY15" fmla="*/ 18288 h 18288"/>
              <a:gd name="csX16" fmla="*/ 6172200 w 8229600"/>
              <a:gd name="csY16" fmla="*/ 18288 h 18288"/>
              <a:gd name="csX17" fmla="*/ 5650992 w 8229600"/>
              <a:gd name="csY17" fmla="*/ 18288 h 18288"/>
              <a:gd name="csX18" fmla="*/ 4882896 w 8229600"/>
              <a:gd name="csY18" fmla="*/ 18288 h 18288"/>
              <a:gd name="csX19" fmla="*/ 4443984 w 8229600"/>
              <a:gd name="csY19" fmla="*/ 18288 h 18288"/>
              <a:gd name="csX20" fmla="*/ 3758184 w 8229600"/>
              <a:gd name="csY20" fmla="*/ 18288 h 18288"/>
              <a:gd name="csX21" fmla="*/ 3236976 w 8229600"/>
              <a:gd name="csY21" fmla="*/ 18288 h 18288"/>
              <a:gd name="csX22" fmla="*/ 2386584 w 8229600"/>
              <a:gd name="csY22" fmla="*/ 18288 h 18288"/>
              <a:gd name="csX23" fmla="*/ 1947672 w 8229600"/>
              <a:gd name="csY23" fmla="*/ 18288 h 18288"/>
              <a:gd name="csX24" fmla="*/ 1261872 w 8229600"/>
              <a:gd name="csY24" fmla="*/ 18288 h 18288"/>
              <a:gd name="csX25" fmla="*/ 822960 w 8229600"/>
              <a:gd name="csY25" fmla="*/ 18288 h 18288"/>
              <a:gd name="csX26" fmla="*/ 0 w 8229600"/>
              <a:gd name="csY26" fmla="*/ 18288 h 18288"/>
              <a:gd name="csX27" fmla="*/ 0 w 8229600"/>
              <a:gd name="csY2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8229600" h="18288" fill="none" extrusionOk="0">
                <a:moveTo>
                  <a:pt x="0" y="0"/>
                </a:moveTo>
                <a:cubicBezTo>
                  <a:pt x="215278" y="6969"/>
                  <a:pt x="340572" y="21894"/>
                  <a:pt x="521208" y="0"/>
                </a:cubicBezTo>
                <a:cubicBezTo>
                  <a:pt x="745939" y="29643"/>
                  <a:pt x="1127486" y="-40512"/>
                  <a:pt x="1371600" y="0"/>
                </a:cubicBezTo>
                <a:cubicBezTo>
                  <a:pt x="1567490" y="28416"/>
                  <a:pt x="1945702" y="13075"/>
                  <a:pt x="2221992" y="0"/>
                </a:cubicBezTo>
                <a:cubicBezTo>
                  <a:pt x="2446218" y="-17340"/>
                  <a:pt x="2853686" y="-7924"/>
                  <a:pt x="3072384" y="0"/>
                </a:cubicBezTo>
                <a:cubicBezTo>
                  <a:pt x="3286960" y="20656"/>
                  <a:pt x="3324417" y="20174"/>
                  <a:pt x="3511296" y="0"/>
                </a:cubicBezTo>
                <a:cubicBezTo>
                  <a:pt x="3710690" y="-39182"/>
                  <a:pt x="3945457" y="-64074"/>
                  <a:pt x="4114800" y="0"/>
                </a:cubicBezTo>
                <a:cubicBezTo>
                  <a:pt x="4336079" y="28138"/>
                  <a:pt x="4420759" y="12117"/>
                  <a:pt x="4553712" y="0"/>
                </a:cubicBezTo>
                <a:cubicBezTo>
                  <a:pt x="4688252" y="-2224"/>
                  <a:pt x="5047430" y="19664"/>
                  <a:pt x="5239512" y="0"/>
                </a:cubicBezTo>
                <a:cubicBezTo>
                  <a:pt x="5424392" y="-49610"/>
                  <a:pt x="5708717" y="13540"/>
                  <a:pt x="5843016" y="0"/>
                </a:cubicBezTo>
                <a:cubicBezTo>
                  <a:pt x="6005788" y="32949"/>
                  <a:pt x="6198255" y="37080"/>
                  <a:pt x="6611112" y="0"/>
                </a:cubicBezTo>
                <a:cubicBezTo>
                  <a:pt x="6954152" y="635"/>
                  <a:pt x="7244390" y="18057"/>
                  <a:pt x="7461504" y="0"/>
                </a:cubicBezTo>
                <a:cubicBezTo>
                  <a:pt x="7693790" y="9882"/>
                  <a:pt x="7984486" y="17646"/>
                  <a:pt x="8229600" y="0"/>
                </a:cubicBezTo>
                <a:cubicBezTo>
                  <a:pt x="8228428" y="6016"/>
                  <a:pt x="8229853" y="9684"/>
                  <a:pt x="8229600" y="18288"/>
                </a:cubicBezTo>
                <a:cubicBezTo>
                  <a:pt x="7945777" y="19945"/>
                  <a:pt x="7812308" y="-8511"/>
                  <a:pt x="7461504" y="18288"/>
                </a:cubicBezTo>
                <a:cubicBezTo>
                  <a:pt x="7129391" y="53185"/>
                  <a:pt x="7087333" y="41906"/>
                  <a:pt x="6940296" y="18288"/>
                </a:cubicBezTo>
                <a:cubicBezTo>
                  <a:pt x="6810862" y="-23020"/>
                  <a:pt x="6701312" y="19361"/>
                  <a:pt x="6419088" y="18288"/>
                </a:cubicBezTo>
                <a:cubicBezTo>
                  <a:pt x="6152777" y="18855"/>
                  <a:pt x="5868611" y="48802"/>
                  <a:pt x="5650992" y="18288"/>
                </a:cubicBezTo>
                <a:cubicBezTo>
                  <a:pt x="5439747" y="15250"/>
                  <a:pt x="5334901" y="-1044"/>
                  <a:pt x="5129784" y="18288"/>
                </a:cubicBezTo>
                <a:cubicBezTo>
                  <a:pt x="4955906" y="40458"/>
                  <a:pt x="4793216" y="33888"/>
                  <a:pt x="4690872" y="18288"/>
                </a:cubicBezTo>
                <a:cubicBezTo>
                  <a:pt x="4552374" y="31087"/>
                  <a:pt x="4318742" y="6248"/>
                  <a:pt x="4087368" y="18288"/>
                </a:cubicBezTo>
                <a:cubicBezTo>
                  <a:pt x="3849418" y="32625"/>
                  <a:pt x="3751577" y="29688"/>
                  <a:pt x="3401568" y="18288"/>
                </a:cubicBezTo>
                <a:cubicBezTo>
                  <a:pt x="3067953" y="20409"/>
                  <a:pt x="3012425" y="26879"/>
                  <a:pt x="2798064" y="18288"/>
                </a:cubicBezTo>
                <a:cubicBezTo>
                  <a:pt x="2565154" y="16520"/>
                  <a:pt x="2426719" y="-31794"/>
                  <a:pt x="2276856" y="18288"/>
                </a:cubicBezTo>
                <a:cubicBezTo>
                  <a:pt x="2090980" y="4382"/>
                  <a:pt x="1702030" y="-8180"/>
                  <a:pt x="1426464" y="18288"/>
                </a:cubicBezTo>
                <a:cubicBezTo>
                  <a:pt x="1104481" y="69643"/>
                  <a:pt x="985013" y="-7690"/>
                  <a:pt x="740664" y="18288"/>
                </a:cubicBezTo>
                <a:cubicBezTo>
                  <a:pt x="507391" y="41643"/>
                  <a:pt x="191740" y="-11654"/>
                  <a:pt x="0" y="18288"/>
                </a:cubicBezTo>
                <a:cubicBezTo>
                  <a:pt x="714" y="9707"/>
                  <a:pt x="1025" y="3120"/>
                  <a:pt x="0" y="0"/>
                </a:cubicBezTo>
                <a:close/>
              </a:path>
              <a:path w="8229600" h="18288" stroke="0" extrusionOk="0">
                <a:moveTo>
                  <a:pt x="0" y="0"/>
                </a:moveTo>
                <a:cubicBezTo>
                  <a:pt x="270709" y="-27213"/>
                  <a:pt x="397128" y="23656"/>
                  <a:pt x="521208" y="0"/>
                </a:cubicBezTo>
                <a:cubicBezTo>
                  <a:pt x="631319" y="-5947"/>
                  <a:pt x="842157" y="28261"/>
                  <a:pt x="960120" y="0"/>
                </a:cubicBezTo>
                <a:cubicBezTo>
                  <a:pt x="1077930" y="6549"/>
                  <a:pt x="1318669" y="-15893"/>
                  <a:pt x="1481328" y="0"/>
                </a:cubicBezTo>
                <a:cubicBezTo>
                  <a:pt x="1659104" y="-21090"/>
                  <a:pt x="1870243" y="69945"/>
                  <a:pt x="2167128" y="0"/>
                </a:cubicBezTo>
                <a:cubicBezTo>
                  <a:pt x="2460684" y="-5519"/>
                  <a:pt x="2753885" y="-62993"/>
                  <a:pt x="2935224" y="0"/>
                </a:cubicBezTo>
                <a:cubicBezTo>
                  <a:pt x="3115119" y="56580"/>
                  <a:pt x="3535280" y="40687"/>
                  <a:pt x="3785616" y="0"/>
                </a:cubicBezTo>
                <a:cubicBezTo>
                  <a:pt x="4057881" y="25645"/>
                  <a:pt x="4308335" y="-2666"/>
                  <a:pt x="4636008" y="0"/>
                </a:cubicBezTo>
                <a:cubicBezTo>
                  <a:pt x="4987152" y="19805"/>
                  <a:pt x="5025979" y="14149"/>
                  <a:pt x="5239512" y="0"/>
                </a:cubicBezTo>
                <a:cubicBezTo>
                  <a:pt x="5437586" y="211"/>
                  <a:pt x="5752721" y="5618"/>
                  <a:pt x="6007608" y="0"/>
                </a:cubicBezTo>
                <a:cubicBezTo>
                  <a:pt x="6280137" y="-5132"/>
                  <a:pt x="6386079" y="-21510"/>
                  <a:pt x="6693408" y="0"/>
                </a:cubicBezTo>
                <a:cubicBezTo>
                  <a:pt x="6986580" y="4991"/>
                  <a:pt x="7015252" y="-18088"/>
                  <a:pt x="7296912" y="0"/>
                </a:cubicBezTo>
                <a:cubicBezTo>
                  <a:pt x="7569796" y="10390"/>
                  <a:pt x="7895472" y="71473"/>
                  <a:pt x="8229600" y="0"/>
                </a:cubicBezTo>
                <a:cubicBezTo>
                  <a:pt x="8230227" y="7450"/>
                  <a:pt x="8228885" y="11999"/>
                  <a:pt x="8229600" y="18288"/>
                </a:cubicBezTo>
                <a:cubicBezTo>
                  <a:pt x="8094333" y="-5252"/>
                  <a:pt x="7850928" y="37448"/>
                  <a:pt x="7626096" y="18288"/>
                </a:cubicBezTo>
                <a:cubicBezTo>
                  <a:pt x="7448378" y="-569"/>
                  <a:pt x="7315174" y="-1844"/>
                  <a:pt x="7022592" y="18288"/>
                </a:cubicBezTo>
                <a:cubicBezTo>
                  <a:pt x="6686163" y="50499"/>
                  <a:pt x="6352629" y="23510"/>
                  <a:pt x="6172200" y="18288"/>
                </a:cubicBezTo>
                <a:cubicBezTo>
                  <a:pt x="6015590" y="42345"/>
                  <a:pt x="5770309" y="21278"/>
                  <a:pt x="5650992" y="18288"/>
                </a:cubicBezTo>
                <a:cubicBezTo>
                  <a:pt x="5483975" y="12092"/>
                  <a:pt x="5165324" y="68948"/>
                  <a:pt x="4882896" y="18288"/>
                </a:cubicBezTo>
                <a:cubicBezTo>
                  <a:pt x="4568934" y="7053"/>
                  <a:pt x="4556334" y="27676"/>
                  <a:pt x="4443984" y="18288"/>
                </a:cubicBezTo>
                <a:cubicBezTo>
                  <a:pt x="4320775" y="10576"/>
                  <a:pt x="4034988" y="-3490"/>
                  <a:pt x="3758184" y="18288"/>
                </a:cubicBezTo>
                <a:cubicBezTo>
                  <a:pt x="3445155" y="-998"/>
                  <a:pt x="3367892" y="13824"/>
                  <a:pt x="3236976" y="18288"/>
                </a:cubicBezTo>
                <a:cubicBezTo>
                  <a:pt x="3093796" y="26408"/>
                  <a:pt x="2635824" y="24132"/>
                  <a:pt x="2386584" y="18288"/>
                </a:cubicBezTo>
                <a:cubicBezTo>
                  <a:pt x="2139815" y="-3297"/>
                  <a:pt x="2105958" y="25945"/>
                  <a:pt x="1947672" y="18288"/>
                </a:cubicBezTo>
                <a:cubicBezTo>
                  <a:pt x="1801011" y="-19911"/>
                  <a:pt x="1533636" y="14646"/>
                  <a:pt x="1261872" y="18288"/>
                </a:cubicBezTo>
                <a:cubicBezTo>
                  <a:pt x="989528" y="32227"/>
                  <a:pt x="1025848" y="14685"/>
                  <a:pt x="822960" y="18288"/>
                </a:cubicBezTo>
                <a:cubicBezTo>
                  <a:pt x="653456" y="20956"/>
                  <a:pt x="304027" y="8001"/>
                  <a:pt x="0" y="18288"/>
                </a:cubicBezTo>
                <a:cubicBezTo>
                  <a:pt x="-27" y="11611"/>
                  <a:pt x="-1713" y="5475"/>
                  <a:pt x="0" y="0"/>
                </a:cubicBezTo>
                <a:close/>
              </a:path>
              <a:path w="8229600" h="18288" fill="none" stroke="0" extrusionOk="0">
                <a:moveTo>
                  <a:pt x="0" y="0"/>
                </a:moveTo>
                <a:cubicBezTo>
                  <a:pt x="205130" y="6064"/>
                  <a:pt x="324007" y="6684"/>
                  <a:pt x="521208" y="0"/>
                </a:cubicBezTo>
                <a:cubicBezTo>
                  <a:pt x="695888" y="-14632"/>
                  <a:pt x="1101879" y="6017"/>
                  <a:pt x="1371600" y="0"/>
                </a:cubicBezTo>
                <a:cubicBezTo>
                  <a:pt x="1622968" y="4691"/>
                  <a:pt x="1936552" y="-7433"/>
                  <a:pt x="2221992" y="0"/>
                </a:cubicBezTo>
                <a:cubicBezTo>
                  <a:pt x="2498663" y="51226"/>
                  <a:pt x="2885875" y="-8757"/>
                  <a:pt x="3072384" y="0"/>
                </a:cubicBezTo>
                <a:cubicBezTo>
                  <a:pt x="3288944" y="24235"/>
                  <a:pt x="3331110" y="5443"/>
                  <a:pt x="3511296" y="0"/>
                </a:cubicBezTo>
                <a:cubicBezTo>
                  <a:pt x="3687973" y="-19690"/>
                  <a:pt x="3901025" y="-20092"/>
                  <a:pt x="4114800" y="0"/>
                </a:cubicBezTo>
                <a:cubicBezTo>
                  <a:pt x="4336102" y="32988"/>
                  <a:pt x="4416982" y="-5831"/>
                  <a:pt x="4553712" y="0"/>
                </a:cubicBezTo>
                <a:cubicBezTo>
                  <a:pt x="4674310" y="-5056"/>
                  <a:pt x="5080160" y="-12181"/>
                  <a:pt x="5239512" y="0"/>
                </a:cubicBezTo>
                <a:cubicBezTo>
                  <a:pt x="5419031" y="-38513"/>
                  <a:pt x="5691629" y="2226"/>
                  <a:pt x="5843016" y="0"/>
                </a:cubicBezTo>
                <a:cubicBezTo>
                  <a:pt x="5978317" y="-40553"/>
                  <a:pt x="6314754" y="9782"/>
                  <a:pt x="6611112" y="0"/>
                </a:cubicBezTo>
                <a:cubicBezTo>
                  <a:pt x="6973004" y="-17646"/>
                  <a:pt x="7175490" y="18489"/>
                  <a:pt x="7461504" y="0"/>
                </a:cubicBezTo>
                <a:cubicBezTo>
                  <a:pt x="7746737" y="-34159"/>
                  <a:pt x="7962178" y="39853"/>
                  <a:pt x="8229600" y="0"/>
                </a:cubicBezTo>
                <a:cubicBezTo>
                  <a:pt x="8228796" y="5852"/>
                  <a:pt x="8229698" y="10429"/>
                  <a:pt x="8229600" y="18288"/>
                </a:cubicBezTo>
                <a:cubicBezTo>
                  <a:pt x="7944174" y="-29104"/>
                  <a:pt x="7795646" y="-34405"/>
                  <a:pt x="7461504" y="18288"/>
                </a:cubicBezTo>
                <a:cubicBezTo>
                  <a:pt x="7129776" y="51087"/>
                  <a:pt x="7082769" y="31446"/>
                  <a:pt x="6940296" y="18288"/>
                </a:cubicBezTo>
                <a:cubicBezTo>
                  <a:pt x="6799665" y="-15875"/>
                  <a:pt x="6652769" y="31783"/>
                  <a:pt x="6419088" y="18288"/>
                </a:cubicBezTo>
                <a:cubicBezTo>
                  <a:pt x="6143970" y="52275"/>
                  <a:pt x="5863165" y="-16531"/>
                  <a:pt x="5650992" y="18288"/>
                </a:cubicBezTo>
                <a:cubicBezTo>
                  <a:pt x="5419172" y="40606"/>
                  <a:pt x="5309448" y="-405"/>
                  <a:pt x="5129784" y="18288"/>
                </a:cubicBezTo>
                <a:cubicBezTo>
                  <a:pt x="4947928" y="26023"/>
                  <a:pt x="4795021" y="5860"/>
                  <a:pt x="4690872" y="18288"/>
                </a:cubicBezTo>
                <a:cubicBezTo>
                  <a:pt x="4564358" y="-9579"/>
                  <a:pt x="4295485" y="-25280"/>
                  <a:pt x="4087368" y="18288"/>
                </a:cubicBezTo>
                <a:cubicBezTo>
                  <a:pt x="3871704" y="40406"/>
                  <a:pt x="3732927" y="-10898"/>
                  <a:pt x="3401568" y="18288"/>
                </a:cubicBezTo>
                <a:cubicBezTo>
                  <a:pt x="3075889" y="19660"/>
                  <a:pt x="3025898" y="44400"/>
                  <a:pt x="2798064" y="18288"/>
                </a:cubicBezTo>
                <a:cubicBezTo>
                  <a:pt x="2581856" y="-20869"/>
                  <a:pt x="2428311" y="-4900"/>
                  <a:pt x="2276856" y="18288"/>
                </a:cubicBezTo>
                <a:cubicBezTo>
                  <a:pt x="2098246" y="53283"/>
                  <a:pt x="1737531" y="55959"/>
                  <a:pt x="1426464" y="18288"/>
                </a:cubicBezTo>
                <a:cubicBezTo>
                  <a:pt x="1104708" y="26489"/>
                  <a:pt x="1006595" y="15928"/>
                  <a:pt x="740664" y="18288"/>
                </a:cubicBezTo>
                <a:cubicBezTo>
                  <a:pt x="480378" y="33084"/>
                  <a:pt x="202592" y="-12357"/>
                  <a:pt x="0" y="18288"/>
                </a:cubicBezTo>
                <a:cubicBezTo>
                  <a:pt x="888" y="9601"/>
                  <a:pt x="860" y="4150"/>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custGeom>
                    <a:avLst/>
                    <a:gdLst>
                      <a:gd name="connsiteX0" fmla="*/ 0 w 8229600"/>
                      <a:gd name="connsiteY0" fmla="*/ 0 h 18288"/>
                      <a:gd name="connsiteX1" fmla="*/ 521208 w 8229600"/>
                      <a:gd name="connsiteY1" fmla="*/ 0 h 18288"/>
                      <a:gd name="connsiteX2" fmla="*/ 1371600 w 8229600"/>
                      <a:gd name="connsiteY2" fmla="*/ 0 h 18288"/>
                      <a:gd name="connsiteX3" fmla="*/ 2221992 w 8229600"/>
                      <a:gd name="connsiteY3" fmla="*/ 0 h 18288"/>
                      <a:gd name="connsiteX4" fmla="*/ 3072384 w 8229600"/>
                      <a:gd name="connsiteY4" fmla="*/ 0 h 18288"/>
                      <a:gd name="connsiteX5" fmla="*/ 3511296 w 8229600"/>
                      <a:gd name="connsiteY5" fmla="*/ 0 h 18288"/>
                      <a:gd name="connsiteX6" fmla="*/ 4114800 w 8229600"/>
                      <a:gd name="connsiteY6" fmla="*/ 0 h 18288"/>
                      <a:gd name="connsiteX7" fmla="*/ 4553712 w 8229600"/>
                      <a:gd name="connsiteY7" fmla="*/ 0 h 18288"/>
                      <a:gd name="connsiteX8" fmla="*/ 5239512 w 8229600"/>
                      <a:gd name="connsiteY8" fmla="*/ 0 h 18288"/>
                      <a:gd name="connsiteX9" fmla="*/ 5843016 w 8229600"/>
                      <a:gd name="connsiteY9" fmla="*/ 0 h 18288"/>
                      <a:gd name="connsiteX10" fmla="*/ 6611112 w 8229600"/>
                      <a:gd name="connsiteY10" fmla="*/ 0 h 18288"/>
                      <a:gd name="connsiteX11" fmla="*/ 7461504 w 8229600"/>
                      <a:gd name="connsiteY11" fmla="*/ 0 h 18288"/>
                      <a:gd name="connsiteX12" fmla="*/ 8229600 w 8229600"/>
                      <a:gd name="connsiteY12" fmla="*/ 0 h 18288"/>
                      <a:gd name="connsiteX13" fmla="*/ 8229600 w 8229600"/>
                      <a:gd name="connsiteY13" fmla="*/ 18288 h 18288"/>
                      <a:gd name="connsiteX14" fmla="*/ 7461504 w 8229600"/>
                      <a:gd name="connsiteY14" fmla="*/ 18288 h 18288"/>
                      <a:gd name="connsiteX15" fmla="*/ 6940296 w 8229600"/>
                      <a:gd name="connsiteY15" fmla="*/ 18288 h 18288"/>
                      <a:gd name="connsiteX16" fmla="*/ 6419088 w 8229600"/>
                      <a:gd name="connsiteY16" fmla="*/ 18288 h 18288"/>
                      <a:gd name="connsiteX17" fmla="*/ 5650992 w 8229600"/>
                      <a:gd name="connsiteY17" fmla="*/ 18288 h 18288"/>
                      <a:gd name="connsiteX18" fmla="*/ 5129784 w 8229600"/>
                      <a:gd name="connsiteY18" fmla="*/ 18288 h 18288"/>
                      <a:gd name="connsiteX19" fmla="*/ 4690872 w 8229600"/>
                      <a:gd name="connsiteY19" fmla="*/ 18288 h 18288"/>
                      <a:gd name="connsiteX20" fmla="*/ 4087368 w 8229600"/>
                      <a:gd name="connsiteY20" fmla="*/ 18288 h 18288"/>
                      <a:gd name="connsiteX21" fmla="*/ 3401568 w 8229600"/>
                      <a:gd name="connsiteY21" fmla="*/ 18288 h 18288"/>
                      <a:gd name="connsiteX22" fmla="*/ 2798064 w 8229600"/>
                      <a:gd name="connsiteY22" fmla="*/ 18288 h 18288"/>
                      <a:gd name="connsiteX23" fmla="*/ 2276856 w 8229600"/>
                      <a:gd name="connsiteY23" fmla="*/ 18288 h 18288"/>
                      <a:gd name="connsiteX24" fmla="*/ 1426464 w 8229600"/>
                      <a:gd name="connsiteY24" fmla="*/ 18288 h 18288"/>
                      <a:gd name="connsiteX25" fmla="*/ 740664 w 8229600"/>
                      <a:gd name="connsiteY25" fmla="*/ 18288 h 18288"/>
                      <a:gd name="connsiteX26" fmla="*/ 0 w 8229600"/>
                      <a:gd name="connsiteY26" fmla="*/ 18288 h 18288"/>
                      <a:gd name="connsiteX27" fmla="*/ 0 w 8229600"/>
                      <a:gd name="connsiteY2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ACECE855-A973-CFFA-2C5D-DF0478BBF1B4}"/>
              </a:ext>
            </a:extLst>
          </p:cNvPr>
          <p:cNvSpPr>
            <a:spLocks noGrp="1"/>
          </p:cNvSpPr>
          <p:nvPr>
            <p:ph idx="1"/>
          </p:nvPr>
        </p:nvSpPr>
        <p:spPr>
          <a:xfrm>
            <a:off x="429369" y="2192452"/>
            <a:ext cx="5035164" cy="4119172"/>
          </a:xfrm>
        </p:spPr>
        <p:txBody>
          <a:bodyPr anchor="t">
            <a:normAutofit lnSpcReduction="10000"/>
          </a:bodyPr>
          <a:lstStyle/>
          <a:p>
            <a:pPr marL="0" indent="0">
              <a:buNone/>
            </a:pPr>
            <a:r>
              <a:rPr lang="el-GR" sz="1900" dirty="0"/>
              <a:t>...Το συμφωνητικό Σοφούλη-</a:t>
            </a:r>
            <a:r>
              <a:rPr lang="el-GR" sz="1900" dirty="0" err="1"/>
              <a:t>Σκλάβαινα</a:t>
            </a:r>
            <a:r>
              <a:rPr lang="el-GR" sz="1900" dirty="0"/>
              <a:t> ουδέποτε εκ των προτέρων το αναγνώρισα. Το δε Κόμμα των Φιλελευθέρων δύναμαι να σας διαβεβαιώσω ότι δεν δεσμεύεται εξ αυτού...Το </a:t>
            </a:r>
            <a:r>
              <a:rPr lang="el-GR" sz="1900" dirty="0" err="1"/>
              <a:t>Ιδιώνυμον</a:t>
            </a:r>
            <a:r>
              <a:rPr lang="el-GR" sz="1900" dirty="0"/>
              <a:t>...δια το οποίον τόσος γίνεται θόρυβος </a:t>
            </a:r>
            <a:r>
              <a:rPr lang="el-GR" sz="1900" dirty="0" err="1"/>
              <a:t>φρονούμεν</a:t>
            </a:r>
            <a:r>
              <a:rPr lang="el-GR" sz="1900" dirty="0"/>
              <a:t> ότι δεν πρέπει να </a:t>
            </a:r>
            <a:r>
              <a:rPr lang="el-GR" sz="1900" dirty="0" err="1"/>
              <a:t>καταργηθή</a:t>
            </a:r>
            <a:r>
              <a:rPr lang="el-GR" sz="1900" dirty="0"/>
              <a:t>...Αλλά να εφαρμόζεται μόνον δια τον </a:t>
            </a:r>
            <a:r>
              <a:rPr lang="el-GR" sz="1900" dirty="0" err="1"/>
              <a:t>σκοπόν</a:t>
            </a:r>
            <a:r>
              <a:rPr lang="el-GR" sz="1900" dirty="0"/>
              <a:t> τον οποίον έγινε. Κατά των κομμουνιστών δηλαδή...</a:t>
            </a:r>
            <a:r>
              <a:rPr lang="el-GR" sz="1900" dirty="0" err="1"/>
              <a:t>Είμεθα</a:t>
            </a:r>
            <a:r>
              <a:rPr lang="el-GR" sz="1900" dirty="0"/>
              <a:t> πρόθυμοι να </a:t>
            </a:r>
            <a:r>
              <a:rPr lang="el-GR" sz="1900" dirty="0" err="1"/>
              <a:t>συνεννοηθώμεν</a:t>
            </a:r>
            <a:r>
              <a:rPr lang="el-GR" sz="1900" dirty="0"/>
              <a:t> και να </a:t>
            </a:r>
            <a:r>
              <a:rPr lang="el-GR" sz="1900" dirty="0" err="1"/>
              <a:t>συνεργασθώμεν</a:t>
            </a:r>
            <a:r>
              <a:rPr lang="el-GR" sz="1900" dirty="0"/>
              <a:t> με οιονδήποτε αστικό κόμμα εάν τούτο επίβαλλε το συμφέρον του έθνους. Δεν </a:t>
            </a:r>
            <a:r>
              <a:rPr lang="el-GR" sz="1900" dirty="0" err="1"/>
              <a:t>είμεθα</a:t>
            </a:r>
            <a:r>
              <a:rPr lang="el-GR" sz="1900" dirty="0"/>
              <a:t> πρόθυμοι να </a:t>
            </a:r>
            <a:r>
              <a:rPr lang="el-GR" sz="1900" dirty="0" err="1"/>
              <a:t>συνεργασθώμεν</a:t>
            </a:r>
            <a:r>
              <a:rPr lang="el-GR" sz="1900" dirty="0"/>
              <a:t> μόνον με τους καθ’ οιονδήποτε τρόπο επιδιώκοντας την </a:t>
            </a:r>
            <a:r>
              <a:rPr lang="el-GR" sz="1900" dirty="0" err="1"/>
              <a:t>ανατροπήν</a:t>
            </a:r>
            <a:r>
              <a:rPr lang="el-GR" sz="1900" dirty="0"/>
              <a:t> του κοινωνικού καθεστώτος.</a:t>
            </a:r>
          </a:p>
          <a:p>
            <a:pPr marL="0" indent="0" algn="r">
              <a:buNone/>
            </a:pPr>
            <a:r>
              <a:rPr lang="el-GR" sz="1900" b="1" i="1" dirty="0">
                <a:solidFill>
                  <a:srgbClr val="FF0000"/>
                </a:solidFill>
              </a:rPr>
              <a:t>Ελευθέρα Γνώμη</a:t>
            </a:r>
            <a:r>
              <a:rPr lang="el-GR" sz="1900" b="1" dirty="0">
                <a:solidFill>
                  <a:srgbClr val="FF0000"/>
                </a:solidFill>
              </a:rPr>
              <a:t>, 15 Μαΐου 1936</a:t>
            </a:r>
            <a:endParaRPr lang="en-US" sz="1900" b="1" dirty="0">
              <a:solidFill>
                <a:srgbClr val="FF0000"/>
              </a:solidFill>
            </a:endParaRPr>
          </a:p>
        </p:txBody>
      </p:sp>
      <p:pic>
        <p:nvPicPr>
          <p:cNvPr id="5" name="Picture 4" descr="A person in a suit holding a stick&#10;&#10;Description automatically generated with medium confidence">
            <a:extLst>
              <a:ext uri="{FF2B5EF4-FFF2-40B4-BE49-F238E27FC236}">
                <a16:creationId xmlns:a16="http://schemas.microsoft.com/office/drawing/2014/main" id="{5B104B69-1D3D-04F7-304B-92E01EC52291}"/>
              </a:ext>
            </a:extLst>
          </p:cNvPr>
          <p:cNvPicPr>
            <a:picLocks noChangeAspect="1"/>
          </p:cNvPicPr>
          <p:nvPr/>
        </p:nvPicPr>
        <p:blipFill rotWithShape="1">
          <a:blip r:embed="rId2">
            <a:extLst>
              <a:ext uri="{28A0092B-C50C-407E-A947-70E740481C1C}">
                <a14:useLocalDpi xmlns:a14="http://schemas.microsoft.com/office/drawing/2010/main" val="0"/>
              </a:ext>
            </a:extLst>
          </a:blip>
          <a:srcRect r="3146" b="-3"/>
          <a:stretch/>
        </p:blipFill>
        <p:spPr>
          <a:xfrm>
            <a:off x="5756743" y="2093976"/>
            <a:ext cx="2955798" cy="4096512"/>
          </a:xfrm>
          <a:prstGeom prst="rect">
            <a:avLst/>
          </a:prstGeom>
        </p:spPr>
      </p:pic>
    </p:spTree>
    <p:extLst>
      <p:ext uri="{BB962C8B-B14F-4D97-AF65-F5344CB8AC3E}">
        <p14:creationId xmlns:p14="http://schemas.microsoft.com/office/powerpoint/2010/main" val="3772235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D93E5-605F-BEA4-A444-C23B25FDFBEF}"/>
              </a:ext>
            </a:extLst>
          </p:cNvPr>
          <p:cNvSpPr>
            <a:spLocks noGrp="1"/>
          </p:cNvSpPr>
          <p:nvPr>
            <p:ph type="title"/>
          </p:nvPr>
        </p:nvSpPr>
        <p:spPr/>
        <p:txBody>
          <a:bodyPr anchor="b">
            <a:normAutofit/>
          </a:bodyPr>
          <a:lstStyle/>
          <a:p>
            <a:r>
              <a:rPr lang="el-GR" sz="4700" b="1" dirty="0">
                <a:solidFill>
                  <a:srgbClr val="FF0000"/>
                </a:solidFill>
              </a:rPr>
              <a:t>Τι εννοούσαν; (Παπαναστασίου)</a:t>
            </a:r>
            <a:endParaRPr lang="en-US" sz="4700" b="1" dirty="0">
              <a:solidFill>
                <a:srgbClr val="FF0000"/>
              </a:solidFill>
            </a:endParaRPr>
          </a:p>
        </p:txBody>
      </p:sp>
      <p:sp>
        <p:nvSpPr>
          <p:cNvPr id="3" name="Content Placeholder 2">
            <a:extLst>
              <a:ext uri="{FF2B5EF4-FFF2-40B4-BE49-F238E27FC236}">
                <a16:creationId xmlns:a16="http://schemas.microsoft.com/office/drawing/2014/main" id="{98557B3D-28B9-4B05-BBCC-42D7BC4B6560}"/>
              </a:ext>
            </a:extLst>
          </p:cNvPr>
          <p:cNvSpPr>
            <a:spLocks noGrp="1"/>
          </p:cNvSpPr>
          <p:nvPr>
            <p:ph sz="half" idx="1"/>
          </p:nvPr>
        </p:nvSpPr>
        <p:spPr/>
        <p:txBody>
          <a:bodyPr anchor="t">
            <a:normAutofit/>
          </a:bodyPr>
          <a:lstStyle/>
          <a:p>
            <a:endParaRPr lang="el-GR" sz="2400" dirty="0"/>
          </a:p>
          <a:p>
            <a:pPr marL="0" indent="0">
              <a:buNone/>
            </a:pPr>
            <a:r>
              <a:rPr lang="el-GR" sz="2400" dirty="0"/>
              <a:t>Το γεγονός ότι ένα </a:t>
            </a:r>
            <a:r>
              <a:rPr lang="el-GR" sz="2400" dirty="0" err="1"/>
              <a:t>αστικόν</a:t>
            </a:r>
            <a:r>
              <a:rPr lang="el-GR" sz="2400" dirty="0"/>
              <a:t> κόμμα συνάπτει </a:t>
            </a:r>
            <a:r>
              <a:rPr lang="el-GR" sz="2400" dirty="0" err="1"/>
              <a:t>συμφωνίαν</a:t>
            </a:r>
            <a:r>
              <a:rPr lang="el-GR" sz="2400" dirty="0"/>
              <a:t> με ένα άλλο </a:t>
            </a:r>
            <a:r>
              <a:rPr lang="el-GR" sz="2400" dirty="0" err="1"/>
              <a:t>επαναστατικόν</a:t>
            </a:r>
            <a:r>
              <a:rPr lang="el-GR" sz="2400" dirty="0"/>
              <a:t> σημαίνει ότι το </a:t>
            </a:r>
            <a:r>
              <a:rPr lang="el-GR" sz="2400" dirty="0" err="1"/>
              <a:t>αστικόν</a:t>
            </a:r>
            <a:r>
              <a:rPr lang="el-GR" sz="2400" dirty="0"/>
              <a:t> αποβλέπει εις το πώς θα σταθεροποιηθεί και όχι εις το πώς θα ανατραπεί το </a:t>
            </a:r>
            <a:r>
              <a:rPr lang="el-GR" sz="2400" dirty="0" err="1"/>
              <a:t>αστικόν</a:t>
            </a:r>
            <a:r>
              <a:rPr lang="el-GR" sz="2400" dirty="0"/>
              <a:t> καθεστώς... </a:t>
            </a:r>
          </a:p>
          <a:p>
            <a:pPr marL="0" indent="0" algn="r">
              <a:buNone/>
            </a:pPr>
            <a:r>
              <a:rPr lang="el-GR" sz="2000" b="1" dirty="0" err="1">
                <a:solidFill>
                  <a:srgbClr val="FF0000"/>
                </a:solidFill>
              </a:rPr>
              <a:t>Εφημερίς</a:t>
            </a:r>
            <a:r>
              <a:rPr lang="el-GR" sz="2000" b="1" dirty="0">
                <a:solidFill>
                  <a:srgbClr val="FF0000"/>
                </a:solidFill>
              </a:rPr>
              <a:t> των Βαλκανίων,</a:t>
            </a:r>
            <a:r>
              <a:rPr lang="el-GR" sz="2000" b="1" i="1" dirty="0">
                <a:solidFill>
                  <a:srgbClr val="FF0000"/>
                </a:solidFill>
              </a:rPr>
              <a:t> </a:t>
            </a:r>
            <a:r>
              <a:rPr lang="el-GR" sz="2000" b="1" dirty="0">
                <a:solidFill>
                  <a:srgbClr val="FF0000"/>
                </a:solidFill>
              </a:rPr>
              <a:t>24 Απριλίου 1936</a:t>
            </a:r>
            <a:endParaRPr lang="en-US" sz="2000" b="1" dirty="0">
              <a:solidFill>
                <a:srgbClr val="FF0000"/>
              </a:solidFill>
            </a:endParaRPr>
          </a:p>
        </p:txBody>
      </p:sp>
      <p:sp>
        <p:nvSpPr>
          <p:cNvPr id="4" name="Content Placeholder 3">
            <a:extLst>
              <a:ext uri="{FF2B5EF4-FFF2-40B4-BE49-F238E27FC236}">
                <a16:creationId xmlns:a16="http://schemas.microsoft.com/office/drawing/2014/main" id="{8FC39325-4558-972D-4BA0-86820487F108}"/>
              </a:ext>
            </a:extLst>
          </p:cNvPr>
          <p:cNvSpPr>
            <a:spLocks noGrp="1"/>
          </p:cNvSpPr>
          <p:nvPr>
            <p:ph sz="half" idx="2"/>
          </p:nvPr>
        </p:nvSpPr>
        <p:spPr/>
        <p:txBody>
          <a:bodyPr/>
          <a:lstStyle/>
          <a:p>
            <a:endParaRPr lang="en-US"/>
          </a:p>
        </p:txBody>
      </p:sp>
      <p:pic>
        <p:nvPicPr>
          <p:cNvPr id="5" name="Picture 4" descr="A picture containing text, black, posing, white&#10;&#10;Description automatically generated">
            <a:extLst>
              <a:ext uri="{FF2B5EF4-FFF2-40B4-BE49-F238E27FC236}">
                <a16:creationId xmlns:a16="http://schemas.microsoft.com/office/drawing/2014/main" id="{C3199B1B-4A27-F1A4-385C-FD03D1AD3221}"/>
              </a:ext>
            </a:extLst>
          </p:cNvPr>
          <p:cNvPicPr>
            <a:picLocks noChangeAspect="1"/>
          </p:cNvPicPr>
          <p:nvPr/>
        </p:nvPicPr>
        <p:blipFill rotWithShape="1">
          <a:blip r:embed="rId2">
            <a:extLst>
              <a:ext uri="{28A0092B-C50C-407E-A947-70E740481C1C}">
                <a14:useLocalDpi xmlns:a14="http://schemas.microsoft.com/office/drawing/2010/main" val="0"/>
              </a:ext>
            </a:extLst>
          </a:blip>
          <a:srcRect l="28458" r="27708"/>
          <a:stretch/>
        </p:blipFill>
        <p:spPr>
          <a:xfrm>
            <a:off x="5756743" y="2093976"/>
            <a:ext cx="2955798" cy="4096512"/>
          </a:xfrm>
          <a:prstGeom prst="rect">
            <a:avLst/>
          </a:prstGeom>
        </p:spPr>
      </p:pic>
    </p:spTree>
    <p:extLst>
      <p:ext uri="{BB962C8B-B14F-4D97-AF65-F5344CB8AC3E}">
        <p14:creationId xmlns:p14="http://schemas.microsoft.com/office/powerpoint/2010/main" val="39278811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5B08FD2-537D-27AD-36B2-623D9DE0565B}"/>
              </a:ext>
            </a:extLst>
          </p:cNvPr>
          <p:cNvSpPr>
            <a:spLocks noGrp="1"/>
          </p:cNvSpPr>
          <p:nvPr>
            <p:ph type="title"/>
          </p:nvPr>
        </p:nvSpPr>
        <p:spPr>
          <a:xfrm>
            <a:off x="429369" y="238539"/>
            <a:ext cx="8263890" cy="1434415"/>
          </a:xfrm>
        </p:spPr>
        <p:txBody>
          <a:bodyPr vert="horz" lIns="91440" tIns="45720" rIns="91440" bIns="45720" rtlCol="0" anchor="b">
            <a:normAutofit/>
          </a:bodyPr>
          <a:lstStyle/>
          <a:p>
            <a:r>
              <a:rPr lang="en-US" sz="4700" dirty="0"/>
              <a:t>Δράσεις </a:t>
            </a:r>
            <a:r>
              <a:rPr lang="en-US" sz="4700" dirty="0" err="1"/>
              <a:t>εντός</a:t>
            </a:r>
            <a:r>
              <a:rPr lang="en-US" sz="4700" dirty="0"/>
              <a:t> του κα</a:t>
            </a:r>
            <a:r>
              <a:rPr lang="en-US" sz="4700" dirty="0" err="1"/>
              <a:t>θεστωτικού</a:t>
            </a:r>
            <a:r>
              <a:rPr lang="en-US" sz="4700" dirty="0"/>
              <a:t> πλα</a:t>
            </a:r>
            <a:r>
              <a:rPr lang="en-US" sz="4700" dirty="0" err="1"/>
              <a:t>ισίου</a:t>
            </a:r>
            <a:r>
              <a:rPr lang="en-US" sz="4700" dirty="0"/>
              <a:t>... </a:t>
            </a:r>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9369" y="1681544"/>
            <a:ext cx="8229600" cy="18288"/>
          </a:xfrm>
          <a:custGeom>
            <a:avLst/>
            <a:gdLst>
              <a:gd name="csX0" fmla="*/ 0 w 8229600"/>
              <a:gd name="csY0" fmla="*/ 0 h 18288"/>
              <a:gd name="csX1" fmla="*/ 521208 w 8229600"/>
              <a:gd name="csY1" fmla="*/ 0 h 18288"/>
              <a:gd name="csX2" fmla="*/ 1371600 w 8229600"/>
              <a:gd name="csY2" fmla="*/ 0 h 18288"/>
              <a:gd name="csX3" fmla="*/ 2221992 w 8229600"/>
              <a:gd name="csY3" fmla="*/ 0 h 18288"/>
              <a:gd name="csX4" fmla="*/ 3072384 w 8229600"/>
              <a:gd name="csY4" fmla="*/ 0 h 18288"/>
              <a:gd name="csX5" fmla="*/ 3511296 w 8229600"/>
              <a:gd name="csY5" fmla="*/ 0 h 18288"/>
              <a:gd name="csX6" fmla="*/ 4114800 w 8229600"/>
              <a:gd name="csY6" fmla="*/ 0 h 18288"/>
              <a:gd name="csX7" fmla="*/ 4553712 w 8229600"/>
              <a:gd name="csY7" fmla="*/ 0 h 18288"/>
              <a:gd name="csX8" fmla="*/ 5239512 w 8229600"/>
              <a:gd name="csY8" fmla="*/ 0 h 18288"/>
              <a:gd name="csX9" fmla="*/ 5843016 w 8229600"/>
              <a:gd name="csY9" fmla="*/ 0 h 18288"/>
              <a:gd name="csX10" fmla="*/ 6611112 w 8229600"/>
              <a:gd name="csY10" fmla="*/ 0 h 18288"/>
              <a:gd name="csX11" fmla="*/ 7461504 w 8229600"/>
              <a:gd name="csY11" fmla="*/ 0 h 18288"/>
              <a:gd name="csX12" fmla="*/ 8229600 w 8229600"/>
              <a:gd name="csY12" fmla="*/ 0 h 18288"/>
              <a:gd name="csX13" fmla="*/ 8229600 w 8229600"/>
              <a:gd name="csY13" fmla="*/ 18288 h 18288"/>
              <a:gd name="csX14" fmla="*/ 7461504 w 8229600"/>
              <a:gd name="csY14" fmla="*/ 18288 h 18288"/>
              <a:gd name="csX15" fmla="*/ 6940296 w 8229600"/>
              <a:gd name="csY15" fmla="*/ 18288 h 18288"/>
              <a:gd name="csX16" fmla="*/ 6419088 w 8229600"/>
              <a:gd name="csY16" fmla="*/ 18288 h 18288"/>
              <a:gd name="csX17" fmla="*/ 5650992 w 8229600"/>
              <a:gd name="csY17" fmla="*/ 18288 h 18288"/>
              <a:gd name="csX18" fmla="*/ 5129784 w 8229600"/>
              <a:gd name="csY18" fmla="*/ 18288 h 18288"/>
              <a:gd name="csX19" fmla="*/ 4690872 w 8229600"/>
              <a:gd name="csY19" fmla="*/ 18288 h 18288"/>
              <a:gd name="csX20" fmla="*/ 4087368 w 8229600"/>
              <a:gd name="csY20" fmla="*/ 18288 h 18288"/>
              <a:gd name="csX21" fmla="*/ 3401568 w 8229600"/>
              <a:gd name="csY21" fmla="*/ 18288 h 18288"/>
              <a:gd name="csX22" fmla="*/ 2798064 w 8229600"/>
              <a:gd name="csY22" fmla="*/ 18288 h 18288"/>
              <a:gd name="csX23" fmla="*/ 2276856 w 8229600"/>
              <a:gd name="csY23" fmla="*/ 18288 h 18288"/>
              <a:gd name="csX24" fmla="*/ 1426464 w 8229600"/>
              <a:gd name="csY24" fmla="*/ 18288 h 18288"/>
              <a:gd name="csX25" fmla="*/ 740664 w 8229600"/>
              <a:gd name="csY25" fmla="*/ 18288 h 18288"/>
              <a:gd name="csX26" fmla="*/ 0 w 8229600"/>
              <a:gd name="csY26" fmla="*/ 18288 h 18288"/>
              <a:gd name="csX27" fmla="*/ 0 w 8229600"/>
              <a:gd name="csY2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Lst>
            <a:rect l="l" t="t" r="r" b="b"/>
            <a:pathLst>
              <a:path w="8229600" h="18288" fill="none" extrusionOk="0">
                <a:moveTo>
                  <a:pt x="0" y="0"/>
                </a:moveTo>
                <a:cubicBezTo>
                  <a:pt x="227594" y="-4267"/>
                  <a:pt x="329693" y="13251"/>
                  <a:pt x="521208" y="0"/>
                </a:cubicBezTo>
                <a:cubicBezTo>
                  <a:pt x="712723" y="-13251"/>
                  <a:pt x="1137373" y="-13618"/>
                  <a:pt x="1371600" y="0"/>
                </a:cubicBezTo>
                <a:cubicBezTo>
                  <a:pt x="1605827" y="13618"/>
                  <a:pt x="1975382" y="-27374"/>
                  <a:pt x="2221992" y="0"/>
                </a:cubicBezTo>
                <a:cubicBezTo>
                  <a:pt x="2468602" y="27374"/>
                  <a:pt x="2863316" y="-20517"/>
                  <a:pt x="3072384" y="0"/>
                </a:cubicBezTo>
                <a:cubicBezTo>
                  <a:pt x="3281452" y="20517"/>
                  <a:pt x="3331438" y="10793"/>
                  <a:pt x="3511296" y="0"/>
                </a:cubicBezTo>
                <a:cubicBezTo>
                  <a:pt x="3691154" y="-10793"/>
                  <a:pt x="3906405" y="-29737"/>
                  <a:pt x="4114800" y="0"/>
                </a:cubicBezTo>
                <a:cubicBezTo>
                  <a:pt x="4323195" y="29737"/>
                  <a:pt x="4428852" y="-2234"/>
                  <a:pt x="4553712" y="0"/>
                </a:cubicBezTo>
                <a:cubicBezTo>
                  <a:pt x="4678572" y="2234"/>
                  <a:pt x="5065629" y="29368"/>
                  <a:pt x="5239512" y="0"/>
                </a:cubicBezTo>
                <a:cubicBezTo>
                  <a:pt x="5413395" y="-29368"/>
                  <a:pt x="5703888" y="11839"/>
                  <a:pt x="5843016" y="0"/>
                </a:cubicBezTo>
                <a:cubicBezTo>
                  <a:pt x="5982144" y="-11839"/>
                  <a:pt x="6260765" y="24719"/>
                  <a:pt x="6611112" y="0"/>
                </a:cubicBezTo>
                <a:cubicBezTo>
                  <a:pt x="6961459" y="-24719"/>
                  <a:pt x="7228293" y="32959"/>
                  <a:pt x="7461504" y="0"/>
                </a:cubicBezTo>
                <a:cubicBezTo>
                  <a:pt x="7694715" y="-32959"/>
                  <a:pt x="7990029" y="-3422"/>
                  <a:pt x="8229600" y="0"/>
                </a:cubicBezTo>
                <a:cubicBezTo>
                  <a:pt x="8228940" y="5812"/>
                  <a:pt x="8229447" y="9773"/>
                  <a:pt x="8229600" y="18288"/>
                </a:cubicBezTo>
                <a:cubicBezTo>
                  <a:pt x="7940706" y="-9293"/>
                  <a:pt x="7792584" y="-16009"/>
                  <a:pt x="7461504" y="18288"/>
                </a:cubicBezTo>
                <a:cubicBezTo>
                  <a:pt x="7130424" y="52585"/>
                  <a:pt x="7080072" y="43845"/>
                  <a:pt x="6940296" y="18288"/>
                </a:cubicBezTo>
                <a:cubicBezTo>
                  <a:pt x="6800520" y="-7269"/>
                  <a:pt x="6672872" y="26671"/>
                  <a:pt x="6419088" y="18288"/>
                </a:cubicBezTo>
                <a:cubicBezTo>
                  <a:pt x="6165304" y="9905"/>
                  <a:pt x="5869721" y="4987"/>
                  <a:pt x="5650992" y="18288"/>
                </a:cubicBezTo>
                <a:cubicBezTo>
                  <a:pt x="5432263" y="31589"/>
                  <a:pt x="5308310" y="3023"/>
                  <a:pt x="5129784" y="18288"/>
                </a:cubicBezTo>
                <a:cubicBezTo>
                  <a:pt x="4951258" y="33553"/>
                  <a:pt x="4799696" y="15357"/>
                  <a:pt x="4690872" y="18288"/>
                </a:cubicBezTo>
                <a:cubicBezTo>
                  <a:pt x="4582048" y="21219"/>
                  <a:pt x="4311124" y="-7836"/>
                  <a:pt x="4087368" y="18288"/>
                </a:cubicBezTo>
                <a:cubicBezTo>
                  <a:pt x="3863612" y="44412"/>
                  <a:pt x="3730288" y="13374"/>
                  <a:pt x="3401568" y="18288"/>
                </a:cubicBezTo>
                <a:cubicBezTo>
                  <a:pt x="3072848" y="23202"/>
                  <a:pt x="3020684" y="32425"/>
                  <a:pt x="2798064" y="18288"/>
                </a:cubicBezTo>
                <a:cubicBezTo>
                  <a:pt x="2575444" y="4151"/>
                  <a:pt x="2440915" y="-7352"/>
                  <a:pt x="2276856" y="18288"/>
                </a:cubicBezTo>
                <a:cubicBezTo>
                  <a:pt x="2112797" y="43928"/>
                  <a:pt x="1726502" y="-9560"/>
                  <a:pt x="1426464" y="18288"/>
                </a:cubicBezTo>
                <a:cubicBezTo>
                  <a:pt x="1126426" y="46136"/>
                  <a:pt x="992925" y="21016"/>
                  <a:pt x="740664" y="18288"/>
                </a:cubicBezTo>
                <a:cubicBezTo>
                  <a:pt x="488403" y="15560"/>
                  <a:pt x="195650" y="-16061"/>
                  <a:pt x="0" y="18288"/>
                </a:cubicBezTo>
                <a:cubicBezTo>
                  <a:pt x="348" y="9455"/>
                  <a:pt x="654" y="3983"/>
                  <a:pt x="0" y="0"/>
                </a:cubicBezTo>
                <a:close/>
              </a:path>
              <a:path w="8229600" h="18288" stroke="0" extrusionOk="0">
                <a:moveTo>
                  <a:pt x="0" y="0"/>
                </a:moveTo>
                <a:cubicBezTo>
                  <a:pt x="259263" y="-9445"/>
                  <a:pt x="404731" y="4427"/>
                  <a:pt x="521208" y="0"/>
                </a:cubicBezTo>
                <a:cubicBezTo>
                  <a:pt x="637685" y="-4427"/>
                  <a:pt x="839187" y="564"/>
                  <a:pt x="960120" y="0"/>
                </a:cubicBezTo>
                <a:cubicBezTo>
                  <a:pt x="1081053" y="-564"/>
                  <a:pt x="1313469" y="-16481"/>
                  <a:pt x="1481328" y="0"/>
                </a:cubicBezTo>
                <a:cubicBezTo>
                  <a:pt x="1649187" y="16481"/>
                  <a:pt x="1885247" y="26161"/>
                  <a:pt x="2167128" y="0"/>
                </a:cubicBezTo>
                <a:cubicBezTo>
                  <a:pt x="2449009" y="-26161"/>
                  <a:pt x="2761875" y="-22202"/>
                  <a:pt x="2935224" y="0"/>
                </a:cubicBezTo>
                <a:cubicBezTo>
                  <a:pt x="3108573" y="22202"/>
                  <a:pt x="3540687" y="-2863"/>
                  <a:pt x="3785616" y="0"/>
                </a:cubicBezTo>
                <a:cubicBezTo>
                  <a:pt x="4030545" y="2863"/>
                  <a:pt x="4280774" y="-12442"/>
                  <a:pt x="4636008" y="0"/>
                </a:cubicBezTo>
                <a:cubicBezTo>
                  <a:pt x="4991242" y="12442"/>
                  <a:pt x="5025483" y="16914"/>
                  <a:pt x="5239512" y="0"/>
                </a:cubicBezTo>
                <a:cubicBezTo>
                  <a:pt x="5453541" y="-16914"/>
                  <a:pt x="5754008" y="16592"/>
                  <a:pt x="6007608" y="0"/>
                </a:cubicBezTo>
                <a:cubicBezTo>
                  <a:pt x="6261208" y="-16592"/>
                  <a:pt x="6407957" y="-11909"/>
                  <a:pt x="6693408" y="0"/>
                </a:cubicBezTo>
                <a:cubicBezTo>
                  <a:pt x="6978859" y="11909"/>
                  <a:pt x="7015437" y="-20890"/>
                  <a:pt x="7296912" y="0"/>
                </a:cubicBezTo>
                <a:cubicBezTo>
                  <a:pt x="7578387" y="20890"/>
                  <a:pt x="7859622" y="46406"/>
                  <a:pt x="8229600" y="0"/>
                </a:cubicBezTo>
                <a:cubicBezTo>
                  <a:pt x="8230508" y="6337"/>
                  <a:pt x="8228722" y="11778"/>
                  <a:pt x="8229600" y="18288"/>
                </a:cubicBezTo>
                <a:cubicBezTo>
                  <a:pt x="8075287" y="35054"/>
                  <a:pt x="7821366" y="21850"/>
                  <a:pt x="7626096" y="18288"/>
                </a:cubicBezTo>
                <a:cubicBezTo>
                  <a:pt x="7430826" y="14726"/>
                  <a:pt x="7320004" y="-9669"/>
                  <a:pt x="7022592" y="18288"/>
                </a:cubicBezTo>
                <a:cubicBezTo>
                  <a:pt x="6725180" y="46245"/>
                  <a:pt x="6348804" y="-14025"/>
                  <a:pt x="6172200" y="18288"/>
                </a:cubicBezTo>
                <a:cubicBezTo>
                  <a:pt x="5995596" y="50601"/>
                  <a:pt x="5788102" y="22890"/>
                  <a:pt x="5650992" y="18288"/>
                </a:cubicBezTo>
                <a:cubicBezTo>
                  <a:pt x="5513882" y="13686"/>
                  <a:pt x="5198399" y="29121"/>
                  <a:pt x="4882896" y="18288"/>
                </a:cubicBezTo>
                <a:cubicBezTo>
                  <a:pt x="4567393" y="7455"/>
                  <a:pt x="4557008" y="26965"/>
                  <a:pt x="4443984" y="18288"/>
                </a:cubicBezTo>
                <a:cubicBezTo>
                  <a:pt x="4330960" y="9611"/>
                  <a:pt x="4061674" y="28891"/>
                  <a:pt x="3758184" y="18288"/>
                </a:cubicBezTo>
                <a:cubicBezTo>
                  <a:pt x="3454694" y="7685"/>
                  <a:pt x="3380392" y="19119"/>
                  <a:pt x="3236976" y="18288"/>
                </a:cubicBezTo>
                <a:cubicBezTo>
                  <a:pt x="3093560" y="17457"/>
                  <a:pt x="2632116" y="37607"/>
                  <a:pt x="2386584" y="18288"/>
                </a:cubicBezTo>
                <a:cubicBezTo>
                  <a:pt x="2141052" y="-1031"/>
                  <a:pt x="2110884" y="28777"/>
                  <a:pt x="1947672" y="18288"/>
                </a:cubicBezTo>
                <a:cubicBezTo>
                  <a:pt x="1784460" y="7799"/>
                  <a:pt x="1535467" y="461"/>
                  <a:pt x="1261872" y="18288"/>
                </a:cubicBezTo>
                <a:cubicBezTo>
                  <a:pt x="988277" y="36115"/>
                  <a:pt x="1021096" y="10375"/>
                  <a:pt x="822960" y="18288"/>
                </a:cubicBezTo>
                <a:cubicBezTo>
                  <a:pt x="624824" y="26201"/>
                  <a:pt x="298309" y="1283"/>
                  <a:pt x="0" y="18288"/>
                </a:cubicBezTo>
                <a:cubicBezTo>
                  <a:pt x="-633" y="12278"/>
                  <a:pt x="-757" y="5867"/>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35E61151-8466-E62F-AC13-E5AFFBEC5BD4}"/>
              </a:ext>
            </a:extLst>
          </p:cNvPr>
          <p:cNvSpPr>
            <a:spLocks noGrp="1"/>
          </p:cNvSpPr>
          <p:nvPr>
            <p:ph sz="half" idx="1"/>
          </p:nvPr>
        </p:nvSpPr>
        <p:spPr>
          <a:xfrm>
            <a:off x="429369" y="2652464"/>
            <a:ext cx="4066431" cy="2979535"/>
          </a:xfrm>
        </p:spPr>
        <p:txBody>
          <a:bodyPr vert="horz" lIns="91440" tIns="45720" rIns="91440" bIns="45720" rtlCol="0" anchor="t">
            <a:normAutofit/>
          </a:bodyPr>
          <a:lstStyle/>
          <a:p>
            <a:r>
              <a:rPr lang="en-US" dirty="0" err="1"/>
              <a:t>Οι</a:t>
            </a:r>
            <a:r>
              <a:rPr lang="en-US" dirty="0"/>
              <a:t> </a:t>
            </a:r>
            <a:r>
              <a:rPr lang="en-US" dirty="0" err="1"/>
              <a:t>δράσεις</a:t>
            </a:r>
            <a:r>
              <a:rPr lang="en-US" dirty="0"/>
              <a:t> του </a:t>
            </a:r>
            <a:r>
              <a:rPr lang="en-US" dirty="0" err="1"/>
              <a:t>κόμμ</a:t>
            </a:r>
            <a:r>
              <a:rPr lang="en-US" dirty="0"/>
              <a:t>ατος αναλαμβάνονται «</a:t>
            </a:r>
            <a:r>
              <a:rPr lang="en-US" b="1" dirty="0">
                <a:solidFill>
                  <a:srgbClr val="FF0000"/>
                </a:solidFill>
              </a:rPr>
              <a:t>εντός των πλαισίων του αστικού καθεστώτος</a:t>
            </a:r>
            <a:r>
              <a:rPr lang="en-US" dirty="0"/>
              <a:t>» (Συνέντευξη, </a:t>
            </a:r>
            <a:r>
              <a:rPr lang="en-US" i="1" dirty="0"/>
              <a:t>Εφημερίς των Βαλκανίων</a:t>
            </a:r>
            <a:r>
              <a:rPr lang="en-US" dirty="0"/>
              <a:t> 29 Μαΐου 1936).</a:t>
            </a:r>
          </a:p>
        </p:txBody>
      </p:sp>
      <p:pic>
        <p:nvPicPr>
          <p:cNvPr id="6" name="Content Placeholder 5">
            <a:extLst>
              <a:ext uri="{FF2B5EF4-FFF2-40B4-BE49-F238E27FC236}">
                <a16:creationId xmlns:a16="http://schemas.microsoft.com/office/drawing/2014/main" id="{1DD0E194-8696-3CDF-0BDF-28F6D464EA05}"/>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3201" r="9082" b="-1"/>
          <a:stretch>
            <a:fillRect/>
          </a:stretch>
        </p:blipFill>
        <p:spPr>
          <a:xfrm>
            <a:off x="5756743" y="2093976"/>
            <a:ext cx="2955798" cy="4096512"/>
          </a:xfrm>
          <a:prstGeom prst="rect">
            <a:avLst/>
          </a:prstGeom>
        </p:spPr>
      </p:pic>
    </p:spTree>
    <p:extLst>
      <p:ext uri="{BB962C8B-B14F-4D97-AF65-F5344CB8AC3E}">
        <p14:creationId xmlns:p14="http://schemas.microsoft.com/office/powerpoint/2010/main" val="1982391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a:extLst>
              <a:ext uri="{FF2B5EF4-FFF2-40B4-BE49-F238E27FC236}">
                <a16:creationId xmlns:a16="http://schemas.microsoft.com/office/drawing/2014/main" id="{5459F9A2-AF05-4741-B04B-1F849E0BF91D}"/>
              </a:ext>
            </a:extLst>
          </p:cNvPr>
          <p:cNvSpPr>
            <a:spLocks noGrp="1" noChangeArrowheads="1"/>
          </p:cNvSpPr>
          <p:nvPr>
            <p:ph type="title"/>
          </p:nvPr>
        </p:nvSpPr>
        <p:spPr/>
        <p:txBody>
          <a:bodyPr/>
          <a:lstStyle/>
          <a:p>
            <a:r>
              <a:rPr lang="el-GR" altLang="en-US" b="1" dirty="0">
                <a:solidFill>
                  <a:srgbClr val="FF0000"/>
                </a:solidFill>
              </a:rPr>
              <a:t>Ο περιορισμός της εξέγερσης</a:t>
            </a:r>
            <a:endParaRPr lang="en-GB" altLang="en-US" b="1" dirty="0">
              <a:solidFill>
                <a:srgbClr val="FF0000"/>
              </a:solidFill>
            </a:endParaRPr>
          </a:p>
        </p:txBody>
      </p:sp>
      <p:sp>
        <p:nvSpPr>
          <p:cNvPr id="61445" name="Rectangle 5">
            <a:extLst>
              <a:ext uri="{FF2B5EF4-FFF2-40B4-BE49-F238E27FC236}">
                <a16:creationId xmlns:a16="http://schemas.microsoft.com/office/drawing/2014/main" id="{CE807D2A-0CD1-253E-6E07-57EE95408063}"/>
              </a:ext>
            </a:extLst>
          </p:cNvPr>
          <p:cNvSpPr>
            <a:spLocks noGrp="1" noChangeArrowheads="1"/>
          </p:cNvSpPr>
          <p:nvPr>
            <p:ph type="body" sz="half" idx="1"/>
          </p:nvPr>
        </p:nvSpPr>
        <p:spPr>
          <a:xfrm>
            <a:off x="384175" y="1954519"/>
            <a:ext cx="4043363" cy="4421188"/>
          </a:xfrm>
        </p:spPr>
        <p:txBody>
          <a:bodyPr>
            <a:noAutofit/>
          </a:bodyPr>
          <a:lstStyle/>
          <a:p>
            <a:pPr>
              <a:lnSpc>
                <a:spcPct val="80000"/>
              </a:lnSpc>
            </a:pPr>
            <a:r>
              <a:rPr lang="el-GR" altLang="en-US" sz="2400" dirty="0"/>
              <a:t>Για να μην αποξενωθούν οι «φιλελεύθεροι σύμμαχοι», τους παραδίδεται η ηγεσία της Κεντρικής Απεργιακής Επιτροπής,</a:t>
            </a:r>
          </a:p>
          <a:p>
            <a:pPr>
              <a:lnSpc>
                <a:spcPct val="80000"/>
              </a:lnSpc>
            </a:pPr>
            <a:r>
              <a:rPr lang="el-GR" altLang="en-US" sz="2400" dirty="0"/>
              <a:t>το βασικό σύνθημα (και περιεχόμενο) της κινητοποίησης ‒</a:t>
            </a:r>
            <a:r>
              <a:rPr lang="el-GR" altLang="en-US" sz="2400" b="1" dirty="0">
                <a:solidFill>
                  <a:srgbClr val="FF0000"/>
                </a:solidFill>
              </a:rPr>
              <a:t>το «Κάτω ο Μεταξάς!»</a:t>
            </a:r>
            <a:r>
              <a:rPr lang="el-GR" altLang="en-US" sz="2400" dirty="0"/>
              <a:t>‒ εγκαταλείπεται, και </a:t>
            </a:r>
          </a:p>
          <a:p>
            <a:pPr>
              <a:lnSpc>
                <a:spcPct val="80000"/>
              </a:lnSpc>
            </a:pPr>
            <a:r>
              <a:rPr lang="el-GR" altLang="en-US" sz="2400" dirty="0"/>
              <a:t>η απεργία κλείνει μετά τις 13 Μαΐου.</a:t>
            </a:r>
            <a:endParaRPr lang="en-US" altLang="en-US" sz="2400" dirty="0"/>
          </a:p>
        </p:txBody>
      </p:sp>
      <p:pic>
        <p:nvPicPr>
          <p:cNvPr id="61447" name="Picture 7">
            <a:extLst>
              <a:ext uri="{FF2B5EF4-FFF2-40B4-BE49-F238E27FC236}">
                <a16:creationId xmlns:a16="http://schemas.microsoft.com/office/drawing/2014/main" id="{78F865B3-46FE-8FDD-FBD9-446881B9CA1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05350" y="4500280"/>
            <a:ext cx="4038600" cy="17764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1448" name="Picture 8">
            <a:extLst>
              <a:ext uri="{FF2B5EF4-FFF2-40B4-BE49-F238E27FC236}">
                <a16:creationId xmlns:a16="http://schemas.microsoft.com/office/drawing/2014/main" id="{D8FF3459-761F-08FA-F143-8C039909E1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1663213"/>
            <a:ext cx="4027487" cy="25019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61444"/>
                                        </p:tgtEl>
                                        <p:attrNameLst>
                                          <p:attrName>style.visibility</p:attrName>
                                        </p:attrNameLst>
                                      </p:cBhvr>
                                      <p:to>
                                        <p:strVal val="visible"/>
                                      </p:to>
                                    </p:set>
                                    <p:anim calcmode="lin" valueType="num">
                                      <p:cBhvr>
                                        <p:cTn id="7" dur="500" fill="hold"/>
                                        <p:tgtEl>
                                          <p:spTgt spid="61444"/>
                                        </p:tgtEl>
                                        <p:attrNameLst>
                                          <p:attrName>ppt_w</p:attrName>
                                        </p:attrNameLst>
                                      </p:cBhvr>
                                      <p:tavLst>
                                        <p:tav tm="0">
                                          <p:val>
                                            <p:fltVal val="0"/>
                                          </p:val>
                                        </p:tav>
                                        <p:tav tm="100000">
                                          <p:val>
                                            <p:strVal val="#ppt_w"/>
                                          </p:val>
                                        </p:tav>
                                      </p:tavLst>
                                    </p:anim>
                                    <p:anim calcmode="lin" valueType="num">
                                      <p:cBhvr>
                                        <p:cTn id="8" dur="500" fill="hold"/>
                                        <p:tgtEl>
                                          <p:spTgt spid="61444"/>
                                        </p:tgtEl>
                                        <p:attrNameLst>
                                          <p:attrName>ppt_h</p:attrName>
                                        </p:attrNameLst>
                                      </p:cBhvr>
                                      <p:tavLst>
                                        <p:tav tm="0">
                                          <p:val>
                                            <p:fltVal val="0"/>
                                          </p:val>
                                        </p:tav>
                                        <p:tav tm="100000">
                                          <p:val>
                                            <p:strVal val="#ppt_h"/>
                                          </p:val>
                                        </p:tav>
                                      </p:tavLst>
                                    </p:anim>
                                    <p:animEffect transition="in" filter="fade">
                                      <p:cBhvr>
                                        <p:cTn id="9" dur="500"/>
                                        <p:tgtEl>
                                          <p:spTgt spid="61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Content Placeholder 11">
            <a:extLst>
              <a:ext uri="{FF2B5EF4-FFF2-40B4-BE49-F238E27FC236}">
                <a16:creationId xmlns:a16="http://schemas.microsoft.com/office/drawing/2014/main" id="{29146601-7320-7A2B-C209-B12017F25D1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rcRect l="6160" r="31027" b="-1"/>
          <a:stretch>
            <a:fillRect/>
          </a:stretch>
        </p:blipFill>
        <p:spPr>
          <a:xfrm>
            <a:off x="2641851" y="10"/>
            <a:ext cx="6502149" cy="6857990"/>
          </a:xfrm>
          <a:prstGeom prst="rect">
            <a:avLst/>
          </a:prstGeom>
        </p:spPr>
      </p:pic>
      <p:sp>
        <p:nvSpPr>
          <p:cNvPr id="39" name="Rectangle 38">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1">
            <a:extLst>
              <a:ext uri="{FF2B5EF4-FFF2-40B4-BE49-F238E27FC236}">
                <a16:creationId xmlns:a16="http://schemas.microsoft.com/office/drawing/2014/main" id="{514BFE0D-D450-95F7-E0E9-8F2D871A8D4B}"/>
              </a:ext>
            </a:extLst>
          </p:cNvPr>
          <p:cNvSpPr>
            <a:spLocks noGrp="1"/>
          </p:cNvSpPr>
          <p:nvPr>
            <p:ph type="title"/>
          </p:nvPr>
        </p:nvSpPr>
        <p:spPr>
          <a:xfrm>
            <a:off x="278319" y="1161288"/>
            <a:ext cx="4251570" cy="1178854"/>
          </a:xfrm>
        </p:spPr>
        <p:txBody>
          <a:bodyPr vert="horz" lIns="91440" tIns="45720" rIns="91440" bIns="45720" rtlCol="0" anchor="b">
            <a:normAutofit/>
          </a:bodyPr>
          <a:lstStyle/>
          <a:p>
            <a:r>
              <a:rPr lang="en-US" sz="3200" b="1">
                <a:solidFill>
                  <a:schemeClr val="bg1"/>
                </a:solidFill>
              </a:rPr>
              <a:t>Βασικά οικονομικά στοιχεία</a:t>
            </a:r>
            <a:endParaRPr lang="en-US" sz="3200" b="1" dirty="0">
              <a:solidFill>
                <a:schemeClr val="bg1"/>
              </a:solidFill>
            </a:endParaRPr>
          </a:p>
        </p:txBody>
      </p:sp>
      <p:sp>
        <p:nvSpPr>
          <p:cNvPr id="36" name="Rectangle 35">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8" name="Rectangle 37">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7283E778-12CA-9C7E-C2FE-45F61AB722F2}"/>
              </a:ext>
            </a:extLst>
          </p:cNvPr>
          <p:cNvSpPr>
            <a:spLocks noGrp="1"/>
          </p:cNvSpPr>
          <p:nvPr>
            <p:ph sz="half" idx="2"/>
          </p:nvPr>
        </p:nvSpPr>
        <p:spPr>
          <a:xfrm>
            <a:off x="73783" y="3667008"/>
            <a:ext cx="3890622" cy="2963197"/>
          </a:xfrm>
        </p:spPr>
        <p:txBody>
          <a:bodyPr vert="horz" lIns="91440" tIns="45720" rIns="91440" bIns="45720" rtlCol="0" anchor="t">
            <a:normAutofit/>
          </a:bodyPr>
          <a:lstStyle/>
          <a:p>
            <a:r>
              <a:rPr lang="en-US" sz="2200" dirty="0">
                <a:solidFill>
                  <a:schemeClr val="bg1"/>
                </a:solidFill>
              </a:rPr>
              <a:t>Υπ</a:t>
            </a:r>
            <a:r>
              <a:rPr lang="en-US" sz="2200" dirty="0" err="1">
                <a:solidFill>
                  <a:schemeClr val="bg1"/>
                </a:solidFill>
              </a:rPr>
              <a:t>οκ</a:t>
            </a:r>
            <a:r>
              <a:rPr lang="en-US" sz="2200" dirty="0">
                <a:solidFill>
                  <a:schemeClr val="bg1"/>
                </a:solidFill>
              </a:rPr>
              <a:t>ατάσταση εισαγωγών</a:t>
            </a:r>
            <a:r>
              <a:rPr lang="el-GR" sz="2200" dirty="0">
                <a:solidFill>
                  <a:schemeClr val="bg1"/>
                </a:solidFill>
              </a:rPr>
              <a:t> (από το 1932) </a:t>
            </a:r>
            <a:r>
              <a:rPr lang="el-GR" sz="2200" dirty="0">
                <a:solidFill>
                  <a:srgbClr val="FF0000"/>
                </a:solidFill>
                <a:sym typeface="Wingdings" panose="05000000000000000000" pitchFamily="2" charset="2"/>
              </a:rPr>
              <a:t></a:t>
            </a:r>
            <a:r>
              <a:rPr lang="el-GR" sz="2200" dirty="0">
                <a:solidFill>
                  <a:schemeClr val="bg1"/>
                </a:solidFill>
                <a:sym typeface="Wingdings" panose="05000000000000000000" pitchFamily="2" charset="2"/>
              </a:rPr>
              <a:t> </a:t>
            </a:r>
            <a:r>
              <a:rPr lang="en-US" sz="2200" dirty="0">
                <a:solidFill>
                  <a:schemeClr val="bg1"/>
                </a:solidFill>
                <a:sym typeface="Wingdings" panose="05000000000000000000" pitchFamily="2" charset="2"/>
              </a:rPr>
              <a:t>η </a:t>
            </a:r>
            <a:r>
              <a:rPr lang="en-US" sz="2200" dirty="0" err="1">
                <a:solidFill>
                  <a:schemeClr val="bg1"/>
                </a:solidFill>
                <a:sym typeface="Wingdings" panose="05000000000000000000" pitchFamily="2" charset="2"/>
              </a:rPr>
              <a:t>ελληνική</a:t>
            </a:r>
            <a:r>
              <a:rPr lang="en-US" sz="2200" dirty="0">
                <a:solidFill>
                  <a:schemeClr val="bg1"/>
                </a:solidFill>
                <a:sym typeface="Wingdings" panose="05000000000000000000" pitchFamily="2" charset="2"/>
              </a:rPr>
              <a:t> β</a:t>
            </a:r>
            <a:r>
              <a:rPr lang="en-US" sz="2200" dirty="0" err="1">
                <a:solidFill>
                  <a:schemeClr val="bg1"/>
                </a:solidFill>
                <a:sym typeface="Wingdings" panose="05000000000000000000" pitchFamily="2" charset="2"/>
              </a:rPr>
              <a:t>ιομηχ</a:t>
            </a:r>
            <a:r>
              <a:rPr lang="en-US" sz="2200" dirty="0">
                <a:solidFill>
                  <a:schemeClr val="bg1"/>
                </a:solidFill>
                <a:sym typeface="Wingdings" panose="05000000000000000000" pitchFamily="2" charset="2"/>
              </a:rPr>
              <a:t>ανία ελέγχει το 75% της εγχώριας αγοράς </a:t>
            </a:r>
            <a:r>
              <a:rPr lang="en-US" sz="2200" dirty="0">
                <a:solidFill>
                  <a:srgbClr val="FF0000"/>
                </a:solidFill>
                <a:sym typeface="Wingdings" panose="05000000000000000000" pitchFamily="2" charset="2"/>
              </a:rPr>
              <a:t></a:t>
            </a:r>
            <a:r>
              <a:rPr lang="el-GR" sz="2200" dirty="0">
                <a:solidFill>
                  <a:schemeClr val="bg1"/>
                </a:solidFill>
                <a:sym typeface="Wingdings" panose="05000000000000000000" pitchFamily="2" charset="2"/>
              </a:rPr>
              <a:t> σημαντική</a:t>
            </a:r>
            <a:r>
              <a:rPr lang="en-US" sz="2200" dirty="0">
                <a:solidFill>
                  <a:schemeClr val="bg1"/>
                </a:solidFill>
                <a:sym typeface="Wingdings" panose="05000000000000000000" pitchFamily="2" charset="2"/>
              </a:rPr>
              <a:t> α</a:t>
            </a:r>
            <a:r>
              <a:rPr lang="en-US" sz="2200" dirty="0" err="1">
                <a:solidFill>
                  <a:schemeClr val="bg1"/>
                </a:solidFill>
                <a:sym typeface="Wingdings" panose="05000000000000000000" pitchFamily="2" charset="2"/>
              </a:rPr>
              <a:t>ύξηση</a:t>
            </a:r>
            <a:r>
              <a:rPr lang="en-US" sz="2200" dirty="0">
                <a:solidFill>
                  <a:schemeClr val="bg1"/>
                </a:solidFill>
                <a:sym typeface="Wingdings" panose="05000000000000000000" pitchFamily="2" charset="2"/>
              </a:rPr>
              <a:t> </a:t>
            </a:r>
            <a:r>
              <a:rPr lang="el-GR" sz="2200" dirty="0">
                <a:solidFill>
                  <a:schemeClr val="bg1"/>
                </a:solidFill>
                <a:sym typeface="Wingdings" panose="05000000000000000000" pitchFamily="2" charset="2"/>
              </a:rPr>
              <a:t>της </a:t>
            </a:r>
            <a:r>
              <a:rPr lang="en-US" sz="2200" dirty="0" err="1">
                <a:solidFill>
                  <a:schemeClr val="bg1"/>
                </a:solidFill>
                <a:sym typeface="Wingdings" panose="05000000000000000000" pitchFamily="2" charset="2"/>
              </a:rPr>
              <a:t>κερδοφορί</a:t>
            </a:r>
            <a:r>
              <a:rPr lang="en-US" sz="2200" dirty="0">
                <a:solidFill>
                  <a:schemeClr val="bg1"/>
                </a:solidFill>
                <a:sym typeface="Wingdings" panose="05000000000000000000" pitchFamily="2" charset="2"/>
              </a:rPr>
              <a:t>ας</a:t>
            </a:r>
          </a:p>
          <a:p>
            <a:endParaRPr lang="en-US" sz="1500" dirty="0">
              <a:solidFill>
                <a:schemeClr val="bg1"/>
              </a:solidFill>
            </a:endParaRPr>
          </a:p>
        </p:txBody>
      </p:sp>
    </p:spTree>
    <p:extLst>
      <p:ext uri="{BB962C8B-B14F-4D97-AF65-F5344CB8AC3E}">
        <p14:creationId xmlns:p14="http://schemas.microsoft.com/office/powerpoint/2010/main" val="36220757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4861C7-56D7-B885-A160-499514F5C60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550B66A-954B-4CE0-6383-D3E39AEC155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24400" y="150414"/>
            <a:ext cx="4561509" cy="6557171"/>
          </a:xfrm>
          <a:prstGeom prst="rect">
            <a:avLst/>
          </a:prstGeom>
        </p:spPr>
      </p:pic>
      <p:sp>
        <p:nvSpPr>
          <p:cNvPr id="7" name="TextBox 6">
            <a:extLst>
              <a:ext uri="{FF2B5EF4-FFF2-40B4-BE49-F238E27FC236}">
                <a16:creationId xmlns:a16="http://schemas.microsoft.com/office/drawing/2014/main" id="{3F27D801-E126-B488-140F-D623157B301B}"/>
              </a:ext>
            </a:extLst>
          </p:cNvPr>
          <p:cNvSpPr txBox="1"/>
          <p:nvPr/>
        </p:nvSpPr>
        <p:spPr>
          <a:xfrm>
            <a:off x="680939" y="1524000"/>
            <a:ext cx="3738662" cy="5105400"/>
          </a:xfrm>
          <a:prstGeom prst="rect">
            <a:avLst/>
          </a:prstGeom>
          <a:noFill/>
        </p:spPr>
        <p:txBody>
          <a:bodyPr wrap="square">
            <a:spAutoFit/>
          </a:bodyPr>
          <a:lstStyle/>
          <a:p>
            <a:r>
              <a:rPr lang="el-GR" dirty="0"/>
              <a:t>Σήμερον </a:t>
            </a:r>
            <a:r>
              <a:rPr lang="el-GR" dirty="0" err="1"/>
              <a:t>λάβαμαι</a:t>
            </a:r>
            <a:r>
              <a:rPr lang="el-GR" dirty="0"/>
              <a:t> [sic] ένα τηλεγράφημα υπογεγραμμένο από τον </a:t>
            </a:r>
            <a:r>
              <a:rPr lang="el-GR" dirty="0" err="1"/>
              <a:t>Θέο</a:t>
            </a:r>
            <a:r>
              <a:rPr lang="el-GR" dirty="0"/>
              <a:t> και τον Καλομοίρη [γραμματείς, αντίστοιχα, της ΕΓΣΕΕ και ΓΣΕΕ] που μας γνώριζε ότι επήλθε συμφωνία επί των οικονομικών αιτημάτων και ότι την Πέμπτη [18 Μαΐου] θα πρέπει να λυθεί η Απεργία...</a:t>
            </a:r>
            <a:r>
              <a:rPr lang="el-GR" b="1" dirty="0">
                <a:solidFill>
                  <a:srgbClr val="FF0000"/>
                </a:solidFill>
              </a:rPr>
              <a:t>Συνάδελφοι αν όντως η </a:t>
            </a:r>
            <a:r>
              <a:rPr lang="el-GR" b="1" dirty="0" err="1">
                <a:solidFill>
                  <a:srgbClr val="FF0000"/>
                </a:solidFill>
              </a:rPr>
              <a:t>λύσις</a:t>
            </a:r>
            <a:r>
              <a:rPr lang="el-GR" b="1" dirty="0">
                <a:solidFill>
                  <a:srgbClr val="FF0000"/>
                </a:solidFill>
              </a:rPr>
              <a:t> αυτή είναι σωστή...είναι άνω ποταμό </a:t>
            </a:r>
            <a:r>
              <a:rPr lang="el-GR" dirty="0"/>
              <a:t>[</a:t>
            </a:r>
            <a:r>
              <a:rPr lang="en-US" dirty="0"/>
              <a:t>sic] </a:t>
            </a:r>
            <a:r>
              <a:rPr lang="el-GR" dirty="0"/>
              <a:t>...</a:t>
            </a:r>
            <a:r>
              <a:rPr lang="el-GR" b="1" dirty="0">
                <a:solidFill>
                  <a:srgbClr val="FF0000"/>
                </a:solidFill>
              </a:rPr>
              <a:t>Η </a:t>
            </a:r>
            <a:r>
              <a:rPr lang="el-GR" b="1" dirty="0" err="1">
                <a:solidFill>
                  <a:srgbClr val="FF0000"/>
                </a:solidFill>
              </a:rPr>
              <a:t>λύσις</a:t>
            </a:r>
            <a:r>
              <a:rPr lang="el-GR" b="1" dirty="0">
                <a:solidFill>
                  <a:srgbClr val="FF0000"/>
                </a:solidFill>
              </a:rPr>
              <a:t> αυτή δεν είναι σωστή. Απεργία με τέτοια συνοχή και ενθουσιασμό που για πρώτη φορά γράφτηκε στην ιστορία του κινήματός μας η </a:t>
            </a:r>
            <a:r>
              <a:rPr lang="el-GR" b="1" dirty="0" err="1">
                <a:solidFill>
                  <a:srgbClr val="FF0000"/>
                </a:solidFill>
              </a:rPr>
              <a:t>λύσις</a:t>
            </a:r>
            <a:r>
              <a:rPr lang="el-GR" b="1" dirty="0">
                <a:solidFill>
                  <a:srgbClr val="FF0000"/>
                </a:solidFill>
              </a:rPr>
              <a:t> είναι μηδαμινή</a:t>
            </a:r>
            <a:r>
              <a:rPr lang="el-GR" dirty="0"/>
              <a:t>… </a:t>
            </a:r>
            <a:r>
              <a:rPr lang="el-GR" dirty="0" err="1"/>
              <a:t>Απαντήσατέ</a:t>
            </a:r>
            <a:r>
              <a:rPr lang="el-GR" dirty="0"/>
              <a:t> μας αν αληθεύουν αυτά γιατί </a:t>
            </a:r>
            <a:r>
              <a:rPr lang="el-GR" b="1" dirty="0">
                <a:solidFill>
                  <a:srgbClr val="FF0000"/>
                </a:solidFill>
              </a:rPr>
              <a:t>μας φαίνεται σαν ψέματα</a:t>
            </a:r>
            <a:r>
              <a:rPr lang="el-GR" dirty="0"/>
              <a:t>...</a:t>
            </a:r>
            <a:endParaRPr lang="en-US" dirty="0"/>
          </a:p>
        </p:txBody>
      </p:sp>
    </p:spTree>
    <p:extLst>
      <p:ext uri="{BB962C8B-B14F-4D97-AF65-F5344CB8AC3E}">
        <p14:creationId xmlns:p14="http://schemas.microsoft.com/office/powerpoint/2010/main" val="81239962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94842B0-684D-44CC-B4BC-D13331CFD2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7ED5F3C-C869-4E51-B1C2-2719D25CA520}"/>
              </a:ext>
            </a:extLst>
          </p:cNvPr>
          <p:cNvSpPr>
            <a:spLocks noGrp="1"/>
          </p:cNvSpPr>
          <p:nvPr>
            <p:ph type="title"/>
          </p:nvPr>
        </p:nvSpPr>
        <p:spPr>
          <a:xfrm>
            <a:off x="441195" y="879446"/>
            <a:ext cx="5170932" cy="947732"/>
          </a:xfrm>
        </p:spPr>
        <p:txBody>
          <a:bodyPr anchor="b">
            <a:normAutofit/>
          </a:bodyPr>
          <a:lstStyle/>
          <a:p>
            <a:r>
              <a:rPr lang="el-GR" sz="4800" b="1" dirty="0">
                <a:solidFill>
                  <a:srgbClr val="FF0000"/>
                </a:solidFill>
              </a:rPr>
              <a:t>Ουδεμία </a:t>
            </a:r>
            <a:r>
              <a:rPr lang="el-GR" sz="4800" b="1" dirty="0" err="1">
                <a:solidFill>
                  <a:srgbClr val="FF0000"/>
                </a:solidFill>
              </a:rPr>
              <a:t>έκπληξις</a:t>
            </a:r>
            <a:r>
              <a:rPr lang="el-GR" sz="4800" b="1" dirty="0">
                <a:solidFill>
                  <a:srgbClr val="FF0000"/>
                </a:solidFill>
              </a:rPr>
              <a:t>!</a:t>
            </a:r>
            <a:endParaRPr lang="en-US" sz="4800" b="1" dirty="0">
              <a:solidFill>
                <a:srgbClr val="FF0000"/>
              </a:solidFill>
            </a:endParaRPr>
          </a:p>
        </p:txBody>
      </p:sp>
      <p:sp>
        <p:nvSpPr>
          <p:cNvPr id="14" name="sketch line">
            <a:extLst>
              <a:ext uri="{FF2B5EF4-FFF2-40B4-BE49-F238E27FC236}">
                <a16:creationId xmlns:a16="http://schemas.microsoft.com/office/drawing/2014/main" id="{4C2A3DC3-F495-4B99-9FF3-3FB30D6323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9214" y="2395728"/>
            <a:ext cx="3182691" cy="18288"/>
          </a:xfrm>
          <a:custGeom>
            <a:avLst/>
            <a:gdLst>
              <a:gd name="csX0" fmla="*/ 0 w 3182691"/>
              <a:gd name="csY0" fmla="*/ 0 h 18288"/>
              <a:gd name="csX1" fmla="*/ 636538 w 3182691"/>
              <a:gd name="csY1" fmla="*/ 0 h 18288"/>
              <a:gd name="csX2" fmla="*/ 1273076 w 3182691"/>
              <a:gd name="csY2" fmla="*/ 0 h 18288"/>
              <a:gd name="csX3" fmla="*/ 1909615 w 3182691"/>
              <a:gd name="csY3" fmla="*/ 0 h 18288"/>
              <a:gd name="csX4" fmla="*/ 2482499 w 3182691"/>
              <a:gd name="csY4" fmla="*/ 0 h 18288"/>
              <a:gd name="csX5" fmla="*/ 3182691 w 3182691"/>
              <a:gd name="csY5" fmla="*/ 0 h 18288"/>
              <a:gd name="csX6" fmla="*/ 3182691 w 3182691"/>
              <a:gd name="csY6" fmla="*/ 18288 h 18288"/>
              <a:gd name="csX7" fmla="*/ 2609807 w 3182691"/>
              <a:gd name="csY7" fmla="*/ 18288 h 18288"/>
              <a:gd name="csX8" fmla="*/ 2068749 w 3182691"/>
              <a:gd name="csY8" fmla="*/ 18288 h 18288"/>
              <a:gd name="csX9" fmla="*/ 1432211 w 3182691"/>
              <a:gd name="csY9" fmla="*/ 18288 h 18288"/>
              <a:gd name="csX10" fmla="*/ 859327 w 3182691"/>
              <a:gd name="csY10" fmla="*/ 18288 h 18288"/>
              <a:gd name="csX11" fmla="*/ 0 w 3182691"/>
              <a:gd name="csY11" fmla="*/ 18288 h 18288"/>
              <a:gd name="csX12" fmla="*/ 0 w 3182691"/>
              <a:gd name="csY12" fmla="*/ 0 h 18288"/>
              <a:gd name="csX0" fmla="*/ 0 w 3182691"/>
              <a:gd name="csY0" fmla="*/ 0 h 18288"/>
              <a:gd name="csX1" fmla="*/ 572884 w 3182691"/>
              <a:gd name="csY1" fmla="*/ 0 h 18288"/>
              <a:gd name="csX2" fmla="*/ 1113942 w 3182691"/>
              <a:gd name="csY2" fmla="*/ 0 h 18288"/>
              <a:gd name="csX3" fmla="*/ 1686826 w 3182691"/>
              <a:gd name="csY3" fmla="*/ 0 h 18288"/>
              <a:gd name="csX4" fmla="*/ 2323364 w 3182691"/>
              <a:gd name="csY4" fmla="*/ 0 h 18288"/>
              <a:gd name="csX5" fmla="*/ 3182691 w 3182691"/>
              <a:gd name="csY5" fmla="*/ 0 h 18288"/>
              <a:gd name="csX6" fmla="*/ 3182691 w 3182691"/>
              <a:gd name="csY6" fmla="*/ 18288 h 18288"/>
              <a:gd name="csX7" fmla="*/ 2546153 w 3182691"/>
              <a:gd name="csY7" fmla="*/ 18288 h 18288"/>
              <a:gd name="csX8" fmla="*/ 1845961 w 3182691"/>
              <a:gd name="csY8" fmla="*/ 18288 h 18288"/>
              <a:gd name="csX9" fmla="*/ 1304903 w 3182691"/>
              <a:gd name="csY9" fmla="*/ 18288 h 18288"/>
              <a:gd name="csX10" fmla="*/ 604711 w 3182691"/>
              <a:gd name="csY10" fmla="*/ 18288 h 18288"/>
              <a:gd name="csX11" fmla="*/ 0 w 3182691"/>
              <a:gd name="csY11" fmla="*/ 18288 h 18288"/>
              <a:gd name="csX12" fmla="*/ 0 w 3182691"/>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182691" h="18288" fill="none" extrusionOk="0">
                <a:moveTo>
                  <a:pt x="0" y="0"/>
                </a:moveTo>
                <a:cubicBezTo>
                  <a:pt x="225870" y="33585"/>
                  <a:pt x="418138" y="17639"/>
                  <a:pt x="636538" y="0"/>
                </a:cubicBezTo>
                <a:cubicBezTo>
                  <a:pt x="866402" y="-9774"/>
                  <a:pt x="1016900" y="-17532"/>
                  <a:pt x="1273076" y="0"/>
                </a:cubicBezTo>
                <a:cubicBezTo>
                  <a:pt x="1519343" y="-34410"/>
                  <a:pt x="1705438" y="-53754"/>
                  <a:pt x="1909615" y="0"/>
                </a:cubicBezTo>
                <a:cubicBezTo>
                  <a:pt x="2120433" y="2855"/>
                  <a:pt x="2209200" y="-17463"/>
                  <a:pt x="2482499" y="0"/>
                </a:cubicBezTo>
                <a:cubicBezTo>
                  <a:pt x="2733571" y="54170"/>
                  <a:pt x="2997997" y="-48885"/>
                  <a:pt x="3182691" y="0"/>
                </a:cubicBezTo>
                <a:cubicBezTo>
                  <a:pt x="3182657" y="4844"/>
                  <a:pt x="3182281" y="11009"/>
                  <a:pt x="3182691" y="18288"/>
                </a:cubicBezTo>
                <a:cubicBezTo>
                  <a:pt x="2941063" y="3169"/>
                  <a:pt x="2872422" y="16194"/>
                  <a:pt x="2609807" y="18288"/>
                </a:cubicBezTo>
                <a:cubicBezTo>
                  <a:pt x="2341801" y="10032"/>
                  <a:pt x="2328606" y="28832"/>
                  <a:pt x="2068749" y="18288"/>
                </a:cubicBezTo>
                <a:cubicBezTo>
                  <a:pt x="1813820" y="1121"/>
                  <a:pt x="1714804" y="37605"/>
                  <a:pt x="1432211" y="18288"/>
                </a:cubicBezTo>
                <a:cubicBezTo>
                  <a:pt x="1164810" y="-27006"/>
                  <a:pt x="993140" y="27575"/>
                  <a:pt x="859327" y="18288"/>
                </a:cubicBezTo>
                <a:cubicBezTo>
                  <a:pt x="750703" y="-24974"/>
                  <a:pt x="236193" y="38731"/>
                  <a:pt x="0" y="18288"/>
                </a:cubicBezTo>
                <a:cubicBezTo>
                  <a:pt x="-649" y="11698"/>
                  <a:pt x="663" y="5413"/>
                  <a:pt x="0" y="0"/>
                </a:cubicBezTo>
                <a:close/>
              </a:path>
              <a:path w="3182691" h="18288" stroke="0" extrusionOk="0">
                <a:moveTo>
                  <a:pt x="0" y="0"/>
                </a:moveTo>
                <a:cubicBezTo>
                  <a:pt x="243084" y="-23531"/>
                  <a:pt x="399010" y="-30989"/>
                  <a:pt x="572884" y="0"/>
                </a:cubicBezTo>
                <a:cubicBezTo>
                  <a:pt x="745196" y="46048"/>
                  <a:pt x="956262" y="22379"/>
                  <a:pt x="1113942" y="0"/>
                </a:cubicBezTo>
                <a:cubicBezTo>
                  <a:pt x="1345494" y="6575"/>
                  <a:pt x="1537971" y="57434"/>
                  <a:pt x="1686826" y="0"/>
                </a:cubicBezTo>
                <a:cubicBezTo>
                  <a:pt x="1847487" y="-5870"/>
                  <a:pt x="2194651" y="-1232"/>
                  <a:pt x="2323364" y="0"/>
                </a:cubicBezTo>
                <a:cubicBezTo>
                  <a:pt x="2488731" y="36406"/>
                  <a:pt x="2902092" y="-40336"/>
                  <a:pt x="3182691" y="0"/>
                </a:cubicBezTo>
                <a:cubicBezTo>
                  <a:pt x="3182166" y="5049"/>
                  <a:pt x="3182884" y="12044"/>
                  <a:pt x="3182691" y="18288"/>
                </a:cubicBezTo>
                <a:cubicBezTo>
                  <a:pt x="3012562" y="-37820"/>
                  <a:pt x="2765408" y="35618"/>
                  <a:pt x="2546153" y="18288"/>
                </a:cubicBezTo>
                <a:cubicBezTo>
                  <a:pt x="2331952" y="13878"/>
                  <a:pt x="2142129" y="19805"/>
                  <a:pt x="1845961" y="18288"/>
                </a:cubicBezTo>
                <a:cubicBezTo>
                  <a:pt x="1537526" y="31994"/>
                  <a:pt x="1468653" y="-6175"/>
                  <a:pt x="1304903" y="18288"/>
                </a:cubicBezTo>
                <a:cubicBezTo>
                  <a:pt x="1191987" y="26138"/>
                  <a:pt x="927061" y="14626"/>
                  <a:pt x="604711" y="18288"/>
                </a:cubicBezTo>
                <a:cubicBezTo>
                  <a:pt x="273947" y="45577"/>
                  <a:pt x="111622" y="-24554"/>
                  <a:pt x="0" y="18288"/>
                </a:cubicBezTo>
                <a:cubicBezTo>
                  <a:pt x="-39" y="12511"/>
                  <a:pt x="-381" y="8039"/>
                  <a:pt x="0" y="0"/>
                </a:cubicBezTo>
                <a:close/>
              </a:path>
              <a:path w="3182691" h="18288" fill="none" stroke="0" extrusionOk="0">
                <a:moveTo>
                  <a:pt x="0" y="0"/>
                </a:moveTo>
                <a:cubicBezTo>
                  <a:pt x="245832" y="29445"/>
                  <a:pt x="388924" y="-28919"/>
                  <a:pt x="636538" y="0"/>
                </a:cubicBezTo>
                <a:cubicBezTo>
                  <a:pt x="838014" y="3247"/>
                  <a:pt x="1005059" y="8075"/>
                  <a:pt x="1273076" y="0"/>
                </a:cubicBezTo>
                <a:cubicBezTo>
                  <a:pt x="1555121" y="-15110"/>
                  <a:pt x="1674116" y="-4878"/>
                  <a:pt x="1909615" y="0"/>
                </a:cubicBezTo>
                <a:cubicBezTo>
                  <a:pt x="2127874" y="21642"/>
                  <a:pt x="2229467" y="-10228"/>
                  <a:pt x="2482499" y="0"/>
                </a:cubicBezTo>
                <a:cubicBezTo>
                  <a:pt x="2772379" y="28915"/>
                  <a:pt x="3003217" y="-43687"/>
                  <a:pt x="3182691" y="0"/>
                </a:cubicBezTo>
                <a:cubicBezTo>
                  <a:pt x="3183005" y="4158"/>
                  <a:pt x="3181712" y="12539"/>
                  <a:pt x="3182691" y="18288"/>
                </a:cubicBezTo>
                <a:cubicBezTo>
                  <a:pt x="2948637" y="17089"/>
                  <a:pt x="2873728" y="22327"/>
                  <a:pt x="2609807" y="18288"/>
                </a:cubicBezTo>
                <a:cubicBezTo>
                  <a:pt x="2342839" y="11870"/>
                  <a:pt x="2331621" y="30535"/>
                  <a:pt x="2068749" y="18288"/>
                </a:cubicBezTo>
                <a:cubicBezTo>
                  <a:pt x="1813814" y="-7352"/>
                  <a:pt x="1700576" y="36739"/>
                  <a:pt x="1432211" y="18288"/>
                </a:cubicBezTo>
                <a:cubicBezTo>
                  <a:pt x="1148444" y="-27053"/>
                  <a:pt x="987622" y="2403"/>
                  <a:pt x="859327" y="18288"/>
                </a:cubicBezTo>
                <a:cubicBezTo>
                  <a:pt x="743387" y="37422"/>
                  <a:pt x="194182" y="18789"/>
                  <a:pt x="0" y="18288"/>
                </a:cubicBezTo>
                <a:cubicBezTo>
                  <a:pt x="20" y="11469"/>
                  <a:pt x="-29" y="5154"/>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custGeom>
                    <a:avLst/>
                    <a:gdLst>
                      <a:gd name="connsiteX0" fmla="*/ 0 w 3182691"/>
                      <a:gd name="connsiteY0" fmla="*/ 0 h 18288"/>
                      <a:gd name="connsiteX1" fmla="*/ 636538 w 3182691"/>
                      <a:gd name="connsiteY1" fmla="*/ 0 h 18288"/>
                      <a:gd name="connsiteX2" fmla="*/ 1273076 w 3182691"/>
                      <a:gd name="connsiteY2" fmla="*/ 0 h 18288"/>
                      <a:gd name="connsiteX3" fmla="*/ 1909615 w 3182691"/>
                      <a:gd name="connsiteY3" fmla="*/ 0 h 18288"/>
                      <a:gd name="connsiteX4" fmla="*/ 2482499 w 3182691"/>
                      <a:gd name="connsiteY4" fmla="*/ 0 h 18288"/>
                      <a:gd name="connsiteX5" fmla="*/ 3182691 w 3182691"/>
                      <a:gd name="connsiteY5" fmla="*/ 0 h 18288"/>
                      <a:gd name="connsiteX6" fmla="*/ 3182691 w 3182691"/>
                      <a:gd name="connsiteY6" fmla="*/ 18288 h 18288"/>
                      <a:gd name="connsiteX7" fmla="*/ 2609807 w 3182691"/>
                      <a:gd name="connsiteY7" fmla="*/ 18288 h 18288"/>
                      <a:gd name="connsiteX8" fmla="*/ 2068749 w 3182691"/>
                      <a:gd name="connsiteY8" fmla="*/ 18288 h 18288"/>
                      <a:gd name="connsiteX9" fmla="*/ 1432211 w 3182691"/>
                      <a:gd name="connsiteY9" fmla="*/ 18288 h 18288"/>
                      <a:gd name="connsiteX10" fmla="*/ 859327 w 3182691"/>
                      <a:gd name="connsiteY10" fmla="*/ 18288 h 18288"/>
                      <a:gd name="connsiteX11" fmla="*/ 0 w 3182691"/>
                      <a:gd name="connsiteY11" fmla="*/ 18288 h 18288"/>
                      <a:gd name="connsiteX12" fmla="*/ 0 w 3182691"/>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1" h="18288" fill="none" extrusionOk="0">
                        <a:moveTo>
                          <a:pt x="0" y="0"/>
                        </a:moveTo>
                        <a:cubicBezTo>
                          <a:pt x="253588" y="25878"/>
                          <a:pt x="409323" y="-5359"/>
                          <a:pt x="636538" y="0"/>
                        </a:cubicBezTo>
                        <a:cubicBezTo>
                          <a:pt x="863753" y="5359"/>
                          <a:pt x="1013406" y="3458"/>
                          <a:pt x="1273076" y="0"/>
                        </a:cubicBezTo>
                        <a:cubicBezTo>
                          <a:pt x="1532746" y="-3458"/>
                          <a:pt x="1697408" y="-16840"/>
                          <a:pt x="1909615" y="0"/>
                        </a:cubicBezTo>
                        <a:cubicBezTo>
                          <a:pt x="2121822" y="16840"/>
                          <a:pt x="2213494" y="-18555"/>
                          <a:pt x="2482499" y="0"/>
                        </a:cubicBezTo>
                        <a:cubicBezTo>
                          <a:pt x="2751504" y="18555"/>
                          <a:pt x="3004132" y="-28750"/>
                          <a:pt x="3182691" y="0"/>
                        </a:cubicBezTo>
                        <a:cubicBezTo>
                          <a:pt x="3183133" y="4516"/>
                          <a:pt x="3181864" y="12266"/>
                          <a:pt x="3182691" y="18288"/>
                        </a:cubicBezTo>
                        <a:cubicBezTo>
                          <a:pt x="2947041" y="16687"/>
                          <a:pt x="2875741" y="22937"/>
                          <a:pt x="2609807" y="18288"/>
                        </a:cubicBezTo>
                        <a:cubicBezTo>
                          <a:pt x="2343873" y="13639"/>
                          <a:pt x="2331203" y="31729"/>
                          <a:pt x="2068749" y="18288"/>
                        </a:cubicBezTo>
                        <a:cubicBezTo>
                          <a:pt x="1806295" y="4847"/>
                          <a:pt x="1713773" y="47088"/>
                          <a:pt x="1432211" y="18288"/>
                        </a:cubicBezTo>
                        <a:cubicBezTo>
                          <a:pt x="1150649" y="-10512"/>
                          <a:pt x="982765" y="3747"/>
                          <a:pt x="859327" y="18288"/>
                        </a:cubicBezTo>
                        <a:cubicBezTo>
                          <a:pt x="735889" y="32829"/>
                          <a:pt x="254183" y="35231"/>
                          <a:pt x="0" y="18288"/>
                        </a:cubicBezTo>
                        <a:cubicBezTo>
                          <a:pt x="-306" y="11477"/>
                          <a:pt x="485" y="4355"/>
                          <a:pt x="0" y="0"/>
                        </a:cubicBezTo>
                        <a:close/>
                      </a:path>
                      <a:path w="3182691" h="18288" stroke="0" extrusionOk="0">
                        <a:moveTo>
                          <a:pt x="0" y="0"/>
                        </a:moveTo>
                        <a:cubicBezTo>
                          <a:pt x="247695" y="-19360"/>
                          <a:pt x="392581" y="-28596"/>
                          <a:pt x="572884" y="0"/>
                        </a:cubicBezTo>
                        <a:cubicBezTo>
                          <a:pt x="753187" y="28596"/>
                          <a:pt x="922042" y="4121"/>
                          <a:pt x="1113942" y="0"/>
                        </a:cubicBezTo>
                        <a:cubicBezTo>
                          <a:pt x="1305842" y="-4121"/>
                          <a:pt x="1501806" y="28092"/>
                          <a:pt x="1686826" y="0"/>
                        </a:cubicBezTo>
                        <a:cubicBezTo>
                          <a:pt x="1871846" y="-28092"/>
                          <a:pt x="2170181" y="-20672"/>
                          <a:pt x="2323364" y="0"/>
                        </a:cubicBezTo>
                        <a:cubicBezTo>
                          <a:pt x="2476547" y="20672"/>
                          <a:pt x="2919163" y="6097"/>
                          <a:pt x="3182691" y="0"/>
                        </a:cubicBezTo>
                        <a:cubicBezTo>
                          <a:pt x="3183268" y="4624"/>
                          <a:pt x="3183510" y="11191"/>
                          <a:pt x="3182691" y="18288"/>
                        </a:cubicBezTo>
                        <a:cubicBezTo>
                          <a:pt x="3026064" y="-10849"/>
                          <a:pt x="2775005" y="23067"/>
                          <a:pt x="2546153" y="18288"/>
                        </a:cubicBezTo>
                        <a:cubicBezTo>
                          <a:pt x="2317301" y="13509"/>
                          <a:pt x="2164351" y="-9884"/>
                          <a:pt x="1845961" y="18288"/>
                        </a:cubicBezTo>
                        <a:cubicBezTo>
                          <a:pt x="1527571" y="46460"/>
                          <a:pt x="1455006" y="5824"/>
                          <a:pt x="1304903" y="18288"/>
                        </a:cubicBezTo>
                        <a:cubicBezTo>
                          <a:pt x="1154800" y="30752"/>
                          <a:pt x="942107" y="-12056"/>
                          <a:pt x="604711" y="18288"/>
                        </a:cubicBezTo>
                        <a:cubicBezTo>
                          <a:pt x="267315" y="48632"/>
                          <a:pt x="141927" y="-8395"/>
                          <a:pt x="0" y="18288"/>
                        </a:cubicBezTo>
                        <a:cubicBezTo>
                          <a:pt x="-171" y="12755"/>
                          <a:pt x="-690" y="793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CDCED02-99B0-49C4-7F7A-2EB8A0A35F82}"/>
              </a:ext>
            </a:extLst>
          </p:cNvPr>
          <p:cNvSpPr>
            <a:spLocks noGrp="1"/>
          </p:cNvSpPr>
          <p:nvPr>
            <p:ph idx="1"/>
          </p:nvPr>
        </p:nvSpPr>
        <p:spPr>
          <a:xfrm>
            <a:off x="480060" y="2706624"/>
            <a:ext cx="5448792" cy="4114800"/>
          </a:xfrm>
        </p:spPr>
        <p:txBody>
          <a:bodyPr>
            <a:normAutofit fontScale="92500" lnSpcReduction="20000"/>
          </a:bodyPr>
          <a:lstStyle/>
          <a:p>
            <a:pPr marL="0" indent="0">
              <a:lnSpc>
                <a:spcPct val="110000"/>
              </a:lnSpc>
              <a:buNone/>
            </a:pPr>
            <a:r>
              <a:rPr lang="el-GR" sz="1800" dirty="0"/>
              <a:t>[Ε]</a:t>
            </a:r>
            <a:r>
              <a:rPr lang="el-GR" sz="1800" dirty="0" err="1"/>
              <a:t>άν</a:t>
            </a:r>
            <a:r>
              <a:rPr lang="el-GR" sz="1800" dirty="0"/>
              <a:t> δεν </a:t>
            </a:r>
            <a:r>
              <a:rPr lang="el-GR" sz="1800" dirty="0" err="1"/>
              <a:t>εθρηνίσαμεν</a:t>
            </a:r>
            <a:r>
              <a:rPr lang="el-GR" sz="1800" dirty="0"/>
              <a:t> και νέας εκατόμβες θυμάτων, εάν δεν </a:t>
            </a:r>
            <a:r>
              <a:rPr lang="el-GR" sz="1800" dirty="0" err="1"/>
              <a:t>εκλονίσθη</a:t>
            </a:r>
            <a:r>
              <a:rPr lang="el-GR" sz="1800" dirty="0"/>
              <a:t> συθέμελα το </a:t>
            </a:r>
            <a:r>
              <a:rPr lang="el-GR" sz="1800" dirty="0" err="1"/>
              <a:t>κοινωνικόν</a:t>
            </a:r>
            <a:r>
              <a:rPr lang="el-GR" sz="1800" dirty="0"/>
              <a:t> καθεστώς και εάν δεν περιήλθε εις δεινή </a:t>
            </a:r>
            <a:r>
              <a:rPr lang="el-GR" sz="1800" dirty="0" err="1"/>
              <a:t>θέσιν</a:t>
            </a:r>
            <a:r>
              <a:rPr lang="el-GR" sz="1800" dirty="0"/>
              <a:t> η </a:t>
            </a:r>
            <a:r>
              <a:rPr lang="el-GR" sz="1800" dirty="0" err="1"/>
              <a:t>κυβέρνησις</a:t>
            </a:r>
            <a:r>
              <a:rPr lang="el-GR" sz="1800" dirty="0"/>
              <a:t> Μεταξά, τούτο οφείλεται εις την ενεργό </a:t>
            </a:r>
            <a:r>
              <a:rPr lang="el-GR" sz="1800" dirty="0" err="1"/>
              <a:t>παρέμβασιν</a:t>
            </a:r>
            <a:r>
              <a:rPr lang="el-GR" sz="1800" dirty="0"/>
              <a:t> των Φιλελευθέρων πολιτευτών. Είναι φυσικόν εις </a:t>
            </a:r>
            <a:r>
              <a:rPr lang="el-GR" sz="1800" dirty="0" err="1"/>
              <a:t>παρομοίας</a:t>
            </a:r>
            <a:r>
              <a:rPr lang="el-GR" sz="1800" dirty="0"/>
              <a:t> περιστάσεις τα ανατρεπτικά στοιχεία να θέλουν να επωφεληθούν των τοιούτων αναστατώσεων. </a:t>
            </a:r>
            <a:r>
              <a:rPr lang="el-GR" sz="1800" b="1" dirty="0">
                <a:solidFill>
                  <a:srgbClr val="FF0000"/>
                </a:solidFill>
              </a:rPr>
              <a:t>Οι φιλελεύθεροι </a:t>
            </a:r>
            <a:r>
              <a:rPr lang="el-GR" sz="1800" b="1" dirty="0" err="1">
                <a:solidFill>
                  <a:srgbClr val="FF0000"/>
                </a:solidFill>
              </a:rPr>
              <a:t>πολιτευταί</a:t>
            </a:r>
            <a:r>
              <a:rPr lang="el-GR" sz="1800" b="1" dirty="0">
                <a:solidFill>
                  <a:srgbClr val="FF0000"/>
                </a:solidFill>
              </a:rPr>
              <a:t> κατόρθωσαν να αναλάβουν εκ των χωρών των ανατρεπτικών αυτών στοιχείων την </a:t>
            </a:r>
            <a:r>
              <a:rPr lang="el-GR" sz="1800" b="1" dirty="0" err="1">
                <a:solidFill>
                  <a:srgbClr val="FF0000"/>
                </a:solidFill>
              </a:rPr>
              <a:t>κατεύθυνσιν</a:t>
            </a:r>
            <a:r>
              <a:rPr lang="el-GR" sz="1800" b="1" dirty="0">
                <a:solidFill>
                  <a:srgbClr val="FF0000"/>
                </a:solidFill>
              </a:rPr>
              <a:t> του απεργιακού αγώνος, να αποσκορακίσουν πάσαν άλλην πολιτικού περιεχομένου </a:t>
            </a:r>
            <a:r>
              <a:rPr lang="el-GR" sz="1800" b="1" dirty="0" err="1">
                <a:solidFill>
                  <a:srgbClr val="FF0000"/>
                </a:solidFill>
              </a:rPr>
              <a:t>αξίωσιν</a:t>
            </a:r>
            <a:r>
              <a:rPr lang="el-GR" sz="1800" b="1" dirty="0">
                <a:solidFill>
                  <a:srgbClr val="FF0000"/>
                </a:solidFill>
              </a:rPr>
              <a:t> και να εντοπίσουν τον αγώνα μόνον επί των καθαρώς οικονομικών απαιτήσεων αι </a:t>
            </a:r>
            <a:r>
              <a:rPr lang="el-GR" sz="1800" b="1" dirty="0" err="1">
                <a:solidFill>
                  <a:srgbClr val="FF0000"/>
                </a:solidFill>
              </a:rPr>
              <a:t>οποίαι</a:t>
            </a:r>
            <a:r>
              <a:rPr lang="el-GR" sz="1800" b="1" dirty="0">
                <a:solidFill>
                  <a:srgbClr val="FF0000"/>
                </a:solidFill>
              </a:rPr>
              <a:t> </a:t>
            </a:r>
            <a:r>
              <a:rPr lang="el-GR" sz="1800" b="1" dirty="0" err="1">
                <a:solidFill>
                  <a:srgbClr val="FF0000"/>
                </a:solidFill>
              </a:rPr>
              <a:t>αποδεκταί</a:t>
            </a:r>
            <a:r>
              <a:rPr lang="el-GR" sz="1800" b="1" dirty="0">
                <a:solidFill>
                  <a:srgbClr val="FF0000"/>
                </a:solidFill>
              </a:rPr>
              <a:t> κατ’ αρχήν γενόμεναι </a:t>
            </a:r>
            <a:r>
              <a:rPr lang="el-GR" sz="1800" b="1" dirty="0" err="1">
                <a:solidFill>
                  <a:srgbClr val="FF0000"/>
                </a:solidFill>
              </a:rPr>
              <a:t>ετερμάτισαν</a:t>
            </a:r>
            <a:r>
              <a:rPr lang="el-GR" sz="1800" b="1" dirty="0">
                <a:solidFill>
                  <a:srgbClr val="FF0000"/>
                </a:solidFill>
              </a:rPr>
              <a:t> την κοινωνική αυτήν </a:t>
            </a:r>
            <a:r>
              <a:rPr lang="el-GR" sz="1800" b="1" dirty="0" err="1">
                <a:solidFill>
                  <a:srgbClr val="FF0000"/>
                </a:solidFill>
              </a:rPr>
              <a:t>αναστάτωσιν</a:t>
            </a:r>
            <a:r>
              <a:rPr lang="el-GR" sz="1800" b="1" dirty="0">
                <a:solidFill>
                  <a:srgbClr val="FF0000"/>
                </a:solidFill>
              </a:rPr>
              <a:t>...[Η] προσπάθειά των [των πολιτευτών] αυτή...έσωσε την </a:t>
            </a:r>
            <a:r>
              <a:rPr lang="el-GR" sz="1800" b="1" dirty="0" err="1">
                <a:solidFill>
                  <a:srgbClr val="FF0000"/>
                </a:solidFill>
              </a:rPr>
              <a:t>κατάστασιν</a:t>
            </a:r>
            <a:r>
              <a:rPr lang="el-GR" sz="1800" b="1" dirty="0">
                <a:solidFill>
                  <a:srgbClr val="FF0000"/>
                </a:solidFill>
              </a:rPr>
              <a:t>...</a:t>
            </a:r>
            <a:r>
              <a:rPr lang="el-GR" sz="1800" dirty="0">
                <a:solidFill>
                  <a:srgbClr val="FF0000"/>
                </a:solidFill>
              </a:rPr>
              <a:t> </a:t>
            </a:r>
            <a:r>
              <a:rPr lang="el-GR" sz="1800" dirty="0"/>
              <a:t>(Αναστάσιος </a:t>
            </a:r>
            <a:r>
              <a:rPr lang="el-GR" sz="1800" dirty="0" err="1"/>
              <a:t>Μισιρλόγλου</a:t>
            </a:r>
            <a:r>
              <a:rPr lang="el-GR" sz="1800" dirty="0"/>
              <a:t>, </a:t>
            </a:r>
            <a:r>
              <a:rPr lang="el-GR" sz="1800" i="1" dirty="0" err="1"/>
              <a:t>Εφημερίς</a:t>
            </a:r>
            <a:r>
              <a:rPr lang="el-GR" sz="1800" i="1" dirty="0"/>
              <a:t> των Βαλκανίων,</a:t>
            </a:r>
            <a:r>
              <a:rPr lang="el-GR" sz="1800" dirty="0"/>
              <a:t> 14 Μαΐου 1936)</a:t>
            </a:r>
            <a:endParaRPr lang="en-US" sz="1800" dirty="0"/>
          </a:p>
        </p:txBody>
      </p:sp>
      <p:pic>
        <p:nvPicPr>
          <p:cNvPr id="5" name="Picture 4">
            <a:extLst>
              <a:ext uri="{FF2B5EF4-FFF2-40B4-BE49-F238E27FC236}">
                <a16:creationId xmlns:a16="http://schemas.microsoft.com/office/drawing/2014/main" id="{36B98D68-E5A0-E2DB-0956-E122DF5E7CF1}"/>
              </a:ext>
            </a:extLst>
          </p:cNvPr>
          <p:cNvPicPr>
            <a:picLocks noChangeAspect="1"/>
          </p:cNvPicPr>
          <p:nvPr/>
        </p:nvPicPr>
        <p:blipFill>
          <a:blip r:embed="rId2">
            <a:extLst>
              <a:ext uri="{28A0092B-C50C-407E-A947-70E740481C1C}">
                <a14:useLocalDpi xmlns:a14="http://schemas.microsoft.com/office/drawing/2010/main" val="0"/>
              </a:ext>
            </a:extLst>
          </a:blip>
          <a:srcRect l="8214" r="8214"/>
          <a:stretch/>
        </p:blipFill>
        <p:spPr>
          <a:xfrm>
            <a:off x="6117340" y="-7"/>
            <a:ext cx="3026660" cy="4178808"/>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p:spPr>
      </p:pic>
      <p:pic>
        <p:nvPicPr>
          <p:cNvPr id="7" name="Picture 6" descr="A picture containing outdoor, old, white, black&#10;&#10;Description automatically generated">
            <a:extLst>
              <a:ext uri="{FF2B5EF4-FFF2-40B4-BE49-F238E27FC236}">
                <a16:creationId xmlns:a16="http://schemas.microsoft.com/office/drawing/2014/main" id="{B98B6F88-E7F3-A495-E76E-431561AD8AF0}"/>
              </a:ext>
            </a:extLst>
          </p:cNvPr>
          <p:cNvPicPr>
            <a:picLocks noChangeAspect="1"/>
          </p:cNvPicPr>
          <p:nvPr/>
        </p:nvPicPr>
        <p:blipFill rotWithShape="1">
          <a:blip r:embed="rId3">
            <a:extLst>
              <a:ext uri="{28A0092B-C50C-407E-A947-70E740481C1C}">
                <a14:useLocalDpi xmlns:a14="http://schemas.microsoft.com/office/drawing/2010/main" val="0"/>
              </a:ext>
            </a:extLst>
          </a:blip>
          <a:srcRect l="20070" r="8454" b="-1"/>
          <a:stretch/>
        </p:blipFill>
        <p:spPr>
          <a:xfrm>
            <a:off x="6108267" y="4267201"/>
            <a:ext cx="3035733" cy="2590808"/>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spTree>
    <p:extLst>
      <p:ext uri="{BB962C8B-B14F-4D97-AF65-F5344CB8AC3E}">
        <p14:creationId xmlns:p14="http://schemas.microsoft.com/office/powerpoint/2010/main" val="27951107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D9181BC-5C21-9DCE-0925-727EEE8B5502}"/>
              </a:ext>
            </a:extLst>
          </p:cNvPr>
          <p:cNvPicPr>
            <a:picLocks noChangeAspect="1"/>
          </p:cNvPicPr>
          <p:nvPr/>
        </p:nvPicPr>
        <p:blipFill>
          <a:blip r:embed="rId2">
            <a:extLst>
              <a:ext uri="{28A0092B-C50C-407E-A947-70E740481C1C}">
                <a14:useLocalDpi xmlns:a14="http://schemas.microsoft.com/office/drawing/2010/main" val="0"/>
              </a:ext>
            </a:extLst>
          </a:blip>
          <a:srcRect t="1866" b="5272"/>
          <a:stretch>
            <a:fillRect/>
          </a:stretch>
        </p:blipFill>
        <p:spPr>
          <a:xfrm>
            <a:off x="20" y="1282"/>
            <a:ext cx="9143980" cy="6856718"/>
          </a:xfrm>
          <a:prstGeom prst="rect">
            <a:avLst/>
          </a:prstGeom>
        </p:spPr>
      </p:pic>
    </p:spTree>
    <p:extLst>
      <p:ext uri="{BB962C8B-B14F-4D97-AF65-F5344CB8AC3E}">
        <p14:creationId xmlns:p14="http://schemas.microsoft.com/office/powerpoint/2010/main" val="41145970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CE0F14BA-A143-E6DF-06C9-A77CC20C6F8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11169" r="31140" b="8843"/>
          <a:stretch>
            <a:fillRect/>
          </a:stretch>
        </p:blipFill>
        <p:spPr>
          <a:xfrm>
            <a:off x="2641851" y="10"/>
            <a:ext cx="6502149" cy="6857990"/>
          </a:xfrm>
          <a:prstGeom prst="rect">
            <a:avLst/>
          </a:prstGeom>
        </p:spPr>
      </p:pic>
      <p:sp>
        <p:nvSpPr>
          <p:cNvPr id="42" name="Rectangle 41">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DE50961-48D3-E5BE-D752-6BCEA9F9E2CA}"/>
              </a:ext>
            </a:extLst>
          </p:cNvPr>
          <p:cNvSpPr>
            <a:spLocks noGrp="1"/>
          </p:cNvSpPr>
          <p:nvPr>
            <p:ph type="title"/>
          </p:nvPr>
        </p:nvSpPr>
        <p:spPr>
          <a:xfrm>
            <a:off x="278320" y="1161288"/>
            <a:ext cx="2578608" cy="1124712"/>
          </a:xfrm>
        </p:spPr>
        <p:txBody>
          <a:bodyPr vert="horz" lIns="91440" tIns="45720" rIns="91440" bIns="45720" rtlCol="0" anchor="b">
            <a:normAutofit/>
          </a:bodyPr>
          <a:lstStyle/>
          <a:p>
            <a:r>
              <a:rPr lang="en-US" sz="2400" b="1" dirty="0">
                <a:solidFill>
                  <a:schemeClr val="bg1"/>
                </a:solidFill>
              </a:rPr>
              <a:t>Φθίνον β</a:t>
            </a:r>
            <a:r>
              <a:rPr lang="en-US" sz="2400" b="1" dirty="0" err="1">
                <a:solidFill>
                  <a:schemeClr val="bg1"/>
                </a:solidFill>
              </a:rPr>
              <a:t>ιοτικό</a:t>
            </a:r>
            <a:r>
              <a:rPr lang="en-US" sz="2400" b="1" dirty="0">
                <a:solidFill>
                  <a:schemeClr val="bg1"/>
                </a:solidFill>
              </a:rPr>
              <a:t> επίπ</a:t>
            </a:r>
            <a:r>
              <a:rPr lang="en-US" sz="2400" b="1" dirty="0" err="1">
                <a:solidFill>
                  <a:schemeClr val="bg1"/>
                </a:solidFill>
              </a:rPr>
              <a:t>εδο</a:t>
            </a:r>
            <a:endParaRPr lang="en-US" sz="2400" b="1" dirty="0">
              <a:solidFill>
                <a:schemeClr val="bg1"/>
              </a:solidFill>
            </a:endParaRPr>
          </a:p>
        </p:txBody>
      </p:sp>
      <p:sp>
        <p:nvSpPr>
          <p:cNvPr id="39" name="Rectangle 38">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1" name="Rectangle 40">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EE351E2D-78A3-6066-26C2-E507837DA2C6}"/>
              </a:ext>
            </a:extLst>
          </p:cNvPr>
          <p:cNvSpPr>
            <a:spLocks noGrp="1"/>
          </p:cNvSpPr>
          <p:nvPr>
            <p:ph sz="half" idx="1"/>
          </p:nvPr>
        </p:nvSpPr>
        <p:spPr>
          <a:xfrm>
            <a:off x="182820" y="3228495"/>
            <a:ext cx="3006302" cy="3397777"/>
          </a:xfrm>
        </p:spPr>
        <p:txBody>
          <a:bodyPr vert="horz" lIns="91440" tIns="45720" rIns="91440" bIns="45720" rtlCol="0" anchor="t">
            <a:normAutofit/>
          </a:bodyPr>
          <a:lstStyle/>
          <a:p>
            <a:r>
              <a:rPr lang="en-US" sz="1800" dirty="0">
                <a:solidFill>
                  <a:schemeClr val="bg1"/>
                </a:solidFill>
              </a:rPr>
              <a:t>Το λα</a:t>
            </a:r>
            <a:r>
              <a:rPr lang="en-US" sz="1800" dirty="0" err="1">
                <a:solidFill>
                  <a:schemeClr val="bg1"/>
                </a:solidFill>
              </a:rPr>
              <a:t>ϊκό</a:t>
            </a:r>
            <a:r>
              <a:rPr lang="en-US" sz="1800" dirty="0">
                <a:solidFill>
                  <a:schemeClr val="bg1"/>
                </a:solidFill>
              </a:rPr>
              <a:t> β</a:t>
            </a:r>
            <a:r>
              <a:rPr lang="en-US" sz="1800" dirty="0" err="1">
                <a:solidFill>
                  <a:schemeClr val="bg1"/>
                </a:solidFill>
              </a:rPr>
              <a:t>ιοτικό</a:t>
            </a:r>
            <a:r>
              <a:rPr lang="en-US" sz="1800" dirty="0">
                <a:solidFill>
                  <a:schemeClr val="bg1"/>
                </a:solidFill>
              </a:rPr>
              <a:t> επίπ</a:t>
            </a:r>
            <a:r>
              <a:rPr lang="en-US" sz="1800" dirty="0" err="1">
                <a:solidFill>
                  <a:schemeClr val="bg1"/>
                </a:solidFill>
              </a:rPr>
              <a:t>εδο</a:t>
            </a:r>
            <a:r>
              <a:rPr lang="en-US" sz="1800" dirty="0">
                <a:solidFill>
                  <a:schemeClr val="bg1"/>
                </a:solidFill>
              </a:rPr>
              <a:t> </a:t>
            </a:r>
            <a:r>
              <a:rPr lang="en-US" sz="1800" dirty="0" err="1">
                <a:solidFill>
                  <a:schemeClr val="bg1"/>
                </a:solidFill>
              </a:rPr>
              <a:t>όμως</a:t>
            </a:r>
            <a:r>
              <a:rPr lang="en-US" sz="1800" dirty="0">
                <a:solidFill>
                  <a:schemeClr val="bg1"/>
                </a:solidFill>
              </a:rPr>
              <a:t> </a:t>
            </a:r>
            <a:r>
              <a:rPr lang="en-US" sz="1800" b="1" dirty="0">
                <a:solidFill>
                  <a:schemeClr val="bg1"/>
                </a:solidFill>
              </a:rPr>
              <a:t>επ</a:t>
            </a:r>
            <a:r>
              <a:rPr lang="en-US" sz="1800" b="1" dirty="0" err="1">
                <a:solidFill>
                  <a:schemeClr val="bg1"/>
                </a:solidFill>
              </a:rPr>
              <a:t>ιδεινώνετ</a:t>
            </a:r>
            <a:r>
              <a:rPr lang="en-US" sz="1800" b="1" dirty="0">
                <a:solidFill>
                  <a:schemeClr val="bg1"/>
                </a:solidFill>
              </a:rPr>
              <a:t>αι</a:t>
            </a:r>
          </a:p>
          <a:p>
            <a:r>
              <a:rPr lang="en-US" sz="1800" dirty="0" err="1">
                <a:solidFill>
                  <a:schemeClr val="bg1"/>
                </a:solidFill>
              </a:rPr>
              <a:t>Οι</a:t>
            </a:r>
            <a:r>
              <a:rPr lang="en-US" sz="1800" dirty="0">
                <a:solidFill>
                  <a:schemeClr val="bg1"/>
                </a:solidFill>
              </a:rPr>
              <a:t> </a:t>
            </a:r>
            <a:r>
              <a:rPr lang="en-US" sz="1800" dirty="0" err="1">
                <a:solidFill>
                  <a:schemeClr val="bg1"/>
                </a:solidFill>
              </a:rPr>
              <a:t>τιμές</a:t>
            </a:r>
            <a:r>
              <a:rPr lang="en-US" sz="1800" dirty="0">
                <a:solidFill>
                  <a:schemeClr val="bg1"/>
                </a:solidFill>
              </a:rPr>
              <a:t> </a:t>
            </a:r>
            <a:r>
              <a:rPr lang="en-US" sz="1800" dirty="0" err="1">
                <a:solidFill>
                  <a:schemeClr val="bg1"/>
                </a:solidFill>
              </a:rPr>
              <a:t>όχι</a:t>
            </a:r>
            <a:r>
              <a:rPr lang="en-US" sz="1800" dirty="0">
                <a:solidFill>
                  <a:schemeClr val="bg1"/>
                </a:solidFill>
              </a:rPr>
              <a:t> </a:t>
            </a:r>
            <a:r>
              <a:rPr lang="en-US" sz="1800" dirty="0" err="1">
                <a:solidFill>
                  <a:schemeClr val="bg1"/>
                </a:solidFill>
              </a:rPr>
              <a:t>μόνο</a:t>
            </a:r>
            <a:r>
              <a:rPr lang="en-US" sz="1800" dirty="0">
                <a:solidFill>
                  <a:schemeClr val="bg1"/>
                </a:solidFill>
              </a:rPr>
              <a:t> </a:t>
            </a:r>
            <a:r>
              <a:rPr lang="en-US" sz="1800" dirty="0" err="1">
                <a:solidFill>
                  <a:schemeClr val="bg1"/>
                </a:solidFill>
              </a:rPr>
              <a:t>δεν</a:t>
            </a:r>
            <a:r>
              <a:rPr lang="en-US" sz="1800" dirty="0">
                <a:solidFill>
                  <a:schemeClr val="bg1"/>
                </a:solidFill>
              </a:rPr>
              <a:t> κατα</a:t>
            </a:r>
            <a:r>
              <a:rPr lang="en-US" sz="1800" dirty="0" err="1">
                <a:solidFill>
                  <a:schemeClr val="bg1"/>
                </a:solidFill>
              </a:rPr>
              <a:t>γράφουν</a:t>
            </a:r>
            <a:r>
              <a:rPr lang="en-US" sz="1800" dirty="0">
                <a:solidFill>
                  <a:schemeClr val="bg1"/>
                </a:solidFill>
              </a:rPr>
              <a:t> </a:t>
            </a:r>
            <a:r>
              <a:rPr lang="en-US" sz="1800" dirty="0" err="1">
                <a:solidFill>
                  <a:schemeClr val="bg1"/>
                </a:solidFill>
              </a:rPr>
              <a:t>μείωση</a:t>
            </a:r>
            <a:r>
              <a:rPr lang="en-US" sz="1800" dirty="0">
                <a:solidFill>
                  <a:schemeClr val="bg1"/>
                </a:solidFill>
              </a:rPr>
              <a:t> (ή, </a:t>
            </a:r>
            <a:r>
              <a:rPr lang="en-US" sz="1800" dirty="0" err="1">
                <a:solidFill>
                  <a:schemeClr val="bg1"/>
                </a:solidFill>
              </a:rPr>
              <a:t>έστω</a:t>
            </a:r>
            <a:r>
              <a:rPr lang="en-US" sz="1800" dirty="0">
                <a:solidFill>
                  <a:schemeClr val="bg1"/>
                </a:solidFill>
              </a:rPr>
              <a:t>, </a:t>
            </a:r>
            <a:r>
              <a:rPr lang="en-US" sz="1800" dirty="0" err="1">
                <a:solidFill>
                  <a:schemeClr val="bg1"/>
                </a:solidFill>
              </a:rPr>
              <a:t>στ</a:t>
            </a:r>
            <a:r>
              <a:rPr lang="en-US" sz="1800" dirty="0">
                <a:solidFill>
                  <a:schemeClr val="bg1"/>
                </a:solidFill>
              </a:rPr>
              <a:t>αθεροποίηση) αλλά </a:t>
            </a:r>
            <a:r>
              <a:rPr lang="en-US" sz="1800" b="1" dirty="0">
                <a:solidFill>
                  <a:schemeClr val="bg1"/>
                </a:solidFill>
              </a:rPr>
              <a:t>αυξάνονται</a:t>
            </a:r>
            <a:r>
              <a:rPr lang="en-US" sz="1800" dirty="0">
                <a:solidFill>
                  <a:schemeClr val="bg1"/>
                </a:solidFill>
              </a:rPr>
              <a:t>... </a:t>
            </a:r>
          </a:p>
          <a:p>
            <a:r>
              <a:rPr lang="en-US" sz="1800" dirty="0">
                <a:solidFill>
                  <a:schemeClr val="bg1"/>
                </a:solidFill>
              </a:rPr>
              <a:t>Την </a:t>
            </a:r>
            <a:r>
              <a:rPr lang="en-US" sz="1800" dirty="0" err="1">
                <a:solidFill>
                  <a:schemeClr val="bg1"/>
                </a:solidFill>
              </a:rPr>
              <a:t>ώρ</a:t>
            </a:r>
            <a:r>
              <a:rPr lang="en-US" sz="1800" dirty="0">
                <a:solidFill>
                  <a:schemeClr val="bg1"/>
                </a:solidFill>
              </a:rPr>
              <a:t>α που οι μισθοί παραμένουν καθηλωμένοι, </a:t>
            </a:r>
            <a:r>
              <a:rPr lang="en-US" sz="1800" b="1" dirty="0">
                <a:solidFill>
                  <a:schemeClr val="bg1"/>
                </a:solidFill>
              </a:rPr>
              <a:t>ο πληθωρισμός είναι διψήφιος</a:t>
            </a:r>
            <a:r>
              <a:rPr lang="en-US" sz="1800" dirty="0">
                <a:solidFill>
                  <a:schemeClr val="bg1"/>
                </a:solidFill>
              </a:rPr>
              <a:t>.</a:t>
            </a:r>
          </a:p>
        </p:txBody>
      </p:sp>
    </p:spTree>
    <p:extLst>
      <p:ext uri="{BB962C8B-B14F-4D97-AF65-F5344CB8AC3E}">
        <p14:creationId xmlns:p14="http://schemas.microsoft.com/office/powerpoint/2010/main" val="1486142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F28C5-ADEB-FB96-20E7-03731B486367}"/>
              </a:ext>
            </a:extLst>
          </p:cNvPr>
          <p:cNvSpPr>
            <a:spLocks noGrp="1"/>
          </p:cNvSpPr>
          <p:nvPr>
            <p:ph type="title"/>
          </p:nvPr>
        </p:nvSpPr>
        <p:spPr>
          <a:xfrm>
            <a:off x="4813299" y="490537"/>
            <a:ext cx="3968748" cy="1628775"/>
          </a:xfrm>
        </p:spPr>
        <p:txBody>
          <a:bodyPr vert="horz" lIns="91440" tIns="45720" rIns="91440" bIns="45720" rtlCol="0" anchor="b">
            <a:normAutofit/>
          </a:bodyPr>
          <a:lstStyle/>
          <a:p>
            <a:r>
              <a:rPr lang="en-US" sz="3500" b="1" dirty="0" err="1"/>
              <a:t>Οι</a:t>
            </a:r>
            <a:r>
              <a:rPr lang="en-US" sz="3500" b="1" dirty="0"/>
              <a:t> –α</a:t>
            </a:r>
            <a:r>
              <a:rPr lang="en-US" sz="3500" b="1" dirty="0" err="1"/>
              <a:t>τελέσφορες</a:t>
            </a:r>
            <a:r>
              <a:rPr lang="en-US" sz="3500" b="1" dirty="0"/>
              <a:t>- παρα</a:t>
            </a:r>
            <a:r>
              <a:rPr lang="en-US" sz="3500" b="1" dirty="0" err="1"/>
              <a:t>ινέσεις</a:t>
            </a:r>
            <a:r>
              <a:rPr lang="en-US" sz="3500" b="1" dirty="0"/>
              <a:t> </a:t>
            </a:r>
            <a:r>
              <a:rPr lang="en-US" sz="3500" b="1" dirty="0" err="1"/>
              <a:t>Τσουδερού</a:t>
            </a:r>
            <a:endParaRPr lang="en-US" sz="3500" b="1" dirty="0"/>
          </a:p>
        </p:txBody>
      </p:sp>
      <p:pic>
        <p:nvPicPr>
          <p:cNvPr id="6" name="Content Placeholder 5">
            <a:extLst>
              <a:ext uri="{FF2B5EF4-FFF2-40B4-BE49-F238E27FC236}">
                <a16:creationId xmlns:a16="http://schemas.microsoft.com/office/drawing/2014/main" id="{310AF5AC-191F-BFE3-6461-AEA9BF929BA1}"/>
              </a:ext>
            </a:extLst>
          </p:cNvPr>
          <p:cNvPicPr>
            <a:picLocks noChangeAspect="1"/>
          </p:cNvPicPr>
          <p:nvPr/>
        </p:nvPicPr>
        <p:blipFill>
          <a:blip r:embed="rId2">
            <a:extLst>
              <a:ext uri="{28A0092B-C50C-407E-A947-70E740481C1C}">
                <a14:useLocalDpi xmlns:a14="http://schemas.microsoft.com/office/drawing/2010/main" val="0"/>
              </a:ext>
            </a:extLst>
          </a:blip>
          <a:srcRect l="4199" r="3507"/>
          <a:stretch>
            <a:fillRect/>
          </a:stretch>
        </p:blipFill>
        <p:spPr>
          <a:xfrm>
            <a:off x="1" y="1587"/>
            <a:ext cx="4571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15" name="Content Placeholder 14">
            <a:extLst>
              <a:ext uri="{FF2B5EF4-FFF2-40B4-BE49-F238E27FC236}">
                <a16:creationId xmlns:a16="http://schemas.microsoft.com/office/drawing/2014/main" id="{092CC979-341A-A535-A5AE-BF31FCF7C3E0}"/>
              </a:ext>
            </a:extLst>
          </p:cNvPr>
          <p:cNvSpPr>
            <a:spLocks noGrp="1"/>
          </p:cNvSpPr>
          <p:nvPr>
            <p:ph sz="half" idx="1"/>
          </p:nvPr>
        </p:nvSpPr>
        <p:spPr>
          <a:xfrm>
            <a:off x="4813300" y="2614612"/>
            <a:ext cx="3968747" cy="3752849"/>
          </a:xfrm>
        </p:spPr>
        <p:txBody>
          <a:bodyPr vert="horz" lIns="91440" tIns="45720" rIns="91440" bIns="45720" rtlCol="0">
            <a:normAutofit lnSpcReduction="10000"/>
          </a:bodyPr>
          <a:lstStyle/>
          <a:p>
            <a:pPr>
              <a:spcBef>
                <a:spcPts val="0"/>
              </a:spcBef>
              <a:spcAft>
                <a:spcPts val="600"/>
              </a:spcAft>
            </a:pPr>
            <a:r>
              <a:rPr lang="en-US" sz="2400" dirty="0"/>
              <a:t>«</a:t>
            </a:r>
            <a:r>
              <a:rPr lang="en-US" sz="2400" dirty="0" err="1"/>
              <a:t>Αι</a:t>
            </a:r>
            <a:r>
              <a:rPr lang="en-US" sz="2400" dirty="0"/>
              <a:t> </a:t>
            </a:r>
            <a:r>
              <a:rPr lang="en-US" sz="2400" dirty="0" err="1"/>
              <a:t>ευνοϊκ</a:t>
            </a:r>
            <a:r>
              <a:rPr lang="en-US" sz="2400" dirty="0"/>
              <a:t>αί συνθήκαι, αίτινες έχουσι δημιουργηθή διά την βιομηχανίαν, δημιουργούν επίσης </a:t>
            </a:r>
            <a:r>
              <a:rPr lang="en-US" sz="2400" b="1" dirty="0"/>
              <a:t>υποχρεώσεις έναντι της καταναλώσεως</a:t>
            </a:r>
            <a:r>
              <a:rPr lang="en-US" sz="2400" dirty="0"/>
              <a:t>, τόσον όσον αφορά την ποιότητα, όσον και την </a:t>
            </a:r>
            <a:r>
              <a:rPr lang="en-US" sz="2400" b="1" dirty="0"/>
              <a:t>διατήρησιν των τιμών εις λογικά επίπεδα</a:t>
            </a:r>
            <a:r>
              <a:rPr lang="en-US" sz="2400" dirty="0"/>
              <a:t>». (</a:t>
            </a:r>
            <a:r>
              <a:rPr lang="en-US" sz="2400" i="1" dirty="0"/>
              <a:t>Εφημερίς </a:t>
            </a:r>
            <a:r>
              <a:rPr lang="en-US" sz="2400" i="1" dirty="0" err="1"/>
              <a:t>των</a:t>
            </a:r>
            <a:r>
              <a:rPr lang="en-US" sz="2400" i="1" dirty="0"/>
              <a:t> Βα</a:t>
            </a:r>
            <a:r>
              <a:rPr lang="en-US" sz="2400" i="1" dirty="0" err="1"/>
              <a:t>λκ</a:t>
            </a:r>
            <a:r>
              <a:rPr lang="en-US" sz="2400" i="1" dirty="0"/>
              <a:t>ανίων</a:t>
            </a:r>
            <a:r>
              <a:rPr lang="en-US" sz="2400" dirty="0"/>
              <a:t>, 11 Απριλίου 1936)</a:t>
            </a:r>
          </a:p>
          <a:p>
            <a:pPr>
              <a:spcBef>
                <a:spcPts val="0"/>
              </a:spcBef>
              <a:spcAft>
                <a:spcPts val="600"/>
              </a:spcAft>
            </a:pPr>
            <a:endParaRPr lang="en-US" sz="2400" dirty="0"/>
          </a:p>
        </p:txBody>
      </p:sp>
    </p:spTree>
    <p:extLst>
      <p:ext uri="{BB962C8B-B14F-4D97-AF65-F5344CB8AC3E}">
        <p14:creationId xmlns:p14="http://schemas.microsoft.com/office/powerpoint/2010/main" val="3168910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4F9ECA12-3923-D79D-BF71-7D3D55AFD0A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rcRect t="3383" r="9091" b="32615"/>
          <a:stretch>
            <a:fillRect/>
          </a:stretch>
        </p:blipFill>
        <p:spPr>
          <a:xfrm>
            <a:off x="2641851" y="10"/>
            <a:ext cx="6502149" cy="6857990"/>
          </a:xfrm>
          <a:prstGeom prst="rect">
            <a:avLst/>
          </a:prstGeom>
        </p:spPr>
      </p:pic>
      <p:sp>
        <p:nvSpPr>
          <p:cNvPr id="13" name="Rectangle 1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17451" cy="6858000"/>
          </a:xfrm>
          <a:prstGeom prst="rect">
            <a:avLst/>
          </a:prstGeom>
          <a:gradFill>
            <a:gsLst>
              <a:gs pos="58000">
                <a:schemeClr val="tx1"/>
              </a:gs>
              <a:gs pos="35000">
                <a:schemeClr val="tx1">
                  <a:alpha val="78000"/>
                </a:schemeClr>
              </a:gs>
              <a:gs pos="19000">
                <a:schemeClr val="tx1">
                  <a:alpha val="38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8BB101F-E565-755D-46F6-7D980578127D}"/>
              </a:ext>
            </a:extLst>
          </p:cNvPr>
          <p:cNvSpPr>
            <a:spLocks noGrp="1"/>
          </p:cNvSpPr>
          <p:nvPr>
            <p:ph type="title"/>
          </p:nvPr>
        </p:nvSpPr>
        <p:spPr>
          <a:xfrm>
            <a:off x="278320" y="757989"/>
            <a:ext cx="3613896" cy="1599116"/>
          </a:xfrm>
        </p:spPr>
        <p:txBody>
          <a:bodyPr vert="horz" lIns="91440" tIns="45720" rIns="91440" bIns="45720" rtlCol="0" anchor="b">
            <a:normAutofit/>
          </a:bodyPr>
          <a:lstStyle/>
          <a:p>
            <a:r>
              <a:rPr lang="en-US" sz="3200" b="1" dirty="0">
                <a:solidFill>
                  <a:schemeClr val="bg1"/>
                </a:solidFill>
              </a:rPr>
              <a:t>Φόροι και π</a:t>
            </a:r>
            <a:r>
              <a:rPr lang="en-US" sz="3200" b="1" dirty="0" err="1">
                <a:solidFill>
                  <a:schemeClr val="bg1"/>
                </a:solidFill>
              </a:rPr>
              <a:t>λειστηρι</a:t>
            </a:r>
            <a:r>
              <a:rPr lang="en-US" sz="3200" b="1" dirty="0">
                <a:solidFill>
                  <a:schemeClr val="bg1"/>
                </a:solidFill>
              </a:rPr>
              <a:t>ασμοί...</a:t>
            </a:r>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87775" y="674370"/>
            <a:ext cx="73152" cy="41148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183" y="2443480"/>
            <a:ext cx="2475738" cy="9144"/>
          </a:xfrm>
          <a:prstGeom prst="rect">
            <a:avLst/>
          </a:prstGeom>
          <a:solidFill>
            <a:schemeClr val="tx1"/>
          </a:solidFill>
          <a:ln w="31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523D30F-E2A9-698C-8894-5DB96A3B7727}"/>
              </a:ext>
            </a:extLst>
          </p:cNvPr>
          <p:cNvSpPr>
            <a:spLocks noGrp="1"/>
          </p:cNvSpPr>
          <p:nvPr>
            <p:ph sz="half" idx="1"/>
          </p:nvPr>
        </p:nvSpPr>
        <p:spPr>
          <a:xfrm>
            <a:off x="278319" y="2718053"/>
            <a:ext cx="3523659" cy="3778999"/>
          </a:xfrm>
        </p:spPr>
        <p:txBody>
          <a:bodyPr vert="horz" lIns="91440" tIns="45720" rIns="91440" bIns="45720" rtlCol="0" anchor="t">
            <a:normAutofit/>
          </a:bodyPr>
          <a:lstStyle/>
          <a:p>
            <a:r>
              <a:rPr lang="en-US" sz="2400" dirty="0" err="1">
                <a:solidFill>
                  <a:schemeClr val="bg1"/>
                </a:solidFill>
              </a:rPr>
              <a:t>Αύξηση</a:t>
            </a:r>
            <a:r>
              <a:rPr lang="en-US" sz="2400" dirty="0">
                <a:solidFill>
                  <a:schemeClr val="bg1"/>
                </a:solidFill>
              </a:rPr>
              <a:t> </a:t>
            </a:r>
            <a:r>
              <a:rPr lang="en-US" sz="2400" dirty="0" err="1">
                <a:solidFill>
                  <a:schemeClr val="bg1"/>
                </a:solidFill>
              </a:rPr>
              <a:t>έμμεσων</a:t>
            </a:r>
            <a:r>
              <a:rPr lang="en-US" sz="2400" dirty="0">
                <a:solidFill>
                  <a:schemeClr val="bg1"/>
                </a:solidFill>
              </a:rPr>
              <a:t> </a:t>
            </a:r>
            <a:r>
              <a:rPr lang="en-US" sz="2400" dirty="0" err="1">
                <a:solidFill>
                  <a:schemeClr val="bg1"/>
                </a:solidFill>
              </a:rPr>
              <a:t>φόρων</a:t>
            </a:r>
            <a:r>
              <a:rPr lang="en-US" sz="2400" dirty="0">
                <a:solidFill>
                  <a:schemeClr val="bg1"/>
                </a:solidFill>
              </a:rPr>
              <a:t> (</a:t>
            </a:r>
            <a:r>
              <a:rPr lang="en-US" sz="2400" dirty="0" err="1">
                <a:solidFill>
                  <a:schemeClr val="bg1"/>
                </a:solidFill>
              </a:rPr>
              <a:t>στ</a:t>
            </a:r>
            <a:r>
              <a:rPr lang="en-US" sz="2400" dirty="0">
                <a:solidFill>
                  <a:schemeClr val="bg1"/>
                </a:solidFill>
              </a:rPr>
              <a:t>αθερά άνω του 80% των φορολογικών εσόδων)...</a:t>
            </a:r>
          </a:p>
          <a:p>
            <a:endParaRPr lang="en-US" sz="2400" dirty="0">
              <a:solidFill>
                <a:schemeClr val="bg1"/>
              </a:solidFill>
            </a:endParaRPr>
          </a:p>
          <a:p>
            <a:r>
              <a:rPr lang="en-US" sz="2400" dirty="0">
                <a:solidFill>
                  <a:schemeClr val="bg1"/>
                </a:solidFill>
              </a:rPr>
              <a:t>Κατα</a:t>
            </a:r>
            <a:r>
              <a:rPr lang="en-US" sz="2400" dirty="0" err="1">
                <a:solidFill>
                  <a:schemeClr val="bg1"/>
                </a:solidFill>
              </a:rPr>
              <a:t>σχέσεις</a:t>
            </a:r>
            <a:r>
              <a:rPr lang="en-US" sz="2400" dirty="0">
                <a:solidFill>
                  <a:schemeClr val="bg1"/>
                </a:solidFill>
              </a:rPr>
              <a:t> λα</a:t>
            </a:r>
            <a:r>
              <a:rPr lang="en-US" sz="2400" dirty="0" err="1">
                <a:solidFill>
                  <a:schemeClr val="bg1"/>
                </a:solidFill>
              </a:rPr>
              <a:t>ϊκών</a:t>
            </a:r>
            <a:r>
              <a:rPr lang="en-US" sz="2400" dirty="0">
                <a:solidFill>
                  <a:schemeClr val="bg1"/>
                </a:solidFill>
              </a:rPr>
              <a:t> κα</a:t>
            </a:r>
            <a:r>
              <a:rPr lang="en-US" sz="2400" dirty="0" err="1">
                <a:solidFill>
                  <a:schemeClr val="bg1"/>
                </a:solidFill>
              </a:rPr>
              <a:t>τοικιών</a:t>
            </a:r>
            <a:r>
              <a:rPr lang="en-US" sz="2400" dirty="0">
                <a:solidFill>
                  <a:schemeClr val="bg1"/>
                </a:solidFill>
              </a:rPr>
              <a:t> </a:t>
            </a:r>
            <a:r>
              <a:rPr lang="en-US" sz="2400" dirty="0" err="1">
                <a:solidFill>
                  <a:schemeClr val="bg1"/>
                </a:solidFill>
              </a:rPr>
              <a:t>γι</a:t>
            </a:r>
            <a:r>
              <a:rPr lang="en-US" sz="2400" dirty="0">
                <a:solidFill>
                  <a:schemeClr val="bg1"/>
                </a:solidFill>
              </a:rPr>
              <a:t>α χρέη στο δημόσιο... π</a:t>
            </a:r>
            <a:r>
              <a:rPr lang="en-US" sz="2400" dirty="0" err="1">
                <a:solidFill>
                  <a:schemeClr val="bg1"/>
                </a:solidFill>
              </a:rPr>
              <a:t>λειστηρι</a:t>
            </a:r>
            <a:r>
              <a:rPr lang="en-US" sz="2400" dirty="0">
                <a:solidFill>
                  <a:schemeClr val="bg1"/>
                </a:solidFill>
              </a:rPr>
              <a:t>ασμών</a:t>
            </a:r>
          </a:p>
          <a:p>
            <a:endParaRPr lang="en-US" sz="2400" dirty="0">
              <a:solidFill>
                <a:schemeClr val="bg1"/>
              </a:solidFill>
            </a:endParaRPr>
          </a:p>
        </p:txBody>
      </p:sp>
    </p:spTree>
    <p:extLst>
      <p:ext uri="{BB962C8B-B14F-4D97-AF65-F5344CB8AC3E}">
        <p14:creationId xmlns:p14="http://schemas.microsoft.com/office/powerpoint/2010/main" val="3785549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3"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F0FC81B3-68E8-1CCD-3B87-7817F223D04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l="29413" r="-1" b="-1"/>
          <a:stretch>
            <a:fillRect/>
          </a:stretch>
        </p:blipFill>
        <p:spPr>
          <a:xfrm>
            <a:off x="20" y="10"/>
            <a:ext cx="7252212" cy="6857990"/>
          </a:xfrm>
          <a:prstGeom prst="rect">
            <a:avLst/>
          </a:prstGeom>
        </p:spPr>
      </p:pic>
      <p:sp>
        <p:nvSpPr>
          <p:cNvPr id="20" name="Rectangle 1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843764" y="0"/>
            <a:ext cx="530023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C87AFAD1-8D73-06A6-4A01-70570DC46368}"/>
              </a:ext>
            </a:extLst>
          </p:cNvPr>
          <p:cNvSpPr>
            <a:spLocks noGrp="1"/>
          </p:cNvSpPr>
          <p:nvPr>
            <p:ph type="title"/>
          </p:nvPr>
        </p:nvSpPr>
        <p:spPr>
          <a:xfrm>
            <a:off x="5889338" y="359109"/>
            <a:ext cx="3110282" cy="1899912"/>
          </a:xfrm>
        </p:spPr>
        <p:txBody>
          <a:bodyPr vert="horz" lIns="91440" tIns="45720" rIns="91440" bIns="45720" rtlCol="0" anchor="ctr">
            <a:normAutofit/>
          </a:bodyPr>
          <a:lstStyle/>
          <a:p>
            <a:r>
              <a:rPr lang="en-US" sz="3200" b="1" dirty="0" err="1"/>
              <a:t>Σκάνδ</a:t>
            </a:r>
            <a:r>
              <a:rPr lang="en-US" sz="3200" b="1" dirty="0"/>
              <a:t>αλα, Διασπάθιση κονδυλίων, Δωροληψίες... </a:t>
            </a:r>
          </a:p>
        </p:txBody>
      </p:sp>
      <p:sp>
        <p:nvSpPr>
          <p:cNvPr id="3" name="Content Placeholder 2">
            <a:extLst>
              <a:ext uri="{FF2B5EF4-FFF2-40B4-BE49-F238E27FC236}">
                <a16:creationId xmlns:a16="http://schemas.microsoft.com/office/drawing/2014/main" id="{767EE79F-557F-07E8-11E1-B6A0BF280F1F}"/>
              </a:ext>
            </a:extLst>
          </p:cNvPr>
          <p:cNvSpPr>
            <a:spLocks noGrp="1"/>
          </p:cNvSpPr>
          <p:nvPr>
            <p:ph sz="half" idx="1"/>
          </p:nvPr>
        </p:nvSpPr>
        <p:spPr>
          <a:xfrm>
            <a:off x="5648706" y="2434200"/>
            <a:ext cx="3110283" cy="4303484"/>
          </a:xfrm>
        </p:spPr>
        <p:txBody>
          <a:bodyPr vert="horz" lIns="91440" tIns="45720" rIns="91440" bIns="45720" rtlCol="0">
            <a:normAutofit lnSpcReduction="10000"/>
          </a:bodyPr>
          <a:lstStyle/>
          <a:p>
            <a:r>
              <a:rPr lang="en-US" sz="1800" b="1" dirty="0" err="1"/>
              <a:t>Νικόλ</a:t>
            </a:r>
            <a:r>
              <a:rPr lang="en-US" sz="1800" b="1" dirty="0"/>
              <a:t>αος Κανελλόπουλος</a:t>
            </a:r>
            <a:r>
              <a:rPr lang="en-US" sz="1800" dirty="0"/>
              <a:t> (ο «πατέρας της ελληνικής βιομηχανίας»), συνιδρυτής του ΣΕΒ, ιδιοκτήτης του εργοστασίου Λιπασμάτων στη Δραπετσώνα (επίσης των ΤΙΤΑΝ και Ελαΐς): </a:t>
            </a:r>
            <a:r>
              <a:rPr lang="en-US" sz="1800" b="1" dirty="0">
                <a:solidFill>
                  <a:srgbClr val="FF0000"/>
                </a:solidFill>
              </a:rPr>
              <a:t>κατηγορίες για </a:t>
            </a:r>
            <a:r>
              <a:rPr lang="en-US" sz="1800" dirty="0"/>
              <a:t>φοροδιαφυγή 32 εκατομμυρίων δρχ., παράνομη εξαγωγή συναλλάγματος και δωροδοκία κρατικών αξιωματούχων. </a:t>
            </a:r>
          </a:p>
          <a:p>
            <a:r>
              <a:rPr lang="en-US" sz="1800" b="1" dirty="0"/>
              <a:t>Γ. </a:t>
            </a:r>
            <a:r>
              <a:rPr lang="en-US" sz="1800" b="1" dirty="0" err="1"/>
              <a:t>Μουτσάκ</a:t>
            </a:r>
            <a:r>
              <a:rPr lang="en-US" sz="1800" b="1" dirty="0"/>
              <a:t>ας</a:t>
            </a:r>
            <a:r>
              <a:rPr lang="en-US" sz="1800" dirty="0"/>
              <a:t>, διευθυντής της Υπηρεσίας Προσφυγικής Αποκαταστάσεως: </a:t>
            </a:r>
            <a:r>
              <a:rPr lang="en-US" sz="1800" b="1" dirty="0">
                <a:solidFill>
                  <a:srgbClr val="FF0000"/>
                </a:solidFill>
              </a:rPr>
              <a:t>κατηγορίες για</a:t>
            </a:r>
            <a:r>
              <a:rPr lang="en-US" sz="1800" dirty="0"/>
              <a:t> διασπάθιση κονδυλίων και εκτεταμένες δωροληψίες</a:t>
            </a:r>
          </a:p>
        </p:txBody>
      </p:sp>
    </p:spTree>
    <p:extLst>
      <p:ext uri="{BB962C8B-B14F-4D97-AF65-F5344CB8AC3E}">
        <p14:creationId xmlns:p14="http://schemas.microsoft.com/office/powerpoint/2010/main" val="3459386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a:extLst>
              <a:ext uri="{FF2B5EF4-FFF2-40B4-BE49-F238E27FC236}">
                <a16:creationId xmlns:a16="http://schemas.microsoft.com/office/drawing/2014/main" id="{70EC20C6-3953-E008-ACA7-93E3B084CE0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rcRect b="27423"/>
          <a:stretch>
            <a:fillRect/>
          </a:stretch>
        </p:blipFill>
        <p:spPr>
          <a:xfrm>
            <a:off x="1891767" y="10"/>
            <a:ext cx="7252231"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542696"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5E6E261-3DED-E52A-B05B-0CD54E44CA17}"/>
              </a:ext>
            </a:extLst>
          </p:cNvPr>
          <p:cNvSpPr>
            <a:spLocks noGrp="1"/>
          </p:cNvSpPr>
          <p:nvPr>
            <p:ph type="title"/>
          </p:nvPr>
        </p:nvSpPr>
        <p:spPr>
          <a:xfrm>
            <a:off x="628650" y="365124"/>
            <a:ext cx="3245518" cy="2047207"/>
          </a:xfrm>
        </p:spPr>
        <p:txBody>
          <a:bodyPr vert="horz" lIns="91440" tIns="45720" rIns="91440" bIns="45720" rtlCol="0" anchor="ctr">
            <a:normAutofit/>
          </a:bodyPr>
          <a:lstStyle/>
          <a:p>
            <a:r>
              <a:rPr lang="en-US" sz="3600" b="1" dirty="0"/>
              <a:t>Lomas π</a:t>
            </a:r>
            <a:r>
              <a:rPr lang="en-US" sz="3600" b="1" dirty="0" err="1"/>
              <a:t>ρος</a:t>
            </a:r>
            <a:r>
              <a:rPr lang="en-US" sz="3600" b="1" dirty="0"/>
              <a:t> </a:t>
            </a:r>
            <a:r>
              <a:rPr lang="en-US" sz="3600" b="1" dirty="0" err="1"/>
              <a:t>Waterlow</a:t>
            </a:r>
            <a:r>
              <a:rPr lang="en-US" sz="3600" b="1" dirty="0"/>
              <a:t>... </a:t>
            </a:r>
          </a:p>
        </p:txBody>
      </p:sp>
      <p:sp>
        <p:nvSpPr>
          <p:cNvPr id="3" name="Content Placeholder 2">
            <a:extLst>
              <a:ext uri="{FF2B5EF4-FFF2-40B4-BE49-F238E27FC236}">
                <a16:creationId xmlns:a16="http://schemas.microsoft.com/office/drawing/2014/main" id="{0EFF5685-D734-1A04-0DF4-E7BC648CDBA3}"/>
              </a:ext>
            </a:extLst>
          </p:cNvPr>
          <p:cNvSpPr>
            <a:spLocks noGrp="1"/>
          </p:cNvSpPr>
          <p:nvPr>
            <p:ph sz="half" idx="1"/>
          </p:nvPr>
        </p:nvSpPr>
        <p:spPr>
          <a:xfrm>
            <a:off x="418097" y="2524438"/>
            <a:ext cx="3456071" cy="4273404"/>
          </a:xfrm>
        </p:spPr>
        <p:txBody>
          <a:bodyPr vert="horz" lIns="91440" tIns="45720" rIns="91440" bIns="45720" rtlCol="0">
            <a:normAutofit/>
          </a:bodyPr>
          <a:lstStyle/>
          <a:p>
            <a:r>
              <a:rPr lang="en-US" sz="2000" dirty="0" err="1"/>
              <a:t>Πιστεύω</a:t>
            </a:r>
            <a:r>
              <a:rPr lang="en-US" sz="2000" dirty="0"/>
              <a:t>... </a:t>
            </a:r>
            <a:r>
              <a:rPr lang="en-US" sz="2000" dirty="0" err="1"/>
              <a:t>ότι</a:t>
            </a:r>
            <a:r>
              <a:rPr lang="en-US" sz="2000" dirty="0"/>
              <a:t> </a:t>
            </a:r>
            <a:r>
              <a:rPr lang="en-US" sz="2000" dirty="0" err="1"/>
              <a:t>οι</a:t>
            </a:r>
            <a:r>
              <a:rPr lang="en-US" sz="2000" dirty="0"/>
              <a:t> ταρα</a:t>
            </a:r>
            <a:r>
              <a:rPr lang="en-US" sz="2000" dirty="0" err="1"/>
              <a:t>χές</a:t>
            </a:r>
            <a:r>
              <a:rPr lang="en-US" sz="2000" dirty="0"/>
              <a:t> </a:t>
            </a:r>
            <a:r>
              <a:rPr lang="en-US" sz="2000" dirty="0" err="1"/>
              <a:t>της</a:t>
            </a:r>
            <a:r>
              <a:rPr lang="en-US" sz="2000" dirty="0"/>
              <a:t> 9ης-10ης Μα</a:t>
            </a:r>
            <a:r>
              <a:rPr lang="en-US" sz="2000" dirty="0" err="1"/>
              <a:t>ΐου</a:t>
            </a:r>
            <a:r>
              <a:rPr lang="en-US" sz="2000" dirty="0"/>
              <a:t> θα </a:t>
            </a:r>
            <a:r>
              <a:rPr lang="en-US" sz="2000" dirty="0" err="1"/>
              <a:t>είχ</a:t>
            </a:r>
            <a:r>
              <a:rPr lang="en-US" sz="2000" dirty="0"/>
              <a:t>αν συμβεί ακόμη και χωρίς κομμουνιστική προπαγάνδα·  Η δυσαρέσκεια προς την Κυβέρνηση αυξάνεται σταθερά και </a:t>
            </a:r>
            <a:r>
              <a:rPr lang="en-US" sz="2000" b="1" dirty="0">
                <a:solidFill>
                  <a:srgbClr val="FF0000"/>
                </a:solidFill>
              </a:rPr>
              <a:t>οι φτωχότεροι άνθρωποι, ανεξαιρέτως, θεωρούν την ελληνική κυβέρνηση ως μια συμμορία κλεφτών</a:t>
            </a:r>
            <a:r>
              <a:rPr lang="en-US" sz="2000" dirty="0">
                <a:solidFill>
                  <a:srgbClr val="FF0000"/>
                </a:solidFill>
              </a:rPr>
              <a:t> </a:t>
            </a:r>
            <a:r>
              <a:rPr lang="en-US" sz="2000" dirty="0"/>
              <a:t>(Lomas προς Waterlow, Αναφορά Ιουνίου 1036, FO 371/20389/61)</a:t>
            </a:r>
          </a:p>
          <a:p>
            <a:endParaRPr lang="en-US" sz="2000" dirty="0"/>
          </a:p>
        </p:txBody>
      </p:sp>
    </p:spTree>
    <p:extLst>
      <p:ext uri="{BB962C8B-B14F-4D97-AF65-F5344CB8AC3E}">
        <p14:creationId xmlns:p14="http://schemas.microsoft.com/office/powerpoint/2010/main" val="2241102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6B0D0-4653-9EAF-332F-1BCE83DA4E43}"/>
              </a:ext>
            </a:extLst>
          </p:cNvPr>
          <p:cNvSpPr>
            <a:spLocks noGrp="1"/>
          </p:cNvSpPr>
          <p:nvPr>
            <p:ph type="title"/>
          </p:nvPr>
        </p:nvSpPr>
        <p:spPr>
          <a:xfrm>
            <a:off x="457200" y="274638"/>
            <a:ext cx="8229600" cy="487362"/>
          </a:xfrm>
        </p:spPr>
        <p:txBody>
          <a:bodyPr>
            <a:normAutofit fontScale="90000"/>
          </a:bodyPr>
          <a:lstStyle/>
          <a:p>
            <a:r>
              <a:rPr lang="el-GR" b="1" dirty="0">
                <a:solidFill>
                  <a:srgbClr val="FF0000"/>
                </a:solidFill>
              </a:rPr>
              <a:t>Καπνεργάτες: ο κλάδος «πυροδότης»</a:t>
            </a:r>
            <a:endParaRPr lang="en-US" b="1" dirty="0">
              <a:solidFill>
                <a:srgbClr val="FF0000"/>
              </a:solidFill>
            </a:endParaRPr>
          </a:p>
        </p:txBody>
      </p:sp>
      <p:sp>
        <p:nvSpPr>
          <p:cNvPr id="3" name="Chart Placeholder 2">
            <a:extLst>
              <a:ext uri="{FF2B5EF4-FFF2-40B4-BE49-F238E27FC236}">
                <a16:creationId xmlns:a16="http://schemas.microsoft.com/office/drawing/2014/main" id="{694ACCE9-FAB3-E2A6-4851-7D50C7C9F116}"/>
              </a:ext>
            </a:extLst>
          </p:cNvPr>
          <p:cNvSpPr>
            <a:spLocks noGrp="1"/>
          </p:cNvSpPr>
          <p:nvPr>
            <p:ph type="chart" idx="1"/>
          </p:nvPr>
        </p:nvSpPr>
        <p:spPr/>
        <p:txBody>
          <a:bodyPr/>
          <a:lstStyle/>
          <a:p>
            <a:endParaRPr lang="en-US"/>
          </a:p>
        </p:txBody>
      </p:sp>
      <p:pic>
        <p:nvPicPr>
          <p:cNvPr id="7" name="Picture 6">
            <a:extLst>
              <a:ext uri="{FF2B5EF4-FFF2-40B4-BE49-F238E27FC236}">
                <a16:creationId xmlns:a16="http://schemas.microsoft.com/office/drawing/2014/main" id="{7020C1C7-4409-D883-0F5C-A4BF4B1A83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774" y="1050758"/>
            <a:ext cx="8392026" cy="5594684"/>
          </a:xfrm>
          <a:prstGeom prst="rect">
            <a:avLst/>
          </a:prstGeom>
        </p:spPr>
      </p:pic>
    </p:spTree>
    <p:extLst>
      <p:ext uri="{BB962C8B-B14F-4D97-AF65-F5344CB8AC3E}">
        <p14:creationId xmlns:p14="http://schemas.microsoft.com/office/powerpoint/2010/main" val="2632271339"/>
      </p:ext>
    </p:extLst>
  </p:cSld>
  <p:clrMapOvr>
    <a:masterClrMapping/>
  </p:clrMapOvr>
  <p:transition/>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6">
      <a:majorFont>
        <a:latin typeface="Truetypewriter PolyglOTT"/>
        <a:ea typeface=""/>
        <a:cs typeface=""/>
      </a:majorFont>
      <a:minorFont>
        <a:latin typeface="Truetypewriter PolyglOT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altLang="en-US" sz="800" b="0" i="0" u="none" strike="noStrike" cap="none" normalizeH="0" baseline="0" smtClean="0">
            <a:ln>
              <a:noFill/>
            </a:ln>
            <a:solidFill>
              <a:schemeClr val="tx1"/>
            </a:solidFill>
            <a:effectLst/>
            <a:latin typeface="Tw Cen MT" panose="020B0602020104020603"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GB" altLang="en-US" sz="800" b="0" i="0" u="none" strike="noStrike" cap="none" normalizeH="0" baseline="0" smtClean="0">
            <a:ln>
              <a:noFill/>
            </a:ln>
            <a:solidFill>
              <a:schemeClr val="tx1"/>
            </a:solidFill>
            <a:effectLst/>
            <a:latin typeface="Tw Cen MT" panose="020B0602020104020603" pitchFamily="34"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351689B1E43BD448218B7E3EB43B216" ma:contentTypeVersion="5" ma:contentTypeDescription="Create a new document." ma:contentTypeScope="" ma:versionID="18137e973309823713ab043c2725971f">
  <xsd:schema xmlns:xsd="http://www.w3.org/2001/XMLSchema" xmlns:xs="http://www.w3.org/2001/XMLSchema" xmlns:p="http://schemas.microsoft.com/office/2006/metadata/properties" xmlns:ns2="e7bd594e-03e2-4a28-b8d3-77afbf12a48b" targetNamespace="http://schemas.microsoft.com/office/2006/metadata/properties" ma:root="true" ma:fieldsID="dc1b6a723fb7269af25aefddfa069a1f" ns2:_="">
    <xsd:import namespace="e7bd594e-03e2-4a28-b8d3-77afbf12a4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bd594e-03e2-4a28-b8d3-77afbf12a4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08D26081-42CB-4A6E-9F56-D81BB8971A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bd594e-03e2-4a28-b8d3-77afbf12a4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065DCB2-11B2-4D37-BC63-7BCA381E5BDF}">
  <ds:schemaRefs>
    <ds:schemaRef ds:uri="http://schemas.microsoft.com/sharepoint/v3/contenttype/forms"/>
  </ds:schemaRefs>
</ds:datastoreItem>
</file>

<file path=customXml/itemProps3.xml><?xml version="1.0" encoding="utf-8"?>
<ds:datastoreItem xmlns:ds="http://schemas.openxmlformats.org/officeDocument/2006/customXml" ds:itemID="{F92CEAAB-C947-45AA-9870-10A1D800DD6F}">
  <ds:schemaRefs>
    <ds:schemaRef ds:uri="http://schemas.openxmlformats.org/package/2006/metadata/core-properties"/>
    <ds:schemaRef ds:uri="http://purl.org/dc/elements/1.1/"/>
    <ds:schemaRef ds:uri="e7bd594e-03e2-4a28-b8d3-77afbf12a48b"/>
    <ds:schemaRef ds:uri="http://www.w3.org/XML/1998/namespace"/>
    <ds:schemaRef ds:uri="http://schemas.microsoft.com/office/2006/metadata/properties"/>
    <ds:schemaRef ds:uri="http://purl.org/dc/dcmitype/"/>
    <ds:schemaRef ds:uri="http://schemas.microsoft.com/office/2006/documentManagement/types"/>
    <ds:schemaRef ds:uri="http://schemas.microsoft.com/office/infopath/2007/PartnerControls"/>
    <ds:schemaRef ds:uri="http://purl.org/dc/terms/"/>
  </ds:schemaRefs>
</ds:datastoreItem>
</file>

<file path=docProps/app.xml><?xml version="1.0" encoding="utf-8"?>
<Properties xmlns="http://schemas.openxmlformats.org/officeDocument/2006/extended-properties" xmlns:vt="http://schemas.openxmlformats.org/officeDocument/2006/docPropsVTypes">
  <Template>Office Theme</Template>
  <TotalTime>31819</TotalTime>
  <Words>1665</Words>
  <Application>Microsoft Office PowerPoint</Application>
  <PresentationFormat>On-screen Show (4:3)</PresentationFormat>
  <Paragraphs>89</Paragraphs>
  <Slides>32</Slides>
  <Notes>4</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32</vt:i4>
      </vt:variant>
    </vt:vector>
  </HeadingPairs>
  <TitlesOfParts>
    <vt:vector size="39" baseType="lpstr">
      <vt:lpstr>Calibri</vt:lpstr>
      <vt:lpstr>Wingdings</vt:lpstr>
      <vt:lpstr>Arial</vt:lpstr>
      <vt:lpstr>Truetypewriter PolyglOTT</vt:lpstr>
      <vt:lpstr>Century Gothic</vt:lpstr>
      <vt:lpstr>1_Office Theme</vt:lpstr>
      <vt:lpstr>Custom Design</vt:lpstr>
      <vt:lpstr>Μέρες Μαγιού – Μαχητικότητα, Λαϊκό Μέτωπο και η πολιτική της ήττας</vt:lpstr>
      <vt:lpstr>PowerPoint Presentation</vt:lpstr>
      <vt:lpstr>Βασικά οικονομικά στοιχεία</vt:lpstr>
      <vt:lpstr>Φθίνον βιοτικό επίπεδο</vt:lpstr>
      <vt:lpstr>Οι –ατελέσφορες- παραινέσεις Τσουδερού</vt:lpstr>
      <vt:lpstr>Φόροι και πλειστηριασμοί...</vt:lpstr>
      <vt:lpstr>Σκάνδαλα, Διασπάθιση κονδυλίων, Δωροληψίες... </vt:lpstr>
      <vt:lpstr>Lomas προς Waterlow... </vt:lpstr>
      <vt:lpstr>Καπνεργάτες: ο κλάδος «πυροδότης»</vt:lpstr>
      <vt:lpstr>Επιπτώσεις από τη εξαγωγή ανεπεξέργαστων</vt:lpstr>
      <vt:lpstr>Δυσλειτουργίες στο ΤΑΚ </vt:lpstr>
      <vt:lpstr>Η Τόγκα</vt:lpstr>
      <vt:lpstr>PowerPoint Presentation</vt:lpstr>
      <vt:lpstr>Αλληλέγγυοι απεργοί</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Ενιαίο Μέτωπο – Λαϊκό Μέτωπο</vt:lpstr>
      <vt:lpstr>Λαϊκά Μέτωπα (1935)</vt:lpstr>
      <vt:lpstr>Το Σύμφωνο Σκλάβαινα-Σοφούλη</vt:lpstr>
      <vt:lpstr>Το σύμφωνο... </vt:lpstr>
      <vt:lpstr>Τι εννοούσαν (Σοφούλης);</vt:lpstr>
      <vt:lpstr>Τι εννοούσαν; (Παπαναστασίου)</vt:lpstr>
      <vt:lpstr>Δράσεις εντός του καθεστωτικού πλαισίου... </vt:lpstr>
      <vt:lpstr>Ο περιορισμός της εξέγερσης</vt:lpstr>
      <vt:lpstr>PowerPoint Presentation</vt:lpstr>
      <vt:lpstr>Ουδεμία έκπληξις!</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Το πεδίο (και μια κρίσιμη εννοιακή συμπλήρωση)…</dc:title>
  <dc:creator>Seraphim Seferiades</dc:creator>
  <cp:lastModifiedBy>Seraphim Seferiades</cp:lastModifiedBy>
  <cp:revision>146</cp:revision>
  <dcterms:created xsi:type="dcterms:W3CDTF">2017-10-25T07:12:55Z</dcterms:created>
  <dcterms:modified xsi:type="dcterms:W3CDTF">2026-05-03T17:19:29Z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0x010100D351689B1E43BD448218B7E3EB43B216</vt:lpwstr>
  </property>
</Properties>
</file>