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76" r:id="rId2"/>
    <p:sldId id="273" r:id="rId3"/>
    <p:sldId id="274" r:id="rId4"/>
    <p:sldId id="258" r:id="rId5"/>
    <p:sldId id="259" r:id="rId6"/>
    <p:sldId id="260" r:id="rId7"/>
    <p:sldId id="261" r:id="rId8"/>
    <p:sldId id="264" r:id="rId9"/>
    <p:sldId id="275" r:id="rId10"/>
    <p:sldId id="257" r:id="rId11"/>
    <p:sldId id="265" r:id="rId12"/>
    <p:sldId id="266" r:id="rId13"/>
    <p:sldId id="272" r:id="rId14"/>
    <p:sldId id="262" r:id="rId15"/>
    <p:sldId id="263" r:id="rId16"/>
    <p:sldId id="267" r:id="rId17"/>
    <p:sldId id="271" r:id="rId18"/>
    <p:sldId id="268" r:id="rId19"/>
    <p:sldId id="269" r:id="rId20"/>
    <p:sldId id="270" r:id="rId2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4" d="100"/>
          <a:sy n="64" d="100"/>
        </p:scale>
        <p:origin x="-2994" y="-11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8" name="Τίτλος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l-GR" smtClean="0"/>
              <a:t>Στυλ κύριου τίτλου</a:t>
            </a:r>
            <a:endParaRPr kumimoji="0" lang="en-US"/>
          </a:p>
        </p:txBody>
      </p:sp>
      <p:sp>
        <p:nvSpPr>
          <p:cNvPr id="28" name="Θέση ημερομηνίας 27"/>
          <p:cNvSpPr>
            <a:spLocks noGrp="1"/>
          </p:cNvSpPr>
          <p:nvPr>
            <p:ph type="dt" sz="half" idx="10"/>
          </p:nvPr>
        </p:nvSpPr>
        <p:spPr/>
        <p:txBody>
          <a:bodyPr/>
          <a:lstStyle/>
          <a:p>
            <a:fld id="{15B56D17-AC80-4768-8BC2-C9CAACE8A68A}" type="datetimeFigureOut">
              <a:rPr lang="el-GR" smtClean="0"/>
              <a:t>13/5/2018</a:t>
            </a:fld>
            <a:endParaRPr lang="el-GR"/>
          </a:p>
        </p:txBody>
      </p:sp>
      <p:sp>
        <p:nvSpPr>
          <p:cNvPr id="17" name="Θέση υποσέλιδου 16"/>
          <p:cNvSpPr>
            <a:spLocks noGrp="1"/>
          </p:cNvSpPr>
          <p:nvPr>
            <p:ph type="ftr" sz="quarter" idx="11"/>
          </p:nvPr>
        </p:nvSpPr>
        <p:spPr/>
        <p:txBody>
          <a:bodyPr/>
          <a:lstStyle/>
          <a:p>
            <a:endParaRPr lang="el-GR"/>
          </a:p>
        </p:txBody>
      </p:sp>
      <p:sp>
        <p:nvSpPr>
          <p:cNvPr id="29" name="Θέση αριθμού διαφάνειας 28"/>
          <p:cNvSpPr>
            <a:spLocks noGrp="1"/>
          </p:cNvSpPr>
          <p:nvPr>
            <p:ph type="sldNum" sz="quarter" idx="12"/>
          </p:nvPr>
        </p:nvSpPr>
        <p:spPr/>
        <p:txBody>
          <a:bodyPr/>
          <a:lstStyle/>
          <a:p>
            <a:fld id="{15DC90AB-0477-41FC-863F-5423D10EF7BE}" type="slidenum">
              <a:rPr lang="el-GR" smtClean="0"/>
              <a:t>‹#›</a:t>
            </a:fld>
            <a:endParaRPr lang="el-GR"/>
          </a:p>
        </p:txBody>
      </p:sp>
      <p:sp>
        <p:nvSpPr>
          <p:cNvPr id="9" name="Υπότιτλος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4000" advTm="30000">
        <p14:prism isInverted="1"/>
      </p:transition>
    </mc:Choice>
    <mc:Fallback xmlns="">
      <p:transition spd="slow" advTm="3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15B56D17-AC80-4768-8BC2-C9CAACE8A68A}" type="datetimeFigureOut">
              <a:rPr lang="el-GR" smtClean="0"/>
              <a:t>13/5/2018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5DC90AB-0477-41FC-863F-5423D10EF7BE}"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4000" advTm="30000">
        <p14:prism isInverted="1"/>
      </p:transition>
    </mc:Choice>
    <mc:Fallback xmlns="">
      <p:transition spd="slow" advTm="3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15B56D17-AC80-4768-8BC2-C9CAACE8A68A}" type="datetimeFigureOut">
              <a:rPr lang="el-GR" smtClean="0"/>
              <a:t>13/5/2018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5DC90AB-0477-41FC-863F-5423D10EF7BE}"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4000" advTm="30000">
        <p14:prism isInverted="1"/>
      </p:transition>
    </mc:Choice>
    <mc:Fallback xmlns="">
      <p:transition spd="slow" advTm="3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περιεχομένου 2"/>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15B56D17-AC80-4768-8BC2-C9CAACE8A68A}" type="datetimeFigureOut">
              <a:rPr lang="el-GR" smtClean="0"/>
              <a:t>13/5/2018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5DC90AB-0477-41FC-863F-5423D10EF7BE}"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4000" advTm="30000">
        <p14:prism isInverted="1"/>
      </p:transition>
    </mc:Choice>
    <mc:Fallback xmlns="">
      <p:transition spd="slow" advTm="3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3">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4" name="Θέση ημερομηνίας 3"/>
          <p:cNvSpPr>
            <a:spLocks noGrp="1"/>
          </p:cNvSpPr>
          <p:nvPr>
            <p:ph type="dt" sz="half" idx="10"/>
          </p:nvPr>
        </p:nvSpPr>
        <p:spPr/>
        <p:txBody>
          <a:bodyPr/>
          <a:lstStyle/>
          <a:p>
            <a:fld id="{15B56D17-AC80-4768-8BC2-C9CAACE8A68A}" type="datetimeFigureOut">
              <a:rPr lang="el-GR" smtClean="0"/>
              <a:t>13/5/2018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a:xfrm>
            <a:off x="7924800" y="6416675"/>
            <a:ext cx="762000" cy="365125"/>
          </a:xfrm>
        </p:spPr>
        <p:txBody>
          <a:bodyPr/>
          <a:lstStyle/>
          <a:p>
            <a:fld id="{15DC90AB-0477-41FC-863F-5423D10EF7BE}" type="slidenum">
              <a:rPr lang="el-GR" smtClean="0"/>
              <a:t>‹#›</a:t>
            </a:fld>
            <a:endParaRPr lang="el-G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Tm="30000">
        <p14:prism isInverted="1"/>
      </p:transition>
    </mc:Choice>
    <mc:Fallback xmlns="">
      <p:transition spd="slow" advTm="3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περιεχομένου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περιεχομένου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p:txBody>
          <a:bodyPr/>
          <a:lstStyle/>
          <a:p>
            <a:fld id="{15B56D17-AC80-4768-8BC2-C9CAACE8A68A}" type="datetimeFigureOut">
              <a:rPr lang="el-GR" smtClean="0"/>
              <a:t>13/5/2018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15DC90AB-0477-41FC-863F-5423D10EF7BE}"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4000" advTm="30000">
        <p14:prism isInverted="1"/>
      </p:transition>
    </mc:Choice>
    <mc:Fallback xmlns="">
      <p:transition spd="slow" advTm="3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8229600" cy="1143000"/>
          </a:xfrm>
        </p:spPr>
        <p:txBody>
          <a:bodyPr anchor="ctr"/>
          <a:lstStyle>
            <a:lvl1pPr>
              <a:defRPr/>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Θέση κειμένου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5" name="Θέση περιεχομένου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Θέση περιεχομένου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Θέση ημερομηνίας 6"/>
          <p:cNvSpPr>
            <a:spLocks noGrp="1"/>
          </p:cNvSpPr>
          <p:nvPr>
            <p:ph type="dt" sz="half" idx="10"/>
          </p:nvPr>
        </p:nvSpPr>
        <p:spPr/>
        <p:txBody>
          <a:bodyPr/>
          <a:lstStyle/>
          <a:p>
            <a:fld id="{15B56D17-AC80-4768-8BC2-C9CAACE8A68A}" type="datetimeFigureOut">
              <a:rPr lang="el-GR" smtClean="0"/>
              <a:t>13/5/2018</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15DC90AB-0477-41FC-863F-5423D10EF7BE}"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4000" advTm="30000">
        <p14:prism isInverted="1"/>
      </p:transition>
    </mc:Choice>
    <mc:Fallback xmlns="">
      <p:transition spd="slow" advTm="3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ημερομηνίας 2"/>
          <p:cNvSpPr>
            <a:spLocks noGrp="1"/>
          </p:cNvSpPr>
          <p:nvPr>
            <p:ph type="dt" sz="half" idx="10"/>
          </p:nvPr>
        </p:nvSpPr>
        <p:spPr/>
        <p:txBody>
          <a:bodyPr/>
          <a:lstStyle/>
          <a:p>
            <a:fld id="{15B56D17-AC80-4768-8BC2-C9CAACE8A68A}" type="datetimeFigureOut">
              <a:rPr lang="el-GR" smtClean="0"/>
              <a:t>13/5/2018</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15DC90AB-0477-41FC-863F-5423D10EF7BE}"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4000" advTm="30000">
        <p14:prism isInverted="1"/>
      </p:transition>
    </mc:Choice>
    <mc:Fallback xmlns="">
      <p:transition spd="slow" advTm="3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5B56D17-AC80-4768-8BC2-C9CAACE8A68A}" type="datetimeFigureOut">
              <a:rPr lang="el-GR" smtClean="0"/>
              <a:t>13/5/2018</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15DC90AB-0477-41FC-863F-5423D10EF7BE}"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4000" advTm="30000">
        <p14:prism isInverted="1"/>
      </p:transition>
    </mc:Choice>
    <mc:Fallback xmlns="">
      <p:transition spd="slow" advTm="3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l-GR" smtClean="0"/>
              <a:t>Στυλ κύριου τίτλου</a:t>
            </a:r>
            <a:endParaRPr kumimoji="0" lang="en-US"/>
          </a:p>
        </p:txBody>
      </p:sp>
      <p:sp>
        <p:nvSpPr>
          <p:cNvPr id="3" name="Θέση κειμένου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4" name="Θέση περιεχομένου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p:txBody>
          <a:bodyPr/>
          <a:lstStyle/>
          <a:p>
            <a:fld id="{15B56D17-AC80-4768-8BC2-C9CAACE8A68A}" type="datetimeFigureOut">
              <a:rPr lang="el-GR" smtClean="0"/>
              <a:t>13/5/2018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15DC90AB-0477-41FC-863F-5423D10EF7BE}"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4000" advTm="30000">
        <p14:prism isInverted="1"/>
      </p:transition>
    </mc:Choice>
    <mc:Fallback xmlns="">
      <p:transition spd="slow" advTm="3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l-GR" smtClean="0">
                <a:solidFill>
                  <a:schemeClr val="lt1"/>
                </a:solidFill>
                <a:latin typeface="+mn-lt"/>
                <a:ea typeface="+mn-ea"/>
                <a:cs typeface="+mn-cs"/>
              </a:rPr>
              <a:t>Κάντε κλικ στο εικονίδιο για να προσθέσετε μια εικόνα</a:t>
            </a:r>
            <a:endParaRPr kumimoji="0" lang="en-US" dirty="0">
              <a:solidFill>
                <a:schemeClr val="lt1"/>
              </a:solidFill>
              <a:latin typeface="+mn-lt"/>
              <a:ea typeface="+mn-ea"/>
              <a:cs typeface="+mn-cs"/>
            </a:endParaRPr>
          </a:p>
        </p:txBody>
      </p:sp>
      <p:sp>
        <p:nvSpPr>
          <p:cNvPr id="4" name="Θέση κειμένου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5" name="Θέση ημερομηνίας 4"/>
          <p:cNvSpPr>
            <a:spLocks noGrp="1"/>
          </p:cNvSpPr>
          <p:nvPr>
            <p:ph type="dt" sz="half" idx="10"/>
          </p:nvPr>
        </p:nvSpPr>
        <p:spPr/>
        <p:txBody>
          <a:bodyPr/>
          <a:lstStyle/>
          <a:p>
            <a:fld id="{15B56D17-AC80-4768-8BC2-C9CAACE8A68A}" type="datetimeFigureOut">
              <a:rPr lang="el-GR" smtClean="0"/>
              <a:t>13/5/2018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15DC90AB-0477-41FC-863F-5423D10EF7BE}"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4000" advTm="30000">
        <p14:prism isInverted="1"/>
      </p:transition>
    </mc:Choice>
    <mc:Fallback xmlns="">
      <p:transition spd="slow" advTm="3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Θέση τίτλου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l-GR" smtClean="0"/>
              <a:t>Στυλ κύριου τίτλου</a:t>
            </a:r>
            <a:endParaRPr kumimoji="0" lang="en-US"/>
          </a:p>
        </p:txBody>
      </p:sp>
      <p:sp>
        <p:nvSpPr>
          <p:cNvPr id="13" name="Θέση κειμένου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Θέση ημερομηνίας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5B56D17-AC80-4768-8BC2-C9CAACE8A68A}" type="datetimeFigureOut">
              <a:rPr lang="el-GR" smtClean="0"/>
              <a:t>13/5/2018</a:t>
            </a:fld>
            <a:endParaRPr lang="el-GR"/>
          </a:p>
        </p:txBody>
      </p:sp>
      <p:sp>
        <p:nvSpPr>
          <p:cNvPr id="3" name="Θέση υποσέλιδου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l-GR"/>
          </a:p>
        </p:txBody>
      </p:sp>
      <p:sp>
        <p:nvSpPr>
          <p:cNvPr id="23" name="Θέση αριθμού διαφάνειας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5DC90AB-0477-41FC-863F-5423D10EF7BE}" type="slidenum">
              <a:rPr lang="el-GR" smtClean="0"/>
              <a:t>‹#›</a:t>
            </a:fld>
            <a:endParaRPr lang="el-G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4000" advTm="30000">
        <p14:prism isInverted="1"/>
      </p:transition>
    </mc:Choice>
    <mc:Fallback xmlns="">
      <p:transition spd="slow" advTm="30000">
        <p:fade/>
      </p:transition>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188639"/>
            <a:ext cx="9036496" cy="6158681"/>
          </a:xfrm>
        </p:spPr>
        <p:txBody>
          <a:bodyPr>
            <a:noAutofit/>
          </a:bodyPr>
          <a:lstStyle/>
          <a:p>
            <a:pPr lvl="0">
              <a:spcBef>
                <a:spcPct val="20000"/>
              </a:spcBef>
            </a:pPr>
            <a:r>
              <a:rPr lang="el-GR" sz="4000" cap="none" dirty="0">
                <a:ln>
                  <a:noFill/>
                </a:ln>
                <a:solidFill>
                  <a:schemeClr val="bg2">
                    <a:lumMod val="50000"/>
                  </a:schemeClr>
                </a:solidFill>
                <a:effectLst/>
                <a:latin typeface="Bookman Old Style" pitchFamily="18" charset="0"/>
                <a:ea typeface="+mn-ea"/>
                <a:cs typeface="+mn-cs"/>
              </a:rPr>
              <a:t>ΦΑΣΙΣΜΟΣ ΧΘΕΣ ΚΑΙ ΣΗΜΕΡΑ</a:t>
            </a:r>
            <a:r>
              <a:rPr lang="en-US" sz="2800" cap="none" dirty="0">
                <a:ln>
                  <a:noFill/>
                </a:ln>
                <a:solidFill>
                  <a:prstClr val="white"/>
                </a:solidFill>
                <a:effectLst/>
                <a:latin typeface="Bookman Old Style" pitchFamily="18" charset="0"/>
                <a:ea typeface="+mn-ea"/>
                <a:cs typeface="+mn-cs"/>
              </a:rPr>
              <a:t/>
            </a:r>
            <a:br>
              <a:rPr lang="en-US" sz="2800" cap="none" dirty="0">
                <a:ln>
                  <a:noFill/>
                </a:ln>
                <a:solidFill>
                  <a:prstClr val="white"/>
                </a:solidFill>
                <a:effectLst/>
                <a:latin typeface="Bookman Old Style" pitchFamily="18" charset="0"/>
                <a:ea typeface="+mn-ea"/>
                <a:cs typeface="+mn-cs"/>
              </a:rPr>
            </a:br>
            <a:r>
              <a:rPr lang="en-US" sz="2800" cap="none" dirty="0">
                <a:ln>
                  <a:noFill/>
                </a:ln>
                <a:solidFill>
                  <a:prstClr val="white"/>
                </a:solidFill>
                <a:effectLst/>
                <a:latin typeface="Bookman Old Style" pitchFamily="18" charset="0"/>
                <a:ea typeface="+mn-ea"/>
                <a:cs typeface="+mn-cs"/>
              </a:rPr>
              <a:t/>
            </a:r>
            <a:br>
              <a:rPr lang="en-US" sz="2800" cap="none" dirty="0">
                <a:ln>
                  <a:noFill/>
                </a:ln>
                <a:solidFill>
                  <a:prstClr val="white"/>
                </a:solidFill>
                <a:effectLst/>
                <a:latin typeface="Bookman Old Style" pitchFamily="18" charset="0"/>
                <a:ea typeface="+mn-ea"/>
                <a:cs typeface="+mn-cs"/>
              </a:rPr>
            </a:br>
            <a:r>
              <a:rPr lang="el-GR" sz="2800" cap="none" dirty="0">
                <a:ln>
                  <a:noFill/>
                </a:ln>
                <a:solidFill>
                  <a:prstClr val="white"/>
                </a:solidFill>
                <a:effectLst/>
                <a:latin typeface="Bookman Old Style" pitchFamily="18" charset="0"/>
                <a:ea typeface="+mn-ea"/>
                <a:cs typeface="+mn-cs"/>
              </a:rPr>
              <a:t>Αλίκη </a:t>
            </a:r>
            <a:r>
              <a:rPr lang="el-GR" sz="2800" cap="none" dirty="0" err="1">
                <a:ln>
                  <a:noFill/>
                </a:ln>
                <a:solidFill>
                  <a:prstClr val="white"/>
                </a:solidFill>
                <a:effectLst/>
                <a:latin typeface="Bookman Old Style" pitchFamily="18" charset="0"/>
                <a:ea typeface="+mn-ea"/>
                <a:cs typeface="+mn-cs"/>
              </a:rPr>
              <a:t>Λαβράνου</a:t>
            </a:r>
            <a:r>
              <a:rPr lang="el-GR" sz="2800" cap="none" dirty="0">
                <a:ln>
                  <a:noFill/>
                </a:ln>
                <a:solidFill>
                  <a:prstClr val="white"/>
                </a:solidFill>
                <a:effectLst/>
                <a:latin typeface="Bookman Old Style" pitchFamily="18" charset="0"/>
                <a:ea typeface="+mn-ea"/>
                <a:cs typeface="+mn-cs"/>
              </a:rPr>
              <a:t>, </a:t>
            </a:r>
            <a:r>
              <a:rPr lang="el-GR" sz="2800" cap="none" dirty="0" smtClean="0">
                <a:ln>
                  <a:noFill/>
                </a:ln>
                <a:solidFill>
                  <a:prstClr val="white"/>
                </a:solidFill>
                <a:effectLst/>
                <a:latin typeface="Bookman Old Style" pitchFamily="18" charset="0"/>
                <a:ea typeface="+mn-ea"/>
                <a:cs typeface="+mn-cs"/>
              </a:rPr>
              <a:t/>
            </a:r>
            <a:br>
              <a:rPr lang="el-GR" sz="2800" cap="none" dirty="0" smtClean="0">
                <a:ln>
                  <a:noFill/>
                </a:ln>
                <a:solidFill>
                  <a:prstClr val="white"/>
                </a:solidFill>
                <a:effectLst/>
                <a:latin typeface="Bookman Old Style" pitchFamily="18" charset="0"/>
                <a:ea typeface="+mn-ea"/>
                <a:cs typeface="+mn-cs"/>
              </a:rPr>
            </a:br>
            <a:r>
              <a:rPr lang="el-GR" sz="2800" i="1" cap="none" dirty="0" smtClean="0">
                <a:ln>
                  <a:noFill/>
                </a:ln>
                <a:solidFill>
                  <a:prstClr val="white"/>
                </a:solidFill>
                <a:effectLst/>
                <a:latin typeface="Bookman Old Style" pitchFamily="18" charset="0"/>
                <a:ea typeface="+mn-ea"/>
                <a:cs typeface="+mn-cs"/>
              </a:rPr>
              <a:t>Η </a:t>
            </a:r>
            <a:r>
              <a:rPr lang="el-GR" sz="2800" i="1" cap="none" dirty="0">
                <a:ln>
                  <a:noFill/>
                </a:ln>
                <a:solidFill>
                  <a:prstClr val="white"/>
                </a:solidFill>
                <a:effectLst/>
                <a:latin typeface="Bookman Old Style" pitchFamily="18" charset="0"/>
                <a:ea typeface="+mn-ea"/>
                <a:cs typeface="+mn-cs"/>
              </a:rPr>
              <a:t>επικαιρότητα του φασισμού σήμερα</a:t>
            </a:r>
            <a:br>
              <a:rPr lang="el-GR" sz="2800" i="1" cap="none" dirty="0">
                <a:ln>
                  <a:noFill/>
                </a:ln>
                <a:solidFill>
                  <a:prstClr val="white"/>
                </a:solidFill>
                <a:effectLst/>
                <a:latin typeface="Bookman Old Style" pitchFamily="18" charset="0"/>
                <a:ea typeface="+mn-ea"/>
                <a:cs typeface="+mn-cs"/>
              </a:rPr>
            </a:br>
            <a:r>
              <a:rPr lang="el-GR" sz="2800" i="1" cap="none" dirty="0" smtClean="0">
                <a:ln>
                  <a:noFill/>
                </a:ln>
                <a:solidFill>
                  <a:prstClr val="white"/>
                </a:solidFill>
                <a:effectLst/>
                <a:latin typeface="Bookman Old Style" pitchFamily="18" charset="0"/>
                <a:ea typeface="+mn-ea"/>
                <a:cs typeface="+mn-cs"/>
              </a:rPr>
              <a:t/>
            </a:r>
            <a:br>
              <a:rPr lang="el-GR" sz="2800" i="1" cap="none" dirty="0" smtClean="0">
                <a:ln>
                  <a:noFill/>
                </a:ln>
                <a:solidFill>
                  <a:prstClr val="white"/>
                </a:solidFill>
                <a:effectLst/>
                <a:latin typeface="Bookman Old Style" pitchFamily="18" charset="0"/>
                <a:ea typeface="+mn-ea"/>
                <a:cs typeface="+mn-cs"/>
              </a:rPr>
            </a:br>
            <a:r>
              <a:rPr lang="el-GR" sz="2800" cap="none" dirty="0" smtClean="0">
                <a:ln>
                  <a:noFill/>
                </a:ln>
                <a:solidFill>
                  <a:prstClr val="white"/>
                </a:solidFill>
                <a:effectLst/>
                <a:latin typeface="Bookman Old Style" pitchFamily="18" charset="0"/>
                <a:ea typeface="+mn-ea"/>
                <a:cs typeface="+mn-cs"/>
              </a:rPr>
              <a:t>Δέσποινα </a:t>
            </a:r>
            <a:r>
              <a:rPr lang="el-GR" sz="2800" cap="none" dirty="0">
                <a:ln>
                  <a:noFill/>
                </a:ln>
                <a:solidFill>
                  <a:prstClr val="white"/>
                </a:solidFill>
                <a:effectLst/>
                <a:latin typeface="Bookman Old Style" pitchFamily="18" charset="0"/>
                <a:ea typeface="+mn-ea"/>
                <a:cs typeface="+mn-cs"/>
              </a:rPr>
              <a:t>Παπαδημητρίου,</a:t>
            </a:r>
            <a:r>
              <a:rPr lang="en-US" sz="2800" cap="none" dirty="0">
                <a:ln>
                  <a:noFill/>
                </a:ln>
                <a:solidFill>
                  <a:prstClr val="white"/>
                </a:solidFill>
                <a:effectLst/>
                <a:latin typeface="Bookman Old Style" pitchFamily="18" charset="0"/>
                <a:ea typeface="+mn-ea"/>
                <a:cs typeface="+mn-cs"/>
              </a:rPr>
              <a:t/>
            </a:r>
            <a:br>
              <a:rPr lang="en-US" sz="2800" cap="none" dirty="0">
                <a:ln>
                  <a:noFill/>
                </a:ln>
                <a:solidFill>
                  <a:prstClr val="white"/>
                </a:solidFill>
                <a:effectLst/>
                <a:latin typeface="Bookman Old Style" pitchFamily="18" charset="0"/>
                <a:ea typeface="+mn-ea"/>
                <a:cs typeface="+mn-cs"/>
              </a:rPr>
            </a:br>
            <a:r>
              <a:rPr lang="el-GR" sz="2800" i="1" cap="none" dirty="0">
                <a:ln>
                  <a:noFill/>
                </a:ln>
                <a:solidFill>
                  <a:prstClr val="white"/>
                </a:solidFill>
                <a:effectLst/>
                <a:latin typeface="Bookman Old Style" pitchFamily="18" charset="0"/>
                <a:ea typeface="+mn-ea"/>
                <a:cs typeface="+mn-cs"/>
              </a:rPr>
              <a:t>Ο φασισμός και οι ευρωπαϊκές ιστορικές εμπειρίες</a:t>
            </a:r>
            <a:br>
              <a:rPr lang="el-GR" sz="2800" i="1" cap="none" dirty="0">
                <a:ln>
                  <a:noFill/>
                </a:ln>
                <a:solidFill>
                  <a:prstClr val="white"/>
                </a:solidFill>
                <a:effectLst/>
                <a:latin typeface="Bookman Old Style" pitchFamily="18" charset="0"/>
                <a:ea typeface="+mn-ea"/>
                <a:cs typeface="+mn-cs"/>
              </a:rPr>
            </a:br>
            <a:r>
              <a:rPr lang="el-GR" sz="2800" i="1" cap="none" dirty="0" smtClean="0">
                <a:ln>
                  <a:noFill/>
                </a:ln>
                <a:solidFill>
                  <a:prstClr val="white"/>
                </a:solidFill>
                <a:effectLst/>
                <a:latin typeface="Bookman Old Style" pitchFamily="18" charset="0"/>
                <a:ea typeface="+mn-ea"/>
                <a:cs typeface="+mn-cs"/>
              </a:rPr>
              <a:t/>
            </a:r>
            <a:br>
              <a:rPr lang="el-GR" sz="2800" i="1" cap="none" dirty="0" smtClean="0">
                <a:ln>
                  <a:noFill/>
                </a:ln>
                <a:solidFill>
                  <a:prstClr val="white"/>
                </a:solidFill>
                <a:effectLst/>
                <a:latin typeface="Bookman Old Style" pitchFamily="18" charset="0"/>
                <a:ea typeface="+mn-ea"/>
                <a:cs typeface="+mn-cs"/>
              </a:rPr>
            </a:br>
            <a:r>
              <a:rPr lang="el-GR" sz="2800" cap="none" dirty="0" smtClean="0">
                <a:ln>
                  <a:noFill/>
                </a:ln>
                <a:solidFill>
                  <a:prstClr val="white"/>
                </a:solidFill>
                <a:effectLst/>
                <a:latin typeface="Bookman Old Style" pitchFamily="18" charset="0"/>
                <a:ea typeface="+mn-ea"/>
                <a:cs typeface="+mn-cs"/>
              </a:rPr>
              <a:t>Δημήτρης </a:t>
            </a:r>
            <a:r>
              <a:rPr lang="el-GR" sz="2800" cap="none" dirty="0">
                <a:ln>
                  <a:noFill/>
                </a:ln>
                <a:solidFill>
                  <a:prstClr val="white"/>
                </a:solidFill>
                <a:effectLst/>
                <a:latin typeface="Bookman Old Style" pitchFamily="18" charset="0"/>
                <a:ea typeface="+mn-ea"/>
                <a:cs typeface="+mn-cs"/>
              </a:rPr>
              <a:t>Ψαράς, </a:t>
            </a:r>
            <a:r>
              <a:rPr lang="el-GR" sz="2800" cap="none" dirty="0" smtClean="0">
                <a:ln>
                  <a:noFill/>
                </a:ln>
                <a:solidFill>
                  <a:prstClr val="white"/>
                </a:solidFill>
                <a:effectLst/>
                <a:latin typeface="Bookman Old Style" pitchFamily="18" charset="0"/>
                <a:ea typeface="+mn-ea"/>
                <a:cs typeface="+mn-cs"/>
              </a:rPr>
              <a:t/>
            </a:r>
            <a:br>
              <a:rPr lang="el-GR" sz="2800" cap="none" dirty="0" smtClean="0">
                <a:ln>
                  <a:noFill/>
                </a:ln>
                <a:solidFill>
                  <a:prstClr val="white"/>
                </a:solidFill>
                <a:effectLst/>
                <a:latin typeface="Bookman Old Style" pitchFamily="18" charset="0"/>
                <a:ea typeface="+mn-ea"/>
                <a:cs typeface="+mn-cs"/>
              </a:rPr>
            </a:br>
            <a:r>
              <a:rPr lang="el-GR" sz="2800" i="1" cap="none" dirty="0" smtClean="0">
                <a:ln>
                  <a:noFill/>
                </a:ln>
                <a:solidFill>
                  <a:prstClr val="white"/>
                </a:solidFill>
                <a:effectLst/>
                <a:latin typeface="Bookman Old Style" pitchFamily="18" charset="0"/>
                <a:ea typeface="+mn-ea"/>
                <a:cs typeface="+mn-cs"/>
              </a:rPr>
              <a:t>Οι </a:t>
            </a:r>
            <a:r>
              <a:rPr lang="el-GR" sz="2800" i="1" cap="none" dirty="0">
                <a:ln>
                  <a:noFill/>
                </a:ln>
                <a:solidFill>
                  <a:prstClr val="white"/>
                </a:solidFill>
                <a:effectLst/>
                <a:latin typeface="Bookman Old Style" pitchFamily="18" charset="0"/>
                <a:ea typeface="+mn-ea"/>
                <a:cs typeface="+mn-cs"/>
              </a:rPr>
              <a:t>σταθερές της ελληνικής ακροδεξιάς:</a:t>
            </a:r>
            <a:br>
              <a:rPr lang="el-GR" sz="2800" i="1" cap="none" dirty="0">
                <a:ln>
                  <a:noFill/>
                </a:ln>
                <a:solidFill>
                  <a:prstClr val="white"/>
                </a:solidFill>
                <a:effectLst/>
                <a:latin typeface="Bookman Old Style" pitchFamily="18" charset="0"/>
                <a:ea typeface="+mn-ea"/>
                <a:cs typeface="+mn-cs"/>
              </a:rPr>
            </a:br>
            <a:r>
              <a:rPr lang="el-GR" sz="2800" i="1" cap="none" dirty="0">
                <a:ln>
                  <a:noFill/>
                </a:ln>
                <a:solidFill>
                  <a:prstClr val="white"/>
                </a:solidFill>
                <a:effectLst/>
                <a:latin typeface="Bookman Old Style" pitchFamily="18" charset="0"/>
                <a:ea typeface="+mn-ea"/>
                <a:cs typeface="+mn-cs"/>
              </a:rPr>
              <a:t>Το παράδοξο της Χρυσής Αυγής</a:t>
            </a:r>
            <a:br>
              <a:rPr lang="el-GR" sz="2800" i="1" cap="none" dirty="0">
                <a:ln>
                  <a:noFill/>
                </a:ln>
                <a:solidFill>
                  <a:prstClr val="white"/>
                </a:solidFill>
                <a:effectLst/>
                <a:latin typeface="Bookman Old Style" pitchFamily="18" charset="0"/>
                <a:ea typeface="+mn-ea"/>
                <a:cs typeface="+mn-cs"/>
              </a:rPr>
            </a:br>
            <a:endParaRPr lang="el-GR" sz="2800" dirty="0">
              <a:latin typeface="Bookman Old Style" pitchFamily="18" charset="0"/>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2067" y="5443389"/>
            <a:ext cx="1181933" cy="13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hilip GLASS - Koyaanisqatsi_Prophecies - Pian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28363756"/>
      </p:ext>
    </p:extLst>
  </p:cSld>
  <p:clrMapOvr>
    <a:masterClrMapping/>
  </p:clrMapOvr>
  <mc:AlternateContent xmlns:mc="http://schemas.openxmlformats.org/markup-compatibility/2006" xmlns:p14="http://schemas.microsoft.com/office/powerpoint/2010/main">
    <mc:Choice Requires="p14">
      <p:transition spd="slow" p14:dur="4000" advClick="0" advTm="7000">
        <p14:prism isInverted="1"/>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48560" y="5589240"/>
            <a:ext cx="8183880" cy="1051560"/>
          </a:xfrm>
        </p:spPr>
        <p:txBody>
          <a:bodyPr/>
          <a:lstStyle/>
          <a:p>
            <a:pPr algn="ctr"/>
            <a:r>
              <a:rPr lang="el-GR" dirty="0" smtClean="0">
                <a:solidFill>
                  <a:schemeClr val="bg1">
                    <a:lumMod val="95000"/>
                    <a:lumOff val="5000"/>
                  </a:schemeClr>
                </a:solidFill>
                <a:latin typeface="Bookman Old Style" pitchFamily="18" charset="0"/>
              </a:rPr>
              <a:t>Εβραίοι διωκόμενοι</a:t>
            </a:r>
            <a:endParaRPr lang="el-GR" dirty="0">
              <a:solidFill>
                <a:schemeClr val="bg1">
                  <a:lumMod val="95000"/>
                  <a:lumOff val="5000"/>
                </a:schemeClr>
              </a:solidFill>
              <a:latin typeface="Bookman Old Style" pitchFamily="18" charset="0"/>
            </a:endParaRP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1" y="692695"/>
            <a:ext cx="4432126" cy="3168000"/>
          </a:xfrm>
          <a:prstGeom prst="rect">
            <a:avLst/>
          </a:prstGeom>
          <a:ln w="228600" cap="sq" cmpd="thickThin">
            <a:solidFill>
              <a:srgbClr val="000000"/>
            </a:solidFill>
            <a:prstDash val="solid"/>
            <a:miter lim="800000"/>
          </a:ln>
          <a:effectLst>
            <a:innerShdw blurRad="76200">
              <a:srgbClr val="000000"/>
            </a:innerShdw>
          </a:effectLst>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675" y="2780928"/>
            <a:ext cx="3891894" cy="2880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62827012"/>
      </p:ext>
    </p:extLst>
  </p:cSld>
  <p:clrMapOvr>
    <a:masterClrMapping/>
  </p:clrMapOvr>
  <mc:AlternateContent xmlns:mc="http://schemas.openxmlformats.org/markup-compatibility/2006" xmlns:p14="http://schemas.microsoft.com/office/powerpoint/2010/main">
    <mc:Choice Requires="p14">
      <p:transition spd="slow" p14:dur="4000" advTm="15000">
        <p14:prism isInverted="1"/>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1+#ppt_w/2"/>
                                          </p:val>
                                        </p:tav>
                                        <p:tav tm="100000">
                                          <p:val>
                                            <p:strVal val="#ppt_x"/>
                                          </p:val>
                                        </p:tav>
                                      </p:tavLst>
                                    </p:anim>
                                    <p:anim calcmode="lin" valueType="num">
                                      <p:cBhvr additive="base">
                                        <p:cTn id="13" dur="1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6"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250" fill="hold"/>
                                        <p:tgtEl>
                                          <p:spTgt spid="2"/>
                                        </p:tgtEl>
                                        <p:attrNameLst>
                                          <p:attrName>ppt_x</p:attrName>
                                        </p:attrNameLst>
                                      </p:cBhvr>
                                      <p:tavLst>
                                        <p:tav tm="0">
                                          <p:val>
                                            <p:strVal val="1+#ppt_w/2"/>
                                          </p:val>
                                        </p:tav>
                                        <p:tav tm="100000">
                                          <p:val>
                                            <p:strVal val="#ppt_x"/>
                                          </p:val>
                                        </p:tav>
                                      </p:tavLst>
                                    </p:anim>
                                    <p:anim calcmode="lin" valueType="num">
                                      <p:cBhvr additive="base">
                                        <p:cTn id="1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5301208"/>
            <a:ext cx="8784976" cy="1556792"/>
          </a:xfrm>
        </p:spPr>
        <p:txBody>
          <a:bodyPr>
            <a:noAutofit/>
          </a:bodyPr>
          <a:lstStyle/>
          <a:p>
            <a:r>
              <a:rPr lang="el-GR" sz="2400" dirty="0">
                <a:solidFill>
                  <a:schemeClr val="bg1">
                    <a:lumMod val="95000"/>
                    <a:lumOff val="5000"/>
                  </a:schemeClr>
                </a:solidFill>
                <a:latin typeface="Bookman Old Style" pitchFamily="18" charset="0"/>
              </a:rPr>
              <a:t>Βιβλία και γραπτά που χαρακτηρίστηκαν ως «</a:t>
            </a:r>
            <a:r>
              <a:rPr lang="el-GR" sz="2400" dirty="0" err="1">
                <a:solidFill>
                  <a:schemeClr val="bg1">
                    <a:lumMod val="95000"/>
                    <a:lumOff val="5000"/>
                  </a:schemeClr>
                </a:solidFill>
                <a:latin typeface="Bookman Old Style" pitchFamily="18" charset="0"/>
              </a:rPr>
              <a:t>αντιγερμανικά</a:t>
            </a:r>
            <a:r>
              <a:rPr lang="el-GR" sz="2400" dirty="0">
                <a:solidFill>
                  <a:schemeClr val="bg1">
                    <a:lumMod val="95000"/>
                    <a:lumOff val="5000"/>
                  </a:schemeClr>
                </a:solidFill>
                <a:latin typeface="Bookman Old Style" pitchFamily="18" charset="0"/>
              </a:rPr>
              <a:t>» καίγονται στην Πλατεία της Όπερας. Βερολίνο, Γερμανία, 10 Μαΐου 1933.</a:t>
            </a:r>
          </a:p>
        </p:txBody>
      </p:sp>
      <p:sp>
        <p:nvSpPr>
          <p:cNvPr id="3" name="Θέση περιεχομένου 2"/>
          <p:cNvSpPr>
            <a:spLocks noGrp="1"/>
          </p:cNvSpPr>
          <p:nvPr>
            <p:ph idx="1"/>
          </p:nvPr>
        </p:nvSpPr>
        <p:spPr>
          <a:xfrm>
            <a:off x="502920" y="530352"/>
            <a:ext cx="8183880" cy="1818528"/>
          </a:xfrm>
        </p:spPr>
        <p:txBody>
          <a:bodyPr>
            <a:noAutofit/>
          </a:bodyPr>
          <a:lstStyle/>
          <a:p>
            <a:pPr marL="0" indent="0">
              <a:buNone/>
            </a:pPr>
            <a:r>
              <a:rPr lang="el-GR" sz="2400" b="1" dirty="0" smtClean="0">
                <a:latin typeface="Bookman Old Style" pitchFamily="18" charset="0"/>
              </a:rPr>
              <a:t>Γιόζεφ </a:t>
            </a:r>
            <a:r>
              <a:rPr lang="el-GR" sz="2400" b="1" dirty="0" err="1" smtClean="0">
                <a:latin typeface="Bookman Old Style" pitchFamily="18" charset="0"/>
              </a:rPr>
              <a:t>Γκέμπελς</a:t>
            </a:r>
            <a:endParaRPr lang="el-GR" sz="2400" b="1" dirty="0" smtClean="0">
              <a:latin typeface="Bookman Old Style" pitchFamily="18" charset="0"/>
            </a:endParaRPr>
          </a:p>
          <a:p>
            <a:pPr marL="0" indent="0">
              <a:buNone/>
            </a:pPr>
            <a:r>
              <a:rPr lang="el-GR" sz="2400" b="1" dirty="0" smtClean="0">
                <a:latin typeface="Bookman Old Style" pitchFamily="18" charset="0"/>
              </a:rPr>
              <a:t>Θα διαγράψουμε το έτος 1789 από τις σελίδες της ιστορίας.</a:t>
            </a:r>
          </a:p>
          <a:p>
            <a:pPr marL="0" indent="0">
              <a:buNone/>
            </a:pPr>
            <a:r>
              <a:rPr lang="el-GR" sz="2000" b="1" i="1" dirty="0" smtClean="0">
                <a:latin typeface="Bookman Old Style" pitchFamily="18" charset="0"/>
              </a:rPr>
              <a:t>(Ραδιοφωνική ομιλία 1 Απριλίου 1933)</a:t>
            </a:r>
            <a:endParaRPr lang="el-GR" sz="2000" b="1" i="1" dirty="0">
              <a:latin typeface="Bookman Old Style"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276872"/>
            <a:ext cx="4312478" cy="32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710816"/>
      </p:ext>
    </p:extLst>
  </p:cSld>
  <p:clrMapOvr>
    <a:masterClrMapping/>
  </p:clrMapOvr>
  <mc:AlternateContent xmlns:mc="http://schemas.openxmlformats.org/markup-compatibility/2006" xmlns:p14="http://schemas.microsoft.com/office/powerpoint/2010/main">
    <mc:Choice Requires="p14">
      <p:transition spd="slow" p14:dur="4000" advTm="21000">
        <p14:prism isInverted="1"/>
      </p:transition>
    </mc:Choice>
    <mc:Fallback xmlns="">
      <p:transition spd="slow"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0"/>
                                        <p:tgtEl>
                                          <p:spTgt spid="3">
                                            <p:txEl>
                                              <p:pRg st="0" end="0"/>
                                            </p:txEl>
                                          </p:spTgt>
                                        </p:tgtEl>
                                      </p:cBhvr>
                                    </p:animEffect>
                                    <p:anim calcmode="lin" valueType="num">
                                      <p:cBhvr>
                                        <p:cTn id="8" dur="4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4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4000"/>
                                        <p:tgtEl>
                                          <p:spTgt spid="3">
                                            <p:txEl>
                                              <p:pRg st="1" end="1"/>
                                            </p:txEl>
                                          </p:spTgt>
                                        </p:tgtEl>
                                      </p:cBhvr>
                                    </p:animEffect>
                                    <p:anim calcmode="lin" valueType="num">
                                      <p:cBhvr>
                                        <p:cTn id="14" dur="4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4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8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0"/>
                                        <p:tgtEl>
                                          <p:spTgt spid="3">
                                            <p:txEl>
                                              <p:pRg st="2" end="2"/>
                                            </p:txEl>
                                          </p:spTgt>
                                        </p:tgtEl>
                                      </p:cBhvr>
                                    </p:animEffect>
                                    <p:anim calcmode="lin" valueType="num">
                                      <p:cBhvr>
                                        <p:cTn id="20" dur="4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4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2000"/>
                            </p:stCondLst>
                            <p:childTnLst>
                              <p:par>
                                <p:cTn id="23" presetID="22" presetClass="entr" presetSubtype="8" fill="hold" nodeType="after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left)">
                                      <p:cBhvr>
                                        <p:cTn id="25" dur="1500"/>
                                        <p:tgtEl>
                                          <p:spTgt spid="2050"/>
                                        </p:tgtEl>
                                      </p:cBhvr>
                                    </p:animEffect>
                                  </p:childTnLst>
                                </p:cTn>
                              </p:par>
                            </p:childTnLst>
                          </p:cTn>
                        </p:par>
                        <p:par>
                          <p:cTn id="26" fill="hold">
                            <p:stCondLst>
                              <p:cond delay="13500"/>
                            </p:stCondLst>
                            <p:childTnLst>
                              <p:par>
                                <p:cTn id="27" presetID="2" presetClass="entr" presetSubtype="6"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500" fill="hold"/>
                                        <p:tgtEl>
                                          <p:spTgt spid="2"/>
                                        </p:tgtEl>
                                        <p:attrNameLst>
                                          <p:attrName>ppt_x</p:attrName>
                                        </p:attrNameLst>
                                      </p:cBhvr>
                                      <p:tavLst>
                                        <p:tav tm="0">
                                          <p:val>
                                            <p:strVal val="1+#ppt_w/2"/>
                                          </p:val>
                                        </p:tav>
                                        <p:tav tm="100000">
                                          <p:val>
                                            <p:strVal val="#ppt_x"/>
                                          </p:val>
                                        </p:tav>
                                      </p:tavLst>
                                    </p:anim>
                                    <p:anim calcmode="lin" valueType="num">
                                      <p:cBhvr additive="base">
                                        <p:cTn id="30"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9552" y="116632"/>
            <a:ext cx="8183880" cy="1800200"/>
          </a:xfrm>
        </p:spPr>
        <p:txBody>
          <a:bodyPr>
            <a:normAutofit/>
          </a:bodyPr>
          <a:lstStyle/>
          <a:p>
            <a:r>
              <a:rPr lang="el-GR" sz="2400" dirty="0" smtClean="0"/>
              <a:t>	  </a:t>
            </a:r>
            <a:r>
              <a:rPr lang="el-GR" sz="2400" dirty="0" smtClean="0">
                <a:solidFill>
                  <a:schemeClr val="bg1">
                    <a:lumMod val="95000"/>
                    <a:lumOff val="5000"/>
                  </a:schemeClr>
                </a:solidFill>
                <a:latin typeface="Bookman Old Style" pitchFamily="18" charset="0"/>
              </a:rPr>
              <a:t>Καρλ </a:t>
            </a:r>
            <a:r>
              <a:rPr lang="el-GR" sz="2400" dirty="0" err="1" smtClean="0">
                <a:solidFill>
                  <a:schemeClr val="bg1">
                    <a:lumMod val="95000"/>
                    <a:lumOff val="5000"/>
                  </a:schemeClr>
                </a:solidFill>
                <a:latin typeface="Bookman Old Style" pitchFamily="18" charset="0"/>
              </a:rPr>
              <a:t>Ντίντριχ</a:t>
            </a:r>
            <a:r>
              <a:rPr lang="el-GR" sz="2400" dirty="0" smtClean="0">
                <a:solidFill>
                  <a:schemeClr val="bg1">
                    <a:lumMod val="95000"/>
                    <a:lumOff val="5000"/>
                  </a:schemeClr>
                </a:solidFill>
                <a:latin typeface="Bookman Old Style" pitchFamily="18" charset="0"/>
              </a:rPr>
              <a:t> </a:t>
            </a:r>
            <a:r>
              <a:rPr lang="el-GR" sz="2400" dirty="0" err="1" smtClean="0">
                <a:solidFill>
                  <a:schemeClr val="bg1">
                    <a:lumMod val="95000"/>
                    <a:lumOff val="5000"/>
                  </a:schemeClr>
                </a:solidFill>
                <a:latin typeface="Bookman Old Style" pitchFamily="18" charset="0"/>
              </a:rPr>
              <a:t>Μπράχερ</a:t>
            </a:r>
            <a:r>
              <a:rPr lang="el-GR" sz="2400" dirty="0" smtClean="0">
                <a:solidFill>
                  <a:schemeClr val="bg1">
                    <a:lumMod val="95000"/>
                    <a:lumOff val="5000"/>
                  </a:schemeClr>
                </a:solidFill>
                <a:latin typeface="Bookman Old Style" pitchFamily="18" charset="0"/>
              </a:rPr>
              <a:t>,</a:t>
            </a:r>
            <a:br>
              <a:rPr lang="el-GR" sz="2400" dirty="0" smtClean="0">
                <a:solidFill>
                  <a:schemeClr val="bg1">
                    <a:lumMod val="95000"/>
                    <a:lumOff val="5000"/>
                  </a:schemeClr>
                </a:solidFill>
                <a:latin typeface="Bookman Old Style" pitchFamily="18" charset="0"/>
              </a:rPr>
            </a:br>
            <a:r>
              <a:rPr lang="el-GR" sz="2400" dirty="0" smtClean="0">
                <a:solidFill>
                  <a:schemeClr val="bg1">
                    <a:lumMod val="95000"/>
                    <a:lumOff val="5000"/>
                  </a:schemeClr>
                </a:solidFill>
                <a:latin typeface="Bookman Old Style" pitchFamily="18" charset="0"/>
              </a:rPr>
              <a:t>	  </a:t>
            </a:r>
            <a:r>
              <a:rPr lang="el-GR" sz="2400" i="1" dirty="0" smtClean="0">
                <a:solidFill>
                  <a:schemeClr val="bg1">
                    <a:lumMod val="95000"/>
                    <a:lumOff val="5000"/>
                  </a:schemeClr>
                </a:solidFill>
                <a:latin typeface="Bookman Old Style" pitchFamily="18" charset="0"/>
              </a:rPr>
              <a:t>Η Γερμανική δικτατορία</a:t>
            </a:r>
            <a:br>
              <a:rPr lang="el-GR" sz="2400" i="1" dirty="0" smtClean="0">
                <a:solidFill>
                  <a:schemeClr val="bg1">
                    <a:lumMod val="95000"/>
                    <a:lumOff val="5000"/>
                  </a:schemeClr>
                </a:solidFill>
                <a:latin typeface="Bookman Old Style" pitchFamily="18" charset="0"/>
              </a:rPr>
            </a:br>
            <a:r>
              <a:rPr lang="el-GR" sz="2400" i="1" dirty="0" smtClean="0">
                <a:solidFill>
                  <a:schemeClr val="bg1">
                    <a:lumMod val="95000"/>
                    <a:lumOff val="5000"/>
                  </a:schemeClr>
                </a:solidFill>
                <a:latin typeface="Bookman Old Style" pitchFamily="18" charset="0"/>
              </a:rPr>
              <a:t>	  Απαρχές, δομή και συνέπειες του εθνικοσοσιαλισμού </a:t>
            </a:r>
            <a:r>
              <a:rPr lang="el-GR" sz="2400" dirty="0" smtClean="0">
                <a:solidFill>
                  <a:schemeClr val="bg1">
                    <a:lumMod val="95000"/>
                    <a:lumOff val="5000"/>
                  </a:schemeClr>
                </a:solidFill>
                <a:latin typeface="Bookman Old Style" pitchFamily="18" charset="0"/>
              </a:rPr>
              <a:t>(1969)</a:t>
            </a:r>
            <a:endParaRPr lang="el-GR" sz="2400" dirty="0">
              <a:solidFill>
                <a:schemeClr val="bg1">
                  <a:lumMod val="95000"/>
                  <a:lumOff val="5000"/>
                </a:schemeClr>
              </a:solidFill>
              <a:latin typeface="Bookman Old Style"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16632"/>
            <a:ext cx="1245178" cy="1764000"/>
          </a:xfrm>
        </p:spPr>
      </p:pic>
      <p:sp>
        <p:nvSpPr>
          <p:cNvPr id="11" name="TextBox 10"/>
          <p:cNvSpPr txBox="1"/>
          <p:nvPr/>
        </p:nvSpPr>
        <p:spPr>
          <a:xfrm>
            <a:off x="323528" y="2208361"/>
            <a:ext cx="8928992" cy="4708981"/>
          </a:xfrm>
          <a:prstGeom prst="rect">
            <a:avLst/>
          </a:prstGeom>
          <a:noFill/>
        </p:spPr>
        <p:txBody>
          <a:bodyPr wrap="square" rtlCol="0">
            <a:spAutoFit/>
          </a:bodyPr>
          <a:lstStyle/>
          <a:p>
            <a:pPr>
              <a:lnSpc>
                <a:spcPct val="150000"/>
              </a:lnSpc>
            </a:pPr>
            <a:r>
              <a:rPr lang="el-GR" sz="2000" b="1" dirty="0" smtClean="0">
                <a:latin typeface="Bookman Old Style" pitchFamily="18" charset="0"/>
              </a:rPr>
              <a:t>Το ιδεολογικό «αντί» μέτωπο σφυρηλατήθηκε από έναν συνδυασμό τεσσάρων τάσεων: ένας νέος, ουσιαστικά ιμπεριαλιστικός εθνικισμός· μια συντηρητική αυταρχική αποθέωση του πανίσχυρου κράτους· μια εθνικιστική-κρατικιστική παρέκκλιση του σοσιαλισμού, επιδιώκοντας να συνδυάσει τον κοινωνικό ρομαντισμό και τον κρατικό σοσιαλισμό· και, τέλος, μια ιδεολογία περί της λαϊκής κοινότητας, στηριγμένης στη φυλή, που, ξεκινώντας ως απλή ξενοφοβία, μετατράπηκε σε ριζοσπαστικό, βιολογικό </a:t>
            </a:r>
            <a:r>
              <a:rPr lang="el-GR" sz="2000" b="1" dirty="0" err="1" smtClean="0">
                <a:latin typeface="Bookman Old Style" pitchFamily="18" charset="0"/>
              </a:rPr>
              <a:t>αντι</a:t>
            </a:r>
            <a:r>
              <a:rPr lang="el-GR" sz="2000" b="1" dirty="0" smtClean="0">
                <a:latin typeface="Bookman Old Style" pitchFamily="18" charset="0"/>
              </a:rPr>
              <a:t>-σημιτισμό, που </a:t>
            </a:r>
            <a:r>
              <a:rPr lang="el-GR" sz="2000" b="1" dirty="0" smtClean="0">
                <a:latin typeface="Bookman Old Style" pitchFamily="18" charset="0"/>
              </a:rPr>
              <a:t>έγινε </a:t>
            </a:r>
            <a:r>
              <a:rPr lang="el-GR" sz="2000" b="1" dirty="0" smtClean="0">
                <a:latin typeface="Bookman Old Style" pitchFamily="18" charset="0"/>
              </a:rPr>
              <a:t>τελικά το βασικό αξίωμα του εθνικοσοσιαλισμού.</a:t>
            </a:r>
            <a:endParaRPr lang="el-GR" sz="2000" b="1" dirty="0">
              <a:latin typeface="Bookman Old Style" pitchFamily="18" charset="0"/>
            </a:endParaRPr>
          </a:p>
        </p:txBody>
      </p:sp>
    </p:spTree>
    <p:extLst>
      <p:ext uri="{BB962C8B-B14F-4D97-AF65-F5344CB8AC3E}">
        <p14:creationId xmlns:p14="http://schemas.microsoft.com/office/powerpoint/2010/main" val="4087410370"/>
      </p:ext>
    </p:extLst>
  </p:cSld>
  <p:clrMapOvr>
    <a:masterClrMapping/>
  </p:clrMapOvr>
  <mc:AlternateContent xmlns:mc="http://schemas.openxmlformats.org/markup-compatibility/2006" xmlns:p14="http://schemas.microsoft.com/office/powerpoint/2010/main">
    <mc:Choice Requires="p14">
      <p:transition spd="slow" p14:dur="4000" advTm="36000">
        <p14:prism isInverted="1"/>
      </p:transition>
    </mc:Choice>
    <mc:Fallback xmlns="">
      <p:transition spd="slow"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1500"/>
                                        <p:tgtEl>
                                          <p:spTgt spid="2"/>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500" fill="hold"/>
                                        <p:tgtEl>
                                          <p:spTgt spid="11"/>
                                        </p:tgtEl>
                                        <p:attrNameLst>
                                          <p:attrName>ppt_w</p:attrName>
                                        </p:attrNameLst>
                                      </p:cBhvr>
                                      <p:tavLst>
                                        <p:tav tm="0">
                                          <p:val>
                                            <p:fltVal val="0"/>
                                          </p:val>
                                        </p:tav>
                                        <p:tav tm="100000">
                                          <p:val>
                                            <p:strVal val="#ppt_w"/>
                                          </p:val>
                                        </p:tav>
                                      </p:tavLst>
                                    </p:anim>
                                    <p:anim calcmode="lin" valueType="num">
                                      <p:cBhvr>
                                        <p:cTn id="12" dur="1500" fill="hold"/>
                                        <p:tgtEl>
                                          <p:spTgt spid="11"/>
                                        </p:tgtEl>
                                        <p:attrNameLst>
                                          <p:attrName>ppt_h</p:attrName>
                                        </p:attrNameLst>
                                      </p:cBhvr>
                                      <p:tavLst>
                                        <p:tav tm="0">
                                          <p:val>
                                            <p:fltVal val="0"/>
                                          </p:val>
                                        </p:tav>
                                        <p:tav tm="100000">
                                          <p:val>
                                            <p:strVal val="#ppt_h"/>
                                          </p:val>
                                        </p:tav>
                                      </p:tavLst>
                                    </p:anim>
                                    <p:animEffect transition="in" filter="fade">
                                      <p:cBhvr>
                                        <p:cTn id="13" dur="1500"/>
                                        <p:tgtEl>
                                          <p:spTgt spid="11"/>
                                        </p:tgtEl>
                                      </p:cBhvr>
                                    </p:animEffect>
                                  </p:childTnLst>
                                </p:cTn>
                              </p:par>
                              <p:par>
                                <p:cTn id="14" presetID="2" presetClass="entr" presetSubtype="9"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500" fill="hold"/>
                                        <p:tgtEl>
                                          <p:spTgt spid="4"/>
                                        </p:tgtEl>
                                        <p:attrNameLst>
                                          <p:attrName>ppt_x</p:attrName>
                                        </p:attrNameLst>
                                      </p:cBhvr>
                                      <p:tavLst>
                                        <p:tav tm="0">
                                          <p:val>
                                            <p:strVal val="0-#ppt_w/2"/>
                                          </p:val>
                                        </p:tav>
                                        <p:tav tm="100000">
                                          <p:val>
                                            <p:strVal val="#ppt_x"/>
                                          </p:val>
                                        </p:tav>
                                      </p:tavLst>
                                    </p:anim>
                                    <p:anim calcmode="lin" valueType="num">
                                      <p:cBhvr additive="base">
                                        <p:cTn id="17"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5157192"/>
            <a:ext cx="8183880" cy="1080120"/>
          </a:xfrm>
        </p:spPr>
        <p:txBody>
          <a:bodyPr>
            <a:noAutofit/>
          </a:bodyPr>
          <a:lstStyle/>
          <a:p>
            <a:r>
              <a:rPr lang="el-GR" sz="3200" dirty="0">
                <a:solidFill>
                  <a:schemeClr val="bg1">
                    <a:lumMod val="95000"/>
                    <a:lumOff val="5000"/>
                  </a:schemeClr>
                </a:solidFill>
              </a:rPr>
              <a:t>Νίκος </a:t>
            </a:r>
            <a:r>
              <a:rPr lang="el-GR" sz="3200" dirty="0" err="1" smtClean="0">
                <a:solidFill>
                  <a:schemeClr val="bg1">
                    <a:lumMod val="95000"/>
                    <a:lumOff val="5000"/>
                  </a:schemeClr>
                </a:solidFill>
              </a:rPr>
              <a:t>Πουλαντζάς</a:t>
            </a:r>
            <a:r>
              <a:rPr lang="el-GR" sz="3200" dirty="0">
                <a:solidFill>
                  <a:schemeClr val="bg1">
                    <a:lumMod val="95000"/>
                    <a:lumOff val="5000"/>
                  </a:schemeClr>
                </a:solidFill>
              </a:rPr>
              <a:t/>
            </a:r>
            <a:br>
              <a:rPr lang="el-GR" sz="3200" dirty="0">
                <a:solidFill>
                  <a:schemeClr val="bg1">
                    <a:lumMod val="95000"/>
                    <a:lumOff val="5000"/>
                  </a:schemeClr>
                </a:solidFill>
              </a:rPr>
            </a:br>
            <a:r>
              <a:rPr lang="el-GR" sz="3200" i="1" dirty="0">
                <a:solidFill>
                  <a:schemeClr val="bg1">
                    <a:lumMod val="95000"/>
                    <a:lumOff val="5000"/>
                  </a:schemeClr>
                </a:solidFill>
              </a:rPr>
              <a:t>Φασισμός και </a:t>
            </a:r>
            <a:r>
              <a:rPr lang="el-GR" sz="3200" i="1" dirty="0" smtClean="0">
                <a:solidFill>
                  <a:schemeClr val="bg1">
                    <a:lumMod val="95000"/>
                    <a:lumOff val="5000"/>
                  </a:schemeClr>
                </a:solidFill>
              </a:rPr>
              <a:t>δικτατορία (1970)</a:t>
            </a:r>
            <a:endParaRPr lang="el-GR" sz="3200" i="1" dirty="0">
              <a:solidFill>
                <a:schemeClr val="bg1">
                  <a:lumMod val="95000"/>
                  <a:lumOff val="5000"/>
                </a:schemeClr>
              </a:solidFill>
            </a:endParaRPr>
          </a:p>
        </p:txBody>
      </p:sp>
      <p:sp>
        <p:nvSpPr>
          <p:cNvPr id="5" name="Θέση περιεχομένου 4"/>
          <p:cNvSpPr>
            <a:spLocks noGrp="1"/>
          </p:cNvSpPr>
          <p:nvPr>
            <p:ph idx="1"/>
          </p:nvPr>
        </p:nvSpPr>
        <p:spPr>
          <a:xfrm>
            <a:off x="179513" y="1124744"/>
            <a:ext cx="8712968" cy="4241632"/>
          </a:xfrm>
        </p:spPr>
        <p:txBody>
          <a:bodyPr/>
          <a:lstStyle/>
          <a:p>
            <a:pPr marL="0" indent="0" algn="r">
              <a:buNone/>
            </a:pPr>
            <a:r>
              <a:rPr lang="el-GR" dirty="0" smtClean="0"/>
              <a:t>		</a:t>
            </a:r>
          </a:p>
          <a:p>
            <a:pPr marL="0" indent="0">
              <a:buNone/>
            </a:pPr>
            <a:r>
              <a:rPr lang="el-GR" sz="2740" b="1" dirty="0" smtClean="0">
                <a:latin typeface="Bookman Old Style" pitchFamily="18" charset="0"/>
              </a:rPr>
              <a:t>Ο φασισμός είναι μια ιδιαίτερη μορφή καθεστώτος του καπιταλιστικού κράτους </a:t>
            </a:r>
            <a:r>
              <a:rPr lang="el-GR" sz="2740" b="1" i="1" dirty="0" smtClean="0">
                <a:latin typeface="Bookman Old Style" pitchFamily="18" charset="0"/>
              </a:rPr>
              <a:t>έκτακτης ανάγκης</a:t>
            </a:r>
            <a:r>
              <a:rPr lang="el-GR" sz="2740" b="1" dirty="0" smtClean="0">
                <a:latin typeface="Bookman Old Style" pitchFamily="18" charset="0"/>
              </a:rPr>
              <a:t> […]</a:t>
            </a:r>
            <a:endParaRPr lang="el-GR" sz="2740" b="1" i="1" dirty="0" smtClean="0">
              <a:latin typeface="Bookman Old Style" pitchFamily="18" charset="0"/>
            </a:endParaRPr>
          </a:p>
          <a:p>
            <a:pPr marL="0" indent="0">
              <a:buNone/>
            </a:pPr>
            <a:r>
              <a:rPr lang="el-GR" sz="2740" b="1" dirty="0" smtClean="0">
                <a:latin typeface="Bookman Old Style" pitchFamily="18" charset="0"/>
              </a:rPr>
              <a:t>Το φασιστικό φαινόμενο δεν μπορεί να γίνει αντιληπτό παρά στον βαθμό που εντοπίζεται στο πλαίσιο ενός σταδίου που χαρακτηρίζεται από τη δοσμένη αλλαγή του ρόλου του κράτους</a:t>
            </a:r>
            <a:r>
              <a:rPr lang="el-GR" dirty="0" smtClean="0"/>
              <a:t>.</a:t>
            </a:r>
            <a:endParaRPr lang="el-GR" dirty="0"/>
          </a:p>
        </p:txBody>
      </p:sp>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2309360" cy="1620000"/>
          </a:xfrm>
          <a:prstGeom prst="rect">
            <a:avLst/>
          </a:prstGeom>
        </p:spPr>
      </p:pic>
    </p:spTree>
    <p:extLst>
      <p:ext uri="{BB962C8B-B14F-4D97-AF65-F5344CB8AC3E}">
        <p14:creationId xmlns:p14="http://schemas.microsoft.com/office/powerpoint/2010/main" val="1945368116"/>
      </p:ext>
    </p:extLst>
  </p:cSld>
  <p:clrMapOvr>
    <a:masterClrMapping/>
  </p:clrMapOvr>
  <mc:AlternateContent xmlns:mc="http://schemas.openxmlformats.org/markup-compatibility/2006" xmlns:p14="http://schemas.microsoft.com/office/powerpoint/2010/main">
    <mc:Choice Requires="p14">
      <p:transition spd="slow" p14:dur="4000" advTm="36000">
        <p14:prism isInverted="1"/>
      </p:transition>
    </mc:Choice>
    <mc:Fallback xmlns="">
      <p:transition spd="slow"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1500" fill="hold"/>
                                        <p:tgtEl>
                                          <p:spTgt spid="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1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2" dur="1500" fill="hold"/>
                                        <p:tgtEl>
                                          <p:spTgt spid="5">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1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6" dur="1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47"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500"/>
                                        <p:tgtEl>
                                          <p:spTgt spid="6"/>
                                        </p:tgtEl>
                                      </p:cBhvr>
                                    </p:animEffect>
                                    <p:anim calcmode="lin" valueType="num">
                                      <p:cBhvr>
                                        <p:cTn id="21" dur="1500" fill="hold"/>
                                        <p:tgtEl>
                                          <p:spTgt spid="6"/>
                                        </p:tgtEl>
                                        <p:attrNameLst>
                                          <p:attrName>ppt_x</p:attrName>
                                        </p:attrNameLst>
                                      </p:cBhvr>
                                      <p:tavLst>
                                        <p:tav tm="0">
                                          <p:val>
                                            <p:strVal val="#ppt_x"/>
                                          </p:val>
                                        </p:tav>
                                        <p:tav tm="100000">
                                          <p:val>
                                            <p:strVal val="#ppt_x"/>
                                          </p:val>
                                        </p:tav>
                                      </p:tavLst>
                                    </p:anim>
                                    <p:anim calcmode="lin" valueType="num">
                                      <p:cBhvr>
                                        <p:cTn id="22" dur="15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2" presetClass="entr" presetSubtype="6"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1500" fill="hold"/>
                                        <p:tgtEl>
                                          <p:spTgt spid="2"/>
                                        </p:tgtEl>
                                        <p:attrNameLst>
                                          <p:attrName>ppt_x</p:attrName>
                                        </p:attrNameLst>
                                      </p:cBhvr>
                                      <p:tavLst>
                                        <p:tav tm="0">
                                          <p:val>
                                            <p:strVal val="1+#ppt_w/2"/>
                                          </p:val>
                                        </p:tav>
                                        <p:tav tm="100000">
                                          <p:val>
                                            <p:strVal val="#ppt_x"/>
                                          </p:val>
                                        </p:tav>
                                      </p:tavLst>
                                    </p:anim>
                                    <p:anim calcmode="lin" valueType="num">
                                      <p:cBhvr additive="base">
                                        <p:cTn id="2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476672"/>
            <a:ext cx="8219255" cy="1189854"/>
          </a:xfrm>
          <a:solidFill>
            <a:schemeClr val="tx2">
              <a:lumMod val="75000"/>
            </a:schemeClr>
          </a:solidFill>
        </p:spPr>
        <p:txBody>
          <a:bodyPr>
            <a:normAutofit/>
          </a:bodyPr>
          <a:lstStyle/>
          <a:p>
            <a:r>
              <a:rPr lang="en-US" sz="3200" dirty="0" err="1" smtClean="0">
                <a:solidFill>
                  <a:schemeClr val="bg1">
                    <a:lumMod val="95000"/>
                    <a:lumOff val="5000"/>
                  </a:schemeClr>
                </a:solidFill>
                <a:latin typeface="Bookman Old Style" pitchFamily="18" charset="0"/>
              </a:rPr>
              <a:t>Einzatsgruppen</a:t>
            </a:r>
            <a:r>
              <a:rPr lang="en-US" sz="3200" dirty="0" smtClean="0">
                <a:solidFill>
                  <a:schemeClr val="bg1">
                    <a:lumMod val="95000"/>
                    <a:lumOff val="5000"/>
                  </a:schemeClr>
                </a:solidFill>
                <a:latin typeface="Bookman Old Style" pitchFamily="18" charset="0"/>
              </a:rPr>
              <a:t/>
            </a:r>
            <a:br>
              <a:rPr lang="en-US" sz="3200" dirty="0" smtClean="0">
                <a:solidFill>
                  <a:schemeClr val="bg1">
                    <a:lumMod val="95000"/>
                    <a:lumOff val="5000"/>
                  </a:schemeClr>
                </a:solidFill>
                <a:latin typeface="Bookman Old Style" pitchFamily="18" charset="0"/>
              </a:rPr>
            </a:br>
            <a:r>
              <a:rPr lang="el-GR" sz="3200" dirty="0" smtClean="0">
                <a:solidFill>
                  <a:schemeClr val="bg1">
                    <a:lumMod val="95000"/>
                    <a:lumOff val="5000"/>
                  </a:schemeClr>
                </a:solidFill>
                <a:latin typeface="Bookman Old Style" pitchFamily="18" charset="0"/>
              </a:rPr>
              <a:t>Μονάδες ειδικής δράσης</a:t>
            </a:r>
            <a:endParaRPr lang="el-GR" sz="3200" dirty="0">
              <a:solidFill>
                <a:schemeClr val="bg1">
                  <a:lumMod val="95000"/>
                  <a:lumOff val="5000"/>
                </a:schemeClr>
              </a:solidFill>
              <a:latin typeface="Bookman Old Style"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364" y="2064515"/>
            <a:ext cx="4220201" cy="2664000"/>
          </a:xfrm>
          <a:prstGeom prst="rect">
            <a:avLst/>
          </a:prstGeom>
          <a:ln w="88900" cap="sq" cmpd="thickThin">
            <a:solidFill>
              <a:srgbClr val="000000"/>
            </a:solidFill>
            <a:prstDash val="solid"/>
            <a:miter lim="800000"/>
          </a:ln>
          <a:effectLst>
            <a:innerShdw blurRad="76200">
              <a:srgbClr val="000000"/>
            </a:innerShdw>
          </a:effectLst>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4128" y="2060848"/>
            <a:ext cx="4249184" cy="2700000"/>
          </a:xfrm>
          <a:prstGeom prst="rect">
            <a:avLst/>
          </a:prstGeom>
          <a:ln w="88900" cap="sq" cmpd="thickThin">
            <a:solidFill>
              <a:srgbClr val="000000"/>
            </a:solidFill>
            <a:prstDash val="solid"/>
            <a:miter lim="800000"/>
          </a:ln>
          <a:effectLst>
            <a:innerShdw blurRad="76200">
              <a:srgbClr val="000000"/>
            </a:innerShdw>
          </a:effec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796" y="4889310"/>
            <a:ext cx="1764000" cy="1764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4889310"/>
            <a:ext cx="3116400" cy="1764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4997310"/>
            <a:ext cx="2764288" cy="1548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486359"/>
            <a:ext cx="901276" cy="119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771346"/>
      </p:ext>
    </p:extLst>
  </p:cSld>
  <p:clrMapOvr>
    <a:masterClrMapping/>
  </p:clrMapOvr>
  <mc:AlternateContent xmlns:mc="http://schemas.openxmlformats.org/markup-compatibility/2006" xmlns:p14="http://schemas.microsoft.com/office/powerpoint/2010/main">
    <mc:Choice Requires="p14">
      <p:transition spd="slow" p14:dur="4000" advTm="17000">
        <p14:prism isInverted="1"/>
      </p:transition>
    </mc:Choice>
    <mc:Fallback xmlns="">
      <p:transition spd="slow"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4" presetClass="entr" presetSubtype="10" fill="hold" nodeType="after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randombar(horizontal)">
                                      <p:cBhvr>
                                        <p:cTn id="12" dur="1500"/>
                                        <p:tgtEl>
                                          <p:spTgt spid="1029"/>
                                        </p:tgtEl>
                                      </p:cBhvr>
                                    </p:animEffect>
                                  </p:childTnLst>
                                </p:cTn>
                              </p:par>
                            </p:childTnLst>
                          </p:cTn>
                        </p:par>
                        <p:par>
                          <p:cTn id="13" fill="hold">
                            <p:stCondLst>
                              <p:cond delay="30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250" fill="hold"/>
                                        <p:tgtEl>
                                          <p:spTgt spid="4"/>
                                        </p:tgtEl>
                                        <p:attrNameLst>
                                          <p:attrName>ppt_x</p:attrName>
                                        </p:attrNameLst>
                                      </p:cBhvr>
                                      <p:tavLst>
                                        <p:tav tm="0">
                                          <p:val>
                                            <p:strVal val="0-#ppt_w/2"/>
                                          </p:val>
                                        </p:tav>
                                        <p:tav tm="100000">
                                          <p:val>
                                            <p:strVal val="#ppt_x"/>
                                          </p:val>
                                        </p:tav>
                                      </p:tavLst>
                                    </p:anim>
                                    <p:anim calcmode="lin" valueType="num">
                                      <p:cBhvr additive="base">
                                        <p:cTn id="17" dur="125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4250"/>
                            </p:stCondLst>
                            <p:childTnLst>
                              <p:par>
                                <p:cTn id="19" presetID="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250" fill="hold"/>
                                        <p:tgtEl>
                                          <p:spTgt spid="5"/>
                                        </p:tgtEl>
                                        <p:attrNameLst>
                                          <p:attrName>ppt_x</p:attrName>
                                        </p:attrNameLst>
                                      </p:cBhvr>
                                      <p:tavLst>
                                        <p:tav tm="0">
                                          <p:val>
                                            <p:strVal val="1+#ppt_w/2"/>
                                          </p:val>
                                        </p:tav>
                                        <p:tav tm="100000">
                                          <p:val>
                                            <p:strVal val="#ppt_x"/>
                                          </p:val>
                                        </p:tav>
                                      </p:tavLst>
                                    </p:anim>
                                    <p:anim calcmode="lin" valueType="num">
                                      <p:cBhvr additive="base">
                                        <p:cTn id="22" dur="125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5500"/>
                            </p:stCondLst>
                            <p:childTnLst>
                              <p:par>
                                <p:cTn id="24" presetID="2" presetClass="entr" presetSubtype="12"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additive="base">
                                        <p:cTn id="26" dur="1250" fill="hold"/>
                                        <p:tgtEl>
                                          <p:spTgt spid="1026"/>
                                        </p:tgtEl>
                                        <p:attrNameLst>
                                          <p:attrName>ppt_x</p:attrName>
                                        </p:attrNameLst>
                                      </p:cBhvr>
                                      <p:tavLst>
                                        <p:tav tm="0">
                                          <p:val>
                                            <p:strVal val="0-#ppt_w/2"/>
                                          </p:val>
                                        </p:tav>
                                        <p:tav tm="100000">
                                          <p:val>
                                            <p:strVal val="#ppt_x"/>
                                          </p:val>
                                        </p:tav>
                                      </p:tavLst>
                                    </p:anim>
                                    <p:anim calcmode="lin" valueType="num">
                                      <p:cBhvr additive="base">
                                        <p:cTn id="27" dur="1250" fill="hold"/>
                                        <p:tgtEl>
                                          <p:spTgt spid="1026"/>
                                        </p:tgtEl>
                                        <p:attrNameLst>
                                          <p:attrName>ppt_y</p:attrName>
                                        </p:attrNameLst>
                                      </p:cBhvr>
                                      <p:tavLst>
                                        <p:tav tm="0">
                                          <p:val>
                                            <p:strVal val="1+#ppt_h/2"/>
                                          </p:val>
                                        </p:tav>
                                        <p:tav tm="100000">
                                          <p:val>
                                            <p:strVal val="#ppt_y"/>
                                          </p:val>
                                        </p:tav>
                                      </p:tavLst>
                                    </p:anim>
                                  </p:childTnLst>
                                </p:cTn>
                              </p:par>
                            </p:childTnLst>
                          </p:cTn>
                        </p:par>
                        <p:par>
                          <p:cTn id="28" fill="hold">
                            <p:stCondLst>
                              <p:cond delay="6750"/>
                            </p:stCondLst>
                            <p:childTnLst>
                              <p:par>
                                <p:cTn id="29" presetID="2" presetClass="entr" presetSubtype="4" fill="hold" nodeType="afterEffect">
                                  <p:stCondLst>
                                    <p:cond delay="0"/>
                                  </p:stCondLst>
                                  <p:childTnLst>
                                    <p:set>
                                      <p:cBhvr>
                                        <p:cTn id="30" dur="1" fill="hold">
                                          <p:stCondLst>
                                            <p:cond delay="0"/>
                                          </p:stCondLst>
                                        </p:cTn>
                                        <p:tgtEl>
                                          <p:spTgt spid="1027"/>
                                        </p:tgtEl>
                                        <p:attrNameLst>
                                          <p:attrName>style.visibility</p:attrName>
                                        </p:attrNameLst>
                                      </p:cBhvr>
                                      <p:to>
                                        <p:strVal val="visible"/>
                                      </p:to>
                                    </p:set>
                                    <p:anim calcmode="lin" valueType="num">
                                      <p:cBhvr additive="base">
                                        <p:cTn id="31" dur="1250" fill="hold"/>
                                        <p:tgtEl>
                                          <p:spTgt spid="1027"/>
                                        </p:tgtEl>
                                        <p:attrNameLst>
                                          <p:attrName>ppt_x</p:attrName>
                                        </p:attrNameLst>
                                      </p:cBhvr>
                                      <p:tavLst>
                                        <p:tav tm="0">
                                          <p:val>
                                            <p:strVal val="#ppt_x"/>
                                          </p:val>
                                        </p:tav>
                                        <p:tav tm="100000">
                                          <p:val>
                                            <p:strVal val="#ppt_x"/>
                                          </p:val>
                                        </p:tav>
                                      </p:tavLst>
                                    </p:anim>
                                    <p:anim calcmode="lin" valueType="num">
                                      <p:cBhvr additive="base">
                                        <p:cTn id="32" dur="1250" fill="hold"/>
                                        <p:tgtEl>
                                          <p:spTgt spid="1027"/>
                                        </p:tgtEl>
                                        <p:attrNameLst>
                                          <p:attrName>ppt_y</p:attrName>
                                        </p:attrNameLst>
                                      </p:cBhvr>
                                      <p:tavLst>
                                        <p:tav tm="0">
                                          <p:val>
                                            <p:strVal val="1+#ppt_h/2"/>
                                          </p:val>
                                        </p:tav>
                                        <p:tav tm="100000">
                                          <p:val>
                                            <p:strVal val="#ppt_y"/>
                                          </p:val>
                                        </p:tav>
                                      </p:tavLst>
                                    </p:anim>
                                  </p:childTnLst>
                                </p:cTn>
                              </p:par>
                            </p:childTnLst>
                          </p:cTn>
                        </p:par>
                        <p:par>
                          <p:cTn id="33" fill="hold">
                            <p:stCondLst>
                              <p:cond delay="8000"/>
                            </p:stCondLst>
                            <p:childTnLst>
                              <p:par>
                                <p:cTn id="34" presetID="2" presetClass="entr" presetSubtype="6" fill="hold" nodeType="after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additive="base">
                                        <p:cTn id="36" dur="1250" fill="hold"/>
                                        <p:tgtEl>
                                          <p:spTgt spid="1028"/>
                                        </p:tgtEl>
                                        <p:attrNameLst>
                                          <p:attrName>ppt_x</p:attrName>
                                        </p:attrNameLst>
                                      </p:cBhvr>
                                      <p:tavLst>
                                        <p:tav tm="0">
                                          <p:val>
                                            <p:strVal val="1+#ppt_w/2"/>
                                          </p:val>
                                        </p:tav>
                                        <p:tav tm="100000">
                                          <p:val>
                                            <p:strVal val="#ppt_x"/>
                                          </p:val>
                                        </p:tav>
                                      </p:tavLst>
                                    </p:anim>
                                    <p:anim calcmode="lin" valueType="num">
                                      <p:cBhvr additive="base">
                                        <p:cTn id="37" dur="125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14576" y="620688"/>
            <a:ext cx="8183880" cy="1051560"/>
          </a:xfrm>
        </p:spPr>
        <p:txBody>
          <a:bodyPr/>
          <a:lstStyle/>
          <a:p>
            <a:pPr algn="ctr"/>
            <a:r>
              <a:rPr lang="el-GR" dirty="0" smtClean="0">
                <a:solidFill>
                  <a:schemeClr val="bg1">
                    <a:lumMod val="95000"/>
                    <a:lumOff val="5000"/>
                  </a:schemeClr>
                </a:solidFill>
                <a:latin typeface="Bookman Old Style" pitchFamily="18" charset="0"/>
              </a:rPr>
              <a:t>Νταχάου-Άουσβιτς</a:t>
            </a:r>
            <a:endParaRPr lang="el-GR" dirty="0">
              <a:solidFill>
                <a:schemeClr val="bg1">
                  <a:lumMod val="95000"/>
                  <a:lumOff val="5000"/>
                </a:schemeClr>
              </a:solidFill>
              <a:latin typeface="Bookman Old Style" pitchFamily="18" charset="0"/>
            </a:endParaRP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2308" y="1988839"/>
            <a:ext cx="4355703" cy="2196000"/>
          </a:xfrm>
          <a:prstGeom prst="rect">
            <a:avLst/>
          </a:prstGeom>
          <a:ln w="88900" cap="sq" cmpd="thickThin">
            <a:solidFill>
              <a:srgbClr val="000000"/>
            </a:solidFill>
            <a:prstDash val="solid"/>
            <a:miter lim="800000"/>
          </a:ln>
          <a:effectLst>
            <a:innerShdw blurRad="76200">
              <a:srgbClr val="000000"/>
            </a:innerShdw>
          </a:effectLst>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1772816"/>
            <a:ext cx="3052182" cy="2340000"/>
          </a:xfrm>
          <a:prstGeom prst="rect">
            <a:avLst/>
          </a:prstGeom>
          <a:ln w="88900" cap="sq" cmpd="thickThin">
            <a:solidFill>
              <a:srgbClr val="000000"/>
            </a:solidFill>
            <a:prstDash val="solid"/>
            <a:miter lim="800000"/>
          </a:ln>
          <a:effectLst>
            <a:innerShdw blurRad="76200">
              <a:srgbClr val="000000"/>
            </a:innerShdw>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564862"/>
            <a:ext cx="2381250" cy="17907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4509120"/>
            <a:ext cx="2449319" cy="183698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7819" y="4509120"/>
            <a:ext cx="2592288" cy="179466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8834965"/>
      </p:ext>
    </p:extLst>
  </p:cSld>
  <p:clrMapOvr>
    <a:masterClrMapping/>
  </p:clrMapOvr>
  <mc:AlternateContent xmlns:mc="http://schemas.openxmlformats.org/markup-compatibility/2006" xmlns:p14="http://schemas.microsoft.com/office/powerpoint/2010/main">
    <mc:Choice Requires="p14">
      <p:transition spd="slow" p14:dur="4000" advTm="17000">
        <p14:prism isInverted="1"/>
      </p:transition>
    </mc:Choice>
    <mc:Fallback xmlns="">
      <p:transition spd="slow"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250"/>
                                        <p:tgtEl>
                                          <p:spTgt spid="2"/>
                                        </p:tgtEl>
                                      </p:cBhvr>
                                    </p:animEffect>
                                  </p:childTnLst>
                                </p:cTn>
                              </p:par>
                            </p:childTnLst>
                          </p:cTn>
                        </p:par>
                        <p:par>
                          <p:cTn id="8" fill="hold">
                            <p:stCondLst>
                              <p:cond delay="1250"/>
                            </p:stCondLst>
                            <p:childTnLst>
                              <p:par>
                                <p:cTn id="9" presetID="42"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1250"/>
                                        <p:tgtEl>
                                          <p:spTgt spid="2051"/>
                                        </p:tgtEl>
                                      </p:cBhvr>
                                    </p:animEffect>
                                    <p:anim calcmode="lin" valueType="num">
                                      <p:cBhvr>
                                        <p:cTn id="12" dur="1250" fill="hold"/>
                                        <p:tgtEl>
                                          <p:spTgt spid="2051"/>
                                        </p:tgtEl>
                                        <p:attrNameLst>
                                          <p:attrName>ppt_x</p:attrName>
                                        </p:attrNameLst>
                                      </p:cBhvr>
                                      <p:tavLst>
                                        <p:tav tm="0">
                                          <p:val>
                                            <p:strVal val="#ppt_x"/>
                                          </p:val>
                                        </p:tav>
                                        <p:tav tm="100000">
                                          <p:val>
                                            <p:strVal val="#ppt_x"/>
                                          </p:val>
                                        </p:tav>
                                      </p:tavLst>
                                    </p:anim>
                                    <p:anim calcmode="lin" valueType="num">
                                      <p:cBhvr>
                                        <p:cTn id="13" dur="1250" fill="hold"/>
                                        <p:tgtEl>
                                          <p:spTgt spid="2051"/>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250" fill="hold"/>
                                        <p:tgtEl>
                                          <p:spTgt spid="4"/>
                                        </p:tgtEl>
                                        <p:attrNameLst>
                                          <p:attrName>ppt_x</p:attrName>
                                        </p:attrNameLst>
                                      </p:cBhvr>
                                      <p:tavLst>
                                        <p:tav tm="0">
                                          <p:val>
                                            <p:strVal val="0-#ppt_w/2"/>
                                          </p:val>
                                        </p:tav>
                                        <p:tav tm="100000">
                                          <p:val>
                                            <p:strVal val="#ppt_x"/>
                                          </p:val>
                                        </p:tav>
                                      </p:tavLst>
                                    </p:anim>
                                    <p:anim calcmode="lin" valueType="num">
                                      <p:cBhvr additive="base">
                                        <p:cTn id="17" dur="125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250" fill="hold"/>
                                        <p:tgtEl>
                                          <p:spTgt spid="5"/>
                                        </p:tgtEl>
                                        <p:attrNameLst>
                                          <p:attrName>ppt_x</p:attrName>
                                        </p:attrNameLst>
                                      </p:cBhvr>
                                      <p:tavLst>
                                        <p:tav tm="0">
                                          <p:val>
                                            <p:strVal val="1+#ppt_w/2"/>
                                          </p:val>
                                        </p:tav>
                                        <p:tav tm="100000">
                                          <p:val>
                                            <p:strVal val="#ppt_x"/>
                                          </p:val>
                                        </p:tav>
                                      </p:tavLst>
                                    </p:anim>
                                    <p:anim calcmode="lin" valueType="num">
                                      <p:cBhvr additive="base">
                                        <p:cTn id="22" dur="125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3750"/>
                            </p:stCondLst>
                            <p:childTnLst>
                              <p:par>
                                <p:cTn id="24" presetID="2" presetClass="entr" presetSubtype="12" fill="hold" nodeType="after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1250" fill="hold"/>
                                        <p:tgtEl>
                                          <p:spTgt spid="2050"/>
                                        </p:tgtEl>
                                        <p:attrNameLst>
                                          <p:attrName>ppt_x</p:attrName>
                                        </p:attrNameLst>
                                      </p:cBhvr>
                                      <p:tavLst>
                                        <p:tav tm="0">
                                          <p:val>
                                            <p:strVal val="0-#ppt_w/2"/>
                                          </p:val>
                                        </p:tav>
                                        <p:tav tm="100000">
                                          <p:val>
                                            <p:strVal val="#ppt_x"/>
                                          </p:val>
                                        </p:tav>
                                      </p:tavLst>
                                    </p:anim>
                                    <p:anim calcmode="lin" valueType="num">
                                      <p:cBhvr additive="base">
                                        <p:cTn id="27" dur="1250" fill="hold"/>
                                        <p:tgtEl>
                                          <p:spTgt spid="2050"/>
                                        </p:tgtEl>
                                        <p:attrNameLst>
                                          <p:attrName>ppt_y</p:attrName>
                                        </p:attrNameLst>
                                      </p:cBhvr>
                                      <p:tavLst>
                                        <p:tav tm="0">
                                          <p:val>
                                            <p:strVal val="1+#ppt_h/2"/>
                                          </p:val>
                                        </p:tav>
                                        <p:tav tm="100000">
                                          <p:val>
                                            <p:strVal val="#ppt_y"/>
                                          </p:val>
                                        </p:tav>
                                      </p:tavLst>
                                    </p:anim>
                                  </p:childTnLst>
                                </p:cTn>
                              </p:par>
                            </p:childTnLst>
                          </p:cTn>
                        </p:par>
                        <p:par>
                          <p:cTn id="28" fill="hold">
                            <p:stCondLst>
                              <p:cond delay="5000"/>
                            </p:stCondLst>
                            <p:childTnLst>
                              <p:par>
                                <p:cTn id="29" presetID="2" presetClass="entr" presetSubtype="6" fill="hold" nodeType="after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additive="base">
                                        <p:cTn id="31" dur="1250" fill="hold"/>
                                        <p:tgtEl>
                                          <p:spTgt spid="2052"/>
                                        </p:tgtEl>
                                        <p:attrNameLst>
                                          <p:attrName>ppt_x</p:attrName>
                                        </p:attrNameLst>
                                      </p:cBhvr>
                                      <p:tavLst>
                                        <p:tav tm="0">
                                          <p:val>
                                            <p:strVal val="1+#ppt_w/2"/>
                                          </p:val>
                                        </p:tav>
                                        <p:tav tm="100000">
                                          <p:val>
                                            <p:strVal val="#ppt_x"/>
                                          </p:val>
                                        </p:tav>
                                      </p:tavLst>
                                    </p:anim>
                                    <p:anim calcmode="lin" valueType="num">
                                      <p:cBhvr additive="base">
                                        <p:cTn id="32" dur="125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11810" y="260648"/>
            <a:ext cx="8183880" cy="1051560"/>
          </a:xfrm>
        </p:spPr>
        <p:txBody>
          <a:bodyPr>
            <a:noAutofit/>
          </a:bodyPr>
          <a:lstStyle/>
          <a:p>
            <a:r>
              <a:rPr lang="el-GR" sz="2800" dirty="0" smtClean="0">
                <a:solidFill>
                  <a:schemeClr val="bg1">
                    <a:lumMod val="95000"/>
                    <a:lumOff val="5000"/>
                  </a:schemeClr>
                </a:solidFill>
                <a:latin typeface="Bookman Old Style" pitchFamily="18" charset="0"/>
              </a:rPr>
              <a:t>29 Ιουνίου 1931</a:t>
            </a:r>
            <a:br>
              <a:rPr lang="el-GR" sz="2800" dirty="0" smtClean="0">
                <a:solidFill>
                  <a:schemeClr val="bg1">
                    <a:lumMod val="95000"/>
                    <a:lumOff val="5000"/>
                  </a:schemeClr>
                </a:solidFill>
                <a:latin typeface="Bookman Old Style" pitchFamily="18" charset="0"/>
              </a:rPr>
            </a:br>
            <a:r>
              <a:rPr lang="el-GR" sz="2800" dirty="0" smtClean="0">
                <a:solidFill>
                  <a:schemeClr val="bg1">
                    <a:lumMod val="95000"/>
                    <a:lumOff val="5000"/>
                  </a:schemeClr>
                </a:solidFill>
                <a:latin typeface="Bookman Old Style" pitchFamily="18" charset="0"/>
              </a:rPr>
              <a:t>Ο εμπρησμός της εβραϊκής συνοικίας του </a:t>
            </a:r>
            <a:r>
              <a:rPr lang="el-GR" sz="2800" dirty="0" err="1" smtClean="0">
                <a:solidFill>
                  <a:schemeClr val="bg1">
                    <a:lumMod val="95000"/>
                    <a:lumOff val="5000"/>
                  </a:schemeClr>
                </a:solidFill>
                <a:latin typeface="Bookman Old Style" pitchFamily="18" charset="0"/>
              </a:rPr>
              <a:t>Κάμπελ</a:t>
            </a:r>
            <a:endParaRPr lang="el-GR" sz="2800" dirty="0">
              <a:solidFill>
                <a:schemeClr val="bg1">
                  <a:lumMod val="95000"/>
                  <a:lumOff val="5000"/>
                </a:schemeClr>
              </a:solidFill>
              <a:latin typeface="Bookman Old Style" pitchFamily="18" charset="0"/>
            </a:endParaRP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7738" y="4969149"/>
            <a:ext cx="2505374" cy="1836000"/>
          </a:xfrm>
        </p:spPr>
      </p:pic>
      <p:sp>
        <p:nvSpPr>
          <p:cNvPr id="5" name="AutoShape 2" descr="kampel-hlektra"/>
          <p:cNvSpPr>
            <a:spLocks noChangeAspect="1" noChangeArrowheads="1"/>
          </p:cNvSpPr>
          <p:nvPr/>
        </p:nvSpPr>
        <p:spPr bwMode="auto">
          <a:xfrm>
            <a:off x="63500" y="-315416"/>
            <a:ext cx="4133850" cy="3028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6" name="AutoShape 4" descr="kampel-hlektra"/>
          <p:cNvSpPr>
            <a:spLocks noChangeAspect="1" noChangeArrowheads="1"/>
          </p:cNvSpPr>
          <p:nvPr/>
        </p:nvSpPr>
        <p:spPr bwMode="auto">
          <a:xfrm>
            <a:off x="215900" y="15875"/>
            <a:ext cx="4133850" cy="3028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5671" y="4591002"/>
            <a:ext cx="3000982" cy="226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3571" y="1522861"/>
            <a:ext cx="9080500" cy="3416320"/>
          </a:xfrm>
          <a:prstGeom prst="rect">
            <a:avLst/>
          </a:prstGeom>
          <a:noFill/>
        </p:spPr>
        <p:txBody>
          <a:bodyPr wrap="square" rtlCol="0">
            <a:spAutoFit/>
          </a:bodyPr>
          <a:lstStyle/>
          <a:p>
            <a:pPr>
              <a:lnSpc>
                <a:spcPct val="150000"/>
              </a:lnSpc>
            </a:pPr>
            <a:r>
              <a:rPr lang="el-GR" b="1" dirty="0" smtClean="0">
                <a:latin typeface="Bookman Old Style" pitchFamily="18" charset="0"/>
              </a:rPr>
              <a:t>Οι Εβραίοι κατηγορήθηκαν, μέσα από δημοσιεύματα των εφημερίδων της Θεσσαλονίκης, ότι διαπραγματεύονταν με τους Βούλγαρους για την αυτονόμηση της Μακεδονίας. Μια ομάδα προσφύγων από την Καλαμαριά επιτέθηκε σε ένα καφενείο στη συνοικία, όπου τραυματίστηκαν δύο αεροπόροι. Εναντίον της συνοικίας κινήθηκαν έφεδροι στρατιώτες και αργότερα ένας αριθμός 2.000 Ελλήνων με στελέχη της ΕΕΕ. Όλοι αυτοί έβαλαν φωτιά στα σπίτια και τα καταστήματα της συνοικίας προκαλώντας μεγάλες καταστροφές.</a:t>
            </a:r>
            <a:endParaRPr lang="el-GR" b="1" dirty="0">
              <a:latin typeface="Bookman Old Style" pitchFamily="18" charset="0"/>
            </a:endParaRPr>
          </a:p>
        </p:txBody>
      </p:sp>
    </p:spTree>
    <p:extLst>
      <p:ext uri="{BB962C8B-B14F-4D97-AF65-F5344CB8AC3E}">
        <p14:creationId xmlns:p14="http://schemas.microsoft.com/office/powerpoint/2010/main" val="4294930035"/>
      </p:ext>
    </p:extLst>
  </p:cSld>
  <p:clrMapOvr>
    <a:masterClrMapping/>
  </p:clrMapOvr>
  <mc:AlternateContent xmlns:mc="http://schemas.openxmlformats.org/markup-compatibility/2006" xmlns:p14="http://schemas.microsoft.com/office/powerpoint/2010/main">
    <mc:Choice Requires="p14">
      <p:transition spd="slow" p14:dur="4000" advTm="36000">
        <p14:prism isInverted="1"/>
      </p:transition>
    </mc:Choice>
    <mc:Fallback xmlns="">
      <p:transition spd="slow"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500" fill="hold"/>
                                        <p:tgtEl>
                                          <p:spTgt spid="7"/>
                                        </p:tgtEl>
                                        <p:attrNameLst>
                                          <p:attrName>ppt_w</p:attrName>
                                        </p:attrNameLst>
                                      </p:cBhvr>
                                      <p:tavLst>
                                        <p:tav tm="0">
                                          <p:val>
                                            <p:fltVal val="0"/>
                                          </p:val>
                                        </p:tav>
                                        <p:tav tm="100000">
                                          <p:val>
                                            <p:strVal val="#ppt_w"/>
                                          </p:val>
                                        </p:tav>
                                      </p:tavLst>
                                    </p:anim>
                                    <p:anim calcmode="lin" valueType="num">
                                      <p:cBhvr>
                                        <p:cTn id="13" dur="1500" fill="hold"/>
                                        <p:tgtEl>
                                          <p:spTgt spid="7"/>
                                        </p:tgtEl>
                                        <p:attrNameLst>
                                          <p:attrName>ppt_h</p:attrName>
                                        </p:attrNameLst>
                                      </p:cBhvr>
                                      <p:tavLst>
                                        <p:tav tm="0">
                                          <p:val>
                                            <p:fltVal val="0"/>
                                          </p:val>
                                        </p:tav>
                                        <p:tav tm="100000">
                                          <p:val>
                                            <p:strVal val="#ppt_h"/>
                                          </p:val>
                                        </p:tav>
                                      </p:tavLst>
                                    </p:anim>
                                    <p:animEffect transition="in" filter="fade">
                                      <p:cBhvr>
                                        <p:cTn id="14" dur="1500"/>
                                        <p:tgtEl>
                                          <p:spTgt spid="7"/>
                                        </p:tgtEl>
                                      </p:cBhvr>
                                    </p:animEffect>
                                  </p:childTnLst>
                                </p:cTn>
                              </p:par>
                            </p:childTnLst>
                          </p:cTn>
                        </p:par>
                        <p:par>
                          <p:cTn id="15" fill="hold">
                            <p:stCondLst>
                              <p:cond delay="3000"/>
                            </p:stCondLst>
                            <p:childTnLst>
                              <p:par>
                                <p:cTn id="16" presetID="31"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500" fill="hold"/>
                                        <p:tgtEl>
                                          <p:spTgt spid="4"/>
                                        </p:tgtEl>
                                        <p:attrNameLst>
                                          <p:attrName>ppt_w</p:attrName>
                                        </p:attrNameLst>
                                      </p:cBhvr>
                                      <p:tavLst>
                                        <p:tav tm="0">
                                          <p:val>
                                            <p:fltVal val="0"/>
                                          </p:val>
                                        </p:tav>
                                        <p:tav tm="100000">
                                          <p:val>
                                            <p:strVal val="#ppt_w"/>
                                          </p:val>
                                        </p:tav>
                                      </p:tavLst>
                                    </p:anim>
                                    <p:anim calcmode="lin" valueType="num">
                                      <p:cBhvr>
                                        <p:cTn id="19" dur="1500" fill="hold"/>
                                        <p:tgtEl>
                                          <p:spTgt spid="4"/>
                                        </p:tgtEl>
                                        <p:attrNameLst>
                                          <p:attrName>ppt_h</p:attrName>
                                        </p:attrNameLst>
                                      </p:cBhvr>
                                      <p:tavLst>
                                        <p:tav tm="0">
                                          <p:val>
                                            <p:fltVal val="0"/>
                                          </p:val>
                                        </p:tav>
                                        <p:tav tm="100000">
                                          <p:val>
                                            <p:strVal val="#ppt_h"/>
                                          </p:val>
                                        </p:tav>
                                      </p:tavLst>
                                    </p:anim>
                                    <p:anim calcmode="lin" valueType="num">
                                      <p:cBhvr>
                                        <p:cTn id="20" dur="1500" fill="hold"/>
                                        <p:tgtEl>
                                          <p:spTgt spid="4"/>
                                        </p:tgtEl>
                                        <p:attrNameLst>
                                          <p:attrName>style.rotation</p:attrName>
                                        </p:attrNameLst>
                                      </p:cBhvr>
                                      <p:tavLst>
                                        <p:tav tm="0">
                                          <p:val>
                                            <p:fltVal val="90"/>
                                          </p:val>
                                        </p:tav>
                                        <p:tav tm="100000">
                                          <p:val>
                                            <p:fltVal val="0"/>
                                          </p:val>
                                        </p:tav>
                                      </p:tavLst>
                                    </p:anim>
                                    <p:animEffect transition="in" filter="fade">
                                      <p:cBhvr>
                                        <p:cTn id="21" dur="1500"/>
                                        <p:tgtEl>
                                          <p:spTgt spid="4"/>
                                        </p:tgtEl>
                                      </p:cBhvr>
                                    </p:animEffect>
                                  </p:childTnLst>
                                </p:cTn>
                              </p:par>
                            </p:childTnLst>
                          </p:cTn>
                        </p:par>
                        <p:par>
                          <p:cTn id="22" fill="hold">
                            <p:stCondLst>
                              <p:cond delay="4500"/>
                            </p:stCondLst>
                            <p:childTnLst>
                              <p:par>
                                <p:cTn id="23" presetID="31" presetClass="entr" presetSubtype="0" fill="hold" nodeType="after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p:cTn id="25" dur="1500" fill="hold"/>
                                        <p:tgtEl>
                                          <p:spTgt spid="1029"/>
                                        </p:tgtEl>
                                        <p:attrNameLst>
                                          <p:attrName>ppt_w</p:attrName>
                                        </p:attrNameLst>
                                      </p:cBhvr>
                                      <p:tavLst>
                                        <p:tav tm="0">
                                          <p:val>
                                            <p:fltVal val="0"/>
                                          </p:val>
                                        </p:tav>
                                        <p:tav tm="100000">
                                          <p:val>
                                            <p:strVal val="#ppt_w"/>
                                          </p:val>
                                        </p:tav>
                                      </p:tavLst>
                                    </p:anim>
                                    <p:anim calcmode="lin" valueType="num">
                                      <p:cBhvr>
                                        <p:cTn id="26" dur="1500" fill="hold"/>
                                        <p:tgtEl>
                                          <p:spTgt spid="1029"/>
                                        </p:tgtEl>
                                        <p:attrNameLst>
                                          <p:attrName>ppt_h</p:attrName>
                                        </p:attrNameLst>
                                      </p:cBhvr>
                                      <p:tavLst>
                                        <p:tav tm="0">
                                          <p:val>
                                            <p:fltVal val="0"/>
                                          </p:val>
                                        </p:tav>
                                        <p:tav tm="100000">
                                          <p:val>
                                            <p:strVal val="#ppt_h"/>
                                          </p:val>
                                        </p:tav>
                                      </p:tavLst>
                                    </p:anim>
                                    <p:anim calcmode="lin" valueType="num">
                                      <p:cBhvr>
                                        <p:cTn id="27" dur="1500" fill="hold"/>
                                        <p:tgtEl>
                                          <p:spTgt spid="1029"/>
                                        </p:tgtEl>
                                        <p:attrNameLst>
                                          <p:attrName>style.rotation</p:attrName>
                                        </p:attrNameLst>
                                      </p:cBhvr>
                                      <p:tavLst>
                                        <p:tav tm="0">
                                          <p:val>
                                            <p:fltVal val="90"/>
                                          </p:val>
                                        </p:tav>
                                        <p:tav tm="100000">
                                          <p:val>
                                            <p:fltVal val="0"/>
                                          </p:val>
                                        </p:tav>
                                      </p:tavLst>
                                    </p:anim>
                                    <p:animEffect transition="in" filter="fade">
                                      <p:cBhvr>
                                        <p:cTn id="28" dur="1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548680"/>
            <a:ext cx="8183880" cy="936104"/>
          </a:xfrm>
        </p:spPr>
        <p:txBody>
          <a:bodyPr>
            <a:noAutofit/>
          </a:bodyPr>
          <a:lstStyle/>
          <a:p>
            <a:r>
              <a:rPr lang="el-GR" sz="2800" dirty="0" smtClean="0">
                <a:solidFill>
                  <a:schemeClr val="bg1">
                    <a:lumMod val="95000"/>
                    <a:lumOff val="5000"/>
                  </a:schemeClr>
                </a:solidFill>
                <a:latin typeface="Bookman Old Style" pitchFamily="18" charset="0"/>
              </a:rPr>
              <a:t>Εθνικισμός, ανορθολογισμός,</a:t>
            </a:r>
            <a:br>
              <a:rPr lang="el-GR" sz="2800" dirty="0" smtClean="0">
                <a:solidFill>
                  <a:schemeClr val="bg1">
                    <a:lumMod val="95000"/>
                    <a:lumOff val="5000"/>
                  </a:schemeClr>
                </a:solidFill>
                <a:latin typeface="Bookman Old Style" pitchFamily="18" charset="0"/>
              </a:rPr>
            </a:br>
            <a:r>
              <a:rPr lang="el-GR" sz="2800" dirty="0" smtClean="0">
                <a:solidFill>
                  <a:schemeClr val="bg1">
                    <a:lumMod val="95000"/>
                    <a:lumOff val="5000"/>
                  </a:schemeClr>
                </a:solidFill>
                <a:latin typeface="Bookman Old Style" pitchFamily="18" charset="0"/>
              </a:rPr>
              <a:t> εκπολιτιστική αποστολή</a:t>
            </a:r>
            <a:endParaRPr lang="el-GR" sz="2800" dirty="0">
              <a:solidFill>
                <a:schemeClr val="bg1">
                  <a:lumMod val="95000"/>
                  <a:lumOff val="5000"/>
                </a:schemeClr>
              </a:solidFill>
              <a:latin typeface="Bookman Old Style" pitchFamily="18" charset="0"/>
            </a:endParaRPr>
          </a:p>
        </p:txBody>
      </p:sp>
      <p:sp>
        <p:nvSpPr>
          <p:cNvPr id="3" name="Θέση περιεχομένου 2"/>
          <p:cNvSpPr>
            <a:spLocks noGrp="1"/>
          </p:cNvSpPr>
          <p:nvPr>
            <p:ph idx="1"/>
          </p:nvPr>
        </p:nvSpPr>
        <p:spPr>
          <a:xfrm>
            <a:off x="107504" y="2074000"/>
            <a:ext cx="8784976" cy="4379336"/>
          </a:xfrm>
        </p:spPr>
        <p:txBody>
          <a:bodyPr>
            <a:noAutofit/>
          </a:bodyPr>
          <a:lstStyle/>
          <a:p>
            <a:pPr marL="0" indent="0">
              <a:lnSpc>
                <a:spcPct val="150000"/>
              </a:lnSpc>
              <a:buNone/>
            </a:pPr>
            <a:r>
              <a:rPr lang="el-GR" sz="1500" b="1" dirty="0" smtClean="0">
                <a:latin typeface="Bookman Old Style" pitchFamily="18" charset="0"/>
              </a:rPr>
              <a:t>[…] Οι λαοί, πολυσύνθετοι οργανισμοί </a:t>
            </a:r>
            <a:r>
              <a:rPr lang="el-GR" sz="1500" b="1" dirty="0" err="1" smtClean="0">
                <a:latin typeface="Bookman Old Style" pitchFamily="18" charset="0"/>
              </a:rPr>
              <a:t>εγκλείοντες</a:t>
            </a:r>
            <a:r>
              <a:rPr lang="el-GR" sz="1500" b="1" dirty="0" smtClean="0">
                <a:latin typeface="Bookman Old Style" pitchFamily="18" charset="0"/>
              </a:rPr>
              <a:t> εν </a:t>
            </a:r>
            <a:r>
              <a:rPr lang="el-GR" sz="1500" b="1" dirty="0" err="1" smtClean="0">
                <a:latin typeface="Bookman Old Style" pitchFamily="18" charset="0"/>
              </a:rPr>
              <a:t>εαυτοίς</a:t>
            </a:r>
            <a:r>
              <a:rPr lang="el-GR" sz="1500" b="1" dirty="0" smtClean="0">
                <a:latin typeface="Bookman Old Style" pitchFamily="18" charset="0"/>
              </a:rPr>
              <a:t> </a:t>
            </a:r>
            <a:r>
              <a:rPr lang="el-GR" sz="1500" b="1" dirty="0" err="1" smtClean="0">
                <a:latin typeface="Bookman Old Style" pitchFamily="18" charset="0"/>
              </a:rPr>
              <a:t>όλας</a:t>
            </a:r>
            <a:r>
              <a:rPr lang="el-GR" sz="1500" b="1" dirty="0" smtClean="0">
                <a:latin typeface="Bookman Old Style" pitchFamily="18" charset="0"/>
              </a:rPr>
              <a:t> </a:t>
            </a:r>
            <a:r>
              <a:rPr lang="el-GR" sz="1500" b="1" dirty="0" err="1" smtClean="0">
                <a:latin typeface="Bookman Old Style" pitchFamily="18" charset="0"/>
              </a:rPr>
              <a:t>εκείνας</a:t>
            </a:r>
            <a:r>
              <a:rPr lang="el-GR" sz="1500" b="1" dirty="0" smtClean="0">
                <a:latin typeface="Bookman Old Style" pitchFamily="18" charset="0"/>
              </a:rPr>
              <a:t> τα κολοσσιαίας, αλλά και μυστηριώδεις δυνάμεις, </a:t>
            </a:r>
            <a:r>
              <a:rPr lang="el-GR" sz="1500" b="1" dirty="0" smtClean="0">
                <a:latin typeface="Bookman Old Style" pitchFamily="18" charset="0"/>
              </a:rPr>
              <a:t>τας </a:t>
            </a:r>
            <a:r>
              <a:rPr lang="el-GR" sz="1500" b="1" dirty="0" err="1" smtClean="0">
                <a:latin typeface="Bookman Old Style" pitchFamily="18" charset="0"/>
              </a:rPr>
              <a:t>αναλόγους</a:t>
            </a:r>
            <a:r>
              <a:rPr lang="el-GR" sz="1500" b="1" dirty="0" smtClean="0">
                <a:latin typeface="Bookman Old Style" pitchFamily="18" charset="0"/>
              </a:rPr>
              <a:t> με την </a:t>
            </a:r>
            <a:r>
              <a:rPr lang="el-GR" sz="1500" b="1" dirty="0" err="1" smtClean="0">
                <a:latin typeface="Bookman Old Style" pitchFamily="18" charset="0"/>
              </a:rPr>
              <a:t>υπερτέραν</a:t>
            </a:r>
            <a:r>
              <a:rPr lang="el-GR" sz="1500" b="1" dirty="0" smtClean="0">
                <a:latin typeface="Bookman Old Style" pitchFamily="18" charset="0"/>
              </a:rPr>
              <a:t> </a:t>
            </a:r>
            <a:r>
              <a:rPr lang="el-GR" sz="1500" b="1" dirty="0" err="1" smtClean="0">
                <a:latin typeface="Bookman Old Style" pitchFamily="18" charset="0"/>
              </a:rPr>
              <a:t>αποστολήν</a:t>
            </a:r>
            <a:r>
              <a:rPr lang="el-GR" sz="1500" b="1" dirty="0" smtClean="0">
                <a:latin typeface="Bookman Old Style" pitchFamily="18" charset="0"/>
              </a:rPr>
              <a:t>, την οποία η Πρόνοια εν τοις </a:t>
            </a:r>
            <a:r>
              <a:rPr lang="el-GR" sz="1500" b="1" dirty="0" err="1" smtClean="0">
                <a:latin typeface="Bookman Old Style" pitchFamily="18" charset="0"/>
              </a:rPr>
              <a:t>ανεξερευνήτοις</a:t>
            </a:r>
            <a:r>
              <a:rPr lang="el-GR" sz="1500" b="1" dirty="0" smtClean="0">
                <a:latin typeface="Bookman Old Style" pitchFamily="18" charset="0"/>
              </a:rPr>
              <a:t> αυτής </a:t>
            </a:r>
            <a:r>
              <a:rPr lang="el-GR" sz="1500" b="1" dirty="0" err="1" smtClean="0">
                <a:latin typeface="Bookman Old Style" pitchFamily="18" charset="0"/>
              </a:rPr>
              <a:t>βουλήμασιν</a:t>
            </a:r>
            <a:r>
              <a:rPr lang="el-GR" sz="1500" b="1" dirty="0" smtClean="0">
                <a:latin typeface="Bookman Old Style" pitchFamily="18" charset="0"/>
              </a:rPr>
              <a:t> </a:t>
            </a:r>
            <a:r>
              <a:rPr lang="el-GR" sz="1500" b="1" dirty="0" err="1" smtClean="0">
                <a:latin typeface="Bookman Old Style" pitchFamily="18" charset="0"/>
              </a:rPr>
              <a:t>έταξεν</a:t>
            </a:r>
            <a:r>
              <a:rPr lang="el-GR" sz="1500" b="1" dirty="0" smtClean="0">
                <a:latin typeface="Bookman Old Style" pitchFamily="18" charset="0"/>
              </a:rPr>
              <a:t> εις αυτούς, </a:t>
            </a:r>
            <a:r>
              <a:rPr lang="el-GR" sz="1500" b="1" dirty="0" err="1" smtClean="0">
                <a:latin typeface="Bookman Old Style" pitchFamily="18" charset="0"/>
              </a:rPr>
              <a:t>ακολουθούσι</a:t>
            </a:r>
            <a:r>
              <a:rPr lang="el-GR" sz="1500" b="1" dirty="0" smtClean="0">
                <a:latin typeface="Bookman Old Style" pitchFamily="18" charset="0"/>
              </a:rPr>
              <a:t> τον </a:t>
            </a:r>
            <a:r>
              <a:rPr lang="el-GR" sz="1500" b="1" dirty="0" err="1" smtClean="0">
                <a:latin typeface="Bookman Old Style" pitchFamily="18" charset="0"/>
              </a:rPr>
              <a:t>φυσικόν</a:t>
            </a:r>
            <a:r>
              <a:rPr lang="el-GR" sz="1500" b="1" dirty="0" smtClean="0">
                <a:latin typeface="Bookman Old Style" pitchFamily="18" charset="0"/>
              </a:rPr>
              <a:t> </a:t>
            </a:r>
            <a:r>
              <a:rPr lang="el-GR" sz="1500" b="1" dirty="0" err="1" smtClean="0">
                <a:latin typeface="Bookman Old Style" pitchFamily="18" charset="0"/>
              </a:rPr>
              <a:t>νόμον</a:t>
            </a:r>
            <a:r>
              <a:rPr lang="el-GR" sz="1500" b="1" dirty="0" smtClean="0">
                <a:latin typeface="Bookman Old Style" pitchFamily="18" charset="0"/>
              </a:rPr>
              <a:t> της αναπτύξεως […]</a:t>
            </a:r>
          </a:p>
          <a:p>
            <a:pPr marL="0" indent="0">
              <a:lnSpc>
                <a:spcPct val="150000"/>
              </a:lnSpc>
              <a:buNone/>
            </a:pPr>
            <a:r>
              <a:rPr lang="el-GR" sz="1500" b="1" dirty="0" smtClean="0">
                <a:latin typeface="Bookman Old Style" pitchFamily="18" charset="0"/>
              </a:rPr>
              <a:t>[…]Ούτω δε </a:t>
            </a:r>
            <a:r>
              <a:rPr lang="el-GR" sz="1500" b="1" dirty="0" err="1" smtClean="0">
                <a:latin typeface="Bookman Old Style" pitchFamily="18" charset="0"/>
              </a:rPr>
              <a:t>οργανωμένον</a:t>
            </a:r>
            <a:r>
              <a:rPr lang="el-GR" sz="1500" b="1" dirty="0" smtClean="0">
                <a:latin typeface="Bookman Old Style" pitchFamily="18" charset="0"/>
              </a:rPr>
              <a:t> το Κράτος ημ</a:t>
            </a:r>
            <a:r>
              <a:rPr lang="el-GR" sz="1500" b="1" dirty="0">
                <a:latin typeface="Bookman Old Style" pitchFamily="18" charset="0"/>
              </a:rPr>
              <a:t>ώ</a:t>
            </a:r>
            <a:r>
              <a:rPr lang="el-GR" sz="1500" b="1" dirty="0" smtClean="0">
                <a:latin typeface="Bookman Old Style" pitchFamily="18" charset="0"/>
              </a:rPr>
              <a:t>ν </a:t>
            </a:r>
            <a:r>
              <a:rPr lang="el-GR" sz="1500" b="1" dirty="0" err="1" smtClean="0">
                <a:latin typeface="Bookman Old Style" pitchFamily="18" charset="0"/>
              </a:rPr>
              <a:t>έσεται</a:t>
            </a:r>
            <a:r>
              <a:rPr lang="el-GR" sz="1500" b="1" dirty="0" smtClean="0">
                <a:latin typeface="Bookman Old Style" pitchFamily="18" charset="0"/>
              </a:rPr>
              <a:t> αναμφιβόλως επαρκές, ίνα και την διεθνή </a:t>
            </a:r>
            <a:r>
              <a:rPr lang="el-GR" sz="1500" b="1" dirty="0" err="1" smtClean="0">
                <a:latin typeface="Bookman Old Style" pitchFamily="18" charset="0"/>
              </a:rPr>
              <a:t>θέσιν</a:t>
            </a:r>
            <a:r>
              <a:rPr lang="el-GR" sz="1500" b="1" dirty="0" smtClean="0">
                <a:latin typeface="Bookman Old Style" pitchFamily="18" charset="0"/>
              </a:rPr>
              <a:t> της χώρας καθορίσει κατά τρόπον συναρμόζοντα απολύτως τα συμφέροντα του συγχρόνου πολιτισμού, τα οποία αναμφιβόλως η Ελλάς και εκ της θέσεως της και εκ της ιστορίας </a:t>
            </a:r>
            <a:r>
              <a:rPr lang="el-GR" sz="1500" b="1" dirty="0" err="1" smtClean="0">
                <a:latin typeface="Bookman Old Style" pitchFamily="18" charset="0"/>
              </a:rPr>
              <a:t>μεμαρτ</a:t>
            </a:r>
            <a:r>
              <a:rPr lang="el-GR" sz="1500" b="1" dirty="0" err="1">
                <a:latin typeface="Bookman Old Style" pitchFamily="18" charset="0"/>
              </a:rPr>
              <a:t>υ</a:t>
            </a:r>
            <a:r>
              <a:rPr lang="el-GR" sz="1500" b="1" dirty="0" err="1" smtClean="0">
                <a:latin typeface="Bookman Old Style" pitchFamily="18" charset="0"/>
              </a:rPr>
              <a:t>ρημένης</a:t>
            </a:r>
            <a:r>
              <a:rPr lang="el-GR" sz="1500" b="1" dirty="0" smtClean="0">
                <a:latin typeface="Bookman Old Style" pitchFamily="18" charset="0"/>
              </a:rPr>
              <a:t> </a:t>
            </a:r>
            <a:r>
              <a:rPr lang="el-GR" sz="1500" b="1" dirty="0" smtClean="0">
                <a:latin typeface="Bookman Old Style" pitchFamily="18" charset="0"/>
              </a:rPr>
              <a:t>αποστολής αυτής καλείται να είναι ουσιώδης παράγων εν </a:t>
            </a:r>
            <a:r>
              <a:rPr lang="el-GR" sz="1500" b="1" dirty="0" smtClean="0">
                <a:latin typeface="Bookman Old Style" pitchFamily="18" charset="0"/>
              </a:rPr>
              <a:t>τη </a:t>
            </a:r>
            <a:r>
              <a:rPr lang="el-GR" sz="1500" b="1" dirty="0" smtClean="0">
                <a:latin typeface="Bookman Old Style" pitchFamily="18" charset="0"/>
              </a:rPr>
              <a:t>Ανατολή.</a:t>
            </a:r>
          </a:p>
          <a:p>
            <a:pPr marL="0" lvl="0" indent="0">
              <a:lnSpc>
                <a:spcPct val="150000"/>
              </a:lnSpc>
              <a:buClr>
                <a:prstClr val="white">
                  <a:shade val="95000"/>
                </a:prstClr>
              </a:buClr>
              <a:buNone/>
            </a:pPr>
            <a:r>
              <a:rPr lang="el-GR" sz="1500" b="1" dirty="0" smtClean="0">
                <a:latin typeface="Bookman Old Style" pitchFamily="18" charset="0"/>
              </a:rPr>
              <a:t>[…] Και ο Ελληνικός λαός της σήμερον και της </a:t>
            </a:r>
            <a:r>
              <a:rPr lang="el-GR" sz="1500" b="1" dirty="0" err="1" smtClean="0">
                <a:latin typeface="Bookman Old Style" pitchFamily="18" charset="0"/>
              </a:rPr>
              <a:t>αύριον</a:t>
            </a:r>
            <a:r>
              <a:rPr lang="el-GR" sz="1500" b="1" dirty="0" smtClean="0">
                <a:latin typeface="Bookman Old Style" pitchFamily="18" charset="0"/>
              </a:rPr>
              <a:t>, με την </a:t>
            </a:r>
            <a:r>
              <a:rPr lang="el-GR" sz="1500" b="1" dirty="0" err="1" smtClean="0">
                <a:latin typeface="Bookman Old Style" pitchFamily="18" charset="0"/>
              </a:rPr>
              <a:t>ψυχήν</a:t>
            </a:r>
            <a:r>
              <a:rPr lang="el-GR" sz="1500" b="1" dirty="0" smtClean="0">
                <a:latin typeface="Bookman Old Style" pitchFamily="18" charset="0"/>
              </a:rPr>
              <a:t> του Ελληνισμού αυτού εις τα στήθη, ουδεμία αμφιβολία ότι μετ’ ασφαλείας θα </a:t>
            </a:r>
            <a:r>
              <a:rPr lang="el-GR" sz="1500" b="1" dirty="0" err="1" smtClean="0">
                <a:latin typeface="Bookman Old Style" pitchFamily="18" charset="0"/>
              </a:rPr>
              <a:t>επιτελέση</a:t>
            </a:r>
            <a:r>
              <a:rPr lang="el-GR" sz="1500" b="1" dirty="0" smtClean="0">
                <a:latin typeface="Bookman Old Style" pitchFamily="18" charset="0"/>
              </a:rPr>
              <a:t> την </a:t>
            </a:r>
            <a:r>
              <a:rPr lang="el-GR" sz="1500" b="1" dirty="0" err="1" smtClean="0">
                <a:latin typeface="Bookman Old Style" pitchFamily="18" charset="0"/>
              </a:rPr>
              <a:t>εκπολιτιστικήν</a:t>
            </a:r>
            <a:r>
              <a:rPr lang="el-GR" sz="1500" b="1" dirty="0" smtClean="0">
                <a:latin typeface="Bookman Old Style" pitchFamily="18" charset="0"/>
              </a:rPr>
              <a:t> αυτού </a:t>
            </a:r>
            <a:r>
              <a:rPr lang="el-GR" sz="1500" b="1" dirty="0" err="1" smtClean="0">
                <a:latin typeface="Bookman Old Style" pitchFamily="18" charset="0"/>
              </a:rPr>
              <a:t>αποστολήν</a:t>
            </a:r>
            <a:r>
              <a:rPr lang="el-GR" sz="1500" b="1" dirty="0" smtClean="0">
                <a:latin typeface="Bookman Old Style" pitchFamily="18" charset="0"/>
              </a:rPr>
              <a:t> εν τη Ανατολή […]</a:t>
            </a:r>
            <a:r>
              <a:rPr lang="el-GR" sz="1400" b="1" i="1" dirty="0">
                <a:solidFill>
                  <a:prstClr val="white"/>
                </a:solidFill>
                <a:latin typeface="Bookman Old Style" pitchFamily="18" charset="0"/>
              </a:rPr>
              <a:t> </a:t>
            </a:r>
            <a:endParaRPr lang="el-GR" sz="1400" b="1" i="1" dirty="0" smtClean="0">
              <a:solidFill>
                <a:prstClr val="white"/>
              </a:solidFill>
              <a:latin typeface="Bookman Old Style" pitchFamily="18" charset="0"/>
            </a:endParaRPr>
          </a:p>
          <a:p>
            <a:pPr marL="0" lvl="0" indent="0">
              <a:lnSpc>
                <a:spcPct val="150000"/>
              </a:lnSpc>
              <a:buClr>
                <a:prstClr val="white">
                  <a:shade val="95000"/>
                </a:prstClr>
              </a:buClr>
              <a:buNone/>
            </a:pPr>
            <a:r>
              <a:rPr lang="el-GR" sz="1400" b="1" i="1" dirty="0" smtClean="0">
                <a:solidFill>
                  <a:schemeClr val="accent1"/>
                </a:solidFill>
                <a:latin typeface="Bookman Old Style" pitchFamily="18" charset="0"/>
              </a:rPr>
              <a:t>Δημήτριος </a:t>
            </a:r>
            <a:r>
              <a:rPr lang="el-GR" sz="1400" b="1" i="1" dirty="0">
                <a:solidFill>
                  <a:schemeClr val="accent1"/>
                </a:solidFill>
                <a:latin typeface="Bookman Old Style" pitchFamily="18" charset="0"/>
              </a:rPr>
              <a:t>Γούνα­ρης, «Ο προγραμματικός του λόγος» (1920), εις Το Μέλλον, Αθήνα.</a:t>
            </a:r>
          </a:p>
          <a:p>
            <a:pPr marL="0" indent="0">
              <a:lnSpc>
                <a:spcPct val="150000"/>
              </a:lnSpc>
              <a:buNone/>
            </a:pPr>
            <a:endParaRPr lang="el-GR" sz="1500" b="1" dirty="0" smtClean="0">
              <a:latin typeface="Bookman Old Style" pitchFamily="18" charset="0"/>
            </a:endParaRPr>
          </a:p>
          <a:p>
            <a:pPr marL="0" indent="0">
              <a:lnSpc>
                <a:spcPct val="150000"/>
              </a:lnSpc>
              <a:buNone/>
            </a:pPr>
            <a:endParaRPr lang="el-GR" sz="1400" b="1" dirty="0" smtClean="0">
              <a:latin typeface="Bookman Old Style" pitchFamily="18" charset="0"/>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68" y="258158"/>
            <a:ext cx="1244253" cy="1764000"/>
          </a:xfrm>
          <a:prstGeom prst="rect">
            <a:avLst/>
          </a:prstGeom>
        </p:spPr>
      </p:pic>
    </p:spTree>
    <p:extLst>
      <p:ext uri="{BB962C8B-B14F-4D97-AF65-F5344CB8AC3E}">
        <p14:creationId xmlns:p14="http://schemas.microsoft.com/office/powerpoint/2010/main" val="1576312522"/>
      </p:ext>
    </p:extLst>
  </p:cSld>
  <p:clrMapOvr>
    <a:masterClrMapping/>
  </p:clrMapOvr>
  <mc:AlternateContent xmlns:mc="http://schemas.openxmlformats.org/markup-compatibility/2006" xmlns:p14="http://schemas.microsoft.com/office/powerpoint/2010/main">
    <mc:Choice Requires="p14">
      <p:transition spd="slow" p14:dur="4000" advTm="38000">
        <p14:prism isInverted="1"/>
      </p:transition>
    </mc:Choice>
    <mc:Fallback xmlns="">
      <p:transition spd="slow" advTm="3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0-#ppt_w/2"/>
                                          </p:val>
                                        </p:tav>
                                        <p:tav tm="100000">
                                          <p:val>
                                            <p:strVal val="#ppt_x"/>
                                          </p:val>
                                        </p:tav>
                                      </p:tavLst>
                                    </p:anim>
                                    <p:anim calcmode="lin" valueType="num">
                                      <p:cBhvr additive="base">
                                        <p:cTn id="12" dur="1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1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12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1250"/>
                                        <p:tgtEl>
                                          <p:spTgt spid="3">
                                            <p:txEl>
                                              <p:pRg st="0" end="0"/>
                                            </p:txEl>
                                          </p:spTgt>
                                        </p:tgtEl>
                                      </p:cBhvr>
                                    </p:animEffect>
                                  </p:childTnLst>
                                </p:cTn>
                              </p:par>
                            </p:childTnLst>
                          </p:cTn>
                        </p:par>
                        <p:par>
                          <p:cTn id="19" fill="hold">
                            <p:stCondLst>
                              <p:cond delay="2750"/>
                            </p:stCondLst>
                            <p:childTnLst>
                              <p:par>
                                <p:cTn id="20" presetID="53" presetClass="entr" presetSubtype="16"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12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1250"/>
                                        <p:tgtEl>
                                          <p:spTgt spid="3">
                                            <p:txEl>
                                              <p:pRg st="1" end="1"/>
                                            </p:txEl>
                                          </p:spTgt>
                                        </p:tgtEl>
                                      </p:cBhvr>
                                    </p:animEffect>
                                  </p:childTnLst>
                                </p:cTn>
                              </p:par>
                            </p:childTnLst>
                          </p:cTn>
                        </p:par>
                        <p:par>
                          <p:cTn id="25" fill="hold">
                            <p:stCondLst>
                              <p:cond delay="4000"/>
                            </p:stCondLst>
                            <p:childTnLst>
                              <p:par>
                                <p:cTn id="26" presetID="53" presetClass="entr" presetSubtype="16"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2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1250"/>
                                        <p:tgtEl>
                                          <p:spTgt spid="3">
                                            <p:txEl>
                                              <p:pRg st="2" end="2"/>
                                            </p:txEl>
                                          </p:spTgt>
                                        </p:tgtEl>
                                      </p:cBhvr>
                                    </p:animEffect>
                                  </p:childTnLst>
                                </p:cTn>
                              </p:par>
                            </p:childTnLst>
                          </p:cTn>
                        </p:par>
                        <p:par>
                          <p:cTn id="31" fill="hold">
                            <p:stCondLst>
                              <p:cond delay="5250"/>
                            </p:stCondLst>
                            <p:childTnLst>
                              <p:par>
                                <p:cTn id="32" presetID="53" presetClass="entr" presetSubtype="16"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125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125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6" dur="1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52468" y="-171400"/>
            <a:ext cx="8185646" cy="2329242"/>
          </a:xfrm>
        </p:spPr>
        <p:txBody>
          <a:bodyPr>
            <a:normAutofit fontScale="90000"/>
          </a:bodyPr>
          <a:lstStyle/>
          <a:p>
            <a:pPr>
              <a:lnSpc>
                <a:spcPts val="2640"/>
              </a:lnSpc>
            </a:pPr>
            <a:r>
              <a:rPr lang="el-GR" sz="2400" baseline="30000" dirty="0" smtClean="0"/>
              <a:t/>
            </a:r>
            <a:br>
              <a:rPr lang="el-GR" sz="2400" baseline="30000" dirty="0" smtClean="0"/>
            </a:br>
            <a:r>
              <a:rPr lang="el-GR" sz="2400" baseline="30000" dirty="0"/>
              <a:t/>
            </a:r>
            <a:br>
              <a:rPr lang="el-GR" sz="2400" baseline="30000" dirty="0"/>
            </a:br>
            <a:r>
              <a:rPr lang="el-GR" sz="2400" baseline="30000" dirty="0" smtClean="0"/>
              <a:t/>
            </a:r>
            <a:br>
              <a:rPr lang="el-GR" sz="2400" baseline="30000" dirty="0" smtClean="0"/>
            </a:br>
            <a:r>
              <a:rPr lang="el-GR" sz="2400" baseline="30000" dirty="0"/>
              <a:t/>
            </a:r>
            <a:br>
              <a:rPr lang="el-GR" sz="2400" baseline="30000" dirty="0"/>
            </a:br>
            <a:r>
              <a:rPr lang="el-GR" sz="3100" dirty="0" smtClean="0">
                <a:solidFill>
                  <a:schemeClr val="bg1">
                    <a:lumMod val="95000"/>
                    <a:lumOff val="5000"/>
                  </a:schemeClr>
                </a:solidFill>
                <a:latin typeface="Bookman Old Style" pitchFamily="18" charset="0"/>
              </a:rPr>
              <a:t>ΕΛΛΗΝΙΚΟΣ </a:t>
            </a:r>
            <a:r>
              <a:rPr lang="el-GR" sz="3100" dirty="0">
                <a:solidFill>
                  <a:schemeClr val="bg1">
                    <a:lumMod val="95000"/>
                    <a:lumOff val="5000"/>
                  </a:schemeClr>
                </a:solidFill>
                <a:latin typeface="Bookman Old Style" pitchFamily="18" charset="0"/>
              </a:rPr>
              <a:t>ΕΘΝΙΚΙΣΜΟΣ</a:t>
            </a:r>
            <a:br>
              <a:rPr lang="el-GR" sz="3100" dirty="0">
                <a:solidFill>
                  <a:schemeClr val="bg1">
                    <a:lumMod val="95000"/>
                    <a:lumOff val="5000"/>
                  </a:schemeClr>
                </a:solidFill>
                <a:latin typeface="Bookman Old Style" pitchFamily="18" charset="0"/>
              </a:rPr>
            </a:br>
            <a:r>
              <a:rPr lang="el-GR" sz="3100" dirty="0" smtClean="0">
                <a:solidFill>
                  <a:schemeClr val="bg1">
                    <a:lumMod val="95000"/>
                    <a:lumOff val="5000"/>
                  </a:schemeClr>
                </a:solidFill>
                <a:latin typeface="Bookman Old Style" pitchFamily="18" charset="0"/>
              </a:rPr>
              <a:t/>
            </a:r>
            <a:br>
              <a:rPr lang="el-GR" sz="3100" dirty="0" smtClean="0">
                <a:solidFill>
                  <a:schemeClr val="bg1">
                    <a:lumMod val="95000"/>
                    <a:lumOff val="5000"/>
                  </a:schemeClr>
                </a:solidFill>
                <a:latin typeface="Bookman Old Style" pitchFamily="18" charset="0"/>
              </a:rPr>
            </a:br>
            <a:r>
              <a:rPr lang="el-GR" sz="3600" baseline="30000" dirty="0" smtClean="0">
                <a:solidFill>
                  <a:schemeClr val="bg1">
                    <a:lumMod val="95000"/>
                    <a:lumOff val="5000"/>
                  </a:schemeClr>
                </a:solidFill>
                <a:latin typeface="Bookman Old Style" pitchFamily="18" charset="0"/>
              </a:rPr>
              <a:t>Σπύρος </a:t>
            </a:r>
            <a:r>
              <a:rPr lang="el-GR" sz="3600" baseline="30000" dirty="0">
                <a:solidFill>
                  <a:schemeClr val="bg1">
                    <a:lumMod val="95000"/>
                    <a:lumOff val="5000"/>
                  </a:schemeClr>
                </a:solidFill>
                <a:latin typeface="Bookman Old Style" pitchFamily="18" charset="0"/>
              </a:rPr>
              <a:t>Μελάς, </a:t>
            </a:r>
            <a:r>
              <a:rPr lang="el-GR" sz="3600" baseline="30000" dirty="0" smtClean="0">
                <a:solidFill>
                  <a:schemeClr val="bg1">
                    <a:lumMod val="95000"/>
                    <a:lumOff val="5000"/>
                  </a:schemeClr>
                </a:solidFill>
                <a:latin typeface="Bookman Old Style" pitchFamily="18" charset="0"/>
              </a:rPr>
              <a:t>«Έθνος </a:t>
            </a:r>
            <a:r>
              <a:rPr lang="el-GR" sz="3600" baseline="30000" dirty="0">
                <a:solidFill>
                  <a:schemeClr val="bg1">
                    <a:lumMod val="95000"/>
                    <a:lumOff val="5000"/>
                  </a:schemeClr>
                </a:solidFill>
                <a:latin typeface="Bookman Old Style" pitchFamily="18" charset="0"/>
              </a:rPr>
              <a:t>και </a:t>
            </a:r>
            <a:r>
              <a:rPr lang="el-GR" sz="3600" baseline="30000" dirty="0" smtClean="0">
                <a:solidFill>
                  <a:schemeClr val="bg1">
                    <a:lumMod val="95000"/>
                    <a:lumOff val="5000"/>
                  </a:schemeClr>
                </a:solidFill>
                <a:latin typeface="Bookman Old Style" pitchFamily="18" charset="0"/>
              </a:rPr>
              <a:t>ανθρωπότητα», </a:t>
            </a:r>
            <a:r>
              <a:rPr lang="el-GR" sz="3600" i="1" baseline="30000" dirty="0" smtClean="0">
                <a:solidFill>
                  <a:schemeClr val="bg1">
                    <a:lumMod val="95000"/>
                    <a:lumOff val="5000"/>
                  </a:schemeClr>
                </a:solidFill>
                <a:latin typeface="Bookman Old Style" pitchFamily="18" charset="0"/>
              </a:rPr>
              <a:t>Ιδέα</a:t>
            </a:r>
            <a:r>
              <a:rPr lang="el-GR" sz="3600" baseline="30000" dirty="0">
                <a:solidFill>
                  <a:schemeClr val="bg1">
                    <a:lumMod val="95000"/>
                    <a:lumOff val="5000"/>
                  </a:schemeClr>
                </a:solidFill>
                <a:latin typeface="Bookman Old Style" pitchFamily="18" charset="0"/>
              </a:rPr>
              <a:t>, </a:t>
            </a:r>
            <a:r>
              <a:rPr lang="el-GR" sz="3600" baseline="30000" dirty="0" smtClean="0">
                <a:solidFill>
                  <a:schemeClr val="bg1">
                    <a:lumMod val="95000"/>
                    <a:lumOff val="5000"/>
                  </a:schemeClr>
                </a:solidFill>
                <a:latin typeface="Bookman Old Style" pitchFamily="18" charset="0"/>
              </a:rPr>
              <a:t/>
            </a:r>
            <a:br>
              <a:rPr lang="el-GR" sz="3600" baseline="30000" dirty="0" smtClean="0">
                <a:solidFill>
                  <a:schemeClr val="bg1">
                    <a:lumMod val="95000"/>
                    <a:lumOff val="5000"/>
                  </a:schemeClr>
                </a:solidFill>
                <a:latin typeface="Bookman Old Style" pitchFamily="18" charset="0"/>
              </a:rPr>
            </a:br>
            <a:r>
              <a:rPr lang="el-GR" sz="3600" baseline="30000" dirty="0" smtClean="0">
                <a:solidFill>
                  <a:schemeClr val="bg1">
                    <a:lumMod val="95000"/>
                    <a:lumOff val="5000"/>
                  </a:schemeClr>
                </a:solidFill>
                <a:latin typeface="Bookman Old Style" pitchFamily="18" charset="0"/>
              </a:rPr>
              <a:t>τόμος. </a:t>
            </a:r>
            <a:r>
              <a:rPr lang="el-GR" sz="3600" baseline="30000" dirty="0">
                <a:solidFill>
                  <a:schemeClr val="bg1">
                    <a:lumMod val="95000"/>
                    <a:lumOff val="5000"/>
                  </a:schemeClr>
                </a:solidFill>
                <a:latin typeface="Bookman Old Style" pitchFamily="18" charset="0"/>
              </a:rPr>
              <a:t>Ι, αρ. </a:t>
            </a:r>
            <a:r>
              <a:rPr lang="el-GR" sz="3600" baseline="30000" dirty="0" smtClean="0">
                <a:solidFill>
                  <a:schemeClr val="bg1">
                    <a:lumMod val="95000"/>
                    <a:lumOff val="5000"/>
                  </a:schemeClr>
                </a:solidFill>
                <a:latin typeface="Bookman Old Style" pitchFamily="18" charset="0"/>
              </a:rPr>
              <a:t>τεύχους1, Γενάρης </a:t>
            </a:r>
            <a:r>
              <a:rPr lang="el-GR" sz="3600" baseline="30000" dirty="0">
                <a:solidFill>
                  <a:schemeClr val="bg1">
                    <a:lumMod val="95000"/>
                    <a:lumOff val="5000"/>
                  </a:schemeClr>
                </a:solidFill>
                <a:latin typeface="Bookman Old Style" pitchFamily="18" charset="0"/>
              </a:rPr>
              <a:t>1933, </a:t>
            </a:r>
            <a:r>
              <a:rPr lang="el-GR" sz="3600" baseline="30000" dirty="0" smtClean="0">
                <a:solidFill>
                  <a:schemeClr val="bg1">
                    <a:lumMod val="95000"/>
                    <a:lumOff val="5000"/>
                  </a:schemeClr>
                </a:solidFill>
                <a:latin typeface="Bookman Old Style" pitchFamily="18" charset="0"/>
              </a:rPr>
              <a:t>σελ. </a:t>
            </a:r>
            <a:r>
              <a:rPr lang="el-GR" sz="3600" baseline="30000" dirty="0">
                <a:solidFill>
                  <a:schemeClr val="bg1">
                    <a:lumMod val="95000"/>
                    <a:lumOff val="5000"/>
                  </a:schemeClr>
                </a:solidFill>
                <a:latin typeface="Bookman Old Style" pitchFamily="18" charset="0"/>
              </a:rPr>
              <a:t>412 </a:t>
            </a:r>
            <a:r>
              <a:rPr lang="el-GR" sz="3600" baseline="30000" dirty="0" smtClean="0">
                <a:solidFill>
                  <a:schemeClr val="bg1">
                    <a:lumMod val="95000"/>
                    <a:lumOff val="5000"/>
                  </a:schemeClr>
                </a:solidFill>
                <a:latin typeface="Bookman Old Style" pitchFamily="18" charset="0"/>
              </a:rPr>
              <a:t>και</a:t>
            </a:r>
            <a:br>
              <a:rPr lang="el-GR" sz="3600" baseline="30000" dirty="0" smtClean="0">
                <a:solidFill>
                  <a:schemeClr val="bg1">
                    <a:lumMod val="95000"/>
                    <a:lumOff val="5000"/>
                  </a:schemeClr>
                </a:solidFill>
                <a:latin typeface="Bookman Old Style" pitchFamily="18" charset="0"/>
              </a:rPr>
            </a:br>
            <a:r>
              <a:rPr lang="el-GR" sz="3600" baseline="30000" dirty="0" smtClean="0">
                <a:solidFill>
                  <a:schemeClr val="bg1">
                    <a:lumMod val="95000"/>
                    <a:lumOff val="5000"/>
                  </a:schemeClr>
                </a:solidFill>
                <a:latin typeface="Bookman Old Style" pitchFamily="18" charset="0"/>
              </a:rPr>
              <a:t>αρ</a:t>
            </a:r>
            <a:r>
              <a:rPr lang="el-GR" sz="3600" baseline="30000" dirty="0">
                <a:solidFill>
                  <a:schemeClr val="bg1">
                    <a:lumMod val="95000"/>
                    <a:lumOff val="5000"/>
                  </a:schemeClr>
                </a:solidFill>
                <a:latin typeface="Bookman Old Style" pitchFamily="18" charset="0"/>
              </a:rPr>
              <a:t>. </a:t>
            </a:r>
            <a:r>
              <a:rPr lang="el-GR" sz="3600" baseline="30000" dirty="0" smtClean="0">
                <a:solidFill>
                  <a:schemeClr val="bg1">
                    <a:lumMod val="95000"/>
                    <a:lumOff val="5000"/>
                  </a:schemeClr>
                </a:solidFill>
                <a:latin typeface="Bookman Old Style" pitchFamily="18" charset="0"/>
              </a:rPr>
              <a:t>τεύχους 2, Φλεβάρης1933, σελ. </a:t>
            </a:r>
            <a:r>
              <a:rPr lang="el-GR" sz="3600" baseline="30000" dirty="0">
                <a:solidFill>
                  <a:schemeClr val="bg1">
                    <a:lumMod val="95000"/>
                    <a:lumOff val="5000"/>
                  </a:schemeClr>
                </a:solidFill>
                <a:latin typeface="Bookman Old Style" pitchFamily="18" charset="0"/>
              </a:rPr>
              <a:t>7790.</a:t>
            </a:r>
            <a:r>
              <a:rPr lang="el-GR" sz="3600" dirty="0">
                <a:solidFill>
                  <a:schemeClr val="bg1">
                    <a:lumMod val="95000"/>
                    <a:lumOff val="5000"/>
                  </a:schemeClr>
                </a:solidFill>
                <a:latin typeface="Bookman Old Style" pitchFamily="18" charset="0"/>
              </a:rPr>
              <a:t> </a:t>
            </a:r>
            <a:br>
              <a:rPr lang="el-GR" sz="3600" dirty="0">
                <a:solidFill>
                  <a:schemeClr val="bg1">
                    <a:lumMod val="95000"/>
                    <a:lumOff val="5000"/>
                  </a:schemeClr>
                </a:solidFill>
                <a:latin typeface="Bookman Old Style" pitchFamily="18" charset="0"/>
              </a:rPr>
            </a:br>
            <a:endParaRPr lang="el-GR" sz="3600" dirty="0">
              <a:solidFill>
                <a:schemeClr val="bg1">
                  <a:lumMod val="95000"/>
                  <a:lumOff val="5000"/>
                </a:schemeClr>
              </a:solidFill>
              <a:latin typeface="Bookman Old Style" pitchFamily="18" charset="0"/>
            </a:endParaRPr>
          </a:p>
        </p:txBody>
      </p:sp>
      <p:sp>
        <p:nvSpPr>
          <p:cNvPr id="3" name="Θέση περιεχομένου 2"/>
          <p:cNvSpPr>
            <a:spLocks noGrp="1"/>
          </p:cNvSpPr>
          <p:nvPr>
            <p:ph idx="1"/>
          </p:nvPr>
        </p:nvSpPr>
        <p:spPr>
          <a:xfrm>
            <a:off x="107504" y="2636911"/>
            <a:ext cx="8856984" cy="4104457"/>
          </a:xfrm>
        </p:spPr>
        <p:txBody>
          <a:bodyPr>
            <a:normAutofit fontScale="92500"/>
          </a:bodyPr>
          <a:lstStyle/>
          <a:p>
            <a:pPr marL="0" indent="0" algn="just">
              <a:lnSpc>
                <a:spcPct val="160000"/>
              </a:lnSpc>
              <a:buNone/>
            </a:pPr>
            <a:r>
              <a:rPr lang="el-GR" sz="2100" b="1" dirty="0">
                <a:latin typeface="Bookman Old Style" pitchFamily="18" charset="0"/>
              </a:rPr>
              <a:t>Στον τόπο της παλιάς ιδέας του εθνικιστικού ελληνισμού με τις </a:t>
            </a:r>
            <a:r>
              <a:rPr lang="el-GR" sz="2100" b="1" dirty="0" err="1">
                <a:latin typeface="Bookman Old Style" pitchFamily="18" charset="0"/>
              </a:rPr>
              <a:t>αλυτρωτικές</a:t>
            </a:r>
            <a:r>
              <a:rPr lang="el-GR" sz="2100" b="1" dirty="0">
                <a:latin typeface="Bookman Old Style" pitchFamily="18" charset="0"/>
              </a:rPr>
              <a:t> και ιμπεριαλιστικές επιδιώξεις, υψώνουμε σήμερα, στ' όνομα της μεγάλης θυσίας τους, τη σημαία ενός καινούργιου πνευματικού ελληνισμού. Αυτός δε μπορεί να νοηθεί σαν άρνηση των εθνικών αξιών και της εθνικής κληρονομιάς, του ανεχτίμητου θησαυρού </a:t>
            </a:r>
            <a:r>
              <a:rPr lang="el-GR" sz="2100" b="1" dirty="0" err="1">
                <a:latin typeface="Bookman Old Style" pitchFamily="18" charset="0"/>
              </a:rPr>
              <a:t>πούχει</a:t>
            </a:r>
            <a:r>
              <a:rPr lang="el-GR" sz="2100" b="1" dirty="0">
                <a:latin typeface="Bookman Old Style" pitchFamily="18" charset="0"/>
              </a:rPr>
              <a:t> σωρέψει ο ελληνοχριστιανικός πολιτισμός. Δε μπορεί παρά να είναι η συνειδητοποίηση και γονιμοποίηση τους, μια καινούργια ερμηνεία, μια νέα </a:t>
            </a:r>
            <a:r>
              <a:rPr lang="el-GR" sz="2100" b="1" dirty="0" smtClean="0">
                <a:latin typeface="Bookman Old Style" pitchFamily="18" charset="0"/>
              </a:rPr>
              <a:t>προσαρμογή.</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73" y="332655"/>
            <a:ext cx="1309091"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5181372"/>
      </p:ext>
    </p:extLst>
  </p:cSld>
  <p:clrMapOvr>
    <a:masterClrMapping/>
  </p:clrMapOvr>
  <mc:AlternateContent xmlns:mc="http://schemas.openxmlformats.org/markup-compatibility/2006" xmlns:p14="http://schemas.microsoft.com/office/powerpoint/2010/main">
    <mc:Choice Requires="p14">
      <p:transition spd="slow" p14:dur="4000" advTm="36000">
        <p14:prism isInverted="1"/>
      </p:transition>
    </mc:Choice>
    <mc:Fallback xmlns="">
      <p:transition spd="slow"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par>
                          <p:cTn id="8" fill="hold">
                            <p:stCondLst>
                              <p:cond delay="1500"/>
                            </p:stCondLst>
                            <p:childTnLst>
                              <p:par>
                                <p:cTn id="9" presetID="2" presetClass="entr" presetSubtype="9"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1500" fill="hold"/>
                                        <p:tgtEl>
                                          <p:spTgt spid="2050"/>
                                        </p:tgtEl>
                                        <p:attrNameLst>
                                          <p:attrName>ppt_x</p:attrName>
                                        </p:attrNameLst>
                                      </p:cBhvr>
                                      <p:tavLst>
                                        <p:tav tm="0">
                                          <p:val>
                                            <p:strVal val="0-#ppt_w/2"/>
                                          </p:val>
                                        </p:tav>
                                        <p:tav tm="100000">
                                          <p:val>
                                            <p:strVal val="#ppt_x"/>
                                          </p:val>
                                        </p:tav>
                                      </p:tavLst>
                                    </p:anim>
                                    <p:anim calcmode="lin" valueType="num">
                                      <p:cBhvr additive="base">
                                        <p:cTn id="12" dur="1500" fill="hold"/>
                                        <p:tgtEl>
                                          <p:spTgt spid="2050"/>
                                        </p:tgtEl>
                                        <p:attrNameLst>
                                          <p:attrName>ppt_y</p:attrName>
                                        </p:attrNameLst>
                                      </p:cBhvr>
                                      <p:tavLst>
                                        <p:tav tm="0">
                                          <p:val>
                                            <p:strVal val="0-#ppt_h/2"/>
                                          </p:val>
                                        </p:tav>
                                        <p:tav tm="100000">
                                          <p:val>
                                            <p:strVal val="#ppt_y"/>
                                          </p:val>
                                        </p:tav>
                                      </p:tavLst>
                                    </p:anim>
                                  </p:childTnLst>
                                </p:cTn>
                              </p:par>
                            </p:childTnLst>
                          </p:cTn>
                        </p:par>
                        <p:par>
                          <p:cTn id="13" fill="hold">
                            <p:stCondLst>
                              <p:cond delay="3000"/>
                            </p:stCondLst>
                            <p:childTnLst>
                              <p:par>
                                <p:cTn id="14" presetID="4" presetClass="entr" presetSubtype="16"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ox(in)">
                                      <p:cBhvr>
                                        <p:cTn id="16"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476672"/>
            <a:ext cx="8183880" cy="1051560"/>
          </a:xfrm>
        </p:spPr>
        <p:txBody>
          <a:bodyPr>
            <a:normAutofit/>
          </a:bodyPr>
          <a:lstStyle/>
          <a:p>
            <a:r>
              <a:rPr lang="el-GR" sz="3200" dirty="0" smtClean="0">
                <a:solidFill>
                  <a:schemeClr val="bg1">
                    <a:lumMod val="95000"/>
                    <a:lumOff val="5000"/>
                  </a:schemeClr>
                </a:solidFill>
                <a:latin typeface="Bookman Old Style" pitchFamily="18" charset="0"/>
              </a:rPr>
              <a:t>ΤΡΙΤΟΣ ΕΛΛΗΝΙΚΟΣ ΠΟΛΙΤΙΣΜΟΣ</a:t>
            </a:r>
            <a:endParaRPr lang="el-GR" sz="3200" dirty="0">
              <a:solidFill>
                <a:schemeClr val="bg1">
                  <a:lumMod val="95000"/>
                  <a:lumOff val="5000"/>
                </a:schemeClr>
              </a:solidFill>
              <a:latin typeface="Bookman Old Style" pitchFamily="18" charset="0"/>
            </a:endParaRPr>
          </a:p>
        </p:txBody>
      </p:sp>
      <p:sp>
        <p:nvSpPr>
          <p:cNvPr id="3" name="Θέση περιεχομένου 2"/>
          <p:cNvSpPr>
            <a:spLocks noGrp="1"/>
          </p:cNvSpPr>
          <p:nvPr>
            <p:ph idx="1"/>
          </p:nvPr>
        </p:nvSpPr>
        <p:spPr>
          <a:xfrm>
            <a:off x="179512" y="1556792"/>
            <a:ext cx="8784976" cy="5184576"/>
          </a:xfrm>
        </p:spPr>
        <p:txBody>
          <a:bodyPr>
            <a:noAutofit/>
          </a:bodyPr>
          <a:lstStyle/>
          <a:p>
            <a:pPr marL="0" indent="0" algn="just">
              <a:buNone/>
            </a:pPr>
            <a:r>
              <a:rPr lang="el-GR" sz="2100" b="1" dirty="0" smtClean="0">
                <a:latin typeface="Bookman Old Style" pitchFamily="18" charset="0"/>
              </a:rPr>
              <a:t>Η </a:t>
            </a:r>
            <a:r>
              <a:rPr lang="el-GR" sz="2100" b="1" dirty="0">
                <a:latin typeface="Bookman Old Style" pitchFamily="18" charset="0"/>
              </a:rPr>
              <a:t>ελληνική ψυχή, όπως γίνεται </a:t>
            </a:r>
            <a:r>
              <a:rPr lang="el-GR" sz="2100" b="1" dirty="0" err="1">
                <a:latin typeface="Bookman Old Style" pitchFamily="18" charset="0"/>
              </a:rPr>
              <a:t>αντιληπτόν</a:t>
            </a:r>
            <a:r>
              <a:rPr lang="el-GR" sz="2100" b="1" dirty="0">
                <a:latin typeface="Bookman Old Style" pitchFamily="18" charset="0"/>
              </a:rPr>
              <a:t>, είναι συνδυασμένη με την </a:t>
            </a:r>
            <a:r>
              <a:rPr lang="el-GR" sz="2100" b="1" dirty="0" err="1">
                <a:latin typeface="Bookman Old Style" pitchFamily="18" charset="0"/>
              </a:rPr>
              <a:t>ελληνικήν</a:t>
            </a:r>
            <a:r>
              <a:rPr lang="el-GR" sz="2100" b="1" dirty="0">
                <a:latin typeface="Bookman Old Style" pitchFamily="18" charset="0"/>
              </a:rPr>
              <a:t> </a:t>
            </a:r>
            <a:r>
              <a:rPr lang="el-GR" sz="2100" b="1" dirty="0" err="1">
                <a:latin typeface="Bookman Old Style" pitchFamily="18" charset="0"/>
              </a:rPr>
              <a:t>φυλήν</a:t>
            </a:r>
            <a:r>
              <a:rPr lang="el-GR" sz="2100" b="1" dirty="0">
                <a:latin typeface="Bookman Old Style" pitchFamily="18" charset="0"/>
              </a:rPr>
              <a:t>. Η τελευταία αύτη είναι η αφορμή, η οποία μας διακρίνει εις τας εκδηλώσεις μας, τόσον τας πνευματικός όσον και τας </a:t>
            </a:r>
            <a:r>
              <a:rPr lang="el-GR" sz="2100" b="1" dirty="0" err="1">
                <a:latin typeface="Bookman Old Style" pitchFamily="18" charset="0"/>
              </a:rPr>
              <a:t>αισθηματικάς</a:t>
            </a:r>
            <a:r>
              <a:rPr lang="el-GR" sz="2100" b="1" dirty="0">
                <a:latin typeface="Bookman Old Style" pitchFamily="18" charset="0"/>
              </a:rPr>
              <a:t>, όπως και τας </a:t>
            </a:r>
            <a:r>
              <a:rPr lang="el-GR" sz="2100" b="1" dirty="0" err="1">
                <a:latin typeface="Bookman Old Style" pitchFamily="18" charset="0"/>
              </a:rPr>
              <a:t>κοινάς</a:t>
            </a:r>
            <a:r>
              <a:rPr lang="el-GR" sz="2100" b="1" dirty="0">
                <a:latin typeface="Bookman Old Style" pitchFamily="18" charset="0"/>
              </a:rPr>
              <a:t> εκδηλώσεις ακόμη του καθημερινού μας βίου και </a:t>
            </a:r>
            <a:r>
              <a:rPr lang="el-GR" sz="2100" b="1" dirty="0" err="1">
                <a:latin typeface="Bookman Old Style" pitchFamily="18" charset="0"/>
              </a:rPr>
              <a:t>αυτάς</a:t>
            </a:r>
            <a:r>
              <a:rPr lang="el-GR" sz="2100" b="1" dirty="0">
                <a:latin typeface="Bookman Old Style" pitchFamily="18" charset="0"/>
              </a:rPr>
              <a:t> τας </a:t>
            </a:r>
            <a:r>
              <a:rPr lang="el-GR" sz="2100" b="1" dirty="0" err="1">
                <a:latin typeface="Bookman Old Style" pitchFamily="18" charset="0"/>
              </a:rPr>
              <a:t>μηχανικάς</a:t>
            </a:r>
            <a:r>
              <a:rPr lang="el-GR" sz="2100" b="1" dirty="0">
                <a:latin typeface="Bookman Old Style" pitchFamily="18" charset="0"/>
              </a:rPr>
              <a:t> εκδηλώσεις ως ανθρώπων και τας κινήσεις μας ακόμη, μας διακρίνει από άλλους ανθρώπους, μη ανήκοντας εις την ιδίαν, δηλαδή, την </a:t>
            </a:r>
            <a:r>
              <a:rPr lang="el-GR" sz="2100" b="1" dirty="0" err="1">
                <a:latin typeface="Bookman Old Style" pitchFamily="18" charset="0"/>
              </a:rPr>
              <a:t>ελληνικήν</a:t>
            </a:r>
            <a:r>
              <a:rPr lang="el-GR" sz="2100" b="1" dirty="0">
                <a:latin typeface="Bookman Old Style" pitchFamily="18" charset="0"/>
              </a:rPr>
              <a:t> </a:t>
            </a:r>
            <a:r>
              <a:rPr lang="el-GR" sz="2100" b="1" dirty="0" err="1">
                <a:latin typeface="Bookman Old Style" pitchFamily="18" charset="0"/>
              </a:rPr>
              <a:t>φυλήν</a:t>
            </a:r>
            <a:r>
              <a:rPr lang="el-GR" sz="2100" b="1" dirty="0">
                <a:latin typeface="Bookman Old Style" pitchFamily="18" charset="0"/>
              </a:rPr>
              <a:t>. Αλλά δεν είναι μόνον η </a:t>
            </a:r>
            <a:r>
              <a:rPr lang="el-GR" sz="2100" b="1" dirty="0" err="1">
                <a:latin typeface="Bookman Old Style" pitchFamily="18" charset="0"/>
              </a:rPr>
              <a:t>ιδιότης</a:t>
            </a:r>
            <a:r>
              <a:rPr lang="el-GR" sz="2100" b="1" dirty="0">
                <a:latin typeface="Bookman Old Style" pitchFamily="18" charset="0"/>
              </a:rPr>
              <a:t> της ελληνικής ψυχής. Το γεγονός ότι </a:t>
            </a:r>
            <a:r>
              <a:rPr lang="el-GR" sz="2100" b="1" dirty="0" err="1">
                <a:latin typeface="Bookman Old Style" pitchFamily="18" charset="0"/>
              </a:rPr>
              <a:t>εγεννήθημεν</a:t>
            </a:r>
            <a:r>
              <a:rPr lang="el-GR" sz="2100" b="1" dirty="0">
                <a:latin typeface="Bookman Old Style" pitchFamily="18" charset="0"/>
              </a:rPr>
              <a:t> εις ένα </a:t>
            </a:r>
            <a:r>
              <a:rPr lang="el-GR" sz="2100" b="1" dirty="0" err="1">
                <a:latin typeface="Bookman Old Style" pitchFamily="18" charset="0"/>
              </a:rPr>
              <a:t>ωρισμένον</a:t>
            </a:r>
            <a:r>
              <a:rPr lang="el-GR" sz="2100" b="1" dirty="0">
                <a:latin typeface="Bookman Old Style" pitchFamily="18" charset="0"/>
              </a:rPr>
              <a:t> τόπον, εις τον οποίον </a:t>
            </a:r>
            <a:r>
              <a:rPr lang="el-GR" sz="2100" b="1" dirty="0" err="1">
                <a:latin typeface="Bookman Old Style" pitchFamily="18" charset="0"/>
              </a:rPr>
              <a:t>έζησεν</a:t>
            </a:r>
            <a:r>
              <a:rPr lang="el-GR" sz="2100" b="1" dirty="0">
                <a:latin typeface="Bookman Old Style" pitchFamily="18" charset="0"/>
              </a:rPr>
              <a:t> άλλοτε η φυλή εκείνη, η οποία </a:t>
            </a:r>
            <a:r>
              <a:rPr lang="el-GR" sz="2100" b="1" dirty="0" err="1">
                <a:latin typeface="Bookman Old Style" pitchFamily="18" charset="0"/>
              </a:rPr>
              <a:t>έδωσεν</a:t>
            </a:r>
            <a:r>
              <a:rPr lang="el-GR" sz="2100" b="1" dirty="0">
                <a:latin typeface="Bookman Old Style" pitchFamily="18" charset="0"/>
              </a:rPr>
              <a:t> εις την ανθρωπότητα τον </a:t>
            </a:r>
            <a:r>
              <a:rPr lang="el-GR" sz="2100" b="1" dirty="0" err="1">
                <a:latin typeface="Bookman Old Style" pitchFamily="18" charset="0"/>
              </a:rPr>
              <a:t>κλασσικόν</a:t>
            </a:r>
            <a:r>
              <a:rPr lang="el-GR" sz="2100" b="1" dirty="0">
                <a:latin typeface="Bookman Old Style" pitchFamily="18" charset="0"/>
              </a:rPr>
              <a:t> </a:t>
            </a:r>
            <a:r>
              <a:rPr lang="el-GR" sz="2100" b="1" dirty="0" err="1">
                <a:latin typeface="Bookman Old Style" pitchFamily="18" charset="0"/>
              </a:rPr>
              <a:t>πολιτισμόν</a:t>
            </a:r>
            <a:r>
              <a:rPr lang="el-GR" sz="2100" b="1" dirty="0">
                <a:latin typeface="Bookman Old Style" pitchFamily="18" charset="0"/>
              </a:rPr>
              <a:t>, δεν είναι </a:t>
            </a:r>
            <a:r>
              <a:rPr lang="el-GR" sz="2100" b="1" dirty="0" err="1" smtClean="0">
                <a:latin typeface="Bookman Old Style" pitchFamily="18" charset="0"/>
              </a:rPr>
              <a:t>τυχαίον</a:t>
            </a:r>
            <a:r>
              <a:rPr lang="el-GR" sz="2100" b="1" dirty="0" smtClean="0">
                <a:latin typeface="Bookman Old Style" pitchFamily="18" charset="0"/>
              </a:rPr>
              <a:t>.</a:t>
            </a:r>
          </a:p>
          <a:p>
            <a:pPr marL="0" indent="0" algn="just">
              <a:buNone/>
            </a:pPr>
            <a:endParaRPr lang="el-GR" sz="2000" b="1" dirty="0" smtClean="0">
              <a:latin typeface="Bookman Old Style" pitchFamily="18" charset="0"/>
            </a:endParaRPr>
          </a:p>
          <a:p>
            <a:pPr marL="0" indent="0" algn="just">
              <a:buNone/>
            </a:pPr>
            <a:r>
              <a:rPr lang="el-GR" sz="2400" b="1" i="1" baseline="30000" dirty="0" smtClean="0">
                <a:solidFill>
                  <a:schemeClr val="accent1"/>
                </a:solidFill>
                <a:latin typeface="Bookman Old Style" pitchFamily="18" charset="0"/>
              </a:rPr>
              <a:t>Γ.Α</a:t>
            </a:r>
            <a:r>
              <a:rPr lang="el-GR" sz="2400" b="1" i="1" baseline="30000" dirty="0">
                <a:solidFill>
                  <a:schemeClr val="accent1"/>
                </a:solidFill>
                <a:latin typeface="Bookman Old Style" pitchFamily="18" charset="0"/>
              </a:rPr>
              <a:t>. </a:t>
            </a:r>
            <a:r>
              <a:rPr lang="el-GR" sz="2400" b="1" i="1" baseline="30000" dirty="0" err="1">
                <a:solidFill>
                  <a:schemeClr val="accent1"/>
                </a:solidFill>
                <a:latin typeface="Bookman Old Style" pitchFamily="18" charset="0"/>
              </a:rPr>
              <a:t>Μαντζούφας</a:t>
            </a:r>
            <a:r>
              <a:rPr lang="el-GR" sz="2400" b="1" i="1" baseline="30000" dirty="0">
                <a:solidFill>
                  <a:schemeClr val="accent1"/>
                </a:solidFill>
                <a:latin typeface="Bookman Old Style" pitchFamily="18" charset="0"/>
              </a:rPr>
              <a:t>, </a:t>
            </a:r>
            <a:r>
              <a:rPr lang="el-GR" sz="2400" b="1" i="1" baseline="30000" dirty="0" smtClean="0">
                <a:solidFill>
                  <a:schemeClr val="accent1"/>
                </a:solidFill>
                <a:latin typeface="Bookman Old Style" pitchFamily="18" charset="0"/>
              </a:rPr>
              <a:t>«Ιδεολογία </a:t>
            </a:r>
            <a:r>
              <a:rPr lang="el-GR" sz="2400" b="1" i="1" baseline="30000" dirty="0">
                <a:solidFill>
                  <a:schemeClr val="accent1"/>
                </a:solidFill>
                <a:latin typeface="Bookman Old Style" pitchFamily="18" charset="0"/>
              </a:rPr>
              <a:t>και κατευθύνσεις εις το Νέον </a:t>
            </a:r>
            <a:r>
              <a:rPr lang="el-GR" sz="2400" b="1" i="1" baseline="30000" dirty="0" smtClean="0">
                <a:solidFill>
                  <a:schemeClr val="accent1"/>
                </a:solidFill>
                <a:latin typeface="Bookman Old Style" pitchFamily="18" charset="0"/>
              </a:rPr>
              <a:t>Κράτος», Το </a:t>
            </a:r>
            <a:r>
              <a:rPr lang="el-GR" sz="2400" b="1" i="1" baseline="30000" dirty="0">
                <a:solidFill>
                  <a:schemeClr val="accent1"/>
                </a:solidFill>
                <a:latin typeface="Bookman Old Style" pitchFamily="18" charset="0"/>
              </a:rPr>
              <a:t>Νέον Κράτος, </a:t>
            </a:r>
            <a:r>
              <a:rPr lang="el-GR" sz="2400" b="1" i="1" baseline="30000" dirty="0" smtClean="0">
                <a:solidFill>
                  <a:schemeClr val="accent1"/>
                </a:solidFill>
                <a:latin typeface="Bookman Old Style" pitchFamily="18" charset="0"/>
              </a:rPr>
              <a:t>2</a:t>
            </a:r>
            <a:r>
              <a:rPr lang="el-GR" sz="2400" b="1" i="1" baseline="30000" dirty="0">
                <a:solidFill>
                  <a:schemeClr val="accent1"/>
                </a:solidFill>
                <a:latin typeface="Bookman Old Style" pitchFamily="18" charset="0"/>
              </a:rPr>
              <a:t>, 1938, </a:t>
            </a:r>
            <a:r>
              <a:rPr lang="el-GR" sz="2400" b="1" i="1" baseline="30000" dirty="0" smtClean="0">
                <a:solidFill>
                  <a:schemeClr val="accent1"/>
                </a:solidFill>
                <a:latin typeface="Bookman Old Style" pitchFamily="18" charset="0"/>
              </a:rPr>
              <a:t>σελ. 1338.</a:t>
            </a:r>
            <a:endParaRPr lang="el-GR" sz="2400" b="1" i="1" baseline="30000" dirty="0">
              <a:solidFill>
                <a:schemeClr val="accent1"/>
              </a:solidFill>
              <a:latin typeface="Bookman Old Style" pitchFamily="18" charset="0"/>
            </a:endParaRPr>
          </a:p>
          <a:p>
            <a:pPr marL="0" indent="0" algn="just">
              <a:buNone/>
            </a:pPr>
            <a:endParaRPr lang="el-GR" sz="2000" b="1" dirty="0">
              <a:latin typeface="Bookman Old Style" pitchFamily="18" charset="0"/>
            </a:endParaRPr>
          </a:p>
        </p:txBody>
      </p:sp>
    </p:spTree>
    <p:extLst>
      <p:ext uri="{BB962C8B-B14F-4D97-AF65-F5344CB8AC3E}">
        <p14:creationId xmlns:p14="http://schemas.microsoft.com/office/powerpoint/2010/main" val="3080701337"/>
      </p:ext>
    </p:extLst>
  </p:cSld>
  <p:clrMapOvr>
    <a:masterClrMapping/>
  </p:clrMapOvr>
  <mc:AlternateContent xmlns:mc="http://schemas.openxmlformats.org/markup-compatibility/2006" xmlns:p14="http://schemas.microsoft.com/office/powerpoint/2010/main">
    <mc:Choice Requires="p14">
      <p:transition spd="slow" p14:dur="4000" advTm="39000">
        <p14:prism isInverted="1"/>
      </p:transition>
    </mc:Choice>
    <mc:Fallback xmlns="">
      <p:transition spd="slow" advTm="3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250"/>
                                        <p:tgtEl>
                                          <p:spTgt spid="3">
                                            <p:txEl>
                                              <p:pRg st="0" end="0"/>
                                            </p:txEl>
                                          </p:spTgt>
                                        </p:tgtEl>
                                      </p:cBhvr>
                                    </p:animEffect>
                                    <p:anim calcmode="lin" valueType="num">
                                      <p:cBhvr>
                                        <p:cTn id="13"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42"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250"/>
                                        <p:tgtEl>
                                          <p:spTgt spid="3">
                                            <p:txEl>
                                              <p:pRg st="2" end="2"/>
                                            </p:txEl>
                                          </p:spTgt>
                                        </p:tgtEl>
                                      </p:cBhvr>
                                    </p:animEffect>
                                    <p:anim calcmode="lin" valueType="num">
                                      <p:cBhvr>
                                        <p:cTn id="19"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1723" y="5085184"/>
            <a:ext cx="9004773" cy="1296144"/>
          </a:xfrm>
        </p:spPr>
        <p:txBody>
          <a:bodyPr>
            <a:noAutofit/>
          </a:bodyPr>
          <a:lstStyle/>
          <a:p>
            <a:r>
              <a:rPr lang="en-US" sz="2400" dirty="0">
                <a:solidFill>
                  <a:schemeClr val="bg1">
                    <a:lumMod val="95000"/>
                    <a:lumOff val="5000"/>
                  </a:schemeClr>
                </a:solidFill>
                <a:effectLst/>
                <a:latin typeface="Bookman Old Style" pitchFamily="18" charset="0"/>
              </a:rPr>
              <a:t>Karl Marx</a:t>
            </a:r>
            <a:r>
              <a:rPr lang="el-GR" sz="2400" dirty="0">
                <a:solidFill>
                  <a:schemeClr val="bg1">
                    <a:lumMod val="95000"/>
                    <a:lumOff val="5000"/>
                  </a:schemeClr>
                </a:solidFill>
                <a:effectLst/>
                <a:latin typeface="Bookman Old Style" pitchFamily="18" charset="0"/>
              </a:rPr>
              <a:t>, </a:t>
            </a:r>
            <a:r>
              <a:rPr lang="el-GR" sz="2400" i="1" dirty="0">
                <a:solidFill>
                  <a:schemeClr val="bg1">
                    <a:lumMod val="95000"/>
                    <a:lumOff val="5000"/>
                  </a:schemeClr>
                </a:solidFill>
                <a:effectLst/>
                <a:latin typeface="Bookman Old Style" pitchFamily="18" charset="0"/>
              </a:rPr>
              <a:t>Κριτική της εγελιανής φιλοσοφίας του δικαίου και του κράτους</a:t>
            </a:r>
            <a:endParaRPr lang="el-GR" sz="2400" dirty="0">
              <a:solidFill>
                <a:schemeClr val="bg1">
                  <a:lumMod val="95000"/>
                  <a:lumOff val="5000"/>
                </a:schemeClr>
              </a:solidFill>
              <a:latin typeface="Bookman Old Style" pitchFamily="18" charset="0"/>
            </a:endParaRPr>
          </a:p>
        </p:txBody>
      </p:sp>
      <p:sp>
        <p:nvSpPr>
          <p:cNvPr id="3" name="Θέση περιεχομένου 2"/>
          <p:cNvSpPr>
            <a:spLocks noGrp="1"/>
          </p:cNvSpPr>
          <p:nvPr>
            <p:ph idx="1"/>
          </p:nvPr>
        </p:nvSpPr>
        <p:spPr>
          <a:xfrm>
            <a:off x="179512" y="260648"/>
            <a:ext cx="8784976" cy="5040560"/>
          </a:xfrm>
        </p:spPr>
        <p:txBody>
          <a:bodyPr>
            <a:noAutofit/>
          </a:bodyPr>
          <a:lstStyle/>
          <a:p>
            <a:pPr marL="1014984" lvl="4" indent="0">
              <a:lnSpc>
                <a:spcPct val="150000"/>
              </a:lnSpc>
              <a:buNone/>
            </a:pPr>
            <a:r>
              <a:rPr lang="el-GR" sz="1800" b="1" dirty="0" smtClean="0">
                <a:latin typeface="Bookman Old Style" pitchFamily="18" charset="0"/>
              </a:rPr>
              <a:t>Η γερμανική </a:t>
            </a:r>
            <a:r>
              <a:rPr lang="el-GR" sz="1800" b="1" dirty="0">
                <a:latin typeface="Bookman Old Style" pitchFamily="18" charset="0"/>
              </a:rPr>
              <a:t>ιστορία καμαρώνει για μια εξέλιξη που δεν παραδειγματίστηκε από κανένα λαό στο ιστορικό στερέωμα και από την οποία δεν θα παραδειγματιστεί κανένας λαός. Πραγματικά, μοιραστήκαμε με τους σύγχρονους λαούς τις παλινορθώσεις τους χωρίς να μοιραστούμε τις επαναστάσεις τους. Γνωρίσαμε παλινορθώσεις πρώτα-πρώτα γιατί άλλοι λαοί τόλμησαν να κάνουν επανάσταση, και δεύτερον, γιατί σε άλλους λαούς έγινε αντεπανάσταση. Την πρώτη φορά γιατί οι αφεντάδες μας φοβούνταν, τη δεύτερη γιατί δεν φοβούνταν. Με τους ποιμένες μας επικεφαλής, δεν βρεθήκαμε ποτέ συντροφιά με την ελευθερία παρά μόνο μια φορά, την ημέρα του ενταφιασμού </a:t>
            </a:r>
            <a:r>
              <a:rPr lang="el-GR" sz="1800" b="1" dirty="0" smtClean="0">
                <a:latin typeface="Bookman Old Style" pitchFamily="18" charset="0"/>
              </a:rPr>
              <a:t>της.</a:t>
            </a:r>
            <a:endParaRPr lang="el-GR" sz="1800" b="1" dirty="0">
              <a:latin typeface="Bookman Old Style" pitchFamily="18" charset="0"/>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23" y="260648"/>
            <a:ext cx="1080120" cy="1790135"/>
          </a:xfrm>
          <a:prstGeom prst="rect">
            <a:avLst/>
          </a:prstGeom>
        </p:spPr>
      </p:pic>
    </p:spTree>
    <p:extLst>
      <p:ext uri="{BB962C8B-B14F-4D97-AF65-F5344CB8AC3E}">
        <p14:creationId xmlns:p14="http://schemas.microsoft.com/office/powerpoint/2010/main" val="697125404"/>
      </p:ext>
    </p:extLst>
  </p:cSld>
  <p:clrMapOvr>
    <a:masterClrMapping/>
  </p:clrMapOvr>
  <mc:AlternateContent xmlns:mc="http://schemas.openxmlformats.org/markup-compatibility/2006" xmlns:p14="http://schemas.microsoft.com/office/powerpoint/2010/main">
    <mc:Choice Requires="p14">
      <p:transition spd="slow" p14:dur="4000" advClick="0" advTm="36000">
        <p14:prism isInverted="1"/>
      </p:transition>
    </mc:Choice>
    <mc:Fallback xmlns="">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500" fill="hold"/>
                                        <p:tgtEl>
                                          <p:spTgt spid="4"/>
                                        </p:tgtEl>
                                        <p:attrNameLst>
                                          <p:attrName>ppt_x</p:attrName>
                                        </p:attrNameLst>
                                      </p:cBhvr>
                                      <p:tavLst>
                                        <p:tav tm="0">
                                          <p:val>
                                            <p:strVal val="0-#ppt_w/2"/>
                                          </p:val>
                                        </p:tav>
                                        <p:tav tm="100000">
                                          <p:val>
                                            <p:strVal val="#ppt_x"/>
                                          </p:val>
                                        </p:tav>
                                      </p:tavLst>
                                    </p:anim>
                                    <p:anim calcmode="lin" valueType="num">
                                      <p:cBhvr additive="base">
                                        <p:cTn id="18"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427792" y="476672"/>
            <a:ext cx="6536696" cy="1393966"/>
          </a:xfrm>
        </p:spPr>
        <p:txBody>
          <a:bodyPr>
            <a:normAutofit/>
          </a:bodyPr>
          <a:lstStyle/>
          <a:p>
            <a:r>
              <a:rPr lang="el-GR" sz="2800" dirty="0">
                <a:solidFill>
                  <a:schemeClr val="bg1">
                    <a:lumMod val="95000"/>
                    <a:lumOff val="5000"/>
                  </a:schemeClr>
                </a:solidFill>
                <a:latin typeface="Bookman Old Style" pitchFamily="18" charset="0"/>
              </a:rPr>
              <a:t>ΤΡΙΤΟΣ ΕΛΛΗΝΙΚΟΣ ΠΟΛΙΤΙΣΜΟΣ</a:t>
            </a:r>
          </a:p>
        </p:txBody>
      </p:sp>
      <p:sp>
        <p:nvSpPr>
          <p:cNvPr id="3" name="Θέση περιεχομένου 2"/>
          <p:cNvSpPr>
            <a:spLocks noGrp="1"/>
          </p:cNvSpPr>
          <p:nvPr>
            <p:ph idx="1"/>
          </p:nvPr>
        </p:nvSpPr>
        <p:spPr>
          <a:xfrm>
            <a:off x="0" y="1891566"/>
            <a:ext cx="9036496" cy="4966434"/>
          </a:xfrm>
        </p:spPr>
        <p:txBody>
          <a:bodyPr>
            <a:normAutofit lnSpcReduction="10000"/>
          </a:bodyPr>
          <a:lstStyle/>
          <a:p>
            <a:pPr marL="0" indent="0">
              <a:buNone/>
            </a:pPr>
            <a:endParaRPr lang="el-GR" sz="1900" dirty="0" smtClean="0"/>
          </a:p>
          <a:p>
            <a:pPr marL="0" indent="0">
              <a:buNone/>
            </a:pPr>
            <a:r>
              <a:rPr lang="el-GR" sz="2400" b="1" dirty="0" smtClean="0">
                <a:latin typeface="Bookman Old Style" pitchFamily="18" charset="0"/>
              </a:rPr>
              <a:t>[…] Δύο ήσαν τα φαινόμενα, τα οποίαν είχαν </a:t>
            </a:r>
            <a:r>
              <a:rPr lang="el-GR" sz="2400" b="1" dirty="0" err="1" smtClean="0">
                <a:latin typeface="Bookman Old Style" pitchFamily="18" charset="0"/>
              </a:rPr>
              <a:t>παρουσιασθή</a:t>
            </a:r>
            <a:r>
              <a:rPr lang="el-GR" sz="2400" b="1" dirty="0" smtClean="0">
                <a:latin typeface="Bookman Old Style" pitchFamily="18" charset="0"/>
              </a:rPr>
              <a:t> εις την </a:t>
            </a:r>
            <a:r>
              <a:rPr lang="el-GR" sz="2400" b="1" dirty="0" err="1" smtClean="0">
                <a:latin typeface="Bookman Old Style" pitchFamily="18" charset="0"/>
              </a:rPr>
              <a:t>ελληνικήν</a:t>
            </a:r>
            <a:r>
              <a:rPr lang="el-GR" sz="2400" b="1" dirty="0" smtClean="0">
                <a:latin typeface="Bookman Old Style" pitchFamily="18" charset="0"/>
              </a:rPr>
              <a:t> </a:t>
            </a:r>
            <a:r>
              <a:rPr lang="el-GR" sz="2400" b="1" dirty="0" err="1" smtClean="0">
                <a:latin typeface="Bookman Old Style" pitchFamily="18" charset="0"/>
              </a:rPr>
              <a:t>κοινωνίαν</a:t>
            </a:r>
            <a:r>
              <a:rPr lang="el-GR" sz="2400" b="1" dirty="0" smtClean="0">
                <a:latin typeface="Bookman Old Style" pitchFamily="18" charset="0"/>
              </a:rPr>
              <a:t> </a:t>
            </a:r>
            <a:r>
              <a:rPr lang="el-GR" sz="2400" b="1" dirty="0" smtClean="0">
                <a:latin typeface="Bookman Old Style" pitchFamily="18" charset="0"/>
              </a:rPr>
              <a:t>και τα οποία </a:t>
            </a:r>
            <a:r>
              <a:rPr lang="el-GR" sz="2400" b="1" dirty="0" err="1" smtClean="0">
                <a:latin typeface="Bookman Old Style" pitchFamily="18" charset="0"/>
              </a:rPr>
              <a:t>επέβαλλον</a:t>
            </a:r>
            <a:r>
              <a:rPr lang="el-GR" sz="2400" b="1" dirty="0" smtClean="0">
                <a:latin typeface="Bookman Old Style" pitchFamily="18" charset="0"/>
              </a:rPr>
              <a:t> την Μεταβολή </a:t>
            </a:r>
            <a:r>
              <a:rPr lang="el-GR" sz="2400" b="1" dirty="0" err="1" smtClean="0">
                <a:latin typeface="Bookman Old Style" pitchFamily="18" charset="0"/>
              </a:rPr>
              <a:t>ταύτην</a:t>
            </a:r>
            <a:r>
              <a:rPr lang="el-GR" sz="2400" b="1" dirty="0" smtClean="0">
                <a:latin typeface="Bookman Old Style" pitchFamily="18" charset="0"/>
              </a:rPr>
              <a:t>. Το πρώτον </a:t>
            </a:r>
            <a:r>
              <a:rPr lang="el-GR" sz="2400" b="1" dirty="0" err="1" smtClean="0">
                <a:latin typeface="Bookman Old Style" pitchFamily="18" charset="0"/>
              </a:rPr>
              <a:t>φαινόμενον</a:t>
            </a:r>
            <a:r>
              <a:rPr lang="el-GR" sz="2400" b="1" dirty="0" smtClean="0">
                <a:latin typeface="Bookman Old Style" pitchFamily="18" charset="0"/>
              </a:rPr>
              <a:t> ήτο η προϊούσα αδυναμία του κοινοβουλευτισμού να </a:t>
            </a:r>
            <a:r>
              <a:rPr lang="el-GR" sz="2400" b="1" dirty="0" err="1" smtClean="0">
                <a:latin typeface="Bookman Old Style" pitchFamily="18" charset="0"/>
              </a:rPr>
              <a:t>ανταποκριθή</a:t>
            </a:r>
            <a:r>
              <a:rPr lang="el-GR" sz="2400" b="1" dirty="0" smtClean="0">
                <a:latin typeface="Bookman Old Style" pitchFamily="18" charset="0"/>
              </a:rPr>
              <a:t> εις την </a:t>
            </a:r>
            <a:r>
              <a:rPr lang="el-GR" sz="2400" b="1" dirty="0" err="1" smtClean="0">
                <a:latin typeface="Bookman Old Style" pitchFamily="18" charset="0"/>
              </a:rPr>
              <a:t>σημερινήν</a:t>
            </a:r>
            <a:r>
              <a:rPr lang="el-GR" sz="2400" b="1" dirty="0" smtClean="0">
                <a:latin typeface="Bookman Old Style" pitchFamily="18" charset="0"/>
              </a:rPr>
              <a:t> πραγματικότητα. Δυνάμεθα να </a:t>
            </a:r>
            <a:r>
              <a:rPr lang="el-GR" sz="2400" b="1" dirty="0" err="1" smtClean="0">
                <a:latin typeface="Bookman Old Style" pitchFamily="18" charset="0"/>
              </a:rPr>
              <a:t>είπωμεν</a:t>
            </a:r>
            <a:r>
              <a:rPr lang="el-GR" sz="2400" b="1" dirty="0" smtClean="0">
                <a:latin typeface="Bookman Old Style" pitchFamily="18" charset="0"/>
              </a:rPr>
              <a:t>, ότι περί το τέλος του βίου του είχε φθάσει και εις πλήρη ανικανότητα και εις </a:t>
            </a:r>
            <a:r>
              <a:rPr lang="el-GR" sz="2400" b="1" dirty="0" err="1" smtClean="0">
                <a:latin typeface="Bookman Old Style" pitchFamily="18" charset="0"/>
              </a:rPr>
              <a:t>σημείον</a:t>
            </a:r>
            <a:r>
              <a:rPr lang="el-GR" sz="2400" b="1" dirty="0" smtClean="0">
                <a:latin typeface="Bookman Old Style" pitchFamily="18" charset="0"/>
              </a:rPr>
              <a:t> τοιούτον, ώστε να </a:t>
            </a:r>
            <a:r>
              <a:rPr lang="el-GR" sz="2400" b="1" dirty="0" err="1" smtClean="0">
                <a:latin typeface="Bookman Old Style" pitchFamily="18" charset="0"/>
              </a:rPr>
              <a:t>παραδώση</a:t>
            </a:r>
            <a:r>
              <a:rPr lang="el-GR" sz="2400" b="1" dirty="0" smtClean="0">
                <a:latin typeface="Bookman Old Style" pitchFamily="18" charset="0"/>
              </a:rPr>
              <a:t> τον εαυτό του και τα μέσα της ενεργείας του εις τον </a:t>
            </a:r>
            <a:r>
              <a:rPr lang="el-GR" sz="2400" b="1" dirty="0" err="1" smtClean="0">
                <a:latin typeface="Bookman Old Style" pitchFamily="18" charset="0"/>
              </a:rPr>
              <a:t>κομμουνισμόν</a:t>
            </a:r>
            <a:r>
              <a:rPr lang="el-GR" sz="2400" b="1" dirty="0" smtClean="0">
                <a:latin typeface="Bookman Old Style" pitchFamily="18" charset="0"/>
              </a:rPr>
              <a:t>.</a:t>
            </a:r>
          </a:p>
          <a:p>
            <a:pPr marL="0" indent="0">
              <a:buNone/>
            </a:pPr>
            <a:endParaRPr lang="el-GR" sz="2400" b="1" dirty="0" smtClean="0">
              <a:latin typeface="Bookman Old Style" pitchFamily="18" charset="0"/>
            </a:endParaRPr>
          </a:p>
          <a:p>
            <a:pPr marL="0" indent="0">
              <a:buNone/>
            </a:pPr>
            <a:r>
              <a:rPr lang="el-GR" sz="1900" b="1" i="1" dirty="0" smtClean="0">
                <a:solidFill>
                  <a:schemeClr val="accent1"/>
                </a:solidFill>
                <a:latin typeface="Bookman Old Style" pitchFamily="18" charset="0"/>
              </a:rPr>
              <a:t>Ι. Μεταξάς, Λόγος εκφωνηθείς εις γεύμα δοθέν υπό της επιτροπής της </a:t>
            </a:r>
            <a:r>
              <a:rPr lang="el-GR" sz="1900" b="1" i="1" dirty="0" err="1" smtClean="0">
                <a:solidFill>
                  <a:schemeClr val="accent1"/>
                </a:solidFill>
                <a:latin typeface="Bookman Old Style" pitchFamily="18" charset="0"/>
              </a:rPr>
              <a:t>ΙΑ΄Εκθέσεως</a:t>
            </a:r>
            <a:r>
              <a:rPr lang="el-GR" sz="1900" b="1" i="1" dirty="0" smtClean="0">
                <a:solidFill>
                  <a:schemeClr val="accent1"/>
                </a:solidFill>
                <a:latin typeface="Bookman Old Style" pitchFamily="18" charset="0"/>
              </a:rPr>
              <a:t> Θεσσαλονίκης (6 Σεπτεμβρίου 1936).</a:t>
            </a:r>
          </a:p>
          <a:p>
            <a:pPr marL="0" indent="0">
              <a:buNone/>
            </a:pPr>
            <a:endParaRPr lang="el-GR" sz="2400" b="1" dirty="0">
              <a:latin typeface="Bookman Old Style" pitchFamily="18" charset="0"/>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404664"/>
            <a:ext cx="2410110" cy="1728000"/>
          </a:xfrm>
          <a:prstGeom prst="rect">
            <a:avLst/>
          </a:prstGeom>
        </p:spPr>
      </p:pic>
    </p:spTree>
    <p:extLst>
      <p:ext uri="{BB962C8B-B14F-4D97-AF65-F5344CB8AC3E}">
        <p14:creationId xmlns:p14="http://schemas.microsoft.com/office/powerpoint/2010/main" val="2670272203"/>
      </p:ext>
    </p:extLst>
  </p:cSld>
  <p:clrMapOvr>
    <a:masterClrMapping/>
  </p:clrMapOvr>
  <mc:AlternateContent xmlns:mc="http://schemas.openxmlformats.org/markup-compatibility/2006" xmlns:p14="http://schemas.microsoft.com/office/powerpoint/2010/main">
    <mc:Choice Requires="p14">
      <p:transition spd="slow" p14:dur="4000" advTm="37000">
        <p14:prism isInverted="1"/>
      </p:transition>
    </mc:Choice>
    <mc:Fallback xmlns="">
      <p:transition spd="slow" advTm="3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250"/>
                                        <p:tgtEl>
                                          <p:spTgt spid="4"/>
                                        </p:tgtEl>
                                      </p:cBhvr>
                                    </p:animEffect>
                                  </p:childTnLst>
                                </p:cTn>
                              </p:par>
                            </p:childTnLst>
                          </p:cTn>
                        </p:par>
                        <p:par>
                          <p:cTn id="13" fill="hold">
                            <p:stCondLst>
                              <p:cond delay="2500"/>
                            </p:stCondLst>
                            <p:childTnLst>
                              <p:par>
                                <p:cTn id="14" presetID="53" presetClass="entr" presetSubtype="16"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12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8" dur="1250"/>
                                        <p:tgtEl>
                                          <p:spTgt spid="3">
                                            <p:txEl>
                                              <p:pRg st="1" end="1"/>
                                            </p:txEl>
                                          </p:spTgt>
                                        </p:tgtEl>
                                      </p:cBhvr>
                                    </p:animEffect>
                                  </p:childTnLst>
                                </p:cTn>
                              </p:par>
                            </p:childTnLst>
                          </p:cTn>
                        </p:par>
                        <p:par>
                          <p:cTn id="19" fill="hold">
                            <p:stCondLst>
                              <p:cond delay="3750"/>
                            </p:stCondLst>
                            <p:childTnLst>
                              <p:par>
                                <p:cTn id="20" presetID="53" presetClass="entr" presetSubtype="1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125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125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1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2920" y="5589240"/>
            <a:ext cx="8183880" cy="1268760"/>
          </a:xfrm>
        </p:spPr>
        <p:txBody>
          <a:bodyPr>
            <a:noAutofit/>
          </a:bodyPr>
          <a:lstStyle/>
          <a:p>
            <a:r>
              <a:rPr lang="en-US" sz="3200" dirty="0">
                <a:solidFill>
                  <a:schemeClr val="bg1">
                    <a:lumMod val="95000"/>
                    <a:lumOff val="5000"/>
                  </a:schemeClr>
                </a:solidFill>
                <a:latin typeface="+mn-lt"/>
              </a:rPr>
              <a:t>C. </a:t>
            </a:r>
            <a:r>
              <a:rPr lang="en-US" sz="3200" dirty="0" smtClean="0">
                <a:solidFill>
                  <a:schemeClr val="bg1">
                    <a:lumMod val="95000"/>
                    <a:lumOff val="5000"/>
                  </a:schemeClr>
                </a:solidFill>
                <a:latin typeface="+mn-lt"/>
              </a:rPr>
              <a:t>Schmitt</a:t>
            </a:r>
            <a:r>
              <a:rPr lang="el-GR" sz="3200" dirty="0" smtClean="0">
                <a:solidFill>
                  <a:schemeClr val="bg1">
                    <a:lumMod val="95000"/>
                    <a:lumOff val="5000"/>
                  </a:schemeClr>
                </a:solidFill>
                <a:latin typeface="+mn-lt"/>
              </a:rPr>
              <a:t>,</a:t>
            </a:r>
            <a:r>
              <a:rPr lang="en-US" sz="3200" dirty="0">
                <a:solidFill>
                  <a:schemeClr val="bg1">
                    <a:lumMod val="95000"/>
                    <a:lumOff val="5000"/>
                  </a:schemeClr>
                </a:solidFill>
                <a:latin typeface="+mn-lt"/>
              </a:rPr>
              <a:t> </a:t>
            </a:r>
            <a:r>
              <a:rPr lang="en-US" sz="3200" i="1" dirty="0">
                <a:solidFill>
                  <a:schemeClr val="bg1">
                    <a:lumMod val="95000"/>
                    <a:lumOff val="5000"/>
                  </a:schemeClr>
                </a:solidFill>
                <a:latin typeface="+mn-lt"/>
              </a:rPr>
              <a:t>Die </a:t>
            </a:r>
            <a:r>
              <a:rPr lang="en-US" sz="3200" i="1" dirty="0" err="1">
                <a:solidFill>
                  <a:schemeClr val="bg1">
                    <a:lumMod val="95000"/>
                    <a:lumOff val="5000"/>
                  </a:schemeClr>
                </a:solidFill>
                <a:latin typeface="+mn-lt"/>
              </a:rPr>
              <a:t>Verfassung</a:t>
            </a:r>
            <a:r>
              <a:rPr lang="en-US" sz="3200" i="1" dirty="0">
                <a:solidFill>
                  <a:schemeClr val="bg1">
                    <a:lumMod val="95000"/>
                    <a:lumOff val="5000"/>
                  </a:schemeClr>
                </a:solidFill>
                <a:latin typeface="+mn-lt"/>
              </a:rPr>
              <a:t> der </a:t>
            </a:r>
            <a:r>
              <a:rPr lang="en-US" sz="3200" i="1" dirty="0" err="1" smtClean="0">
                <a:solidFill>
                  <a:schemeClr val="bg1">
                    <a:lumMod val="95000"/>
                    <a:lumOff val="5000"/>
                  </a:schemeClr>
                </a:solidFill>
                <a:latin typeface="+mn-lt"/>
              </a:rPr>
              <a:t>Freiheit</a:t>
            </a:r>
            <a:r>
              <a:rPr lang="el-GR" sz="3200" dirty="0" smtClean="0">
                <a:solidFill>
                  <a:schemeClr val="bg1">
                    <a:lumMod val="95000"/>
                    <a:lumOff val="5000"/>
                  </a:schemeClr>
                </a:solidFill>
                <a:latin typeface="+mn-lt"/>
              </a:rPr>
              <a:t> </a:t>
            </a:r>
            <a:br>
              <a:rPr lang="el-GR" sz="3200" dirty="0" smtClean="0">
                <a:solidFill>
                  <a:schemeClr val="bg1">
                    <a:lumMod val="95000"/>
                    <a:lumOff val="5000"/>
                  </a:schemeClr>
                </a:solidFill>
                <a:latin typeface="+mn-lt"/>
              </a:rPr>
            </a:br>
            <a:r>
              <a:rPr lang="el-GR" sz="3200" dirty="0" smtClean="0">
                <a:solidFill>
                  <a:schemeClr val="bg1">
                    <a:lumMod val="95000"/>
                    <a:lumOff val="5000"/>
                  </a:schemeClr>
                </a:solidFill>
                <a:latin typeface="+mn-lt"/>
              </a:rPr>
              <a:t>(Το Σύνταγμα της ελευθερίας) (1935)</a:t>
            </a:r>
            <a:endParaRPr lang="el-GR" sz="3200" dirty="0">
              <a:solidFill>
                <a:schemeClr val="bg1">
                  <a:lumMod val="95000"/>
                  <a:lumOff val="5000"/>
                </a:schemeClr>
              </a:solidFill>
              <a:latin typeface="+mn-lt"/>
            </a:endParaRPr>
          </a:p>
        </p:txBody>
      </p:sp>
      <p:sp>
        <p:nvSpPr>
          <p:cNvPr id="3" name="Θέση περιεχομένου 2"/>
          <p:cNvSpPr>
            <a:spLocks noGrp="1"/>
          </p:cNvSpPr>
          <p:nvPr>
            <p:ph idx="1"/>
          </p:nvPr>
        </p:nvSpPr>
        <p:spPr>
          <a:xfrm>
            <a:off x="395536" y="188640"/>
            <a:ext cx="8568952" cy="4968552"/>
          </a:xfrm>
        </p:spPr>
        <p:txBody>
          <a:bodyPr>
            <a:noAutofit/>
          </a:bodyPr>
          <a:lstStyle/>
          <a:p>
            <a:pPr marL="1097280" lvl="4" indent="0">
              <a:lnSpc>
                <a:spcPct val="150000"/>
              </a:lnSpc>
              <a:buNone/>
            </a:pPr>
            <a:r>
              <a:rPr lang="el-GR" sz="2170" b="1" dirty="0" smtClean="0">
                <a:latin typeface="Bookman Old Style" pitchFamily="18" charset="0"/>
              </a:rPr>
              <a:t>[…] το </a:t>
            </a:r>
            <a:r>
              <a:rPr lang="el-GR" sz="2170" b="1" dirty="0">
                <a:latin typeface="Bookman Old Style" pitchFamily="18" charset="0"/>
              </a:rPr>
              <a:t>γερμανικό Ράιχ έχει τώρα μια μόνο σημαία – τη σημαία του εθνικοσοσιαλιστικού κινήματος – και αυτή η σημαία δεν αποτελείται μόνο από χρώματα, αλλά έχει επίσης ένα μεγάλο και αυθεντικό σύμβολο: το σύμβολο του αγκυλωτού σταυρού που επικαλείται τον </a:t>
            </a:r>
            <a:r>
              <a:rPr lang="el-GR" sz="2170" b="1" dirty="0" smtClean="0">
                <a:latin typeface="Bookman Old Style" pitchFamily="18" charset="0"/>
              </a:rPr>
              <a:t>λαό.</a:t>
            </a:r>
          </a:p>
          <a:p>
            <a:pPr marL="0" indent="0">
              <a:lnSpc>
                <a:spcPct val="150000"/>
              </a:lnSpc>
              <a:buNone/>
            </a:pPr>
            <a:r>
              <a:rPr lang="el-GR" sz="2170" b="1" dirty="0" smtClean="0">
                <a:latin typeface="Bookman Old Style" pitchFamily="18" charset="0"/>
              </a:rPr>
              <a:t>[…] εάν </a:t>
            </a:r>
            <a:r>
              <a:rPr lang="el-GR" sz="2170" b="1" dirty="0">
                <a:latin typeface="Bookman Old Style" pitchFamily="18" charset="0"/>
              </a:rPr>
              <a:t>η τρέχουσα ρύθμιση της κατάστασης των Εβραίων δεν πετύχει το σκοπό της, ο φύρερ έχει αναφέρει τη δυνατότητα νέας έρευνας και υπέδειξε ότι η απόφαση για το ζήτημα θα μεταβιβαζόταν τότε δια νόμου στο </a:t>
            </a:r>
            <a:r>
              <a:rPr lang="el-GR" sz="2170" b="1" dirty="0" smtClean="0">
                <a:latin typeface="Bookman Old Style" pitchFamily="18" charset="0"/>
              </a:rPr>
              <a:t>κόμμα.</a:t>
            </a:r>
            <a:endParaRPr lang="el-GR" sz="2170" b="1" dirty="0">
              <a:latin typeface="Bookman Old Style"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1296000" cy="19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5170412"/>
      </p:ext>
    </p:extLst>
  </p:cSld>
  <p:clrMapOvr>
    <a:masterClrMapping/>
  </p:clrMapOvr>
  <mc:AlternateContent xmlns:mc="http://schemas.openxmlformats.org/markup-compatibility/2006" xmlns:p14="http://schemas.microsoft.com/office/powerpoint/2010/main">
    <mc:Choice Requires="p14">
      <p:transition spd="slow" p14:dur="4000" advTm="36000">
        <p14:prism isInverted="1"/>
      </p:transition>
    </mc:Choice>
    <mc:Fallback xmlns="">
      <p:transition spd="slow"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1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500" fill="hold"/>
                                        <p:tgtEl>
                                          <p:spTgt spid="2"/>
                                        </p:tgtEl>
                                        <p:attrNameLst>
                                          <p:attrName>ppt_x</p:attrName>
                                        </p:attrNameLst>
                                      </p:cBhvr>
                                      <p:tavLst>
                                        <p:tav tm="0">
                                          <p:val>
                                            <p:strVal val="#ppt_x"/>
                                          </p:val>
                                        </p:tav>
                                        <p:tav tm="100000">
                                          <p:val>
                                            <p:strVal val="#ppt_x"/>
                                          </p:val>
                                        </p:tav>
                                      </p:tavLst>
                                    </p:anim>
                                    <p:anim calcmode="lin" valueType="num">
                                      <p:cBhvr additive="base">
                                        <p:cTn id="18" dur="1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1500" fill="hold"/>
                                        <p:tgtEl>
                                          <p:spTgt spid="1026"/>
                                        </p:tgtEl>
                                        <p:attrNameLst>
                                          <p:attrName>ppt_x</p:attrName>
                                        </p:attrNameLst>
                                      </p:cBhvr>
                                      <p:tavLst>
                                        <p:tav tm="0">
                                          <p:val>
                                            <p:strVal val="0-#ppt_w/2"/>
                                          </p:val>
                                        </p:tav>
                                        <p:tav tm="100000">
                                          <p:val>
                                            <p:strVal val="#ppt_x"/>
                                          </p:val>
                                        </p:tav>
                                      </p:tavLst>
                                    </p:anim>
                                    <p:anim calcmode="lin" valueType="num">
                                      <p:cBhvr additive="base">
                                        <p:cTn id="22" dur="1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29368" y="0"/>
            <a:ext cx="8208912" cy="1988840"/>
          </a:xfrm>
          <a:solidFill>
            <a:schemeClr val="tx2">
              <a:lumMod val="75000"/>
            </a:schemeClr>
          </a:solidFill>
        </p:spPr>
        <p:txBody>
          <a:bodyPr>
            <a:normAutofit/>
          </a:bodyPr>
          <a:lstStyle/>
          <a:p>
            <a:r>
              <a:rPr lang="el-GR" sz="2800" dirty="0" smtClean="0">
                <a:solidFill>
                  <a:schemeClr val="bg1">
                    <a:lumMod val="95000"/>
                    <a:lumOff val="5000"/>
                  </a:schemeClr>
                </a:solidFill>
                <a:latin typeface="Bookman Old Style" pitchFamily="18" charset="0"/>
              </a:rPr>
              <a:t>Μαξ Χορκχάιμερ, </a:t>
            </a:r>
            <a:br>
              <a:rPr lang="el-GR" sz="2800" dirty="0" smtClean="0">
                <a:solidFill>
                  <a:schemeClr val="bg1">
                    <a:lumMod val="95000"/>
                    <a:lumOff val="5000"/>
                  </a:schemeClr>
                </a:solidFill>
                <a:latin typeface="Bookman Old Style" pitchFamily="18" charset="0"/>
              </a:rPr>
            </a:br>
            <a:r>
              <a:rPr lang="el-GR" sz="2800" i="1" dirty="0" smtClean="0">
                <a:solidFill>
                  <a:schemeClr val="bg1">
                    <a:lumMod val="95000"/>
                    <a:lumOff val="5000"/>
                  </a:schemeClr>
                </a:solidFill>
                <a:latin typeface="Bookman Old Style" pitchFamily="18" charset="0"/>
              </a:rPr>
              <a:t>Οι Εβραίοι και η Ευρώπη, 1939</a:t>
            </a:r>
            <a:endParaRPr lang="el-GR" sz="2800" dirty="0">
              <a:solidFill>
                <a:schemeClr val="bg1">
                  <a:lumMod val="95000"/>
                  <a:lumOff val="5000"/>
                </a:schemeClr>
              </a:solidFill>
              <a:latin typeface="Bookman Old Style" pitchFamily="18" charset="0"/>
            </a:endParaRPr>
          </a:p>
        </p:txBody>
      </p:sp>
      <p:sp>
        <p:nvSpPr>
          <p:cNvPr id="3" name="Θέση περιεχομένου 2"/>
          <p:cNvSpPr>
            <a:spLocks noGrp="1"/>
          </p:cNvSpPr>
          <p:nvPr>
            <p:ph idx="1"/>
          </p:nvPr>
        </p:nvSpPr>
        <p:spPr>
          <a:xfrm>
            <a:off x="19126" y="1916832"/>
            <a:ext cx="8945361" cy="4608512"/>
          </a:xfrm>
        </p:spPr>
        <p:txBody>
          <a:bodyPr>
            <a:noAutofit/>
          </a:bodyPr>
          <a:lstStyle/>
          <a:p>
            <a:pPr marL="64008" indent="0">
              <a:lnSpc>
                <a:spcPct val="170000"/>
              </a:lnSpc>
              <a:buNone/>
            </a:pPr>
            <a:r>
              <a:rPr lang="el-GR" sz="2000" b="1" dirty="0" smtClean="0">
                <a:latin typeface="Bookman Old Style" pitchFamily="18" charset="0"/>
              </a:rPr>
              <a:t>Κανείς</a:t>
            </a:r>
            <a:r>
              <a:rPr lang="en-US" sz="2000" b="1" dirty="0" smtClean="0">
                <a:latin typeface="Bookman Old Style" pitchFamily="18" charset="0"/>
              </a:rPr>
              <a:t> </a:t>
            </a:r>
            <a:r>
              <a:rPr lang="el-GR" sz="2000" b="1" dirty="0" smtClean="0">
                <a:latin typeface="Bookman Old Style" pitchFamily="18" charset="0"/>
              </a:rPr>
              <a:t>δεν</a:t>
            </a:r>
            <a:r>
              <a:rPr lang="en-US" sz="2000" b="1" dirty="0" smtClean="0">
                <a:latin typeface="Bookman Old Style" pitchFamily="18" charset="0"/>
              </a:rPr>
              <a:t> </a:t>
            </a:r>
            <a:r>
              <a:rPr lang="el-GR" sz="2000" b="1" dirty="0" smtClean="0">
                <a:latin typeface="Bookman Old Style" pitchFamily="18" charset="0"/>
              </a:rPr>
              <a:t>μπορεί</a:t>
            </a:r>
            <a:r>
              <a:rPr lang="en-US" sz="2000" b="1" dirty="0" smtClean="0">
                <a:latin typeface="Bookman Old Style" pitchFamily="18" charset="0"/>
              </a:rPr>
              <a:t> </a:t>
            </a:r>
            <a:r>
              <a:rPr lang="el-GR" sz="2000" b="1" dirty="0" smtClean="0">
                <a:latin typeface="Bookman Old Style" pitchFamily="18" charset="0"/>
              </a:rPr>
              <a:t>ν’ απαιτήσει</a:t>
            </a:r>
            <a:r>
              <a:rPr lang="en-US" sz="2000" b="1" dirty="0" smtClean="0">
                <a:latin typeface="Bookman Old Style" pitchFamily="18" charset="0"/>
              </a:rPr>
              <a:t> </a:t>
            </a:r>
            <a:r>
              <a:rPr lang="el-GR" sz="2000" b="1" dirty="0" smtClean="0">
                <a:latin typeface="Bookman Old Style" pitchFamily="18" charset="0"/>
              </a:rPr>
              <a:t>από</a:t>
            </a:r>
            <a:r>
              <a:rPr lang="en-US" sz="2000" b="1" dirty="0" smtClean="0">
                <a:latin typeface="Bookman Old Style" pitchFamily="18" charset="0"/>
              </a:rPr>
              <a:t> </a:t>
            </a:r>
            <a:r>
              <a:rPr lang="el-GR" sz="2000" b="1" dirty="0" smtClean="0">
                <a:latin typeface="Bookman Old Style" pitchFamily="18" charset="0"/>
              </a:rPr>
              <a:t>τους</a:t>
            </a:r>
            <a:r>
              <a:rPr lang="en-US" sz="2000" b="1" dirty="0" smtClean="0">
                <a:latin typeface="Bookman Old Style" pitchFamily="18" charset="0"/>
              </a:rPr>
              <a:t> </a:t>
            </a:r>
            <a:r>
              <a:rPr lang="el-GR" sz="2000" b="1" dirty="0" smtClean="0">
                <a:latin typeface="Bookman Old Style" pitchFamily="18" charset="0"/>
              </a:rPr>
              <a:t>πολιτικούς</a:t>
            </a:r>
            <a:r>
              <a:rPr lang="en-US" sz="2000" b="1" dirty="0" smtClean="0">
                <a:latin typeface="Bookman Old Style" pitchFamily="18" charset="0"/>
              </a:rPr>
              <a:t> </a:t>
            </a:r>
            <a:r>
              <a:rPr lang="el-GR" sz="2000" b="1" dirty="0" smtClean="0">
                <a:latin typeface="Bookman Old Style" pitchFamily="18" charset="0"/>
              </a:rPr>
              <a:t>πρόσφυγες</a:t>
            </a:r>
            <a:r>
              <a:rPr lang="en-US" sz="2000" b="1" dirty="0" smtClean="0">
                <a:latin typeface="Bookman Old Style" pitchFamily="18" charset="0"/>
              </a:rPr>
              <a:t> </a:t>
            </a:r>
            <a:r>
              <a:rPr lang="el-GR" sz="2000" b="1" dirty="0" smtClean="0">
                <a:latin typeface="Bookman Old Style" pitchFamily="18" charset="0"/>
              </a:rPr>
              <a:t>να</a:t>
            </a:r>
            <a:r>
              <a:rPr lang="en-US" sz="2000" b="1" dirty="0" smtClean="0">
                <a:latin typeface="Bookman Old Style" pitchFamily="18" charset="0"/>
              </a:rPr>
              <a:t> </a:t>
            </a:r>
            <a:r>
              <a:rPr lang="el-GR" sz="2000" b="1" dirty="0" smtClean="0">
                <a:latin typeface="Bookman Old Style" pitchFamily="18" charset="0"/>
              </a:rPr>
              <a:t>αποκαλύψουν</a:t>
            </a:r>
            <a:r>
              <a:rPr lang="en-US" sz="2000" b="1" dirty="0" smtClean="0">
                <a:latin typeface="Bookman Old Style" pitchFamily="18" charset="0"/>
              </a:rPr>
              <a:t> </a:t>
            </a:r>
            <a:r>
              <a:rPr lang="el-GR" sz="2000" b="1" dirty="0" smtClean="0">
                <a:latin typeface="Bookman Old Style" pitchFamily="18" charset="0"/>
              </a:rPr>
              <a:t>στις</a:t>
            </a:r>
            <a:r>
              <a:rPr lang="en-US" sz="2000" b="1" dirty="0" smtClean="0">
                <a:latin typeface="Bookman Old Style" pitchFamily="18" charset="0"/>
              </a:rPr>
              <a:t> </a:t>
            </a:r>
            <a:r>
              <a:rPr lang="el-GR" sz="2000" b="1" dirty="0" smtClean="0">
                <a:latin typeface="Bookman Old Style" pitchFamily="18" charset="0"/>
              </a:rPr>
              <a:t>καπιταλιστικές</a:t>
            </a:r>
            <a:r>
              <a:rPr lang="en-US" sz="2000" b="1" dirty="0" smtClean="0">
                <a:latin typeface="Bookman Old Style" pitchFamily="18" charset="0"/>
              </a:rPr>
              <a:t>  </a:t>
            </a:r>
            <a:r>
              <a:rPr lang="el-GR" sz="2000" b="1" dirty="0" smtClean="0">
                <a:latin typeface="Bookman Old Style" pitchFamily="18" charset="0"/>
              </a:rPr>
              <a:t>χώρες</a:t>
            </a:r>
            <a:r>
              <a:rPr lang="en-US" sz="2000" b="1" dirty="0" smtClean="0">
                <a:latin typeface="Bookman Old Style" pitchFamily="18" charset="0"/>
              </a:rPr>
              <a:t> </a:t>
            </a:r>
            <a:r>
              <a:rPr lang="el-GR" sz="2000" b="1" dirty="0" smtClean="0">
                <a:latin typeface="Bookman Old Style" pitchFamily="18" charset="0"/>
              </a:rPr>
              <a:t>που</a:t>
            </a:r>
            <a:r>
              <a:rPr lang="en-US" sz="2000" b="1" dirty="0" smtClean="0">
                <a:latin typeface="Bookman Old Style" pitchFamily="18" charset="0"/>
              </a:rPr>
              <a:t> </a:t>
            </a:r>
            <a:r>
              <a:rPr lang="el-GR" sz="2000" b="1" dirty="0" smtClean="0">
                <a:latin typeface="Bookman Old Style" pitchFamily="18" charset="0"/>
              </a:rPr>
              <a:t>τους</a:t>
            </a:r>
            <a:r>
              <a:rPr lang="en-US" sz="2000" b="1" dirty="0" smtClean="0">
                <a:latin typeface="Bookman Old Style" pitchFamily="18" charset="0"/>
              </a:rPr>
              <a:t> </a:t>
            </a:r>
            <a:r>
              <a:rPr lang="el-GR" sz="2000" b="1" dirty="0" smtClean="0">
                <a:latin typeface="Bookman Old Style" pitchFamily="18" charset="0"/>
              </a:rPr>
              <a:t>έχουν</a:t>
            </a:r>
            <a:r>
              <a:rPr lang="en-US" sz="2000" b="1" dirty="0" smtClean="0">
                <a:latin typeface="Bookman Old Style" pitchFamily="18" charset="0"/>
              </a:rPr>
              <a:t> </a:t>
            </a:r>
            <a:r>
              <a:rPr lang="el-GR" sz="2000" b="1" dirty="0" smtClean="0">
                <a:latin typeface="Bookman Old Style" pitchFamily="18" charset="0"/>
              </a:rPr>
              <a:t>προσφέρει</a:t>
            </a:r>
            <a:r>
              <a:rPr lang="en-US" sz="2000" b="1" dirty="0" smtClean="0">
                <a:latin typeface="Bookman Old Style" pitchFamily="18" charset="0"/>
              </a:rPr>
              <a:t> </a:t>
            </a:r>
            <a:r>
              <a:rPr lang="el-GR" sz="2000" b="1" dirty="0" smtClean="0">
                <a:latin typeface="Bookman Old Style" pitchFamily="18" charset="0"/>
              </a:rPr>
              <a:t>άσυλο</a:t>
            </a:r>
            <a:r>
              <a:rPr lang="en-US" sz="2000" b="1" dirty="0" smtClean="0">
                <a:latin typeface="Bookman Old Style" pitchFamily="18" charset="0"/>
              </a:rPr>
              <a:t> </a:t>
            </a:r>
            <a:r>
              <a:rPr lang="el-GR" sz="2000" b="1" dirty="0" smtClean="0">
                <a:latin typeface="Bookman Old Style" pitchFamily="18" charset="0"/>
              </a:rPr>
              <a:t>τις</a:t>
            </a:r>
            <a:r>
              <a:rPr lang="en-US" sz="2000" b="1" dirty="0" smtClean="0">
                <a:latin typeface="Bookman Old Style" pitchFamily="18" charset="0"/>
              </a:rPr>
              <a:t> </a:t>
            </a:r>
            <a:r>
              <a:rPr lang="el-GR" sz="2000" b="1" dirty="0" smtClean="0">
                <a:latin typeface="Bookman Old Style" pitchFamily="18" charset="0"/>
              </a:rPr>
              <a:t>ίδιες</a:t>
            </a:r>
            <a:r>
              <a:rPr lang="en-US" sz="2000" b="1" dirty="0" smtClean="0">
                <a:latin typeface="Bookman Old Style" pitchFamily="18" charset="0"/>
              </a:rPr>
              <a:t> </a:t>
            </a:r>
            <a:r>
              <a:rPr lang="el-GR" sz="2000" b="1" dirty="0" smtClean="0">
                <a:latin typeface="Bookman Old Style" pitchFamily="18" charset="0"/>
              </a:rPr>
              <a:t>τις</a:t>
            </a:r>
            <a:r>
              <a:rPr lang="en-US" sz="2000" b="1" dirty="0" smtClean="0">
                <a:latin typeface="Bookman Old Style" pitchFamily="18" charset="0"/>
              </a:rPr>
              <a:t> </a:t>
            </a:r>
            <a:r>
              <a:rPr lang="el-GR" sz="2000" b="1" dirty="0" smtClean="0">
                <a:latin typeface="Bookman Old Style" pitchFamily="18" charset="0"/>
              </a:rPr>
              <a:t>καπιταλιστικές</a:t>
            </a:r>
            <a:r>
              <a:rPr lang="en-US" sz="2000" b="1" dirty="0" smtClean="0">
                <a:latin typeface="Bookman Old Style" pitchFamily="18" charset="0"/>
              </a:rPr>
              <a:t> </a:t>
            </a:r>
            <a:r>
              <a:rPr lang="el-GR" sz="2000" b="1" dirty="0" smtClean="0">
                <a:latin typeface="Bookman Old Style" pitchFamily="18" charset="0"/>
              </a:rPr>
              <a:t>ρίζες</a:t>
            </a:r>
            <a:r>
              <a:rPr lang="en-US" sz="2000" b="1" dirty="0" smtClean="0">
                <a:latin typeface="Bookman Old Style" pitchFamily="18" charset="0"/>
              </a:rPr>
              <a:t> </a:t>
            </a:r>
            <a:r>
              <a:rPr lang="el-GR" sz="2000" b="1" dirty="0" smtClean="0">
                <a:latin typeface="Bookman Old Style" pitchFamily="18" charset="0"/>
              </a:rPr>
              <a:t>του</a:t>
            </a:r>
            <a:r>
              <a:rPr lang="en-US" sz="2000" b="1" dirty="0" smtClean="0">
                <a:latin typeface="Bookman Old Style" pitchFamily="18" charset="0"/>
              </a:rPr>
              <a:t> </a:t>
            </a:r>
            <a:r>
              <a:rPr lang="el-GR" sz="2000" b="1" dirty="0" smtClean="0">
                <a:latin typeface="Bookman Old Style" pitchFamily="18" charset="0"/>
              </a:rPr>
              <a:t>φασισμού. Αλλά</a:t>
            </a:r>
            <a:r>
              <a:rPr lang="en-US" sz="2000" b="1" dirty="0" smtClean="0">
                <a:latin typeface="Bookman Old Style" pitchFamily="18" charset="0"/>
              </a:rPr>
              <a:t> </a:t>
            </a:r>
            <a:r>
              <a:rPr lang="el-GR" sz="2000" b="1" dirty="0" smtClean="0">
                <a:latin typeface="Bookman Old Style" pitchFamily="18" charset="0"/>
              </a:rPr>
              <a:t>όποιος</a:t>
            </a:r>
            <a:r>
              <a:rPr lang="en-US" sz="2000" b="1" dirty="0" smtClean="0">
                <a:latin typeface="Bookman Old Style" pitchFamily="18" charset="0"/>
              </a:rPr>
              <a:t> </a:t>
            </a:r>
            <a:r>
              <a:rPr lang="el-GR" sz="2000" b="1" dirty="0" smtClean="0">
                <a:latin typeface="Bookman Old Style" pitchFamily="18" charset="0"/>
              </a:rPr>
              <a:t>δεν</a:t>
            </a:r>
            <a:r>
              <a:rPr lang="en-US" sz="2000" b="1" dirty="0" smtClean="0">
                <a:latin typeface="Bookman Old Style" pitchFamily="18" charset="0"/>
              </a:rPr>
              <a:t> </a:t>
            </a:r>
            <a:r>
              <a:rPr lang="el-GR" sz="2000" b="1" dirty="0" smtClean="0">
                <a:latin typeface="Bookman Old Style" pitchFamily="18" charset="0"/>
              </a:rPr>
              <a:t>θέλει</a:t>
            </a:r>
            <a:r>
              <a:rPr lang="en-US" sz="2000" b="1" dirty="0" smtClean="0">
                <a:latin typeface="Bookman Old Style" pitchFamily="18" charset="0"/>
              </a:rPr>
              <a:t> </a:t>
            </a:r>
            <a:r>
              <a:rPr lang="el-GR" sz="2000" b="1" dirty="0" smtClean="0">
                <a:latin typeface="Bookman Old Style" pitchFamily="18" charset="0"/>
              </a:rPr>
              <a:t>να</a:t>
            </a:r>
            <a:r>
              <a:rPr lang="en-US" sz="2000" b="1" dirty="0" smtClean="0">
                <a:latin typeface="Bookman Old Style" pitchFamily="18" charset="0"/>
              </a:rPr>
              <a:t> </a:t>
            </a:r>
            <a:r>
              <a:rPr lang="el-GR" sz="2000" b="1" dirty="0" smtClean="0">
                <a:latin typeface="Bookman Old Style" pitchFamily="18" charset="0"/>
              </a:rPr>
              <a:t>μιλήσει</a:t>
            </a:r>
            <a:r>
              <a:rPr lang="en-US" sz="2000" b="1" dirty="0" smtClean="0">
                <a:latin typeface="Bookman Old Style" pitchFamily="18" charset="0"/>
              </a:rPr>
              <a:t> </a:t>
            </a:r>
            <a:r>
              <a:rPr lang="el-GR" sz="2000" b="1" dirty="0" smtClean="0">
                <a:latin typeface="Bookman Old Style" pitchFamily="18" charset="0"/>
              </a:rPr>
              <a:t>για</a:t>
            </a:r>
            <a:r>
              <a:rPr lang="en-US" sz="2000" b="1" dirty="0" smtClean="0">
                <a:latin typeface="Bookman Old Style" pitchFamily="18" charset="0"/>
              </a:rPr>
              <a:t> </a:t>
            </a:r>
            <a:r>
              <a:rPr lang="el-GR" sz="2000" b="1" dirty="0" smtClean="0">
                <a:latin typeface="Bookman Old Style" pitchFamily="18" charset="0"/>
              </a:rPr>
              <a:t>τον</a:t>
            </a:r>
            <a:r>
              <a:rPr lang="en-US" sz="2000" b="1" dirty="0" smtClean="0">
                <a:latin typeface="Bookman Old Style" pitchFamily="18" charset="0"/>
              </a:rPr>
              <a:t> </a:t>
            </a:r>
            <a:r>
              <a:rPr lang="el-GR" sz="2000" b="1" dirty="0" smtClean="0">
                <a:latin typeface="Bookman Old Style" pitchFamily="18" charset="0"/>
              </a:rPr>
              <a:t>καπιταλισμό</a:t>
            </a:r>
            <a:r>
              <a:rPr lang="en-US" sz="2000" b="1" dirty="0" smtClean="0">
                <a:latin typeface="Bookman Old Style" pitchFamily="18" charset="0"/>
              </a:rPr>
              <a:t> </a:t>
            </a:r>
            <a:r>
              <a:rPr lang="el-GR" sz="2000" b="1" dirty="0" smtClean="0">
                <a:latin typeface="Bookman Old Style" pitchFamily="18" charset="0"/>
              </a:rPr>
              <a:t>δεν</a:t>
            </a:r>
            <a:r>
              <a:rPr lang="en-US" sz="2000" b="1" dirty="0" smtClean="0">
                <a:latin typeface="Bookman Old Style" pitchFamily="18" charset="0"/>
              </a:rPr>
              <a:t> </a:t>
            </a:r>
            <a:r>
              <a:rPr lang="el-GR" sz="2000" b="1" dirty="0" smtClean="0">
                <a:latin typeface="Bookman Old Style" pitchFamily="18" charset="0"/>
              </a:rPr>
              <a:t>πρέπει</a:t>
            </a:r>
            <a:r>
              <a:rPr lang="en-US" sz="2000" b="1" dirty="0" smtClean="0">
                <a:latin typeface="Bookman Old Style" pitchFamily="18" charset="0"/>
              </a:rPr>
              <a:t> </a:t>
            </a:r>
            <a:r>
              <a:rPr lang="el-GR" sz="2000" b="1" dirty="0" smtClean="0">
                <a:latin typeface="Bookman Old Style" pitchFamily="18" charset="0"/>
              </a:rPr>
              <a:t>επίσης</a:t>
            </a:r>
            <a:r>
              <a:rPr lang="en-US" sz="2000" b="1" dirty="0" smtClean="0">
                <a:latin typeface="Bookman Old Style" pitchFamily="18" charset="0"/>
              </a:rPr>
              <a:t> </a:t>
            </a:r>
            <a:r>
              <a:rPr lang="el-GR" sz="2000" b="1" dirty="0" smtClean="0">
                <a:latin typeface="Bookman Old Style" pitchFamily="18" charset="0"/>
              </a:rPr>
              <a:t>να</a:t>
            </a:r>
            <a:r>
              <a:rPr lang="en-US" sz="2000" b="1" dirty="0" smtClean="0">
                <a:latin typeface="Bookman Old Style" pitchFamily="18" charset="0"/>
              </a:rPr>
              <a:t> </a:t>
            </a:r>
            <a:r>
              <a:rPr lang="el-GR" sz="2000" b="1" dirty="0" smtClean="0">
                <a:latin typeface="Bookman Old Style" pitchFamily="18" charset="0"/>
              </a:rPr>
              <a:t>μιλάει</a:t>
            </a:r>
            <a:r>
              <a:rPr lang="en-US" sz="2000" b="1" dirty="0" smtClean="0">
                <a:latin typeface="Bookman Old Style" pitchFamily="18" charset="0"/>
              </a:rPr>
              <a:t> </a:t>
            </a:r>
            <a:r>
              <a:rPr lang="el-GR" sz="2000" b="1" dirty="0" smtClean="0">
                <a:latin typeface="Bookman Old Style" pitchFamily="18" charset="0"/>
              </a:rPr>
              <a:t>και</a:t>
            </a:r>
            <a:r>
              <a:rPr lang="en-US" sz="2000" b="1" dirty="0" smtClean="0">
                <a:latin typeface="Bookman Old Style" pitchFamily="18" charset="0"/>
              </a:rPr>
              <a:t> </a:t>
            </a:r>
            <a:r>
              <a:rPr lang="el-GR" sz="2000" b="1" dirty="0" smtClean="0">
                <a:latin typeface="Bookman Old Style" pitchFamily="18" charset="0"/>
              </a:rPr>
              <a:t>για</a:t>
            </a:r>
            <a:r>
              <a:rPr lang="en-US" sz="2000" b="1" dirty="0" smtClean="0">
                <a:latin typeface="Bookman Old Style" pitchFamily="18" charset="0"/>
              </a:rPr>
              <a:t> </a:t>
            </a:r>
            <a:r>
              <a:rPr lang="el-GR" sz="2000" b="1" dirty="0" smtClean="0">
                <a:latin typeface="Bookman Old Style" pitchFamily="18" charset="0"/>
              </a:rPr>
              <a:t>τον</a:t>
            </a:r>
            <a:r>
              <a:rPr lang="en-US" sz="2000" b="1" dirty="0" smtClean="0">
                <a:latin typeface="Bookman Old Style" pitchFamily="18" charset="0"/>
              </a:rPr>
              <a:t> </a:t>
            </a:r>
            <a:r>
              <a:rPr lang="el-GR" sz="2000" b="1" dirty="0" smtClean="0">
                <a:latin typeface="Bookman Old Style" pitchFamily="18" charset="0"/>
              </a:rPr>
              <a:t>φασισμό</a:t>
            </a:r>
            <a:r>
              <a:rPr lang="en-US" sz="2000" b="1" dirty="0" smtClean="0">
                <a:latin typeface="Bookman Old Style" pitchFamily="18" charset="0"/>
              </a:rPr>
              <a:t>.</a:t>
            </a:r>
            <a:r>
              <a:rPr lang="el-GR" sz="2000" b="1" dirty="0" smtClean="0">
                <a:latin typeface="Bookman Old Style" pitchFamily="18" charset="0"/>
              </a:rPr>
              <a:t> […] Ο φασισμός είναι η αλήθεια της σύγχρονης κοινωνίας που η θεωρία είχε εξαρχής συνειδητοποιήσει: ο φασισμός στερεοποιεί τις ακραίες ταξικές διακρίσεις που παράγει αναπότρεπτα ο νόμος της υπεραξίας.</a:t>
            </a:r>
            <a:endParaRPr lang="el-GR" sz="2000" b="1" dirty="0">
              <a:latin typeface="Bookman Old Style" pitchFamily="18" charset="0"/>
            </a:endParaRPr>
          </a:p>
          <a:p>
            <a:pPr marL="64008" indent="0">
              <a:lnSpc>
                <a:spcPct val="170000"/>
              </a:lnSpc>
              <a:buNone/>
            </a:pPr>
            <a:endParaRPr lang="el-GR" sz="2000" b="1" dirty="0">
              <a:latin typeface="Bookman Old Style" pitchFamily="18" charset="0"/>
            </a:endParaRPr>
          </a:p>
          <a:p>
            <a:endParaRPr lang="el-GR" sz="2000" b="1" dirty="0">
              <a:latin typeface="Bookman Old Style" pitchFamily="18" charset="0"/>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6" y="116632"/>
            <a:ext cx="1456000" cy="1872000"/>
          </a:xfrm>
          <a:prstGeom prst="rect">
            <a:avLst/>
          </a:prstGeom>
        </p:spPr>
      </p:pic>
    </p:spTree>
    <p:extLst>
      <p:ext uri="{BB962C8B-B14F-4D97-AF65-F5344CB8AC3E}">
        <p14:creationId xmlns:p14="http://schemas.microsoft.com/office/powerpoint/2010/main" val="3017126736"/>
      </p:ext>
    </p:extLst>
  </p:cSld>
  <p:clrMapOvr>
    <a:masterClrMapping/>
  </p:clrMapOvr>
  <mc:AlternateContent xmlns:mc="http://schemas.openxmlformats.org/markup-compatibility/2006" xmlns:p14="http://schemas.microsoft.com/office/powerpoint/2010/main">
    <mc:Choice Requires="p14">
      <p:transition spd="slow" p14:dur="4000" advTm="36000">
        <p14:prism isInverted="1"/>
      </p:transition>
    </mc:Choice>
    <mc:Fallback xmlns="">
      <p:transition spd="slow"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4" presetClass="entr" presetSubtype="1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1750"/>
                                        <p:tgtEl>
                                          <p:spTgt spid="3">
                                            <p:txEl>
                                              <p:pRg st="0" end="0"/>
                                            </p:txEl>
                                          </p:spTgt>
                                        </p:tgtEl>
                                      </p:cBhvr>
                                    </p:animEffect>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617451" y="156059"/>
            <a:ext cx="6419045" cy="1793354"/>
          </a:xfrm>
          <a:solidFill>
            <a:schemeClr val="tx2">
              <a:lumMod val="75000"/>
            </a:schemeClr>
          </a:solidFill>
        </p:spPr>
        <p:txBody>
          <a:bodyPr>
            <a:normAutofit/>
          </a:bodyPr>
          <a:lstStyle/>
          <a:p>
            <a:r>
              <a:rPr lang="el-GR" sz="2400" dirty="0" err="1" smtClean="0">
                <a:solidFill>
                  <a:schemeClr val="bg1">
                    <a:lumMod val="95000"/>
                    <a:lumOff val="5000"/>
                  </a:schemeClr>
                </a:solidFill>
                <a:latin typeface="Bookman Old Style" pitchFamily="18" charset="0"/>
              </a:rPr>
              <a:t>Χέρμπερτ</a:t>
            </a:r>
            <a:r>
              <a:rPr lang="el-GR" sz="2400" dirty="0" smtClean="0">
                <a:solidFill>
                  <a:schemeClr val="bg1">
                    <a:lumMod val="95000"/>
                    <a:lumOff val="5000"/>
                  </a:schemeClr>
                </a:solidFill>
                <a:latin typeface="Bookman Old Style" pitchFamily="18" charset="0"/>
              </a:rPr>
              <a:t> Μαρκούζε, </a:t>
            </a:r>
            <a:r>
              <a:rPr lang="el-GR" sz="2400" i="1" dirty="0" smtClean="0">
                <a:solidFill>
                  <a:schemeClr val="bg1">
                    <a:lumMod val="95000"/>
                    <a:lumOff val="5000"/>
                  </a:schemeClr>
                </a:solidFill>
                <a:latin typeface="Bookman Old Style" pitchFamily="18" charset="0"/>
              </a:rPr>
              <a:t>Ο αγώνας</a:t>
            </a:r>
            <a:br>
              <a:rPr lang="el-GR" sz="2400" i="1" dirty="0" smtClean="0">
                <a:solidFill>
                  <a:schemeClr val="bg1">
                    <a:lumMod val="95000"/>
                    <a:lumOff val="5000"/>
                  </a:schemeClr>
                </a:solidFill>
                <a:latin typeface="Bookman Old Style" pitchFamily="18" charset="0"/>
              </a:rPr>
            </a:br>
            <a:r>
              <a:rPr lang="el-GR" sz="2400" i="1" dirty="0" smtClean="0">
                <a:solidFill>
                  <a:schemeClr val="bg1">
                    <a:lumMod val="95000"/>
                    <a:lumOff val="5000"/>
                  </a:schemeClr>
                </a:solidFill>
                <a:latin typeface="Bookman Old Style" pitchFamily="18" charset="0"/>
              </a:rPr>
              <a:t>κατά του φιλελευθερισμού στην</a:t>
            </a:r>
            <a:br>
              <a:rPr lang="el-GR" sz="2400" i="1" dirty="0" smtClean="0">
                <a:solidFill>
                  <a:schemeClr val="bg1">
                    <a:lumMod val="95000"/>
                    <a:lumOff val="5000"/>
                  </a:schemeClr>
                </a:solidFill>
                <a:latin typeface="Bookman Old Style" pitchFamily="18" charset="0"/>
              </a:rPr>
            </a:br>
            <a:r>
              <a:rPr lang="el-GR" sz="2400" i="1" dirty="0" smtClean="0">
                <a:solidFill>
                  <a:schemeClr val="bg1">
                    <a:lumMod val="95000"/>
                    <a:lumOff val="5000"/>
                  </a:schemeClr>
                </a:solidFill>
                <a:latin typeface="Bookman Old Style" pitchFamily="18" charset="0"/>
              </a:rPr>
              <a:t>ολοκληρωτική</a:t>
            </a:r>
            <a:br>
              <a:rPr lang="el-GR" sz="2400" i="1" dirty="0" smtClean="0">
                <a:solidFill>
                  <a:schemeClr val="bg1">
                    <a:lumMod val="95000"/>
                    <a:lumOff val="5000"/>
                  </a:schemeClr>
                </a:solidFill>
                <a:latin typeface="Bookman Old Style" pitchFamily="18" charset="0"/>
              </a:rPr>
            </a:br>
            <a:r>
              <a:rPr lang="el-GR" sz="2400" i="1" dirty="0" smtClean="0">
                <a:solidFill>
                  <a:schemeClr val="bg1">
                    <a:lumMod val="95000"/>
                    <a:lumOff val="5000"/>
                  </a:schemeClr>
                </a:solidFill>
                <a:latin typeface="Bookman Old Style" pitchFamily="18" charset="0"/>
              </a:rPr>
              <a:t>αντίληψη του κράτους </a:t>
            </a:r>
            <a:r>
              <a:rPr lang="el-GR" sz="2400" dirty="0" smtClean="0">
                <a:solidFill>
                  <a:schemeClr val="bg1">
                    <a:lumMod val="95000"/>
                    <a:lumOff val="5000"/>
                  </a:schemeClr>
                </a:solidFill>
                <a:latin typeface="Bookman Old Style" pitchFamily="18" charset="0"/>
              </a:rPr>
              <a:t>(1934)</a:t>
            </a:r>
            <a:endParaRPr lang="el-GR" sz="2400" dirty="0">
              <a:solidFill>
                <a:schemeClr val="bg1">
                  <a:lumMod val="95000"/>
                  <a:lumOff val="5000"/>
                </a:schemeClr>
              </a:solidFill>
              <a:latin typeface="Bookman Old Style" pitchFamily="18" charset="0"/>
            </a:endParaRPr>
          </a:p>
        </p:txBody>
      </p:sp>
      <p:sp>
        <p:nvSpPr>
          <p:cNvPr id="3" name="Θέση περιεχομένου 2"/>
          <p:cNvSpPr>
            <a:spLocks noGrp="1"/>
          </p:cNvSpPr>
          <p:nvPr>
            <p:ph idx="1"/>
          </p:nvPr>
        </p:nvSpPr>
        <p:spPr>
          <a:xfrm>
            <a:off x="179512" y="2348880"/>
            <a:ext cx="8784976" cy="4176464"/>
          </a:xfrm>
        </p:spPr>
        <p:txBody>
          <a:bodyPr>
            <a:normAutofit lnSpcReduction="10000"/>
          </a:bodyPr>
          <a:lstStyle/>
          <a:p>
            <a:pPr marL="64008" indent="0">
              <a:buNone/>
            </a:pPr>
            <a:r>
              <a:rPr lang="el-GR" b="1" dirty="0" smtClean="0">
                <a:latin typeface="Bookman Old Style" pitchFamily="18" charset="0"/>
              </a:rPr>
              <a:t>Η στροφή από το φιλελεύθερο στο ολοκληρωτικό-αυταρχικό κράτος πραγματοποιείται στο πλαίσιο του ίδιου κοινωνικού καθεστώτος. Αναφορικά με την ενότητα αυτή της οικονομικής βάσης μπορεί κανείς να πει: ο φιλελευθερισμός είναι εκείνος που γεννάει από μέσα του το ολοκληρωτικό κράτος ως την ίδια του την ολοκλήρωση σε ένα προχωρημένο στάδιο εξέλιξης</a:t>
            </a:r>
            <a:r>
              <a:rPr lang="el-GR" sz="2400" b="1" dirty="0" smtClean="0">
                <a:latin typeface="Bookman Old Style" pitchFamily="18" charset="0"/>
              </a:rPr>
              <a:t>.</a:t>
            </a:r>
            <a:endParaRPr lang="el-GR" sz="2400" b="1" dirty="0">
              <a:latin typeface="Bookman Old Style" pitchFamily="18" charset="0"/>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260648"/>
            <a:ext cx="2548472" cy="1656000"/>
          </a:xfrm>
          <a:prstGeom prst="rect">
            <a:avLst/>
          </a:prstGeom>
        </p:spPr>
      </p:pic>
    </p:spTree>
    <p:extLst>
      <p:ext uri="{BB962C8B-B14F-4D97-AF65-F5344CB8AC3E}">
        <p14:creationId xmlns:p14="http://schemas.microsoft.com/office/powerpoint/2010/main" val="1322034887"/>
      </p:ext>
    </p:extLst>
  </p:cSld>
  <p:clrMapOvr>
    <a:masterClrMapping/>
  </p:clrMapOvr>
  <mc:AlternateContent xmlns:mc="http://schemas.openxmlformats.org/markup-compatibility/2006" xmlns:p14="http://schemas.microsoft.com/office/powerpoint/2010/main">
    <mc:Choice Requires="p14">
      <p:transition spd="slow" p14:dur="4000" advTm="36000">
        <p14:prism isInverted="1"/>
      </p:transition>
    </mc:Choice>
    <mc:Fallback xmlns="">
      <p:transition spd="slow"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3"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1+#ppt_w/2"/>
                                          </p:val>
                                        </p:tav>
                                        <p:tav tm="100000">
                                          <p:val>
                                            <p:strVal val="#ppt_x"/>
                                          </p:val>
                                        </p:tav>
                                      </p:tavLst>
                                    </p:anim>
                                    <p:anim calcmode="lin" valueType="num">
                                      <p:cBhvr additive="base">
                                        <p:cTn id="13" dur="1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6"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1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8" dur="1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9552" y="116632"/>
            <a:ext cx="8435280" cy="1548000"/>
          </a:xfrm>
          <a:solidFill>
            <a:schemeClr val="tx2">
              <a:lumMod val="75000"/>
            </a:schemeClr>
          </a:solidFill>
        </p:spPr>
        <p:txBody>
          <a:bodyPr>
            <a:normAutofit/>
          </a:bodyPr>
          <a:lstStyle/>
          <a:p>
            <a:r>
              <a:rPr lang="el-GR" sz="2800" dirty="0" smtClean="0">
                <a:solidFill>
                  <a:schemeClr val="bg1">
                    <a:lumMod val="95000"/>
                    <a:lumOff val="5000"/>
                  </a:schemeClr>
                </a:solidFill>
                <a:latin typeface="Bookman Old Style" pitchFamily="18" charset="0"/>
              </a:rPr>
              <a:t>Καρλ Πολάνυι, </a:t>
            </a:r>
            <a:r>
              <a:rPr lang="el-GR" sz="2800" i="1" dirty="0" smtClean="0">
                <a:solidFill>
                  <a:schemeClr val="bg1">
                    <a:lumMod val="95000"/>
                    <a:lumOff val="5000"/>
                  </a:schemeClr>
                </a:solidFill>
                <a:latin typeface="Bookman Old Style" pitchFamily="18" charset="0"/>
              </a:rPr>
              <a:t>Η ουσία του φασισμού</a:t>
            </a:r>
            <a:r>
              <a:rPr lang="el-GR" sz="2800" dirty="0">
                <a:solidFill>
                  <a:schemeClr val="bg1">
                    <a:lumMod val="95000"/>
                    <a:lumOff val="5000"/>
                  </a:schemeClr>
                </a:solidFill>
                <a:latin typeface="Bookman Old Style" pitchFamily="18" charset="0"/>
              </a:rPr>
              <a:t/>
            </a:r>
            <a:br>
              <a:rPr lang="el-GR" sz="2800" dirty="0">
                <a:solidFill>
                  <a:schemeClr val="bg1">
                    <a:lumMod val="95000"/>
                    <a:lumOff val="5000"/>
                  </a:schemeClr>
                </a:solidFill>
                <a:latin typeface="Bookman Old Style" pitchFamily="18" charset="0"/>
              </a:rPr>
            </a:br>
            <a:r>
              <a:rPr lang="el-GR" sz="2800" dirty="0" smtClean="0">
                <a:solidFill>
                  <a:schemeClr val="bg1">
                    <a:lumMod val="95000"/>
                    <a:lumOff val="5000"/>
                  </a:schemeClr>
                </a:solidFill>
                <a:latin typeface="Bookman Old Style" pitchFamily="18" charset="0"/>
              </a:rPr>
              <a:t>(1935)</a:t>
            </a:r>
            <a:endParaRPr lang="el-GR" sz="2800" dirty="0">
              <a:solidFill>
                <a:schemeClr val="bg1">
                  <a:lumMod val="95000"/>
                  <a:lumOff val="5000"/>
                </a:schemeClr>
              </a:solidFill>
              <a:latin typeface="Bookman Old Style" pitchFamily="18" charset="0"/>
            </a:endParaRPr>
          </a:p>
        </p:txBody>
      </p:sp>
      <p:sp>
        <p:nvSpPr>
          <p:cNvPr id="3" name="Θέση περιεχομένου 2"/>
          <p:cNvSpPr>
            <a:spLocks noGrp="1"/>
          </p:cNvSpPr>
          <p:nvPr>
            <p:ph idx="1"/>
          </p:nvPr>
        </p:nvSpPr>
        <p:spPr>
          <a:xfrm>
            <a:off x="179512" y="1412776"/>
            <a:ext cx="8856984" cy="5328592"/>
          </a:xfrm>
        </p:spPr>
        <p:txBody>
          <a:bodyPr>
            <a:noAutofit/>
          </a:bodyPr>
          <a:lstStyle/>
          <a:p>
            <a:pPr marL="64008" indent="0">
              <a:lnSpc>
                <a:spcPct val="170000"/>
              </a:lnSpc>
              <a:buNone/>
            </a:pPr>
            <a:endParaRPr lang="el-GR" sz="2000" b="1" dirty="0" smtClean="0">
              <a:latin typeface="Bookman Old Style" pitchFamily="18" charset="0"/>
            </a:endParaRPr>
          </a:p>
          <a:p>
            <a:pPr marL="64008" indent="0">
              <a:lnSpc>
                <a:spcPct val="170000"/>
              </a:lnSpc>
              <a:buNone/>
            </a:pPr>
            <a:r>
              <a:rPr lang="el-GR" sz="2000" b="1" dirty="0" smtClean="0">
                <a:latin typeface="Bookman Old Style" pitchFamily="18" charset="0"/>
              </a:rPr>
              <a:t>Θα </a:t>
            </a:r>
            <a:r>
              <a:rPr lang="el-GR" sz="2000" b="1" dirty="0">
                <a:latin typeface="Bookman Old Style" pitchFamily="18" charset="0"/>
              </a:rPr>
              <a:t>ήταν ασφαλές να πούμε ότι η αόρατη διαχωριστική γραμμή, που διαχωρίζει τον φασισμό από όλες τις άλλες αποχρώσεις και παραλλαγές  του αντιδραστικού </a:t>
            </a:r>
            <a:r>
              <a:rPr lang="el-GR" sz="2000" b="1" dirty="0" err="1">
                <a:latin typeface="Bookman Old Style" pitchFamily="18" charset="0"/>
              </a:rPr>
              <a:t>αντι</a:t>
            </a:r>
            <a:r>
              <a:rPr lang="el-GR" sz="2000" b="1" dirty="0">
                <a:latin typeface="Bookman Old Style" pitchFamily="18" charset="0"/>
              </a:rPr>
              <a:t>-σοσιαλισμού, συνίσταται ακριβώς σε αυτή την αμείωτη και ακραία αντίθεση στον ατομικισμό. Καμιά πνευματική γενεαλογία αυτής της ιδέας, οσοδήποτε μεγαλοπρεπής και αν είναι, δεν είναι ασφαλής από την αδίστακτη επίθεση του φασίστα, και θα στηρίξει απαράλλακτα την επίθεσή του στην κατηγορία ότι ο ατομικισμός είναι υπεύθυνος για τον μπολσεβικισμό.</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 y="116632"/>
            <a:ext cx="1146744" cy="1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2763048"/>
      </p:ext>
    </p:extLst>
  </p:cSld>
  <p:clrMapOvr>
    <a:masterClrMapping/>
  </p:clrMapOvr>
  <mc:AlternateContent xmlns:mc="http://schemas.openxmlformats.org/markup-compatibility/2006" xmlns:p14="http://schemas.microsoft.com/office/powerpoint/2010/main">
    <mc:Choice Requires="p14">
      <p:transition spd="slow" p14:dur="4000" advTm="36000">
        <p14:prism isInverted="1"/>
      </p:transition>
    </mc:Choice>
    <mc:Fallback xmlns="">
      <p:transition spd="slow"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528"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1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1500"/>
                                        <p:tgtEl>
                                          <p:spTgt spid="3">
                                            <p:txEl>
                                              <p:pRg st="1" end="1"/>
                                            </p:txEl>
                                          </p:spTgt>
                                        </p:tgtEl>
                                      </p:cBhvr>
                                    </p:animEffect>
                                    <p:anim calcmode="lin" valueType="num">
                                      <p:cBhvr>
                                        <p:cTn id="15" dur="1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16" dur="1500" fill="hold"/>
                                        <p:tgtEl>
                                          <p:spTgt spid="3">
                                            <p:txEl>
                                              <p:pRg st="1" end="1"/>
                                            </p:txEl>
                                          </p:spTgt>
                                        </p:tgtEl>
                                        <p:attrNameLst>
                                          <p:attrName>ppt_y</p:attrName>
                                        </p:attrNameLst>
                                      </p:cBhvr>
                                      <p:tavLst>
                                        <p:tav tm="0">
                                          <p:val>
                                            <p:fltVal val="0.5"/>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1500" fill="hold"/>
                                        <p:tgtEl>
                                          <p:spTgt spid="1026"/>
                                        </p:tgtEl>
                                        <p:attrNameLst>
                                          <p:attrName>ppt_x</p:attrName>
                                        </p:attrNameLst>
                                      </p:cBhvr>
                                      <p:tavLst>
                                        <p:tav tm="0">
                                          <p:val>
                                            <p:strVal val="0-#ppt_w/2"/>
                                          </p:val>
                                        </p:tav>
                                        <p:tav tm="100000">
                                          <p:val>
                                            <p:strVal val="#ppt_x"/>
                                          </p:val>
                                        </p:tav>
                                      </p:tavLst>
                                    </p:anim>
                                    <p:anim calcmode="lin" valueType="num">
                                      <p:cBhvr additive="base">
                                        <p:cTn id="20" dur="15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00687" y="188288"/>
            <a:ext cx="7956376" cy="1512344"/>
          </a:xfrm>
          <a:solidFill>
            <a:schemeClr val="tx2">
              <a:lumMod val="75000"/>
            </a:schemeClr>
          </a:solidFill>
        </p:spPr>
        <p:txBody>
          <a:bodyPr>
            <a:normAutofit/>
          </a:bodyPr>
          <a:lstStyle/>
          <a:p>
            <a:r>
              <a:rPr lang="el-GR" sz="2800" dirty="0" err="1" smtClean="0">
                <a:solidFill>
                  <a:schemeClr val="bg1">
                    <a:lumMod val="95000"/>
                    <a:lumOff val="5000"/>
                  </a:schemeClr>
                </a:solidFill>
                <a:latin typeface="Bookman Old Style" pitchFamily="18" charset="0"/>
              </a:rPr>
              <a:t>Γκεόργκ</a:t>
            </a:r>
            <a:r>
              <a:rPr lang="el-GR" sz="2800" dirty="0" smtClean="0">
                <a:solidFill>
                  <a:schemeClr val="bg1">
                    <a:lumMod val="95000"/>
                    <a:lumOff val="5000"/>
                  </a:schemeClr>
                </a:solidFill>
                <a:latin typeface="Bookman Old Style" pitchFamily="18" charset="0"/>
              </a:rPr>
              <a:t> Λούκατς, </a:t>
            </a:r>
            <a:br>
              <a:rPr lang="el-GR" sz="2800" dirty="0" smtClean="0">
                <a:solidFill>
                  <a:schemeClr val="bg1">
                    <a:lumMod val="95000"/>
                    <a:lumOff val="5000"/>
                  </a:schemeClr>
                </a:solidFill>
                <a:latin typeface="Bookman Old Style" pitchFamily="18" charset="0"/>
              </a:rPr>
            </a:br>
            <a:r>
              <a:rPr lang="el-GR" sz="2800" i="1" dirty="0" smtClean="0">
                <a:solidFill>
                  <a:schemeClr val="bg1">
                    <a:lumMod val="95000"/>
                    <a:lumOff val="5000"/>
                  </a:schemeClr>
                </a:solidFill>
                <a:latin typeface="Bookman Old Style" pitchFamily="18" charset="0"/>
              </a:rPr>
              <a:t>Η καταστροφή του Λόγου</a:t>
            </a:r>
            <a:endParaRPr lang="el-GR" sz="2800" dirty="0">
              <a:solidFill>
                <a:schemeClr val="bg1">
                  <a:lumMod val="95000"/>
                  <a:lumOff val="5000"/>
                </a:schemeClr>
              </a:solidFill>
              <a:latin typeface="Bookman Old Style" pitchFamily="18" charset="0"/>
            </a:endParaRPr>
          </a:p>
        </p:txBody>
      </p:sp>
      <p:sp>
        <p:nvSpPr>
          <p:cNvPr id="3" name="Θέση περιεχομένου 2"/>
          <p:cNvSpPr>
            <a:spLocks noGrp="1"/>
          </p:cNvSpPr>
          <p:nvPr>
            <p:ph idx="1"/>
          </p:nvPr>
        </p:nvSpPr>
        <p:spPr>
          <a:xfrm>
            <a:off x="179512" y="1700808"/>
            <a:ext cx="8712968" cy="5157192"/>
          </a:xfrm>
        </p:spPr>
        <p:txBody>
          <a:bodyPr>
            <a:normAutofit fontScale="55000" lnSpcReduction="20000"/>
          </a:bodyPr>
          <a:lstStyle/>
          <a:p>
            <a:pPr marL="64008" indent="0">
              <a:lnSpc>
                <a:spcPct val="120000"/>
              </a:lnSpc>
              <a:buNone/>
            </a:pPr>
            <a:endParaRPr lang="el-GR" dirty="0" smtClean="0"/>
          </a:p>
          <a:p>
            <a:pPr marL="64008" indent="0">
              <a:lnSpc>
                <a:spcPct val="170000"/>
              </a:lnSpc>
              <a:buNone/>
            </a:pPr>
            <a:r>
              <a:rPr lang="el-GR" sz="3300" b="1" dirty="0" smtClean="0">
                <a:latin typeface="Bookman Old Style" pitchFamily="18" charset="0"/>
              </a:rPr>
              <a:t>Ο </a:t>
            </a:r>
            <a:r>
              <a:rPr lang="el-GR" sz="3300" b="1" dirty="0">
                <a:latin typeface="Bookman Old Style" pitchFamily="18" charset="0"/>
              </a:rPr>
              <a:t>βιταλισμός, κατά τη μετάβασή του στον φασισμό, παρήγαγε επίσης πολλούς στρατευμένους στοχαστές που ερμήνευσαν την αντίθεση ζωής και θανάτου με κοινωνικούς και πολιτικούς όρους, και στα κείμενα των οποίων η προσπάθεια καταστροφής του λόγου έλαβε κοινωνικό τόνο. Αυτή η φάση του βιταλισμού σε μεγάλο βαθμό ανέκυψε στη βάση εκείνων των μικρών ομάδων και συμμαχιών που είχαν πολλαπλασιασθεί κατά το δεύτερο ήμισυ της δεκαετίας του 1920. Οι </a:t>
            </a:r>
            <a:r>
              <a:rPr lang="el-GR" sz="3300" b="1" dirty="0" err="1">
                <a:latin typeface="Bookman Old Style" pitchFamily="18" charset="0"/>
              </a:rPr>
              <a:t>κοινωνικο</a:t>
            </a:r>
            <a:r>
              <a:rPr lang="el-GR" sz="3300" b="1" dirty="0">
                <a:latin typeface="Bookman Old Style" pitchFamily="18" charset="0"/>
              </a:rPr>
              <a:t>-πολιτικοί του σκοποί ταλαντεύονταν ανάμεσα σε μια, μερικές φορές, ειλικρινή συμπάθεια στον σοσιαλισμό και σε μια αντίληψη πολύ κοντά στον εθνικοσοσιαλισμό – κατά κύριο λόγο, ασφαλώς, με μια καταφανή επικράτηση της δεύτερης τάσης. </a:t>
            </a: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3" y="116632"/>
            <a:ext cx="1262915" cy="1584000"/>
          </a:xfrm>
          <a:prstGeom prst="rect">
            <a:avLst/>
          </a:prstGeom>
        </p:spPr>
      </p:pic>
    </p:spTree>
    <p:extLst>
      <p:ext uri="{BB962C8B-B14F-4D97-AF65-F5344CB8AC3E}">
        <p14:creationId xmlns:p14="http://schemas.microsoft.com/office/powerpoint/2010/main" val="1722090815"/>
      </p:ext>
    </p:extLst>
  </p:cSld>
  <p:clrMapOvr>
    <a:masterClrMapping/>
  </p:clrMapOvr>
  <mc:AlternateContent xmlns:mc="http://schemas.openxmlformats.org/markup-compatibility/2006" xmlns:p14="http://schemas.microsoft.com/office/powerpoint/2010/main">
    <mc:Choice Requires="p14">
      <p:transition spd="slow" p14:dur="4000" advTm="36000">
        <p14:prism isInverted="1"/>
      </p:transition>
    </mc:Choice>
    <mc:Fallback xmlns="">
      <p:transition spd="slow"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1500"/>
                                        <p:tgtEl>
                                          <p:spTgt spid="2"/>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1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87624" y="73346"/>
            <a:ext cx="7488831" cy="1807264"/>
          </a:xfrm>
          <a:solidFill>
            <a:schemeClr val="tx2">
              <a:lumMod val="75000"/>
            </a:schemeClr>
          </a:solidFill>
        </p:spPr>
        <p:txBody>
          <a:bodyPr>
            <a:normAutofit/>
          </a:bodyPr>
          <a:lstStyle/>
          <a:p>
            <a:r>
              <a:rPr lang="el-GR" sz="3200" dirty="0" err="1" smtClean="0">
                <a:solidFill>
                  <a:schemeClr val="bg1">
                    <a:lumMod val="95000"/>
                    <a:lumOff val="5000"/>
                  </a:schemeClr>
                </a:solidFill>
                <a:latin typeface="Bookman Old Style" pitchFamily="18" charset="0"/>
              </a:rPr>
              <a:t>Ερνστ</a:t>
            </a:r>
            <a:r>
              <a:rPr lang="el-GR" sz="3200" dirty="0" smtClean="0">
                <a:solidFill>
                  <a:schemeClr val="bg1">
                    <a:lumMod val="95000"/>
                    <a:lumOff val="5000"/>
                  </a:schemeClr>
                </a:solidFill>
                <a:latin typeface="Bookman Old Style" pitchFamily="18" charset="0"/>
              </a:rPr>
              <a:t> </a:t>
            </a:r>
            <a:r>
              <a:rPr lang="el-GR" sz="3200" dirty="0" err="1" smtClean="0">
                <a:solidFill>
                  <a:schemeClr val="bg1">
                    <a:lumMod val="95000"/>
                    <a:lumOff val="5000"/>
                  </a:schemeClr>
                </a:solidFill>
                <a:latin typeface="Bookman Old Style" pitchFamily="18" charset="0"/>
              </a:rPr>
              <a:t>Φρ</a:t>
            </a:r>
            <a:r>
              <a:rPr lang="el-GR" sz="3200" dirty="0" err="1">
                <a:solidFill>
                  <a:schemeClr val="bg1">
                    <a:lumMod val="95000"/>
                    <a:lumOff val="5000"/>
                  </a:schemeClr>
                </a:solidFill>
                <a:latin typeface="Bookman Old Style" pitchFamily="18" charset="0"/>
              </a:rPr>
              <a:t>έ</a:t>
            </a:r>
            <a:r>
              <a:rPr lang="el-GR" sz="3200" dirty="0" err="1" smtClean="0">
                <a:solidFill>
                  <a:schemeClr val="bg1">
                    <a:lumMod val="95000"/>
                    <a:lumOff val="5000"/>
                  </a:schemeClr>
                </a:solidFill>
                <a:latin typeface="Bookman Old Style" pitchFamily="18" charset="0"/>
              </a:rPr>
              <a:t>νκελ</a:t>
            </a:r>
            <a:r>
              <a:rPr lang="el-GR" sz="3200" dirty="0" smtClean="0">
                <a:solidFill>
                  <a:schemeClr val="bg1">
                    <a:lumMod val="95000"/>
                    <a:lumOff val="5000"/>
                  </a:schemeClr>
                </a:solidFill>
                <a:latin typeface="Bookman Old Style" pitchFamily="18" charset="0"/>
              </a:rPr>
              <a:t>, </a:t>
            </a:r>
            <a:br>
              <a:rPr lang="el-GR" sz="3200" dirty="0" smtClean="0">
                <a:solidFill>
                  <a:schemeClr val="bg1">
                    <a:lumMod val="95000"/>
                    <a:lumOff val="5000"/>
                  </a:schemeClr>
                </a:solidFill>
                <a:latin typeface="Bookman Old Style" pitchFamily="18" charset="0"/>
              </a:rPr>
            </a:br>
            <a:r>
              <a:rPr lang="el-GR" sz="3200" i="1" dirty="0" smtClean="0">
                <a:solidFill>
                  <a:schemeClr val="bg1">
                    <a:lumMod val="95000"/>
                    <a:lumOff val="5000"/>
                  </a:schemeClr>
                </a:solidFill>
                <a:latin typeface="Bookman Old Style" pitchFamily="18" charset="0"/>
              </a:rPr>
              <a:t>Το δυαδικό κράτος </a:t>
            </a:r>
            <a:r>
              <a:rPr lang="el-GR" sz="3200" dirty="0" smtClean="0">
                <a:solidFill>
                  <a:schemeClr val="bg1">
                    <a:lumMod val="95000"/>
                    <a:lumOff val="5000"/>
                  </a:schemeClr>
                </a:solidFill>
                <a:latin typeface="Bookman Old Style" pitchFamily="18" charset="0"/>
              </a:rPr>
              <a:t>(1941)</a:t>
            </a:r>
            <a:endParaRPr lang="el-GR" sz="3200" dirty="0">
              <a:solidFill>
                <a:schemeClr val="bg1">
                  <a:lumMod val="95000"/>
                  <a:lumOff val="5000"/>
                </a:schemeClr>
              </a:solidFill>
              <a:latin typeface="Bookman Old Style" pitchFamily="18" charset="0"/>
            </a:endParaRPr>
          </a:p>
        </p:txBody>
      </p:sp>
      <p:sp>
        <p:nvSpPr>
          <p:cNvPr id="3" name="Θέση περιεχομένου 2"/>
          <p:cNvSpPr>
            <a:spLocks noGrp="1"/>
          </p:cNvSpPr>
          <p:nvPr>
            <p:ph idx="1"/>
          </p:nvPr>
        </p:nvSpPr>
        <p:spPr>
          <a:xfrm>
            <a:off x="395536" y="1988840"/>
            <a:ext cx="8183880" cy="4752528"/>
          </a:xfrm>
        </p:spPr>
        <p:txBody>
          <a:bodyPr>
            <a:noAutofit/>
          </a:bodyPr>
          <a:lstStyle/>
          <a:p>
            <a:pPr marL="64008" indent="0">
              <a:lnSpc>
                <a:spcPct val="150000"/>
              </a:lnSpc>
              <a:buNone/>
            </a:pPr>
            <a:r>
              <a:rPr lang="el-GR" sz="1800" b="1" dirty="0" smtClean="0">
                <a:latin typeface="Bookman Old Style" pitchFamily="18" charset="0"/>
              </a:rPr>
              <a:t>Το Τρίτο Ράιχ δεν διώκει απλώς εκείνους που διασπείρουν επικίνδυνα δόγματα. Διεξάγει διαρκή πόλεμο εναντίον όλων των προσταγών της συνείδησης που δεν εναρμονίζονται με τις διδασκαλίες του […]</a:t>
            </a:r>
          </a:p>
          <a:p>
            <a:pPr marL="64008" indent="0">
              <a:lnSpc>
                <a:spcPct val="150000"/>
              </a:lnSpc>
              <a:buNone/>
            </a:pPr>
            <a:r>
              <a:rPr lang="el-GR" sz="1800" b="1" dirty="0" smtClean="0">
                <a:latin typeface="Bookman Old Style" pitchFamily="18" charset="0"/>
              </a:rPr>
              <a:t>Ο εθνικοσοσιαλισμός δεν δείχνει έλεος ο</a:t>
            </a:r>
            <a:r>
              <a:rPr lang="el-GR" sz="1800" b="1" dirty="0">
                <a:latin typeface="Bookman Old Style" pitchFamily="18" charset="0"/>
              </a:rPr>
              <a:t>ύ</a:t>
            </a:r>
            <a:r>
              <a:rPr lang="el-GR" sz="1800" b="1" dirty="0" smtClean="0">
                <a:latin typeface="Bookman Old Style" pitchFamily="18" charset="0"/>
              </a:rPr>
              <a:t>τε αποδίδει δικαιοσύνη σε κάθε Γερμανό που είναι ύποπτος ότι τρέφει ιδέες που δεν εναρμονίζονται με τις αρχές του.</a:t>
            </a:r>
          </a:p>
          <a:p>
            <a:pPr marL="64008" indent="0">
              <a:lnSpc>
                <a:spcPct val="150000"/>
              </a:lnSpc>
              <a:buNone/>
            </a:pPr>
            <a:r>
              <a:rPr lang="el-GR" sz="1800" b="1" dirty="0" smtClean="0">
                <a:latin typeface="Bookman Old Style" pitchFamily="18" charset="0"/>
              </a:rPr>
              <a:t>Ο εθνικοσοσιαλισμός, αφού κατέστρεψε όλες τις εθελοντικές ενώσεις και περιέκοψε την ελευθερία της λατρείας, έστρεψε στη συνέχεια την προσοχή του στην καταστροφή της οικογένειας.</a:t>
            </a:r>
            <a:endParaRPr lang="el-GR" sz="1800" b="1" dirty="0">
              <a:latin typeface="Bookman Old Style"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4" y="73346"/>
            <a:ext cx="1233575"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9664342"/>
      </p:ext>
    </p:extLst>
  </p:cSld>
  <p:clrMapOvr>
    <a:masterClrMapping/>
  </p:clrMapOvr>
  <mc:AlternateContent xmlns:mc="http://schemas.openxmlformats.org/markup-compatibility/2006" xmlns:p14="http://schemas.microsoft.com/office/powerpoint/2010/main">
    <mc:Choice Requires="p14">
      <p:transition spd="slow" p14:dur="4000" advTm="36000">
        <p14:prism isInverted="1"/>
      </p:transition>
    </mc:Choice>
    <mc:Fallback xmlns="">
      <p:transition spd="slow"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1500" fill="hold"/>
                                        <p:tgtEl>
                                          <p:spTgt spid="1026"/>
                                        </p:tgtEl>
                                        <p:attrNameLst>
                                          <p:attrName>ppt_x</p:attrName>
                                        </p:attrNameLst>
                                      </p:cBhvr>
                                      <p:tavLst>
                                        <p:tav tm="0">
                                          <p:val>
                                            <p:strVal val="0-#ppt_w/2"/>
                                          </p:val>
                                        </p:tav>
                                        <p:tav tm="100000">
                                          <p:val>
                                            <p:strVal val="#ppt_x"/>
                                          </p:val>
                                        </p:tav>
                                      </p:tavLst>
                                    </p:anim>
                                    <p:anim calcmode="lin" valueType="num">
                                      <p:cBhvr additive="base">
                                        <p:cTn id="12" dur="1500" fill="hold"/>
                                        <p:tgtEl>
                                          <p:spTgt spid="102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1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12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1250"/>
                                        <p:tgtEl>
                                          <p:spTgt spid="3">
                                            <p:txEl>
                                              <p:pRg st="0" end="0"/>
                                            </p:txEl>
                                          </p:spTgt>
                                        </p:tgtEl>
                                      </p:cBhvr>
                                    </p:animEffect>
                                  </p:childTnLst>
                                </p:cTn>
                              </p:par>
                            </p:childTnLst>
                          </p:cTn>
                        </p:par>
                        <p:par>
                          <p:cTn id="19" fill="hold">
                            <p:stCondLst>
                              <p:cond delay="2750"/>
                            </p:stCondLst>
                            <p:childTnLst>
                              <p:par>
                                <p:cTn id="20" presetID="53" presetClass="entr" presetSubtype="16"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7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750"/>
                                        <p:tgtEl>
                                          <p:spTgt spid="3">
                                            <p:txEl>
                                              <p:pRg st="1" end="1"/>
                                            </p:txEl>
                                          </p:spTgt>
                                        </p:tgtEl>
                                      </p:cBhvr>
                                    </p:animEffect>
                                  </p:childTnLst>
                                </p:cTn>
                              </p:par>
                            </p:childTnLst>
                          </p:cTn>
                        </p:par>
                        <p:par>
                          <p:cTn id="25" fill="hold">
                            <p:stCondLst>
                              <p:cond delay="3500"/>
                            </p:stCondLst>
                            <p:childTnLst>
                              <p:par>
                                <p:cTn id="26" presetID="53" presetClass="entr" presetSubtype="16"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75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7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55576" y="116632"/>
            <a:ext cx="7931224" cy="2160240"/>
          </a:xfrm>
        </p:spPr>
        <p:txBody>
          <a:bodyPr>
            <a:normAutofit/>
          </a:bodyPr>
          <a:lstStyle/>
          <a:p>
            <a:r>
              <a:rPr lang="en-US" sz="2800" dirty="0" smtClean="0">
                <a:solidFill>
                  <a:schemeClr val="bg1">
                    <a:lumMod val="95000"/>
                    <a:lumOff val="5000"/>
                  </a:schemeClr>
                </a:solidFill>
              </a:rPr>
              <a:t>Frederick Pollock</a:t>
            </a:r>
            <a:br>
              <a:rPr lang="en-US" sz="2800" dirty="0" smtClean="0">
                <a:solidFill>
                  <a:schemeClr val="bg1">
                    <a:lumMod val="95000"/>
                    <a:lumOff val="5000"/>
                  </a:schemeClr>
                </a:solidFill>
              </a:rPr>
            </a:br>
            <a:r>
              <a:rPr lang="el-GR" sz="2800" dirty="0" smtClean="0">
                <a:solidFill>
                  <a:schemeClr val="bg1">
                    <a:lumMod val="95000"/>
                    <a:lumOff val="5000"/>
                  </a:schemeClr>
                </a:solidFill>
              </a:rPr>
              <a:t>	Είναι ο </a:t>
            </a:r>
            <a:r>
              <a:rPr lang="el-GR" sz="2800" dirty="0" err="1" smtClean="0">
                <a:solidFill>
                  <a:schemeClr val="bg1">
                    <a:lumMod val="95000"/>
                    <a:lumOff val="5000"/>
                  </a:schemeClr>
                </a:solidFill>
              </a:rPr>
              <a:t>εθνικοσιαλισμός</a:t>
            </a:r>
            <a:r>
              <a:rPr lang="el-GR" sz="2800" dirty="0" smtClean="0">
                <a:solidFill>
                  <a:schemeClr val="bg1">
                    <a:lumMod val="95000"/>
                    <a:lumOff val="5000"/>
                  </a:schemeClr>
                </a:solidFill>
              </a:rPr>
              <a:t> νέα τάξη;</a:t>
            </a:r>
            <a:br>
              <a:rPr lang="el-GR" sz="2800" dirty="0" smtClean="0">
                <a:solidFill>
                  <a:schemeClr val="bg1">
                    <a:lumMod val="95000"/>
                    <a:lumOff val="5000"/>
                  </a:schemeClr>
                </a:solidFill>
              </a:rPr>
            </a:br>
            <a:r>
              <a:rPr lang="el-GR" sz="2800" dirty="0" smtClean="0">
                <a:solidFill>
                  <a:schemeClr val="bg1">
                    <a:lumMod val="95000"/>
                    <a:lumOff val="5000"/>
                  </a:schemeClr>
                </a:solidFill>
              </a:rPr>
              <a:t>(1941)</a:t>
            </a:r>
            <a:endParaRPr lang="el-GR" sz="2800" dirty="0">
              <a:solidFill>
                <a:schemeClr val="bg1">
                  <a:lumMod val="95000"/>
                  <a:lumOff val="5000"/>
                </a:schemeClr>
              </a:solidFill>
            </a:endParaRPr>
          </a:p>
        </p:txBody>
      </p:sp>
      <p:sp>
        <p:nvSpPr>
          <p:cNvPr id="3" name="Θέση περιεχομένου 2"/>
          <p:cNvSpPr>
            <a:spLocks noGrp="1"/>
          </p:cNvSpPr>
          <p:nvPr>
            <p:ph idx="1"/>
          </p:nvPr>
        </p:nvSpPr>
        <p:spPr>
          <a:xfrm>
            <a:off x="107504" y="2060848"/>
            <a:ext cx="8856984" cy="4567376"/>
          </a:xfrm>
        </p:spPr>
        <p:txBody>
          <a:bodyPr>
            <a:normAutofit lnSpcReduction="10000"/>
          </a:bodyPr>
          <a:lstStyle/>
          <a:p>
            <a:pPr marL="137160" indent="0" algn="just">
              <a:buNone/>
            </a:pPr>
            <a:r>
              <a:rPr lang="el-GR" b="1" dirty="0" smtClean="0">
                <a:latin typeface="Bookman Old Style" pitchFamily="18" charset="0"/>
              </a:rPr>
              <a:t>Τέσσερις ομάδες διαθέτουν τον έλεγχο υπό τον εθνικοσοσιαλισμό. Αυτές διακρίνονται ευκρινώς μεταξύ τους, έχουν αντιτιθέμενα συμφέροντα, αλλά συνδέονται μεταξύ τους από κοινούς σκοπούς και από τον φόβο κοινών κινδύνων. Αυτές είναι οι μεγάλες επιχειρήσεις, ο στρατός, το κόμμα και η γραφειοκρατία. Μοιράζονται μεταξύ τους την κατασταλτική εξουσία που προηγουμένως ήταν το μονοπώλιο του κράτους πάνω από αυτούς.</a:t>
            </a:r>
            <a:endParaRPr lang="el-GR" b="1" dirty="0">
              <a:latin typeface="Bookman Old Style" pitchFamily="18" charset="0"/>
            </a:endParaRPr>
          </a:p>
        </p:txBody>
      </p:sp>
      <p:pic>
        <p:nvPicPr>
          <p:cNvPr id="2050" name="Picture 2" descr="C:\Users\Manolis\Desktop\10-6-2017\Pictures\pollock-friedri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1465986"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547537"/>
      </p:ext>
    </p:extLst>
  </p:cSld>
  <p:clrMapOvr>
    <a:masterClrMapping/>
  </p:clrMapOvr>
  <mc:AlternateContent xmlns:mc="http://schemas.openxmlformats.org/markup-compatibility/2006" xmlns:p14="http://schemas.microsoft.com/office/powerpoint/2010/main">
    <mc:Choice Requires="p14">
      <p:transition spd="slow" p14:dur="4000" advTm="36000">
        <p14:prism isInverted="1"/>
      </p:transition>
    </mc:Choice>
    <mc:Fallback xmlns="">
      <p:transition spd="slow"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additive="base">
                                        <p:cTn id="10" dur="1500" fill="hold"/>
                                        <p:tgtEl>
                                          <p:spTgt spid="2050"/>
                                        </p:tgtEl>
                                        <p:attrNameLst>
                                          <p:attrName>ppt_x</p:attrName>
                                        </p:attrNameLst>
                                      </p:cBhvr>
                                      <p:tavLst>
                                        <p:tav tm="0">
                                          <p:val>
                                            <p:strVal val="0-#ppt_w/2"/>
                                          </p:val>
                                        </p:tav>
                                        <p:tav tm="100000">
                                          <p:val>
                                            <p:strVal val="#ppt_x"/>
                                          </p:val>
                                        </p:tav>
                                      </p:tavLst>
                                    </p:anim>
                                    <p:anim calcmode="lin" valueType="num">
                                      <p:cBhvr additive="base">
                                        <p:cTn id="11" dur="1500" fill="hold"/>
                                        <p:tgtEl>
                                          <p:spTgt spid="2050"/>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1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ποκορύφωμα">
  <a:themeElements>
    <a:clrScheme name="Αποκορύφωμα">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Αποκορύφωμα">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Αποκορύφωμα">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680</TotalTime>
  <Words>1395</Words>
  <Application>Microsoft Office PowerPoint</Application>
  <PresentationFormat>Προβολή στην οθόνη (4:3)</PresentationFormat>
  <Paragraphs>53</Paragraphs>
  <Slides>20</Slides>
  <Notes>0</Notes>
  <HiddenSlides>0</HiddenSlides>
  <MMClips>1</MMClips>
  <ScaleCrop>false</ScaleCrop>
  <HeadingPairs>
    <vt:vector size="4" baseType="variant">
      <vt:variant>
        <vt:lpstr>Θέμα</vt:lpstr>
      </vt:variant>
      <vt:variant>
        <vt:i4>1</vt:i4>
      </vt:variant>
      <vt:variant>
        <vt:lpstr>Τίτλοι διαφανειών</vt:lpstr>
      </vt:variant>
      <vt:variant>
        <vt:i4>20</vt:i4>
      </vt:variant>
    </vt:vector>
  </HeadingPairs>
  <TitlesOfParts>
    <vt:vector size="21" baseType="lpstr">
      <vt:lpstr>Αποκορύφωμα</vt:lpstr>
      <vt:lpstr>ΦΑΣΙΣΜΟΣ ΧΘΕΣ ΚΑΙ ΣΗΜΕΡΑ  Αλίκη Λαβράνου,  Η επικαιρότητα του φασισμού σήμερα  Δέσποινα Παπαδημητρίου, Ο φασισμός και οι ευρωπαϊκές ιστορικές εμπειρίες  Δημήτρης Ψαράς,  Οι σταθερές της ελληνικής ακροδεξιάς: Το παράδοξο της Χρυσής Αυγής </vt:lpstr>
      <vt:lpstr>Karl Marx, Κριτική της εγελιανής φιλοσοφίας του δικαίου και του κράτους</vt:lpstr>
      <vt:lpstr>C. Schmitt, Die Verfassung der Freiheit  (Το Σύνταγμα της ελευθερίας) (1935)</vt:lpstr>
      <vt:lpstr>Μαξ Χορκχάιμερ,  Οι Εβραίοι και η Ευρώπη, 1939</vt:lpstr>
      <vt:lpstr>Χέρμπερτ Μαρκούζε, Ο αγώνας κατά του φιλελευθερισμού στην ολοκληρωτική αντίληψη του κράτους (1934)</vt:lpstr>
      <vt:lpstr>Καρλ Πολάνυι, Η ουσία του φασισμού (1935)</vt:lpstr>
      <vt:lpstr>Γκεόργκ Λούκατς,  Η καταστροφή του Λόγου</vt:lpstr>
      <vt:lpstr>Ερνστ Φρένκελ,  Το δυαδικό κράτος (1941)</vt:lpstr>
      <vt:lpstr>Frederick Pollock  Είναι ο εθνικοσιαλισμός νέα τάξη; (1941)</vt:lpstr>
      <vt:lpstr>Εβραίοι διωκόμενοι</vt:lpstr>
      <vt:lpstr>Βιβλία και γραπτά που χαρακτηρίστηκαν ως «αντιγερμανικά» καίγονται στην Πλατεία της Όπερας. Βερολίνο, Γερμανία, 10 Μαΐου 1933.</vt:lpstr>
      <vt:lpstr>   Καρλ Ντίντριχ Μπράχερ,    Η Γερμανική δικτατορία    Απαρχές, δομή και συνέπειες του εθνικοσοσιαλισμού (1969)</vt:lpstr>
      <vt:lpstr>Νίκος Πουλαντζάς Φασισμός και δικτατορία (1970)</vt:lpstr>
      <vt:lpstr>Einzatsgruppen Μονάδες ειδικής δράσης</vt:lpstr>
      <vt:lpstr>Νταχάου-Άουσβιτς</vt:lpstr>
      <vt:lpstr>29 Ιουνίου 1931 Ο εμπρησμός της εβραϊκής συνοικίας του Κάμπελ</vt:lpstr>
      <vt:lpstr>Εθνικισμός, ανορθολογισμός,  εκπολιτιστική αποστολή</vt:lpstr>
      <vt:lpstr>    ΕΛΛΗΝΙΚΟΣ ΕΘΝΙΚΙΣΜΟΣ  Σπύρος Μελάς, «Έθνος και ανθρωπότητα», Ιδέα,  τόμος. Ι, αρ. τεύχους1, Γενάρης 1933, σελ. 412 και αρ. τεύχους 2, Φλεβάρης1933, σελ. 7790.  </vt:lpstr>
      <vt:lpstr>ΤΡΙΤΟΣ ΕΛΛΗΝΙΚΟΣ ΠΟΛΙΤΙΣΜΟΣ</vt:lpstr>
      <vt:lpstr>ΤΡΙΤΟΣ ΕΛΛΗΝΙΚΟΣ ΠΟΛΙΤΙΣΜΟΣ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ΑΛΛΟΣ ΤΟΠΟΣ</dc:title>
  <dc:creator>Manolis</dc:creator>
  <cp:lastModifiedBy>Manolis</cp:lastModifiedBy>
  <cp:revision>83</cp:revision>
  <dcterms:created xsi:type="dcterms:W3CDTF">2018-03-24T11:09:23Z</dcterms:created>
  <dcterms:modified xsi:type="dcterms:W3CDTF">2018-05-13T09:33:08Z</dcterms:modified>
</cp:coreProperties>
</file>