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Lst>
  <p:notesMasterIdLst>
    <p:notesMasterId r:id="rId37"/>
  </p:notesMasterIdLst>
  <p:handoutMasterIdLst>
    <p:handoutMasterId r:id="rId38"/>
  </p:handoutMasterIdLst>
  <p:sldIdLst>
    <p:sldId id="330" r:id="rId2"/>
    <p:sldId id="314" r:id="rId3"/>
    <p:sldId id="331" r:id="rId4"/>
    <p:sldId id="315" r:id="rId5"/>
    <p:sldId id="333" r:id="rId6"/>
    <p:sldId id="337" r:id="rId7"/>
    <p:sldId id="338" r:id="rId8"/>
    <p:sldId id="334" r:id="rId9"/>
    <p:sldId id="332" r:id="rId10"/>
    <p:sldId id="335" r:id="rId11"/>
    <p:sldId id="336" r:id="rId12"/>
    <p:sldId id="293" r:id="rId13"/>
    <p:sldId id="292" r:id="rId14"/>
    <p:sldId id="257" r:id="rId15"/>
    <p:sldId id="326" r:id="rId16"/>
    <p:sldId id="294" r:id="rId17"/>
    <p:sldId id="295" r:id="rId18"/>
    <p:sldId id="287" r:id="rId19"/>
    <p:sldId id="317" r:id="rId20"/>
    <p:sldId id="316" r:id="rId21"/>
    <p:sldId id="299" r:id="rId22"/>
    <p:sldId id="301" r:id="rId23"/>
    <p:sldId id="302" r:id="rId24"/>
    <p:sldId id="303" r:id="rId25"/>
    <p:sldId id="318" r:id="rId26"/>
    <p:sldId id="320" r:id="rId27"/>
    <p:sldId id="319" r:id="rId28"/>
    <p:sldId id="321" r:id="rId29"/>
    <p:sldId id="322" r:id="rId30"/>
    <p:sldId id="323" r:id="rId31"/>
    <p:sldId id="324" r:id="rId32"/>
    <p:sldId id="325" r:id="rId33"/>
    <p:sldId id="327" r:id="rId34"/>
    <p:sldId id="329" r:id="rId35"/>
    <p:sldId id="328" r:id="rId36"/>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45"/>
  </p:normalViewPr>
  <p:slideViewPr>
    <p:cSldViewPr>
      <p:cViewPr varScale="1">
        <p:scale>
          <a:sx n="106" d="100"/>
          <a:sy n="106" d="100"/>
        </p:scale>
        <p:origin x="792"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4" d="100"/>
        <a:sy n="184" d="100"/>
      </p:scale>
      <p:origin x="0" y="6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3AC3D54-6C71-4F78-8B3C-D24825723DAE}" type="datetime1">
              <a:rPr lang="en-US"/>
              <a:pPr/>
              <a:t>11/17/20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E795471-109F-4133-A3C0-04D13CCDA3FD}"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341772B-217C-4663-BC5C-489855FDF1F1}" type="datetime1">
              <a:rPr lang="en-US"/>
              <a:pPr/>
              <a:t>11/17/20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60B4E08-1A9D-48E7-AA17-8A106F45EDBE}"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F6314EA0-6EC8-47BA-B75C-7723E3B39426}" type="slidenum">
              <a:rPr lang="en-GB"/>
              <a:pPr/>
              <a:t>18</a:t>
            </a:fld>
            <a:endParaRPr lang="en-GB"/>
          </a:p>
        </p:txBody>
      </p:sp>
      <p:sp>
        <p:nvSpPr>
          <p:cNvPr id="2560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8914" name="Notes Placeholder 2"/>
          <p:cNvSpPr>
            <a:spLocks noGrp="1"/>
          </p:cNvSpPr>
          <p:nvPr>
            <p:ph type="body" idx="1"/>
          </p:nvPr>
        </p:nvSpPr>
        <p:spPr bwMode="auto">
          <a:noFill/>
        </p:spPr>
        <p:txBody>
          <a:bodyPr/>
          <a:lstStyle/>
          <a:p>
            <a:endParaRPr lang="en-US">
              <a:ea typeface="ＭＳ Ｐゴシック" pitchFamily="34" charset="-128"/>
            </a:endParaRPr>
          </a:p>
        </p:txBody>
      </p:sp>
      <p:sp>
        <p:nvSpPr>
          <p:cNvPr id="38915" name="Slide Number Placeholder 3"/>
          <p:cNvSpPr>
            <a:spLocks noGrp="1"/>
          </p:cNvSpPr>
          <p:nvPr>
            <p:ph type="sldNum" sz="quarter" idx="5"/>
          </p:nvPr>
        </p:nvSpPr>
        <p:spPr bwMode="auto">
          <a:noFill/>
          <a:ln>
            <a:miter lim="800000"/>
            <a:headEnd/>
            <a:tailEnd/>
          </a:ln>
        </p:spPr>
        <p:txBody>
          <a:bodyPr/>
          <a:lstStyle/>
          <a:p>
            <a:fld id="{3D12F6F1-2B30-4530-82E2-6B32F74FE040}" type="slidenum">
              <a:rPr lang="en-US"/>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1986" name="Notes Placeholder 2"/>
          <p:cNvSpPr>
            <a:spLocks noGrp="1"/>
          </p:cNvSpPr>
          <p:nvPr>
            <p:ph type="body" idx="1"/>
          </p:nvPr>
        </p:nvSpPr>
        <p:spPr bwMode="auto">
          <a:noFill/>
        </p:spPr>
        <p:txBody>
          <a:bodyPr/>
          <a:lstStyle/>
          <a:p>
            <a:endParaRPr lang="en-US">
              <a:ea typeface="ＭＳ Ｐゴシック" pitchFamily="34" charset="-128"/>
            </a:endParaRPr>
          </a:p>
        </p:txBody>
      </p:sp>
      <p:sp>
        <p:nvSpPr>
          <p:cNvPr id="41987" name="Slide Number Placeholder 3"/>
          <p:cNvSpPr>
            <a:spLocks noGrp="1"/>
          </p:cNvSpPr>
          <p:nvPr>
            <p:ph type="sldNum" sz="quarter" idx="5"/>
          </p:nvPr>
        </p:nvSpPr>
        <p:spPr bwMode="auto">
          <a:noFill/>
          <a:ln>
            <a:miter lim="800000"/>
            <a:headEnd/>
            <a:tailEnd/>
          </a:ln>
        </p:spPr>
        <p:txBody>
          <a:bodyPr/>
          <a:lstStyle/>
          <a:p>
            <a:fld id="{3A6451BC-A253-4384-AD31-4799177995AB}" type="slidenum">
              <a:rPr lang="en-US"/>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8"/>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A6FF7DD-2DEA-4AD4-8244-766FC55588A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297E70-8AB9-4F5D-9861-47EFD93C57A9}"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423DAFC-9C10-4EC2-965F-1FF09C063537}"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6405CE-5957-44CB-A70B-F255BBE57AD0}"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8"/>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0A485A6-F569-4EBE-8967-B9E14506ECA5}" type="slidenum">
              <a:rPr lang="el-GR"/>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4F33D0B-A36B-431A-9B66-14DF45736746}"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8"/>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fld id="{EF89622E-644F-4E73-B2BD-C49FB6B935F2}"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6CDFD69-9980-47EF-8A3F-6F0E35F5F5F3}"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AA094B5-7A3B-4859-B094-2A18AE1FC76C}"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8"/>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CB81264-B52E-4BA1-B1A8-6416A60C12D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F590317-E10E-493D-9AFC-AAA0447B0726}"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09600" y="1600200"/>
            <a:ext cx="10972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defRPr>
            </a:lvl1pPr>
          </a:lstStyle>
          <a:p>
            <a:fld id="{3842DFD4-3D6B-408A-8320-B6F524A3CC37}"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4080" r:id="rId1"/>
    <p:sldLayoutId id="2147484073" r:id="rId2"/>
    <p:sldLayoutId id="2147484081" r:id="rId3"/>
    <p:sldLayoutId id="2147484074" r:id="rId4"/>
    <p:sldLayoutId id="2147484082" r:id="rId5"/>
    <p:sldLayoutId id="2147484075" r:id="rId6"/>
    <p:sldLayoutId id="2147484076" r:id="rId7"/>
    <p:sldLayoutId id="2147484083" r:id="rId8"/>
    <p:sldLayoutId id="2147484077" r:id="rId9"/>
    <p:sldLayoutId id="2147484078" r:id="rId10"/>
    <p:sldLayoutId id="2147484079" r:id="rId11"/>
  </p:sldLayoutIdLst>
  <p:txStyles>
    <p:titleStyle>
      <a:lvl1pPr algn="l" rtl="0" eaLnBrk="0" fontAlgn="base" hangingPunct="0">
        <a:spcBef>
          <a:spcPct val="0"/>
        </a:spcBef>
        <a:spcAft>
          <a:spcPct val="0"/>
        </a:spcAft>
        <a:defRPr sz="4000" kern="1200" spc="-1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en.wikipedia.org/wiki/Mohenjo-dar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File:NYC-GRID-1811.png" TargetMode="External"/><Relationship Id="rId2" Type="http://schemas.openxmlformats.org/officeDocument/2006/relationships/hyperlink" Target="http://en.wikipedia.org/wiki/Commissioners'_Plan_of_1811"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ellcomeimages.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Mohenjo-daro"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en.wikipedia.org/wiki/File:Palmanova1600.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esa.un.org/unup/unup/index_panel1.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fKnAJCSGSdk" TargetMode="External"/><Relationship Id="rId2" Type="http://schemas.openxmlformats.org/officeDocument/2006/relationships/hyperlink" Target="https://youtu.be/JDS_BqDeZ4k" TargetMode="External"/><Relationship Id="rId1" Type="http://schemas.openxmlformats.org/officeDocument/2006/relationships/slideLayout" Target="../slideLayouts/slideLayout2.xml"/><Relationship Id="rId4" Type="http://schemas.openxmlformats.org/officeDocument/2006/relationships/hyperlink" Target="https://youtu.be/EpBbnL3pMRA"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youtu.be/Vv53de5WVf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wrap="square" numCol="1" anchorCtr="0" compatLnSpc="1">
            <a:prstTxWarp prst="textNoShape">
              <a:avLst/>
            </a:prstTxWarp>
          </a:bodyPr>
          <a:lstStyle/>
          <a:p>
            <a:pPr algn="ctr" eaLnBrk="1" hangingPunct="1"/>
            <a:r>
              <a:rPr lang="el-GR" altLang="ja-JP" sz="4000" cap="none">
                <a:solidFill>
                  <a:srgbClr val="660066"/>
                </a:solidFill>
                <a:ea typeface="MS Pゴシック" pitchFamily="-92" charset="-128"/>
              </a:rPr>
              <a:t>Πόλη και Σχεδιασμός</a:t>
            </a:r>
            <a:br>
              <a:rPr lang="el-GR" altLang="ja-JP" sz="4800" cap="none">
                <a:solidFill>
                  <a:srgbClr val="660066"/>
                </a:solidFill>
                <a:ea typeface="MS Pゴシック" pitchFamily="-92" charset="-128"/>
                <a:cs typeface="Arial" pitchFamily="34" charset="0"/>
              </a:rPr>
            </a:br>
            <a:r>
              <a:rPr lang="el-GR" altLang="ja-JP" sz="2600" cap="none">
                <a:solidFill>
                  <a:srgbClr val="660066"/>
                </a:solidFill>
                <a:ea typeface="MS Pゴシック" pitchFamily="-92" charset="-128"/>
                <a:cs typeface="Arial" pitchFamily="34" charset="0"/>
              </a:rPr>
              <a:t>τα βήματα μιας ιστορικής διαδρομής</a:t>
            </a:r>
            <a:endParaRPr lang="en-US" sz="2600" cap="none">
              <a:solidFill>
                <a:srgbClr val="660066"/>
              </a:solidFill>
              <a:ea typeface="ＭＳ Ｐゴシック" pitchFamily="34" charset="-128"/>
              <a:cs typeface="Arial" pitchFamily="34" charset="0"/>
            </a:endParaRPr>
          </a:p>
        </p:txBody>
      </p:sp>
      <p:sp>
        <p:nvSpPr>
          <p:cNvPr id="7" name="Subtitle 1"/>
          <p:cNvSpPr>
            <a:spLocks noGrp="1"/>
          </p:cNvSpPr>
          <p:nvPr>
            <p:ph type="subTitle" idx="1"/>
          </p:nvPr>
        </p:nvSpPr>
        <p:spPr>
          <a:xfrm>
            <a:off x="2208213" y="3644900"/>
            <a:ext cx="7848600" cy="2376488"/>
          </a:xfrm>
        </p:spPr>
        <p:txBody>
          <a:bodyPr/>
          <a:lstStyle/>
          <a:p>
            <a:pPr algn="ctr" eaLnBrk="1" hangingPunct="1"/>
            <a:r>
              <a:rPr lang="el-GR" sz="4000" dirty="0">
                <a:solidFill>
                  <a:srgbClr val="000000"/>
                </a:solidFill>
                <a:ea typeface="MS Pゴシック" pitchFamily="-92" charset="-128"/>
              </a:rPr>
              <a:t>2</a:t>
            </a:r>
          </a:p>
          <a:p>
            <a:pPr algn="ctr" eaLnBrk="1" hangingPunct="1"/>
            <a:r>
              <a:rPr lang="el-GR" sz="2600" dirty="0">
                <a:solidFill>
                  <a:srgbClr val="000000"/>
                </a:solidFill>
                <a:ea typeface="MS Pゴシック" pitchFamily="-92" charset="-128"/>
              </a:rPr>
              <a:t>ΠΟΛΗ ΚΑΙ ΠΟΛΕΟΔΟΜΙΚΕΣ ΠΡΑΚΤΙΚΕΣ </a:t>
            </a:r>
          </a:p>
          <a:p>
            <a:pPr algn="ctr" eaLnBrk="1" hangingPunct="1"/>
            <a:r>
              <a:rPr lang="el-GR" sz="2600" dirty="0">
                <a:solidFill>
                  <a:srgbClr val="000000"/>
                </a:solidFill>
                <a:ea typeface="MS Pゴシック" pitchFamily="-92" charset="-128"/>
              </a:rPr>
              <a:t>ΓΙΑ ΤΗ ΒΙΩΣΙΜΗ ΑΣΤΙΚΗ ΑΝΑΠΤΥΞΗ</a:t>
            </a:r>
          </a:p>
          <a:p>
            <a:pPr algn="ctr" eaLnBrk="1" hangingPunct="1"/>
            <a:endParaRPr lang="el-GR" dirty="0">
              <a:solidFill>
                <a:srgbClr val="000000"/>
              </a:solidFill>
              <a:ea typeface="MS Pゴシック" pitchFamily="-92" charset="-128"/>
            </a:endParaRPr>
          </a:p>
          <a:p>
            <a:pPr algn="ctr" eaLnBrk="1" hangingPunct="1"/>
            <a:r>
              <a:rPr lang="el-GR" sz="1400" dirty="0">
                <a:solidFill>
                  <a:srgbClr val="000000"/>
                </a:solidFill>
                <a:ea typeface="MS Pゴシック" pitchFamily="-92" charset="-128"/>
              </a:rPr>
              <a:t>ΕΛΕΝΗ ΑΝΔΡΙΚΟΠΟΥΛΟΥ, ΑΘΗΝΑ ΓΙΑΝΝΑΚΟΥ, ΓΡΗΓΟΡΗΣ ΚΑΥΚΑΛΑΣ, ΜΑΓΔΑ ΠΙΤΣΙΑΒΑ</a:t>
            </a:r>
          </a:p>
          <a:p>
            <a:pPr algn="ctr" eaLnBrk="1" hangingPunct="1"/>
            <a:endParaRPr lang="en-US" sz="1400" dirty="0">
              <a:solidFill>
                <a:srgbClr val="000000"/>
              </a:solidFill>
              <a:ea typeface="ＭＳ Ｐゴシック" pitchFamily="34" charset="-128"/>
            </a:endParaRPr>
          </a:p>
          <a:p>
            <a:pPr algn="ctr"/>
            <a:endParaRPr lang="en-US" dirty="0">
              <a:solidFill>
                <a:srgbClr val="57576E"/>
              </a:solidFill>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AFAA1C-37C1-C84E-83A4-5695F80FF50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653184" y="517526"/>
            <a:ext cx="8885635" cy="6272213"/>
          </a:xfrm>
        </p:spPr>
      </p:pic>
    </p:spTree>
    <p:extLst>
      <p:ext uri="{BB962C8B-B14F-4D97-AF65-F5344CB8AC3E}">
        <p14:creationId xmlns:p14="http://schemas.microsoft.com/office/powerpoint/2010/main" val="168568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C2AE9E-F852-8B41-A170-338F071FAB2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653184" y="517526"/>
            <a:ext cx="8885635" cy="6272213"/>
          </a:xfrm>
        </p:spPr>
      </p:pic>
    </p:spTree>
    <p:extLst>
      <p:ext uri="{BB962C8B-B14F-4D97-AF65-F5344CB8AC3E}">
        <p14:creationId xmlns:p14="http://schemas.microsoft.com/office/powerpoint/2010/main" val="169626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703389" y="260351"/>
            <a:ext cx="6192837" cy="1223963"/>
          </a:xfrm>
        </p:spPr>
        <p:txBody>
          <a:bodyPr wrap="square" numCol="1" anchorCtr="0" compatLnSpc="1">
            <a:prstTxWarp prst="textNoShape">
              <a:avLst/>
            </a:prstTxWarp>
            <a:normAutofit fontScale="90000"/>
          </a:bodyPr>
          <a:lstStyle/>
          <a:p>
            <a:pPr algn="ctr" eaLnBrk="1" hangingPunct="1"/>
            <a:br>
              <a:rPr lang="el-GR" sz="2500">
                <a:solidFill>
                  <a:srgbClr val="FF6600"/>
                </a:solidFill>
                <a:ea typeface="ＭＳ Ｐゴシック" pitchFamily="34" charset="-128"/>
              </a:rPr>
            </a:br>
            <a:r>
              <a:rPr lang="en-US" sz="2600">
                <a:solidFill>
                  <a:srgbClr val="660066"/>
                </a:solidFill>
                <a:ea typeface="ＭＳ Ｐゴシック" pitchFamily="34" charset="-128"/>
              </a:rPr>
              <a:t>I. </a:t>
            </a:r>
            <a:r>
              <a:rPr lang="el-GR" sz="2600">
                <a:solidFill>
                  <a:srgbClr val="660066"/>
                </a:solidFill>
                <a:ea typeface="ＭＳ Ｐゴシック" pitchFamily="34" charset="-128"/>
              </a:rPr>
              <a:t>Το αστικό φαινόμενο και η αργή εξέλιξη του σχεδιασμού των πόλεων: </a:t>
            </a:r>
            <a:br>
              <a:rPr lang="el-GR" sz="2600">
                <a:solidFill>
                  <a:srgbClr val="660066"/>
                </a:solidFill>
                <a:ea typeface="ＭＳ Ｐゴシック" pitchFamily="34" charset="-128"/>
              </a:rPr>
            </a:br>
            <a:r>
              <a:rPr lang="el-GR" sz="2600">
                <a:solidFill>
                  <a:srgbClr val="660066"/>
                </a:solidFill>
                <a:ea typeface="ＭＳ Ｐゴシック" pitchFamily="34" charset="-128"/>
              </a:rPr>
              <a:t>οικισμοί σε διαφορετικά οικοσυστήματα (2/5)</a:t>
            </a:r>
            <a:br>
              <a:rPr lang="el-GR" sz="2600">
                <a:solidFill>
                  <a:srgbClr val="FF6600"/>
                </a:solidFill>
                <a:ea typeface="ＭＳ Ｐゴシック" pitchFamily="34" charset="-128"/>
              </a:rPr>
            </a:br>
            <a:endParaRPr lang="en-US" sz="2600">
              <a:solidFill>
                <a:srgbClr val="FF6600"/>
              </a:solidFill>
              <a:ea typeface="ＭＳ Ｐゴシック" pitchFamily="34" charset="-128"/>
            </a:endParaRPr>
          </a:p>
        </p:txBody>
      </p:sp>
      <p:sp>
        <p:nvSpPr>
          <p:cNvPr id="18434" name="Content Placeholder 2"/>
          <p:cNvSpPr>
            <a:spLocks noGrp="1"/>
          </p:cNvSpPr>
          <p:nvPr>
            <p:ph idx="1"/>
          </p:nvPr>
        </p:nvSpPr>
        <p:spPr>
          <a:xfrm>
            <a:off x="4295776" y="1484313"/>
            <a:ext cx="3455988" cy="5256212"/>
          </a:xfrm>
        </p:spPr>
        <p:txBody>
          <a:bodyPr/>
          <a:lstStyle/>
          <a:p>
            <a:pPr marL="0" indent="0" eaLnBrk="1" hangingPunct="1">
              <a:buNone/>
            </a:pPr>
            <a:r>
              <a:rPr lang="el-GR" sz="2000" dirty="0">
                <a:ea typeface="ＭＳ Ｐゴシック" pitchFamily="34" charset="-128"/>
              </a:rPr>
              <a:t>Στη διάρκεια αυτής της μακράς πορείας, οι οικισμοί και οι πόλεις, ως περιοχές διαμονής των ανθρώπινων κοινοτήτων, υφίστανται συνεχείς μεταβολές που ανασυνθέτουν την ισορροπία ανάμεσα στον πληθυσμό, το περιβάλλον, την κοινωνική οργάνωση και την τεχνολογία σε μια προσπάθεια κάλυψης των βασικών αναγκών διαβίωσης στα διαφορετικά οικοσυστήματα του πλανήτη.</a:t>
            </a:r>
            <a:endParaRPr lang="en-US" sz="2000" dirty="0">
              <a:ea typeface="ＭＳ Ｐゴシック" pitchFamily="34" charset="-128"/>
            </a:endParaRPr>
          </a:p>
        </p:txBody>
      </p:sp>
      <p:sp>
        <p:nvSpPr>
          <p:cNvPr id="18435" name="Text Box 5"/>
          <p:cNvSpPr txBox="1">
            <a:spLocks noChangeArrowheads="1"/>
          </p:cNvSpPr>
          <p:nvPr/>
        </p:nvSpPr>
        <p:spPr bwMode="auto">
          <a:xfrm>
            <a:off x="7967664" y="4221163"/>
            <a:ext cx="2160587" cy="461962"/>
          </a:xfrm>
          <a:prstGeom prst="rect">
            <a:avLst/>
          </a:prstGeom>
          <a:noFill/>
          <a:ln w="9525">
            <a:noFill/>
            <a:miter lim="800000"/>
            <a:headEnd/>
            <a:tailEnd/>
          </a:ln>
        </p:spPr>
        <p:txBody>
          <a:bodyPr>
            <a:spAutoFit/>
          </a:bodyPr>
          <a:lstStyle/>
          <a:p>
            <a:pPr>
              <a:spcBef>
                <a:spcPct val="50000"/>
              </a:spcBef>
            </a:pPr>
            <a:r>
              <a:rPr lang="el-GR" sz="1200"/>
              <a:t>Βουνά: Η κωμόπολη </a:t>
            </a:r>
            <a:r>
              <a:rPr lang="en-US" sz="1200"/>
              <a:t>Morano Calabro, </a:t>
            </a:r>
            <a:r>
              <a:rPr lang="el-GR" sz="1200"/>
              <a:t>Καλαβρία, Ιταλία</a:t>
            </a:r>
          </a:p>
        </p:txBody>
      </p:sp>
      <p:sp>
        <p:nvSpPr>
          <p:cNvPr id="18436" name="Text Box 5"/>
          <p:cNvSpPr txBox="1">
            <a:spLocks noChangeArrowheads="1"/>
          </p:cNvSpPr>
          <p:nvPr/>
        </p:nvSpPr>
        <p:spPr bwMode="auto">
          <a:xfrm>
            <a:off x="1685593" y="3313514"/>
            <a:ext cx="2305050" cy="461962"/>
          </a:xfrm>
          <a:prstGeom prst="rect">
            <a:avLst/>
          </a:prstGeom>
          <a:noFill/>
          <a:ln w="9525">
            <a:noFill/>
            <a:miter lim="800000"/>
            <a:headEnd/>
            <a:tailEnd/>
          </a:ln>
        </p:spPr>
        <p:txBody>
          <a:bodyPr>
            <a:spAutoFit/>
          </a:bodyPr>
          <a:lstStyle/>
          <a:p>
            <a:pPr>
              <a:spcBef>
                <a:spcPts val="600"/>
              </a:spcBef>
            </a:pPr>
            <a:r>
              <a:rPr lang="el-GR" sz="1200" dirty="0"/>
              <a:t>Έρημοι: Το χωριό </a:t>
            </a:r>
            <a:r>
              <a:rPr lang="en-US" sz="1200" dirty="0" err="1"/>
              <a:t>Taghit</a:t>
            </a:r>
            <a:r>
              <a:rPr lang="en-US" sz="1200" dirty="0"/>
              <a:t> </a:t>
            </a:r>
            <a:r>
              <a:rPr lang="el-GR" sz="1200" dirty="0"/>
              <a:t>σε όαση της Σαχάρας, Αλγερία</a:t>
            </a:r>
          </a:p>
        </p:txBody>
      </p:sp>
      <p:sp>
        <p:nvSpPr>
          <p:cNvPr id="18437" name="Text Box 5"/>
          <p:cNvSpPr txBox="1">
            <a:spLocks noChangeArrowheads="1"/>
          </p:cNvSpPr>
          <p:nvPr/>
        </p:nvSpPr>
        <p:spPr bwMode="auto">
          <a:xfrm>
            <a:off x="1589491" y="5852944"/>
            <a:ext cx="2519363" cy="461963"/>
          </a:xfrm>
          <a:prstGeom prst="rect">
            <a:avLst/>
          </a:prstGeom>
          <a:noFill/>
          <a:ln w="9525">
            <a:noFill/>
            <a:miter lim="800000"/>
            <a:headEnd/>
            <a:tailEnd/>
          </a:ln>
        </p:spPr>
        <p:txBody>
          <a:bodyPr>
            <a:spAutoFit/>
          </a:bodyPr>
          <a:lstStyle/>
          <a:p>
            <a:pPr>
              <a:spcBef>
                <a:spcPts val="600"/>
              </a:spcBef>
            </a:pPr>
            <a:r>
              <a:rPr lang="el-GR" sz="1200"/>
              <a:t>Όχθες ποταμών: Το χωριό </a:t>
            </a:r>
            <a:r>
              <a:rPr lang="en-US" sz="1200"/>
              <a:t>Marksburg, </a:t>
            </a:r>
            <a:r>
              <a:rPr lang="el-GR" sz="1200"/>
              <a:t>στον Ρήνο, Γερμανία</a:t>
            </a:r>
          </a:p>
        </p:txBody>
      </p:sp>
      <p:sp>
        <p:nvSpPr>
          <p:cNvPr id="18438" name="Text Box 5"/>
          <p:cNvSpPr txBox="1">
            <a:spLocks noChangeArrowheads="1"/>
          </p:cNvSpPr>
          <p:nvPr/>
        </p:nvSpPr>
        <p:spPr bwMode="auto">
          <a:xfrm>
            <a:off x="7967664" y="6237288"/>
            <a:ext cx="2232025" cy="461962"/>
          </a:xfrm>
          <a:prstGeom prst="rect">
            <a:avLst/>
          </a:prstGeom>
          <a:noFill/>
          <a:ln w="9525">
            <a:noFill/>
            <a:miter lim="800000"/>
            <a:headEnd/>
            <a:tailEnd/>
          </a:ln>
        </p:spPr>
        <p:txBody>
          <a:bodyPr>
            <a:spAutoFit/>
          </a:bodyPr>
          <a:lstStyle/>
          <a:p>
            <a:pPr>
              <a:spcBef>
                <a:spcPct val="50000"/>
              </a:spcBef>
            </a:pPr>
            <a:r>
              <a:rPr lang="el-GR" sz="1200"/>
              <a:t>Ακτές θάλασσας: Το χωριό Gorran</a:t>
            </a:r>
            <a:r>
              <a:rPr lang="en-US" sz="1200"/>
              <a:t> Haven, Cornwall, UK</a:t>
            </a:r>
            <a:endParaRPr lang="el-GR" sz="1200"/>
          </a:p>
        </p:txBody>
      </p:sp>
      <p:sp>
        <p:nvSpPr>
          <p:cNvPr id="18439" name="Text Box 5"/>
          <p:cNvSpPr txBox="1">
            <a:spLocks noChangeArrowheads="1"/>
          </p:cNvSpPr>
          <p:nvPr/>
        </p:nvSpPr>
        <p:spPr bwMode="auto">
          <a:xfrm>
            <a:off x="7967663" y="2060576"/>
            <a:ext cx="2303462" cy="461963"/>
          </a:xfrm>
          <a:prstGeom prst="rect">
            <a:avLst/>
          </a:prstGeom>
          <a:noFill/>
          <a:ln w="9525">
            <a:noFill/>
            <a:miter lim="800000"/>
            <a:headEnd/>
            <a:tailEnd/>
          </a:ln>
        </p:spPr>
        <p:txBody>
          <a:bodyPr>
            <a:spAutoFit/>
          </a:bodyPr>
          <a:lstStyle/>
          <a:p>
            <a:pPr>
              <a:spcBef>
                <a:spcPts val="600"/>
              </a:spcBef>
            </a:pPr>
            <a:r>
              <a:rPr lang="el-GR" sz="1200"/>
              <a:t>Δάση: Το χωριό </a:t>
            </a:r>
            <a:r>
              <a:rPr lang="en-US" sz="1200"/>
              <a:t>Obertal, </a:t>
            </a:r>
            <a:r>
              <a:rPr lang="el-GR" sz="1200"/>
              <a:t>στο </a:t>
            </a:r>
            <a:r>
              <a:rPr lang="en-US" sz="1200"/>
              <a:t>Black Forest</a:t>
            </a:r>
            <a:r>
              <a:rPr lang="el-GR" sz="1200"/>
              <a:t>,</a:t>
            </a:r>
            <a:r>
              <a:rPr lang="en-US" sz="1200"/>
              <a:t> </a:t>
            </a:r>
            <a:r>
              <a:rPr lang="el-GR" sz="1200"/>
              <a:t>Γερμανία</a:t>
            </a:r>
            <a:endParaRPr lang="en-US" sz="1200"/>
          </a:p>
        </p:txBody>
      </p:sp>
      <p:pic>
        <p:nvPicPr>
          <p:cNvPr id="18440" name="Picture 2" descr="1280px-Marksburg1900.jpg"/>
          <p:cNvPicPr>
            <a:picLocks noChangeAspect="1"/>
          </p:cNvPicPr>
          <p:nvPr/>
        </p:nvPicPr>
        <p:blipFill>
          <a:blip r:embed="rId2"/>
          <a:srcRect/>
          <a:stretch>
            <a:fillRect/>
          </a:stretch>
        </p:blipFill>
        <p:spPr bwMode="auto">
          <a:xfrm>
            <a:off x="1409534" y="3717701"/>
            <a:ext cx="2699320" cy="2013397"/>
          </a:xfrm>
          <a:prstGeom prst="rect">
            <a:avLst/>
          </a:prstGeom>
          <a:noFill/>
          <a:ln w="9525">
            <a:noFill/>
            <a:miter lim="800000"/>
            <a:headEnd/>
            <a:tailEnd/>
          </a:ln>
        </p:spPr>
      </p:pic>
      <p:pic>
        <p:nvPicPr>
          <p:cNvPr id="18441" name="Picture 3" descr="800px-Obertal_(Baiersbronn).JPG"/>
          <p:cNvPicPr>
            <a:picLocks noChangeAspect="1"/>
          </p:cNvPicPr>
          <p:nvPr/>
        </p:nvPicPr>
        <p:blipFill>
          <a:blip r:embed="rId3"/>
          <a:srcRect/>
          <a:stretch>
            <a:fillRect/>
          </a:stretch>
        </p:blipFill>
        <p:spPr bwMode="auto">
          <a:xfrm>
            <a:off x="8040688" y="404814"/>
            <a:ext cx="2303462" cy="1716087"/>
          </a:xfrm>
          <a:prstGeom prst="rect">
            <a:avLst/>
          </a:prstGeom>
          <a:noFill/>
          <a:ln w="9525">
            <a:noFill/>
            <a:miter lim="800000"/>
            <a:headEnd/>
            <a:tailEnd/>
          </a:ln>
        </p:spPr>
      </p:pic>
      <p:pic>
        <p:nvPicPr>
          <p:cNvPr id="18442" name="Picture 4" descr="The_World_Factbook_-_Algeria_-_Flickr_-_The_Central_Intelligence_Agency_(2).jpg"/>
          <p:cNvPicPr>
            <a:picLocks noChangeAspect="1"/>
          </p:cNvPicPr>
          <p:nvPr/>
        </p:nvPicPr>
        <p:blipFill>
          <a:blip r:embed="rId4"/>
          <a:srcRect/>
          <a:stretch>
            <a:fillRect/>
          </a:stretch>
        </p:blipFill>
        <p:spPr bwMode="auto">
          <a:xfrm>
            <a:off x="1415480" y="1484991"/>
            <a:ext cx="2699320" cy="1799547"/>
          </a:xfrm>
          <a:prstGeom prst="rect">
            <a:avLst/>
          </a:prstGeom>
          <a:noFill/>
          <a:ln w="9525">
            <a:noFill/>
            <a:miter lim="800000"/>
            <a:headEnd/>
            <a:tailEnd/>
          </a:ln>
        </p:spPr>
      </p:pic>
      <p:pic>
        <p:nvPicPr>
          <p:cNvPr id="18443" name="Picture 5" descr="Morano_Calabro.jpg"/>
          <p:cNvPicPr>
            <a:picLocks noChangeAspect="1"/>
          </p:cNvPicPr>
          <p:nvPr/>
        </p:nvPicPr>
        <p:blipFill>
          <a:blip r:embed="rId5"/>
          <a:srcRect/>
          <a:stretch>
            <a:fillRect/>
          </a:stretch>
        </p:blipFill>
        <p:spPr bwMode="auto">
          <a:xfrm>
            <a:off x="8040688" y="2565400"/>
            <a:ext cx="2303462" cy="1671638"/>
          </a:xfrm>
          <a:prstGeom prst="rect">
            <a:avLst/>
          </a:prstGeom>
          <a:noFill/>
          <a:ln w="9525">
            <a:noFill/>
            <a:miter lim="800000"/>
            <a:headEnd/>
            <a:tailEnd/>
          </a:ln>
        </p:spPr>
      </p:pic>
      <p:pic>
        <p:nvPicPr>
          <p:cNvPr id="18444" name="Picture 6" descr="Gorran_Haven_from_the_harbour_arm_-_geograph.org.uk_-_184199.jpg"/>
          <p:cNvPicPr>
            <a:picLocks noChangeAspect="1"/>
          </p:cNvPicPr>
          <p:nvPr/>
        </p:nvPicPr>
        <p:blipFill>
          <a:blip r:embed="rId6"/>
          <a:srcRect/>
          <a:stretch>
            <a:fillRect/>
          </a:stretch>
        </p:blipFill>
        <p:spPr bwMode="auto">
          <a:xfrm>
            <a:off x="8040688" y="4724400"/>
            <a:ext cx="2303462" cy="1538288"/>
          </a:xfrm>
          <a:prstGeom prst="rect">
            <a:avLst/>
          </a:prstGeom>
          <a:noFill/>
          <a:ln w="9525">
            <a:noFill/>
            <a:miter lim="800000"/>
            <a:headEnd/>
            <a:tailEnd/>
          </a:ln>
        </p:spPr>
      </p:pic>
      <p:sp>
        <p:nvSpPr>
          <p:cNvPr id="18445" name="TextBox 1"/>
          <p:cNvSpPr txBox="1">
            <a:spLocks noChangeArrowheads="1"/>
          </p:cNvSpPr>
          <p:nvPr/>
        </p:nvSpPr>
        <p:spPr bwMode="auto">
          <a:xfrm>
            <a:off x="1589491" y="6436753"/>
            <a:ext cx="5327247" cy="276999"/>
          </a:xfrm>
          <a:prstGeom prst="rect">
            <a:avLst/>
          </a:prstGeom>
          <a:noFill/>
          <a:ln w="9525">
            <a:noFill/>
            <a:miter lim="800000"/>
            <a:headEnd/>
            <a:tailEnd/>
          </a:ln>
        </p:spPr>
        <p:txBody>
          <a:bodyPr wrap="square">
            <a:spAutoFit/>
          </a:bodyPr>
          <a:lstStyle/>
          <a:p>
            <a:r>
              <a:rPr lang="el-GR" sz="1200" b="1" dirty="0"/>
              <a:t>Πηγές: </a:t>
            </a:r>
            <a:r>
              <a:rPr lang="el-GR" sz="1200" dirty="0"/>
              <a:t>Οι αναφορές στις εικόνες βρίσκονται στο τέλος της παρουσίασης</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5951538" y="549275"/>
            <a:ext cx="4608512" cy="1143000"/>
          </a:xfrm>
        </p:spPr>
        <p:txBody>
          <a:bodyPr wrap="square" numCol="1" anchorCtr="0" compatLnSpc="1">
            <a:prstTxWarp prst="textNoShape">
              <a:avLst/>
            </a:prstTxWarp>
            <a:normAutofit fontScale="90000"/>
          </a:bodyPr>
          <a:lstStyle/>
          <a:p>
            <a:pPr algn="ctr" eaLnBrk="1" hangingPunct="1"/>
            <a:r>
              <a:rPr lang="en-US" sz="2500">
                <a:solidFill>
                  <a:srgbClr val="660066"/>
                </a:solidFill>
                <a:ea typeface="ＭＳ Ｐゴシック" pitchFamily="34" charset="-128"/>
              </a:rPr>
              <a:t>I. </a:t>
            </a:r>
            <a:r>
              <a:rPr lang="el-GR" sz="2500">
                <a:solidFill>
                  <a:srgbClr val="660066"/>
                </a:solidFill>
                <a:ea typeface="ＭＳ Ｐゴシック" pitchFamily="34" charset="-128"/>
              </a:rPr>
              <a:t>Το αστικό φαινόμενο και η αργή εξέλιξη του σχεδιασμού των πόλεων: τα πρώτα βήματα (3/5)</a:t>
            </a:r>
            <a:endParaRPr lang="en-US" sz="2300">
              <a:solidFill>
                <a:srgbClr val="660066"/>
              </a:solidFill>
              <a:ea typeface="ＭＳ Ｐゴシック" pitchFamily="34" charset="-128"/>
            </a:endParaRPr>
          </a:p>
        </p:txBody>
      </p:sp>
      <p:sp>
        <p:nvSpPr>
          <p:cNvPr id="16386" name="Rectangle 4"/>
          <p:cNvSpPr>
            <a:spLocks noChangeArrowheads="1"/>
          </p:cNvSpPr>
          <p:nvPr/>
        </p:nvSpPr>
        <p:spPr bwMode="auto">
          <a:xfrm>
            <a:off x="911424" y="3213101"/>
            <a:ext cx="10225136"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l-GR" sz="2400" dirty="0"/>
              <a:t>Οι πρώτοι οικισμοί εμφανίστηκαν πριν από τουλάχιστον 10000 χρόνια ως περιοχές συγκέντρωσης και εγκατάστασης των πρώτων γεωργών και κτηνοτρόφων. Οι προσπάθειες που θα μπορούσαν να καταγραφούν και ως </a:t>
            </a:r>
            <a:r>
              <a:rPr lang="el-GR" sz="2400" dirty="0" err="1"/>
              <a:t>πρώϊμες</a:t>
            </a:r>
            <a:r>
              <a:rPr lang="el-GR" sz="2400" dirty="0"/>
              <a:t> πολεοδομικές πρακτικές  είναι ορατές μετά το 5000 π.Χ. στις πρώτες σημαντικού μεγέθους πόλεις της κοιλάδας του Ινδού ποταμού στην </a:t>
            </a:r>
            <a:r>
              <a:rPr lang="el-GR" sz="2400" dirty="0" err="1"/>
              <a:t>Ινδία</a:t>
            </a:r>
            <a:r>
              <a:rPr lang="el-GR" sz="2400" dirty="0"/>
              <a:t>, όπως η </a:t>
            </a:r>
            <a:r>
              <a:rPr lang="en-US" sz="2400" dirty="0"/>
              <a:t>Mohenjo-Daro, </a:t>
            </a:r>
            <a:r>
              <a:rPr lang="el-GR" sz="2400" dirty="0"/>
              <a:t>του </a:t>
            </a:r>
            <a:r>
              <a:rPr lang="el-GR" sz="2400" dirty="0" err="1"/>
              <a:t>Τίγρη</a:t>
            </a:r>
            <a:r>
              <a:rPr lang="el-GR" sz="2400" dirty="0"/>
              <a:t> και </a:t>
            </a:r>
            <a:r>
              <a:rPr lang="el-GR" sz="2400" dirty="0" err="1"/>
              <a:t>Ευφράτη</a:t>
            </a:r>
            <a:r>
              <a:rPr lang="el-GR" sz="2400" dirty="0"/>
              <a:t> στη </a:t>
            </a:r>
            <a:r>
              <a:rPr lang="el-GR" sz="2400" dirty="0" err="1"/>
              <a:t>Μεσοποταμία</a:t>
            </a:r>
            <a:r>
              <a:rPr lang="el-GR" sz="2400" dirty="0"/>
              <a:t>, του </a:t>
            </a:r>
            <a:r>
              <a:rPr lang="el-GR" sz="2400" dirty="0" err="1"/>
              <a:t>Κίτρινου</a:t>
            </a:r>
            <a:r>
              <a:rPr lang="el-GR" sz="2400" dirty="0"/>
              <a:t> </a:t>
            </a:r>
            <a:r>
              <a:rPr lang="el-GR" sz="2400" dirty="0" err="1"/>
              <a:t>ποταμου</a:t>
            </a:r>
            <a:r>
              <a:rPr lang="el-GR" sz="2400" dirty="0"/>
              <a:t>́ στην </a:t>
            </a:r>
            <a:r>
              <a:rPr lang="el-GR" sz="2400" dirty="0" err="1"/>
              <a:t>ανατολικη</a:t>
            </a:r>
            <a:r>
              <a:rPr lang="el-GR" sz="2400" dirty="0"/>
              <a:t>́ </a:t>
            </a:r>
            <a:r>
              <a:rPr lang="el-GR" sz="2400" dirty="0" err="1"/>
              <a:t>Ασία</a:t>
            </a:r>
            <a:r>
              <a:rPr lang="el-GR" sz="2400" dirty="0"/>
              <a:t> και του </a:t>
            </a:r>
            <a:r>
              <a:rPr lang="el-GR" sz="2400" dirty="0" err="1"/>
              <a:t>Νείλου</a:t>
            </a:r>
            <a:r>
              <a:rPr lang="el-GR" sz="2400" dirty="0"/>
              <a:t> στην </a:t>
            </a:r>
            <a:r>
              <a:rPr lang="el-GR" sz="2400" dirty="0" err="1"/>
              <a:t>Αίγυπτο</a:t>
            </a:r>
            <a:r>
              <a:rPr lang="el-GR" sz="2400" dirty="0"/>
              <a:t>. </a:t>
            </a:r>
          </a:p>
          <a:p>
            <a:endParaRPr lang="el-GR" dirty="0"/>
          </a:p>
          <a:p>
            <a:endParaRPr lang="en-US" dirty="0"/>
          </a:p>
        </p:txBody>
      </p:sp>
      <p:sp>
        <p:nvSpPr>
          <p:cNvPr id="19459" name="Rectangle 1"/>
          <p:cNvSpPr>
            <a:spLocks noChangeArrowheads="1"/>
          </p:cNvSpPr>
          <p:nvPr/>
        </p:nvSpPr>
        <p:spPr bwMode="auto">
          <a:xfrm>
            <a:off x="5951539" y="2060576"/>
            <a:ext cx="3887787" cy="830263"/>
          </a:xfrm>
          <a:prstGeom prst="rect">
            <a:avLst/>
          </a:prstGeom>
          <a:noFill/>
          <a:ln w="9525">
            <a:noFill/>
            <a:miter lim="800000"/>
            <a:headEnd/>
            <a:tailEnd/>
          </a:ln>
        </p:spPr>
        <p:txBody>
          <a:bodyPr>
            <a:spAutoFit/>
          </a:bodyPr>
          <a:lstStyle/>
          <a:p>
            <a:r>
              <a:rPr lang="el-GR" sz="1200"/>
              <a:t>Η πόλη </a:t>
            </a:r>
            <a:r>
              <a:rPr lang="en-US" sz="1200"/>
              <a:t>Mohenjo-Daro</a:t>
            </a:r>
            <a:r>
              <a:rPr lang="el-GR" sz="1200"/>
              <a:t> στην κοιλάδα του Ινδού, στο σημερινό Πακιστάν, το 3500 π.Χ.</a:t>
            </a:r>
            <a:endParaRPr lang="el-GR" sz="1200">
              <a:hlinkClick r:id="rId2"/>
            </a:endParaRPr>
          </a:p>
          <a:p>
            <a:r>
              <a:rPr lang="en-US" sz="1200">
                <a:hlinkClick r:id="rId2"/>
              </a:rPr>
              <a:t>http://en.wikipedia.org/wiki/Mohenjo-daro#mediaviewer/File:Mohenjo-daro-2010.jpg</a:t>
            </a:r>
            <a:r>
              <a:rPr lang="en-US" sz="1200"/>
              <a:t> </a:t>
            </a:r>
          </a:p>
        </p:txBody>
      </p:sp>
      <p:pic>
        <p:nvPicPr>
          <p:cNvPr id="19460" name="Content Placeholder 3" descr="1024px-Mohenjo-daro-2010.jpg"/>
          <p:cNvPicPr>
            <a:picLocks noGrp="1" noChangeAspect="1"/>
          </p:cNvPicPr>
          <p:nvPr>
            <p:ph idx="1"/>
          </p:nvPr>
        </p:nvPicPr>
        <p:blipFill>
          <a:blip r:embed="rId3"/>
          <a:srcRect t="10493" b="10493"/>
          <a:stretch>
            <a:fillRect/>
          </a:stretch>
        </p:blipFill>
        <p:spPr>
          <a:xfrm>
            <a:off x="1992313" y="620714"/>
            <a:ext cx="3935412" cy="23336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7"/>
          <p:cNvSpPr txBox="1">
            <a:spLocks noChangeArrowheads="1"/>
          </p:cNvSpPr>
          <p:nvPr/>
        </p:nvSpPr>
        <p:spPr bwMode="auto">
          <a:xfrm>
            <a:off x="5951539" y="2349501"/>
            <a:ext cx="2232025" cy="1662113"/>
          </a:xfrm>
          <a:prstGeom prst="rect">
            <a:avLst/>
          </a:prstGeom>
          <a:noFill/>
          <a:ln w="9525">
            <a:noFill/>
            <a:miter lim="800000"/>
            <a:headEnd/>
            <a:tailEnd/>
          </a:ln>
        </p:spPr>
        <p:txBody>
          <a:bodyPr>
            <a:spAutoFit/>
          </a:bodyPr>
          <a:lstStyle/>
          <a:p>
            <a:pPr algn="r" eaLnBrk="0" hangingPunct="0"/>
            <a:r>
              <a:rPr lang="el-GR" sz="1200"/>
              <a:t>Το σχέδιο του Αρμοστή της Νέας Υόρκης για την περιοχή του Μανχάταν το 1807</a:t>
            </a:r>
            <a:endParaRPr lang="en-US" sz="1200"/>
          </a:p>
          <a:p>
            <a:pPr algn="r">
              <a:spcBef>
                <a:spcPct val="50000"/>
              </a:spcBef>
            </a:pPr>
            <a:r>
              <a:rPr lang="en-US" sz="1200" u="sng">
                <a:hlinkClick r:id="rId2"/>
              </a:rPr>
              <a:t>http://en.wikipedia.org/wiki/Commissioners%27_Plan_of_1811</a:t>
            </a:r>
            <a:r>
              <a:rPr lang="en-US" sz="1200"/>
              <a:t>", </a:t>
            </a:r>
            <a:r>
              <a:rPr lang="el-GR" sz="1200" u="sng">
                <a:hlinkClick r:id="rId3"/>
              </a:rPr>
              <a:t>http://en.wikipedia.org/wiki/File:NYC-GRID-1811.png</a:t>
            </a:r>
            <a:r>
              <a:rPr lang="el-GR" sz="1200"/>
              <a:t> </a:t>
            </a:r>
          </a:p>
        </p:txBody>
      </p:sp>
      <p:sp>
        <p:nvSpPr>
          <p:cNvPr id="17410" name="Rectangle 1"/>
          <p:cNvSpPr>
            <a:spLocks noChangeArrowheads="1"/>
          </p:cNvSpPr>
          <p:nvPr/>
        </p:nvSpPr>
        <p:spPr bwMode="auto">
          <a:xfrm>
            <a:off x="551384" y="4365626"/>
            <a:ext cx="7633766"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l-GR" sz="2000" dirty="0"/>
              <a:t>Ίσως το πρώτο χαρακτηριστικό πολεοδομικό σχέδιο να είναι ο </a:t>
            </a:r>
            <a:r>
              <a:rPr lang="el-GR" sz="2000" dirty="0" err="1"/>
              <a:t>ορθογωνικός</a:t>
            </a:r>
            <a:r>
              <a:rPr lang="el-GR" sz="2000" dirty="0"/>
              <a:t> </a:t>
            </a:r>
            <a:r>
              <a:rPr lang="el-GR" sz="2000" dirty="0" err="1"/>
              <a:t>κάνναβος</a:t>
            </a:r>
            <a:r>
              <a:rPr lang="el-GR" sz="2000" dirty="0"/>
              <a:t> που σχεδίασε ο </a:t>
            </a:r>
            <a:r>
              <a:rPr lang="el-GR" sz="2000" dirty="0" err="1"/>
              <a:t>Ιππόδαμος</a:t>
            </a:r>
            <a:r>
              <a:rPr lang="el-GR" sz="2000" dirty="0"/>
              <a:t> για την αθηναϊκή αποικία της Μιλήτου στην Ιωνία το 450  π.Χ. Το σχέδιο αυτό υιοθετήθηκε και διαδόθηκε από την Ρωμαϊκή αυτοκρατορία σε όλη την Ευρώπη. Θεαματικό παράδειγμα εφαρμογής του είναι το σχέδιο του 1807 για το Μανχάταν της Νέας Υόρκης. </a:t>
            </a:r>
          </a:p>
          <a:p>
            <a:endParaRPr lang="el-GR" sz="1200" dirty="0"/>
          </a:p>
        </p:txBody>
      </p:sp>
      <p:sp>
        <p:nvSpPr>
          <p:cNvPr id="16390" name="Title 1"/>
          <p:cNvSpPr>
            <a:spLocks noGrp="1"/>
          </p:cNvSpPr>
          <p:nvPr>
            <p:ph type="title"/>
          </p:nvPr>
        </p:nvSpPr>
        <p:spPr>
          <a:xfrm>
            <a:off x="1774825" y="476251"/>
            <a:ext cx="6121400" cy="936625"/>
          </a:xfrm>
        </p:spPr>
        <p:txBody>
          <a:bodyPr wrap="square" numCol="1" anchorCtr="0" compatLnSpc="1">
            <a:prstTxWarp prst="textNoShape">
              <a:avLst/>
            </a:prstTxWarp>
            <a:noAutofit/>
          </a:bodyPr>
          <a:lstStyle/>
          <a:p>
            <a:pPr algn="ctr" eaLnBrk="1" hangingPunct="1"/>
            <a:r>
              <a:rPr lang="en-US" sz="2600">
                <a:solidFill>
                  <a:srgbClr val="660066"/>
                </a:solidFill>
                <a:ea typeface="ＭＳ Ｐゴシック" pitchFamily="34" charset="-128"/>
              </a:rPr>
              <a:t>I. </a:t>
            </a:r>
            <a:r>
              <a:rPr lang="el-GR" sz="2600">
                <a:solidFill>
                  <a:srgbClr val="660066"/>
                </a:solidFill>
                <a:ea typeface="ＭＳ Ｐゴシック" pitchFamily="34" charset="-128"/>
              </a:rPr>
              <a:t>Το αστικό φαινόμενο και η αργή εξέλιξη του σχεδιασμού των πόλεων: το ορθογωνικό πολεοδομικό σχέδιο (4/5)</a:t>
            </a:r>
            <a:endParaRPr lang="en-US" sz="2600">
              <a:solidFill>
                <a:srgbClr val="660066"/>
              </a:solidFill>
              <a:ea typeface="ＭＳ Ｐゴシック" pitchFamily="34" charset="-128"/>
            </a:endParaRPr>
          </a:p>
        </p:txBody>
      </p:sp>
      <p:sp>
        <p:nvSpPr>
          <p:cNvPr id="20484" name="Rectangle 3"/>
          <p:cNvSpPr>
            <a:spLocks noChangeArrowheads="1"/>
          </p:cNvSpPr>
          <p:nvPr/>
        </p:nvSpPr>
        <p:spPr bwMode="auto">
          <a:xfrm>
            <a:off x="4008439" y="1700213"/>
            <a:ext cx="3024187" cy="646112"/>
          </a:xfrm>
          <a:prstGeom prst="rect">
            <a:avLst/>
          </a:prstGeom>
          <a:noFill/>
          <a:ln w="9525">
            <a:noFill/>
            <a:miter lim="800000"/>
            <a:headEnd/>
            <a:tailEnd/>
          </a:ln>
        </p:spPr>
        <p:txBody>
          <a:bodyPr>
            <a:spAutoFit/>
          </a:bodyPr>
          <a:lstStyle/>
          <a:p>
            <a:r>
              <a:rPr lang="el-GR" sz="1200"/>
              <a:t>Το σχέδιο του Ιππόδαμου για την αθηναϊκή αποικία της Μιλήτου το 450 π.Χ.</a:t>
            </a:r>
            <a:r>
              <a:rPr lang="en-US" sz="1200"/>
              <a:t> </a:t>
            </a:r>
            <a:r>
              <a:rPr lang="el-GR" sz="1200" u="sng">
                <a:hlinkClick r:id="rId4"/>
              </a:rPr>
              <a:t>http://wellcomeimages.org</a:t>
            </a:r>
            <a:r>
              <a:rPr lang="el-GR" sz="1200"/>
              <a:t> </a:t>
            </a:r>
            <a:endParaRPr lang="en-US" sz="1200"/>
          </a:p>
        </p:txBody>
      </p:sp>
      <p:pic>
        <p:nvPicPr>
          <p:cNvPr id="20485" name="Picture 1" descr="sxima 2.3.jpg"/>
          <p:cNvPicPr>
            <a:picLocks noChangeAspect="1"/>
          </p:cNvPicPr>
          <p:nvPr/>
        </p:nvPicPr>
        <p:blipFill>
          <a:blip r:embed="rId5"/>
          <a:srcRect/>
          <a:stretch>
            <a:fillRect/>
          </a:stretch>
        </p:blipFill>
        <p:spPr bwMode="auto">
          <a:xfrm>
            <a:off x="1919289" y="1628775"/>
            <a:ext cx="2016125" cy="2851150"/>
          </a:xfrm>
          <a:prstGeom prst="rect">
            <a:avLst/>
          </a:prstGeom>
          <a:noFill/>
          <a:ln w="9525">
            <a:noFill/>
            <a:miter lim="800000"/>
            <a:headEnd/>
            <a:tailEnd/>
          </a:ln>
        </p:spPr>
      </p:pic>
      <p:pic>
        <p:nvPicPr>
          <p:cNvPr id="20486" name="Picture 2" descr="sxima 2.4.jpg"/>
          <p:cNvPicPr>
            <a:picLocks noChangeAspect="1"/>
          </p:cNvPicPr>
          <p:nvPr/>
        </p:nvPicPr>
        <p:blipFill>
          <a:blip r:embed="rId6"/>
          <a:srcRect/>
          <a:stretch>
            <a:fillRect/>
          </a:stretch>
        </p:blipFill>
        <p:spPr bwMode="auto">
          <a:xfrm>
            <a:off x="8328025" y="476250"/>
            <a:ext cx="2165350" cy="62357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695401" y="1412876"/>
            <a:ext cx="5905426" cy="5256213"/>
          </a:xfrm>
        </p:spPr>
        <p:txBody>
          <a:bodyPr/>
          <a:lstStyle/>
          <a:p>
            <a:pPr marL="0" indent="0">
              <a:buNone/>
            </a:pPr>
            <a:r>
              <a:rPr lang="el-GR" sz="2000" dirty="0" err="1">
                <a:ea typeface="ＭＳ Ｐゴシック" pitchFamily="34" charset="-128"/>
              </a:rPr>
              <a:t>Εκτός</a:t>
            </a:r>
            <a:r>
              <a:rPr lang="el-GR" sz="2000" dirty="0">
                <a:ea typeface="ＭＳ Ｐゴシック" pitchFamily="34" charset="-128"/>
              </a:rPr>
              <a:t> </a:t>
            </a:r>
            <a:r>
              <a:rPr lang="el-GR" sz="2000" dirty="0" err="1">
                <a:ea typeface="ＭＳ Ｐゴシック" pitchFamily="34" charset="-128"/>
              </a:rPr>
              <a:t>απο</a:t>
            </a:r>
            <a:r>
              <a:rPr lang="el-GR" sz="2000" dirty="0">
                <a:ea typeface="ＭＳ Ｐゴシック" pitchFamily="34" charset="-128"/>
              </a:rPr>
              <a:t>́ τον </a:t>
            </a:r>
            <a:r>
              <a:rPr lang="el-GR" sz="2000" dirty="0" err="1">
                <a:ea typeface="ＭＳ Ｐゴシック" pitchFamily="34" charset="-128"/>
              </a:rPr>
              <a:t>ορθογωνικο</a:t>
            </a:r>
            <a:r>
              <a:rPr lang="el-GR" sz="2000" dirty="0">
                <a:ea typeface="ＭＳ Ｐゴシック" pitchFamily="34" charset="-128"/>
              </a:rPr>
              <a:t>́ </a:t>
            </a:r>
            <a:r>
              <a:rPr lang="el-GR" sz="2000" dirty="0" err="1">
                <a:ea typeface="ＭＳ Ｐゴシック" pitchFamily="34" charset="-128"/>
              </a:rPr>
              <a:t>κάνναβο</a:t>
            </a:r>
            <a:r>
              <a:rPr lang="el-GR" sz="2000" dirty="0">
                <a:ea typeface="ＭＳ Ｐゴシック" pitchFamily="34" charset="-128"/>
              </a:rPr>
              <a:t>, </a:t>
            </a:r>
            <a:r>
              <a:rPr lang="el-GR" sz="2000" dirty="0" err="1">
                <a:ea typeface="ＭＳ Ｐゴシック" pitchFamily="34" charset="-128"/>
              </a:rPr>
              <a:t>ένα</a:t>
            </a:r>
            <a:r>
              <a:rPr lang="el-GR" sz="2000" dirty="0">
                <a:ea typeface="ＭＳ Ｐゴシック" pitchFamily="34" charset="-128"/>
              </a:rPr>
              <a:t> </a:t>
            </a:r>
            <a:r>
              <a:rPr lang="el-GR" sz="2000" dirty="0" err="1">
                <a:ea typeface="ＭＳ Ｐゴシック" pitchFamily="34" charset="-128"/>
              </a:rPr>
              <a:t>άλλο</a:t>
            </a:r>
            <a:r>
              <a:rPr lang="el-GR" sz="2000" dirty="0">
                <a:ea typeface="ＭＳ Ｐゴシック" pitchFamily="34" charset="-128"/>
              </a:rPr>
              <a:t> </a:t>
            </a:r>
            <a:r>
              <a:rPr lang="el-GR" sz="2000" dirty="0" err="1">
                <a:ea typeface="ＭＳ Ｐゴシック" pitchFamily="34" charset="-128"/>
              </a:rPr>
              <a:t>χαρακτηριστικο</a:t>
            </a:r>
            <a:r>
              <a:rPr lang="el-GR" sz="2000" dirty="0">
                <a:ea typeface="ＭＳ Ｐゴシック" pitchFamily="34" charset="-128"/>
              </a:rPr>
              <a:t>́ </a:t>
            </a:r>
            <a:r>
              <a:rPr lang="el-GR" sz="2000" dirty="0" err="1">
                <a:ea typeface="ＭＳ Ｐゴシック" pitchFamily="34" charset="-128"/>
              </a:rPr>
              <a:t>στοιχείο</a:t>
            </a:r>
            <a:r>
              <a:rPr lang="el-GR" sz="2000" dirty="0">
                <a:ea typeface="ＭＳ Ｐゴシック" pitchFamily="34" charset="-128"/>
              </a:rPr>
              <a:t> που </a:t>
            </a:r>
            <a:r>
              <a:rPr lang="el-GR" sz="2000" dirty="0" err="1">
                <a:ea typeface="ＭＳ Ｐゴシック" pitchFamily="34" charset="-128"/>
              </a:rPr>
              <a:t>επηρέασε</a:t>
            </a:r>
            <a:r>
              <a:rPr lang="el-GR" sz="2000" dirty="0">
                <a:ea typeface="ＭＳ Ｐゴシック" pitchFamily="34" charset="-128"/>
              </a:rPr>
              <a:t> τη </a:t>
            </a:r>
            <a:r>
              <a:rPr lang="el-GR" sz="2000" dirty="0" err="1">
                <a:ea typeface="ＭＳ Ｐゴシック" pitchFamily="34" charset="-128"/>
              </a:rPr>
              <a:t>θέση</a:t>
            </a:r>
            <a:r>
              <a:rPr lang="el-GR" sz="2000" dirty="0">
                <a:ea typeface="ＭＳ Ｐゴシック" pitchFamily="34" charset="-128"/>
              </a:rPr>
              <a:t>, το </a:t>
            </a:r>
            <a:r>
              <a:rPr lang="el-GR" sz="2000" dirty="0" err="1">
                <a:ea typeface="ＭＳ Ｐゴシック" pitchFamily="34" charset="-128"/>
              </a:rPr>
              <a:t>σχεδιασμο</a:t>
            </a:r>
            <a:r>
              <a:rPr lang="el-GR" sz="2000" dirty="0">
                <a:ea typeface="ＭＳ Ｐゴシック" pitchFamily="34" charset="-128"/>
              </a:rPr>
              <a:t>́, το </a:t>
            </a:r>
            <a:r>
              <a:rPr lang="el-GR" sz="2000" dirty="0" err="1">
                <a:ea typeface="ＭＳ Ｐゴシック" pitchFamily="34" charset="-128"/>
              </a:rPr>
              <a:t>μέγεθος</a:t>
            </a:r>
            <a:r>
              <a:rPr lang="el-GR" sz="2000" dirty="0">
                <a:ea typeface="ＭＳ Ｐゴシック" pitchFamily="34" charset="-128"/>
              </a:rPr>
              <a:t> και τη </a:t>
            </a:r>
            <a:r>
              <a:rPr lang="el-GR" sz="2000" dirty="0" err="1">
                <a:ea typeface="ＭＳ Ｐゴシック" pitchFamily="34" charset="-128"/>
              </a:rPr>
              <a:t>μορφη</a:t>
            </a:r>
            <a:r>
              <a:rPr lang="el-GR" sz="2000" dirty="0">
                <a:ea typeface="ＭＳ Ｐゴシック" pitchFamily="34" charset="-128"/>
              </a:rPr>
              <a:t>́ των </a:t>
            </a:r>
            <a:r>
              <a:rPr lang="el-GR" sz="2000" dirty="0" err="1">
                <a:ea typeface="ＭＳ Ｐゴシック" pitchFamily="34" charset="-128"/>
              </a:rPr>
              <a:t>πόλεων</a:t>
            </a:r>
            <a:r>
              <a:rPr lang="el-GR" sz="2000" dirty="0">
                <a:ea typeface="ＭＳ Ｐゴシック" pitchFamily="34" charset="-128"/>
              </a:rPr>
              <a:t> </a:t>
            </a:r>
            <a:r>
              <a:rPr lang="el-GR" sz="2000" dirty="0" err="1">
                <a:ea typeface="ＭＳ Ｐゴシック" pitchFamily="34" charset="-128"/>
              </a:rPr>
              <a:t>απο</a:t>
            </a:r>
            <a:r>
              <a:rPr lang="el-GR" sz="2000" dirty="0">
                <a:ea typeface="ＭＳ Ｐゴシック" pitchFamily="34" charset="-128"/>
              </a:rPr>
              <a:t>́ την </a:t>
            </a:r>
            <a:r>
              <a:rPr lang="el-GR" sz="2000" dirty="0" err="1">
                <a:ea typeface="ＭＳ Ｐゴシック" pitchFamily="34" charset="-128"/>
              </a:rPr>
              <a:t>εμφάνιση</a:t>
            </a:r>
            <a:r>
              <a:rPr lang="el-GR" sz="2000" dirty="0">
                <a:ea typeface="ＭＳ Ｐゴシック" pitchFamily="34" charset="-128"/>
              </a:rPr>
              <a:t>́ τους </a:t>
            </a:r>
            <a:r>
              <a:rPr lang="el-GR" sz="2000" dirty="0" err="1">
                <a:ea typeface="ＭＳ Ｐゴシック" pitchFamily="34" charset="-128"/>
              </a:rPr>
              <a:t>έως</a:t>
            </a:r>
            <a:r>
              <a:rPr lang="el-GR" sz="2000" dirty="0">
                <a:ea typeface="ＭＳ Ｐゴシック" pitchFamily="34" charset="-128"/>
              </a:rPr>
              <a:t> τον 18ο </a:t>
            </a:r>
            <a:r>
              <a:rPr lang="el-GR" sz="2000" dirty="0" err="1">
                <a:ea typeface="ＭＳ Ｐゴシック" pitchFamily="34" charset="-128"/>
              </a:rPr>
              <a:t>αιώνα</a:t>
            </a:r>
            <a:r>
              <a:rPr lang="el-GR" sz="2000" dirty="0">
                <a:ea typeface="ＭＳ Ｐゴシック" pitchFamily="34" charset="-128"/>
              </a:rPr>
              <a:t>, </a:t>
            </a:r>
            <a:r>
              <a:rPr lang="el-GR" sz="2000" dirty="0" err="1">
                <a:ea typeface="ＭＳ Ｐゴシック" pitchFamily="34" charset="-128"/>
              </a:rPr>
              <a:t>ήταν</a:t>
            </a:r>
            <a:r>
              <a:rPr lang="el-GR" sz="2000" dirty="0">
                <a:ea typeface="ＭＳ Ｐゴシック" pitchFamily="34" charset="-128"/>
              </a:rPr>
              <a:t> η </a:t>
            </a:r>
            <a:r>
              <a:rPr lang="el-GR" sz="2000" dirty="0" err="1">
                <a:ea typeface="ＭＳ Ｐゴシック" pitchFamily="34" charset="-128"/>
              </a:rPr>
              <a:t>ανάγκη</a:t>
            </a:r>
            <a:r>
              <a:rPr lang="el-GR" sz="2000" dirty="0">
                <a:ea typeface="ＭＳ Ｐゴシック" pitchFamily="34" charset="-128"/>
              </a:rPr>
              <a:t> για </a:t>
            </a:r>
            <a:r>
              <a:rPr lang="el-GR" sz="2000" dirty="0" err="1">
                <a:ea typeface="ＭＳ Ｐゴシック" pitchFamily="34" charset="-128"/>
              </a:rPr>
              <a:t>ασφάλεια</a:t>
            </a:r>
            <a:r>
              <a:rPr lang="el-GR" sz="2000" dirty="0">
                <a:ea typeface="ＭＳ Ｐゴシック" pitchFamily="34" charset="-128"/>
              </a:rPr>
              <a:t> που </a:t>
            </a:r>
            <a:r>
              <a:rPr lang="el-GR" sz="2000" dirty="0" err="1">
                <a:ea typeface="ＭＳ Ｐゴシック" pitchFamily="34" charset="-128"/>
              </a:rPr>
              <a:t>περιλάμβανε</a:t>
            </a:r>
            <a:r>
              <a:rPr lang="el-GR" sz="2000" dirty="0">
                <a:ea typeface="ＭＳ Ｐゴシック" pitchFamily="34" charset="-128"/>
              </a:rPr>
              <a:t> την </a:t>
            </a:r>
            <a:r>
              <a:rPr lang="el-GR" sz="2000" dirty="0" err="1">
                <a:ea typeface="ＭＳ Ｐゴシック" pitchFamily="34" charset="-128"/>
              </a:rPr>
              <a:t>περιτείχιση</a:t>
            </a:r>
            <a:r>
              <a:rPr lang="el-GR" sz="2000" dirty="0">
                <a:ea typeface="ＭＳ Ｐゴシック" pitchFamily="34" charset="-128"/>
              </a:rPr>
              <a:t> και την </a:t>
            </a:r>
            <a:r>
              <a:rPr lang="el-GR" sz="2000" dirty="0" err="1">
                <a:ea typeface="ＭＳ Ｐゴシック" pitchFamily="34" charset="-128"/>
              </a:rPr>
              <a:t>εξασφάλιση</a:t>
            </a:r>
            <a:r>
              <a:rPr lang="el-GR" sz="2000" dirty="0">
                <a:ea typeface="ＭＳ Ｐゴシック" pitchFamily="34" charset="-128"/>
              </a:rPr>
              <a:t> των </a:t>
            </a:r>
            <a:r>
              <a:rPr lang="el-GR" sz="2000" dirty="0" err="1">
                <a:ea typeface="ＭＳ Ｐゴシック" pitchFamily="34" charset="-128"/>
              </a:rPr>
              <a:t>προσβάσεων</a:t>
            </a:r>
            <a:r>
              <a:rPr lang="el-GR" sz="2000" dirty="0">
                <a:ea typeface="ＭＳ Ｐゴシック" pitchFamily="34" charset="-128"/>
              </a:rPr>
              <a:t>. Η </a:t>
            </a:r>
            <a:r>
              <a:rPr lang="el-GR" sz="2000" dirty="0" err="1">
                <a:ea typeface="ＭＳ Ｐゴシック" pitchFamily="34" charset="-128"/>
              </a:rPr>
              <a:t>κατασκευη</a:t>
            </a:r>
            <a:r>
              <a:rPr lang="el-GR" sz="2000" dirty="0">
                <a:ea typeface="ＭＳ Ｐゴシック" pitchFamily="34" charset="-128"/>
              </a:rPr>
              <a:t>́ </a:t>
            </a:r>
            <a:r>
              <a:rPr lang="el-GR" sz="2000" dirty="0" err="1">
                <a:ea typeface="ＭＳ Ｐゴシック" pitchFamily="34" charset="-128"/>
              </a:rPr>
              <a:t>τειχών</a:t>
            </a:r>
            <a:r>
              <a:rPr lang="el-GR" sz="2000" dirty="0">
                <a:ea typeface="ＭＳ Ｐゴシック" pitchFamily="34" charset="-128"/>
              </a:rPr>
              <a:t>, </a:t>
            </a:r>
            <a:r>
              <a:rPr lang="el-GR" sz="2000" dirty="0" err="1">
                <a:ea typeface="ＭＳ Ｐゴシック" pitchFamily="34" charset="-128"/>
              </a:rPr>
              <a:t>οχυρώσεων</a:t>
            </a:r>
            <a:r>
              <a:rPr lang="el-GR" sz="2000" dirty="0">
                <a:ea typeface="ＭＳ Ｐゴシック" pitchFamily="34" charset="-128"/>
              </a:rPr>
              <a:t> και </a:t>
            </a:r>
            <a:r>
              <a:rPr lang="el-GR" sz="2000" dirty="0" err="1">
                <a:ea typeface="ＭＳ Ｐゴシック" pitchFamily="34" charset="-128"/>
              </a:rPr>
              <a:t>πυλών</a:t>
            </a:r>
            <a:r>
              <a:rPr lang="el-GR" sz="2000" dirty="0">
                <a:ea typeface="ＭＳ Ｐゴシック" pitchFamily="34" charset="-128"/>
              </a:rPr>
              <a:t> </a:t>
            </a:r>
            <a:r>
              <a:rPr lang="el-GR" sz="2000" dirty="0" err="1">
                <a:ea typeface="ＭＳ Ｐゴシック" pitchFamily="34" charset="-128"/>
              </a:rPr>
              <a:t>είναι</a:t>
            </a:r>
            <a:r>
              <a:rPr lang="el-GR" sz="2000" dirty="0">
                <a:ea typeface="ＭＳ Ｐゴシック" pitchFamily="34" charset="-128"/>
              </a:rPr>
              <a:t> </a:t>
            </a:r>
            <a:r>
              <a:rPr lang="el-GR" sz="2000" dirty="0" err="1">
                <a:ea typeface="ＭＳ Ｐゴシック" pitchFamily="34" charset="-128"/>
              </a:rPr>
              <a:t>συνυφασμένη</a:t>
            </a:r>
            <a:r>
              <a:rPr lang="el-GR" sz="2000" dirty="0">
                <a:ea typeface="ＭＳ Ｐゴシック" pitchFamily="34" charset="-128"/>
              </a:rPr>
              <a:t> με την </a:t>
            </a:r>
            <a:r>
              <a:rPr lang="el-GR" sz="2000" dirty="0" err="1">
                <a:ea typeface="ＭＳ Ｐゴシック" pitchFamily="34" charset="-128"/>
              </a:rPr>
              <a:t>εξέλιξη</a:t>
            </a:r>
            <a:r>
              <a:rPr lang="el-GR" sz="2000" dirty="0">
                <a:ea typeface="ＭＳ Ｐゴシック" pitchFamily="34" charset="-128"/>
              </a:rPr>
              <a:t> των </a:t>
            </a:r>
            <a:r>
              <a:rPr lang="el-GR" sz="2000" dirty="0" err="1">
                <a:ea typeface="ＭＳ Ｐゴシック" pitchFamily="34" charset="-128"/>
              </a:rPr>
              <a:t>μόνιμων</a:t>
            </a:r>
            <a:r>
              <a:rPr lang="el-GR" sz="2000" dirty="0">
                <a:ea typeface="ＭＳ Ｐゴシック" pitchFamily="34" charset="-128"/>
              </a:rPr>
              <a:t> </a:t>
            </a:r>
            <a:r>
              <a:rPr lang="el-GR" sz="2000" dirty="0" err="1">
                <a:ea typeface="ＭＳ Ｐゴシック" pitchFamily="34" charset="-128"/>
              </a:rPr>
              <a:t>οικισμών</a:t>
            </a:r>
            <a:r>
              <a:rPr lang="el-GR" sz="2000" dirty="0">
                <a:ea typeface="ＭＳ Ｐゴシック" pitchFamily="34" charset="-128"/>
              </a:rPr>
              <a:t> και </a:t>
            </a:r>
            <a:r>
              <a:rPr lang="el-GR" sz="2000" dirty="0" err="1">
                <a:ea typeface="ＭＳ Ｐゴシック" pitchFamily="34" charset="-128"/>
              </a:rPr>
              <a:t>σηματοδοτει</a:t>
            </a:r>
            <a:r>
              <a:rPr lang="el-GR" sz="2000" dirty="0">
                <a:ea typeface="ＭＳ Ｐゴシック" pitchFamily="34" charset="-128"/>
              </a:rPr>
              <a:t>́ τη </a:t>
            </a:r>
            <a:r>
              <a:rPr lang="el-GR" sz="2000" dirty="0" err="1">
                <a:ea typeface="ＭＳ Ｐゴシック" pitchFamily="34" charset="-128"/>
              </a:rPr>
              <a:t>διάκριση</a:t>
            </a:r>
            <a:r>
              <a:rPr lang="el-GR" sz="2000" dirty="0">
                <a:ea typeface="ＭＳ Ｐゴシック" pitchFamily="34" charset="-128"/>
              </a:rPr>
              <a:t> της </a:t>
            </a:r>
            <a:r>
              <a:rPr lang="el-GR" sz="2000" dirty="0" err="1">
                <a:ea typeface="ＭＳ Ｐゴシック" pitchFamily="34" charset="-128"/>
              </a:rPr>
              <a:t>πόλης</a:t>
            </a:r>
            <a:r>
              <a:rPr lang="el-GR" sz="2000" dirty="0">
                <a:ea typeface="ＭＳ Ｐゴシック" pitchFamily="34" charset="-128"/>
              </a:rPr>
              <a:t> </a:t>
            </a:r>
            <a:r>
              <a:rPr lang="el-GR" sz="2000" dirty="0" err="1">
                <a:ea typeface="ＭＳ Ｐゴシック" pitchFamily="34" charset="-128"/>
              </a:rPr>
              <a:t>απο</a:t>
            </a:r>
            <a:r>
              <a:rPr lang="el-GR" sz="2000" dirty="0">
                <a:ea typeface="ＭＳ Ｐゴシック" pitchFamily="34" charset="-128"/>
              </a:rPr>
              <a:t>́ την </a:t>
            </a:r>
            <a:r>
              <a:rPr lang="el-GR" sz="2000" dirty="0" err="1">
                <a:ea typeface="ＭＳ Ｐゴシック" pitchFamily="34" charset="-128"/>
              </a:rPr>
              <a:t>ύπαιθρο</a:t>
            </a:r>
            <a:r>
              <a:rPr lang="el-GR" sz="2000" dirty="0">
                <a:ea typeface="ＭＳ Ｐゴシック" pitchFamily="34" charset="-128"/>
              </a:rPr>
              <a:t> </a:t>
            </a:r>
            <a:r>
              <a:rPr lang="el-GR" sz="2000" dirty="0" err="1">
                <a:ea typeface="ＭＳ Ｐゴシック" pitchFamily="34" charset="-128"/>
              </a:rPr>
              <a:t>εξασφαλίζοντας</a:t>
            </a:r>
            <a:r>
              <a:rPr lang="el-GR" sz="2000" dirty="0">
                <a:ea typeface="ＭＳ Ｐゴシック" pitchFamily="34" charset="-128"/>
              </a:rPr>
              <a:t> τους </a:t>
            </a:r>
            <a:r>
              <a:rPr lang="el-GR" sz="2000" dirty="0" err="1">
                <a:ea typeface="ＭＳ Ｐゴシック" pitchFamily="34" charset="-128"/>
              </a:rPr>
              <a:t>κατοίκους</a:t>
            </a:r>
            <a:r>
              <a:rPr lang="el-GR" sz="2000" dirty="0">
                <a:ea typeface="ＭＳ Ｐゴシック" pitchFamily="34" charset="-128"/>
              </a:rPr>
              <a:t> των </a:t>
            </a:r>
            <a:r>
              <a:rPr lang="el-GR" sz="2000" dirty="0" err="1">
                <a:ea typeface="ＭＳ Ｐゴシック" pitchFamily="34" charset="-128"/>
              </a:rPr>
              <a:t>πόλεων</a:t>
            </a:r>
            <a:r>
              <a:rPr lang="el-GR" sz="2000" dirty="0">
                <a:ea typeface="ＭＳ Ｐゴシック" pitchFamily="34" charset="-128"/>
              </a:rPr>
              <a:t> </a:t>
            </a:r>
            <a:r>
              <a:rPr lang="el-GR" sz="2000" dirty="0" err="1">
                <a:ea typeface="ＭＳ Ｐゴシック" pitchFamily="34" charset="-128"/>
              </a:rPr>
              <a:t>απο</a:t>
            </a:r>
            <a:r>
              <a:rPr lang="el-GR" sz="2000" dirty="0">
                <a:ea typeface="ＭＳ Ｐゴシック" pitchFamily="34" charset="-128"/>
              </a:rPr>
              <a:t>́ </a:t>
            </a:r>
            <a:r>
              <a:rPr lang="el-GR" sz="2000" dirty="0" err="1">
                <a:ea typeface="ＭＳ Ｐゴシック" pitchFamily="34" charset="-128"/>
              </a:rPr>
              <a:t>κινδύνους</a:t>
            </a:r>
            <a:r>
              <a:rPr lang="el-GR" sz="2000" dirty="0">
                <a:ea typeface="ＭＳ Ｐゴシック" pitchFamily="34" charset="-128"/>
              </a:rPr>
              <a:t> και </a:t>
            </a:r>
            <a:r>
              <a:rPr lang="el-GR" sz="2000" dirty="0" err="1">
                <a:ea typeface="ＭＳ Ｐゴシック" pitchFamily="34" charset="-128"/>
              </a:rPr>
              <a:t>επιθέσεις</a:t>
            </a:r>
            <a:r>
              <a:rPr lang="el-GR" sz="2000" dirty="0">
                <a:ea typeface="ＭＳ Ｐゴシック" pitchFamily="34" charset="-128"/>
              </a:rPr>
              <a:t> και </a:t>
            </a:r>
            <a:r>
              <a:rPr lang="el-GR" sz="2000" dirty="0" err="1">
                <a:ea typeface="ＭＳ Ｐゴシック" pitchFamily="34" charset="-128"/>
              </a:rPr>
              <a:t>ενισχύοντας</a:t>
            </a:r>
            <a:r>
              <a:rPr lang="el-GR" sz="2000" dirty="0">
                <a:ea typeface="ＭＳ Ｐゴシック" pitchFamily="34" charset="-128"/>
              </a:rPr>
              <a:t> την </a:t>
            </a:r>
            <a:r>
              <a:rPr lang="el-GR" sz="2000" dirty="0" err="1">
                <a:ea typeface="ＭＳ Ｐゴシック" pitchFamily="34" charset="-128"/>
              </a:rPr>
              <a:t>αίσθηση</a:t>
            </a:r>
            <a:r>
              <a:rPr lang="el-GR" sz="2000" dirty="0">
                <a:ea typeface="ＭＳ Ｐゴシック" pitchFamily="34" charset="-128"/>
              </a:rPr>
              <a:t> της </a:t>
            </a:r>
            <a:r>
              <a:rPr lang="el-GR" sz="2000" dirty="0" err="1">
                <a:ea typeface="ＭＳ Ｐゴシック" pitchFamily="34" charset="-128"/>
              </a:rPr>
              <a:t>κοινότητας</a:t>
            </a:r>
            <a:r>
              <a:rPr lang="el-GR" sz="2000" dirty="0">
                <a:ea typeface="ＭＳ Ｐゴシック" pitchFamily="34" charset="-128"/>
              </a:rPr>
              <a:t> που </a:t>
            </a:r>
            <a:r>
              <a:rPr lang="el-GR" sz="2000" dirty="0" err="1">
                <a:ea typeface="ＭＳ Ｐゴシック" pitchFamily="34" charset="-128"/>
              </a:rPr>
              <a:t>συνεπάγεται</a:t>
            </a:r>
            <a:r>
              <a:rPr lang="el-GR" sz="2000" dirty="0">
                <a:ea typeface="ＭＳ Ｐゴシック" pitchFamily="34" charset="-128"/>
              </a:rPr>
              <a:t> η </a:t>
            </a:r>
            <a:r>
              <a:rPr lang="el-GR" sz="2000" dirty="0" err="1">
                <a:ea typeface="ＭＳ Ｐゴシック" pitchFamily="34" charset="-128"/>
              </a:rPr>
              <a:t>συλλογικη</a:t>
            </a:r>
            <a:r>
              <a:rPr lang="el-GR" sz="2000" dirty="0">
                <a:ea typeface="ＭＳ Ｐゴシック" pitchFamily="34" charset="-128"/>
              </a:rPr>
              <a:t>́ </a:t>
            </a:r>
            <a:r>
              <a:rPr lang="el-GR" sz="2000" dirty="0" err="1">
                <a:ea typeface="ＭＳ Ｐゴシック" pitchFamily="34" charset="-128"/>
              </a:rPr>
              <a:t>διαβίωση</a:t>
            </a:r>
            <a:r>
              <a:rPr lang="el-GR" sz="2000" dirty="0">
                <a:ea typeface="ＭＳ Ｐゴシック" pitchFamily="34" charset="-128"/>
              </a:rPr>
              <a:t>. </a:t>
            </a:r>
            <a:endParaRPr lang="en-US" dirty="0">
              <a:ea typeface="ＭＳ Ｐゴシック" pitchFamily="34" charset="-128"/>
            </a:endParaRPr>
          </a:p>
        </p:txBody>
      </p:sp>
      <p:sp>
        <p:nvSpPr>
          <p:cNvPr id="5" name="Title 1"/>
          <p:cNvSpPr>
            <a:spLocks noGrp="1"/>
          </p:cNvSpPr>
          <p:nvPr>
            <p:ph type="title"/>
          </p:nvPr>
        </p:nvSpPr>
        <p:spPr>
          <a:xfrm>
            <a:off x="2279651" y="260350"/>
            <a:ext cx="7993063" cy="1143000"/>
          </a:xfrm>
        </p:spPr>
        <p:txBody>
          <a:bodyPr wrap="square" numCol="1" anchorCtr="0" compatLnSpc="1">
            <a:prstTxWarp prst="textNoShape">
              <a:avLst/>
            </a:prstTxWarp>
          </a:bodyPr>
          <a:lstStyle/>
          <a:p>
            <a:pPr algn="ctr" eaLnBrk="1" hangingPunct="1"/>
            <a:r>
              <a:rPr lang="en-US" sz="2600">
                <a:solidFill>
                  <a:srgbClr val="660066"/>
                </a:solidFill>
                <a:ea typeface="ＭＳ Ｐゴシック" pitchFamily="34" charset="-128"/>
              </a:rPr>
              <a:t>I. </a:t>
            </a:r>
            <a:r>
              <a:rPr lang="el-GR" sz="2600">
                <a:solidFill>
                  <a:srgbClr val="660066"/>
                </a:solidFill>
                <a:ea typeface="ＭＳ Ｐゴシック" pitchFamily="34" charset="-128"/>
              </a:rPr>
              <a:t>Το αστικό φαινόμενο και η αργή εξέλιξη του σχεδιασμού των πόλεων: η περιτειχισμένη πόλη (5/5)</a:t>
            </a:r>
            <a:endParaRPr lang="en-US" sz="2600">
              <a:solidFill>
                <a:srgbClr val="660066"/>
              </a:solidFill>
              <a:ea typeface="ＭＳ Ｐゴシック" pitchFamily="34" charset="-128"/>
            </a:endParaRPr>
          </a:p>
        </p:txBody>
      </p:sp>
      <p:pic>
        <p:nvPicPr>
          <p:cNvPr id="21507" name="Picture 5" descr="eikona 2.3.jpg"/>
          <p:cNvPicPr>
            <a:picLocks noChangeAspect="1"/>
          </p:cNvPicPr>
          <p:nvPr/>
        </p:nvPicPr>
        <p:blipFill>
          <a:blip r:embed="rId2"/>
          <a:srcRect/>
          <a:stretch>
            <a:fillRect/>
          </a:stretch>
        </p:blipFill>
        <p:spPr bwMode="auto">
          <a:xfrm>
            <a:off x="6600826" y="2060576"/>
            <a:ext cx="3813175" cy="2881313"/>
          </a:xfrm>
          <a:prstGeom prst="rect">
            <a:avLst/>
          </a:prstGeom>
          <a:noFill/>
          <a:ln w="9525">
            <a:noFill/>
            <a:miter lim="800000"/>
            <a:headEnd/>
            <a:tailEnd/>
          </a:ln>
        </p:spPr>
      </p:pic>
      <p:sp>
        <p:nvSpPr>
          <p:cNvPr id="21508" name="Rectangle 1"/>
          <p:cNvSpPr>
            <a:spLocks noChangeArrowheads="1"/>
          </p:cNvSpPr>
          <p:nvPr/>
        </p:nvSpPr>
        <p:spPr bwMode="auto">
          <a:xfrm>
            <a:off x="6527800" y="5229226"/>
            <a:ext cx="3887788" cy="830263"/>
          </a:xfrm>
          <a:prstGeom prst="rect">
            <a:avLst/>
          </a:prstGeom>
          <a:noFill/>
          <a:ln w="9525">
            <a:noFill/>
            <a:miter lim="800000"/>
            <a:headEnd/>
            <a:tailEnd/>
          </a:ln>
        </p:spPr>
        <p:txBody>
          <a:bodyPr>
            <a:spAutoFit/>
          </a:bodyPr>
          <a:lstStyle/>
          <a:p>
            <a:r>
              <a:rPr lang="el-GR" sz="1200"/>
              <a:t>Το σχέδιο της ιδανικής πόλης Παλμανόβα στην Ιταλία, 1593 μ.Χ. </a:t>
            </a:r>
            <a:endParaRPr lang="el-GR" sz="1200">
              <a:hlinkClick r:id="rId3"/>
            </a:endParaRPr>
          </a:p>
          <a:p>
            <a:r>
              <a:rPr lang="en-US" sz="1200">
                <a:hlinkClick r:id="rId4"/>
              </a:rPr>
              <a:t>http://en.wikipedia.org/wiki/File:Palmanova1600.jpg</a:t>
            </a:r>
            <a:endParaRPr lang="el-GR" sz="1200"/>
          </a:p>
          <a:p>
            <a:endParaRPr 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92313" y="333375"/>
            <a:ext cx="8229600" cy="990600"/>
          </a:xfrm>
        </p:spPr>
        <p:txBody>
          <a:bodyPr wrap="square" numCol="1" anchorCtr="0" compatLnSpc="1">
            <a:prstTxWarp prst="textNoShape">
              <a:avLst/>
            </a:prstTxWarp>
            <a:noAutofit/>
          </a:bodyPr>
          <a:lstStyle/>
          <a:p>
            <a:pPr algn="ctr" eaLnBrk="1" hangingPunct="1"/>
            <a:r>
              <a:rPr lang="el-GR" sz="2600">
                <a:solidFill>
                  <a:srgbClr val="660066"/>
                </a:solidFill>
                <a:ea typeface="ＭＳ Ｐゴシック" pitchFamily="34" charset="-128"/>
              </a:rPr>
              <a:t>ΙΙ. Εκατό κρίσιμα χρόνια διαμόρφωσης πολεοδομικών πρακτικών: το Παρίσι του βαρώνου </a:t>
            </a:r>
            <a:r>
              <a:rPr lang="en-US" sz="2600">
                <a:solidFill>
                  <a:srgbClr val="660066"/>
                </a:solidFill>
                <a:ea typeface="ＭＳ Ｐゴシック" pitchFamily="34" charset="-128"/>
              </a:rPr>
              <a:t>Haussmann</a:t>
            </a:r>
            <a:r>
              <a:rPr lang="el-GR" sz="2600">
                <a:solidFill>
                  <a:srgbClr val="660066"/>
                </a:solidFill>
                <a:ea typeface="ＭＳ Ｐゴシック" pitchFamily="34" charset="-128"/>
              </a:rPr>
              <a:t> (1/6)</a:t>
            </a:r>
            <a:endParaRPr lang="en-US" sz="2600">
              <a:solidFill>
                <a:srgbClr val="660066"/>
              </a:solidFill>
              <a:ea typeface="ＭＳ Ｐゴシック" pitchFamily="34" charset="-128"/>
            </a:endParaRPr>
          </a:p>
        </p:txBody>
      </p:sp>
      <p:sp>
        <p:nvSpPr>
          <p:cNvPr id="22530" name="Content Placeholder 2"/>
          <p:cNvSpPr>
            <a:spLocks noGrp="1"/>
          </p:cNvSpPr>
          <p:nvPr>
            <p:ph idx="1"/>
          </p:nvPr>
        </p:nvSpPr>
        <p:spPr>
          <a:xfrm>
            <a:off x="695401" y="1600200"/>
            <a:ext cx="6624564" cy="4876800"/>
          </a:xfrm>
        </p:spPr>
        <p:txBody>
          <a:bodyPr/>
          <a:lstStyle/>
          <a:p>
            <a:pPr marL="0" indent="0">
              <a:buNone/>
            </a:pPr>
            <a:r>
              <a:rPr lang="el-GR" sz="2000" dirty="0">
                <a:ea typeface="ＭＳ Ｐゴシック" pitchFamily="34" charset="-128"/>
              </a:rPr>
              <a:t>Τα σχέδια που </a:t>
            </a:r>
            <a:r>
              <a:rPr lang="el-GR" sz="2000" dirty="0" err="1">
                <a:ea typeface="ＭＳ Ｐゴシック" pitchFamily="34" charset="-128"/>
              </a:rPr>
              <a:t>εφαρμόστηκαν</a:t>
            </a:r>
            <a:r>
              <a:rPr lang="el-GR" sz="2000" dirty="0">
                <a:ea typeface="ＭＳ Ｐゴシック" pitchFamily="34" charset="-128"/>
              </a:rPr>
              <a:t> στο </a:t>
            </a:r>
            <a:r>
              <a:rPr lang="el-GR" sz="2000" dirty="0" err="1">
                <a:ea typeface="ＭＳ Ｐゴシック" pitchFamily="34" charset="-128"/>
              </a:rPr>
              <a:t>Παρίσι</a:t>
            </a:r>
            <a:r>
              <a:rPr lang="el-GR" sz="2000" dirty="0">
                <a:ea typeface="ＭＳ Ｐゴシック" pitchFamily="34" charset="-128"/>
              </a:rPr>
              <a:t> από τον Διοικητή της περιοχής του </a:t>
            </a:r>
            <a:r>
              <a:rPr lang="el-GR" sz="2000" dirty="0" err="1">
                <a:ea typeface="ＭＳ Ｐゴシック" pitchFamily="34" charset="-128"/>
              </a:rPr>
              <a:t>Seine</a:t>
            </a:r>
            <a:r>
              <a:rPr lang="el-GR" sz="2000" dirty="0">
                <a:ea typeface="ＭＳ Ｐゴシック" pitchFamily="34" charset="-128"/>
              </a:rPr>
              <a:t>, </a:t>
            </a:r>
            <a:r>
              <a:rPr lang="el-GR" sz="2000" dirty="0" err="1">
                <a:ea typeface="ＭＳ Ｐゴシック" pitchFamily="34" charset="-128"/>
              </a:rPr>
              <a:t>Baron</a:t>
            </a:r>
            <a:r>
              <a:rPr lang="el-GR" sz="2000" dirty="0">
                <a:ea typeface="ＭＳ Ｐゴシック" pitchFamily="34" charset="-128"/>
              </a:rPr>
              <a:t> </a:t>
            </a:r>
            <a:r>
              <a:rPr lang="el-GR" sz="2000" dirty="0" err="1">
                <a:ea typeface="ＭＳ Ｐゴシック" pitchFamily="34" charset="-128"/>
              </a:rPr>
              <a:t>Georges-Eugène</a:t>
            </a:r>
            <a:r>
              <a:rPr lang="el-GR" sz="2000" dirty="0">
                <a:ea typeface="ＭＳ Ｐゴシック" pitchFamily="34" charset="-128"/>
              </a:rPr>
              <a:t> </a:t>
            </a:r>
            <a:r>
              <a:rPr lang="el-GR" sz="2000" dirty="0" err="1">
                <a:ea typeface="ＭＳ Ｐゴシック" pitchFamily="34" charset="-128"/>
              </a:rPr>
              <a:t>Haussmann</a:t>
            </a:r>
            <a:r>
              <a:rPr lang="el-GR" sz="2000" dirty="0">
                <a:ea typeface="ＭＳ Ｐゴシック" pitchFamily="34" charset="-128"/>
              </a:rPr>
              <a:t>, κατά την περίοδο 1850-1870, σηματοδοτούν το πέρασμα στην πρόσφατη περί</a:t>
            </a:r>
            <a:r>
              <a:rPr lang="en-US" sz="2000" dirty="0">
                <a:ea typeface="ＭＳ Ｐゴシック" pitchFamily="34" charset="-128"/>
              </a:rPr>
              <a:t>o</a:t>
            </a:r>
            <a:r>
              <a:rPr lang="el-GR" sz="2000" dirty="0" err="1">
                <a:ea typeface="ＭＳ Ｐゴシック" pitchFamily="34" charset="-128"/>
              </a:rPr>
              <a:t>δο</a:t>
            </a:r>
            <a:r>
              <a:rPr lang="el-GR" sz="2000" dirty="0">
                <a:ea typeface="ＭＳ Ｐゴシック" pitchFamily="34" charset="-128"/>
              </a:rPr>
              <a:t> της πολεοδομίας καθώς πρόκειται για </a:t>
            </a:r>
            <a:r>
              <a:rPr lang="el-GR" sz="2000" dirty="0" err="1">
                <a:ea typeface="ＭＳ Ｐゴシック" pitchFamily="34" charset="-128"/>
              </a:rPr>
              <a:t>πολεδομικές</a:t>
            </a:r>
            <a:r>
              <a:rPr lang="el-GR" sz="2000" dirty="0">
                <a:ea typeface="ＭＳ Ｐゴシック" pitchFamily="34" charset="-128"/>
              </a:rPr>
              <a:t> παρεμβάσεις μεγάλης </a:t>
            </a:r>
            <a:r>
              <a:rPr lang="el-GR" sz="2000" dirty="0" err="1">
                <a:ea typeface="ＭＳ Ｐゴシック" pitchFamily="34" charset="-128"/>
              </a:rPr>
              <a:t>κλίμακας</a:t>
            </a:r>
            <a:r>
              <a:rPr lang="el-GR" sz="2000" dirty="0">
                <a:ea typeface="ＭＳ Ｐゴシック" pitchFamily="34" charset="-128"/>
              </a:rPr>
              <a:t> που </a:t>
            </a:r>
            <a:r>
              <a:rPr lang="el-GR" sz="2000" dirty="0" err="1">
                <a:ea typeface="ＭＳ Ｐゴシック" pitchFamily="34" charset="-128"/>
              </a:rPr>
              <a:t>περιλάμβαναν</a:t>
            </a:r>
            <a:r>
              <a:rPr lang="el-GR" sz="2000" dirty="0">
                <a:ea typeface="ＭＳ Ｐゴシック" pitchFamily="34" charset="-128"/>
              </a:rPr>
              <a:t> </a:t>
            </a:r>
            <a:r>
              <a:rPr lang="el-GR" sz="2000" dirty="0" err="1">
                <a:ea typeface="ＭＳ Ｐゴシック" pitchFamily="34" charset="-128"/>
              </a:rPr>
              <a:t>ένα</a:t>
            </a:r>
            <a:r>
              <a:rPr lang="el-GR" sz="2000" dirty="0">
                <a:ea typeface="ＭＳ Ｐゴシック" pitchFamily="34" charset="-128"/>
              </a:rPr>
              <a:t> </a:t>
            </a:r>
            <a:r>
              <a:rPr lang="el-GR" sz="2000" dirty="0" err="1">
                <a:ea typeface="ＭＳ Ｐゴシック" pitchFamily="34" charset="-128"/>
              </a:rPr>
              <a:t>ευρυ</a:t>
            </a:r>
            <a:r>
              <a:rPr lang="el-GR" sz="2000" dirty="0">
                <a:ea typeface="ＭＳ Ｐゴシック" pitchFamily="34" charset="-128"/>
              </a:rPr>
              <a:t>́ </a:t>
            </a:r>
            <a:r>
              <a:rPr lang="el-GR" sz="2000" dirty="0" err="1">
                <a:ea typeface="ＭＳ Ｐゴシック" pitchFamily="34" charset="-128"/>
              </a:rPr>
              <a:t>φάσμα</a:t>
            </a:r>
            <a:r>
              <a:rPr lang="el-GR" sz="2000" dirty="0">
                <a:ea typeface="ＭＳ Ｐゴシック" pitchFamily="34" charset="-128"/>
              </a:rPr>
              <a:t> </a:t>
            </a:r>
            <a:r>
              <a:rPr lang="el-GR" sz="2000" dirty="0" err="1">
                <a:ea typeface="ＭＳ Ｐゴシック" pitchFamily="34" charset="-128"/>
              </a:rPr>
              <a:t>έργων</a:t>
            </a:r>
            <a:r>
              <a:rPr lang="el-GR" sz="2000" dirty="0">
                <a:ea typeface="ＭＳ Ｐゴシック" pitchFamily="34" charset="-128"/>
              </a:rPr>
              <a:t> με βασικότερα τη διαμόρφωση </a:t>
            </a:r>
            <a:r>
              <a:rPr lang="el-GR" sz="2000" dirty="0" err="1">
                <a:ea typeface="ＭＳ Ｐゴシック" pitchFamily="34" charset="-128"/>
              </a:rPr>
              <a:t>λεωφόρων</a:t>
            </a:r>
            <a:r>
              <a:rPr lang="el-GR" sz="2000" dirty="0">
                <a:ea typeface="ＭＳ Ｐゴシック" pitchFamily="34" charset="-128"/>
              </a:rPr>
              <a:t>, πάρκων και πλατειών. </a:t>
            </a:r>
            <a:endParaRPr lang="en-US" sz="2000" dirty="0">
              <a:ea typeface="ＭＳ Ｐゴシック" pitchFamily="34" charset="-128"/>
            </a:endParaRPr>
          </a:p>
          <a:p>
            <a:pPr marL="0" indent="0">
              <a:buNone/>
            </a:pPr>
            <a:endParaRPr lang="en-US" sz="2000" dirty="0">
              <a:ea typeface="ＭＳ Ｐゴシック" pitchFamily="34" charset="-128"/>
            </a:endParaRPr>
          </a:p>
          <a:p>
            <a:pPr marL="0" indent="0">
              <a:buNone/>
            </a:pPr>
            <a:r>
              <a:rPr lang="el-GR" sz="2000" dirty="0">
                <a:ea typeface="ＭＳ Ｐゴシック" pitchFamily="34" charset="-128"/>
              </a:rPr>
              <a:t>Οι </a:t>
            </a:r>
            <a:r>
              <a:rPr lang="el-GR" sz="2000" dirty="0" err="1">
                <a:ea typeface="ＭＳ Ｐゴシック" pitchFamily="34" charset="-128"/>
              </a:rPr>
              <a:t>παρεμβάσεις</a:t>
            </a:r>
            <a:r>
              <a:rPr lang="el-GR" sz="2000" dirty="0">
                <a:ea typeface="ＭＳ Ｐゴシック" pitchFamily="34" charset="-128"/>
              </a:rPr>
              <a:t> </a:t>
            </a:r>
            <a:r>
              <a:rPr lang="el-GR" sz="2000" dirty="0" err="1">
                <a:ea typeface="ＭＳ Ｐゴシック" pitchFamily="34" charset="-128"/>
              </a:rPr>
              <a:t>αυτές</a:t>
            </a:r>
            <a:r>
              <a:rPr lang="el-GR" sz="2000" dirty="0">
                <a:ea typeface="ＭＳ Ｐゴシック" pitchFamily="34" charset="-128"/>
              </a:rPr>
              <a:t> </a:t>
            </a:r>
            <a:r>
              <a:rPr lang="el-GR" sz="2000" dirty="0" err="1">
                <a:ea typeface="ＭＳ Ｐゴシック" pitchFamily="34" charset="-128"/>
              </a:rPr>
              <a:t>εγκαινίασαν</a:t>
            </a:r>
            <a:r>
              <a:rPr lang="el-GR" sz="2000" dirty="0">
                <a:ea typeface="ＭＳ Ｐゴシック" pitchFamily="34" charset="-128"/>
              </a:rPr>
              <a:t> το </a:t>
            </a:r>
            <a:r>
              <a:rPr lang="el-GR" sz="2000" dirty="0" err="1">
                <a:ea typeface="ＭＳ Ｐゴシック" pitchFamily="34" charset="-128"/>
              </a:rPr>
              <a:t>πλαίσιο</a:t>
            </a:r>
            <a:r>
              <a:rPr lang="el-GR" sz="2000" dirty="0">
                <a:ea typeface="ＭＳ Ｐゴシック" pitchFamily="34" charset="-128"/>
              </a:rPr>
              <a:t> </a:t>
            </a:r>
            <a:r>
              <a:rPr lang="el-GR" sz="2000" dirty="0" err="1">
                <a:ea typeface="ＭＳ Ｐゴシック" pitchFamily="34" charset="-128"/>
              </a:rPr>
              <a:t>ενός</a:t>
            </a:r>
            <a:r>
              <a:rPr lang="el-GR" sz="2000" dirty="0">
                <a:ea typeface="ＭＳ Ｐゴシック" pitchFamily="34" charset="-128"/>
              </a:rPr>
              <a:t> </a:t>
            </a:r>
            <a:r>
              <a:rPr lang="el-GR" sz="2000" dirty="0" err="1">
                <a:ea typeface="ＭＳ Ｐゴシック" pitchFamily="34" charset="-128"/>
              </a:rPr>
              <a:t>βασικα</a:t>
            </a:r>
            <a:r>
              <a:rPr lang="el-GR" sz="2000" dirty="0">
                <a:ea typeface="ＭＳ Ｐゴシック" pitchFamily="34" charset="-128"/>
              </a:rPr>
              <a:t>́ </a:t>
            </a:r>
            <a:r>
              <a:rPr lang="el-GR" sz="2000" b="1" dirty="0">
                <a:ea typeface="ＭＳ Ｐゴシック" pitchFamily="34" charset="-128"/>
              </a:rPr>
              <a:t>«εκ των </a:t>
            </a:r>
            <a:r>
              <a:rPr lang="el-GR" sz="2000" b="1" dirty="0" err="1">
                <a:ea typeface="ＭＳ Ｐゴシック" pitchFamily="34" charset="-128"/>
              </a:rPr>
              <a:t>άνω</a:t>
            </a:r>
            <a:r>
              <a:rPr lang="el-GR" sz="2000" b="1" dirty="0">
                <a:ea typeface="ＭＳ Ｐゴシック" pitchFamily="34" charset="-128"/>
              </a:rPr>
              <a:t>» και και </a:t>
            </a:r>
            <a:r>
              <a:rPr lang="el-GR" sz="2000" b="1" dirty="0" err="1">
                <a:ea typeface="ＭＳ Ｐゴシック" pitchFamily="34" charset="-128"/>
              </a:rPr>
              <a:t>συχνα</a:t>
            </a:r>
            <a:r>
              <a:rPr lang="el-GR" sz="2000" b="1" dirty="0">
                <a:ea typeface="ＭＳ Ｐゴシック" pitchFamily="34" charset="-128"/>
              </a:rPr>
              <a:t>́ «</a:t>
            </a:r>
            <a:r>
              <a:rPr lang="el-GR" sz="2000" b="1" dirty="0" err="1">
                <a:ea typeface="ＭＳ Ｐゴシック" pitchFamily="34" charset="-128"/>
              </a:rPr>
              <a:t>αυταρχικου</a:t>
            </a:r>
            <a:r>
              <a:rPr lang="el-GR" sz="2000" b="1" dirty="0">
                <a:ea typeface="ＭＳ Ｐゴシック" pitchFamily="34" charset="-128"/>
              </a:rPr>
              <a:t>́» </a:t>
            </a:r>
            <a:r>
              <a:rPr lang="el-GR" sz="2000" b="1" dirty="0" err="1">
                <a:ea typeface="ＭＳ Ｐゴシック" pitchFamily="34" charset="-128"/>
              </a:rPr>
              <a:t>χωρικου</a:t>
            </a:r>
            <a:r>
              <a:rPr lang="el-GR" sz="2000" b="1" dirty="0">
                <a:ea typeface="ＭＳ Ｐゴシック" pitchFamily="34" charset="-128"/>
              </a:rPr>
              <a:t>́ </a:t>
            </a:r>
            <a:r>
              <a:rPr lang="el-GR" sz="2000" b="1" dirty="0" err="1">
                <a:ea typeface="ＭＳ Ｐゴシック" pitchFamily="34" charset="-128"/>
              </a:rPr>
              <a:t>σχεδιασμου</a:t>
            </a:r>
            <a:r>
              <a:rPr lang="el-GR" sz="2000" b="1" dirty="0">
                <a:ea typeface="ＭＳ Ｐゴシック" pitchFamily="34" charset="-128"/>
              </a:rPr>
              <a:t>́ που </a:t>
            </a:r>
            <a:r>
              <a:rPr lang="el-GR" sz="2000" b="1" dirty="0" err="1">
                <a:ea typeface="ＭＳ Ｐゴシック" pitchFamily="34" charset="-128"/>
              </a:rPr>
              <a:t>χαρακτήρισε</a:t>
            </a:r>
            <a:r>
              <a:rPr lang="el-GR" sz="2000" b="1" dirty="0">
                <a:ea typeface="ＭＳ Ｐゴシック" pitchFamily="34" charset="-128"/>
              </a:rPr>
              <a:t> το </a:t>
            </a:r>
            <a:r>
              <a:rPr lang="el-GR" sz="2000" b="1" dirty="0" err="1">
                <a:ea typeface="ＭＳ Ｐゴシック" pitchFamily="34" charset="-128"/>
              </a:rPr>
              <a:t>μεγαλύτερο</a:t>
            </a:r>
            <a:r>
              <a:rPr lang="el-GR" sz="2000" b="1" dirty="0">
                <a:ea typeface="ＭＳ Ｐゴシック" pitchFamily="34" charset="-128"/>
              </a:rPr>
              <a:t> </a:t>
            </a:r>
            <a:r>
              <a:rPr lang="el-GR" sz="2000" b="1" dirty="0" err="1">
                <a:ea typeface="ＭＳ Ｐゴシック" pitchFamily="34" charset="-128"/>
              </a:rPr>
              <a:t>μέρος</a:t>
            </a:r>
            <a:r>
              <a:rPr lang="el-GR" sz="2000" b="1" dirty="0">
                <a:ea typeface="ＭＳ Ｐゴシック" pitchFamily="34" charset="-128"/>
              </a:rPr>
              <a:t> των </a:t>
            </a:r>
            <a:r>
              <a:rPr lang="el-GR" sz="2000" b="1" dirty="0" err="1">
                <a:ea typeface="ＭＳ Ｐゴシック" pitchFamily="34" charset="-128"/>
              </a:rPr>
              <a:t>πολεοδομικών</a:t>
            </a:r>
            <a:r>
              <a:rPr lang="el-GR" sz="2000" b="1" dirty="0">
                <a:ea typeface="ＭＳ Ｐゴシック" pitchFamily="34" charset="-128"/>
              </a:rPr>
              <a:t> </a:t>
            </a:r>
            <a:r>
              <a:rPr lang="el-GR" sz="2000" b="1" dirty="0" err="1">
                <a:ea typeface="ＭＳ Ｐゴシック" pitchFamily="34" charset="-128"/>
              </a:rPr>
              <a:t>πρακτικών</a:t>
            </a:r>
            <a:r>
              <a:rPr lang="el-GR" sz="2000" b="1" dirty="0">
                <a:ea typeface="ＭＳ Ｐゴシック" pitchFamily="34" charset="-128"/>
              </a:rPr>
              <a:t> </a:t>
            </a:r>
            <a:r>
              <a:rPr lang="el-GR" sz="2000" b="1" dirty="0" err="1">
                <a:ea typeface="ＭＳ Ｐゴシック" pitchFamily="34" charset="-128"/>
              </a:rPr>
              <a:t>έως</a:t>
            </a:r>
            <a:r>
              <a:rPr lang="el-GR" sz="2000" b="1" dirty="0">
                <a:ea typeface="ＭＳ Ｐゴシック" pitchFamily="34" charset="-128"/>
              </a:rPr>
              <a:t> τα </a:t>
            </a:r>
            <a:r>
              <a:rPr lang="el-GR" sz="2000" b="1" dirty="0" err="1">
                <a:ea typeface="ＭＳ Ｐゴシック" pitchFamily="34" charset="-128"/>
              </a:rPr>
              <a:t>μέσα</a:t>
            </a:r>
            <a:r>
              <a:rPr lang="el-GR" sz="2000" b="1" dirty="0">
                <a:ea typeface="ＭＳ Ｐゴシック" pitchFamily="34" charset="-128"/>
              </a:rPr>
              <a:t> του 20ού </a:t>
            </a:r>
            <a:r>
              <a:rPr lang="el-GR" sz="2000" b="1" dirty="0" err="1">
                <a:ea typeface="ＭＳ Ｐゴシック" pitchFamily="34" charset="-128"/>
              </a:rPr>
              <a:t>αιώνα</a:t>
            </a:r>
            <a:r>
              <a:rPr lang="el-GR" sz="2000" b="1" dirty="0">
                <a:ea typeface="ＭＳ Ｐゴシック" pitchFamily="34" charset="-128"/>
              </a:rPr>
              <a:t>. </a:t>
            </a:r>
          </a:p>
        </p:txBody>
      </p:sp>
      <p:pic>
        <p:nvPicPr>
          <p:cNvPr id="22531" name="Picture 1" descr="eikona 2.4β.jpg"/>
          <p:cNvPicPr>
            <a:picLocks noChangeAspect="1"/>
          </p:cNvPicPr>
          <p:nvPr/>
        </p:nvPicPr>
        <p:blipFill>
          <a:blip r:embed="rId2"/>
          <a:srcRect/>
          <a:stretch>
            <a:fillRect/>
          </a:stretch>
        </p:blipFill>
        <p:spPr bwMode="auto">
          <a:xfrm>
            <a:off x="7319963" y="1773238"/>
            <a:ext cx="3154362" cy="2487612"/>
          </a:xfrm>
          <a:prstGeom prst="rect">
            <a:avLst/>
          </a:prstGeom>
          <a:noFill/>
          <a:ln w="9525">
            <a:noFill/>
            <a:miter lim="800000"/>
            <a:headEnd/>
            <a:tailEnd/>
          </a:ln>
        </p:spPr>
      </p:pic>
      <p:sp>
        <p:nvSpPr>
          <p:cNvPr id="5" name="Content Placeholder 2"/>
          <p:cNvSpPr txBox="1">
            <a:spLocks/>
          </p:cNvSpPr>
          <p:nvPr/>
        </p:nvSpPr>
        <p:spPr bwMode="auto">
          <a:xfrm>
            <a:off x="7319963" y="4437063"/>
            <a:ext cx="3097212"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0" hangingPunct="0">
              <a:spcBef>
                <a:spcPct val="20000"/>
              </a:spcBef>
              <a:buClr>
                <a:schemeClr val="accent1"/>
              </a:buClr>
              <a:buSzPct val="85000"/>
              <a:buFont typeface="Arial" pitchFamily="34" charset="0"/>
              <a:buNone/>
            </a:pPr>
            <a:r>
              <a:rPr lang="el-GR" sz="1200" b="1"/>
              <a:t>Η avenue de l</a:t>
            </a:r>
            <a:r>
              <a:rPr lang="el-GR" altLang="en-US" sz="1200" b="1"/>
              <a:t>’</a:t>
            </a:r>
            <a:r>
              <a:rPr lang="el-GR" sz="1200" b="1"/>
              <a:t> Opéra στο Παρίσι μετά τις παρεμβάσεις του Haussmann σε πίνακα του Camille Pissaro του 1998. </a:t>
            </a:r>
          </a:p>
          <a:p>
            <a:pPr eaLnBrk="0" hangingPunct="0">
              <a:spcBef>
                <a:spcPct val="20000"/>
              </a:spcBef>
              <a:buClr>
                <a:schemeClr val="accent1"/>
              </a:buClr>
              <a:buSzPct val="85000"/>
              <a:buFont typeface="Arial" pitchFamily="34" charset="0"/>
              <a:buNone/>
            </a:pPr>
            <a:r>
              <a:rPr lang="el-GR" sz="1200" i="1"/>
              <a:t>Πηγή</a:t>
            </a:r>
            <a:r>
              <a:rPr lang="el-GR" sz="1200"/>
              <a:t>: http://en.wikipedia.org/wiki/ File:Camille_Pissarro_002.jpg (πρόσβαση 26 Ιουνίου 2014). </a:t>
            </a:r>
          </a:p>
          <a:p>
            <a:pPr eaLnBrk="0" hangingPunct="0">
              <a:spcBef>
                <a:spcPct val="20000"/>
              </a:spcBef>
              <a:buClr>
                <a:schemeClr val="accent1"/>
              </a:buClr>
              <a:buSzPct val="85000"/>
              <a:buFont typeface="Arial" pitchFamily="34" charset="0"/>
              <a:buChar char="•"/>
            </a:pPr>
            <a:endParaRPr 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3" y="1600200"/>
            <a:ext cx="6480672" cy="4876800"/>
          </a:xfrm>
        </p:spPr>
        <p:txBody>
          <a:bodyPr>
            <a:normAutofit/>
          </a:bodyPr>
          <a:lstStyle/>
          <a:p>
            <a:pPr marL="0" indent="0" eaLnBrk="1" hangingPunct="1">
              <a:lnSpc>
                <a:spcPct val="90000"/>
              </a:lnSpc>
              <a:buNone/>
            </a:pPr>
            <a:r>
              <a:rPr lang="el-GR" sz="2000" dirty="0">
                <a:ea typeface="ＭＳ Ｐゴシック" pitchFamily="34" charset="-128"/>
              </a:rPr>
              <a:t>Στην Αγγλία αναπτύχθηκε και εφαρμόστηκε από τον </a:t>
            </a:r>
            <a:r>
              <a:rPr lang="el-GR" sz="2000" dirty="0" err="1">
                <a:ea typeface="ＭＳ Ｐゴシック" pitchFamily="34" charset="-128"/>
              </a:rPr>
              <a:t>Ebenezer</a:t>
            </a:r>
            <a:r>
              <a:rPr lang="el-GR" sz="2000" dirty="0">
                <a:ea typeface="ＭＳ Ｐゴシック" pitchFamily="34" charset="-128"/>
              </a:rPr>
              <a:t> </a:t>
            </a:r>
            <a:r>
              <a:rPr lang="el-GR" sz="2000" dirty="0" err="1">
                <a:ea typeface="ＭＳ Ｐゴシック" pitchFamily="34" charset="-128"/>
              </a:rPr>
              <a:t>Howard</a:t>
            </a:r>
            <a:r>
              <a:rPr lang="el-GR" sz="2000" dirty="0">
                <a:ea typeface="ＭＳ Ｐゴシック" pitchFamily="34" charset="-128"/>
              </a:rPr>
              <a:t> η ιδέα της </a:t>
            </a:r>
            <a:r>
              <a:rPr lang="el-GR" altLang="en-US" sz="2000" dirty="0">
                <a:ea typeface="ＭＳ Ｐゴシック" pitchFamily="34" charset="-128"/>
              </a:rPr>
              <a:t>‘</a:t>
            </a:r>
            <a:r>
              <a:rPr lang="el-GR" sz="2000" dirty="0">
                <a:ea typeface="ＭＳ Ｐゴシック" pitchFamily="34" charset="-128"/>
              </a:rPr>
              <a:t>Κηπούπολης (</a:t>
            </a:r>
            <a:r>
              <a:rPr lang="el-GR" altLang="en-US" sz="2000" dirty="0">
                <a:ea typeface="ＭＳ Ｐゴシック" pitchFamily="34" charset="-128"/>
              </a:rPr>
              <a:t>‘</a:t>
            </a:r>
            <a:r>
              <a:rPr lang="el-GR" sz="2000" dirty="0" err="1">
                <a:ea typeface="ＭＳ Ｐゴシック" pitchFamily="34" charset="-128"/>
              </a:rPr>
              <a:t>Garden</a:t>
            </a:r>
            <a:r>
              <a:rPr lang="el-GR" sz="2000" dirty="0">
                <a:ea typeface="ＭＳ Ｐゴシック" pitchFamily="34" charset="-128"/>
              </a:rPr>
              <a:t> </a:t>
            </a:r>
            <a:r>
              <a:rPr lang="el-GR" sz="2000" dirty="0" err="1">
                <a:ea typeface="ＭＳ Ｐゴシック" pitchFamily="34" charset="-128"/>
              </a:rPr>
              <a:t>City</a:t>
            </a:r>
            <a:r>
              <a:rPr lang="el-GR" altLang="en-US" sz="2000" dirty="0">
                <a:ea typeface="ＭＳ Ｐゴシック" pitchFamily="34" charset="-128"/>
              </a:rPr>
              <a:t>’</a:t>
            </a:r>
            <a:r>
              <a:rPr lang="el-GR" sz="2000" dirty="0">
                <a:ea typeface="ＭＳ Ｐゴシック" pitchFamily="34" charset="-128"/>
              </a:rPr>
              <a:t>) την οποία ο ίδιος παρουσιάζει αναλυτικά στο βιβλίο του </a:t>
            </a:r>
            <a:r>
              <a:rPr lang="el-GR" sz="2000" i="1" dirty="0" err="1">
                <a:ea typeface="ＭＳ Ｐゴシック" pitchFamily="34" charset="-128"/>
              </a:rPr>
              <a:t>Garden</a:t>
            </a:r>
            <a:r>
              <a:rPr lang="el-GR" sz="2000" i="1" dirty="0">
                <a:ea typeface="ＭＳ Ｐゴシック" pitchFamily="34" charset="-128"/>
              </a:rPr>
              <a:t> </a:t>
            </a:r>
            <a:r>
              <a:rPr lang="el-GR" sz="2000" i="1" dirty="0" err="1">
                <a:ea typeface="ＭＳ Ｐゴシック" pitchFamily="34" charset="-128"/>
              </a:rPr>
              <a:t>Cities</a:t>
            </a:r>
            <a:r>
              <a:rPr lang="el-GR" sz="2000" i="1" dirty="0">
                <a:ea typeface="ＭＳ Ｐゴシック" pitchFamily="34" charset="-128"/>
              </a:rPr>
              <a:t> of </a:t>
            </a:r>
            <a:r>
              <a:rPr lang="el-GR" sz="2000" i="1" dirty="0" err="1">
                <a:ea typeface="ＭＳ Ｐゴシック" pitchFamily="34" charset="-128"/>
              </a:rPr>
              <a:t>To-Morrow</a:t>
            </a:r>
            <a:r>
              <a:rPr lang="el-GR" sz="2000" i="1" dirty="0">
                <a:ea typeface="ＭＳ Ｐゴシック" pitchFamily="34" charset="-128"/>
              </a:rPr>
              <a:t> (1902)</a:t>
            </a:r>
            <a:r>
              <a:rPr lang="el-GR" sz="2000" dirty="0">
                <a:ea typeface="ＭＳ Ｐゴシック" pitchFamily="34" charset="-128"/>
              </a:rPr>
              <a:t>. </a:t>
            </a:r>
            <a:endParaRPr lang="en-US" sz="2000" dirty="0">
              <a:ea typeface="ＭＳ Ｐゴシック" pitchFamily="34" charset="-128"/>
            </a:endParaRPr>
          </a:p>
          <a:p>
            <a:pPr marL="0" indent="0" eaLnBrk="1" hangingPunct="1">
              <a:lnSpc>
                <a:spcPct val="90000"/>
              </a:lnSpc>
              <a:buNone/>
            </a:pPr>
            <a:endParaRPr lang="en-US" sz="2000" dirty="0">
              <a:ea typeface="ＭＳ Ｐゴシック" pitchFamily="34" charset="-128"/>
            </a:endParaRPr>
          </a:p>
          <a:p>
            <a:pPr marL="0" indent="0" eaLnBrk="1" hangingPunct="1">
              <a:lnSpc>
                <a:spcPct val="90000"/>
              </a:lnSpc>
              <a:buNone/>
            </a:pPr>
            <a:r>
              <a:rPr lang="el-GR" sz="2000" dirty="0">
                <a:ea typeface="ＭＳ Ｐゴシック" pitchFamily="34" charset="-128"/>
              </a:rPr>
              <a:t>Η κεντρική ιδέα του </a:t>
            </a:r>
            <a:r>
              <a:rPr lang="el-GR" sz="2000" dirty="0" err="1">
                <a:ea typeface="ＭＳ Ｐゴシック" pitchFamily="34" charset="-128"/>
              </a:rPr>
              <a:t>Howard</a:t>
            </a:r>
            <a:r>
              <a:rPr lang="el-GR" sz="2000" dirty="0">
                <a:ea typeface="ＭＳ Ｐゴシック" pitchFamily="34" charset="-128"/>
              </a:rPr>
              <a:t> ήταν η αποφυγή των αρνητικών χαρακτηριστικών της πόλης όπως ο συνωστισμός και η διατήρηση των θετικών πλευρών τόσο της πόλης όπως η εργασία και η αναψυχή όσο και της υπαίθρου όπως η άνεση χώρου και το καθαρό περιβάλλον, θέτοντας σαφή όρια μεγέθους για τη γειτνίαση φύσης και πόλης.   </a:t>
            </a:r>
            <a:endParaRPr lang="en-US" sz="2000" dirty="0">
              <a:ea typeface="ＭＳ Ｐゴシック" pitchFamily="34" charset="-128"/>
            </a:endParaRPr>
          </a:p>
          <a:p>
            <a:pPr marL="0" indent="0" eaLnBrk="1" hangingPunct="1">
              <a:lnSpc>
                <a:spcPct val="90000"/>
              </a:lnSpc>
              <a:buNone/>
            </a:pPr>
            <a:endParaRPr lang="en-US" sz="2000" dirty="0">
              <a:ea typeface="ＭＳ Ｐゴシック" pitchFamily="34" charset="-128"/>
            </a:endParaRPr>
          </a:p>
          <a:p>
            <a:pPr marL="0" indent="0" eaLnBrk="1" hangingPunct="1">
              <a:lnSpc>
                <a:spcPct val="90000"/>
              </a:lnSpc>
              <a:buNone/>
            </a:pPr>
            <a:r>
              <a:rPr lang="el-GR" sz="2000" dirty="0">
                <a:ea typeface="ＭＳ Ｐゴシック" pitchFamily="34" charset="-128"/>
              </a:rPr>
              <a:t>Το πρώτο παράδειγμα βρετανικής κηπούπολης είναι το </a:t>
            </a:r>
            <a:r>
              <a:rPr lang="el-GR" sz="2000" dirty="0" err="1">
                <a:ea typeface="ＭＳ Ｐゴシック" pitchFamily="34" charset="-128"/>
              </a:rPr>
              <a:t>Letchworth</a:t>
            </a:r>
            <a:r>
              <a:rPr lang="el-GR" sz="2000" dirty="0">
                <a:ea typeface="ＭＳ Ｐゴシック" pitchFamily="34" charset="-128"/>
              </a:rPr>
              <a:t> </a:t>
            </a:r>
            <a:r>
              <a:rPr lang="el-GR" sz="2000" dirty="0" err="1">
                <a:ea typeface="ＭＳ Ｐゴシック" pitchFamily="34" charset="-128"/>
              </a:rPr>
              <a:t>Garden</a:t>
            </a:r>
            <a:r>
              <a:rPr lang="el-GR" sz="2000" dirty="0">
                <a:ea typeface="ＭＳ Ｐゴシック" pitchFamily="34" charset="-128"/>
              </a:rPr>
              <a:t> </a:t>
            </a:r>
            <a:r>
              <a:rPr lang="el-GR" sz="2000" dirty="0" err="1">
                <a:ea typeface="ＭＳ Ｐゴシック" pitchFamily="34" charset="-128"/>
              </a:rPr>
              <a:t>City</a:t>
            </a:r>
            <a:r>
              <a:rPr lang="el-GR" sz="2000" dirty="0">
                <a:ea typeface="ＭＳ Ｐゴシック" pitchFamily="34" charset="-128"/>
              </a:rPr>
              <a:t> που ξεκίνησε το 1903 από τον ίδιο τον </a:t>
            </a:r>
            <a:r>
              <a:rPr lang="el-GR" sz="2000" dirty="0" err="1">
                <a:ea typeface="ＭＳ Ｐゴシック" pitchFamily="34" charset="-128"/>
              </a:rPr>
              <a:t>Howard</a:t>
            </a:r>
            <a:r>
              <a:rPr lang="el-GR" sz="2000" dirty="0">
                <a:ea typeface="ＭＳ Ｐゴシック" pitchFamily="34" charset="-128"/>
              </a:rPr>
              <a:t>.</a:t>
            </a:r>
          </a:p>
          <a:p>
            <a:pPr marL="0" indent="0" eaLnBrk="1" hangingPunct="1">
              <a:lnSpc>
                <a:spcPct val="90000"/>
              </a:lnSpc>
            </a:pPr>
            <a:endParaRPr lang="en-US" dirty="0">
              <a:ea typeface="ＭＳ Ｐゴシック" pitchFamily="34" charset="-128"/>
            </a:endParaRPr>
          </a:p>
        </p:txBody>
      </p:sp>
      <p:pic>
        <p:nvPicPr>
          <p:cNvPr id="23554" name="Picture 1" descr="sxima 2.7.jpg"/>
          <p:cNvPicPr>
            <a:picLocks noChangeAspect="1"/>
          </p:cNvPicPr>
          <p:nvPr/>
        </p:nvPicPr>
        <p:blipFill>
          <a:blip r:embed="rId2"/>
          <a:srcRect/>
          <a:stretch>
            <a:fillRect/>
          </a:stretch>
        </p:blipFill>
        <p:spPr bwMode="auto">
          <a:xfrm>
            <a:off x="7175500" y="1557338"/>
            <a:ext cx="3244850" cy="3384550"/>
          </a:xfrm>
          <a:prstGeom prst="rect">
            <a:avLst/>
          </a:prstGeom>
          <a:noFill/>
          <a:ln w="9525">
            <a:noFill/>
            <a:miter lim="800000"/>
            <a:headEnd/>
            <a:tailEnd/>
          </a:ln>
        </p:spPr>
      </p:pic>
      <p:sp>
        <p:nvSpPr>
          <p:cNvPr id="23555" name="Rectangle 3"/>
          <p:cNvSpPr>
            <a:spLocks noChangeArrowheads="1"/>
          </p:cNvSpPr>
          <p:nvPr/>
        </p:nvSpPr>
        <p:spPr bwMode="auto">
          <a:xfrm>
            <a:off x="7175500" y="5157788"/>
            <a:ext cx="3276600" cy="923330"/>
          </a:xfrm>
          <a:prstGeom prst="rect">
            <a:avLst/>
          </a:prstGeom>
          <a:noFill/>
          <a:ln w="9525">
            <a:noFill/>
            <a:miter lim="800000"/>
            <a:headEnd/>
            <a:tailEnd/>
          </a:ln>
        </p:spPr>
        <p:txBody>
          <a:bodyPr>
            <a:spAutoFit/>
          </a:bodyPr>
          <a:lstStyle/>
          <a:p>
            <a:r>
              <a:rPr lang="el-GR" b="1" baseline="30000"/>
              <a:t>Το σχέδιο της κηπούπολης του Ebenezer Howard (1902). </a:t>
            </a:r>
            <a:r>
              <a:rPr lang="el-GR" i="1" baseline="30000"/>
              <a:t>Πηγή</a:t>
            </a:r>
            <a:r>
              <a:rPr lang="el-GR" baseline="30000"/>
              <a:t>: http://commons.wikimedia.org/wiki/File:Garden_ City_Concept_by_Howard.jpg</a:t>
            </a:r>
            <a:endParaRPr lang="el-GR"/>
          </a:p>
        </p:txBody>
      </p:sp>
      <p:sp>
        <p:nvSpPr>
          <p:cNvPr id="7" name="Title 1"/>
          <p:cNvSpPr>
            <a:spLocks noGrp="1"/>
          </p:cNvSpPr>
          <p:nvPr>
            <p:ph type="title"/>
          </p:nvPr>
        </p:nvSpPr>
        <p:spPr>
          <a:xfrm>
            <a:off x="1992313" y="333375"/>
            <a:ext cx="8229600" cy="990600"/>
          </a:xfrm>
        </p:spPr>
        <p:txBody>
          <a:bodyPr wrap="square" numCol="1" anchorCtr="0" compatLnSpc="1">
            <a:prstTxWarp prst="textNoShape">
              <a:avLst/>
            </a:prstTxWarp>
            <a:noAutofit/>
          </a:bodyPr>
          <a:lstStyle/>
          <a:p>
            <a:pPr algn="ctr" eaLnBrk="1" hangingPunct="1"/>
            <a:r>
              <a:rPr lang="el-GR" sz="2600">
                <a:solidFill>
                  <a:srgbClr val="660066"/>
                </a:solidFill>
                <a:ea typeface="ＭＳ Ｐゴシック" pitchFamily="34" charset="-128"/>
              </a:rPr>
              <a:t>ΙΙ. Εκατό κρίσιμα χρόνια διαμόρφωσης πολεοδομικών πρακτικών: η κηπούπολη (</a:t>
            </a:r>
            <a:r>
              <a:rPr lang="en-US" sz="2600">
                <a:solidFill>
                  <a:srgbClr val="660066"/>
                </a:solidFill>
                <a:ea typeface="ＭＳ Ｐゴシック" pitchFamily="34" charset="-128"/>
              </a:rPr>
              <a:t>Garden City) </a:t>
            </a:r>
            <a:r>
              <a:rPr lang="el-GR" sz="2600">
                <a:solidFill>
                  <a:srgbClr val="660066"/>
                </a:solidFill>
                <a:ea typeface="ＭＳ Ｐゴシック" pitchFamily="34" charset="-128"/>
              </a:rPr>
              <a:t>του </a:t>
            </a:r>
            <a:r>
              <a:rPr lang="en-US" sz="2600">
                <a:solidFill>
                  <a:srgbClr val="660066"/>
                </a:solidFill>
                <a:ea typeface="ＭＳ Ｐゴシック" pitchFamily="34" charset="-128"/>
              </a:rPr>
              <a:t>Howard</a:t>
            </a:r>
            <a:r>
              <a:rPr lang="el-GR" sz="2600">
                <a:solidFill>
                  <a:srgbClr val="660066"/>
                </a:solidFill>
                <a:ea typeface="ＭＳ Ｐゴシック" pitchFamily="34" charset="-128"/>
              </a:rPr>
              <a:t> (2/6)</a:t>
            </a:r>
            <a:endParaRPr lang="en-US" sz="2600">
              <a:solidFill>
                <a:srgbClr val="660066"/>
              </a:solidFill>
              <a:ea typeface="ＭＳ Ｐゴシック"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noChangeArrowheads="1"/>
          </p:cNvSpPr>
          <p:nvPr>
            <p:ph idx="1"/>
          </p:nvPr>
        </p:nvSpPr>
        <p:spPr>
          <a:xfrm>
            <a:off x="767408" y="3344862"/>
            <a:ext cx="10657184" cy="3240087"/>
          </a:xfrm>
        </p:spPr>
        <p:txBody>
          <a:bodyPr/>
          <a:lstStyle/>
          <a:p>
            <a:pPr marL="0" indent="0">
              <a:buNone/>
            </a:pPr>
            <a:r>
              <a:rPr lang="el-GR" sz="2000" dirty="0">
                <a:ea typeface="ＭＳ Ｐゴシック" pitchFamily="34" charset="-128"/>
              </a:rPr>
              <a:t>Στην ίδια περίοδο εντάσσονται μια σειρά από πρωτοβουλίες και τάσεις του τέλους του 19</a:t>
            </a:r>
            <a:r>
              <a:rPr lang="el-GR" sz="2000" baseline="30000" dirty="0">
                <a:ea typeface="ＭＳ Ｐゴシック" pitchFamily="34" charset="-128"/>
              </a:rPr>
              <a:t>ου</a:t>
            </a:r>
            <a:r>
              <a:rPr lang="el-GR" sz="2000" dirty="0">
                <a:ea typeface="ＭＳ Ｐゴシック" pitchFamily="34" charset="-128"/>
              </a:rPr>
              <a:t> και των αρχών του 20</a:t>
            </a:r>
            <a:r>
              <a:rPr lang="el-GR" sz="2000" baseline="30000" dirty="0">
                <a:ea typeface="ＭＳ Ｐゴシック" pitchFamily="34" charset="-128"/>
              </a:rPr>
              <a:t>ου </a:t>
            </a:r>
            <a:r>
              <a:rPr lang="el-GR" sz="2000" dirty="0">
                <a:ea typeface="ＭＳ Ｐゴシック" pitchFamily="34" charset="-128"/>
              </a:rPr>
              <a:t>αιώνα όπως για παράδειγμα το κίνημα που έγινε γνωστό ως </a:t>
            </a:r>
            <a:r>
              <a:rPr lang="el-GR" altLang="en-US" sz="2000" dirty="0">
                <a:ea typeface="ＭＳ Ｐゴシック" pitchFamily="34" charset="-128"/>
              </a:rPr>
              <a:t>‘</a:t>
            </a:r>
            <a:r>
              <a:rPr lang="el-GR" sz="2000" dirty="0" err="1">
                <a:ea typeface="ＭＳ Ｐゴシック" pitchFamily="34" charset="-128"/>
              </a:rPr>
              <a:t>City</a:t>
            </a:r>
            <a:r>
              <a:rPr lang="el-GR" sz="2000" dirty="0">
                <a:ea typeface="ＭＳ Ｐゴシック" pitchFamily="34" charset="-128"/>
              </a:rPr>
              <a:t> </a:t>
            </a:r>
            <a:r>
              <a:rPr lang="el-GR" sz="2000" dirty="0" err="1">
                <a:ea typeface="ＭＳ Ｐゴシック" pitchFamily="34" charset="-128"/>
              </a:rPr>
              <a:t>Beautiful</a:t>
            </a:r>
            <a:r>
              <a:rPr lang="el-GR" altLang="en-US" sz="2000" dirty="0">
                <a:ea typeface="ＭＳ Ｐゴシック" pitchFamily="34" charset="-128"/>
              </a:rPr>
              <a:t>’</a:t>
            </a:r>
            <a:r>
              <a:rPr lang="el-GR" sz="2000" dirty="0">
                <a:ea typeface="ＭＳ Ｐゴシック" pitchFamily="34" charset="-128"/>
              </a:rPr>
              <a:t> στις ΗΠΑ με πιο γνωστή εφαρμογή το μνημειακό σχέδιο του 1901 για την κεντρική περιοχή της Ουάσιγκτον με το Καπιτώλιο και το μνημείο του Λίνκολν στα δυο άκρα του κεντρικού άξονα</a:t>
            </a:r>
            <a:r>
              <a:rPr lang="en-US" sz="2000" dirty="0">
                <a:ea typeface="ＭＳ Ｐゴシック" pitchFamily="34" charset="-128"/>
              </a:rPr>
              <a:t>.</a:t>
            </a:r>
            <a:r>
              <a:rPr lang="el-GR" sz="2000" dirty="0">
                <a:ea typeface="ＭＳ Ｐゴシック" pitchFamily="34" charset="-128"/>
              </a:rPr>
              <a:t> Αντίστοιχα ο </a:t>
            </a:r>
            <a:r>
              <a:rPr lang="el-GR" sz="2000" b="1" dirty="0" err="1">
                <a:ea typeface="ＭＳ Ｐゴシック" pitchFamily="34" charset="-128"/>
              </a:rPr>
              <a:t>Artouro</a:t>
            </a:r>
            <a:r>
              <a:rPr lang="el-GR" sz="2000" b="1" dirty="0">
                <a:ea typeface="ＭＳ Ｐゴシック" pitchFamily="34" charset="-128"/>
              </a:rPr>
              <a:t> </a:t>
            </a:r>
            <a:r>
              <a:rPr lang="el-GR" sz="2000" b="1" dirty="0" err="1">
                <a:ea typeface="ＭＳ Ｐゴシック" pitchFamily="34" charset="-128"/>
              </a:rPr>
              <a:t>Soria</a:t>
            </a:r>
            <a:r>
              <a:rPr lang="el-GR" sz="2000" b="1" dirty="0">
                <a:ea typeface="ＭＳ Ｐゴシック" pitchFamily="34" charset="-128"/>
              </a:rPr>
              <a:t> y </a:t>
            </a:r>
            <a:r>
              <a:rPr lang="el-GR" sz="2000" b="1" dirty="0" err="1">
                <a:ea typeface="ＭＳ Ｐゴシック" pitchFamily="34" charset="-128"/>
              </a:rPr>
              <a:t>Mata</a:t>
            </a:r>
            <a:r>
              <a:rPr lang="el-GR" sz="2000" b="1" dirty="0">
                <a:ea typeface="ＭＳ Ｐゴシック" pitchFamily="34" charset="-128"/>
              </a:rPr>
              <a:t> με την </a:t>
            </a:r>
            <a:r>
              <a:rPr lang="el-GR" sz="2000" b="1" dirty="0" err="1">
                <a:ea typeface="ＭＳ Ｐゴシック" pitchFamily="34" charset="-128"/>
              </a:rPr>
              <a:t>ιδέα</a:t>
            </a:r>
            <a:r>
              <a:rPr lang="el-GR" sz="2000" b="1" dirty="0">
                <a:ea typeface="ＭＳ Ｐゴシック" pitchFamily="34" charset="-128"/>
              </a:rPr>
              <a:t> της «</a:t>
            </a:r>
            <a:r>
              <a:rPr lang="el-GR" sz="2000" b="1" dirty="0" err="1">
                <a:ea typeface="ＭＳ Ｐゴシック" pitchFamily="34" charset="-128"/>
              </a:rPr>
              <a:t>Γραμμικής</a:t>
            </a:r>
            <a:r>
              <a:rPr lang="el-GR" sz="2000" b="1" dirty="0">
                <a:ea typeface="ＭＳ Ｐゴシック" pitchFamily="34" charset="-128"/>
              </a:rPr>
              <a:t> </a:t>
            </a:r>
            <a:r>
              <a:rPr lang="el-GR" sz="2000" b="1" dirty="0" err="1">
                <a:ea typeface="ＭＳ Ｐゴシック" pitchFamily="34" charset="-128"/>
              </a:rPr>
              <a:t>πόλης</a:t>
            </a:r>
            <a:r>
              <a:rPr lang="el-GR" sz="2000" b="1" dirty="0">
                <a:ea typeface="ＭＳ Ｐゴシック" pitchFamily="34" charset="-128"/>
              </a:rPr>
              <a:t>» για το </a:t>
            </a:r>
            <a:r>
              <a:rPr lang="el-GR" sz="2000" b="1" dirty="0" err="1">
                <a:ea typeface="ＭＳ Ｐゴシック" pitchFamily="34" charset="-128"/>
              </a:rPr>
              <a:t>σχεδιασμο</a:t>
            </a:r>
            <a:r>
              <a:rPr lang="el-GR" sz="2000" b="1" dirty="0">
                <a:ea typeface="ＭＳ Ｐゴシック" pitchFamily="34" charset="-128"/>
              </a:rPr>
              <a:t>́ της </a:t>
            </a:r>
            <a:r>
              <a:rPr lang="el-GR" sz="2000" b="1" dirty="0" err="1">
                <a:ea typeface="ＭＳ Ｐゴシック" pitchFamily="34" charset="-128"/>
              </a:rPr>
              <a:t>Μαδρίτης</a:t>
            </a:r>
            <a:r>
              <a:rPr lang="el-GR" sz="2000" b="1" dirty="0">
                <a:ea typeface="ＭＳ Ｐゴシック" pitchFamily="34" charset="-128"/>
              </a:rPr>
              <a:t> </a:t>
            </a:r>
            <a:r>
              <a:rPr lang="el-GR" sz="2000" dirty="0">
                <a:ea typeface="ＭＳ Ｐゴシック" pitchFamily="34" charset="-128"/>
              </a:rPr>
              <a:t>και ο </a:t>
            </a:r>
            <a:r>
              <a:rPr lang="el-GR" sz="2000" b="1" dirty="0" err="1">
                <a:ea typeface="ＭＳ Ｐゴシック" pitchFamily="34" charset="-128"/>
              </a:rPr>
              <a:t>Tony</a:t>
            </a:r>
            <a:r>
              <a:rPr lang="el-GR" sz="2000" b="1" dirty="0">
                <a:ea typeface="ＭＳ Ｐゴシック" pitchFamily="34" charset="-128"/>
              </a:rPr>
              <a:t> </a:t>
            </a:r>
            <a:r>
              <a:rPr lang="el-GR" sz="2000" b="1" dirty="0" err="1">
                <a:ea typeface="ＭＳ Ｐゴシック" pitchFamily="34" charset="-128"/>
              </a:rPr>
              <a:t>Garnier</a:t>
            </a:r>
            <a:r>
              <a:rPr lang="el-GR" sz="2000" b="1" dirty="0">
                <a:ea typeface="ＭＳ Ｐゴシック" pitchFamily="34" charset="-128"/>
              </a:rPr>
              <a:t> με το </a:t>
            </a:r>
            <a:r>
              <a:rPr lang="el-GR" sz="2000" b="1" dirty="0" err="1">
                <a:ea typeface="ＭＳ Ｐゴシック" pitchFamily="34" charset="-128"/>
              </a:rPr>
              <a:t>πρότυπο</a:t>
            </a:r>
            <a:r>
              <a:rPr lang="el-GR" sz="2000" b="1" dirty="0">
                <a:ea typeface="ＭＳ Ｐゴシック" pitchFamily="34" charset="-128"/>
              </a:rPr>
              <a:t> για τη «</a:t>
            </a:r>
            <a:r>
              <a:rPr lang="el-GR" sz="2000" b="1" dirty="0" err="1">
                <a:ea typeface="ＭＳ Ｐゴシック" pitchFamily="34" charset="-128"/>
              </a:rPr>
              <a:t>Βιομηχανικη</a:t>
            </a:r>
            <a:r>
              <a:rPr lang="el-GR" sz="2000" b="1" dirty="0">
                <a:ea typeface="ＭＳ Ｐゴシック" pitchFamily="34" charset="-128"/>
              </a:rPr>
              <a:t>́ </a:t>
            </a:r>
            <a:r>
              <a:rPr lang="el-GR" sz="2000" b="1" dirty="0" err="1">
                <a:ea typeface="ＭＳ Ｐゴシック" pitchFamily="34" charset="-128"/>
              </a:rPr>
              <a:t>πόλη</a:t>
            </a:r>
            <a:r>
              <a:rPr lang="el-GR" sz="2000" b="1" dirty="0">
                <a:ea typeface="ＭＳ Ｐゴシック" pitchFamily="34" charset="-128"/>
              </a:rPr>
              <a:t>» στη Γαλλία</a:t>
            </a:r>
            <a:r>
              <a:rPr lang="el-GR" sz="2000" dirty="0">
                <a:ea typeface="ＭＳ Ｐゴシック" pitchFamily="34" charset="-128"/>
              </a:rPr>
              <a:t> </a:t>
            </a:r>
            <a:r>
              <a:rPr lang="el-GR" sz="2000" dirty="0" err="1">
                <a:ea typeface="ＭＳ Ｐゴシック" pitchFamily="34" charset="-128"/>
              </a:rPr>
              <a:t>εισάγουν</a:t>
            </a:r>
            <a:r>
              <a:rPr lang="el-GR" sz="2000" dirty="0">
                <a:ea typeface="ＭＳ Ｐゴシック" pitchFamily="34" charset="-128"/>
              </a:rPr>
              <a:t> τις </a:t>
            </a:r>
            <a:r>
              <a:rPr lang="el-GR" sz="2000" dirty="0" err="1">
                <a:ea typeface="ＭＳ Ｐゴシック" pitchFamily="34" charset="-128"/>
              </a:rPr>
              <a:t>βασικές</a:t>
            </a:r>
            <a:r>
              <a:rPr lang="el-GR" sz="2000" dirty="0">
                <a:ea typeface="ＭＳ Ｐゴシック" pitchFamily="34" charset="-128"/>
              </a:rPr>
              <a:t> </a:t>
            </a:r>
            <a:r>
              <a:rPr lang="el-GR" sz="2000" dirty="0" err="1">
                <a:ea typeface="ＭＳ Ｐゴシック" pitchFamily="34" charset="-128"/>
              </a:rPr>
              <a:t>αρχές</a:t>
            </a:r>
            <a:r>
              <a:rPr lang="el-GR" sz="2000" dirty="0">
                <a:ea typeface="ＭＳ Ｐゴシック" pitchFamily="34" charset="-128"/>
              </a:rPr>
              <a:t> που οδήγησαν στις αντιλήψεις του μοντερνισμού για τη </a:t>
            </a:r>
            <a:r>
              <a:rPr lang="el-GR" sz="2000" dirty="0" err="1">
                <a:ea typeface="ＭＳ Ｐゴシック" pitchFamily="34" charset="-128"/>
              </a:rPr>
              <a:t>λειτουργικη</a:t>
            </a:r>
            <a:r>
              <a:rPr lang="el-GR" sz="2000" dirty="0">
                <a:ea typeface="ＭＳ Ｐゴシック" pitchFamily="34" charset="-128"/>
              </a:rPr>
              <a:t>́ </a:t>
            </a:r>
            <a:r>
              <a:rPr lang="el-GR" sz="2000" dirty="0" err="1">
                <a:ea typeface="ＭＳ Ｐゴシック" pitchFamily="34" charset="-128"/>
              </a:rPr>
              <a:t>πόλη</a:t>
            </a:r>
            <a:r>
              <a:rPr lang="el-GR" sz="2000" dirty="0">
                <a:ea typeface="ＭＳ Ｐゴシック" pitchFamily="34" charset="-128"/>
              </a:rPr>
              <a:t>. </a:t>
            </a:r>
          </a:p>
          <a:p>
            <a:pPr marL="0" indent="0" eaLnBrk="1" hangingPunct="1">
              <a:buNone/>
            </a:pPr>
            <a:endParaRPr lang="el-GR" sz="1800" dirty="0">
              <a:ea typeface="ＭＳ Ｐゴシック" pitchFamily="34" charset="-128"/>
            </a:endParaRPr>
          </a:p>
        </p:txBody>
      </p:sp>
      <p:sp>
        <p:nvSpPr>
          <p:cNvPr id="4" name="Title 1"/>
          <p:cNvSpPr>
            <a:spLocks noGrp="1"/>
          </p:cNvSpPr>
          <p:nvPr>
            <p:ph type="title"/>
          </p:nvPr>
        </p:nvSpPr>
        <p:spPr>
          <a:xfrm>
            <a:off x="767409" y="476251"/>
            <a:ext cx="5833418" cy="1223963"/>
          </a:xfrm>
        </p:spPr>
        <p:txBody>
          <a:bodyPr wrap="square" numCol="1" anchorCtr="0" compatLnSpc="1">
            <a:prstTxWarp prst="textNoShape">
              <a:avLst/>
            </a:prstTxWarp>
            <a:noAutofit/>
          </a:bodyPr>
          <a:lstStyle/>
          <a:p>
            <a:pPr algn="ctr" eaLnBrk="1" hangingPunct="1"/>
            <a:r>
              <a:rPr lang="el-GR" sz="2600" dirty="0">
                <a:solidFill>
                  <a:srgbClr val="660066"/>
                </a:solidFill>
                <a:ea typeface="ＭＳ Ｐゴシック" pitchFamily="34" charset="-128"/>
              </a:rPr>
              <a:t>ΙΙ. Εκατό κρίσιμα χρόνια διαμόρφωσης πολεοδομικών πρακτικών: </a:t>
            </a:r>
            <a:r>
              <a:rPr lang="en-US" sz="2600" dirty="0">
                <a:solidFill>
                  <a:srgbClr val="660066"/>
                </a:solidFill>
                <a:ea typeface="ＭＳ Ｐゴシック" pitchFamily="34" charset="-128"/>
              </a:rPr>
              <a:t>City Beautiful</a:t>
            </a:r>
            <a:r>
              <a:rPr lang="el-GR" sz="2600" dirty="0">
                <a:solidFill>
                  <a:srgbClr val="660066"/>
                </a:solidFill>
                <a:ea typeface="ＭＳ Ｐゴシック" pitchFamily="34" charset="-128"/>
              </a:rPr>
              <a:t> (3/6)</a:t>
            </a:r>
            <a:endParaRPr lang="en-US" sz="2600" dirty="0">
              <a:solidFill>
                <a:srgbClr val="660066"/>
              </a:solidFill>
              <a:ea typeface="ＭＳ Ｐゴシック" pitchFamily="34" charset="-128"/>
            </a:endParaRPr>
          </a:p>
        </p:txBody>
      </p:sp>
      <p:pic>
        <p:nvPicPr>
          <p:cNvPr id="24579" name="Picture 1" descr="eikona 2.6.jpg"/>
          <p:cNvPicPr>
            <a:picLocks noChangeAspect="1"/>
          </p:cNvPicPr>
          <p:nvPr/>
        </p:nvPicPr>
        <p:blipFill>
          <a:blip r:embed="rId3"/>
          <a:srcRect/>
          <a:stretch>
            <a:fillRect/>
          </a:stretch>
        </p:blipFill>
        <p:spPr bwMode="auto">
          <a:xfrm>
            <a:off x="6672263" y="476250"/>
            <a:ext cx="3708400" cy="2363788"/>
          </a:xfrm>
          <a:prstGeom prst="rect">
            <a:avLst/>
          </a:prstGeom>
          <a:noFill/>
          <a:ln w="9525">
            <a:noFill/>
            <a:miter lim="800000"/>
            <a:headEnd/>
            <a:tailEnd/>
          </a:ln>
        </p:spPr>
      </p:pic>
      <p:sp>
        <p:nvSpPr>
          <p:cNvPr id="24580" name="Rectangle 2"/>
          <p:cNvSpPr>
            <a:spLocks noChangeArrowheads="1"/>
          </p:cNvSpPr>
          <p:nvPr/>
        </p:nvSpPr>
        <p:spPr bwMode="auto">
          <a:xfrm>
            <a:off x="1703513" y="2205038"/>
            <a:ext cx="4536952" cy="923330"/>
          </a:xfrm>
          <a:prstGeom prst="rect">
            <a:avLst/>
          </a:prstGeom>
          <a:noFill/>
          <a:ln w="9525">
            <a:noFill/>
            <a:miter lim="800000"/>
            <a:headEnd/>
            <a:tailEnd/>
          </a:ln>
        </p:spPr>
        <p:txBody>
          <a:bodyPr wrap="square">
            <a:spAutoFit/>
          </a:bodyPr>
          <a:lstStyle/>
          <a:p>
            <a:pPr algn="ctr"/>
            <a:r>
              <a:rPr lang="el-GR" b="1" baseline="30000" dirty="0"/>
              <a:t>Ο </a:t>
            </a:r>
            <a:r>
              <a:rPr lang="el-GR" b="1" baseline="30000" dirty="0" err="1"/>
              <a:t>μνημειακός</a:t>
            </a:r>
            <a:r>
              <a:rPr lang="el-GR" b="1" baseline="30000" dirty="0"/>
              <a:t> </a:t>
            </a:r>
            <a:r>
              <a:rPr lang="el-GR" b="1" baseline="30000" dirty="0" err="1"/>
              <a:t>άξονας</a:t>
            </a:r>
            <a:r>
              <a:rPr lang="el-GR" b="1" baseline="30000" dirty="0"/>
              <a:t> του </a:t>
            </a:r>
            <a:r>
              <a:rPr lang="el-GR" b="1" baseline="30000" dirty="0" err="1"/>
              <a:t>Καπιτωλίου</a:t>
            </a:r>
            <a:r>
              <a:rPr lang="el-GR" b="1" baseline="30000" dirty="0"/>
              <a:t> στην </a:t>
            </a:r>
            <a:r>
              <a:rPr lang="el-GR" b="1" baseline="30000" dirty="0" err="1"/>
              <a:t>Ουάσιγκτον</a:t>
            </a:r>
            <a:r>
              <a:rPr lang="el-GR" b="1" baseline="30000" dirty="0"/>
              <a:t>. </a:t>
            </a:r>
            <a:r>
              <a:rPr lang="el-GR" b="1" baseline="30000" dirty="0" err="1"/>
              <a:t>Παράδειγμα</a:t>
            </a:r>
            <a:r>
              <a:rPr lang="el-GR" b="1" baseline="30000" dirty="0"/>
              <a:t> του </a:t>
            </a:r>
            <a:r>
              <a:rPr lang="el-GR" b="1" baseline="30000" dirty="0" err="1"/>
              <a:t>κινήματος</a:t>
            </a:r>
            <a:r>
              <a:rPr lang="el-GR" b="1" baseline="30000" dirty="0"/>
              <a:t> «</a:t>
            </a:r>
            <a:r>
              <a:rPr lang="el-GR" b="1" baseline="30000" dirty="0" err="1"/>
              <a:t>City</a:t>
            </a:r>
            <a:r>
              <a:rPr lang="el-GR" b="1" baseline="30000" dirty="0"/>
              <a:t> </a:t>
            </a:r>
            <a:r>
              <a:rPr lang="el-GR" b="1" baseline="30000" dirty="0" err="1"/>
              <a:t>beautiful</a:t>
            </a:r>
            <a:r>
              <a:rPr lang="el-GR" b="1" baseline="30000" dirty="0"/>
              <a:t>». </a:t>
            </a:r>
            <a:r>
              <a:rPr lang="el-GR" i="1" baseline="30000" dirty="0" err="1"/>
              <a:t>Πηγη</a:t>
            </a:r>
            <a:r>
              <a:rPr lang="el-GR" i="1" baseline="30000" dirty="0"/>
              <a:t>́</a:t>
            </a:r>
            <a:r>
              <a:rPr lang="el-GR" baseline="30000" dirty="0"/>
              <a:t>: </a:t>
            </a:r>
            <a:r>
              <a:rPr lang="el-GR" baseline="30000" dirty="0" err="1"/>
              <a:t>http</a:t>
            </a:r>
            <a:r>
              <a:rPr lang="el-GR" baseline="30000" dirty="0"/>
              <a:t>://</a:t>
            </a:r>
            <a:r>
              <a:rPr lang="el-GR" baseline="30000" dirty="0" err="1"/>
              <a:t>en.wikipedia.org</a:t>
            </a:r>
            <a:r>
              <a:rPr lang="el-GR" baseline="30000" dirty="0"/>
              <a:t>/</a:t>
            </a:r>
            <a:r>
              <a:rPr lang="el-GR" baseline="30000" dirty="0" err="1"/>
              <a:t>wiki</a:t>
            </a:r>
            <a:r>
              <a:rPr lang="el-GR" baseline="30000" dirty="0"/>
              <a:t>/ File:Washington,_D.C._-_2007_aerial_view.jpg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5664200" y="620714"/>
            <a:ext cx="5616376" cy="5856287"/>
          </a:xfrm>
        </p:spPr>
        <p:txBody>
          <a:bodyPr/>
          <a:lstStyle/>
          <a:p>
            <a:pPr marL="0" indent="0" eaLnBrk="1" hangingPunct="1">
              <a:buNone/>
            </a:pPr>
            <a:r>
              <a:rPr lang="el-GR" sz="2000" dirty="0">
                <a:ea typeface="ＭＳ Ｐゴシック" pitchFamily="34" charset="-128"/>
              </a:rPr>
              <a:t>Οι </a:t>
            </a:r>
            <a:r>
              <a:rPr lang="el-GR" sz="2000" dirty="0" err="1">
                <a:ea typeface="ＭＳ Ｐゴシック" pitchFamily="34" charset="-128"/>
              </a:rPr>
              <a:t>αντιλήψεις</a:t>
            </a:r>
            <a:r>
              <a:rPr lang="el-GR" sz="2000" dirty="0">
                <a:ea typeface="ＭＳ Ｐゴシック" pitchFamily="34" charset="-128"/>
              </a:rPr>
              <a:t> του </a:t>
            </a:r>
            <a:r>
              <a:rPr lang="el-GR" sz="2000" dirty="0" err="1">
                <a:ea typeface="ＭＳ Ｐゴシック" pitchFamily="34" charset="-128"/>
              </a:rPr>
              <a:t>μοντερνισμου</a:t>
            </a:r>
            <a:r>
              <a:rPr lang="el-GR" sz="2000" dirty="0">
                <a:ea typeface="ＭＳ Ｐゴシック" pitchFamily="34" charset="-128"/>
              </a:rPr>
              <a:t>́ για τη «</a:t>
            </a:r>
            <a:r>
              <a:rPr lang="el-GR" sz="2000" dirty="0" err="1">
                <a:ea typeface="ＭＳ Ｐゴシック" pitchFamily="34" charset="-128"/>
              </a:rPr>
              <a:t>λειτουργικη</a:t>
            </a:r>
            <a:r>
              <a:rPr lang="el-GR" sz="2000" dirty="0">
                <a:ea typeface="ＭＳ Ｐゴシック" pitchFamily="34" charset="-128"/>
              </a:rPr>
              <a:t>́ </a:t>
            </a:r>
            <a:r>
              <a:rPr lang="el-GR" sz="2000" dirty="0" err="1">
                <a:ea typeface="ＭＳ Ｐゴシック" pitchFamily="34" charset="-128"/>
              </a:rPr>
              <a:t>πόλη</a:t>
            </a:r>
            <a:r>
              <a:rPr lang="el-GR" sz="2000" dirty="0">
                <a:ea typeface="ＭＳ Ｐゴシック" pitchFamily="34" charset="-128"/>
              </a:rPr>
              <a:t>» </a:t>
            </a:r>
            <a:r>
              <a:rPr lang="el-GR" sz="2000" dirty="0" err="1">
                <a:ea typeface="ＭＳ Ｐゴシック" pitchFamily="34" charset="-128"/>
              </a:rPr>
              <a:t>ενσωματώθηκαν</a:t>
            </a:r>
            <a:r>
              <a:rPr lang="el-GR" sz="2000" dirty="0">
                <a:ea typeface="ＭＳ Ｐゴシック" pitchFamily="34" charset="-128"/>
              </a:rPr>
              <a:t> στις </a:t>
            </a:r>
            <a:r>
              <a:rPr lang="el-GR" sz="2000" dirty="0" err="1">
                <a:ea typeface="ＭＳ Ｐゴシック" pitchFamily="34" charset="-128"/>
              </a:rPr>
              <a:t>προτάσεις</a:t>
            </a:r>
            <a:r>
              <a:rPr lang="el-GR" sz="2000" dirty="0">
                <a:ea typeface="ＭＳ Ｐゴシック" pitchFamily="34" charset="-128"/>
              </a:rPr>
              <a:t> του </a:t>
            </a:r>
            <a:r>
              <a:rPr lang="el-GR" sz="2000" dirty="0" err="1">
                <a:ea typeface="ＭＳ Ｐゴシック" pitchFamily="34" charset="-128"/>
              </a:rPr>
              <a:t>μοντέρνου</a:t>
            </a:r>
            <a:r>
              <a:rPr lang="el-GR" sz="2000" dirty="0">
                <a:ea typeface="ＭＳ Ｐゴシック" pitchFamily="34" charset="-128"/>
              </a:rPr>
              <a:t> </a:t>
            </a:r>
            <a:r>
              <a:rPr lang="el-GR" sz="2000" dirty="0" err="1">
                <a:ea typeface="ＭＳ Ｐゴシック" pitchFamily="34" charset="-128"/>
              </a:rPr>
              <a:t>κινήματος</a:t>
            </a:r>
            <a:r>
              <a:rPr lang="el-GR" sz="2000" dirty="0">
                <a:ea typeface="ＭＳ Ｐゴシック" pitchFamily="34" charset="-128"/>
              </a:rPr>
              <a:t> CIAM (</a:t>
            </a:r>
            <a:r>
              <a:rPr lang="el-GR" sz="2000" dirty="0" err="1">
                <a:ea typeface="ＭＳ Ｐゴシック" pitchFamily="34" charset="-128"/>
              </a:rPr>
              <a:t>Congrès</a:t>
            </a:r>
            <a:r>
              <a:rPr lang="el-GR" sz="2000" dirty="0">
                <a:ea typeface="ＭＳ Ｐゴシック" pitchFamily="34" charset="-128"/>
              </a:rPr>
              <a:t> International d</a:t>
            </a:r>
            <a:r>
              <a:rPr lang="el-GR" altLang="en-US" sz="2000" dirty="0">
                <a:ea typeface="ＭＳ Ｐゴシック" pitchFamily="34" charset="-128"/>
              </a:rPr>
              <a:t>’</a:t>
            </a:r>
            <a:r>
              <a:rPr lang="el-GR" sz="2000" dirty="0">
                <a:ea typeface="ＭＳ Ｐゴシック" pitchFamily="34" charset="-128"/>
              </a:rPr>
              <a:t> </a:t>
            </a:r>
            <a:r>
              <a:rPr lang="el-GR" sz="2000" dirty="0" err="1">
                <a:ea typeface="ＭＳ Ｐゴシック" pitchFamily="34" charset="-128"/>
              </a:rPr>
              <a:t>Architecture</a:t>
            </a:r>
            <a:r>
              <a:rPr lang="el-GR" sz="2000" dirty="0">
                <a:ea typeface="ＭＳ Ｐゴシック" pitchFamily="34" charset="-128"/>
              </a:rPr>
              <a:t> </a:t>
            </a:r>
            <a:r>
              <a:rPr lang="el-GR" sz="2000" dirty="0" err="1">
                <a:ea typeface="ＭＳ Ｐゴシック" pitchFamily="34" charset="-128"/>
              </a:rPr>
              <a:t>Moderne</a:t>
            </a:r>
            <a:r>
              <a:rPr lang="el-GR" sz="2000" dirty="0">
                <a:ea typeface="ＭＳ Ｐゴシック" pitchFamily="34" charset="-128"/>
              </a:rPr>
              <a:t>) και συνοψίστηκαν το 1933 σε </a:t>
            </a:r>
            <a:r>
              <a:rPr lang="el-GR" sz="2000" dirty="0" err="1">
                <a:ea typeface="ＭＳ Ｐゴシック" pitchFamily="34" charset="-128"/>
              </a:rPr>
              <a:t>ένα</a:t>
            </a:r>
            <a:r>
              <a:rPr lang="el-GR" sz="2000" dirty="0">
                <a:ea typeface="ＭＳ Ｐゴシック" pitchFamily="34" charset="-128"/>
              </a:rPr>
              <a:t> </a:t>
            </a:r>
            <a:r>
              <a:rPr lang="el-GR" sz="2000" dirty="0" err="1">
                <a:ea typeface="ＭＳ Ｐゴシック" pitchFamily="34" charset="-128"/>
              </a:rPr>
              <a:t>κείμενο</a:t>
            </a:r>
            <a:r>
              <a:rPr lang="en-US" sz="2000" dirty="0">
                <a:ea typeface="ＭＳ Ｐゴシック" pitchFamily="34" charset="-128"/>
              </a:rPr>
              <a:t> </a:t>
            </a:r>
            <a:r>
              <a:rPr lang="el-GR" sz="2000" dirty="0">
                <a:ea typeface="ＭＳ Ｐゴシック" pitchFamily="34" charset="-128"/>
              </a:rPr>
              <a:t>­</a:t>
            </a:r>
            <a:r>
              <a:rPr lang="el-GR" sz="2000" dirty="0" err="1">
                <a:ea typeface="ＭＳ Ｐゴシック" pitchFamily="34" charset="-128"/>
              </a:rPr>
              <a:t>διακήρυξη</a:t>
            </a:r>
            <a:r>
              <a:rPr lang="el-GR" sz="2000" dirty="0">
                <a:ea typeface="ＭＳ Ｐゴシック" pitchFamily="34" charset="-128"/>
              </a:rPr>
              <a:t>, τη «</a:t>
            </a:r>
            <a:r>
              <a:rPr lang="el-GR" sz="2000" dirty="0" err="1">
                <a:ea typeface="ＭＳ Ｐゴシック" pitchFamily="34" charset="-128"/>
              </a:rPr>
              <a:t>Χάρτα</a:t>
            </a:r>
            <a:r>
              <a:rPr lang="el-GR" sz="2000" dirty="0">
                <a:ea typeface="ＭＳ Ｐゴシック" pitchFamily="34" charset="-128"/>
              </a:rPr>
              <a:t> της </a:t>
            </a:r>
            <a:r>
              <a:rPr lang="el-GR" sz="2000" dirty="0" err="1">
                <a:ea typeface="ＭＳ Ｐゴシック" pitchFamily="34" charset="-128"/>
              </a:rPr>
              <a:t>Αθήνας</a:t>
            </a:r>
            <a:r>
              <a:rPr lang="el-GR" sz="2000" dirty="0">
                <a:ea typeface="ＭＳ Ｐゴシック" pitchFamily="34" charset="-128"/>
              </a:rPr>
              <a:t>». Η </a:t>
            </a:r>
            <a:r>
              <a:rPr lang="el-GR" sz="2000" dirty="0" err="1">
                <a:ea typeface="ＭＳ Ｐゴシック" pitchFamily="34" charset="-128"/>
              </a:rPr>
              <a:t>κεντρικη</a:t>
            </a:r>
            <a:r>
              <a:rPr lang="el-GR" sz="2000" dirty="0">
                <a:ea typeface="ＭＳ Ｐゴシック" pitchFamily="34" charset="-128"/>
              </a:rPr>
              <a:t>́ </a:t>
            </a:r>
            <a:r>
              <a:rPr lang="el-GR" sz="2000" dirty="0" err="1">
                <a:ea typeface="ＭＳ Ｐゴシック" pitchFamily="34" charset="-128"/>
              </a:rPr>
              <a:t>ιδέα</a:t>
            </a:r>
            <a:r>
              <a:rPr lang="el-GR" sz="2000" dirty="0">
                <a:ea typeface="ＭＳ Ｐゴシック" pitchFamily="34" charset="-128"/>
              </a:rPr>
              <a:t> </a:t>
            </a:r>
            <a:r>
              <a:rPr lang="el-GR" sz="2000" dirty="0" err="1">
                <a:ea typeface="ＭＳ Ｐゴシック" pitchFamily="34" charset="-128"/>
              </a:rPr>
              <a:t>περιλάμβανε</a:t>
            </a:r>
            <a:r>
              <a:rPr lang="el-GR" sz="2000" dirty="0">
                <a:ea typeface="ＭＳ Ｐゴシック" pitchFamily="34" charset="-128"/>
              </a:rPr>
              <a:t> το </a:t>
            </a:r>
            <a:r>
              <a:rPr lang="el-GR" sz="2000" dirty="0" err="1">
                <a:ea typeface="ＭＳ Ｐゴシック" pitchFamily="34" charset="-128"/>
              </a:rPr>
              <a:t>διαχωρισμο</a:t>
            </a:r>
            <a:r>
              <a:rPr lang="el-GR" sz="2000" dirty="0">
                <a:ea typeface="ＭＳ Ｐゴシック" pitchFamily="34" charset="-128"/>
              </a:rPr>
              <a:t>́ </a:t>
            </a:r>
            <a:r>
              <a:rPr lang="el-GR" sz="2000" dirty="0" err="1">
                <a:ea typeface="ＭＳ Ｐゴシック" pitchFamily="34" charset="-128"/>
              </a:rPr>
              <a:t>λειτουργικών</a:t>
            </a:r>
            <a:r>
              <a:rPr lang="el-GR" sz="2000" dirty="0">
                <a:ea typeface="ＭＳ Ｐゴシック" pitchFamily="34" charset="-128"/>
              </a:rPr>
              <a:t> </a:t>
            </a:r>
            <a:r>
              <a:rPr lang="el-GR" sz="2000" dirty="0" err="1">
                <a:ea typeface="ＭＳ Ｐゴシック" pitchFamily="34" charset="-128"/>
              </a:rPr>
              <a:t>ζωνών</a:t>
            </a:r>
            <a:r>
              <a:rPr lang="el-GR" sz="2000" dirty="0">
                <a:ea typeface="ＭＳ Ｐゴシック" pitchFamily="34" charset="-128"/>
              </a:rPr>
              <a:t> σε </a:t>
            </a:r>
            <a:r>
              <a:rPr lang="el-GR" sz="2000" dirty="0" err="1">
                <a:ea typeface="ＭＳ Ｐゴシック" pitchFamily="34" charset="-128"/>
              </a:rPr>
              <a:t>περιοχές</a:t>
            </a:r>
            <a:r>
              <a:rPr lang="el-GR" sz="2000" dirty="0">
                <a:ea typeface="ＭＳ Ｐゴシック" pitchFamily="34" charset="-128"/>
              </a:rPr>
              <a:t> </a:t>
            </a:r>
            <a:r>
              <a:rPr lang="el-GR" sz="2000" dirty="0" err="1">
                <a:ea typeface="ＭＳ Ｐゴシック" pitchFamily="34" charset="-128"/>
              </a:rPr>
              <a:t>εργασίας</a:t>
            </a:r>
            <a:r>
              <a:rPr lang="el-GR" sz="2000" dirty="0">
                <a:ea typeface="ＭＳ Ｐゴシック" pitchFamily="34" charset="-128"/>
              </a:rPr>
              <a:t>, </a:t>
            </a:r>
            <a:r>
              <a:rPr lang="el-GR" sz="2000" dirty="0" err="1">
                <a:ea typeface="ＭＳ Ｐゴシック" pitchFamily="34" charset="-128"/>
              </a:rPr>
              <a:t>κατοικίας</a:t>
            </a:r>
            <a:r>
              <a:rPr lang="el-GR" sz="2000" dirty="0">
                <a:ea typeface="ＭＳ Ｐゴシック" pitchFamily="34" charset="-128"/>
              </a:rPr>
              <a:t> και </a:t>
            </a:r>
            <a:r>
              <a:rPr lang="el-GR" sz="2000" dirty="0" err="1">
                <a:ea typeface="ＭＳ Ｐゴシック" pitchFamily="34" charset="-128"/>
              </a:rPr>
              <a:t>αναψυχής</a:t>
            </a:r>
            <a:r>
              <a:rPr lang="el-GR" sz="2000" dirty="0">
                <a:ea typeface="ＭＳ Ｐゴシック" pitchFamily="34" charset="-128"/>
              </a:rPr>
              <a:t> σε </a:t>
            </a:r>
            <a:r>
              <a:rPr lang="el-GR" sz="2000" dirty="0" err="1">
                <a:ea typeface="ＭＳ Ｐゴシック" pitchFamily="34" charset="-128"/>
              </a:rPr>
              <a:t>αντιστοιχία</a:t>
            </a:r>
            <a:r>
              <a:rPr lang="el-GR" sz="2000" dirty="0">
                <a:ea typeface="ＭＳ Ｐゴシック" pitchFamily="34" charset="-128"/>
              </a:rPr>
              <a:t> με τον ρυθμό της </a:t>
            </a:r>
            <a:r>
              <a:rPr lang="el-GR" sz="2000" dirty="0" err="1">
                <a:ea typeface="ＭＳ Ｐゴシック" pitchFamily="34" charset="-128"/>
              </a:rPr>
              <a:t>καθημερινής</a:t>
            </a:r>
            <a:r>
              <a:rPr lang="el-GR" sz="2000" dirty="0">
                <a:ea typeface="ＭＳ Ｐゴシック" pitchFamily="34" charset="-128"/>
              </a:rPr>
              <a:t> </a:t>
            </a:r>
            <a:r>
              <a:rPr lang="el-GR" sz="2000" dirty="0" err="1">
                <a:ea typeface="ＭＳ Ｐゴシック" pitchFamily="34" charset="-128"/>
              </a:rPr>
              <a:t>ζωής</a:t>
            </a:r>
            <a:r>
              <a:rPr lang="el-GR" sz="2000" dirty="0">
                <a:ea typeface="ＭＳ Ｐゴシック" pitchFamily="34" charset="-128"/>
              </a:rPr>
              <a:t>. </a:t>
            </a:r>
            <a:r>
              <a:rPr lang="el-GR" sz="2000" dirty="0" err="1">
                <a:ea typeface="ＭＳ Ｐゴシック" pitchFamily="34" charset="-128"/>
              </a:rPr>
              <a:t>Τρία</a:t>
            </a:r>
            <a:r>
              <a:rPr lang="el-GR" sz="2000" dirty="0">
                <a:ea typeface="ＭＳ Ｐゴシック" pitchFamily="34" charset="-128"/>
              </a:rPr>
              <a:t> </a:t>
            </a:r>
            <a:r>
              <a:rPr lang="el-GR" sz="2000" dirty="0" err="1">
                <a:ea typeface="ＭＳ Ｐゴシック" pitchFamily="34" charset="-128"/>
              </a:rPr>
              <a:t>χαρακτηριστικα</a:t>
            </a:r>
            <a:r>
              <a:rPr lang="el-GR" sz="2000" dirty="0">
                <a:ea typeface="ＭＳ Ｐゴシック" pitchFamily="34" charset="-128"/>
              </a:rPr>
              <a:t>́ </a:t>
            </a:r>
            <a:r>
              <a:rPr lang="el-GR" sz="2000" dirty="0" err="1">
                <a:ea typeface="ＭＳ Ｐゴシック" pitchFamily="34" charset="-128"/>
              </a:rPr>
              <a:t>παραδείγματα</a:t>
            </a:r>
            <a:r>
              <a:rPr lang="el-GR" sz="2000" dirty="0">
                <a:ea typeface="ＭＳ Ｐゴシック" pitchFamily="34" charset="-128"/>
              </a:rPr>
              <a:t> </a:t>
            </a:r>
            <a:r>
              <a:rPr lang="el-GR" sz="2000" dirty="0" err="1">
                <a:ea typeface="ＭＳ Ｐゴシック" pitchFamily="34" charset="-128"/>
              </a:rPr>
              <a:t>εφαρμογής</a:t>
            </a:r>
            <a:r>
              <a:rPr lang="el-GR" sz="2000" dirty="0">
                <a:ea typeface="ＭＳ Ｐゴシック" pitchFamily="34" charset="-128"/>
              </a:rPr>
              <a:t> των </a:t>
            </a:r>
            <a:r>
              <a:rPr lang="el-GR" sz="2000" dirty="0" err="1">
                <a:ea typeface="ＭＳ Ｐゴシック" pitchFamily="34" charset="-128"/>
              </a:rPr>
              <a:t>αρχών</a:t>
            </a:r>
            <a:r>
              <a:rPr lang="el-GR" sz="2000" dirty="0">
                <a:ea typeface="ＭＳ Ｐゴシック" pitchFamily="34" charset="-128"/>
              </a:rPr>
              <a:t> του </a:t>
            </a:r>
            <a:r>
              <a:rPr lang="el-GR" sz="2000" dirty="0" err="1">
                <a:ea typeface="ＭＳ Ｐゴシック" pitchFamily="34" charset="-128"/>
              </a:rPr>
              <a:t>μοντέρνου</a:t>
            </a:r>
            <a:r>
              <a:rPr lang="el-GR" sz="2000" dirty="0">
                <a:ea typeface="ＭＳ Ｐゴシック" pitchFamily="34" charset="-128"/>
              </a:rPr>
              <a:t> </a:t>
            </a:r>
            <a:r>
              <a:rPr lang="el-GR" sz="2000" dirty="0" err="1">
                <a:ea typeface="ＭＳ Ｐゴシック" pitchFamily="34" charset="-128"/>
              </a:rPr>
              <a:t>κινήματος</a:t>
            </a:r>
            <a:r>
              <a:rPr lang="el-GR" sz="2000" dirty="0">
                <a:ea typeface="ＭＳ Ｐゴシック" pitchFamily="34" charset="-128"/>
              </a:rPr>
              <a:t> στην </a:t>
            </a:r>
            <a:r>
              <a:rPr lang="el-GR" sz="2000" dirty="0" err="1">
                <a:ea typeface="ＭＳ Ｐゴシック" pitchFamily="34" charset="-128"/>
              </a:rPr>
              <a:t>πολεοδομία</a:t>
            </a:r>
            <a:r>
              <a:rPr lang="el-GR" sz="2000" dirty="0">
                <a:ea typeface="ＭＳ Ｐゴシック" pitchFamily="34" charset="-128"/>
              </a:rPr>
              <a:t> </a:t>
            </a:r>
            <a:r>
              <a:rPr lang="el-GR" sz="2000" dirty="0" err="1">
                <a:ea typeface="ＭＳ Ｐゴシック" pitchFamily="34" charset="-128"/>
              </a:rPr>
              <a:t>είναι</a:t>
            </a:r>
            <a:r>
              <a:rPr lang="el-GR" sz="2000" dirty="0">
                <a:ea typeface="ＭＳ Ｐゴシック" pitchFamily="34" charset="-128"/>
              </a:rPr>
              <a:t> τα </a:t>
            </a:r>
            <a:r>
              <a:rPr lang="el-GR" sz="2000" dirty="0" err="1">
                <a:ea typeface="ＭＳ Ｐゴシック" pitchFamily="34" charset="-128"/>
              </a:rPr>
              <a:t>σχέδια</a:t>
            </a:r>
            <a:r>
              <a:rPr lang="el-GR" sz="2000" dirty="0">
                <a:ea typeface="ＭＳ Ｐゴシック" pitchFamily="34" charset="-128"/>
              </a:rPr>
              <a:t> για τις </a:t>
            </a:r>
            <a:r>
              <a:rPr lang="el-GR" sz="2000" dirty="0" err="1">
                <a:ea typeface="ＭＳ Ｐゴシック" pitchFamily="34" charset="-128"/>
              </a:rPr>
              <a:t>πόλεις</a:t>
            </a:r>
            <a:r>
              <a:rPr lang="el-GR" sz="2000" dirty="0">
                <a:ea typeface="ＭＳ Ｐゴシック" pitchFamily="34" charset="-128"/>
              </a:rPr>
              <a:t> </a:t>
            </a:r>
            <a:r>
              <a:rPr lang="el-GR" sz="2000" b="1" dirty="0" err="1">
                <a:ea typeface="ＭＳ Ｐゴシック" pitchFamily="34" charset="-128"/>
              </a:rPr>
              <a:t>Chandigarh</a:t>
            </a:r>
            <a:r>
              <a:rPr lang="el-GR" sz="2000" b="1" dirty="0">
                <a:ea typeface="ＭＳ Ｐゴシック" pitchFamily="34" charset="-128"/>
              </a:rPr>
              <a:t>, </a:t>
            </a:r>
            <a:r>
              <a:rPr lang="el-GR" sz="2000" b="1" dirty="0" err="1">
                <a:ea typeface="ＭＳ Ｐゴシック" pitchFamily="34" charset="-128"/>
              </a:rPr>
              <a:t>Brasilia</a:t>
            </a:r>
            <a:r>
              <a:rPr lang="el-GR" sz="2000" b="1" dirty="0">
                <a:ea typeface="ＭＳ Ｐゴシック" pitchFamily="34" charset="-128"/>
              </a:rPr>
              <a:t> </a:t>
            </a:r>
            <a:r>
              <a:rPr lang="el-GR" sz="2000" dirty="0">
                <a:ea typeface="ＭＳ Ｐゴシック" pitchFamily="34" charset="-128"/>
              </a:rPr>
              <a:t>και </a:t>
            </a:r>
            <a:r>
              <a:rPr lang="el-GR" sz="2000" b="1" dirty="0" err="1">
                <a:ea typeface="ＭＳ Ｐゴシック" pitchFamily="34" charset="-128"/>
              </a:rPr>
              <a:t>Islamabad</a:t>
            </a:r>
            <a:r>
              <a:rPr lang="el-GR" sz="2000" dirty="0">
                <a:ea typeface="ＭＳ Ｐゴシック" pitchFamily="34" charset="-128"/>
              </a:rPr>
              <a:t>, που </a:t>
            </a:r>
            <a:r>
              <a:rPr lang="el-GR" sz="2000" dirty="0" err="1">
                <a:ea typeface="ＭＳ Ｐゴシック" pitchFamily="34" charset="-128"/>
              </a:rPr>
              <a:t>ολοκληρώ­θηκαν</a:t>
            </a:r>
            <a:r>
              <a:rPr lang="el-GR" sz="2000" dirty="0">
                <a:ea typeface="ＭＳ Ｐゴシック" pitchFamily="34" charset="-128"/>
              </a:rPr>
              <a:t> </a:t>
            </a:r>
            <a:r>
              <a:rPr lang="el-GR" sz="2000" dirty="0" err="1">
                <a:ea typeface="ＭＳ Ｐゴシック" pitchFamily="34" charset="-128"/>
              </a:rPr>
              <a:t>μέσα</a:t>
            </a:r>
            <a:r>
              <a:rPr lang="el-GR" sz="2000" dirty="0">
                <a:ea typeface="ＭＳ Ｐゴシック" pitchFamily="34" charset="-128"/>
              </a:rPr>
              <a:t> στη </a:t>
            </a:r>
            <a:r>
              <a:rPr lang="el-GR" sz="2000" dirty="0" err="1">
                <a:ea typeface="ＭＳ Ｐゴシック" pitchFamily="34" charset="-128"/>
              </a:rPr>
              <a:t>δεκαετία</a:t>
            </a:r>
            <a:r>
              <a:rPr lang="el-GR" sz="2000" dirty="0">
                <a:ea typeface="ＭＳ Ｐゴシック" pitchFamily="34" charset="-128"/>
              </a:rPr>
              <a:t> του </a:t>
            </a:r>
            <a:r>
              <a:rPr lang="el-GR" altLang="en-US" sz="2000" dirty="0">
                <a:ea typeface="ＭＳ Ｐゴシック" pitchFamily="34" charset="-128"/>
              </a:rPr>
              <a:t>’</a:t>
            </a:r>
            <a:r>
              <a:rPr lang="el-GR" altLang="ja-JP" sz="2000" dirty="0">
                <a:ea typeface="ＭＳ Ｐゴシック" pitchFamily="34" charset="-128"/>
              </a:rPr>
              <a:t>50</a:t>
            </a:r>
            <a:r>
              <a:rPr lang="en-US" altLang="ja-JP" sz="2000" dirty="0">
                <a:ea typeface="ＭＳ Ｐゴシック" pitchFamily="34" charset="-128"/>
              </a:rPr>
              <a:t>.</a:t>
            </a:r>
            <a:endParaRPr lang="el-GR" altLang="ja-JP" sz="2000" dirty="0">
              <a:ea typeface="ＭＳ Ｐゴシック" pitchFamily="34" charset="-128"/>
            </a:endParaRPr>
          </a:p>
          <a:p>
            <a:pPr marL="0" indent="0" eaLnBrk="1" hangingPunct="1">
              <a:buNone/>
            </a:pPr>
            <a:endParaRPr lang="en-US" sz="2000" dirty="0">
              <a:ea typeface="ＭＳ Ｐゴシック" pitchFamily="34" charset="-128"/>
            </a:endParaRPr>
          </a:p>
        </p:txBody>
      </p:sp>
      <p:pic>
        <p:nvPicPr>
          <p:cNvPr id="26626" name="Picture 1" descr="sxima 2.8.jpg"/>
          <p:cNvPicPr>
            <a:picLocks noChangeAspect="1"/>
          </p:cNvPicPr>
          <p:nvPr/>
        </p:nvPicPr>
        <p:blipFill>
          <a:blip r:embed="rId2"/>
          <a:srcRect/>
          <a:stretch>
            <a:fillRect/>
          </a:stretch>
        </p:blipFill>
        <p:spPr bwMode="auto">
          <a:xfrm>
            <a:off x="1919288" y="2205038"/>
            <a:ext cx="3384550" cy="3249612"/>
          </a:xfrm>
          <a:prstGeom prst="rect">
            <a:avLst/>
          </a:prstGeom>
          <a:noFill/>
          <a:ln w="9525">
            <a:noFill/>
            <a:miter lim="800000"/>
            <a:headEnd/>
            <a:tailEnd/>
          </a:ln>
        </p:spPr>
      </p:pic>
      <p:sp>
        <p:nvSpPr>
          <p:cNvPr id="6" name="Title 1"/>
          <p:cNvSpPr>
            <a:spLocks noGrp="1"/>
          </p:cNvSpPr>
          <p:nvPr>
            <p:ph type="title"/>
          </p:nvPr>
        </p:nvSpPr>
        <p:spPr>
          <a:xfrm>
            <a:off x="767409" y="476250"/>
            <a:ext cx="4823768" cy="1657350"/>
          </a:xfrm>
        </p:spPr>
        <p:txBody>
          <a:bodyPr wrap="square" numCol="1" anchorCtr="0" compatLnSpc="1">
            <a:prstTxWarp prst="textNoShape">
              <a:avLst/>
            </a:prstTxWarp>
            <a:noAutofit/>
          </a:bodyPr>
          <a:lstStyle/>
          <a:p>
            <a:pPr algn="ctr" eaLnBrk="1" hangingPunct="1"/>
            <a:r>
              <a:rPr lang="el-GR" sz="2600" dirty="0">
                <a:solidFill>
                  <a:srgbClr val="660066"/>
                </a:solidFill>
                <a:ea typeface="ＭＳ Ｐゴシック" pitchFamily="34" charset="-128"/>
              </a:rPr>
              <a:t>ΙΙ. Εκατό κρίσιμα χρόνια διαμόρφωσης πολεοδομικών πρακτικών: </a:t>
            </a:r>
            <a:br>
              <a:rPr lang="el-GR" sz="2600" dirty="0">
                <a:solidFill>
                  <a:srgbClr val="660066"/>
                </a:solidFill>
                <a:ea typeface="ＭＳ Ｐゴシック" pitchFamily="34" charset="-128"/>
              </a:rPr>
            </a:br>
            <a:r>
              <a:rPr lang="el-GR" sz="2600" dirty="0">
                <a:solidFill>
                  <a:srgbClr val="660066"/>
                </a:solidFill>
                <a:ea typeface="ＭＳ Ｐゴシック" pitchFamily="34" charset="-128"/>
              </a:rPr>
              <a:t>η λειτουργική πόλη (4/6)</a:t>
            </a:r>
            <a:endParaRPr lang="en-US" sz="2600" dirty="0">
              <a:solidFill>
                <a:srgbClr val="660066"/>
              </a:solidFill>
              <a:ea typeface="ＭＳ Ｐゴシック" pitchFamily="34" charset="-128"/>
            </a:endParaRPr>
          </a:p>
        </p:txBody>
      </p:sp>
      <p:sp>
        <p:nvSpPr>
          <p:cNvPr id="26628" name="Rectangle 3"/>
          <p:cNvSpPr>
            <a:spLocks noChangeArrowheads="1"/>
          </p:cNvSpPr>
          <p:nvPr/>
        </p:nvSpPr>
        <p:spPr bwMode="auto">
          <a:xfrm>
            <a:off x="767409" y="5516563"/>
            <a:ext cx="4752329" cy="738664"/>
          </a:xfrm>
          <a:prstGeom prst="rect">
            <a:avLst/>
          </a:prstGeom>
          <a:noFill/>
          <a:ln w="9525">
            <a:noFill/>
            <a:miter lim="800000"/>
            <a:headEnd/>
            <a:tailEnd/>
          </a:ln>
        </p:spPr>
        <p:txBody>
          <a:bodyPr wrap="square">
            <a:spAutoFit/>
          </a:bodyPr>
          <a:lstStyle/>
          <a:p>
            <a:r>
              <a:rPr lang="el-GR" b="1" baseline="30000" dirty="0"/>
              <a:t>Το </a:t>
            </a:r>
            <a:r>
              <a:rPr lang="el-GR" b="1" baseline="30000" dirty="0" err="1"/>
              <a:t>πολεοδομικο</a:t>
            </a:r>
            <a:r>
              <a:rPr lang="el-GR" b="1" baseline="30000" dirty="0"/>
              <a:t>́ </a:t>
            </a:r>
            <a:r>
              <a:rPr lang="el-GR" b="1" baseline="30000" dirty="0" err="1"/>
              <a:t>σχέδιο</a:t>
            </a:r>
            <a:r>
              <a:rPr lang="el-GR" b="1" baseline="30000" dirty="0"/>
              <a:t> του </a:t>
            </a:r>
            <a:r>
              <a:rPr lang="el-GR" b="1" baseline="30000" dirty="0" err="1"/>
              <a:t>Le</a:t>
            </a:r>
            <a:r>
              <a:rPr lang="el-GR" b="1" baseline="30000" dirty="0"/>
              <a:t> </a:t>
            </a:r>
            <a:r>
              <a:rPr lang="el-GR" b="1" baseline="30000" dirty="0" err="1"/>
              <a:t>Corbusier</a:t>
            </a:r>
            <a:r>
              <a:rPr lang="el-GR" b="1" baseline="30000" dirty="0"/>
              <a:t> για την </a:t>
            </a:r>
            <a:r>
              <a:rPr lang="el-GR" b="1" baseline="30000" dirty="0" err="1"/>
              <a:t>Chandigarh</a:t>
            </a:r>
            <a:r>
              <a:rPr lang="el-GR" b="1" baseline="30000" dirty="0"/>
              <a:t> (1950). </a:t>
            </a:r>
            <a:r>
              <a:rPr lang="el-GR" i="1" baseline="30000" dirty="0" err="1"/>
              <a:t>Πηγη</a:t>
            </a:r>
            <a:r>
              <a:rPr lang="el-GR" i="1" baseline="30000" dirty="0"/>
              <a:t>́</a:t>
            </a:r>
            <a:r>
              <a:rPr lang="el-GR" baseline="30000" dirty="0"/>
              <a:t>: </a:t>
            </a:r>
            <a:r>
              <a:rPr lang="el-GR" baseline="30000" dirty="0" err="1"/>
              <a:t>http</a:t>
            </a:r>
            <a:r>
              <a:rPr lang="el-GR" baseline="30000" dirty="0"/>
              <a:t>:// </a:t>
            </a:r>
            <a:r>
              <a:rPr lang="el-GR" baseline="30000" dirty="0" err="1"/>
              <a:t>freearchitectureportal.com</a:t>
            </a:r>
            <a:r>
              <a:rPr lang="el-GR" baseline="30000" dirty="0"/>
              <a:t>/le-corbusier-urban-planning-concepts-2/ </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lgn="ctr"/>
            <a:r>
              <a:rPr lang="el-GR" sz="2600" b="1" dirty="0">
                <a:solidFill>
                  <a:srgbClr val="660066"/>
                </a:solidFill>
                <a:ea typeface="ＭＳ Ｐゴシック" pitchFamily="34" charset="-128"/>
              </a:rPr>
              <a:t>Σκοπός και περιεχόμενο</a:t>
            </a:r>
            <a:endParaRPr lang="en-US" sz="2600" b="1" dirty="0">
              <a:solidFill>
                <a:srgbClr val="660066"/>
              </a:solidFill>
              <a:ea typeface="ＭＳ Ｐゴシック" pitchFamily="34" charset="-128"/>
            </a:endParaRPr>
          </a:p>
        </p:txBody>
      </p:sp>
      <p:sp>
        <p:nvSpPr>
          <p:cNvPr id="3" name="Content Placeholder 2"/>
          <p:cNvSpPr>
            <a:spLocks noGrp="1"/>
          </p:cNvSpPr>
          <p:nvPr>
            <p:ph idx="1"/>
          </p:nvPr>
        </p:nvSpPr>
        <p:spPr/>
        <p:txBody>
          <a:bodyPr/>
          <a:lstStyle/>
          <a:p>
            <a:pPr marL="0" indent="0">
              <a:buNone/>
            </a:pPr>
            <a:r>
              <a:rPr lang="el-GR" dirty="0">
                <a:ea typeface="ＭＳ Ｐゴシック" pitchFamily="34" charset="-128"/>
              </a:rPr>
              <a:t>Η παρουσίαση αποτελείται από 4 ενότητες που καλύπτουν συνοπτικά την </a:t>
            </a:r>
            <a:r>
              <a:rPr lang="el-GR" b="1" dirty="0">
                <a:ea typeface="ＭＳ Ｐゴシック" pitchFamily="34" charset="-128"/>
              </a:rPr>
              <a:t>ιστορική διαδρομή του πολεοδομικού σχεδιασμού από την εμφάνιση των πρώτων οικισμών έως το πέρασμα στον 21</a:t>
            </a:r>
            <a:r>
              <a:rPr lang="el-GR" b="1" baseline="30000" dirty="0">
                <a:ea typeface="ＭＳ Ｐゴシック" pitchFamily="34" charset="-128"/>
              </a:rPr>
              <a:t>ο</a:t>
            </a:r>
            <a:r>
              <a:rPr lang="el-GR" b="1" dirty="0">
                <a:ea typeface="ＭＳ Ｐゴシック" pitchFamily="34" charset="-128"/>
              </a:rPr>
              <a:t> αιώνα:</a:t>
            </a:r>
          </a:p>
          <a:p>
            <a:pPr marL="0" indent="0">
              <a:buNone/>
            </a:pPr>
            <a:r>
              <a:rPr lang="el-GR" dirty="0">
                <a:ea typeface="ＭＳ Ｐゴシック" pitchFamily="34" charset="-128"/>
              </a:rPr>
              <a:t> </a:t>
            </a:r>
          </a:p>
          <a:p>
            <a:pPr marL="0" indent="0">
              <a:spcBef>
                <a:spcPts val="600"/>
              </a:spcBef>
              <a:spcAft>
                <a:spcPts val="600"/>
              </a:spcAft>
              <a:buFont typeface="Arial" pitchFamily="34" charset="0"/>
              <a:buAutoNum type="romanUcPeriod"/>
            </a:pPr>
            <a:r>
              <a:rPr lang="el-GR" dirty="0">
                <a:ea typeface="ＭＳ Ｐゴシック" pitchFamily="34" charset="-128"/>
              </a:rPr>
              <a:t>Το αστικό φαινόμενο και η αργή εξέλιξη του σχεδιασμού των πόλεων</a:t>
            </a:r>
          </a:p>
          <a:p>
            <a:pPr marL="0" indent="0">
              <a:spcBef>
                <a:spcPts val="600"/>
              </a:spcBef>
              <a:spcAft>
                <a:spcPts val="600"/>
              </a:spcAft>
              <a:buFont typeface="Arial" pitchFamily="34" charset="0"/>
              <a:buAutoNum type="romanUcPeriod"/>
            </a:pPr>
            <a:r>
              <a:rPr lang="el-GR" dirty="0">
                <a:ea typeface="ＭＳ Ｐゴシック" pitchFamily="34" charset="-128"/>
              </a:rPr>
              <a:t>Εκατό κρίσιμα χρόνια διαμόρφωσης πολεοδομικών πρακτικών (1860-1960)	</a:t>
            </a:r>
          </a:p>
          <a:p>
            <a:pPr marL="0" indent="0">
              <a:spcBef>
                <a:spcPts val="600"/>
              </a:spcBef>
              <a:spcAft>
                <a:spcPts val="600"/>
              </a:spcAft>
              <a:buFont typeface="Arial" pitchFamily="34" charset="0"/>
              <a:buAutoNum type="romanUcPeriod"/>
            </a:pPr>
            <a:r>
              <a:rPr lang="el-GR" dirty="0">
                <a:ea typeface="ＭＳ Ｐゴシック" pitchFamily="34" charset="-128"/>
              </a:rPr>
              <a:t>Αντιλήψεις και πρακτικές σχεδιασμού των πόλεων μετά το 1960</a:t>
            </a:r>
          </a:p>
          <a:p>
            <a:pPr marL="0" indent="0">
              <a:spcBef>
                <a:spcPts val="600"/>
              </a:spcBef>
              <a:spcAft>
                <a:spcPts val="600"/>
              </a:spcAft>
              <a:buFont typeface="Arial" pitchFamily="34" charset="0"/>
              <a:buAutoNum type="romanUcPeriod"/>
            </a:pPr>
            <a:r>
              <a:rPr lang="el-GR" dirty="0">
                <a:ea typeface="ＭＳ Ｐゴシック" pitchFamily="34" charset="-128"/>
              </a:rPr>
              <a:t>Προσεγγίσεις και προοπτικές της αστικής ανάπτυξης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7448" y="1844675"/>
            <a:ext cx="9659416" cy="4537075"/>
          </a:xfrm>
        </p:spPr>
        <p:txBody>
          <a:bodyPr>
            <a:noAutofit/>
          </a:bodyPr>
          <a:lstStyle/>
          <a:p>
            <a:pPr marL="255588" indent="-255588" eaLnBrk="1" hangingPunct="1">
              <a:buFont typeface="Wingdings" pitchFamily="2" charset="2"/>
              <a:buChar char="Ø"/>
            </a:pPr>
            <a:r>
              <a:rPr lang="el-GR" sz="2000" dirty="0">
                <a:ea typeface="ＭＳ Ｐゴシック" pitchFamily="34" charset="-128"/>
              </a:rPr>
              <a:t>Οι </a:t>
            </a:r>
            <a:r>
              <a:rPr lang="el-GR" sz="2000" dirty="0" err="1">
                <a:ea typeface="ＭＳ Ｐゴシック" pitchFamily="34" charset="-128"/>
              </a:rPr>
              <a:t>ιδέες</a:t>
            </a:r>
            <a:r>
              <a:rPr lang="el-GR" sz="2000" dirty="0">
                <a:ea typeface="ＭＳ Ｐゴシック" pitchFamily="34" charset="-128"/>
              </a:rPr>
              <a:t> του μοντερνισμού </a:t>
            </a:r>
            <a:r>
              <a:rPr lang="el-GR" sz="2000" dirty="0" err="1">
                <a:ea typeface="ＭＳ Ｐゴシック" pitchFamily="34" charset="-128"/>
              </a:rPr>
              <a:t>επηρέασαν</a:t>
            </a:r>
            <a:r>
              <a:rPr lang="el-GR" sz="2000" dirty="0">
                <a:ea typeface="ＭＳ Ｐゴシック" pitchFamily="34" charset="-128"/>
              </a:rPr>
              <a:t> </a:t>
            </a:r>
            <a:r>
              <a:rPr lang="el-GR" sz="2000" dirty="0" err="1">
                <a:ea typeface="ＭＳ Ｐゴシック" pitchFamily="34" charset="-128"/>
              </a:rPr>
              <a:t>έως</a:t>
            </a:r>
            <a:r>
              <a:rPr lang="el-GR" sz="2000" dirty="0">
                <a:ea typeface="ＭＳ Ｐゴシック" pitchFamily="34" charset="-128"/>
              </a:rPr>
              <a:t> και τη </a:t>
            </a:r>
            <a:r>
              <a:rPr lang="el-GR" sz="2000" dirty="0" err="1">
                <a:ea typeface="ＭＳ Ｐゴシック" pitchFamily="34" charset="-128"/>
              </a:rPr>
              <a:t>δεκαετία</a:t>
            </a:r>
            <a:r>
              <a:rPr lang="el-GR" sz="2000" dirty="0">
                <a:ea typeface="ＭＳ Ｐゴシック" pitchFamily="34" charset="-128"/>
              </a:rPr>
              <a:t> του </a:t>
            </a:r>
            <a:r>
              <a:rPr lang="el-GR" altLang="en-US" sz="2000" dirty="0">
                <a:ea typeface="ＭＳ Ｐゴシック" pitchFamily="34" charset="-128"/>
              </a:rPr>
              <a:t>’</a:t>
            </a:r>
            <a:r>
              <a:rPr lang="el-GR" sz="2000" dirty="0">
                <a:ea typeface="ＭＳ Ｐゴシック" pitchFamily="34" charset="-128"/>
              </a:rPr>
              <a:t>60 την </a:t>
            </a:r>
            <a:r>
              <a:rPr lang="el-GR" sz="2000" dirty="0" err="1">
                <a:ea typeface="ＭＳ Ｐゴシック" pitchFamily="34" charset="-128"/>
              </a:rPr>
              <a:t>αρχιτεκτονικη</a:t>
            </a:r>
            <a:r>
              <a:rPr lang="el-GR" sz="2000" dirty="0">
                <a:ea typeface="ＭＳ Ｐゴシック" pitchFamily="34" charset="-128"/>
              </a:rPr>
              <a:t>́ και την </a:t>
            </a:r>
            <a:r>
              <a:rPr lang="el-GR" sz="2000" dirty="0" err="1">
                <a:ea typeface="ＭＳ Ｐゴシック" pitchFamily="34" charset="-128"/>
              </a:rPr>
              <a:t>πολεοδομία</a:t>
            </a:r>
            <a:r>
              <a:rPr lang="el-GR" sz="2000" dirty="0">
                <a:ea typeface="ＭＳ Ｐゴシック" pitchFamily="34" charset="-128"/>
              </a:rPr>
              <a:t> </a:t>
            </a:r>
            <a:r>
              <a:rPr lang="el-GR" sz="2000" dirty="0" err="1">
                <a:ea typeface="ＭＳ Ｐゴシック" pitchFamily="34" charset="-128"/>
              </a:rPr>
              <a:t>καθώς</a:t>
            </a:r>
            <a:r>
              <a:rPr lang="el-GR" sz="2000" dirty="0">
                <a:ea typeface="ＭＳ Ｐゴシック" pitchFamily="34" charset="-128"/>
              </a:rPr>
              <a:t> </a:t>
            </a:r>
            <a:r>
              <a:rPr lang="el-GR" sz="2000" dirty="0" err="1">
                <a:ea typeface="ＭＳ Ｐゴシック" pitchFamily="34" charset="-128"/>
              </a:rPr>
              <a:t>ανταποκρίνονταν</a:t>
            </a:r>
            <a:r>
              <a:rPr lang="el-GR" sz="2000" dirty="0">
                <a:ea typeface="ＭＳ Ｐゴシック" pitchFamily="34" charset="-128"/>
              </a:rPr>
              <a:t> στις </a:t>
            </a:r>
            <a:r>
              <a:rPr lang="el-GR" sz="2000" dirty="0" err="1">
                <a:ea typeface="ＭＳ Ｐゴシック" pitchFamily="34" charset="-128"/>
              </a:rPr>
              <a:t>νέες</a:t>
            </a:r>
            <a:r>
              <a:rPr lang="el-GR" sz="2000" dirty="0">
                <a:ea typeface="ＭＳ Ｐゴシック" pitchFamily="34" charset="-128"/>
              </a:rPr>
              <a:t> </a:t>
            </a:r>
            <a:r>
              <a:rPr lang="el-GR" sz="2000" dirty="0" err="1">
                <a:ea typeface="ＭＳ Ｐゴシック" pitchFamily="34" charset="-128"/>
              </a:rPr>
              <a:t>ανάγκες</a:t>
            </a:r>
            <a:r>
              <a:rPr lang="el-GR" sz="2000" dirty="0">
                <a:ea typeface="ＭＳ Ｐゴシック" pitchFamily="34" charset="-128"/>
              </a:rPr>
              <a:t>, στις οικονομικές και τεχνολογικές δυνατότητες και στις </a:t>
            </a:r>
            <a:r>
              <a:rPr lang="el-GR" sz="2000" dirty="0" err="1">
                <a:ea typeface="ＭＳ Ｐゴシック" pitchFamily="34" charset="-128"/>
              </a:rPr>
              <a:t>μεγάλες</a:t>
            </a:r>
            <a:r>
              <a:rPr lang="el-GR" sz="2000" dirty="0">
                <a:ea typeface="ＭＳ Ｐゴシック" pitchFamily="34" charset="-128"/>
              </a:rPr>
              <a:t> </a:t>
            </a:r>
            <a:r>
              <a:rPr lang="el-GR" sz="2000" dirty="0" err="1">
                <a:ea typeface="ＭＳ Ｐゴシック" pitchFamily="34" charset="-128"/>
              </a:rPr>
              <a:t>δημόσιες</a:t>
            </a:r>
            <a:r>
              <a:rPr lang="el-GR" sz="2000" dirty="0">
                <a:ea typeface="ＭＳ Ｐゴシック" pitchFamily="34" charset="-128"/>
              </a:rPr>
              <a:t> </a:t>
            </a:r>
            <a:r>
              <a:rPr lang="el-GR" sz="2000" dirty="0" err="1">
                <a:ea typeface="ＭＳ Ｐゴシック" pitchFamily="34" charset="-128"/>
              </a:rPr>
              <a:t>παρεμβάσεις</a:t>
            </a:r>
            <a:r>
              <a:rPr lang="el-GR" sz="2000" dirty="0">
                <a:ea typeface="ＭＳ Ｐゴシック" pitchFamily="34" charset="-128"/>
              </a:rPr>
              <a:t> που </a:t>
            </a:r>
            <a:r>
              <a:rPr lang="el-GR" sz="2000" dirty="0" err="1">
                <a:ea typeface="ＭＳ Ｐゴシック" pitchFamily="34" charset="-128"/>
              </a:rPr>
              <a:t>ακολούθησαν</a:t>
            </a:r>
            <a:r>
              <a:rPr lang="el-GR" sz="2000" dirty="0">
                <a:ea typeface="ＭＳ Ｐゴシック" pitchFamily="34" charset="-128"/>
              </a:rPr>
              <a:t> τον Β</a:t>
            </a:r>
            <a:r>
              <a:rPr lang="el-GR" altLang="en-US" sz="2000" dirty="0">
                <a:ea typeface="ＭＳ Ｐゴシック" pitchFamily="34" charset="-128"/>
              </a:rPr>
              <a:t>’</a:t>
            </a:r>
            <a:r>
              <a:rPr lang="el-GR" sz="2000" dirty="0">
                <a:ea typeface="ＭＳ Ｐゴシック" pitchFamily="34" charset="-128"/>
              </a:rPr>
              <a:t> </a:t>
            </a:r>
            <a:r>
              <a:rPr lang="el-GR" sz="2000" dirty="0" err="1">
                <a:ea typeface="ＭＳ Ｐゴシック" pitchFamily="34" charset="-128"/>
              </a:rPr>
              <a:t>Παγκόσμιο</a:t>
            </a:r>
            <a:r>
              <a:rPr lang="el-GR" sz="2000" dirty="0">
                <a:ea typeface="ＭＳ Ｐゴシック" pitchFamily="34" charset="-128"/>
              </a:rPr>
              <a:t> </a:t>
            </a:r>
            <a:r>
              <a:rPr lang="el-GR" sz="2000" dirty="0" err="1">
                <a:ea typeface="ＭＳ Ｐゴシック" pitchFamily="34" charset="-128"/>
              </a:rPr>
              <a:t>πόλεμο</a:t>
            </a:r>
            <a:r>
              <a:rPr lang="el-GR" sz="2000" dirty="0">
                <a:ea typeface="ＭＳ Ｐゴシック" pitchFamily="34" charset="-128"/>
              </a:rPr>
              <a:t>. Χαρακτηριστικά παραδείγματα αποτελούν οι διαδοχικές γενιές νέων πόλεων στο Ηνωμένο Βασίλειο από το 194</a:t>
            </a:r>
            <a:r>
              <a:rPr lang="en-US" sz="2000" dirty="0">
                <a:ea typeface="ＭＳ Ｐゴシック" pitchFamily="34" charset="-128"/>
              </a:rPr>
              <a:t>6 </a:t>
            </a:r>
            <a:r>
              <a:rPr lang="el-GR" sz="2000" dirty="0">
                <a:ea typeface="ＭＳ Ｐゴシック" pitchFamily="34" charset="-128"/>
              </a:rPr>
              <a:t>έως το </a:t>
            </a:r>
            <a:r>
              <a:rPr lang="en-US" sz="2000" dirty="0">
                <a:ea typeface="ＭＳ Ｐゴシック" pitchFamily="34" charset="-128"/>
              </a:rPr>
              <a:t>1970.</a:t>
            </a:r>
          </a:p>
          <a:p>
            <a:pPr marL="255588" indent="-255588" eaLnBrk="1" hangingPunct="1">
              <a:buFont typeface="Wingdings" pitchFamily="2" charset="2"/>
              <a:buChar char="Ø"/>
            </a:pPr>
            <a:r>
              <a:rPr lang="en-US" sz="2000" dirty="0">
                <a:ea typeface="ＭＳ Ｐゴシック" pitchFamily="34" charset="-128"/>
              </a:rPr>
              <a:t>T</a:t>
            </a:r>
            <a:r>
              <a:rPr lang="el-GR" sz="2000" dirty="0">
                <a:ea typeface="ＭＳ Ｐゴシック" pitchFamily="34" charset="-128"/>
              </a:rPr>
              <a:t>ην ίδια περίοδο στις ΗΠΑ κυριάρχησε η </a:t>
            </a:r>
            <a:r>
              <a:rPr lang="el-GR" sz="2000" dirty="0" err="1">
                <a:ea typeface="ＭＳ Ｐゴシック" pitchFamily="34" charset="-128"/>
              </a:rPr>
              <a:t>προαστιοποίηση</a:t>
            </a:r>
            <a:r>
              <a:rPr lang="el-GR" sz="2000" dirty="0">
                <a:ea typeface="ＭＳ Ｐゴシック" pitchFamily="34" charset="-128"/>
              </a:rPr>
              <a:t> και οι </a:t>
            </a:r>
            <a:r>
              <a:rPr lang="el-GR" sz="2000" dirty="0" err="1">
                <a:ea typeface="ＭＳ Ｐゴシック" pitchFamily="34" charset="-128"/>
              </a:rPr>
              <a:t>προσπάθειες</a:t>
            </a:r>
            <a:r>
              <a:rPr lang="el-GR" sz="2000" dirty="0">
                <a:ea typeface="ＭＳ Ｐゴシック" pitchFamily="34" charset="-128"/>
              </a:rPr>
              <a:t> </a:t>
            </a:r>
            <a:r>
              <a:rPr lang="el-GR" sz="2000" dirty="0" err="1">
                <a:ea typeface="ＭＳ Ｐゴシック" pitchFamily="34" charset="-128"/>
              </a:rPr>
              <a:t>προσαρμογής</a:t>
            </a:r>
            <a:r>
              <a:rPr lang="el-GR" sz="2000" dirty="0">
                <a:ea typeface="ＭＳ Ｐゴシック" pitchFamily="34" charset="-128"/>
              </a:rPr>
              <a:t> στις </a:t>
            </a:r>
            <a:r>
              <a:rPr lang="el-GR" sz="2000" dirty="0" err="1">
                <a:ea typeface="ＭＳ Ｐゴシック" pitchFamily="34" charset="-128"/>
              </a:rPr>
              <a:t>νέες</a:t>
            </a:r>
            <a:r>
              <a:rPr lang="el-GR" sz="2000" dirty="0">
                <a:ea typeface="ＭＳ Ｐゴシック" pitchFamily="34" charset="-128"/>
              </a:rPr>
              <a:t> </a:t>
            </a:r>
            <a:r>
              <a:rPr lang="el-GR" sz="2000" dirty="0" err="1">
                <a:ea typeface="ＭＳ Ｐゴシック" pitchFamily="34" charset="-128"/>
              </a:rPr>
              <a:t>τεχνολογικές</a:t>
            </a:r>
            <a:r>
              <a:rPr lang="el-GR" sz="2000" dirty="0">
                <a:ea typeface="ＭＳ Ｐゴシック" pitchFamily="34" charset="-128"/>
              </a:rPr>
              <a:t> </a:t>
            </a:r>
            <a:r>
              <a:rPr lang="el-GR" sz="2000" dirty="0" err="1">
                <a:ea typeface="ＭＳ Ｐゴシック" pitchFamily="34" charset="-128"/>
              </a:rPr>
              <a:t>δυνατότητες</a:t>
            </a:r>
            <a:r>
              <a:rPr lang="el-GR" sz="2000" dirty="0">
                <a:ea typeface="ＭＳ Ｐゴシック" pitchFamily="34" charset="-128"/>
              </a:rPr>
              <a:t> της </a:t>
            </a:r>
            <a:r>
              <a:rPr lang="el-GR" sz="2000" dirty="0" err="1">
                <a:ea typeface="ＭＳ Ｐゴシック" pitchFamily="34" charset="-128"/>
              </a:rPr>
              <a:t>αυτοκίνησης</a:t>
            </a:r>
            <a:r>
              <a:rPr lang="el-GR" sz="2000" dirty="0">
                <a:ea typeface="ＭＳ Ｐゴシック" pitchFamily="34" charset="-128"/>
              </a:rPr>
              <a:t> και της </a:t>
            </a:r>
            <a:r>
              <a:rPr lang="el-GR" sz="2000" dirty="0" err="1">
                <a:ea typeface="ＭＳ Ｐゴシック" pitchFamily="34" charset="-128"/>
              </a:rPr>
              <a:t>προώθησης</a:t>
            </a:r>
            <a:r>
              <a:rPr lang="el-GR" sz="2000" dirty="0">
                <a:ea typeface="ＭＳ Ｐゴシック" pitchFamily="34" charset="-128"/>
              </a:rPr>
              <a:t> </a:t>
            </a:r>
            <a:r>
              <a:rPr lang="el-GR" sz="2000" dirty="0" err="1">
                <a:ea typeface="ＭＳ Ｐゴシック" pitchFamily="34" charset="-128"/>
              </a:rPr>
              <a:t>ενός</a:t>
            </a:r>
            <a:r>
              <a:rPr lang="el-GR" sz="2000" dirty="0">
                <a:ea typeface="ＭＳ Ｐゴシック" pitchFamily="34" charset="-128"/>
              </a:rPr>
              <a:t> </a:t>
            </a:r>
            <a:r>
              <a:rPr lang="el-GR" sz="2000" dirty="0" err="1">
                <a:ea typeface="ＭＳ Ｐゴシック" pitchFamily="34" charset="-128"/>
              </a:rPr>
              <a:t>ενδιάμεσου</a:t>
            </a:r>
            <a:r>
              <a:rPr lang="el-GR" sz="2000" dirty="0">
                <a:ea typeface="ＭＳ Ｐゴシック" pitchFamily="34" charset="-128"/>
              </a:rPr>
              <a:t> </a:t>
            </a:r>
            <a:r>
              <a:rPr lang="el-GR" sz="2000" dirty="0" err="1">
                <a:ea typeface="ＭＳ Ｐゴシック" pitchFamily="34" charset="-128"/>
              </a:rPr>
              <a:t>προτύπου</a:t>
            </a:r>
            <a:r>
              <a:rPr lang="el-GR" sz="2000" dirty="0">
                <a:ea typeface="ＭＳ Ｐゴシック" pitchFamily="34" charset="-128"/>
              </a:rPr>
              <a:t> που θα </a:t>
            </a:r>
            <a:r>
              <a:rPr lang="el-GR" sz="2000" dirty="0" err="1">
                <a:ea typeface="ＭＳ Ｐゴシック" pitchFamily="34" charset="-128"/>
              </a:rPr>
              <a:t>συνδύαζε</a:t>
            </a:r>
            <a:r>
              <a:rPr lang="el-GR" sz="2000" dirty="0">
                <a:ea typeface="ＭＳ Ｐゴシック" pitchFamily="34" charset="-128"/>
              </a:rPr>
              <a:t> τα </a:t>
            </a:r>
            <a:r>
              <a:rPr lang="el-GR" sz="2000" dirty="0" err="1">
                <a:ea typeface="ＭＳ Ｐゴシック" pitchFamily="34" charset="-128"/>
              </a:rPr>
              <a:t>χαρακτηριστικα</a:t>
            </a:r>
            <a:r>
              <a:rPr lang="el-GR" sz="2000" dirty="0">
                <a:ea typeface="ＭＳ Ｐゴシック" pitchFamily="34" charset="-128"/>
              </a:rPr>
              <a:t>́ των τρόπων ζωής πόλης και υπαίθρου (π.χ. Η ιδέα της </a:t>
            </a:r>
            <a:r>
              <a:rPr lang="el-GR" altLang="en-US" sz="2000" dirty="0">
                <a:ea typeface="ＭＳ Ｐゴシック" pitchFamily="34" charset="-128"/>
              </a:rPr>
              <a:t>‘</a:t>
            </a:r>
            <a:r>
              <a:rPr lang="en-US" altLang="ja-JP" sz="2000" dirty="0">
                <a:ea typeface="ＭＳ Ｐゴシック" pitchFamily="34" charset="-128"/>
              </a:rPr>
              <a:t>Broadacre City</a:t>
            </a:r>
            <a:r>
              <a:rPr lang="en-US" altLang="en-US" sz="2000" dirty="0">
                <a:ea typeface="ＭＳ Ｐゴシック" pitchFamily="34" charset="-128"/>
              </a:rPr>
              <a:t>’</a:t>
            </a:r>
            <a:r>
              <a:rPr lang="en-US" altLang="ja-JP" sz="2000" dirty="0">
                <a:ea typeface="ＭＳ Ｐゴシック" pitchFamily="34" charset="-128"/>
              </a:rPr>
              <a:t> </a:t>
            </a:r>
            <a:r>
              <a:rPr lang="el-GR" altLang="ja-JP" sz="2000" dirty="0">
                <a:ea typeface="ＭＳ Ｐゴシック" pitchFamily="34" charset="-128"/>
              </a:rPr>
              <a:t>του </a:t>
            </a:r>
            <a:r>
              <a:rPr lang="en-US" altLang="ja-JP" sz="2000" dirty="0">
                <a:ea typeface="ＭＳ Ｐゴシック" pitchFamily="34" charset="-128"/>
              </a:rPr>
              <a:t>Frank Lloyd Wright)</a:t>
            </a:r>
            <a:r>
              <a:rPr lang="el-GR" altLang="ja-JP" sz="2000" dirty="0">
                <a:ea typeface="ＭＳ Ｐゴシック" pitchFamily="34" charset="-128"/>
              </a:rPr>
              <a:t>.</a:t>
            </a:r>
          </a:p>
          <a:p>
            <a:pPr marL="255588" indent="-255588" eaLnBrk="1" hangingPunct="1">
              <a:buFont typeface="Wingdings" pitchFamily="2" charset="2"/>
              <a:buChar char="Ø"/>
            </a:pPr>
            <a:endParaRPr lang="el-GR" sz="2000" dirty="0">
              <a:ea typeface="ＭＳ Ｐゴシック" pitchFamily="34" charset="-128"/>
            </a:endParaRPr>
          </a:p>
          <a:p>
            <a:pPr marL="255588" indent="-255588" eaLnBrk="1" hangingPunct="1">
              <a:buNone/>
            </a:pPr>
            <a:endParaRPr lang="el-GR" sz="2000" dirty="0">
              <a:ea typeface="ＭＳ Ｐゴシック" pitchFamily="34" charset="-128"/>
            </a:endParaRPr>
          </a:p>
          <a:p>
            <a:pPr marL="255588" indent="-255588" eaLnBrk="1" hangingPunct="1"/>
            <a:endParaRPr lang="en-US" sz="2000" dirty="0">
              <a:ea typeface="ＭＳ Ｐゴシック" pitchFamily="34" charset="-128"/>
            </a:endParaRPr>
          </a:p>
        </p:txBody>
      </p:sp>
      <p:sp>
        <p:nvSpPr>
          <p:cNvPr id="5" name="Title 1"/>
          <p:cNvSpPr>
            <a:spLocks noGrp="1"/>
          </p:cNvSpPr>
          <p:nvPr>
            <p:ph type="title"/>
          </p:nvPr>
        </p:nvSpPr>
        <p:spPr>
          <a:xfrm>
            <a:off x="1992313" y="476250"/>
            <a:ext cx="8229600" cy="990600"/>
          </a:xfrm>
        </p:spPr>
        <p:txBody>
          <a:bodyPr wrap="square" numCol="1" anchorCtr="0" compatLnSpc="1">
            <a:prstTxWarp prst="textNoShape">
              <a:avLst/>
            </a:prstTxWarp>
            <a:noAutofit/>
          </a:bodyPr>
          <a:lstStyle/>
          <a:p>
            <a:pPr algn="ctr" eaLnBrk="1" hangingPunct="1"/>
            <a:r>
              <a:rPr lang="el-GR" sz="2600">
                <a:solidFill>
                  <a:srgbClr val="660066"/>
                </a:solidFill>
                <a:ea typeface="ＭＳ Ｐゴシック" pitchFamily="34" charset="-128"/>
              </a:rPr>
              <a:t>ΙΙ. Εκατό κρίσιμα χρόνια διαμόρφωσης πολεοδομικών πρακτικών: ο μοντερνισμός και η λειτουργική πόλη (5/6)</a:t>
            </a:r>
            <a:endParaRPr lang="en-US" sz="2600">
              <a:solidFill>
                <a:srgbClr val="660066"/>
              </a:solidFill>
              <a:ea typeface="ＭＳ Ｐゴシック"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767408" y="1484314"/>
            <a:ext cx="10369152" cy="4992687"/>
          </a:xfrm>
        </p:spPr>
        <p:txBody>
          <a:bodyPr/>
          <a:lstStyle/>
          <a:p>
            <a:pPr marL="255588" indent="-255588" eaLnBrk="1" hangingPunct="1">
              <a:buFont typeface="Wingdings" pitchFamily="2" charset="2"/>
              <a:buChar char="Ø"/>
            </a:pPr>
            <a:endParaRPr lang="el-GR" sz="2000" dirty="0">
              <a:ea typeface="ＭＳ Ｐゴシック" pitchFamily="34" charset="-128"/>
            </a:endParaRPr>
          </a:p>
          <a:p>
            <a:pPr marL="255588" indent="-255588" eaLnBrk="1" hangingPunct="1">
              <a:buFont typeface="Wingdings" pitchFamily="2" charset="2"/>
              <a:buChar char="Ø"/>
            </a:pPr>
            <a:r>
              <a:rPr lang="el-GR" dirty="0">
                <a:ea typeface="ＭＳ Ｐゴシック" pitchFamily="34" charset="-128"/>
              </a:rPr>
              <a:t>Τα περισσότερα ευρωπαϊκά κράτη είχαν εγκαθιδρύσει έως τα μέσα του 20</a:t>
            </a:r>
            <a:r>
              <a:rPr lang="el-GR" baseline="30000" dirty="0">
                <a:ea typeface="ＭＳ Ｐゴシック" pitchFamily="34" charset="-128"/>
              </a:rPr>
              <a:t>ου</a:t>
            </a:r>
            <a:r>
              <a:rPr lang="el-GR" dirty="0">
                <a:ea typeface="ＭＳ Ｐゴシック" pitchFamily="34" charset="-128"/>
              </a:rPr>
              <a:t> αιώνα ισχυρά </a:t>
            </a:r>
            <a:r>
              <a:rPr lang="el-GR" b="1" dirty="0">
                <a:ea typeface="ＭＳ Ｐゴシック" pitchFamily="34" charset="-128"/>
              </a:rPr>
              <a:t>θεσμικά συστήματα χωρικού σχεδιασμού</a:t>
            </a:r>
            <a:r>
              <a:rPr lang="el-GR" dirty="0">
                <a:ea typeface="ＭＳ Ｐゴシック" pitchFamily="34" charset="-128"/>
              </a:rPr>
              <a:t>. Στις αρχές της δεκαετίας του 1960</a:t>
            </a:r>
            <a:r>
              <a:rPr lang="el-GR" i="1" dirty="0">
                <a:ea typeface="ＭＳ Ｐゴシック" pitchFamily="34" charset="-128"/>
              </a:rPr>
              <a:t> </a:t>
            </a:r>
            <a:r>
              <a:rPr lang="el-GR" dirty="0">
                <a:ea typeface="ＭＳ Ｐゴシック" pitchFamily="34" charset="-128"/>
              </a:rPr>
              <a:t>η κυρίαρχη πολεοδομική άποψη </a:t>
            </a:r>
            <a:r>
              <a:rPr lang="el-GR" i="1" dirty="0">
                <a:ea typeface="ＭＳ Ｐゴシック" pitchFamily="34" charset="-128"/>
              </a:rPr>
              <a:t>εκφραζόταν με </a:t>
            </a:r>
            <a:r>
              <a:rPr lang="el-GR" dirty="0">
                <a:ea typeface="ＭＳ Ｐゴシック" pitchFamily="34" charset="-128"/>
              </a:rPr>
              <a:t>το </a:t>
            </a:r>
            <a:r>
              <a:rPr lang="el-GR" altLang="en-US" dirty="0">
                <a:ea typeface="ＭＳ Ｐゴシック" pitchFamily="34" charset="-128"/>
              </a:rPr>
              <a:t>‘</a:t>
            </a:r>
            <a:r>
              <a:rPr lang="el-GR" altLang="ja-JP" dirty="0">
                <a:ea typeface="ＭＳ Ｐゴシック" pitchFamily="34" charset="-128"/>
              </a:rPr>
              <a:t>Γενικό Πολεοδομικό Σχέδιο</a:t>
            </a:r>
            <a:r>
              <a:rPr lang="el-GR" altLang="en-US" dirty="0">
                <a:ea typeface="ＭＳ Ｐゴシック" pitchFamily="34" charset="-128"/>
              </a:rPr>
              <a:t>’</a:t>
            </a:r>
            <a:r>
              <a:rPr lang="el-GR" altLang="ja-JP" dirty="0">
                <a:ea typeface="ＭＳ Ｐゴシック" pitchFamily="34" charset="-128"/>
              </a:rPr>
              <a:t> (</a:t>
            </a:r>
            <a:r>
              <a:rPr lang="en-US" altLang="ja-JP" dirty="0">
                <a:ea typeface="ＭＳ Ｐゴシック" pitchFamily="34" charset="-128"/>
              </a:rPr>
              <a:t>General </a:t>
            </a:r>
            <a:r>
              <a:rPr lang="en-US" altLang="en-US" dirty="0">
                <a:ea typeface="ＭＳ Ｐゴシック" pitchFamily="34" charset="-128"/>
              </a:rPr>
              <a:t>‘</a:t>
            </a:r>
            <a:r>
              <a:rPr lang="en-US" altLang="ja-JP" dirty="0">
                <a:ea typeface="ＭＳ Ｐゴシック" pitchFamily="34" charset="-128"/>
              </a:rPr>
              <a:t>Master</a:t>
            </a:r>
            <a:r>
              <a:rPr lang="en-US" altLang="en-US" dirty="0">
                <a:ea typeface="ＭＳ Ｐゴシック" pitchFamily="34" charset="-128"/>
              </a:rPr>
              <a:t>’</a:t>
            </a:r>
            <a:r>
              <a:rPr lang="en-US" altLang="ja-JP" dirty="0">
                <a:ea typeface="ＭＳ Ｐゴシック" pitchFamily="34" charset="-128"/>
              </a:rPr>
              <a:t> Plan), </a:t>
            </a:r>
            <a:r>
              <a:rPr lang="el-GR" altLang="ja-JP" dirty="0">
                <a:ea typeface="ＭＳ Ｐゴシック" pitchFamily="34" charset="-128"/>
              </a:rPr>
              <a:t>εντολοδόχος του οποίου ήταν η εκλεγμένη Δημοτική Αρχή και αποδέκτες οι πολίτες και οι επιχειρήσεις. </a:t>
            </a:r>
            <a:endParaRPr lang="en-US" altLang="ja-JP" dirty="0">
              <a:ea typeface="ＭＳ Ｐゴシック" pitchFamily="34" charset="-128"/>
            </a:endParaRPr>
          </a:p>
          <a:p>
            <a:pPr marL="0" indent="0" eaLnBrk="1" hangingPunct="1">
              <a:buNone/>
            </a:pPr>
            <a:endParaRPr lang="el-GR" altLang="ja-JP" dirty="0">
              <a:ea typeface="ＭＳ Ｐゴシック" pitchFamily="34" charset="-128"/>
            </a:endParaRPr>
          </a:p>
          <a:p>
            <a:pPr marL="255588" indent="-255588" eaLnBrk="1" hangingPunct="1">
              <a:buFont typeface="Wingdings" pitchFamily="2" charset="2"/>
              <a:buChar char="Ø"/>
            </a:pPr>
            <a:r>
              <a:rPr lang="el-GR" dirty="0">
                <a:ea typeface="ＭＳ Ｐゴシック" pitchFamily="34" charset="-128"/>
              </a:rPr>
              <a:t>Το Γενικό Πολεοδομικό Πλαίσιο τονίζει τον τυπικό </a:t>
            </a:r>
            <a:r>
              <a:rPr lang="el-GR" altLang="en-US" dirty="0">
                <a:ea typeface="ＭＳ Ｐゴシック" pitchFamily="34" charset="-128"/>
              </a:rPr>
              <a:t>‘</a:t>
            </a:r>
            <a:r>
              <a:rPr lang="el-GR" dirty="0">
                <a:ea typeface="ＭＳ Ｐゴシック" pitchFamily="34" charset="-128"/>
              </a:rPr>
              <a:t>εκ των άνω</a:t>
            </a:r>
            <a:r>
              <a:rPr lang="el-GR" altLang="en-US" dirty="0">
                <a:ea typeface="ＭＳ Ｐゴシック" pitchFamily="34" charset="-128"/>
              </a:rPr>
              <a:t>’</a:t>
            </a:r>
            <a:r>
              <a:rPr lang="el-GR" dirty="0">
                <a:ea typeface="ＭＳ Ｐゴシック" pitchFamily="34" charset="-128"/>
              </a:rPr>
              <a:t> ορθολογισμό της διαδικασίας του χωρικού σχεδιασμού με τη μορφή διαδοχικών σταδίων: συγκέντρωση και ανάλυση δεδομένων, διάγνωση και προβολή τάσεων, διατύπωση και αξιολόγηση εναλλακτικών προτάσεων, εκτίμηση κόστους και οφέλους, επιλογή καλύτερου σεναρίου και διατύπωση σχεδίου χρήσεων γης.</a:t>
            </a:r>
            <a:endParaRPr lang="en-US" dirty="0">
              <a:ea typeface="ＭＳ Ｐゴシック" pitchFamily="34" charset="-128"/>
            </a:endParaRPr>
          </a:p>
          <a:p>
            <a:pPr marL="255588" indent="-255588" eaLnBrk="1" hangingPunct="1">
              <a:buNone/>
            </a:pPr>
            <a:endParaRPr lang="el-GR" sz="1800" dirty="0">
              <a:ea typeface="ＭＳ Ｐゴシック" pitchFamily="34" charset="-128"/>
            </a:endParaRPr>
          </a:p>
        </p:txBody>
      </p:sp>
      <p:sp>
        <p:nvSpPr>
          <p:cNvPr id="5" name="Title 1"/>
          <p:cNvSpPr>
            <a:spLocks noGrp="1"/>
          </p:cNvSpPr>
          <p:nvPr>
            <p:ph type="title"/>
          </p:nvPr>
        </p:nvSpPr>
        <p:spPr>
          <a:xfrm>
            <a:off x="1992313" y="404813"/>
            <a:ext cx="8229600" cy="990600"/>
          </a:xfrm>
        </p:spPr>
        <p:txBody>
          <a:bodyPr wrap="square" numCol="1" anchorCtr="0" compatLnSpc="1">
            <a:prstTxWarp prst="textNoShape">
              <a:avLst/>
            </a:prstTxWarp>
            <a:noAutofit/>
          </a:bodyPr>
          <a:lstStyle/>
          <a:p>
            <a:pPr algn="ctr" eaLnBrk="1" hangingPunct="1"/>
            <a:r>
              <a:rPr lang="el-GR" sz="2600">
                <a:solidFill>
                  <a:srgbClr val="660066"/>
                </a:solidFill>
                <a:ea typeface="ＭＳ Ｐゴシック" pitchFamily="34" charset="-128"/>
              </a:rPr>
              <a:t>ΙΙ. Εκατό κρίσιμα χρόνια διαμόρφωσης πολεοδομικών πρακτικών: το Γενικό Πολεοδομικό Σχέδιο (6/6)</a:t>
            </a:r>
            <a:endParaRPr lang="en-US" sz="2600">
              <a:solidFill>
                <a:srgbClr val="660066"/>
              </a:solidFill>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55588" indent="-255588">
              <a:buFont typeface="Wingdings" pitchFamily="2" charset="2"/>
              <a:buChar char="Ø"/>
            </a:pPr>
            <a:endParaRPr lang="el-GR" sz="2000" dirty="0">
              <a:ea typeface="ＭＳ Ｐゴシック" pitchFamily="34" charset="-128"/>
            </a:endParaRPr>
          </a:p>
          <a:p>
            <a:pPr marL="255588" indent="-255588">
              <a:buFont typeface="Wingdings" pitchFamily="2" charset="2"/>
              <a:buChar char="Ø"/>
            </a:pPr>
            <a:r>
              <a:rPr lang="el-GR" dirty="0">
                <a:ea typeface="ＭＳ Ｐゴシック" pitchFamily="34" charset="-128"/>
              </a:rPr>
              <a:t>Στις </a:t>
            </a:r>
            <a:r>
              <a:rPr lang="el-GR" dirty="0" err="1">
                <a:ea typeface="ＭＳ Ｐゴシック" pitchFamily="34" charset="-128"/>
              </a:rPr>
              <a:t>δεκαετίες</a:t>
            </a:r>
            <a:r>
              <a:rPr lang="el-GR" dirty="0">
                <a:ea typeface="ＭＳ Ｐゴシック" pitchFamily="34" charset="-128"/>
              </a:rPr>
              <a:t> του </a:t>
            </a:r>
            <a:r>
              <a:rPr lang="el-GR" altLang="en-US" dirty="0">
                <a:ea typeface="ＭＳ Ｐゴシック" pitchFamily="34" charset="-128"/>
              </a:rPr>
              <a:t>’</a:t>
            </a:r>
            <a:r>
              <a:rPr lang="el-GR" dirty="0">
                <a:ea typeface="ＭＳ Ｐゴシック" pitchFamily="34" charset="-128"/>
              </a:rPr>
              <a:t>60 και </a:t>
            </a:r>
            <a:r>
              <a:rPr lang="el-GR" altLang="en-US" dirty="0">
                <a:ea typeface="ＭＳ Ｐゴシック" pitchFamily="34" charset="-128"/>
              </a:rPr>
              <a:t>’</a:t>
            </a:r>
            <a:r>
              <a:rPr lang="el-GR" dirty="0">
                <a:ea typeface="ＭＳ Ｐゴシック" pitchFamily="34" charset="-128"/>
              </a:rPr>
              <a:t>70 η </a:t>
            </a:r>
            <a:r>
              <a:rPr lang="el-GR" altLang="en-US" dirty="0">
                <a:ea typeface="ＭＳ Ｐゴシック" pitchFamily="34" charset="-128"/>
              </a:rPr>
              <a:t>‘</a:t>
            </a:r>
            <a:r>
              <a:rPr lang="el-GR" dirty="0">
                <a:ea typeface="ＭＳ Ｐゴシック" pitchFamily="34" charset="-128"/>
              </a:rPr>
              <a:t>εκ των </a:t>
            </a:r>
            <a:r>
              <a:rPr lang="el-GR" dirty="0" err="1">
                <a:ea typeface="ＭＳ Ｐゴシック" pitchFamily="34" charset="-128"/>
              </a:rPr>
              <a:t>άνω</a:t>
            </a:r>
            <a:r>
              <a:rPr lang="el-GR" altLang="en-US" dirty="0">
                <a:ea typeface="ＭＳ Ｐゴシック" pitchFamily="34" charset="-128"/>
              </a:rPr>
              <a:t>’</a:t>
            </a:r>
            <a:r>
              <a:rPr lang="el-GR" dirty="0">
                <a:ea typeface="ＭＳ Ｐゴシック" pitchFamily="34" charset="-128"/>
              </a:rPr>
              <a:t> τυπικά ορθολογική </a:t>
            </a:r>
            <a:r>
              <a:rPr lang="el-GR" dirty="0" err="1">
                <a:ea typeface="ＭＳ Ｐゴシック" pitchFamily="34" charset="-128"/>
              </a:rPr>
              <a:t>προσέγγιση</a:t>
            </a:r>
            <a:r>
              <a:rPr lang="el-GR" dirty="0">
                <a:ea typeface="ＭＳ Ｐゴシック" pitchFamily="34" charset="-128"/>
              </a:rPr>
              <a:t> του Γενικού Πολεοδομικού Σχεδίου </a:t>
            </a:r>
            <a:r>
              <a:rPr lang="el-GR" dirty="0" err="1">
                <a:ea typeface="ＭＳ Ｐゴシック" pitchFamily="34" charset="-128"/>
              </a:rPr>
              <a:t>αμφισβητήθηκε</a:t>
            </a:r>
            <a:r>
              <a:rPr lang="el-GR" dirty="0">
                <a:ea typeface="ＭＳ Ｐゴシック" pitchFamily="34" charset="-128"/>
              </a:rPr>
              <a:t> </a:t>
            </a:r>
            <a:r>
              <a:rPr lang="el-GR" dirty="0" err="1">
                <a:ea typeface="ＭＳ Ｐゴシック" pitchFamily="34" charset="-128"/>
              </a:rPr>
              <a:t>τόσο</a:t>
            </a:r>
            <a:r>
              <a:rPr lang="el-GR" dirty="0">
                <a:ea typeface="ＭＳ Ｐゴシック" pitchFamily="34" charset="-128"/>
              </a:rPr>
              <a:t> επιστημολογικά όσο και </a:t>
            </a:r>
            <a:r>
              <a:rPr lang="el-GR" dirty="0" err="1">
                <a:ea typeface="ＭＳ Ｐゴシック" pitchFamily="34" charset="-128"/>
              </a:rPr>
              <a:t>απο</a:t>
            </a:r>
            <a:r>
              <a:rPr lang="el-GR" dirty="0">
                <a:ea typeface="ＭＳ Ｐゴシック" pitchFamily="34" charset="-128"/>
              </a:rPr>
              <a:t>́ ένα </a:t>
            </a:r>
            <a:r>
              <a:rPr lang="el-GR" dirty="0" err="1">
                <a:ea typeface="ＭＳ Ｐゴシック" pitchFamily="34" charset="-128"/>
              </a:rPr>
              <a:t>γενικότερο</a:t>
            </a:r>
            <a:r>
              <a:rPr lang="el-GR" dirty="0">
                <a:ea typeface="ＭＳ Ｐゴシック" pitchFamily="34" charset="-128"/>
              </a:rPr>
              <a:t> </a:t>
            </a:r>
            <a:r>
              <a:rPr lang="el-GR" dirty="0" err="1">
                <a:ea typeface="ＭＳ Ｐゴシック" pitchFamily="34" charset="-128"/>
              </a:rPr>
              <a:t>κίνημα</a:t>
            </a:r>
            <a:r>
              <a:rPr lang="el-GR" dirty="0">
                <a:ea typeface="ＭＳ Ｐゴシック" pitchFamily="34" charset="-128"/>
              </a:rPr>
              <a:t> </a:t>
            </a:r>
            <a:r>
              <a:rPr lang="el-GR" dirty="0" err="1">
                <a:ea typeface="ＭＳ Ｐゴシック" pitchFamily="34" charset="-128"/>
              </a:rPr>
              <a:t>αμφισβήτησης</a:t>
            </a:r>
            <a:r>
              <a:rPr lang="el-GR" dirty="0">
                <a:ea typeface="ＭＳ Ｐゴシック" pitchFamily="34" charset="-128"/>
              </a:rPr>
              <a:t> της </a:t>
            </a:r>
            <a:r>
              <a:rPr lang="el-GR" dirty="0" err="1">
                <a:ea typeface="ＭＳ Ｐゴシック" pitchFamily="34" charset="-128"/>
              </a:rPr>
              <a:t>γραφειοκρατικής</a:t>
            </a:r>
            <a:r>
              <a:rPr lang="el-GR" dirty="0">
                <a:ea typeface="ＭＳ Ｐゴシック" pitchFamily="34" charset="-128"/>
              </a:rPr>
              <a:t> </a:t>
            </a:r>
            <a:r>
              <a:rPr lang="el-GR" dirty="0" err="1">
                <a:ea typeface="ＭＳ Ｐゴシック" pitchFamily="34" charset="-128"/>
              </a:rPr>
              <a:t>οργάνωσης</a:t>
            </a:r>
            <a:r>
              <a:rPr lang="el-GR" dirty="0">
                <a:ea typeface="ＭＳ Ｐゴシック" pitchFamily="34" charset="-128"/>
              </a:rPr>
              <a:t> της </a:t>
            </a:r>
            <a:r>
              <a:rPr lang="el-GR" dirty="0" err="1">
                <a:ea typeface="ＭＳ Ｐゴシック" pitchFamily="34" charset="-128"/>
              </a:rPr>
              <a:t>κοινωνίας</a:t>
            </a:r>
            <a:r>
              <a:rPr lang="el-GR" dirty="0">
                <a:ea typeface="ＭＳ Ｐゴシック" pitchFamily="34" charset="-128"/>
              </a:rPr>
              <a:t> ως </a:t>
            </a:r>
            <a:r>
              <a:rPr lang="el-GR" dirty="0" err="1">
                <a:ea typeface="ＭＳ Ｐゴシック" pitchFamily="34" charset="-128"/>
              </a:rPr>
              <a:t>μηχανισμός</a:t>
            </a:r>
            <a:r>
              <a:rPr lang="el-GR" dirty="0">
                <a:ea typeface="ＭＳ Ｐゴシック" pitchFamily="34" charset="-128"/>
              </a:rPr>
              <a:t> </a:t>
            </a:r>
            <a:r>
              <a:rPr lang="el-GR" dirty="0" err="1">
                <a:ea typeface="ＭＳ Ｐゴシック" pitchFamily="34" charset="-128"/>
              </a:rPr>
              <a:t>αναπαραγωγής</a:t>
            </a:r>
            <a:r>
              <a:rPr lang="el-GR" dirty="0">
                <a:ea typeface="ＭＳ Ｐゴシック" pitchFamily="34" charset="-128"/>
              </a:rPr>
              <a:t> </a:t>
            </a:r>
            <a:r>
              <a:rPr lang="el-GR" dirty="0" err="1">
                <a:ea typeface="ＭＳ Ｐゴシック" pitchFamily="34" charset="-128"/>
              </a:rPr>
              <a:t>ένος</a:t>
            </a:r>
            <a:r>
              <a:rPr lang="el-GR" dirty="0">
                <a:ea typeface="ＭＳ Ｐゴシック" pitchFamily="34" charset="-128"/>
              </a:rPr>
              <a:t> μονοδιάστατου </a:t>
            </a:r>
            <a:r>
              <a:rPr lang="el-GR" dirty="0" err="1">
                <a:ea typeface="ＭＳ Ｐゴシック" pitchFamily="34" charset="-128"/>
              </a:rPr>
              <a:t>τρόπου</a:t>
            </a:r>
            <a:r>
              <a:rPr lang="el-GR" dirty="0">
                <a:ea typeface="ＭＳ Ｐゴシック" pitchFamily="34" charset="-128"/>
              </a:rPr>
              <a:t> ζωής μακριά από τις </a:t>
            </a:r>
            <a:r>
              <a:rPr lang="el-GR" dirty="0" err="1">
                <a:ea typeface="ＭＳ Ｐゴシック" pitchFamily="34" charset="-128"/>
              </a:rPr>
              <a:t>πραγματικές</a:t>
            </a:r>
            <a:r>
              <a:rPr lang="el-GR" dirty="0">
                <a:ea typeface="ＭＳ Ｐゴシック" pitchFamily="34" charset="-128"/>
              </a:rPr>
              <a:t> </a:t>
            </a:r>
            <a:r>
              <a:rPr lang="el-GR" dirty="0" err="1">
                <a:ea typeface="ＭＳ Ｐゴシック" pitchFamily="34" charset="-128"/>
              </a:rPr>
              <a:t>ανάγκες</a:t>
            </a:r>
            <a:r>
              <a:rPr lang="el-GR" dirty="0">
                <a:ea typeface="ＭＳ Ｐゴシック" pitchFamily="34" charset="-128"/>
              </a:rPr>
              <a:t> της </a:t>
            </a:r>
            <a:r>
              <a:rPr lang="el-GR" dirty="0" err="1">
                <a:ea typeface="ＭＳ Ｐゴシック" pitchFamily="34" charset="-128"/>
              </a:rPr>
              <a:t>αστικής</a:t>
            </a:r>
            <a:r>
              <a:rPr lang="el-GR" dirty="0">
                <a:ea typeface="ＭＳ Ｐゴシック" pitchFamily="34" charset="-128"/>
              </a:rPr>
              <a:t> </a:t>
            </a:r>
            <a:r>
              <a:rPr lang="el-GR" dirty="0" err="1">
                <a:ea typeface="ＭＳ Ｐゴシック" pitchFamily="34" charset="-128"/>
              </a:rPr>
              <a:t>ζωής</a:t>
            </a:r>
            <a:r>
              <a:rPr lang="el-GR" dirty="0">
                <a:ea typeface="ＭＳ Ｐゴシック" pitchFamily="34" charset="-128"/>
              </a:rPr>
              <a:t>.</a:t>
            </a:r>
            <a:endParaRPr lang="en-US" dirty="0">
              <a:ea typeface="ＭＳ Ｐゴシック" pitchFamily="34" charset="-128"/>
            </a:endParaRPr>
          </a:p>
          <a:p>
            <a:pPr marL="0" indent="0">
              <a:buNone/>
            </a:pPr>
            <a:r>
              <a:rPr lang="el-GR" dirty="0">
                <a:ea typeface="ＭＳ Ｐゴシック" pitchFamily="34" charset="-128"/>
              </a:rPr>
              <a:t> </a:t>
            </a:r>
          </a:p>
          <a:p>
            <a:pPr marL="255588" indent="-255588">
              <a:buFont typeface="Wingdings" pitchFamily="2" charset="2"/>
              <a:buChar char="Ø"/>
            </a:pPr>
            <a:r>
              <a:rPr lang="el-GR" dirty="0">
                <a:ea typeface="ＭＳ Ｐゴシック" pitchFamily="34" charset="-128"/>
              </a:rPr>
              <a:t>Η </a:t>
            </a:r>
            <a:r>
              <a:rPr lang="el-GR" dirty="0" err="1">
                <a:ea typeface="ＭＳ Ｐゴシック" pitchFamily="34" charset="-128"/>
              </a:rPr>
              <a:t>πορεία</a:t>
            </a:r>
            <a:r>
              <a:rPr lang="el-GR" dirty="0">
                <a:ea typeface="ＭＳ Ｐゴシック" pitchFamily="34" charset="-128"/>
              </a:rPr>
              <a:t> των </a:t>
            </a:r>
            <a:r>
              <a:rPr lang="el-GR" dirty="0" err="1">
                <a:ea typeface="ＭＳ Ｐゴシック" pitchFamily="34" charset="-128"/>
              </a:rPr>
              <a:t>πολεοδομικών</a:t>
            </a:r>
            <a:r>
              <a:rPr lang="el-GR" dirty="0">
                <a:ea typeface="ＭＳ Ｐゴシック" pitchFamily="34" charset="-128"/>
              </a:rPr>
              <a:t> </a:t>
            </a:r>
            <a:r>
              <a:rPr lang="el-GR" dirty="0" err="1">
                <a:ea typeface="ＭＳ Ｐゴシック" pitchFamily="34" charset="-128"/>
              </a:rPr>
              <a:t>αντιλήψεων</a:t>
            </a:r>
            <a:r>
              <a:rPr lang="el-GR" dirty="0">
                <a:ea typeface="ＭＳ Ｐゴシック" pitchFamily="34" charset="-128"/>
              </a:rPr>
              <a:t> και </a:t>
            </a:r>
            <a:r>
              <a:rPr lang="el-GR" dirty="0" err="1">
                <a:ea typeface="ＭＳ Ｐゴシック" pitchFamily="34" charset="-128"/>
              </a:rPr>
              <a:t>πρακτικών</a:t>
            </a:r>
            <a:r>
              <a:rPr lang="el-GR" dirty="0">
                <a:ea typeface="ＭＳ Ｐゴシック" pitchFamily="34" charset="-128"/>
              </a:rPr>
              <a:t> </a:t>
            </a:r>
            <a:r>
              <a:rPr lang="el-GR" dirty="0" err="1">
                <a:ea typeface="ＭＳ Ｐゴシック" pitchFamily="34" charset="-128"/>
              </a:rPr>
              <a:t>ακολούθησε</a:t>
            </a:r>
            <a:r>
              <a:rPr lang="el-GR" dirty="0">
                <a:ea typeface="ＭＳ Ｐゴシック" pitchFamily="34" charset="-128"/>
              </a:rPr>
              <a:t> τους </a:t>
            </a:r>
            <a:r>
              <a:rPr lang="el-GR" dirty="0" err="1">
                <a:ea typeface="ＭＳ Ｐゴシック" pitchFamily="34" charset="-128"/>
              </a:rPr>
              <a:t>μετασχηματισμούς</a:t>
            </a:r>
            <a:r>
              <a:rPr lang="el-GR" dirty="0">
                <a:ea typeface="ＭＳ Ｐゴシック" pitchFamily="34" charset="-128"/>
              </a:rPr>
              <a:t> του </a:t>
            </a:r>
            <a:r>
              <a:rPr lang="el-GR" dirty="0" err="1">
                <a:ea typeface="ＭＳ Ｐゴシック" pitchFamily="34" charset="-128"/>
              </a:rPr>
              <a:t>γενικότερου</a:t>
            </a:r>
            <a:r>
              <a:rPr lang="el-GR" dirty="0">
                <a:ea typeface="ＭＳ Ｐゴシック" pitchFamily="34" charset="-128"/>
              </a:rPr>
              <a:t> </a:t>
            </a:r>
            <a:r>
              <a:rPr lang="el-GR" dirty="0" err="1">
                <a:ea typeface="ＭＳ Ｐゴシック" pitchFamily="34" charset="-128"/>
              </a:rPr>
              <a:t>κοινωνικου</a:t>
            </a:r>
            <a:r>
              <a:rPr lang="el-GR" dirty="0">
                <a:ea typeface="ＭＳ Ｐゴシック" pitchFamily="34" charset="-128"/>
              </a:rPr>
              <a:t>́, </a:t>
            </a:r>
            <a:r>
              <a:rPr lang="el-GR" dirty="0" err="1">
                <a:ea typeface="ＭＳ Ｐゴシック" pitchFamily="34" charset="-128"/>
              </a:rPr>
              <a:t>οικονομικου</a:t>
            </a:r>
            <a:r>
              <a:rPr lang="el-GR" dirty="0">
                <a:ea typeface="ＭＳ Ｐゴシック" pitchFamily="34" charset="-128"/>
              </a:rPr>
              <a:t>́ και </a:t>
            </a:r>
            <a:r>
              <a:rPr lang="el-GR" dirty="0" err="1">
                <a:ea typeface="ＭＳ Ｐゴシック" pitchFamily="34" charset="-128"/>
              </a:rPr>
              <a:t>πολιτικου</a:t>
            </a:r>
            <a:r>
              <a:rPr lang="el-GR" dirty="0">
                <a:ea typeface="ＭＳ Ｐゴシック" pitchFamily="34" charset="-128"/>
              </a:rPr>
              <a:t>́ </a:t>
            </a:r>
            <a:r>
              <a:rPr lang="el-GR" dirty="0" err="1">
                <a:ea typeface="ＭＳ Ｐゴシック" pitchFamily="34" charset="-128"/>
              </a:rPr>
              <a:t>πλαισίου</a:t>
            </a:r>
            <a:r>
              <a:rPr lang="el-GR" dirty="0">
                <a:ea typeface="ＭＳ Ｐゴシック" pitchFamily="34" charset="-128"/>
              </a:rPr>
              <a:t> που </a:t>
            </a:r>
            <a:r>
              <a:rPr lang="el-GR" dirty="0" err="1">
                <a:ea typeface="ＭＳ Ｐゴシック" pitchFamily="34" charset="-128"/>
              </a:rPr>
              <a:t>περιλαμβάνει</a:t>
            </a:r>
            <a:r>
              <a:rPr lang="el-GR" dirty="0">
                <a:ea typeface="ＭＳ Ｐゴシック" pitchFamily="34" charset="-128"/>
              </a:rPr>
              <a:t> δραστικές </a:t>
            </a:r>
            <a:r>
              <a:rPr lang="el-GR" dirty="0" err="1">
                <a:ea typeface="ＭＳ Ｐゴシック" pitchFamily="34" charset="-128"/>
              </a:rPr>
              <a:t>αλλαγές</a:t>
            </a:r>
            <a:r>
              <a:rPr lang="el-GR" dirty="0">
                <a:ea typeface="ＭＳ Ｐゴシック" pitchFamily="34" charset="-128"/>
              </a:rPr>
              <a:t> στα </a:t>
            </a:r>
            <a:r>
              <a:rPr lang="el-GR" dirty="0" err="1">
                <a:ea typeface="ＭＳ Ｐゴシック" pitchFamily="34" charset="-128"/>
              </a:rPr>
              <a:t>πρότυπα</a:t>
            </a:r>
            <a:r>
              <a:rPr lang="el-GR" dirty="0">
                <a:ea typeface="ＭＳ Ｐゴシック" pitchFamily="34" charset="-128"/>
              </a:rPr>
              <a:t> </a:t>
            </a:r>
            <a:r>
              <a:rPr lang="el-GR" dirty="0" err="1">
                <a:ea typeface="ＭＳ Ｐゴシック" pitchFamily="34" charset="-128"/>
              </a:rPr>
              <a:t>ανάπτυξης</a:t>
            </a:r>
            <a:r>
              <a:rPr lang="el-GR" dirty="0">
                <a:ea typeface="ＭＳ Ｐゴシック" pitchFamily="34" charset="-128"/>
              </a:rPr>
              <a:t> και στο </a:t>
            </a:r>
            <a:r>
              <a:rPr lang="el-GR" dirty="0" err="1">
                <a:ea typeface="ＭＳ Ｐゴシック" pitchFamily="34" charset="-128"/>
              </a:rPr>
              <a:t>ρόλο</a:t>
            </a:r>
            <a:r>
              <a:rPr lang="el-GR" dirty="0">
                <a:ea typeface="ＭＳ Ｐゴシック" pitchFamily="34" charset="-128"/>
              </a:rPr>
              <a:t> και τις </a:t>
            </a:r>
            <a:r>
              <a:rPr lang="el-GR" dirty="0" err="1">
                <a:ea typeface="ＭＳ Ｐゴシック" pitchFamily="34" charset="-128"/>
              </a:rPr>
              <a:t>λειτουργίες</a:t>
            </a:r>
            <a:r>
              <a:rPr lang="el-GR" dirty="0">
                <a:ea typeface="ＭＳ Ｐゴシック" pitchFamily="34" charset="-128"/>
              </a:rPr>
              <a:t> του </a:t>
            </a:r>
            <a:r>
              <a:rPr lang="el-GR" dirty="0" err="1">
                <a:ea typeface="ＭＳ Ｐゴシック" pitchFamily="34" charset="-128"/>
              </a:rPr>
              <a:t>κράτους</a:t>
            </a:r>
            <a:r>
              <a:rPr lang="el-GR" sz="2000" dirty="0">
                <a:ea typeface="ＭＳ Ｐゴシック" pitchFamily="34" charset="-128"/>
              </a:rPr>
              <a:t>. </a:t>
            </a:r>
            <a:endParaRPr lang="en-US" dirty="0">
              <a:ea typeface="ＭＳ Ｐゴシック" pitchFamily="34" charset="-128"/>
            </a:endParaRPr>
          </a:p>
        </p:txBody>
      </p:sp>
      <p:sp>
        <p:nvSpPr>
          <p:cNvPr id="5" name="Title 1"/>
          <p:cNvSpPr>
            <a:spLocks noGrp="1"/>
          </p:cNvSpPr>
          <p:nvPr>
            <p:ph type="title"/>
          </p:nvPr>
        </p:nvSpPr>
        <p:spPr>
          <a:xfrm>
            <a:off x="1992313" y="476250"/>
            <a:ext cx="8229600" cy="990600"/>
          </a:xfrm>
        </p:spPr>
        <p:txBody>
          <a:bodyPr wrap="square" numCol="1" anchorCtr="0" compatLnSpc="1">
            <a:prstTxWarp prst="textNoShape">
              <a:avLst/>
            </a:prstTxWarp>
          </a:bodyPr>
          <a:lstStyle/>
          <a:p>
            <a:pPr algn="ctr" eaLnBrk="1" hangingPunct="1"/>
            <a:r>
              <a:rPr lang="el-GR" sz="2600">
                <a:solidFill>
                  <a:srgbClr val="660066"/>
                </a:solidFill>
                <a:ea typeface="ＭＳ Ｐゴシック" pitchFamily="34" charset="-128"/>
              </a:rPr>
              <a:t>ΙΙΙ. </a:t>
            </a:r>
            <a:r>
              <a:rPr lang="el-GR" sz="2800">
                <a:solidFill>
                  <a:srgbClr val="660066"/>
                </a:solidFill>
                <a:ea typeface="ＭＳ Ｐゴシック" pitchFamily="34" charset="-128"/>
              </a:rPr>
              <a:t>Αντιλήψεις και πρακτικές σχεδιασμού των πόλεων μετά το 1960</a:t>
            </a:r>
            <a:r>
              <a:rPr lang="el-GR" sz="2600">
                <a:solidFill>
                  <a:srgbClr val="660066"/>
                </a:solidFill>
                <a:ea typeface="ＭＳ Ｐゴシック" pitchFamily="34" charset="-128"/>
              </a:rPr>
              <a:t>: αμφισβήτηση του ορθολογισμού (1/6)</a:t>
            </a:r>
            <a:endParaRPr lang="en-US" sz="2600">
              <a:solidFill>
                <a:srgbClr val="660066"/>
              </a:solidFill>
              <a:ea typeface="ＭＳ Ｐゴシック"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l-GR" sz="2000" dirty="0">
              <a:ea typeface="ＭＳ Ｐゴシック" pitchFamily="34" charset="-128"/>
            </a:endParaRPr>
          </a:p>
          <a:p>
            <a:pPr>
              <a:buFont typeface="Wingdings" pitchFamily="2" charset="2"/>
              <a:buChar char="§"/>
            </a:pPr>
            <a:r>
              <a:rPr lang="el-GR" b="1" dirty="0">
                <a:ea typeface="ＭＳ Ｐゴシック" pitchFamily="34" charset="-128"/>
              </a:rPr>
              <a:t>Η </a:t>
            </a:r>
            <a:r>
              <a:rPr lang="el-GR" b="1" dirty="0" err="1">
                <a:ea typeface="ＭＳ Ｐゴシック" pitchFamily="34" charset="-128"/>
              </a:rPr>
              <a:t>δεκαετία</a:t>
            </a:r>
            <a:r>
              <a:rPr lang="el-GR" b="1" dirty="0">
                <a:ea typeface="ＭＳ Ｐゴシック" pitchFamily="34" charset="-128"/>
              </a:rPr>
              <a:t> του </a:t>
            </a:r>
            <a:r>
              <a:rPr lang="el-GR" altLang="en-US" b="1" dirty="0">
                <a:ea typeface="ＭＳ Ｐゴシック" pitchFamily="34" charset="-128"/>
              </a:rPr>
              <a:t>’</a:t>
            </a:r>
            <a:r>
              <a:rPr lang="el-GR" b="1" dirty="0">
                <a:ea typeface="ＭＳ Ｐゴシック" pitchFamily="34" charset="-128"/>
              </a:rPr>
              <a:t>70 </a:t>
            </a:r>
            <a:r>
              <a:rPr lang="el-GR" dirty="0" err="1">
                <a:ea typeface="ＭＳ Ｐゴシック" pitchFamily="34" charset="-128"/>
              </a:rPr>
              <a:t>αποτελει</a:t>
            </a:r>
            <a:r>
              <a:rPr lang="el-GR" dirty="0">
                <a:ea typeface="ＭＳ Ｐゴシック" pitchFamily="34" charset="-128"/>
              </a:rPr>
              <a:t>́ </a:t>
            </a:r>
            <a:r>
              <a:rPr lang="el-GR" dirty="0" err="1">
                <a:ea typeface="ＭＳ Ｐゴシック" pitchFamily="34" charset="-128"/>
              </a:rPr>
              <a:t>ένα</a:t>
            </a:r>
            <a:r>
              <a:rPr lang="el-GR" dirty="0">
                <a:ea typeface="ＭＳ Ｐゴシック" pitchFamily="34" charset="-128"/>
              </a:rPr>
              <a:t> </a:t>
            </a:r>
            <a:r>
              <a:rPr lang="el-GR" dirty="0" err="1">
                <a:ea typeface="ＭＳ Ｐゴシック" pitchFamily="34" charset="-128"/>
              </a:rPr>
              <a:t>κεντρικο</a:t>
            </a:r>
            <a:r>
              <a:rPr lang="el-GR" dirty="0">
                <a:ea typeface="ＭＳ Ｐゴシック" pitchFamily="34" charset="-128"/>
              </a:rPr>
              <a:t>́ </a:t>
            </a:r>
            <a:r>
              <a:rPr lang="el-GR" dirty="0" err="1">
                <a:ea typeface="ＭＳ Ｐゴシック" pitchFamily="34" charset="-128"/>
              </a:rPr>
              <a:t>σημείο</a:t>
            </a:r>
            <a:r>
              <a:rPr lang="el-GR" dirty="0">
                <a:ea typeface="ＭＳ Ｐゴシック" pitchFamily="34" charset="-128"/>
              </a:rPr>
              <a:t> </a:t>
            </a:r>
            <a:r>
              <a:rPr lang="el-GR" dirty="0" err="1">
                <a:ea typeface="ＭＳ Ｐゴシック" pitchFamily="34" charset="-128"/>
              </a:rPr>
              <a:t>καμπής</a:t>
            </a:r>
            <a:r>
              <a:rPr lang="el-GR" dirty="0">
                <a:ea typeface="ＭＳ Ｐゴシック" pitchFamily="34" charset="-128"/>
              </a:rPr>
              <a:t> στη </a:t>
            </a:r>
            <a:r>
              <a:rPr lang="el-GR" dirty="0" err="1">
                <a:ea typeface="ＭＳ Ｐゴシック" pitchFamily="34" charset="-128"/>
              </a:rPr>
              <a:t>σταδιακη</a:t>
            </a:r>
            <a:r>
              <a:rPr lang="el-GR" dirty="0">
                <a:ea typeface="ＭＳ Ｐゴシック" pitchFamily="34" charset="-128"/>
              </a:rPr>
              <a:t>́ </a:t>
            </a:r>
            <a:r>
              <a:rPr lang="el-GR" dirty="0" err="1">
                <a:ea typeface="ＭＳ Ｐゴシック" pitchFamily="34" charset="-128"/>
              </a:rPr>
              <a:t>διαμόρφωση</a:t>
            </a:r>
            <a:r>
              <a:rPr lang="el-GR" dirty="0">
                <a:ea typeface="ＭＳ Ｐゴシック" pitchFamily="34" charset="-128"/>
              </a:rPr>
              <a:t> των </a:t>
            </a:r>
            <a:r>
              <a:rPr lang="el-GR" dirty="0" err="1">
                <a:ea typeface="ＭＳ Ｐゴシック" pitchFamily="34" charset="-128"/>
              </a:rPr>
              <a:t>γενικών</a:t>
            </a:r>
            <a:r>
              <a:rPr lang="el-GR" dirty="0">
                <a:ea typeface="ＭＳ Ｐゴシック" pitchFamily="34" charset="-128"/>
              </a:rPr>
              <a:t> </a:t>
            </a:r>
            <a:r>
              <a:rPr lang="el-GR" dirty="0" err="1">
                <a:ea typeface="ＭＳ Ｐゴシック" pitchFamily="34" charset="-128"/>
              </a:rPr>
              <a:t>συνθηκών</a:t>
            </a:r>
            <a:r>
              <a:rPr lang="el-GR" dirty="0">
                <a:ea typeface="ＭＳ Ｐゴシック" pitchFamily="34" charset="-128"/>
              </a:rPr>
              <a:t> της </a:t>
            </a:r>
            <a:r>
              <a:rPr lang="el-GR" dirty="0" err="1">
                <a:ea typeface="ＭＳ Ｐゴシック" pitchFamily="34" charset="-128"/>
              </a:rPr>
              <a:t>σύγχρονης</a:t>
            </a:r>
            <a:r>
              <a:rPr lang="el-GR" dirty="0">
                <a:ea typeface="ＭＳ Ｐゴシック" pitchFamily="34" charset="-128"/>
              </a:rPr>
              <a:t> </a:t>
            </a:r>
            <a:r>
              <a:rPr lang="el-GR" dirty="0" err="1">
                <a:ea typeface="ＭＳ Ｐゴシック" pitchFamily="34" charset="-128"/>
              </a:rPr>
              <a:t>ευρωπαϊκής</a:t>
            </a:r>
            <a:r>
              <a:rPr lang="el-GR" dirty="0">
                <a:ea typeface="ＭＳ Ｐゴシック" pitchFamily="34" charset="-128"/>
              </a:rPr>
              <a:t> </a:t>
            </a:r>
            <a:r>
              <a:rPr lang="el-GR" dirty="0" err="1">
                <a:ea typeface="ＭＳ Ｐゴシック" pitchFamily="34" charset="-128"/>
              </a:rPr>
              <a:t>πραγματικότητας</a:t>
            </a:r>
            <a:r>
              <a:rPr lang="el-GR" dirty="0">
                <a:ea typeface="ＭＳ Ｐゴシック" pitchFamily="34" charset="-128"/>
              </a:rPr>
              <a:t> και συνακόλουθα των αντιλήψεων και των πρακτικών για το χωρικό σχεδιασμό. </a:t>
            </a:r>
            <a:endParaRPr lang="en-US" dirty="0">
              <a:ea typeface="ＭＳ Ｐゴシック" pitchFamily="34" charset="-128"/>
            </a:endParaRPr>
          </a:p>
          <a:p>
            <a:pPr>
              <a:buFont typeface="Wingdings" pitchFamily="2" charset="2"/>
              <a:buChar char="§"/>
            </a:pPr>
            <a:endParaRPr lang="el-GR" dirty="0">
              <a:ea typeface="ＭＳ Ｐゴシック" pitchFamily="34" charset="-128"/>
            </a:endParaRPr>
          </a:p>
          <a:p>
            <a:pPr>
              <a:buFont typeface="Wingdings" pitchFamily="2" charset="2"/>
              <a:buChar char="§"/>
            </a:pPr>
            <a:r>
              <a:rPr lang="el-GR" dirty="0" err="1">
                <a:ea typeface="ＭＳ Ｐゴシック" pitchFamily="34" charset="-128"/>
              </a:rPr>
              <a:t>Χαρακτηριστικα</a:t>
            </a:r>
            <a:r>
              <a:rPr lang="el-GR" dirty="0">
                <a:ea typeface="ＭＳ Ｐゴシック" pitchFamily="34" charset="-128"/>
              </a:rPr>
              <a:t>́ </a:t>
            </a:r>
            <a:r>
              <a:rPr lang="el-GR" dirty="0" err="1">
                <a:ea typeface="ＭＳ Ｐゴシック" pitchFamily="34" charset="-128"/>
              </a:rPr>
              <a:t>σημειώνονται</a:t>
            </a:r>
            <a:r>
              <a:rPr lang="el-GR" dirty="0">
                <a:ea typeface="ＭＳ Ｐゴシック" pitchFamily="34" charset="-128"/>
              </a:rPr>
              <a:t>: </a:t>
            </a:r>
            <a:r>
              <a:rPr lang="el-GR" b="1" dirty="0">
                <a:ea typeface="ＭＳ Ｐゴシック" pitchFamily="34" charset="-128"/>
              </a:rPr>
              <a:t>(α) </a:t>
            </a:r>
            <a:r>
              <a:rPr lang="el-GR" dirty="0">
                <a:ea typeface="ＭＳ Ｐゴシック" pitchFamily="34" charset="-128"/>
              </a:rPr>
              <a:t>η </a:t>
            </a:r>
            <a:r>
              <a:rPr lang="el-GR" dirty="0" err="1">
                <a:ea typeface="ＭＳ Ｐゴシック" pitchFamily="34" charset="-128"/>
              </a:rPr>
              <a:t>αναδιάρθρωση</a:t>
            </a:r>
            <a:r>
              <a:rPr lang="el-GR" dirty="0">
                <a:ea typeface="ＭＳ Ｐゴシック" pitchFamily="34" charset="-128"/>
              </a:rPr>
              <a:t> της </a:t>
            </a:r>
            <a:r>
              <a:rPr lang="el-GR" dirty="0" err="1">
                <a:ea typeface="ＭＳ Ｐゴシック" pitchFamily="34" charset="-128"/>
              </a:rPr>
              <a:t>παραγωγής</a:t>
            </a:r>
            <a:r>
              <a:rPr lang="el-GR" dirty="0">
                <a:ea typeface="ＭＳ Ｐゴシック" pitchFamily="34" charset="-128"/>
              </a:rPr>
              <a:t> και η </a:t>
            </a:r>
            <a:r>
              <a:rPr lang="el-GR" dirty="0" err="1">
                <a:ea typeface="ＭＳ Ｐゴシック" pitchFamily="34" charset="-128"/>
              </a:rPr>
              <a:t>απομάκρυνση</a:t>
            </a:r>
            <a:r>
              <a:rPr lang="el-GR" dirty="0">
                <a:ea typeface="ＭＳ Ｐゴシック" pitchFamily="34" charset="-128"/>
              </a:rPr>
              <a:t> </a:t>
            </a:r>
            <a:r>
              <a:rPr lang="el-GR" dirty="0" err="1">
                <a:ea typeface="ＭＳ Ｐゴシック" pitchFamily="34" charset="-128"/>
              </a:rPr>
              <a:t>απο</a:t>
            </a:r>
            <a:r>
              <a:rPr lang="el-GR" dirty="0">
                <a:ea typeface="ＭＳ Ｐゴシック" pitchFamily="34" charset="-128"/>
              </a:rPr>
              <a:t>́ τη </a:t>
            </a:r>
            <a:r>
              <a:rPr lang="el-GR" dirty="0" err="1">
                <a:ea typeface="ＭＳ Ｐゴシック" pitchFamily="34" charset="-128"/>
              </a:rPr>
              <a:t>μαζικη</a:t>
            </a:r>
            <a:r>
              <a:rPr lang="el-GR" dirty="0">
                <a:ea typeface="ＭＳ Ｐゴシック" pitchFamily="34" charset="-128"/>
              </a:rPr>
              <a:t>́ </a:t>
            </a:r>
            <a:r>
              <a:rPr lang="el-GR" dirty="0" err="1">
                <a:ea typeface="ＭＳ Ｐゴシック" pitchFamily="34" charset="-128"/>
              </a:rPr>
              <a:t>παραγωγη</a:t>
            </a:r>
            <a:r>
              <a:rPr lang="el-GR" dirty="0">
                <a:ea typeface="ＭＳ Ｐゴシック" pitchFamily="34" charset="-128"/>
              </a:rPr>
              <a:t>́ με </a:t>
            </a:r>
            <a:r>
              <a:rPr lang="el-GR" dirty="0" err="1">
                <a:ea typeface="ＭＳ Ｐゴシック" pitchFamily="34" charset="-128"/>
              </a:rPr>
              <a:t>παράλληλη</a:t>
            </a:r>
            <a:r>
              <a:rPr lang="el-GR" dirty="0">
                <a:ea typeface="ＭＳ Ｐゴシック" pitchFamily="34" charset="-128"/>
              </a:rPr>
              <a:t> </a:t>
            </a:r>
            <a:r>
              <a:rPr lang="el-GR" dirty="0" err="1">
                <a:ea typeface="ＭＳ Ｐゴシック" pitchFamily="34" charset="-128"/>
              </a:rPr>
              <a:t>έμφαση</a:t>
            </a:r>
            <a:r>
              <a:rPr lang="el-GR" dirty="0">
                <a:ea typeface="ＭＳ Ｐゴシック" pitchFamily="34" charset="-128"/>
              </a:rPr>
              <a:t> στην </a:t>
            </a:r>
            <a:r>
              <a:rPr lang="el-GR" dirty="0" err="1">
                <a:ea typeface="ＭＳ Ｐゴシック" pitchFamily="34" charset="-128"/>
              </a:rPr>
              <a:t>ευελιξία</a:t>
            </a:r>
            <a:r>
              <a:rPr lang="el-GR" dirty="0">
                <a:ea typeface="ＭＳ Ｐゴシック" pitchFamily="34" charset="-128"/>
              </a:rPr>
              <a:t> και τις </a:t>
            </a:r>
            <a:r>
              <a:rPr lang="el-GR" dirty="0" err="1">
                <a:ea typeface="ＭＳ Ｐゴシック" pitchFamily="34" charset="-128"/>
              </a:rPr>
              <a:t>τριτογενείς</a:t>
            </a:r>
            <a:r>
              <a:rPr lang="el-GR" dirty="0">
                <a:ea typeface="ＭＳ Ｐゴシック" pitchFamily="34" charset="-128"/>
              </a:rPr>
              <a:t> </a:t>
            </a:r>
            <a:r>
              <a:rPr lang="el-GR" dirty="0" err="1">
                <a:ea typeface="ＭＳ Ｐゴシック" pitchFamily="34" charset="-128"/>
              </a:rPr>
              <a:t>δραστηριότητες</a:t>
            </a:r>
            <a:r>
              <a:rPr lang="el-GR" dirty="0">
                <a:ea typeface="ＭＳ Ｐゴシック" pitchFamily="34" charset="-128"/>
              </a:rPr>
              <a:t>, </a:t>
            </a:r>
            <a:r>
              <a:rPr lang="el-GR" b="1" dirty="0">
                <a:ea typeface="ＭＳ Ｐゴシック" pitchFamily="34" charset="-128"/>
              </a:rPr>
              <a:t>(β) </a:t>
            </a:r>
            <a:r>
              <a:rPr lang="el-GR" dirty="0">
                <a:ea typeface="ＭＳ Ｐゴシック" pitchFamily="34" charset="-128"/>
              </a:rPr>
              <a:t>η </a:t>
            </a:r>
            <a:r>
              <a:rPr lang="el-GR" dirty="0" err="1">
                <a:ea typeface="ＭＳ Ｐゴシック" pitchFamily="34" charset="-128"/>
              </a:rPr>
              <a:t>δημοσιονομικη</a:t>
            </a:r>
            <a:r>
              <a:rPr lang="el-GR" dirty="0">
                <a:ea typeface="ＭＳ Ｐゴシック" pitchFamily="34" charset="-128"/>
              </a:rPr>
              <a:t>́ </a:t>
            </a:r>
            <a:r>
              <a:rPr lang="el-GR" dirty="0" err="1">
                <a:ea typeface="ＭＳ Ｐゴシック" pitchFamily="34" charset="-128"/>
              </a:rPr>
              <a:t>κρίση</a:t>
            </a:r>
            <a:r>
              <a:rPr lang="el-GR" dirty="0">
                <a:ea typeface="ＭＳ Ｐゴシック" pitchFamily="34" charset="-128"/>
              </a:rPr>
              <a:t> του </a:t>
            </a:r>
            <a:r>
              <a:rPr lang="el-GR" dirty="0" err="1">
                <a:ea typeface="ＭＳ Ｐゴシック" pitchFamily="34" charset="-128"/>
              </a:rPr>
              <a:t>κράτους</a:t>
            </a:r>
            <a:r>
              <a:rPr lang="el-GR" dirty="0">
                <a:ea typeface="ＭＳ Ｐゴシック" pitchFamily="34" charset="-128"/>
              </a:rPr>
              <a:t> και η </a:t>
            </a:r>
            <a:r>
              <a:rPr lang="el-GR" dirty="0" err="1">
                <a:ea typeface="ＭＳ Ｐゴシック" pitchFamily="34" charset="-128"/>
              </a:rPr>
              <a:t>παράλληλη</a:t>
            </a:r>
            <a:r>
              <a:rPr lang="el-GR" dirty="0">
                <a:ea typeface="ＭＳ Ｐゴシック" pitchFamily="34" charset="-128"/>
              </a:rPr>
              <a:t> </a:t>
            </a:r>
            <a:r>
              <a:rPr lang="el-GR" dirty="0" err="1">
                <a:ea typeface="ＭＳ Ｐゴシック" pitchFamily="34" charset="-128"/>
              </a:rPr>
              <a:t>άνοδος</a:t>
            </a:r>
            <a:r>
              <a:rPr lang="el-GR" dirty="0">
                <a:ea typeface="ＭＳ Ｐゴシック" pitchFamily="34" charset="-128"/>
              </a:rPr>
              <a:t> των </a:t>
            </a:r>
            <a:r>
              <a:rPr lang="el-GR" dirty="0" err="1">
                <a:ea typeface="ＭＳ Ｐゴシック" pitchFamily="34" charset="-128"/>
              </a:rPr>
              <a:t>νεο­φιλελεύθερων</a:t>
            </a:r>
            <a:r>
              <a:rPr lang="el-GR" dirty="0">
                <a:ea typeface="ＭＳ Ｐゴシック" pitchFamily="34" charset="-128"/>
              </a:rPr>
              <a:t> </a:t>
            </a:r>
            <a:r>
              <a:rPr lang="el-GR" dirty="0" err="1">
                <a:ea typeface="ＭＳ Ｐゴシック" pitchFamily="34" charset="-128"/>
              </a:rPr>
              <a:t>αντιλήψεων</a:t>
            </a:r>
            <a:r>
              <a:rPr lang="el-GR" dirty="0">
                <a:ea typeface="ＭＳ Ｐゴシック" pitchFamily="34" charset="-128"/>
              </a:rPr>
              <a:t> που </a:t>
            </a:r>
            <a:r>
              <a:rPr lang="el-GR" dirty="0" err="1">
                <a:ea typeface="ＭＳ Ｐゴシック" pitchFamily="34" charset="-128"/>
              </a:rPr>
              <a:t>ανέτρεψαν</a:t>
            </a:r>
            <a:r>
              <a:rPr lang="el-GR" dirty="0">
                <a:ea typeface="ＭＳ Ｐゴシック" pitchFamily="34" charset="-128"/>
              </a:rPr>
              <a:t> την </a:t>
            </a:r>
            <a:r>
              <a:rPr lang="el-GR" dirty="0" err="1">
                <a:ea typeface="ＭＳ Ｐゴシック" pitchFamily="34" charset="-128"/>
              </a:rPr>
              <a:t>προηγούμενη</a:t>
            </a:r>
            <a:r>
              <a:rPr lang="el-GR" dirty="0">
                <a:ea typeface="ＭＳ Ｐゴシック" pitchFamily="34" charset="-128"/>
              </a:rPr>
              <a:t> </a:t>
            </a:r>
            <a:r>
              <a:rPr lang="el-GR" dirty="0" err="1">
                <a:ea typeface="ＭＳ Ｐゴシック" pitchFamily="34" charset="-128"/>
              </a:rPr>
              <a:t>ισορροπία</a:t>
            </a:r>
            <a:r>
              <a:rPr lang="el-GR" dirty="0">
                <a:ea typeface="ＭＳ Ｐゴシック" pitchFamily="34" charset="-128"/>
              </a:rPr>
              <a:t> στη </a:t>
            </a:r>
            <a:r>
              <a:rPr lang="el-GR" dirty="0" err="1">
                <a:ea typeface="ＭＳ Ｐゴシック" pitchFamily="34" charset="-128"/>
              </a:rPr>
              <a:t>σχέση</a:t>
            </a:r>
            <a:r>
              <a:rPr lang="el-GR" dirty="0">
                <a:ea typeface="ＭＳ Ｐゴシック" pitchFamily="34" charset="-128"/>
              </a:rPr>
              <a:t> </a:t>
            </a:r>
            <a:r>
              <a:rPr lang="el-GR" dirty="0" err="1">
                <a:ea typeface="ＭＳ Ｐゴシック" pitchFamily="34" charset="-128"/>
              </a:rPr>
              <a:t>δημόσιου</a:t>
            </a:r>
            <a:r>
              <a:rPr lang="el-GR" dirty="0">
                <a:ea typeface="ＭＳ Ｐゴシック" pitchFamily="34" charset="-128"/>
              </a:rPr>
              <a:t> και </a:t>
            </a:r>
            <a:r>
              <a:rPr lang="el-GR" dirty="0" err="1">
                <a:ea typeface="ＭＳ Ｐゴシック" pitchFamily="34" charset="-128"/>
              </a:rPr>
              <a:t>ιδιωτικου</a:t>
            </a:r>
            <a:r>
              <a:rPr lang="el-GR" dirty="0">
                <a:ea typeface="ＭＳ Ｐゴシック" pitchFamily="34" charset="-128"/>
              </a:rPr>
              <a:t>́ </a:t>
            </a:r>
            <a:r>
              <a:rPr lang="el-GR" dirty="0" err="1">
                <a:ea typeface="ＭＳ Ｐゴシック" pitchFamily="34" charset="-128"/>
              </a:rPr>
              <a:t>τομέα</a:t>
            </a:r>
            <a:r>
              <a:rPr lang="el-GR" dirty="0">
                <a:ea typeface="ＭＳ Ｐゴシック" pitchFamily="34" charset="-128"/>
              </a:rPr>
              <a:t> και </a:t>
            </a:r>
            <a:r>
              <a:rPr lang="el-GR" b="1" dirty="0">
                <a:ea typeface="ＭＳ Ｐゴシック" pitchFamily="34" charset="-128"/>
              </a:rPr>
              <a:t>(γ) </a:t>
            </a:r>
            <a:r>
              <a:rPr lang="el-GR" dirty="0">
                <a:ea typeface="ＭＳ Ｐゴシック" pitchFamily="34" charset="-128"/>
              </a:rPr>
              <a:t>η </a:t>
            </a:r>
            <a:r>
              <a:rPr lang="el-GR" dirty="0" err="1">
                <a:ea typeface="ＭＳ Ｐゴシック" pitchFamily="34" charset="-128"/>
              </a:rPr>
              <a:t>αυξανόμενη</a:t>
            </a:r>
            <a:r>
              <a:rPr lang="el-GR" dirty="0">
                <a:ea typeface="ＭＳ Ｐゴシック" pitchFamily="34" charset="-128"/>
              </a:rPr>
              <a:t> </a:t>
            </a:r>
            <a:r>
              <a:rPr lang="el-GR" dirty="0" err="1">
                <a:ea typeface="ＭＳ Ｐゴシック" pitchFamily="34" charset="-128"/>
              </a:rPr>
              <a:t>ευαισθητοποίηση</a:t>
            </a:r>
            <a:r>
              <a:rPr lang="el-GR" dirty="0">
                <a:ea typeface="ＭＳ Ｐゴシック" pitchFamily="34" charset="-128"/>
              </a:rPr>
              <a:t> των </a:t>
            </a:r>
            <a:r>
              <a:rPr lang="el-GR" dirty="0" err="1">
                <a:ea typeface="ＭＳ Ｐゴシック" pitchFamily="34" charset="-128"/>
              </a:rPr>
              <a:t>πολιτών</a:t>
            </a:r>
            <a:r>
              <a:rPr lang="el-GR" dirty="0">
                <a:ea typeface="ＭＳ Ｐゴシック" pitchFamily="34" charset="-128"/>
              </a:rPr>
              <a:t> </a:t>
            </a:r>
            <a:r>
              <a:rPr lang="el-GR" dirty="0" err="1">
                <a:ea typeface="ＭＳ Ｐゴシック" pitchFamily="34" charset="-128"/>
              </a:rPr>
              <a:t>απέναντι</a:t>
            </a:r>
            <a:r>
              <a:rPr lang="el-GR" dirty="0">
                <a:ea typeface="ＭＳ Ｐゴシック" pitchFamily="34" charset="-128"/>
              </a:rPr>
              <a:t> στις </a:t>
            </a:r>
            <a:r>
              <a:rPr lang="el-GR" dirty="0" err="1">
                <a:ea typeface="ＭＳ Ｐゴシック" pitchFamily="34" charset="-128"/>
              </a:rPr>
              <a:t>περιβαλλοντικές</a:t>
            </a:r>
            <a:r>
              <a:rPr lang="el-GR" dirty="0">
                <a:ea typeface="ＭＳ Ｐゴシック" pitchFamily="34" charset="-128"/>
              </a:rPr>
              <a:t> </a:t>
            </a:r>
            <a:r>
              <a:rPr lang="el-GR" dirty="0" err="1">
                <a:ea typeface="ＭＳ Ｐゴシック" pitchFamily="34" charset="-128"/>
              </a:rPr>
              <a:t>επιπτώσεις</a:t>
            </a:r>
            <a:r>
              <a:rPr lang="el-GR" dirty="0">
                <a:ea typeface="ＭＳ Ｐゴシック" pitchFamily="34" charset="-128"/>
              </a:rPr>
              <a:t> των </a:t>
            </a:r>
            <a:r>
              <a:rPr lang="el-GR" dirty="0" err="1">
                <a:ea typeface="ＭＳ Ｐゴシック" pitchFamily="34" charset="-128"/>
              </a:rPr>
              <a:t>κάθε</a:t>
            </a:r>
            <a:r>
              <a:rPr lang="el-GR" dirty="0">
                <a:ea typeface="ＭＳ Ｐゴシック" pitchFamily="34" charset="-128"/>
              </a:rPr>
              <a:t> </a:t>
            </a:r>
            <a:r>
              <a:rPr lang="el-GR" dirty="0" err="1">
                <a:ea typeface="ＭＳ Ｐゴシック" pitchFamily="34" charset="-128"/>
              </a:rPr>
              <a:t>είδους</a:t>
            </a:r>
            <a:r>
              <a:rPr lang="el-GR" dirty="0">
                <a:ea typeface="ＭＳ Ｐゴシック" pitchFamily="34" charset="-128"/>
              </a:rPr>
              <a:t> </a:t>
            </a:r>
            <a:r>
              <a:rPr lang="el-GR" dirty="0" err="1">
                <a:ea typeface="ＭＳ Ｐゴシック" pitchFamily="34" charset="-128"/>
              </a:rPr>
              <a:t>παρεμβάσεων</a:t>
            </a:r>
            <a:r>
              <a:rPr lang="el-GR" dirty="0">
                <a:ea typeface="ＭＳ Ｐゴシック" pitchFamily="34" charset="-128"/>
              </a:rPr>
              <a:t>. </a:t>
            </a:r>
          </a:p>
        </p:txBody>
      </p:sp>
      <p:sp>
        <p:nvSpPr>
          <p:cNvPr id="5" name="Title 1"/>
          <p:cNvSpPr>
            <a:spLocks noGrp="1"/>
          </p:cNvSpPr>
          <p:nvPr>
            <p:ph type="title"/>
          </p:nvPr>
        </p:nvSpPr>
        <p:spPr>
          <a:xfrm>
            <a:off x="1992313" y="476250"/>
            <a:ext cx="8229600" cy="990600"/>
          </a:xfrm>
        </p:spPr>
        <p:txBody>
          <a:bodyPr wrap="square" numCol="1" anchorCtr="0" compatLnSpc="1">
            <a:prstTxWarp prst="textNoShape">
              <a:avLst/>
            </a:prstTxWarp>
          </a:bodyPr>
          <a:lstStyle/>
          <a:p>
            <a:pPr algn="ctr" eaLnBrk="1" hangingPunct="1"/>
            <a:r>
              <a:rPr lang="el-GR" sz="2400">
                <a:solidFill>
                  <a:srgbClr val="660066"/>
                </a:solidFill>
                <a:ea typeface="ＭＳ Ｐゴシック" pitchFamily="34" charset="-128"/>
              </a:rPr>
              <a:t>ΙΙΙ. Αντιλήψεις και πρακτικές σχεδιασμού των πόλεων μετά το 1960: </a:t>
            </a:r>
            <a:r>
              <a:rPr lang="el-GR" sz="2600">
                <a:solidFill>
                  <a:srgbClr val="660066"/>
                </a:solidFill>
                <a:ea typeface="ＭＳ Ｐゴシック" pitchFamily="34" charset="-128"/>
              </a:rPr>
              <a:t>κρίση και αναδιάρθρωση (2/6)</a:t>
            </a:r>
            <a:endParaRPr lang="en-US" sz="2600">
              <a:solidFill>
                <a:srgbClr val="660066"/>
              </a:solidFill>
              <a:ea typeface="ＭＳ Ｐゴシック"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eaLnBrk="1" hangingPunct="1">
              <a:buNone/>
            </a:pPr>
            <a:r>
              <a:rPr lang="el-GR" sz="2200" dirty="0">
                <a:ea typeface="ＭＳ Ｐゴシック" pitchFamily="34" charset="-128"/>
              </a:rPr>
              <a:t>Το αποτέλεσμα αυτών των τάσεων είναι ότι, ενώ έως τα μέσα της δεκαετίας του 1970 ο ρόλος του εθνικού κράτους και γενικότερα του δημόσιου τομέα είναι καθοριστικός για όλα τα ζητήματα κοινωνικής πολιτικής και ρύθμισης της οικονομίας της αγοράς, </a:t>
            </a:r>
            <a:r>
              <a:rPr lang="el-GR" sz="2200" b="1" dirty="0">
                <a:ea typeface="ＭＳ Ｐゴシック" pitchFamily="34" charset="-128"/>
              </a:rPr>
              <a:t>η δεκαετία του 1980 σηματοδοτεί το σταδιακό περιορισμό του ρόλου του κράτους μέσω της απορρύθμισης </a:t>
            </a:r>
            <a:r>
              <a:rPr lang="el-GR" sz="2200" dirty="0">
                <a:ea typeface="ＭＳ Ｐゴシック" pitchFamily="34" charset="-128"/>
              </a:rPr>
              <a:t>και τη σταδιακή διεύρυνση του ρόλου του ιδιωτικού τομέα. </a:t>
            </a:r>
          </a:p>
          <a:p>
            <a:pPr marL="0" indent="0" eaLnBrk="1" hangingPunct="1">
              <a:buNone/>
            </a:pPr>
            <a:endParaRPr lang="en-US" sz="2200" dirty="0">
              <a:ea typeface="ＭＳ Ｐゴシック" pitchFamily="34" charset="-128"/>
            </a:endParaRPr>
          </a:p>
          <a:p>
            <a:pPr marL="0" indent="0" eaLnBrk="1" hangingPunct="1">
              <a:buNone/>
            </a:pPr>
            <a:r>
              <a:rPr lang="el-GR" sz="2200" dirty="0">
                <a:ea typeface="ＭＳ Ｐゴシック" pitchFamily="34" charset="-128"/>
              </a:rPr>
              <a:t>Η δεκαετία του 1990 συνεχίζει στην ίδια κατεύθυνση με την ανάδειξη της σημασίας </a:t>
            </a:r>
            <a:r>
              <a:rPr lang="el-GR" sz="2200" b="1" dirty="0">
                <a:ea typeface="ＭＳ Ｐゴシック" pitchFamily="34" charset="-128"/>
              </a:rPr>
              <a:t>νέων μορφών διακυβέρνησης και σύμπραξης με ιδιωτικές πρωτοβουλίες που συμπληρώνουν ή/και παρακάμπτουν τον ρόλο  του δημόσιου τομέα. </a:t>
            </a:r>
            <a:endParaRPr lang="en-US" sz="2200" b="1" dirty="0">
              <a:ea typeface="ＭＳ Ｐゴシック" pitchFamily="34" charset="-128"/>
            </a:endParaRPr>
          </a:p>
          <a:p>
            <a:pPr marL="0" indent="0" eaLnBrk="1" hangingPunct="1">
              <a:buNone/>
            </a:pPr>
            <a:r>
              <a:rPr lang="el-GR" sz="2200" dirty="0">
                <a:ea typeface="ＭＳ Ｐゴシック" pitchFamily="34" charset="-128"/>
              </a:rPr>
              <a:t>Χαρακτηριστικά παραδείγματα είναι οι </a:t>
            </a:r>
            <a:r>
              <a:rPr lang="el-GR" sz="2200" dirty="0" err="1">
                <a:ea typeface="ＭＳ Ｐゴシック" pitchFamily="34" charset="-128"/>
              </a:rPr>
              <a:t>παρεμβάσεις</a:t>
            </a:r>
            <a:r>
              <a:rPr lang="el-GR" sz="2200" dirty="0">
                <a:ea typeface="ＭＳ Ｐゴシック" pitchFamily="34" charset="-128"/>
              </a:rPr>
              <a:t> στα </a:t>
            </a:r>
            <a:r>
              <a:rPr lang="el-GR" sz="2200" b="1" dirty="0" err="1">
                <a:ea typeface="ＭＳ Ｐゴシック" pitchFamily="34" charset="-128"/>
              </a:rPr>
              <a:t>Docklands</a:t>
            </a:r>
            <a:r>
              <a:rPr lang="el-GR" sz="2200" b="1" dirty="0">
                <a:ea typeface="ＭＳ Ｐゴシック" pitchFamily="34" charset="-128"/>
              </a:rPr>
              <a:t> του </a:t>
            </a:r>
            <a:r>
              <a:rPr lang="el-GR" sz="2200" b="1" dirty="0" err="1">
                <a:ea typeface="ＭＳ Ｐゴシック" pitchFamily="34" charset="-128"/>
              </a:rPr>
              <a:t>Λονδίνου</a:t>
            </a:r>
            <a:r>
              <a:rPr lang="el-GR" sz="2200" b="1" dirty="0">
                <a:ea typeface="ＭＳ Ｐゴシック" pitchFamily="34" charset="-128"/>
              </a:rPr>
              <a:t> και στην </a:t>
            </a:r>
            <a:r>
              <a:rPr lang="el-GR" sz="2200" b="1" dirty="0" err="1">
                <a:ea typeface="ＭＳ Ｐゴシック" pitchFamily="34" charset="-128"/>
              </a:rPr>
              <a:t>περιοχη</a:t>
            </a:r>
            <a:r>
              <a:rPr lang="el-GR" sz="2200" b="1" dirty="0">
                <a:ea typeface="ＭＳ Ｐゴシック" pitchFamily="34" charset="-128"/>
              </a:rPr>
              <a:t>́ </a:t>
            </a:r>
            <a:r>
              <a:rPr lang="el-GR" sz="2200" b="1" dirty="0" err="1">
                <a:ea typeface="ＭＳ Ｐゴシック" pitchFamily="34" charset="-128"/>
              </a:rPr>
              <a:t>La</a:t>
            </a:r>
            <a:r>
              <a:rPr lang="el-GR" sz="2200" b="1" dirty="0">
                <a:ea typeface="ＭＳ Ｐゴシック" pitchFamily="34" charset="-128"/>
              </a:rPr>
              <a:t> </a:t>
            </a:r>
            <a:r>
              <a:rPr lang="el-GR" sz="2200" b="1" dirty="0" err="1">
                <a:ea typeface="ＭＳ Ｐゴシック" pitchFamily="34" charset="-128"/>
              </a:rPr>
              <a:t>Défense</a:t>
            </a:r>
            <a:r>
              <a:rPr lang="el-GR" sz="2200" b="1" dirty="0">
                <a:ea typeface="ＭＳ Ｐゴシック" pitchFamily="34" charset="-128"/>
              </a:rPr>
              <a:t> στο </a:t>
            </a:r>
            <a:r>
              <a:rPr lang="el-GR" sz="2200" b="1" dirty="0" err="1">
                <a:ea typeface="ＭＳ Ｐゴシック" pitchFamily="34" charset="-128"/>
              </a:rPr>
              <a:t>Παρίσι</a:t>
            </a:r>
            <a:r>
              <a:rPr lang="el-GR" sz="2200" b="1" dirty="0">
                <a:ea typeface="ＭＳ Ｐゴシック" pitchFamily="34" charset="-128"/>
              </a:rPr>
              <a:t> που </a:t>
            </a:r>
            <a:r>
              <a:rPr lang="el-GR" sz="2200" b="1" dirty="0" err="1">
                <a:ea typeface="ＭＳ Ｐゴシック" pitchFamily="34" charset="-128"/>
              </a:rPr>
              <a:t>σηματοδοτούν</a:t>
            </a:r>
            <a:r>
              <a:rPr lang="el-GR" sz="2200" b="1" dirty="0">
                <a:ea typeface="ＭＳ Ｐゴシック" pitchFamily="34" charset="-128"/>
              </a:rPr>
              <a:t> την </a:t>
            </a:r>
            <a:r>
              <a:rPr lang="el-GR" sz="2200" b="1" dirty="0" err="1">
                <a:ea typeface="ＭＳ Ｐゴシック" pitchFamily="34" charset="-128"/>
              </a:rPr>
              <a:t>απορρύθμιση</a:t>
            </a:r>
            <a:r>
              <a:rPr lang="el-GR" sz="2200" b="1" dirty="0">
                <a:ea typeface="ＭＳ Ｐゴシック" pitchFamily="34" charset="-128"/>
              </a:rPr>
              <a:t> και την </a:t>
            </a:r>
            <a:r>
              <a:rPr lang="el-GR" sz="2200" b="1" dirty="0" err="1">
                <a:ea typeface="ＭＳ Ｐゴシック" pitchFamily="34" charset="-128"/>
              </a:rPr>
              <a:t>προώθη­ση</a:t>
            </a:r>
            <a:r>
              <a:rPr lang="el-GR" sz="2200" b="1" dirty="0">
                <a:ea typeface="ＭＳ Ｐゴシック" pitchFamily="34" charset="-128"/>
              </a:rPr>
              <a:t> της </a:t>
            </a:r>
            <a:r>
              <a:rPr lang="el-GR" sz="2200" b="1" dirty="0" err="1">
                <a:ea typeface="ＭＳ Ｐゴシック" pitchFamily="34" charset="-128"/>
              </a:rPr>
              <a:t>συμμετοχής</a:t>
            </a:r>
            <a:r>
              <a:rPr lang="el-GR" sz="2200" b="1" dirty="0">
                <a:ea typeface="ＭＳ Ｐゴシック" pitchFamily="34" charset="-128"/>
              </a:rPr>
              <a:t> του </a:t>
            </a:r>
            <a:r>
              <a:rPr lang="el-GR" sz="2200" b="1" dirty="0" err="1">
                <a:ea typeface="ＭＳ Ｐゴシック" pitchFamily="34" charset="-128"/>
              </a:rPr>
              <a:t>ιδιωτικου</a:t>
            </a:r>
            <a:r>
              <a:rPr lang="el-GR" sz="2200" b="1" dirty="0">
                <a:ea typeface="ＭＳ Ｐゴシック" pitchFamily="34" charset="-128"/>
              </a:rPr>
              <a:t>́ </a:t>
            </a:r>
            <a:r>
              <a:rPr lang="el-GR" sz="2200" b="1" dirty="0" err="1">
                <a:ea typeface="ＭＳ Ｐゴシック" pitchFamily="34" charset="-128"/>
              </a:rPr>
              <a:t>τομέα</a:t>
            </a:r>
            <a:r>
              <a:rPr lang="el-GR" sz="2200" b="1" dirty="0">
                <a:ea typeface="ＭＳ Ｐゴシック" pitchFamily="34" charset="-128"/>
              </a:rPr>
              <a:t> και την </a:t>
            </a:r>
            <a:r>
              <a:rPr lang="el-GR" sz="2200" b="1" dirty="0" err="1">
                <a:ea typeface="ＭＳ Ｐゴシック" pitchFamily="34" charset="-128"/>
              </a:rPr>
              <a:t>ανάδυση</a:t>
            </a:r>
            <a:r>
              <a:rPr lang="el-GR" sz="2200" b="1" dirty="0">
                <a:ea typeface="ＭＳ Ｐゴシック" pitchFamily="34" charset="-128"/>
              </a:rPr>
              <a:t> της </a:t>
            </a:r>
            <a:r>
              <a:rPr lang="el-GR" sz="2200" b="1" dirty="0" err="1">
                <a:ea typeface="ＭＳ Ｐゴシック" pitchFamily="34" charset="-128"/>
              </a:rPr>
              <a:t>επιχειρηματικής</a:t>
            </a:r>
            <a:r>
              <a:rPr lang="el-GR" sz="2200" b="1" dirty="0">
                <a:ea typeface="ＭＳ Ｐゴシック" pitchFamily="34" charset="-128"/>
              </a:rPr>
              <a:t> </a:t>
            </a:r>
            <a:r>
              <a:rPr lang="el-GR" sz="2200" b="1" dirty="0" err="1">
                <a:ea typeface="ＭＳ Ｐゴシック" pitchFamily="34" charset="-128"/>
              </a:rPr>
              <a:t>πόλης</a:t>
            </a:r>
            <a:r>
              <a:rPr lang="el-GR" sz="2200" b="1" dirty="0">
                <a:ea typeface="ＭＳ Ｐゴシック" pitchFamily="34" charset="-128"/>
              </a:rPr>
              <a:t>. </a:t>
            </a:r>
          </a:p>
          <a:p>
            <a:pPr marL="0" indent="0" eaLnBrk="1" hangingPunct="1">
              <a:buNone/>
            </a:pPr>
            <a:r>
              <a:rPr lang="el-GR" sz="2200" dirty="0">
                <a:ea typeface="ＭＳ Ｐゴシック" pitchFamily="34" charset="-128"/>
              </a:rPr>
              <a:t>. </a:t>
            </a:r>
            <a:endParaRPr lang="en-US" sz="2200" dirty="0">
              <a:ea typeface="ＭＳ Ｐゴシック" pitchFamily="34" charset="-128"/>
            </a:endParaRPr>
          </a:p>
        </p:txBody>
      </p:sp>
      <p:sp>
        <p:nvSpPr>
          <p:cNvPr id="5" name="Title 1"/>
          <p:cNvSpPr>
            <a:spLocks noGrp="1"/>
          </p:cNvSpPr>
          <p:nvPr>
            <p:ph type="title"/>
          </p:nvPr>
        </p:nvSpPr>
        <p:spPr>
          <a:xfrm>
            <a:off x="1992313" y="476250"/>
            <a:ext cx="8229600" cy="990600"/>
          </a:xfrm>
        </p:spPr>
        <p:txBody>
          <a:bodyPr wrap="square" numCol="1" anchorCtr="0" compatLnSpc="1">
            <a:prstTxWarp prst="textNoShape">
              <a:avLst/>
            </a:prstTxWarp>
          </a:bodyPr>
          <a:lstStyle/>
          <a:p>
            <a:pPr algn="ctr" eaLnBrk="1" hangingPunct="1"/>
            <a:r>
              <a:rPr lang="el-GR" sz="2400">
                <a:solidFill>
                  <a:srgbClr val="660066"/>
                </a:solidFill>
                <a:ea typeface="ＭＳ Ｐゴシック" pitchFamily="34" charset="-128"/>
              </a:rPr>
              <a:t>ΙΙΙ. Αντιλήψεις και πρακτικές σχεδιασμού των πόλεων μετά το 1960: </a:t>
            </a:r>
            <a:r>
              <a:rPr lang="el-GR" sz="2600">
                <a:solidFill>
                  <a:srgbClr val="660066"/>
                </a:solidFill>
                <a:ea typeface="ＭＳ Ｐゴシック" pitchFamily="34" charset="-128"/>
              </a:rPr>
              <a:t>απορρύθμιση και επιχειρηματικότητα (3/6)</a:t>
            </a:r>
            <a:endParaRPr lang="en-US" sz="2600">
              <a:solidFill>
                <a:srgbClr val="660066"/>
              </a:solidFill>
              <a:ea typeface="ＭＳ Ｐゴシック"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eikona 2.9.jpg"/>
          <p:cNvPicPr>
            <a:picLocks noChangeAspect="1"/>
          </p:cNvPicPr>
          <p:nvPr/>
        </p:nvPicPr>
        <p:blipFill>
          <a:blip r:embed="rId2"/>
          <a:srcRect/>
          <a:stretch>
            <a:fillRect/>
          </a:stretch>
        </p:blipFill>
        <p:spPr bwMode="auto">
          <a:xfrm>
            <a:off x="1774825" y="620713"/>
            <a:ext cx="5257800" cy="2824162"/>
          </a:xfrm>
          <a:prstGeom prst="rect">
            <a:avLst/>
          </a:prstGeom>
          <a:noFill/>
          <a:ln w="9525">
            <a:noFill/>
            <a:miter lim="800000"/>
            <a:headEnd/>
            <a:tailEnd/>
          </a:ln>
        </p:spPr>
      </p:pic>
      <p:sp>
        <p:nvSpPr>
          <p:cNvPr id="32770" name="Rectangle 5"/>
          <p:cNvSpPr>
            <a:spLocks noChangeArrowheads="1"/>
          </p:cNvSpPr>
          <p:nvPr/>
        </p:nvSpPr>
        <p:spPr bwMode="auto">
          <a:xfrm>
            <a:off x="1019175" y="3641453"/>
            <a:ext cx="3384550" cy="1292662"/>
          </a:xfrm>
          <a:prstGeom prst="rect">
            <a:avLst/>
          </a:prstGeom>
          <a:noFill/>
          <a:ln w="9525">
            <a:noFill/>
            <a:miter lim="800000"/>
            <a:headEnd/>
            <a:tailEnd/>
          </a:ln>
        </p:spPr>
        <p:txBody>
          <a:bodyPr>
            <a:spAutoFit/>
          </a:bodyPr>
          <a:lstStyle/>
          <a:p>
            <a:r>
              <a:rPr lang="el-GR" b="1" baseline="30000" dirty="0" err="1"/>
              <a:t>Απεικόνιση</a:t>
            </a:r>
            <a:r>
              <a:rPr lang="el-GR" b="1" baseline="30000" dirty="0"/>
              <a:t> της </a:t>
            </a:r>
            <a:r>
              <a:rPr lang="el-GR" b="1" baseline="30000" dirty="0" err="1"/>
              <a:t>περιοχής</a:t>
            </a:r>
            <a:r>
              <a:rPr lang="el-GR" b="1" baseline="30000" dirty="0"/>
              <a:t> </a:t>
            </a:r>
            <a:r>
              <a:rPr lang="el-GR" b="1" baseline="30000" dirty="0" err="1"/>
              <a:t>Canary</a:t>
            </a:r>
            <a:r>
              <a:rPr lang="el-GR" b="1" baseline="30000" dirty="0"/>
              <a:t> </a:t>
            </a:r>
            <a:r>
              <a:rPr lang="el-GR" b="1" baseline="30000" dirty="0" err="1"/>
              <a:t>Wharf</a:t>
            </a:r>
            <a:r>
              <a:rPr lang="el-GR" b="1" baseline="30000" dirty="0"/>
              <a:t> στα </a:t>
            </a:r>
            <a:r>
              <a:rPr lang="el-GR" b="1" baseline="30000" dirty="0" err="1"/>
              <a:t>Docklands</a:t>
            </a:r>
            <a:r>
              <a:rPr lang="el-GR" b="1" baseline="30000" dirty="0"/>
              <a:t> του </a:t>
            </a:r>
            <a:r>
              <a:rPr lang="el-GR" b="1" baseline="30000" dirty="0" err="1"/>
              <a:t>Λονδίνου</a:t>
            </a:r>
            <a:r>
              <a:rPr lang="el-GR" b="1" baseline="30000" dirty="0"/>
              <a:t> </a:t>
            </a:r>
            <a:r>
              <a:rPr lang="el-GR" b="1" baseline="30000" dirty="0" err="1"/>
              <a:t>Cabot</a:t>
            </a:r>
            <a:r>
              <a:rPr lang="el-GR" b="1" baseline="30000" dirty="0"/>
              <a:t> </a:t>
            </a:r>
            <a:r>
              <a:rPr lang="el-GR" b="1" baseline="30000" dirty="0" err="1"/>
              <a:t>Square</a:t>
            </a:r>
            <a:r>
              <a:rPr lang="el-GR" b="1" baseline="30000" dirty="0"/>
              <a:t>, </a:t>
            </a:r>
            <a:r>
              <a:rPr lang="el-GR" b="1" baseline="30000" dirty="0" err="1"/>
              <a:t>Canary</a:t>
            </a:r>
            <a:r>
              <a:rPr lang="el-GR" b="1" baseline="30000" dirty="0"/>
              <a:t> </a:t>
            </a:r>
            <a:r>
              <a:rPr lang="el-GR" b="1" baseline="30000" dirty="0" err="1"/>
              <a:t>Wharf</a:t>
            </a:r>
            <a:r>
              <a:rPr lang="el-GR" b="1" baseline="30000" dirty="0"/>
              <a:t> (</a:t>
            </a:r>
            <a:r>
              <a:rPr lang="el-GR" b="1" baseline="30000" dirty="0" err="1"/>
              <a:t>Ιούνιος</a:t>
            </a:r>
            <a:r>
              <a:rPr lang="el-GR" b="1" baseline="30000" dirty="0"/>
              <a:t> 2008). </a:t>
            </a:r>
            <a:r>
              <a:rPr lang="el-GR" i="1" baseline="30000" dirty="0" err="1"/>
              <a:t>Πηγη</a:t>
            </a:r>
            <a:r>
              <a:rPr lang="el-GR" i="1" baseline="30000" dirty="0"/>
              <a:t>́</a:t>
            </a:r>
            <a:r>
              <a:rPr lang="el-GR" baseline="30000" dirty="0"/>
              <a:t>: </a:t>
            </a:r>
            <a:r>
              <a:rPr lang="el-GR" baseline="30000" dirty="0" err="1"/>
              <a:t>http</a:t>
            </a:r>
            <a:r>
              <a:rPr lang="el-GR" baseline="30000" dirty="0"/>
              <a:t>://</a:t>
            </a:r>
            <a:r>
              <a:rPr lang="el-GR" baseline="30000" dirty="0" err="1"/>
              <a:t>en.wikipedia.org</a:t>
            </a:r>
            <a:r>
              <a:rPr lang="el-GR" baseline="30000" dirty="0"/>
              <a:t>/</a:t>
            </a:r>
            <a:r>
              <a:rPr lang="el-GR" baseline="30000" dirty="0" err="1"/>
              <a:t>wiki</a:t>
            </a:r>
            <a:r>
              <a:rPr lang="el-GR" baseline="30000" dirty="0"/>
              <a:t>/</a:t>
            </a:r>
            <a:r>
              <a:rPr lang="el-GR" baseline="30000" dirty="0" err="1"/>
              <a:t>File</a:t>
            </a:r>
            <a:r>
              <a:rPr lang="el-GR" baseline="30000" dirty="0"/>
              <a:t>: Cabot_Square,_Canary_Wharf_-_June_2008.jpg </a:t>
            </a:r>
            <a:endParaRPr lang="en-US" dirty="0"/>
          </a:p>
        </p:txBody>
      </p:sp>
      <p:sp>
        <p:nvSpPr>
          <p:cNvPr id="32771" name="Rectangle 6"/>
          <p:cNvSpPr>
            <a:spLocks noChangeArrowheads="1"/>
          </p:cNvSpPr>
          <p:nvPr/>
        </p:nvSpPr>
        <p:spPr bwMode="auto">
          <a:xfrm>
            <a:off x="1360488" y="5513468"/>
            <a:ext cx="3943424" cy="923330"/>
          </a:xfrm>
          <a:prstGeom prst="rect">
            <a:avLst/>
          </a:prstGeom>
          <a:noFill/>
          <a:ln w="9525">
            <a:noFill/>
            <a:miter lim="800000"/>
            <a:headEnd/>
            <a:tailEnd/>
          </a:ln>
        </p:spPr>
        <p:txBody>
          <a:bodyPr wrap="square">
            <a:spAutoFit/>
          </a:bodyPr>
          <a:lstStyle/>
          <a:p>
            <a:pPr algn="r"/>
            <a:r>
              <a:rPr lang="el-GR" b="1" baseline="30000" dirty="0"/>
              <a:t>Η </a:t>
            </a:r>
            <a:r>
              <a:rPr lang="el-GR" b="1" baseline="30000" dirty="0" err="1"/>
              <a:t>περιοχη</a:t>
            </a:r>
            <a:r>
              <a:rPr lang="el-GR" b="1" baseline="30000" dirty="0"/>
              <a:t>́ της </a:t>
            </a:r>
            <a:r>
              <a:rPr lang="el-GR" b="1" baseline="30000" dirty="0" err="1"/>
              <a:t>La</a:t>
            </a:r>
            <a:r>
              <a:rPr lang="el-GR" b="1" baseline="30000" dirty="0"/>
              <a:t> </a:t>
            </a:r>
            <a:r>
              <a:rPr lang="el-GR" b="1" baseline="30000" dirty="0" err="1"/>
              <a:t>Défense</a:t>
            </a:r>
            <a:r>
              <a:rPr lang="el-GR" b="1" baseline="30000" dirty="0"/>
              <a:t> στο </a:t>
            </a:r>
            <a:r>
              <a:rPr lang="el-GR" b="1" baseline="30000" dirty="0" err="1"/>
              <a:t>Παρίσι</a:t>
            </a:r>
            <a:r>
              <a:rPr lang="el-GR" b="1" baseline="30000" dirty="0"/>
              <a:t>.</a:t>
            </a:r>
          </a:p>
          <a:p>
            <a:pPr algn="r"/>
            <a:r>
              <a:rPr lang="el-GR" i="1" baseline="30000" dirty="0" err="1"/>
              <a:t>Πηγη</a:t>
            </a:r>
            <a:r>
              <a:rPr lang="el-GR" i="1" baseline="30000" dirty="0"/>
              <a:t>́</a:t>
            </a:r>
            <a:r>
              <a:rPr lang="el-GR" baseline="30000" dirty="0"/>
              <a:t>: </a:t>
            </a:r>
            <a:r>
              <a:rPr lang="el-GR" baseline="30000" dirty="0" err="1"/>
              <a:t>http</a:t>
            </a:r>
            <a:r>
              <a:rPr lang="el-GR" baseline="30000" dirty="0"/>
              <a:t>://</a:t>
            </a:r>
            <a:r>
              <a:rPr lang="el-GR" baseline="30000" dirty="0" err="1"/>
              <a:t>commons.wikimedia.org</a:t>
            </a:r>
            <a:r>
              <a:rPr lang="el-GR" baseline="30000" dirty="0"/>
              <a:t>/</a:t>
            </a:r>
            <a:r>
              <a:rPr lang="el-GR" baseline="30000" dirty="0" err="1"/>
              <a:t>wiki</a:t>
            </a:r>
            <a:r>
              <a:rPr lang="el-GR" baseline="30000" dirty="0"/>
              <a:t>/La_D%C3%A9fense#mediaviewer/File:La_Defense_dsc07142.jpg</a:t>
            </a:r>
            <a:endParaRPr lang="el-GR" dirty="0"/>
          </a:p>
        </p:txBody>
      </p:sp>
      <p:pic>
        <p:nvPicPr>
          <p:cNvPr id="32772" name="Content Placeholder 8" descr="1280px-La_Defense_dsc07142.jpg"/>
          <p:cNvPicPr>
            <a:picLocks noGrp="1" noChangeAspect="1"/>
          </p:cNvPicPr>
          <p:nvPr>
            <p:ph idx="1"/>
          </p:nvPr>
        </p:nvPicPr>
        <p:blipFill>
          <a:blip r:embed="rId3"/>
          <a:srcRect t="10493" b="10493"/>
          <a:stretch>
            <a:fillRect/>
          </a:stretch>
        </p:blipFill>
        <p:spPr>
          <a:xfrm>
            <a:off x="5735960" y="3520069"/>
            <a:ext cx="5257800" cy="3115795"/>
          </a:xfrm>
        </p:spPr>
      </p:pic>
      <p:sp>
        <p:nvSpPr>
          <p:cNvPr id="6" name="Title 1"/>
          <p:cNvSpPr>
            <a:spLocks noGrp="1"/>
          </p:cNvSpPr>
          <p:nvPr>
            <p:ph type="title"/>
          </p:nvPr>
        </p:nvSpPr>
        <p:spPr>
          <a:xfrm>
            <a:off x="7248525" y="549276"/>
            <a:ext cx="3240088" cy="1800225"/>
          </a:xfrm>
        </p:spPr>
        <p:txBody>
          <a:bodyPr wrap="square" numCol="1" anchorCtr="0" compatLnSpc="1">
            <a:prstTxWarp prst="textNoShape">
              <a:avLst/>
            </a:prstTxWarp>
          </a:bodyPr>
          <a:lstStyle/>
          <a:p>
            <a:pPr algn="ctr" eaLnBrk="1" hangingPunct="1"/>
            <a:r>
              <a:rPr lang="el-GR" sz="2200">
                <a:solidFill>
                  <a:srgbClr val="660066"/>
                </a:solidFill>
                <a:ea typeface="ＭＳ Ｐゴシック" pitchFamily="34" charset="-128"/>
              </a:rPr>
              <a:t>ΙΙΙ. Αντιλήψεις και πρακτικές σχεδιασμού των πόλεων μετά το 1960: </a:t>
            </a:r>
            <a:r>
              <a:rPr lang="el-GR" sz="2300">
                <a:solidFill>
                  <a:srgbClr val="660066"/>
                </a:solidFill>
                <a:ea typeface="ＭＳ Ｐゴシック" pitchFamily="34" charset="-128"/>
              </a:rPr>
              <a:t>απορρύθμιση και επιχειρηματικότητα (4/6)</a:t>
            </a:r>
            <a:endParaRPr lang="en-US" sz="2300">
              <a:solidFill>
                <a:srgbClr val="660066"/>
              </a:solidFill>
              <a:ea typeface="ＭＳ Ｐゴシック"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l-GR" sz="2000" dirty="0">
              <a:ea typeface="ＭＳ Ｐゴシック" pitchFamily="34" charset="-128"/>
            </a:endParaRPr>
          </a:p>
          <a:p>
            <a:pPr marL="0" indent="0">
              <a:buFont typeface="Wingdings" pitchFamily="2" charset="2"/>
              <a:buChar char="Ø"/>
            </a:pPr>
            <a:r>
              <a:rPr lang="el-GR" sz="2200" dirty="0">
                <a:ea typeface="ＭＳ Ｐゴシック" pitchFamily="34" charset="-128"/>
              </a:rPr>
              <a:t>Οι </a:t>
            </a:r>
            <a:r>
              <a:rPr lang="el-GR" sz="2200" dirty="0" err="1">
                <a:ea typeface="ＭＳ Ｐゴシック" pitchFamily="34" charset="-128"/>
              </a:rPr>
              <a:t>παλιότερες</a:t>
            </a:r>
            <a:r>
              <a:rPr lang="el-GR" sz="2200" dirty="0">
                <a:ea typeface="ＭＳ Ｐゴシック" pitchFamily="34" charset="-128"/>
              </a:rPr>
              <a:t> </a:t>
            </a:r>
            <a:r>
              <a:rPr lang="el-GR" sz="2200" dirty="0" err="1">
                <a:ea typeface="ＭＳ Ｐゴシック" pitchFamily="34" charset="-128"/>
              </a:rPr>
              <a:t>μορφές</a:t>
            </a:r>
            <a:r>
              <a:rPr lang="el-GR" sz="2200" dirty="0">
                <a:ea typeface="ＭＳ Ｐゴシック" pitchFamily="34" charset="-128"/>
              </a:rPr>
              <a:t> </a:t>
            </a:r>
            <a:r>
              <a:rPr lang="el-GR" sz="2200" dirty="0" err="1">
                <a:ea typeface="ＭＳ Ｐゴシック" pitchFamily="34" charset="-128"/>
              </a:rPr>
              <a:t>προγραμματισμου</a:t>
            </a:r>
            <a:r>
              <a:rPr lang="el-GR" sz="2200" dirty="0">
                <a:ea typeface="ＭＳ Ｐゴシック" pitchFamily="34" charset="-128"/>
              </a:rPr>
              <a:t>́ και </a:t>
            </a:r>
            <a:r>
              <a:rPr lang="el-GR" sz="2200" dirty="0" err="1">
                <a:ea typeface="ＭＳ Ｐゴシック" pitchFamily="34" charset="-128"/>
              </a:rPr>
              <a:t>σχεδιασμου</a:t>
            </a:r>
            <a:r>
              <a:rPr lang="el-GR" sz="2200" dirty="0">
                <a:ea typeface="ＭＳ Ｐゴシック" pitchFamily="34" charset="-128"/>
              </a:rPr>
              <a:t>́ </a:t>
            </a:r>
            <a:r>
              <a:rPr lang="el-GR" sz="2200" dirty="0" err="1">
                <a:ea typeface="ＭＳ Ｐゴシック" pitchFamily="34" charset="-128"/>
              </a:rPr>
              <a:t>στηρίχτηκαν</a:t>
            </a:r>
            <a:r>
              <a:rPr lang="el-GR" sz="2200" dirty="0">
                <a:ea typeface="ＭＳ Ｐゴシック" pitchFamily="34" charset="-128"/>
              </a:rPr>
              <a:t> στην εκ των </a:t>
            </a:r>
            <a:r>
              <a:rPr lang="el-GR" sz="2200" dirty="0" err="1">
                <a:ea typeface="ＭＳ Ｐゴシック" pitchFamily="34" charset="-128"/>
              </a:rPr>
              <a:t>άνω</a:t>
            </a:r>
            <a:r>
              <a:rPr lang="el-GR" sz="2200" dirty="0">
                <a:ea typeface="ＭＳ Ｐゴシック" pitchFamily="34" charset="-128"/>
              </a:rPr>
              <a:t> </a:t>
            </a:r>
            <a:r>
              <a:rPr lang="el-GR" sz="2200" dirty="0" err="1">
                <a:ea typeface="ＭＳ Ｐゴシック" pitchFamily="34" charset="-128"/>
              </a:rPr>
              <a:t>κρατικη</a:t>
            </a:r>
            <a:r>
              <a:rPr lang="el-GR" sz="2200" dirty="0">
                <a:ea typeface="ＭＳ Ｐゴシック" pitchFamily="34" charset="-128"/>
              </a:rPr>
              <a:t>́ </a:t>
            </a:r>
            <a:r>
              <a:rPr lang="el-GR" sz="2200" dirty="0" err="1">
                <a:ea typeface="ＭＳ Ｐゴシック" pitchFamily="34" charset="-128"/>
              </a:rPr>
              <a:t>απόφαση</a:t>
            </a:r>
            <a:r>
              <a:rPr lang="el-GR" sz="2200" dirty="0">
                <a:ea typeface="ＭＳ Ｐゴシック" pitchFamily="34" charset="-128"/>
              </a:rPr>
              <a:t> ή </a:t>
            </a:r>
            <a:r>
              <a:rPr lang="el-GR" sz="2200" dirty="0" err="1">
                <a:ea typeface="ＭＳ Ｐゴシック" pitchFamily="34" charset="-128"/>
              </a:rPr>
              <a:t>επιστημονικη</a:t>
            </a:r>
            <a:r>
              <a:rPr lang="el-GR" sz="2200" dirty="0">
                <a:ea typeface="ＭＳ Ｐゴシック" pitchFamily="34" charset="-128"/>
              </a:rPr>
              <a:t>́ </a:t>
            </a:r>
            <a:r>
              <a:rPr lang="el-GR" sz="2200" dirty="0" err="1">
                <a:ea typeface="ＭＳ Ｐゴシック" pitchFamily="34" charset="-128"/>
              </a:rPr>
              <a:t>άποψη</a:t>
            </a:r>
            <a:r>
              <a:rPr lang="el-GR" sz="2200" dirty="0">
                <a:ea typeface="ＭＳ Ｐゴシック" pitchFamily="34" charset="-128"/>
              </a:rPr>
              <a:t> και στην </a:t>
            </a:r>
            <a:r>
              <a:rPr lang="el-GR" sz="2200" dirty="0" err="1">
                <a:ea typeface="ＭＳ Ｐゴシック" pitchFamily="34" charset="-128"/>
              </a:rPr>
              <a:t>τεχνοκρατικη</a:t>
            </a:r>
            <a:r>
              <a:rPr lang="el-GR" sz="2200" dirty="0">
                <a:ea typeface="ＭＳ Ｐゴシック" pitchFamily="34" charset="-128"/>
              </a:rPr>
              <a:t>́ και </a:t>
            </a:r>
            <a:r>
              <a:rPr lang="el-GR" sz="2200" dirty="0" err="1">
                <a:ea typeface="ＭＳ Ｐゴシック" pitchFamily="34" charset="-128"/>
              </a:rPr>
              <a:t>γραφειοκρατικη</a:t>
            </a:r>
            <a:r>
              <a:rPr lang="el-GR" sz="2200" dirty="0">
                <a:ea typeface="ＭＳ Ｐゴシック" pitchFamily="34" charset="-128"/>
              </a:rPr>
              <a:t>́ </a:t>
            </a:r>
            <a:r>
              <a:rPr lang="el-GR" sz="2200" dirty="0" err="1">
                <a:ea typeface="ＭＳ Ｐゴシック" pitchFamily="34" charset="-128"/>
              </a:rPr>
              <a:t>αποτελεσματικότητα</a:t>
            </a:r>
            <a:r>
              <a:rPr lang="el-GR" sz="2200" dirty="0">
                <a:ea typeface="ＭＳ Ｐゴシック" pitchFamily="34" charset="-128"/>
              </a:rPr>
              <a:t>. </a:t>
            </a:r>
          </a:p>
          <a:p>
            <a:pPr marL="0" indent="0">
              <a:buFont typeface="Wingdings" pitchFamily="2" charset="2"/>
              <a:buChar char="Ø"/>
            </a:pPr>
            <a:r>
              <a:rPr lang="el-GR" sz="2200" dirty="0">
                <a:ea typeface="ＭＳ Ｐゴシック" pitchFamily="34" charset="-128"/>
              </a:rPr>
              <a:t>Οι </a:t>
            </a:r>
            <a:r>
              <a:rPr lang="el-GR" sz="2200" dirty="0" err="1">
                <a:ea typeface="ＭＳ Ｐゴシック" pitchFamily="34" charset="-128"/>
              </a:rPr>
              <a:t>πλευρές</a:t>
            </a:r>
            <a:r>
              <a:rPr lang="el-GR" sz="2200" dirty="0">
                <a:ea typeface="ＭＳ Ｐゴシック" pitchFamily="34" charset="-128"/>
              </a:rPr>
              <a:t> </a:t>
            </a:r>
            <a:r>
              <a:rPr lang="el-GR" sz="2200" dirty="0" err="1">
                <a:ea typeface="ＭＳ Ｐゴシック" pitchFamily="34" charset="-128"/>
              </a:rPr>
              <a:t>αυτές</a:t>
            </a:r>
            <a:r>
              <a:rPr lang="el-GR" sz="2200" dirty="0">
                <a:ea typeface="ＭＳ Ｐゴシック" pitchFamily="34" charset="-128"/>
              </a:rPr>
              <a:t> </a:t>
            </a:r>
            <a:r>
              <a:rPr lang="el-GR" sz="2200" dirty="0" err="1">
                <a:ea typeface="ＭＳ Ｐゴシック" pitchFamily="34" charset="-128"/>
              </a:rPr>
              <a:t>αποδείχθηκαν</a:t>
            </a:r>
            <a:r>
              <a:rPr lang="el-GR" sz="2200" dirty="0">
                <a:ea typeface="ＭＳ Ｐゴシック" pitchFamily="34" charset="-128"/>
              </a:rPr>
              <a:t> </a:t>
            </a:r>
            <a:r>
              <a:rPr lang="el-GR" sz="2200" dirty="0" err="1">
                <a:ea typeface="ＭＳ Ｐゴシック" pitchFamily="34" charset="-128"/>
              </a:rPr>
              <a:t>ακατάλληλες</a:t>
            </a:r>
            <a:r>
              <a:rPr lang="el-GR" sz="2200" dirty="0">
                <a:ea typeface="ＭＳ Ｐゴシック" pitchFamily="34" charset="-128"/>
              </a:rPr>
              <a:t> και </a:t>
            </a:r>
            <a:r>
              <a:rPr lang="el-GR" sz="2200" dirty="0" err="1">
                <a:ea typeface="ＭＳ Ｐゴシック" pitchFamily="34" charset="-128"/>
              </a:rPr>
              <a:t>επιφανειακές</a:t>
            </a:r>
            <a:r>
              <a:rPr lang="el-GR" sz="2200" dirty="0">
                <a:ea typeface="ＭＳ Ｐゴシック" pitchFamily="34" charset="-128"/>
              </a:rPr>
              <a:t> </a:t>
            </a:r>
            <a:r>
              <a:rPr lang="el-GR" sz="2200" dirty="0" err="1">
                <a:ea typeface="ＭＳ Ｐゴシック" pitchFamily="34" charset="-128"/>
              </a:rPr>
              <a:t>απέναντι</a:t>
            </a:r>
            <a:r>
              <a:rPr lang="el-GR" sz="2200" dirty="0">
                <a:ea typeface="ＭＳ Ｐゴシック" pitchFamily="34" charset="-128"/>
              </a:rPr>
              <a:t> στις </a:t>
            </a:r>
            <a:r>
              <a:rPr lang="el-GR" sz="2200" dirty="0" err="1">
                <a:ea typeface="ＭＳ Ｐゴシック" pitchFamily="34" charset="-128"/>
              </a:rPr>
              <a:t>ανάγκες</a:t>
            </a:r>
            <a:r>
              <a:rPr lang="el-GR" sz="2200" dirty="0">
                <a:ea typeface="ＭＳ Ｐゴシック" pitchFamily="34" charset="-128"/>
              </a:rPr>
              <a:t> και </a:t>
            </a:r>
            <a:r>
              <a:rPr lang="el-GR" sz="2200" dirty="0" err="1">
                <a:ea typeface="ＭＳ Ｐゴシック" pitchFamily="34" charset="-128"/>
              </a:rPr>
              <a:t>προσδοκίες</a:t>
            </a:r>
            <a:r>
              <a:rPr lang="el-GR" sz="2200" dirty="0">
                <a:ea typeface="ＭＳ Ｐゴシック" pitchFamily="34" charset="-128"/>
              </a:rPr>
              <a:t> </a:t>
            </a:r>
            <a:r>
              <a:rPr lang="el-GR" sz="2200" dirty="0" err="1">
                <a:ea typeface="ＭＳ Ｐゴシック" pitchFamily="34" charset="-128"/>
              </a:rPr>
              <a:t>ενός</a:t>
            </a:r>
            <a:r>
              <a:rPr lang="el-GR" sz="2200" dirty="0">
                <a:ea typeface="ＭＳ Ｐゴシック" pitchFamily="34" charset="-128"/>
              </a:rPr>
              <a:t> </a:t>
            </a:r>
            <a:r>
              <a:rPr lang="el-GR" sz="2200" dirty="0" err="1">
                <a:ea typeface="ＭＳ Ｐゴシック" pitchFamily="34" charset="-128"/>
              </a:rPr>
              <a:t>πολύπλοκου</a:t>
            </a:r>
            <a:r>
              <a:rPr lang="el-GR" sz="2200" dirty="0">
                <a:ea typeface="ＭＳ Ｐゴシック" pitchFamily="34" charset="-128"/>
              </a:rPr>
              <a:t>, </a:t>
            </a:r>
            <a:r>
              <a:rPr lang="el-GR" sz="2200" dirty="0" err="1">
                <a:ea typeface="ＭＳ Ｐゴシック" pitchFamily="34" charset="-128"/>
              </a:rPr>
              <a:t>τεχνολογικα</a:t>
            </a:r>
            <a:r>
              <a:rPr lang="el-GR" sz="2200" dirty="0">
                <a:ea typeface="ＭＳ Ｐゴシック" pitchFamily="34" charset="-128"/>
              </a:rPr>
              <a:t>́ </a:t>
            </a:r>
            <a:r>
              <a:rPr lang="el-GR" sz="2200" dirty="0" err="1">
                <a:ea typeface="ＭＳ Ｐゴシック" pitchFamily="34" charset="-128"/>
              </a:rPr>
              <a:t>προωθημένου</a:t>
            </a:r>
            <a:r>
              <a:rPr lang="el-GR" sz="2200" dirty="0">
                <a:ea typeface="ＭＳ Ｐゴシック" pitchFamily="34" charset="-128"/>
              </a:rPr>
              <a:t> και </a:t>
            </a:r>
            <a:r>
              <a:rPr lang="el-GR" sz="2200" dirty="0" err="1">
                <a:ea typeface="ＭＳ Ｐゴシック" pitchFamily="34" charset="-128"/>
              </a:rPr>
              <a:t>πολιτικα</a:t>
            </a:r>
            <a:r>
              <a:rPr lang="el-GR" sz="2200" dirty="0">
                <a:ea typeface="ＭＳ Ｐゴシック" pitchFamily="34" charset="-128"/>
              </a:rPr>
              <a:t>́ </a:t>
            </a:r>
            <a:r>
              <a:rPr lang="el-GR" sz="2200" dirty="0" err="1">
                <a:ea typeface="ＭＳ Ｐゴシック" pitchFamily="34" charset="-128"/>
              </a:rPr>
              <a:t>ευαισθητοποιημένου</a:t>
            </a:r>
            <a:r>
              <a:rPr lang="el-GR" sz="2200" dirty="0">
                <a:ea typeface="ＭＳ Ｐゴシック" pitchFamily="34" charset="-128"/>
              </a:rPr>
              <a:t> </a:t>
            </a:r>
            <a:r>
              <a:rPr lang="el-GR" sz="2200" dirty="0" err="1">
                <a:ea typeface="ＭＳ Ｐゴシック" pitchFamily="34" charset="-128"/>
              </a:rPr>
              <a:t>κόσμου</a:t>
            </a:r>
            <a:r>
              <a:rPr lang="el-GR" sz="2200" dirty="0">
                <a:ea typeface="ＭＳ Ｐゴシック" pitchFamily="34" charset="-128"/>
              </a:rPr>
              <a:t> που </a:t>
            </a:r>
            <a:r>
              <a:rPr lang="el-GR" sz="2200" dirty="0" err="1">
                <a:ea typeface="ＭＳ Ｐゴシック" pitchFamily="34" charset="-128"/>
              </a:rPr>
              <a:t>συνδυάζει</a:t>
            </a:r>
            <a:r>
              <a:rPr lang="el-GR" sz="2200" dirty="0">
                <a:ea typeface="ＭＳ Ｐゴシック" pitchFamily="34" charset="-128"/>
              </a:rPr>
              <a:t> την </a:t>
            </a:r>
            <a:r>
              <a:rPr lang="el-GR" sz="2200" dirty="0" err="1">
                <a:ea typeface="ＭＳ Ｐゴシック" pitchFamily="34" charset="-128"/>
              </a:rPr>
              <a:t>παγκόσμια</a:t>
            </a:r>
            <a:r>
              <a:rPr lang="el-GR" sz="2200" dirty="0">
                <a:ea typeface="ＭＳ Ｐゴシック" pitchFamily="34" charset="-128"/>
              </a:rPr>
              <a:t> και </a:t>
            </a:r>
            <a:r>
              <a:rPr lang="el-GR" sz="2200" dirty="0" err="1">
                <a:ea typeface="ＭＳ Ｐゴシック" pitchFamily="34" charset="-128"/>
              </a:rPr>
              <a:t>τοπικη</a:t>
            </a:r>
            <a:r>
              <a:rPr lang="el-GR" sz="2200" dirty="0">
                <a:ea typeface="ＭＳ Ｐゴシック" pitchFamily="34" charset="-128"/>
              </a:rPr>
              <a:t>́ </a:t>
            </a:r>
            <a:r>
              <a:rPr lang="el-GR" sz="2200" dirty="0" err="1">
                <a:ea typeface="ＭＳ Ｐゴシック" pitchFamily="34" charset="-128"/>
              </a:rPr>
              <a:t>δυναμικη</a:t>
            </a:r>
            <a:r>
              <a:rPr lang="el-GR" sz="2200" dirty="0">
                <a:ea typeface="ＭＳ Ｐゴシック" pitchFamily="34" charset="-128"/>
              </a:rPr>
              <a:t>́ σε </a:t>
            </a:r>
            <a:r>
              <a:rPr lang="el-GR" sz="2200" dirty="0" err="1">
                <a:ea typeface="ＭＳ Ｐゴシック" pitchFamily="34" charset="-128"/>
              </a:rPr>
              <a:t>συνεχώς</a:t>
            </a:r>
            <a:r>
              <a:rPr lang="el-GR" sz="2200" dirty="0">
                <a:ea typeface="ＭＳ Ｐゴシック" pitchFamily="34" charset="-128"/>
              </a:rPr>
              <a:t> </a:t>
            </a:r>
            <a:r>
              <a:rPr lang="el-GR" sz="2200" dirty="0" err="1">
                <a:ea typeface="ＭＳ Ｐゴシック" pitchFamily="34" charset="-128"/>
              </a:rPr>
              <a:t>μεταβαλλόμενες</a:t>
            </a:r>
            <a:r>
              <a:rPr lang="el-GR" sz="2200" dirty="0">
                <a:ea typeface="ＭＳ Ｐゴシック" pitchFamily="34" charset="-128"/>
              </a:rPr>
              <a:t> </a:t>
            </a:r>
            <a:r>
              <a:rPr lang="el-GR" sz="2200" dirty="0" err="1">
                <a:ea typeface="ＭＳ Ｐゴシック" pitchFamily="34" charset="-128"/>
              </a:rPr>
              <a:t>μορφές</a:t>
            </a:r>
            <a:r>
              <a:rPr lang="el-GR" sz="2200" dirty="0">
                <a:ea typeface="ＭＳ Ｐゴシック" pitchFamily="34" charset="-128"/>
              </a:rPr>
              <a:t>. </a:t>
            </a:r>
          </a:p>
          <a:p>
            <a:pPr marL="0" indent="0">
              <a:buFont typeface="Wingdings" pitchFamily="2" charset="2"/>
              <a:buChar char="Ø"/>
            </a:pPr>
            <a:r>
              <a:rPr lang="el-GR" sz="2200" dirty="0">
                <a:ea typeface="ＭＳ Ｐゴシック" pitchFamily="34" charset="-128"/>
              </a:rPr>
              <a:t>Οι </a:t>
            </a:r>
            <a:r>
              <a:rPr lang="el-GR" sz="2200" dirty="0" err="1">
                <a:ea typeface="ＭＳ Ｐゴシック" pitchFamily="34" charset="-128"/>
              </a:rPr>
              <a:t>αντιλήψεις</a:t>
            </a:r>
            <a:r>
              <a:rPr lang="el-GR" sz="2200" dirty="0">
                <a:ea typeface="ＭＳ Ｐゴシック" pitchFamily="34" charset="-128"/>
              </a:rPr>
              <a:t> για τον </a:t>
            </a:r>
            <a:r>
              <a:rPr lang="el-GR" sz="2200" dirty="0" err="1">
                <a:ea typeface="ＭＳ Ｐゴシック" pitchFamily="34" charset="-128"/>
              </a:rPr>
              <a:t>χωρικο</a:t>
            </a:r>
            <a:r>
              <a:rPr lang="el-GR" sz="2200" dirty="0">
                <a:ea typeface="ＭＳ Ｐゴシック" pitchFamily="34" charset="-128"/>
              </a:rPr>
              <a:t>́ </a:t>
            </a:r>
            <a:r>
              <a:rPr lang="el-GR" sz="2200" dirty="0" err="1">
                <a:ea typeface="ＭＳ Ｐゴシック" pitchFamily="34" charset="-128"/>
              </a:rPr>
              <a:t>σχεδιασμο</a:t>
            </a:r>
            <a:r>
              <a:rPr lang="el-GR" sz="2200" dirty="0">
                <a:ea typeface="ＭＳ Ｐゴシック" pitchFamily="34" charset="-128"/>
              </a:rPr>
              <a:t>́ στις </a:t>
            </a:r>
            <a:r>
              <a:rPr lang="el-GR" sz="2200" dirty="0" err="1">
                <a:ea typeface="ＭＳ Ｐゴシック" pitchFamily="34" charset="-128"/>
              </a:rPr>
              <a:t>αρχές</a:t>
            </a:r>
            <a:r>
              <a:rPr lang="el-GR" sz="2200" dirty="0">
                <a:ea typeface="ＭＳ Ｐゴシック" pitchFamily="34" charset="-128"/>
              </a:rPr>
              <a:t> του 21ου </a:t>
            </a:r>
            <a:r>
              <a:rPr lang="el-GR" sz="2200" dirty="0" err="1">
                <a:ea typeface="ＭＳ Ｐゴシック" pitchFamily="34" charset="-128"/>
              </a:rPr>
              <a:t>αιώνα</a:t>
            </a:r>
            <a:r>
              <a:rPr lang="el-GR" sz="2200" dirty="0">
                <a:ea typeface="ＭＳ Ｐゴシック" pitchFamily="34" charset="-128"/>
              </a:rPr>
              <a:t> </a:t>
            </a:r>
            <a:r>
              <a:rPr lang="el-GR" sz="2200" dirty="0" err="1">
                <a:ea typeface="ＭＳ Ｐゴシック" pitchFamily="34" charset="-128"/>
              </a:rPr>
              <a:t>έχουν</a:t>
            </a:r>
            <a:r>
              <a:rPr lang="el-GR" sz="2200" dirty="0">
                <a:ea typeface="ＭＳ Ｐゴシック" pitchFamily="34" charset="-128"/>
              </a:rPr>
              <a:t> </a:t>
            </a:r>
            <a:r>
              <a:rPr lang="el-GR" sz="2200" dirty="0" err="1">
                <a:ea typeface="ＭＳ Ｐゴシック" pitchFamily="34" charset="-128"/>
              </a:rPr>
              <a:t>πλέον</a:t>
            </a:r>
            <a:r>
              <a:rPr lang="el-GR" sz="2200" dirty="0">
                <a:ea typeface="ＭＳ Ｐゴシック" pitchFamily="34" charset="-128"/>
              </a:rPr>
              <a:t> </a:t>
            </a:r>
            <a:r>
              <a:rPr lang="el-GR" sz="2200" dirty="0" err="1">
                <a:ea typeface="ＭＳ Ｐゴシック" pitchFamily="34" charset="-128"/>
              </a:rPr>
              <a:t>διαφοροποιηθει</a:t>
            </a:r>
            <a:r>
              <a:rPr lang="el-GR" sz="2200" dirty="0">
                <a:ea typeface="ＭＳ Ｐゴシック" pitchFamily="34" charset="-128"/>
              </a:rPr>
              <a:t>́ </a:t>
            </a:r>
            <a:r>
              <a:rPr lang="el-GR" sz="2200" dirty="0" err="1">
                <a:ea typeface="ＭＳ Ｐゴシック" pitchFamily="34" charset="-128"/>
              </a:rPr>
              <a:t>σημαντικα</a:t>
            </a:r>
            <a:r>
              <a:rPr lang="el-GR" sz="2200" dirty="0">
                <a:ea typeface="ＭＳ Ｐゴシック" pitchFamily="34" charset="-128"/>
              </a:rPr>
              <a:t>́ </a:t>
            </a:r>
            <a:r>
              <a:rPr lang="el-GR" sz="2200" dirty="0" err="1">
                <a:ea typeface="ＭＳ Ｐゴシック" pitchFamily="34" charset="-128"/>
              </a:rPr>
              <a:t>απο</a:t>
            </a:r>
            <a:r>
              <a:rPr lang="el-GR" sz="2200" dirty="0">
                <a:ea typeface="ＭＳ Ｐゴシック" pitchFamily="34" charset="-128"/>
              </a:rPr>
              <a:t>́ </a:t>
            </a:r>
            <a:r>
              <a:rPr lang="el-GR" sz="2200" dirty="0" err="1">
                <a:ea typeface="ＭＳ Ｐゴシック" pitchFamily="34" charset="-128"/>
              </a:rPr>
              <a:t>όλη</a:t>
            </a:r>
            <a:r>
              <a:rPr lang="el-GR" sz="2200" dirty="0">
                <a:ea typeface="ＭＳ Ｐゴシック" pitchFamily="34" charset="-128"/>
              </a:rPr>
              <a:t> την </a:t>
            </a:r>
            <a:r>
              <a:rPr lang="el-GR" sz="2200" dirty="0" err="1">
                <a:ea typeface="ＭＳ Ｐゴシック" pitchFamily="34" charset="-128"/>
              </a:rPr>
              <a:t>προηγούμενη</a:t>
            </a:r>
            <a:r>
              <a:rPr lang="el-GR" sz="2200" dirty="0">
                <a:ea typeface="ＭＳ Ｐゴシック" pitchFamily="34" charset="-128"/>
              </a:rPr>
              <a:t> </a:t>
            </a:r>
            <a:r>
              <a:rPr lang="el-GR" sz="2200" dirty="0" err="1">
                <a:ea typeface="ＭＳ Ｐゴシック" pitchFamily="34" charset="-128"/>
              </a:rPr>
              <a:t>παράδοση</a:t>
            </a:r>
            <a:r>
              <a:rPr lang="el-GR" sz="2200" dirty="0">
                <a:ea typeface="ＭＳ Ｐゴシック" pitchFamily="34" charset="-128"/>
              </a:rPr>
              <a:t> </a:t>
            </a:r>
            <a:r>
              <a:rPr lang="el-GR" sz="2200" dirty="0" err="1">
                <a:ea typeface="ＭＳ Ｐゴシック" pitchFamily="34" charset="-128"/>
              </a:rPr>
              <a:t>ενός</a:t>
            </a:r>
            <a:r>
              <a:rPr lang="el-GR" sz="2200" dirty="0">
                <a:ea typeface="ＭＳ Ｐゴシック" pitchFamily="34" charset="-128"/>
              </a:rPr>
              <a:t> «εκ των </a:t>
            </a:r>
            <a:r>
              <a:rPr lang="el-GR" sz="2200" dirty="0" err="1">
                <a:ea typeface="ＭＳ Ｐゴシック" pitchFamily="34" charset="-128"/>
              </a:rPr>
              <a:t>άνω</a:t>
            </a:r>
            <a:r>
              <a:rPr lang="el-GR" sz="2200" dirty="0">
                <a:ea typeface="ＭＳ Ｐゴシック" pitchFamily="34" charset="-128"/>
              </a:rPr>
              <a:t>» </a:t>
            </a:r>
            <a:r>
              <a:rPr lang="el-GR" sz="2200" dirty="0" err="1">
                <a:ea typeface="ＭＳ Ｐゴシック" pitchFamily="34" charset="-128"/>
              </a:rPr>
              <a:t>χωρικου</a:t>
            </a:r>
            <a:r>
              <a:rPr lang="el-GR" sz="2200" dirty="0">
                <a:ea typeface="ＭＳ Ｐゴシック" pitchFamily="34" charset="-128"/>
              </a:rPr>
              <a:t>́ </a:t>
            </a:r>
            <a:r>
              <a:rPr lang="el-GR" sz="2200" dirty="0" err="1">
                <a:ea typeface="ＭＳ Ｐゴシック" pitchFamily="34" charset="-128"/>
              </a:rPr>
              <a:t>σχεδιασμου</a:t>
            </a:r>
            <a:r>
              <a:rPr lang="el-GR" sz="2200" dirty="0">
                <a:ea typeface="ＭＳ Ｐゴシック" pitchFamily="34" charset="-128"/>
              </a:rPr>
              <a:t>́ των </a:t>
            </a:r>
            <a:r>
              <a:rPr lang="el-GR" sz="2200" dirty="0" err="1">
                <a:ea typeface="ＭＳ Ｐゴシック" pitchFamily="34" charset="-128"/>
              </a:rPr>
              <a:t>ειδικών</a:t>
            </a:r>
            <a:r>
              <a:rPr lang="el-GR" sz="2200" dirty="0">
                <a:ea typeface="ＭＳ Ｐゴシック" pitchFamily="34" charset="-128"/>
              </a:rPr>
              <a:t>. </a:t>
            </a:r>
            <a:endParaRPr lang="en-US" sz="2200" dirty="0">
              <a:ea typeface="ＭＳ Ｐゴシック" pitchFamily="34" charset="-128"/>
            </a:endParaRPr>
          </a:p>
        </p:txBody>
      </p:sp>
      <p:sp>
        <p:nvSpPr>
          <p:cNvPr id="5" name="Title 1"/>
          <p:cNvSpPr>
            <a:spLocks noGrp="1"/>
          </p:cNvSpPr>
          <p:nvPr>
            <p:ph type="title"/>
          </p:nvPr>
        </p:nvSpPr>
        <p:spPr>
          <a:xfrm>
            <a:off x="1992313" y="476250"/>
            <a:ext cx="8229600" cy="990600"/>
          </a:xfrm>
        </p:spPr>
        <p:txBody>
          <a:bodyPr wrap="square" numCol="1" anchorCtr="0" compatLnSpc="1">
            <a:prstTxWarp prst="textNoShape">
              <a:avLst/>
            </a:prstTxWarp>
          </a:bodyPr>
          <a:lstStyle/>
          <a:p>
            <a:pPr algn="ctr" eaLnBrk="1" hangingPunct="1"/>
            <a:r>
              <a:rPr lang="el-GR" sz="2400">
                <a:solidFill>
                  <a:srgbClr val="660066"/>
                </a:solidFill>
                <a:ea typeface="ＭＳ Ｐゴシック" pitchFamily="34" charset="-128"/>
              </a:rPr>
              <a:t>ΙΙΙ. Αντιλήψεις και πρακτικές σχεδιασμού των πόλεων μετά το 1960: </a:t>
            </a:r>
            <a:r>
              <a:rPr lang="el-GR" sz="2600">
                <a:solidFill>
                  <a:srgbClr val="660066"/>
                </a:solidFill>
                <a:ea typeface="ＭＳ Ｐゴシック" pitchFamily="34" charset="-128"/>
              </a:rPr>
              <a:t>από τον αυταρχισμό στη διακυβέρνηση (5/6)</a:t>
            </a:r>
            <a:endParaRPr lang="en-US" sz="2600">
              <a:solidFill>
                <a:srgbClr val="660066"/>
              </a:solidFill>
              <a:ea typeface="ＭＳ Ｐゴシック"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35474"/>
            <a:ext cx="10972800" cy="4876800"/>
          </a:xfrm>
        </p:spPr>
        <p:txBody>
          <a:bodyPr/>
          <a:lstStyle/>
          <a:p>
            <a:pPr marL="255588" indent="-255588">
              <a:buFont typeface="Wingdings" pitchFamily="2" charset="2"/>
              <a:buChar char="Ø"/>
            </a:pPr>
            <a:endParaRPr lang="el-GR" sz="2000" dirty="0">
              <a:ea typeface="ＭＳ Ｐゴシック" pitchFamily="34" charset="-128"/>
            </a:endParaRPr>
          </a:p>
          <a:p>
            <a:pPr marL="255588" indent="-255588">
              <a:buFont typeface="Wingdings" pitchFamily="2" charset="2"/>
              <a:buChar char="Ø"/>
            </a:pPr>
            <a:r>
              <a:rPr lang="el-GR" dirty="0">
                <a:ea typeface="ＭＳ Ｐゴシック" pitchFamily="34" charset="-128"/>
              </a:rPr>
              <a:t>Οι </a:t>
            </a:r>
            <a:r>
              <a:rPr lang="el-GR" dirty="0" err="1">
                <a:ea typeface="ＭＳ Ｐゴシック" pitchFamily="34" charset="-128"/>
              </a:rPr>
              <a:t>νέες</a:t>
            </a:r>
            <a:r>
              <a:rPr lang="el-GR" dirty="0">
                <a:ea typeface="ＭＳ Ｐゴシック" pitchFamily="34" charset="-128"/>
              </a:rPr>
              <a:t> </a:t>
            </a:r>
            <a:r>
              <a:rPr lang="el-GR" dirty="0" err="1">
                <a:ea typeface="ＭＳ Ｐゴシック" pitchFamily="34" charset="-128"/>
              </a:rPr>
              <a:t>προσεγγίσεις</a:t>
            </a:r>
            <a:r>
              <a:rPr lang="el-GR" dirty="0">
                <a:ea typeface="ＭＳ Ｐゴシック" pitchFamily="34" charset="-128"/>
              </a:rPr>
              <a:t> </a:t>
            </a:r>
            <a:r>
              <a:rPr lang="el-GR" dirty="0" err="1">
                <a:ea typeface="ＭＳ Ｐゴシック" pitchFamily="34" charset="-128"/>
              </a:rPr>
              <a:t>αναβαθμίζουν</a:t>
            </a:r>
            <a:r>
              <a:rPr lang="el-GR" dirty="0">
                <a:ea typeface="ＭＳ Ｐゴシック" pitchFamily="34" charset="-128"/>
              </a:rPr>
              <a:t> τη </a:t>
            </a:r>
            <a:r>
              <a:rPr lang="el-GR" dirty="0" err="1">
                <a:ea typeface="ＭＳ Ｐゴシック" pitchFamily="34" charset="-128"/>
              </a:rPr>
              <a:t>σημασία</a:t>
            </a:r>
            <a:r>
              <a:rPr lang="el-GR" dirty="0">
                <a:ea typeface="ＭＳ Ｐゴシック" pitchFamily="34" charset="-128"/>
              </a:rPr>
              <a:t> των </a:t>
            </a:r>
            <a:r>
              <a:rPr lang="el-GR" dirty="0" err="1">
                <a:ea typeface="ＭＳ Ｐゴシック" pitchFamily="34" charset="-128"/>
              </a:rPr>
              <a:t>πολιτών</a:t>
            </a:r>
            <a:r>
              <a:rPr lang="el-GR" dirty="0">
                <a:ea typeface="ＭＳ Ｐゴシック" pitchFamily="34" charset="-128"/>
              </a:rPr>
              <a:t> και των </a:t>
            </a:r>
            <a:r>
              <a:rPr lang="el-GR" dirty="0" err="1">
                <a:ea typeface="ＭＳ Ｐゴシック" pitchFamily="34" charset="-128"/>
              </a:rPr>
              <a:t>κοινωνικών</a:t>
            </a:r>
            <a:r>
              <a:rPr lang="el-GR" dirty="0">
                <a:ea typeface="ＭＳ Ｐゴシック" pitchFamily="34" charset="-128"/>
              </a:rPr>
              <a:t> </a:t>
            </a:r>
            <a:r>
              <a:rPr lang="el-GR" dirty="0" err="1">
                <a:ea typeface="ＭＳ Ｐゴシック" pitchFamily="34" charset="-128"/>
              </a:rPr>
              <a:t>εταίρων</a:t>
            </a:r>
            <a:r>
              <a:rPr lang="el-GR" dirty="0">
                <a:ea typeface="ＭＳ Ｐゴシック" pitchFamily="34" charset="-128"/>
              </a:rPr>
              <a:t> και </a:t>
            </a:r>
            <a:r>
              <a:rPr lang="el-GR" dirty="0" err="1">
                <a:ea typeface="ＭＳ Ｐゴシック" pitchFamily="34" charset="-128"/>
              </a:rPr>
              <a:t>τονίζουν</a:t>
            </a:r>
            <a:r>
              <a:rPr lang="el-GR" dirty="0">
                <a:ea typeface="ＭＳ Ｐゴシック" pitchFamily="34" charset="-128"/>
              </a:rPr>
              <a:t> </a:t>
            </a:r>
            <a:r>
              <a:rPr lang="el-GR" dirty="0" err="1">
                <a:ea typeface="ＭＳ Ｐゴシック" pitchFamily="34" charset="-128"/>
              </a:rPr>
              <a:t>ζητήματα</a:t>
            </a:r>
            <a:r>
              <a:rPr lang="el-GR" dirty="0">
                <a:ea typeface="ＭＳ Ｐゴシック" pitchFamily="34" charset="-128"/>
              </a:rPr>
              <a:t> </a:t>
            </a:r>
            <a:r>
              <a:rPr lang="el-GR" dirty="0" err="1">
                <a:ea typeface="ＭＳ Ｐゴシック" pitchFamily="34" charset="-128"/>
              </a:rPr>
              <a:t>όπως</a:t>
            </a:r>
            <a:r>
              <a:rPr lang="el-GR" dirty="0">
                <a:ea typeface="ＭＳ Ｐゴシック" pitchFamily="34" charset="-128"/>
              </a:rPr>
              <a:t> </a:t>
            </a:r>
            <a:r>
              <a:rPr lang="el-GR" dirty="0" err="1">
                <a:ea typeface="ＭＳ Ｐゴシック" pitchFamily="34" charset="-128"/>
              </a:rPr>
              <a:t>είναι</a:t>
            </a:r>
            <a:r>
              <a:rPr lang="el-GR" dirty="0">
                <a:ea typeface="ＭＳ Ｐゴシック" pitchFamily="34" charset="-128"/>
              </a:rPr>
              <a:t> η </a:t>
            </a:r>
            <a:r>
              <a:rPr lang="el-GR" dirty="0" err="1">
                <a:ea typeface="ＭＳ Ｐゴシック" pitchFamily="34" charset="-128"/>
              </a:rPr>
              <a:t>συναίνεση</a:t>
            </a:r>
            <a:r>
              <a:rPr lang="el-GR" dirty="0">
                <a:ea typeface="ＭＳ Ｐゴシック" pitchFamily="34" charset="-128"/>
              </a:rPr>
              <a:t> για το </a:t>
            </a:r>
            <a:r>
              <a:rPr lang="el-GR" dirty="0" err="1">
                <a:ea typeface="ＭＳ Ｐゴシック" pitchFamily="34" charset="-128"/>
              </a:rPr>
              <a:t>όραμα</a:t>
            </a:r>
            <a:r>
              <a:rPr lang="el-GR" dirty="0">
                <a:ea typeface="ＭＳ Ｐゴシック" pitchFamily="34" charset="-128"/>
              </a:rPr>
              <a:t> και τους </a:t>
            </a:r>
            <a:r>
              <a:rPr lang="el-GR" dirty="0" err="1">
                <a:ea typeface="ＭＳ Ｐゴシック" pitchFamily="34" charset="-128"/>
              </a:rPr>
              <a:t>στόχους</a:t>
            </a:r>
            <a:r>
              <a:rPr lang="el-GR" dirty="0">
                <a:ea typeface="ＭＳ Ｐゴシック" pitchFamily="34" charset="-128"/>
              </a:rPr>
              <a:t>, η </a:t>
            </a:r>
            <a:r>
              <a:rPr lang="el-GR" dirty="0" err="1">
                <a:ea typeface="ＭＳ Ｐゴシック" pitchFamily="34" charset="-128"/>
              </a:rPr>
              <a:t>συμμετοχη</a:t>
            </a:r>
            <a:r>
              <a:rPr lang="el-GR" dirty="0">
                <a:ea typeface="ＭＳ Ｐゴシック" pitchFamily="34" charset="-128"/>
              </a:rPr>
              <a:t>́ στη </a:t>
            </a:r>
            <a:r>
              <a:rPr lang="el-GR" dirty="0" err="1">
                <a:ea typeface="ＭＳ Ｐゴシック" pitchFamily="34" charset="-128"/>
              </a:rPr>
              <a:t>διαδικασία</a:t>
            </a:r>
            <a:r>
              <a:rPr lang="el-GR" dirty="0">
                <a:ea typeface="ＭＳ Ｐゴシック" pitchFamily="34" charset="-128"/>
              </a:rPr>
              <a:t> </a:t>
            </a:r>
            <a:r>
              <a:rPr lang="el-GR" dirty="0" err="1">
                <a:ea typeface="ＭＳ Ｐゴシック" pitchFamily="34" charset="-128"/>
              </a:rPr>
              <a:t>αποφάσεων</a:t>
            </a:r>
            <a:r>
              <a:rPr lang="el-GR" dirty="0">
                <a:ea typeface="ＭＳ Ｐゴシック" pitchFamily="34" charset="-128"/>
              </a:rPr>
              <a:t>, η </a:t>
            </a:r>
            <a:r>
              <a:rPr lang="el-GR" dirty="0" err="1">
                <a:ea typeface="ＭＳ Ｐゴシック" pitchFamily="34" charset="-128"/>
              </a:rPr>
              <a:t>εναρμόνιση</a:t>
            </a:r>
            <a:r>
              <a:rPr lang="el-GR" dirty="0">
                <a:ea typeface="ＭＳ Ｐゴシック" pitchFamily="34" charset="-128"/>
              </a:rPr>
              <a:t> των </a:t>
            </a:r>
            <a:r>
              <a:rPr lang="el-GR" dirty="0" err="1">
                <a:ea typeface="ＭＳ Ｐゴシック" pitchFamily="34" charset="-128"/>
              </a:rPr>
              <a:t>πολιτικών</a:t>
            </a:r>
            <a:r>
              <a:rPr lang="el-GR" dirty="0">
                <a:ea typeface="ＭＳ Ｐゴシック" pitchFamily="34" charset="-128"/>
              </a:rPr>
              <a:t> </a:t>
            </a:r>
            <a:r>
              <a:rPr lang="el-GR" dirty="0" err="1">
                <a:ea typeface="ＭＳ Ｐゴシック" pitchFamily="34" charset="-128"/>
              </a:rPr>
              <a:t>αλλα</a:t>
            </a:r>
            <a:r>
              <a:rPr lang="el-GR" dirty="0">
                <a:ea typeface="ＭＳ Ｐゴシック" pitchFamily="34" charset="-128"/>
              </a:rPr>
              <a:t>́ και η </a:t>
            </a:r>
            <a:r>
              <a:rPr lang="el-GR" b="1" dirty="0" err="1">
                <a:ea typeface="ＭＳ Ｐゴシック" pitchFamily="34" charset="-128"/>
              </a:rPr>
              <a:t>επικοινωνιακη</a:t>
            </a:r>
            <a:r>
              <a:rPr lang="el-GR" b="1" dirty="0">
                <a:ea typeface="ＭＳ Ｐゴシック" pitchFamily="34" charset="-128"/>
              </a:rPr>
              <a:t>́ </a:t>
            </a:r>
            <a:r>
              <a:rPr lang="el-GR" b="1" dirty="0" err="1">
                <a:ea typeface="ＭＳ Ｐゴシック" pitchFamily="34" charset="-128"/>
              </a:rPr>
              <a:t>συνιστώσα</a:t>
            </a:r>
            <a:r>
              <a:rPr lang="el-GR" b="1" dirty="0">
                <a:ea typeface="ＭＳ Ｐゴシック" pitchFamily="34" charset="-128"/>
              </a:rPr>
              <a:t> του </a:t>
            </a:r>
            <a:r>
              <a:rPr lang="el-GR" b="1" dirty="0" err="1">
                <a:ea typeface="ＭＳ Ｐゴシック" pitchFamily="34" charset="-128"/>
              </a:rPr>
              <a:t>χωρικου</a:t>
            </a:r>
            <a:r>
              <a:rPr lang="el-GR" b="1" dirty="0">
                <a:ea typeface="ＭＳ Ｐゴシック" pitchFamily="34" charset="-128"/>
              </a:rPr>
              <a:t>́ </a:t>
            </a:r>
            <a:r>
              <a:rPr lang="el-GR" b="1" dirty="0" err="1">
                <a:ea typeface="ＭＳ Ｐゴシック" pitchFamily="34" charset="-128"/>
              </a:rPr>
              <a:t>σχεδιασμου</a:t>
            </a:r>
            <a:r>
              <a:rPr lang="el-GR" b="1" dirty="0">
                <a:ea typeface="ＭＳ Ｐゴシック" pitchFamily="34" charset="-128"/>
              </a:rPr>
              <a:t>́. </a:t>
            </a:r>
          </a:p>
          <a:p>
            <a:pPr marL="255588" indent="-255588">
              <a:buFont typeface="Wingdings" pitchFamily="2" charset="2"/>
              <a:buChar char="Ø"/>
            </a:pPr>
            <a:r>
              <a:rPr lang="el-GR" dirty="0">
                <a:ea typeface="ＭＳ Ｐゴシック" pitchFamily="34" charset="-128"/>
              </a:rPr>
              <a:t>Ο </a:t>
            </a:r>
            <a:r>
              <a:rPr lang="el-GR" dirty="0" err="1">
                <a:ea typeface="ＭＳ Ｐゴシック" pitchFamily="34" charset="-128"/>
              </a:rPr>
              <a:t>νέος</a:t>
            </a:r>
            <a:r>
              <a:rPr lang="el-GR" dirty="0">
                <a:ea typeface="ＭＳ Ｐゴシック" pitchFamily="34" charset="-128"/>
              </a:rPr>
              <a:t> </a:t>
            </a:r>
            <a:r>
              <a:rPr lang="el-GR" dirty="0" err="1">
                <a:ea typeface="ＭＳ Ｐゴシック" pitchFamily="34" charset="-128"/>
              </a:rPr>
              <a:t>πολεοδομικός</a:t>
            </a:r>
            <a:r>
              <a:rPr lang="el-GR" dirty="0">
                <a:ea typeface="ＭＳ Ｐゴシック" pitchFamily="34" charset="-128"/>
              </a:rPr>
              <a:t> </a:t>
            </a:r>
            <a:r>
              <a:rPr lang="el-GR" dirty="0" err="1">
                <a:ea typeface="ＭＳ Ｐゴシック" pitchFamily="34" charset="-128"/>
              </a:rPr>
              <a:t>προγραμματισμός</a:t>
            </a:r>
            <a:r>
              <a:rPr lang="el-GR" dirty="0">
                <a:ea typeface="ＭＳ Ｐゴシック" pitchFamily="34" charset="-128"/>
              </a:rPr>
              <a:t> και </a:t>
            </a:r>
            <a:r>
              <a:rPr lang="el-GR" dirty="0" err="1">
                <a:ea typeface="ＭＳ Ｐゴシック" pitchFamily="34" charset="-128"/>
              </a:rPr>
              <a:t>σχεδιασμός</a:t>
            </a:r>
            <a:r>
              <a:rPr lang="el-GR" dirty="0">
                <a:ea typeface="ＭＳ Ｐゴシック" pitchFamily="34" charset="-128"/>
              </a:rPr>
              <a:t> </a:t>
            </a:r>
            <a:r>
              <a:rPr lang="el-GR" dirty="0" err="1">
                <a:ea typeface="ＭＳ Ｐゴシック" pitchFamily="34" charset="-128"/>
              </a:rPr>
              <a:t>επιδιώκει</a:t>
            </a:r>
            <a:r>
              <a:rPr lang="el-GR" dirty="0">
                <a:ea typeface="ＭＳ Ｐゴシック" pitchFamily="34" charset="-128"/>
              </a:rPr>
              <a:t> να </a:t>
            </a:r>
            <a:r>
              <a:rPr lang="el-GR" dirty="0" err="1">
                <a:ea typeface="ＭＳ Ｐゴシック" pitchFamily="34" charset="-128"/>
              </a:rPr>
              <a:t>ανταποκριθει</a:t>
            </a:r>
            <a:r>
              <a:rPr lang="el-GR" dirty="0">
                <a:ea typeface="ＭＳ Ｐゴシック" pitchFamily="34" charset="-128"/>
              </a:rPr>
              <a:t>́ στις </a:t>
            </a:r>
            <a:r>
              <a:rPr lang="el-GR" dirty="0" err="1">
                <a:ea typeface="ＭＳ Ｐゴシック" pitchFamily="34" charset="-128"/>
              </a:rPr>
              <a:t>μεταβαλλόμενες</a:t>
            </a:r>
            <a:r>
              <a:rPr lang="el-GR" dirty="0">
                <a:ea typeface="ＭＳ Ｐゴシック" pitchFamily="34" charset="-128"/>
              </a:rPr>
              <a:t> </a:t>
            </a:r>
            <a:r>
              <a:rPr lang="el-GR" dirty="0" err="1">
                <a:ea typeface="ＭＳ Ｐゴシック" pitchFamily="34" charset="-128"/>
              </a:rPr>
              <a:t>ανάγκες</a:t>
            </a:r>
            <a:r>
              <a:rPr lang="el-GR" dirty="0">
                <a:ea typeface="ＭＳ Ｐゴシック" pitchFamily="34" charset="-128"/>
              </a:rPr>
              <a:t> των </a:t>
            </a:r>
            <a:r>
              <a:rPr lang="el-GR" dirty="0" err="1">
                <a:ea typeface="ＭＳ Ｐゴシック" pitchFamily="34" charset="-128"/>
              </a:rPr>
              <a:t>πολιτών</a:t>
            </a:r>
            <a:r>
              <a:rPr lang="el-GR" dirty="0">
                <a:ea typeface="ＭＳ Ｐゴシック" pitchFamily="34" charset="-128"/>
              </a:rPr>
              <a:t> και των </a:t>
            </a:r>
            <a:r>
              <a:rPr lang="el-GR" dirty="0" err="1">
                <a:ea typeface="ＭＳ Ｐゴシック" pitchFamily="34" charset="-128"/>
              </a:rPr>
              <a:t>πόλεων</a:t>
            </a:r>
            <a:r>
              <a:rPr lang="el-GR" dirty="0">
                <a:ea typeface="ＭＳ Ｐゴシック" pitchFamily="34" charset="-128"/>
              </a:rPr>
              <a:t> σε </a:t>
            </a:r>
            <a:r>
              <a:rPr lang="el-GR" dirty="0" err="1">
                <a:ea typeface="ＭＳ Ｐゴシック" pitchFamily="34" charset="-128"/>
              </a:rPr>
              <a:t>ένα</a:t>
            </a:r>
            <a:r>
              <a:rPr lang="el-GR" dirty="0">
                <a:ea typeface="ＭＳ Ｐゴシック" pitchFamily="34" charset="-128"/>
              </a:rPr>
              <a:t> </a:t>
            </a:r>
            <a:r>
              <a:rPr lang="el-GR" dirty="0" err="1">
                <a:ea typeface="ＭＳ Ｐゴシック" pitchFamily="34" charset="-128"/>
              </a:rPr>
              <a:t>πλαίσιο</a:t>
            </a:r>
            <a:r>
              <a:rPr lang="el-GR" dirty="0">
                <a:ea typeface="ＭＳ Ｐゴシック" pitchFamily="34" charset="-128"/>
              </a:rPr>
              <a:t> </a:t>
            </a:r>
            <a:r>
              <a:rPr lang="el-GR" dirty="0" err="1">
                <a:ea typeface="ＭＳ Ｐゴシック" pitchFamily="34" charset="-128"/>
              </a:rPr>
              <a:t>συνεχούς</a:t>
            </a:r>
            <a:r>
              <a:rPr lang="el-GR" dirty="0">
                <a:ea typeface="ＭＳ Ｐゴシック" pitchFamily="34" charset="-128"/>
              </a:rPr>
              <a:t> </a:t>
            </a:r>
            <a:r>
              <a:rPr lang="el-GR" dirty="0" err="1">
                <a:ea typeface="ＭＳ Ｐゴシック" pitchFamily="34" charset="-128"/>
              </a:rPr>
              <a:t>τεχνολογικής</a:t>
            </a:r>
            <a:r>
              <a:rPr lang="el-GR" dirty="0">
                <a:ea typeface="ＭＳ Ｐゴシック" pitchFamily="34" charset="-128"/>
              </a:rPr>
              <a:t> και </a:t>
            </a:r>
            <a:r>
              <a:rPr lang="el-GR" dirty="0" err="1">
                <a:ea typeface="ＭＳ Ｐゴシック" pitchFamily="34" charset="-128"/>
              </a:rPr>
              <a:t>οικονομικής</a:t>
            </a:r>
            <a:r>
              <a:rPr lang="el-GR" dirty="0">
                <a:ea typeface="ＭＳ Ｐゴシック" pitchFamily="34" charset="-128"/>
              </a:rPr>
              <a:t> </a:t>
            </a:r>
            <a:r>
              <a:rPr lang="el-GR" dirty="0" err="1">
                <a:ea typeface="ＭＳ Ｐゴシック" pitchFamily="34" charset="-128"/>
              </a:rPr>
              <a:t>αλλαγής</a:t>
            </a:r>
            <a:r>
              <a:rPr lang="el-GR" dirty="0">
                <a:ea typeface="ＭＳ Ｐゴシック" pitchFamily="34" charset="-128"/>
              </a:rPr>
              <a:t> και </a:t>
            </a:r>
            <a:r>
              <a:rPr lang="el-GR" dirty="0" err="1">
                <a:ea typeface="ＭＳ Ｐゴシック" pitchFamily="34" charset="-128"/>
              </a:rPr>
              <a:t>παγκοσμιοποίησης</a:t>
            </a:r>
            <a:r>
              <a:rPr lang="el-GR" dirty="0">
                <a:ea typeface="ＭＳ Ｐゴシック" pitchFamily="34" charset="-128"/>
              </a:rPr>
              <a:t>. </a:t>
            </a:r>
          </a:p>
          <a:p>
            <a:pPr marL="255588" indent="-255588">
              <a:buFont typeface="Wingdings" pitchFamily="2" charset="2"/>
              <a:buChar char="Ø"/>
            </a:pPr>
            <a:r>
              <a:rPr lang="el-GR" dirty="0" err="1">
                <a:ea typeface="ＭＳ Ｐゴシック" pitchFamily="34" charset="-128"/>
              </a:rPr>
              <a:t>Ειδικότερα</a:t>
            </a:r>
            <a:r>
              <a:rPr lang="el-GR" dirty="0">
                <a:ea typeface="ＭＳ Ｐゴシック" pitchFamily="34" charset="-128"/>
              </a:rPr>
              <a:t> </a:t>
            </a:r>
            <a:r>
              <a:rPr lang="el-GR" b="1" dirty="0">
                <a:ea typeface="ＭＳ Ｐゴシック" pitchFamily="34" charset="-128"/>
              </a:rPr>
              <a:t>η στροφή στο στρατηγικό σχεδιασμό </a:t>
            </a:r>
            <a:r>
              <a:rPr lang="el-GR" dirty="0" err="1">
                <a:ea typeface="ＭＳ Ｐゴシック" pitchFamily="34" charset="-128"/>
              </a:rPr>
              <a:t>χαρακτηρίζεται</a:t>
            </a:r>
            <a:r>
              <a:rPr lang="el-GR" dirty="0">
                <a:ea typeface="ＭＳ Ｐゴシック" pitchFamily="34" charset="-128"/>
              </a:rPr>
              <a:t> </a:t>
            </a:r>
            <a:r>
              <a:rPr lang="el-GR" dirty="0" err="1">
                <a:ea typeface="ＭＳ Ｐゴシック" pitchFamily="34" charset="-128"/>
              </a:rPr>
              <a:t>απο</a:t>
            </a:r>
            <a:r>
              <a:rPr lang="el-GR" dirty="0">
                <a:ea typeface="ＭＳ Ｐゴシック" pitchFamily="34" charset="-128"/>
              </a:rPr>
              <a:t>́ τη </a:t>
            </a:r>
            <a:r>
              <a:rPr lang="el-GR" dirty="0" err="1">
                <a:ea typeface="ＭＳ Ｐゴシック" pitchFamily="34" charset="-128"/>
              </a:rPr>
              <a:t>συναίνεση</a:t>
            </a:r>
            <a:r>
              <a:rPr lang="el-GR" dirty="0">
                <a:ea typeface="ＭＳ Ｐゴシック" pitchFamily="34" charset="-128"/>
              </a:rPr>
              <a:t> και τη </a:t>
            </a:r>
            <a:r>
              <a:rPr lang="el-GR" dirty="0" err="1">
                <a:ea typeface="ＭＳ Ｐゴシック" pitchFamily="34" charset="-128"/>
              </a:rPr>
              <a:t>συμμετοχη</a:t>
            </a:r>
            <a:r>
              <a:rPr lang="el-GR" dirty="0">
                <a:ea typeface="ＭＳ Ｐゴシック" pitchFamily="34" charset="-128"/>
              </a:rPr>
              <a:t>́ </a:t>
            </a:r>
            <a:r>
              <a:rPr lang="el-GR" dirty="0" err="1">
                <a:ea typeface="ＭＳ Ｐゴシック" pitchFamily="34" charset="-128"/>
              </a:rPr>
              <a:t>θεσμικών</a:t>
            </a:r>
            <a:r>
              <a:rPr lang="el-GR" dirty="0">
                <a:ea typeface="ＭＳ Ｐゴシック" pitchFamily="34" charset="-128"/>
              </a:rPr>
              <a:t> και </a:t>
            </a:r>
            <a:r>
              <a:rPr lang="el-GR" dirty="0" err="1">
                <a:ea typeface="ＭＳ Ｐゴシック" pitchFamily="34" charset="-128"/>
              </a:rPr>
              <a:t>φυσικών</a:t>
            </a:r>
            <a:r>
              <a:rPr lang="el-GR" dirty="0">
                <a:ea typeface="ＭＳ Ｐゴシック" pitchFamily="34" charset="-128"/>
              </a:rPr>
              <a:t> </a:t>
            </a:r>
            <a:r>
              <a:rPr lang="el-GR" dirty="0" err="1">
                <a:ea typeface="ＭＳ Ｐゴシック" pitchFamily="34" charset="-128"/>
              </a:rPr>
              <a:t>υποκειμένων</a:t>
            </a:r>
            <a:r>
              <a:rPr lang="el-GR" dirty="0">
                <a:ea typeface="ＭＳ Ｐゴシック" pitchFamily="34" charset="-128"/>
              </a:rPr>
              <a:t> στο </a:t>
            </a:r>
            <a:r>
              <a:rPr lang="el-GR" dirty="0" err="1">
                <a:ea typeface="ＭＳ Ｐゴシック" pitchFamily="34" charset="-128"/>
              </a:rPr>
              <a:t>πλαίσιο</a:t>
            </a:r>
            <a:r>
              <a:rPr lang="el-GR" dirty="0">
                <a:ea typeface="ＭＳ Ｐゴシック" pitchFamily="34" charset="-128"/>
              </a:rPr>
              <a:t> μιας </a:t>
            </a:r>
            <a:r>
              <a:rPr lang="el-GR" dirty="0" err="1">
                <a:ea typeface="ＭＳ Ｐゴシック" pitchFamily="34" charset="-128"/>
              </a:rPr>
              <a:t>σχέσης</a:t>
            </a:r>
            <a:r>
              <a:rPr lang="el-GR" dirty="0">
                <a:ea typeface="ＭＳ Ｐゴシック" pitchFamily="34" charset="-128"/>
              </a:rPr>
              <a:t> </a:t>
            </a:r>
            <a:r>
              <a:rPr lang="el-GR" dirty="0" err="1">
                <a:ea typeface="ＭＳ Ｐゴシック" pitchFamily="34" charset="-128"/>
              </a:rPr>
              <a:t>εταιρικου</a:t>
            </a:r>
            <a:r>
              <a:rPr lang="el-GR" dirty="0">
                <a:ea typeface="ＭＳ Ｐゴシック" pitchFamily="34" charset="-128"/>
              </a:rPr>
              <a:t>́ </a:t>
            </a:r>
            <a:r>
              <a:rPr lang="el-GR" dirty="0" err="1">
                <a:ea typeface="ＭＳ Ｐゴシック" pitchFamily="34" charset="-128"/>
              </a:rPr>
              <a:t>χαρακτήρα</a:t>
            </a:r>
            <a:r>
              <a:rPr lang="el-GR" dirty="0">
                <a:ea typeface="ＭＳ Ｐゴシック" pitchFamily="34" charset="-128"/>
              </a:rPr>
              <a:t> που </a:t>
            </a:r>
            <a:r>
              <a:rPr lang="el-GR" dirty="0" err="1">
                <a:ea typeface="ＭＳ Ｐゴシック" pitchFamily="34" charset="-128"/>
              </a:rPr>
              <a:t>συνθέτει</a:t>
            </a:r>
            <a:r>
              <a:rPr lang="el-GR" dirty="0">
                <a:ea typeface="ＭＳ Ｐゴシック" pitchFamily="34" charset="-128"/>
              </a:rPr>
              <a:t> τη </a:t>
            </a:r>
            <a:r>
              <a:rPr lang="el-GR" dirty="0" err="1">
                <a:ea typeface="ＭＳ Ｐゴシック" pitchFamily="34" charset="-128"/>
              </a:rPr>
              <a:t>δημόσια</a:t>
            </a:r>
            <a:r>
              <a:rPr lang="el-GR" dirty="0">
                <a:ea typeface="ＭＳ Ｐゴシック" pitchFamily="34" charset="-128"/>
              </a:rPr>
              <a:t> και την </a:t>
            </a:r>
            <a:r>
              <a:rPr lang="el-GR" dirty="0" err="1">
                <a:ea typeface="ＭＳ Ｐゴシック" pitchFamily="34" charset="-128"/>
              </a:rPr>
              <a:t>ιδιωτικη</a:t>
            </a:r>
            <a:r>
              <a:rPr lang="el-GR" dirty="0">
                <a:ea typeface="ＭＳ Ｐゴシック" pitchFamily="34" charset="-128"/>
              </a:rPr>
              <a:t>́ </a:t>
            </a:r>
            <a:r>
              <a:rPr lang="el-GR" dirty="0" err="1">
                <a:ea typeface="ＭＳ Ｐゴシック" pitchFamily="34" charset="-128"/>
              </a:rPr>
              <a:t>σφαίρα</a:t>
            </a:r>
            <a:r>
              <a:rPr lang="el-GR" dirty="0">
                <a:ea typeface="ＭＳ Ｐゴシック" pitchFamily="34" charset="-128"/>
              </a:rPr>
              <a:t> της </a:t>
            </a:r>
            <a:r>
              <a:rPr lang="el-GR" dirty="0" err="1">
                <a:ea typeface="ＭＳ Ｐゴシック" pitchFamily="34" charset="-128"/>
              </a:rPr>
              <a:t>αστικής</a:t>
            </a:r>
            <a:r>
              <a:rPr lang="el-GR" dirty="0">
                <a:ea typeface="ＭＳ Ｐゴシック" pitchFamily="34" charset="-128"/>
              </a:rPr>
              <a:t> </a:t>
            </a:r>
            <a:r>
              <a:rPr lang="el-GR" dirty="0" err="1">
                <a:ea typeface="ＭＳ Ｐゴシック" pitchFamily="34" charset="-128"/>
              </a:rPr>
              <a:t>ζωής</a:t>
            </a:r>
            <a:r>
              <a:rPr lang="el-GR" dirty="0">
                <a:ea typeface="ＭＳ Ｐゴシック" pitchFamily="34" charset="-128"/>
              </a:rPr>
              <a:t>. </a:t>
            </a:r>
          </a:p>
          <a:p>
            <a:pPr marL="255588" indent="-255588"/>
            <a:endParaRPr lang="el-GR" dirty="0">
              <a:ea typeface="ＭＳ Ｐゴシック" pitchFamily="34" charset="-128"/>
            </a:endParaRPr>
          </a:p>
          <a:p>
            <a:pPr marL="255588" indent="-255588"/>
            <a:endParaRPr lang="en-US" sz="2000" dirty="0">
              <a:ea typeface="ＭＳ Ｐゴシック" pitchFamily="34" charset="-128"/>
            </a:endParaRPr>
          </a:p>
        </p:txBody>
      </p:sp>
      <p:sp>
        <p:nvSpPr>
          <p:cNvPr id="6" name="Title 1"/>
          <p:cNvSpPr>
            <a:spLocks noGrp="1"/>
          </p:cNvSpPr>
          <p:nvPr>
            <p:ph type="title"/>
          </p:nvPr>
        </p:nvSpPr>
        <p:spPr>
          <a:xfrm>
            <a:off x="1992313" y="476250"/>
            <a:ext cx="8229600" cy="990600"/>
          </a:xfrm>
        </p:spPr>
        <p:txBody>
          <a:bodyPr wrap="square" numCol="1" anchorCtr="0" compatLnSpc="1">
            <a:prstTxWarp prst="textNoShape">
              <a:avLst/>
            </a:prstTxWarp>
          </a:bodyPr>
          <a:lstStyle/>
          <a:p>
            <a:pPr algn="ctr" eaLnBrk="1" hangingPunct="1"/>
            <a:r>
              <a:rPr lang="el-GR" sz="2400">
                <a:solidFill>
                  <a:srgbClr val="660066"/>
                </a:solidFill>
                <a:ea typeface="ＭＳ Ｐゴシック" pitchFamily="34" charset="-128"/>
              </a:rPr>
              <a:t>ΙΙΙ. Αντιλήψεις και πρακτικές σχεδιασμού των πόλεων μετά το 1960: </a:t>
            </a:r>
            <a:r>
              <a:rPr lang="el-GR" sz="2600">
                <a:solidFill>
                  <a:srgbClr val="660066"/>
                </a:solidFill>
                <a:ea typeface="ＭＳ Ｐゴシック" pitchFamily="34" charset="-128"/>
              </a:rPr>
              <a:t>συναίνεση και στρατηγικός σχεδιασμός (6/6)</a:t>
            </a:r>
            <a:endParaRPr lang="en-US" sz="2600">
              <a:solidFill>
                <a:srgbClr val="660066"/>
              </a:solidFill>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2"/>
          <p:cNvSpPr>
            <a:spLocks noGrp="1"/>
          </p:cNvSpPr>
          <p:nvPr>
            <p:ph idx="1"/>
          </p:nvPr>
        </p:nvSpPr>
        <p:spPr/>
        <p:txBody>
          <a:bodyPr/>
          <a:lstStyle/>
          <a:p>
            <a:pPr marL="0" indent="0">
              <a:spcAft>
                <a:spcPts val="1200"/>
              </a:spcAft>
              <a:buNone/>
            </a:pPr>
            <a:r>
              <a:rPr lang="el-GR" dirty="0">
                <a:ea typeface="ＭＳ Ｐゴシック" pitchFamily="34" charset="-128"/>
              </a:rPr>
              <a:t>Το </a:t>
            </a:r>
            <a:r>
              <a:rPr lang="el-GR" dirty="0" err="1">
                <a:ea typeface="ＭＳ Ｐゴシック" pitchFamily="34" charset="-128"/>
              </a:rPr>
              <a:t>αποτέλεσμα</a:t>
            </a:r>
            <a:r>
              <a:rPr lang="el-GR" dirty="0">
                <a:ea typeface="ＭＳ Ｐゴシック" pitchFamily="34" charset="-128"/>
              </a:rPr>
              <a:t> της </a:t>
            </a:r>
            <a:r>
              <a:rPr lang="el-GR" dirty="0" err="1">
                <a:ea typeface="ＭＳ Ｐゴシック" pitchFamily="34" charset="-128"/>
              </a:rPr>
              <a:t>διαδικασίας</a:t>
            </a:r>
            <a:r>
              <a:rPr lang="el-GR" dirty="0">
                <a:ea typeface="ＭＳ Ｐゴシック" pitchFamily="34" charset="-128"/>
              </a:rPr>
              <a:t> </a:t>
            </a:r>
            <a:r>
              <a:rPr lang="el-GR" dirty="0" err="1">
                <a:ea typeface="ＭＳ Ｐゴシック" pitchFamily="34" charset="-128"/>
              </a:rPr>
              <a:t>διαμόρφωσης</a:t>
            </a:r>
            <a:r>
              <a:rPr lang="el-GR" dirty="0">
                <a:ea typeface="ＭＳ Ｐゴシック" pitchFamily="34" charset="-128"/>
              </a:rPr>
              <a:t> των </a:t>
            </a:r>
            <a:r>
              <a:rPr lang="el-GR" dirty="0" err="1">
                <a:ea typeface="ＭＳ Ｐゴシック" pitchFamily="34" charset="-128"/>
              </a:rPr>
              <a:t>αντιλήψεων</a:t>
            </a:r>
            <a:r>
              <a:rPr lang="el-GR" dirty="0">
                <a:ea typeface="ＭＳ Ｐゴシック" pitchFamily="34" charset="-128"/>
              </a:rPr>
              <a:t> και των </a:t>
            </a:r>
            <a:r>
              <a:rPr lang="el-GR" dirty="0" err="1">
                <a:ea typeface="ＭＳ Ｐゴシック" pitchFamily="34" charset="-128"/>
              </a:rPr>
              <a:t>πρακτικών</a:t>
            </a:r>
            <a:r>
              <a:rPr lang="el-GR" dirty="0">
                <a:ea typeface="ＭＳ Ｐゴシック" pitchFamily="34" charset="-128"/>
              </a:rPr>
              <a:t> του </a:t>
            </a:r>
            <a:r>
              <a:rPr lang="el-GR" dirty="0" err="1">
                <a:ea typeface="ＭＳ Ｐゴシック" pitchFamily="34" charset="-128"/>
              </a:rPr>
              <a:t>προγραμματισμου</a:t>
            </a:r>
            <a:r>
              <a:rPr lang="el-GR" dirty="0">
                <a:ea typeface="ＭＳ Ｐゴシック" pitchFamily="34" charset="-128"/>
              </a:rPr>
              <a:t>́ της </a:t>
            </a:r>
            <a:r>
              <a:rPr lang="el-GR" dirty="0" err="1">
                <a:ea typeface="ＭＳ Ｐゴシック" pitchFamily="34" charset="-128"/>
              </a:rPr>
              <a:t>αστικής</a:t>
            </a:r>
            <a:r>
              <a:rPr lang="el-GR" dirty="0">
                <a:ea typeface="ＭＳ Ｐゴシック" pitchFamily="34" charset="-128"/>
              </a:rPr>
              <a:t> </a:t>
            </a:r>
            <a:r>
              <a:rPr lang="el-GR" dirty="0" err="1">
                <a:ea typeface="ＭＳ Ｐゴシック" pitchFamily="34" charset="-128"/>
              </a:rPr>
              <a:t>ανάπτυξης</a:t>
            </a:r>
            <a:r>
              <a:rPr lang="el-GR" dirty="0">
                <a:ea typeface="ＭＳ Ｐゴシック" pitchFamily="34" charset="-128"/>
              </a:rPr>
              <a:t> και του </a:t>
            </a:r>
            <a:r>
              <a:rPr lang="el-GR" dirty="0" err="1">
                <a:ea typeface="ＭＳ Ｐゴシック" pitchFamily="34" charset="-128"/>
              </a:rPr>
              <a:t>σχεδιασμου</a:t>
            </a:r>
            <a:r>
              <a:rPr lang="el-GR" dirty="0">
                <a:ea typeface="ＭＳ Ｐゴシック" pitchFamily="34" charset="-128"/>
              </a:rPr>
              <a:t>́ των </a:t>
            </a:r>
            <a:r>
              <a:rPr lang="el-GR" dirty="0" err="1">
                <a:ea typeface="ＭＳ Ｐゴシック" pitchFamily="34" charset="-128"/>
              </a:rPr>
              <a:t>πόλεων</a:t>
            </a:r>
            <a:r>
              <a:rPr lang="el-GR" dirty="0">
                <a:ea typeface="ＭＳ Ｐゴシック" pitchFamily="34" charset="-128"/>
              </a:rPr>
              <a:t>, </a:t>
            </a:r>
            <a:r>
              <a:rPr lang="el-GR" dirty="0" err="1">
                <a:ea typeface="ＭＳ Ｐゴシック" pitchFamily="34" charset="-128"/>
              </a:rPr>
              <a:t>όπως</a:t>
            </a:r>
            <a:r>
              <a:rPr lang="el-GR" dirty="0">
                <a:ea typeface="ＭＳ Ｐゴシック" pitchFamily="34" charset="-128"/>
              </a:rPr>
              <a:t> </a:t>
            </a:r>
            <a:r>
              <a:rPr lang="el-GR" dirty="0" err="1">
                <a:ea typeface="ＭＳ Ｐゴシック" pitchFamily="34" charset="-128"/>
              </a:rPr>
              <a:t>αυτές</a:t>
            </a:r>
            <a:r>
              <a:rPr lang="el-GR" dirty="0">
                <a:ea typeface="ＭＳ Ｐゴシック" pitchFamily="34" charset="-128"/>
              </a:rPr>
              <a:t> </a:t>
            </a:r>
            <a:r>
              <a:rPr lang="el-GR" dirty="0" err="1">
                <a:ea typeface="ＭＳ Ｐゴシック" pitchFamily="34" charset="-128"/>
              </a:rPr>
              <a:t>σχηματοποιήθηκαν</a:t>
            </a:r>
            <a:r>
              <a:rPr lang="el-GR" dirty="0">
                <a:ea typeface="ＭＳ Ｐゴシック" pitchFamily="34" charset="-128"/>
              </a:rPr>
              <a:t> στο </a:t>
            </a:r>
            <a:r>
              <a:rPr lang="el-GR" dirty="0" err="1">
                <a:ea typeface="ＭＳ Ｐゴシック" pitchFamily="34" charset="-128"/>
              </a:rPr>
              <a:t>τέλος</a:t>
            </a:r>
            <a:r>
              <a:rPr lang="el-GR" dirty="0">
                <a:ea typeface="ＭＳ Ｐゴシック" pitchFamily="34" charset="-128"/>
              </a:rPr>
              <a:t> του 20ού </a:t>
            </a:r>
            <a:r>
              <a:rPr lang="el-GR" dirty="0" err="1">
                <a:ea typeface="ＭＳ Ｐゴシック" pitchFamily="34" charset="-128"/>
              </a:rPr>
              <a:t>αιώνα</a:t>
            </a:r>
            <a:r>
              <a:rPr lang="el-GR" dirty="0">
                <a:ea typeface="ＭＳ Ｐゴシック" pitchFamily="34" charset="-128"/>
              </a:rPr>
              <a:t>, </a:t>
            </a:r>
            <a:r>
              <a:rPr lang="el-GR" dirty="0" err="1">
                <a:ea typeface="ＭＳ Ｐゴシック" pitchFamily="34" charset="-128"/>
              </a:rPr>
              <a:t>μετα</a:t>
            </a:r>
            <a:r>
              <a:rPr lang="el-GR" dirty="0">
                <a:ea typeface="ＭＳ Ｐゴシック" pitchFamily="34" charset="-128"/>
              </a:rPr>
              <a:t>́ </a:t>
            </a:r>
            <a:r>
              <a:rPr lang="el-GR" dirty="0" err="1">
                <a:ea typeface="ＭＳ Ｐゴシック" pitchFamily="34" charset="-128"/>
              </a:rPr>
              <a:t>απο</a:t>
            </a:r>
            <a:r>
              <a:rPr lang="el-GR" dirty="0">
                <a:ea typeface="ＭＳ Ｐゴシック" pitchFamily="34" charset="-128"/>
              </a:rPr>
              <a:t>́ τρεις </a:t>
            </a:r>
            <a:r>
              <a:rPr lang="el-GR" dirty="0" err="1">
                <a:ea typeface="ＭＳ Ｐゴシック" pitchFamily="34" charset="-128"/>
              </a:rPr>
              <a:t>σχεδόν</a:t>
            </a:r>
            <a:r>
              <a:rPr lang="el-GR" dirty="0">
                <a:ea typeface="ＭＳ Ｐゴシック" pitchFamily="34" charset="-128"/>
              </a:rPr>
              <a:t> </a:t>
            </a:r>
            <a:r>
              <a:rPr lang="el-GR" dirty="0" err="1">
                <a:ea typeface="ＭＳ Ｐゴシック" pitchFamily="34" charset="-128"/>
              </a:rPr>
              <a:t>δεκαετίες</a:t>
            </a:r>
            <a:r>
              <a:rPr lang="el-GR" dirty="0">
                <a:ea typeface="ＭＳ Ｐゴシック" pitchFamily="34" charset="-128"/>
              </a:rPr>
              <a:t> </a:t>
            </a:r>
            <a:r>
              <a:rPr lang="el-GR" dirty="0" err="1">
                <a:ea typeface="ＭＳ Ｐゴシック" pitchFamily="34" charset="-128"/>
              </a:rPr>
              <a:t>αμφισβήτησης</a:t>
            </a:r>
            <a:r>
              <a:rPr lang="el-GR" dirty="0">
                <a:ea typeface="ＭＳ Ｐゴシック" pitchFamily="34" charset="-128"/>
              </a:rPr>
              <a:t>, </a:t>
            </a:r>
            <a:r>
              <a:rPr lang="el-GR" dirty="0" err="1">
                <a:ea typeface="ＭＳ Ｐゴシック" pitchFamily="34" charset="-128"/>
              </a:rPr>
              <a:t>ανατροπών</a:t>
            </a:r>
            <a:r>
              <a:rPr lang="el-GR" dirty="0">
                <a:ea typeface="ＭＳ Ｐゴシック" pitchFamily="34" charset="-128"/>
              </a:rPr>
              <a:t> και </a:t>
            </a:r>
            <a:r>
              <a:rPr lang="el-GR" dirty="0" err="1">
                <a:ea typeface="ＭＳ Ｐゴシック" pitchFamily="34" charset="-128"/>
              </a:rPr>
              <a:t>συμβιβασμών</a:t>
            </a:r>
            <a:r>
              <a:rPr lang="el-GR" dirty="0">
                <a:ea typeface="ＭＳ Ｐゴシック" pitchFamily="34" charset="-128"/>
              </a:rPr>
              <a:t>, </a:t>
            </a:r>
            <a:r>
              <a:rPr lang="el-GR" dirty="0" err="1">
                <a:ea typeface="ＭＳ Ｐゴシック" pitchFamily="34" charset="-128"/>
              </a:rPr>
              <a:t>συνοψίζεται</a:t>
            </a:r>
            <a:r>
              <a:rPr lang="el-GR" dirty="0">
                <a:ea typeface="ＭＳ Ｐゴシック" pitchFamily="34" charset="-128"/>
              </a:rPr>
              <a:t> σε τρεις </a:t>
            </a:r>
            <a:r>
              <a:rPr lang="el-GR" dirty="0" err="1">
                <a:ea typeface="ＭＳ Ｐゴシック" pitchFamily="34" charset="-128"/>
              </a:rPr>
              <a:t>βασικές</a:t>
            </a:r>
            <a:r>
              <a:rPr lang="el-GR" dirty="0">
                <a:ea typeface="ＭＳ Ｐゴシック" pitchFamily="34" charset="-128"/>
              </a:rPr>
              <a:t> </a:t>
            </a:r>
            <a:r>
              <a:rPr lang="el-GR" dirty="0" err="1">
                <a:ea typeface="ＭＳ Ｐゴシック" pitchFamily="34" charset="-128"/>
              </a:rPr>
              <a:t>θεωρητικές</a:t>
            </a:r>
            <a:r>
              <a:rPr lang="el-GR" dirty="0">
                <a:ea typeface="ＭＳ Ｐゴシック" pitchFamily="34" charset="-128"/>
              </a:rPr>
              <a:t> </a:t>
            </a:r>
            <a:r>
              <a:rPr lang="el-GR" dirty="0" err="1">
                <a:ea typeface="ＭＳ Ｐゴシック" pitchFamily="34" charset="-128"/>
              </a:rPr>
              <a:t>προσεγγίσεις</a:t>
            </a:r>
            <a:r>
              <a:rPr lang="el-GR" dirty="0">
                <a:ea typeface="ＭＳ Ｐゴシック" pitchFamily="34" charset="-128"/>
              </a:rPr>
              <a:t>: </a:t>
            </a:r>
          </a:p>
          <a:p>
            <a:pPr marL="0" indent="0">
              <a:spcAft>
                <a:spcPts val="1200"/>
              </a:spcAft>
              <a:buFont typeface="Wingdings" pitchFamily="2" charset="2"/>
              <a:buChar char="ü"/>
            </a:pPr>
            <a:r>
              <a:rPr lang="el-GR" dirty="0">
                <a:ea typeface="ＭＳ Ｐゴシック" pitchFamily="34" charset="-128"/>
              </a:rPr>
              <a:t>την «</a:t>
            </a:r>
            <a:r>
              <a:rPr lang="el-GR" dirty="0" err="1">
                <a:ea typeface="ＭＳ Ｐゴシック" pitchFamily="34" charset="-128"/>
              </a:rPr>
              <a:t>επικοινωνιακη</a:t>
            </a:r>
            <a:r>
              <a:rPr lang="el-GR" dirty="0">
                <a:ea typeface="ＭＳ Ｐゴシック" pitchFamily="34" charset="-128"/>
              </a:rPr>
              <a:t>́» (</a:t>
            </a:r>
            <a:r>
              <a:rPr lang="el-GR" dirty="0" err="1">
                <a:ea typeface="ＭＳ Ｐゴシック" pitchFamily="34" charset="-128"/>
              </a:rPr>
              <a:t>communicative</a:t>
            </a:r>
            <a:r>
              <a:rPr lang="el-GR" dirty="0">
                <a:ea typeface="ＭＳ Ｐゴシック" pitchFamily="34" charset="-128"/>
              </a:rPr>
              <a:t>) </a:t>
            </a:r>
            <a:r>
              <a:rPr lang="el-GR" dirty="0" err="1">
                <a:ea typeface="ＭＳ Ｐゴシック" pitchFamily="34" charset="-128"/>
              </a:rPr>
              <a:t>προσέγγιση</a:t>
            </a:r>
            <a:r>
              <a:rPr lang="el-GR" dirty="0">
                <a:ea typeface="ＭＳ Ｐゴシック" pitchFamily="34" charset="-128"/>
              </a:rPr>
              <a:t> η </a:t>
            </a:r>
            <a:r>
              <a:rPr lang="el-GR" dirty="0" err="1">
                <a:ea typeface="ＭＳ Ｐゴシック" pitchFamily="34" charset="-128"/>
              </a:rPr>
              <a:t>οποία</a:t>
            </a:r>
            <a:r>
              <a:rPr lang="el-GR" dirty="0">
                <a:ea typeface="ＭＳ Ｐゴシック" pitchFamily="34" charset="-128"/>
              </a:rPr>
              <a:t> </a:t>
            </a:r>
            <a:r>
              <a:rPr lang="el-GR" dirty="0" err="1">
                <a:ea typeface="ＭＳ Ｐゴシック" pitchFamily="34" charset="-128"/>
              </a:rPr>
              <a:t>τονίζει</a:t>
            </a:r>
            <a:r>
              <a:rPr lang="el-GR" dirty="0">
                <a:ea typeface="ＭＳ Ｐゴシック" pitchFamily="34" charset="-128"/>
              </a:rPr>
              <a:t> τη </a:t>
            </a:r>
            <a:r>
              <a:rPr lang="el-GR" dirty="0" err="1">
                <a:ea typeface="ＭＳ Ｐゴシック" pitchFamily="34" charset="-128"/>
              </a:rPr>
              <a:t>διαπραγμάτευση</a:t>
            </a:r>
            <a:r>
              <a:rPr lang="el-GR" dirty="0">
                <a:ea typeface="ＭＳ Ｐゴシック" pitchFamily="34" charset="-128"/>
              </a:rPr>
              <a:t> </a:t>
            </a:r>
            <a:r>
              <a:rPr lang="el-GR" dirty="0" err="1">
                <a:ea typeface="ＭＳ Ｐゴシック" pitchFamily="34" charset="-128"/>
              </a:rPr>
              <a:t>ανάμεσα</a:t>
            </a:r>
            <a:r>
              <a:rPr lang="el-GR" dirty="0">
                <a:ea typeface="ＭＳ Ｐゴシック" pitchFamily="34" charset="-128"/>
              </a:rPr>
              <a:t> στους </a:t>
            </a:r>
            <a:r>
              <a:rPr lang="el-GR" dirty="0" err="1">
                <a:ea typeface="ＭＳ Ｐゴシック" pitchFamily="34" charset="-128"/>
              </a:rPr>
              <a:t>εμπλεκόμενους</a:t>
            </a:r>
            <a:r>
              <a:rPr lang="el-GR" dirty="0">
                <a:ea typeface="ＭＳ Ｐゴシック" pitchFamily="34" charset="-128"/>
              </a:rPr>
              <a:t> </a:t>
            </a:r>
          </a:p>
          <a:p>
            <a:pPr marL="0" indent="0">
              <a:spcAft>
                <a:spcPts val="1200"/>
              </a:spcAft>
              <a:buFont typeface="Wingdings" pitchFamily="2" charset="2"/>
              <a:buChar char="ü"/>
            </a:pPr>
            <a:r>
              <a:rPr lang="el-GR" dirty="0">
                <a:ea typeface="ＭＳ Ｐゴシック" pitchFamily="34" charset="-128"/>
              </a:rPr>
              <a:t>την </a:t>
            </a:r>
            <a:r>
              <a:rPr lang="el-GR" dirty="0" err="1">
                <a:ea typeface="ＭＳ Ｐゴシック" pitchFamily="34" charset="-128"/>
              </a:rPr>
              <a:t>προσέγγιση</a:t>
            </a:r>
            <a:r>
              <a:rPr lang="el-GR" dirty="0">
                <a:ea typeface="ＭＳ Ｐゴシック" pitchFamily="34" charset="-128"/>
              </a:rPr>
              <a:t> της «</a:t>
            </a:r>
            <a:r>
              <a:rPr lang="el-GR" dirty="0" err="1">
                <a:ea typeface="ＭＳ Ｐゴシック" pitchFamily="34" charset="-128"/>
              </a:rPr>
              <a:t>νέας</a:t>
            </a:r>
            <a:r>
              <a:rPr lang="el-GR" dirty="0">
                <a:ea typeface="ＭＳ Ｐゴシック" pitchFamily="34" charset="-128"/>
              </a:rPr>
              <a:t> </a:t>
            </a:r>
            <a:r>
              <a:rPr lang="el-GR" dirty="0" err="1">
                <a:ea typeface="ＭＳ Ｐゴシック" pitchFamily="34" charset="-128"/>
              </a:rPr>
              <a:t>αστικότητας</a:t>
            </a:r>
            <a:r>
              <a:rPr lang="el-GR" dirty="0">
                <a:ea typeface="ＭＳ Ｐゴシック" pitchFamily="34" charset="-128"/>
              </a:rPr>
              <a:t>» ή «</a:t>
            </a:r>
            <a:r>
              <a:rPr lang="el-GR" dirty="0" err="1">
                <a:ea typeface="ＭＳ Ｐゴシック" pitchFamily="34" charset="-128"/>
              </a:rPr>
              <a:t>νέας</a:t>
            </a:r>
            <a:r>
              <a:rPr lang="el-GR" dirty="0">
                <a:ea typeface="ＭＳ Ｐゴシック" pitchFamily="34" charset="-128"/>
              </a:rPr>
              <a:t> </a:t>
            </a:r>
            <a:r>
              <a:rPr lang="el-GR" dirty="0" err="1">
                <a:ea typeface="ＭＳ Ｐゴシック" pitchFamily="34" charset="-128"/>
              </a:rPr>
              <a:t>πολεοδομίας</a:t>
            </a:r>
            <a:r>
              <a:rPr lang="el-GR" dirty="0">
                <a:ea typeface="ＭＳ Ｐゴシック" pitchFamily="34" charset="-128"/>
              </a:rPr>
              <a:t>» (</a:t>
            </a:r>
            <a:r>
              <a:rPr lang="el-GR" dirty="0" err="1">
                <a:ea typeface="ＭＳ Ｐゴシック" pitchFamily="34" charset="-128"/>
              </a:rPr>
              <a:t>new</a:t>
            </a:r>
            <a:r>
              <a:rPr lang="el-GR" dirty="0">
                <a:ea typeface="ＭＳ Ｐゴシック" pitchFamily="34" charset="-128"/>
              </a:rPr>
              <a:t> </a:t>
            </a:r>
            <a:r>
              <a:rPr lang="el-GR" dirty="0" err="1">
                <a:ea typeface="ＭＳ Ｐゴシック" pitchFamily="34" charset="-128"/>
              </a:rPr>
              <a:t>urbanism</a:t>
            </a:r>
            <a:r>
              <a:rPr lang="el-GR" dirty="0">
                <a:ea typeface="ＭＳ Ｐゴシック" pitchFamily="34" charset="-128"/>
              </a:rPr>
              <a:t>), που </a:t>
            </a:r>
            <a:r>
              <a:rPr lang="el-GR" dirty="0" err="1">
                <a:ea typeface="ＭＳ Ｐゴシック" pitchFamily="34" charset="-128"/>
              </a:rPr>
              <a:t>προβάλλει</a:t>
            </a:r>
            <a:r>
              <a:rPr lang="el-GR" dirty="0">
                <a:ea typeface="ＭＳ Ｐゴシック" pitchFamily="34" charset="-128"/>
              </a:rPr>
              <a:t> την </a:t>
            </a:r>
            <a:r>
              <a:rPr lang="el-GR" dirty="0" err="1">
                <a:ea typeface="ＭＳ Ｐゴシック" pitchFamily="34" charset="-128"/>
              </a:rPr>
              <a:t>εικόνα</a:t>
            </a:r>
            <a:r>
              <a:rPr lang="el-GR" dirty="0">
                <a:ea typeface="ＭＳ Ｐゴシック" pitchFamily="34" charset="-128"/>
              </a:rPr>
              <a:t> της </a:t>
            </a:r>
            <a:r>
              <a:rPr lang="el-GR" dirty="0" err="1">
                <a:ea typeface="ＭＳ Ｐゴシック" pitchFamily="34" charset="-128"/>
              </a:rPr>
              <a:t>επιθυμητής</a:t>
            </a:r>
            <a:r>
              <a:rPr lang="el-GR" dirty="0">
                <a:ea typeface="ＭＳ Ｐゴシック" pitchFamily="34" charset="-128"/>
              </a:rPr>
              <a:t> </a:t>
            </a:r>
            <a:r>
              <a:rPr lang="el-GR" dirty="0" err="1">
                <a:ea typeface="ＭＳ Ｐゴシック" pitchFamily="34" charset="-128"/>
              </a:rPr>
              <a:t>πόλης</a:t>
            </a:r>
            <a:endParaRPr lang="el-GR" dirty="0">
              <a:ea typeface="ＭＳ Ｐゴシック" pitchFamily="34" charset="-128"/>
            </a:endParaRPr>
          </a:p>
          <a:p>
            <a:pPr marL="0" indent="0">
              <a:spcAft>
                <a:spcPts val="1200"/>
              </a:spcAft>
              <a:buFont typeface="Wingdings" pitchFamily="2" charset="2"/>
              <a:buChar char="ü"/>
            </a:pPr>
            <a:r>
              <a:rPr lang="el-GR" dirty="0">
                <a:ea typeface="ＭＳ Ｐゴシック" pitchFamily="34" charset="-128"/>
              </a:rPr>
              <a:t>την </a:t>
            </a:r>
            <a:r>
              <a:rPr lang="el-GR" dirty="0" err="1">
                <a:ea typeface="ＭＳ Ｐゴシック" pitchFamily="34" charset="-128"/>
              </a:rPr>
              <a:t>προσέγγιση</a:t>
            </a:r>
            <a:r>
              <a:rPr lang="el-GR" dirty="0">
                <a:ea typeface="ＭＳ Ｐゴシック" pitchFamily="34" charset="-128"/>
              </a:rPr>
              <a:t> της «</a:t>
            </a:r>
            <a:r>
              <a:rPr lang="el-GR" dirty="0" err="1">
                <a:ea typeface="ＭＳ Ｐゴシック" pitchFamily="34" charset="-128"/>
              </a:rPr>
              <a:t>δίκαιης</a:t>
            </a:r>
            <a:r>
              <a:rPr lang="el-GR" dirty="0">
                <a:ea typeface="ＭＳ Ｐゴシック" pitchFamily="34" charset="-128"/>
              </a:rPr>
              <a:t> </a:t>
            </a:r>
            <a:r>
              <a:rPr lang="el-GR" dirty="0" err="1">
                <a:ea typeface="ＭＳ Ｐゴシック" pitchFamily="34" charset="-128"/>
              </a:rPr>
              <a:t>πόλης</a:t>
            </a:r>
            <a:r>
              <a:rPr lang="el-GR" dirty="0">
                <a:ea typeface="ＭＳ Ｐゴシック" pitchFamily="34" charset="-128"/>
              </a:rPr>
              <a:t>» (</a:t>
            </a:r>
            <a:r>
              <a:rPr lang="el-GR" dirty="0" err="1">
                <a:ea typeface="ＭＳ Ｐゴシック" pitchFamily="34" charset="-128"/>
              </a:rPr>
              <a:t>just</a:t>
            </a:r>
            <a:r>
              <a:rPr lang="el-GR" dirty="0">
                <a:ea typeface="ＭＳ Ｐゴシック" pitchFamily="34" charset="-128"/>
              </a:rPr>
              <a:t> </a:t>
            </a:r>
            <a:r>
              <a:rPr lang="el-GR" dirty="0" err="1">
                <a:ea typeface="ＭＳ Ｐゴシック" pitchFamily="34" charset="-128"/>
              </a:rPr>
              <a:t>city</a:t>
            </a:r>
            <a:r>
              <a:rPr lang="el-GR" dirty="0">
                <a:ea typeface="ＭＳ Ｐゴシック" pitchFamily="34" charset="-128"/>
              </a:rPr>
              <a:t>) που </a:t>
            </a:r>
            <a:r>
              <a:rPr lang="el-GR" dirty="0" err="1">
                <a:ea typeface="ＭＳ Ｐゴシック" pitchFamily="34" charset="-128"/>
              </a:rPr>
              <a:t>θέτει</a:t>
            </a:r>
            <a:r>
              <a:rPr lang="el-GR" dirty="0">
                <a:ea typeface="ＭＳ Ｐゴシック" pitchFamily="34" charset="-128"/>
              </a:rPr>
              <a:t> την </a:t>
            </a:r>
            <a:r>
              <a:rPr lang="el-GR" dirty="0" err="1">
                <a:ea typeface="ＭＳ Ｐゴシック" pitchFamily="34" charset="-128"/>
              </a:rPr>
              <a:t>ισότητα</a:t>
            </a:r>
            <a:r>
              <a:rPr lang="el-GR" dirty="0">
                <a:ea typeface="ＭＳ Ｐゴシック" pitchFamily="34" charset="-128"/>
              </a:rPr>
              <a:t> ως </a:t>
            </a:r>
            <a:r>
              <a:rPr lang="el-GR" dirty="0" err="1">
                <a:ea typeface="ＭＳ Ｐゴシック" pitchFamily="34" charset="-128"/>
              </a:rPr>
              <a:t>βασικη</a:t>
            </a:r>
            <a:r>
              <a:rPr lang="el-GR" dirty="0">
                <a:ea typeface="ＭＳ Ｐゴシック" pitchFamily="34" charset="-128"/>
              </a:rPr>
              <a:t>́ </a:t>
            </a:r>
            <a:r>
              <a:rPr lang="el-GR" dirty="0" err="1">
                <a:ea typeface="ＭＳ Ｐゴシック" pitchFamily="34" charset="-128"/>
              </a:rPr>
              <a:t>προϋπόθεση</a:t>
            </a:r>
            <a:r>
              <a:rPr lang="el-GR" dirty="0">
                <a:ea typeface="ＭＳ Ｐゴシック" pitchFamily="34" charset="-128"/>
              </a:rPr>
              <a:t> της </a:t>
            </a:r>
            <a:r>
              <a:rPr lang="el-GR" dirty="0" err="1">
                <a:ea typeface="ＭＳ Ｐゴシック" pitchFamily="34" charset="-128"/>
              </a:rPr>
              <a:t>χωρικής</a:t>
            </a:r>
            <a:r>
              <a:rPr lang="el-GR" dirty="0">
                <a:ea typeface="ＭＳ Ｐゴシック" pitchFamily="34" charset="-128"/>
              </a:rPr>
              <a:t> </a:t>
            </a:r>
            <a:r>
              <a:rPr lang="el-GR" dirty="0" err="1">
                <a:ea typeface="ＭＳ Ｐゴシック" pitchFamily="34" charset="-128"/>
              </a:rPr>
              <a:t>οργάνωσης</a:t>
            </a:r>
            <a:endParaRPr lang="el-GR" dirty="0">
              <a:ea typeface="ＭＳ Ｐゴシック" pitchFamily="34" charset="-128"/>
            </a:endParaRPr>
          </a:p>
          <a:p>
            <a:pPr marL="0" indent="0"/>
            <a:endParaRPr lang="en-US" dirty="0">
              <a:ea typeface="ＭＳ Ｐゴシック" pitchFamily="34" charset="-128"/>
            </a:endParaRPr>
          </a:p>
        </p:txBody>
      </p:sp>
      <p:sp>
        <p:nvSpPr>
          <p:cNvPr id="35842" name="Rectangle 3"/>
          <p:cNvSpPr>
            <a:spLocks noChangeArrowheads="1"/>
          </p:cNvSpPr>
          <p:nvPr/>
        </p:nvSpPr>
        <p:spPr bwMode="auto">
          <a:xfrm>
            <a:off x="1992314" y="476251"/>
            <a:ext cx="8207375" cy="893763"/>
          </a:xfrm>
          <a:prstGeom prst="rect">
            <a:avLst/>
          </a:prstGeom>
          <a:noFill/>
          <a:ln w="9525">
            <a:noFill/>
            <a:miter lim="800000"/>
            <a:headEnd/>
            <a:tailEnd/>
          </a:ln>
        </p:spPr>
        <p:txBody>
          <a:bodyPr>
            <a:spAutoFit/>
          </a:bodyPr>
          <a:lstStyle/>
          <a:p>
            <a:pPr algn="ctr">
              <a:spcBef>
                <a:spcPts val="600"/>
              </a:spcBef>
              <a:spcAft>
                <a:spcPts val="600"/>
              </a:spcAft>
            </a:pPr>
            <a:r>
              <a:rPr lang="en-US" sz="2600">
                <a:solidFill>
                  <a:srgbClr val="660066"/>
                </a:solidFill>
              </a:rPr>
              <a:t>IV. </a:t>
            </a:r>
            <a:r>
              <a:rPr lang="el-GR" sz="2600">
                <a:solidFill>
                  <a:srgbClr val="660066"/>
                </a:solidFill>
              </a:rPr>
              <a:t>Προσεγγίσεις και προοπτικές της αστικής ανάπτυξης: οι βασικές εκδοχές (1/5)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1" descr="Screen Shot 2014-08-13 at 7.54.00 μ.μ..png"/>
          <p:cNvPicPr>
            <a:picLocks noGrp="1" noChangeAspect="1"/>
          </p:cNvPicPr>
          <p:nvPr>
            <p:ph idx="1"/>
          </p:nvPr>
        </p:nvPicPr>
        <p:blipFill>
          <a:blip r:embed="rId2"/>
          <a:srcRect l="-98" t="-2115" r="-409" b="497"/>
          <a:stretch>
            <a:fillRect/>
          </a:stretch>
        </p:blipFill>
        <p:spPr>
          <a:xfrm>
            <a:off x="6753225" y="1484313"/>
            <a:ext cx="3657600" cy="3960812"/>
          </a:xfrm>
        </p:spPr>
      </p:pic>
      <p:sp>
        <p:nvSpPr>
          <p:cNvPr id="36866" name="Rectangle 3"/>
          <p:cNvSpPr>
            <a:spLocks noChangeArrowheads="1"/>
          </p:cNvSpPr>
          <p:nvPr/>
        </p:nvSpPr>
        <p:spPr bwMode="auto">
          <a:xfrm>
            <a:off x="1992314" y="476251"/>
            <a:ext cx="8207375" cy="893763"/>
          </a:xfrm>
          <a:prstGeom prst="rect">
            <a:avLst/>
          </a:prstGeom>
          <a:noFill/>
          <a:ln w="9525">
            <a:noFill/>
            <a:miter lim="800000"/>
            <a:headEnd/>
            <a:tailEnd/>
          </a:ln>
        </p:spPr>
        <p:txBody>
          <a:bodyPr>
            <a:spAutoFit/>
          </a:bodyPr>
          <a:lstStyle/>
          <a:p>
            <a:pPr algn="ctr">
              <a:spcBef>
                <a:spcPts val="600"/>
              </a:spcBef>
              <a:spcAft>
                <a:spcPts val="600"/>
              </a:spcAft>
            </a:pPr>
            <a:r>
              <a:rPr lang="en-US" sz="2600">
                <a:solidFill>
                  <a:srgbClr val="660066"/>
                </a:solidFill>
              </a:rPr>
              <a:t>IV. </a:t>
            </a:r>
            <a:r>
              <a:rPr lang="el-GR" sz="2600">
                <a:solidFill>
                  <a:srgbClr val="660066"/>
                </a:solidFill>
              </a:rPr>
              <a:t>Προσεγγίσεις και προοπτικές της αστικής ανάπτυξης:  η επικοινωνιακή προσέγγιση (2/5)</a:t>
            </a:r>
          </a:p>
        </p:txBody>
      </p:sp>
      <p:sp>
        <p:nvSpPr>
          <p:cNvPr id="36867" name="Content Placeholder 2"/>
          <p:cNvSpPr txBox="1">
            <a:spLocks/>
          </p:cNvSpPr>
          <p:nvPr/>
        </p:nvSpPr>
        <p:spPr bwMode="auto">
          <a:xfrm>
            <a:off x="983433" y="1600200"/>
            <a:ext cx="5688832" cy="4876800"/>
          </a:xfrm>
          <a:prstGeom prst="rect">
            <a:avLst/>
          </a:prstGeom>
          <a:noFill/>
          <a:ln w="9525">
            <a:noFill/>
            <a:miter lim="800000"/>
            <a:headEnd/>
            <a:tailEnd/>
          </a:ln>
        </p:spPr>
        <p:txBody>
          <a:bodyPr/>
          <a:lstStyle/>
          <a:p>
            <a:pPr eaLnBrk="0" hangingPunct="0">
              <a:spcBef>
                <a:spcPct val="20000"/>
              </a:spcBef>
              <a:spcAft>
                <a:spcPts val="1200"/>
              </a:spcAft>
              <a:buClr>
                <a:schemeClr val="accent1"/>
              </a:buClr>
              <a:buSzPct val="85000"/>
            </a:pPr>
            <a:r>
              <a:rPr lang="el-GR" sz="2000" dirty="0"/>
              <a:t>Η επικοινωνιακή προσέγγιση δίνει βάρος στο ρόλο των σχεδιαστών υποθέτοντας ότι διαθέτουν τις γνώσεις και την αντικειμενικότητα να προσδιορίσουν, κατανοήσουν και διαχειριστούν τα προβλήματα σχεδιασμού. </a:t>
            </a:r>
            <a:endParaRPr lang="en-US" sz="2000" dirty="0"/>
          </a:p>
          <a:p>
            <a:pPr eaLnBrk="0" hangingPunct="0">
              <a:spcBef>
                <a:spcPct val="20000"/>
              </a:spcBef>
              <a:spcAft>
                <a:spcPts val="1200"/>
              </a:spcAft>
              <a:buClr>
                <a:schemeClr val="accent1"/>
              </a:buClr>
              <a:buSzPct val="85000"/>
            </a:pPr>
            <a:r>
              <a:rPr lang="el-GR" sz="2000" dirty="0"/>
              <a:t>Οι πολίτες και οι ομάδες εμπλεκομένων καλούνται να συμμετάσχουν σε μια διαδικασία διαδοχικών βημάτων, χωρίς όμως να λαμβάνεται σοβαρά υπόψη η διαφορετική πρόσβαση τους σε πηγές  </a:t>
            </a:r>
            <a:r>
              <a:rPr lang="el-GR" sz="2000" dirty="0" err="1"/>
              <a:t>όπως</a:t>
            </a:r>
            <a:r>
              <a:rPr lang="el-GR" sz="2000" dirty="0"/>
              <a:t> το </a:t>
            </a:r>
            <a:r>
              <a:rPr lang="el-GR" sz="2000" dirty="0" err="1"/>
              <a:t>χρήμα</a:t>
            </a:r>
            <a:r>
              <a:rPr lang="el-GR" sz="2000" dirty="0"/>
              <a:t>, η </a:t>
            </a:r>
            <a:r>
              <a:rPr lang="el-GR" sz="2000" dirty="0" err="1"/>
              <a:t>γνώση</a:t>
            </a:r>
            <a:r>
              <a:rPr lang="el-GR" sz="2000" dirty="0"/>
              <a:t>, η </a:t>
            </a:r>
            <a:r>
              <a:rPr lang="el-GR" sz="2000" dirty="0" err="1"/>
              <a:t>οργάνωση</a:t>
            </a:r>
            <a:r>
              <a:rPr lang="el-GR" sz="2000" dirty="0"/>
              <a:t> και η </a:t>
            </a:r>
            <a:r>
              <a:rPr lang="el-GR" sz="2000" dirty="0" err="1"/>
              <a:t>πρόσβαση</a:t>
            </a:r>
            <a:r>
              <a:rPr lang="el-GR" sz="2000" dirty="0"/>
              <a:t> στα ΜΜΕ. Εδώ βρίσκονται η δύναμη αλλά και η αδυναμία αυτής της προσέγγισης.</a:t>
            </a:r>
            <a:endParaRPr lang="en-US" sz="2400" dirty="0"/>
          </a:p>
        </p:txBody>
      </p:sp>
      <p:sp>
        <p:nvSpPr>
          <p:cNvPr id="36868" name="Rectangle 3"/>
          <p:cNvSpPr>
            <a:spLocks noChangeArrowheads="1"/>
          </p:cNvSpPr>
          <p:nvPr/>
        </p:nvSpPr>
        <p:spPr bwMode="auto">
          <a:xfrm>
            <a:off x="7032626" y="5732463"/>
            <a:ext cx="3490913" cy="1107996"/>
          </a:xfrm>
          <a:prstGeom prst="rect">
            <a:avLst/>
          </a:prstGeom>
          <a:noFill/>
          <a:ln w="9525">
            <a:noFill/>
            <a:miter lim="800000"/>
            <a:headEnd/>
            <a:tailEnd/>
          </a:ln>
        </p:spPr>
        <p:txBody>
          <a:bodyPr>
            <a:spAutoFit/>
          </a:bodyPr>
          <a:lstStyle/>
          <a:p>
            <a:r>
              <a:rPr lang="el-GR" b="1" baseline="30000"/>
              <a:t>Ένα μοντέλο επτά βημάτων της πρακτικής</a:t>
            </a:r>
          </a:p>
          <a:p>
            <a:r>
              <a:rPr lang="el-GR" b="1" baseline="30000"/>
              <a:t>του χωρικού σχεδιασμού. </a:t>
            </a:r>
            <a:r>
              <a:rPr lang="el-GR" i="1" baseline="30000"/>
              <a:t>Πηγή</a:t>
            </a:r>
            <a:r>
              <a:rPr lang="el-GR" baseline="30000"/>
              <a:t>: http://ocw.mit.edu/courses/ urban-studies-and-planning/11-201-gateway-planning-action- fall-2002/ </a:t>
            </a: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7C43-D71D-3B44-B7B4-5A6D0EBA0101}"/>
              </a:ext>
            </a:extLst>
          </p:cNvPr>
          <p:cNvSpPr>
            <a:spLocks noGrp="1"/>
          </p:cNvSpPr>
          <p:nvPr>
            <p:ph type="title"/>
          </p:nvPr>
        </p:nvSpPr>
        <p:spPr/>
        <p:txBody>
          <a:bodyPr>
            <a:normAutofit fontScale="90000"/>
          </a:bodyPr>
          <a:lstStyle/>
          <a:p>
            <a:r>
              <a:rPr lang="en-US" dirty="0">
                <a:solidFill>
                  <a:srgbClr val="660066"/>
                </a:solidFill>
                <a:ea typeface="ＭＳ Ｐゴシック" pitchFamily="34" charset="-128"/>
              </a:rPr>
              <a:t>I. </a:t>
            </a:r>
            <a:r>
              <a:rPr lang="el-GR" sz="2700" dirty="0">
                <a:solidFill>
                  <a:srgbClr val="660066"/>
                </a:solidFill>
                <a:ea typeface="ＭＳ Ｐゴシック" pitchFamily="34" charset="-128"/>
              </a:rPr>
              <a:t>Το αστικό φαινόμενο και η αργή εξέλιξη του σχεδιασμού των πόλεων: πληθυσμός και αστικοποίηση (1/5)</a:t>
            </a:r>
            <a:endParaRPr lang="en-GR" sz="2700" dirty="0"/>
          </a:p>
        </p:txBody>
      </p:sp>
      <p:sp>
        <p:nvSpPr>
          <p:cNvPr id="3" name="Content Placeholder 2">
            <a:extLst>
              <a:ext uri="{FF2B5EF4-FFF2-40B4-BE49-F238E27FC236}">
                <a16:creationId xmlns:a16="http://schemas.microsoft.com/office/drawing/2014/main" id="{4D977C38-19BA-A548-AFB4-C210E864D5C8}"/>
              </a:ext>
            </a:extLst>
          </p:cNvPr>
          <p:cNvSpPr>
            <a:spLocks noGrp="1"/>
          </p:cNvSpPr>
          <p:nvPr>
            <p:ph idx="1"/>
          </p:nvPr>
        </p:nvSpPr>
        <p:spPr>
          <a:xfrm>
            <a:off x="609600" y="1600200"/>
            <a:ext cx="10887000" cy="5069160"/>
          </a:xfrm>
        </p:spPr>
        <p:txBody>
          <a:bodyPr/>
          <a:lstStyle/>
          <a:p>
            <a:r>
              <a:rPr lang="en-GR" dirty="0"/>
              <a:t>T</a:t>
            </a:r>
            <a:r>
              <a:rPr lang="el-GR" dirty="0"/>
              <a:t>ην πρώτη Αιγυπτιακή δυναστεία ( 3000 Π.Χ) ο παγκόσμιος πληθυσμός έφθανε το </a:t>
            </a:r>
            <a:r>
              <a:rPr lang="el-GR" b="1" dirty="0"/>
              <a:t>1 εκατομμύριο.</a:t>
            </a:r>
            <a:endParaRPr lang="el-GR" dirty="0"/>
          </a:p>
          <a:p>
            <a:r>
              <a:rPr lang="el-GR" dirty="0"/>
              <a:t>3000 χρόνια μετά …………. Έφθασε </a:t>
            </a:r>
            <a:r>
              <a:rPr lang="el-GR" b="1" dirty="0"/>
              <a:t>250 εκατομμύρια </a:t>
            </a:r>
            <a:endParaRPr lang="el-GR" dirty="0"/>
          </a:p>
          <a:p>
            <a:r>
              <a:rPr lang="el-GR" dirty="0"/>
              <a:t>2000 χρόνια μετά ( </a:t>
            </a:r>
            <a:r>
              <a:rPr lang="el-GR" dirty="0" err="1"/>
              <a:t>Ρωμαική</a:t>
            </a:r>
            <a:r>
              <a:rPr lang="el-GR" dirty="0"/>
              <a:t> Αυτοκρατορία κλπ.) έφθασε το </a:t>
            </a:r>
            <a:r>
              <a:rPr lang="el-GR" b="1" dirty="0"/>
              <a:t>1 δισεκατομμύριο το 1800 περίπου. </a:t>
            </a:r>
          </a:p>
          <a:p>
            <a:r>
              <a:rPr lang="el-GR" dirty="0">
                <a:ea typeface="ＭＳ Ｐゴシック" pitchFamily="34" charset="-128"/>
              </a:rPr>
              <a:t>Στα </a:t>
            </a:r>
            <a:r>
              <a:rPr lang="el-GR" dirty="0" err="1">
                <a:ea typeface="ＭＳ Ｐゴシック" pitchFamily="34" charset="-128"/>
              </a:rPr>
              <a:t>μέσα</a:t>
            </a:r>
            <a:r>
              <a:rPr lang="el-GR" dirty="0">
                <a:ea typeface="ＭＳ Ｐゴシック" pitchFamily="34" charset="-128"/>
              </a:rPr>
              <a:t> του 20ού </a:t>
            </a:r>
            <a:r>
              <a:rPr lang="el-GR" dirty="0" err="1">
                <a:ea typeface="ＭＳ Ｐゴシック" pitchFamily="34" charset="-128"/>
              </a:rPr>
              <a:t>αιώνα</a:t>
            </a:r>
            <a:r>
              <a:rPr lang="el-GR" dirty="0">
                <a:ea typeface="ＭＳ Ｐゴシック" pitchFamily="34" charset="-128"/>
              </a:rPr>
              <a:t> </a:t>
            </a:r>
            <a:r>
              <a:rPr lang="el-GR" dirty="0" err="1">
                <a:ea typeface="ＭＳ Ｐゴシック" pitchFamily="34" charset="-128"/>
              </a:rPr>
              <a:t>έφτασε</a:t>
            </a:r>
            <a:r>
              <a:rPr lang="el-GR" dirty="0">
                <a:ea typeface="ＭＳ Ｐゴシック" pitchFamily="34" charset="-128"/>
              </a:rPr>
              <a:t> τα </a:t>
            </a:r>
            <a:r>
              <a:rPr lang="el-GR" b="1" dirty="0">
                <a:ea typeface="ＭＳ Ｐゴシック" pitchFamily="34" charset="-128"/>
              </a:rPr>
              <a:t>2,5 </a:t>
            </a:r>
            <a:r>
              <a:rPr lang="el-GR" b="1" dirty="0" err="1">
                <a:ea typeface="ＭＳ Ｐゴシック" pitchFamily="34" charset="-128"/>
              </a:rPr>
              <a:t>δισεκατομμύρια</a:t>
            </a:r>
            <a:r>
              <a:rPr lang="el-GR" b="1" dirty="0">
                <a:ea typeface="ＭＳ Ｐゴシック" pitchFamily="34" charset="-128"/>
              </a:rPr>
              <a:t> </a:t>
            </a:r>
            <a:endParaRPr lang="el-GR" dirty="0"/>
          </a:p>
          <a:p>
            <a:endParaRPr lang="el-GR" dirty="0"/>
          </a:p>
          <a:p>
            <a:r>
              <a:rPr lang="el-GR" dirty="0"/>
              <a:t>Μέσα σε </a:t>
            </a:r>
            <a:r>
              <a:rPr lang="el-GR" b="1" dirty="0"/>
              <a:t>200 χρόνια </a:t>
            </a:r>
            <a:r>
              <a:rPr lang="el-GR" dirty="0"/>
              <a:t>από το 1800, ο πληθυσμός πέρασε στα  </a:t>
            </a:r>
            <a:r>
              <a:rPr lang="el-GR" b="1" dirty="0"/>
              <a:t>7 δισεκατομμύρια (2011)</a:t>
            </a:r>
          </a:p>
          <a:p>
            <a:r>
              <a:rPr lang="el-GR" b="1" dirty="0"/>
              <a:t>Μέχρι το 2050 αναμένεται να φθάσει τα 9 δισεκατομμύρια. </a:t>
            </a:r>
          </a:p>
          <a:p>
            <a:r>
              <a:rPr lang="el-GR" b="1" dirty="0"/>
              <a:t>Το 2100 θα φθάσει τα 10,1 δισεκατομμύρια </a:t>
            </a:r>
            <a:r>
              <a:rPr lang="el-GR" dirty="0"/>
              <a:t>(</a:t>
            </a:r>
            <a:r>
              <a:rPr lang="en-US" dirty="0"/>
              <a:t>UN)</a:t>
            </a:r>
            <a:endParaRPr lang="en-GR" dirty="0"/>
          </a:p>
        </p:txBody>
      </p:sp>
    </p:spTree>
    <p:extLst>
      <p:ext uri="{BB962C8B-B14F-4D97-AF65-F5344CB8AC3E}">
        <p14:creationId xmlns:p14="http://schemas.microsoft.com/office/powerpoint/2010/main" val="85607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1" descr="eikona 2.11.jpg"/>
          <p:cNvPicPr>
            <a:picLocks noGrp="1" noChangeAspect="1"/>
          </p:cNvPicPr>
          <p:nvPr>
            <p:ph idx="1"/>
          </p:nvPr>
        </p:nvPicPr>
        <p:blipFill>
          <a:blip r:embed="rId3"/>
          <a:srcRect l="1318" r="1318"/>
          <a:stretch>
            <a:fillRect/>
          </a:stretch>
        </p:blipFill>
        <p:spPr>
          <a:xfrm>
            <a:off x="6456363" y="2708276"/>
            <a:ext cx="4089400" cy="2424113"/>
          </a:xfrm>
        </p:spPr>
      </p:pic>
      <p:sp>
        <p:nvSpPr>
          <p:cNvPr id="37890" name="Rectangle 3"/>
          <p:cNvSpPr>
            <a:spLocks noChangeArrowheads="1"/>
          </p:cNvSpPr>
          <p:nvPr/>
        </p:nvSpPr>
        <p:spPr bwMode="auto">
          <a:xfrm>
            <a:off x="6527800" y="476251"/>
            <a:ext cx="3671888" cy="1692275"/>
          </a:xfrm>
          <a:prstGeom prst="rect">
            <a:avLst/>
          </a:prstGeom>
          <a:noFill/>
          <a:ln w="9525">
            <a:noFill/>
            <a:miter lim="800000"/>
            <a:headEnd/>
            <a:tailEnd/>
          </a:ln>
        </p:spPr>
        <p:txBody>
          <a:bodyPr>
            <a:spAutoFit/>
          </a:bodyPr>
          <a:lstStyle/>
          <a:p>
            <a:pPr>
              <a:spcBef>
                <a:spcPts val="600"/>
              </a:spcBef>
              <a:spcAft>
                <a:spcPts val="600"/>
              </a:spcAft>
            </a:pPr>
            <a:r>
              <a:rPr lang="en-US" sz="2600">
                <a:solidFill>
                  <a:srgbClr val="660066"/>
                </a:solidFill>
              </a:rPr>
              <a:t>IV. </a:t>
            </a:r>
            <a:r>
              <a:rPr lang="el-GR" sz="2600">
                <a:solidFill>
                  <a:srgbClr val="660066"/>
                </a:solidFill>
              </a:rPr>
              <a:t>Προσεγγίσεις και προοπτικές της αστικής ανάπτυξης:  η νέα πολεοδομία (3/5)</a:t>
            </a:r>
          </a:p>
        </p:txBody>
      </p:sp>
      <p:sp>
        <p:nvSpPr>
          <p:cNvPr id="37891" name="Content Placeholder 2"/>
          <p:cNvSpPr txBox="1">
            <a:spLocks/>
          </p:cNvSpPr>
          <p:nvPr/>
        </p:nvSpPr>
        <p:spPr bwMode="auto">
          <a:xfrm>
            <a:off x="839416" y="692151"/>
            <a:ext cx="5688385" cy="5813425"/>
          </a:xfrm>
          <a:prstGeom prst="rect">
            <a:avLst/>
          </a:prstGeom>
          <a:noFill/>
          <a:ln w="9525">
            <a:noFill/>
            <a:miter lim="800000"/>
            <a:headEnd/>
            <a:tailEnd/>
          </a:ln>
        </p:spPr>
        <p:txBody>
          <a:bodyPr/>
          <a:lstStyle/>
          <a:p>
            <a:pPr eaLnBrk="0" hangingPunct="0">
              <a:spcBef>
                <a:spcPct val="20000"/>
              </a:spcBef>
              <a:buClr>
                <a:schemeClr val="accent1"/>
              </a:buClr>
              <a:buSzPct val="85000"/>
              <a:buFont typeface="Arial" pitchFamily="34" charset="0"/>
              <a:buNone/>
            </a:pPr>
            <a:endParaRPr lang="el-GR" sz="2000" dirty="0"/>
          </a:p>
          <a:p>
            <a:pPr eaLnBrk="0" hangingPunct="0">
              <a:spcBef>
                <a:spcPct val="20000"/>
              </a:spcBef>
              <a:buClr>
                <a:schemeClr val="accent1"/>
              </a:buClr>
              <a:buSzPct val="85000"/>
              <a:buFont typeface="Arial" pitchFamily="34" charset="0"/>
              <a:buNone/>
            </a:pPr>
            <a:r>
              <a:rPr lang="el-GR" sz="2000" dirty="0"/>
              <a:t>Η προσέγγιση της </a:t>
            </a:r>
            <a:r>
              <a:rPr lang="el-GR" altLang="en-US" sz="2000" dirty="0"/>
              <a:t>‘</a:t>
            </a:r>
            <a:r>
              <a:rPr lang="el-GR" altLang="ja-JP" sz="2000" dirty="0" err="1"/>
              <a:t>νέας</a:t>
            </a:r>
            <a:r>
              <a:rPr lang="el-GR" altLang="ja-JP" sz="2000" dirty="0"/>
              <a:t> </a:t>
            </a:r>
            <a:r>
              <a:rPr lang="el-GR" altLang="ja-JP" sz="2000" dirty="0" err="1"/>
              <a:t>αστικότητας</a:t>
            </a:r>
            <a:r>
              <a:rPr lang="el-GR" altLang="en-US" sz="2000" dirty="0"/>
              <a:t>’</a:t>
            </a:r>
            <a:r>
              <a:rPr lang="el-GR" altLang="ja-JP" sz="2000" dirty="0"/>
              <a:t> ή </a:t>
            </a:r>
            <a:r>
              <a:rPr lang="el-GR" altLang="en-US" sz="2000" dirty="0"/>
              <a:t>‘</a:t>
            </a:r>
            <a:r>
              <a:rPr lang="el-GR" altLang="ja-JP" sz="2000" dirty="0"/>
              <a:t>νέας πολεοδομίας</a:t>
            </a:r>
            <a:r>
              <a:rPr lang="el-GR" altLang="en-US" sz="2000" dirty="0"/>
              <a:t>’</a:t>
            </a:r>
            <a:r>
              <a:rPr lang="el-GR" altLang="ja-JP" sz="2000" dirty="0"/>
              <a:t> </a:t>
            </a:r>
            <a:r>
              <a:rPr lang="el-GR" altLang="ja-JP" sz="2000" dirty="0" err="1"/>
              <a:t>προτείνει</a:t>
            </a:r>
            <a:r>
              <a:rPr lang="el-GR" altLang="ja-JP" sz="2000" dirty="0"/>
              <a:t> </a:t>
            </a:r>
            <a:r>
              <a:rPr lang="el-GR" altLang="ja-JP" sz="2000" dirty="0" err="1"/>
              <a:t>έναν</a:t>
            </a:r>
            <a:r>
              <a:rPr lang="el-GR" altLang="ja-JP" sz="2000" dirty="0"/>
              <a:t> </a:t>
            </a:r>
            <a:r>
              <a:rPr lang="el-GR" altLang="ja-JP" sz="2000" dirty="0" err="1"/>
              <a:t>νέο</a:t>
            </a:r>
            <a:r>
              <a:rPr lang="el-GR" altLang="ja-JP" sz="2000" dirty="0"/>
              <a:t> </a:t>
            </a:r>
            <a:r>
              <a:rPr lang="el-GR" altLang="ja-JP" sz="2000" dirty="0" err="1"/>
              <a:t>αστικο</a:t>
            </a:r>
            <a:r>
              <a:rPr lang="el-GR" altLang="ja-JP" sz="2000" dirty="0"/>
              <a:t>́ </a:t>
            </a:r>
            <a:r>
              <a:rPr lang="el-GR" altLang="ja-JP" sz="2000" dirty="0" err="1"/>
              <a:t>σχεδιασμο</a:t>
            </a:r>
            <a:r>
              <a:rPr lang="el-GR" altLang="ja-JP" sz="2000" dirty="0"/>
              <a:t>́ που </a:t>
            </a:r>
            <a:r>
              <a:rPr lang="el-GR" altLang="ja-JP" sz="2000" dirty="0" err="1"/>
              <a:t>περιλαμβάνει</a:t>
            </a:r>
            <a:r>
              <a:rPr lang="el-GR" altLang="ja-JP" sz="2000" dirty="0"/>
              <a:t> </a:t>
            </a:r>
            <a:r>
              <a:rPr lang="el-GR" altLang="ja-JP" sz="2000" dirty="0" err="1"/>
              <a:t>πολυμορφία</a:t>
            </a:r>
            <a:r>
              <a:rPr lang="el-GR" altLang="ja-JP" sz="2000" dirty="0"/>
              <a:t> </a:t>
            </a:r>
            <a:r>
              <a:rPr lang="el-GR" altLang="ja-JP" sz="2000" dirty="0" err="1"/>
              <a:t>κατοικιών</a:t>
            </a:r>
            <a:r>
              <a:rPr lang="el-GR" altLang="ja-JP" sz="2000" dirty="0"/>
              <a:t>, </a:t>
            </a:r>
            <a:r>
              <a:rPr lang="el-GR" altLang="ja-JP" sz="2000" dirty="0" err="1"/>
              <a:t>μικτές</a:t>
            </a:r>
            <a:r>
              <a:rPr lang="el-GR" altLang="ja-JP" sz="2000" dirty="0"/>
              <a:t> </a:t>
            </a:r>
            <a:r>
              <a:rPr lang="el-GR" altLang="ja-JP" sz="2000" dirty="0" err="1"/>
              <a:t>χρήσεις</a:t>
            </a:r>
            <a:r>
              <a:rPr lang="el-GR" altLang="ja-JP" sz="2000" dirty="0"/>
              <a:t>, </a:t>
            </a:r>
            <a:r>
              <a:rPr lang="el-GR" altLang="ja-JP" sz="2000" dirty="0" err="1"/>
              <a:t>ανάμειξη</a:t>
            </a:r>
            <a:r>
              <a:rPr lang="el-GR" altLang="ja-JP" sz="2000" dirty="0"/>
              <a:t> </a:t>
            </a:r>
            <a:r>
              <a:rPr lang="el-GR" altLang="ja-JP" sz="2000" dirty="0" err="1"/>
              <a:t>κατοικιών</a:t>
            </a:r>
            <a:r>
              <a:rPr lang="el-GR" altLang="ja-JP" sz="2000" dirty="0"/>
              <a:t> για </a:t>
            </a:r>
            <a:r>
              <a:rPr lang="el-GR" altLang="ja-JP" sz="2000" dirty="0" err="1"/>
              <a:t>διαφορετικα</a:t>
            </a:r>
            <a:r>
              <a:rPr lang="el-GR" altLang="ja-JP" sz="2000" dirty="0"/>
              <a:t>́ </a:t>
            </a:r>
            <a:r>
              <a:rPr lang="el-GR" altLang="ja-JP" sz="2000" dirty="0" err="1"/>
              <a:t>εισοδήματα</a:t>
            </a:r>
            <a:r>
              <a:rPr lang="el-GR" altLang="ja-JP" sz="2000" dirty="0"/>
              <a:t> και </a:t>
            </a:r>
            <a:r>
              <a:rPr lang="el-GR" altLang="ja-JP" sz="2000" dirty="0" err="1"/>
              <a:t>μεγάλο</a:t>
            </a:r>
            <a:r>
              <a:rPr lang="el-GR" altLang="ja-JP" sz="2000" dirty="0"/>
              <a:t> </a:t>
            </a:r>
            <a:r>
              <a:rPr lang="el-GR" altLang="ja-JP" sz="2000" dirty="0" err="1"/>
              <a:t>ενδιαφέρον</a:t>
            </a:r>
            <a:r>
              <a:rPr lang="el-GR" altLang="ja-JP" sz="2000" dirty="0"/>
              <a:t> για το </a:t>
            </a:r>
            <a:r>
              <a:rPr lang="el-GR" altLang="ja-JP" sz="2000" dirty="0" err="1"/>
              <a:t>χαρακτήρα</a:t>
            </a:r>
            <a:r>
              <a:rPr lang="el-GR" altLang="ja-JP" sz="2000" dirty="0"/>
              <a:t> των </a:t>
            </a:r>
            <a:r>
              <a:rPr lang="el-GR" altLang="ja-JP" sz="2000" dirty="0" err="1"/>
              <a:t>δημόσιων</a:t>
            </a:r>
            <a:r>
              <a:rPr lang="el-GR" altLang="ja-JP" sz="2000" dirty="0"/>
              <a:t> </a:t>
            </a:r>
            <a:r>
              <a:rPr lang="el-GR" altLang="ja-JP" sz="2000" dirty="0" err="1"/>
              <a:t>χώρων</a:t>
            </a:r>
            <a:r>
              <a:rPr lang="el-GR" altLang="ja-JP" sz="2000" dirty="0"/>
              <a:t>. </a:t>
            </a:r>
            <a:endParaRPr lang="en-US" altLang="ja-JP" sz="2000" dirty="0"/>
          </a:p>
          <a:p>
            <a:pPr eaLnBrk="0" hangingPunct="0">
              <a:spcBef>
                <a:spcPct val="20000"/>
              </a:spcBef>
              <a:buClr>
                <a:schemeClr val="accent1"/>
              </a:buClr>
              <a:buSzPct val="85000"/>
              <a:buFont typeface="Arial" pitchFamily="34" charset="0"/>
              <a:buNone/>
            </a:pPr>
            <a:endParaRPr lang="en-US" altLang="ja-JP" sz="2000" dirty="0"/>
          </a:p>
          <a:p>
            <a:pPr eaLnBrk="0" hangingPunct="0">
              <a:spcBef>
                <a:spcPct val="20000"/>
              </a:spcBef>
              <a:buClr>
                <a:schemeClr val="accent1"/>
              </a:buClr>
              <a:buSzPct val="85000"/>
              <a:buFont typeface="Arial" pitchFamily="34" charset="0"/>
              <a:buNone/>
            </a:pPr>
            <a:r>
              <a:rPr lang="el-GR" altLang="ja-JP" sz="2000" dirty="0"/>
              <a:t>Η </a:t>
            </a:r>
            <a:r>
              <a:rPr lang="el-GR" altLang="ja-JP" sz="2000" dirty="0" err="1"/>
              <a:t>γειτονια</a:t>
            </a:r>
            <a:r>
              <a:rPr lang="el-GR" altLang="ja-JP" sz="2000" dirty="0"/>
              <a:t>́ ως η </a:t>
            </a:r>
            <a:r>
              <a:rPr lang="el-GR" altLang="ja-JP" sz="2000" dirty="0" err="1"/>
              <a:t>βασικη</a:t>
            </a:r>
            <a:r>
              <a:rPr lang="el-GR" altLang="ja-JP" sz="2000" dirty="0"/>
              <a:t>́ </a:t>
            </a:r>
            <a:r>
              <a:rPr lang="el-GR" altLang="ja-JP" sz="2000" dirty="0" err="1"/>
              <a:t>ενότητα</a:t>
            </a:r>
            <a:r>
              <a:rPr lang="el-GR" altLang="ja-JP" sz="2000" dirty="0"/>
              <a:t> του </a:t>
            </a:r>
            <a:r>
              <a:rPr lang="el-GR" altLang="ja-JP" sz="2000" dirty="0" err="1"/>
              <a:t>χωρικου</a:t>
            </a:r>
            <a:r>
              <a:rPr lang="el-GR" altLang="ja-JP" sz="2000" dirty="0"/>
              <a:t>́ </a:t>
            </a:r>
            <a:r>
              <a:rPr lang="el-GR" altLang="ja-JP" sz="2000" dirty="0" err="1"/>
              <a:t>σχεδιασμου</a:t>
            </a:r>
            <a:r>
              <a:rPr lang="el-GR" altLang="ja-JP" sz="2000" dirty="0"/>
              <a:t>́ </a:t>
            </a:r>
            <a:r>
              <a:rPr lang="el-GR" altLang="ja-JP" sz="2000" dirty="0" err="1"/>
              <a:t>έχει</a:t>
            </a:r>
            <a:r>
              <a:rPr lang="el-GR" altLang="ja-JP" sz="2000" dirty="0"/>
              <a:t> </a:t>
            </a:r>
            <a:r>
              <a:rPr lang="el-GR" altLang="ja-JP" sz="2000" dirty="0" err="1"/>
              <a:t>περιορισμένο</a:t>
            </a:r>
            <a:r>
              <a:rPr lang="el-GR" altLang="ja-JP" sz="2000" dirty="0"/>
              <a:t> </a:t>
            </a:r>
            <a:r>
              <a:rPr lang="el-GR" altLang="ja-JP" sz="2000" dirty="0" err="1"/>
              <a:t>φυσικο</a:t>
            </a:r>
            <a:r>
              <a:rPr lang="el-GR" altLang="ja-JP" sz="2000" dirty="0"/>
              <a:t>́ </a:t>
            </a:r>
            <a:r>
              <a:rPr lang="el-GR" altLang="ja-JP" sz="2000" dirty="0" err="1"/>
              <a:t>μέγεθος</a:t>
            </a:r>
            <a:r>
              <a:rPr lang="el-GR" altLang="ja-JP" sz="2000" dirty="0"/>
              <a:t>, </a:t>
            </a:r>
            <a:r>
              <a:rPr lang="el-GR" altLang="ja-JP" sz="2000" dirty="0" err="1"/>
              <a:t>σαφη</a:t>
            </a:r>
            <a:r>
              <a:rPr lang="el-GR" altLang="ja-JP" sz="2000" dirty="0"/>
              <a:t>́ </a:t>
            </a:r>
            <a:r>
              <a:rPr lang="el-GR" altLang="ja-JP" sz="2000" dirty="0" err="1"/>
              <a:t>οριοθέτηση</a:t>
            </a:r>
            <a:r>
              <a:rPr lang="el-GR" altLang="ja-JP" sz="2000" dirty="0"/>
              <a:t> και </a:t>
            </a:r>
            <a:r>
              <a:rPr lang="el-GR" altLang="ja-JP" sz="2000" dirty="0" err="1"/>
              <a:t>ένα</a:t>
            </a:r>
            <a:r>
              <a:rPr lang="el-GR" altLang="ja-JP" sz="2000" dirty="0"/>
              <a:t> </a:t>
            </a:r>
            <a:r>
              <a:rPr lang="el-GR" altLang="ja-JP" sz="2000" dirty="0" err="1"/>
              <a:t>συγκεκριμένο</a:t>
            </a:r>
            <a:r>
              <a:rPr lang="el-GR" altLang="ja-JP" sz="2000" dirty="0"/>
              <a:t> </a:t>
            </a:r>
            <a:r>
              <a:rPr lang="el-GR" altLang="ja-JP" sz="2000" dirty="0" err="1"/>
              <a:t>κέντρο</a:t>
            </a:r>
            <a:r>
              <a:rPr lang="el-GR" altLang="ja-JP" sz="2000" dirty="0"/>
              <a:t> </a:t>
            </a:r>
            <a:r>
              <a:rPr lang="el-GR" altLang="ja-JP" sz="2000" dirty="0" err="1"/>
              <a:t>ώστε</a:t>
            </a:r>
            <a:r>
              <a:rPr lang="el-GR" altLang="ja-JP" sz="2000" dirty="0"/>
              <a:t> οι </a:t>
            </a:r>
            <a:r>
              <a:rPr lang="el-GR" altLang="ja-JP" sz="2000" dirty="0" err="1"/>
              <a:t>καθημερινές</a:t>
            </a:r>
            <a:r>
              <a:rPr lang="el-GR" altLang="ja-JP" sz="2000" dirty="0"/>
              <a:t> </a:t>
            </a:r>
            <a:r>
              <a:rPr lang="el-GR" altLang="ja-JP" sz="2000" dirty="0" err="1"/>
              <a:t>ανάγκες</a:t>
            </a:r>
            <a:r>
              <a:rPr lang="el-GR" altLang="ja-JP" sz="2000" dirty="0"/>
              <a:t> να </a:t>
            </a:r>
            <a:r>
              <a:rPr lang="el-GR" altLang="ja-JP" sz="2000" dirty="0" err="1"/>
              <a:t>μπορούν</a:t>
            </a:r>
            <a:r>
              <a:rPr lang="el-GR" altLang="ja-JP" sz="2000" dirty="0"/>
              <a:t> να </a:t>
            </a:r>
            <a:r>
              <a:rPr lang="el-GR" altLang="ja-JP" sz="2000" dirty="0" err="1"/>
              <a:t>ικανοποιηθούν</a:t>
            </a:r>
            <a:r>
              <a:rPr lang="el-GR" altLang="ja-JP" sz="2000" dirty="0"/>
              <a:t> με </a:t>
            </a:r>
            <a:r>
              <a:rPr lang="el-GR" altLang="ja-JP" sz="2000" dirty="0" err="1"/>
              <a:t>σχετικη</a:t>
            </a:r>
            <a:r>
              <a:rPr lang="el-GR" altLang="ja-JP" sz="2000" dirty="0"/>
              <a:t>́ </a:t>
            </a:r>
            <a:r>
              <a:rPr lang="el-GR" altLang="ja-JP" sz="2000" dirty="0" err="1"/>
              <a:t>ευκολία</a:t>
            </a:r>
            <a:r>
              <a:rPr lang="el-GR" altLang="ja-JP" sz="2000" dirty="0"/>
              <a:t>. Η δύναμη και αδυναμία της προσέγγισης βρίσκονται στην πίστη ότι αλλάζοντας το χώρο αλλάζει και η κοινωνία. </a:t>
            </a:r>
            <a:endParaRPr lang="el-GR" sz="2000" dirty="0"/>
          </a:p>
        </p:txBody>
      </p:sp>
      <p:sp>
        <p:nvSpPr>
          <p:cNvPr id="37892" name="Rectangle 3"/>
          <p:cNvSpPr>
            <a:spLocks noChangeArrowheads="1"/>
          </p:cNvSpPr>
          <p:nvPr/>
        </p:nvSpPr>
        <p:spPr bwMode="auto">
          <a:xfrm>
            <a:off x="6527800" y="5445125"/>
            <a:ext cx="3779838" cy="923330"/>
          </a:xfrm>
          <a:prstGeom prst="rect">
            <a:avLst/>
          </a:prstGeom>
          <a:noFill/>
          <a:ln w="9525">
            <a:noFill/>
            <a:miter lim="800000"/>
            <a:headEnd/>
            <a:tailEnd/>
          </a:ln>
        </p:spPr>
        <p:txBody>
          <a:bodyPr>
            <a:spAutoFit/>
          </a:bodyPr>
          <a:lstStyle/>
          <a:p>
            <a:r>
              <a:rPr lang="el-GR" b="1" baseline="30000"/>
              <a:t>Cinnamon Shore: μια περιοχή 16 εκταρίων στο νησί Mustang του Τέξας σχεδιασμένη κατά τα πρότυπα της «νέας αστικότητας». </a:t>
            </a:r>
            <a:r>
              <a:rPr lang="el-GR" i="1" baseline="30000"/>
              <a:t>Πηγή</a:t>
            </a:r>
            <a:r>
              <a:rPr lang="el-GR" baseline="30000"/>
              <a:t>: http://www.urbaneng.com/project.cfm?project=84 </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6311900" y="476251"/>
            <a:ext cx="3887788" cy="1692275"/>
          </a:xfrm>
          <a:prstGeom prst="rect">
            <a:avLst/>
          </a:prstGeom>
          <a:noFill/>
          <a:ln w="9525">
            <a:noFill/>
            <a:miter lim="800000"/>
            <a:headEnd/>
            <a:tailEnd/>
          </a:ln>
        </p:spPr>
        <p:txBody>
          <a:bodyPr>
            <a:spAutoFit/>
          </a:bodyPr>
          <a:lstStyle/>
          <a:p>
            <a:pPr>
              <a:spcBef>
                <a:spcPts val="600"/>
              </a:spcBef>
              <a:spcAft>
                <a:spcPts val="600"/>
              </a:spcAft>
            </a:pPr>
            <a:r>
              <a:rPr lang="en-US" sz="2600">
                <a:solidFill>
                  <a:srgbClr val="660066"/>
                </a:solidFill>
              </a:rPr>
              <a:t>IV. </a:t>
            </a:r>
            <a:r>
              <a:rPr lang="el-GR" sz="2600">
                <a:solidFill>
                  <a:srgbClr val="660066"/>
                </a:solidFill>
              </a:rPr>
              <a:t>Προσεγγίσεις και προοπτικές της αστικής ανάπτυξης:  η δίκαιη πόλη (4/5)</a:t>
            </a:r>
          </a:p>
        </p:txBody>
      </p:sp>
      <p:sp>
        <p:nvSpPr>
          <p:cNvPr id="39938" name="Content Placeholder 2"/>
          <p:cNvSpPr txBox="1">
            <a:spLocks/>
          </p:cNvSpPr>
          <p:nvPr/>
        </p:nvSpPr>
        <p:spPr bwMode="auto">
          <a:xfrm>
            <a:off x="911424" y="836614"/>
            <a:ext cx="5471914" cy="5813425"/>
          </a:xfrm>
          <a:prstGeom prst="rect">
            <a:avLst/>
          </a:prstGeom>
          <a:noFill/>
          <a:ln w="9525">
            <a:noFill/>
            <a:miter lim="800000"/>
            <a:headEnd/>
            <a:tailEnd/>
          </a:ln>
        </p:spPr>
        <p:txBody>
          <a:bodyPr/>
          <a:lstStyle/>
          <a:p>
            <a:pPr eaLnBrk="0" hangingPunct="0">
              <a:spcBef>
                <a:spcPct val="20000"/>
              </a:spcBef>
              <a:buClr>
                <a:schemeClr val="accent1"/>
              </a:buClr>
              <a:buSzPct val="85000"/>
              <a:buFont typeface="Arial" pitchFamily="34" charset="0"/>
              <a:buNone/>
            </a:pPr>
            <a:r>
              <a:rPr lang="el-GR" sz="2000" dirty="0"/>
              <a:t>Η </a:t>
            </a:r>
            <a:r>
              <a:rPr lang="el-GR" sz="2000" dirty="0" err="1"/>
              <a:t>προσέγγιση</a:t>
            </a:r>
            <a:r>
              <a:rPr lang="el-GR" sz="2000" dirty="0"/>
              <a:t> της </a:t>
            </a:r>
            <a:r>
              <a:rPr lang="el-GR" sz="2000" dirty="0" err="1"/>
              <a:t>δίκαιης</a:t>
            </a:r>
            <a:r>
              <a:rPr lang="el-GR" sz="2000" dirty="0"/>
              <a:t> </a:t>
            </a:r>
            <a:r>
              <a:rPr lang="el-GR" sz="2000" dirty="0" err="1"/>
              <a:t>πόλης</a:t>
            </a:r>
            <a:r>
              <a:rPr lang="el-GR" sz="2000" dirty="0"/>
              <a:t> </a:t>
            </a:r>
            <a:r>
              <a:rPr lang="el-GR" sz="2000" dirty="0" err="1"/>
              <a:t>ενδιαφέρεται</a:t>
            </a:r>
            <a:r>
              <a:rPr lang="el-GR" sz="2000" dirty="0"/>
              <a:t> </a:t>
            </a:r>
            <a:r>
              <a:rPr lang="el-GR" sz="2000" dirty="0" err="1"/>
              <a:t>τόσο</a:t>
            </a:r>
            <a:r>
              <a:rPr lang="el-GR" sz="2000" dirty="0"/>
              <a:t> για τη </a:t>
            </a:r>
            <a:r>
              <a:rPr lang="el-GR" sz="2000" dirty="0" err="1"/>
              <a:t>συμμετοχη</a:t>
            </a:r>
            <a:r>
              <a:rPr lang="el-GR" sz="2000" dirty="0"/>
              <a:t>́ </a:t>
            </a:r>
            <a:r>
              <a:rPr lang="el-GR" sz="2000" dirty="0" err="1"/>
              <a:t>όλων</a:t>
            </a:r>
            <a:r>
              <a:rPr lang="el-GR" sz="2000" dirty="0"/>
              <a:t> στη </a:t>
            </a:r>
            <a:r>
              <a:rPr lang="el-GR" sz="2000" dirty="0" err="1"/>
              <a:t>διαδικασία</a:t>
            </a:r>
            <a:r>
              <a:rPr lang="el-GR" sz="2000" dirty="0"/>
              <a:t> </a:t>
            </a:r>
            <a:r>
              <a:rPr lang="el-GR" sz="2000" dirty="0" err="1"/>
              <a:t>αποφάσεων</a:t>
            </a:r>
            <a:r>
              <a:rPr lang="el-GR" sz="2000" dirty="0"/>
              <a:t> </a:t>
            </a:r>
            <a:r>
              <a:rPr lang="el-GR" sz="2000" dirty="0" err="1"/>
              <a:t>όσο</a:t>
            </a:r>
            <a:r>
              <a:rPr lang="el-GR" sz="2000" dirty="0"/>
              <a:t> και για τη </a:t>
            </a:r>
            <a:r>
              <a:rPr lang="el-GR" sz="2000" dirty="0" err="1"/>
              <a:t>δικαιοσύνη</a:t>
            </a:r>
            <a:r>
              <a:rPr lang="el-GR" sz="2000" dirty="0"/>
              <a:t> του </a:t>
            </a:r>
            <a:r>
              <a:rPr lang="el-GR" sz="2000" dirty="0" err="1"/>
              <a:t>αποτελέσματος</a:t>
            </a:r>
            <a:r>
              <a:rPr lang="el-GR" sz="2000" dirty="0"/>
              <a:t>. </a:t>
            </a:r>
            <a:endParaRPr lang="en-US" sz="2000" dirty="0"/>
          </a:p>
          <a:p>
            <a:pPr eaLnBrk="0" hangingPunct="0">
              <a:spcBef>
                <a:spcPct val="20000"/>
              </a:spcBef>
              <a:buClr>
                <a:schemeClr val="accent1"/>
              </a:buClr>
              <a:buSzPct val="85000"/>
              <a:buFont typeface="Arial" pitchFamily="34" charset="0"/>
              <a:buNone/>
            </a:pPr>
            <a:endParaRPr lang="en-US" sz="2000" dirty="0"/>
          </a:p>
          <a:p>
            <a:pPr eaLnBrk="0" hangingPunct="0">
              <a:spcBef>
                <a:spcPct val="20000"/>
              </a:spcBef>
              <a:buClr>
                <a:schemeClr val="accent1"/>
              </a:buClr>
              <a:buSzPct val="85000"/>
              <a:buFont typeface="Arial" pitchFamily="34" charset="0"/>
              <a:buNone/>
            </a:pPr>
            <a:r>
              <a:rPr lang="el-GR" sz="2000" dirty="0"/>
              <a:t>Το </a:t>
            </a:r>
            <a:r>
              <a:rPr lang="el-GR" sz="2000" dirty="0" err="1"/>
              <a:t>κεντρικο</a:t>
            </a:r>
            <a:r>
              <a:rPr lang="el-GR" sz="2000" dirty="0"/>
              <a:t>́ </a:t>
            </a:r>
            <a:r>
              <a:rPr lang="el-GR" sz="2000" dirty="0" err="1"/>
              <a:t>ερώτημα</a:t>
            </a:r>
            <a:r>
              <a:rPr lang="el-GR" sz="2000" dirty="0"/>
              <a:t> της </a:t>
            </a:r>
            <a:r>
              <a:rPr lang="el-GR" sz="2000" dirty="0" err="1"/>
              <a:t>προσέγγισης</a:t>
            </a:r>
            <a:r>
              <a:rPr lang="el-GR" sz="2000" dirty="0"/>
              <a:t> </a:t>
            </a:r>
            <a:r>
              <a:rPr lang="el-GR" sz="2000" dirty="0" err="1"/>
              <a:t>είναι</a:t>
            </a:r>
            <a:r>
              <a:rPr lang="el-GR" sz="2000" dirty="0"/>
              <a:t> ποιος </a:t>
            </a:r>
            <a:r>
              <a:rPr lang="el-GR" sz="2000" dirty="0" err="1"/>
              <a:t>κυριαρχει</a:t>
            </a:r>
            <a:r>
              <a:rPr lang="el-GR" sz="2000" dirty="0"/>
              <a:t>́ και ποιος </a:t>
            </a:r>
            <a:r>
              <a:rPr lang="el-GR" sz="2000" dirty="0" err="1"/>
              <a:t>επωφελείται</a:t>
            </a:r>
            <a:r>
              <a:rPr lang="el-GR" sz="2000" dirty="0"/>
              <a:t>. Το </a:t>
            </a:r>
            <a:r>
              <a:rPr lang="el-GR" sz="2000" dirty="0" err="1"/>
              <a:t>ερώτημα</a:t>
            </a:r>
            <a:r>
              <a:rPr lang="el-GR" sz="2000" dirty="0"/>
              <a:t> </a:t>
            </a:r>
            <a:r>
              <a:rPr lang="el-GR" sz="2000" dirty="0" err="1"/>
              <a:t>παίρνει</a:t>
            </a:r>
            <a:r>
              <a:rPr lang="el-GR" sz="2000" dirty="0"/>
              <a:t> </a:t>
            </a:r>
            <a:r>
              <a:rPr lang="el-GR" sz="2000" dirty="0" err="1"/>
              <a:t>συνήθως</a:t>
            </a:r>
            <a:r>
              <a:rPr lang="el-GR" sz="2000" dirty="0"/>
              <a:t> </a:t>
            </a:r>
            <a:r>
              <a:rPr lang="el-GR" sz="2000" dirty="0" err="1"/>
              <a:t>απάντηση</a:t>
            </a:r>
            <a:r>
              <a:rPr lang="el-GR" sz="2000" dirty="0"/>
              <a:t> με </a:t>
            </a:r>
            <a:r>
              <a:rPr lang="el-GR" sz="2000" dirty="0" err="1"/>
              <a:t>όρους</a:t>
            </a:r>
            <a:r>
              <a:rPr lang="el-GR" sz="2000" dirty="0"/>
              <a:t> </a:t>
            </a:r>
            <a:r>
              <a:rPr lang="el-GR" sz="2000" dirty="0" err="1"/>
              <a:t>οικονομικούς</a:t>
            </a:r>
            <a:r>
              <a:rPr lang="el-GR" sz="2000" dirty="0"/>
              <a:t> </a:t>
            </a:r>
            <a:r>
              <a:rPr lang="el-GR" sz="2000" dirty="0" err="1"/>
              <a:t>χωρίς</a:t>
            </a:r>
            <a:r>
              <a:rPr lang="el-GR" sz="2000" dirty="0"/>
              <a:t> </a:t>
            </a:r>
            <a:r>
              <a:rPr lang="el-GR" sz="2000" dirty="0" err="1"/>
              <a:t>αυτο</a:t>
            </a:r>
            <a:r>
              <a:rPr lang="el-GR" sz="2000" dirty="0"/>
              <a:t>́ να </a:t>
            </a:r>
            <a:r>
              <a:rPr lang="el-GR" sz="2000" dirty="0" err="1"/>
              <a:t>είναι</a:t>
            </a:r>
            <a:r>
              <a:rPr lang="el-GR" sz="2000" dirty="0"/>
              <a:t> </a:t>
            </a:r>
            <a:r>
              <a:rPr lang="el-GR" sz="2000" dirty="0" err="1"/>
              <a:t>απαραίτητο</a:t>
            </a:r>
            <a:r>
              <a:rPr lang="el-GR" sz="2000" dirty="0"/>
              <a:t> για τη </a:t>
            </a:r>
            <a:r>
              <a:rPr lang="el-GR" sz="2000" dirty="0" err="1"/>
              <a:t>συνοχη</a:t>
            </a:r>
            <a:r>
              <a:rPr lang="el-GR" sz="2000" dirty="0"/>
              <a:t>́ της </a:t>
            </a:r>
            <a:r>
              <a:rPr lang="el-GR" sz="2000" dirty="0" err="1"/>
              <a:t>προσέγγισης</a:t>
            </a:r>
            <a:r>
              <a:rPr lang="el-GR" sz="2000" dirty="0"/>
              <a:t>, ενώ η </a:t>
            </a:r>
            <a:r>
              <a:rPr lang="el-GR" sz="2000" dirty="0" err="1"/>
              <a:t>αξιολόγηση</a:t>
            </a:r>
            <a:r>
              <a:rPr lang="el-GR" sz="2000" dirty="0"/>
              <a:t> των </a:t>
            </a:r>
            <a:r>
              <a:rPr lang="el-GR" sz="2000" dirty="0" err="1"/>
              <a:t>αποτελεσμάτων</a:t>
            </a:r>
            <a:r>
              <a:rPr lang="el-GR" sz="2000" dirty="0"/>
              <a:t> γίνεται </a:t>
            </a:r>
            <a:r>
              <a:rPr lang="el-GR" sz="2000" dirty="0" err="1"/>
              <a:t>απο</a:t>
            </a:r>
            <a:r>
              <a:rPr lang="el-GR" sz="2000" dirty="0"/>
              <a:t>́ τη </a:t>
            </a:r>
            <a:r>
              <a:rPr lang="el-GR" sz="2000" dirty="0" err="1"/>
              <a:t>σκοπια</a:t>
            </a:r>
            <a:r>
              <a:rPr lang="el-GR" sz="2000" dirty="0"/>
              <a:t>́ </a:t>
            </a:r>
            <a:r>
              <a:rPr lang="el-GR" sz="2000" dirty="0" err="1"/>
              <a:t>διαφόρων</a:t>
            </a:r>
            <a:r>
              <a:rPr lang="el-GR" sz="2000" dirty="0"/>
              <a:t> </a:t>
            </a:r>
            <a:r>
              <a:rPr lang="el-GR" sz="2000" dirty="0" err="1"/>
              <a:t>κοινωνικών</a:t>
            </a:r>
            <a:r>
              <a:rPr lang="el-GR" sz="2000" dirty="0"/>
              <a:t> </a:t>
            </a:r>
            <a:r>
              <a:rPr lang="el-GR" sz="2000" dirty="0" err="1"/>
              <a:t>ομάδων</a:t>
            </a:r>
            <a:r>
              <a:rPr lang="el-GR" sz="2000" dirty="0"/>
              <a:t>. </a:t>
            </a:r>
            <a:endParaRPr lang="en-US" sz="2000" dirty="0"/>
          </a:p>
          <a:p>
            <a:pPr eaLnBrk="0" hangingPunct="0">
              <a:spcBef>
                <a:spcPct val="20000"/>
              </a:spcBef>
              <a:buClr>
                <a:schemeClr val="accent1"/>
              </a:buClr>
              <a:buSzPct val="85000"/>
              <a:buFont typeface="Arial" pitchFamily="34" charset="0"/>
              <a:buNone/>
            </a:pPr>
            <a:endParaRPr lang="en-US" sz="2000" dirty="0"/>
          </a:p>
          <a:p>
            <a:pPr eaLnBrk="0" hangingPunct="0">
              <a:spcBef>
                <a:spcPct val="20000"/>
              </a:spcBef>
              <a:buClr>
                <a:schemeClr val="accent1"/>
              </a:buClr>
              <a:buSzPct val="85000"/>
              <a:buFont typeface="Arial" pitchFamily="34" charset="0"/>
              <a:buNone/>
            </a:pPr>
            <a:r>
              <a:rPr lang="el-GR" sz="2000" dirty="0"/>
              <a:t>Η δύναμη και αδυναμία της προσέγγισης βρίσκονται στην προβολή ενός </a:t>
            </a:r>
            <a:r>
              <a:rPr lang="el-GR" sz="2000" b="1" dirty="0"/>
              <a:t>ηθικά αποδεκτού οράματος και στις δυσκολίες υλοποίησης του.</a:t>
            </a:r>
          </a:p>
        </p:txBody>
      </p:sp>
      <p:sp>
        <p:nvSpPr>
          <p:cNvPr id="39939" name="Rectangle 1"/>
          <p:cNvSpPr>
            <a:spLocks noChangeArrowheads="1"/>
          </p:cNvSpPr>
          <p:nvPr/>
        </p:nvSpPr>
        <p:spPr bwMode="auto">
          <a:xfrm>
            <a:off x="6456364" y="5445125"/>
            <a:ext cx="3743325" cy="923330"/>
          </a:xfrm>
          <a:prstGeom prst="rect">
            <a:avLst/>
          </a:prstGeom>
          <a:noFill/>
          <a:ln w="9525">
            <a:noFill/>
            <a:miter lim="800000"/>
            <a:headEnd/>
            <a:tailEnd/>
          </a:ln>
        </p:spPr>
        <p:txBody>
          <a:bodyPr>
            <a:spAutoFit/>
          </a:bodyPr>
          <a:lstStyle/>
          <a:p>
            <a:r>
              <a:rPr lang="el-GR" b="1" baseline="30000"/>
              <a:t>Διαμαρτυρία αλληλεγγύης στο κίνημα «occupy wall street». </a:t>
            </a:r>
            <a:r>
              <a:rPr lang="el-GR" i="1" baseline="30000"/>
              <a:t>Πηγή</a:t>
            </a:r>
            <a:r>
              <a:rPr lang="el-GR" baseline="30000"/>
              <a:t>: http://www.theatlantic.com/infocus/2011/ 10/occupy-wall-street-spreads-beyond-nyc/100165/ </a:t>
            </a:r>
            <a:endParaRPr lang="en-US"/>
          </a:p>
        </p:txBody>
      </p:sp>
      <p:pic>
        <p:nvPicPr>
          <p:cNvPr id="39940" name="Content Placeholder 4" descr="NEW eikona 2-12.jpg"/>
          <p:cNvPicPr>
            <a:picLocks noGrp="1" noChangeAspect="1"/>
          </p:cNvPicPr>
          <p:nvPr>
            <p:ph idx="1"/>
          </p:nvPr>
        </p:nvPicPr>
        <p:blipFill>
          <a:blip r:embed="rId2"/>
          <a:srcRect l="877" r="877"/>
          <a:stretch>
            <a:fillRect/>
          </a:stretch>
        </p:blipFill>
        <p:spPr>
          <a:xfrm>
            <a:off x="6456364" y="2781301"/>
            <a:ext cx="4130675" cy="24479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p:txBody>
          <a:bodyPr/>
          <a:lstStyle/>
          <a:p>
            <a:pPr marL="255588" indent="-255588">
              <a:spcAft>
                <a:spcPts val="600"/>
              </a:spcAft>
              <a:buFont typeface="Wingdings" pitchFamily="2" charset="2"/>
              <a:buChar char="Ø"/>
            </a:pPr>
            <a:r>
              <a:rPr lang="el-GR" dirty="0">
                <a:ea typeface="ＭＳ Ｐゴシック" pitchFamily="34" charset="-128"/>
              </a:rPr>
              <a:t>Οι </a:t>
            </a:r>
            <a:r>
              <a:rPr lang="el-GR" dirty="0" err="1">
                <a:ea typeface="ＭＳ Ｐゴシック" pitchFamily="34" charset="-128"/>
              </a:rPr>
              <a:t>προσεγγίσεις</a:t>
            </a:r>
            <a:r>
              <a:rPr lang="el-GR" dirty="0">
                <a:ea typeface="ＭＳ Ｐゴシック" pitchFamily="34" charset="-128"/>
              </a:rPr>
              <a:t> που </a:t>
            </a:r>
            <a:r>
              <a:rPr lang="el-GR" dirty="0" err="1">
                <a:ea typeface="ＭＳ Ｐゴシック" pitchFamily="34" charset="-128"/>
              </a:rPr>
              <a:t>διαμορφώθηκαν</a:t>
            </a:r>
            <a:r>
              <a:rPr lang="el-GR" dirty="0">
                <a:ea typeface="ＭＳ Ｐゴシック" pitchFamily="34" charset="-128"/>
              </a:rPr>
              <a:t> στο </a:t>
            </a:r>
            <a:r>
              <a:rPr lang="el-GR" dirty="0" err="1">
                <a:ea typeface="ＭＳ Ｐゴシック" pitchFamily="34" charset="-128"/>
              </a:rPr>
              <a:t>τέλος</a:t>
            </a:r>
            <a:r>
              <a:rPr lang="el-GR" dirty="0">
                <a:ea typeface="ＭＳ Ｐゴシック" pitchFamily="34" charset="-128"/>
              </a:rPr>
              <a:t> του 20ού και την </a:t>
            </a:r>
            <a:r>
              <a:rPr lang="el-GR" dirty="0" err="1">
                <a:ea typeface="ＭＳ Ｐゴシック" pitchFamily="34" charset="-128"/>
              </a:rPr>
              <a:t>αρχη</a:t>
            </a:r>
            <a:r>
              <a:rPr lang="el-GR" dirty="0">
                <a:ea typeface="ＭＳ Ｐゴシック" pitchFamily="34" charset="-128"/>
              </a:rPr>
              <a:t>́ του 21ου </a:t>
            </a:r>
            <a:r>
              <a:rPr lang="el-GR" dirty="0" err="1">
                <a:ea typeface="ＭＳ Ｐゴシック" pitchFamily="34" charset="-128"/>
              </a:rPr>
              <a:t>αιώνα</a:t>
            </a:r>
            <a:r>
              <a:rPr lang="el-GR" dirty="0">
                <a:ea typeface="ＭＳ Ｐゴシック" pitchFamily="34" charset="-128"/>
              </a:rPr>
              <a:t>, </a:t>
            </a:r>
            <a:r>
              <a:rPr lang="el-GR" dirty="0" err="1">
                <a:ea typeface="ＭＳ Ｐゴシック" pitchFamily="34" charset="-128"/>
              </a:rPr>
              <a:t>φαίνεται</a:t>
            </a:r>
            <a:r>
              <a:rPr lang="el-GR" dirty="0">
                <a:ea typeface="ＭＳ Ｐゴシック" pitchFamily="34" charset="-128"/>
              </a:rPr>
              <a:t> πως </a:t>
            </a:r>
            <a:r>
              <a:rPr lang="el-GR" dirty="0" err="1">
                <a:ea typeface="ＭＳ Ｐゴシック" pitchFamily="34" charset="-128"/>
              </a:rPr>
              <a:t>υιοθετούν</a:t>
            </a:r>
            <a:r>
              <a:rPr lang="el-GR" dirty="0">
                <a:ea typeface="ＭＳ Ｐゴシック" pitchFamily="34" charset="-128"/>
              </a:rPr>
              <a:t> μια </a:t>
            </a:r>
            <a:r>
              <a:rPr lang="el-GR" dirty="0" err="1">
                <a:ea typeface="ＭＳ Ｐゴシック" pitchFamily="34" charset="-128"/>
              </a:rPr>
              <a:t>κατα</a:t>
            </a:r>
            <a:r>
              <a:rPr lang="el-GR" dirty="0">
                <a:ea typeface="ＭＳ Ｐゴシック" pitchFamily="34" charset="-128"/>
              </a:rPr>
              <a:t>́ </a:t>
            </a:r>
            <a:r>
              <a:rPr lang="el-GR" dirty="0" err="1">
                <a:ea typeface="ＭＳ Ｐゴシック" pitchFamily="34" charset="-128"/>
              </a:rPr>
              <a:t>βάση</a:t>
            </a:r>
            <a:r>
              <a:rPr lang="el-GR" dirty="0">
                <a:ea typeface="ＭＳ Ｐゴシック" pitchFamily="34" charset="-128"/>
              </a:rPr>
              <a:t> </a:t>
            </a:r>
            <a:r>
              <a:rPr lang="el-GR" b="1" dirty="0" err="1">
                <a:ea typeface="ＭＳ Ｐゴシック" pitchFamily="34" charset="-128"/>
              </a:rPr>
              <a:t>μεταρρυθμιστικη</a:t>
            </a:r>
            <a:r>
              <a:rPr lang="el-GR" b="1" dirty="0">
                <a:ea typeface="ＭＳ Ｐゴシック" pitchFamily="34" charset="-128"/>
              </a:rPr>
              <a:t>́ </a:t>
            </a:r>
            <a:r>
              <a:rPr lang="el-GR" b="1" dirty="0" err="1">
                <a:ea typeface="ＭＳ Ｐゴシック" pitchFamily="34" charset="-128"/>
              </a:rPr>
              <a:t>στάση</a:t>
            </a:r>
            <a:r>
              <a:rPr lang="el-GR" b="1" dirty="0">
                <a:ea typeface="ＭＳ Ｐゴシック" pitchFamily="34" charset="-128"/>
              </a:rPr>
              <a:t>. </a:t>
            </a:r>
          </a:p>
          <a:p>
            <a:pPr marL="255588" indent="-255588">
              <a:spcAft>
                <a:spcPts val="600"/>
              </a:spcAft>
              <a:buFont typeface="Wingdings" pitchFamily="2" charset="2"/>
              <a:buChar char="Ø"/>
            </a:pPr>
            <a:r>
              <a:rPr lang="el-GR" dirty="0">
                <a:ea typeface="ＭＳ Ｐゴシック" pitchFamily="34" charset="-128"/>
              </a:rPr>
              <a:t>Έχοντας ξεφύγει </a:t>
            </a:r>
            <a:r>
              <a:rPr lang="el-GR" dirty="0" err="1">
                <a:ea typeface="ＭＳ Ｐゴシック" pitchFamily="34" charset="-128"/>
              </a:rPr>
              <a:t>απο</a:t>
            </a:r>
            <a:r>
              <a:rPr lang="el-GR" dirty="0">
                <a:ea typeface="ＭＳ Ｐゴシック" pitchFamily="34" charset="-128"/>
              </a:rPr>
              <a:t>́ την </a:t>
            </a:r>
            <a:r>
              <a:rPr lang="el-GR" dirty="0" err="1">
                <a:ea typeface="ＭＳ Ｐゴシック" pitchFamily="34" charset="-128"/>
              </a:rPr>
              <a:t>απλη</a:t>
            </a:r>
            <a:r>
              <a:rPr lang="el-GR" dirty="0">
                <a:ea typeface="ＭＳ Ｐゴシック" pitchFamily="34" charset="-128"/>
              </a:rPr>
              <a:t>́ </a:t>
            </a:r>
            <a:r>
              <a:rPr lang="el-GR" dirty="0" err="1">
                <a:ea typeface="ＭＳ Ｐゴシック" pitchFamily="34" charset="-128"/>
              </a:rPr>
              <a:t>κριτικη</a:t>
            </a:r>
            <a:r>
              <a:rPr lang="el-GR" dirty="0">
                <a:ea typeface="ＭＳ Ｐゴシック" pitchFamily="34" charset="-128"/>
              </a:rPr>
              <a:t>́ των </a:t>
            </a:r>
            <a:r>
              <a:rPr lang="el-GR" dirty="0" err="1">
                <a:ea typeface="ＭＳ Ｐゴシック" pitchFamily="34" charset="-128"/>
              </a:rPr>
              <a:t>δεκαετιών</a:t>
            </a:r>
            <a:r>
              <a:rPr lang="el-GR" dirty="0">
                <a:ea typeface="ＭＳ Ｐゴシック" pitchFamily="34" charset="-128"/>
              </a:rPr>
              <a:t> του </a:t>
            </a:r>
            <a:r>
              <a:rPr lang="el-GR" altLang="en-US" dirty="0">
                <a:ea typeface="ＭＳ Ｐゴシック" pitchFamily="34" charset="-128"/>
              </a:rPr>
              <a:t>’</a:t>
            </a:r>
            <a:r>
              <a:rPr lang="el-GR" dirty="0">
                <a:ea typeface="ＭＳ Ｐゴシック" pitchFamily="34" charset="-128"/>
              </a:rPr>
              <a:t>70 και </a:t>
            </a:r>
            <a:r>
              <a:rPr lang="el-GR" altLang="en-US" dirty="0">
                <a:ea typeface="ＭＳ Ｐゴシック" pitchFamily="34" charset="-128"/>
              </a:rPr>
              <a:t>’</a:t>
            </a:r>
            <a:r>
              <a:rPr lang="el-GR" altLang="ja-JP" dirty="0">
                <a:ea typeface="ＭＳ Ｐゴシック" pitchFamily="34" charset="-128"/>
              </a:rPr>
              <a:t>80, </a:t>
            </a:r>
            <a:r>
              <a:rPr lang="el-GR" altLang="ja-JP" dirty="0" err="1">
                <a:ea typeface="ＭＳ Ｐゴシック" pitchFamily="34" charset="-128"/>
              </a:rPr>
              <a:t>παίρνουν</a:t>
            </a:r>
            <a:r>
              <a:rPr lang="el-GR" altLang="ja-JP" dirty="0">
                <a:ea typeface="ＭＳ Ｐゴシック" pitchFamily="34" charset="-128"/>
              </a:rPr>
              <a:t> την </a:t>
            </a:r>
            <a:r>
              <a:rPr lang="el-GR" altLang="ja-JP" dirty="0" err="1">
                <a:ea typeface="ＭＳ Ｐゴシック" pitchFamily="34" charset="-128"/>
              </a:rPr>
              <a:t>ευθύνη</a:t>
            </a:r>
            <a:r>
              <a:rPr lang="el-GR" altLang="ja-JP" dirty="0">
                <a:ea typeface="ＭＳ Ｐゴシック" pitchFamily="34" charset="-128"/>
              </a:rPr>
              <a:t> της </a:t>
            </a:r>
            <a:r>
              <a:rPr lang="el-GR" altLang="ja-JP" dirty="0" err="1">
                <a:ea typeface="ＭＳ Ｐゴシック" pitchFamily="34" charset="-128"/>
              </a:rPr>
              <a:t>διαμόρφωσης</a:t>
            </a:r>
            <a:r>
              <a:rPr lang="el-GR" altLang="ja-JP" dirty="0">
                <a:ea typeface="ＭＳ Ｐゴシック" pitchFamily="34" charset="-128"/>
              </a:rPr>
              <a:t> μιας </a:t>
            </a:r>
            <a:r>
              <a:rPr lang="el-GR" altLang="ja-JP" b="1" dirty="0" err="1">
                <a:ea typeface="ＭＳ Ｐゴシック" pitchFamily="34" charset="-128"/>
              </a:rPr>
              <a:t>νέας</a:t>
            </a:r>
            <a:r>
              <a:rPr lang="el-GR" altLang="ja-JP" b="1" dirty="0">
                <a:ea typeface="ＭＳ Ｐゴシック" pitchFamily="34" charset="-128"/>
              </a:rPr>
              <a:t> </a:t>
            </a:r>
            <a:r>
              <a:rPr lang="el-GR" altLang="ja-JP" b="1" dirty="0" err="1">
                <a:ea typeface="ＭＳ Ｐゴシック" pitchFamily="34" charset="-128"/>
              </a:rPr>
              <a:t>επιθυμητής</a:t>
            </a:r>
            <a:r>
              <a:rPr lang="el-GR" altLang="ja-JP" b="1" dirty="0">
                <a:ea typeface="ＭＳ Ｐゴシック" pitchFamily="34" charset="-128"/>
              </a:rPr>
              <a:t> </a:t>
            </a:r>
            <a:r>
              <a:rPr lang="el-GR" altLang="ja-JP" b="1" dirty="0" err="1">
                <a:ea typeface="ＭＳ Ｐゴシック" pitchFamily="34" charset="-128"/>
              </a:rPr>
              <a:t>κατάστασης</a:t>
            </a:r>
            <a:r>
              <a:rPr lang="el-GR" altLang="ja-JP" b="1" dirty="0">
                <a:ea typeface="ＭＳ Ｐゴシック" pitchFamily="34" charset="-128"/>
              </a:rPr>
              <a:t>. </a:t>
            </a:r>
            <a:r>
              <a:rPr lang="el-GR" altLang="ja-JP" dirty="0" err="1">
                <a:ea typeface="ＭＳ Ｐゴシック" pitchFamily="34" charset="-128"/>
              </a:rPr>
              <a:t>Ενω</a:t>
            </a:r>
            <a:r>
              <a:rPr lang="el-GR" altLang="ja-JP" dirty="0">
                <a:ea typeface="ＭＳ Ｐゴシック" pitchFamily="34" charset="-128"/>
              </a:rPr>
              <a:t>́ τις </a:t>
            </a:r>
            <a:r>
              <a:rPr lang="el-GR" altLang="ja-JP" dirty="0" err="1">
                <a:ea typeface="ＭＳ Ｐゴシック" pitchFamily="34" charset="-128"/>
              </a:rPr>
              <a:t>παλιότερες</a:t>
            </a:r>
            <a:r>
              <a:rPr lang="el-GR" altLang="ja-JP" dirty="0">
                <a:ea typeface="ＭＳ Ｐゴシック" pitchFamily="34" charset="-128"/>
              </a:rPr>
              <a:t> </a:t>
            </a:r>
            <a:r>
              <a:rPr lang="el-GR" altLang="ja-JP" dirty="0" err="1">
                <a:ea typeface="ＭＳ Ｐゴシック" pitchFamily="34" charset="-128"/>
              </a:rPr>
              <a:t>αναλύσεις</a:t>
            </a:r>
            <a:r>
              <a:rPr lang="el-GR" altLang="ja-JP" dirty="0">
                <a:ea typeface="ＭＳ Ｐゴシック" pitchFamily="34" charset="-128"/>
              </a:rPr>
              <a:t> </a:t>
            </a:r>
            <a:r>
              <a:rPr lang="el-GR" altLang="ja-JP" dirty="0" err="1">
                <a:ea typeface="ＭＳ Ｐゴシック" pitchFamily="34" charset="-128"/>
              </a:rPr>
              <a:t>φαίνεται</a:t>
            </a:r>
            <a:r>
              <a:rPr lang="el-GR" altLang="ja-JP" dirty="0">
                <a:ea typeface="ＭＳ Ｐゴシック" pitchFamily="34" charset="-128"/>
              </a:rPr>
              <a:t> πως τις </a:t>
            </a:r>
            <a:r>
              <a:rPr lang="el-GR" altLang="ja-JP" dirty="0" err="1">
                <a:ea typeface="ＭＳ Ｐゴシック" pitchFamily="34" charset="-128"/>
              </a:rPr>
              <a:t>ικανοποιούσε</a:t>
            </a:r>
            <a:r>
              <a:rPr lang="el-GR" altLang="ja-JP" dirty="0">
                <a:ea typeface="ＭＳ Ｐゴシック" pitchFamily="34" charset="-128"/>
              </a:rPr>
              <a:t> η </a:t>
            </a:r>
            <a:r>
              <a:rPr lang="el-GR" altLang="ja-JP" dirty="0" err="1">
                <a:ea typeface="ＭＳ Ｐゴシック" pitchFamily="34" charset="-128"/>
              </a:rPr>
              <a:t>απόρριψη</a:t>
            </a:r>
            <a:r>
              <a:rPr lang="el-GR" altLang="ja-JP" dirty="0">
                <a:ea typeface="ＭＳ Ｐゴシック" pitchFamily="34" charset="-128"/>
              </a:rPr>
              <a:t> της </a:t>
            </a:r>
            <a:r>
              <a:rPr lang="el-GR" altLang="ja-JP" dirty="0" err="1">
                <a:ea typeface="ＭＳ Ｐゴシック" pitchFamily="34" charset="-128"/>
              </a:rPr>
              <a:t>τεχνοκρατίας</a:t>
            </a:r>
            <a:r>
              <a:rPr lang="el-GR" altLang="ja-JP" dirty="0">
                <a:ea typeface="ＭＳ Ｐゴシック" pitchFamily="34" charset="-128"/>
              </a:rPr>
              <a:t> και του </a:t>
            </a:r>
            <a:r>
              <a:rPr lang="el-GR" altLang="ja-JP" dirty="0" err="1">
                <a:ea typeface="ＭＳ Ｐゴシック" pitchFamily="34" charset="-128"/>
              </a:rPr>
              <a:t>θετικισμου</a:t>
            </a:r>
            <a:r>
              <a:rPr lang="el-GR" altLang="ja-JP" dirty="0">
                <a:ea typeface="ＭＳ Ｐゴシック" pitchFamily="34" charset="-128"/>
              </a:rPr>
              <a:t>́, οι </a:t>
            </a:r>
            <a:r>
              <a:rPr lang="el-GR" altLang="ja-JP" dirty="0" err="1">
                <a:ea typeface="ＭＳ Ｐゴシック" pitchFamily="34" charset="-128"/>
              </a:rPr>
              <a:t>νέες</a:t>
            </a:r>
            <a:r>
              <a:rPr lang="el-GR" altLang="ja-JP" dirty="0">
                <a:ea typeface="ＭＳ Ｐゴシック" pitchFamily="34" charset="-128"/>
              </a:rPr>
              <a:t> </a:t>
            </a:r>
            <a:r>
              <a:rPr lang="el-GR" altLang="ja-JP" dirty="0" err="1">
                <a:ea typeface="ＭＳ Ｐゴシック" pitchFamily="34" charset="-128"/>
              </a:rPr>
              <a:t>προσεγγίσεις</a:t>
            </a:r>
            <a:r>
              <a:rPr lang="el-GR" altLang="ja-JP" dirty="0">
                <a:ea typeface="ＭＳ Ｐゴシック" pitchFamily="34" charset="-128"/>
              </a:rPr>
              <a:t> </a:t>
            </a:r>
            <a:r>
              <a:rPr lang="el-GR" altLang="ja-JP" dirty="0" err="1">
                <a:ea typeface="ＭＳ Ｐゴシック" pitchFamily="34" charset="-128"/>
              </a:rPr>
              <a:t>φαίνεται</a:t>
            </a:r>
            <a:r>
              <a:rPr lang="el-GR" altLang="ja-JP" dirty="0">
                <a:ea typeface="ＭＳ Ｐゴシック" pitchFamily="34" charset="-128"/>
              </a:rPr>
              <a:t> πως </a:t>
            </a:r>
            <a:r>
              <a:rPr lang="el-GR" altLang="ja-JP" dirty="0" err="1">
                <a:ea typeface="ＭＳ Ｐゴシック" pitchFamily="34" charset="-128"/>
              </a:rPr>
              <a:t>ανταποκρίνονται</a:t>
            </a:r>
            <a:r>
              <a:rPr lang="el-GR" altLang="ja-JP" dirty="0">
                <a:ea typeface="ＭＳ Ｐゴシック" pitchFamily="34" charset="-128"/>
              </a:rPr>
              <a:t> </a:t>
            </a:r>
            <a:r>
              <a:rPr lang="el-GR" altLang="ja-JP" dirty="0" err="1">
                <a:ea typeface="ＭＳ Ｐゴシック" pitchFamily="34" charset="-128"/>
              </a:rPr>
              <a:t>περισσότερο</a:t>
            </a:r>
            <a:r>
              <a:rPr lang="el-GR" altLang="ja-JP" dirty="0">
                <a:ea typeface="ＭＳ Ｐゴシック" pitchFamily="34" charset="-128"/>
              </a:rPr>
              <a:t> στις </a:t>
            </a:r>
            <a:r>
              <a:rPr lang="el-GR" altLang="ja-JP" dirty="0" err="1">
                <a:ea typeface="ＭＳ Ｐゴシック" pitchFamily="34" charset="-128"/>
              </a:rPr>
              <a:t>προκλήσεις</a:t>
            </a:r>
            <a:r>
              <a:rPr lang="el-GR" altLang="ja-JP" dirty="0">
                <a:ea typeface="ＭＳ Ｐゴシック" pitchFamily="34" charset="-128"/>
              </a:rPr>
              <a:t> του </a:t>
            </a:r>
            <a:r>
              <a:rPr lang="el-GR" altLang="ja-JP" dirty="0" err="1">
                <a:ea typeface="ＭＳ Ｐゴシック" pitchFamily="34" charset="-128"/>
              </a:rPr>
              <a:t>μεταμοντερνισμου</a:t>
            </a:r>
            <a:r>
              <a:rPr lang="el-GR" altLang="ja-JP" dirty="0">
                <a:ea typeface="ＭＳ Ｐゴシック" pitchFamily="34" charset="-128"/>
              </a:rPr>
              <a:t>́. </a:t>
            </a:r>
          </a:p>
          <a:p>
            <a:pPr marL="255588" indent="-255588">
              <a:spcAft>
                <a:spcPts val="600"/>
              </a:spcAft>
              <a:buFont typeface="Wingdings" pitchFamily="2" charset="2"/>
              <a:buChar char="Ø"/>
            </a:pPr>
            <a:r>
              <a:rPr lang="el-GR" dirty="0">
                <a:ea typeface="ＭＳ Ｐゴシック" pitchFamily="34" charset="-128"/>
              </a:rPr>
              <a:t>Στο </a:t>
            </a:r>
            <a:r>
              <a:rPr lang="el-GR" dirty="0" err="1">
                <a:ea typeface="ＭＳ Ｐゴシック" pitchFamily="34" charset="-128"/>
              </a:rPr>
              <a:t>τέλος</a:t>
            </a:r>
            <a:r>
              <a:rPr lang="el-GR" dirty="0">
                <a:ea typeface="ＭＳ Ｐゴシック" pitchFamily="34" charset="-128"/>
              </a:rPr>
              <a:t> του 20ού </a:t>
            </a:r>
            <a:r>
              <a:rPr lang="el-GR" dirty="0" err="1">
                <a:ea typeface="ＭＳ Ｐゴシック" pitchFamily="34" charset="-128"/>
              </a:rPr>
              <a:t>αιώνα</a:t>
            </a:r>
            <a:r>
              <a:rPr lang="el-GR" dirty="0">
                <a:ea typeface="ＭＳ Ｐゴシック" pitchFamily="34" charset="-128"/>
              </a:rPr>
              <a:t>, </a:t>
            </a:r>
            <a:r>
              <a:rPr lang="el-GR" b="1" dirty="0">
                <a:ea typeface="ＭＳ Ｐゴシック" pitchFamily="34" charset="-128"/>
              </a:rPr>
              <a:t>οι </a:t>
            </a:r>
            <a:r>
              <a:rPr lang="el-GR" b="1" dirty="0" err="1">
                <a:ea typeface="ＭＳ Ｐゴシック" pitchFamily="34" charset="-128"/>
              </a:rPr>
              <a:t>θεωρίες</a:t>
            </a:r>
            <a:r>
              <a:rPr lang="el-GR" b="1" dirty="0">
                <a:ea typeface="ＭＳ Ｐゴシック" pitchFamily="34" charset="-128"/>
              </a:rPr>
              <a:t> του </a:t>
            </a:r>
            <a:r>
              <a:rPr lang="el-GR" b="1" dirty="0" err="1">
                <a:ea typeface="ＭＳ Ｐゴシック" pitchFamily="34" charset="-128"/>
              </a:rPr>
              <a:t>χωρικου</a:t>
            </a:r>
            <a:r>
              <a:rPr lang="el-GR" b="1" dirty="0">
                <a:ea typeface="ＭＳ Ｐゴシック" pitchFamily="34" charset="-128"/>
              </a:rPr>
              <a:t>́ </a:t>
            </a:r>
            <a:r>
              <a:rPr lang="el-GR" b="1" dirty="0" err="1">
                <a:ea typeface="ＭＳ Ｐゴシック" pitchFamily="34" charset="-128"/>
              </a:rPr>
              <a:t>σχεδιασμου</a:t>
            </a:r>
            <a:r>
              <a:rPr lang="el-GR" b="1" dirty="0">
                <a:ea typeface="ＭＳ Ｐゴシック" pitchFamily="34" charset="-128"/>
              </a:rPr>
              <a:t>́ </a:t>
            </a:r>
            <a:r>
              <a:rPr lang="el-GR" dirty="0" err="1">
                <a:ea typeface="ＭＳ Ｐゴシック" pitchFamily="34" charset="-128"/>
              </a:rPr>
              <a:t>μοιάζει</a:t>
            </a:r>
            <a:r>
              <a:rPr lang="el-GR" dirty="0">
                <a:ea typeface="ＭＳ Ｐゴシック" pitchFamily="34" charset="-128"/>
              </a:rPr>
              <a:t> να </a:t>
            </a:r>
            <a:r>
              <a:rPr lang="el-GR" dirty="0" err="1">
                <a:ea typeface="ＭＳ Ｐゴシック" pitchFamily="34" charset="-128"/>
              </a:rPr>
              <a:t>επέστρεψαν</a:t>
            </a:r>
            <a:r>
              <a:rPr lang="el-GR" dirty="0">
                <a:ea typeface="ＭＳ Ｐゴシック" pitchFamily="34" charset="-128"/>
              </a:rPr>
              <a:t> στις </a:t>
            </a:r>
            <a:r>
              <a:rPr lang="el-GR" dirty="0" err="1">
                <a:ea typeface="ＭＳ Ｐゴシック" pitchFamily="34" charset="-128"/>
              </a:rPr>
              <a:t>ανησυχίες</a:t>
            </a:r>
            <a:r>
              <a:rPr lang="el-GR" dirty="0">
                <a:ea typeface="ＭＳ Ｐゴシック" pitchFamily="34" charset="-128"/>
              </a:rPr>
              <a:t> του 19ου </a:t>
            </a:r>
            <a:r>
              <a:rPr lang="el-GR" dirty="0" err="1">
                <a:ea typeface="ＭＳ Ｐゴシック" pitchFamily="34" charset="-128"/>
              </a:rPr>
              <a:t>αιώνα</a:t>
            </a:r>
            <a:r>
              <a:rPr lang="el-GR" dirty="0">
                <a:ea typeface="ＭＳ Ｐゴシック" pitchFamily="34" charset="-128"/>
              </a:rPr>
              <a:t> </a:t>
            </a:r>
            <a:r>
              <a:rPr lang="el-GR" dirty="0" err="1">
                <a:ea typeface="ＭＳ Ｐゴシック" pitchFamily="34" charset="-128"/>
              </a:rPr>
              <a:t>καθώς</a:t>
            </a:r>
            <a:r>
              <a:rPr lang="el-GR" dirty="0">
                <a:ea typeface="ＭＳ Ｐゴシック" pitchFamily="34" charset="-128"/>
              </a:rPr>
              <a:t> </a:t>
            </a:r>
            <a:r>
              <a:rPr lang="el-GR" dirty="0" err="1">
                <a:ea typeface="ＭＳ Ｐゴシック" pitchFamily="34" charset="-128"/>
              </a:rPr>
              <a:t>επιδιώκουν</a:t>
            </a:r>
            <a:r>
              <a:rPr lang="el-GR" dirty="0">
                <a:ea typeface="ＭＳ Ｐゴシック" pitchFamily="34" charset="-128"/>
              </a:rPr>
              <a:t> να </a:t>
            </a:r>
            <a:r>
              <a:rPr lang="el-GR" dirty="0" err="1">
                <a:ea typeface="ＭＳ Ｐゴシック" pitchFamily="34" charset="-128"/>
              </a:rPr>
              <a:t>παρεμβάλουν</a:t>
            </a:r>
            <a:r>
              <a:rPr lang="el-GR" dirty="0">
                <a:ea typeface="ＭＳ Ｐゴシック" pitchFamily="34" charset="-128"/>
              </a:rPr>
              <a:t> τις </a:t>
            </a:r>
            <a:r>
              <a:rPr lang="el-GR" dirty="0" err="1">
                <a:ea typeface="ＭＳ Ｐゴシック" pitchFamily="34" charset="-128"/>
              </a:rPr>
              <a:t>αντιλήψεις</a:t>
            </a:r>
            <a:r>
              <a:rPr lang="el-GR" dirty="0">
                <a:ea typeface="ＭＳ Ｐゴシック" pitchFamily="34" charset="-128"/>
              </a:rPr>
              <a:t> και τις </a:t>
            </a:r>
            <a:r>
              <a:rPr lang="el-GR" dirty="0" err="1">
                <a:ea typeface="ＭＳ Ｐゴシック" pitchFamily="34" charset="-128"/>
              </a:rPr>
              <a:t>πρακτικές</a:t>
            </a:r>
            <a:r>
              <a:rPr lang="el-GR" dirty="0">
                <a:ea typeface="ＭＳ Ｐゴシック" pitchFamily="34" charset="-128"/>
              </a:rPr>
              <a:t> τους </a:t>
            </a:r>
            <a:r>
              <a:rPr lang="el-GR" b="1" dirty="0" err="1">
                <a:ea typeface="ＭＳ Ｐゴシック" pitchFamily="34" charset="-128"/>
              </a:rPr>
              <a:t>ανάμεσα</a:t>
            </a:r>
            <a:r>
              <a:rPr lang="el-GR" b="1" dirty="0">
                <a:ea typeface="ＭＳ Ｐゴシック" pitchFamily="34" charset="-128"/>
              </a:rPr>
              <a:t> στην </a:t>
            </a:r>
            <a:r>
              <a:rPr lang="el-GR" b="1" dirty="0" err="1">
                <a:ea typeface="ＭＳ Ｐゴシック" pitchFamily="34" charset="-128"/>
              </a:rPr>
              <a:t>αστικη</a:t>
            </a:r>
            <a:r>
              <a:rPr lang="el-GR" b="1" dirty="0">
                <a:ea typeface="ＭＳ Ｐゴシック" pitchFamily="34" charset="-128"/>
              </a:rPr>
              <a:t>́ </a:t>
            </a:r>
            <a:r>
              <a:rPr lang="el-GR" b="1" dirty="0" err="1">
                <a:ea typeface="ＭＳ Ｐゴシック" pitchFamily="34" charset="-128"/>
              </a:rPr>
              <a:t>ανάπτυξη</a:t>
            </a:r>
            <a:r>
              <a:rPr lang="el-GR" b="1" dirty="0">
                <a:ea typeface="ＭＳ Ｐゴシック" pitchFamily="34" charset="-128"/>
              </a:rPr>
              <a:t> και την </a:t>
            </a:r>
            <a:r>
              <a:rPr lang="el-GR" b="1" dirty="0" err="1">
                <a:ea typeface="ＭＳ Ｐゴシック" pitchFamily="34" charset="-128"/>
              </a:rPr>
              <a:t>αγορα</a:t>
            </a:r>
            <a:r>
              <a:rPr lang="el-GR" b="1" dirty="0">
                <a:ea typeface="ＭＳ Ｐゴシック" pitchFamily="34" charset="-128"/>
              </a:rPr>
              <a:t>́ </a:t>
            </a:r>
            <a:r>
              <a:rPr lang="el-GR" b="1" dirty="0" err="1">
                <a:ea typeface="ＭＳ Ｐゴシック" pitchFamily="34" charset="-128"/>
              </a:rPr>
              <a:t>ώστε</a:t>
            </a:r>
            <a:r>
              <a:rPr lang="el-GR" b="1" dirty="0">
                <a:ea typeface="ＭＳ Ｐゴシック" pitchFamily="34" charset="-128"/>
              </a:rPr>
              <a:t> να </a:t>
            </a:r>
            <a:r>
              <a:rPr lang="el-GR" b="1" dirty="0" err="1">
                <a:ea typeface="ＭＳ Ｐゴシック" pitchFamily="34" charset="-128"/>
              </a:rPr>
              <a:t>συμβάλουν</a:t>
            </a:r>
            <a:r>
              <a:rPr lang="el-GR" b="1" dirty="0">
                <a:ea typeface="ＭＳ Ｐゴシック" pitchFamily="34" charset="-128"/>
              </a:rPr>
              <a:t> στη </a:t>
            </a:r>
            <a:r>
              <a:rPr lang="el-GR" b="1" dirty="0" err="1">
                <a:ea typeface="ＭＳ Ｐゴシック" pitchFamily="34" charset="-128"/>
              </a:rPr>
              <a:t>δημιουργία</a:t>
            </a:r>
            <a:r>
              <a:rPr lang="el-GR" b="1" dirty="0">
                <a:ea typeface="ＭＳ Ｐゴシック" pitchFamily="34" charset="-128"/>
              </a:rPr>
              <a:t> μιας </a:t>
            </a:r>
            <a:r>
              <a:rPr lang="el-GR" b="1" dirty="0" err="1">
                <a:ea typeface="ＭＳ Ｐゴシック" pitchFamily="34" charset="-128"/>
              </a:rPr>
              <a:t>καλύτερης</a:t>
            </a:r>
            <a:r>
              <a:rPr lang="el-GR" b="1" dirty="0">
                <a:ea typeface="ＭＳ Ｐゴシック" pitchFamily="34" charset="-128"/>
              </a:rPr>
              <a:t> </a:t>
            </a:r>
            <a:r>
              <a:rPr lang="el-GR" b="1" dirty="0" err="1">
                <a:ea typeface="ＭＳ Ｐゴシック" pitchFamily="34" charset="-128"/>
              </a:rPr>
              <a:t>κοινωνίας</a:t>
            </a:r>
            <a:r>
              <a:rPr lang="el-GR" b="1" dirty="0">
                <a:ea typeface="ＭＳ Ｐゴシック" pitchFamily="34" charset="-128"/>
              </a:rPr>
              <a:t>. </a:t>
            </a:r>
          </a:p>
          <a:p>
            <a:pPr marL="255588" indent="-255588"/>
            <a:endParaRPr lang="el-GR" dirty="0">
              <a:ea typeface="ＭＳ Ｐゴシック" pitchFamily="34" charset="-128"/>
            </a:endParaRPr>
          </a:p>
          <a:p>
            <a:pPr marL="255588" indent="-255588"/>
            <a:endParaRPr lang="en-US" dirty="0">
              <a:ea typeface="ＭＳ Ｐゴシック" pitchFamily="34" charset="-128"/>
            </a:endParaRPr>
          </a:p>
        </p:txBody>
      </p:sp>
      <p:sp>
        <p:nvSpPr>
          <p:cNvPr id="40962" name="Rectangle 3"/>
          <p:cNvSpPr>
            <a:spLocks noChangeArrowheads="1"/>
          </p:cNvSpPr>
          <p:nvPr/>
        </p:nvSpPr>
        <p:spPr bwMode="auto">
          <a:xfrm>
            <a:off x="1992314" y="476251"/>
            <a:ext cx="8207375" cy="893763"/>
          </a:xfrm>
          <a:prstGeom prst="rect">
            <a:avLst/>
          </a:prstGeom>
          <a:noFill/>
          <a:ln w="9525">
            <a:noFill/>
            <a:miter lim="800000"/>
            <a:headEnd/>
            <a:tailEnd/>
          </a:ln>
        </p:spPr>
        <p:txBody>
          <a:bodyPr>
            <a:spAutoFit/>
          </a:bodyPr>
          <a:lstStyle/>
          <a:p>
            <a:pPr algn="ctr">
              <a:spcBef>
                <a:spcPts val="600"/>
              </a:spcBef>
              <a:spcAft>
                <a:spcPts val="600"/>
              </a:spcAft>
            </a:pPr>
            <a:r>
              <a:rPr lang="en-US" sz="2600">
                <a:solidFill>
                  <a:srgbClr val="660066"/>
                </a:solidFill>
              </a:rPr>
              <a:t>IV. </a:t>
            </a:r>
            <a:r>
              <a:rPr lang="el-GR" sz="2600">
                <a:solidFill>
                  <a:srgbClr val="660066"/>
                </a:solidFill>
              </a:rPr>
              <a:t>Προσεγγίσεις και προοπτικές της αστικής ανάπτυξης: συμπεράσματα (5/5)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lgn="ctr"/>
            <a:r>
              <a:rPr lang="el-GR" sz="2600">
                <a:solidFill>
                  <a:srgbClr val="660066"/>
                </a:solidFill>
                <a:ea typeface="ＭＳ Ｐゴシック" pitchFamily="34" charset="-128"/>
              </a:rPr>
              <a:t>Αναφορές εικόνων διαφάνειας Δ Ι 2/5</a:t>
            </a:r>
            <a:endParaRPr lang="en-US" sz="2600">
              <a:solidFill>
                <a:srgbClr val="660066"/>
              </a:solidFill>
              <a:ea typeface="ＭＳ Ｐゴシック" pitchFamily="34" charset="-128"/>
            </a:endParaRPr>
          </a:p>
        </p:txBody>
      </p:sp>
      <p:pic>
        <p:nvPicPr>
          <p:cNvPr id="43010" name="Content Placeholder 5" descr="Screen Shot 2014-08-25 at 1.34.35 μ.μ..png"/>
          <p:cNvPicPr>
            <a:picLocks noGrp="1" noChangeAspect="1"/>
          </p:cNvPicPr>
          <p:nvPr>
            <p:ph idx="1"/>
          </p:nvPr>
        </p:nvPicPr>
        <p:blipFill>
          <a:blip r:embed="rId2"/>
          <a:srcRect l="507" r="507"/>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35560" y="1197232"/>
            <a:ext cx="3823962" cy="4320000"/>
          </a:xfrm>
          <a:prstGeom prst="rect">
            <a:avLst/>
          </a:prstGeom>
          <a:noFill/>
          <a:ln w="9525">
            <a:noFill/>
            <a:miter lim="800000"/>
            <a:headEnd/>
            <a:tailEnd/>
          </a:ln>
          <a:effectLst/>
        </p:spPr>
      </p:pic>
      <p:pic>
        <p:nvPicPr>
          <p:cNvPr id="3" name="Picture 6"/>
          <p:cNvPicPr>
            <a:picLocks noChangeAspect="1" noChangeArrowheads="1"/>
          </p:cNvPicPr>
          <p:nvPr/>
        </p:nvPicPr>
        <p:blipFill>
          <a:blip r:embed="rId3" cstate="print"/>
          <a:srcRect/>
          <a:stretch>
            <a:fillRect/>
          </a:stretch>
        </p:blipFill>
        <p:spPr bwMode="auto">
          <a:xfrm>
            <a:off x="8976320" y="6165304"/>
            <a:ext cx="1422350" cy="46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4 - Ορθογώνιο"/>
          <p:cNvSpPr/>
          <p:nvPr/>
        </p:nvSpPr>
        <p:spPr>
          <a:xfrm>
            <a:off x="6204520" y="2177570"/>
            <a:ext cx="4427984" cy="1323439"/>
          </a:xfrm>
          <a:prstGeom prst="rect">
            <a:avLst/>
          </a:prstGeom>
        </p:spPr>
        <p:txBody>
          <a:bodyPr wrap="square">
            <a:spAutoFit/>
          </a:bodyPr>
          <a:lstStyle/>
          <a:p>
            <a:pPr algn="ctr" eaLnBrk="1" hangingPunct="1"/>
            <a:r>
              <a:rPr lang="el-GR" sz="2800" dirty="0">
                <a:solidFill>
                  <a:srgbClr val="1966CD"/>
                </a:solidFill>
                <a:ea typeface="MS Pゴシック" pitchFamily="-92" charset="-128"/>
              </a:rPr>
              <a:t>Πόλη και πολεοδομικές πρακτικές</a:t>
            </a:r>
          </a:p>
          <a:p>
            <a:pPr algn="ctr" eaLnBrk="1" hangingPunct="1"/>
            <a:r>
              <a:rPr lang="el-GR" sz="2400" dirty="0">
                <a:solidFill>
                  <a:schemeClr val="tx2">
                    <a:lumMod val="75000"/>
                  </a:schemeClr>
                </a:solidFill>
                <a:ea typeface="MS Pゴシック" pitchFamily="-92" charset="-128"/>
              </a:rPr>
              <a:t>2</a:t>
            </a:r>
            <a:r>
              <a:rPr lang="el-GR" sz="2400" baseline="30000" dirty="0">
                <a:solidFill>
                  <a:schemeClr val="tx2">
                    <a:lumMod val="75000"/>
                  </a:schemeClr>
                </a:solidFill>
                <a:ea typeface="MS Pゴシック" pitchFamily="-92" charset="-128"/>
              </a:rPr>
              <a:t>η</a:t>
            </a:r>
            <a:r>
              <a:rPr lang="el-GR" sz="2400" dirty="0">
                <a:solidFill>
                  <a:schemeClr val="tx2">
                    <a:lumMod val="75000"/>
                  </a:schemeClr>
                </a:solidFill>
                <a:ea typeface="MS Pゴシック" pitchFamily="-92" charset="-128"/>
              </a:rPr>
              <a:t> αναθεωρημένη έκδοση</a:t>
            </a:r>
          </a:p>
        </p:txBody>
      </p:sp>
    </p:spTree>
    <p:extLst>
      <p:ext uri="{BB962C8B-B14F-4D97-AF65-F5344CB8AC3E}">
        <p14:creationId xmlns:p14="http://schemas.microsoft.com/office/powerpoint/2010/main" val="4073143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txBox="1">
            <a:spLocks noGrp="1"/>
          </p:cNvSpPr>
          <p:nvPr>
            <p:ph sz="quarter" idx="1"/>
          </p:nvPr>
        </p:nvSpPr>
        <p:spPr>
          <a:xfrm>
            <a:off x="2286000" y="1828801"/>
            <a:ext cx="7772400" cy="2016125"/>
          </a:xfrm>
          <a:ln>
            <a:solidFill>
              <a:schemeClr val="accent6">
                <a:lumMod val="75000"/>
              </a:schemeClr>
            </a:solidFill>
          </a:ln>
        </p:spPr>
        <p:txBody>
          <a:bodyPr rtlCol="0">
            <a:spAutoFit/>
          </a:bodyPr>
          <a:lstStyle/>
          <a:p>
            <a:pPr marL="274320" indent="-274320" algn="ctr" eaLnBrk="1" fontAlgn="auto" hangingPunct="1">
              <a:spcBef>
                <a:spcPts val="580"/>
              </a:spcBef>
              <a:spcAft>
                <a:spcPts val="0"/>
              </a:spcAft>
              <a:buNone/>
              <a:defRPr/>
            </a:pPr>
            <a:r>
              <a:rPr lang="el-GR" dirty="0">
                <a:solidFill>
                  <a:srgbClr val="1966CD"/>
                </a:solidFill>
                <a:latin typeface="Calibri" pitchFamily="34" charset="0"/>
                <a:cs typeface="Calibri" pitchFamily="34" charset="0"/>
              </a:rPr>
              <a:t>Απαγορεύεται η αναδημοσίευση ή αναπαραγωγή του παρόντος έργου με οποιονδήποτε τρόπο χωρίς γραπτή άδεια του εκδότη, σύμφωνα με το Ν. 2121/1993 και τη Διεθνή Σύμβαση της Βέρνης </a:t>
            </a:r>
            <a:endParaRPr lang="en-US" dirty="0">
              <a:solidFill>
                <a:srgbClr val="1966CD"/>
              </a:solidFill>
              <a:latin typeface="Calibri" pitchFamily="34" charset="0"/>
              <a:cs typeface="Calibri" pitchFamily="34" charset="0"/>
            </a:endParaRPr>
          </a:p>
          <a:p>
            <a:pPr marL="274320" indent="-274320" algn="ctr" eaLnBrk="1" fontAlgn="auto" hangingPunct="1">
              <a:spcBef>
                <a:spcPts val="580"/>
              </a:spcBef>
              <a:spcAft>
                <a:spcPts val="0"/>
              </a:spcAft>
              <a:buNone/>
              <a:defRPr/>
            </a:pPr>
            <a:r>
              <a:rPr lang="el-GR" dirty="0">
                <a:solidFill>
                  <a:srgbClr val="1966CD"/>
                </a:solidFill>
                <a:latin typeface="Calibri" pitchFamily="34" charset="0"/>
                <a:cs typeface="Calibri" pitchFamily="34" charset="0"/>
              </a:rPr>
              <a:t>(που έχει κυρωθεί με τον Ν. 100/1975)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lgn="ctr"/>
            <a:r>
              <a:rPr lang="en-US" sz="2600" dirty="0">
                <a:solidFill>
                  <a:srgbClr val="660066"/>
                </a:solidFill>
                <a:ea typeface="ＭＳ Ｐゴシック" pitchFamily="34" charset="-128"/>
              </a:rPr>
              <a:t>I. </a:t>
            </a:r>
            <a:r>
              <a:rPr lang="el-GR" sz="2600" dirty="0">
                <a:solidFill>
                  <a:srgbClr val="660066"/>
                </a:solidFill>
                <a:ea typeface="ＭＳ Ｐゴシック" pitchFamily="34" charset="-128"/>
              </a:rPr>
              <a:t>Το αστικό φαινόμενο και η αργή εξέλιξη του σχεδιασμού των πόλεων: πληθυσμός και αστικοποίηση (2/5)</a:t>
            </a:r>
            <a:endParaRPr lang="en-US" sz="2600" dirty="0">
              <a:solidFill>
                <a:srgbClr val="660066"/>
              </a:solidFill>
              <a:ea typeface="ＭＳ Ｐゴシック" pitchFamily="34" charset="-128"/>
            </a:endParaRPr>
          </a:p>
        </p:txBody>
      </p:sp>
      <p:sp>
        <p:nvSpPr>
          <p:cNvPr id="16386" name="Content Placeholder 2"/>
          <p:cNvSpPr>
            <a:spLocks noGrp="1"/>
          </p:cNvSpPr>
          <p:nvPr>
            <p:ph idx="1"/>
          </p:nvPr>
        </p:nvSpPr>
        <p:spPr>
          <a:xfrm>
            <a:off x="609600" y="1948499"/>
            <a:ext cx="10972800" cy="4392488"/>
          </a:xfrm>
        </p:spPr>
        <p:txBody>
          <a:bodyPr/>
          <a:lstStyle/>
          <a:p>
            <a:pPr marL="255588" indent="-255588">
              <a:spcAft>
                <a:spcPts val="1200"/>
              </a:spcAft>
              <a:buFont typeface="Wingdings" pitchFamily="2" charset="2"/>
              <a:buChar char="Ø"/>
            </a:pPr>
            <a:r>
              <a:rPr lang="el-GR" dirty="0">
                <a:ea typeface="ＭＳ Ｐゴシック" pitchFamily="34" charset="-128"/>
              </a:rPr>
              <a:t>Ο </a:t>
            </a:r>
            <a:r>
              <a:rPr lang="el-GR" b="1" dirty="0" err="1">
                <a:ea typeface="ＭＳ Ｐゴシック" pitchFamily="34" charset="-128"/>
              </a:rPr>
              <a:t>αστικός</a:t>
            </a:r>
            <a:r>
              <a:rPr lang="el-GR" b="1" dirty="0">
                <a:ea typeface="ＭＳ Ｐゴシック" pitchFamily="34" charset="-128"/>
              </a:rPr>
              <a:t> </a:t>
            </a:r>
            <a:r>
              <a:rPr lang="el-GR" b="1" dirty="0" err="1">
                <a:ea typeface="ＭＳ Ｐゴシック" pitchFamily="34" charset="-128"/>
              </a:rPr>
              <a:t>πλη­θυσμός</a:t>
            </a:r>
            <a:r>
              <a:rPr lang="el-GR" b="1" dirty="0">
                <a:ea typeface="ＭＳ Ｐゴシック" pitchFamily="34" charset="-128"/>
              </a:rPr>
              <a:t> </a:t>
            </a:r>
            <a:r>
              <a:rPr lang="el-GR" dirty="0" err="1">
                <a:ea typeface="ＭＳ Ｐゴシック" pitchFamily="34" charset="-128"/>
              </a:rPr>
              <a:t>αυξήθηκε</a:t>
            </a:r>
            <a:r>
              <a:rPr lang="el-GR" dirty="0">
                <a:ea typeface="ＭＳ Ｐゴシック" pitchFamily="34" charset="-128"/>
              </a:rPr>
              <a:t> </a:t>
            </a:r>
            <a:r>
              <a:rPr lang="el-GR" dirty="0" err="1">
                <a:ea typeface="ＭＳ Ｐゴシック" pitchFamily="34" charset="-128"/>
              </a:rPr>
              <a:t>περίπου</a:t>
            </a:r>
            <a:r>
              <a:rPr lang="el-GR" dirty="0">
                <a:ea typeface="ＭＳ Ｐゴシック" pitchFamily="34" charset="-128"/>
              </a:rPr>
              <a:t> 30% το 1950 και </a:t>
            </a:r>
            <a:r>
              <a:rPr lang="el-GR" dirty="0" err="1">
                <a:ea typeface="ＭＳ Ｐゴシック" pitchFamily="34" charset="-128"/>
              </a:rPr>
              <a:t>ξεπέρασε</a:t>
            </a:r>
            <a:r>
              <a:rPr lang="el-GR" dirty="0">
                <a:ea typeface="ＭＳ Ｐゴシック" pitchFamily="34" charset="-128"/>
              </a:rPr>
              <a:t> </a:t>
            </a:r>
            <a:r>
              <a:rPr lang="el-GR" b="1" dirty="0">
                <a:ea typeface="ＭＳ Ｐゴシック" pitchFamily="34" charset="-128"/>
              </a:rPr>
              <a:t>το 50% του </a:t>
            </a:r>
            <a:r>
              <a:rPr lang="el-GR" b="1" dirty="0" err="1">
                <a:ea typeface="ＭＳ Ｐゴシック" pitchFamily="34" charset="-128"/>
              </a:rPr>
              <a:t>συνολικου</a:t>
            </a:r>
            <a:r>
              <a:rPr lang="el-GR" b="1" dirty="0">
                <a:ea typeface="ＭＳ Ｐゴシック" pitchFamily="34" charset="-128"/>
              </a:rPr>
              <a:t>́ </a:t>
            </a:r>
            <a:r>
              <a:rPr lang="el-GR" b="1" dirty="0" err="1">
                <a:ea typeface="ＭＳ Ｐゴシック" pitchFamily="34" charset="-128"/>
              </a:rPr>
              <a:t>πληθυσμου</a:t>
            </a:r>
            <a:r>
              <a:rPr lang="el-GR" b="1" dirty="0">
                <a:ea typeface="ＭＳ Ｐゴシック" pitchFamily="34" charset="-128"/>
              </a:rPr>
              <a:t>́ στο </a:t>
            </a:r>
            <a:r>
              <a:rPr lang="el-GR" b="1" dirty="0" err="1">
                <a:ea typeface="ＭＳ Ｐゴシック" pitchFamily="34" charset="-128"/>
              </a:rPr>
              <a:t>τέλος</a:t>
            </a:r>
            <a:r>
              <a:rPr lang="el-GR" b="1" dirty="0">
                <a:ea typeface="ＭＳ Ｐゴシック" pitchFamily="34" charset="-128"/>
              </a:rPr>
              <a:t> της </a:t>
            </a:r>
            <a:r>
              <a:rPr lang="el-GR" b="1" dirty="0" err="1">
                <a:ea typeface="ＭＳ Ｐゴシック" pitchFamily="34" charset="-128"/>
              </a:rPr>
              <a:t>πρώτης</a:t>
            </a:r>
            <a:r>
              <a:rPr lang="el-GR" b="1" dirty="0">
                <a:ea typeface="ＭＳ Ｐゴシック" pitchFamily="34" charset="-128"/>
              </a:rPr>
              <a:t> </a:t>
            </a:r>
            <a:r>
              <a:rPr lang="el-GR" b="1" dirty="0" err="1">
                <a:ea typeface="ＭＳ Ｐゴシック" pitchFamily="34" charset="-128"/>
              </a:rPr>
              <a:t>δεκαετίας</a:t>
            </a:r>
            <a:r>
              <a:rPr lang="el-GR" b="1" dirty="0">
                <a:ea typeface="ＭＳ Ｐゴシック" pitchFamily="34" charset="-128"/>
              </a:rPr>
              <a:t> του 21ου </a:t>
            </a:r>
            <a:r>
              <a:rPr lang="el-GR" b="1" dirty="0" err="1">
                <a:ea typeface="ＭＳ Ｐゴシック" pitchFamily="34" charset="-128"/>
              </a:rPr>
              <a:t>αιώνα</a:t>
            </a:r>
            <a:r>
              <a:rPr lang="el-GR" b="1" dirty="0">
                <a:ea typeface="ＭＳ Ｐゴシック" pitchFamily="34" charset="-128"/>
              </a:rPr>
              <a:t>. </a:t>
            </a:r>
            <a:r>
              <a:rPr lang="el-GR" dirty="0">
                <a:ea typeface="ＭＳ Ｐゴシック" pitchFamily="34" charset="-128"/>
              </a:rPr>
              <a:t>(</a:t>
            </a:r>
            <a:r>
              <a:rPr lang="el-GR" dirty="0">
                <a:ea typeface="ＭＳ Ｐゴシック" pitchFamily="34" charset="-128"/>
                <a:hlinkClick r:id="rId2"/>
              </a:rPr>
              <a:t>http://esa.un.org/unup/unup/index_panel1.html</a:t>
            </a:r>
            <a:r>
              <a:rPr lang="el-GR" dirty="0">
                <a:ea typeface="ＭＳ Ｐゴシック" pitchFamily="34" charset="-128"/>
              </a:rPr>
              <a:t>). </a:t>
            </a:r>
          </a:p>
          <a:p>
            <a:pPr marL="255588" indent="-255588">
              <a:buFont typeface="Wingdings" pitchFamily="2" charset="2"/>
              <a:buChar char="Ø"/>
            </a:pPr>
            <a:r>
              <a:rPr lang="el-GR" dirty="0">
                <a:ea typeface="ＭＳ Ｐゴシック" pitchFamily="34" charset="-128"/>
              </a:rPr>
              <a:t>Η συγκέντρωση του παγκόσμιου πληθυσμού στις πόλεις και οι δραστικές αλλαγές που συνεπάγεται για την κοινωνία και το περιβάλλον σηματοδοτούνται από το γεγονός ότι </a:t>
            </a:r>
          </a:p>
          <a:p>
            <a:pPr marL="255588" indent="-255588">
              <a:buFont typeface="Wingdings" pitchFamily="2" charset="2"/>
              <a:buChar char="Ø"/>
            </a:pPr>
            <a:r>
              <a:rPr lang="el-GR" b="1" dirty="0">
                <a:ea typeface="ＭＳ Ｐゴシック" pitchFamily="34" charset="-128"/>
              </a:rPr>
              <a:t>το μέσο μέγεθος των 100 μεγαλύτερων πόλεων που ήταν περίπου 200 χιλ. το 1800</a:t>
            </a:r>
            <a:r>
              <a:rPr lang="el-GR" dirty="0">
                <a:ea typeface="ＭＳ Ｐゴシック" pitchFamily="34" charset="-128"/>
              </a:rPr>
              <a:t>, </a:t>
            </a:r>
          </a:p>
          <a:p>
            <a:pPr marL="255588" indent="-255588">
              <a:buFont typeface="Wingdings" pitchFamily="2" charset="2"/>
              <a:buChar char="Ø"/>
            </a:pPr>
            <a:r>
              <a:rPr lang="el-GR" b="1" dirty="0">
                <a:ea typeface="ＭＳ Ｐゴシック" pitchFamily="34" charset="-128"/>
              </a:rPr>
              <a:t>έφτασε τις 700 χιλ. το 1900 </a:t>
            </a:r>
            <a:r>
              <a:rPr lang="el-GR" dirty="0">
                <a:ea typeface="ＭＳ Ｐゴシック" pitchFamily="34" charset="-128"/>
              </a:rPr>
              <a:t>και ξεπέρασε </a:t>
            </a:r>
            <a:r>
              <a:rPr lang="el-GR" b="1" dirty="0">
                <a:ea typeface="ＭＳ Ｐゴシック" pitchFamily="34" charset="-128"/>
              </a:rPr>
              <a:t>τα 6 εκ. κατοίκους το 2000. </a:t>
            </a:r>
            <a:endParaRPr lang="el-GR" dirty="0">
              <a:ea typeface="ＭＳ Ｐゴシック" pitchFamily="34" charset="-128"/>
            </a:endParaRPr>
          </a:p>
          <a:p>
            <a:pPr marL="255588" indent="-255588"/>
            <a:endParaRPr lang="en-US" dirty="0">
              <a:ea typeface="ＭＳ Ｐゴシック" pitchFamily="34" charset="-128"/>
            </a:endParaRPr>
          </a:p>
          <a:p>
            <a:pPr marL="255588" indent="-255588"/>
            <a:endParaRPr lang="el-GR" dirty="0">
              <a:ea typeface="ＭＳ Ｐゴシック" pitchFamily="34" charset="-128"/>
            </a:endParaRPr>
          </a:p>
          <a:p>
            <a:pPr marL="255588" indent="-255588"/>
            <a:endParaRPr lang="en-US" dirty="0">
              <a:ea typeface="ＭＳ Ｐゴシック"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7829-5527-444C-9287-0A3ADA2A81FB}"/>
              </a:ext>
            </a:extLst>
          </p:cNvPr>
          <p:cNvSpPr>
            <a:spLocks noGrp="1"/>
          </p:cNvSpPr>
          <p:nvPr>
            <p:ph type="title"/>
          </p:nvPr>
        </p:nvSpPr>
        <p:spPr/>
        <p:txBody>
          <a:bodyPr>
            <a:noAutofit/>
          </a:bodyPr>
          <a:lstStyle/>
          <a:p>
            <a:r>
              <a:rPr lang="en-US" sz="3200" dirty="0">
                <a:solidFill>
                  <a:srgbClr val="660066"/>
                </a:solidFill>
                <a:ea typeface="ＭＳ Ｐゴシック" pitchFamily="34" charset="-128"/>
              </a:rPr>
              <a:t>I. </a:t>
            </a:r>
            <a:r>
              <a:rPr lang="el-GR" sz="3200" dirty="0">
                <a:solidFill>
                  <a:srgbClr val="660066"/>
                </a:solidFill>
                <a:ea typeface="ＭＳ Ｐゴシック" pitchFamily="34" charset="-128"/>
              </a:rPr>
              <a:t>Το αστικό φαινόμενο και η αργή εξέλιξη του σχεδιασμού των πόλεων: πληθυσμός και αστικοποίηση (3/5)</a:t>
            </a:r>
            <a:endParaRPr lang="en-GR" sz="3200" dirty="0"/>
          </a:p>
        </p:txBody>
      </p:sp>
      <p:sp>
        <p:nvSpPr>
          <p:cNvPr id="3" name="Content Placeholder 2">
            <a:extLst>
              <a:ext uri="{FF2B5EF4-FFF2-40B4-BE49-F238E27FC236}">
                <a16:creationId xmlns:a16="http://schemas.microsoft.com/office/drawing/2014/main" id="{1342B77C-165F-E74F-8F50-49F74315A373}"/>
              </a:ext>
            </a:extLst>
          </p:cNvPr>
          <p:cNvSpPr>
            <a:spLocks noGrp="1"/>
          </p:cNvSpPr>
          <p:nvPr>
            <p:ph idx="1"/>
          </p:nvPr>
        </p:nvSpPr>
        <p:spPr>
          <a:xfrm>
            <a:off x="609600" y="2132856"/>
            <a:ext cx="10972800" cy="4032448"/>
          </a:xfrm>
        </p:spPr>
        <p:txBody>
          <a:bodyPr/>
          <a:lstStyle/>
          <a:p>
            <a:r>
              <a:rPr lang="en-GR" dirty="0"/>
              <a:t>To 1950 </a:t>
            </a:r>
            <a:r>
              <a:rPr lang="el-GR" dirty="0" err="1"/>
              <a:t>υπήραν</a:t>
            </a:r>
            <a:r>
              <a:rPr lang="el-GR" dirty="0"/>
              <a:t> </a:t>
            </a:r>
            <a:r>
              <a:rPr lang="el-GR" b="1" dirty="0"/>
              <a:t>83 πόλεις </a:t>
            </a:r>
            <a:r>
              <a:rPr lang="el-GR" dirty="0"/>
              <a:t>με πληθυσμό πάνω από ένα εκατομμύριο </a:t>
            </a:r>
          </a:p>
          <a:p>
            <a:r>
              <a:rPr lang="el-GR" dirty="0"/>
              <a:t>Το 2007 ο αριθμός αυτός έφθασε τις </a:t>
            </a:r>
            <a:r>
              <a:rPr lang="el-GR" b="1" dirty="0"/>
              <a:t>470 πόλεις !</a:t>
            </a:r>
          </a:p>
          <a:p>
            <a:r>
              <a:rPr lang="el-GR" b="1" dirty="0"/>
              <a:t>Σήμερα υπάρχουν 26 πόλεις με πληθυσμό πάνω από 10 εκατομμύρια. </a:t>
            </a:r>
          </a:p>
          <a:p>
            <a:r>
              <a:rPr lang="en-US" b="1" dirty="0">
                <a:solidFill>
                  <a:srgbClr val="FF0000"/>
                </a:solidFill>
              </a:rPr>
              <a:t>Megacity</a:t>
            </a:r>
            <a:r>
              <a:rPr lang="en-US" b="1" dirty="0"/>
              <a:t> ( UN) </a:t>
            </a:r>
            <a:r>
              <a:rPr lang="el-GR" b="1" dirty="0"/>
              <a:t>μητροπολιτικές περιοχές με πληθυσμό πάνω από 10 εκατομμύρια ( σήμερα 10% του αστικού πληθυσμού συγκεντρώνεται σε </a:t>
            </a:r>
            <a:r>
              <a:rPr lang="en-US" b="1" dirty="0"/>
              <a:t>megacities)</a:t>
            </a:r>
            <a:endParaRPr lang="el-GR" b="1" dirty="0"/>
          </a:p>
          <a:p>
            <a:r>
              <a:rPr lang="en-US" b="1" dirty="0" err="1">
                <a:solidFill>
                  <a:srgbClr val="FF0000"/>
                </a:solidFill>
              </a:rPr>
              <a:t>Metacities</a:t>
            </a:r>
            <a:r>
              <a:rPr lang="en-US" b="1" dirty="0"/>
              <a:t> </a:t>
            </a:r>
            <a:r>
              <a:rPr lang="el-GR" b="1" dirty="0"/>
              <a:t>( αυτές που υπερβαίνουν τα 20 εκατομμύρια) </a:t>
            </a:r>
          </a:p>
          <a:p>
            <a:r>
              <a:rPr lang="el-GR" b="1" dirty="0"/>
              <a:t>Προβλέπεται ο αριθμός των </a:t>
            </a:r>
            <a:r>
              <a:rPr lang="en-US" b="1" dirty="0">
                <a:solidFill>
                  <a:srgbClr val="FF0000"/>
                </a:solidFill>
              </a:rPr>
              <a:t>megacities</a:t>
            </a:r>
            <a:r>
              <a:rPr lang="en-US" b="1" dirty="0"/>
              <a:t> </a:t>
            </a:r>
            <a:r>
              <a:rPr lang="el-GR" b="1" dirty="0"/>
              <a:t>να φθάσει τις 37 !</a:t>
            </a:r>
            <a:endParaRPr lang="en-US" b="1" dirty="0"/>
          </a:p>
        </p:txBody>
      </p:sp>
    </p:spTree>
    <p:extLst>
      <p:ext uri="{BB962C8B-B14F-4D97-AF65-F5344CB8AC3E}">
        <p14:creationId xmlns:p14="http://schemas.microsoft.com/office/powerpoint/2010/main" val="617291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C622-F4A5-B74F-9863-BB731F61A93D}"/>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83E5BA61-6819-F14F-B626-013C4B50C195}"/>
              </a:ext>
            </a:extLst>
          </p:cNvPr>
          <p:cNvSpPr>
            <a:spLocks noGrp="1"/>
          </p:cNvSpPr>
          <p:nvPr>
            <p:ph idx="1"/>
          </p:nvPr>
        </p:nvSpPr>
        <p:spPr/>
        <p:txBody>
          <a:bodyPr/>
          <a:lstStyle/>
          <a:p>
            <a:r>
              <a:rPr lang="en-GB" dirty="0">
                <a:hlinkClick r:id="rId2"/>
              </a:rPr>
              <a:t>https://youtu.be/JDS_BqDeZ4k</a:t>
            </a:r>
            <a:endParaRPr lang="en-GB" dirty="0"/>
          </a:p>
          <a:p>
            <a:endParaRPr lang="en-GB" dirty="0"/>
          </a:p>
          <a:p>
            <a:r>
              <a:rPr lang="en-GB" dirty="0"/>
              <a:t>Megacities </a:t>
            </a:r>
          </a:p>
          <a:p>
            <a:endParaRPr lang="en-GB" dirty="0"/>
          </a:p>
          <a:p>
            <a:r>
              <a:rPr lang="en-GB" dirty="0">
                <a:hlinkClick r:id="rId3"/>
              </a:rPr>
              <a:t>https://youtu.be/fKnAJCSGSdk</a:t>
            </a:r>
            <a:endParaRPr lang="en-GB" dirty="0"/>
          </a:p>
          <a:p>
            <a:endParaRPr lang="en-GB" dirty="0"/>
          </a:p>
          <a:p>
            <a:r>
              <a:rPr lang="en-GB" dirty="0"/>
              <a:t>Urbanization and the future of cities - Vance Kite</a:t>
            </a:r>
          </a:p>
          <a:p>
            <a:endParaRPr lang="en-GR" dirty="0"/>
          </a:p>
          <a:p>
            <a:r>
              <a:rPr lang="en-GB" dirty="0">
                <a:hlinkClick r:id="rId4"/>
              </a:rPr>
              <a:t>https://youtu.be/EpBbnL3pMRA</a:t>
            </a:r>
            <a:endParaRPr lang="en-GB" dirty="0"/>
          </a:p>
          <a:p>
            <a:endParaRPr lang="en-GB" dirty="0"/>
          </a:p>
          <a:p>
            <a:r>
              <a:rPr lang="en-GB" dirty="0"/>
              <a:t>Urbanisation and the growth of global cities</a:t>
            </a:r>
          </a:p>
          <a:p>
            <a:endParaRPr lang="en-GR" dirty="0"/>
          </a:p>
        </p:txBody>
      </p:sp>
      <p:sp>
        <p:nvSpPr>
          <p:cNvPr id="4" name="TextBox 3">
            <a:extLst>
              <a:ext uri="{FF2B5EF4-FFF2-40B4-BE49-F238E27FC236}">
                <a16:creationId xmlns:a16="http://schemas.microsoft.com/office/drawing/2014/main" id="{A9671583-91D1-5A46-86B3-9E43A73A3408}"/>
              </a:ext>
            </a:extLst>
          </p:cNvPr>
          <p:cNvSpPr txBox="1"/>
          <p:nvPr/>
        </p:nvSpPr>
        <p:spPr>
          <a:xfrm>
            <a:off x="9204961" y="4511040"/>
            <a:ext cx="184731" cy="369332"/>
          </a:xfrm>
          <a:prstGeom prst="rect">
            <a:avLst/>
          </a:prstGeom>
          <a:noFill/>
        </p:spPr>
        <p:txBody>
          <a:bodyPr wrap="none" rtlCol="0">
            <a:spAutoFit/>
          </a:bodyPr>
          <a:lstStyle/>
          <a:p>
            <a:endParaRPr lang="en-GR" dirty="0"/>
          </a:p>
        </p:txBody>
      </p:sp>
    </p:spTree>
    <p:extLst>
      <p:ext uri="{BB962C8B-B14F-4D97-AF65-F5344CB8AC3E}">
        <p14:creationId xmlns:p14="http://schemas.microsoft.com/office/powerpoint/2010/main" val="34134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F681-D49D-054D-82F4-D50871F47313}"/>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017CDE29-3E26-5741-B610-A732F556DAC0}"/>
              </a:ext>
            </a:extLst>
          </p:cNvPr>
          <p:cNvSpPr>
            <a:spLocks noGrp="1"/>
          </p:cNvSpPr>
          <p:nvPr>
            <p:ph idx="1"/>
          </p:nvPr>
        </p:nvSpPr>
        <p:spPr/>
        <p:txBody>
          <a:bodyPr/>
          <a:lstStyle/>
          <a:p>
            <a:r>
              <a:rPr lang="en-GB" dirty="0">
                <a:hlinkClick r:id="rId2"/>
              </a:rPr>
              <a:t>https://youtu.be/Vv53de5WVf0</a:t>
            </a:r>
            <a:endParaRPr lang="en-GB" dirty="0"/>
          </a:p>
          <a:p>
            <a:endParaRPr lang="en-GB" dirty="0"/>
          </a:p>
          <a:p>
            <a:r>
              <a:rPr lang="en-GB"/>
              <a:t>The State of European Cities Report</a:t>
            </a:r>
          </a:p>
          <a:p>
            <a:pPr marL="0" indent="0">
              <a:buNone/>
            </a:pPr>
            <a:endParaRPr lang="en-GR"/>
          </a:p>
        </p:txBody>
      </p:sp>
    </p:spTree>
    <p:extLst>
      <p:ext uri="{BB962C8B-B14F-4D97-AF65-F5344CB8AC3E}">
        <p14:creationId xmlns:p14="http://schemas.microsoft.com/office/powerpoint/2010/main" val="293347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9A211C5F-856E-FC47-9949-07FB72FB1533}"/>
              </a:ext>
            </a:extLst>
          </p:cNvPr>
          <p:cNvPicPr>
            <a:picLocks noGrp="1" noChangeAspect="1"/>
          </p:cNvPicPr>
          <p:nvPr>
            <p:ph idx="1"/>
          </p:nvPr>
        </p:nvPicPr>
        <p:blipFill rotWithShape="1">
          <a:blip r:embed="rId2"/>
          <a:srcRect r="1001" b="1"/>
          <a:stretch/>
        </p:blipFill>
        <p:spPr>
          <a:xfrm>
            <a:off x="1524020" y="10"/>
            <a:ext cx="9143980" cy="6857990"/>
          </a:xfrm>
          <a:noFill/>
        </p:spPr>
      </p:pic>
    </p:spTree>
    <p:extLst>
      <p:ext uri="{BB962C8B-B14F-4D97-AF65-F5344CB8AC3E}">
        <p14:creationId xmlns:p14="http://schemas.microsoft.com/office/powerpoint/2010/main" val="31389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F694-F6C6-8144-87F3-FBE86EB0F9FB}"/>
              </a:ext>
            </a:extLst>
          </p:cNvPr>
          <p:cNvSpPr>
            <a:spLocks noGrp="1"/>
          </p:cNvSpPr>
          <p:nvPr>
            <p:ph type="title"/>
          </p:nvPr>
        </p:nvSpPr>
        <p:spPr/>
        <p:txBody>
          <a:bodyPr/>
          <a:lstStyle/>
          <a:p>
            <a:r>
              <a:rPr lang="en-US" dirty="0"/>
              <a:t>Megalopolis </a:t>
            </a:r>
            <a:endParaRPr lang="en-GR" dirty="0"/>
          </a:p>
        </p:txBody>
      </p:sp>
      <p:sp>
        <p:nvSpPr>
          <p:cNvPr id="3" name="Content Placeholder 2">
            <a:extLst>
              <a:ext uri="{FF2B5EF4-FFF2-40B4-BE49-F238E27FC236}">
                <a16:creationId xmlns:a16="http://schemas.microsoft.com/office/drawing/2014/main" id="{E9941A1C-027A-574F-9D0F-3388D84F1A59}"/>
              </a:ext>
            </a:extLst>
          </p:cNvPr>
          <p:cNvSpPr>
            <a:spLocks noGrp="1"/>
          </p:cNvSpPr>
          <p:nvPr>
            <p:ph idx="1"/>
          </p:nvPr>
        </p:nvSpPr>
        <p:spPr/>
        <p:txBody>
          <a:bodyPr/>
          <a:lstStyle/>
          <a:p>
            <a:r>
              <a:rPr lang="el-GR" dirty="0"/>
              <a:t>Ο όρος </a:t>
            </a:r>
            <a:r>
              <a:rPr lang="en-US" dirty="0"/>
              <a:t>Megalopolis </a:t>
            </a:r>
            <a:r>
              <a:rPr lang="el-GR" dirty="0"/>
              <a:t>( </a:t>
            </a:r>
            <a:r>
              <a:rPr lang="en-US" dirty="0"/>
              <a:t>1800s) </a:t>
            </a:r>
            <a:r>
              <a:rPr lang="en-US" dirty="0" err="1"/>
              <a:t>έ</a:t>
            </a:r>
            <a:r>
              <a:rPr lang="el-GR" dirty="0" err="1"/>
              <a:t>χει</a:t>
            </a:r>
            <a:r>
              <a:rPr lang="el-GR" dirty="0"/>
              <a:t> χρησιμοποιηθεί τόσο με θετική όσο με αρνητική  σημασία </a:t>
            </a:r>
            <a:endParaRPr lang="en-US" dirty="0"/>
          </a:p>
          <a:p>
            <a:r>
              <a:rPr lang="en-US" dirty="0" err="1"/>
              <a:t>Patrich</a:t>
            </a:r>
            <a:r>
              <a:rPr lang="en-US" dirty="0"/>
              <a:t> Geddes</a:t>
            </a:r>
          </a:p>
          <a:p>
            <a:r>
              <a:rPr lang="en-US" dirty="0"/>
              <a:t>Lewis Mumford </a:t>
            </a:r>
          </a:p>
          <a:p>
            <a:r>
              <a:rPr lang="en-US" dirty="0"/>
              <a:t>Jean Gottman </a:t>
            </a:r>
            <a:endParaRPr lang="el-GR" dirty="0"/>
          </a:p>
          <a:p>
            <a:endParaRPr lang="el-GR" dirty="0"/>
          </a:p>
          <a:p>
            <a:r>
              <a:rPr lang="en-GR" dirty="0"/>
              <a:t>O </a:t>
            </a:r>
            <a:r>
              <a:rPr lang="en-GR" b="1" dirty="0"/>
              <a:t>Dany D</a:t>
            </a:r>
            <a:r>
              <a:rPr lang="el-GR" b="1" dirty="0"/>
              <a:t>ο</a:t>
            </a:r>
            <a:r>
              <a:rPr lang="en-GR" b="1" dirty="0"/>
              <a:t>rling </a:t>
            </a:r>
            <a:r>
              <a:rPr lang="el-GR" dirty="0"/>
              <a:t>συγγραφέας του </a:t>
            </a:r>
            <a:r>
              <a:rPr lang="en-US" b="1" i="1" dirty="0"/>
              <a:t>Population 10 billion </a:t>
            </a:r>
            <a:r>
              <a:rPr lang="el-GR" i="1" dirty="0"/>
              <a:t>δεν θεωρεί την σημερινή πληθυσμιακή έκρηξη ως κίνδυνο αλλά σαν ένα φαινόμενο που απλά συμβαίνει στη φύση και το περιγράφει ως «a</a:t>
            </a:r>
            <a:r>
              <a:rPr lang="en-US" i="1" dirty="0" err="1"/>
              <a:t>lgae</a:t>
            </a:r>
            <a:r>
              <a:rPr lang="en-US" i="1" dirty="0"/>
              <a:t> bloom of human beings”</a:t>
            </a:r>
          </a:p>
          <a:p>
            <a:endParaRPr lang="en-GR" i="1" dirty="0"/>
          </a:p>
        </p:txBody>
      </p:sp>
    </p:spTree>
    <p:extLst>
      <p:ext uri="{BB962C8B-B14F-4D97-AF65-F5344CB8AC3E}">
        <p14:creationId xmlns:p14="http://schemas.microsoft.com/office/powerpoint/2010/main" val="2065285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135</TotalTime>
  <Words>3423</Words>
  <Application>Microsoft Macintosh PowerPoint</Application>
  <PresentationFormat>Widescreen</PresentationFormat>
  <Paragraphs>170</Paragraphs>
  <Slides>35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Wingdings</vt:lpstr>
      <vt:lpstr>Clarity</vt:lpstr>
      <vt:lpstr>Πόλη και Σχεδιασμός τα βήματα μιας ιστορικής διαδρομής</vt:lpstr>
      <vt:lpstr>Σκοπός και περιεχόμενο</vt:lpstr>
      <vt:lpstr>I. Το αστικό φαινόμενο και η αργή εξέλιξη του σχεδιασμού των πόλεων: πληθυσμός και αστικοποίηση (1/5)</vt:lpstr>
      <vt:lpstr>I. Το αστικό φαινόμενο και η αργή εξέλιξη του σχεδιασμού των πόλεων: πληθυσμός και αστικοποίηση (2/5)</vt:lpstr>
      <vt:lpstr>I. Το αστικό φαινόμενο και η αργή εξέλιξη του σχεδιασμού των πόλεων: πληθυσμός και αστικοποίηση (3/5)</vt:lpstr>
      <vt:lpstr>PowerPoint Presentation</vt:lpstr>
      <vt:lpstr>PowerPoint Presentation</vt:lpstr>
      <vt:lpstr>PowerPoint Presentation</vt:lpstr>
      <vt:lpstr>Megalopolis </vt:lpstr>
      <vt:lpstr>PowerPoint Presentation</vt:lpstr>
      <vt:lpstr>PowerPoint Presentation</vt:lpstr>
      <vt:lpstr> I. Το αστικό φαινόμενο και η αργή εξέλιξη του σχεδιασμού των πόλεων:  οικισμοί σε διαφορετικά οικοσυστήματα (2/5) </vt:lpstr>
      <vt:lpstr>I. Το αστικό φαινόμενο και η αργή εξέλιξη του σχεδιασμού των πόλεων: τα πρώτα βήματα (3/5)</vt:lpstr>
      <vt:lpstr>I. Το αστικό φαινόμενο και η αργή εξέλιξη του σχεδιασμού των πόλεων: το ορθογωνικό πολεοδομικό σχέδιο (4/5)</vt:lpstr>
      <vt:lpstr>I. Το αστικό φαινόμενο και η αργή εξέλιξη του σχεδιασμού των πόλεων: η περιτειχισμένη πόλη (5/5)</vt:lpstr>
      <vt:lpstr>ΙΙ. Εκατό κρίσιμα χρόνια διαμόρφωσης πολεοδομικών πρακτικών: το Παρίσι του βαρώνου Haussmann (1/6)</vt:lpstr>
      <vt:lpstr>ΙΙ. Εκατό κρίσιμα χρόνια διαμόρφωσης πολεοδομικών πρακτικών: η κηπούπολη (Garden City) του Howard (2/6)</vt:lpstr>
      <vt:lpstr>ΙΙ. Εκατό κρίσιμα χρόνια διαμόρφωσης πολεοδομικών πρακτικών: City Beautiful (3/6)</vt:lpstr>
      <vt:lpstr>ΙΙ. Εκατό κρίσιμα χρόνια διαμόρφωσης πολεοδομικών πρακτικών:  η λειτουργική πόλη (4/6)</vt:lpstr>
      <vt:lpstr>ΙΙ. Εκατό κρίσιμα χρόνια διαμόρφωσης πολεοδομικών πρακτικών: ο μοντερνισμός και η λειτουργική πόλη (5/6)</vt:lpstr>
      <vt:lpstr>ΙΙ. Εκατό κρίσιμα χρόνια διαμόρφωσης πολεοδομικών πρακτικών: το Γενικό Πολεοδομικό Σχέδιο (6/6)</vt:lpstr>
      <vt:lpstr>ΙΙΙ. Αντιλήψεις και πρακτικές σχεδιασμού των πόλεων μετά το 1960: αμφισβήτηση του ορθολογισμού (1/6)</vt:lpstr>
      <vt:lpstr>ΙΙΙ. Αντιλήψεις και πρακτικές σχεδιασμού των πόλεων μετά το 1960: κρίση και αναδιάρθρωση (2/6)</vt:lpstr>
      <vt:lpstr>ΙΙΙ. Αντιλήψεις και πρακτικές σχεδιασμού των πόλεων μετά το 1960: απορρύθμιση και επιχειρηματικότητα (3/6)</vt:lpstr>
      <vt:lpstr>ΙΙΙ. Αντιλήψεις και πρακτικές σχεδιασμού των πόλεων μετά το 1960: απορρύθμιση και επιχειρηματικότητα (4/6)</vt:lpstr>
      <vt:lpstr>ΙΙΙ. Αντιλήψεις και πρακτικές σχεδιασμού των πόλεων μετά το 1960: από τον αυταρχισμό στη διακυβέρνηση (5/6)</vt:lpstr>
      <vt:lpstr>ΙΙΙ. Αντιλήψεις και πρακτικές σχεδιασμού των πόλεων μετά το 1960: συναίνεση και στρατηγικός σχεδιασμός (6/6)</vt:lpstr>
      <vt:lpstr>PowerPoint Presentation</vt:lpstr>
      <vt:lpstr>PowerPoint Presentation</vt:lpstr>
      <vt:lpstr>PowerPoint Presentation</vt:lpstr>
      <vt:lpstr>PowerPoint Presentation</vt:lpstr>
      <vt:lpstr>PowerPoint Presentation</vt:lpstr>
      <vt:lpstr>Αναφορές εικόνων διαφάνειας Δ Ι 2/5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Stella Kyvelou</dc:creator>
  <cp:lastModifiedBy>Stella Kyvelou</cp:lastModifiedBy>
  <cp:revision>11</cp:revision>
  <dcterms:created xsi:type="dcterms:W3CDTF">2020-10-21T06:02:47Z</dcterms:created>
  <dcterms:modified xsi:type="dcterms:W3CDTF">2020-11-17T18:33:32Z</dcterms:modified>
</cp:coreProperties>
</file>