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7" r:id="rId5"/>
    <p:sldId id="259" r:id="rId6"/>
    <p:sldId id="260" r:id="rId7"/>
    <p:sldId id="261" r:id="rId8"/>
    <p:sldId id="262" r:id="rId9"/>
    <p:sldId id="263" r:id="rId10"/>
    <p:sldId id="288" r:id="rId11"/>
    <p:sldId id="264" r:id="rId12"/>
    <p:sldId id="266" r:id="rId13"/>
    <p:sldId id="265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046" autoAdjust="0"/>
  </p:normalViewPr>
  <p:slideViewPr>
    <p:cSldViewPr snapToGrid="0">
      <p:cViewPr varScale="1">
        <p:scale>
          <a:sx n="96" d="100"/>
          <a:sy n="96" d="100"/>
        </p:scale>
        <p:origin x="11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3CFDC8-9873-1D97-DCCD-BFC52EB47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33D9EA6-0A74-C877-D88C-84147BC3E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BE88B0D-0B1A-27EE-BF38-148CB9E03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BA04-9245-41EF-9C5A-B8EFDDB31474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75E21DB-5757-4B73-FB7F-F22474FB5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D358613-E469-BEA1-15B3-61B6C2EA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E363B-B7C3-42F8-B50F-246A1858AC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264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016FB7-8816-9A1E-CE53-D1703BA3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C8D41C2-0BB0-88E4-5808-EDE208CC2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2AC6974-6845-4666-E694-74148A13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BA04-9245-41EF-9C5A-B8EFDDB31474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169CE28-F442-0998-3C46-2D16EF1C4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274B8FC-57E7-426C-3F0D-A15AD7E0D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E363B-B7C3-42F8-B50F-246A1858AC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1746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E104E95-F6A2-F81C-D824-4919E95971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65E665A-D904-2E91-ED50-DB9ED7AE4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046B19A-76A9-D14A-E4EA-8896BD3C8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BA04-9245-41EF-9C5A-B8EFDDB31474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1651132-86B8-2868-EF78-9D6F16DC0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643084F-A175-0072-C488-09C1AE6F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E363B-B7C3-42F8-B50F-246A1858AC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3726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925117-06AE-1BD4-E35C-971529826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B951F9-CA4A-0851-873A-FB5C35AF1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FCD9315-8264-DF7B-C5B9-5A4140522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BA04-9245-41EF-9C5A-B8EFDDB31474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76CF730-A3DA-5CB5-4FA8-0B965F912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63E81A1-1BCF-E38D-1499-EC6EFCE16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E363B-B7C3-42F8-B50F-246A1858AC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5587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1C9081-04F9-9BB3-DBF5-C6DE14630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B8FBF06-2602-A025-2E96-F16E0BD1B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D1D2C9C-4E5F-CEDD-3F99-4CD9A2A4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BA04-9245-41EF-9C5A-B8EFDDB31474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8C4A124-D2CA-B7A2-9E2B-742A5750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58FADF3-047F-C81F-A81B-0B8AE4161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E363B-B7C3-42F8-B50F-246A1858AC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9141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61E960-C3F9-1ED6-7977-2DCDC4AF7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E6ECD37-2017-1DD4-9352-5DE82BCF1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B310C98-7B0B-4568-801F-2B5161B3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66905F0-AE0D-11F8-ED0F-9103BB3F3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BA04-9245-41EF-9C5A-B8EFDDB31474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C91FD0B-2534-5406-6BF6-4C0454372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8D87651-503D-6D63-7BAB-C0C387CC6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E363B-B7C3-42F8-B50F-246A1858AC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3451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BD0E00-E316-58E8-2301-0F91F1F90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0D5964C-FB82-AA88-6F09-49CE24346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51F9F29-1F2F-3C19-7C67-440FF64AF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AB3B9401-F21A-82FC-B5F9-D61DA950D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76D17C2F-6490-896B-F1C0-C54FE17F98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097461AD-D467-F4AE-7DAD-A45158E9E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BA04-9245-41EF-9C5A-B8EFDDB31474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DF5D6566-2377-5F25-9E07-87B63CA3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E3C0552C-ED47-8263-EEF8-C1D6CBF2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E363B-B7C3-42F8-B50F-246A1858AC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2788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44DCF8-843E-3F4D-3A2E-112F97397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9B59178B-FA1A-003C-F400-7B88D0AA9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BA04-9245-41EF-9C5A-B8EFDDB31474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4E225ED-A629-8CF5-81B2-D696DB1E0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AAF6F36-3F3C-77D6-7906-6B703D8D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E363B-B7C3-42F8-B50F-246A1858AC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5828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101459E9-7724-1F9D-4B74-EB25FBEE2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BA04-9245-41EF-9C5A-B8EFDDB31474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A2D18BD1-7F8B-2BA0-C10A-D23B54D2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2F52179-12FF-FC50-2D9A-88AD00771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E363B-B7C3-42F8-B50F-246A1858AC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3500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BC86F21-6F7B-F514-94F2-F60EB7644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AA28C2B-4FF3-6B5D-8FA3-3C93FE49D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5B44B96-D970-4C5A-3FAB-5EDB8A38C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0CE1427-240E-90E8-0E68-743AB8CD9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BA04-9245-41EF-9C5A-B8EFDDB31474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9C15683-452A-697F-231A-0FA8B6AA0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D3457DC-386A-3099-F884-3FF2A9F3A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E363B-B7C3-42F8-B50F-246A1858AC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015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9236D4-2B8F-BBB1-A0CB-A6FFE0C3E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066376B-09F0-411E-0372-87038F687F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95B5409-62BE-327D-68B3-DDBBFC218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9C025EE-3E20-844A-76BD-AFCD9555B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BA04-9245-41EF-9C5A-B8EFDDB31474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5AEFDC4-6F2D-335A-5B5B-DB2BBEF44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AA18D17-F9CB-08D1-D5C4-0A95CE3B8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E363B-B7C3-42F8-B50F-246A1858AC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171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5433711-C133-62CF-E1E1-33D950E0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531AE20-D9DF-FE3F-7683-FB890F47F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F234484-5003-9EDD-A182-2FB9DE1BF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FBA04-9245-41EF-9C5A-B8EFDDB31474}" type="datetimeFigureOut">
              <a:rPr lang="el-GR" smtClean="0"/>
              <a:t>22/5/2025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34E194E-1059-7EFB-B546-CAC78B0DF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052AA3B-7A0A-8920-F22E-BA29B3BE2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5E363B-B7C3-42F8-B50F-246A1858AC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301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87401E-8D37-77F4-5426-089EBC9B8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B49F115-09CF-F551-CE24-696C18DC5B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9E104B64-D5FC-09E6-09DB-99ACAC894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65" y="970614"/>
            <a:ext cx="7300210" cy="491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88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6ACE5C-D6ED-D6CB-35C3-A6D5440C1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u="sng" dirty="0">
                <a:latin typeface="Bahnschrift Condensed" panose="020B0502040204020203" pitchFamily="34" charset="0"/>
              </a:rPr>
              <a:t>The Divide’s Outcome:</a:t>
            </a:r>
            <a:endParaRPr lang="el-GR" sz="60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44E3E67-835D-8531-87D4-C5E71ECDA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0" i="0" u="none" strike="noStrike" dirty="0">
                <a:solidFill>
                  <a:srgbClr val="000000"/>
                </a:solidFill>
                <a:effectLst/>
                <a:latin typeface="Bahnschrift Condensed" panose="020B0502040204020203" pitchFamily="34" charset="0"/>
              </a:rPr>
              <a:t>Hu Yaobang’s forced resignation in 1987</a:t>
            </a:r>
          </a:p>
          <a:p>
            <a:r>
              <a:rPr lang="en-US" sz="4400" b="0" i="0" u="none" strike="noStrike" dirty="0">
                <a:solidFill>
                  <a:srgbClr val="000000"/>
                </a:solidFill>
                <a:effectLst/>
                <a:latin typeface="Bahnschrift Condensed" panose="020B0502040204020203" pitchFamily="34" charset="0"/>
              </a:rPr>
              <a:t>Zhao Ziyang</a:t>
            </a:r>
            <a:r>
              <a:rPr lang="en-US" sz="4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becomes General Secretary of the CCP (1987-89)</a:t>
            </a:r>
            <a:endParaRPr lang="el-GR" sz="44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193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B4712FE-665B-EAC7-3302-E974386A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6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Hu Yaobang dies 15/4/1989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8B709DE-AB6B-B7EB-A0C2-FBE8CFD1C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316" y="1690688"/>
            <a:ext cx="6847368" cy="4802187"/>
          </a:xfrm>
        </p:spPr>
      </p:pic>
    </p:spTree>
    <p:extLst>
      <p:ext uri="{BB962C8B-B14F-4D97-AF65-F5344CB8AC3E}">
        <p14:creationId xmlns:p14="http://schemas.microsoft.com/office/powerpoint/2010/main" val="3414469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8454BE-C87C-10EE-2C25-02E4CDA3E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Funeral 22/4/1989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A9F68E4-1213-12C1-7BF1-E25671F21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75" y="1690688"/>
            <a:ext cx="9069049" cy="4351338"/>
          </a:xfrm>
        </p:spPr>
      </p:pic>
    </p:spTree>
    <p:extLst>
      <p:ext uri="{BB962C8B-B14F-4D97-AF65-F5344CB8AC3E}">
        <p14:creationId xmlns:p14="http://schemas.microsoft.com/office/powerpoint/2010/main" val="2812770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43583C-D3AA-F4CB-4065-C8CB817F4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463C858-065D-9501-D717-A92808EFD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141" y="1098029"/>
            <a:ext cx="8049717" cy="4661941"/>
          </a:xfrm>
        </p:spPr>
      </p:pic>
    </p:spTree>
    <p:extLst>
      <p:ext uri="{BB962C8B-B14F-4D97-AF65-F5344CB8AC3E}">
        <p14:creationId xmlns:p14="http://schemas.microsoft.com/office/powerpoint/2010/main" val="2131872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EDA8F01-69D5-6BFD-33D4-DAB2BBB9C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DD4A3341-006D-FD50-5B16-B3934C8E9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111" y="1225446"/>
            <a:ext cx="7959777" cy="4407108"/>
          </a:xfrm>
        </p:spPr>
      </p:pic>
    </p:spTree>
    <p:extLst>
      <p:ext uri="{BB962C8B-B14F-4D97-AF65-F5344CB8AC3E}">
        <p14:creationId xmlns:p14="http://schemas.microsoft.com/office/powerpoint/2010/main" val="280066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60CCB2A-3AA4-5E49-7548-ADE417E67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Goddess of Democracy 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C77276C-5CFC-1DFD-2670-E9FC7DA31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20" y="1810635"/>
            <a:ext cx="9203960" cy="4351338"/>
          </a:xfrm>
        </p:spPr>
      </p:pic>
    </p:spTree>
    <p:extLst>
      <p:ext uri="{BB962C8B-B14F-4D97-AF65-F5344CB8AC3E}">
        <p14:creationId xmlns:p14="http://schemas.microsoft.com/office/powerpoint/2010/main" val="1109995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CDD0E2-DA14-42F1-AD1C-5717B734B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Goddess of Democracy </a:t>
            </a: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DF3F933-B247-2938-179F-75B566906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12" y="2233534"/>
            <a:ext cx="4573249" cy="3357229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12392BD-5CAE-0212-F873-4E3798A0F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720" y="2233535"/>
            <a:ext cx="4512585" cy="335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39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C22674-CC9B-037D-4750-EB8F89F7A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0" i="0" u="sng" strike="noStrike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</a:rPr>
              <a:t> Mikhail Gorbachev’s Visit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FF01734E-1CC6-DEDB-8F76-1E1A48876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9" y="1823404"/>
            <a:ext cx="5675874" cy="4351338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C087453-9DA6-060B-777B-28DF087B3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17" y="1823403"/>
            <a:ext cx="5675874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68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66CA3E1-E1AC-C746-FD9C-C7B07983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The Fate of Zhao Ziyang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DCD28E7B-8FC1-CCEE-0211-777C63CDB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47" y="1795620"/>
            <a:ext cx="5266544" cy="4351338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6FDD6EF-2276-2ECB-6BE8-1BC70D498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709" y="1795620"/>
            <a:ext cx="5266544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49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80AAF85-55BD-DE97-7D5B-3B23389ED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Martial Law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66A24DD-5149-EAB6-29E0-68B41BC2E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61" y="1684260"/>
            <a:ext cx="9024078" cy="4425299"/>
          </a:xfrm>
        </p:spPr>
      </p:pic>
    </p:spTree>
    <p:extLst>
      <p:ext uri="{BB962C8B-B14F-4D97-AF65-F5344CB8AC3E}">
        <p14:creationId xmlns:p14="http://schemas.microsoft.com/office/powerpoint/2010/main" val="2453034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83925E-C16B-F3E5-40DF-0B3C445E4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Political Leaders of the Time 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13" name="Θέση περιεχομένου 12">
            <a:extLst>
              <a:ext uri="{FF2B5EF4-FFF2-40B4-BE49-F238E27FC236}">
                <a16:creationId xmlns:a16="http://schemas.microsoft.com/office/drawing/2014/main" id="{86EC6C00-7E6F-29C6-5330-27F23989F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81" y="1787576"/>
            <a:ext cx="2714062" cy="3600000"/>
          </a:xfr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B0ADAEB0-7C8C-D081-564F-ABEF189EB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812" y="1761891"/>
            <a:ext cx="2816438" cy="3600000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D8F8A965-7B56-033F-D642-37065DAF5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341" y="1787576"/>
            <a:ext cx="3065720" cy="3600000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7F6165F1-14C9-6036-8EFA-9AE682DEC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3" y="1787576"/>
            <a:ext cx="2890724" cy="360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A33BBE-2C74-FFCB-FF5D-BAEA4CDFA4DB}"/>
              </a:ext>
            </a:extLst>
          </p:cNvPr>
          <p:cNvSpPr txBox="1"/>
          <p:nvPr/>
        </p:nvSpPr>
        <p:spPr>
          <a:xfrm>
            <a:off x="60874" y="5711249"/>
            <a:ext cx="2890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hnschrift SemiBold Condensed" panose="020B0502040204020203" pitchFamily="34" charset="0"/>
              </a:rPr>
              <a:t>Deng Xiaoping</a:t>
            </a:r>
            <a:endParaRPr lang="el-GR" sz="3600" dirty="0">
              <a:latin typeface="Bahnschrift SemiBold Condensed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8171A5-0AC2-0650-F542-F0949EA075DF}"/>
              </a:ext>
            </a:extLst>
          </p:cNvPr>
          <p:cNvSpPr txBox="1"/>
          <p:nvPr/>
        </p:nvSpPr>
        <p:spPr>
          <a:xfrm>
            <a:off x="3737969" y="5711250"/>
            <a:ext cx="1394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hnschrift SemiBold Condensed" panose="020B0502040204020203" pitchFamily="34" charset="0"/>
              </a:rPr>
              <a:t>Li Peng</a:t>
            </a:r>
            <a:endParaRPr lang="el-GR" sz="3600" dirty="0">
              <a:latin typeface="Bahnschrift SemiBold Condensed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132BD6-7506-174C-DD2B-B79032A7C286}"/>
              </a:ext>
            </a:extLst>
          </p:cNvPr>
          <p:cNvSpPr txBox="1"/>
          <p:nvPr/>
        </p:nvSpPr>
        <p:spPr>
          <a:xfrm>
            <a:off x="6427337" y="5711250"/>
            <a:ext cx="2658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hnschrift SemiBold Condensed" panose="020B0502040204020203" pitchFamily="34" charset="0"/>
              </a:rPr>
              <a:t>Zhao Ziyang</a:t>
            </a:r>
            <a:endParaRPr lang="el-GR" sz="3600" dirty="0">
              <a:latin typeface="Bahnschrift SemiBold Condensed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8359F1-1D1F-E059-408B-B3EE7EB81A5D}"/>
              </a:ext>
            </a:extLst>
          </p:cNvPr>
          <p:cNvSpPr txBox="1"/>
          <p:nvPr/>
        </p:nvSpPr>
        <p:spPr>
          <a:xfrm>
            <a:off x="9538384" y="5711249"/>
            <a:ext cx="2083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hnschrift SemiBold Condensed" panose="020B0502040204020203" pitchFamily="34" charset="0"/>
              </a:rPr>
              <a:t>Hu Yaobang</a:t>
            </a:r>
            <a:endParaRPr lang="el-GR" sz="36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73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FBEACD-D39B-9E08-868B-517D61E58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The First Wave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A9C0D1D-9B47-D82C-B61B-8ED982E75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3" y="1690688"/>
            <a:ext cx="5357129" cy="4351338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0A7D813-B23B-63E3-DDCC-EEF4C20F8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63" y="1675671"/>
            <a:ext cx="5552644" cy="436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50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BE27BB9-40C7-262D-E4DC-65939E444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The First Wave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3EADB5C-0252-3A2F-2634-EAE85F114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95" y="1690688"/>
            <a:ext cx="9129010" cy="4530205"/>
          </a:xfrm>
        </p:spPr>
      </p:pic>
    </p:spTree>
    <p:extLst>
      <p:ext uri="{BB962C8B-B14F-4D97-AF65-F5344CB8AC3E}">
        <p14:creationId xmlns:p14="http://schemas.microsoft.com/office/powerpoint/2010/main" val="2285896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8FB7A9-85D6-9DE2-CCE2-477BF0446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Second Wave:  June 3d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9FEC519-BE18-1C0F-4F44-14EACF962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29" y="1690688"/>
            <a:ext cx="6490741" cy="4230427"/>
          </a:xfrm>
        </p:spPr>
      </p:pic>
    </p:spTree>
    <p:extLst>
      <p:ext uri="{BB962C8B-B14F-4D97-AF65-F5344CB8AC3E}">
        <p14:creationId xmlns:p14="http://schemas.microsoft.com/office/powerpoint/2010/main" val="1158972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194D3F-3000-D192-4516-1378F6AF5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Death Toll:  Unknown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340064C-7DF8-95C6-0741-C00533F43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8" y="2277595"/>
            <a:ext cx="5842000" cy="3505200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6F6D9D8-31C6-9389-C3BD-179548C1E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11" y="2277595"/>
            <a:ext cx="584200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02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815AEF-6AEA-0ACA-C7A8-9B2077FEC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Tank Man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FE6844F8-37F7-4E4D-903E-E5C174D0F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65" y="1690688"/>
            <a:ext cx="8124669" cy="4170467"/>
          </a:xfrm>
        </p:spPr>
      </p:pic>
    </p:spTree>
    <p:extLst>
      <p:ext uri="{BB962C8B-B14F-4D97-AF65-F5344CB8AC3E}">
        <p14:creationId xmlns:p14="http://schemas.microsoft.com/office/powerpoint/2010/main" val="2543261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F7DE09-2E3F-34FD-897E-2B06F2044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Tank Man 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58A0EC3-8098-FE3B-7BEA-3B8B6651D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57" y="1690688"/>
            <a:ext cx="7642486" cy="4351338"/>
          </a:xfrm>
        </p:spPr>
      </p:pic>
    </p:spTree>
    <p:extLst>
      <p:ext uri="{BB962C8B-B14F-4D97-AF65-F5344CB8AC3E}">
        <p14:creationId xmlns:p14="http://schemas.microsoft.com/office/powerpoint/2010/main" val="744249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BF2FA3-62C1-BB2B-A8F3-78343F502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The Aftermath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94E0BC7D-8CF8-17A6-535A-989AA1C28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83595"/>
            <a:ext cx="4740969" cy="4909279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11BA164F-2C7F-3D1A-9960-83C59E9A9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33" y="1583594"/>
            <a:ext cx="4740969" cy="49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90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ABC2B28-BACD-93F9-9774-A7C7AE093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The Aftermath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AD250B1E-BA07-4B2F-D86E-69EE32BE5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3" y="1690688"/>
            <a:ext cx="5798047" cy="4351338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4127A44-7518-E054-AE19-0334BCD37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761" y="1690688"/>
            <a:ext cx="579804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84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53A99BE-7189-F636-368D-7DD08B250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u="sng" dirty="0">
                <a:latin typeface="Bahnschrift SemiBold Condensed" panose="020B0502040204020203" pitchFamily="34" charset="0"/>
              </a:rPr>
              <a:t>Censorship: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0E10721-57E5-F952-884B-0DB44F931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b="0" i="0" u="none" strike="noStrike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</a:rPr>
              <a:t>government minimized its significance, put out a false death toll of 241, including troops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b="0" i="0" u="none" strike="noStrike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</a:rPr>
              <a:t>it is only referenced by name or not even that in school books 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02275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334308-E770-042E-9D83-59D5D8C11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Internet Access to Information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90E0527-0F2A-572E-8837-49BFD0C96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9" y="2229279"/>
            <a:ext cx="5314716" cy="3328832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085966F-6AA9-31DE-0AD4-B49C7D07E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95" y="2229279"/>
            <a:ext cx="5314716" cy="332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38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DB9B94E-79D7-882C-D963-5E7AEFD5B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Deng Xiaoping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07D3791-A0E5-E375-1177-A7B6F9061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36" y="1690688"/>
            <a:ext cx="4017364" cy="41404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4C666D-D343-7293-ED8C-DD90695A9F3E}"/>
              </a:ext>
            </a:extLst>
          </p:cNvPr>
          <p:cNvSpPr txBox="1"/>
          <p:nvPr/>
        </p:nvSpPr>
        <p:spPr>
          <a:xfrm>
            <a:off x="449179" y="2246243"/>
            <a:ext cx="667351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Bahnschrift Condensed" panose="020B0502040204020203" pitchFamily="34" charset="0"/>
              </a:rPr>
              <a:t>Under Mao he was General Secretary of the CCP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Bahnschrift Condensed" panose="020B0502040204020203" pitchFamily="34" charset="0"/>
              </a:rPr>
              <a:t>Promoted central planning and moderate policies of economic modernization and efficiency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99489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E6A1E-21AB-3175-69C3-387012E72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Public Commemoration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DBEBD8A-5073-34B7-1162-8F22C60E2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4" y="1690687"/>
            <a:ext cx="5690196" cy="4446013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C0724F9-E6BD-3545-DBCD-C2FB747F9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42" y="1690686"/>
            <a:ext cx="5690196" cy="444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32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3AABA7-4A5C-C20A-6C9C-7C66C9F31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93EC0AC-FE39-02AD-82A7-DB6A279BB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6467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EF1DCE-5E81-3CDF-19D6-091E247EB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0" i="0" u="sng" strike="noStrike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</a:rPr>
              <a:t>Pillar of Shame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B8CF4D8-0987-3762-62A4-69D7DBDEC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37" y="1690688"/>
            <a:ext cx="8649325" cy="4350348"/>
          </a:xfrm>
        </p:spPr>
      </p:pic>
    </p:spTree>
    <p:extLst>
      <p:ext uri="{BB962C8B-B14F-4D97-AF65-F5344CB8AC3E}">
        <p14:creationId xmlns:p14="http://schemas.microsoft.com/office/powerpoint/2010/main" val="3093228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AAFAAE-D5AD-633A-23B8-5E7F07DB8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397BEF1-B24E-2F19-7BCB-FD96C318E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11277600" cy="6858000"/>
          </a:xfrm>
        </p:spPr>
      </p:pic>
    </p:spTree>
    <p:extLst>
      <p:ext uri="{BB962C8B-B14F-4D97-AF65-F5344CB8AC3E}">
        <p14:creationId xmlns:p14="http://schemas.microsoft.com/office/powerpoint/2010/main" val="3768398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654B81-613F-4561-6735-1C635071C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Deng Xiaoping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B2F0EDA2-C12C-79E0-EC9F-F415610F2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472" y="1690688"/>
            <a:ext cx="3100328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6199C0-7EAE-46C5-8D0B-41C541684C7E}"/>
              </a:ext>
            </a:extLst>
          </p:cNvPr>
          <p:cNvSpPr txBox="1"/>
          <p:nvPr/>
        </p:nvSpPr>
        <p:spPr>
          <a:xfrm>
            <a:off x="481263" y="2085474"/>
            <a:ext cx="763604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Bahnschrift Condensed" panose="020B0502040204020203" pitchFamily="34" charset="0"/>
              </a:rPr>
              <a:t>By 1977 he was 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Bahnschrift Condensed" panose="020B0502040204020203" pitchFamily="34" charset="0"/>
              </a:rPr>
              <a:t>Vice Chairman of the CCP and Chief of the PLA General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Bahnschrift Condensed" panose="020B0502040204020203" pitchFamily="34" charset="0"/>
              </a:rPr>
              <a:t>1978: The Reform and Opening-Up Policy. Ended collectivized agriculture, opened China to foreign investment, decentralized the economy, brought rapid economic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He held a tight grip: distain for western democracy and political liberation</a:t>
            </a:r>
            <a:endParaRPr lang="el-GR" sz="32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918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CB6EE0-6291-7392-F3DC-43543A3F3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Hu Yaobang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48A11D2-3DFC-A05B-8102-58D117415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558" y="1690688"/>
            <a:ext cx="4664242" cy="422101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5E99BA-6BD6-B628-2B29-33B3A7CA9A8E}"/>
              </a:ext>
            </a:extLst>
          </p:cNvPr>
          <p:cNvSpPr txBox="1"/>
          <p:nvPr/>
        </p:nvSpPr>
        <p:spPr>
          <a:xfrm>
            <a:off x="433135" y="2370034"/>
            <a:ext cx="58714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Bahnschrift Condensed" panose="020B0502040204020203" pitchFamily="34" charset="0"/>
              </a:rPr>
              <a:t>General Secretary of the CCP (1980-87)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Bahnschrift Condensed" panose="020B0502040204020203" pitchFamily="34" charset="0"/>
              </a:rPr>
              <a:t>Supporter of The Reform and Opening Up </a:t>
            </a:r>
            <a:r>
              <a:rPr lang="en-US" sz="3600" dirty="0" err="1">
                <a:latin typeface="Bahnschrift Condensed" panose="020B0502040204020203" pitchFamily="34" charset="0"/>
              </a:rPr>
              <a:t>Programm</a:t>
            </a:r>
            <a:endParaRPr lang="en-US" sz="3600" dirty="0">
              <a:latin typeface="Bahnschrif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Bahnschrift Condensed" panose="020B0502040204020203" pitchFamily="34" charset="0"/>
              </a:rPr>
              <a:t>Advocate of Political Liberalization</a:t>
            </a:r>
            <a:endParaRPr lang="el-GR" sz="36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815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0BBD6A-9494-8E6D-FE5E-0D53A4A8A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Zhao Ziyang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DE46608-6AFE-4DC6-7AA7-B32B91076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51109"/>
            <a:ext cx="5257800" cy="398821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26D13-0A46-B50C-E062-4741E5D28B92}"/>
              </a:ext>
            </a:extLst>
          </p:cNvPr>
          <p:cNvSpPr txBox="1"/>
          <p:nvPr/>
        </p:nvSpPr>
        <p:spPr>
          <a:xfrm>
            <a:off x="421106" y="2274838"/>
            <a:ext cx="56748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Bahnschrift Condensed" panose="020B0502040204020203" pitchFamily="34" charset="0"/>
              </a:rPr>
              <a:t>Premier of China (1980–1987)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Supporter of Deng’s reforms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Supporter of Political Liberalization</a:t>
            </a:r>
            <a:endParaRPr lang="el-GR" sz="36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47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BDE9A19-DA50-D2DE-864E-B39828F52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Li Peng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8A7E724-4F27-7361-2CCD-FD002DC1B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82930"/>
            <a:ext cx="5257800" cy="408087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939231-D740-61AF-A748-265D550D7472}"/>
              </a:ext>
            </a:extLst>
          </p:cNvPr>
          <p:cNvSpPr txBox="1"/>
          <p:nvPr/>
        </p:nvSpPr>
        <p:spPr>
          <a:xfrm>
            <a:off x="465221" y="2228671"/>
            <a:ext cx="4764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Bahnschrift Condensed" panose="020B0502040204020203" pitchFamily="34" charset="0"/>
              </a:rPr>
              <a:t>Premier of China (1987–1998)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Bahnschrift Condensed" panose="020B0502040204020203" pitchFamily="34" charset="0"/>
              </a:rPr>
              <a:t>Conservative</a:t>
            </a:r>
          </a:p>
        </p:txBody>
      </p:sp>
    </p:spTree>
    <p:extLst>
      <p:ext uri="{BB962C8B-B14F-4D97-AF65-F5344CB8AC3E}">
        <p14:creationId xmlns:p14="http://schemas.microsoft.com/office/powerpoint/2010/main" val="3605643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BA2837-CC5F-CC2E-094A-480F3B00F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u="sng" dirty="0">
                <a:latin typeface="Bahnschrift SemiBold Condensed" panose="020B0502040204020203" pitchFamily="34" charset="0"/>
              </a:rPr>
              <a:t>The Political Background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714899E-BA28-6CC8-10F4-2FBCFC6B5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b="0" i="0" u="none" strike="noStrike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</a:rPr>
              <a:t>a decade of remarkable economic growth brought foreign ideas, liberalism, but also inflation and corruption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b="0" i="0" u="none" strike="noStrike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</a:rPr>
              <a:t>this mix of events caused political unrest to the youth, who started to protest for more freedom and rights in 1986-7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29748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31E3ED-ACD1-BCF1-8CE9-DB9B4AA02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Bahnschrift SemiBold Condensed" panose="020B0502040204020203" pitchFamily="34" charset="0"/>
              </a:rPr>
              <a:t>Two Sides</a:t>
            </a:r>
            <a:endParaRPr lang="el-GR" sz="60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82C7A546-9450-9115-2DB4-E3F325BFB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6" y="2680039"/>
            <a:ext cx="2655090" cy="3600000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83D56C3-1B75-AC28-1AF9-316E14588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26" y="2680039"/>
            <a:ext cx="2655090" cy="360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0655F3-D743-2E77-F0A5-30B634B339ED}"/>
              </a:ext>
            </a:extLst>
          </p:cNvPr>
          <p:cNvSpPr txBox="1"/>
          <p:nvPr/>
        </p:nvSpPr>
        <p:spPr>
          <a:xfrm>
            <a:off x="225817" y="1539032"/>
            <a:ext cx="5563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>
                <a:latin typeface="Bahnschrift SemiBold Condensed" panose="020B0502040204020203" pitchFamily="34" charset="0"/>
              </a:rPr>
              <a:t>Reformers</a:t>
            </a:r>
            <a:endParaRPr lang="el-GR" sz="3600" u="sng" dirty="0">
              <a:latin typeface="Bahnschrift SemiBold Condensed" panose="020B0502040204020203" pitchFamily="34" charset="0"/>
            </a:endParaRP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2F4454A-B09A-2276-B1F5-B014DDBC2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82" y="2680039"/>
            <a:ext cx="2655091" cy="3600000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C67448F9-8D3C-BE9E-87A0-35C7131FD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563" y="2680039"/>
            <a:ext cx="2655091" cy="360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95BBFA-E91D-D166-BAF3-02E72A701A2D}"/>
              </a:ext>
            </a:extLst>
          </p:cNvPr>
          <p:cNvSpPr txBox="1"/>
          <p:nvPr/>
        </p:nvSpPr>
        <p:spPr>
          <a:xfrm>
            <a:off x="7429458" y="1614860"/>
            <a:ext cx="3924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>
                <a:latin typeface="Bahnschrift SemiBold Condensed" panose="020B0502040204020203" pitchFamily="34" charset="0"/>
              </a:rPr>
              <a:t>Hardliners</a:t>
            </a:r>
            <a:endParaRPr lang="el-GR" sz="3600" u="sng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04076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292</Words>
  <Application>Microsoft Office PowerPoint</Application>
  <PresentationFormat>Ευρεία οθόνη</PresentationFormat>
  <Paragraphs>53</Paragraphs>
  <Slides>33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33</vt:i4>
      </vt:variant>
    </vt:vector>
  </HeadingPairs>
  <TitlesOfParts>
    <vt:vector size="39" baseType="lpstr">
      <vt:lpstr>Aptos</vt:lpstr>
      <vt:lpstr>Aptos Display</vt:lpstr>
      <vt:lpstr>Arial</vt:lpstr>
      <vt:lpstr>Bahnschrift Condensed</vt:lpstr>
      <vt:lpstr>Bahnschrift SemiBold Condensed</vt:lpstr>
      <vt:lpstr>Θέμα του Office</vt:lpstr>
      <vt:lpstr>Παρουσίαση του PowerPoint</vt:lpstr>
      <vt:lpstr>Political Leaders of the Time </vt:lpstr>
      <vt:lpstr>Deng Xiaoping</vt:lpstr>
      <vt:lpstr>Deng Xiaoping</vt:lpstr>
      <vt:lpstr>Hu Yaobang</vt:lpstr>
      <vt:lpstr>Zhao Ziyang</vt:lpstr>
      <vt:lpstr>Li Peng</vt:lpstr>
      <vt:lpstr>The Political Background</vt:lpstr>
      <vt:lpstr>Two Sides</vt:lpstr>
      <vt:lpstr>The Divide’s Outcome:</vt:lpstr>
      <vt:lpstr>Hu Yaobang dies 15/4/1989</vt:lpstr>
      <vt:lpstr>Funeral 22/4/1989</vt:lpstr>
      <vt:lpstr>Παρουσίαση του PowerPoint</vt:lpstr>
      <vt:lpstr>Παρουσίαση του PowerPoint</vt:lpstr>
      <vt:lpstr>Goddess of Democracy </vt:lpstr>
      <vt:lpstr>Goddess of Democracy </vt:lpstr>
      <vt:lpstr> Mikhail Gorbachev’s Visit</vt:lpstr>
      <vt:lpstr>The Fate of Zhao Ziyang</vt:lpstr>
      <vt:lpstr>Martial Law</vt:lpstr>
      <vt:lpstr>The First Wave</vt:lpstr>
      <vt:lpstr>The First Wave</vt:lpstr>
      <vt:lpstr>Second Wave:  June 3d</vt:lpstr>
      <vt:lpstr>Death Toll:  Unknown</vt:lpstr>
      <vt:lpstr>Tank Man</vt:lpstr>
      <vt:lpstr>Tank Man </vt:lpstr>
      <vt:lpstr>The Aftermath</vt:lpstr>
      <vt:lpstr>The Aftermath</vt:lpstr>
      <vt:lpstr>Censorship:</vt:lpstr>
      <vt:lpstr>Internet Access to Information</vt:lpstr>
      <vt:lpstr>Public Commemoration</vt:lpstr>
      <vt:lpstr>Παρουσίαση του PowerPoint</vt:lpstr>
      <vt:lpstr>Pillar of Shame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Angelo Aaron</dc:creator>
  <cp:lastModifiedBy>Angelo Aaron</cp:lastModifiedBy>
  <cp:revision>2</cp:revision>
  <dcterms:created xsi:type="dcterms:W3CDTF">2025-05-21T08:13:23Z</dcterms:created>
  <dcterms:modified xsi:type="dcterms:W3CDTF">2025-05-22T20:04:11Z</dcterms:modified>
</cp:coreProperties>
</file>