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1020" r:id="rId3"/>
    <p:sldId id="719" r:id="rId4"/>
    <p:sldId id="257" r:id="rId5"/>
    <p:sldId id="1021" r:id="rId6"/>
    <p:sldId id="584" r:id="rId7"/>
    <p:sldId id="522" r:id="rId8"/>
    <p:sldId id="523" r:id="rId9"/>
    <p:sldId id="524" r:id="rId10"/>
    <p:sldId id="525" r:id="rId11"/>
    <p:sldId id="585" r:id="rId12"/>
    <p:sldId id="586" r:id="rId13"/>
    <p:sldId id="583" r:id="rId14"/>
    <p:sldId id="1001" r:id="rId15"/>
    <p:sldId id="1017" r:id="rId16"/>
    <p:sldId id="1007" r:id="rId17"/>
    <p:sldId id="1008" r:id="rId18"/>
    <p:sldId id="1011" r:id="rId19"/>
    <p:sldId id="1010" r:id="rId20"/>
    <p:sldId id="1013" r:id="rId21"/>
    <p:sldId id="1004" r:id="rId22"/>
    <p:sldId id="394" r:id="rId23"/>
    <p:sldId id="284" r:id="rId24"/>
    <p:sldId id="1022" r:id="rId25"/>
    <p:sldId id="1023" r:id="rId26"/>
    <p:sldId id="1018" r:id="rId27"/>
    <p:sldId id="262" r:id="rId28"/>
    <p:sldId id="267" r:id="rId29"/>
    <p:sldId id="1019" r:id="rId30"/>
    <p:sldId id="264" r:id="rId31"/>
    <p:sldId id="358" r:id="rId32"/>
    <p:sldId id="359" r:id="rId3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C4095-DE9D-4F45-97F4-FF44E6D532CE}" v="1" dt="2023-12-17T05:43:04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04" autoAdjust="0"/>
    <p:restoredTop sz="86370" autoAdjust="0"/>
  </p:normalViewPr>
  <p:slideViewPr>
    <p:cSldViewPr>
      <p:cViewPr varScale="1">
        <p:scale>
          <a:sx n="109" d="100"/>
          <a:sy n="109" d="100"/>
        </p:scale>
        <p:origin x="13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0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EF6FE-E442-4621-BB3F-1ECC4EC53384}" type="datetimeFigureOut">
              <a:rPr lang="hu-HU" smtClean="0"/>
              <a:t>2023. 12. 17.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8E108-AF20-4757-BBC7-E6154A3A766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637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197CC-13A4-4A0F-8075-81DC9F738F95}" type="slidenum">
              <a:rPr lang="en-US" altLang="hu-HU" smtClean="0"/>
              <a:pPr>
                <a:defRPr/>
              </a:pPr>
              <a:t>13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185499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ctrTitle" hasCustomPrompt="1"/>
          </p:nvPr>
        </p:nvSpPr>
        <p:spPr>
          <a:xfrm>
            <a:off x="509715" y="1998663"/>
            <a:ext cx="8148510" cy="2387600"/>
          </a:xfrm>
        </p:spPr>
        <p:txBody>
          <a:bodyPr anchor="b">
            <a:normAutofit/>
          </a:bodyPr>
          <a:lstStyle>
            <a:lvl1pPr algn="l"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509715" y="4478338"/>
            <a:ext cx="8148510" cy="1655762"/>
          </a:xfrm>
        </p:spPr>
        <p:txBody>
          <a:bodyPr/>
          <a:lstStyle>
            <a:lvl1pPr marL="0" indent="0" algn="l">
              <a:buNone/>
              <a:defRPr sz="1800" i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715" y="540636"/>
            <a:ext cx="214377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12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5649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421248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32878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lköszöné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id="{D7AA1C3A-253B-1943-BB4B-1CBB307C773F}"/>
              </a:ext>
            </a:extLst>
          </p:cNvPr>
          <p:cNvSpPr txBox="1"/>
          <p:nvPr userDrawn="1"/>
        </p:nvSpPr>
        <p:spPr>
          <a:xfrm>
            <a:off x="1476631" y="3674919"/>
            <a:ext cx="6190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7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52DDE20-CDCF-CB4B-9425-464E9E684A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14785" y="4800617"/>
            <a:ext cx="1114425" cy="508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07A45A2D-6A90-1B43-800C-079D9E16C1E7}"/>
              </a:ext>
            </a:extLst>
          </p:cNvPr>
          <p:cNvSpPr txBox="1"/>
          <p:nvPr userDrawn="1"/>
        </p:nvSpPr>
        <p:spPr>
          <a:xfrm>
            <a:off x="1476631" y="5019508"/>
            <a:ext cx="6190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uni-nke.hu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D03CCC5B-32D1-5145-ABFC-A0339EC06C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368" y="1532537"/>
            <a:ext cx="1247260" cy="166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1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 noChangeAspect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260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509715" y="1709739"/>
            <a:ext cx="8121479" cy="2852737"/>
          </a:xfrm>
        </p:spPr>
        <p:txBody>
          <a:bodyPr anchor="b">
            <a:normAutofit/>
          </a:bodyPr>
          <a:lstStyle>
            <a:lvl1pPr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715" y="4589464"/>
            <a:ext cx="8121479" cy="1500187"/>
          </a:xfrm>
        </p:spPr>
        <p:txBody>
          <a:bodyPr/>
          <a:lstStyle>
            <a:lvl1pPr marL="0" indent="0">
              <a:buNone/>
              <a:defRPr sz="1800" i="1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pic>
        <p:nvPicPr>
          <p:cNvPr id="9" name="Picture 19">
            <a:extLst>
              <a:ext uri="{FF2B5EF4-FFF2-40B4-BE49-F238E27FC236}">
                <a16:creationId xmlns:a16="http://schemas.microsoft.com/office/drawing/2014/main" id="{AAA7CC40-8A8F-A441-A5A7-017E77CB4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9715" y="540636"/>
            <a:ext cx="2143771" cy="10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6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274621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94520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761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24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Ü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823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503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 noChangeAspect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 noChangeAspect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59010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silium.europa.eu/en/infographics/eu-sanctions-russia-ukraine-invasion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194" y="548680"/>
            <a:ext cx="3184031" cy="318403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934821"/>
            <a:ext cx="8148510" cy="2387600"/>
          </a:xfrm>
        </p:spPr>
        <p:txBody>
          <a:bodyPr/>
          <a:lstStyle/>
          <a:p>
            <a:r>
              <a:rPr lang="en-US" noProof="0" dirty="0"/>
              <a:t>Changes </a:t>
            </a:r>
            <a:r>
              <a:rPr lang="hu-HU" dirty="0"/>
              <a:t>of</a:t>
            </a:r>
            <a:r>
              <a:rPr lang="en-US" noProof="0" dirty="0"/>
              <a:t> the International Order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7745" y="5481439"/>
            <a:ext cx="8148510" cy="1655762"/>
          </a:xfrm>
        </p:spPr>
        <p:txBody>
          <a:bodyPr/>
          <a:lstStyle/>
          <a:p>
            <a:r>
              <a:rPr lang="hu-HU" noProof="0" dirty="0" err="1"/>
              <a:t>Panteion</a:t>
            </a:r>
            <a:r>
              <a:rPr lang="hu-HU" noProof="0" dirty="0"/>
              <a:t> University</a:t>
            </a:r>
            <a:r>
              <a:rPr lang="en-US" noProof="0" dirty="0"/>
              <a:t>, </a:t>
            </a:r>
            <a:r>
              <a:rPr lang="hu-HU" noProof="0" dirty="0"/>
              <a:t>December</a:t>
            </a:r>
            <a:r>
              <a:rPr lang="en-US" noProof="0" dirty="0"/>
              <a:t> </a:t>
            </a:r>
            <a:r>
              <a:rPr lang="hu-HU" noProof="0" dirty="0"/>
              <a:t>19</a:t>
            </a:r>
            <a:r>
              <a:rPr lang="en-US" noProof="0" dirty="0"/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218513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hu-HU" noProof="0" dirty="0"/>
              <a:t>4. Era of parallel threats (2014 – 2020) 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sz="quarter"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altLang="hu-HU" sz="2400" noProof="0" dirty="0"/>
          </a:p>
          <a:p>
            <a:r>
              <a:rPr lang="en-US" altLang="hu-HU" sz="2400" noProof="0" dirty="0"/>
              <a:t>2014 Ukraine – back to defense</a:t>
            </a:r>
          </a:p>
          <a:p>
            <a:r>
              <a:rPr lang="en-US" altLang="hu-HU" sz="2400" noProof="0" dirty="0"/>
              <a:t>2015 illegal migration crisis – back to interior</a:t>
            </a:r>
          </a:p>
          <a:p>
            <a:r>
              <a:rPr lang="en-US" altLang="hu-HU" sz="2400" noProof="0" dirty="0"/>
              <a:t>2016 Brexit – what?!?</a:t>
            </a:r>
          </a:p>
          <a:p>
            <a:r>
              <a:rPr lang="en-US" altLang="hu-HU" sz="2400" noProof="0" dirty="0"/>
              <a:t>Regional issues:</a:t>
            </a:r>
          </a:p>
          <a:p>
            <a:pPr lvl="1"/>
            <a:r>
              <a:rPr lang="en-US" altLang="hu-HU" sz="2100" noProof="0" dirty="0"/>
              <a:t>Iran</a:t>
            </a:r>
          </a:p>
          <a:p>
            <a:pPr lvl="1"/>
            <a:r>
              <a:rPr lang="en-US" altLang="hu-HU" sz="2100" noProof="0" dirty="0"/>
              <a:t>ISIS</a:t>
            </a:r>
          </a:p>
          <a:p>
            <a:pPr lvl="1"/>
            <a:r>
              <a:rPr lang="en-US" altLang="hu-HU" sz="2100" noProof="0" dirty="0"/>
              <a:t>Venezuela</a:t>
            </a:r>
          </a:p>
          <a:p>
            <a:pPr lvl="1"/>
            <a:r>
              <a:rPr lang="en-US" altLang="hu-HU" sz="2100" noProof="0" dirty="0"/>
              <a:t>Africa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153400" cy="990600"/>
          </a:xfrm>
        </p:spPr>
        <p:txBody>
          <a:bodyPr/>
          <a:lstStyle/>
          <a:p>
            <a:r>
              <a:rPr lang="en-US" altLang="hu-HU" noProof="0" dirty="0"/>
              <a:t>5. Global pandemic (2020 –…) 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sz="quarter"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hu-HU" sz="2400" noProof="0" dirty="0"/>
              <a:t>Changed the thinking</a:t>
            </a:r>
          </a:p>
          <a:p>
            <a:r>
              <a:rPr lang="en-US" altLang="hu-HU" sz="2400" noProof="0" dirty="0"/>
              <a:t>Bipolar vs. multipolar world</a:t>
            </a:r>
          </a:p>
          <a:p>
            <a:r>
              <a:rPr lang="en-US" altLang="hu-HU" sz="2400" noProof="0" dirty="0"/>
              <a:t>Challenges to the LIO</a:t>
            </a:r>
          </a:p>
          <a:p>
            <a:r>
              <a:rPr lang="en-US" altLang="hu-HU" sz="2400" noProof="0" dirty="0"/>
              <a:t>To close or not to close…</a:t>
            </a:r>
          </a:p>
          <a:p>
            <a:r>
              <a:rPr lang="en-US" altLang="hu-HU" sz="2400" noProof="0" dirty="0"/>
              <a:t>But definitely visible deglobalization and the emergence of regional issues and power aspirants</a:t>
            </a:r>
          </a:p>
          <a:p>
            <a:pPr lvl="1"/>
            <a:r>
              <a:rPr lang="en-US" altLang="hu-HU" sz="2100" noProof="0" dirty="0" err="1"/>
              <a:t>eg.</a:t>
            </a:r>
            <a:r>
              <a:rPr lang="en-US" altLang="hu-HU" sz="2100" noProof="0" dirty="0"/>
              <a:t> Middle-East</a:t>
            </a:r>
          </a:p>
          <a:p>
            <a:pPr lvl="1"/>
            <a:r>
              <a:rPr lang="en-US" altLang="hu-HU" sz="2100" noProof="0" dirty="0"/>
              <a:t>„Global South”</a:t>
            </a:r>
          </a:p>
        </p:txBody>
      </p:sp>
      <p:pic>
        <p:nvPicPr>
          <p:cNvPr id="2" name="Picture 2" descr="Hegyvidéki Önkormányzat | Koronavírus (COVID-19): teendők tünetek esetén">
            <a:extLst>
              <a:ext uri="{FF2B5EF4-FFF2-40B4-BE49-F238E27FC236}">
                <a16:creationId xmlns:a16="http://schemas.microsoft.com/office/drawing/2014/main" id="{9439C702-9FE9-9CB4-A3A4-CE8E9B663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45" y="4122630"/>
            <a:ext cx="3647160" cy="27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766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153400" cy="990600"/>
          </a:xfrm>
        </p:spPr>
        <p:txBody>
          <a:bodyPr/>
          <a:lstStyle/>
          <a:p>
            <a:r>
              <a:rPr lang="en-US" altLang="hu-HU" noProof="0" dirty="0"/>
              <a:t>6. The war in Ukraine (2022 –…) 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sz="quarter"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hu-HU" sz="2400" noProof="0" dirty="0"/>
              <a:t>What is at stake?</a:t>
            </a:r>
          </a:p>
          <a:p>
            <a:r>
              <a:rPr lang="en-US" altLang="hu-HU" sz="2400" noProof="0" dirty="0"/>
              <a:t>Regional, or global conflict?</a:t>
            </a:r>
          </a:p>
          <a:p>
            <a:r>
              <a:rPr lang="en-US" altLang="hu-HU" sz="2400" noProof="0" dirty="0"/>
              <a:t>The unity of the EU and Transatlantic Alliance</a:t>
            </a:r>
          </a:p>
          <a:p>
            <a:r>
              <a:rPr lang="en-US" altLang="hu-HU" sz="2400" noProof="0" dirty="0"/>
              <a:t>Global consequences</a:t>
            </a:r>
          </a:p>
          <a:p>
            <a:pPr lvl="1"/>
            <a:r>
              <a:rPr lang="en-US" altLang="hu-HU" sz="2400" noProof="0" dirty="0"/>
              <a:t>economic</a:t>
            </a:r>
          </a:p>
          <a:p>
            <a:pPr lvl="1"/>
            <a:r>
              <a:rPr lang="en-US" altLang="hu-HU" sz="2400" noProof="0" dirty="0"/>
              <a:t>political</a:t>
            </a:r>
          </a:p>
        </p:txBody>
      </p:sp>
    </p:spTree>
    <p:extLst>
      <p:ext uri="{BB962C8B-B14F-4D97-AF65-F5344CB8AC3E}">
        <p14:creationId xmlns:p14="http://schemas.microsoft.com/office/powerpoint/2010/main" val="485571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0677C4-B4FB-50A1-45A3-030ACF1C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2023…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4B41F4-C9C7-8A0B-C8BD-0AC0FE69F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56792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noProof="0" dirty="0"/>
              <a:t>… is counting</a:t>
            </a:r>
          </a:p>
          <a:p>
            <a:r>
              <a:rPr lang="en-US" sz="2400" noProof="0" dirty="0"/>
              <a:t>Geopolitics, geoeconomics…</a:t>
            </a:r>
          </a:p>
          <a:p>
            <a:endParaRPr lang="en-US" sz="2400" noProof="0" dirty="0"/>
          </a:p>
          <a:p>
            <a:r>
              <a:rPr lang="en-US" sz="2400" noProof="0" dirty="0"/>
              <a:t>„… we did not start the fire…”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45328F5-A6D9-E375-BF45-DE951F88A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463095"/>
            <a:ext cx="4893638" cy="303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2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A26429-D83B-8548-0462-FC12D5CF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liberal world order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732918-C53A-D289-3C9A-372A7B440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946" y="1556792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noProof="0" dirty="0"/>
              <a:t>The difficulties of conceptualizing WORLD order</a:t>
            </a:r>
          </a:p>
          <a:p>
            <a:pPr lvl="1"/>
            <a:r>
              <a:rPr lang="en-US" sz="2400" noProof="0" dirty="0"/>
              <a:t>LIO</a:t>
            </a:r>
          </a:p>
          <a:p>
            <a:pPr lvl="1"/>
            <a:r>
              <a:rPr lang="en-US" sz="2400" noProof="0" dirty="0"/>
              <a:t>Maintained by who and why – hegemonic?</a:t>
            </a:r>
            <a:endParaRPr lang="hu-HU" sz="2400" noProof="0" dirty="0"/>
          </a:p>
          <a:p>
            <a:pPr lvl="1"/>
            <a:r>
              <a:rPr lang="hu-HU" sz="2400" dirty="0" err="1"/>
              <a:t>Foreign</a:t>
            </a:r>
            <a:r>
              <a:rPr lang="hu-HU" sz="2400" dirty="0"/>
              <a:t> policy </a:t>
            </a:r>
            <a:r>
              <a:rPr lang="hu-HU" sz="2400" dirty="0" err="1"/>
              <a:t>goals</a:t>
            </a:r>
            <a:r>
              <a:rPr lang="hu-HU" sz="2400" dirty="0"/>
              <a:t> of </a:t>
            </a:r>
            <a:r>
              <a:rPr lang="hu-HU" sz="2400" dirty="0" err="1"/>
              <a:t>countries</a:t>
            </a:r>
            <a:r>
              <a:rPr lang="hu-HU" sz="2400" dirty="0"/>
              <a:t> </a:t>
            </a:r>
            <a:endParaRPr lang="en-US" sz="2400" noProof="0" dirty="0"/>
          </a:p>
          <a:p>
            <a:r>
              <a:rPr lang="en-US" sz="2400" noProof="0" dirty="0"/>
              <a:t>Is it changing?</a:t>
            </a:r>
          </a:p>
          <a:p>
            <a:pPr lvl="1"/>
            <a:r>
              <a:rPr lang="en-US" sz="2400" noProof="0" dirty="0"/>
              <a:t>Is it bad?</a:t>
            </a:r>
          </a:p>
          <a:p>
            <a:r>
              <a:rPr lang="en-US" sz="2400" noProof="0" dirty="0"/>
              <a:t>Historic exception</a:t>
            </a:r>
            <a:endParaRPr lang="hu-HU" sz="2400" noProof="0" dirty="0"/>
          </a:p>
          <a:p>
            <a:r>
              <a:rPr lang="en-US" sz="2400" noProof="0" dirty="0" err="1"/>
              <a:t>SurRealism</a:t>
            </a:r>
            <a:r>
              <a:rPr lang="en-US" sz="2400" noProof="0" dirty="0"/>
              <a:t>: world is not </a:t>
            </a:r>
            <a:r>
              <a:rPr lang="hu-HU" sz="2400" noProof="0" dirty="0" err="1"/>
              <a:t>as</a:t>
            </a:r>
            <a:r>
              <a:rPr lang="hu-HU" sz="2400" noProof="0" dirty="0"/>
              <a:t> </a:t>
            </a:r>
            <a:r>
              <a:rPr lang="en-US" sz="2400" noProof="0" dirty="0"/>
              <a:t>simple</a:t>
            </a:r>
          </a:p>
          <a:p>
            <a:r>
              <a:rPr lang="en-US" sz="2400" noProof="0" dirty="0"/>
              <a:t>Within the bubble is liberal, outside realist</a:t>
            </a:r>
          </a:p>
          <a:p>
            <a:pPr lvl="1"/>
            <a:r>
              <a:rPr lang="en-US" sz="2400" noProof="0" dirty="0"/>
              <a:t>The EU-US: agenda setters</a:t>
            </a:r>
            <a:endParaRPr lang="hu-HU" sz="2400" noProof="0" dirty="0"/>
          </a:p>
          <a:p>
            <a:pPr lvl="1"/>
            <a:r>
              <a:rPr lang="hu-HU" sz="2400" dirty="0" err="1"/>
              <a:t>Where</a:t>
            </a:r>
            <a:r>
              <a:rPr lang="hu-HU" sz="2400" dirty="0"/>
              <a:t> is </a:t>
            </a:r>
            <a:r>
              <a:rPr lang="hu-HU" sz="2400" dirty="0" err="1"/>
              <a:t>Russia</a:t>
            </a:r>
            <a:r>
              <a:rPr lang="hu-HU" sz="2400" dirty="0"/>
              <a:t> in </a:t>
            </a:r>
            <a:r>
              <a:rPr lang="hu-HU" sz="2400" dirty="0" err="1"/>
              <a:t>it</a:t>
            </a:r>
            <a:r>
              <a:rPr lang="hu-HU" sz="2400" dirty="0"/>
              <a:t>?</a:t>
            </a:r>
            <a:endParaRPr lang="en-US" sz="2400" noProof="0" dirty="0"/>
          </a:p>
          <a:p>
            <a:endParaRPr lang="en-US" sz="2400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DBD8304-7E45-3F51-0EAC-E0416BD9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99607-B054-4F3A-AAD9-76584C4B185E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84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E37B58-8A20-8EB1-AC4E-501B35DBE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LWO is </a:t>
            </a:r>
            <a:r>
              <a:rPr lang="hu-HU" dirty="0" err="1"/>
              <a:t>different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711775-5077-9311-AE8B-563CE5125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the hierarchical system of imperial and “vassal or satellite” relations, in which weaker states feel vulnerable and only submit to the stronger because of their survival instincts</a:t>
            </a:r>
            <a:r>
              <a:rPr lang="hu-HU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“liberal world order” has brought something new, that the </a:t>
            </a:r>
            <a:r>
              <a:rPr lang="en-US" sz="24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weaker states did not see the key to survival in power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 they believe in defense within a regulated framework of cooperation, thus they can turn to areas most beneficial to them then power maximalization (e.g. wealth).</a:t>
            </a:r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0190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1F3BEE-C5B4-6CF9-1A0A-CCC5F754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liberal core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92DAAA-7231-1CC2-6233-3BD1A607D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noProof="0" dirty="0"/>
              <a:t>The is a core:</a:t>
            </a:r>
          </a:p>
          <a:p>
            <a:pPr lvl="1"/>
            <a:r>
              <a:rPr lang="en-US" sz="2400" noProof="0" dirty="0"/>
              <a:t>„World of democracies”; NATO, EU</a:t>
            </a:r>
          </a:p>
          <a:p>
            <a:pPr lvl="1"/>
            <a:r>
              <a:rPr lang="en-US" sz="2400" noProof="0" dirty="0"/>
              <a:t>Universalistic wish for homogeneity – liberal norms</a:t>
            </a:r>
          </a:p>
          <a:p>
            <a:r>
              <a:rPr lang="en-US" sz="2700" noProof="0" dirty="0"/>
              <a:t>Outside of the core:</a:t>
            </a:r>
          </a:p>
          <a:p>
            <a:pPr lvl="1"/>
            <a:r>
              <a:rPr lang="en-US" sz="2400" noProof="0" dirty="0"/>
              <a:t>Some accept because of benefits, some because of fears (security and welfare)</a:t>
            </a:r>
          </a:p>
          <a:p>
            <a:pPr lvl="1"/>
            <a:r>
              <a:rPr lang="en-US" sz="2400" noProof="0" dirty="0"/>
              <a:t>Some share the benefits of order but not the norms</a:t>
            </a:r>
            <a:r>
              <a:rPr lang="hu-HU" sz="2400" noProof="0" dirty="0"/>
              <a:t> (</a:t>
            </a:r>
            <a:r>
              <a:rPr lang="hu-HU" sz="2400" noProof="0" dirty="0" err="1"/>
              <a:t>Turkey</a:t>
            </a:r>
            <a:r>
              <a:rPr lang="hu-HU" sz="2400" noProof="0" dirty="0"/>
              <a:t>?)</a:t>
            </a:r>
            <a:endParaRPr lang="en-US" sz="2400" noProof="0" dirty="0"/>
          </a:p>
          <a:p>
            <a:pPr lvl="1"/>
            <a:r>
              <a:rPr lang="en-US" sz="2400" noProof="0" dirty="0"/>
              <a:t>Are there really challengers (revolutionary powers) which can provide alternative without logically loos</a:t>
            </a:r>
            <a:r>
              <a:rPr lang="hu-HU" sz="2400" noProof="0" dirty="0"/>
              <a:t>ing</a:t>
            </a:r>
            <a:r>
              <a:rPr lang="en-US" sz="2400" noProof="0" dirty="0"/>
              <a:t> the benefits</a:t>
            </a:r>
            <a:r>
              <a:rPr lang="hu-HU" sz="2400" noProof="0" dirty="0"/>
              <a:t>?</a:t>
            </a:r>
            <a:endParaRPr lang="en-US" sz="2400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005A947-C00A-28FB-B1F3-0900D0EA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99607-B054-4F3A-AAD9-76584C4B185E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706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2F1FCC-3A1D-94ED-A464-2CA47DB06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equation of the world order</a:t>
            </a:r>
            <a:r>
              <a:rPr lang="hu-HU" noProof="0" dirty="0"/>
              <a:t> in </a:t>
            </a:r>
            <a:r>
              <a:rPr lang="hu-HU" noProof="0" dirty="0" err="1"/>
              <a:t>the</a:t>
            </a:r>
            <a:r>
              <a:rPr lang="hu-HU" noProof="0" dirty="0"/>
              <a:t> US </a:t>
            </a:r>
            <a:r>
              <a:rPr lang="hu-HU" noProof="0" dirty="0" err="1"/>
              <a:t>logical</a:t>
            </a:r>
            <a:r>
              <a:rPr lang="hu-HU" noProof="0" dirty="0"/>
              <a:t> </a:t>
            </a:r>
            <a:r>
              <a:rPr lang="hu-HU" noProof="0" dirty="0" err="1"/>
              <a:t>frame</a:t>
            </a:r>
            <a:endParaRPr lang="en-US" noProof="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AEA368-E057-02E3-AA8D-336BE666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7886700" cy="4351338"/>
          </a:xfrm>
        </p:spPr>
        <p:txBody>
          <a:bodyPr>
            <a:noAutofit/>
          </a:bodyPr>
          <a:lstStyle/>
          <a:p>
            <a:r>
              <a:rPr lang="en-US" sz="2400" noProof="0" dirty="0" err="1"/>
              <a:t>SurRealist</a:t>
            </a:r>
            <a:r>
              <a:rPr lang="en-US" sz="2400" noProof="0" dirty="0"/>
              <a:t> belief that coercion and hard power can maintain an order which is liberal.</a:t>
            </a:r>
            <a:endParaRPr lang="hu-HU" sz="2400" noProof="0" dirty="0"/>
          </a:p>
          <a:p>
            <a:r>
              <a:rPr lang="en-US" sz="2400" noProof="0" dirty="0"/>
              <a:t>The </a:t>
            </a:r>
            <a:r>
              <a:rPr lang="hu-HU" sz="2400" noProof="0" dirty="0" err="1"/>
              <a:t>rules</a:t>
            </a:r>
            <a:r>
              <a:rPr lang="en-US" sz="2400" noProof="0" dirty="0"/>
              <a:t> maintain the balance</a:t>
            </a:r>
          </a:p>
          <a:p>
            <a:endParaRPr lang="en-US" sz="2400" noProof="0" dirty="0"/>
          </a:p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400" b="1" noProof="0" dirty="0">
                <a:ea typeface="Calibri" panose="020F0502020204030204" pitchFamily="34" charset="0"/>
                <a:cs typeface="Times New Roman" panose="02020603050405020304" pitchFamily="18" charset="0"/>
              </a:rPr>
              <a:t>S = L (R1, R2…) +/- IL (O1, O2…)</a:t>
            </a:r>
            <a:endParaRPr lang="en-US" sz="2400" noProof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400" b="1" noProof="0" dirty="0">
                <a:ea typeface="Calibri" panose="020F0502020204030204" pitchFamily="34" charset="0"/>
                <a:cs typeface="Times New Roman" panose="02020603050405020304" pitchFamily="18" charset="0"/>
              </a:rPr>
              <a:t>L = R1 +/- R2…</a:t>
            </a:r>
            <a:endParaRPr lang="en-US" sz="2400" noProof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450"/>
              </a:spcAft>
            </a:pPr>
            <a:r>
              <a:rPr lang="en-US" sz="2400" b="1" noProof="0" dirty="0">
                <a:ea typeface="Calibri" panose="020F0502020204030204" pitchFamily="34" charset="0"/>
                <a:cs typeface="Times New Roman" panose="02020603050405020304" pitchFamily="18" charset="0"/>
              </a:rPr>
              <a:t>R1 = +/- H, P, CZ, SK</a:t>
            </a:r>
            <a:endParaRPr lang="en-US" sz="2400" noProof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noProof="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noProof="0" dirty="0">
                <a:ea typeface="Calibri" panose="020F0502020204030204" pitchFamily="34" charset="0"/>
              </a:rPr>
              <a:t>S: the international system; L: members of the liberal order (the bubble or core); IL: regions outside the liberal core and O the players in these regions.  R: regions within the liberal core. Assume that R1 is Central Europe, thus R1 is influenced by the individual countries’ interests in the region.</a:t>
            </a:r>
            <a:endParaRPr lang="en-US" sz="1600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731CEDF-8F55-3A5D-D6F9-BB7D7296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99607-B054-4F3A-AAD9-76584C4B185E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169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23122A-D299-F2DA-937D-AD829F0B8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Who are the players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64232B-FB57-7809-A821-8CB87F893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450"/>
              </a:spcAft>
              <a:buNone/>
            </a:pP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more we simplify the more we distance ourselves from the „world order”</a:t>
            </a: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u{P</a:t>
            </a:r>
            <a:r>
              <a:rPr lang="en-US" sz="2400" baseline="-250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1-∞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} = ~ u{US; EU; C; RU; GS; others}</a:t>
            </a:r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~ u{US; EU; C; RU; GS}</a:t>
            </a:r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Same in the simplified „world of democracies”:</a:t>
            </a:r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~ u{liberal democracies, autocracies}</a:t>
            </a:r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450"/>
              </a:spcAft>
            </a:pP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aseline="-250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E</a:t>
            </a:r>
            <a:r>
              <a:rPr lang="en-US" sz="2400" baseline="-250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E</a:t>
            </a:r>
            <a:r>
              <a:rPr lang="en-US" sz="2400" baseline="-250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4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71EF2A3-7736-4DDB-FF42-AF361FA2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99607-B054-4F3A-AAD9-76584C4B185E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4574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7DDFDE-7BF2-218E-D0E5-7145F0AC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Assumptions regarding the world order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2E7A6F-CD8A-D3E8-7057-7836837B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rabicParenR"/>
            </a:pP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international system is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state-centered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states are self-interested 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their interests are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derived from their internal endowments</a:t>
            </a:r>
            <a:r>
              <a:rPr lang="hu-HU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(„</a:t>
            </a:r>
            <a:r>
              <a:rPr lang="hu-HU" sz="1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hu-HU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money</a:t>
            </a:r>
            <a:r>
              <a:rPr lang="hu-HU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”)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rabicParenR"/>
            </a:pP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an international/world order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institutionalized as a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compromise between the self-interested behavior of states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rabicParenR"/>
            </a:pP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international order is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anarchic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but it affects its actors and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“reconstructs” the network of interests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8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rabicParenR"/>
            </a:pP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within the international order,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sub-systems in which the “socializing” effect of the order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i.e. and interdependencies are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stronger;</a:t>
            </a:r>
            <a:endParaRPr lang="en-US" sz="18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0114892-D414-03D1-D9CE-1760E9A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99607-B054-4F3A-AAD9-76584C4B185E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16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15AF8A-2F0B-DDB6-C83F-23EA5AE9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is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role</a:t>
            </a:r>
            <a:r>
              <a:rPr lang="hu-HU" dirty="0"/>
              <a:t> of </a:t>
            </a:r>
            <a:r>
              <a:rPr lang="hu-HU" dirty="0" err="1"/>
              <a:t>states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present</a:t>
            </a:r>
            <a:r>
              <a:rPr lang="hu-HU" dirty="0"/>
              <a:t> international </a:t>
            </a:r>
            <a:r>
              <a:rPr lang="hu-HU" dirty="0" err="1"/>
              <a:t>order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A90F89-8B70-DFFE-F16A-9604780D0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Great </a:t>
            </a:r>
            <a:r>
              <a:rPr lang="hu-HU" dirty="0" err="1"/>
              <a:t>powers</a:t>
            </a:r>
            <a:r>
              <a:rPr lang="hu-HU" dirty="0"/>
              <a:t> </a:t>
            </a:r>
            <a:r>
              <a:rPr lang="hu-HU" dirty="0" err="1"/>
              <a:t>vs</a:t>
            </a:r>
            <a:r>
              <a:rPr lang="hu-HU" dirty="0"/>
              <a:t>.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powers</a:t>
            </a:r>
            <a:endParaRPr lang="hu-HU" dirty="0"/>
          </a:p>
          <a:p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great</a:t>
            </a:r>
            <a:r>
              <a:rPr lang="hu-HU" dirty="0"/>
              <a:t> </a:t>
            </a:r>
            <a:r>
              <a:rPr lang="hu-HU" dirty="0" err="1"/>
              <a:t>powers</a:t>
            </a:r>
            <a:r>
              <a:rPr lang="hu-HU" dirty="0"/>
              <a:t>?</a:t>
            </a:r>
          </a:p>
          <a:p>
            <a:r>
              <a:rPr lang="hu-HU" dirty="0" err="1"/>
              <a:t>Who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really</a:t>
            </a:r>
            <a:r>
              <a:rPr lang="hu-HU" dirty="0"/>
              <a:t> </a:t>
            </a:r>
            <a:r>
              <a:rPr lang="hu-HU" dirty="0" err="1"/>
              <a:t>influence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order</a:t>
            </a:r>
            <a:r>
              <a:rPr lang="hu-HU" dirty="0"/>
              <a:t>?</a:t>
            </a:r>
          </a:p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did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get</a:t>
            </a:r>
            <a:r>
              <a:rPr lang="hu-HU" dirty="0"/>
              <a:t> here?</a:t>
            </a:r>
          </a:p>
          <a:p>
            <a:pPr lvl="1"/>
            <a:r>
              <a:rPr lang="hu-HU" dirty="0"/>
              <a:t>West-</a:t>
            </a:r>
            <a:r>
              <a:rPr lang="hu-HU" dirty="0" err="1"/>
              <a:t>East</a:t>
            </a:r>
            <a:r>
              <a:rPr lang="hu-HU" dirty="0"/>
              <a:t> relations</a:t>
            </a:r>
          </a:p>
          <a:p>
            <a:r>
              <a:rPr lang="hu-HU" dirty="0" err="1"/>
              <a:t>Unviersal</a:t>
            </a:r>
            <a:r>
              <a:rPr lang="hu-HU" dirty="0"/>
              <a:t> </a:t>
            </a:r>
            <a:r>
              <a:rPr lang="hu-HU" dirty="0" err="1"/>
              <a:t>norms</a:t>
            </a:r>
            <a:r>
              <a:rPr lang="hu-HU" dirty="0"/>
              <a:t> and </a:t>
            </a:r>
            <a:r>
              <a:rPr lang="hu-HU" dirty="0" err="1"/>
              <a:t>rules</a:t>
            </a:r>
            <a:r>
              <a:rPr lang="hu-HU" dirty="0"/>
              <a:t>?</a:t>
            </a:r>
          </a:p>
          <a:p>
            <a:pPr lvl="1"/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least</a:t>
            </a:r>
            <a:r>
              <a:rPr lang="hu-HU" dirty="0"/>
              <a:t>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seemed</a:t>
            </a:r>
            <a:r>
              <a:rPr lang="hu-HU" dirty="0"/>
              <a:t> </a:t>
            </a:r>
            <a:r>
              <a:rPr lang="hu-HU" dirty="0" err="1"/>
              <a:t>since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end of </a:t>
            </a:r>
            <a:r>
              <a:rPr lang="hu-HU" dirty="0" err="1"/>
              <a:t>the</a:t>
            </a:r>
            <a:r>
              <a:rPr lang="hu-HU" dirty="0"/>
              <a:t> CW</a:t>
            </a:r>
          </a:p>
        </p:txBody>
      </p:sp>
    </p:spTree>
    <p:extLst>
      <p:ext uri="{BB962C8B-B14F-4D97-AF65-F5344CB8AC3E}">
        <p14:creationId xmlns:p14="http://schemas.microsoft.com/office/powerpoint/2010/main" val="327507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7DDFDE-7BF2-218E-D0E5-7145F0AC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Assumptions regarding the world order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2E7A6F-CD8A-D3E8-7057-7836837B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rabicParenR" startAt="5"/>
            </a:pP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(individual) actors in the international order may be </a:t>
            </a:r>
            <a:r>
              <a:rPr lang="hu-HU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</a:t>
            </a:r>
            <a:r>
              <a:rPr lang="hu-HU" sz="1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influential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the United States as an example for a modern  national interest formation and the EU for a postmodern process;</a:t>
            </a:r>
            <a:endParaRPr lang="en-US" sz="18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algn="just">
              <a:lnSpc>
                <a:spcPct val="115000"/>
              </a:lnSpc>
              <a:spcAft>
                <a:spcPts val="450"/>
              </a:spcAft>
              <a:buFont typeface="+mj-lt"/>
              <a:buAutoNum type="arabicParenR" startAt="5"/>
            </a:pP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validity of the order as a whole is not called into question by the fact that some actors are not equally affected 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 socialization.</a:t>
            </a:r>
            <a:endParaRPr lang="en-US" sz="18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noProof="0" dirty="0"/>
          </a:p>
          <a:p>
            <a:pPr marL="0" indent="0">
              <a:buNone/>
            </a:pPr>
            <a:r>
              <a:rPr lang="en-US" sz="2400" noProof="0" dirty="0">
                <a:effectLst/>
                <a:ea typeface="Calibri" panose="020F0502020204030204" pitchFamily="34" charset="0"/>
              </a:rPr>
              <a:t>The principles, norms and </a:t>
            </a:r>
            <a:r>
              <a:rPr lang="en-US" sz="2400" b="1" noProof="0" dirty="0">
                <a:effectLst/>
                <a:ea typeface="Calibri" panose="020F0502020204030204" pitchFamily="34" charset="0"/>
              </a:rPr>
              <a:t>institutions established in the US-led</a:t>
            </a:r>
            <a:r>
              <a:rPr lang="en-US" sz="2400" noProof="0" dirty="0">
                <a:effectLst/>
                <a:ea typeface="Calibri" panose="020F0502020204030204" pitchFamily="34" charset="0"/>
              </a:rPr>
              <a:t> “North Atlantic design center” will remain attractive until the US (and the West) can </a:t>
            </a:r>
            <a:r>
              <a:rPr lang="en-US" sz="2400" b="1" noProof="0" dirty="0">
                <a:effectLst/>
                <a:ea typeface="Calibri" panose="020F0502020204030204" pitchFamily="34" charset="0"/>
              </a:rPr>
              <a:t>credibly</a:t>
            </a:r>
            <a:r>
              <a:rPr lang="en-US" sz="2400" noProof="0" dirty="0">
                <a:effectLst/>
                <a:ea typeface="Calibri" panose="020F0502020204030204" pitchFamily="34" charset="0"/>
              </a:rPr>
              <a:t> represent them. </a:t>
            </a:r>
            <a:endParaRPr lang="en-US" sz="2400" noProof="0" dirty="0"/>
          </a:p>
          <a:p>
            <a:pPr marL="0" indent="0">
              <a:buNone/>
            </a:pPr>
            <a:endParaRPr lang="en-US" sz="1800" noProof="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0114892-D414-03D1-D9CE-1760E9A5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99607-B054-4F3A-AAD9-76584C4B185E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923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7BC8673-D5DF-32AE-5C9D-BBD312B5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US Foreign policy and the world order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DF8F62-BF5A-103F-4ADD-516E4A52B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United States has been able to define the order because it has placed its </a:t>
            </a:r>
            <a:r>
              <a:rPr lang="en-US" sz="1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maintenance at the top of its foreign policy agenda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noProof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When the order</a:t>
            </a:r>
            <a:r>
              <a:rPr lang="hu-HU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hu-HU" sz="1800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balance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seems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less important</a:t>
            </a:r>
            <a:r>
              <a:rPr lang="hu-HU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agenda - </a:t>
            </a:r>
            <a:r>
              <a:rPr lang="hu-HU" sz="1800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challengers</a:t>
            </a:r>
            <a:r>
              <a:rPr lang="en-US" sz="1800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1" algn="just">
              <a:lnSpc>
                <a:spcPct val="115000"/>
              </a:lnSpc>
              <a:spcAft>
                <a:spcPts val="450"/>
              </a:spcAft>
            </a:pPr>
            <a:r>
              <a:rPr lang="en-US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make the members of the order equal and similar (democracy promotion with Bush, or the assertion of democratic superiority with Biden),</a:t>
            </a:r>
          </a:p>
          <a:p>
            <a:pPr lvl="1" algn="just">
              <a:lnSpc>
                <a:spcPct val="115000"/>
              </a:lnSpc>
              <a:spcAft>
                <a:spcPts val="450"/>
              </a:spcAft>
            </a:pPr>
            <a:r>
              <a:rPr lang="en-US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 when the US seeks to withdraw from the order and demands more contributions from the other beneficiaries of the order (neo-isolationist and </a:t>
            </a:r>
            <a:r>
              <a:rPr lang="en-US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transactionalist</a:t>
            </a:r>
            <a:r>
              <a:rPr lang="en-US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thinking with Trump).</a:t>
            </a:r>
            <a:endParaRPr lang="hu-HU" noProof="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3F60C5-DD93-2564-53E5-54BD7E54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99607-B054-4F3A-AAD9-76584C4B185E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50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A9891BD-2B13-FA5B-F95D-5F417EF0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The EU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2C5F75-73F9-6BF1-E3EF-9886FDCF3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We</a:t>
            </a:r>
            <a:r>
              <a:rPr lang="hu-HU" sz="2800" dirty="0"/>
              <a:t> </a:t>
            </a:r>
            <a:r>
              <a:rPr lang="hu-HU" sz="2800" dirty="0" err="1"/>
              <a:t>should</a:t>
            </a:r>
            <a:r>
              <a:rPr lang="hu-HU" sz="2800" dirty="0"/>
              <a:t> </a:t>
            </a:r>
            <a:r>
              <a:rPr lang="hu-HU" sz="2800" dirty="0" err="1"/>
              <a:t>not</a:t>
            </a:r>
            <a:r>
              <a:rPr lang="hu-HU" sz="2800" dirty="0"/>
              <a:t> </a:t>
            </a:r>
            <a:r>
              <a:rPr lang="hu-HU" sz="2800" dirty="0" err="1"/>
              <a:t>forget</a:t>
            </a:r>
            <a:r>
              <a:rPr lang="hu-HU" sz="2800" dirty="0"/>
              <a:t> </a:t>
            </a:r>
            <a:r>
              <a:rPr lang="hu-HU" sz="2800" dirty="0" err="1"/>
              <a:t>what</a:t>
            </a:r>
            <a:r>
              <a:rPr lang="hu-HU" sz="2800" dirty="0"/>
              <a:t> is </a:t>
            </a:r>
            <a:r>
              <a:rPr lang="hu-HU" sz="2800" dirty="0" err="1"/>
              <a:t>the</a:t>
            </a:r>
            <a:r>
              <a:rPr lang="hu-HU" sz="2800" dirty="0"/>
              <a:t> </a:t>
            </a:r>
            <a:r>
              <a:rPr lang="hu-HU" sz="2800" dirty="0" err="1"/>
              <a:t>goal</a:t>
            </a:r>
            <a:r>
              <a:rPr lang="hu-HU" sz="2800" dirty="0"/>
              <a:t>!</a:t>
            </a:r>
          </a:p>
          <a:p>
            <a:r>
              <a:rPr lang="hu-HU" sz="2800" dirty="0"/>
              <a:t>The EU has </a:t>
            </a:r>
            <a:r>
              <a:rPr lang="hu-HU" sz="2800" dirty="0" err="1"/>
              <a:t>been</a:t>
            </a:r>
            <a:r>
              <a:rPr lang="hu-HU" sz="2800" dirty="0"/>
              <a:t>:</a:t>
            </a:r>
          </a:p>
          <a:p>
            <a:pPr lvl="1"/>
            <a:r>
              <a:rPr lang="hu-HU" sz="2800" dirty="0" err="1"/>
              <a:t>Peace</a:t>
            </a:r>
            <a:r>
              <a:rPr lang="hu-HU" sz="2800" dirty="0"/>
              <a:t> project</a:t>
            </a:r>
          </a:p>
          <a:p>
            <a:pPr lvl="1"/>
            <a:r>
              <a:rPr lang="hu-HU" sz="2800" dirty="0" err="1"/>
              <a:t>Economic</a:t>
            </a:r>
            <a:r>
              <a:rPr lang="hu-HU" sz="2800" dirty="0"/>
              <a:t> project</a:t>
            </a:r>
          </a:p>
          <a:p>
            <a:pPr lvl="1"/>
            <a:r>
              <a:rPr lang="hu-HU" sz="2800" dirty="0"/>
              <a:t>And </a:t>
            </a:r>
            <a:r>
              <a:rPr lang="hu-HU" sz="2800" dirty="0" err="1"/>
              <a:t>only</a:t>
            </a:r>
            <a:r>
              <a:rPr lang="hu-HU" sz="2800" dirty="0"/>
              <a:t> </a:t>
            </a:r>
            <a:r>
              <a:rPr lang="hu-HU" sz="2800" dirty="0" err="1"/>
              <a:t>thirdly</a:t>
            </a:r>
            <a:r>
              <a:rPr lang="hu-HU" sz="2800" dirty="0"/>
              <a:t> a </a:t>
            </a:r>
            <a:r>
              <a:rPr lang="hu-HU" sz="2800" dirty="0" err="1"/>
              <a:t>political</a:t>
            </a:r>
            <a:r>
              <a:rPr lang="hu-HU" sz="2800" dirty="0"/>
              <a:t> project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046BC84-CF31-EF19-F266-C0A60BC7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D299607-B054-4F3A-AAD9-76584C4B185E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4086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/>
          </p:nvPr>
        </p:nvSpPr>
        <p:spPr>
          <a:xfrm>
            <a:off x="827584" y="887622"/>
            <a:ext cx="6115050" cy="742950"/>
          </a:xfrm>
        </p:spPr>
        <p:txBody>
          <a:bodyPr>
            <a:normAutofit/>
          </a:bodyPr>
          <a:lstStyle/>
          <a:p>
            <a:r>
              <a:rPr lang="hu-HU" altLang="hu-HU" sz="3600" b="1" dirty="0" err="1"/>
              <a:t>Transatlantic</a:t>
            </a:r>
            <a:r>
              <a:rPr lang="hu-HU" altLang="hu-HU" sz="3600" b="1" dirty="0"/>
              <a:t> </a:t>
            </a:r>
            <a:r>
              <a:rPr lang="hu-HU" altLang="hu-HU" sz="3600" b="1" dirty="0" err="1"/>
              <a:t>problems</a:t>
            </a:r>
            <a:endParaRPr lang="hu-HU" altLang="hu-HU" sz="3600" b="1" dirty="0"/>
          </a:p>
        </p:txBody>
      </p:sp>
      <p:sp>
        <p:nvSpPr>
          <p:cNvPr id="74755" name="Tartalom helye 2"/>
          <p:cNvSpPr>
            <a:spLocks noGrp="1"/>
          </p:cNvSpPr>
          <p:nvPr>
            <p:ph idx="1"/>
          </p:nvPr>
        </p:nvSpPr>
        <p:spPr>
          <a:xfrm>
            <a:off x="636008" y="1630572"/>
            <a:ext cx="6115050" cy="3371850"/>
          </a:xfrm>
        </p:spPr>
        <p:txBody>
          <a:bodyPr/>
          <a:lstStyle/>
          <a:p>
            <a:endParaRPr lang="hu-HU" altLang="hu-HU" dirty="0"/>
          </a:p>
          <a:p>
            <a:r>
              <a:rPr lang="hu-HU" altLang="hu-HU" dirty="0"/>
              <a:t>NATO, </a:t>
            </a:r>
            <a:r>
              <a:rPr lang="hu-HU" altLang="hu-HU" dirty="0" err="1"/>
              <a:t>common</a:t>
            </a:r>
            <a:r>
              <a:rPr lang="hu-HU" altLang="hu-HU" dirty="0"/>
              <a:t> </a:t>
            </a:r>
            <a:r>
              <a:rPr lang="hu-HU" altLang="hu-HU" dirty="0" err="1"/>
              <a:t>problems</a:t>
            </a:r>
            <a:endParaRPr lang="hu-HU" altLang="hu-HU" dirty="0"/>
          </a:p>
          <a:p>
            <a:r>
              <a:rPr lang="hu-HU" altLang="hu-HU" dirty="0"/>
              <a:t>Trade (TTIP?)</a:t>
            </a:r>
          </a:p>
          <a:p>
            <a:r>
              <a:rPr lang="hu-HU" altLang="hu-HU" dirty="0" err="1"/>
              <a:t>Defense</a:t>
            </a:r>
            <a:endParaRPr lang="hu-HU" altLang="hu-HU" dirty="0"/>
          </a:p>
          <a:p>
            <a:r>
              <a:rPr lang="hu-HU" altLang="hu-HU" dirty="0" err="1"/>
              <a:t>Democracy</a:t>
            </a:r>
            <a:endParaRPr lang="hu-HU" altLang="hu-HU" dirty="0"/>
          </a:p>
          <a:p>
            <a:r>
              <a:rPr lang="hu-HU" altLang="hu-HU" dirty="0" err="1"/>
              <a:t>China</a:t>
            </a:r>
            <a:r>
              <a:rPr lang="hu-HU" altLang="hu-HU" dirty="0"/>
              <a:t> and </a:t>
            </a:r>
            <a:r>
              <a:rPr lang="hu-HU" altLang="hu-HU" dirty="0" err="1"/>
              <a:t>Russia</a:t>
            </a:r>
            <a:endParaRPr lang="hu-HU" altLang="hu-HU" dirty="0"/>
          </a:p>
          <a:p>
            <a:endParaRPr lang="hu-HU" alt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632" y="3140968"/>
            <a:ext cx="4227978" cy="30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64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4AAACB-DDA0-2AAE-CCAE-CB2FFAAD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Russia</a:t>
            </a:r>
            <a:r>
              <a:rPr lang="hu-HU" dirty="0"/>
              <a:t> and </a:t>
            </a:r>
            <a:r>
              <a:rPr lang="hu-HU" dirty="0" err="1"/>
              <a:t>the</a:t>
            </a:r>
            <a:r>
              <a:rPr lang="hu-HU" dirty="0"/>
              <a:t> West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EA80EF-8517-0F7E-3232-21DA8CAF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Neosoviet</a:t>
            </a:r>
            <a:r>
              <a:rPr lang="hu-HU" dirty="0"/>
              <a:t> </a:t>
            </a:r>
            <a:r>
              <a:rPr lang="hu-HU" dirty="0" err="1"/>
              <a:t>dream</a:t>
            </a:r>
            <a:endParaRPr lang="hu-HU" dirty="0"/>
          </a:p>
          <a:p>
            <a:pPr lvl="1"/>
            <a:r>
              <a:rPr lang="hu-HU" dirty="0"/>
              <a:t>EU </a:t>
            </a:r>
            <a:r>
              <a:rPr lang="hu-HU" dirty="0" err="1"/>
              <a:t>enlargement</a:t>
            </a:r>
            <a:endParaRPr lang="hu-HU" dirty="0"/>
          </a:p>
          <a:p>
            <a:pPr lvl="1"/>
            <a:r>
              <a:rPr lang="hu-HU" dirty="0"/>
              <a:t>NATO </a:t>
            </a:r>
            <a:r>
              <a:rPr lang="hu-HU" dirty="0" err="1"/>
              <a:t>enlargement</a:t>
            </a:r>
            <a:endParaRPr lang="hu-HU" dirty="0"/>
          </a:p>
          <a:p>
            <a:r>
              <a:rPr lang="hu-HU" dirty="0"/>
              <a:t>RU-</a:t>
            </a:r>
            <a:r>
              <a:rPr lang="hu-HU" dirty="0" err="1"/>
              <a:t>China</a:t>
            </a:r>
            <a:endParaRPr lang="hu-HU" dirty="0"/>
          </a:p>
          <a:p>
            <a:r>
              <a:rPr lang="hu-HU" dirty="0"/>
              <a:t>Global </a:t>
            </a:r>
            <a:r>
              <a:rPr lang="hu-HU" dirty="0" err="1"/>
              <a:t>cooperation</a:t>
            </a:r>
            <a:endParaRPr lang="hu-HU" dirty="0"/>
          </a:p>
          <a:p>
            <a:pPr lvl="1"/>
            <a:r>
              <a:rPr lang="hu-HU" dirty="0"/>
              <a:t>non-</a:t>
            </a:r>
            <a:r>
              <a:rPr lang="hu-HU" dirty="0" err="1"/>
              <a:t>proliferation</a:t>
            </a:r>
            <a:endParaRPr lang="hu-HU" dirty="0"/>
          </a:p>
          <a:p>
            <a:pPr lvl="1"/>
            <a:r>
              <a:rPr lang="hu-HU" dirty="0" err="1"/>
              <a:t>climate</a:t>
            </a:r>
            <a:endParaRPr lang="hu-HU" dirty="0"/>
          </a:p>
          <a:p>
            <a:r>
              <a:rPr lang="hu-HU" dirty="0"/>
              <a:t>RU </a:t>
            </a:r>
            <a:r>
              <a:rPr lang="hu-HU" dirty="0" err="1"/>
              <a:t>too</a:t>
            </a:r>
            <a:r>
              <a:rPr lang="hu-HU" dirty="0"/>
              <a:t> </a:t>
            </a:r>
            <a:r>
              <a:rPr lang="hu-HU" dirty="0" err="1"/>
              <a:t>big</a:t>
            </a:r>
            <a:r>
              <a:rPr lang="hu-HU" dirty="0"/>
              <a:t> and </a:t>
            </a:r>
            <a:r>
              <a:rPr lang="hu-HU" dirty="0" err="1"/>
              <a:t>energy</a:t>
            </a:r>
            <a:endParaRPr lang="hu-HU" dirty="0"/>
          </a:p>
          <a:p>
            <a:pPr lvl="1"/>
            <a:r>
              <a:rPr lang="hu-HU" dirty="0"/>
              <a:t>is </a:t>
            </a:r>
            <a:r>
              <a:rPr lang="hu-HU" dirty="0" err="1"/>
              <a:t>decoupling</a:t>
            </a:r>
            <a:r>
              <a:rPr lang="hu-HU" dirty="0"/>
              <a:t> </a:t>
            </a:r>
            <a:r>
              <a:rPr lang="hu-HU" dirty="0" err="1"/>
              <a:t>succesful</a:t>
            </a:r>
            <a:r>
              <a:rPr lang="hu-HU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4634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443D46-FF72-C7DD-1FA7-94921BC0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Russia</a:t>
            </a:r>
            <a:r>
              <a:rPr lang="hu-HU" dirty="0"/>
              <a:t>-EU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4AACC3-1462-7DE4-52EC-3E0953A0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12 </a:t>
            </a:r>
            <a:r>
              <a:rPr lang="hu-HU" dirty="0" err="1"/>
              <a:t>sanctions</a:t>
            </a:r>
            <a:r>
              <a:rPr lang="hu-HU" dirty="0"/>
              <a:t> </a:t>
            </a:r>
            <a:r>
              <a:rPr lang="hu-HU" dirty="0" err="1"/>
              <a:t>packages</a:t>
            </a:r>
            <a:r>
              <a:rPr lang="hu-HU" dirty="0"/>
              <a:t> (</a:t>
            </a:r>
            <a:r>
              <a:rPr lang="hu-HU" dirty="0" err="1"/>
              <a:t>targeted</a:t>
            </a:r>
            <a:r>
              <a:rPr lang="hu-HU" dirty="0"/>
              <a:t> </a:t>
            </a:r>
            <a:r>
              <a:rPr lang="hu-HU" dirty="0" err="1"/>
              <a:t>individual</a:t>
            </a:r>
            <a:r>
              <a:rPr lang="hu-HU" dirty="0"/>
              <a:t>, </a:t>
            </a:r>
            <a:r>
              <a:rPr lang="hu-HU" dirty="0" err="1"/>
              <a:t>visa</a:t>
            </a:r>
            <a:r>
              <a:rPr lang="hu-HU" dirty="0"/>
              <a:t> </a:t>
            </a:r>
            <a:r>
              <a:rPr lang="hu-HU" dirty="0" err="1"/>
              <a:t>measures</a:t>
            </a:r>
            <a:r>
              <a:rPr lang="hu-HU" dirty="0"/>
              <a:t> and </a:t>
            </a:r>
            <a:r>
              <a:rPr lang="hu-HU" dirty="0" err="1"/>
              <a:t>economic</a:t>
            </a:r>
            <a:r>
              <a:rPr lang="hu-HU" dirty="0"/>
              <a:t> </a:t>
            </a:r>
            <a:r>
              <a:rPr lang="hu-HU" dirty="0" err="1"/>
              <a:t>sanctions</a:t>
            </a:r>
            <a:r>
              <a:rPr lang="hu-HU" dirty="0"/>
              <a:t>)</a:t>
            </a:r>
          </a:p>
          <a:p>
            <a:r>
              <a:rPr lang="hu-HU" dirty="0" err="1"/>
              <a:t>See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https://www.consilium.europa.eu/en/infographics/eu-sanctions-russia-ukraine-invasion/</a:t>
            </a:r>
            <a:r>
              <a:rPr lang="hu-HU" dirty="0"/>
              <a:t> </a:t>
            </a:r>
          </a:p>
          <a:p>
            <a:r>
              <a:rPr lang="hu-HU" dirty="0"/>
              <a:t>The 12th </a:t>
            </a:r>
            <a:r>
              <a:rPr lang="hu-HU" dirty="0" err="1"/>
              <a:t>package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</a:t>
            </a:r>
            <a:r>
              <a:rPr lang="hu-HU" dirty="0" err="1"/>
              <a:t>increase</a:t>
            </a:r>
            <a:r>
              <a:rPr lang="hu-HU" dirty="0"/>
              <a:t> </a:t>
            </a:r>
            <a:r>
              <a:rPr lang="hu-HU" dirty="0" err="1"/>
              <a:t>restrictions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oil</a:t>
            </a:r>
            <a:r>
              <a:rPr lang="hu-HU" dirty="0"/>
              <a:t> sector.</a:t>
            </a:r>
          </a:p>
          <a:p>
            <a:r>
              <a:rPr lang="hu-HU" dirty="0" err="1"/>
              <a:t>Room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international </a:t>
            </a:r>
            <a:r>
              <a:rPr lang="hu-HU" dirty="0" err="1"/>
              <a:t>mediation</a:t>
            </a:r>
            <a:r>
              <a:rPr lang="hu-HU" dirty="0"/>
              <a:t>?</a:t>
            </a:r>
          </a:p>
          <a:p>
            <a:pPr lvl="1"/>
            <a:r>
              <a:rPr lang="hu-HU" dirty="0" err="1"/>
              <a:t>China</a:t>
            </a:r>
            <a:r>
              <a:rPr lang="hu-HU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7717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736577-AC8C-03BB-986C-0D35F9FB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Look</a:t>
            </a:r>
            <a:r>
              <a:rPr lang="hu-HU" dirty="0"/>
              <a:t> </a:t>
            </a:r>
            <a:r>
              <a:rPr lang="hu-HU" dirty="0" err="1"/>
              <a:t>at</a:t>
            </a:r>
            <a:r>
              <a:rPr lang="hu-HU" dirty="0"/>
              <a:t> </a:t>
            </a:r>
            <a:r>
              <a:rPr lang="hu-HU" dirty="0" err="1"/>
              <a:t>some</a:t>
            </a:r>
            <a:r>
              <a:rPr lang="hu-HU" dirty="0"/>
              <a:t> </a:t>
            </a:r>
            <a:r>
              <a:rPr lang="hu-HU" dirty="0" err="1"/>
              <a:t>facts</a:t>
            </a:r>
            <a:r>
              <a:rPr lang="hu-HU" dirty="0"/>
              <a:t>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CBFDB17-ADB1-AF6F-4D84-9AC10BA1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Geography</a:t>
            </a:r>
            <a:r>
              <a:rPr lang="hu-HU" dirty="0"/>
              <a:t> and </a:t>
            </a:r>
            <a:r>
              <a:rPr lang="hu-HU" dirty="0" err="1"/>
              <a:t>global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projections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935E8C3-63CE-1F86-E59C-BB2A937C1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28" y="2279219"/>
            <a:ext cx="7668344" cy="456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60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4072796-B5A6-07C8-6BD2-D707F5212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0344"/>
            <a:ext cx="623731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42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ím 1"/>
          <p:cNvSpPr>
            <a:spLocks noGrp="1"/>
          </p:cNvSpPr>
          <p:nvPr>
            <p:ph type="title"/>
          </p:nvPr>
        </p:nvSpPr>
        <p:spPr>
          <a:xfrm>
            <a:off x="1602581" y="1028700"/>
            <a:ext cx="6115050" cy="742950"/>
          </a:xfrm>
        </p:spPr>
        <p:txBody>
          <a:bodyPr/>
          <a:lstStyle/>
          <a:p>
            <a:endParaRPr lang="en-US" altLang="hu-HU" noProof="0" dirty="0"/>
          </a:p>
        </p:txBody>
      </p:sp>
      <p:sp>
        <p:nvSpPr>
          <p:cNvPr id="71683" name="Tartalom helye 2"/>
          <p:cNvSpPr>
            <a:spLocks noGrp="1"/>
          </p:cNvSpPr>
          <p:nvPr>
            <p:ph idx="1"/>
          </p:nvPr>
        </p:nvSpPr>
        <p:spPr>
          <a:xfrm>
            <a:off x="1602581" y="2057400"/>
            <a:ext cx="6115050" cy="3371850"/>
          </a:xfrm>
        </p:spPr>
        <p:txBody>
          <a:bodyPr/>
          <a:lstStyle/>
          <a:p>
            <a:endParaRPr lang="hu-HU" altLang="hu-HU"/>
          </a:p>
        </p:txBody>
      </p:sp>
      <p:pic>
        <p:nvPicPr>
          <p:cNvPr id="7168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57" y="1196752"/>
            <a:ext cx="8852003" cy="46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837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B135D9-EBA3-8643-B5BF-EC3B91FB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819399-3A3B-5273-DA12-1757B5FBA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0DB6280-CEB3-82F4-C2E0-EB542F269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796" y="1340768"/>
            <a:ext cx="8244408" cy="463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48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56BA43B1-2A7D-4316-936F-37EC64578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7272807" cy="5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88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/>
          <p:cNvSpPr>
            <a:spLocks noGrp="1"/>
          </p:cNvSpPr>
          <p:nvPr>
            <p:ph type="title"/>
          </p:nvPr>
        </p:nvSpPr>
        <p:spPr>
          <a:xfrm>
            <a:off x="1602581" y="1028700"/>
            <a:ext cx="6115050" cy="742950"/>
          </a:xfrm>
        </p:spPr>
        <p:txBody>
          <a:bodyPr/>
          <a:lstStyle/>
          <a:p>
            <a:r>
              <a:rPr lang="en-US" altLang="hu-HU" noProof="0" dirty="0"/>
              <a:t>World of democracies?</a:t>
            </a:r>
          </a:p>
        </p:txBody>
      </p:sp>
      <p:sp>
        <p:nvSpPr>
          <p:cNvPr id="67587" name="Tartalom helye 2"/>
          <p:cNvSpPr>
            <a:spLocks noGrp="1"/>
          </p:cNvSpPr>
          <p:nvPr>
            <p:ph idx="1"/>
          </p:nvPr>
        </p:nvSpPr>
        <p:spPr>
          <a:xfrm>
            <a:off x="1602581" y="2057400"/>
            <a:ext cx="6115050" cy="3371850"/>
          </a:xfrm>
        </p:spPr>
        <p:txBody>
          <a:bodyPr/>
          <a:lstStyle/>
          <a:p>
            <a:endParaRPr lang="hu-HU" altLang="hu-HU"/>
          </a:p>
        </p:txBody>
      </p:sp>
      <p:pic>
        <p:nvPicPr>
          <p:cNvPr id="67588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600" b="18201"/>
          <a:stretch>
            <a:fillRect/>
          </a:stretch>
        </p:blipFill>
        <p:spPr bwMode="auto">
          <a:xfrm>
            <a:off x="974600" y="1916832"/>
            <a:ext cx="7194800" cy="4450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726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ím 1"/>
          <p:cNvSpPr>
            <a:spLocks noGrp="1"/>
          </p:cNvSpPr>
          <p:nvPr>
            <p:ph type="title"/>
          </p:nvPr>
        </p:nvSpPr>
        <p:spPr>
          <a:xfrm>
            <a:off x="213361" y="1028700"/>
            <a:ext cx="7504271" cy="742950"/>
          </a:xfrm>
        </p:spPr>
        <p:txBody>
          <a:bodyPr>
            <a:normAutofit/>
          </a:bodyPr>
          <a:lstStyle/>
          <a:p>
            <a:r>
              <a:rPr lang="hu-HU" altLang="hu-HU" dirty="0"/>
              <a:t>Houston </a:t>
            </a:r>
            <a:r>
              <a:rPr lang="hu-HU" altLang="hu-HU" dirty="0" err="1"/>
              <a:t>we</a:t>
            </a:r>
            <a:r>
              <a:rPr lang="hu-HU" altLang="hu-HU" dirty="0"/>
              <a:t> </a:t>
            </a:r>
            <a:r>
              <a:rPr lang="hu-HU" altLang="hu-HU" dirty="0" err="1"/>
              <a:t>have</a:t>
            </a:r>
            <a:r>
              <a:rPr lang="hu-HU" altLang="hu-HU" dirty="0"/>
              <a:t> a </a:t>
            </a:r>
            <a:r>
              <a:rPr lang="hu-HU" altLang="hu-HU" dirty="0" err="1"/>
              <a:t>problem</a:t>
            </a:r>
            <a:r>
              <a:rPr lang="hu-HU" altLang="hu-HU" dirty="0"/>
              <a:t>…</a:t>
            </a:r>
          </a:p>
        </p:txBody>
      </p:sp>
      <p:sp>
        <p:nvSpPr>
          <p:cNvPr id="65539" name="Tartalom helye 2"/>
          <p:cNvSpPr>
            <a:spLocks noGrp="1"/>
          </p:cNvSpPr>
          <p:nvPr>
            <p:ph idx="1"/>
          </p:nvPr>
        </p:nvSpPr>
        <p:spPr>
          <a:xfrm>
            <a:off x="1602581" y="2057400"/>
            <a:ext cx="6115050" cy="3371850"/>
          </a:xfrm>
        </p:spPr>
        <p:txBody>
          <a:bodyPr/>
          <a:lstStyle/>
          <a:p>
            <a:endParaRPr lang="hu-HU" alt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5A42A390-E307-0E2D-7312-D8AA2DE9E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771650"/>
            <a:ext cx="4446612" cy="481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9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ím 1"/>
          <p:cNvSpPr>
            <a:spLocks noGrp="1"/>
          </p:cNvSpPr>
          <p:nvPr>
            <p:ph type="title"/>
          </p:nvPr>
        </p:nvSpPr>
        <p:spPr>
          <a:xfrm>
            <a:off x="1602581" y="1028700"/>
            <a:ext cx="6115050" cy="742950"/>
          </a:xfrm>
        </p:spPr>
        <p:txBody>
          <a:bodyPr/>
          <a:lstStyle/>
          <a:p>
            <a:r>
              <a:rPr lang="hu-HU" altLang="hu-HU"/>
              <a:t>Unpredictability</a:t>
            </a:r>
          </a:p>
        </p:txBody>
      </p:sp>
      <p:sp>
        <p:nvSpPr>
          <p:cNvPr id="66563" name="Tartalom helye 2"/>
          <p:cNvSpPr>
            <a:spLocks noGrp="1"/>
          </p:cNvSpPr>
          <p:nvPr>
            <p:ph idx="1"/>
          </p:nvPr>
        </p:nvSpPr>
        <p:spPr>
          <a:xfrm>
            <a:off x="1602581" y="2057400"/>
            <a:ext cx="6115050" cy="3371850"/>
          </a:xfrm>
        </p:spPr>
        <p:txBody>
          <a:bodyPr/>
          <a:lstStyle/>
          <a:p>
            <a:endParaRPr lang="hu-HU" altLang="hu-HU"/>
          </a:p>
        </p:txBody>
      </p:sp>
      <p:pic>
        <p:nvPicPr>
          <p:cNvPr id="66564" name="Picture 2" descr="Hegyvidéki Önkormányzat | Koronavírus (COVID-19): teendők tünetek eseté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582" y="1790163"/>
            <a:ext cx="5642074" cy="42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66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Tartalom helye 4">
            <a:extLst>
              <a:ext uri="{FF2B5EF4-FFF2-40B4-BE49-F238E27FC236}">
                <a16:creationId xmlns:a16="http://schemas.microsoft.com/office/drawing/2014/main" id="{02660B68-52FB-4D94-B77F-96E290E68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" b="1"/>
          <a:stretch/>
        </p:blipFill>
        <p:spPr>
          <a:xfrm>
            <a:off x="0" y="857257"/>
            <a:ext cx="9144000" cy="514349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416DEC8-D522-4055-80E2-87906F5A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7" y="4845180"/>
            <a:ext cx="8408194" cy="558627"/>
          </a:xfrm>
          <a:prstGeom prst="ellipse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endParaRPr lang="hu-HU" sz="1725" i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48E659DF-2EC9-4870-BF48-058015FC1D93}"/>
              </a:ext>
            </a:extLst>
          </p:cNvPr>
          <p:cNvSpPr txBox="1"/>
          <p:nvPr/>
        </p:nvSpPr>
        <p:spPr>
          <a:xfrm>
            <a:off x="65727" y="3157857"/>
            <a:ext cx="978153" cy="3139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none" rtlCol="0" anchor="ctr">
            <a:spAutoFit/>
          </a:bodyPr>
          <a:lstStyle/>
          <a:p>
            <a:pPr algn="ctr" defTabSz="6858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b="1" i="1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Global</a:t>
            </a:r>
          </a:p>
          <a:p>
            <a:pPr algn="ctr" defTabSz="6858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b="1" i="1" dirty="0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Status quo </a:t>
            </a:r>
            <a:r>
              <a:rPr lang="hu-HU" sz="900" b="1" i="1" dirty="0" err="1">
                <a:solidFill>
                  <a:srgbClr val="002060"/>
                </a:solidFill>
                <a:latin typeface="Arial Narrow" panose="020B0606020202030204" pitchFamily="34" charset="0"/>
                <a:cs typeface="+mn-cs"/>
              </a:rPr>
              <a:t>power</a:t>
            </a:r>
            <a:endParaRPr lang="hu-HU" sz="900" b="1" i="1" dirty="0">
              <a:solidFill>
                <a:srgbClr val="002060"/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D739504-5BAB-44A8-854B-5D2251253902}"/>
              </a:ext>
            </a:extLst>
          </p:cNvPr>
          <p:cNvSpPr txBox="1"/>
          <p:nvPr/>
        </p:nvSpPr>
        <p:spPr>
          <a:xfrm>
            <a:off x="5058421" y="3505361"/>
            <a:ext cx="1516762" cy="205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 defTabSz="68580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b="1" i="1" dirty="0" err="1">
                <a:solidFill>
                  <a:srgbClr val="FF0000"/>
                </a:solidFill>
                <a:latin typeface="Calibri" panose="020F0502020204030204"/>
                <a:cs typeface="+mn-cs"/>
              </a:rPr>
              <a:t>Revolutionary</a:t>
            </a:r>
            <a:r>
              <a:rPr lang="hu-HU" sz="900" b="1" i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 </a:t>
            </a:r>
            <a:r>
              <a:rPr lang="hu-HU" sz="900" b="1" i="1" dirty="0" err="1">
                <a:solidFill>
                  <a:srgbClr val="FF0000"/>
                </a:solidFill>
                <a:latin typeface="Calibri" panose="020F0502020204030204"/>
                <a:cs typeface="+mn-cs"/>
              </a:rPr>
              <a:t>great</a:t>
            </a:r>
            <a:r>
              <a:rPr lang="hu-HU" sz="900" b="1" i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 </a:t>
            </a:r>
            <a:r>
              <a:rPr lang="hu-HU" sz="900" b="1" i="1" dirty="0" err="1">
                <a:solidFill>
                  <a:srgbClr val="FF0000"/>
                </a:solidFill>
                <a:latin typeface="Calibri" panose="020F0502020204030204"/>
                <a:cs typeface="+mn-cs"/>
              </a:rPr>
              <a:t>powers</a:t>
            </a:r>
            <a:endParaRPr lang="hu-HU" sz="900" b="1" i="1" dirty="0">
              <a:solidFill>
                <a:srgbClr val="FF0000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FEEFEE90-6A55-4823-98F0-4F57A3B462D0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040776" y="1797388"/>
            <a:ext cx="776026" cy="17079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3FA50E33-BB64-49DE-B0E6-93ABB7B0F74C}"/>
              </a:ext>
            </a:extLst>
          </p:cNvPr>
          <p:cNvCxnSpPr>
            <a:cxnSpLocks/>
          </p:cNvCxnSpPr>
          <p:nvPr/>
        </p:nvCxnSpPr>
        <p:spPr>
          <a:xfrm flipV="1">
            <a:off x="5801580" y="2436271"/>
            <a:ext cx="714182" cy="9927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1D03E25A-A7B3-445F-9992-8B20C1A24596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4266960" y="1956414"/>
            <a:ext cx="1549842" cy="1548947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>
            <a:extLst>
              <a:ext uri="{FF2B5EF4-FFF2-40B4-BE49-F238E27FC236}">
                <a16:creationId xmlns:a16="http://schemas.microsoft.com/office/drawing/2014/main" id="{5E1E29A9-A2CE-4E29-8C77-75D970568073}"/>
              </a:ext>
            </a:extLst>
          </p:cNvPr>
          <p:cNvCxnSpPr>
            <a:cxnSpLocks/>
          </p:cNvCxnSpPr>
          <p:nvPr/>
        </p:nvCxnSpPr>
        <p:spPr>
          <a:xfrm flipV="1">
            <a:off x="554804" y="2318303"/>
            <a:ext cx="554804" cy="823396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93C7104-93F4-4380-8FED-AFB623A95444}"/>
              </a:ext>
            </a:extLst>
          </p:cNvPr>
          <p:cNvSpPr txBox="1"/>
          <p:nvPr/>
        </p:nvSpPr>
        <p:spPr>
          <a:xfrm>
            <a:off x="1985200" y="2539574"/>
            <a:ext cx="681597" cy="2308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b="1" i="1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Secondary</a:t>
            </a:r>
            <a:endParaRPr lang="hu-HU" sz="900" b="1" i="1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20" name="Egyenes összekötő nyíllal 19">
            <a:extLst>
              <a:ext uri="{FF2B5EF4-FFF2-40B4-BE49-F238E27FC236}">
                <a16:creationId xmlns:a16="http://schemas.microsoft.com/office/drawing/2014/main" id="{33AE68B7-E7BE-42E8-8226-A91E2C88D07C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325999" y="2008758"/>
            <a:ext cx="1576474" cy="5308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>
            <a:extLst>
              <a:ext uri="{FF2B5EF4-FFF2-40B4-BE49-F238E27FC236}">
                <a16:creationId xmlns:a16="http://schemas.microsoft.com/office/drawing/2014/main" id="{A7F15D2E-4614-41E4-B627-5AD337D90BF8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325999" y="1789674"/>
            <a:ext cx="1522728" cy="7499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224EF375-5A7D-47BE-9F68-439012D48A4A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2325999" y="2248594"/>
            <a:ext cx="5088592" cy="2909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526F8B2A-753D-4DCB-B440-6E8CD8DBB531}"/>
              </a:ext>
            </a:extLst>
          </p:cNvPr>
          <p:cNvSpPr txBox="1"/>
          <p:nvPr/>
        </p:nvSpPr>
        <p:spPr>
          <a:xfrm>
            <a:off x="2711408" y="4577209"/>
            <a:ext cx="982961" cy="23083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900" b="1" i="1" dirty="0" err="1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Regional</a:t>
            </a:r>
            <a:r>
              <a:rPr lang="hu-HU" sz="900" b="1" i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 </a:t>
            </a:r>
            <a:r>
              <a:rPr lang="hu-HU" sz="900" b="1" i="1" dirty="0" err="1">
                <a:solidFill>
                  <a:srgbClr val="FFC000">
                    <a:lumMod val="50000"/>
                  </a:srgbClr>
                </a:solidFill>
                <a:latin typeface="Calibri" panose="020F0502020204030204"/>
                <a:cs typeface="+mn-cs"/>
              </a:rPr>
              <a:t>powers</a:t>
            </a:r>
            <a:endParaRPr lang="hu-HU" sz="900" b="1" i="1" dirty="0">
              <a:solidFill>
                <a:srgbClr val="FFC000">
                  <a:lumMod val="50000"/>
                </a:srgbClr>
              </a:solidFill>
              <a:latin typeface="Calibri" panose="020F0502020204030204"/>
              <a:cs typeface="+mn-cs"/>
            </a:endParaRPr>
          </a:p>
        </p:txBody>
      </p:sp>
      <p:cxnSp>
        <p:nvCxnSpPr>
          <p:cNvPr id="31" name="Egyenes összekötő nyíllal 30">
            <a:extLst>
              <a:ext uri="{FF2B5EF4-FFF2-40B4-BE49-F238E27FC236}">
                <a16:creationId xmlns:a16="http://schemas.microsoft.com/office/drawing/2014/main" id="{FB894412-ED75-439B-A169-0DB810D6F11D}"/>
              </a:ext>
            </a:extLst>
          </p:cNvPr>
          <p:cNvCxnSpPr>
            <a:stCxn id="29" idx="0"/>
          </p:cNvCxnSpPr>
          <p:nvPr/>
        </p:nvCxnSpPr>
        <p:spPr>
          <a:xfrm flipH="1" flipV="1">
            <a:off x="2484783" y="3749537"/>
            <a:ext cx="718106" cy="82767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1F48E9E5-EC11-4CE9-A37A-51D733CF6C85}"/>
              </a:ext>
            </a:extLst>
          </p:cNvPr>
          <p:cNvCxnSpPr>
            <a:stCxn id="29" idx="0"/>
          </p:cNvCxnSpPr>
          <p:nvPr/>
        </p:nvCxnSpPr>
        <p:spPr>
          <a:xfrm flipV="1">
            <a:off x="3202889" y="3170128"/>
            <a:ext cx="869084" cy="140708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>
            <a:extLst>
              <a:ext uri="{FF2B5EF4-FFF2-40B4-BE49-F238E27FC236}">
                <a16:creationId xmlns:a16="http://schemas.microsoft.com/office/drawing/2014/main" id="{E93E91EB-CFAD-47E1-89E7-81A2EC68AC46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3202889" y="2758866"/>
            <a:ext cx="1775992" cy="181834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6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D5B805-AAE0-1D16-4764-82E59A75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 descr="E:\NATO Pendrive\MUNKA\SVKI\USA\2017\Varga G. Policentrikus világrend.png">
            <a:extLst>
              <a:ext uri="{FF2B5EF4-FFF2-40B4-BE49-F238E27FC236}">
                <a16:creationId xmlns:a16="http://schemas.microsoft.com/office/drawing/2014/main" id="{FEB8155E-5629-665D-3FD8-A2AEBFA6472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3185" b="1"/>
          <a:stretch/>
        </p:blipFill>
        <p:spPr bwMode="auto">
          <a:xfrm>
            <a:off x="628650" y="260649"/>
            <a:ext cx="8119814" cy="6552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349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4DA92F-0CBB-1A28-FFBF-375949C07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„brave new world”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DE848F0-C583-D75F-43A0-A9EAFB399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/>
              <a:t>End of history?</a:t>
            </a:r>
          </a:p>
          <a:p>
            <a:r>
              <a:rPr lang="en-US" sz="2400" noProof="0" dirty="0"/>
              <a:t>Whole and free Europe?</a:t>
            </a:r>
          </a:p>
          <a:p>
            <a:r>
              <a:rPr lang="en-US" sz="2400" noProof="0" dirty="0"/>
              <a:t>Is the new world order indeed universal?</a:t>
            </a:r>
          </a:p>
          <a:p>
            <a:r>
              <a:rPr lang="en-US" sz="2400" noProof="0" dirty="0"/>
              <a:t>Is it safer?</a:t>
            </a:r>
          </a:p>
          <a:p>
            <a:r>
              <a:rPr lang="en-US" sz="2400" noProof="0" dirty="0"/>
              <a:t>Is it prosperous?</a:t>
            </a:r>
            <a:endParaRPr lang="hu-HU" sz="2400" noProof="0" dirty="0"/>
          </a:p>
          <a:p>
            <a:endParaRPr lang="hu-HU" sz="2400" dirty="0"/>
          </a:p>
          <a:p>
            <a:r>
              <a:rPr lang="hu-HU" sz="2400" noProof="0" dirty="0"/>
              <a:t>„</a:t>
            </a:r>
            <a:r>
              <a:rPr lang="hu-HU" sz="2400" noProof="0" dirty="0" err="1"/>
              <a:t>Keep</a:t>
            </a:r>
            <a:r>
              <a:rPr lang="hu-HU" sz="2400" noProof="0" dirty="0"/>
              <a:t> </a:t>
            </a:r>
            <a:r>
              <a:rPr lang="hu-HU" sz="2400" noProof="0" dirty="0" err="1"/>
              <a:t>Russia</a:t>
            </a:r>
            <a:r>
              <a:rPr lang="hu-HU" sz="2400" noProof="0" dirty="0"/>
              <a:t> out 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noProof="0" dirty="0"/>
              <a:t>(and down)”</a:t>
            </a:r>
            <a:endParaRPr lang="en-US" sz="2400" noProof="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61D3889-F8EA-1848-D5FF-F83304FF9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068" y="3176972"/>
            <a:ext cx="3830018" cy="33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hu-HU" noProof="0" dirty="0"/>
              <a:t>1. The „New World Order” (1989-2001)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sz="quarter"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hu-HU" sz="2400" noProof="0" dirty="0"/>
              <a:t>„</a:t>
            </a:r>
            <a:r>
              <a:rPr lang="en-US" altLang="hu-HU" sz="2400" b="1" noProof="0" dirty="0"/>
              <a:t>Victory of democracy”</a:t>
            </a:r>
          </a:p>
          <a:p>
            <a:pPr lvl="1"/>
            <a:endParaRPr lang="en-US" altLang="hu-HU" sz="2400" noProof="0" dirty="0"/>
          </a:p>
          <a:p>
            <a:pPr lvl="1"/>
            <a:r>
              <a:rPr lang="en-US" altLang="hu-HU" sz="2400" noProof="0" dirty="0"/>
              <a:t>Unipolar moment</a:t>
            </a:r>
          </a:p>
          <a:p>
            <a:pPr lvl="1"/>
            <a:r>
              <a:rPr lang="en-US" altLang="hu-HU" sz="2400" noProof="0" dirty="0"/>
              <a:t>Expansion of the West in the post-soviet space</a:t>
            </a:r>
          </a:p>
          <a:p>
            <a:pPr lvl="1"/>
            <a:r>
              <a:rPr lang="en-US" altLang="hu-HU" sz="2400" noProof="0" dirty="0"/>
              <a:t>The hegemony of neoliberal economics – „Washington consensus”</a:t>
            </a:r>
          </a:p>
          <a:p>
            <a:pPr lvl="1"/>
            <a:r>
              <a:rPr lang="en-US" altLang="hu-HU" sz="2400" noProof="0" dirty="0"/>
              <a:t>Old-new conflicts  – UN and the multilateral military missions</a:t>
            </a:r>
          </a:p>
          <a:p>
            <a:endParaRPr lang="en-US" altLang="hu-HU" sz="2400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95300" y="6096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hu-HU" noProof="0" dirty="0"/>
              <a:t>2. Challenges to American „hegemony” (2001-2008)</a:t>
            </a:r>
            <a:br>
              <a:rPr lang="en-US" altLang="hu-HU" noProof="0" dirty="0"/>
            </a:br>
            <a:endParaRPr lang="en-US" altLang="hu-HU" noProof="0" dirty="0"/>
          </a:p>
        </p:txBody>
      </p:sp>
      <p:sp>
        <p:nvSpPr>
          <p:cNvPr id="10243" name="Tartalom helye 2"/>
          <p:cNvSpPr>
            <a:spLocks noGrp="1"/>
          </p:cNvSpPr>
          <p:nvPr>
            <p:ph sz="quarter"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1"/>
            <a:endParaRPr lang="en-US" altLang="hu-HU" sz="2400" noProof="0" dirty="0"/>
          </a:p>
          <a:p>
            <a:pPr lvl="1"/>
            <a:r>
              <a:rPr lang="en-US" altLang="hu-HU" sz="2400" noProof="0" dirty="0"/>
              <a:t>Islam fundamentalism, international terrorism - </a:t>
            </a:r>
            <a:r>
              <a:rPr lang="en-US" altLang="hu-HU" sz="2400" noProof="0" dirty="0" err="1"/>
              <a:t>GWoT</a:t>
            </a:r>
            <a:endParaRPr lang="en-US" altLang="hu-HU" sz="2400" noProof="0" dirty="0"/>
          </a:p>
          <a:p>
            <a:pPr lvl="1"/>
            <a:r>
              <a:rPr lang="en-US" altLang="hu-HU" sz="2400" noProof="0" dirty="0"/>
              <a:t>Bush doctrine and coalition of the willing</a:t>
            </a:r>
          </a:p>
          <a:p>
            <a:pPr lvl="1"/>
            <a:r>
              <a:rPr lang="en-US" altLang="hu-HU" sz="2400" noProof="0" dirty="0"/>
              <a:t>Emergence of a multipolar system</a:t>
            </a:r>
          </a:p>
          <a:p>
            <a:pPr lvl="1"/>
            <a:r>
              <a:rPr lang="en-US" altLang="hu-HU" sz="2400" noProof="0" dirty="0"/>
              <a:t>Military ambitions of Russia, (China)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>
          <a:xfrm>
            <a:off x="612775" y="596221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altLang="hu-HU" noProof="0" dirty="0"/>
              <a:t>3. Return of the economy (2009-2014)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sz="quarter" idx="1"/>
          </p:nvPr>
        </p:nvSpPr>
        <p:spPr bwMode="auto">
          <a:xfrm>
            <a:off x="612775" y="1600200"/>
            <a:ext cx="8153400" cy="44958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endParaRPr lang="en-US" altLang="hu-HU" sz="2400" noProof="0" dirty="0"/>
          </a:p>
          <a:p>
            <a:pPr lvl="1"/>
            <a:r>
              <a:rPr lang="en-US" altLang="hu-HU" sz="2400" noProof="0" dirty="0"/>
              <a:t>Domestic crisis in the US</a:t>
            </a:r>
          </a:p>
          <a:p>
            <a:pPr lvl="1"/>
            <a:r>
              <a:rPr lang="en-US" altLang="hu-HU" sz="2400" noProof="0" dirty="0"/>
              <a:t>EU crisis (started in Greece)</a:t>
            </a:r>
          </a:p>
          <a:p>
            <a:pPr lvl="1"/>
            <a:r>
              <a:rPr lang="en-US" altLang="hu-HU" sz="2400" noProof="0" dirty="0"/>
              <a:t>China as a new global power</a:t>
            </a:r>
          </a:p>
          <a:p>
            <a:pPr lvl="1"/>
            <a:r>
              <a:rPr lang="en-US" altLang="hu-HU" sz="2400" noProof="0" dirty="0"/>
              <a:t>Failure of the „reset” policy towards Russia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1. egyéni séma">
      <a:dk1>
        <a:sysClr val="windowText" lastClr="000000"/>
      </a:dk1>
      <a:lt1>
        <a:sysClr val="window" lastClr="FFFFFF"/>
      </a:lt1>
      <a:dk2>
        <a:srgbClr val="C19A5E"/>
      </a:dk2>
      <a:lt2>
        <a:srgbClr val="F2F2F2"/>
      </a:lt2>
      <a:accent1>
        <a:srgbClr val="0C0C0C"/>
      </a:accent1>
      <a:accent2>
        <a:srgbClr val="F1C98B"/>
      </a:accent2>
      <a:accent3>
        <a:srgbClr val="9E8042"/>
      </a:accent3>
      <a:accent4>
        <a:srgbClr val="EEB563"/>
      </a:accent4>
      <a:accent5>
        <a:srgbClr val="D9332A"/>
      </a:accent5>
      <a:accent6>
        <a:srgbClr val="64AD80"/>
      </a:accent6>
      <a:hlink>
        <a:srgbClr val="0563C1"/>
      </a:hlink>
      <a:folHlink>
        <a:srgbClr val="954F72"/>
      </a:folHlink>
    </a:clrScheme>
    <a:fontScheme name="1. egyéni sém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CDED76E5-98E3-4581-BEAF-820A155584A4}" vid="{4544E563-C049-42F6-824C-8BFA254D6E2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1103</TotalTime>
  <Words>1243</Words>
  <Application>Microsoft Macintosh PowerPoint</Application>
  <PresentationFormat>On-screen Show (4:3)</PresentationFormat>
  <Paragraphs>169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Times New Roman</vt:lpstr>
      <vt:lpstr>Verdana</vt:lpstr>
      <vt:lpstr>Office-téma</vt:lpstr>
      <vt:lpstr>Changes of the International Order</vt:lpstr>
      <vt:lpstr>What is the role of states in the present international order?</vt:lpstr>
      <vt:lpstr>PowerPoint Presentation</vt:lpstr>
      <vt:lpstr>PowerPoint Presentation</vt:lpstr>
      <vt:lpstr>PowerPoint Presentation</vt:lpstr>
      <vt:lpstr>The „brave new world”</vt:lpstr>
      <vt:lpstr>1. The „New World Order” (1989-2001)</vt:lpstr>
      <vt:lpstr>2. Challenges to American „hegemony” (2001-2008) </vt:lpstr>
      <vt:lpstr>3. Return of the economy (2009-2014)</vt:lpstr>
      <vt:lpstr>4. Era of parallel threats (2014 – 2020) </vt:lpstr>
      <vt:lpstr>5. Global pandemic (2020 –…) </vt:lpstr>
      <vt:lpstr>6. The war in Ukraine (2022 –…) </vt:lpstr>
      <vt:lpstr>2023…</vt:lpstr>
      <vt:lpstr>The liberal world order</vt:lpstr>
      <vt:lpstr>Why the LWO is different?</vt:lpstr>
      <vt:lpstr>The liberal core</vt:lpstr>
      <vt:lpstr>The equation of the world order in the US logical frame</vt:lpstr>
      <vt:lpstr>Who are the players</vt:lpstr>
      <vt:lpstr>Assumptions regarding the world order</vt:lpstr>
      <vt:lpstr>Assumptions regarding the world order</vt:lpstr>
      <vt:lpstr>US Foreign policy and the world order</vt:lpstr>
      <vt:lpstr>The EU</vt:lpstr>
      <vt:lpstr>Transatlantic problems</vt:lpstr>
      <vt:lpstr>Russia and the West</vt:lpstr>
      <vt:lpstr>Russia-EU</vt:lpstr>
      <vt:lpstr>Look at some facts…</vt:lpstr>
      <vt:lpstr>PowerPoint Presentation</vt:lpstr>
      <vt:lpstr>PowerPoint Presentation</vt:lpstr>
      <vt:lpstr>PowerPoint Presentation</vt:lpstr>
      <vt:lpstr>World of democracies?</vt:lpstr>
      <vt:lpstr>Houston we have a problem…</vt:lpstr>
      <vt:lpstr>Unpredictability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európai integrációhoz vezető út</dc:title>
  <dc:creator>Peter Rada</dc:creator>
  <cp:lastModifiedBy>Microsoft Office User</cp:lastModifiedBy>
  <cp:revision>69</cp:revision>
  <dcterms:created xsi:type="dcterms:W3CDTF">2011-01-30T16:40:39Z</dcterms:created>
  <dcterms:modified xsi:type="dcterms:W3CDTF">2023-12-17T18:53:23Z</dcterms:modified>
</cp:coreProperties>
</file>