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02" r:id="rId3"/>
    <p:sldId id="293" r:id="rId4"/>
    <p:sldId id="294" r:id="rId5"/>
    <p:sldId id="271" r:id="rId6"/>
    <p:sldId id="281" r:id="rId7"/>
    <p:sldId id="317" r:id="rId8"/>
    <p:sldId id="257" r:id="rId9"/>
    <p:sldId id="296" r:id="rId10"/>
    <p:sldId id="275" r:id="rId11"/>
    <p:sldId id="297" r:id="rId12"/>
    <p:sldId id="298" r:id="rId13"/>
    <p:sldId id="299" r:id="rId14"/>
    <p:sldId id="284" r:id="rId15"/>
    <p:sldId id="300" r:id="rId16"/>
    <p:sldId id="263" r:id="rId17"/>
    <p:sldId id="286" r:id="rId18"/>
    <p:sldId id="287" r:id="rId19"/>
    <p:sldId id="288" r:id="rId20"/>
    <p:sldId id="292" r:id="rId21"/>
    <p:sldId id="304" r:id="rId22"/>
    <p:sldId id="303" r:id="rId23"/>
    <p:sldId id="305" r:id="rId24"/>
    <p:sldId id="306" r:id="rId25"/>
    <p:sldId id="307" r:id="rId26"/>
    <p:sldId id="308" r:id="rId27"/>
    <p:sldId id="310" r:id="rId28"/>
    <p:sldId id="314" r:id="rId29"/>
    <p:sldId id="315" r:id="rId30"/>
    <p:sldId id="316" r:id="rId31"/>
    <p:sldId id="311" r:id="rId32"/>
    <p:sldId id="309" r:id="rId33"/>
    <p:sldId id="313" r:id="rId34"/>
    <p:sldId id="301" r:id="rId35"/>
    <p:sldId id="26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172"/>
    <a:srgbClr val="183E9F"/>
    <a:srgbClr val="F26CA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1C525-DEBC-48A0-BA86-10F83C23F5BF}" v="4" dt="2025-04-03T08:58:33.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098" autoAdjust="0"/>
  </p:normalViewPr>
  <p:slideViewPr>
    <p:cSldViewPr snapToGrid="0">
      <p:cViewPr varScale="1">
        <p:scale>
          <a:sx n="59" d="100"/>
          <a:sy n="59" d="100"/>
        </p:scale>
        <p:origin x="91" y="298"/>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e Karakasidou" userId="1116e982ad00f378" providerId="LiveId" clId="{07B1C525-DEBC-48A0-BA86-10F83C23F5BF}"/>
    <pc:docChg chg="custSel addSld delSld modSld">
      <pc:chgData name="Irene Karakasidou" userId="1116e982ad00f378" providerId="LiveId" clId="{07B1C525-DEBC-48A0-BA86-10F83C23F5BF}" dt="2025-04-03T08:58:36.219" v="39" actId="26606"/>
      <pc:docMkLst>
        <pc:docMk/>
      </pc:docMkLst>
      <pc:sldChg chg="addSp delSp modSp mod">
        <pc:chgData name="Irene Karakasidou" userId="1116e982ad00f378" providerId="LiveId" clId="{07B1C525-DEBC-48A0-BA86-10F83C23F5BF}" dt="2025-04-01T12:44:40.593" v="4" actId="478"/>
        <pc:sldMkLst>
          <pc:docMk/>
          <pc:sldMk cId="2630321232" sldId="256"/>
        </pc:sldMkLst>
        <pc:spChg chg="mod">
          <ac:chgData name="Irene Karakasidou" userId="1116e982ad00f378" providerId="LiveId" clId="{07B1C525-DEBC-48A0-BA86-10F83C23F5BF}" dt="2025-04-01T12:44:28.522" v="2" actId="27636"/>
          <ac:spMkLst>
            <pc:docMk/>
            <pc:sldMk cId="2630321232" sldId="256"/>
            <ac:spMk id="2" creationId="{00000000-0000-0000-0000-000000000000}"/>
          </ac:spMkLst>
        </pc:spChg>
      </pc:sldChg>
      <pc:sldChg chg="del">
        <pc:chgData name="Irene Karakasidou" userId="1116e982ad00f378" providerId="LiveId" clId="{07B1C525-DEBC-48A0-BA86-10F83C23F5BF}" dt="2025-04-01T12:49:32.385" v="8" actId="47"/>
        <pc:sldMkLst>
          <pc:docMk/>
          <pc:sldMk cId="0" sldId="295"/>
        </pc:sldMkLst>
      </pc:sldChg>
      <pc:sldChg chg="modSp mod">
        <pc:chgData name="Irene Karakasidou" userId="1116e982ad00f378" providerId="LiveId" clId="{07B1C525-DEBC-48A0-BA86-10F83C23F5BF}" dt="2025-04-01T12:44:51.153" v="5" actId="20577"/>
        <pc:sldMkLst>
          <pc:docMk/>
          <pc:sldMk cId="3634677698" sldId="302"/>
        </pc:sldMkLst>
        <pc:spChg chg="mod">
          <ac:chgData name="Irene Karakasidou" userId="1116e982ad00f378" providerId="LiveId" clId="{07B1C525-DEBC-48A0-BA86-10F83C23F5BF}" dt="2025-04-01T12:44:51.153" v="5" actId="20577"/>
          <ac:spMkLst>
            <pc:docMk/>
            <pc:sldMk cId="3634677698" sldId="302"/>
            <ac:spMk id="4" creationId="{101830E3-2414-33B7-A013-2FC23B5BCC83}"/>
          </ac:spMkLst>
        </pc:spChg>
      </pc:sldChg>
      <pc:sldChg chg="modSp mod">
        <pc:chgData name="Irene Karakasidou" userId="1116e982ad00f378" providerId="LiveId" clId="{07B1C525-DEBC-48A0-BA86-10F83C23F5BF}" dt="2025-04-01T12:46:17.998" v="6" actId="20577"/>
        <pc:sldMkLst>
          <pc:docMk/>
          <pc:sldMk cId="2975203506" sldId="309"/>
        </pc:sldMkLst>
        <pc:spChg chg="mod">
          <ac:chgData name="Irene Karakasidou" userId="1116e982ad00f378" providerId="LiveId" clId="{07B1C525-DEBC-48A0-BA86-10F83C23F5BF}" dt="2025-04-01T12:46:17.998" v="6" actId="20577"/>
          <ac:spMkLst>
            <pc:docMk/>
            <pc:sldMk cId="2975203506" sldId="309"/>
            <ac:spMk id="3" creationId="{098E827C-DE2F-6060-C31B-F24EF6F19F7E}"/>
          </ac:spMkLst>
        </pc:spChg>
      </pc:sldChg>
      <pc:sldChg chg="del">
        <pc:chgData name="Irene Karakasidou" userId="1116e982ad00f378" providerId="LiveId" clId="{07B1C525-DEBC-48A0-BA86-10F83C23F5BF}" dt="2025-04-01T12:49:31.158" v="7" actId="47"/>
        <pc:sldMkLst>
          <pc:docMk/>
          <pc:sldMk cId="1124690413" sldId="312"/>
        </pc:sldMkLst>
      </pc:sldChg>
      <pc:sldChg chg="addSp delSp modSp new mod modClrScheme chgLayout">
        <pc:chgData name="Irene Karakasidou" userId="1116e982ad00f378" providerId="LiveId" clId="{07B1C525-DEBC-48A0-BA86-10F83C23F5BF}" dt="2025-04-03T08:58:36.219" v="39" actId="26606"/>
        <pc:sldMkLst>
          <pc:docMk/>
          <pc:sldMk cId="3389761907" sldId="317"/>
        </pc:sldMkLst>
        <pc:spChg chg="del mod ord">
          <ac:chgData name="Irene Karakasidou" userId="1116e982ad00f378" providerId="LiveId" clId="{07B1C525-DEBC-48A0-BA86-10F83C23F5BF}" dt="2025-04-03T08:57:33.597" v="10" actId="700"/>
          <ac:spMkLst>
            <pc:docMk/>
            <pc:sldMk cId="3389761907" sldId="317"/>
            <ac:spMk id="2" creationId="{7A8CDEB5-DAF6-0E09-11EB-D48D32C4A2B2}"/>
          </ac:spMkLst>
        </pc:spChg>
        <pc:spChg chg="del mod ord">
          <ac:chgData name="Irene Karakasidou" userId="1116e982ad00f378" providerId="LiveId" clId="{07B1C525-DEBC-48A0-BA86-10F83C23F5BF}" dt="2025-04-03T08:57:33.597" v="10" actId="700"/>
          <ac:spMkLst>
            <pc:docMk/>
            <pc:sldMk cId="3389761907" sldId="317"/>
            <ac:spMk id="3" creationId="{0CC87334-7230-B354-A969-DB580461CC31}"/>
          </ac:spMkLst>
        </pc:spChg>
        <pc:spChg chg="add mod ord">
          <ac:chgData name="Irene Karakasidou" userId="1116e982ad00f378" providerId="LiveId" clId="{07B1C525-DEBC-48A0-BA86-10F83C23F5BF}" dt="2025-04-03T08:58:36.219" v="39" actId="26606"/>
          <ac:spMkLst>
            <pc:docMk/>
            <pc:sldMk cId="3389761907" sldId="317"/>
            <ac:spMk id="4" creationId="{E4356AB4-1788-EDDE-EC5A-35518CA661ED}"/>
          </ac:spMkLst>
        </pc:spChg>
        <pc:spChg chg="add mod ord">
          <ac:chgData name="Irene Karakasidou" userId="1116e982ad00f378" providerId="LiveId" clId="{07B1C525-DEBC-48A0-BA86-10F83C23F5BF}" dt="2025-04-03T08:58:36.219" v="39" actId="26606"/>
          <ac:spMkLst>
            <pc:docMk/>
            <pc:sldMk cId="3389761907" sldId="317"/>
            <ac:spMk id="5" creationId="{14F6580F-8079-CC97-7EE7-F6276F80B03B}"/>
          </ac:spMkLst>
        </pc:spChg>
        <pc:picChg chg="add mod">
          <ac:chgData name="Irene Karakasidou" userId="1116e982ad00f378" providerId="LiveId" clId="{07B1C525-DEBC-48A0-BA86-10F83C23F5BF}" dt="2025-04-03T08:58:36.219" v="39" actId="26606"/>
          <ac:picMkLst>
            <pc:docMk/>
            <pc:sldMk cId="3389761907" sldId="317"/>
            <ac:picMk id="1026" creationId="{2B2200A9-7BD2-B4DE-349B-447CD4A0983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3CE64-F436-4B26-ABBC-25415167991E}" type="datetimeFigureOut">
              <a:rPr lang="en-US" smtClean="0"/>
              <a:t>4/3/2025</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69EBA-F940-4DE8-90A1-A183ED432E72}" type="slidenum">
              <a:rPr lang="en-US" smtClean="0"/>
              <a:t>‹#›</a:t>
            </a:fld>
            <a:endParaRPr lang="en-US"/>
          </a:p>
        </p:txBody>
      </p:sp>
    </p:spTree>
    <p:extLst>
      <p:ext uri="{BB962C8B-B14F-4D97-AF65-F5344CB8AC3E}">
        <p14:creationId xmlns:p14="http://schemas.microsoft.com/office/powerpoint/2010/main" val="198050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l-GR" dirty="0"/>
              <a:t>Εισαγωγή στην έννοια των διακρίσεων λόγω ηλικίας και των επιπτώσεών τους στους ηλικιωμένους μέσω βιωματικών ασκήσεων και παροχή στρατηγικών για την αντιμετώπισή τους.</a:t>
            </a:r>
            <a:endParaRPr dirty="0"/>
          </a:p>
        </p:txBody>
      </p:sp>
      <p:sp>
        <p:nvSpPr>
          <p:cNvPr id="61" name="Google Shape;61;p3: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408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2: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275aee5b22_0_3: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3275aee5b22_0_3:notes"/>
          <p:cNvSpPr txBox="1">
            <a:spLocks noGrp="1"/>
          </p:cNvSpPr>
          <p:nvPr>
            <p:ph type="body" idx="1"/>
          </p:nvPr>
        </p:nvSpPr>
        <p:spPr>
          <a:xfrm>
            <a:off x="685800" y="4715153"/>
            <a:ext cx="54864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275aee5b22_0_25: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3275aee5b22_0_25:notes"/>
          <p:cNvSpPr txBox="1">
            <a:spLocks noGrp="1"/>
          </p:cNvSpPr>
          <p:nvPr>
            <p:ph type="body" idx="1"/>
          </p:nvPr>
        </p:nvSpPr>
        <p:spPr>
          <a:xfrm>
            <a:off x="685800" y="4715153"/>
            <a:ext cx="54864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294880e99d_0_17:notes"/>
          <p:cNvSpPr txBox="1">
            <a:spLocks noGrp="1"/>
          </p:cNvSpPr>
          <p:nvPr>
            <p:ph type="body" idx="1"/>
          </p:nvPr>
        </p:nvSpPr>
        <p:spPr>
          <a:xfrm>
            <a:off x="685800" y="4715153"/>
            <a:ext cx="5486400" cy="4467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g3294880e99d_0_17: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68A563F9-20B3-A10C-3BC9-0E1C604DB4C9}"/>
            </a:ext>
          </a:extLst>
        </p:cNvPr>
        <p:cNvGrpSpPr/>
        <p:nvPr/>
      </p:nvGrpSpPr>
      <p:grpSpPr>
        <a:xfrm>
          <a:off x="0" y="0"/>
          <a:ext cx="0" cy="0"/>
          <a:chOff x="0" y="0"/>
          <a:chExt cx="0" cy="0"/>
        </a:xfrm>
      </p:grpSpPr>
      <p:sp>
        <p:nvSpPr>
          <p:cNvPr id="60" name="Google Shape;60;p3:notes">
            <a:extLst>
              <a:ext uri="{FF2B5EF4-FFF2-40B4-BE49-F238E27FC236}">
                <a16:creationId xmlns:a16="http://schemas.microsoft.com/office/drawing/2014/main" id="{E7F17595-4B3C-48D9-038E-509FAC672C2D}"/>
              </a:ext>
            </a:extLst>
          </p:cNvPr>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1" name="Google Shape;61;p3:notes">
            <a:extLst>
              <a:ext uri="{FF2B5EF4-FFF2-40B4-BE49-F238E27FC236}">
                <a16:creationId xmlns:a16="http://schemas.microsoft.com/office/drawing/2014/main" id="{DE6DC696-7516-E568-1C89-CF83A9A62182}"/>
              </a:ext>
            </a:extLst>
          </p:cNvPr>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4688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dirty="0"/>
              <a:t>Η αποτελεσματική επικοινωνία είναι ζωτικής σημασίας για την ευημερία, την αυτοεκτίμηση και την ποιότητα ζωής των ηλικιωμένων.</a:t>
            </a:r>
            <a:endParaRPr lang="en-US" dirty="0"/>
          </a:p>
          <a:p>
            <a:endParaRPr lang="en-US" dirty="0"/>
          </a:p>
        </p:txBody>
      </p:sp>
      <p:sp>
        <p:nvSpPr>
          <p:cNvPr id="4" name="Θέση αριθμού διαφάνειας 3"/>
          <p:cNvSpPr>
            <a:spLocks noGrp="1"/>
          </p:cNvSpPr>
          <p:nvPr>
            <p:ph type="sldNum" sz="quarter" idx="5"/>
          </p:nvPr>
        </p:nvSpPr>
        <p:spPr/>
        <p:txBody>
          <a:bodyPr/>
          <a:lstStyle/>
          <a:p>
            <a:fld id="{F0B69EBA-F940-4DE8-90A1-A183ED432E72}" type="slidenum">
              <a:rPr lang="en-US" smtClean="0"/>
              <a:t>22</a:t>
            </a:fld>
            <a:endParaRPr lang="en-US"/>
          </a:p>
        </p:txBody>
      </p:sp>
    </p:spTree>
    <p:extLst>
      <p:ext uri="{BB962C8B-B14F-4D97-AF65-F5344CB8AC3E}">
        <p14:creationId xmlns:p14="http://schemas.microsoft.com/office/powerpoint/2010/main" val="2421856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1C641AC2-A1ED-85CA-C4ED-3076BA789B24}"/>
            </a:ext>
          </a:extLst>
        </p:cNvPr>
        <p:cNvGrpSpPr/>
        <p:nvPr/>
      </p:nvGrpSpPr>
      <p:grpSpPr>
        <a:xfrm>
          <a:off x="0" y="0"/>
          <a:ext cx="0" cy="0"/>
          <a:chOff x="0" y="0"/>
          <a:chExt cx="0" cy="0"/>
        </a:xfrm>
      </p:grpSpPr>
      <p:sp>
        <p:nvSpPr>
          <p:cNvPr id="60" name="Google Shape;60;p3:notes">
            <a:extLst>
              <a:ext uri="{FF2B5EF4-FFF2-40B4-BE49-F238E27FC236}">
                <a16:creationId xmlns:a16="http://schemas.microsoft.com/office/drawing/2014/main" id="{6B859FB6-D394-3821-B3B6-73921D261D14}"/>
              </a:ext>
            </a:extLst>
          </p:cNvPr>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1" name="Google Shape;61;p3:notes">
            <a:extLst>
              <a:ext uri="{FF2B5EF4-FFF2-40B4-BE49-F238E27FC236}">
                <a16:creationId xmlns:a16="http://schemas.microsoft.com/office/drawing/2014/main" id="{1851605B-C284-6A22-6736-EA3276D1A803}"/>
              </a:ext>
            </a:extLst>
          </p:cNvPr>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1961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BD816944-F302-B2B5-FD21-E8EC60F5F28F}"/>
            </a:ext>
          </a:extLst>
        </p:cNvPr>
        <p:cNvGrpSpPr/>
        <p:nvPr/>
      </p:nvGrpSpPr>
      <p:grpSpPr>
        <a:xfrm>
          <a:off x="0" y="0"/>
          <a:ext cx="0" cy="0"/>
          <a:chOff x="0" y="0"/>
          <a:chExt cx="0" cy="0"/>
        </a:xfrm>
      </p:grpSpPr>
      <p:sp>
        <p:nvSpPr>
          <p:cNvPr id="60" name="Google Shape;60;p3:notes">
            <a:extLst>
              <a:ext uri="{FF2B5EF4-FFF2-40B4-BE49-F238E27FC236}">
                <a16:creationId xmlns:a16="http://schemas.microsoft.com/office/drawing/2014/main" id="{9D3218B3-D840-24FD-DB27-DEF006B1BEAD}"/>
              </a:ext>
            </a:extLst>
          </p:cNvPr>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1" name="Google Shape;61;p3:notes">
            <a:extLst>
              <a:ext uri="{FF2B5EF4-FFF2-40B4-BE49-F238E27FC236}">
                <a16:creationId xmlns:a16="http://schemas.microsoft.com/office/drawing/2014/main" id="{273A59E9-DE74-4F0A-1957-7458AC1B142D}"/>
              </a:ext>
            </a:extLst>
          </p:cNvPr>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0714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888888"/>
              </a:buClr>
              <a:buSzPts val="2400"/>
              <a:buNone/>
            </a:pPr>
            <a:r>
              <a:rPr lang="el-GR" dirty="0"/>
              <a:t>Αφού παρακολουθήσετε το βίντεο,</a:t>
            </a:r>
          </a:p>
          <a:p>
            <a:pPr marL="0" lvl="0" indent="0" algn="l" rtl="0">
              <a:lnSpc>
                <a:spcPct val="90000"/>
              </a:lnSpc>
              <a:spcBef>
                <a:spcPts val="0"/>
              </a:spcBef>
              <a:spcAft>
                <a:spcPts val="0"/>
              </a:spcAft>
              <a:buClr>
                <a:srgbClr val="888888"/>
              </a:buClr>
              <a:buSzPts val="2400"/>
              <a:buNone/>
            </a:pPr>
            <a:r>
              <a:rPr lang="el-GR" dirty="0"/>
              <a:t>Πώς σας έκανε να νιώσετε βλέποντας αυτό το βίντεο και γιατί;</a:t>
            </a:r>
          </a:p>
          <a:p>
            <a:pPr marL="0" lvl="0" indent="0" algn="l" rtl="0">
              <a:lnSpc>
                <a:spcPct val="90000"/>
              </a:lnSpc>
              <a:spcBef>
                <a:spcPts val="0"/>
              </a:spcBef>
              <a:spcAft>
                <a:spcPts val="0"/>
              </a:spcAft>
              <a:buClr>
                <a:srgbClr val="888888"/>
              </a:buClr>
              <a:buSzPts val="2400"/>
              <a:buNone/>
            </a:pPr>
            <a:r>
              <a:rPr lang="el-GR" dirty="0"/>
              <a:t>Ποια συναισθήματα παρατηρήσατε στους χαρακτήρες και πώς αυτά τα συναισθήματα μπορεί να διαμορφώνουν τη συμπεριφορά ή τις επιλογές τους;</a:t>
            </a:r>
          </a:p>
          <a:p>
            <a:pPr marL="0" lvl="0" indent="0" algn="l" rtl="0">
              <a:lnSpc>
                <a:spcPct val="90000"/>
              </a:lnSpc>
              <a:spcBef>
                <a:spcPts val="0"/>
              </a:spcBef>
              <a:spcAft>
                <a:spcPts val="0"/>
              </a:spcAft>
              <a:buClr>
                <a:srgbClr val="888888"/>
              </a:buClr>
              <a:buSzPts val="2400"/>
              <a:buNone/>
            </a:pPr>
            <a:r>
              <a:rPr lang="el-GR" dirty="0"/>
              <a:t>Άλλαξε το βίντεο τον τρόπο με τον οποίο σκέφτεστε για το θέμα αυτό; Αν ναι, πώς;</a:t>
            </a:r>
          </a:p>
          <a:p>
            <a:pPr marL="0" lvl="0" indent="0" algn="l" rtl="0">
              <a:lnSpc>
                <a:spcPct val="90000"/>
              </a:lnSpc>
              <a:spcBef>
                <a:spcPts val="0"/>
              </a:spcBef>
              <a:spcAft>
                <a:spcPts val="0"/>
              </a:spcAft>
              <a:buClr>
                <a:srgbClr val="888888"/>
              </a:buClr>
              <a:buSzPts val="2400"/>
              <a:buNone/>
            </a:pPr>
            <a:endParaRPr lang="el-GR" dirty="0"/>
          </a:p>
          <a:p>
            <a:pPr marL="0" lvl="0" indent="0" algn="l" rtl="0">
              <a:lnSpc>
                <a:spcPct val="90000"/>
              </a:lnSpc>
              <a:spcBef>
                <a:spcPts val="0"/>
              </a:spcBef>
              <a:spcAft>
                <a:spcPts val="0"/>
              </a:spcAft>
              <a:buClr>
                <a:srgbClr val="888888"/>
              </a:buClr>
              <a:buSzPts val="2400"/>
              <a:buNone/>
            </a:pPr>
            <a:r>
              <a:rPr lang="el-GR" dirty="0"/>
              <a:t>Για συζήτηση:</a:t>
            </a:r>
          </a:p>
          <a:p>
            <a:pPr marL="0" lvl="0" indent="0" algn="l" rtl="0">
              <a:lnSpc>
                <a:spcPct val="90000"/>
              </a:lnSpc>
              <a:spcBef>
                <a:spcPts val="0"/>
              </a:spcBef>
              <a:spcAft>
                <a:spcPts val="0"/>
              </a:spcAft>
              <a:buClr>
                <a:srgbClr val="888888"/>
              </a:buClr>
              <a:buSzPts val="2400"/>
              <a:buNone/>
            </a:pPr>
            <a:r>
              <a:rPr lang="el-GR" dirty="0"/>
              <a:t>Ποια ήταν τα κύρια ζητήματα; </a:t>
            </a:r>
          </a:p>
          <a:p>
            <a:pPr marL="0" lvl="0" indent="0" algn="l" rtl="0">
              <a:lnSpc>
                <a:spcPct val="90000"/>
              </a:lnSpc>
              <a:spcBef>
                <a:spcPts val="0"/>
              </a:spcBef>
              <a:spcAft>
                <a:spcPts val="0"/>
              </a:spcAft>
              <a:buClr>
                <a:srgbClr val="888888"/>
              </a:buClr>
              <a:buSzPts val="2400"/>
              <a:buNone/>
            </a:pPr>
            <a:r>
              <a:rPr lang="el-GR" dirty="0"/>
              <a:t>Πώς θα μπορούσε να είχε αντιμετωπιστεί διαφορετικά η κατάσταση; </a:t>
            </a:r>
          </a:p>
          <a:p>
            <a:pPr marL="0" lvl="0" indent="0" algn="l" rtl="0">
              <a:lnSpc>
                <a:spcPct val="90000"/>
              </a:lnSpc>
              <a:spcBef>
                <a:spcPts val="0"/>
              </a:spcBef>
              <a:spcAft>
                <a:spcPts val="0"/>
              </a:spcAft>
              <a:buClr>
                <a:srgbClr val="888888"/>
              </a:buClr>
              <a:buSzPts val="2400"/>
              <a:buNone/>
            </a:pPr>
            <a:r>
              <a:rPr lang="el-GR" dirty="0"/>
              <a:t>Τι μπορούμε να κάνουμε για να αποτρέψουμε αυτού του είδους τις διακρίσεις; </a:t>
            </a:r>
            <a:endParaRPr dirty="0"/>
          </a:p>
        </p:txBody>
      </p:sp>
      <p:sp>
        <p:nvSpPr>
          <p:cNvPr id="61" name="Google Shape;61;p3: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009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 name="Google Shape;55;p2: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Brainstorming</a:t>
            </a:r>
          </a:p>
        </p:txBody>
      </p:sp>
      <p:sp>
        <p:nvSpPr>
          <p:cNvPr id="4" name="Θέση αριθμού διαφάνειας 3"/>
          <p:cNvSpPr>
            <a:spLocks noGrp="1"/>
          </p:cNvSpPr>
          <p:nvPr>
            <p:ph type="sldNum" sz="quarter" idx="5"/>
          </p:nvPr>
        </p:nvSpPr>
        <p:spPr/>
        <p:txBody>
          <a:bodyPr/>
          <a:lstStyle/>
          <a:p>
            <a:fld id="{F0B69EBA-F940-4DE8-90A1-A183ED432E72}" type="slidenum">
              <a:rPr lang="en-US" smtClean="0"/>
              <a:t>9</a:t>
            </a:fld>
            <a:endParaRPr lang="en-US"/>
          </a:p>
        </p:txBody>
      </p:sp>
    </p:spTree>
    <p:extLst>
      <p:ext uri="{BB962C8B-B14F-4D97-AF65-F5344CB8AC3E}">
        <p14:creationId xmlns:p14="http://schemas.microsoft.com/office/powerpoint/2010/main" val="701570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 name="Google Shape;55;p2: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5396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Να ανακαλύψετε τα δικά σας στερεότυπα που σχετίζονται με την ηλικία και να αναπτύξετε στρατηγικές και συμβουλές για τη διαχείριση των στερεοτύπων που σχετίζονται με την ηλικία και των επιπτώσεών τους.</a:t>
            </a:r>
            <a:endParaRPr lang="en-US" dirty="0"/>
          </a:p>
        </p:txBody>
      </p:sp>
      <p:sp>
        <p:nvSpPr>
          <p:cNvPr id="4" name="Θέση αριθμού διαφάνειας 3"/>
          <p:cNvSpPr>
            <a:spLocks noGrp="1"/>
          </p:cNvSpPr>
          <p:nvPr>
            <p:ph type="sldNum" sz="quarter" idx="5"/>
          </p:nvPr>
        </p:nvSpPr>
        <p:spPr/>
        <p:txBody>
          <a:bodyPr/>
          <a:lstStyle/>
          <a:p>
            <a:fld id="{F0B69EBA-F940-4DE8-90A1-A183ED432E72}" type="slidenum">
              <a:rPr lang="en-US" smtClean="0"/>
              <a:t>11</a:t>
            </a:fld>
            <a:endParaRPr lang="en-US"/>
          </a:p>
        </p:txBody>
      </p:sp>
    </p:spTree>
    <p:extLst>
      <p:ext uri="{BB962C8B-B14F-4D97-AF65-F5344CB8AC3E}">
        <p14:creationId xmlns:p14="http://schemas.microsoft.com/office/powerpoint/2010/main" val="2864118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fld id="{F0B69EBA-F940-4DE8-90A1-A183ED432E72}" type="slidenum">
              <a:rPr lang="en-US" smtClean="0"/>
              <a:t>12</a:t>
            </a:fld>
            <a:endParaRPr lang="en-US"/>
          </a:p>
        </p:txBody>
      </p:sp>
    </p:spTree>
    <p:extLst>
      <p:ext uri="{BB962C8B-B14F-4D97-AF65-F5344CB8AC3E}">
        <p14:creationId xmlns:p14="http://schemas.microsoft.com/office/powerpoint/2010/main" val="1048563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a:extLst>
            <a:ext uri="{FF2B5EF4-FFF2-40B4-BE49-F238E27FC236}">
              <a16:creationId xmlns:a16="http://schemas.microsoft.com/office/drawing/2014/main" id="{C07705A5-7F22-C630-7CEC-E383716F9F03}"/>
            </a:ext>
          </a:extLst>
        </p:cNvPr>
        <p:cNvGrpSpPr/>
        <p:nvPr/>
      </p:nvGrpSpPr>
      <p:grpSpPr>
        <a:xfrm>
          <a:off x="0" y="0"/>
          <a:ext cx="0" cy="0"/>
          <a:chOff x="0" y="0"/>
          <a:chExt cx="0" cy="0"/>
        </a:xfrm>
      </p:grpSpPr>
      <p:sp>
        <p:nvSpPr>
          <p:cNvPr id="60" name="Google Shape;60;p3:notes">
            <a:extLst>
              <a:ext uri="{FF2B5EF4-FFF2-40B4-BE49-F238E27FC236}">
                <a16:creationId xmlns:a16="http://schemas.microsoft.com/office/drawing/2014/main" id="{B50A22A9-652D-2208-5627-430CBAA208B5}"/>
              </a:ext>
            </a:extLst>
          </p:cNvPr>
          <p:cNvSpPr txBox="1">
            <a:spLocks noGrp="1"/>
          </p:cNvSpPr>
          <p:nvPr>
            <p:ph type="body" idx="1"/>
          </p:nvPr>
        </p:nvSpPr>
        <p:spPr>
          <a:xfrm>
            <a:off x="685800" y="4715153"/>
            <a:ext cx="548640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1" name="Google Shape;61;p3:notes">
            <a:extLst>
              <a:ext uri="{FF2B5EF4-FFF2-40B4-BE49-F238E27FC236}">
                <a16:creationId xmlns:a16="http://schemas.microsoft.com/office/drawing/2014/main" id="{DDFB18F7-9986-CE1A-E7D9-5E3936533417}"/>
              </a:ext>
            </a:extLst>
          </p:cNvPr>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246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dirty="0"/>
              <a:t>Άσκηση : </a:t>
            </a:r>
            <a:r>
              <a:rPr lang="el-GR" b="1" dirty="0"/>
              <a:t>Διαλέξτε τρεις ανάγκες από τη λίστα και προτείνετε μια λύση για την κάλυψή τους.</a:t>
            </a:r>
            <a:endParaRPr lang="el-GR" dirty="0"/>
          </a:p>
          <a:p>
            <a:pPr algn="ctr"/>
            <a:endParaRPr lang="en-US" dirty="0"/>
          </a:p>
        </p:txBody>
      </p:sp>
      <p:sp>
        <p:nvSpPr>
          <p:cNvPr id="4" name="Θέση αριθμού διαφάνειας 3"/>
          <p:cNvSpPr>
            <a:spLocks noGrp="1"/>
          </p:cNvSpPr>
          <p:nvPr>
            <p:ph type="sldNum" sz="quarter" idx="5"/>
          </p:nvPr>
        </p:nvSpPr>
        <p:spPr/>
        <p:txBody>
          <a:bodyPr/>
          <a:lstStyle/>
          <a:p>
            <a:fld id="{F0B69EBA-F940-4DE8-90A1-A183ED432E72}" type="slidenum">
              <a:rPr lang="en-US" smtClean="0"/>
              <a:t>16</a:t>
            </a:fld>
            <a:endParaRPr lang="en-US"/>
          </a:p>
        </p:txBody>
      </p:sp>
    </p:spTree>
    <p:extLst>
      <p:ext uri="{BB962C8B-B14F-4D97-AF65-F5344CB8AC3E}">
        <p14:creationId xmlns:p14="http://schemas.microsoft.com/office/powerpoint/2010/main" val="1647786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F26CA7"/>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183E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41814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4086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9129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655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06174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376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514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95573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965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22865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0572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327852"/>
            <a:ext cx="12245109" cy="1530148"/>
          </a:xfrm>
          <a:prstGeom prst="rect">
            <a:avLst/>
          </a:prstGeom>
        </p:spPr>
      </p:pic>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l="27065" t="10145" r="21733" b="16741"/>
          <a:stretch/>
        </p:blipFill>
        <p:spPr>
          <a:xfrm>
            <a:off x="9025467" y="6028267"/>
            <a:ext cx="3141133" cy="897466"/>
          </a:xfrm>
          <a:prstGeom prst="rect">
            <a:avLst/>
          </a:prstGeom>
        </p:spPr>
      </p:pic>
      <p:sp>
        <p:nvSpPr>
          <p:cNvPr id="5" name="TextBox 4"/>
          <p:cNvSpPr txBox="1"/>
          <p:nvPr userDrawn="1"/>
        </p:nvSpPr>
        <p:spPr>
          <a:xfrm>
            <a:off x="532015" y="6311900"/>
            <a:ext cx="4688378" cy="307777"/>
          </a:xfrm>
          <a:prstGeom prst="rect">
            <a:avLst/>
          </a:prstGeom>
          <a:noFill/>
        </p:spPr>
        <p:txBody>
          <a:bodyPr wrap="square" rtlCol="0">
            <a:spAutoFit/>
          </a:bodyPr>
          <a:lstStyle/>
          <a:p>
            <a:r>
              <a:rPr lang="en-GB" sz="1400" dirty="0">
                <a:solidFill>
                  <a:srgbClr val="183172"/>
                </a:solidFill>
                <a:latin typeface="Glacial Indifference" pitchFamily="50" charset="0"/>
              </a:rPr>
              <a:t>2023-1-FR01-KA220-ADU-000153350</a:t>
            </a:r>
          </a:p>
        </p:txBody>
      </p:sp>
    </p:spTree>
    <p:extLst>
      <p:ext uri="{BB962C8B-B14F-4D97-AF65-F5344CB8AC3E}">
        <p14:creationId xmlns:p14="http://schemas.microsoft.com/office/powerpoint/2010/main" val="190595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F26CA7"/>
          </a:solidFill>
          <a:latin typeface="Glacial Indifference"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lacial Indifference"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lacial Indifference"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lacial Indifference"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lacial Indifference"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lacial Indifference"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6UfqFTgL5eQ"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eaea.org/project/ageing-well/"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UYCxAIqjyC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6360" y="1686243"/>
            <a:ext cx="9144000" cy="2387600"/>
          </a:xfrm>
        </p:spPr>
        <p:txBody>
          <a:bodyPr>
            <a:normAutofit/>
          </a:bodyPr>
          <a:lstStyle/>
          <a:p>
            <a:pPr marL="0" marR="0" algn="ctr">
              <a:lnSpc>
                <a:spcPct val="110000"/>
              </a:lnSpc>
              <a:spcBef>
                <a:spcPts val="600"/>
              </a:spcBef>
              <a:spcAft>
                <a:spcPts val="600"/>
              </a:spcAft>
            </a:pPr>
            <a:r>
              <a:rPr lang="en-GB" sz="3200" b="1" dirty="0">
                <a:solidFill>
                  <a:srgbClr val="F26CA7"/>
                </a:solidFill>
                <a:effectLst/>
                <a:latin typeface="Assistant" pitchFamily="2" charset="-79"/>
                <a:ea typeface="Assistant" pitchFamily="2" charset="-79"/>
                <a:cs typeface="Asap"/>
              </a:rPr>
              <a:t>Ageing Well</a:t>
            </a:r>
            <a:br>
              <a:rPr lang="en-GB" sz="3200" b="1" dirty="0">
                <a:effectLst/>
                <a:latin typeface="Glacial Indifference"/>
                <a:ea typeface="Asap"/>
                <a:cs typeface="Asap"/>
              </a:rPr>
            </a:br>
            <a:endParaRPr lang="en-GB" dirty="0"/>
          </a:p>
        </p:txBody>
      </p:sp>
      <p:pic>
        <p:nvPicPr>
          <p:cNvPr id="4" name="image5.png">
            <a:extLst>
              <a:ext uri="{FF2B5EF4-FFF2-40B4-BE49-F238E27FC236}">
                <a16:creationId xmlns:a16="http://schemas.microsoft.com/office/drawing/2014/main" id="{F81F8DE0-E4D7-0483-5132-868380E9EAC8}"/>
              </a:ext>
            </a:extLst>
          </p:cNvPr>
          <p:cNvPicPr/>
          <p:nvPr/>
        </p:nvPicPr>
        <p:blipFill>
          <a:blip r:embed="rId2"/>
          <a:srcRect/>
          <a:stretch>
            <a:fillRect/>
          </a:stretch>
        </p:blipFill>
        <p:spPr>
          <a:xfrm>
            <a:off x="10375900" y="25082"/>
            <a:ext cx="1391920" cy="1360170"/>
          </a:xfrm>
          <a:prstGeom prst="rect">
            <a:avLst/>
          </a:prstGeom>
          <a:ln/>
        </p:spPr>
      </p:pic>
    </p:spTree>
    <p:extLst>
      <p:ext uri="{BB962C8B-B14F-4D97-AF65-F5344CB8AC3E}">
        <p14:creationId xmlns:p14="http://schemas.microsoft.com/office/powerpoint/2010/main" val="2630321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8" name="Google Shape;58;p2"/>
          <p:cNvSpPr txBox="1">
            <a:spLocks noGrp="1"/>
          </p:cNvSpPr>
          <p:nvPr>
            <p:ph sz="half" idx="1"/>
          </p:nvPr>
        </p:nvSpPr>
        <p:spPr>
          <a:xfrm>
            <a:off x="838200" y="1825625"/>
            <a:ext cx="5181600" cy="4351338"/>
          </a:xfrm>
        </p:spPr>
        <p:txBody>
          <a:bodyPr spcFirstLastPara="1" lIns="91425" tIns="45700" rIns="91425" bIns="45700" anchorCtr="0">
            <a:normAutofit/>
          </a:bodyPr>
          <a:lstStyle/>
          <a:p>
            <a:pPr marL="0" lvl="0" indent="0">
              <a:spcBef>
                <a:spcPts val="0"/>
              </a:spcBef>
              <a:spcAft>
                <a:spcPts val="600"/>
              </a:spcAft>
              <a:buSzPts val="2800"/>
              <a:buNone/>
            </a:pPr>
            <a:endParaRPr lang="en-US" dirty="0"/>
          </a:p>
          <a:p>
            <a:pPr>
              <a:spcBef>
                <a:spcPts val="0"/>
              </a:spcBef>
              <a:spcAft>
                <a:spcPts val="600"/>
              </a:spcAft>
              <a:buSzPts val="2800"/>
              <a:buFont typeface="Wingdings" panose="05000000000000000000" pitchFamily="2" charset="2"/>
              <a:buChar char="ü"/>
            </a:pPr>
            <a:r>
              <a:rPr lang="el-GR" dirty="0"/>
              <a:t>Εκπαίδευση και ευαισθητοποίηση</a:t>
            </a:r>
          </a:p>
          <a:p>
            <a:pPr>
              <a:spcBef>
                <a:spcPts val="0"/>
              </a:spcBef>
              <a:spcAft>
                <a:spcPts val="600"/>
              </a:spcAft>
              <a:buSzPts val="2800"/>
              <a:buFont typeface="Wingdings" panose="05000000000000000000" pitchFamily="2" charset="2"/>
              <a:buChar char="ü"/>
            </a:pPr>
            <a:r>
              <a:rPr lang="el-GR" dirty="0"/>
              <a:t>Προάσπιση των δικαιωμάτων</a:t>
            </a:r>
          </a:p>
          <a:p>
            <a:pPr>
              <a:spcBef>
                <a:spcPts val="0"/>
              </a:spcBef>
              <a:spcAft>
                <a:spcPts val="600"/>
              </a:spcAft>
              <a:buSzPts val="2800"/>
              <a:buFont typeface="Wingdings" panose="05000000000000000000" pitchFamily="2" charset="2"/>
              <a:buChar char="ü"/>
            </a:pPr>
            <a:r>
              <a:rPr lang="el-GR" dirty="0"/>
              <a:t>Επικοινωνία χωρίς αποκλεισμούς</a:t>
            </a:r>
          </a:p>
          <a:p>
            <a:pPr>
              <a:spcBef>
                <a:spcPts val="0"/>
              </a:spcBef>
              <a:spcAft>
                <a:spcPts val="600"/>
              </a:spcAft>
              <a:buSzPts val="2800"/>
              <a:buFont typeface="Wingdings" panose="05000000000000000000" pitchFamily="2" charset="2"/>
              <a:buChar char="ü"/>
            </a:pPr>
            <a:r>
              <a:rPr lang="el-GR" dirty="0"/>
              <a:t>Προώθηση της </a:t>
            </a:r>
            <a:r>
              <a:rPr lang="el-GR" dirty="0" err="1"/>
              <a:t>διαγενεακής</a:t>
            </a:r>
            <a:r>
              <a:rPr lang="el-GR" dirty="0"/>
              <a:t> αλληλεπίδρασης</a:t>
            </a:r>
          </a:p>
          <a:p>
            <a:pPr>
              <a:spcBef>
                <a:spcPts val="0"/>
              </a:spcBef>
              <a:spcAft>
                <a:spcPts val="600"/>
              </a:spcAft>
              <a:buSzPts val="2800"/>
              <a:buFont typeface="Wingdings" panose="05000000000000000000" pitchFamily="2" charset="2"/>
              <a:buChar char="ü"/>
            </a:pPr>
            <a:r>
              <a:rPr lang="el-GR" dirty="0"/>
              <a:t>Νομικά μέτρα και πολιτικές</a:t>
            </a:r>
            <a:endParaRPr lang="en-US" dirty="0"/>
          </a:p>
          <a:p>
            <a:pPr marL="0" lvl="0" indent="0">
              <a:spcBef>
                <a:spcPts val="0"/>
              </a:spcBef>
              <a:spcAft>
                <a:spcPts val="600"/>
              </a:spcAft>
              <a:buSzPts val="2800"/>
              <a:buNone/>
            </a:pPr>
            <a:endParaRPr lang="en-US" dirty="0"/>
          </a:p>
        </p:txBody>
      </p:sp>
      <p:pic>
        <p:nvPicPr>
          <p:cNvPr id="1026" name="Picture 2" descr="Ηλικιακές διακρίσεις στον χώρο του Εργατικού Δικαίου | OffLine Post">
            <a:extLst>
              <a:ext uri="{FF2B5EF4-FFF2-40B4-BE49-F238E27FC236}">
                <a16:creationId xmlns:a16="http://schemas.microsoft.com/office/drawing/2014/main" id="{57F17CA9-C922-B7C1-0C1A-D04686ECFC1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2200" y="2277234"/>
            <a:ext cx="5181600" cy="3448119"/>
          </a:xfrm>
          <a:prstGeom prst="rect">
            <a:avLst/>
          </a:prstGeom>
          <a:solidFill>
            <a:srgbClr val="FFFFFF"/>
          </a:solidFill>
        </p:spPr>
      </p:pic>
    </p:spTree>
    <p:extLst>
      <p:ext uri="{BB962C8B-B14F-4D97-AF65-F5344CB8AC3E}">
        <p14:creationId xmlns:p14="http://schemas.microsoft.com/office/powerpoint/2010/main" val="309587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2722EEE1-AE72-23A3-47BD-A883A185545C}"/>
              </a:ext>
            </a:extLst>
          </p:cNvPr>
          <p:cNvSpPr>
            <a:spLocks noGrp="1"/>
          </p:cNvSpPr>
          <p:nvPr>
            <p:ph type="ctrTitle"/>
          </p:nvPr>
        </p:nvSpPr>
        <p:spPr/>
        <p:txBody>
          <a:bodyPr>
            <a:normAutofit fontScale="90000"/>
          </a:bodyPr>
          <a:lstStyle/>
          <a:p>
            <a:r>
              <a:rPr lang="el-GR" dirty="0"/>
              <a:t>Ανάπτυξη προσωπικής επίγνωσης των στερεοτύπων που σχετίζονται με την ηλικία</a:t>
            </a:r>
            <a:endParaRPr lang="en-US" dirty="0"/>
          </a:p>
        </p:txBody>
      </p:sp>
    </p:spTree>
    <p:extLst>
      <p:ext uri="{BB962C8B-B14F-4D97-AF65-F5344CB8AC3E}">
        <p14:creationId xmlns:p14="http://schemas.microsoft.com/office/powerpoint/2010/main" val="318974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4A58D8-16B5-B26D-EF57-99C653FFD1D5}"/>
              </a:ext>
            </a:extLst>
          </p:cNvPr>
          <p:cNvSpPr>
            <a:spLocks noGrp="1"/>
          </p:cNvSpPr>
          <p:nvPr>
            <p:ph type="title"/>
          </p:nvPr>
        </p:nvSpPr>
        <p:spPr/>
        <p:txBody>
          <a:bodyPr/>
          <a:lstStyle/>
          <a:p>
            <a:r>
              <a:rPr lang="el-GR" dirty="0"/>
              <a:t>Αναστοχασμός</a:t>
            </a:r>
            <a:endParaRPr lang="en-US" dirty="0"/>
          </a:p>
        </p:txBody>
      </p:sp>
      <p:sp>
        <p:nvSpPr>
          <p:cNvPr id="3" name="Θέση περιεχομένου 2">
            <a:extLst>
              <a:ext uri="{FF2B5EF4-FFF2-40B4-BE49-F238E27FC236}">
                <a16:creationId xmlns:a16="http://schemas.microsoft.com/office/drawing/2014/main" id="{E1324463-E522-5845-7959-CCF0E46CE8AE}"/>
              </a:ext>
            </a:extLst>
          </p:cNvPr>
          <p:cNvSpPr>
            <a:spLocks noGrp="1"/>
          </p:cNvSpPr>
          <p:nvPr>
            <p:ph idx="1"/>
          </p:nvPr>
        </p:nvSpPr>
        <p:spPr/>
        <p:txBody>
          <a:bodyPr>
            <a:normAutofit fontScale="92500" lnSpcReduction="20000"/>
          </a:bodyPr>
          <a:lstStyle/>
          <a:p>
            <a:pPr marL="0" indent="0">
              <a:buNone/>
            </a:pPr>
            <a:r>
              <a:rPr lang="el-GR" b="1" dirty="0"/>
              <a:t>Προσωπικές Πεποιθήσεις και Στερεότυπα</a:t>
            </a:r>
          </a:p>
          <a:p>
            <a:r>
              <a:rPr lang="el-GR" dirty="0"/>
              <a:t>Ποια ηλικιακά στερεότυπα πιστεύετε ότι υπάρχουν στην κοινωνία;</a:t>
            </a:r>
          </a:p>
          <a:p>
            <a:r>
              <a:rPr lang="el-GR" dirty="0"/>
              <a:t>Καταγράψτε τουλάχιστον τρία στερεότυπα που έχετε συναντήσει ή γνωρίζετε.</a:t>
            </a:r>
          </a:p>
          <a:p>
            <a:pPr marL="0" indent="0">
              <a:buNone/>
            </a:pPr>
            <a:r>
              <a:rPr lang="el-GR" dirty="0"/>
              <a:t>Σκεφτείτε τις δικές σας πεποιθήσεις:</a:t>
            </a:r>
          </a:p>
          <a:p>
            <a:r>
              <a:rPr lang="el-GR" b="1" dirty="0"/>
              <a:t>Έχετε ποτέ υιοθετήσει κάποιο από αυτά τα στερεότυπα; </a:t>
            </a:r>
          </a:p>
          <a:p>
            <a:r>
              <a:rPr lang="el-GR" dirty="0"/>
              <a:t>Αν ναι, ποιο/ποια; </a:t>
            </a:r>
          </a:p>
          <a:p>
            <a:pPr marL="0" indent="0">
              <a:buNone/>
            </a:pPr>
            <a:r>
              <a:rPr lang="el-GR" b="1" dirty="0"/>
              <a:t>Αναγνωρίστε τυχόν στερεότυπα που μπορεί να έχετε εσωτερικεύσει:</a:t>
            </a:r>
          </a:p>
          <a:p>
            <a:r>
              <a:rPr lang="el-GR" dirty="0"/>
              <a:t>Έχετε ποτέ νιώσει ότι εσείς (ή κάποιο κοντινό σας πρόσωπο) αντιμετωπιστήκατε διαφορετικά λόγω ηλικίας; </a:t>
            </a:r>
          </a:p>
          <a:p>
            <a:r>
              <a:rPr lang="el-GR" dirty="0"/>
              <a:t>Περιγράψτε την κατάσταση.</a:t>
            </a:r>
            <a:endParaRPr lang="en-US" dirty="0"/>
          </a:p>
        </p:txBody>
      </p:sp>
    </p:spTree>
    <p:extLst>
      <p:ext uri="{BB962C8B-B14F-4D97-AF65-F5344CB8AC3E}">
        <p14:creationId xmlns:p14="http://schemas.microsoft.com/office/powerpoint/2010/main" val="170134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341823-D143-9BE8-E551-5E074D9D89D6}"/>
              </a:ext>
            </a:extLst>
          </p:cNvPr>
          <p:cNvSpPr>
            <a:spLocks noGrp="1"/>
          </p:cNvSpPr>
          <p:nvPr>
            <p:ph type="title"/>
          </p:nvPr>
        </p:nvSpPr>
        <p:spPr/>
        <p:txBody>
          <a:bodyPr/>
          <a:lstStyle/>
          <a:p>
            <a:r>
              <a:rPr lang="el-GR" dirty="0"/>
              <a:t>Αμφισβήτηση Στερεοτύπων</a:t>
            </a:r>
            <a:endParaRPr lang="en-US" dirty="0"/>
          </a:p>
        </p:txBody>
      </p:sp>
      <p:sp>
        <p:nvSpPr>
          <p:cNvPr id="3" name="Θέση περιεχομένου 2">
            <a:extLst>
              <a:ext uri="{FF2B5EF4-FFF2-40B4-BE49-F238E27FC236}">
                <a16:creationId xmlns:a16="http://schemas.microsoft.com/office/drawing/2014/main" id="{957BD72F-970B-7BDF-F187-9B10D3088DB9}"/>
              </a:ext>
            </a:extLst>
          </p:cNvPr>
          <p:cNvSpPr>
            <a:spLocks noGrp="1"/>
          </p:cNvSpPr>
          <p:nvPr>
            <p:ph idx="1"/>
          </p:nvPr>
        </p:nvSpPr>
        <p:spPr/>
        <p:txBody>
          <a:bodyPr/>
          <a:lstStyle/>
          <a:p>
            <a:r>
              <a:rPr lang="el-GR" dirty="0"/>
              <a:t>Ποιες ενέργειες μπορείτε να κάνετε για να αμφισβητήσετε ηλικιακά στερεότυπα μέσα σας και στους άλλους;</a:t>
            </a:r>
          </a:p>
          <a:p>
            <a:r>
              <a:rPr lang="el-GR" dirty="0"/>
              <a:t>Καταγράψτε μία συγκεκριμένη στρατηγική που θα εφαρμόσετε για να αντιμετωπίσετε τα δικά σας ηλικιακά στερεότυπα και να προάγετε την κατανόηση.</a:t>
            </a:r>
            <a:endParaRPr lang="en-US" dirty="0"/>
          </a:p>
        </p:txBody>
      </p:sp>
      <p:sp>
        <p:nvSpPr>
          <p:cNvPr id="4" name="Ορθογώνιο 3">
            <a:extLst>
              <a:ext uri="{FF2B5EF4-FFF2-40B4-BE49-F238E27FC236}">
                <a16:creationId xmlns:a16="http://schemas.microsoft.com/office/drawing/2014/main" id="{97D3CD39-F978-0E0C-0048-78F80724D96C}"/>
              </a:ext>
            </a:extLst>
          </p:cNvPr>
          <p:cNvSpPr/>
          <p:nvPr/>
        </p:nvSpPr>
        <p:spPr>
          <a:xfrm>
            <a:off x="8513805" y="290939"/>
            <a:ext cx="2992683" cy="8450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t>Άσκηση σε ομάδες</a:t>
            </a:r>
            <a:endParaRPr lang="en-US" dirty="0"/>
          </a:p>
        </p:txBody>
      </p:sp>
      <p:pic>
        <p:nvPicPr>
          <p:cNvPr id="5122" name="Picture 2" descr="Profile for Ζητουνται Συμμετεχοντες">
            <a:extLst>
              <a:ext uri="{FF2B5EF4-FFF2-40B4-BE49-F238E27FC236}">
                <a16:creationId xmlns:a16="http://schemas.microsoft.com/office/drawing/2014/main" id="{49095154-F3C1-DDA1-C812-816726F0F6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467" y="290940"/>
            <a:ext cx="845021" cy="845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064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5BE3B091-FCE9-8CB5-B218-E00025FD645C}"/>
            </a:ext>
          </a:extLst>
        </p:cNvPr>
        <p:cNvGrpSpPr/>
        <p:nvPr/>
      </p:nvGrpSpPr>
      <p:grpSpPr>
        <a:xfrm>
          <a:off x="0" y="0"/>
          <a:ext cx="0" cy="0"/>
          <a:chOff x="0" y="0"/>
          <a:chExt cx="0" cy="0"/>
        </a:xfrm>
      </p:grpSpPr>
      <p:sp>
        <p:nvSpPr>
          <p:cNvPr id="63" name="Google Shape;63;p3">
            <a:extLst>
              <a:ext uri="{FF2B5EF4-FFF2-40B4-BE49-F238E27FC236}">
                <a16:creationId xmlns:a16="http://schemas.microsoft.com/office/drawing/2014/main" id="{320673C7-EB76-3FC3-6CF5-D24511E06EC8}"/>
              </a:ext>
            </a:extLst>
          </p:cNvPr>
          <p:cNvSpPr txBox="1">
            <a:spLocks noGrp="1"/>
          </p:cNvSpPr>
          <p:nvPr>
            <p:ph type="title"/>
          </p:nvPr>
        </p:nvSpPr>
        <p:spPr>
          <a:xfrm>
            <a:off x="838200" y="842168"/>
            <a:ext cx="10515600" cy="2852737"/>
          </a:xfrm>
          <a:prstGeom prst="rect">
            <a:avLst/>
          </a:prstGeom>
          <a:noFill/>
          <a:ln>
            <a:noFill/>
          </a:ln>
        </p:spPr>
        <p:txBody>
          <a:bodyPr spcFirstLastPara="1" wrap="square" lIns="91425" tIns="45700" rIns="91425" bIns="45700" anchor="b" anchorCtr="0">
            <a:normAutofit/>
          </a:bodyPr>
          <a:lstStyle/>
          <a:p>
            <a:pPr algn="ctr">
              <a:spcBef>
                <a:spcPts val="0"/>
              </a:spcBef>
              <a:buClr>
                <a:srgbClr val="F26CA7"/>
              </a:buClr>
              <a:buSzPts val="6000"/>
            </a:pPr>
            <a:r>
              <a:rPr lang="el-GR" sz="5400" dirty="0"/>
              <a:t>Χαρτογράφηση των Βασικών Αναγκών των Ηλικιωμένων</a:t>
            </a:r>
            <a:endParaRPr lang="en-US" sz="5400" dirty="0"/>
          </a:p>
        </p:txBody>
      </p:sp>
    </p:spTree>
    <p:extLst>
      <p:ext uri="{BB962C8B-B14F-4D97-AF65-F5344CB8AC3E}">
        <p14:creationId xmlns:p14="http://schemas.microsoft.com/office/powerpoint/2010/main" val="131794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0650DA33-936C-3317-281A-24976A23E93D}"/>
              </a:ext>
            </a:extLst>
          </p:cNvPr>
          <p:cNvSpPr>
            <a:spLocks noGrp="1"/>
          </p:cNvSpPr>
          <p:nvPr>
            <p:ph type="title"/>
          </p:nvPr>
        </p:nvSpPr>
        <p:spPr/>
        <p:txBody>
          <a:bodyPr>
            <a:normAutofit fontScale="90000"/>
          </a:bodyPr>
          <a:lstStyle/>
          <a:p>
            <a:r>
              <a:rPr lang="el-GR" dirty="0"/>
              <a:t>Καταγραφή των αναγκών των ηλικιωμένων ατόμων</a:t>
            </a:r>
            <a:br>
              <a:rPr lang="el-GR" dirty="0"/>
            </a:br>
            <a:endParaRPr lang="en-US" dirty="0"/>
          </a:p>
        </p:txBody>
      </p:sp>
      <p:sp>
        <p:nvSpPr>
          <p:cNvPr id="7" name="Θέση περιεχομένου 6">
            <a:extLst>
              <a:ext uri="{FF2B5EF4-FFF2-40B4-BE49-F238E27FC236}">
                <a16:creationId xmlns:a16="http://schemas.microsoft.com/office/drawing/2014/main" id="{A2A052C5-93D4-3F18-C44B-9C033995C441}"/>
              </a:ext>
            </a:extLst>
          </p:cNvPr>
          <p:cNvSpPr>
            <a:spLocks noGrp="1"/>
          </p:cNvSpPr>
          <p:nvPr>
            <p:ph idx="1"/>
          </p:nvPr>
        </p:nvSpPr>
        <p:spPr/>
        <p:txBody>
          <a:bodyPr/>
          <a:lstStyle/>
          <a:p>
            <a:r>
              <a:rPr lang="el-GR" dirty="0"/>
              <a:t>Βασισμένοι στο θεωρητικό υπόβαθρο του εκάστοτε επιστημονικού πεδίου οι ηλικιωμένοι έχουν τις εξής ανάγκες:</a:t>
            </a:r>
          </a:p>
          <a:p>
            <a:r>
              <a:rPr lang="el-GR" dirty="0"/>
              <a:t>Φυσικές Ανάγκες</a:t>
            </a:r>
          </a:p>
          <a:p>
            <a:r>
              <a:rPr lang="el-GR" dirty="0"/>
              <a:t>Συναισθηματικές Ανάγκες</a:t>
            </a:r>
          </a:p>
          <a:p>
            <a:r>
              <a:rPr lang="el-GR" dirty="0"/>
              <a:t>Κοινωνικές Ανάγκες</a:t>
            </a:r>
          </a:p>
          <a:p>
            <a:r>
              <a:rPr lang="el-GR" dirty="0"/>
              <a:t>Πνευματικές Ανάγκες</a:t>
            </a:r>
            <a:endParaRPr lang="en-US" dirty="0"/>
          </a:p>
        </p:txBody>
      </p:sp>
    </p:spTree>
    <p:extLst>
      <p:ext uri="{BB962C8B-B14F-4D97-AF65-F5344CB8AC3E}">
        <p14:creationId xmlns:p14="http://schemas.microsoft.com/office/powerpoint/2010/main" val="3741128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F8944-51AA-FFDD-F26C-6A96A615C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0C0DDA-D310-1C69-F375-A8A912DDB818}"/>
              </a:ext>
            </a:extLst>
          </p:cNvPr>
          <p:cNvSpPr>
            <a:spLocks noGrp="1"/>
          </p:cNvSpPr>
          <p:nvPr>
            <p:ph type="title"/>
          </p:nvPr>
        </p:nvSpPr>
        <p:spPr>
          <a:xfrm>
            <a:off x="264055" y="457200"/>
            <a:ext cx="3932237" cy="1600200"/>
          </a:xfrm>
        </p:spPr>
        <p:txBody>
          <a:bodyPr vert="horz" lIns="91440" tIns="45720" rIns="91440" bIns="45720" rtlCol="0" anchor="b">
            <a:normAutofit/>
          </a:bodyPr>
          <a:lstStyle/>
          <a:p>
            <a:r>
              <a:rPr lang="el-GR" b="1" dirty="0"/>
              <a:t>Ανάγκες Ηλικιωμένων</a:t>
            </a:r>
          </a:p>
        </p:txBody>
      </p:sp>
      <p:sp>
        <p:nvSpPr>
          <p:cNvPr id="6" name="Θέση περιεχομένου 5">
            <a:extLst>
              <a:ext uri="{FF2B5EF4-FFF2-40B4-BE49-F238E27FC236}">
                <a16:creationId xmlns:a16="http://schemas.microsoft.com/office/drawing/2014/main" id="{9EDC9724-BC6F-EA53-7959-1C269FD0D78B}"/>
              </a:ext>
            </a:extLst>
          </p:cNvPr>
          <p:cNvSpPr>
            <a:spLocks noGrp="1"/>
          </p:cNvSpPr>
          <p:nvPr>
            <p:ph idx="1"/>
          </p:nvPr>
        </p:nvSpPr>
        <p:spPr>
          <a:xfrm>
            <a:off x="2810933" y="287868"/>
            <a:ext cx="9956800" cy="5791200"/>
          </a:xfrm>
        </p:spPr>
        <p:txBody>
          <a:bodyPr vert="horz" lIns="91440" tIns="45720" rIns="91440" bIns="45720" rtlCol="0">
            <a:normAutofit lnSpcReduction="10000"/>
          </a:bodyPr>
          <a:lstStyle/>
          <a:p>
            <a:pPr marL="0" indent="0">
              <a:buNone/>
            </a:pPr>
            <a:r>
              <a:rPr lang="el-GR" sz="1900" b="1" dirty="0"/>
              <a:t>Φυσικές Ανάγκες</a:t>
            </a:r>
          </a:p>
          <a:p>
            <a:r>
              <a:rPr lang="el-GR" sz="1900" dirty="0"/>
              <a:t>Δυσκολία στην κινητικότητα: περπάτημα, ορθοστασία, άλματα, χορός, αθλητικές δραστηριότητες</a:t>
            </a:r>
          </a:p>
          <a:p>
            <a:r>
              <a:rPr lang="el-GR" sz="1900" dirty="0"/>
              <a:t>Δυσκολία στο φαγητό ή στο ποτό</a:t>
            </a:r>
          </a:p>
          <a:p>
            <a:pPr marL="0" indent="0">
              <a:buNone/>
            </a:pPr>
            <a:r>
              <a:rPr lang="el-GR" sz="1900" b="1" dirty="0"/>
              <a:t>Συναισθηματικές Ανάγκες</a:t>
            </a:r>
          </a:p>
          <a:p>
            <a:r>
              <a:rPr lang="el-GR" sz="1900" dirty="0"/>
              <a:t>Αίσθημα μοναξιάς</a:t>
            </a:r>
          </a:p>
          <a:p>
            <a:r>
              <a:rPr lang="el-GR" sz="1900" dirty="0"/>
              <a:t>Κοινωνική απομόνωση</a:t>
            </a:r>
          </a:p>
          <a:p>
            <a:r>
              <a:rPr lang="el-GR" sz="1900" dirty="0"/>
              <a:t>Κατάθλιψη</a:t>
            </a:r>
          </a:p>
          <a:p>
            <a:r>
              <a:rPr lang="el-GR" sz="1900" dirty="0"/>
              <a:t>Φόβος απώλειας</a:t>
            </a:r>
          </a:p>
          <a:p>
            <a:r>
              <a:rPr lang="el-GR" sz="1900" dirty="0"/>
              <a:t>Φόβος θανάτου</a:t>
            </a:r>
          </a:p>
          <a:p>
            <a:pPr marL="0" indent="0">
              <a:buNone/>
            </a:pPr>
            <a:r>
              <a:rPr lang="el-GR" sz="1900" b="1" dirty="0"/>
              <a:t>Κοινωνικές Ανάγκες</a:t>
            </a:r>
          </a:p>
          <a:p>
            <a:r>
              <a:rPr lang="el-GR" sz="1900" dirty="0"/>
              <a:t>Επαφή και αλληλεπίδραση με την οικογένεια</a:t>
            </a:r>
          </a:p>
          <a:p>
            <a:r>
              <a:rPr lang="el-GR" sz="1900" dirty="0"/>
              <a:t>Συμμετοχή σε λέσχες και ομάδες</a:t>
            </a:r>
          </a:p>
          <a:p>
            <a:r>
              <a:rPr lang="el-GR" sz="1900" dirty="0"/>
              <a:t>Έξοδοι με φίλους, συμμετοχή σε πάρτι και κοινωνικές συγκεντρώσεις</a:t>
            </a:r>
          </a:p>
          <a:p>
            <a:pPr marL="0" indent="0">
              <a:buNone/>
            </a:pPr>
            <a:r>
              <a:rPr lang="el-GR" sz="1900" b="1" dirty="0"/>
              <a:t>Πνευματικές Ανάγκες</a:t>
            </a:r>
          </a:p>
          <a:p>
            <a:r>
              <a:rPr lang="el-GR" sz="1900" dirty="0"/>
              <a:t>Συμμετοχή σε εκκλησιαστικές ή θρησκευτικές δραστηριότητες</a:t>
            </a:r>
          </a:p>
          <a:p>
            <a:endParaRPr lang="en-US" sz="1300" dirty="0"/>
          </a:p>
        </p:txBody>
      </p:sp>
      <p:sp>
        <p:nvSpPr>
          <p:cNvPr id="3" name="Title 1">
            <a:extLst>
              <a:ext uri="{FF2B5EF4-FFF2-40B4-BE49-F238E27FC236}">
                <a16:creationId xmlns:a16="http://schemas.microsoft.com/office/drawing/2014/main" id="{FA0B2B4D-9779-4475-8968-FD7C04947C7A}"/>
              </a:ext>
            </a:extLst>
          </p:cNvPr>
          <p:cNvSpPr txBox="1">
            <a:spLocks/>
          </p:cNvSpPr>
          <p:nvPr/>
        </p:nvSpPr>
        <p:spPr>
          <a:xfrm>
            <a:off x="839788" y="2057400"/>
            <a:ext cx="3932237" cy="3811588"/>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400" kern="1200">
                <a:solidFill>
                  <a:srgbClr val="F26CA7"/>
                </a:solidFill>
                <a:latin typeface="Glacial Indifference" pitchFamily="50" charset="0"/>
                <a:ea typeface="+mj-ea"/>
                <a:cs typeface="+mj-cs"/>
              </a:defRPr>
            </a:lvl1pPr>
          </a:lstStyle>
          <a:p>
            <a:pPr>
              <a:spcBef>
                <a:spcPts val="1000"/>
              </a:spcBef>
            </a:pPr>
            <a:r>
              <a:rPr lang="en-US" sz="1600" b="1" kern="1200">
                <a:solidFill>
                  <a:schemeClr val="tx1"/>
                </a:solidFill>
                <a:latin typeface="Glacial Indifference" pitchFamily="50" charset="0"/>
                <a:ea typeface="+mn-ea"/>
                <a:cs typeface="+mn-cs"/>
              </a:rPr>
              <a:t>. </a:t>
            </a:r>
          </a:p>
        </p:txBody>
      </p:sp>
    </p:spTree>
    <p:extLst>
      <p:ext uri="{BB962C8B-B14F-4D97-AF65-F5344CB8AC3E}">
        <p14:creationId xmlns:p14="http://schemas.microsoft.com/office/powerpoint/2010/main" val="2072322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ctr" rtl="0">
              <a:lnSpc>
                <a:spcPct val="115000"/>
              </a:lnSpc>
              <a:spcBef>
                <a:spcPts val="600"/>
              </a:spcBef>
              <a:spcAft>
                <a:spcPts val="0"/>
              </a:spcAft>
              <a:buClr>
                <a:schemeClr val="dk1"/>
              </a:buClr>
              <a:buSzPts val="1100"/>
              <a:buNone/>
            </a:pPr>
            <a:r>
              <a:rPr lang="el-GR" sz="3400" b="1" dirty="0">
                <a:solidFill>
                  <a:srgbClr val="F26CA7"/>
                </a:solidFill>
              </a:rPr>
              <a:t>Βασικά θεμέλια της ευημερίας</a:t>
            </a:r>
            <a:br>
              <a:rPr lang="el-GR" sz="3400" b="1" dirty="0">
                <a:solidFill>
                  <a:srgbClr val="F26CA7"/>
                </a:solidFill>
              </a:rPr>
            </a:br>
            <a:endParaRPr lang="en-US" sz="3400" b="1" dirty="0"/>
          </a:p>
        </p:txBody>
      </p:sp>
      <p:sp>
        <p:nvSpPr>
          <p:cNvPr id="67" name="Google Shape;67;p2"/>
          <p:cNvSpPr txBox="1">
            <a:spLocks noGrp="1"/>
          </p:cNvSpPr>
          <p:nvPr>
            <p:ph type="body" idx="1"/>
          </p:nvPr>
        </p:nvSpPr>
        <p:spPr>
          <a:xfrm>
            <a:off x="307350" y="3671625"/>
            <a:ext cx="8540100" cy="2361600"/>
          </a:xfrm>
          <a:prstGeom prst="rect">
            <a:avLst/>
          </a:prstGeom>
          <a:noFill/>
          <a:ln>
            <a:noFill/>
          </a:ln>
        </p:spPr>
        <p:txBody>
          <a:bodyPr spcFirstLastPara="1" wrap="square" lIns="91425" tIns="45700" rIns="91425" bIns="45700" anchor="t" anchorCtr="0">
            <a:normAutofit fontScale="70000" lnSpcReduction="20000"/>
          </a:bodyPr>
          <a:lstStyle/>
          <a:p>
            <a:pPr marL="0" indent="0">
              <a:buNone/>
            </a:pPr>
            <a:r>
              <a:rPr lang="el-GR" sz="3600" b="1" dirty="0"/>
              <a:t>Η ευημερία είναι μια θετική κατάσταση που επηρεάζεται από τις σωματικές, συναισθηματικές, ψυχολογικές και κοινωνικές διαστάσεις.</a:t>
            </a:r>
            <a:br>
              <a:rPr lang="el-GR" sz="3600" dirty="0"/>
            </a:br>
            <a:r>
              <a:rPr lang="el-GR" sz="3600" dirty="0"/>
              <a:t>Σύμφωνα με το μοντέλο του </a:t>
            </a:r>
            <a:r>
              <a:rPr lang="el-GR" sz="3600" dirty="0" err="1"/>
              <a:t>Keyes</a:t>
            </a:r>
            <a:r>
              <a:rPr lang="el-GR" sz="3600" dirty="0"/>
              <a:t>, η ευημερία συνδυάζει:</a:t>
            </a:r>
          </a:p>
          <a:p>
            <a:r>
              <a:rPr lang="el-GR" sz="3600" dirty="0"/>
              <a:t>Θετικά συναισθήματα για τη ζωή (</a:t>
            </a:r>
            <a:r>
              <a:rPr lang="el-GR" sz="3600" b="1" dirty="0"/>
              <a:t>συναισθηματική ευημερία</a:t>
            </a:r>
            <a:r>
              <a:rPr lang="el-GR" sz="3600" dirty="0"/>
              <a:t>)</a:t>
            </a:r>
          </a:p>
          <a:p>
            <a:r>
              <a:rPr lang="el-GR" sz="3600" dirty="0"/>
              <a:t>Καλή λειτουργικότητα στη ζωή (</a:t>
            </a:r>
            <a:r>
              <a:rPr lang="el-GR" sz="3600" b="1" dirty="0"/>
              <a:t>ψυχολογική και κοινωνική λειτουργικότητα</a:t>
            </a:r>
            <a:r>
              <a:rPr lang="el-GR" sz="3600" dirty="0"/>
              <a:t>)</a:t>
            </a:r>
          </a:p>
          <a:p>
            <a:pPr marL="457200" lvl="0" indent="-355600" algn="l" rtl="0">
              <a:lnSpc>
                <a:spcPct val="115000"/>
              </a:lnSpc>
              <a:spcBef>
                <a:spcPts val="1200"/>
              </a:spcBef>
              <a:spcAft>
                <a:spcPts val="0"/>
              </a:spcAft>
              <a:buSzPts val="2000"/>
              <a:buChar char="●"/>
            </a:pPr>
            <a:endParaRPr sz="3300" dirty="0"/>
          </a:p>
        </p:txBody>
      </p:sp>
      <p:pic>
        <p:nvPicPr>
          <p:cNvPr id="69" name="Google Shape;69;p2"/>
          <p:cNvPicPr preferRelativeResize="0"/>
          <p:nvPr/>
        </p:nvPicPr>
        <p:blipFill rotWithShape="1">
          <a:blip r:embed="rId3">
            <a:alphaModFix/>
          </a:blip>
          <a:srcRect t="22641"/>
          <a:stretch/>
        </p:blipFill>
        <p:spPr>
          <a:xfrm>
            <a:off x="8518106" y="1177832"/>
            <a:ext cx="3366544" cy="2604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3275aee5b22_0_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a:spcBef>
                <a:spcPts val="0"/>
              </a:spcBef>
              <a:buSzPts val="1800"/>
            </a:pPr>
            <a:r>
              <a:rPr lang="el-GR" b="1" dirty="0"/>
              <a:t>Βασικά συστατικά της ευημερίας:</a:t>
            </a:r>
            <a:br>
              <a:rPr lang="el-GR" dirty="0"/>
            </a:br>
            <a:endParaRPr dirty="0"/>
          </a:p>
        </p:txBody>
      </p:sp>
      <p:sp>
        <p:nvSpPr>
          <p:cNvPr id="76" name="Google Shape;76;g3275aee5b22_0_3"/>
          <p:cNvSpPr/>
          <p:nvPr/>
        </p:nvSpPr>
        <p:spPr>
          <a:xfrm>
            <a:off x="679325" y="1568925"/>
            <a:ext cx="2442300" cy="854700"/>
          </a:xfrm>
          <a:prstGeom prst="rect">
            <a:avLst/>
          </a:prstGeom>
          <a:solidFill>
            <a:srgbClr val="FDB09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l-GR" sz="2600" dirty="0">
                <a:solidFill>
                  <a:srgbClr val="000000"/>
                </a:solidFill>
                <a:latin typeface="Arial"/>
                <a:ea typeface="Arial"/>
                <a:cs typeface="Arial"/>
                <a:sym typeface="Arial"/>
              </a:rPr>
              <a:t>Σωματικά</a:t>
            </a:r>
            <a:endParaRPr sz="2600" b="0" i="0" u="none" strike="noStrike" cap="none" dirty="0">
              <a:solidFill>
                <a:srgbClr val="000000"/>
              </a:solidFill>
              <a:latin typeface="Arial"/>
              <a:ea typeface="Arial"/>
              <a:cs typeface="Arial"/>
              <a:sym typeface="Arial"/>
            </a:endParaRPr>
          </a:p>
        </p:txBody>
      </p:sp>
      <p:sp>
        <p:nvSpPr>
          <p:cNvPr id="77" name="Google Shape;77;g3275aee5b22_0_3"/>
          <p:cNvSpPr/>
          <p:nvPr/>
        </p:nvSpPr>
        <p:spPr>
          <a:xfrm>
            <a:off x="679325" y="2987281"/>
            <a:ext cx="2442300" cy="894600"/>
          </a:xfrm>
          <a:prstGeom prst="rect">
            <a:avLst/>
          </a:prstGeom>
          <a:solidFill>
            <a:srgbClr val="1B9CE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l-GR" sz="2600" b="0" i="0" u="none" strike="noStrike" cap="none" dirty="0">
                <a:solidFill>
                  <a:srgbClr val="000000"/>
                </a:solidFill>
                <a:latin typeface="Arial"/>
                <a:ea typeface="Arial"/>
                <a:cs typeface="Arial"/>
                <a:sym typeface="Arial"/>
              </a:rPr>
              <a:t>Ψυχολογικά</a:t>
            </a:r>
            <a:endParaRPr sz="2600" b="0" i="0" u="none" strike="noStrike" cap="none" dirty="0">
              <a:solidFill>
                <a:srgbClr val="000000"/>
              </a:solidFill>
              <a:latin typeface="Arial"/>
              <a:ea typeface="Arial"/>
              <a:cs typeface="Arial"/>
              <a:sym typeface="Arial"/>
            </a:endParaRPr>
          </a:p>
        </p:txBody>
      </p:sp>
      <p:sp>
        <p:nvSpPr>
          <p:cNvPr id="78" name="Google Shape;78;g3275aee5b22_0_3"/>
          <p:cNvSpPr/>
          <p:nvPr/>
        </p:nvSpPr>
        <p:spPr>
          <a:xfrm>
            <a:off x="679325" y="4445475"/>
            <a:ext cx="2442300" cy="854700"/>
          </a:xfrm>
          <a:prstGeom prst="rect">
            <a:avLst/>
          </a:prstGeom>
          <a:solidFill>
            <a:srgbClr val="F26C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l-GR" sz="2600" b="0" i="0" u="none" strike="noStrike" cap="none" dirty="0">
                <a:solidFill>
                  <a:srgbClr val="000000"/>
                </a:solidFill>
                <a:latin typeface="Arial"/>
                <a:ea typeface="Arial"/>
                <a:cs typeface="Arial"/>
                <a:sym typeface="Arial"/>
              </a:rPr>
              <a:t>Κοινωνικά</a:t>
            </a:r>
            <a:endParaRPr sz="2600" b="0" i="0" u="none" strike="noStrike" cap="none" dirty="0">
              <a:solidFill>
                <a:srgbClr val="000000"/>
              </a:solidFill>
              <a:latin typeface="Arial"/>
              <a:ea typeface="Arial"/>
              <a:cs typeface="Arial"/>
              <a:sym typeface="Arial"/>
            </a:endParaRPr>
          </a:p>
        </p:txBody>
      </p:sp>
      <p:sp>
        <p:nvSpPr>
          <p:cNvPr id="79" name="Google Shape;79;g3275aee5b22_0_3"/>
          <p:cNvSpPr/>
          <p:nvPr/>
        </p:nvSpPr>
        <p:spPr>
          <a:xfrm>
            <a:off x="3364300" y="1989475"/>
            <a:ext cx="339600" cy="145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g3275aee5b22_0_3"/>
          <p:cNvSpPr/>
          <p:nvPr/>
        </p:nvSpPr>
        <p:spPr>
          <a:xfrm>
            <a:off x="3364300" y="3394775"/>
            <a:ext cx="339600" cy="145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g3275aee5b22_0_3"/>
          <p:cNvSpPr/>
          <p:nvPr/>
        </p:nvSpPr>
        <p:spPr>
          <a:xfrm rot="10800000" flipH="1">
            <a:off x="3364300" y="4800081"/>
            <a:ext cx="339600" cy="145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g3275aee5b22_0_3"/>
          <p:cNvSpPr txBox="1"/>
          <p:nvPr/>
        </p:nvSpPr>
        <p:spPr>
          <a:xfrm>
            <a:off x="4043625" y="1732450"/>
            <a:ext cx="7537200" cy="1213200"/>
          </a:xfrm>
          <a:prstGeom prst="rect">
            <a:avLst/>
          </a:prstGeom>
          <a:noFill/>
          <a:ln>
            <a:noFill/>
          </a:ln>
        </p:spPr>
        <p:txBody>
          <a:bodyPr spcFirstLastPara="1" wrap="square" lIns="91425" tIns="91425" rIns="91425" bIns="91425" anchor="t" anchorCtr="0">
            <a:noAutofit/>
          </a:bodyPr>
          <a:lstStyle/>
          <a:p>
            <a:pPr lvl="0">
              <a:buClr>
                <a:srgbClr val="000000"/>
              </a:buClr>
              <a:buSzPts val="1800"/>
            </a:pPr>
            <a:r>
              <a:rPr lang="el-GR" dirty="0">
                <a:solidFill>
                  <a:schemeClr val="dk1"/>
                </a:solidFill>
                <a:latin typeface="Arial"/>
                <a:ea typeface="Arial"/>
                <a:cs typeface="Arial"/>
                <a:sym typeface="Arial"/>
              </a:rPr>
              <a:t>Σωματική δραστηριότητα &amp; υγεία, διατροφή, πρόληψη χρόνιων ασθενειών</a:t>
            </a:r>
            <a:endParaRPr sz="1800" b="0" i="0" u="none" strike="noStrike" cap="none" dirty="0">
              <a:solidFill>
                <a:schemeClr val="dk1"/>
              </a:solidFill>
              <a:latin typeface="Arial"/>
              <a:ea typeface="Arial"/>
              <a:cs typeface="Arial"/>
              <a:sym typeface="Arial"/>
            </a:endParaRPr>
          </a:p>
        </p:txBody>
      </p:sp>
      <p:sp>
        <p:nvSpPr>
          <p:cNvPr id="83" name="Google Shape;83;g3275aee5b22_0_3"/>
          <p:cNvSpPr txBox="1"/>
          <p:nvPr/>
        </p:nvSpPr>
        <p:spPr>
          <a:xfrm>
            <a:off x="4163675" y="3107883"/>
            <a:ext cx="7537200" cy="1213200"/>
          </a:xfrm>
          <a:prstGeom prst="rect">
            <a:avLst/>
          </a:prstGeom>
          <a:noFill/>
          <a:ln>
            <a:noFill/>
          </a:ln>
        </p:spPr>
        <p:txBody>
          <a:bodyPr spcFirstLastPara="1" wrap="square" lIns="91425" tIns="91425" rIns="91425" bIns="91425" anchor="t" anchorCtr="0">
            <a:noAutofit/>
          </a:bodyPr>
          <a:lstStyle/>
          <a:p>
            <a:pPr lvl="0">
              <a:buClr>
                <a:srgbClr val="000000"/>
              </a:buClr>
              <a:buSzPts val="1800"/>
            </a:pPr>
            <a:r>
              <a:rPr lang="el-GR" dirty="0">
                <a:solidFill>
                  <a:schemeClr val="dk1"/>
                </a:solidFill>
                <a:latin typeface="Arial"/>
                <a:ea typeface="Arial"/>
                <a:cs typeface="Arial"/>
              </a:rPr>
              <a:t>Τρόπος σκέψης, αισιοδοξία, αυτοπεποίθηση, προσαρμοστικότητα στις αλλαγές, ανθεκτικότητα απέναντι στις δυσκολίες</a:t>
            </a:r>
            <a:endParaRPr dirty="0">
              <a:solidFill>
                <a:schemeClr val="dk1"/>
              </a:solidFill>
              <a:latin typeface="Arial"/>
              <a:ea typeface="Arial"/>
              <a:cs typeface="Arial"/>
              <a:sym typeface="Arial"/>
            </a:endParaRPr>
          </a:p>
        </p:txBody>
      </p:sp>
      <p:sp>
        <p:nvSpPr>
          <p:cNvPr id="84" name="Google Shape;84;g3275aee5b22_0_3"/>
          <p:cNvSpPr txBox="1"/>
          <p:nvPr/>
        </p:nvSpPr>
        <p:spPr>
          <a:xfrm>
            <a:off x="4163675" y="4449207"/>
            <a:ext cx="7537200" cy="1213200"/>
          </a:xfrm>
          <a:prstGeom prst="rect">
            <a:avLst/>
          </a:prstGeom>
          <a:noFill/>
          <a:ln>
            <a:noFill/>
          </a:ln>
        </p:spPr>
        <p:txBody>
          <a:bodyPr spcFirstLastPara="1" wrap="square" lIns="91425" tIns="91425" rIns="91425" bIns="91425" anchor="t" anchorCtr="0">
            <a:noAutofit/>
          </a:bodyPr>
          <a:lstStyle/>
          <a:p>
            <a:pPr lvl="0">
              <a:buClr>
                <a:srgbClr val="000000"/>
              </a:buClr>
              <a:buSzPts val="1800"/>
            </a:pPr>
            <a:r>
              <a:rPr lang="el-GR" dirty="0">
                <a:solidFill>
                  <a:schemeClr val="dk1"/>
                </a:solidFill>
                <a:latin typeface="Arial"/>
                <a:ea typeface="Arial"/>
                <a:cs typeface="Arial"/>
                <a:sym typeface="Arial"/>
              </a:rPr>
              <a:t>Φίλοι, οικογενειακές σχέσεις, ομάδες υποστήριξης, περιβάλλον – υποδομές, πρόσβαση σε υπηρεσίες υγείας, κοινοτικά κέντρα</a:t>
            </a:r>
            <a:endParaRPr sz="18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3275aee5b22_0_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r>
              <a:rPr lang="el-GR" b="1" dirty="0"/>
              <a:t>Η παιχνιδιάρικη διάθεση είναι το κλειδί</a:t>
            </a:r>
            <a:br>
              <a:rPr lang="el-GR" dirty="0"/>
            </a:br>
            <a:endParaRPr dirty="0"/>
          </a:p>
        </p:txBody>
      </p:sp>
      <p:sp>
        <p:nvSpPr>
          <p:cNvPr id="108" name="Google Shape;108;g3275aee5b22_0_25"/>
          <p:cNvSpPr txBox="1">
            <a:spLocks noGrp="1"/>
          </p:cNvSpPr>
          <p:nvPr>
            <p:ph type="body" idx="1"/>
          </p:nvPr>
        </p:nvSpPr>
        <p:spPr>
          <a:xfrm>
            <a:off x="549925" y="1779200"/>
            <a:ext cx="7463400" cy="3865800"/>
          </a:xfrm>
          <a:prstGeom prst="rect">
            <a:avLst/>
          </a:prstGeom>
          <a:noFill/>
          <a:ln>
            <a:noFill/>
          </a:ln>
        </p:spPr>
        <p:txBody>
          <a:bodyPr spcFirstLastPara="1" wrap="square" lIns="91425" tIns="45700" rIns="91425" bIns="45700" anchor="t" anchorCtr="0">
            <a:normAutofit fontScale="92500" lnSpcReduction="20000"/>
          </a:bodyPr>
          <a:lstStyle/>
          <a:p>
            <a:pPr>
              <a:buNone/>
            </a:pPr>
            <a:r>
              <a:rPr lang="el-GR" b="1" dirty="0"/>
              <a:t>Ο </a:t>
            </a:r>
            <a:r>
              <a:rPr lang="el-GR" b="1" dirty="0" err="1"/>
              <a:t>Joel</a:t>
            </a:r>
            <a:r>
              <a:rPr lang="el-GR" b="1" dirty="0"/>
              <a:t> </a:t>
            </a:r>
            <a:r>
              <a:rPr lang="el-GR" b="1" dirty="0" err="1"/>
              <a:t>Kruisselbrink</a:t>
            </a:r>
            <a:r>
              <a:rPr lang="el-GR" b="1" dirty="0"/>
              <a:t> είναι ένας Ολλανδός εκπαιδευτής κινησιολογίας με μια αποστολή: Να κάνει μικρούς και μεγάλους να κινηθούν ξανά, με παιχνιδιάρικο τρόπο!</a:t>
            </a:r>
            <a:br>
              <a:rPr lang="el-GR" dirty="0"/>
            </a:br>
            <a:r>
              <a:rPr lang="el-GR" dirty="0"/>
              <a:t>Εργάζεται κυρίως με ενοίκους γηροκομείων.</a:t>
            </a:r>
          </a:p>
          <a:p>
            <a:pPr marL="0" indent="0">
              <a:buNone/>
            </a:pPr>
            <a:r>
              <a:rPr lang="el-GR" dirty="0"/>
              <a:t>Χρησιμοποιεί </a:t>
            </a:r>
            <a:r>
              <a:rPr lang="el-GR" dirty="0" err="1"/>
              <a:t>κυπελλάκια</a:t>
            </a:r>
            <a:r>
              <a:rPr lang="el-GR" dirty="0"/>
              <a:t>, μικρές πλαστικές μπάλες, μπάλες θαλάσσης, ομπρέλες, χαρτόνια και άλλα καθημερινά αντικείμενα για να ενεργοποιήσει τους ηλικιωμένους.</a:t>
            </a:r>
          </a:p>
          <a:p>
            <a:pPr marL="0" lvl="0" indent="0" algn="l" rtl="0">
              <a:lnSpc>
                <a:spcPct val="115000"/>
              </a:lnSpc>
              <a:spcBef>
                <a:spcPts val="1000"/>
              </a:spcBef>
              <a:spcAft>
                <a:spcPts val="0"/>
              </a:spcAft>
              <a:buSzPct val="91836"/>
              <a:buNone/>
            </a:pPr>
            <a:endParaRPr dirty="0"/>
          </a:p>
          <a:p>
            <a:pPr marL="0" lvl="0" indent="0" algn="l" rtl="0">
              <a:lnSpc>
                <a:spcPct val="115000"/>
              </a:lnSpc>
              <a:spcBef>
                <a:spcPts val="1000"/>
              </a:spcBef>
              <a:spcAft>
                <a:spcPts val="0"/>
              </a:spcAft>
              <a:buSzPct val="91836"/>
              <a:buNone/>
            </a:pPr>
            <a:r>
              <a:rPr lang="de-DE" u="sng" dirty="0">
                <a:solidFill>
                  <a:schemeClr val="hlink"/>
                </a:solidFill>
                <a:hlinkClick r:id="rId3"/>
              </a:rPr>
              <a:t>https://youtu.be/6UfqFTgL5eQ</a:t>
            </a:r>
            <a:endParaRPr dirty="0"/>
          </a:p>
        </p:txBody>
      </p:sp>
      <p:pic>
        <p:nvPicPr>
          <p:cNvPr id="109" name="Google Shape;109;g3275aee5b22_0_25"/>
          <p:cNvPicPr preferRelativeResize="0"/>
          <p:nvPr/>
        </p:nvPicPr>
        <p:blipFill rotWithShape="1">
          <a:blip r:embed="rId4">
            <a:alphaModFix/>
          </a:blip>
          <a:srcRect/>
          <a:stretch/>
        </p:blipFill>
        <p:spPr>
          <a:xfrm>
            <a:off x="8013300" y="1891125"/>
            <a:ext cx="3519225" cy="2930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978465E-FBD7-7C3F-38EC-861FB3B17027}"/>
              </a:ext>
            </a:extLst>
          </p:cNvPr>
          <p:cNvSpPr>
            <a:spLocks noGrp="1"/>
          </p:cNvSpPr>
          <p:nvPr>
            <p:ph type="title"/>
          </p:nvPr>
        </p:nvSpPr>
        <p:spPr>
          <a:xfrm>
            <a:off x="838200" y="365125"/>
            <a:ext cx="10515600" cy="1325563"/>
          </a:xfrm>
        </p:spPr>
        <p:txBody>
          <a:bodyPr anchor="ctr">
            <a:normAutofit/>
          </a:bodyPr>
          <a:lstStyle/>
          <a:p>
            <a:r>
              <a:rPr lang="el-GR" dirty="0"/>
              <a:t>Λίγα λόγια για το έργο</a:t>
            </a:r>
            <a:endParaRPr lang="en-US" dirty="0"/>
          </a:p>
        </p:txBody>
      </p:sp>
      <p:sp>
        <p:nvSpPr>
          <p:cNvPr id="4" name="Θέση περιεχομένου 3">
            <a:extLst>
              <a:ext uri="{FF2B5EF4-FFF2-40B4-BE49-F238E27FC236}">
                <a16:creationId xmlns:a16="http://schemas.microsoft.com/office/drawing/2014/main" id="{101830E3-2414-33B7-A013-2FC23B5BCC83}"/>
              </a:ext>
            </a:extLst>
          </p:cNvPr>
          <p:cNvSpPr>
            <a:spLocks noGrp="1"/>
          </p:cNvSpPr>
          <p:nvPr>
            <p:ph sz="half" idx="1"/>
          </p:nvPr>
        </p:nvSpPr>
        <p:spPr>
          <a:xfrm>
            <a:off x="838200" y="1825625"/>
            <a:ext cx="5181600" cy="4351338"/>
          </a:xfrm>
        </p:spPr>
        <p:txBody>
          <a:bodyPr>
            <a:normAutofit/>
          </a:bodyPr>
          <a:lstStyle/>
          <a:p>
            <a:pPr>
              <a:buNone/>
            </a:pPr>
            <a:r>
              <a:rPr lang="el-GR" sz="1800" dirty="0"/>
              <a:t>Το έργο </a:t>
            </a:r>
            <a:r>
              <a:rPr lang="el-GR" sz="1800" dirty="0" err="1"/>
              <a:t>Ageing</a:t>
            </a:r>
            <a:r>
              <a:rPr lang="el-GR" sz="1800" dirty="0"/>
              <a:t> </a:t>
            </a:r>
            <a:r>
              <a:rPr lang="el-GR" sz="1800" dirty="0" err="1"/>
              <a:t>Well</a:t>
            </a:r>
            <a:r>
              <a:rPr lang="el-GR" sz="1800" dirty="0"/>
              <a:t> είναι μια συνεργασία 7 ευρωπαϊκών οργανισμών αφιερωμένων στην υποστήριξη της εκπαίδευσης ενηλίκων και την προώθηση της ενεργούς γήρανσης.</a:t>
            </a:r>
          </a:p>
          <a:p>
            <a:pPr>
              <a:buNone/>
            </a:pPr>
            <a:r>
              <a:rPr lang="el-GR" sz="1800" dirty="0"/>
              <a:t>Ενδυναμώνει ηλικιωμένα άτομα, φροντιστές και κοινότητες μέσω καινοτόμων ερευνών, προγραμμάτων κατάρτισης και υποστήριξης πολιτικών.</a:t>
            </a:r>
          </a:p>
          <a:p>
            <a:pPr>
              <a:buNone/>
            </a:pPr>
            <a:r>
              <a:rPr lang="el-GR" sz="1800" dirty="0"/>
              <a:t>Το έργο “</a:t>
            </a:r>
            <a:r>
              <a:rPr lang="el-GR" sz="1800" dirty="0" err="1"/>
              <a:t>Ageing</a:t>
            </a:r>
            <a:r>
              <a:rPr lang="el-GR" sz="1800" dirty="0"/>
              <a:t> </a:t>
            </a:r>
            <a:r>
              <a:rPr lang="el-GR" sz="1800" dirty="0" err="1"/>
              <a:t>Well</a:t>
            </a:r>
            <a:r>
              <a:rPr lang="el-GR" sz="1800" dirty="0"/>
              <a:t> είναι αφιερωμένο στη βελτίωση της ζωής των ηλικιωμένων και όσων τους υποστηρίζουν.</a:t>
            </a:r>
            <a:r>
              <a:rPr lang="en-US" sz="1800" dirty="0"/>
              <a:t> </a:t>
            </a:r>
            <a:r>
              <a:rPr lang="el-GR" sz="1800" dirty="0"/>
              <a:t>Προσφέροντας καινοτόμα εργαλεία, κατάρτιση και πόρους, στοχεύουμε στην προώθηση της ευημερίας, της ανθεκτικότητας και της ενεργούς συμμετοχής στην κοινωνία.</a:t>
            </a:r>
          </a:p>
          <a:p>
            <a:endParaRPr lang="en-US" sz="1800" dirty="0"/>
          </a:p>
        </p:txBody>
      </p:sp>
      <p:pic>
        <p:nvPicPr>
          <p:cNvPr id="2052" name="Picture 4">
            <a:extLst>
              <a:ext uri="{FF2B5EF4-FFF2-40B4-BE49-F238E27FC236}">
                <a16:creationId xmlns:a16="http://schemas.microsoft.com/office/drawing/2014/main" id="{7E43DA28-D88B-7013-38EA-B0668EDC6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91" r="5095" b="1"/>
          <a:stretch/>
        </p:blipFill>
        <p:spPr bwMode="auto">
          <a:xfrm>
            <a:off x="6172200" y="1825625"/>
            <a:ext cx="5181600" cy="4351338"/>
          </a:xfrm>
          <a:prstGeom prst="rect">
            <a:avLst/>
          </a:prstGeom>
          <a:solidFill>
            <a:srgbClr val="FFFFFF"/>
          </a:solidFill>
        </p:spPr>
      </p:pic>
    </p:spTree>
    <p:extLst>
      <p:ext uri="{BB962C8B-B14F-4D97-AF65-F5344CB8AC3E}">
        <p14:creationId xmlns:p14="http://schemas.microsoft.com/office/powerpoint/2010/main" val="3634677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3294880e99d_0_17"/>
          <p:cNvSpPr txBox="1">
            <a:spLocks noGrp="1"/>
          </p:cNvSpPr>
          <p:nvPr>
            <p:ph type="title"/>
          </p:nvPr>
        </p:nvSpPr>
        <p:spPr>
          <a:xfrm>
            <a:off x="838200" y="365125"/>
            <a:ext cx="10515600" cy="1325563"/>
          </a:xfrm>
        </p:spPr>
        <p:txBody>
          <a:bodyPr spcFirstLastPara="1" lIns="91425" tIns="45700" rIns="91425" bIns="45700" anchor="ctr" anchorCtr="0">
            <a:normAutofit/>
          </a:bodyPr>
          <a:lstStyle/>
          <a:p>
            <a:pPr lvl="0">
              <a:spcBef>
                <a:spcPts val="0"/>
              </a:spcBef>
              <a:buSzPts val="6000"/>
            </a:pPr>
            <a:r>
              <a:rPr lang="el-GR" b="1" dirty="0"/>
              <a:t>Αναστοχασμός και υπενθύμιση</a:t>
            </a:r>
          </a:p>
        </p:txBody>
      </p:sp>
      <p:pic>
        <p:nvPicPr>
          <p:cNvPr id="173" name="Google Shape;173;g3294880e99d_0_17"/>
          <p:cNvPicPr preferRelativeResize="0"/>
          <p:nvPr/>
        </p:nvPicPr>
        <p:blipFill rotWithShape="1">
          <a:blip r:embed="rId3"/>
          <a:srcRect b="16023"/>
          <a:stretch/>
        </p:blipFill>
        <p:spPr>
          <a:xfrm>
            <a:off x="838200" y="1825625"/>
            <a:ext cx="5181600" cy="4351338"/>
          </a:xfrm>
          <a:prstGeom prst="rect">
            <a:avLst/>
          </a:prstGeom>
          <a:noFill/>
          <a:ln>
            <a:noFill/>
          </a:ln>
        </p:spPr>
      </p:pic>
      <p:sp>
        <p:nvSpPr>
          <p:cNvPr id="172" name="Google Shape;172;g3294880e99d_0_17"/>
          <p:cNvSpPr txBox="1">
            <a:spLocks noGrp="1"/>
          </p:cNvSpPr>
          <p:nvPr>
            <p:ph sz="half" idx="2"/>
          </p:nvPr>
        </p:nvSpPr>
        <p:spPr>
          <a:xfrm>
            <a:off x="6172200" y="1825625"/>
            <a:ext cx="5181600" cy="4351338"/>
          </a:xfrm>
        </p:spPr>
        <p:txBody>
          <a:bodyPr spcFirstLastPara="1" lIns="91425" tIns="45700" rIns="91425" bIns="45700" anchorCtr="0">
            <a:normAutofit/>
          </a:bodyPr>
          <a:lstStyle/>
          <a:p>
            <a:pPr marL="0" lvl="0" indent="0" rtl="0">
              <a:spcBef>
                <a:spcPts val="0"/>
              </a:spcBef>
              <a:spcAft>
                <a:spcPts val="600"/>
              </a:spcAft>
              <a:buClr>
                <a:schemeClr val="dk1"/>
              </a:buClr>
              <a:buSzPts val="1100"/>
              <a:buNone/>
            </a:pPr>
            <a:r>
              <a:rPr lang="el-GR" dirty="0"/>
              <a:t>Η δική σου ευημερία είναι καθοριστική για την υποστήριξη της ευημερίας των άλλων.</a:t>
            </a:r>
          </a:p>
          <a:p>
            <a:pPr marL="0" lvl="0" indent="0" rtl="0">
              <a:spcBef>
                <a:spcPts val="0"/>
              </a:spcBef>
              <a:spcAft>
                <a:spcPts val="600"/>
              </a:spcAft>
              <a:buClr>
                <a:schemeClr val="dk1"/>
              </a:buClr>
              <a:buSzPts val="1100"/>
              <a:buNone/>
            </a:pPr>
            <a:r>
              <a:rPr lang="el-GR" b="1" dirty="0"/>
              <a:t>Ποια είναι η αγαπημένη σου προσωπική πρακτική ευημερίας;</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422CA29D-055F-AC75-24B2-8076D90C83DF}"/>
            </a:ext>
          </a:extLst>
        </p:cNvPr>
        <p:cNvGrpSpPr/>
        <p:nvPr/>
      </p:nvGrpSpPr>
      <p:grpSpPr>
        <a:xfrm>
          <a:off x="0" y="0"/>
          <a:ext cx="0" cy="0"/>
          <a:chOff x="0" y="0"/>
          <a:chExt cx="0" cy="0"/>
        </a:xfrm>
      </p:grpSpPr>
      <p:sp>
        <p:nvSpPr>
          <p:cNvPr id="63" name="Google Shape;63;p3">
            <a:extLst>
              <a:ext uri="{FF2B5EF4-FFF2-40B4-BE49-F238E27FC236}">
                <a16:creationId xmlns:a16="http://schemas.microsoft.com/office/drawing/2014/main" id="{5857E8BD-AD85-7028-1EC0-25D8CB79A14C}"/>
              </a:ext>
            </a:extLst>
          </p:cNvPr>
          <p:cNvSpPr txBox="1">
            <a:spLocks noGrp="1"/>
          </p:cNvSpPr>
          <p:nvPr>
            <p:ph type="title"/>
          </p:nvPr>
        </p:nvSpPr>
        <p:spPr>
          <a:xfrm>
            <a:off x="838200" y="842168"/>
            <a:ext cx="10515600" cy="2852737"/>
          </a:xfrm>
          <a:prstGeom prst="rect">
            <a:avLst/>
          </a:prstGeom>
          <a:noFill/>
          <a:ln>
            <a:noFill/>
          </a:ln>
        </p:spPr>
        <p:txBody>
          <a:bodyPr spcFirstLastPara="1" wrap="square" lIns="91425" tIns="45700" rIns="91425" bIns="45700" anchor="b" anchorCtr="0">
            <a:normAutofit/>
          </a:bodyPr>
          <a:lstStyle/>
          <a:p>
            <a:pPr algn="ctr">
              <a:spcBef>
                <a:spcPts val="0"/>
              </a:spcBef>
              <a:buClr>
                <a:srgbClr val="F26CA7"/>
              </a:buClr>
              <a:buSzPts val="6000"/>
            </a:pPr>
            <a:r>
              <a:rPr lang="el-GR" sz="5400" dirty="0"/>
              <a:t>Αποτελεσματικοί τρόποι επικοινωνίας με τους ηλικιωμένους</a:t>
            </a:r>
          </a:p>
        </p:txBody>
      </p:sp>
    </p:spTree>
    <p:extLst>
      <p:ext uri="{BB962C8B-B14F-4D97-AF65-F5344CB8AC3E}">
        <p14:creationId xmlns:p14="http://schemas.microsoft.com/office/powerpoint/2010/main" val="606190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931A60F-2DF6-9278-57E2-2798BA6AB115}"/>
              </a:ext>
            </a:extLst>
          </p:cNvPr>
          <p:cNvSpPr>
            <a:spLocks noGrp="1"/>
          </p:cNvSpPr>
          <p:nvPr>
            <p:ph idx="1"/>
          </p:nvPr>
        </p:nvSpPr>
        <p:spPr/>
        <p:txBody>
          <a:bodyPr>
            <a:normAutofit/>
          </a:bodyPr>
          <a:lstStyle/>
          <a:p>
            <a:pPr>
              <a:buNone/>
            </a:pPr>
            <a:br>
              <a:rPr lang="el-GR"/>
            </a:br>
            <a:r>
              <a:rPr lang="el-GR"/>
              <a:t>Δίνει έμφαση σε:</a:t>
            </a:r>
          </a:p>
          <a:p>
            <a:r>
              <a:rPr lang="el-GR"/>
              <a:t>Σαφή, με ενσυναίσθηση και προσανατολισμένη στον ηλικιωμένο επικοινωνία.</a:t>
            </a:r>
          </a:p>
          <a:p>
            <a:r>
              <a:rPr lang="el-GR"/>
              <a:t>Προσαρμογή στις σωματικές, γνωστικές και πολιτισμικές ανάγκες των ηλικιωμένων.</a:t>
            </a:r>
          </a:p>
          <a:p>
            <a:pPr>
              <a:buNone/>
            </a:pPr>
            <a:endParaRPr lang="en-US" dirty="0"/>
          </a:p>
        </p:txBody>
      </p:sp>
      <p:sp>
        <p:nvSpPr>
          <p:cNvPr id="4" name="Θέση κειμένου 3">
            <a:extLst>
              <a:ext uri="{FF2B5EF4-FFF2-40B4-BE49-F238E27FC236}">
                <a16:creationId xmlns:a16="http://schemas.microsoft.com/office/drawing/2014/main" id="{8847EF13-FE95-D163-3307-C63A6B7E21C3}"/>
              </a:ext>
            </a:extLst>
          </p:cNvPr>
          <p:cNvSpPr>
            <a:spLocks noGrp="1"/>
          </p:cNvSpPr>
          <p:nvPr>
            <p:ph type="body" sz="half" idx="2"/>
          </p:nvPr>
        </p:nvSpPr>
        <p:spPr>
          <a:xfrm>
            <a:off x="839788" y="2347784"/>
            <a:ext cx="3932237" cy="3521204"/>
          </a:xfrm>
        </p:spPr>
        <p:txBody>
          <a:bodyPr>
            <a:normAutofit lnSpcReduction="10000"/>
          </a:bodyPr>
          <a:lstStyle/>
          <a:p>
            <a:pPr algn="ctr">
              <a:buNone/>
            </a:pPr>
            <a:r>
              <a:rPr lang="el-GR" sz="3200" b="1"/>
              <a:t>Η αποτελεσματική επικοινωνία ορίζεται ως μια διαδικασία που προάγει την κατανόηση, την εμπιστοσύνη και τη συναισθηματική σύνδεση.</a:t>
            </a:r>
            <a:br>
              <a:rPr lang="el-GR"/>
            </a:br>
            <a:endParaRPr lang="en-US" dirty="0"/>
          </a:p>
        </p:txBody>
      </p:sp>
      <p:pic>
        <p:nvPicPr>
          <p:cNvPr id="1026" name="Picture 2" descr="Αποτελεσματική Eπικοινωνία - GameTree">
            <a:extLst>
              <a:ext uri="{FF2B5EF4-FFF2-40B4-BE49-F238E27FC236}">
                <a16:creationId xmlns:a16="http://schemas.microsoft.com/office/drawing/2014/main" id="{84603DFB-9210-064C-5115-7A2D5AA38B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99884"/>
            <a:ext cx="203835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948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54A86AF3-F3AC-628F-C8C3-07C93A504FE7}"/>
              </a:ext>
            </a:extLst>
          </p:cNvPr>
          <p:cNvSpPr>
            <a:spLocks noGrp="1"/>
          </p:cNvSpPr>
          <p:nvPr>
            <p:ph idx="1"/>
          </p:nvPr>
        </p:nvSpPr>
        <p:spPr/>
        <p:txBody>
          <a:bodyPr/>
          <a:lstStyle/>
          <a:p>
            <a:pPr>
              <a:buNone/>
            </a:pPr>
            <a:r>
              <a:rPr lang="el-GR" b="1" dirty="0"/>
              <a:t>Βασικές Ανάγκες των Ηλικιωμένων:</a:t>
            </a:r>
            <a:br>
              <a:rPr lang="el-GR" dirty="0"/>
            </a:br>
            <a:r>
              <a:rPr lang="el-GR" dirty="0"/>
              <a:t>Συναισθηματική ασφάλεια, σωματική φροντίδα και κοινωνική αλληλεπίδραση.</a:t>
            </a:r>
          </a:p>
          <a:p>
            <a:r>
              <a:rPr lang="el-GR" b="1" dirty="0"/>
              <a:t>Προώθηση της Ενεργούς Γήρανσης:</a:t>
            </a:r>
            <a:br>
              <a:rPr lang="el-GR" dirty="0"/>
            </a:br>
            <a:r>
              <a:rPr lang="el-GR" dirty="0"/>
              <a:t>Ενδυνάμωση των ηλικιωμένων ώστε να παραμένουν ενεργοί και να διατηρούν την αυτονομία τους.</a:t>
            </a:r>
          </a:p>
          <a:p>
            <a:endParaRPr lang="en-US" dirty="0"/>
          </a:p>
        </p:txBody>
      </p:sp>
      <p:sp>
        <p:nvSpPr>
          <p:cNvPr id="4" name="Θέση κειμένου 3">
            <a:extLst>
              <a:ext uri="{FF2B5EF4-FFF2-40B4-BE49-F238E27FC236}">
                <a16:creationId xmlns:a16="http://schemas.microsoft.com/office/drawing/2014/main" id="{0B506D09-F33A-987E-AC57-78673DA12A36}"/>
              </a:ext>
            </a:extLst>
          </p:cNvPr>
          <p:cNvSpPr>
            <a:spLocks noGrp="1"/>
          </p:cNvSpPr>
          <p:nvPr>
            <p:ph type="body" sz="half" idx="2"/>
          </p:nvPr>
        </p:nvSpPr>
        <p:spPr/>
        <p:txBody>
          <a:bodyPr/>
          <a:lstStyle/>
          <a:p>
            <a:pPr>
              <a:buNone/>
            </a:pPr>
            <a:r>
              <a:rPr lang="el-GR" sz="2800" b="1" dirty="0"/>
              <a:t>Βασικά Στοιχεία</a:t>
            </a:r>
          </a:p>
          <a:p>
            <a:endParaRPr lang="en-US" dirty="0"/>
          </a:p>
        </p:txBody>
      </p:sp>
    </p:spTree>
    <p:extLst>
      <p:ext uri="{BB962C8B-B14F-4D97-AF65-F5344CB8AC3E}">
        <p14:creationId xmlns:p14="http://schemas.microsoft.com/office/powerpoint/2010/main" val="718130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44F99135-2C45-8D72-B61A-ABFC1894A682}"/>
              </a:ext>
            </a:extLst>
          </p:cNvPr>
          <p:cNvSpPr>
            <a:spLocks noGrp="1"/>
          </p:cNvSpPr>
          <p:nvPr>
            <p:ph type="title"/>
          </p:nvPr>
        </p:nvSpPr>
        <p:spPr/>
        <p:txBody>
          <a:bodyPr/>
          <a:lstStyle/>
          <a:p>
            <a:r>
              <a:rPr lang="el-GR" dirty="0"/>
              <a:t>Ανταπόκριση στις Ανάγκες των Φροντιστών και των Εκπαιδευτών Ενηλίκων</a:t>
            </a:r>
            <a:endParaRPr lang="en-US" dirty="0"/>
          </a:p>
        </p:txBody>
      </p:sp>
      <p:sp>
        <p:nvSpPr>
          <p:cNvPr id="8" name="Θέση κειμένου 7">
            <a:extLst>
              <a:ext uri="{FF2B5EF4-FFF2-40B4-BE49-F238E27FC236}">
                <a16:creationId xmlns:a16="http://schemas.microsoft.com/office/drawing/2014/main" id="{303BA1CA-1FA7-D92A-CC7B-59D660ED8EBD}"/>
              </a:ext>
            </a:extLst>
          </p:cNvPr>
          <p:cNvSpPr>
            <a:spLocks noGrp="1"/>
          </p:cNvSpPr>
          <p:nvPr>
            <p:ph type="body" idx="1"/>
          </p:nvPr>
        </p:nvSpPr>
        <p:spPr/>
        <p:txBody>
          <a:bodyPr/>
          <a:lstStyle/>
          <a:p>
            <a:r>
              <a:rPr lang="el-GR" dirty="0"/>
              <a:t>Ενίσχυση των Δεξιοτήτων Επικοινωνίας</a:t>
            </a:r>
          </a:p>
        </p:txBody>
      </p:sp>
      <p:sp>
        <p:nvSpPr>
          <p:cNvPr id="9" name="Θέση περιεχομένου 8">
            <a:extLst>
              <a:ext uri="{FF2B5EF4-FFF2-40B4-BE49-F238E27FC236}">
                <a16:creationId xmlns:a16="http://schemas.microsoft.com/office/drawing/2014/main" id="{6B4DE787-9D6D-9BA0-0C47-86E5303A0E6F}"/>
              </a:ext>
            </a:extLst>
          </p:cNvPr>
          <p:cNvSpPr>
            <a:spLocks noGrp="1"/>
          </p:cNvSpPr>
          <p:nvPr>
            <p:ph sz="half" idx="2"/>
          </p:nvPr>
        </p:nvSpPr>
        <p:spPr/>
        <p:txBody>
          <a:bodyPr>
            <a:normAutofit fontScale="85000" lnSpcReduction="10000"/>
          </a:bodyPr>
          <a:lstStyle/>
          <a:p>
            <a:r>
              <a:rPr lang="el-GR" dirty="0"/>
              <a:t>Προσφέρει σε φροντιστές και εκπαιδευτές πρακτικές στρατηγικές επικοινωνίας για αποτελεσματική αλληλεπίδραση με τους ηλικιωμένους, λαμβάνοντας υπόψη τις σωματικές, γνωστικές και συναισθηματικές τους ανάγκες.</a:t>
            </a:r>
            <a:br>
              <a:rPr lang="el-GR" dirty="0"/>
            </a:br>
            <a:r>
              <a:rPr lang="el-GR" dirty="0"/>
              <a:t>Αντιμετωπίζει προκλήσεις όπως αισθητηριακές διαταραχές, γνωστική έκπτωση και πολιτισμικές διαφορές μέσα από τεκμηριωμένες πρακτικές.</a:t>
            </a:r>
          </a:p>
          <a:p>
            <a:endParaRPr lang="en-US" dirty="0"/>
          </a:p>
        </p:txBody>
      </p:sp>
      <p:sp>
        <p:nvSpPr>
          <p:cNvPr id="10" name="Θέση κειμένου 9">
            <a:extLst>
              <a:ext uri="{FF2B5EF4-FFF2-40B4-BE49-F238E27FC236}">
                <a16:creationId xmlns:a16="http://schemas.microsoft.com/office/drawing/2014/main" id="{CC2181C1-D4CB-FC1A-C569-53FA136246D3}"/>
              </a:ext>
            </a:extLst>
          </p:cNvPr>
          <p:cNvSpPr>
            <a:spLocks noGrp="1"/>
          </p:cNvSpPr>
          <p:nvPr>
            <p:ph type="body" sz="quarter" idx="3"/>
          </p:nvPr>
        </p:nvSpPr>
        <p:spPr/>
        <p:txBody>
          <a:bodyPr/>
          <a:lstStyle/>
          <a:p>
            <a:r>
              <a:rPr lang="el-GR" dirty="0"/>
              <a:t>Καλλιέργεια </a:t>
            </a:r>
            <a:r>
              <a:rPr lang="el-GR" dirty="0" err="1"/>
              <a:t>Ενσυναίσθησης</a:t>
            </a:r>
            <a:r>
              <a:rPr lang="el-GR" dirty="0"/>
              <a:t> και Σεβασμού</a:t>
            </a:r>
          </a:p>
        </p:txBody>
      </p:sp>
      <p:sp>
        <p:nvSpPr>
          <p:cNvPr id="11" name="Θέση περιεχομένου 10">
            <a:extLst>
              <a:ext uri="{FF2B5EF4-FFF2-40B4-BE49-F238E27FC236}">
                <a16:creationId xmlns:a16="http://schemas.microsoft.com/office/drawing/2014/main" id="{DD1B4519-E838-AA5B-C466-2A4E9EF2C10D}"/>
              </a:ext>
            </a:extLst>
          </p:cNvPr>
          <p:cNvSpPr>
            <a:spLocks noGrp="1"/>
          </p:cNvSpPr>
          <p:nvPr>
            <p:ph sz="quarter" idx="4"/>
          </p:nvPr>
        </p:nvSpPr>
        <p:spPr/>
        <p:txBody>
          <a:bodyPr>
            <a:normAutofit fontScale="85000" lnSpcReduction="10000"/>
          </a:bodyPr>
          <a:lstStyle/>
          <a:p>
            <a:r>
              <a:rPr lang="el-GR" dirty="0"/>
              <a:t>Προάγει την ενεργητική ακρόαση, την εξατομικευμένη επικοινωνία και τεχνικές μη βίαιης επικοινωνίας, με στόχο την οικοδόμηση εμπιστοσύνης και σχέσης με τους ηλικιωμένους.</a:t>
            </a:r>
            <a:br>
              <a:rPr lang="el-GR" dirty="0"/>
            </a:br>
            <a:r>
              <a:rPr lang="el-GR" dirty="0"/>
              <a:t>Ενθαρρύνει μια προσέγγιση με επίκεντρο το άτομο, που σέβεται την αξιοπρέπεια και την αυτονομία των ηλικιωμένων.</a:t>
            </a:r>
          </a:p>
          <a:p>
            <a:endParaRPr lang="en-US" dirty="0"/>
          </a:p>
        </p:txBody>
      </p:sp>
    </p:spTree>
    <p:extLst>
      <p:ext uri="{BB962C8B-B14F-4D97-AF65-F5344CB8AC3E}">
        <p14:creationId xmlns:p14="http://schemas.microsoft.com/office/powerpoint/2010/main" val="267170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D6B5372D-2C4F-CB75-6AE7-319E57128144}"/>
              </a:ext>
            </a:extLst>
          </p:cNvPr>
          <p:cNvSpPr>
            <a:spLocks noGrp="1"/>
          </p:cNvSpPr>
          <p:nvPr>
            <p:ph type="title"/>
          </p:nvPr>
        </p:nvSpPr>
        <p:spPr>
          <a:xfrm>
            <a:off x="9551772" y="57621"/>
            <a:ext cx="2518719" cy="623416"/>
          </a:xfrm>
        </p:spPr>
        <p:txBody>
          <a:bodyPr>
            <a:noAutofit/>
          </a:bodyPr>
          <a:lstStyle/>
          <a:p>
            <a:r>
              <a:rPr lang="el-GR" sz="2800" dirty="0"/>
              <a:t>Συνέχεια</a:t>
            </a:r>
            <a:endParaRPr lang="en-US" sz="2800" dirty="0"/>
          </a:p>
        </p:txBody>
      </p:sp>
      <p:sp>
        <p:nvSpPr>
          <p:cNvPr id="8" name="Θέση περιεχομένου 7">
            <a:extLst>
              <a:ext uri="{FF2B5EF4-FFF2-40B4-BE49-F238E27FC236}">
                <a16:creationId xmlns:a16="http://schemas.microsoft.com/office/drawing/2014/main" id="{99FB301A-12A7-EF47-8D04-8A4835DC3D89}"/>
              </a:ext>
            </a:extLst>
          </p:cNvPr>
          <p:cNvSpPr>
            <a:spLocks noGrp="1"/>
          </p:cNvSpPr>
          <p:nvPr>
            <p:ph idx="1"/>
          </p:nvPr>
        </p:nvSpPr>
        <p:spPr>
          <a:xfrm>
            <a:off x="838200" y="1050324"/>
            <a:ext cx="10515600" cy="5126639"/>
          </a:xfrm>
        </p:spPr>
        <p:txBody>
          <a:bodyPr>
            <a:normAutofit fontScale="85000" lnSpcReduction="20000"/>
          </a:bodyPr>
          <a:lstStyle/>
          <a:p>
            <a:pPr marL="0" indent="0">
              <a:buNone/>
            </a:pPr>
            <a:r>
              <a:rPr lang="el-GR" b="1" dirty="0"/>
              <a:t>Ενίσχυση της Αυτοπεποίθησης των Φροντιστών</a:t>
            </a:r>
          </a:p>
          <a:p>
            <a:r>
              <a:rPr lang="el-GR" dirty="0"/>
              <a:t>Παρέχει πρακτικά εργαλεία όπως δραστηριότητες προσομοίωσης, παιχνίδια ρόλων και μελέτες περίπτωσης, ώστε οι φροντιστές να εξασκούν και να βελτιώνουν τις επικοινωνιακές τους δεξιότητες.</a:t>
            </a:r>
          </a:p>
          <a:p>
            <a:r>
              <a:rPr lang="el-GR" dirty="0"/>
              <a:t>Ενισχύει την ικανότητά τους να διαχειρίζονται δύσκολες καταστάσεις, όπως η επικοινωνία με άτομα που πάσχουν από άνοια ή η αντιμετώπιση συναισθηματικών εκρήξεων.</a:t>
            </a:r>
          </a:p>
          <a:p>
            <a:pPr marL="0" indent="0">
              <a:buNone/>
            </a:pPr>
            <a:r>
              <a:rPr lang="el-GR" b="1" dirty="0"/>
              <a:t>Αντιμετώπιση της Πολιτισμικής Ευαισθησίας</a:t>
            </a:r>
          </a:p>
          <a:p>
            <a:r>
              <a:rPr lang="el-GR" dirty="0"/>
              <a:t>Ενδυναμώνει τους εκπαιδευτές και τους φροντιστές να προσαρμόζουν τα στυλ επικοινωνίας τους στις πολιτισμικές προσδοκίες, βελτιώνοντας την ενσωμάτωση και την αποτελεσματικότητα σε πολυπολιτισμικά περιβάλλοντα φροντίδας.</a:t>
            </a:r>
          </a:p>
          <a:p>
            <a:pPr marL="0" indent="0">
              <a:buNone/>
            </a:pPr>
            <a:r>
              <a:rPr lang="el-GR" b="1" dirty="0"/>
              <a:t>Προώθηση της Ευημερίας των Ηλικιωμένων</a:t>
            </a:r>
          </a:p>
          <a:p>
            <a:r>
              <a:rPr lang="el-GR" dirty="0"/>
              <a:t>Αναδεικνύει τον ρόλο της αποτελεσματικής επικοινωνίας στη μείωση της κοινωνικής απομόνωσης, στην ενίσχυση της συναισθηματικής υγείας και στην προώθηση της ενεργούς γήρανσης.</a:t>
            </a:r>
          </a:p>
          <a:p>
            <a:endParaRPr lang="en-US" dirty="0"/>
          </a:p>
        </p:txBody>
      </p:sp>
    </p:spTree>
    <p:extLst>
      <p:ext uri="{BB962C8B-B14F-4D97-AF65-F5344CB8AC3E}">
        <p14:creationId xmlns:p14="http://schemas.microsoft.com/office/powerpoint/2010/main" val="3618969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87359A-FB12-4DDA-AE3A-8B07EE5832FE}"/>
              </a:ext>
            </a:extLst>
          </p:cNvPr>
          <p:cNvSpPr>
            <a:spLocks noGrp="1"/>
          </p:cNvSpPr>
          <p:nvPr>
            <p:ph type="title"/>
          </p:nvPr>
        </p:nvSpPr>
        <p:spPr/>
        <p:txBody>
          <a:bodyPr>
            <a:normAutofit/>
          </a:bodyPr>
          <a:lstStyle/>
          <a:p>
            <a:r>
              <a:rPr lang="el-GR" b="1" dirty="0"/>
              <a:t>Εμπόδια στην Αποτελεσματική Επικοινωνία-</a:t>
            </a:r>
            <a:r>
              <a:rPr lang="el-GR" sz="3600" b="1" dirty="0"/>
              <a:t>Σύντομη Ομαδική Συζήτηση </a:t>
            </a:r>
            <a:endParaRPr lang="en-US" dirty="0"/>
          </a:p>
        </p:txBody>
      </p:sp>
      <p:sp>
        <p:nvSpPr>
          <p:cNvPr id="3" name="Θέση περιεχομένου 2">
            <a:extLst>
              <a:ext uri="{FF2B5EF4-FFF2-40B4-BE49-F238E27FC236}">
                <a16:creationId xmlns:a16="http://schemas.microsoft.com/office/drawing/2014/main" id="{EB388069-C59A-CD08-25A7-682C51937E98}"/>
              </a:ext>
            </a:extLst>
          </p:cNvPr>
          <p:cNvSpPr>
            <a:spLocks noGrp="1"/>
          </p:cNvSpPr>
          <p:nvPr>
            <p:ph idx="1"/>
          </p:nvPr>
        </p:nvSpPr>
        <p:spPr/>
        <p:txBody>
          <a:bodyPr/>
          <a:lstStyle/>
          <a:p>
            <a:pPr>
              <a:buFont typeface="Arial" panose="020B0604020202020204" pitchFamily="34" charset="0"/>
              <a:buChar char="•"/>
            </a:pPr>
            <a:r>
              <a:rPr lang="el-GR" dirty="0"/>
              <a:t>Τι προκλήσεις έχετε παρατηρήσει όταν επικοινωνείτε με ηλικιωμένα άτομα;</a:t>
            </a:r>
          </a:p>
          <a:p>
            <a:pPr>
              <a:buFont typeface="Arial" panose="020B0604020202020204" pitchFamily="34" charset="0"/>
              <a:buChar char="•"/>
            </a:pPr>
            <a:r>
              <a:rPr lang="el-GR" dirty="0"/>
              <a:t>Γιατί πιστεύετε ότι μπορεί να προκύπτουν εμπόδια στην επικοινωνία με τους ηλικιωμένους;</a:t>
            </a:r>
          </a:p>
          <a:p>
            <a:pPr>
              <a:buFont typeface="Arial" panose="020B0604020202020204" pitchFamily="34" charset="0"/>
              <a:buChar char="•"/>
            </a:pPr>
            <a:r>
              <a:rPr lang="el-GR" dirty="0"/>
              <a:t>Ποια είναι τα διαφορετικά είδη εμποδίων που μπορούν να επηρεάσουν την επικοινωνία με ηλικιωμένα άτομα (σωματικά, ψυχολογικά, κοινωνικά/περιβαλλοντικά);</a:t>
            </a:r>
          </a:p>
          <a:p>
            <a:endParaRPr lang="en-US" dirty="0"/>
          </a:p>
        </p:txBody>
      </p:sp>
    </p:spTree>
    <p:extLst>
      <p:ext uri="{BB962C8B-B14F-4D97-AF65-F5344CB8AC3E}">
        <p14:creationId xmlns:p14="http://schemas.microsoft.com/office/powerpoint/2010/main" val="381406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2A29236D-D8AE-15D3-EA8F-8424195706E7}"/>
            </a:ext>
          </a:extLst>
        </p:cNvPr>
        <p:cNvGrpSpPr/>
        <p:nvPr/>
      </p:nvGrpSpPr>
      <p:grpSpPr>
        <a:xfrm>
          <a:off x="0" y="0"/>
          <a:ext cx="0" cy="0"/>
          <a:chOff x="0" y="0"/>
          <a:chExt cx="0" cy="0"/>
        </a:xfrm>
      </p:grpSpPr>
      <p:sp>
        <p:nvSpPr>
          <p:cNvPr id="63" name="Google Shape;63;p3">
            <a:extLst>
              <a:ext uri="{FF2B5EF4-FFF2-40B4-BE49-F238E27FC236}">
                <a16:creationId xmlns:a16="http://schemas.microsoft.com/office/drawing/2014/main" id="{9FA0954B-712E-5400-21FE-34A4A3544A96}"/>
              </a:ext>
            </a:extLst>
          </p:cNvPr>
          <p:cNvSpPr txBox="1">
            <a:spLocks noGrp="1"/>
          </p:cNvSpPr>
          <p:nvPr>
            <p:ph type="title"/>
          </p:nvPr>
        </p:nvSpPr>
        <p:spPr>
          <a:xfrm>
            <a:off x="838200" y="842168"/>
            <a:ext cx="10515600" cy="2852737"/>
          </a:xfrm>
          <a:prstGeom prst="rect">
            <a:avLst/>
          </a:prstGeom>
          <a:noFill/>
          <a:ln>
            <a:noFill/>
          </a:ln>
        </p:spPr>
        <p:txBody>
          <a:bodyPr spcFirstLastPara="1" wrap="square" lIns="91425" tIns="45700" rIns="91425" bIns="45700" anchor="b" anchorCtr="0">
            <a:normAutofit fontScale="90000"/>
          </a:bodyPr>
          <a:lstStyle/>
          <a:p>
            <a:pPr algn="ctr">
              <a:spcBef>
                <a:spcPts val="0"/>
              </a:spcBef>
              <a:buClr>
                <a:srgbClr val="F26CA7"/>
              </a:buClr>
              <a:buSzPts val="6000"/>
            </a:pPr>
            <a:r>
              <a:rPr lang="el-GR" sz="5400" dirty="0"/>
              <a:t>Πώς μπορούμε να ενθαρρύνουμε τους ηλικιωμένους να κάνουν θετικές αλλαγές και να παραμένουν ενεργοί;</a:t>
            </a:r>
          </a:p>
        </p:txBody>
      </p:sp>
    </p:spTree>
    <p:extLst>
      <p:ext uri="{BB962C8B-B14F-4D97-AF65-F5344CB8AC3E}">
        <p14:creationId xmlns:p14="http://schemas.microsoft.com/office/powerpoint/2010/main" val="3937251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814286C-3173-AB87-22A6-C390B3E034E3}"/>
              </a:ext>
            </a:extLst>
          </p:cNvPr>
          <p:cNvSpPr>
            <a:spLocks noGrp="1"/>
          </p:cNvSpPr>
          <p:nvPr>
            <p:ph type="title"/>
          </p:nvPr>
        </p:nvSpPr>
        <p:spPr/>
        <p:txBody>
          <a:bodyPr/>
          <a:lstStyle/>
          <a:p>
            <a:r>
              <a:rPr lang="el-GR" b="1" dirty="0"/>
              <a:t>Στόχος</a:t>
            </a:r>
            <a:endParaRPr lang="en-US" dirty="0"/>
          </a:p>
        </p:txBody>
      </p:sp>
      <p:sp>
        <p:nvSpPr>
          <p:cNvPr id="5" name="Θέση περιεχομένου 4">
            <a:extLst>
              <a:ext uri="{FF2B5EF4-FFF2-40B4-BE49-F238E27FC236}">
                <a16:creationId xmlns:a16="http://schemas.microsoft.com/office/drawing/2014/main" id="{1001FB90-884F-B2CC-65B2-2A2EF9F81426}"/>
              </a:ext>
            </a:extLst>
          </p:cNvPr>
          <p:cNvSpPr>
            <a:spLocks noGrp="1"/>
          </p:cNvSpPr>
          <p:nvPr>
            <p:ph idx="1"/>
          </p:nvPr>
        </p:nvSpPr>
        <p:spPr>
          <a:xfrm>
            <a:off x="838200" y="1371600"/>
            <a:ext cx="10515600" cy="4805363"/>
          </a:xfrm>
        </p:spPr>
        <p:txBody>
          <a:bodyPr>
            <a:normAutofit lnSpcReduction="10000"/>
          </a:bodyPr>
          <a:lstStyle/>
          <a:p>
            <a:pPr>
              <a:buNone/>
            </a:pPr>
            <a:r>
              <a:rPr lang="el-GR" b="1" dirty="0"/>
              <a:t>Προώθηση Θετικών Αλλαγών &amp; Ενεργού Τρόπου Ζωής στους Ηλικιωμένους</a:t>
            </a:r>
            <a:endParaRPr lang="el-GR" dirty="0"/>
          </a:p>
          <a:p>
            <a:pPr>
              <a:buFont typeface="Arial" panose="020B0604020202020204" pitchFamily="34" charset="0"/>
              <a:buChar char="•"/>
            </a:pPr>
            <a:r>
              <a:rPr lang="el-GR" dirty="0"/>
              <a:t>Συνδυασμός πρακτικών δράσεων και θεωρητικής γνώσης για τη «σωστή γήρανση»</a:t>
            </a:r>
          </a:p>
          <a:p>
            <a:pPr>
              <a:buFont typeface="Arial" panose="020B0604020202020204" pitchFamily="34" charset="0"/>
              <a:buChar char="•"/>
            </a:pPr>
            <a:r>
              <a:rPr lang="el-GR" dirty="0"/>
              <a:t>Εστίαση σε </a:t>
            </a:r>
            <a:r>
              <a:rPr lang="el-GR" b="1" dirty="0"/>
              <a:t>σωματικές</a:t>
            </a:r>
            <a:r>
              <a:rPr lang="el-GR" dirty="0"/>
              <a:t>, </a:t>
            </a:r>
            <a:r>
              <a:rPr lang="el-GR" b="1" dirty="0"/>
              <a:t>συναισθηματικές</a:t>
            </a:r>
            <a:r>
              <a:rPr lang="el-GR" dirty="0"/>
              <a:t> και </a:t>
            </a:r>
            <a:r>
              <a:rPr lang="el-GR" b="1" dirty="0"/>
              <a:t>γνωστικές</a:t>
            </a:r>
            <a:r>
              <a:rPr lang="el-GR" dirty="0"/>
              <a:t> διαστάσεις</a:t>
            </a:r>
          </a:p>
          <a:p>
            <a:pPr>
              <a:buFont typeface="Arial" panose="020B0604020202020204" pitchFamily="34" charset="0"/>
              <a:buChar char="•"/>
            </a:pPr>
            <a:r>
              <a:rPr lang="el-GR" dirty="0"/>
              <a:t>Στόχος: </a:t>
            </a:r>
            <a:r>
              <a:rPr lang="el-GR" b="1" dirty="0"/>
              <a:t>Βελτίωση της ευημερίας και της ποιότητας ζωής</a:t>
            </a:r>
            <a:endParaRPr lang="el-GR" dirty="0"/>
          </a:p>
          <a:p>
            <a:pPr marL="0" indent="0">
              <a:buNone/>
            </a:pPr>
            <a:r>
              <a:rPr lang="el-GR" dirty="0"/>
              <a:t>💡 Η ενεργή και συμμετοχική ζωή αποτελεί βασικό πυλώνα για την υγιή γήρανση</a:t>
            </a:r>
            <a:br>
              <a:rPr lang="el-GR" dirty="0"/>
            </a:br>
            <a:r>
              <a:rPr lang="el-GR" dirty="0"/>
              <a:t>📚 Επιστημονική βάση: μικρές, σταθερές αλλαγές ενισχύουν την κινητικότητα, μειώνουν τη μοναξιά και βελτιώνουν τη γνωστική λειτουργία</a:t>
            </a:r>
          </a:p>
          <a:p>
            <a:endParaRPr lang="en-US" dirty="0"/>
          </a:p>
        </p:txBody>
      </p:sp>
    </p:spTree>
    <p:extLst>
      <p:ext uri="{BB962C8B-B14F-4D97-AF65-F5344CB8AC3E}">
        <p14:creationId xmlns:p14="http://schemas.microsoft.com/office/powerpoint/2010/main" val="2472714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54183B-B6FE-A9CD-0319-6EA5ECCB407D}"/>
              </a:ext>
            </a:extLst>
          </p:cNvPr>
          <p:cNvSpPr>
            <a:spLocks noGrp="1"/>
          </p:cNvSpPr>
          <p:nvPr>
            <p:ph type="title"/>
          </p:nvPr>
        </p:nvSpPr>
        <p:spPr/>
        <p:txBody>
          <a:bodyPr>
            <a:normAutofit/>
          </a:bodyPr>
          <a:lstStyle/>
          <a:p>
            <a:r>
              <a:rPr lang="el-GR" b="1" dirty="0"/>
              <a:t>Ολιστική Προσέγγιση – Από τη Θεωρία στην Πράξη</a:t>
            </a:r>
            <a:endParaRPr lang="en-US" dirty="0"/>
          </a:p>
        </p:txBody>
      </p:sp>
      <p:sp>
        <p:nvSpPr>
          <p:cNvPr id="3" name="Θέση περιεχομένου 2">
            <a:extLst>
              <a:ext uri="{FF2B5EF4-FFF2-40B4-BE49-F238E27FC236}">
                <a16:creationId xmlns:a16="http://schemas.microsoft.com/office/drawing/2014/main" id="{33C8C566-CEBB-FE62-0580-5F515044733C}"/>
              </a:ext>
            </a:extLst>
          </p:cNvPr>
          <p:cNvSpPr>
            <a:spLocks noGrp="1"/>
          </p:cNvSpPr>
          <p:nvPr>
            <p:ph sz="half" idx="1"/>
          </p:nvPr>
        </p:nvSpPr>
        <p:spPr/>
        <p:txBody>
          <a:bodyPr>
            <a:normAutofit fontScale="77500" lnSpcReduction="20000"/>
          </a:bodyPr>
          <a:lstStyle/>
          <a:p>
            <a:pPr>
              <a:buNone/>
            </a:pPr>
            <a:r>
              <a:rPr lang="el-GR" b="1" dirty="0"/>
              <a:t>Συνδυασμός θεωρίας &amp; εφαρμοσμένων στρατηγικών για ηλικιωμένους &amp; φροντιστές:</a:t>
            </a:r>
            <a:endParaRPr lang="el-GR" dirty="0"/>
          </a:p>
          <a:p>
            <a:pPr>
              <a:buNone/>
            </a:pPr>
            <a:r>
              <a:rPr lang="el-GR" dirty="0"/>
              <a:t>🔹 </a:t>
            </a:r>
            <a:r>
              <a:rPr lang="el-GR" b="1" dirty="0"/>
              <a:t>Σωματική δραστηριότητα:</a:t>
            </a:r>
            <a:br>
              <a:rPr lang="el-GR" dirty="0"/>
            </a:br>
            <a:r>
              <a:rPr lang="el-GR" dirty="0"/>
              <a:t>– Ήπια άσκηση προσαρμοσμένη στις δυνατότητες</a:t>
            </a:r>
            <a:br>
              <a:rPr lang="el-GR" dirty="0"/>
            </a:br>
            <a:r>
              <a:rPr lang="el-GR" dirty="0"/>
              <a:t>– Ομαδικές δραστηριότητες για κοινωνική σύνδεση</a:t>
            </a:r>
            <a:br>
              <a:rPr lang="el-GR" dirty="0"/>
            </a:br>
            <a:r>
              <a:rPr lang="el-GR" dirty="0"/>
              <a:t>– Άσκηση ενσωματωμένη στην καθημερινότητα</a:t>
            </a:r>
          </a:p>
          <a:p>
            <a:pPr>
              <a:buNone/>
            </a:pPr>
            <a:r>
              <a:rPr lang="el-GR" dirty="0"/>
              <a:t>🔹 </a:t>
            </a:r>
            <a:r>
              <a:rPr lang="el-GR" b="1" dirty="0"/>
              <a:t>Κοινωνική &amp; Γνωστική Ενδυνάμωση:</a:t>
            </a:r>
            <a:br>
              <a:rPr lang="el-GR" dirty="0"/>
            </a:br>
            <a:r>
              <a:rPr lang="el-GR" dirty="0"/>
              <a:t>– Συμμετοχή σε ομάδες (π.χ. λέσχες ανάγνωσης)</a:t>
            </a:r>
            <a:br>
              <a:rPr lang="el-GR" dirty="0"/>
            </a:br>
            <a:r>
              <a:rPr lang="el-GR" dirty="0"/>
              <a:t>– Εκπαίδευση μνήμης, παιχνίδια &amp; γρίφοι</a:t>
            </a:r>
          </a:p>
          <a:p>
            <a:endParaRPr lang="en-US" dirty="0"/>
          </a:p>
        </p:txBody>
      </p:sp>
      <p:sp>
        <p:nvSpPr>
          <p:cNvPr id="4" name="Θέση περιεχομένου 3">
            <a:extLst>
              <a:ext uri="{FF2B5EF4-FFF2-40B4-BE49-F238E27FC236}">
                <a16:creationId xmlns:a16="http://schemas.microsoft.com/office/drawing/2014/main" id="{5ED5AB4D-9643-45AA-80E2-F2C269AF98BC}"/>
              </a:ext>
            </a:extLst>
          </p:cNvPr>
          <p:cNvSpPr>
            <a:spLocks noGrp="1"/>
          </p:cNvSpPr>
          <p:nvPr>
            <p:ph sz="half" idx="2"/>
          </p:nvPr>
        </p:nvSpPr>
        <p:spPr/>
        <p:txBody>
          <a:bodyPr>
            <a:normAutofit fontScale="77500" lnSpcReduction="20000"/>
          </a:bodyPr>
          <a:lstStyle/>
          <a:p>
            <a:pPr>
              <a:buNone/>
            </a:pPr>
            <a:r>
              <a:rPr lang="el-GR" dirty="0"/>
              <a:t>🔹 </a:t>
            </a:r>
            <a:r>
              <a:rPr lang="el-GR" b="1" dirty="0"/>
              <a:t>Διατροφική Υποστήριξη:</a:t>
            </a:r>
            <a:br>
              <a:rPr lang="el-GR" dirty="0"/>
            </a:br>
            <a:r>
              <a:rPr lang="el-GR" dirty="0"/>
              <a:t>– Οργάνωση γευμάτων και ψώνια</a:t>
            </a:r>
            <a:br>
              <a:rPr lang="el-GR" dirty="0"/>
            </a:br>
            <a:r>
              <a:rPr lang="el-GR" dirty="0"/>
              <a:t>– Συμμετοχή των ηλικιωμένων στην παρασκευή φαγητού</a:t>
            </a:r>
          </a:p>
          <a:p>
            <a:pPr>
              <a:buNone/>
            </a:pPr>
            <a:r>
              <a:rPr lang="el-GR" dirty="0"/>
              <a:t>🔹 </a:t>
            </a:r>
            <a:r>
              <a:rPr lang="el-GR" b="1" dirty="0"/>
              <a:t>Χρήση Τεχνολογίας:</a:t>
            </a:r>
            <a:br>
              <a:rPr lang="el-GR" dirty="0"/>
            </a:br>
            <a:r>
              <a:rPr lang="el-GR" dirty="0"/>
              <a:t>– Εύχρηστες εφαρμογές &amp; </a:t>
            </a:r>
            <a:r>
              <a:rPr lang="el-GR" dirty="0" err="1"/>
              <a:t>βιντεοκλήσεις</a:t>
            </a:r>
            <a:br>
              <a:rPr lang="el-GR" dirty="0"/>
            </a:br>
            <a:r>
              <a:rPr lang="el-GR" dirty="0"/>
              <a:t>– Εκπαίδευση βήμα-βήμα για ενίσχυση αυτοπεποίθησης</a:t>
            </a:r>
          </a:p>
          <a:p>
            <a:r>
              <a:rPr lang="el-GR" dirty="0"/>
              <a:t>🔹 </a:t>
            </a:r>
            <a:r>
              <a:rPr lang="el-GR" b="1" dirty="0"/>
              <a:t>Παρακίνηση &amp; Ενίσχυση Κινήτρων:</a:t>
            </a:r>
            <a:br>
              <a:rPr lang="el-GR" dirty="0"/>
            </a:br>
            <a:r>
              <a:rPr lang="el-GR" dirty="0"/>
              <a:t>– Επιβράβευση μικρών επιτυχιών</a:t>
            </a:r>
            <a:br>
              <a:rPr lang="el-GR" dirty="0"/>
            </a:br>
            <a:r>
              <a:rPr lang="el-GR" dirty="0"/>
              <a:t>– Δραστηριότητες ευθυγραμμισμένες με προσωπικές αξίες &amp; στόχους</a:t>
            </a:r>
          </a:p>
          <a:p>
            <a:endParaRPr lang="en-US" dirty="0"/>
          </a:p>
        </p:txBody>
      </p:sp>
    </p:spTree>
    <p:extLst>
      <p:ext uri="{BB962C8B-B14F-4D97-AF65-F5344CB8AC3E}">
        <p14:creationId xmlns:p14="http://schemas.microsoft.com/office/powerpoint/2010/main" val="4139620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B73B53-3818-A818-2E42-8788B0A01DFC}"/>
              </a:ext>
            </a:extLst>
          </p:cNvPr>
          <p:cNvSpPr>
            <a:spLocks noGrp="1"/>
          </p:cNvSpPr>
          <p:nvPr>
            <p:ph type="title"/>
          </p:nvPr>
        </p:nvSpPr>
        <p:spPr>
          <a:xfrm>
            <a:off x="838200" y="365125"/>
            <a:ext cx="10515600" cy="1325563"/>
          </a:xfrm>
        </p:spPr>
        <p:txBody>
          <a:bodyPr anchor="ctr">
            <a:normAutofit/>
          </a:bodyPr>
          <a:lstStyle/>
          <a:p>
            <a:r>
              <a:rPr lang="el-GR" dirty="0"/>
              <a:t>Σκοπός της εκπαίδευσης</a:t>
            </a:r>
            <a:endParaRPr lang="en-US" dirty="0"/>
          </a:p>
        </p:txBody>
      </p:sp>
      <p:pic>
        <p:nvPicPr>
          <p:cNvPr id="3076" name="Picture 4" descr="Μέτρα με στόχο την ενεργό γήρανση - Σε διαβούλευση η πρώτη Εθνική Στρατηγική">
            <a:extLst>
              <a:ext uri="{FF2B5EF4-FFF2-40B4-BE49-F238E27FC236}">
                <a16:creationId xmlns:a16="http://schemas.microsoft.com/office/drawing/2014/main" id="{F148EB14-488D-22A5-163A-8ECB3B2B7E0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2320524"/>
            <a:ext cx="5181600" cy="3361539"/>
          </a:xfrm>
          <a:prstGeom prst="rect">
            <a:avLst/>
          </a:prstGeom>
          <a:solidFill>
            <a:srgbClr val="FFFFFF"/>
          </a:solidFill>
        </p:spPr>
      </p:pic>
      <p:sp>
        <p:nvSpPr>
          <p:cNvPr id="3" name="Θέση περιεχομένου 2">
            <a:extLst>
              <a:ext uri="{FF2B5EF4-FFF2-40B4-BE49-F238E27FC236}">
                <a16:creationId xmlns:a16="http://schemas.microsoft.com/office/drawing/2014/main" id="{EF4F4E0B-0898-C198-B543-E1680329B10D}"/>
              </a:ext>
            </a:extLst>
          </p:cNvPr>
          <p:cNvSpPr>
            <a:spLocks noGrp="1"/>
          </p:cNvSpPr>
          <p:nvPr>
            <p:ph sz="half" idx="2"/>
          </p:nvPr>
        </p:nvSpPr>
        <p:spPr>
          <a:xfrm>
            <a:off x="6172200" y="1825625"/>
            <a:ext cx="5181600" cy="4351338"/>
          </a:xfrm>
        </p:spPr>
        <p:txBody>
          <a:bodyPr>
            <a:normAutofit/>
          </a:bodyPr>
          <a:lstStyle/>
          <a:p>
            <a:pPr marL="0" indent="0">
              <a:buNone/>
            </a:pPr>
            <a:r>
              <a:rPr lang="el-GR" sz="2600"/>
              <a:t>Στόχος του προγράμματος κατάρτισης είναι να εξοπλίσει τους εκπαιδευτές ενηλίκων και τους φροντιστές ώστε να υποστηρίξουν καλύτερα την ευημερία των ηλικιωμένων και την ενεργό γήρανση, καθώς και να τους βοηθήσει να αντιμετωπίσουν με επιτυχία τις προκλήσεις της παροχής φροντίδας σε έναν ηλικιωμένο ενήλικα.</a:t>
            </a:r>
          </a:p>
        </p:txBody>
      </p:sp>
    </p:spTree>
    <p:extLst>
      <p:ext uri="{BB962C8B-B14F-4D97-AF65-F5344CB8AC3E}">
        <p14:creationId xmlns:p14="http://schemas.microsoft.com/office/powerpoint/2010/main" val="4269693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3F01C1-805B-9FE7-1E9C-22A3EDD81250}"/>
              </a:ext>
            </a:extLst>
          </p:cNvPr>
          <p:cNvSpPr>
            <a:spLocks noGrp="1"/>
          </p:cNvSpPr>
          <p:nvPr>
            <p:ph type="title"/>
          </p:nvPr>
        </p:nvSpPr>
        <p:spPr/>
        <p:txBody>
          <a:bodyPr/>
          <a:lstStyle/>
          <a:p>
            <a:r>
              <a:rPr lang="el-GR" b="1" dirty="0"/>
              <a:t>Υποστήριξη Φροντιστών &amp; Εκπαιδευτών</a:t>
            </a:r>
            <a:br>
              <a:rPr lang="el-GR" b="1" dirty="0"/>
            </a:br>
            <a:endParaRPr lang="en-US" dirty="0"/>
          </a:p>
        </p:txBody>
      </p:sp>
      <p:sp>
        <p:nvSpPr>
          <p:cNvPr id="3" name="Θέση περιεχομένου 2">
            <a:extLst>
              <a:ext uri="{FF2B5EF4-FFF2-40B4-BE49-F238E27FC236}">
                <a16:creationId xmlns:a16="http://schemas.microsoft.com/office/drawing/2014/main" id="{CAE8B9F2-3D79-8052-43AE-FA4A012026D0}"/>
              </a:ext>
            </a:extLst>
          </p:cNvPr>
          <p:cNvSpPr>
            <a:spLocks noGrp="1"/>
          </p:cNvSpPr>
          <p:nvPr>
            <p:ph sz="half" idx="1"/>
          </p:nvPr>
        </p:nvSpPr>
        <p:spPr/>
        <p:txBody>
          <a:bodyPr>
            <a:normAutofit/>
          </a:bodyPr>
          <a:lstStyle/>
          <a:p>
            <a:pPr>
              <a:buFont typeface="Arial" panose="020B0604020202020204" pitchFamily="34" charset="0"/>
              <a:buChar char="•"/>
            </a:pPr>
            <a:r>
              <a:rPr lang="el-GR" dirty="0"/>
              <a:t>Παροχή γνώσεων για τις </a:t>
            </a:r>
            <a:r>
              <a:rPr lang="el-GR" b="1" dirty="0"/>
              <a:t>σωματικές, συναισθηματικές &amp; γνωστικές ανάγκες</a:t>
            </a:r>
            <a:r>
              <a:rPr lang="el-GR" dirty="0"/>
              <a:t> των ηλικιωμένων</a:t>
            </a:r>
          </a:p>
          <a:p>
            <a:pPr>
              <a:buFont typeface="Arial" panose="020B0604020202020204" pitchFamily="34" charset="0"/>
              <a:buChar char="•"/>
            </a:pPr>
            <a:r>
              <a:rPr lang="el-GR" dirty="0"/>
              <a:t>Εξοπλισμός φροντιστών με </a:t>
            </a:r>
            <a:r>
              <a:rPr lang="el-GR" b="1" dirty="0"/>
              <a:t>πρακτικά εργαλεία</a:t>
            </a:r>
            <a:endParaRPr lang="el-GR" dirty="0"/>
          </a:p>
          <a:p>
            <a:pPr>
              <a:buFont typeface="Arial" panose="020B0604020202020204" pitchFamily="34" charset="0"/>
              <a:buChar char="•"/>
            </a:pPr>
            <a:r>
              <a:rPr lang="el-GR" dirty="0"/>
              <a:t>Κατάρτιση στη δημιουργία ρουτίνας, επίβλεψη άσκησης, ενθάρρυνση &amp; κοινωνική αλληλεπίδραση</a:t>
            </a:r>
          </a:p>
          <a:p>
            <a:pPr>
              <a:buNone/>
            </a:pPr>
            <a:endParaRPr lang="en-US" dirty="0"/>
          </a:p>
        </p:txBody>
      </p:sp>
      <p:sp>
        <p:nvSpPr>
          <p:cNvPr id="4" name="Θέση περιεχομένου 3">
            <a:extLst>
              <a:ext uri="{FF2B5EF4-FFF2-40B4-BE49-F238E27FC236}">
                <a16:creationId xmlns:a16="http://schemas.microsoft.com/office/drawing/2014/main" id="{93FCE9E0-9E78-C4F6-29E4-C3A948FE6ABE}"/>
              </a:ext>
            </a:extLst>
          </p:cNvPr>
          <p:cNvSpPr>
            <a:spLocks noGrp="1"/>
          </p:cNvSpPr>
          <p:nvPr>
            <p:ph sz="half" idx="2"/>
          </p:nvPr>
        </p:nvSpPr>
        <p:spPr/>
        <p:txBody>
          <a:bodyPr>
            <a:normAutofit/>
          </a:bodyPr>
          <a:lstStyle/>
          <a:p>
            <a:pPr>
              <a:buNone/>
            </a:pPr>
            <a:r>
              <a:rPr lang="el-GR" b="1" dirty="0"/>
              <a:t>Χρήση Ψυχολογικών &amp; </a:t>
            </a:r>
            <a:r>
              <a:rPr lang="el-GR" b="1" dirty="0" err="1"/>
              <a:t>Συμπεριφορικών</a:t>
            </a:r>
            <a:r>
              <a:rPr lang="el-GR" b="1" dirty="0"/>
              <a:t> Θεωριών:</a:t>
            </a:r>
            <a:endParaRPr lang="el-GR" dirty="0"/>
          </a:p>
          <a:p>
            <a:r>
              <a:rPr lang="el-GR" dirty="0"/>
              <a:t>Δημιουργία συνηθειών μέσω «</a:t>
            </a:r>
            <a:r>
              <a:rPr lang="el-GR" dirty="0" err="1"/>
              <a:t>μικροσυνηθειών</a:t>
            </a:r>
            <a:r>
              <a:rPr lang="el-GR" dirty="0"/>
              <a:t>»</a:t>
            </a:r>
          </a:p>
          <a:p>
            <a:r>
              <a:rPr lang="el-GR" dirty="0"/>
              <a:t>Ενίσχυση της </a:t>
            </a:r>
            <a:r>
              <a:rPr lang="el-GR" b="1" dirty="0"/>
              <a:t>εσωτερικής παρακίνησης</a:t>
            </a:r>
            <a:r>
              <a:rPr lang="el-GR" dirty="0"/>
              <a:t> για βιώσιμες αλλαγές</a:t>
            </a:r>
          </a:p>
          <a:p>
            <a:endParaRPr lang="en-US" dirty="0"/>
          </a:p>
        </p:txBody>
      </p:sp>
    </p:spTree>
    <p:extLst>
      <p:ext uri="{BB962C8B-B14F-4D97-AF65-F5344CB8AC3E}">
        <p14:creationId xmlns:p14="http://schemas.microsoft.com/office/powerpoint/2010/main" val="286977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2">
          <a:extLst>
            <a:ext uri="{FF2B5EF4-FFF2-40B4-BE49-F238E27FC236}">
              <a16:creationId xmlns:a16="http://schemas.microsoft.com/office/drawing/2014/main" id="{D4AFD7DA-04AE-2DDF-80B7-5F74ED7CEF3C}"/>
            </a:ext>
          </a:extLst>
        </p:cNvPr>
        <p:cNvGrpSpPr/>
        <p:nvPr/>
      </p:nvGrpSpPr>
      <p:grpSpPr>
        <a:xfrm>
          <a:off x="0" y="0"/>
          <a:ext cx="0" cy="0"/>
          <a:chOff x="0" y="0"/>
          <a:chExt cx="0" cy="0"/>
        </a:xfrm>
      </p:grpSpPr>
      <p:sp>
        <p:nvSpPr>
          <p:cNvPr id="63" name="Google Shape;63;p3">
            <a:extLst>
              <a:ext uri="{FF2B5EF4-FFF2-40B4-BE49-F238E27FC236}">
                <a16:creationId xmlns:a16="http://schemas.microsoft.com/office/drawing/2014/main" id="{D9A16E93-4C54-6E76-E4F6-1A6A40DE8862}"/>
              </a:ext>
            </a:extLst>
          </p:cNvPr>
          <p:cNvSpPr txBox="1">
            <a:spLocks noGrp="1"/>
          </p:cNvSpPr>
          <p:nvPr>
            <p:ph type="title"/>
          </p:nvPr>
        </p:nvSpPr>
        <p:spPr>
          <a:xfrm>
            <a:off x="838200" y="842168"/>
            <a:ext cx="10515600" cy="2852737"/>
          </a:xfrm>
          <a:prstGeom prst="rect">
            <a:avLst/>
          </a:prstGeom>
          <a:noFill/>
          <a:ln>
            <a:noFill/>
          </a:ln>
        </p:spPr>
        <p:txBody>
          <a:bodyPr spcFirstLastPara="1" wrap="square" lIns="91425" tIns="45700" rIns="91425" bIns="45700" anchor="b" anchorCtr="0">
            <a:normAutofit/>
          </a:bodyPr>
          <a:lstStyle/>
          <a:p>
            <a:pPr algn="ctr">
              <a:spcBef>
                <a:spcPts val="0"/>
              </a:spcBef>
              <a:buClr>
                <a:srgbClr val="F26CA7"/>
              </a:buClr>
              <a:buSzPts val="6000"/>
            </a:pPr>
            <a:r>
              <a:rPr lang="el-GR" sz="5400" dirty="0"/>
              <a:t>Κόπωση Συμπόνιας και η Σημασία της </a:t>
            </a:r>
            <a:r>
              <a:rPr lang="el-GR" sz="5400" dirty="0" err="1"/>
              <a:t>Αυτοφροντίδας</a:t>
            </a:r>
            <a:r>
              <a:rPr lang="el-GR" sz="5400" dirty="0"/>
              <a:t> για τους Φροντιστές Ηλικιωμένων</a:t>
            </a:r>
          </a:p>
        </p:txBody>
      </p:sp>
    </p:spTree>
    <p:extLst>
      <p:ext uri="{BB962C8B-B14F-4D97-AF65-F5344CB8AC3E}">
        <p14:creationId xmlns:p14="http://schemas.microsoft.com/office/powerpoint/2010/main" val="2079813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66E29F-4287-AAC8-5C96-7CB5141654D2}"/>
              </a:ext>
            </a:extLst>
          </p:cNvPr>
          <p:cNvSpPr>
            <a:spLocks noGrp="1"/>
          </p:cNvSpPr>
          <p:nvPr>
            <p:ph type="title"/>
          </p:nvPr>
        </p:nvSpPr>
        <p:spPr/>
        <p:txBody>
          <a:bodyPr/>
          <a:lstStyle/>
          <a:p>
            <a:r>
              <a:rPr lang="el-GR" b="1" dirty="0"/>
              <a:t>Κόπωση Συμπόνιας </a:t>
            </a:r>
            <a:endParaRPr lang="en-US" dirty="0"/>
          </a:p>
        </p:txBody>
      </p:sp>
      <p:sp>
        <p:nvSpPr>
          <p:cNvPr id="3" name="Θέση περιεχομένου 2">
            <a:extLst>
              <a:ext uri="{FF2B5EF4-FFF2-40B4-BE49-F238E27FC236}">
                <a16:creationId xmlns:a16="http://schemas.microsoft.com/office/drawing/2014/main" id="{098E827C-DE2F-6060-C31B-F24EF6F19F7E}"/>
              </a:ext>
            </a:extLst>
          </p:cNvPr>
          <p:cNvSpPr>
            <a:spLocks noGrp="1"/>
          </p:cNvSpPr>
          <p:nvPr>
            <p:ph idx="1"/>
          </p:nvPr>
        </p:nvSpPr>
        <p:spPr/>
        <p:txBody>
          <a:bodyPr>
            <a:normAutofit/>
          </a:bodyPr>
          <a:lstStyle/>
          <a:p>
            <a:r>
              <a:rPr lang="el-GR" dirty="0"/>
              <a:t>Συναισθηματική και σωματική εξάντληση ως αποτέλεσμα παρατεταμένου άγχους από τη φροντίδα (</a:t>
            </a:r>
            <a:r>
              <a:rPr lang="el-GR" dirty="0" err="1"/>
              <a:t>Figley</a:t>
            </a:r>
            <a:r>
              <a:rPr lang="el-GR" dirty="0"/>
              <a:t>, 1995)</a:t>
            </a:r>
          </a:p>
          <a:p>
            <a:r>
              <a:rPr lang="el-GR" dirty="0"/>
              <a:t>Συχνά Συμπτώματα: </a:t>
            </a:r>
          </a:p>
          <a:p>
            <a:pPr lvl="1"/>
            <a:r>
              <a:rPr lang="el-GR" dirty="0"/>
              <a:t>Συναισθηματικό «μούδιασμα»</a:t>
            </a:r>
          </a:p>
          <a:p>
            <a:pPr lvl="1"/>
            <a:r>
              <a:rPr lang="el-GR" dirty="0"/>
              <a:t>Χρόνια κόπωση</a:t>
            </a:r>
          </a:p>
          <a:p>
            <a:pPr lvl="1"/>
            <a:r>
              <a:rPr lang="el-GR" dirty="0"/>
              <a:t>Ευερεθιστότητα, άγχος και διαταραχές ύπνου</a:t>
            </a:r>
          </a:p>
          <a:p>
            <a:pPr lvl="1"/>
            <a:r>
              <a:rPr lang="el-GR" dirty="0"/>
              <a:t>Μειωμένο αίσθημα επιτυχίας και αποστασιοποίηση από τον </a:t>
            </a:r>
            <a:r>
              <a:rPr lang="el-GR" dirty="0" err="1"/>
              <a:t>φροντιζόμενο</a:t>
            </a:r>
            <a:endParaRPr lang="el-GR" dirty="0"/>
          </a:p>
          <a:p>
            <a:r>
              <a:rPr lang="el-GR" dirty="0"/>
              <a:t>Γιατί έχει σημασία: Το 31% των φροντιστών χαρακτηρίζουν τη φροντίδα ως «πολύ αγχωτική» (</a:t>
            </a:r>
            <a:r>
              <a:rPr lang="el-GR" dirty="0" err="1"/>
              <a:t>National</a:t>
            </a:r>
            <a:r>
              <a:rPr lang="el-GR" dirty="0"/>
              <a:t> </a:t>
            </a:r>
            <a:r>
              <a:rPr lang="el-GR" dirty="0" err="1"/>
              <a:t>Alliance</a:t>
            </a:r>
            <a:r>
              <a:rPr lang="el-GR" dirty="0"/>
              <a:t> for </a:t>
            </a:r>
            <a:r>
              <a:rPr lang="el-GR" dirty="0" err="1"/>
              <a:t>Caregiving</a:t>
            </a:r>
            <a:r>
              <a:rPr lang="el-GR" dirty="0"/>
              <a:t>, 2009)</a:t>
            </a:r>
            <a:endParaRPr lang="en-US" dirty="0"/>
          </a:p>
        </p:txBody>
      </p:sp>
    </p:spTree>
    <p:extLst>
      <p:ext uri="{BB962C8B-B14F-4D97-AF65-F5344CB8AC3E}">
        <p14:creationId xmlns:p14="http://schemas.microsoft.com/office/powerpoint/2010/main" val="2975203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B767CB-CFED-859D-5DF8-89D1D29FBCF3}"/>
              </a:ext>
            </a:extLst>
          </p:cNvPr>
          <p:cNvSpPr>
            <a:spLocks noGrp="1"/>
          </p:cNvSpPr>
          <p:nvPr>
            <p:ph type="title"/>
          </p:nvPr>
        </p:nvSpPr>
        <p:spPr/>
        <p:txBody>
          <a:bodyPr>
            <a:normAutofit/>
          </a:bodyPr>
          <a:lstStyle/>
          <a:p>
            <a:r>
              <a:rPr lang="el-GR" b="1" dirty="0" err="1"/>
              <a:t>Αυτοσυμπόνια</a:t>
            </a:r>
            <a:r>
              <a:rPr lang="el-GR" b="1" dirty="0"/>
              <a:t> ως Στρατηγική Αντιμετώπισης</a:t>
            </a:r>
            <a:endParaRPr lang="en-US" dirty="0"/>
          </a:p>
        </p:txBody>
      </p:sp>
      <p:sp>
        <p:nvSpPr>
          <p:cNvPr id="3" name="Θέση περιεχομένου 2">
            <a:extLst>
              <a:ext uri="{FF2B5EF4-FFF2-40B4-BE49-F238E27FC236}">
                <a16:creationId xmlns:a16="http://schemas.microsoft.com/office/drawing/2014/main" id="{B051A176-4CAB-0B82-46CF-07856255BD6C}"/>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l-GR" b="1" dirty="0"/>
              <a:t>Αναγνώριση Ορίων:</a:t>
            </a:r>
            <a:r>
              <a:rPr lang="el-GR" dirty="0"/>
              <a:t> Η επίγνωση των προσωπικών ορίων είναι κρίσιμη για την ανάπτυξη μιας βιώσιμης πρακτικής φροντίδας που δίνει προτεραιότητα στην ευημερία.</a:t>
            </a:r>
          </a:p>
          <a:p>
            <a:pPr>
              <a:buFont typeface="Arial" panose="020B0604020202020204" pitchFamily="34" charset="0"/>
              <a:buChar char="•"/>
            </a:pPr>
            <a:r>
              <a:rPr lang="el-GR" b="1" dirty="0"/>
              <a:t>Θέσπιση Ορίων:</a:t>
            </a:r>
            <a:r>
              <a:rPr lang="el-GR" dirty="0"/>
              <a:t> Η καθιέρωση σαφών ορίων προστατεύει τους φροντιστές από την υπερκόπωση, ενισχύοντας την υγιή αυτοπροστασία.</a:t>
            </a:r>
          </a:p>
          <a:p>
            <a:pPr>
              <a:buFont typeface="Arial" panose="020B0604020202020204" pitchFamily="34" charset="0"/>
              <a:buChar char="•"/>
            </a:pPr>
            <a:r>
              <a:rPr lang="el-GR" b="1" dirty="0"/>
              <a:t>Καλοσύνη προς τον Εαυτό:</a:t>
            </a:r>
            <a:r>
              <a:rPr lang="el-GR" dirty="0"/>
              <a:t> Η εξάσκηση καλοσύνης αντί για αυστηρή αυτοκριτική καλλιεργεί μια </a:t>
            </a:r>
            <a:r>
              <a:rPr lang="el-GR" dirty="0" err="1"/>
              <a:t>φροντιστική</a:t>
            </a:r>
            <a:r>
              <a:rPr lang="el-GR" dirty="0"/>
              <a:t> στάση προς τον εαυτό, απαραίτητη για τη συναισθηματική ανθεκτικότητα.</a:t>
            </a:r>
          </a:p>
          <a:p>
            <a:pPr>
              <a:buFont typeface="Arial" panose="020B0604020202020204" pitchFamily="34" charset="0"/>
              <a:buChar char="•"/>
            </a:pPr>
            <a:r>
              <a:rPr lang="el-GR" b="1" dirty="0"/>
              <a:t>Αναζήτηση Βοήθειας:</a:t>
            </a:r>
            <a:r>
              <a:rPr lang="el-GR" dirty="0"/>
              <a:t> Η υποστήριξη από συναδέλφους ή επαγγελματίες επιτρέπει στους φροντιστές να μοιραστούν τα βάρη και να μειώσουν αισθήματα απομόνωσης και απόγνωσης.</a:t>
            </a:r>
          </a:p>
          <a:p>
            <a:endParaRPr lang="en-US" dirty="0"/>
          </a:p>
        </p:txBody>
      </p:sp>
    </p:spTree>
    <p:extLst>
      <p:ext uri="{BB962C8B-B14F-4D97-AF65-F5344CB8AC3E}">
        <p14:creationId xmlns:p14="http://schemas.microsoft.com/office/powerpoint/2010/main" val="1180370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09691665-EC90-3A80-64BA-74723864BC2B}"/>
              </a:ext>
            </a:extLst>
          </p:cNvPr>
          <p:cNvSpPr>
            <a:spLocks noGrp="1"/>
          </p:cNvSpPr>
          <p:nvPr>
            <p:ph idx="1"/>
          </p:nvPr>
        </p:nvSpPr>
        <p:spPr/>
        <p:txBody>
          <a:bodyPr/>
          <a:lstStyle/>
          <a:p>
            <a:pPr marL="0" indent="0" algn="l">
              <a:buNone/>
            </a:pPr>
            <a:r>
              <a:rPr lang="en-US" sz="1800" b="0" i="0" u="none" strike="noStrike" baseline="0" dirty="0">
                <a:solidFill>
                  <a:srgbClr val="183172"/>
                </a:solidFill>
                <a:latin typeface="Montserrat-Regular"/>
              </a:rPr>
              <a:t>Website</a:t>
            </a:r>
            <a:endParaRPr lang="el-GR" sz="1800" b="0" i="0" u="none" strike="noStrike" baseline="0" dirty="0">
              <a:solidFill>
                <a:srgbClr val="183172"/>
              </a:solidFill>
              <a:latin typeface="Montserrat-Regular"/>
            </a:endParaRPr>
          </a:p>
          <a:p>
            <a:pPr marL="0" indent="0" algn="l">
              <a:buNone/>
            </a:pPr>
            <a:r>
              <a:rPr lang="en-US" sz="1800" b="0" i="0" u="none" strike="noStrike" baseline="0" dirty="0">
                <a:solidFill>
                  <a:srgbClr val="183172"/>
                </a:solidFill>
                <a:latin typeface="Montserrat-Regular"/>
                <a:hlinkClick r:id="rId2"/>
              </a:rPr>
              <a:t>https://eaea.org/project/ageing-well/</a:t>
            </a:r>
            <a:endParaRPr lang="el-GR" sz="1800" dirty="0">
              <a:solidFill>
                <a:srgbClr val="183172"/>
              </a:solidFill>
              <a:latin typeface="Montserrat-Regular"/>
            </a:endParaRPr>
          </a:p>
          <a:p>
            <a:pPr marL="0" indent="0" algn="l">
              <a:buNone/>
            </a:pPr>
            <a:endParaRPr lang="en-US" sz="1800" b="0" i="0" u="none" strike="noStrike" baseline="0" dirty="0">
              <a:solidFill>
                <a:srgbClr val="183172"/>
              </a:solidFill>
              <a:latin typeface="Montserrat-Regular"/>
            </a:endParaRPr>
          </a:p>
          <a:p>
            <a:pPr marL="0" indent="0" algn="l">
              <a:buNone/>
            </a:pPr>
            <a:r>
              <a:rPr lang="en-US" sz="1800" b="0" i="0" u="none" strike="noStrike" baseline="0" dirty="0">
                <a:solidFill>
                  <a:srgbClr val="183172"/>
                </a:solidFill>
                <a:latin typeface="Montserrat-Regular"/>
              </a:rPr>
              <a:t>Facebook</a:t>
            </a:r>
            <a:endParaRPr lang="el-GR" sz="1800" b="0" i="0" u="none" strike="noStrike" baseline="0" dirty="0">
              <a:solidFill>
                <a:srgbClr val="183172"/>
              </a:solidFill>
              <a:latin typeface="Montserrat-Regular"/>
            </a:endParaRPr>
          </a:p>
          <a:p>
            <a:pPr marL="0" indent="0" algn="l">
              <a:buNone/>
            </a:pPr>
            <a:r>
              <a:rPr lang="el-GR" sz="1800" dirty="0">
                <a:solidFill>
                  <a:srgbClr val="183172"/>
                </a:solidFill>
                <a:latin typeface="Montserrat-Regular"/>
              </a:rPr>
              <a:t>@</a:t>
            </a:r>
            <a:r>
              <a:rPr lang="en-US" sz="1800" dirty="0" err="1">
                <a:solidFill>
                  <a:srgbClr val="183172"/>
                </a:solidFill>
                <a:latin typeface="Montserrat-Regular"/>
              </a:rPr>
              <a:t>AgeingWell</a:t>
            </a:r>
            <a:endParaRPr lang="en-US" sz="1800" b="0" i="0" u="none" strike="noStrike" baseline="0" dirty="0">
              <a:solidFill>
                <a:srgbClr val="183172"/>
              </a:solidFill>
              <a:latin typeface="Montserrat-Regular"/>
            </a:endParaRPr>
          </a:p>
        </p:txBody>
      </p:sp>
      <p:sp>
        <p:nvSpPr>
          <p:cNvPr id="4" name="Θέση κειμένου 3">
            <a:extLst>
              <a:ext uri="{FF2B5EF4-FFF2-40B4-BE49-F238E27FC236}">
                <a16:creationId xmlns:a16="http://schemas.microsoft.com/office/drawing/2014/main" id="{7441C9DE-EB50-45AA-3CE7-D0644998AF7B}"/>
              </a:ext>
            </a:extLst>
          </p:cNvPr>
          <p:cNvSpPr>
            <a:spLocks noGrp="1"/>
          </p:cNvSpPr>
          <p:nvPr>
            <p:ph type="body" sz="half" idx="2"/>
          </p:nvPr>
        </p:nvSpPr>
        <p:spPr/>
        <p:txBody>
          <a:bodyPr/>
          <a:lstStyle/>
          <a:p>
            <a:pPr>
              <a:spcBef>
                <a:spcPct val="0"/>
              </a:spcBef>
            </a:pPr>
            <a:r>
              <a:rPr lang="el-GR" sz="3200" dirty="0">
                <a:solidFill>
                  <a:srgbClr val="F26CA7"/>
                </a:solidFill>
                <a:ea typeface="+mj-ea"/>
                <a:cs typeface="+mj-cs"/>
              </a:rPr>
              <a:t>Ας μείνουμε συνδεδεμένοι…</a:t>
            </a:r>
            <a:endParaRPr lang="en-US" sz="3200" dirty="0">
              <a:solidFill>
                <a:srgbClr val="F26CA7"/>
              </a:solidFill>
              <a:ea typeface="+mj-ea"/>
              <a:cs typeface="+mj-cs"/>
            </a:endParaRPr>
          </a:p>
        </p:txBody>
      </p:sp>
    </p:spTree>
    <p:extLst>
      <p:ext uri="{BB962C8B-B14F-4D97-AF65-F5344CB8AC3E}">
        <p14:creationId xmlns:p14="http://schemas.microsoft.com/office/powerpoint/2010/main" val="3095052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9F0BA-A22D-4FF4-1E1E-C251AD759D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01DCB2-D528-DCC2-AEFE-BB86BF0AC742}"/>
              </a:ext>
            </a:extLst>
          </p:cNvPr>
          <p:cNvSpPr>
            <a:spLocks noGrp="1"/>
          </p:cNvSpPr>
          <p:nvPr>
            <p:ph type="title"/>
          </p:nvPr>
        </p:nvSpPr>
        <p:spPr>
          <a:xfrm>
            <a:off x="838200" y="365125"/>
            <a:ext cx="10515600" cy="1325563"/>
          </a:xfrm>
        </p:spPr>
        <p:txBody>
          <a:bodyPr anchor="ctr">
            <a:normAutofit/>
          </a:bodyPr>
          <a:lstStyle/>
          <a:p>
            <a:pPr algn="ctr"/>
            <a:r>
              <a:rPr lang="el-GR" dirty="0"/>
              <a:t>Σας ευχαριστούμε πολύ για τη συμμετοχή σας!</a:t>
            </a:r>
            <a:endParaRPr lang="en-GB"/>
          </a:p>
        </p:txBody>
      </p:sp>
      <p:pic>
        <p:nvPicPr>
          <p:cNvPr id="5" name="image5.png" descr="Εικόνα που περιέχει clipart, γραφικά, καρτούν, σχεδίαση&#10;&#10;Το περιεχόμενο που δημιουργείται από τεχνολογία AI ενδέχεται να είναι εσφαλμένο.">
            <a:extLst>
              <a:ext uri="{FF2B5EF4-FFF2-40B4-BE49-F238E27FC236}">
                <a16:creationId xmlns:a16="http://schemas.microsoft.com/office/drawing/2014/main" id="{631BC9E5-D526-8BF7-0F86-891C04D46528}"/>
              </a:ext>
            </a:extLst>
          </p:cNvPr>
          <p:cNvPicPr/>
          <p:nvPr/>
        </p:nvPicPr>
        <p:blipFill>
          <a:blip r:embed="rId2"/>
          <a:srcRect t="35166" b="23454"/>
          <a:stretch/>
        </p:blipFill>
        <p:spPr>
          <a:xfrm>
            <a:off x="838200" y="1825625"/>
            <a:ext cx="10515600" cy="4351338"/>
          </a:xfrm>
          <a:prstGeom prst="rect">
            <a:avLst/>
          </a:prstGeom>
          <a:noFill/>
          <a:ln/>
        </p:spPr>
      </p:pic>
    </p:spTree>
    <p:extLst>
      <p:ext uri="{BB962C8B-B14F-4D97-AF65-F5344CB8AC3E}">
        <p14:creationId xmlns:p14="http://schemas.microsoft.com/office/powerpoint/2010/main" val="187050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D29069-5D51-2026-BD76-30B1D8D9A0B0}"/>
              </a:ext>
            </a:extLst>
          </p:cNvPr>
          <p:cNvSpPr>
            <a:spLocks noGrp="1"/>
          </p:cNvSpPr>
          <p:nvPr>
            <p:ph type="title"/>
          </p:nvPr>
        </p:nvSpPr>
        <p:spPr>
          <a:xfrm>
            <a:off x="838200" y="365125"/>
            <a:ext cx="10515600" cy="1325563"/>
          </a:xfrm>
        </p:spPr>
        <p:txBody>
          <a:bodyPr anchor="ctr">
            <a:normAutofit/>
          </a:bodyPr>
          <a:lstStyle/>
          <a:p>
            <a:r>
              <a:rPr lang="el-GR" dirty="0"/>
              <a:t>Περιεχόμενο</a:t>
            </a:r>
            <a:endParaRPr lang="en-US" dirty="0"/>
          </a:p>
        </p:txBody>
      </p:sp>
      <p:sp>
        <p:nvSpPr>
          <p:cNvPr id="3" name="Θέση περιεχομένου 2">
            <a:extLst>
              <a:ext uri="{FF2B5EF4-FFF2-40B4-BE49-F238E27FC236}">
                <a16:creationId xmlns:a16="http://schemas.microsoft.com/office/drawing/2014/main" id="{9F8025A5-CF41-3BAB-78F8-2702C7177D24}"/>
              </a:ext>
            </a:extLst>
          </p:cNvPr>
          <p:cNvSpPr>
            <a:spLocks noGrp="1"/>
          </p:cNvSpPr>
          <p:nvPr>
            <p:ph sz="half" idx="1"/>
          </p:nvPr>
        </p:nvSpPr>
        <p:spPr>
          <a:xfrm>
            <a:off x="838200" y="1825625"/>
            <a:ext cx="5181600" cy="4351338"/>
          </a:xfrm>
        </p:spPr>
        <p:txBody>
          <a:bodyPr>
            <a:normAutofit/>
          </a:bodyPr>
          <a:lstStyle/>
          <a:p>
            <a:pPr marL="0" indent="0">
              <a:buNone/>
            </a:pPr>
            <a:r>
              <a:rPr lang="el-GR" sz="2600"/>
              <a:t>Περιέχει ένα εύχρηστο πακέτο με πόρους για την υποστήριξη των Εκπαιδευτών Ενηλίκων/Φροντιστών ώστε να εισαγάγει το κοινό στις συνήθεις ηλικιακές διακρίσεις/στερεότυπα και να ευαισθητοποιήσει το κοινό για το πώς να τις αναγνωρίζει και να τις αντιμετωπίζει αποτελεσματικά κατά την αλληλεπίδραση με τους ηλικιωμένους.</a:t>
            </a:r>
          </a:p>
        </p:txBody>
      </p:sp>
      <p:pic>
        <p:nvPicPr>
          <p:cNvPr id="1026" name="Picture 2">
            <a:extLst>
              <a:ext uri="{FF2B5EF4-FFF2-40B4-BE49-F238E27FC236}">
                <a16:creationId xmlns:a16="http://schemas.microsoft.com/office/drawing/2014/main" id="{310BAEB2-4EF4-B5BB-16FA-BAD81D9F2E9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02565" y="1825625"/>
            <a:ext cx="4520870" cy="4351338"/>
          </a:xfrm>
          <a:prstGeom prst="rect">
            <a:avLst/>
          </a:prstGeom>
          <a:solidFill>
            <a:srgbClr val="FFFFFF"/>
          </a:solidFill>
        </p:spPr>
      </p:pic>
    </p:spTree>
    <p:extLst>
      <p:ext uri="{BB962C8B-B14F-4D97-AF65-F5344CB8AC3E}">
        <p14:creationId xmlns:p14="http://schemas.microsoft.com/office/powerpoint/2010/main" val="3175311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title"/>
          </p:nvPr>
        </p:nvSpPr>
        <p:spPr>
          <a:xfrm>
            <a:off x="838200" y="842168"/>
            <a:ext cx="10515600" cy="285273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26CA7"/>
              </a:buClr>
              <a:buSzPts val="6000"/>
              <a:buFont typeface="Arial"/>
              <a:buNone/>
            </a:pPr>
            <a:br>
              <a:rPr lang="de-DE" sz="5400" dirty="0"/>
            </a:br>
            <a:r>
              <a:rPr lang="el-GR" sz="5400" dirty="0"/>
              <a:t>Επίγνωση των στερεοτύπων και των διακρίσεων με βάσει την ηλικία</a:t>
            </a:r>
            <a:endParaRPr sz="5400" dirty="0"/>
          </a:p>
        </p:txBody>
      </p:sp>
    </p:spTree>
    <p:extLst>
      <p:ext uri="{BB962C8B-B14F-4D97-AF65-F5344CB8AC3E}">
        <p14:creationId xmlns:p14="http://schemas.microsoft.com/office/powerpoint/2010/main" val="91482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title"/>
          </p:nvPr>
        </p:nvSpPr>
        <p:spPr>
          <a:xfrm>
            <a:off x="831850" y="1709738"/>
            <a:ext cx="10515600" cy="1306417"/>
          </a:xfrm>
          <a:prstGeom prst="rect">
            <a:avLst/>
          </a:prstGeom>
          <a:noFill/>
          <a:ln>
            <a:noFill/>
          </a:ln>
        </p:spPr>
        <p:txBody>
          <a:bodyPr spcFirstLastPara="1" wrap="square" lIns="91425" tIns="45700" rIns="91425" bIns="45700" anchor="b" anchorCtr="0">
            <a:normAutofit/>
          </a:bodyPr>
          <a:lstStyle/>
          <a:p>
            <a:pPr lvl="0"/>
            <a:r>
              <a:rPr lang="el-GR" dirty="0"/>
              <a:t>Ας ξεκινήσουμε βιωματικά…</a:t>
            </a:r>
            <a:endParaRPr sz="5400" dirty="0"/>
          </a:p>
        </p:txBody>
      </p:sp>
      <p:sp>
        <p:nvSpPr>
          <p:cNvPr id="64" name="Google Shape;64;p3"/>
          <p:cNvSpPr txBox="1">
            <a:spLocks noGrp="1"/>
          </p:cNvSpPr>
          <p:nvPr>
            <p:ph type="body" idx="1"/>
          </p:nvPr>
        </p:nvSpPr>
        <p:spPr>
          <a:xfrm>
            <a:off x="831850" y="3227696"/>
            <a:ext cx="10515600" cy="28619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lang="en-US" dirty="0"/>
          </a:p>
          <a:p>
            <a:pPr marL="0" lvl="0" indent="0" algn="l" rtl="0">
              <a:lnSpc>
                <a:spcPct val="90000"/>
              </a:lnSpc>
              <a:spcBef>
                <a:spcPts val="0"/>
              </a:spcBef>
              <a:spcAft>
                <a:spcPts val="0"/>
              </a:spcAft>
              <a:buClr>
                <a:srgbClr val="888888"/>
              </a:buClr>
              <a:buSzPts val="2400"/>
              <a:buNone/>
            </a:pPr>
            <a:r>
              <a:rPr lang="en-US" dirty="0">
                <a:hlinkClick r:id="rId3"/>
              </a:rPr>
              <a:t>https://www.youtube.com/watch?v=UYCxAIqjyCA</a:t>
            </a:r>
            <a:r>
              <a:rPr lang="tr-TR" dirty="0"/>
              <a:t> </a:t>
            </a:r>
            <a:r>
              <a:rPr lang="en-US" dirty="0"/>
              <a:t> </a:t>
            </a:r>
          </a:p>
        </p:txBody>
      </p:sp>
      <p:pic>
        <p:nvPicPr>
          <p:cNvPr id="4098" name="Picture 2" descr="users remix a music video on Shorts ...">
            <a:extLst>
              <a:ext uri="{FF2B5EF4-FFF2-40B4-BE49-F238E27FC236}">
                <a16:creationId xmlns:a16="http://schemas.microsoft.com/office/drawing/2014/main" id="{EB919F51-F2E3-9B19-2539-620B86D6E1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6310" y="3429000"/>
            <a:ext cx="1165139" cy="65247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3D4D04B5-6F9F-35D8-F885-99B538242B35}"/>
              </a:ext>
            </a:extLst>
          </p:cNvPr>
          <p:cNvSpPr/>
          <p:nvPr/>
        </p:nvSpPr>
        <p:spPr>
          <a:xfrm>
            <a:off x="8106032" y="105588"/>
            <a:ext cx="3919439" cy="9447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dirty="0"/>
              <a:t>Αναστοχασμός &amp; Συζήτηση</a:t>
            </a:r>
            <a:endParaRPr lang="en-US" dirty="0"/>
          </a:p>
        </p:txBody>
      </p:sp>
      <p:pic>
        <p:nvPicPr>
          <p:cNvPr id="4102" name="Picture 6" descr="H αναστοχαστικότητα (reflexitivity) στην Θεραπεία. Σκεπτόμενοι πάνω στις  σκέψεις μας για τις ζωές των ανθρώπων, του Κωνσταντίνου Μπλέτσου -  PsychologyNow.gr">
            <a:extLst>
              <a:ext uri="{FF2B5EF4-FFF2-40B4-BE49-F238E27FC236}">
                <a16:creationId xmlns:a16="http://schemas.microsoft.com/office/drawing/2014/main" id="{A4E7A9F6-4057-2DED-6E19-96B4296784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0378" y="105588"/>
            <a:ext cx="1261271" cy="94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764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356AB4-1788-EDDE-EC5A-35518CA661ED}"/>
              </a:ext>
            </a:extLst>
          </p:cNvPr>
          <p:cNvSpPr>
            <a:spLocks noGrp="1"/>
          </p:cNvSpPr>
          <p:nvPr>
            <p:ph type="title"/>
          </p:nvPr>
        </p:nvSpPr>
        <p:spPr>
          <a:xfrm>
            <a:off x="838200" y="365125"/>
            <a:ext cx="10515600" cy="1325563"/>
          </a:xfrm>
        </p:spPr>
        <p:txBody>
          <a:bodyPr anchor="ctr">
            <a:normAutofit/>
          </a:bodyPr>
          <a:lstStyle/>
          <a:p>
            <a:r>
              <a:rPr lang="el-GR" dirty="0"/>
              <a:t>Συζήτηση σε ομάδες</a:t>
            </a:r>
            <a:endParaRPr lang="en-US" dirty="0"/>
          </a:p>
        </p:txBody>
      </p:sp>
      <p:sp>
        <p:nvSpPr>
          <p:cNvPr id="5" name="Θέση περιεχομένου 4">
            <a:extLst>
              <a:ext uri="{FF2B5EF4-FFF2-40B4-BE49-F238E27FC236}">
                <a16:creationId xmlns:a16="http://schemas.microsoft.com/office/drawing/2014/main" id="{14F6580F-8079-CC97-7EE7-F6276F80B03B}"/>
              </a:ext>
            </a:extLst>
          </p:cNvPr>
          <p:cNvSpPr>
            <a:spLocks noGrp="1"/>
          </p:cNvSpPr>
          <p:nvPr>
            <p:ph sz="half" idx="1"/>
          </p:nvPr>
        </p:nvSpPr>
        <p:spPr>
          <a:xfrm>
            <a:off x="838200" y="1825625"/>
            <a:ext cx="5181600" cy="4351338"/>
          </a:xfrm>
        </p:spPr>
        <p:txBody>
          <a:bodyPr>
            <a:normAutofit/>
          </a:bodyPr>
          <a:lstStyle/>
          <a:p>
            <a:pPr>
              <a:spcBef>
                <a:spcPts val="0"/>
              </a:spcBef>
              <a:buClr>
                <a:srgbClr val="888888"/>
              </a:buClr>
              <a:buSzPts val="2400"/>
            </a:pPr>
            <a:r>
              <a:rPr lang="el-GR" dirty="0"/>
              <a:t>Ποια ήταν τα κύρια ζητήματα; </a:t>
            </a:r>
          </a:p>
          <a:p>
            <a:pPr>
              <a:spcBef>
                <a:spcPts val="0"/>
              </a:spcBef>
              <a:buClr>
                <a:srgbClr val="888888"/>
              </a:buClr>
              <a:buSzPts val="2400"/>
            </a:pPr>
            <a:r>
              <a:rPr lang="el-GR" dirty="0"/>
              <a:t>Πώς θα μπορούσε να είχε αντιμετωπιστεί διαφορετικά η κατάσταση; </a:t>
            </a:r>
          </a:p>
          <a:p>
            <a:pPr>
              <a:spcBef>
                <a:spcPts val="0"/>
              </a:spcBef>
              <a:buClr>
                <a:srgbClr val="888888"/>
              </a:buClr>
              <a:buSzPts val="2400"/>
            </a:pPr>
            <a:r>
              <a:rPr lang="el-GR" dirty="0"/>
              <a:t>Τι μπορούμε να κάνουμε για να αποτρέψουμε αυτού του είδους τις διακρίσεις; </a:t>
            </a:r>
          </a:p>
          <a:p>
            <a:endParaRPr lang="en-US" dirty="0"/>
          </a:p>
        </p:txBody>
      </p:sp>
      <p:pic>
        <p:nvPicPr>
          <p:cNvPr id="1026" name="Picture 2" descr="Συζήτηση στην τάξη! Πώς βελτιώνει τη μάθηση; | Πλαστελίνη">
            <a:extLst>
              <a:ext uri="{FF2B5EF4-FFF2-40B4-BE49-F238E27FC236}">
                <a16:creationId xmlns:a16="http://schemas.microsoft.com/office/drawing/2014/main" id="{2B2200A9-7BD2-B4DE-349B-447CD4A09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884" r="23299" b="-1"/>
          <a:stretch/>
        </p:blipFill>
        <p:spPr bwMode="auto">
          <a:xfrm>
            <a:off x="6172200" y="1825625"/>
            <a:ext cx="5181600" cy="435133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761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txBox="1">
            <a:spLocks noGrp="1"/>
          </p:cNvSpPr>
          <p:nvPr>
            <p:ph type="title"/>
          </p:nvPr>
        </p:nvSpPr>
        <p:spPr/>
        <p:txBody>
          <a:bodyPr spcFirstLastPara="1" lIns="91425" tIns="45700" rIns="91425" bIns="45700" anchor="ctr" anchorCtr="0">
            <a:normAutofit/>
          </a:bodyPr>
          <a:lstStyle/>
          <a:p>
            <a:r>
              <a:rPr lang="el-GR"/>
              <a:t>Ορισμοί</a:t>
            </a:r>
          </a:p>
        </p:txBody>
      </p:sp>
      <p:sp>
        <p:nvSpPr>
          <p:cNvPr id="5" name="Θέση κειμένου 4">
            <a:extLst>
              <a:ext uri="{FF2B5EF4-FFF2-40B4-BE49-F238E27FC236}">
                <a16:creationId xmlns:a16="http://schemas.microsoft.com/office/drawing/2014/main" id="{19A778DC-0597-5B79-B00C-DEA3279F2506}"/>
              </a:ext>
            </a:extLst>
          </p:cNvPr>
          <p:cNvSpPr>
            <a:spLocks noGrp="1"/>
          </p:cNvSpPr>
          <p:nvPr>
            <p:ph type="body" idx="1"/>
          </p:nvPr>
        </p:nvSpPr>
        <p:spPr/>
        <p:txBody>
          <a:bodyPr/>
          <a:lstStyle/>
          <a:p>
            <a:r>
              <a:rPr lang="el-GR" sz="2800" dirty="0"/>
              <a:t>Ηλικιακές διακρίσεις</a:t>
            </a:r>
          </a:p>
          <a:p>
            <a:endParaRPr lang="en-US" dirty="0"/>
          </a:p>
        </p:txBody>
      </p:sp>
      <p:sp>
        <p:nvSpPr>
          <p:cNvPr id="58" name="Google Shape;58;p2"/>
          <p:cNvSpPr txBox="1">
            <a:spLocks noGrp="1"/>
          </p:cNvSpPr>
          <p:nvPr>
            <p:ph sz="half" idx="2"/>
          </p:nvPr>
        </p:nvSpPr>
        <p:spPr/>
        <p:txBody>
          <a:bodyPr spcFirstLastPara="1" lIns="91425" tIns="45700" rIns="91425" bIns="45700" anchorCtr="0">
            <a:normAutofit fontScale="92500" lnSpcReduction="20000"/>
          </a:bodyPr>
          <a:lstStyle/>
          <a:p>
            <a:pPr marL="0" lvl="0" indent="0">
              <a:spcBef>
                <a:spcPts val="0"/>
              </a:spcBef>
              <a:spcAft>
                <a:spcPts val="600"/>
              </a:spcAft>
              <a:buSzPts val="2800"/>
              <a:buNone/>
            </a:pPr>
            <a:r>
              <a:rPr lang="el-GR" dirty="0"/>
              <a:t>Η διάκριση λόγω ηλικίας αναφέρεται στην αθέμιτη μεταχείριση ενός ατόμου λόγω της ηλικίας του. Αν και μπορεί να επηρεάσει άτομα οποιασδήποτε ηλικίας, αντιμετωπίζεται συνηθέστερα από τους ηλικιωμένους σε διάφορους τομείς της ζωής, όπως η απασχόληση, η υγειονομική περίθαλψη, οι κοινωνικές υπηρεσίες, ακόμη και στο πλαίσιο της οικογένειας. </a:t>
            </a:r>
          </a:p>
        </p:txBody>
      </p:sp>
      <p:sp>
        <p:nvSpPr>
          <p:cNvPr id="6" name="Θέση κειμένου 5">
            <a:extLst>
              <a:ext uri="{FF2B5EF4-FFF2-40B4-BE49-F238E27FC236}">
                <a16:creationId xmlns:a16="http://schemas.microsoft.com/office/drawing/2014/main" id="{2A51DD61-FF3A-6152-7938-E73FF97ED4BD}"/>
              </a:ext>
            </a:extLst>
          </p:cNvPr>
          <p:cNvSpPr>
            <a:spLocks noGrp="1"/>
          </p:cNvSpPr>
          <p:nvPr>
            <p:ph type="body" sz="quarter" idx="3"/>
          </p:nvPr>
        </p:nvSpPr>
        <p:spPr/>
        <p:txBody>
          <a:bodyPr/>
          <a:lstStyle/>
          <a:p>
            <a:r>
              <a:rPr lang="el-GR" sz="2800" dirty="0"/>
              <a:t>Στερεότυπα ηλικίας</a:t>
            </a:r>
          </a:p>
          <a:p>
            <a:endParaRPr lang="en-US" dirty="0"/>
          </a:p>
        </p:txBody>
      </p:sp>
      <p:sp>
        <p:nvSpPr>
          <p:cNvPr id="7" name="Θέση περιεχομένου 6">
            <a:extLst>
              <a:ext uri="{FF2B5EF4-FFF2-40B4-BE49-F238E27FC236}">
                <a16:creationId xmlns:a16="http://schemas.microsoft.com/office/drawing/2014/main" id="{5865A039-818D-CDF8-A0D9-C6D32F127FED}"/>
              </a:ext>
            </a:extLst>
          </p:cNvPr>
          <p:cNvSpPr>
            <a:spLocks noGrp="1"/>
          </p:cNvSpPr>
          <p:nvPr>
            <p:ph sz="quarter" idx="4"/>
          </p:nvPr>
        </p:nvSpPr>
        <p:spPr/>
        <p:txBody>
          <a:bodyPr>
            <a:normAutofit fontScale="92500" lnSpcReduction="20000"/>
          </a:bodyPr>
          <a:lstStyle/>
          <a:p>
            <a:pPr marL="0" lvl="0" indent="0">
              <a:spcBef>
                <a:spcPts val="0"/>
              </a:spcBef>
              <a:spcAft>
                <a:spcPts val="600"/>
              </a:spcAft>
              <a:buSzPts val="2800"/>
              <a:buNone/>
            </a:pPr>
            <a:r>
              <a:rPr lang="el-GR" sz="2800" dirty="0"/>
              <a:t>Τα ηλικιακά στερεότυπα είναι υπεραπλουστευμένες γενικεύσεις ή υποθέσεις για τα άτομα με βάση την ηλικία τους. Τα συνήθη στερεότυπα για τους ηλικιωμένους περιλαμβάνουν τις πεποιθήσεις ότι είναι λιγότερο προσαρμοστικοί, πιο αργοί, πιο ξεχασιάρηδες και ανθεκτικοί στην τεχνολογ</a:t>
            </a:r>
            <a:r>
              <a:rPr lang="el-GR" dirty="0"/>
              <a:t>ία.</a:t>
            </a:r>
            <a:endParaRPr lang="en-US" sz="2800"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A865352-8979-79A2-F3B7-443BDE9F1E2E}"/>
              </a:ext>
            </a:extLst>
          </p:cNvPr>
          <p:cNvSpPr>
            <a:spLocks noGrp="1"/>
          </p:cNvSpPr>
          <p:nvPr>
            <p:ph type="title"/>
          </p:nvPr>
        </p:nvSpPr>
        <p:spPr>
          <a:xfrm>
            <a:off x="838200" y="365125"/>
            <a:ext cx="5901267" cy="4376208"/>
          </a:xfrm>
        </p:spPr>
        <p:txBody>
          <a:bodyPr>
            <a:normAutofit/>
          </a:bodyPr>
          <a:lstStyle/>
          <a:p>
            <a:r>
              <a:rPr lang="el-GR" sz="3600" dirty="0"/>
              <a:t>Θα μπορούσατε να σκεφτείτε στρατηγικές για τη διαχείριση των ηλικιακών διακρίσεων/στερεοτύπων;</a:t>
            </a:r>
            <a:endParaRPr lang="en-US" sz="3600" dirty="0"/>
          </a:p>
        </p:txBody>
      </p:sp>
      <p:pic>
        <p:nvPicPr>
          <p:cNvPr id="9" name="Θέση περιεχομένου 8">
            <a:extLst>
              <a:ext uri="{FF2B5EF4-FFF2-40B4-BE49-F238E27FC236}">
                <a16:creationId xmlns:a16="http://schemas.microsoft.com/office/drawing/2014/main" id="{2B3780F0-D734-A3F5-9F78-38F20CB61A19}"/>
              </a:ext>
            </a:extLst>
          </p:cNvPr>
          <p:cNvPicPr>
            <a:picLocks noGrp="1" noChangeAspect="1"/>
          </p:cNvPicPr>
          <p:nvPr>
            <p:ph idx="1"/>
          </p:nvPr>
        </p:nvPicPr>
        <p:blipFill>
          <a:blip r:embed="rId3"/>
          <a:srcRect l="50000"/>
          <a:stretch/>
        </p:blipFill>
        <p:spPr>
          <a:xfrm>
            <a:off x="7382933" y="632725"/>
            <a:ext cx="3606800" cy="3841008"/>
          </a:xfrm>
          <a:prstGeom prst="rect">
            <a:avLst/>
          </a:prstGeom>
        </p:spPr>
      </p:pic>
      <p:sp>
        <p:nvSpPr>
          <p:cNvPr id="2" name="Ορθογώνιο 1">
            <a:extLst>
              <a:ext uri="{FF2B5EF4-FFF2-40B4-BE49-F238E27FC236}">
                <a16:creationId xmlns:a16="http://schemas.microsoft.com/office/drawing/2014/main" id="{E0B145D1-1039-D329-5505-CDD78B82734C}"/>
              </a:ext>
            </a:extLst>
          </p:cNvPr>
          <p:cNvSpPr/>
          <p:nvPr/>
        </p:nvSpPr>
        <p:spPr>
          <a:xfrm>
            <a:off x="9032788" y="105588"/>
            <a:ext cx="2992683" cy="9447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Brainstorming</a:t>
            </a:r>
          </a:p>
        </p:txBody>
      </p:sp>
      <p:pic>
        <p:nvPicPr>
          <p:cNvPr id="6146" name="Picture 2" descr="Effective UX Writing Brainstorming ...">
            <a:extLst>
              <a:ext uri="{FF2B5EF4-FFF2-40B4-BE49-F238E27FC236}">
                <a16:creationId xmlns:a16="http://schemas.microsoft.com/office/drawing/2014/main" id="{F18B51C1-52B4-A94F-507B-132A05BF1B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909" y="96944"/>
            <a:ext cx="1071562"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410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1837</TotalTime>
  <Words>1827</Words>
  <Application>Microsoft Office PowerPoint</Application>
  <PresentationFormat>Ευρεία οθόνη</PresentationFormat>
  <Paragraphs>175</Paragraphs>
  <Slides>35</Slides>
  <Notes>17</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35</vt:i4>
      </vt:variant>
    </vt:vector>
  </HeadingPairs>
  <TitlesOfParts>
    <vt:vector size="42" baseType="lpstr">
      <vt:lpstr>Aptos</vt:lpstr>
      <vt:lpstr>Arial</vt:lpstr>
      <vt:lpstr>Assistant</vt:lpstr>
      <vt:lpstr>Glacial Indifference</vt:lpstr>
      <vt:lpstr>Montserrat-Regular</vt:lpstr>
      <vt:lpstr>Wingdings</vt:lpstr>
      <vt:lpstr>Office Theme</vt:lpstr>
      <vt:lpstr>Ageing Well </vt:lpstr>
      <vt:lpstr>Λίγα λόγια για το έργο</vt:lpstr>
      <vt:lpstr>Σκοπός της εκπαίδευσης</vt:lpstr>
      <vt:lpstr>Περιεχόμενο</vt:lpstr>
      <vt:lpstr> Επίγνωση των στερεοτύπων και των διακρίσεων με βάσει την ηλικία</vt:lpstr>
      <vt:lpstr>Ας ξεκινήσουμε βιωματικά…</vt:lpstr>
      <vt:lpstr>Συζήτηση σε ομάδες</vt:lpstr>
      <vt:lpstr>Ορισμοί</vt:lpstr>
      <vt:lpstr>Θα μπορούσατε να σκεφτείτε στρατηγικές για τη διαχείριση των ηλικιακών διακρίσεων/στερεοτύπων;</vt:lpstr>
      <vt:lpstr>Παρουσίαση του PowerPoint</vt:lpstr>
      <vt:lpstr>Ανάπτυξη προσωπικής επίγνωσης των στερεοτύπων που σχετίζονται με την ηλικία</vt:lpstr>
      <vt:lpstr>Αναστοχασμός</vt:lpstr>
      <vt:lpstr>Αμφισβήτηση Στερεοτύπων</vt:lpstr>
      <vt:lpstr>Χαρτογράφηση των Βασικών Αναγκών των Ηλικιωμένων</vt:lpstr>
      <vt:lpstr>Καταγραφή των αναγκών των ηλικιωμένων ατόμων </vt:lpstr>
      <vt:lpstr>Ανάγκες Ηλικιωμένων</vt:lpstr>
      <vt:lpstr>Βασικά θεμέλια της ευημερίας </vt:lpstr>
      <vt:lpstr>Βασικά συστατικά της ευημερίας: </vt:lpstr>
      <vt:lpstr>Η παιχνιδιάρικη διάθεση είναι το κλειδί </vt:lpstr>
      <vt:lpstr>Αναστοχασμός και υπενθύμιση</vt:lpstr>
      <vt:lpstr>Αποτελεσματικοί τρόποι επικοινωνίας με τους ηλικιωμένους</vt:lpstr>
      <vt:lpstr>Παρουσίαση του PowerPoint</vt:lpstr>
      <vt:lpstr>Παρουσίαση του PowerPoint</vt:lpstr>
      <vt:lpstr>Ανταπόκριση στις Ανάγκες των Φροντιστών και των Εκπαιδευτών Ενηλίκων</vt:lpstr>
      <vt:lpstr>Συνέχεια</vt:lpstr>
      <vt:lpstr>Εμπόδια στην Αποτελεσματική Επικοινωνία-Σύντομη Ομαδική Συζήτηση </vt:lpstr>
      <vt:lpstr>Πώς μπορούμε να ενθαρρύνουμε τους ηλικιωμένους να κάνουν θετικές αλλαγές και να παραμένουν ενεργοί;</vt:lpstr>
      <vt:lpstr>Στόχος</vt:lpstr>
      <vt:lpstr>Ολιστική Προσέγγιση – Από τη Θεωρία στην Πράξη</vt:lpstr>
      <vt:lpstr>Υποστήριξη Φροντιστών &amp; Εκπαιδευτών </vt:lpstr>
      <vt:lpstr>Κόπωση Συμπόνιας και η Σημασία της Αυτοφροντίδας για τους Φροντιστές Ηλικιωμένων</vt:lpstr>
      <vt:lpstr>Κόπωση Συμπόνιας </vt:lpstr>
      <vt:lpstr>Αυτοσυμπόνια ως Στρατηγική Αντιμετώπισης</vt:lpstr>
      <vt:lpstr>Παρουσίαση του PowerPoint</vt:lpstr>
      <vt:lpstr>Σας ευχαριστούμε πολύ για τη συμμετοχή σας!</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Christin</dc:creator>
  <cp:lastModifiedBy>Irene Karakasidou</cp:lastModifiedBy>
  <cp:revision>11</cp:revision>
  <dcterms:created xsi:type="dcterms:W3CDTF">2024-01-22T19:17:52Z</dcterms:created>
  <dcterms:modified xsi:type="dcterms:W3CDTF">2025-04-03T08:58:39Z</dcterms:modified>
</cp:coreProperties>
</file>