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Default Extension="svg" ContentType="image/sv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emf" ContentType="image/x-emf"/>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1295" r:id="rId2"/>
    <p:sldId id="1294" r:id="rId3"/>
    <p:sldId id="1220" r:id="rId4"/>
    <p:sldId id="1260" r:id="rId5"/>
    <p:sldId id="1276" r:id="rId6"/>
    <p:sldId id="1277" r:id="rId7"/>
    <p:sldId id="1278" r:id="rId8"/>
    <p:sldId id="1279" r:id="rId9"/>
    <p:sldId id="1296" r:id="rId10"/>
    <p:sldId id="1281" r:id="rId11"/>
    <p:sldId id="1282" r:id="rId12"/>
    <p:sldId id="1297" r:id="rId13"/>
    <p:sldId id="1284" r:id="rId14"/>
    <p:sldId id="1285" r:id="rId15"/>
    <p:sldId id="1298" r:id="rId16"/>
    <p:sldId id="1287" r:id="rId17"/>
    <p:sldId id="1288" r:id="rId18"/>
    <p:sldId id="1299" r:id="rId19"/>
    <p:sldId id="1290" r:id="rId20"/>
    <p:sldId id="1291" r:id="rId21"/>
    <p:sldId id="1300" r:id="rId22"/>
    <p:sldId id="1293" r:id="rId23"/>
    <p:sldId id="1165"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guide id="3" orient="horz" pos="336">
          <p15:clr>
            <a:srgbClr val="A4A3A4"/>
          </p15:clr>
        </p15:guide>
        <p15:guide id="4" orient="horz" pos="3984">
          <p15:clr>
            <a:srgbClr val="A4A3A4"/>
          </p15:clr>
        </p15:guide>
        <p15:guide id="5" orient="horz" pos="720">
          <p15:clr>
            <a:srgbClr val="A4A3A4"/>
          </p15:clr>
        </p15:guide>
        <p15:guide id="6" orient="horz" pos="1056">
          <p15:clr>
            <a:srgbClr val="A4A3A4"/>
          </p15:clr>
        </p15:guide>
        <p15:guide id="7" orient="horz" pos="1392">
          <p15:clr>
            <a:srgbClr val="A4A3A4"/>
          </p15:clr>
        </p15:guide>
        <p15:guide id="8" pos="288">
          <p15:clr>
            <a:srgbClr val="A4A3A4"/>
          </p15:clr>
        </p15:guide>
        <p15:guide id="9" pos="5472">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 Mohanapriya" initials="DM" lastIdx="1" clrIdx="0"/>
  <p:cmAuthor id="2" name="Eleni Delivani" initials="ED" lastIdx="1" clrIdx="1">
    <p:extLst>
      <p:ext uri="{19B8F6BF-5375-455C-9EA6-DF929625EA0E}">
        <p15:presenceInfo xmlns="" xmlns:p15="http://schemas.microsoft.com/office/powerpoint/2012/main" userId="185a0a51aa78df3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D4EAE4"/>
    <a:srgbClr val="007FA3"/>
    <a:srgbClr val="99008C"/>
    <a:srgbClr val="001581"/>
    <a:srgbClr val="82007C"/>
    <a:srgbClr val="96008F"/>
    <a:srgbClr val="595375"/>
    <a:srgbClr val="6B638B"/>
    <a:srgbClr val="000000"/>
    <a:srgbClr val="FDB94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54" autoAdjust="0"/>
    <p:restoredTop sz="85185" autoAdjust="0"/>
  </p:normalViewPr>
  <p:slideViewPr>
    <p:cSldViewPr>
      <p:cViewPr varScale="1">
        <p:scale>
          <a:sx n="78" d="100"/>
          <a:sy n="78" d="100"/>
        </p:scale>
        <p:origin x="-1842" y="-90"/>
      </p:cViewPr>
      <p:guideLst>
        <p:guide orient="horz" pos="2160"/>
        <p:guide orient="horz" pos="336"/>
        <p:guide orient="horz" pos="3984"/>
        <p:guide orient="horz" pos="720"/>
        <p:guide orient="horz" pos="1056"/>
        <p:guide orient="horz" pos="1392"/>
        <p:guide pos="2880"/>
        <p:guide pos="288"/>
        <p:guide pos="5472"/>
      </p:guideLst>
    </p:cSldViewPr>
  </p:slideViewPr>
  <p:outlineViewPr>
    <p:cViewPr>
      <p:scale>
        <a:sx n="33" d="100"/>
        <a:sy n="33" d="100"/>
      </p:scale>
      <p:origin x="0" y="9486"/>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5" d="100"/>
          <a:sy n="55" d="100"/>
        </p:scale>
        <p:origin x="2880"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5/22/2022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a:t>Εάν αυτή η παρουσίαση του PowerPoint περιέχει μαθηματικές εξισώσεις, ίσως χρειαστεί να ελέγξετε ότι ο υπολογιστής σας έχει εγκατεστημένα τα ακόλουθα:</a:t>
            </a:r>
            <a:endParaRPr lang="en-US" dirty="0"/>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l-GR" dirty="0"/>
              <a:t>Πρόσθετο </a:t>
            </a:r>
            <a:r>
              <a:rPr lang="el-GR" dirty="0" err="1"/>
              <a:t>MathType</a:t>
            </a:r>
            <a:endParaRPr lang="en-US" dirty="0"/>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l-GR" dirty="0" err="1" smtClean="0"/>
              <a:t>Math</a:t>
            </a:r>
            <a:r>
              <a:rPr lang="el-GR" dirty="0" smtClean="0"/>
              <a:t> </a:t>
            </a:r>
            <a:r>
              <a:rPr lang="el-GR" dirty="0"/>
              <a:t>Player (διαθέσιμη δωρεάν έκδοση)</a:t>
            </a:r>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l-GR" dirty="0"/>
              <a:t>NVDA </a:t>
            </a:r>
            <a:r>
              <a:rPr lang="el-GR" dirty="0" err="1"/>
              <a:t>Reader</a:t>
            </a:r>
            <a:r>
              <a:rPr lang="el-GR" dirty="0"/>
              <a:t> (διαθέσιμη δωρεάν έκδοση)</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 xmlns:p14="http://schemas.microsoft.com/office/powerpoint/2010/main" val="14074552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Οι επενδυτικές αποφάσεις, όπως και οι καταναλωτικές αποφάσεις, εξαρτώνται περισσότερο από τις τρέχουσες πωλήσεις και το τρέχον πραγματικό επιτόκιο. Εξαρτώνται επίσης πολύ από τις προσδοκίες για το μέλλον. Τώρα εξετάζουμε πώς αυτές οι προσδοκίες επηρεάζουν τις επενδυτικές αποφάσεις.</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10</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l-GR" dirty="0"/>
              <a:t>Το Σχήμα 15.2 δείχνει τη σχέση μεταξύ των </a:t>
            </a:r>
            <a:r>
              <a:rPr lang="el-GR" dirty="0" smtClean="0"/>
              <a:t>προσδοκώμενων </a:t>
            </a:r>
            <a:r>
              <a:rPr lang="el-GR" dirty="0"/>
              <a:t>κερδών και της παρούσας αξίας της επένδυσης.</a:t>
            </a:r>
          </a:p>
          <a:p>
            <a:pPr defTabSz="931774">
              <a:defRPr/>
            </a:pPr>
            <a:endParaRPr lang="el-GR" dirty="0"/>
          </a:p>
          <a:p>
            <a:pPr defTabSz="931774">
              <a:defRPr/>
            </a:pPr>
            <a:r>
              <a:rPr lang="el-GR" dirty="0"/>
              <a:t>Μεγάλη περιγραφή: Η απεικόνιση δείχνει το </a:t>
            </a:r>
            <a:r>
              <a:rPr lang="el-GR" dirty="0" smtClean="0"/>
              <a:t>προσδοκώμενο κέρδος </a:t>
            </a:r>
            <a:r>
              <a:rPr lang="el-GR" dirty="0"/>
              <a:t>στο </a:t>
            </a:r>
            <a:r>
              <a:rPr lang="el-GR" dirty="0" smtClean="0"/>
              <a:t>έτος t+1. Το προσδοκώμενο κέρδος </a:t>
            </a:r>
            <a:r>
              <a:rPr lang="el-GR" dirty="0"/>
              <a:t>στο </a:t>
            </a:r>
            <a:r>
              <a:rPr lang="el-GR" dirty="0" smtClean="0"/>
              <a:t>έτος t+1 </a:t>
            </a:r>
            <a:r>
              <a:rPr lang="el-GR" dirty="0"/>
              <a:t>δίνει την παρούσα αξία στο </a:t>
            </a:r>
            <a:r>
              <a:rPr lang="el-GR" dirty="0" smtClean="0"/>
              <a:t>έτος t.  </a:t>
            </a:r>
            <a:r>
              <a:rPr lang="el-GR" dirty="0"/>
              <a:t>Το </a:t>
            </a:r>
            <a:r>
              <a:rPr lang="el-GR" dirty="0" smtClean="0"/>
              <a:t>προσδοκώμενο κέρδος </a:t>
            </a:r>
            <a:r>
              <a:rPr lang="el-GR" dirty="0"/>
              <a:t>στο </a:t>
            </a:r>
            <a:r>
              <a:rPr lang="el-GR" dirty="0" smtClean="0"/>
              <a:t>έτος t+2 </a:t>
            </a:r>
            <a:r>
              <a:rPr lang="el-GR" dirty="0"/>
              <a:t>δίνει την παρούσα </a:t>
            </a:r>
            <a:r>
              <a:rPr lang="el-GR" dirty="0" smtClean="0"/>
              <a:t>αξία στο έτος t.</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11</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dirty="0"/>
              <a:t>Το q του </a:t>
            </a:r>
            <a:r>
              <a:rPr lang="el-GR" sz="1200" b="0" dirty="0" err="1"/>
              <a:t>Tobin</a:t>
            </a:r>
            <a:r>
              <a:rPr lang="el-GR" sz="1200" b="0" dirty="0"/>
              <a:t> είναι ο λόγος της αξίας του κεφαλαίου σε σχέση με την τρέχουσα τιμή αγοράς του και ένα υψηλότερο q οδηγεί σε υψηλότερη επένδυση. Το σχήμα δείχνει ότι υπάρχει μια σαφής σχέση μεταξύ του q του </a:t>
            </a:r>
            <a:r>
              <a:rPr lang="el-GR" sz="1200" b="0" dirty="0" err="1"/>
              <a:t>Tobin</a:t>
            </a:r>
            <a:r>
              <a:rPr lang="el-GR" sz="1200" b="0" dirty="0"/>
              <a:t> και της επένδυσης. Αυτό δεν συμβαίνει επειδή οι επιχειρήσεις ακολουθούν τυφλά τα σήματα από το χρηματιστήριο, αλλά επειδή οι επενδυτικές αποφάσεις και οι τιμές της χρηματιστηριακής αγοράς εξαρτώνται σε μεγάλο βαθμό από τους ίδιους παράγοντες—αναμενόμενα μελλοντικά κέρδη και αναμενόμενα μελλοντικά επιτόκια.</a:t>
            </a:r>
          </a:p>
          <a:p>
            <a:endParaRPr lang="el-GR" sz="1200" b="0" dirty="0"/>
          </a:p>
          <a:p>
            <a:r>
              <a:rPr lang="el-GR" sz="1200" b="0" dirty="0"/>
              <a:t>Μεγάλη περιγραφή: Ο αριστερός κατακόρυφος άξονας του γραφήματος φέρει την ένδειξη </a:t>
            </a:r>
            <a:r>
              <a:rPr lang="el-GR" sz="1200" b="0" dirty="0" smtClean="0"/>
              <a:t>«Αλλαγή στο λόγο </a:t>
            </a:r>
            <a:r>
              <a:rPr lang="el-GR" sz="1200" b="0" dirty="0"/>
              <a:t>επένδυσης προς κεφάλαιο (</a:t>
            </a:r>
            <a:r>
              <a:rPr lang="el-GR" sz="1200" b="0" dirty="0" smtClean="0"/>
              <a:t>ποσοστό)» </a:t>
            </a:r>
            <a:r>
              <a:rPr lang="el-GR" sz="1200" b="0" dirty="0"/>
              <a:t>που κυμαίνεται από αρνητικό 1,5 έως 1, σε προσαυξήσεις 0,5. Ο δεξιός κατακόρυφος άξονας του γραφήματος φέρει την ένδειξη </a:t>
            </a:r>
            <a:r>
              <a:rPr lang="el-GR" sz="1200" b="0" dirty="0" smtClean="0"/>
              <a:t>«Αλλαγή στο δείκτη </a:t>
            </a:r>
            <a:r>
              <a:rPr lang="el-GR" sz="1200" b="0" dirty="0" err="1" smtClean="0"/>
              <a:t>Tobin</a:t>
            </a:r>
            <a:r>
              <a:rPr lang="el-GR" sz="1200" b="0" dirty="0" smtClean="0"/>
              <a:t> (</a:t>
            </a:r>
            <a:r>
              <a:rPr lang="en-US" sz="1200" b="0" dirty="0" smtClean="0"/>
              <a:t>q</a:t>
            </a:r>
            <a:r>
              <a:rPr lang="el-GR" sz="1200" b="0" dirty="0" smtClean="0"/>
              <a:t>) με επιβράδυνση ενός έτους» </a:t>
            </a:r>
            <a:r>
              <a:rPr lang="el-GR" sz="1200" b="0" dirty="0"/>
              <a:t>που κυμαίνεται από αρνητικό 0,30 έως 0,20, σε προσαυξήσεις 0,05.Ο οριζόντιος άξονας του γραφήματος αντιπροσωπεύει τα έτη από το 1962 έως το 2016, σε προσαυξήσεις των 2 ετών. Η γραμμή που υποδηλώνει την «μεταβολή του λόγου της επένδυσης (κλίμακα αριστερά) δείχνει τις ακόλουθες πληροφορίες: 1962, 0,5; 1970, αρνητικό 1; 1978, αρνητικό 0,3; 1986, 0,25; 1994, 0; 2002, αρνητικό 0,5; 2010, 0,4; 2016, αρνητικό 0,25</a:t>
            </a:r>
            <a:r>
              <a:rPr lang="el-GR" sz="1200" b="0" dirty="0" smtClean="0"/>
              <a:t>. Η </a:t>
            </a:r>
            <a:r>
              <a:rPr lang="el-GR" sz="1200" b="0" dirty="0"/>
              <a:t>γραμμή που υποδηλώνει την </a:t>
            </a:r>
            <a:r>
              <a:rPr lang="el-GR" sz="1200" b="0" dirty="0" smtClean="0"/>
              <a:t>«Αλλαγή στο δείκτη </a:t>
            </a:r>
            <a:r>
              <a:rPr lang="el-GR" sz="1200" b="0" dirty="0" err="1" smtClean="0"/>
              <a:t>Tobin</a:t>
            </a:r>
            <a:r>
              <a:rPr lang="el-GR" sz="1200" b="0" dirty="0" smtClean="0"/>
              <a:t> (</a:t>
            </a:r>
            <a:r>
              <a:rPr lang="en-US" sz="1200" b="0" dirty="0" smtClean="0"/>
              <a:t>q</a:t>
            </a:r>
            <a:r>
              <a:rPr lang="el-GR" sz="1200" b="0" dirty="0" smtClean="0"/>
              <a:t>) (</a:t>
            </a:r>
            <a:r>
              <a:rPr lang="el-GR" sz="1200" b="0" dirty="0"/>
              <a:t>κλίμακα δεξιά</a:t>
            </a:r>
            <a:r>
              <a:rPr lang="el-GR" sz="1200" b="0" dirty="0" smtClean="0"/>
              <a:t>)» </a:t>
            </a:r>
            <a:r>
              <a:rPr lang="el-GR" sz="1200" b="0" dirty="0"/>
              <a:t>δείχνει τις ακόλουθες πληροφορίες: 1962, 0,25; 1970, αρνητικό 0,4; 1978, 0; 1986, αρνητικό 0,4; 1994, 0,25; 2002, αρνητικό 1,3; 2010, 0; 2016, αρνητικό 0,5.Όλες οι τιμές είναι κατά προσέγγιση.</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12</a:t>
            </a:fld>
            <a:endParaRPr lang="en-US" dirty="0"/>
          </a:p>
        </p:txBody>
      </p:sp>
    </p:spTree>
    <p:extLst>
      <p:ext uri="{BB962C8B-B14F-4D97-AF65-F5344CB8AC3E}">
        <p14:creationId xmlns="" xmlns:p14="http://schemas.microsoft.com/office/powerpoint/2010/main" val="32594536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Βλέπουμε ότι η επένδυση είναι συνάρτηση του λόγου του ποσοστού κέρδους προς το άθροισμα του επιτοκίου και του ποσοστού απόσβεσης.</a:t>
            </a:r>
            <a:r>
              <a:rPr lang="en-US" sz="1200" b="0" i="0" u="none" strike="noStrike" kern="1200" baseline="0" dirty="0">
                <a:solidFill>
                  <a:schemeClr val="tx1"/>
                </a:solidFill>
                <a:latin typeface="+mn-lt"/>
                <a:ea typeface="+mn-ea"/>
                <a:cs typeface="+mn-cs"/>
              </a:rPr>
              <a:t>.</a:t>
            </a:r>
            <a:r>
              <a:rPr lang="en-US" dirty="0"/>
              <a:t>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13</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Αυτή η σχέση μεταξύ του κέρδους, του πραγματικού επιτοκίου και της επένδυσης εξαρτάται από μια ισχυρή υπόθεση: ότι το μέλλον αναμένεται να είναι ίδιο με το παρόν.</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14</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31774" rtl="0" eaLnBrk="1" fontAlgn="auto" latinLnBrk="0" hangingPunct="1">
              <a:lnSpc>
                <a:spcPct val="100000"/>
              </a:lnSpc>
              <a:spcBef>
                <a:spcPts val="0"/>
              </a:spcBef>
              <a:spcAft>
                <a:spcPts val="0"/>
              </a:spcAft>
              <a:buClrTx/>
              <a:buSzTx/>
              <a:buFontTx/>
              <a:buNone/>
              <a:tabLst/>
              <a:defRPr/>
            </a:pPr>
            <a:r>
              <a:rPr lang="el-GR" dirty="0"/>
              <a:t>Μπορείτε να δείτε στο Σχήμα 15.3 ότι η επένδυση και το κέρδος κινούνται παράλληλα.</a:t>
            </a:r>
          </a:p>
          <a:p>
            <a:pPr marL="0" marR="0" lvl="0" indent="0" algn="l" defTabSz="931774" rtl="0" eaLnBrk="1" fontAlgn="auto" latinLnBrk="0" hangingPunct="1">
              <a:lnSpc>
                <a:spcPct val="100000"/>
              </a:lnSpc>
              <a:spcBef>
                <a:spcPts val="0"/>
              </a:spcBef>
              <a:spcAft>
                <a:spcPts val="0"/>
              </a:spcAft>
              <a:buClrTx/>
              <a:buSzTx/>
              <a:buFontTx/>
              <a:buNone/>
              <a:tabLst/>
              <a:defRPr/>
            </a:pPr>
            <a:endParaRPr lang="el-GR" dirty="0"/>
          </a:p>
          <a:p>
            <a:pPr marL="0" marR="0" lvl="0" indent="0" algn="l" defTabSz="931774" rtl="0" eaLnBrk="1" fontAlgn="auto" latinLnBrk="0" hangingPunct="1">
              <a:lnSpc>
                <a:spcPct val="100000"/>
              </a:lnSpc>
              <a:spcBef>
                <a:spcPts val="0"/>
              </a:spcBef>
              <a:spcAft>
                <a:spcPts val="0"/>
              </a:spcAft>
              <a:buClrTx/>
              <a:buSzTx/>
              <a:buFontTx/>
              <a:buNone/>
              <a:tabLst/>
              <a:defRPr/>
            </a:pPr>
            <a:r>
              <a:rPr lang="el-GR" dirty="0"/>
              <a:t>Μεγάλη περιγραφή: Ο αριστερός κατακόρυφος άξονας του γραφήματος φέρει την ένδειξη </a:t>
            </a:r>
            <a:r>
              <a:rPr lang="el-GR" dirty="0" smtClean="0"/>
              <a:t>«Αλλαγή στο λόγο </a:t>
            </a:r>
            <a:r>
              <a:rPr lang="el-GR" dirty="0"/>
              <a:t>επένδυσης προς </a:t>
            </a:r>
            <a:r>
              <a:rPr lang="el-GR" dirty="0" smtClean="0"/>
              <a:t>κεφάλαιο» </a:t>
            </a:r>
            <a:r>
              <a:rPr lang="el-GR" dirty="0"/>
              <a:t>που κυμαίνεται από αρνητικό 0,020 έως 0,015, σε προσαυξήσεις 0,005. Ο δεξιός κατακόρυφος άξονας του γραφήματος φέρει την ένδειξη </a:t>
            </a:r>
            <a:r>
              <a:rPr lang="el-GR" dirty="0" smtClean="0"/>
              <a:t>«Αλλαγή στο λόγο κέρδους </a:t>
            </a:r>
            <a:r>
              <a:rPr lang="el-GR" dirty="0"/>
              <a:t>προς κεφάλαιο (</a:t>
            </a:r>
            <a:r>
              <a:rPr lang="el-GR" dirty="0" smtClean="0"/>
              <a:t>ποσοστό)» </a:t>
            </a:r>
            <a:r>
              <a:rPr lang="el-GR" dirty="0"/>
              <a:t>που κυμαίνεται από αρνητικό 2 έως 1,5, σε προσαυξήσεις 0,5. Ο οριζόντιος άξονας του γραφήματος αντιπροσωπεύει τα έτη από το 1960 έως το 2015, σε προσαυξήσεις των 5 ετών. Η γραμμή που υποδηλώνει την </a:t>
            </a:r>
            <a:r>
              <a:rPr lang="el-GR" dirty="0" smtClean="0"/>
              <a:t>«Αλλαγή στις επενδύσεις </a:t>
            </a:r>
            <a:r>
              <a:rPr lang="el-GR" dirty="0"/>
              <a:t>(κλίμακα στα αριστερά</a:t>
            </a:r>
            <a:r>
              <a:rPr lang="el-GR" dirty="0" smtClean="0"/>
              <a:t>)» </a:t>
            </a:r>
            <a:r>
              <a:rPr lang="el-GR" dirty="0"/>
              <a:t>δείχνει τις ακόλουθες πληροφορίες: 1960, 0,005; 1965, 0,010; 1970, αρνητικό 0,006; 1975, αρνητικό 0,007; 1980, 0,002; 1985, 0,007; 1990, 0,003; 1995, 0,006; 2000, αρνητικό 0,005; 2005, 0,004; 2010, αρνητικό 0,004; 2015, 0,001.Η γραμμή που υποδηλώνει τη </a:t>
            </a:r>
            <a:r>
              <a:rPr lang="el-GR" dirty="0" smtClean="0"/>
              <a:t>«Αλλαγή στα κέρδη </a:t>
            </a:r>
            <a:r>
              <a:rPr lang="el-GR" dirty="0"/>
              <a:t>(κλίμακα </a:t>
            </a:r>
            <a:r>
              <a:rPr lang="el-GR" dirty="0" smtClean="0"/>
              <a:t>στα δεξιά</a:t>
            </a:r>
            <a:r>
              <a:rPr lang="el-GR" dirty="0"/>
              <a:t>)» δείχνει τις ακόλουθες πληροφορίες: 1960, αρνητικό 0,005; 1965, 0,008; 1970, αρνητικό 0,015; 1975, αρνητικό 0,008; 1980, αρνητικό 0,011; 1985, αρνητικό 0,005; 1990, αρνητικό 0,005; 1995, 0,004; 2000, αρνητικό 0,011; 2005, 0.000; 2010, 0,015; 2015, 0.000.Οκτώ σκιασμένες κάθετες ράβδοι απεικονίζονται στο γράφημα για τα έτη 1960, 1970, 1975, 1980, 1981, 1990, 2001 και 2009 με τις κορυφές να βρίσκονται απέναντι από το 0,015 στον κατακόρυφο άξονα. Όλες οι τιμές είναι κατά προσέγγιση.</a:t>
            </a:r>
            <a:r>
              <a:rPr lang="en-US" dirty="0"/>
              <a:t>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15</a:t>
            </a:fld>
            <a:endParaRPr lang="en-US" dirty="0"/>
          </a:p>
        </p:txBody>
      </p:sp>
    </p:spTree>
    <p:extLst>
      <p:ext uri="{BB962C8B-B14F-4D97-AF65-F5344CB8AC3E}">
        <p14:creationId xmlns="" xmlns:p14="http://schemas.microsoft.com/office/powerpoint/2010/main" val="38704011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Πόσο εξαρτάται η επένδυση από την αναμενόμενη παρούσα αξία των μελλοντικών κερδών και πόσο εξαρτάται από το τρέχον κέρδος; Με άλλα λόγια: Τι είναι πιο σημαντικό για τις επενδυτικές αποφάσεις: Κερδοφορία (η αναμενόμενη παρούσα αξία προεξόφλησης των μελλοντικών κερδών) ή ταμειακή ροή (τρέχον κέρδος, η καθαρή ροή μετρητών που λαμβάνει τώρα η επιχείρηση);</a:t>
            </a:r>
            <a:endParaRPr lang="en-US" b="0"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16</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Συνοπτικά, για να ταιριάζει με την επενδυτική συμπεριφορά που παρατηρούμε στην πράξη, η εξίσωση επένδυσης προσδιορίζεται καλύτερα ως Εξίσωση 15.7. Ωστόσο, πρέπει να κάνουμε ένα τελευταίο βήμα. Τι καθορίζει το κέρδος ανά μονάδα κεφαλαίου; Κυρίως δύο παράγοντες: (1) το επίπεδο των πωλήσεων και (2) το υπάρχον κεφαλαιακό απόθεμα. Εάν οι πωλήσεις είναι χαμηλές σε σχέση με το απόθεμα κεφαλαίου, τα κέρδη ανά μονάδα κεφαλαίου είναι πιθανό να είναι επίσης χαμηλά. Η εξίσωση 15.8 δείχνει ότι το κέρδος ανά μονάδα κεφαλαίου είναι μια αύξουσα συνάρτηση του λόγου των πωλήσεων προς το απόθεμα κεφαλαίου.</a:t>
            </a:r>
            <a:r>
              <a:rPr lang="en-US" sz="1200" b="0" i="0" u="none" strike="noStrike" kern="1200" baseline="0" dirty="0">
                <a:solidFill>
                  <a:schemeClr val="tx1"/>
                </a:solidFill>
                <a:latin typeface="+mn-lt"/>
                <a:ea typeface="+mn-ea"/>
                <a:cs typeface="+mn-cs"/>
              </a:rPr>
              <a:t> </a:t>
            </a:r>
            <a:r>
              <a:rPr lang="en-US" dirty="0"/>
              <a:t>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17</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200" b="0" i="0" u="none" strike="noStrike" kern="1200" baseline="0" dirty="0">
                <a:solidFill>
                  <a:schemeClr val="tx1"/>
                </a:solidFill>
                <a:latin typeface="+mn-lt"/>
                <a:ea typeface="+mn-ea"/>
                <a:cs typeface="+mn-cs"/>
              </a:rPr>
              <a:t>Το Σχήμα 15-4 δείχνει ότι υπάρχει μια ισχυρή άμεση σχέση μεταξύ των μεταβολών στο κέρδος ανά μονάδα κεφαλαίου και των μεταβολών του λόγου προϊόντος προς κεφάλαιο. Μπορείτε να δείτε ότι το κέρδος ανά μονάδα κεφαλαίου και ο λόγος προϊόντος προς κεφάλαιο κινούνται σε μεγάλο βαθμό παράλληλα.</a:t>
            </a:r>
          </a:p>
          <a:p>
            <a:pPr marL="0" marR="0" lvl="0" indent="0" algn="l" defTabSz="914400" rtl="0" eaLnBrk="1" fontAlgn="auto" latinLnBrk="0" hangingPunct="1">
              <a:lnSpc>
                <a:spcPct val="100000"/>
              </a:lnSpc>
              <a:spcBef>
                <a:spcPts val="0"/>
              </a:spcBef>
              <a:spcAft>
                <a:spcPts val="0"/>
              </a:spcAft>
              <a:buClrTx/>
              <a:buSzTx/>
              <a:buFontTx/>
              <a:buNone/>
              <a:tabLst/>
              <a:defRPr/>
            </a:pPr>
            <a:endParaRPr lang="el-GR" sz="1200" b="0" i="0" u="none" strike="noStrike" kern="1200" baseline="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l-GR" sz="1200" b="0" i="0" u="none" strike="noStrike" kern="1200" baseline="0" dirty="0">
                <a:solidFill>
                  <a:schemeClr val="tx1"/>
                </a:solidFill>
                <a:latin typeface="+mn-lt"/>
                <a:ea typeface="+mn-ea"/>
                <a:cs typeface="+mn-cs"/>
              </a:rPr>
              <a:t>Μεγάλη περιγραφή: Ο αριστερός κατακόρυφος άξονας του γραφήματος φέρει την ένδειξη </a:t>
            </a:r>
            <a:r>
              <a:rPr lang="el-GR" sz="1200" b="0" i="0" u="none" strike="noStrike" kern="1200" baseline="0" dirty="0" smtClean="0">
                <a:solidFill>
                  <a:schemeClr val="tx1"/>
                </a:solidFill>
                <a:latin typeface="+mn-lt"/>
                <a:ea typeface="+mn-ea"/>
                <a:cs typeface="+mn-cs"/>
              </a:rPr>
              <a:t>«Αλλαγή στο λόγο παραγωγής προς κεφάλαιο» </a:t>
            </a:r>
            <a:r>
              <a:rPr lang="el-GR" sz="1200" b="0" i="0" u="none" strike="noStrike" kern="1200" baseline="0" dirty="0">
                <a:solidFill>
                  <a:schemeClr val="tx1"/>
                </a:solidFill>
                <a:latin typeface="+mn-lt"/>
                <a:ea typeface="+mn-ea"/>
                <a:cs typeface="+mn-cs"/>
              </a:rPr>
              <a:t>που κυμαίνεται από αρνητικό 10 έως 6, σε προσαυξήσεις του 2. Ο δεξιός κατακόρυφος άξονας του γραφήματος φέρει την ένδειξη </a:t>
            </a:r>
            <a:r>
              <a:rPr lang="el-GR" sz="1200" b="0" i="0" u="none" strike="noStrike" kern="1200" baseline="0" dirty="0" smtClean="0">
                <a:solidFill>
                  <a:schemeClr val="tx1"/>
                </a:solidFill>
                <a:latin typeface="+mn-lt"/>
                <a:ea typeface="+mn-ea"/>
                <a:cs typeface="+mn-cs"/>
              </a:rPr>
              <a:t>«Αλλαγή στο λόγο κέρδους </a:t>
            </a:r>
            <a:r>
              <a:rPr lang="el-GR" sz="1200" b="0" i="0" u="none" strike="noStrike" kern="1200" baseline="0" dirty="0">
                <a:solidFill>
                  <a:schemeClr val="tx1"/>
                </a:solidFill>
                <a:latin typeface="+mn-lt"/>
                <a:ea typeface="+mn-ea"/>
                <a:cs typeface="+mn-cs"/>
              </a:rPr>
              <a:t>προς κεφάλαιο </a:t>
            </a:r>
            <a:r>
              <a:rPr lang="el-GR" sz="1200" b="0" i="0" u="none" strike="noStrike" kern="1200" baseline="0" dirty="0" smtClean="0">
                <a:solidFill>
                  <a:schemeClr val="tx1"/>
                </a:solidFill>
                <a:latin typeface="+mn-lt"/>
                <a:ea typeface="+mn-ea"/>
                <a:cs typeface="+mn-cs"/>
              </a:rPr>
              <a:t>(ποσοστό)» </a:t>
            </a:r>
            <a:r>
              <a:rPr lang="el-GR" sz="1200" b="0" i="0" u="none" strike="noStrike" kern="1200" baseline="0" dirty="0">
                <a:solidFill>
                  <a:schemeClr val="tx1"/>
                </a:solidFill>
                <a:latin typeface="+mn-lt"/>
                <a:ea typeface="+mn-ea"/>
                <a:cs typeface="+mn-cs"/>
              </a:rPr>
              <a:t>που κυμαίνονται από αρνητικό 2 έως 2, σε προσαυξήσεις 0,5.Ο οριζόντιος άξονας του γραφήματος αντιπροσωπεύει τα έτη από το 1960 έως το 2015, σε προσαυξήσεις των 5 ετών. Η γραμμή που υποδηλώνει την </a:t>
            </a:r>
            <a:r>
              <a:rPr lang="el-GR" sz="1200" b="0" i="0" u="none" strike="noStrike" kern="1200" baseline="0" dirty="0" smtClean="0">
                <a:solidFill>
                  <a:schemeClr val="tx1"/>
                </a:solidFill>
                <a:latin typeface="+mn-lt"/>
                <a:ea typeface="+mn-ea"/>
                <a:cs typeface="+mn-cs"/>
              </a:rPr>
              <a:t>«Αλλαγή στην παραγωγή (κλίμακα </a:t>
            </a:r>
            <a:r>
              <a:rPr lang="el-GR" sz="1200" b="0" i="0" u="none" strike="noStrike" kern="1200" baseline="0" dirty="0">
                <a:solidFill>
                  <a:schemeClr val="tx1"/>
                </a:solidFill>
                <a:latin typeface="+mn-lt"/>
                <a:ea typeface="+mn-ea"/>
                <a:cs typeface="+mn-cs"/>
              </a:rPr>
              <a:t>στα αριστερά</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δείχνει τις ακόλουθες πληροφορίες: 1960, 1.5; 1965, 2; 1970, αρνητικό 4,4; 1975, αρνητικό 2; 1980, αρνητικό 3.3; 1985, 0.8; 1990, αρνητικό 0,4; 1995, 0; 2000, αρνητικό 2; 2005, αρνητικό 1; 2010, 1; 2015, 1.Η γραμμή που υποδηλώνει τη </a:t>
            </a:r>
            <a:r>
              <a:rPr lang="el-GR" sz="1200" b="0" i="0" u="none" strike="noStrike" kern="1200" baseline="0" dirty="0" smtClean="0">
                <a:solidFill>
                  <a:schemeClr val="tx1"/>
                </a:solidFill>
                <a:latin typeface="+mn-lt"/>
                <a:ea typeface="+mn-ea"/>
                <a:cs typeface="+mn-cs"/>
              </a:rPr>
              <a:t>«Αλλαγή στα κέρδη </a:t>
            </a:r>
            <a:r>
              <a:rPr lang="el-GR" sz="1200" b="0" i="0" u="none" strike="noStrike" kern="1200" baseline="0" dirty="0">
                <a:solidFill>
                  <a:schemeClr val="tx1"/>
                </a:solidFill>
                <a:latin typeface="+mn-lt"/>
                <a:ea typeface="+mn-ea"/>
                <a:cs typeface="+mn-cs"/>
              </a:rPr>
              <a:t>(κλίμακα </a:t>
            </a:r>
            <a:r>
              <a:rPr lang="el-GR" sz="1200" b="0" i="0" u="none" strike="noStrike" kern="1200" baseline="0" dirty="0" smtClean="0">
                <a:solidFill>
                  <a:schemeClr val="tx1"/>
                </a:solidFill>
                <a:latin typeface="+mn-lt"/>
                <a:ea typeface="+mn-ea"/>
                <a:cs typeface="+mn-cs"/>
              </a:rPr>
              <a:t>στα δεξιά)» </a:t>
            </a:r>
            <a:r>
              <a:rPr lang="el-GR" sz="1200" b="0" i="0" u="none" strike="noStrike" kern="1200" baseline="0" dirty="0">
                <a:solidFill>
                  <a:schemeClr val="tx1"/>
                </a:solidFill>
                <a:latin typeface="+mn-lt"/>
                <a:ea typeface="+mn-ea"/>
                <a:cs typeface="+mn-cs"/>
              </a:rPr>
              <a:t>δείχνει τις ακόλουθες πληροφορίες: 1960, αρνητικό 4; 1965, 1.9; 1970, αρνητικό 8,5; 1975, αρνητικό 2,5; 1980, αρνητικό 6,5; 1985, αρνητικό 5; 1990, αρνητικό 3,5; 1995, αρνητικό 0,5; 2000, αρνητικό 6,5; 2005, αρνητικό 2; 2010, 2; 2015, αρνητικό 3.Οκτώ σκιασμένες κάθετες ράβδοι απεικονίζονται στο γράφημα για τα έτη 1960, 1970, 1975, 1980, 1981, 1990, 2001 και 2009 με τις κορυφές να βρίσκονται απέναντι από το 6 στον κατακόρυφο άξονα. Όλες οι τιμές είναι κατά προσέγγιση.</a:t>
            </a:r>
            <a:endParaRPr lang="en-US" dirty="0">
              <a:effectLst/>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18</a:t>
            </a:fld>
            <a:endParaRPr lang="en-US" dirty="0"/>
          </a:p>
        </p:txBody>
      </p:sp>
    </p:spTree>
    <p:extLst>
      <p:ext uri="{BB962C8B-B14F-4D97-AF65-F5344CB8AC3E}">
        <p14:creationId xmlns="" xmlns:p14="http://schemas.microsoft.com/office/powerpoint/2010/main" val="24330563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Σίγουρα θα έχετε παρατηρήσει τις ομοιότητες ανάμεσα στον τρόπο που αντιμετωπίζουμε  την κατανάλωση και την επενδυτική συμπεριφορά στις Ενότητες 15-1 και 15-2.</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19</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Υπάρχουν όμως και σημαντικές διαφορές μεταξύ των αποφάσεων κατανάλωσης και των επενδυτικών αποφάσεων.</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20</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200" b="0" i="0" u="none" strike="noStrike" kern="1200" baseline="0" dirty="0">
                <a:solidFill>
                  <a:schemeClr val="tx1"/>
                </a:solidFill>
                <a:latin typeface="+mn-lt"/>
                <a:ea typeface="+mn-ea"/>
                <a:cs typeface="+mn-cs"/>
              </a:rPr>
              <a:t>Το Σχήμα 15-5 απεικονίζει τους ετήσιους ρυθμούς μεταβολής  της κατανάλωση και της επένδυσης στις ΗΠΑ από το 1960. Οι σκιασμένες περιοχές είναι χρόνια κατά τα οποία η οικονομία των ΗΠΑ βρισκόταν σε ύφεση. Για να διευκολυνθεί η ερμηνεία του διαγράμματος, και οι δύο ρυθμοί μεταβολής απεικονίζονται ως αποκλίσεις από τον μέσο ρυθμό μεταβολής κατά τη διάρκεια της περιόδου, έτσι ώστε, κατά μέσο όρο, να είναι ίσοι με μηδέν. Μπορείτε να δείτε ότι οι σχετικές μεταβολές της επένδυσης είναι πολύ μεγαλύτερες από τις σχετικές μεταβολές της κατανάλωσης. Οι τρεις πρώτες γραμμές είναι συμπεράσματα που μπορούμε να βγάλουμε από το Σχήμα 15.5.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l-GR" sz="1200" b="0" i="0" u="none" strike="noStrike" kern="1200" baseline="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l-GR" sz="1200" b="0" i="0" u="none" strike="noStrike" kern="1200" baseline="0" dirty="0">
                <a:solidFill>
                  <a:schemeClr val="tx1"/>
                </a:solidFill>
                <a:latin typeface="+mn-lt"/>
                <a:ea typeface="+mn-ea"/>
                <a:cs typeface="+mn-cs"/>
              </a:rPr>
              <a:t>Μεγάλη περιγραφή: Ο αριστερός κατακόρυφος άξονας του γραφήματος φέρει την ένδειξη </a:t>
            </a:r>
            <a:r>
              <a:rPr lang="el-GR" sz="1200" b="0" i="0" u="none" strike="noStrike" kern="1200" baseline="0" dirty="0" smtClean="0">
                <a:solidFill>
                  <a:schemeClr val="tx1"/>
                </a:solidFill>
                <a:latin typeface="+mn-lt"/>
                <a:ea typeface="+mn-ea"/>
                <a:cs typeface="+mn-cs"/>
              </a:rPr>
              <a:t>«Ποσοστό» </a:t>
            </a:r>
            <a:r>
              <a:rPr lang="el-GR" sz="1200" b="0" i="0" u="none" strike="noStrike" kern="1200" baseline="0" dirty="0">
                <a:solidFill>
                  <a:schemeClr val="tx1"/>
                </a:solidFill>
                <a:latin typeface="+mn-lt"/>
                <a:ea typeface="+mn-ea"/>
                <a:cs typeface="+mn-cs"/>
              </a:rPr>
              <a:t>και κυμαίνεται από αρνητικά 30 έως 30, σε προσαυξήσεις του 10. Ο οριζόντιος άξονας του γραφήματος αντιπροσωπεύει τα έτη από το 1960 έως το 2015, σε προσαυξήσεις 5 ετών. Η γραμμή </a:t>
            </a:r>
            <a:r>
              <a:rPr lang="el-GR" sz="1200" b="0" i="0" u="none" strike="noStrike" kern="1200" baseline="0" dirty="0" smtClean="0">
                <a:solidFill>
                  <a:schemeClr val="tx1"/>
                </a:solidFill>
                <a:latin typeface="+mn-lt"/>
                <a:ea typeface="+mn-ea"/>
                <a:cs typeface="+mn-cs"/>
              </a:rPr>
              <a:t>με την ένδειξη «Δείκτης αλλαγής στην κατανάλωση» </a:t>
            </a:r>
            <a:r>
              <a:rPr lang="el-GR" sz="1200" b="0" i="0" u="none" strike="noStrike" kern="1200" baseline="0" dirty="0">
                <a:solidFill>
                  <a:schemeClr val="tx1"/>
                </a:solidFill>
                <a:latin typeface="+mn-lt"/>
                <a:ea typeface="+mn-ea"/>
                <a:cs typeface="+mn-cs"/>
              </a:rPr>
              <a:t>δείχνει τις ακόλουθες πληροφορίες: 1960, 0; 1965, 3; 1970, 0; 1975, 0; 1980, αρνητικό 2; 1985, 1; 1990, αρνητικό 1; 1995, 0; 2000, 1; 2005, 0; 2010, αρνητικό 0,05; 2015, 0.Η γραμμή </a:t>
            </a:r>
            <a:r>
              <a:rPr lang="el-GR" sz="1200" b="0" i="0" u="none" strike="noStrike" kern="1200" baseline="0" dirty="0" smtClean="0">
                <a:solidFill>
                  <a:schemeClr val="tx1"/>
                </a:solidFill>
                <a:latin typeface="+mn-lt"/>
                <a:ea typeface="+mn-ea"/>
                <a:cs typeface="+mn-cs"/>
              </a:rPr>
              <a:t>με την ένδειξη «Δείκτης αλλαγής στις επενδύσεις» </a:t>
            </a:r>
            <a:r>
              <a:rPr lang="el-GR" sz="1200" b="0" i="0" u="none" strike="noStrike" kern="1200" baseline="0" dirty="0">
                <a:solidFill>
                  <a:schemeClr val="tx1"/>
                </a:solidFill>
                <a:latin typeface="+mn-lt"/>
                <a:ea typeface="+mn-ea"/>
                <a:cs typeface="+mn-cs"/>
              </a:rPr>
              <a:t>δείχνει τις ακόλουθες πληροφορίες: 1960, αρνητικό 7; 1965, 5; 1970, αρνητικό 9; 1975, αρνητικό 12; 1980, αρνητικό 9; 1985, αρνητικό 5; 1990, αρνητικό 9; 1995, αρνητικό 1; 2000, 0; 2005, 5; 2010, 0; 2015, αρνητικό 0,5.Οκτώ σκιασμένες κάθετες ράβδοι απεικονίζονται στο γράφημα για τα έτη 1960, 1970, 1975, 1980, 1981, 1990, 2001 και 2009 με τις κορυφές να βρίσκονται απέναντι από το 30 στον κατακόρυφο άξονα. Όλες οι τιμές είναι κατά προσέγγιση.</a:t>
            </a:r>
            <a:endParaRPr lang="en-US" dirty="0">
              <a:effectLst/>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21</a:t>
            </a:fld>
            <a:endParaRPr lang="en-US" dirty="0"/>
          </a:p>
        </p:txBody>
      </p:sp>
    </p:spTree>
    <p:extLst>
      <p:ext uri="{BB962C8B-B14F-4D97-AF65-F5344CB8AC3E}">
        <p14:creationId xmlns="" xmlns:p14="http://schemas.microsoft.com/office/powerpoint/2010/main" val="22243222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l-GR"/>
              <a:t>Αυτό το παράρτημα δείχνει την εξαγωγή της αναμενόμενης παρούσας αξίας των κερδών υπό στατικές προσδοκίες.</a:t>
            </a:r>
            <a:r>
              <a:rPr lang="en-US"/>
              <a:t> </a:t>
            </a:r>
            <a:r>
              <a:rPr lang="en-US" dirty="0"/>
              <a:t>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22</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a:t>Έχοντας εξετάσει τον ρόλο των προσδοκιών στις χρηματοπιστωτικές αγορές, θα στραφούμε τώρα στον ρόλο που διαδραματίζουν οι προσδοκίες στον προσδιορισμό των δύο κύριων συνιστωσών των δαπανών - της κατανάλωσης και της επένδυσης.</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Ο πολύ διορατικός καταναλωτής θα προσθέσει τον ανθρώπινο πλούτο  και τον μη ανθρώπινο πλούτο του, ώστε να έχει μια εκτίμηση του συνολικού του πλούτου. Τότε θα αποφάσιζε πόσα θα ξοδέψει από αυτόν τον συνολικό πλούτο. Μια εύλογη υπόθεση είναι ότι θα αποφάσιζε να ξοδέψει ένα μέρος του συνολικού της πλούτου, έτσι ώστε να διατηρεί περίπου το ίδιο επίπεδο κατανάλωσης κάθε χρόνο σε όλη του τη ζωή. Εάν αυτό το επίπεδο κατανάλωσης ήταν υψηλότερο από το τρέχον εισόδημά του, θα δανειζόταν τη διαφορά. Αν ήταν χαμηλότερο από το τρέχον εισόδημά της, θα αποταμίευε τη διαφορά</a:t>
            </a:r>
            <a:r>
              <a:rPr lang="en-US" sz="1200" b="0" i="0" u="none" strike="noStrike" kern="1200" baseline="0" dirty="0">
                <a:solidFill>
                  <a:schemeClr val="tx1"/>
                </a:solidFill>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4</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Η συμπεριφορά της συνολικής κατανάλωσης παραμένει ένα καυτό πεδίο έρευνας από την εποχή του </a:t>
            </a:r>
            <a:r>
              <a:rPr lang="el-GR" sz="1200" b="0" i="0" u="none" strike="noStrike" kern="1200" baseline="0" dirty="0" err="1">
                <a:solidFill>
                  <a:schemeClr val="tx1"/>
                </a:solidFill>
                <a:latin typeface="+mn-lt"/>
                <a:ea typeface="+mn-ea"/>
                <a:cs typeface="+mn-cs"/>
              </a:rPr>
              <a:t>Friedman</a:t>
            </a:r>
            <a:r>
              <a:rPr lang="el-GR" sz="1200" b="0" i="0" u="none" strike="noStrike" kern="1200" baseline="0" dirty="0">
                <a:solidFill>
                  <a:schemeClr val="tx1"/>
                </a:solidFill>
                <a:latin typeface="+mn-lt"/>
                <a:ea typeface="+mn-ea"/>
                <a:cs typeface="+mn-cs"/>
              </a:rPr>
              <a:t> και του </a:t>
            </a:r>
            <a:r>
              <a:rPr lang="el-GR" sz="1200" b="0" i="0" u="none" strike="noStrike" kern="1200" baseline="0" dirty="0" err="1">
                <a:solidFill>
                  <a:schemeClr val="tx1"/>
                </a:solidFill>
                <a:latin typeface="+mn-lt"/>
                <a:ea typeface="+mn-ea"/>
                <a:cs typeface="+mn-cs"/>
              </a:rPr>
              <a:t>Modigliani</a:t>
            </a:r>
            <a:r>
              <a:rPr lang="el-GR" sz="1200" b="0" i="0" u="none" strike="noStrike" kern="1200" baseline="0" dirty="0">
                <a:solidFill>
                  <a:schemeClr val="tx1"/>
                </a:solidFill>
                <a:latin typeface="+mn-lt"/>
                <a:ea typeface="+mn-ea"/>
                <a:cs typeface="+mn-cs"/>
              </a:rPr>
              <a:t> για δύο λόγους: Ο ένας είναι απλώς το τεράστιο μέγεθος της κατανάλωσης ως συστατικό του ΑΕΠ και επομένως η ανάγκη κατανόησης των μεταβολών της κατανάλωσης. Ο άλλος είναι η αυξανόμενη διαθεσιμότητα μεγάλων δημοσκοπήσεων μεμονωμένων καταναλωτών, όπως η </a:t>
            </a:r>
            <a:r>
              <a:rPr lang="el-GR" sz="1200" b="0" i="0" u="none" strike="noStrike" kern="1200" baseline="0" dirty="0" err="1">
                <a:solidFill>
                  <a:schemeClr val="tx1"/>
                </a:solidFill>
                <a:latin typeface="+mn-lt"/>
                <a:ea typeface="+mn-ea"/>
                <a:cs typeface="+mn-cs"/>
              </a:rPr>
              <a:t>Panel</a:t>
            </a:r>
            <a:r>
              <a:rPr lang="el-GR" sz="1200" b="0" i="0" u="none" strike="noStrike" kern="1200" baseline="0" dirty="0">
                <a:solidFill>
                  <a:schemeClr val="tx1"/>
                </a:solidFill>
                <a:latin typeface="+mn-lt"/>
                <a:ea typeface="+mn-ea"/>
                <a:cs typeface="+mn-cs"/>
              </a:rPr>
              <a:t> </a:t>
            </a:r>
            <a:r>
              <a:rPr lang="el-GR" sz="1200" b="0" i="0" u="none" strike="noStrike" kern="1200" baseline="0" dirty="0" err="1">
                <a:solidFill>
                  <a:schemeClr val="tx1"/>
                </a:solidFill>
                <a:latin typeface="+mn-lt"/>
                <a:ea typeface="+mn-ea"/>
                <a:cs typeface="+mn-cs"/>
              </a:rPr>
              <a:t>Study</a:t>
            </a:r>
            <a:r>
              <a:rPr lang="el-GR" sz="1200" b="0" i="0" u="none" strike="noStrike" kern="1200" baseline="0" dirty="0">
                <a:solidFill>
                  <a:schemeClr val="tx1"/>
                </a:solidFill>
                <a:latin typeface="+mn-lt"/>
                <a:ea typeface="+mn-ea"/>
                <a:cs typeface="+mn-cs"/>
              </a:rPr>
              <a:t> of </a:t>
            </a:r>
            <a:r>
              <a:rPr lang="el-GR" sz="1200" b="0" i="0" u="none" strike="noStrike" kern="1200" baseline="0" dirty="0" err="1">
                <a:solidFill>
                  <a:schemeClr val="tx1"/>
                </a:solidFill>
                <a:latin typeface="+mn-lt"/>
                <a:ea typeface="+mn-ea"/>
                <a:cs typeface="+mn-cs"/>
              </a:rPr>
              <a:t>Income</a:t>
            </a:r>
            <a:r>
              <a:rPr lang="el-GR" sz="1200" b="0" i="0" u="none" strike="noStrike" kern="1200" baseline="0" dirty="0">
                <a:solidFill>
                  <a:schemeClr val="tx1"/>
                </a:solidFill>
                <a:latin typeface="+mn-lt"/>
                <a:ea typeface="+mn-ea"/>
                <a:cs typeface="+mn-cs"/>
              </a:rPr>
              <a:t> Dynamics (PSID), που περιγράφεται στο </a:t>
            </a:r>
            <a:r>
              <a:rPr lang="el-GR" sz="1200" b="0" i="0" u="none" strike="noStrike" kern="1200" baseline="0" dirty="0" err="1">
                <a:solidFill>
                  <a:schemeClr val="tx1"/>
                </a:solidFill>
                <a:latin typeface="+mn-lt"/>
                <a:ea typeface="+mn-ea"/>
                <a:cs typeface="+mn-cs"/>
              </a:rPr>
              <a:t>Focus</a:t>
            </a:r>
            <a:r>
              <a:rPr lang="el-GR" sz="1200" b="0" i="0" u="none" strike="noStrike" kern="1200" baseline="0" dirty="0">
                <a:solidFill>
                  <a:schemeClr val="tx1"/>
                </a:solidFill>
                <a:latin typeface="+mn-lt"/>
                <a:ea typeface="+mn-ea"/>
                <a:cs typeface="+mn-cs"/>
              </a:rPr>
              <a:t> </a:t>
            </a:r>
            <a:r>
              <a:rPr lang="el-GR" sz="1200" b="0" i="0" u="none" strike="noStrike" kern="1200" baseline="0" dirty="0" err="1">
                <a:solidFill>
                  <a:schemeClr val="tx1"/>
                </a:solidFill>
                <a:latin typeface="+mn-lt"/>
                <a:ea typeface="+mn-ea"/>
                <a:cs typeface="+mn-cs"/>
              </a:rPr>
              <a:t>Box</a:t>
            </a:r>
            <a:r>
              <a:rPr lang="el-GR" sz="1200" b="0" i="0" u="none" strike="noStrike" kern="1200" baseline="0" dirty="0">
                <a:solidFill>
                  <a:schemeClr val="tx1"/>
                </a:solidFill>
                <a:latin typeface="+mn-lt"/>
                <a:ea typeface="+mn-ea"/>
                <a:cs typeface="+mn-cs"/>
              </a:rPr>
              <a:t>. Αυτές οι έρευνες δεν ήταν διαθέσιμες όταν οι </a:t>
            </a:r>
            <a:r>
              <a:rPr lang="el-GR" sz="1200" b="0" i="0" u="none" strike="noStrike" kern="1200" baseline="0" dirty="0" err="1">
                <a:solidFill>
                  <a:schemeClr val="tx1"/>
                </a:solidFill>
                <a:latin typeface="+mn-lt"/>
                <a:ea typeface="+mn-ea"/>
                <a:cs typeface="+mn-cs"/>
              </a:rPr>
              <a:t>Friedman</a:t>
            </a:r>
            <a:r>
              <a:rPr lang="el-GR" sz="1200" b="0" i="0" u="none" strike="noStrike" kern="1200" baseline="0" dirty="0">
                <a:solidFill>
                  <a:schemeClr val="tx1"/>
                </a:solidFill>
                <a:latin typeface="+mn-lt"/>
                <a:ea typeface="+mn-ea"/>
                <a:cs typeface="+mn-cs"/>
              </a:rPr>
              <a:t> και </a:t>
            </a:r>
            <a:r>
              <a:rPr lang="el-GR" sz="1200" b="0" i="0" u="none" strike="noStrike" kern="1200" baseline="0" dirty="0" err="1">
                <a:solidFill>
                  <a:schemeClr val="tx1"/>
                </a:solidFill>
                <a:latin typeface="+mn-lt"/>
                <a:ea typeface="+mn-ea"/>
                <a:cs typeface="+mn-cs"/>
              </a:rPr>
              <a:t>Modigliani</a:t>
            </a:r>
            <a:r>
              <a:rPr lang="el-GR" sz="1200" b="0" i="0" u="none" strike="noStrike" kern="1200" baseline="0" dirty="0">
                <a:solidFill>
                  <a:schemeClr val="tx1"/>
                </a:solidFill>
                <a:latin typeface="+mn-lt"/>
                <a:ea typeface="+mn-ea"/>
                <a:cs typeface="+mn-cs"/>
              </a:rPr>
              <a:t> ανέπτυξαν τις θεωρίες τους.</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5</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Όπως ο διορατικός καταναλωτής, ασφαλώς σκεφτόμαστε τον πλούτο μας και το αναμενόμενο μελλοντικό μας εισόδημα από εργασία όταν αποφασίζουμε πόσο θα καταναλώσουμε σήμερα. Αλλά κανείς δεν μπορεί να μην σκεφτεί ότι αυτό προϋποθέτει υπερβολικό υπολογισμό και διορατικότητα από την πλευρά του συνηθισμένου  καταναλωτή.</a:t>
            </a:r>
            <a:r>
              <a:rPr lang="en-US" sz="1200" b="0" i="0" u="none" strike="noStrike" kern="1200" baseline="0" dirty="0">
                <a:solidFill>
                  <a:schemeClr val="tx1"/>
                </a:solidFill>
                <a:latin typeface="+mn-lt"/>
                <a:ea typeface="+mn-ea"/>
                <a:cs typeface="+mn-cs"/>
              </a:rPr>
              <a:t> </a:t>
            </a:r>
            <a:r>
              <a:rPr lang="en-US" dirty="0"/>
              <a:t>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6</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31774" rtl="0" eaLnBrk="1" fontAlgn="auto" latinLnBrk="0" hangingPunct="1">
              <a:lnSpc>
                <a:spcPct val="100000"/>
              </a:lnSpc>
              <a:spcBef>
                <a:spcPts val="0"/>
              </a:spcBef>
              <a:spcAft>
                <a:spcPts val="0"/>
              </a:spcAft>
              <a:buClrTx/>
              <a:buSzTx/>
              <a:buFontTx/>
              <a:buNone/>
              <a:tabLst/>
              <a:defRPr/>
            </a:pPr>
            <a:r>
              <a:rPr lang="el-GR" sz="1200" kern="0" dirty="0">
                <a:ea typeface="ヒラギノ角ゴ Pro W3" pitchFamily="-84" charset="-128"/>
              </a:rPr>
              <a:t>Με βάση μια μελέτη πάνω στο σύνολο δεδομένων της μελέτης Health and </a:t>
            </a:r>
            <a:r>
              <a:rPr lang="el-GR" sz="1200" kern="0" dirty="0" err="1">
                <a:ea typeface="ヒラギノ角ゴ Pro W3" pitchFamily="-84" charset="-128"/>
              </a:rPr>
              <a:t>Retirements</a:t>
            </a:r>
            <a:r>
              <a:rPr lang="el-GR" sz="1200" kern="0" dirty="0">
                <a:ea typeface="ヒラギノ角ゴ Pro W3" pitchFamily="-84" charset="-128"/>
              </a:rPr>
              <a:t>, τρεις οικονομολόγοι διαπίστωσαν ότι οι συνταξιούχοι έχουν μέσο πλούτο 1,1 εκατομμυρίων δολαρίων, αρκετό για μια άνετη συνταξιοδότηση.</a:t>
            </a:r>
            <a:endParaRPr lang="en-US" sz="1200" kern="0" dirty="0">
              <a:ea typeface="ヒラギノ角ゴ Pro W3" pitchFamily="-84" charset="-128"/>
            </a:endParaRPr>
          </a:p>
          <a:p>
            <a:pPr defTabSz="931774">
              <a:defRPr/>
            </a:pPr>
            <a:r>
              <a:rPr lang="en-US" dirty="0"/>
              <a:t>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7</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Εάν θέλουμε να επιτρέψουμε την άμεση επίδραση του τρέχοντος εισοδήματος στην κατανάλωση, ποιο μέτρο του τρέχοντος εισοδήματος πρέπει να χρησιμοποιήσουμε; Ένα βολικό μέτρο είναι το εισόδημα από την εργασία μετά τη φορολογία, το οποίο εισαγάγαμε όταν ορίσαμε τον ανθρώπινο πλούτο. Αυτό οδηγεί σε μια συνάρτηση κατανάλωσης της μορφής της Εξίσωσης (15.2).</a:t>
            </a:r>
            <a:r>
              <a:rPr lang="en-US" sz="1200" b="0" i="0" u="none" strike="noStrike" kern="1200" baseline="0" dirty="0">
                <a:solidFill>
                  <a:schemeClr val="tx1"/>
                </a:solidFill>
                <a:latin typeface="+mn-lt"/>
                <a:ea typeface="+mn-ea"/>
                <a:cs typeface="+mn-cs"/>
              </a:rPr>
              <a:t> </a:t>
            </a:r>
            <a:r>
              <a:rPr lang="en-US" dirty="0"/>
              <a:t>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8</a:t>
            </a:fld>
            <a:endParaRPr lang="en-US" dirty="0"/>
          </a:p>
        </p:txBody>
      </p:sp>
    </p:spTree>
    <p:extLst>
      <p:ext uri="{BB962C8B-B14F-4D97-AF65-F5344CB8AC3E}">
        <p14:creationId xmlns="" xmlns:p14="http://schemas.microsoft.com/office/powerpoint/2010/main" val="21249796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Οι επιπτώσεις της Μεγάλης Ύφεσης στις προσδοκίες είναι ιδιαίτερα εντυπωσιακές. Χρησιμοποιώντας δεδομένα από μια έρευνα καταναλωτών, το Σχήμα 15-1 δείχνει την εξέλιξη των προσδοκιών για την αύξηση του οικογενειακού εισοδήματος το επόμενο έτος, για κάθε έτος από το 1990. Σημειώστε πόσο σχετικά σταθερές παρέμειναν οι προσδοκίες μέχρι το 2008, πόσο απότομα μειώθηκαν το 2008 και το 2009, και πόσο καιρό παρέμειναν χαμηλές μετά από αυτό. Μόλις το 2014 άρχισαν να αυξάνονται.</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 Ο κατακόρυφος άξονας του γραφήματος φέρει την ένδειξη "Αναμενόμενη  μεταβολή του οικογενειακού εισοδήματος, ποσοστό, κινητός μέσος όρος 3 μηνών" που κυμαίνεται από 0 έως 5, σε προσαυξήσεις του 1. Ο οριζόντιος άξονας του γραφήματος αντιπροσωπεύει τα έτη από το 1990 έως το 2018, σε προσαυξήσεις των 2 ετών. Οι τιμές που απεικονίζονται στο γράφημα εμφανίζονται ως εξής: 1990, 3.5; 1992, 2.7; 1994, 2.3; 1996, 2.5; 1998, 2.7; 2000, 3; 2002, 2.6; 2004, 2.8; 2006, 2.8; 2008, 2.5; 2010, 0.2; 2012, 0,2; 2014, 0,5; 2016, 1.5; 2018, 2. Τρεις σκιασμένες κάθετες ράβδοι απεικονίζονται στο γράφημα για τα έτη 1991, 2001 και 2009 με τις κορυφές να βρίσκονται απέναντι από το 4,2 στον κατακόρυφο άξονα. Όλες οι τιμές είναι κατά προσέγγιση.</a:t>
            </a:r>
            <a:r>
              <a:rPr lang="en-US" sz="1200" b="0" i="0" u="none" strike="noStrike" kern="1200" baseline="0" dirty="0">
                <a:solidFill>
                  <a:schemeClr val="tx1"/>
                </a:solidFill>
                <a:latin typeface="+mn-lt"/>
                <a:ea typeface="+mn-ea"/>
                <a:cs typeface="+mn-cs"/>
              </a:rPr>
              <a:t> </a:t>
            </a:r>
            <a:endParaRPr lang="en-US" dirty="0">
              <a:effectLst/>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9</a:t>
            </a:fld>
            <a:endParaRPr lang="en-US" dirty="0"/>
          </a:p>
        </p:txBody>
      </p:sp>
    </p:spTree>
    <p:extLst>
      <p:ext uri="{BB962C8B-B14F-4D97-AF65-F5344CB8AC3E}">
        <p14:creationId xmlns="" xmlns:p14="http://schemas.microsoft.com/office/powerpoint/2010/main" val="13730483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TextBox 8"/>
          <p:cNvSpPr txBox="1"/>
          <p:nvPr userDrawn="1"/>
        </p:nvSpPr>
        <p:spPr>
          <a:xfrm>
            <a:off x="1533525" y="6374626"/>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dirty="0">
                <a:latin typeface="Verdana" panose="020B0604030504040204" pitchFamily="34" charset="0"/>
              </a:rPr>
              <a:t>Copyright © 2020 by Pearson Education, Inc. All Rights Reserved</a:t>
            </a:r>
          </a:p>
        </p:txBody>
      </p:sp>
      <p:pic>
        <p:nvPicPr>
          <p:cNvPr id="11" name="Picture 10" descr="Pearson Logo"/>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8382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47675" y="3048000"/>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5" name="Content Placeholder 4"/>
          <p:cNvSpPr>
            <a:spLocks noGrp="1"/>
          </p:cNvSpPr>
          <p:nvPr>
            <p:ph sz="quarter" idx="14"/>
          </p:nvPr>
        </p:nvSpPr>
        <p:spPr>
          <a:xfrm>
            <a:off x="457200" y="4495800"/>
            <a:ext cx="8153400" cy="685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9" name="Picture Placeholder 8"/>
          <p:cNvSpPr>
            <a:spLocks noGrp="1"/>
          </p:cNvSpPr>
          <p:nvPr>
            <p:ph type="pic" sz="quarter" idx="15"/>
          </p:nvPr>
        </p:nvSpPr>
        <p:spPr>
          <a:xfrm>
            <a:off x="457200" y="5486400"/>
            <a:ext cx="8153400" cy="457200"/>
          </a:xfrm>
        </p:spPr>
        <p:txBody>
          <a:bodyPr/>
          <a:lstStyle/>
          <a:p>
            <a:endParaRPr lang="en-IN"/>
          </a:p>
        </p:txBody>
      </p:sp>
    </p:spTree>
    <p:extLst>
      <p:ext uri="{BB962C8B-B14F-4D97-AF65-F5344CB8AC3E}">
        <p14:creationId xmlns="" xmlns:p14="http://schemas.microsoft.com/office/powerpoint/2010/main" val="2058026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8382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47675" y="2771775"/>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5" name="Content Placeholder 4"/>
          <p:cNvSpPr>
            <a:spLocks noGrp="1"/>
          </p:cNvSpPr>
          <p:nvPr>
            <p:ph sz="quarter" idx="14"/>
          </p:nvPr>
        </p:nvSpPr>
        <p:spPr>
          <a:xfrm>
            <a:off x="457200" y="3686175"/>
            <a:ext cx="8153400" cy="685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9" name="Content Placeholder 8"/>
          <p:cNvSpPr>
            <a:spLocks noGrp="1"/>
          </p:cNvSpPr>
          <p:nvPr>
            <p:ph sz="quarter" idx="15"/>
          </p:nvPr>
        </p:nvSpPr>
        <p:spPr>
          <a:xfrm>
            <a:off x="457200" y="5029200"/>
            <a:ext cx="8153400" cy="76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10" name="Picture Placeholder 9"/>
          <p:cNvSpPr>
            <a:spLocks noGrp="1"/>
          </p:cNvSpPr>
          <p:nvPr>
            <p:ph type="pic" sz="quarter" idx="16"/>
          </p:nvPr>
        </p:nvSpPr>
        <p:spPr>
          <a:xfrm>
            <a:off x="457200" y="5410200"/>
            <a:ext cx="8153400" cy="533400"/>
          </a:xfrm>
        </p:spPr>
        <p:txBody>
          <a:bodyPr/>
          <a:lstStyle/>
          <a:p>
            <a:endParaRPr lang="en-IN"/>
          </a:p>
        </p:txBody>
      </p:sp>
    </p:spTree>
    <p:extLst>
      <p:ext uri="{BB962C8B-B14F-4D97-AF65-F5344CB8AC3E}">
        <p14:creationId xmlns="" xmlns:p14="http://schemas.microsoft.com/office/powerpoint/2010/main" val="18363517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Content Placeholder 2"/>
          <p:cNvSpPr>
            <a:spLocks noGrp="1"/>
          </p:cNvSpPr>
          <p:nvPr>
            <p:ph idx="14"/>
          </p:nvPr>
        </p:nvSpPr>
        <p:spPr>
          <a:xfrm>
            <a:off x="609600" y="41148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 xmlns:p14="http://schemas.microsoft.com/office/powerpoint/2010/main" val="31837902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9"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 xmlns:p14="http://schemas.microsoft.com/office/powerpoint/2010/main" val="37547041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 xmlns:p14="http://schemas.microsoft.com/office/powerpoint/2010/main" val="18551265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5/22/2022</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sp>
        <p:nvSpPr>
          <p:cNvPr id="7" name="TextBox 6"/>
          <p:cNvSpPr txBox="1"/>
          <p:nvPr userDrawn="1"/>
        </p:nvSpPr>
        <p:spPr>
          <a:xfrm>
            <a:off x="1533525" y="6374626"/>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dirty="0">
                <a:latin typeface="Verdana" panose="020B0604030504040204" pitchFamily="34" charset="0"/>
              </a:rPr>
              <a:t>Copyright © 2020 by Pearson Education, Inc. All Rights Reserved</a:t>
            </a:r>
          </a:p>
        </p:txBody>
      </p:sp>
      <p:pic>
        <p:nvPicPr>
          <p:cNvPr id="11" name="Picture 10" descr="Pearson Logo"/>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 xmlns:p14="http://schemas.microsoft.com/office/powerpoint/2010/main" val="37111366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3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solidFill>
                <a:prstClr val="black"/>
              </a:solidFill>
            </a:endParaRPr>
          </a:p>
        </p:txBody>
      </p:sp>
      <p:sp>
        <p:nvSpPr>
          <p:cNvPr id="4" name="Date Placeholder 3"/>
          <p:cNvSpPr>
            <a:spLocks noGrp="1"/>
          </p:cNvSpPr>
          <p:nvPr>
            <p:ph type="dt" sz="half" idx="11"/>
          </p:nvPr>
        </p:nvSpPr>
        <p:spPr/>
        <p:txBody>
          <a:bodyPr/>
          <a:lstStyle/>
          <a:p>
            <a:fld id="{A9DF6EFB-3F44-496C-A842-1E0B3D3B975A}" type="datetimeFigureOut">
              <a:rPr lang="en-US" smtClean="0">
                <a:solidFill>
                  <a:prstClr val="white"/>
                </a:solidFill>
              </a:rPr>
              <a:pPr/>
              <a:t>5/22/2022</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12" name="Picture 11" descr="Pearson Logo"/>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457200" y="6376789"/>
            <a:ext cx="918000" cy="279915"/>
          </a:xfrm>
          <a:prstGeom prst="rect">
            <a:avLst/>
          </a:prstGeom>
        </p:spPr>
      </p:pic>
      <p:sp>
        <p:nvSpPr>
          <p:cNvPr id="14" name="Content Placeholder 16"/>
          <p:cNvSpPr>
            <a:spLocks noGrp="1"/>
          </p:cNvSpPr>
          <p:nvPr>
            <p:ph sz="quarter" idx="19" hasCustomPrompt="1"/>
          </p:nvPr>
        </p:nvSpPr>
        <p:spPr>
          <a:xfrm>
            <a:off x="2906049" y="6416475"/>
            <a:ext cx="5943600" cy="184666"/>
          </a:xfrm>
          <a:prstGeom prst="rect">
            <a:avLst/>
          </a:prstGeom>
        </p:spPr>
        <p:txBody>
          <a:bodyPr wrap="square" lIns="0" tIns="0" rIns="0" bIns="0">
            <a:spAutoFit/>
          </a:bodyPr>
          <a:lstStyle>
            <a:lvl1pPr marL="0" indent="0" eaLnBrk="1" fontAlgn="auto" hangingPunct="1">
              <a:spcBef>
                <a:spcPts val="0"/>
              </a:spcBef>
              <a:spcAft>
                <a:spcPts val="0"/>
              </a:spcAft>
              <a:buNone/>
              <a:defRPr sz="1200">
                <a:latin typeface="Verdana" panose="020B0604030504040204" pitchFamily="34" charset="0"/>
                <a:ea typeface="Verdana" panose="020B0604030504040204" pitchFamily="34" charset="0"/>
                <a:cs typeface="Verdana" panose="020B0604030504040204" pitchFamily="34" charset="0"/>
              </a:defRPr>
            </a:lvl1pPr>
            <a:lvl2pPr marL="457200" indent="0">
              <a:buNone/>
              <a:defRPr sz="1200">
                <a:latin typeface="Verdana" panose="020B0604030504040204" pitchFamily="34" charset="0"/>
                <a:ea typeface="Verdana" panose="020B0604030504040204" pitchFamily="34" charset="0"/>
                <a:cs typeface="Verdana" panose="020B0604030504040204" pitchFamily="34" charset="0"/>
              </a:defRPr>
            </a:lvl2pPr>
            <a:lvl3pPr marL="914400" indent="0">
              <a:buNone/>
              <a:defRPr sz="1200">
                <a:latin typeface="Verdana" panose="020B0604030504040204" pitchFamily="34" charset="0"/>
                <a:ea typeface="Verdana" panose="020B0604030504040204" pitchFamily="34" charset="0"/>
                <a:cs typeface="Verdana" panose="020B0604030504040204" pitchFamily="34" charset="0"/>
              </a:defRPr>
            </a:lvl3pPr>
            <a:lvl4pPr marL="1371600" indent="0">
              <a:buNone/>
              <a:defRPr sz="1200">
                <a:latin typeface="Verdana" panose="020B0604030504040204" pitchFamily="34" charset="0"/>
                <a:ea typeface="Verdana" panose="020B0604030504040204" pitchFamily="34" charset="0"/>
                <a:cs typeface="Verdana" panose="020B0604030504040204" pitchFamily="34" charset="0"/>
              </a:defRPr>
            </a:lvl4pPr>
            <a:lvl5pPr marL="1828800" indent="0">
              <a:buNone/>
              <a:defRPr sz="1200">
                <a:latin typeface="Verdana" panose="020B0604030504040204" pitchFamily="34" charset="0"/>
                <a:ea typeface="Verdana" panose="020B0604030504040204" pitchFamily="34" charset="0"/>
                <a:cs typeface="Verdana" panose="020B0604030504040204" pitchFamily="34" charset="0"/>
              </a:defRPr>
            </a:lvl5pPr>
          </a:lstStyle>
          <a:p>
            <a:pPr eaLnBrk="1" fontAlgn="auto" hangingPunct="1">
              <a:spcBef>
                <a:spcPts val="0"/>
              </a:spcBef>
              <a:spcAft>
                <a:spcPts val="0"/>
              </a:spcAft>
              <a:defRPr/>
            </a:pPr>
            <a:r>
              <a:rPr lang="en-US" altLang="en-US" sz="1200" dirty="0">
                <a:latin typeface="Verdana" panose="020B0604030504040204" pitchFamily="34" charset="0"/>
                <a:ea typeface="Verdana" panose="020B0604030504040204" pitchFamily="34" charset="0"/>
                <a:cs typeface="Verdana" panose="020B0604030504040204" pitchFamily="34" charset="0"/>
              </a:rPr>
              <a:t>Copyright © </a:t>
            </a:r>
            <a:r>
              <a:rPr lang="en-IN" sz="1200" dirty="0">
                <a:latin typeface="Verdana" panose="020B0604030504040204" pitchFamily="34" charset="0"/>
                <a:ea typeface="Verdana" panose="020B0604030504040204" pitchFamily="34" charset="0"/>
                <a:cs typeface="Verdana" panose="020B0604030504040204" pitchFamily="34" charset="0"/>
              </a:rPr>
              <a:t>2021, 2017, 2013</a:t>
            </a:r>
            <a:r>
              <a:rPr lang="en-US" altLang="en-US" sz="1200" dirty="0">
                <a:latin typeface="Verdana" panose="020B0604030504040204" pitchFamily="34" charset="0"/>
                <a:ea typeface="Verdana" panose="020B0604030504040204" pitchFamily="34" charset="0"/>
                <a:cs typeface="Verdana" panose="020B0604030504040204" pitchFamily="34" charset="0"/>
              </a:rPr>
              <a:t> Pearson Education, Inc. All Rights Reserved</a:t>
            </a:r>
          </a:p>
        </p:txBody>
      </p:sp>
      <p:sp>
        <p:nvSpPr>
          <p:cNvPr id="3" name="Picture Placeholder 2"/>
          <p:cNvSpPr>
            <a:spLocks noGrp="1"/>
          </p:cNvSpPr>
          <p:nvPr>
            <p:ph type="pic" sz="quarter" idx="20"/>
          </p:nvPr>
        </p:nvSpPr>
        <p:spPr>
          <a:xfrm>
            <a:off x="762000" y="2057400"/>
            <a:ext cx="3429000" cy="3657600"/>
          </a:xfrm>
        </p:spPr>
        <p:txBody>
          <a:bodyPr/>
          <a:lstStyle/>
          <a:p>
            <a:endParaRPr lang="en-IN"/>
          </a:p>
        </p:txBody>
      </p:sp>
    </p:spTree>
    <p:extLst>
      <p:ext uri="{BB962C8B-B14F-4D97-AF65-F5344CB8AC3E}">
        <p14:creationId xmlns="" xmlns:p14="http://schemas.microsoft.com/office/powerpoint/2010/main" val="2144328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5/22/2022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 xmlns:p14="http://schemas.microsoft.com/office/powerpoint/2010/main" val="2981062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5/22/2022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 xmlns:p14="http://schemas.microsoft.com/office/powerpoint/2010/main" val="115246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sz="3600">
                <a:latin typeface="+mj-lt"/>
              </a:defRPr>
            </a:lvl1p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5/22/2022</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 xmlns:p14="http://schemas.microsoft.com/office/powerpoint/2010/main" val="1210909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 xmlns:p14="http://schemas.microsoft.com/office/powerpoint/2010/main" val="275200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5/22/2022</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sp>
        <p:nvSpPr>
          <p:cNvPr id="12" name="TextBox 11"/>
          <p:cNvSpPr txBox="1"/>
          <p:nvPr userDrawn="1"/>
        </p:nvSpPr>
        <p:spPr>
          <a:xfrm>
            <a:off x="1533525" y="6374626"/>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dirty="0">
                <a:latin typeface="Verdana" panose="020B0604030504040204" pitchFamily="34" charset="0"/>
              </a:rPr>
              <a:t>Copyright © 2020 by Pearson Education, Inc. All Rights Reserved</a:t>
            </a:r>
          </a:p>
        </p:txBody>
      </p:sp>
      <p:pic>
        <p:nvPicPr>
          <p:cNvPr id="13" name="Picture 12" descr="Pearson Logo"/>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 xmlns:p14="http://schemas.microsoft.com/office/powerpoint/2010/main" val="2203796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2362201"/>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Content Placeholder 2"/>
          <p:cNvSpPr>
            <a:spLocks noGrp="1"/>
          </p:cNvSpPr>
          <p:nvPr>
            <p:ph idx="14"/>
          </p:nvPr>
        </p:nvSpPr>
        <p:spPr>
          <a:xfrm>
            <a:off x="457200" y="3048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5"/>
          </p:nvPr>
        </p:nvSpPr>
        <p:spPr>
          <a:xfrm>
            <a:off x="457200" y="3810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idx="16"/>
          </p:nvPr>
        </p:nvSpPr>
        <p:spPr>
          <a:xfrm>
            <a:off x="457200" y="4648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
          <p:cNvSpPr>
            <a:spLocks noGrp="1"/>
          </p:cNvSpPr>
          <p:nvPr>
            <p:ph idx="17"/>
          </p:nvPr>
        </p:nvSpPr>
        <p:spPr>
          <a:xfrm>
            <a:off x="609600" y="4800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 xmlns:p14="http://schemas.microsoft.com/office/powerpoint/2010/main" val="3154799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2362201"/>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Content Placeholder 2"/>
          <p:cNvSpPr>
            <a:spLocks noGrp="1"/>
          </p:cNvSpPr>
          <p:nvPr>
            <p:ph idx="14"/>
          </p:nvPr>
        </p:nvSpPr>
        <p:spPr>
          <a:xfrm>
            <a:off x="457200" y="3048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5"/>
          </p:nvPr>
        </p:nvSpPr>
        <p:spPr>
          <a:xfrm>
            <a:off x="457200" y="3810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idx="16"/>
          </p:nvPr>
        </p:nvSpPr>
        <p:spPr>
          <a:xfrm>
            <a:off x="457200" y="4648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
          <p:cNvSpPr>
            <a:spLocks noGrp="1"/>
          </p:cNvSpPr>
          <p:nvPr>
            <p:ph idx="17"/>
          </p:nvPr>
        </p:nvSpPr>
        <p:spPr>
          <a:xfrm>
            <a:off x="609600" y="4800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2"/>
          <p:cNvSpPr>
            <a:spLocks noGrp="1"/>
          </p:cNvSpPr>
          <p:nvPr>
            <p:ph idx="18"/>
          </p:nvPr>
        </p:nvSpPr>
        <p:spPr>
          <a:xfrm>
            <a:off x="762000" y="4953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2"/>
          <p:cNvSpPr>
            <a:spLocks noGrp="1"/>
          </p:cNvSpPr>
          <p:nvPr>
            <p:ph idx="19"/>
          </p:nvPr>
        </p:nvSpPr>
        <p:spPr>
          <a:xfrm>
            <a:off x="914400" y="51054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2"/>
          <p:cNvSpPr>
            <a:spLocks noGrp="1"/>
          </p:cNvSpPr>
          <p:nvPr>
            <p:ph idx="20"/>
          </p:nvPr>
        </p:nvSpPr>
        <p:spPr>
          <a:xfrm>
            <a:off x="1066800" y="52578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2"/>
          <p:cNvSpPr>
            <a:spLocks noGrp="1"/>
          </p:cNvSpPr>
          <p:nvPr>
            <p:ph idx="21"/>
          </p:nvPr>
        </p:nvSpPr>
        <p:spPr>
          <a:xfrm>
            <a:off x="1219200" y="5410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2"/>
          <p:cNvSpPr>
            <a:spLocks noGrp="1"/>
          </p:cNvSpPr>
          <p:nvPr>
            <p:ph idx="22"/>
          </p:nvPr>
        </p:nvSpPr>
        <p:spPr>
          <a:xfrm>
            <a:off x="1371600" y="5562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2"/>
          <p:cNvSpPr>
            <a:spLocks noGrp="1"/>
          </p:cNvSpPr>
          <p:nvPr>
            <p:ph idx="23"/>
          </p:nvPr>
        </p:nvSpPr>
        <p:spPr>
          <a:xfrm>
            <a:off x="1524000" y="5715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 xmlns:p14="http://schemas.microsoft.com/office/powerpoint/2010/main" val="1225967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 xmlns:p14="http://schemas.microsoft.com/office/powerpoint/2010/main" val="2302139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sp>
        <p:nvSpPr>
          <p:cNvPr id="9" name="TextBox 8"/>
          <p:cNvSpPr txBox="1"/>
          <p:nvPr userDrawn="1"/>
        </p:nvSpPr>
        <p:spPr>
          <a:xfrm>
            <a:off x="1532389" y="6378267"/>
            <a:ext cx="7162800" cy="276999"/>
          </a:xfrm>
          <a:prstGeom prst="rect">
            <a:avLst/>
          </a:prstGeom>
          <a:noFill/>
        </p:spPr>
        <p:txBody>
          <a:bodyPr wrap="square" rtlCol="0">
            <a:spAutoFit/>
          </a:bodyPr>
          <a:lstStyle/>
          <a:p>
            <a:pPr algn="r"/>
            <a:r>
              <a:rPr lang="en-IN" sz="1200" dirty="0">
                <a:latin typeface="Verdana" panose="020B0604030504040204" pitchFamily="34" charset="0"/>
                <a:ea typeface="Verdana" panose="020B0604030504040204" pitchFamily="34" charset="0"/>
                <a:cs typeface="Verdana" panose="020B0604030504040204" pitchFamily="34" charset="0"/>
              </a:rPr>
              <a:t>Copyright © 2021, 2017, 2013 Pearson Education, Inc. All Rights Reserved</a:t>
            </a:r>
          </a:p>
        </p:txBody>
      </p:sp>
      <p:pic>
        <p:nvPicPr>
          <p:cNvPr id="10" name="Picture 9" descr="Pearson Logo"/>
          <p:cNvPicPr>
            <a:picLocks noChangeAspect="1"/>
          </p:cNvPicPr>
          <p:nvPr userDrawn="1"/>
        </p:nvPicPr>
        <p:blipFill>
          <a:blip r:embed="rId18" cstate="print">
            <a:extLst>
              <a:ext uri="{28A0092B-C50C-407E-A947-70E740481C1C}">
                <a14:useLocalDpi xmlns=""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9" r:id="rId5"/>
    <p:sldLayoutId id="2147483658" r:id="rId6"/>
    <p:sldLayoutId id="2147483660" r:id="rId7"/>
    <p:sldLayoutId id="2147483662" r:id="rId8"/>
    <p:sldLayoutId id="2147483661" r:id="rId9"/>
    <p:sldLayoutId id="2147483665" r:id="rId10"/>
    <p:sldLayoutId id="2147483666" r:id="rId11"/>
    <p:sldLayoutId id="2147483663" r:id="rId12"/>
    <p:sldLayoutId id="2147483651" r:id="rId13"/>
    <p:sldLayoutId id="2147483654" r:id="rId14"/>
    <p:sldLayoutId id="2147483655" r:id="rId15"/>
    <p:sldLayoutId id="2147483668" r:id="rId16"/>
  </p:sldLayoutIdLst>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9.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11.xml"/><Relationship Id="rId5" Type="http://schemas.openxmlformats.org/officeDocument/2006/relationships/image" Target="../media/image13.png"/><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7.xml"/><Relationship Id="rId1" Type="http://schemas.openxmlformats.org/officeDocument/2006/relationships/slideLayout" Target="../slideLayouts/slideLayout11.xml"/><Relationship Id="rId4" Type="http://schemas.openxmlformats.org/officeDocument/2006/relationships/image" Target="../media/image16.png"/></Relationships>
</file>

<file path=ppt/slides/_rels/slide1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8.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2.xml"/><Relationship Id="rId1" Type="http://schemas.openxmlformats.org/officeDocument/2006/relationships/slideLayout" Target="../slideLayouts/slideLayout11.xml"/><Relationship Id="rId5" Type="http://schemas.openxmlformats.org/officeDocument/2006/relationships/image" Target="../media/image21.png"/><Relationship Id="rId4" Type="http://schemas.openxmlformats.org/officeDocument/2006/relationships/image" Target="../media/image20.png"/></Relationships>
</file>

<file path=ppt/slides/_rels/slide23.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2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6725" y="82022"/>
            <a:ext cx="8229600" cy="557174"/>
          </a:xfrm>
        </p:spPr>
        <p:txBody>
          <a:bodyPr>
            <a:noAutofit/>
          </a:bodyPr>
          <a:lstStyle/>
          <a:p>
            <a:r>
              <a:rPr lang="el-GR" sz="3600" dirty="0">
                <a:latin typeface="+mj-lt"/>
              </a:rPr>
              <a:t>Μακροοικονομική</a:t>
            </a:r>
            <a:endParaRPr lang="en-IN" sz="3600" dirty="0">
              <a:latin typeface="+mj-lt"/>
            </a:endParaRPr>
          </a:p>
        </p:txBody>
      </p:sp>
      <p:sp>
        <p:nvSpPr>
          <p:cNvPr id="3" name="Text Placeholder 2"/>
          <p:cNvSpPr>
            <a:spLocks noGrp="1"/>
          </p:cNvSpPr>
          <p:nvPr>
            <p:ph type="body" sz="quarter" idx="13"/>
          </p:nvPr>
        </p:nvSpPr>
        <p:spPr>
          <a:xfrm>
            <a:off x="457200" y="762000"/>
            <a:ext cx="8229600" cy="381000"/>
          </a:xfrm>
        </p:spPr>
        <p:txBody>
          <a:bodyPr>
            <a:noAutofit/>
          </a:bodyPr>
          <a:lstStyle/>
          <a:p>
            <a:r>
              <a:rPr lang="el-GR" dirty="0" smtClean="0"/>
              <a:t>Όγδοη </a:t>
            </a:r>
            <a:r>
              <a:rPr lang="el-GR" dirty="0"/>
              <a:t>Έκδοση</a:t>
            </a:r>
            <a:endParaRPr lang="en-US" dirty="0"/>
          </a:p>
        </p:txBody>
      </p:sp>
      <p:sp>
        <p:nvSpPr>
          <p:cNvPr id="10" name="Text Placeholder 1">
            <a:extLst>
              <a:ext uri="{FF2B5EF4-FFF2-40B4-BE49-F238E27FC236}">
                <a16:creationId xmlns="" xmlns:a16="http://schemas.microsoft.com/office/drawing/2014/main" id="{B90BF7CC-C13E-4975-9A72-17609AD86A49}"/>
              </a:ext>
            </a:extLst>
          </p:cNvPr>
          <p:cNvSpPr>
            <a:spLocks noGrp="1"/>
          </p:cNvSpPr>
          <p:nvPr>
            <p:ph type="body" sz="quarter" idx="4294967295"/>
          </p:nvPr>
        </p:nvSpPr>
        <p:spPr>
          <a:xfrm>
            <a:off x="4581525" y="2828925"/>
            <a:ext cx="4114800" cy="558800"/>
          </a:xfrm>
        </p:spPr>
        <p:txBody>
          <a:bodyPr wrap="square">
            <a:noAutofit/>
          </a:bodyPr>
          <a:lstStyle/>
          <a:p>
            <a:pPr marL="0" indent="0" algn="ctr">
              <a:buNone/>
            </a:pPr>
            <a:r>
              <a:rPr lang="el-GR" sz="3200" dirty="0">
                <a:solidFill>
                  <a:schemeClr val="tx1"/>
                </a:solidFill>
              </a:rPr>
              <a:t>Κεφάλαιο</a:t>
            </a:r>
            <a:r>
              <a:rPr lang="en-US" sz="3200" dirty="0">
                <a:solidFill>
                  <a:schemeClr val="tx1"/>
                </a:solidFill>
              </a:rPr>
              <a:t> 15</a:t>
            </a:r>
          </a:p>
        </p:txBody>
      </p:sp>
      <p:sp>
        <p:nvSpPr>
          <p:cNvPr id="4" name="Text Placeholder 3"/>
          <p:cNvSpPr>
            <a:spLocks noGrp="1"/>
          </p:cNvSpPr>
          <p:nvPr>
            <p:ph type="body" sz="quarter" idx="14"/>
          </p:nvPr>
        </p:nvSpPr>
        <p:spPr>
          <a:xfrm>
            <a:off x="4572000" y="3495675"/>
            <a:ext cx="4114800" cy="669924"/>
          </a:xfrm>
        </p:spPr>
        <p:txBody>
          <a:bodyPr vert="horz" wrap="square" lIns="0" tIns="0" rIns="0" bIns="0" rtlCol="0" anchor="ctr">
            <a:noAutofit/>
          </a:bodyPr>
          <a:lstStyle/>
          <a:p>
            <a:pPr algn="ctr"/>
            <a:r>
              <a:rPr lang="el-GR" sz="2000" dirty="0">
                <a:ea typeface="ヒラギノ角ゴ Pro W3" pitchFamily="-84" charset="-128"/>
              </a:rPr>
              <a:t>Προσδοκίες</a:t>
            </a:r>
            <a:r>
              <a:rPr lang="en-US" sz="2000" dirty="0">
                <a:ea typeface="ヒラギノ角ゴ Pro W3" pitchFamily="-84" charset="-128"/>
              </a:rPr>
              <a:t>, </a:t>
            </a:r>
            <a:r>
              <a:rPr lang="el-GR" sz="2000" dirty="0">
                <a:ea typeface="ヒラギノ角ゴ Pro W3" pitchFamily="-84" charset="-128"/>
              </a:rPr>
              <a:t>Κατανάλωση και Επένδυση</a:t>
            </a:r>
            <a:endParaRPr lang="en-US" sz="2000" dirty="0">
              <a:latin typeface="Times New Roman" panose="02020603050405020304" pitchFamily="18" charset="0"/>
              <a:cs typeface="Times New Roman" panose="02020603050405020304" pitchFamily="18" charset="0"/>
            </a:endParaRPr>
          </a:p>
        </p:txBody>
      </p:sp>
      <p:pic>
        <p:nvPicPr>
          <p:cNvPr id="12" name="Picture Placeholder 11" descr="Front Cover: Macroeconomics, Eighth Edition by Olivier Blanchard">
            <a:extLst>
              <a:ext uri="{FF2B5EF4-FFF2-40B4-BE49-F238E27FC236}">
                <a16:creationId xmlns="" xmlns:a16="http://schemas.microsoft.com/office/drawing/2014/main" id="{4B7C0549-CC8A-406F-AE51-9FCA19C1137C}"/>
              </a:ext>
            </a:extLst>
          </p:cNvPr>
          <p:cNvPicPr>
            <a:picLocks noGrp="1" noChangeAspect="1"/>
          </p:cNvPicPr>
          <p:nvPr>
            <p:ph type="pic" sz="quarter" idx="20"/>
          </p:nvPr>
        </p:nvPicPr>
        <p:blipFill>
          <a:blip r:embed="rId3" cstate="print">
            <a:extLst>
              <a:ext uri="{28A0092B-C50C-407E-A947-70E740481C1C}">
                <a14:useLocalDpi xmlns="" xmlns:a14="http://schemas.microsoft.com/office/drawing/2010/main" val="0"/>
              </a:ext>
            </a:extLst>
          </a:blip>
          <a:stretch>
            <a:fillRect/>
          </a:stretch>
        </p:blipFill>
        <p:spPr>
          <a:xfrm>
            <a:off x="457200" y="1268227"/>
            <a:ext cx="4037479" cy="5046848"/>
          </a:xfrm>
          <a:prstGeom prst="rect">
            <a:avLst/>
          </a:prstGeom>
        </p:spPr>
      </p:pic>
      <p:sp>
        <p:nvSpPr>
          <p:cNvPr id="9" name="Text Placeholder 1">
            <a:extLst>
              <a:ext uri="{FF2B5EF4-FFF2-40B4-BE49-F238E27FC236}">
                <a16:creationId xmlns="" xmlns:a16="http://schemas.microsoft.com/office/drawing/2014/main" id="{B90BF7CC-C13E-4975-9A72-17609AD86A49}"/>
              </a:ext>
            </a:extLst>
          </p:cNvPr>
          <p:cNvSpPr>
            <a:spLocks noGrp="1"/>
          </p:cNvSpPr>
          <p:nvPr>
            <p:ph type="body" sz="quarter" idx="4294967295"/>
          </p:nvPr>
        </p:nvSpPr>
        <p:spPr>
          <a:xfrm>
            <a:off x="2819400" y="6410324"/>
            <a:ext cx="5943600" cy="219075"/>
          </a:xfrm>
        </p:spPr>
        <p:txBody>
          <a:bodyPr wrap="square">
            <a:noAutofit/>
          </a:bodyPr>
          <a:lstStyle/>
          <a:p>
            <a:pPr marL="0" indent="0">
              <a:spcBef>
                <a:spcPts val="0"/>
              </a:spcBef>
              <a:buNone/>
              <a:defRPr/>
            </a:pPr>
            <a:r>
              <a:rPr lang="en-US" altLang="en-US" sz="1200" dirty="0">
                <a:latin typeface="Verdana" panose="020B0604030504040204" pitchFamily="34" charset="0"/>
                <a:ea typeface="Verdana" panose="020B0604030504040204" pitchFamily="34" charset="0"/>
                <a:cs typeface="Verdana" panose="020B0604030504040204" pitchFamily="34" charset="0"/>
              </a:rPr>
              <a:t>Copyright © </a:t>
            </a:r>
            <a:r>
              <a:rPr lang="en-IN" sz="1200" dirty="0">
                <a:latin typeface="Verdana" panose="020B0604030504040204" pitchFamily="34" charset="0"/>
                <a:ea typeface="Verdana" panose="020B0604030504040204" pitchFamily="34" charset="0"/>
                <a:cs typeface="Verdana" panose="020B0604030504040204" pitchFamily="34" charset="0"/>
              </a:rPr>
              <a:t>2021, 2017, 2013</a:t>
            </a:r>
            <a:r>
              <a:rPr lang="en-US" altLang="en-US" sz="1200" dirty="0">
                <a:latin typeface="Verdana" panose="020B0604030504040204" pitchFamily="34" charset="0"/>
                <a:ea typeface="Verdana" panose="020B0604030504040204" pitchFamily="34" charset="0"/>
                <a:cs typeface="Verdana" panose="020B0604030504040204" pitchFamily="34" charset="0"/>
              </a:rPr>
              <a:t> Pearson Education, Inc. All Rights Reserved</a:t>
            </a:r>
          </a:p>
        </p:txBody>
      </p:sp>
      <p:sp>
        <p:nvSpPr>
          <p:cNvPr id="8" name="TextBox 9"/>
          <p:cNvSpPr txBox="1"/>
          <p:nvPr/>
        </p:nvSpPr>
        <p:spPr>
          <a:xfrm>
            <a:off x="5333992" y="4419600"/>
            <a:ext cx="2971808" cy="57573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1000" dirty="0">
                <a:solidFill>
                  <a:schemeClr val="bg1"/>
                </a:solidFill>
              </a:rPr>
              <a:t>Slide in this Presentation Contain Hyperlinks. JAWS users should be able to get a list of links by using INSERT+F7</a:t>
            </a:r>
          </a:p>
        </p:txBody>
      </p:sp>
    </p:spTree>
    <p:extLst>
      <p:ext uri="{BB962C8B-B14F-4D97-AF65-F5344CB8AC3E}">
        <p14:creationId xmlns="" xmlns:p14="http://schemas.microsoft.com/office/powerpoint/2010/main" val="17470694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30887"/>
          </a:xfrm>
        </p:spPr>
        <p:txBody>
          <a:bodyPr wrap="square">
            <a:spAutoFit/>
          </a:bodyPr>
          <a:lstStyle/>
          <a:p>
            <a:r>
              <a:rPr lang="en-US" sz="2800" dirty="0">
                <a:latin typeface="+mj-lt"/>
              </a:rPr>
              <a:t>15.2 </a:t>
            </a:r>
            <a:r>
              <a:rPr lang="el-GR" sz="2800" dirty="0">
                <a:latin typeface="+mj-lt"/>
              </a:rPr>
              <a:t>Επένδυση</a:t>
            </a:r>
            <a:r>
              <a:rPr lang="en-US" sz="2800" dirty="0">
                <a:latin typeface="+mj-lt"/>
              </a:rPr>
              <a:t> (1 </a:t>
            </a:r>
            <a:r>
              <a:rPr lang="el-GR" sz="2800" dirty="0">
                <a:latin typeface="+mj-lt"/>
              </a:rPr>
              <a:t>από</a:t>
            </a:r>
            <a:r>
              <a:rPr lang="en-US" sz="2800" dirty="0">
                <a:latin typeface="+mj-lt"/>
              </a:rPr>
              <a:t> 5)</a:t>
            </a:r>
            <a:endParaRPr lang="en-US" sz="2800" dirty="0"/>
          </a:p>
        </p:txBody>
      </p:sp>
      <p:sp>
        <p:nvSpPr>
          <p:cNvPr id="3" name="Content Placeholder 2"/>
          <p:cNvSpPr>
            <a:spLocks noGrp="1"/>
          </p:cNvSpPr>
          <p:nvPr>
            <p:ph idx="1"/>
          </p:nvPr>
        </p:nvSpPr>
        <p:spPr>
          <a:xfrm>
            <a:off x="457200" y="1066800"/>
            <a:ext cx="8229600" cy="1885131"/>
          </a:xfrm>
        </p:spPr>
        <p:txBody>
          <a:bodyPr wrap="square">
            <a:spAutoFit/>
          </a:bodyPr>
          <a:lstStyle/>
          <a:p>
            <a:r>
              <a:rPr lang="el-GR" sz="2200" dirty="0">
                <a:ea typeface="ヒラギノ角ゴ Pro W3" pitchFamily="-84" charset="-128"/>
              </a:rPr>
              <a:t>Για να υπολογίσει την παρούσα αξία των αναμενόμενων κερδών, η επιχείρηση πρέπει πρώτα να εκτιμήσει πόσο θα διαρκέσει το μηχάνημα ή τον ρυθμό απόσβεσης</a:t>
            </a:r>
            <a:r>
              <a:rPr lang="en-US" sz="2200" dirty="0">
                <a:ea typeface="ヒラギノ角ゴ Pro W3" pitchFamily="-84" charset="-128"/>
              </a:rPr>
              <a:t> </a:t>
            </a:r>
            <a:r>
              <a:rPr lang="el-GR" sz="2200" dirty="0">
                <a:ea typeface="ヒラギノ角ゴ Pro W3" pitchFamily="-84" charset="-128"/>
                <a:cs typeface="Times New Roman" panose="02020603050405020304" pitchFamily="18" charset="0"/>
              </a:rPr>
              <a:t>δ</a:t>
            </a:r>
            <a:r>
              <a:rPr lang="en-US" sz="2200" dirty="0">
                <a:ea typeface="ヒラギノ角ゴ Pro W3" pitchFamily="-84" charset="-128"/>
                <a:cs typeface="Times New Roman" panose="02020603050405020304" pitchFamily="18" charset="0"/>
              </a:rPr>
              <a:t>.</a:t>
            </a:r>
          </a:p>
          <a:p>
            <a:r>
              <a:rPr lang="el-GR" sz="2200" dirty="0">
                <a:ea typeface="ヒラギノ角ゴ Pro W3" pitchFamily="-84" charset="-128"/>
              </a:rPr>
              <a:t>Η παρούσα αξία των αναμενόμενων κερδών από την αγορά του μηχανήματος το έτος</a:t>
            </a:r>
            <a:r>
              <a:rPr lang="en-US" sz="2200" dirty="0">
                <a:ea typeface="ヒラギノ角ゴ Pro W3" pitchFamily="-84" charset="-128"/>
              </a:rPr>
              <a:t> </a:t>
            </a:r>
            <a:r>
              <a:rPr lang="en-US" sz="2200" i="1" dirty="0">
                <a:ea typeface="ヒラギノ角ゴ Pro W3" pitchFamily="-84" charset="-128"/>
              </a:rPr>
              <a:t>t</a:t>
            </a:r>
            <a:r>
              <a:rPr lang="en-US" sz="2200" dirty="0">
                <a:ea typeface="ヒラギノ角ゴ Pro W3" pitchFamily="-84" charset="-128"/>
              </a:rPr>
              <a:t> </a:t>
            </a:r>
            <a:r>
              <a:rPr lang="el-GR" sz="2200" dirty="0">
                <a:ea typeface="ヒラギノ角ゴ Pro W3" pitchFamily="-84" charset="-128"/>
              </a:rPr>
              <a:t>είναι</a:t>
            </a:r>
            <a:r>
              <a:rPr lang="en-US" sz="22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5" name="Object 4"/>
              <p:cNvSpPr txBox="1"/>
              <p:nvPr/>
            </p:nvSpPr>
            <p:spPr>
              <a:xfrm>
                <a:off x="566738" y="3013075"/>
                <a:ext cx="8010525" cy="831850"/>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a:rPr lang="en-US" i="1" smtClean="0">
                          <a:solidFill>
                            <a:srgbClr val="000000"/>
                          </a:solidFill>
                          <a:latin typeface="Cambria Math" panose="02040503050406030204" pitchFamily="18" charset="0"/>
                        </a:rPr>
                        <m:t>𝑉</m:t>
                      </m:r>
                      <m:d>
                        <m:dPr>
                          <m:ctrlPr>
                            <a:rPr lang="en-US" i="1">
                              <a:solidFill>
                                <a:srgbClr val="000000"/>
                              </a:solidFill>
                              <a:latin typeface="Cambria Math" panose="02040503050406030204" pitchFamily="18" charset="0"/>
                            </a:rPr>
                          </m:ctrlPr>
                        </m:dPr>
                        <m:e>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m:t>
                              </m:r>
                            </m:e>
                            <m:sub>
                              <m:r>
                                <a:rPr lang="en-US" i="1">
                                  <a:solidFill>
                                    <a:srgbClr val="000000"/>
                                  </a:solidFill>
                                  <a:latin typeface="Cambria Math" panose="02040503050406030204" pitchFamily="18" charset="0"/>
                                </a:rPr>
                                <m:t>𝑡</m:t>
                              </m:r>
                            </m:sub>
                            <m:sup>
                              <m:r>
                                <a:rPr lang="en-US" i="1">
                                  <a:solidFill>
                                    <a:srgbClr val="000000"/>
                                  </a:solidFill>
                                  <a:latin typeface="Cambria Math" panose="02040503050406030204" pitchFamily="18" charset="0"/>
                                </a:rPr>
                                <m:t>𝑒</m:t>
                              </m:r>
                            </m:sup>
                          </m:sSubSup>
                        </m:e>
                      </m:d>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m:t>
                          </m:r>
                        </m:num>
                        <m:den>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𝑟</m:t>
                              </m:r>
                            </m:e>
                            <m:sub>
                              <m:r>
                                <a:rPr lang="en-US" i="1">
                                  <a:solidFill>
                                    <a:srgbClr val="000000"/>
                                  </a:solidFill>
                                  <a:latin typeface="Cambria Math" panose="02040503050406030204" pitchFamily="18" charset="0"/>
                                </a:rPr>
                                <m:t>𝑡</m:t>
                              </m:r>
                            </m:sub>
                          </m:sSub>
                        </m:den>
                      </m:f>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m:t>
                          </m:r>
                        </m:num>
                        <m:den>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𝑟</m:t>
                                  </m:r>
                                </m:e>
                                <m:sub>
                                  <m:r>
                                    <a:rPr lang="en-US" i="1">
                                      <a:solidFill>
                                        <a:srgbClr val="000000"/>
                                      </a:solidFill>
                                      <a:latin typeface="Cambria Math" panose="02040503050406030204" pitchFamily="18" charset="0"/>
                                    </a:rPr>
                                    <m:t>𝑡</m:t>
                                  </m:r>
                                </m:sub>
                              </m:sSub>
                            </m:e>
                          </m:d>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𝑟</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e>
                          </m:d>
                        </m:den>
                      </m:f>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r>
                            <m:rPr>
                              <m:sty m:val="p"/>
                            </m:rPr>
                            <a:rPr lang="en-US" i="0">
                              <a:solidFill>
                                <a:srgbClr val="000000"/>
                              </a:solidFill>
                              <a:latin typeface="Cambria Math" panose="02040503050406030204" pitchFamily="18" charset="0"/>
                            </a:rPr>
                            <m:t>δ</m:t>
                          </m:r>
                        </m:e>
                      </m:d>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+2</m:t>
                          </m:r>
                        </m:sub>
                        <m:sup>
                          <m:r>
                            <a:rPr lang="en-US" i="1">
                              <a:solidFill>
                                <a:srgbClr val="000000"/>
                              </a:solidFill>
                              <a:latin typeface="Cambria Math" panose="02040503050406030204" pitchFamily="18" charset="0"/>
                            </a:rPr>
                            <m:t>𝑒</m:t>
                          </m:r>
                        </m:sup>
                      </m:sSubSup>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15.3</m:t>
                          </m:r>
                        </m:e>
                      </m:d>
                    </m:oMath>
                  </m:oMathPara>
                </a14:m>
                <a:endParaRPr lang="en-US" dirty="0"/>
              </a:p>
            </p:txBody>
          </p:sp>
        </mc:Choice>
        <mc:Fallback>
          <p:sp>
            <p:nvSpPr>
              <p:cNvPr id="5" name="Object 4"/>
              <p:cNvSpPr txBox="1">
                <a:spLocks noRot="1" noChangeAspect="1" noMove="1" noResize="1" noEditPoints="1" noAdjustHandles="1" noChangeArrowheads="1" noChangeShapeType="1" noTextEdit="1"/>
              </p:cNvSpPr>
              <p:nvPr/>
            </p:nvSpPr>
            <p:spPr>
              <a:xfrm>
                <a:off x="566738" y="3013075"/>
                <a:ext cx="8010525" cy="831850"/>
              </a:xfrm>
              <a:prstGeom prst="rect">
                <a:avLst/>
              </a:prstGeom>
              <a:blipFill>
                <a:blip r:embed="rId3" cstate="print"/>
                <a:stretch>
                  <a:fillRect/>
                </a:stretch>
              </a:blipFill>
            </p:spPr>
            <p:txBody>
              <a:bodyPr/>
              <a:lstStyle/>
              <a:p>
                <a:r>
                  <a:rPr lang="en-US">
                    <a:noFill/>
                  </a:rPr>
                  <a:t> </a:t>
                </a:r>
              </a:p>
            </p:txBody>
          </p:sp>
        </mc:Fallback>
      </mc:AlternateContent>
      <p:sp>
        <p:nvSpPr>
          <p:cNvPr id="4" name="Content Placeholder 3"/>
          <p:cNvSpPr>
            <a:spLocks noGrp="1"/>
          </p:cNvSpPr>
          <p:nvPr>
            <p:ph idx="13"/>
          </p:nvPr>
        </p:nvSpPr>
        <p:spPr>
          <a:xfrm>
            <a:off x="457200" y="4180368"/>
            <a:ext cx="8229600" cy="342900"/>
          </a:xfrm>
        </p:spPr>
        <p:txBody>
          <a:bodyPr/>
          <a:lstStyle/>
          <a:p>
            <a:r>
              <a:rPr lang="el-GR" sz="2200" dirty="0">
                <a:ea typeface="ヒラギノ角ゴ Pro W3" pitchFamily="-84" charset="-128"/>
              </a:rPr>
              <a:t>Η συνάρτηση επένδυσης γίνεται</a:t>
            </a:r>
            <a:r>
              <a:rPr lang="en-US" sz="22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6" name="Object 5"/>
              <p:cNvSpPr txBox="1"/>
              <p:nvPr/>
            </p:nvSpPr>
            <p:spPr>
              <a:xfrm>
                <a:off x="2175875" y="4877452"/>
                <a:ext cx="4072525" cy="761348"/>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sSub>
                        <m:sSubPr>
                          <m:ctrlPr>
                            <a:rPr lang="en-US" i="1" smtClean="0">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𝐼</m:t>
                          </m:r>
                        </m:e>
                        <m:sub>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𝐼</m:t>
                      </m:r>
                      <m:d>
                        <m:dPr>
                          <m:begChr m:val="["/>
                          <m:endChr m:val="]"/>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𝑉</m:t>
                          </m:r>
                          <m:d>
                            <m:dPr>
                              <m:ctrlPr>
                                <a:rPr lang="en-US" i="1">
                                  <a:solidFill>
                                    <a:srgbClr val="000000"/>
                                  </a:solidFill>
                                  <a:latin typeface="Cambria Math" panose="02040503050406030204" pitchFamily="18" charset="0"/>
                                </a:rPr>
                              </m:ctrlPr>
                            </m:dPr>
                            <m:e>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m:t>
                                  </m:r>
                                </m:e>
                                <m:sub>
                                  <m:r>
                                    <a:rPr lang="en-US" i="1">
                                      <a:solidFill>
                                        <a:srgbClr val="000000"/>
                                      </a:solidFill>
                                      <a:latin typeface="Cambria Math" panose="02040503050406030204" pitchFamily="18" charset="0"/>
                                    </a:rPr>
                                    <m:t>𝑡</m:t>
                                  </m:r>
                                </m:sub>
                                <m:sup>
                                  <m:r>
                                    <a:rPr lang="en-US" i="1">
                                      <a:solidFill>
                                        <a:srgbClr val="000000"/>
                                      </a:solidFill>
                                      <a:latin typeface="Cambria Math" panose="02040503050406030204" pitchFamily="18" charset="0"/>
                                    </a:rPr>
                                    <m:t>𝑒</m:t>
                                  </m:r>
                                </m:sup>
                              </m:sSubSup>
                            </m:e>
                          </m:d>
                        </m:e>
                      </m:d>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15.4</m:t>
                          </m:r>
                        </m:e>
                      </m:d>
                    </m:oMath>
                  </m:oMathPara>
                </a14:m>
                <a:br>
                  <a:rPr lang="en-US" i="1" dirty="0">
                    <a:solidFill>
                      <a:srgbClr val="000000"/>
                    </a:solidFill>
                    <a:latin typeface="Cambria Math" panose="02040503050406030204" pitchFamily="18" charset="0"/>
                  </a:rPr>
                </a:br>
                <a:r>
                  <a:rPr lang="en-US" i="1" dirty="0">
                    <a:solidFill>
                      <a:srgbClr val="000000"/>
                    </a:solidFill>
                    <a:latin typeface="Cambria Math" panose="02040503050406030204" pitchFamily="18" charset="0"/>
                  </a:rPr>
                  <a:t>             </a:t>
                </a:r>
                <a14:m>
                  <m:oMath xmlns:m="http://schemas.openxmlformats.org/officeDocument/2006/math">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m:t>
                        </m:r>
                      </m:e>
                    </m:d>
                  </m:oMath>
                </a14:m>
                <a:endParaRPr lang="en-US" dirty="0"/>
              </a:p>
            </p:txBody>
          </p:sp>
        </mc:Choice>
        <mc:Fallback>
          <p:sp>
            <p:nvSpPr>
              <p:cNvPr id="6" name="Object 5"/>
              <p:cNvSpPr txBox="1">
                <a:spLocks noRot="1" noChangeAspect="1" noMove="1" noResize="1" noEditPoints="1" noAdjustHandles="1" noChangeArrowheads="1" noChangeShapeType="1" noTextEdit="1"/>
              </p:cNvSpPr>
              <p:nvPr/>
            </p:nvSpPr>
            <p:spPr>
              <a:xfrm>
                <a:off x="2175875" y="4877452"/>
                <a:ext cx="4072525" cy="761348"/>
              </a:xfrm>
              <a:prstGeom prst="rect">
                <a:avLst/>
              </a:prstGeom>
              <a:blipFill>
                <a:blip r:embed="rId4" cstate="print"/>
                <a:stretch>
                  <a:fillRect/>
                </a:stretch>
              </a:blipFill>
            </p:spPr>
            <p:txBody>
              <a:bodyPr/>
              <a:lstStyle/>
              <a:p>
                <a:r>
                  <a:rPr lang="en-US">
                    <a:noFill/>
                  </a:rPr>
                  <a:t> </a:t>
                </a:r>
              </a:p>
            </p:txBody>
          </p:sp>
        </mc:Fallback>
      </mc:AlternateContent>
    </p:spTree>
    <p:extLst>
      <p:ext uri="{BB962C8B-B14F-4D97-AF65-F5344CB8AC3E}">
        <p14:creationId xmlns="" xmlns:p14="http://schemas.microsoft.com/office/powerpoint/2010/main" val="33063684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30887"/>
          </a:xfrm>
        </p:spPr>
        <p:txBody>
          <a:bodyPr wrap="square">
            <a:spAutoFit/>
          </a:bodyPr>
          <a:lstStyle/>
          <a:p>
            <a:r>
              <a:rPr lang="en-US" sz="2800" dirty="0">
                <a:latin typeface="+mj-lt"/>
              </a:rPr>
              <a:t>15.2 </a:t>
            </a:r>
            <a:r>
              <a:rPr lang="el-GR" sz="2800" dirty="0">
                <a:latin typeface="+mj-lt"/>
              </a:rPr>
              <a:t>Επένδυση </a:t>
            </a:r>
            <a:r>
              <a:rPr lang="en-US" sz="2800" dirty="0">
                <a:latin typeface="+mj-lt"/>
              </a:rPr>
              <a:t>(2 of 5)</a:t>
            </a:r>
            <a:endParaRPr lang="en-US" sz="2800" dirty="0"/>
          </a:p>
        </p:txBody>
      </p:sp>
      <p:sp>
        <p:nvSpPr>
          <p:cNvPr id="3" name="Content Placeholder 2"/>
          <p:cNvSpPr>
            <a:spLocks noGrp="1"/>
          </p:cNvSpPr>
          <p:nvPr>
            <p:ph idx="1"/>
          </p:nvPr>
        </p:nvSpPr>
        <p:spPr>
          <a:xfrm>
            <a:off x="457200" y="1304092"/>
            <a:ext cx="8229600" cy="677108"/>
          </a:xfrm>
        </p:spPr>
        <p:txBody>
          <a:bodyPr wrap="square">
            <a:spAutoFit/>
          </a:bodyPr>
          <a:lstStyle/>
          <a:p>
            <a:pPr marL="0" indent="0">
              <a:buNone/>
            </a:pPr>
            <a:r>
              <a:rPr lang="el-GR" sz="2200" b="1" dirty="0"/>
              <a:t>Απεικόνιση</a:t>
            </a:r>
            <a:r>
              <a:rPr lang="en-US" sz="2200" b="1" dirty="0"/>
              <a:t> 15.2 </a:t>
            </a:r>
            <a:r>
              <a:rPr lang="el-GR" sz="2200" dirty="0"/>
              <a:t>Υπολογισμός της παρούσας αξίας προσδοκώμενων </a:t>
            </a:r>
            <a:r>
              <a:rPr lang="el-GR" sz="2200" dirty="0" smtClean="0"/>
              <a:t>κερδών</a:t>
            </a:r>
            <a:endParaRPr lang="en-US" sz="2200" dirty="0"/>
          </a:p>
        </p:txBody>
      </p:sp>
      <p:pic>
        <p:nvPicPr>
          <p:cNvPr id="3074" name="Picture 2"/>
          <p:cNvPicPr>
            <a:picLocks noChangeAspect="1" noChangeArrowheads="1"/>
          </p:cNvPicPr>
          <p:nvPr/>
        </p:nvPicPr>
        <p:blipFill>
          <a:blip r:embed="rId3" cstate="print"/>
          <a:srcRect/>
          <a:stretch>
            <a:fillRect/>
          </a:stretch>
        </p:blipFill>
        <p:spPr bwMode="auto">
          <a:xfrm>
            <a:off x="1157288" y="2514600"/>
            <a:ext cx="6829425" cy="1952625"/>
          </a:xfrm>
          <a:prstGeom prst="rect">
            <a:avLst/>
          </a:prstGeom>
          <a:noFill/>
          <a:ln w="9525">
            <a:noFill/>
            <a:miter lim="800000"/>
            <a:headEnd/>
            <a:tailEnd/>
          </a:ln>
        </p:spPr>
      </p:pic>
    </p:spTree>
    <p:extLst>
      <p:ext uri="{BB962C8B-B14F-4D97-AF65-F5344CB8AC3E}">
        <p14:creationId xmlns="" xmlns:p14="http://schemas.microsoft.com/office/powerpoint/2010/main" val="22023814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l-GR" sz="2800" dirty="0">
                <a:latin typeface="+mj-lt"/>
              </a:rPr>
              <a:t>ΠΛΑΙΣΙΟ ΕΠΙΚΕΝΤΡΩΣΗΣ</a:t>
            </a:r>
            <a:r>
              <a:rPr lang="en-US" sz="2800" dirty="0">
                <a:latin typeface="+mj-lt"/>
              </a:rPr>
              <a:t>: </a:t>
            </a:r>
            <a:r>
              <a:rPr lang="el-GR" sz="2800" dirty="0">
                <a:latin typeface="+mj-lt"/>
              </a:rPr>
              <a:t>Επένδυση και Χρηματιστήριο</a:t>
            </a:r>
            <a:endParaRPr lang="en-US" sz="2800" dirty="0"/>
          </a:p>
        </p:txBody>
      </p:sp>
      <p:sp>
        <p:nvSpPr>
          <p:cNvPr id="3" name="Content Placeholder 2"/>
          <p:cNvSpPr>
            <a:spLocks noGrp="1"/>
          </p:cNvSpPr>
          <p:nvPr>
            <p:ph idx="1"/>
          </p:nvPr>
        </p:nvSpPr>
        <p:spPr>
          <a:xfrm>
            <a:off x="457200" y="1213247"/>
            <a:ext cx="8229600" cy="615553"/>
          </a:xfrm>
        </p:spPr>
        <p:txBody>
          <a:bodyPr wrap="square">
            <a:spAutoFit/>
          </a:bodyPr>
          <a:lstStyle/>
          <a:p>
            <a:pPr marL="0" marR="1564005" indent="0">
              <a:spcAft>
                <a:spcPts val="800"/>
              </a:spcAft>
              <a:buNone/>
            </a:pPr>
            <a:r>
              <a:rPr lang="el-GR" sz="2000" b="1" dirty="0"/>
              <a:t>Σχήμα </a:t>
            </a:r>
            <a:r>
              <a:rPr lang="en-US" sz="2000" b="1" dirty="0"/>
              <a:t>1</a:t>
            </a:r>
            <a:r>
              <a:rPr lang="en-US" sz="2000" dirty="0"/>
              <a:t> </a:t>
            </a:r>
            <a:r>
              <a:rPr lang="el-GR" sz="2000" dirty="0">
                <a:solidFill>
                  <a:srgbClr val="000000"/>
                </a:solidFill>
                <a:effectLst/>
                <a:ea typeface="Times New Roman" panose="02020603050405020304" pitchFamily="18" charset="0"/>
                <a:cs typeface="Times New Roman" panose="02020603050405020304" pitchFamily="18" charset="0"/>
              </a:rPr>
              <a:t> </a:t>
            </a:r>
            <a:r>
              <a:rPr lang="el-GR" sz="2000" dirty="0" smtClean="0">
                <a:solidFill>
                  <a:srgbClr val="000000"/>
                </a:solidFill>
                <a:effectLst/>
                <a:ea typeface="Times New Roman" panose="02020603050405020304" pitchFamily="18" charset="0"/>
                <a:cs typeface="Times New Roman" panose="02020603050405020304" pitchFamily="18" charset="0"/>
              </a:rPr>
              <a:t>Δείκτης </a:t>
            </a:r>
            <a:r>
              <a:rPr lang="en-US" sz="2000" dirty="0" smtClean="0">
                <a:solidFill>
                  <a:srgbClr val="000000"/>
                </a:solidFill>
                <a:effectLst/>
                <a:ea typeface="Times New Roman" panose="02020603050405020304" pitchFamily="18" charset="0"/>
                <a:cs typeface="Times New Roman" panose="02020603050405020304" pitchFamily="18" charset="0"/>
              </a:rPr>
              <a:t>Tobin</a:t>
            </a:r>
            <a:r>
              <a:rPr lang="el-GR" sz="2000" dirty="0" smtClean="0">
                <a:solidFill>
                  <a:srgbClr val="000000"/>
                </a:solidFill>
                <a:effectLst/>
                <a:ea typeface="Times New Roman" panose="02020603050405020304" pitchFamily="18" charset="0"/>
                <a:cs typeface="Times New Roman" panose="02020603050405020304" pitchFamily="18" charset="0"/>
              </a:rPr>
              <a:t> </a:t>
            </a:r>
            <a:r>
              <a:rPr lang="el-GR" sz="2000" dirty="0">
                <a:solidFill>
                  <a:srgbClr val="000000"/>
                </a:solidFill>
                <a:effectLst/>
                <a:ea typeface="Times New Roman" panose="02020603050405020304" pitchFamily="18" charset="0"/>
                <a:cs typeface="Times New Roman" panose="02020603050405020304" pitchFamily="18" charset="0"/>
              </a:rPr>
              <a:t>(</a:t>
            </a:r>
            <a:r>
              <a:rPr lang="en-US" sz="2000" dirty="0">
                <a:solidFill>
                  <a:srgbClr val="000000"/>
                </a:solidFill>
                <a:effectLst/>
                <a:ea typeface="Times New Roman" panose="02020603050405020304" pitchFamily="18" charset="0"/>
                <a:cs typeface="Times New Roman" panose="02020603050405020304" pitchFamily="18" charset="0"/>
              </a:rPr>
              <a:t>q</a:t>
            </a:r>
            <a:r>
              <a:rPr lang="el-GR" sz="2000" dirty="0">
                <a:solidFill>
                  <a:srgbClr val="000000"/>
                </a:solidFill>
                <a:effectLst/>
                <a:ea typeface="Times New Roman" panose="02020603050405020304" pitchFamily="18" charset="0"/>
                <a:cs typeface="Times New Roman" panose="02020603050405020304" pitchFamily="18" charset="0"/>
              </a:rPr>
              <a:t>) </a:t>
            </a:r>
            <a:r>
              <a:rPr lang="el-GR" sz="2000" dirty="0" smtClean="0">
                <a:solidFill>
                  <a:srgbClr val="000000"/>
                </a:solidFill>
                <a:effectLst/>
                <a:ea typeface="Times New Roman" panose="02020603050405020304" pitchFamily="18" charset="0"/>
                <a:cs typeface="Times New Roman" panose="02020603050405020304" pitchFamily="18" charset="0"/>
              </a:rPr>
              <a:t>έναντι λόγου επένδυσης προς κεφάλαιο: ετήσιοι ρυθμοί μεταβολής από το 1962</a:t>
            </a:r>
            <a:endParaRPr lang="en-US" sz="2000" dirty="0"/>
          </a:p>
        </p:txBody>
      </p:sp>
      <p:sp>
        <p:nvSpPr>
          <p:cNvPr id="5" name="Content Placeholder 4"/>
          <p:cNvSpPr>
            <a:spLocks noGrp="1"/>
          </p:cNvSpPr>
          <p:nvPr>
            <p:ph sz="quarter" idx="14"/>
          </p:nvPr>
        </p:nvSpPr>
        <p:spPr>
          <a:xfrm>
            <a:off x="457200" y="5791200"/>
            <a:ext cx="8229600" cy="762000"/>
          </a:xfrm>
        </p:spPr>
        <p:txBody>
          <a:bodyPr/>
          <a:lstStyle/>
          <a:p>
            <a:pPr marL="0" indent="0">
              <a:buNone/>
            </a:pPr>
            <a:r>
              <a:rPr lang="el-GR" sz="1200" i="1" dirty="0"/>
              <a:t>Πηγή</a:t>
            </a:r>
            <a:r>
              <a:rPr lang="en-US" sz="1200" i="1" dirty="0"/>
              <a:t>: </a:t>
            </a:r>
            <a:r>
              <a:rPr lang="en-US" sz="1200" dirty="0"/>
              <a:t>Flow of Funds, Table s5a. Numerator of </a:t>
            </a:r>
            <a:r>
              <a:rPr lang="en-US" sz="1200" i="1" dirty="0"/>
              <a:t>q</a:t>
            </a:r>
            <a:r>
              <a:rPr lang="en-US" sz="1200" dirty="0"/>
              <a:t>: Market value of equity + Debt + Loans – Financial Assets, nonfinancial US corporations. Denominator: Nonfinancial assets of nonfinancial US corporations..</a:t>
            </a:r>
            <a:endParaRPr lang="en-IN" sz="1200" dirty="0"/>
          </a:p>
        </p:txBody>
      </p:sp>
      <p:pic>
        <p:nvPicPr>
          <p:cNvPr id="4098" name="Picture 2"/>
          <p:cNvPicPr>
            <a:picLocks noChangeAspect="1" noChangeArrowheads="1"/>
          </p:cNvPicPr>
          <p:nvPr/>
        </p:nvPicPr>
        <p:blipFill>
          <a:blip r:embed="rId3" cstate="print"/>
          <a:srcRect/>
          <a:stretch>
            <a:fillRect/>
          </a:stretch>
        </p:blipFill>
        <p:spPr bwMode="auto">
          <a:xfrm>
            <a:off x="1219200" y="1946076"/>
            <a:ext cx="6767513" cy="3692724"/>
          </a:xfrm>
          <a:prstGeom prst="rect">
            <a:avLst/>
          </a:prstGeom>
          <a:noFill/>
          <a:ln w="9525">
            <a:noFill/>
            <a:miter lim="800000"/>
            <a:headEnd/>
            <a:tailEnd/>
          </a:ln>
        </p:spPr>
      </p:pic>
    </p:spTree>
    <p:extLst>
      <p:ext uri="{BB962C8B-B14F-4D97-AF65-F5344CB8AC3E}">
        <p14:creationId xmlns="" xmlns:p14="http://schemas.microsoft.com/office/powerpoint/2010/main" val="13157151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313"/>
            <a:ext cx="8229600" cy="430887"/>
          </a:xfrm>
        </p:spPr>
        <p:txBody>
          <a:bodyPr wrap="square">
            <a:spAutoFit/>
          </a:bodyPr>
          <a:lstStyle/>
          <a:p>
            <a:r>
              <a:rPr lang="en-US" sz="2800" dirty="0">
                <a:latin typeface="+mj-lt"/>
              </a:rPr>
              <a:t>15.2 </a:t>
            </a:r>
            <a:r>
              <a:rPr lang="el-GR" sz="2800" dirty="0">
                <a:latin typeface="+mj-lt"/>
              </a:rPr>
              <a:t>Επένδυση</a:t>
            </a:r>
            <a:r>
              <a:rPr lang="en-US" sz="2800" dirty="0">
                <a:latin typeface="+mj-lt"/>
              </a:rPr>
              <a:t> (</a:t>
            </a:r>
            <a:r>
              <a:rPr lang="el-GR" sz="2800" dirty="0">
                <a:latin typeface="+mj-lt"/>
              </a:rPr>
              <a:t>3</a:t>
            </a:r>
            <a:r>
              <a:rPr lang="en-US" sz="2800" dirty="0">
                <a:latin typeface="+mj-lt"/>
              </a:rPr>
              <a:t> </a:t>
            </a:r>
            <a:r>
              <a:rPr lang="el-GR" sz="2800" dirty="0">
                <a:latin typeface="+mj-lt"/>
              </a:rPr>
              <a:t>από</a:t>
            </a:r>
            <a:r>
              <a:rPr lang="en-US" sz="2800" dirty="0">
                <a:latin typeface="+mj-lt"/>
              </a:rPr>
              <a:t> 5)</a:t>
            </a:r>
            <a:endParaRPr lang="en-US" sz="2800" dirty="0"/>
          </a:p>
        </p:txBody>
      </p:sp>
      <p:sp>
        <p:nvSpPr>
          <p:cNvPr id="3" name="Content Placeholder 2"/>
          <p:cNvSpPr>
            <a:spLocks noGrp="1"/>
          </p:cNvSpPr>
          <p:nvPr>
            <p:ph idx="1"/>
          </p:nvPr>
        </p:nvSpPr>
        <p:spPr>
          <a:xfrm>
            <a:off x="457200" y="838200"/>
            <a:ext cx="8229600" cy="338554"/>
          </a:xfrm>
        </p:spPr>
        <p:txBody>
          <a:bodyPr wrap="square">
            <a:spAutoFit/>
          </a:bodyPr>
          <a:lstStyle/>
          <a:p>
            <a:r>
              <a:rPr lang="el-GR" sz="2200" dirty="0">
                <a:ea typeface="ヒラギノ角ゴ Pro W3" pitchFamily="-84" charset="-128"/>
              </a:rPr>
              <a:t>Υποθέτουμε </a:t>
            </a:r>
            <a:r>
              <a:rPr lang="el-GR" sz="2200" b="1" dirty="0">
                <a:ea typeface="ヒラギノ角ゴ Pro W3" pitchFamily="-84" charset="-128"/>
              </a:rPr>
              <a:t>στατικές προσδοκίες</a:t>
            </a:r>
            <a:r>
              <a:rPr lang="en-US" sz="22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5" name="Object 4"/>
              <p:cNvSpPr txBox="1"/>
              <p:nvPr/>
            </p:nvSpPr>
            <p:spPr>
              <a:xfrm>
                <a:off x="3137191" y="1336929"/>
                <a:ext cx="2793419" cy="931141"/>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r>
                        <a:rPr lang="en-US" i="1">
                          <a:solidFill>
                            <a:srgbClr val="000000"/>
                          </a:solidFill>
                          <a:latin typeface="Cambria Math" panose="02040503050406030204" pitchFamily="18" charset="0"/>
                        </a:rPr>
                        <m:t>=</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+2</m:t>
                          </m:r>
                        </m:sub>
                        <m:sup>
                          <m:r>
                            <a:rPr lang="en-US" i="1">
                              <a:solidFill>
                                <a:srgbClr val="000000"/>
                              </a:solidFill>
                              <a:latin typeface="Cambria Math" panose="02040503050406030204" pitchFamily="18" charset="0"/>
                            </a:rPr>
                            <m:t>𝑒</m:t>
                          </m:r>
                        </m:sup>
                      </m:sSubSup>
                      <m:r>
                        <a:rPr lang="en-US" i="1">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m:t>
                          </m:r>
                        </m:e>
                        <m:sub>
                          <m:r>
                            <a:rPr lang="en-US" i="1">
                              <a:solidFill>
                                <a:srgbClr val="000000"/>
                              </a:solidFill>
                              <a:latin typeface="Cambria Math" panose="02040503050406030204" pitchFamily="18" charset="0"/>
                            </a:rPr>
                            <m:t>𝑡</m:t>
                          </m:r>
                        </m:sub>
                      </m:sSub>
                    </m:oMath>
                    <m:oMath xmlns:m="http://schemas.openxmlformats.org/officeDocument/2006/math">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𝑟</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+1</m:t>
                          </m:r>
                        </m:sub>
                        <m:sup>
                          <m:r>
                            <a:rPr lang="en-US" i="1">
                              <a:solidFill>
                                <a:srgbClr val="000000"/>
                              </a:solidFill>
                              <a:latin typeface="Cambria Math" panose="02040503050406030204" pitchFamily="18" charset="0"/>
                            </a:rPr>
                            <m:t>𝑒</m:t>
                          </m:r>
                        </m:sup>
                      </m:sSubSup>
                      <m:r>
                        <a:rPr lang="en-US" i="1">
                          <a:solidFill>
                            <a:srgbClr val="000000"/>
                          </a:solidFill>
                          <a:latin typeface="Cambria Math" panose="02040503050406030204" pitchFamily="18" charset="0"/>
                        </a:rPr>
                        <m:t>=</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𝑟</m:t>
                          </m:r>
                        </m:e>
                        <m:sub>
                          <m:r>
                            <a:rPr lang="en-US" i="1">
                              <a:solidFill>
                                <a:srgbClr val="000000"/>
                              </a:solidFill>
                              <a:latin typeface="Cambria Math" panose="02040503050406030204" pitchFamily="18" charset="0"/>
                            </a:rPr>
                            <m:t>𝑡</m:t>
                          </m:r>
                          <m:r>
                            <a:rPr lang="en-US" i="1">
                              <a:solidFill>
                                <a:srgbClr val="000000"/>
                              </a:solidFill>
                              <a:latin typeface="Cambria Math" panose="02040503050406030204" pitchFamily="18" charset="0"/>
                            </a:rPr>
                            <m:t>+2</m:t>
                          </m:r>
                        </m:sub>
                        <m:sup>
                          <m:r>
                            <a:rPr lang="en-US" i="1">
                              <a:solidFill>
                                <a:srgbClr val="000000"/>
                              </a:solidFill>
                              <a:latin typeface="Cambria Math" panose="02040503050406030204" pitchFamily="18" charset="0"/>
                            </a:rPr>
                            <m:t>𝑒</m:t>
                          </m:r>
                        </m:sup>
                      </m:sSubSup>
                      <m:r>
                        <a:rPr lang="en-US" i="1">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𝑟</m:t>
                          </m:r>
                        </m:e>
                        <m:sub>
                          <m:r>
                            <a:rPr lang="en-US" i="1">
                              <a:solidFill>
                                <a:srgbClr val="000000"/>
                              </a:solidFill>
                              <a:latin typeface="Cambria Math" panose="02040503050406030204" pitchFamily="18" charset="0"/>
                            </a:rPr>
                            <m:t>𝑡</m:t>
                          </m:r>
                        </m:sub>
                      </m:sSub>
                    </m:oMath>
                  </m:oMathPara>
                </a14:m>
                <a:endParaRPr lang="en-US" dirty="0"/>
              </a:p>
            </p:txBody>
          </p:sp>
        </mc:Choice>
        <mc:Fallback>
          <p:sp>
            <p:nvSpPr>
              <p:cNvPr id="5" name="Object 4"/>
              <p:cNvSpPr txBox="1">
                <a:spLocks noRot="1" noChangeAspect="1" noMove="1" noResize="1" noEditPoints="1" noAdjustHandles="1" noChangeArrowheads="1" noChangeShapeType="1" noTextEdit="1"/>
              </p:cNvSpPr>
              <p:nvPr/>
            </p:nvSpPr>
            <p:spPr>
              <a:xfrm>
                <a:off x="3137191" y="1336929"/>
                <a:ext cx="2793419" cy="931141"/>
              </a:xfrm>
              <a:prstGeom prst="rect">
                <a:avLst/>
              </a:prstGeom>
              <a:blipFill>
                <a:blip r:embed="rId3" cstate="print"/>
                <a:stretch>
                  <a:fillRect l="-655"/>
                </a:stretch>
              </a:blipFill>
            </p:spPr>
            <p:txBody>
              <a:bodyPr/>
              <a:lstStyle/>
              <a:p>
                <a:r>
                  <a:rPr lang="en-US">
                    <a:noFill/>
                  </a:rPr>
                  <a:t> </a:t>
                </a:r>
              </a:p>
            </p:txBody>
          </p:sp>
        </mc:Fallback>
      </mc:AlternateContent>
      <p:sp>
        <p:nvSpPr>
          <p:cNvPr id="4" name="Content Placeholder 3"/>
          <p:cNvSpPr>
            <a:spLocks noGrp="1"/>
          </p:cNvSpPr>
          <p:nvPr>
            <p:ph idx="13"/>
          </p:nvPr>
        </p:nvSpPr>
        <p:spPr>
          <a:xfrm>
            <a:off x="447675" y="2362200"/>
            <a:ext cx="8229600" cy="381000"/>
          </a:xfrm>
        </p:spPr>
        <p:txBody>
          <a:bodyPr/>
          <a:lstStyle/>
          <a:p>
            <a:pPr marL="0" indent="266700">
              <a:buNone/>
            </a:pPr>
            <a:r>
              <a:rPr lang="el-GR" sz="2200" dirty="0">
                <a:ea typeface="ヒラギノ角ゴ Pro W3" pitchFamily="-84" charset="-128"/>
              </a:rPr>
              <a:t>Έτσι, η εξίσωση</a:t>
            </a:r>
            <a:r>
              <a:rPr lang="en-US" sz="2200" dirty="0">
                <a:ea typeface="ヒラギノ角ゴ Pro W3" pitchFamily="-84" charset="-128"/>
              </a:rPr>
              <a:t> (15.3) </a:t>
            </a:r>
            <a:r>
              <a:rPr lang="el-GR" sz="2200" dirty="0">
                <a:ea typeface="ヒラギノ角ゴ Pro W3" pitchFamily="-84" charset="-128"/>
              </a:rPr>
              <a:t>γίνεται:</a:t>
            </a:r>
            <a:endParaRPr lang="en-US" sz="2200" dirty="0">
              <a:ea typeface="ヒラギノ角ゴ Pro W3" pitchFamily="-84" charset="-128"/>
            </a:endParaRPr>
          </a:p>
        </p:txBody>
      </p:sp>
      <mc:AlternateContent xmlns:mc="http://schemas.openxmlformats.org/markup-compatibility/2006">
        <mc:Choice xmlns="" xmlns:a14="http://schemas.microsoft.com/office/drawing/2010/main" Requires="a14">
          <p:sp>
            <p:nvSpPr>
              <p:cNvPr id="8" name="Object 7"/>
              <p:cNvSpPr txBox="1"/>
              <p:nvPr/>
            </p:nvSpPr>
            <p:spPr>
              <a:xfrm>
                <a:off x="2031337" y="2917591"/>
                <a:ext cx="5072463" cy="695419"/>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a:rPr lang="en-US" i="1" smtClean="0">
                          <a:solidFill>
                            <a:srgbClr val="000000"/>
                          </a:solidFill>
                          <a:latin typeface="Cambria Math" panose="02040503050406030204" pitchFamily="18" charset="0"/>
                        </a:rPr>
                        <m:t>𝑉</m:t>
                      </m:r>
                      <m:d>
                        <m:dPr>
                          <m:ctrlPr>
                            <a:rPr lang="en-US" i="1">
                              <a:solidFill>
                                <a:srgbClr val="000000"/>
                              </a:solidFill>
                              <a:latin typeface="Cambria Math" panose="02040503050406030204" pitchFamily="18" charset="0"/>
                            </a:rPr>
                          </m:ctrlPr>
                        </m:dPr>
                        <m:e>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m:t>
                              </m:r>
                            </m:e>
                            <m:sub>
                              <m:r>
                                <a:rPr lang="en-US" i="1">
                                  <a:solidFill>
                                    <a:srgbClr val="000000"/>
                                  </a:solidFill>
                                  <a:latin typeface="Cambria Math" panose="02040503050406030204" pitchFamily="18" charset="0"/>
                                </a:rPr>
                                <m:t>𝑡</m:t>
                              </m:r>
                            </m:sub>
                          </m:sSub>
                        </m:e>
                      </m:d>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m:t>
                              </m:r>
                            </m:e>
                            <m:sub>
                              <m:r>
                                <a:rPr lang="en-US" i="1">
                                  <a:solidFill>
                                    <a:srgbClr val="000000"/>
                                  </a:solidFill>
                                  <a:latin typeface="Cambria Math" panose="02040503050406030204" pitchFamily="18" charset="0"/>
                                </a:rPr>
                                <m:t>𝑡</m:t>
                              </m:r>
                            </m:sub>
                          </m:sSub>
                        </m:num>
                        <m:den>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𝑟</m:t>
                              </m:r>
                            </m:e>
                            <m:sub>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𝛿</m:t>
                          </m:r>
                        </m:den>
                      </m:f>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15.5</m:t>
                          </m:r>
                        </m:e>
                      </m:d>
                    </m:oMath>
                  </m:oMathPara>
                </a14:m>
                <a:endParaRPr lang="en-US" dirty="0"/>
              </a:p>
            </p:txBody>
          </p:sp>
        </mc:Choice>
        <mc:Fallback>
          <p:sp>
            <p:nvSpPr>
              <p:cNvPr id="8" name="Object 7"/>
              <p:cNvSpPr txBox="1">
                <a:spLocks noRot="1" noChangeAspect="1" noMove="1" noResize="1" noEditPoints="1" noAdjustHandles="1" noChangeArrowheads="1" noChangeShapeType="1" noTextEdit="1"/>
              </p:cNvSpPr>
              <p:nvPr/>
            </p:nvSpPr>
            <p:spPr>
              <a:xfrm>
                <a:off x="2031337" y="2917591"/>
                <a:ext cx="5072463" cy="695419"/>
              </a:xfrm>
              <a:prstGeom prst="rect">
                <a:avLst/>
              </a:prstGeom>
              <a:blipFill>
                <a:blip r:embed="rId4" cstate="print"/>
                <a:stretch>
                  <a:fillRect/>
                </a:stretch>
              </a:blipFill>
            </p:spPr>
            <p:txBody>
              <a:bodyPr/>
              <a:lstStyle/>
              <a:p>
                <a:r>
                  <a:rPr lang="en-US">
                    <a:noFill/>
                  </a:rPr>
                  <a:t> </a:t>
                </a:r>
              </a:p>
            </p:txBody>
          </p:sp>
        </mc:Fallback>
      </mc:AlternateContent>
      <p:sp>
        <p:nvSpPr>
          <p:cNvPr id="6" name="Content Placeholder 5"/>
          <p:cNvSpPr>
            <a:spLocks noGrp="1"/>
          </p:cNvSpPr>
          <p:nvPr>
            <p:ph sz="quarter" idx="14"/>
          </p:nvPr>
        </p:nvSpPr>
        <p:spPr>
          <a:xfrm>
            <a:off x="448332" y="3758833"/>
            <a:ext cx="8234934" cy="359508"/>
          </a:xfrm>
        </p:spPr>
        <p:txBody>
          <a:bodyPr/>
          <a:lstStyle/>
          <a:p>
            <a:r>
              <a:rPr lang="el-GR" sz="2200" dirty="0">
                <a:ea typeface="ヒラギノ角ゴ Pro W3" pitchFamily="-84" charset="-128"/>
              </a:rPr>
              <a:t>Αντικαθιστώντας την εξίσωση</a:t>
            </a:r>
            <a:r>
              <a:rPr lang="en-US" sz="2200" dirty="0">
                <a:ea typeface="ヒラギノ角ゴ Pro W3" pitchFamily="-84" charset="-128"/>
              </a:rPr>
              <a:t> (15.5) </a:t>
            </a:r>
            <a:r>
              <a:rPr lang="el-GR" sz="2200" dirty="0">
                <a:ea typeface="ヒラギノ角ゴ Pro W3" pitchFamily="-84" charset="-128"/>
              </a:rPr>
              <a:t>στην εξίσωση</a:t>
            </a:r>
            <a:r>
              <a:rPr lang="en-US" sz="2200" dirty="0">
                <a:ea typeface="ヒラギノ角ゴ Pro W3" pitchFamily="-84" charset="-128"/>
              </a:rPr>
              <a:t> (15.4) </a:t>
            </a:r>
            <a:r>
              <a:rPr lang="el-GR" sz="2200" dirty="0">
                <a:ea typeface="ヒラギノ角ゴ Pro W3" pitchFamily="-84" charset="-128"/>
              </a:rPr>
              <a:t>έχουμε</a:t>
            </a:r>
            <a:r>
              <a:rPr lang="en-US" sz="22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9" name="Object 8"/>
              <p:cNvSpPr txBox="1"/>
              <p:nvPr/>
            </p:nvSpPr>
            <p:spPr>
              <a:xfrm>
                <a:off x="2073275" y="4267200"/>
                <a:ext cx="4995863" cy="822325"/>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sSub>
                        <m:sSubPr>
                          <m:ctrlPr>
                            <a:rPr lang="en-US" i="1" smtClean="0">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𝐼</m:t>
                          </m:r>
                        </m:e>
                        <m:sub>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𝐼</m:t>
                      </m:r>
                      <m:d>
                        <m:dPr>
                          <m:ctrlPr>
                            <a:rPr lang="en-US" i="1">
                              <a:solidFill>
                                <a:srgbClr val="000000"/>
                              </a:solidFill>
                              <a:latin typeface="Cambria Math" panose="02040503050406030204" pitchFamily="18" charset="0"/>
                            </a:rPr>
                          </m:ctrlPr>
                        </m:dPr>
                        <m:e>
                          <m:f>
                            <m:fPr>
                              <m:ctrlPr>
                                <a:rPr lang="en-US" i="1">
                                  <a:solidFill>
                                    <a:srgbClr val="000000"/>
                                  </a:solidFill>
                                  <a:latin typeface="Cambria Math" panose="02040503050406030204" pitchFamily="18" charset="0"/>
                                </a:rPr>
                              </m:ctrlPr>
                            </m:fPr>
                            <m:num>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m:t>
                                  </m:r>
                                </m:e>
                                <m:sub>
                                  <m:r>
                                    <a:rPr lang="en-US" i="1">
                                      <a:solidFill>
                                        <a:srgbClr val="000000"/>
                                      </a:solidFill>
                                      <a:latin typeface="Cambria Math" panose="02040503050406030204" pitchFamily="18" charset="0"/>
                                    </a:rPr>
                                    <m:t>𝑡</m:t>
                                  </m:r>
                                </m:sub>
                              </m:sSub>
                            </m:num>
                            <m:den>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𝑟</m:t>
                                  </m:r>
                                </m:e>
                                <m:sub>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𝛿</m:t>
                              </m:r>
                            </m:den>
                          </m:f>
                        </m:e>
                      </m:d>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15.6</m:t>
                          </m:r>
                        </m:e>
                      </m:d>
                    </m:oMath>
                  </m:oMathPara>
                </a14:m>
                <a:endParaRPr lang="en-US" dirty="0"/>
              </a:p>
            </p:txBody>
          </p:sp>
        </mc:Choice>
        <mc:Fallback>
          <p:sp>
            <p:nvSpPr>
              <p:cNvPr id="9" name="Object 8"/>
              <p:cNvSpPr txBox="1">
                <a:spLocks noRot="1" noChangeAspect="1" noMove="1" noResize="1" noEditPoints="1" noAdjustHandles="1" noChangeArrowheads="1" noChangeShapeType="1" noTextEdit="1"/>
              </p:cNvSpPr>
              <p:nvPr/>
            </p:nvSpPr>
            <p:spPr>
              <a:xfrm>
                <a:off x="2073275" y="4267200"/>
                <a:ext cx="4995863" cy="822325"/>
              </a:xfrm>
              <a:prstGeom prst="rect">
                <a:avLst/>
              </a:prstGeom>
              <a:blipFill>
                <a:blip r:embed="rId5" cstate="print"/>
                <a:stretch>
                  <a:fillRect/>
                </a:stretch>
              </a:blipFill>
            </p:spPr>
            <p:txBody>
              <a:bodyPr/>
              <a:lstStyle/>
              <a:p>
                <a:r>
                  <a:rPr lang="en-US">
                    <a:noFill/>
                  </a:rPr>
                  <a:t> </a:t>
                </a:r>
              </a:p>
            </p:txBody>
          </p:sp>
        </mc:Fallback>
      </mc:AlternateContent>
      <p:sp>
        <p:nvSpPr>
          <p:cNvPr id="13" name="Content Placeholder 12"/>
          <p:cNvSpPr>
            <a:spLocks noGrp="1"/>
          </p:cNvSpPr>
          <p:nvPr>
            <p:ph sz="quarter" idx="15"/>
          </p:nvPr>
        </p:nvSpPr>
        <p:spPr>
          <a:xfrm>
            <a:off x="448332" y="5255895"/>
            <a:ext cx="8234934" cy="384810"/>
          </a:xfrm>
        </p:spPr>
        <p:txBody>
          <a:bodyPr/>
          <a:lstStyle/>
          <a:p>
            <a:pPr marL="266400" indent="0">
              <a:buNone/>
            </a:pPr>
            <a:r>
              <a:rPr lang="el-GR" sz="2200" dirty="0">
                <a:ea typeface="ヒラギノ角ゴ Pro W3" pitchFamily="-84" charset="-128"/>
              </a:rPr>
              <a:t>όπου</a:t>
            </a:r>
            <a:r>
              <a:rPr lang="en-US" sz="2200" dirty="0">
                <a:ea typeface="ヒラギノ角ゴ Pro W3" pitchFamily="-84" charset="-128"/>
              </a:rPr>
              <a:t> (</a:t>
            </a:r>
            <a:r>
              <a:rPr lang="en-US" sz="2200" i="1" dirty="0">
                <a:ea typeface="ヒラギノ角ゴ Pro W3" pitchFamily="-84" charset="-128"/>
                <a:cs typeface="Times New Roman" panose="02020603050405020304" pitchFamily="18" charset="0"/>
              </a:rPr>
              <a:t>r</a:t>
            </a:r>
            <a:r>
              <a:rPr lang="en-US" sz="2200" i="1" baseline="-25000" dirty="0">
                <a:ea typeface="ヒラギノ角ゴ Pro W3" pitchFamily="-84" charset="-128"/>
                <a:cs typeface="Times New Roman" panose="02020603050405020304" pitchFamily="18" charset="0"/>
              </a:rPr>
              <a:t>t</a:t>
            </a:r>
            <a:r>
              <a:rPr lang="en-US" sz="2200" dirty="0">
                <a:ea typeface="ヒラギノ角ゴ Pro W3" pitchFamily="-84" charset="-128"/>
                <a:cs typeface="Times New Roman" panose="02020603050405020304" pitchFamily="18" charset="0"/>
              </a:rPr>
              <a:t> +</a:t>
            </a:r>
            <a:r>
              <a:rPr lang="en-US" sz="2200" dirty="0">
                <a:ea typeface="ヒラギノ角ゴ Pro W3" pitchFamily="-84" charset="-128"/>
              </a:rPr>
              <a:t> </a:t>
            </a:r>
            <a:r>
              <a:rPr lang="el-GR" sz="2200" i="1" dirty="0">
                <a:ea typeface="ヒラギノ角ゴ Pro W3" pitchFamily="-84" charset="-128"/>
                <a:cs typeface="Times New Roman" panose="02020603050405020304" pitchFamily="18" charset="0"/>
              </a:rPr>
              <a:t>δ</a:t>
            </a:r>
            <a:r>
              <a:rPr lang="en-US" sz="2200" dirty="0">
                <a:ea typeface="ヒラギノ角ゴ Pro W3" pitchFamily="-84" charset="-128"/>
                <a:cs typeface="Times New Roman" panose="02020603050405020304" pitchFamily="18" charset="0"/>
              </a:rPr>
              <a:t>) </a:t>
            </a:r>
            <a:r>
              <a:rPr lang="el-GR" sz="2200" dirty="0">
                <a:ea typeface="ヒラギノ角ゴ Pro W3" pitchFamily="-84" charset="-128"/>
                <a:cs typeface="Times New Roman" panose="02020603050405020304" pitchFamily="18" charset="0"/>
              </a:rPr>
              <a:t>είναι κόστος ενοικίασης</a:t>
            </a:r>
            <a:r>
              <a:rPr lang="en-US" sz="2200" dirty="0">
                <a:ea typeface="ヒラギノ角ゴ Pro W3" pitchFamily="-84" charset="-128"/>
                <a:cs typeface="Times New Roman" panose="02020603050405020304" pitchFamily="18" charset="0"/>
              </a:rPr>
              <a:t> (</a:t>
            </a:r>
            <a:r>
              <a:rPr lang="el-GR" sz="2200" dirty="0">
                <a:ea typeface="ヒラギノ角ゴ Pro W3" pitchFamily="-84" charset="-128"/>
                <a:cs typeface="Times New Roman" panose="02020603050405020304" pitchFamily="18" charset="0"/>
              </a:rPr>
              <a:t>κόστος χρήστη</a:t>
            </a:r>
            <a:r>
              <a:rPr lang="en-US" sz="2200" dirty="0">
                <a:ea typeface="ヒラギノ角ゴ Pro W3" pitchFamily="-84" charset="-128"/>
                <a:cs typeface="Times New Roman" panose="02020603050405020304" pitchFamily="18" charset="0"/>
              </a:rPr>
              <a:t>), </a:t>
            </a:r>
            <a:r>
              <a:rPr lang="el-GR" sz="2200" dirty="0">
                <a:ea typeface="ヒラギノ角ゴ Pro W3" pitchFamily="-84" charset="-128"/>
                <a:cs typeface="Times New Roman" panose="02020603050405020304" pitchFamily="18" charset="0"/>
              </a:rPr>
              <a:t>ή σκιώδες κόστος κεφαλαίου</a:t>
            </a:r>
            <a:r>
              <a:rPr lang="en-US" sz="2200" dirty="0">
                <a:ea typeface="ヒラギノ角ゴ Pro W3" pitchFamily="-84" charset="-128"/>
                <a:cs typeface="Times New Roman" panose="02020603050405020304" pitchFamily="18" charset="0"/>
              </a:rPr>
              <a:t>.</a:t>
            </a:r>
            <a:endParaRPr lang="en-US" sz="2200" dirty="0">
              <a:ea typeface="ヒラギノ角ゴ Pro W3" pitchFamily="-84" charset="-128"/>
            </a:endParaRPr>
          </a:p>
        </p:txBody>
      </p:sp>
    </p:spTree>
    <p:extLst>
      <p:ext uri="{BB962C8B-B14F-4D97-AF65-F5344CB8AC3E}">
        <p14:creationId xmlns="" xmlns:p14="http://schemas.microsoft.com/office/powerpoint/2010/main" val="14384978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313"/>
            <a:ext cx="8153400" cy="430887"/>
          </a:xfrm>
        </p:spPr>
        <p:txBody>
          <a:bodyPr wrap="square">
            <a:spAutoFit/>
          </a:bodyPr>
          <a:lstStyle/>
          <a:p>
            <a:r>
              <a:rPr lang="en-US" sz="2800" dirty="0">
                <a:latin typeface="+mj-lt"/>
              </a:rPr>
              <a:t>15.2 </a:t>
            </a:r>
            <a:r>
              <a:rPr lang="el-GR" sz="2800" dirty="0">
                <a:latin typeface="+mj-lt"/>
              </a:rPr>
              <a:t>Επένδυση</a:t>
            </a:r>
            <a:r>
              <a:rPr lang="en-US" sz="2800" dirty="0">
                <a:latin typeface="+mj-lt"/>
              </a:rPr>
              <a:t> (4 </a:t>
            </a:r>
            <a:r>
              <a:rPr lang="el-GR" sz="2800" dirty="0">
                <a:latin typeface="+mj-lt"/>
              </a:rPr>
              <a:t>από</a:t>
            </a:r>
            <a:r>
              <a:rPr lang="en-US" sz="2800" dirty="0">
                <a:latin typeface="+mj-lt"/>
              </a:rPr>
              <a:t> 5)</a:t>
            </a:r>
            <a:endParaRPr lang="en-US" sz="2800" dirty="0"/>
          </a:p>
        </p:txBody>
      </p:sp>
      <p:sp>
        <p:nvSpPr>
          <p:cNvPr id="3" name="Content Placeholder 2"/>
          <p:cNvSpPr>
            <a:spLocks noGrp="1"/>
          </p:cNvSpPr>
          <p:nvPr>
            <p:ph idx="1"/>
          </p:nvPr>
        </p:nvSpPr>
        <p:spPr>
          <a:xfrm>
            <a:off x="457200" y="999068"/>
            <a:ext cx="8229600" cy="4639732"/>
          </a:xfrm>
        </p:spPr>
        <p:txBody>
          <a:bodyPr wrap="square">
            <a:spAutoFit/>
          </a:bodyPr>
          <a:lstStyle/>
          <a:p>
            <a:r>
              <a:rPr lang="el-GR" sz="2200" dirty="0">
                <a:ea typeface="ヒラギノ角ゴ Pro W3" pitchFamily="-84" charset="-128"/>
              </a:rPr>
              <a:t>Σύμφωνα με τη συνάρτηση επένδυσης της εξίσωσης (15.6):</a:t>
            </a:r>
            <a:endParaRPr lang="en-US" sz="2200" dirty="0">
              <a:ea typeface="ヒラギノ角ゴ Pro W3" pitchFamily="-84" charset="-128"/>
            </a:endParaRPr>
          </a:p>
          <a:p>
            <a:pPr lvl="1"/>
            <a:r>
              <a:rPr lang="el-GR" sz="2200" dirty="0">
                <a:ea typeface="ヒラギノ角ゴ Pro W3" pitchFamily="-84" charset="-128"/>
              </a:rPr>
              <a:t>Η επένδυση εξαρτάται από τον λόγο κέρδους προς κόστος χρήσης</a:t>
            </a:r>
            <a:r>
              <a:rPr lang="en-US" sz="2200" i="1" dirty="0">
                <a:ea typeface="ヒラギノ角ゴ Pro W3" pitchFamily="-84" charset="-128"/>
              </a:rPr>
              <a:t>.</a:t>
            </a:r>
          </a:p>
          <a:p>
            <a:pPr lvl="1"/>
            <a:r>
              <a:rPr lang="el-GR" sz="2200" dirty="0">
                <a:ea typeface="ヒラギノ角ゴ Pro W3" pitchFamily="-84" charset="-128"/>
              </a:rPr>
              <a:t>Όσο υψηλότερο είναι το κέρδος, τόσο υψηλότερο είναι το επίπεδο της επένδυσης</a:t>
            </a:r>
            <a:r>
              <a:rPr lang="en-US" sz="2200" i="1" dirty="0">
                <a:ea typeface="ヒラギノ角ゴ Pro W3" pitchFamily="-84" charset="-128"/>
              </a:rPr>
              <a:t>.</a:t>
            </a:r>
          </a:p>
          <a:p>
            <a:pPr lvl="1"/>
            <a:r>
              <a:rPr lang="el-GR" sz="2200" dirty="0">
                <a:ea typeface="ヒラギノ角ゴ Pro W3" pitchFamily="-84" charset="-128"/>
              </a:rPr>
              <a:t>Όσο υψηλότερο είναι το κόστος χρήστη, τόσο χαμηλότερο είναι το επίπεδο της επένδυσης. </a:t>
            </a:r>
            <a:endParaRPr lang="en-US" sz="2200" i="1" dirty="0">
              <a:ea typeface="ヒラギノ角ゴ Pro W3" pitchFamily="-84" charset="-128"/>
            </a:endParaRPr>
          </a:p>
          <a:p>
            <a:r>
              <a:rPr lang="el-GR" sz="2200" dirty="0">
                <a:ea typeface="ヒラギノ角ゴ Pro W3" pitchFamily="-84" charset="-128"/>
              </a:rPr>
              <a:t>Εάν το τρέχον κέρδος μιας επιχείρησης είναι χαμηλό: </a:t>
            </a:r>
            <a:endParaRPr lang="en-US" sz="2200" dirty="0">
              <a:ea typeface="ヒラギノ角ゴ Pro W3" pitchFamily="-84" charset="-128"/>
            </a:endParaRPr>
          </a:p>
          <a:p>
            <a:pPr lvl="1"/>
            <a:r>
              <a:rPr lang="el-GR" sz="2200" dirty="0">
                <a:ea typeface="ヒラギノ角ゴ Pro W3" pitchFamily="-84" charset="-128"/>
              </a:rPr>
              <a:t>μπορεί να πάρει τα κεφάλαια που χρειάζεται μόνο με δανεισμό εάν θέλει να αγοράσει νέα μηχανήματα</a:t>
            </a:r>
            <a:r>
              <a:rPr lang="en-US" sz="2200" dirty="0">
                <a:ea typeface="ヒラギノ角ゴ Pro W3" pitchFamily="-84" charset="-128"/>
              </a:rPr>
              <a:t>.</a:t>
            </a:r>
          </a:p>
          <a:p>
            <a:pPr lvl="1"/>
            <a:r>
              <a:rPr lang="el-GR" sz="2200" dirty="0">
                <a:ea typeface="ヒラギノ角ゴ Pro W3" pitchFamily="-84" charset="-128"/>
              </a:rPr>
              <a:t>μπορεί να έχει δυσκολία δανεισμού ακόμα κι αν θέλει να επενδύσει</a:t>
            </a:r>
            <a:r>
              <a:rPr lang="en-US" sz="2200" dirty="0">
                <a:ea typeface="ヒラギノ角ゴ Pro W3" pitchFamily="-84" charset="-128"/>
              </a:rPr>
              <a:t>.</a:t>
            </a:r>
          </a:p>
        </p:txBody>
      </p:sp>
    </p:spTree>
    <p:extLst>
      <p:ext uri="{BB962C8B-B14F-4D97-AF65-F5344CB8AC3E}">
        <p14:creationId xmlns="" xmlns:p14="http://schemas.microsoft.com/office/powerpoint/2010/main" val="30543591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9"/>
          </a:xfrm>
        </p:spPr>
        <p:txBody>
          <a:bodyPr wrap="square">
            <a:noAutofit/>
          </a:bodyPr>
          <a:lstStyle/>
          <a:p>
            <a:r>
              <a:rPr lang="en-US" sz="2800" dirty="0">
                <a:latin typeface="+mj-lt"/>
              </a:rPr>
              <a:t>15.2 </a:t>
            </a:r>
            <a:r>
              <a:rPr lang="el-GR" sz="2800" dirty="0">
                <a:latin typeface="+mj-lt"/>
              </a:rPr>
              <a:t>Επένδυση</a:t>
            </a:r>
            <a:r>
              <a:rPr lang="en-US" sz="2800" dirty="0">
                <a:latin typeface="+mj-lt"/>
              </a:rPr>
              <a:t> (5 </a:t>
            </a:r>
            <a:r>
              <a:rPr lang="el-GR" sz="2800" dirty="0">
                <a:latin typeface="+mj-lt"/>
              </a:rPr>
              <a:t>από</a:t>
            </a:r>
            <a:r>
              <a:rPr lang="en-US" sz="2800" dirty="0">
                <a:latin typeface="+mj-lt"/>
              </a:rPr>
              <a:t> 5)</a:t>
            </a:r>
            <a:endParaRPr lang="en-US" sz="2800" dirty="0"/>
          </a:p>
        </p:txBody>
      </p:sp>
      <p:sp>
        <p:nvSpPr>
          <p:cNvPr id="3" name="Content Placeholder 2"/>
          <p:cNvSpPr>
            <a:spLocks noGrp="1"/>
          </p:cNvSpPr>
          <p:nvPr>
            <p:ph idx="1"/>
          </p:nvPr>
        </p:nvSpPr>
        <p:spPr>
          <a:xfrm>
            <a:off x="457200" y="847436"/>
            <a:ext cx="8229600" cy="838200"/>
          </a:xfrm>
        </p:spPr>
        <p:txBody>
          <a:bodyPr wrap="square">
            <a:noAutofit/>
          </a:bodyPr>
          <a:lstStyle/>
          <a:p>
            <a:pPr marL="0" indent="0">
              <a:buNone/>
            </a:pPr>
            <a:r>
              <a:rPr lang="el-GR" sz="2200" b="1" dirty="0"/>
              <a:t>Απεικόνιση</a:t>
            </a:r>
            <a:r>
              <a:rPr lang="en-US" sz="2200" b="1" dirty="0"/>
              <a:t> 15.3 </a:t>
            </a:r>
            <a:r>
              <a:rPr lang="el-GR" sz="2200" dirty="0"/>
              <a:t>Μεταβολή στις επενδύσεις και μεταβολές στα κέρδη στις ΗΠΑ μετά το</a:t>
            </a:r>
            <a:r>
              <a:rPr lang="en-US" sz="2200" dirty="0"/>
              <a:t> 1960</a:t>
            </a:r>
          </a:p>
        </p:txBody>
      </p:sp>
      <p:sp>
        <p:nvSpPr>
          <p:cNvPr id="5" name="Content Placeholder 4"/>
          <p:cNvSpPr>
            <a:spLocks noGrp="1"/>
          </p:cNvSpPr>
          <p:nvPr>
            <p:ph sz="quarter" idx="14"/>
          </p:nvPr>
        </p:nvSpPr>
        <p:spPr>
          <a:xfrm>
            <a:off x="457200" y="5562600"/>
            <a:ext cx="8229600" cy="685800"/>
          </a:xfrm>
        </p:spPr>
        <p:txBody>
          <a:bodyPr/>
          <a:lstStyle/>
          <a:p>
            <a:pPr marL="0" indent="0">
              <a:buNone/>
            </a:pPr>
            <a:r>
              <a:rPr lang="el-GR" sz="1200" i="1" dirty="0"/>
              <a:t>Πηγή</a:t>
            </a:r>
            <a:r>
              <a:rPr lang="en-IN" sz="1200" i="1" dirty="0"/>
              <a:t>: </a:t>
            </a:r>
            <a:r>
              <a:rPr lang="en-US" sz="1200" dirty="0"/>
              <a:t>Gross investment: Federal Reserve Board, Flow of Funds, series FA105013005.A. Capital stock: BEA Fixed Assets Tables, net stock of private nonresidential fixed assets, nonfinancial. </a:t>
            </a:r>
            <a:r>
              <a:rPr lang="fr-FR" sz="1200" dirty="0"/>
              <a:t>Profit: BEA, NIPA Table 1.14, Net </a:t>
            </a:r>
            <a:r>
              <a:rPr lang="en-US" sz="1200" dirty="0"/>
              <a:t>operating surplus minus taxes, minus transfers, minus net interest payments.</a:t>
            </a:r>
            <a:endParaRPr lang="en-IN" sz="1200" dirty="0"/>
          </a:p>
        </p:txBody>
      </p:sp>
      <p:pic>
        <p:nvPicPr>
          <p:cNvPr id="5122" name="Picture 2"/>
          <p:cNvPicPr>
            <a:picLocks noChangeAspect="1" noChangeArrowheads="1"/>
          </p:cNvPicPr>
          <p:nvPr/>
        </p:nvPicPr>
        <p:blipFill>
          <a:blip r:embed="rId3" cstate="print"/>
          <a:srcRect/>
          <a:stretch>
            <a:fillRect/>
          </a:stretch>
        </p:blipFill>
        <p:spPr bwMode="auto">
          <a:xfrm>
            <a:off x="545834" y="1752600"/>
            <a:ext cx="7912366" cy="3702285"/>
          </a:xfrm>
          <a:prstGeom prst="rect">
            <a:avLst/>
          </a:prstGeom>
          <a:noFill/>
          <a:ln w="9525">
            <a:noFill/>
            <a:miter lim="800000"/>
            <a:headEnd/>
            <a:tailEnd/>
          </a:ln>
        </p:spPr>
      </p:pic>
    </p:spTree>
    <p:extLst>
      <p:ext uri="{BB962C8B-B14F-4D97-AF65-F5344CB8AC3E}">
        <p14:creationId xmlns="" xmlns:p14="http://schemas.microsoft.com/office/powerpoint/2010/main" val="35132985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153400" cy="861774"/>
          </a:xfrm>
        </p:spPr>
        <p:txBody>
          <a:bodyPr wrap="square">
            <a:spAutoFit/>
          </a:bodyPr>
          <a:lstStyle/>
          <a:p>
            <a:r>
              <a:rPr lang="el-GR" sz="2800" dirty="0">
                <a:latin typeface="+mj-lt"/>
              </a:rPr>
              <a:t>ΠΛΑΙΣΙΟ ΕΠΙΚΕΝΤΡΩΣΗΣ: Αποδοτικότητα έναντι ταμειακών ροών</a:t>
            </a:r>
            <a:endParaRPr lang="en-US" sz="2800" dirty="0"/>
          </a:p>
        </p:txBody>
      </p:sp>
      <p:sp>
        <p:nvSpPr>
          <p:cNvPr id="3" name="Content Placeholder 2"/>
          <p:cNvSpPr>
            <a:spLocks noGrp="1"/>
          </p:cNvSpPr>
          <p:nvPr>
            <p:ph idx="1"/>
          </p:nvPr>
        </p:nvSpPr>
        <p:spPr>
          <a:xfrm>
            <a:off x="457200" y="1371600"/>
            <a:ext cx="8229600" cy="4493538"/>
          </a:xfrm>
        </p:spPr>
        <p:txBody>
          <a:bodyPr wrap="square">
            <a:spAutoFit/>
          </a:bodyPr>
          <a:lstStyle/>
          <a:p>
            <a:pPr marL="285750" indent="-285750"/>
            <a:r>
              <a:rPr lang="el-GR" sz="2200" b="1" dirty="0"/>
              <a:t>Κερδοφορία </a:t>
            </a:r>
            <a:r>
              <a:rPr lang="el-GR" sz="2200" dirty="0"/>
              <a:t>είναι η αναμενόμενη παρούσα αξία προεξόφλησης των μελλοντικών κερδών</a:t>
            </a:r>
            <a:r>
              <a:rPr lang="el-GR" sz="2200" b="1" dirty="0"/>
              <a:t>.</a:t>
            </a:r>
          </a:p>
          <a:p>
            <a:pPr marL="285750" indent="-285750"/>
            <a:r>
              <a:rPr lang="el-GR" sz="2200" dirty="0"/>
              <a:t>Η</a:t>
            </a:r>
            <a:r>
              <a:rPr lang="el-GR" sz="2200" b="1" dirty="0"/>
              <a:t> ταμειακή ροή </a:t>
            </a:r>
            <a:r>
              <a:rPr lang="el-GR" sz="2200" dirty="0"/>
              <a:t>είναι η καθαρή ροή μετρητών που λαμβάνει τώρα η επιχείρηση (τρέχον κέρδος).</a:t>
            </a:r>
          </a:p>
          <a:p>
            <a:pPr marL="285750" indent="-285750"/>
            <a:r>
              <a:rPr lang="el-GR" sz="2200" dirty="0"/>
              <a:t>Ένας οικονομολόγος διαπίστωσε ότι το 1986, όταν η πτώση της τιμής του πετρελαίου οδήγησε σε μεγάλες ζημίες σε δραστηριότητες που σχετίζονται με το πετρέλαιο, οι επενδυτικές δαπάνες σε μη πετρελαϊκές δραστηριότητες μειώθηκαν επίσης. </a:t>
            </a:r>
          </a:p>
          <a:p>
            <a:pPr marL="285750" indent="-285750"/>
            <a:r>
              <a:rPr lang="el-GR" sz="2200" dirty="0"/>
              <a:t>Αυτό υποδηλώνει ότι οι τρέχουσες ταμειακές ροές είναι σημαντικές για τις επενδύσεις </a:t>
            </a:r>
            <a:r>
              <a:rPr lang="en-US" sz="2200" dirty="0"/>
              <a:t>.</a:t>
            </a:r>
          </a:p>
          <a:p>
            <a:pPr marL="285750" indent="-285750"/>
            <a:endParaRPr lang="en-US" sz="2200" dirty="0"/>
          </a:p>
        </p:txBody>
      </p:sp>
    </p:spTree>
    <p:extLst>
      <p:ext uri="{BB962C8B-B14F-4D97-AF65-F5344CB8AC3E}">
        <p14:creationId xmlns="" xmlns:p14="http://schemas.microsoft.com/office/powerpoint/2010/main" val="22438119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30887"/>
          </a:xfrm>
        </p:spPr>
        <p:txBody>
          <a:bodyPr wrap="square">
            <a:spAutoFit/>
          </a:bodyPr>
          <a:lstStyle/>
          <a:p>
            <a:r>
              <a:rPr lang="en-US" sz="2800" dirty="0">
                <a:latin typeface="+mj-lt"/>
              </a:rPr>
              <a:t>15.2 </a:t>
            </a:r>
            <a:r>
              <a:rPr lang="el-GR" sz="2800" dirty="0">
                <a:latin typeface="+mj-lt"/>
              </a:rPr>
              <a:t>Επένδυση</a:t>
            </a:r>
            <a:r>
              <a:rPr lang="en-US" sz="2800" dirty="0">
                <a:latin typeface="+mj-lt"/>
              </a:rPr>
              <a:t> (</a:t>
            </a:r>
            <a:r>
              <a:rPr lang="el-GR" sz="2800" dirty="0">
                <a:latin typeface="+mj-lt"/>
              </a:rPr>
              <a:t>1 από</a:t>
            </a:r>
            <a:r>
              <a:rPr lang="en-US" sz="2800" dirty="0">
                <a:latin typeface="+mj-lt"/>
              </a:rPr>
              <a:t> 2)</a:t>
            </a:r>
            <a:endParaRPr lang="en-US" sz="2800" dirty="0"/>
          </a:p>
        </p:txBody>
      </p:sp>
      <p:sp>
        <p:nvSpPr>
          <p:cNvPr id="3" name="Content Placeholder 2"/>
          <p:cNvSpPr>
            <a:spLocks noGrp="1"/>
          </p:cNvSpPr>
          <p:nvPr>
            <p:ph idx="1"/>
          </p:nvPr>
        </p:nvSpPr>
        <p:spPr>
          <a:xfrm>
            <a:off x="228600" y="1015633"/>
            <a:ext cx="8458200" cy="677108"/>
          </a:xfrm>
        </p:spPr>
        <p:txBody>
          <a:bodyPr wrap="square">
            <a:spAutoFit/>
          </a:bodyPr>
          <a:lstStyle/>
          <a:p>
            <a:r>
              <a:rPr lang="el-GR" sz="2200" dirty="0">
                <a:ea typeface="ヒラギノ角ゴ Pro W3" pitchFamily="-84" charset="-128"/>
              </a:rPr>
              <a:t>Η επένδυση εξαρτάται τόσο από την αναμενόμενη παρούσα αξία των μελλοντικών κερδών όσο και από το τρέχον επίπεδο κέρδους</a:t>
            </a:r>
            <a:r>
              <a:rPr lang="en-US" sz="22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4" name="Object 3"/>
              <p:cNvSpPr txBox="1"/>
              <p:nvPr/>
            </p:nvSpPr>
            <p:spPr>
              <a:xfrm>
                <a:off x="1996581" y="1828800"/>
                <a:ext cx="5852019" cy="899953"/>
              </a:xfrm>
              <a:prstGeom prst="rect">
                <a:avLst/>
              </a:prstGeom>
            </p:spPr>
            <p:txBody>
              <a:bodyPr>
                <a:normAutofit fontScale="77500" lnSpcReduction="20000"/>
              </a:bodyPr>
              <a:lstStyle/>
              <a:p>
                <a:pPr/>
                <a14:m>
                  <m:oMathPara xmlns:m="http://schemas.openxmlformats.org/officeDocument/2006/math">
                    <m:oMathParaPr>
                      <m:jc m:val="left"/>
                    </m:oMathParaPr>
                    <m:oMath xmlns:m="http://schemas.openxmlformats.org/officeDocument/2006/math">
                      <m:sSub>
                        <m:sSubPr>
                          <m:ctrlPr>
                            <a:rPr lang="en-US" sz="2400" i="1" smtClean="0">
                              <a:solidFill>
                                <a:srgbClr val="000000"/>
                              </a:solidFill>
                              <a:latin typeface="Cambria Math" panose="02040503050406030204" pitchFamily="18" charset="0"/>
                            </a:rPr>
                          </m:ctrlPr>
                        </m:sSubPr>
                        <m:e>
                          <m:r>
                            <a:rPr lang="en-US" sz="2400" i="1">
                              <a:solidFill>
                                <a:srgbClr val="000000"/>
                              </a:solidFill>
                              <a:latin typeface="Cambria Math" panose="02040503050406030204" pitchFamily="18" charset="0"/>
                            </a:rPr>
                            <m:t>𝐼</m:t>
                          </m:r>
                        </m:e>
                        <m:sub>
                          <m:r>
                            <a:rPr lang="en-US" sz="2400" i="1">
                              <a:solidFill>
                                <a:srgbClr val="000000"/>
                              </a:solidFill>
                              <a:latin typeface="Cambria Math" panose="02040503050406030204" pitchFamily="18" charset="0"/>
                            </a:rPr>
                            <m:t>𝑡</m:t>
                          </m:r>
                        </m:sub>
                      </m:sSub>
                      <m:r>
                        <a:rPr lang="en-US" sz="2400" i="1">
                          <a:solidFill>
                            <a:srgbClr val="000000"/>
                          </a:solidFill>
                          <a:latin typeface="Cambria Math" panose="02040503050406030204" pitchFamily="18" charset="0"/>
                        </a:rPr>
                        <m:t>=</m:t>
                      </m:r>
                      <m:r>
                        <a:rPr lang="en-US" sz="2400" i="1">
                          <a:solidFill>
                            <a:srgbClr val="000000"/>
                          </a:solidFill>
                          <a:latin typeface="Cambria Math" panose="02040503050406030204" pitchFamily="18" charset="0"/>
                        </a:rPr>
                        <m:t>𝐼</m:t>
                      </m:r>
                      <m:d>
                        <m:dPr>
                          <m:begChr m:val="["/>
                          <m:endChr m:val="]"/>
                          <m:ctrlPr>
                            <a:rPr lang="en-US" sz="2400" i="1">
                              <a:solidFill>
                                <a:srgbClr val="000000"/>
                              </a:solidFill>
                              <a:latin typeface="Cambria Math" panose="02040503050406030204" pitchFamily="18" charset="0"/>
                            </a:rPr>
                          </m:ctrlPr>
                        </m:dPr>
                        <m:e>
                          <m:r>
                            <a:rPr lang="en-US" sz="2400" i="1">
                              <a:solidFill>
                                <a:srgbClr val="000000"/>
                              </a:solidFill>
                              <a:latin typeface="Cambria Math" panose="02040503050406030204" pitchFamily="18" charset="0"/>
                            </a:rPr>
                            <m:t>𝑉</m:t>
                          </m:r>
                          <m:d>
                            <m:dPr>
                              <m:ctrlPr>
                                <a:rPr lang="en-US" sz="2400" i="1">
                                  <a:solidFill>
                                    <a:srgbClr val="000000"/>
                                  </a:solidFill>
                                  <a:latin typeface="Cambria Math" panose="02040503050406030204" pitchFamily="18" charset="0"/>
                                </a:rPr>
                              </m:ctrlPr>
                            </m:dPr>
                            <m:e>
                              <m:sSubSup>
                                <m:sSubSupPr>
                                  <m:ctrlPr>
                                    <a:rPr lang="en-US" sz="2400" i="1">
                                      <a:solidFill>
                                        <a:srgbClr val="000000"/>
                                      </a:solidFill>
                                      <a:latin typeface="Cambria Math" panose="02040503050406030204" pitchFamily="18" charset="0"/>
                                    </a:rPr>
                                  </m:ctrlPr>
                                </m:sSubSupPr>
                                <m:e>
                                  <m:r>
                                    <a:rPr lang="en-US" sz="2400" i="1">
                                      <a:solidFill>
                                        <a:srgbClr val="000000"/>
                                      </a:solidFill>
                                      <a:latin typeface="Cambria Math" panose="02040503050406030204" pitchFamily="18" charset="0"/>
                                    </a:rPr>
                                    <m:t>∏</m:t>
                                  </m:r>
                                </m:e>
                                <m:sub>
                                  <m:r>
                                    <a:rPr lang="en-US" sz="2400" i="1">
                                      <a:solidFill>
                                        <a:srgbClr val="000000"/>
                                      </a:solidFill>
                                      <a:latin typeface="Cambria Math" panose="02040503050406030204" pitchFamily="18" charset="0"/>
                                    </a:rPr>
                                    <m:t>𝑡</m:t>
                                  </m:r>
                                </m:sub>
                                <m:sup>
                                  <m:r>
                                    <a:rPr lang="en-US" sz="2400" i="1">
                                      <a:solidFill>
                                        <a:srgbClr val="000000"/>
                                      </a:solidFill>
                                      <a:latin typeface="Cambria Math" panose="02040503050406030204" pitchFamily="18" charset="0"/>
                                    </a:rPr>
                                    <m:t>𝑒</m:t>
                                  </m:r>
                                </m:sup>
                              </m:sSubSup>
                            </m:e>
                          </m:d>
                          <m:r>
                            <a:rPr lang="en-US" sz="2400" i="1">
                              <a:solidFill>
                                <a:srgbClr val="000000"/>
                              </a:solidFill>
                              <a:latin typeface="Cambria Math" panose="02040503050406030204" pitchFamily="18" charset="0"/>
                            </a:rPr>
                            <m:t>,</m:t>
                          </m:r>
                          <m:sSub>
                            <m:sSubPr>
                              <m:ctrlPr>
                                <a:rPr lang="en-US" sz="2400" i="1">
                                  <a:solidFill>
                                    <a:srgbClr val="000000"/>
                                  </a:solidFill>
                                  <a:latin typeface="Cambria Math" panose="02040503050406030204" pitchFamily="18" charset="0"/>
                                </a:rPr>
                              </m:ctrlPr>
                            </m:sSubPr>
                            <m:e>
                              <m:r>
                                <a:rPr lang="en-US" sz="2400" i="1">
                                  <a:solidFill>
                                    <a:srgbClr val="000000"/>
                                  </a:solidFill>
                                  <a:latin typeface="Cambria Math" panose="02040503050406030204" pitchFamily="18" charset="0"/>
                                </a:rPr>
                                <m:t>∏</m:t>
                              </m:r>
                            </m:e>
                            <m:sub>
                              <m:r>
                                <a:rPr lang="en-US" sz="2400" i="1">
                                  <a:solidFill>
                                    <a:srgbClr val="000000"/>
                                  </a:solidFill>
                                  <a:latin typeface="Cambria Math" panose="02040503050406030204" pitchFamily="18" charset="0"/>
                                </a:rPr>
                                <m:t>𝑡</m:t>
                              </m:r>
                            </m:sub>
                          </m:sSub>
                        </m:e>
                      </m:d>
                      <m:r>
                        <a:rPr lang="en-US" sz="2400" i="1">
                          <a:solidFill>
                            <a:srgbClr val="000000"/>
                          </a:solidFill>
                          <a:latin typeface="Cambria Math" panose="02040503050406030204" pitchFamily="18" charset="0"/>
                        </a:rPr>
                        <m:t>				</m:t>
                      </m:r>
                      <m:r>
                        <a:rPr lang="en-US" sz="2400" b="0" i="1" smtClean="0">
                          <a:solidFill>
                            <a:srgbClr val="000000"/>
                          </a:solidFill>
                          <a:latin typeface="Cambria Math" panose="02040503050406030204" pitchFamily="18" charset="0"/>
                        </a:rPr>
                        <m:t>                                                     </m:t>
                      </m:r>
                      <m:d>
                        <m:dPr>
                          <m:ctrlPr>
                            <a:rPr lang="en-US" sz="2400" i="1">
                              <a:solidFill>
                                <a:srgbClr val="000000"/>
                              </a:solidFill>
                              <a:latin typeface="Cambria Math" panose="02040503050406030204" pitchFamily="18" charset="0"/>
                            </a:rPr>
                          </m:ctrlPr>
                        </m:dPr>
                        <m:e>
                          <m:r>
                            <a:rPr lang="en-US" sz="2400" i="1">
                              <a:solidFill>
                                <a:srgbClr val="000000"/>
                              </a:solidFill>
                              <a:latin typeface="Cambria Math" panose="02040503050406030204" pitchFamily="18" charset="0"/>
                            </a:rPr>
                            <m:t>15.7</m:t>
                          </m:r>
                        </m:e>
                      </m:d>
                    </m:oMath>
                  </m:oMathPara>
                </a14:m>
                <a:br>
                  <a:rPr lang="en-US" sz="2000" i="1" dirty="0">
                    <a:solidFill>
                      <a:srgbClr val="000000"/>
                    </a:solidFill>
                    <a:latin typeface="Cambria Math" panose="02040503050406030204" pitchFamily="18" charset="0"/>
                  </a:rPr>
                </a:br>
                <a:r>
                  <a:rPr lang="en-US" sz="2000" i="1" dirty="0">
                    <a:solidFill>
                      <a:srgbClr val="000000"/>
                    </a:solidFill>
                    <a:latin typeface="Cambria Math" panose="02040503050406030204" pitchFamily="18" charset="0"/>
                  </a:rPr>
                  <a:t>                        </a:t>
                </a:r>
                <a14:m>
                  <m:oMath xmlns:m="http://schemas.openxmlformats.org/officeDocument/2006/math">
                    <m:d>
                      <m:dPr>
                        <m:ctrlPr>
                          <a:rPr lang="en-US" sz="2000" i="1">
                            <a:solidFill>
                              <a:srgbClr val="000000"/>
                            </a:solidFill>
                            <a:latin typeface="Cambria Math" panose="02040503050406030204" pitchFamily="18" charset="0"/>
                          </a:rPr>
                        </m:ctrlPr>
                      </m:dPr>
                      <m:e>
                        <m:r>
                          <a:rPr lang="en-US" sz="2000" i="1">
                            <a:solidFill>
                              <a:srgbClr val="000000"/>
                            </a:solidFill>
                            <a:latin typeface="Cambria Math" panose="02040503050406030204" pitchFamily="18" charset="0"/>
                          </a:rPr>
                          <m:t>+,+</m:t>
                        </m:r>
                      </m:e>
                    </m:d>
                  </m:oMath>
                </a14:m>
                <a:endParaRPr lang="en-US" sz="2000" dirty="0"/>
              </a:p>
            </p:txBody>
          </p:sp>
        </mc:Choice>
        <mc:Fallback>
          <p:sp>
            <p:nvSpPr>
              <p:cNvPr id="4" name="Object 3"/>
              <p:cNvSpPr txBox="1">
                <a:spLocks noRot="1" noChangeAspect="1" noMove="1" noResize="1" noEditPoints="1" noAdjustHandles="1" noChangeArrowheads="1" noChangeShapeType="1" noTextEdit="1"/>
              </p:cNvSpPr>
              <p:nvPr/>
            </p:nvSpPr>
            <p:spPr>
              <a:xfrm>
                <a:off x="1996581" y="1828800"/>
                <a:ext cx="5852019" cy="899953"/>
              </a:xfrm>
              <a:prstGeom prst="rect">
                <a:avLst/>
              </a:prstGeom>
              <a:blipFill>
                <a:blip r:embed="rId3" cstate="print"/>
                <a:stretch>
                  <a:fillRect/>
                </a:stretch>
              </a:blipFill>
            </p:spPr>
            <p:txBody>
              <a:bodyPr/>
              <a:lstStyle/>
              <a:p>
                <a:r>
                  <a:rPr lang="en-US">
                    <a:noFill/>
                  </a:rPr>
                  <a:t> </a:t>
                </a:r>
              </a:p>
            </p:txBody>
          </p:sp>
        </mc:Fallback>
      </mc:AlternateContent>
      <p:sp>
        <p:nvSpPr>
          <p:cNvPr id="6" name="Content Placeholder 5"/>
          <p:cNvSpPr>
            <a:spLocks noGrp="1"/>
          </p:cNvSpPr>
          <p:nvPr>
            <p:ph sz="quarter" idx="14"/>
          </p:nvPr>
        </p:nvSpPr>
        <p:spPr>
          <a:xfrm>
            <a:off x="448332" y="3073033"/>
            <a:ext cx="8234934" cy="736967"/>
          </a:xfrm>
        </p:spPr>
        <p:txBody>
          <a:bodyPr/>
          <a:lstStyle/>
          <a:p>
            <a:r>
              <a:rPr lang="el-GR" sz="2200" dirty="0">
                <a:ea typeface="ヒラギノ角ゴ Pro W3" pitchFamily="-84" charset="-128"/>
              </a:rPr>
              <a:t>Το κέρδος ανά μονάδα κεφαλαίου είναι μια αυξανόμενη συνάρτηση του λόγου των πωλήσεων ή της παραγωγής (Y) προς το απόθεμα κεφαλαίου (K):</a:t>
            </a:r>
            <a:endParaRPr lang="en-US" sz="2200" dirty="0">
              <a:ea typeface="ヒラギノ角ゴ Pro W3" pitchFamily="-84" charset="-128"/>
            </a:endParaRPr>
          </a:p>
        </p:txBody>
      </p:sp>
      <mc:AlternateContent xmlns:mc="http://schemas.openxmlformats.org/markup-compatibility/2006">
        <mc:Choice xmlns="" xmlns:a14="http://schemas.microsoft.com/office/drawing/2010/main" Requires="a14">
          <p:sp>
            <p:nvSpPr>
              <p:cNvPr id="5" name="Object 4"/>
              <p:cNvSpPr txBox="1"/>
              <p:nvPr/>
            </p:nvSpPr>
            <p:spPr>
              <a:xfrm>
                <a:off x="2575628" y="4103143"/>
                <a:ext cx="5272971" cy="1078457"/>
              </a:xfrm>
              <a:prstGeom prst="rect">
                <a:avLst/>
              </a:prstGeom>
            </p:spPr>
            <p:txBody>
              <a:bodyPr>
                <a:normAutofit fontScale="62500" lnSpcReduction="20000"/>
              </a:bodyPr>
              <a:lstStyle/>
              <a:p>
                <a:pPr/>
                <a14:m>
                  <m:oMathPara xmlns:m="http://schemas.openxmlformats.org/officeDocument/2006/math">
                    <m:oMathParaPr>
                      <m:jc m:val="left"/>
                    </m:oMathParaPr>
                    <m:oMath xmlns:m="http://schemas.openxmlformats.org/officeDocument/2006/math">
                      <m:sSub>
                        <m:sSubPr>
                          <m:ctrlPr>
                            <a:rPr lang="en-US" sz="3000" i="1" smtClean="0">
                              <a:solidFill>
                                <a:srgbClr val="000000"/>
                              </a:solidFill>
                              <a:latin typeface="Cambria Math" panose="02040503050406030204" pitchFamily="18" charset="0"/>
                            </a:rPr>
                          </m:ctrlPr>
                        </m:sSubPr>
                        <m:e>
                          <m:r>
                            <a:rPr lang="en-US" sz="3000" i="1">
                              <a:solidFill>
                                <a:srgbClr val="000000"/>
                              </a:solidFill>
                              <a:latin typeface="Cambria Math" panose="02040503050406030204" pitchFamily="18" charset="0"/>
                            </a:rPr>
                            <m:t>∏</m:t>
                          </m:r>
                        </m:e>
                        <m:sub>
                          <m:r>
                            <a:rPr lang="en-US" sz="3000" i="1">
                              <a:solidFill>
                                <a:srgbClr val="000000"/>
                              </a:solidFill>
                              <a:latin typeface="Cambria Math" panose="02040503050406030204" pitchFamily="18" charset="0"/>
                            </a:rPr>
                            <m:t>𝑡</m:t>
                          </m:r>
                        </m:sub>
                      </m:sSub>
                      <m:r>
                        <a:rPr lang="en-US" sz="3000" i="1">
                          <a:solidFill>
                            <a:srgbClr val="000000"/>
                          </a:solidFill>
                          <a:latin typeface="Cambria Math" panose="02040503050406030204" pitchFamily="18" charset="0"/>
                        </a:rPr>
                        <m:t>=∏</m:t>
                      </m:r>
                      <m:d>
                        <m:dPr>
                          <m:ctrlPr>
                            <a:rPr lang="en-US" sz="3000" i="1">
                              <a:solidFill>
                                <a:srgbClr val="000000"/>
                              </a:solidFill>
                              <a:latin typeface="Cambria Math" panose="02040503050406030204" pitchFamily="18" charset="0"/>
                            </a:rPr>
                          </m:ctrlPr>
                        </m:dPr>
                        <m:e>
                          <m:f>
                            <m:fPr>
                              <m:ctrlPr>
                                <a:rPr lang="en-US" sz="3000" i="1">
                                  <a:solidFill>
                                    <a:srgbClr val="000000"/>
                                  </a:solidFill>
                                  <a:latin typeface="Cambria Math" panose="02040503050406030204" pitchFamily="18" charset="0"/>
                                </a:rPr>
                              </m:ctrlPr>
                            </m:fPr>
                            <m:num>
                              <m:sSub>
                                <m:sSubPr>
                                  <m:ctrlPr>
                                    <a:rPr lang="en-US" sz="3000" i="1">
                                      <a:solidFill>
                                        <a:srgbClr val="000000"/>
                                      </a:solidFill>
                                      <a:latin typeface="Cambria Math" panose="02040503050406030204" pitchFamily="18" charset="0"/>
                                    </a:rPr>
                                  </m:ctrlPr>
                                </m:sSubPr>
                                <m:e>
                                  <m:r>
                                    <a:rPr lang="en-US" sz="3000" i="1">
                                      <a:solidFill>
                                        <a:srgbClr val="000000"/>
                                      </a:solidFill>
                                      <a:latin typeface="Cambria Math" panose="02040503050406030204" pitchFamily="18" charset="0"/>
                                    </a:rPr>
                                    <m:t>𝑌</m:t>
                                  </m:r>
                                </m:e>
                                <m:sub>
                                  <m:r>
                                    <a:rPr lang="en-US" sz="3000" i="1">
                                      <a:solidFill>
                                        <a:srgbClr val="000000"/>
                                      </a:solidFill>
                                      <a:latin typeface="Cambria Math" panose="02040503050406030204" pitchFamily="18" charset="0"/>
                                    </a:rPr>
                                    <m:t>𝑡</m:t>
                                  </m:r>
                                </m:sub>
                              </m:sSub>
                            </m:num>
                            <m:den>
                              <m:sSub>
                                <m:sSubPr>
                                  <m:ctrlPr>
                                    <a:rPr lang="en-US" sz="3000" i="1">
                                      <a:solidFill>
                                        <a:srgbClr val="000000"/>
                                      </a:solidFill>
                                      <a:latin typeface="Cambria Math" panose="02040503050406030204" pitchFamily="18" charset="0"/>
                                    </a:rPr>
                                  </m:ctrlPr>
                                </m:sSubPr>
                                <m:e>
                                  <m:r>
                                    <a:rPr lang="en-US" sz="3000" i="1">
                                      <a:solidFill>
                                        <a:srgbClr val="000000"/>
                                      </a:solidFill>
                                      <a:latin typeface="Cambria Math" panose="02040503050406030204" pitchFamily="18" charset="0"/>
                                    </a:rPr>
                                    <m:t>𝐾</m:t>
                                  </m:r>
                                </m:e>
                                <m:sub>
                                  <m:r>
                                    <a:rPr lang="en-US" sz="3000" i="1">
                                      <a:solidFill>
                                        <a:srgbClr val="000000"/>
                                      </a:solidFill>
                                      <a:latin typeface="Cambria Math" panose="02040503050406030204" pitchFamily="18" charset="0"/>
                                    </a:rPr>
                                    <m:t>𝑡</m:t>
                                  </m:r>
                                </m:sub>
                              </m:sSub>
                            </m:den>
                          </m:f>
                        </m:e>
                      </m:d>
                      <m:r>
                        <a:rPr lang="en-US" sz="3000" i="1">
                          <a:solidFill>
                            <a:srgbClr val="000000"/>
                          </a:solidFill>
                          <a:latin typeface="Cambria Math" panose="02040503050406030204" pitchFamily="18" charset="0"/>
                        </a:rPr>
                        <m:t>				</m:t>
                      </m:r>
                      <m:r>
                        <a:rPr lang="en-US" sz="3000" b="0" i="1" smtClean="0">
                          <a:solidFill>
                            <a:srgbClr val="000000"/>
                          </a:solidFill>
                          <a:latin typeface="Cambria Math" panose="02040503050406030204" pitchFamily="18" charset="0"/>
                        </a:rPr>
                        <m:t>                                               </m:t>
                      </m:r>
                      <m:d>
                        <m:dPr>
                          <m:ctrlPr>
                            <a:rPr lang="en-US" sz="3000" i="1">
                              <a:solidFill>
                                <a:srgbClr val="000000"/>
                              </a:solidFill>
                              <a:latin typeface="Cambria Math" panose="02040503050406030204" pitchFamily="18" charset="0"/>
                            </a:rPr>
                          </m:ctrlPr>
                        </m:dPr>
                        <m:e>
                          <m:r>
                            <a:rPr lang="en-US" sz="3000" i="1">
                              <a:solidFill>
                                <a:srgbClr val="000000"/>
                              </a:solidFill>
                              <a:latin typeface="Cambria Math" panose="02040503050406030204" pitchFamily="18" charset="0"/>
                            </a:rPr>
                            <m:t>15.8</m:t>
                          </m:r>
                        </m:e>
                      </m:d>
                    </m:oMath>
                    <m:oMath xmlns:m="http://schemas.openxmlformats.org/officeDocument/2006/math">
                      <m:r>
                        <a:rPr lang="en-US" sz="2600" b="0" i="1" smtClean="0">
                          <a:solidFill>
                            <a:srgbClr val="000000"/>
                          </a:solidFill>
                          <a:latin typeface="Cambria Math" panose="02040503050406030204" pitchFamily="18" charset="0"/>
                        </a:rPr>
                        <m:t>                      </m:t>
                      </m:r>
                      <m:d>
                        <m:dPr>
                          <m:ctrlPr>
                            <a:rPr lang="en-US" sz="2600" i="1">
                              <a:solidFill>
                                <a:srgbClr val="000000"/>
                              </a:solidFill>
                              <a:latin typeface="Cambria Math" panose="02040503050406030204" pitchFamily="18" charset="0"/>
                            </a:rPr>
                          </m:ctrlPr>
                        </m:dPr>
                        <m:e>
                          <m:r>
                            <a:rPr lang="en-US" sz="2600" i="1">
                              <a:solidFill>
                                <a:srgbClr val="000000"/>
                              </a:solidFill>
                              <a:latin typeface="Cambria Math" panose="02040503050406030204" pitchFamily="18" charset="0"/>
                            </a:rPr>
                            <m:t>+</m:t>
                          </m:r>
                        </m:e>
                      </m:d>
                    </m:oMath>
                  </m:oMathPara>
                </a14:m>
                <a:endParaRPr lang="en-US" sz="2600" dirty="0"/>
              </a:p>
            </p:txBody>
          </p:sp>
        </mc:Choice>
        <mc:Fallback>
          <p:sp>
            <p:nvSpPr>
              <p:cNvPr id="5" name="Object 4"/>
              <p:cNvSpPr txBox="1">
                <a:spLocks noRot="1" noChangeAspect="1" noMove="1" noResize="1" noEditPoints="1" noAdjustHandles="1" noChangeArrowheads="1" noChangeShapeType="1" noTextEdit="1"/>
              </p:cNvSpPr>
              <p:nvPr/>
            </p:nvSpPr>
            <p:spPr>
              <a:xfrm>
                <a:off x="2575628" y="4103143"/>
                <a:ext cx="5272971" cy="1078457"/>
              </a:xfrm>
              <a:prstGeom prst="rect">
                <a:avLst/>
              </a:prstGeom>
              <a:blipFill>
                <a:blip r:embed="rId4" cstate="print"/>
                <a:stretch>
                  <a:fillRect/>
                </a:stretch>
              </a:blipFill>
            </p:spPr>
            <p:txBody>
              <a:bodyPr/>
              <a:lstStyle/>
              <a:p>
                <a:r>
                  <a:rPr lang="en-US">
                    <a:noFill/>
                  </a:rPr>
                  <a:t> </a:t>
                </a:r>
              </a:p>
            </p:txBody>
          </p:sp>
        </mc:Fallback>
      </mc:AlternateContent>
    </p:spTree>
    <p:extLst>
      <p:ext uri="{BB962C8B-B14F-4D97-AF65-F5344CB8AC3E}">
        <p14:creationId xmlns="" xmlns:p14="http://schemas.microsoft.com/office/powerpoint/2010/main" val="30984592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47964"/>
          </a:xfrm>
        </p:spPr>
        <p:txBody>
          <a:bodyPr wrap="square">
            <a:noAutofit/>
          </a:bodyPr>
          <a:lstStyle/>
          <a:p>
            <a:r>
              <a:rPr lang="en-US" sz="2800" dirty="0">
                <a:latin typeface="+mj-lt"/>
              </a:rPr>
              <a:t>15.2 </a:t>
            </a:r>
            <a:r>
              <a:rPr lang="el-GR" sz="2800" dirty="0">
                <a:latin typeface="+mj-lt"/>
              </a:rPr>
              <a:t>Επένδυση</a:t>
            </a:r>
            <a:r>
              <a:rPr lang="en-US" sz="2800" dirty="0">
                <a:latin typeface="+mj-lt"/>
              </a:rPr>
              <a:t> (2 </a:t>
            </a:r>
            <a:r>
              <a:rPr lang="el-GR" sz="2800" dirty="0">
                <a:latin typeface="+mj-lt"/>
              </a:rPr>
              <a:t>από </a:t>
            </a:r>
            <a:r>
              <a:rPr lang="en-US" sz="2800" dirty="0">
                <a:latin typeface="+mj-lt"/>
              </a:rPr>
              <a:t>2)</a:t>
            </a:r>
            <a:endParaRPr lang="en-US" sz="2800" dirty="0"/>
          </a:p>
        </p:txBody>
      </p:sp>
      <p:sp>
        <p:nvSpPr>
          <p:cNvPr id="3" name="Content Placeholder 2"/>
          <p:cNvSpPr>
            <a:spLocks noGrp="1"/>
          </p:cNvSpPr>
          <p:nvPr>
            <p:ph idx="1"/>
          </p:nvPr>
        </p:nvSpPr>
        <p:spPr>
          <a:xfrm>
            <a:off x="457200" y="685800"/>
            <a:ext cx="8229600" cy="1143000"/>
          </a:xfrm>
        </p:spPr>
        <p:txBody>
          <a:bodyPr wrap="square">
            <a:noAutofit/>
          </a:bodyPr>
          <a:lstStyle/>
          <a:p>
            <a:pPr marL="0" indent="0">
              <a:buNone/>
            </a:pPr>
            <a:r>
              <a:rPr lang="el-GR" sz="2200" b="1" dirty="0"/>
              <a:t>Απεικόνιση</a:t>
            </a:r>
            <a:r>
              <a:rPr lang="en-US" sz="2200" b="1" dirty="0"/>
              <a:t> 15.4 </a:t>
            </a:r>
            <a:r>
              <a:rPr lang="el-GR" sz="2200" dirty="0"/>
              <a:t>Μεταβολές στα κέρδη ανά μονάδα κεφαλαίου έναντι μεταβολών στον λόγο παραγωγής προς κεφάλαιο στις Ηνωμένες Πολιτείες από το 1960</a:t>
            </a:r>
            <a:endParaRPr lang="en-US" sz="2200" dirty="0"/>
          </a:p>
        </p:txBody>
      </p:sp>
      <p:sp>
        <p:nvSpPr>
          <p:cNvPr id="5" name="Content Placeholder 4"/>
          <p:cNvSpPr>
            <a:spLocks noGrp="1"/>
          </p:cNvSpPr>
          <p:nvPr>
            <p:ph sz="quarter" idx="14"/>
          </p:nvPr>
        </p:nvSpPr>
        <p:spPr>
          <a:xfrm>
            <a:off x="457200" y="5562600"/>
            <a:ext cx="8229600" cy="762000"/>
          </a:xfrm>
        </p:spPr>
        <p:txBody>
          <a:bodyPr/>
          <a:lstStyle/>
          <a:p>
            <a:pPr marL="0" indent="0">
              <a:buNone/>
            </a:pPr>
            <a:r>
              <a:rPr lang="el-GR" sz="1200" i="1" dirty="0"/>
              <a:t>Πηγή</a:t>
            </a:r>
            <a:r>
              <a:rPr lang="en-IN" sz="1200" i="1" dirty="0"/>
              <a:t>: </a:t>
            </a:r>
            <a:r>
              <a:rPr lang="en-US" sz="1200" dirty="0"/>
              <a:t>Capital stock: BEA Fixed Assets Tables. Net stock of private nonresidential fixed assets, nonfinancial assets; Profit: BEA, NIPA Table 1.14, net operating surplus </a:t>
            </a:r>
            <a:r>
              <a:rPr lang="fr-FR" sz="1200" dirty="0"/>
              <a:t>minus taxes minus transfers minus </a:t>
            </a:r>
            <a:r>
              <a:rPr lang="en-US" sz="1200" dirty="0"/>
              <a:t>net interest and miscellaneous payments; Output: BEA, Gross value added of nonfinancial corporate business sector.</a:t>
            </a:r>
            <a:r>
              <a:rPr lang="en-IN" sz="1200" dirty="0"/>
              <a:t>.</a:t>
            </a:r>
          </a:p>
        </p:txBody>
      </p:sp>
      <p:pic>
        <p:nvPicPr>
          <p:cNvPr id="6146" name="Picture 2"/>
          <p:cNvPicPr>
            <a:picLocks noChangeAspect="1" noChangeArrowheads="1"/>
          </p:cNvPicPr>
          <p:nvPr/>
        </p:nvPicPr>
        <p:blipFill>
          <a:blip r:embed="rId3" cstate="print"/>
          <a:srcRect/>
          <a:stretch>
            <a:fillRect/>
          </a:stretch>
        </p:blipFill>
        <p:spPr bwMode="auto">
          <a:xfrm>
            <a:off x="1371600" y="1861444"/>
            <a:ext cx="6462713" cy="3548756"/>
          </a:xfrm>
          <a:prstGeom prst="rect">
            <a:avLst/>
          </a:prstGeom>
          <a:noFill/>
          <a:ln w="9525">
            <a:noFill/>
            <a:miter lim="800000"/>
            <a:headEnd/>
            <a:tailEnd/>
          </a:ln>
        </p:spPr>
      </p:pic>
    </p:spTree>
    <p:extLst>
      <p:ext uri="{BB962C8B-B14F-4D97-AF65-F5344CB8AC3E}">
        <p14:creationId xmlns="" xmlns:p14="http://schemas.microsoft.com/office/powerpoint/2010/main" val="11765093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153400" cy="861774"/>
          </a:xfrm>
        </p:spPr>
        <p:txBody>
          <a:bodyPr wrap="square">
            <a:spAutoFit/>
          </a:bodyPr>
          <a:lstStyle/>
          <a:p>
            <a:r>
              <a:rPr lang="en-US" sz="2800" dirty="0">
                <a:latin typeface="+mj-lt"/>
              </a:rPr>
              <a:t>15.3 </a:t>
            </a:r>
            <a:r>
              <a:rPr lang="el-GR" sz="2800" dirty="0">
                <a:latin typeface="+mj-lt"/>
              </a:rPr>
              <a:t>Το ευμετάβλητο της κατανάλωσης και της επένδυσης </a:t>
            </a:r>
            <a:r>
              <a:rPr lang="en-US" sz="2800" dirty="0">
                <a:latin typeface="+mj-lt"/>
              </a:rPr>
              <a:t>(1 </a:t>
            </a:r>
            <a:r>
              <a:rPr lang="el-GR" sz="2800" dirty="0">
                <a:latin typeface="+mj-lt"/>
              </a:rPr>
              <a:t>από</a:t>
            </a:r>
            <a:r>
              <a:rPr lang="en-US" sz="2800" dirty="0">
                <a:latin typeface="+mj-lt"/>
              </a:rPr>
              <a:t> 3)</a:t>
            </a:r>
            <a:endParaRPr lang="en-US" sz="2800" dirty="0"/>
          </a:p>
        </p:txBody>
      </p:sp>
      <p:sp>
        <p:nvSpPr>
          <p:cNvPr id="3" name="Content Placeholder 2"/>
          <p:cNvSpPr>
            <a:spLocks noGrp="1"/>
          </p:cNvSpPr>
          <p:nvPr>
            <p:ph idx="1"/>
          </p:nvPr>
        </p:nvSpPr>
        <p:spPr>
          <a:xfrm>
            <a:off x="457200" y="1375589"/>
            <a:ext cx="8229600" cy="3877985"/>
          </a:xfrm>
        </p:spPr>
        <p:txBody>
          <a:bodyPr wrap="square">
            <a:spAutoFit/>
          </a:bodyPr>
          <a:lstStyle/>
          <a:p>
            <a:r>
              <a:rPr lang="el-GR" sz="2200" dirty="0">
                <a:ea typeface="ヒラギノ角ゴ Pro W3" pitchFamily="-84" charset="-128"/>
              </a:rPr>
              <a:t>Ομοιότητες μεταξύ καταναλωτικής και επενδυτικής συμπεριφοράς:</a:t>
            </a:r>
            <a:endParaRPr lang="en-US" sz="2200" dirty="0">
              <a:ea typeface="ヒラギノ角ゴ Pro W3" pitchFamily="-84" charset="-128"/>
            </a:endParaRPr>
          </a:p>
          <a:p>
            <a:pPr lvl="1"/>
            <a:r>
              <a:rPr lang="el-GR" sz="2200" dirty="0">
                <a:ea typeface="ヒラギノ角ゴ Pro W3" pitchFamily="-84" charset="-128"/>
              </a:rPr>
              <a:t>Όσο πιο προσωρινή αναμένουν οι καταναλωτές να είναι μια τρέχουσα αύξηση του εισοδήματος, τόσο λιγότερο θα αυξήσουν την κατανάλωσή τους.</a:t>
            </a:r>
            <a:endParaRPr lang="en-US" sz="2200" dirty="0">
              <a:ea typeface="ヒラギノ角ゴ Pro W3" pitchFamily="-84" charset="-128"/>
            </a:endParaRPr>
          </a:p>
          <a:p>
            <a:pPr lvl="1"/>
            <a:r>
              <a:rPr lang="el-GR" sz="2200" dirty="0">
                <a:ea typeface="ヒラギノ角ゴ Pro W3" pitchFamily="-84" charset="-128"/>
              </a:rPr>
              <a:t>Όσο πιο προσωρινή αναμένουν οι επιχειρήσεις να είναι μια τρέχουσα αύξηση των πωλήσεων, τόσο λιγότερο αναθεωρούν την εκτίμησή τους για την παρούσα αξία των κερδών, και επομένως τόσο λιγότερες είναι οι πιθανότητες να αγοράσουν νέα μηχανήματα ή να κατασκευάσουν νέα εργοστάσια</a:t>
            </a:r>
            <a:r>
              <a:rPr lang="en-US" sz="2200" dirty="0">
                <a:ea typeface="ヒラギノ角ゴ Pro W3" pitchFamily="-84" charset="-128"/>
              </a:rPr>
              <a:t>.</a:t>
            </a:r>
          </a:p>
        </p:txBody>
      </p:sp>
    </p:spTree>
    <p:extLst>
      <p:ext uri="{BB962C8B-B14F-4D97-AF65-F5344CB8AC3E}">
        <p14:creationId xmlns="" xmlns:p14="http://schemas.microsoft.com/office/powerpoint/2010/main" val="37511091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6675"/>
            <a:ext cx="8229600" cy="553998"/>
          </a:xfrm>
        </p:spPr>
        <p:txBody>
          <a:bodyPr wrap="square">
            <a:spAutoFit/>
          </a:bodyPr>
          <a:lstStyle/>
          <a:p>
            <a:r>
              <a:rPr lang="el-GR" sz="3600" dirty="0">
                <a:latin typeface="+mj-lt"/>
              </a:rPr>
              <a:t>Σχεδιάγραμμα Κεφαλαίου </a:t>
            </a:r>
            <a:r>
              <a:rPr lang="en-US" sz="3600" dirty="0">
                <a:latin typeface="+mj-lt"/>
              </a:rPr>
              <a:t>15</a:t>
            </a:r>
          </a:p>
        </p:txBody>
      </p:sp>
      <p:sp>
        <p:nvSpPr>
          <p:cNvPr id="3" name="Content Placeholder 2"/>
          <p:cNvSpPr>
            <a:spLocks noGrp="1"/>
          </p:cNvSpPr>
          <p:nvPr>
            <p:ph idx="1"/>
          </p:nvPr>
        </p:nvSpPr>
        <p:spPr>
          <a:xfrm>
            <a:off x="457200" y="838200"/>
            <a:ext cx="8229600" cy="1938992"/>
          </a:xfrm>
        </p:spPr>
        <p:txBody>
          <a:bodyPr wrap="square">
            <a:spAutoFit/>
          </a:bodyPr>
          <a:lstStyle/>
          <a:p>
            <a:pPr marL="0" indent="0">
              <a:buNone/>
              <a:defRPr/>
            </a:pPr>
            <a:r>
              <a:rPr lang="el-GR" sz="2400" b="1" kern="0" dirty="0">
                <a:ea typeface="ヒラギノ角ゴ Pro W3" pitchFamily="-84" charset="-128"/>
              </a:rPr>
              <a:t>Προσδοκίες, Κατανάλωση και Επένδυση</a:t>
            </a:r>
            <a:endParaRPr lang="en-US" sz="2400" kern="0" dirty="0">
              <a:ea typeface="ヒラギノ角ゴ Pro W3" pitchFamily="-84" charset="-128"/>
            </a:endParaRPr>
          </a:p>
          <a:p>
            <a:pPr marL="533400" lvl="0" indent="-533400">
              <a:spcBef>
                <a:spcPts val="1200"/>
              </a:spcBef>
              <a:buClr>
                <a:schemeClr val="lt1"/>
              </a:buClr>
              <a:buSzPct val="25000"/>
              <a:buNone/>
            </a:pPr>
            <a:r>
              <a:rPr lang="en-IN" sz="2400" b="1" dirty="0">
                <a:solidFill>
                  <a:schemeClr val="bg2"/>
                </a:solidFill>
              </a:rPr>
              <a:t>15.1 </a:t>
            </a:r>
            <a:r>
              <a:rPr lang="el-GR" sz="2400" dirty="0"/>
              <a:t>Κατανάλωση</a:t>
            </a:r>
            <a:endParaRPr lang="en-IN" sz="2400" dirty="0"/>
          </a:p>
          <a:p>
            <a:pPr marL="533400" indent="-533400">
              <a:spcBef>
                <a:spcPts val="1200"/>
              </a:spcBef>
              <a:buClr>
                <a:schemeClr val="lt1"/>
              </a:buClr>
              <a:buSzPct val="25000"/>
              <a:buNone/>
            </a:pPr>
            <a:r>
              <a:rPr lang="en-IN" sz="2400" b="1" dirty="0">
                <a:solidFill>
                  <a:schemeClr val="bg2"/>
                </a:solidFill>
              </a:rPr>
              <a:t>15.2 </a:t>
            </a:r>
            <a:r>
              <a:rPr lang="el-GR" sz="2400" dirty="0"/>
              <a:t>Επένδυση</a:t>
            </a:r>
            <a:endParaRPr lang="en-IN" sz="2400" dirty="0"/>
          </a:p>
          <a:p>
            <a:pPr marL="533400" lvl="0" indent="-533400">
              <a:spcBef>
                <a:spcPts val="1200"/>
              </a:spcBef>
              <a:buClr>
                <a:schemeClr val="lt1"/>
              </a:buClr>
              <a:buSzPct val="25000"/>
              <a:buNone/>
            </a:pPr>
            <a:r>
              <a:rPr lang="en-IN" sz="2400" b="1" dirty="0">
                <a:solidFill>
                  <a:schemeClr val="bg2"/>
                </a:solidFill>
              </a:rPr>
              <a:t>15.3 </a:t>
            </a:r>
            <a:r>
              <a:rPr lang="el-GR" sz="2400" dirty="0"/>
              <a:t>Το Ευμετάβλητο της Κατανάλωσης και της Επένδυσης</a:t>
            </a:r>
            <a:endParaRPr lang="en-IN" sz="2400" dirty="0"/>
          </a:p>
        </p:txBody>
      </p:sp>
      <p:sp>
        <p:nvSpPr>
          <p:cNvPr id="4" name="Content Placeholder 3"/>
          <p:cNvSpPr>
            <a:spLocks noGrp="1"/>
          </p:cNvSpPr>
          <p:nvPr>
            <p:ph idx="13"/>
          </p:nvPr>
        </p:nvSpPr>
        <p:spPr>
          <a:xfrm>
            <a:off x="457200" y="2971800"/>
            <a:ext cx="8229600" cy="762000"/>
          </a:xfrm>
        </p:spPr>
        <p:txBody>
          <a:bodyPr/>
          <a:lstStyle/>
          <a:p>
            <a:pPr marL="2057400" lvl="0" indent="-2057400">
              <a:spcBef>
                <a:spcPts val="1200"/>
              </a:spcBef>
              <a:buClr>
                <a:schemeClr val="lt1"/>
              </a:buClr>
              <a:buSzPct val="25000"/>
              <a:buNone/>
            </a:pPr>
            <a:r>
              <a:rPr lang="el-GR" sz="2400" b="1" dirty="0">
                <a:solidFill>
                  <a:schemeClr val="bg2"/>
                </a:solidFill>
              </a:rPr>
              <a:t>ΠΑΡΑΡΤΗΜΑ</a:t>
            </a:r>
            <a:r>
              <a:rPr lang="en-IN" sz="2400" dirty="0"/>
              <a:t>	</a:t>
            </a:r>
            <a:r>
              <a:rPr lang="el-GR" sz="2400" dirty="0"/>
              <a:t>Εξαγωγή της Αναμενόμενης Παρούσας Αξίας των Κερδών με  Στατικές Προσδοκίες</a:t>
            </a:r>
            <a:endParaRPr lang="en-IN" sz="2400" dirty="0"/>
          </a:p>
        </p:txBody>
      </p:sp>
    </p:spTree>
    <p:extLst>
      <p:ext uri="{BB962C8B-B14F-4D97-AF65-F5344CB8AC3E}">
        <p14:creationId xmlns="" xmlns:p14="http://schemas.microsoft.com/office/powerpoint/2010/main" val="8145788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153400" cy="861774"/>
          </a:xfrm>
        </p:spPr>
        <p:txBody>
          <a:bodyPr wrap="square">
            <a:spAutoFit/>
          </a:bodyPr>
          <a:lstStyle/>
          <a:p>
            <a:r>
              <a:rPr lang="en-US" sz="2800" dirty="0">
                <a:latin typeface="+mj-lt"/>
              </a:rPr>
              <a:t>15.3 </a:t>
            </a:r>
            <a:r>
              <a:rPr lang="el-GR" sz="2800" dirty="0">
                <a:latin typeface="+mj-lt"/>
              </a:rPr>
              <a:t>Το ευμετάβλητο της κατανάλωσης και της επένδυσης </a:t>
            </a:r>
            <a:r>
              <a:rPr lang="en-US" sz="2800" dirty="0">
                <a:latin typeface="+mj-lt"/>
              </a:rPr>
              <a:t>(</a:t>
            </a:r>
            <a:r>
              <a:rPr lang="el-GR" sz="2800" dirty="0">
                <a:latin typeface="+mj-lt"/>
              </a:rPr>
              <a:t>2</a:t>
            </a:r>
            <a:r>
              <a:rPr lang="en-US" sz="2800" dirty="0">
                <a:latin typeface="+mj-lt"/>
              </a:rPr>
              <a:t> </a:t>
            </a:r>
            <a:r>
              <a:rPr lang="el-GR" sz="2800" dirty="0">
                <a:latin typeface="+mj-lt"/>
              </a:rPr>
              <a:t>από</a:t>
            </a:r>
            <a:r>
              <a:rPr lang="en-US" sz="2800" dirty="0">
                <a:latin typeface="+mj-lt"/>
              </a:rPr>
              <a:t> 3) </a:t>
            </a:r>
            <a:endParaRPr lang="en-US" sz="2800" dirty="0"/>
          </a:p>
        </p:txBody>
      </p:sp>
      <p:sp>
        <p:nvSpPr>
          <p:cNvPr id="3" name="Content Placeholder 2"/>
          <p:cNvSpPr>
            <a:spLocks noGrp="1"/>
          </p:cNvSpPr>
          <p:nvPr>
            <p:ph idx="1"/>
          </p:nvPr>
        </p:nvSpPr>
        <p:spPr>
          <a:xfrm>
            <a:off x="457200" y="1588800"/>
            <a:ext cx="8229600" cy="2754600"/>
          </a:xfrm>
        </p:spPr>
        <p:txBody>
          <a:bodyPr wrap="square">
            <a:spAutoFit/>
          </a:bodyPr>
          <a:lstStyle/>
          <a:p>
            <a:r>
              <a:rPr lang="el-GR" sz="2200" dirty="0">
                <a:ea typeface="ヒラギノ角ゴ Pro W3" pitchFamily="-84" charset="-128"/>
              </a:rPr>
              <a:t>Διαφορές μεταξύ καταναλωτικών και επενδυτικών αποφάσεων:</a:t>
            </a:r>
          </a:p>
          <a:p>
            <a:pPr>
              <a:buFontTx/>
              <a:buChar char="-"/>
            </a:pPr>
            <a:r>
              <a:rPr lang="el-GR" sz="2200" dirty="0">
                <a:ea typeface="ヒラギノ角ゴ Pro W3" pitchFamily="-84" charset="-128"/>
              </a:rPr>
              <a:t>Η μόνιμη φύση της μεταβολής του εισοδήματος συνεπάγεται ότι οι καταναλωτές μπορούν να αντέξουν οικονομικά να μεταβάλλουν την κατανάλωση τώρα και στο μέλλον κατά το ίδιο ποσό με τη μεταβολή του εισοδήματος. </a:t>
            </a:r>
          </a:p>
          <a:p>
            <a:pPr>
              <a:buFontTx/>
              <a:buChar char="-"/>
            </a:pPr>
            <a:r>
              <a:rPr lang="el-GR" sz="2200" dirty="0">
                <a:ea typeface="ヒラギノ角ゴ Pro W3" pitchFamily="-84" charset="-128"/>
              </a:rPr>
              <a:t>Ωστόσο, η  μεταβολή των επενδυτικών δαπανών μπορεί να υπερβαίνει τη μεταβολή των πωλήσεων. </a:t>
            </a:r>
            <a:endParaRPr lang="en-US" sz="2200" dirty="0">
              <a:ea typeface="ヒラギノ角ゴ Pro W3" pitchFamily="-84" charset="-128"/>
            </a:endParaRPr>
          </a:p>
        </p:txBody>
      </p:sp>
    </p:spTree>
    <p:extLst>
      <p:ext uri="{BB962C8B-B14F-4D97-AF65-F5344CB8AC3E}">
        <p14:creationId xmlns="" xmlns:p14="http://schemas.microsoft.com/office/powerpoint/2010/main" val="6155101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8680"/>
          </a:xfrm>
        </p:spPr>
        <p:txBody>
          <a:bodyPr wrap="square">
            <a:noAutofit/>
          </a:bodyPr>
          <a:lstStyle/>
          <a:p>
            <a:r>
              <a:rPr lang="en-US" sz="2800" dirty="0">
                <a:latin typeface="+mj-lt"/>
              </a:rPr>
              <a:t>15.3 </a:t>
            </a:r>
            <a:r>
              <a:rPr lang="el-GR" sz="2800" dirty="0">
                <a:latin typeface="+mj-lt"/>
              </a:rPr>
              <a:t>Το ευμετάβλητο της κατανάλωσης και της επένδυσης </a:t>
            </a:r>
            <a:r>
              <a:rPr lang="en-US" sz="2800" dirty="0">
                <a:latin typeface="+mj-lt"/>
              </a:rPr>
              <a:t>(</a:t>
            </a:r>
            <a:r>
              <a:rPr lang="el-GR" sz="2800" dirty="0">
                <a:latin typeface="+mj-lt"/>
              </a:rPr>
              <a:t>3 από</a:t>
            </a:r>
            <a:r>
              <a:rPr lang="en-US" sz="2800" dirty="0">
                <a:latin typeface="+mj-lt"/>
              </a:rPr>
              <a:t> 3) </a:t>
            </a:r>
            <a:endParaRPr lang="en-US" sz="2800" dirty="0"/>
          </a:p>
        </p:txBody>
      </p:sp>
      <p:sp>
        <p:nvSpPr>
          <p:cNvPr id="3" name="Content Placeholder 2"/>
          <p:cNvSpPr>
            <a:spLocks noGrp="1"/>
          </p:cNvSpPr>
          <p:nvPr>
            <p:ph idx="1"/>
          </p:nvPr>
        </p:nvSpPr>
        <p:spPr>
          <a:xfrm>
            <a:off x="409575" y="1739205"/>
            <a:ext cx="8229600" cy="1384995"/>
          </a:xfrm>
        </p:spPr>
        <p:txBody>
          <a:bodyPr wrap="square">
            <a:spAutoFit/>
          </a:bodyPr>
          <a:lstStyle/>
          <a:p>
            <a:pPr>
              <a:spcBef>
                <a:spcPts val="0"/>
              </a:spcBef>
            </a:pPr>
            <a:r>
              <a:rPr lang="el-GR" sz="1800" dirty="0"/>
              <a:t>Η κατανάλωση και η επένδυση συνήθως μεταβάλλονται προς την ίδια κατεύθυνση</a:t>
            </a:r>
            <a:r>
              <a:rPr lang="en-US" sz="1800" dirty="0"/>
              <a:t>.</a:t>
            </a:r>
          </a:p>
          <a:p>
            <a:pPr>
              <a:spcBef>
                <a:spcPts val="0"/>
              </a:spcBef>
            </a:pPr>
            <a:r>
              <a:rPr lang="el-GR" sz="1800" dirty="0"/>
              <a:t>Η επένδυση είναι πολύ πιο ευμετάβλητη από την κατανάλωση</a:t>
            </a:r>
            <a:r>
              <a:rPr lang="en-US" sz="1800" dirty="0"/>
              <a:t>.</a:t>
            </a:r>
          </a:p>
          <a:p>
            <a:pPr>
              <a:spcBef>
                <a:spcPts val="0"/>
              </a:spcBef>
            </a:pPr>
            <a:r>
              <a:rPr lang="el-GR" sz="1800" dirty="0"/>
              <a:t>Και οι δυο συνιστώσες συμβάλλουν περίπου εξίσου  στις μεταβολές του προϊόντος</a:t>
            </a:r>
            <a:r>
              <a:rPr lang="en-US" sz="1800" dirty="0"/>
              <a:t>.</a:t>
            </a:r>
          </a:p>
        </p:txBody>
      </p:sp>
      <p:sp>
        <p:nvSpPr>
          <p:cNvPr id="4" name="Content Placeholder 3"/>
          <p:cNvSpPr>
            <a:spLocks noGrp="1"/>
          </p:cNvSpPr>
          <p:nvPr>
            <p:ph idx="13"/>
          </p:nvPr>
        </p:nvSpPr>
        <p:spPr>
          <a:xfrm>
            <a:off x="447675" y="990600"/>
            <a:ext cx="8229600" cy="609600"/>
          </a:xfrm>
        </p:spPr>
        <p:txBody>
          <a:bodyPr/>
          <a:lstStyle/>
          <a:p>
            <a:pPr marL="0" indent="0">
              <a:buNone/>
            </a:pPr>
            <a:r>
              <a:rPr lang="el-GR" sz="2000" b="1" kern="0" dirty="0"/>
              <a:t>Απεικόνιση</a:t>
            </a:r>
            <a:r>
              <a:rPr lang="en-US" sz="2000" b="1" kern="0" dirty="0"/>
              <a:t> 15.5 </a:t>
            </a:r>
            <a:r>
              <a:rPr lang="el-GR" sz="2000" kern="0" dirty="0"/>
              <a:t>Ρυθμοί μεταβολής κατανάλωσης και επένδυσης στις ΗΠΑ μετά το </a:t>
            </a:r>
            <a:r>
              <a:rPr lang="en-US" sz="2000" kern="0" dirty="0"/>
              <a:t>1960</a:t>
            </a:r>
          </a:p>
        </p:txBody>
      </p:sp>
      <p:sp>
        <p:nvSpPr>
          <p:cNvPr id="6" name="Content Placeholder 5"/>
          <p:cNvSpPr>
            <a:spLocks noGrp="1"/>
          </p:cNvSpPr>
          <p:nvPr>
            <p:ph sz="quarter" idx="15"/>
          </p:nvPr>
        </p:nvSpPr>
        <p:spPr>
          <a:xfrm>
            <a:off x="447675" y="6019800"/>
            <a:ext cx="8153400" cy="304800"/>
          </a:xfrm>
        </p:spPr>
        <p:txBody>
          <a:bodyPr/>
          <a:lstStyle/>
          <a:p>
            <a:pPr>
              <a:buNone/>
            </a:pPr>
            <a:r>
              <a:rPr lang="el-GR" sz="1200" i="1" dirty="0"/>
              <a:t>Πηγή</a:t>
            </a:r>
            <a:r>
              <a:rPr lang="en-IN" sz="1200" i="1" dirty="0"/>
              <a:t>: </a:t>
            </a:r>
            <a:r>
              <a:rPr lang="en-US" sz="1200" dirty="0"/>
              <a:t>FRED, series PCECC96, GPDI</a:t>
            </a:r>
            <a:endParaRPr lang="en-IN" sz="1200" dirty="0"/>
          </a:p>
        </p:txBody>
      </p:sp>
      <p:pic>
        <p:nvPicPr>
          <p:cNvPr id="7170" name="Picture 2"/>
          <p:cNvPicPr>
            <a:picLocks noChangeAspect="1" noChangeArrowheads="1"/>
          </p:cNvPicPr>
          <p:nvPr/>
        </p:nvPicPr>
        <p:blipFill>
          <a:blip r:embed="rId3" cstate="print"/>
          <a:srcRect/>
          <a:stretch>
            <a:fillRect/>
          </a:stretch>
        </p:blipFill>
        <p:spPr bwMode="auto">
          <a:xfrm>
            <a:off x="2800350" y="2947359"/>
            <a:ext cx="5581650" cy="2996241"/>
          </a:xfrm>
          <a:prstGeom prst="rect">
            <a:avLst/>
          </a:prstGeom>
          <a:noFill/>
          <a:ln w="9525">
            <a:noFill/>
            <a:miter lim="800000"/>
            <a:headEnd/>
            <a:tailEnd/>
          </a:ln>
        </p:spPr>
      </p:pic>
    </p:spTree>
    <p:extLst>
      <p:ext uri="{BB962C8B-B14F-4D97-AF65-F5344CB8AC3E}">
        <p14:creationId xmlns="" xmlns:p14="http://schemas.microsoft.com/office/powerpoint/2010/main" val="34146291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2662"/>
          </a:xfrm>
        </p:spPr>
        <p:txBody>
          <a:bodyPr wrap="square">
            <a:spAutoFit/>
          </a:bodyPr>
          <a:lstStyle/>
          <a:p>
            <a:r>
              <a:rPr lang="el-GR" sz="2800" dirty="0">
                <a:latin typeface="+mj-lt"/>
              </a:rPr>
              <a:t>ΠΑΡΑΡΤΗΜΑ</a:t>
            </a:r>
            <a:r>
              <a:rPr lang="en-US" sz="2800" dirty="0">
                <a:latin typeface="+mj-lt"/>
              </a:rPr>
              <a:t>: </a:t>
            </a:r>
            <a:r>
              <a:rPr lang="el-GR" sz="2800" dirty="0">
                <a:latin typeface="+mj-lt"/>
              </a:rPr>
              <a:t>Εξαγωγή της αναμενόμενης παρούσας αξίας των κερδών με στατικές προσδοκίες</a:t>
            </a:r>
            <a:endParaRPr lang="en-US" sz="2800" dirty="0"/>
          </a:p>
        </p:txBody>
      </p:sp>
      <p:sp>
        <p:nvSpPr>
          <p:cNvPr id="3" name="Content Placeholder 2"/>
          <p:cNvSpPr>
            <a:spLocks noGrp="1"/>
          </p:cNvSpPr>
          <p:nvPr>
            <p:ph idx="1"/>
          </p:nvPr>
        </p:nvSpPr>
        <p:spPr>
          <a:xfrm>
            <a:off x="457200" y="1676400"/>
            <a:ext cx="8229600" cy="923330"/>
          </a:xfrm>
        </p:spPr>
        <p:txBody>
          <a:bodyPr wrap="square">
            <a:spAutoFit/>
          </a:bodyPr>
          <a:lstStyle/>
          <a:p>
            <a:r>
              <a:rPr lang="el-GR" sz="2000" dirty="0">
                <a:ea typeface="ヒラギノ角ゴ Pro W3" pitchFamily="-84" charset="-128"/>
              </a:rPr>
              <a:t>Εάν οι επιχειρήσεις αναμένουν ότι τόσο τα μελλοντικά κέρδη όσο και τα μελλοντικά επιτόκια θα παραμείνουν στα ίδια επίπεδα με σήμερα, τότε η εξίσωση (15.3) γίνεται:</a:t>
            </a:r>
            <a:endParaRPr lang="en-US" sz="2000" dirty="0">
              <a:ea typeface="ヒラギノ角ゴ Pro W3" pitchFamily="-84" charset="-128"/>
            </a:endParaRPr>
          </a:p>
        </p:txBody>
      </p:sp>
      <mc:AlternateContent xmlns:mc="http://schemas.openxmlformats.org/markup-compatibility/2006">
        <mc:Choice xmlns="" xmlns:a14="http://schemas.microsoft.com/office/drawing/2010/main" Requires="a14">
          <p:sp>
            <p:nvSpPr>
              <p:cNvPr id="7" name="Object 6"/>
              <p:cNvSpPr txBox="1"/>
              <p:nvPr/>
            </p:nvSpPr>
            <p:spPr>
              <a:xfrm>
                <a:off x="2839371" y="2667000"/>
                <a:ext cx="3465259" cy="625437"/>
              </a:xfrm>
              <a:prstGeom prst="rect">
                <a:avLst/>
              </a:prstGeom>
            </p:spPr>
            <p:txBody>
              <a:bodyPr>
                <a:normAutofit fontScale="70000" lnSpcReduction="20000"/>
              </a:bodyPr>
              <a:lstStyle/>
              <a:p>
                <a:pPr/>
                <a14:m>
                  <m:oMathPara xmlns:m="http://schemas.openxmlformats.org/officeDocument/2006/math">
                    <m:oMathParaPr>
                      <m:jc m:val="left"/>
                    </m:oMathParaPr>
                    <m:oMath xmlns:m="http://schemas.openxmlformats.org/officeDocument/2006/math">
                      <m:r>
                        <a:rPr lang="en-US" i="1">
                          <a:solidFill>
                            <a:srgbClr val="000000"/>
                          </a:solidFill>
                          <a:latin typeface="Cambria Math" panose="02040503050406030204" pitchFamily="18" charset="0"/>
                        </a:rPr>
                        <m:t>𝑉</m:t>
                      </m:r>
                      <m:d>
                        <m:dPr>
                          <m:ctrlPr>
                            <a:rPr lang="en-US" i="1">
                              <a:solidFill>
                                <a:srgbClr val="000000"/>
                              </a:solidFill>
                              <a:latin typeface="Cambria Math" panose="02040503050406030204" pitchFamily="18" charset="0"/>
                            </a:rPr>
                          </m:ctrlPr>
                        </m:dPr>
                        <m:e>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m:t>
                              </m:r>
                            </m:e>
                            <m:sub>
                              <m:r>
                                <a:rPr lang="en-US" i="1">
                                  <a:solidFill>
                                    <a:srgbClr val="000000"/>
                                  </a:solidFill>
                                  <a:latin typeface="Cambria Math" panose="02040503050406030204" pitchFamily="18" charset="0"/>
                                </a:rPr>
                                <m:t>𝑡</m:t>
                              </m:r>
                            </m:sub>
                            <m:sup>
                              <m:r>
                                <a:rPr lang="en-US" i="1">
                                  <a:solidFill>
                                    <a:srgbClr val="000000"/>
                                  </a:solidFill>
                                  <a:latin typeface="Cambria Math" panose="02040503050406030204" pitchFamily="18" charset="0"/>
                                </a:rPr>
                                <m:t>𝑒</m:t>
                              </m:r>
                            </m:sup>
                          </m:sSubSup>
                        </m:e>
                      </m:d>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m:t>
                          </m:r>
                        </m:num>
                        <m:den>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𝑟</m:t>
                              </m:r>
                            </m:e>
                            <m:sub>
                              <m:r>
                                <a:rPr lang="en-US" i="1">
                                  <a:solidFill>
                                    <a:srgbClr val="000000"/>
                                  </a:solidFill>
                                  <a:latin typeface="Cambria Math" panose="02040503050406030204" pitchFamily="18" charset="0"/>
                                </a:rPr>
                                <m:t>𝑡</m:t>
                              </m:r>
                            </m:sub>
                          </m:sSub>
                        </m:den>
                      </m:f>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m:t>
                          </m:r>
                        </m:e>
                        <m:sub>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m:t>
                          </m:r>
                        </m:num>
                        <m:den>
                          <m:sSup>
                            <m:sSupPr>
                              <m:ctrlPr>
                                <a:rPr lang="en-US" i="1">
                                  <a:solidFill>
                                    <a:srgbClr val="000000"/>
                                  </a:solidFill>
                                  <a:latin typeface="Cambria Math" panose="02040503050406030204" pitchFamily="18" charset="0"/>
                                </a:rPr>
                              </m:ctrlPr>
                            </m:sSupPr>
                            <m:e>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𝑟</m:t>
                                      </m:r>
                                    </m:e>
                                    <m:sub>
                                      <m:r>
                                        <a:rPr lang="en-US" i="1">
                                          <a:solidFill>
                                            <a:srgbClr val="000000"/>
                                          </a:solidFill>
                                          <a:latin typeface="Cambria Math" panose="02040503050406030204" pitchFamily="18" charset="0"/>
                                        </a:rPr>
                                        <m:t>𝑡</m:t>
                                      </m:r>
                                    </m:sub>
                                  </m:sSub>
                                </m:e>
                              </m:d>
                            </m:e>
                            <m:sup>
                              <m:r>
                                <a:rPr lang="en-US" i="1">
                                  <a:solidFill>
                                    <a:srgbClr val="000000"/>
                                  </a:solidFill>
                                  <a:latin typeface="Cambria Math" panose="02040503050406030204" pitchFamily="18" charset="0"/>
                                </a:rPr>
                                <m:t>2</m:t>
                              </m:r>
                            </m:sup>
                          </m:sSup>
                        </m:den>
                      </m:f>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𝛿</m:t>
                          </m:r>
                        </m:e>
                      </m:d>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m:t>
                          </m:r>
                        </m:e>
                        <m:sub>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oMath>
                  </m:oMathPara>
                </a14:m>
                <a:endParaRPr lang="en-US" dirty="0"/>
              </a:p>
            </p:txBody>
          </p:sp>
        </mc:Choice>
        <mc:Fallback>
          <p:sp>
            <p:nvSpPr>
              <p:cNvPr id="7" name="Object 6"/>
              <p:cNvSpPr txBox="1">
                <a:spLocks noRot="1" noChangeAspect="1" noMove="1" noResize="1" noEditPoints="1" noAdjustHandles="1" noChangeArrowheads="1" noChangeShapeType="1" noTextEdit="1"/>
              </p:cNvSpPr>
              <p:nvPr/>
            </p:nvSpPr>
            <p:spPr>
              <a:xfrm>
                <a:off x="2839371" y="2667000"/>
                <a:ext cx="3465259" cy="625437"/>
              </a:xfrm>
              <a:prstGeom prst="rect">
                <a:avLst/>
              </a:prstGeom>
              <a:blipFill>
                <a:blip r:embed="rId3" cstate="print"/>
                <a:stretch>
                  <a:fillRect/>
                </a:stretch>
              </a:blipFill>
            </p:spPr>
            <p:txBody>
              <a:bodyPr/>
              <a:lstStyle/>
              <a:p>
                <a:r>
                  <a:rPr lang="en-US">
                    <a:noFill/>
                  </a:rPr>
                  <a:t> </a:t>
                </a:r>
              </a:p>
            </p:txBody>
          </p:sp>
        </mc:Fallback>
      </mc:AlternateContent>
      <p:sp>
        <p:nvSpPr>
          <p:cNvPr id="4" name="Content Placeholder 3"/>
          <p:cNvSpPr>
            <a:spLocks noGrp="1"/>
          </p:cNvSpPr>
          <p:nvPr>
            <p:ph sz="quarter" idx="14"/>
          </p:nvPr>
        </p:nvSpPr>
        <p:spPr>
          <a:xfrm>
            <a:off x="457200" y="3429000"/>
            <a:ext cx="8153400" cy="307777"/>
          </a:xfrm>
        </p:spPr>
        <p:txBody>
          <a:bodyPr>
            <a:spAutoFit/>
          </a:bodyPr>
          <a:lstStyle/>
          <a:p>
            <a:pPr marL="0" indent="266700">
              <a:buNone/>
            </a:pPr>
            <a:r>
              <a:rPr lang="en-US" sz="2000" dirty="0">
                <a:ea typeface="ヒラギノ角ゴ Pro W3" pitchFamily="-84" charset="-128"/>
              </a:rPr>
              <a:t> </a:t>
            </a:r>
            <a:r>
              <a:rPr lang="el-GR" sz="2000" dirty="0">
                <a:ea typeface="ヒラギノ角ゴ Pro W3" pitchFamily="-84" charset="-128"/>
              </a:rPr>
              <a:t>ή</a:t>
            </a:r>
            <a:endParaRPr lang="en-US" sz="2000" dirty="0"/>
          </a:p>
        </p:txBody>
      </p:sp>
      <mc:AlternateContent xmlns:mc="http://schemas.openxmlformats.org/markup-compatibility/2006">
        <mc:Choice xmlns="" xmlns:a14="http://schemas.microsoft.com/office/drawing/2010/main" Requires="a14">
          <p:sp>
            <p:nvSpPr>
              <p:cNvPr id="8" name="Object 7"/>
              <p:cNvSpPr txBox="1"/>
              <p:nvPr/>
            </p:nvSpPr>
            <p:spPr>
              <a:xfrm>
                <a:off x="2191731" y="3886200"/>
                <a:ext cx="4741488" cy="706575"/>
              </a:xfrm>
              <a:prstGeom prst="rect">
                <a:avLst/>
              </a:prstGeom>
            </p:spPr>
            <p:txBody>
              <a:bodyPr>
                <a:normAutofit fontScale="92500"/>
              </a:bodyPr>
              <a:lstStyle/>
              <a:p>
                <a:pPr/>
                <a14:m>
                  <m:oMathPara xmlns:m="http://schemas.openxmlformats.org/officeDocument/2006/math">
                    <m:oMathParaPr>
                      <m:jc m:val="left"/>
                    </m:oMathParaPr>
                    <m:oMath xmlns:m="http://schemas.openxmlformats.org/officeDocument/2006/math">
                      <m:r>
                        <a:rPr lang="en-US" i="1" smtClean="0">
                          <a:solidFill>
                            <a:srgbClr val="000000"/>
                          </a:solidFill>
                          <a:latin typeface="Cambria Math" panose="02040503050406030204" pitchFamily="18" charset="0"/>
                        </a:rPr>
                        <m:t>𝑉</m:t>
                      </m:r>
                      <m:d>
                        <m:dPr>
                          <m:ctrlPr>
                            <a:rPr lang="en-US" i="1">
                              <a:solidFill>
                                <a:srgbClr val="000000"/>
                              </a:solidFill>
                              <a:latin typeface="Cambria Math" panose="02040503050406030204" pitchFamily="18" charset="0"/>
                            </a:rPr>
                          </m:ctrlPr>
                        </m:dPr>
                        <m:e>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m:t>
                              </m:r>
                            </m:e>
                            <m:sub>
                              <m:r>
                                <a:rPr lang="en-US" i="1">
                                  <a:solidFill>
                                    <a:srgbClr val="000000"/>
                                  </a:solidFill>
                                  <a:latin typeface="Cambria Math" panose="02040503050406030204" pitchFamily="18" charset="0"/>
                                </a:rPr>
                                <m:t>𝑡</m:t>
                              </m:r>
                            </m:sub>
                            <m:sup>
                              <m:r>
                                <a:rPr lang="en-US" i="1">
                                  <a:solidFill>
                                    <a:srgbClr val="000000"/>
                                  </a:solidFill>
                                  <a:latin typeface="Cambria Math" panose="02040503050406030204" pitchFamily="18" charset="0"/>
                                </a:rPr>
                                <m:t>𝑒</m:t>
                              </m:r>
                            </m:sup>
                          </m:sSubSup>
                        </m:e>
                      </m:d>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m:t>
                          </m:r>
                        </m:num>
                        <m:den>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𝑟</m:t>
                              </m:r>
                            </m:e>
                            <m:sub>
                              <m:r>
                                <a:rPr lang="en-US" i="1">
                                  <a:solidFill>
                                    <a:srgbClr val="000000"/>
                                  </a:solidFill>
                                  <a:latin typeface="Cambria Math" panose="02040503050406030204" pitchFamily="18" charset="0"/>
                                </a:rPr>
                                <m:t>𝑡</m:t>
                              </m:r>
                            </m:sub>
                          </m:sSub>
                        </m:den>
                      </m:f>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m:t>
                          </m:r>
                        </m:e>
                        <m:sub>
                          <m:r>
                            <a:rPr lang="en-US" i="1">
                              <a:solidFill>
                                <a:srgbClr val="000000"/>
                              </a:solidFill>
                              <a:latin typeface="Cambria Math" panose="02040503050406030204" pitchFamily="18" charset="0"/>
                            </a:rPr>
                            <m:t>𝑡</m:t>
                          </m:r>
                        </m:sub>
                      </m:sSub>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𝛿</m:t>
                              </m:r>
                            </m:num>
                            <m:den>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𝑟</m:t>
                                  </m:r>
                                </m:e>
                                <m:sub>
                                  <m:r>
                                    <a:rPr lang="en-US" i="1">
                                      <a:solidFill>
                                        <a:srgbClr val="000000"/>
                                      </a:solidFill>
                                      <a:latin typeface="Cambria Math" panose="02040503050406030204" pitchFamily="18" charset="0"/>
                                    </a:rPr>
                                    <m:t>𝑡</m:t>
                                  </m:r>
                                </m:sub>
                              </m:sSub>
                            </m:den>
                          </m:f>
                          <m:r>
                            <a:rPr lang="en-US" i="1">
                              <a:solidFill>
                                <a:srgbClr val="000000"/>
                              </a:solidFill>
                              <a:latin typeface="Cambria Math" panose="02040503050406030204" pitchFamily="18" charset="0"/>
                            </a:rPr>
                            <m:t>+...</m:t>
                          </m:r>
                        </m:e>
                      </m:d>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15.</m:t>
                          </m:r>
                          <m:r>
                            <m:rPr>
                              <m:sty m:val="p"/>
                            </m:rPr>
                            <a:rPr lang="en-US" i="0">
                              <a:solidFill>
                                <a:srgbClr val="000000"/>
                              </a:solidFill>
                              <a:latin typeface="Cambria Math" panose="02040503050406030204" pitchFamily="18" charset="0"/>
                            </a:rPr>
                            <m:t>A</m:t>
                          </m:r>
                          <m:r>
                            <a:rPr lang="en-US" i="1">
                              <a:solidFill>
                                <a:srgbClr val="000000"/>
                              </a:solidFill>
                              <a:latin typeface="Cambria Math" panose="02040503050406030204" pitchFamily="18" charset="0"/>
                            </a:rPr>
                            <m:t>1</m:t>
                          </m:r>
                        </m:e>
                      </m:d>
                    </m:oMath>
                  </m:oMathPara>
                </a14:m>
                <a:endParaRPr lang="en-US" dirty="0"/>
              </a:p>
            </p:txBody>
          </p:sp>
        </mc:Choice>
        <mc:Fallback>
          <p:sp>
            <p:nvSpPr>
              <p:cNvPr id="8" name="Object 7"/>
              <p:cNvSpPr txBox="1">
                <a:spLocks noRot="1" noChangeAspect="1" noMove="1" noResize="1" noEditPoints="1" noAdjustHandles="1" noChangeArrowheads="1" noChangeShapeType="1" noTextEdit="1"/>
              </p:cNvSpPr>
              <p:nvPr/>
            </p:nvSpPr>
            <p:spPr>
              <a:xfrm>
                <a:off x="2191731" y="3886200"/>
                <a:ext cx="4741488" cy="706575"/>
              </a:xfrm>
              <a:prstGeom prst="rect">
                <a:avLst/>
              </a:prstGeom>
              <a:blipFill>
                <a:blip r:embed="rId4" cstate="print"/>
                <a:stretch>
                  <a:fillRect/>
                </a:stretch>
              </a:blipFill>
            </p:spPr>
            <p:txBody>
              <a:bodyPr/>
              <a:lstStyle/>
              <a:p>
                <a:r>
                  <a:rPr lang="en-US">
                    <a:noFill/>
                  </a:rPr>
                  <a:t> </a:t>
                </a:r>
              </a:p>
            </p:txBody>
          </p:sp>
        </mc:Fallback>
      </mc:AlternateContent>
      <p:sp>
        <p:nvSpPr>
          <p:cNvPr id="6" name="Content Placeholder 5"/>
          <p:cNvSpPr>
            <a:spLocks noGrp="1"/>
          </p:cNvSpPr>
          <p:nvPr>
            <p:ph idx="13"/>
          </p:nvPr>
        </p:nvSpPr>
        <p:spPr>
          <a:xfrm>
            <a:off x="442912" y="4772161"/>
            <a:ext cx="8229600" cy="307777"/>
          </a:xfrm>
        </p:spPr>
        <p:txBody>
          <a:bodyPr>
            <a:spAutoFit/>
          </a:bodyPr>
          <a:lstStyle/>
          <a:p>
            <a:pPr marL="0" indent="266700">
              <a:buNone/>
            </a:pPr>
            <a:r>
              <a:rPr lang="el-GR" sz="2000" dirty="0" smtClean="0">
                <a:ea typeface="ヒラギノ角ゴ Pro W3" pitchFamily="-84" charset="-128"/>
              </a:rPr>
              <a:t>που </a:t>
            </a:r>
            <a:r>
              <a:rPr lang="el-GR" sz="2000" dirty="0">
                <a:ea typeface="ヒラギノ角ゴ Pro W3" pitchFamily="-84" charset="-128"/>
              </a:rPr>
              <a:t>μπορεί να απλοποιηθεί ως</a:t>
            </a:r>
            <a:r>
              <a:rPr lang="en-US" sz="20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10" name="Object 9"/>
              <p:cNvSpPr txBox="1"/>
              <p:nvPr/>
            </p:nvSpPr>
            <p:spPr>
              <a:xfrm>
                <a:off x="3409415" y="5257800"/>
                <a:ext cx="2287071" cy="632199"/>
              </a:xfrm>
              <a:prstGeom prst="rect">
                <a:avLst/>
              </a:prstGeom>
            </p:spPr>
            <p:txBody>
              <a:bodyPr>
                <a:normAutofit fontScale="85000" lnSpcReduction="10000"/>
              </a:bodyPr>
              <a:lstStyle/>
              <a:p>
                <a:pPr/>
                <a14:m>
                  <m:oMathPara xmlns:m="http://schemas.openxmlformats.org/officeDocument/2006/math">
                    <m:oMathParaPr>
                      <m:jc m:val="left"/>
                    </m:oMathParaPr>
                    <m:oMath xmlns:m="http://schemas.openxmlformats.org/officeDocument/2006/math">
                      <m:r>
                        <a:rPr lang="en-US" i="1">
                          <a:solidFill>
                            <a:srgbClr val="000000"/>
                          </a:solidFill>
                          <a:latin typeface="Cambria Math" panose="02040503050406030204" pitchFamily="18" charset="0"/>
                        </a:rPr>
                        <m:t>𝑉</m:t>
                      </m:r>
                      <m:d>
                        <m:dPr>
                          <m:ctrlPr>
                            <a:rPr lang="en-US" i="1">
                              <a:solidFill>
                                <a:srgbClr val="000000"/>
                              </a:solidFill>
                              <a:latin typeface="Cambria Math" panose="02040503050406030204" pitchFamily="18" charset="0"/>
                            </a:rPr>
                          </m:ctrlPr>
                        </m:dPr>
                        <m:e>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m:t>
                              </m:r>
                            </m:e>
                            <m:sub>
                              <m:r>
                                <a:rPr lang="en-US" i="1">
                                  <a:solidFill>
                                    <a:srgbClr val="000000"/>
                                  </a:solidFill>
                                  <a:latin typeface="Cambria Math" panose="02040503050406030204" pitchFamily="18" charset="0"/>
                                </a:rPr>
                                <m:t>𝑡</m:t>
                              </m:r>
                            </m:sub>
                            <m:sup>
                              <m:r>
                                <a:rPr lang="en-US" i="1">
                                  <a:solidFill>
                                    <a:srgbClr val="000000"/>
                                  </a:solidFill>
                                  <a:latin typeface="Cambria Math" panose="02040503050406030204" pitchFamily="18" charset="0"/>
                                </a:rPr>
                                <m:t>𝑒</m:t>
                              </m:r>
                            </m:sup>
                          </m:sSubSup>
                        </m:e>
                      </m:d>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m:t>
                          </m:r>
                        </m:num>
                        <m:den>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𝑟</m:t>
                              </m:r>
                            </m:e>
                            <m:sub>
                              <m:r>
                                <a:rPr lang="en-US" i="1">
                                  <a:solidFill>
                                    <a:srgbClr val="000000"/>
                                  </a:solidFill>
                                  <a:latin typeface="Cambria Math" panose="02040503050406030204" pitchFamily="18" charset="0"/>
                                </a:rPr>
                                <m:t>𝑡</m:t>
                              </m:r>
                            </m:sub>
                          </m:sSub>
                        </m:den>
                      </m:f>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𝑟</m:t>
                              </m:r>
                            </m:e>
                            <m:sub>
                              <m:r>
                                <a:rPr lang="en-US" i="1">
                                  <a:solidFill>
                                    <a:srgbClr val="000000"/>
                                  </a:solidFill>
                                  <a:latin typeface="Cambria Math" panose="02040503050406030204" pitchFamily="18" charset="0"/>
                                </a:rPr>
                                <m:t>𝑡</m:t>
                              </m:r>
                            </m:sub>
                          </m:sSub>
                        </m:num>
                        <m:den>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𝑟</m:t>
                              </m:r>
                            </m:e>
                            <m:sub>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r>
                            <m:rPr>
                              <m:sty m:val="p"/>
                            </m:rPr>
                            <a:rPr lang="en-US" i="0">
                              <a:solidFill>
                                <a:srgbClr val="000000"/>
                              </a:solidFill>
                              <a:latin typeface="Cambria Math" panose="02040503050406030204" pitchFamily="18" charset="0"/>
                            </a:rPr>
                            <m:t>δ</m:t>
                          </m:r>
                        </m:den>
                      </m:f>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m:t>
                          </m:r>
                        </m:e>
                        <m:sub>
                          <m:r>
                            <a:rPr lang="en-US" i="1">
                              <a:solidFill>
                                <a:srgbClr val="000000"/>
                              </a:solidFill>
                              <a:latin typeface="Cambria Math" panose="02040503050406030204" pitchFamily="18" charset="0"/>
                            </a:rPr>
                            <m:t>𝑡</m:t>
                          </m:r>
                        </m:sub>
                      </m:sSub>
                    </m:oMath>
                  </m:oMathPara>
                </a14:m>
                <a:endParaRPr lang="en-US" dirty="0"/>
              </a:p>
            </p:txBody>
          </p:sp>
        </mc:Choice>
        <mc:Fallback>
          <p:sp>
            <p:nvSpPr>
              <p:cNvPr id="10" name="Object 9"/>
              <p:cNvSpPr txBox="1">
                <a:spLocks noRot="1" noChangeAspect="1" noMove="1" noResize="1" noEditPoints="1" noAdjustHandles="1" noChangeArrowheads="1" noChangeShapeType="1" noTextEdit="1"/>
              </p:cNvSpPr>
              <p:nvPr/>
            </p:nvSpPr>
            <p:spPr>
              <a:xfrm>
                <a:off x="3409415" y="5257800"/>
                <a:ext cx="2287071" cy="632199"/>
              </a:xfrm>
              <a:prstGeom prst="rect">
                <a:avLst/>
              </a:prstGeom>
              <a:blipFill>
                <a:blip r:embed="rId5" cstate="print"/>
                <a:stretch>
                  <a:fillRect/>
                </a:stretch>
              </a:blipFill>
            </p:spPr>
            <p:txBody>
              <a:bodyPr/>
              <a:lstStyle/>
              <a:p>
                <a:r>
                  <a:rPr lang="en-US">
                    <a:noFill/>
                  </a:rPr>
                  <a:t> </a:t>
                </a:r>
              </a:p>
            </p:txBody>
          </p:sp>
        </mc:Fallback>
      </mc:AlternateContent>
      <p:sp>
        <p:nvSpPr>
          <p:cNvPr id="5" name="Content Placeholder 4"/>
          <p:cNvSpPr>
            <a:spLocks noGrp="1"/>
          </p:cNvSpPr>
          <p:nvPr>
            <p:ph sz="quarter" idx="15"/>
          </p:nvPr>
        </p:nvSpPr>
        <p:spPr>
          <a:xfrm>
            <a:off x="533400" y="5937647"/>
            <a:ext cx="8153400" cy="307777"/>
          </a:xfrm>
        </p:spPr>
        <p:txBody>
          <a:bodyPr>
            <a:spAutoFit/>
          </a:bodyPr>
          <a:lstStyle/>
          <a:p>
            <a:pPr marL="182563" indent="0">
              <a:buNone/>
            </a:pPr>
            <a:r>
              <a:rPr lang="el-GR" sz="2000" dirty="0" smtClean="0"/>
              <a:t>για να δώσει </a:t>
            </a:r>
            <a:r>
              <a:rPr lang="el-GR" sz="2000" dirty="0"/>
              <a:t>την εξίσωση</a:t>
            </a:r>
            <a:r>
              <a:rPr lang="en-US" sz="2000" dirty="0"/>
              <a:t> (15.5) </a:t>
            </a:r>
            <a:r>
              <a:rPr lang="el-GR" sz="2000" dirty="0"/>
              <a:t>στο κείμενο</a:t>
            </a:r>
            <a:r>
              <a:rPr lang="en-US" sz="2000" dirty="0"/>
              <a:t>.</a:t>
            </a:r>
          </a:p>
        </p:txBody>
      </p:sp>
    </p:spTree>
    <p:extLst>
      <p:ext uri="{BB962C8B-B14F-4D97-AF65-F5344CB8AC3E}">
        <p14:creationId xmlns="" xmlns:p14="http://schemas.microsoft.com/office/powerpoint/2010/main" val="12331008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6154" y="74652"/>
            <a:ext cx="8230646" cy="553998"/>
          </a:xfrm>
        </p:spPr>
        <p:txBody>
          <a:bodyPr wrap="square">
            <a:spAutoFit/>
          </a:bodyPr>
          <a:lstStyle/>
          <a:p>
            <a:r>
              <a:rPr lang="en-US" sz="3600" dirty="0">
                <a:latin typeface="+mj-lt"/>
              </a:rPr>
              <a:t>Copyright</a:t>
            </a:r>
            <a:endParaRPr lang="en-US" sz="3600" b="0" dirty="0">
              <a:latin typeface="+mj-lt"/>
            </a:endParaRPr>
          </a:p>
        </p:txBody>
      </p:sp>
      <p:pic>
        <p:nvPicPr>
          <p:cNvPr id="7" name="Graphic 6" descr="Warning">
            <a:extLst>
              <a:ext uri="{FF2B5EF4-FFF2-40B4-BE49-F238E27FC236}">
                <a16:creationId xmlns="" xmlns:a16="http://schemas.microsoft.com/office/drawing/2014/main" id="{C06FB2D2-3F36-42C9-A5A6-B6234DC54C96}"/>
              </a:ext>
            </a:extLst>
          </p:cNvPr>
          <p:cNvPicPr>
            <a:picLocks noChangeAspect="1"/>
          </p:cNvPicPr>
          <p:nvPr/>
        </p:nvPicPr>
        <p:blipFill>
          <a:blip r:embed="rId2" cstate="print">
            <a:extLst>
              <a:ext uri="{96DAC541-7B7A-43D3-8B79-37D633B846F1}">
                <asvg:svgBlip xmlns="" xmlns:asvg="http://schemas.microsoft.com/office/drawing/2016/SVG/main" r:embed="rId3"/>
              </a:ext>
            </a:extLst>
          </a:blip>
          <a:stretch>
            <a:fillRect/>
          </a:stretch>
        </p:blipFill>
        <p:spPr>
          <a:xfrm>
            <a:off x="493574" y="2338447"/>
            <a:ext cx="1240235" cy="1391851"/>
          </a:xfrm>
          <a:prstGeom prst="rect">
            <a:avLst/>
          </a:prstGeom>
        </p:spPr>
      </p:pic>
      <p:sp>
        <p:nvSpPr>
          <p:cNvPr id="8" name="Text Placeholder 1">
            <a:extLst>
              <a:ext uri="{FF2B5EF4-FFF2-40B4-BE49-F238E27FC236}">
                <a16:creationId xmlns="" xmlns:a16="http://schemas.microsoft.com/office/drawing/2014/main" id="{AD5FAE7B-F718-4307-B112-AD6256157E8F}"/>
              </a:ext>
            </a:extLst>
          </p:cNvPr>
          <p:cNvSpPr txBox="1">
            <a:spLocks/>
          </p:cNvSpPr>
          <p:nvPr/>
        </p:nvSpPr>
        <p:spPr>
          <a:xfrm>
            <a:off x="1819274" y="1894227"/>
            <a:ext cx="6858001" cy="2770875"/>
          </a:xfrm>
          <a:prstGeom prst="rect">
            <a:avLst/>
          </a:prstGeom>
        </p:spPr>
        <p:style>
          <a:lnRef idx="2">
            <a:schemeClr val="dk1"/>
          </a:lnRef>
          <a:fillRef idx="1">
            <a:schemeClr val="lt1"/>
          </a:fillRef>
          <a:effectRef idx="0">
            <a:schemeClr val="dk1"/>
          </a:effectRef>
          <a:fontRef idx="minor">
            <a:schemeClr val="dk1"/>
          </a:fontRef>
        </p:style>
        <p:txBody>
          <a:bodyPr vert="horz" lIns="182880" tIns="182880" rIns="182880" bIns="182880" rtlCol="0" anchor="ctr">
            <a:noAutofit/>
          </a:bodyPr>
          <a:lst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dk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dk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dk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dk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dk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9pPr>
          </a:lstStyle>
          <a:p>
            <a:pPr marL="101600" indent="0">
              <a:buNone/>
            </a:pPr>
            <a:r>
              <a:rPr lang="el-GR" sz="1400" b="1" dirty="0" smtClean="0"/>
              <a:t>Αυτό το έργο προστατεύεται από τους νόμους περί πνευματικών δικαιωμάτων των Ηνωμένων Πολιτειών και παρέχεται αποκλειστικά για τη χρήση των εκπαιδευτών για τη διδασκαλία των μαθημάτων τους και την αξιολόγηση της μάθησης των μαθητών. Η διάδοση ή η πώληση οποιουδήποτε μέρους αυτού του έργου (συμπεριλαμβανομένου του Παγκόσμιου Ιστού) θα καταστρέψει την ακεραιότητα του έργου και δεν επιτρέπεται. Το έργο και το υλικό από αυτό δεν πρέπει ποτέ να διατίθενται στους μαθητές παρά μόνο από εκπαιδευτές που χρησιμοποιούν το συνοδευτικό κείμενο στις τάξεις τους. Όλοι οι αποδέκτες αυτής της εργασίας αναμένεται να συμμορφωθούν με αυτούς τους περιορισμούς και να τιμήσουν τους επιδιωκόμενους παιδαγωγικούς σκοπούς και τις ανάγκες άλλων εκπαιδευτών που βασίζονται σε αυτά τα υλικά.</a:t>
            </a:r>
            <a:endParaRPr lang="en-US" sz="1400" b="1" dirty="0"/>
          </a:p>
        </p:txBody>
      </p:sp>
    </p:spTree>
    <p:extLst>
      <p:ext uri="{BB962C8B-B14F-4D97-AF65-F5344CB8AC3E}">
        <p14:creationId xmlns="" xmlns:p14="http://schemas.microsoft.com/office/powerpoint/2010/main" val="3341268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153400" cy="430887"/>
          </a:xfrm>
        </p:spPr>
        <p:txBody>
          <a:bodyPr wrap="square">
            <a:spAutoFit/>
          </a:bodyPr>
          <a:lstStyle/>
          <a:p>
            <a:r>
              <a:rPr lang="el-GR" sz="2800" dirty="0">
                <a:latin typeface="+mj-lt"/>
              </a:rPr>
              <a:t>Προσδοκίες, Κατανάλωση και Επένδυση</a:t>
            </a:r>
            <a:endParaRPr lang="en-US" sz="2800" dirty="0"/>
          </a:p>
        </p:txBody>
      </p:sp>
      <p:sp>
        <p:nvSpPr>
          <p:cNvPr id="3" name="Content Placeholder 2"/>
          <p:cNvSpPr>
            <a:spLocks noGrp="1"/>
          </p:cNvSpPr>
          <p:nvPr>
            <p:ph idx="1"/>
          </p:nvPr>
        </p:nvSpPr>
        <p:spPr>
          <a:xfrm>
            <a:off x="457200" y="1510114"/>
            <a:ext cx="8229600" cy="2223686"/>
          </a:xfrm>
        </p:spPr>
        <p:txBody>
          <a:bodyPr wrap="square">
            <a:spAutoFit/>
          </a:bodyPr>
          <a:lstStyle/>
          <a:p>
            <a:r>
              <a:rPr lang="el-GR" sz="2200" dirty="0">
                <a:ea typeface="ヒラギノ角ゴ Pro W3" pitchFamily="-84" charset="-128"/>
              </a:rPr>
              <a:t>Σε αυτό το κεφάλαιο, εξετάζουμε τον ρόλο που διαδραματίζουν οι προσδοκίες στον προσδιορισμό των δύο κύριων συνιστωσών - της κατανάλωσης και της επένδυσης.</a:t>
            </a:r>
          </a:p>
          <a:p>
            <a:r>
              <a:rPr lang="el-GR" sz="2200" dirty="0">
                <a:ea typeface="ヒラギノ角ゴ Pro W3" pitchFamily="-84" charset="-128"/>
              </a:rPr>
              <a:t>Αυτή η περιγραφή της κατανάλωσης και της επένδυσης θα είναι το κύριο δομικό στοιχείο του διευρυμένου υποδείγματος IS-LM που αναπτύσσουμε στο Κεφάλαιο 16 </a:t>
            </a:r>
            <a:endParaRPr lang="en-US" sz="2200" dirty="0">
              <a:ea typeface="ヒラギノ角ゴ Pro W3" pitchFamily="-84" charset="-128"/>
            </a:endParaRPr>
          </a:p>
        </p:txBody>
      </p:sp>
    </p:spTree>
    <p:extLst>
      <p:ext uri="{BB962C8B-B14F-4D97-AF65-F5344CB8AC3E}">
        <p14:creationId xmlns="" xmlns:p14="http://schemas.microsoft.com/office/powerpoint/2010/main" val="722099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153400" cy="430887"/>
          </a:xfrm>
        </p:spPr>
        <p:txBody>
          <a:bodyPr wrap="square">
            <a:spAutoFit/>
          </a:bodyPr>
          <a:lstStyle/>
          <a:p>
            <a:r>
              <a:rPr lang="en-US" sz="2800" dirty="0">
                <a:latin typeface="+mj-lt"/>
              </a:rPr>
              <a:t>15.1 </a:t>
            </a:r>
            <a:r>
              <a:rPr lang="el-GR" sz="2800" dirty="0">
                <a:latin typeface="+mj-lt"/>
              </a:rPr>
              <a:t>Κατανάλωση</a:t>
            </a:r>
            <a:r>
              <a:rPr lang="en-US" sz="2800" dirty="0">
                <a:latin typeface="+mj-lt"/>
              </a:rPr>
              <a:t> (1 </a:t>
            </a:r>
            <a:r>
              <a:rPr lang="el-GR" sz="2800" dirty="0">
                <a:latin typeface="+mj-lt"/>
              </a:rPr>
              <a:t>από</a:t>
            </a:r>
            <a:r>
              <a:rPr lang="en-US" sz="2800" dirty="0">
                <a:latin typeface="+mj-lt"/>
              </a:rPr>
              <a:t> 4)</a:t>
            </a:r>
            <a:endParaRPr lang="en-US" sz="2800" dirty="0"/>
          </a:p>
        </p:txBody>
      </p:sp>
      <p:sp>
        <p:nvSpPr>
          <p:cNvPr id="3" name="Content Placeholder 2"/>
          <p:cNvSpPr>
            <a:spLocks noGrp="1"/>
          </p:cNvSpPr>
          <p:nvPr>
            <p:ph idx="1"/>
          </p:nvPr>
        </p:nvSpPr>
        <p:spPr>
          <a:xfrm>
            <a:off x="457200" y="838200"/>
            <a:ext cx="8229600" cy="4993675"/>
          </a:xfrm>
        </p:spPr>
        <p:txBody>
          <a:bodyPr wrap="square">
            <a:spAutoFit/>
          </a:bodyPr>
          <a:lstStyle/>
          <a:p>
            <a:r>
              <a:rPr lang="el-GR" sz="2200" dirty="0">
                <a:ea typeface="ヒラギノ角ゴ Pro W3" pitchFamily="-84" charset="-128"/>
              </a:rPr>
              <a:t>Η σύγχρονη θεωρία της κατανάλωσης αναπτύχθηκε ανεξάρτητα στη δεκαετία του </a:t>
            </a:r>
            <a:r>
              <a:rPr lang="en-US" sz="2200" dirty="0">
                <a:ea typeface="ヒラギノ角ゴ Pro W3" pitchFamily="-84" charset="-128"/>
              </a:rPr>
              <a:t>1950</a:t>
            </a:r>
            <a:r>
              <a:rPr lang="el-GR" sz="2200" dirty="0">
                <a:ea typeface="ヒラギノ角ゴ Pro W3" pitchFamily="-84" charset="-128"/>
              </a:rPr>
              <a:t>, από τον </a:t>
            </a:r>
            <a:r>
              <a:rPr lang="en-US" sz="2200" dirty="0">
                <a:ea typeface="ヒラギノ角ゴ Pro W3" pitchFamily="-84" charset="-128"/>
              </a:rPr>
              <a:t>Milton Friedman</a:t>
            </a:r>
            <a:r>
              <a:rPr lang="el-GR" sz="2200" dirty="0">
                <a:ea typeface="ヒラギノ角ゴ Pro W3" pitchFamily="-84" charset="-128"/>
              </a:rPr>
              <a:t>, ως </a:t>
            </a:r>
            <a:r>
              <a:rPr lang="el-GR" sz="2200" b="1" dirty="0">
                <a:ea typeface="ヒラギノ角ゴ Pro W3" pitchFamily="-84" charset="-128"/>
              </a:rPr>
              <a:t>Θεωρία κατανάλωσης μόνιμου εισοδήματος </a:t>
            </a:r>
            <a:r>
              <a:rPr lang="el-GR" sz="2200" dirty="0">
                <a:ea typeface="ヒラギノ角ゴ Pro W3" pitchFamily="-84" charset="-128"/>
              </a:rPr>
              <a:t>και</a:t>
            </a:r>
            <a:r>
              <a:rPr lang="en-US" sz="2200" dirty="0">
                <a:ea typeface="ヒラギノ角ゴ Pro W3" pitchFamily="-84" charset="-128"/>
              </a:rPr>
              <a:t> </a:t>
            </a:r>
            <a:r>
              <a:rPr lang="el-GR" sz="2200" dirty="0">
                <a:ea typeface="ヒラギノ角ゴ Pro W3" pitchFamily="-84" charset="-128"/>
              </a:rPr>
              <a:t>του</a:t>
            </a:r>
            <a:r>
              <a:rPr lang="en-US" sz="2200" dirty="0">
                <a:ea typeface="ヒラギノ角ゴ Pro W3" pitchFamily="-84" charset="-128"/>
              </a:rPr>
              <a:t> Franco Modigliani</a:t>
            </a:r>
            <a:r>
              <a:rPr lang="el-GR" sz="2200" dirty="0">
                <a:ea typeface="ヒラギノ角ゴ Pro W3" pitchFamily="-84" charset="-128"/>
              </a:rPr>
              <a:t>, ως </a:t>
            </a:r>
            <a:r>
              <a:rPr lang="el-GR" sz="2200" b="1" dirty="0">
                <a:ea typeface="ヒラギノ角ゴ Pro W3" pitchFamily="-84" charset="-128"/>
              </a:rPr>
              <a:t>Θεωρία κατανάλωσης του κύκλου ζωής</a:t>
            </a:r>
            <a:r>
              <a:rPr lang="en-US" sz="2200" dirty="0">
                <a:ea typeface="ヒラギノ角ゴ Pro W3" pitchFamily="-84" charset="-128"/>
              </a:rPr>
              <a:t>.</a:t>
            </a:r>
          </a:p>
          <a:p>
            <a:r>
              <a:rPr lang="el-GR" sz="2200" dirty="0">
                <a:ea typeface="ヒラギノ角ゴ Pro W3" pitchFamily="-84" charset="-128"/>
              </a:rPr>
              <a:t>Για έναν πολύ διορατικό καταναλωτή, η κατανάλωση εξαρτάται από</a:t>
            </a:r>
            <a:r>
              <a:rPr lang="en-US" sz="2200" dirty="0">
                <a:ea typeface="ヒラギノ角ゴ Pro W3" pitchFamily="-84" charset="-128"/>
              </a:rPr>
              <a:t>:</a:t>
            </a:r>
          </a:p>
          <a:p>
            <a:pPr lvl="1"/>
            <a:r>
              <a:rPr lang="el-GR" sz="2000" b="1" dirty="0">
                <a:ea typeface="ヒラギノ角ゴ Pro W3" pitchFamily="-84" charset="-128"/>
              </a:rPr>
              <a:t>Χρηματοοικονομικός Πλούτος</a:t>
            </a:r>
            <a:r>
              <a:rPr lang="en-US" sz="2000" dirty="0">
                <a:ea typeface="ヒラギノ角ゴ Pro W3" pitchFamily="-84" charset="-128"/>
              </a:rPr>
              <a:t>: </a:t>
            </a:r>
            <a:r>
              <a:rPr lang="el-GR" sz="2000" dirty="0">
                <a:ea typeface="ヒラギノ角ゴ Pro W3" pitchFamily="-84" charset="-128"/>
              </a:rPr>
              <a:t>Η αξία των λογαριασμών καταθέσεων κι επιταγών</a:t>
            </a:r>
            <a:endParaRPr lang="en-US" sz="2000" dirty="0">
              <a:ea typeface="ヒラギノ角ゴ Pro W3" pitchFamily="-84" charset="-128"/>
            </a:endParaRPr>
          </a:p>
          <a:p>
            <a:pPr lvl="1"/>
            <a:r>
              <a:rPr lang="el-GR" sz="2000" b="1" dirty="0">
                <a:ea typeface="ヒラギノ角ゴ Pro W3" pitchFamily="-84" charset="-128"/>
              </a:rPr>
              <a:t>Στεγαστικός πλούτος</a:t>
            </a:r>
            <a:r>
              <a:rPr lang="en-US" sz="2000" dirty="0">
                <a:ea typeface="ヒラギノ角ゴ Pro W3" pitchFamily="-84" charset="-128"/>
              </a:rPr>
              <a:t>: </a:t>
            </a:r>
            <a:r>
              <a:rPr lang="el-GR" sz="2000" dirty="0">
                <a:ea typeface="ヒラギノ角ゴ Pro W3" pitchFamily="-84" charset="-128"/>
              </a:rPr>
              <a:t>Η αξία του ιδιόκτητου σπιτιού μείον την υποθήκη</a:t>
            </a:r>
            <a:endParaRPr lang="en-US" sz="2000" dirty="0">
              <a:ea typeface="ヒラギノ角ゴ Pro W3" pitchFamily="-84" charset="-128"/>
            </a:endParaRPr>
          </a:p>
          <a:p>
            <a:pPr lvl="1"/>
            <a:r>
              <a:rPr lang="el-GR" sz="2000" b="1" dirty="0">
                <a:ea typeface="ヒラギノ角ゴ Pro W3" pitchFamily="-84" charset="-128"/>
              </a:rPr>
              <a:t>Ανθρώπινος πλούτος</a:t>
            </a:r>
            <a:r>
              <a:rPr lang="en-US" sz="2000" dirty="0">
                <a:ea typeface="ヒラギノ角ゴ Pro W3" pitchFamily="-84" charset="-128"/>
              </a:rPr>
              <a:t>: </a:t>
            </a:r>
            <a:r>
              <a:rPr lang="el-GR" sz="2000" dirty="0">
                <a:ea typeface="ヒラギノ角ゴ Pro W3" pitchFamily="-84" charset="-128"/>
              </a:rPr>
              <a:t>δια βίου εισόδημα από εργασία μετά φόρων</a:t>
            </a:r>
            <a:r>
              <a:rPr lang="en-US" sz="2000" dirty="0">
                <a:ea typeface="ヒラギノ角ゴ Pro W3" pitchFamily="-84" charset="-128"/>
              </a:rPr>
              <a:t> </a:t>
            </a:r>
          </a:p>
          <a:p>
            <a:pPr lvl="1"/>
            <a:r>
              <a:rPr lang="el-GR" sz="2000" b="1" dirty="0">
                <a:ea typeface="ヒラギノ角ゴ Pro W3" pitchFamily="-84" charset="-128"/>
              </a:rPr>
              <a:t>Μη ανθρώπινος πλούτος</a:t>
            </a:r>
            <a:r>
              <a:rPr lang="en-US" sz="2000" dirty="0">
                <a:ea typeface="ヒラギノ角ゴ Pro W3" pitchFamily="-84" charset="-128"/>
              </a:rPr>
              <a:t>: </a:t>
            </a:r>
            <a:r>
              <a:rPr lang="el-GR" sz="2000" dirty="0">
                <a:ea typeface="ヒラギノ角ゴ Pro W3" pitchFamily="-84" charset="-128"/>
              </a:rPr>
              <a:t>Το άθροισμα του χρηματοοικονομικού πλούτου και του στεγαστικού πλούτου</a:t>
            </a:r>
            <a:endParaRPr lang="en-US" sz="2000" dirty="0">
              <a:ea typeface="ヒラギノ角ゴ Pro W3" pitchFamily="-84" charset="-128"/>
            </a:endParaRPr>
          </a:p>
        </p:txBody>
      </p:sp>
    </p:spTree>
    <p:extLst>
      <p:ext uri="{BB962C8B-B14F-4D97-AF65-F5344CB8AC3E}">
        <p14:creationId xmlns="" xmlns:p14="http://schemas.microsoft.com/office/powerpoint/2010/main" val="4112745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153400" cy="1292662"/>
          </a:xfrm>
        </p:spPr>
        <p:txBody>
          <a:bodyPr wrap="square">
            <a:spAutoFit/>
          </a:bodyPr>
          <a:lstStyle/>
          <a:p>
            <a:r>
              <a:rPr lang="el-GR" sz="2800" dirty="0">
                <a:latin typeface="+mj-lt"/>
              </a:rPr>
              <a:t>ΠΛΑΙΣΙΟ ΕΠΙΚΕΝΤΡΩΣΗΣ</a:t>
            </a:r>
            <a:r>
              <a:rPr lang="en-US" sz="2800" dirty="0">
                <a:latin typeface="+mj-lt"/>
              </a:rPr>
              <a:t>: </a:t>
            </a:r>
            <a:r>
              <a:rPr lang="el-GR" sz="2800" dirty="0">
                <a:latin typeface="+mj-lt"/>
              </a:rPr>
              <a:t>Από κοντά και προσωπικά: Μαθαίνοντας από δειγματοληπτικά ομαδικά στοιχεία</a:t>
            </a:r>
            <a:endParaRPr lang="en-US" sz="2800" dirty="0"/>
          </a:p>
        </p:txBody>
      </p:sp>
      <p:sp>
        <p:nvSpPr>
          <p:cNvPr id="3" name="Content Placeholder 2"/>
          <p:cNvSpPr>
            <a:spLocks noGrp="1"/>
          </p:cNvSpPr>
          <p:nvPr>
            <p:ph idx="1"/>
          </p:nvPr>
        </p:nvSpPr>
        <p:spPr>
          <a:xfrm>
            <a:off x="457200" y="1828800"/>
            <a:ext cx="8229600" cy="3093154"/>
          </a:xfrm>
        </p:spPr>
        <p:txBody>
          <a:bodyPr wrap="square">
            <a:spAutoFit/>
          </a:bodyPr>
          <a:lstStyle/>
          <a:p>
            <a:r>
              <a:rPr lang="el-GR" sz="2200" b="1" dirty="0">
                <a:ea typeface="ヒラギノ角ゴ Pro W3" pitchFamily="-84" charset="-128"/>
              </a:rPr>
              <a:t>Τα δειγματοληπτικά ομαδικά στοιχεία</a:t>
            </a:r>
            <a:r>
              <a:rPr lang="en-US" sz="2200" dirty="0">
                <a:ea typeface="ヒラギノ角ゴ Pro W3" pitchFamily="-84" charset="-128"/>
              </a:rPr>
              <a:t> </a:t>
            </a:r>
            <a:r>
              <a:rPr lang="el-GR" sz="2200" dirty="0">
                <a:ea typeface="ヒラギノ角ゴ Pro W3" pitchFamily="-84" charset="-128"/>
              </a:rPr>
              <a:t>είναι σύνολα δεδομένων που δείχνουν την τιμή μιας ή περισσότερων μεταβλητών για πολλά άτομα ή επιχειρήσεις διαχρονικά</a:t>
            </a:r>
            <a:r>
              <a:rPr lang="en-US" sz="2200" dirty="0">
                <a:ea typeface="ヒラギノ角ゴ Pro W3" pitchFamily="-84" charset="-128"/>
              </a:rPr>
              <a:t>.</a:t>
            </a:r>
          </a:p>
          <a:p>
            <a:r>
              <a:rPr lang="el-GR" sz="2200" dirty="0">
                <a:ea typeface="ヒラギノ角ゴ Pro W3" pitchFamily="-84" charset="-128"/>
              </a:rPr>
              <a:t>Ένα παράδειγμα είναι το</a:t>
            </a:r>
            <a:r>
              <a:rPr lang="en-US" sz="2200" dirty="0">
                <a:ea typeface="ヒラギノ角ゴ Pro W3" pitchFamily="-84" charset="-128"/>
              </a:rPr>
              <a:t> </a:t>
            </a:r>
            <a:r>
              <a:rPr lang="en-US" sz="2200" i="1" dirty="0">
                <a:ea typeface="ヒラギノ角ゴ Pro W3" pitchFamily="-84" charset="-128"/>
              </a:rPr>
              <a:t>Panel Study of Income Dynamics       </a:t>
            </a:r>
            <a:r>
              <a:rPr lang="en-US" sz="2200" dirty="0">
                <a:ea typeface="ヒラギノ角ゴ Pro W3" pitchFamily="-84" charset="-128"/>
              </a:rPr>
              <a:t>(</a:t>
            </a:r>
            <a:r>
              <a:rPr lang="en-US" sz="2200" i="1" kern="0" spc="-350" dirty="0">
                <a:ea typeface="ヒラギノ角ゴ Pro W3" pitchFamily="-84" charset="-128"/>
              </a:rPr>
              <a:t>P S I </a:t>
            </a:r>
            <a:r>
              <a:rPr lang="en-US" sz="2200" i="1" dirty="0">
                <a:ea typeface="ヒラギノ角ゴ Pro W3" pitchFamily="-84" charset="-128"/>
              </a:rPr>
              <a:t>D</a:t>
            </a:r>
            <a:r>
              <a:rPr lang="en-US" sz="2200" dirty="0">
                <a:ea typeface="ヒラギノ角ゴ Pro W3" pitchFamily="-84" charset="-128"/>
              </a:rPr>
              <a:t>), </a:t>
            </a:r>
            <a:r>
              <a:rPr lang="el-GR" sz="2200" dirty="0">
                <a:ea typeface="ヒラギノ角ゴ Pro W3" pitchFamily="-84" charset="-128"/>
              </a:rPr>
              <a:t>με έτος έναρξης το</a:t>
            </a:r>
            <a:r>
              <a:rPr lang="en-US" sz="2200" dirty="0">
                <a:ea typeface="ヒラギノ角ゴ Pro W3" pitchFamily="-84" charset="-128"/>
              </a:rPr>
              <a:t> 1968 </a:t>
            </a:r>
            <a:r>
              <a:rPr lang="el-GR" sz="2200" dirty="0">
                <a:ea typeface="ヒラギノ角ゴ Pro W3" pitchFamily="-84" charset="-128"/>
              </a:rPr>
              <a:t>και περίπου</a:t>
            </a:r>
            <a:r>
              <a:rPr lang="en-US" sz="2200" dirty="0">
                <a:ea typeface="ヒラギノ角ゴ Pro W3" pitchFamily="-84" charset="-128"/>
              </a:rPr>
              <a:t> 4,800 </a:t>
            </a:r>
            <a:r>
              <a:rPr lang="el-GR" sz="2200" dirty="0">
                <a:ea typeface="ヒラギノ角ゴ Pro W3" pitchFamily="-84" charset="-128"/>
              </a:rPr>
              <a:t>οικογένειες</a:t>
            </a:r>
            <a:r>
              <a:rPr lang="en-US" sz="2200" dirty="0">
                <a:ea typeface="ヒラギノ角ゴ Pro W3" pitchFamily="-84" charset="-128"/>
              </a:rPr>
              <a:t>.</a:t>
            </a:r>
          </a:p>
          <a:p>
            <a:r>
              <a:rPr lang="el-GR" sz="2200" dirty="0">
                <a:ea typeface="ヒラギノ角ゴ Pro W3" pitchFamily="-84" charset="-128"/>
              </a:rPr>
              <a:t>Κάθε χρόνο, η έρευνα ρωτά τους ανθρώπους σχετικά με το εισόδημά τους, το επίπεδο μισθού τους, τις ώρες εργασίας, την υγεία και την κατανάλωση τροφίμων.</a:t>
            </a:r>
            <a:endParaRPr lang="en-US" sz="2200" dirty="0">
              <a:ea typeface="ヒラギノ角ゴ Pro W3" pitchFamily="-84" charset="-128"/>
            </a:endParaRPr>
          </a:p>
        </p:txBody>
      </p:sp>
    </p:spTree>
    <p:extLst>
      <p:ext uri="{BB962C8B-B14F-4D97-AF65-F5344CB8AC3E}">
        <p14:creationId xmlns="" xmlns:p14="http://schemas.microsoft.com/office/powerpoint/2010/main" val="166085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30887"/>
          </a:xfrm>
        </p:spPr>
        <p:txBody>
          <a:bodyPr wrap="square">
            <a:spAutoFit/>
          </a:bodyPr>
          <a:lstStyle/>
          <a:p>
            <a:r>
              <a:rPr lang="en-US" sz="2800" dirty="0">
                <a:latin typeface="+mj-lt"/>
              </a:rPr>
              <a:t>15.1 </a:t>
            </a:r>
            <a:r>
              <a:rPr lang="el-GR" sz="2800" dirty="0">
                <a:latin typeface="+mj-lt"/>
              </a:rPr>
              <a:t>Κατανάλωση</a:t>
            </a:r>
            <a:r>
              <a:rPr lang="en-US" sz="2800" dirty="0">
                <a:latin typeface="+mj-lt"/>
              </a:rPr>
              <a:t> (2 </a:t>
            </a:r>
            <a:r>
              <a:rPr lang="el-GR" sz="2800" dirty="0">
                <a:latin typeface="+mj-lt"/>
              </a:rPr>
              <a:t>από</a:t>
            </a:r>
            <a:r>
              <a:rPr lang="en-US" sz="2800" dirty="0">
                <a:latin typeface="+mj-lt"/>
              </a:rPr>
              <a:t> 4)</a:t>
            </a:r>
            <a:endParaRPr lang="en-US" sz="2800" dirty="0"/>
          </a:p>
        </p:txBody>
      </p:sp>
      <p:sp>
        <p:nvSpPr>
          <p:cNvPr id="3" name="Content Placeholder 2"/>
          <p:cNvSpPr>
            <a:spLocks noGrp="1"/>
          </p:cNvSpPr>
          <p:nvPr>
            <p:ph idx="1"/>
          </p:nvPr>
        </p:nvSpPr>
        <p:spPr>
          <a:xfrm>
            <a:off x="457200" y="990600"/>
            <a:ext cx="8229600" cy="307777"/>
          </a:xfrm>
        </p:spPr>
        <p:txBody>
          <a:bodyPr wrap="square">
            <a:spAutoFit/>
          </a:bodyPr>
          <a:lstStyle/>
          <a:p>
            <a:r>
              <a:rPr lang="el-GR" sz="2000" dirty="0">
                <a:ea typeface="ヒラギノ角ゴ Pro W3" pitchFamily="-84" charset="-128"/>
              </a:rPr>
              <a:t>Απόφαση κατανάλωσης</a:t>
            </a:r>
            <a:r>
              <a:rPr lang="en-US" sz="20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6" name="Object 5"/>
              <p:cNvSpPr txBox="1"/>
              <p:nvPr/>
            </p:nvSpPr>
            <p:spPr>
              <a:xfrm>
                <a:off x="1782146" y="1378824"/>
                <a:ext cx="5579709" cy="449976"/>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sSub>
                        <m:sSubPr>
                          <m:ctrlPr>
                            <a:rPr lang="en-US" i="1" smtClean="0">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𝐶</m:t>
                          </m:r>
                        </m:e>
                        <m:sub>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𝐶</m:t>
                      </m:r>
                      <m:d>
                        <m:dPr>
                          <m:ctrlPr>
                            <a:rPr lang="en-US" i="1">
                              <a:solidFill>
                                <a:srgbClr val="000000"/>
                              </a:solidFill>
                              <a:latin typeface="Cambria Math" panose="02040503050406030204" pitchFamily="18" charset="0"/>
                            </a:rPr>
                          </m:ctrlPr>
                        </m:dPr>
                        <m:e>
                          <m:r>
                            <m:rPr>
                              <m:nor/>
                            </m:rPr>
                            <a:rPr lang="en-US" i="0">
                              <a:solidFill>
                                <a:srgbClr val="000000"/>
                              </a:solidFill>
                              <a:latin typeface="Cambria Math" panose="02040503050406030204" pitchFamily="18" charset="0"/>
                            </a:rPr>
                            <m:t>total</m:t>
                          </m:r>
                          <m:r>
                            <m:rPr>
                              <m:nor/>
                            </m:rPr>
                            <a:rPr lang="en-US" b="0" i="0" smtClean="0">
                              <a:solidFill>
                                <a:srgbClr val="000000"/>
                              </a:solidFill>
                              <a:latin typeface="Cambria Math" panose="02040503050406030204" pitchFamily="18" charset="0"/>
                            </a:rPr>
                            <m:t> </m:t>
                          </m:r>
                          <m:r>
                            <m:rPr>
                              <m:nor/>
                            </m:rPr>
                            <a:rPr lang="en-US" i="0">
                              <a:solidFill>
                                <a:srgbClr val="000000"/>
                              </a:solidFill>
                              <a:latin typeface="Cambria Math" panose="02040503050406030204" pitchFamily="18" charset="0"/>
                            </a:rPr>
                            <m:t>wealt</m:t>
                          </m:r>
                          <m:sSub>
                            <m:sSubPr>
                              <m:ctrlPr>
                                <a:rPr lang="en-US" i="1">
                                  <a:solidFill>
                                    <a:srgbClr val="000000"/>
                                  </a:solidFill>
                                  <a:latin typeface="Cambria Math" panose="02040503050406030204" pitchFamily="18" charset="0"/>
                                </a:rPr>
                              </m:ctrlPr>
                            </m:sSubPr>
                            <m:e>
                              <m:r>
                                <m:rPr>
                                  <m:nor/>
                                </m:rPr>
                                <a:rPr lang="en-US" i="0">
                                  <a:solidFill>
                                    <a:srgbClr val="000000"/>
                                  </a:solidFill>
                                  <a:latin typeface="Cambria Math" panose="02040503050406030204" pitchFamily="18" charset="0"/>
                                </a:rPr>
                                <m:t>h</m:t>
                              </m:r>
                            </m:e>
                            <m:sub>
                              <m:r>
                                <a:rPr lang="en-US" i="1">
                                  <a:solidFill>
                                    <a:srgbClr val="000000"/>
                                  </a:solidFill>
                                  <a:latin typeface="Cambria Math" panose="02040503050406030204" pitchFamily="18" charset="0"/>
                                </a:rPr>
                                <m:t>𝑡</m:t>
                              </m:r>
                            </m:sub>
                          </m:sSub>
                        </m:e>
                      </m:d>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15.1</m:t>
                          </m:r>
                        </m:e>
                      </m:d>
                    </m:oMath>
                  </m:oMathPara>
                </a14:m>
                <a:endParaRPr lang="en-US" dirty="0"/>
              </a:p>
            </p:txBody>
          </p:sp>
        </mc:Choice>
        <mc:Fallback>
          <p:sp>
            <p:nvSpPr>
              <p:cNvPr id="6" name="Object 5"/>
              <p:cNvSpPr txBox="1">
                <a:spLocks noRot="1" noChangeAspect="1" noMove="1" noResize="1" noEditPoints="1" noAdjustHandles="1" noChangeArrowheads="1" noChangeShapeType="1" noTextEdit="1"/>
              </p:cNvSpPr>
              <p:nvPr/>
            </p:nvSpPr>
            <p:spPr>
              <a:xfrm>
                <a:off x="1782146" y="1378824"/>
                <a:ext cx="5579709" cy="449976"/>
              </a:xfrm>
              <a:prstGeom prst="rect">
                <a:avLst/>
              </a:prstGeom>
              <a:blipFill>
                <a:blip r:embed="rId3" cstate="print"/>
                <a:stretch>
                  <a:fillRect/>
                </a:stretch>
              </a:blipFill>
            </p:spPr>
            <p:txBody>
              <a:bodyPr/>
              <a:lstStyle/>
              <a:p>
                <a:r>
                  <a:rPr lang="en-US">
                    <a:noFill/>
                  </a:rPr>
                  <a:t> </a:t>
                </a:r>
              </a:p>
            </p:txBody>
          </p:sp>
        </mc:Fallback>
      </mc:AlternateContent>
      <p:sp>
        <p:nvSpPr>
          <p:cNvPr id="5" name="Content Placeholder 4"/>
          <p:cNvSpPr>
            <a:spLocks noGrp="1"/>
          </p:cNvSpPr>
          <p:nvPr>
            <p:ph idx="13"/>
          </p:nvPr>
        </p:nvSpPr>
        <p:spPr>
          <a:xfrm>
            <a:off x="457200" y="1905000"/>
            <a:ext cx="8229600" cy="3276600"/>
          </a:xfrm>
        </p:spPr>
        <p:txBody>
          <a:bodyPr/>
          <a:lstStyle/>
          <a:p>
            <a:pPr>
              <a:spcBef>
                <a:spcPts val="1800"/>
              </a:spcBef>
            </a:pPr>
            <a:r>
              <a:rPr lang="el-GR" sz="2000" dirty="0">
                <a:ea typeface="ヒラギノ角ゴ Pro W3" pitchFamily="-84" charset="-128"/>
              </a:rPr>
              <a:t>Εάν θέλετε να καταναλώνετε την ίδια ποσότητα κάθε χρόνο, το σταθερό επίπεδο κατανάλωσης που μπορείτε να αντέξετε οικονομικά ισούται με τον συνολικό σας πλούτο διαιρεμένο με την αναμενόμενη υπολειπόμενη ζωή σας.</a:t>
            </a:r>
            <a:endParaRPr lang="en-US" sz="2000" dirty="0">
              <a:ea typeface="ヒラギノ角ゴ Pro W3" pitchFamily="-84" charset="-128"/>
            </a:endParaRPr>
          </a:p>
          <a:p>
            <a:r>
              <a:rPr lang="el-GR" sz="2000" dirty="0">
                <a:ea typeface="ヒラギノ角ゴ Pro W3" pitchFamily="-84" charset="-128"/>
              </a:rPr>
              <a:t>Ωστόσο, μπορεί να:</a:t>
            </a:r>
            <a:endParaRPr lang="en-US" sz="2000" dirty="0">
              <a:ea typeface="ヒラギノ角ゴ Pro W3" pitchFamily="-84" charset="-128"/>
            </a:endParaRPr>
          </a:p>
          <a:p>
            <a:pPr lvl="1"/>
            <a:r>
              <a:rPr lang="el-GR" sz="2000" dirty="0">
                <a:ea typeface="ヒラギノ角ゴ Pro W3" pitchFamily="-84" charset="-128"/>
              </a:rPr>
              <a:t>μη θέλετε να προγραμματίσετε σταθερή κατανάλωση κατά τη διάρκεια της ζωής σας</a:t>
            </a:r>
            <a:endParaRPr lang="en-US" sz="2000" dirty="0">
              <a:ea typeface="ヒラギノ角ゴ Pro W3" pitchFamily="-84" charset="-128"/>
            </a:endParaRPr>
          </a:p>
          <a:p>
            <a:pPr lvl="1"/>
            <a:r>
              <a:rPr lang="el-GR" sz="2000" dirty="0">
                <a:ea typeface="ヒラギノ角ゴ Pro W3" pitchFamily="-84" charset="-128"/>
              </a:rPr>
              <a:t>να παίρνετε αποφάσεις κατανάλωσης με λιγότερο μακροπρόθεσμο τρόπο</a:t>
            </a:r>
          </a:p>
          <a:p>
            <a:pPr lvl="1"/>
            <a:r>
              <a:rPr lang="el-GR" sz="2000" dirty="0">
                <a:ea typeface="ヒラギノ角ゴ Pro W3" pitchFamily="-84" charset="-128"/>
              </a:rPr>
              <a:t>Να αρρωστήσετε ή να μείνετε άνεργοι</a:t>
            </a:r>
            <a:endParaRPr lang="en-US" sz="2000" dirty="0">
              <a:ea typeface="ヒラギノ角ゴ Pro W3" pitchFamily="-84" charset="-128"/>
            </a:endParaRPr>
          </a:p>
          <a:p>
            <a:pPr lvl="1"/>
            <a:r>
              <a:rPr lang="el-GR" sz="2000" dirty="0">
                <a:ea typeface="ヒラギノ角ゴ Pro W3" pitchFamily="-84" charset="-128"/>
              </a:rPr>
              <a:t>μην μπορείτε να πάρετε δάνειο από τράπεζα όταν χρειαστείτε να δανειστείτε</a:t>
            </a:r>
            <a:endParaRPr lang="en-US" sz="2000" dirty="0">
              <a:ea typeface="ヒラギノ角ゴ Pro W3" pitchFamily="-84" charset="-128"/>
            </a:endParaRPr>
          </a:p>
        </p:txBody>
      </p:sp>
    </p:spTree>
    <p:extLst>
      <p:ext uri="{BB962C8B-B14F-4D97-AF65-F5344CB8AC3E}">
        <p14:creationId xmlns="" xmlns:p14="http://schemas.microsoft.com/office/powerpoint/2010/main" val="32117040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l-GR" sz="2800" dirty="0">
                <a:latin typeface="+mj-lt"/>
              </a:rPr>
              <a:t>ΠΛΑΙΣΙΟ ΕΠΙΚΕΝΤΡΩΣΗΣ</a:t>
            </a:r>
            <a:r>
              <a:rPr lang="en-IN" sz="2800" dirty="0">
                <a:latin typeface="+mj-lt"/>
              </a:rPr>
              <a:t>: </a:t>
            </a:r>
            <a:r>
              <a:rPr lang="el-GR" sz="2800" dirty="0">
                <a:latin typeface="+mj-lt"/>
              </a:rPr>
              <a:t>Αποταμιεύουν οι άνθρωποι αρκετά για τη συνταξιοδότηση τους;</a:t>
            </a:r>
            <a:endParaRPr lang="en-US" sz="2800" dirty="0"/>
          </a:p>
        </p:txBody>
      </p:sp>
      <p:sp>
        <p:nvSpPr>
          <p:cNvPr id="5" name="Content Placeholder 4"/>
          <p:cNvSpPr>
            <a:spLocks noGrp="1"/>
          </p:cNvSpPr>
          <p:nvPr>
            <p:ph idx="13"/>
          </p:nvPr>
        </p:nvSpPr>
        <p:spPr>
          <a:xfrm>
            <a:off x="457200" y="1091184"/>
            <a:ext cx="8229600" cy="737616"/>
          </a:xfrm>
        </p:spPr>
        <p:txBody>
          <a:bodyPr/>
          <a:lstStyle/>
          <a:p>
            <a:pPr marL="0" indent="0">
              <a:buNone/>
            </a:pPr>
            <a:r>
              <a:rPr lang="el-GR" sz="1800" b="1" dirty="0"/>
              <a:t>Πίνακας </a:t>
            </a:r>
            <a:r>
              <a:rPr lang="el-GR" sz="1800" spc="-70" dirty="0">
                <a:solidFill>
                  <a:srgbClr val="000000"/>
                </a:solidFill>
                <a:effectLst/>
                <a:latin typeface="Arial" panose="020B0604020202020204" pitchFamily="34" charset="0"/>
                <a:ea typeface="Times New Roman" panose="02020603050405020304" pitchFamily="18" charset="0"/>
              </a:rPr>
              <a:t>Μέσος πλούτος ατόμων, ηλικίας 65-69, το 2008 (χιλιάδες δολάρια 2008 </a:t>
            </a:r>
            <a:r>
              <a:rPr lang="en-US" sz="1800" dirty="0"/>
              <a:t>)</a:t>
            </a:r>
          </a:p>
        </p:txBody>
      </p:sp>
      <p:sp>
        <p:nvSpPr>
          <p:cNvPr id="8" name="Content Placeholder 7"/>
          <p:cNvSpPr>
            <a:spLocks noGrp="1"/>
          </p:cNvSpPr>
          <p:nvPr>
            <p:ph sz="quarter" idx="14"/>
          </p:nvPr>
        </p:nvSpPr>
        <p:spPr>
          <a:xfrm>
            <a:off x="457200" y="5867400"/>
            <a:ext cx="8229600" cy="737616"/>
          </a:xfrm>
        </p:spPr>
        <p:txBody>
          <a:bodyPr/>
          <a:lstStyle/>
          <a:p>
            <a:pPr marL="0" indent="0">
              <a:buNone/>
            </a:pPr>
            <a:r>
              <a:rPr lang="el-GR" sz="1200" i="1" dirty="0"/>
              <a:t>Πηγή</a:t>
            </a:r>
            <a:r>
              <a:rPr lang="en-US" sz="1200" i="1" dirty="0"/>
              <a:t>: </a:t>
            </a:r>
            <a:r>
              <a:rPr lang="en-US" sz="1200" dirty="0"/>
              <a:t>James M. Poterba, Steven F. Venti, and David A. Wise, “The composition and drawdown of wealth in retirement,” </a:t>
            </a:r>
            <a:r>
              <a:rPr lang="en-US" sz="1200" i="1" dirty="0"/>
              <a:t>Journal of Economic Perspectives</a:t>
            </a:r>
            <a:r>
              <a:rPr lang="en-US" sz="1200" dirty="0"/>
              <a:t>, 25(4), </a:t>
            </a:r>
            <a:r>
              <a:rPr lang="el-GR" sz="1200" dirty="0" err="1"/>
              <a:t>σσ</a:t>
            </a:r>
            <a:r>
              <a:rPr lang="en-US" sz="1200" dirty="0"/>
              <a:t> 95–118, </a:t>
            </a:r>
            <a:r>
              <a:rPr lang="el-GR" sz="1200" dirty="0"/>
              <a:t>φθινόπωρο</a:t>
            </a:r>
            <a:r>
              <a:rPr lang="en-US" sz="1200" dirty="0"/>
              <a:t> 2011.</a:t>
            </a:r>
            <a:endParaRPr lang="en-IN" sz="1200" dirty="0"/>
          </a:p>
        </p:txBody>
      </p:sp>
      <p:pic>
        <p:nvPicPr>
          <p:cNvPr id="1027" name="Picture 3"/>
          <p:cNvPicPr>
            <a:picLocks noChangeAspect="1" noChangeArrowheads="1"/>
          </p:cNvPicPr>
          <p:nvPr/>
        </p:nvPicPr>
        <p:blipFill>
          <a:blip r:embed="rId3" cstate="print"/>
          <a:srcRect/>
          <a:stretch>
            <a:fillRect/>
          </a:stretch>
        </p:blipFill>
        <p:spPr bwMode="auto">
          <a:xfrm>
            <a:off x="457199" y="1545893"/>
            <a:ext cx="7780461" cy="4092907"/>
          </a:xfrm>
          <a:prstGeom prst="rect">
            <a:avLst/>
          </a:prstGeom>
          <a:noFill/>
          <a:ln w="9525">
            <a:noFill/>
            <a:miter lim="800000"/>
            <a:headEnd/>
            <a:tailEnd/>
          </a:ln>
        </p:spPr>
      </p:pic>
    </p:spTree>
    <p:extLst>
      <p:ext uri="{BB962C8B-B14F-4D97-AF65-F5344CB8AC3E}">
        <p14:creationId xmlns="" xmlns:p14="http://schemas.microsoft.com/office/powerpoint/2010/main" val="2638474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30887"/>
          </a:xfrm>
        </p:spPr>
        <p:txBody>
          <a:bodyPr wrap="square">
            <a:spAutoFit/>
          </a:bodyPr>
          <a:lstStyle/>
          <a:p>
            <a:r>
              <a:rPr lang="en-US" sz="2800" dirty="0">
                <a:latin typeface="+mj-lt"/>
              </a:rPr>
              <a:t>15.1 </a:t>
            </a:r>
            <a:r>
              <a:rPr lang="el-GR" sz="2800" dirty="0">
                <a:latin typeface="+mj-lt"/>
              </a:rPr>
              <a:t>Κατανάλωση </a:t>
            </a:r>
            <a:r>
              <a:rPr lang="en-US" sz="2800" dirty="0">
                <a:latin typeface="+mj-lt"/>
              </a:rPr>
              <a:t>(3 </a:t>
            </a:r>
            <a:r>
              <a:rPr lang="el-GR" sz="2800" dirty="0">
                <a:latin typeface="+mj-lt"/>
              </a:rPr>
              <a:t>από</a:t>
            </a:r>
            <a:r>
              <a:rPr lang="en-US" sz="2800" dirty="0">
                <a:latin typeface="+mj-lt"/>
              </a:rPr>
              <a:t> 4)</a:t>
            </a:r>
            <a:endParaRPr lang="en-US" sz="2800" dirty="0"/>
          </a:p>
        </p:txBody>
      </p:sp>
      <p:sp>
        <p:nvSpPr>
          <p:cNvPr id="3" name="Content Placeholder 2"/>
          <p:cNvSpPr>
            <a:spLocks noGrp="1"/>
          </p:cNvSpPr>
          <p:nvPr>
            <p:ph idx="1"/>
          </p:nvPr>
        </p:nvSpPr>
        <p:spPr>
          <a:xfrm>
            <a:off x="457200" y="896680"/>
            <a:ext cx="8229600" cy="307777"/>
          </a:xfrm>
        </p:spPr>
        <p:txBody>
          <a:bodyPr wrap="square">
            <a:spAutoFit/>
          </a:bodyPr>
          <a:lstStyle/>
          <a:p>
            <a:r>
              <a:rPr lang="el-GR" sz="2000" dirty="0">
                <a:ea typeface="ヒラギノ角ゴ Pro W3" pitchFamily="-84" charset="-128"/>
              </a:rPr>
              <a:t>Συνάρτηση κατανάλωσης με εισόδημα μετά φόρων</a:t>
            </a:r>
            <a:r>
              <a:rPr lang="en-US" sz="2000" dirty="0">
                <a:ea typeface="ヒラギノ角ゴ Pro W3" pitchFamily="-84" charset="-128"/>
              </a:rPr>
              <a:t>:</a:t>
            </a:r>
          </a:p>
        </p:txBody>
      </p:sp>
      <mc:AlternateContent xmlns:mc="http://schemas.openxmlformats.org/markup-compatibility/2006">
        <mc:Choice xmlns="" xmlns:a14="http://schemas.microsoft.com/office/drawing/2010/main" Requires="a14">
          <p:sp>
            <p:nvSpPr>
              <p:cNvPr id="4" name="Object 3"/>
              <p:cNvSpPr txBox="1"/>
              <p:nvPr/>
            </p:nvSpPr>
            <p:spPr>
              <a:xfrm>
                <a:off x="1903295" y="1355319"/>
                <a:ext cx="5299311" cy="743763"/>
              </a:xfrm>
              <a:prstGeom prst="rect">
                <a:avLst/>
              </a:prstGeom>
            </p:spPr>
            <p:txBody>
              <a:bodyPr>
                <a:normAutofit fontScale="85000" lnSpcReduction="10000"/>
              </a:bodyPr>
              <a:lstStyle/>
              <a:p>
                <a:pPr/>
                <a14:m>
                  <m:oMathPara xmlns:m="http://schemas.openxmlformats.org/officeDocument/2006/math">
                    <m:oMathParaPr>
                      <m:jc m:val="left"/>
                    </m:oMathParaPr>
                    <m:oMath xmlns:m="http://schemas.openxmlformats.org/officeDocument/2006/math">
                      <m:sSub>
                        <m:sSubPr>
                          <m:ctrlPr>
                            <a:rPr lang="en-US" i="1" smtClean="0">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𝐶</m:t>
                          </m:r>
                        </m:e>
                        <m:sub>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𝐶</m:t>
                      </m:r>
                      <m:d>
                        <m:dPr>
                          <m:ctrlPr>
                            <a:rPr lang="en-US" i="1">
                              <a:solidFill>
                                <a:srgbClr val="000000"/>
                              </a:solidFill>
                              <a:latin typeface="Cambria Math" panose="02040503050406030204" pitchFamily="18" charset="0"/>
                            </a:rPr>
                          </m:ctrlPr>
                        </m:dPr>
                        <m:e>
                          <m:r>
                            <m:rPr>
                              <m:nor/>
                            </m:rPr>
                            <a:rPr lang="en-US" i="0">
                              <a:solidFill>
                                <a:srgbClr val="000000"/>
                              </a:solidFill>
                              <a:latin typeface="Cambria Math" panose="02040503050406030204" pitchFamily="18" charset="0"/>
                            </a:rPr>
                            <m:t>total</m:t>
                          </m:r>
                          <m:r>
                            <m:rPr>
                              <m:nor/>
                            </m:rPr>
                            <a:rPr lang="en-US" b="0" i="0" smtClean="0">
                              <a:solidFill>
                                <a:srgbClr val="000000"/>
                              </a:solidFill>
                              <a:latin typeface="Cambria Math" panose="02040503050406030204" pitchFamily="18" charset="0"/>
                            </a:rPr>
                            <m:t> </m:t>
                          </m:r>
                          <m:r>
                            <m:rPr>
                              <m:nor/>
                            </m:rPr>
                            <a:rPr lang="en-US" i="0">
                              <a:solidFill>
                                <a:srgbClr val="000000"/>
                              </a:solidFill>
                              <a:latin typeface="Cambria Math" panose="02040503050406030204" pitchFamily="18" charset="0"/>
                            </a:rPr>
                            <m:t>wealt</m:t>
                          </m:r>
                          <m:sSub>
                            <m:sSubPr>
                              <m:ctrlPr>
                                <a:rPr lang="en-US" i="1">
                                  <a:solidFill>
                                    <a:srgbClr val="000000"/>
                                  </a:solidFill>
                                  <a:latin typeface="Cambria Math" panose="02040503050406030204" pitchFamily="18" charset="0"/>
                                </a:rPr>
                              </m:ctrlPr>
                            </m:sSubPr>
                            <m:e>
                              <m:r>
                                <m:rPr>
                                  <m:nor/>
                                </m:rPr>
                                <a:rPr lang="en-US" i="0">
                                  <a:solidFill>
                                    <a:srgbClr val="000000"/>
                                  </a:solidFill>
                                  <a:latin typeface="Cambria Math" panose="02040503050406030204" pitchFamily="18" charset="0"/>
                                </a:rPr>
                                <m:t>h</m:t>
                              </m:r>
                            </m:e>
                            <m:sub>
                              <m:r>
                                <a:rPr lang="en-US" i="1">
                                  <a:solidFill>
                                    <a:srgbClr val="000000"/>
                                  </a:solidFill>
                                  <a:latin typeface="Cambria Math" panose="02040503050406030204" pitchFamily="18" charset="0"/>
                                </a:rPr>
                                <m:t>𝑡</m:t>
                              </m:r>
                            </m:sub>
                          </m:sSub>
                          <m:r>
                            <a:rPr lang="en-US" i="1">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𝑌</m:t>
                              </m:r>
                            </m:e>
                            <m:sub>
                              <m:r>
                                <a:rPr lang="en-US" i="1">
                                  <a:solidFill>
                                    <a:srgbClr val="000000"/>
                                  </a:solidFill>
                                  <a:latin typeface="Cambria Math" panose="02040503050406030204" pitchFamily="18" charset="0"/>
                                </a:rPr>
                                <m:t>𝐿𝑡</m:t>
                              </m:r>
                            </m:sub>
                          </m:sSub>
                          <m:r>
                            <a:rPr lang="en-US" i="1">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𝑇</m:t>
                              </m:r>
                            </m:e>
                            <m:sub>
                              <m:r>
                                <a:rPr lang="en-US" i="1">
                                  <a:solidFill>
                                    <a:srgbClr val="000000"/>
                                  </a:solidFill>
                                  <a:latin typeface="Cambria Math" panose="02040503050406030204" pitchFamily="18" charset="0"/>
                                </a:rPr>
                                <m:t>𝑡</m:t>
                              </m:r>
                            </m:sub>
                          </m:sSub>
                        </m:e>
                      </m:d>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15.2</m:t>
                          </m:r>
                        </m:e>
                      </m:d>
                    </m:oMath>
                  </m:oMathPara>
                </a14:m>
                <a:br>
                  <a:rPr lang="en-US" i="1" dirty="0">
                    <a:solidFill>
                      <a:srgbClr val="000000"/>
                    </a:solidFill>
                    <a:latin typeface="Cambria Math" panose="02040503050406030204" pitchFamily="18" charset="0"/>
                  </a:rPr>
                </a:br>
                <a:r>
                  <a:rPr lang="en-US" i="1" dirty="0">
                    <a:solidFill>
                      <a:srgbClr val="000000"/>
                    </a:solidFill>
                    <a:latin typeface="Cambria Math" panose="02040503050406030204" pitchFamily="18" charset="0"/>
                  </a:rPr>
                  <a:t>                                   </a:t>
                </a:r>
                <a14:m>
                  <m:oMath xmlns:m="http://schemas.openxmlformats.org/officeDocument/2006/math">
                    <m:d>
                      <m:dPr>
                        <m:ctrlPr>
                          <a:rPr lang="en-US" i="1" smtClean="0">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m:t>
                        </m:r>
                      </m:e>
                    </m:d>
                  </m:oMath>
                </a14:m>
                <a:endParaRPr lang="en-US" dirty="0"/>
              </a:p>
            </p:txBody>
          </p:sp>
        </mc:Choice>
        <mc:Fallback>
          <p:sp>
            <p:nvSpPr>
              <p:cNvPr id="4" name="Object 3"/>
              <p:cNvSpPr txBox="1">
                <a:spLocks noRot="1" noChangeAspect="1" noMove="1" noResize="1" noEditPoints="1" noAdjustHandles="1" noChangeArrowheads="1" noChangeShapeType="1" noTextEdit="1"/>
              </p:cNvSpPr>
              <p:nvPr/>
            </p:nvSpPr>
            <p:spPr>
              <a:xfrm>
                <a:off x="1903295" y="1355319"/>
                <a:ext cx="5299311" cy="743763"/>
              </a:xfrm>
              <a:prstGeom prst="rect">
                <a:avLst/>
              </a:prstGeom>
              <a:blipFill>
                <a:blip r:embed="rId3" cstate="print"/>
                <a:stretch>
                  <a:fillRect/>
                </a:stretch>
              </a:blipFill>
            </p:spPr>
            <p:txBody>
              <a:bodyPr/>
              <a:lstStyle/>
              <a:p>
                <a:r>
                  <a:rPr lang="en-US">
                    <a:noFill/>
                  </a:rPr>
                  <a:t> </a:t>
                </a:r>
              </a:p>
            </p:txBody>
          </p:sp>
        </mc:Fallback>
      </mc:AlternateContent>
      <p:sp>
        <p:nvSpPr>
          <p:cNvPr id="5" name="Content Placeholder 4"/>
          <p:cNvSpPr>
            <a:spLocks noGrp="1"/>
          </p:cNvSpPr>
          <p:nvPr>
            <p:ph idx="13"/>
          </p:nvPr>
        </p:nvSpPr>
        <p:spPr>
          <a:xfrm>
            <a:off x="304800" y="2257647"/>
            <a:ext cx="8229600" cy="3762153"/>
          </a:xfrm>
        </p:spPr>
        <p:txBody>
          <a:bodyPr/>
          <a:lstStyle/>
          <a:p>
            <a:pPr>
              <a:spcBef>
                <a:spcPts val="1200"/>
              </a:spcBef>
            </a:pPr>
            <a:r>
              <a:rPr lang="el-GR" sz="2000" dirty="0">
                <a:ea typeface="ヒラギノ角ゴ Pro W3" pitchFamily="-84" charset="-128"/>
              </a:rPr>
              <a:t>Οι προσδοκίες επηρεάζουν την κατανάλωση:</a:t>
            </a:r>
            <a:endParaRPr lang="en-US" sz="2000" dirty="0">
              <a:ea typeface="ヒラギノ角ゴ Pro W3" pitchFamily="-84" charset="-128"/>
            </a:endParaRPr>
          </a:p>
          <a:p>
            <a:pPr lvl="1"/>
            <a:r>
              <a:rPr lang="el-GR" sz="2000" dirty="0">
                <a:ea typeface="ヒラギノ角ゴ Pro W3" pitchFamily="-84" charset="-128"/>
              </a:rPr>
              <a:t>Απευθείας μέσω του ανθρώπινου πλούτου</a:t>
            </a:r>
            <a:endParaRPr lang="en-US" sz="2000" dirty="0">
              <a:ea typeface="ヒラギノ角ゴ Pro W3" pitchFamily="-84" charset="-128"/>
            </a:endParaRPr>
          </a:p>
          <a:p>
            <a:pPr lvl="1"/>
            <a:r>
              <a:rPr lang="el-GR" sz="2000" dirty="0">
                <a:ea typeface="ヒラギノ角ゴ Pro W3" pitchFamily="-84" charset="-128"/>
              </a:rPr>
              <a:t>Έμμεσα μέσω του μη ανθρώπινου πλούτου</a:t>
            </a:r>
            <a:endParaRPr lang="en-US" sz="2000" dirty="0">
              <a:ea typeface="ヒラギノ角ゴ Pro W3" pitchFamily="-84" charset="-128"/>
            </a:endParaRPr>
          </a:p>
          <a:p>
            <a:pPr>
              <a:spcBef>
                <a:spcPts val="1200"/>
              </a:spcBef>
            </a:pPr>
            <a:r>
              <a:rPr lang="el-GR" sz="2000" dirty="0">
                <a:ea typeface="ヒラギノ角ゴ Pro W3" pitchFamily="-84" charset="-128"/>
              </a:rPr>
              <a:t>Επιπτώσεις των προσδοκιών της σχέσης μεταξύ κατανάλωσης και εισοδήματος:</a:t>
            </a:r>
            <a:endParaRPr lang="en-US" sz="2000" dirty="0">
              <a:ea typeface="ヒラギノ角ゴ Pro W3" pitchFamily="-84" charset="-128"/>
            </a:endParaRPr>
          </a:p>
          <a:p>
            <a:pPr marL="739775" lvl="1" indent="-339725"/>
            <a:r>
              <a:rPr lang="el-GR" sz="2000" i="1" dirty="0" smtClean="0">
                <a:solidFill>
                  <a:srgbClr val="000000"/>
                </a:solidFill>
                <a:ea typeface="ヒラギノ角ゴ Pro W3" pitchFamily="-84" charset="-128"/>
                <a:cs typeface="Arial" panose="020B0604020202020204" pitchFamily="34" charset="0"/>
                <a:sym typeface="Symbol" panose="05050102010706020507" pitchFamily="18" charset="2"/>
              </a:rPr>
              <a:t>Η </a:t>
            </a:r>
            <a:r>
              <a:rPr lang="el-GR" sz="2000" i="1" dirty="0">
                <a:solidFill>
                  <a:srgbClr val="000000"/>
                </a:solidFill>
                <a:ea typeface="ヒラギノ角ゴ Pro W3" pitchFamily="-84" charset="-128"/>
                <a:cs typeface="Arial" panose="020B0604020202020204" pitchFamily="34" charset="0"/>
                <a:sym typeface="Symbol" panose="05050102010706020507" pitchFamily="18" charset="2"/>
              </a:rPr>
              <a:t>κατανάλωση </a:t>
            </a:r>
            <a:r>
              <a:rPr lang="el-GR" sz="2000" i="1" dirty="0" smtClean="0">
                <a:solidFill>
                  <a:srgbClr val="000000"/>
                </a:solidFill>
                <a:ea typeface="ヒラギノ角ゴ Pro W3" pitchFamily="-84" charset="-128"/>
                <a:cs typeface="Arial" panose="020B0604020202020204" pitchFamily="34" charset="0"/>
                <a:sym typeface="Symbol" panose="05050102010706020507" pitchFamily="18" charset="2"/>
              </a:rPr>
              <a:t>είναι πιθανό να ανταποκριθεί λιγότερο από ένα προς ένα σε διακυμάνσεις του τρέχοντος εισοδήματος</a:t>
            </a:r>
            <a:r>
              <a:rPr lang="en-US" sz="2000" i="1" dirty="0" smtClean="0">
                <a:ea typeface="ヒラギノ角ゴ Pro W3" pitchFamily="-84" charset="-128"/>
              </a:rPr>
              <a:t>.</a:t>
            </a:r>
          </a:p>
          <a:p>
            <a:pPr marL="739775" lvl="1" indent="-339725"/>
            <a:r>
              <a:rPr lang="el-GR" sz="2000" i="1" dirty="0" smtClean="0">
                <a:solidFill>
                  <a:srgbClr val="000000"/>
                </a:solidFill>
                <a:ea typeface="ヒラギノ角ゴ Pro W3" pitchFamily="-84" charset="-128"/>
                <a:cs typeface="Arial" panose="020B0604020202020204" pitchFamily="34" charset="0"/>
                <a:sym typeface="Symbol" panose="05050102010706020507" pitchFamily="18" charset="2"/>
              </a:rPr>
              <a:t>Η κατανάλωση μπορεί να μεταβληθεί ακόμη κι αν το τρέχον εισόδημα δε μεταβάλλεται</a:t>
            </a:r>
            <a:r>
              <a:rPr lang="en-US" sz="2000" i="1" dirty="0" smtClean="0">
                <a:ea typeface="ヒラギノ角ゴ Pro W3" pitchFamily="-84" charset="-128"/>
              </a:rPr>
              <a:t>.</a:t>
            </a:r>
          </a:p>
          <a:p>
            <a:pPr marL="739775" lvl="1" indent="-339725"/>
            <a:endParaRPr lang="en-US" sz="2000" i="1" dirty="0">
              <a:ea typeface="ヒラギノ角ゴ Pro W3" pitchFamily="-84" charset="-128"/>
            </a:endParaRPr>
          </a:p>
        </p:txBody>
      </p:sp>
    </p:spTree>
    <p:extLst>
      <p:ext uri="{BB962C8B-B14F-4D97-AF65-F5344CB8AC3E}">
        <p14:creationId xmlns="" xmlns:p14="http://schemas.microsoft.com/office/powerpoint/2010/main" val="31318688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
            <a:ext cx="8229600" cy="457200"/>
          </a:xfrm>
        </p:spPr>
        <p:txBody>
          <a:bodyPr wrap="square">
            <a:noAutofit/>
          </a:bodyPr>
          <a:lstStyle/>
          <a:p>
            <a:r>
              <a:rPr lang="en-US" sz="2800" dirty="0">
                <a:latin typeface="+mj-lt"/>
              </a:rPr>
              <a:t>15.1 </a:t>
            </a:r>
            <a:r>
              <a:rPr lang="el-GR" sz="2800" dirty="0">
                <a:latin typeface="+mj-lt"/>
              </a:rPr>
              <a:t>Κατανάλωση </a:t>
            </a:r>
            <a:r>
              <a:rPr lang="en-US" sz="2800" dirty="0">
                <a:latin typeface="+mj-lt"/>
              </a:rPr>
              <a:t>(</a:t>
            </a:r>
            <a:r>
              <a:rPr lang="el-GR" sz="2800" dirty="0">
                <a:latin typeface="+mj-lt"/>
              </a:rPr>
              <a:t>4</a:t>
            </a:r>
            <a:r>
              <a:rPr lang="en-US" sz="2800" dirty="0">
                <a:latin typeface="+mj-lt"/>
              </a:rPr>
              <a:t> </a:t>
            </a:r>
            <a:r>
              <a:rPr lang="el-GR" sz="2800" dirty="0">
                <a:latin typeface="+mj-lt"/>
              </a:rPr>
              <a:t>από</a:t>
            </a:r>
            <a:r>
              <a:rPr lang="en-US" sz="2800" dirty="0">
                <a:latin typeface="+mj-lt"/>
              </a:rPr>
              <a:t> 4) </a:t>
            </a:r>
            <a:endParaRPr lang="en-US" sz="2800" dirty="0"/>
          </a:p>
        </p:txBody>
      </p:sp>
      <p:sp>
        <p:nvSpPr>
          <p:cNvPr id="3" name="Content Placeholder 2"/>
          <p:cNvSpPr>
            <a:spLocks noGrp="1"/>
          </p:cNvSpPr>
          <p:nvPr>
            <p:ph idx="1"/>
          </p:nvPr>
        </p:nvSpPr>
        <p:spPr>
          <a:xfrm>
            <a:off x="466436" y="762000"/>
            <a:ext cx="8229600" cy="323273"/>
          </a:xfrm>
        </p:spPr>
        <p:txBody>
          <a:bodyPr wrap="square">
            <a:noAutofit/>
          </a:bodyPr>
          <a:lstStyle/>
          <a:p>
            <a:pPr marL="0" indent="0">
              <a:spcAft>
                <a:spcPts val="800"/>
              </a:spcAft>
              <a:buNone/>
            </a:pPr>
            <a:r>
              <a:rPr lang="el-GR" sz="2200" b="1" dirty="0" smtClean="0"/>
              <a:t>Απεικόνιση</a:t>
            </a:r>
            <a:r>
              <a:rPr lang="en-US" sz="2200" b="1" dirty="0" smtClean="0"/>
              <a:t> 15.1 </a:t>
            </a:r>
            <a:r>
              <a:rPr lang="el-GR" sz="22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Αναμενόμενη μεταβολή του οικογενειακού εισοδήματος από το 1990</a:t>
            </a:r>
            <a:endParaRPr lang="en-US" sz="2200" dirty="0"/>
          </a:p>
        </p:txBody>
      </p:sp>
      <p:sp>
        <p:nvSpPr>
          <p:cNvPr id="4" name="Content Placeholder 3"/>
          <p:cNvSpPr>
            <a:spLocks noGrp="1"/>
          </p:cNvSpPr>
          <p:nvPr>
            <p:ph sz="quarter" idx="14"/>
          </p:nvPr>
        </p:nvSpPr>
        <p:spPr>
          <a:xfrm>
            <a:off x="457200" y="5715000"/>
            <a:ext cx="8153400" cy="533400"/>
          </a:xfrm>
        </p:spPr>
        <p:txBody>
          <a:bodyPr>
            <a:noAutofit/>
          </a:bodyPr>
          <a:lstStyle/>
          <a:p>
            <a:pPr>
              <a:buNone/>
            </a:pPr>
            <a:r>
              <a:rPr lang="el-GR" sz="1200" i="1" dirty="0"/>
              <a:t>Πηγή</a:t>
            </a:r>
            <a:r>
              <a:rPr lang="en-IN" sz="1200" i="1" dirty="0"/>
              <a:t>: </a:t>
            </a:r>
            <a:r>
              <a:rPr lang="en-US" sz="1200" dirty="0"/>
              <a:t>Survey of Consumers, Table 14, University of </a:t>
            </a:r>
            <a:r>
              <a:rPr lang="en-US" sz="1200" dirty="0" smtClean="0"/>
              <a:t>Michigan,</a:t>
            </a:r>
            <a:r>
              <a:rPr lang="el-GR" sz="1200" dirty="0" smtClean="0"/>
              <a:t> </a:t>
            </a:r>
            <a:r>
              <a:rPr lang="en-US" sz="1200" dirty="0" smtClean="0"/>
              <a:t>https</a:t>
            </a:r>
            <a:r>
              <a:rPr lang="en-US" sz="1200" dirty="0"/>
              <a:t>://data.sca.isr.umich.edu.</a:t>
            </a:r>
            <a:endParaRPr lang="en-IN" sz="1200" dirty="0"/>
          </a:p>
          <a:p>
            <a:pPr marL="0" indent="0">
              <a:spcBef>
                <a:spcPts val="600"/>
              </a:spcBef>
              <a:buNone/>
            </a:pPr>
            <a:r>
              <a:rPr lang="el-GR" sz="1200" dirty="0"/>
              <a:t>Οι σκιασμένες περιοχές αντιπροσωπεύουν τις υφέσεις</a:t>
            </a:r>
            <a:r>
              <a:rPr lang="en-IN" sz="1200" dirty="0"/>
              <a:t>.</a:t>
            </a:r>
          </a:p>
        </p:txBody>
      </p:sp>
      <p:sp>
        <p:nvSpPr>
          <p:cNvPr id="7" name="Content Placeholder 2"/>
          <p:cNvSpPr>
            <a:spLocks noGrp="1"/>
          </p:cNvSpPr>
          <p:nvPr>
            <p:ph idx="1"/>
          </p:nvPr>
        </p:nvSpPr>
        <p:spPr>
          <a:xfrm>
            <a:off x="457200" y="1542473"/>
            <a:ext cx="8229600" cy="323273"/>
          </a:xfrm>
        </p:spPr>
        <p:txBody>
          <a:bodyPr wrap="square">
            <a:noAutofit/>
          </a:bodyPr>
          <a:lstStyle/>
          <a:p>
            <a:pPr marL="0" indent="0">
              <a:spcAft>
                <a:spcPts val="800"/>
              </a:spcAft>
              <a:buNone/>
            </a:pPr>
            <a:r>
              <a:rPr lang="el-GR" sz="18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Μετά από απότομη πτώση το 2008 και το 2009, οι προσδοκίες για αύξηση του εισοδήματος παρέμειναν χαμηλές για μεγάλο χρονικό διάστημα.</a:t>
            </a:r>
            <a:endParaRPr lang="en-US" sz="1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US" sz="2000" dirty="0"/>
          </a:p>
        </p:txBody>
      </p:sp>
      <p:pic>
        <p:nvPicPr>
          <p:cNvPr id="2050" name="Picture 2"/>
          <p:cNvPicPr>
            <a:picLocks noChangeAspect="1" noChangeArrowheads="1"/>
          </p:cNvPicPr>
          <p:nvPr/>
        </p:nvPicPr>
        <p:blipFill>
          <a:blip r:embed="rId3" cstate="print"/>
          <a:srcRect/>
          <a:stretch>
            <a:fillRect/>
          </a:stretch>
        </p:blipFill>
        <p:spPr bwMode="auto">
          <a:xfrm>
            <a:off x="1295400" y="2209800"/>
            <a:ext cx="6019800" cy="3406123"/>
          </a:xfrm>
          <a:prstGeom prst="rect">
            <a:avLst/>
          </a:prstGeom>
          <a:noFill/>
          <a:ln w="9525">
            <a:noFill/>
            <a:miter lim="800000"/>
            <a:headEnd/>
            <a:tailEnd/>
          </a:ln>
        </p:spPr>
      </p:pic>
    </p:spTree>
    <p:extLst>
      <p:ext uri="{BB962C8B-B14F-4D97-AF65-F5344CB8AC3E}">
        <p14:creationId xmlns="" xmlns:p14="http://schemas.microsoft.com/office/powerpoint/2010/main" val="1546818810"/>
      </p:ext>
    </p:extLst>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683</TotalTime>
  <Words>3850</Words>
  <Application>Microsoft Office PowerPoint</Application>
  <PresentationFormat>Προβολή στην οθόνη (4:3)</PresentationFormat>
  <Paragraphs>178</Paragraphs>
  <Slides>23</Slides>
  <Notes>22</Notes>
  <HiddenSlides>0</HiddenSlides>
  <MMClips>0</MMClips>
  <ScaleCrop>false</ScaleCrop>
  <HeadingPairs>
    <vt:vector size="4" baseType="variant">
      <vt:variant>
        <vt:lpstr>Θέμα</vt:lpstr>
      </vt:variant>
      <vt:variant>
        <vt:i4>1</vt:i4>
      </vt:variant>
      <vt:variant>
        <vt:lpstr>Τίτλοι διαφανειών</vt:lpstr>
      </vt:variant>
      <vt:variant>
        <vt:i4>23</vt:i4>
      </vt:variant>
    </vt:vector>
  </HeadingPairs>
  <TitlesOfParts>
    <vt:vector size="24" baseType="lpstr">
      <vt:lpstr>508 Lecture</vt:lpstr>
      <vt:lpstr>Μακροοικονομική</vt:lpstr>
      <vt:lpstr>Σχεδιάγραμμα Κεφαλαίου 15</vt:lpstr>
      <vt:lpstr>Προσδοκίες, Κατανάλωση και Επένδυση</vt:lpstr>
      <vt:lpstr>15.1 Κατανάλωση (1 από 4)</vt:lpstr>
      <vt:lpstr>ΠΛΑΙΣΙΟ ΕΠΙΚΕΝΤΡΩΣΗΣ: Από κοντά και προσωπικά: Μαθαίνοντας από δειγματοληπτικά ομαδικά στοιχεία</vt:lpstr>
      <vt:lpstr>15.1 Κατανάλωση (2 από 4)</vt:lpstr>
      <vt:lpstr>ΠΛΑΙΣΙΟ ΕΠΙΚΕΝΤΡΩΣΗΣ: Αποταμιεύουν οι άνθρωποι αρκετά για τη συνταξιοδότηση τους;</vt:lpstr>
      <vt:lpstr>15.1 Κατανάλωση (3 από 4)</vt:lpstr>
      <vt:lpstr>15.1 Κατανάλωση (4 από 4) </vt:lpstr>
      <vt:lpstr>15.2 Επένδυση (1 από 5)</vt:lpstr>
      <vt:lpstr>15.2 Επένδυση (2 of 5)</vt:lpstr>
      <vt:lpstr>ΠΛΑΙΣΙΟ ΕΠΙΚΕΝΤΡΩΣΗΣ: Επένδυση και Χρηματιστήριο</vt:lpstr>
      <vt:lpstr>15.2 Επένδυση (3 από 5)</vt:lpstr>
      <vt:lpstr>15.2 Επένδυση (4 από 5)</vt:lpstr>
      <vt:lpstr>15.2 Επένδυση (5 από 5)</vt:lpstr>
      <vt:lpstr>ΠΛΑΙΣΙΟ ΕΠΙΚΕΝΤΡΩΣΗΣ: Αποδοτικότητα έναντι ταμειακών ροών</vt:lpstr>
      <vt:lpstr>15.2 Επένδυση (1 από 2)</vt:lpstr>
      <vt:lpstr>15.2 Επένδυση (2 από 2)</vt:lpstr>
      <vt:lpstr>15.3 Το ευμετάβλητο της κατανάλωσης και της επένδυσης (1 από 3)</vt:lpstr>
      <vt:lpstr>15.3 Το ευμετάβλητο της κατανάλωσης και της επένδυσης (2 από 3) </vt:lpstr>
      <vt:lpstr>15.3 Το ευμετάβλητο της κατανάλωσης και της επένδυσης (3 από 3) </vt:lpstr>
      <vt:lpstr>ΠΑΡΑΡΤΗΜΑ: Εξαγωγή της αναμενόμενης παρούσας αξίας των κερδών με στατικές προσδοκίες</vt:lpstr>
      <vt:lpstr>Copyright</vt:lpstr>
    </vt:vector>
  </TitlesOfParts>
  <Company>Pearson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Macroeconomics, Eighth Edition, Chapter 15, Expectations, Consumption, and Investment</dc:title>
  <dc:subject>Economics</dc:subject>
  <dc:creator>Blanchard</dc:creator>
  <cp:keywords>Economics</cp:keywords>
  <cp:lastModifiedBy>VOTIS</cp:lastModifiedBy>
  <cp:revision>5058</cp:revision>
  <dcterms:created xsi:type="dcterms:W3CDTF">2014-07-14T20:04:21Z</dcterms:created>
  <dcterms:modified xsi:type="dcterms:W3CDTF">2022-05-22T16:11:28Z</dcterms:modified>
</cp:coreProperties>
</file>