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1"/>
    <p:sldMasterId id="2147483727" r:id="rId2"/>
  </p:sldMasterIdLst>
  <p:notesMasterIdLst>
    <p:notesMasterId r:id="rId15"/>
  </p:notesMasterIdLst>
  <p:sldIdLst>
    <p:sldId id="345" r:id="rId3"/>
    <p:sldId id="550" r:id="rId4"/>
    <p:sldId id="346" r:id="rId5"/>
    <p:sldId id="347" r:id="rId6"/>
    <p:sldId id="348" r:id="rId7"/>
    <p:sldId id="349" r:id="rId8"/>
    <p:sldId id="350" r:id="rId9"/>
    <p:sldId id="351" r:id="rId10"/>
    <p:sldId id="352" r:id="rId11"/>
    <p:sldId id="353" r:id="rId12"/>
    <p:sldId id="354" r:id="rId13"/>
    <p:sldId id="549" r:id="rId14"/>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442"/>
    <p:restoredTop sz="93238"/>
  </p:normalViewPr>
  <p:slideViewPr>
    <p:cSldViewPr snapToGrid="0">
      <p:cViewPr varScale="1">
        <p:scale>
          <a:sx n="100" d="100"/>
          <a:sy n="100" d="100"/>
        </p:scale>
        <p:origin x="5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192835-4465-4FF3-A5B4-F9332EB2AC37}"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706CA80-F82E-4DB0-8E7A-8CF46CB9B150}">
      <dgm:prSet/>
      <dgm:spPr/>
      <dgm:t>
        <a:bodyPr/>
        <a:lstStyle/>
        <a:p>
          <a:r>
            <a:rPr lang="el-GR" dirty="0">
              <a:latin typeface="Aptos" panose="020B0004020202020204" pitchFamily="34" charset="0"/>
            </a:rPr>
            <a:t>Μαρξισμός: έμφαση στις δομές της οικονομικής ισχύος και στον ρόλο που διαδραματίζει το διεθνές κεφάλαιο στις παγκόσμιες υποθέσεις</a:t>
          </a:r>
          <a:endParaRPr lang="en-US" dirty="0">
            <a:latin typeface="Aptos" panose="020B0004020202020204" pitchFamily="34" charset="0"/>
          </a:endParaRPr>
        </a:p>
      </dgm:t>
    </dgm:pt>
    <dgm:pt modelId="{B218F9FC-F4BD-4BAD-9F03-285BCD0B63E1}" type="parTrans" cxnId="{23FC2F4D-A94D-401B-9A10-50D75385167A}">
      <dgm:prSet/>
      <dgm:spPr/>
      <dgm:t>
        <a:bodyPr/>
        <a:lstStyle/>
        <a:p>
          <a:endParaRPr lang="en-US"/>
        </a:p>
      </dgm:t>
    </dgm:pt>
    <dgm:pt modelId="{F6471C37-5E03-46D2-87D6-2CC59E98707A}" type="sibTrans" cxnId="{23FC2F4D-A94D-401B-9A10-50D75385167A}">
      <dgm:prSet/>
      <dgm:spPr/>
      <dgm:t>
        <a:bodyPr/>
        <a:lstStyle/>
        <a:p>
          <a:endParaRPr lang="en-US"/>
        </a:p>
      </dgm:t>
    </dgm:pt>
    <dgm:pt modelId="{9110AFB0-2E36-4CC4-99CA-4291354F760C}">
      <dgm:prSet/>
      <dgm:spPr/>
      <dgm:t>
        <a:bodyPr/>
        <a:lstStyle/>
        <a:p>
          <a:r>
            <a:rPr lang="el-GR" dirty="0">
              <a:latin typeface="Aptos" panose="020B0004020202020204" pitchFamily="34" charset="0"/>
            </a:rPr>
            <a:t>Κοινωνικός κονστρουκτιβισμός: ι άνθρωποι «κατασκευάζουν» τον κόσμο στον οποίο ζουν</a:t>
          </a:r>
          <a:endParaRPr lang="en-US" dirty="0">
            <a:latin typeface="Aptos" panose="020B0004020202020204" pitchFamily="34" charset="0"/>
          </a:endParaRPr>
        </a:p>
      </dgm:t>
    </dgm:pt>
    <dgm:pt modelId="{A852BBE8-28A4-4832-BAB5-D8D552B6F2C2}" type="parTrans" cxnId="{B52400BC-8BB8-489E-B32E-03E7FAA05A00}">
      <dgm:prSet/>
      <dgm:spPr/>
      <dgm:t>
        <a:bodyPr/>
        <a:lstStyle/>
        <a:p>
          <a:endParaRPr lang="en-US"/>
        </a:p>
      </dgm:t>
    </dgm:pt>
    <dgm:pt modelId="{AE9FCE58-FE23-42ED-979A-2322682D8939}" type="sibTrans" cxnId="{B52400BC-8BB8-489E-B32E-03E7FAA05A00}">
      <dgm:prSet/>
      <dgm:spPr/>
      <dgm:t>
        <a:bodyPr/>
        <a:lstStyle/>
        <a:p>
          <a:endParaRPr lang="en-US"/>
        </a:p>
      </dgm:t>
    </dgm:pt>
    <dgm:pt modelId="{2B7E48C7-6248-4A80-A786-B72033C8DB0A}">
      <dgm:prSet/>
      <dgm:spPr/>
      <dgm:t>
        <a:bodyPr/>
        <a:lstStyle/>
        <a:p>
          <a:r>
            <a:rPr lang="el-GR" dirty="0">
              <a:latin typeface="Aptos" panose="020B0004020202020204" pitchFamily="34" charset="0"/>
            </a:rPr>
            <a:t>Κριτική θεωρία/ κριτικές προσεγγίσεις: π.χ. οικολογική θεωρία, δίκτυα στην παγκόσμια πολιτική, </a:t>
          </a:r>
          <a:r>
            <a:rPr lang="el-GR" dirty="0" err="1">
              <a:latin typeface="Aptos" panose="020B0004020202020204" pitchFamily="34" charset="0"/>
            </a:rPr>
            <a:t>νεκροπολιτική</a:t>
          </a:r>
          <a:r>
            <a:rPr lang="el-GR" dirty="0">
              <a:latin typeface="Aptos" panose="020B0004020202020204" pitchFamily="34" charset="0"/>
            </a:rPr>
            <a:t>.</a:t>
          </a:r>
          <a:endParaRPr lang="en-US" dirty="0">
            <a:latin typeface="Aptos" panose="020B0004020202020204" pitchFamily="34" charset="0"/>
          </a:endParaRPr>
        </a:p>
      </dgm:t>
    </dgm:pt>
    <dgm:pt modelId="{6052C203-7A7C-40C6-9A8B-FCB5B48AD5E5}" type="parTrans" cxnId="{7CE47719-3BD4-4FF5-A78A-B999362F9AE8}">
      <dgm:prSet/>
      <dgm:spPr/>
      <dgm:t>
        <a:bodyPr/>
        <a:lstStyle/>
        <a:p>
          <a:endParaRPr lang="en-US"/>
        </a:p>
      </dgm:t>
    </dgm:pt>
    <dgm:pt modelId="{616D1F45-BAEA-46C0-9433-BC7020E0AFEF}" type="sibTrans" cxnId="{7CE47719-3BD4-4FF5-A78A-B999362F9AE8}">
      <dgm:prSet/>
      <dgm:spPr/>
      <dgm:t>
        <a:bodyPr/>
        <a:lstStyle/>
        <a:p>
          <a:endParaRPr lang="en-US"/>
        </a:p>
      </dgm:t>
    </dgm:pt>
    <dgm:pt modelId="{C1A2FBF4-B4EE-41E1-BAEF-84802C403036}">
      <dgm:prSet/>
      <dgm:spPr/>
      <dgm:t>
        <a:bodyPr/>
        <a:lstStyle/>
        <a:p>
          <a:r>
            <a:rPr lang="el-GR" dirty="0" err="1">
              <a:latin typeface="Aptos" panose="020B0004020202020204" pitchFamily="34" charset="0"/>
            </a:rPr>
            <a:t>Μεταδομισμός</a:t>
          </a:r>
          <a:r>
            <a:rPr lang="el-GR" dirty="0">
              <a:latin typeface="Aptos" panose="020B0004020202020204" pitchFamily="34" charset="0"/>
            </a:rPr>
            <a:t>: όλες οι ιδέες και οι έννοιες εκφράζονται μέσα από τη γλώσσα, η οποία εμπλέκεται σε πολύπλοκες σχέσεις εξουσίας</a:t>
          </a:r>
          <a:endParaRPr lang="en-US" dirty="0">
            <a:latin typeface="Aptos" panose="020B0004020202020204" pitchFamily="34" charset="0"/>
          </a:endParaRPr>
        </a:p>
      </dgm:t>
    </dgm:pt>
    <dgm:pt modelId="{8C3D5E43-B9B3-4E20-9509-EA0BF3B510E6}" type="parTrans" cxnId="{A461A100-06F8-4FDC-9A9B-6FE2009C82A4}">
      <dgm:prSet/>
      <dgm:spPr/>
      <dgm:t>
        <a:bodyPr/>
        <a:lstStyle/>
        <a:p>
          <a:endParaRPr lang="en-US"/>
        </a:p>
      </dgm:t>
    </dgm:pt>
    <dgm:pt modelId="{0E33ADE2-F3FB-4514-A928-1FE5B34A64A3}" type="sibTrans" cxnId="{A461A100-06F8-4FDC-9A9B-6FE2009C82A4}">
      <dgm:prSet/>
      <dgm:spPr/>
      <dgm:t>
        <a:bodyPr/>
        <a:lstStyle/>
        <a:p>
          <a:endParaRPr lang="en-US"/>
        </a:p>
      </dgm:t>
    </dgm:pt>
    <dgm:pt modelId="{02EA31AF-AD28-4EE0-8080-358802B9233E}">
      <dgm:prSet/>
      <dgm:spPr/>
      <dgm:t>
        <a:bodyPr/>
        <a:lstStyle/>
        <a:p>
          <a:r>
            <a:rPr lang="el-GR" dirty="0" err="1">
              <a:latin typeface="Aptos" panose="020B0004020202020204" pitchFamily="34" charset="0"/>
            </a:rPr>
            <a:t>Μεταποικιακή</a:t>
          </a:r>
          <a:r>
            <a:rPr lang="el-GR" dirty="0">
              <a:latin typeface="Aptos" panose="020B0004020202020204" pitchFamily="34" charset="0"/>
            </a:rPr>
            <a:t> θεωρία: υπογραμμίζουν τον ιστορικό κεντρικό ρόλο της αποικιοκρατίας στη συγκρότηση της παγκόσμιας τάξης</a:t>
          </a:r>
          <a:endParaRPr lang="en-US" dirty="0">
            <a:latin typeface="Aptos" panose="020B0004020202020204" pitchFamily="34" charset="0"/>
          </a:endParaRPr>
        </a:p>
      </dgm:t>
    </dgm:pt>
    <dgm:pt modelId="{EFED2363-1475-4DC4-8337-F2654621564D}" type="parTrans" cxnId="{B07D22EA-EA9C-4E81-9144-A625CF62C64D}">
      <dgm:prSet/>
      <dgm:spPr/>
      <dgm:t>
        <a:bodyPr/>
        <a:lstStyle/>
        <a:p>
          <a:endParaRPr lang="en-US"/>
        </a:p>
      </dgm:t>
    </dgm:pt>
    <dgm:pt modelId="{CF7ACFDC-6B27-4165-B1F1-575BF9FDDEED}" type="sibTrans" cxnId="{B07D22EA-EA9C-4E81-9144-A625CF62C64D}">
      <dgm:prSet/>
      <dgm:spPr/>
      <dgm:t>
        <a:bodyPr/>
        <a:lstStyle/>
        <a:p>
          <a:endParaRPr lang="en-US"/>
        </a:p>
      </dgm:t>
    </dgm:pt>
    <dgm:pt modelId="{C19317A8-B497-4ED9-A071-514FDA733B27}">
      <dgm:prSet/>
      <dgm:spPr/>
      <dgm:t>
        <a:bodyPr/>
        <a:lstStyle/>
        <a:p>
          <a:r>
            <a:rPr lang="el-GR" dirty="0">
              <a:latin typeface="Aptos" panose="020B0004020202020204" pitchFamily="34" charset="0"/>
            </a:rPr>
            <a:t>Φεμινισμός: εστιάζουν σε συστηματικές δομές με διάχυτη παρουσία που διαιωνίζουν την ανισότητα των φύλων και χαρακτηρίζουν την παγκόσμια πολιτική</a:t>
          </a:r>
          <a:endParaRPr lang="en-US" dirty="0">
            <a:latin typeface="Aptos" panose="020B0004020202020204" pitchFamily="34" charset="0"/>
          </a:endParaRPr>
        </a:p>
      </dgm:t>
    </dgm:pt>
    <dgm:pt modelId="{27E89ABF-68C5-42BB-8F10-A37E6EBA0B36}" type="parTrans" cxnId="{AD33693E-584A-44CC-B6E5-8E4CF40DFB61}">
      <dgm:prSet/>
      <dgm:spPr/>
      <dgm:t>
        <a:bodyPr/>
        <a:lstStyle/>
        <a:p>
          <a:endParaRPr lang="en-US"/>
        </a:p>
      </dgm:t>
    </dgm:pt>
    <dgm:pt modelId="{80F04012-2BE3-4426-8BF2-6D97B1E8C7EB}" type="sibTrans" cxnId="{AD33693E-584A-44CC-B6E5-8E4CF40DFB61}">
      <dgm:prSet/>
      <dgm:spPr/>
      <dgm:t>
        <a:bodyPr/>
        <a:lstStyle/>
        <a:p>
          <a:endParaRPr lang="en-US"/>
        </a:p>
      </dgm:t>
    </dgm:pt>
    <dgm:pt modelId="{755A25AE-54B6-7E45-B57C-9628A6CA33E0}" type="pres">
      <dgm:prSet presAssocID="{D3192835-4465-4FF3-A5B4-F9332EB2AC37}" presName="linear" presStyleCnt="0">
        <dgm:presLayoutVars>
          <dgm:animLvl val="lvl"/>
          <dgm:resizeHandles val="exact"/>
        </dgm:presLayoutVars>
      </dgm:prSet>
      <dgm:spPr/>
    </dgm:pt>
    <dgm:pt modelId="{8B0C1CF4-89C7-2342-AC6A-81F97803103F}" type="pres">
      <dgm:prSet presAssocID="{8706CA80-F82E-4DB0-8E7A-8CF46CB9B150}" presName="parentText" presStyleLbl="node1" presStyleIdx="0" presStyleCnt="6">
        <dgm:presLayoutVars>
          <dgm:chMax val="0"/>
          <dgm:bulletEnabled val="1"/>
        </dgm:presLayoutVars>
      </dgm:prSet>
      <dgm:spPr/>
    </dgm:pt>
    <dgm:pt modelId="{9555A369-7729-804D-B882-5FC434A68A09}" type="pres">
      <dgm:prSet presAssocID="{F6471C37-5E03-46D2-87D6-2CC59E98707A}" presName="spacer" presStyleCnt="0"/>
      <dgm:spPr/>
    </dgm:pt>
    <dgm:pt modelId="{F51B675F-1C9A-4042-A5C6-B6291F91FCE9}" type="pres">
      <dgm:prSet presAssocID="{9110AFB0-2E36-4CC4-99CA-4291354F760C}" presName="parentText" presStyleLbl="node1" presStyleIdx="1" presStyleCnt="6">
        <dgm:presLayoutVars>
          <dgm:chMax val="0"/>
          <dgm:bulletEnabled val="1"/>
        </dgm:presLayoutVars>
      </dgm:prSet>
      <dgm:spPr/>
    </dgm:pt>
    <dgm:pt modelId="{72EAE33C-CED1-A340-A764-B4B2E92D6E01}" type="pres">
      <dgm:prSet presAssocID="{AE9FCE58-FE23-42ED-979A-2322682D8939}" presName="spacer" presStyleCnt="0"/>
      <dgm:spPr/>
    </dgm:pt>
    <dgm:pt modelId="{369E5E3B-DA65-464B-B60B-B00A278D338C}" type="pres">
      <dgm:prSet presAssocID="{2B7E48C7-6248-4A80-A786-B72033C8DB0A}" presName="parentText" presStyleLbl="node1" presStyleIdx="2" presStyleCnt="6">
        <dgm:presLayoutVars>
          <dgm:chMax val="0"/>
          <dgm:bulletEnabled val="1"/>
        </dgm:presLayoutVars>
      </dgm:prSet>
      <dgm:spPr/>
    </dgm:pt>
    <dgm:pt modelId="{C60AB3EF-7D16-9542-9F00-D5FF3EDB49D6}" type="pres">
      <dgm:prSet presAssocID="{616D1F45-BAEA-46C0-9433-BC7020E0AFEF}" presName="spacer" presStyleCnt="0"/>
      <dgm:spPr/>
    </dgm:pt>
    <dgm:pt modelId="{8A1B514E-E81E-7541-832F-F878DCA9BEC5}" type="pres">
      <dgm:prSet presAssocID="{C1A2FBF4-B4EE-41E1-BAEF-84802C403036}" presName="parentText" presStyleLbl="node1" presStyleIdx="3" presStyleCnt="6">
        <dgm:presLayoutVars>
          <dgm:chMax val="0"/>
          <dgm:bulletEnabled val="1"/>
        </dgm:presLayoutVars>
      </dgm:prSet>
      <dgm:spPr/>
    </dgm:pt>
    <dgm:pt modelId="{0A2CD784-52C3-E240-B154-E5EA474AE9CA}" type="pres">
      <dgm:prSet presAssocID="{0E33ADE2-F3FB-4514-A928-1FE5B34A64A3}" presName="spacer" presStyleCnt="0"/>
      <dgm:spPr/>
    </dgm:pt>
    <dgm:pt modelId="{693A405D-17E3-AA43-A024-9DA90A440C25}" type="pres">
      <dgm:prSet presAssocID="{02EA31AF-AD28-4EE0-8080-358802B9233E}" presName="parentText" presStyleLbl="node1" presStyleIdx="4" presStyleCnt="6">
        <dgm:presLayoutVars>
          <dgm:chMax val="0"/>
          <dgm:bulletEnabled val="1"/>
        </dgm:presLayoutVars>
      </dgm:prSet>
      <dgm:spPr/>
    </dgm:pt>
    <dgm:pt modelId="{BBE8ECEC-1BF7-3642-BA89-5380C9607AAD}" type="pres">
      <dgm:prSet presAssocID="{CF7ACFDC-6B27-4165-B1F1-575BF9FDDEED}" presName="spacer" presStyleCnt="0"/>
      <dgm:spPr/>
    </dgm:pt>
    <dgm:pt modelId="{6165DCC6-B395-614D-8A6B-FC64345658D8}" type="pres">
      <dgm:prSet presAssocID="{C19317A8-B497-4ED9-A071-514FDA733B27}" presName="parentText" presStyleLbl="node1" presStyleIdx="5" presStyleCnt="6">
        <dgm:presLayoutVars>
          <dgm:chMax val="0"/>
          <dgm:bulletEnabled val="1"/>
        </dgm:presLayoutVars>
      </dgm:prSet>
      <dgm:spPr/>
    </dgm:pt>
  </dgm:ptLst>
  <dgm:cxnLst>
    <dgm:cxn modelId="{A461A100-06F8-4FDC-9A9B-6FE2009C82A4}" srcId="{D3192835-4465-4FF3-A5B4-F9332EB2AC37}" destId="{C1A2FBF4-B4EE-41E1-BAEF-84802C403036}" srcOrd="3" destOrd="0" parTransId="{8C3D5E43-B9B3-4E20-9509-EA0BF3B510E6}" sibTransId="{0E33ADE2-F3FB-4514-A928-1FE5B34A64A3}"/>
    <dgm:cxn modelId="{7CE47719-3BD4-4FF5-A78A-B999362F9AE8}" srcId="{D3192835-4465-4FF3-A5B4-F9332EB2AC37}" destId="{2B7E48C7-6248-4A80-A786-B72033C8DB0A}" srcOrd="2" destOrd="0" parTransId="{6052C203-7A7C-40C6-9A8B-FCB5B48AD5E5}" sibTransId="{616D1F45-BAEA-46C0-9433-BC7020E0AFEF}"/>
    <dgm:cxn modelId="{AD33693E-584A-44CC-B6E5-8E4CF40DFB61}" srcId="{D3192835-4465-4FF3-A5B4-F9332EB2AC37}" destId="{C19317A8-B497-4ED9-A071-514FDA733B27}" srcOrd="5" destOrd="0" parTransId="{27E89ABF-68C5-42BB-8F10-A37E6EBA0B36}" sibTransId="{80F04012-2BE3-4426-8BF2-6D97B1E8C7EB}"/>
    <dgm:cxn modelId="{BC942664-7861-A149-BFEE-FCFC2D8DF773}" type="presOf" srcId="{8706CA80-F82E-4DB0-8E7A-8CF46CB9B150}" destId="{8B0C1CF4-89C7-2342-AC6A-81F97803103F}" srcOrd="0" destOrd="0" presId="urn:microsoft.com/office/officeart/2005/8/layout/vList2"/>
    <dgm:cxn modelId="{23FC2F4D-A94D-401B-9A10-50D75385167A}" srcId="{D3192835-4465-4FF3-A5B4-F9332EB2AC37}" destId="{8706CA80-F82E-4DB0-8E7A-8CF46CB9B150}" srcOrd="0" destOrd="0" parTransId="{B218F9FC-F4BD-4BAD-9F03-285BCD0B63E1}" sibTransId="{F6471C37-5E03-46D2-87D6-2CC59E98707A}"/>
    <dgm:cxn modelId="{B1653B6D-99AA-A045-9140-F15FE4AF0D8A}" type="presOf" srcId="{02EA31AF-AD28-4EE0-8080-358802B9233E}" destId="{693A405D-17E3-AA43-A024-9DA90A440C25}" srcOrd="0" destOrd="0" presId="urn:microsoft.com/office/officeart/2005/8/layout/vList2"/>
    <dgm:cxn modelId="{C5D86875-9994-7348-A5B4-58F975B1C2BB}" type="presOf" srcId="{C19317A8-B497-4ED9-A071-514FDA733B27}" destId="{6165DCC6-B395-614D-8A6B-FC64345658D8}" srcOrd="0" destOrd="0" presId="urn:microsoft.com/office/officeart/2005/8/layout/vList2"/>
    <dgm:cxn modelId="{FDFABB77-C04F-B245-8E8E-C7405D7CFD76}" type="presOf" srcId="{C1A2FBF4-B4EE-41E1-BAEF-84802C403036}" destId="{8A1B514E-E81E-7541-832F-F878DCA9BEC5}" srcOrd="0" destOrd="0" presId="urn:microsoft.com/office/officeart/2005/8/layout/vList2"/>
    <dgm:cxn modelId="{B8F69E7C-3783-B34C-8F96-6B5CEF2008A4}" type="presOf" srcId="{9110AFB0-2E36-4CC4-99CA-4291354F760C}" destId="{F51B675F-1C9A-4042-A5C6-B6291F91FCE9}" srcOrd="0" destOrd="0" presId="urn:microsoft.com/office/officeart/2005/8/layout/vList2"/>
    <dgm:cxn modelId="{641D7DA6-9C18-7E42-8446-DB67D6ADC7FC}" type="presOf" srcId="{2B7E48C7-6248-4A80-A786-B72033C8DB0A}" destId="{369E5E3B-DA65-464B-B60B-B00A278D338C}" srcOrd="0" destOrd="0" presId="urn:microsoft.com/office/officeart/2005/8/layout/vList2"/>
    <dgm:cxn modelId="{B52400BC-8BB8-489E-B32E-03E7FAA05A00}" srcId="{D3192835-4465-4FF3-A5B4-F9332EB2AC37}" destId="{9110AFB0-2E36-4CC4-99CA-4291354F760C}" srcOrd="1" destOrd="0" parTransId="{A852BBE8-28A4-4832-BAB5-D8D552B6F2C2}" sibTransId="{AE9FCE58-FE23-42ED-979A-2322682D8939}"/>
    <dgm:cxn modelId="{B07D22EA-EA9C-4E81-9144-A625CF62C64D}" srcId="{D3192835-4465-4FF3-A5B4-F9332EB2AC37}" destId="{02EA31AF-AD28-4EE0-8080-358802B9233E}" srcOrd="4" destOrd="0" parTransId="{EFED2363-1475-4DC4-8337-F2654621564D}" sibTransId="{CF7ACFDC-6B27-4165-B1F1-575BF9FDDEED}"/>
    <dgm:cxn modelId="{09A673FC-C9C8-CC43-B76E-62E311804745}" type="presOf" srcId="{D3192835-4465-4FF3-A5B4-F9332EB2AC37}" destId="{755A25AE-54B6-7E45-B57C-9628A6CA33E0}" srcOrd="0" destOrd="0" presId="urn:microsoft.com/office/officeart/2005/8/layout/vList2"/>
    <dgm:cxn modelId="{B99A8FFB-BDA6-004E-9EBB-8871939DD28B}" type="presParOf" srcId="{755A25AE-54B6-7E45-B57C-9628A6CA33E0}" destId="{8B0C1CF4-89C7-2342-AC6A-81F97803103F}" srcOrd="0" destOrd="0" presId="urn:microsoft.com/office/officeart/2005/8/layout/vList2"/>
    <dgm:cxn modelId="{FCD1AD67-F7D0-D540-998D-0FC98A788535}" type="presParOf" srcId="{755A25AE-54B6-7E45-B57C-9628A6CA33E0}" destId="{9555A369-7729-804D-B882-5FC434A68A09}" srcOrd="1" destOrd="0" presId="urn:microsoft.com/office/officeart/2005/8/layout/vList2"/>
    <dgm:cxn modelId="{1D13A08D-C845-0342-B178-E826648FE892}" type="presParOf" srcId="{755A25AE-54B6-7E45-B57C-9628A6CA33E0}" destId="{F51B675F-1C9A-4042-A5C6-B6291F91FCE9}" srcOrd="2" destOrd="0" presId="urn:microsoft.com/office/officeart/2005/8/layout/vList2"/>
    <dgm:cxn modelId="{174A94D1-03EA-1447-863C-D7506DC3E056}" type="presParOf" srcId="{755A25AE-54B6-7E45-B57C-9628A6CA33E0}" destId="{72EAE33C-CED1-A340-A764-B4B2E92D6E01}" srcOrd="3" destOrd="0" presId="urn:microsoft.com/office/officeart/2005/8/layout/vList2"/>
    <dgm:cxn modelId="{13247F76-C375-834D-87B2-AF4C2CE17AE3}" type="presParOf" srcId="{755A25AE-54B6-7E45-B57C-9628A6CA33E0}" destId="{369E5E3B-DA65-464B-B60B-B00A278D338C}" srcOrd="4" destOrd="0" presId="urn:microsoft.com/office/officeart/2005/8/layout/vList2"/>
    <dgm:cxn modelId="{509495C0-E15B-D645-A886-8046E4ADD5D4}" type="presParOf" srcId="{755A25AE-54B6-7E45-B57C-9628A6CA33E0}" destId="{C60AB3EF-7D16-9542-9F00-D5FF3EDB49D6}" srcOrd="5" destOrd="0" presId="urn:microsoft.com/office/officeart/2005/8/layout/vList2"/>
    <dgm:cxn modelId="{091DB284-4A1F-6546-ABCC-42B6B939CB0C}" type="presParOf" srcId="{755A25AE-54B6-7E45-B57C-9628A6CA33E0}" destId="{8A1B514E-E81E-7541-832F-F878DCA9BEC5}" srcOrd="6" destOrd="0" presId="urn:microsoft.com/office/officeart/2005/8/layout/vList2"/>
    <dgm:cxn modelId="{691A7B1E-6CB0-F84E-8E40-464BA9C008FE}" type="presParOf" srcId="{755A25AE-54B6-7E45-B57C-9628A6CA33E0}" destId="{0A2CD784-52C3-E240-B154-E5EA474AE9CA}" srcOrd="7" destOrd="0" presId="urn:microsoft.com/office/officeart/2005/8/layout/vList2"/>
    <dgm:cxn modelId="{BD2CE4A9-159B-6347-960F-FDEC7F591289}" type="presParOf" srcId="{755A25AE-54B6-7E45-B57C-9628A6CA33E0}" destId="{693A405D-17E3-AA43-A024-9DA90A440C25}" srcOrd="8" destOrd="0" presId="urn:microsoft.com/office/officeart/2005/8/layout/vList2"/>
    <dgm:cxn modelId="{E1F4816C-69EC-D24E-9BA3-D3DE6DB6DC8D}" type="presParOf" srcId="{755A25AE-54B6-7E45-B57C-9628A6CA33E0}" destId="{BBE8ECEC-1BF7-3642-BA89-5380C9607AAD}" srcOrd="9" destOrd="0" presId="urn:microsoft.com/office/officeart/2005/8/layout/vList2"/>
    <dgm:cxn modelId="{473F01B4-BF88-0A41-B1A5-10CE7E949572}" type="presParOf" srcId="{755A25AE-54B6-7E45-B57C-9628A6CA33E0}" destId="{6165DCC6-B395-614D-8A6B-FC64345658D8}"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0C1CF4-89C7-2342-AC6A-81F97803103F}">
      <dsp:nvSpPr>
        <dsp:cNvPr id="0" name=""/>
        <dsp:cNvSpPr/>
      </dsp:nvSpPr>
      <dsp:spPr>
        <a:xfrm>
          <a:off x="0" y="7339"/>
          <a:ext cx="6541475" cy="83910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latin typeface="Aptos" panose="020B0004020202020204" pitchFamily="34" charset="0"/>
            </a:rPr>
            <a:t>Μαρξισμός: έμφαση στις δομές της οικονομικής ισχύος και στον ρόλο που διαδραματίζει το διεθνές κεφάλαιο στις παγκόσμιες υποθέσεις</a:t>
          </a:r>
          <a:endParaRPr lang="en-US" sz="1500" kern="1200" dirty="0">
            <a:latin typeface="Aptos" panose="020B0004020202020204" pitchFamily="34" charset="0"/>
          </a:endParaRPr>
        </a:p>
      </dsp:txBody>
      <dsp:txXfrm>
        <a:off x="40962" y="48301"/>
        <a:ext cx="6459551" cy="757185"/>
      </dsp:txXfrm>
    </dsp:sp>
    <dsp:sp modelId="{F51B675F-1C9A-4042-A5C6-B6291F91FCE9}">
      <dsp:nvSpPr>
        <dsp:cNvPr id="0" name=""/>
        <dsp:cNvSpPr/>
      </dsp:nvSpPr>
      <dsp:spPr>
        <a:xfrm>
          <a:off x="0" y="889649"/>
          <a:ext cx="6541475" cy="839109"/>
        </a:xfrm>
        <a:prstGeom prst="roundRect">
          <a:avLst/>
        </a:prstGeom>
        <a:solidFill>
          <a:schemeClr val="accent2">
            <a:hueOff val="-3777104"/>
            <a:satOff val="7270"/>
            <a:lumOff val="-502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latin typeface="Aptos" panose="020B0004020202020204" pitchFamily="34" charset="0"/>
            </a:rPr>
            <a:t>Κοινωνικός κονστρουκτιβισμός: ι άνθρωποι «κατασκευάζουν» τον κόσμο στον οποίο ζουν</a:t>
          </a:r>
          <a:endParaRPr lang="en-US" sz="1500" kern="1200" dirty="0">
            <a:latin typeface="Aptos" panose="020B0004020202020204" pitchFamily="34" charset="0"/>
          </a:endParaRPr>
        </a:p>
      </dsp:txBody>
      <dsp:txXfrm>
        <a:off x="40962" y="930611"/>
        <a:ext cx="6459551" cy="757185"/>
      </dsp:txXfrm>
    </dsp:sp>
    <dsp:sp modelId="{369E5E3B-DA65-464B-B60B-B00A278D338C}">
      <dsp:nvSpPr>
        <dsp:cNvPr id="0" name=""/>
        <dsp:cNvSpPr/>
      </dsp:nvSpPr>
      <dsp:spPr>
        <a:xfrm>
          <a:off x="0" y="1771958"/>
          <a:ext cx="6541475" cy="839109"/>
        </a:xfrm>
        <a:prstGeom prst="roundRect">
          <a:avLst/>
        </a:prstGeom>
        <a:solidFill>
          <a:schemeClr val="accent2">
            <a:hueOff val="-7554207"/>
            <a:satOff val="14540"/>
            <a:lumOff val="-1004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latin typeface="Aptos" panose="020B0004020202020204" pitchFamily="34" charset="0"/>
            </a:rPr>
            <a:t>Κριτική θεωρία/ κριτικές προσεγγίσεις: π.χ. οικολογική θεωρία, δίκτυα στην παγκόσμια πολιτική, </a:t>
          </a:r>
          <a:r>
            <a:rPr lang="el-GR" sz="1500" kern="1200" dirty="0" err="1">
              <a:latin typeface="Aptos" panose="020B0004020202020204" pitchFamily="34" charset="0"/>
            </a:rPr>
            <a:t>νεκροπολιτική</a:t>
          </a:r>
          <a:r>
            <a:rPr lang="el-GR" sz="1500" kern="1200" dirty="0">
              <a:latin typeface="Aptos" panose="020B0004020202020204" pitchFamily="34" charset="0"/>
            </a:rPr>
            <a:t>.</a:t>
          </a:r>
          <a:endParaRPr lang="en-US" sz="1500" kern="1200" dirty="0">
            <a:latin typeface="Aptos" panose="020B0004020202020204" pitchFamily="34" charset="0"/>
          </a:endParaRPr>
        </a:p>
      </dsp:txBody>
      <dsp:txXfrm>
        <a:off x="40962" y="1812920"/>
        <a:ext cx="6459551" cy="757185"/>
      </dsp:txXfrm>
    </dsp:sp>
    <dsp:sp modelId="{8A1B514E-E81E-7541-832F-F878DCA9BEC5}">
      <dsp:nvSpPr>
        <dsp:cNvPr id="0" name=""/>
        <dsp:cNvSpPr/>
      </dsp:nvSpPr>
      <dsp:spPr>
        <a:xfrm>
          <a:off x="0" y="2654268"/>
          <a:ext cx="6541475" cy="839109"/>
        </a:xfrm>
        <a:prstGeom prst="roundRect">
          <a:avLst/>
        </a:prstGeom>
        <a:solidFill>
          <a:schemeClr val="accent2">
            <a:hueOff val="-11331312"/>
            <a:satOff val="21811"/>
            <a:lumOff val="-15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err="1">
              <a:latin typeface="Aptos" panose="020B0004020202020204" pitchFamily="34" charset="0"/>
            </a:rPr>
            <a:t>Μεταδομισμός</a:t>
          </a:r>
          <a:r>
            <a:rPr lang="el-GR" sz="1500" kern="1200" dirty="0">
              <a:latin typeface="Aptos" panose="020B0004020202020204" pitchFamily="34" charset="0"/>
            </a:rPr>
            <a:t>: όλες οι ιδέες και οι έννοιες εκφράζονται μέσα από τη γλώσσα, η οποία εμπλέκεται σε πολύπλοκες σχέσεις εξουσίας</a:t>
          </a:r>
          <a:endParaRPr lang="en-US" sz="1500" kern="1200" dirty="0">
            <a:latin typeface="Aptos" panose="020B0004020202020204" pitchFamily="34" charset="0"/>
          </a:endParaRPr>
        </a:p>
      </dsp:txBody>
      <dsp:txXfrm>
        <a:off x="40962" y="2695230"/>
        <a:ext cx="6459551" cy="757185"/>
      </dsp:txXfrm>
    </dsp:sp>
    <dsp:sp modelId="{693A405D-17E3-AA43-A024-9DA90A440C25}">
      <dsp:nvSpPr>
        <dsp:cNvPr id="0" name=""/>
        <dsp:cNvSpPr/>
      </dsp:nvSpPr>
      <dsp:spPr>
        <a:xfrm>
          <a:off x="0" y="3536577"/>
          <a:ext cx="6541475" cy="839109"/>
        </a:xfrm>
        <a:prstGeom prst="roundRect">
          <a:avLst/>
        </a:prstGeom>
        <a:solidFill>
          <a:schemeClr val="accent2">
            <a:hueOff val="-15108415"/>
            <a:satOff val="29081"/>
            <a:lumOff val="-200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err="1">
              <a:latin typeface="Aptos" panose="020B0004020202020204" pitchFamily="34" charset="0"/>
            </a:rPr>
            <a:t>Μεταποικιακή</a:t>
          </a:r>
          <a:r>
            <a:rPr lang="el-GR" sz="1500" kern="1200" dirty="0">
              <a:latin typeface="Aptos" panose="020B0004020202020204" pitchFamily="34" charset="0"/>
            </a:rPr>
            <a:t> θεωρία: υπογραμμίζουν τον ιστορικό κεντρικό ρόλο της αποικιοκρατίας στη συγκρότηση της παγκόσμιας τάξης</a:t>
          </a:r>
          <a:endParaRPr lang="en-US" sz="1500" kern="1200" dirty="0">
            <a:latin typeface="Aptos" panose="020B0004020202020204" pitchFamily="34" charset="0"/>
          </a:endParaRPr>
        </a:p>
      </dsp:txBody>
      <dsp:txXfrm>
        <a:off x="40962" y="3577539"/>
        <a:ext cx="6459551" cy="757185"/>
      </dsp:txXfrm>
    </dsp:sp>
    <dsp:sp modelId="{6165DCC6-B395-614D-8A6B-FC64345658D8}">
      <dsp:nvSpPr>
        <dsp:cNvPr id="0" name=""/>
        <dsp:cNvSpPr/>
      </dsp:nvSpPr>
      <dsp:spPr>
        <a:xfrm>
          <a:off x="0" y="4418886"/>
          <a:ext cx="6541475" cy="839109"/>
        </a:xfrm>
        <a:prstGeom prst="roundRect">
          <a:avLst/>
        </a:prstGeom>
        <a:solidFill>
          <a:schemeClr val="accent2">
            <a:hueOff val="-18885518"/>
            <a:satOff val="36351"/>
            <a:lumOff val="-2509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l-GR" sz="1500" kern="1200" dirty="0">
              <a:latin typeface="Aptos" panose="020B0004020202020204" pitchFamily="34" charset="0"/>
            </a:rPr>
            <a:t>Φεμινισμός: εστιάζουν σε συστηματικές δομές με διάχυτη παρουσία που διαιωνίζουν την ανισότητα των φύλων και χαρακτηρίζουν την παγκόσμια πολιτική</a:t>
          </a:r>
          <a:endParaRPr lang="en-US" sz="1500" kern="1200" dirty="0">
            <a:latin typeface="Aptos" panose="020B0004020202020204" pitchFamily="34" charset="0"/>
          </a:endParaRPr>
        </a:p>
      </dsp:txBody>
      <dsp:txXfrm>
        <a:off x="40962" y="4459848"/>
        <a:ext cx="6459551" cy="75718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E498A-C1FD-054A-B762-811958C8905A}" type="datetimeFigureOut">
              <a:rPr lang="en-GR" smtClean="0"/>
              <a:t>10/06/2025</a:t>
            </a:fld>
            <a:endParaRPr lang="en-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3A8C08-E637-8640-B7E9-232D8044B183}" type="slidenum">
              <a:rPr lang="en-GR" smtClean="0"/>
              <a:t>‹#›</a:t>
            </a:fld>
            <a:endParaRPr lang="en-GR"/>
          </a:p>
        </p:txBody>
      </p:sp>
    </p:spTree>
    <p:extLst>
      <p:ext uri="{BB962C8B-B14F-4D97-AF65-F5344CB8AC3E}">
        <p14:creationId xmlns:p14="http://schemas.microsoft.com/office/powerpoint/2010/main" val="1144979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C29FA5-7879-CB4D-ADE9-47B1E3FD16F3}" type="slidenum">
              <a:rPr lang="en-GR" smtClean="0"/>
              <a:t>1</a:t>
            </a:fld>
            <a:endParaRPr lang="en-GR"/>
          </a:p>
        </p:txBody>
      </p:sp>
    </p:spTree>
    <p:extLst>
      <p:ext uri="{BB962C8B-B14F-4D97-AF65-F5344CB8AC3E}">
        <p14:creationId xmlns:p14="http://schemas.microsoft.com/office/powerpoint/2010/main" val="2581501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R" dirty="0"/>
          </a:p>
        </p:txBody>
      </p:sp>
      <p:sp>
        <p:nvSpPr>
          <p:cNvPr id="4" name="Slide Number Placeholder 3"/>
          <p:cNvSpPr>
            <a:spLocks noGrp="1"/>
          </p:cNvSpPr>
          <p:nvPr>
            <p:ph type="sldNum" sz="quarter" idx="5"/>
          </p:nvPr>
        </p:nvSpPr>
        <p:spPr/>
        <p:txBody>
          <a:bodyPr/>
          <a:lstStyle/>
          <a:p>
            <a:fld id="{D33A8C08-E637-8640-B7E9-232D8044B183}" type="slidenum">
              <a:rPr lang="en-GR" smtClean="0"/>
              <a:t>4</a:t>
            </a:fld>
            <a:endParaRPr lang="en-GR"/>
          </a:p>
        </p:txBody>
      </p:sp>
    </p:spTree>
    <p:extLst>
      <p:ext uri="{BB962C8B-B14F-4D97-AF65-F5344CB8AC3E}">
        <p14:creationId xmlns:p14="http://schemas.microsoft.com/office/powerpoint/2010/main" val="3986404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R" dirty="0"/>
          </a:p>
        </p:txBody>
      </p:sp>
      <p:sp>
        <p:nvSpPr>
          <p:cNvPr id="4" name="Slide Number Placeholder 3"/>
          <p:cNvSpPr>
            <a:spLocks noGrp="1"/>
          </p:cNvSpPr>
          <p:nvPr>
            <p:ph type="sldNum" sz="quarter" idx="5"/>
          </p:nvPr>
        </p:nvSpPr>
        <p:spPr/>
        <p:txBody>
          <a:bodyPr/>
          <a:lstStyle/>
          <a:p>
            <a:fld id="{D33A8C08-E637-8640-B7E9-232D8044B183}" type="slidenum">
              <a:rPr lang="en-GR" smtClean="0"/>
              <a:t>8</a:t>
            </a:fld>
            <a:endParaRPr lang="en-GR"/>
          </a:p>
        </p:txBody>
      </p:sp>
    </p:spTree>
    <p:extLst>
      <p:ext uri="{BB962C8B-B14F-4D97-AF65-F5344CB8AC3E}">
        <p14:creationId xmlns:p14="http://schemas.microsoft.com/office/powerpoint/2010/main" val="1888715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0DB3-A8FF-4ABB-9E2E-D960422260EB}"/>
              </a:ext>
            </a:extLst>
          </p:cNvPr>
          <p:cNvSpPr>
            <a:spLocks noGrp="1"/>
          </p:cNvSpPr>
          <p:nvPr>
            <p:ph type="ctrTitle"/>
          </p:nvPr>
        </p:nvSpPr>
        <p:spPr>
          <a:xfrm>
            <a:off x="1524000" y="1122363"/>
            <a:ext cx="9144000" cy="3025308"/>
          </a:xfrm>
        </p:spPr>
        <p:txBody>
          <a:bodyPr anchor="b">
            <a:normAutofit/>
          </a:bodyPr>
          <a:lstStyle>
            <a:lvl1pPr algn="ctr">
              <a:defRPr sz="6600"/>
            </a:lvl1pPr>
          </a:lstStyle>
          <a:p>
            <a:r>
              <a:rPr lang="en-US" dirty="0"/>
              <a:t>Click to edit Master title style</a:t>
            </a:r>
          </a:p>
        </p:txBody>
      </p:sp>
      <p:sp>
        <p:nvSpPr>
          <p:cNvPr id="3" name="Subtitle 2">
            <a:extLst>
              <a:ext uri="{FF2B5EF4-FFF2-40B4-BE49-F238E27FC236}">
                <a16:creationId xmlns:a16="http://schemas.microsoft.com/office/drawing/2014/main" id="{8BEE0618-75D7-410F-859C-CDF53BC53E85}"/>
              </a:ext>
            </a:extLst>
          </p:cNvPr>
          <p:cNvSpPr>
            <a:spLocks noGrp="1"/>
          </p:cNvSpPr>
          <p:nvPr>
            <p:ph type="subTitle" idx="1"/>
          </p:nvPr>
        </p:nvSpPr>
        <p:spPr>
          <a:xfrm>
            <a:off x="1524000" y="4386729"/>
            <a:ext cx="9144000" cy="1135529"/>
          </a:xfrm>
        </p:spPr>
        <p:txBody>
          <a:bodyPr>
            <a:normAutofit/>
          </a:bodyPr>
          <a:lstStyle>
            <a:lvl1pPr marL="0" indent="0" algn="ctr">
              <a:lnSpc>
                <a:spcPct val="12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237F11-76DB-4DD9-9747-3F38D05BA0FE}"/>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5" name="Footer Placeholder 4">
            <a:extLst>
              <a:ext uri="{FF2B5EF4-FFF2-40B4-BE49-F238E27FC236}">
                <a16:creationId xmlns:a16="http://schemas.microsoft.com/office/drawing/2014/main" id="{3059F581-81B0-44B3-ABA5-A25CA4BAE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0D591-ADCF-4300-8282-72AE357F3D2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105196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E5C77-55F8-4677-A96C-E6D3F5545D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A064EF-ADDA-4943-8F87-A7469D7997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0D493-D1E7-4358-95E9-B5B80A49E603}"/>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5" name="Footer Placeholder 4">
            <a:extLst>
              <a:ext uri="{FF2B5EF4-FFF2-40B4-BE49-F238E27FC236}">
                <a16:creationId xmlns:a16="http://schemas.microsoft.com/office/drawing/2014/main" id="{A6E98326-3276-4B9E-960F-10C6677BF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C3AC2-288D-4FEE-BF80-0EAEDDFAB049}"/>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453352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33C6A-5417-40BD-BF7A-940583223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3BCB45-B343-46F6-9718-AA0D68CED1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DA2A4-FD34-4E17-908F-4367B1E644C3}"/>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5" name="Footer Placeholder 4">
            <a:extLst>
              <a:ext uri="{FF2B5EF4-FFF2-40B4-BE49-F238E27FC236}">
                <a16:creationId xmlns:a16="http://schemas.microsoft.com/office/drawing/2014/main" id="{93B87AE3-776D-451D-AA52-C06B74724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0C4D5-BE1E-4D6A-9196-E0F9E42B2E1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472399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2525436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7858-CF2F-5854-9F6C-F6C948FF3AA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7FB9A594-3D97-E31C-E510-268D5196B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8D38CCF9-6C4B-439A-E7E2-73B3D9DCD13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AE9F2795-EFF3-8BCB-A5BB-F4B3AB92DA2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717DF65-36F5-3BF9-50D5-A4DF13E4BF0F}"/>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6855108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ED7C7-C806-662C-4954-B4A23A79616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7B9D96F-974B-1412-FAEC-AA8E5C837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095CE0C-FE27-FACA-BE57-0D198ED00549}"/>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6D6D542A-34A8-599F-0A75-5EA0E3E3412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41FAEEB-33BC-ABCB-C2CC-F292721708B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1635189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7D91-CFF2-9013-5017-5C7C235ADE8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F27BE705-00EC-FD12-BAF7-4AAD6575B9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E0B69BF-B9C6-D0F6-1DEC-5A19AC75C95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4192816C-5FF0-40B8-86BD-E40FFD806A2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6C9054C-B4EA-FB8C-85BD-DD51FF0717BA}"/>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4536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9A94-4218-19A8-AC8F-82CF43C19924}"/>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F020085-A11B-50FD-8B18-CF99FA1D3D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70EF0FB9-75D6-B4E1-04B4-38A5AE5374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C358FD3-CD3C-33BF-8EB7-2FB742318E75}"/>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99C698C-1102-9043-0E55-47A6E193F21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F62FE66-315E-F7F9-836A-722DEFCD9AD2}"/>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9560796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824B-9AB9-7776-B20A-960F36826C0D}"/>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3265633A-EB21-352A-6CBC-6D603C4F0E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D17135-7BED-462B-1D59-24BA069E3FA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D20D9EBC-1175-6E86-9986-DD1052E31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D60BB5B-518C-FA5E-4FD1-A95BFFCC482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C329A09-A78C-B439-2502-419750E8DA8A}"/>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8" name="Footer Placeholder 7">
            <a:extLst>
              <a:ext uri="{FF2B5EF4-FFF2-40B4-BE49-F238E27FC236}">
                <a16:creationId xmlns:a16="http://schemas.microsoft.com/office/drawing/2014/main" id="{42A0C068-3C11-3F3D-5866-27915E8BFDC5}"/>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DE66F36-52E8-DDD3-B6CB-3D3CA8CCB6D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4363664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38AA-B1B0-9E57-7AF8-88CEA0CC2530}"/>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57D93CF2-7A76-1E0C-FA10-59AE4C76187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4" name="Footer Placeholder 3">
            <a:extLst>
              <a:ext uri="{FF2B5EF4-FFF2-40B4-BE49-F238E27FC236}">
                <a16:creationId xmlns:a16="http://schemas.microsoft.com/office/drawing/2014/main" id="{7E6B2D7A-34F9-62A1-63ED-08FA6983862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A40F1EC9-8841-62C9-74E8-399EBBF75475}"/>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0190888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E8410F-2233-FB5D-F3D4-A2AAA4FF8AA2}"/>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3" name="Footer Placeholder 2">
            <a:extLst>
              <a:ext uri="{FF2B5EF4-FFF2-40B4-BE49-F238E27FC236}">
                <a16:creationId xmlns:a16="http://schemas.microsoft.com/office/drawing/2014/main" id="{968BF6A7-D4DB-B315-1D11-C3ACB496656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BD39D8D-1A17-81FB-C2F4-7E306C308D96}"/>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253888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5558-A264-444E-829B-51AAE6B4BFC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08D9373-37D1-4135-8D34-755E139F79DD}"/>
              </a:ext>
            </a:extLst>
          </p:cNvPr>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55E4A6B-1966-4E57-9FB8-8B111E97BC11}"/>
              </a:ext>
            </a:extLst>
          </p:cNvPr>
          <p:cNvSpPr>
            <a:spLocks noGrp="1"/>
          </p:cNvSpPr>
          <p:nvPr>
            <p:ph type="dt" sz="half" idx="10"/>
          </p:nvPr>
        </p:nvSpPr>
        <p:spPr/>
        <p:txBody>
          <a:bodyPr/>
          <a:lstStyle/>
          <a:p>
            <a:fld id="{11EAACC7-3B3F-47D1-959A-EF58926E955E}" type="datetimeFigureOut">
              <a:rPr lang="en-US" smtClean="0"/>
              <a:t>10/6/2025</a:t>
            </a:fld>
            <a:endParaRPr lang="en-US" dirty="0"/>
          </a:p>
        </p:txBody>
      </p:sp>
      <p:sp>
        <p:nvSpPr>
          <p:cNvPr id="5" name="Footer Placeholder 4">
            <a:extLst>
              <a:ext uri="{FF2B5EF4-FFF2-40B4-BE49-F238E27FC236}">
                <a16:creationId xmlns:a16="http://schemas.microsoft.com/office/drawing/2014/main" id="{133FC3DD-F2BE-41FF-895B-00129AAB1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F830C-8424-4FAF-A011-605AE1D147FC}"/>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4312743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993F1-B5AC-19F8-B159-D7ABA3F506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E0CB82B-729D-4609-CDCE-3A7C743A31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AC16B5E2-5B1D-DC52-4939-C0F4BE13A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59B17C-F5A5-41C7-81D2-4333EAF20448}"/>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B2D80035-99C2-CE4F-A772-EAC93413312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3F172DD8-5679-0EED-0182-1CF5C93ECC7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9242383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AF2A-F518-1B4F-FC85-FA8DD75E50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F634B29E-C9BA-13F5-73D6-3FE2F3807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1B9BF8E-A97D-F7A2-5A35-373C20B87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739FD4-7220-BFD6-7E06-938FE68719E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3408A84-1D47-3FEB-69FD-4CF35B3E461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5423EF-B451-BAC2-FA66-063A7C8F50B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4604622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534A-BE2D-90BB-A827-3FEF14702A37}"/>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3328672-FEBA-F143-054D-08C40258D4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723BCDE-9BEB-701E-D3CA-0C97AFB0200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C7C714F5-D1E5-E7B3-BF81-881D5E8F24C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D7FFBDE-12C6-9B44-6322-6AE071C31C09}"/>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847482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C6D4FF-4DE1-9FE0-1E33-A892E3656CC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104050E-BA1A-1AF2-6DFB-BA33320FAC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6DD0A650-014E-C198-B6D8-15B08CC5D7E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F0F26590-FBD9-2D2C-CA15-EEF59BCE78F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76CB4A6-67A4-B3CF-5BA8-6D5AEB6CFF7C}"/>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6640108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12420779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8" y="1638300"/>
            <a:ext cx="10711543" cy="4394200"/>
          </a:xfrm>
        </p:spPr>
        <p:txBody>
          <a:bodyPr>
            <a:normAutofit/>
          </a:bodyPr>
          <a:lstStyle>
            <a:lvl1pPr marL="257175" indent="-257175">
              <a:buClr>
                <a:srgbClr val="004A78"/>
              </a:buClr>
              <a:buFont typeface="Arial" charset="0"/>
              <a:buChar char="•"/>
              <a:defRPr sz="1500">
                <a:solidFill>
                  <a:srgbClr val="000000"/>
                </a:solidFill>
              </a:defRPr>
            </a:lvl1pPr>
            <a:lvl2pPr marL="514350" marR="0" indent="-171450" algn="l" defTabSz="685800" rtl="0" eaLnBrk="1" fontAlgn="base" latinLnBrk="0" hangingPunct="1">
              <a:lnSpc>
                <a:spcPct val="90000"/>
              </a:lnSpc>
              <a:spcBef>
                <a:spcPts val="375"/>
              </a:spcBef>
              <a:spcAft>
                <a:spcPct val="0"/>
              </a:spcAft>
              <a:buClr>
                <a:srgbClr val="FF6300"/>
              </a:buClr>
              <a:buSzTx/>
              <a:buFont typeface="Arial" charset="0"/>
              <a:buChar char="•"/>
              <a:tabLst/>
              <a:defRPr sz="1500" baseline="0"/>
            </a:lvl2pPr>
            <a:lvl3pPr marL="857250" indent="-171450">
              <a:buClr>
                <a:srgbClr val="000000"/>
              </a:buClr>
              <a:buFont typeface="Arial" charset="0"/>
              <a:buChar char="•"/>
              <a:defRPr sz="1500"/>
            </a:lvl3pPr>
            <a:lvl4pPr marL="1200150" indent="-171450">
              <a:buClr>
                <a:srgbClr val="000000"/>
              </a:buClr>
              <a:buSzPct val="50000"/>
              <a:buFont typeface="Calibri" charset="0"/>
              <a:buChar char="▶"/>
              <a:defRPr sz="1500"/>
            </a:lvl4pPr>
            <a:lvl5pPr marL="1543050" indent="-171450">
              <a:buClr>
                <a:srgbClr val="000000"/>
              </a:buClr>
              <a:buFont typeface="Helvetica" charset="0"/>
              <a:buChar char="⁃"/>
              <a:defRPr sz="15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Tree>
    <p:extLst>
      <p:ext uri="{BB962C8B-B14F-4D97-AF65-F5344CB8AC3E}">
        <p14:creationId xmlns:p14="http://schemas.microsoft.com/office/powerpoint/2010/main" val="410398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1BE8-ECC1-4027-B16E-C7BECCA9D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6C7E1-471A-46AA-8068-98E68C0C20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7C9F8F-EC48-4D16-B4C6-023A7B607BE6}"/>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5" name="Footer Placeholder 4">
            <a:extLst>
              <a:ext uri="{FF2B5EF4-FFF2-40B4-BE49-F238E27FC236}">
                <a16:creationId xmlns:a16="http://schemas.microsoft.com/office/drawing/2014/main" id="{B79FA5B3-F726-417B-932A-B93E0C8F5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D21F1-1A24-43EA-AB09-3024C491E8FB}"/>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240456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6569-B648-4D50-BEB8-E8DAE24D68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831B3-A1FD-470C-BEEE-4CFB441502DD}"/>
              </a:ext>
            </a:extLst>
          </p:cNvPr>
          <p:cNvSpPr>
            <a:spLocks noGrp="1"/>
          </p:cNvSpPr>
          <p:nvPr>
            <p:ph sz="half" idx="1"/>
          </p:nvPr>
        </p:nvSpPr>
        <p:spPr>
          <a:xfrm>
            <a:off x="838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1F34A17-C244-438C-9AE3-FB9B3CE3BD8F}"/>
              </a:ext>
            </a:extLst>
          </p:cNvPr>
          <p:cNvSpPr>
            <a:spLocks noGrp="1"/>
          </p:cNvSpPr>
          <p:nvPr>
            <p:ph sz="half" idx="2"/>
          </p:nvPr>
        </p:nvSpPr>
        <p:spPr>
          <a:xfrm>
            <a:off x="6172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CFA3AA-3FC1-4B98-8F99-1726F1AC0A38}"/>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6" name="Footer Placeholder 5">
            <a:extLst>
              <a:ext uri="{FF2B5EF4-FFF2-40B4-BE49-F238E27FC236}">
                <a16:creationId xmlns:a16="http://schemas.microsoft.com/office/drawing/2014/main" id="{1CE10883-BACC-41A1-9067-ECFDB937D7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660A2-13C9-4432-A6EB-A4FF3D78F15F}"/>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180165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843-C993-4E9C-80DD-3620816E56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91A8E3-B066-4511-9C6E-A3435B64DD88}"/>
              </a:ext>
            </a:extLst>
          </p:cNvPr>
          <p:cNvSpPr>
            <a:spLocks noGrp="1"/>
          </p:cNvSpPr>
          <p:nvPr>
            <p:ph type="body" idx="1"/>
          </p:nvPr>
        </p:nvSpPr>
        <p:spPr>
          <a:xfrm>
            <a:off x="839788" y="1734325"/>
            <a:ext cx="5157787"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86B63-4102-4802-94D7-F138F80F3E19}"/>
              </a:ext>
            </a:extLst>
          </p:cNvPr>
          <p:cNvSpPr>
            <a:spLocks noGrp="1"/>
          </p:cNvSpPr>
          <p:nvPr>
            <p:ph sz="half" idx="2"/>
          </p:nvPr>
        </p:nvSpPr>
        <p:spPr>
          <a:xfrm>
            <a:off x="839788" y="2558237"/>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C924765-08A7-4A60-86DC-DC420F60BBAE}"/>
              </a:ext>
            </a:extLst>
          </p:cNvPr>
          <p:cNvSpPr>
            <a:spLocks noGrp="1"/>
          </p:cNvSpPr>
          <p:nvPr>
            <p:ph type="body" sz="quarter" idx="3"/>
          </p:nvPr>
        </p:nvSpPr>
        <p:spPr>
          <a:xfrm>
            <a:off x="6172200" y="1734325"/>
            <a:ext cx="5183188"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AA2795-EFB6-4000-8F25-FBB62646C0CD}"/>
              </a:ext>
            </a:extLst>
          </p:cNvPr>
          <p:cNvSpPr>
            <a:spLocks noGrp="1"/>
          </p:cNvSpPr>
          <p:nvPr>
            <p:ph sz="quarter" idx="4"/>
          </p:nvPr>
        </p:nvSpPr>
        <p:spPr>
          <a:xfrm>
            <a:off x="6172200" y="2558237"/>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942CFB-FE12-494A-9C41-3CB90F07BDAA}"/>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8" name="Footer Placeholder 7">
            <a:extLst>
              <a:ext uri="{FF2B5EF4-FFF2-40B4-BE49-F238E27FC236}">
                <a16:creationId xmlns:a16="http://schemas.microsoft.com/office/drawing/2014/main" id="{6C3A07E3-59E1-4EBD-9687-4B6ABE96AC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F7BB23-7539-4674-8B66-ACEFF94686C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8311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41DB-C73C-4968-B434-A6AA14DAF6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152BF-92C7-4BF5-A9DB-16A0BF0F5F5D}"/>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4" name="Footer Placeholder 3">
            <a:extLst>
              <a:ext uri="{FF2B5EF4-FFF2-40B4-BE49-F238E27FC236}">
                <a16:creationId xmlns:a16="http://schemas.microsoft.com/office/drawing/2014/main" id="{C1289DB7-F492-4037-A439-D70F7E5565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FA96F1-8B8A-4E83-B3C2-E10DE522AD30}"/>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845564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31033-9688-463F-9614-47F2F5BC6BF7}"/>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3" name="Footer Placeholder 2">
            <a:extLst>
              <a:ext uri="{FF2B5EF4-FFF2-40B4-BE49-F238E27FC236}">
                <a16:creationId xmlns:a16="http://schemas.microsoft.com/office/drawing/2014/main" id="{085B8DB2-C14B-45AC-ACAF-8702DF59C6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1DA57-8D4E-4075-9460-4F03DF8AABA8}"/>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85183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BE2C-9DAA-489D-AC88-15CBBA8A9B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E124BE-E494-445A-A4FB-A2A8F28F0C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2446DE-9A32-4774-9F7C-86678CA90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0115D-61B3-46D0-B4D3-30C374B526CF}"/>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6" name="Footer Placeholder 5">
            <a:extLst>
              <a:ext uri="{FF2B5EF4-FFF2-40B4-BE49-F238E27FC236}">
                <a16:creationId xmlns:a16="http://schemas.microsoft.com/office/drawing/2014/main" id="{EF3C2AFC-D0F8-469F-B1E0-123C2E066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B9BCDA-9EF7-4531-8021-AF7B30751516}"/>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92891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AE558-F89F-4688-94E5-77F37D49F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CD35AF-8CA2-49BB-BAE9-F29A0186E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5CAA98-55BD-4118-A8AF-D60306078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FF4C5-82A8-4AD8-B7E2-2882F657683C}"/>
              </a:ext>
            </a:extLst>
          </p:cNvPr>
          <p:cNvSpPr>
            <a:spLocks noGrp="1"/>
          </p:cNvSpPr>
          <p:nvPr>
            <p:ph type="dt" sz="half" idx="10"/>
          </p:nvPr>
        </p:nvSpPr>
        <p:spPr/>
        <p:txBody>
          <a:bodyPr/>
          <a:lstStyle/>
          <a:p>
            <a:fld id="{11EAACC7-3B3F-47D1-959A-EF58926E955E}" type="datetimeFigureOut">
              <a:rPr lang="en-US" smtClean="0"/>
              <a:t>10/6/2025</a:t>
            </a:fld>
            <a:endParaRPr lang="en-US"/>
          </a:p>
        </p:txBody>
      </p:sp>
      <p:sp>
        <p:nvSpPr>
          <p:cNvPr id="6" name="Footer Placeholder 5">
            <a:extLst>
              <a:ext uri="{FF2B5EF4-FFF2-40B4-BE49-F238E27FC236}">
                <a16:creationId xmlns:a16="http://schemas.microsoft.com/office/drawing/2014/main" id="{3860B401-B64F-417B-8AD6-581A22E5E0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4BD4C-7149-44BF-8150-F72CAA95A56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187824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4436E0F2-A64B-471E-93C0-8DFE08CC57C8}"/>
              </a:ext>
            </a:extLst>
          </p:cNvPr>
          <p:cNvCxnSpPr>
            <a:cxnSpLocks/>
          </p:cNvCxnSpPr>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E3AB1-2A8C-4607-9FAE-D8BDB280FE1A}"/>
              </a:ext>
            </a:extLst>
          </p:cNvPr>
          <p:cNvCxnSpPr>
            <a:cxnSpLocks/>
          </p:cNvCxnSpPr>
          <p:nvPr/>
        </p:nvCxnSpPr>
        <p:spPr>
          <a:xfrm flipH="1">
            <a:off x="0" y="0"/>
            <a:ext cx="903768" cy="65436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6D66059-832F-40B6-A35F-F56C8F38A1E7}"/>
              </a:ext>
            </a:extLst>
          </p:cNvPr>
          <p:cNvCxnSpPr>
            <a:cxnSpLocks/>
          </p:cNvCxnSpPr>
          <p:nvPr/>
        </p:nvCxnSpPr>
        <p:spPr>
          <a:xfrm flipH="1" flipV="1">
            <a:off x="-42863" y="5791200"/>
            <a:ext cx="6286501" cy="10668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15E2ED-7EA9-448D-83FA-54C3DF9723BD}"/>
              </a:ext>
            </a:extLst>
          </p:cNvPr>
          <p:cNvCxnSpPr>
            <a:cxnSpLocks/>
          </p:cNvCxnSpPr>
          <p:nvPr/>
        </p:nvCxnSpPr>
        <p:spPr>
          <a:xfrm flipH="1">
            <a:off x="8462964" y="5848350"/>
            <a:ext cx="3729036" cy="100965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595356-EABD-4767-AC9D-EA21FF115EC0}"/>
              </a:ext>
            </a:extLst>
          </p:cNvPr>
          <p:cNvCxnSpPr>
            <a:cxnSpLocks/>
          </p:cNvCxnSpPr>
          <p:nvPr/>
        </p:nvCxnSpPr>
        <p:spPr>
          <a:xfrm flipH="1">
            <a:off x="11543158" y="1647825"/>
            <a:ext cx="648842" cy="52101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CD9F06-9628-469C-B788-A894E3E08281}"/>
              </a:ext>
            </a:extLst>
          </p:cNvPr>
          <p:cNvCxnSpPr>
            <a:cxnSpLocks/>
          </p:cNvCxnSpPr>
          <p:nvPr/>
        </p:nvCxnSpPr>
        <p:spPr>
          <a:xfrm flipH="1" flipV="1">
            <a:off x="10781554" y="0"/>
            <a:ext cx="1410446" cy="425834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550A431-0B61-421B-B4B7-24C0CFF0F938}"/>
              </a:ext>
            </a:extLst>
          </p:cNvPr>
          <p:cNvCxnSpPr>
            <a:cxnSpLocks/>
          </p:cNvCxnSpPr>
          <p:nvPr/>
        </p:nvCxnSpPr>
        <p:spPr>
          <a:xfrm flipH="1" flipV="1">
            <a:off x="6529388" y="-4763"/>
            <a:ext cx="5662612" cy="9319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675B94C5-D205-4339-B029-5D0FD2E5F3DB}"/>
              </a:ext>
            </a:extLst>
          </p:cNvPr>
          <p:cNvSpPr>
            <a:spLocks noGrp="1"/>
          </p:cNvSpPr>
          <p:nvPr>
            <p:ph type="title"/>
          </p:nvPr>
        </p:nvSpPr>
        <p:spPr>
          <a:xfrm>
            <a:off x="1143000" y="533401"/>
            <a:ext cx="9906000" cy="138215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096DC5C-BD34-4CE4-8AA7-A6A4B9516F8F}"/>
              </a:ext>
            </a:extLst>
          </p:cNvPr>
          <p:cNvSpPr>
            <a:spLocks noGrp="1"/>
          </p:cNvSpPr>
          <p:nvPr>
            <p:ph type="body" idx="1"/>
          </p:nvPr>
        </p:nvSpPr>
        <p:spPr>
          <a:xfrm>
            <a:off x="1143000" y="2009554"/>
            <a:ext cx="9906000" cy="402442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F192A7-D622-449D-9FC2-48FDE4D690F1}"/>
              </a:ext>
            </a:extLst>
          </p:cNvPr>
          <p:cNvSpPr>
            <a:spLocks noGrp="1"/>
          </p:cNvSpPr>
          <p:nvPr>
            <p:ph type="dt" sz="half" idx="2"/>
          </p:nvPr>
        </p:nvSpPr>
        <p:spPr>
          <a:xfrm>
            <a:off x="7337102" y="6398878"/>
            <a:ext cx="4193908"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11EAACC7-3B3F-47D1-959A-EF58926E955E}" type="datetimeFigureOut">
              <a:rPr lang="en-US" smtClean="0"/>
              <a:t>10/6/2025</a:t>
            </a:fld>
            <a:endParaRPr lang="en-US"/>
          </a:p>
        </p:txBody>
      </p:sp>
      <p:sp>
        <p:nvSpPr>
          <p:cNvPr id="5" name="Footer Placeholder 4">
            <a:extLst>
              <a:ext uri="{FF2B5EF4-FFF2-40B4-BE49-F238E27FC236}">
                <a16:creationId xmlns:a16="http://schemas.microsoft.com/office/drawing/2014/main" id="{8435B93C-2BE9-4847-BFE5-D3CBCC6E948C}"/>
              </a:ext>
            </a:extLst>
          </p:cNvPr>
          <p:cNvSpPr>
            <a:spLocks noGrp="1"/>
          </p:cNvSpPr>
          <p:nvPr>
            <p:ph type="ftr" sz="quarter" idx="3"/>
          </p:nvPr>
        </p:nvSpPr>
        <p:spPr>
          <a:xfrm>
            <a:off x="154429" y="6398878"/>
            <a:ext cx="4497315" cy="365125"/>
          </a:xfrm>
          <a:prstGeom prst="rect">
            <a:avLst/>
          </a:prstGeom>
        </p:spPr>
        <p:txBody>
          <a:bodyPr vert="horz" lIns="91440" tIns="45720" rIns="91440" bIns="45720" rtlCol="0" anchor="ctr">
            <a:normAutofit/>
          </a:bodyPr>
          <a:lstStyle>
            <a:lvl1pPr algn="l">
              <a:defRPr sz="1200" b="1" spc="30" baseline="0">
                <a:solidFill>
                  <a:schemeClr val="tx2"/>
                </a:solidFill>
                <a:latin typeface="+mj-lt"/>
              </a:defRPr>
            </a:lvl1pPr>
          </a:lstStyle>
          <a:p>
            <a:endParaRPr lang="en-US" dirty="0"/>
          </a:p>
        </p:txBody>
      </p:sp>
      <p:sp>
        <p:nvSpPr>
          <p:cNvPr id="6" name="Slide Number Placeholder 5">
            <a:extLst>
              <a:ext uri="{FF2B5EF4-FFF2-40B4-BE49-F238E27FC236}">
                <a16:creationId xmlns:a16="http://schemas.microsoft.com/office/drawing/2014/main" id="{ADF70A99-395E-4F22-8AAB-6C7EE743D7D5}"/>
              </a:ext>
            </a:extLst>
          </p:cNvPr>
          <p:cNvSpPr>
            <a:spLocks noGrp="1"/>
          </p:cNvSpPr>
          <p:nvPr>
            <p:ph type="sldNum" sz="quarter" idx="4"/>
          </p:nvPr>
        </p:nvSpPr>
        <p:spPr>
          <a:xfrm>
            <a:off x="11602477" y="6398878"/>
            <a:ext cx="470887"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312CC964-A50B-4C29-B4E4-2C30BB34CCF3}" type="slidenum">
              <a:rPr lang="en-US" smtClean="0"/>
              <a:t>‹#›</a:t>
            </a:fld>
            <a:endParaRPr lang="en-US"/>
          </a:p>
        </p:txBody>
      </p:sp>
    </p:spTree>
    <p:extLst>
      <p:ext uri="{BB962C8B-B14F-4D97-AF65-F5344CB8AC3E}">
        <p14:creationId xmlns:p14="http://schemas.microsoft.com/office/powerpoint/2010/main" val="369857519"/>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6" r:id="rId12"/>
  </p:sldLayoutIdLst>
  <p:txStyles>
    <p:titleStyle>
      <a:lvl1pPr algn="l" defTabSz="914400" rtl="0" eaLnBrk="1" latinLnBrk="0" hangingPunct="1">
        <a:lnSpc>
          <a:spcPct val="90000"/>
        </a:lnSpc>
        <a:spcBef>
          <a:spcPct val="0"/>
        </a:spcBef>
        <a:buNone/>
        <a:defRPr sz="4400" i="1" kern="1200" cap="all" baseline="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5980F2-4DE2-735E-AB66-31ACCD804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50C3354-229F-A718-BC30-FBCB17EB5C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5DED342-396B-59F1-4D8F-40B7C7BCF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1F05E74A-187D-396A-A1FF-C1BD4B3586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16AD4420-02E9-C894-EEFC-508B3FABC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BD1FCA-7F21-8149-9BCA-29B57E29056A}" type="slidenum">
              <a:rPr lang="en-GR" smtClean="0"/>
              <a:t>‹#›</a:t>
            </a:fld>
            <a:endParaRPr lang="en-GR"/>
          </a:p>
        </p:txBody>
      </p:sp>
    </p:spTree>
    <p:extLst>
      <p:ext uri="{BB962C8B-B14F-4D97-AF65-F5344CB8AC3E}">
        <p14:creationId xmlns:p14="http://schemas.microsoft.com/office/powerpoint/2010/main" val="980058589"/>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B32A22-5035-793E-6DB0-4D68689B51AC}"/>
              </a:ext>
            </a:extLst>
          </p:cNvPr>
          <p:cNvPicPr>
            <a:picLocks noChangeAspect="1" noChangeArrowheads="1"/>
          </p:cNvPicPr>
          <p:nvPr/>
        </p:nvPicPr>
        <p:blipFill>
          <a:blip r:embed="rId3"/>
          <a:srcRect/>
          <a:stretch/>
        </p:blipFill>
        <p:spPr bwMode="auto">
          <a:xfrm>
            <a:off x="1070499" y="1307301"/>
            <a:ext cx="2794709" cy="3861111"/>
          </a:xfrm>
          <a:prstGeom prst="rect">
            <a:avLst/>
          </a:prstGeom>
          <a:ln>
            <a:noFill/>
          </a:ln>
          <a:effectLst>
            <a:outerShdw blurRad="292100" dist="139700" dir="2700000" algn="tl" rotWithShape="0">
              <a:srgbClr val="333333">
                <a:alpha val="65000"/>
              </a:srgbClr>
            </a:outerShdw>
          </a:effectLst>
        </p:spPr>
      </p:pic>
      <p:sp>
        <p:nvSpPr>
          <p:cNvPr id="15" name="Θέση κειμένου 14">
            <a:extLst>
              <a:ext uri="{FF2B5EF4-FFF2-40B4-BE49-F238E27FC236}">
                <a16:creationId xmlns:a16="http://schemas.microsoft.com/office/drawing/2014/main" id="{41F7B27A-147C-502B-7B2F-4020DDF91262}"/>
              </a:ext>
            </a:extLst>
          </p:cNvPr>
          <p:cNvSpPr>
            <a:spLocks noGrp="1"/>
          </p:cNvSpPr>
          <p:nvPr>
            <p:ph type="body" idx="1"/>
          </p:nvPr>
        </p:nvSpPr>
        <p:spPr>
          <a:xfrm>
            <a:off x="4507253" y="1274170"/>
            <a:ext cx="5953125" cy="4239269"/>
          </a:xfrm>
        </p:spPr>
        <p:txBody>
          <a:bodyPr/>
          <a:lstStyle/>
          <a:p>
            <a:pPr marL="120647" indent="0" algn="ctr">
              <a:buNone/>
            </a:pPr>
            <a:r>
              <a:rPr lang="en-US" sz="2800" dirty="0">
                <a:latin typeface="Aptos" panose="020B0004020202020204" pitchFamily="34" charset="0"/>
                <a:cs typeface="Calibri Light" panose="020F0302020204030204" pitchFamily="34" charset="0"/>
              </a:rPr>
              <a:t>Andrew Heywood, Ben Whitham</a:t>
            </a:r>
            <a:endParaRPr lang="el-GR" sz="2800" dirty="0">
              <a:latin typeface="Aptos" panose="020B0004020202020204" pitchFamily="34" charset="0"/>
              <a:cs typeface="Calibri Light" panose="020F0302020204030204" pitchFamily="34" charset="0"/>
            </a:endParaRPr>
          </a:p>
          <a:p>
            <a:pPr marL="120647" indent="0" algn="ctr">
              <a:buNone/>
            </a:pPr>
            <a:endParaRPr lang="en-US" sz="1600" dirty="0">
              <a:latin typeface="Aptos" panose="020B0004020202020204" pitchFamily="34" charset="0"/>
              <a:cs typeface="Calibri Light" panose="020F0302020204030204" pitchFamily="34" charset="0"/>
            </a:endParaRPr>
          </a:p>
          <a:p>
            <a:pPr marL="120647" indent="0" algn="ctr">
              <a:buNone/>
            </a:pPr>
            <a:r>
              <a:rPr lang="el-GR" sz="3600" dirty="0">
                <a:latin typeface="Aptos" panose="020B0004020202020204" pitchFamily="34" charset="0"/>
                <a:cs typeface="Calibri Light" panose="020F0302020204030204" pitchFamily="34" charset="0"/>
              </a:rPr>
              <a:t>Διεθνείς σχέσεις και πολιτική στην παγκόσμια εποχή</a:t>
            </a:r>
          </a:p>
          <a:p>
            <a:pPr marL="120647" indent="0" algn="ctr">
              <a:buNone/>
            </a:pPr>
            <a:r>
              <a:rPr lang="el-GR" sz="3200" dirty="0">
                <a:latin typeface="Aptos" panose="020B0004020202020204" pitchFamily="34" charset="0"/>
                <a:cs typeface="Calibri Light" panose="020F0302020204030204" pitchFamily="34" charset="0"/>
              </a:rPr>
              <a:t>2η έκδοση</a:t>
            </a:r>
          </a:p>
          <a:p>
            <a:pPr marL="120647" indent="0" algn="ctr">
              <a:buNone/>
            </a:pPr>
            <a:endParaRPr lang="el-GR" sz="3200" dirty="0">
              <a:solidFill>
                <a:srgbClr val="004A78"/>
              </a:solidFill>
              <a:latin typeface="Aptos" panose="020B0004020202020204" pitchFamily="34" charset="0"/>
              <a:cs typeface="Calibri Light" panose="020F0302020204030204" pitchFamily="34" charset="0"/>
            </a:endParaRPr>
          </a:p>
          <a:p>
            <a:pPr marL="120647" indent="0" algn="ctr">
              <a:buNone/>
            </a:pPr>
            <a:r>
              <a:rPr lang="el-GR" sz="2000" dirty="0">
                <a:latin typeface="Aptos" panose="020B0004020202020204" pitchFamily="34" charset="0"/>
                <a:ea typeface="Aptos" panose="020B0004020202020204" pitchFamily="34" charset="0"/>
                <a:cs typeface="Times New Roman" panose="02020603050405020304" pitchFamily="18" charset="0"/>
              </a:rPr>
              <a:t>Δημιουργία </a:t>
            </a:r>
            <a:r>
              <a:rPr lang="en-US" sz="2000" dirty="0">
                <a:latin typeface="Aptos" panose="020B0004020202020204" pitchFamily="34" charset="0"/>
                <a:ea typeface="Aptos" panose="020B0004020202020204" pitchFamily="34" charset="0"/>
                <a:cs typeface="Times New Roman" panose="02020603050405020304" pitchFamily="18" charset="0"/>
              </a:rPr>
              <a:t>&amp;</a:t>
            </a:r>
            <a:r>
              <a:rPr lang="el-GR" sz="2000" dirty="0">
                <a:latin typeface="Aptos" panose="020B0004020202020204" pitchFamily="34" charset="0"/>
                <a:ea typeface="Aptos" panose="020B0004020202020204" pitchFamily="34" charset="0"/>
                <a:cs typeface="Times New Roman" panose="02020603050405020304" pitchFamily="18" charset="0"/>
              </a:rPr>
              <a:t> επιμέλεια διαφανειών: </a:t>
            </a:r>
          </a:p>
          <a:p>
            <a:pPr marL="120647" indent="0" algn="ctr">
              <a:buNone/>
            </a:pPr>
            <a:r>
              <a:rPr lang="el-GR" sz="2000" dirty="0">
                <a:latin typeface="Aptos" panose="020B0004020202020204" pitchFamily="34" charset="0"/>
                <a:ea typeface="Aptos" panose="020B0004020202020204" pitchFamily="34" charset="0"/>
                <a:cs typeface="Times New Roman" panose="02020603050405020304" pitchFamily="18" charset="0"/>
              </a:rPr>
              <a:t>Σοφία Τυπάλδου</a:t>
            </a:r>
            <a:endParaRPr lang="el-GR" sz="2000" spc="-20" dirty="0">
              <a:latin typeface="Aptos" panose="020B0004020202020204" pitchFamily="34" charset="0"/>
              <a:cs typeface="Arial" panose="020B0604020202020204" pitchFamily="34" charset="0"/>
            </a:endParaRPr>
          </a:p>
          <a:p>
            <a:pPr marL="120647" indent="0" algn="ctr">
              <a:buNone/>
            </a:pPr>
            <a:endParaRPr lang="el-GR" sz="3200" dirty="0">
              <a:solidFill>
                <a:srgbClr val="004A78"/>
              </a:solidFill>
              <a:latin typeface="Calibri Light" panose="020F0302020204030204" pitchFamily="34" charset="0"/>
              <a:cs typeface="Calibri Light" panose="020F0302020204030204" pitchFamily="34" charset="0"/>
            </a:endParaRPr>
          </a:p>
        </p:txBody>
      </p:sp>
      <p:pic>
        <p:nvPicPr>
          <p:cNvPr id="3" name="Εικόνα 2">
            <a:extLst>
              <a:ext uri="{FF2B5EF4-FFF2-40B4-BE49-F238E27FC236}">
                <a16:creationId xmlns:a16="http://schemas.microsoft.com/office/drawing/2014/main" id="{2FD45BE3-F6BB-B5B5-3EA9-9EBF682985D1}"/>
              </a:ext>
            </a:extLst>
          </p:cNvPr>
          <p:cNvPicPr>
            <a:picLocks noChangeAspect="1"/>
          </p:cNvPicPr>
          <p:nvPr/>
        </p:nvPicPr>
        <p:blipFill>
          <a:blip r:embed="rId4"/>
          <a:stretch>
            <a:fillRect/>
          </a:stretch>
        </p:blipFill>
        <p:spPr>
          <a:xfrm>
            <a:off x="10460378" y="6261000"/>
            <a:ext cx="1316378" cy="432000"/>
          </a:xfrm>
          <a:prstGeom prst="rect">
            <a:avLst/>
          </a:prstGeom>
        </p:spPr>
      </p:pic>
      <p:sp>
        <p:nvSpPr>
          <p:cNvPr id="4" name="TextBox 3">
            <a:extLst>
              <a:ext uri="{FF2B5EF4-FFF2-40B4-BE49-F238E27FC236}">
                <a16:creationId xmlns:a16="http://schemas.microsoft.com/office/drawing/2014/main" id="{AC473E84-660D-BE7A-6153-9C33B0A1F6C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3313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53E516-598E-24F5-7052-61D1315A5BC1}"/>
              </a:ext>
            </a:extLst>
          </p:cNvPr>
          <p:cNvSpPr>
            <a:spLocks noGrp="1"/>
          </p:cNvSpPr>
          <p:nvPr>
            <p:ph sz="half" idx="1"/>
          </p:nvPr>
        </p:nvSpPr>
        <p:spPr>
          <a:xfrm>
            <a:off x="838198" y="2688861"/>
            <a:ext cx="4982739" cy="3635738"/>
          </a:xfrm>
        </p:spPr>
        <p:txBody>
          <a:bodyPr>
            <a:noAutofit/>
          </a:bodyPr>
          <a:lstStyle/>
          <a:p>
            <a:pPr marL="0" indent="0" algn="ctr">
              <a:buNone/>
            </a:pPr>
            <a:r>
              <a:rPr lang="el-GR" sz="1200" b="1" dirty="0">
                <a:latin typeface="Aptos" panose="020B0004020202020204" pitchFamily="34" charset="0"/>
              </a:rPr>
              <a:t>ΡΕΑΛΙΣΜΟΣ</a:t>
            </a:r>
          </a:p>
          <a:p>
            <a:r>
              <a:rPr lang="el-GR" sz="1200" dirty="0">
                <a:latin typeface="Aptos" panose="020B0004020202020204" pitchFamily="34" charset="0"/>
              </a:rPr>
              <a:t>Η διεθνής πολιτική χαρακτηρίζεται από συνεχείς διαμάχες για την απόκτηση ισχύος, συγκρούσεις και ένα ευρύ φάσμα εμποδίων που δυσχεραίνουν την ειρηνική συνεργασία</a:t>
            </a:r>
          </a:p>
          <a:p>
            <a:r>
              <a:rPr lang="el-GR" sz="1200" dirty="0">
                <a:latin typeface="Aptos" panose="020B0004020202020204" pitchFamily="34" charset="0"/>
              </a:rPr>
              <a:t>Δίνει έμφαση στην πολιτική της ισχύος</a:t>
            </a:r>
          </a:p>
          <a:p>
            <a:r>
              <a:rPr lang="el-GR" sz="1200" u="sng" dirty="0">
                <a:latin typeface="Aptos" panose="020B0004020202020204" pitchFamily="34" charset="0"/>
              </a:rPr>
              <a:t>Παραδοχές</a:t>
            </a:r>
            <a:r>
              <a:rPr lang="el-GR" sz="1200" dirty="0">
                <a:latin typeface="Aptos" panose="020B0004020202020204" pitchFamily="34" charset="0"/>
              </a:rPr>
              <a:t>: </a:t>
            </a:r>
          </a:p>
          <a:p>
            <a:r>
              <a:rPr lang="el-GR" sz="1200" dirty="0">
                <a:latin typeface="Aptos" panose="020B0004020202020204" pitchFamily="34" charset="0"/>
              </a:rPr>
              <a:t>Η ανθρώπινη φύση χαρακτηρίζεται από εγωισμό και απληστία</a:t>
            </a:r>
          </a:p>
          <a:p>
            <a:r>
              <a:rPr lang="el-GR" sz="1200" dirty="0">
                <a:latin typeface="Aptos" panose="020B0004020202020204" pitchFamily="34" charset="0"/>
              </a:rPr>
              <a:t>Η πολιτική διαμορφώνεται από την ισχύ</a:t>
            </a:r>
          </a:p>
          <a:p>
            <a:r>
              <a:rPr lang="el-GR" sz="1200" dirty="0">
                <a:latin typeface="Aptos" panose="020B0004020202020204" pitchFamily="34" charset="0"/>
              </a:rPr>
              <a:t>Τα κράτη είναι οι κύριοι δρώντες σε παγκόσμιο επίπεδο</a:t>
            </a:r>
          </a:p>
          <a:p>
            <a:r>
              <a:rPr lang="el-GR" sz="1200" dirty="0">
                <a:latin typeface="Aptos" panose="020B0004020202020204" pitchFamily="34" charset="0"/>
              </a:rPr>
              <a:t>Τα κράτη λειτουργούν σε πλαίσιο αναρχίας και στηρίζονται στην αυτοβοήθεια</a:t>
            </a:r>
          </a:p>
          <a:p>
            <a:r>
              <a:rPr lang="el-GR" sz="1200" dirty="0">
                <a:latin typeface="Aptos" panose="020B0004020202020204" pitchFamily="34" charset="0"/>
              </a:rPr>
              <a:t>Η παγκόσμια τάξη διαμορφώνεται από την κατανομή της ισχύος μεταξύ των κρατών</a:t>
            </a:r>
          </a:p>
          <a:p>
            <a:r>
              <a:rPr lang="el-GR" sz="1200" dirty="0">
                <a:latin typeface="Aptos" panose="020B0004020202020204" pitchFamily="34" charset="0"/>
              </a:rPr>
              <a:t>Οι ηθικοί προβληματισμοί δεν (θα πρέπει να) διαδραματίζουν ρόλο στην άσκηση της εξωτερικής πολιτικής </a:t>
            </a:r>
            <a:endParaRPr lang="en-GR" sz="1200" dirty="0">
              <a:latin typeface="Aptos" panose="020B0004020202020204" pitchFamily="34" charset="0"/>
            </a:endParaRPr>
          </a:p>
        </p:txBody>
      </p:sp>
      <p:sp>
        <p:nvSpPr>
          <p:cNvPr id="4" name="Content Placeholder 3">
            <a:extLst>
              <a:ext uri="{FF2B5EF4-FFF2-40B4-BE49-F238E27FC236}">
                <a16:creationId xmlns:a16="http://schemas.microsoft.com/office/drawing/2014/main" id="{2DB32B7A-08BE-DF15-F46E-87EA1B78AF79}"/>
              </a:ext>
            </a:extLst>
          </p:cNvPr>
          <p:cNvSpPr>
            <a:spLocks noGrp="1"/>
          </p:cNvSpPr>
          <p:nvPr>
            <p:ph sz="half" idx="2"/>
          </p:nvPr>
        </p:nvSpPr>
        <p:spPr>
          <a:xfrm>
            <a:off x="6214946" y="2688861"/>
            <a:ext cx="5181600" cy="3571432"/>
          </a:xfrm>
        </p:spPr>
        <p:txBody>
          <a:bodyPr>
            <a:normAutofit fontScale="32500" lnSpcReduction="20000"/>
          </a:bodyPr>
          <a:lstStyle/>
          <a:p>
            <a:pPr marL="0" indent="0" algn="ctr">
              <a:buNone/>
            </a:pPr>
            <a:r>
              <a:rPr lang="el-GR" sz="4300" b="1" dirty="0">
                <a:latin typeface="Aptos" panose="020B0004020202020204" pitchFamily="34" charset="0"/>
              </a:rPr>
              <a:t>ΦΙΛΕΛΕΥΘΕΡΙΣΜΟΣ</a:t>
            </a:r>
          </a:p>
          <a:p>
            <a:r>
              <a:rPr lang="el-GR" sz="3700" dirty="0">
                <a:latin typeface="Aptos" panose="020B0004020202020204" pitchFamily="34" charset="0"/>
              </a:rPr>
              <a:t>Πίστη στην ορθολογικότητα και την ηθική αγαθότητα του ανθρώπου</a:t>
            </a:r>
          </a:p>
          <a:p>
            <a:r>
              <a:rPr lang="el-GR" sz="3700" dirty="0">
                <a:latin typeface="Aptos" panose="020B0004020202020204" pitchFamily="34" charset="0"/>
              </a:rPr>
              <a:t>Διεθνισμός: δυνατότητα εδραίωσης «οικονομικής και αιώνιας ειρήνης» (</a:t>
            </a:r>
            <a:r>
              <a:rPr lang="en-US" sz="3700" dirty="0">
                <a:latin typeface="Aptos" panose="020B0004020202020204" pitchFamily="34" charset="0"/>
              </a:rPr>
              <a:t>Immanuel Kant)</a:t>
            </a:r>
          </a:p>
          <a:p>
            <a:r>
              <a:rPr lang="el-GR" sz="3700" u="sng" dirty="0">
                <a:latin typeface="Aptos" panose="020B0004020202020204" pitchFamily="34" charset="0"/>
              </a:rPr>
              <a:t>Παραδοχές</a:t>
            </a:r>
            <a:r>
              <a:rPr lang="el-GR" sz="3700" dirty="0">
                <a:latin typeface="Aptos" panose="020B0004020202020204" pitchFamily="34" charset="0"/>
              </a:rPr>
              <a:t>: </a:t>
            </a:r>
          </a:p>
          <a:p>
            <a:r>
              <a:rPr lang="el-GR" sz="3700" dirty="0">
                <a:latin typeface="Aptos" panose="020B0004020202020204" pitchFamily="34" charset="0"/>
              </a:rPr>
              <a:t>Οι άνθρωποι είναι ορθολογικά και ηθικά πλάσματα</a:t>
            </a:r>
          </a:p>
          <a:p>
            <a:r>
              <a:rPr lang="el-GR" sz="3700" dirty="0">
                <a:latin typeface="Aptos" panose="020B0004020202020204" pitchFamily="34" charset="0"/>
              </a:rPr>
              <a:t>Η ιστορία είναι μια προοδευτική συνεργασία που χαρακτηρίζεται από την ενισχυόμενη προοπτική διεθνούς συνεργασίας και ειρήνης</a:t>
            </a:r>
          </a:p>
          <a:p>
            <a:r>
              <a:rPr lang="el-GR" sz="3700" dirty="0">
                <a:latin typeface="Aptos" panose="020B0004020202020204" pitchFamily="34" charset="0"/>
              </a:rPr>
              <a:t>Μοντέλο των πολλαπλών δρώντων της παγκόσμιας πολιτικής (και όχι </a:t>
            </a:r>
            <a:r>
              <a:rPr lang="el-GR" sz="3700" dirty="0" err="1">
                <a:latin typeface="Aptos" panose="020B0004020202020204" pitchFamily="34" charset="0"/>
              </a:rPr>
              <a:t>κρατοκεντρικό</a:t>
            </a:r>
            <a:r>
              <a:rPr lang="el-GR" sz="3700" dirty="0">
                <a:latin typeface="Aptos" panose="020B0004020202020204" pitchFamily="34" charset="0"/>
              </a:rPr>
              <a:t>)</a:t>
            </a:r>
          </a:p>
          <a:p>
            <a:r>
              <a:rPr lang="el-GR" sz="3700" dirty="0">
                <a:latin typeface="Aptos" panose="020B0004020202020204" pitchFamily="34" charset="0"/>
              </a:rPr>
              <a:t>Το εμπόριο και η οικονομική αλληλεξάρτηση καθιστούν τον πόλεμο λιγότερο πιθανό</a:t>
            </a:r>
          </a:p>
          <a:p>
            <a:r>
              <a:rPr lang="el-GR" sz="3700" dirty="0">
                <a:latin typeface="Aptos" panose="020B0004020202020204" pitchFamily="34" charset="0"/>
              </a:rPr>
              <a:t>Το διεθνές δίκαιο προάγει την τάξη και καλλιεργεί τη συμπεριφορά των κρατών </a:t>
            </a:r>
          </a:p>
          <a:p>
            <a:r>
              <a:rPr lang="el-GR" sz="3700" dirty="0">
                <a:latin typeface="Aptos" panose="020B0004020202020204" pitchFamily="34" charset="0"/>
              </a:rPr>
              <a:t>Η δημοκρατία είναι εγγενώς ειρηνική</a:t>
            </a:r>
            <a:endParaRPr lang="en-GR" dirty="0">
              <a:latin typeface="Aptos" panose="020B0004020202020204" pitchFamily="34" charset="0"/>
            </a:endParaRPr>
          </a:p>
        </p:txBody>
      </p:sp>
      <p:sp>
        <p:nvSpPr>
          <p:cNvPr id="5" name="TextBox 4">
            <a:extLst>
              <a:ext uri="{FF2B5EF4-FFF2-40B4-BE49-F238E27FC236}">
                <a16:creationId xmlns:a16="http://schemas.microsoft.com/office/drawing/2014/main" id="{FAA83FF5-B0B4-59A3-9AC6-67616B27E7E1}"/>
              </a:ext>
            </a:extLst>
          </p:cNvPr>
          <p:cNvSpPr txBox="1"/>
          <p:nvPr/>
        </p:nvSpPr>
        <p:spPr>
          <a:xfrm>
            <a:off x="838198" y="1689223"/>
            <a:ext cx="10313022" cy="923330"/>
          </a:xfrm>
          <a:prstGeom prst="rect">
            <a:avLst/>
          </a:prstGeom>
          <a:noFill/>
        </p:spPr>
        <p:txBody>
          <a:bodyPr wrap="square" rtlCol="0">
            <a:spAutoFit/>
          </a:bodyPr>
          <a:lstStyle/>
          <a:p>
            <a:r>
              <a:rPr lang="el-GR" dirty="0">
                <a:latin typeface="Aptos" panose="020B0004020202020204" pitchFamily="34" charset="0"/>
              </a:rPr>
              <a:t>Βασίζονται στην πίστη ότι είναι δυνατή η παραγωγή αντικειμενικής γνώσης μέσω της ικανότητας να διακρίνουμε τα «γεγονότα» από τις «αξίες» (</a:t>
            </a:r>
            <a:r>
              <a:rPr lang="el-GR" b="1" dirty="0">
                <a:latin typeface="Aptos" panose="020B0004020202020204" pitchFamily="34" charset="0"/>
              </a:rPr>
              <a:t>θετικισμός</a:t>
            </a:r>
            <a:r>
              <a:rPr lang="el-GR" dirty="0">
                <a:latin typeface="Aptos" panose="020B0004020202020204" pitchFamily="34" charset="0"/>
              </a:rPr>
              <a:t>)</a:t>
            </a:r>
          </a:p>
          <a:p>
            <a:endParaRPr lang="en-GR" dirty="0"/>
          </a:p>
        </p:txBody>
      </p:sp>
      <p:sp>
        <p:nvSpPr>
          <p:cNvPr id="6" name="TextBox 5">
            <a:extLst>
              <a:ext uri="{FF2B5EF4-FFF2-40B4-BE49-F238E27FC236}">
                <a16:creationId xmlns:a16="http://schemas.microsoft.com/office/drawing/2014/main" id="{ADEB3BC7-8E67-1199-623D-0F5F46E294DC}"/>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
        <p:nvSpPr>
          <p:cNvPr id="7" name="TextBox 6">
            <a:extLst>
              <a:ext uri="{FF2B5EF4-FFF2-40B4-BE49-F238E27FC236}">
                <a16:creationId xmlns:a16="http://schemas.microsoft.com/office/drawing/2014/main" id="{B5AA8178-4371-492C-A3F7-9B4C41C3C9E1}"/>
              </a:ext>
            </a:extLst>
          </p:cNvPr>
          <p:cNvSpPr txBox="1"/>
          <p:nvPr/>
        </p:nvSpPr>
        <p:spPr>
          <a:xfrm>
            <a:off x="838197" y="234685"/>
            <a:ext cx="11012907" cy="1323439"/>
          </a:xfrm>
          <a:prstGeom prst="rect">
            <a:avLst/>
          </a:prstGeom>
          <a:noFill/>
        </p:spPr>
        <p:txBody>
          <a:bodyPr wrap="square" rtlCol="0">
            <a:spAutoFit/>
          </a:bodyPr>
          <a:lstStyle/>
          <a:p>
            <a:r>
              <a:rPr lang="el-GR" sz="4000" dirty="0">
                <a:latin typeface="Aptos" panose="020B0004020202020204" pitchFamily="34" charset="0"/>
              </a:rPr>
              <a:t>Παραδοσιακές προσεγγίσεις της παγκόσμιας πολιτικής: Ρεαλισμός &amp; Φιλελευθερισμός</a:t>
            </a:r>
          </a:p>
        </p:txBody>
      </p:sp>
    </p:spTree>
    <p:extLst>
      <p:ext uri="{BB962C8B-B14F-4D97-AF65-F5344CB8AC3E}">
        <p14:creationId xmlns:p14="http://schemas.microsoft.com/office/powerpoint/2010/main" val="2940227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Content Placeholder 4">
            <a:extLst>
              <a:ext uri="{FF2B5EF4-FFF2-40B4-BE49-F238E27FC236}">
                <a16:creationId xmlns:a16="http://schemas.microsoft.com/office/drawing/2014/main" id="{48B9D794-9CD7-78D6-A2E0-7B7096FD9D6A}"/>
              </a:ext>
            </a:extLst>
          </p:cNvPr>
          <p:cNvGraphicFramePr>
            <a:graphicFrameLocks noGrp="1"/>
          </p:cNvGraphicFramePr>
          <p:nvPr>
            <p:ph idx="1"/>
            <p:extLst>
              <p:ext uri="{D42A27DB-BD31-4B8C-83A1-F6EECF244321}">
                <p14:modId xmlns:p14="http://schemas.microsoft.com/office/powerpoint/2010/main" val="593976434"/>
              </p:ext>
            </p:extLst>
          </p:nvPr>
        </p:nvGraphicFramePr>
        <p:xfrm>
          <a:off x="4788040" y="728505"/>
          <a:ext cx="6541475" cy="5265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07F8A14C-16C7-04DA-0A31-4D16EE375B30}"/>
              </a:ext>
            </a:extLst>
          </p:cNvPr>
          <p:cNvSpPr txBox="1"/>
          <p:nvPr/>
        </p:nvSpPr>
        <p:spPr>
          <a:xfrm>
            <a:off x="543049" y="3578611"/>
            <a:ext cx="3922272" cy="1200329"/>
          </a:xfrm>
          <a:prstGeom prst="rect">
            <a:avLst/>
          </a:prstGeom>
          <a:noFill/>
        </p:spPr>
        <p:txBody>
          <a:bodyPr wrap="square" rtlCol="0">
            <a:spAutoFit/>
          </a:bodyPr>
          <a:lstStyle/>
          <a:p>
            <a:r>
              <a:rPr lang="el-GR" dirty="0">
                <a:latin typeface="Aptos" panose="020B0004020202020204" pitchFamily="34" charset="0"/>
              </a:rPr>
              <a:t>Αμφισβητούν τα συμπεράσματα των παραδοσιακών θεωριών και υποβάλλουν και τις ίδιες τις θεωρίες σε κριτική εξέταση (</a:t>
            </a:r>
            <a:r>
              <a:rPr lang="el-GR" b="1" dirty="0" err="1">
                <a:latin typeface="Aptos" panose="020B0004020202020204" pitchFamily="34" charset="0"/>
              </a:rPr>
              <a:t>μεταθετικισμός</a:t>
            </a:r>
            <a:r>
              <a:rPr lang="el-GR" dirty="0">
                <a:latin typeface="Aptos" panose="020B0004020202020204" pitchFamily="34" charset="0"/>
              </a:rPr>
              <a:t>)</a:t>
            </a:r>
            <a:endParaRPr lang="en-GR" dirty="0">
              <a:latin typeface="Aptos" panose="020B0004020202020204" pitchFamily="34" charset="0"/>
            </a:endParaRPr>
          </a:p>
        </p:txBody>
      </p:sp>
      <p:sp>
        <p:nvSpPr>
          <p:cNvPr id="3" name="TextBox 2">
            <a:extLst>
              <a:ext uri="{FF2B5EF4-FFF2-40B4-BE49-F238E27FC236}">
                <a16:creationId xmlns:a16="http://schemas.microsoft.com/office/drawing/2014/main" id="{EBC2186E-2EBC-EE9B-C2BF-FB46471A73D4}"/>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
        <p:nvSpPr>
          <p:cNvPr id="4" name="TextBox 3">
            <a:extLst>
              <a:ext uri="{FF2B5EF4-FFF2-40B4-BE49-F238E27FC236}">
                <a16:creationId xmlns:a16="http://schemas.microsoft.com/office/drawing/2014/main" id="{60ABC9E0-948C-D2F3-381D-579860DC2CCE}"/>
              </a:ext>
            </a:extLst>
          </p:cNvPr>
          <p:cNvSpPr txBox="1"/>
          <p:nvPr/>
        </p:nvSpPr>
        <p:spPr>
          <a:xfrm>
            <a:off x="543048" y="728505"/>
            <a:ext cx="3815592" cy="2554545"/>
          </a:xfrm>
          <a:prstGeom prst="rect">
            <a:avLst/>
          </a:prstGeom>
          <a:noFill/>
        </p:spPr>
        <p:txBody>
          <a:bodyPr wrap="square" rtlCol="0">
            <a:spAutoFit/>
          </a:bodyPr>
          <a:lstStyle/>
          <a:p>
            <a:r>
              <a:rPr lang="el-GR" sz="4000" dirty="0">
                <a:latin typeface="Aptos" panose="020B0004020202020204" pitchFamily="34" charset="0"/>
              </a:rPr>
              <a:t>Κριτικές προσεγγίσεις της παγκόσμιας πολιτικής</a:t>
            </a:r>
          </a:p>
        </p:txBody>
      </p:sp>
    </p:spTree>
    <p:extLst>
      <p:ext uri="{BB962C8B-B14F-4D97-AF65-F5344CB8AC3E}">
        <p14:creationId xmlns:p14="http://schemas.microsoft.com/office/powerpoint/2010/main" val="4286138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7F204A01-3640-9394-1395-3B2DC9BE4D48}"/>
              </a:ext>
            </a:extLst>
          </p:cNvPr>
          <p:cNvSpPr txBox="1">
            <a:spLocks/>
          </p:cNvSpPr>
          <p:nvPr/>
        </p:nvSpPr>
        <p:spPr>
          <a:xfrm>
            <a:off x="3738562" y="2514601"/>
            <a:ext cx="4714876" cy="1511011"/>
          </a:xfrm>
          <a:prstGeom prst="rect">
            <a:avLst/>
          </a:prstGeom>
          <a:ln w="9525">
            <a:solidFill>
              <a:schemeClr val="tx1"/>
            </a:solidFill>
            <a:round/>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68012" tIns="68012" rIns="68012" bIns="68012">
            <a:noAutofit/>
          </a:bodyPr>
          <a:lstStyle>
            <a:lvl1pPr marL="256031" marR="0" indent="-2555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1pPr>
            <a:lvl2pPr marL="742950" marR="0" indent="-284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2pPr>
            <a:lvl3pPr marL="11430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3pPr>
            <a:lvl4pPr marL="16002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4pPr>
            <a:lvl5pPr marL="2057400" marR="0" indent="-230400"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9pPr>
          </a:lstStyle>
          <a:p>
            <a:pPr marL="510077" marR="0" lvl="0" indent="-510077" algn="r" defTabSz="914400" rtl="1" eaLnBrk="1" fontAlgn="auto" latinLnBrk="0" hangingPunct="1">
              <a:lnSpc>
                <a:spcPct val="100000"/>
              </a:lnSpc>
              <a:spcBef>
                <a:spcPts val="745"/>
              </a:spcBef>
              <a:spcAft>
                <a:spcPts val="0"/>
              </a:spcAft>
              <a:buClrTx/>
              <a:buSzTx/>
              <a:buFont typeface="Arial"/>
              <a:buNone/>
              <a:tabLst/>
              <a:defRPr>
                <a:solidFill>
                  <a:srgbClr val="1C4853"/>
                </a:solidFill>
                <a:latin typeface="Calibri"/>
                <a:ea typeface="Calibri"/>
                <a:cs typeface="Calibri"/>
                <a:sym typeface="Calibri"/>
              </a:defRPr>
            </a:pPr>
            <a:endParaRPr kumimoji="0" lang="el-GR" sz="1400" b="0" i="0" u="none" strike="noStrike" kern="1200" cap="none" spc="0" normalizeH="0" baseline="0" noProof="0" dirty="0">
              <a:ln>
                <a:noFill/>
              </a:ln>
              <a:solidFill>
                <a:prstClr val="black"/>
              </a:solidFill>
              <a:effectLst/>
              <a:uLnTx/>
              <a:uFillTx/>
              <a:latin typeface="Aptos Display" panose="02110004020202020204"/>
              <a:ea typeface="Calibri"/>
              <a:cs typeface="Arial" panose="020B0604020202020204" pitchFamily="34" charset="0"/>
              <a:sym typeface="Calibri"/>
            </a:endParaRPr>
          </a:p>
        </p:txBody>
      </p:sp>
      <p:sp>
        <p:nvSpPr>
          <p:cNvPr id="4" name="TextBox 3">
            <a:extLst>
              <a:ext uri="{FF2B5EF4-FFF2-40B4-BE49-F238E27FC236}">
                <a16:creationId xmlns:a16="http://schemas.microsoft.com/office/drawing/2014/main" id="{E799B879-8622-7F42-48F5-B7A58C31505D}"/>
              </a:ext>
            </a:extLst>
          </p:cNvPr>
          <p:cNvSpPr txBox="1"/>
          <p:nvPr/>
        </p:nvSpPr>
        <p:spPr>
          <a:xfrm>
            <a:off x="4114800" y="2736419"/>
            <a:ext cx="3962400" cy="113107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Απαγορεύεται η αναδημοσίευση ή αναπαραγωγή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του παρόντος έργου με οποιονδήποτε τρόπο χωρίς γραπτή άδεια του εκδότη, σύμφωνα με τον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Ν. 2121/1993 και τη Διεθνή Σύμβαση της Βέρνης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 (που έχει κυρωθεί με τον Ν. 100/1975)</a:t>
            </a:r>
          </a:p>
        </p:txBody>
      </p:sp>
    </p:spTree>
    <p:extLst>
      <p:ext uri="{BB962C8B-B14F-4D97-AF65-F5344CB8AC3E}">
        <p14:creationId xmlns:p14="http://schemas.microsoft.com/office/powerpoint/2010/main" val="18848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F3A06-90BD-5262-4F7F-F1C6819B9E41}"/>
              </a:ext>
            </a:extLst>
          </p:cNvPr>
          <p:cNvSpPr>
            <a:spLocks noGrp="1"/>
          </p:cNvSpPr>
          <p:nvPr>
            <p:ph type="title"/>
          </p:nvPr>
        </p:nvSpPr>
        <p:spPr>
          <a:xfrm>
            <a:off x="3109912" y="1517650"/>
            <a:ext cx="5972175" cy="1325563"/>
          </a:xfrm>
        </p:spPr>
        <p:txBody>
          <a:bodyPr/>
          <a:lstStyle/>
          <a:p>
            <a:pPr algn="ctr"/>
            <a:r>
              <a:rPr lang="el-GR" dirty="0"/>
              <a:t>Κεφάλαιο 1</a:t>
            </a:r>
          </a:p>
        </p:txBody>
      </p:sp>
      <p:sp>
        <p:nvSpPr>
          <p:cNvPr id="3" name="Θέση περιεχομένου 2">
            <a:extLst>
              <a:ext uri="{FF2B5EF4-FFF2-40B4-BE49-F238E27FC236}">
                <a16:creationId xmlns:a16="http://schemas.microsoft.com/office/drawing/2014/main" id="{4AC5A543-2C64-2250-DDAC-2F7B68B7419D}"/>
              </a:ext>
            </a:extLst>
          </p:cNvPr>
          <p:cNvSpPr>
            <a:spLocks noGrp="1"/>
          </p:cNvSpPr>
          <p:nvPr>
            <p:ph idx="1"/>
          </p:nvPr>
        </p:nvSpPr>
        <p:spPr>
          <a:xfrm>
            <a:off x="1957386" y="3151187"/>
            <a:ext cx="8277225" cy="2030413"/>
          </a:xfrm>
        </p:spPr>
        <p:txBody>
          <a:bodyPr>
            <a:normAutofit/>
          </a:bodyPr>
          <a:lstStyle/>
          <a:p>
            <a:pPr marL="0" indent="0" algn="ctr">
              <a:buNone/>
            </a:pPr>
            <a:r>
              <a:rPr lang="el-GR" sz="3600" dirty="0"/>
              <a:t>Εισαγωγή στην παγκόσμια πολιτική</a:t>
            </a:r>
          </a:p>
        </p:txBody>
      </p:sp>
      <p:sp>
        <p:nvSpPr>
          <p:cNvPr id="4" name="TextBox 3">
            <a:extLst>
              <a:ext uri="{FF2B5EF4-FFF2-40B4-BE49-F238E27FC236}">
                <a16:creationId xmlns:a16="http://schemas.microsoft.com/office/drawing/2014/main" id="{1997AB8E-6587-A7B8-9B98-06851C16FC9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685800" rtl="0" eaLnBrk="0" fontAlgn="base" latinLnBrk="0" hangingPunct="0">
              <a:lnSpc>
                <a:spcPct val="100000"/>
              </a:lnSpc>
              <a:spcBef>
                <a:spcPct val="0"/>
              </a:spcBef>
              <a:spcAft>
                <a:spcPct val="0"/>
              </a:spcAft>
              <a:buClrTx/>
              <a:buSzTx/>
              <a:buFontTx/>
              <a:buNone/>
              <a:tabLst/>
              <a:defRPr/>
            </a:pPr>
            <a:r>
              <a:rPr kumimoji="0" lang="en-US" sz="788" b="0" i="0" u="none" strike="noStrike" kern="1200" cap="none" spc="0" normalizeH="0" baseline="0" noProof="0" dirty="0">
                <a:ln>
                  <a:noFill/>
                </a:ln>
                <a:solidFill>
                  <a:prstClr val="white">
                    <a:lumMod val="50000"/>
                  </a:prstClr>
                </a:solidFill>
                <a:effectLst/>
                <a:uLnTx/>
                <a:uFillTx/>
                <a:latin typeface="Arial" pitchFamily="-105" charset="0"/>
                <a:ea typeface="ＭＳ Ｐゴシック" pitchFamily="-105" charset="-128"/>
              </a:rPr>
              <a:t>© </a:t>
            </a:r>
            <a:r>
              <a:rPr kumimoji="0" lang="el-GR" sz="788" b="0" i="0" u="none" strike="noStrike" kern="1200" cap="none" spc="0" normalizeH="0" baseline="0" noProof="0" dirty="0">
                <a:ln>
                  <a:noFill/>
                </a:ln>
                <a:solidFill>
                  <a:prstClr val="white">
                    <a:lumMod val="50000"/>
                  </a:prstClr>
                </a:solidFill>
                <a:effectLst/>
                <a:uLnTx/>
                <a:uFillTx/>
                <a:latin typeface="Arial" pitchFamily="-105" charset="0"/>
                <a:ea typeface="ＭＳ Ｐゴシック" pitchFamily="-105" charset="-128"/>
              </a:rPr>
              <a:t>Εκδόσεις Κριτική</a:t>
            </a:r>
            <a:r>
              <a:rPr kumimoji="0" lang="en-US" sz="788" b="0" i="0" u="none" strike="noStrike" kern="1200" cap="none" spc="0" normalizeH="0" baseline="0" noProof="0" dirty="0">
                <a:ln>
                  <a:noFill/>
                </a:ln>
                <a:solidFill>
                  <a:prstClr val="white">
                    <a:lumMod val="50000"/>
                  </a:prstClr>
                </a:solidFill>
                <a:effectLst/>
                <a:uLnTx/>
                <a:uFillTx/>
                <a:latin typeface="Arial" pitchFamily="-105" charset="0"/>
                <a:ea typeface="ＭＳ Ｐゴシック" pitchFamily="-105" charset="-128"/>
              </a:rPr>
              <a:t> </a:t>
            </a:r>
          </a:p>
          <a:p>
            <a:pPr marL="0" marR="0" lvl="0" indent="0" algn="l" defTabSz="6858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Arial" pitchFamily="-105" charset="0"/>
                <a:ea typeface="ＭＳ Ｐゴシック" pitchFamily="-105" charset="-128"/>
              </a:rPr>
              <a:t> </a:t>
            </a:r>
          </a:p>
        </p:txBody>
      </p:sp>
    </p:spTree>
    <p:extLst>
      <p:ext uri="{BB962C8B-B14F-4D97-AF65-F5344CB8AC3E}">
        <p14:creationId xmlns:p14="http://schemas.microsoft.com/office/powerpoint/2010/main" val="3393105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5DF6C-6BAC-6EE5-00E8-B7451978F98C}"/>
              </a:ext>
            </a:extLst>
          </p:cNvPr>
          <p:cNvSpPr>
            <a:spLocks noGrp="1"/>
          </p:cNvSpPr>
          <p:nvPr>
            <p:ph type="title"/>
          </p:nvPr>
        </p:nvSpPr>
        <p:spPr>
          <a:xfrm>
            <a:off x="1129553" y="638174"/>
            <a:ext cx="10529048" cy="1476375"/>
          </a:xfrm>
        </p:spPr>
        <p:txBody>
          <a:bodyPr>
            <a:normAutofit/>
          </a:bodyPr>
          <a:lstStyle/>
          <a:p>
            <a:r>
              <a:rPr lang="el-GR" i="0" cap="none" dirty="0">
                <a:latin typeface="Aptos" panose="020B0004020202020204" pitchFamily="34" charset="0"/>
              </a:rPr>
              <a:t>Από τη «διεθνή»                                                                    στην «παγκόσμια» διάσταση;</a:t>
            </a:r>
            <a:endParaRPr lang="en-GR" i="0" cap="none" dirty="0">
              <a:latin typeface="Aptos" panose="020B0004020202020204" pitchFamily="34" charset="0"/>
            </a:endParaRPr>
          </a:p>
        </p:txBody>
      </p:sp>
      <p:sp>
        <p:nvSpPr>
          <p:cNvPr id="9" name="Content Placeholder 8">
            <a:extLst>
              <a:ext uri="{FF2B5EF4-FFF2-40B4-BE49-F238E27FC236}">
                <a16:creationId xmlns:a16="http://schemas.microsoft.com/office/drawing/2014/main" id="{84A8EE8A-F602-9889-52D0-194C071CD1FA}"/>
              </a:ext>
            </a:extLst>
          </p:cNvPr>
          <p:cNvSpPr>
            <a:spLocks noGrp="1"/>
          </p:cNvSpPr>
          <p:nvPr>
            <p:ph idx="1"/>
          </p:nvPr>
        </p:nvSpPr>
        <p:spPr>
          <a:xfrm>
            <a:off x="1129553" y="2475571"/>
            <a:ext cx="4822980" cy="3985387"/>
          </a:xfrm>
        </p:spPr>
        <p:txBody>
          <a:bodyPr>
            <a:normAutofit fontScale="92500"/>
          </a:bodyPr>
          <a:lstStyle/>
          <a:p>
            <a:r>
              <a:rPr lang="el-GR" dirty="0">
                <a:latin typeface="Aptos" panose="020B0004020202020204" pitchFamily="34" charset="0"/>
              </a:rPr>
              <a:t>Κράτος: Πολιτικός θεσμός που διεκδικεί με επιτυχία την άσκηση κυρίαρχης δικαιοδοσίας εντός καθορισμένων εδαφικών συνόρων.</a:t>
            </a:r>
          </a:p>
          <a:p>
            <a:r>
              <a:rPr lang="el-GR" dirty="0">
                <a:latin typeface="Aptos" panose="020B0004020202020204" pitchFamily="34" charset="0"/>
              </a:rPr>
              <a:t>Η παγκόσμια πολιτική δεν αφορά μόνο τις παγκόσμιες διαδικασίες,        τα παγκόσμιο συστήματα και διεθνή θεσμικά πλαίσια, αλλά την πολιτική σε όλα τα επίπεδα: παγκόσμιο, περιφερειακό, εθνικό και </a:t>
            </a:r>
            <a:r>
              <a:rPr lang="el-GR" dirty="0" err="1">
                <a:latin typeface="Aptos" panose="020B0004020202020204" pitchFamily="34" charset="0"/>
              </a:rPr>
              <a:t>υποεθνικό</a:t>
            </a:r>
            <a:r>
              <a:rPr lang="el-GR" dirty="0">
                <a:latin typeface="Aptos" panose="020B0004020202020204" pitchFamily="34" charset="0"/>
              </a:rPr>
              <a:t>. </a:t>
            </a:r>
          </a:p>
          <a:p>
            <a:endParaRPr lang="en-US" dirty="0"/>
          </a:p>
        </p:txBody>
      </p:sp>
      <p:pic>
        <p:nvPicPr>
          <p:cNvPr id="5" name="Content Placeholder 4" descr="A diagram of a diagram&#10;&#10;Description automatically generated">
            <a:extLst>
              <a:ext uri="{FF2B5EF4-FFF2-40B4-BE49-F238E27FC236}">
                <a16:creationId xmlns:a16="http://schemas.microsoft.com/office/drawing/2014/main" id="{96502FFF-1B05-4214-53B0-D09937958FBF}"/>
              </a:ext>
            </a:extLst>
          </p:cNvPr>
          <p:cNvPicPr>
            <a:picLocks noChangeAspect="1"/>
          </p:cNvPicPr>
          <p:nvPr/>
        </p:nvPicPr>
        <p:blipFill>
          <a:blip r:embed="rId2"/>
          <a:stretch>
            <a:fillRect/>
          </a:stretch>
        </p:blipFill>
        <p:spPr>
          <a:xfrm>
            <a:off x="5952533" y="2752724"/>
            <a:ext cx="5541903" cy="2949716"/>
          </a:xfrm>
          <a:prstGeom prst="rect">
            <a:avLst/>
          </a:prstGeom>
        </p:spPr>
      </p:pic>
      <p:sp>
        <p:nvSpPr>
          <p:cNvPr id="6" name="TextBox 5">
            <a:extLst>
              <a:ext uri="{FF2B5EF4-FFF2-40B4-BE49-F238E27FC236}">
                <a16:creationId xmlns:a16="http://schemas.microsoft.com/office/drawing/2014/main" id="{39E39B4C-C14E-277F-2457-958A53CBD164}"/>
              </a:ext>
            </a:extLst>
          </p:cNvPr>
          <p:cNvSpPr txBox="1"/>
          <p:nvPr/>
        </p:nvSpPr>
        <p:spPr>
          <a:xfrm>
            <a:off x="7069874" y="2453268"/>
            <a:ext cx="920712" cy="570054"/>
          </a:xfrm>
          <a:prstGeom prst="rect">
            <a:avLst/>
          </a:prstGeom>
          <a:noFill/>
        </p:spPr>
        <p:txBody>
          <a:bodyPr wrap="square" rtlCol="0">
            <a:spAutoFit/>
          </a:bodyPr>
          <a:lstStyle/>
          <a:p>
            <a:endParaRPr lang="en-GR" dirty="0"/>
          </a:p>
        </p:txBody>
      </p:sp>
      <p:sp>
        <p:nvSpPr>
          <p:cNvPr id="3" name="TextBox 2">
            <a:extLst>
              <a:ext uri="{FF2B5EF4-FFF2-40B4-BE49-F238E27FC236}">
                <a16:creationId xmlns:a16="http://schemas.microsoft.com/office/drawing/2014/main" id="{C5E01993-7FA5-F4A7-AFA6-7537DEF7540B}"/>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244740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C6B9ED-3300-C089-7C9F-9BCD60484FF6}"/>
              </a:ext>
            </a:extLst>
          </p:cNvPr>
          <p:cNvSpPr>
            <a:spLocks noGrp="1"/>
          </p:cNvSpPr>
          <p:nvPr>
            <p:ph idx="1"/>
          </p:nvPr>
        </p:nvSpPr>
        <p:spPr>
          <a:xfrm>
            <a:off x="1142999" y="1889234"/>
            <a:ext cx="10365059" cy="4848446"/>
          </a:xfrm>
        </p:spPr>
        <p:txBody>
          <a:bodyPr>
            <a:normAutofit fontScale="92500"/>
          </a:bodyPr>
          <a:lstStyle/>
          <a:p>
            <a:r>
              <a:rPr lang="el-GR" sz="1800" b="1" dirty="0" err="1">
                <a:latin typeface="Aptos" panose="020B0004020202020204" pitchFamily="34" charset="0"/>
              </a:rPr>
              <a:t>K</a:t>
            </a:r>
            <a:r>
              <a:rPr lang="el-GR" sz="1800" b="1" dirty="0" err="1">
                <a:effectLst/>
                <a:latin typeface="Aptos" panose="020B0004020202020204" pitchFamily="34" charset="0"/>
              </a:rPr>
              <a:t>υριαρχία</a:t>
            </a:r>
            <a:r>
              <a:rPr lang="el-GR" sz="1800" b="1" dirty="0">
                <a:latin typeface="Aptos" panose="020B0004020202020204" pitchFamily="34" charset="0"/>
              </a:rPr>
              <a:t>: </a:t>
            </a:r>
            <a:r>
              <a:rPr lang="el-GR" sz="1800" dirty="0">
                <a:effectLst/>
                <a:latin typeface="Aptos" panose="020B0004020202020204" pitchFamily="34" charset="0"/>
              </a:rPr>
              <a:t>η αρχή της </a:t>
            </a:r>
            <a:r>
              <a:rPr lang="el-GR" sz="1800" dirty="0" err="1">
                <a:effectLst/>
                <a:latin typeface="Aptos" panose="020B0004020202020204" pitchFamily="34" charset="0"/>
              </a:rPr>
              <a:t>ανώτατης</a:t>
            </a:r>
            <a:r>
              <a:rPr lang="el-GR" sz="1800" dirty="0">
                <a:effectLst/>
                <a:latin typeface="Aptos" panose="020B0004020202020204" pitchFamily="34" charset="0"/>
              </a:rPr>
              <a:t> και </a:t>
            </a:r>
            <a:r>
              <a:rPr lang="el-GR" sz="1800" dirty="0" err="1">
                <a:effectLst/>
                <a:latin typeface="Aptos" panose="020B0004020202020204" pitchFamily="34" charset="0"/>
              </a:rPr>
              <a:t>αδιαμφισβήτητης</a:t>
            </a:r>
            <a:r>
              <a:rPr lang="el-GR" sz="1800" dirty="0">
                <a:effectLst/>
                <a:latin typeface="Aptos" panose="020B0004020202020204" pitchFamily="34" charset="0"/>
              </a:rPr>
              <a:t> </a:t>
            </a:r>
            <a:r>
              <a:rPr lang="el-GR" sz="1800" dirty="0" err="1">
                <a:effectLst/>
                <a:latin typeface="Aptos" panose="020B0004020202020204" pitchFamily="34" charset="0"/>
              </a:rPr>
              <a:t>εξουσίας</a:t>
            </a:r>
            <a:r>
              <a:rPr lang="el-GR" sz="1800" dirty="0">
                <a:effectLst/>
                <a:latin typeface="Aptos" panose="020B0004020202020204" pitchFamily="34" charset="0"/>
              </a:rPr>
              <a:t>, η </a:t>
            </a:r>
            <a:r>
              <a:rPr lang="el-GR" sz="1800" dirty="0" err="1">
                <a:effectLst/>
                <a:latin typeface="Aptos" panose="020B0004020202020204" pitchFamily="34" charset="0"/>
              </a:rPr>
              <a:t>οποία</a:t>
            </a:r>
            <a:r>
              <a:rPr lang="el-GR" sz="1800" dirty="0">
                <a:effectLst/>
                <a:latin typeface="Aptos" panose="020B0004020202020204" pitchFamily="34" charset="0"/>
              </a:rPr>
              <a:t> </a:t>
            </a:r>
            <a:r>
              <a:rPr lang="el-GR" sz="1800" dirty="0" err="1">
                <a:effectLst/>
                <a:latin typeface="Aptos" panose="020B0004020202020204" pitchFamily="34" charset="0"/>
              </a:rPr>
              <a:t>αποκρυσταλλώνεται</a:t>
            </a:r>
            <a:r>
              <a:rPr lang="el-GR" sz="1800" dirty="0">
                <a:effectLst/>
                <a:latin typeface="Aptos" panose="020B0004020202020204" pitchFamily="34" charset="0"/>
              </a:rPr>
              <a:t> στην </a:t>
            </a:r>
            <a:r>
              <a:rPr lang="el-GR" sz="1800" dirty="0" err="1">
                <a:effectLst/>
                <a:latin typeface="Aptos" panose="020B0004020202020204" pitchFamily="34" charset="0"/>
              </a:rPr>
              <a:t>αξίωση</a:t>
            </a:r>
            <a:r>
              <a:rPr lang="el-GR" sz="1800" dirty="0">
                <a:effectLst/>
                <a:latin typeface="Aptos" panose="020B0004020202020204" pitchFamily="34" charset="0"/>
              </a:rPr>
              <a:t> του </a:t>
            </a:r>
            <a:r>
              <a:rPr lang="el-GR" sz="1800" dirty="0" err="1">
                <a:effectLst/>
                <a:latin typeface="Aptos" panose="020B0004020202020204" pitchFamily="34" charset="0"/>
              </a:rPr>
              <a:t>κράτους</a:t>
            </a:r>
            <a:r>
              <a:rPr lang="el-GR" sz="1800" dirty="0">
                <a:effectLst/>
                <a:latin typeface="Aptos" panose="020B0004020202020204" pitchFamily="34" charset="0"/>
              </a:rPr>
              <a:t> να αποτελεί τον μοναδικό </a:t>
            </a:r>
            <a:r>
              <a:rPr lang="el-GR" sz="1800" dirty="0" err="1">
                <a:latin typeface="Aptos" panose="020B0004020202020204" pitchFamily="34" charset="0"/>
              </a:rPr>
              <a:t>ν</a:t>
            </a:r>
            <a:r>
              <a:rPr lang="el-GR" sz="1800" dirty="0" err="1">
                <a:effectLst/>
                <a:latin typeface="Aptos" panose="020B0004020202020204" pitchFamily="34" charset="0"/>
              </a:rPr>
              <a:t>ομοθέτη</a:t>
            </a:r>
            <a:r>
              <a:rPr lang="el-GR" sz="1800" dirty="0">
                <a:effectLst/>
                <a:latin typeface="Aptos" panose="020B0004020202020204" pitchFamily="34" charset="0"/>
              </a:rPr>
              <a:t> στην </a:t>
            </a:r>
            <a:r>
              <a:rPr lang="el-GR" sz="1800" dirty="0" err="1">
                <a:effectLst/>
                <a:latin typeface="Aptos" panose="020B0004020202020204" pitchFamily="34" charset="0"/>
              </a:rPr>
              <a:t>επικράτειά</a:t>
            </a:r>
            <a:r>
              <a:rPr lang="el-GR" sz="1800" dirty="0">
                <a:effectLst/>
                <a:latin typeface="Aptos" panose="020B0004020202020204" pitchFamily="34" charset="0"/>
              </a:rPr>
              <a:t> του. </a:t>
            </a:r>
          </a:p>
          <a:p>
            <a:pPr marL="763588" indent="-217488">
              <a:buFont typeface="Wingdings" pitchFamily="2" charset="2"/>
              <a:buChar char="Ø"/>
            </a:pPr>
            <a:r>
              <a:rPr lang="el-GR" sz="1800" i="1" dirty="0">
                <a:effectLst/>
                <a:latin typeface="Aptos" panose="020B0004020202020204" pitchFamily="34" charset="0"/>
              </a:rPr>
              <a:t>Εξωτερική </a:t>
            </a:r>
            <a:r>
              <a:rPr lang="el-GR" sz="1800" i="1" dirty="0" err="1">
                <a:effectLst/>
                <a:latin typeface="Aptos" panose="020B0004020202020204" pitchFamily="34" charset="0"/>
              </a:rPr>
              <a:t>κ</a:t>
            </a:r>
            <a:r>
              <a:rPr lang="el-GR" sz="1800" dirty="0" err="1">
                <a:effectLst/>
                <a:latin typeface="Aptos" panose="020B0004020202020204" pitchFamily="34" charset="0"/>
              </a:rPr>
              <a:t>υριαρχία</a:t>
            </a:r>
            <a:r>
              <a:rPr lang="el-GR" sz="1800" dirty="0">
                <a:effectLst/>
                <a:latin typeface="Aptos" panose="020B0004020202020204" pitchFamily="34" charset="0"/>
              </a:rPr>
              <a:t> (ή «κρατική </a:t>
            </a:r>
            <a:r>
              <a:rPr lang="el-GR" sz="1800" dirty="0" err="1">
                <a:effectLst/>
                <a:latin typeface="Aptos" panose="020B0004020202020204" pitchFamily="34" charset="0"/>
              </a:rPr>
              <a:t>κυριαρχία</a:t>
            </a:r>
            <a:r>
              <a:rPr lang="el-GR" sz="1800" dirty="0">
                <a:effectLst/>
                <a:latin typeface="Aptos" panose="020B0004020202020204" pitchFamily="34" charset="0"/>
              </a:rPr>
              <a:t>» ή «εθνική </a:t>
            </a:r>
            <a:r>
              <a:rPr lang="el-GR" sz="1800" dirty="0" err="1">
                <a:effectLst/>
                <a:latin typeface="Aptos" panose="020B0004020202020204" pitchFamily="34" charset="0"/>
              </a:rPr>
              <a:t>κυριαρχία</a:t>
            </a:r>
            <a:r>
              <a:rPr lang="el-GR" sz="1800" dirty="0">
                <a:effectLst/>
                <a:latin typeface="Aptos" panose="020B0004020202020204" pitchFamily="34" charset="0"/>
              </a:rPr>
              <a:t>»): η </a:t>
            </a:r>
            <a:r>
              <a:rPr lang="el-GR" sz="1800" dirty="0" err="1">
                <a:effectLst/>
                <a:latin typeface="Aptos" panose="020B0004020202020204" pitchFamily="34" charset="0"/>
              </a:rPr>
              <a:t>ικανότητα</a:t>
            </a:r>
            <a:r>
              <a:rPr lang="el-GR" sz="1800" dirty="0">
                <a:effectLst/>
                <a:latin typeface="Aptos" panose="020B0004020202020204" pitchFamily="34" charset="0"/>
              </a:rPr>
              <a:t> του </a:t>
            </a:r>
            <a:r>
              <a:rPr lang="el-GR" sz="1800" dirty="0" err="1">
                <a:effectLst/>
                <a:latin typeface="Aptos" panose="020B0004020202020204" pitchFamily="34" charset="0"/>
              </a:rPr>
              <a:t>κράτους</a:t>
            </a:r>
            <a:r>
              <a:rPr lang="el-GR" sz="1800" dirty="0">
                <a:effectLst/>
                <a:latin typeface="Aptos" panose="020B0004020202020204" pitchFamily="34" charset="0"/>
              </a:rPr>
              <a:t> να δρα </a:t>
            </a:r>
            <a:r>
              <a:rPr lang="el-GR" sz="1800" dirty="0" err="1">
                <a:effectLst/>
                <a:latin typeface="Aptos" panose="020B0004020202020204" pitchFamily="34" charset="0"/>
              </a:rPr>
              <a:t>ανεξάρτητα</a:t>
            </a:r>
            <a:r>
              <a:rPr lang="el-GR" sz="1800" dirty="0">
                <a:effectLst/>
                <a:latin typeface="Aptos" panose="020B0004020202020204" pitchFamily="34" charset="0"/>
              </a:rPr>
              <a:t> και </a:t>
            </a:r>
            <a:r>
              <a:rPr lang="el-GR" sz="1800" dirty="0" err="1">
                <a:effectLst/>
                <a:latin typeface="Aptos" panose="020B0004020202020204" pitchFamily="34" charset="0"/>
              </a:rPr>
              <a:t>αυτόνομα</a:t>
            </a:r>
            <a:r>
              <a:rPr lang="el-GR" sz="1800" dirty="0">
                <a:effectLst/>
                <a:latin typeface="Aptos" panose="020B0004020202020204" pitchFamily="34" charset="0"/>
              </a:rPr>
              <a:t> στην </a:t>
            </a:r>
            <a:r>
              <a:rPr lang="el-GR" sz="1800" dirty="0" err="1">
                <a:effectLst/>
                <a:latin typeface="Aptos" panose="020B0004020202020204" pitchFamily="34" charset="0"/>
              </a:rPr>
              <a:t>παγκόσμια</a:t>
            </a:r>
            <a:r>
              <a:rPr lang="el-GR" sz="1800" dirty="0">
                <a:effectLst/>
                <a:latin typeface="Aptos" panose="020B0004020202020204" pitchFamily="34" charset="0"/>
              </a:rPr>
              <a:t> σκηνή. Αυτό συνεπάγεται ότι τα </a:t>
            </a:r>
            <a:r>
              <a:rPr lang="el-GR" sz="1800" dirty="0" err="1">
                <a:effectLst/>
                <a:latin typeface="Aptos" panose="020B0004020202020204" pitchFamily="34" charset="0"/>
              </a:rPr>
              <a:t>κράτη</a:t>
            </a:r>
            <a:r>
              <a:rPr lang="el-GR" sz="1800" dirty="0">
                <a:effectLst/>
                <a:latin typeface="Aptos" panose="020B0004020202020204" pitchFamily="34" charset="0"/>
              </a:rPr>
              <a:t> </a:t>
            </a:r>
            <a:r>
              <a:rPr lang="el-GR" sz="1800" dirty="0" err="1">
                <a:effectLst/>
                <a:latin typeface="Aptos" panose="020B0004020202020204" pitchFamily="34" charset="0"/>
              </a:rPr>
              <a:t>είναι</a:t>
            </a:r>
            <a:r>
              <a:rPr lang="el-GR" sz="1800" dirty="0">
                <a:effectLst/>
                <a:latin typeface="Aptos" panose="020B0004020202020204" pitchFamily="34" charset="0"/>
              </a:rPr>
              <a:t> </a:t>
            </a:r>
            <a:r>
              <a:rPr lang="el-GR" sz="1800" dirty="0" err="1">
                <a:effectLst/>
                <a:latin typeface="Aptos" panose="020B0004020202020204" pitchFamily="34" charset="0"/>
              </a:rPr>
              <a:t>ισότιμα</a:t>
            </a:r>
            <a:r>
              <a:rPr lang="el-GR" sz="1800" dirty="0">
                <a:effectLst/>
                <a:latin typeface="Aptos" panose="020B0004020202020204" pitchFamily="34" charset="0"/>
              </a:rPr>
              <a:t> από                 τη σκοπιά του </a:t>
            </a:r>
            <a:r>
              <a:rPr lang="el-GR" sz="1800" dirty="0" err="1">
                <a:effectLst/>
                <a:latin typeface="Aptos" panose="020B0004020202020204" pitchFamily="34" charset="0"/>
              </a:rPr>
              <a:t>διεθνούς</a:t>
            </a:r>
            <a:r>
              <a:rPr lang="el-GR" sz="1800" dirty="0">
                <a:effectLst/>
                <a:latin typeface="Aptos" panose="020B0004020202020204" pitchFamily="34" charset="0"/>
              </a:rPr>
              <a:t> </a:t>
            </a:r>
            <a:r>
              <a:rPr lang="el-GR" sz="1800" dirty="0" err="1">
                <a:effectLst/>
                <a:latin typeface="Aptos" panose="020B0004020202020204" pitchFamily="34" charset="0"/>
              </a:rPr>
              <a:t>δικαίου</a:t>
            </a:r>
            <a:r>
              <a:rPr lang="el-GR" sz="1800" dirty="0">
                <a:effectLst/>
                <a:latin typeface="Aptos" panose="020B0004020202020204" pitchFamily="34" charset="0"/>
              </a:rPr>
              <a:t> και </a:t>
            </a:r>
            <a:r>
              <a:rPr lang="el-GR" sz="1800" dirty="0" err="1">
                <a:effectLst/>
                <a:latin typeface="Aptos" panose="020B0004020202020204" pitchFamily="34" charset="0"/>
              </a:rPr>
              <a:t>ότι</a:t>
            </a:r>
            <a:r>
              <a:rPr lang="el-GR" sz="1800" dirty="0">
                <a:effectLst/>
                <a:latin typeface="Aptos" panose="020B0004020202020204" pitchFamily="34" charset="0"/>
              </a:rPr>
              <a:t> η εδαφική </a:t>
            </a:r>
            <a:r>
              <a:rPr lang="el-GR" sz="1800" dirty="0" err="1">
                <a:effectLst/>
                <a:latin typeface="Aptos" panose="020B0004020202020204" pitchFamily="34" charset="0"/>
              </a:rPr>
              <a:t>ακεραιότητα</a:t>
            </a:r>
            <a:r>
              <a:rPr lang="el-GR" sz="1800" dirty="0">
                <a:effectLst/>
                <a:latin typeface="Aptos" panose="020B0004020202020204" pitchFamily="34" charset="0"/>
              </a:rPr>
              <a:t> και η πολιτική </a:t>
            </a:r>
            <a:r>
              <a:rPr lang="el-GR" sz="1800" dirty="0" err="1">
                <a:effectLst/>
                <a:latin typeface="Aptos" panose="020B0004020202020204" pitchFamily="34" charset="0"/>
              </a:rPr>
              <a:t>ανεξαρτησία</a:t>
            </a:r>
            <a:r>
              <a:rPr lang="el-GR" sz="1800" dirty="0">
                <a:effectLst/>
                <a:latin typeface="Aptos" panose="020B0004020202020204" pitchFamily="34" charset="0"/>
              </a:rPr>
              <a:t> τους </a:t>
            </a:r>
            <a:r>
              <a:rPr lang="el-GR" sz="1800" dirty="0" err="1">
                <a:effectLst/>
                <a:latin typeface="Aptos" panose="020B0004020202020204" pitchFamily="34" charset="0"/>
              </a:rPr>
              <a:t>είναι</a:t>
            </a:r>
            <a:r>
              <a:rPr lang="el-GR" sz="1800" dirty="0">
                <a:effectLst/>
                <a:latin typeface="Aptos" panose="020B0004020202020204" pitchFamily="34" charset="0"/>
              </a:rPr>
              <a:t> </a:t>
            </a:r>
            <a:r>
              <a:rPr lang="el-GR" sz="1800" dirty="0" err="1">
                <a:effectLst/>
                <a:latin typeface="Aptos" panose="020B0004020202020204" pitchFamily="34" charset="0"/>
              </a:rPr>
              <a:t>απαραβίαστες</a:t>
            </a:r>
            <a:endParaRPr lang="el-GR" sz="1800" dirty="0">
              <a:effectLst/>
              <a:latin typeface="Aptos" panose="020B0004020202020204" pitchFamily="34" charset="0"/>
            </a:endParaRPr>
          </a:p>
          <a:p>
            <a:pPr marL="763588" indent="-217488">
              <a:buFont typeface="Wingdings" pitchFamily="2" charset="2"/>
              <a:buChar char="Ø"/>
            </a:pPr>
            <a:r>
              <a:rPr lang="el-GR" sz="1800" i="1" dirty="0">
                <a:effectLst/>
                <a:latin typeface="Aptos" panose="020B0004020202020204" pitchFamily="34" charset="0"/>
              </a:rPr>
              <a:t>Εσωτερική </a:t>
            </a:r>
            <a:r>
              <a:rPr lang="el-GR" sz="1800" i="1" dirty="0" err="1">
                <a:effectLst/>
                <a:latin typeface="Aptos" panose="020B0004020202020204" pitchFamily="34" charset="0"/>
              </a:rPr>
              <a:t>κ</a:t>
            </a:r>
            <a:r>
              <a:rPr lang="el-GR" sz="1800" dirty="0" err="1">
                <a:effectLst/>
                <a:latin typeface="Aptos" panose="020B0004020202020204" pitchFamily="34" charset="0"/>
              </a:rPr>
              <a:t>υριαρχία</a:t>
            </a:r>
            <a:r>
              <a:rPr lang="el-GR" sz="1800" dirty="0">
                <a:effectLst/>
                <a:latin typeface="Aptos" panose="020B0004020202020204" pitchFamily="34" charset="0"/>
              </a:rPr>
              <a:t> </a:t>
            </a:r>
            <a:r>
              <a:rPr lang="el-GR" sz="1800" dirty="0" err="1">
                <a:effectLst/>
                <a:latin typeface="Aptos" panose="020B0004020202020204" pitchFamily="34" charset="0"/>
              </a:rPr>
              <a:t>αναφέρεται</a:t>
            </a:r>
            <a:r>
              <a:rPr lang="el-GR" sz="1800" dirty="0">
                <a:effectLst/>
                <a:latin typeface="Aptos" panose="020B0004020202020204" pitchFamily="34" charset="0"/>
              </a:rPr>
              <a:t> στη </a:t>
            </a:r>
            <a:r>
              <a:rPr lang="el-GR" sz="1800" dirty="0" err="1">
                <a:effectLst/>
                <a:latin typeface="Aptos" panose="020B0004020202020204" pitchFamily="34" charset="0"/>
              </a:rPr>
              <a:t>συγκέντρωση</a:t>
            </a:r>
            <a:r>
              <a:rPr lang="el-GR" sz="1800" dirty="0">
                <a:effectLst/>
                <a:latin typeface="Aptos" panose="020B0004020202020204" pitchFamily="34" charset="0"/>
              </a:rPr>
              <a:t> της </a:t>
            </a:r>
            <a:r>
              <a:rPr lang="el-GR" sz="1800" dirty="0" err="1">
                <a:effectLst/>
                <a:latin typeface="Aptos" panose="020B0004020202020204" pitchFamily="34" charset="0"/>
              </a:rPr>
              <a:t>ανώτατης</a:t>
            </a:r>
            <a:r>
              <a:rPr lang="el-GR" sz="1800" dirty="0">
                <a:effectLst/>
                <a:latin typeface="Aptos" panose="020B0004020202020204" pitchFamily="34" charset="0"/>
              </a:rPr>
              <a:t> </a:t>
            </a:r>
            <a:r>
              <a:rPr lang="el-GR" sz="1800" dirty="0" err="1">
                <a:effectLst/>
                <a:latin typeface="Aptos" panose="020B0004020202020204" pitchFamily="34" charset="0"/>
              </a:rPr>
              <a:t>εξουσίας</a:t>
            </a:r>
            <a:r>
              <a:rPr lang="el-GR" sz="1800" dirty="0">
                <a:effectLst/>
                <a:latin typeface="Aptos" panose="020B0004020202020204" pitchFamily="34" charset="0"/>
              </a:rPr>
              <a:t> στο εσωτερικό                   του </a:t>
            </a:r>
            <a:r>
              <a:rPr lang="el-GR" sz="1800" dirty="0" err="1">
                <a:effectLst/>
                <a:latin typeface="Aptos" panose="020B0004020202020204" pitchFamily="34" charset="0"/>
              </a:rPr>
              <a:t>κράτους</a:t>
            </a:r>
            <a:r>
              <a:rPr lang="el-GR" sz="1800" dirty="0">
                <a:effectLst/>
                <a:latin typeface="Aptos" panose="020B0004020202020204" pitchFamily="34" charset="0"/>
              </a:rPr>
              <a:t>. </a:t>
            </a:r>
          </a:p>
          <a:p>
            <a:r>
              <a:rPr lang="el-GR" sz="1800" b="1" dirty="0" err="1">
                <a:latin typeface="Aptos" panose="020B0004020202020204" pitchFamily="34" charset="0"/>
              </a:rPr>
              <a:t>Α</a:t>
            </a:r>
            <a:r>
              <a:rPr lang="el-GR" sz="1800" b="1" dirty="0" err="1">
                <a:effectLst/>
                <a:latin typeface="Aptos" panose="020B0004020202020204" pitchFamily="34" charset="0"/>
              </a:rPr>
              <a:t>λληλεξάρτηση</a:t>
            </a:r>
            <a:r>
              <a:rPr lang="el-GR" sz="1800" b="1" dirty="0">
                <a:effectLst/>
                <a:latin typeface="Aptos" panose="020B0004020202020204" pitchFamily="34" charset="0"/>
              </a:rPr>
              <a:t>: </a:t>
            </a:r>
            <a:r>
              <a:rPr lang="el-GR" sz="1800" dirty="0">
                <a:effectLst/>
                <a:latin typeface="Aptos" panose="020B0004020202020204" pitchFamily="34" charset="0"/>
              </a:rPr>
              <a:t>μια </a:t>
            </a:r>
            <a:r>
              <a:rPr lang="el-GR" sz="1800" dirty="0" err="1">
                <a:effectLst/>
                <a:latin typeface="Aptos" panose="020B0004020202020204" pitchFamily="34" charset="0"/>
              </a:rPr>
              <a:t>σχέση</a:t>
            </a:r>
            <a:r>
              <a:rPr lang="el-GR" sz="1800" dirty="0">
                <a:effectLst/>
                <a:latin typeface="Aptos" panose="020B0004020202020204" pitchFamily="34" charset="0"/>
              </a:rPr>
              <a:t> </a:t>
            </a:r>
            <a:r>
              <a:rPr lang="el-GR" sz="1800" dirty="0" err="1">
                <a:effectLst/>
                <a:latin typeface="Aptos" panose="020B0004020202020204" pitchFamily="34" charset="0"/>
              </a:rPr>
              <a:t>μεταξυ</a:t>
            </a:r>
            <a:r>
              <a:rPr lang="el-GR" sz="1800" dirty="0">
                <a:effectLst/>
                <a:latin typeface="Aptos" panose="020B0004020202020204" pitchFamily="34" charset="0"/>
              </a:rPr>
              <a:t>́ </a:t>
            </a:r>
            <a:r>
              <a:rPr lang="el-GR" sz="1800" dirty="0" err="1">
                <a:effectLst/>
                <a:latin typeface="Aptos" panose="020B0004020202020204" pitchFamily="34" charset="0"/>
              </a:rPr>
              <a:t>δύο</a:t>
            </a:r>
            <a:r>
              <a:rPr lang="el-GR" sz="1800" dirty="0">
                <a:effectLst/>
                <a:latin typeface="Aptos" panose="020B0004020202020204" pitchFamily="34" charset="0"/>
              </a:rPr>
              <a:t> </a:t>
            </a:r>
            <a:r>
              <a:rPr lang="el-GR" sz="1800" dirty="0" err="1">
                <a:effectLst/>
                <a:latin typeface="Aptos" panose="020B0004020202020204" pitchFamily="34" charset="0"/>
              </a:rPr>
              <a:t>μερών</a:t>
            </a:r>
            <a:r>
              <a:rPr lang="el-GR" sz="1800" dirty="0">
                <a:effectLst/>
                <a:latin typeface="Aptos" panose="020B0004020202020204" pitchFamily="34" charset="0"/>
              </a:rPr>
              <a:t> στο </a:t>
            </a:r>
            <a:r>
              <a:rPr lang="el-GR" sz="1800" dirty="0" err="1">
                <a:effectLst/>
                <a:latin typeface="Aptos" panose="020B0004020202020204" pitchFamily="34" charset="0"/>
              </a:rPr>
              <a:t>πλαίσιο</a:t>
            </a:r>
            <a:r>
              <a:rPr lang="el-GR" sz="1800" dirty="0">
                <a:effectLst/>
                <a:latin typeface="Aptos" panose="020B0004020202020204" pitchFamily="34" charset="0"/>
              </a:rPr>
              <a:t> της </a:t>
            </a:r>
            <a:r>
              <a:rPr lang="el-GR" sz="1800" dirty="0" err="1">
                <a:effectLst/>
                <a:latin typeface="Aptos" panose="020B0004020202020204" pitchFamily="34" charset="0"/>
              </a:rPr>
              <a:t>οποίας</a:t>
            </a:r>
            <a:r>
              <a:rPr lang="el-GR" sz="1800" dirty="0">
                <a:effectLst/>
                <a:latin typeface="Aptos" panose="020B0004020202020204" pitchFamily="34" charset="0"/>
              </a:rPr>
              <a:t> </a:t>
            </a:r>
            <a:r>
              <a:rPr lang="el-GR" sz="1800" dirty="0" err="1">
                <a:effectLst/>
                <a:latin typeface="Aptos" panose="020B0004020202020204" pitchFamily="34" charset="0"/>
              </a:rPr>
              <a:t>κάθε</a:t>
            </a:r>
            <a:r>
              <a:rPr lang="el-GR" sz="1800" dirty="0">
                <a:effectLst/>
                <a:latin typeface="Aptos" panose="020B0004020202020204" pitchFamily="34" charset="0"/>
              </a:rPr>
              <a:t> </a:t>
            </a:r>
            <a:r>
              <a:rPr lang="el-GR" sz="1800" dirty="0" err="1">
                <a:effectLst/>
                <a:latin typeface="Aptos" panose="020B0004020202020204" pitchFamily="34" charset="0"/>
              </a:rPr>
              <a:t>μέρος</a:t>
            </a:r>
            <a:r>
              <a:rPr lang="el-GR" sz="1800" dirty="0">
                <a:effectLst/>
                <a:latin typeface="Aptos" panose="020B0004020202020204" pitchFamily="34" charset="0"/>
              </a:rPr>
              <a:t> </a:t>
            </a:r>
            <a:r>
              <a:rPr lang="el-GR" sz="1800" dirty="0" err="1">
                <a:effectLst/>
                <a:latin typeface="Aptos" panose="020B0004020202020204" pitchFamily="34" charset="0"/>
              </a:rPr>
              <a:t>επηρεάζεται</a:t>
            </a:r>
            <a:r>
              <a:rPr lang="el-GR" sz="1800" dirty="0">
                <a:effectLst/>
                <a:latin typeface="Aptos" panose="020B0004020202020204" pitchFamily="34" charset="0"/>
              </a:rPr>
              <a:t> απ</a:t>
            </a:r>
            <a:r>
              <a:rPr lang="el-GR" sz="1800" dirty="0">
                <a:latin typeface="Aptos" panose="020B0004020202020204" pitchFamily="34" charset="0"/>
              </a:rPr>
              <a:t>ό </a:t>
            </a:r>
            <a:r>
              <a:rPr lang="el-GR" sz="1800" dirty="0" err="1">
                <a:latin typeface="Aptos" panose="020B0004020202020204" pitchFamily="34" charset="0"/>
              </a:rPr>
              <a:t>α</a:t>
            </a:r>
            <a:r>
              <a:rPr lang="el-GR" sz="1800" dirty="0" err="1">
                <a:effectLst/>
                <a:latin typeface="Aptos" panose="020B0004020202020204" pitchFamily="34" charset="0"/>
              </a:rPr>
              <a:t>ποφάσεις</a:t>
            </a:r>
            <a:r>
              <a:rPr lang="el-GR" sz="1800" dirty="0">
                <a:effectLst/>
                <a:latin typeface="Aptos" panose="020B0004020202020204" pitchFamily="34" charset="0"/>
              </a:rPr>
              <a:t> που </a:t>
            </a:r>
            <a:r>
              <a:rPr lang="el-GR" sz="1800" dirty="0" err="1">
                <a:effectLst/>
                <a:latin typeface="Aptos" panose="020B0004020202020204" pitchFamily="34" charset="0"/>
              </a:rPr>
              <a:t>λαμβάνει</a:t>
            </a:r>
            <a:r>
              <a:rPr lang="el-GR" sz="1800" dirty="0">
                <a:effectLst/>
                <a:latin typeface="Aptos" panose="020B0004020202020204" pitchFamily="34" charset="0"/>
              </a:rPr>
              <a:t> το </a:t>
            </a:r>
            <a:r>
              <a:rPr lang="el-GR" sz="1800" dirty="0" err="1">
                <a:effectLst/>
                <a:latin typeface="Aptos" panose="020B0004020202020204" pitchFamily="34" charset="0"/>
              </a:rPr>
              <a:t>άλλο</a:t>
            </a:r>
            <a:r>
              <a:rPr lang="el-GR" sz="1800" dirty="0">
                <a:effectLst/>
                <a:latin typeface="Aptos" panose="020B0004020202020204" pitchFamily="34" charset="0"/>
              </a:rPr>
              <a:t>. </a:t>
            </a:r>
            <a:r>
              <a:rPr lang="el-GR" sz="1800" dirty="0" err="1">
                <a:latin typeface="Aptos" panose="020B0004020202020204" pitchFamily="34" charset="0"/>
              </a:rPr>
              <a:t>Σ</a:t>
            </a:r>
            <a:r>
              <a:rPr lang="el-GR" sz="1800" dirty="0" err="1">
                <a:effectLst/>
                <a:latin typeface="Aptos" panose="020B0004020202020204" pitchFamily="34" charset="0"/>
              </a:rPr>
              <a:t>υνεπάγεται</a:t>
            </a:r>
            <a:r>
              <a:rPr lang="el-GR" sz="1800" dirty="0">
                <a:effectLst/>
                <a:latin typeface="Aptos" panose="020B0004020202020204" pitchFamily="34" charset="0"/>
              </a:rPr>
              <a:t> </a:t>
            </a:r>
            <a:r>
              <a:rPr lang="el-GR" sz="1800" dirty="0" err="1">
                <a:effectLst/>
                <a:latin typeface="Aptos" panose="020B0004020202020204" pitchFamily="34" charset="0"/>
              </a:rPr>
              <a:t>αμοιβαία</a:t>
            </a:r>
            <a:r>
              <a:rPr lang="el-GR" sz="1800" dirty="0">
                <a:effectLst/>
                <a:latin typeface="Aptos" panose="020B0004020202020204" pitchFamily="34" charset="0"/>
              </a:rPr>
              <a:t> επιρροή, </a:t>
            </a:r>
            <a:r>
              <a:rPr lang="el-GR" sz="1800" dirty="0" err="1">
                <a:effectLst/>
                <a:latin typeface="Aptos" panose="020B0004020202020204" pitchFamily="34" charset="0"/>
              </a:rPr>
              <a:t>ακόμα</a:t>
            </a:r>
            <a:r>
              <a:rPr lang="el-GR" sz="1800" dirty="0">
                <a:effectLst/>
                <a:latin typeface="Aptos" panose="020B0004020202020204" pitchFamily="34" charset="0"/>
              </a:rPr>
              <a:t> και </a:t>
            </a:r>
            <a:r>
              <a:rPr lang="el-GR" sz="1800" dirty="0" err="1">
                <a:effectLst/>
                <a:latin typeface="Aptos" panose="020B0004020202020204" pitchFamily="34" charset="0"/>
              </a:rPr>
              <a:t>ισότητα</a:t>
            </a:r>
            <a:r>
              <a:rPr lang="el-GR" sz="1800" dirty="0">
                <a:effectLst/>
                <a:latin typeface="Aptos" panose="020B0004020202020204" pitchFamily="34" charset="0"/>
              </a:rPr>
              <a:t>, μεταξύ των εν </a:t>
            </a:r>
            <a:r>
              <a:rPr lang="el-GR" sz="1800" dirty="0" err="1">
                <a:effectLst/>
                <a:latin typeface="Aptos" panose="020B0004020202020204" pitchFamily="34" charset="0"/>
              </a:rPr>
              <a:t>λόγω</a:t>
            </a:r>
            <a:r>
              <a:rPr lang="el-GR" sz="1800" dirty="0">
                <a:effectLst/>
                <a:latin typeface="Aptos" panose="020B0004020202020204" pitchFamily="34" charset="0"/>
              </a:rPr>
              <a:t> </a:t>
            </a:r>
            <a:r>
              <a:rPr lang="el-GR" sz="1800" dirty="0" err="1">
                <a:effectLst/>
                <a:latin typeface="Aptos" panose="020B0004020202020204" pitchFamily="34" charset="0"/>
              </a:rPr>
              <a:t>μερών</a:t>
            </a:r>
            <a:r>
              <a:rPr lang="el-GR" sz="1800" dirty="0">
                <a:effectLst/>
                <a:latin typeface="Aptos" panose="020B0004020202020204" pitchFamily="34" charset="0"/>
              </a:rPr>
              <a:t>, η </a:t>
            </a:r>
            <a:r>
              <a:rPr lang="el-GR" sz="1800" dirty="0" err="1">
                <a:effectLst/>
                <a:latin typeface="Aptos" panose="020B0004020202020204" pitchFamily="34" charset="0"/>
              </a:rPr>
              <a:t>οποία</a:t>
            </a:r>
            <a:r>
              <a:rPr lang="el-GR" sz="1800" dirty="0">
                <a:effectLst/>
                <a:latin typeface="Aptos" panose="020B0004020202020204" pitchFamily="34" charset="0"/>
              </a:rPr>
              <a:t> </a:t>
            </a:r>
            <a:r>
              <a:rPr lang="el-GR" sz="1800" dirty="0" err="1">
                <a:effectLst/>
                <a:latin typeface="Aptos" panose="020B0004020202020204" pitchFamily="34" charset="0"/>
              </a:rPr>
              <a:t>συνήθως</a:t>
            </a:r>
            <a:r>
              <a:rPr lang="el-GR" sz="1800" dirty="0">
                <a:effectLst/>
                <a:latin typeface="Aptos" panose="020B0004020202020204" pitchFamily="34" charset="0"/>
              </a:rPr>
              <a:t> </a:t>
            </a:r>
            <a:r>
              <a:rPr lang="el-GR" sz="1800" dirty="0" err="1">
                <a:effectLst/>
                <a:latin typeface="Aptos" panose="020B0004020202020204" pitchFamily="34" charset="0"/>
              </a:rPr>
              <a:t>προκύπτει</a:t>
            </a:r>
            <a:r>
              <a:rPr lang="el-GR" sz="1800" dirty="0">
                <a:effectLst/>
                <a:latin typeface="Aptos" panose="020B0004020202020204" pitchFamily="34" charset="0"/>
              </a:rPr>
              <a:t> από μια </a:t>
            </a:r>
            <a:r>
              <a:rPr lang="el-GR" sz="1800" dirty="0" err="1">
                <a:effectLst/>
                <a:latin typeface="Aptos" panose="020B0004020202020204" pitchFamily="34" charset="0"/>
              </a:rPr>
              <a:t>αίσθηση</a:t>
            </a:r>
            <a:r>
              <a:rPr lang="el-GR" sz="1800" dirty="0">
                <a:effectLst/>
                <a:latin typeface="Aptos" panose="020B0004020202020204" pitchFamily="34" charset="0"/>
              </a:rPr>
              <a:t> </a:t>
            </a:r>
            <a:r>
              <a:rPr lang="el-GR" sz="1800" dirty="0" err="1">
                <a:effectLst/>
                <a:latin typeface="Aptos" panose="020B0004020202020204" pitchFamily="34" charset="0"/>
              </a:rPr>
              <a:t>αμοιβαίας</a:t>
            </a:r>
            <a:r>
              <a:rPr lang="el-GR" sz="1800" dirty="0">
                <a:effectLst/>
                <a:latin typeface="Aptos" panose="020B0004020202020204" pitchFamily="34" charset="0"/>
              </a:rPr>
              <a:t> </a:t>
            </a:r>
            <a:r>
              <a:rPr lang="el-GR" sz="1800" dirty="0" err="1">
                <a:effectLst/>
                <a:latin typeface="Aptos" panose="020B0004020202020204" pitchFamily="34" charset="0"/>
              </a:rPr>
              <a:t>ευπάθειας</a:t>
            </a:r>
            <a:r>
              <a:rPr lang="el-GR" sz="1800" dirty="0">
                <a:effectLst/>
                <a:latin typeface="Aptos" panose="020B0004020202020204" pitchFamily="34" charset="0"/>
              </a:rPr>
              <a:t>. Η </a:t>
            </a:r>
            <a:r>
              <a:rPr lang="el-GR" sz="1800" dirty="0" err="1">
                <a:effectLst/>
                <a:latin typeface="Aptos" panose="020B0004020202020204" pitchFamily="34" charset="0"/>
              </a:rPr>
              <a:t>αλληλεξάρτηση</a:t>
            </a:r>
            <a:r>
              <a:rPr lang="el-GR" sz="1800" dirty="0">
                <a:effectLst/>
                <a:latin typeface="Aptos" panose="020B0004020202020204" pitchFamily="34" charset="0"/>
              </a:rPr>
              <a:t> </a:t>
            </a:r>
            <a:r>
              <a:rPr lang="el-GR" sz="1800" dirty="0" err="1">
                <a:effectLst/>
                <a:latin typeface="Aptos" panose="020B0004020202020204" pitchFamily="34" charset="0"/>
              </a:rPr>
              <a:t>επομένως</a:t>
            </a:r>
            <a:r>
              <a:rPr lang="el-GR" sz="1800" dirty="0">
                <a:effectLst/>
                <a:latin typeface="Aptos" panose="020B0004020202020204" pitchFamily="34" charset="0"/>
              </a:rPr>
              <a:t> </a:t>
            </a:r>
            <a:r>
              <a:rPr lang="el-GR" sz="1800" dirty="0" err="1">
                <a:effectLst/>
                <a:latin typeface="Aptos" panose="020B0004020202020204" pitchFamily="34" charset="0"/>
              </a:rPr>
              <a:t>συνδέεται</a:t>
            </a:r>
            <a:r>
              <a:rPr lang="el-GR" sz="1800" dirty="0">
                <a:effectLst/>
                <a:latin typeface="Aptos" panose="020B0004020202020204" pitchFamily="34" charset="0"/>
              </a:rPr>
              <a:t> </a:t>
            </a:r>
            <a:r>
              <a:rPr lang="el-GR" sz="1800" dirty="0" err="1">
                <a:effectLst/>
                <a:latin typeface="Aptos" panose="020B0004020202020204" pitchFamily="34" charset="0"/>
              </a:rPr>
              <a:t>συνήθως</a:t>
            </a:r>
            <a:r>
              <a:rPr lang="el-GR" sz="1800" dirty="0">
                <a:effectLst/>
                <a:latin typeface="Aptos" panose="020B0004020202020204" pitchFamily="34" charset="0"/>
              </a:rPr>
              <a:t> με μια </a:t>
            </a:r>
            <a:r>
              <a:rPr lang="el-GR" sz="1800" dirty="0" err="1">
                <a:effectLst/>
                <a:latin typeface="Aptos" panose="020B0004020202020204" pitchFamily="34" charset="0"/>
              </a:rPr>
              <a:t>τάση</a:t>
            </a:r>
            <a:r>
              <a:rPr lang="el-GR" sz="1800" dirty="0">
                <a:effectLst/>
                <a:latin typeface="Aptos" panose="020B0004020202020204" pitchFamily="34" charset="0"/>
              </a:rPr>
              <a:t> </a:t>
            </a:r>
            <a:r>
              <a:rPr lang="el-GR" sz="1800" dirty="0" err="1">
                <a:effectLst/>
                <a:latin typeface="Aptos" panose="020B0004020202020204" pitchFamily="34" charset="0"/>
              </a:rPr>
              <a:t>συνεργασίας</a:t>
            </a:r>
            <a:r>
              <a:rPr lang="el-GR" sz="1800" dirty="0">
                <a:effectLst/>
                <a:latin typeface="Aptos" panose="020B0004020202020204" pitchFamily="34" charset="0"/>
              </a:rPr>
              <a:t> και </a:t>
            </a:r>
            <a:r>
              <a:rPr lang="el-GR" sz="1800" dirty="0" err="1">
                <a:effectLst/>
                <a:latin typeface="Aptos" panose="020B0004020202020204" pitchFamily="34" charset="0"/>
              </a:rPr>
              <a:t>ενσωμάτωσης</a:t>
            </a:r>
            <a:r>
              <a:rPr lang="el-GR" sz="1800" dirty="0">
                <a:effectLst/>
                <a:latin typeface="Aptos" panose="020B0004020202020204" pitchFamily="34" charset="0"/>
              </a:rPr>
              <a:t> στις </a:t>
            </a:r>
            <a:r>
              <a:rPr lang="el-GR" sz="1800" dirty="0" err="1">
                <a:effectLst/>
                <a:latin typeface="Aptos" panose="020B0004020202020204" pitchFamily="34" charset="0"/>
              </a:rPr>
              <a:t>παγκόσμιες</a:t>
            </a:r>
            <a:r>
              <a:rPr lang="el-GR" sz="1800" dirty="0">
                <a:effectLst/>
                <a:latin typeface="Aptos" panose="020B0004020202020204" pitchFamily="34" charset="0"/>
              </a:rPr>
              <a:t> </a:t>
            </a:r>
            <a:r>
              <a:rPr lang="el-GR" sz="1800" dirty="0" err="1">
                <a:effectLst/>
                <a:latin typeface="Aptos" panose="020B0004020202020204" pitchFamily="34" charset="0"/>
              </a:rPr>
              <a:t>υποθέσεις</a:t>
            </a:r>
            <a:r>
              <a:rPr lang="el-GR" sz="1800" dirty="0">
                <a:effectLst/>
                <a:latin typeface="Aptos" panose="020B0004020202020204" pitchFamily="34" charset="0"/>
              </a:rPr>
              <a:t>. </a:t>
            </a:r>
          </a:p>
          <a:p>
            <a:pPr marL="763588" indent="-217488">
              <a:buFont typeface="Wingdings" pitchFamily="2" charset="2"/>
              <a:buChar char="Ø"/>
            </a:pPr>
            <a:r>
              <a:rPr lang="el-GR" sz="1800" dirty="0" err="1">
                <a:effectLst/>
                <a:latin typeface="Aptos" panose="020B0004020202020204" pitchFamily="34" charset="0"/>
              </a:rPr>
              <a:t>Keohane</a:t>
            </a:r>
            <a:r>
              <a:rPr lang="el-GR" sz="1800" dirty="0">
                <a:effectLst/>
                <a:latin typeface="Aptos" panose="020B0004020202020204" pitchFamily="34" charset="0"/>
              </a:rPr>
              <a:t> και </a:t>
            </a:r>
            <a:r>
              <a:rPr lang="el-GR" sz="1800" dirty="0" err="1">
                <a:effectLst/>
                <a:latin typeface="Aptos" panose="020B0004020202020204" pitchFamily="34" charset="0"/>
              </a:rPr>
              <a:t>Nye</a:t>
            </a:r>
            <a:r>
              <a:rPr lang="el-GR" sz="1800" dirty="0">
                <a:effectLst/>
                <a:latin typeface="Aptos" panose="020B0004020202020204" pitchFamily="34" charset="0"/>
              </a:rPr>
              <a:t> (1977)</a:t>
            </a:r>
            <a:r>
              <a:rPr lang="el-GR" sz="1800" dirty="0">
                <a:latin typeface="Aptos" panose="020B0004020202020204" pitchFamily="34" charset="0"/>
              </a:rPr>
              <a:t>:</a:t>
            </a:r>
            <a:r>
              <a:rPr lang="el-GR" sz="1800" dirty="0">
                <a:effectLst/>
                <a:latin typeface="Aptos" panose="020B0004020202020204" pitchFamily="34" charset="0"/>
              </a:rPr>
              <a:t> «</a:t>
            </a:r>
            <a:r>
              <a:rPr lang="el-GR" sz="1800" dirty="0" err="1">
                <a:effectLst/>
                <a:latin typeface="Aptos" panose="020B0004020202020204" pitchFamily="34" charset="0"/>
              </a:rPr>
              <a:t>σύνθετη</a:t>
            </a:r>
            <a:r>
              <a:rPr lang="el-GR" sz="1800" dirty="0">
                <a:effectLst/>
                <a:latin typeface="Aptos" panose="020B0004020202020204" pitchFamily="34" charset="0"/>
              </a:rPr>
              <a:t> </a:t>
            </a:r>
            <a:r>
              <a:rPr lang="el-GR" sz="1800" dirty="0" err="1">
                <a:effectLst/>
                <a:latin typeface="Aptos" panose="020B0004020202020204" pitchFamily="34" charset="0"/>
              </a:rPr>
              <a:t>αλληλεξάρτησης</a:t>
            </a:r>
            <a:r>
              <a:rPr lang="el-GR" sz="1800" dirty="0">
                <a:effectLst/>
                <a:latin typeface="Aptos" panose="020B0004020202020204" pitchFamily="34" charset="0"/>
              </a:rPr>
              <a:t>» ως εναλλακτική στο ρεαλιστικό </a:t>
            </a:r>
            <a:r>
              <a:rPr lang="el-GR" sz="1800" dirty="0" err="1">
                <a:effectLst/>
                <a:latin typeface="Aptos" panose="020B0004020202020204" pitchFamily="34" charset="0"/>
              </a:rPr>
              <a:t>μοντέλο</a:t>
            </a:r>
            <a:r>
              <a:rPr lang="el-GR" sz="1800" dirty="0">
                <a:effectLst/>
                <a:latin typeface="Aptos" panose="020B0004020202020204" pitchFamily="34" charset="0"/>
              </a:rPr>
              <a:t> της </a:t>
            </a:r>
            <a:r>
              <a:rPr lang="el-GR" sz="1800" dirty="0" err="1">
                <a:effectLst/>
                <a:latin typeface="Aptos" panose="020B0004020202020204" pitchFamily="34" charset="0"/>
              </a:rPr>
              <a:t>διεθνούς</a:t>
            </a:r>
            <a:r>
              <a:rPr lang="el-GR" sz="1800" dirty="0">
                <a:effectLst/>
                <a:latin typeface="Aptos" panose="020B0004020202020204" pitchFamily="34" charset="0"/>
              </a:rPr>
              <a:t> </a:t>
            </a:r>
            <a:r>
              <a:rPr lang="el-GR" sz="1800" dirty="0" err="1">
                <a:effectLst/>
                <a:latin typeface="Aptos" panose="020B0004020202020204" pitchFamily="34" charset="0"/>
              </a:rPr>
              <a:t>πολιτικής</a:t>
            </a:r>
            <a:r>
              <a:rPr lang="el-GR" sz="1800" dirty="0">
                <a:effectLst/>
                <a:latin typeface="Aptos" panose="020B0004020202020204" pitchFamily="34" charset="0"/>
              </a:rPr>
              <a:t>. (1) τα </a:t>
            </a:r>
            <a:r>
              <a:rPr lang="el-GR" sz="1800" dirty="0" err="1">
                <a:effectLst/>
                <a:latin typeface="Aptos" panose="020B0004020202020204" pitchFamily="34" charset="0"/>
              </a:rPr>
              <a:t>κράτη</a:t>
            </a:r>
            <a:r>
              <a:rPr lang="el-GR" sz="1800" dirty="0">
                <a:effectLst/>
                <a:latin typeface="Aptos" panose="020B0004020202020204" pitchFamily="34" charset="0"/>
              </a:rPr>
              <a:t> </a:t>
            </a:r>
            <a:r>
              <a:rPr lang="el-GR" sz="1800" dirty="0" err="1">
                <a:effectLst/>
                <a:latin typeface="Aptos" panose="020B0004020202020204" pitchFamily="34" charset="0"/>
              </a:rPr>
              <a:t>έπαψαν</a:t>
            </a:r>
            <a:r>
              <a:rPr lang="el-GR" sz="1800" dirty="0">
                <a:effectLst/>
                <a:latin typeface="Aptos" panose="020B0004020202020204" pitchFamily="34" charset="0"/>
              </a:rPr>
              <a:t> να </a:t>
            </a:r>
            <a:r>
              <a:rPr lang="el-GR" sz="1800" dirty="0" err="1">
                <a:effectLst/>
                <a:latin typeface="Aptos" panose="020B0004020202020204" pitchFamily="34" charset="0"/>
              </a:rPr>
              <a:t>είναι</a:t>
            </a:r>
            <a:r>
              <a:rPr lang="el-GR" sz="1800" dirty="0">
                <a:effectLst/>
                <a:latin typeface="Aptos" panose="020B0004020202020204" pitchFamily="34" charset="0"/>
              </a:rPr>
              <a:t> </a:t>
            </a:r>
            <a:r>
              <a:rPr lang="el-GR" sz="1800" dirty="0" err="1">
                <a:effectLst/>
                <a:latin typeface="Aptos" panose="020B0004020202020204" pitchFamily="34" charset="0"/>
              </a:rPr>
              <a:t>αυτόνομοι</a:t>
            </a:r>
            <a:r>
              <a:rPr lang="el-GR" sz="1800" dirty="0">
                <a:effectLst/>
                <a:latin typeface="Aptos" panose="020B0004020202020204" pitchFamily="34" charset="0"/>
              </a:rPr>
              <a:t> </a:t>
            </a:r>
            <a:r>
              <a:rPr lang="el-GR" sz="1800" dirty="0" err="1">
                <a:effectLst/>
                <a:latin typeface="Aptos" panose="020B0004020202020204" pitchFamily="34" charset="0"/>
              </a:rPr>
              <a:t>διεθνείς</a:t>
            </a:r>
            <a:r>
              <a:rPr lang="el-GR" sz="1800" dirty="0">
                <a:effectLst/>
                <a:latin typeface="Aptos" panose="020B0004020202020204" pitchFamily="34" charset="0"/>
              </a:rPr>
              <a:t> </a:t>
            </a:r>
            <a:r>
              <a:rPr lang="el-GR" sz="1800" dirty="0" err="1">
                <a:effectLst/>
                <a:latin typeface="Aptos" panose="020B0004020202020204" pitchFamily="34" charset="0"/>
              </a:rPr>
              <a:t>δρώντες</a:t>
            </a:r>
            <a:r>
              <a:rPr lang="el-GR" sz="1800" dirty="0">
                <a:effectLst/>
                <a:latin typeface="Aptos" panose="020B0004020202020204" pitchFamily="34" charset="0"/>
              </a:rPr>
              <a:t>, (2) τα οικονομικά και </a:t>
            </a:r>
            <a:r>
              <a:rPr lang="el-GR" sz="1800" dirty="0" err="1">
                <a:effectLst/>
                <a:latin typeface="Aptos" panose="020B0004020202020204" pitchFamily="34" charset="0"/>
              </a:rPr>
              <a:t>άλλης</a:t>
            </a:r>
            <a:r>
              <a:rPr lang="el-GR" sz="1800" dirty="0">
                <a:effectLst/>
                <a:latin typeface="Aptos" panose="020B0004020202020204" pitchFamily="34" charset="0"/>
              </a:rPr>
              <a:t> </a:t>
            </a:r>
            <a:r>
              <a:rPr lang="el-GR" sz="1800" dirty="0" err="1">
                <a:effectLst/>
                <a:latin typeface="Aptos" panose="020B0004020202020204" pitchFamily="34" charset="0"/>
              </a:rPr>
              <a:t>φύσεως</a:t>
            </a:r>
            <a:r>
              <a:rPr lang="el-GR" sz="1800" dirty="0">
                <a:effectLst/>
                <a:latin typeface="Aptos" panose="020B0004020202020204" pitchFamily="34" charset="0"/>
              </a:rPr>
              <a:t> </a:t>
            </a:r>
            <a:r>
              <a:rPr lang="el-GR" sz="1800" dirty="0" err="1">
                <a:effectLst/>
                <a:latin typeface="Aptos" panose="020B0004020202020204" pitchFamily="34" charset="0"/>
              </a:rPr>
              <a:t>ζητήματα</a:t>
            </a:r>
            <a:r>
              <a:rPr lang="el-GR" sz="1800" dirty="0">
                <a:effectLst/>
                <a:latin typeface="Aptos" panose="020B0004020202020204" pitchFamily="34" charset="0"/>
              </a:rPr>
              <a:t> </a:t>
            </a:r>
            <a:r>
              <a:rPr lang="el-GR" sz="1800" dirty="0" err="1">
                <a:effectLst/>
                <a:latin typeface="Aptos" panose="020B0004020202020204" pitchFamily="34" charset="0"/>
              </a:rPr>
              <a:t>έχουν</a:t>
            </a:r>
            <a:r>
              <a:rPr lang="el-GR" sz="1800" dirty="0">
                <a:effectLst/>
                <a:latin typeface="Aptos" panose="020B0004020202020204" pitchFamily="34" charset="0"/>
              </a:rPr>
              <a:t> </a:t>
            </a:r>
            <a:r>
              <a:rPr lang="el-GR" sz="1800" dirty="0" err="1">
                <a:effectLst/>
                <a:latin typeface="Aptos" panose="020B0004020202020204" pitchFamily="34" charset="0"/>
              </a:rPr>
              <a:t>αποκτήσει</a:t>
            </a:r>
            <a:r>
              <a:rPr lang="el-GR" sz="1800" dirty="0">
                <a:effectLst/>
                <a:latin typeface="Aptos" panose="020B0004020202020204" pitchFamily="34" charset="0"/>
              </a:rPr>
              <a:t> πιο </a:t>
            </a:r>
            <a:r>
              <a:rPr lang="el-GR" sz="1800" dirty="0" err="1">
                <a:effectLst/>
                <a:latin typeface="Aptos" panose="020B0004020202020204" pitchFamily="34" charset="0"/>
              </a:rPr>
              <a:t>εξέχουσα</a:t>
            </a:r>
            <a:r>
              <a:rPr lang="el-GR" sz="1800" dirty="0">
                <a:effectLst/>
                <a:latin typeface="Aptos" panose="020B0004020202020204" pitchFamily="34" charset="0"/>
              </a:rPr>
              <a:t> </a:t>
            </a:r>
            <a:r>
              <a:rPr lang="el-GR" sz="1800" dirty="0" err="1">
                <a:effectLst/>
                <a:latin typeface="Aptos" panose="020B0004020202020204" pitchFamily="34" charset="0"/>
              </a:rPr>
              <a:t>θέση</a:t>
            </a:r>
            <a:r>
              <a:rPr lang="el-GR" sz="1800" dirty="0">
                <a:effectLst/>
                <a:latin typeface="Aptos" panose="020B0004020202020204" pitchFamily="34" charset="0"/>
              </a:rPr>
              <a:t> στις </a:t>
            </a:r>
            <a:r>
              <a:rPr lang="el-GR" sz="1800" dirty="0" err="1">
                <a:effectLst/>
                <a:latin typeface="Aptos" panose="020B0004020202020204" pitchFamily="34" charset="0"/>
              </a:rPr>
              <a:t>παγκόσμιες</a:t>
            </a:r>
            <a:r>
              <a:rPr lang="el-GR" sz="1800" dirty="0">
                <a:effectLst/>
                <a:latin typeface="Aptos" panose="020B0004020202020204" pitchFamily="34" charset="0"/>
              </a:rPr>
              <a:t> </a:t>
            </a:r>
            <a:r>
              <a:rPr lang="el-GR" sz="1800" dirty="0" err="1">
                <a:effectLst/>
                <a:latin typeface="Aptos" panose="020B0004020202020204" pitchFamily="34" charset="0"/>
              </a:rPr>
              <a:t>υποθέσεις</a:t>
            </a:r>
            <a:r>
              <a:rPr lang="el-GR" sz="1800" dirty="0">
                <a:effectLst/>
                <a:latin typeface="Aptos" panose="020B0004020202020204" pitchFamily="34" charset="0"/>
              </a:rPr>
              <a:t> και (3) η </a:t>
            </a:r>
            <a:r>
              <a:rPr lang="el-GR" sz="1800" dirty="0" err="1">
                <a:effectLst/>
                <a:latin typeface="Aptos" panose="020B0004020202020204" pitchFamily="34" charset="0"/>
              </a:rPr>
              <a:t>στρατιωτικη</a:t>
            </a:r>
            <a:r>
              <a:rPr lang="el-GR" sz="1800" dirty="0">
                <a:effectLst/>
                <a:latin typeface="Aptos" panose="020B0004020202020204" pitchFamily="34" charset="0"/>
              </a:rPr>
              <a:t>́ </a:t>
            </a:r>
            <a:r>
              <a:rPr lang="el-GR" sz="1800" dirty="0" err="1">
                <a:effectLst/>
                <a:latin typeface="Aptos" panose="020B0004020202020204" pitchFamily="34" charset="0"/>
              </a:rPr>
              <a:t>βία</a:t>
            </a:r>
            <a:r>
              <a:rPr lang="el-GR" sz="1800" dirty="0">
                <a:effectLst/>
                <a:latin typeface="Aptos" panose="020B0004020202020204" pitchFamily="34" charset="0"/>
              </a:rPr>
              <a:t> </a:t>
            </a:r>
            <a:r>
              <a:rPr lang="el-GR" sz="1800" dirty="0" err="1">
                <a:effectLst/>
                <a:latin typeface="Aptos" panose="020B0004020202020204" pitchFamily="34" charset="0"/>
              </a:rPr>
              <a:t>έχει</a:t>
            </a:r>
            <a:r>
              <a:rPr lang="el-GR" sz="1800" dirty="0">
                <a:effectLst/>
                <a:latin typeface="Aptos" panose="020B0004020202020204" pitchFamily="34" charset="0"/>
              </a:rPr>
              <a:t> </a:t>
            </a:r>
            <a:r>
              <a:rPr lang="el-GR" sz="1800" dirty="0" err="1">
                <a:effectLst/>
                <a:latin typeface="Aptos" panose="020B0004020202020204" pitchFamily="34" charset="0"/>
              </a:rPr>
              <a:t>καταστει</a:t>
            </a:r>
            <a:r>
              <a:rPr lang="el-GR" sz="1800" dirty="0">
                <a:effectLst/>
                <a:latin typeface="Aptos" panose="020B0004020202020204" pitchFamily="34" charset="0"/>
              </a:rPr>
              <a:t>́ </a:t>
            </a:r>
            <a:r>
              <a:rPr lang="el-GR" sz="1800" dirty="0" err="1">
                <a:effectLst/>
                <a:latin typeface="Aptos" panose="020B0004020202020204" pitchFamily="34" charset="0"/>
              </a:rPr>
              <a:t>λιγότερο</a:t>
            </a:r>
            <a:r>
              <a:rPr lang="el-GR" sz="1800" dirty="0">
                <a:effectLst/>
                <a:latin typeface="Aptos" panose="020B0004020202020204" pitchFamily="34" charset="0"/>
              </a:rPr>
              <a:t> </a:t>
            </a:r>
            <a:r>
              <a:rPr lang="el-GR" sz="1800" dirty="0" err="1">
                <a:effectLst/>
                <a:latin typeface="Aptos" panose="020B0004020202020204" pitchFamily="34" charset="0"/>
              </a:rPr>
              <a:t>αξιόπιστη</a:t>
            </a:r>
            <a:r>
              <a:rPr lang="el-GR" sz="1800" dirty="0">
                <a:effectLst/>
                <a:latin typeface="Aptos" panose="020B0004020202020204" pitchFamily="34" charset="0"/>
              </a:rPr>
              <a:t> και </a:t>
            </a:r>
            <a:r>
              <a:rPr lang="el-GR" sz="1800" dirty="0" err="1">
                <a:effectLst/>
                <a:latin typeface="Aptos" panose="020B0004020202020204" pitchFamily="34" charset="0"/>
              </a:rPr>
              <a:t>λιγότερο</a:t>
            </a:r>
            <a:r>
              <a:rPr lang="el-GR" sz="1800" dirty="0">
                <a:effectLst/>
                <a:latin typeface="Aptos" panose="020B0004020202020204" pitchFamily="34" charset="0"/>
              </a:rPr>
              <a:t> σημαντική επιλογή άσκησης </a:t>
            </a:r>
            <a:r>
              <a:rPr lang="el-GR" sz="1800" dirty="0" err="1">
                <a:effectLst/>
                <a:latin typeface="Aptos" panose="020B0004020202020204" pitchFamily="34" charset="0"/>
              </a:rPr>
              <a:t>πολιτικής</a:t>
            </a:r>
            <a:r>
              <a:rPr lang="el-GR" sz="1800" dirty="0">
                <a:effectLst/>
                <a:latin typeface="Aptos" panose="020B0004020202020204" pitchFamily="34" charset="0"/>
              </a:rPr>
              <a:t>. </a:t>
            </a:r>
            <a:endParaRPr lang="el-GR" dirty="0">
              <a:effectLst/>
              <a:latin typeface="Aptos" panose="020B0004020202020204" pitchFamily="34" charset="0"/>
            </a:endParaRPr>
          </a:p>
          <a:p>
            <a:endParaRPr lang="el-GR" dirty="0">
              <a:effectLst/>
            </a:endParaRPr>
          </a:p>
          <a:p>
            <a:endParaRPr lang="el-GR" dirty="0"/>
          </a:p>
        </p:txBody>
      </p:sp>
      <p:sp>
        <p:nvSpPr>
          <p:cNvPr id="4" name="TextBox 3">
            <a:extLst>
              <a:ext uri="{FF2B5EF4-FFF2-40B4-BE49-F238E27FC236}">
                <a16:creationId xmlns:a16="http://schemas.microsoft.com/office/drawing/2014/main" id="{5A5F3EE4-BF1C-F524-44E7-5F8385CCA2F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
        <p:nvSpPr>
          <p:cNvPr id="5" name="TextBox 4">
            <a:extLst>
              <a:ext uri="{FF2B5EF4-FFF2-40B4-BE49-F238E27FC236}">
                <a16:creationId xmlns:a16="http://schemas.microsoft.com/office/drawing/2014/main" id="{314F13BA-F738-385A-4A09-6A1987B5F185}"/>
              </a:ext>
            </a:extLst>
          </p:cNvPr>
          <p:cNvSpPr txBox="1"/>
          <p:nvPr/>
        </p:nvSpPr>
        <p:spPr>
          <a:xfrm>
            <a:off x="1142999" y="258749"/>
            <a:ext cx="9408696" cy="1446550"/>
          </a:xfrm>
          <a:prstGeom prst="rect">
            <a:avLst/>
          </a:prstGeom>
          <a:noFill/>
        </p:spPr>
        <p:txBody>
          <a:bodyPr wrap="square" rtlCol="0">
            <a:spAutoFit/>
          </a:bodyPr>
          <a:lstStyle/>
          <a:p>
            <a:r>
              <a:rPr lang="el-GR" sz="4400" dirty="0">
                <a:latin typeface="Aptos" panose="020B0004020202020204" pitchFamily="34" charset="0"/>
              </a:rPr>
              <a:t>Δυο βασικές έννοιες: </a:t>
            </a:r>
          </a:p>
          <a:p>
            <a:r>
              <a:rPr lang="el-GR" sz="4400" dirty="0">
                <a:latin typeface="Aptos" panose="020B0004020202020204" pitchFamily="34" charset="0"/>
              </a:rPr>
              <a:t>Κυριαρχία &amp; αλληλεξάρτηση</a:t>
            </a:r>
          </a:p>
        </p:txBody>
      </p:sp>
    </p:spTree>
    <p:extLst>
      <p:ext uri="{BB962C8B-B14F-4D97-AF65-F5344CB8AC3E}">
        <p14:creationId xmlns:p14="http://schemas.microsoft.com/office/powerpoint/2010/main" val="4153423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685803-CCA3-B77B-2050-023CEBAE0EFA}"/>
              </a:ext>
            </a:extLst>
          </p:cNvPr>
          <p:cNvSpPr>
            <a:spLocks noGrp="1"/>
          </p:cNvSpPr>
          <p:nvPr>
            <p:ph idx="1"/>
          </p:nvPr>
        </p:nvSpPr>
        <p:spPr/>
        <p:txBody>
          <a:bodyPr>
            <a:normAutofit fontScale="92500"/>
          </a:bodyPr>
          <a:lstStyle/>
          <a:p>
            <a:r>
              <a:rPr lang="el-GR" dirty="0">
                <a:latin typeface="Aptos" panose="020B0004020202020204" pitchFamily="34" charset="0"/>
              </a:rPr>
              <a:t>Συνθήκη της Βεστφαλίας (1648): η αφετηρία της σύγχρονης διεθνούς πολιτικής.</a:t>
            </a:r>
          </a:p>
          <a:p>
            <a:r>
              <a:rPr lang="el-GR" dirty="0">
                <a:latin typeface="Aptos" panose="020B0004020202020204" pitchFamily="34" charset="0"/>
              </a:rPr>
              <a:t>Σήμανε τη λήξη του Τριακονταετούς Πολέμου ανάμεσα στην Αγία Ρωμαϊκή Αυτοκρατορία και σε διαφορετικούς αντιπάλους, όπως Γαλλία, Σουηδία, Δανία, Ολλανδία. </a:t>
            </a:r>
          </a:p>
          <a:p>
            <a:r>
              <a:rPr lang="el-GR" dirty="0">
                <a:latin typeface="Aptos" panose="020B0004020202020204" pitchFamily="34" charset="0"/>
              </a:rPr>
              <a:t>Βασικές αρχές του «</a:t>
            </a:r>
            <a:r>
              <a:rPr lang="el-GR" dirty="0" err="1">
                <a:latin typeface="Aptos" panose="020B0004020202020204" pitchFamily="34" charset="0"/>
              </a:rPr>
              <a:t>βεστφαλιανού</a:t>
            </a:r>
            <a:r>
              <a:rPr lang="el-GR" dirty="0">
                <a:latin typeface="Aptos" panose="020B0004020202020204" pitchFamily="34" charset="0"/>
              </a:rPr>
              <a:t> συστήματος»:</a:t>
            </a:r>
          </a:p>
          <a:p>
            <a:pPr marL="457200" indent="-457200">
              <a:buFont typeface="+mj-lt"/>
              <a:buAutoNum type="arabicPeriod"/>
            </a:pPr>
            <a:r>
              <a:rPr lang="el-GR" dirty="0">
                <a:latin typeface="Aptos" panose="020B0004020202020204" pitchFamily="34" charset="0"/>
              </a:rPr>
              <a:t>Τα κράτη διαθέτουν κυρίαρχη δικαιοδοσία, υπό την έννοια ότι ασκούν ανεξάρτητο έλεγχο εντός της εδαφικής τους επικράτειας.</a:t>
            </a:r>
          </a:p>
          <a:p>
            <a:pPr marL="457200" indent="-457200">
              <a:buFont typeface="+mj-lt"/>
              <a:buAutoNum type="arabicPeriod"/>
            </a:pPr>
            <a:r>
              <a:rPr lang="el-GR" dirty="0">
                <a:latin typeface="Aptos" panose="020B0004020202020204" pitchFamily="34" charset="0"/>
              </a:rPr>
              <a:t>Οι σχέσεις μεταξύ κρατών δομούνται με βάση την αποδοχή της κυρίαρχης ανεξαρτησίας όλων των κρατών, άρα όλα τα κράτη είναι ισότιμα από νομική άποψη.</a:t>
            </a:r>
            <a:endParaRPr lang="en-GR" dirty="0">
              <a:latin typeface="Aptos" panose="020B0004020202020204" pitchFamily="34" charset="0"/>
            </a:endParaRPr>
          </a:p>
        </p:txBody>
      </p:sp>
      <p:sp>
        <p:nvSpPr>
          <p:cNvPr id="4" name="TextBox 3">
            <a:extLst>
              <a:ext uri="{FF2B5EF4-FFF2-40B4-BE49-F238E27FC236}">
                <a16:creationId xmlns:a16="http://schemas.microsoft.com/office/drawing/2014/main" id="{6CD1F4DA-F11D-5B17-DDEC-BD1B319336D9}"/>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
        <p:nvSpPr>
          <p:cNvPr id="5" name="TextBox 4">
            <a:extLst>
              <a:ext uri="{FF2B5EF4-FFF2-40B4-BE49-F238E27FC236}">
                <a16:creationId xmlns:a16="http://schemas.microsoft.com/office/drawing/2014/main" id="{93EA22FA-1369-9331-A1FD-9A08B21C86E0}"/>
              </a:ext>
            </a:extLst>
          </p:cNvPr>
          <p:cNvSpPr txBox="1"/>
          <p:nvPr/>
        </p:nvSpPr>
        <p:spPr>
          <a:xfrm>
            <a:off x="1143000" y="607663"/>
            <a:ext cx="8939463" cy="769441"/>
          </a:xfrm>
          <a:prstGeom prst="rect">
            <a:avLst/>
          </a:prstGeom>
          <a:noFill/>
        </p:spPr>
        <p:txBody>
          <a:bodyPr wrap="square" rtlCol="0">
            <a:spAutoFit/>
          </a:bodyPr>
          <a:lstStyle/>
          <a:p>
            <a:r>
              <a:rPr lang="el-GR" sz="4400" dirty="0">
                <a:latin typeface="Aptos" panose="020B0004020202020204" pitchFamily="34" charset="0"/>
              </a:rPr>
              <a:t>Το σύστημα κρατών της Βεστφαλίας</a:t>
            </a:r>
          </a:p>
        </p:txBody>
      </p:sp>
    </p:spTree>
    <p:extLst>
      <p:ext uri="{BB962C8B-B14F-4D97-AF65-F5344CB8AC3E}">
        <p14:creationId xmlns:p14="http://schemas.microsoft.com/office/powerpoint/2010/main" val="344641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B1E28E-4FDB-16F1-2EF3-F3D1824ACAF9}"/>
              </a:ext>
            </a:extLst>
          </p:cNvPr>
          <p:cNvSpPr>
            <a:spLocks noGrp="1"/>
          </p:cNvSpPr>
          <p:nvPr>
            <p:ph idx="1"/>
          </p:nvPr>
        </p:nvSpPr>
        <p:spPr>
          <a:xfrm>
            <a:off x="1143000" y="1628856"/>
            <a:ext cx="9906000" cy="4024424"/>
          </a:xfrm>
        </p:spPr>
        <p:txBody>
          <a:bodyPr>
            <a:noAutofit/>
          </a:bodyPr>
          <a:lstStyle/>
          <a:p>
            <a:r>
              <a:rPr lang="el-GR" dirty="0">
                <a:latin typeface="Aptos" panose="020B0004020202020204" pitchFamily="34" charset="0"/>
              </a:rPr>
              <a:t>Τα σύνορα και τα όρια έχουν σημασία, αλλά…</a:t>
            </a:r>
          </a:p>
          <a:p>
            <a:r>
              <a:rPr lang="el-GR" dirty="0">
                <a:latin typeface="Aptos" panose="020B0004020202020204" pitchFamily="34" charset="0"/>
              </a:rPr>
              <a:t>Ενώ στο «εσωτερικό» τους τα κράτη επιβάλλουν κανόνες για θέματα που εμπίπτουν στην εθνική τους δικαιοδοσία, στο «εξωτερικό» δεν μπορούν να το κάνουν αυτό γιατί καμία αρχή δεν είναι ανώτερη από το εθνικό κράτος. </a:t>
            </a:r>
          </a:p>
          <a:p>
            <a:r>
              <a:rPr lang="el-GR" dirty="0">
                <a:latin typeface="Aptos" panose="020B0004020202020204" pitchFamily="34" charset="0"/>
              </a:rPr>
              <a:t>Αλλά και η έμφαση στα σύνορα δέχεται πιέσεις από:</a:t>
            </a:r>
          </a:p>
          <a:p>
            <a:pPr marL="546100" indent="-355600">
              <a:buFont typeface="Wingdings" pitchFamily="2" charset="2"/>
              <a:buChar char="Ø"/>
            </a:pPr>
            <a:r>
              <a:rPr lang="el-GR" dirty="0">
                <a:latin typeface="Aptos" panose="020B0004020202020204" pitchFamily="34" charset="0"/>
              </a:rPr>
              <a:t>Την </a:t>
            </a:r>
            <a:r>
              <a:rPr lang="el-GR" b="1" dirty="0">
                <a:latin typeface="Aptos" panose="020B0004020202020204" pitchFamily="34" charset="0"/>
              </a:rPr>
              <a:t>παγκοσμιοποίηση</a:t>
            </a:r>
            <a:r>
              <a:rPr lang="el-GR" dirty="0">
                <a:latin typeface="Aptos" panose="020B0004020202020204" pitchFamily="34" charset="0"/>
              </a:rPr>
              <a:t>: </a:t>
            </a:r>
            <a:r>
              <a:rPr lang="el-GR" dirty="0">
                <a:effectLst/>
                <a:latin typeface="Aptos" panose="020B0004020202020204" pitchFamily="34" charset="0"/>
              </a:rPr>
              <a:t>Η </a:t>
            </a:r>
            <a:r>
              <a:rPr lang="el-GR" dirty="0" err="1">
                <a:effectLst/>
                <a:latin typeface="Aptos" panose="020B0004020202020204" pitchFamily="34" charset="0"/>
              </a:rPr>
              <a:t>ανάδυση</a:t>
            </a:r>
            <a:r>
              <a:rPr lang="el-GR" dirty="0">
                <a:effectLst/>
                <a:latin typeface="Aptos" panose="020B0004020202020204" pitchFamily="34" charset="0"/>
              </a:rPr>
              <a:t> </a:t>
            </a:r>
            <a:r>
              <a:rPr lang="el-GR" dirty="0" err="1">
                <a:effectLst/>
                <a:latin typeface="Aptos" panose="020B0004020202020204" pitchFamily="34" charset="0"/>
              </a:rPr>
              <a:t>ενός</a:t>
            </a:r>
            <a:r>
              <a:rPr lang="el-GR" dirty="0">
                <a:effectLst/>
                <a:latin typeface="Aptos" panose="020B0004020202020204" pitchFamily="34" charset="0"/>
              </a:rPr>
              <a:t> </a:t>
            </a:r>
            <a:r>
              <a:rPr lang="el-GR" dirty="0" err="1">
                <a:effectLst/>
                <a:latin typeface="Aptos" panose="020B0004020202020204" pitchFamily="34" charset="0"/>
              </a:rPr>
              <a:t>σύνθετου</a:t>
            </a:r>
            <a:r>
              <a:rPr lang="el-GR" dirty="0">
                <a:effectLst/>
                <a:latin typeface="Aptos" panose="020B0004020202020204" pitchFamily="34" charset="0"/>
              </a:rPr>
              <a:t> </a:t>
            </a:r>
            <a:r>
              <a:rPr lang="el-GR" dirty="0" err="1">
                <a:effectLst/>
                <a:latin typeface="Aptos" panose="020B0004020202020204" pitchFamily="34" charset="0"/>
              </a:rPr>
              <a:t>δικτύου</a:t>
            </a:r>
            <a:r>
              <a:rPr lang="el-GR" dirty="0">
                <a:effectLst/>
                <a:latin typeface="Aptos" panose="020B0004020202020204" pitchFamily="34" charset="0"/>
              </a:rPr>
              <a:t> </a:t>
            </a:r>
            <a:r>
              <a:rPr lang="el-GR" dirty="0" err="1">
                <a:effectLst/>
                <a:latin typeface="Aptos" panose="020B0004020202020204" pitchFamily="34" charset="0"/>
              </a:rPr>
              <a:t>διασυνδεσιμότητας</a:t>
            </a:r>
            <a:r>
              <a:rPr lang="el-GR" dirty="0">
                <a:effectLst/>
                <a:latin typeface="Aptos" panose="020B0004020202020204" pitchFamily="34" charset="0"/>
              </a:rPr>
              <a:t> το </a:t>
            </a:r>
            <a:r>
              <a:rPr lang="el-GR" dirty="0" err="1">
                <a:effectLst/>
                <a:latin typeface="Aptos" panose="020B0004020202020204" pitchFamily="34" charset="0"/>
              </a:rPr>
              <a:t>οποίο</a:t>
            </a:r>
            <a:r>
              <a:rPr lang="el-GR" dirty="0">
                <a:effectLst/>
                <a:latin typeface="Aptos" panose="020B0004020202020204" pitchFamily="34" charset="0"/>
              </a:rPr>
              <a:t> </a:t>
            </a:r>
            <a:r>
              <a:rPr lang="el-GR" dirty="0" err="1">
                <a:effectLst/>
                <a:latin typeface="Aptos" panose="020B0004020202020204" pitchFamily="34" charset="0"/>
              </a:rPr>
              <a:t>συνεπάγεται</a:t>
            </a:r>
            <a:r>
              <a:rPr lang="el-GR" dirty="0">
                <a:effectLst/>
                <a:latin typeface="Aptos" panose="020B0004020202020204" pitchFamily="34" charset="0"/>
              </a:rPr>
              <a:t> </a:t>
            </a:r>
            <a:r>
              <a:rPr lang="el-GR" dirty="0" err="1">
                <a:effectLst/>
                <a:latin typeface="Aptos" panose="020B0004020202020204" pitchFamily="34" charset="0"/>
              </a:rPr>
              <a:t>ότι</a:t>
            </a:r>
            <a:r>
              <a:rPr lang="el-GR" dirty="0">
                <a:effectLst/>
                <a:latin typeface="Aptos" panose="020B0004020202020204" pitchFamily="34" charset="0"/>
              </a:rPr>
              <a:t> η </a:t>
            </a:r>
            <a:r>
              <a:rPr lang="el-GR" dirty="0" err="1">
                <a:effectLst/>
                <a:latin typeface="Aptos" panose="020B0004020202020204" pitchFamily="34" charset="0"/>
              </a:rPr>
              <a:t>ζωη</a:t>
            </a:r>
            <a:r>
              <a:rPr lang="el-GR" dirty="0">
                <a:effectLst/>
                <a:latin typeface="Aptos" panose="020B0004020202020204" pitchFamily="34" charset="0"/>
              </a:rPr>
              <a:t>́ μας </a:t>
            </a:r>
            <a:r>
              <a:rPr lang="el-GR" dirty="0" err="1">
                <a:effectLst/>
                <a:latin typeface="Aptos" panose="020B0004020202020204" pitchFamily="34" charset="0"/>
              </a:rPr>
              <a:t>διαμορφώνεται</a:t>
            </a:r>
            <a:r>
              <a:rPr lang="el-GR" dirty="0">
                <a:effectLst/>
                <a:latin typeface="Aptos" panose="020B0004020202020204" pitchFamily="34" charset="0"/>
              </a:rPr>
              <a:t> </a:t>
            </a:r>
            <a:r>
              <a:rPr lang="el-GR" dirty="0" err="1">
                <a:effectLst/>
                <a:latin typeface="Aptos" panose="020B0004020202020204" pitchFamily="34" charset="0"/>
              </a:rPr>
              <a:t>ολοένα</a:t>
            </a:r>
            <a:r>
              <a:rPr lang="el-GR" dirty="0">
                <a:effectLst/>
                <a:latin typeface="Aptos" panose="020B0004020202020204" pitchFamily="34" charset="0"/>
              </a:rPr>
              <a:t> και </a:t>
            </a:r>
            <a:r>
              <a:rPr lang="el-GR" dirty="0" err="1">
                <a:effectLst/>
                <a:latin typeface="Aptos" panose="020B0004020202020204" pitchFamily="34" charset="0"/>
              </a:rPr>
              <a:t>περισσότερο</a:t>
            </a:r>
            <a:r>
              <a:rPr lang="el-GR" dirty="0">
                <a:effectLst/>
                <a:latin typeface="Aptos" panose="020B0004020202020204" pitchFamily="34" charset="0"/>
              </a:rPr>
              <a:t> από </a:t>
            </a:r>
            <a:r>
              <a:rPr lang="el-GR" dirty="0" err="1">
                <a:effectLst/>
                <a:latin typeface="Aptos" panose="020B0004020202020204" pitchFamily="34" charset="0"/>
              </a:rPr>
              <a:t>γεγονότα</a:t>
            </a:r>
            <a:r>
              <a:rPr lang="el-GR" dirty="0">
                <a:effectLst/>
                <a:latin typeface="Aptos" panose="020B0004020202020204" pitchFamily="34" charset="0"/>
              </a:rPr>
              <a:t> που </a:t>
            </a:r>
            <a:r>
              <a:rPr lang="el-GR" dirty="0" err="1">
                <a:effectLst/>
                <a:latin typeface="Aptos" panose="020B0004020202020204" pitchFamily="34" charset="0"/>
              </a:rPr>
              <a:t>συμβαίνουν</a:t>
            </a:r>
            <a:r>
              <a:rPr lang="el-GR" dirty="0">
                <a:effectLst/>
                <a:latin typeface="Aptos" panose="020B0004020202020204" pitchFamily="34" charset="0"/>
              </a:rPr>
              <a:t>, και </a:t>
            </a:r>
            <a:r>
              <a:rPr lang="el-GR" dirty="0" err="1">
                <a:effectLst/>
                <a:latin typeface="Aptos" panose="020B0004020202020204" pitchFamily="34" charset="0"/>
              </a:rPr>
              <a:t>αποφάσεις</a:t>
            </a:r>
            <a:r>
              <a:rPr lang="el-GR" dirty="0">
                <a:effectLst/>
                <a:latin typeface="Aptos" panose="020B0004020202020204" pitchFamily="34" charset="0"/>
              </a:rPr>
              <a:t> που </a:t>
            </a:r>
            <a:r>
              <a:rPr lang="el-GR" dirty="0" err="1">
                <a:effectLst/>
                <a:latin typeface="Aptos" panose="020B0004020202020204" pitchFamily="34" charset="0"/>
              </a:rPr>
              <a:t>λαμβάνονται</a:t>
            </a:r>
            <a:r>
              <a:rPr lang="el-GR" dirty="0">
                <a:effectLst/>
                <a:latin typeface="Aptos" panose="020B0004020202020204" pitchFamily="34" charset="0"/>
              </a:rPr>
              <a:t>, μακριά από </a:t>
            </a:r>
            <a:r>
              <a:rPr lang="el-GR" dirty="0" err="1">
                <a:effectLst/>
                <a:latin typeface="Aptos" panose="020B0004020202020204" pitchFamily="34" charset="0"/>
              </a:rPr>
              <a:t>εμάς</a:t>
            </a:r>
            <a:r>
              <a:rPr lang="el-GR" dirty="0">
                <a:effectLst/>
                <a:latin typeface="Aptos" panose="020B0004020202020204" pitchFamily="34" charset="0"/>
              </a:rPr>
              <a:t>. </a:t>
            </a:r>
            <a:endParaRPr lang="el-GR" dirty="0">
              <a:latin typeface="Aptos" panose="020B0004020202020204" pitchFamily="34" charset="0"/>
            </a:endParaRPr>
          </a:p>
          <a:p>
            <a:pPr marL="546100" indent="-355600">
              <a:buFont typeface="Wingdings" pitchFamily="2" charset="2"/>
              <a:buChar char="Ø"/>
            </a:pPr>
            <a:r>
              <a:rPr lang="el-GR" dirty="0">
                <a:latin typeface="Aptos" panose="020B0004020202020204" pitchFamily="34" charset="0"/>
              </a:rPr>
              <a:t>Τη </a:t>
            </a:r>
            <a:r>
              <a:rPr lang="el-GR" b="1" dirty="0">
                <a:latin typeface="Aptos" panose="020B0004020202020204" pitchFamily="34" charset="0"/>
              </a:rPr>
              <a:t>διεθνικότητα</a:t>
            </a:r>
            <a:r>
              <a:rPr lang="el-GR" dirty="0">
                <a:latin typeface="Aptos" panose="020B0004020202020204" pitchFamily="34" charset="0"/>
              </a:rPr>
              <a:t>: </a:t>
            </a:r>
            <a:r>
              <a:rPr lang="el-GR" dirty="0" err="1">
                <a:effectLst/>
                <a:latin typeface="Aptos" panose="020B0004020202020204" pitchFamily="34" charset="0"/>
              </a:rPr>
              <a:t>Πολιτικές</a:t>
            </a:r>
            <a:r>
              <a:rPr lang="el-GR" dirty="0">
                <a:effectLst/>
                <a:latin typeface="Aptos" panose="020B0004020202020204" pitchFamily="34" charset="0"/>
              </a:rPr>
              <a:t>, </a:t>
            </a:r>
            <a:r>
              <a:rPr lang="el-GR" dirty="0" err="1">
                <a:effectLst/>
                <a:latin typeface="Aptos" panose="020B0004020202020204" pitchFamily="34" charset="0"/>
              </a:rPr>
              <a:t>κοινωνικές</a:t>
            </a:r>
            <a:r>
              <a:rPr lang="el-GR" dirty="0">
                <a:effectLst/>
                <a:latin typeface="Aptos" panose="020B0004020202020204" pitchFamily="34" charset="0"/>
              </a:rPr>
              <a:t>, </a:t>
            </a:r>
            <a:r>
              <a:rPr lang="el-GR" dirty="0" err="1">
                <a:effectLst/>
                <a:latin typeface="Aptos" panose="020B0004020202020204" pitchFamily="34" charset="0"/>
              </a:rPr>
              <a:t>οικονομικές</a:t>
            </a:r>
            <a:r>
              <a:rPr lang="el-GR" dirty="0">
                <a:effectLst/>
                <a:latin typeface="Aptos" panose="020B0004020202020204" pitchFamily="34" charset="0"/>
              </a:rPr>
              <a:t> ή </a:t>
            </a:r>
            <a:r>
              <a:rPr lang="el-GR" dirty="0" err="1">
                <a:effectLst/>
                <a:latin typeface="Aptos" panose="020B0004020202020204" pitchFamily="34" charset="0"/>
              </a:rPr>
              <a:t>άλλες</a:t>
            </a:r>
            <a:r>
              <a:rPr lang="el-GR" dirty="0">
                <a:effectLst/>
                <a:latin typeface="Aptos" panose="020B0004020202020204" pitchFamily="34" charset="0"/>
              </a:rPr>
              <a:t> </a:t>
            </a:r>
            <a:r>
              <a:rPr lang="el-GR" dirty="0" err="1">
                <a:effectLst/>
                <a:latin typeface="Aptos" panose="020B0004020202020204" pitchFamily="34" charset="0"/>
              </a:rPr>
              <a:t>μορφές</a:t>
            </a:r>
            <a:r>
              <a:rPr lang="el-GR" dirty="0">
                <a:effectLst/>
                <a:latin typeface="Aptos" panose="020B0004020202020204" pitchFamily="34" charset="0"/>
              </a:rPr>
              <a:t> </a:t>
            </a:r>
            <a:r>
              <a:rPr lang="el-GR" dirty="0" err="1">
                <a:effectLst/>
                <a:latin typeface="Aptos" panose="020B0004020202020204" pitchFamily="34" charset="0"/>
              </a:rPr>
              <a:t>δράσης</a:t>
            </a:r>
            <a:r>
              <a:rPr lang="el-GR" dirty="0">
                <a:effectLst/>
                <a:latin typeface="Aptos" panose="020B0004020202020204" pitchFamily="34" charset="0"/>
              </a:rPr>
              <a:t> και </a:t>
            </a:r>
            <a:r>
              <a:rPr lang="el-GR" dirty="0" err="1">
                <a:effectLst/>
                <a:latin typeface="Aptos" panose="020B0004020202020204" pitchFamily="34" charset="0"/>
              </a:rPr>
              <a:t>αλληλεπίδρασης</a:t>
            </a:r>
            <a:r>
              <a:rPr lang="el-GR" dirty="0">
                <a:effectLst/>
                <a:latin typeface="Aptos" panose="020B0004020202020204" pitchFamily="34" charset="0"/>
              </a:rPr>
              <a:t> που </a:t>
            </a:r>
            <a:r>
              <a:rPr lang="el-GR" dirty="0" err="1">
                <a:effectLst/>
                <a:latin typeface="Aptos" panose="020B0004020202020204" pitchFamily="34" charset="0"/>
              </a:rPr>
              <a:t>υπερβαίνουν</a:t>
            </a:r>
            <a:r>
              <a:rPr lang="el-GR" dirty="0">
                <a:effectLst/>
                <a:latin typeface="Aptos" panose="020B0004020202020204" pitchFamily="34" charset="0"/>
              </a:rPr>
              <a:t> τα εθνικά </a:t>
            </a:r>
            <a:r>
              <a:rPr lang="el-GR" dirty="0" err="1">
                <a:effectLst/>
                <a:latin typeface="Aptos" panose="020B0004020202020204" pitchFamily="34" charset="0"/>
              </a:rPr>
              <a:t>σύνορα</a:t>
            </a:r>
            <a:r>
              <a:rPr lang="el-GR" dirty="0">
                <a:effectLst/>
                <a:latin typeface="Aptos" panose="020B0004020202020204" pitchFamily="34" charset="0"/>
              </a:rPr>
              <a:t>. </a:t>
            </a:r>
            <a:endParaRPr lang="el-GR" dirty="0">
              <a:latin typeface="Aptos" panose="020B0004020202020204" pitchFamily="34" charset="0"/>
            </a:endParaRPr>
          </a:p>
          <a:p>
            <a:endParaRPr lang="el-GR" dirty="0"/>
          </a:p>
        </p:txBody>
      </p:sp>
      <p:sp>
        <p:nvSpPr>
          <p:cNvPr id="4" name="TextBox 3">
            <a:extLst>
              <a:ext uri="{FF2B5EF4-FFF2-40B4-BE49-F238E27FC236}">
                <a16:creationId xmlns:a16="http://schemas.microsoft.com/office/drawing/2014/main" id="{7020ABE9-3D28-DCA3-4095-EE3AF5113ADB}"/>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
        <p:nvSpPr>
          <p:cNvPr id="5" name="TextBox 4">
            <a:extLst>
              <a:ext uri="{FF2B5EF4-FFF2-40B4-BE49-F238E27FC236}">
                <a16:creationId xmlns:a16="http://schemas.microsoft.com/office/drawing/2014/main" id="{CC743BE5-97CE-EFE5-470C-1808A225B3B6}"/>
              </a:ext>
            </a:extLst>
          </p:cNvPr>
          <p:cNvSpPr txBox="1"/>
          <p:nvPr/>
        </p:nvSpPr>
        <p:spPr>
          <a:xfrm>
            <a:off x="1010653" y="650131"/>
            <a:ext cx="8987589" cy="769441"/>
          </a:xfrm>
          <a:prstGeom prst="rect">
            <a:avLst/>
          </a:prstGeom>
          <a:noFill/>
        </p:spPr>
        <p:txBody>
          <a:bodyPr wrap="square" rtlCol="0">
            <a:spAutoFit/>
          </a:bodyPr>
          <a:lstStyle/>
          <a:p>
            <a:r>
              <a:rPr lang="el-GR" sz="4400" dirty="0">
                <a:latin typeface="Aptos" panose="020B0004020202020204" pitchFamily="34" charset="0"/>
              </a:rPr>
              <a:t>Εγχώριο/διεθνές &amp; διεθνικότητα</a:t>
            </a:r>
          </a:p>
        </p:txBody>
      </p:sp>
    </p:spTree>
    <p:extLst>
      <p:ext uri="{BB962C8B-B14F-4D97-AF65-F5344CB8AC3E}">
        <p14:creationId xmlns:p14="http://schemas.microsoft.com/office/powerpoint/2010/main" val="3909621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31E629-B4F3-AFA9-8031-4475769D9606}"/>
              </a:ext>
            </a:extLst>
          </p:cNvPr>
          <p:cNvSpPr>
            <a:spLocks noGrp="1"/>
          </p:cNvSpPr>
          <p:nvPr>
            <p:ph idx="1"/>
          </p:nvPr>
        </p:nvSpPr>
        <p:spPr>
          <a:xfrm>
            <a:off x="1143000" y="1904047"/>
            <a:ext cx="9906000" cy="4024424"/>
          </a:xfrm>
        </p:spPr>
        <p:txBody>
          <a:bodyPr>
            <a:normAutofit lnSpcReduction="10000"/>
          </a:bodyPr>
          <a:lstStyle/>
          <a:p>
            <a:r>
              <a:rPr lang="el-GR" dirty="0">
                <a:latin typeface="Aptos" panose="020B0004020202020204" pitchFamily="34" charset="0"/>
              </a:rPr>
              <a:t>Σύμφωνα με τη «ρεαλιστική» σχολή σκέψης, το σύστημα το κρατών λειτουργεί σε ένα </a:t>
            </a:r>
            <a:r>
              <a:rPr lang="el-GR" dirty="0" err="1">
                <a:latin typeface="Aptos" panose="020B0004020202020204" pitchFamily="34" charset="0"/>
              </a:rPr>
              <a:t>πλάσιο</a:t>
            </a:r>
            <a:r>
              <a:rPr lang="el-GR" dirty="0">
                <a:latin typeface="Aptos" panose="020B0004020202020204" pitchFamily="34" charset="0"/>
              </a:rPr>
              <a:t> </a:t>
            </a:r>
            <a:r>
              <a:rPr lang="el-GR" b="1" dirty="0">
                <a:latin typeface="Aptos" panose="020B0004020202020204" pitchFamily="34" charset="0"/>
              </a:rPr>
              <a:t>αναρχίας. </a:t>
            </a:r>
          </a:p>
          <a:p>
            <a:endParaRPr lang="el-GR" b="1" dirty="0">
              <a:latin typeface="Aptos" panose="020B0004020202020204" pitchFamily="34" charset="0"/>
            </a:endParaRPr>
          </a:p>
          <a:p>
            <a:endParaRPr lang="el-GR" dirty="0">
              <a:latin typeface="Aptos" panose="020B0004020202020204" pitchFamily="34" charset="0"/>
            </a:endParaRPr>
          </a:p>
          <a:p>
            <a:r>
              <a:rPr lang="el-GR" dirty="0">
                <a:latin typeface="Aptos" panose="020B0004020202020204" pitchFamily="34" charset="0"/>
              </a:rPr>
              <a:t>Στην αναρχία αντικατοπτρίζεται η αντίληψη ότι δεν υπάρχει ανώτερη αρχή από το κράτος</a:t>
            </a:r>
          </a:p>
          <a:p>
            <a:pPr marL="231775" indent="-219075"/>
            <a:r>
              <a:rPr lang="el-GR" dirty="0">
                <a:latin typeface="Aptos" panose="020B0004020202020204" pitchFamily="34" charset="0"/>
              </a:rPr>
              <a:t>Έτσι τα κράτη αναγκάζονται να στηρίζονται στις δικές τους δυνάμεις στο πλαίσιο ενός συστήματος «αυτοβοήθειας» και η σύγκρουση περιορίζεται μόνο από την </a:t>
            </a:r>
            <a:r>
              <a:rPr lang="el-GR" b="1" dirty="0">
                <a:latin typeface="Aptos" panose="020B0004020202020204" pitchFamily="34" charset="0"/>
              </a:rPr>
              <a:t>ισορροπία ισχύος </a:t>
            </a:r>
            <a:r>
              <a:rPr lang="el-GR" dirty="0">
                <a:latin typeface="Aptos" panose="020B0004020202020204" pitchFamily="34" charset="0"/>
              </a:rPr>
              <a:t>η οποία αποτελεί προϊόν διπλωματικής στρατηγικής ή ευτυχούς σύμπτωσης</a:t>
            </a:r>
            <a:r>
              <a:rPr lang="el-GR" b="1" dirty="0">
                <a:latin typeface="Aptos" panose="020B0004020202020204" pitchFamily="34" charset="0"/>
              </a:rPr>
              <a:t>.</a:t>
            </a:r>
          </a:p>
          <a:p>
            <a:pPr marL="231775" indent="-219075"/>
            <a:endParaRPr lang="el-GR" b="1" dirty="0">
              <a:latin typeface="Aptos" panose="020B0004020202020204" pitchFamily="34" charset="0"/>
            </a:endParaRPr>
          </a:p>
          <a:p>
            <a:pPr marL="231775" indent="-219075"/>
            <a:endParaRPr lang="el-GR" b="1" dirty="0"/>
          </a:p>
          <a:p>
            <a:pPr marL="900113" indent="0">
              <a:buNone/>
            </a:pPr>
            <a:endParaRPr lang="el-GR" dirty="0"/>
          </a:p>
        </p:txBody>
      </p:sp>
      <p:sp>
        <p:nvSpPr>
          <p:cNvPr id="5" name="Rectangle 4">
            <a:extLst>
              <a:ext uri="{FF2B5EF4-FFF2-40B4-BE49-F238E27FC236}">
                <a16:creationId xmlns:a16="http://schemas.microsoft.com/office/drawing/2014/main" id="{79BAAB27-12E2-9F2D-5CBE-55018EB1BF95}"/>
              </a:ext>
            </a:extLst>
          </p:cNvPr>
          <p:cNvSpPr/>
          <p:nvPr/>
        </p:nvSpPr>
        <p:spPr>
          <a:xfrm>
            <a:off x="1142999" y="2696588"/>
            <a:ext cx="9905999" cy="76017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sz="1800" dirty="0">
              <a:effectLst/>
              <a:latin typeface="Aptos" panose="020B0004020202020204" pitchFamily="34" charset="0"/>
            </a:endParaRPr>
          </a:p>
          <a:p>
            <a:pPr algn="ctr"/>
            <a:r>
              <a:rPr lang="el-GR" sz="1800" dirty="0">
                <a:effectLst/>
                <a:latin typeface="Aptos" panose="020B0004020202020204" pitchFamily="34" charset="0"/>
              </a:rPr>
              <a:t>Αναρχία: Κυριολεκτικά </a:t>
            </a:r>
            <a:r>
              <a:rPr lang="el-GR" sz="1800" dirty="0" err="1">
                <a:effectLst/>
                <a:latin typeface="Aptos" panose="020B0004020202020204" pitchFamily="34" charset="0"/>
              </a:rPr>
              <a:t>σημαίνει</a:t>
            </a:r>
            <a:r>
              <a:rPr lang="el-GR" sz="1800" dirty="0">
                <a:effectLst/>
                <a:latin typeface="Aptos" panose="020B0004020202020204" pitchFamily="34" charset="0"/>
              </a:rPr>
              <a:t> </a:t>
            </a:r>
            <a:r>
              <a:rPr lang="el-GR" sz="1800" dirty="0" err="1">
                <a:effectLst/>
                <a:latin typeface="Aptos" panose="020B0004020202020204" pitchFamily="34" charset="0"/>
              </a:rPr>
              <a:t>έλλειψη</a:t>
            </a:r>
            <a:r>
              <a:rPr lang="el-GR" sz="1800" dirty="0">
                <a:effectLst/>
                <a:latin typeface="Aptos" panose="020B0004020202020204" pitchFamily="34" charset="0"/>
              </a:rPr>
              <a:t> </a:t>
            </a:r>
            <a:r>
              <a:rPr lang="el-GR" sz="1800" dirty="0" err="1">
                <a:effectLst/>
                <a:latin typeface="Aptos" panose="020B0004020202020204" pitchFamily="34" charset="0"/>
              </a:rPr>
              <a:t>αρχής</a:t>
            </a:r>
            <a:r>
              <a:rPr lang="el-GR" sz="1800" dirty="0">
                <a:effectLst/>
                <a:latin typeface="Aptos" panose="020B0004020202020204" pitchFamily="34" charset="0"/>
              </a:rPr>
              <a:t>· </a:t>
            </a:r>
            <a:r>
              <a:rPr lang="el-GR" sz="1800" dirty="0" err="1">
                <a:effectLst/>
                <a:latin typeface="Aptos" panose="020B0004020202020204" pitchFamily="34" charset="0"/>
              </a:rPr>
              <a:t>απουσία</a:t>
            </a:r>
            <a:r>
              <a:rPr lang="el-GR" sz="1800" dirty="0">
                <a:effectLst/>
                <a:latin typeface="Aptos" panose="020B0004020202020204" pitchFamily="34" charset="0"/>
              </a:rPr>
              <a:t> </a:t>
            </a:r>
            <a:r>
              <a:rPr lang="el-GR" sz="1800" dirty="0" err="1">
                <a:effectLst/>
                <a:latin typeface="Aptos" panose="020B0004020202020204" pitchFamily="34" charset="0"/>
              </a:rPr>
              <a:t>κεντρικής</a:t>
            </a:r>
            <a:r>
              <a:rPr lang="el-GR" sz="1800" dirty="0">
                <a:effectLst/>
                <a:latin typeface="Aptos" panose="020B0004020202020204" pitchFamily="34" charset="0"/>
              </a:rPr>
              <a:t> </a:t>
            </a:r>
            <a:r>
              <a:rPr lang="el-GR" sz="1800" dirty="0" err="1">
                <a:effectLst/>
                <a:latin typeface="Aptos" panose="020B0004020202020204" pitchFamily="34" charset="0"/>
              </a:rPr>
              <a:t>κυβέρνησης</a:t>
            </a:r>
            <a:r>
              <a:rPr lang="el-GR" sz="1800" dirty="0">
                <a:effectLst/>
                <a:latin typeface="Aptos" panose="020B0004020202020204" pitchFamily="34" charset="0"/>
              </a:rPr>
              <a:t> ή ανώτερης </a:t>
            </a:r>
            <a:r>
              <a:rPr lang="el-GR" sz="1800" dirty="0" err="1">
                <a:effectLst/>
                <a:latin typeface="Aptos" panose="020B0004020202020204" pitchFamily="34" charset="0"/>
              </a:rPr>
              <a:t>εξουσίας</a:t>
            </a:r>
            <a:r>
              <a:rPr lang="el-GR" sz="1800" dirty="0">
                <a:effectLst/>
                <a:latin typeface="Aptos" panose="020B0004020202020204" pitchFamily="34" charset="0"/>
              </a:rPr>
              <a:t>, που </a:t>
            </a:r>
            <a:r>
              <a:rPr lang="el-GR" sz="1800" dirty="0" err="1">
                <a:effectLst/>
                <a:latin typeface="Aptos" panose="020B0004020202020204" pitchFamily="34" charset="0"/>
              </a:rPr>
              <a:t>ενίοτε</a:t>
            </a:r>
            <a:r>
              <a:rPr lang="el-GR" sz="1800" dirty="0">
                <a:effectLst/>
                <a:latin typeface="Aptos" panose="020B0004020202020204" pitchFamily="34" charset="0"/>
              </a:rPr>
              <a:t> </a:t>
            </a:r>
            <a:r>
              <a:rPr lang="el-GR" sz="1800" dirty="0" err="1">
                <a:effectLst/>
                <a:latin typeface="Aptos" panose="020B0004020202020204" pitchFamily="34" charset="0"/>
              </a:rPr>
              <a:t>συνδέεται</a:t>
            </a:r>
            <a:r>
              <a:rPr lang="el-GR" sz="1800" dirty="0">
                <a:effectLst/>
                <a:latin typeface="Aptos" panose="020B0004020202020204" pitchFamily="34" charset="0"/>
              </a:rPr>
              <a:t>, αν και </a:t>
            </a:r>
            <a:r>
              <a:rPr lang="el-GR" sz="1800" dirty="0" err="1">
                <a:effectLst/>
                <a:latin typeface="Aptos" panose="020B0004020202020204" pitchFamily="34" charset="0"/>
              </a:rPr>
              <a:t>όχι</a:t>
            </a:r>
            <a:r>
              <a:rPr lang="el-GR" sz="1800" dirty="0">
                <a:effectLst/>
                <a:latin typeface="Aptos" panose="020B0004020202020204" pitchFamily="34" charset="0"/>
              </a:rPr>
              <a:t> υποχρεωτικά, με την </a:t>
            </a:r>
            <a:r>
              <a:rPr lang="el-GR" sz="1800" dirty="0" err="1">
                <a:effectLst/>
                <a:latin typeface="Aptos" panose="020B0004020202020204" pitchFamily="34" charset="0"/>
              </a:rPr>
              <a:t>αστάθεια</a:t>
            </a:r>
            <a:r>
              <a:rPr lang="el-GR" sz="1800" dirty="0">
                <a:effectLst/>
                <a:latin typeface="Aptos" panose="020B0004020202020204" pitchFamily="34" charset="0"/>
              </a:rPr>
              <a:t> και το </a:t>
            </a:r>
            <a:r>
              <a:rPr lang="el-GR" sz="1800" dirty="0" err="1">
                <a:effectLst/>
                <a:latin typeface="Aptos" panose="020B0004020202020204" pitchFamily="34" charset="0"/>
              </a:rPr>
              <a:t>χάος</a:t>
            </a:r>
            <a:r>
              <a:rPr lang="el-GR" sz="1800" dirty="0">
                <a:effectLst/>
                <a:latin typeface="Aptos" panose="020B0004020202020204" pitchFamily="34" charset="0"/>
              </a:rPr>
              <a:t>. </a:t>
            </a:r>
          </a:p>
          <a:p>
            <a:pPr algn="ctr"/>
            <a:endParaRPr lang="en-GR" dirty="0"/>
          </a:p>
        </p:txBody>
      </p:sp>
      <p:sp>
        <p:nvSpPr>
          <p:cNvPr id="6" name="Rectangle 5">
            <a:extLst>
              <a:ext uri="{FF2B5EF4-FFF2-40B4-BE49-F238E27FC236}">
                <a16:creationId xmlns:a16="http://schemas.microsoft.com/office/drawing/2014/main" id="{5B1D9F76-2E18-4858-126C-454F0971EE50}"/>
              </a:ext>
            </a:extLst>
          </p:cNvPr>
          <p:cNvSpPr/>
          <p:nvPr/>
        </p:nvSpPr>
        <p:spPr>
          <a:xfrm>
            <a:off x="1143000" y="5800923"/>
            <a:ext cx="9906000" cy="8832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sz="1800" dirty="0">
              <a:latin typeface="Aptos" panose="020B0004020202020204" pitchFamily="34" charset="0"/>
            </a:endParaRPr>
          </a:p>
          <a:p>
            <a:pPr algn="ctr"/>
            <a:r>
              <a:rPr lang="el-GR" sz="1800" dirty="0">
                <a:latin typeface="Aptos" panose="020B0004020202020204" pitchFamily="34" charset="0"/>
              </a:rPr>
              <a:t>Ισορροπία ισχύος: </a:t>
            </a:r>
            <a:r>
              <a:rPr lang="el-GR" sz="1800" dirty="0" err="1">
                <a:effectLst/>
                <a:latin typeface="Aptos" panose="020B0004020202020204" pitchFamily="34" charset="0"/>
              </a:rPr>
              <a:t>Κατάσταση</a:t>
            </a:r>
            <a:r>
              <a:rPr lang="el-GR" sz="1800" dirty="0">
                <a:effectLst/>
                <a:latin typeface="Aptos" panose="020B0004020202020204" pitchFamily="34" charset="0"/>
              </a:rPr>
              <a:t> στην </a:t>
            </a:r>
            <a:r>
              <a:rPr lang="el-GR" sz="1800" dirty="0" err="1">
                <a:effectLst/>
                <a:latin typeface="Aptos" panose="020B0004020202020204" pitchFamily="34" charset="0"/>
              </a:rPr>
              <a:t>οποία</a:t>
            </a:r>
            <a:r>
              <a:rPr lang="el-GR" sz="1800" dirty="0">
                <a:effectLst/>
                <a:latin typeface="Aptos" panose="020B0004020202020204" pitchFamily="34" charset="0"/>
              </a:rPr>
              <a:t> </a:t>
            </a:r>
            <a:r>
              <a:rPr lang="el-GR" sz="1800" dirty="0" err="1">
                <a:effectLst/>
                <a:latin typeface="Aptos" panose="020B0004020202020204" pitchFamily="34" charset="0"/>
              </a:rPr>
              <a:t>κανένα</a:t>
            </a:r>
            <a:r>
              <a:rPr lang="el-GR" sz="1800" dirty="0">
                <a:effectLst/>
                <a:latin typeface="Aptos" panose="020B0004020202020204" pitchFamily="34" charset="0"/>
              </a:rPr>
              <a:t> </a:t>
            </a:r>
            <a:r>
              <a:rPr lang="el-GR" sz="1800" dirty="0" err="1">
                <a:effectLst/>
                <a:latin typeface="Aptos" panose="020B0004020202020204" pitchFamily="34" charset="0"/>
              </a:rPr>
              <a:t>κράτος</a:t>
            </a:r>
            <a:r>
              <a:rPr lang="el-GR" sz="1800" dirty="0">
                <a:effectLst/>
                <a:latin typeface="Aptos" panose="020B0004020202020204" pitchFamily="34" charset="0"/>
              </a:rPr>
              <a:t> δεν </a:t>
            </a:r>
            <a:r>
              <a:rPr lang="el-GR" sz="1800" dirty="0" err="1">
                <a:effectLst/>
                <a:latin typeface="Aptos" panose="020B0004020202020204" pitchFamily="34" charset="0"/>
              </a:rPr>
              <a:t>κυριαρχει</a:t>
            </a:r>
            <a:r>
              <a:rPr lang="el-GR" sz="1800" dirty="0">
                <a:effectLst/>
                <a:latin typeface="Aptos" panose="020B0004020202020204" pitchFamily="34" charset="0"/>
              </a:rPr>
              <a:t>́ </a:t>
            </a:r>
            <a:r>
              <a:rPr lang="el-GR" sz="1800" dirty="0" err="1">
                <a:effectLst/>
                <a:latin typeface="Aptos" panose="020B0004020202020204" pitchFamily="34" charset="0"/>
              </a:rPr>
              <a:t>έναντι</a:t>
            </a:r>
            <a:r>
              <a:rPr lang="el-GR" sz="1800" dirty="0">
                <a:effectLst/>
                <a:latin typeface="Aptos" panose="020B0004020202020204" pitchFamily="34" charset="0"/>
              </a:rPr>
              <a:t> των </a:t>
            </a:r>
            <a:r>
              <a:rPr lang="el-GR" sz="1800" dirty="0" err="1">
                <a:effectLst/>
                <a:latin typeface="Aptos" panose="020B0004020202020204" pitchFamily="34" charset="0"/>
              </a:rPr>
              <a:t>άλλων</a:t>
            </a:r>
            <a:r>
              <a:rPr lang="el-GR" sz="1800" dirty="0">
                <a:effectLst/>
                <a:latin typeface="Aptos" panose="020B0004020202020204" pitchFamily="34" charset="0"/>
              </a:rPr>
              <a:t>· οδηγεί στη </a:t>
            </a:r>
            <a:r>
              <a:rPr lang="el-GR" sz="1800" dirty="0" err="1">
                <a:effectLst/>
                <a:latin typeface="Aptos" panose="020B0004020202020204" pitchFamily="34" charset="0"/>
              </a:rPr>
              <a:t>δημιουργία</a:t>
            </a:r>
            <a:r>
              <a:rPr lang="el-GR" sz="1800" dirty="0">
                <a:effectLst/>
                <a:latin typeface="Aptos" panose="020B0004020202020204" pitchFamily="34" charset="0"/>
              </a:rPr>
              <a:t> </a:t>
            </a:r>
            <a:r>
              <a:rPr lang="el-GR" sz="1800" dirty="0" err="1">
                <a:effectLst/>
                <a:latin typeface="Aptos" panose="020B0004020202020204" pitchFamily="34" charset="0"/>
              </a:rPr>
              <a:t>γενικής</a:t>
            </a:r>
            <a:r>
              <a:rPr lang="el-GR" sz="1800" dirty="0">
                <a:effectLst/>
                <a:latin typeface="Aptos" panose="020B0004020202020204" pitchFamily="34" charset="0"/>
              </a:rPr>
              <a:t> </a:t>
            </a:r>
            <a:r>
              <a:rPr lang="el-GR" sz="1800" dirty="0" err="1">
                <a:effectLst/>
                <a:latin typeface="Aptos" panose="020B0004020202020204" pitchFamily="34" charset="0"/>
              </a:rPr>
              <a:t>ισορροπίας</a:t>
            </a:r>
            <a:r>
              <a:rPr lang="el-GR" sz="1800" dirty="0">
                <a:effectLst/>
                <a:latin typeface="Aptos" panose="020B0004020202020204" pitchFamily="34" charset="0"/>
              </a:rPr>
              <a:t> και </a:t>
            </a:r>
            <a:r>
              <a:rPr lang="el-GR" sz="1800" dirty="0" err="1">
                <a:effectLst/>
                <a:latin typeface="Aptos" panose="020B0004020202020204" pitchFamily="34" charset="0"/>
              </a:rPr>
              <a:t>περιορίζει</a:t>
            </a:r>
            <a:r>
              <a:rPr lang="el-GR" sz="1800" dirty="0">
                <a:effectLst/>
                <a:latin typeface="Aptos" panose="020B0004020202020204" pitchFamily="34" charset="0"/>
              </a:rPr>
              <a:t> τις </a:t>
            </a:r>
            <a:r>
              <a:rPr lang="el-GR" sz="1800" dirty="0" err="1">
                <a:effectLst/>
                <a:latin typeface="Aptos" panose="020B0004020202020204" pitchFamily="34" charset="0"/>
              </a:rPr>
              <a:t>ηγεμονικές</a:t>
            </a:r>
            <a:r>
              <a:rPr lang="el-GR" sz="1800" dirty="0">
                <a:effectLst/>
                <a:latin typeface="Aptos" panose="020B0004020202020204" pitchFamily="34" charset="0"/>
              </a:rPr>
              <a:t> </a:t>
            </a:r>
            <a:r>
              <a:rPr lang="el-GR" sz="1800" dirty="0" err="1">
                <a:effectLst/>
                <a:latin typeface="Aptos" panose="020B0004020202020204" pitchFamily="34" charset="0"/>
              </a:rPr>
              <a:t>φιλοδοξίες</a:t>
            </a:r>
            <a:r>
              <a:rPr lang="el-GR" sz="1800" dirty="0">
                <a:effectLst/>
                <a:latin typeface="Aptos" panose="020B0004020202020204" pitchFamily="34" charset="0"/>
              </a:rPr>
              <a:t> </a:t>
            </a:r>
            <a:r>
              <a:rPr lang="el-GR" sz="1800" dirty="0" err="1">
                <a:effectLst/>
                <a:latin typeface="Aptos" panose="020B0004020202020204" pitchFamily="34" charset="0"/>
              </a:rPr>
              <a:t>όλων</a:t>
            </a:r>
            <a:r>
              <a:rPr lang="el-GR" sz="1800" dirty="0">
                <a:effectLst/>
                <a:latin typeface="Aptos" panose="020B0004020202020204" pitchFamily="34" charset="0"/>
              </a:rPr>
              <a:t> των </a:t>
            </a:r>
            <a:r>
              <a:rPr lang="el-GR" sz="1800" dirty="0" err="1">
                <a:effectLst/>
                <a:latin typeface="Aptos" panose="020B0004020202020204" pitchFamily="34" charset="0"/>
              </a:rPr>
              <a:t>κρατών</a:t>
            </a:r>
            <a:r>
              <a:rPr lang="el-GR" sz="1800" dirty="0">
                <a:effectLst/>
                <a:latin typeface="Aptos" panose="020B0004020202020204" pitchFamily="34" charset="0"/>
              </a:rPr>
              <a:t>. </a:t>
            </a:r>
            <a:endParaRPr lang="el-GR" dirty="0">
              <a:latin typeface="Aptos" panose="020B0004020202020204" pitchFamily="34" charset="0"/>
            </a:endParaRPr>
          </a:p>
          <a:p>
            <a:pPr algn="ctr"/>
            <a:endParaRPr lang="el-GR" dirty="0"/>
          </a:p>
        </p:txBody>
      </p:sp>
      <p:sp>
        <p:nvSpPr>
          <p:cNvPr id="4" name="TextBox 3">
            <a:extLst>
              <a:ext uri="{FF2B5EF4-FFF2-40B4-BE49-F238E27FC236}">
                <a16:creationId xmlns:a16="http://schemas.microsoft.com/office/drawing/2014/main" id="{0EDBBFC9-79F6-4303-CB20-C5D231855E1F}"/>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
        <p:nvSpPr>
          <p:cNvPr id="7" name="TextBox 6">
            <a:extLst>
              <a:ext uri="{FF2B5EF4-FFF2-40B4-BE49-F238E27FC236}">
                <a16:creationId xmlns:a16="http://schemas.microsoft.com/office/drawing/2014/main" id="{D70277D4-6BCD-FE4D-3806-73D9323D60DC}"/>
              </a:ext>
            </a:extLst>
          </p:cNvPr>
          <p:cNvSpPr txBox="1"/>
          <p:nvPr/>
        </p:nvSpPr>
        <p:spPr>
          <a:xfrm>
            <a:off x="998621" y="350567"/>
            <a:ext cx="9709484" cy="1446550"/>
          </a:xfrm>
          <a:prstGeom prst="rect">
            <a:avLst/>
          </a:prstGeom>
          <a:noFill/>
        </p:spPr>
        <p:txBody>
          <a:bodyPr wrap="square" rtlCol="0">
            <a:spAutoFit/>
          </a:bodyPr>
          <a:lstStyle/>
          <a:p>
            <a:r>
              <a:rPr lang="el-GR" sz="4400" dirty="0">
                <a:latin typeface="Aptos" panose="020B0004020202020204" pitchFamily="34" charset="0"/>
              </a:rPr>
              <a:t>Από την αναρχία στην παγκόσμια διακυβέρνηση</a:t>
            </a:r>
          </a:p>
        </p:txBody>
      </p:sp>
    </p:spTree>
    <p:extLst>
      <p:ext uri="{BB962C8B-B14F-4D97-AF65-F5344CB8AC3E}">
        <p14:creationId xmlns:p14="http://schemas.microsoft.com/office/powerpoint/2010/main" val="2139407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C12EE8-C684-987A-429C-A54D20176FD1}"/>
              </a:ext>
            </a:extLst>
          </p:cNvPr>
          <p:cNvSpPr>
            <a:spLocks noGrp="1"/>
          </p:cNvSpPr>
          <p:nvPr>
            <p:ph idx="1"/>
          </p:nvPr>
        </p:nvSpPr>
        <p:spPr>
          <a:xfrm>
            <a:off x="955964" y="1528011"/>
            <a:ext cx="10093036" cy="4942061"/>
          </a:xfrm>
        </p:spPr>
        <p:txBody>
          <a:bodyPr>
            <a:normAutofit/>
          </a:bodyPr>
          <a:lstStyle/>
          <a:p>
            <a:r>
              <a:rPr lang="el-GR" sz="1800" dirty="0">
                <a:effectLst/>
                <a:latin typeface="Aptos" panose="020B0004020202020204" pitchFamily="34" charset="0"/>
              </a:rPr>
              <a:t>Η </a:t>
            </a:r>
            <a:r>
              <a:rPr lang="el-GR" sz="1800" dirty="0" err="1">
                <a:effectLst/>
                <a:latin typeface="Aptos" panose="020B0004020202020204" pitchFamily="34" charset="0"/>
              </a:rPr>
              <a:t>ανάδυση</a:t>
            </a:r>
            <a:r>
              <a:rPr lang="el-GR" sz="1800" dirty="0">
                <a:effectLst/>
                <a:latin typeface="Aptos" panose="020B0004020202020204" pitchFamily="34" charset="0"/>
              </a:rPr>
              <a:t> </a:t>
            </a:r>
            <a:r>
              <a:rPr lang="el-GR" sz="1800" dirty="0" err="1">
                <a:effectLst/>
                <a:latin typeface="Aptos" panose="020B0004020202020204" pitchFamily="34" charset="0"/>
              </a:rPr>
              <a:t>ενός</a:t>
            </a:r>
            <a:r>
              <a:rPr lang="el-GR" sz="1800" dirty="0">
                <a:effectLst/>
                <a:latin typeface="Aptos" panose="020B0004020202020204" pitchFamily="34" charset="0"/>
              </a:rPr>
              <a:t> </a:t>
            </a:r>
            <a:r>
              <a:rPr lang="el-GR" sz="1800" b="1" dirty="0" err="1">
                <a:effectLst/>
                <a:latin typeface="Aptos" panose="020B0004020202020204" pitchFamily="34" charset="0"/>
              </a:rPr>
              <a:t>σύνθετου</a:t>
            </a:r>
            <a:r>
              <a:rPr lang="el-GR" sz="1800" b="1" dirty="0">
                <a:effectLst/>
                <a:latin typeface="Aptos" panose="020B0004020202020204" pitchFamily="34" charset="0"/>
              </a:rPr>
              <a:t> </a:t>
            </a:r>
            <a:r>
              <a:rPr lang="el-GR" sz="1800" b="1" dirty="0" err="1">
                <a:effectLst/>
                <a:latin typeface="Aptos" panose="020B0004020202020204" pitchFamily="34" charset="0"/>
              </a:rPr>
              <a:t>δικτύου</a:t>
            </a:r>
            <a:r>
              <a:rPr lang="el-GR" sz="1800" b="1" dirty="0">
                <a:effectLst/>
                <a:latin typeface="Aptos" panose="020B0004020202020204" pitchFamily="34" charset="0"/>
              </a:rPr>
              <a:t> </a:t>
            </a:r>
            <a:r>
              <a:rPr lang="el-GR" sz="1800" b="1" dirty="0" err="1">
                <a:effectLst/>
                <a:latin typeface="Aptos" panose="020B0004020202020204" pitchFamily="34" charset="0"/>
              </a:rPr>
              <a:t>διασυνδεσιμότητας</a:t>
            </a:r>
            <a:r>
              <a:rPr lang="el-GR" sz="1800" b="1" dirty="0">
                <a:effectLst/>
                <a:latin typeface="Aptos" panose="020B0004020202020204" pitchFamily="34" charset="0"/>
              </a:rPr>
              <a:t> </a:t>
            </a:r>
            <a:r>
              <a:rPr lang="el-GR" sz="1800" dirty="0">
                <a:effectLst/>
                <a:latin typeface="Aptos" panose="020B0004020202020204" pitchFamily="34" charset="0"/>
              </a:rPr>
              <a:t>στο </a:t>
            </a:r>
            <a:r>
              <a:rPr lang="el-GR" sz="1800" dirty="0" err="1">
                <a:effectLst/>
                <a:latin typeface="Aptos" panose="020B0004020202020204" pitchFamily="34" charset="0"/>
              </a:rPr>
              <a:t>πλαίσιο</a:t>
            </a:r>
            <a:r>
              <a:rPr lang="el-GR" sz="1800" dirty="0">
                <a:effectLst/>
                <a:latin typeface="Aptos" panose="020B0004020202020204" pitchFamily="34" charset="0"/>
              </a:rPr>
              <a:t> του </a:t>
            </a:r>
            <a:r>
              <a:rPr lang="el-GR" sz="1800" dirty="0" err="1">
                <a:effectLst/>
                <a:latin typeface="Aptos" panose="020B0004020202020204" pitchFamily="34" charset="0"/>
              </a:rPr>
              <a:t>οποίου</a:t>
            </a:r>
            <a:r>
              <a:rPr lang="el-GR" sz="1800" dirty="0">
                <a:effectLst/>
                <a:latin typeface="Aptos" panose="020B0004020202020204" pitchFamily="34" charset="0"/>
              </a:rPr>
              <a:t> η ζωή μας </a:t>
            </a:r>
            <a:r>
              <a:rPr lang="el-GR" sz="1800" dirty="0" err="1">
                <a:effectLst/>
                <a:latin typeface="Aptos" panose="020B0004020202020204" pitchFamily="34" charset="0"/>
              </a:rPr>
              <a:t>διαμορφώνεται</a:t>
            </a:r>
            <a:r>
              <a:rPr lang="el-GR" sz="1800" dirty="0">
                <a:effectLst/>
                <a:latin typeface="Aptos" panose="020B0004020202020204" pitchFamily="34" charset="0"/>
              </a:rPr>
              <a:t> </a:t>
            </a:r>
            <a:r>
              <a:rPr lang="el-GR" sz="1800" dirty="0" err="1">
                <a:effectLst/>
                <a:latin typeface="Aptos" panose="020B0004020202020204" pitchFamily="34" charset="0"/>
              </a:rPr>
              <a:t>ολοένα</a:t>
            </a:r>
            <a:r>
              <a:rPr lang="el-GR" sz="1800" dirty="0">
                <a:effectLst/>
                <a:latin typeface="Aptos" panose="020B0004020202020204" pitchFamily="34" charset="0"/>
              </a:rPr>
              <a:t> και </a:t>
            </a:r>
            <a:r>
              <a:rPr lang="el-GR" sz="1800" dirty="0" err="1">
                <a:effectLst/>
                <a:latin typeface="Aptos" panose="020B0004020202020204" pitchFamily="34" charset="0"/>
              </a:rPr>
              <a:t>περισσότερο</a:t>
            </a:r>
            <a:r>
              <a:rPr lang="el-GR" sz="1800" dirty="0">
                <a:effectLst/>
                <a:latin typeface="Aptos" panose="020B0004020202020204" pitchFamily="34" charset="0"/>
              </a:rPr>
              <a:t> από </a:t>
            </a:r>
            <a:r>
              <a:rPr lang="el-GR" sz="1800" dirty="0" err="1">
                <a:effectLst/>
                <a:latin typeface="Aptos" panose="020B0004020202020204" pitchFamily="34" charset="0"/>
              </a:rPr>
              <a:t>γεγονότα</a:t>
            </a:r>
            <a:r>
              <a:rPr lang="el-GR" sz="1800" dirty="0">
                <a:effectLst/>
                <a:latin typeface="Aptos" panose="020B0004020202020204" pitchFamily="34" charset="0"/>
              </a:rPr>
              <a:t> που </a:t>
            </a:r>
            <a:r>
              <a:rPr lang="el-GR" sz="1800" dirty="0" err="1">
                <a:effectLst/>
                <a:latin typeface="Aptos" panose="020B0004020202020204" pitchFamily="34" charset="0"/>
              </a:rPr>
              <a:t>συμβαίνουν</a:t>
            </a:r>
            <a:r>
              <a:rPr lang="el-GR" sz="1800" dirty="0">
                <a:effectLst/>
                <a:latin typeface="Aptos" panose="020B0004020202020204" pitchFamily="34" charset="0"/>
              </a:rPr>
              <a:t>, και </a:t>
            </a:r>
            <a:r>
              <a:rPr lang="el-GR" sz="1800" dirty="0" err="1">
                <a:effectLst/>
                <a:latin typeface="Aptos" panose="020B0004020202020204" pitchFamily="34" charset="0"/>
              </a:rPr>
              <a:t>αποφάσεις</a:t>
            </a:r>
            <a:r>
              <a:rPr lang="el-GR" sz="1800" dirty="0">
                <a:effectLst/>
                <a:latin typeface="Aptos" panose="020B0004020202020204" pitchFamily="34" charset="0"/>
              </a:rPr>
              <a:t> που </a:t>
            </a:r>
            <a:r>
              <a:rPr lang="el-GR" sz="1800" dirty="0" err="1">
                <a:effectLst/>
                <a:latin typeface="Aptos" panose="020B0004020202020204" pitchFamily="34" charset="0"/>
              </a:rPr>
              <a:t>λαμβάνονται</a:t>
            </a:r>
            <a:r>
              <a:rPr lang="el-GR" sz="1800" dirty="0">
                <a:effectLst/>
                <a:latin typeface="Aptos" panose="020B0004020202020204" pitchFamily="34" charset="0"/>
              </a:rPr>
              <a:t> μακριά από </a:t>
            </a:r>
            <a:r>
              <a:rPr lang="el-GR" sz="1800" dirty="0" err="1">
                <a:effectLst/>
                <a:latin typeface="Aptos" panose="020B0004020202020204" pitchFamily="34" charset="0"/>
              </a:rPr>
              <a:t>εμάς</a:t>
            </a:r>
            <a:r>
              <a:rPr lang="el-GR" sz="1800" dirty="0">
                <a:effectLst/>
                <a:latin typeface="Aptos" panose="020B0004020202020204" pitchFamily="34" charset="0"/>
              </a:rPr>
              <a:t>.</a:t>
            </a:r>
          </a:p>
          <a:p>
            <a:r>
              <a:rPr lang="el-GR" sz="1800" dirty="0">
                <a:latin typeface="Aptos" panose="020B0004020202020204" pitchFamily="34" charset="0"/>
              </a:rPr>
              <a:t>Κ</a:t>
            </a:r>
            <a:r>
              <a:rPr lang="el-GR" sz="1800" dirty="0">
                <a:effectLst/>
                <a:latin typeface="Aptos" panose="020B0004020202020204" pitchFamily="34" charset="0"/>
              </a:rPr>
              <a:t>εντρικό χαρακτηριστικό της </a:t>
            </a:r>
            <a:r>
              <a:rPr lang="el-GR" sz="1800" dirty="0" err="1">
                <a:effectLst/>
                <a:latin typeface="Aptos" panose="020B0004020202020204" pitchFamily="34" charset="0"/>
              </a:rPr>
              <a:t>παγκοσμιοποίησης</a:t>
            </a:r>
            <a:r>
              <a:rPr lang="el-GR" sz="1800" dirty="0">
                <a:latin typeface="Aptos" panose="020B0004020202020204" pitchFamily="34" charset="0"/>
              </a:rPr>
              <a:t>: </a:t>
            </a:r>
            <a:r>
              <a:rPr lang="el-GR" sz="1800" dirty="0">
                <a:effectLst/>
                <a:latin typeface="Aptos" panose="020B0004020202020204" pitchFamily="34" charset="0"/>
              </a:rPr>
              <a:t>η γεωγραφικ</a:t>
            </a:r>
            <a:r>
              <a:rPr lang="el-GR" sz="1800" dirty="0">
                <a:latin typeface="Aptos" panose="020B0004020202020204" pitchFamily="34" charset="0"/>
              </a:rPr>
              <a:t>ή </a:t>
            </a:r>
            <a:r>
              <a:rPr lang="el-GR" sz="1800" dirty="0" err="1">
                <a:latin typeface="Aptos" panose="020B0004020202020204" pitchFamily="34" charset="0"/>
              </a:rPr>
              <a:t>α</a:t>
            </a:r>
            <a:r>
              <a:rPr lang="el-GR" sz="1800" dirty="0" err="1">
                <a:effectLst/>
                <a:latin typeface="Aptos" panose="020B0004020202020204" pitchFamily="34" charset="0"/>
              </a:rPr>
              <a:t>πόσταση</a:t>
            </a:r>
            <a:r>
              <a:rPr lang="el-GR" sz="1800" dirty="0">
                <a:effectLst/>
                <a:latin typeface="Aptos" panose="020B0004020202020204" pitchFamily="34" charset="0"/>
              </a:rPr>
              <a:t> αποκτά </a:t>
            </a:r>
            <a:r>
              <a:rPr lang="el-GR" sz="1800" dirty="0" err="1">
                <a:effectLst/>
                <a:latin typeface="Aptos" panose="020B0004020202020204" pitchFamily="34" charset="0"/>
              </a:rPr>
              <a:t>φθίνουσα</a:t>
            </a:r>
            <a:r>
              <a:rPr lang="el-GR" sz="1800" dirty="0">
                <a:effectLst/>
                <a:latin typeface="Aptos" panose="020B0004020202020204" pitchFamily="34" charset="0"/>
              </a:rPr>
              <a:t> </a:t>
            </a:r>
            <a:r>
              <a:rPr lang="el-GR" sz="1800" dirty="0" err="1">
                <a:effectLst/>
                <a:latin typeface="Aptos" panose="020B0004020202020204" pitchFamily="34" charset="0"/>
              </a:rPr>
              <a:t>σημασία</a:t>
            </a:r>
            <a:r>
              <a:rPr lang="el-GR" sz="1800" dirty="0">
                <a:effectLst/>
                <a:latin typeface="Aptos" panose="020B0004020202020204" pitchFamily="34" charset="0"/>
              </a:rPr>
              <a:t> και τα εδαφικά </a:t>
            </a:r>
            <a:r>
              <a:rPr lang="el-GR" sz="1800" dirty="0" err="1">
                <a:effectLst/>
                <a:latin typeface="Aptos" panose="020B0004020202020204" pitchFamily="34" charset="0"/>
              </a:rPr>
              <a:t>σύνορα</a:t>
            </a:r>
            <a:r>
              <a:rPr lang="el-GR" sz="1800" dirty="0">
                <a:effectLst/>
                <a:latin typeface="Aptos" panose="020B0004020202020204" pitchFamily="34" charset="0"/>
              </a:rPr>
              <a:t>, </a:t>
            </a:r>
            <a:r>
              <a:rPr lang="el-GR" sz="1800" dirty="0" err="1">
                <a:effectLst/>
                <a:latin typeface="Aptos" panose="020B0004020202020204" pitchFamily="34" charset="0"/>
              </a:rPr>
              <a:t>όπως</a:t>
            </a:r>
            <a:r>
              <a:rPr lang="el-GR" sz="1800" dirty="0">
                <a:effectLst/>
                <a:latin typeface="Aptos" panose="020B0004020202020204" pitchFamily="34" charset="0"/>
              </a:rPr>
              <a:t> </a:t>
            </a:r>
            <a:r>
              <a:rPr lang="el-GR" sz="1800" dirty="0" err="1">
                <a:effectLst/>
                <a:latin typeface="Aptos" panose="020B0004020202020204" pitchFamily="34" charset="0"/>
              </a:rPr>
              <a:t>εκείνα</a:t>
            </a:r>
            <a:r>
              <a:rPr lang="el-GR" sz="1800" dirty="0">
                <a:effectLst/>
                <a:latin typeface="Aptos" panose="020B0004020202020204" pitchFamily="34" charset="0"/>
              </a:rPr>
              <a:t> μεταξύ </a:t>
            </a:r>
            <a:r>
              <a:rPr lang="el-GR" sz="1800" dirty="0" err="1">
                <a:effectLst/>
                <a:latin typeface="Aptos" panose="020B0004020202020204" pitchFamily="34" charset="0"/>
              </a:rPr>
              <a:t>εθνών</a:t>
            </a:r>
            <a:r>
              <a:rPr lang="el-GR" sz="1800" dirty="0">
                <a:effectLst/>
                <a:latin typeface="Aptos" panose="020B0004020202020204" pitchFamily="34" charset="0"/>
              </a:rPr>
              <a:t> </a:t>
            </a:r>
            <a:r>
              <a:rPr lang="el-GR" sz="1800" dirty="0" err="1">
                <a:effectLst/>
                <a:latin typeface="Aptos" panose="020B0004020202020204" pitchFamily="34" charset="0"/>
              </a:rPr>
              <a:t>κρατών</a:t>
            </a:r>
            <a:r>
              <a:rPr lang="el-GR" sz="1800" dirty="0">
                <a:effectLst/>
                <a:latin typeface="Aptos" panose="020B0004020202020204" pitchFamily="34" charset="0"/>
              </a:rPr>
              <a:t>, </a:t>
            </a:r>
            <a:r>
              <a:rPr lang="el-GR" sz="1800" dirty="0" err="1">
                <a:effectLst/>
                <a:latin typeface="Aptos" panose="020B0004020202020204" pitchFamily="34" charset="0"/>
              </a:rPr>
              <a:t>παύουν</a:t>
            </a:r>
            <a:r>
              <a:rPr lang="el-GR" sz="1800" dirty="0">
                <a:effectLst/>
                <a:latin typeface="Aptos" panose="020B0004020202020204" pitchFamily="34" charset="0"/>
              </a:rPr>
              <a:t> σταδιακά να </a:t>
            </a:r>
            <a:r>
              <a:rPr lang="el-GR" sz="1800" dirty="0" err="1">
                <a:effectLst/>
                <a:latin typeface="Aptos" panose="020B0004020202020204" pitchFamily="34" charset="0"/>
              </a:rPr>
              <a:t>είναι</a:t>
            </a:r>
            <a:r>
              <a:rPr lang="el-GR" sz="1800" dirty="0">
                <a:effectLst/>
                <a:latin typeface="Aptos" panose="020B0004020202020204" pitchFamily="34" charset="0"/>
              </a:rPr>
              <a:t> </a:t>
            </a:r>
            <a:r>
              <a:rPr lang="el-GR" sz="1800" dirty="0" err="1">
                <a:effectLst/>
                <a:latin typeface="Aptos" panose="020B0004020202020204" pitchFamily="34" charset="0"/>
              </a:rPr>
              <a:t>τόσο</a:t>
            </a:r>
            <a:r>
              <a:rPr lang="el-GR" sz="1800" dirty="0">
                <a:effectLst/>
                <a:latin typeface="Aptos" panose="020B0004020202020204" pitchFamily="34" charset="0"/>
              </a:rPr>
              <a:t> σημαντικά.</a:t>
            </a:r>
          </a:p>
          <a:p>
            <a:r>
              <a:rPr lang="el-GR" sz="1800" dirty="0">
                <a:effectLst/>
                <a:latin typeface="Aptos" panose="020B0004020202020204" pitchFamily="34" charset="0"/>
              </a:rPr>
              <a:t>Σε </a:t>
            </a:r>
            <a:r>
              <a:rPr lang="el-GR" sz="1800" dirty="0" err="1">
                <a:effectLst/>
                <a:latin typeface="Aptos" panose="020B0004020202020204" pitchFamily="34" charset="0"/>
              </a:rPr>
              <a:t>καμία</a:t>
            </a:r>
            <a:r>
              <a:rPr lang="el-GR" sz="1800" dirty="0">
                <a:effectLst/>
                <a:latin typeface="Aptos" panose="020B0004020202020204" pitchFamily="34" charset="0"/>
              </a:rPr>
              <a:t> </a:t>
            </a:r>
            <a:r>
              <a:rPr lang="el-GR" sz="1800" dirty="0" err="1">
                <a:effectLst/>
                <a:latin typeface="Aptos" panose="020B0004020202020204" pitchFamily="34" charset="0"/>
              </a:rPr>
              <a:t>περίπτωση</a:t>
            </a:r>
            <a:r>
              <a:rPr lang="el-GR" sz="1800" dirty="0">
                <a:effectLst/>
                <a:latin typeface="Aptos" panose="020B0004020202020204" pitchFamily="34" charset="0"/>
              </a:rPr>
              <a:t> δεν </a:t>
            </a:r>
            <a:r>
              <a:rPr lang="el-GR" sz="1800" dirty="0" err="1">
                <a:effectLst/>
                <a:latin typeface="Aptos" panose="020B0004020202020204" pitchFamily="34" charset="0"/>
              </a:rPr>
              <a:t>συνεπάγεται</a:t>
            </a:r>
            <a:r>
              <a:rPr lang="el-GR" sz="1800" dirty="0">
                <a:effectLst/>
                <a:latin typeface="Aptos" panose="020B0004020202020204" pitchFamily="34" charset="0"/>
              </a:rPr>
              <a:t> </a:t>
            </a:r>
            <a:r>
              <a:rPr lang="el-GR" sz="1800" dirty="0" err="1">
                <a:effectLst/>
                <a:latin typeface="Aptos" panose="020B0004020202020204" pitchFamily="34" charset="0"/>
              </a:rPr>
              <a:t>ότι</a:t>
            </a:r>
            <a:r>
              <a:rPr lang="el-GR" sz="1800" dirty="0">
                <a:effectLst/>
                <a:latin typeface="Aptos" panose="020B0004020202020204" pitchFamily="34" charset="0"/>
              </a:rPr>
              <a:t> το «τοπικό» και το «εθνικό» </a:t>
            </a:r>
            <a:r>
              <a:rPr lang="el-GR" sz="1800" dirty="0" err="1">
                <a:effectLst/>
                <a:latin typeface="Aptos" panose="020B0004020202020204" pitchFamily="34" charset="0"/>
              </a:rPr>
              <a:t>υπάγονται</a:t>
            </a:r>
            <a:r>
              <a:rPr lang="el-GR" sz="1800" dirty="0">
                <a:effectLst/>
                <a:latin typeface="Aptos" panose="020B0004020202020204" pitchFamily="34" charset="0"/>
              </a:rPr>
              <a:t> στο «</a:t>
            </a:r>
            <a:r>
              <a:rPr lang="el-GR" sz="1800" dirty="0" err="1">
                <a:effectLst/>
                <a:latin typeface="Aptos" panose="020B0004020202020204" pitchFamily="34" charset="0"/>
              </a:rPr>
              <a:t>παγκόσμιο</a:t>
            </a:r>
            <a:r>
              <a:rPr lang="el-GR" sz="1800" dirty="0">
                <a:effectLst/>
                <a:latin typeface="Aptos" panose="020B0004020202020204" pitchFamily="34" charset="0"/>
              </a:rPr>
              <a:t>». </a:t>
            </a:r>
          </a:p>
          <a:p>
            <a:r>
              <a:rPr lang="el-GR" sz="1800" dirty="0" err="1">
                <a:effectLst/>
                <a:latin typeface="Aptos" panose="020B0004020202020204" pitchFamily="34" charset="0"/>
              </a:rPr>
              <a:t>Αντιθέτως</a:t>
            </a:r>
            <a:r>
              <a:rPr lang="el-GR" sz="1800" dirty="0">
                <a:effectLst/>
                <a:latin typeface="Aptos" panose="020B0004020202020204" pitchFamily="34" charset="0"/>
              </a:rPr>
              <a:t>, </a:t>
            </a:r>
            <a:r>
              <a:rPr lang="el-GR" sz="1800" dirty="0" err="1">
                <a:effectLst/>
                <a:latin typeface="Aptos" panose="020B0004020202020204" pitchFamily="34" charset="0"/>
              </a:rPr>
              <a:t>αναδεικνύει</a:t>
            </a:r>
            <a:r>
              <a:rPr lang="el-GR" sz="1800" dirty="0">
                <a:effectLst/>
                <a:latin typeface="Aptos" panose="020B0004020202020204" pitchFamily="34" charset="0"/>
              </a:rPr>
              <a:t> την </a:t>
            </a:r>
            <a:r>
              <a:rPr lang="el-GR" sz="1800" b="1" i="1" dirty="0" err="1">
                <a:effectLst/>
                <a:latin typeface="Aptos" panose="020B0004020202020204" pitchFamily="34" charset="0"/>
              </a:rPr>
              <a:t>εμβάθυνση</a:t>
            </a:r>
            <a:r>
              <a:rPr lang="el-GR" sz="1800" dirty="0">
                <a:effectLst/>
                <a:latin typeface="Aptos" panose="020B0004020202020204" pitchFamily="34" charset="0"/>
              </a:rPr>
              <a:t>, </a:t>
            </a:r>
            <a:r>
              <a:rPr lang="el-GR" sz="1800" dirty="0" err="1">
                <a:effectLst/>
                <a:latin typeface="Aptos" panose="020B0004020202020204" pitchFamily="34" charset="0"/>
              </a:rPr>
              <a:t>καθώς</a:t>
            </a:r>
            <a:r>
              <a:rPr lang="el-GR" sz="1800" dirty="0">
                <a:effectLst/>
                <a:latin typeface="Aptos" panose="020B0004020202020204" pitchFamily="34" charset="0"/>
              </a:rPr>
              <a:t> και τη </a:t>
            </a:r>
            <a:r>
              <a:rPr lang="el-GR" sz="1800" b="1" i="1" dirty="0" err="1">
                <a:effectLst/>
                <a:latin typeface="Aptos" panose="020B0004020202020204" pitchFamily="34" charset="0"/>
              </a:rPr>
              <a:t>διεύρυνση</a:t>
            </a:r>
            <a:r>
              <a:rPr lang="el-GR" sz="1800" i="1" dirty="0">
                <a:effectLst/>
                <a:latin typeface="Aptos" panose="020B0004020202020204" pitchFamily="34" charset="0"/>
              </a:rPr>
              <a:t> </a:t>
            </a:r>
            <a:r>
              <a:rPr lang="el-GR" sz="1800" dirty="0">
                <a:effectLst/>
                <a:latin typeface="Aptos" panose="020B0004020202020204" pitchFamily="34" charset="0"/>
              </a:rPr>
              <a:t>της </a:t>
            </a:r>
            <a:r>
              <a:rPr lang="el-GR" sz="1800" b="1" dirty="0" err="1">
                <a:effectLst/>
                <a:latin typeface="Aptos" panose="020B0004020202020204" pitchFamily="34" charset="0"/>
              </a:rPr>
              <a:t>πολιτικής</a:t>
            </a:r>
            <a:r>
              <a:rPr lang="el-GR" sz="1800" b="1" dirty="0">
                <a:effectLst/>
                <a:latin typeface="Aptos" panose="020B0004020202020204" pitchFamily="34" charset="0"/>
              </a:rPr>
              <a:t> </a:t>
            </a:r>
            <a:r>
              <a:rPr lang="el-GR" sz="1800" b="1" dirty="0" err="1">
                <a:effectLst/>
                <a:latin typeface="Aptos" panose="020B0004020202020204" pitchFamily="34" charset="0"/>
              </a:rPr>
              <a:t>διαδικασίας</a:t>
            </a:r>
            <a:r>
              <a:rPr lang="el-GR" sz="1800" dirty="0">
                <a:effectLst/>
                <a:latin typeface="Aptos" panose="020B0004020202020204" pitchFamily="34" charset="0"/>
              </a:rPr>
              <a:t>, υπό την </a:t>
            </a:r>
            <a:r>
              <a:rPr lang="el-GR" sz="1800" dirty="0" err="1">
                <a:effectLst/>
                <a:latin typeface="Aptos" panose="020B0004020202020204" pitchFamily="34" charset="0"/>
              </a:rPr>
              <a:t>έννοια</a:t>
            </a:r>
            <a:r>
              <a:rPr lang="el-GR" sz="1800" dirty="0">
                <a:effectLst/>
                <a:latin typeface="Aptos" panose="020B0004020202020204" pitchFamily="34" charset="0"/>
              </a:rPr>
              <a:t> </a:t>
            </a:r>
            <a:r>
              <a:rPr lang="el-GR" sz="1800" dirty="0" err="1">
                <a:effectLst/>
                <a:latin typeface="Aptos" panose="020B0004020202020204" pitchFamily="34" charset="0"/>
              </a:rPr>
              <a:t>ότι</a:t>
            </a:r>
            <a:r>
              <a:rPr lang="el-GR" sz="1800" dirty="0">
                <a:effectLst/>
                <a:latin typeface="Aptos" panose="020B0004020202020204" pitchFamily="34" charset="0"/>
              </a:rPr>
              <a:t> τα τοπικά, </a:t>
            </a:r>
            <a:r>
              <a:rPr lang="el-GR" sz="1800" dirty="0" err="1">
                <a:effectLst/>
                <a:latin typeface="Aptos" panose="020B0004020202020204" pitchFamily="34" charset="0"/>
              </a:rPr>
              <a:t>εθνικα</a:t>
            </a:r>
            <a:r>
              <a:rPr lang="el-GR" sz="1800" dirty="0">
                <a:effectLst/>
                <a:latin typeface="Aptos" panose="020B0004020202020204" pitchFamily="34" charset="0"/>
              </a:rPr>
              <a:t>́ και </a:t>
            </a:r>
            <a:r>
              <a:rPr lang="el-GR" sz="1800" dirty="0" err="1">
                <a:effectLst/>
                <a:latin typeface="Aptos" panose="020B0004020202020204" pitchFamily="34" charset="0"/>
              </a:rPr>
              <a:t>παγκόσμια</a:t>
            </a:r>
            <a:r>
              <a:rPr lang="el-GR" sz="1800" dirty="0">
                <a:effectLst/>
                <a:latin typeface="Aptos" panose="020B0004020202020204" pitchFamily="34" charset="0"/>
              </a:rPr>
              <a:t> (ή </a:t>
            </a:r>
            <a:r>
              <a:rPr lang="el-GR" sz="1800" dirty="0" err="1">
                <a:effectLst/>
                <a:latin typeface="Aptos" panose="020B0004020202020204" pitchFamily="34" charset="0"/>
              </a:rPr>
              <a:t>ίσως</a:t>
            </a:r>
            <a:r>
              <a:rPr lang="el-GR" sz="1800" dirty="0">
                <a:effectLst/>
                <a:latin typeface="Aptos" panose="020B0004020202020204" pitchFamily="34" charset="0"/>
              </a:rPr>
              <a:t> τοπικά, περιφερειακά, εθνικ</a:t>
            </a:r>
            <a:r>
              <a:rPr lang="el-GR" sz="1800" dirty="0">
                <a:latin typeface="Aptos" panose="020B0004020202020204" pitchFamily="34" charset="0"/>
              </a:rPr>
              <a:t>ά, δ</a:t>
            </a:r>
            <a:r>
              <a:rPr lang="el-GR" sz="1800" dirty="0">
                <a:effectLst/>
                <a:latin typeface="Aptos" panose="020B0004020202020204" pitchFamily="34" charset="0"/>
              </a:rPr>
              <a:t>ιεθνή και </a:t>
            </a:r>
            <a:r>
              <a:rPr lang="el-GR" sz="1800" dirty="0" err="1">
                <a:effectLst/>
                <a:latin typeface="Aptos" panose="020B0004020202020204" pitchFamily="34" charset="0"/>
              </a:rPr>
              <a:t>παγκόσμια</a:t>
            </a:r>
            <a:r>
              <a:rPr lang="el-GR" sz="1800" dirty="0">
                <a:effectLst/>
                <a:latin typeface="Aptos" panose="020B0004020202020204" pitchFamily="34" charset="0"/>
              </a:rPr>
              <a:t>) </a:t>
            </a:r>
            <a:r>
              <a:rPr lang="el-GR" sz="1800" dirty="0" err="1">
                <a:effectLst/>
                <a:latin typeface="Aptos" panose="020B0004020202020204" pitchFamily="34" charset="0"/>
              </a:rPr>
              <a:t>γεγονότα</a:t>
            </a:r>
            <a:r>
              <a:rPr lang="el-GR" sz="1800" dirty="0">
                <a:effectLst/>
                <a:latin typeface="Aptos" panose="020B0004020202020204" pitchFamily="34" charset="0"/>
              </a:rPr>
              <a:t> </a:t>
            </a:r>
            <a:r>
              <a:rPr lang="el-GR" sz="1800" dirty="0" err="1">
                <a:effectLst/>
                <a:latin typeface="Aptos" panose="020B0004020202020204" pitchFamily="34" charset="0"/>
              </a:rPr>
              <a:t>βρίσκονται</a:t>
            </a:r>
            <a:r>
              <a:rPr lang="el-GR" sz="1800" dirty="0">
                <a:effectLst/>
                <a:latin typeface="Aptos" panose="020B0004020202020204" pitchFamily="34" charset="0"/>
              </a:rPr>
              <a:t> σε </a:t>
            </a:r>
            <a:r>
              <a:rPr lang="el-GR" sz="1800" b="1" dirty="0">
                <a:effectLst/>
                <a:latin typeface="Aptos" panose="020B0004020202020204" pitchFamily="34" charset="0"/>
              </a:rPr>
              <a:t>διαρκή </a:t>
            </a:r>
            <a:r>
              <a:rPr lang="el-GR" sz="1800" b="1" dirty="0" err="1">
                <a:effectLst/>
                <a:latin typeface="Aptos" panose="020B0004020202020204" pitchFamily="34" charset="0"/>
              </a:rPr>
              <a:t>αλληλεπίδραση</a:t>
            </a:r>
            <a:r>
              <a:rPr lang="el-GR" sz="1800" dirty="0">
                <a:effectLst/>
                <a:latin typeface="Aptos" panose="020B0004020202020204" pitchFamily="34" charset="0"/>
              </a:rPr>
              <a:t>. </a:t>
            </a:r>
          </a:p>
          <a:p>
            <a:r>
              <a:rPr lang="el-GR" sz="1800" b="1" u="sng" dirty="0">
                <a:latin typeface="Aptos" panose="020B0004020202020204" pitchFamily="34" charset="0"/>
              </a:rPr>
              <a:t>3 τρόποι ερμηνείας</a:t>
            </a:r>
            <a:r>
              <a:rPr lang="el-GR" sz="1800" b="1" dirty="0">
                <a:latin typeface="Aptos" panose="020B0004020202020204" pitchFamily="34" charset="0"/>
              </a:rPr>
              <a:t>: </a:t>
            </a:r>
          </a:p>
          <a:p>
            <a:r>
              <a:rPr lang="el-GR" sz="1800" b="1" dirty="0">
                <a:latin typeface="Aptos" panose="020B0004020202020204" pitchFamily="34" charset="0"/>
              </a:rPr>
              <a:t>Οικονομική </a:t>
            </a:r>
            <a:r>
              <a:rPr lang="el-GR" sz="1800" dirty="0">
                <a:latin typeface="Aptos" panose="020B0004020202020204" pitchFamily="34" charset="0"/>
              </a:rPr>
              <a:t>παγκοσμιοποίηση</a:t>
            </a:r>
            <a:r>
              <a:rPr lang="el-GR" sz="1800" b="1" dirty="0">
                <a:latin typeface="Aptos" panose="020B0004020202020204" pitchFamily="34" charset="0"/>
              </a:rPr>
              <a:t> </a:t>
            </a:r>
            <a:r>
              <a:rPr lang="el-GR" sz="1800" dirty="0">
                <a:latin typeface="Aptos" panose="020B0004020202020204" pitchFamily="34" charset="0"/>
              </a:rPr>
              <a:t>(αφορά εθνικές οικονομίες), </a:t>
            </a:r>
          </a:p>
          <a:p>
            <a:r>
              <a:rPr lang="el-GR" sz="1800" b="1" dirty="0">
                <a:latin typeface="Aptos" panose="020B0004020202020204" pitchFamily="34" charset="0"/>
              </a:rPr>
              <a:t>Πολιτισμική </a:t>
            </a:r>
            <a:r>
              <a:rPr lang="el-GR" sz="1800" dirty="0">
                <a:latin typeface="Aptos" panose="020B0004020202020204" pitchFamily="34" charset="0"/>
              </a:rPr>
              <a:t>παγκοσμιοποίηση</a:t>
            </a:r>
            <a:r>
              <a:rPr lang="el-GR" sz="1800" b="1" dirty="0">
                <a:latin typeface="Aptos" panose="020B0004020202020204" pitchFamily="34" charset="0"/>
              </a:rPr>
              <a:t> </a:t>
            </a:r>
            <a:r>
              <a:rPr lang="el-GR" sz="1800" dirty="0">
                <a:latin typeface="Aptos" panose="020B0004020202020204" pitchFamily="34" charset="0"/>
              </a:rPr>
              <a:t>(αφορά πληροφορίες, αγαθά και εικόνες) &amp;</a:t>
            </a:r>
          </a:p>
          <a:p>
            <a:r>
              <a:rPr lang="el-GR" sz="1800" b="1" dirty="0">
                <a:latin typeface="Aptos" panose="020B0004020202020204" pitchFamily="34" charset="0"/>
              </a:rPr>
              <a:t>Πολιτική</a:t>
            </a:r>
            <a:r>
              <a:rPr lang="el-GR" sz="1800" dirty="0">
                <a:latin typeface="Aptos" panose="020B0004020202020204" pitchFamily="34" charset="0"/>
              </a:rPr>
              <a:t> παγκοσμιοποίηση (αφορά αρμοδιότητες χάραξης πολιτικής).</a:t>
            </a:r>
            <a:endParaRPr lang="el-GR" dirty="0">
              <a:effectLst/>
              <a:latin typeface="Aptos" panose="020B0004020202020204" pitchFamily="34" charset="0"/>
            </a:endParaRPr>
          </a:p>
          <a:p>
            <a:endParaRPr lang="en-GR" dirty="0"/>
          </a:p>
        </p:txBody>
      </p:sp>
      <p:sp>
        <p:nvSpPr>
          <p:cNvPr id="4" name="TextBox 3">
            <a:extLst>
              <a:ext uri="{FF2B5EF4-FFF2-40B4-BE49-F238E27FC236}">
                <a16:creationId xmlns:a16="http://schemas.microsoft.com/office/drawing/2014/main" id="{A50EE508-A01D-BED7-D68B-A0EA24D66402}"/>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
        <p:nvSpPr>
          <p:cNvPr id="7" name="TextBox 6">
            <a:extLst>
              <a:ext uri="{FF2B5EF4-FFF2-40B4-BE49-F238E27FC236}">
                <a16:creationId xmlns:a16="http://schemas.microsoft.com/office/drawing/2014/main" id="{22510312-7AFF-C96A-18E3-3E6FF29FCB89}"/>
              </a:ext>
            </a:extLst>
          </p:cNvPr>
          <p:cNvSpPr txBox="1"/>
          <p:nvPr/>
        </p:nvSpPr>
        <p:spPr>
          <a:xfrm>
            <a:off x="955964" y="526609"/>
            <a:ext cx="8482263" cy="769441"/>
          </a:xfrm>
          <a:prstGeom prst="rect">
            <a:avLst/>
          </a:prstGeom>
          <a:noFill/>
        </p:spPr>
        <p:txBody>
          <a:bodyPr wrap="square" rtlCol="0">
            <a:spAutoFit/>
          </a:bodyPr>
          <a:lstStyle/>
          <a:p>
            <a:r>
              <a:rPr lang="el-GR" sz="4400" dirty="0">
                <a:latin typeface="Aptos" panose="020B0004020202020204" pitchFamily="34" charset="0"/>
              </a:rPr>
              <a:t>Παγκοσμιοποίηση</a:t>
            </a:r>
          </a:p>
        </p:txBody>
      </p:sp>
    </p:spTree>
    <p:extLst>
      <p:ext uri="{BB962C8B-B14F-4D97-AF65-F5344CB8AC3E}">
        <p14:creationId xmlns:p14="http://schemas.microsoft.com/office/powerpoint/2010/main" val="420052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12ABD0-BF60-741A-D808-96CDF98BA417}"/>
              </a:ext>
            </a:extLst>
          </p:cNvPr>
          <p:cNvSpPr>
            <a:spLocks noGrp="1"/>
          </p:cNvSpPr>
          <p:nvPr>
            <p:ph idx="1"/>
          </p:nvPr>
        </p:nvSpPr>
        <p:spPr>
          <a:xfrm>
            <a:off x="1143000" y="1552354"/>
            <a:ext cx="9906000" cy="4024424"/>
          </a:xfrm>
        </p:spPr>
        <p:txBody>
          <a:bodyPr>
            <a:normAutofit lnSpcReduction="10000"/>
          </a:bodyPr>
          <a:lstStyle/>
          <a:p>
            <a:r>
              <a:rPr lang="el-GR" dirty="0">
                <a:latin typeface="Aptos" panose="020B0004020202020204" pitchFamily="34" charset="0"/>
              </a:rPr>
              <a:t>ΑΡΙΣΤΕΡΗ ΑΝΤΙΠΑΓΚΟΣΜΙΟΠΟΙΗΣΗ: από τους </a:t>
            </a:r>
            <a:r>
              <a:rPr lang="el-GR" dirty="0" err="1">
                <a:latin typeface="Aptos" panose="020B0004020202020204" pitchFamily="34" charset="0"/>
              </a:rPr>
              <a:t>Ζαπατίστας</a:t>
            </a:r>
            <a:r>
              <a:rPr lang="el-GR" dirty="0">
                <a:latin typeface="Aptos" panose="020B0004020202020204" pitchFamily="34" charset="0"/>
              </a:rPr>
              <a:t> (μέσα 1990) στις μαζικές διαδηλώσεις από τις αρχές του 2000 ενάντια στους θεσμούς της «παγκόσμιας διακυβέρνησης» και τα πολυάριθμα παγκόσμια κινήματα μετά το ξέσπασμα της παγκόσμιας χρηματοπιστωτικής κρίσης.</a:t>
            </a:r>
          </a:p>
          <a:p>
            <a:r>
              <a:rPr lang="el-GR" dirty="0">
                <a:latin typeface="Aptos" panose="020B0004020202020204" pitchFamily="34" charset="0"/>
              </a:rPr>
              <a:t>ΔΕΞΙΑ ΑΝΤΙΠΑΓΚΟΣΜΙΟΠΟΙΗΣΗ: </a:t>
            </a:r>
            <a:r>
              <a:rPr lang="el-GR" dirty="0" err="1">
                <a:latin typeface="Aptos" panose="020B0004020202020204" pitchFamily="34" charset="0"/>
              </a:rPr>
              <a:t>ιδεά</a:t>
            </a:r>
            <a:r>
              <a:rPr lang="el-GR" dirty="0">
                <a:latin typeface="Aptos" panose="020B0004020202020204" pitchFamily="34" charset="0"/>
              </a:rPr>
              <a:t> διεθνικής εθνικιστικής αλληλεγγύης που ενστερνίστηκαν εθνικιστικές ομάδες σε Ευρώπη</a:t>
            </a:r>
            <a:r>
              <a:rPr lang="en-US" dirty="0">
                <a:latin typeface="Aptos" panose="020B0004020202020204" pitchFamily="34" charset="0"/>
              </a:rPr>
              <a:t> (</a:t>
            </a:r>
            <a:r>
              <a:rPr lang="el-GR" dirty="0">
                <a:latin typeface="Aptos" panose="020B0004020202020204" pitchFamily="34" charset="0"/>
              </a:rPr>
              <a:t>π.χ. </a:t>
            </a:r>
            <a:r>
              <a:rPr lang="en-US" dirty="0" err="1">
                <a:latin typeface="Aptos" panose="020B0004020202020204" pitchFamily="34" charset="0"/>
              </a:rPr>
              <a:t>AfD</a:t>
            </a:r>
            <a:r>
              <a:rPr lang="en-US" dirty="0">
                <a:latin typeface="Aptos" panose="020B0004020202020204" pitchFamily="34" charset="0"/>
              </a:rPr>
              <a:t>, </a:t>
            </a:r>
            <a:r>
              <a:rPr lang="en-US" dirty="0" err="1">
                <a:latin typeface="Aptos" panose="020B0004020202020204" pitchFamily="34" charset="0"/>
              </a:rPr>
              <a:t>Generazione</a:t>
            </a:r>
            <a:r>
              <a:rPr lang="en-US" dirty="0">
                <a:latin typeface="Aptos" panose="020B0004020202020204" pitchFamily="34" charset="0"/>
              </a:rPr>
              <a:t> </a:t>
            </a:r>
            <a:r>
              <a:rPr lang="en-US" dirty="0" err="1">
                <a:latin typeface="Aptos" panose="020B0004020202020204" pitchFamily="34" charset="0"/>
              </a:rPr>
              <a:t>Identitaria</a:t>
            </a:r>
            <a:r>
              <a:rPr lang="en-US" dirty="0">
                <a:latin typeface="Aptos" panose="020B0004020202020204" pitchFamily="34" charset="0"/>
              </a:rPr>
              <a:t>)</a:t>
            </a:r>
            <a:r>
              <a:rPr lang="el-GR" dirty="0">
                <a:latin typeface="Aptos" panose="020B0004020202020204" pitchFamily="34" charset="0"/>
              </a:rPr>
              <a:t>, Βόρεια Αμερική</a:t>
            </a:r>
            <a:r>
              <a:rPr lang="en-US" dirty="0">
                <a:latin typeface="Aptos" panose="020B0004020202020204" pitchFamily="34" charset="0"/>
              </a:rPr>
              <a:t> (MAGA)</a:t>
            </a:r>
            <a:r>
              <a:rPr lang="el-GR" dirty="0">
                <a:latin typeface="Aptos" panose="020B0004020202020204" pitchFamily="34" charset="0"/>
              </a:rPr>
              <a:t>, Λατινική Αμερική (π.χ. </a:t>
            </a:r>
            <a:r>
              <a:rPr lang="en-US" dirty="0">
                <a:latin typeface="Aptos" panose="020B0004020202020204" pitchFamily="34" charset="0"/>
              </a:rPr>
              <a:t>Jair Bolsonaro)</a:t>
            </a:r>
            <a:r>
              <a:rPr lang="el-GR" dirty="0">
                <a:latin typeface="Aptos" panose="020B0004020202020204" pitchFamily="34" charset="0"/>
              </a:rPr>
              <a:t>, Ινδία</a:t>
            </a:r>
            <a:r>
              <a:rPr lang="en-US" dirty="0">
                <a:latin typeface="Aptos" panose="020B0004020202020204" pitchFamily="34" charset="0"/>
              </a:rPr>
              <a:t> (</a:t>
            </a:r>
            <a:r>
              <a:rPr lang="en-US" dirty="0" err="1">
                <a:latin typeface="Aptos" panose="020B0004020202020204" pitchFamily="34" charset="0"/>
              </a:rPr>
              <a:t>Narenda</a:t>
            </a:r>
            <a:r>
              <a:rPr lang="en-US" dirty="0">
                <a:latin typeface="Aptos" panose="020B0004020202020204" pitchFamily="34" charset="0"/>
              </a:rPr>
              <a:t> Mondi)</a:t>
            </a:r>
            <a:r>
              <a:rPr lang="el-GR" dirty="0">
                <a:latin typeface="Aptos" panose="020B0004020202020204" pitchFamily="34" charset="0"/>
              </a:rPr>
              <a:t>.  </a:t>
            </a:r>
          </a:p>
          <a:p>
            <a:pPr marL="846138" indent="-446088">
              <a:buFont typeface="Wingdings" pitchFamily="2" charset="2"/>
              <a:buChar char="Ø"/>
            </a:pPr>
            <a:r>
              <a:rPr lang="el-GR" dirty="0">
                <a:latin typeface="Aptos" panose="020B0004020202020204" pitchFamily="34" charset="0"/>
              </a:rPr>
              <a:t>Κεντρικά θέματα: </a:t>
            </a:r>
            <a:r>
              <a:rPr lang="el-GR" dirty="0" err="1">
                <a:latin typeface="Aptos" panose="020B0004020202020204" pitchFamily="34" charset="0"/>
              </a:rPr>
              <a:t>δαιμονοποίηση</a:t>
            </a:r>
            <a:r>
              <a:rPr lang="el-GR" dirty="0">
                <a:latin typeface="Aptos" panose="020B0004020202020204" pitchFamily="34" charset="0"/>
              </a:rPr>
              <a:t> πολιτικής της </a:t>
            </a:r>
            <a:r>
              <a:rPr lang="el-GR" dirty="0" err="1">
                <a:latin typeface="Aptos" panose="020B0004020202020204" pitchFamily="34" charset="0"/>
              </a:rPr>
              <a:t>Αριστεράς</a:t>
            </a:r>
            <a:r>
              <a:rPr lang="el-GR" dirty="0">
                <a:latin typeface="Aptos" panose="020B0004020202020204" pitchFamily="34" charset="0"/>
              </a:rPr>
              <a:t> &amp; φυλετικών, </a:t>
            </a:r>
            <a:r>
              <a:rPr lang="el-GR" dirty="0" err="1">
                <a:latin typeface="Aptos" panose="020B0004020202020204" pitchFamily="34" charset="0"/>
              </a:rPr>
              <a:t>έμφυλων</a:t>
            </a:r>
            <a:r>
              <a:rPr lang="el-GR" dirty="0">
                <a:latin typeface="Aptos" panose="020B0004020202020204" pitchFamily="34" charset="0"/>
              </a:rPr>
              <a:t> και σεξουαλικών μειονοτήτων, εναντίωση στη «μαζική» μετανάστευση</a:t>
            </a:r>
          </a:p>
          <a:p>
            <a:endParaRPr lang="en-GR" dirty="0"/>
          </a:p>
        </p:txBody>
      </p:sp>
      <p:sp>
        <p:nvSpPr>
          <p:cNvPr id="4" name="TextBox 3">
            <a:extLst>
              <a:ext uri="{FF2B5EF4-FFF2-40B4-BE49-F238E27FC236}">
                <a16:creationId xmlns:a16="http://schemas.microsoft.com/office/drawing/2014/main" id="{0B220B89-EA16-A432-7ABA-FE3674DDB531}"/>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
        <p:nvSpPr>
          <p:cNvPr id="5" name="TextBox 4">
            <a:extLst>
              <a:ext uri="{FF2B5EF4-FFF2-40B4-BE49-F238E27FC236}">
                <a16:creationId xmlns:a16="http://schemas.microsoft.com/office/drawing/2014/main" id="{C7354270-AAD6-4DDB-25F3-2E900F7F5008}"/>
              </a:ext>
            </a:extLst>
          </p:cNvPr>
          <p:cNvSpPr txBox="1"/>
          <p:nvPr/>
        </p:nvSpPr>
        <p:spPr>
          <a:xfrm>
            <a:off x="1143000" y="439301"/>
            <a:ext cx="9769642" cy="769441"/>
          </a:xfrm>
          <a:prstGeom prst="rect">
            <a:avLst/>
          </a:prstGeom>
          <a:noFill/>
        </p:spPr>
        <p:txBody>
          <a:bodyPr wrap="square" rtlCol="0">
            <a:spAutoFit/>
          </a:bodyPr>
          <a:lstStyle/>
          <a:p>
            <a:r>
              <a:rPr lang="el-GR" sz="4400" dirty="0">
                <a:latin typeface="Aptos" panose="020B0004020202020204" pitchFamily="34" charset="0"/>
              </a:rPr>
              <a:t>Πολιτική κατά της παγκοσμιοποίησης</a:t>
            </a:r>
          </a:p>
        </p:txBody>
      </p:sp>
    </p:spTree>
    <p:extLst>
      <p:ext uri="{BB962C8B-B14F-4D97-AF65-F5344CB8AC3E}">
        <p14:creationId xmlns:p14="http://schemas.microsoft.com/office/powerpoint/2010/main" val="1039319480"/>
      </p:ext>
    </p:extLst>
  </p:cSld>
  <p:clrMapOvr>
    <a:masterClrMapping/>
  </p:clrMapOvr>
</p:sld>
</file>

<file path=ppt/theme/theme1.xml><?xml version="1.0" encoding="utf-8"?>
<a:theme xmlns:a="http://schemas.openxmlformats.org/drawingml/2006/main" name="AngleLinesVTI">
  <a:themeElements>
    <a:clrScheme name="Custom 34">
      <a:dk1>
        <a:sysClr val="windowText" lastClr="000000"/>
      </a:dk1>
      <a:lt1>
        <a:sysClr val="window" lastClr="FFFFFF"/>
      </a:lt1>
      <a:dk2>
        <a:srgbClr val="001E2E"/>
      </a:dk2>
      <a:lt2>
        <a:srgbClr val="F0ECEC"/>
      </a:lt2>
      <a:accent1>
        <a:srgbClr val="155767"/>
      </a:accent1>
      <a:accent2>
        <a:srgbClr val="BA9CA0"/>
      </a:accent2>
      <a:accent3>
        <a:srgbClr val="A57931"/>
      </a:accent3>
      <a:accent4>
        <a:srgbClr val="0E577C"/>
      </a:accent4>
      <a:accent5>
        <a:srgbClr val="CC846E"/>
      </a:accent5>
      <a:accent6>
        <a:srgbClr val="93767A"/>
      </a:accent6>
      <a:hlink>
        <a:srgbClr val="0563C1"/>
      </a:hlink>
      <a:folHlink>
        <a:srgbClr val="954F72"/>
      </a:folHlink>
    </a:clrScheme>
    <a:fontScheme name="Walbaum Light Univers Light">
      <a:majorFont>
        <a:latin typeface="Walbaum Display Light"/>
        <a:ea typeface=""/>
        <a:cs typeface=""/>
      </a:majorFont>
      <a:minorFont>
        <a:latin typeface="Univers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gleLinesVTI" id="{BC1FC193-C72F-4761-9899-1105EDF6BAE8}" vid="{64612625-F022-44B7-B9FA-9D26DEDBDC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1712</TotalTime>
  <Words>1359</Words>
  <Application>Microsoft Office PowerPoint</Application>
  <PresentationFormat>Ευρεία οθόνη</PresentationFormat>
  <Paragraphs>114</Paragraphs>
  <Slides>12</Slides>
  <Notes>3</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2</vt:i4>
      </vt:variant>
      <vt:variant>
        <vt:lpstr>Τίτλοι διαφανειών</vt:lpstr>
      </vt:variant>
      <vt:variant>
        <vt:i4>12</vt:i4>
      </vt:variant>
    </vt:vector>
  </HeadingPairs>
  <TitlesOfParts>
    <vt:vector size="23" baseType="lpstr">
      <vt:lpstr>Aptos</vt:lpstr>
      <vt:lpstr>Aptos Display</vt:lpstr>
      <vt:lpstr>Arial</vt:lpstr>
      <vt:lpstr>Calibri</vt:lpstr>
      <vt:lpstr>Calibri Light</vt:lpstr>
      <vt:lpstr>Helvetica</vt:lpstr>
      <vt:lpstr>Univers Condensed Light</vt:lpstr>
      <vt:lpstr>Walbaum Display Light</vt:lpstr>
      <vt:lpstr>Wingdings</vt:lpstr>
      <vt:lpstr>AngleLinesVTI</vt:lpstr>
      <vt:lpstr>Office Theme</vt:lpstr>
      <vt:lpstr>Παρουσίαση του PowerPoint</vt:lpstr>
      <vt:lpstr>Κεφάλαιο 1</vt:lpstr>
      <vt:lpstr>Από τη «διεθνή»                                                                    στην «παγκόσμια» διάσταση;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Sofia Tipaldou</dc:creator>
  <cp:lastModifiedBy>ΚΑΛΛΙΟΠΗ ΤΣΙΤΟΥΡΑ</cp:lastModifiedBy>
  <cp:revision>34</cp:revision>
  <dcterms:created xsi:type="dcterms:W3CDTF">2025-09-19T06:00:56Z</dcterms:created>
  <dcterms:modified xsi:type="dcterms:W3CDTF">2025-10-06T06:11:32Z</dcterms:modified>
</cp:coreProperties>
</file>