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69" r:id="rId6"/>
    <p:sldId id="270" r:id="rId7"/>
    <p:sldId id="271" r:id="rId8"/>
    <p:sldId id="272" r:id="rId9"/>
    <p:sldId id="262" r:id="rId10"/>
    <p:sldId id="264" r:id="rId11"/>
    <p:sldId id="265" r:id="rId12"/>
    <p:sldId id="266" r:id="rId13"/>
    <p:sldId id="273" r:id="rId14"/>
    <p:sldId id="268" r:id="rId15"/>
    <p:sldId id="275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AppData\Local\Microsoft\Windows\Temporary%20Internet%20Files\Content.Outlook\BKY8S09V\diagramma-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Documents\&#915;&#929;&#913;&#934;&#917;&#921;&#927;_284_286\Papers\Tourism\&#928;&#959;&#955;&#953;&#964;&#953;&#963;&#964;&#953;&#954;&#972;&#962;_&#964;&#959;&#965;&#961;&#953;&#963;&#956;&#972;&#962;\&#931;&#964;&#945;&#964;&#953;&#963;&#964;&#953;&#954;&#940;_1970_2018_&#917;&#923;&#923;&#913;&#916;&#913;\&#932;&#964;&#917;\&#931;&#964;&#959;&#953;&#967;&#949;&#943;&#945;_&#949;&#953;&#963;&#960;&#961;&#940;&#958;&#949;&#969;&#957;_&#945;&#957;&#940;_&#955;&#972;&#947;&#959;_&#964;&#945;&#958;&#953;&#948;&#953;&#959;&#973;_2005_&#963;&#942;&#956;&#949;&#961;&#945;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gavrili\Documents\&#915;&#929;&#913;&#934;&#917;&#921;&#927;_284_286\Papers\Tourism\&#928;&#959;&#955;&#953;&#964;&#953;&#963;&#964;&#953;&#954;&#972;&#962;_&#964;&#959;&#965;&#961;&#953;&#963;&#956;&#972;&#962;\&#931;&#964;&#945;&#964;&#953;&#963;&#964;&#953;&#954;&#940;_1970_2018_&#917;&#923;&#923;&#913;&#916;&#913;\&#932;&#964;&#917;\&#917;&#921;&#931;&#917;&#929;&#935;&#927;&#924;&#917;&#925;&#919;_&#932;&#913;&#926;&#921;&#916;&#921;&#937;&#932;&#921;&#922;&#919;_&#922;&#921;&#925;&#919;&#931;&#919;_&#924;&#919;_&#922;&#913;&#932;&#927;&#921;&#922;&#937;&#925;_&#931;&#932;&#919;&#925;_&#917;&#923;&#923;&#913;&#916;&#913;_&#913;&#925;&#913;_&#935;&#937;&#929;&#913;_&#928;&#929;&#927;&#917;&#923;&#917;&#933;&#931;&#919;&#931;_2005_&#963;&#942;&#956;&#949;&#961;&#945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Documents\&#915;&#929;&#913;&#934;&#917;&#921;&#927;_284_286\Papers\Tourism\&#928;&#959;&#955;&#953;&#964;&#953;&#963;&#964;&#953;&#954;&#972;&#962;_&#964;&#959;&#965;&#961;&#953;&#963;&#956;&#972;&#962;\&#931;&#964;&#945;&#964;&#953;&#963;&#964;&#953;&#954;&#940;_1970_2018_&#917;&#923;&#923;&#913;&#916;&#913;\&#932;&#964;&#917;\&#916;&#949;&#943;&#954;&#964;&#951;&#962;_&#948;&#945;&#960;&#940;&#957;&#951;&#962;_&#945;&#957;&#940;_&#948;&#953;&#945;&#957;&#965;&#954;&#964;&#941;&#961;&#949;&#965;&#963;&#951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Documents\&#915;&#929;&#913;&#934;&#917;&#921;&#927;_284_286\Papers\Tourism\&#928;&#959;&#955;&#953;&#964;&#953;&#963;&#964;&#953;&#954;&#972;&#962;_&#964;&#959;&#965;&#961;&#953;&#963;&#956;&#972;&#962;\&#931;&#964;&#945;&#964;&#953;&#963;&#964;&#953;&#954;&#940;_1970_2018_&#917;&#923;&#923;&#913;&#916;&#913;\&#932;&#964;&#917;\&#916;&#949;&#943;&#954;&#964;&#951;&#962;_&#948;&#945;&#960;&#940;&#957;&#951;&#962;_&#945;&#957;&#940;_&#964;&#945;&#958;&#943;&#948;&#953;_&#956;&#951;_&#954;&#945;&#964;&#959;&#943;&#954;&#969;&#957;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AppData\Local\Microsoft\Windows\Temporary%20Internet%20Files\Content.Outlook\BKY8S09V\diagramma-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AppData\Local\Microsoft\Windows\Temporary%20Internet%20Files\Content.Outlook\BKY8S09V\diagramma-8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avrili\AppData\Local\Microsoft\Windows\Temporary%20Internet%20Files\Content.Outlook\BKY8S09V\diagramma-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311569110188978E-2"/>
          <c:y val="4.6406634398330725E-2"/>
          <c:w val="0.92468843088981101"/>
          <c:h val="0.67393504707726082"/>
        </c:manualLayout>
      </c:layout>
      <c:lineChart>
        <c:grouping val="standard"/>
        <c:varyColors val="0"/>
        <c:ser>
          <c:idx val="0"/>
          <c:order val="0"/>
          <c:tx>
            <c:strRef>
              <c:f>Data!$B$87</c:f>
              <c:strCache>
                <c:ptCount val="1"/>
                <c:pt idx="0">
                  <c:v>Μερίδιο απασχόλησης στον τουρισμό/συνολική απασχόληση </c:v>
                </c:pt>
              </c:strCache>
            </c:strRef>
          </c:tx>
          <c:marker>
            <c:symbol val="none"/>
          </c:marker>
          <c:cat>
            <c:strRef>
              <c:f>Data!$C$86:$I$86</c:f>
              <c:strCach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Data!$C$87:$I$87</c:f>
              <c:numCache>
                <c:formatCode>0.00%</c:formatCode>
                <c:ptCount val="7"/>
                <c:pt idx="0">
                  <c:v>6.6236852292663642E-2</c:v>
                </c:pt>
                <c:pt idx="1">
                  <c:v>6.7167115344791889E-2</c:v>
                </c:pt>
                <c:pt idx="2">
                  <c:v>6.5319584824502508E-2</c:v>
                </c:pt>
                <c:pt idx="3">
                  <c:v>6.8916568914286769E-2</c:v>
                </c:pt>
                <c:pt idx="4">
                  <c:v>6.9689322374927518E-2</c:v>
                </c:pt>
                <c:pt idx="5">
                  <c:v>7.1883615559368549E-2</c:v>
                </c:pt>
                <c:pt idx="6">
                  <c:v>7.5851713521425321E-2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27-4EAD-9044-F4CEFD00793F}"/>
            </c:ext>
          </c:extLst>
        </c:ser>
        <c:ser>
          <c:idx val="1"/>
          <c:order val="1"/>
          <c:tx>
            <c:strRef>
              <c:f>Data!$B$88</c:f>
              <c:strCache>
                <c:ptCount val="1"/>
                <c:pt idx="0">
                  <c:v>Μερίδιο Α.Π.Α τουρισμού/συνολική Α.Π.Α.</c:v>
                </c:pt>
              </c:strCache>
            </c:strRef>
          </c:tx>
          <c:marker>
            <c:symbol val="none"/>
          </c:marker>
          <c:cat>
            <c:strRef>
              <c:f>Data!$C$86:$I$86</c:f>
              <c:strCach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Data!$C$88:$I$88</c:f>
              <c:numCache>
                <c:formatCode>0.0%</c:formatCode>
                <c:ptCount val="7"/>
                <c:pt idx="0">
                  <c:v>5.5170907165198214E-2</c:v>
                </c:pt>
                <c:pt idx="1">
                  <c:v>4.7391725372459052E-2</c:v>
                </c:pt>
                <c:pt idx="2">
                  <c:v>4.9149045399647887E-2</c:v>
                </c:pt>
                <c:pt idx="3">
                  <c:v>4.6735001871988362E-2</c:v>
                </c:pt>
                <c:pt idx="4">
                  <c:v>4.8644722450299965E-2</c:v>
                </c:pt>
                <c:pt idx="5">
                  <c:v>5.9532807453821682E-2</c:v>
                </c:pt>
                <c:pt idx="6">
                  <c:v>6.7680830565701303E-2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27-4EAD-9044-F4CEFD0079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143104"/>
        <c:axId val="38144640"/>
      </c:lineChart>
      <c:catAx>
        <c:axId val="38143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8144640"/>
        <c:crosses val="autoZero"/>
        <c:auto val="1"/>
        <c:lblAlgn val="ctr"/>
        <c:lblOffset val="100"/>
        <c:noMultiLvlLbl val="0"/>
      </c:catAx>
      <c:valAx>
        <c:axId val="38144640"/>
        <c:scaling>
          <c:orientation val="minMax"/>
          <c:max val="8.0000000000000016E-2"/>
          <c:min val="4.0000000000000008E-2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81431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075066425641174E-2"/>
          <c:y val="3.8642786129176529E-2"/>
          <c:w val="0.90279351100137373"/>
          <c:h val="0.846201917735636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'graphs 3-4-5'!$B$2</c:f>
              <c:strCache>
                <c:ptCount val="1"/>
                <c:pt idx="0">
                  <c:v>Αθήνα</c:v>
                </c:pt>
              </c:strCache>
            </c:strRef>
          </c:tx>
          <c:invertIfNegative val="0"/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3-4-5'!$B$3:$B$9</c:f>
              <c:numCache>
                <c:formatCode>0%</c:formatCode>
                <c:ptCount val="7"/>
                <c:pt idx="0">
                  <c:v>-2.7221468640794555E-2</c:v>
                </c:pt>
                <c:pt idx="1">
                  <c:v>-7.2127039685573643E-2</c:v>
                </c:pt>
                <c:pt idx="2">
                  <c:v>-4.5923807577087576E-2</c:v>
                </c:pt>
                <c:pt idx="3">
                  <c:v>-4.1730670335746865E-2</c:v>
                </c:pt>
                <c:pt idx="4">
                  <c:v>-0.11010494775596512</c:v>
                </c:pt>
                <c:pt idx="5">
                  <c:v>2.4655130038782926E-2</c:v>
                </c:pt>
                <c:pt idx="6">
                  <c:v>0.29406384221114945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3E-4466-AB83-DD6287268953}"/>
            </c:ext>
          </c:extLst>
        </c:ser>
        <c:ser>
          <c:idx val="1"/>
          <c:order val="1"/>
          <c:tx>
            <c:strRef>
              <c:f>'graphs 3-4-5'!$C$2</c:f>
              <c:strCache>
                <c:ptCount val="1"/>
                <c:pt idx="0">
                  <c:v>Θεσσαλονίκη</c:v>
                </c:pt>
              </c:strCache>
            </c:strRef>
          </c:tx>
          <c:invertIfNegative val="0"/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3-4-5'!$C$3:$C$9</c:f>
              <c:numCache>
                <c:formatCode>0%</c:formatCode>
                <c:ptCount val="7"/>
                <c:pt idx="0">
                  <c:v>-4.2988035299259524E-3</c:v>
                </c:pt>
                <c:pt idx="1">
                  <c:v>-5.9329077507323039E-2</c:v>
                </c:pt>
                <c:pt idx="2">
                  <c:v>-4.5087190130328247E-2</c:v>
                </c:pt>
                <c:pt idx="3">
                  <c:v>0.10384456613013626</c:v>
                </c:pt>
                <c:pt idx="4">
                  <c:v>4.4831804818955552E-2</c:v>
                </c:pt>
                <c:pt idx="5">
                  <c:v>3.3865963257636307E-2</c:v>
                </c:pt>
                <c:pt idx="6">
                  <c:v>0.16632638417301737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3E-4466-AB83-DD6287268953}"/>
            </c:ext>
          </c:extLst>
        </c:ser>
        <c:ser>
          <c:idx val="2"/>
          <c:order val="2"/>
          <c:tx>
            <c:strRef>
              <c:f>'graphs 3-4-5'!$D$2</c:f>
              <c:strCache>
                <c:ptCount val="1"/>
                <c:pt idx="0">
                  <c:v>Δωδεκάνησα</c:v>
                </c:pt>
              </c:strCache>
            </c:strRef>
          </c:tx>
          <c:invertIfNegative val="0"/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3-4-5'!$D$3:$D$9</c:f>
              <c:numCache>
                <c:formatCode>0%</c:formatCode>
                <c:ptCount val="7"/>
                <c:pt idx="0">
                  <c:v>-2.3749208512195533E-2</c:v>
                </c:pt>
                <c:pt idx="1">
                  <c:v>-4.1857237345391755E-2</c:v>
                </c:pt>
                <c:pt idx="2">
                  <c:v>9.0236327723838008E-2</c:v>
                </c:pt>
                <c:pt idx="3">
                  <c:v>0.22098152313715713</c:v>
                </c:pt>
                <c:pt idx="4">
                  <c:v>-6.8178786012025955E-2</c:v>
                </c:pt>
                <c:pt idx="5">
                  <c:v>0.12513928643017128</c:v>
                </c:pt>
                <c:pt idx="6">
                  <c:v>8.5023305702879859E-2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3E-4466-AB83-DD6287268953}"/>
            </c:ext>
          </c:extLst>
        </c:ser>
        <c:ser>
          <c:idx val="3"/>
          <c:order val="3"/>
          <c:tx>
            <c:strRef>
              <c:f>'graphs 3-4-5'!$E$2</c:f>
              <c:strCache>
                <c:ptCount val="1"/>
                <c:pt idx="0">
                  <c:v>Κρήτη</c:v>
                </c:pt>
              </c:strCache>
            </c:strRef>
          </c:tx>
          <c:invertIfNegative val="0"/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3-4-5'!$E$3:$E$9</c:f>
              <c:numCache>
                <c:formatCode>0%</c:formatCode>
                <c:ptCount val="7"/>
                <c:pt idx="0">
                  <c:v>-7.6058425056076025E-3</c:v>
                </c:pt>
                <c:pt idx="1">
                  <c:v>-9.4362823977767601E-2</c:v>
                </c:pt>
                <c:pt idx="2">
                  <c:v>-1.4598751077313945E-2</c:v>
                </c:pt>
                <c:pt idx="3">
                  <c:v>0.11690060525889252</c:v>
                </c:pt>
                <c:pt idx="4">
                  <c:v>4.3933226604900427E-3</c:v>
                </c:pt>
                <c:pt idx="5">
                  <c:v>0.17345191203744589</c:v>
                </c:pt>
                <c:pt idx="6">
                  <c:v>7.0757603900836574E-2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3E-4466-AB83-DD6287268953}"/>
            </c:ext>
          </c:extLst>
        </c:ser>
        <c:ser>
          <c:idx val="4"/>
          <c:order val="4"/>
          <c:tx>
            <c:strRef>
              <c:f>'graphs 3-4-5'!$F$2</c:f>
              <c:strCache>
                <c:ptCount val="1"/>
                <c:pt idx="0">
                  <c:v>Ιόνιο</c:v>
                </c:pt>
              </c:strCache>
            </c:strRef>
          </c:tx>
          <c:invertIfNegative val="0"/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3-4-5'!$F$3:$F$9</c:f>
              <c:numCache>
                <c:formatCode>0%</c:formatCode>
                <c:ptCount val="7"/>
                <c:pt idx="0">
                  <c:v>8.7278523241159464E-2</c:v>
                </c:pt>
                <c:pt idx="1">
                  <c:v>-9.3955034826283881E-2</c:v>
                </c:pt>
                <c:pt idx="2">
                  <c:v>-1.3200922751067923E-2</c:v>
                </c:pt>
                <c:pt idx="3">
                  <c:v>6.0957973405804132E-2</c:v>
                </c:pt>
                <c:pt idx="4">
                  <c:v>2.8511834244128946E-2</c:v>
                </c:pt>
                <c:pt idx="5">
                  <c:v>0.13679271655294223</c:v>
                </c:pt>
                <c:pt idx="6">
                  <c:v>0.13698849095925811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3E-4466-AB83-DD62872689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776000"/>
        <c:axId val="37777792"/>
      </c:barChart>
      <c:lineChart>
        <c:grouping val="standard"/>
        <c:varyColors val="0"/>
        <c:ser>
          <c:idx val="5"/>
          <c:order val="5"/>
          <c:tx>
            <c:strRef>
              <c:f>'graphs 3-4-5'!$G$2</c:f>
              <c:strCache>
                <c:ptCount val="1"/>
                <c:pt idx="0">
                  <c:v>Σύνολο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  <a:headEnd type="diamond"/>
              <a:tailEnd type="diamond"/>
            </a:ln>
          </c:spPr>
          <c:marker>
            <c:symbol val="none"/>
          </c:marker>
          <c:cat>
            <c:numRef>
              <c:f>'graphs 3-4-5'!$A$3:$A$9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3-4-5'!$G$3:$G$9</c:f>
              <c:numCache>
                <c:formatCode>0%</c:formatCode>
                <c:ptCount val="7"/>
                <c:pt idx="0">
                  <c:v>5.386325531264881E-3</c:v>
                </c:pt>
                <c:pt idx="1">
                  <c:v>-7.4211882857945971E-2</c:v>
                </c:pt>
                <c:pt idx="2">
                  <c:v>-6.7342770340886871E-3</c:v>
                </c:pt>
                <c:pt idx="3">
                  <c:v>0.10230152671468093</c:v>
                </c:pt>
                <c:pt idx="4">
                  <c:v>-3.3331960318386783E-2</c:v>
                </c:pt>
                <c:pt idx="5">
                  <c:v>0.11720012109764705</c:v>
                </c:pt>
                <c:pt idx="6">
                  <c:v>0.15359870623706962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23E-4466-AB83-DD62872689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776000"/>
        <c:axId val="37777792"/>
      </c:lineChart>
      <c:catAx>
        <c:axId val="3777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777792"/>
        <c:crosses val="autoZero"/>
        <c:auto val="1"/>
        <c:lblAlgn val="ctr"/>
        <c:lblOffset val="100"/>
        <c:noMultiLvlLbl val="0"/>
      </c:catAx>
      <c:valAx>
        <c:axId val="37777792"/>
        <c:scaling>
          <c:orientation val="minMax"/>
          <c:max val="0.30000000000000004"/>
          <c:min val="-0.2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7760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accent4">
                  <a:lumMod val="75000"/>
                </a:schemeClr>
              </a:solidFill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Ετήσια!$C$13:$C$14</c:f>
              <c:strCache>
                <c:ptCount val="1"/>
                <c:pt idx="0">
                  <c:v>2008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Ετήσια!$B$15:$B$20</c:f>
              <c:strCache>
                <c:ptCount val="6"/>
                <c:pt idx="0">
                  <c:v>Αναψυχή</c:v>
                </c:pt>
                <c:pt idx="1">
                  <c:v>Σπουδές</c:v>
                </c:pt>
                <c:pt idx="2">
                  <c:v>Λόγοι υγείας</c:v>
                </c:pt>
                <c:pt idx="3">
                  <c:v>Επίσκεψη σε οικογένεια</c:v>
                </c:pt>
                <c:pt idx="4">
                  <c:v>Λοιποί λόγοι</c:v>
                </c:pt>
                <c:pt idx="5">
                  <c:v>Επαγγελματικοί λόγοι </c:v>
                </c:pt>
              </c:strCache>
            </c:strRef>
          </c:cat>
          <c:val>
            <c:numRef>
              <c:f>Ετήσια!$C$15:$C$20</c:f>
              <c:numCache>
                <c:formatCode>#,##0.0</c:formatCode>
                <c:ptCount val="6"/>
                <c:pt idx="0">
                  <c:v>9301.1857660000005</c:v>
                </c:pt>
                <c:pt idx="1">
                  <c:v>272.19476300000002</c:v>
                </c:pt>
                <c:pt idx="2">
                  <c:v>50.378294999999994</c:v>
                </c:pt>
                <c:pt idx="3">
                  <c:v>646.03974800000003</c:v>
                </c:pt>
                <c:pt idx="4">
                  <c:v>461.99271499999998</c:v>
                </c:pt>
                <c:pt idx="5">
                  <c:v>904.12458700000002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62-4134-B792-1734440386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accent4">
                  <a:lumMod val="75000"/>
                </a:schemeClr>
              </a:solidFill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Ετήσια!$C$45:$C$46</c:f>
              <c:strCache>
                <c:ptCount val="1"/>
                <c:pt idx="0">
                  <c:v>2018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Ετήσια!$B$47:$B$52</c:f>
              <c:strCache>
                <c:ptCount val="6"/>
                <c:pt idx="0">
                  <c:v>Αναψυχή</c:v>
                </c:pt>
                <c:pt idx="1">
                  <c:v>Σπουδές</c:v>
                </c:pt>
                <c:pt idx="2">
                  <c:v>Λόγοι υγείας</c:v>
                </c:pt>
                <c:pt idx="3">
                  <c:v>Επίσκεψη σε οικογένεια</c:v>
                </c:pt>
                <c:pt idx="4">
                  <c:v>Λοιποί λόγοι</c:v>
                </c:pt>
                <c:pt idx="5">
                  <c:v>Επαγγελματικοί λόγοι </c:v>
                </c:pt>
              </c:strCache>
            </c:strRef>
          </c:cat>
          <c:val>
            <c:numRef>
              <c:f>Ετήσια!$C$47:$C$52</c:f>
              <c:numCache>
                <c:formatCode>#,##0.0</c:formatCode>
                <c:ptCount val="6"/>
                <c:pt idx="0">
                  <c:v>13727.527738999999</c:v>
                </c:pt>
                <c:pt idx="1">
                  <c:v>194.13026500000001</c:v>
                </c:pt>
                <c:pt idx="2">
                  <c:v>48.733081999999996</c:v>
                </c:pt>
                <c:pt idx="3">
                  <c:v>991.05857300000002</c:v>
                </c:pt>
                <c:pt idx="4">
                  <c:v>255.363967</c:v>
                </c:pt>
                <c:pt idx="5">
                  <c:v>869.01015400000006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5-4A3E-8E44-56BCD570D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DIAGRAMMA!$A$2</c:f>
              <c:strCache>
                <c:ptCount val="1"/>
                <c:pt idx="0">
                  <c:v>Επισκέπτες (αριστερός άξονας)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3.24074074074074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BE6-4A1A-A5B9-989F686870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E6-4A1A-A5B9-989F686870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E6-4A1A-A5B9-989F686870D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E6-4A1A-A5B9-989F686870D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E6-4A1A-A5B9-989F686870D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E6-4A1A-A5B9-989F686870DA}"/>
                </c:ext>
              </c:extLst>
            </c:dLbl>
            <c:dLbl>
              <c:idx val="6"/>
              <c:layout>
                <c:manualLayout>
                  <c:x val="-1.6666666666666666E-2"/>
                  <c:y val="2.31481481481481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BE6-4A1A-A5B9-989F686870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DIAGRAMMA!$B$1:$H$1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DIAGRAMMA!$B$2:$H$2</c:f>
              <c:numCache>
                <c:formatCode>#,##0</c:formatCode>
                <c:ptCount val="7"/>
                <c:pt idx="0">
                  <c:v>6217302</c:v>
                </c:pt>
                <c:pt idx="1">
                  <c:v>5970999</c:v>
                </c:pt>
                <c:pt idx="2">
                  <c:v>5547053</c:v>
                </c:pt>
                <c:pt idx="3">
                  <c:v>6517645</c:v>
                </c:pt>
                <c:pt idx="4">
                  <c:v>6693845</c:v>
                </c:pt>
                <c:pt idx="5">
                  <c:v>8167889</c:v>
                </c:pt>
                <c:pt idx="6">
                  <c:v>9953161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BE6-4A1A-A5B9-989F68687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183808"/>
        <c:axId val="32185728"/>
      </c:barChart>
      <c:lineChart>
        <c:grouping val="standard"/>
        <c:varyColors val="0"/>
        <c:ser>
          <c:idx val="1"/>
          <c:order val="1"/>
          <c:tx>
            <c:strRef>
              <c:f>DIAGRAMMA!$A$3</c:f>
              <c:strCache>
                <c:ptCount val="1"/>
                <c:pt idx="0">
                  <c:v>Εισπράξεις σε €(δεξί άξονας)</c:v>
                </c:pt>
              </c:strCache>
            </c:strRef>
          </c:tx>
          <c:marker>
            <c:symbol val="none"/>
          </c:marker>
          <c:cat>
            <c:numRef>
              <c:f>DIAGRAMMA!$B$1:$H$1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DIAGRAMMA!$B$3:$H$3</c:f>
              <c:numCache>
                <c:formatCode>#,##0</c:formatCode>
                <c:ptCount val="7"/>
                <c:pt idx="0">
                  <c:v>40582373</c:v>
                </c:pt>
                <c:pt idx="1">
                  <c:v>39058077</c:v>
                </c:pt>
                <c:pt idx="2">
                  <c:v>35612517</c:v>
                </c:pt>
                <c:pt idx="3">
                  <c:v>37982014</c:v>
                </c:pt>
                <c:pt idx="4">
                  <c:v>32422402</c:v>
                </c:pt>
                <c:pt idx="5">
                  <c:v>37780716</c:v>
                </c:pt>
                <c:pt idx="6">
                  <c:v>42869819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BE6-4A1A-A5B9-989F68687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232576"/>
        <c:axId val="33587584"/>
      </c:lineChart>
      <c:catAx>
        <c:axId val="32183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2185728"/>
        <c:crosses val="autoZero"/>
        <c:auto val="1"/>
        <c:lblAlgn val="ctr"/>
        <c:lblOffset val="100"/>
        <c:noMultiLvlLbl val="0"/>
      </c:catAx>
      <c:valAx>
        <c:axId val="32185728"/>
        <c:scaling>
          <c:orientation val="minMax"/>
          <c:max val="10500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2183808"/>
        <c:crosses val="autoZero"/>
        <c:crossBetween val="between"/>
      </c:valAx>
      <c:catAx>
        <c:axId val="32232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587584"/>
        <c:crosses val="autoZero"/>
        <c:auto val="1"/>
        <c:lblAlgn val="ctr"/>
        <c:lblOffset val="100"/>
        <c:noMultiLvlLbl val="0"/>
      </c:catAx>
      <c:valAx>
        <c:axId val="33587584"/>
        <c:scaling>
          <c:orientation val="minMax"/>
          <c:max val="44000000"/>
          <c:min val="8000000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2232576"/>
        <c:crosses val="max"/>
        <c:crossBetween val="between"/>
        <c:majorUnit val="6000000"/>
      </c:valAx>
    </c:plotArea>
    <c:legend>
      <c:legendPos val="b"/>
      <c:layout/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457157765019253E-2"/>
          <c:y val="0.27908702588647005"/>
          <c:w val="0.8695255481314369"/>
          <c:h val="0.6924996851401252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B8A4-4C9B-B17E-AF2ABD0823A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8A4-4C9B-B17E-AF2ABD0823AF}"/>
              </c:ext>
            </c:extLst>
          </c:dPt>
          <c:dLbls>
            <c:dLbl>
              <c:idx val="0"/>
              <c:layout>
                <c:manualLayout>
                  <c:x val="1.8457251519856967E-2"/>
                  <c:y val="4.00839300683762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33B-4A0B-8DCE-1E7298072E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ΣΥΝΟΛΟ</c:v>
                </c:pt>
                <c:pt idx="1">
                  <c:v>Καταλύματα-Εστίαση</c:v>
                </c:pt>
                <c:pt idx="2">
                  <c:v>Υγεία,κοιν. μέριμνα</c:v>
                </c:pt>
                <c:pt idx="3">
                  <c:v>Δημ. Διοίκηση,άμυνα,κοιν.ασφάλιση</c:v>
                </c:pt>
                <c:pt idx="4">
                  <c:v>Γεωργία,κτηνοτροφία,Αλιεία</c:v>
                </c:pt>
                <c:pt idx="5">
                  <c:v>Εκπαίδευση</c:v>
                </c:pt>
                <c:pt idx="6">
                  <c:v>Hλεκτρικό ρεύμα,φυσικό αέρ.,νερό</c:v>
                </c:pt>
                <c:pt idx="7">
                  <c:v>Μεταφορές,αποθήκευση,επικοινωνίες</c:v>
                </c:pt>
                <c:pt idx="8">
                  <c:v>Ενδιάμ. Χρηματ/κοί οργ/σμοί</c:v>
                </c:pt>
                <c:pt idx="9">
                  <c:v>Διαχ/ση ακίνητης περιουσίας,εκμισθώσεις</c:v>
                </c:pt>
                <c:pt idx="10">
                  <c:v>Χονδρικό,λιανικό εμπόριο,επισκευή οχημ.</c:v>
                </c:pt>
                <c:pt idx="11">
                  <c:v>Ορυχεία-λατομεία</c:v>
                </c:pt>
                <c:pt idx="12">
                  <c:v>Μεταποίηση</c:v>
                </c:pt>
                <c:pt idx="13">
                  <c:v>Κατασκευές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-0.18403907453318943</c:v>
                </c:pt>
                <c:pt idx="1">
                  <c:v>-6.5595175179531881E-2</c:v>
                </c:pt>
                <c:pt idx="2">
                  <c:v>-8.5412461888607433E-2</c:v>
                </c:pt>
                <c:pt idx="3">
                  <c:v>-0.10724670096175357</c:v>
                </c:pt>
                <c:pt idx="4">
                  <c:v>-7.7175883952855975E-2</c:v>
                </c:pt>
                <c:pt idx="5">
                  <c:v>-9.6425680303879532E-2</c:v>
                </c:pt>
                <c:pt idx="6">
                  <c:v>-0.14183297810501841</c:v>
                </c:pt>
                <c:pt idx="7">
                  <c:v>-0.12412710615670446</c:v>
                </c:pt>
                <c:pt idx="8">
                  <c:v>-0.17076221964078278</c:v>
                </c:pt>
                <c:pt idx="9">
                  <c:v>-0.14446796385247895</c:v>
                </c:pt>
                <c:pt idx="10">
                  <c:v>-0.2032073658117064</c:v>
                </c:pt>
                <c:pt idx="11">
                  <c:v>-0.16738197424892712</c:v>
                </c:pt>
                <c:pt idx="12">
                  <c:v>-0.32867599482368171</c:v>
                </c:pt>
                <c:pt idx="13">
                  <c:v>-0.58265168772002485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A4-4C9B-B17E-AF2ABD082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201984"/>
        <c:axId val="38203776"/>
      </c:barChart>
      <c:catAx>
        <c:axId val="3820198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high"/>
        <c:txPr>
          <a:bodyPr rot="2280000" vert="horz"/>
          <a:lstStyle/>
          <a:p>
            <a:pPr>
              <a:defRPr/>
            </a:pPr>
            <a:endParaRPr lang="en-US"/>
          </a:p>
        </c:txPr>
        <c:crossAx val="38203776"/>
        <c:crosses val="autoZero"/>
        <c:auto val="1"/>
        <c:lblAlgn val="ctr"/>
        <c:lblOffset val="100"/>
        <c:noMultiLvlLbl val="0"/>
      </c:catAx>
      <c:valAx>
        <c:axId val="38203776"/>
        <c:scaling>
          <c:orientation val="minMax"/>
          <c:min val="-0.70000000000000007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20198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78038394056845E-2"/>
          <c:y val="1.5598505238849219E-2"/>
          <c:w val="0.86193736409042787"/>
          <c:h val="0.621109405494919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PPT!$B$52</c:f>
              <c:strCache>
                <c:ptCount val="1"/>
                <c:pt idx="0">
                  <c:v>Γερμανία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PPT!$C$52:$M$52</c:f>
              <c:numCache>
                <c:formatCode>#,##0.0</c:formatCode>
                <c:ptCount val="11"/>
                <c:pt idx="0">
                  <c:v>2469.1517700523023</c:v>
                </c:pt>
                <c:pt idx="1">
                  <c:v>2364.4860450345191</c:v>
                </c:pt>
                <c:pt idx="2">
                  <c:v>2038.8720000000001</c:v>
                </c:pt>
                <c:pt idx="3">
                  <c:v>2240.4806823819104</c:v>
                </c:pt>
                <c:pt idx="4">
                  <c:v>2108.7869999999998</c:v>
                </c:pt>
                <c:pt idx="5">
                  <c:v>2267.5450000000001</c:v>
                </c:pt>
                <c:pt idx="6">
                  <c:v>2459.2280000000001</c:v>
                </c:pt>
                <c:pt idx="7">
                  <c:v>2810.3490000000002</c:v>
                </c:pt>
                <c:pt idx="8">
                  <c:v>3138.7350000000001</c:v>
                </c:pt>
                <c:pt idx="9">
                  <c:v>3705.95</c:v>
                </c:pt>
                <c:pt idx="10">
                  <c:v>4381.4480000000003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6E-4180-B761-D03A8D01B38E}"/>
            </c:ext>
          </c:extLst>
        </c:ser>
        <c:ser>
          <c:idx val="1"/>
          <c:order val="1"/>
          <c:tx>
            <c:strRef>
              <c:f>PPT!$B$53</c:f>
              <c:strCache>
                <c:ptCount val="1"/>
                <c:pt idx="0">
                  <c:v>Ηνωμένο Βασίλειο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PPT!$C$53:$M$53</c:f>
              <c:numCache>
                <c:formatCode>#,##0.0</c:formatCode>
                <c:ptCount val="11"/>
                <c:pt idx="0">
                  <c:v>2278.0116008613977</c:v>
                </c:pt>
                <c:pt idx="1">
                  <c:v>2112.1505426178592</c:v>
                </c:pt>
                <c:pt idx="2">
                  <c:v>1802.202</c:v>
                </c:pt>
                <c:pt idx="3">
                  <c:v>1758.0929222096099</c:v>
                </c:pt>
                <c:pt idx="4">
                  <c:v>1920.7940000000001</c:v>
                </c:pt>
                <c:pt idx="5">
                  <c:v>1846.3320000000001</c:v>
                </c:pt>
                <c:pt idx="6">
                  <c:v>2089.529</c:v>
                </c:pt>
                <c:pt idx="7">
                  <c:v>2397.1689999999999</c:v>
                </c:pt>
                <c:pt idx="8">
                  <c:v>2894.6550000000002</c:v>
                </c:pt>
                <c:pt idx="9">
                  <c:v>3002.0419999999999</c:v>
                </c:pt>
                <c:pt idx="10">
                  <c:v>2942.7629999999999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6E-4180-B761-D03A8D01B38E}"/>
            </c:ext>
          </c:extLst>
        </c:ser>
        <c:ser>
          <c:idx val="2"/>
          <c:order val="2"/>
          <c:tx>
            <c:strRef>
              <c:f>PPT!$B$54</c:f>
              <c:strCache>
                <c:ptCount val="1"/>
                <c:pt idx="0">
                  <c:v>Ιταλία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PPT!$C$54:$M$54</c:f>
              <c:numCache>
                <c:formatCode>#,##0.0</c:formatCode>
                <c:ptCount val="11"/>
                <c:pt idx="0">
                  <c:v>1099.9830252151742</c:v>
                </c:pt>
                <c:pt idx="1">
                  <c:v>935.00951620508204</c:v>
                </c:pt>
                <c:pt idx="2">
                  <c:v>843.61099999999999</c:v>
                </c:pt>
                <c:pt idx="3">
                  <c:v>938.23262965049003</c:v>
                </c:pt>
                <c:pt idx="4">
                  <c:v>848.07299999999998</c:v>
                </c:pt>
                <c:pt idx="5">
                  <c:v>964.31399999999996</c:v>
                </c:pt>
                <c:pt idx="6">
                  <c:v>1117.711</c:v>
                </c:pt>
                <c:pt idx="7">
                  <c:v>1355.329</c:v>
                </c:pt>
                <c:pt idx="8">
                  <c:v>1386.902</c:v>
                </c:pt>
                <c:pt idx="9">
                  <c:v>1441.298</c:v>
                </c:pt>
                <c:pt idx="10">
                  <c:v>1667.114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6E-4180-B761-D03A8D01B38E}"/>
            </c:ext>
          </c:extLst>
        </c:ser>
        <c:ser>
          <c:idx val="3"/>
          <c:order val="3"/>
          <c:tx>
            <c:strRef>
              <c:f>PPT!$B$55</c:f>
              <c:strCache>
                <c:ptCount val="1"/>
                <c:pt idx="0">
                  <c:v>Γαλλία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PPT!$C$55:$M$55</c:f>
              <c:numCache>
                <c:formatCode>#,##0.0</c:formatCode>
                <c:ptCount val="11"/>
                <c:pt idx="0">
                  <c:v>910.02095390980401</c:v>
                </c:pt>
                <c:pt idx="1">
                  <c:v>962.43421457796603</c:v>
                </c:pt>
                <c:pt idx="2">
                  <c:v>868.34799999999996</c:v>
                </c:pt>
                <c:pt idx="3">
                  <c:v>1149.3884720211952</c:v>
                </c:pt>
                <c:pt idx="4">
                  <c:v>977.375</c:v>
                </c:pt>
                <c:pt idx="5">
                  <c:v>1152.2170000000001</c:v>
                </c:pt>
                <c:pt idx="6">
                  <c:v>1463.1590000000001</c:v>
                </c:pt>
                <c:pt idx="7">
                  <c:v>1522.1</c:v>
                </c:pt>
                <c:pt idx="8">
                  <c:v>1313.5360000000001</c:v>
                </c:pt>
                <c:pt idx="9">
                  <c:v>1419.799</c:v>
                </c:pt>
                <c:pt idx="10">
                  <c:v>1524.001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6E-4180-B761-D03A8D01B38E}"/>
            </c:ext>
          </c:extLst>
        </c:ser>
        <c:ser>
          <c:idx val="4"/>
          <c:order val="4"/>
          <c:tx>
            <c:strRef>
              <c:f>PPT!$B$56</c:f>
              <c:strCache>
                <c:ptCount val="1"/>
                <c:pt idx="0">
                  <c:v>Ολλανδία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PPT!$C$56:$M$56</c:f>
              <c:numCache>
                <c:formatCode>#,##0.0</c:formatCode>
                <c:ptCount val="11"/>
                <c:pt idx="0">
                  <c:v>756.93815815296659</c:v>
                </c:pt>
                <c:pt idx="1">
                  <c:v>651.43734117978295</c:v>
                </c:pt>
                <c:pt idx="2">
                  <c:v>528.15800000000002</c:v>
                </c:pt>
                <c:pt idx="3">
                  <c:v>560.72285781244307</c:v>
                </c:pt>
                <c:pt idx="4">
                  <c:v>478.48200000000003</c:v>
                </c:pt>
                <c:pt idx="5">
                  <c:v>580.86800000000005</c:v>
                </c:pt>
                <c:pt idx="6">
                  <c:v>657.33900000000006</c:v>
                </c:pt>
                <c:pt idx="7">
                  <c:v>639.10699999999997</c:v>
                </c:pt>
                <c:pt idx="8">
                  <c:v>770.69</c:v>
                </c:pt>
                <c:pt idx="9">
                  <c:v>947.15899999999999</c:v>
                </c:pt>
                <c:pt idx="10">
                  <c:v>1014.998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6E-4180-B761-D03A8D01B38E}"/>
            </c:ext>
          </c:extLst>
        </c:ser>
        <c:ser>
          <c:idx val="5"/>
          <c:order val="5"/>
          <c:tx>
            <c:strRef>
              <c:f>PPT!$B$57</c:f>
              <c:strCache>
                <c:ptCount val="1"/>
                <c:pt idx="0">
                  <c:v>ΗΠΑ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PPT!$C$57:$M$57</c:f>
              <c:numCache>
                <c:formatCode>#,##0.0</c:formatCode>
                <c:ptCount val="11"/>
                <c:pt idx="0">
                  <c:v>612.82453427512201</c:v>
                </c:pt>
                <c:pt idx="1">
                  <c:v>531.27807033343402</c:v>
                </c:pt>
                <c:pt idx="2">
                  <c:v>498.298</c:v>
                </c:pt>
                <c:pt idx="3">
                  <c:v>484.70966636327898</c:v>
                </c:pt>
                <c:pt idx="4">
                  <c:v>373.83199999999999</c:v>
                </c:pt>
                <c:pt idx="5">
                  <c:v>466.52</c:v>
                </c:pt>
                <c:pt idx="6">
                  <c:v>591.85299999999995</c:v>
                </c:pt>
                <c:pt idx="7">
                  <c:v>750.25099999999998</c:v>
                </c:pt>
                <c:pt idx="8">
                  <c:v>778.62800000000004</c:v>
                </c:pt>
                <c:pt idx="9">
                  <c:v>864.92100000000005</c:v>
                </c:pt>
                <c:pt idx="10">
                  <c:v>1097.4449999999999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6E-4180-B761-D03A8D01B38E}"/>
            </c:ext>
          </c:extLst>
        </c:ser>
        <c:ser>
          <c:idx val="6"/>
          <c:order val="6"/>
          <c:tx>
            <c:strRef>
              <c:f>PPT!$B$58</c:f>
              <c:strCache>
                <c:ptCount val="1"/>
                <c:pt idx="0">
                  <c:v>Ρωσία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PPT!$C$58:$M$58</c:f>
              <c:numCache>
                <c:formatCode>#,##0.0</c:formatCode>
                <c:ptCount val="11"/>
                <c:pt idx="0">
                  <c:v>309.07131337430809</c:v>
                </c:pt>
                <c:pt idx="1">
                  <c:v>276.02272656775131</c:v>
                </c:pt>
                <c:pt idx="2">
                  <c:v>451.23899999999998</c:v>
                </c:pt>
                <c:pt idx="3">
                  <c:v>738.92830488170694</c:v>
                </c:pt>
                <c:pt idx="4">
                  <c:v>874.78700000000003</c:v>
                </c:pt>
                <c:pt idx="5">
                  <c:v>1352.9010000000001</c:v>
                </c:pt>
                <c:pt idx="6">
                  <c:v>1250.174</c:v>
                </c:pt>
                <c:pt idx="7">
                  <c:v>512.78899999999999</c:v>
                </c:pt>
                <c:pt idx="8">
                  <c:v>595.48199999999997</c:v>
                </c:pt>
                <c:pt idx="9">
                  <c:v>588.66700000000003</c:v>
                </c:pt>
                <c:pt idx="10">
                  <c:v>520.18200000000002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6E-4180-B761-D03A8D01B38E}"/>
            </c:ext>
          </c:extLst>
        </c:ser>
        <c:ser>
          <c:idx val="7"/>
          <c:order val="7"/>
          <c:tx>
            <c:strRef>
              <c:f>PPT!$B$59</c:f>
              <c:strCache>
                <c:ptCount val="1"/>
                <c:pt idx="0">
                  <c:v>Τουρκία</c:v>
                </c:pt>
              </c:strCache>
            </c:strRef>
          </c:tx>
          <c:invertIfNegative val="0"/>
          <c:cat>
            <c:strRef>
              <c:f>PPT!$C$50:$M$51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PPT!$C$59:$M$59</c:f>
              <c:numCache>
                <c:formatCode>#,##0.0</c:formatCode>
                <c:ptCount val="11"/>
                <c:pt idx="0">
                  <c:v>207.60839404797539</c:v>
                </c:pt>
                <c:pt idx="1">
                  <c:v>200.3486598528863</c:v>
                </c:pt>
                <c:pt idx="2">
                  <c:v>561.1968837988444</c:v>
                </c:pt>
                <c:pt idx="3">
                  <c:v>552.09096338057202</c:v>
                </c:pt>
                <c:pt idx="4">
                  <c:v>602.30567478751391</c:v>
                </c:pt>
                <c:pt idx="5">
                  <c:v>831.113885019637</c:v>
                </c:pt>
                <c:pt idx="6">
                  <c:v>976.75800000000004</c:v>
                </c:pt>
                <c:pt idx="7">
                  <c:v>1153.046</c:v>
                </c:pt>
                <c:pt idx="8">
                  <c:v>889.76199999999994</c:v>
                </c:pt>
                <c:pt idx="9">
                  <c:v>971.84100000000001</c:v>
                </c:pt>
                <c:pt idx="10">
                  <c:v>929.73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C6E-4180-B761-D03A8D01B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89984"/>
        <c:axId val="37291520"/>
      </c:barChart>
      <c:catAx>
        <c:axId val="37289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291520"/>
        <c:crosses val="autoZero"/>
        <c:auto val="1"/>
        <c:lblAlgn val="ctr"/>
        <c:lblOffset val="100"/>
        <c:noMultiLvlLbl val="0"/>
      </c:catAx>
      <c:valAx>
        <c:axId val="3729152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3728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1099402135049078E-2"/>
          <c:y val="0.82419307995708202"/>
          <c:w val="0.91440554593354906"/>
          <c:h val="0.17124422341876999"/>
        </c:manualLayout>
      </c:layout>
      <c:overlay val="0"/>
      <c:txPr>
        <a:bodyPr/>
        <a:lstStyle/>
        <a:p>
          <a:pPr>
            <a:defRPr sz="1400">
              <a:solidFill>
                <a:schemeClr val="accent2">
                  <a:lumMod val="7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009744948973929E-2"/>
          <c:y val="2.5580457954807959E-2"/>
          <c:w val="0.76588489175805863"/>
          <c:h val="0.85198381082138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Χώρες!$B$7</c:f>
              <c:strCache>
                <c:ptCount val="1"/>
                <c:pt idx="0">
                  <c:v>Γερμανία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Χώρες!$C$7:$M$7</c:f>
              <c:numCache>
                <c:formatCode>#,##0.0</c:formatCode>
                <c:ptCount val="11"/>
                <c:pt idx="0">
                  <c:v>62.401902320726926</c:v>
                </c:pt>
                <c:pt idx="1">
                  <c:v>64.505480344825173</c:v>
                </c:pt>
                <c:pt idx="2">
                  <c:v>66.514319178780482</c:v>
                </c:pt>
                <c:pt idx="3">
                  <c:v>63.95796882293854</c:v>
                </c:pt>
                <c:pt idx="4">
                  <c:v>61.290488958759127</c:v>
                </c:pt>
                <c:pt idx="5">
                  <c:v>65.642116292612656</c:v>
                </c:pt>
                <c:pt idx="6">
                  <c:v>65.82107979162339</c:v>
                </c:pt>
                <c:pt idx="7">
                  <c:v>71.563155733323796</c:v>
                </c:pt>
                <c:pt idx="8">
                  <c:v>64.504661690894253</c:v>
                </c:pt>
                <c:pt idx="9">
                  <c:v>67.82412800499084</c:v>
                </c:pt>
                <c:pt idx="10">
                  <c:v>69.527454615973525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A-459B-BE0B-2849FBDB00D2}"/>
            </c:ext>
          </c:extLst>
        </c:ser>
        <c:ser>
          <c:idx val="1"/>
          <c:order val="1"/>
          <c:tx>
            <c:strRef>
              <c:f>Χώρες!$B$8</c:f>
              <c:strCache>
                <c:ptCount val="1"/>
                <c:pt idx="0">
                  <c:v>Ηνωμένο Βασίλειο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Χώρες!$C$8:$M$8</c:f>
              <c:numCache>
                <c:formatCode>#,##0.0</c:formatCode>
                <c:ptCount val="11"/>
                <c:pt idx="0">
                  <c:v>81.218871524622543</c:v>
                </c:pt>
                <c:pt idx="1">
                  <c:v>77.694651691145509</c:v>
                </c:pt>
                <c:pt idx="2">
                  <c:v>66.654140887428113</c:v>
                </c:pt>
                <c:pt idx="3">
                  <c:v>68.5407065689745</c:v>
                </c:pt>
                <c:pt idx="4">
                  <c:v>71.548565162025511</c:v>
                </c:pt>
                <c:pt idx="5">
                  <c:v>72.808048585686194</c:v>
                </c:pt>
                <c:pt idx="6">
                  <c:v>75.935770106481471</c:v>
                </c:pt>
                <c:pt idx="7">
                  <c:v>84.948988538433298</c:v>
                </c:pt>
                <c:pt idx="8">
                  <c:v>73.136451270471937</c:v>
                </c:pt>
                <c:pt idx="9">
                  <c:v>77.761099244242743</c:v>
                </c:pt>
                <c:pt idx="10">
                  <c:v>75.332368772236634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DA-459B-BE0B-2849FBDB00D2}"/>
            </c:ext>
          </c:extLst>
        </c:ser>
        <c:ser>
          <c:idx val="2"/>
          <c:order val="2"/>
          <c:tx>
            <c:strRef>
              <c:f>Χώρες!$B$9</c:f>
              <c:strCache>
                <c:ptCount val="1"/>
                <c:pt idx="0">
                  <c:v>Ιταλία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Χώρες!$C$9:$M$9</c:f>
              <c:numCache>
                <c:formatCode>#,##0.0</c:formatCode>
                <c:ptCount val="11"/>
                <c:pt idx="0">
                  <c:v>80.511636107710174</c:v>
                </c:pt>
                <c:pt idx="1">
                  <c:v>75.10774635172703</c:v>
                </c:pt>
                <c:pt idx="2">
                  <c:v>66.810394481834209</c:v>
                </c:pt>
                <c:pt idx="3">
                  <c:v>68.322583436417943</c:v>
                </c:pt>
                <c:pt idx="4">
                  <c:v>68.564956291151617</c:v>
                </c:pt>
                <c:pt idx="5">
                  <c:v>66.313361860222656</c:v>
                </c:pt>
                <c:pt idx="6">
                  <c:v>68.706872339474685</c:v>
                </c:pt>
                <c:pt idx="7">
                  <c:v>69.5916973848407</c:v>
                </c:pt>
                <c:pt idx="8">
                  <c:v>62.267209775510835</c:v>
                </c:pt>
                <c:pt idx="9">
                  <c:v>62.56005797208806</c:v>
                </c:pt>
                <c:pt idx="10">
                  <c:v>67.332853221655967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DA-459B-BE0B-2849FBDB00D2}"/>
            </c:ext>
          </c:extLst>
        </c:ser>
        <c:ser>
          <c:idx val="3"/>
          <c:order val="3"/>
          <c:tx>
            <c:strRef>
              <c:f>Χώρες!$B$10</c:f>
              <c:strCache>
                <c:ptCount val="1"/>
                <c:pt idx="0">
                  <c:v>Γαλλία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Χώρες!$C$10:$M$10</c:f>
              <c:numCache>
                <c:formatCode>#,##0.0</c:formatCode>
                <c:ptCount val="11"/>
                <c:pt idx="0">
                  <c:v>84.79663923813898</c:v>
                </c:pt>
                <c:pt idx="1">
                  <c:v>79.065791280733734</c:v>
                </c:pt>
                <c:pt idx="2">
                  <c:v>69.813146957973984</c:v>
                </c:pt>
                <c:pt idx="3">
                  <c:v>73.00679560240053</c:v>
                </c:pt>
                <c:pt idx="4">
                  <c:v>78.94295254052426</c:v>
                </c:pt>
                <c:pt idx="5">
                  <c:v>79.288133460533672</c:v>
                </c:pt>
                <c:pt idx="6">
                  <c:v>77.861414235674403</c:v>
                </c:pt>
                <c:pt idx="7">
                  <c:v>82.87359594380527</c:v>
                </c:pt>
                <c:pt idx="8">
                  <c:v>76.804647328949812</c:v>
                </c:pt>
                <c:pt idx="9">
                  <c:v>81.014455623926182</c:v>
                </c:pt>
                <c:pt idx="10">
                  <c:v>69.405665776657116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DA-459B-BE0B-2849FBDB00D2}"/>
            </c:ext>
          </c:extLst>
        </c:ser>
        <c:ser>
          <c:idx val="4"/>
          <c:order val="4"/>
          <c:tx>
            <c:strRef>
              <c:f>Χώρες!$B$11</c:f>
              <c:strCache>
                <c:ptCount val="1"/>
                <c:pt idx="0">
                  <c:v>Ολλανδία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Χώρες!$C$11:$M$11</c:f>
              <c:numCache>
                <c:formatCode>#,##0.0</c:formatCode>
                <c:ptCount val="11"/>
                <c:pt idx="0">
                  <c:v>75.074216256825537</c:v>
                </c:pt>
                <c:pt idx="1">
                  <c:v>70.650898697029376</c:v>
                </c:pt>
                <c:pt idx="2">
                  <c:v>60.079828191312579</c:v>
                </c:pt>
                <c:pt idx="3">
                  <c:v>65.526203234394231</c:v>
                </c:pt>
                <c:pt idx="4">
                  <c:v>60.93316261500761</c:v>
                </c:pt>
                <c:pt idx="5">
                  <c:v>63.318925769861536</c:v>
                </c:pt>
                <c:pt idx="6">
                  <c:v>63.415436939144662</c:v>
                </c:pt>
                <c:pt idx="7">
                  <c:v>65.220518459148238</c:v>
                </c:pt>
                <c:pt idx="8">
                  <c:v>64.692453811141846</c:v>
                </c:pt>
                <c:pt idx="9">
                  <c:v>75.143646620950733</c:v>
                </c:pt>
                <c:pt idx="10">
                  <c:v>67.545759586717125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DA-459B-BE0B-2849FBDB00D2}"/>
            </c:ext>
          </c:extLst>
        </c:ser>
        <c:ser>
          <c:idx val="5"/>
          <c:order val="5"/>
          <c:tx>
            <c:strRef>
              <c:f>Χώρες!$B$12</c:f>
              <c:strCache>
                <c:ptCount val="1"/>
                <c:pt idx="0">
                  <c:v>ΗΠΑ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Χώρες!$C$12:$M$12</c:f>
              <c:numCache>
                <c:formatCode>#,##0.0</c:formatCode>
                <c:ptCount val="11"/>
                <c:pt idx="0">
                  <c:v>92.92655864028869</c:v>
                </c:pt>
                <c:pt idx="1">
                  <c:v>92.041329182640894</c:v>
                </c:pt>
                <c:pt idx="2">
                  <c:v>95.589459263677043</c:v>
                </c:pt>
                <c:pt idx="3">
                  <c:v>91.790005036991374</c:v>
                </c:pt>
                <c:pt idx="4">
                  <c:v>91.292107355212849</c:v>
                </c:pt>
                <c:pt idx="5">
                  <c:v>100.03161234240933</c:v>
                </c:pt>
                <c:pt idx="6">
                  <c:v>96.103996225494427</c:v>
                </c:pt>
                <c:pt idx="7">
                  <c:v>110.2042379452197</c:v>
                </c:pt>
                <c:pt idx="8">
                  <c:v>89.010829556341832</c:v>
                </c:pt>
                <c:pt idx="9">
                  <c:v>85.243006700062253</c:v>
                </c:pt>
                <c:pt idx="10">
                  <c:v>89.134735619381999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BDA-459B-BE0B-2849FBDB00D2}"/>
            </c:ext>
          </c:extLst>
        </c:ser>
        <c:ser>
          <c:idx val="6"/>
          <c:order val="6"/>
          <c:tx>
            <c:strRef>
              <c:f>Χώρες!$B$13</c:f>
              <c:strCache>
                <c:ptCount val="1"/>
                <c:pt idx="0">
                  <c:v>Ρωσία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Χώρες!$C$13:$M$13</c:f>
              <c:numCache>
                <c:formatCode>#,##0.0</c:formatCode>
                <c:ptCount val="11"/>
                <c:pt idx="0">
                  <c:v>114.07768412962434</c:v>
                </c:pt>
                <c:pt idx="1">
                  <c:v>94.618359887399791</c:v>
                </c:pt>
                <c:pt idx="2">
                  <c:v>103.08279641545741</c:v>
                </c:pt>
                <c:pt idx="3">
                  <c:v>94.22490765700212</c:v>
                </c:pt>
                <c:pt idx="4">
                  <c:v>99.346385166190558</c:v>
                </c:pt>
                <c:pt idx="5">
                  <c:v>93.47354418673639</c:v>
                </c:pt>
                <c:pt idx="6">
                  <c:v>88.165732831100385</c:v>
                </c:pt>
                <c:pt idx="7">
                  <c:v>77.082354021736791</c:v>
                </c:pt>
                <c:pt idx="8">
                  <c:v>72.091539481197685</c:v>
                </c:pt>
                <c:pt idx="9">
                  <c:v>71.047399871445876</c:v>
                </c:pt>
                <c:pt idx="10">
                  <c:v>65.953089719189308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DA-459B-BE0B-2849FBDB00D2}"/>
            </c:ext>
          </c:extLst>
        </c:ser>
        <c:ser>
          <c:idx val="7"/>
          <c:order val="7"/>
          <c:tx>
            <c:strRef>
              <c:f>Χώρες!$B$14</c:f>
              <c:strCache>
                <c:ptCount val="1"/>
                <c:pt idx="0">
                  <c:v>Τουρκία</c:v>
                </c:pt>
              </c:strCache>
            </c:strRef>
          </c:tx>
          <c:invertIfNegative val="0"/>
          <c:cat>
            <c:strRef>
              <c:f>Χώρες!$C$5:$M$6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Χώρες!$C$14:$M$14</c:f>
              <c:numCache>
                <c:formatCode>#,##0.0</c:formatCode>
                <c:ptCount val="11"/>
                <c:pt idx="0">
                  <c:v>69.905805824049395</c:v>
                </c:pt>
                <c:pt idx="1">
                  <c:v>98.894840346361192</c:v>
                </c:pt>
                <c:pt idx="2">
                  <c:v>95.392833259334338</c:v>
                </c:pt>
                <c:pt idx="3">
                  <c:v>102.46713699222295</c:v>
                </c:pt>
                <c:pt idx="4">
                  <c:v>86.55661574653881</c:v>
                </c:pt>
                <c:pt idx="5">
                  <c:v>107.22814706182722</c:v>
                </c:pt>
                <c:pt idx="6">
                  <c:v>103.57123359787184</c:v>
                </c:pt>
                <c:pt idx="7">
                  <c:v>97.876972824611556</c:v>
                </c:pt>
                <c:pt idx="8">
                  <c:v>86.079180828205025</c:v>
                </c:pt>
                <c:pt idx="9">
                  <c:v>98.559587019923427</c:v>
                </c:pt>
                <c:pt idx="10">
                  <c:v>97.383467870997478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DA-459B-BE0B-2849FBDB00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50400"/>
        <c:axId val="37163776"/>
      </c:barChart>
      <c:catAx>
        <c:axId val="37350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7163776"/>
        <c:crosses val="autoZero"/>
        <c:auto val="1"/>
        <c:lblAlgn val="ctr"/>
        <c:lblOffset val="100"/>
        <c:noMultiLvlLbl val="0"/>
      </c:catAx>
      <c:valAx>
        <c:axId val="3716377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37350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1241464242068342E-2"/>
          <c:y val="0.92767018309795424"/>
          <c:w val="0.89125675024203643"/>
          <c:h val="6.6723553510562569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852081674920935E-2"/>
          <c:y val="2.4844461726474837E-2"/>
          <c:w val="0.89166912953576893"/>
          <c:h val="0.74296845805011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Χώρες!$B$49</c:f>
              <c:strCache>
                <c:ptCount val="1"/>
                <c:pt idx="0">
                  <c:v>Γερμανία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Χώρες!$C$49:$M$49</c:f>
              <c:numCache>
                <c:formatCode>#,##0.0</c:formatCode>
                <c:ptCount val="11"/>
                <c:pt idx="0">
                  <c:v>821.02701011647275</c:v>
                </c:pt>
                <c:pt idx="1">
                  <c:v>808.96321178378878</c:v>
                </c:pt>
                <c:pt idx="2">
                  <c:v>796.45817147913158</c:v>
                </c:pt>
                <c:pt idx="3">
                  <c:v>820.48727420656576</c:v>
                </c:pt>
                <c:pt idx="4">
                  <c:v>784.47508069805053</c:v>
                </c:pt>
                <c:pt idx="5">
                  <c:v>838.06690936673806</c:v>
                </c:pt>
                <c:pt idx="6">
                  <c:v>811.02747447572983</c:v>
                </c:pt>
                <c:pt idx="7">
                  <c:v>798.70690366214308</c:v>
                </c:pt>
                <c:pt idx="8">
                  <c:v>677.95789004168876</c:v>
                </c:pt>
                <c:pt idx="9">
                  <c:v>688.8097980274963</c:v>
                </c:pt>
                <c:pt idx="10">
                  <c:v>675.93705186048078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F7-4BC6-8669-9EF2D63C9EC8}"/>
            </c:ext>
          </c:extLst>
        </c:ser>
        <c:ser>
          <c:idx val="1"/>
          <c:order val="1"/>
          <c:tx>
            <c:strRef>
              <c:f>Χώρες!$B$50</c:f>
              <c:strCache>
                <c:ptCount val="1"/>
                <c:pt idx="0">
                  <c:v>Ηνωμένο Βασίλειο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Χώρες!$C$50:$M$50</c:f>
              <c:numCache>
                <c:formatCode>#,##0.0</c:formatCode>
                <c:ptCount val="11"/>
                <c:pt idx="0">
                  <c:v>825.20047807709716</c:v>
                </c:pt>
                <c:pt idx="1">
                  <c:v>778.66501135311819</c:v>
                </c:pt>
                <c:pt idx="2">
                  <c:v>690.40753700195648</c:v>
                </c:pt>
                <c:pt idx="3">
                  <c:v>685.62561157747837</c:v>
                </c:pt>
                <c:pt idx="4">
                  <c:v>739.01435604234496</c:v>
                </c:pt>
                <c:pt idx="5">
                  <c:v>733.73834175002116</c:v>
                </c:pt>
                <c:pt idx="6">
                  <c:v>743.10163917322996</c:v>
                </c:pt>
                <c:pt idx="7">
                  <c:v>842.43394645934438</c:v>
                </c:pt>
                <c:pt idx="8">
                  <c:v>671.65084405568189</c:v>
                </c:pt>
                <c:pt idx="9">
                  <c:v>687.75686449423426</c:v>
                </c:pt>
                <c:pt idx="10">
                  <c:v>658.30929979750329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F7-4BC6-8669-9EF2D63C9EC8}"/>
            </c:ext>
          </c:extLst>
        </c:ser>
        <c:ser>
          <c:idx val="2"/>
          <c:order val="2"/>
          <c:tx>
            <c:strRef>
              <c:f>Χώρες!$B$51</c:f>
              <c:strCache>
                <c:ptCount val="1"/>
                <c:pt idx="0">
                  <c:v>Ιταλία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Χώρες!$C$51:$M$51</c:f>
              <c:numCache>
                <c:formatCode>#,##0.0</c:formatCode>
                <c:ptCount val="11"/>
                <c:pt idx="0">
                  <c:v>755.52364478481184</c:v>
                </c:pt>
                <c:pt idx="1">
                  <c:v>702.10483480542314</c:v>
                </c:pt>
                <c:pt idx="2">
                  <c:v>641.88239484786232</c:v>
                </c:pt>
                <c:pt idx="3">
                  <c:v>668.20971280176639</c:v>
                </c:pt>
                <c:pt idx="4">
                  <c:v>640.40988452645001</c:v>
                </c:pt>
                <c:pt idx="5">
                  <c:v>622.66228738771815</c:v>
                </c:pt>
                <c:pt idx="6">
                  <c:v>629.98276924893821</c:v>
                </c:pt>
                <c:pt idx="7">
                  <c:v>614.40313311380487</c:v>
                </c:pt>
                <c:pt idx="8">
                  <c:v>520.70191044500621</c:v>
                </c:pt>
                <c:pt idx="9">
                  <c:v>522.67245219239885</c:v>
                </c:pt>
                <c:pt idx="10">
                  <c:v>563.18153647560996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F7-4BC6-8669-9EF2D63C9EC8}"/>
            </c:ext>
          </c:extLst>
        </c:ser>
        <c:ser>
          <c:idx val="3"/>
          <c:order val="3"/>
          <c:tx>
            <c:strRef>
              <c:f>Χώρες!$B$52</c:f>
              <c:strCache>
                <c:ptCount val="1"/>
                <c:pt idx="0">
                  <c:v>Γαλλία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Χώρες!$C$52:$M$52</c:f>
              <c:numCache>
                <c:formatCode>#,##0.0</c:formatCode>
                <c:ptCount val="11"/>
                <c:pt idx="0">
                  <c:v>863.22608366764973</c:v>
                </c:pt>
                <c:pt idx="1">
                  <c:v>783.10685275170886</c:v>
                </c:pt>
                <c:pt idx="2">
                  <c:v>738.4218723368972</c:v>
                </c:pt>
                <c:pt idx="3">
                  <c:v>730.50847075532249</c:v>
                </c:pt>
                <c:pt idx="4">
                  <c:v>781.57355569765957</c:v>
                </c:pt>
                <c:pt idx="5">
                  <c:v>785.87164310195044</c:v>
                </c:pt>
                <c:pt idx="6">
                  <c:v>771.66516762703168</c:v>
                </c:pt>
                <c:pt idx="7">
                  <c:v>784.62026607975827</c:v>
                </c:pt>
                <c:pt idx="8">
                  <c:v>676.66828773630868</c:v>
                </c:pt>
                <c:pt idx="9">
                  <c:v>699.99625932966569</c:v>
                </c:pt>
                <c:pt idx="10">
                  <c:v>626.08141267623841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F7-4BC6-8669-9EF2D63C9EC8}"/>
            </c:ext>
          </c:extLst>
        </c:ser>
        <c:ser>
          <c:idx val="4"/>
          <c:order val="4"/>
          <c:tx>
            <c:strRef>
              <c:f>Χώρες!$B$53</c:f>
              <c:strCache>
                <c:ptCount val="1"/>
                <c:pt idx="0">
                  <c:v>Ολλανδία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Χώρες!$C$53:$M$53</c:f>
              <c:numCache>
                <c:formatCode>#,##0.0</c:formatCode>
                <c:ptCount val="11"/>
                <c:pt idx="0">
                  <c:v>830.02431244236141</c:v>
                </c:pt>
                <c:pt idx="1">
                  <c:v>874.56429861182994</c:v>
                </c:pt>
                <c:pt idx="2">
                  <c:v>840.72940894001715</c:v>
                </c:pt>
                <c:pt idx="3">
                  <c:v>750.68851732996791</c:v>
                </c:pt>
                <c:pt idx="4">
                  <c:v>652.8917441688028</c:v>
                </c:pt>
                <c:pt idx="5">
                  <c:v>706.28985587086913</c:v>
                </c:pt>
                <c:pt idx="6">
                  <c:v>661.17576927582263</c:v>
                </c:pt>
                <c:pt idx="7">
                  <c:v>686.52706823740004</c:v>
                </c:pt>
                <c:pt idx="8">
                  <c:v>623.69816009030865</c:v>
                </c:pt>
                <c:pt idx="9">
                  <c:v>675.73350197802063</c:v>
                </c:pt>
                <c:pt idx="10">
                  <c:v>606.34483811790767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F7-4BC6-8669-9EF2D63C9EC8}"/>
            </c:ext>
          </c:extLst>
        </c:ser>
        <c:ser>
          <c:idx val="5"/>
          <c:order val="5"/>
          <c:tx>
            <c:strRef>
              <c:f>Χώρες!$B$54</c:f>
              <c:strCache>
                <c:ptCount val="1"/>
                <c:pt idx="0">
                  <c:v>ΗΠΑ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Χώρες!$C$54:$M$54</c:f>
              <c:numCache>
                <c:formatCode>#,##0.0</c:formatCode>
                <c:ptCount val="11"/>
                <c:pt idx="0">
                  <c:v>1184.8705242116428</c:v>
                </c:pt>
                <c:pt idx="1">
                  <c:v>1076.7302149139928</c:v>
                </c:pt>
                <c:pt idx="2">
                  <c:v>1202.0032370188121</c:v>
                </c:pt>
                <c:pt idx="3">
                  <c:v>1098.557307501512</c:v>
                </c:pt>
                <c:pt idx="4">
                  <c:v>1139.3493440903935</c:v>
                </c:pt>
                <c:pt idx="5">
                  <c:v>1218.791451599074</c:v>
                </c:pt>
                <c:pt idx="6">
                  <c:v>1106.811213257346</c:v>
                </c:pt>
                <c:pt idx="7">
                  <c:v>1257.3626519658087</c:v>
                </c:pt>
                <c:pt idx="8">
                  <c:v>934.86646639987259</c:v>
                </c:pt>
                <c:pt idx="9">
                  <c:v>941.06704080488271</c:v>
                </c:pt>
                <c:pt idx="10">
                  <c:v>947.71971898363927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F7-4BC6-8669-9EF2D63C9EC8}"/>
            </c:ext>
          </c:extLst>
        </c:ser>
        <c:ser>
          <c:idx val="6"/>
          <c:order val="6"/>
          <c:tx>
            <c:strRef>
              <c:f>Χώρες!$B$55</c:f>
              <c:strCache>
                <c:ptCount val="1"/>
                <c:pt idx="0">
                  <c:v>Ρωσία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Χώρες!$C$55:$M$55</c:f>
              <c:numCache>
                <c:formatCode>#,##0.0</c:formatCode>
                <c:ptCount val="11"/>
                <c:pt idx="0">
                  <c:v>1295.6874061707304</c:v>
                </c:pt>
                <c:pt idx="1">
                  <c:v>1102.3156250685824</c:v>
                </c:pt>
                <c:pt idx="2">
                  <c:v>1099.0668980296473</c:v>
                </c:pt>
                <c:pt idx="3">
                  <c:v>1005.4613730339361</c:v>
                </c:pt>
                <c:pt idx="4">
                  <c:v>1079.0306611780925</c:v>
                </c:pt>
                <c:pt idx="5">
                  <c:v>989.39438288537008</c:v>
                </c:pt>
                <c:pt idx="6">
                  <c:v>925.18905928294782</c:v>
                </c:pt>
                <c:pt idx="7">
                  <c:v>821.58414084545495</c:v>
                </c:pt>
                <c:pt idx="8">
                  <c:v>732.29034294907319</c:v>
                </c:pt>
                <c:pt idx="9">
                  <c:v>710.32784069771196</c:v>
                </c:pt>
                <c:pt idx="10">
                  <c:v>654.78254149509212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F7-4BC6-8669-9EF2D63C9EC8}"/>
            </c:ext>
          </c:extLst>
        </c:ser>
        <c:ser>
          <c:idx val="7"/>
          <c:order val="7"/>
          <c:tx>
            <c:strRef>
              <c:f>Χώρες!$B$56</c:f>
              <c:strCache>
                <c:ptCount val="1"/>
                <c:pt idx="0">
                  <c:v>Τουρκία</c:v>
                </c:pt>
              </c:strCache>
            </c:strRef>
          </c:tx>
          <c:invertIfNegative val="0"/>
          <c:cat>
            <c:strRef>
              <c:f>Χώρες!$C$47:$M$48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Χώρες!$C$56:$M$56</c:f>
              <c:numCache>
                <c:formatCode>#,##0.0</c:formatCode>
                <c:ptCount val="11"/>
                <c:pt idx="0">
                  <c:v>265.72226390270026</c:v>
                </c:pt>
                <c:pt idx="1">
                  <c:v>281.92114682746592</c:v>
                </c:pt>
                <c:pt idx="2">
                  <c:v>425.31619386814657</c:v>
                </c:pt>
                <c:pt idx="3">
                  <c:v>430.54026160181388</c:v>
                </c:pt>
                <c:pt idx="4">
                  <c:v>377.52153685123102</c:v>
                </c:pt>
                <c:pt idx="5">
                  <c:v>392.89370071381347</c:v>
                </c:pt>
                <c:pt idx="6">
                  <c:v>424.58884902913513</c:v>
                </c:pt>
                <c:pt idx="7">
                  <c:v>391.16775479902799</c:v>
                </c:pt>
                <c:pt idx="8">
                  <c:v>333.71705804473555</c:v>
                </c:pt>
                <c:pt idx="9">
                  <c:v>329.85887506289612</c:v>
                </c:pt>
                <c:pt idx="10">
                  <c:v>327.24900885203232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0F7-4BC6-8669-9EF2D63C9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14848"/>
        <c:axId val="37220736"/>
      </c:barChart>
      <c:catAx>
        <c:axId val="37214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220736"/>
        <c:crosses val="autoZero"/>
        <c:auto val="1"/>
        <c:lblAlgn val="ctr"/>
        <c:lblOffset val="100"/>
        <c:noMultiLvlLbl val="0"/>
      </c:catAx>
      <c:valAx>
        <c:axId val="3722073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7214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6579171893522068E-2"/>
          <c:y val="0.86639767298582981"/>
          <c:w val="0.93181848296162795"/>
          <c:h val="0.13360232701417013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5860562818123E-2"/>
          <c:y val="2.3921724746633091E-2"/>
          <c:w val="0.82432167123042976"/>
          <c:h val="0.801922564159537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Χώρες!$B$47</c:f>
              <c:strCache>
                <c:ptCount val="1"/>
                <c:pt idx="0">
                  <c:v>Γερμανία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Χώρες!$C$47:$M$47</c:f>
              <c:numCache>
                <c:formatCode>#,##0.0</c:formatCode>
                <c:ptCount val="11"/>
                <c:pt idx="0">
                  <c:v>13.157083030844827</c:v>
                </c:pt>
                <c:pt idx="1">
                  <c:v>12.540999733035649</c:v>
                </c:pt>
                <c:pt idx="2">
                  <c:v>11.974236244354721</c:v>
                </c:pt>
                <c:pt idx="3">
                  <c:v>12.828538637272949</c:v>
                </c:pt>
                <c:pt idx="4">
                  <c:v>12.799295519177612</c:v>
                </c:pt>
                <c:pt idx="5">
                  <c:v>12.767213440086085</c:v>
                </c:pt>
                <c:pt idx="6">
                  <c:v>12.321698110138628</c:v>
                </c:pt>
                <c:pt idx="7">
                  <c:v>11.160867564846928</c:v>
                </c:pt>
                <c:pt idx="8">
                  <c:v>10.510215421180826</c:v>
                </c:pt>
                <c:pt idx="9">
                  <c:v>10.155822393718211</c:v>
                </c:pt>
                <c:pt idx="10">
                  <c:v>9.721872540767345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0-480A-B7B1-0FEB37DAA801}"/>
            </c:ext>
          </c:extLst>
        </c:ser>
        <c:ser>
          <c:idx val="1"/>
          <c:order val="1"/>
          <c:tx>
            <c:strRef>
              <c:f>Χώρες!$B$48</c:f>
              <c:strCache>
                <c:ptCount val="1"/>
                <c:pt idx="0">
                  <c:v>Ηνωμένο Βασίλειο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Χώρες!$C$48:$M$48</c:f>
              <c:numCache>
                <c:formatCode>#,##0.0</c:formatCode>
                <c:ptCount val="11"/>
                <c:pt idx="0">
                  <c:v>10.160206151435224</c:v>
                </c:pt>
                <c:pt idx="1">
                  <c:v>10.022118568064304</c:v>
                </c:pt>
                <c:pt idx="2">
                  <c:v>10.358059196471872</c:v>
                </c:pt>
                <c:pt idx="3">
                  <c:v>10.00318855609569</c:v>
                </c:pt>
                <c:pt idx="4">
                  <c:v>10.328849423727895</c:v>
                </c:pt>
                <c:pt idx="5">
                  <c:v>10.077709209394627</c:v>
                </c:pt>
                <c:pt idx="6">
                  <c:v>9.7859235263066466</c:v>
                </c:pt>
                <c:pt idx="7">
                  <c:v>9.9169391060872218</c:v>
                </c:pt>
                <c:pt idx="8">
                  <c:v>9.1835306798219474</c:v>
                </c:pt>
                <c:pt idx="9">
                  <c:v>8.844484853976061</c:v>
                </c:pt>
                <c:pt idx="10">
                  <c:v>8.7387309137704943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00-480A-B7B1-0FEB37DAA801}"/>
            </c:ext>
          </c:extLst>
        </c:ser>
        <c:ser>
          <c:idx val="2"/>
          <c:order val="2"/>
          <c:tx>
            <c:strRef>
              <c:f>Χώρες!$B$49</c:f>
              <c:strCache>
                <c:ptCount val="1"/>
                <c:pt idx="0">
                  <c:v>Ιταλία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Χώρες!$C$49:$M$49</c:f>
              <c:numCache>
                <c:formatCode>#,##0.0</c:formatCode>
                <c:ptCount val="11"/>
                <c:pt idx="0">
                  <c:v>9.3840304496365761</c:v>
                </c:pt>
                <c:pt idx="1">
                  <c:v>9.3479683376131391</c:v>
                </c:pt>
                <c:pt idx="2">
                  <c:v>9.6075228985871455</c:v>
                </c:pt>
                <c:pt idx="3">
                  <c:v>9.7802173043355829</c:v>
                </c:pt>
                <c:pt idx="4">
                  <c:v>9.3401924126814553</c:v>
                </c:pt>
                <c:pt idx="5">
                  <c:v>9.3896956800378302</c:v>
                </c:pt>
                <c:pt idx="6">
                  <c:v>9.1691376393361068</c:v>
                </c:pt>
                <c:pt idx="7">
                  <c:v>8.8286844006141685</c:v>
                </c:pt>
                <c:pt idx="8">
                  <c:v>8.3623774426743918</c:v>
                </c:pt>
                <c:pt idx="9">
                  <c:v>8.3547309439130562</c:v>
                </c:pt>
                <c:pt idx="10">
                  <c:v>8.3641418643236154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00-480A-B7B1-0FEB37DAA801}"/>
            </c:ext>
          </c:extLst>
        </c:ser>
        <c:ser>
          <c:idx val="3"/>
          <c:order val="3"/>
          <c:tx>
            <c:strRef>
              <c:f>Χώρες!$B$50</c:f>
              <c:strCache>
                <c:ptCount val="1"/>
                <c:pt idx="0">
                  <c:v>Γαλλία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Χώρες!$C$50:$M$50</c:f>
              <c:numCache>
                <c:formatCode>#,##0.0</c:formatCode>
                <c:ptCount val="11"/>
                <c:pt idx="0">
                  <c:v>10.179956321658047</c:v>
                </c:pt>
                <c:pt idx="1">
                  <c:v>9.9044964967362752</c:v>
                </c:pt>
                <c:pt idx="2">
                  <c:v>10.577117699355558</c:v>
                </c:pt>
                <c:pt idx="3">
                  <c:v>10.00603388667702</c:v>
                </c:pt>
                <c:pt idx="4">
                  <c:v>9.9004854840772474</c:v>
                </c:pt>
                <c:pt idx="5">
                  <c:v>9.911592174043605</c:v>
                </c:pt>
                <c:pt idx="6">
                  <c:v>9.9107520098635895</c:v>
                </c:pt>
                <c:pt idx="7">
                  <c:v>9.4676749228040205</c:v>
                </c:pt>
                <c:pt idx="8">
                  <c:v>8.8102518697622294</c:v>
                </c:pt>
                <c:pt idx="9">
                  <c:v>8.6403871252198368</c:v>
                </c:pt>
                <c:pt idx="10">
                  <c:v>9.0206095665291564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00-480A-B7B1-0FEB37DAA801}"/>
            </c:ext>
          </c:extLst>
        </c:ser>
        <c:ser>
          <c:idx val="4"/>
          <c:order val="4"/>
          <c:tx>
            <c:strRef>
              <c:f>Χώρες!$B$51</c:f>
              <c:strCache>
                <c:ptCount val="1"/>
                <c:pt idx="0">
                  <c:v>Ολλανδία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Χώρες!$C$51:$M$51</c:f>
              <c:numCache>
                <c:formatCode>#,##0.0</c:formatCode>
                <c:ptCount val="11"/>
                <c:pt idx="0">
                  <c:v>10.391661035673682</c:v>
                </c:pt>
                <c:pt idx="1">
                  <c:v>10.776848155785517</c:v>
                </c:pt>
                <c:pt idx="2">
                  <c:v>10.869482238269608</c:v>
                </c:pt>
                <c:pt idx="3">
                  <c:v>10.482583183662689</c:v>
                </c:pt>
                <c:pt idx="4">
                  <c:v>10.805652041247111</c:v>
                </c:pt>
                <c:pt idx="5">
                  <c:v>11.154482601899227</c:v>
                </c:pt>
                <c:pt idx="6">
                  <c:v>10.426101296286999</c:v>
                </c:pt>
                <c:pt idx="7">
                  <c:v>10.526243649341973</c:v>
                </c:pt>
                <c:pt idx="8">
                  <c:v>9.6409723754038588</c:v>
                </c:pt>
                <c:pt idx="9">
                  <c:v>8.992556687947852</c:v>
                </c:pt>
                <c:pt idx="10">
                  <c:v>8.976800939509241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00-480A-B7B1-0FEB37DAA801}"/>
            </c:ext>
          </c:extLst>
        </c:ser>
        <c:ser>
          <c:idx val="5"/>
          <c:order val="5"/>
          <c:tx>
            <c:strRef>
              <c:f>Χώρες!$B$52</c:f>
              <c:strCache>
                <c:ptCount val="1"/>
                <c:pt idx="0">
                  <c:v>ΗΠΑ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Χώρες!$C$52:$M$52</c:f>
              <c:numCache>
                <c:formatCode>#,##0.0</c:formatCode>
                <c:ptCount val="11"/>
                <c:pt idx="0">
                  <c:v>12.750612328152409</c:v>
                </c:pt>
                <c:pt idx="1">
                  <c:v>11.698334047060518</c:v>
                </c:pt>
                <c:pt idx="2">
                  <c:v>12.574642081645923</c:v>
                </c:pt>
                <c:pt idx="3">
                  <c:v>11.968158265802398</c:v>
                </c:pt>
                <c:pt idx="4">
                  <c:v>12.480261186843288</c:v>
                </c:pt>
                <c:pt idx="5">
                  <c:v>12.184062848323759</c:v>
                </c:pt>
                <c:pt idx="6">
                  <c:v>11.516807382914338</c:v>
                </c:pt>
                <c:pt idx="7">
                  <c:v>11.409385658932811</c:v>
                </c:pt>
                <c:pt idx="8">
                  <c:v>10.502839610186122</c:v>
                </c:pt>
                <c:pt idx="9">
                  <c:v>11.039815196994869</c:v>
                </c:pt>
                <c:pt idx="10">
                  <c:v>10.632439894482184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400-480A-B7B1-0FEB37DAA801}"/>
            </c:ext>
          </c:extLst>
        </c:ser>
        <c:ser>
          <c:idx val="6"/>
          <c:order val="6"/>
          <c:tx>
            <c:strRef>
              <c:f>Χώρες!$B$53</c:f>
              <c:strCache>
                <c:ptCount val="1"/>
                <c:pt idx="0">
                  <c:v>Ρωσία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Χώρες!$C$53:$M$53</c:f>
              <c:numCache>
                <c:formatCode>#,##0.0</c:formatCode>
                <c:ptCount val="11"/>
                <c:pt idx="0">
                  <c:v>11.3579392504012</c:v>
                </c:pt>
                <c:pt idx="1">
                  <c:v>11.650123996868988</c:v>
                </c:pt>
                <c:pt idx="2">
                  <c:v>10.6619817879217</c:v>
                </c:pt>
                <c:pt idx="3">
                  <c:v>10.670866101498561</c:v>
                </c:pt>
                <c:pt idx="4">
                  <c:v>10.861297664460034</c:v>
                </c:pt>
                <c:pt idx="5">
                  <c:v>10.584753060275659</c:v>
                </c:pt>
                <c:pt idx="6">
                  <c:v>10.493748870157274</c:v>
                </c:pt>
                <c:pt idx="7">
                  <c:v>10.658524266316165</c:v>
                </c:pt>
                <c:pt idx="8">
                  <c:v>10.157784786106046</c:v>
                </c:pt>
                <c:pt idx="9">
                  <c:v>9.9979428097719083</c:v>
                </c:pt>
                <c:pt idx="10">
                  <c:v>9.9280040447381879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00-480A-B7B1-0FEB37DAA801}"/>
            </c:ext>
          </c:extLst>
        </c:ser>
        <c:ser>
          <c:idx val="7"/>
          <c:order val="7"/>
          <c:tx>
            <c:strRef>
              <c:f>Χώρες!$B$54</c:f>
              <c:strCache>
                <c:ptCount val="1"/>
                <c:pt idx="0">
                  <c:v>Τουρκία</c:v>
                </c:pt>
              </c:strCache>
            </c:strRef>
          </c:tx>
          <c:invertIfNegative val="0"/>
          <c:cat>
            <c:numRef>
              <c:f>Χώρες!$C$46:$M$46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Χώρες!$C$54:$M$54</c:f>
              <c:numCache>
                <c:formatCode>#,##0.0</c:formatCode>
                <c:ptCount val="11"/>
                <c:pt idx="0">
                  <c:v>3.8011472834103994</c:v>
                </c:pt>
                <c:pt idx="1">
                  <c:v>2.8507164361668247</c:v>
                </c:pt>
                <c:pt idx="2">
                  <c:v>4.4585759677761603</c:v>
                </c:pt>
                <c:pt idx="3">
                  <c:v>4.2017399357463372</c:v>
                </c:pt>
                <c:pt idx="4">
                  <c:v>4.3615561167122827</c:v>
                </c:pt>
                <c:pt idx="5">
                  <c:v>3.664091113010401</c:v>
                </c:pt>
                <c:pt idx="6">
                  <c:v>4.0994862596467092</c:v>
                </c:pt>
                <c:pt idx="7">
                  <c:v>3.9965248567706753</c:v>
                </c:pt>
                <c:pt idx="8">
                  <c:v>3.8768614528379501</c:v>
                </c:pt>
                <c:pt idx="9">
                  <c:v>3.3467964409816009</c:v>
                </c:pt>
                <c:pt idx="10">
                  <c:v>3.3604164649952137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400-480A-B7B1-0FEB37DAA8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95264"/>
        <c:axId val="7201152"/>
      </c:barChart>
      <c:catAx>
        <c:axId val="719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01152"/>
        <c:crosses val="autoZero"/>
        <c:auto val="1"/>
        <c:lblAlgn val="ctr"/>
        <c:lblOffset val="100"/>
        <c:noMultiLvlLbl val="0"/>
      </c:catAx>
      <c:valAx>
        <c:axId val="720115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195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2329411958342069E-2"/>
          <c:y val="0.91916814798355739"/>
          <c:w val="0.82400077974875219"/>
          <c:h val="7.9086212643039666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501751377729517E-2"/>
          <c:y val="4.4782061252453431E-2"/>
          <c:w val="0.91849534445552772"/>
          <c:h val="0.920146299533969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'graph-2'!$L$40</c:f>
              <c:strCache>
                <c:ptCount val="1"/>
                <c:pt idx="0">
                  <c:v>Α' Τριμ.</c:v>
                </c:pt>
              </c:strCache>
            </c:strRef>
          </c:tx>
          <c:invertIfNegative val="0"/>
          <c:cat>
            <c:numRef>
              <c:f>'graph-2'!$M$39:$S$39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'graph-2'!$M$40:$S$40</c:f>
              <c:numCache>
                <c:formatCode>0%</c:formatCode>
                <c:ptCount val="7"/>
                <c:pt idx="0">
                  <c:v>8.8250563632235574E-2</c:v>
                </c:pt>
                <c:pt idx="1">
                  <c:v>-0.1596192536563715</c:v>
                </c:pt>
                <c:pt idx="2">
                  <c:v>2.7404906665823327E-2</c:v>
                </c:pt>
                <c:pt idx="3">
                  <c:v>-6.9046505042047845E-2</c:v>
                </c:pt>
                <c:pt idx="4">
                  <c:v>-8.0049729365123973E-2</c:v>
                </c:pt>
                <c:pt idx="5">
                  <c:v>-6.173376415660594E-2</c:v>
                </c:pt>
                <c:pt idx="6">
                  <c:v>0.20587226152526947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48-4658-9075-605F866494FA}"/>
            </c:ext>
          </c:extLst>
        </c:ser>
        <c:ser>
          <c:idx val="1"/>
          <c:order val="1"/>
          <c:tx>
            <c:strRef>
              <c:f>'graph-2'!$L$41</c:f>
              <c:strCache>
                <c:ptCount val="1"/>
                <c:pt idx="0">
                  <c:v>Β' Τριμ.</c:v>
                </c:pt>
              </c:strCache>
            </c:strRef>
          </c:tx>
          <c:invertIfNegative val="0"/>
          <c:cat>
            <c:numRef>
              <c:f>'graph-2'!$M$39:$S$39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'graph-2'!$M$41:$S$41</c:f>
              <c:numCache>
                <c:formatCode>0%</c:formatCode>
                <c:ptCount val="7"/>
                <c:pt idx="0">
                  <c:v>1.6800308347857167E-2</c:v>
                </c:pt>
                <c:pt idx="1">
                  <c:v>-7.6041103358676976E-2</c:v>
                </c:pt>
                <c:pt idx="2">
                  <c:v>-4.9483533416181072E-2</c:v>
                </c:pt>
                <c:pt idx="3">
                  <c:v>0.14403168904186633</c:v>
                </c:pt>
                <c:pt idx="4">
                  <c:v>-4.2830715169574922E-2</c:v>
                </c:pt>
                <c:pt idx="5">
                  <c:v>0.13118379032697339</c:v>
                </c:pt>
                <c:pt idx="6">
                  <c:v>0.15978348415631277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48-4658-9075-605F866494FA}"/>
            </c:ext>
          </c:extLst>
        </c:ser>
        <c:ser>
          <c:idx val="2"/>
          <c:order val="2"/>
          <c:tx>
            <c:strRef>
              <c:f>'graph-2'!$L$42</c:f>
              <c:strCache>
                <c:ptCount val="1"/>
                <c:pt idx="0">
                  <c:v>Γ' Τριμ.</c:v>
                </c:pt>
              </c:strCache>
            </c:strRef>
          </c:tx>
          <c:invertIfNegative val="0"/>
          <c:cat>
            <c:numRef>
              <c:f>'graph-2'!$M$39:$S$39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'graph-2'!$M$42:$S$42</c:f>
              <c:numCache>
                <c:formatCode>0%</c:formatCode>
                <c:ptCount val="7"/>
                <c:pt idx="0">
                  <c:v>3.2393552559486605E-3</c:v>
                </c:pt>
                <c:pt idx="1">
                  <c:v>-6.5737476475646164E-2</c:v>
                </c:pt>
                <c:pt idx="2">
                  <c:v>1.4333640176292383E-2</c:v>
                </c:pt>
                <c:pt idx="3">
                  <c:v>0.12281182300799273</c:v>
                </c:pt>
                <c:pt idx="4">
                  <c:v>-1.417295500532207E-2</c:v>
                </c:pt>
                <c:pt idx="5">
                  <c:v>0.11163339857728208</c:v>
                </c:pt>
                <c:pt idx="6">
                  <c:v>0.12917343121338321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48-4658-9075-605F866494FA}"/>
            </c:ext>
          </c:extLst>
        </c:ser>
        <c:ser>
          <c:idx val="3"/>
          <c:order val="3"/>
          <c:tx>
            <c:strRef>
              <c:f>'graph-2'!$L$43</c:f>
              <c:strCache>
                <c:ptCount val="1"/>
                <c:pt idx="0">
                  <c:v>Δ' Τριμ.</c:v>
                </c:pt>
              </c:strCache>
            </c:strRef>
          </c:tx>
          <c:invertIfNegative val="0"/>
          <c:cat>
            <c:numRef>
              <c:f>'graph-2'!$M$39:$S$39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'graph-2'!$M$43:$S$43</c:f>
              <c:numCache>
                <c:formatCode>0%</c:formatCode>
                <c:ptCount val="7"/>
                <c:pt idx="0">
                  <c:v>-5.9710040593706791E-2</c:v>
                </c:pt>
                <c:pt idx="1">
                  <c:v>-5.7450587596006457E-2</c:v>
                </c:pt>
                <c:pt idx="2">
                  <c:v>-2.3551095637927505E-3</c:v>
                </c:pt>
                <c:pt idx="3">
                  <c:v>-1.5812257367280279E-2</c:v>
                </c:pt>
                <c:pt idx="4">
                  <c:v>-8.4130528514991004E-2</c:v>
                </c:pt>
                <c:pt idx="5">
                  <c:v>0.19889023274684139</c:v>
                </c:pt>
                <c:pt idx="6">
                  <c:v>0.24709782822974108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48-4658-9075-605F86649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550912"/>
        <c:axId val="36556800"/>
      </c:barChart>
      <c:lineChart>
        <c:grouping val="standard"/>
        <c:varyColors val="0"/>
        <c:ser>
          <c:idx val="4"/>
          <c:order val="4"/>
          <c:tx>
            <c:strRef>
              <c:f>'graph-2'!$L$44</c:f>
              <c:strCache>
                <c:ptCount val="1"/>
                <c:pt idx="0">
                  <c:v>Σύνολο</c:v>
                </c:pt>
              </c:strCache>
            </c:strRef>
          </c:tx>
          <c:cat>
            <c:numRef>
              <c:f>'graph-2'!$M$39:$S$39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'graph-2'!$M$44:$S$44</c:f>
              <c:numCache>
                <c:formatCode>0%</c:formatCode>
                <c:ptCount val="7"/>
                <c:pt idx="0">
                  <c:v>5.386325531264881E-3</c:v>
                </c:pt>
                <c:pt idx="1">
                  <c:v>-7.4211882857945971E-2</c:v>
                </c:pt>
                <c:pt idx="2">
                  <c:v>-6.7342770340886871E-3</c:v>
                </c:pt>
                <c:pt idx="3">
                  <c:v>0.10230152671468093</c:v>
                </c:pt>
                <c:pt idx="4">
                  <c:v>-3.3331960318386783E-2</c:v>
                </c:pt>
                <c:pt idx="5">
                  <c:v>0.11720012109764705</c:v>
                </c:pt>
                <c:pt idx="6">
                  <c:v>0.15359870623706962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248-4658-9075-605F86649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550912"/>
        <c:axId val="36556800"/>
      </c:lineChart>
      <c:catAx>
        <c:axId val="3655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6556800"/>
        <c:crosses val="autoZero"/>
        <c:auto val="1"/>
        <c:lblAlgn val="ctr"/>
        <c:lblOffset val="100"/>
        <c:noMultiLvlLbl val="0"/>
      </c:catAx>
      <c:valAx>
        <c:axId val="36556800"/>
        <c:scaling>
          <c:orientation val="minMax"/>
          <c:max val="0.30000000000000004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65509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36272625151639"/>
          <c:y val="3.9162870792134208E-2"/>
          <c:w val="0.86448394622819691"/>
          <c:h val="0.8019225641595377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'graphs 3-4-5'!$A$4</c:f>
              <c:strCache>
                <c:ptCount val="1"/>
                <c:pt idx="0">
                  <c:v>Αθήνα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3-4-5'!$C$4:$I$4</c:f>
              <c:numCache>
                <c:formatCode>General</c:formatCode>
                <c:ptCount val="7"/>
                <c:pt idx="0">
                  <c:v>3384958</c:v>
                </c:pt>
                <c:pt idx="1">
                  <c:v>3140811</c:v>
                </c:pt>
                <c:pt idx="2">
                  <c:v>2996573</c:v>
                </c:pt>
                <c:pt idx="3">
                  <c:v>2871524</c:v>
                </c:pt>
                <c:pt idx="4">
                  <c:v>2555355</c:v>
                </c:pt>
                <c:pt idx="5" formatCode="0">
                  <c:v>2618357.6098202541</c:v>
                </c:pt>
                <c:pt idx="6">
                  <c:v>3388321.9088467997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1A-46DD-AB49-5C58DBDADBB0}"/>
            </c:ext>
          </c:extLst>
        </c:ser>
        <c:ser>
          <c:idx val="1"/>
          <c:order val="1"/>
          <c:tx>
            <c:strRef>
              <c:f>'graphs 3-4-5'!$A$5</c:f>
              <c:strCache>
                <c:ptCount val="1"/>
                <c:pt idx="0">
                  <c:v>Κρήτη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3-4-5'!$C$5:$I$5</c:f>
              <c:numCache>
                <c:formatCode>General</c:formatCode>
                <c:ptCount val="7"/>
                <c:pt idx="0">
                  <c:v>2827586</c:v>
                </c:pt>
                <c:pt idx="1">
                  <c:v>2560767</c:v>
                </c:pt>
                <c:pt idx="2">
                  <c:v>2523383</c:v>
                </c:pt>
                <c:pt idx="3">
                  <c:v>2818368</c:v>
                </c:pt>
                <c:pt idx="4">
                  <c:v>2830750</c:v>
                </c:pt>
                <c:pt idx="5">
                  <c:v>3321749</c:v>
                </c:pt>
                <c:pt idx="6">
                  <c:v>3556788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1A-46DD-AB49-5C58DBDADBB0}"/>
            </c:ext>
          </c:extLst>
        </c:ser>
        <c:ser>
          <c:idx val="2"/>
          <c:order val="2"/>
          <c:tx>
            <c:strRef>
              <c:f>'graphs 3-4-5'!$A$6</c:f>
              <c:strCache>
                <c:ptCount val="1"/>
                <c:pt idx="0">
                  <c:v>Δωδεκάνησα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3-4-5'!$C$6:$I$6</c:f>
              <c:numCache>
                <c:formatCode>General</c:formatCode>
                <c:ptCount val="7"/>
                <c:pt idx="0">
                  <c:v>2027463</c:v>
                </c:pt>
                <c:pt idx="1">
                  <c:v>1942599</c:v>
                </c:pt>
                <c:pt idx="2">
                  <c:v>2117892</c:v>
                </c:pt>
                <c:pt idx="3">
                  <c:v>2585907</c:v>
                </c:pt>
                <c:pt idx="4">
                  <c:v>2409603</c:v>
                </c:pt>
                <c:pt idx="5">
                  <c:v>2711139</c:v>
                </c:pt>
                <c:pt idx="6">
                  <c:v>2941649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1A-46DD-AB49-5C58DBDADBB0}"/>
            </c:ext>
          </c:extLst>
        </c:ser>
        <c:ser>
          <c:idx val="3"/>
          <c:order val="3"/>
          <c:tx>
            <c:strRef>
              <c:f>'graphs 3-4-5'!$A$7</c:f>
              <c:strCache>
                <c:ptCount val="1"/>
                <c:pt idx="0">
                  <c:v>Ιόνιο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3-4-5'!$C$7:$I$7</c:f>
              <c:numCache>
                <c:formatCode>General</c:formatCode>
                <c:ptCount val="7"/>
                <c:pt idx="0">
                  <c:v>1613293</c:v>
                </c:pt>
                <c:pt idx="1">
                  <c:v>1461716</c:v>
                </c:pt>
                <c:pt idx="2">
                  <c:v>1442420</c:v>
                </c:pt>
                <c:pt idx="3">
                  <c:v>1530347</c:v>
                </c:pt>
                <c:pt idx="4">
                  <c:v>1573980</c:v>
                </c:pt>
                <c:pt idx="5">
                  <c:v>1789289</c:v>
                </c:pt>
                <c:pt idx="6">
                  <c:v>2034401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1A-46DD-AB49-5C58DBDADBB0}"/>
            </c:ext>
          </c:extLst>
        </c:ser>
        <c:ser>
          <c:idx val="4"/>
          <c:order val="4"/>
          <c:tx>
            <c:strRef>
              <c:f>'graphs 3-4-5'!$A$8</c:f>
              <c:strCache>
                <c:ptCount val="1"/>
                <c:pt idx="0">
                  <c:v>Θεσσαλονίκη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3-4-5'!$C$8:$I$8</c:f>
              <c:numCache>
                <c:formatCode>General</c:formatCode>
                <c:ptCount val="7"/>
                <c:pt idx="0">
                  <c:v>1262113</c:v>
                </c:pt>
                <c:pt idx="1">
                  <c:v>1187233</c:v>
                </c:pt>
                <c:pt idx="2">
                  <c:v>1133704</c:v>
                </c:pt>
                <c:pt idx="3">
                  <c:v>1251433</c:v>
                </c:pt>
                <c:pt idx="4">
                  <c:v>1307537</c:v>
                </c:pt>
                <c:pt idx="5">
                  <c:v>1351818</c:v>
                </c:pt>
                <c:pt idx="6">
                  <c:v>1576661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1A-46DD-AB49-5C58DBDADBB0}"/>
            </c:ext>
          </c:extLst>
        </c:ser>
        <c:ser>
          <c:idx val="5"/>
          <c:order val="5"/>
          <c:tx>
            <c:strRef>
              <c:f>'graphs 3-4-5'!$A$9</c:f>
              <c:strCache>
                <c:ptCount val="1"/>
                <c:pt idx="0">
                  <c:v>Κυκλάδες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3-4-5'!$C$9:$I$9</c:f>
              <c:numCache>
                <c:formatCode>General</c:formatCode>
                <c:ptCount val="7"/>
                <c:pt idx="0">
                  <c:v>181780</c:v>
                </c:pt>
                <c:pt idx="1">
                  <c:v>170090</c:v>
                </c:pt>
                <c:pt idx="2">
                  <c:v>292882</c:v>
                </c:pt>
                <c:pt idx="3">
                  <c:v>333113</c:v>
                </c:pt>
                <c:pt idx="4">
                  <c:v>340402</c:v>
                </c:pt>
                <c:pt idx="5">
                  <c:v>421981</c:v>
                </c:pt>
                <c:pt idx="6">
                  <c:v>557224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1A-46DD-AB49-5C58DBDADBB0}"/>
            </c:ext>
          </c:extLst>
        </c:ser>
        <c:ser>
          <c:idx val="6"/>
          <c:order val="6"/>
          <c:tx>
            <c:strRef>
              <c:f>'graphs 3-4-5'!$A$10</c:f>
              <c:strCache>
                <c:ptCount val="1"/>
                <c:pt idx="0">
                  <c:v>Νησιά Αιγαίου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3-4-5'!$C$10:$I$10</c:f>
              <c:numCache>
                <c:formatCode>General</c:formatCode>
                <c:ptCount val="7"/>
                <c:pt idx="0">
                  <c:v>247252</c:v>
                </c:pt>
                <c:pt idx="1">
                  <c:v>224494</c:v>
                </c:pt>
                <c:pt idx="2">
                  <c:v>108882</c:v>
                </c:pt>
                <c:pt idx="3">
                  <c:v>231399</c:v>
                </c:pt>
                <c:pt idx="4">
                  <c:v>226140</c:v>
                </c:pt>
                <c:pt idx="5">
                  <c:v>222809</c:v>
                </c:pt>
                <c:pt idx="6">
                  <c:v>264123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1A-46DD-AB49-5C58DBDADBB0}"/>
            </c:ext>
          </c:extLst>
        </c:ser>
        <c:ser>
          <c:idx val="7"/>
          <c:order val="7"/>
          <c:tx>
            <c:strRef>
              <c:f>'graphs 3-4-5'!$A$11</c:f>
              <c:strCache>
                <c:ptCount val="1"/>
                <c:pt idx="0">
                  <c:v>Άλλα Νησιά</c:v>
                </c:pt>
              </c:strCache>
            </c:strRef>
          </c:tx>
          <c:invertIfNegative val="0"/>
          <c:cat>
            <c:numRef>
              <c:f>'graphs 3-4-5'!$C$3:$I$3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3-4-5'!$C$11:$I$11</c:f>
              <c:numCache>
                <c:formatCode>General</c:formatCode>
                <c:ptCount val="7"/>
                <c:pt idx="3">
                  <c:v>79651</c:v>
                </c:pt>
                <c:pt idx="4">
                  <c:v>67933</c:v>
                </c:pt>
                <c:pt idx="5">
                  <c:v>200290</c:v>
                </c:pt>
                <c:pt idx="6">
                  <c:v>259358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61A-46DD-AB49-5C58DBDADB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926784"/>
        <c:axId val="37928320"/>
      </c:barChart>
      <c:catAx>
        <c:axId val="3792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7928320"/>
        <c:crosses val="autoZero"/>
        <c:auto val="1"/>
        <c:lblAlgn val="ctr"/>
        <c:lblOffset val="100"/>
        <c:noMultiLvlLbl val="0"/>
      </c:catAx>
      <c:valAx>
        <c:axId val="37928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7926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64689489329846E-2"/>
          <c:y val="0.89381624263970672"/>
          <c:w val="0.9621196035331484"/>
          <c:h val="0.1061838539679166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057035990710026E-2"/>
          <c:y val="4.895358849016776E-2"/>
          <c:w val="0.86888321932483703"/>
          <c:h val="0.6994924175091656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'graphs 3-4-5'!$A$3</c:f>
              <c:strCache>
                <c:ptCount val="1"/>
                <c:pt idx="0">
                  <c:v>Αθήνα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3-4-5'!$C$3:$I$3</c:f>
              <c:numCache>
                <c:formatCode>General</c:formatCode>
                <c:ptCount val="7"/>
                <c:pt idx="0">
                  <c:v>3384958</c:v>
                </c:pt>
                <c:pt idx="1">
                  <c:v>3140811</c:v>
                </c:pt>
                <c:pt idx="2">
                  <c:v>2996573</c:v>
                </c:pt>
                <c:pt idx="3">
                  <c:v>2871524</c:v>
                </c:pt>
                <c:pt idx="4">
                  <c:v>2555355</c:v>
                </c:pt>
                <c:pt idx="5" formatCode="0">
                  <c:v>2618357.6098202541</c:v>
                </c:pt>
                <c:pt idx="6">
                  <c:v>3388321.9088467997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D-4207-AE5E-9325836CE900}"/>
            </c:ext>
          </c:extLst>
        </c:ser>
        <c:ser>
          <c:idx val="1"/>
          <c:order val="1"/>
          <c:tx>
            <c:strRef>
              <c:f>'graphs 3-4-5'!$A$4</c:f>
              <c:strCache>
                <c:ptCount val="1"/>
                <c:pt idx="0">
                  <c:v>Κρήτη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3-4-5'!$C$4:$I$4</c:f>
              <c:numCache>
                <c:formatCode>General</c:formatCode>
                <c:ptCount val="7"/>
                <c:pt idx="0">
                  <c:v>2827586</c:v>
                </c:pt>
                <c:pt idx="1">
                  <c:v>2560767</c:v>
                </c:pt>
                <c:pt idx="2">
                  <c:v>2523383</c:v>
                </c:pt>
                <c:pt idx="3">
                  <c:v>2818368</c:v>
                </c:pt>
                <c:pt idx="4">
                  <c:v>2830750</c:v>
                </c:pt>
                <c:pt idx="5">
                  <c:v>3321749</c:v>
                </c:pt>
                <c:pt idx="6">
                  <c:v>3556788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FD-4207-AE5E-9325836CE900}"/>
            </c:ext>
          </c:extLst>
        </c:ser>
        <c:ser>
          <c:idx val="2"/>
          <c:order val="2"/>
          <c:tx>
            <c:strRef>
              <c:f>'graphs 3-4-5'!$A$5</c:f>
              <c:strCache>
                <c:ptCount val="1"/>
                <c:pt idx="0">
                  <c:v>Δωδεκάνησα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3-4-5'!$C$5:$I$5</c:f>
              <c:numCache>
                <c:formatCode>General</c:formatCode>
                <c:ptCount val="7"/>
                <c:pt idx="0">
                  <c:v>2027463</c:v>
                </c:pt>
                <c:pt idx="1">
                  <c:v>1942599</c:v>
                </c:pt>
                <c:pt idx="2">
                  <c:v>2117892</c:v>
                </c:pt>
                <c:pt idx="3">
                  <c:v>2585907</c:v>
                </c:pt>
                <c:pt idx="4">
                  <c:v>2409603</c:v>
                </c:pt>
                <c:pt idx="5">
                  <c:v>2711139</c:v>
                </c:pt>
                <c:pt idx="6">
                  <c:v>2941649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FD-4207-AE5E-9325836CE900}"/>
            </c:ext>
          </c:extLst>
        </c:ser>
        <c:ser>
          <c:idx val="3"/>
          <c:order val="3"/>
          <c:tx>
            <c:strRef>
              <c:f>'graphs 3-4-5'!$A$6</c:f>
              <c:strCache>
                <c:ptCount val="1"/>
                <c:pt idx="0">
                  <c:v>Ιόνιο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3-4-5'!$C$6:$I$6</c:f>
              <c:numCache>
                <c:formatCode>General</c:formatCode>
                <c:ptCount val="7"/>
                <c:pt idx="0">
                  <c:v>1613293</c:v>
                </c:pt>
                <c:pt idx="1">
                  <c:v>1461716</c:v>
                </c:pt>
                <c:pt idx="2">
                  <c:v>1442420</c:v>
                </c:pt>
                <c:pt idx="3">
                  <c:v>1530347</c:v>
                </c:pt>
                <c:pt idx="4">
                  <c:v>1573980</c:v>
                </c:pt>
                <c:pt idx="5">
                  <c:v>1789289</c:v>
                </c:pt>
                <c:pt idx="6">
                  <c:v>2034401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FD-4207-AE5E-9325836CE900}"/>
            </c:ext>
          </c:extLst>
        </c:ser>
        <c:ser>
          <c:idx val="4"/>
          <c:order val="4"/>
          <c:tx>
            <c:strRef>
              <c:f>'graphs 3-4-5'!$A$7</c:f>
              <c:strCache>
                <c:ptCount val="1"/>
                <c:pt idx="0">
                  <c:v>Θεσσαλονίκη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3-4-5'!$C$7:$I$7</c:f>
              <c:numCache>
                <c:formatCode>General</c:formatCode>
                <c:ptCount val="7"/>
                <c:pt idx="0">
                  <c:v>1262113</c:v>
                </c:pt>
                <c:pt idx="1">
                  <c:v>1187233</c:v>
                </c:pt>
                <c:pt idx="2">
                  <c:v>1133704</c:v>
                </c:pt>
                <c:pt idx="3">
                  <c:v>1251433</c:v>
                </c:pt>
                <c:pt idx="4">
                  <c:v>1307537</c:v>
                </c:pt>
                <c:pt idx="5">
                  <c:v>1351818</c:v>
                </c:pt>
                <c:pt idx="6">
                  <c:v>1576661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FD-4207-AE5E-9325836CE900}"/>
            </c:ext>
          </c:extLst>
        </c:ser>
        <c:ser>
          <c:idx val="5"/>
          <c:order val="5"/>
          <c:tx>
            <c:strRef>
              <c:f>'graphs 3-4-5'!$A$8</c:f>
              <c:strCache>
                <c:ptCount val="1"/>
                <c:pt idx="0">
                  <c:v>Κυκλάδες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3-4-5'!$C$8:$I$8</c:f>
              <c:numCache>
                <c:formatCode>General</c:formatCode>
                <c:ptCount val="7"/>
                <c:pt idx="0">
                  <c:v>181780</c:v>
                </c:pt>
                <c:pt idx="1">
                  <c:v>170090</c:v>
                </c:pt>
                <c:pt idx="2">
                  <c:v>292882</c:v>
                </c:pt>
                <c:pt idx="3">
                  <c:v>333113</c:v>
                </c:pt>
                <c:pt idx="4">
                  <c:v>340402</c:v>
                </c:pt>
                <c:pt idx="5">
                  <c:v>421981</c:v>
                </c:pt>
                <c:pt idx="6">
                  <c:v>557224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FD-4207-AE5E-9325836CE900}"/>
            </c:ext>
          </c:extLst>
        </c:ser>
        <c:ser>
          <c:idx val="6"/>
          <c:order val="6"/>
          <c:tx>
            <c:strRef>
              <c:f>'graphs 3-4-5'!$A$9</c:f>
              <c:strCache>
                <c:ptCount val="1"/>
                <c:pt idx="0">
                  <c:v>Νησιά Αιγαίου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3-4-5'!$C$9:$I$9</c:f>
              <c:numCache>
                <c:formatCode>General</c:formatCode>
                <c:ptCount val="7"/>
                <c:pt idx="0">
                  <c:v>247252</c:v>
                </c:pt>
                <c:pt idx="1">
                  <c:v>224494</c:v>
                </c:pt>
                <c:pt idx="2">
                  <c:v>108882</c:v>
                </c:pt>
                <c:pt idx="3">
                  <c:v>231399</c:v>
                </c:pt>
                <c:pt idx="4">
                  <c:v>226140</c:v>
                </c:pt>
                <c:pt idx="5">
                  <c:v>222809</c:v>
                </c:pt>
                <c:pt idx="6">
                  <c:v>264123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FD-4207-AE5E-9325836CE900}"/>
            </c:ext>
          </c:extLst>
        </c:ser>
        <c:ser>
          <c:idx val="7"/>
          <c:order val="7"/>
          <c:tx>
            <c:strRef>
              <c:f>'graphs 3-4-5'!$A$10</c:f>
              <c:strCache>
                <c:ptCount val="1"/>
                <c:pt idx="0">
                  <c:v>Άλλα Νησιά</c:v>
                </c:pt>
              </c:strCache>
            </c:strRef>
          </c:tx>
          <c:invertIfNegative val="0"/>
          <c:cat>
            <c:numRef>
              <c:f>'graphs 3-4-5'!$C$2:$I$2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'graphs 3-4-5'!$C$10:$I$10</c:f>
              <c:numCache>
                <c:formatCode>General</c:formatCode>
                <c:ptCount val="7"/>
                <c:pt idx="3">
                  <c:v>79651</c:v>
                </c:pt>
                <c:pt idx="4">
                  <c:v>67933</c:v>
                </c:pt>
                <c:pt idx="5">
                  <c:v>200290</c:v>
                </c:pt>
                <c:pt idx="6">
                  <c:v>259358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2FD-4207-AE5E-9325836CE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725696"/>
        <c:axId val="37727232"/>
      </c:barChart>
      <c:catAx>
        <c:axId val="3772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7727232"/>
        <c:crosses val="autoZero"/>
        <c:auto val="1"/>
        <c:lblAlgn val="ctr"/>
        <c:lblOffset val="100"/>
        <c:noMultiLvlLbl val="0"/>
      </c:catAx>
      <c:valAx>
        <c:axId val="377272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7725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012271123314341"/>
          <c:y val="0.85250701310965449"/>
          <c:w val="0.61988363726781681"/>
          <c:h val="9.6486192892147798E-2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0.75144</cdr:x>
      <cdr:y>0.91461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608512" y="3084934"/>
          <a:ext cx="1524397" cy="288032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0.76548</cdr:x>
      <cdr:y>0.73585</cdr:y>
    </cdr:from>
    <cdr:to>
      <cdr:x>0.92244</cdr:x>
      <cdr:y>0.81918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696744" y="2808312"/>
          <a:ext cx="1373159" cy="318023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0.84332</cdr:x>
      <cdr:y>0.04823</cdr:y>
    </cdr:from>
    <cdr:to>
      <cdr:x>1</cdr:x>
      <cdr:y>0.1149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558385" y="243106"/>
          <a:ext cx="1218479" cy="336054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CF58AB4-E6D0-4166-9A5E-87FE01A4BD48}" type="slidenum">
              <a:rPr lang="el-GR" smtClean="0"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7BD5F19-C67C-4741-AA0C-F293C847D980}" type="datetimeFigureOut">
              <a:rPr lang="el-GR" smtClean="0"/>
              <a:t>8/12/2020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2115666"/>
          </a:xfrm>
        </p:spPr>
        <p:txBody>
          <a:bodyPr>
            <a:noAutofit/>
          </a:bodyPr>
          <a:lstStyle/>
          <a:p>
            <a:pPr algn="ctr"/>
            <a:r>
              <a:rPr lang="el-GR" sz="2800" dirty="0"/>
              <a:t>Η Ελληνική Οικονομία στο Διεθνές Οικονομικό Σύστημα</a:t>
            </a:r>
            <a:r>
              <a:rPr lang="en-US" sz="2800" dirty="0" smtClean="0">
                <a:solidFill>
                  <a:schemeClr val="tx2"/>
                </a:solidFill>
              </a:rPr>
              <a:t/>
            </a:r>
            <a:br>
              <a:rPr lang="en-US" sz="2800" dirty="0" smtClean="0">
                <a:solidFill>
                  <a:schemeClr val="tx2"/>
                </a:solidFill>
              </a:rPr>
            </a:br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</a:rPr>
              <a:t>Προς ένα νέο πρότυπο ανάπτυξης στον τουρισμό: διαρθρωτικές μεταρρυθμίσεις και τουριστικό προϊόν στην Ελλάδα</a:t>
            </a: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4290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l-GR" dirty="0"/>
              <a:t>Πάντειο Πανεπιστήμιο</a:t>
            </a:r>
          </a:p>
          <a:p>
            <a:pPr algn="l"/>
            <a:r>
              <a:rPr lang="el-GR" dirty="0"/>
              <a:t>Τμήμα Διεθνών, Ευρωπαϊκών και Περιφερειακών Σπουδών</a:t>
            </a:r>
          </a:p>
          <a:p>
            <a:pPr algn="l"/>
            <a:r>
              <a:rPr lang="el-GR" dirty="0"/>
              <a:t>Ακαδημαϊκό έτος: 2020-2021</a:t>
            </a:r>
          </a:p>
          <a:p>
            <a:pPr algn="l"/>
            <a:r>
              <a:rPr lang="el-GR" dirty="0"/>
              <a:t>Διδάσκων: Δημήτριος Σιδέρης</a:t>
            </a:r>
          </a:p>
          <a:p>
            <a:endParaRPr lang="el-GR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52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88832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Γεωγραφική διαφοροποίηση του τουριστικού προϊόντος (1)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931224" cy="52760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US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Αριθμός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ταξιδιωτών ανά προορισμό 2008-2014 (σε εκατομμύρια)</a:t>
            </a:r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 algn="r">
              <a:buNone/>
            </a:pPr>
            <a:endParaRPr lang="el-GR" sz="1400" dirty="0" smtClean="0"/>
          </a:p>
          <a:p>
            <a:pPr marL="0" indent="0" algn="r">
              <a:buNone/>
            </a:pPr>
            <a:endParaRPr lang="el-GR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l-GR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el-GR" sz="1000" dirty="0" smtClean="0">
                <a:solidFill>
                  <a:schemeClr val="accent4">
                    <a:lumMod val="75000"/>
                  </a:schemeClr>
                </a:solidFill>
              </a:rPr>
              <a:t>Πηγή: ΣΕΤΕ, επεξεργασία Τράπεζα της Ελλάδος</a:t>
            </a:r>
          </a:p>
          <a:p>
            <a:pPr marL="0" indent="0" algn="r">
              <a:buNone/>
            </a:pPr>
            <a:endParaRPr lang="el-G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600" b="1" dirty="0" smtClean="0">
                <a:solidFill>
                  <a:schemeClr val="tx2"/>
                </a:solidFill>
              </a:rPr>
              <a:t>Οι βασικοί προορισμοί παραμένουν οι ίδιοι.</a:t>
            </a:r>
            <a:endParaRPr lang="el-GR" sz="26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994793"/>
              </p:ext>
            </p:extLst>
          </p:nvPr>
        </p:nvGraphicFramePr>
        <p:xfrm>
          <a:off x="683568" y="1556792"/>
          <a:ext cx="770485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100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994122"/>
          </a:xfrm>
        </p:spPr>
        <p:txBody>
          <a:bodyPr>
            <a:normAutofit/>
          </a:bodyPr>
          <a:lstStyle/>
          <a:p>
            <a:pPr algn="ctr"/>
            <a:r>
              <a:rPr lang="el-GR" sz="2800" dirty="0">
                <a:solidFill>
                  <a:schemeClr val="accent6">
                    <a:lumMod val="75000"/>
                  </a:schemeClr>
                </a:solidFill>
              </a:rPr>
              <a:t>Γεωγραφική διαφοροποίηση του τουριστικού προϊόντος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(2)</a:t>
            </a:r>
            <a:endParaRPr lang="el-GR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136904" cy="51125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1400" b="1" dirty="0" smtClean="0">
                <a:solidFill>
                  <a:schemeClr val="accent2">
                    <a:lumMod val="75000"/>
                  </a:schemeClr>
                </a:solidFill>
              </a:rPr>
              <a:t>Μερίδια </a:t>
            </a:r>
            <a:r>
              <a:rPr lang="el-GR" sz="1400" b="1" dirty="0">
                <a:solidFill>
                  <a:schemeClr val="accent2">
                    <a:lumMod val="75000"/>
                  </a:schemeClr>
                </a:solidFill>
              </a:rPr>
              <a:t>αφίξεων ταξιδιωτών ανά προορισμό</a:t>
            </a:r>
            <a:endParaRPr lang="el-GR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el-GR" sz="1000" dirty="0" smtClean="0">
                <a:solidFill>
                  <a:schemeClr val="accent4">
                    <a:lumMod val="75000"/>
                  </a:schemeClr>
                </a:solidFill>
              </a:rPr>
              <a:t>Πηγή: ΣΕΤΕ, επεξεργασία Τράπεζα της Ελλάδος</a:t>
            </a:r>
          </a:p>
          <a:p>
            <a:pPr marL="0" indent="0" algn="r">
              <a:buNone/>
            </a:pPr>
            <a:endParaRPr lang="el-GR" sz="1000" dirty="0" smtClean="0"/>
          </a:p>
          <a:p>
            <a:pPr marL="0" indent="0" algn="r">
              <a:buNone/>
            </a:pPr>
            <a:endParaRPr lang="el-GR" sz="1000" dirty="0"/>
          </a:p>
          <a:p>
            <a:pPr marL="0" indent="0">
              <a:buNone/>
            </a:pPr>
            <a:endParaRPr lang="el-GR" sz="1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454567"/>
              </p:ext>
            </p:extLst>
          </p:nvPr>
        </p:nvGraphicFramePr>
        <p:xfrm>
          <a:off x="395536" y="1628800"/>
          <a:ext cx="79928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973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>
            <a:noAutofit/>
          </a:bodyPr>
          <a:lstStyle/>
          <a:p>
            <a:pPr algn="ctr"/>
            <a:r>
              <a:rPr lang="el-GR" sz="2800" dirty="0">
                <a:solidFill>
                  <a:schemeClr val="accent6">
                    <a:lumMod val="75000"/>
                  </a:schemeClr>
                </a:solidFill>
              </a:rPr>
              <a:t>Γεωγραφική διαφοροποίηση του τουριστικού προϊόντος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(3)</a:t>
            </a:r>
            <a:endParaRPr lang="el-GR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25658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sz="1400" b="1" dirty="0">
                <a:solidFill>
                  <a:schemeClr val="accent2">
                    <a:lumMod val="75000"/>
                  </a:schemeClr>
                </a:solidFill>
              </a:rPr>
              <a:t>Μεταβολή αφίξεων ταξιδιωτών ανά προορισμό (2008-2014)</a:t>
            </a:r>
            <a:endParaRPr lang="el-GR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el-GR" sz="1000" dirty="0" smtClean="0">
                <a:solidFill>
                  <a:schemeClr val="accent4">
                    <a:lumMod val="75000"/>
                  </a:schemeClr>
                </a:solidFill>
              </a:rPr>
              <a:t>Πηγή</a:t>
            </a:r>
            <a:r>
              <a:rPr lang="el-GR" sz="1000" dirty="0">
                <a:solidFill>
                  <a:schemeClr val="accent4">
                    <a:lumMod val="75000"/>
                  </a:schemeClr>
                </a:solidFill>
              </a:rPr>
              <a:t>: ΣΕΤΕ, επεξεργασία Τράπεζα της Ελλάδος</a:t>
            </a:r>
          </a:p>
          <a:p>
            <a:pPr marL="0" indent="0">
              <a:buNone/>
            </a:pPr>
            <a:endParaRPr lang="el-GR" sz="1400" dirty="0" smtClean="0"/>
          </a:p>
          <a:p>
            <a:pPr marL="0" indent="0" algn="r">
              <a:buNone/>
            </a:pPr>
            <a:endParaRPr lang="el-GR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400" b="1" dirty="0" smtClean="0">
                <a:solidFill>
                  <a:schemeClr val="tx2"/>
                </a:solidFill>
              </a:rPr>
              <a:t>Το </a:t>
            </a:r>
            <a:r>
              <a:rPr lang="el-GR" sz="2400" b="1" dirty="0">
                <a:solidFill>
                  <a:schemeClr val="tx2"/>
                </a:solidFill>
              </a:rPr>
              <a:t>2014 η μεγάλη αύξηση παρατηρείται σε Αθήνα και </a:t>
            </a:r>
            <a:r>
              <a:rPr lang="el-GR" sz="2400" b="1" dirty="0" smtClean="0">
                <a:solidFill>
                  <a:schemeClr val="tx2"/>
                </a:solidFill>
              </a:rPr>
              <a:t>Θεσσαλονίκη</a:t>
            </a:r>
            <a:r>
              <a:rPr lang="en-US" sz="2400" b="1" dirty="0" smtClean="0">
                <a:solidFill>
                  <a:schemeClr val="tx2"/>
                </a:solidFill>
              </a:rPr>
              <a:t>.</a:t>
            </a:r>
            <a:endParaRPr lang="el-GR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3220889"/>
              </p:ext>
            </p:extLst>
          </p:nvPr>
        </p:nvGraphicFramePr>
        <p:xfrm>
          <a:off x="395537" y="1628800"/>
          <a:ext cx="799288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09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</a:rPr>
              <a:t>Ανάδειξη πολιτιστικού προϊόντος (1)</a:t>
            </a:r>
            <a:endParaRPr lang="el-G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4886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1400" b="1" dirty="0">
                <a:solidFill>
                  <a:schemeClr val="accent2">
                    <a:lumMod val="75000"/>
                  </a:schemeClr>
                </a:solidFill>
              </a:rPr>
              <a:t>Ταξιδιωτικές εισπράξεις ανά λόγο ταξιδιού</a:t>
            </a:r>
            <a:endParaRPr lang="el-GR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0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el-GR" sz="1000" dirty="0" smtClean="0">
                <a:solidFill>
                  <a:schemeClr val="accent4">
                    <a:lumMod val="75000"/>
                  </a:schemeClr>
                </a:solidFill>
              </a:rPr>
              <a:t>Πηγή: Τράπεζα της Ελλάδος</a:t>
            </a:r>
            <a:endParaRPr lang="el-GR" sz="1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530151"/>
              </p:ext>
            </p:extLst>
          </p:nvPr>
        </p:nvGraphicFramePr>
        <p:xfrm>
          <a:off x="611560" y="1700808"/>
          <a:ext cx="352839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4240"/>
              </p:ext>
            </p:extLst>
          </p:nvPr>
        </p:nvGraphicFramePr>
        <p:xfrm>
          <a:off x="4860032" y="1772816"/>
          <a:ext cx="33123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91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rmAutofit/>
          </a:bodyPr>
          <a:lstStyle/>
          <a:p>
            <a:pPr algn="ctr"/>
            <a:r>
              <a:rPr lang="el-GR" sz="2800" dirty="0">
                <a:solidFill>
                  <a:schemeClr val="accent6">
                    <a:lumMod val="75000"/>
                  </a:schemeClr>
                </a:solidFill>
              </a:rPr>
              <a:t>Ανάδειξη πολιτιστικού προϊόντος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(2)</a:t>
            </a:r>
            <a:endParaRPr lang="el-GR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859216" cy="52565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1400" dirty="0">
                <a:solidFill>
                  <a:schemeClr val="accent2">
                    <a:lumMod val="75000"/>
                  </a:schemeClr>
                </a:solidFill>
              </a:rPr>
              <a:t>Επισκέψεις και εισπράξεις στους αρχαιολογικούς χώρους (2008-2014)</a:t>
            </a:r>
            <a:endParaRPr lang="el-GR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4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4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n-US" sz="11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11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r">
              <a:buNone/>
            </a:pPr>
            <a:r>
              <a:rPr lang="el-GR" sz="1100" dirty="0" smtClean="0">
                <a:solidFill>
                  <a:schemeClr val="accent4">
                    <a:lumMod val="75000"/>
                  </a:schemeClr>
                </a:solidFill>
              </a:rPr>
              <a:t>Πηγή: Ελληνική Στατιστική Αρχή</a:t>
            </a:r>
          </a:p>
          <a:p>
            <a:pPr marL="0" indent="0">
              <a:buNone/>
            </a:pPr>
            <a:endParaRPr lang="en-US" sz="11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chemeClr val="tx2"/>
                </a:solidFill>
              </a:rPr>
              <a:t>Αύξηση επισκεπτών και εσόδων σε αρχαιολογικούς χώρους, μουσεία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l-GR" b="1" dirty="0" smtClean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el-GR" sz="1100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el-GR" sz="1100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207210"/>
              </p:ext>
            </p:extLst>
          </p:nvPr>
        </p:nvGraphicFramePr>
        <p:xfrm>
          <a:off x="611560" y="1340768"/>
          <a:ext cx="777686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288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864096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Συμπεράσματα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Τα πρόσφατα έτη παρατηρούνται: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Ανάπτυξη νέων αγορών ζήτησης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Καλύτερη αξιοποίηση του πολιτιστικού προϊόντος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Αξιοποίηση των πόλεων ως τουριστικοί προορισμοί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Επιμήκυνση της τουριστικής περιόδου</a:t>
            </a:r>
          </a:p>
          <a:p>
            <a:pPr marL="0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Προτάσεις: Συνέχιση και συντονισμός φορέων και επιχειρήσεων για: 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Ανάπτυξη εναλλακτικών μορφών τουρισμού μέσα από προστασία και ανάδειξη φυσικού περιβάλλοντος, πολιτιστικού προϊόντος</a:t>
            </a:r>
          </a:p>
          <a:p>
            <a:pPr marL="514350" indent="-514350"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Βελτίωση ποιότητας παρεχόμενων υπηρεσιών</a:t>
            </a: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52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850106"/>
          </a:xfrm>
        </p:spPr>
        <p:txBody>
          <a:bodyPr>
            <a:noAutofit/>
          </a:bodyPr>
          <a:lstStyle/>
          <a:p>
            <a:pPr algn="ctr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Η σημασία του τουρισμού για την οικονομική δραστηριότητα στην Ελλάδα (1)</a:t>
            </a:r>
            <a:endParaRPr lang="el-G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196752"/>
            <a:ext cx="8280920" cy="52565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1500" b="1" dirty="0" smtClean="0">
                <a:solidFill>
                  <a:schemeClr val="accent2">
                    <a:lumMod val="75000"/>
                  </a:schemeClr>
                </a:solidFill>
              </a:rPr>
              <a:t>Μερίδια </a:t>
            </a:r>
            <a:r>
              <a:rPr lang="el-GR" sz="1500" b="1" dirty="0">
                <a:solidFill>
                  <a:schemeClr val="accent2">
                    <a:lumMod val="75000"/>
                  </a:schemeClr>
                </a:solidFill>
              </a:rPr>
              <a:t>του κλάδου </a:t>
            </a: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</a:rPr>
              <a:t>“</a:t>
            </a:r>
            <a:r>
              <a:rPr lang="el-GR" sz="1500" b="1" dirty="0">
                <a:solidFill>
                  <a:schemeClr val="accent2">
                    <a:lumMod val="75000"/>
                  </a:schemeClr>
                </a:solidFill>
              </a:rPr>
              <a:t>καταλύματα &amp; εστίαση</a:t>
            </a: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</a:rPr>
              <a:t>” </a:t>
            </a:r>
            <a:r>
              <a:rPr lang="el-GR" sz="1500" b="1" dirty="0">
                <a:solidFill>
                  <a:schemeClr val="accent2">
                    <a:lumMod val="75000"/>
                  </a:schemeClr>
                </a:solidFill>
              </a:rPr>
              <a:t>στην συνολική απασχόληση και στη συνολική ακαθάριστη προστιθέμενη αξία (Α.Π.Α.)</a:t>
            </a:r>
            <a:endParaRPr lang="el-GR" sz="1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r>
              <a:rPr lang="el-GR" sz="1400" dirty="0" smtClean="0">
                <a:solidFill>
                  <a:srgbClr val="C00000"/>
                </a:solidFill>
              </a:rPr>
              <a:t>                 </a:t>
            </a: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r>
              <a:rPr lang="el-GR" sz="1400" dirty="0" smtClean="0">
                <a:solidFill>
                  <a:schemeClr val="tx2"/>
                </a:solidFill>
              </a:rPr>
              <a:t>Σημαντική συμβολή του τουρισμού ως ποσοστό του Α.Ε.Π.</a:t>
            </a:r>
          </a:p>
          <a:p>
            <a:r>
              <a:rPr lang="el-GR" sz="1400" dirty="0" smtClean="0">
                <a:solidFill>
                  <a:schemeClr val="tx2"/>
                </a:solidFill>
              </a:rPr>
              <a:t>Σημαντική συμβολή του τουρισμού ως ποσοστό της απασχόλησης</a:t>
            </a:r>
          </a:p>
          <a:p>
            <a:r>
              <a:rPr lang="el-GR" sz="1400" dirty="0" smtClean="0">
                <a:solidFill>
                  <a:schemeClr val="tx2"/>
                </a:solidFill>
              </a:rPr>
              <a:t>Με τις έμμεσες επιπτώσεις, η συμβολή του τουρισμού ακόμη υψηλότερη για το 2014: 17,3% και 19,4</a:t>
            </a:r>
          </a:p>
          <a:p>
            <a:r>
              <a:rPr lang="el-GR" sz="1400" dirty="0" smtClean="0">
                <a:solidFill>
                  <a:schemeClr val="tx2"/>
                </a:solidFill>
              </a:rPr>
              <a:t>Τα τελευταία χρόνια παρατηρείται συνεχόμενη αύξηση αφίξεων και εσόδων. Η Ελλάδα κατατάσσεται 13</a:t>
            </a:r>
            <a:r>
              <a:rPr lang="el-GR" sz="1400" baseline="30000" dirty="0" smtClean="0">
                <a:solidFill>
                  <a:schemeClr val="tx2"/>
                </a:solidFill>
              </a:rPr>
              <a:t>η</a:t>
            </a:r>
            <a:r>
              <a:rPr lang="el-GR" sz="1400" dirty="0" smtClean="0">
                <a:solidFill>
                  <a:schemeClr val="tx2"/>
                </a:solidFill>
              </a:rPr>
              <a:t> το 2018 (από 14</a:t>
            </a:r>
            <a:r>
              <a:rPr lang="el-GR" sz="1400" baseline="30000" dirty="0" smtClean="0">
                <a:solidFill>
                  <a:schemeClr val="tx2"/>
                </a:solidFill>
              </a:rPr>
              <a:t>η</a:t>
            </a:r>
            <a:r>
              <a:rPr lang="el-GR" sz="1400" dirty="0" smtClean="0">
                <a:solidFill>
                  <a:schemeClr val="tx2"/>
                </a:solidFill>
              </a:rPr>
              <a:t> το 2017) στις διεθνείς αφίξεις και 23</a:t>
            </a:r>
            <a:r>
              <a:rPr lang="el-GR" sz="1400" baseline="30000" dirty="0" smtClean="0">
                <a:solidFill>
                  <a:schemeClr val="tx2"/>
                </a:solidFill>
              </a:rPr>
              <a:t>η</a:t>
            </a:r>
            <a:r>
              <a:rPr lang="el-GR" sz="1400" dirty="0" smtClean="0">
                <a:solidFill>
                  <a:schemeClr val="tx2"/>
                </a:solidFill>
              </a:rPr>
              <a:t> στις τουριστικές εισπράξεις ανάμεσα σε 50 χώρες. 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175598"/>
              </p:ext>
            </p:extLst>
          </p:nvPr>
        </p:nvGraphicFramePr>
        <p:xfrm>
          <a:off x="683568" y="1628800"/>
          <a:ext cx="7416824" cy="337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941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800" dirty="0">
                <a:solidFill>
                  <a:schemeClr val="accent6">
                    <a:lumMod val="75000"/>
                  </a:schemeClr>
                </a:solidFill>
              </a:rPr>
              <a:t>Η σημασία του τουρισμού για την οικονομική δραστηριότητα στην Ελλάδα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(2)</a:t>
            </a:r>
            <a:endParaRPr lang="el-GR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sz="1400" b="1" dirty="0" smtClean="0">
                <a:solidFill>
                  <a:schemeClr val="accent2">
                    <a:lumMod val="75000"/>
                  </a:schemeClr>
                </a:solidFill>
              </a:rPr>
              <a:t>Ποσοστιαία μεταβολή της απασχόλησης στους κλάδους της ελληνικής οικονομίας (2008-2014)</a:t>
            </a: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1400" dirty="0" smtClean="0">
                <a:solidFill>
                  <a:schemeClr val="tx2"/>
                </a:solidFill>
              </a:rPr>
              <a:t>Η σωρευτική μείωση της απασχόλησης στον τομέα του τουρισμού είναι χαμηλότερη από τις μειώσεις στους άλλους τομείς.</a:t>
            </a:r>
          </a:p>
          <a:p>
            <a:pPr marL="0" indent="0">
              <a:buNone/>
            </a:pPr>
            <a:r>
              <a:rPr lang="el-GR" sz="1400" dirty="0" smtClean="0">
                <a:solidFill>
                  <a:schemeClr val="tx2"/>
                </a:solidFill>
              </a:rPr>
              <a:t>Τα τελευταία χρόνια παρατηρείται αύξηση αφίξεων-εσόδων. Αυτό οφείλεται:</a:t>
            </a:r>
          </a:p>
          <a:p>
            <a:pPr marL="0" indent="0">
              <a:buNone/>
            </a:pPr>
            <a:r>
              <a:rPr lang="el-GR" sz="1400" dirty="0" smtClean="0">
                <a:solidFill>
                  <a:schemeClr val="tx2"/>
                </a:solidFill>
              </a:rPr>
              <a:t>α. Σε τιμολογιακή πολιτική (μείωση τιμών)</a:t>
            </a:r>
          </a:p>
          <a:p>
            <a:pPr marL="0" indent="0">
              <a:buNone/>
            </a:pPr>
            <a:r>
              <a:rPr lang="el-GR" sz="1400" dirty="0" smtClean="0">
                <a:solidFill>
                  <a:schemeClr val="tx2"/>
                </a:solidFill>
              </a:rPr>
              <a:t>β. Ποιοτικές διαφοροποιήσεις λόγω και διαρθρωτικών μειώσεων </a:t>
            </a:r>
          </a:p>
          <a:p>
            <a:pPr marL="0" indent="0">
              <a:buNone/>
            </a:pPr>
            <a:r>
              <a:rPr lang="el-GR" sz="1400" dirty="0">
                <a:solidFill>
                  <a:schemeClr val="tx2"/>
                </a:solidFill>
              </a:rPr>
              <a:t>γ</a:t>
            </a:r>
            <a:r>
              <a:rPr lang="el-GR" sz="1400" dirty="0" smtClean="0">
                <a:solidFill>
                  <a:schemeClr val="tx2"/>
                </a:solidFill>
              </a:rPr>
              <a:t>. Εξωγενείς παράγοντες (αποσταθεροποίηση σε ανταγωνιστικούς προορισμούς)</a:t>
            </a:r>
          </a:p>
          <a:p>
            <a:pPr marL="0" indent="0" algn="ctr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C00000"/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518338"/>
              </p:ext>
            </p:extLst>
          </p:nvPr>
        </p:nvGraphicFramePr>
        <p:xfrm>
          <a:off x="827584" y="1628800"/>
          <a:ext cx="741682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5875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Διαρθρωτικές μεταρρυθμίσεις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075240" cy="56166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</a:rPr>
              <a:t>Στον τομέα του </a:t>
            </a:r>
            <a:r>
              <a:rPr lang="el-GR" sz="2200" b="1" dirty="0" smtClean="0">
                <a:solidFill>
                  <a:schemeClr val="accent2">
                    <a:lumMod val="75000"/>
                  </a:schemeClr>
                </a:solidFill>
              </a:rPr>
              <a:t>τουρισμού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</a:rPr>
              <a:t> μετά το 2010:</a:t>
            </a:r>
          </a:p>
          <a:p>
            <a:r>
              <a:rPr lang="el-GR" sz="2200" dirty="0" smtClean="0">
                <a:solidFill>
                  <a:schemeClr val="tx2"/>
                </a:solidFill>
              </a:rPr>
              <a:t>Απλοποίηση έκδοσης βίζας από αναδυόμενες αγορές</a:t>
            </a:r>
          </a:p>
          <a:p>
            <a:r>
              <a:rPr lang="el-GR" sz="2200" dirty="0" smtClean="0">
                <a:solidFill>
                  <a:schemeClr val="tx2"/>
                </a:solidFill>
              </a:rPr>
              <a:t>Ίδρυση ειδικής υπηρεσίας του ΕΟΤ για </a:t>
            </a:r>
            <a:r>
              <a:rPr lang="el-GR" sz="2200" dirty="0" err="1" smtClean="0">
                <a:solidFill>
                  <a:schemeClr val="tx2"/>
                </a:solidFill>
              </a:rPr>
              <a:t>αδειοδότηση</a:t>
            </a:r>
            <a:r>
              <a:rPr lang="el-GR" sz="2200" dirty="0" smtClean="0">
                <a:solidFill>
                  <a:schemeClr val="tx2"/>
                </a:solidFill>
              </a:rPr>
              <a:t> μεγάλων τουριστικών επιχειρήσεων</a:t>
            </a:r>
          </a:p>
          <a:p>
            <a:r>
              <a:rPr lang="el-GR" sz="2200" dirty="0" smtClean="0">
                <a:solidFill>
                  <a:schemeClr val="tx2"/>
                </a:solidFill>
              </a:rPr>
              <a:t>Απλοποίηση διαδικασίας </a:t>
            </a:r>
            <a:r>
              <a:rPr lang="el-GR" sz="2200" dirty="0" err="1" smtClean="0">
                <a:solidFill>
                  <a:schemeClr val="tx2"/>
                </a:solidFill>
              </a:rPr>
              <a:t>αδειοδ</a:t>
            </a:r>
            <a:r>
              <a:rPr lang="el-GR" dirty="0" err="1" smtClean="0">
                <a:solidFill>
                  <a:schemeClr val="tx2"/>
                </a:solidFill>
              </a:rPr>
              <a:t>ό</a:t>
            </a:r>
            <a:r>
              <a:rPr lang="el-GR" sz="2200" dirty="0" err="1" smtClean="0">
                <a:solidFill>
                  <a:schemeClr val="tx2"/>
                </a:solidFill>
              </a:rPr>
              <a:t>τησης</a:t>
            </a:r>
            <a:r>
              <a:rPr lang="el-GR" sz="2200" dirty="0" smtClean="0">
                <a:solidFill>
                  <a:schemeClr val="tx2"/>
                </a:solidFill>
              </a:rPr>
              <a:t> </a:t>
            </a:r>
            <a:r>
              <a:rPr lang="el-GR" sz="2200" dirty="0" smtClean="0">
                <a:solidFill>
                  <a:schemeClr val="tx2"/>
                </a:solidFill>
              </a:rPr>
              <a:t>τουριστικών επιχειρήσεων</a:t>
            </a:r>
          </a:p>
          <a:p>
            <a:r>
              <a:rPr lang="el-GR" sz="2200" dirty="0" smtClean="0">
                <a:solidFill>
                  <a:schemeClr val="tx2"/>
                </a:solidFill>
              </a:rPr>
              <a:t>Απλοποίηση διαδικασιών και κατάργηση περιορισμών στη λειτουργία τουριστικών πρακτορείων και εταιρειών ενοικίασης αυτοκινήτων</a:t>
            </a:r>
          </a:p>
          <a:p>
            <a:r>
              <a:rPr lang="el-GR" sz="2200" dirty="0" smtClean="0">
                <a:solidFill>
                  <a:schemeClr val="tx2"/>
                </a:solidFill>
              </a:rPr>
              <a:t>Διευρυμένο ωράριο επισκέψεων μουσείων και αρχαιολογικών χώρων στην εαρινή περίοδο</a:t>
            </a:r>
          </a:p>
          <a:p>
            <a:pPr marL="0" indent="0">
              <a:buNone/>
            </a:pPr>
            <a:endParaRPr lang="el-GR" sz="2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200" b="1" dirty="0" smtClean="0">
                <a:solidFill>
                  <a:schemeClr val="accent2">
                    <a:lumMod val="75000"/>
                  </a:schemeClr>
                </a:solidFill>
              </a:rPr>
              <a:t>Βασικοί στόχοι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</a:rPr>
              <a:t>1. Εύρεση νέων αγορών με πρωτοβουλίες μάρκετινγκ</a:t>
            </a:r>
          </a:p>
          <a:p>
            <a:pPr marL="0" indent="0">
              <a:buNone/>
            </a:pP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</a:rPr>
              <a:t>2. Επέκταση ζήτησης στη διάρκεια του έτους δίνοντας έμφαση σε εναλλακτικές μορφές τουρισμού (πολιτιστικός, θρησκευτικός, ιατρικός)</a:t>
            </a:r>
          </a:p>
          <a:p>
            <a:pPr marL="0" indent="0">
              <a:buNone/>
            </a:pPr>
            <a:endParaRPr lang="el-GR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29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Νέες αγορές (1)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424936" cy="57606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sz="3100" dirty="0" smtClean="0">
                <a:solidFill>
                  <a:schemeClr val="accent2">
                    <a:lumMod val="75000"/>
                  </a:schemeClr>
                </a:solidFill>
              </a:rPr>
              <a:t>Αφίξεις </a:t>
            </a:r>
            <a:r>
              <a:rPr lang="el-GR" sz="3100" dirty="0">
                <a:solidFill>
                  <a:schemeClr val="accent2">
                    <a:lumMod val="75000"/>
                  </a:schemeClr>
                </a:solidFill>
              </a:rPr>
              <a:t>ταξιδιωτών ανά χώρα προέλευσης (σε χιλιάδες ταξιδιώτες)</a:t>
            </a:r>
            <a:endParaRPr lang="el-GR" sz="3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400" b="1" dirty="0" smtClean="0">
                <a:solidFill>
                  <a:schemeClr val="tx2"/>
                </a:solidFill>
              </a:rPr>
              <a:t>Άνοιγμα σε νέες αγορές: Ρωσία, Τουρκία</a:t>
            </a:r>
          </a:p>
          <a:p>
            <a:pPr marL="0" indent="0">
              <a:buNone/>
            </a:pPr>
            <a:r>
              <a:rPr lang="el-GR" sz="2400" b="1" dirty="0" smtClean="0">
                <a:solidFill>
                  <a:schemeClr val="tx2"/>
                </a:solidFill>
              </a:rPr>
              <a:t>Αύξηση επισκεπτών από Κίνα, Ιαπωνία, Ισραήλ, Αραβικές χώρες</a:t>
            </a: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3326943"/>
              </p:ext>
            </p:extLst>
          </p:nvPr>
        </p:nvGraphicFramePr>
        <p:xfrm>
          <a:off x="107504" y="1628800"/>
          <a:ext cx="8748464" cy="381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215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>
                <a:solidFill>
                  <a:schemeClr val="accent6">
                    <a:lumMod val="75000"/>
                  </a:schemeClr>
                </a:solidFill>
              </a:rPr>
              <a:t>Νέες αγορές 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(2)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136904" cy="59046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l-GR" sz="1900" b="1" dirty="0">
                <a:solidFill>
                  <a:schemeClr val="accent2">
                    <a:lumMod val="75000"/>
                  </a:schemeClr>
                </a:solidFill>
              </a:rPr>
              <a:t>Δαπάνη ανά διανυκτέρευση</a:t>
            </a: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200" b="1" dirty="0" smtClean="0">
                <a:solidFill>
                  <a:schemeClr val="tx2"/>
                </a:solidFill>
              </a:rPr>
              <a:t>Άνοιγμα </a:t>
            </a:r>
            <a:r>
              <a:rPr lang="el-GR" sz="2200" b="1" dirty="0" smtClean="0">
                <a:solidFill>
                  <a:schemeClr val="tx2"/>
                </a:solidFill>
              </a:rPr>
              <a:t>σε αγορές με υψηλό εισοδηματικό επίπεδο τουριστών.</a:t>
            </a:r>
            <a:endParaRPr lang="el-GR" sz="22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927033"/>
              </p:ext>
            </p:extLst>
          </p:nvPr>
        </p:nvGraphicFramePr>
        <p:xfrm>
          <a:off x="332543" y="1136745"/>
          <a:ext cx="7695841" cy="5028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cha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152" y="5535366"/>
            <a:ext cx="1265845" cy="26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9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>
                <a:solidFill>
                  <a:schemeClr val="accent6">
                    <a:lumMod val="75000"/>
                  </a:schemeClr>
                </a:solidFill>
              </a:rPr>
              <a:t>Νέες αγορές 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l-GR" sz="32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859216" cy="54726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Δαπάνη ανά ταξίδι</a:t>
            </a:r>
          </a:p>
          <a:p>
            <a:pPr marL="0" indent="0">
              <a:buNone/>
            </a:pPr>
            <a:endParaRPr lang="el-GR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000" b="1" dirty="0" smtClean="0">
                <a:solidFill>
                  <a:schemeClr val="tx2"/>
                </a:solidFill>
              </a:rPr>
              <a:t>Άνοιγμα </a:t>
            </a:r>
            <a:r>
              <a:rPr lang="el-GR" sz="2000" b="1" dirty="0">
                <a:solidFill>
                  <a:schemeClr val="tx2"/>
                </a:solidFill>
              </a:rPr>
              <a:t>σε αγορές με υψηλό εισοδηματικό επίπεδο </a:t>
            </a:r>
            <a:r>
              <a:rPr lang="el-GR" sz="2000" b="1" dirty="0" smtClean="0">
                <a:solidFill>
                  <a:schemeClr val="tx2"/>
                </a:solidFill>
              </a:rPr>
              <a:t>τουριστών.</a:t>
            </a:r>
            <a:endParaRPr lang="el-GR" sz="2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604499"/>
              </p:ext>
            </p:extLst>
          </p:nvPr>
        </p:nvGraphicFramePr>
        <p:xfrm>
          <a:off x="323528" y="1124744"/>
          <a:ext cx="784887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cha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5301208"/>
            <a:ext cx="1080120" cy="22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6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>
                <a:solidFill>
                  <a:schemeClr val="accent6">
                    <a:lumMod val="75000"/>
                  </a:schemeClr>
                </a:solidFill>
              </a:rPr>
              <a:t>Νέες αγορές 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(4)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352928" cy="609329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Μέση 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διάρκεια παραμονής</a:t>
            </a: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2000" b="1" dirty="0" smtClean="0">
                <a:solidFill>
                  <a:schemeClr val="tx2"/>
                </a:solidFill>
              </a:rPr>
              <a:t>Ποιοτικές </a:t>
            </a:r>
            <a:r>
              <a:rPr lang="el-GR" sz="2000" b="1" dirty="0" smtClean="0">
                <a:solidFill>
                  <a:schemeClr val="tx2"/>
                </a:solidFill>
              </a:rPr>
              <a:t>διαφορές ανάλογα και με γεωγραφική εγγύτητα.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0784793"/>
              </p:ext>
            </p:extLst>
          </p:nvPr>
        </p:nvGraphicFramePr>
        <p:xfrm>
          <a:off x="467544" y="980728"/>
          <a:ext cx="777686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20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Επιμήκυνση τουριστικής περιόδου</a:t>
            </a:r>
            <a:endParaRPr lang="el-G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064896" cy="56886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Μεταβολή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αφίξεων ταξιδιωτών ανά τρίμηνο (2008: α’ τρίμηνο-2014 δ’ τρίμηνο)</a:t>
            </a:r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r>
              <a:rPr lang="el-GR" sz="1200" dirty="0" smtClean="0">
                <a:solidFill>
                  <a:srgbClr val="C00000"/>
                </a:solidFill>
              </a:rPr>
              <a:t>						</a:t>
            </a:r>
            <a:endParaRPr lang="el-GR" sz="1400" dirty="0" smtClean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900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el-GR" sz="900" dirty="0" smtClean="0">
                <a:solidFill>
                  <a:schemeClr val="accent4">
                    <a:lumMod val="75000"/>
                  </a:schemeClr>
                </a:solidFill>
              </a:rPr>
              <a:t>Πηγή: ΣΕΤΕ, επεξεργασία Τράπεζα της Ελλάδος</a:t>
            </a:r>
          </a:p>
          <a:p>
            <a:pPr marL="0" indent="0" algn="r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chemeClr val="tx2"/>
                </a:solidFill>
              </a:rPr>
              <a:t>2014: σημαντικές αυξήσεις το α’ και δ’ τρίμηνο</a:t>
            </a:r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917534"/>
              </p:ext>
            </p:extLst>
          </p:nvPr>
        </p:nvGraphicFramePr>
        <p:xfrm>
          <a:off x="251520" y="1412776"/>
          <a:ext cx="81369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532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367</TotalTime>
  <Words>630</Words>
  <Application>Microsoft Office PowerPoint</Application>
  <PresentationFormat>On-screen Show (4:3)</PresentationFormat>
  <Paragraphs>349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Adjacency</vt:lpstr>
      <vt:lpstr>Η Ελληνική Οικονομία στο Διεθνές Οικονομικό Σύστημα Προς ένα νέο πρότυπο ανάπτυξης στον τουρισμό: διαρθρωτικές μεταρρυθμίσεις και τουριστικό προϊόν στην Ελλάδα</vt:lpstr>
      <vt:lpstr>Η σημασία του τουρισμού για την οικονομική δραστηριότητα στην Ελλάδα (1)</vt:lpstr>
      <vt:lpstr>Η σημασία του τουρισμού για την οικονομική δραστηριότητα στην Ελλάδα (2)</vt:lpstr>
      <vt:lpstr>Διαρθρωτικές μεταρρυθμίσεις</vt:lpstr>
      <vt:lpstr>Νέες αγορές (1)</vt:lpstr>
      <vt:lpstr>Νέες αγορές (2)</vt:lpstr>
      <vt:lpstr>Νέες αγορές (3)</vt:lpstr>
      <vt:lpstr>Νέες αγορές (4)</vt:lpstr>
      <vt:lpstr>Επιμήκυνση τουριστικής περιόδου</vt:lpstr>
      <vt:lpstr>Γεωγραφική διαφοροποίηση του τουριστικού προϊόντος (1)</vt:lpstr>
      <vt:lpstr>Γεωγραφική διαφοροποίηση του τουριστικού προϊόντος (2)</vt:lpstr>
      <vt:lpstr>Γεωγραφική διαφοροποίηση του τουριστικού προϊόντος (3)</vt:lpstr>
      <vt:lpstr>Ανάδειξη πολιτιστικού προϊόντος (1)</vt:lpstr>
      <vt:lpstr>Ανάδειξη πολιτιστικού προϊόντος (2)</vt:lpstr>
      <vt:lpstr>Συμπεράσματα</vt:lpstr>
    </vt:vector>
  </TitlesOfParts>
  <Company>Bank of Greece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Προς ένα νέο πρότυπο ανάπτυξης στον τουρισμό: διαρθρωτικές μεταρρυθμίσεις και τουριστικό προϊόν στην Ελλάδα την περίοδο της κρίσης (2008-2014)</dc:title>
  <dc:creator>Dimitris Sideris</dc:creator>
  <cp:lastModifiedBy>Sideris Dimitrios</cp:lastModifiedBy>
  <cp:revision>76</cp:revision>
  <dcterms:created xsi:type="dcterms:W3CDTF">2019-12-02T07:21:38Z</dcterms:created>
  <dcterms:modified xsi:type="dcterms:W3CDTF">2020-12-08T15:06:27Z</dcterms:modified>
</cp:coreProperties>
</file>