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9"/>
  </p:notesMasterIdLst>
  <p:sldIdLst>
    <p:sldId id="283" r:id="rId2"/>
    <p:sldId id="287" r:id="rId3"/>
    <p:sldId id="288" r:id="rId4"/>
    <p:sldId id="282" r:id="rId5"/>
    <p:sldId id="291" r:id="rId6"/>
    <p:sldId id="372" r:id="rId7"/>
    <p:sldId id="293" r:id="rId8"/>
    <p:sldId id="373" r:id="rId9"/>
    <p:sldId id="260" r:id="rId10"/>
    <p:sldId id="294" r:id="rId11"/>
    <p:sldId id="295" r:id="rId12"/>
    <p:sldId id="296" r:id="rId13"/>
    <p:sldId id="297" r:id="rId14"/>
    <p:sldId id="298" r:id="rId15"/>
    <p:sldId id="299" r:id="rId16"/>
    <p:sldId id="264" r:id="rId17"/>
    <p:sldId id="265" r:id="rId18"/>
    <p:sldId id="266" r:id="rId19"/>
    <p:sldId id="267" r:id="rId20"/>
    <p:sldId id="300" r:id="rId21"/>
    <p:sldId id="301" r:id="rId22"/>
    <p:sldId id="302" r:id="rId23"/>
    <p:sldId id="303" r:id="rId24"/>
    <p:sldId id="304" r:id="rId25"/>
    <p:sldId id="272" r:id="rId26"/>
    <p:sldId id="273" r:id="rId27"/>
    <p:sldId id="274"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08"/>
  </p:normalViewPr>
  <p:slideViewPr>
    <p:cSldViewPr>
      <p:cViewPr varScale="1">
        <p:scale>
          <a:sx n="118" d="100"/>
          <a:sy n="118" d="100"/>
        </p:scale>
        <p:origin x="1672" y="20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0B700C-CBCB-4329-B502-A5D154C2DC7A}"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el-GR"/>
        </a:p>
      </dgm:t>
    </dgm:pt>
    <dgm:pt modelId="{2084CD1F-3FFD-4B0B-9AD5-15E3A54F1014}">
      <dgm:prSet phldrT="[Text]"/>
      <dgm:spPr/>
      <dgm:t>
        <a:bodyPr/>
        <a:lstStyle/>
        <a:p>
          <a:r>
            <a:rPr lang="el-GR"/>
            <a:t>Δείκτων Απόδοσης </a:t>
          </a:r>
          <a:r>
            <a:rPr lang="en-US"/>
            <a:t>(Metrics performance indicators)</a:t>
          </a:r>
          <a:endParaRPr lang="el-GR"/>
        </a:p>
      </dgm:t>
    </dgm:pt>
    <dgm:pt modelId="{FBA45CCB-FAA4-4B90-958B-C4E9F40EE16F}" type="parTrans" cxnId="{979A26E1-254F-475C-B46D-FCB60D739BC0}">
      <dgm:prSet/>
      <dgm:spPr/>
      <dgm:t>
        <a:bodyPr/>
        <a:lstStyle/>
        <a:p>
          <a:endParaRPr lang="el-GR"/>
        </a:p>
      </dgm:t>
    </dgm:pt>
    <dgm:pt modelId="{2642C3E9-0CFB-413F-9EBC-AABD92521F0F}" type="sibTrans" cxnId="{979A26E1-254F-475C-B46D-FCB60D739BC0}">
      <dgm:prSet/>
      <dgm:spPr/>
      <dgm:t>
        <a:bodyPr/>
        <a:lstStyle/>
        <a:p>
          <a:endParaRPr lang="el-GR"/>
        </a:p>
      </dgm:t>
    </dgm:pt>
    <dgm:pt modelId="{3D7F815B-334D-4737-B5EF-894409FFFFDF}">
      <dgm:prSet phldrT="[Text]"/>
      <dgm:spPr/>
      <dgm:t>
        <a:bodyPr/>
        <a:lstStyle/>
        <a:p>
          <a:r>
            <a:rPr lang="el-GR"/>
            <a:t>κερδοφορία (</a:t>
          </a:r>
          <a:r>
            <a:rPr lang="en-US"/>
            <a:t>profitability</a:t>
          </a:r>
          <a:r>
            <a:rPr lang="el-GR"/>
            <a:t>)</a:t>
          </a:r>
        </a:p>
      </dgm:t>
    </dgm:pt>
    <dgm:pt modelId="{DC26B98B-601E-44CF-BF7C-ABFA0FC1DE37}" type="parTrans" cxnId="{5D2B9C7E-D340-48BB-9956-57ED02740EF6}">
      <dgm:prSet/>
      <dgm:spPr/>
      <dgm:t>
        <a:bodyPr/>
        <a:lstStyle/>
        <a:p>
          <a:endParaRPr lang="el-GR"/>
        </a:p>
      </dgm:t>
    </dgm:pt>
    <dgm:pt modelId="{D82EB22B-B1E2-44CF-9895-97D26536C8D4}" type="sibTrans" cxnId="{5D2B9C7E-D340-48BB-9956-57ED02740EF6}">
      <dgm:prSet/>
      <dgm:spPr/>
      <dgm:t>
        <a:bodyPr/>
        <a:lstStyle/>
        <a:p>
          <a:endParaRPr lang="el-GR"/>
        </a:p>
      </dgm:t>
    </dgm:pt>
    <dgm:pt modelId="{2FD76165-F4BC-46C7-B83E-BF6C07FC0D43}">
      <dgm:prSet phldrT="[Text]"/>
      <dgm:spPr/>
      <dgm:t>
        <a:bodyPr/>
        <a:lstStyle/>
        <a:p>
          <a:r>
            <a:rPr lang="el-GR"/>
            <a:t>Λογιστική βάση (</a:t>
          </a:r>
          <a:r>
            <a:rPr lang="en-US"/>
            <a:t>Accrual Basis</a:t>
          </a:r>
          <a:r>
            <a:rPr lang="el-GR"/>
            <a:t>)</a:t>
          </a:r>
        </a:p>
      </dgm:t>
    </dgm:pt>
    <dgm:pt modelId="{DC5D5BFB-10AA-4911-A824-54F854B0BD1B}" type="parTrans" cxnId="{117482F4-B3DF-4A9F-B0C1-FFFD8F791168}">
      <dgm:prSet/>
      <dgm:spPr/>
      <dgm:t>
        <a:bodyPr/>
        <a:lstStyle/>
        <a:p>
          <a:endParaRPr lang="el-GR"/>
        </a:p>
      </dgm:t>
    </dgm:pt>
    <dgm:pt modelId="{5AB07CB2-D724-4DE7-A48A-B0022849EF03}" type="sibTrans" cxnId="{117482F4-B3DF-4A9F-B0C1-FFFD8F791168}">
      <dgm:prSet/>
      <dgm:spPr/>
      <dgm:t>
        <a:bodyPr/>
        <a:lstStyle/>
        <a:p>
          <a:endParaRPr lang="el-GR"/>
        </a:p>
      </dgm:t>
    </dgm:pt>
    <dgm:pt modelId="{7D280907-880F-4EEE-B2A9-490D1F5E7D32}">
      <dgm:prSet phldrT="[Text]"/>
      <dgm:spPr/>
      <dgm:t>
        <a:bodyPr/>
        <a:lstStyle/>
        <a:p>
          <a:r>
            <a:rPr lang="el-GR"/>
            <a:t>Ταμειακή βάση (</a:t>
          </a:r>
          <a:r>
            <a:rPr lang="en-US"/>
            <a:t>cash flow Basis</a:t>
          </a:r>
          <a:r>
            <a:rPr lang="el-GR"/>
            <a:t>) </a:t>
          </a:r>
        </a:p>
      </dgm:t>
    </dgm:pt>
    <dgm:pt modelId="{14BCA5ED-F8F1-4D84-8A8A-DA8447108C55}" type="parTrans" cxnId="{622F9747-0FA6-4796-9D86-D8FE6E4344F2}">
      <dgm:prSet/>
      <dgm:spPr/>
      <dgm:t>
        <a:bodyPr/>
        <a:lstStyle/>
        <a:p>
          <a:endParaRPr lang="el-GR"/>
        </a:p>
      </dgm:t>
    </dgm:pt>
    <dgm:pt modelId="{92EBE56A-813F-4AB6-BDBF-1F12A059947D}" type="sibTrans" cxnId="{622F9747-0FA6-4796-9D86-D8FE6E4344F2}">
      <dgm:prSet/>
      <dgm:spPr/>
      <dgm:t>
        <a:bodyPr/>
        <a:lstStyle/>
        <a:p>
          <a:endParaRPr lang="el-GR"/>
        </a:p>
      </dgm:t>
    </dgm:pt>
    <dgm:pt modelId="{7CAEF33E-0D1B-492F-A0E7-B419C4974EA9}">
      <dgm:prSet phldrT="[Text]"/>
      <dgm:spPr/>
      <dgm:t>
        <a:bodyPr/>
        <a:lstStyle/>
        <a:p>
          <a:r>
            <a:rPr lang="el-GR"/>
            <a:t>ρευστότητα </a:t>
          </a:r>
          <a:r>
            <a:rPr lang="en-US"/>
            <a:t>    </a:t>
          </a:r>
          <a:r>
            <a:rPr lang="el-GR"/>
            <a:t>(</a:t>
          </a:r>
          <a:r>
            <a:rPr lang="en-US"/>
            <a:t>liquidity</a:t>
          </a:r>
          <a:r>
            <a:rPr lang="el-GR"/>
            <a:t>)</a:t>
          </a:r>
        </a:p>
      </dgm:t>
    </dgm:pt>
    <dgm:pt modelId="{1DFC5CD0-E159-41F6-BC54-6E07B87B9CFB}" type="parTrans" cxnId="{AC44643A-E761-41B3-A075-A6AB94115E75}">
      <dgm:prSet/>
      <dgm:spPr/>
      <dgm:t>
        <a:bodyPr/>
        <a:lstStyle/>
        <a:p>
          <a:endParaRPr lang="el-GR"/>
        </a:p>
      </dgm:t>
    </dgm:pt>
    <dgm:pt modelId="{D135FF01-CE76-4AD1-9063-E4905A66F894}" type="sibTrans" cxnId="{AC44643A-E761-41B3-A075-A6AB94115E75}">
      <dgm:prSet/>
      <dgm:spPr/>
      <dgm:t>
        <a:bodyPr/>
        <a:lstStyle/>
        <a:p>
          <a:endParaRPr lang="el-GR"/>
        </a:p>
      </dgm:t>
    </dgm:pt>
    <dgm:pt modelId="{42F7AFB8-54FE-40B1-B899-A42BDA20CE89}">
      <dgm:prSet phldrT="[Text]"/>
      <dgm:spPr/>
      <dgm:t>
        <a:bodyPr/>
        <a:lstStyle/>
        <a:p>
          <a:r>
            <a:rPr lang="el-GR"/>
            <a:t>Λογιστική βάση (</a:t>
          </a:r>
          <a:r>
            <a:rPr lang="en-US"/>
            <a:t>Accrual Basis</a:t>
          </a:r>
          <a:r>
            <a:rPr lang="el-GR"/>
            <a:t>) </a:t>
          </a:r>
        </a:p>
      </dgm:t>
    </dgm:pt>
    <dgm:pt modelId="{74707BEA-F27E-406D-82C2-58A9625BA2C2}" type="parTrans" cxnId="{B44CB596-9873-4609-A7AD-7756498235CC}">
      <dgm:prSet/>
      <dgm:spPr/>
      <dgm:t>
        <a:bodyPr/>
        <a:lstStyle/>
        <a:p>
          <a:endParaRPr lang="el-GR"/>
        </a:p>
      </dgm:t>
    </dgm:pt>
    <dgm:pt modelId="{2CF5ECD5-C4BE-4252-A999-28A6DADFE4CD}" type="sibTrans" cxnId="{B44CB596-9873-4609-A7AD-7756498235CC}">
      <dgm:prSet/>
      <dgm:spPr/>
      <dgm:t>
        <a:bodyPr/>
        <a:lstStyle/>
        <a:p>
          <a:endParaRPr lang="el-GR"/>
        </a:p>
      </dgm:t>
    </dgm:pt>
    <dgm:pt modelId="{B8799412-6735-4782-AF0B-BBB28499D175}">
      <dgm:prSet/>
      <dgm:spPr/>
      <dgm:t>
        <a:bodyPr/>
        <a:lstStyle/>
        <a:p>
          <a:r>
            <a:rPr lang="el-GR"/>
            <a:t>φερεγγυότητα (</a:t>
          </a:r>
          <a:r>
            <a:rPr lang="en-US"/>
            <a:t>solvency</a:t>
          </a:r>
          <a:r>
            <a:rPr lang="el-GR"/>
            <a:t>)</a:t>
          </a:r>
        </a:p>
      </dgm:t>
    </dgm:pt>
    <dgm:pt modelId="{EFB440A1-38F7-46B8-BEA1-3ABE48240CDC}" type="parTrans" cxnId="{7E562F7F-A008-4730-906D-275238848080}">
      <dgm:prSet/>
      <dgm:spPr/>
      <dgm:t>
        <a:bodyPr/>
        <a:lstStyle/>
        <a:p>
          <a:endParaRPr lang="el-GR"/>
        </a:p>
      </dgm:t>
    </dgm:pt>
    <dgm:pt modelId="{A5CEAB20-387E-45EB-B6C7-0BA041D93339}" type="sibTrans" cxnId="{7E562F7F-A008-4730-906D-275238848080}">
      <dgm:prSet/>
      <dgm:spPr/>
      <dgm:t>
        <a:bodyPr/>
        <a:lstStyle/>
        <a:p>
          <a:endParaRPr lang="el-GR"/>
        </a:p>
      </dgm:t>
    </dgm:pt>
    <dgm:pt modelId="{86F644B7-1685-439C-9DB0-529ECB1AFB7E}">
      <dgm:prSet/>
      <dgm:spPr/>
      <dgm:t>
        <a:bodyPr/>
        <a:lstStyle/>
        <a:p>
          <a:r>
            <a:rPr lang="el-GR"/>
            <a:t>Ταμειακή βάση (</a:t>
          </a:r>
          <a:r>
            <a:rPr lang="en-US"/>
            <a:t>cash flow Basis</a:t>
          </a:r>
          <a:r>
            <a:rPr lang="el-GR"/>
            <a:t>) </a:t>
          </a:r>
        </a:p>
      </dgm:t>
    </dgm:pt>
    <dgm:pt modelId="{DECB709F-CDE9-4D6F-A792-5D3ACE01E9CB}" type="parTrans" cxnId="{5A365F55-7C19-4E1E-BF22-38BFB77EF11B}">
      <dgm:prSet/>
      <dgm:spPr/>
      <dgm:t>
        <a:bodyPr/>
        <a:lstStyle/>
        <a:p>
          <a:endParaRPr lang="el-GR"/>
        </a:p>
      </dgm:t>
    </dgm:pt>
    <dgm:pt modelId="{FB0D7510-CB44-4A18-9C03-A289443D82DF}" type="sibTrans" cxnId="{5A365F55-7C19-4E1E-BF22-38BFB77EF11B}">
      <dgm:prSet/>
      <dgm:spPr/>
      <dgm:t>
        <a:bodyPr/>
        <a:lstStyle/>
        <a:p>
          <a:endParaRPr lang="el-GR"/>
        </a:p>
      </dgm:t>
    </dgm:pt>
    <dgm:pt modelId="{DA4D0496-42DE-412E-885A-86B6C00FF79E}">
      <dgm:prSet/>
      <dgm:spPr/>
      <dgm:t>
        <a:bodyPr/>
        <a:lstStyle/>
        <a:p>
          <a:r>
            <a:rPr lang="el-GR"/>
            <a:t>Ταμειακή βάση (</a:t>
          </a:r>
          <a:r>
            <a:rPr lang="en-US"/>
            <a:t>cash flow Basis</a:t>
          </a:r>
          <a:endParaRPr lang="el-GR"/>
        </a:p>
      </dgm:t>
    </dgm:pt>
    <dgm:pt modelId="{094733DD-17E6-4EE6-B03D-88F3FAB23877}" type="parTrans" cxnId="{1FBCDD9E-71CB-40BA-BF58-7D6A6E98C6D8}">
      <dgm:prSet/>
      <dgm:spPr/>
      <dgm:t>
        <a:bodyPr/>
        <a:lstStyle/>
        <a:p>
          <a:endParaRPr lang="el-GR"/>
        </a:p>
      </dgm:t>
    </dgm:pt>
    <dgm:pt modelId="{4E24EBE0-B6DD-4A78-8E1F-B739C8BEB364}" type="sibTrans" cxnId="{1FBCDD9E-71CB-40BA-BF58-7D6A6E98C6D8}">
      <dgm:prSet/>
      <dgm:spPr/>
      <dgm:t>
        <a:bodyPr/>
        <a:lstStyle/>
        <a:p>
          <a:endParaRPr lang="el-GR"/>
        </a:p>
      </dgm:t>
    </dgm:pt>
    <dgm:pt modelId="{11CF0408-B238-4F4C-BEA1-7DE4F04C15FA}">
      <dgm:prSet/>
      <dgm:spPr/>
      <dgm:t>
        <a:bodyPr/>
        <a:lstStyle/>
        <a:p>
          <a:r>
            <a:rPr lang="el-GR"/>
            <a:t>Λογιστική βάση (</a:t>
          </a:r>
          <a:r>
            <a:rPr lang="en-US"/>
            <a:t>Accrual Basis</a:t>
          </a:r>
          <a:r>
            <a:rPr lang="el-GR"/>
            <a:t>) </a:t>
          </a:r>
        </a:p>
      </dgm:t>
    </dgm:pt>
    <dgm:pt modelId="{7300701C-CE67-4508-BB99-75292793E1DD}" type="parTrans" cxnId="{AD18AFBF-E7DE-4843-AFC2-3AD7DE6C2177}">
      <dgm:prSet/>
      <dgm:spPr/>
      <dgm:t>
        <a:bodyPr/>
        <a:lstStyle/>
        <a:p>
          <a:endParaRPr lang="el-GR"/>
        </a:p>
      </dgm:t>
    </dgm:pt>
    <dgm:pt modelId="{E60DFAF8-D80F-4AFE-B835-585126D39D88}" type="sibTrans" cxnId="{AD18AFBF-E7DE-4843-AFC2-3AD7DE6C2177}">
      <dgm:prSet/>
      <dgm:spPr/>
      <dgm:t>
        <a:bodyPr/>
        <a:lstStyle/>
        <a:p>
          <a:endParaRPr lang="el-GR"/>
        </a:p>
      </dgm:t>
    </dgm:pt>
    <dgm:pt modelId="{DAB3E2F8-EB89-41BF-B411-1D58F77058A7}">
      <dgm:prSet/>
      <dgm:spPr/>
      <dgm:t>
        <a:bodyPr/>
        <a:lstStyle/>
        <a:p>
          <a:r>
            <a:rPr lang="el-GR"/>
            <a:t>Πωλήσεις</a:t>
          </a:r>
          <a:r>
            <a:rPr lang="en-US"/>
            <a:t> (sales) </a:t>
          </a:r>
          <a:endParaRPr lang="el-GR"/>
        </a:p>
      </dgm:t>
    </dgm:pt>
    <dgm:pt modelId="{E2DBD88E-5065-46A8-BE9A-B9C59C5FD933}" type="parTrans" cxnId="{19027113-21EE-418F-B7B5-F66889FC8BA8}">
      <dgm:prSet/>
      <dgm:spPr/>
      <dgm:t>
        <a:bodyPr/>
        <a:lstStyle/>
        <a:p>
          <a:endParaRPr lang="el-GR"/>
        </a:p>
      </dgm:t>
    </dgm:pt>
    <dgm:pt modelId="{A2AB5AE4-CDFE-4D53-98D9-110863281F34}" type="sibTrans" cxnId="{19027113-21EE-418F-B7B5-F66889FC8BA8}">
      <dgm:prSet/>
      <dgm:spPr/>
      <dgm:t>
        <a:bodyPr/>
        <a:lstStyle/>
        <a:p>
          <a:endParaRPr lang="el-GR"/>
        </a:p>
      </dgm:t>
    </dgm:pt>
    <dgm:pt modelId="{B71AA8C7-8BC5-45CF-9435-C2114C2F1AA3}">
      <dgm:prSet/>
      <dgm:spPr/>
      <dgm:t>
        <a:bodyPr/>
        <a:lstStyle/>
        <a:p>
          <a:r>
            <a:rPr lang="en-US"/>
            <a:t>NI </a:t>
          </a:r>
          <a:r>
            <a:rPr lang="el-GR"/>
            <a:t>ή </a:t>
          </a:r>
          <a:r>
            <a:rPr lang="en-US"/>
            <a:t>NPAT</a:t>
          </a:r>
          <a:endParaRPr lang="el-GR"/>
        </a:p>
      </dgm:t>
    </dgm:pt>
    <dgm:pt modelId="{584B40B6-2599-4B97-9213-11C065D2CE34}" type="parTrans" cxnId="{EC5B9115-8453-4C12-91FF-F3A4FC76DEAA}">
      <dgm:prSet/>
      <dgm:spPr/>
      <dgm:t>
        <a:bodyPr/>
        <a:lstStyle/>
        <a:p>
          <a:endParaRPr lang="el-GR"/>
        </a:p>
      </dgm:t>
    </dgm:pt>
    <dgm:pt modelId="{9841FAE1-18DC-4D7E-98BD-9D218C6175E6}" type="sibTrans" cxnId="{EC5B9115-8453-4C12-91FF-F3A4FC76DEAA}">
      <dgm:prSet/>
      <dgm:spPr/>
      <dgm:t>
        <a:bodyPr/>
        <a:lstStyle/>
        <a:p>
          <a:endParaRPr lang="el-GR"/>
        </a:p>
      </dgm:t>
    </dgm:pt>
    <dgm:pt modelId="{27C08E6B-6C66-4F20-99E4-B3B0F2D3E2E7}">
      <dgm:prSet/>
      <dgm:spPr/>
      <dgm:t>
        <a:bodyPr/>
        <a:lstStyle/>
        <a:p>
          <a:r>
            <a:rPr lang="en-US"/>
            <a:t>EPS</a:t>
          </a:r>
          <a:endParaRPr lang="el-GR"/>
        </a:p>
      </dgm:t>
    </dgm:pt>
    <dgm:pt modelId="{EA8F0874-31AA-423C-AC64-63954C783ABA}" type="parTrans" cxnId="{3822A384-C9AE-40B4-8B97-C4EF0B50257A}">
      <dgm:prSet/>
      <dgm:spPr/>
      <dgm:t>
        <a:bodyPr/>
        <a:lstStyle/>
        <a:p>
          <a:endParaRPr lang="el-GR"/>
        </a:p>
      </dgm:t>
    </dgm:pt>
    <dgm:pt modelId="{7B35C6CD-2E51-44B0-B28E-451AE430472B}" type="sibTrans" cxnId="{3822A384-C9AE-40B4-8B97-C4EF0B50257A}">
      <dgm:prSet/>
      <dgm:spPr/>
      <dgm:t>
        <a:bodyPr/>
        <a:lstStyle/>
        <a:p>
          <a:endParaRPr lang="el-GR"/>
        </a:p>
      </dgm:t>
    </dgm:pt>
    <dgm:pt modelId="{5E2D576C-ADCF-46C5-AF32-A1BF39B147EE}">
      <dgm:prSet/>
      <dgm:spPr/>
      <dgm:t>
        <a:bodyPr/>
        <a:lstStyle/>
        <a:p>
          <a:r>
            <a:rPr lang="en-US"/>
            <a:t>DUPONT -ROA</a:t>
          </a:r>
          <a:endParaRPr lang="el-GR"/>
        </a:p>
      </dgm:t>
    </dgm:pt>
    <dgm:pt modelId="{D6C7C921-7B09-47DB-86DF-6456654AD712}" type="parTrans" cxnId="{04F5152B-B860-4937-BE05-B90B091AE9ED}">
      <dgm:prSet/>
      <dgm:spPr/>
      <dgm:t>
        <a:bodyPr/>
        <a:lstStyle/>
        <a:p>
          <a:endParaRPr lang="el-GR"/>
        </a:p>
      </dgm:t>
    </dgm:pt>
    <dgm:pt modelId="{8D1F7FD3-79B5-4BC8-BDF2-2E09F64D276D}" type="sibTrans" cxnId="{04F5152B-B860-4937-BE05-B90B091AE9ED}">
      <dgm:prSet/>
      <dgm:spPr/>
      <dgm:t>
        <a:bodyPr/>
        <a:lstStyle/>
        <a:p>
          <a:endParaRPr lang="el-GR"/>
        </a:p>
      </dgm:t>
    </dgm:pt>
    <dgm:pt modelId="{3E9EE74F-2E6F-450B-9BFF-F8AE9EB386E7}">
      <dgm:prSet/>
      <dgm:spPr/>
      <dgm:t>
        <a:bodyPr/>
        <a:lstStyle/>
        <a:p>
          <a:r>
            <a:rPr lang="en-US"/>
            <a:t>ROE</a:t>
          </a:r>
          <a:endParaRPr lang="el-GR"/>
        </a:p>
      </dgm:t>
    </dgm:pt>
    <dgm:pt modelId="{1090C7EE-9E18-42C3-BD57-BE696F3F895A}" type="parTrans" cxnId="{1A595C51-0CD0-4612-A6CD-8737AA603D63}">
      <dgm:prSet/>
      <dgm:spPr/>
      <dgm:t>
        <a:bodyPr/>
        <a:lstStyle/>
        <a:p>
          <a:endParaRPr lang="el-GR"/>
        </a:p>
      </dgm:t>
    </dgm:pt>
    <dgm:pt modelId="{48E000DB-3D21-444F-8BEB-107FB65856B7}" type="sibTrans" cxnId="{1A595C51-0CD0-4612-A6CD-8737AA603D63}">
      <dgm:prSet/>
      <dgm:spPr/>
      <dgm:t>
        <a:bodyPr/>
        <a:lstStyle/>
        <a:p>
          <a:endParaRPr lang="el-GR"/>
        </a:p>
      </dgm:t>
    </dgm:pt>
    <dgm:pt modelId="{924E531D-441A-41A3-873B-14048379C251}">
      <dgm:prSet/>
      <dgm:spPr/>
      <dgm:t>
        <a:bodyPr/>
        <a:lstStyle/>
        <a:p>
          <a:r>
            <a:rPr lang="en-US"/>
            <a:t>CFO /TOTAL ASSETS</a:t>
          </a:r>
          <a:endParaRPr lang="el-GR"/>
        </a:p>
      </dgm:t>
    </dgm:pt>
    <dgm:pt modelId="{D22B3EA9-1DCA-418B-BDD9-B16ABB59937B}" type="parTrans" cxnId="{572052E2-56E1-48A7-AE71-3DF34FD431CB}">
      <dgm:prSet/>
      <dgm:spPr/>
      <dgm:t>
        <a:bodyPr/>
        <a:lstStyle/>
        <a:p>
          <a:endParaRPr lang="el-GR"/>
        </a:p>
      </dgm:t>
    </dgm:pt>
    <dgm:pt modelId="{AE02B803-FB79-4BC8-B441-9AB4022A557C}" type="sibTrans" cxnId="{572052E2-56E1-48A7-AE71-3DF34FD431CB}">
      <dgm:prSet/>
      <dgm:spPr/>
      <dgm:t>
        <a:bodyPr/>
        <a:lstStyle/>
        <a:p>
          <a:endParaRPr lang="el-GR"/>
        </a:p>
      </dgm:t>
    </dgm:pt>
    <dgm:pt modelId="{F293B2C0-934B-4BAB-A12F-C28918BFEB1C}">
      <dgm:prSet/>
      <dgm:spPr/>
      <dgm:t>
        <a:bodyPr/>
        <a:lstStyle/>
        <a:p>
          <a:r>
            <a:rPr lang="en-US"/>
            <a:t>CASH SPEND. / SH.</a:t>
          </a:r>
          <a:endParaRPr lang="el-GR"/>
        </a:p>
      </dgm:t>
    </dgm:pt>
    <dgm:pt modelId="{3F1DD92D-A05E-49B7-A64E-F9824733C9BC}" type="parTrans" cxnId="{EE90B102-3DEC-48C3-8053-E6756F23D723}">
      <dgm:prSet/>
      <dgm:spPr/>
      <dgm:t>
        <a:bodyPr/>
        <a:lstStyle/>
        <a:p>
          <a:endParaRPr lang="el-GR"/>
        </a:p>
      </dgm:t>
    </dgm:pt>
    <dgm:pt modelId="{14F5B3D3-4423-4148-A178-904845122DF4}" type="sibTrans" cxnId="{EE90B102-3DEC-48C3-8053-E6756F23D723}">
      <dgm:prSet/>
      <dgm:spPr/>
      <dgm:t>
        <a:bodyPr/>
        <a:lstStyle/>
        <a:p>
          <a:endParaRPr lang="el-GR"/>
        </a:p>
      </dgm:t>
    </dgm:pt>
    <dgm:pt modelId="{188117DC-AF5A-4EFA-8FE6-9BFCF07A7606}">
      <dgm:prSet/>
      <dgm:spPr/>
      <dgm:t>
        <a:bodyPr/>
        <a:lstStyle/>
        <a:p>
          <a:r>
            <a:rPr lang="en-US"/>
            <a:t>CASH FLOW/ SH</a:t>
          </a:r>
          <a:endParaRPr lang="el-GR"/>
        </a:p>
      </dgm:t>
    </dgm:pt>
    <dgm:pt modelId="{C9E0BA04-5C8D-4671-AEF4-25821A641258}" type="parTrans" cxnId="{8D236EEC-57CB-418C-A0AB-0E40185A61A0}">
      <dgm:prSet/>
      <dgm:spPr/>
      <dgm:t>
        <a:bodyPr/>
        <a:lstStyle/>
        <a:p>
          <a:endParaRPr lang="el-GR"/>
        </a:p>
      </dgm:t>
    </dgm:pt>
    <dgm:pt modelId="{17967A3C-46A4-4F90-8705-3B97AD18870B}" type="sibTrans" cxnId="{8D236EEC-57CB-418C-A0AB-0E40185A61A0}">
      <dgm:prSet/>
      <dgm:spPr/>
      <dgm:t>
        <a:bodyPr/>
        <a:lstStyle/>
        <a:p>
          <a:endParaRPr lang="el-GR"/>
        </a:p>
      </dgm:t>
    </dgm:pt>
    <dgm:pt modelId="{29364A20-4029-40A9-A8FF-EB2F5A690DEA}">
      <dgm:prSet/>
      <dgm:spPr/>
      <dgm:t>
        <a:bodyPr/>
        <a:lstStyle/>
        <a:p>
          <a:r>
            <a:rPr lang="en-US"/>
            <a:t>ROIC</a:t>
          </a:r>
          <a:endParaRPr lang="el-GR"/>
        </a:p>
      </dgm:t>
    </dgm:pt>
    <dgm:pt modelId="{6776EFDB-430A-488A-96F2-510EAFF5A06A}" type="parTrans" cxnId="{1F0D4B4F-FEE6-47A2-8257-26DC411619C1}">
      <dgm:prSet/>
      <dgm:spPr/>
      <dgm:t>
        <a:bodyPr/>
        <a:lstStyle/>
        <a:p>
          <a:endParaRPr lang="el-GR"/>
        </a:p>
      </dgm:t>
    </dgm:pt>
    <dgm:pt modelId="{BF037D5A-FC24-44A0-8762-0B850990B934}" type="sibTrans" cxnId="{1F0D4B4F-FEE6-47A2-8257-26DC411619C1}">
      <dgm:prSet/>
      <dgm:spPr/>
      <dgm:t>
        <a:bodyPr/>
        <a:lstStyle/>
        <a:p>
          <a:endParaRPr lang="el-GR"/>
        </a:p>
      </dgm:t>
    </dgm:pt>
    <dgm:pt modelId="{4832401F-B2DF-491C-9E58-DB32AF265410}">
      <dgm:prSet/>
      <dgm:spPr/>
      <dgm:t>
        <a:bodyPr/>
        <a:lstStyle/>
        <a:p>
          <a:r>
            <a:rPr lang="en-US"/>
            <a:t>ROS</a:t>
          </a:r>
          <a:endParaRPr lang="el-GR"/>
        </a:p>
      </dgm:t>
    </dgm:pt>
    <dgm:pt modelId="{7C1AC886-D6CC-4BA1-9153-DD7B2C20D62F}" type="parTrans" cxnId="{EE2284CC-78D0-4EA9-AE33-8F2CB05597A1}">
      <dgm:prSet/>
      <dgm:spPr/>
      <dgm:t>
        <a:bodyPr/>
        <a:lstStyle/>
        <a:p>
          <a:endParaRPr lang="el-GR"/>
        </a:p>
      </dgm:t>
    </dgm:pt>
    <dgm:pt modelId="{AE36D007-E312-4448-B828-98A092C6CBF8}" type="sibTrans" cxnId="{EE2284CC-78D0-4EA9-AE33-8F2CB05597A1}">
      <dgm:prSet/>
      <dgm:spPr/>
      <dgm:t>
        <a:bodyPr/>
        <a:lstStyle/>
        <a:p>
          <a:endParaRPr lang="el-GR"/>
        </a:p>
      </dgm:t>
    </dgm:pt>
    <dgm:pt modelId="{574A846A-749C-40B1-921B-700F7D7F3AB8}">
      <dgm:prSet/>
      <dgm:spPr/>
      <dgm:t>
        <a:bodyPr/>
        <a:lstStyle/>
        <a:p>
          <a:r>
            <a:rPr lang="en-US"/>
            <a:t>NWC</a:t>
          </a:r>
          <a:endParaRPr lang="el-GR"/>
        </a:p>
      </dgm:t>
    </dgm:pt>
    <dgm:pt modelId="{49D03F98-A5CD-4832-9422-2F651CA3E575}" type="parTrans" cxnId="{09FD7845-EB8A-4D56-9BD7-A7ECFA25C294}">
      <dgm:prSet/>
      <dgm:spPr/>
      <dgm:t>
        <a:bodyPr/>
        <a:lstStyle/>
        <a:p>
          <a:endParaRPr lang="el-GR"/>
        </a:p>
      </dgm:t>
    </dgm:pt>
    <dgm:pt modelId="{BB899ECA-3D85-474A-AEB4-56E6106A62F0}" type="sibTrans" cxnId="{09FD7845-EB8A-4D56-9BD7-A7ECFA25C294}">
      <dgm:prSet/>
      <dgm:spPr/>
      <dgm:t>
        <a:bodyPr/>
        <a:lstStyle/>
        <a:p>
          <a:endParaRPr lang="el-GR"/>
        </a:p>
      </dgm:t>
    </dgm:pt>
    <dgm:pt modelId="{F5E94124-BDCC-45EE-A21F-5671D377CDAC}">
      <dgm:prSet/>
      <dgm:spPr/>
      <dgm:t>
        <a:bodyPr/>
        <a:lstStyle/>
        <a:p>
          <a:r>
            <a:rPr lang="en-US"/>
            <a:t>CURRENT RATIO</a:t>
          </a:r>
          <a:endParaRPr lang="el-GR"/>
        </a:p>
      </dgm:t>
    </dgm:pt>
    <dgm:pt modelId="{795E6DA8-0629-41EC-96CF-9BD161B1A1FE}" type="parTrans" cxnId="{B440D28C-FB91-4320-A9A2-6ED5646023AE}">
      <dgm:prSet/>
      <dgm:spPr/>
      <dgm:t>
        <a:bodyPr/>
        <a:lstStyle/>
        <a:p>
          <a:endParaRPr lang="el-GR"/>
        </a:p>
      </dgm:t>
    </dgm:pt>
    <dgm:pt modelId="{9774A9BA-8662-4875-8235-558752C52026}" type="sibTrans" cxnId="{B440D28C-FB91-4320-A9A2-6ED5646023AE}">
      <dgm:prSet/>
      <dgm:spPr/>
      <dgm:t>
        <a:bodyPr/>
        <a:lstStyle/>
        <a:p>
          <a:endParaRPr lang="el-GR"/>
        </a:p>
      </dgm:t>
    </dgm:pt>
    <dgm:pt modelId="{FFC82719-D2BC-4D27-8836-5375F2D9F67B}">
      <dgm:prSet/>
      <dgm:spPr/>
      <dgm:t>
        <a:bodyPr/>
        <a:lstStyle/>
        <a:p>
          <a:r>
            <a:rPr lang="en-US"/>
            <a:t>QUICK RATIO</a:t>
          </a:r>
          <a:endParaRPr lang="el-GR"/>
        </a:p>
      </dgm:t>
    </dgm:pt>
    <dgm:pt modelId="{318AB17E-2BDA-40A1-AE11-E587E175C505}" type="parTrans" cxnId="{8E7FE598-6A9B-4DA0-9392-F2E3BCA2152D}">
      <dgm:prSet/>
      <dgm:spPr/>
      <dgm:t>
        <a:bodyPr/>
        <a:lstStyle/>
        <a:p>
          <a:endParaRPr lang="el-GR"/>
        </a:p>
      </dgm:t>
    </dgm:pt>
    <dgm:pt modelId="{0BB7125C-9DEC-4991-AF59-A7685CF5B3ED}" type="sibTrans" cxnId="{8E7FE598-6A9B-4DA0-9392-F2E3BCA2152D}">
      <dgm:prSet/>
      <dgm:spPr/>
      <dgm:t>
        <a:bodyPr/>
        <a:lstStyle/>
        <a:p>
          <a:endParaRPr lang="el-GR"/>
        </a:p>
      </dgm:t>
    </dgm:pt>
    <dgm:pt modelId="{E575DBC3-19C0-4A18-93B8-225F65E87FDC}">
      <dgm:prSet/>
      <dgm:spPr/>
      <dgm:t>
        <a:bodyPr/>
        <a:lstStyle/>
        <a:p>
          <a:r>
            <a:rPr lang="en-US"/>
            <a:t>A/R TURNOVER</a:t>
          </a:r>
          <a:endParaRPr lang="el-GR"/>
        </a:p>
      </dgm:t>
    </dgm:pt>
    <dgm:pt modelId="{4220A47B-782F-4845-9544-E94197A60344}" type="parTrans" cxnId="{BB757A70-85CF-4F0C-BE66-03EC0309FF94}">
      <dgm:prSet/>
      <dgm:spPr/>
      <dgm:t>
        <a:bodyPr/>
        <a:lstStyle/>
        <a:p>
          <a:endParaRPr lang="el-GR"/>
        </a:p>
      </dgm:t>
    </dgm:pt>
    <dgm:pt modelId="{94B69466-09D7-4A3C-8776-735AE8E4784E}" type="sibTrans" cxnId="{BB757A70-85CF-4F0C-BE66-03EC0309FF94}">
      <dgm:prSet/>
      <dgm:spPr/>
      <dgm:t>
        <a:bodyPr/>
        <a:lstStyle/>
        <a:p>
          <a:endParaRPr lang="el-GR"/>
        </a:p>
      </dgm:t>
    </dgm:pt>
    <dgm:pt modelId="{A535A8F1-E1A7-48A8-BDD4-85A3B0E0DA2D}">
      <dgm:prSet/>
      <dgm:spPr/>
      <dgm:t>
        <a:bodyPr/>
        <a:lstStyle/>
        <a:p>
          <a:r>
            <a:rPr lang="en-US"/>
            <a:t>INVENTORY TURNOVER</a:t>
          </a:r>
          <a:endParaRPr lang="el-GR"/>
        </a:p>
      </dgm:t>
    </dgm:pt>
    <dgm:pt modelId="{7CF0CC1C-3623-453B-8C89-BD604FDEA7E0}" type="parTrans" cxnId="{024C0425-57A7-42D0-90E4-033A1F952817}">
      <dgm:prSet/>
      <dgm:spPr/>
      <dgm:t>
        <a:bodyPr/>
        <a:lstStyle/>
        <a:p>
          <a:endParaRPr lang="el-GR"/>
        </a:p>
      </dgm:t>
    </dgm:pt>
    <dgm:pt modelId="{7A4DE321-C1C3-4A4F-98CE-DAD6D0B508C6}" type="sibTrans" cxnId="{024C0425-57A7-42D0-90E4-033A1F952817}">
      <dgm:prSet/>
      <dgm:spPr/>
      <dgm:t>
        <a:bodyPr/>
        <a:lstStyle/>
        <a:p>
          <a:endParaRPr lang="el-GR"/>
        </a:p>
      </dgm:t>
    </dgm:pt>
    <dgm:pt modelId="{44A86932-B08E-4B63-B2EC-7F13307F3996}">
      <dgm:prSet/>
      <dgm:spPr/>
      <dgm:t>
        <a:bodyPr/>
        <a:lstStyle/>
        <a:p>
          <a:r>
            <a:rPr lang="en-US"/>
            <a:t>CFO / CL</a:t>
          </a:r>
          <a:endParaRPr lang="el-GR"/>
        </a:p>
      </dgm:t>
    </dgm:pt>
    <dgm:pt modelId="{44AC1A5C-6B36-44F9-9D08-8D25AD837564}" type="parTrans" cxnId="{358A9181-0FBA-4EA6-83F6-29BB2C64E176}">
      <dgm:prSet/>
      <dgm:spPr/>
      <dgm:t>
        <a:bodyPr/>
        <a:lstStyle/>
        <a:p>
          <a:endParaRPr lang="el-GR"/>
        </a:p>
      </dgm:t>
    </dgm:pt>
    <dgm:pt modelId="{82F6ACBC-6AF0-4366-928C-7E4FEB1410BC}" type="sibTrans" cxnId="{358A9181-0FBA-4EA6-83F6-29BB2C64E176}">
      <dgm:prSet/>
      <dgm:spPr/>
      <dgm:t>
        <a:bodyPr/>
        <a:lstStyle/>
        <a:p>
          <a:endParaRPr lang="el-GR"/>
        </a:p>
      </dgm:t>
    </dgm:pt>
    <dgm:pt modelId="{C308B723-476B-499B-99F8-D5AB336EE67C}">
      <dgm:prSet/>
      <dgm:spPr/>
      <dgm:t>
        <a:bodyPr/>
        <a:lstStyle/>
        <a:p>
          <a:r>
            <a:rPr lang="en-US"/>
            <a:t>LEVERAGE= D/E</a:t>
          </a:r>
          <a:endParaRPr lang="el-GR"/>
        </a:p>
      </dgm:t>
    </dgm:pt>
    <dgm:pt modelId="{F1EB3753-1FC8-456C-8BE0-80EEFCD732B7}" type="parTrans" cxnId="{8F174649-C392-43A9-AC77-8B7AE610335F}">
      <dgm:prSet/>
      <dgm:spPr/>
      <dgm:t>
        <a:bodyPr/>
        <a:lstStyle/>
        <a:p>
          <a:endParaRPr lang="el-GR"/>
        </a:p>
      </dgm:t>
    </dgm:pt>
    <dgm:pt modelId="{8FD2F030-90C2-4CEA-810B-D41C97C47BB1}" type="sibTrans" cxnId="{8F174649-C392-43A9-AC77-8B7AE610335F}">
      <dgm:prSet/>
      <dgm:spPr/>
      <dgm:t>
        <a:bodyPr/>
        <a:lstStyle/>
        <a:p>
          <a:endParaRPr lang="el-GR"/>
        </a:p>
      </dgm:t>
    </dgm:pt>
    <dgm:pt modelId="{B978EF3A-AFA2-4AF2-805F-71EFA15BE2FD}">
      <dgm:prSet/>
      <dgm:spPr/>
      <dgm:t>
        <a:bodyPr/>
        <a:lstStyle/>
        <a:p>
          <a:r>
            <a:rPr lang="en-US"/>
            <a:t>LTD /TOTAL ASSETS</a:t>
          </a:r>
          <a:endParaRPr lang="el-GR"/>
        </a:p>
      </dgm:t>
    </dgm:pt>
    <dgm:pt modelId="{DC6EA569-2DB8-4D3E-88CC-D8D92623BA68}" type="parTrans" cxnId="{6F307B76-43D7-4968-9CD8-DB3226C24328}">
      <dgm:prSet/>
      <dgm:spPr/>
      <dgm:t>
        <a:bodyPr/>
        <a:lstStyle/>
        <a:p>
          <a:endParaRPr lang="el-GR"/>
        </a:p>
      </dgm:t>
    </dgm:pt>
    <dgm:pt modelId="{4179ED49-4C82-4DDE-86AC-BAD0E52E2D49}" type="sibTrans" cxnId="{6F307B76-43D7-4968-9CD8-DB3226C24328}">
      <dgm:prSet/>
      <dgm:spPr/>
      <dgm:t>
        <a:bodyPr/>
        <a:lstStyle/>
        <a:p>
          <a:endParaRPr lang="el-GR"/>
        </a:p>
      </dgm:t>
    </dgm:pt>
    <dgm:pt modelId="{2063F9FC-962A-4BF5-8AB4-3E76DE1C0A93}">
      <dgm:prSet/>
      <dgm:spPr/>
      <dgm:t>
        <a:bodyPr/>
        <a:lstStyle/>
        <a:p>
          <a:r>
            <a:rPr lang="en-US"/>
            <a:t>TIMES INTEREST EARNED</a:t>
          </a:r>
          <a:endParaRPr lang="el-GR"/>
        </a:p>
      </dgm:t>
    </dgm:pt>
    <dgm:pt modelId="{09604499-3069-4AA8-A57D-04FBE2EFB20B}" type="parTrans" cxnId="{F515B513-1D58-4803-AA5C-53786B3C0B0D}">
      <dgm:prSet/>
      <dgm:spPr/>
      <dgm:t>
        <a:bodyPr/>
        <a:lstStyle/>
        <a:p>
          <a:endParaRPr lang="el-GR"/>
        </a:p>
      </dgm:t>
    </dgm:pt>
    <dgm:pt modelId="{B12D5F77-0BB1-43E1-BBEC-5CB8E7B19673}" type="sibTrans" cxnId="{F515B513-1D58-4803-AA5C-53786B3C0B0D}">
      <dgm:prSet/>
      <dgm:spPr/>
      <dgm:t>
        <a:bodyPr/>
        <a:lstStyle/>
        <a:p>
          <a:endParaRPr lang="el-GR"/>
        </a:p>
      </dgm:t>
    </dgm:pt>
    <dgm:pt modelId="{BF074B07-7AAE-49BF-ABC0-652959AAA3AB}">
      <dgm:prSet/>
      <dgm:spPr/>
      <dgm:t>
        <a:bodyPr/>
        <a:lstStyle/>
        <a:p>
          <a:r>
            <a:rPr lang="en-US"/>
            <a:t>MV/TOTAL DEBT</a:t>
          </a:r>
          <a:endParaRPr lang="el-GR"/>
        </a:p>
      </dgm:t>
    </dgm:pt>
    <dgm:pt modelId="{96E897EA-0B8D-473C-A681-17625B15D2CD}" type="parTrans" cxnId="{AE3EA6CF-84FF-4457-AD59-299C436F05BE}">
      <dgm:prSet/>
      <dgm:spPr/>
      <dgm:t>
        <a:bodyPr/>
        <a:lstStyle/>
        <a:p>
          <a:endParaRPr lang="el-GR"/>
        </a:p>
      </dgm:t>
    </dgm:pt>
    <dgm:pt modelId="{CCF72F11-DE35-4FBF-A26C-E920F63F1BF0}" type="sibTrans" cxnId="{AE3EA6CF-84FF-4457-AD59-299C436F05BE}">
      <dgm:prSet/>
      <dgm:spPr/>
      <dgm:t>
        <a:bodyPr/>
        <a:lstStyle/>
        <a:p>
          <a:endParaRPr lang="el-GR"/>
        </a:p>
      </dgm:t>
    </dgm:pt>
    <dgm:pt modelId="{BE3853DA-8FE1-4A19-A380-3A9260F8706D}" type="pres">
      <dgm:prSet presAssocID="{810B700C-CBCB-4329-B502-A5D154C2DC7A}" presName="Name0" presStyleCnt="0">
        <dgm:presLayoutVars>
          <dgm:chPref val="1"/>
          <dgm:dir/>
          <dgm:animOne val="branch"/>
          <dgm:animLvl val="lvl"/>
          <dgm:resizeHandles/>
        </dgm:presLayoutVars>
      </dgm:prSet>
      <dgm:spPr/>
    </dgm:pt>
    <dgm:pt modelId="{EDAC0F69-EAD0-44C9-971E-DCD18978E6CF}" type="pres">
      <dgm:prSet presAssocID="{2084CD1F-3FFD-4B0B-9AD5-15E3A54F1014}" presName="vertOne" presStyleCnt="0"/>
      <dgm:spPr/>
    </dgm:pt>
    <dgm:pt modelId="{BED7E51E-D0CE-4D88-B75D-14294DF4EBDE}" type="pres">
      <dgm:prSet presAssocID="{2084CD1F-3FFD-4B0B-9AD5-15E3A54F1014}" presName="txOne" presStyleLbl="node0" presStyleIdx="0" presStyleCnt="1">
        <dgm:presLayoutVars>
          <dgm:chPref val="3"/>
        </dgm:presLayoutVars>
      </dgm:prSet>
      <dgm:spPr/>
    </dgm:pt>
    <dgm:pt modelId="{5A1EC9B1-AF57-49B4-AFFB-0E0D0F3A534F}" type="pres">
      <dgm:prSet presAssocID="{2084CD1F-3FFD-4B0B-9AD5-15E3A54F1014}" presName="parTransOne" presStyleCnt="0"/>
      <dgm:spPr/>
    </dgm:pt>
    <dgm:pt modelId="{357C60F5-68DA-42B6-BF4C-D32C75E9D893}" type="pres">
      <dgm:prSet presAssocID="{2084CD1F-3FFD-4B0B-9AD5-15E3A54F1014}" presName="horzOne" presStyleCnt="0"/>
      <dgm:spPr/>
    </dgm:pt>
    <dgm:pt modelId="{204E27AC-8138-4701-9954-90E8288A747F}" type="pres">
      <dgm:prSet presAssocID="{3D7F815B-334D-4737-B5EF-894409FFFFDF}" presName="vertTwo" presStyleCnt="0"/>
      <dgm:spPr/>
    </dgm:pt>
    <dgm:pt modelId="{7FB07C42-9568-4876-A3DC-D6FF4DFF5FD5}" type="pres">
      <dgm:prSet presAssocID="{3D7F815B-334D-4737-B5EF-894409FFFFDF}" presName="txTwo" presStyleLbl="node2" presStyleIdx="0" presStyleCnt="3">
        <dgm:presLayoutVars>
          <dgm:chPref val="3"/>
        </dgm:presLayoutVars>
      </dgm:prSet>
      <dgm:spPr/>
    </dgm:pt>
    <dgm:pt modelId="{EF2AC691-8B3C-4D70-9359-7826A94475C1}" type="pres">
      <dgm:prSet presAssocID="{3D7F815B-334D-4737-B5EF-894409FFFFDF}" presName="parTransTwo" presStyleCnt="0"/>
      <dgm:spPr/>
    </dgm:pt>
    <dgm:pt modelId="{7B232302-BB9B-4F8C-90C9-1F302AD34CE4}" type="pres">
      <dgm:prSet presAssocID="{3D7F815B-334D-4737-B5EF-894409FFFFDF}" presName="horzTwo" presStyleCnt="0"/>
      <dgm:spPr/>
    </dgm:pt>
    <dgm:pt modelId="{1762F38B-0F39-4B07-B83F-55343E4B47C5}" type="pres">
      <dgm:prSet presAssocID="{2FD76165-F4BC-46C7-B83E-BF6C07FC0D43}" presName="vertThree" presStyleCnt="0"/>
      <dgm:spPr/>
    </dgm:pt>
    <dgm:pt modelId="{89AFE2A5-7137-4572-9538-E15C4B64D97C}" type="pres">
      <dgm:prSet presAssocID="{2FD76165-F4BC-46C7-B83E-BF6C07FC0D43}" presName="txThree" presStyleLbl="node3" presStyleIdx="0" presStyleCnt="6">
        <dgm:presLayoutVars>
          <dgm:chPref val="3"/>
        </dgm:presLayoutVars>
      </dgm:prSet>
      <dgm:spPr/>
    </dgm:pt>
    <dgm:pt modelId="{0F5E0B16-415A-4C2E-88BD-D9CF54164AAD}" type="pres">
      <dgm:prSet presAssocID="{2FD76165-F4BC-46C7-B83E-BF6C07FC0D43}" presName="parTransThree" presStyleCnt="0"/>
      <dgm:spPr/>
    </dgm:pt>
    <dgm:pt modelId="{82D30CCD-8AC7-4D0D-A387-202693255FE0}" type="pres">
      <dgm:prSet presAssocID="{2FD76165-F4BC-46C7-B83E-BF6C07FC0D43}" presName="horzThree" presStyleCnt="0"/>
      <dgm:spPr/>
    </dgm:pt>
    <dgm:pt modelId="{BE9AB9EA-3E2E-462F-B23C-659CE8838785}" type="pres">
      <dgm:prSet presAssocID="{DAB3E2F8-EB89-41BF-B411-1D58F77058A7}" presName="vertFour" presStyleCnt="0">
        <dgm:presLayoutVars>
          <dgm:chPref val="3"/>
        </dgm:presLayoutVars>
      </dgm:prSet>
      <dgm:spPr/>
    </dgm:pt>
    <dgm:pt modelId="{C8F75E85-0307-4250-8C2A-DEDA709A7BD2}" type="pres">
      <dgm:prSet presAssocID="{DAB3E2F8-EB89-41BF-B411-1D58F77058A7}" presName="txFour" presStyleLbl="node4" presStyleIdx="0" presStyleCnt="20">
        <dgm:presLayoutVars>
          <dgm:chPref val="3"/>
        </dgm:presLayoutVars>
      </dgm:prSet>
      <dgm:spPr/>
    </dgm:pt>
    <dgm:pt modelId="{8C4E937C-5BDE-4C36-84F6-4B4729D2733B}" type="pres">
      <dgm:prSet presAssocID="{DAB3E2F8-EB89-41BF-B411-1D58F77058A7}" presName="parTransFour" presStyleCnt="0"/>
      <dgm:spPr/>
    </dgm:pt>
    <dgm:pt modelId="{4799A07D-95CB-4E7B-9B93-7BC8470BC3AE}" type="pres">
      <dgm:prSet presAssocID="{DAB3E2F8-EB89-41BF-B411-1D58F77058A7}" presName="horzFour" presStyleCnt="0"/>
      <dgm:spPr/>
    </dgm:pt>
    <dgm:pt modelId="{F56F7646-35CE-4C27-8D4B-3AD210955544}" type="pres">
      <dgm:prSet presAssocID="{B71AA8C7-8BC5-45CF-9435-C2114C2F1AA3}" presName="vertFour" presStyleCnt="0">
        <dgm:presLayoutVars>
          <dgm:chPref val="3"/>
        </dgm:presLayoutVars>
      </dgm:prSet>
      <dgm:spPr/>
    </dgm:pt>
    <dgm:pt modelId="{415550FB-4C5A-4383-A47C-83C1160F4AC5}" type="pres">
      <dgm:prSet presAssocID="{B71AA8C7-8BC5-45CF-9435-C2114C2F1AA3}" presName="txFour" presStyleLbl="node4" presStyleIdx="1" presStyleCnt="20">
        <dgm:presLayoutVars>
          <dgm:chPref val="3"/>
        </dgm:presLayoutVars>
      </dgm:prSet>
      <dgm:spPr/>
    </dgm:pt>
    <dgm:pt modelId="{7A4FA96C-5450-4341-9140-0163597B5D54}" type="pres">
      <dgm:prSet presAssocID="{B71AA8C7-8BC5-45CF-9435-C2114C2F1AA3}" presName="parTransFour" presStyleCnt="0"/>
      <dgm:spPr/>
    </dgm:pt>
    <dgm:pt modelId="{E33A3B75-74E1-405E-8CFA-E29AC91E510C}" type="pres">
      <dgm:prSet presAssocID="{B71AA8C7-8BC5-45CF-9435-C2114C2F1AA3}" presName="horzFour" presStyleCnt="0"/>
      <dgm:spPr/>
    </dgm:pt>
    <dgm:pt modelId="{49A66582-7FAB-4EFB-9821-A2D2DA4EEC2D}" type="pres">
      <dgm:prSet presAssocID="{27C08E6B-6C66-4F20-99E4-B3B0F2D3E2E7}" presName="vertFour" presStyleCnt="0">
        <dgm:presLayoutVars>
          <dgm:chPref val="3"/>
        </dgm:presLayoutVars>
      </dgm:prSet>
      <dgm:spPr/>
    </dgm:pt>
    <dgm:pt modelId="{3F7414B4-0890-4C67-85A5-4B9008AB38DA}" type="pres">
      <dgm:prSet presAssocID="{27C08E6B-6C66-4F20-99E4-B3B0F2D3E2E7}" presName="txFour" presStyleLbl="node4" presStyleIdx="2" presStyleCnt="20">
        <dgm:presLayoutVars>
          <dgm:chPref val="3"/>
        </dgm:presLayoutVars>
      </dgm:prSet>
      <dgm:spPr/>
    </dgm:pt>
    <dgm:pt modelId="{0E429F50-EB0E-4E87-A998-D9A4A54C69E9}" type="pres">
      <dgm:prSet presAssocID="{27C08E6B-6C66-4F20-99E4-B3B0F2D3E2E7}" presName="parTransFour" presStyleCnt="0"/>
      <dgm:spPr/>
    </dgm:pt>
    <dgm:pt modelId="{22B759B7-69A7-4DF8-9791-20651214BCD0}" type="pres">
      <dgm:prSet presAssocID="{27C08E6B-6C66-4F20-99E4-B3B0F2D3E2E7}" presName="horzFour" presStyleCnt="0"/>
      <dgm:spPr/>
    </dgm:pt>
    <dgm:pt modelId="{3749C1BF-4363-4423-8BE3-055BA0B8EEE8}" type="pres">
      <dgm:prSet presAssocID="{5E2D576C-ADCF-46C5-AF32-A1BF39B147EE}" presName="vertFour" presStyleCnt="0">
        <dgm:presLayoutVars>
          <dgm:chPref val="3"/>
        </dgm:presLayoutVars>
      </dgm:prSet>
      <dgm:spPr/>
    </dgm:pt>
    <dgm:pt modelId="{32BD1725-C8DE-4E5D-9407-F0A622030689}" type="pres">
      <dgm:prSet presAssocID="{5E2D576C-ADCF-46C5-AF32-A1BF39B147EE}" presName="txFour" presStyleLbl="node4" presStyleIdx="3" presStyleCnt="20">
        <dgm:presLayoutVars>
          <dgm:chPref val="3"/>
        </dgm:presLayoutVars>
      </dgm:prSet>
      <dgm:spPr/>
    </dgm:pt>
    <dgm:pt modelId="{C234BB71-C97A-4BE1-A30C-5E522EA6F2F2}" type="pres">
      <dgm:prSet presAssocID="{5E2D576C-ADCF-46C5-AF32-A1BF39B147EE}" presName="parTransFour" presStyleCnt="0"/>
      <dgm:spPr/>
    </dgm:pt>
    <dgm:pt modelId="{0BD40A4A-1820-4383-8A7F-7BA6AE5BD5D4}" type="pres">
      <dgm:prSet presAssocID="{5E2D576C-ADCF-46C5-AF32-A1BF39B147EE}" presName="horzFour" presStyleCnt="0"/>
      <dgm:spPr/>
    </dgm:pt>
    <dgm:pt modelId="{0434535D-7F1D-407C-BAE8-8946577D0A0E}" type="pres">
      <dgm:prSet presAssocID="{3E9EE74F-2E6F-450B-9BFF-F8AE9EB386E7}" presName="vertFour" presStyleCnt="0">
        <dgm:presLayoutVars>
          <dgm:chPref val="3"/>
        </dgm:presLayoutVars>
      </dgm:prSet>
      <dgm:spPr/>
    </dgm:pt>
    <dgm:pt modelId="{A65EE876-C7B4-4520-A2C5-D0BA6731BD89}" type="pres">
      <dgm:prSet presAssocID="{3E9EE74F-2E6F-450B-9BFF-F8AE9EB386E7}" presName="txFour" presStyleLbl="node4" presStyleIdx="4" presStyleCnt="20">
        <dgm:presLayoutVars>
          <dgm:chPref val="3"/>
        </dgm:presLayoutVars>
      </dgm:prSet>
      <dgm:spPr/>
    </dgm:pt>
    <dgm:pt modelId="{AD308984-3BD0-4492-A989-A9C3A572B46D}" type="pres">
      <dgm:prSet presAssocID="{3E9EE74F-2E6F-450B-9BFF-F8AE9EB386E7}" presName="parTransFour" presStyleCnt="0"/>
      <dgm:spPr/>
    </dgm:pt>
    <dgm:pt modelId="{F20C0FB1-F12D-4EDC-AFAC-21DC3081C474}" type="pres">
      <dgm:prSet presAssocID="{3E9EE74F-2E6F-450B-9BFF-F8AE9EB386E7}" presName="horzFour" presStyleCnt="0"/>
      <dgm:spPr/>
    </dgm:pt>
    <dgm:pt modelId="{9526467C-239D-4E6D-BA6B-A5C4AA0D8E00}" type="pres">
      <dgm:prSet presAssocID="{29364A20-4029-40A9-A8FF-EB2F5A690DEA}" presName="vertFour" presStyleCnt="0">
        <dgm:presLayoutVars>
          <dgm:chPref val="3"/>
        </dgm:presLayoutVars>
      </dgm:prSet>
      <dgm:spPr/>
    </dgm:pt>
    <dgm:pt modelId="{6945FC31-115D-4B9C-B52F-31C279E707C2}" type="pres">
      <dgm:prSet presAssocID="{29364A20-4029-40A9-A8FF-EB2F5A690DEA}" presName="txFour" presStyleLbl="node4" presStyleIdx="5" presStyleCnt="20">
        <dgm:presLayoutVars>
          <dgm:chPref val="3"/>
        </dgm:presLayoutVars>
      </dgm:prSet>
      <dgm:spPr/>
    </dgm:pt>
    <dgm:pt modelId="{A314B2C7-ABE1-435B-911D-0DBCF6A62A56}" type="pres">
      <dgm:prSet presAssocID="{29364A20-4029-40A9-A8FF-EB2F5A690DEA}" presName="parTransFour" presStyleCnt="0"/>
      <dgm:spPr/>
    </dgm:pt>
    <dgm:pt modelId="{9AED0A78-C9CE-478D-99C8-A0B0F1B16863}" type="pres">
      <dgm:prSet presAssocID="{29364A20-4029-40A9-A8FF-EB2F5A690DEA}" presName="horzFour" presStyleCnt="0"/>
      <dgm:spPr/>
    </dgm:pt>
    <dgm:pt modelId="{636BACB8-F334-4159-A119-78A91E868A0C}" type="pres">
      <dgm:prSet presAssocID="{4832401F-B2DF-491C-9E58-DB32AF265410}" presName="vertFour" presStyleCnt="0">
        <dgm:presLayoutVars>
          <dgm:chPref val="3"/>
        </dgm:presLayoutVars>
      </dgm:prSet>
      <dgm:spPr/>
    </dgm:pt>
    <dgm:pt modelId="{8C8A81E4-7347-493B-B338-150B85CE8061}" type="pres">
      <dgm:prSet presAssocID="{4832401F-B2DF-491C-9E58-DB32AF265410}" presName="txFour" presStyleLbl="node4" presStyleIdx="6" presStyleCnt="20">
        <dgm:presLayoutVars>
          <dgm:chPref val="3"/>
        </dgm:presLayoutVars>
      </dgm:prSet>
      <dgm:spPr/>
    </dgm:pt>
    <dgm:pt modelId="{49F81A79-B725-4CBE-90E7-74730DBE7889}" type="pres">
      <dgm:prSet presAssocID="{4832401F-B2DF-491C-9E58-DB32AF265410}" presName="horzFour" presStyleCnt="0"/>
      <dgm:spPr/>
    </dgm:pt>
    <dgm:pt modelId="{357CBADB-D182-4BAB-A956-FDD73AD7E99B}" type="pres">
      <dgm:prSet presAssocID="{5AB07CB2-D724-4DE7-A48A-B0022849EF03}" presName="sibSpaceThree" presStyleCnt="0"/>
      <dgm:spPr/>
    </dgm:pt>
    <dgm:pt modelId="{1B6DBC30-3969-4820-BB5D-4E4567B0001B}" type="pres">
      <dgm:prSet presAssocID="{7D280907-880F-4EEE-B2A9-490D1F5E7D32}" presName="vertThree" presStyleCnt="0"/>
      <dgm:spPr/>
    </dgm:pt>
    <dgm:pt modelId="{ADD9D61C-DAFA-48D9-9124-F77E0474CE3F}" type="pres">
      <dgm:prSet presAssocID="{7D280907-880F-4EEE-B2A9-490D1F5E7D32}" presName="txThree" presStyleLbl="node3" presStyleIdx="1" presStyleCnt="6">
        <dgm:presLayoutVars>
          <dgm:chPref val="3"/>
        </dgm:presLayoutVars>
      </dgm:prSet>
      <dgm:spPr/>
    </dgm:pt>
    <dgm:pt modelId="{D83744F9-54FC-4BB8-86A4-0273E77A6845}" type="pres">
      <dgm:prSet presAssocID="{7D280907-880F-4EEE-B2A9-490D1F5E7D32}" presName="parTransThree" presStyleCnt="0"/>
      <dgm:spPr/>
    </dgm:pt>
    <dgm:pt modelId="{DA434522-8D9C-4E34-AF2D-28471175DF5E}" type="pres">
      <dgm:prSet presAssocID="{7D280907-880F-4EEE-B2A9-490D1F5E7D32}" presName="horzThree" presStyleCnt="0"/>
      <dgm:spPr/>
    </dgm:pt>
    <dgm:pt modelId="{D50DF05E-7D35-4CB1-90A1-DFF8B1AA5D0F}" type="pres">
      <dgm:prSet presAssocID="{924E531D-441A-41A3-873B-14048379C251}" presName="vertFour" presStyleCnt="0">
        <dgm:presLayoutVars>
          <dgm:chPref val="3"/>
        </dgm:presLayoutVars>
      </dgm:prSet>
      <dgm:spPr/>
    </dgm:pt>
    <dgm:pt modelId="{7DC7E504-6DBE-46E6-9307-1C98C9C48B4D}" type="pres">
      <dgm:prSet presAssocID="{924E531D-441A-41A3-873B-14048379C251}" presName="txFour" presStyleLbl="node4" presStyleIdx="7" presStyleCnt="20">
        <dgm:presLayoutVars>
          <dgm:chPref val="3"/>
        </dgm:presLayoutVars>
      </dgm:prSet>
      <dgm:spPr/>
    </dgm:pt>
    <dgm:pt modelId="{058E178D-12C5-4871-99A0-22FFF86641C1}" type="pres">
      <dgm:prSet presAssocID="{924E531D-441A-41A3-873B-14048379C251}" presName="parTransFour" presStyleCnt="0"/>
      <dgm:spPr/>
    </dgm:pt>
    <dgm:pt modelId="{D4ED043D-38E3-4899-A5BC-87B4A0D73965}" type="pres">
      <dgm:prSet presAssocID="{924E531D-441A-41A3-873B-14048379C251}" presName="horzFour" presStyleCnt="0"/>
      <dgm:spPr/>
    </dgm:pt>
    <dgm:pt modelId="{051C7E54-D5E0-4B56-A5C1-50416A5352C9}" type="pres">
      <dgm:prSet presAssocID="{F293B2C0-934B-4BAB-A12F-C28918BFEB1C}" presName="vertFour" presStyleCnt="0">
        <dgm:presLayoutVars>
          <dgm:chPref val="3"/>
        </dgm:presLayoutVars>
      </dgm:prSet>
      <dgm:spPr/>
    </dgm:pt>
    <dgm:pt modelId="{445C4089-6535-43FC-84D6-BBF2C21C5A96}" type="pres">
      <dgm:prSet presAssocID="{F293B2C0-934B-4BAB-A12F-C28918BFEB1C}" presName="txFour" presStyleLbl="node4" presStyleIdx="8" presStyleCnt="20">
        <dgm:presLayoutVars>
          <dgm:chPref val="3"/>
        </dgm:presLayoutVars>
      </dgm:prSet>
      <dgm:spPr/>
    </dgm:pt>
    <dgm:pt modelId="{1E1235C8-DD28-4976-8E96-8204499BD031}" type="pres">
      <dgm:prSet presAssocID="{F293B2C0-934B-4BAB-A12F-C28918BFEB1C}" presName="parTransFour" presStyleCnt="0"/>
      <dgm:spPr/>
    </dgm:pt>
    <dgm:pt modelId="{A5F853D8-69DB-4F99-9477-B47440FC135F}" type="pres">
      <dgm:prSet presAssocID="{F293B2C0-934B-4BAB-A12F-C28918BFEB1C}" presName="horzFour" presStyleCnt="0"/>
      <dgm:spPr/>
    </dgm:pt>
    <dgm:pt modelId="{65B45AEB-5F12-4387-8857-5150FD9C5C12}" type="pres">
      <dgm:prSet presAssocID="{188117DC-AF5A-4EFA-8FE6-9BFCF07A7606}" presName="vertFour" presStyleCnt="0">
        <dgm:presLayoutVars>
          <dgm:chPref val="3"/>
        </dgm:presLayoutVars>
      </dgm:prSet>
      <dgm:spPr/>
    </dgm:pt>
    <dgm:pt modelId="{B0FF373C-0821-424D-B20F-E59A54C6DFC8}" type="pres">
      <dgm:prSet presAssocID="{188117DC-AF5A-4EFA-8FE6-9BFCF07A7606}" presName="txFour" presStyleLbl="node4" presStyleIdx="9" presStyleCnt="20">
        <dgm:presLayoutVars>
          <dgm:chPref val="3"/>
        </dgm:presLayoutVars>
      </dgm:prSet>
      <dgm:spPr/>
    </dgm:pt>
    <dgm:pt modelId="{2629C0DD-10D1-42D7-B890-52935E239E96}" type="pres">
      <dgm:prSet presAssocID="{188117DC-AF5A-4EFA-8FE6-9BFCF07A7606}" presName="horzFour" presStyleCnt="0"/>
      <dgm:spPr/>
    </dgm:pt>
    <dgm:pt modelId="{5CB98BB3-91CC-4DA6-A264-B31D40DC1468}" type="pres">
      <dgm:prSet presAssocID="{D82EB22B-B1E2-44CF-9895-97D26536C8D4}" presName="sibSpaceTwo" presStyleCnt="0"/>
      <dgm:spPr/>
    </dgm:pt>
    <dgm:pt modelId="{09A9259A-03C9-4B09-A604-1FDDAFE478B1}" type="pres">
      <dgm:prSet presAssocID="{7CAEF33E-0D1B-492F-A0E7-B419C4974EA9}" presName="vertTwo" presStyleCnt="0"/>
      <dgm:spPr/>
    </dgm:pt>
    <dgm:pt modelId="{E54C5FCA-ADCC-41A3-8AA2-5414F3E1D3F3}" type="pres">
      <dgm:prSet presAssocID="{7CAEF33E-0D1B-492F-A0E7-B419C4974EA9}" presName="txTwo" presStyleLbl="node2" presStyleIdx="1" presStyleCnt="3">
        <dgm:presLayoutVars>
          <dgm:chPref val="3"/>
        </dgm:presLayoutVars>
      </dgm:prSet>
      <dgm:spPr/>
    </dgm:pt>
    <dgm:pt modelId="{A53F6FDE-F79D-44B2-BAA7-0CE9990CCBA5}" type="pres">
      <dgm:prSet presAssocID="{7CAEF33E-0D1B-492F-A0E7-B419C4974EA9}" presName="parTransTwo" presStyleCnt="0"/>
      <dgm:spPr/>
    </dgm:pt>
    <dgm:pt modelId="{F7AB232D-C219-4EE4-A691-B7B802A2F1AD}" type="pres">
      <dgm:prSet presAssocID="{7CAEF33E-0D1B-492F-A0E7-B419C4974EA9}" presName="horzTwo" presStyleCnt="0"/>
      <dgm:spPr/>
    </dgm:pt>
    <dgm:pt modelId="{D6D33DAC-3613-467E-A3BF-823A0167DF16}" type="pres">
      <dgm:prSet presAssocID="{42F7AFB8-54FE-40B1-B899-A42BDA20CE89}" presName="vertThree" presStyleCnt="0"/>
      <dgm:spPr/>
    </dgm:pt>
    <dgm:pt modelId="{9368C9F4-1504-47AD-B477-457F61D991A0}" type="pres">
      <dgm:prSet presAssocID="{42F7AFB8-54FE-40B1-B899-A42BDA20CE89}" presName="txThree" presStyleLbl="node3" presStyleIdx="2" presStyleCnt="6">
        <dgm:presLayoutVars>
          <dgm:chPref val="3"/>
        </dgm:presLayoutVars>
      </dgm:prSet>
      <dgm:spPr/>
    </dgm:pt>
    <dgm:pt modelId="{AAD88B08-1929-4B9C-B0DB-A98B5FA8463F}" type="pres">
      <dgm:prSet presAssocID="{42F7AFB8-54FE-40B1-B899-A42BDA20CE89}" presName="parTransThree" presStyleCnt="0"/>
      <dgm:spPr/>
    </dgm:pt>
    <dgm:pt modelId="{C82F8A68-71CA-4A51-9477-83B8CCEAE01D}" type="pres">
      <dgm:prSet presAssocID="{42F7AFB8-54FE-40B1-B899-A42BDA20CE89}" presName="horzThree" presStyleCnt="0"/>
      <dgm:spPr/>
    </dgm:pt>
    <dgm:pt modelId="{9FE46EE3-B64F-407B-AFF3-3046A08CB32B}" type="pres">
      <dgm:prSet presAssocID="{574A846A-749C-40B1-921B-700F7D7F3AB8}" presName="vertFour" presStyleCnt="0">
        <dgm:presLayoutVars>
          <dgm:chPref val="3"/>
        </dgm:presLayoutVars>
      </dgm:prSet>
      <dgm:spPr/>
    </dgm:pt>
    <dgm:pt modelId="{AE22045C-6C97-49F3-BE01-424E432AA7AA}" type="pres">
      <dgm:prSet presAssocID="{574A846A-749C-40B1-921B-700F7D7F3AB8}" presName="txFour" presStyleLbl="node4" presStyleIdx="10" presStyleCnt="20">
        <dgm:presLayoutVars>
          <dgm:chPref val="3"/>
        </dgm:presLayoutVars>
      </dgm:prSet>
      <dgm:spPr/>
    </dgm:pt>
    <dgm:pt modelId="{1D50AC7E-6960-469A-814E-A8CCA85FAB68}" type="pres">
      <dgm:prSet presAssocID="{574A846A-749C-40B1-921B-700F7D7F3AB8}" presName="parTransFour" presStyleCnt="0"/>
      <dgm:spPr/>
    </dgm:pt>
    <dgm:pt modelId="{71439C73-8CD8-4757-8549-6C5F54C79E97}" type="pres">
      <dgm:prSet presAssocID="{574A846A-749C-40B1-921B-700F7D7F3AB8}" presName="horzFour" presStyleCnt="0"/>
      <dgm:spPr/>
    </dgm:pt>
    <dgm:pt modelId="{336B62B2-B6CB-402D-96D9-2EE101E8D7C5}" type="pres">
      <dgm:prSet presAssocID="{F5E94124-BDCC-45EE-A21F-5671D377CDAC}" presName="vertFour" presStyleCnt="0">
        <dgm:presLayoutVars>
          <dgm:chPref val="3"/>
        </dgm:presLayoutVars>
      </dgm:prSet>
      <dgm:spPr/>
    </dgm:pt>
    <dgm:pt modelId="{C877E2C7-466F-47D3-B166-B82289CAF3E5}" type="pres">
      <dgm:prSet presAssocID="{F5E94124-BDCC-45EE-A21F-5671D377CDAC}" presName="txFour" presStyleLbl="node4" presStyleIdx="11" presStyleCnt="20">
        <dgm:presLayoutVars>
          <dgm:chPref val="3"/>
        </dgm:presLayoutVars>
      </dgm:prSet>
      <dgm:spPr/>
    </dgm:pt>
    <dgm:pt modelId="{10062EAC-32C8-432F-B9ED-9716026351BB}" type="pres">
      <dgm:prSet presAssocID="{F5E94124-BDCC-45EE-A21F-5671D377CDAC}" presName="parTransFour" presStyleCnt="0"/>
      <dgm:spPr/>
    </dgm:pt>
    <dgm:pt modelId="{24AB954C-C9B6-4721-B7CA-4478FDFDB122}" type="pres">
      <dgm:prSet presAssocID="{F5E94124-BDCC-45EE-A21F-5671D377CDAC}" presName="horzFour" presStyleCnt="0"/>
      <dgm:spPr/>
    </dgm:pt>
    <dgm:pt modelId="{1C3BEDDA-E396-44D0-B21B-44CE2F2720BF}" type="pres">
      <dgm:prSet presAssocID="{FFC82719-D2BC-4D27-8836-5375F2D9F67B}" presName="vertFour" presStyleCnt="0">
        <dgm:presLayoutVars>
          <dgm:chPref val="3"/>
        </dgm:presLayoutVars>
      </dgm:prSet>
      <dgm:spPr/>
    </dgm:pt>
    <dgm:pt modelId="{83FAD00E-402B-49DB-893B-E276E77499AA}" type="pres">
      <dgm:prSet presAssocID="{FFC82719-D2BC-4D27-8836-5375F2D9F67B}" presName="txFour" presStyleLbl="node4" presStyleIdx="12" presStyleCnt="20">
        <dgm:presLayoutVars>
          <dgm:chPref val="3"/>
        </dgm:presLayoutVars>
      </dgm:prSet>
      <dgm:spPr/>
    </dgm:pt>
    <dgm:pt modelId="{694227EE-EEC9-48F5-BF7D-E027BB943792}" type="pres">
      <dgm:prSet presAssocID="{FFC82719-D2BC-4D27-8836-5375F2D9F67B}" presName="parTransFour" presStyleCnt="0"/>
      <dgm:spPr/>
    </dgm:pt>
    <dgm:pt modelId="{C053813E-32B4-4B4E-A269-8D4D62A99446}" type="pres">
      <dgm:prSet presAssocID="{FFC82719-D2BC-4D27-8836-5375F2D9F67B}" presName="horzFour" presStyleCnt="0"/>
      <dgm:spPr/>
    </dgm:pt>
    <dgm:pt modelId="{E8FE7E5F-5387-4D1B-9FC6-88091B97A4E1}" type="pres">
      <dgm:prSet presAssocID="{E575DBC3-19C0-4A18-93B8-225F65E87FDC}" presName="vertFour" presStyleCnt="0">
        <dgm:presLayoutVars>
          <dgm:chPref val="3"/>
        </dgm:presLayoutVars>
      </dgm:prSet>
      <dgm:spPr/>
    </dgm:pt>
    <dgm:pt modelId="{353412D5-921A-422C-AC98-EB7A1473E048}" type="pres">
      <dgm:prSet presAssocID="{E575DBC3-19C0-4A18-93B8-225F65E87FDC}" presName="txFour" presStyleLbl="node4" presStyleIdx="13" presStyleCnt="20">
        <dgm:presLayoutVars>
          <dgm:chPref val="3"/>
        </dgm:presLayoutVars>
      </dgm:prSet>
      <dgm:spPr/>
    </dgm:pt>
    <dgm:pt modelId="{409BD038-66C1-4F0F-9F8F-A1E7E5D2854F}" type="pres">
      <dgm:prSet presAssocID="{E575DBC3-19C0-4A18-93B8-225F65E87FDC}" presName="parTransFour" presStyleCnt="0"/>
      <dgm:spPr/>
    </dgm:pt>
    <dgm:pt modelId="{6592AD92-99B6-4389-98DB-9A9AAA00CF68}" type="pres">
      <dgm:prSet presAssocID="{E575DBC3-19C0-4A18-93B8-225F65E87FDC}" presName="horzFour" presStyleCnt="0"/>
      <dgm:spPr/>
    </dgm:pt>
    <dgm:pt modelId="{81E2EC59-E3DE-4F19-932D-B23FCC27FC26}" type="pres">
      <dgm:prSet presAssocID="{A535A8F1-E1A7-48A8-BDD4-85A3B0E0DA2D}" presName="vertFour" presStyleCnt="0">
        <dgm:presLayoutVars>
          <dgm:chPref val="3"/>
        </dgm:presLayoutVars>
      </dgm:prSet>
      <dgm:spPr/>
    </dgm:pt>
    <dgm:pt modelId="{7757D62B-A8D4-423D-A8EC-77E2D7A1D089}" type="pres">
      <dgm:prSet presAssocID="{A535A8F1-E1A7-48A8-BDD4-85A3B0E0DA2D}" presName="txFour" presStyleLbl="node4" presStyleIdx="14" presStyleCnt="20">
        <dgm:presLayoutVars>
          <dgm:chPref val="3"/>
        </dgm:presLayoutVars>
      </dgm:prSet>
      <dgm:spPr/>
    </dgm:pt>
    <dgm:pt modelId="{8B73D514-7F07-45B8-B47A-E5F43ABC38D8}" type="pres">
      <dgm:prSet presAssocID="{A535A8F1-E1A7-48A8-BDD4-85A3B0E0DA2D}" presName="horzFour" presStyleCnt="0"/>
      <dgm:spPr/>
    </dgm:pt>
    <dgm:pt modelId="{E667B918-F367-4A3A-AC4B-6CDA9B87AFF2}" type="pres">
      <dgm:prSet presAssocID="{2CF5ECD5-C4BE-4252-A999-28A6DADFE4CD}" presName="sibSpaceThree" presStyleCnt="0"/>
      <dgm:spPr/>
    </dgm:pt>
    <dgm:pt modelId="{794820DD-C560-4A88-925B-E8BA290EF0D1}" type="pres">
      <dgm:prSet presAssocID="{DA4D0496-42DE-412E-885A-86B6C00FF79E}" presName="vertThree" presStyleCnt="0"/>
      <dgm:spPr/>
    </dgm:pt>
    <dgm:pt modelId="{14533193-DDCE-4021-AA04-DEC324A4C76E}" type="pres">
      <dgm:prSet presAssocID="{DA4D0496-42DE-412E-885A-86B6C00FF79E}" presName="txThree" presStyleLbl="node3" presStyleIdx="3" presStyleCnt="6">
        <dgm:presLayoutVars>
          <dgm:chPref val="3"/>
        </dgm:presLayoutVars>
      </dgm:prSet>
      <dgm:spPr/>
    </dgm:pt>
    <dgm:pt modelId="{A64B77AC-7741-4760-85D0-7444092A587C}" type="pres">
      <dgm:prSet presAssocID="{DA4D0496-42DE-412E-885A-86B6C00FF79E}" presName="parTransThree" presStyleCnt="0"/>
      <dgm:spPr/>
    </dgm:pt>
    <dgm:pt modelId="{A0B2DB27-21F0-44B2-AECD-2A109C2ECBBF}" type="pres">
      <dgm:prSet presAssocID="{DA4D0496-42DE-412E-885A-86B6C00FF79E}" presName="horzThree" presStyleCnt="0"/>
      <dgm:spPr/>
    </dgm:pt>
    <dgm:pt modelId="{F91CE187-566E-449B-8D1D-34740B6A2530}" type="pres">
      <dgm:prSet presAssocID="{44A86932-B08E-4B63-B2EC-7F13307F3996}" presName="vertFour" presStyleCnt="0">
        <dgm:presLayoutVars>
          <dgm:chPref val="3"/>
        </dgm:presLayoutVars>
      </dgm:prSet>
      <dgm:spPr/>
    </dgm:pt>
    <dgm:pt modelId="{7F92EA8E-17E1-4010-933C-32216C15F815}" type="pres">
      <dgm:prSet presAssocID="{44A86932-B08E-4B63-B2EC-7F13307F3996}" presName="txFour" presStyleLbl="node4" presStyleIdx="15" presStyleCnt="20">
        <dgm:presLayoutVars>
          <dgm:chPref val="3"/>
        </dgm:presLayoutVars>
      </dgm:prSet>
      <dgm:spPr/>
    </dgm:pt>
    <dgm:pt modelId="{0B55B3BF-86FD-4767-B665-D8DEB14147B6}" type="pres">
      <dgm:prSet presAssocID="{44A86932-B08E-4B63-B2EC-7F13307F3996}" presName="horzFour" presStyleCnt="0"/>
      <dgm:spPr/>
    </dgm:pt>
    <dgm:pt modelId="{B7D241F9-B890-4F98-8455-C90C6FEC0A66}" type="pres">
      <dgm:prSet presAssocID="{D135FF01-CE76-4AD1-9063-E4905A66F894}" presName="sibSpaceTwo" presStyleCnt="0"/>
      <dgm:spPr/>
    </dgm:pt>
    <dgm:pt modelId="{F2B16C81-5F7E-484E-B7F9-8C48E7478470}" type="pres">
      <dgm:prSet presAssocID="{B8799412-6735-4782-AF0B-BBB28499D175}" presName="vertTwo" presStyleCnt="0"/>
      <dgm:spPr/>
    </dgm:pt>
    <dgm:pt modelId="{D17FAF2C-83EC-4442-8A0E-499287621F00}" type="pres">
      <dgm:prSet presAssocID="{B8799412-6735-4782-AF0B-BBB28499D175}" presName="txTwo" presStyleLbl="node2" presStyleIdx="2" presStyleCnt="3">
        <dgm:presLayoutVars>
          <dgm:chPref val="3"/>
        </dgm:presLayoutVars>
      </dgm:prSet>
      <dgm:spPr/>
    </dgm:pt>
    <dgm:pt modelId="{70689174-0993-47BA-B5C7-076B56960E1D}" type="pres">
      <dgm:prSet presAssocID="{B8799412-6735-4782-AF0B-BBB28499D175}" presName="parTransTwo" presStyleCnt="0"/>
      <dgm:spPr/>
    </dgm:pt>
    <dgm:pt modelId="{5D74A8B3-CB5E-4067-A663-E00F36E848AD}" type="pres">
      <dgm:prSet presAssocID="{B8799412-6735-4782-AF0B-BBB28499D175}" presName="horzTwo" presStyleCnt="0"/>
      <dgm:spPr/>
    </dgm:pt>
    <dgm:pt modelId="{B8EE33F1-57F2-4087-A81D-73C50FF55F79}" type="pres">
      <dgm:prSet presAssocID="{11CF0408-B238-4F4C-BEA1-7DE4F04C15FA}" presName="vertThree" presStyleCnt="0"/>
      <dgm:spPr/>
    </dgm:pt>
    <dgm:pt modelId="{5C1748B9-6D97-4757-9E7F-5C483CD3D72D}" type="pres">
      <dgm:prSet presAssocID="{11CF0408-B238-4F4C-BEA1-7DE4F04C15FA}" presName="txThree" presStyleLbl="node3" presStyleIdx="4" presStyleCnt="6">
        <dgm:presLayoutVars>
          <dgm:chPref val="3"/>
        </dgm:presLayoutVars>
      </dgm:prSet>
      <dgm:spPr/>
    </dgm:pt>
    <dgm:pt modelId="{5414F799-A295-4378-BB72-A3CA6F15FED6}" type="pres">
      <dgm:prSet presAssocID="{11CF0408-B238-4F4C-BEA1-7DE4F04C15FA}" presName="parTransThree" presStyleCnt="0"/>
      <dgm:spPr/>
    </dgm:pt>
    <dgm:pt modelId="{F2391B90-DE83-4190-BEC0-CD7792049437}" type="pres">
      <dgm:prSet presAssocID="{11CF0408-B238-4F4C-BEA1-7DE4F04C15FA}" presName="horzThree" presStyleCnt="0"/>
      <dgm:spPr/>
    </dgm:pt>
    <dgm:pt modelId="{21B71DC8-4FB3-47C0-9357-E4E08EFC988B}" type="pres">
      <dgm:prSet presAssocID="{C308B723-476B-499B-99F8-D5AB336EE67C}" presName="vertFour" presStyleCnt="0">
        <dgm:presLayoutVars>
          <dgm:chPref val="3"/>
        </dgm:presLayoutVars>
      </dgm:prSet>
      <dgm:spPr/>
    </dgm:pt>
    <dgm:pt modelId="{AA05FA8F-E7A0-4B6E-B600-DFE8D1866092}" type="pres">
      <dgm:prSet presAssocID="{C308B723-476B-499B-99F8-D5AB336EE67C}" presName="txFour" presStyleLbl="node4" presStyleIdx="16" presStyleCnt="20">
        <dgm:presLayoutVars>
          <dgm:chPref val="3"/>
        </dgm:presLayoutVars>
      </dgm:prSet>
      <dgm:spPr/>
    </dgm:pt>
    <dgm:pt modelId="{4CBFF2C7-B53C-4758-958D-9FC1FF0D4017}" type="pres">
      <dgm:prSet presAssocID="{C308B723-476B-499B-99F8-D5AB336EE67C}" presName="parTransFour" presStyleCnt="0"/>
      <dgm:spPr/>
    </dgm:pt>
    <dgm:pt modelId="{23ABB8C8-6C91-4744-A0E9-ED0E78677169}" type="pres">
      <dgm:prSet presAssocID="{C308B723-476B-499B-99F8-D5AB336EE67C}" presName="horzFour" presStyleCnt="0"/>
      <dgm:spPr/>
    </dgm:pt>
    <dgm:pt modelId="{C1C22AB8-4A98-448E-A036-11C8F1BD40B0}" type="pres">
      <dgm:prSet presAssocID="{B978EF3A-AFA2-4AF2-805F-71EFA15BE2FD}" presName="vertFour" presStyleCnt="0">
        <dgm:presLayoutVars>
          <dgm:chPref val="3"/>
        </dgm:presLayoutVars>
      </dgm:prSet>
      <dgm:spPr/>
    </dgm:pt>
    <dgm:pt modelId="{E1D9A626-F891-4CD8-AC6D-A155F008E223}" type="pres">
      <dgm:prSet presAssocID="{B978EF3A-AFA2-4AF2-805F-71EFA15BE2FD}" presName="txFour" presStyleLbl="node4" presStyleIdx="17" presStyleCnt="20">
        <dgm:presLayoutVars>
          <dgm:chPref val="3"/>
        </dgm:presLayoutVars>
      </dgm:prSet>
      <dgm:spPr/>
    </dgm:pt>
    <dgm:pt modelId="{3BA14A8D-0F61-477E-B4F1-BF70ECC4EFD4}" type="pres">
      <dgm:prSet presAssocID="{B978EF3A-AFA2-4AF2-805F-71EFA15BE2FD}" presName="parTransFour" presStyleCnt="0"/>
      <dgm:spPr/>
    </dgm:pt>
    <dgm:pt modelId="{BE746923-933F-4BB5-8835-6CBF5B4725F1}" type="pres">
      <dgm:prSet presAssocID="{B978EF3A-AFA2-4AF2-805F-71EFA15BE2FD}" presName="horzFour" presStyleCnt="0"/>
      <dgm:spPr/>
    </dgm:pt>
    <dgm:pt modelId="{84A5DCB3-46E4-4EAF-B3C1-E702E51B82E4}" type="pres">
      <dgm:prSet presAssocID="{2063F9FC-962A-4BF5-8AB4-3E76DE1C0A93}" presName="vertFour" presStyleCnt="0">
        <dgm:presLayoutVars>
          <dgm:chPref val="3"/>
        </dgm:presLayoutVars>
      </dgm:prSet>
      <dgm:spPr/>
    </dgm:pt>
    <dgm:pt modelId="{E60655BE-CD65-43EC-9C72-0CC9ECFD6FE4}" type="pres">
      <dgm:prSet presAssocID="{2063F9FC-962A-4BF5-8AB4-3E76DE1C0A93}" presName="txFour" presStyleLbl="node4" presStyleIdx="18" presStyleCnt="20">
        <dgm:presLayoutVars>
          <dgm:chPref val="3"/>
        </dgm:presLayoutVars>
      </dgm:prSet>
      <dgm:spPr/>
    </dgm:pt>
    <dgm:pt modelId="{EF41755A-897C-4EB8-84C6-1A60951C6835}" type="pres">
      <dgm:prSet presAssocID="{2063F9FC-962A-4BF5-8AB4-3E76DE1C0A93}" presName="horzFour" presStyleCnt="0"/>
      <dgm:spPr/>
    </dgm:pt>
    <dgm:pt modelId="{58D24D27-6FC1-4054-A6B8-A0A6B54EE644}" type="pres">
      <dgm:prSet presAssocID="{E60DFAF8-D80F-4AFE-B835-585126D39D88}" presName="sibSpaceThree" presStyleCnt="0"/>
      <dgm:spPr/>
    </dgm:pt>
    <dgm:pt modelId="{5C7760AE-BF3D-4A6B-8BD1-DC2131C1655E}" type="pres">
      <dgm:prSet presAssocID="{86F644B7-1685-439C-9DB0-529ECB1AFB7E}" presName="vertThree" presStyleCnt="0"/>
      <dgm:spPr/>
    </dgm:pt>
    <dgm:pt modelId="{C18FB288-CE9B-42E2-ABEA-52B21C09221D}" type="pres">
      <dgm:prSet presAssocID="{86F644B7-1685-439C-9DB0-529ECB1AFB7E}" presName="txThree" presStyleLbl="node3" presStyleIdx="5" presStyleCnt="6">
        <dgm:presLayoutVars>
          <dgm:chPref val="3"/>
        </dgm:presLayoutVars>
      </dgm:prSet>
      <dgm:spPr/>
    </dgm:pt>
    <dgm:pt modelId="{59EE87C3-0B62-4CC2-AD24-14B6D4FF0429}" type="pres">
      <dgm:prSet presAssocID="{86F644B7-1685-439C-9DB0-529ECB1AFB7E}" presName="parTransThree" presStyleCnt="0"/>
      <dgm:spPr/>
    </dgm:pt>
    <dgm:pt modelId="{EFF5CB5B-C4C3-4DF1-9BAA-1119D8D9234C}" type="pres">
      <dgm:prSet presAssocID="{86F644B7-1685-439C-9DB0-529ECB1AFB7E}" presName="horzThree" presStyleCnt="0"/>
      <dgm:spPr/>
    </dgm:pt>
    <dgm:pt modelId="{C5093438-A670-40F6-AF59-56360018C463}" type="pres">
      <dgm:prSet presAssocID="{BF074B07-7AAE-49BF-ABC0-652959AAA3AB}" presName="vertFour" presStyleCnt="0">
        <dgm:presLayoutVars>
          <dgm:chPref val="3"/>
        </dgm:presLayoutVars>
      </dgm:prSet>
      <dgm:spPr/>
    </dgm:pt>
    <dgm:pt modelId="{B55A00C9-4DEC-4EE5-80A5-0572827FFDF7}" type="pres">
      <dgm:prSet presAssocID="{BF074B07-7AAE-49BF-ABC0-652959AAA3AB}" presName="txFour" presStyleLbl="node4" presStyleIdx="19" presStyleCnt="20">
        <dgm:presLayoutVars>
          <dgm:chPref val="3"/>
        </dgm:presLayoutVars>
      </dgm:prSet>
      <dgm:spPr/>
    </dgm:pt>
    <dgm:pt modelId="{67E138FA-E2CF-4A66-A6B3-486D18B476B7}" type="pres">
      <dgm:prSet presAssocID="{BF074B07-7AAE-49BF-ABC0-652959AAA3AB}" presName="horzFour" presStyleCnt="0"/>
      <dgm:spPr/>
    </dgm:pt>
  </dgm:ptLst>
  <dgm:cxnLst>
    <dgm:cxn modelId="{E6BC8202-9EBA-4BB9-BA72-385D26BBE146}" type="presOf" srcId="{DA4D0496-42DE-412E-885A-86B6C00FF79E}" destId="{14533193-DDCE-4021-AA04-DEC324A4C76E}" srcOrd="0" destOrd="0" presId="urn:microsoft.com/office/officeart/2005/8/layout/hierarchy4"/>
    <dgm:cxn modelId="{EE90B102-3DEC-48C3-8053-E6756F23D723}" srcId="{924E531D-441A-41A3-873B-14048379C251}" destId="{F293B2C0-934B-4BAB-A12F-C28918BFEB1C}" srcOrd="0" destOrd="0" parTransId="{3F1DD92D-A05E-49B7-A64E-F9824733C9BC}" sibTransId="{14F5B3D3-4423-4148-A178-904845122DF4}"/>
    <dgm:cxn modelId="{79CFB50E-6D12-46F1-BC84-485AC46A83AF}" type="presOf" srcId="{86F644B7-1685-439C-9DB0-529ECB1AFB7E}" destId="{C18FB288-CE9B-42E2-ABEA-52B21C09221D}" srcOrd="0" destOrd="0" presId="urn:microsoft.com/office/officeart/2005/8/layout/hierarchy4"/>
    <dgm:cxn modelId="{19027113-21EE-418F-B7B5-F66889FC8BA8}" srcId="{2FD76165-F4BC-46C7-B83E-BF6C07FC0D43}" destId="{DAB3E2F8-EB89-41BF-B411-1D58F77058A7}" srcOrd="0" destOrd="0" parTransId="{E2DBD88E-5065-46A8-BE9A-B9C59C5FD933}" sibTransId="{A2AB5AE4-CDFE-4D53-98D9-110863281F34}"/>
    <dgm:cxn modelId="{F515B513-1D58-4803-AA5C-53786B3C0B0D}" srcId="{B978EF3A-AFA2-4AF2-805F-71EFA15BE2FD}" destId="{2063F9FC-962A-4BF5-8AB4-3E76DE1C0A93}" srcOrd="0" destOrd="0" parTransId="{09604499-3069-4AA8-A57D-04FBE2EFB20B}" sibTransId="{B12D5F77-0BB1-43E1-BBEC-5CB8E7B19673}"/>
    <dgm:cxn modelId="{EC5B9115-8453-4C12-91FF-F3A4FC76DEAA}" srcId="{DAB3E2F8-EB89-41BF-B411-1D58F77058A7}" destId="{B71AA8C7-8BC5-45CF-9435-C2114C2F1AA3}" srcOrd="0" destOrd="0" parTransId="{584B40B6-2599-4B97-9213-11C065D2CE34}" sibTransId="{9841FAE1-18DC-4D7E-98BD-9D218C6175E6}"/>
    <dgm:cxn modelId="{86542818-9961-47E5-81AC-36249DF816E4}" type="presOf" srcId="{C308B723-476B-499B-99F8-D5AB336EE67C}" destId="{AA05FA8F-E7A0-4B6E-B600-DFE8D1866092}" srcOrd="0" destOrd="0" presId="urn:microsoft.com/office/officeart/2005/8/layout/hierarchy4"/>
    <dgm:cxn modelId="{2C3A051B-CFB2-47D1-9E23-EA03C1B91BC1}" type="presOf" srcId="{BF074B07-7AAE-49BF-ABC0-652959AAA3AB}" destId="{B55A00C9-4DEC-4EE5-80A5-0572827FFDF7}" srcOrd="0" destOrd="0" presId="urn:microsoft.com/office/officeart/2005/8/layout/hierarchy4"/>
    <dgm:cxn modelId="{024C0425-57A7-42D0-90E4-033A1F952817}" srcId="{E575DBC3-19C0-4A18-93B8-225F65E87FDC}" destId="{A535A8F1-E1A7-48A8-BDD4-85A3B0E0DA2D}" srcOrd="0" destOrd="0" parTransId="{7CF0CC1C-3623-453B-8C89-BD604FDEA7E0}" sibTransId="{7A4DE321-C1C3-4A4F-98CE-DAD6D0B508C6}"/>
    <dgm:cxn modelId="{807E6927-4A43-4519-89C0-6C1BB62AD4B1}" type="presOf" srcId="{29364A20-4029-40A9-A8FF-EB2F5A690DEA}" destId="{6945FC31-115D-4B9C-B52F-31C279E707C2}" srcOrd="0" destOrd="0" presId="urn:microsoft.com/office/officeart/2005/8/layout/hierarchy4"/>
    <dgm:cxn modelId="{04F5152B-B860-4937-BE05-B90B091AE9ED}" srcId="{27C08E6B-6C66-4F20-99E4-B3B0F2D3E2E7}" destId="{5E2D576C-ADCF-46C5-AF32-A1BF39B147EE}" srcOrd="0" destOrd="0" parTransId="{D6C7C921-7B09-47DB-86DF-6456654AD712}" sibTransId="{8D1F7FD3-79B5-4BC8-BDF2-2E09F64D276D}"/>
    <dgm:cxn modelId="{924B782B-B14A-4DE6-928F-68AB85DD669C}" type="presOf" srcId="{924E531D-441A-41A3-873B-14048379C251}" destId="{7DC7E504-6DBE-46E6-9307-1C98C9C48B4D}" srcOrd="0" destOrd="0" presId="urn:microsoft.com/office/officeart/2005/8/layout/hierarchy4"/>
    <dgm:cxn modelId="{AC44643A-E761-41B3-A075-A6AB94115E75}" srcId="{2084CD1F-3FFD-4B0B-9AD5-15E3A54F1014}" destId="{7CAEF33E-0D1B-492F-A0E7-B419C4974EA9}" srcOrd="1" destOrd="0" parTransId="{1DFC5CD0-E159-41F6-BC54-6E07B87B9CFB}" sibTransId="{D135FF01-CE76-4AD1-9063-E4905A66F894}"/>
    <dgm:cxn modelId="{682D1745-2B8D-42AB-9776-1B131D79CF17}" type="presOf" srcId="{2FD76165-F4BC-46C7-B83E-BF6C07FC0D43}" destId="{89AFE2A5-7137-4572-9538-E15C4B64D97C}" srcOrd="0" destOrd="0" presId="urn:microsoft.com/office/officeart/2005/8/layout/hierarchy4"/>
    <dgm:cxn modelId="{09FD7845-EB8A-4D56-9BD7-A7ECFA25C294}" srcId="{42F7AFB8-54FE-40B1-B899-A42BDA20CE89}" destId="{574A846A-749C-40B1-921B-700F7D7F3AB8}" srcOrd="0" destOrd="0" parTransId="{49D03F98-A5CD-4832-9422-2F651CA3E575}" sibTransId="{BB899ECA-3D85-474A-AEB4-56E6106A62F0}"/>
    <dgm:cxn modelId="{A8275B46-1EE4-4214-98E0-E430C7D0E1EE}" type="presOf" srcId="{A535A8F1-E1A7-48A8-BDD4-85A3B0E0DA2D}" destId="{7757D62B-A8D4-423D-A8EC-77E2D7A1D089}" srcOrd="0" destOrd="0" presId="urn:microsoft.com/office/officeart/2005/8/layout/hierarchy4"/>
    <dgm:cxn modelId="{622F9747-0FA6-4796-9D86-D8FE6E4344F2}" srcId="{3D7F815B-334D-4737-B5EF-894409FFFFDF}" destId="{7D280907-880F-4EEE-B2A9-490D1F5E7D32}" srcOrd="1" destOrd="0" parTransId="{14BCA5ED-F8F1-4D84-8A8A-DA8447108C55}" sibTransId="{92EBE56A-813F-4AB6-BDBF-1F12A059947D}"/>
    <dgm:cxn modelId="{8F174649-C392-43A9-AC77-8B7AE610335F}" srcId="{11CF0408-B238-4F4C-BEA1-7DE4F04C15FA}" destId="{C308B723-476B-499B-99F8-D5AB336EE67C}" srcOrd="0" destOrd="0" parTransId="{F1EB3753-1FC8-456C-8BE0-80EEFCD732B7}" sibTransId="{8FD2F030-90C2-4CEA-810B-D41C97C47BB1}"/>
    <dgm:cxn modelId="{C405604C-5F77-4465-B6DC-A5FF9238A647}" type="presOf" srcId="{5E2D576C-ADCF-46C5-AF32-A1BF39B147EE}" destId="{32BD1725-C8DE-4E5D-9407-F0A622030689}" srcOrd="0" destOrd="0" presId="urn:microsoft.com/office/officeart/2005/8/layout/hierarchy4"/>
    <dgm:cxn modelId="{1F0D4B4F-FEE6-47A2-8257-26DC411619C1}" srcId="{3E9EE74F-2E6F-450B-9BFF-F8AE9EB386E7}" destId="{29364A20-4029-40A9-A8FF-EB2F5A690DEA}" srcOrd="0" destOrd="0" parTransId="{6776EFDB-430A-488A-96F2-510EAFF5A06A}" sibTransId="{BF037D5A-FC24-44A0-8762-0B850990B934}"/>
    <dgm:cxn modelId="{CE151F51-8978-454F-95D2-3B225052A8F2}" type="presOf" srcId="{27C08E6B-6C66-4F20-99E4-B3B0F2D3E2E7}" destId="{3F7414B4-0890-4C67-85A5-4B9008AB38DA}" srcOrd="0" destOrd="0" presId="urn:microsoft.com/office/officeart/2005/8/layout/hierarchy4"/>
    <dgm:cxn modelId="{1A595C51-0CD0-4612-A6CD-8737AA603D63}" srcId="{5E2D576C-ADCF-46C5-AF32-A1BF39B147EE}" destId="{3E9EE74F-2E6F-450B-9BFF-F8AE9EB386E7}" srcOrd="0" destOrd="0" parTransId="{1090C7EE-9E18-42C3-BD57-BE696F3F895A}" sibTransId="{48E000DB-3D21-444F-8BEB-107FB65856B7}"/>
    <dgm:cxn modelId="{5A365F55-7C19-4E1E-BF22-38BFB77EF11B}" srcId="{B8799412-6735-4782-AF0B-BBB28499D175}" destId="{86F644B7-1685-439C-9DB0-529ECB1AFB7E}" srcOrd="1" destOrd="0" parTransId="{DECB709F-CDE9-4D6F-A792-5D3ACE01E9CB}" sibTransId="{FB0D7510-CB44-4A18-9C03-A289443D82DF}"/>
    <dgm:cxn modelId="{C7EFD356-EC5C-4FBE-8C88-B76E97B0195C}" type="presOf" srcId="{B71AA8C7-8BC5-45CF-9435-C2114C2F1AA3}" destId="{415550FB-4C5A-4383-A47C-83C1160F4AC5}" srcOrd="0" destOrd="0" presId="urn:microsoft.com/office/officeart/2005/8/layout/hierarchy4"/>
    <dgm:cxn modelId="{4B55BE58-F9BB-46E3-8A99-88EE598BFA78}" type="presOf" srcId="{44A86932-B08E-4B63-B2EC-7F13307F3996}" destId="{7F92EA8E-17E1-4010-933C-32216C15F815}" srcOrd="0" destOrd="0" presId="urn:microsoft.com/office/officeart/2005/8/layout/hierarchy4"/>
    <dgm:cxn modelId="{65C55D60-C8C0-4375-A767-A625053D1A8A}" type="presOf" srcId="{3D7F815B-334D-4737-B5EF-894409FFFFDF}" destId="{7FB07C42-9568-4876-A3DC-D6FF4DFF5FD5}" srcOrd="0" destOrd="0" presId="urn:microsoft.com/office/officeart/2005/8/layout/hierarchy4"/>
    <dgm:cxn modelId="{D192BE62-5FCC-4CB2-9BEB-7217F7B2372B}" type="presOf" srcId="{42F7AFB8-54FE-40B1-B899-A42BDA20CE89}" destId="{9368C9F4-1504-47AD-B477-457F61D991A0}" srcOrd="0" destOrd="0" presId="urn:microsoft.com/office/officeart/2005/8/layout/hierarchy4"/>
    <dgm:cxn modelId="{6F4E8F69-DA9F-4B80-8B65-F83966E5A4FC}" type="presOf" srcId="{4832401F-B2DF-491C-9E58-DB32AF265410}" destId="{8C8A81E4-7347-493B-B338-150B85CE8061}" srcOrd="0" destOrd="0" presId="urn:microsoft.com/office/officeart/2005/8/layout/hierarchy4"/>
    <dgm:cxn modelId="{BB757A70-85CF-4F0C-BE66-03EC0309FF94}" srcId="{FFC82719-D2BC-4D27-8836-5375F2D9F67B}" destId="{E575DBC3-19C0-4A18-93B8-225F65E87FDC}" srcOrd="0" destOrd="0" parTransId="{4220A47B-782F-4845-9544-E94197A60344}" sibTransId="{94B69466-09D7-4A3C-8776-735AE8E4784E}"/>
    <dgm:cxn modelId="{9D9A4974-2EBD-4347-9F23-8A86D76825BF}" type="presOf" srcId="{2063F9FC-962A-4BF5-8AB4-3E76DE1C0A93}" destId="{E60655BE-CD65-43EC-9C72-0CC9ECFD6FE4}" srcOrd="0" destOrd="0" presId="urn:microsoft.com/office/officeart/2005/8/layout/hierarchy4"/>
    <dgm:cxn modelId="{6F307B76-43D7-4968-9CD8-DB3226C24328}" srcId="{C308B723-476B-499B-99F8-D5AB336EE67C}" destId="{B978EF3A-AFA2-4AF2-805F-71EFA15BE2FD}" srcOrd="0" destOrd="0" parTransId="{DC6EA569-2DB8-4D3E-88CC-D8D92623BA68}" sibTransId="{4179ED49-4C82-4DDE-86AC-BAD0E52E2D49}"/>
    <dgm:cxn modelId="{5D2B9C7E-D340-48BB-9956-57ED02740EF6}" srcId="{2084CD1F-3FFD-4B0B-9AD5-15E3A54F1014}" destId="{3D7F815B-334D-4737-B5EF-894409FFFFDF}" srcOrd="0" destOrd="0" parTransId="{DC26B98B-601E-44CF-BF7C-ABFA0FC1DE37}" sibTransId="{D82EB22B-B1E2-44CF-9895-97D26536C8D4}"/>
    <dgm:cxn modelId="{7E562F7F-A008-4730-906D-275238848080}" srcId="{2084CD1F-3FFD-4B0B-9AD5-15E3A54F1014}" destId="{B8799412-6735-4782-AF0B-BBB28499D175}" srcOrd="2" destOrd="0" parTransId="{EFB440A1-38F7-46B8-BEA1-3ABE48240CDC}" sibTransId="{A5CEAB20-387E-45EB-B6C7-0BA041D93339}"/>
    <dgm:cxn modelId="{2706C280-5516-4091-868D-CCC9B1073EA0}" type="presOf" srcId="{B978EF3A-AFA2-4AF2-805F-71EFA15BE2FD}" destId="{E1D9A626-F891-4CD8-AC6D-A155F008E223}" srcOrd="0" destOrd="0" presId="urn:microsoft.com/office/officeart/2005/8/layout/hierarchy4"/>
    <dgm:cxn modelId="{358A9181-0FBA-4EA6-83F6-29BB2C64E176}" srcId="{DA4D0496-42DE-412E-885A-86B6C00FF79E}" destId="{44A86932-B08E-4B63-B2EC-7F13307F3996}" srcOrd="0" destOrd="0" parTransId="{44AC1A5C-6B36-44F9-9D08-8D25AD837564}" sibTransId="{82F6ACBC-6AF0-4366-928C-7E4FEB1410BC}"/>
    <dgm:cxn modelId="{5C380584-60F0-458D-AC22-9B93524A3E65}" type="presOf" srcId="{FFC82719-D2BC-4D27-8836-5375F2D9F67B}" destId="{83FAD00E-402B-49DB-893B-E276E77499AA}" srcOrd="0" destOrd="0" presId="urn:microsoft.com/office/officeart/2005/8/layout/hierarchy4"/>
    <dgm:cxn modelId="{3822A384-C9AE-40B4-8B97-C4EF0B50257A}" srcId="{B71AA8C7-8BC5-45CF-9435-C2114C2F1AA3}" destId="{27C08E6B-6C66-4F20-99E4-B3B0F2D3E2E7}" srcOrd="0" destOrd="0" parTransId="{EA8F0874-31AA-423C-AC64-63954C783ABA}" sibTransId="{7B35C6CD-2E51-44B0-B28E-451AE430472B}"/>
    <dgm:cxn modelId="{90B9AC8A-E23B-4186-B710-011749E511DC}" type="presOf" srcId="{810B700C-CBCB-4329-B502-A5D154C2DC7A}" destId="{BE3853DA-8FE1-4A19-A380-3A9260F8706D}" srcOrd="0" destOrd="0" presId="urn:microsoft.com/office/officeart/2005/8/layout/hierarchy4"/>
    <dgm:cxn modelId="{B440D28C-FB91-4320-A9A2-6ED5646023AE}" srcId="{574A846A-749C-40B1-921B-700F7D7F3AB8}" destId="{F5E94124-BDCC-45EE-A21F-5671D377CDAC}" srcOrd="0" destOrd="0" parTransId="{795E6DA8-0629-41EC-96CF-9BD161B1A1FE}" sibTransId="{9774A9BA-8662-4875-8235-558752C52026}"/>
    <dgm:cxn modelId="{312C9496-6A89-478D-8B95-1B498221FC65}" type="presOf" srcId="{7CAEF33E-0D1B-492F-A0E7-B419C4974EA9}" destId="{E54C5FCA-ADCC-41A3-8AA2-5414F3E1D3F3}" srcOrd="0" destOrd="0" presId="urn:microsoft.com/office/officeart/2005/8/layout/hierarchy4"/>
    <dgm:cxn modelId="{C03FA196-5C75-48EC-B1E7-06F64D739D78}" type="presOf" srcId="{7D280907-880F-4EEE-B2A9-490D1F5E7D32}" destId="{ADD9D61C-DAFA-48D9-9124-F77E0474CE3F}" srcOrd="0" destOrd="0" presId="urn:microsoft.com/office/officeart/2005/8/layout/hierarchy4"/>
    <dgm:cxn modelId="{B44CB596-9873-4609-A7AD-7756498235CC}" srcId="{7CAEF33E-0D1B-492F-A0E7-B419C4974EA9}" destId="{42F7AFB8-54FE-40B1-B899-A42BDA20CE89}" srcOrd="0" destOrd="0" parTransId="{74707BEA-F27E-406D-82C2-58A9625BA2C2}" sibTransId="{2CF5ECD5-C4BE-4252-A999-28A6DADFE4CD}"/>
    <dgm:cxn modelId="{8E7FE598-6A9B-4DA0-9392-F2E3BCA2152D}" srcId="{F5E94124-BDCC-45EE-A21F-5671D377CDAC}" destId="{FFC82719-D2BC-4D27-8836-5375F2D9F67B}" srcOrd="0" destOrd="0" parTransId="{318AB17E-2BDA-40A1-AE11-E587E175C505}" sibTransId="{0BB7125C-9DEC-4991-AF59-A7685CF5B3ED}"/>
    <dgm:cxn modelId="{57A9309A-DBD2-4E13-8E32-0DF78F940F66}" type="presOf" srcId="{188117DC-AF5A-4EFA-8FE6-9BFCF07A7606}" destId="{B0FF373C-0821-424D-B20F-E59A54C6DFC8}" srcOrd="0" destOrd="0" presId="urn:microsoft.com/office/officeart/2005/8/layout/hierarchy4"/>
    <dgm:cxn modelId="{1FBCDD9E-71CB-40BA-BF58-7D6A6E98C6D8}" srcId="{7CAEF33E-0D1B-492F-A0E7-B419C4974EA9}" destId="{DA4D0496-42DE-412E-885A-86B6C00FF79E}" srcOrd="1" destOrd="0" parTransId="{094733DD-17E6-4EE6-B03D-88F3FAB23877}" sibTransId="{4E24EBE0-B6DD-4A78-8E1F-B739C8BEB364}"/>
    <dgm:cxn modelId="{9F3AFF9E-5B75-45DD-809D-4529F0967CD2}" type="presOf" srcId="{F293B2C0-934B-4BAB-A12F-C28918BFEB1C}" destId="{445C4089-6535-43FC-84D6-BBF2C21C5A96}" srcOrd="0" destOrd="0" presId="urn:microsoft.com/office/officeart/2005/8/layout/hierarchy4"/>
    <dgm:cxn modelId="{15076BB1-D95C-4FA6-A430-A040A5F17818}" type="presOf" srcId="{F5E94124-BDCC-45EE-A21F-5671D377CDAC}" destId="{C877E2C7-466F-47D3-B166-B82289CAF3E5}" srcOrd="0" destOrd="0" presId="urn:microsoft.com/office/officeart/2005/8/layout/hierarchy4"/>
    <dgm:cxn modelId="{C3FF23BB-8F72-4DD5-B027-54CA6B946FB0}" type="presOf" srcId="{B8799412-6735-4782-AF0B-BBB28499D175}" destId="{D17FAF2C-83EC-4442-8A0E-499287621F00}" srcOrd="0" destOrd="0" presId="urn:microsoft.com/office/officeart/2005/8/layout/hierarchy4"/>
    <dgm:cxn modelId="{47DF73BB-0E42-4E0E-BF26-5BC4E060B67E}" type="presOf" srcId="{DAB3E2F8-EB89-41BF-B411-1D58F77058A7}" destId="{C8F75E85-0307-4250-8C2A-DEDA709A7BD2}" srcOrd="0" destOrd="0" presId="urn:microsoft.com/office/officeart/2005/8/layout/hierarchy4"/>
    <dgm:cxn modelId="{AD18AFBF-E7DE-4843-AFC2-3AD7DE6C2177}" srcId="{B8799412-6735-4782-AF0B-BBB28499D175}" destId="{11CF0408-B238-4F4C-BEA1-7DE4F04C15FA}" srcOrd="0" destOrd="0" parTransId="{7300701C-CE67-4508-BB99-75292793E1DD}" sibTransId="{E60DFAF8-D80F-4AFE-B835-585126D39D88}"/>
    <dgm:cxn modelId="{EE2284CC-78D0-4EA9-AE33-8F2CB05597A1}" srcId="{29364A20-4029-40A9-A8FF-EB2F5A690DEA}" destId="{4832401F-B2DF-491C-9E58-DB32AF265410}" srcOrd="0" destOrd="0" parTransId="{7C1AC886-D6CC-4BA1-9153-DD7B2C20D62F}" sibTransId="{AE36D007-E312-4448-B828-98A092C6CBF8}"/>
    <dgm:cxn modelId="{AE3EA6CF-84FF-4457-AD59-299C436F05BE}" srcId="{86F644B7-1685-439C-9DB0-529ECB1AFB7E}" destId="{BF074B07-7AAE-49BF-ABC0-652959AAA3AB}" srcOrd="0" destOrd="0" parTransId="{96E897EA-0B8D-473C-A681-17625B15D2CD}" sibTransId="{CCF72F11-DE35-4FBF-A26C-E920F63F1BF0}"/>
    <dgm:cxn modelId="{1D3EABD2-6E8E-4586-B7D2-CA6E7B7BF02C}" type="presOf" srcId="{3E9EE74F-2E6F-450B-9BFF-F8AE9EB386E7}" destId="{A65EE876-C7B4-4520-A2C5-D0BA6731BD89}" srcOrd="0" destOrd="0" presId="urn:microsoft.com/office/officeart/2005/8/layout/hierarchy4"/>
    <dgm:cxn modelId="{B40306DA-0A82-4F55-BD06-4AA8EE0508F4}" type="presOf" srcId="{574A846A-749C-40B1-921B-700F7D7F3AB8}" destId="{AE22045C-6C97-49F3-BE01-424E432AA7AA}" srcOrd="0" destOrd="0" presId="urn:microsoft.com/office/officeart/2005/8/layout/hierarchy4"/>
    <dgm:cxn modelId="{979A26E1-254F-475C-B46D-FCB60D739BC0}" srcId="{810B700C-CBCB-4329-B502-A5D154C2DC7A}" destId="{2084CD1F-3FFD-4B0B-9AD5-15E3A54F1014}" srcOrd="0" destOrd="0" parTransId="{FBA45CCB-FAA4-4B90-958B-C4E9F40EE16F}" sibTransId="{2642C3E9-0CFB-413F-9EBC-AABD92521F0F}"/>
    <dgm:cxn modelId="{572052E2-56E1-48A7-AE71-3DF34FD431CB}" srcId="{7D280907-880F-4EEE-B2A9-490D1F5E7D32}" destId="{924E531D-441A-41A3-873B-14048379C251}" srcOrd="0" destOrd="0" parTransId="{D22B3EA9-1DCA-418B-BDD9-B16ABB59937B}" sibTransId="{AE02B803-FB79-4BC8-B441-9AB4022A557C}"/>
    <dgm:cxn modelId="{14BAC2EB-4A9B-4DB5-8D21-3B66B9DB518D}" type="presOf" srcId="{11CF0408-B238-4F4C-BEA1-7DE4F04C15FA}" destId="{5C1748B9-6D97-4757-9E7F-5C483CD3D72D}" srcOrd="0" destOrd="0" presId="urn:microsoft.com/office/officeart/2005/8/layout/hierarchy4"/>
    <dgm:cxn modelId="{8D236EEC-57CB-418C-A0AB-0E40185A61A0}" srcId="{F293B2C0-934B-4BAB-A12F-C28918BFEB1C}" destId="{188117DC-AF5A-4EFA-8FE6-9BFCF07A7606}" srcOrd="0" destOrd="0" parTransId="{C9E0BA04-5C8D-4671-AEF4-25821A641258}" sibTransId="{17967A3C-46A4-4F90-8705-3B97AD18870B}"/>
    <dgm:cxn modelId="{117482F4-B3DF-4A9F-B0C1-FFFD8F791168}" srcId="{3D7F815B-334D-4737-B5EF-894409FFFFDF}" destId="{2FD76165-F4BC-46C7-B83E-BF6C07FC0D43}" srcOrd="0" destOrd="0" parTransId="{DC5D5BFB-10AA-4911-A824-54F854B0BD1B}" sibTransId="{5AB07CB2-D724-4DE7-A48A-B0022849EF03}"/>
    <dgm:cxn modelId="{42F395F5-2C75-421B-A2C0-2C3E9189B9C9}" type="presOf" srcId="{2084CD1F-3FFD-4B0B-9AD5-15E3A54F1014}" destId="{BED7E51E-D0CE-4D88-B75D-14294DF4EBDE}" srcOrd="0" destOrd="0" presId="urn:microsoft.com/office/officeart/2005/8/layout/hierarchy4"/>
    <dgm:cxn modelId="{CDD7D8F5-C555-4316-AFCC-28BF10D2E7E3}" type="presOf" srcId="{E575DBC3-19C0-4A18-93B8-225F65E87FDC}" destId="{353412D5-921A-422C-AC98-EB7A1473E048}" srcOrd="0" destOrd="0" presId="urn:microsoft.com/office/officeart/2005/8/layout/hierarchy4"/>
    <dgm:cxn modelId="{21EED716-E289-4FD6-BF19-38A6B171B563}" type="presParOf" srcId="{BE3853DA-8FE1-4A19-A380-3A9260F8706D}" destId="{EDAC0F69-EAD0-44C9-971E-DCD18978E6CF}" srcOrd="0" destOrd="0" presId="urn:microsoft.com/office/officeart/2005/8/layout/hierarchy4"/>
    <dgm:cxn modelId="{686E32DD-0E3B-40BD-A9FA-E141C39D58A5}" type="presParOf" srcId="{EDAC0F69-EAD0-44C9-971E-DCD18978E6CF}" destId="{BED7E51E-D0CE-4D88-B75D-14294DF4EBDE}" srcOrd="0" destOrd="0" presId="urn:microsoft.com/office/officeart/2005/8/layout/hierarchy4"/>
    <dgm:cxn modelId="{448CA95F-A95B-4DA4-BD76-E51D7DC5B21E}" type="presParOf" srcId="{EDAC0F69-EAD0-44C9-971E-DCD18978E6CF}" destId="{5A1EC9B1-AF57-49B4-AFFB-0E0D0F3A534F}" srcOrd="1" destOrd="0" presId="urn:microsoft.com/office/officeart/2005/8/layout/hierarchy4"/>
    <dgm:cxn modelId="{2110EB12-77E3-44E0-BC60-6597D2D0D3EC}" type="presParOf" srcId="{EDAC0F69-EAD0-44C9-971E-DCD18978E6CF}" destId="{357C60F5-68DA-42B6-BF4C-D32C75E9D893}" srcOrd="2" destOrd="0" presId="urn:microsoft.com/office/officeart/2005/8/layout/hierarchy4"/>
    <dgm:cxn modelId="{0B5ABC27-75CD-440E-8FD8-F86D822170F9}" type="presParOf" srcId="{357C60F5-68DA-42B6-BF4C-D32C75E9D893}" destId="{204E27AC-8138-4701-9954-90E8288A747F}" srcOrd="0" destOrd="0" presId="urn:microsoft.com/office/officeart/2005/8/layout/hierarchy4"/>
    <dgm:cxn modelId="{3119E381-C585-434B-B3F1-967ADD81F244}" type="presParOf" srcId="{204E27AC-8138-4701-9954-90E8288A747F}" destId="{7FB07C42-9568-4876-A3DC-D6FF4DFF5FD5}" srcOrd="0" destOrd="0" presId="urn:microsoft.com/office/officeart/2005/8/layout/hierarchy4"/>
    <dgm:cxn modelId="{90722EC7-D2A3-4C2F-973F-1B4B00931252}" type="presParOf" srcId="{204E27AC-8138-4701-9954-90E8288A747F}" destId="{EF2AC691-8B3C-4D70-9359-7826A94475C1}" srcOrd="1" destOrd="0" presId="urn:microsoft.com/office/officeart/2005/8/layout/hierarchy4"/>
    <dgm:cxn modelId="{09ABC911-58A7-4229-BB9E-455B83F91177}" type="presParOf" srcId="{204E27AC-8138-4701-9954-90E8288A747F}" destId="{7B232302-BB9B-4F8C-90C9-1F302AD34CE4}" srcOrd="2" destOrd="0" presId="urn:microsoft.com/office/officeart/2005/8/layout/hierarchy4"/>
    <dgm:cxn modelId="{9E376E1C-F980-46CE-B29D-599D4B8E448B}" type="presParOf" srcId="{7B232302-BB9B-4F8C-90C9-1F302AD34CE4}" destId="{1762F38B-0F39-4B07-B83F-55343E4B47C5}" srcOrd="0" destOrd="0" presId="urn:microsoft.com/office/officeart/2005/8/layout/hierarchy4"/>
    <dgm:cxn modelId="{A32EE7B9-E5BE-47BF-9729-B9DC6F616628}" type="presParOf" srcId="{1762F38B-0F39-4B07-B83F-55343E4B47C5}" destId="{89AFE2A5-7137-4572-9538-E15C4B64D97C}" srcOrd="0" destOrd="0" presId="urn:microsoft.com/office/officeart/2005/8/layout/hierarchy4"/>
    <dgm:cxn modelId="{97FCBD13-7FF0-4714-90A8-7FB456D4DCC7}" type="presParOf" srcId="{1762F38B-0F39-4B07-B83F-55343E4B47C5}" destId="{0F5E0B16-415A-4C2E-88BD-D9CF54164AAD}" srcOrd="1" destOrd="0" presId="urn:microsoft.com/office/officeart/2005/8/layout/hierarchy4"/>
    <dgm:cxn modelId="{D947C30E-0A25-4A14-BBE1-AA3FEBEC7627}" type="presParOf" srcId="{1762F38B-0F39-4B07-B83F-55343E4B47C5}" destId="{82D30CCD-8AC7-4D0D-A387-202693255FE0}" srcOrd="2" destOrd="0" presId="urn:microsoft.com/office/officeart/2005/8/layout/hierarchy4"/>
    <dgm:cxn modelId="{35A2338E-36C7-4720-B3E8-958A3F0BD762}" type="presParOf" srcId="{82D30CCD-8AC7-4D0D-A387-202693255FE0}" destId="{BE9AB9EA-3E2E-462F-B23C-659CE8838785}" srcOrd="0" destOrd="0" presId="urn:microsoft.com/office/officeart/2005/8/layout/hierarchy4"/>
    <dgm:cxn modelId="{59FED268-4662-4E01-B3D9-B575F02F4AE0}" type="presParOf" srcId="{BE9AB9EA-3E2E-462F-B23C-659CE8838785}" destId="{C8F75E85-0307-4250-8C2A-DEDA709A7BD2}" srcOrd="0" destOrd="0" presId="urn:microsoft.com/office/officeart/2005/8/layout/hierarchy4"/>
    <dgm:cxn modelId="{A56C7029-4E0F-4676-B188-BF01E9D9794E}" type="presParOf" srcId="{BE9AB9EA-3E2E-462F-B23C-659CE8838785}" destId="{8C4E937C-5BDE-4C36-84F6-4B4729D2733B}" srcOrd="1" destOrd="0" presId="urn:microsoft.com/office/officeart/2005/8/layout/hierarchy4"/>
    <dgm:cxn modelId="{A3DFB6B4-C492-41C4-AE83-3613EF423CF0}" type="presParOf" srcId="{BE9AB9EA-3E2E-462F-B23C-659CE8838785}" destId="{4799A07D-95CB-4E7B-9B93-7BC8470BC3AE}" srcOrd="2" destOrd="0" presId="urn:microsoft.com/office/officeart/2005/8/layout/hierarchy4"/>
    <dgm:cxn modelId="{136EAC5A-9DA0-452E-94A8-7513EEAE4507}" type="presParOf" srcId="{4799A07D-95CB-4E7B-9B93-7BC8470BC3AE}" destId="{F56F7646-35CE-4C27-8D4B-3AD210955544}" srcOrd="0" destOrd="0" presId="urn:microsoft.com/office/officeart/2005/8/layout/hierarchy4"/>
    <dgm:cxn modelId="{37FE1C21-3478-4E45-BC47-C1F0F4C1B77D}" type="presParOf" srcId="{F56F7646-35CE-4C27-8D4B-3AD210955544}" destId="{415550FB-4C5A-4383-A47C-83C1160F4AC5}" srcOrd="0" destOrd="0" presId="urn:microsoft.com/office/officeart/2005/8/layout/hierarchy4"/>
    <dgm:cxn modelId="{8EA2ABEC-0CB9-460A-A1D1-EB6AC8FDCE44}" type="presParOf" srcId="{F56F7646-35CE-4C27-8D4B-3AD210955544}" destId="{7A4FA96C-5450-4341-9140-0163597B5D54}" srcOrd="1" destOrd="0" presId="urn:microsoft.com/office/officeart/2005/8/layout/hierarchy4"/>
    <dgm:cxn modelId="{69189DF4-FB62-453D-A1F7-87835BFA0625}" type="presParOf" srcId="{F56F7646-35CE-4C27-8D4B-3AD210955544}" destId="{E33A3B75-74E1-405E-8CFA-E29AC91E510C}" srcOrd="2" destOrd="0" presId="urn:microsoft.com/office/officeart/2005/8/layout/hierarchy4"/>
    <dgm:cxn modelId="{527C3A63-3E8D-45B5-B748-C4322CE4C138}" type="presParOf" srcId="{E33A3B75-74E1-405E-8CFA-E29AC91E510C}" destId="{49A66582-7FAB-4EFB-9821-A2D2DA4EEC2D}" srcOrd="0" destOrd="0" presId="urn:microsoft.com/office/officeart/2005/8/layout/hierarchy4"/>
    <dgm:cxn modelId="{B414641F-FD8F-4DDD-B1E7-14AB5853E530}" type="presParOf" srcId="{49A66582-7FAB-4EFB-9821-A2D2DA4EEC2D}" destId="{3F7414B4-0890-4C67-85A5-4B9008AB38DA}" srcOrd="0" destOrd="0" presId="urn:microsoft.com/office/officeart/2005/8/layout/hierarchy4"/>
    <dgm:cxn modelId="{18E57B68-3C25-47BF-82E5-D05D164B21A0}" type="presParOf" srcId="{49A66582-7FAB-4EFB-9821-A2D2DA4EEC2D}" destId="{0E429F50-EB0E-4E87-A998-D9A4A54C69E9}" srcOrd="1" destOrd="0" presId="urn:microsoft.com/office/officeart/2005/8/layout/hierarchy4"/>
    <dgm:cxn modelId="{B0E58477-FAF4-4D87-97D7-3A41BD6757C7}" type="presParOf" srcId="{49A66582-7FAB-4EFB-9821-A2D2DA4EEC2D}" destId="{22B759B7-69A7-4DF8-9791-20651214BCD0}" srcOrd="2" destOrd="0" presId="urn:microsoft.com/office/officeart/2005/8/layout/hierarchy4"/>
    <dgm:cxn modelId="{3864B0C3-3777-4E81-9B33-B1488461A1CE}" type="presParOf" srcId="{22B759B7-69A7-4DF8-9791-20651214BCD0}" destId="{3749C1BF-4363-4423-8BE3-055BA0B8EEE8}" srcOrd="0" destOrd="0" presId="urn:microsoft.com/office/officeart/2005/8/layout/hierarchy4"/>
    <dgm:cxn modelId="{3F22A029-DCB0-48C0-AC8E-90ADB1D5E8BF}" type="presParOf" srcId="{3749C1BF-4363-4423-8BE3-055BA0B8EEE8}" destId="{32BD1725-C8DE-4E5D-9407-F0A622030689}" srcOrd="0" destOrd="0" presId="urn:microsoft.com/office/officeart/2005/8/layout/hierarchy4"/>
    <dgm:cxn modelId="{22A9DE16-FA3E-4C84-9C31-704252124B78}" type="presParOf" srcId="{3749C1BF-4363-4423-8BE3-055BA0B8EEE8}" destId="{C234BB71-C97A-4BE1-A30C-5E522EA6F2F2}" srcOrd="1" destOrd="0" presId="urn:microsoft.com/office/officeart/2005/8/layout/hierarchy4"/>
    <dgm:cxn modelId="{E1F22B13-9301-4A4B-9C89-9C87F54BEF9F}" type="presParOf" srcId="{3749C1BF-4363-4423-8BE3-055BA0B8EEE8}" destId="{0BD40A4A-1820-4383-8A7F-7BA6AE5BD5D4}" srcOrd="2" destOrd="0" presId="urn:microsoft.com/office/officeart/2005/8/layout/hierarchy4"/>
    <dgm:cxn modelId="{35993056-9198-4EDA-B688-0528C6688495}" type="presParOf" srcId="{0BD40A4A-1820-4383-8A7F-7BA6AE5BD5D4}" destId="{0434535D-7F1D-407C-BAE8-8946577D0A0E}" srcOrd="0" destOrd="0" presId="urn:microsoft.com/office/officeart/2005/8/layout/hierarchy4"/>
    <dgm:cxn modelId="{87FCF43C-2109-4AAB-8D05-2D1BE06FB36C}" type="presParOf" srcId="{0434535D-7F1D-407C-BAE8-8946577D0A0E}" destId="{A65EE876-C7B4-4520-A2C5-D0BA6731BD89}" srcOrd="0" destOrd="0" presId="urn:microsoft.com/office/officeart/2005/8/layout/hierarchy4"/>
    <dgm:cxn modelId="{3084D0F7-92AE-4C83-950C-EA45B32D5FD5}" type="presParOf" srcId="{0434535D-7F1D-407C-BAE8-8946577D0A0E}" destId="{AD308984-3BD0-4492-A989-A9C3A572B46D}" srcOrd="1" destOrd="0" presId="urn:microsoft.com/office/officeart/2005/8/layout/hierarchy4"/>
    <dgm:cxn modelId="{38BFA9C1-7F27-4C43-9499-50D69A5E5CE7}" type="presParOf" srcId="{0434535D-7F1D-407C-BAE8-8946577D0A0E}" destId="{F20C0FB1-F12D-4EDC-AFAC-21DC3081C474}" srcOrd="2" destOrd="0" presId="urn:microsoft.com/office/officeart/2005/8/layout/hierarchy4"/>
    <dgm:cxn modelId="{E324F2F5-ED56-4FB7-965F-50EBFE08322C}" type="presParOf" srcId="{F20C0FB1-F12D-4EDC-AFAC-21DC3081C474}" destId="{9526467C-239D-4E6D-BA6B-A5C4AA0D8E00}" srcOrd="0" destOrd="0" presId="urn:microsoft.com/office/officeart/2005/8/layout/hierarchy4"/>
    <dgm:cxn modelId="{2B10C840-B1BC-41BA-8A4F-08AA1ED7269C}" type="presParOf" srcId="{9526467C-239D-4E6D-BA6B-A5C4AA0D8E00}" destId="{6945FC31-115D-4B9C-B52F-31C279E707C2}" srcOrd="0" destOrd="0" presId="urn:microsoft.com/office/officeart/2005/8/layout/hierarchy4"/>
    <dgm:cxn modelId="{2721EACA-140F-4D65-BCB3-451BBFFFD8D2}" type="presParOf" srcId="{9526467C-239D-4E6D-BA6B-A5C4AA0D8E00}" destId="{A314B2C7-ABE1-435B-911D-0DBCF6A62A56}" srcOrd="1" destOrd="0" presId="urn:microsoft.com/office/officeart/2005/8/layout/hierarchy4"/>
    <dgm:cxn modelId="{E4B4D04E-4878-4EC0-A22A-9EE878FB55B2}" type="presParOf" srcId="{9526467C-239D-4E6D-BA6B-A5C4AA0D8E00}" destId="{9AED0A78-C9CE-478D-99C8-A0B0F1B16863}" srcOrd="2" destOrd="0" presId="urn:microsoft.com/office/officeart/2005/8/layout/hierarchy4"/>
    <dgm:cxn modelId="{9E5FF110-CC60-44F6-9951-F8388A8F23DF}" type="presParOf" srcId="{9AED0A78-C9CE-478D-99C8-A0B0F1B16863}" destId="{636BACB8-F334-4159-A119-78A91E868A0C}" srcOrd="0" destOrd="0" presId="urn:microsoft.com/office/officeart/2005/8/layout/hierarchy4"/>
    <dgm:cxn modelId="{0621EF00-96C0-40D0-B841-BC3E89B2714D}" type="presParOf" srcId="{636BACB8-F334-4159-A119-78A91E868A0C}" destId="{8C8A81E4-7347-493B-B338-150B85CE8061}" srcOrd="0" destOrd="0" presId="urn:microsoft.com/office/officeart/2005/8/layout/hierarchy4"/>
    <dgm:cxn modelId="{BFB33243-A7DB-40F6-A740-60693EA2A441}" type="presParOf" srcId="{636BACB8-F334-4159-A119-78A91E868A0C}" destId="{49F81A79-B725-4CBE-90E7-74730DBE7889}" srcOrd="1" destOrd="0" presId="urn:microsoft.com/office/officeart/2005/8/layout/hierarchy4"/>
    <dgm:cxn modelId="{D8E9BEFB-37D3-40EE-8C83-C094B551247B}" type="presParOf" srcId="{7B232302-BB9B-4F8C-90C9-1F302AD34CE4}" destId="{357CBADB-D182-4BAB-A956-FDD73AD7E99B}" srcOrd="1" destOrd="0" presId="urn:microsoft.com/office/officeart/2005/8/layout/hierarchy4"/>
    <dgm:cxn modelId="{766D1DE3-67A7-46BB-B905-3AB19E336EC2}" type="presParOf" srcId="{7B232302-BB9B-4F8C-90C9-1F302AD34CE4}" destId="{1B6DBC30-3969-4820-BB5D-4E4567B0001B}" srcOrd="2" destOrd="0" presId="urn:microsoft.com/office/officeart/2005/8/layout/hierarchy4"/>
    <dgm:cxn modelId="{47D52F70-686C-4FC7-93E9-FEB0CFAFF3D4}" type="presParOf" srcId="{1B6DBC30-3969-4820-BB5D-4E4567B0001B}" destId="{ADD9D61C-DAFA-48D9-9124-F77E0474CE3F}" srcOrd="0" destOrd="0" presId="urn:microsoft.com/office/officeart/2005/8/layout/hierarchy4"/>
    <dgm:cxn modelId="{737CCF04-C32E-483E-A850-F7F6AADE5DDE}" type="presParOf" srcId="{1B6DBC30-3969-4820-BB5D-4E4567B0001B}" destId="{D83744F9-54FC-4BB8-86A4-0273E77A6845}" srcOrd="1" destOrd="0" presId="urn:microsoft.com/office/officeart/2005/8/layout/hierarchy4"/>
    <dgm:cxn modelId="{437BC928-CEF8-4C22-A354-427F296597BA}" type="presParOf" srcId="{1B6DBC30-3969-4820-BB5D-4E4567B0001B}" destId="{DA434522-8D9C-4E34-AF2D-28471175DF5E}" srcOrd="2" destOrd="0" presId="urn:microsoft.com/office/officeart/2005/8/layout/hierarchy4"/>
    <dgm:cxn modelId="{4C86BEE7-8869-4156-90A3-8FE89330E316}" type="presParOf" srcId="{DA434522-8D9C-4E34-AF2D-28471175DF5E}" destId="{D50DF05E-7D35-4CB1-90A1-DFF8B1AA5D0F}" srcOrd="0" destOrd="0" presId="urn:microsoft.com/office/officeart/2005/8/layout/hierarchy4"/>
    <dgm:cxn modelId="{5ABCCFE2-BE43-405F-AF8F-DCCC8BB0296E}" type="presParOf" srcId="{D50DF05E-7D35-4CB1-90A1-DFF8B1AA5D0F}" destId="{7DC7E504-6DBE-46E6-9307-1C98C9C48B4D}" srcOrd="0" destOrd="0" presId="urn:microsoft.com/office/officeart/2005/8/layout/hierarchy4"/>
    <dgm:cxn modelId="{67FD02AC-5CD8-4824-A028-104CB0662ED8}" type="presParOf" srcId="{D50DF05E-7D35-4CB1-90A1-DFF8B1AA5D0F}" destId="{058E178D-12C5-4871-99A0-22FFF86641C1}" srcOrd="1" destOrd="0" presId="urn:microsoft.com/office/officeart/2005/8/layout/hierarchy4"/>
    <dgm:cxn modelId="{1FAB5BE9-7C27-4A66-96E2-36258221D34F}" type="presParOf" srcId="{D50DF05E-7D35-4CB1-90A1-DFF8B1AA5D0F}" destId="{D4ED043D-38E3-4899-A5BC-87B4A0D73965}" srcOrd="2" destOrd="0" presId="urn:microsoft.com/office/officeart/2005/8/layout/hierarchy4"/>
    <dgm:cxn modelId="{58AC6307-9CE8-4F84-B1C0-B57E0A53FA9D}" type="presParOf" srcId="{D4ED043D-38E3-4899-A5BC-87B4A0D73965}" destId="{051C7E54-D5E0-4B56-A5C1-50416A5352C9}" srcOrd="0" destOrd="0" presId="urn:microsoft.com/office/officeart/2005/8/layout/hierarchy4"/>
    <dgm:cxn modelId="{ECFC0BB8-A7D9-430E-AC04-879B770E0A67}" type="presParOf" srcId="{051C7E54-D5E0-4B56-A5C1-50416A5352C9}" destId="{445C4089-6535-43FC-84D6-BBF2C21C5A96}" srcOrd="0" destOrd="0" presId="urn:microsoft.com/office/officeart/2005/8/layout/hierarchy4"/>
    <dgm:cxn modelId="{0E252EA6-72C1-4149-9851-34B84B824440}" type="presParOf" srcId="{051C7E54-D5E0-4B56-A5C1-50416A5352C9}" destId="{1E1235C8-DD28-4976-8E96-8204499BD031}" srcOrd="1" destOrd="0" presId="urn:microsoft.com/office/officeart/2005/8/layout/hierarchy4"/>
    <dgm:cxn modelId="{CD624722-E05E-4B5E-BE12-B43DC8488997}" type="presParOf" srcId="{051C7E54-D5E0-4B56-A5C1-50416A5352C9}" destId="{A5F853D8-69DB-4F99-9477-B47440FC135F}" srcOrd="2" destOrd="0" presId="urn:microsoft.com/office/officeart/2005/8/layout/hierarchy4"/>
    <dgm:cxn modelId="{52637D10-ED09-44FA-AEAD-0936AA8E3C8A}" type="presParOf" srcId="{A5F853D8-69DB-4F99-9477-B47440FC135F}" destId="{65B45AEB-5F12-4387-8857-5150FD9C5C12}" srcOrd="0" destOrd="0" presId="urn:microsoft.com/office/officeart/2005/8/layout/hierarchy4"/>
    <dgm:cxn modelId="{42C9BCCA-3AF2-421F-8692-520F4D56D23E}" type="presParOf" srcId="{65B45AEB-5F12-4387-8857-5150FD9C5C12}" destId="{B0FF373C-0821-424D-B20F-E59A54C6DFC8}" srcOrd="0" destOrd="0" presId="urn:microsoft.com/office/officeart/2005/8/layout/hierarchy4"/>
    <dgm:cxn modelId="{3136F924-BD2C-46C8-9AAD-8B52F2468612}" type="presParOf" srcId="{65B45AEB-5F12-4387-8857-5150FD9C5C12}" destId="{2629C0DD-10D1-42D7-B890-52935E239E96}" srcOrd="1" destOrd="0" presId="urn:microsoft.com/office/officeart/2005/8/layout/hierarchy4"/>
    <dgm:cxn modelId="{7255EDAB-976E-4A5C-A96A-57427C3D8C0D}" type="presParOf" srcId="{357C60F5-68DA-42B6-BF4C-D32C75E9D893}" destId="{5CB98BB3-91CC-4DA6-A264-B31D40DC1468}" srcOrd="1" destOrd="0" presId="urn:microsoft.com/office/officeart/2005/8/layout/hierarchy4"/>
    <dgm:cxn modelId="{2221C52D-DA1C-4494-9921-432E95346BE7}" type="presParOf" srcId="{357C60F5-68DA-42B6-BF4C-D32C75E9D893}" destId="{09A9259A-03C9-4B09-A604-1FDDAFE478B1}" srcOrd="2" destOrd="0" presId="urn:microsoft.com/office/officeart/2005/8/layout/hierarchy4"/>
    <dgm:cxn modelId="{D4A49B29-6669-4F33-ADD3-B67D95DBDD3C}" type="presParOf" srcId="{09A9259A-03C9-4B09-A604-1FDDAFE478B1}" destId="{E54C5FCA-ADCC-41A3-8AA2-5414F3E1D3F3}" srcOrd="0" destOrd="0" presId="urn:microsoft.com/office/officeart/2005/8/layout/hierarchy4"/>
    <dgm:cxn modelId="{FE1EC8EF-326B-442C-8018-74A9DB73674E}" type="presParOf" srcId="{09A9259A-03C9-4B09-A604-1FDDAFE478B1}" destId="{A53F6FDE-F79D-44B2-BAA7-0CE9990CCBA5}" srcOrd="1" destOrd="0" presId="urn:microsoft.com/office/officeart/2005/8/layout/hierarchy4"/>
    <dgm:cxn modelId="{0F25C554-43D8-4FAD-A4A1-2DAF577258A7}" type="presParOf" srcId="{09A9259A-03C9-4B09-A604-1FDDAFE478B1}" destId="{F7AB232D-C219-4EE4-A691-B7B802A2F1AD}" srcOrd="2" destOrd="0" presId="urn:microsoft.com/office/officeart/2005/8/layout/hierarchy4"/>
    <dgm:cxn modelId="{F3D8D65B-AF9D-4787-A612-C79DDE2B7253}" type="presParOf" srcId="{F7AB232D-C219-4EE4-A691-B7B802A2F1AD}" destId="{D6D33DAC-3613-467E-A3BF-823A0167DF16}" srcOrd="0" destOrd="0" presId="urn:microsoft.com/office/officeart/2005/8/layout/hierarchy4"/>
    <dgm:cxn modelId="{EE24D01F-4BCB-479A-B411-97D3047C2E9F}" type="presParOf" srcId="{D6D33DAC-3613-467E-A3BF-823A0167DF16}" destId="{9368C9F4-1504-47AD-B477-457F61D991A0}" srcOrd="0" destOrd="0" presId="urn:microsoft.com/office/officeart/2005/8/layout/hierarchy4"/>
    <dgm:cxn modelId="{AB860E8B-B438-4C58-93CC-0FA9F43C8FAC}" type="presParOf" srcId="{D6D33DAC-3613-467E-A3BF-823A0167DF16}" destId="{AAD88B08-1929-4B9C-B0DB-A98B5FA8463F}" srcOrd="1" destOrd="0" presId="urn:microsoft.com/office/officeart/2005/8/layout/hierarchy4"/>
    <dgm:cxn modelId="{9EBF05D7-F014-4DC0-B13C-828BF869B678}" type="presParOf" srcId="{D6D33DAC-3613-467E-A3BF-823A0167DF16}" destId="{C82F8A68-71CA-4A51-9477-83B8CCEAE01D}" srcOrd="2" destOrd="0" presId="urn:microsoft.com/office/officeart/2005/8/layout/hierarchy4"/>
    <dgm:cxn modelId="{22ECFA9A-9594-42DA-BB9E-EFE200A74449}" type="presParOf" srcId="{C82F8A68-71CA-4A51-9477-83B8CCEAE01D}" destId="{9FE46EE3-B64F-407B-AFF3-3046A08CB32B}" srcOrd="0" destOrd="0" presId="urn:microsoft.com/office/officeart/2005/8/layout/hierarchy4"/>
    <dgm:cxn modelId="{780BCCFA-2AC8-4DDF-86E7-25AB17D69554}" type="presParOf" srcId="{9FE46EE3-B64F-407B-AFF3-3046A08CB32B}" destId="{AE22045C-6C97-49F3-BE01-424E432AA7AA}" srcOrd="0" destOrd="0" presId="urn:microsoft.com/office/officeart/2005/8/layout/hierarchy4"/>
    <dgm:cxn modelId="{F289FA64-2C0E-47FF-B728-F1A53480CD13}" type="presParOf" srcId="{9FE46EE3-B64F-407B-AFF3-3046A08CB32B}" destId="{1D50AC7E-6960-469A-814E-A8CCA85FAB68}" srcOrd="1" destOrd="0" presId="urn:microsoft.com/office/officeart/2005/8/layout/hierarchy4"/>
    <dgm:cxn modelId="{9A557132-CF99-4D79-ABCF-3E5C66BB280D}" type="presParOf" srcId="{9FE46EE3-B64F-407B-AFF3-3046A08CB32B}" destId="{71439C73-8CD8-4757-8549-6C5F54C79E97}" srcOrd="2" destOrd="0" presId="urn:microsoft.com/office/officeart/2005/8/layout/hierarchy4"/>
    <dgm:cxn modelId="{0CC35823-8DE9-47E5-955C-459101DEB363}" type="presParOf" srcId="{71439C73-8CD8-4757-8549-6C5F54C79E97}" destId="{336B62B2-B6CB-402D-96D9-2EE101E8D7C5}" srcOrd="0" destOrd="0" presId="urn:microsoft.com/office/officeart/2005/8/layout/hierarchy4"/>
    <dgm:cxn modelId="{44856F90-5A9E-41CB-BFE7-8701EF769EE8}" type="presParOf" srcId="{336B62B2-B6CB-402D-96D9-2EE101E8D7C5}" destId="{C877E2C7-466F-47D3-B166-B82289CAF3E5}" srcOrd="0" destOrd="0" presId="urn:microsoft.com/office/officeart/2005/8/layout/hierarchy4"/>
    <dgm:cxn modelId="{A68AAC12-62C8-4531-A38A-F320EB68F8ED}" type="presParOf" srcId="{336B62B2-B6CB-402D-96D9-2EE101E8D7C5}" destId="{10062EAC-32C8-432F-B9ED-9716026351BB}" srcOrd="1" destOrd="0" presId="urn:microsoft.com/office/officeart/2005/8/layout/hierarchy4"/>
    <dgm:cxn modelId="{FA30BF3D-281D-4546-AC24-8CAAE6FDCD47}" type="presParOf" srcId="{336B62B2-B6CB-402D-96D9-2EE101E8D7C5}" destId="{24AB954C-C9B6-4721-B7CA-4478FDFDB122}" srcOrd="2" destOrd="0" presId="urn:microsoft.com/office/officeart/2005/8/layout/hierarchy4"/>
    <dgm:cxn modelId="{A6FFF02B-8FBE-4EBD-A604-ECF2B6AAF9ED}" type="presParOf" srcId="{24AB954C-C9B6-4721-B7CA-4478FDFDB122}" destId="{1C3BEDDA-E396-44D0-B21B-44CE2F2720BF}" srcOrd="0" destOrd="0" presId="urn:microsoft.com/office/officeart/2005/8/layout/hierarchy4"/>
    <dgm:cxn modelId="{E0740C23-C13C-4530-A347-50B7FB48D6F2}" type="presParOf" srcId="{1C3BEDDA-E396-44D0-B21B-44CE2F2720BF}" destId="{83FAD00E-402B-49DB-893B-E276E77499AA}" srcOrd="0" destOrd="0" presId="urn:microsoft.com/office/officeart/2005/8/layout/hierarchy4"/>
    <dgm:cxn modelId="{F7EDB629-85D5-40A9-9F58-D755E261B037}" type="presParOf" srcId="{1C3BEDDA-E396-44D0-B21B-44CE2F2720BF}" destId="{694227EE-EEC9-48F5-BF7D-E027BB943792}" srcOrd="1" destOrd="0" presId="urn:microsoft.com/office/officeart/2005/8/layout/hierarchy4"/>
    <dgm:cxn modelId="{77610480-C0B0-43B2-BE96-BA52DA456893}" type="presParOf" srcId="{1C3BEDDA-E396-44D0-B21B-44CE2F2720BF}" destId="{C053813E-32B4-4B4E-A269-8D4D62A99446}" srcOrd="2" destOrd="0" presId="urn:microsoft.com/office/officeart/2005/8/layout/hierarchy4"/>
    <dgm:cxn modelId="{12EBC93D-B7C4-4662-8AD0-BC547081B659}" type="presParOf" srcId="{C053813E-32B4-4B4E-A269-8D4D62A99446}" destId="{E8FE7E5F-5387-4D1B-9FC6-88091B97A4E1}" srcOrd="0" destOrd="0" presId="urn:microsoft.com/office/officeart/2005/8/layout/hierarchy4"/>
    <dgm:cxn modelId="{5DE2A808-D935-4CA7-888B-DE97371DAAA0}" type="presParOf" srcId="{E8FE7E5F-5387-4D1B-9FC6-88091B97A4E1}" destId="{353412D5-921A-422C-AC98-EB7A1473E048}" srcOrd="0" destOrd="0" presId="urn:microsoft.com/office/officeart/2005/8/layout/hierarchy4"/>
    <dgm:cxn modelId="{224F0633-C268-4790-AEC0-1B3CF08C2C98}" type="presParOf" srcId="{E8FE7E5F-5387-4D1B-9FC6-88091B97A4E1}" destId="{409BD038-66C1-4F0F-9F8F-A1E7E5D2854F}" srcOrd="1" destOrd="0" presId="urn:microsoft.com/office/officeart/2005/8/layout/hierarchy4"/>
    <dgm:cxn modelId="{0319ABB8-882C-448A-B734-4FDFFF9B034D}" type="presParOf" srcId="{E8FE7E5F-5387-4D1B-9FC6-88091B97A4E1}" destId="{6592AD92-99B6-4389-98DB-9A9AAA00CF68}" srcOrd="2" destOrd="0" presId="urn:microsoft.com/office/officeart/2005/8/layout/hierarchy4"/>
    <dgm:cxn modelId="{1946DFA4-5180-4B29-B87D-21AA94F798EC}" type="presParOf" srcId="{6592AD92-99B6-4389-98DB-9A9AAA00CF68}" destId="{81E2EC59-E3DE-4F19-932D-B23FCC27FC26}" srcOrd="0" destOrd="0" presId="urn:microsoft.com/office/officeart/2005/8/layout/hierarchy4"/>
    <dgm:cxn modelId="{E672DEE6-1FD5-4F9F-A35E-6D58E341DCD5}" type="presParOf" srcId="{81E2EC59-E3DE-4F19-932D-B23FCC27FC26}" destId="{7757D62B-A8D4-423D-A8EC-77E2D7A1D089}" srcOrd="0" destOrd="0" presId="urn:microsoft.com/office/officeart/2005/8/layout/hierarchy4"/>
    <dgm:cxn modelId="{20AEADA4-76C3-481F-AC28-8F3098B229DA}" type="presParOf" srcId="{81E2EC59-E3DE-4F19-932D-B23FCC27FC26}" destId="{8B73D514-7F07-45B8-B47A-E5F43ABC38D8}" srcOrd="1" destOrd="0" presId="urn:microsoft.com/office/officeart/2005/8/layout/hierarchy4"/>
    <dgm:cxn modelId="{62A69186-21F9-431F-AD4A-96939175CC7E}" type="presParOf" srcId="{F7AB232D-C219-4EE4-A691-B7B802A2F1AD}" destId="{E667B918-F367-4A3A-AC4B-6CDA9B87AFF2}" srcOrd="1" destOrd="0" presId="urn:microsoft.com/office/officeart/2005/8/layout/hierarchy4"/>
    <dgm:cxn modelId="{8C1D5BE1-197F-43C2-B87F-17A9504A26A8}" type="presParOf" srcId="{F7AB232D-C219-4EE4-A691-B7B802A2F1AD}" destId="{794820DD-C560-4A88-925B-E8BA290EF0D1}" srcOrd="2" destOrd="0" presId="urn:microsoft.com/office/officeart/2005/8/layout/hierarchy4"/>
    <dgm:cxn modelId="{3E9A3545-DE63-4D9C-AA74-635EDE36EFB3}" type="presParOf" srcId="{794820DD-C560-4A88-925B-E8BA290EF0D1}" destId="{14533193-DDCE-4021-AA04-DEC324A4C76E}" srcOrd="0" destOrd="0" presId="urn:microsoft.com/office/officeart/2005/8/layout/hierarchy4"/>
    <dgm:cxn modelId="{0C755661-851D-42E0-875C-5BF2D6D0AB32}" type="presParOf" srcId="{794820DD-C560-4A88-925B-E8BA290EF0D1}" destId="{A64B77AC-7741-4760-85D0-7444092A587C}" srcOrd="1" destOrd="0" presId="urn:microsoft.com/office/officeart/2005/8/layout/hierarchy4"/>
    <dgm:cxn modelId="{1C16BD28-B9F6-4414-8D43-2B934D9F14B9}" type="presParOf" srcId="{794820DD-C560-4A88-925B-E8BA290EF0D1}" destId="{A0B2DB27-21F0-44B2-AECD-2A109C2ECBBF}" srcOrd="2" destOrd="0" presId="urn:microsoft.com/office/officeart/2005/8/layout/hierarchy4"/>
    <dgm:cxn modelId="{E64EC7A5-1686-4799-8796-6D235E72D812}" type="presParOf" srcId="{A0B2DB27-21F0-44B2-AECD-2A109C2ECBBF}" destId="{F91CE187-566E-449B-8D1D-34740B6A2530}" srcOrd="0" destOrd="0" presId="urn:microsoft.com/office/officeart/2005/8/layout/hierarchy4"/>
    <dgm:cxn modelId="{7E5F012B-C27A-47A8-8211-FED0B4F5F069}" type="presParOf" srcId="{F91CE187-566E-449B-8D1D-34740B6A2530}" destId="{7F92EA8E-17E1-4010-933C-32216C15F815}" srcOrd="0" destOrd="0" presId="urn:microsoft.com/office/officeart/2005/8/layout/hierarchy4"/>
    <dgm:cxn modelId="{756FBB3B-BA0C-4E58-92FB-141A632C2DFF}" type="presParOf" srcId="{F91CE187-566E-449B-8D1D-34740B6A2530}" destId="{0B55B3BF-86FD-4767-B665-D8DEB14147B6}" srcOrd="1" destOrd="0" presId="urn:microsoft.com/office/officeart/2005/8/layout/hierarchy4"/>
    <dgm:cxn modelId="{867DA3DC-932E-410C-8CBC-F0668AE8946B}" type="presParOf" srcId="{357C60F5-68DA-42B6-BF4C-D32C75E9D893}" destId="{B7D241F9-B890-4F98-8455-C90C6FEC0A66}" srcOrd="3" destOrd="0" presId="urn:microsoft.com/office/officeart/2005/8/layout/hierarchy4"/>
    <dgm:cxn modelId="{92B01265-0A3E-4261-A7B1-2F6D4607ACE2}" type="presParOf" srcId="{357C60F5-68DA-42B6-BF4C-D32C75E9D893}" destId="{F2B16C81-5F7E-484E-B7F9-8C48E7478470}" srcOrd="4" destOrd="0" presId="urn:microsoft.com/office/officeart/2005/8/layout/hierarchy4"/>
    <dgm:cxn modelId="{0D7375C0-7016-41C1-8D65-C7654454AA62}" type="presParOf" srcId="{F2B16C81-5F7E-484E-B7F9-8C48E7478470}" destId="{D17FAF2C-83EC-4442-8A0E-499287621F00}" srcOrd="0" destOrd="0" presId="urn:microsoft.com/office/officeart/2005/8/layout/hierarchy4"/>
    <dgm:cxn modelId="{2332F30C-AC28-4FCE-894D-C2326F99B097}" type="presParOf" srcId="{F2B16C81-5F7E-484E-B7F9-8C48E7478470}" destId="{70689174-0993-47BA-B5C7-076B56960E1D}" srcOrd="1" destOrd="0" presId="urn:microsoft.com/office/officeart/2005/8/layout/hierarchy4"/>
    <dgm:cxn modelId="{2579BF6A-5763-4808-8D16-5BF7B130063C}" type="presParOf" srcId="{F2B16C81-5F7E-484E-B7F9-8C48E7478470}" destId="{5D74A8B3-CB5E-4067-A663-E00F36E848AD}" srcOrd="2" destOrd="0" presId="urn:microsoft.com/office/officeart/2005/8/layout/hierarchy4"/>
    <dgm:cxn modelId="{41B83BD8-031B-4A39-9E98-4694DE1188C7}" type="presParOf" srcId="{5D74A8B3-CB5E-4067-A663-E00F36E848AD}" destId="{B8EE33F1-57F2-4087-A81D-73C50FF55F79}" srcOrd="0" destOrd="0" presId="urn:microsoft.com/office/officeart/2005/8/layout/hierarchy4"/>
    <dgm:cxn modelId="{817787AB-0FFC-4F71-94DB-B15CB5517FE2}" type="presParOf" srcId="{B8EE33F1-57F2-4087-A81D-73C50FF55F79}" destId="{5C1748B9-6D97-4757-9E7F-5C483CD3D72D}" srcOrd="0" destOrd="0" presId="urn:microsoft.com/office/officeart/2005/8/layout/hierarchy4"/>
    <dgm:cxn modelId="{966E93AB-052E-4B66-A9BF-BA17E8BBFA26}" type="presParOf" srcId="{B8EE33F1-57F2-4087-A81D-73C50FF55F79}" destId="{5414F799-A295-4378-BB72-A3CA6F15FED6}" srcOrd="1" destOrd="0" presId="urn:microsoft.com/office/officeart/2005/8/layout/hierarchy4"/>
    <dgm:cxn modelId="{B5CD5C44-A567-43B1-9227-2BAB3225A160}" type="presParOf" srcId="{B8EE33F1-57F2-4087-A81D-73C50FF55F79}" destId="{F2391B90-DE83-4190-BEC0-CD7792049437}" srcOrd="2" destOrd="0" presId="urn:microsoft.com/office/officeart/2005/8/layout/hierarchy4"/>
    <dgm:cxn modelId="{7F84C889-0AA6-491A-AAFC-0DCFBE86432E}" type="presParOf" srcId="{F2391B90-DE83-4190-BEC0-CD7792049437}" destId="{21B71DC8-4FB3-47C0-9357-E4E08EFC988B}" srcOrd="0" destOrd="0" presId="urn:microsoft.com/office/officeart/2005/8/layout/hierarchy4"/>
    <dgm:cxn modelId="{820C3D4B-6159-4E35-A141-5F81E70E7C10}" type="presParOf" srcId="{21B71DC8-4FB3-47C0-9357-E4E08EFC988B}" destId="{AA05FA8F-E7A0-4B6E-B600-DFE8D1866092}" srcOrd="0" destOrd="0" presId="urn:microsoft.com/office/officeart/2005/8/layout/hierarchy4"/>
    <dgm:cxn modelId="{47BF8DE4-154A-4F22-8F8B-4079A1D2F3AC}" type="presParOf" srcId="{21B71DC8-4FB3-47C0-9357-E4E08EFC988B}" destId="{4CBFF2C7-B53C-4758-958D-9FC1FF0D4017}" srcOrd="1" destOrd="0" presId="urn:microsoft.com/office/officeart/2005/8/layout/hierarchy4"/>
    <dgm:cxn modelId="{B3C500D1-85E8-41F4-B36F-23405FB50B8D}" type="presParOf" srcId="{21B71DC8-4FB3-47C0-9357-E4E08EFC988B}" destId="{23ABB8C8-6C91-4744-A0E9-ED0E78677169}" srcOrd="2" destOrd="0" presId="urn:microsoft.com/office/officeart/2005/8/layout/hierarchy4"/>
    <dgm:cxn modelId="{F7D79BBE-0626-4B25-BD33-0FF54E3776C9}" type="presParOf" srcId="{23ABB8C8-6C91-4744-A0E9-ED0E78677169}" destId="{C1C22AB8-4A98-448E-A036-11C8F1BD40B0}" srcOrd="0" destOrd="0" presId="urn:microsoft.com/office/officeart/2005/8/layout/hierarchy4"/>
    <dgm:cxn modelId="{51FB9F75-E505-452F-BB8B-3FCD51B97471}" type="presParOf" srcId="{C1C22AB8-4A98-448E-A036-11C8F1BD40B0}" destId="{E1D9A626-F891-4CD8-AC6D-A155F008E223}" srcOrd="0" destOrd="0" presId="urn:microsoft.com/office/officeart/2005/8/layout/hierarchy4"/>
    <dgm:cxn modelId="{3944CE89-9E3F-453C-A9EE-99300B620409}" type="presParOf" srcId="{C1C22AB8-4A98-448E-A036-11C8F1BD40B0}" destId="{3BA14A8D-0F61-477E-B4F1-BF70ECC4EFD4}" srcOrd="1" destOrd="0" presId="urn:microsoft.com/office/officeart/2005/8/layout/hierarchy4"/>
    <dgm:cxn modelId="{9D1DD5D1-F9C7-4284-94C3-7868ADDB79E5}" type="presParOf" srcId="{C1C22AB8-4A98-448E-A036-11C8F1BD40B0}" destId="{BE746923-933F-4BB5-8835-6CBF5B4725F1}" srcOrd="2" destOrd="0" presId="urn:microsoft.com/office/officeart/2005/8/layout/hierarchy4"/>
    <dgm:cxn modelId="{3A7AE1FE-98F2-459C-A9A4-AC99E1548078}" type="presParOf" srcId="{BE746923-933F-4BB5-8835-6CBF5B4725F1}" destId="{84A5DCB3-46E4-4EAF-B3C1-E702E51B82E4}" srcOrd="0" destOrd="0" presId="urn:microsoft.com/office/officeart/2005/8/layout/hierarchy4"/>
    <dgm:cxn modelId="{2F5E9C14-7C93-4036-9C79-043B03F45971}" type="presParOf" srcId="{84A5DCB3-46E4-4EAF-B3C1-E702E51B82E4}" destId="{E60655BE-CD65-43EC-9C72-0CC9ECFD6FE4}" srcOrd="0" destOrd="0" presId="urn:microsoft.com/office/officeart/2005/8/layout/hierarchy4"/>
    <dgm:cxn modelId="{1C49D860-1E7E-4204-BA2F-E3996AA39196}" type="presParOf" srcId="{84A5DCB3-46E4-4EAF-B3C1-E702E51B82E4}" destId="{EF41755A-897C-4EB8-84C6-1A60951C6835}" srcOrd="1" destOrd="0" presId="urn:microsoft.com/office/officeart/2005/8/layout/hierarchy4"/>
    <dgm:cxn modelId="{5D5AF399-3544-4219-BED6-2448BDD4E168}" type="presParOf" srcId="{5D74A8B3-CB5E-4067-A663-E00F36E848AD}" destId="{58D24D27-6FC1-4054-A6B8-A0A6B54EE644}" srcOrd="1" destOrd="0" presId="urn:microsoft.com/office/officeart/2005/8/layout/hierarchy4"/>
    <dgm:cxn modelId="{BB2F78B1-F75A-46D8-AEDD-7AB1552C36B3}" type="presParOf" srcId="{5D74A8B3-CB5E-4067-A663-E00F36E848AD}" destId="{5C7760AE-BF3D-4A6B-8BD1-DC2131C1655E}" srcOrd="2" destOrd="0" presId="urn:microsoft.com/office/officeart/2005/8/layout/hierarchy4"/>
    <dgm:cxn modelId="{887E8A94-6758-4BD5-A91F-FDD51BDAC968}" type="presParOf" srcId="{5C7760AE-BF3D-4A6B-8BD1-DC2131C1655E}" destId="{C18FB288-CE9B-42E2-ABEA-52B21C09221D}" srcOrd="0" destOrd="0" presId="urn:microsoft.com/office/officeart/2005/8/layout/hierarchy4"/>
    <dgm:cxn modelId="{55DDC0E7-5769-4BC6-9EDF-B641C2431800}" type="presParOf" srcId="{5C7760AE-BF3D-4A6B-8BD1-DC2131C1655E}" destId="{59EE87C3-0B62-4CC2-AD24-14B6D4FF0429}" srcOrd="1" destOrd="0" presId="urn:microsoft.com/office/officeart/2005/8/layout/hierarchy4"/>
    <dgm:cxn modelId="{335CC54F-E68A-4045-B207-7C371CD13A33}" type="presParOf" srcId="{5C7760AE-BF3D-4A6B-8BD1-DC2131C1655E}" destId="{EFF5CB5B-C4C3-4DF1-9BAA-1119D8D9234C}" srcOrd="2" destOrd="0" presId="urn:microsoft.com/office/officeart/2005/8/layout/hierarchy4"/>
    <dgm:cxn modelId="{3823DF8B-7575-4030-B1D1-CC3D18C7D511}" type="presParOf" srcId="{EFF5CB5B-C4C3-4DF1-9BAA-1119D8D9234C}" destId="{C5093438-A670-40F6-AF59-56360018C463}" srcOrd="0" destOrd="0" presId="urn:microsoft.com/office/officeart/2005/8/layout/hierarchy4"/>
    <dgm:cxn modelId="{A258D648-494D-4C94-AC53-90DB839A9B49}" type="presParOf" srcId="{C5093438-A670-40F6-AF59-56360018C463}" destId="{B55A00C9-4DEC-4EE5-80A5-0572827FFDF7}" srcOrd="0" destOrd="0" presId="urn:microsoft.com/office/officeart/2005/8/layout/hierarchy4"/>
    <dgm:cxn modelId="{9AE1B502-9F6A-4F56-9298-03727A0D7A0C}" type="presParOf" srcId="{C5093438-A670-40F6-AF59-56360018C463}" destId="{67E138FA-E2CF-4A66-A6B3-486D18B476B7}"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D7E51E-D0CE-4D88-B75D-14294DF4EBDE}">
      <dsp:nvSpPr>
        <dsp:cNvPr id="0" name=""/>
        <dsp:cNvSpPr/>
      </dsp:nvSpPr>
      <dsp:spPr>
        <a:xfrm>
          <a:off x="4512" y="1262"/>
          <a:ext cx="7534775" cy="3673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Δείκτων Απόδοσης </a:t>
          </a:r>
          <a:r>
            <a:rPr lang="en-US" sz="1600" kern="1200"/>
            <a:t>(Metrics performance indicators)</a:t>
          </a:r>
          <a:endParaRPr lang="el-GR" sz="1600" kern="1200"/>
        </a:p>
      </dsp:txBody>
      <dsp:txXfrm>
        <a:off x="15272" y="12022"/>
        <a:ext cx="7513255" cy="345847"/>
      </dsp:txXfrm>
    </dsp:sp>
    <dsp:sp modelId="{7FB07C42-9568-4876-A3DC-D6FF4DFF5FD5}">
      <dsp:nvSpPr>
        <dsp:cNvPr id="0" name=""/>
        <dsp:cNvSpPr/>
      </dsp:nvSpPr>
      <dsp:spPr>
        <a:xfrm>
          <a:off x="4512" y="407203"/>
          <a:ext cx="2444552" cy="36736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κερδοφορία (</a:t>
          </a:r>
          <a:r>
            <a:rPr lang="en-US" sz="1600" kern="1200"/>
            <a:t>profitability</a:t>
          </a:r>
          <a:r>
            <a:rPr lang="el-GR" sz="1600" kern="1200"/>
            <a:t>)</a:t>
          </a:r>
        </a:p>
      </dsp:txBody>
      <dsp:txXfrm>
        <a:off x="15272" y="417963"/>
        <a:ext cx="2423032" cy="345847"/>
      </dsp:txXfrm>
    </dsp:sp>
    <dsp:sp modelId="{89AFE2A5-7137-4572-9538-E15C4B64D97C}">
      <dsp:nvSpPr>
        <dsp:cNvPr id="0" name=""/>
        <dsp:cNvSpPr/>
      </dsp:nvSpPr>
      <dsp:spPr>
        <a:xfrm>
          <a:off x="4512" y="813144"/>
          <a:ext cx="1197136" cy="3673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l-GR" sz="900" kern="1200"/>
            <a:t>Λογιστική βάση (</a:t>
          </a:r>
          <a:r>
            <a:rPr lang="en-US" sz="900" kern="1200"/>
            <a:t>Accrual Basis</a:t>
          </a:r>
          <a:r>
            <a:rPr lang="el-GR" sz="900" kern="1200"/>
            <a:t>)</a:t>
          </a:r>
        </a:p>
      </dsp:txBody>
      <dsp:txXfrm>
        <a:off x="15272" y="823904"/>
        <a:ext cx="1175616" cy="345847"/>
      </dsp:txXfrm>
    </dsp:sp>
    <dsp:sp modelId="{C8F75E85-0307-4250-8C2A-DEDA709A7BD2}">
      <dsp:nvSpPr>
        <dsp:cNvPr id="0" name=""/>
        <dsp:cNvSpPr/>
      </dsp:nvSpPr>
      <dsp:spPr>
        <a:xfrm>
          <a:off x="4512" y="1219084"/>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l-GR" sz="900" kern="1200"/>
            <a:t>Πωλήσεις</a:t>
          </a:r>
          <a:r>
            <a:rPr lang="en-US" sz="900" kern="1200"/>
            <a:t> (sales) </a:t>
          </a:r>
          <a:endParaRPr lang="el-GR" sz="900" kern="1200"/>
        </a:p>
      </dsp:txBody>
      <dsp:txXfrm>
        <a:off x="15272" y="1229844"/>
        <a:ext cx="1175616" cy="345847"/>
      </dsp:txXfrm>
    </dsp:sp>
    <dsp:sp modelId="{415550FB-4C5A-4383-A47C-83C1160F4AC5}">
      <dsp:nvSpPr>
        <dsp:cNvPr id="0" name=""/>
        <dsp:cNvSpPr/>
      </dsp:nvSpPr>
      <dsp:spPr>
        <a:xfrm>
          <a:off x="4512" y="1625025"/>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NI </a:t>
          </a:r>
          <a:r>
            <a:rPr lang="el-GR" sz="900" kern="1200"/>
            <a:t>ή </a:t>
          </a:r>
          <a:r>
            <a:rPr lang="en-US" sz="900" kern="1200"/>
            <a:t>NPAT</a:t>
          </a:r>
          <a:endParaRPr lang="el-GR" sz="900" kern="1200"/>
        </a:p>
      </dsp:txBody>
      <dsp:txXfrm>
        <a:off x="15272" y="1635785"/>
        <a:ext cx="1175616" cy="345847"/>
      </dsp:txXfrm>
    </dsp:sp>
    <dsp:sp modelId="{3F7414B4-0890-4C67-85A5-4B9008AB38DA}">
      <dsp:nvSpPr>
        <dsp:cNvPr id="0" name=""/>
        <dsp:cNvSpPr/>
      </dsp:nvSpPr>
      <dsp:spPr>
        <a:xfrm>
          <a:off x="4512" y="2030966"/>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EPS</a:t>
          </a:r>
          <a:endParaRPr lang="el-GR" sz="900" kern="1200"/>
        </a:p>
      </dsp:txBody>
      <dsp:txXfrm>
        <a:off x="15272" y="2041726"/>
        <a:ext cx="1175616" cy="345847"/>
      </dsp:txXfrm>
    </dsp:sp>
    <dsp:sp modelId="{32BD1725-C8DE-4E5D-9407-F0A622030689}">
      <dsp:nvSpPr>
        <dsp:cNvPr id="0" name=""/>
        <dsp:cNvSpPr/>
      </dsp:nvSpPr>
      <dsp:spPr>
        <a:xfrm>
          <a:off x="4512" y="2436907"/>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DUPONT -ROA</a:t>
          </a:r>
          <a:endParaRPr lang="el-GR" sz="900" kern="1200"/>
        </a:p>
      </dsp:txBody>
      <dsp:txXfrm>
        <a:off x="15272" y="2447667"/>
        <a:ext cx="1175616" cy="345847"/>
      </dsp:txXfrm>
    </dsp:sp>
    <dsp:sp modelId="{A65EE876-C7B4-4520-A2C5-D0BA6731BD89}">
      <dsp:nvSpPr>
        <dsp:cNvPr id="0" name=""/>
        <dsp:cNvSpPr/>
      </dsp:nvSpPr>
      <dsp:spPr>
        <a:xfrm>
          <a:off x="4512" y="2842848"/>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ROE</a:t>
          </a:r>
          <a:endParaRPr lang="el-GR" sz="900" kern="1200"/>
        </a:p>
      </dsp:txBody>
      <dsp:txXfrm>
        <a:off x="15272" y="2853608"/>
        <a:ext cx="1175616" cy="345847"/>
      </dsp:txXfrm>
    </dsp:sp>
    <dsp:sp modelId="{6945FC31-115D-4B9C-B52F-31C279E707C2}">
      <dsp:nvSpPr>
        <dsp:cNvPr id="0" name=""/>
        <dsp:cNvSpPr/>
      </dsp:nvSpPr>
      <dsp:spPr>
        <a:xfrm>
          <a:off x="4512" y="3248789"/>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ROIC</a:t>
          </a:r>
          <a:endParaRPr lang="el-GR" sz="900" kern="1200"/>
        </a:p>
      </dsp:txBody>
      <dsp:txXfrm>
        <a:off x="15272" y="3259549"/>
        <a:ext cx="1175616" cy="345847"/>
      </dsp:txXfrm>
    </dsp:sp>
    <dsp:sp modelId="{8C8A81E4-7347-493B-B338-150B85CE8061}">
      <dsp:nvSpPr>
        <dsp:cNvPr id="0" name=""/>
        <dsp:cNvSpPr/>
      </dsp:nvSpPr>
      <dsp:spPr>
        <a:xfrm>
          <a:off x="4512" y="3654730"/>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ROS</a:t>
          </a:r>
          <a:endParaRPr lang="el-GR" sz="900" kern="1200"/>
        </a:p>
      </dsp:txBody>
      <dsp:txXfrm>
        <a:off x="15272" y="3665490"/>
        <a:ext cx="1175616" cy="345847"/>
      </dsp:txXfrm>
    </dsp:sp>
    <dsp:sp modelId="{ADD9D61C-DAFA-48D9-9124-F77E0474CE3F}">
      <dsp:nvSpPr>
        <dsp:cNvPr id="0" name=""/>
        <dsp:cNvSpPr/>
      </dsp:nvSpPr>
      <dsp:spPr>
        <a:xfrm>
          <a:off x="1251928" y="813144"/>
          <a:ext cx="1197136" cy="3673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l-GR" sz="900" kern="1200"/>
            <a:t>Ταμειακή βάση (</a:t>
          </a:r>
          <a:r>
            <a:rPr lang="en-US" sz="900" kern="1200"/>
            <a:t>cash flow Basis</a:t>
          </a:r>
          <a:r>
            <a:rPr lang="el-GR" sz="900" kern="1200"/>
            <a:t>) </a:t>
          </a:r>
        </a:p>
      </dsp:txBody>
      <dsp:txXfrm>
        <a:off x="1262688" y="823904"/>
        <a:ext cx="1175616" cy="345847"/>
      </dsp:txXfrm>
    </dsp:sp>
    <dsp:sp modelId="{7DC7E504-6DBE-46E6-9307-1C98C9C48B4D}">
      <dsp:nvSpPr>
        <dsp:cNvPr id="0" name=""/>
        <dsp:cNvSpPr/>
      </dsp:nvSpPr>
      <dsp:spPr>
        <a:xfrm>
          <a:off x="1251928" y="1219084"/>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CFO /TOTAL ASSETS</a:t>
          </a:r>
          <a:endParaRPr lang="el-GR" sz="900" kern="1200"/>
        </a:p>
      </dsp:txBody>
      <dsp:txXfrm>
        <a:off x="1262688" y="1229844"/>
        <a:ext cx="1175616" cy="345847"/>
      </dsp:txXfrm>
    </dsp:sp>
    <dsp:sp modelId="{445C4089-6535-43FC-84D6-BBF2C21C5A96}">
      <dsp:nvSpPr>
        <dsp:cNvPr id="0" name=""/>
        <dsp:cNvSpPr/>
      </dsp:nvSpPr>
      <dsp:spPr>
        <a:xfrm>
          <a:off x="1251928" y="1625025"/>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CASH SPEND. / SH.</a:t>
          </a:r>
          <a:endParaRPr lang="el-GR" sz="900" kern="1200"/>
        </a:p>
      </dsp:txBody>
      <dsp:txXfrm>
        <a:off x="1262688" y="1635785"/>
        <a:ext cx="1175616" cy="345847"/>
      </dsp:txXfrm>
    </dsp:sp>
    <dsp:sp modelId="{B0FF373C-0821-424D-B20F-E59A54C6DFC8}">
      <dsp:nvSpPr>
        <dsp:cNvPr id="0" name=""/>
        <dsp:cNvSpPr/>
      </dsp:nvSpPr>
      <dsp:spPr>
        <a:xfrm>
          <a:off x="1251928" y="2030966"/>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CASH FLOW/ SH</a:t>
          </a:r>
          <a:endParaRPr lang="el-GR" sz="900" kern="1200"/>
        </a:p>
      </dsp:txBody>
      <dsp:txXfrm>
        <a:off x="1262688" y="2041726"/>
        <a:ext cx="1175616" cy="345847"/>
      </dsp:txXfrm>
    </dsp:sp>
    <dsp:sp modelId="{E54C5FCA-ADCC-41A3-8AA2-5414F3E1D3F3}">
      <dsp:nvSpPr>
        <dsp:cNvPr id="0" name=""/>
        <dsp:cNvSpPr/>
      </dsp:nvSpPr>
      <dsp:spPr>
        <a:xfrm>
          <a:off x="2549623" y="407203"/>
          <a:ext cx="2444552" cy="36736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ρευστότητα </a:t>
          </a:r>
          <a:r>
            <a:rPr lang="en-US" sz="1600" kern="1200"/>
            <a:t>    </a:t>
          </a:r>
          <a:r>
            <a:rPr lang="el-GR" sz="1600" kern="1200"/>
            <a:t>(</a:t>
          </a:r>
          <a:r>
            <a:rPr lang="en-US" sz="1600" kern="1200"/>
            <a:t>liquidity</a:t>
          </a:r>
          <a:r>
            <a:rPr lang="el-GR" sz="1600" kern="1200"/>
            <a:t>)</a:t>
          </a:r>
        </a:p>
      </dsp:txBody>
      <dsp:txXfrm>
        <a:off x="2560383" y="417963"/>
        <a:ext cx="2423032" cy="345847"/>
      </dsp:txXfrm>
    </dsp:sp>
    <dsp:sp modelId="{9368C9F4-1504-47AD-B477-457F61D991A0}">
      <dsp:nvSpPr>
        <dsp:cNvPr id="0" name=""/>
        <dsp:cNvSpPr/>
      </dsp:nvSpPr>
      <dsp:spPr>
        <a:xfrm>
          <a:off x="2549623" y="813144"/>
          <a:ext cx="1197136" cy="3673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l-GR" sz="900" kern="1200"/>
            <a:t>Λογιστική βάση (</a:t>
          </a:r>
          <a:r>
            <a:rPr lang="en-US" sz="900" kern="1200"/>
            <a:t>Accrual Basis</a:t>
          </a:r>
          <a:r>
            <a:rPr lang="el-GR" sz="900" kern="1200"/>
            <a:t>) </a:t>
          </a:r>
        </a:p>
      </dsp:txBody>
      <dsp:txXfrm>
        <a:off x="2560383" y="823904"/>
        <a:ext cx="1175616" cy="345847"/>
      </dsp:txXfrm>
    </dsp:sp>
    <dsp:sp modelId="{AE22045C-6C97-49F3-BE01-424E432AA7AA}">
      <dsp:nvSpPr>
        <dsp:cNvPr id="0" name=""/>
        <dsp:cNvSpPr/>
      </dsp:nvSpPr>
      <dsp:spPr>
        <a:xfrm>
          <a:off x="2549623" y="1219084"/>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NWC</a:t>
          </a:r>
          <a:endParaRPr lang="el-GR" sz="900" kern="1200"/>
        </a:p>
      </dsp:txBody>
      <dsp:txXfrm>
        <a:off x="2560383" y="1229844"/>
        <a:ext cx="1175616" cy="345847"/>
      </dsp:txXfrm>
    </dsp:sp>
    <dsp:sp modelId="{C877E2C7-466F-47D3-B166-B82289CAF3E5}">
      <dsp:nvSpPr>
        <dsp:cNvPr id="0" name=""/>
        <dsp:cNvSpPr/>
      </dsp:nvSpPr>
      <dsp:spPr>
        <a:xfrm>
          <a:off x="2549623" y="1625025"/>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CURRENT RATIO</a:t>
          </a:r>
          <a:endParaRPr lang="el-GR" sz="900" kern="1200"/>
        </a:p>
      </dsp:txBody>
      <dsp:txXfrm>
        <a:off x="2560383" y="1635785"/>
        <a:ext cx="1175616" cy="345847"/>
      </dsp:txXfrm>
    </dsp:sp>
    <dsp:sp modelId="{83FAD00E-402B-49DB-893B-E276E77499AA}">
      <dsp:nvSpPr>
        <dsp:cNvPr id="0" name=""/>
        <dsp:cNvSpPr/>
      </dsp:nvSpPr>
      <dsp:spPr>
        <a:xfrm>
          <a:off x="2549623" y="2030966"/>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QUICK RATIO</a:t>
          </a:r>
          <a:endParaRPr lang="el-GR" sz="900" kern="1200"/>
        </a:p>
      </dsp:txBody>
      <dsp:txXfrm>
        <a:off x="2560383" y="2041726"/>
        <a:ext cx="1175616" cy="345847"/>
      </dsp:txXfrm>
    </dsp:sp>
    <dsp:sp modelId="{353412D5-921A-422C-AC98-EB7A1473E048}">
      <dsp:nvSpPr>
        <dsp:cNvPr id="0" name=""/>
        <dsp:cNvSpPr/>
      </dsp:nvSpPr>
      <dsp:spPr>
        <a:xfrm>
          <a:off x="2549623" y="2436907"/>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A/R TURNOVER</a:t>
          </a:r>
          <a:endParaRPr lang="el-GR" sz="900" kern="1200"/>
        </a:p>
      </dsp:txBody>
      <dsp:txXfrm>
        <a:off x="2560383" y="2447667"/>
        <a:ext cx="1175616" cy="345847"/>
      </dsp:txXfrm>
    </dsp:sp>
    <dsp:sp modelId="{7757D62B-A8D4-423D-A8EC-77E2D7A1D089}">
      <dsp:nvSpPr>
        <dsp:cNvPr id="0" name=""/>
        <dsp:cNvSpPr/>
      </dsp:nvSpPr>
      <dsp:spPr>
        <a:xfrm>
          <a:off x="2549623" y="2842848"/>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INVENTORY TURNOVER</a:t>
          </a:r>
          <a:endParaRPr lang="el-GR" sz="900" kern="1200"/>
        </a:p>
      </dsp:txBody>
      <dsp:txXfrm>
        <a:off x="2560383" y="2853608"/>
        <a:ext cx="1175616" cy="345847"/>
      </dsp:txXfrm>
    </dsp:sp>
    <dsp:sp modelId="{14533193-DDCE-4021-AA04-DEC324A4C76E}">
      <dsp:nvSpPr>
        <dsp:cNvPr id="0" name=""/>
        <dsp:cNvSpPr/>
      </dsp:nvSpPr>
      <dsp:spPr>
        <a:xfrm>
          <a:off x="3797039" y="813144"/>
          <a:ext cx="1197136" cy="3673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l-GR" sz="900" kern="1200"/>
            <a:t>Ταμειακή βάση (</a:t>
          </a:r>
          <a:r>
            <a:rPr lang="en-US" sz="900" kern="1200"/>
            <a:t>cash flow Basis</a:t>
          </a:r>
          <a:endParaRPr lang="el-GR" sz="900" kern="1200"/>
        </a:p>
      </dsp:txBody>
      <dsp:txXfrm>
        <a:off x="3807799" y="823904"/>
        <a:ext cx="1175616" cy="345847"/>
      </dsp:txXfrm>
    </dsp:sp>
    <dsp:sp modelId="{7F92EA8E-17E1-4010-933C-32216C15F815}">
      <dsp:nvSpPr>
        <dsp:cNvPr id="0" name=""/>
        <dsp:cNvSpPr/>
      </dsp:nvSpPr>
      <dsp:spPr>
        <a:xfrm>
          <a:off x="3797039" y="1219084"/>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CFO / CL</a:t>
          </a:r>
          <a:endParaRPr lang="el-GR" sz="900" kern="1200"/>
        </a:p>
      </dsp:txBody>
      <dsp:txXfrm>
        <a:off x="3807799" y="1229844"/>
        <a:ext cx="1175616" cy="345847"/>
      </dsp:txXfrm>
    </dsp:sp>
    <dsp:sp modelId="{D17FAF2C-83EC-4442-8A0E-499287621F00}">
      <dsp:nvSpPr>
        <dsp:cNvPr id="0" name=""/>
        <dsp:cNvSpPr/>
      </dsp:nvSpPr>
      <dsp:spPr>
        <a:xfrm>
          <a:off x="5094735" y="407203"/>
          <a:ext cx="2444552" cy="36736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φερεγγυότητα (</a:t>
          </a:r>
          <a:r>
            <a:rPr lang="en-US" sz="1600" kern="1200"/>
            <a:t>solvency</a:t>
          </a:r>
          <a:r>
            <a:rPr lang="el-GR" sz="1600" kern="1200"/>
            <a:t>)</a:t>
          </a:r>
        </a:p>
      </dsp:txBody>
      <dsp:txXfrm>
        <a:off x="5105495" y="417963"/>
        <a:ext cx="2423032" cy="345847"/>
      </dsp:txXfrm>
    </dsp:sp>
    <dsp:sp modelId="{5C1748B9-6D97-4757-9E7F-5C483CD3D72D}">
      <dsp:nvSpPr>
        <dsp:cNvPr id="0" name=""/>
        <dsp:cNvSpPr/>
      </dsp:nvSpPr>
      <dsp:spPr>
        <a:xfrm>
          <a:off x="5094735" y="813144"/>
          <a:ext cx="1197136" cy="3673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l-GR" sz="900" kern="1200"/>
            <a:t>Λογιστική βάση (</a:t>
          </a:r>
          <a:r>
            <a:rPr lang="en-US" sz="900" kern="1200"/>
            <a:t>Accrual Basis</a:t>
          </a:r>
          <a:r>
            <a:rPr lang="el-GR" sz="900" kern="1200"/>
            <a:t>) </a:t>
          </a:r>
        </a:p>
      </dsp:txBody>
      <dsp:txXfrm>
        <a:off x="5105495" y="823904"/>
        <a:ext cx="1175616" cy="345847"/>
      </dsp:txXfrm>
    </dsp:sp>
    <dsp:sp modelId="{AA05FA8F-E7A0-4B6E-B600-DFE8D1866092}">
      <dsp:nvSpPr>
        <dsp:cNvPr id="0" name=""/>
        <dsp:cNvSpPr/>
      </dsp:nvSpPr>
      <dsp:spPr>
        <a:xfrm>
          <a:off x="5094735" y="1219084"/>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LEVERAGE= D/E</a:t>
          </a:r>
          <a:endParaRPr lang="el-GR" sz="900" kern="1200"/>
        </a:p>
      </dsp:txBody>
      <dsp:txXfrm>
        <a:off x="5105495" y="1229844"/>
        <a:ext cx="1175616" cy="345847"/>
      </dsp:txXfrm>
    </dsp:sp>
    <dsp:sp modelId="{E1D9A626-F891-4CD8-AC6D-A155F008E223}">
      <dsp:nvSpPr>
        <dsp:cNvPr id="0" name=""/>
        <dsp:cNvSpPr/>
      </dsp:nvSpPr>
      <dsp:spPr>
        <a:xfrm>
          <a:off x="5094735" y="1625025"/>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LTD /TOTAL ASSETS</a:t>
          </a:r>
          <a:endParaRPr lang="el-GR" sz="900" kern="1200"/>
        </a:p>
      </dsp:txBody>
      <dsp:txXfrm>
        <a:off x="5105495" y="1635785"/>
        <a:ext cx="1175616" cy="345847"/>
      </dsp:txXfrm>
    </dsp:sp>
    <dsp:sp modelId="{E60655BE-CD65-43EC-9C72-0CC9ECFD6FE4}">
      <dsp:nvSpPr>
        <dsp:cNvPr id="0" name=""/>
        <dsp:cNvSpPr/>
      </dsp:nvSpPr>
      <dsp:spPr>
        <a:xfrm>
          <a:off x="5094735" y="2030966"/>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TIMES INTEREST EARNED</a:t>
          </a:r>
          <a:endParaRPr lang="el-GR" sz="900" kern="1200"/>
        </a:p>
      </dsp:txBody>
      <dsp:txXfrm>
        <a:off x="5105495" y="2041726"/>
        <a:ext cx="1175616" cy="345847"/>
      </dsp:txXfrm>
    </dsp:sp>
    <dsp:sp modelId="{C18FB288-CE9B-42E2-ABEA-52B21C09221D}">
      <dsp:nvSpPr>
        <dsp:cNvPr id="0" name=""/>
        <dsp:cNvSpPr/>
      </dsp:nvSpPr>
      <dsp:spPr>
        <a:xfrm>
          <a:off x="6342151" y="813144"/>
          <a:ext cx="1197136" cy="3673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l-GR" sz="900" kern="1200"/>
            <a:t>Ταμειακή βάση (</a:t>
          </a:r>
          <a:r>
            <a:rPr lang="en-US" sz="900" kern="1200"/>
            <a:t>cash flow Basis</a:t>
          </a:r>
          <a:r>
            <a:rPr lang="el-GR" sz="900" kern="1200"/>
            <a:t>) </a:t>
          </a:r>
        </a:p>
      </dsp:txBody>
      <dsp:txXfrm>
        <a:off x="6352911" y="823904"/>
        <a:ext cx="1175616" cy="345847"/>
      </dsp:txXfrm>
    </dsp:sp>
    <dsp:sp modelId="{B55A00C9-4DEC-4EE5-80A5-0572827FFDF7}">
      <dsp:nvSpPr>
        <dsp:cNvPr id="0" name=""/>
        <dsp:cNvSpPr/>
      </dsp:nvSpPr>
      <dsp:spPr>
        <a:xfrm>
          <a:off x="6342151" y="1219084"/>
          <a:ext cx="1197136" cy="3673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MV/TOTAL DEBT</a:t>
          </a:r>
          <a:endParaRPr lang="el-GR" sz="900" kern="1200"/>
        </a:p>
      </dsp:txBody>
      <dsp:txXfrm>
        <a:off x="6352911" y="1229844"/>
        <a:ext cx="1175616" cy="34584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7C64B-5C2F-449B-9866-DBA467C39DD7}" type="datetimeFigureOut">
              <a:rPr lang="el-GR" smtClean="0"/>
              <a:pPr/>
              <a:t>25/4/25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95DA32-20C8-4EEE-B03A-60004B8FA39E}" type="slidenum">
              <a:rPr lang="el-GR" smtClean="0"/>
              <a:pPr/>
              <a:t>‹#›</a:t>
            </a:fld>
            <a:endParaRPr lang="el-GR"/>
          </a:p>
        </p:txBody>
      </p:sp>
    </p:spTree>
    <p:extLst>
      <p:ext uri="{BB962C8B-B14F-4D97-AF65-F5344CB8AC3E}">
        <p14:creationId xmlns:p14="http://schemas.microsoft.com/office/powerpoint/2010/main" val="775459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4BB6B48-E8B6-492E-B5F2-B7A73A7469AD}" type="datetime1">
              <a:rPr lang="en-US" smtClean="0"/>
              <a:pPr/>
              <a:t>4/25/25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19053D-4B37-4D7B-8ABF-990319F02EEF}"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715185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4BB6B48-E8B6-492E-B5F2-B7A73A7469AD}" type="datetime1">
              <a:rPr lang="en-US" smtClean="0"/>
              <a:pPr/>
              <a:t>4/25/25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244190832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4BB6B48-E8B6-492E-B5F2-B7A73A7469AD}" type="datetime1">
              <a:rPr lang="en-US" smtClean="0"/>
              <a:pPr/>
              <a:t>4/25/25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275835943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4BB6B48-E8B6-492E-B5F2-B7A73A7469AD}" type="datetime1">
              <a:rPr lang="en-US" smtClean="0"/>
              <a:pPr/>
              <a:t>4/25/25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57039738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4BB6B48-E8B6-492E-B5F2-B7A73A7469AD}" type="datetime1">
              <a:rPr lang="en-US" smtClean="0"/>
              <a:pPr/>
              <a:t>4/25/25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19053D-4B37-4D7B-8ABF-990319F02EEF}"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109521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34BB6B48-E8B6-492E-B5F2-B7A73A7469AD}" type="datetime1">
              <a:rPr lang="en-US" smtClean="0"/>
              <a:pPr/>
              <a:t>4/25/25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153531860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22960" y="2582334"/>
            <a:ext cx="3703320" cy="32867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4663440" y="2582334"/>
            <a:ext cx="3703320" cy="32867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4BB6B48-E8B6-492E-B5F2-B7A73A7469AD}" type="datetime1">
              <a:rPr lang="en-US" smtClean="0"/>
              <a:pPr/>
              <a:t>4/25/25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344699145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34BB6B48-E8B6-492E-B5F2-B7A73A7469AD}" type="datetime1">
              <a:rPr lang="en-US" smtClean="0"/>
              <a:pPr/>
              <a:t>4/25/25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385988887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4BB6B48-E8B6-492E-B5F2-B7A73A7469AD}" type="datetime1">
              <a:rPr lang="en-US" smtClean="0"/>
              <a:pPr/>
              <a:t>4/25/25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358292614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4BB6B48-E8B6-492E-B5F2-B7A73A7469AD}" type="datetime1">
              <a:rPr lang="en-US" smtClean="0"/>
              <a:pPr/>
              <a:t>4/25/25</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379269260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4BB6B48-E8B6-492E-B5F2-B7A73A7469AD}" type="datetime1">
              <a:rPr lang="en-US" smtClean="0"/>
              <a:pPr/>
              <a:t>4/25/25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B19053D-4B37-4D7B-8ABF-990319F02EEF}" type="slidenum">
              <a:rPr lang="en-US" smtClean="0"/>
              <a:pPr/>
              <a:t>‹#›</a:t>
            </a:fld>
            <a:endParaRPr lang="en-US" dirty="0"/>
          </a:p>
        </p:txBody>
      </p:sp>
    </p:spTree>
    <p:extLst>
      <p:ext uri="{BB962C8B-B14F-4D97-AF65-F5344CB8AC3E}">
        <p14:creationId xmlns:p14="http://schemas.microsoft.com/office/powerpoint/2010/main" val="324593513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34BB6B48-E8B6-492E-B5F2-B7A73A7469AD}" type="datetime1">
              <a:rPr lang="en-US" smtClean="0"/>
              <a:pPr/>
              <a:t>4/25/25</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2B19053D-4B37-4D7B-8ABF-990319F02EEF}"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1886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232901"/>
            <a:ext cx="8676456" cy="5570659"/>
          </a:xfrm>
          <a:prstGeom prst="rect">
            <a:avLst/>
          </a:prstGeom>
          <a:noFill/>
          <a:ln w="9525">
            <a:noFill/>
            <a:miter lim="800000"/>
            <a:headEnd/>
            <a:tailEnd/>
          </a:ln>
          <a:effectLst/>
        </p:spPr>
        <p:txBody>
          <a:bodyPr vert="horz" wrap="square" lIns="274551" tIns="304704"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l-GR"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Α</a:t>
            </a:r>
            <a:r>
              <a:rPr kumimoji="0" lang="el-GR" b="1" i="0"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rPr>
              <a:t>νάλυση Οικονομικών καταστάσεων μέσω αριθμοδεικτών</a:t>
            </a:r>
            <a:endParaRPr kumimoji="0" lang="el-GR" b="1" i="0" u="none" strike="noStrike" cap="none" normalizeH="0" baseline="0" dirty="0">
              <a:ln>
                <a:noFill/>
              </a:ln>
              <a:solidFill>
                <a:srgbClr val="365F9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Οι </a:t>
            </a:r>
            <a:r>
              <a:rPr kumimoji="0" lang="el-GR" b="1" i="0" u="none" strike="noStrike" cap="none" normalizeH="0" baseline="0" dirty="0">
                <a:ln>
                  <a:noFill/>
                </a:ln>
                <a:solidFill>
                  <a:schemeClr val="tx1"/>
                </a:solidFill>
                <a:effectLst/>
                <a:latin typeface="Times New Roman" pitchFamily="18" charset="0"/>
                <a:cs typeface="Times New Roman" pitchFamily="18" charset="0"/>
              </a:rPr>
              <a:t>χρηματοοικονομικοί δείκτες </a:t>
            </a:r>
            <a:r>
              <a:rPr kumimoji="0" lang="el-GR" b="0" i="0" u="none" strike="noStrike" cap="none" normalizeH="0" baseline="0" dirty="0">
                <a:ln>
                  <a:noFill/>
                </a:ln>
                <a:solidFill>
                  <a:schemeClr val="tx1"/>
                </a:solidFill>
                <a:effectLst/>
                <a:latin typeface="Times New Roman" pitchFamily="18" charset="0"/>
                <a:cs typeface="Times New Roman" pitchFamily="18" charset="0"/>
              </a:rPr>
              <a:t>αποτελούν μια κατάλληλη </a:t>
            </a:r>
            <a:r>
              <a:rPr kumimoji="0" lang="el-GR" b="1" i="0" u="none" strike="noStrike" cap="none" normalizeH="0" baseline="0" dirty="0">
                <a:ln>
                  <a:noFill/>
                </a:ln>
                <a:solidFill>
                  <a:schemeClr val="tx1"/>
                </a:solidFill>
                <a:effectLst/>
                <a:latin typeface="Times New Roman" pitchFamily="18" charset="0"/>
                <a:cs typeface="Times New Roman" pitchFamily="18" charset="0"/>
              </a:rPr>
              <a:t>μεθοδολογία</a:t>
            </a:r>
            <a:r>
              <a:rPr kumimoji="0" lang="el-GR" b="0" i="0" u="none" strike="noStrike" cap="none" normalizeH="0" baseline="0" dirty="0">
                <a:ln>
                  <a:noFill/>
                </a:ln>
                <a:solidFill>
                  <a:schemeClr val="tx1"/>
                </a:solidFill>
                <a:effectLst/>
                <a:latin typeface="Times New Roman" pitchFamily="18" charset="0"/>
                <a:cs typeface="Times New Roman" pitchFamily="18" charset="0"/>
              </a:rPr>
              <a:t> με την οποία </a:t>
            </a:r>
            <a:r>
              <a:rPr kumimoji="0" lang="el-GR" b="1" i="0" u="none" strike="noStrike" cap="none" normalizeH="0" baseline="0" dirty="0">
                <a:ln>
                  <a:noFill/>
                </a:ln>
                <a:solidFill>
                  <a:schemeClr val="tx1"/>
                </a:solidFill>
                <a:effectLst/>
                <a:latin typeface="Times New Roman" pitchFamily="18" charset="0"/>
                <a:cs typeface="Times New Roman" pitchFamily="18" charset="0"/>
              </a:rPr>
              <a:t>συνοψίζουμε</a:t>
            </a:r>
            <a:r>
              <a:rPr kumimoji="0" lang="el-GR" b="1" i="0" u="none" strike="noStrike" cap="none" normalizeH="0" dirty="0">
                <a:ln>
                  <a:noFill/>
                </a:ln>
                <a:solidFill>
                  <a:schemeClr val="tx1"/>
                </a:solidFill>
                <a:effectLst/>
                <a:latin typeface="Times New Roman" pitchFamily="18" charset="0"/>
                <a:cs typeface="Times New Roman" pitchFamily="18" charset="0"/>
              </a:rPr>
              <a:t> </a:t>
            </a:r>
            <a:r>
              <a:rPr kumimoji="0" lang="el-GR" b="1" i="0" u="none" strike="noStrike" cap="none" normalizeH="0" baseline="0" dirty="0">
                <a:ln>
                  <a:noFill/>
                </a:ln>
                <a:solidFill>
                  <a:schemeClr val="tx1"/>
                </a:solidFill>
                <a:effectLst/>
                <a:latin typeface="Times New Roman" pitchFamily="18" charset="0"/>
                <a:cs typeface="Times New Roman" pitchFamily="18" charset="0"/>
              </a:rPr>
              <a:t>μεγάλο αριθμό χρηματοοικονομικών δεδομένων</a:t>
            </a:r>
            <a:r>
              <a:rPr kumimoji="0" lang="el-GR" b="0" i="0" u="none" strike="noStrike" cap="none" normalizeH="0" baseline="0" dirty="0">
                <a:ln>
                  <a:noFill/>
                </a:ln>
                <a:solidFill>
                  <a:schemeClr val="tx1"/>
                </a:solidFill>
                <a:effectLst/>
                <a:latin typeface="Times New Roman" pitchFamily="18" charset="0"/>
                <a:cs typeface="Times New Roman" pitchFamily="18" charset="0"/>
              </a:rPr>
              <a:t>, προκειμένου να αξιολογήσουμε και να συγκρίνουμε την </a:t>
            </a:r>
            <a:r>
              <a:rPr kumimoji="0" lang="el-GR" b="1" i="0" u="none" strike="noStrike" cap="none" normalizeH="0" baseline="0" dirty="0">
                <a:ln>
                  <a:noFill/>
                </a:ln>
                <a:solidFill>
                  <a:schemeClr val="tx1"/>
                </a:solidFill>
                <a:effectLst/>
                <a:latin typeface="Times New Roman" pitchFamily="18" charset="0"/>
                <a:cs typeface="Times New Roman" pitchFamily="18" charset="0"/>
              </a:rPr>
              <a:t>επίδοση των επιχειρήσεων</a:t>
            </a:r>
            <a:r>
              <a:rPr kumimoji="0" lang="el-GR"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tabLst/>
            </a:pPr>
            <a:endParaRPr lang="el-GR" dirty="0">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Οι δείκτες αυτοί χρησιμοποιούνται συχνά από τους αναλυτές για την αξιολόγηση της </a:t>
            </a:r>
            <a:r>
              <a:rPr kumimoji="0" lang="el-GR" b="1" i="0" u="none" strike="noStrike" cap="none" normalizeH="0" baseline="0" dirty="0">
                <a:ln>
                  <a:noFill/>
                </a:ln>
                <a:solidFill>
                  <a:schemeClr val="tx1"/>
                </a:solidFill>
                <a:effectLst/>
                <a:latin typeface="Times New Roman" pitchFamily="18" charset="0"/>
                <a:cs typeface="Times New Roman" pitchFamily="18" charset="0"/>
              </a:rPr>
              <a:t>χρηματοοικονομικής δομής</a:t>
            </a:r>
            <a:r>
              <a:rPr kumimoji="0" lang="el-GR" b="0" i="0" u="none" strike="noStrike" cap="none" normalizeH="0" baseline="0" dirty="0">
                <a:ln>
                  <a:noFill/>
                </a:ln>
                <a:solidFill>
                  <a:schemeClr val="tx1"/>
                </a:solidFill>
                <a:effectLst/>
                <a:latin typeface="Times New Roman" pitchFamily="18" charset="0"/>
                <a:cs typeface="Times New Roman" pitchFamily="18" charset="0"/>
              </a:rPr>
              <a:t>, της </a:t>
            </a:r>
            <a:r>
              <a:rPr kumimoji="0" lang="el-GR" b="1" i="0" u="none" strike="noStrike" cap="none" normalizeH="0" baseline="0" dirty="0">
                <a:ln>
                  <a:noFill/>
                </a:ln>
                <a:solidFill>
                  <a:schemeClr val="tx1"/>
                </a:solidFill>
                <a:effectLst/>
                <a:latin typeface="Times New Roman" pitchFamily="18" charset="0"/>
                <a:cs typeface="Times New Roman" pitchFamily="18" charset="0"/>
              </a:rPr>
              <a:t>ρευστότητας</a:t>
            </a:r>
            <a:r>
              <a:rPr kumimoji="0" lang="el-GR" b="0" i="0" u="none" strike="noStrike" cap="none" normalizeH="0" baseline="0" dirty="0">
                <a:ln>
                  <a:noFill/>
                </a:ln>
                <a:solidFill>
                  <a:schemeClr val="tx1"/>
                </a:solidFill>
                <a:effectLst/>
                <a:latin typeface="Times New Roman" pitchFamily="18" charset="0"/>
                <a:cs typeface="Times New Roman" pitchFamily="18" charset="0"/>
              </a:rPr>
              <a:t>, της </a:t>
            </a:r>
            <a:r>
              <a:rPr kumimoji="0" lang="el-GR" b="1" i="0" u="none" strike="noStrike" cap="none" normalizeH="0" baseline="0" dirty="0">
                <a:ln>
                  <a:noFill/>
                </a:ln>
                <a:solidFill>
                  <a:schemeClr val="tx1"/>
                </a:solidFill>
                <a:effectLst/>
                <a:latin typeface="Times New Roman" pitchFamily="18" charset="0"/>
                <a:cs typeface="Times New Roman" pitchFamily="18" charset="0"/>
              </a:rPr>
              <a:t>αποδοτικότητας</a:t>
            </a:r>
            <a:r>
              <a:rPr kumimoji="0" lang="el-GR" b="0" i="0" u="none" strike="noStrike" cap="none" normalizeH="0" baseline="0" dirty="0">
                <a:ln>
                  <a:noFill/>
                </a:ln>
                <a:solidFill>
                  <a:schemeClr val="tx1"/>
                </a:solidFill>
                <a:effectLst/>
                <a:latin typeface="Times New Roman" pitchFamily="18" charset="0"/>
                <a:cs typeface="Times New Roman" pitchFamily="18" charset="0"/>
              </a:rPr>
              <a:t> και της </a:t>
            </a:r>
            <a:r>
              <a:rPr kumimoji="0" lang="el-GR" b="1" i="0" u="none" strike="noStrike" cap="none" normalizeH="0" baseline="0" dirty="0">
                <a:ln>
                  <a:noFill/>
                </a:ln>
                <a:solidFill>
                  <a:schemeClr val="tx1"/>
                </a:solidFill>
                <a:effectLst/>
                <a:latin typeface="Times New Roman" pitchFamily="18" charset="0"/>
                <a:cs typeface="Times New Roman" pitchFamily="18" charset="0"/>
              </a:rPr>
              <a:t>αποτελεσματικότητας</a:t>
            </a:r>
            <a:r>
              <a:rPr kumimoji="0" lang="el-GR" b="0" i="0" u="none" strike="noStrike" cap="none" normalizeH="0" baseline="0" dirty="0">
                <a:ln>
                  <a:noFill/>
                </a:ln>
                <a:solidFill>
                  <a:schemeClr val="tx1"/>
                </a:solidFill>
                <a:effectLst/>
                <a:latin typeface="Times New Roman" pitchFamily="18" charset="0"/>
                <a:cs typeface="Times New Roman" pitchFamily="18" charset="0"/>
              </a:rPr>
              <a:t> των επιχειρήσεων. Προσδιορίζεται δηλαδή, η σχέση μεταξύ βασικών επιχειρηματικών μεγεθών, διευκολύνεται η επιχειρηματική δραστηριότητα και επεξηγούνται τα αποτελέσματα που προκύπτουν από αυτή. </a:t>
            </a:r>
          </a:p>
          <a:p>
            <a:pPr marL="0" marR="0" lvl="0" indent="0" algn="just" defTabSz="914400" rtl="0" eaLnBrk="0" fontAlgn="base" latinLnBrk="0" hangingPunct="0">
              <a:lnSpc>
                <a:spcPct val="100000"/>
              </a:lnSpc>
              <a:spcBef>
                <a:spcPct val="0"/>
              </a:spcBef>
              <a:spcAft>
                <a:spcPct val="0"/>
              </a:spcAft>
              <a:buClrTx/>
              <a:buSzTx/>
              <a:tabLst/>
            </a:pPr>
            <a:endParaRPr lang="el-GR" dirty="0">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Δεν πρέπει να ξεχνάμε πως </a:t>
            </a:r>
            <a:r>
              <a:rPr kumimoji="0" lang="el-GR" b="1" i="0" u="none" strike="noStrike" cap="none" normalizeH="0" baseline="0" dirty="0">
                <a:ln>
                  <a:noFill/>
                </a:ln>
                <a:solidFill>
                  <a:schemeClr val="tx1"/>
                </a:solidFill>
                <a:effectLst/>
                <a:latin typeface="Times New Roman" pitchFamily="18" charset="0"/>
                <a:cs typeface="Times New Roman" pitchFamily="18" charset="0"/>
              </a:rPr>
              <a:t>τα απόλυτα ποσά που επενδύονται </a:t>
            </a:r>
            <a:r>
              <a:rPr kumimoji="0" lang="el-GR" b="0" i="0" u="none" strike="noStrike" cap="none" normalizeH="0" baseline="0" dirty="0">
                <a:ln>
                  <a:noFill/>
                </a:ln>
                <a:solidFill>
                  <a:schemeClr val="tx1"/>
                </a:solidFill>
                <a:effectLst/>
                <a:latin typeface="Times New Roman" pitchFamily="18" charset="0"/>
                <a:cs typeface="Times New Roman" pitchFamily="18" charset="0"/>
              </a:rPr>
              <a:t>στα διάφορα στοιχεία του ισολογισμού πιθανόν να </a:t>
            </a:r>
            <a:r>
              <a:rPr kumimoji="0" lang="el-GR" b="1" i="0" u="none" strike="noStrike" cap="none" normalizeH="0" baseline="0" dirty="0">
                <a:ln>
                  <a:noFill/>
                </a:ln>
                <a:solidFill>
                  <a:schemeClr val="tx1"/>
                </a:solidFill>
                <a:effectLst/>
                <a:latin typeface="Times New Roman" pitchFamily="18" charset="0"/>
                <a:cs typeface="Times New Roman" pitchFamily="18" charset="0"/>
              </a:rPr>
              <a:t>μεταβάλλονται,</a:t>
            </a:r>
            <a:r>
              <a:rPr kumimoji="0" lang="el-GR" b="0" i="0" u="none" strike="noStrike" cap="none" normalizeH="0" baseline="0" dirty="0">
                <a:ln>
                  <a:noFill/>
                </a:ln>
                <a:solidFill>
                  <a:schemeClr val="tx1"/>
                </a:solidFill>
                <a:effectLst/>
                <a:latin typeface="Times New Roman" pitchFamily="18" charset="0"/>
                <a:cs typeface="Times New Roman" pitchFamily="18" charset="0"/>
              </a:rPr>
              <a:t> οι </a:t>
            </a:r>
            <a:r>
              <a:rPr kumimoji="0" lang="el-GR" b="1" i="0" u="none" strike="noStrike" cap="none" normalizeH="0" baseline="0" dirty="0">
                <a:ln>
                  <a:noFill/>
                </a:ln>
                <a:solidFill>
                  <a:schemeClr val="tx1"/>
                </a:solidFill>
                <a:effectLst/>
                <a:latin typeface="Times New Roman" pitchFamily="18" charset="0"/>
                <a:cs typeface="Times New Roman" pitchFamily="18" charset="0"/>
              </a:rPr>
              <a:t>σχέσεις, όμως</a:t>
            </a:r>
            <a:r>
              <a:rPr kumimoji="0" lang="el-GR" b="0" i="0" u="none" strike="noStrike" cap="none" normalizeH="0" baseline="0" dirty="0">
                <a:ln>
                  <a:noFill/>
                </a:ln>
                <a:solidFill>
                  <a:schemeClr val="tx1"/>
                </a:solidFill>
                <a:effectLst/>
                <a:latin typeface="Times New Roman" pitchFamily="18" charset="0"/>
                <a:cs typeface="Times New Roman" pitchFamily="18" charset="0"/>
              </a:rPr>
              <a:t>, μεταξύ των διαφόρων ομάδων </a:t>
            </a:r>
            <a:r>
              <a:rPr kumimoji="0" lang="el-GR" b="1" i="0" u="none" strike="noStrike" cap="none" normalizeH="0" baseline="0" dirty="0">
                <a:ln>
                  <a:noFill/>
                </a:ln>
                <a:solidFill>
                  <a:schemeClr val="tx1"/>
                </a:solidFill>
                <a:effectLst/>
                <a:latin typeface="Times New Roman" pitchFamily="18" charset="0"/>
                <a:cs typeface="Times New Roman" pitchFamily="18" charset="0"/>
              </a:rPr>
              <a:t>περιουσιακών στοιχείων και στοιχείων του παθητικού </a:t>
            </a:r>
            <a:r>
              <a:rPr kumimoji="0" lang="el-GR" b="0" i="0" u="none" strike="noStrike" cap="none" normalizeH="0" baseline="0" dirty="0">
                <a:ln>
                  <a:noFill/>
                </a:ln>
                <a:solidFill>
                  <a:schemeClr val="tx1"/>
                </a:solidFill>
                <a:effectLst/>
                <a:latin typeface="Times New Roman" pitchFamily="18" charset="0"/>
                <a:cs typeface="Times New Roman" pitchFamily="18" charset="0"/>
              </a:rPr>
              <a:t>θα πρέπει να παραμείνουν περισσότερο ή λιγότερο </a:t>
            </a:r>
            <a:r>
              <a:rPr kumimoji="0" lang="el-GR" b="1" i="0" u="none" strike="noStrike" cap="none" normalizeH="0" baseline="0" dirty="0">
                <a:ln>
                  <a:noFill/>
                </a:ln>
                <a:solidFill>
                  <a:schemeClr val="tx1"/>
                </a:solidFill>
                <a:effectLst/>
                <a:latin typeface="Times New Roman" pitchFamily="18" charset="0"/>
                <a:cs typeface="Times New Roman" pitchFamily="18" charset="0"/>
              </a:rPr>
              <a:t>σταθερές</a:t>
            </a:r>
            <a:r>
              <a:rPr kumimoji="0" lang="el-GR" b="0" i="0" u="none" strike="noStrike" cap="none" normalizeH="0" baseline="0" dirty="0">
                <a:ln>
                  <a:noFill/>
                </a:ln>
                <a:solidFill>
                  <a:schemeClr val="tx1"/>
                </a:solidFill>
                <a:effectLst/>
                <a:latin typeface="Times New Roman" pitchFamily="18" charset="0"/>
                <a:cs typeface="Times New Roman" pitchFamily="18" charset="0"/>
              </a:rPr>
              <a:t>. Έτσι, οι δείκτες θα πρέπει να δίνουν στον αναλυτή την </a:t>
            </a:r>
            <a:r>
              <a:rPr kumimoji="0" lang="el-GR" b="1" i="0" u="none" strike="noStrike" cap="none" normalizeH="0" baseline="0" dirty="0">
                <a:ln>
                  <a:noFill/>
                </a:ln>
                <a:solidFill>
                  <a:schemeClr val="tx1"/>
                </a:solidFill>
                <a:effectLst/>
                <a:latin typeface="Times New Roman" pitchFamily="18" charset="0"/>
                <a:cs typeface="Times New Roman" pitchFamily="18" charset="0"/>
              </a:rPr>
              <a:t>απαιτούμενη πληροφόρηση σε οποιαδήποτε μεταβολή</a:t>
            </a:r>
            <a:r>
              <a:rPr kumimoji="0" lang="el-GR" b="0" i="0" u="none" strike="noStrike" cap="none" normalizeH="0" baseline="0" dirty="0">
                <a:ln>
                  <a:noFill/>
                </a:ln>
                <a:solidFill>
                  <a:schemeClr val="tx1"/>
                </a:solidFill>
                <a:effectLst/>
                <a:latin typeface="Times New Roman" pitchFamily="18" charset="0"/>
                <a:cs typeface="Times New Roman"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Για τη μελέτη των δεικτών χρησιμοποιούνται οι εξής οικονομικές καταστάσεις: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1"/>
            <a:ext cx="8748464" cy="369332"/>
          </a:xfrm>
          <a:prstGeom prst="rect">
            <a:avLst/>
          </a:prstGeom>
        </p:spPr>
        <p:txBody>
          <a:bodyPr wrap="square">
            <a:spAutoFit/>
          </a:bodyPr>
          <a:lstStyle/>
          <a:p>
            <a:r>
              <a:rPr lang="el-GR" b="1" dirty="0">
                <a:latin typeface="Times New Roman" pitchFamily="18" charset="0"/>
                <a:cs typeface="Times New Roman" pitchFamily="18" charset="0"/>
              </a:rPr>
              <a:t>Δείκτες χρηματοοικονομικής μόχλευσης, περιουσιακής διάρθρωσης και φερεγγυότητας</a:t>
            </a:r>
            <a:endParaRPr lang="el-GR" sz="1600" b="1" dirty="0">
              <a:latin typeface="Times New Roman" pitchFamily="18" charset="0"/>
              <a:cs typeface="Times New Roman" pitchFamily="18" charset="0"/>
            </a:endParaRPr>
          </a:p>
        </p:txBody>
      </p:sp>
      <p:sp>
        <p:nvSpPr>
          <p:cNvPr id="52230" name="Rectangle 6"/>
          <p:cNvSpPr>
            <a:spLocks noChangeArrowheads="1"/>
          </p:cNvSpPr>
          <p:nvPr/>
        </p:nvSpPr>
        <p:spPr bwMode="auto">
          <a:xfrm>
            <a:off x="179512" y="280501"/>
            <a:ext cx="8064896"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Δείκτης κεφαλαιακής διάρθρωσης:</a:t>
            </a:r>
            <a:r>
              <a:rPr kumimoji="0" lang="el-GR" b="0" i="0" u="none" strike="noStrike" cap="none" normalizeH="0" baseline="0" dirty="0">
                <a:ln>
                  <a:noFill/>
                </a:ln>
                <a:solidFill>
                  <a:schemeClr val="tx1"/>
                </a:solidFill>
                <a:effectLst/>
                <a:latin typeface="Times New Roman" pitchFamily="18" charset="0"/>
                <a:cs typeface="Times New Roman" pitchFamily="18" charset="0"/>
              </a:rPr>
              <a:t>	</a:t>
            </a:r>
            <a:r>
              <a:rPr kumimoji="0" lang="el-GR" b="0" i="1" u="none" strike="noStrike" cap="none" normalizeH="0" baseline="0" dirty="0">
                <a:ln>
                  <a:noFill/>
                </a:ln>
                <a:solidFill>
                  <a:schemeClr val="tx1"/>
                </a:solidFill>
                <a:effectLst/>
                <a:latin typeface="Times New Roman" pitchFamily="18" charset="0"/>
                <a:cs typeface="Times New Roman" pitchFamily="18" charset="0"/>
              </a:rPr>
              <a:t>(Ίδια Κεφάλαια / Ξένα Κεφάλαια)*%</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Δείχνει το ποσοστό των Ξένων Κεφαλαίων που αποτελούν τα Ίδια Κεφάλαια. Στην ερμηνεία του δείκτη σημαντικό ρόλο διαδραματίζει η φύση της επιχείρησης, ωστόσο όσο </a:t>
            </a:r>
            <a:r>
              <a:rPr kumimoji="0" lang="el-GR" b="1" i="0" u="none" strike="noStrike" cap="none" normalizeH="0" baseline="0" dirty="0">
                <a:ln>
                  <a:noFill/>
                </a:ln>
                <a:solidFill>
                  <a:schemeClr val="tx1"/>
                </a:solidFill>
                <a:effectLst/>
                <a:latin typeface="Times New Roman" pitchFamily="18" charset="0"/>
                <a:cs typeface="Times New Roman" pitchFamily="18" charset="0"/>
              </a:rPr>
              <a:t>πιο μικρό είναι το ποσοστό δηλώνει την έλλειψη εμπιστοσύνης από τους μετόχους στην επιχείρηση</a:t>
            </a:r>
            <a:r>
              <a:rPr kumimoji="0" lang="el-GR" b="0" i="0" u="none" strike="noStrike" cap="none" normalizeH="0" baseline="0" dirty="0">
                <a:ln>
                  <a:noFill/>
                </a:ln>
                <a:solidFill>
                  <a:schemeClr val="tx1"/>
                </a:solidFill>
                <a:effectLst/>
                <a:latin typeface="Times New Roman" pitchFamily="18" charset="0"/>
                <a:cs typeface="Times New Roman" pitchFamily="18" charset="0"/>
              </a:rPr>
              <a:t>, με αποτέλεσμα να τη χρηματοδοτούν όχι με τα δικά τους κεφάλαια αλλά με Ξένα.</a:t>
            </a:r>
          </a:p>
          <a:p>
            <a:pPr marL="0" marR="0" lvl="0" indent="0" algn="just" defTabSz="914400" rtl="0" eaLnBrk="0" fontAlgn="base" latinLnBrk="0" hangingPunct="0">
              <a:lnSpc>
                <a:spcPct val="100000"/>
              </a:lnSpc>
              <a:spcBef>
                <a:spcPct val="0"/>
              </a:spcBef>
              <a:spcAft>
                <a:spcPct val="0"/>
              </a:spcAft>
              <a:buClrTx/>
              <a:buSzTx/>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Δείκτης παγιοποίησης περιουσίας: 	</a:t>
            </a:r>
            <a:r>
              <a:rPr kumimoji="0" lang="el-GR" b="0" i="1" u="none" strike="noStrike" cap="none" normalizeH="0" baseline="0" dirty="0">
                <a:ln>
                  <a:noFill/>
                </a:ln>
                <a:solidFill>
                  <a:schemeClr val="tx1"/>
                </a:solidFill>
                <a:effectLst/>
                <a:latin typeface="Times New Roman" pitchFamily="18" charset="0"/>
                <a:cs typeface="Times New Roman" pitchFamily="18" charset="0"/>
              </a:rPr>
              <a:t>(Πάγια Στοιχεία / Σύνολο Ενεργητικού)*%</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Ο δείκτης αυτός εκφράζεται από τον λόγο της αξίας των παγίων στοιχείων προς την συνολική αξία του ενεργητικού. Οι επιχειρήσεις ανάλογα με την τιμή του διακρίνονται σε επιχειρήσεις </a:t>
            </a:r>
            <a:r>
              <a:rPr kumimoji="0" lang="el-GR" b="1" i="0" u="none" strike="noStrike" cap="none" normalizeH="0" baseline="0" dirty="0">
                <a:ln>
                  <a:noFill/>
                </a:ln>
                <a:solidFill>
                  <a:schemeClr val="tx1"/>
                </a:solidFill>
                <a:effectLst/>
                <a:latin typeface="Times New Roman" pitchFamily="18" charset="0"/>
                <a:cs typeface="Times New Roman" pitchFamily="18" charset="0"/>
              </a:rPr>
              <a:t>έντασης παγίων περιουσιακών στοιχείων </a:t>
            </a:r>
            <a:r>
              <a:rPr kumimoji="0" lang="el-GR" b="0" i="0" u="none" strike="noStrike" cap="none" normalizeH="0" baseline="0" dirty="0">
                <a:ln>
                  <a:noFill/>
                </a:ln>
                <a:solidFill>
                  <a:schemeClr val="tx1"/>
                </a:solidFill>
                <a:effectLst/>
                <a:latin typeface="Times New Roman" pitchFamily="18" charset="0"/>
                <a:cs typeface="Times New Roman" pitchFamily="18" charset="0"/>
              </a:rPr>
              <a:t>και σε έντασης κυκλοφορούντων περιουσιακών στοιχείων. Για την ορθή ερμηνεία του δείκτη καθοριστικό ρόλο διαδραματίζει η φύση της επιχείρησης.</a:t>
            </a:r>
          </a:p>
          <a:p>
            <a:pPr marL="0" marR="0" lvl="0" indent="0" algn="just" defTabSz="914400" rtl="0" eaLnBrk="0" fontAlgn="base" latinLnBrk="0" hangingPunct="0">
              <a:lnSpc>
                <a:spcPct val="100000"/>
              </a:lnSpc>
              <a:spcBef>
                <a:spcPct val="0"/>
              </a:spcBef>
              <a:spcAft>
                <a:spcPct val="0"/>
              </a:spcAft>
              <a:buClrTx/>
              <a:buSzTx/>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Δείκτης κάλυψης τόκων:	</a:t>
            </a:r>
            <a:r>
              <a:rPr kumimoji="0" lang="el-GR" b="0" i="1" u="none" strike="noStrike" cap="none" normalizeH="0" baseline="0" dirty="0">
                <a:ln>
                  <a:noFill/>
                </a:ln>
                <a:solidFill>
                  <a:schemeClr val="tx1"/>
                </a:solidFill>
                <a:effectLst/>
                <a:latin typeface="Times New Roman" pitchFamily="18" charset="0"/>
                <a:cs typeface="Times New Roman" pitchFamily="18" charset="0"/>
              </a:rPr>
              <a:t>(Κέρδη προ Τόκων &amp; Φόρων + Αποσβέσεις) / Τόκοι</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Ο δείκτης αυτός μας εμφανίζει τον βαθμό με τον οποίο οι τόκοι καλύπτονται από το άθροισμα των κερδών προ τόκων και φόρων και των αποσβέσεων. Μας δείχνει δηλαδή, την </a:t>
            </a:r>
            <a:r>
              <a:rPr kumimoji="0" lang="el-GR" b="1" i="0" u="none" strike="noStrike" cap="none" normalizeH="0" baseline="0" dirty="0">
                <a:ln>
                  <a:noFill/>
                </a:ln>
                <a:solidFill>
                  <a:schemeClr val="tx1"/>
                </a:solidFill>
                <a:effectLst/>
                <a:latin typeface="Times New Roman" pitchFamily="18" charset="0"/>
                <a:cs typeface="Times New Roman" pitchFamily="18" charset="0"/>
              </a:rPr>
              <a:t>ευχέρεια που έχει η επιχείρηση να πληρώνει τους οφειλόμενους τόκους από χρηματοοικονομικούς πόρους, που δημιουργούνται από τη δραστηριότητα της.</a:t>
            </a:r>
          </a:p>
        </p:txBody>
      </p:sp>
      <p:sp>
        <p:nvSpPr>
          <p:cNvPr id="522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52231"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3528" y="5448261"/>
            <a:ext cx="7776864" cy="93610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532" y="505122"/>
            <a:ext cx="8424936" cy="5847755"/>
          </a:xfrm>
          <a:prstGeom prst="rect">
            <a:avLst/>
          </a:prstGeom>
        </p:spPr>
        <p:txBody>
          <a:bodyPr wrap="square">
            <a:spAutoFit/>
          </a:bodyPr>
          <a:lstStyle/>
          <a:p>
            <a:pPr lvl="0" algn="just" eaLnBrk="0" fontAlgn="base" hangingPunct="0">
              <a:spcBef>
                <a:spcPct val="0"/>
              </a:spcBef>
              <a:spcAft>
                <a:spcPct val="0"/>
              </a:spcAft>
            </a:pPr>
            <a:r>
              <a:rPr lang="el-GR" sz="1700" b="1" dirty="0">
                <a:latin typeface="Times New Roman" pitchFamily="18" charset="0"/>
                <a:cs typeface="Times New Roman" pitchFamily="18" charset="0"/>
              </a:rPr>
              <a:t>Δείκτης δανειακής επιβάρυνσης: 	</a:t>
            </a:r>
            <a:r>
              <a:rPr lang="el-GR" sz="1700" i="1" dirty="0">
                <a:latin typeface="Times New Roman" pitchFamily="18" charset="0"/>
                <a:cs typeface="Times New Roman" pitchFamily="18" charset="0"/>
              </a:rPr>
              <a:t>(Ξένα Κεφάλαια / Σύνολο Παθητικού)*%</a:t>
            </a:r>
            <a:endParaRPr lang="el-GR" sz="1700" dirty="0">
              <a:latin typeface="Arial" pitchFamily="34" charset="0"/>
              <a:cs typeface="Arial" pitchFamily="34" charset="0"/>
            </a:endParaRPr>
          </a:p>
          <a:p>
            <a:pPr lvl="0" algn="just" eaLnBrk="0" fontAlgn="base" hangingPunct="0">
              <a:spcBef>
                <a:spcPct val="0"/>
              </a:spcBef>
              <a:spcAft>
                <a:spcPct val="0"/>
              </a:spcAft>
            </a:pPr>
            <a:r>
              <a:rPr lang="el-GR" sz="1700" dirty="0">
                <a:latin typeface="Times New Roman" pitchFamily="18" charset="0"/>
                <a:cs typeface="Times New Roman" pitchFamily="18" charset="0"/>
              </a:rPr>
              <a:t>Δείχνει το ποσοστό των Ξένων Κεφαλαίων σε σχέση με το σύνολο του Παθητικού, δηλαδή το ποσοστό της εταιρίας που στην ουσία ανήκει στους δανειστές της μέχρι την αποπληρωμή των δανείων. Ο δείκτης πρέπει να εκτιμάται σε σχέση με τη φύση της επιχείρησης.</a:t>
            </a:r>
          </a:p>
          <a:p>
            <a:pPr lvl="0" algn="just" eaLnBrk="0" fontAlgn="base" hangingPunct="0">
              <a:spcBef>
                <a:spcPct val="0"/>
              </a:spcBef>
              <a:spcAft>
                <a:spcPct val="0"/>
              </a:spcAft>
            </a:pPr>
            <a:r>
              <a:rPr lang="el-GR" sz="1700" b="1" dirty="0">
                <a:latin typeface="Times New Roman" pitchFamily="18" charset="0"/>
                <a:cs typeface="Times New Roman" pitchFamily="18" charset="0"/>
              </a:rPr>
              <a:t>Δείκτης αυτονομίας: 	</a:t>
            </a:r>
            <a:r>
              <a:rPr lang="el-GR" sz="1700" i="1" dirty="0">
                <a:latin typeface="Times New Roman" pitchFamily="18" charset="0"/>
                <a:cs typeface="Times New Roman" pitchFamily="18" charset="0"/>
              </a:rPr>
              <a:t>(Ίδια Κεφάλαια / Συνολικά Κεφάλαια)*%</a:t>
            </a:r>
            <a:endParaRPr lang="el-GR" sz="1700" dirty="0">
              <a:latin typeface="Arial" pitchFamily="34" charset="0"/>
              <a:cs typeface="Arial" pitchFamily="34" charset="0"/>
            </a:endParaRPr>
          </a:p>
          <a:p>
            <a:pPr lvl="0" algn="just" eaLnBrk="0" fontAlgn="base" hangingPunct="0">
              <a:spcBef>
                <a:spcPct val="0"/>
              </a:spcBef>
              <a:spcAft>
                <a:spcPct val="0"/>
              </a:spcAft>
            </a:pPr>
            <a:r>
              <a:rPr lang="el-GR" sz="1700" dirty="0">
                <a:latin typeface="Times New Roman" pitchFamily="18" charset="0"/>
                <a:cs typeface="Times New Roman" pitchFamily="18" charset="0"/>
              </a:rPr>
              <a:t>Δείχνει τη σχέση Ιδίων Κεφαλαίων με τα συνολικά Κεφάλαια της επιχείρησης.</a:t>
            </a:r>
            <a:endParaRPr lang="el-GR" sz="1700" dirty="0">
              <a:latin typeface="Arial" pitchFamily="34" charset="0"/>
              <a:cs typeface="Arial" pitchFamily="34" charset="0"/>
            </a:endParaRPr>
          </a:p>
          <a:p>
            <a:pPr lvl="0" algn="just" eaLnBrk="0" fontAlgn="base" hangingPunct="0">
              <a:spcBef>
                <a:spcPct val="0"/>
              </a:spcBef>
              <a:spcAft>
                <a:spcPct val="0"/>
              </a:spcAft>
            </a:pPr>
            <a:r>
              <a:rPr lang="el-GR" sz="1700" b="1" dirty="0">
                <a:latin typeface="Times New Roman" pitchFamily="18" charset="0"/>
                <a:cs typeface="Times New Roman" pitchFamily="18" charset="0"/>
              </a:rPr>
              <a:t>Δείκτης φερεγγυότητας: 	</a:t>
            </a:r>
            <a:r>
              <a:rPr lang="el-GR" sz="1700" i="1" dirty="0">
                <a:latin typeface="Times New Roman" pitchFamily="18" charset="0"/>
                <a:cs typeface="Times New Roman" pitchFamily="18" charset="0"/>
              </a:rPr>
              <a:t>(Ίδια Κεφάλαια / Σύνολο Ενεργητικού)*%</a:t>
            </a:r>
            <a:endParaRPr lang="el-GR" sz="1700" dirty="0">
              <a:latin typeface="Arial" pitchFamily="34" charset="0"/>
              <a:cs typeface="Arial" pitchFamily="34" charset="0"/>
            </a:endParaRPr>
          </a:p>
          <a:p>
            <a:pPr lvl="0" algn="just" eaLnBrk="0" fontAlgn="base" hangingPunct="0">
              <a:spcBef>
                <a:spcPct val="0"/>
              </a:spcBef>
              <a:spcAft>
                <a:spcPct val="0"/>
              </a:spcAft>
            </a:pPr>
            <a:r>
              <a:rPr lang="el-GR" sz="1700" dirty="0">
                <a:latin typeface="Times New Roman" pitchFamily="18" charset="0"/>
                <a:cs typeface="Times New Roman" pitchFamily="18" charset="0"/>
              </a:rPr>
              <a:t>Δείχνει τη σχέση των Ιδίων Κεφαλαίων με το σύνολο του Ενεργητικού. Δηλαδή το ποσοστό του Ενεργητικού που μπορεί να καλυφθεί από τα Ίδια Κεφάλαια. Στους αριθμοδείκτες φερεγγυότητας (</a:t>
            </a:r>
            <a:r>
              <a:rPr lang="en-US" sz="1700" dirty="0">
                <a:latin typeface="Times New Roman" pitchFamily="18" charset="0"/>
                <a:cs typeface="Times New Roman" pitchFamily="18" charset="0"/>
              </a:rPr>
              <a:t>solvency ratios</a:t>
            </a:r>
            <a:r>
              <a:rPr lang="el-GR" sz="1700" dirty="0">
                <a:latin typeface="Times New Roman" pitchFamily="18" charset="0"/>
                <a:cs typeface="Times New Roman" pitchFamily="18" charset="0"/>
              </a:rPr>
              <a:t>) ή μακροπροθέσμων στοιχείων ισολογισμού (</a:t>
            </a:r>
            <a:r>
              <a:rPr lang="en-US" sz="1700" dirty="0">
                <a:latin typeface="Times New Roman" pitchFamily="18" charset="0"/>
                <a:cs typeface="Times New Roman" pitchFamily="18" charset="0"/>
              </a:rPr>
              <a:t>long term balance sheet</a:t>
            </a:r>
            <a:r>
              <a:rPr lang="el-GR" sz="1700" dirty="0">
                <a:latin typeface="Times New Roman" pitchFamily="18" charset="0"/>
                <a:cs typeface="Times New Roman" pitchFamily="18" charset="0"/>
              </a:rPr>
              <a:t>) ανήκουν οι δείκτες των ξένων προς τα ίδια κεφάλαια όπως :</a:t>
            </a:r>
          </a:p>
          <a:p>
            <a:pPr lvl="0" algn="just" eaLnBrk="0" fontAlgn="base" hangingPunct="0">
              <a:spcBef>
                <a:spcPct val="0"/>
              </a:spcBef>
              <a:spcAft>
                <a:spcPct val="0"/>
              </a:spcAft>
            </a:pPr>
            <a:endParaRPr lang="el-GR" sz="1700" dirty="0">
              <a:latin typeface="Times New Roman" pitchFamily="18" charset="0"/>
              <a:cs typeface="Times New Roman" pitchFamily="18" charset="0"/>
            </a:endParaRPr>
          </a:p>
          <a:p>
            <a:pPr lvl="0" algn="just" eaLnBrk="0" fontAlgn="base" hangingPunct="0">
              <a:spcBef>
                <a:spcPct val="0"/>
              </a:spcBef>
              <a:spcAft>
                <a:spcPct val="0"/>
              </a:spcAft>
            </a:pPr>
            <a:endParaRPr lang="el-GR" sz="1700" dirty="0">
              <a:latin typeface="Times New Roman" pitchFamily="18" charset="0"/>
              <a:cs typeface="Times New Roman" pitchFamily="18" charset="0"/>
            </a:endParaRPr>
          </a:p>
          <a:p>
            <a:pPr lvl="0" algn="just" eaLnBrk="0" fontAlgn="base" hangingPunct="0">
              <a:spcBef>
                <a:spcPct val="0"/>
              </a:spcBef>
              <a:spcAft>
                <a:spcPct val="0"/>
              </a:spcAft>
            </a:pPr>
            <a:r>
              <a:rPr lang="el-GR" sz="1700" b="1" dirty="0">
                <a:latin typeface="Times New Roman" pitchFamily="18" charset="0"/>
                <a:cs typeface="Times New Roman" pitchFamily="18" charset="0"/>
              </a:rPr>
              <a:t>Δείκτης κάλυψης παγίων με διαρκή κεφάλαια:</a:t>
            </a:r>
            <a:endParaRPr lang="el-GR" sz="1700" dirty="0">
              <a:latin typeface="Arial" pitchFamily="34" charset="0"/>
              <a:cs typeface="Arial" pitchFamily="34" charset="0"/>
            </a:endParaRPr>
          </a:p>
          <a:p>
            <a:pPr lvl="0" algn="just" eaLnBrk="0" fontAlgn="base" hangingPunct="0">
              <a:spcBef>
                <a:spcPct val="0"/>
              </a:spcBef>
              <a:spcAft>
                <a:spcPct val="0"/>
              </a:spcAft>
            </a:pPr>
            <a:r>
              <a:rPr lang="el-GR" sz="1700" i="1" dirty="0">
                <a:latin typeface="Times New Roman" pitchFamily="18" charset="0"/>
                <a:cs typeface="Times New Roman" pitchFamily="18" charset="0"/>
              </a:rPr>
              <a:t>[(Ίδια κεφάλαια + Μέσο Μακροπρόθεσμα Κεφάλαια) / Πάγια]*%</a:t>
            </a:r>
            <a:endParaRPr lang="el-GR" sz="1700" dirty="0">
              <a:latin typeface="Arial" pitchFamily="34" charset="0"/>
              <a:cs typeface="Arial" pitchFamily="34" charset="0"/>
            </a:endParaRPr>
          </a:p>
          <a:p>
            <a:pPr lvl="0" algn="just" eaLnBrk="0" fontAlgn="base" hangingPunct="0">
              <a:spcBef>
                <a:spcPct val="0"/>
              </a:spcBef>
              <a:spcAft>
                <a:spcPct val="0"/>
              </a:spcAft>
            </a:pPr>
            <a:r>
              <a:rPr lang="el-GR" sz="1700" dirty="0">
                <a:latin typeface="Times New Roman" pitchFamily="18" charset="0"/>
                <a:cs typeface="Times New Roman" pitchFamily="18" charset="0"/>
              </a:rPr>
              <a:t>Δείχνει το ποσοστό έχουν χρηματοδοτήσει τα Πάγια στοιχεία του Ενεργητικού όλα τας Μακράς αποπληρωμής κεφάλαια του παθητικού.</a:t>
            </a:r>
            <a:endParaRPr lang="el-GR" sz="1700" dirty="0">
              <a:latin typeface="Arial" pitchFamily="34" charset="0"/>
              <a:cs typeface="Arial" pitchFamily="34" charset="0"/>
            </a:endParaRPr>
          </a:p>
          <a:p>
            <a:pPr lvl="0" algn="just" eaLnBrk="0" fontAlgn="base" hangingPunct="0">
              <a:spcBef>
                <a:spcPct val="0"/>
              </a:spcBef>
              <a:spcAft>
                <a:spcPct val="0"/>
              </a:spcAft>
            </a:pPr>
            <a:r>
              <a:rPr lang="el-GR" sz="1700" dirty="0">
                <a:latin typeface="Times New Roman" pitchFamily="18" charset="0"/>
                <a:cs typeface="Times New Roman" pitchFamily="18" charset="0"/>
              </a:rPr>
              <a:t>Πρέπει να τονίσουμε πως ένα μεγάλο χρέος αποτελεί χρηματοοικονομικό πρόβλημα μόνο εάν υπάρχει αβεβαιότητα για τα μελλοντικά κέρδη. Επομένως οφείλουμε να εξετάζουμε και τη διαχρονική μεταβλητότητα των κερδών. Επειδή δεν υπάρχει ένας αποδεκτός δείκτης μέτρησης της μεταβλητότητα αυτής, συνήθως εξετάζεται η τυπική απόκλιση των ετήσιων μεταβολών στα κέρδη σε σχέση με το μέσο επίπεδο των κερδών.</a:t>
            </a:r>
            <a:endParaRPr lang="el-GR" sz="1700" dirty="0">
              <a:latin typeface="Arial" pitchFamily="34" charset="0"/>
              <a:cs typeface="Arial" pitchFamily="34" charset="0"/>
            </a:endParaRPr>
          </a:p>
        </p:txBody>
      </p:sp>
      <p:sp>
        <p:nvSpPr>
          <p:cNvPr id="532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5324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15616" y="3501008"/>
            <a:ext cx="7128792" cy="504057"/>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0" y="97721"/>
            <a:ext cx="8676456" cy="6745396"/>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algn="just" fontAlgn="base">
              <a:spcBef>
                <a:spcPct val="0"/>
              </a:spcBef>
              <a:spcAft>
                <a:spcPct val="0"/>
              </a:spcAft>
            </a:pPr>
            <a:r>
              <a:rPr kumimoji="0" lang="el-GR"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Δ</a:t>
            </a:r>
            <a:r>
              <a:rPr kumimoji="0" lang="el-GR" b="1" i="0"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rPr>
              <a:t>είκτες ρευστότητας</a:t>
            </a:r>
            <a:endParaRPr kumimoji="0" lang="el-GR" b="1" i="0" u="none" strike="noStrike" cap="none" normalizeH="0" baseline="0" dirty="0">
              <a:ln>
                <a:noFill/>
              </a:ln>
              <a:solidFill>
                <a:srgbClr val="4F81BD"/>
              </a:solidFill>
              <a:effectLst/>
              <a:latin typeface="Times New Roman" pitchFamily="18" charset="0"/>
              <a:ea typeface="Times New Roman" pitchFamily="18" charset="0"/>
              <a:cs typeface="Times New Roman" pitchFamily="18" charset="0"/>
            </a:endParaRPr>
          </a:p>
          <a:p>
            <a:pPr algn="just" eaLnBrk="0" fontAlgn="base" hangingPunct="0">
              <a:spcBef>
                <a:spcPct val="0"/>
              </a:spcBef>
              <a:spcAft>
                <a:spcPct val="0"/>
              </a:spcAft>
            </a:pPr>
            <a:r>
              <a:rPr kumimoji="0" lang="el-GR" b="0" i="0" u="none" strike="noStrike" cap="none" normalizeH="0" baseline="0" dirty="0">
                <a:ln>
                  <a:noFill/>
                </a:ln>
                <a:solidFill>
                  <a:schemeClr val="tx1"/>
                </a:solidFill>
                <a:effectLst/>
                <a:latin typeface="Times New Roman" pitchFamily="18" charset="0"/>
                <a:cs typeface="Times New Roman" pitchFamily="18" charset="0"/>
              </a:rPr>
              <a:t>Οι δείκτες ρευστότητας μετρούν την ικανότητα της επιχείρησης να ανταπεξέλθει στις βραχυπρόθεσμες υποχρεώσεις της. Είναι σημαντικό να επισημάνουμε πως μια επιχείρηση κατέχει χρηματοοικονομικά ισχυρή θέση όταν:</a:t>
            </a:r>
          </a:p>
          <a:p>
            <a:pPr lvl="1" algn="just" eaLnBrk="0" fontAlgn="base" hangingPunct="0">
              <a:spcBef>
                <a:spcPct val="0"/>
              </a:spcBef>
              <a:spcAft>
                <a:spcPct val="0"/>
              </a:spcAft>
              <a:buFont typeface="Wingdings" pitchFamily="2" charset="2"/>
              <a:buChar char="ü"/>
            </a:pPr>
            <a:r>
              <a:rPr kumimoji="0" lang="el-GR" b="0" i="0" u="none" strike="noStrike" cap="none" normalizeH="0" baseline="0" dirty="0">
                <a:ln>
                  <a:noFill/>
                </a:ln>
                <a:solidFill>
                  <a:schemeClr val="tx1"/>
                </a:solidFill>
                <a:effectLst/>
                <a:latin typeface="Times New Roman" pitchFamily="18" charset="0"/>
                <a:cs typeface="Times New Roman" pitchFamily="18" charset="0"/>
              </a:rPr>
              <a:t>Μπορεί να εξοφλεί τους βραχυπρόθεσμους πιστωτές της και να καταβάλει τους τρέχοντες τόκους και τα μερίσματα.</a:t>
            </a:r>
          </a:p>
          <a:p>
            <a:pPr lvl="1" algn="just" eaLnBrk="0" fontAlgn="base" hangingPunct="0">
              <a:spcBef>
                <a:spcPct val="0"/>
              </a:spcBef>
              <a:spcAft>
                <a:spcPct val="0"/>
              </a:spcAft>
              <a:buFont typeface="Wingdings" pitchFamily="2" charset="2"/>
              <a:buChar char="ü"/>
            </a:pPr>
            <a:r>
              <a:rPr kumimoji="0" lang="el-GR" b="0" i="0" u="none" strike="noStrike" cap="none" normalizeH="0" baseline="0" dirty="0">
                <a:ln>
                  <a:noFill/>
                </a:ln>
                <a:solidFill>
                  <a:schemeClr val="tx1"/>
                </a:solidFill>
                <a:effectLst/>
                <a:latin typeface="Times New Roman" pitchFamily="18" charset="0"/>
                <a:cs typeface="Times New Roman" pitchFamily="18" charset="0"/>
              </a:rPr>
              <a:t>Διατηρεί ευνοϊκή πιστοληπτική κατάσταση.</a:t>
            </a:r>
          </a:p>
          <a:p>
            <a:pPr lvl="0" algn="just"/>
            <a:r>
              <a:rPr lang="el-GR" b="1" dirty="0"/>
              <a:t>Δείκτης κεφαλαίου κίνησης:</a:t>
            </a:r>
            <a:r>
              <a:rPr lang="el-GR" dirty="0"/>
              <a:t>	</a:t>
            </a:r>
            <a:r>
              <a:rPr lang="el-GR" i="1" dirty="0"/>
              <a:t>(Κεφάλαιο Κίνησης /Σύνολο Ενεργητικού)*%</a:t>
            </a:r>
            <a:endParaRPr lang="el-GR" dirty="0"/>
          </a:p>
          <a:p>
            <a:pPr algn="just"/>
            <a:r>
              <a:rPr lang="el-GR" dirty="0"/>
              <a:t>Το κεφάλαιο κίνησης το οποίο ισούται με κυκλοφορούν ενεργητικό μείον τρέχουσες υποχρεώσεις.</a:t>
            </a:r>
          </a:p>
          <a:p>
            <a:pPr algn="just"/>
            <a:endParaRPr lang="el-GR" dirty="0"/>
          </a:p>
          <a:p>
            <a:pPr algn="just"/>
            <a:endParaRPr lang="el-GR" dirty="0"/>
          </a:p>
          <a:p>
            <a:pPr algn="just"/>
            <a:endParaRPr lang="el-GR" dirty="0"/>
          </a:p>
          <a:p>
            <a:pPr algn="just"/>
            <a:r>
              <a:rPr lang="el-GR" dirty="0">
                <a:latin typeface="Times New Roman" pitchFamily="18" charset="0"/>
                <a:cs typeface="Times New Roman" pitchFamily="18" charset="0"/>
              </a:rPr>
              <a:t>Το Κυκλοφορούν Ενεργητικό αποτελείται από τα περιουσιακά στοιχεία της επιχείρησης τα οποία προβλέπει να τα </a:t>
            </a:r>
            <a:r>
              <a:rPr lang="el-GR" b="1" dirty="0">
                <a:latin typeface="Times New Roman" pitchFamily="18" charset="0"/>
                <a:cs typeface="Times New Roman" pitchFamily="18" charset="0"/>
              </a:rPr>
              <a:t>ρευστοποιήσει σε σύντομο χρονικό διάστημα </a:t>
            </a:r>
            <a:r>
              <a:rPr lang="el-GR" dirty="0">
                <a:latin typeface="Times New Roman" pitchFamily="18" charset="0"/>
                <a:cs typeface="Times New Roman" pitchFamily="18" charset="0"/>
              </a:rPr>
              <a:t>(συνήθως εντός του έτους). Οι Βραχυπρόθεσμες Υποχρεώσεις είναι αυτές που πρέπει η επιχείρηση να </a:t>
            </a:r>
            <a:r>
              <a:rPr lang="el-GR" b="1" dirty="0">
                <a:latin typeface="Times New Roman" pitchFamily="18" charset="0"/>
                <a:cs typeface="Times New Roman" pitchFamily="18" charset="0"/>
              </a:rPr>
              <a:t>εξοφλήσει σε σύντομο χρονικό διάστημα </a:t>
            </a:r>
            <a:r>
              <a:rPr lang="el-GR" dirty="0">
                <a:latin typeface="Times New Roman" pitchFamily="18" charset="0"/>
                <a:cs typeface="Times New Roman" pitchFamily="18" charset="0"/>
              </a:rPr>
              <a:t>(συνήθως εντός του έτους).</a:t>
            </a:r>
          </a:p>
          <a:p>
            <a:pPr algn="just"/>
            <a:r>
              <a:rPr lang="el-GR" dirty="0">
                <a:latin typeface="Times New Roman" pitchFamily="18" charset="0"/>
                <a:cs typeface="Times New Roman" pitchFamily="18" charset="0"/>
              </a:rPr>
              <a:t>Η διαφορά μεταξύ Κυκλοφορούντος Ενεργητικού και Βραχυπρόθεσμων Υποχρεώσεων αποτελεί το Κεφάλαιο Κίνησης. Ο δείκτης αυτός χρησιμοποιείται προκειμένου να μας ενημερώσει για το δυνητικό απόθεμα ρευστότητας που έχει στη διάθεση της η επιχείρηση.</a:t>
            </a:r>
          </a:p>
          <a:p>
            <a:pPr algn="just"/>
            <a:endParaRPr lang="el-GR" dirty="0"/>
          </a:p>
          <a:p>
            <a:endParaRPr lang="el-GR" sz="1600" dirty="0"/>
          </a:p>
          <a:p>
            <a:pPr lvl="1" algn="just" eaLnBrk="0" fontAlgn="base" hangingPunct="0">
              <a:spcBef>
                <a:spcPct val="0"/>
              </a:spcBef>
              <a:spcAft>
                <a:spcPct val="0"/>
              </a:spcAft>
              <a:buFont typeface="Wingdings" pitchFamily="2" charset="2"/>
              <a:buChar char="ü"/>
            </a:pP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53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55299"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31640" y="3140968"/>
            <a:ext cx="6611644" cy="36004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9" name="Rectangle 7"/>
          <p:cNvSpPr>
            <a:spLocks noChangeArrowheads="1"/>
          </p:cNvSpPr>
          <p:nvPr/>
        </p:nvSpPr>
        <p:spPr bwMode="auto">
          <a:xfrm>
            <a:off x="0" y="-207091"/>
            <a:ext cx="8748464"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Δείκτης γενικής ρευστότητας:</a:t>
            </a:r>
            <a:r>
              <a:rPr kumimoji="0" lang="el-GR"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tabLst/>
            </a:pPr>
            <a:r>
              <a:rPr kumimoji="0" lang="el-GR" b="0" i="1" u="none" strike="noStrike" cap="none" normalizeH="0" baseline="0" dirty="0">
                <a:ln>
                  <a:noFill/>
                </a:ln>
                <a:solidFill>
                  <a:schemeClr val="tx1"/>
                </a:solidFill>
                <a:effectLst/>
                <a:latin typeface="Times New Roman" pitchFamily="18" charset="0"/>
                <a:cs typeface="Times New Roman" pitchFamily="18" charset="0"/>
              </a:rPr>
              <a:t>(Κυκλοφορούν Ενεργητικό + Διαθέσιμο Ενεργητικό) /Βραχυπρόθεσμες Υποχρεώσεις</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Συντελεστής ρευστότητας (</a:t>
            </a:r>
            <a:r>
              <a:rPr kumimoji="0" lang="en-US"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current ratio).</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pic>
        <p:nvPicPr>
          <p:cNvPr id="54278"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87624" y="1196752"/>
            <a:ext cx="5472608" cy="576064"/>
          </a:xfrm>
          <a:prstGeom prst="rect">
            <a:avLst/>
          </a:prstGeom>
          <a:noFill/>
        </p:spPr>
      </p:pic>
      <p:sp>
        <p:nvSpPr>
          <p:cNvPr id="54280" name="Rectangle 8"/>
          <p:cNvSpPr>
            <a:spLocks noChangeArrowheads="1"/>
          </p:cNvSpPr>
          <p:nvPr/>
        </p:nvSpPr>
        <p:spPr bwMode="auto">
          <a:xfrm>
            <a:off x="0" y="1916832"/>
            <a:ext cx="853244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Δείχνει κατά πόσο το σύνολο του </a:t>
            </a:r>
            <a:r>
              <a:rPr kumimoji="0" lang="el-GR" b="1" i="0" u="none" strike="noStrike" cap="none" normalizeH="0" baseline="0" dirty="0">
                <a:ln>
                  <a:noFill/>
                </a:ln>
                <a:solidFill>
                  <a:schemeClr val="tx1"/>
                </a:solidFill>
                <a:effectLst/>
                <a:latin typeface="Times New Roman" pitchFamily="18" charset="0"/>
                <a:cs typeface="Times New Roman" pitchFamily="18" charset="0"/>
              </a:rPr>
              <a:t>Κυκλοφορούντος Ενεργητικού είναι επαρκές για την αντιμετώπιση των βραχυπρόθεσμων υποχρεώσεων </a:t>
            </a:r>
            <a:r>
              <a:rPr kumimoji="0" lang="el-GR" b="0" i="0" u="none" strike="noStrike" cap="none" normalizeH="0" baseline="0" dirty="0">
                <a:ln>
                  <a:noFill/>
                </a:ln>
                <a:solidFill>
                  <a:schemeClr val="tx1"/>
                </a:solidFill>
                <a:effectLst/>
                <a:latin typeface="Times New Roman" pitchFamily="18" charset="0"/>
                <a:cs typeface="Times New Roman" pitchFamily="18" charset="0"/>
              </a:rPr>
              <a:t>της επιχείρησης. Οι τιμές που πρέπει να λαμβάνει είναι </a:t>
            </a:r>
            <a:r>
              <a:rPr kumimoji="0" lang="el-GR" b="1" i="0" u="none" strike="noStrike" cap="none" normalizeH="0" baseline="0" dirty="0">
                <a:ln>
                  <a:noFill/>
                </a:ln>
                <a:solidFill>
                  <a:schemeClr val="tx1"/>
                </a:solidFill>
                <a:effectLst/>
                <a:latin typeface="Times New Roman" pitchFamily="18" charset="0"/>
                <a:cs typeface="Times New Roman" pitchFamily="18" charset="0"/>
              </a:rPr>
              <a:t>μεγαλύτερες της μονάδας</a:t>
            </a:r>
            <a:r>
              <a:rPr kumimoji="0" lang="el-GR" b="0" i="0" u="none" strike="noStrike" cap="none" normalizeH="0" baseline="0" dirty="0">
                <a:ln>
                  <a:noFill/>
                </a:ln>
                <a:solidFill>
                  <a:schemeClr val="tx1"/>
                </a:solidFill>
                <a:effectLst/>
                <a:latin typeface="Times New Roman" pitchFamily="18" charset="0"/>
                <a:cs typeface="Times New Roman" pitchFamily="18" charset="0"/>
              </a:rPr>
              <a:t>, δηλαδή η αναγκαία ρευστότητα της επιχείρησης είναι εξασφαλισμένη όταν οι Βραχυπρόθεσμες Υποχρεώσεις είναι ίσες ή μικρότερης αξίας από το άθροισμα των απαιτήσεων και των διαθεσίμων της. Όσο μεγαλύτερος είναι ο δείκτης τόσο μεγαλύτερο είναι και το περιθώριο ασφαλείας των βραχυπρόθεσμων δανειστών της εταιρίας. Η μη αποδεκτή ένδειξη του συνεπάγεται μη επαρκή κάλυψη στα προβλεπόμενα χρονικά όρια των υποχρεώσεων της επιχείρησης.</a:t>
            </a:r>
            <a:endParaRPr kumimoji="0" lang="el-GR" b="0" i="0" u="none" strike="noStrike" cap="none" normalizeH="0" baseline="0" dirty="0">
              <a:ln>
                <a:noFill/>
              </a:ln>
              <a:solidFill>
                <a:schemeClr val="tx1"/>
              </a:solidFill>
              <a:effectLst/>
              <a:latin typeface="Arial" pitchFamily="34" charset="0"/>
              <a:cs typeface="Arial" pitchFamily="34" charset="0"/>
            </a:endParaRPr>
          </a:p>
        </p:txBody>
      </p:sp>
      <p:sp>
        <p:nvSpPr>
          <p:cNvPr id="54282" name="Rectangle 10"/>
          <p:cNvSpPr>
            <a:spLocks noChangeArrowheads="1"/>
          </p:cNvSpPr>
          <p:nvPr/>
        </p:nvSpPr>
        <p:spPr bwMode="auto">
          <a:xfrm>
            <a:off x="0" y="4129445"/>
            <a:ext cx="831641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Δείκτης άμεσης ρευστότητας:</a:t>
            </a:r>
            <a:r>
              <a:rPr kumimoji="0" lang="el-GR" b="0" i="0" u="none" strike="noStrike" cap="none" normalizeH="0" baseline="0" dirty="0">
                <a:ln>
                  <a:noFill/>
                </a:ln>
                <a:solidFill>
                  <a:schemeClr val="tx1"/>
                </a:solidFill>
                <a:effectLst/>
                <a:latin typeface="Times New Roman" pitchFamily="18" charset="0"/>
                <a:cs typeface="Times New Roman" pitchFamily="18" charset="0"/>
              </a:rPr>
              <a:t>	</a:t>
            </a:r>
            <a:r>
              <a:rPr kumimoji="0" lang="el-GR" b="0" i="1" u="none" strike="noStrike" cap="none" normalizeH="0" baseline="0" dirty="0">
                <a:ln>
                  <a:noFill/>
                </a:ln>
                <a:solidFill>
                  <a:schemeClr val="tx1"/>
                </a:solidFill>
                <a:effectLst/>
                <a:latin typeface="Times New Roman" pitchFamily="18" charset="0"/>
                <a:cs typeface="Times New Roman" pitchFamily="18" charset="0"/>
              </a:rPr>
              <a:t>Διαθέσιμα / Βραχυπρόθεσμες Υποχρεώσεις</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Συντελεστής</a:t>
            </a:r>
            <a:r>
              <a:rPr kumimoji="0" lang="en-US"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άμεσης</a:t>
            </a:r>
            <a:r>
              <a:rPr kumimoji="0" lang="en-US"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ρευστότητας</a:t>
            </a:r>
            <a:r>
              <a:rPr kumimoji="0" lang="en-US"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(quick ratio or acid test ratio).</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pic>
        <p:nvPicPr>
          <p:cNvPr id="54281" name="Picture 9"/>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3568" y="5129337"/>
            <a:ext cx="7560840" cy="1152128"/>
          </a:xfrm>
          <a:prstGeom prst="rect">
            <a:avLst/>
          </a:prstGeom>
          <a:noFill/>
        </p:spPr>
      </p:pic>
      <p:sp>
        <p:nvSpPr>
          <p:cNvPr id="54283" name="Rectangle 11"/>
          <p:cNvSpPr>
            <a:spLocks noChangeArrowheads="1"/>
          </p:cNvSpPr>
          <p:nvPr/>
        </p:nvSpPr>
        <p:spPr bwMode="auto">
          <a:xfrm>
            <a:off x="0" y="593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179512" y="389343"/>
            <a:ext cx="8568952"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Δείκτης μετρητών:</a:t>
            </a:r>
            <a:r>
              <a:rPr kumimoji="0" lang="el-GR"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tabLst/>
            </a:pPr>
            <a:r>
              <a:rPr kumimoji="0" lang="el-GR" b="0" i="1" u="none" strike="noStrike" cap="none" normalizeH="0" baseline="0" dirty="0">
                <a:ln>
                  <a:noFill/>
                </a:ln>
                <a:solidFill>
                  <a:schemeClr val="tx1"/>
                </a:solidFill>
                <a:effectLst/>
                <a:latin typeface="Times New Roman" pitchFamily="18" charset="0"/>
                <a:cs typeface="Times New Roman" pitchFamily="18" charset="0"/>
              </a:rPr>
              <a:t>Μετρητά (&amp; Ισοδύναμα)/Σύνολο Κυκλοφορούντων Περιουσιακών Στοιχείων</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Δείχνει τη σχέση των μετρητών στο σύνολο των κυκλοφορούντων περιουσιακών στοιχείων.</a:t>
            </a:r>
          </a:p>
          <a:p>
            <a:pPr marL="0" marR="0" lvl="0" indent="0" algn="just" defTabSz="914400" rtl="0" eaLnBrk="0" fontAlgn="base" latinLnBrk="0" hangingPunct="0">
              <a:lnSpc>
                <a:spcPct val="100000"/>
              </a:lnSpc>
              <a:spcBef>
                <a:spcPct val="0"/>
              </a:spcBef>
              <a:spcAft>
                <a:spcPct val="0"/>
              </a:spcAft>
              <a:buClrTx/>
              <a:buSzTx/>
              <a:tabLst/>
            </a:pPr>
            <a:endParaRPr kumimoji="0" lang="el-GR"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Δείκτης μέσης διάρκειας αποπληρωμής καθαρών βραχυπρόθεσμων υποχρεώσεων:</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l-GR" b="0" i="1"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0" i="1" u="none" strike="noStrike" cap="none" normalizeH="0" baseline="0" dirty="0">
                <a:ln>
                  <a:noFill/>
                </a:ln>
                <a:solidFill>
                  <a:schemeClr val="tx1"/>
                </a:solidFill>
                <a:effectLst/>
                <a:latin typeface="Times New Roman" pitchFamily="18" charset="0"/>
                <a:cs typeface="Times New Roman" pitchFamily="18" charset="0"/>
              </a:rPr>
              <a:t>(Βραχυπρόθεσμες Υποχρεώσεις – Ρευστά Διαθέσιμα)/ (Αποσβέσεις + Καθαρά Κέρδη)*365</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Εάν οι Βραχυπρόθεσμες Υποχρεώσεις της επιχείρησης υπερβαίνουν το Κυκλοφορούν Ενεργητικό της, είναι χρήσιμο να γνωρίζουμε πόσο γρήγορα η κατάσταση αυτή μπορεί να βελτιωθεί. Ο δείκτης αυτός δείχνει τον αριθμό των ημερών που χρειάζονται για την αποπληρωμή,  μέσω των καθαρών ταμειακών κερδών, των βραχυπρόθεσμων υποχρεώσεων</a:t>
            </a:r>
            <a:r>
              <a:rPr kumimoji="0" lang="el-GR" b="0" i="0" u="none" strike="noStrike" cap="none" normalizeH="0" dirty="0">
                <a:ln>
                  <a:noFill/>
                </a:ln>
                <a:solidFill>
                  <a:schemeClr val="tx1"/>
                </a:solidFill>
                <a:effectLst/>
                <a:latin typeface="Times New Roman" pitchFamily="18" charset="0"/>
                <a:cs typeface="Times New Roman" pitchFamily="18" charset="0"/>
              </a:rPr>
              <a:t> που δεν καλύπτονται με μετρητά</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0" y="-99392"/>
            <a:ext cx="8676456" cy="6406842"/>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algn="just" fontAlgn="base">
              <a:spcBef>
                <a:spcPct val="0"/>
              </a:spcBef>
              <a:spcAft>
                <a:spcPct val="0"/>
              </a:spcAft>
            </a:pPr>
            <a:r>
              <a:rPr kumimoji="0" lang="el-GR" sz="16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Δ</a:t>
            </a:r>
            <a:r>
              <a:rPr kumimoji="0" lang="el-GR" sz="1600" b="1" i="0"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rPr>
              <a:t>είκτες Απόδοσης ή Αποτελεσματικότητας</a:t>
            </a:r>
            <a:endParaRPr kumimoji="0" lang="el-GR" sz="1600" b="1" i="0" u="none" strike="noStrike" cap="none" normalizeH="0" baseline="0" dirty="0">
              <a:ln>
                <a:noFill/>
              </a:ln>
              <a:solidFill>
                <a:srgbClr val="4F81BD"/>
              </a:solidFill>
              <a:effectLst/>
              <a:latin typeface="Times New Roman" pitchFamily="18" charset="0"/>
              <a:ea typeface="Times New Roman" pitchFamily="18" charset="0"/>
              <a:cs typeface="Times New Roman" pitchFamily="18" charset="0"/>
            </a:endParaRPr>
          </a:p>
          <a:p>
            <a:pPr algn="just" eaLnBrk="0" fontAlgn="base" hangingPunct="0">
              <a:spcBef>
                <a:spcPct val="0"/>
              </a:spcBef>
              <a:spcAft>
                <a:spcPct val="0"/>
              </a:spcAf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Οι δείκτες απόδοσης δείχνουν το πόσο αποτελεσματικά λειτουργεί η εξεταζόμενη επιχείρηση. Η εξέταση μπορεί να αναφέρεται στην αποδοτικότητα σε σχέση με τις πωλήσεις ή σε σχέση με το επενδυμένο κεφάλαιο.</a:t>
            </a:r>
          </a:p>
          <a:p>
            <a:pPr marL="0" marR="0" lvl="0" indent="0" algn="just" defTabSz="914400" rtl="0" eaLnBrk="0" fontAlgn="base" latinLnBrk="0" hangingPunct="0">
              <a:lnSpc>
                <a:spcPct val="100000"/>
              </a:lnSpc>
              <a:spcBef>
                <a:spcPct val="0"/>
              </a:spcBef>
              <a:spcAft>
                <a:spcPct val="0"/>
              </a:spcAft>
              <a:buClrTx/>
              <a:buSzTx/>
              <a:tabLs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περιθωρίου καθαρού κέρδους:</a:t>
            </a:r>
            <a:r>
              <a:rPr kumimoji="0" lang="el-GR" sz="1600" b="0" i="0" u="none" strike="noStrike" cap="none" normalizeH="0" baseline="0" dirty="0">
                <a:ln>
                  <a:noFill/>
                </a:ln>
                <a:solidFill>
                  <a:schemeClr val="tx1"/>
                </a:solidFill>
                <a:effectLst/>
                <a:latin typeface="Times New Roman" pitchFamily="18" charset="0"/>
                <a:cs typeface="Times New Roman" pitchFamily="18" charset="0"/>
              </a:rPr>
              <a:t>	</a:t>
            </a:r>
            <a:r>
              <a:rPr kumimoji="0" lang="el-GR" sz="1600" b="0" i="1" u="none" strike="noStrike" cap="none" normalizeH="0" baseline="0" dirty="0">
                <a:ln>
                  <a:noFill/>
                </a:ln>
                <a:solidFill>
                  <a:schemeClr val="tx1"/>
                </a:solidFill>
                <a:effectLst/>
                <a:latin typeface="Times New Roman" pitchFamily="18" charset="0"/>
                <a:cs typeface="Times New Roman" pitchFamily="18" charset="0"/>
              </a:rPr>
              <a:t>(Καθαρό Κέρδος  / Πωλήσεις)*%</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Είναι δείκτης που μας δείχνει το καθαρό περιθώριο κέρδους με το οποίο πωλεί η επιχείρηση το παραγόμενο προϊόν. </a:t>
            </a:r>
          </a:p>
          <a:p>
            <a:pPr marL="0" marR="0" lvl="0" indent="0" algn="just" defTabSz="914400" rtl="0" eaLnBrk="0" fontAlgn="base" latinLnBrk="0" hangingPunct="0">
              <a:lnSpc>
                <a:spcPct val="100000"/>
              </a:lnSpc>
              <a:spcBef>
                <a:spcPct val="0"/>
              </a:spcBef>
              <a:spcAft>
                <a:spcPct val="0"/>
              </a:spcAft>
              <a:buClrTx/>
              <a:buSzTx/>
              <a:tabLs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περιθωρίου μικτού κέρδους:</a:t>
            </a:r>
            <a:r>
              <a:rPr kumimoji="0" lang="el-GR" sz="1600" b="0" i="0" u="none" strike="noStrike" cap="none" normalizeH="0" baseline="0" dirty="0">
                <a:ln>
                  <a:noFill/>
                </a:ln>
                <a:solidFill>
                  <a:schemeClr val="tx1"/>
                </a:solidFill>
                <a:effectLst/>
                <a:latin typeface="Times New Roman" pitchFamily="18" charset="0"/>
                <a:cs typeface="Times New Roman" pitchFamily="18" charset="0"/>
              </a:rPr>
              <a:t>	</a:t>
            </a:r>
            <a:r>
              <a:rPr kumimoji="0" lang="el-GR" sz="1600" b="0" i="1" u="none" strike="noStrike" cap="none" normalizeH="0" baseline="0" dirty="0">
                <a:ln>
                  <a:noFill/>
                </a:ln>
                <a:solidFill>
                  <a:schemeClr val="tx1"/>
                </a:solidFill>
                <a:effectLst/>
                <a:latin typeface="Times New Roman" pitchFamily="18" charset="0"/>
                <a:cs typeface="Times New Roman" pitchFamily="18" charset="0"/>
              </a:rPr>
              <a:t>(Μικτό Κέρδος  / Πωλήσεις)*%</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Δείχνει σε ποσοστό το μικτό κέρδος με το οποίο πωλεί η επιχείρηση το παραγόμενο προϊόν, την αποτελεσματικότητα της εκμετάλλευσης και τον τρόπο που καθορίζει την τιμή του προϊόντος η επιχείρηση. </a:t>
            </a:r>
          </a:p>
          <a:p>
            <a:pPr marL="0" marR="0" lvl="0" indent="0" algn="just" defTabSz="914400" rtl="0" eaLnBrk="0" fontAlgn="base" latinLnBrk="0" hangingPunct="0">
              <a:lnSpc>
                <a:spcPct val="100000"/>
              </a:lnSpc>
              <a:spcBef>
                <a:spcPct val="0"/>
              </a:spcBef>
              <a:spcAft>
                <a:spcPct val="0"/>
              </a:spcAft>
              <a:buClrTx/>
              <a:buSzTx/>
              <a:tabLs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αποδοτικότητας Ιδίων Κεφαλαίων (ROE):</a:t>
            </a:r>
            <a:r>
              <a:rPr kumimoji="0" lang="el-GR" sz="16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tabLs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a:t>
            </a:r>
            <a:r>
              <a:rPr kumimoji="0" lang="el-GR" sz="1600" b="0" i="1" u="none" strike="noStrike" cap="none" normalizeH="0" baseline="0" dirty="0">
                <a:ln>
                  <a:noFill/>
                </a:ln>
                <a:solidFill>
                  <a:schemeClr val="tx1"/>
                </a:solidFill>
                <a:effectLst/>
                <a:latin typeface="Times New Roman" pitchFamily="18" charset="0"/>
                <a:cs typeface="Times New Roman" pitchFamily="18" charset="0"/>
              </a:rPr>
              <a:t>Καθαρό Κέρδος  / Ίδια Κεφάλαια)*%</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Δείχνει το βαθμό αξιοποίησης και αποδοτικότητας των Ιδίων Κεφαλαίων. Μια αυξημένη απόδοση του δείκτη αυτού υποδηλώνει την ικανοποιητική αμοιβή των μετόχων που διέθεσαν τα κεφάλαια τους για τη λειτουργία της επιχείρησης</a:t>
            </a:r>
          </a:p>
          <a:p>
            <a:pPr marL="0" marR="0" lvl="0" indent="0" algn="just" defTabSz="914400" rtl="0" eaLnBrk="0" fontAlgn="base" latinLnBrk="0" hangingPunct="0">
              <a:lnSpc>
                <a:spcPct val="100000"/>
              </a:lnSpc>
              <a:spcBef>
                <a:spcPct val="0"/>
              </a:spcBef>
              <a:spcAft>
                <a:spcPct val="0"/>
              </a:spcAft>
              <a:buClrTx/>
              <a:buSzTx/>
              <a:tabLs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αποδοτικότητας επενδυμένων κεφαλαίων (ROA):</a:t>
            </a:r>
            <a:r>
              <a:rPr kumimoji="0" lang="el-GR" sz="16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tabLs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a:t>
            </a:r>
            <a:r>
              <a:rPr kumimoji="0" lang="el-GR" sz="1600" b="0" i="1" u="none" strike="noStrike" cap="none" normalizeH="0" baseline="0" dirty="0">
                <a:ln>
                  <a:noFill/>
                </a:ln>
                <a:solidFill>
                  <a:schemeClr val="tx1"/>
                </a:solidFill>
                <a:effectLst/>
                <a:latin typeface="Times New Roman" pitchFamily="18" charset="0"/>
                <a:cs typeface="Times New Roman" pitchFamily="18" charset="0"/>
              </a:rPr>
              <a:t>Καθαρό Κέρδος  / Σύνολο Ενεργητικού)*%</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Ο δείκτης αυτός απεικονίζει το επιτόκιο απόδοσης των συνολικών επενδυμένων κεφαλαίων και υπολογίζεται από την σχέση των κερδών προ τόκων και φόρων προς το σύνολο των περιουσιακών στοιχείων.</a:t>
            </a:r>
          </a:p>
          <a:p>
            <a:pPr marL="0" marR="0" lvl="0" indent="0" algn="just" defTabSz="914400" rtl="0" eaLnBrk="0" fontAlgn="base" latinLnBrk="0" hangingPunct="0">
              <a:lnSpc>
                <a:spcPct val="100000"/>
              </a:lnSpc>
              <a:spcBef>
                <a:spcPct val="0"/>
              </a:spcBef>
              <a:spcAft>
                <a:spcPct val="0"/>
              </a:spcAft>
              <a:buClrTx/>
              <a:buSzTx/>
              <a:tabLst/>
            </a:pPr>
            <a:r>
              <a:rPr kumimoji="0" lang="el-GR"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Σε θέματα ανάλυσης τίθεται το ερώτημα εάν η </a:t>
            </a:r>
            <a:r>
              <a:rPr kumimoji="0" lang="el-GR" b="1"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χρήση μέσων στοιχείων </a:t>
            </a:r>
            <a:r>
              <a:rPr kumimoji="0" lang="el-GR"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r>
              <a:rPr kumimoji="0" lang="en-US"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average data</a:t>
            </a:r>
            <a:r>
              <a:rPr kumimoji="0" lang="el-GR"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έναντι των στοιχείων κλεισίματος (</a:t>
            </a:r>
            <a:r>
              <a:rPr kumimoji="0" lang="en-US"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ending data</a:t>
            </a:r>
            <a:r>
              <a:rPr kumimoji="0" lang="el-GR"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δίδει πιο αξιόπιστους δείκτες. Έτσι έχουμε απόδοση στο μέσο όρο του ενεργητικού </a:t>
            </a:r>
            <a:r>
              <a:rPr kumimoji="0" lang="en-US"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ROAA</a:t>
            </a:r>
            <a:r>
              <a:rPr kumimoji="0" lang="el-GR"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en-US"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return on average assets</a:t>
            </a:r>
            <a:r>
              <a:rPr kumimoji="0" lang="el-GR"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και τον κλασικό δείκτη της απόδοσης με στοιχεία κλεισίματος για το σύνολο του ενεργητικού.</a:t>
            </a:r>
            <a:endParaRPr kumimoji="0" lang="el-GR" b="0" i="1"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7543800" cy="4800599"/>
          </a:xfrm>
        </p:spPr>
        <p:txBody>
          <a:bodyPr>
            <a:normAutofit/>
          </a:bodyPr>
          <a:lstStyle/>
          <a:p>
            <a:pPr marL="182880" lvl="2" algn="just">
              <a:buFont typeface="Wingdings" pitchFamily="2" charset="2"/>
              <a:buChar char="q"/>
            </a:pPr>
            <a:endParaRPr lang="en-US" b="1" dirty="0"/>
          </a:p>
          <a:p>
            <a:pPr algn="just">
              <a:buFont typeface="Wingdings" pitchFamily="2" charset="2"/>
              <a:buChar char="q"/>
            </a:pPr>
            <a:endParaRPr lang="en-US" sz="1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2B19053D-4B37-4D7B-8ABF-990319F02EEF}" type="slidenum">
              <a:rPr lang="en-US" sz="1100" smtClean="0">
                <a:latin typeface="Times New Roman" pitchFamily="18" charset="0"/>
                <a:cs typeface="Times New Roman" pitchFamily="18" charset="0"/>
              </a:rPr>
              <a:pPr/>
              <a:t>16</a:t>
            </a:fld>
            <a:endParaRPr lang="en-US" sz="1100" dirty="0">
              <a:latin typeface="Times New Roman" pitchFamily="18" charset="0"/>
              <a:cs typeface="Times New Roman" pitchFamily="18" charset="0"/>
            </a:endParaRPr>
          </a:p>
        </p:txBody>
      </p:sp>
      <p:sp>
        <p:nvSpPr>
          <p:cNvPr id="7" name="Rectangle 6"/>
          <p:cNvSpPr/>
          <p:nvPr/>
        </p:nvSpPr>
        <p:spPr>
          <a:xfrm>
            <a:off x="533400" y="1066800"/>
            <a:ext cx="8077200" cy="3847207"/>
          </a:xfrm>
          <a:prstGeom prst="rect">
            <a:avLst/>
          </a:prstGeom>
        </p:spPr>
        <p:txBody>
          <a:bodyPr wrap="square">
            <a:spAutoFit/>
          </a:bodyPr>
          <a:lstStyle/>
          <a:p>
            <a:pPr marL="285750" indent="-285750">
              <a:buClr>
                <a:schemeClr val="tx1">
                  <a:lumMod val="50000"/>
                  <a:lumOff val="50000"/>
                </a:schemeClr>
              </a:buClr>
              <a:buFont typeface="Wingdings" pitchFamily="2" charset="2"/>
              <a:buChar char="q"/>
            </a:pPr>
            <a:r>
              <a:rPr lang="el-GR" b="1" dirty="0">
                <a:latin typeface="Times New Roman" pitchFamily="18" charset="0"/>
                <a:cs typeface="Times New Roman" pitchFamily="18" charset="0"/>
              </a:rPr>
              <a:t>Αριθμοδείκτες κερδοφορίας: </a:t>
            </a:r>
            <a:r>
              <a:rPr lang="el-GR" dirty="0">
                <a:latin typeface="Times New Roman" pitchFamily="18" charset="0"/>
                <a:cs typeface="Times New Roman" pitchFamily="18" charset="0"/>
              </a:rPr>
              <a:t>Ο </a:t>
            </a:r>
            <a:r>
              <a:rPr lang="en-US" dirty="0">
                <a:latin typeface="Times New Roman" pitchFamily="18" charset="0"/>
                <a:cs typeface="Times New Roman" pitchFamily="18" charset="0"/>
              </a:rPr>
              <a:t>ROA</a:t>
            </a:r>
            <a:r>
              <a:rPr lang="el-GR" dirty="0">
                <a:latin typeface="Times New Roman" pitchFamily="18" charset="0"/>
                <a:cs typeface="Times New Roman" pitchFamily="18" charset="0"/>
              </a:rPr>
              <a:t> που είδαμε και πιο πάνω χρησιμοποιείται και με άλλα ονόματα όπως :</a:t>
            </a:r>
          </a:p>
          <a:p>
            <a:endParaRPr lang="en-US" dirty="0">
              <a:latin typeface="Times New Roman" pitchFamily="18" charset="0"/>
              <a:cs typeface="Times New Roman" pitchFamily="18" charset="0"/>
            </a:endParaRPr>
          </a:p>
          <a:p>
            <a:pPr marL="285750" lvl="0" indent="-285750">
              <a:buFont typeface="Times New Roman" pitchFamily="18" charset="0"/>
              <a:buChar char="−"/>
            </a:pPr>
            <a:r>
              <a:rPr lang="en-US" dirty="0">
                <a:latin typeface="Times New Roman" pitchFamily="18" charset="0"/>
                <a:cs typeface="Times New Roman" pitchFamily="18" charset="0"/>
              </a:rPr>
              <a:t>ROGA (return on gross assets)</a:t>
            </a:r>
          </a:p>
          <a:p>
            <a:pPr marL="285750" lvl="0" indent="-285750">
              <a:buFont typeface="Times New Roman" pitchFamily="18" charset="0"/>
              <a:buChar char="−"/>
            </a:pPr>
            <a:r>
              <a:rPr lang="en-US" dirty="0">
                <a:latin typeface="Times New Roman" pitchFamily="18" charset="0"/>
                <a:cs typeface="Times New Roman" pitchFamily="18" charset="0"/>
              </a:rPr>
              <a:t>ROTA (return on total assets)</a:t>
            </a:r>
          </a:p>
          <a:p>
            <a:pPr marL="285750" lvl="0" indent="-285750">
              <a:buFont typeface="Times New Roman" pitchFamily="18" charset="0"/>
              <a:buChar char="−"/>
            </a:pPr>
            <a:r>
              <a:rPr lang="en-US" dirty="0">
                <a:latin typeface="Times New Roman" pitchFamily="18" charset="0"/>
                <a:cs typeface="Times New Roman" pitchFamily="18" charset="0"/>
              </a:rPr>
              <a:t>ROI (return on investment) </a:t>
            </a:r>
            <a:endParaRPr lang="el-GR" dirty="0">
              <a:latin typeface="Times New Roman" pitchFamily="18" charset="0"/>
              <a:cs typeface="Times New Roman" pitchFamily="18" charset="0"/>
            </a:endParaRPr>
          </a:p>
          <a:p>
            <a:pPr marL="285750" lvl="0" indent="-285750">
              <a:buFont typeface="Times New Roman" pitchFamily="18" charset="0"/>
              <a:buChar char="−"/>
            </a:pPr>
            <a:endParaRPr lang="en-US" dirty="0">
              <a:latin typeface="Times New Roman" pitchFamily="18" charset="0"/>
              <a:cs typeface="Times New Roman" pitchFamily="18" charset="0"/>
            </a:endParaRPr>
          </a:p>
          <a:p>
            <a:pPr lvl="0"/>
            <a:r>
              <a:rPr lang="el-GR" dirty="0">
                <a:latin typeface="Times New Roman" pitchFamily="18" charset="0"/>
                <a:cs typeface="Times New Roman" pitchFamily="18" charset="0"/>
              </a:rPr>
              <a:t>Ο δείκτης εξάγεται επίσης και με την χρήση των εννοιών :</a:t>
            </a:r>
          </a:p>
          <a:p>
            <a:pPr lvl="0"/>
            <a:endParaRPr lang="en-US" dirty="0">
              <a:latin typeface="Times New Roman" pitchFamily="18" charset="0"/>
              <a:cs typeface="Times New Roman" pitchFamily="18" charset="0"/>
            </a:endParaRPr>
          </a:p>
          <a:p>
            <a:pPr marL="742950" lvl="1" indent="-285750">
              <a:buFont typeface="Times New Roman" pitchFamily="18" charset="0"/>
              <a:buChar char="−"/>
            </a:pPr>
            <a:r>
              <a:rPr lang="en-US" dirty="0">
                <a:latin typeface="Times New Roman" pitchFamily="18" charset="0"/>
                <a:cs typeface="Times New Roman" pitchFamily="18" charset="0"/>
              </a:rPr>
              <a:t>Απα</a:t>
            </a:r>
            <a:r>
              <a:rPr lang="en-US" dirty="0" err="1">
                <a:latin typeface="Times New Roman" pitchFamily="18" charset="0"/>
                <a:cs typeface="Times New Roman" pitchFamily="18" charset="0"/>
              </a:rPr>
              <a:t>σχολούμενο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ενεργητικό</a:t>
            </a:r>
            <a:r>
              <a:rPr lang="en-US" dirty="0">
                <a:latin typeface="Times New Roman" pitchFamily="18" charset="0"/>
                <a:cs typeface="Times New Roman" pitchFamily="18" charset="0"/>
              </a:rPr>
              <a:t> (employed assets)</a:t>
            </a:r>
          </a:p>
          <a:p>
            <a:pPr marL="742950" lvl="1" indent="-285750">
              <a:buFont typeface="Times New Roman" pitchFamily="18" charset="0"/>
              <a:buChar char="−"/>
            </a:pPr>
            <a:r>
              <a:rPr lang="en-US" dirty="0" err="1">
                <a:latin typeface="Times New Roman" pitchFamily="18" charset="0"/>
                <a:cs typeface="Times New Roman" pitchFamily="18" charset="0"/>
              </a:rPr>
              <a:t>Χρησιμο</a:t>
            </a:r>
            <a:r>
              <a:rPr lang="en-US" dirty="0">
                <a:latin typeface="Times New Roman" pitchFamily="18" charset="0"/>
                <a:cs typeface="Times New Roman" pitchFamily="18" charset="0"/>
              </a:rPr>
              <a:t>ποιούμενο ενεργητικό (utilized assets)</a:t>
            </a:r>
          </a:p>
          <a:p>
            <a:pPr marL="742950" lvl="1" indent="-285750">
              <a:buFont typeface="Times New Roman" pitchFamily="18" charset="0"/>
              <a:buChar char="−"/>
            </a:pPr>
            <a:r>
              <a:rPr lang="en-US" dirty="0">
                <a:latin typeface="Times New Roman" pitchFamily="18" charset="0"/>
                <a:cs typeface="Times New Roman" pitchFamily="18" charset="0"/>
              </a:rPr>
              <a:t>Παρα</a:t>
            </a:r>
            <a:r>
              <a:rPr lang="en-US" dirty="0" err="1">
                <a:latin typeface="Times New Roman" pitchFamily="18" charset="0"/>
                <a:cs typeface="Times New Roman" pitchFamily="18" charset="0"/>
              </a:rPr>
              <a:t>γωγικό</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ενεργητικό</a:t>
            </a:r>
            <a:r>
              <a:rPr lang="en-US" dirty="0">
                <a:latin typeface="Times New Roman" pitchFamily="18" charset="0"/>
                <a:cs typeface="Times New Roman" pitchFamily="18" charset="0"/>
              </a:rPr>
              <a:t> (productive assets)</a:t>
            </a:r>
          </a:p>
          <a:p>
            <a:pPr marL="228600" lvl="2" indent="-228600">
              <a:buClr>
                <a:schemeClr val="tx1">
                  <a:lumMod val="50000"/>
                  <a:lumOff val="50000"/>
                </a:schemeClr>
              </a:buClr>
              <a:buFont typeface="Wingdings" pitchFamily="2" charset="2"/>
              <a:buChar char="q"/>
            </a:pPr>
            <a:endParaRPr lang="en-US" sz="1400" b="1" dirty="0">
              <a:latin typeface="Times New Roman" pitchFamily="18" charset="0"/>
              <a:cs typeface="Times New Roman" pitchFamily="18" charset="0"/>
            </a:endParaRPr>
          </a:p>
          <a:p>
            <a:pPr marL="228600" lvl="2" indent="-228600">
              <a:buClr>
                <a:schemeClr val="tx1">
                  <a:lumMod val="50000"/>
                  <a:lumOff val="50000"/>
                </a:schemeClr>
              </a:buClr>
              <a:buFont typeface="Wingdings" pitchFamily="2" charset="2"/>
              <a:buChar char="q"/>
            </a:pPr>
            <a:endParaRPr lang="en-US" sz="1400" b="1" dirty="0"/>
          </a:p>
        </p:txBody>
      </p:sp>
    </p:spTree>
    <p:extLst>
      <p:ext uri="{BB962C8B-B14F-4D97-AF65-F5344CB8AC3E}">
        <p14:creationId xmlns:p14="http://schemas.microsoft.com/office/powerpoint/2010/main" val="3501256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7543800" cy="4800599"/>
          </a:xfrm>
        </p:spPr>
        <p:txBody>
          <a:bodyPr>
            <a:normAutofit/>
          </a:bodyPr>
          <a:lstStyle/>
          <a:p>
            <a:pPr marL="182880" lvl="2" algn="just">
              <a:buFont typeface="Wingdings" pitchFamily="2" charset="2"/>
              <a:buChar char="q"/>
            </a:pPr>
            <a:endParaRPr lang="en-US" b="1" dirty="0"/>
          </a:p>
          <a:p>
            <a:pPr algn="just">
              <a:buFont typeface="Wingdings" pitchFamily="2" charset="2"/>
              <a:buChar char="q"/>
            </a:pPr>
            <a:endParaRPr lang="en-US" sz="1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2B19053D-4B37-4D7B-8ABF-990319F02EEF}" type="slidenum">
              <a:rPr lang="en-US" sz="1100" smtClean="0">
                <a:latin typeface="Times New Roman" pitchFamily="18" charset="0"/>
                <a:cs typeface="Times New Roman" pitchFamily="18" charset="0"/>
              </a:rPr>
              <a:pPr/>
              <a:t>17</a:t>
            </a:fld>
            <a:endParaRPr lang="en-US" sz="1100"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7" name="Rectangle 6"/>
              <p:cNvSpPr/>
              <p:nvPr/>
            </p:nvSpPr>
            <p:spPr>
              <a:xfrm>
                <a:off x="755576" y="476672"/>
                <a:ext cx="8077200" cy="5535554"/>
              </a:xfrm>
              <a:prstGeom prst="rect">
                <a:avLst/>
              </a:prstGeom>
            </p:spPr>
            <p:txBody>
              <a:bodyPr wrap="square">
                <a:spAutoFit/>
              </a:bodyPr>
              <a:lstStyle/>
              <a:p>
                <a:pPr marL="285750" indent="-285750">
                  <a:buClr>
                    <a:schemeClr val="tx1">
                      <a:lumMod val="50000"/>
                      <a:lumOff val="50000"/>
                    </a:schemeClr>
                  </a:buClr>
                  <a:buFont typeface="Wingdings" pitchFamily="2" charset="2"/>
                  <a:buChar char="q"/>
                </a:pPr>
                <a:r>
                  <a:rPr lang="el-GR" sz="1400" dirty="0">
                    <a:latin typeface="Times New Roman" pitchFamily="18" charset="0"/>
                    <a:cs typeface="Times New Roman" pitchFamily="18" charset="0"/>
                  </a:rPr>
                  <a:t>Ο δείκτης </a:t>
                </a:r>
                <a:r>
                  <a:rPr lang="en-US" sz="1400" dirty="0">
                    <a:latin typeface="Times New Roman" pitchFamily="18" charset="0"/>
                    <a:cs typeface="Times New Roman" pitchFamily="18" charset="0"/>
                  </a:rPr>
                  <a:t>ROE</a:t>
                </a:r>
                <a:r>
                  <a:rPr lang="el-GR" sz="1400" dirty="0">
                    <a:latin typeface="Times New Roman" pitchFamily="18" charset="0"/>
                    <a:cs typeface="Times New Roman" pitchFamily="18" charset="0"/>
                  </a:rPr>
                  <a:t> (</a:t>
                </a:r>
                <a:r>
                  <a:rPr lang="en-US" sz="1400" dirty="0">
                    <a:latin typeface="Times New Roman" pitchFamily="18" charset="0"/>
                    <a:cs typeface="Times New Roman" pitchFamily="18" charset="0"/>
                  </a:rPr>
                  <a:t>return on equity</a:t>
                </a:r>
                <a:r>
                  <a:rPr lang="el-GR" sz="1400" dirty="0">
                    <a:latin typeface="Times New Roman" pitchFamily="18" charset="0"/>
                    <a:cs typeface="Times New Roman" pitchFamily="18" charset="0"/>
                  </a:rPr>
                  <a:t>) απόδοσης κεφαλαίων: Μας δείχνει πόσο τοις εκατό κερδίζουν οι μέτοχοι στην σωρευμένη τους επένδυση (</a:t>
                </a:r>
                <a:r>
                  <a:rPr lang="en-US" sz="1400" dirty="0">
                    <a:latin typeface="Times New Roman" pitchFamily="18" charset="0"/>
                    <a:cs typeface="Times New Roman" pitchFamily="18" charset="0"/>
                  </a:rPr>
                  <a:t>accumulated investment</a:t>
                </a:r>
                <a:r>
                  <a:rPr lang="el-GR" sz="1400" dirty="0">
                    <a:latin typeface="Times New Roman" pitchFamily="18" charset="0"/>
                    <a:cs typeface="Times New Roman" pitchFamily="18" charset="0"/>
                  </a:rPr>
                  <a:t>) έτσι :</a:t>
                </a:r>
              </a:p>
              <a:p>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𝛢𝜋</m:t>
                      </m:r>
                      <m:r>
                        <m:rPr>
                          <m:sty m:val="p"/>
                        </m:rPr>
                        <a:rPr lang="en-US" sz="1400" i="1">
                          <a:latin typeface="Cambria Math" panose="02040503050406030204" pitchFamily="18" charset="0"/>
                        </a:rPr>
                        <m:t>ό</m:t>
                      </m:r>
                      <m:r>
                        <a:rPr lang="en-US" sz="1400" i="1">
                          <a:latin typeface="Cambria Math" panose="02040503050406030204" pitchFamily="18" charset="0"/>
                        </a:rPr>
                        <m:t>𝛿𝜊𝜎𝜂</m:t>
                      </m:r>
                      <m:r>
                        <a:rPr lang="en-US" sz="1400" i="1">
                          <a:latin typeface="Cambria Math" panose="02040503050406030204" pitchFamily="18" charset="0"/>
                        </a:rPr>
                        <m:t> </m:t>
                      </m:r>
                      <m:r>
                        <a:rPr lang="en-US" sz="1400" i="1">
                          <a:latin typeface="Cambria Math" panose="02040503050406030204" pitchFamily="18" charset="0"/>
                        </a:rPr>
                        <m:t>𝜅𝜀𝜑𝛼𝜆𝛼𝜄𝜔𝜈</m:t>
                      </m:r>
                      <m:r>
                        <a:rPr lang="en-US" sz="1400" i="1">
                          <a:latin typeface="Cambria Math" panose="02040503050406030204" pitchFamily="18" charset="0"/>
                        </a:rPr>
                        <m:t> </m:t>
                      </m:r>
                      <m:r>
                        <a:rPr lang="en-US" sz="1400" i="1">
                          <a:latin typeface="Cambria Math" panose="02040503050406030204" pitchFamily="18" charset="0"/>
                        </a:rPr>
                        <m:t>𝑅𝑂𝐸</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𝛫𝛼𝜃𝛼𝜌</m:t>
                          </m:r>
                          <m:r>
                            <a:rPr lang="el-GR" sz="1400" b="0" i="1" smtClean="0">
                              <a:latin typeface="Cambria Math"/>
                            </a:rPr>
                            <m:t>𝛼</m:t>
                          </m:r>
                          <m:r>
                            <a:rPr lang="en-US" sz="1400" i="1">
                              <a:latin typeface="Cambria Math" panose="02040503050406030204" pitchFamily="18" charset="0"/>
                            </a:rPr>
                            <m:t> </m:t>
                          </m:r>
                          <m:r>
                            <a:rPr lang="en-US" sz="1400" i="1">
                              <a:latin typeface="Cambria Math" panose="02040503050406030204" pitchFamily="18" charset="0"/>
                            </a:rPr>
                            <m:t>𝜅𝜀𝜌𝛿𝜂</m:t>
                          </m:r>
                        </m:num>
                        <m:den>
                          <m:r>
                            <a:rPr lang="en-US" sz="1400" i="1">
                              <a:latin typeface="Cambria Math" panose="02040503050406030204" pitchFamily="18" charset="0"/>
                            </a:rPr>
                            <m:t>𝛭</m:t>
                          </m:r>
                          <m:r>
                            <a:rPr lang="en-US" sz="1400" i="1">
                              <a:latin typeface="Cambria Math" panose="02040503050406030204" pitchFamily="18" charset="0"/>
                            </a:rPr>
                            <m:t>.</m:t>
                          </m:r>
                          <m:r>
                            <a:rPr lang="en-US" sz="1400" i="1">
                              <a:latin typeface="Cambria Math" panose="02040503050406030204" pitchFamily="18" charset="0"/>
                            </a:rPr>
                            <m:t>𝛰</m:t>
                          </m:r>
                          <m:r>
                            <a:rPr lang="en-US" sz="1400" i="1">
                              <a:latin typeface="Cambria Math" panose="02040503050406030204" pitchFamily="18" charset="0"/>
                            </a:rPr>
                            <m:t> </m:t>
                          </m:r>
                          <m:r>
                            <a:rPr lang="en-US" sz="1400" i="1">
                              <a:latin typeface="Cambria Math" panose="02040503050406030204" pitchFamily="18" charset="0"/>
                            </a:rPr>
                            <m:t>𝜅𝜀𝜑𝛼𝜆𝛼𝜄𝜔𝜈</m:t>
                          </m:r>
                        </m:den>
                      </m:f>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a:rPr lang="en-US" sz="1400" i="1">
                              <a:latin typeface="Cambria Math" panose="02040503050406030204" pitchFamily="18" charset="0"/>
                            </a:rPr>
                            <m:t>𝐴𝑣𝑒𝑟𝑎𝑔𝑒</m:t>
                          </m:r>
                          <m:r>
                            <a:rPr lang="en-US" sz="1400" i="1">
                              <a:latin typeface="Cambria Math" panose="02040503050406030204" pitchFamily="18" charset="0"/>
                            </a:rPr>
                            <m:t> </m:t>
                          </m:r>
                          <m:r>
                            <a:rPr lang="en-US" sz="1400" i="1">
                              <a:latin typeface="Cambria Math" panose="02040503050406030204" pitchFamily="18" charset="0"/>
                            </a:rPr>
                            <m:t>𝑜𝑤𝑛𝑒</m:t>
                          </m:r>
                          <m:sSup>
                            <m:sSupPr>
                              <m:ctrlPr>
                                <a:rPr lang="en-US" sz="1400" i="1">
                                  <a:latin typeface="Cambria Math" panose="02040503050406030204" pitchFamily="18" charset="0"/>
                                </a:rPr>
                              </m:ctrlPr>
                            </m:sSupPr>
                            <m:e>
                              <m:r>
                                <a:rPr lang="en-US" sz="1400" i="1">
                                  <a:latin typeface="Cambria Math" panose="02040503050406030204" pitchFamily="18" charset="0"/>
                                </a:rPr>
                                <m:t>𝑟</m:t>
                              </m:r>
                            </m:e>
                            <m:sup>
                              <m:r>
                                <a:rPr lang="en-US" sz="1400" i="1">
                                  <a:latin typeface="Cambria Math" panose="02040503050406030204" pitchFamily="18" charset="0"/>
                                </a:rPr>
                                <m:t>′</m:t>
                              </m:r>
                            </m:sup>
                          </m:sSup>
                          <m:r>
                            <a:rPr lang="en-US" sz="1400" i="1">
                              <a:latin typeface="Cambria Math" panose="02040503050406030204" pitchFamily="18" charset="0"/>
                            </a:rPr>
                            <m:t>𝑠</m:t>
                          </m:r>
                          <m:r>
                            <a:rPr lang="en-US" sz="1400" i="1">
                              <a:latin typeface="Cambria Math" panose="02040503050406030204" pitchFamily="18" charset="0"/>
                            </a:rPr>
                            <m:t> </m:t>
                          </m:r>
                          <m:r>
                            <a:rPr lang="en-US" sz="1400" i="1">
                              <a:latin typeface="Cambria Math" panose="02040503050406030204" pitchFamily="18" charset="0"/>
                            </a:rPr>
                            <m:t>𝑒𝑞𝑢𝑖𝑡𝑦</m:t>
                          </m:r>
                        </m:den>
                      </m:f>
                    </m:oMath>
                  </m:oMathPara>
                </a14:m>
                <a:endParaRPr lang="el-GR" sz="1400" dirty="0">
                  <a:latin typeface="Times New Roman" pitchFamily="18" charset="0"/>
                  <a:cs typeface="Times New Roman" pitchFamily="18" charset="0"/>
                </a:endParaRPr>
              </a:p>
              <a:p>
                <a:pPr>
                  <a:buClr>
                    <a:schemeClr val="tx1">
                      <a:lumMod val="50000"/>
                      <a:lumOff val="50000"/>
                    </a:schemeClr>
                  </a:buClr>
                </a:pPr>
                <a:endParaRPr lang="en-US" sz="1400" dirty="0">
                  <a:latin typeface="Times New Roman" pitchFamily="18" charset="0"/>
                  <a:cs typeface="Times New Roman" pitchFamily="18" charset="0"/>
                </a:endParaRPr>
              </a:p>
              <a:p>
                <a:pPr marL="285750" indent="-285750">
                  <a:buClr>
                    <a:schemeClr val="tx1">
                      <a:lumMod val="50000"/>
                      <a:lumOff val="50000"/>
                    </a:schemeClr>
                  </a:buClr>
                  <a:buFont typeface="Wingdings" pitchFamily="2" charset="2"/>
                  <a:buChar char="q"/>
                </a:pPr>
                <a:r>
                  <a:rPr lang="el-GR" sz="1400" dirty="0">
                    <a:latin typeface="Times New Roman" pitchFamily="18" charset="0"/>
                    <a:cs typeface="Times New Roman" pitchFamily="18" charset="0"/>
                  </a:rPr>
                  <a:t>Στην μέγιστή του ανάπτυξη, κάνοντας χρήση την μεθοδολογία του υποδείγματος </a:t>
                </a:r>
                <a:r>
                  <a:rPr lang="en-US" sz="1400" dirty="0" err="1">
                    <a:latin typeface="Times New Roman" pitchFamily="18" charset="0"/>
                    <a:cs typeface="Times New Roman" pitchFamily="18" charset="0"/>
                  </a:rPr>
                  <a:t>Dupont</a:t>
                </a:r>
                <a:r>
                  <a:rPr lang="el-GR" sz="1400" dirty="0">
                    <a:latin typeface="Times New Roman" pitchFamily="18" charset="0"/>
                    <a:cs typeface="Times New Roman" pitchFamily="18" charset="0"/>
                  </a:rPr>
                  <a:t>, ο δείκτης είτε με χρήση στοιχείων τέλους είτε με μέσους όρους μπορεί να γραφεί :</a:t>
                </a:r>
              </a:p>
              <a:p>
                <a:pPr marL="285750" indent="-285750">
                  <a:buClr>
                    <a:schemeClr val="tx1">
                      <a:lumMod val="50000"/>
                      <a:lumOff val="50000"/>
                    </a:schemeClr>
                  </a:buClr>
                  <a:buFont typeface="Wingdings" pitchFamily="2" charset="2"/>
                  <a:buChar char="q"/>
                </a:pPr>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𝑅𝑂𝐸</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a:rPr lang="en-US" sz="1400" i="1">
                              <a:latin typeface="Cambria Math" panose="02040503050406030204" pitchFamily="18" charset="0"/>
                            </a:rPr>
                            <m:t>𝑒𝑞𝑢𝑖𝑡𝑦</m:t>
                          </m:r>
                        </m:den>
                      </m:f>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a:rPr lang="en-US" sz="1400" i="1">
                              <a:latin typeface="Cambria Math" panose="02040503050406030204" pitchFamily="18" charset="0"/>
                            </a:rPr>
                            <m:t>𝑠𝑎𝑙𝑒𝑠</m:t>
                          </m:r>
                        </m:den>
                      </m:f>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𝑠𝑎𝑙𝑒𝑠</m:t>
                          </m:r>
                        </m:num>
                        <m:den>
                          <m:r>
                            <a:rPr lang="en-US" sz="1400" i="1">
                              <a:latin typeface="Cambria Math" panose="02040503050406030204" pitchFamily="18" charset="0"/>
                            </a:rPr>
                            <m:t>𝑎𝑠𝑠𝑒𝑡𝑠</m:t>
                          </m:r>
                        </m:den>
                      </m:f>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𝑎𝑠𝑠𝑒𝑡𝑠</m:t>
                          </m:r>
                        </m:num>
                        <m:den>
                          <m:r>
                            <a:rPr lang="en-US" sz="1400" i="1">
                              <a:latin typeface="Cambria Math" panose="02040503050406030204" pitchFamily="18" charset="0"/>
                            </a:rPr>
                            <m:t>𝑒𝑞𝑢𝑖𝑡𝑦</m:t>
                          </m:r>
                        </m:den>
                      </m:f>
                    </m:oMath>
                  </m:oMathPara>
                </a14:m>
                <a:endParaRPr lang="el-GR" sz="1400" dirty="0">
                  <a:latin typeface="Times New Roman" pitchFamily="18" charset="0"/>
                  <a:cs typeface="Times New Roman" pitchFamily="18" charset="0"/>
                </a:endParaRPr>
              </a:p>
              <a:p>
                <a:endParaRPr lang="el-GR" sz="1400" dirty="0">
                  <a:latin typeface="Times New Roman" pitchFamily="18" charset="0"/>
                  <a:cs typeface="Times New Roman" pitchFamily="18" charset="0"/>
                </a:endParaRPr>
              </a:p>
              <a:p>
                <a:pPr marL="285750" indent="-285750">
                  <a:buClr>
                    <a:schemeClr val="tx1">
                      <a:lumMod val="50000"/>
                      <a:lumOff val="50000"/>
                    </a:schemeClr>
                  </a:buClr>
                  <a:buFont typeface="Wingdings" pitchFamily="2" charset="2"/>
                  <a:buChar char="q"/>
                </a:pPr>
                <a:r>
                  <a:rPr lang="el-GR" sz="1400" dirty="0">
                    <a:latin typeface="Times New Roman" pitchFamily="18" charset="0"/>
                    <a:cs typeface="Times New Roman" pitchFamily="18" charset="0"/>
                  </a:rPr>
                  <a:t>Μεγάλη αξία στον προγραμματισμό δράσης των επιχειρήσεων έχει ο δείκτης της απόδοσης του επενδυμένου κεφαλαίου </a:t>
                </a:r>
                <a:r>
                  <a:rPr lang="en-US" sz="1400" dirty="0">
                    <a:latin typeface="Times New Roman" pitchFamily="18" charset="0"/>
                    <a:cs typeface="Times New Roman" pitchFamily="18" charset="0"/>
                  </a:rPr>
                  <a:t>ROIC</a:t>
                </a:r>
                <a:r>
                  <a:rPr lang="el-GR" sz="1400" dirty="0">
                    <a:latin typeface="Times New Roman" pitchFamily="18" charset="0"/>
                    <a:cs typeface="Times New Roman" pitchFamily="18" charset="0"/>
                  </a:rPr>
                  <a:t> (</a:t>
                </a:r>
                <a:r>
                  <a:rPr lang="en-US" sz="1400" dirty="0">
                    <a:latin typeface="Times New Roman" pitchFamily="18" charset="0"/>
                    <a:cs typeface="Times New Roman" pitchFamily="18" charset="0"/>
                  </a:rPr>
                  <a:t>return on invested capital</a:t>
                </a:r>
                <a:r>
                  <a:rPr lang="el-GR" sz="1400" dirty="0">
                    <a:latin typeface="Times New Roman" pitchFamily="18" charset="0"/>
                    <a:cs typeface="Times New Roman" pitchFamily="18" charset="0"/>
                  </a:rPr>
                  <a:t>) που ορίζεται ως :</a:t>
                </a:r>
              </a:p>
              <a:p>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𝛢𝜋</m:t>
                      </m:r>
                      <m:r>
                        <m:rPr>
                          <m:sty m:val="p"/>
                        </m:rPr>
                        <a:rPr lang="en-US" sz="1400" i="1">
                          <a:latin typeface="Cambria Math" panose="02040503050406030204" pitchFamily="18" charset="0"/>
                        </a:rPr>
                        <m:t>ό</m:t>
                      </m:r>
                      <m:r>
                        <a:rPr lang="en-US" sz="1400" i="1">
                          <a:latin typeface="Cambria Math" panose="02040503050406030204" pitchFamily="18" charset="0"/>
                        </a:rPr>
                        <m:t>𝛿𝜊𝜎𝜂</m:t>
                      </m:r>
                      <m:r>
                        <a:rPr lang="en-US" sz="1400" i="1">
                          <a:latin typeface="Cambria Math" panose="02040503050406030204" pitchFamily="18" charset="0"/>
                        </a:rPr>
                        <m:t> </m:t>
                      </m:r>
                      <m:r>
                        <a:rPr lang="en-US" sz="1400" i="1">
                          <a:latin typeface="Cambria Math" panose="02040503050406030204" pitchFamily="18" charset="0"/>
                        </a:rPr>
                        <m:t>𝜀𝜋𝜀𝜈𝛿𝜀𝛿𝜐𝜇𝜀𝜈𝜔𝜈</m:t>
                      </m:r>
                      <m:r>
                        <a:rPr lang="en-US" sz="1400" i="1">
                          <a:latin typeface="Cambria Math" panose="02040503050406030204" pitchFamily="18" charset="0"/>
                        </a:rPr>
                        <m:t> </m:t>
                      </m:r>
                      <m:r>
                        <a:rPr lang="en-US" sz="1400" i="1">
                          <a:latin typeface="Cambria Math" panose="02040503050406030204" pitchFamily="18" charset="0"/>
                        </a:rPr>
                        <m:t>𝜅𝜀𝜑𝛼𝜆𝛼𝜄𝜔𝜈</m:t>
                      </m:r>
                      <m:r>
                        <a:rPr lang="en-US" sz="1400" i="1">
                          <a:latin typeface="Cambria Math" panose="02040503050406030204" pitchFamily="18" charset="0"/>
                        </a:rPr>
                        <m:t> </m:t>
                      </m:r>
                      <m:r>
                        <a:rPr lang="en-US" sz="1400" i="1">
                          <a:latin typeface="Cambria Math" panose="02040503050406030204" pitchFamily="18" charset="0"/>
                        </a:rPr>
                        <m:t>𝑅𝑂𝐼𝐶</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𝛫𝛼𝜃𝛼𝜌</m:t>
                          </m:r>
                          <m:r>
                            <a:rPr lang="el-GR" sz="1400" b="0" i="1" smtClean="0">
                              <a:latin typeface="Cambria Math"/>
                            </a:rPr>
                            <m:t>𝛼</m:t>
                          </m:r>
                          <m:r>
                            <a:rPr lang="en-US" sz="1400" i="1">
                              <a:latin typeface="Cambria Math" panose="02040503050406030204" pitchFamily="18" charset="0"/>
                            </a:rPr>
                            <m:t> </m:t>
                          </m:r>
                          <m:r>
                            <a:rPr lang="en-US" sz="1400" i="1">
                              <a:latin typeface="Cambria Math" panose="02040503050406030204" pitchFamily="18" charset="0"/>
                            </a:rPr>
                            <m:t>𝜅𝜀𝜌𝛿𝜂</m:t>
                          </m:r>
                        </m:num>
                        <m:den>
                          <m:r>
                            <a:rPr lang="en-US" sz="1400" i="1">
                              <a:latin typeface="Cambria Math" panose="02040503050406030204" pitchFamily="18" charset="0"/>
                            </a:rPr>
                            <m:t>𝛭</m:t>
                          </m:r>
                          <m:r>
                            <a:rPr lang="en-US" sz="1400" i="1">
                              <a:latin typeface="Cambria Math" panose="02040503050406030204" pitchFamily="18" charset="0"/>
                            </a:rPr>
                            <m:t>.</m:t>
                          </m:r>
                          <m:r>
                            <a:rPr lang="en-US" sz="1400" i="1">
                              <a:latin typeface="Cambria Math" panose="02040503050406030204" pitchFamily="18" charset="0"/>
                            </a:rPr>
                            <m:t>𝛰</m:t>
                          </m:r>
                          <m:r>
                            <a:rPr lang="en-US" sz="1400" i="1">
                              <a:latin typeface="Cambria Math" panose="02040503050406030204" pitchFamily="18" charset="0"/>
                            </a:rPr>
                            <m:t> </m:t>
                          </m:r>
                          <m:r>
                            <a:rPr lang="en-US" sz="1400" i="1">
                              <a:latin typeface="Cambria Math" panose="02040503050406030204" pitchFamily="18" charset="0"/>
                            </a:rPr>
                            <m:t>𝜀𝜋𝜀𝜈𝛿𝜀𝛿𝜐𝜇𝜀𝜈𝜔𝜈</m:t>
                          </m:r>
                          <m:r>
                            <a:rPr lang="en-US" sz="1400" i="1">
                              <a:latin typeface="Cambria Math" panose="02040503050406030204" pitchFamily="18" charset="0"/>
                            </a:rPr>
                            <m:t> </m:t>
                          </m:r>
                          <m:r>
                            <a:rPr lang="en-US" sz="1400" i="1">
                              <a:latin typeface="Cambria Math" panose="02040503050406030204" pitchFamily="18" charset="0"/>
                            </a:rPr>
                            <m:t>𝜅𝜀𝜑𝛼𝜆𝛼𝜄𝜔𝜈</m:t>
                          </m:r>
                        </m:den>
                      </m:f>
                    </m:oMath>
                  </m:oMathPara>
                </a14:m>
                <a:endParaRPr lang="el-GR" sz="1400" i="1" dirty="0"/>
              </a:p>
              <a:p>
                <a:endParaRPr lang="el-GR" sz="1400" i="1" dirty="0"/>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a:rPr lang="en-US" sz="1400" i="1">
                              <a:latin typeface="Cambria Math" panose="02040503050406030204" pitchFamily="18" charset="0"/>
                            </a:rPr>
                            <m:t>𝐴𝑣𝑒𝑟𝑎𝑔𝑒</m:t>
                          </m:r>
                          <m:r>
                            <a:rPr lang="en-US" sz="1400" i="1">
                              <a:latin typeface="Cambria Math" panose="02040503050406030204" pitchFamily="18" charset="0"/>
                            </a:rPr>
                            <m:t> </m:t>
                          </m:r>
                          <m:r>
                            <a:rPr lang="en-US" sz="1400" i="1">
                              <a:latin typeface="Cambria Math" panose="02040503050406030204" pitchFamily="18" charset="0"/>
                            </a:rPr>
                            <m:t>𝑖𝑛𝑣𝑒𝑠𝑡𝑒𝑑</m:t>
                          </m:r>
                          <m:r>
                            <a:rPr lang="en-US" sz="1400" i="1">
                              <a:latin typeface="Cambria Math" panose="02040503050406030204" pitchFamily="18" charset="0"/>
                            </a:rPr>
                            <m:t> </m:t>
                          </m:r>
                          <m:r>
                            <a:rPr lang="en-US" sz="1400" i="1">
                              <a:latin typeface="Cambria Math" panose="02040503050406030204" pitchFamily="18" charset="0"/>
                            </a:rPr>
                            <m:t>𝑐𝑎𝑝𝑖𝑡𝑎𝑙</m:t>
                          </m:r>
                        </m:den>
                      </m:f>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a:rPr lang="en-US" sz="1400" i="1">
                              <a:latin typeface="Cambria Math" panose="02040503050406030204" pitchFamily="18" charset="0"/>
                            </a:rPr>
                            <m:t>𝐴𝑣𝑒𝑟𝑎𝑔𝑒</m:t>
                          </m:r>
                          <m:r>
                            <a:rPr lang="en-US" sz="1400" i="1">
                              <a:latin typeface="Cambria Math" panose="02040503050406030204" pitchFamily="18" charset="0"/>
                            </a:rPr>
                            <m:t> (</m:t>
                          </m:r>
                          <m:r>
                            <a:rPr lang="en-US" sz="1400" i="1">
                              <a:latin typeface="Cambria Math" panose="02040503050406030204" pitchFamily="18" charset="0"/>
                            </a:rPr>
                            <m:t>𝑒𝑞𝑢𝑖𝑡𝑦</m:t>
                          </m:r>
                          <m:r>
                            <a:rPr lang="en-US" sz="1400" i="1">
                              <a:latin typeface="Cambria Math" panose="02040503050406030204" pitchFamily="18" charset="0"/>
                            </a:rPr>
                            <m:t>+</m:t>
                          </m:r>
                          <m:r>
                            <a:rPr lang="en-US" sz="1400" i="1">
                              <a:latin typeface="Cambria Math" panose="02040503050406030204" pitchFamily="18" charset="0"/>
                            </a:rPr>
                            <m:t>𝑖𝑛𝑒𝑟𝑒𝑠𝑡</m:t>
                          </m:r>
                          <m:r>
                            <a:rPr lang="en-US" sz="1400" i="1">
                              <a:latin typeface="Cambria Math" panose="02040503050406030204" pitchFamily="18" charset="0"/>
                            </a:rPr>
                            <m:t> </m:t>
                          </m:r>
                          <m:r>
                            <a:rPr lang="en-US" sz="1400" i="1">
                              <a:latin typeface="Cambria Math" panose="02040503050406030204" pitchFamily="18" charset="0"/>
                            </a:rPr>
                            <m:t>𝑏𝑒𝑎𝑟𝑖𝑛𝑔</m:t>
                          </m:r>
                          <m:r>
                            <a:rPr lang="en-US" sz="1400" i="1">
                              <a:latin typeface="Cambria Math" panose="02040503050406030204" pitchFamily="18" charset="0"/>
                            </a:rPr>
                            <m:t> </m:t>
                          </m:r>
                          <m:r>
                            <a:rPr lang="en-US" sz="1400" i="1">
                              <a:latin typeface="Cambria Math" panose="02040503050406030204" pitchFamily="18" charset="0"/>
                            </a:rPr>
                            <m:t>𝑑𝑒𝑏𝑡</m:t>
                          </m:r>
                          <m:r>
                            <a:rPr lang="en-US" sz="1400" i="1">
                              <a:latin typeface="Cambria Math" panose="02040503050406030204" pitchFamily="18" charset="0"/>
                            </a:rPr>
                            <m:t>)</m:t>
                          </m:r>
                        </m:den>
                      </m:f>
                    </m:oMath>
                  </m:oMathPara>
                </a14:m>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r>
                  <a:rPr lang="el-GR" sz="1400" dirty="0">
                    <a:latin typeface="Times New Roman" pitchFamily="18" charset="0"/>
                    <a:cs typeface="Times New Roman" pitchFamily="18" charset="0"/>
                  </a:rPr>
                  <a:t>Δηλαδή απόδοση του μέσου όρου των ιδίων και ξένων κεφαλαίων.</a:t>
                </a:r>
                <a:endParaRPr lang="en-US"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28600" lvl="2" indent="-228600">
                  <a:buClr>
                    <a:schemeClr val="tx1">
                      <a:lumMod val="50000"/>
                      <a:lumOff val="50000"/>
                    </a:schemeClr>
                  </a:buClr>
                  <a:buFont typeface="Wingdings" pitchFamily="2" charset="2"/>
                  <a:buChar char="q"/>
                </a:pPr>
                <a:endParaRPr lang="en-US" sz="1400" b="1" dirty="0"/>
              </a:p>
            </p:txBody>
          </p:sp>
        </mc:Choice>
        <mc:Fallback xmlns="">
          <p:sp>
            <p:nvSpPr>
              <p:cNvPr id="7" name="Rectangle 6"/>
              <p:cNvSpPr>
                <a:spLocks noRot="1" noChangeAspect="1" noMove="1" noResize="1" noEditPoints="1" noAdjustHandles="1" noChangeArrowheads="1" noChangeShapeType="1" noTextEdit="1"/>
              </p:cNvSpPr>
              <p:nvPr/>
            </p:nvSpPr>
            <p:spPr>
              <a:xfrm>
                <a:off x="755576" y="476672"/>
                <a:ext cx="8077200" cy="5535554"/>
              </a:xfrm>
              <a:prstGeom prst="rect">
                <a:avLst/>
              </a:prstGeom>
              <a:blipFill>
                <a:blip r:embed="rId2"/>
                <a:stretch>
                  <a:fillRect l="-226" t="-220"/>
                </a:stretch>
              </a:blipFill>
            </p:spPr>
            <p:txBody>
              <a:bodyPr/>
              <a:lstStyle/>
              <a:p>
                <a:r>
                  <a:rPr lang="el-GR">
                    <a:noFill/>
                  </a:rPr>
                  <a:t> </a:t>
                </a:r>
              </a:p>
            </p:txBody>
          </p:sp>
        </mc:Fallback>
      </mc:AlternateContent>
    </p:spTree>
    <p:extLst>
      <p:ext uri="{BB962C8B-B14F-4D97-AF65-F5344CB8AC3E}">
        <p14:creationId xmlns:p14="http://schemas.microsoft.com/office/powerpoint/2010/main" val="1174129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2B19053D-4B37-4D7B-8ABF-990319F02EEF}" type="slidenum">
              <a:rPr lang="en-US" sz="1100" smtClean="0">
                <a:latin typeface="Times New Roman" pitchFamily="18" charset="0"/>
                <a:cs typeface="Times New Roman" pitchFamily="18" charset="0"/>
              </a:rPr>
              <a:pPr/>
              <a:t>18</a:t>
            </a:fld>
            <a:endParaRPr lang="en-US" sz="1100"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7" name="Rectangle 6"/>
              <p:cNvSpPr/>
              <p:nvPr/>
            </p:nvSpPr>
            <p:spPr>
              <a:xfrm>
                <a:off x="533400" y="548680"/>
                <a:ext cx="8077200" cy="5099473"/>
              </a:xfrm>
              <a:prstGeom prst="rect">
                <a:avLst/>
              </a:prstGeom>
            </p:spPr>
            <p:txBody>
              <a:bodyPr wrap="square">
                <a:spAutoFit/>
              </a:bodyPr>
              <a:lstStyle/>
              <a:p>
                <a:pPr marL="285750" indent="-285750">
                  <a:buClr>
                    <a:schemeClr val="tx1">
                      <a:lumMod val="50000"/>
                      <a:lumOff val="50000"/>
                    </a:schemeClr>
                  </a:buClr>
                  <a:buFont typeface="Wingdings" pitchFamily="2" charset="2"/>
                  <a:buChar char="q"/>
                </a:pPr>
                <a:r>
                  <a:rPr lang="en-US" sz="1400" dirty="0" err="1">
                    <a:latin typeface="Times New Roman" pitchFamily="18" charset="0"/>
                    <a:cs typeface="Times New Roman" pitchFamily="18" charset="0"/>
                  </a:rPr>
                  <a:t>Άλλοι</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δείκτες</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κερδοφορί</a:t>
                </a:r>
                <a:r>
                  <a:rPr lang="en-US" sz="1400" dirty="0">
                    <a:latin typeface="Times New Roman" pitchFamily="18" charset="0"/>
                    <a:cs typeface="Times New Roman" pitchFamily="18" charset="0"/>
                  </a:rPr>
                  <a:t>ας  είναι :</a:t>
                </a:r>
              </a:p>
              <a:p>
                <a:pPr marL="285750" lvl="0" indent="-285750">
                  <a:buFont typeface="Times New Roman" pitchFamily="18" charset="0"/>
                  <a:buChar char="−"/>
                </a:pPr>
                <a:r>
                  <a:rPr lang="el-GR" sz="1400" dirty="0">
                    <a:latin typeface="Times New Roman" pitchFamily="18" charset="0"/>
                    <a:cs typeface="Times New Roman" pitchFamily="18" charset="0"/>
                  </a:rPr>
                  <a:t>Καθαρό περιθώριο κέρδους από τις πωλήσεις </a:t>
                </a:r>
                <a:r>
                  <a:rPr lang="en-US" sz="1400" dirty="0">
                    <a:latin typeface="Times New Roman" pitchFamily="18" charset="0"/>
                    <a:cs typeface="Times New Roman" pitchFamily="18" charset="0"/>
                  </a:rPr>
                  <a:t>ROS</a:t>
                </a:r>
                <a:r>
                  <a:rPr lang="el-GR" sz="1400" dirty="0">
                    <a:latin typeface="Times New Roman" pitchFamily="18" charset="0"/>
                    <a:cs typeface="Times New Roman" pitchFamily="18" charset="0"/>
                  </a:rPr>
                  <a:t> (</a:t>
                </a:r>
                <a:r>
                  <a:rPr lang="en-US" sz="1400" dirty="0">
                    <a:latin typeface="Times New Roman" pitchFamily="18" charset="0"/>
                    <a:cs typeface="Times New Roman" pitchFamily="18" charset="0"/>
                  </a:rPr>
                  <a:t>return on sales</a:t>
                </a:r>
                <a:r>
                  <a:rPr lang="el-GR" sz="1400"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pPr marL="285750" lvl="0" indent="-285750">
                  <a:buFont typeface="Times New Roman" pitchFamily="18" charset="0"/>
                  <a:buChar char="−"/>
                </a:pPr>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𝑅𝑂𝑆</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𝛫𝛼𝜃𝛼𝜌</m:t>
                          </m:r>
                          <m:r>
                            <a:rPr lang="el-GR" sz="1400" b="0" i="1" smtClean="0">
                              <a:latin typeface="Cambria Math"/>
                            </a:rPr>
                            <m:t>𝛼</m:t>
                          </m:r>
                          <m:r>
                            <a:rPr lang="en-US" sz="1400" i="1">
                              <a:latin typeface="Cambria Math" panose="02040503050406030204" pitchFamily="18" charset="0"/>
                            </a:rPr>
                            <m:t> </m:t>
                          </m:r>
                          <m:r>
                            <a:rPr lang="en-US" sz="1400" i="1">
                              <a:latin typeface="Cambria Math" panose="02040503050406030204" pitchFamily="18" charset="0"/>
                            </a:rPr>
                            <m:t>𝜅𝜀𝜌𝛿𝜂</m:t>
                          </m:r>
                        </m:num>
                        <m:den>
                          <m:r>
                            <a:rPr lang="en-US" sz="1400" i="1">
                              <a:latin typeface="Cambria Math" panose="02040503050406030204" pitchFamily="18" charset="0"/>
                            </a:rPr>
                            <m:t>𝛱𝜔𝜆</m:t>
                          </m:r>
                          <m:r>
                            <a:rPr lang="el-GR" sz="1400" b="0" i="1" smtClean="0">
                              <a:latin typeface="Cambria Math"/>
                            </a:rPr>
                            <m:t>𝜂</m:t>
                          </m:r>
                          <m:r>
                            <a:rPr lang="en-US" sz="1400" i="1">
                              <a:latin typeface="Cambria Math" panose="02040503050406030204" pitchFamily="18" charset="0"/>
                            </a:rPr>
                            <m:t>𝜎𝜀𝜄𝜍</m:t>
                          </m:r>
                        </m:den>
                      </m:f>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a:rPr lang="en-US" sz="1400" i="1">
                              <a:latin typeface="Cambria Math" panose="02040503050406030204" pitchFamily="18" charset="0"/>
                            </a:rPr>
                            <m:t>𝑠𝑎𝑙𝑒𝑠</m:t>
                          </m:r>
                        </m:den>
                      </m:f>
                    </m:oMath>
                  </m:oMathPara>
                </a14:m>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85750" indent="-285750">
                  <a:buFont typeface="Times New Roman" pitchFamily="18" charset="0"/>
                  <a:buChar char="−"/>
                </a:pPr>
                <a:r>
                  <a:rPr lang="en-US" sz="1400" dirty="0" err="1">
                    <a:latin typeface="Times New Roman" pitchFamily="18" charset="0"/>
                    <a:cs typeface="Times New Roman" pitchFamily="18" charset="0"/>
                  </a:rPr>
                  <a:t>Κέρδη</a:t>
                </a:r>
                <a:r>
                  <a:rPr lang="en-US" sz="1400" dirty="0">
                    <a:latin typeface="Times New Roman" pitchFamily="18" charset="0"/>
                    <a:cs typeface="Times New Roman" pitchFamily="18" charset="0"/>
                  </a:rPr>
                  <a:t> π</a:t>
                </a:r>
                <a:r>
                  <a:rPr lang="en-US" sz="1400" dirty="0" err="1">
                    <a:latin typeface="Times New Roman" pitchFamily="18" charset="0"/>
                    <a:cs typeface="Times New Roman" pitchFamily="18" charset="0"/>
                  </a:rPr>
                  <a:t>ρος</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κυκλοφορούν</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ενεργητικό</a:t>
                </a:r>
                <a:r>
                  <a:rPr lang="en-US" sz="1400" dirty="0">
                    <a:latin typeface="Times New Roman" pitchFamily="18" charset="0"/>
                    <a:cs typeface="Times New Roman" pitchFamily="18" charset="0"/>
                  </a:rPr>
                  <a:t> ROCA (return on current assets)</a:t>
                </a:r>
                <a:endParaRPr lang="el-GR" sz="1400" dirty="0">
                  <a:latin typeface="Times New Roman" pitchFamily="18" charset="0"/>
                  <a:cs typeface="Times New Roman" pitchFamily="18" charset="0"/>
                </a:endParaRPr>
              </a:p>
              <a:p>
                <a:pPr lvl="0"/>
                <a:endParaRPr lang="en-US" sz="1400" dirty="0">
                  <a:latin typeface="Times New Roman" pitchFamily="18" charset="0"/>
                  <a:cs typeface="Times New Roman" pitchFamily="18" charset="0"/>
                </a:endParaRPr>
              </a:p>
              <a:p>
                <a:pPr marL="285750" lvl="0" indent="-285750">
                  <a:buFont typeface="Times New Roman" pitchFamily="18" charset="0"/>
                  <a:buChar char="−"/>
                </a:pPr>
                <a:r>
                  <a:rPr lang="en-US" sz="1400" dirty="0" err="1">
                    <a:latin typeface="Times New Roman" pitchFamily="18" charset="0"/>
                    <a:cs typeface="Times New Roman" pitchFamily="18" charset="0"/>
                  </a:rPr>
                  <a:t>Κέρδη</a:t>
                </a:r>
                <a:r>
                  <a:rPr lang="en-US" sz="1400" dirty="0">
                    <a:latin typeface="Times New Roman" pitchFamily="18" charset="0"/>
                    <a:cs typeface="Times New Roman" pitchFamily="18" charset="0"/>
                  </a:rPr>
                  <a:t> π</a:t>
                </a:r>
                <a:r>
                  <a:rPr lang="en-US" sz="1400" dirty="0" err="1">
                    <a:latin typeface="Times New Roman" pitchFamily="18" charset="0"/>
                    <a:cs typeface="Times New Roman" pitchFamily="18" charset="0"/>
                  </a:rPr>
                  <a:t>ρος</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κεφάλ</a:t>
                </a:r>
                <a:r>
                  <a:rPr lang="en-US" sz="1400" dirty="0">
                    <a:latin typeface="Times New Roman" pitchFamily="18" charset="0"/>
                    <a:cs typeface="Times New Roman" pitchFamily="18" charset="0"/>
                  </a:rPr>
                  <a:t>αιο κίνησης ROWC (return on working capital)</a:t>
                </a:r>
                <a:endParaRPr lang="el-GR" sz="1400" dirty="0">
                  <a:latin typeface="Times New Roman" pitchFamily="18" charset="0"/>
                  <a:cs typeface="Times New Roman" pitchFamily="18" charset="0"/>
                </a:endParaRPr>
              </a:p>
              <a:p>
                <a:pPr lvl="0"/>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𝑅𝑂𝑊𝐶</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𝛫𝛼𝜃𝛼𝜌</m:t>
                          </m:r>
                          <m:r>
                            <a:rPr lang="el-GR" sz="1400" b="0" i="1" smtClean="0">
                              <a:latin typeface="Cambria Math"/>
                            </a:rPr>
                            <m:t>𝛼</m:t>
                          </m:r>
                          <m:r>
                            <a:rPr lang="en-US" sz="1400" i="1">
                              <a:latin typeface="Cambria Math" panose="02040503050406030204" pitchFamily="18" charset="0"/>
                            </a:rPr>
                            <m:t> </m:t>
                          </m:r>
                          <m:r>
                            <a:rPr lang="en-US" sz="1400" i="1">
                              <a:latin typeface="Cambria Math" panose="02040503050406030204" pitchFamily="18" charset="0"/>
                            </a:rPr>
                            <m:t>𝜅𝜀𝜌𝛿𝜂</m:t>
                          </m:r>
                        </m:num>
                        <m:den>
                          <m:r>
                            <a:rPr lang="en-US" sz="1400" i="1">
                              <a:latin typeface="Cambria Math" panose="02040503050406030204" pitchFamily="18" charset="0"/>
                            </a:rPr>
                            <m:t>𝜅𝜀𝜑</m:t>
                          </m:r>
                          <m:r>
                            <a:rPr lang="el-GR" sz="1400" b="0" i="1" smtClean="0">
                              <a:latin typeface="Cambria Math"/>
                            </a:rPr>
                            <m:t>𝛼</m:t>
                          </m:r>
                          <m:r>
                            <a:rPr lang="en-US" sz="1400" i="1">
                              <a:latin typeface="Cambria Math" panose="02040503050406030204" pitchFamily="18" charset="0"/>
                            </a:rPr>
                            <m:t>𝜆𝛼𝜄𝜊</m:t>
                          </m:r>
                          <m:r>
                            <a:rPr lang="en-US" sz="1400" i="1">
                              <a:latin typeface="Cambria Math" panose="02040503050406030204" pitchFamily="18" charset="0"/>
                            </a:rPr>
                            <m:t> </m:t>
                          </m:r>
                          <m:r>
                            <a:rPr lang="en-US" sz="1400" i="1">
                              <a:latin typeface="Cambria Math" panose="02040503050406030204" pitchFamily="18" charset="0"/>
                            </a:rPr>
                            <m:t>𝜅𝛺𝜈𝜂𝜎𝜂𝜍</m:t>
                          </m:r>
                        </m:den>
                      </m:f>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a:rPr lang="en-US" sz="1400" i="1">
                              <a:latin typeface="Cambria Math" panose="02040503050406030204" pitchFamily="18" charset="0"/>
                            </a:rPr>
                            <m:t>𝑤𝑜𝑟𝑘𝑖𝑛𝑔</m:t>
                          </m:r>
                          <m:r>
                            <a:rPr lang="en-US" sz="1400" i="1">
                              <a:latin typeface="Cambria Math" panose="02040503050406030204" pitchFamily="18" charset="0"/>
                            </a:rPr>
                            <m:t> </m:t>
                          </m:r>
                          <m:r>
                            <a:rPr lang="en-US" sz="1400" i="1">
                              <a:latin typeface="Cambria Math" panose="02040503050406030204" pitchFamily="18" charset="0"/>
                            </a:rPr>
                            <m:t>𝑐𝑎𝑝𝑖𝑡𝑎𝑙</m:t>
                          </m:r>
                        </m:den>
                      </m:f>
                      <m:r>
                        <a:rPr lang="el-GR" sz="1400" b="0" i="1" smtClean="0">
                          <a:latin typeface="Cambria Math"/>
                        </a:rPr>
                        <m:t>∗</m:t>
                      </m:r>
                      <m:r>
                        <a:rPr lang="en-US" sz="1400" i="1">
                          <a:latin typeface="Cambria Math" panose="02040503050406030204" pitchFamily="18" charset="0"/>
                        </a:rPr>
                        <m:t> </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a:rPr lang="en-US" sz="1400" i="1">
                              <a:latin typeface="Cambria Math" panose="02040503050406030204" pitchFamily="18" charset="0"/>
                            </a:rPr>
                            <m:t>𝑎𝑣𝑒𝑟𝑎𝑔𝑒</m:t>
                          </m:r>
                          <m:r>
                            <a:rPr lang="en-US" sz="1400" i="1">
                              <a:latin typeface="Cambria Math" panose="02040503050406030204" pitchFamily="18" charset="0"/>
                            </a:rPr>
                            <m:t> </m:t>
                          </m:r>
                          <m:r>
                            <a:rPr lang="en-US" sz="1400" i="1">
                              <a:latin typeface="Cambria Math" panose="02040503050406030204" pitchFamily="18" charset="0"/>
                            </a:rPr>
                            <m:t>𝑤𝑜𝑟𝑘𝑖𝑛𝑔</m:t>
                          </m:r>
                          <m:r>
                            <a:rPr lang="en-US" sz="1400" i="1">
                              <a:latin typeface="Cambria Math" panose="02040503050406030204" pitchFamily="18" charset="0"/>
                            </a:rPr>
                            <m:t> </m:t>
                          </m:r>
                          <m:r>
                            <a:rPr lang="en-US" sz="1400" i="1">
                              <a:latin typeface="Cambria Math" panose="02040503050406030204" pitchFamily="18" charset="0"/>
                            </a:rPr>
                            <m:t>𝑐𝑎𝑝𝑖𝑡𝑎𝑙</m:t>
                          </m:r>
                        </m:den>
                      </m:f>
                    </m:oMath>
                  </m:oMathPara>
                </a14:m>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𝑅𝑂𝑊𝐶</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a:rPr lang="en-US" sz="1400" i="1">
                              <a:latin typeface="Cambria Math" panose="02040503050406030204" pitchFamily="18" charset="0"/>
                            </a:rPr>
                            <m:t>𝑎𝑣𝑒𝑟𝑎𝑔𝑒</m:t>
                          </m:r>
                          <m:r>
                            <a:rPr lang="en-US" sz="1400" i="1">
                              <a:latin typeface="Cambria Math" panose="02040503050406030204" pitchFamily="18" charset="0"/>
                            </a:rPr>
                            <m:t> </m:t>
                          </m:r>
                          <m:r>
                            <a:rPr lang="en-US" sz="1400" i="1">
                              <a:latin typeface="Cambria Math" panose="02040503050406030204" pitchFamily="18" charset="0"/>
                            </a:rPr>
                            <m:t>𝑐𝑢𝑟𝑟𝑒𝑛𝑡</m:t>
                          </m:r>
                          <m:r>
                            <a:rPr lang="en-US" sz="1400" i="1">
                              <a:latin typeface="Cambria Math" panose="02040503050406030204" pitchFamily="18" charset="0"/>
                            </a:rPr>
                            <m:t> </m:t>
                          </m:r>
                          <m:r>
                            <a:rPr lang="en-US" sz="1400" i="1">
                              <a:latin typeface="Cambria Math" panose="02040503050406030204" pitchFamily="18" charset="0"/>
                            </a:rPr>
                            <m:t>𝑎𝑠𝑠𝑒𝑡𝑠</m:t>
                          </m:r>
                          <m:r>
                            <a:rPr lang="en-US" sz="1400" i="1">
                              <a:latin typeface="Cambria Math" panose="02040503050406030204" pitchFamily="18" charset="0"/>
                            </a:rPr>
                            <m:t>−</m:t>
                          </m:r>
                          <m:r>
                            <a:rPr lang="en-US" sz="1400" i="1">
                              <a:latin typeface="Cambria Math" panose="02040503050406030204" pitchFamily="18" charset="0"/>
                            </a:rPr>
                            <m:t>𝑎𝑣𝑒𝑟𝑎𝑔𝑒</m:t>
                          </m:r>
                          <m:r>
                            <a:rPr lang="en-US" sz="1400" i="1">
                              <a:latin typeface="Cambria Math" panose="02040503050406030204" pitchFamily="18" charset="0"/>
                            </a:rPr>
                            <m:t> </m:t>
                          </m:r>
                          <m:r>
                            <a:rPr lang="en-US" sz="1400" i="1">
                              <a:latin typeface="Cambria Math" panose="02040503050406030204" pitchFamily="18" charset="0"/>
                            </a:rPr>
                            <m:t>𝑐𝑢𝑟𝑟𝑒𝑛𝑡</m:t>
                          </m:r>
                          <m:r>
                            <a:rPr lang="en-US" sz="1400" i="1">
                              <a:latin typeface="Cambria Math" panose="02040503050406030204" pitchFamily="18" charset="0"/>
                            </a:rPr>
                            <m:t> </m:t>
                          </m:r>
                          <m:r>
                            <a:rPr lang="en-US" sz="1400" i="1">
                              <a:latin typeface="Cambria Math" panose="02040503050406030204" pitchFamily="18" charset="0"/>
                            </a:rPr>
                            <m:t>𝑙𝑖𝑎𝑏𝑖𝑙𝑖𝑡𝑖𝑒𝑠</m:t>
                          </m:r>
                        </m:den>
                      </m:f>
                    </m:oMath>
                  </m:oMathPara>
                </a14:m>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 </a:t>
                </a:r>
              </a:p>
              <a:p>
                <a:pPr marL="285750" indent="-285750">
                  <a:buClr>
                    <a:schemeClr val="tx1">
                      <a:lumMod val="50000"/>
                      <a:lumOff val="50000"/>
                    </a:schemeClr>
                  </a:buClr>
                  <a:buFont typeface="Wingdings" pitchFamily="2" charset="2"/>
                  <a:buChar char="§"/>
                </a:pPr>
                <a:r>
                  <a:rPr lang="el-GR" sz="1400" dirty="0">
                    <a:latin typeface="Times New Roman" pitchFamily="18" charset="0"/>
                    <a:cs typeface="Times New Roman" pitchFamily="18" charset="0"/>
                  </a:rPr>
                  <a:t>Μία ενδιαφέρουσα εμφάνιση του δείκτη είναι απόδοση επί των μεταβολών του κεφαλαίου κίνησης </a:t>
                </a:r>
                <a:r>
                  <a:rPr lang="en-US" sz="1400" dirty="0">
                    <a:latin typeface="Times New Roman" pitchFamily="18" charset="0"/>
                    <a:cs typeface="Times New Roman" pitchFamily="18" charset="0"/>
                  </a:rPr>
                  <a:t>ROCWC</a:t>
                </a:r>
                <a:r>
                  <a:rPr lang="el-GR" sz="1400" dirty="0">
                    <a:latin typeface="Times New Roman" pitchFamily="18" charset="0"/>
                    <a:cs typeface="Times New Roman" pitchFamily="18" charset="0"/>
                  </a:rPr>
                  <a:t> (</a:t>
                </a:r>
                <a:r>
                  <a:rPr lang="en-US" sz="1400" dirty="0">
                    <a:latin typeface="Times New Roman" pitchFamily="18" charset="0"/>
                    <a:cs typeface="Times New Roman" pitchFamily="18" charset="0"/>
                  </a:rPr>
                  <a:t>return on changes of working capital</a:t>
                </a:r>
                <a:r>
                  <a:rPr lang="el-GR" sz="1400" dirty="0">
                    <a:latin typeface="Times New Roman" pitchFamily="18" charset="0"/>
                    <a:cs typeface="Times New Roman" pitchFamily="18" charset="0"/>
                  </a:rPr>
                  <a:t>) </a:t>
                </a:r>
              </a:p>
              <a:p>
                <a:pPr/>
                <a14:m>
                  <m:oMathPara xmlns:m="http://schemas.openxmlformats.org/officeDocument/2006/math">
                    <m:oMathParaPr>
                      <m:jc m:val="centerGroup"/>
                    </m:oMathParaPr>
                    <m:oMath xmlns:m="http://schemas.openxmlformats.org/officeDocument/2006/math">
                      <m:r>
                        <a:rPr lang="en-US" sz="1400" i="1">
                          <a:latin typeface="Cambria Math" panose="02040503050406030204" pitchFamily="18" charset="0"/>
                        </a:rPr>
                        <m:t>𝑅𝑂𝐶𝑊𝐶</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𝑁𝑒𝑡</m:t>
                          </m:r>
                          <m:r>
                            <a:rPr lang="en-US" sz="1400" i="1">
                              <a:latin typeface="Cambria Math" panose="02040503050406030204" pitchFamily="18" charset="0"/>
                            </a:rPr>
                            <m:t> </m:t>
                          </m:r>
                          <m:r>
                            <a:rPr lang="en-US" sz="1400" i="1">
                              <a:latin typeface="Cambria Math" panose="02040503050406030204" pitchFamily="18" charset="0"/>
                            </a:rPr>
                            <m:t>𝑖𝑛𝑐𝑜𝑚𝑒</m:t>
                          </m:r>
                        </m:num>
                        <m:den>
                          <m:r>
                            <m:rPr>
                              <m:sty m:val="p"/>
                            </m:rPr>
                            <a:rPr lang="en-US" sz="1400">
                              <a:latin typeface="Cambria Math" panose="02040503050406030204" pitchFamily="18" charset="0"/>
                            </a:rPr>
                            <m:t>Beginning</m:t>
                          </m:r>
                          <m:r>
                            <a:rPr lang="en-US" sz="1400">
                              <a:latin typeface="Cambria Math" panose="02040503050406030204" pitchFamily="18" charset="0"/>
                            </a:rPr>
                            <m:t> </m:t>
                          </m:r>
                          <m:r>
                            <m:rPr>
                              <m:sty m:val="p"/>
                            </m:rPr>
                            <a:rPr lang="en-US" sz="1400">
                              <a:latin typeface="Cambria Math" panose="02040503050406030204" pitchFamily="18" charset="0"/>
                            </a:rPr>
                            <m:t>WC</m:t>
                          </m:r>
                          <m:r>
                            <a:rPr lang="en-US" sz="1400" i="1">
                              <a:latin typeface="Cambria Math" panose="02040503050406030204" pitchFamily="18" charset="0"/>
                            </a:rPr>
                            <m:t>−</m:t>
                          </m:r>
                          <m:r>
                            <a:rPr lang="en-US" sz="1400" i="1">
                              <a:latin typeface="Cambria Math" panose="02040503050406030204" pitchFamily="18" charset="0"/>
                            </a:rPr>
                            <m:t>𝐸𝑛𝑑𝑖𝑛𝑔</m:t>
                          </m:r>
                          <m:r>
                            <a:rPr lang="en-US" sz="1400" i="1">
                              <a:latin typeface="Cambria Math" panose="02040503050406030204" pitchFamily="18" charset="0"/>
                            </a:rPr>
                            <m:t> </m:t>
                          </m:r>
                          <m:r>
                            <a:rPr lang="en-US" sz="1400" i="1">
                              <a:latin typeface="Cambria Math" panose="02040503050406030204" pitchFamily="18" charset="0"/>
                            </a:rPr>
                            <m:t>𝑊𝐶</m:t>
                          </m:r>
                        </m:den>
                      </m:f>
                    </m:oMath>
                  </m:oMathPara>
                </a14:m>
                <a:endParaRPr lang="en-US"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28600" lvl="2" indent="-228600">
                  <a:buClr>
                    <a:schemeClr val="tx1">
                      <a:lumMod val="50000"/>
                      <a:lumOff val="50000"/>
                    </a:schemeClr>
                  </a:buClr>
                  <a:buFont typeface="Wingdings" pitchFamily="2" charset="2"/>
                  <a:buChar char="q"/>
                </a:pPr>
                <a:endParaRPr lang="en-US" sz="1400" b="1" dirty="0">
                  <a:latin typeface="Times New Roman" pitchFamily="18" charset="0"/>
                  <a:cs typeface="Times New Roman" pitchFamily="18" charset="0"/>
                </a:endParaRPr>
              </a:p>
              <a:p>
                <a:pPr marL="228600" lvl="2" indent="-228600">
                  <a:buClr>
                    <a:schemeClr val="tx1">
                      <a:lumMod val="50000"/>
                      <a:lumOff val="50000"/>
                    </a:schemeClr>
                  </a:buClr>
                  <a:buFont typeface="Wingdings" pitchFamily="2" charset="2"/>
                  <a:buChar char="q"/>
                </a:pPr>
                <a:endParaRPr lang="en-US" sz="1400" b="1" dirty="0"/>
              </a:p>
            </p:txBody>
          </p:sp>
        </mc:Choice>
        <mc:Fallback xmlns="">
          <p:sp>
            <p:nvSpPr>
              <p:cNvPr id="7" name="Rectangle 6"/>
              <p:cNvSpPr>
                <a:spLocks noRot="1" noChangeAspect="1" noMove="1" noResize="1" noEditPoints="1" noAdjustHandles="1" noChangeArrowheads="1" noChangeShapeType="1" noTextEdit="1"/>
              </p:cNvSpPr>
              <p:nvPr/>
            </p:nvSpPr>
            <p:spPr>
              <a:xfrm>
                <a:off x="533400" y="548680"/>
                <a:ext cx="8077200" cy="5099473"/>
              </a:xfrm>
              <a:prstGeom prst="rect">
                <a:avLst/>
              </a:prstGeom>
              <a:blipFill>
                <a:blip r:embed="rId2"/>
                <a:stretch>
                  <a:fillRect l="-151" t="-239"/>
                </a:stretch>
              </a:blipFill>
            </p:spPr>
            <p:txBody>
              <a:bodyPr/>
              <a:lstStyle/>
              <a:p>
                <a:r>
                  <a:rPr lang="el-GR">
                    <a:noFill/>
                  </a:rPr>
                  <a:t> </a:t>
                </a:r>
              </a:p>
            </p:txBody>
          </p:sp>
        </mc:Fallback>
      </mc:AlternateContent>
    </p:spTree>
    <p:extLst>
      <p:ext uri="{BB962C8B-B14F-4D97-AF65-F5344CB8AC3E}">
        <p14:creationId xmlns:p14="http://schemas.microsoft.com/office/powerpoint/2010/main" val="804642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7543800" cy="4800599"/>
          </a:xfrm>
        </p:spPr>
        <p:txBody>
          <a:bodyPr>
            <a:normAutofit/>
          </a:bodyPr>
          <a:lstStyle/>
          <a:p>
            <a:pPr marL="285750" indent="-285750">
              <a:buFont typeface="Times New Roman" pitchFamily="18" charset="0"/>
              <a:buChar char="−"/>
            </a:pPr>
            <a:endParaRPr lang="en-US" sz="1400" dirty="0">
              <a:solidFill>
                <a:schemeClr val="tx1"/>
              </a:solidFill>
              <a:latin typeface="Times New Roman" pitchFamily="18" charset="0"/>
              <a:cs typeface="Times New Roman" pitchFamily="18" charset="0"/>
            </a:endParaRPr>
          </a:p>
          <a:p>
            <a:pPr algn="just">
              <a:buFont typeface="Wingdings" pitchFamily="2" charset="2"/>
              <a:buChar char="q"/>
            </a:pPr>
            <a:endParaRPr lang="en-US" sz="1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2B19053D-4B37-4D7B-8ABF-990319F02EEF}" type="slidenum">
              <a:rPr lang="en-US" sz="1100" smtClean="0">
                <a:latin typeface="Times New Roman" pitchFamily="18" charset="0"/>
                <a:cs typeface="Times New Roman" pitchFamily="18" charset="0"/>
              </a:rPr>
              <a:pPr/>
              <a:t>19</a:t>
            </a:fld>
            <a:endParaRPr lang="en-US" sz="1100"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7" name="Rectangle 6"/>
              <p:cNvSpPr/>
              <p:nvPr/>
            </p:nvSpPr>
            <p:spPr>
              <a:xfrm>
                <a:off x="533400" y="1196752"/>
                <a:ext cx="8077200" cy="3793090"/>
              </a:xfrm>
              <a:prstGeom prst="rect">
                <a:avLst/>
              </a:prstGeom>
            </p:spPr>
            <p:txBody>
              <a:bodyPr wrap="square">
                <a:spAutoFit/>
              </a:bodyPr>
              <a:lstStyle/>
              <a:p>
                <a:pPr marL="285750" indent="-285750">
                  <a:buClr>
                    <a:schemeClr val="tx1">
                      <a:lumMod val="50000"/>
                      <a:lumOff val="50000"/>
                    </a:schemeClr>
                  </a:buClr>
                  <a:buFont typeface="Wingdings" pitchFamily="2" charset="2"/>
                  <a:buChar char="q"/>
                </a:pPr>
                <a:r>
                  <a:rPr lang="en-US" sz="1400" dirty="0" err="1">
                    <a:latin typeface="Times New Roman" pitchFamily="18" charset="0"/>
                    <a:cs typeface="Times New Roman" pitchFamily="18" charset="0"/>
                  </a:rPr>
                  <a:t>Άλλοι</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δείκτες</a:t>
                </a:r>
                <a:r>
                  <a:rPr lang="en-US" sz="1400">
                    <a:latin typeface="Times New Roman" pitchFamily="18" charset="0"/>
                    <a:cs typeface="Times New Roman" pitchFamily="18" charset="0"/>
                  </a:rPr>
                  <a:t> κερδοφορί</a:t>
                </a:r>
                <a:r>
                  <a:rPr lang="en-US" sz="1400" dirty="0">
                    <a:latin typeface="Times New Roman" pitchFamily="18" charset="0"/>
                    <a:cs typeface="Times New Roman" pitchFamily="18" charset="0"/>
                  </a:rPr>
                  <a:t>ας  είναι</a:t>
                </a:r>
                <a:r>
                  <a:rPr lang="el-GR" sz="1400" dirty="0">
                    <a:latin typeface="Times New Roman" pitchFamily="18" charset="0"/>
                    <a:cs typeface="Times New Roman" pitchFamily="18" charset="0"/>
                  </a:rPr>
                  <a:t>(συνέχεια)</a:t>
                </a:r>
                <a:r>
                  <a:rPr lang="en-US" sz="1400" dirty="0">
                    <a:latin typeface="Times New Roman" pitchFamily="18" charset="0"/>
                    <a:cs typeface="Times New Roman" pitchFamily="18" charset="0"/>
                  </a:rPr>
                  <a:t> :</a:t>
                </a:r>
                <a:endParaRPr lang="el-GR" sz="1400" dirty="0">
                  <a:latin typeface="Times New Roman" pitchFamily="18" charset="0"/>
                  <a:cs typeface="Times New Roman" pitchFamily="18" charset="0"/>
                </a:endParaRPr>
              </a:p>
              <a:p>
                <a:pPr marL="285750" indent="-285750">
                  <a:buClr>
                    <a:schemeClr val="tx1">
                      <a:lumMod val="50000"/>
                      <a:lumOff val="50000"/>
                    </a:schemeClr>
                  </a:buClr>
                  <a:buFont typeface="Wingdings" pitchFamily="2" charset="2"/>
                  <a:buChar char="q"/>
                </a:pPr>
                <a:endParaRPr lang="el-GR" sz="1400" dirty="0">
                  <a:latin typeface="Times New Roman" pitchFamily="18" charset="0"/>
                  <a:cs typeface="Times New Roman" pitchFamily="18" charset="0"/>
                </a:endParaRPr>
              </a:p>
              <a:p>
                <a:pPr marL="285750" indent="-285750">
                  <a:buClr>
                    <a:schemeClr val="tx1">
                      <a:lumMod val="50000"/>
                      <a:lumOff val="50000"/>
                    </a:schemeClr>
                  </a:buClr>
                  <a:buFont typeface="Wingdings" pitchFamily="2" charset="2"/>
                  <a:buChar char="q"/>
                </a:pPr>
                <a:endParaRPr lang="en-US" sz="1400" dirty="0">
                  <a:latin typeface="Times New Roman" pitchFamily="18" charset="0"/>
                  <a:cs typeface="Times New Roman" pitchFamily="18" charset="0"/>
                </a:endParaRPr>
              </a:p>
              <a:p>
                <a:pPr marL="285750" lvl="0" indent="-285750">
                  <a:buFont typeface="Times New Roman" pitchFamily="18" charset="0"/>
                  <a:buChar char="−"/>
                </a:pPr>
                <a:r>
                  <a:rPr lang="el-GR" sz="1400" dirty="0">
                    <a:latin typeface="Times New Roman" pitchFamily="18" charset="0"/>
                    <a:cs typeface="Times New Roman" pitchFamily="18" charset="0"/>
                  </a:rPr>
                  <a:t>Κέρδη προς ρευστά στοιχεία ενεργητικού </a:t>
                </a:r>
                <a:r>
                  <a:rPr lang="en-US" sz="1400" dirty="0">
                    <a:latin typeface="Times New Roman" pitchFamily="18" charset="0"/>
                    <a:cs typeface="Times New Roman" pitchFamily="18" charset="0"/>
                  </a:rPr>
                  <a:t>ROLA</a:t>
                </a:r>
                <a:r>
                  <a:rPr lang="el-GR" sz="1400" dirty="0">
                    <a:latin typeface="Times New Roman" pitchFamily="18" charset="0"/>
                    <a:cs typeface="Times New Roman" pitchFamily="18" charset="0"/>
                  </a:rPr>
                  <a:t> (</a:t>
                </a:r>
                <a:r>
                  <a:rPr lang="en-US" sz="1400" dirty="0">
                    <a:latin typeface="Times New Roman" pitchFamily="18" charset="0"/>
                    <a:cs typeface="Times New Roman" pitchFamily="18" charset="0"/>
                  </a:rPr>
                  <a:t>return on liquid assets</a:t>
                </a:r>
                <a:r>
                  <a:rPr lang="el-GR" sz="1400" dirty="0">
                    <a:latin typeface="Times New Roman" pitchFamily="18" charset="0"/>
                    <a:cs typeface="Times New Roman" pitchFamily="18" charset="0"/>
                  </a:rPr>
                  <a:t>)</a:t>
                </a:r>
              </a:p>
              <a:p>
                <a:pPr marL="285750" lvl="0" indent="-285750">
                  <a:buFont typeface="Times New Roman" pitchFamily="18" charset="0"/>
                  <a:buChar char="−"/>
                </a:pPr>
                <a:endParaRPr lang="en-US" sz="1400" dirty="0">
                  <a:latin typeface="Times New Roman" pitchFamily="18" charset="0"/>
                  <a:cs typeface="Times New Roman" pitchFamily="18" charset="0"/>
                </a:endParaRPr>
              </a:p>
              <a:p>
                <a:pPr marL="285750" indent="-285750">
                  <a:buFont typeface="Times New Roman" pitchFamily="18" charset="0"/>
                  <a:buChar char="−"/>
                </a:pPr>
                <a:r>
                  <a:rPr lang="el-GR" sz="1400" dirty="0">
                    <a:latin typeface="Times New Roman" pitchFamily="18" charset="0"/>
                    <a:cs typeface="Times New Roman" pitchFamily="18" charset="0"/>
                  </a:rPr>
                  <a:t>Κέρδη προ φόρων προς κέρδη μετά από φόρους </a:t>
                </a:r>
                <a:r>
                  <a:rPr lang="en-US" sz="1400" dirty="0">
                    <a:latin typeface="Times New Roman" pitchFamily="18" charset="0"/>
                    <a:cs typeface="Times New Roman" pitchFamily="18" charset="0"/>
                  </a:rPr>
                  <a:t>IBVAT</a:t>
                </a:r>
                <a:r>
                  <a:rPr lang="el-GR" sz="1400" dirty="0">
                    <a:latin typeface="Times New Roman" pitchFamily="18" charset="0"/>
                    <a:cs typeface="Times New Roman" pitchFamily="18" charset="0"/>
                  </a:rPr>
                  <a:t>(</a:t>
                </a:r>
                <a:r>
                  <a:rPr lang="en-US" sz="1400" dirty="0">
                    <a:latin typeface="Times New Roman" pitchFamily="18" charset="0"/>
                    <a:cs typeface="Times New Roman" pitchFamily="18" charset="0"/>
                  </a:rPr>
                  <a:t>Income before versus after taxes</a:t>
                </a:r>
                <a:r>
                  <a:rPr lang="el-GR" sz="1400" dirty="0">
                    <a:latin typeface="Times New Roman" pitchFamily="18" charset="0"/>
                    <a:cs typeface="Times New Roman" pitchFamily="18" charset="0"/>
                  </a:rPr>
                  <a:t>)</a:t>
                </a:r>
              </a:p>
              <a:p>
                <a:pPr marL="285750" indent="-285750">
                  <a:buFont typeface="Times New Roman" pitchFamily="18" charset="0"/>
                  <a:buChar char="−"/>
                </a:pPr>
                <a:endParaRPr lang="el-GR" sz="1400" dirty="0">
                  <a:latin typeface="Times New Roman" pitchFamily="18" charset="0"/>
                  <a:cs typeface="Times New Roman" pitchFamily="18" charset="0"/>
                </a:endParaRPr>
              </a:p>
              <a:p>
                <a:pPr marL="285750" indent="-285750">
                  <a:buFont typeface="Times New Roman" pitchFamily="18" charset="0"/>
                  <a:buChar char="−"/>
                </a:pPr>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𝛫</m:t>
                      </m:r>
                      <m:r>
                        <a:rPr lang="el-GR" sz="1400" b="0" i="1" smtClean="0">
                          <a:latin typeface="Cambria Math"/>
                        </a:rPr>
                        <m:t>𝜀</m:t>
                      </m:r>
                      <m:r>
                        <a:rPr lang="en-US" sz="1400" i="1">
                          <a:latin typeface="Cambria Math" panose="02040503050406030204" pitchFamily="18" charset="0"/>
                        </a:rPr>
                        <m:t>𝜌𝛿𝜂</m:t>
                      </m:r>
                      <m:r>
                        <a:rPr lang="en-US" sz="1400" i="1">
                          <a:latin typeface="Cambria Math" panose="02040503050406030204" pitchFamily="18" charset="0"/>
                        </a:rPr>
                        <m:t> </m:t>
                      </m:r>
                      <m:r>
                        <a:rPr lang="en-US" sz="1400" i="1">
                          <a:latin typeface="Cambria Math" panose="02040503050406030204" pitchFamily="18" charset="0"/>
                        </a:rPr>
                        <m:t>𝜋𝜌</m:t>
                      </m:r>
                      <m:r>
                        <m:rPr>
                          <m:sty m:val="p"/>
                        </m:rPr>
                        <a:rPr lang="en-US" sz="1400" i="1">
                          <a:latin typeface="Cambria Math" panose="02040503050406030204" pitchFamily="18" charset="0"/>
                        </a:rPr>
                        <m:t>ό</m:t>
                      </m:r>
                      <m:r>
                        <a:rPr lang="en-US" sz="1400" i="1">
                          <a:latin typeface="Cambria Math" panose="02040503050406030204" pitchFamily="18" charset="0"/>
                        </a:rPr>
                        <m:t> </m:t>
                      </m:r>
                      <m:r>
                        <a:rPr lang="en-US" sz="1400" i="1">
                          <a:latin typeface="Cambria Math" panose="02040503050406030204" pitchFamily="18" charset="0"/>
                        </a:rPr>
                        <m:t>𝜑</m:t>
                      </m:r>
                      <m:r>
                        <m:rPr>
                          <m:sty m:val="p"/>
                        </m:rPr>
                        <a:rPr lang="en-US" sz="1400" i="1">
                          <a:latin typeface="Cambria Math" panose="02040503050406030204" pitchFamily="18" charset="0"/>
                        </a:rPr>
                        <m:t>ό</m:t>
                      </m:r>
                      <m:r>
                        <a:rPr lang="en-US" sz="1400" i="1">
                          <a:latin typeface="Cambria Math" panose="02040503050406030204" pitchFamily="18" charset="0"/>
                        </a:rPr>
                        <m:t>𝜌𝜔𝜈</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𝛫</m:t>
                          </m:r>
                          <m:r>
                            <a:rPr lang="el-GR" sz="1400" b="0" i="1" smtClean="0">
                              <a:latin typeface="Cambria Math"/>
                            </a:rPr>
                            <m:t>𝜀</m:t>
                          </m:r>
                          <m:r>
                            <a:rPr lang="en-US" sz="1400" i="1">
                              <a:latin typeface="Cambria Math" panose="02040503050406030204" pitchFamily="18" charset="0"/>
                            </a:rPr>
                            <m:t>𝜌𝛿𝜂</m:t>
                          </m:r>
                          <m:r>
                            <a:rPr lang="en-US" sz="1400" i="1">
                              <a:latin typeface="Cambria Math" panose="02040503050406030204" pitchFamily="18" charset="0"/>
                            </a:rPr>
                            <m:t> </m:t>
                          </m:r>
                          <m:r>
                            <a:rPr lang="en-US" sz="1400" i="1">
                              <a:latin typeface="Cambria Math" panose="02040503050406030204" pitchFamily="18" charset="0"/>
                            </a:rPr>
                            <m:t>𝜇𝜀𝜏𝛼</m:t>
                          </m:r>
                          <m:r>
                            <a:rPr lang="en-US" sz="1400" i="1">
                              <a:latin typeface="Cambria Math" panose="02040503050406030204" pitchFamily="18" charset="0"/>
                            </a:rPr>
                            <m:t> </m:t>
                          </m:r>
                          <m:r>
                            <a:rPr lang="en-US" sz="1400" i="1">
                              <a:latin typeface="Cambria Math" panose="02040503050406030204" pitchFamily="18" charset="0"/>
                            </a:rPr>
                            <m:t>𝛼𝜋</m:t>
                          </m:r>
                          <m:r>
                            <m:rPr>
                              <m:sty m:val="p"/>
                            </m:rPr>
                            <a:rPr lang="en-US" sz="1400" i="1">
                              <a:latin typeface="Cambria Math" panose="02040503050406030204" pitchFamily="18" charset="0"/>
                            </a:rPr>
                            <m:t>ό</m:t>
                          </m:r>
                          <m:r>
                            <a:rPr lang="en-US" sz="1400" i="1">
                              <a:latin typeface="Cambria Math" panose="02040503050406030204" pitchFamily="18" charset="0"/>
                            </a:rPr>
                            <m:t> </m:t>
                          </m:r>
                          <m:r>
                            <a:rPr lang="en-US" sz="1400" i="1">
                              <a:latin typeface="Cambria Math" panose="02040503050406030204" pitchFamily="18" charset="0"/>
                            </a:rPr>
                            <m:t>𝜑</m:t>
                          </m:r>
                          <m:r>
                            <m:rPr>
                              <m:sty m:val="p"/>
                            </m:rPr>
                            <a:rPr lang="en-US" sz="1400" i="1">
                              <a:latin typeface="Cambria Math" panose="02040503050406030204" pitchFamily="18" charset="0"/>
                            </a:rPr>
                            <m:t>ό</m:t>
                          </m:r>
                          <m:r>
                            <a:rPr lang="en-US" sz="1400" i="1">
                              <a:latin typeface="Cambria Math" panose="02040503050406030204" pitchFamily="18" charset="0"/>
                            </a:rPr>
                            <m:t>𝜌𝜊𝜐𝜍</m:t>
                          </m:r>
                        </m:num>
                        <m:den>
                          <m:r>
                            <a:rPr lang="en-US" sz="1400" i="1">
                              <a:latin typeface="Cambria Math" panose="02040503050406030204" pitchFamily="18" charset="0"/>
                            </a:rPr>
                            <m:t>(1−</m:t>
                          </m:r>
                          <m:r>
                            <a:rPr lang="en-US" sz="1400" i="1">
                              <a:latin typeface="Cambria Math" panose="02040503050406030204" pitchFamily="18" charset="0"/>
                            </a:rPr>
                            <m:t>𝜑𝜊𝜌𝜊𝜆𝜊𝛾𝜄𝜅</m:t>
                          </m:r>
                          <m:r>
                            <m:rPr>
                              <m:sty m:val="p"/>
                            </m:rPr>
                            <a:rPr lang="en-US" sz="1400" i="1">
                              <a:latin typeface="Cambria Math" panose="02040503050406030204" pitchFamily="18" charset="0"/>
                            </a:rPr>
                            <m:t>ό</m:t>
                          </m:r>
                          <m:r>
                            <a:rPr lang="en-US" sz="1400" i="1">
                              <a:latin typeface="Cambria Math" panose="02040503050406030204" pitchFamily="18" charset="0"/>
                            </a:rPr>
                            <m:t> </m:t>
                          </m:r>
                          <m:r>
                            <a:rPr lang="en-US" sz="1400" i="1">
                              <a:latin typeface="Cambria Math" panose="02040503050406030204" pitchFamily="18" charset="0"/>
                            </a:rPr>
                            <m:t>𝜎𝜐𝜈𝜏𝜀𝜆𝜀𝜎𝜏𝜂</m:t>
                          </m:r>
                          <m:r>
                            <a:rPr lang="en-US" sz="1400" i="1">
                              <a:latin typeface="Cambria Math" panose="02040503050406030204" pitchFamily="18" charset="0"/>
                            </a:rPr>
                            <m:t>)</m:t>
                          </m:r>
                        </m:den>
                      </m:f>
                    </m:oMath>
                  </m:oMathPara>
                </a14:m>
                <a:endParaRPr lang="el-GR" sz="1400" dirty="0">
                  <a:latin typeface="Times New Roman" pitchFamily="18" charset="0"/>
                  <a:cs typeface="Times New Roman" pitchFamily="18" charset="0"/>
                </a:endParaRPr>
              </a:p>
              <a:p>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 </m:t>
                      </m:r>
                      <m:r>
                        <a:rPr lang="en-US" sz="1400" i="1">
                          <a:latin typeface="Cambria Math" panose="02040503050406030204" pitchFamily="18" charset="0"/>
                        </a:rPr>
                        <m:t>𝐼𝑛𝑐𝑜𝑚𝑒</m:t>
                      </m:r>
                      <m:r>
                        <a:rPr lang="en-US" sz="1400" i="1">
                          <a:latin typeface="Cambria Math" panose="02040503050406030204" pitchFamily="18" charset="0"/>
                        </a:rPr>
                        <m:t> </m:t>
                      </m:r>
                      <m:r>
                        <a:rPr lang="en-US" sz="1400" i="1">
                          <a:latin typeface="Cambria Math" panose="02040503050406030204" pitchFamily="18" charset="0"/>
                        </a:rPr>
                        <m:t>𝑏𝑒𝑓𝑜𝑟𝑒</m:t>
                      </m:r>
                      <m:r>
                        <a:rPr lang="en-US" sz="1400" i="1">
                          <a:latin typeface="Cambria Math" panose="02040503050406030204" pitchFamily="18" charset="0"/>
                        </a:rPr>
                        <m:t>  </m:t>
                      </m:r>
                      <m:r>
                        <a:rPr lang="en-US" sz="1400" i="1">
                          <a:latin typeface="Cambria Math" panose="02040503050406030204" pitchFamily="18" charset="0"/>
                        </a:rPr>
                        <m:t>𝑡𝑎𝑥𝑒𝑠</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𝐼𝑛𝑐𝑜𝑚𝑒</m:t>
                          </m:r>
                          <m:r>
                            <a:rPr lang="en-US" sz="1400" i="1">
                              <a:latin typeface="Cambria Math" panose="02040503050406030204" pitchFamily="18" charset="0"/>
                            </a:rPr>
                            <m:t>  </m:t>
                          </m:r>
                          <m:r>
                            <a:rPr lang="en-US" sz="1400" i="1">
                              <a:latin typeface="Cambria Math" panose="02040503050406030204" pitchFamily="18" charset="0"/>
                            </a:rPr>
                            <m:t>𝑎𝑓𝑡𝑒𝑟</m:t>
                          </m:r>
                          <m:r>
                            <a:rPr lang="en-US" sz="1400" i="1">
                              <a:latin typeface="Cambria Math" panose="02040503050406030204" pitchFamily="18" charset="0"/>
                            </a:rPr>
                            <m:t> </m:t>
                          </m:r>
                          <m:r>
                            <a:rPr lang="en-US" sz="1400" i="1">
                              <a:latin typeface="Cambria Math" panose="02040503050406030204" pitchFamily="18" charset="0"/>
                            </a:rPr>
                            <m:t>𝑡𝑎𝑥𝑒𝑠</m:t>
                          </m:r>
                        </m:num>
                        <m:den>
                          <m:r>
                            <a:rPr lang="en-US" sz="1400" i="1">
                              <a:latin typeface="Cambria Math" panose="02040503050406030204" pitchFamily="18" charset="0"/>
                            </a:rPr>
                            <m:t>(1−</m:t>
                          </m:r>
                          <m:r>
                            <a:rPr lang="en-US" sz="1400" i="1">
                              <a:latin typeface="Cambria Math" panose="02040503050406030204" pitchFamily="18" charset="0"/>
                            </a:rPr>
                            <m:t>𝑡𝑎𝑥</m:t>
                          </m:r>
                          <m:r>
                            <a:rPr lang="en-US" sz="1400" i="1">
                              <a:latin typeface="Cambria Math" panose="02040503050406030204" pitchFamily="18" charset="0"/>
                            </a:rPr>
                            <m:t> </m:t>
                          </m:r>
                          <m:r>
                            <a:rPr lang="en-US" sz="1400" i="1">
                              <a:latin typeface="Cambria Math" panose="02040503050406030204" pitchFamily="18" charset="0"/>
                            </a:rPr>
                            <m:t>𝑟𝑎𝑡𝑒</m:t>
                          </m:r>
                          <m:r>
                            <a:rPr lang="en-US" sz="1400" i="1">
                              <a:latin typeface="Cambria Math" panose="02040503050406030204" pitchFamily="18" charset="0"/>
                            </a:rPr>
                            <m:t>)</m:t>
                          </m:r>
                        </m:den>
                      </m:f>
                    </m:oMath>
                  </m:oMathPara>
                </a14:m>
                <a:endParaRPr lang="en-US"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28600" lvl="2" indent="-228600">
                  <a:buClr>
                    <a:schemeClr val="tx1">
                      <a:lumMod val="50000"/>
                      <a:lumOff val="50000"/>
                    </a:schemeClr>
                  </a:buClr>
                  <a:buFont typeface="Wingdings" pitchFamily="2" charset="2"/>
                  <a:buChar char="q"/>
                </a:pPr>
                <a:endParaRPr lang="en-US" sz="1400" b="1" dirty="0">
                  <a:latin typeface="Times New Roman" pitchFamily="18" charset="0"/>
                  <a:cs typeface="Times New Roman" pitchFamily="18" charset="0"/>
                </a:endParaRPr>
              </a:p>
              <a:p>
                <a:pPr marL="228600" lvl="2" indent="-228600">
                  <a:buClr>
                    <a:schemeClr val="tx1">
                      <a:lumMod val="50000"/>
                      <a:lumOff val="50000"/>
                    </a:schemeClr>
                  </a:buClr>
                  <a:buFont typeface="Wingdings" pitchFamily="2" charset="2"/>
                  <a:buChar char="q"/>
                </a:pPr>
                <a:endParaRPr lang="en-US" sz="1400" b="1" dirty="0"/>
              </a:p>
            </p:txBody>
          </p:sp>
        </mc:Choice>
        <mc:Fallback xmlns="">
          <p:sp>
            <p:nvSpPr>
              <p:cNvPr id="7" name="Rectangle 6"/>
              <p:cNvSpPr>
                <a:spLocks noRot="1" noChangeAspect="1" noMove="1" noResize="1" noEditPoints="1" noAdjustHandles="1" noChangeArrowheads="1" noChangeShapeType="1" noTextEdit="1"/>
              </p:cNvSpPr>
              <p:nvPr/>
            </p:nvSpPr>
            <p:spPr>
              <a:xfrm>
                <a:off x="533400" y="1196752"/>
                <a:ext cx="8077200" cy="3793090"/>
              </a:xfrm>
              <a:prstGeom prst="rect">
                <a:avLst/>
              </a:prstGeom>
              <a:blipFill>
                <a:blip r:embed="rId2"/>
                <a:stretch>
                  <a:fillRect l="-151" t="-161"/>
                </a:stretch>
              </a:blipFill>
            </p:spPr>
            <p:txBody>
              <a:bodyPr/>
              <a:lstStyle/>
              <a:p>
                <a:r>
                  <a:rPr lang="el-GR">
                    <a:noFill/>
                  </a:rPr>
                  <a:t> </a:t>
                </a:r>
              </a:p>
            </p:txBody>
          </p:sp>
        </mc:Fallback>
      </mc:AlternateContent>
    </p:spTree>
    <p:extLst>
      <p:ext uri="{BB962C8B-B14F-4D97-AF65-F5344CB8AC3E}">
        <p14:creationId xmlns:p14="http://schemas.microsoft.com/office/powerpoint/2010/main" val="2194600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76" name="Rectangle 150">
            <a:extLst>
              <a:ext uri="{FF2B5EF4-FFF2-40B4-BE49-F238E27FC236}">
                <a16:creationId xmlns:a16="http://schemas.microsoft.com/office/drawing/2014/main" id="{41497DE5-0939-4D1D-9350-0C5E1B209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77" name="Rectangle 152">
            <a:extLst>
              <a:ext uri="{FF2B5EF4-FFF2-40B4-BE49-F238E27FC236}">
                <a16:creationId xmlns:a16="http://schemas.microsoft.com/office/drawing/2014/main" id="{5CCC70ED-6C63-4537-B7EB-51990D6C0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043" y="457200"/>
            <a:ext cx="8455914"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a:extLst>
              <a:ext uri="{FF2B5EF4-FFF2-40B4-BE49-F238E27FC236}">
                <a16:creationId xmlns:a16="http://schemas.microsoft.com/office/drawing/2014/main" id="{B76E24C1-2968-40DC-A36E-F6B85F0F0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2049" y="521208"/>
            <a:ext cx="8359902"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57" name="Rectangle 1"/>
          <p:cNvSpPr>
            <a:spLocks noChangeArrowheads="1"/>
          </p:cNvSpPr>
          <p:nvPr/>
        </p:nvSpPr>
        <p:spPr bwMode="auto">
          <a:xfrm>
            <a:off x="3967315" y="639097"/>
            <a:ext cx="4689988" cy="3686015"/>
          </a:xfrm>
          <a:prstGeom prst="rect">
            <a:avLst/>
          </a:prstGeom>
        </p:spPr>
        <p:txBody>
          <a:bodyPr vert="horz" lIns="91440" tIns="45720" rIns="91440" bIns="45720" numCol="1" rtlCol="0" anchor="b" anchorCtr="0" compatLnSpc="1">
            <a:prstTxWarp prst="textNoShape">
              <a:avLst/>
            </a:prstTxWarp>
            <a:normAutofit/>
          </a:bodyPr>
          <a:lstStyle/>
          <a:p>
            <a:pPr marL="1828800" marR="0" lvl="4" indent="0" defTabSz="914400" fontAlgn="base">
              <a:lnSpc>
                <a:spcPct val="85000"/>
              </a:lnSpc>
              <a:spcBef>
                <a:spcPct val="0"/>
              </a:spcBef>
              <a:spcAft>
                <a:spcPts val="600"/>
              </a:spcAft>
              <a:buClrTx/>
              <a:buSzTx/>
              <a:tabLst/>
            </a:pPr>
            <a:endParaRPr kumimoji="0" lang="en-US" sz="5000" b="0" i="0" u="none" strike="noStrike" cap="none" spc="-50" normalizeH="0" dirty="0">
              <a:ln>
                <a:noFill/>
              </a:ln>
              <a:solidFill>
                <a:schemeClr val="tx1">
                  <a:lumMod val="85000"/>
                  <a:lumOff val="15000"/>
                </a:schemeClr>
              </a:solidFill>
              <a:effectLst/>
              <a:latin typeface="+mj-lt"/>
              <a:ea typeface="+mj-ea"/>
              <a:cs typeface="+mj-cs"/>
            </a:endParaRPr>
          </a:p>
        </p:txBody>
      </p:sp>
      <p:graphicFrame>
        <p:nvGraphicFramePr>
          <p:cNvPr id="2" name="Table 1"/>
          <p:cNvGraphicFramePr>
            <a:graphicFrameLocks noGrp="1"/>
          </p:cNvGraphicFramePr>
          <p:nvPr>
            <p:extLst>
              <p:ext uri="{D42A27DB-BD31-4B8C-83A1-F6EECF244321}">
                <p14:modId xmlns:p14="http://schemas.microsoft.com/office/powerpoint/2010/main" val="536823683"/>
              </p:ext>
            </p:extLst>
          </p:nvPr>
        </p:nvGraphicFramePr>
        <p:xfrm>
          <a:off x="776029" y="905933"/>
          <a:ext cx="7615947" cy="5072415"/>
        </p:xfrm>
        <a:graphic>
          <a:graphicData uri="http://schemas.openxmlformats.org/drawingml/2006/table">
            <a:tbl>
              <a:tblPr firstRow="1" bandRow="1"/>
              <a:tblGrid>
                <a:gridCol w="2906313">
                  <a:extLst>
                    <a:ext uri="{9D8B030D-6E8A-4147-A177-3AD203B41FA5}">
                      <a16:colId xmlns:a16="http://schemas.microsoft.com/office/drawing/2014/main" val="20000"/>
                    </a:ext>
                  </a:extLst>
                </a:gridCol>
                <a:gridCol w="2835974">
                  <a:extLst>
                    <a:ext uri="{9D8B030D-6E8A-4147-A177-3AD203B41FA5}">
                      <a16:colId xmlns:a16="http://schemas.microsoft.com/office/drawing/2014/main" val="20001"/>
                    </a:ext>
                  </a:extLst>
                </a:gridCol>
                <a:gridCol w="1054061">
                  <a:extLst>
                    <a:ext uri="{9D8B030D-6E8A-4147-A177-3AD203B41FA5}">
                      <a16:colId xmlns:a16="http://schemas.microsoft.com/office/drawing/2014/main" val="20002"/>
                    </a:ext>
                  </a:extLst>
                </a:gridCol>
                <a:gridCol w="819599">
                  <a:extLst>
                    <a:ext uri="{9D8B030D-6E8A-4147-A177-3AD203B41FA5}">
                      <a16:colId xmlns:a16="http://schemas.microsoft.com/office/drawing/2014/main" val="20003"/>
                    </a:ext>
                  </a:extLst>
                </a:gridCol>
              </a:tblGrid>
              <a:tr h="296455">
                <a:tc>
                  <a:txBody>
                    <a:bodyPr/>
                    <a:lstStyle/>
                    <a:p>
                      <a:pPr algn="just">
                        <a:lnSpc>
                          <a:spcPct val="115000"/>
                        </a:lnSpc>
                        <a:spcBef>
                          <a:spcPts val="100"/>
                        </a:spcBef>
                        <a:spcAft>
                          <a:spcPts val="100"/>
                        </a:spcAft>
                      </a:pPr>
                      <a:r>
                        <a:rPr lang="el-GR" sz="1500">
                          <a:latin typeface="Times New Roman"/>
                          <a:ea typeface="Calibri"/>
                          <a:cs typeface="Times New Roman"/>
                        </a:rPr>
                        <a:t>Πωλήσεις (τζίρος)</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Bef>
                          <a:spcPts val="100"/>
                        </a:spcBef>
                        <a:spcAft>
                          <a:spcPts val="100"/>
                        </a:spcAft>
                      </a:pPr>
                      <a:r>
                        <a:rPr lang="en-US" sz="1500">
                          <a:latin typeface="Times New Roman"/>
                          <a:ea typeface="Calibri"/>
                          <a:cs typeface="Times New Roman"/>
                        </a:rPr>
                        <a:t>Sales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500" dirty="0">
                          <a:latin typeface="Times New Roman"/>
                          <a:ea typeface="Calibri"/>
                          <a:cs typeface="Times New Roman"/>
                        </a:rPr>
                        <a:t> 100.000   </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500" dirty="0">
                          <a:latin typeface="Times New Roman"/>
                          <a:ea typeface="Calibri"/>
                          <a:cs typeface="Times New Roman"/>
                        </a:rPr>
                        <a:t>100,0%</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-Κόστος Πωληθέντων</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Cost of goods sold</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a:latin typeface="Times New Roman"/>
                          <a:ea typeface="Calibri"/>
                          <a:cs typeface="Times New Roman"/>
                        </a:rPr>
                        <a:t>-  80.000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dirty="0">
                          <a:latin typeface="Times New Roman"/>
                          <a:ea typeface="Calibri"/>
                          <a:cs typeface="Times New Roman"/>
                        </a:rPr>
                        <a:t>-80,0%</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Μικτό κέρδος</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Bef>
                          <a:spcPts val="100"/>
                        </a:spcBef>
                        <a:spcAft>
                          <a:spcPts val="100"/>
                        </a:spcAft>
                      </a:pPr>
                      <a:r>
                        <a:rPr lang="en-US" sz="1500">
                          <a:latin typeface="Times New Roman"/>
                          <a:ea typeface="Calibri"/>
                          <a:cs typeface="Times New Roman"/>
                        </a:rPr>
                        <a:t>Gross margin</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500" dirty="0">
                          <a:latin typeface="Times New Roman"/>
                          <a:ea typeface="Calibri"/>
                          <a:cs typeface="Times New Roman"/>
                        </a:rPr>
                        <a:t>   20.000   </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l-GR" sz="1500" dirty="0">
                          <a:latin typeface="Times New Roman"/>
                          <a:ea typeface="Calibri"/>
                          <a:cs typeface="Times New Roman"/>
                        </a:rPr>
                        <a:t>20,0%</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2"/>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Λειτουργικά έξοδα</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Selling, General &amp;Administration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a:latin typeface="Times New Roman"/>
                          <a:ea typeface="Calibri"/>
                          <a:cs typeface="Times New Roman"/>
                        </a:rPr>
                        <a:t>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a:latin typeface="Times New Roman"/>
                          <a:ea typeface="Calibri"/>
                          <a:cs typeface="Times New Roman"/>
                        </a:rPr>
                        <a:t>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29135">
                <a:tc>
                  <a:txBody>
                    <a:bodyPr/>
                    <a:lstStyle/>
                    <a:p>
                      <a:pPr algn="just">
                        <a:lnSpc>
                          <a:spcPct val="115000"/>
                        </a:lnSpc>
                        <a:spcBef>
                          <a:spcPts val="100"/>
                        </a:spcBef>
                        <a:spcAft>
                          <a:spcPts val="100"/>
                        </a:spcAft>
                      </a:pPr>
                      <a:r>
                        <a:rPr lang="el-GR" sz="1500">
                          <a:latin typeface="Times New Roman"/>
                          <a:ea typeface="Calibri"/>
                          <a:cs typeface="Times New Roman"/>
                        </a:rPr>
                        <a:t>Έξοδα Διάθεσης</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Selling expenses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dirty="0">
                          <a:latin typeface="Times New Roman"/>
                          <a:ea typeface="Calibri"/>
                          <a:cs typeface="Times New Roman"/>
                        </a:rPr>
                        <a:t>-    2.000   </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dirty="0">
                          <a:latin typeface="Times New Roman"/>
                          <a:ea typeface="Calibri"/>
                          <a:cs typeface="Times New Roman"/>
                        </a:rPr>
                        <a:t>-2,0%</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Έξοδα έρευνας &amp; ανάπτυξης</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R&amp;D expenses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a:latin typeface="Times New Roman"/>
                          <a:ea typeface="Calibri"/>
                          <a:cs typeface="Times New Roman"/>
                        </a:rPr>
                        <a:t>-    3.000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dirty="0">
                          <a:latin typeface="Times New Roman"/>
                          <a:ea typeface="Calibri"/>
                          <a:cs typeface="Times New Roman"/>
                        </a:rPr>
                        <a:t>-3,0%</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Διοικητικά έξοδα</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Administrative expenses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a:latin typeface="Times New Roman"/>
                          <a:ea typeface="Calibri"/>
                          <a:cs typeface="Times New Roman"/>
                        </a:rPr>
                        <a:t>-    5.000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dirty="0">
                          <a:latin typeface="Times New Roman"/>
                          <a:ea typeface="Calibri"/>
                          <a:cs typeface="Times New Roman"/>
                        </a:rPr>
                        <a:t>-5,0%</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Σύνολο Λειτουργικών Εξόδων</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Bef>
                          <a:spcPts val="100"/>
                        </a:spcBef>
                        <a:spcAft>
                          <a:spcPts val="100"/>
                        </a:spcAft>
                      </a:pPr>
                      <a:r>
                        <a:rPr lang="en-US" sz="1500">
                          <a:latin typeface="Times New Roman"/>
                          <a:ea typeface="Calibri"/>
                          <a:cs typeface="Times New Roman"/>
                        </a:rPr>
                        <a:t>Total SG&amp;A expenses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500">
                          <a:latin typeface="Times New Roman"/>
                          <a:ea typeface="Calibri"/>
                          <a:cs typeface="Times New Roman"/>
                        </a:rPr>
                        <a:t>-  10.000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l-GR" sz="1500" dirty="0">
                          <a:latin typeface="Times New Roman"/>
                          <a:ea typeface="Calibri"/>
                          <a:cs typeface="Times New Roman"/>
                        </a:rPr>
                        <a:t>-10,0%</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7"/>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Λειτουργικά Έσοδα Κέρδη</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Operating income</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a:latin typeface="Times New Roman"/>
                          <a:ea typeface="Calibri"/>
                          <a:cs typeface="Times New Roman"/>
                        </a:rPr>
                        <a:t>     6.000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a:latin typeface="Times New Roman"/>
                          <a:ea typeface="Calibri"/>
                          <a:cs typeface="Times New Roman"/>
                        </a:rPr>
                        <a:t>6,0%</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Άλλα έσοδα και έξοδα</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Other income and expenses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a:latin typeface="Times New Roman"/>
                          <a:ea typeface="Calibri"/>
                          <a:cs typeface="Times New Roman"/>
                        </a:rPr>
                        <a:t>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a:latin typeface="Times New Roman"/>
                          <a:ea typeface="Calibri"/>
                          <a:cs typeface="Times New Roman"/>
                        </a:rPr>
                        <a:t>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Έσοδα τόκων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Interest income</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a:latin typeface="Times New Roman"/>
                          <a:ea typeface="Calibri"/>
                          <a:cs typeface="Times New Roman"/>
                        </a:rPr>
                        <a:t>        700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a:latin typeface="Times New Roman"/>
                          <a:ea typeface="Calibri"/>
                          <a:cs typeface="Times New Roman"/>
                        </a:rPr>
                        <a:t>0,7%</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Έξοδα τόκων</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Interest expenses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a:latin typeface="Times New Roman"/>
                          <a:ea typeface="Calibri"/>
                          <a:cs typeface="Times New Roman"/>
                        </a:rPr>
                        <a:t>-       900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a:latin typeface="Times New Roman"/>
                          <a:ea typeface="Calibri"/>
                          <a:cs typeface="Times New Roman"/>
                        </a:rPr>
                        <a:t>-0,9%</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Κέρδη από πώληση παγίων</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Gain on sale of assets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a:latin typeface="Times New Roman"/>
                          <a:ea typeface="Calibri"/>
                          <a:cs typeface="Times New Roman"/>
                        </a:rPr>
                        <a:t>        500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a:latin typeface="Times New Roman"/>
                          <a:ea typeface="Calibri"/>
                          <a:cs typeface="Times New Roman"/>
                        </a:rPr>
                        <a:t>0,5%</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Σύνολο λοιπών εσόδων και εξόδων</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Bef>
                          <a:spcPts val="100"/>
                        </a:spcBef>
                        <a:spcAft>
                          <a:spcPts val="100"/>
                        </a:spcAft>
                      </a:pPr>
                      <a:r>
                        <a:rPr lang="en-US" sz="1500">
                          <a:latin typeface="Times New Roman"/>
                          <a:ea typeface="Calibri"/>
                          <a:cs typeface="Times New Roman"/>
                        </a:rPr>
                        <a:t>Total other income expenses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500">
                          <a:latin typeface="Times New Roman"/>
                          <a:ea typeface="Calibri"/>
                          <a:cs typeface="Times New Roman"/>
                        </a:rPr>
                        <a:t>        300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l-GR" sz="1500">
                          <a:latin typeface="Times New Roman"/>
                          <a:ea typeface="Calibri"/>
                          <a:cs typeface="Times New Roman"/>
                        </a:rPr>
                        <a:t>0,3%</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13"/>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Καθαρά κέρδη προ φόρων</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Bef>
                          <a:spcPts val="100"/>
                        </a:spcBef>
                        <a:spcAft>
                          <a:spcPts val="100"/>
                        </a:spcAft>
                      </a:pPr>
                      <a:r>
                        <a:rPr lang="en-US" sz="1500">
                          <a:latin typeface="Times New Roman"/>
                          <a:ea typeface="Calibri"/>
                          <a:cs typeface="Times New Roman"/>
                        </a:rPr>
                        <a:t>Net profit before income taxes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500">
                          <a:latin typeface="Times New Roman"/>
                          <a:ea typeface="Calibri"/>
                          <a:cs typeface="Times New Roman"/>
                        </a:rPr>
                        <a:t>   10.300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l-GR" sz="1500">
                          <a:latin typeface="Times New Roman"/>
                          <a:ea typeface="Calibri"/>
                          <a:cs typeface="Times New Roman"/>
                        </a:rPr>
                        <a:t>10,3%</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14"/>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Φόροι εισοδήματος</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Bef>
                          <a:spcPts val="100"/>
                        </a:spcBef>
                        <a:spcAft>
                          <a:spcPts val="100"/>
                        </a:spcAft>
                      </a:pPr>
                      <a:r>
                        <a:rPr lang="en-US" sz="1500">
                          <a:latin typeface="Times New Roman"/>
                          <a:ea typeface="Calibri"/>
                          <a:cs typeface="Times New Roman"/>
                        </a:rPr>
                        <a:t>Provisions for income taxes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500">
                          <a:latin typeface="Times New Roman"/>
                          <a:ea typeface="Calibri"/>
                          <a:cs typeface="Times New Roman"/>
                        </a:rPr>
                        <a:t>-    2.300   </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l-GR" sz="1500">
                          <a:latin typeface="Times New Roman"/>
                          <a:ea typeface="Calibri"/>
                          <a:cs typeface="Times New Roman"/>
                        </a:rPr>
                        <a:t>-2,3%</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96455">
                <a:tc>
                  <a:txBody>
                    <a:bodyPr/>
                    <a:lstStyle/>
                    <a:p>
                      <a:pPr algn="just">
                        <a:lnSpc>
                          <a:spcPct val="115000"/>
                        </a:lnSpc>
                        <a:spcBef>
                          <a:spcPts val="100"/>
                        </a:spcBef>
                        <a:spcAft>
                          <a:spcPts val="100"/>
                        </a:spcAft>
                      </a:pPr>
                      <a:r>
                        <a:rPr lang="el-GR" sz="1500">
                          <a:latin typeface="Times New Roman"/>
                          <a:ea typeface="Calibri"/>
                          <a:cs typeface="Times New Roman"/>
                        </a:rPr>
                        <a:t>Καθαρά κέρδη μετά από φόρους</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Bef>
                          <a:spcPts val="100"/>
                        </a:spcBef>
                        <a:spcAft>
                          <a:spcPts val="100"/>
                        </a:spcAft>
                      </a:pPr>
                      <a:r>
                        <a:rPr lang="en-US" sz="1500">
                          <a:latin typeface="Times New Roman"/>
                          <a:ea typeface="Calibri"/>
                          <a:cs typeface="Times New Roman"/>
                        </a:rPr>
                        <a:t>Net profit after taxes</a:t>
                      </a:r>
                      <a:endParaRPr lang="el-GR" sz="150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500" dirty="0">
                          <a:latin typeface="Times New Roman"/>
                          <a:ea typeface="Calibri"/>
                          <a:cs typeface="Times New Roman"/>
                        </a:rPr>
                        <a:t>     8.000   </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l-GR" sz="1500" dirty="0">
                          <a:latin typeface="Times New Roman"/>
                          <a:ea typeface="Calibri"/>
                          <a:cs typeface="Times New Roman"/>
                        </a:rPr>
                        <a:t>8,0%</a:t>
                      </a:r>
                      <a:endParaRPr lang="el-GR" sz="1500" dirty="0">
                        <a:latin typeface="Calibri"/>
                        <a:ea typeface="Calibri"/>
                        <a:cs typeface="Times New Roman"/>
                      </a:endParaRPr>
                    </a:p>
                  </a:txBody>
                  <a:tcPr marL="48493" marR="48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16"/>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475656" y="2192090"/>
            <a:ext cx="4608512" cy="720080"/>
          </a:xfrm>
          <a:prstGeom prst="rect">
            <a:avLst/>
          </a:prstGeom>
          <a:noFill/>
        </p:spPr>
      </p:pic>
      <p:pic>
        <p:nvPicPr>
          <p:cNvPr id="58369"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47664" y="3753036"/>
            <a:ext cx="4608512" cy="792088"/>
          </a:xfrm>
          <a:prstGeom prst="rect">
            <a:avLst/>
          </a:prstGeom>
          <a:noFill/>
        </p:spPr>
      </p:pic>
      <p:sp>
        <p:nvSpPr>
          <p:cNvPr id="58371" name="Rectangle 3"/>
          <p:cNvSpPr>
            <a:spLocks noChangeArrowheads="1"/>
          </p:cNvSpPr>
          <p:nvPr/>
        </p:nvSpPr>
        <p:spPr bwMode="auto">
          <a:xfrm>
            <a:off x="179512" y="-67319"/>
            <a:ext cx="8424936" cy="2344191"/>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algn="just" fontAlgn="base">
              <a:spcBef>
                <a:spcPct val="0"/>
              </a:spcBef>
              <a:spcAft>
                <a:spcPct val="0"/>
              </a:spcAft>
            </a:pPr>
            <a:r>
              <a:rPr kumimoji="0" lang="el-GR" sz="16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Δ</a:t>
            </a:r>
            <a:r>
              <a:rPr kumimoji="0" lang="el-GR" sz="1600" b="1" i="0"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rPr>
              <a:t>είκτες Δραστηριότητας</a:t>
            </a:r>
            <a:endParaRPr kumimoji="0" lang="el-GR" sz="1600" b="1" i="0" u="none" strike="noStrike" cap="none" normalizeH="0" baseline="0" dirty="0">
              <a:ln>
                <a:noFill/>
              </a:ln>
              <a:solidFill>
                <a:srgbClr val="4F81BD"/>
              </a:solidFill>
              <a:effectLst/>
              <a:latin typeface="Times New Roman" pitchFamily="18" charset="0"/>
              <a:ea typeface="Times New Roman" pitchFamily="18" charset="0"/>
              <a:cs typeface="Times New Roman" pitchFamily="18" charset="0"/>
            </a:endParaRPr>
          </a:p>
          <a:p>
            <a:pPr algn="just" eaLnBrk="0" fontAlgn="base" hangingPunct="0">
              <a:spcBef>
                <a:spcPct val="0"/>
              </a:spcBef>
              <a:spcAft>
                <a:spcPct val="0"/>
              </a:spcAf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Οι δείκτες δραστηριότητας μετρούν τον βαθμό της αποτελεσματικής χρησιμοποίησης των διαφόρων κατηγοριών περιουσιακών στοιχείων της επιχείρησης. Οι δείκτες αυτοί προκύπτουν από την σύγκριση μεταξύ του επιπέδου των πωλήσεων και του επενδυθέντος κεφαλαίου στα εν λόγω περιουσιακά στοιχεία.</a:t>
            </a:r>
          </a:p>
          <a:p>
            <a:pPr marL="0" marR="0" lvl="0" indent="0" algn="just" defTabSz="914400" rtl="0" eaLnBrk="0" fontAlgn="base" latinLnBrk="0" hangingPunct="0">
              <a:lnSpc>
                <a:spcPct val="100000"/>
              </a:lnSpc>
              <a:spcBef>
                <a:spcPct val="0"/>
              </a:spcBef>
              <a:spcAft>
                <a:spcPct val="0"/>
              </a:spcAft>
              <a:buClrTx/>
              <a:buSzTx/>
              <a:tabLs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ταχύτητας κυκλοφορίας αποθεμάτων:</a:t>
            </a:r>
            <a:r>
              <a:rPr kumimoji="0" lang="el-GR" sz="16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tabLst/>
            </a:pPr>
            <a:r>
              <a:rPr kumimoji="0" lang="el-GR" sz="1600" b="0" i="1" u="none" strike="noStrike" cap="none" normalizeH="0" baseline="0" dirty="0">
                <a:ln>
                  <a:noFill/>
                </a:ln>
                <a:solidFill>
                  <a:schemeClr val="tx1"/>
                </a:solidFill>
                <a:effectLst/>
                <a:latin typeface="Times New Roman" pitchFamily="18" charset="0"/>
                <a:cs typeface="Times New Roman" pitchFamily="18" charset="0"/>
              </a:rPr>
              <a:t>(Αποθέματα  / Πωλήσεις)*365 ημέρες</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Κυκλοφοριακή ταχύτητα αποθεμάτων Ι</a:t>
            </a:r>
            <a:r>
              <a:rPr kumimoji="0" lang="en-US"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T</a:t>
            </a:r>
            <a:r>
              <a:rPr kumimoji="0" lang="el-GR"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inventory turnover</a:t>
            </a:r>
            <a:r>
              <a:rPr kumimoji="0" lang="el-GR"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600" b="0" i="0" u="none" strike="noStrike" cap="none" normalizeH="0" baseline="0" dirty="0">
              <a:ln>
                <a:noFill/>
              </a:ln>
              <a:solidFill>
                <a:schemeClr val="tx1"/>
              </a:solidFill>
              <a:effectLst/>
              <a:latin typeface="Arial" pitchFamily="34" charset="0"/>
              <a:cs typeface="Arial" pitchFamily="34" charset="0"/>
            </a:endParaRPr>
          </a:p>
        </p:txBody>
      </p:sp>
      <p:sp>
        <p:nvSpPr>
          <p:cNvPr id="58372" name="Rectangle 4"/>
          <p:cNvSpPr>
            <a:spLocks noChangeArrowheads="1"/>
          </p:cNvSpPr>
          <p:nvPr/>
        </p:nvSpPr>
        <p:spPr bwMode="auto">
          <a:xfrm>
            <a:off x="557869" y="2751311"/>
            <a:ext cx="8100392"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Από τον αριθμοδείκτη αυτό εξάγεται άλλος ένας από τους πλέον δημοφιλείς διαχειριστικά αριθμοδείκτης αυτός των ημερών αποθήκευσης των αποθεμάτων </a:t>
            </a:r>
            <a:r>
              <a:rPr kumimoji="0" lang="en-US"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ISD</a:t>
            </a: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inventory supply days</a:t>
            </a: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58373" name="Rectangle 5"/>
          <p:cNvSpPr>
            <a:spLocks noChangeArrowheads="1"/>
          </p:cNvSpPr>
          <p:nvPr/>
        </p:nvSpPr>
        <p:spPr bwMode="auto">
          <a:xfrm>
            <a:off x="502834" y="4550112"/>
            <a:ext cx="81724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Δείχνει την ταχύτητα με την οποία τα αποθέματα των εμπορευμάτων μετατρέπονται σε εισπρακτέους λογαριασμούς διαμέσου των πωλήσεων. Μας δείχνει λοιπόν το χρονικό διάστημα που απαιτείται να περιμένει η επιχείρηση για την πώληση και την αντικατάσταση των εμπορευμάτων της. Προκειμένου να αξιολογηθούν οι παραπάνω τιμές των δεικτών κυκλοφοριακής ταχύτητας αποθεμάτων, θα πρέπει να συγκριθούν με τους μέσους δείκτες του κλάδου ή με τους δείκτες των κυριότερων ανταγωνιστών της επιχείρησης.</a:t>
            </a:r>
            <a:endParaRPr kumimoji="0" lang="el-GR"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83568" y="1124744"/>
            <a:ext cx="5976664" cy="576064"/>
          </a:xfrm>
          <a:prstGeom prst="rect">
            <a:avLst/>
          </a:prstGeom>
          <a:noFill/>
        </p:spPr>
      </p:pic>
      <p:pic>
        <p:nvPicPr>
          <p:cNvPr id="59393"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971600" y="2924944"/>
            <a:ext cx="5328592" cy="720080"/>
          </a:xfrm>
          <a:prstGeom prst="rect">
            <a:avLst/>
          </a:prstGeom>
          <a:noFill/>
        </p:spPr>
      </p:pic>
      <p:sp>
        <p:nvSpPr>
          <p:cNvPr id="59395" name="Rectangle 3"/>
          <p:cNvSpPr>
            <a:spLocks noChangeArrowheads="1"/>
          </p:cNvSpPr>
          <p:nvPr/>
        </p:nvSpPr>
        <p:spPr bwMode="auto">
          <a:xfrm>
            <a:off x="0" y="-144788"/>
            <a:ext cx="8604448" cy="14157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Δείκτης ταχύτητας είσπραξης απαιτήσεων:</a:t>
            </a:r>
            <a:r>
              <a:rPr kumimoji="0" lang="el-GR" sz="16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1" u="none" strike="noStrike" cap="none" normalizeH="0" baseline="0" dirty="0">
                <a:ln>
                  <a:noFill/>
                </a:ln>
                <a:solidFill>
                  <a:schemeClr val="tx1"/>
                </a:solidFill>
                <a:effectLst/>
                <a:latin typeface="Times New Roman" pitchFamily="18" charset="0"/>
                <a:cs typeface="Times New Roman" pitchFamily="18" charset="0"/>
              </a:rPr>
              <a:t>(Απαιτήσεις  / Πωλήσεις)*365 ημέρες</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Κυκλοφοριακή ταχύτητα λογαριασμών εισπρακτέων </a:t>
            </a:r>
            <a:r>
              <a:rPr kumimoji="0" lang="en-US"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ART</a:t>
            </a:r>
            <a:r>
              <a:rPr kumimoji="0" lang="el-GR"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accounts receivable turnover</a:t>
            </a:r>
            <a:r>
              <a:rPr kumimoji="0" lang="el-GR" sz="1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59396" name="Rectangle 4"/>
          <p:cNvSpPr>
            <a:spLocks noChangeArrowheads="1"/>
          </p:cNvSpPr>
          <p:nvPr/>
        </p:nvSpPr>
        <p:spPr bwMode="auto">
          <a:xfrm>
            <a:off x="179512" y="1758008"/>
            <a:ext cx="788436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Από τον αριθμοδείκτη αυτό εξάγεται και ένας από τους πλέον δημοφιλείς διαχειριστικά αριθμοδείκτης αυτός των ημερών της ανοικτής πίστωσης </a:t>
            </a:r>
            <a:r>
              <a:rPr kumimoji="0" lang="en-US"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DSO</a:t>
            </a: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days sales outstanding</a:t>
            </a:r>
            <a:r>
              <a:rPr kumimoji="0" lang="el-G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9397" name="Rectangle 5"/>
          <p:cNvSpPr>
            <a:spLocks noChangeArrowheads="1"/>
          </p:cNvSpPr>
          <p:nvPr/>
        </p:nvSpPr>
        <p:spPr bwMode="auto">
          <a:xfrm>
            <a:off x="251520" y="4005064"/>
            <a:ext cx="820891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b="0" i="0" u="none" strike="noStrike" cap="none" normalizeH="0" baseline="0" dirty="0">
                <a:ln>
                  <a:noFill/>
                </a:ln>
                <a:solidFill>
                  <a:schemeClr val="tx1"/>
                </a:solidFill>
                <a:effectLst/>
                <a:latin typeface="Times New Roman" pitchFamily="18" charset="0"/>
                <a:cs typeface="Times New Roman" pitchFamily="18" charset="0"/>
              </a:rPr>
              <a:t>Δείχνει πόσες ημέρες κατά μέσο όρο οι Απαιτήσεις της επιχείρησης από τους πελάτες παραμένουν ανείσπρακτες. </a:t>
            </a:r>
            <a:r>
              <a:rPr kumimoji="0" lang="el-GR" b="1" i="0" u="none" strike="noStrike" cap="none" normalizeH="0" baseline="0" dirty="0">
                <a:ln>
                  <a:noFill/>
                </a:ln>
                <a:solidFill>
                  <a:schemeClr val="tx1"/>
                </a:solidFill>
                <a:effectLst/>
                <a:latin typeface="Times New Roman" pitchFamily="18" charset="0"/>
                <a:cs typeface="Times New Roman" pitchFamily="18" charset="0"/>
              </a:rPr>
              <a:t>Εμφανίζεται με αυτό τον τρόπο η πολιτική πιστώσεων που ακολουθεί η επιχείρηση. </a:t>
            </a:r>
            <a:r>
              <a:rPr kumimoji="0" lang="el-GR" b="0" i="0" u="none" strike="noStrike" cap="none" normalizeH="0" baseline="0" dirty="0">
                <a:ln>
                  <a:noFill/>
                </a:ln>
                <a:solidFill>
                  <a:schemeClr val="tx1"/>
                </a:solidFill>
                <a:effectLst/>
                <a:latin typeface="Times New Roman" pitchFamily="18" charset="0"/>
                <a:cs typeface="Times New Roman" pitchFamily="18" charset="0"/>
              </a:rPr>
              <a:t>Είναι φανερό ότι όσο  μεγαλύτερη είναι η μέση διάρκεια είσπραξης των απαιτήσεων της επιχείρησης τόσο μεγαλύτερος θα είναι και ο κίνδυνος για τη δημιουργία επισφαλών απαιτήσεων. Εξάλλου από την τιμή του δείκτη μπορούμε να διαπιστώσουμε την </a:t>
            </a:r>
            <a:r>
              <a:rPr kumimoji="0" lang="el-GR" b="1" i="0" u="none" strike="noStrike" cap="none" normalizeH="0" baseline="0" dirty="0">
                <a:ln>
                  <a:noFill/>
                </a:ln>
                <a:solidFill>
                  <a:schemeClr val="tx1"/>
                </a:solidFill>
                <a:effectLst/>
                <a:latin typeface="Times New Roman" pitchFamily="18" charset="0"/>
                <a:cs typeface="Times New Roman" pitchFamily="18" charset="0"/>
              </a:rPr>
              <a:t>αποτελεσματικότητα της οργάνωσης του συστήματος της είσπραξης των απαιτήσεων </a:t>
            </a:r>
            <a:r>
              <a:rPr kumimoji="0" lang="el-GR" b="0" i="0" u="none" strike="noStrike" cap="none" normalizeH="0" baseline="0" dirty="0">
                <a:ln>
                  <a:noFill/>
                </a:ln>
                <a:solidFill>
                  <a:schemeClr val="tx1"/>
                </a:solidFill>
                <a:effectLst/>
                <a:latin typeface="Times New Roman" pitchFamily="18" charset="0"/>
                <a:cs typeface="Times New Roman" pitchFamily="18" charset="0"/>
              </a:rPr>
              <a:t>και τις ενδεχόμενες δυσκολίες της επιχείρηση για την έγκαιρη εξόφληση των υποχρεώσεων της.</a:t>
            </a:r>
            <a:endParaRPr kumimoji="0" lang="el-GR"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30615" y="188640"/>
            <a:ext cx="8820472" cy="61093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pPr>
            <a:r>
              <a:rPr kumimoji="0" lang="el-GR" sz="1700" b="1" i="0" u="none" strike="noStrike" cap="none" normalizeH="0" baseline="0" dirty="0">
                <a:ln>
                  <a:noFill/>
                </a:ln>
                <a:solidFill>
                  <a:schemeClr val="tx1"/>
                </a:solidFill>
                <a:effectLst/>
                <a:latin typeface="Times New Roman" pitchFamily="18" charset="0"/>
                <a:cs typeface="Times New Roman" pitchFamily="18" charset="0"/>
              </a:rPr>
              <a:t>Δείκτης ταχύτητας πληρωμής υποχρεώσεων:</a:t>
            </a:r>
            <a:r>
              <a:rPr kumimoji="0" lang="el-GR" sz="1700" b="0" i="0" u="none" strike="noStrike" cap="none" normalizeH="0" baseline="0" dirty="0">
                <a:ln>
                  <a:noFill/>
                </a:ln>
                <a:solidFill>
                  <a:schemeClr val="tx1"/>
                </a:solidFill>
                <a:effectLst/>
                <a:latin typeface="Times New Roman" pitchFamily="18" charset="0"/>
                <a:cs typeface="Times New Roman" pitchFamily="18" charset="0"/>
              </a:rPr>
              <a:t>	</a:t>
            </a: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1" u="none" strike="noStrike" cap="none" normalizeH="0" baseline="0" dirty="0">
                <a:ln>
                  <a:noFill/>
                </a:ln>
                <a:solidFill>
                  <a:schemeClr val="tx1"/>
                </a:solidFill>
                <a:effectLst/>
                <a:latin typeface="Times New Roman" pitchFamily="18" charset="0"/>
                <a:cs typeface="Times New Roman" pitchFamily="18" charset="0"/>
              </a:rPr>
              <a:t>(Βραχυπρόθεσμες Υποχρεώσεις  / Πωλήσεις)*365 ημέρες</a:t>
            </a:r>
            <a:endParaRPr kumimoji="0" lang="el-GR" sz="1700" b="0" i="0" u="none" strike="noStrike" cap="none" normalizeH="0" baseline="0" dirty="0">
              <a:ln>
                <a:noFill/>
              </a:ln>
              <a:solidFill>
                <a:schemeClr val="tx1"/>
              </a:solidFill>
              <a:effectLst/>
              <a:latin typeface="Times New Roman" pitchFamily="18" charset="0"/>
              <a:cs typeface="Times New Roman" pitchFamily="18" charset="0"/>
            </a:endParaRP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0" u="none" strike="noStrike" cap="none" normalizeH="0" baseline="0" dirty="0">
                <a:ln>
                  <a:noFill/>
                </a:ln>
                <a:solidFill>
                  <a:schemeClr val="tx1"/>
                </a:solidFill>
                <a:effectLst/>
                <a:latin typeface="Times New Roman" pitchFamily="18" charset="0"/>
                <a:cs typeface="Times New Roman" pitchFamily="18" charset="0"/>
              </a:rPr>
              <a:t>Δείχνει πόσες ημέρες κατά μέσο όρο οι Βραχυπρόθεσμες Υποχρεώσεις μένουν απλήρωτες. Εμφανίζεται με αυτό τον τρόπο η πολιτική πληρωμών που ακολουθεί η επιχείρηση.</a:t>
            </a:r>
          </a:p>
          <a:p>
            <a:pPr marL="0" marR="0" lvl="0" indent="0" algn="just" defTabSz="914400" rtl="0" eaLnBrk="0" fontAlgn="base" latinLnBrk="0" hangingPunct="0">
              <a:lnSpc>
                <a:spcPct val="100000"/>
              </a:lnSpc>
              <a:spcBef>
                <a:spcPct val="0"/>
              </a:spcBef>
              <a:spcAft>
                <a:spcPct val="0"/>
              </a:spcAft>
              <a:buClrTx/>
              <a:buSzTx/>
              <a:tabLst/>
            </a:pPr>
            <a:r>
              <a:rPr kumimoji="0" lang="el-GR" sz="1700" b="1" i="0" u="none" strike="noStrike" cap="none" normalizeH="0" baseline="0" dirty="0">
                <a:ln>
                  <a:noFill/>
                </a:ln>
                <a:solidFill>
                  <a:schemeClr val="tx1"/>
                </a:solidFill>
                <a:effectLst/>
                <a:latin typeface="Times New Roman" pitchFamily="18" charset="0"/>
                <a:cs typeface="Times New Roman" pitchFamily="18" charset="0"/>
              </a:rPr>
              <a:t>Δείκτης ταχύτητας συνολικού κεφαλαίου:</a:t>
            </a:r>
            <a:r>
              <a:rPr kumimoji="0" lang="el-GR" sz="1700" b="0" i="0" u="none" strike="noStrike" cap="none" normalizeH="0" baseline="0" dirty="0">
                <a:ln>
                  <a:noFill/>
                </a:ln>
                <a:solidFill>
                  <a:schemeClr val="tx1"/>
                </a:solidFill>
                <a:effectLst/>
                <a:latin typeface="Times New Roman" pitchFamily="18" charset="0"/>
                <a:cs typeface="Times New Roman" pitchFamily="18" charset="0"/>
              </a:rPr>
              <a:t>	</a:t>
            </a: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1" u="none" strike="noStrike" cap="none" normalizeH="0" baseline="0" dirty="0">
                <a:ln>
                  <a:noFill/>
                </a:ln>
                <a:solidFill>
                  <a:schemeClr val="tx1"/>
                </a:solidFill>
                <a:effectLst/>
                <a:latin typeface="Times New Roman" pitchFamily="18" charset="0"/>
                <a:cs typeface="Times New Roman" pitchFamily="18" charset="0"/>
              </a:rPr>
              <a:t>Πωλήσεις  /Σύνολο Περιουσιακών Στοιχείων</a:t>
            </a:r>
            <a:endParaRPr kumimoji="0" lang="el-GR" sz="1700" b="0" i="0" u="none" strike="noStrike" cap="none" normalizeH="0" baseline="0" dirty="0">
              <a:ln>
                <a:noFill/>
              </a:ln>
              <a:solidFill>
                <a:schemeClr val="tx1"/>
              </a:solidFill>
              <a:effectLst/>
              <a:latin typeface="Times New Roman" pitchFamily="18" charset="0"/>
              <a:cs typeface="Times New Roman" pitchFamily="18" charset="0"/>
            </a:endParaRP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0" u="none" strike="noStrike" cap="none" normalizeH="0" baseline="0" dirty="0">
                <a:ln>
                  <a:noFill/>
                </a:ln>
                <a:solidFill>
                  <a:schemeClr val="tx1"/>
                </a:solidFill>
                <a:effectLst/>
                <a:latin typeface="Times New Roman" pitchFamily="18" charset="0"/>
                <a:cs typeface="Times New Roman" pitchFamily="18" charset="0"/>
              </a:rPr>
              <a:t>Δείχνει πόσες φορές τα κεφάλαια της επιχείρησης επενδύονται στην παραγωγική διαδικασία της. Δηλαδή πόσες φορές αξιοποιεί η επιχείρηση το σύνολο των Κεφαλαίων της σε πωλήσεις.</a:t>
            </a:r>
          </a:p>
          <a:p>
            <a:pPr marL="0" marR="0" lvl="0" indent="0" algn="just" defTabSz="914400" rtl="0" eaLnBrk="0" fontAlgn="base" latinLnBrk="0" hangingPunct="0">
              <a:lnSpc>
                <a:spcPct val="100000"/>
              </a:lnSpc>
              <a:spcBef>
                <a:spcPct val="0"/>
              </a:spcBef>
              <a:spcAft>
                <a:spcPct val="0"/>
              </a:spcAft>
              <a:buClrTx/>
              <a:buSzTx/>
              <a:tabLst/>
            </a:pPr>
            <a:r>
              <a:rPr kumimoji="0" lang="el-GR" sz="1700" b="1" i="0" u="none" strike="noStrike" cap="none" normalizeH="0" baseline="0" dirty="0">
                <a:ln>
                  <a:noFill/>
                </a:ln>
                <a:solidFill>
                  <a:schemeClr val="tx1"/>
                </a:solidFill>
                <a:effectLst/>
                <a:latin typeface="Times New Roman" pitchFamily="18" charset="0"/>
                <a:cs typeface="Times New Roman" pitchFamily="18" charset="0"/>
              </a:rPr>
              <a:t>Δείκτης ταχύτητας Ιδίων κεφαλαίων:</a:t>
            </a:r>
            <a:r>
              <a:rPr kumimoji="0" lang="el-GR" sz="1700" b="0" i="0" u="none" strike="noStrike" cap="none" normalizeH="0" baseline="0" dirty="0">
                <a:ln>
                  <a:noFill/>
                </a:ln>
                <a:solidFill>
                  <a:schemeClr val="tx1"/>
                </a:solidFill>
                <a:effectLst/>
                <a:latin typeface="Times New Roman" pitchFamily="18" charset="0"/>
                <a:cs typeface="Times New Roman" pitchFamily="18" charset="0"/>
              </a:rPr>
              <a:t>	</a:t>
            </a: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1" u="none" strike="noStrike" cap="none" normalizeH="0" baseline="0" dirty="0">
                <a:ln>
                  <a:noFill/>
                </a:ln>
                <a:solidFill>
                  <a:schemeClr val="tx1"/>
                </a:solidFill>
                <a:effectLst/>
                <a:latin typeface="Times New Roman" pitchFamily="18" charset="0"/>
                <a:cs typeface="Times New Roman" pitchFamily="18" charset="0"/>
              </a:rPr>
              <a:t>Πωλήσεις  /Ίδια Κεφάλαια</a:t>
            </a:r>
            <a:endParaRPr kumimoji="0" lang="el-GR" sz="1700" b="0" i="0" u="none" strike="noStrike" cap="none" normalizeH="0" baseline="0" dirty="0">
              <a:ln>
                <a:noFill/>
              </a:ln>
              <a:solidFill>
                <a:schemeClr val="tx1"/>
              </a:solidFill>
              <a:effectLst/>
              <a:latin typeface="Times New Roman" pitchFamily="18" charset="0"/>
              <a:cs typeface="Times New Roman" pitchFamily="18" charset="0"/>
            </a:endParaRP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0" u="none" strike="noStrike" cap="none" normalizeH="0" baseline="0" dirty="0">
                <a:ln>
                  <a:noFill/>
                </a:ln>
                <a:solidFill>
                  <a:schemeClr val="tx1"/>
                </a:solidFill>
                <a:effectLst/>
                <a:latin typeface="Times New Roman" pitchFamily="18" charset="0"/>
                <a:cs typeface="Times New Roman" pitchFamily="18" charset="0"/>
              </a:rPr>
              <a:t>Δείχνει πόσες φορές τα Ίδια Κεφάλαια της επιχείρησης επενδύονται στη παραγωγική διαδικασία της.  Δηλαδή πόσες φορές ανακυκλώνει η επιχείρηση το σύνολο των Ιδίων Κεφαλαίων της σε πωλήσεις.</a:t>
            </a:r>
          </a:p>
          <a:p>
            <a:pPr marL="0" marR="0" lvl="0" indent="0" algn="just" defTabSz="914400" rtl="0" eaLnBrk="0" fontAlgn="base" latinLnBrk="0" hangingPunct="0">
              <a:lnSpc>
                <a:spcPct val="100000"/>
              </a:lnSpc>
              <a:spcBef>
                <a:spcPct val="0"/>
              </a:spcBef>
              <a:spcAft>
                <a:spcPct val="0"/>
              </a:spcAft>
              <a:buClrTx/>
              <a:buSzTx/>
              <a:tabLst/>
            </a:pPr>
            <a:r>
              <a:rPr kumimoji="0" lang="el-GR" sz="1700" b="1" i="0" u="none" strike="noStrike" cap="none" normalizeH="0" baseline="0" dirty="0">
                <a:ln>
                  <a:noFill/>
                </a:ln>
                <a:solidFill>
                  <a:schemeClr val="tx1"/>
                </a:solidFill>
                <a:effectLst/>
                <a:latin typeface="Times New Roman" pitchFamily="18" charset="0"/>
                <a:cs typeface="Times New Roman" pitchFamily="18" charset="0"/>
              </a:rPr>
              <a:t>Δείκτης περιόδου παρεχόμενης πίστωσης:</a:t>
            </a:r>
            <a:r>
              <a:rPr kumimoji="0" lang="el-GR" sz="1700" b="0" i="0" u="none" strike="noStrike" cap="none" normalizeH="0" baseline="0" dirty="0">
                <a:ln>
                  <a:noFill/>
                </a:ln>
                <a:solidFill>
                  <a:schemeClr val="tx1"/>
                </a:solidFill>
                <a:effectLst/>
                <a:latin typeface="Times New Roman" pitchFamily="18" charset="0"/>
                <a:cs typeface="Times New Roman" pitchFamily="18" charset="0"/>
              </a:rPr>
              <a:t>		</a:t>
            </a: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1" u="none" strike="noStrike" cap="none" normalizeH="0" baseline="0" dirty="0">
                <a:ln>
                  <a:noFill/>
                </a:ln>
                <a:solidFill>
                  <a:schemeClr val="tx1"/>
                </a:solidFill>
                <a:effectLst/>
                <a:latin typeface="Times New Roman" pitchFamily="18" charset="0"/>
                <a:cs typeface="Times New Roman" pitchFamily="18" charset="0"/>
              </a:rPr>
              <a:t>[(Μέσα υπόλοιπα Προμηθευτών + Γραμμάτια πληρωτέα + Επιταγές Πληρωτέες)  / Ετήσιο Κόστος Πωληθέντων])*365 ημέρες</a:t>
            </a:r>
            <a:endParaRPr kumimoji="0" lang="el-GR" sz="1700" b="0" i="0" u="none" strike="noStrike" cap="none" normalizeH="0" baseline="0" dirty="0">
              <a:ln>
                <a:noFill/>
              </a:ln>
              <a:solidFill>
                <a:schemeClr val="tx1"/>
              </a:solidFill>
              <a:effectLst/>
              <a:latin typeface="Times New Roman" pitchFamily="18" charset="0"/>
              <a:cs typeface="Times New Roman" pitchFamily="18" charset="0"/>
            </a:endParaRP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1" u="none" strike="noStrike" cap="none" normalizeH="0" baseline="0" dirty="0">
                <a:ln>
                  <a:noFill/>
                </a:ln>
                <a:solidFill>
                  <a:schemeClr val="tx1"/>
                </a:solidFill>
                <a:effectLst/>
                <a:latin typeface="Times New Roman" pitchFamily="18" charset="0"/>
                <a:cs typeface="Times New Roman" pitchFamily="18" charset="0"/>
              </a:rPr>
              <a:t>Ή</a:t>
            </a:r>
            <a:endParaRPr kumimoji="0" lang="el-GR" sz="1700" b="0" i="0" u="none" strike="noStrike" cap="none" normalizeH="0" baseline="0" dirty="0">
              <a:ln>
                <a:noFill/>
              </a:ln>
              <a:solidFill>
                <a:schemeClr val="tx1"/>
              </a:solidFill>
              <a:effectLst/>
              <a:latin typeface="Times New Roman" pitchFamily="18" charset="0"/>
              <a:cs typeface="Times New Roman" pitchFamily="18" charset="0"/>
            </a:endParaRP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1" u="none" strike="noStrike" cap="none" normalizeH="0" baseline="0" dirty="0">
                <a:ln>
                  <a:noFill/>
                </a:ln>
                <a:solidFill>
                  <a:schemeClr val="tx1"/>
                </a:solidFill>
                <a:effectLst/>
                <a:latin typeface="Times New Roman" pitchFamily="18" charset="0"/>
                <a:cs typeface="Times New Roman" pitchFamily="18" charset="0"/>
              </a:rPr>
              <a:t>[(Πελάτες + Γραμμάτια Εισπρακτέα + Επιταγές Εισπρακτέες)/Ετήσιες Πωλήσεις])*365 ημέρες</a:t>
            </a:r>
            <a:endParaRPr kumimoji="0" lang="el-GR" sz="1700" b="0" i="0" u="none" strike="noStrike" cap="none" normalizeH="0" baseline="0" dirty="0">
              <a:ln>
                <a:noFill/>
              </a:ln>
              <a:solidFill>
                <a:schemeClr val="tx1"/>
              </a:solidFill>
              <a:effectLst/>
              <a:latin typeface="Times New Roman" pitchFamily="18" charset="0"/>
              <a:cs typeface="Times New Roman" pitchFamily="18" charset="0"/>
            </a:endParaRP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0" u="none" strike="noStrike" cap="none" normalizeH="0" baseline="0" dirty="0">
                <a:ln>
                  <a:noFill/>
                </a:ln>
                <a:solidFill>
                  <a:schemeClr val="tx1"/>
                </a:solidFill>
                <a:effectLst/>
                <a:latin typeface="Times New Roman" pitchFamily="18" charset="0"/>
                <a:cs typeface="Times New Roman" pitchFamily="18" charset="0"/>
              </a:rPr>
              <a:t>Ο δείκτης αυτός ελέγχει τις ημέρες που παρέχει πίστωση η επιχείρηση στους πελάτες της.</a:t>
            </a:r>
          </a:p>
          <a:p>
            <a:pPr marL="0" marR="0" lvl="0" indent="0" algn="just" defTabSz="914400" rtl="0" eaLnBrk="0" fontAlgn="base" latinLnBrk="0" hangingPunct="0">
              <a:lnSpc>
                <a:spcPct val="100000"/>
              </a:lnSpc>
              <a:spcBef>
                <a:spcPct val="0"/>
              </a:spcBef>
              <a:spcAft>
                <a:spcPct val="0"/>
              </a:spcAft>
              <a:buClrTx/>
              <a:buSzTx/>
              <a:tabLst/>
            </a:pPr>
            <a:r>
              <a:rPr kumimoji="0" lang="el-GR" sz="1700" b="1" i="0" u="none" strike="noStrike" cap="none" normalizeH="0" baseline="0" dirty="0">
                <a:ln>
                  <a:noFill/>
                </a:ln>
                <a:solidFill>
                  <a:schemeClr val="tx1"/>
                </a:solidFill>
                <a:effectLst/>
                <a:latin typeface="Times New Roman" pitchFamily="18" charset="0"/>
                <a:cs typeface="Times New Roman" pitchFamily="18" charset="0"/>
              </a:rPr>
              <a:t>Δείκτης περιόδου λαμβανόμενης πίστωσης:</a:t>
            </a:r>
            <a:r>
              <a:rPr kumimoji="0" lang="el-GR" sz="1700" b="0" i="0" u="none" strike="noStrike" cap="none" normalizeH="0" baseline="0" dirty="0">
                <a:ln>
                  <a:noFill/>
                </a:ln>
                <a:solidFill>
                  <a:schemeClr val="tx1"/>
                </a:solidFill>
                <a:effectLst/>
                <a:latin typeface="Times New Roman" pitchFamily="18" charset="0"/>
                <a:cs typeface="Times New Roman" pitchFamily="18" charset="0"/>
              </a:rPr>
              <a:t>		</a:t>
            </a: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0" u="none" strike="noStrike" cap="none" normalizeH="0" baseline="0" dirty="0">
                <a:ln>
                  <a:noFill/>
                </a:ln>
                <a:solidFill>
                  <a:schemeClr val="tx1"/>
                </a:solidFill>
                <a:effectLst/>
                <a:latin typeface="Times New Roman" pitchFamily="18" charset="0"/>
                <a:cs typeface="Times New Roman" pitchFamily="18" charset="0"/>
              </a:rPr>
              <a:t>(</a:t>
            </a:r>
            <a:r>
              <a:rPr kumimoji="0" lang="el-GR" sz="1700" b="0" i="1" u="none" strike="noStrike" cap="none" normalizeH="0" baseline="0" dirty="0">
                <a:ln>
                  <a:noFill/>
                </a:ln>
                <a:solidFill>
                  <a:schemeClr val="tx1"/>
                </a:solidFill>
                <a:effectLst/>
                <a:latin typeface="Times New Roman" pitchFamily="18" charset="0"/>
                <a:cs typeface="Times New Roman" pitchFamily="18" charset="0"/>
              </a:rPr>
              <a:t>Μέσα υπόλοιπα Προμηθευτών  / Ετήσιες Αγορές)*365 ημέρες</a:t>
            </a:r>
            <a:endParaRPr kumimoji="0" lang="el-GR" sz="1700" b="0" i="0" u="none" strike="noStrike" cap="none" normalizeH="0" baseline="0" dirty="0">
              <a:ln>
                <a:noFill/>
              </a:ln>
              <a:solidFill>
                <a:schemeClr val="tx1"/>
              </a:solidFill>
              <a:effectLst/>
              <a:latin typeface="Times New Roman" pitchFamily="18" charset="0"/>
              <a:cs typeface="Times New Roman" pitchFamily="18" charset="0"/>
            </a:endParaRPr>
          </a:p>
          <a:p>
            <a:pPr marL="228600" marR="0" lvl="0" indent="-228600" algn="just" defTabSz="914400" rtl="0" eaLnBrk="0" fontAlgn="base" latinLnBrk="0" hangingPunct="0">
              <a:lnSpc>
                <a:spcPct val="100000"/>
              </a:lnSpc>
              <a:spcBef>
                <a:spcPct val="0"/>
              </a:spcBef>
              <a:spcAft>
                <a:spcPct val="0"/>
              </a:spcAft>
              <a:buClrTx/>
              <a:buSzTx/>
              <a:tabLst/>
            </a:pPr>
            <a:r>
              <a:rPr kumimoji="0" lang="el-GR" sz="1700" b="0" i="0" u="none" strike="noStrike" cap="none" normalizeH="0" baseline="0" dirty="0">
                <a:ln>
                  <a:noFill/>
                </a:ln>
                <a:solidFill>
                  <a:schemeClr val="tx1"/>
                </a:solidFill>
                <a:effectLst/>
                <a:latin typeface="Times New Roman" pitchFamily="18" charset="0"/>
                <a:cs typeface="Times New Roman" pitchFamily="18" charset="0"/>
              </a:rPr>
              <a:t>Ο δείκτης αυτός ελέγχει τις ημέρες που λαμβάνει η επιχείρηση πίστωση από τους προμηθευτές της. Οι δύο δείκτες αυτοί πάντοτε εξετάζονται μαζί.</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35962" y="-25369"/>
            <a:ext cx="8604448" cy="6360675"/>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algn="just" fontAlgn="base">
              <a:spcBef>
                <a:spcPct val="0"/>
              </a:spcBef>
              <a:spcAft>
                <a:spcPct val="0"/>
              </a:spcAft>
            </a:pPr>
            <a:r>
              <a:rPr kumimoji="0" lang="el-GR" sz="1500"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Δ</a:t>
            </a:r>
            <a:r>
              <a:rPr kumimoji="0" lang="el-GR" sz="1500" b="1" i="1"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rPr>
              <a:t>είκτες αγοραίας αξίας ή αποτίμησης (Επενδύτη)</a:t>
            </a:r>
          </a:p>
          <a:p>
            <a:pPr algn="just" fontAlgn="base">
              <a:spcBef>
                <a:spcPct val="0"/>
              </a:spcBef>
              <a:spcAft>
                <a:spcPct val="0"/>
              </a:spcAft>
            </a:pPr>
            <a:endParaRPr kumimoji="0" lang="el-GR" sz="1500" b="1" i="1" u="none" strike="noStrike" cap="none" normalizeH="0" baseline="0" dirty="0">
              <a:ln>
                <a:noFill/>
              </a:ln>
              <a:solidFill>
                <a:srgbClr val="4F81BD"/>
              </a:solidFill>
              <a:effectLst/>
              <a:latin typeface="Times New Roman" pitchFamily="18" charset="0"/>
              <a:ea typeface="Times New Roman" pitchFamily="18" charset="0"/>
              <a:cs typeface="Times New Roman" pitchFamily="18" charset="0"/>
            </a:endParaRPr>
          </a:p>
          <a:p>
            <a:pPr algn="just" eaLnBrk="0" fontAlgn="base" hangingPunct="0">
              <a:spcBef>
                <a:spcPct val="0"/>
              </a:spcBef>
              <a:spcAft>
                <a:spcPct val="0"/>
              </a:spcAft>
            </a:pPr>
            <a:r>
              <a:rPr kumimoji="0" lang="el-GR" sz="1500" b="0" i="0" u="none" strike="noStrike" cap="none" normalizeH="0" baseline="0" dirty="0">
                <a:ln>
                  <a:noFill/>
                </a:ln>
                <a:solidFill>
                  <a:schemeClr val="tx1"/>
                </a:solidFill>
                <a:effectLst/>
                <a:latin typeface="Times New Roman" pitchFamily="18" charset="0"/>
                <a:cs typeface="Times New Roman" pitchFamily="18" charset="0"/>
              </a:rPr>
              <a:t>Οι δείκτες αυτοί συγκρίνουν την αγοραία τιμή της μετοχής με τα κέρδη της επιχείρησης και τη λογιστική αξία της μετοχής. Ουσιαστικά παρέχουν πληροφόρηση για τις προσδοκίες των επενδυτών για την μελλοντικές προοπτικές της επιχείρησης και την επίδοση της στο παρελθόν.</a:t>
            </a:r>
          </a:p>
          <a:p>
            <a:pPr marL="0" marR="0" lvl="0" indent="0" algn="just" defTabSz="914400" rtl="0" eaLnBrk="0" fontAlgn="base" latinLnBrk="0" hangingPunct="0">
              <a:lnSpc>
                <a:spcPct val="100000"/>
              </a:lnSpc>
              <a:spcBef>
                <a:spcPct val="0"/>
              </a:spcBef>
              <a:spcAft>
                <a:spcPct val="0"/>
              </a:spcAft>
              <a:buClrTx/>
              <a:buSzTx/>
              <a:tabLst/>
            </a:pPr>
            <a:r>
              <a:rPr kumimoji="0" lang="el-GR" sz="1500" b="1" i="0" u="none" strike="noStrike" cap="none" normalizeH="0" baseline="0" dirty="0">
                <a:ln>
                  <a:noFill/>
                </a:ln>
                <a:solidFill>
                  <a:schemeClr val="tx1"/>
                </a:solidFill>
                <a:effectLst/>
                <a:latin typeface="Times New Roman" pitchFamily="18" charset="0"/>
                <a:cs typeface="Times New Roman" pitchFamily="18" charset="0"/>
              </a:rPr>
              <a:t>Δείκτης αγοραίας τιμής μετοχής προς καθαρά κέρδη ανά μετοχή (P/E):</a:t>
            </a:r>
            <a:endParaRPr kumimoji="0" lang="el-GR" sz="1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500" b="0" i="1" u="none" strike="noStrike" cap="none" normalizeH="0" baseline="0" dirty="0">
                <a:ln>
                  <a:noFill/>
                </a:ln>
                <a:solidFill>
                  <a:schemeClr val="tx1"/>
                </a:solidFill>
                <a:effectLst/>
                <a:latin typeface="Times New Roman" pitchFamily="18" charset="0"/>
                <a:cs typeface="Times New Roman" pitchFamily="18" charset="0"/>
              </a:rPr>
              <a:t>Τιμή Μετοχής / Κέρδη ανά Μετοχή</a:t>
            </a:r>
            <a:endParaRPr kumimoji="0" lang="el-GR" sz="1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500" b="0" i="0" u="none" strike="noStrike" cap="none" normalizeH="0" baseline="0" dirty="0">
                <a:ln>
                  <a:noFill/>
                </a:ln>
                <a:solidFill>
                  <a:schemeClr val="tx1"/>
                </a:solidFill>
                <a:effectLst/>
                <a:latin typeface="Times New Roman" pitchFamily="18" charset="0"/>
                <a:cs typeface="Times New Roman" pitchFamily="18" charset="0"/>
              </a:rPr>
              <a:t>Ο δείκτης αυτός δείχνει το ποσό που θα επιθυμούσαν οι επενδυτές να πληρώσουν για τα ανά μετοχή καθαρά κέρδη. Όσο υψηλότερη είναι η τιμή του  τόσο μεγαλύτερη αναπτυξιακή εξέλιξη έχει η επιχείρηση, ενώ όσο χαμηλότερη τόσο μεγαλύτερη πιθανότητα να αντιμετωπίσει υψηλούς κινδύνους.</a:t>
            </a:r>
          </a:p>
          <a:p>
            <a:pPr marL="0" marR="0" lvl="0" indent="0" algn="just" defTabSz="914400" rtl="0" eaLnBrk="0" fontAlgn="base" latinLnBrk="0" hangingPunct="0">
              <a:lnSpc>
                <a:spcPct val="100000"/>
              </a:lnSpc>
              <a:spcBef>
                <a:spcPct val="0"/>
              </a:spcBef>
              <a:spcAft>
                <a:spcPct val="0"/>
              </a:spcAft>
              <a:buClrTx/>
              <a:buSzTx/>
              <a:tabLst/>
            </a:pPr>
            <a:r>
              <a:rPr kumimoji="0" lang="el-GR" sz="1500" b="1" i="0" u="none" strike="noStrike" cap="none" normalizeH="0" baseline="0" dirty="0">
                <a:ln>
                  <a:noFill/>
                </a:ln>
                <a:solidFill>
                  <a:schemeClr val="tx1"/>
                </a:solidFill>
                <a:effectLst/>
                <a:latin typeface="Times New Roman" pitchFamily="18" charset="0"/>
                <a:cs typeface="Times New Roman" pitchFamily="18" charset="0"/>
              </a:rPr>
              <a:t>Δείκτης Κερδών ανά μετοχή (EPS):	 </a:t>
            </a:r>
            <a:endParaRPr kumimoji="0" lang="el-GR" sz="1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500" b="0" i="1" u="none" strike="noStrike" cap="none" normalizeH="0" baseline="0" dirty="0">
                <a:ln>
                  <a:noFill/>
                </a:ln>
                <a:solidFill>
                  <a:schemeClr val="tx1"/>
                </a:solidFill>
                <a:effectLst/>
                <a:latin typeface="Times New Roman" pitchFamily="18" charset="0"/>
                <a:cs typeface="Times New Roman" pitchFamily="18" charset="0"/>
              </a:rPr>
              <a:t>(Καθαρά Κέρδη μετά φόρους – μερίσματα προνομιούχα) / Μετοχές σε κυκλοφορία</a:t>
            </a:r>
            <a:endParaRPr kumimoji="0" lang="el-GR" sz="1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500" b="0" i="0" u="none" strike="noStrike" cap="none" normalizeH="0" baseline="0" dirty="0">
                <a:ln>
                  <a:noFill/>
                </a:ln>
                <a:solidFill>
                  <a:schemeClr val="tx1"/>
                </a:solidFill>
                <a:effectLst/>
                <a:latin typeface="Times New Roman" pitchFamily="18" charset="0"/>
                <a:cs typeface="Times New Roman" pitchFamily="18" charset="0"/>
              </a:rPr>
              <a:t>Ο δείκτης αυτός μας δείχνει την κερδοφορία της μετοχής.</a:t>
            </a:r>
          </a:p>
          <a:p>
            <a:pPr marL="0" marR="0" lvl="0" indent="0" algn="just" defTabSz="914400" rtl="0" eaLnBrk="0" fontAlgn="base" latinLnBrk="0" hangingPunct="0">
              <a:lnSpc>
                <a:spcPct val="100000"/>
              </a:lnSpc>
              <a:spcBef>
                <a:spcPct val="0"/>
              </a:spcBef>
              <a:spcAft>
                <a:spcPct val="0"/>
              </a:spcAft>
              <a:buClrTx/>
              <a:buSzTx/>
              <a:tabLst/>
            </a:pPr>
            <a:r>
              <a:rPr kumimoji="0" lang="el-GR" sz="1500" b="1" i="0" u="none" strike="noStrike" cap="none" normalizeH="0" baseline="0" dirty="0">
                <a:ln>
                  <a:noFill/>
                </a:ln>
                <a:solidFill>
                  <a:schemeClr val="tx1"/>
                </a:solidFill>
                <a:effectLst/>
                <a:latin typeface="Times New Roman" pitchFamily="18" charset="0"/>
                <a:cs typeface="Times New Roman" pitchFamily="18" charset="0"/>
              </a:rPr>
              <a:t>Δείκτης μερίσματος: 	</a:t>
            </a:r>
          </a:p>
          <a:p>
            <a:pPr marL="0" marR="0" lvl="0" indent="0" algn="just" defTabSz="914400" rtl="0" eaLnBrk="0" fontAlgn="base" latinLnBrk="0" hangingPunct="0">
              <a:lnSpc>
                <a:spcPct val="100000"/>
              </a:lnSpc>
              <a:spcBef>
                <a:spcPct val="0"/>
              </a:spcBef>
              <a:spcAft>
                <a:spcPct val="0"/>
              </a:spcAft>
              <a:buClrTx/>
              <a:buSzTx/>
              <a:tabLst/>
            </a:pPr>
            <a:r>
              <a:rPr kumimoji="0" lang="el-GR" sz="1500" b="0" i="1" u="none" strike="noStrike" cap="none" normalizeH="0" baseline="0" dirty="0">
                <a:ln>
                  <a:noFill/>
                </a:ln>
                <a:solidFill>
                  <a:schemeClr val="tx1"/>
                </a:solidFill>
                <a:effectLst/>
                <a:latin typeface="Times New Roman" pitchFamily="18" charset="0"/>
                <a:cs typeface="Times New Roman" pitchFamily="18" charset="0"/>
              </a:rPr>
              <a:t>Μέρισμα ανά μετοχή /Κέρδη ανά Μετοχή</a:t>
            </a:r>
            <a:endParaRPr kumimoji="0" lang="el-GR" sz="1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500" b="0" i="0" u="none" strike="noStrike" cap="none" normalizeH="0" baseline="0" dirty="0">
                <a:ln>
                  <a:noFill/>
                </a:ln>
                <a:solidFill>
                  <a:schemeClr val="tx1"/>
                </a:solidFill>
                <a:effectLst/>
                <a:latin typeface="Times New Roman" pitchFamily="18" charset="0"/>
                <a:cs typeface="Times New Roman" pitchFamily="18" charset="0"/>
              </a:rPr>
              <a:t>Ο δείκτης αυτός μας δείχνει το ποσοστό των ετήσιων κερδών της επιχείρησης που διατίθεται για μέρισμα.</a:t>
            </a:r>
          </a:p>
          <a:p>
            <a:pPr marL="0" marR="0" lvl="0" indent="0" algn="just" defTabSz="914400" rtl="0" eaLnBrk="0" fontAlgn="base" latinLnBrk="0" hangingPunct="0">
              <a:lnSpc>
                <a:spcPct val="100000"/>
              </a:lnSpc>
              <a:spcBef>
                <a:spcPct val="0"/>
              </a:spcBef>
              <a:spcAft>
                <a:spcPct val="0"/>
              </a:spcAft>
              <a:buClrTx/>
              <a:buSzTx/>
              <a:tabLst/>
            </a:pPr>
            <a:r>
              <a:rPr kumimoji="0" lang="el-GR" sz="1500" b="1" i="0" u="none" strike="noStrike" cap="none" normalizeH="0" baseline="0" dirty="0">
                <a:ln>
                  <a:noFill/>
                </a:ln>
                <a:solidFill>
                  <a:schemeClr val="tx1"/>
                </a:solidFill>
                <a:effectLst/>
                <a:latin typeface="Times New Roman" pitchFamily="18" charset="0"/>
                <a:cs typeface="Times New Roman" pitchFamily="18" charset="0"/>
              </a:rPr>
              <a:t>Εσωτερική αξία μετοχής: 	</a:t>
            </a:r>
          </a:p>
          <a:p>
            <a:pPr marL="0" marR="0" lvl="0" indent="0" algn="just" defTabSz="914400" rtl="0" eaLnBrk="0" fontAlgn="base" latinLnBrk="0" hangingPunct="0">
              <a:lnSpc>
                <a:spcPct val="100000"/>
              </a:lnSpc>
              <a:spcBef>
                <a:spcPct val="0"/>
              </a:spcBef>
              <a:spcAft>
                <a:spcPct val="0"/>
              </a:spcAft>
              <a:buClrTx/>
              <a:buSzTx/>
              <a:tabLst/>
            </a:pPr>
            <a:r>
              <a:rPr kumimoji="0" lang="el-GR" sz="1500" b="0" i="1" u="none" strike="noStrike" cap="none" normalizeH="0" baseline="0" dirty="0">
                <a:ln>
                  <a:noFill/>
                </a:ln>
                <a:solidFill>
                  <a:schemeClr val="tx1"/>
                </a:solidFill>
                <a:effectLst/>
                <a:latin typeface="Times New Roman" pitchFamily="18" charset="0"/>
                <a:cs typeface="Times New Roman" pitchFamily="18" charset="0"/>
              </a:rPr>
              <a:t>Ίδια Κεφάλαια /Μετοχές σε Κυκλοφορία</a:t>
            </a:r>
            <a:endParaRPr kumimoji="0" lang="el-GR" sz="1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500" b="0" i="0" u="none" strike="noStrike" cap="none" normalizeH="0" baseline="0" dirty="0">
                <a:ln>
                  <a:noFill/>
                </a:ln>
                <a:solidFill>
                  <a:schemeClr val="tx1"/>
                </a:solidFill>
                <a:effectLst/>
                <a:latin typeface="Times New Roman" pitchFamily="18" charset="0"/>
                <a:cs typeface="Times New Roman" pitchFamily="18" charset="0"/>
              </a:rPr>
              <a:t>Δείχνει την λογιστική αξία της μετοχής.</a:t>
            </a:r>
          </a:p>
          <a:p>
            <a:pPr marL="0" marR="0" lvl="0" indent="0" algn="just" defTabSz="914400" rtl="0" eaLnBrk="0" fontAlgn="base" latinLnBrk="0" hangingPunct="0">
              <a:lnSpc>
                <a:spcPct val="100000"/>
              </a:lnSpc>
              <a:spcBef>
                <a:spcPct val="0"/>
              </a:spcBef>
              <a:spcAft>
                <a:spcPct val="0"/>
              </a:spcAft>
              <a:buClrTx/>
              <a:buSzTx/>
              <a:tabLst/>
            </a:pPr>
            <a:r>
              <a:rPr kumimoji="0" lang="el-GR" sz="1500" b="1" i="0" u="none" strike="noStrike" cap="none" normalizeH="0" baseline="0" dirty="0">
                <a:ln>
                  <a:noFill/>
                </a:ln>
                <a:solidFill>
                  <a:schemeClr val="tx1"/>
                </a:solidFill>
                <a:effectLst/>
                <a:latin typeface="Times New Roman" pitchFamily="18" charset="0"/>
                <a:cs typeface="Times New Roman" pitchFamily="18" charset="0"/>
              </a:rPr>
              <a:t>Δείκτης αγοραίας προς λογιστική τιμή (</a:t>
            </a:r>
            <a:r>
              <a:rPr kumimoji="0" lang="el-GR" sz="1500" b="1" i="0" u="none" strike="noStrike" cap="none" normalizeH="0" baseline="0" dirty="0" err="1">
                <a:ln>
                  <a:noFill/>
                </a:ln>
                <a:solidFill>
                  <a:schemeClr val="tx1"/>
                </a:solidFill>
                <a:effectLst/>
                <a:latin typeface="Times New Roman" pitchFamily="18" charset="0"/>
                <a:cs typeface="Times New Roman" pitchFamily="18" charset="0"/>
              </a:rPr>
              <a:t>Price</a:t>
            </a:r>
            <a:r>
              <a:rPr kumimoji="0" lang="el-GR" sz="1500" b="1" i="0" u="none" strike="noStrike" cap="none" normalizeH="0" baseline="0" dirty="0">
                <a:ln>
                  <a:noFill/>
                </a:ln>
                <a:solidFill>
                  <a:schemeClr val="tx1"/>
                </a:solidFill>
                <a:effectLst/>
                <a:latin typeface="Times New Roman" pitchFamily="18" charset="0"/>
                <a:cs typeface="Times New Roman" pitchFamily="18" charset="0"/>
              </a:rPr>
              <a:t> </a:t>
            </a:r>
            <a:r>
              <a:rPr kumimoji="0" lang="el-GR" sz="1500" b="1" i="0" u="none" strike="noStrike" cap="none" normalizeH="0" baseline="0" dirty="0" err="1">
                <a:ln>
                  <a:noFill/>
                </a:ln>
                <a:solidFill>
                  <a:schemeClr val="tx1"/>
                </a:solidFill>
                <a:effectLst/>
                <a:latin typeface="Times New Roman" pitchFamily="18" charset="0"/>
                <a:cs typeface="Times New Roman" pitchFamily="18" charset="0"/>
              </a:rPr>
              <a:t>to</a:t>
            </a:r>
            <a:r>
              <a:rPr kumimoji="0" lang="el-GR" sz="1500" b="1" i="0" u="none" strike="noStrike" cap="none" normalizeH="0" baseline="0" dirty="0">
                <a:ln>
                  <a:noFill/>
                </a:ln>
                <a:solidFill>
                  <a:schemeClr val="tx1"/>
                </a:solidFill>
                <a:effectLst/>
                <a:latin typeface="Times New Roman" pitchFamily="18" charset="0"/>
                <a:cs typeface="Times New Roman" pitchFamily="18" charset="0"/>
              </a:rPr>
              <a:t> </a:t>
            </a:r>
            <a:r>
              <a:rPr kumimoji="0" lang="el-GR" sz="1500" b="1" i="0" u="none" strike="noStrike" cap="none" normalizeH="0" baseline="0" dirty="0" err="1">
                <a:ln>
                  <a:noFill/>
                </a:ln>
                <a:solidFill>
                  <a:schemeClr val="tx1"/>
                </a:solidFill>
                <a:effectLst/>
                <a:latin typeface="Times New Roman" pitchFamily="18" charset="0"/>
                <a:cs typeface="Times New Roman" pitchFamily="18" charset="0"/>
              </a:rPr>
              <a:t>book</a:t>
            </a:r>
            <a:r>
              <a:rPr kumimoji="0" lang="el-GR" sz="1500" b="1" i="0" u="none" strike="noStrike" cap="none" normalizeH="0" baseline="0" dirty="0">
                <a:ln>
                  <a:noFill/>
                </a:ln>
                <a:solidFill>
                  <a:schemeClr val="tx1"/>
                </a:solidFill>
                <a:effectLst/>
                <a:latin typeface="Times New Roman" pitchFamily="18" charset="0"/>
                <a:cs typeface="Times New Roman" pitchFamily="18" charset="0"/>
              </a:rPr>
              <a:t> </a:t>
            </a:r>
            <a:r>
              <a:rPr kumimoji="0" lang="el-GR" sz="1500" b="1" i="0" u="none" strike="noStrike" cap="none" normalizeH="0" baseline="0" dirty="0" err="1">
                <a:ln>
                  <a:noFill/>
                </a:ln>
                <a:solidFill>
                  <a:schemeClr val="tx1"/>
                </a:solidFill>
                <a:effectLst/>
                <a:latin typeface="Times New Roman" pitchFamily="18" charset="0"/>
                <a:cs typeface="Times New Roman" pitchFamily="18" charset="0"/>
              </a:rPr>
              <a:t>value</a:t>
            </a:r>
            <a:r>
              <a:rPr kumimoji="0" lang="el-GR" sz="1500" b="1" i="0" u="none" strike="noStrike" cap="none" normalizeH="0" baseline="0" dirty="0">
                <a:ln>
                  <a:noFill/>
                </a:ln>
                <a:solidFill>
                  <a:schemeClr val="tx1"/>
                </a:solidFill>
                <a:effectLst/>
                <a:latin typeface="Times New Roman" pitchFamily="18" charset="0"/>
                <a:cs typeface="Times New Roman" pitchFamily="18" charset="0"/>
              </a:rPr>
              <a:t>): 	</a:t>
            </a:r>
            <a:endParaRPr kumimoji="0" lang="el-GR" sz="1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500" b="0" i="1" u="none" strike="noStrike" cap="none" normalizeH="0" baseline="0" dirty="0">
                <a:ln>
                  <a:noFill/>
                </a:ln>
                <a:solidFill>
                  <a:schemeClr val="tx1"/>
                </a:solidFill>
                <a:effectLst/>
                <a:latin typeface="Times New Roman" pitchFamily="18" charset="0"/>
                <a:cs typeface="Times New Roman" pitchFamily="18" charset="0"/>
              </a:rPr>
              <a:t>Τιμή Μετοχής /Λογιστική Αξία Μετοχής</a:t>
            </a:r>
            <a:endParaRPr kumimoji="0" lang="el-GR" sz="1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l-GR" sz="1500" b="0" i="0" u="none" strike="noStrike" cap="none" normalizeH="0" baseline="0" dirty="0">
                <a:ln>
                  <a:noFill/>
                </a:ln>
                <a:solidFill>
                  <a:schemeClr val="tx1"/>
                </a:solidFill>
                <a:effectLst/>
                <a:latin typeface="Times New Roman" pitchFamily="18" charset="0"/>
                <a:cs typeface="Times New Roman" pitchFamily="18" charset="0"/>
              </a:rPr>
              <a:t>Δείχνει το πώς οι επενδυτές αποτιμούν την επιχείρηση. Όσο υψηλότερος είναι ο δείκτης τόσο μεγαλύτερη είναι η απόδοση της επιχείρησης και  τόσο υψηλότερες είναι οι τιμές, από αυτή της λογιστικής αξίας, που μπορούν να διατεθούν οι μετοχές της επιχείρησης. Τέλος ο δείκτης αυτός αποτελεί κριτήριο του βαθμού επιτυχίας των επενδυτικών και χρηματοδοτικών αποφάσεων που έχει λάβει η επιχείρηση.</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35496" y="260648"/>
            <a:ext cx="8604448" cy="5545067"/>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algn="just" fontAlgn="base">
              <a:spcBef>
                <a:spcPct val="0"/>
              </a:spcBef>
              <a:spcAft>
                <a:spcPct val="0"/>
              </a:spcAft>
            </a:pPr>
            <a:r>
              <a:rPr kumimoji="0" lang="el-GR" sz="16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Λ</a:t>
            </a:r>
            <a:r>
              <a:rPr kumimoji="0" lang="el-GR" sz="1600" b="1" i="0"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rPr>
              <a:t>οιποί Δείκτες</a:t>
            </a:r>
            <a:endParaRPr kumimoji="0" lang="el-GR" sz="1600" b="1" i="0" u="none" strike="noStrike" cap="none" normalizeH="0" baseline="0" dirty="0">
              <a:ln>
                <a:noFill/>
              </a:ln>
              <a:solidFill>
                <a:srgbClr val="4F81BD"/>
              </a:solidFill>
              <a:effectLst/>
              <a:latin typeface="Times New Roman" pitchFamily="18" charset="0"/>
              <a:ea typeface="Times New Roman" pitchFamily="18" charset="0"/>
              <a:cs typeface="Times New Roman" pitchFamily="18" charset="0"/>
            </a:endParaRPr>
          </a:p>
          <a:p>
            <a:pPr algn="just" eaLnBrk="0" fontAlgn="base" hangingPunct="0">
              <a:spcBef>
                <a:spcPct val="0"/>
              </a:spcBef>
              <a:spcAft>
                <a:spcPct val="0"/>
              </a:spcAft>
            </a:pPr>
            <a:endParaRPr kumimoji="0" lang="el-GR" sz="1600" b="1" i="0" u="none" strike="noStrike" cap="none" normalizeH="0" baseline="0" dirty="0">
              <a:ln>
                <a:noFill/>
              </a:ln>
              <a:solidFill>
                <a:schemeClr val="tx1"/>
              </a:solidFill>
              <a:effectLst/>
              <a:latin typeface="Times New Roman" pitchFamily="18" charset="0"/>
              <a:cs typeface="Times New Roman" pitchFamily="18" charset="0"/>
            </a:endParaRPr>
          </a:p>
          <a:p>
            <a:pPr algn="just" eaLnBrk="0" fontAlgn="base" hangingPunct="0">
              <a:spcBef>
                <a:spcPct val="0"/>
              </a:spcBef>
              <a:spcAft>
                <a:spcPct val="0"/>
              </a:spcAf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κάλυψης επισφαλειών: </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indent="228600" eaLnBrk="0" fontAlgn="base" hangingPunct="0">
              <a:spcBef>
                <a:spcPct val="0"/>
              </a:spcBef>
              <a:spcAft>
                <a:spcPct val="0"/>
              </a:spcAft>
            </a:pPr>
            <a:r>
              <a:rPr kumimoji="0" lang="el-GR" sz="1600" b="0" i="1" u="none" strike="noStrike" cap="none" normalizeH="0" baseline="0" dirty="0">
                <a:ln>
                  <a:noFill/>
                </a:ln>
                <a:solidFill>
                  <a:schemeClr val="tx1"/>
                </a:solidFill>
                <a:effectLst/>
                <a:latin typeface="Times New Roman" pitchFamily="18" charset="0"/>
                <a:cs typeface="Times New Roman" pitchFamily="18" charset="0"/>
              </a:rPr>
              <a:t>Προβλέψεις για Επισφαλείς Απαιτήσεις/ Επισφαλείς Πελάτες</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indent="228600" eaLnBrk="0" fontAlgn="base" hangingPunct="0">
              <a:spcBef>
                <a:spcPct val="0"/>
              </a:spcBef>
              <a:spcAft>
                <a:spcPct val="0"/>
              </a:spcAf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Δείχνει το ποσοστό των επισφαλών πελατών που καλύπτουν οι προβλέψεις.</a:t>
            </a:r>
          </a:p>
          <a:p>
            <a:pPr indent="228600" eaLnBrk="0" fontAlgn="base" hangingPunct="0">
              <a:spcBef>
                <a:spcPct val="0"/>
              </a:spcBef>
              <a:spcAft>
                <a:spcPct val="0"/>
              </a:spcAft>
            </a:pPr>
            <a:endParaRPr kumimoji="0" lang="el-GR" sz="1600" b="1" i="0" u="none" strike="noStrike" cap="none" normalizeH="0" baseline="0" dirty="0">
              <a:ln>
                <a:noFill/>
              </a:ln>
              <a:solidFill>
                <a:schemeClr val="tx1"/>
              </a:solidFill>
              <a:effectLst/>
              <a:latin typeface="Times New Roman" pitchFamily="18" charset="0"/>
              <a:cs typeface="Times New Roman" pitchFamily="18" charset="0"/>
            </a:endParaRPr>
          </a:p>
          <a:p>
            <a:pPr indent="228600" eaLnBrk="0" fontAlgn="base" hangingPunct="0">
              <a:spcBef>
                <a:spcPct val="0"/>
              </a:spcBef>
              <a:spcAft>
                <a:spcPct val="0"/>
              </a:spcAf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Κινδύνου: 	</a:t>
            </a:r>
          </a:p>
          <a:p>
            <a:pPr indent="228600" eaLnBrk="0" fontAlgn="base" hangingPunct="0">
              <a:spcBef>
                <a:spcPct val="0"/>
              </a:spcBef>
              <a:spcAft>
                <a:spcPct val="0"/>
              </a:spcAft>
            </a:pPr>
            <a:r>
              <a:rPr kumimoji="0" lang="el-GR" sz="1600" b="0" i="1" u="none" strike="noStrike" cap="none" normalizeH="0" baseline="0" dirty="0">
                <a:ln>
                  <a:noFill/>
                </a:ln>
                <a:solidFill>
                  <a:schemeClr val="tx1"/>
                </a:solidFill>
                <a:effectLst/>
                <a:latin typeface="Times New Roman" pitchFamily="18" charset="0"/>
                <a:cs typeface="Times New Roman" pitchFamily="18" charset="0"/>
              </a:rPr>
              <a:t>Ύψος  Επισφαλειών/Σύνολο χαρτοφυλακίου πελατών</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indent="228600" eaLnBrk="0" fontAlgn="base" hangingPunct="0">
              <a:spcBef>
                <a:spcPct val="0"/>
              </a:spcBef>
              <a:spcAft>
                <a:spcPct val="0"/>
              </a:spcAf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Δείχνει το ποσοστό των επισφαλειών σε σχέση με το δανειακό χαρτοφυλάκιο της επιχείρησης.</a:t>
            </a:r>
          </a:p>
          <a:p>
            <a:pPr indent="228600" algn="just" eaLnBrk="0" fontAlgn="base" hangingPunct="0">
              <a:spcBef>
                <a:spcPct val="0"/>
              </a:spcBef>
              <a:spcAft>
                <a:spcPct val="0"/>
              </a:spcAft>
            </a:pPr>
            <a:endParaRPr kumimoji="0" lang="el-GR" sz="1600" b="1" i="0" u="none" strike="noStrike" cap="none" normalizeH="0" baseline="0" dirty="0">
              <a:ln>
                <a:noFill/>
              </a:ln>
              <a:solidFill>
                <a:schemeClr val="tx1"/>
              </a:solidFill>
              <a:effectLst/>
              <a:latin typeface="Times New Roman" pitchFamily="18" charset="0"/>
              <a:cs typeface="Times New Roman" pitchFamily="18" charset="0"/>
            </a:endParaRPr>
          </a:p>
          <a:p>
            <a:pPr indent="228600" algn="just" eaLnBrk="0" fontAlgn="base" hangingPunct="0">
              <a:spcBef>
                <a:spcPct val="0"/>
              </a:spcBef>
              <a:spcAft>
                <a:spcPct val="0"/>
              </a:spcAf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Πραγματοποίησης εξόδου προβλέψεων: </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indent="228600" algn="just" eaLnBrk="0" fontAlgn="base" hangingPunct="0">
              <a:spcBef>
                <a:spcPct val="0"/>
              </a:spcBef>
              <a:spcAft>
                <a:spcPct val="0"/>
              </a:spcAft>
            </a:pPr>
            <a:r>
              <a:rPr kumimoji="0" lang="el-GR" sz="1600" b="0" i="1" u="none" strike="noStrike" cap="none" normalizeH="0" baseline="0" dirty="0">
                <a:ln>
                  <a:noFill/>
                </a:ln>
                <a:solidFill>
                  <a:schemeClr val="tx1"/>
                </a:solidFill>
                <a:effectLst/>
                <a:latin typeface="Times New Roman" pitchFamily="18" charset="0"/>
                <a:cs typeface="Times New Roman" pitchFamily="18" charset="0"/>
              </a:rPr>
              <a:t>Έξοδο πρόβλεψης (λογ. 68) / Πελάτες ή Έξοδο πρόβλεψης (λογ. 68) / Τζίρος</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indent="228600" algn="just" eaLnBrk="0" fontAlgn="base" hangingPunct="0">
              <a:spcBef>
                <a:spcPct val="0"/>
              </a:spcBef>
              <a:spcAft>
                <a:spcPct val="0"/>
              </a:spcAft>
            </a:pPr>
            <a:endParaRPr kumimoji="0" lang="el-GR" sz="1600" b="1" i="0" u="none" strike="noStrike" cap="none" normalizeH="0" baseline="0" dirty="0">
              <a:ln>
                <a:noFill/>
              </a:ln>
              <a:solidFill>
                <a:schemeClr val="tx1"/>
              </a:solidFill>
              <a:effectLst/>
              <a:latin typeface="Times New Roman" pitchFamily="18" charset="0"/>
              <a:cs typeface="Times New Roman" pitchFamily="18" charset="0"/>
            </a:endParaRPr>
          </a:p>
          <a:p>
            <a:pPr indent="228600" algn="just" eaLnBrk="0" fontAlgn="base" hangingPunct="0">
              <a:spcBef>
                <a:spcPct val="0"/>
              </a:spcBef>
              <a:spcAft>
                <a:spcPct val="0"/>
              </a:spcAf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Μεριδίου αγοράς: 	</a:t>
            </a:r>
          </a:p>
          <a:p>
            <a:pPr indent="228600" algn="just" eaLnBrk="0" fontAlgn="base" hangingPunct="0">
              <a:spcBef>
                <a:spcPct val="0"/>
              </a:spcBef>
              <a:spcAft>
                <a:spcPct val="0"/>
              </a:spcAft>
            </a:pPr>
            <a:r>
              <a:rPr kumimoji="0" lang="el-GR" sz="1600" b="0" i="1" u="none" strike="noStrike" cap="none" normalizeH="0" baseline="0" dirty="0">
                <a:ln>
                  <a:noFill/>
                </a:ln>
                <a:solidFill>
                  <a:schemeClr val="tx1"/>
                </a:solidFill>
                <a:effectLst/>
                <a:latin typeface="Times New Roman" pitchFamily="18" charset="0"/>
                <a:cs typeface="Times New Roman" pitchFamily="18" charset="0"/>
              </a:rPr>
              <a:t>Τζίρος Επιχείρησης / Τζίρο αγοράς</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indent="228600" algn="just" eaLnBrk="0" fontAlgn="base" hangingPunct="0">
              <a:spcBef>
                <a:spcPct val="0"/>
              </a:spcBef>
              <a:spcAft>
                <a:spcPct val="0"/>
              </a:spcAf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Δείχνει το ποσοστό του τζίρου της αγοράς που καταλαμβάνει η επιχείρηση.</a:t>
            </a:r>
          </a:p>
          <a:p>
            <a:pPr indent="228600" algn="just" eaLnBrk="0" fontAlgn="base" hangingPunct="0">
              <a:spcBef>
                <a:spcPct val="0"/>
              </a:spcBef>
              <a:spcAft>
                <a:spcPct val="0"/>
              </a:spcAft>
            </a:pPr>
            <a:endParaRPr kumimoji="0" lang="el-GR" sz="1600" b="1" i="0" u="none" strike="noStrike" cap="none" normalizeH="0" baseline="0" dirty="0">
              <a:ln>
                <a:noFill/>
              </a:ln>
              <a:solidFill>
                <a:schemeClr val="tx1"/>
              </a:solidFill>
              <a:effectLst/>
              <a:latin typeface="Times New Roman" pitchFamily="18" charset="0"/>
              <a:cs typeface="Times New Roman" pitchFamily="18" charset="0"/>
            </a:endParaRPr>
          </a:p>
          <a:p>
            <a:pPr indent="228600" algn="just" eaLnBrk="0" fontAlgn="base" hangingPunct="0">
              <a:spcBef>
                <a:spcPct val="0"/>
              </a:spcBef>
              <a:spcAft>
                <a:spcPct val="0"/>
              </a:spcAft>
            </a:pPr>
            <a:r>
              <a:rPr kumimoji="0" lang="el-GR" sz="1600" b="1" i="0" u="none" strike="noStrike" cap="none" normalizeH="0" baseline="0" dirty="0">
                <a:ln>
                  <a:noFill/>
                </a:ln>
                <a:solidFill>
                  <a:schemeClr val="tx1"/>
                </a:solidFill>
                <a:effectLst/>
                <a:latin typeface="Times New Roman" pitchFamily="18" charset="0"/>
                <a:cs typeface="Times New Roman" pitchFamily="18" charset="0"/>
              </a:rPr>
              <a:t>Δείκτης Καθαρής Θέσης Ενεργητικού: </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indent="228600" algn="just" eaLnBrk="0" fontAlgn="base" hangingPunct="0">
              <a:spcBef>
                <a:spcPct val="0"/>
              </a:spcBef>
              <a:spcAft>
                <a:spcPct val="0"/>
              </a:spcAft>
            </a:pPr>
            <a:r>
              <a:rPr kumimoji="0" lang="el-GR" sz="1600" b="0" i="1" u="none" strike="noStrike" cap="none" normalizeH="0" baseline="0" dirty="0">
                <a:ln>
                  <a:noFill/>
                </a:ln>
                <a:solidFill>
                  <a:schemeClr val="tx1"/>
                </a:solidFill>
                <a:effectLst/>
                <a:latin typeface="Times New Roman" pitchFamily="18" charset="0"/>
                <a:cs typeface="Times New Roman" pitchFamily="18" charset="0"/>
              </a:rPr>
              <a:t>Πάγια + Κυκλοφορούν Ενεργητικό – Μακροπρόθεσμες Υποχρεώσεις – Βραχυπρόθεσμες Υποχρεώσεις</a:t>
            </a:r>
            <a:endParaRPr kumimoji="0" lang="el-GR" sz="1600" b="0" i="0" u="none" strike="noStrike" cap="none" normalizeH="0" baseline="0" dirty="0">
              <a:ln>
                <a:noFill/>
              </a:ln>
              <a:solidFill>
                <a:schemeClr val="tx1"/>
              </a:solidFill>
              <a:effectLst/>
              <a:latin typeface="Times New Roman" pitchFamily="18" charset="0"/>
              <a:cs typeface="Times New Roman" pitchFamily="18" charset="0"/>
            </a:endParaRPr>
          </a:p>
          <a:p>
            <a:pPr indent="228600" algn="just" eaLnBrk="0" fontAlgn="base" hangingPunct="0">
              <a:spcBef>
                <a:spcPct val="0"/>
              </a:spcBef>
              <a:spcAft>
                <a:spcPct val="0"/>
              </a:spcAft>
            </a:pPr>
            <a:r>
              <a:rPr kumimoji="0" lang="el-GR" sz="1600" b="0" i="0" u="none" strike="noStrike" cap="none" normalizeH="0" baseline="0" dirty="0">
                <a:ln>
                  <a:noFill/>
                </a:ln>
                <a:solidFill>
                  <a:schemeClr val="tx1"/>
                </a:solidFill>
                <a:effectLst/>
                <a:latin typeface="Times New Roman" pitchFamily="18" charset="0"/>
                <a:cs typeface="Times New Roman" pitchFamily="18" charset="0"/>
              </a:rPr>
              <a:t>Δείχνει την αξία της επιχείρησης. Αποτελεί σημαντικό δείκτη για τους πιστωτές της εταιρίας, καθώς δείχνει το αντίκρισμα ασφαλείας που υπάρχει έναντι πιστωτικού κινδύνου τους.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620688"/>
            <a:ext cx="7543800" cy="4800599"/>
          </a:xfrm>
        </p:spPr>
        <p:txBody>
          <a:bodyPr>
            <a:normAutofit/>
          </a:bodyPr>
          <a:lstStyle/>
          <a:p>
            <a:pPr marL="285750" indent="-285750">
              <a:buFont typeface="Times New Roman" pitchFamily="18" charset="0"/>
              <a:buChar char="−"/>
            </a:pPr>
            <a:endParaRPr lang="en-US" sz="1400" dirty="0">
              <a:solidFill>
                <a:schemeClr val="tx1"/>
              </a:solidFill>
              <a:latin typeface="Times New Roman" pitchFamily="18" charset="0"/>
              <a:cs typeface="Times New Roman" pitchFamily="18" charset="0"/>
            </a:endParaRPr>
          </a:p>
          <a:p>
            <a:pPr algn="just">
              <a:buFont typeface="Wingdings" pitchFamily="2" charset="2"/>
              <a:buChar char="q"/>
            </a:pPr>
            <a:endParaRPr lang="en-US" sz="1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2B19053D-4B37-4D7B-8ABF-990319F02EEF}" type="slidenum">
              <a:rPr lang="en-US" sz="1100" smtClean="0">
                <a:latin typeface="Times New Roman" pitchFamily="18" charset="0"/>
                <a:cs typeface="Times New Roman" pitchFamily="18" charset="0"/>
              </a:rPr>
              <a:pPr/>
              <a:t>25</a:t>
            </a:fld>
            <a:endParaRPr lang="en-US" sz="1100"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7" name="Rectangle 6"/>
              <p:cNvSpPr/>
              <p:nvPr/>
            </p:nvSpPr>
            <p:spPr>
              <a:xfrm>
                <a:off x="533400" y="807385"/>
                <a:ext cx="8077200" cy="5243230"/>
              </a:xfrm>
              <a:prstGeom prst="rect">
                <a:avLst/>
              </a:prstGeom>
            </p:spPr>
            <p:txBody>
              <a:bodyPr wrap="square">
                <a:spAutoFit/>
              </a:bodyPr>
              <a:lstStyle/>
              <a:p>
                <a:pPr marL="228600" lvl="1" indent="-228600">
                  <a:buClr>
                    <a:schemeClr val="tx1">
                      <a:lumMod val="50000"/>
                      <a:lumOff val="50000"/>
                    </a:schemeClr>
                  </a:buClr>
                  <a:buFont typeface="Wingdings" pitchFamily="2" charset="2"/>
                  <a:buChar char="q"/>
                </a:pPr>
                <a:r>
                  <a:rPr lang="el-GR" sz="1400" b="1" dirty="0">
                    <a:latin typeface="Times New Roman" pitchFamily="18" charset="0"/>
                    <a:cs typeface="Times New Roman" pitchFamily="18" charset="0"/>
                  </a:rPr>
                  <a:t>Αποτίμησεις με βασισμένες  στην ταμειακή ροή</a:t>
                </a:r>
                <a:endParaRPr lang="en-US" sz="1400" b="1" dirty="0">
                  <a:latin typeface="Times New Roman" pitchFamily="18" charset="0"/>
                  <a:cs typeface="Times New Roman" pitchFamily="18" charset="0"/>
                </a:endParaRPr>
              </a:p>
              <a:p>
                <a:pPr algn="just"/>
                <a:r>
                  <a:rPr lang="el-GR" sz="1400" dirty="0">
                    <a:latin typeface="Times New Roman" pitchFamily="18" charset="0"/>
                    <a:cs typeface="Times New Roman" pitchFamily="18" charset="0"/>
                  </a:rPr>
                  <a:t>Από τους λογαριασμούς της λογιστικής για την έξοδο των ταμειακών συναλλαγών όταν δεν υφίστανται μηχανογραφικά φίλτρα για την συνάθροιση των ταμειακών λογιστικών άρθρων – συναλλαγών χρησιμοποιούνται έμμεσες προσεγγίσεις όπως :</a:t>
                </a:r>
              </a:p>
              <a:p>
                <a:pPr algn="just"/>
                <a:endParaRPr lang="en-US" sz="1400" dirty="0">
                  <a:latin typeface="Times New Roman" pitchFamily="18" charset="0"/>
                  <a:cs typeface="Times New Roman" pitchFamily="18" charset="0"/>
                </a:endParaRPr>
              </a:p>
              <a:p>
                <a:pPr marL="285750" indent="-285750">
                  <a:buFont typeface="Times New Roman" pitchFamily="18" charset="0"/>
                  <a:buChar char="−"/>
                </a:pPr>
                <a:r>
                  <a:rPr lang="en-US" sz="1400" dirty="0" err="1">
                    <a:latin typeface="Times New Roman" pitchFamily="18" charset="0"/>
                    <a:cs typeface="Times New Roman" pitchFamily="18" charset="0"/>
                  </a:rPr>
                  <a:t>Μετρητά</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εισ</a:t>
                </a:r>
                <a:r>
                  <a:rPr lang="en-US" sz="1400" dirty="0">
                    <a:latin typeface="Times New Roman" pitchFamily="18" charset="0"/>
                    <a:cs typeface="Times New Roman" pitchFamily="18" charset="0"/>
                  </a:rPr>
                  <a:t>πραττόμενα από πελάτες CRC (cash received from customers)</a:t>
                </a:r>
                <a:endParaRPr lang="el-GR" sz="1400" dirty="0">
                  <a:latin typeface="Times New Roman" pitchFamily="18" charset="0"/>
                  <a:cs typeface="Times New Roman" pitchFamily="18" charset="0"/>
                </a:endParaRPr>
              </a:p>
              <a:p>
                <a:pPr marL="285750" indent="-285750">
                  <a:buFont typeface="Times New Roman" pitchFamily="18" charset="0"/>
                  <a:buChar char="−"/>
                </a:pPr>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𝐶𝑅𝐶</m:t>
                      </m:r>
                      <m:r>
                        <a:rPr lang="en-US" sz="1400" i="1">
                          <a:latin typeface="Cambria Math" panose="02040503050406030204" pitchFamily="18" charset="0"/>
                        </a:rPr>
                        <m:t>=</m:t>
                      </m:r>
                      <m:r>
                        <a:rPr lang="en-US" sz="1400" i="1">
                          <a:latin typeface="Cambria Math" panose="02040503050406030204" pitchFamily="18" charset="0"/>
                        </a:rPr>
                        <m:t>𝛱𝜔𝜆𝜂𝜎𝜀𝜄𝜍</m:t>
                      </m:r>
                      <m:r>
                        <a:rPr lang="en-US" sz="1400" i="1">
                          <a:latin typeface="Cambria Math" panose="02040503050406030204" pitchFamily="18" charset="0"/>
                        </a:rPr>
                        <m:t>+(</m:t>
                      </m:r>
                      <m:r>
                        <a:rPr lang="en-US" sz="1400" i="1">
                          <a:latin typeface="Cambria Math" panose="02040503050406030204" pitchFamily="18" charset="0"/>
                        </a:rPr>
                        <m:t>𝛼𝜌𝜒𝜄𝜅</m:t>
                      </m:r>
                      <m:r>
                        <m:rPr>
                          <m:sty m:val="p"/>
                        </m:rPr>
                        <a:rPr lang="en-US" sz="1400" i="1">
                          <a:latin typeface="Cambria Math" panose="02040503050406030204" pitchFamily="18" charset="0"/>
                        </a:rPr>
                        <m:t>ό</m:t>
                      </m:r>
                      <m:r>
                        <a:rPr lang="en-US" sz="1400" i="1">
                          <a:latin typeface="Cambria Math" panose="02040503050406030204" pitchFamily="18" charset="0"/>
                        </a:rPr>
                        <m:t> </m:t>
                      </m:r>
                      <m:r>
                        <a:rPr lang="en-US" sz="1400" i="1">
                          <a:latin typeface="Cambria Math" panose="02040503050406030204" pitchFamily="18" charset="0"/>
                        </a:rPr>
                        <m:t>𝜐𝜋</m:t>
                      </m:r>
                      <m:r>
                        <m:rPr>
                          <m:sty m:val="p"/>
                        </m:rPr>
                        <a:rPr lang="en-US" sz="1400" i="1">
                          <a:latin typeface="Cambria Math" panose="02040503050406030204" pitchFamily="18" charset="0"/>
                        </a:rPr>
                        <m:t>ό</m:t>
                      </m:r>
                      <m:r>
                        <a:rPr lang="en-US" sz="1400" i="1">
                          <a:latin typeface="Cambria Math" panose="02040503050406030204" pitchFamily="18" charset="0"/>
                        </a:rPr>
                        <m:t>𝜆𝜊𝜄𝜋𝜊</m:t>
                      </m:r>
                      <m:r>
                        <a:rPr lang="en-US" sz="1400" i="1">
                          <a:latin typeface="Cambria Math" panose="02040503050406030204" pitchFamily="18" charset="0"/>
                        </a:rPr>
                        <m:t> </m:t>
                      </m:r>
                      <m:r>
                        <a:rPr lang="en-US" sz="1400" i="1">
                          <a:latin typeface="Cambria Math" panose="02040503050406030204" pitchFamily="18" charset="0"/>
                        </a:rPr>
                        <m:t>𝜆𝜊𝛾𝛼𝜌𝜄𝛼𝜎𝜇</m:t>
                      </m:r>
                      <m:r>
                        <m:rPr>
                          <m:sty m:val="p"/>
                        </m:rPr>
                        <a:rPr lang="en-US" sz="1400" i="1">
                          <a:latin typeface="Cambria Math" panose="02040503050406030204" pitchFamily="18" charset="0"/>
                        </a:rPr>
                        <m:t>ώ</m:t>
                      </m:r>
                      <m:r>
                        <a:rPr lang="en-US" sz="1400" i="1">
                          <a:latin typeface="Cambria Math" panose="02040503050406030204" pitchFamily="18" charset="0"/>
                        </a:rPr>
                        <m:t>𝜈</m:t>
                      </m:r>
                      <m:r>
                        <a:rPr lang="en-US" sz="1400" i="1">
                          <a:latin typeface="Cambria Math" panose="02040503050406030204" pitchFamily="18" charset="0"/>
                        </a:rPr>
                        <m:t> </m:t>
                      </m:r>
                      <m:r>
                        <a:rPr lang="en-US" sz="1400" i="1">
                          <a:latin typeface="Cambria Math" panose="02040503050406030204" pitchFamily="18" charset="0"/>
                        </a:rPr>
                        <m:t>𝜀𝜄𝜎𝜋𝜌𝛼𝜅𝜏𝜀𝜔𝜈</m:t>
                      </m:r>
                      <m:r>
                        <a:rPr lang="en-US" sz="1400" i="1">
                          <a:latin typeface="Cambria Math" panose="02040503050406030204" pitchFamily="18" charset="0"/>
                        </a:rPr>
                        <m:t>−</m:t>
                      </m:r>
                      <m:r>
                        <a:rPr lang="en-US" sz="1400" i="1">
                          <a:latin typeface="Cambria Math" panose="02040503050406030204" pitchFamily="18" charset="0"/>
                        </a:rPr>
                        <m:t>𝜏𝜀𝜆𝜄𝜅</m:t>
                      </m:r>
                      <m:r>
                        <m:rPr>
                          <m:sty m:val="p"/>
                        </m:rPr>
                        <a:rPr lang="en-US" sz="1400" i="1">
                          <a:latin typeface="Cambria Math" panose="02040503050406030204" pitchFamily="18" charset="0"/>
                        </a:rPr>
                        <m:t>ό</m:t>
                      </m:r>
                      <m:r>
                        <a:rPr lang="en-US" sz="1400" i="1">
                          <a:latin typeface="Cambria Math" panose="02040503050406030204" pitchFamily="18" charset="0"/>
                        </a:rPr>
                        <m:t>)</m:t>
                      </m:r>
                    </m:oMath>
                  </m:oMathPara>
                </a14:m>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𝐶𝑅𝐶</m:t>
                      </m:r>
                      <m:r>
                        <a:rPr lang="en-US" sz="1400" i="1">
                          <a:latin typeface="Cambria Math" panose="02040503050406030204" pitchFamily="18" charset="0"/>
                        </a:rPr>
                        <m:t>=</m:t>
                      </m:r>
                      <m:r>
                        <a:rPr lang="en-US" sz="1400" i="1">
                          <a:latin typeface="Cambria Math" panose="02040503050406030204" pitchFamily="18" charset="0"/>
                        </a:rPr>
                        <m:t>𝑆𝑎𝑙𝑒𝑠</m:t>
                      </m:r>
                      <m:r>
                        <a:rPr lang="en-US" sz="1400" i="1">
                          <a:latin typeface="Cambria Math" panose="02040503050406030204" pitchFamily="18" charset="0"/>
                        </a:rPr>
                        <m:t>+</m:t>
                      </m:r>
                      <m:r>
                        <a:rPr lang="en-US" sz="1400" i="1">
                          <a:latin typeface="Cambria Math" panose="02040503050406030204" pitchFamily="18" charset="0"/>
                        </a:rPr>
                        <m:t>𝑏𝑒𝑔𝑖𝑛𝑛𝑖𝑛𝑔</m:t>
                      </m:r>
                      <m:r>
                        <a:rPr lang="en-US" sz="1400" i="1">
                          <a:latin typeface="Cambria Math" panose="02040503050406030204" pitchFamily="18" charset="0"/>
                        </a:rPr>
                        <m:t> </m:t>
                      </m:r>
                      <m:r>
                        <a:rPr lang="en-US" sz="1400" i="1">
                          <a:latin typeface="Cambria Math" panose="02040503050406030204" pitchFamily="18" charset="0"/>
                        </a:rPr>
                        <m:t>𝐴</m:t>
                      </m:r>
                      <m:r>
                        <a:rPr lang="en-US" sz="1400" i="1">
                          <a:latin typeface="Cambria Math" panose="02040503050406030204" pitchFamily="18" charset="0"/>
                        </a:rPr>
                        <m:t>/</m:t>
                      </m:r>
                      <m:r>
                        <a:rPr lang="en-US" sz="1400" i="1">
                          <a:latin typeface="Cambria Math" panose="02040503050406030204" pitchFamily="18" charset="0"/>
                        </a:rPr>
                        <m:t>𝑅</m:t>
                      </m:r>
                      <m:r>
                        <a:rPr lang="en-US" sz="1400" i="1">
                          <a:latin typeface="Cambria Math" panose="02040503050406030204" pitchFamily="18" charset="0"/>
                        </a:rPr>
                        <m:t>−</m:t>
                      </m:r>
                      <m:r>
                        <a:rPr lang="en-US" sz="1400" i="1">
                          <a:latin typeface="Cambria Math" panose="02040503050406030204" pitchFamily="18" charset="0"/>
                        </a:rPr>
                        <m:t>𝑒𝑛𝑑𝑖𝑛𝑔</m:t>
                      </m:r>
                      <m:r>
                        <a:rPr lang="en-US" sz="1400" i="1">
                          <a:latin typeface="Cambria Math" panose="02040503050406030204" pitchFamily="18" charset="0"/>
                        </a:rPr>
                        <m:t> </m:t>
                      </m:r>
                      <m:r>
                        <a:rPr lang="en-US" sz="1400" i="1">
                          <a:latin typeface="Cambria Math" panose="02040503050406030204" pitchFamily="18" charset="0"/>
                        </a:rPr>
                        <m:t>𝐴</m:t>
                      </m:r>
                      <m:r>
                        <a:rPr lang="en-US" sz="1400" i="1">
                          <a:latin typeface="Cambria Math" panose="02040503050406030204" pitchFamily="18" charset="0"/>
                        </a:rPr>
                        <m:t>/</m:t>
                      </m:r>
                      <m:r>
                        <a:rPr lang="en-US" sz="1400" i="1">
                          <a:latin typeface="Cambria Math" panose="02040503050406030204" pitchFamily="18" charset="0"/>
                        </a:rPr>
                        <m:t>𝑅</m:t>
                      </m:r>
                      <m:r>
                        <a:rPr lang="en-US" sz="1400" i="1">
                          <a:latin typeface="Cambria Math" panose="02040503050406030204" pitchFamily="18" charset="0"/>
                        </a:rPr>
                        <m:t>,  </m:t>
                      </m:r>
                      <m:r>
                        <a:rPr lang="en-US" sz="1400" i="1">
                          <a:latin typeface="Cambria Math" panose="02040503050406030204" pitchFamily="18" charset="0"/>
                        </a:rPr>
                        <m:t>𝐴</m:t>
                      </m:r>
                      <m:r>
                        <a:rPr lang="en-US" sz="1400" i="1">
                          <a:latin typeface="Cambria Math" panose="02040503050406030204" pitchFamily="18" charset="0"/>
                        </a:rPr>
                        <m:t>/</m:t>
                      </m:r>
                      <m:r>
                        <a:rPr lang="en-US" sz="1400" i="1">
                          <a:latin typeface="Cambria Math" panose="02040503050406030204" pitchFamily="18" charset="0"/>
                        </a:rPr>
                        <m:t>𝑅</m:t>
                      </m:r>
                      <m:r>
                        <a:rPr lang="en-US" sz="1400" i="1">
                          <a:latin typeface="Cambria Math" panose="02040503050406030204" pitchFamily="18" charset="0"/>
                        </a:rPr>
                        <m:t>:</m:t>
                      </m:r>
                      <m:r>
                        <a:rPr lang="en-US" sz="1400" i="1">
                          <a:latin typeface="Cambria Math" panose="02040503050406030204" pitchFamily="18" charset="0"/>
                        </a:rPr>
                        <m:t>𝐴𝑐𝑐𝑜𝑢𝑛𝑡𝑠</m:t>
                      </m:r>
                      <m:r>
                        <a:rPr lang="en-US" sz="1400" i="1">
                          <a:latin typeface="Cambria Math" panose="02040503050406030204" pitchFamily="18" charset="0"/>
                        </a:rPr>
                        <m:t> </m:t>
                      </m:r>
                      <m:r>
                        <a:rPr lang="en-US" sz="1400" i="1">
                          <a:latin typeface="Cambria Math" panose="02040503050406030204" pitchFamily="18" charset="0"/>
                        </a:rPr>
                        <m:t>𝑅𝑒𝑐𝑒𝑖𝑣𝑎𝑏𝑙𝑒</m:t>
                      </m:r>
                    </m:oMath>
                  </m:oMathPara>
                </a14:m>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85750" indent="-285750">
                  <a:buFont typeface="Times New Roman" pitchFamily="18" charset="0"/>
                  <a:buChar char="−"/>
                </a:pPr>
                <a:r>
                  <a:rPr lang="en-US" sz="1400" dirty="0" err="1">
                    <a:latin typeface="Times New Roman" pitchFamily="18" charset="0"/>
                    <a:cs typeface="Times New Roman" pitchFamily="18" charset="0"/>
                  </a:rPr>
                  <a:t>Μετρητά</a:t>
                </a:r>
                <a:r>
                  <a:rPr lang="en-US" sz="1400" dirty="0">
                    <a:latin typeface="Times New Roman" pitchFamily="18" charset="0"/>
                    <a:cs typeface="Times New Roman" pitchFamily="18" charset="0"/>
                  </a:rPr>
                  <a:t> π</a:t>
                </a:r>
                <a:r>
                  <a:rPr lang="en-US" sz="1400" dirty="0" err="1">
                    <a:latin typeface="Times New Roman" pitchFamily="18" charset="0"/>
                    <a:cs typeface="Times New Roman" pitchFamily="18" charset="0"/>
                  </a:rPr>
                  <a:t>ληρωμέν</a:t>
                </a:r>
                <a:r>
                  <a:rPr lang="en-US" sz="1400" dirty="0">
                    <a:latin typeface="Times New Roman" pitchFamily="18" charset="0"/>
                    <a:cs typeface="Times New Roman" pitchFamily="18" charset="0"/>
                  </a:rPr>
                  <a:t>α σε προμηθευτές CPS (cash paid to suppliers)</a:t>
                </a:r>
                <a:endParaRPr lang="el-GR" sz="1400" dirty="0">
                  <a:latin typeface="Times New Roman" pitchFamily="18" charset="0"/>
                  <a:cs typeface="Times New Roman" pitchFamily="18" charset="0"/>
                </a:endParaRPr>
              </a:p>
              <a:p>
                <a:pPr marL="285750" indent="-285750">
                  <a:buFont typeface="Times New Roman" pitchFamily="18" charset="0"/>
                  <a:buChar char="−"/>
                </a:pPr>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𝐶𝑃𝑆</m:t>
                      </m:r>
                      <m:r>
                        <a:rPr lang="en-US" sz="1400" i="1">
                          <a:latin typeface="Cambria Math" panose="02040503050406030204" pitchFamily="18" charset="0"/>
                        </a:rPr>
                        <m:t>=</m:t>
                      </m:r>
                      <m:r>
                        <a:rPr lang="en-US" sz="1400" i="1">
                          <a:latin typeface="Cambria Math" panose="02040503050406030204" pitchFamily="18" charset="0"/>
                        </a:rPr>
                        <m:t>𝛫</m:t>
                      </m:r>
                      <m:r>
                        <m:rPr>
                          <m:sty m:val="p"/>
                        </m:rPr>
                        <a:rPr lang="en-US" sz="1400" i="1">
                          <a:latin typeface="Cambria Math" panose="02040503050406030204" pitchFamily="18" charset="0"/>
                        </a:rPr>
                        <m:t>ό</m:t>
                      </m:r>
                      <m:r>
                        <a:rPr lang="en-US" sz="1400" i="1">
                          <a:latin typeface="Cambria Math" panose="02040503050406030204" pitchFamily="18" charset="0"/>
                        </a:rPr>
                        <m:t>𝜎𝜏𝜊𝜍</m:t>
                      </m:r>
                      <m:r>
                        <a:rPr lang="en-US" sz="1400" i="1">
                          <a:latin typeface="Cambria Math" panose="02040503050406030204" pitchFamily="18" charset="0"/>
                        </a:rPr>
                        <m:t> </m:t>
                      </m:r>
                      <m:r>
                        <a:rPr lang="en-US" sz="1400" i="1">
                          <a:latin typeface="Cambria Math" panose="02040503050406030204" pitchFamily="18" charset="0"/>
                        </a:rPr>
                        <m:t>𝛱𝜔𝜆𝜂𝜃𝜀𝜈𝜏𝜔𝜈</m:t>
                      </m:r>
                      <m:r>
                        <a:rPr lang="en-US" sz="1400" i="1">
                          <a:latin typeface="Cambria Math" panose="02040503050406030204" pitchFamily="18" charset="0"/>
                        </a:rPr>
                        <m:t>+</m:t>
                      </m:r>
                      <m:d>
                        <m:dPr>
                          <m:ctrlPr>
                            <a:rPr lang="en-US" sz="1400" i="1">
                              <a:latin typeface="Cambria Math" panose="02040503050406030204" pitchFamily="18" charset="0"/>
                            </a:rPr>
                          </m:ctrlPr>
                        </m:dPr>
                        <m:e>
                          <m:r>
                            <a:rPr lang="en-US" sz="1400" i="1">
                              <a:latin typeface="Cambria Math" panose="02040503050406030204" pitchFamily="18" charset="0"/>
                            </a:rPr>
                            <m:t>𝛼𝜌𝜒𝜄𝜅</m:t>
                          </m:r>
                          <m:r>
                            <m:rPr>
                              <m:sty m:val="p"/>
                            </m:rPr>
                            <a:rPr lang="en-US" sz="1400" i="1">
                              <a:latin typeface="Cambria Math" panose="02040503050406030204" pitchFamily="18" charset="0"/>
                            </a:rPr>
                            <m:t>ό</m:t>
                          </m:r>
                          <m:r>
                            <a:rPr lang="en-US" sz="1400" i="1">
                              <a:latin typeface="Cambria Math" panose="02040503050406030204" pitchFamily="18" charset="0"/>
                            </a:rPr>
                            <m:t> </m:t>
                          </m:r>
                          <m:r>
                            <a:rPr lang="en-US" sz="1400" i="1">
                              <a:latin typeface="Cambria Math" panose="02040503050406030204" pitchFamily="18" charset="0"/>
                            </a:rPr>
                            <m:t>𝜐𝜋</m:t>
                          </m:r>
                          <m:r>
                            <m:rPr>
                              <m:sty m:val="p"/>
                            </m:rPr>
                            <a:rPr lang="en-US" sz="1400" i="1">
                              <a:latin typeface="Cambria Math" panose="02040503050406030204" pitchFamily="18" charset="0"/>
                            </a:rPr>
                            <m:t>ό</m:t>
                          </m:r>
                          <m:r>
                            <a:rPr lang="en-US" sz="1400" i="1">
                              <a:latin typeface="Cambria Math" panose="02040503050406030204" pitchFamily="18" charset="0"/>
                            </a:rPr>
                            <m:t>𝜆𝜊𝜄𝜋𝜊</m:t>
                          </m:r>
                          <m:r>
                            <a:rPr lang="en-US" sz="1400" i="1">
                              <a:latin typeface="Cambria Math" panose="02040503050406030204" pitchFamily="18" charset="0"/>
                            </a:rPr>
                            <m:t> </m:t>
                          </m:r>
                          <m:r>
                            <a:rPr lang="en-US" sz="1400" i="1">
                              <a:latin typeface="Cambria Math" panose="02040503050406030204" pitchFamily="18" charset="0"/>
                            </a:rPr>
                            <m:t>𝛼𝜋𝜊𝜃𝜀𝜇𝛼𝜏𝜔𝜈</m:t>
                          </m:r>
                          <m:r>
                            <a:rPr lang="en-US" sz="1400" i="1">
                              <a:latin typeface="Cambria Math" panose="02040503050406030204" pitchFamily="18" charset="0"/>
                            </a:rPr>
                            <m:t> −</m:t>
                          </m:r>
                          <m:r>
                            <a:rPr lang="en-US" sz="1400" i="1">
                              <a:latin typeface="Cambria Math" panose="02040503050406030204" pitchFamily="18" charset="0"/>
                            </a:rPr>
                            <m:t>𝜏𝜀𝜆𝜄𝜅</m:t>
                          </m:r>
                          <m:r>
                            <m:rPr>
                              <m:sty m:val="p"/>
                            </m:rPr>
                            <a:rPr lang="en-US" sz="1400" i="1">
                              <a:latin typeface="Cambria Math" panose="02040503050406030204" pitchFamily="18" charset="0"/>
                            </a:rPr>
                            <m:t>ό</m:t>
                          </m:r>
                        </m:e>
                      </m:d>
                      <m:r>
                        <a:rPr lang="en-US" sz="1400" i="1">
                          <a:latin typeface="Cambria Math" panose="02040503050406030204" pitchFamily="18" charset="0"/>
                        </a:rPr>
                        <m:t>+(</m:t>
                      </m:r>
                      <m:r>
                        <a:rPr lang="en-US" sz="1400" i="1">
                          <a:latin typeface="Cambria Math" panose="02040503050406030204" pitchFamily="18" charset="0"/>
                        </a:rPr>
                        <m:t>𝛼𝜌𝜒𝜄𝜅</m:t>
                      </m:r>
                      <m:r>
                        <m:rPr>
                          <m:sty m:val="p"/>
                        </m:rPr>
                        <a:rPr lang="en-US" sz="1400" i="1">
                          <a:latin typeface="Cambria Math" panose="02040503050406030204" pitchFamily="18" charset="0"/>
                        </a:rPr>
                        <m:t>ό</m:t>
                      </m:r>
                      <m:r>
                        <a:rPr lang="en-US" sz="1400" i="1">
                          <a:latin typeface="Cambria Math" panose="02040503050406030204" pitchFamily="18" charset="0"/>
                        </a:rPr>
                        <m:t> </m:t>
                      </m:r>
                      <m:r>
                        <a:rPr lang="en-US" sz="1400" i="1">
                          <a:latin typeface="Cambria Math" panose="02040503050406030204" pitchFamily="18" charset="0"/>
                        </a:rPr>
                        <m:t>𝜐𝜋</m:t>
                      </m:r>
                      <m:r>
                        <m:rPr>
                          <m:sty m:val="p"/>
                        </m:rPr>
                        <a:rPr lang="en-US" sz="1400" i="1">
                          <a:latin typeface="Cambria Math" panose="02040503050406030204" pitchFamily="18" charset="0"/>
                        </a:rPr>
                        <m:t>ό</m:t>
                      </m:r>
                      <m:r>
                        <a:rPr lang="en-US" sz="1400" i="1">
                          <a:latin typeface="Cambria Math" panose="02040503050406030204" pitchFamily="18" charset="0"/>
                        </a:rPr>
                        <m:t>𝜆𝜊𝜄𝜋𝜊</m:t>
                      </m:r>
                      <m:r>
                        <a:rPr lang="en-US" sz="1400" i="1">
                          <a:latin typeface="Cambria Math" panose="02040503050406030204" pitchFamily="18" charset="0"/>
                        </a:rPr>
                        <m:t> </m:t>
                      </m:r>
                      <m:r>
                        <a:rPr lang="en-US" sz="1400" i="1">
                          <a:latin typeface="Cambria Math" panose="02040503050406030204" pitchFamily="18" charset="0"/>
                        </a:rPr>
                        <m:t>𝜋𝜌𝜊𝜇𝜂𝜃𝜀𝜐𝜏</m:t>
                      </m:r>
                      <m:r>
                        <m:rPr>
                          <m:sty m:val="p"/>
                        </m:rPr>
                        <a:rPr lang="en-US" sz="1400" i="1">
                          <a:latin typeface="Cambria Math" panose="02040503050406030204" pitchFamily="18" charset="0"/>
                        </a:rPr>
                        <m:t>ώ</m:t>
                      </m:r>
                      <m:r>
                        <a:rPr lang="en-US" sz="1400" i="1">
                          <a:latin typeface="Cambria Math" panose="02040503050406030204" pitchFamily="18" charset="0"/>
                        </a:rPr>
                        <m:t>𝜈</m:t>
                      </m:r>
                      <m:r>
                        <a:rPr lang="en-US" sz="1400" i="1">
                          <a:latin typeface="Cambria Math" panose="02040503050406030204" pitchFamily="18" charset="0"/>
                        </a:rPr>
                        <m:t> &amp; </m:t>
                      </m:r>
                      <m:r>
                        <a:rPr lang="en-US" sz="1400" i="1">
                          <a:latin typeface="Cambria Math" panose="02040503050406030204" pitchFamily="18" charset="0"/>
                        </a:rPr>
                        <m:t>𝜎𝜐𝜈𝛼𝜑</m:t>
                      </m:r>
                      <m:r>
                        <m:rPr>
                          <m:sty m:val="p"/>
                        </m:rPr>
                        <a:rPr lang="en-US" sz="1400" i="1">
                          <a:latin typeface="Cambria Math" panose="02040503050406030204" pitchFamily="18" charset="0"/>
                        </a:rPr>
                        <m:t>ώ</m:t>
                      </m:r>
                      <m:r>
                        <a:rPr lang="en-US" sz="1400" i="1">
                          <a:latin typeface="Cambria Math" panose="02040503050406030204" pitchFamily="18" charset="0"/>
                        </a:rPr>
                        <m:t>𝜈</m:t>
                      </m:r>
                      <m:r>
                        <a:rPr lang="en-US" sz="1400" i="1">
                          <a:latin typeface="Cambria Math" panose="02040503050406030204" pitchFamily="18" charset="0"/>
                        </a:rPr>
                        <m:t> </m:t>
                      </m:r>
                      <m:r>
                        <a:rPr lang="en-US" sz="1400" i="1">
                          <a:latin typeface="Cambria Math" panose="02040503050406030204" pitchFamily="18" charset="0"/>
                        </a:rPr>
                        <m:t>𝜆𝜊𝛾𝛼𝜌𝜄𝛼𝜎𝜇</m:t>
                      </m:r>
                      <m:r>
                        <m:rPr>
                          <m:sty m:val="p"/>
                        </m:rPr>
                        <a:rPr lang="en-US" sz="1400" i="1">
                          <a:latin typeface="Cambria Math" panose="02040503050406030204" pitchFamily="18" charset="0"/>
                        </a:rPr>
                        <m:t>ώ</m:t>
                      </m:r>
                      <m:r>
                        <a:rPr lang="en-US" sz="1400" i="1">
                          <a:latin typeface="Cambria Math" panose="02040503050406030204" pitchFamily="18" charset="0"/>
                        </a:rPr>
                        <m:t>𝜈</m:t>
                      </m:r>
                      <m:r>
                        <a:rPr lang="en-US" sz="1400" i="1">
                          <a:latin typeface="Cambria Math" panose="02040503050406030204" pitchFamily="18" charset="0"/>
                        </a:rPr>
                        <m:t>− </m:t>
                      </m:r>
                      <m:r>
                        <a:rPr lang="en-US" sz="1400" i="1">
                          <a:latin typeface="Cambria Math" panose="02040503050406030204" pitchFamily="18" charset="0"/>
                        </a:rPr>
                        <m:t>𝜏𝜀𝜆𝜄𝜅</m:t>
                      </m:r>
                      <m:r>
                        <m:rPr>
                          <m:sty m:val="p"/>
                        </m:rPr>
                        <a:rPr lang="en-US" sz="1400" i="1">
                          <a:latin typeface="Cambria Math" panose="02040503050406030204" pitchFamily="18" charset="0"/>
                        </a:rPr>
                        <m:t>ό</m:t>
                      </m:r>
                      <m:r>
                        <a:rPr lang="en-US" sz="1400" i="1">
                          <a:latin typeface="Cambria Math" panose="02040503050406030204" pitchFamily="18" charset="0"/>
                        </a:rPr>
                        <m:t>)</m:t>
                      </m:r>
                    </m:oMath>
                  </m:oMathPara>
                </a14:m>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𝐶𝑃𝑆</m:t>
                      </m:r>
                      <m:r>
                        <a:rPr lang="en-US" sz="1400" i="1">
                          <a:latin typeface="Cambria Math" panose="02040503050406030204" pitchFamily="18" charset="0"/>
                        </a:rPr>
                        <m:t>=</m:t>
                      </m:r>
                      <m:r>
                        <a:rPr lang="en-US" sz="1400" i="1">
                          <a:latin typeface="Cambria Math" panose="02040503050406030204" pitchFamily="18" charset="0"/>
                        </a:rPr>
                        <m:t>𝐶𝑜𝑠𝑡</m:t>
                      </m:r>
                      <m:r>
                        <a:rPr lang="en-US" sz="1400" i="1">
                          <a:latin typeface="Cambria Math" panose="02040503050406030204" pitchFamily="18" charset="0"/>
                        </a:rPr>
                        <m:t> </m:t>
                      </m:r>
                      <m:r>
                        <a:rPr lang="en-US" sz="1400" i="1">
                          <a:latin typeface="Cambria Math" panose="02040503050406030204" pitchFamily="18" charset="0"/>
                        </a:rPr>
                        <m:t>𝑜𝑓</m:t>
                      </m:r>
                      <m:r>
                        <a:rPr lang="en-US" sz="1400" i="1">
                          <a:latin typeface="Cambria Math" panose="02040503050406030204" pitchFamily="18" charset="0"/>
                        </a:rPr>
                        <m:t> </m:t>
                      </m:r>
                      <m:r>
                        <a:rPr lang="en-US" sz="1400" i="1">
                          <a:latin typeface="Cambria Math" panose="02040503050406030204" pitchFamily="18" charset="0"/>
                        </a:rPr>
                        <m:t>𝑔𝑜𝑜𝑑𝑠</m:t>
                      </m:r>
                      <m:r>
                        <a:rPr lang="en-US" sz="1400" i="1">
                          <a:latin typeface="Cambria Math" panose="02040503050406030204" pitchFamily="18" charset="0"/>
                        </a:rPr>
                        <m:t> </m:t>
                      </m:r>
                      <m:r>
                        <a:rPr lang="en-US" sz="1400" i="1">
                          <a:latin typeface="Cambria Math" panose="02040503050406030204" pitchFamily="18" charset="0"/>
                        </a:rPr>
                        <m:t>𝑆𝑜𝑙𝑑</m:t>
                      </m:r>
                      <m:r>
                        <a:rPr lang="en-US" sz="1400" i="1">
                          <a:latin typeface="Cambria Math" panose="02040503050406030204" pitchFamily="18" charset="0"/>
                        </a:rPr>
                        <m:t>+(</m:t>
                      </m:r>
                      <m:r>
                        <a:rPr lang="en-US" sz="1400" i="1">
                          <a:latin typeface="Cambria Math" panose="02040503050406030204" pitchFamily="18" charset="0"/>
                        </a:rPr>
                        <m:t>𝑏𝑒𝑔𝑖𝑛𝑛𝑖𝑛𝑔</m:t>
                      </m:r>
                      <m:r>
                        <a:rPr lang="en-US" sz="1400" i="1">
                          <a:latin typeface="Cambria Math" panose="02040503050406030204" pitchFamily="18" charset="0"/>
                        </a:rPr>
                        <m:t> </m:t>
                      </m:r>
                      <m:r>
                        <a:rPr lang="en-US" sz="1400" i="1">
                          <a:latin typeface="Cambria Math" panose="02040503050406030204" pitchFamily="18" charset="0"/>
                        </a:rPr>
                        <m:t>𝐼𝑛𝑣𝑒𝑛𝑡𝑜𝑟𝑖𝑒𝑠</m:t>
                      </m:r>
                      <m:r>
                        <a:rPr lang="en-US" sz="1400" i="1">
                          <a:latin typeface="Cambria Math" panose="02040503050406030204" pitchFamily="18" charset="0"/>
                        </a:rPr>
                        <m:t>−</m:t>
                      </m:r>
                      <m:r>
                        <a:rPr lang="en-US" sz="1400" i="1">
                          <a:latin typeface="Cambria Math" panose="02040503050406030204" pitchFamily="18" charset="0"/>
                        </a:rPr>
                        <m:t>𝑒𝑛𝑑𝑖𝑛𝑔</m:t>
                      </m:r>
                      <m:r>
                        <a:rPr lang="en-US" sz="1400" i="1">
                          <a:latin typeface="Cambria Math" panose="02040503050406030204" pitchFamily="18" charset="0"/>
                        </a:rPr>
                        <m:t> </m:t>
                      </m:r>
                      <m:r>
                        <a:rPr lang="en-US" sz="1400" i="1">
                          <a:latin typeface="Cambria Math" panose="02040503050406030204" pitchFamily="18" charset="0"/>
                        </a:rPr>
                        <m:t>𝐼𝑛𝑣𝑒𝑛𝑡𝑜𝑟𝑖𝑒𝑠</m:t>
                      </m:r>
                      <m:r>
                        <a:rPr lang="en-US" sz="1400" i="1">
                          <a:latin typeface="Cambria Math" panose="02040503050406030204" pitchFamily="18" charset="0"/>
                        </a:rPr>
                        <m:t>)+(</m:t>
                      </m:r>
                      <m:r>
                        <a:rPr lang="en-US" sz="1400" i="1">
                          <a:latin typeface="Cambria Math" panose="02040503050406030204" pitchFamily="18" charset="0"/>
                        </a:rPr>
                        <m:t>𝑏𝑒𝑔𝑖𝑛𝑛𝑖𝑛𝑔</m:t>
                      </m:r>
                      <m:r>
                        <a:rPr lang="en-US" sz="1400" i="1">
                          <a:latin typeface="Cambria Math" panose="02040503050406030204" pitchFamily="18" charset="0"/>
                        </a:rPr>
                        <m:t> </m:t>
                      </m:r>
                      <m:r>
                        <a:rPr lang="en-US" sz="1400" i="1">
                          <a:latin typeface="Cambria Math" panose="02040503050406030204" pitchFamily="18" charset="0"/>
                        </a:rPr>
                        <m:t>𝐶</m:t>
                      </m:r>
                      <m:r>
                        <a:rPr lang="en-US" sz="1400" i="1">
                          <a:latin typeface="Cambria Math" panose="02040503050406030204" pitchFamily="18" charset="0"/>
                        </a:rPr>
                        <m:t>/</m:t>
                      </m:r>
                      <m:r>
                        <a:rPr lang="en-US" sz="1400" i="1">
                          <a:latin typeface="Cambria Math" panose="02040503050406030204" pitchFamily="18" charset="0"/>
                        </a:rPr>
                        <m:t>𝐿</m:t>
                      </m:r>
                      <m:r>
                        <a:rPr lang="en-US" sz="1400" i="1">
                          <a:latin typeface="Cambria Math" panose="02040503050406030204" pitchFamily="18" charset="0"/>
                        </a:rPr>
                        <m:t>−</m:t>
                      </m:r>
                      <m:r>
                        <a:rPr lang="en-US" sz="1400" i="1">
                          <a:latin typeface="Cambria Math" panose="02040503050406030204" pitchFamily="18" charset="0"/>
                        </a:rPr>
                        <m:t>𝑒𝑛𝑑𝑖𝑛𝑔</m:t>
                      </m:r>
                      <m:r>
                        <a:rPr lang="en-US" sz="1400" i="1">
                          <a:latin typeface="Cambria Math" panose="02040503050406030204" pitchFamily="18" charset="0"/>
                        </a:rPr>
                        <m:t> </m:t>
                      </m:r>
                      <m:r>
                        <a:rPr lang="en-US" sz="1400" i="1">
                          <a:latin typeface="Cambria Math" panose="02040503050406030204" pitchFamily="18" charset="0"/>
                        </a:rPr>
                        <m:t>𝐶</m:t>
                      </m:r>
                      <m:r>
                        <a:rPr lang="en-US" sz="1400" i="1">
                          <a:latin typeface="Cambria Math" panose="02040503050406030204" pitchFamily="18" charset="0"/>
                        </a:rPr>
                        <m:t>/</m:t>
                      </m:r>
                      <m:r>
                        <a:rPr lang="en-US" sz="1400" i="1">
                          <a:latin typeface="Cambria Math" panose="02040503050406030204" pitchFamily="18" charset="0"/>
                        </a:rPr>
                        <m:t>𝐿</m:t>
                      </m:r>
                      <m:r>
                        <a:rPr lang="en-US" sz="1400" i="1">
                          <a:latin typeface="Cambria Math" panose="02040503050406030204" pitchFamily="18" charset="0"/>
                        </a:rPr>
                        <m:t>),  </m:t>
                      </m:r>
                      <m:r>
                        <a:rPr lang="en-US" sz="1400" i="1">
                          <a:latin typeface="Cambria Math" panose="02040503050406030204" pitchFamily="18" charset="0"/>
                        </a:rPr>
                        <m:t>𝐶</m:t>
                      </m:r>
                      <m:r>
                        <a:rPr lang="en-US" sz="1400" i="1">
                          <a:latin typeface="Cambria Math" panose="02040503050406030204" pitchFamily="18" charset="0"/>
                        </a:rPr>
                        <m:t>/</m:t>
                      </m:r>
                      <m:r>
                        <a:rPr lang="en-US" sz="1400" i="1">
                          <a:latin typeface="Cambria Math" panose="02040503050406030204" pitchFamily="18" charset="0"/>
                        </a:rPr>
                        <m:t>𝐿</m:t>
                      </m:r>
                      <m:r>
                        <a:rPr lang="en-US" sz="1400" i="1">
                          <a:latin typeface="Cambria Math" panose="02040503050406030204" pitchFamily="18" charset="0"/>
                        </a:rPr>
                        <m:t>:</m:t>
                      </m:r>
                      <m:r>
                        <a:rPr lang="en-US" sz="1400" i="1">
                          <a:latin typeface="Cambria Math" panose="02040503050406030204" pitchFamily="18" charset="0"/>
                        </a:rPr>
                        <m:t>𝐶𝑢𝑟𝑟𝑒𝑛𝑡</m:t>
                      </m:r>
                      <m:r>
                        <a:rPr lang="en-US" sz="1400" i="1">
                          <a:latin typeface="Cambria Math" panose="02040503050406030204" pitchFamily="18" charset="0"/>
                        </a:rPr>
                        <m:t> / </m:t>
                      </m:r>
                      <m:r>
                        <a:rPr lang="en-US" sz="1400" i="1">
                          <a:latin typeface="Cambria Math" panose="02040503050406030204" pitchFamily="18" charset="0"/>
                        </a:rPr>
                        <m:t>𝑙𝑖𝑎𝑏𝑖𝑙𝑖𝑡𝑖𝑒𝑠</m:t>
                      </m:r>
                    </m:oMath>
                  </m:oMathPara>
                </a14:m>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85750" indent="-285750">
                  <a:buFont typeface="Times New Roman" pitchFamily="18" charset="0"/>
                  <a:buChar char="−"/>
                </a:pPr>
                <a:r>
                  <a:rPr lang="el-GR" sz="1400" dirty="0">
                    <a:latin typeface="Times New Roman" pitchFamily="18" charset="0"/>
                    <a:cs typeface="Times New Roman" pitchFamily="18" charset="0"/>
                  </a:rPr>
                  <a:t>Η πλέον δημοφιλής μέτρηση του πίνακα των ταμειακών ροών αποτελεί η άθροιση της πρώτης κατηγορίας των λειτουργικών δραστηριοτήτων η οποία παρέχει τις καθαρές ταμειακές ροές από λειτουργικές δραστηριότητες γνωστή και ως </a:t>
                </a:r>
                <a:r>
                  <a:rPr lang="en-US" sz="1400" dirty="0">
                    <a:latin typeface="Times New Roman" pitchFamily="18" charset="0"/>
                    <a:cs typeface="Times New Roman" pitchFamily="18" charset="0"/>
                  </a:rPr>
                  <a:t>CFO</a:t>
                </a:r>
                <a:r>
                  <a:rPr lang="el-GR" sz="1400" dirty="0">
                    <a:latin typeface="Times New Roman" pitchFamily="18" charset="0"/>
                    <a:cs typeface="Times New Roman" pitchFamily="18" charset="0"/>
                  </a:rPr>
                  <a:t> (</a:t>
                </a:r>
                <a:r>
                  <a:rPr lang="en-US" sz="1400" dirty="0">
                    <a:latin typeface="Times New Roman" pitchFamily="18" charset="0"/>
                    <a:cs typeface="Times New Roman" pitchFamily="18" charset="0"/>
                  </a:rPr>
                  <a:t>cash flow from operations</a:t>
                </a:r>
                <a:r>
                  <a:rPr lang="el-GR" sz="1400" dirty="0">
                    <a:latin typeface="Times New Roman" pitchFamily="18" charset="0"/>
                    <a:cs typeface="Times New Roman" pitchFamily="18" charset="0"/>
                  </a:rPr>
                  <a:t>). </a:t>
                </a:r>
                <a:endParaRPr lang="en-US" sz="1400" dirty="0">
                  <a:latin typeface="Times New Roman" pitchFamily="18" charset="0"/>
                  <a:cs typeface="Times New Roman" pitchFamily="18" charset="0"/>
                </a:endParaRPr>
              </a:p>
              <a:p>
                <a:pPr marL="228600" lvl="2" indent="-228600">
                  <a:buClr>
                    <a:schemeClr val="tx1">
                      <a:lumMod val="50000"/>
                      <a:lumOff val="50000"/>
                    </a:schemeClr>
                  </a:buClr>
                  <a:buFont typeface="Wingdings" pitchFamily="2" charset="2"/>
                  <a:buChar char="q"/>
                </a:pPr>
                <a:endParaRPr lang="en-US" sz="1400" b="1" dirty="0"/>
              </a:p>
            </p:txBody>
          </p:sp>
        </mc:Choice>
        <mc:Fallback xmlns="">
          <p:sp>
            <p:nvSpPr>
              <p:cNvPr id="7" name="Rectangle 6"/>
              <p:cNvSpPr>
                <a:spLocks noRot="1" noChangeAspect="1" noMove="1" noResize="1" noEditPoints="1" noAdjustHandles="1" noChangeArrowheads="1" noChangeShapeType="1" noTextEdit="1"/>
              </p:cNvSpPr>
              <p:nvPr/>
            </p:nvSpPr>
            <p:spPr>
              <a:xfrm>
                <a:off x="533400" y="807385"/>
                <a:ext cx="8077200" cy="5243230"/>
              </a:xfrm>
              <a:prstGeom prst="rect">
                <a:avLst/>
              </a:prstGeom>
              <a:blipFill>
                <a:blip r:embed="rId2"/>
                <a:stretch>
                  <a:fillRect l="-226" t="-116" r="-453"/>
                </a:stretch>
              </a:blipFill>
            </p:spPr>
            <p:txBody>
              <a:bodyPr/>
              <a:lstStyle/>
              <a:p>
                <a:r>
                  <a:rPr lang="el-GR">
                    <a:noFill/>
                  </a:rPr>
                  <a:t> </a:t>
                </a:r>
              </a:p>
            </p:txBody>
          </p:sp>
        </mc:Fallback>
      </mc:AlternateContent>
      <p:sp>
        <p:nvSpPr>
          <p:cNvPr id="6" name="Rectangle 5"/>
          <p:cNvSpPr/>
          <p:nvPr/>
        </p:nvSpPr>
        <p:spPr>
          <a:xfrm>
            <a:off x="533400" y="332656"/>
            <a:ext cx="7848600" cy="369332"/>
          </a:xfrm>
          <a:prstGeom prst="rect">
            <a:avLst/>
          </a:prstGeom>
        </p:spPr>
        <p:txBody>
          <a:bodyPr wrap="square">
            <a:spAutoFit/>
          </a:bodyPr>
          <a:lstStyle/>
          <a:p>
            <a:pPr marL="228600" lvl="2" indent="-228600">
              <a:buClr>
                <a:schemeClr val="tx1">
                  <a:lumMod val="50000"/>
                  <a:lumOff val="50000"/>
                </a:schemeClr>
              </a:buClr>
            </a:pPr>
            <a:r>
              <a:rPr lang="el-GR" b="1" dirty="0">
                <a:latin typeface="Times New Roman" pitchFamily="18" charset="0"/>
                <a:cs typeface="Times New Roman" pitchFamily="18" charset="0"/>
              </a:rPr>
              <a:t>Αριθμοδείκτες Ταμειακών Ροών</a:t>
            </a:r>
            <a:endParaRPr lang="en-US" b="1" dirty="0"/>
          </a:p>
        </p:txBody>
      </p:sp>
    </p:spTree>
    <p:extLst>
      <p:ext uri="{BB962C8B-B14F-4D97-AF65-F5344CB8AC3E}">
        <p14:creationId xmlns:p14="http://schemas.microsoft.com/office/powerpoint/2010/main" val="19545653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7543800" cy="4800599"/>
          </a:xfrm>
        </p:spPr>
        <p:txBody>
          <a:bodyPr>
            <a:normAutofit/>
          </a:bodyPr>
          <a:lstStyle/>
          <a:p>
            <a:pPr marL="285750" indent="-285750">
              <a:buFont typeface="Times New Roman" pitchFamily="18" charset="0"/>
              <a:buChar char="−"/>
            </a:pPr>
            <a:endParaRPr lang="en-US" sz="1400" dirty="0">
              <a:solidFill>
                <a:schemeClr val="tx1"/>
              </a:solidFill>
              <a:latin typeface="Times New Roman" pitchFamily="18" charset="0"/>
              <a:cs typeface="Times New Roman" pitchFamily="18" charset="0"/>
            </a:endParaRPr>
          </a:p>
          <a:p>
            <a:pPr algn="just">
              <a:buFont typeface="Wingdings" pitchFamily="2" charset="2"/>
              <a:buChar char="q"/>
            </a:pPr>
            <a:endParaRPr lang="en-US" sz="1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2B19053D-4B37-4D7B-8ABF-990319F02EEF}" type="slidenum">
              <a:rPr lang="en-US" sz="1100" smtClean="0">
                <a:latin typeface="Times New Roman" pitchFamily="18" charset="0"/>
                <a:cs typeface="Times New Roman" pitchFamily="18" charset="0"/>
              </a:rPr>
              <a:pPr/>
              <a:t>26</a:t>
            </a:fld>
            <a:endParaRPr lang="en-US" sz="1100"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7" name="Rectangle 6"/>
              <p:cNvSpPr/>
              <p:nvPr/>
            </p:nvSpPr>
            <p:spPr>
              <a:xfrm>
                <a:off x="533400" y="1066800"/>
                <a:ext cx="8077200" cy="3967368"/>
              </a:xfrm>
              <a:prstGeom prst="rect">
                <a:avLst/>
              </a:prstGeom>
            </p:spPr>
            <p:txBody>
              <a:bodyPr wrap="square">
                <a:spAutoFit/>
              </a:bodyPr>
              <a:lstStyle/>
              <a:p>
                <a:pPr marL="285750" lvl="2" indent="-285750">
                  <a:buClr>
                    <a:schemeClr val="tx1">
                      <a:lumMod val="50000"/>
                      <a:lumOff val="50000"/>
                    </a:schemeClr>
                  </a:buClr>
                  <a:buFont typeface="Wingdings" pitchFamily="2" charset="2"/>
                  <a:buChar char="q"/>
                </a:pPr>
                <a:r>
                  <a:rPr lang="en-US" sz="1400" b="1" dirty="0" err="1">
                    <a:latin typeface="Times New Roman" pitchFamily="18" charset="0"/>
                    <a:cs typeface="Times New Roman" pitchFamily="18" charset="0"/>
                  </a:rPr>
                  <a:t>Δείκτες</a:t>
                </a:r>
                <a:r>
                  <a:rPr lang="en-US" sz="1400" b="1" dirty="0">
                    <a:latin typeface="Times New Roman" pitchFamily="18" charset="0"/>
                    <a:cs typeface="Times New Roman" pitchFamily="18" charset="0"/>
                  </a:rPr>
                  <a:t> τα</a:t>
                </a:r>
                <a:r>
                  <a:rPr lang="en-US" sz="1400" b="1" dirty="0" err="1">
                    <a:latin typeface="Times New Roman" pitchFamily="18" charset="0"/>
                    <a:cs typeface="Times New Roman" pitchFamily="18" charset="0"/>
                  </a:rPr>
                  <a:t>μει</a:t>
                </a:r>
                <a:r>
                  <a:rPr lang="en-US" sz="1400" b="1" dirty="0">
                    <a:latin typeface="Times New Roman" pitchFamily="18" charset="0"/>
                    <a:cs typeface="Times New Roman" pitchFamily="18" charset="0"/>
                  </a:rPr>
                  <a:t>ακής κερδοφορίας</a:t>
                </a:r>
                <a:r>
                  <a:rPr lang="el-GR" sz="1400" dirty="0">
                    <a:latin typeface="Times New Roman" pitchFamily="18" charset="0"/>
                    <a:cs typeface="Times New Roman" pitchFamily="18" charset="0"/>
                  </a:rPr>
                  <a:t>Οι δείκτες για τη ταμειακή κερδοφορία (</a:t>
                </a:r>
                <a:r>
                  <a:rPr lang="en-US" sz="1400" dirty="0">
                    <a:latin typeface="Times New Roman" pitchFamily="18" charset="0"/>
                    <a:cs typeface="Times New Roman" pitchFamily="18" charset="0"/>
                  </a:rPr>
                  <a:t>profitability</a:t>
                </a:r>
                <a:r>
                  <a:rPr lang="el-GR" sz="1400" dirty="0">
                    <a:latin typeface="Times New Roman" pitchFamily="18" charset="0"/>
                    <a:cs typeface="Times New Roman" pitchFamily="18" charset="0"/>
                  </a:rPr>
                  <a:t>) της επιχείρησης που εξάγονται από τον πινάκα των ταμειακών ροών είναι :</a:t>
                </a:r>
              </a:p>
              <a:p>
                <a:pPr marL="285750" lvl="2" indent="-285750">
                  <a:buClr>
                    <a:schemeClr val="tx1">
                      <a:lumMod val="50000"/>
                      <a:lumOff val="50000"/>
                    </a:schemeClr>
                  </a:buClr>
                  <a:buFont typeface="Wingdings" pitchFamily="2" charset="2"/>
                  <a:buChar char="q"/>
                </a:pPr>
                <a:endParaRPr lang="en-US" sz="1400" dirty="0">
                  <a:latin typeface="Times New Roman" pitchFamily="18" charset="0"/>
                  <a:cs typeface="Times New Roman" pitchFamily="18" charset="0"/>
                </a:endParaRPr>
              </a:p>
              <a:p>
                <a:pPr marL="285750" lvl="0" indent="-285750">
                  <a:buFont typeface="Times New Roman" pitchFamily="18" charset="0"/>
                  <a:buChar char="−"/>
                </a:pPr>
                <a:r>
                  <a:rPr lang="en-US" sz="1400" dirty="0">
                    <a:latin typeface="Times New Roman" pitchFamily="18" charset="0"/>
                    <a:cs typeface="Times New Roman" pitchFamily="18" charset="0"/>
                  </a:rPr>
                  <a:t>Τα</a:t>
                </a:r>
                <a:r>
                  <a:rPr lang="en-US" sz="1400" dirty="0" err="1">
                    <a:latin typeface="Times New Roman" pitchFamily="18" charset="0"/>
                    <a:cs typeface="Times New Roman" pitchFamily="18" charset="0"/>
                  </a:rPr>
                  <a:t>μει</a:t>
                </a:r>
                <a:r>
                  <a:rPr lang="en-US" sz="1400" dirty="0">
                    <a:latin typeface="Times New Roman" pitchFamily="18" charset="0"/>
                    <a:cs typeface="Times New Roman" pitchFamily="18" charset="0"/>
                  </a:rPr>
                  <a:t>ακή απόδοση ενεργητικού CROA (cash return on assets)</a:t>
                </a:r>
                <a:endParaRPr lang="el-GR" sz="1400" dirty="0">
                  <a:latin typeface="Times New Roman" pitchFamily="18" charset="0"/>
                  <a:cs typeface="Times New Roman" pitchFamily="18" charset="0"/>
                </a:endParaRPr>
              </a:p>
              <a:p>
                <a:pPr marL="285750" lvl="0" indent="-285750">
                  <a:buFont typeface="Times New Roman" pitchFamily="18" charset="0"/>
                  <a:buChar char="−"/>
                </a:pPr>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𝐶𝑅𝑂𝐴</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𝐶𝐹𝑂</m:t>
                          </m:r>
                        </m:num>
                        <m:den>
                          <m:r>
                            <a:rPr lang="en-US" sz="1400" i="1">
                              <a:latin typeface="Cambria Math" panose="02040503050406030204" pitchFamily="18" charset="0"/>
                            </a:rPr>
                            <m:t>𝐴𝑣𝑒𝑟𝑎𝑔𝑒</m:t>
                          </m:r>
                          <m:r>
                            <a:rPr lang="en-US" sz="1400" i="1">
                              <a:latin typeface="Cambria Math" panose="02040503050406030204" pitchFamily="18" charset="0"/>
                            </a:rPr>
                            <m:t> </m:t>
                          </m:r>
                          <m:r>
                            <a:rPr lang="en-US" sz="1400" i="1">
                              <a:latin typeface="Cambria Math" panose="02040503050406030204" pitchFamily="18" charset="0"/>
                            </a:rPr>
                            <m:t>𝑇𝑜𝑡𝑎𝑙</m:t>
                          </m:r>
                          <m:r>
                            <a:rPr lang="en-US" sz="1400" i="1">
                              <a:latin typeface="Cambria Math" panose="02040503050406030204" pitchFamily="18" charset="0"/>
                            </a:rPr>
                            <m:t> </m:t>
                          </m:r>
                          <m:r>
                            <a:rPr lang="en-US" sz="1400" i="1">
                              <a:latin typeface="Cambria Math" panose="02040503050406030204" pitchFamily="18" charset="0"/>
                            </a:rPr>
                            <m:t>𝐴𝑠𝑠𝑒𝑡𝑠</m:t>
                          </m:r>
                        </m:den>
                      </m:f>
                    </m:oMath>
                  </m:oMathPara>
                </a14:m>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85750" indent="-285750">
                  <a:buFont typeface="Times New Roman" pitchFamily="18" charset="0"/>
                  <a:buChar char="−"/>
                </a:pPr>
                <a:r>
                  <a:rPr lang="en-US" sz="1400" dirty="0">
                    <a:latin typeface="Times New Roman" pitchFamily="18" charset="0"/>
                    <a:cs typeface="Times New Roman" pitchFamily="18" charset="0"/>
                  </a:rPr>
                  <a:t>Τα</a:t>
                </a:r>
                <a:r>
                  <a:rPr lang="en-US" sz="1400" dirty="0" err="1">
                    <a:latin typeface="Times New Roman" pitchFamily="18" charset="0"/>
                    <a:cs typeface="Times New Roman" pitchFamily="18" charset="0"/>
                  </a:rPr>
                  <a:t>μει</a:t>
                </a:r>
                <a:r>
                  <a:rPr lang="en-US" sz="1400" dirty="0">
                    <a:latin typeface="Times New Roman" pitchFamily="18" charset="0"/>
                    <a:cs typeface="Times New Roman" pitchFamily="18" charset="0"/>
                  </a:rPr>
                  <a:t>ακή απόδοση κεφαλαίων CROE (cash return on equity)</a:t>
                </a:r>
                <a:endParaRPr lang="el-GR" sz="1400" dirty="0">
                  <a:latin typeface="Times New Roman" pitchFamily="18" charset="0"/>
                  <a:cs typeface="Times New Roman" pitchFamily="18" charset="0"/>
                </a:endParaRPr>
              </a:p>
              <a:p>
                <a:pPr marL="285750" indent="-285750">
                  <a:buFont typeface="Times New Roman" pitchFamily="18" charset="0"/>
                  <a:buChar char="−"/>
                </a:pPr>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𝐶𝑅𝑂𝐸</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𝐶𝐹𝑂</m:t>
                          </m:r>
                        </m:num>
                        <m:den>
                          <m:r>
                            <a:rPr lang="en-US" sz="1400" i="1">
                              <a:latin typeface="Cambria Math" panose="02040503050406030204" pitchFamily="18" charset="0"/>
                            </a:rPr>
                            <m:t>𝐴𝑣𝑒𝑟𝑎𝑔𝑒</m:t>
                          </m:r>
                          <m:r>
                            <a:rPr lang="en-US" sz="1400" i="1">
                              <a:latin typeface="Cambria Math" panose="02040503050406030204" pitchFamily="18" charset="0"/>
                            </a:rPr>
                            <m:t>  </m:t>
                          </m:r>
                          <m:r>
                            <a:rPr lang="en-US" sz="1400" i="1">
                              <a:latin typeface="Cambria Math" panose="02040503050406030204" pitchFamily="18" charset="0"/>
                            </a:rPr>
                            <m:t>𝐸𝑞𝑢𝑖𝑡𝑦</m:t>
                          </m:r>
                        </m:den>
                      </m:f>
                    </m:oMath>
                  </m:oMathPara>
                </a14:m>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85750" lvl="0" indent="-285750">
                  <a:buFont typeface="Times New Roman" pitchFamily="18" charset="0"/>
                  <a:buChar char="−"/>
                </a:pPr>
                <a:r>
                  <a:rPr lang="en-US" sz="1400" dirty="0">
                    <a:latin typeface="Times New Roman" pitchFamily="18" charset="0"/>
                    <a:cs typeface="Times New Roman" pitchFamily="18" charset="0"/>
                  </a:rPr>
                  <a:t>Τα</a:t>
                </a:r>
                <a:r>
                  <a:rPr lang="en-US" sz="1400" dirty="0" err="1">
                    <a:latin typeface="Times New Roman" pitchFamily="18" charset="0"/>
                    <a:cs typeface="Times New Roman" pitchFamily="18" charset="0"/>
                  </a:rPr>
                  <a:t>μει</a:t>
                </a:r>
                <a:r>
                  <a:rPr lang="en-US" sz="1400" dirty="0">
                    <a:latin typeface="Times New Roman" pitchFamily="18" charset="0"/>
                    <a:cs typeface="Times New Roman" pitchFamily="18" charset="0"/>
                  </a:rPr>
                  <a:t>ακή απόδοση στις εισπράξεις από πελάτες CRCR (cash return on cash received from customers)</a:t>
                </a:r>
                <a:endParaRPr lang="el-GR" sz="1400" dirty="0">
                  <a:latin typeface="Times New Roman" pitchFamily="18" charset="0"/>
                  <a:cs typeface="Times New Roman" pitchFamily="18" charset="0"/>
                </a:endParaRPr>
              </a:p>
              <a:p>
                <a:pPr marL="285750" lvl="0" indent="-285750">
                  <a:buFont typeface="Times New Roman" pitchFamily="18" charset="0"/>
                  <a:buChar char="−"/>
                </a:pPr>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𝐶𝑅𝐶𝑅</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𝐶𝐹𝑂</m:t>
                          </m:r>
                        </m:num>
                        <m:den>
                          <m:r>
                            <a:rPr lang="en-US" sz="1400" i="1">
                              <a:latin typeface="Cambria Math" panose="02040503050406030204" pitchFamily="18" charset="0"/>
                            </a:rPr>
                            <m:t>𝐶𝑅𝐶</m:t>
                          </m:r>
                        </m:den>
                      </m:f>
                    </m:oMath>
                  </m:oMathPara>
                </a14:m>
                <a:endParaRPr lang="en-US" sz="1400" dirty="0">
                  <a:latin typeface="Times New Roman" pitchFamily="18" charset="0"/>
                  <a:cs typeface="Times New Roman" pitchFamily="18" charset="0"/>
                </a:endParaRPr>
              </a:p>
              <a:p>
                <a:pPr marL="228600" lvl="2" indent="-228600">
                  <a:buClr>
                    <a:schemeClr val="tx1">
                      <a:lumMod val="50000"/>
                      <a:lumOff val="50000"/>
                    </a:schemeClr>
                  </a:buClr>
                  <a:buFont typeface="Wingdings" pitchFamily="2" charset="2"/>
                  <a:buChar char="q"/>
                </a:pPr>
                <a:endParaRPr lang="en-US" sz="1400" b="1" dirty="0"/>
              </a:p>
            </p:txBody>
          </p:sp>
        </mc:Choice>
        <mc:Fallback xmlns="">
          <p:sp>
            <p:nvSpPr>
              <p:cNvPr id="7" name="Rectangle 6"/>
              <p:cNvSpPr>
                <a:spLocks noRot="1" noChangeAspect="1" noMove="1" noResize="1" noEditPoints="1" noAdjustHandles="1" noChangeArrowheads="1" noChangeShapeType="1" noTextEdit="1"/>
              </p:cNvSpPr>
              <p:nvPr/>
            </p:nvSpPr>
            <p:spPr>
              <a:xfrm>
                <a:off x="533400" y="1066800"/>
                <a:ext cx="8077200" cy="3967368"/>
              </a:xfrm>
              <a:prstGeom prst="rect">
                <a:avLst/>
              </a:prstGeom>
              <a:blipFill rotWithShape="1">
                <a:blip r:embed="rId2" cstate="print"/>
                <a:stretch>
                  <a:fillRect l="-226" t="-154" b="-614"/>
                </a:stretch>
              </a:blipFill>
            </p:spPr>
            <p:txBody>
              <a:bodyPr/>
              <a:lstStyle/>
              <a:p>
                <a:r>
                  <a:rPr lang="el-GR">
                    <a:noFill/>
                  </a:rPr>
                  <a:t> </a:t>
                </a:r>
              </a:p>
            </p:txBody>
          </p:sp>
        </mc:Fallback>
      </mc:AlternateContent>
    </p:spTree>
    <p:extLst>
      <p:ext uri="{BB962C8B-B14F-4D97-AF65-F5344CB8AC3E}">
        <p14:creationId xmlns:p14="http://schemas.microsoft.com/office/powerpoint/2010/main" val="2927820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7543800" cy="4800599"/>
          </a:xfrm>
        </p:spPr>
        <p:txBody>
          <a:bodyPr>
            <a:normAutofit/>
          </a:bodyPr>
          <a:lstStyle/>
          <a:p>
            <a:pPr marL="285750" indent="-285750">
              <a:buFont typeface="Times New Roman" pitchFamily="18" charset="0"/>
              <a:buChar char="−"/>
            </a:pPr>
            <a:endParaRPr lang="en-US" sz="1400" dirty="0">
              <a:solidFill>
                <a:schemeClr val="tx1"/>
              </a:solidFill>
              <a:latin typeface="Times New Roman" pitchFamily="18" charset="0"/>
              <a:cs typeface="Times New Roman" pitchFamily="18" charset="0"/>
            </a:endParaRPr>
          </a:p>
          <a:p>
            <a:pPr algn="just">
              <a:buFont typeface="Wingdings" pitchFamily="2" charset="2"/>
              <a:buChar char="q"/>
            </a:pPr>
            <a:endParaRPr lang="en-US" sz="1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2B19053D-4B37-4D7B-8ABF-990319F02EEF}" type="slidenum">
              <a:rPr lang="en-US" sz="1100" smtClean="0">
                <a:latin typeface="Times New Roman" pitchFamily="18" charset="0"/>
                <a:cs typeface="Times New Roman" pitchFamily="18" charset="0"/>
              </a:rPr>
              <a:pPr/>
              <a:t>27</a:t>
            </a:fld>
            <a:endParaRPr lang="en-US" sz="1100"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7" name="Rectangle 6"/>
              <p:cNvSpPr/>
              <p:nvPr/>
            </p:nvSpPr>
            <p:spPr>
              <a:xfrm>
                <a:off x="533400" y="1066800"/>
                <a:ext cx="8077200" cy="4421467"/>
              </a:xfrm>
              <a:prstGeom prst="rect">
                <a:avLst/>
              </a:prstGeom>
            </p:spPr>
            <p:txBody>
              <a:bodyPr wrap="square">
                <a:spAutoFit/>
              </a:bodyPr>
              <a:lstStyle/>
              <a:p>
                <a:pPr marL="285750" lvl="2" indent="-285750">
                  <a:buClr>
                    <a:schemeClr val="tx1">
                      <a:lumMod val="50000"/>
                      <a:lumOff val="50000"/>
                    </a:schemeClr>
                  </a:buClr>
                  <a:buFont typeface="Wingdings" pitchFamily="2" charset="2"/>
                  <a:buChar char="q"/>
                </a:pPr>
                <a:r>
                  <a:rPr lang="el-GR" sz="1400" b="1" dirty="0">
                    <a:latin typeface="Times New Roman" pitchFamily="18" charset="0"/>
                    <a:cs typeface="Times New Roman" pitchFamily="18" charset="0"/>
                  </a:rPr>
                  <a:t>Δείκτες ταμειακής ρευστότητας: </a:t>
                </a:r>
                <a:r>
                  <a:rPr lang="el-GR" sz="1400" dirty="0">
                    <a:latin typeface="Times New Roman" pitchFamily="18" charset="0"/>
                    <a:cs typeface="Times New Roman" pitchFamily="18" charset="0"/>
                  </a:rPr>
                  <a:t>Οι δείκτες για τη ταμειακή ρευστότητα (</a:t>
                </a:r>
                <a:r>
                  <a:rPr lang="en-US" sz="1400" dirty="0">
                    <a:latin typeface="Times New Roman" pitchFamily="18" charset="0"/>
                    <a:cs typeface="Times New Roman" pitchFamily="18" charset="0"/>
                  </a:rPr>
                  <a:t>liquidity</a:t>
                </a:r>
                <a:r>
                  <a:rPr lang="el-GR" sz="1400" dirty="0">
                    <a:latin typeface="Times New Roman" pitchFamily="18" charset="0"/>
                    <a:cs typeface="Times New Roman" pitchFamily="18" charset="0"/>
                  </a:rPr>
                  <a:t>) της επιχείρησης που εξάγονται από τον πίνακα των ταμειακών ροών είναι :</a:t>
                </a:r>
              </a:p>
              <a:p>
                <a:pPr marL="285750" lvl="2" indent="-285750">
                  <a:buClr>
                    <a:schemeClr val="tx1">
                      <a:lumMod val="50000"/>
                      <a:lumOff val="50000"/>
                    </a:schemeClr>
                  </a:buClr>
                  <a:buFont typeface="Wingdings" pitchFamily="2" charset="2"/>
                  <a:buChar char="q"/>
                </a:pPr>
                <a:endParaRPr lang="en-US" sz="1400" dirty="0">
                  <a:latin typeface="Times New Roman" pitchFamily="18" charset="0"/>
                  <a:cs typeface="Times New Roman" pitchFamily="18" charset="0"/>
                </a:endParaRPr>
              </a:p>
              <a:p>
                <a:pPr marL="285750" indent="-285750">
                  <a:buFont typeface="Times New Roman" pitchFamily="18" charset="0"/>
                  <a:buChar char="−"/>
                </a:pPr>
                <a:r>
                  <a:rPr lang="el-GR" sz="1400" dirty="0">
                    <a:latin typeface="Times New Roman" pitchFamily="18" charset="0"/>
                    <a:cs typeface="Times New Roman" pitchFamily="18" charset="0"/>
                  </a:rPr>
                  <a:t>Ταμειακές εισπράξεις από πελάτες έναντι των εισπρακτέων λογαριασμών</a:t>
                </a:r>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𝐶𝑅𝐶</m:t>
                      </m:r>
                      <m:r>
                        <a:rPr lang="en-US" sz="1400" i="1">
                          <a:latin typeface="Cambria Math" panose="02040503050406030204" pitchFamily="18" charset="0"/>
                        </a:rPr>
                        <m:t> </m:t>
                      </m:r>
                      <m:r>
                        <a:rPr lang="en-US" sz="1400" i="1">
                          <a:latin typeface="Cambria Math" panose="02040503050406030204" pitchFamily="18" charset="0"/>
                        </a:rPr>
                        <m:t>𝑡𝑜</m:t>
                      </m:r>
                      <m:r>
                        <a:rPr lang="en-US" sz="1400" i="1">
                          <a:latin typeface="Cambria Math" panose="02040503050406030204" pitchFamily="18" charset="0"/>
                        </a:rPr>
                        <m:t> </m:t>
                      </m:r>
                      <m:r>
                        <a:rPr lang="en-US" sz="1400" i="1">
                          <a:latin typeface="Cambria Math" panose="02040503050406030204" pitchFamily="18" charset="0"/>
                        </a:rPr>
                        <m:t>𝐴</m:t>
                      </m:r>
                      <m:r>
                        <a:rPr lang="en-US" sz="1400" i="1">
                          <a:latin typeface="Cambria Math" panose="02040503050406030204" pitchFamily="18" charset="0"/>
                        </a:rPr>
                        <m:t>/</m:t>
                      </m:r>
                      <m:r>
                        <a:rPr lang="en-US" sz="1400" i="1">
                          <a:latin typeface="Cambria Math" panose="02040503050406030204" pitchFamily="18" charset="0"/>
                        </a:rPr>
                        <m:t>𝑅</m:t>
                      </m:r>
                      <m:r>
                        <a:rPr lang="en-US" sz="1400" i="1">
                          <a:latin typeface="Cambria Math" panose="02040503050406030204" pitchFamily="18" charset="0"/>
                        </a:rPr>
                        <m:t>=</m:t>
                      </m:r>
                      <m:f>
                        <m:fPr>
                          <m:ctrlPr>
                            <a:rPr lang="en-US" sz="1400" i="1">
                              <a:latin typeface="Cambria Math" panose="02040503050406030204" pitchFamily="18" charset="0"/>
                            </a:rPr>
                          </m:ctrlPr>
                        </m:fPr>
                        <m:num>
                          <m:r>
                            <a:rPr lang="en-US" sz="1400" i="1">
                              <a:latin typeface="Cambria Math" panose="02040503050406030204" pitchFamily="18" charset="0"/>
                            </a:rPr>
                            <m:t>𝐶𝑅𝐶</m:t>
                          </m:r>
                        </m:num>
                        <m:den>
                          <m:r>
                            <a:rPr lang="en-US" sz="1400" i="1">
                              <a:latin typeface="Cambria Math" panose="02040503050406030204" pitchFamily="18" charset="0"/>
                            </a:rPr>
                            <m:t>𝐴</m:t>
                          </m:r>
                          <m:r>
                            <a:rPr lang="en-US" sz="1400" i="1">
                              <a:latin typeface="Cambria Math" panose="02040503050406030204" pitchFamily="18" charset="0"/>
                            </a:rPr>
                            <m:t>/</m:t>
                          </m:r>
                          <m:r>
                            <a:rPr lang="en-US" sz="1400" i="1">
                              <a:latin typeface="Cambria Math" panose="02040503050406030204" pitchFamily="18" charset="0"/>
                            </a:rPr>
                            <m:t>𝑅</m:t>
                          </m:r>
                        </m:den>
                      </m:f>
                    </m:oMath>
                  </m:oMathPara>
                </a14:m>
                <a:endParaRPr lang="el-GR"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85750" lvl="2" indent="-285750">
                  <a:buClr>
                    <a:schemeClr val="tx1">
                      <a:lumMod val="50000"/>
                      <a:lumOff val="50000"/>
                    </a:schemeClr>
                  </a:buClr>
                  <a:buFont typeface="Wingdings" pitchFamily="2" charset="2"/>
                  <a:buChar char="q"/>
                </a:pPr>
                <a:r>
                  <a:rPr lang="el-GR" sz="1400" b="1" dirty="0">
                    <a:latin typeface="Times New Roman" pitchFamily="18" charset="0"/>
                    <a:cs typeface="Times New Roman" pitchFamily="18" charset="0"/>
                  </a:rPr>
                  <a:t>Δείκτες ταμειακής φερεγγυότητας: </a:t>
                </a:r>
                <a:r>
                  <a:rPr lang="el-GR" sz="1400" dirty="0">
                    <a:latin typeface="Times New Roman" pitchFamily="18" charset="0"/>
                    <a:cs typeface="Times New Roman" pitchFamily="18" charset="0"/>
                  </a:rPr>
                  <a:t>Οι δείκτες για τη ταμειακή φερεγγυότητα (</a:t>
                </a:r>
                <a:r>
                  <a:rPr lang="en-US" sz="1400" dirty="0">
                    <a:latin typeface="Times New Roman" pitchFamily="18" charset="0"/>
                    <a:cs typeface="Times New Roman" pitchFamily="18" charset="0"/>
                  </a:rPr>
                  <a:t>solvency</a:t>
                </a:r>
                <a:r>
                  <a:rPr lang="el-GR" sz="1400" dirty="0">
                    <a:latin typeface="Times New Roman" pitchFamily="18" charset="0"/>
                    <a:cs typeface="Times New Roman" pitchFamily="18" charset="0"/>
                  </a:rPr>
                  <a:t>) της επιχείρησης που εξάγονται από τον πίνακα των ταμειακών ροών είναι :</a:t>
                </a:r>
              </a:p>
              <a:p>
                <a:pPr marL="285750" lvl="2" indent="-285750">
                  <a:buClr>
                    <a:schemeClr val="tx1">
                      <a:lumMod val="50000"/>
                      <a:lumOff val="50000"/>
                    </a:schemeClr>
                  </a:buClr>
                  <a:buFont typeface="Wingdings" pitchFamily="2" charset="2"/>
                  <a:buChar char="q"/>
                </a:pPr>
                <a:endParaRPr lang="en-US" sz="1400" dirty="0">
                  <a:latin typeface="Times New Roman" pitchFamily="18" charset="0"/>
                  <a:cs typeface="Times New Roman" pitchFamily="18" charset="0"/>
                </a:endParaRPr>
              </a:p>
              <a:p>
                <a:pPr marL="285750" lvl="0" indent="-285750">
                  <a:buFont typeface="Times New Roman" pitchFamily="18" charset="0"/>
                  <a:buChar char="−"/>
                </a:pPr>
                <a:r>
                  <a:rPr lang="el-GR" sz="1400" dirty="0">
                    <a:latin typeface="Times New Roman" pitchFamily="18" charset="0"/>
                    <a:cs typeface="Times New Roman" pitchFamily="18" charset="0"/>
                  </a:rPr>
                  <a:t>Καθαρές ταμειακές ροές από λειτουργικές δραστηριότητες έναντι των τόκων που πληρώθηκαν. Εναλλακτικά πόσες φορές σε μία επιχείρηση κερδίζονται οι τόκοι έξοδα </a:t>
                </a:r>
                <a:r>
                  <a:rPr lang="en-US" sz="1400" dirty="0">
                    <a:latin typeface="Times New Roman" pitchFamily="18" charset="0"/>
                    <a:cs typeface="Times New Roman" pitchFamily="18" charset="0"/>
                  </a:rPr>
                  <a:t>TIECFO</a:t>
                </a:r>
                <a:r>
                  <a:rPr lang="el-GR" sz="1400" dirty="0">
                    <a:latin typeface="Times New Roman" pitchFamily="18" charset="0"/>
                    <a:cs typeface="Times New Roman" pitchFamily="18" charset="0"/>
                  </a:rPr>
                  <a:t> (</a:t>
                </a:r>
                <a:r>
                  <a:rPr lang="en-US" sz="1400" dirty="0">
                    <a:latin typeface="Times New Roman" pitchFamily="18" charset="0"/>
                    <a:cs typeface="Times New Roman" pitchFamily="18" charset="0"/>
                  </a:rPr>
                  <a:t>times interest earned from cash received from operations</a:t>
                </a:r>
                <a:r>
                  <a:rPr lang="el-GR" sz="1400" dirty="0">
                    <a:latin typeface="Times New Roman" pitchFamily="18" charset="0"/>
                    <a:cs typeface="Times New Roman" pitchFamily="18" charset="0"/>
                  </a:rPr>
                  <a:t>) από τις ταμειακές ροές των λειτουργικών δραστηριοτήτων – δίδοντας εναλλακτικά τη δυνατότητα επέκτασης του δανεισμού που μπορεί ταμειακά να εξυπηρετηθεί από τις εισπράξεις των λειτουργικών αποκλειστικά δραστηριοτήτων.</a:t>
                </a:r>
              </a:p>
              <a:p>
                <a:pPr lvl="0"/>
                <a:endParaRPr lang="en-US" sz="1400" dirty="0">
                  <a:latin typeface="Times New Roman" pitchFamily="18" charset="0"/>
                  <a:cs typeface="Times New Roman" pitchFamily="18" charset="0"/>
                </a:endParaRPr>
              </a:p>
              <a:p>
                <a:pPr/>
                <a14:m>
                  <m:oMathPara xmlns:m="http://schemas.openxmlformats.org/officeDocument/2006/math">
                    <m:oMathParaPr>
                      <m:jc m:val="left"/>
                    </m:oMathParaPr>
                    <m:oMath xmlns:m="http://schemas.openxmlformats.org/officeDocument/2006/math">
                      <m:r>
                        <a:rPr lang="en-US" sz="1400" i="1">
                          <a:latin typeface="Cambria Math" panose="02040503050406030204" pitchFamily="18" charset="0"/>
                        </a:rPr>
                        <m:t>𝑇𝐼𝐸𝐶𝐹𝑂</m:t>
                      </m:r>
                      <m:r>
                        <a:rPr lang="en-US" sz="1400" i="1">
                          <a:latin typeface="Cambria Math" panose="02040503050406030204" pitchFamily="18" charset="0"/>
                        </a:rPr>
                        <m:t>=</m:t>
                      </m:r>
                      <m:f>
                        <m:fPr>
                          <m:ctrlPr>
                            <a:rPr lang="en-US" sz="1400" i="1">
                              <a:latin typeface="Cambria Math" panose="02040503050406030204" pitchFamily="18" charset="0"/>
                            </a:rPr>
                          </m:ctrlPr>
                        </m:fPr>
                        <m:num>
                          <m:r>
                            <m:rPr>
                              <m:sty m:val="p"/>
                            </m:rPr>
                            <a:rPr lang="en-US" sz="1400">
                              <a:latin typeface="Cambria Math" panose="02040503050406030204" pitchFamily="18" charset="0"/>
                            </a:rPr>
                            <m:t>CFO</m:t>
                          </m:r>
                        </m:num>
                        <m:den>
                          <m:r>
                            <a:rPr lang="en-US" sz="1400" i="1">
                              <a:latin typeface="Cambria Math" panose="02040503050406030204" pitchFamily="18" charset="0"/>
                            </a:rPr>
                            <m:t>𝐼𝑛𝑡𝑒𝑟𝑒𝑠𝑡𝑠</m:t>
                          </m:r>
                          <m:r>
                            <a:rPr lang="en-US" sz="1400" i="1">
                              <a:latin typeface="Cambria Math" panose="02040503050406030204" pitchFamily="18" charset="0"/>
                            </a:rPr>
                            <m:t> </m:t>
                          </m:r>
                          <m:r>
                            <a:rPr lang="en-US" sz="1400" i="1">
                              <a:latin typeface="Cambria Math" panose="02040503050406030204" pitchFamily="18" charset="0"/>
                            </a:rPr>
                            <m:t>𝑝𝑎𝑖𝑑</m:t>
                          </m:r>
                        </m:den>
                      </m:f>
                    </m:oMath>
                  </m:oMathPara>
                </a14:m>
                <a:endParaRPr lang="en-US"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pPr marL="228600" lvl="2" indent="-228600">
                  <a:buClr>
                    <a:schemeClr val="tx1">
                      <a:lumMod val="50000"/>
                      <a:lumOff val="50000"/>
                    </a:schemeClr>
                  </a:buClr>
                  <a:buFont typeface="Wingdings" pitchFamily="2" charset="2"/>
                  <a:buChar char="q"/>
                </a:pPr>
                <a:endParaRPr lang="en-US" sz="1400" b="1" dirty="0">
                  <a:latin typeface="Times New Roman" pitchFamily="18" charset="0"/>
                  <a:cs typeface="Times New Roman" pitchFamily="18" charset="0"/>
                </a:endParaRPr>
              </a:p>
            </p:txBody>
          </p:sp>
        </mc:Choice>
        <mc:Fallback xmlns="">
          <p:sp>
            <p:nvSpPr>
              <p:cNvPr id="7" name="Rectangle 6"/>
              <p:cNvSpPr>
                <a:spLocks noRot="1" noChangeAspect="1" noMove="1" noResize="1" noEditPoints="1" noAdjustHandles="1" noChangeArrowheads="1" noChangeShapeType="1" noTextEdit="1"/>
              </p:cNvSpPr>
              <p:nvPr/>
            </p:nvSpPr>
            <p:spPr>
              <a:xfrm>
                <a:off x="533400" y="1066800"/>
                <a:ext cx="8077200" cy="4421467"/>
              </a:xfrm>
              <a:prstGeom prst="rect">
                <a:avLst/>
              </a:prstGeom>
              <a:blipFill rotWithShape="1">
                <a:blip r:embed="rId2" cstate="print"/>
                <a:stretch>
                  <a:fillRect l="-226" t="-138" r="-755" b="-414"/>
                </a:stretch>
              </a:blipFill>
            </p:spPr>
            <p:txBody>
              <a:bodyPr/>
              <a:lstStyle/>
              <a:p>
                <a:r>
                  <a:rPr lang="el-GR">
                    <a:noFill/>
                  </a:rPr>
                  <a:t> </a:t>
                </a:r>
              </a:p>
            </p:txBody>
          </p:sp>
        </mc:Fallback>
      </mc:AlternateContent>
    </p:spTree>
    <p:extLst>
      <p:ext uri="{BB962C8B-B14F-4D97-AF65-F5344CB8AC3E}">
        <p14:creationId xmlns:p14="http://schemas.microsoft.com/office/powerpoint/2010/main" val="4068405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1497DE5-0939-4D1D-9350-0C5E1B209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CCC70ED-6C63-4537-B7EB-51990D6C0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043" y="457200"/>
            <a:ext cx="8455914"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76E24C1-2968-40DC-A36E-F6B85F0F0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2049" y="521208"/>
            <a:ext cx="8359902"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2008603931"/>
              </p:ext>
            </p:extLst>
          </p:nvPr>
        </p:nvGraphicFramePr>
        <p:xfrm>
          <a:off x="707517" y="1473237"/>
          <a:ext cx="7752972" cy="4066519"/>
        </p:xfrm>
        <a:graphic>
          <a:graphicData uri="http://schemas.openxmlformats.org/drawingml/2006/table">
            <a:tbl>
              <a:tblPr firstRow="1" bandRow="1">
                <a:noFill/>
              </a:tblPr>
              <a:tblGrid>
                <a:gridCol w="1094264">
                  <a:extLst>
                    <a:ext uri="{9D8B030D-6E8A-4147-A177-3AD203B41FA5}">
                      <a16:colId xmlns:a16="http://schemas.microsoft.com/office/drawing/2014/main" val="20000"/>
                    </a:ext>
                  </a:extLst>
                </a:gridCol>
                <a:gridCol w="1490941">
                  <a:extLst>
                    <a:ext uri="{9D8B030D-6E8A-4147-A177-3AD203B41FA5}">
                      <a16:colId xmlns:a16="http://schemas.microsoft.com/office/drawing/2014/main" val="20001"/>
                    </a:ext>
                  </a:extLst>
                </a:gridCol>
                <a:gridCol w="678697">
                  <a:extLst>
                    <a:ext uri="{9D8B030D-6E8A-4147-A177-3AD203B41FA5}">
                      <a16:colId xmlns:a16="http://schemas.microsoft.com/office/drawing/2014/main" val="20002"/>
                    </a:ext>
                  </a:extLst>
                </a:gridCol>
                <a:gridCol w="568194">
                  <a:extLst>
                    <a:ext uri="{9D8B030D-6E8A-4147-A177-3AD203B41FA5}">
                      <a16:colId xmlns:a16="http://schemas.microsoft.com/office/drawing/2014/main" val="20003"/>
                    </a:ext>
                  </a:extLst>
                </a:gridCol>
                <a:gridCol w="1458829">
                  <a:extLst>
                    <a:ext uri="{9D8B030D-6E8A-4147-A177-3AD203B41FA5}">
                      <a16:colId xmlns:a16="http://schemas.microsoft.com/office/drawing/2014/main" val="20004"/>
                    </a:ext>
                  </a:extLst>
                </a:gridCol>
                <a:gridCol w="1215156">
                  <a:extLst>
                    <a:ext uri="{9D8B030D-6E8A-4147-A177-3AD203B41FA5}">
                      <a16:colId xmlns:a16="http://schemas.microsoft.com/office/drawing/2014/main" val="20005"/>
                    </a:ext>
                  </a:extLst>
                </a:gridCol>
                <a:gridCol w="678697">
                  <a:extLst>
                    <a:ext uri="{9D8B030D-6E8A-4147-A177-3AD203B41FA5}">
                      <a16:colId xmlns:a16="http://schemas.microsoft.com/office/drawing/2014/main" val="20006"/>
                    </a:ext>
                  </a:extLst>
                </a:gridCol>
                <a:gridCol w="568194">
                  <a:extLst>
                    <a:ext uri="{9D8B030D-6E8A-4147-A177-3AD203B41FA5}">
                      <a16:colId xmlns:a16="http://schemas.microsoft.com/office/drawing/2014/main" val="20007"/>
                    </a:ext>
                  </a:extLst>
                </a:gridCol>
              </a:tblGrid>
              <a:tr h="341219">
                <a:tc>
                  <a:txBody>
                    <a:bodyPr/>
                    <a:lstStyle/>
                    <a:p>
                      <a:pPr algn="just">
                        <a:lnSpc>
                          <a:spcPct val="115000"/>
                        </a:lnSpc>
                        <a:spcAft>
                          <a:spcPts val="1000"/>
                        </a:spcAft>
                      </a:pPr>
                      <a:r>
                        <a:rPr lang="el-GR" sz="1000" b="1">
                          <a:solidFill>
                            <a:srgbClr val="FFFFFF"/>
                          </a:solidFill>
                          <a:latin typeface="Times New Roman"/>
                          <a:ea typeface="Calibri"/>
                          <a:cs typeface="Times New Roman"/>
                        </a:rPr>
                        <a:t>ΕΝΕΡΓΗΤΙΚΟ</a:t>
                      </a:r>
                      <a:endParaRPr lang="el-GR" sz="1000" b="1">
                        <a:solidFill>
                          <a:srgbClr val="FFFFFF"/>
                        </a:solidFill>
                        <a:latin typeface="Calibri"/>
                        <a:ea typeface="Calibri"/>
                        <a:cs typeface="Times New Roman"/>
                      </a:endParaRPr>
                    </a:p>
                  </a:txBody>
                  <a:tcPr marL="136004" marR="81602" marT="81602" marB="81602">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pPr algn="just">
                        <a:lnSpc>
                          <a:spcPct val="115000"/>
                        </a:lnSpc>
                        <a:spcAft>
                          <a:spcPts val="1000"/>
                        </a:spcAft>
                      </a:pPr>
                      <a:r>
                        <a:rPr lang="en-US" sz="1000" b="1">
                          <a:solidFill>
                            <a:srgbClr val="FFFFFF"/>
                          </a:solidFill>
                          <a:latin typeface="Times New Roman"/>
                          <a:ea typeface="Calibri"/>
                          <a:cs typeface="Times New Roman"/>
                        </a:rPr>
                        <a:t>ASSETS</a:t>
                      </a:r>
                      <a:endParaRPr lang="el-GR" sz="1000" b="1">
                        <a:solidFill>
                          <a:srgbClr val="FFFFFF"/>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pPr algn="r">
                        <a:lnSpc>
                          <a:spcPct val="115000"/>
                        </a:lnSpc>
                        <a:spcAft>
                          <a:spcPts val="1000"/>
                        </a:spcAft>
                      </a:pPr>
                      <a:r>
                        <a:rPr lang="en-US" sz="1000" b="1">
                          <a:solidFill>
                            <a:srgbClr val="FFFFFF"/>
                          </a:solidFill>
                          <a:latin typeface="Times New Roman"/>
                          <a:ea typeface="Calibri"/>
                          <a:cs typeface="Times New Roman"/>
                        </a:rPr>
                        <a:t> </a:t>
                      </a:r>
                      <a:endParaRPr lang="el-GR" sz="1000" b="1">
                        <a:solidFill>
                          <a:srgbClr val="FFFFFF"/>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pPr algn="r">
                        <a:lnSpc>
                          <a:spcPct val="115000"/>
                        </a:lnSpc>
                        <a:spcAft>
                          <a:spcPts val="1000"/>
                        </a:spcAft>
                      </a:pPr>
                      <a:r>
                        <a:rPr lang="en-US" sz="1000" b="1">
                          <a:solidFill>
                            <a:srgbClr val="FFFFFF"/>
                          </a:solidFill>
                          <a:latin typeface="Times New Roman"/>
                          <a:ea typeface="Calibri"/>
                          <a:cs typeface="Times New Roman"/>
                        </a:rPr>
                        <a:t> </a:t>
                      </a:r>
                      <a:endParaRPr lang="el-GR" sz="1000" b="1">
                        <a:solidFill>
                          <a:srgbClr val="FFFFFF"/>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pPr algn="just">
                        <a:lnSpc>
                          <a:spcPct val="115000"/>
                        </a:lnSpc>
                        <a:spcAft>
                          <a:spcPts val="1000"/>
                        </a:spcAft>
                      </a:pPr>
                      <a:r>
                        <a:rPr lang="el-GR" sz="1000" b="1">
                          <a:solidFill>
                            <a:srgbClr val="FFFFFF"/>
                          </a:solidFill>
                          <a:latin typeface="Times New Roman"/>
                          <a:ea typeface="Calibri"/>
                          <a:cs typeface="Times New Roman"/>
                        </a:rPr>
                        <a:t>ΠΑΘΗΤΙΚΟ</a:t>
                      </a:r>
                      <a:endParaRPr lang="el-GR" sz="1000" b="1">
                        <a:solidFill>
                          <a:srgbClr val="FFFFFF"/>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pPr algn="just">
                        <a:lnSpc>
                          <a:spcPct val="115000"/>
                        </a:lnSpc>
                        <a:spcAft>
                          <a:spcPts val="1000"/>
                        </a:spcAft>
                      </a:pPr>
                      <a:r>
                        <a:rPr lang="en-US" sz="1000" b="1">
                          <a:solidFill>
                            <a:srgbClr val="FFFFFF"/>
                          </a:solidFill>
                          <a:latin typeface="Times New Roman"/>
                          <a:ea typeface="Calibri"/>
                          <a:cs typeface="Times New Roman"/>
                        </a:rPr>
                        <a:t>LIABILITIES</a:t>
                      </a:r>
                      <a:endParaRPr lang="el-GR" sz="1000" b="1">
                        <a:solidFill>
                          <a:srgbClr val="FFFFFF"/>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pPr algn="r">
                        <a:lnSpc>
                          <a:spcPct val="115000"/>
                        </a:lnSpc>
                        <a:spcAft>
                          <a:spcPts val="1000"/>
                        </a:spcAft>
                      </a:pPr>
                      <a:r>
                        <a:rPr lang="en-US" sz="1000" b="1">
                          <a:solidFill>
                            <a:srgbClr val="FFFFFF"/>
                          </a:solidFill>
                          <a:latin typeface="Times New Roman"/>
                          <a:ea typeface="Calibri"/>
                          <a:cs typeface="Times New Roman"/>
                        </a:rPr>
                        <a:t> </a:t>
                      </a:r>
                      <a:endParaRPr lang="el-GR" sz="1000" b="1">
                        <a:solidFill>
                          <a:srgbClr val="FFFFFF"/>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pPr algn="r">
                        <a:lnSpc>
                          <a:spcPct val="115000"/>
                        </a:lnSpc>
                        <a:spcAft>
                          <a:spcPts val="1000"/>
                        </a:spcAft>
                      </a:pPr>
                      <a:r>
                        <a:rPr lang="en-US" sz="1000" b="1">
                          <a:solidFill>
                            <a:srgbClr val="FFFFFF"/>
                          </a:solidFill>
                          <a:latin typeface="Times New Roman"/>
                          <a:ea typeface="Calibri"/>
                          <a:cs typeface="Times New Roman"/>
                        </a:rPr>
                        <a:t> </a:t>
                      </a:r>
                      <a:endParaRPr lang="el-GR" sz="1000" b="1">
                        <a:solidFill>
                          <a:srgbClr val="FFFFFF"/>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10000"/>
                  </a:ext>
                </a:extLst>
              </a:tr>
              <a:tr h="341219">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Ταμείο </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Cash</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5.000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n-US" sz="1000" dirty="0">
                          <a:solidFill>
                            <a:schemeClr val="tx1">
                              <a:lumMod val="85000"/>
                              <a:lumOff val="15000"/>
                            </a:schemeClr>
                          </a:solidFill>
                          <a:latin typeface="Times New Roman"/>
                          <a:ea typeface="Calibri"/>
                          <a:cs typeface="Times New Roman"/>
                        </a:rPr>
                        <a:t>5%</a:t>
                      </a:r>
                      <a:endParaRPr lang="el-GR" sz="1000" dirty="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Λογαριασμοί πληρωτέοι</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Assets payable </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8.000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8%</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10001"/>
                  </a:ext>
                </a:extLst>
              </a:tr>
              <a:tr h="508050">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Λογαριασμοί εισπρακτέοι</a:t>
                      </a:r>
                      <a:endParaRPr lang="el-GR" sz="1000">
                        <a:solidFill>
                          <a:schemeClr val="tx1">
                            <a:lumMod val="85000"/>
                            <a:lumOff val="15000"/>
                          </a:schemeClr>
                        </a:solidFill>
                        <a:latin typeface="Calibri"/>
                        <a:ea typeface="Calibri"/>
                        <a:cs typeface="Times New Roman"/>
                      </a:endParaRPr>
                    </a:p>
                  </a:txBody>
                  <a:tcPr marL="136004" marR="81602" marT="81602" marB="81602">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Assets receivable</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8.000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8%</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Τρέχουσες δανειακές υποχρεώσεις</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Current debt due (CDD)</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10.000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10%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0002"/>
                  </a:ext>
                </a:extLst>
              </a:tr>
              <a:tr h="508050">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Αποθέματα</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Inventories</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20.000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20%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Άλλες τρέχουσες υποχρεώσεις</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Other current liabilities</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7.000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7%</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10003"/>
                  </a:ext>
                </a:extLst>
              </a:tr>
              <a:tr h="341219">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Προπληρωμές</a:t>
                      </a:r>
                      <a:endParaRPr lang="el-GR" sz="1000">
                        <a:solidFill>
                          <a:schemeClr val="tx1">
                            <a:lumMod val="85000"/>
                            <a:lumOff val="15000"/>
                          </a:schemeClr>
                        </a:solidFill>
                        <a:latin typeface="Calibri"/>
                        <a:ea typeface="Calibri"/>
                        <a:cs typeface="Times New Roman"/>
                      </a:endParaRPr>
                    </a:p>
                  </a:txBody>
                  <a:tcPr marL="136004" marR="81602" marT="81602" marB="81602">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Prepaid</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3.000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3%</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 </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 </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 </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 </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0004"/>
                  </a:ext>
                </a:extLst>
              </a:tr>
              <a:tr h="508050">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Κυκλοφορούν Ενεργητικό</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Current asset (CA)</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36.000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36%</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Τρέχουσες υποχρεώσεις</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Current liabilities(CL)</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25.000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25%</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10005"/>
                  </a:ext>
                </a:extLst>
              </a:tr>
              <a:tr h="508050">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Ενσώματα πάγια</a:t>
                      </a:r>
                      <a:endParaRPr lang="el-GR" sz="1000">
                        <a:solidFill>
                          <a:schemeClr val="tx1">
                            <a:lumMod val="85000"/>
                            <a:lumOff val="15000"/>
                          </a:schemeClr>
                        </a:solidFill>
                        <a:latin typeface="Calibri"/>
                        <a:ea typeface="Calibri"/>
                        <a:cs typeface="Times New Roman"/>
                      </a:endParaRPr>
                    </a:p>
                  </a:txBody>
                  <a:tcPr marL="136004" marR="81602" marT="81602" marB="81602">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Property, Plant &amp; Equipment PP&amp;E</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l-GR" sz="1000" dirty="0">
                          <a:solidFill>
                            <a:schemeClr val="tx1">
                              <a:lumMod val="85000"/>
                              <a:lumOff val="15000"/>
                            </a:schemeClr>
                          </a:solidFill>
                          <a:latin typeface="Times New Roman"/>
                          <a:ea typeface="Calibri"/>
                          <a:cs typeface="Times New Roman"/>
                        </a:rPr>
                        <a:t>50.000</a:t>
                      </a:r>
                      <a:endParaRPr lang="el-GR" sz="1000" dirty="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l-GR" sz="1000" dirty="0">
                          <a:solidFill>
                            <a:schemeClr val="tx1">
                              <a:lumMod val="85000"/>
                              <a:lumOff val="15000"/>
                            </a:schemeClr>
                          </a:solidFill>
                          <a:latin typeface="Times New Roman"/>
                          <a:ea typeface="Calibri"/>
                          <a:cs typeface="Times New Roman"/>
                        </a:rPr>
                        <a:t>50%</a:t>
                      </a:r>
                      <a:endParaRPr lang="el-GR" sz="1000" dirty="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just">
                        <a:lnSpc>
                          <a:spcPct val="115000"/>
                        </a:lnSpc>
                        <a:spcAft>
                          <a:spcPts val="1000"/>
                        </a:spcAft>
                      </a:pPr>
                      <a:r>
                        <a:rPr lang="el-GR" sz="1000" dirty="0">
                          <a:solidFill>
                            <a:schemeClr val="tx1">
                              <a:lumMod val="85000"/>
                              <a:lumOff val="15000"/>
                            </a:schemeClr>
                          </a:solidFill>
                          <a:latin typeface="Times New Roman"/>
                          <a:ea typeface="Calibri"/>
                          <a:cs typeface="Times New Roman"/>
                        </a:rPr>
                        <a:t>Μακροπρόθεσμος δανεισμός</a:t>
                      </a:r>
                      <a:endParaRPr lang="el-GR" sz="1000" dirty="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Long term debt</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30.000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30%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0006"/>
                  </a:ext>
                </a:extLst>
              </a:tr>
              <a:tr h="341219">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Άλλα στοιχεία</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Other assets</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14.000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14%</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Ιδ. κεφάλαια(ΚΘ)</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Equity </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45.000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pPr algn="r">
                        <a:lnSpc>
                          <a:spcPct val="115000"/>
                        </a:lnSpc>
                        <a:spcAft>
                          <a:spcPts val="1000"/>
                        </a:spcAft>
                      </a:pPr>
                      <a:r>
                        <a:rPr lang="el-GR" sz="1000">
                          <a:solidFill>
                            <a:schemeClr val="tx1">
                              <a:lumMod val="85000"/>
                              <a:lumOff val="15000"/>
                            </a:schemeClr>
                          </a:solidFill>
                          <a:latin typeface="Times New Roman"/>
                          <a:ea typeface="Calibri"/>
                          <a:cs typeface="Times New Roman"/>
                        </a:rPr>
                        <a:t>45%</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10007"/>
                  </a:ext>
                </a:extLst>
              </a:tr>
              <a:tr h="508050">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Σύνολο Ενεργητικού</a:t>
                      </a:r>
                      <a:endParaRPr lang="el-GR" sz="1000">
                        <a:solidFill>
                          <a:schemeClr val="tx1">
                            <a:lumMod val="85000"/>
                            <a:lumOff val="15000"/>
                          </a:schemeClr>
                        </a:solidFill>
                        <a:latin typeface="Calibri"/>
                        <a:ea typeface="Calibri"/>
                        <a:cs typeface="Times New Roman"/>
                      </a:endParaRPr>
                    </a:p>
                  </a:txBody>
                  <a:tcPr marL="136004" marR="81602" marT="81602" marB="81602">
                    <a:lnL w="12700" cmpd="sng">
                      <a:no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Total assets</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pPr algn="r">
                        <a:lnSpc>
                          <a:spcPct val="115000"/>
                        </a:lnSpc>
                        <a:spcAft>
                          <a:spcPts val="1000"/>
                        </a:spcAft>
                      </a:pPr>
                      <a:r>
                        <a:rPr lang="en-US" sz="1000" dirty="0">
                          <a:solidFill>
                            <a:schemeClr val="tx1">
                              <a:lumMod val="85000"/>
                              <a:lumOff val="15000"/>
                            </a:schemeClr>
                          </a:solidFill>
                          <a:latin typeface="Times New Roman"/>
                          <a:ea typeface="Calibri"/>
                          <a:cs typeface="Times New Roman"/>
                        </a:rPr>
                        <a:t>100.000</a:t>
                      </a:r>
                      <a:endParaRPr lang="el-GR" sz="1000" dirty="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100%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pPr algn="just">
                        <a:lnSpc>
                          <a:spcPct val="115000"/>
                        </a:lnSpc>
                        <a:spcAft>
                          <a:spcPts val="1000"/>
                        </a:spcAft>
                      </a:pPr>
                      <a:r>
                        <a:rPr lang="el-GR" sz="1000">
                          <a:solidFill>
                            <a:schemeClr val="tx1">
                              <a:lumMod val="85000"/>
                              <a:lumOff val="15000"/>
                            </a:schemeClr>
                          </a:solidFill>
                          <a:latin typeface="Times New Roman"/>
                          <a:ea typeface="Calibri"/>
                          <a:cs typeface="Times New Roman"/>
                        </a:rPr>
                        <a:t>Σύνολο Παθητικού + ΚΘ</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pPr algn="just">
                        <a:lnSpc>
                          <a:spcPct val="115000"/>
                        </a:lnSpc>
                        <a:spcAft>
                          <a:spcPts val="1000"/>
                        </a:spcAft>
                      </a:pPr>
                      <a:r>
                        <a:rPr lang="en-US" sz="1000">
                          <a:solidFill>
                            <a:schemeClr val="tx1">
                              <a:lumMod val="85000"/>
                              <a:lumOff val="15000"/>
                            </a:schemeClr>
                          </a:solidFill>
                          <a:latin typeface="Times New Roman"/>
                          <a:ea typeface="Calibri"/>
                          <a:cs typeface="Times New Roman"/>
                        </a:rPr>
                        <a:t>Liabilities + Equity</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pPr algn="r">
                        <a:lnSpc>
                          <a:spcPct val="115000"/>
                        </a:lnSpc>
                        <a:spcAft>
                          <a:spcPts val="1000"/>
                        </a:spcAft>
                      </a:pPr>
                      <a:r>
                        <a:rPr lang="en-US" sz="1000">
                          <a:solidFill>
                            <a:schemeClr val="tx1">
                              <a:lumMod val="85000"/>
                              <a:lumOff val="15000"/>
                            </a:schemeClr>
                          </a:solidFill>
                          <a:latin typeface="Times New Roman"/>
                          <a:ea typeface="Calibri"/>
                          <a:cs typeface="Times New Roman"/>
                        </a:rPr>
                        <a:t>100.000</a:t>
                      </a:r>
                      <a:endParaRPr lang="el-GR" sz="100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pPr algn="r">
                        <a:lnSpc>
                          <a:spcPct val="115000"/>
                        </a:lnSpc>
                        <a:spcAft>
                          <a:spcPts val="1000"/>
                        </a:spcAft>
                      </a:pPr>
                      <a:r>
                        <a:rPr lang="en-US" sz="1000" dirty="0">
                          <a:solidFill>
                            <a:schemeClr val="tx1">
                              <a:lumMod val="85000"/>
                              <a:lumOff val="15000"/>
                            </a:schemeClr>
                          </a:solidFill>
                          <a:latin typeface="Times New Roman"/>
                          <a:ea typeface="Calibri"/>
                          <a:cs typeface="Times New Roman"/>
                        </a:rPr>
                        <a:t>100%</a:t>
                      </a:r>
                      <a:endParaRPr lang="el-GR" sz="1000" dirty="0">
                        <a:solidFill>
                          <a:schemeClr val="tx1">
                            <a:lumMod val="85000"/>
                            <a:lumOff val="15000"/>
                          </a:schemeClr>
                        </a:solidFill>
                        <a:latin typeface="Calibri"/>
                        <a:ea typeface="Calibri"/>
                        <a:cs typeface="Times New Roman"/>
                      </a:endParaRPr>
                    </a:p>
                  </a:txBody>
                  <a:tcPr marL="136004" marR="81602" marT="81602" marB="81602">
                    <a:lnL w="38100" cap="flat" cmpd="sng" algn="ctr">
                      <a:solidFill>
                        <a:srgbClr val="FFFFFF"/>
                      </a:solidFill>
                      <a:prstDash val="solid"/>
                    </a:lnL>
                    <a:lnR w="12700" cmpd="sng">
                      <a:noFill/>
                      <a:prstDash val="solid"/>
                    </a:lnR>
                    <a:lnT w="38100" cap="flat" cmpd="sng" algn="ctr">
                      <a:solidFill>
                        <a:srgbClr val="FFFFFF"/>
                      </a:solidFill>
                      <a:prstDash val="solid"/>
                    </a:lnT>
                    <a:lnB w="12700" cmpd="sng">
                      <a:noFill/>
                      <a:prstDash val="solid"/>
                    </a:lnB>
                    <a:solidFill>
                      <a:srgbClr val="878E8B">
                        <a:alpha val="30196"/>
                      </a:srgbClr>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00100" y="548680"/>
            <a:ext cx="7543800" cy="4954487"/>
          </a:xfrm>
        </p:spPr>
        <p:txBody>
          <a:bodyPr>
            <a:normAutofit lnSpcReduction="10000"/>
          </a:bodyPr>
          <a:lstStyle/>
          <a:p>
            <a:pPr algn="just">
              <a:buNone/>
            </a:pPr>
            <a:r>
              <a:rPr lang="el-GR" b="1" dirty="0">
                <a:latin typeface="Times New Roman" pitchFamily="18" charset="0"/>
                <a:cs typeface="Times New Roman" pitchFamily="18" charset="0"/>
              </a:rPr>
              <a:t>Οι </a:t>
            </a:r>
            <a:r>
              <a:rPr lang="el-GR" b="1" dirty="0" err="1">
                <a:latin typeface="Times New Roman" pitchFamily="18" charset="0"/>
                <a:cs typeface="Times New Roman" pitchFamily="18" charset="0"/>
              </a:rPr>
              <a:t>χρηματοοικονομικ</a:t>
            </a:r>
            <a:r>
              <a:rPr lang="en-US" b="1" dirty="0">
                <a:latin typeface="Times New Roman" pitchFamily="18" charset="0"/>
                <a:cs typeface="Times New Roman" pitchFamily="18" charset="0"/>
              </a:rPr>
              <a:t>o</a:t>
            </a:r>
            <a:r>
              <a:rPr lang="el-GR" b="1" dirty="0">
                <a:latin typeface="Times New Roman" pitchFamily="18" charset="0"/>
                <a:cs typeface="Times New Roman" pitchFamily="18" charset="0"/>
              </a:rPr>
              <a:t>ί δείκτες βοηθούν να αποτιμήσουμε την λειτουργία της επιχείρησης </a:t>
            </a:r>
            <a:r>
              <a:rPr lang="el-GR" dirty="0">
                <a:latin typeface="Times New Roman" pitchFamily="18" charset="0"/>
                <a:cs typeface="Times New Roman" pitchFamily="18" charset="0"/>
              </a:rPr>
              <a:t>με βάση την αποδοτικότητα της, της βιωσιμότητα της και αποτελεσματική χρήση των χρηματοοικονομικών πόρων. </a:t>
            </a:r>
          </a:p>
          <a:p>
            <a:pPr algn="just">
              <a:buNone/>
            </a:pPr>
            <a:endParaRPr lang="el-GR" dirty="0">
              <a:latin typeface="Times New Roman" pitchFamily="18" charset="0"/>
              <a:cs typeface="Times New Roman" pitchFamily="18" charset="0"/>
            </a:endParaRPr>
          </a:p>
          <a:p>
            <a:pPr algn="just">
              <a:buNone/>
            </a:pPr>
            <a:r>
              <a:rPr lang="el-GR" dirty="0">
                <a:latin typeface="Times New Roman" pitchFamily="18" charset="0"/>
                <a:cs typeface="Times New Roman" pitchFamily="18" charset="0"/>
              </a:rPr>
              <a:t>Επίσης, είναι ένα χρήσιμο εργαλείο για τους </a:t>
            </a:r>
            <a:r>
              <a:rPr lang="el-GR" b="1" dirty="0">
                <a:latin typeface="Times New Roman" pitchFamily="18" charset="0"/>
                <a:cs typeface="Times New Roman" pitchFamily="18" charset="0"/>
              </a:rPr>
              <a:t>επενδυτές</a:t>
            </a:r>
            <a:r>
              <a:rPr lang="el-GR" dirty="0">
                <a:latin typeface="Times New Roman" pitchFamily="18" charset="0"/>
                <a:cs typeface="Times New Roman" pitchFamily="18" charset="0"/>
              </a:rPr>
              <a:t> όταν θέλουν να κάνουν </a:t>
            </a:r>
            <a:r>
              <a:rPr lang="el-GR" b="1" dirty="0">
                <a:latin typeface="Times New Roman" pitchFamily="18" charset="0"/>
                <a:cs typeface="Times New Roman" pitchFamily="18" charset="0"/>
              </a:rPr>
              <a:t>συγκρίσεις των οικονομικών καταστάσεων μεταξύ εταιριών</a:t>
            </a:r>
            <a:r>
              <a:rPr lang="el-GR" dirty="0">
                <a:latin typeface="Times New Roman" pitchFamily="18" charset="0"/>
                <a:cs typeface="Times New Roman" pitchFamily="18" charset="0"/>
              </a:rPr>
              <a:t>. </a:t>
            </a:r>
          </a:p>
          <a:p>
            <a:pPr algn="just">
              <a:buFont typeface="Wingdings" pitchFamily="2" charset="2"/>
              <a:buChar char="q"/>
            </a:pPr>
            <a:endParaRPr lang="el-GR" dirty="0">
              <a:latin typeface="Times New Roman" pitchFamily="18" charset="0"/>
              <a:cs typeface="Times New Roman" pitchFamily="18" charset="0"/>
            </a:endParaRPr>
          </a:p>
          <a:p>
            <a:pPr marL="182880" lvl="2" algn="just">
              <a:buFont typeface="Wingdings" pitchFamily="2" charset="2"/>
              <a:buChar char="q"/>
            </a:pPr>
            <a:r>
              <a:rPr lang="en-US" sz="1800" b="1" dirty="0">
                <a:latin typeface="Times New Roman" pitchFamily="18" charset="0"/>
                <a:cs typeface="Times New Roman" pitchFamily="18" charset="0"/>
              </a:rPr>
              <a:t>Βα</a:t>
            </a:r>
            <a:r>
              <a:rPr lang="en-US" sz="1800" b="1" dirty="0" err="1">
                <a:latin typeface="Times New Roman" pitchFamily="18" charset="0"/>
                <a:cs typeface="Times New Roman" pitchFamily="18" charset="0"/>
              </a:rPr>
              <a:t>σικοί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Αριθμοδείκτες</a:t>
            </a:r>
            <a:r>
              <a:rPr lang="el-GR" sz="1800" b="1" dirty="0">
                <a:latin typeface="Times New Roman" pitchFamily="18" charset="0"/>
                <a:cs typeface="Times New Roman" pitchFamily="18" charset="0"/>
              </a:rPr>
              <a:t>:</a:t>
            </a:r>
          </a:p>
          <a:p>
            <a:pPr lvl="1" algn="just">
              <a:buFont typeface="Wingdings" pitchFamily="2" charset="2"/>
              <a:buChar char="ü"/>
            </a:pPr>
            <a:r>
              <a:rPr lang="el-GR" sz="1800" dirty="0">
                <a:latin typeface="Times New Roman" pitchFamily="18" charset="0"/>
                <a:cs typeface="Times New Roman" pitchFamily="18" charset="0"/>
              </a:rPr>
              <a:t>Δείκτες χρηματοοικονομικής μόχλευσης και περιουσιακής διάρθρωσης</a:t>
            </a:r>
            <a:r>
              <a:rPr lang="en-US" sz="1800" dirty="0">
                <a:latin typeface="Times New Roman" pitchFamily="18" charset="0"/>
                <a:cs typeface="Times New Roman" pitchFamily="18" charset="0"/>
              </a:rPr>
              <a:t> (solvency)</a:t>
            </a:r>
            <a:endParaRPr lang="el-GR" sz="1800" dirty="0">
              <a:latin typeface="Times New Roman" pitchFamily="18" charset="0"/>
              <a:cs typeface="Times New Roman" pitchFamily="18" charset="0"/>
            </a:endParaRPr>
          </a:p>
          <a:p>
            <a:pPr lvl="1" algn="just">
              <a:buFont typeface="Wingdings" pitchFamily="2" charset="2"/>
              <a:buChar char="ü"/>
            </a:pPr>
            <a:r>
              <a:rPr lang="el-GR" sz="1800" dirty="0">
                <a:latin typeface="Times New Roman" pitchFamily="18" charset="0"/>
                <a:cs typeface="Times New Roman" pitchFamily="18" charset="0"/>
              </a:rPr>
              <a:t>Δείκτες ρευστότητας</a:t>
            </a:r>
            <a:r>
              <a:rPr lang="en-US" sz="1800" dirty="0">
                <a:latin typeface="Times New Roman" pitchFamily="18" charset="0"/>
                <a:cs typeface="Times New Roman" pitchFamily="18" charset="0"/>
              </a:rPr>
              <a:t> (liquidity)</a:t>
            </a:r>
            <a:endParaRPr lang="el-GR" sz="1800" dirty="0">
              <a:latin typeface="Times New Roman" pitchFamily="18" charset="0"/>
              <a:cs typeface="Times New Roman" pitchFamily="18" charset="0"/>
            </a:endParaRPr>
          </a:p>
          <a:p>
            <a:pPr lvl="1" algn="just">
              <a:buFont typeface="Wingdings" pitchFamily="2" charset="2"/>
              <a:buChar char="ü"/>
            </a:pPr>
            <a:r>
              <a:rPr lang="el-GR" sz="1800" dirty="0">
                <a:latin typeface="Times New Roman" pitchFamily="18" charset="0"/>
                <a:cs typeface="Times New Roman" pitchFamily="18" charset="0"/>
              </a:rPr>
              <a:t>Δείκτες απόδοσης ή αποτελεσματικότητας</a:t>
            </a:r>
            <a:r>
              <a:rPr lang="en-US" sz="1800" dirty="0">
                <a:latin typeface="Times New Roman" pitchFamily="18" charset="0"/>
                <a:cs typeface="Times New Roman" pitchFamily="18" charset="0"/>
              </a:rPr>
              <a:t> (profitability)</a:t>
            </a:r>
            <a:endParaRPr lang="el-GR" sz="1800" dirty="0">
              <a:latin typeface="Times New Roman" pitchFamily="18" charset="0"/>
              <a:cs typeface="Times New Roman" pitchFamily="18" charset="0"/>
            </a:endParaRPr>
          </a:p>
          <a:p>
            <a:pPr lvl="1" algn="just">
              <a:buFont typeface="Wingdings" pitchFamily="2" charset="2"/>
              <a:buChar char="ü"/>
            </a:pPr>
            <a:r>
              <a:rPr lang="el-GR" sz="1800" dirty="0">
                <a:latin typeface="Times New Roman" pitchFamily="18" charset="0"/>
                <a:cs typeface="Times New Roman" pitchFamily="18" charset="0"/>
              </a:rPr>
              <a:t>Δείκτες δραστηριότητας </a:t>
            </a:r>
          </a:p>
          <a:p>
            <a:pPr lvl="1" algn="just">
              <a:buFont typeface="Wingdings" pitchFamily="2" charset="2"/>
              <a:buChar char="ü"/>
            </a:pPr>
            <a:r>
              <a:rPr lang="el-GR" sz="1800" dirty="0">
                <a:latin typeface="Times New Roman" pitchFamily="18" charset="0"/>
                <a:cs typeface="Times New Roman" pitchFamily="18" charset="0"/>
              </a:rPr>
              <a:t>Δείκτες αγοραίας αξίας ή αποτίμησης</a:t>
            </a:r>
            <a:endParaRPr lang="en-US" sz="1800" b="1" dirty="0">
              <a:latin typeface="Times New Roman" pitchFamily="18" charset="0"/>
              <a:cs typeface="Times New Roman" pitchFamily="18" charset="0"/>
            </a:endParaRPr>
          </a:p>
          <a:p>
            <a:pPr algn="just">
              <a:buFont typeface="Wingdings" pitchFamily="2" charset="2"/>
              <a:buChar char="q"/>
            </a:pPr>
            <a:endParaRPr lang="en-US" sz="1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2B19053D-4B37-4D7B-8ABF-990319F02EEF}" type="slidenum">
              <a:rPr lang="en-US" sz="1100" smtClean="0">
                <a:latin typeface="Times New Roman" pitchFamily="18" charset="0"/>
                <a:cs typeface="Times New Roman" pitchFamily="18" charset="0"/>
              </a:rPr>
              <a:pPr/>
              <a:t>4</a:t>
            </a:fld>
            <a:endParaRPr lang="en-US" sz="1100" dirty="0">
              <a:latin typeface="Times New Roman" pitchFamily="18" charset="0"/>
              <a:cs typeface="Times New Roman" pitchFamily="18" charset="0"/>
            </a:endParaRPr>
          </a:p>
        </p:txBody>
      </p:sp>
    </p:spTree>
    <p:extLst>
      <p:ext uri="{BB962C8B-B14F-4D97-AF65-F5344CB8AC3E}">
        <p14:creationId xmlns:p14="http://schemas.microsoft.com/office/powerpoint/2010/main" val="2595646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251520" y="280246"/>
            <a:ext cx="8496944"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b="1" i="0" u="none" strike="noStrike" cap="none" normalizeH="0" baseline="0" dirty="0">
                <a:ln>
                  <a:noFill/>
                </a:ln>
                <a:solidFill>
                  <a:schemeClr val="tx1"/>
                </a:solidFill>
                <a:effectLst/>
                <a:latin typeface="Times New Roman" pitchFamily="18" charset="0"/>
                <a:cs typeface="Times New Roman" pitchFamily="18" charset="0"/>
              </a:rPr>
              <a:t>Οι αριθμοδείκτες καταρτίζονται με βάση τους εξής κανόνες</a:t>
            </a:r>
            <a:r>
              <a:rPr kumimoji="0" lang="el-GR" b="0" i="0" u="none" strike="noStrike" cap="none" normalizeH="0" baseline="0" dirty="0">
                <a:ln>
                  <a:noFill/>
                </a:ln>
                <a:solidFill>
                  <a:schemeClr val="tx1"/>
                </a:solidFill>
                <a:effectLst/>
                <a:latin typeface="Times New Roman" pitchFamily="18" charset="0"/>
                <a:cs typeface="Times New Roman" pitchFamily="18" charset="0"/>
              </a:rPr>
              <a:t>:</a:t>
            </a:r>
          </a:p>
          <a:p>
            <a:pPr lvl="1" algn="just" eaLnBrk="0" fontAlgn="base" hangingPunct="0">
              <a:spcBef>
                <a:spcPct val="0"/>
              </a:spcBef>
              <a:spcAft>
                <a:spcPct val="0"/>
              </a:spcAft>
              <a:buFont typeface="Wingdings" pitchFamily="2" charset="2"/>
              <a:buChar char="ü"/>
            </a:pPr>
            <a:r>
              <a:rPr kumimoji="0" lang="el-GR" b="0" i="0" u="none" strike="noStrike" cap="none" normalizeH="0" baseline="0" dirty="0">
                <a:ln>
                  <a:noFill/>
                </a:ln>
                <a:solidFill>
                  <a:schemeClr val="tx1"/>
                </a:solidFill>
                <a:effectLst/>
                <a:latin typeface="Times New Roman" pitchFamily="18" charset="0"/>
                <a:cs typeface="Times New Roman" pitchFamily="18" charset="0"/>
              </a:rPr>
              <a:t>Η συσχέτιση των μεγεθών γίνεται με τέτοιο τρόπο ώστε οι δείκτες να είναι ευθέως </a:t>
            </a:r>
            <a:r>
              <a:rPr kumimoji="0" lang="el-GR" b="1" i="0" u="none" strike="noStrike" cap="none" normalizeH="0" baseline="0" dirty="0">
                <a:ln>
                  <a:noFill/>
                </a:ln>
                <a:solidFill>
                  <a:schemeClr val="tx1"/>
                </a:solidFill>
                <a:effectLst/>
                <a:latin typeface="Times New Roman" pitchFamily="18" charset="0"/>
                <a:cs typeface="Times New Roman" pitchFamily="18" charset="0"/>
              </a:rPr>
              <a:t>ανάλογοι</a:t>
            </a:r>
            <a:r>
              <a:rPr kumimoji="0" lang="el-GR" b="0" i="0" u="none" strike="noStrike" cap="none" normalizeH="0" baseline="0" dirty="0">
                <a:ln>
                  <a:noFill/>
                </a:ln>
                <a:solidFill>
                  <a:schemeClr val="tx1"/>
                </a:solidFill>
                <a:effectLst/>
                <a:latin typeface="Times New Roman" pitchFamily="18" charset="0"/>
                <a:cs typeface="Times New Roman" pitchFamily="18" charset="0"/>
              </a:rPr>
              <a:t> με την κατάσταση που απεικονίζουν, δηλαδή </a:t>
            </a:r>
            <a:r>
              <a:rPr kumimoji="0" lang="el-GR" b="1" i="0" u="none" strike="noStrike" cap="none" normalizeH="0" baseline="0" dirty="0">
                <a:ln>
                  <a:noFill/>
                </a:ln>
                <a:solidFill>
                  <a:schemeClr val="tx1"/>
                </a:solidFill>
                <a:effectLst/>
                <a:latin typeface="Times New Roman" pitchFamily="18" charset="0"/>
                <a:cs typeface="Times New Roman" pitchFamily="18" charset="0"/>
              </a:rPr>
              <a:t>οι υψηλότεροι δείκτες να αντιστοιχούν σε ευνοϊκότερες καταστάσεις και οι χαμηλότεροι σε δυσμενέστερες</a:t>
            </a:r>
            <a:r>
              <a:rPr kumimoji="0" lang="el-GR" b="0" i="0" u="none" strike="noStrike" cap="none" normalizeH="0" baseline="0" dirty="0">
                <a:ln>
                  <a:noFill/>
                </a:ln>
                <a:solidFill>
                  <a:schemeClr val="tx1"/>
                </a:solidFill>
                <a:effectLst/>
                <a:latin typeface="Times New Roman" pitchFamily="18" charset="0"/>
                <a:cs typeface="Times New Roman" pitchFamily="18" charset="0"/>
              </a:rPr>
              <a:t>.</a:t>
            </a:r>
          </a:p>
          <a:p>
            <a:pPr lvl="1" algn="just" eaLnBrk="0" fontAlgn="base" hangingPunct="0">
              <a:spcBef>
                <a:spcPct val="0"/>
              </a:spcBef>
              <a:spcAft>
                <a:spcPct val="0"/>
              </a:spcAft>
              <a:buFont typeface="Wingdings" pitchFamily="2" charset="2"/>
              <a:buChar char="ü"/>
            </a:pPr>
            <a:r>
              <a:rPr kumimoji="0" lang="el-GR" b="0" i="0" u="none" strike="noStrike" cap="none" normalizeH="0" baseline="0" dirty="0">
                <a:ln>
                  <a:noFill/>
                </a:ln>
                <a:solidFill>
                  <a:schemeClr val="tx1"/>
                </a:solidFill>
                <a:effectLst/>
                <a:latin typeface="Times New Roman" pitchFamily="18" charset="0"/>
                <a:cs typeface="Times New Roman" pitchFamily="18" charset="0"/>
              </a:rPr>
              <a:t>Τα μεγέθη των συσχετίσεων επιλέγονται κατά τρόπο που να </a:t>
            </a:r>
            <a:r>
              <a:rPr kumimoji="0" lang="el-GR" b="1" i="0" u="none" strike="noStrike" cap="none" normalizeH="0" baseline="0" dirty="0">
                <a:ln>
                  <a:noFill/>
                </a:ln>
                <a:solidFill>
                  <a:schemeClr val="tx1"/>
                </a:solidFill>
                <a:effectLst/>
                <a:latin typeface="Times New Roman" pitchFamily="18" charset="0"/>
                <a:cs typeface="Times New Roman" pitchFamily="18" charset="0"/>
              </a:rPr>
              <a:t>μειώνει στο ελάχιστο τα λάθη και την επιρροή από αστάθμητους παράγοντες</a:t>
            </a:r>
            <a:r>
              <a:rPr kumimoji="0" lang="el-GR" b="0" i="0" u="none" strike="noStrike" cap="none" normalizeH="0" baseline="0" dirty="0">
                <a:ln>
                  <a:noFill/>
                </a:ln>
                <a:solidFill>
                  <a:schemeClr val="tx1"/>
                </a:solidFill>
                <a:effectLst/>
                <a:latin typeface="Times New Roman" pitchFamily="18" charset="0"/>
                <a:cs typeface="Times New Roman" pitchFamily="18" charset="0"/>
              </a:rPr>
              <a:t>.</a:t>
            </a:r>
          </a:p>
          <a:p>
            <a:pPr lvl="1" algn="just" eaLnBrk="0" fontAlgn="base" hangingPunct="0">
              <a:spcBef>
                <a:spcPct val="0"/>
              </a:spcBef>
              <a:spcAft>
                <a:spcPct val="0"/>
              </a:spcAft>
              <a:buFont typeface="Wingdings" pitchFamily="2" charset="2"/>
              <a:buChar char="ü"/>
            </a:pPr>
            <a:r>
              <a:rPr kumimoji="0" lang="el-GR" b="0" i="0" u="none" strike="noStrike" cap="none" normalizeH="0" baseline="0" dirty="0">
                <a:ln>
                  <a:noFill/>
                </a:ln>
                <a:solidFill>
                  <a:schemeClr val="tx1"/>
                </a:solidFill>
                <a:effectLst/>
                <a:latin typeface="Times New Roman" pitchFamily="18" charset="0"/>
                <a:cs typeface="Times New Roman" pitchFamily="18" charset="0"/>
              </a:rPr>
              <a:t>Στη θέση των </a:t>
            </a:r>
            <a:r>
              <a:rPr kumimoji="0" lang="el-GR" b="1" i="0" u="none" strike="noStrike" cap="none" normalizeH="0" baseline="0" dirty="0">
                <a:ln>
                  <a:noFill/>
                </a:ln>
                <a:solidFill>
                  <a:schemeClr val="tx1"/>
                </a:solidFill>
                <a:effectLst/>
                <a:latin typeface="Times New Roman" pitchFamily="18" charset="0"/>
                <a:cs typeface="Times New Roman" pitchFamily="18" charset="0"/>
              </a:rPr>
              <a:t>απόλυτων τιμών λαμβάνονται οι τιμές του μέσου όρου</a:t>
            </a:r>
            <a:r>
              <a:rPr kumimoji="0" lang="el-GR" b="0" i="0" u="none" strike="noStrike" cap="none" normalizeH="0" baseline="0" dirty="0">
                <a:ln>
                  <a:noFill/>
                </a:ln>
                <a:solidFill>
                  <a:schemeClr val="tx1"/>
                </a:solidFill>
                <a:effectLst/>
                <a:latin typeface="Times New Roman" pitchFamily="18" charset="0"/>
                <a:cs typeface="Times New Roman" pitchFamily="18" charset="0"/>
              </a:rPr>
              <a:t>.</a:t>
            </a:r>
          </a:p>
          <a:p>
            <a:pPr lvl="1" algn="just" eaLnBrk="0" fontAlgn="base" hangingPunct="0">
              <a:spcBef>
                <a:spcPct val="0"/>
              </a:spcBef>
              <a:spcAft>
                <a:spcPct val="0"/>
              </a:spcAft>
              <a:buFont typeface="Wingdings" pitchFamily="2" charset="2"/>
              <a:buChar char="ü"/>
            </a:pPr>
            <a:r>
              <a:rPr kumimoji="0" lang="el-GR" b="0" i="0" u="none" strike="noStrike" cap="none" normalizeH="0" baseline="0" dirty="0">
                <a:ln>
                  <a:noFill/>
                </a:ln>
                <a:solidFill>
                  <a:schemeClr val="tx1"/>
                </a:solidFill>
                <a:effectLst/>
                <a:latin typeface="Times New Roman" pitchFamily="18" charset="0"/>
                <a:cs typeface="Times New Roman" pitchFamily="18" charset="0"/>
              </a:rPr>
              <a:t>Οι δείκτες που αναφέρονται στην έννοια του </a:t>
            </a:r>
            <a:r>
              <a:rPr kumimoji="0" lang="el-GR" b="1" i="0" u="none" strike="noStrike" cap="none" normalizeH="0" baseline="0" dirty="0">
                <a:ln>
                  <a:noFill/>
                </a:ln>
                <a:solidFill>
                  <a:schemeClr val="tx1"/>
                </a:solidFill>
                <a:effectLst/>
                <a:latin typeface="Times New Roman" pitchFamily="18" charset="0"/>
                <a:cs typeface="Times New Roman" pitchFamily="18" charset="0"/>
              </a:rPr>
              <a:t>κόστους</a:t>
            </a:r>
            <a:r>
              <a:rPr kumimoji="0" lang="el-GR" b="0" i="0" u="none" strike="noStrike" cap="none" normalizeH="0" baseline="0" dirty="0">
                <a:ln>
                  <a:noFill/>
                </a:ln>
                <a:solidFill>
                  <a:schemeClr val="tx1"/>
                </a:solidFill>
                <a:effectLst/>
                <a:latin typeface="Times New Roman" pitchFamily="18" charset="0"/>
                <a:cs typeface="Times New Roman" pitchFamily="18" charset="0"/>
              </a:rPr>
              <a:t>, κατά κανόνα, εκτιμούνται σε </a:t>
            </a:r>
            <a:r>
              <a:rPr kumimoji="0" lang="el-GR" b="1" i="0" u="none" strike="noStrike" cap="none" normalizeH="0" baseline="0" dirty="0">
                <a:ln>
                  <a:noFill/>
                </a:ln>
                <a:solidFill>
                  <a:schemeClr val="tx1"/>
                </a:solidFill>
                <a:effectLst/>
                <a:latin typeface="Times New Roman" pitchFamily="18" charset="0"/>
                <a:cs typeface="Times New Roman" pitchFamily="18" charset="0"/>
              </a:rPr>
              <a:t>συσχέτιση με δείκτες που η σύνθεσή τους βασίζεται σε ποσοτικά δεδομένα</a:t>
            </a:r>
            <a:r>
              <a:rPr kumimoji="0" lang="el-GR" b="0" i="0" u="none" strike="noStrike" cap="none" normalizeH="0" baseline="0" dirty="0">
                <a:ln>
                  <a:noFill/>
                </a:ln>
                <a:solidFill>
                  <a:schemeClr val="tx1"/>
                </a:solidFill>
                <a:effectLst/>
                <a:latin typeface="Times New Roman" pitchFamily="18" charset="0"/>
                <a:cs typeface="Times New Roman" pitchFamily="18" charset="0"/>
              </a:rPr>
              <a:t>.</a:t>
            </a:r>
          </a:p>
          <a:p>
            <a:pPr lvl="1" algn="just" eaLnBrk="0" fontAlgn="base" hangingPunct="0">
              <a:spcBef>
                <a:spcPct val="0"/>
              </a:spcBef>
              <a:spcAft>
                <a:spcPct val="0"/>
              </a:spcAft>
              <a:buFont typeface="Wingdings" pitchFamily="2" charset="2"/>
              <a:buChar char="ü"/>
            </a:pPr>
            <a:r>
              <a:rPr kumimoji="0" lang="el-GR" b="0" i="0" u="none" strike="noStrike" cap="none" normalizeH="0" baseline="0" dirty="0">
                <a:ln>
                  <a:noFill/>
                </a:ln>
                <a:solidFill>
                  <a:schemeClr val="tx1"/>
                </a:solidFill>
                <a:effectLst/>
                <a:latin typeface="Times New Roman" pitchFamily="18" charset="0"/>
                <a:cs typeface="Times New Roman" pitchFamily="18" charset="0"/>
              </a:rPr>
              <a:t>Δείκτες που οι όροι τους αναφέρονται σε </a:t>
            </a:r>
            <a:r>
              <a:rPr kumimoji="0" lang="el-GR" b="1" i="0" u="none" strike="noStrike" cap="none" normalizeH="0" baseline="0" dirty="0">
                <a:ln>
                  <a:noFill/>
                </a:ln>
                <a:solidFill>
                  <a:schemeClr val="tx1"/>
                </a:solidFill>
                <a:effectLst/>
                <a:latin typeface="Times New Roman" pitchFamily="18" charset="0"/>
                <a:cs typeface="Times New Roman" pitchFamily="18" charset="0"/>
              </a:rPr>
              <a:t>διάστημα χρήσεως μικρότερο </a:t>
            </a:r>
            <a:r>
              <a:rPr kumimoji="0" lang="el-GR" b="0" i="0" u="none" strike="noStrike" cap="none" normalizeH="0" baseline="0" dirty="0">
                <a:ln>
                  <a:noFill/>
                </a:ln>
                <a:solidFill>
                  <a:schemeClr val="tx1"/>
                </a:solidFill>
                <a:effectLst/>
                <a:latin typeface="Times New Roman" pitchFamily="18" charset="0"/>
                <a:cs typeface="Times New Roman" pitchFamily="18" charset="0"/>
              </a:rPr>
              <a:t>από δώδεκα (12) μήνες </a:t>
            </a:r>
            <a:r>
              <a:rPr kumimoji="0" lang="el-GR" b="1" i="0" u="none" strike="noStrike" cap="none" normalizeH="0" baseline="0" dirty="0">
                <a:ln>
                  <a:noFill/>
                </a:ln>
                <a:solidFill>
                  <a:schemeClr val="tx1"/>
                </a:solidFill>
                <a:effectLst/>
                <a:latin typeface="Times New Roman" pitchFamily="18" charset="0"/>
                <a:cs typeface="Times New Roman" pitchFamily="18" charset="0"/>
              </a:rPr>
              <a:t>δεν είναι ενδεικτικοί </a:t>
            </a:r>
            <a:r>
              <a:rPr kumimoji="0" lang="el-GR" b="0" i="0" u="none" strike="noStrike" cap="none" normalizeH="0" baseline="0" dirty="0">
                <a:ln>
                  <a:noFill/>
                </a:ln>
                <a:solidFill>
                  <a:schemeClr val="tx1"/>
                </a:solidFill>
                <a:effectLst/>
                <a:latin typeface="Times New Roman" pitchFamily="18" charset="0"/>
                <a:cs typeface="Times New Roman" pitchFamily="18" charset="0"/>
              </a:rPr>
              <a:t>της όλης καταστάσεως της οικονομικής μονάδας και κρίνονται πάντοτε σε </a:t>
            </a:r>
            <a:r>
              <a:rPr kumimoji="0" lang="el-GR" b="1" i="0" u="none" strike="noStrike" cap="none" normalizeH="0" baseline="0" dirty="0">
                <a:ln>
                  <a:noFill/>
                </a:ln>
                <a:solidFill>
                  <a:schemeClr val="tx1"/>
                </a:solidFill>
                <a:effectLst/>
                <a:latin typeface="Times New Roman" pitchFamily="18" charset="0"/>
                <a:cs typeface="Times New Roman" pitchFamily="18" charset="0"/>
              </a:rPr>
              <a:t>συσχέτιση με δείκτες αντίστοιχων χρονικών περιόδων </a:t>
            </a:r>
            <a:r>
              <a:rPr kumimoji="0" lang="el-GR" b="0" i="0" u="none" strike="noStrike" cap="none" normalizeH="0" baseline="0" dirty="0">
                <a:ln>
                  <a:noFill/>
                </a:ln>
                <a:solidFill>
                  <a:schemeClr val="tx1"/>
                </a:solidFill>
                <a:effectLst/>
                <a:latin typeface="Times New Roman" pitchFamily="18" charset="0"/>
                <a:cs typeface="Times New Roman" pitchFamily="18" charset="0"/>
              </a:rPr>
              <a:t>προηγούμενων ετών.</a:t>
            </a:r>
          </a:p>
          <a:p>
            <a:pPr lvl="1" algn="just" eaLnBrk="0" fontAlgn="base" hangingPunct="0">
              <a:spcBef>
                <a:spcPct val="0"/>
              </a:spcBef>
              <a:spcAft>
                <a:spcPct val="0"/>
              </a:spcAft>
              <a:buFont typeface="Wingdings" pitchFamily="2" charset="2"/>
              <a:buChar char="ü"/>
            </a:pPr>
            <a:r>
              <a:rPr kumimoji="0" lang="el-GR" b="0" i="0" u="none" strike="noStrike" cap="none" normalizeH="0" baseline="0" dirty="0">
                <a:ln>
                  <a:noFill/>
                </a:ln>
                <a:solidFill>
                  <a:schemeClr val="tx1"/>
                </a:solidFill>
                <a:effectLst/>
                <a:latin typeface="Times New Roman" pitchFamily="18" charset="0"/>
                <a:cs typeface="Times New Roman" pitchFamily="18" charset="0"/>
              </a:rPr>
              <a:t>Οι </a:t>
            </a: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δείκτες καλύπτουν όλους τους τομείς δραστηριότητας της οικονομικής μονάδας</a:t>
            </a:r>
            <a:r>
              <a:rPr kumimoji="0" lang="el-GR" b="0" i="0" u="none" strike="noStrike" cap="none" normalizeH="0" baseline="0" dirty="0">
                <a:ln>
                  <a:noFill/>
                </a:ln>
                <a:solidFill>
                  <a:schemeClr val="tx1"/>
                </a:solidFill>
                <a:effectLst/>
                <a:latin typeface="Times New Roman" pitchFamily="18" charset="0"/>
                <a:cs typeface="Times New Roman" pitchFamily="18" charset="0"/>
              </a:rPr>
              <a:t>. Για το λόγο, αυτό </a:t>
            </a:r>
            <a:r>
              <a:rPr kumimoji="0" lang="el-GR" b="1" i="0" u="none" strike="noStrike" cap="none" normalizeH="0" baseline="0" dirty="0">
                <a:ln>
                  <a:noFill/>
                </a:ln>
                <a:solidFill>
                  <a:schemeClr val="tx1"/>
                </a:solidFill>
                <a:effectLst/>
                <a:latin typeface="Times New Roman" pitchFamily="18" charset="0"/>
                <a:cs typeface="Times New Roman" pitchFamily="18" charset="0"/>
              </a:rPr>
              <a:t>ταξινομούνται σε ομάδες </a:t>
            </a:r>
            <a:r>
              <a:rPr kumimoji="0" lang="el-GR" b="0" i="0" u="none" strike="noStrike" cap="none" normalizeH="0" baseline="0" dirty="0">
                <a:ln>
                  <a:noFill/>
                </a:ln>
                <a:solidFill>
                  <a:schemeClr val="tx1"/>
                </a:solidFill>
                <a:effectLst/>
                <a:latin typeface="Times New Roman" pitchFamily="18" charset="0"/>
                <a:cs typeface="Times New Roman" pitchFamily="18" charset="0"/>
              </a:rPr>
              <a:t>κατά τρόπο που να επιτρέπει μία αρκετά πλατύτερη ανάλυση κάθε δραστηριότητας.</a:t>
            </a:r>
          </a:p>
          <a:p>
            <a:pPr lvl="1" algn="just" eaLnBrk="0" fontAlgn="base" hangingPunct="0">
              <a:spcBef>
                <a:spcPct val="0"/>
              </a:spcBef>
              <a:spcAft>
                <a:spcPct val="0"/>
              </a:spcAft>
              <a:buFont typeface="Wingdings" pitchFamily="2" charset="2"/>
              <a:buChar char="ü"/>
            </a:pPr>
            <a:r>
              <a:rPr kumimoji="0" lang="el-GR" b="1" i="0" u="none" strike="noStrike" cap="none" normalizeH="0" baseline="0" dirty="0">
                <a:ln>
                  <a:noFill/>
                </a:ln>
                <a:solidFill>
                  <a:schemeClr val="tx1"/>
                </a:solidFill>
                <a:effectLst/>
                <a:latin typeface="Times New Roman" pitchFamily="18" charset="0"/>
                <a:cs typeface="Times New Roman" pitchFamily="18" charset="0"/>
              </a:rPr>
              <a:t>Δείκτης μεμονωμένος έχει σχετική μόνο χρησιμότητα</a:t>
            </a:r>
            <a:r>
              <a:rPr kumimoji="0" lang="el-GR" b="0" i="0" u="none" strike="noStrike" cap="none" normalizeH="0" baseline="0" dirty="0">
                <a:ln>
                  <a:noFill/>
                </a:ln>
                <a:solidFill>
                  <a:schemeClr val="tx1"/>
                </a:solidFill>
                <a:effectLst/>
                <a:latin typeface="Times New Roman" pitchFamily="18" charset="0"/>
                <a:cs typeface="Times New Roman" pitchFamily="18" charset="0"/>
              </a:rPr>
              <a:t>. Γι' αυτό επιβάλλεται να γίνεται </a:t>
            </a:r>
            <a:r>
              <a:rPr kumimoji="0" lang="el-GR" b="1" i="0" u="none" strike="noStrike" cap="none" normalizeH="0" baseline="0" dirty="0">
                <a:ln>
                  <a:noFill/>
                </a:ln>
                <a:solidFill>
                  <a:schemeClr val="tx1"/>
                </a:solidFill>
                <a:effectLst/>
                <a:latin typeface="Times New Roman" pitchFamily="18" charset="0"/>
                <a:cs typeface="Times New Roman" pitchFamily="18" charset="0"/>
              </a:rPr>
              <a:t>σύγκριση</a:t>
            </a:r>
            <a:r>
              <a:rPr kumimoji="0" lang="el-GR" b="0" i="0" u="none" strike="noStrike" cap="none" normalizeH="0" baseline="0" dirty="0">
                <a:ln>
                  <a:noFill/>
                </a:ln>
                <a:solidFill>
                  <a:schemeClr val="tx1"/>
                </a:solidFill>
                <a:effectLst/>
                <a:latin typeface="Times New Roman" pitchFamily="18" charset="0"/>
                <a:cs typeface="Times New Roman" pitchFamily="18" charset="0"/>
              </a:rPr>
              <a:t> διάφορων δεικτών μεταξύ τους, ώστε να εξασφαλίζονται ορθά συμπεράσματα.</a:t>
            </a:r>
          </a:p>
          <a:p>
            <a:pPr lvl="1" algn="just" eaLnBrk="0" fontAlgn="base" hangingPunct="0">
              <a:spcBef>
                <a:spcPct val="0"/>
              </a:spcBef>
              <a:spcAft>
                <a:spcPct val="0"/>
              </a:spcAft>
              <a:buFont typeface="Wingdings" pitchFamily="2" charset="2"/>
              <a:buChar char="ü"/>
            </a:pPr>
            <a:r>
              <a:rPr kumimoji="0" lang="el-GR" b="0" i="0" u="none" strike="noStrike" cap="none" normalizeH="0" baseline="0" dirty="0">
                <a:ln>
                  <a:noFill/>
                </a:ln>
                <a:solidFill>
                  <a:schemeClr val="tx1"/>
                </a:solidFill>
                <a:effectLst/>
                <a:latin typeface="Times New Roman" pitchFamily="18" charset="0"/>
                <a:cs typeface="Times New Roman" pitchFamily="18" charset="0"/>
              </a:rPr>
              <a:t>Οι δείκτες είναι δυνατό να είναι </a:t>
            </a:r>
            <a:r>
              <a:rPr kumimoji="0" lang="el-GR" b="1" i="0" u="none" strike="noStrike" cap="none" normalizeH="0" baseline="0" dirty="0">
                <a:ln>
                  <a:noFill/>
                </a:ln>
                <a:solidFill>
                  <a:schemeClr val="tx1"/>
                </a:solidFill>
                <a:effectLst/>
                <a:latin typeface="Times New Roman" pitchFamily="18" charset="0"/>
                <a:cs typeface="Times New Roman" pitchFamily="18" charset="0"/>
              </a:rPr>
              <a:t>απλοί ή σύνθετοι</a:t>
            </a:r>
            <a:r>
              <a:rPr kumimoji="0" lang="el-GR" b="0" i="0" u="none" strike="noStrike" cap="none" normalizeH="0" baseline="0" dirty="0">
                <a:ln>
                  <a:noFill/>
                </a:ln>
                <a:solidFill>
                  <a:schemeClr val="tx1"/>
                </a:solidFill>
                <a:effectLst/>
                <a:latin typeface="Times New Roman" pitchFamily="18" charset="0"/>
                <a:cs typeface="Times New Roman"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4932092-2DA2-4427-8ABB-9AD4C34920EE}"/>
              </a:ext>
            </a:extLst>
          </p:cNvPr>
          <p:cNvSpPr>
            <a:spLocks noChangeArrowheads="1"/>
          </p:cNvSpPr>
          <p:nvPr/>
        </p:nvSpPr>
        <p:spPr bwMode="auto">
          <a:xfrm>
            <a:off x="-531153" y="292123"/>
            <a:ext cx="9289032" cy="2651968"/>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marL="914400" marR="0" lvl="2" indent="0" algn="l" defTabSz="914400" rtl="0" eaLnBrk="1" fontAlgn="base" latinLnBrk="0" hangingPunct="1">
              <a:lnSpc>
                <a:spcPct val="100000"/>
              </a:lnSpc>
              <a:spcBef>
                <a:spcPct val="0"/>
              </a:spcBef>
              <a:spcAft>
                <a:spcPct val="0"/>
              </a:spcAft>
              <a:buClrTx/>
              <a:buSzTx/>
              <a:tabLst/>
            </a:pPr>
            <a:r>
              <a:rPr kumimoji="0" lang="el-GR" sz="2000" b="1" i="1" u="none" strike="noStrike" cap="none" normalizeH="0" baseline="0" dirty="0" bmk="_Toc405125436">
                <a:ln>
                  <a:noFill/>
                </a:ln>
                <a:solidFill>
                  <a:schemeClr val="tx1"/>
                </a:solidFill>
                <a:effectLst/>
                <a:latin typeface="Times New Roman" pitchFamily="18" charset="0"/>
                <a:ea typeface="Times New Roman" pitchFamily="18" charset="0"/>
                <a:cs typeface="Times New Roman" pitchFamily="18" charset="0"/>
              </a:rPr>
              <a:t>Επενδυμένο κεφάλαιο και κεφάλαιο κίνησης</a:t>
            </a:r>
            <a:endParaRPr kumimoji="0" lang="el-GR" sz="2000" b="1" i="1" u="none" strike="noStrike" cap="none" normalizeH="0" baseline="0" dirty="0">
              <a:ln>
                <a:noFill/>
              </a:ln>
              <a:solidFill>
                <a:srgbClr val="4F81BD"/>
              </a:solidFill>
              <a:effectLst/>
              <a:latin typeface="Times New Roman" pitchFamily="18" charset="0"/>
              <a:ea typeface="Times New Roman" pitchFamily="18" charset="0"/>
              <a:cs typeface="Times New Roman" pitchFamily="18" charset="0"/>
            </a:endParaRPr>
          </a:p>
          <a:p>
            <a:pPr marL="914400" marR="0" lvl="2" indent="0" algn="just"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a:p>
            <a:pPr marL="914400" marR="0" lvl="2" indent="0" algn="just" defTabSz="914400" rtl="0" eaLnBrk="0" fontAlgn="base" latinLnBrk="0" hangingPunct="0">
              <a:lnSpc>
                <a:spcPct val="100000"/>
              </a:lnSpc>
              <a:spcBef>
                <a:spcPct val="0"/>
              </a:spcBef>
              <a:spcAft>
                <a:spcPct val="0"/>
              </a:spcAft>
              <a:buClrTx/>
              <a:buSzTx/>
              <a:tabLst/>
            </a:pPr>
            <a:r>
              <a:rPr kumimoji="0" lang="el-G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Ο προσδιορισμός του επενδυμένου κεφαλαίου (</a:t>
            </a:r>
            <a:r>
              <a:rPr kumimoji="0" lang="en-US"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invested capital</a:t>
            </a:r>
            <a:r>
              <a:rPr kumimoji="0" lang="el-G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γίνεται από τον κανονικό ισολογισμό (</a:t>
            </a:r>
            <a:r>
              <a:rPr kumimoji="0" lang="en-US"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normal balance sheet</a:t>
            </a:r>
            <a:r>
              <a:rPr kumimoji="0" lang="el-G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μετά τον υπολογισμό του καθαρού κεφαλαίου κίνησης </a:t>
            </a:r>
            <a:r>
              <a:rPr kumimoji="0" lang="en-US"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NWC</a:t>
            </a:r>
            <a:r>
              <a:rPr kumimoji="0" lang="el-G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net working capital</a:t>
            </a:r>
            <a:r>
              <a:rPr kumimoji="0" lang="el-G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της επιχείρησης. Το καθαρό κεφάλαιο κίνησης </a:t>
            </a:r>
            <a:r>
              <a:rPr kumimoji="0" lang="en-US"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NWC</a:t>
            </a:r>
            <a:r>
              <a:rPr kumimoji="0" lang="el-G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είναι η διαφορά του κυκλοφορούντος ενεργητικού από τις τρέχουσες (βραχυπρόθεσμες) υποχρεώσεις χωρίς τις τρέχουσες δανειακές οφειλές.  Δηλαδή :</a:t>
            </a:r>
            <a:endParaRPr kumimoji="0" lang="el-G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pic>
        <p:nvPicPr>
          <p:cNvPr id="5" name="Picture 1">
            <a:extLst>
              <a:ext uri="{FF2B5EF4-FFF2-40B4-BE49-F238E27FC236}">
                <a16:creationId xmlns:a16="http://schemas.microsoft.com/office/drawing/2014/main" id="{EEAA8367-B73B-46EA-AC63-28C95899F55A}"/>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67544" y="3347434"/>
            <a:ext cx="5400600" cy="720080"/>
          </a:xfrm>
          <a:prstGeom prst="rect">
            <a:avLst/>
          </a:prstGeom>
          <a:noFill/>
        </p:spPr>
      </p:pic>
      <p:sp>
        <p:nvSpPr>
          <p:cNvPr id="7" name="TextBox 6">
            <a:extLst>
              <a:ext uri="{FF2B5EF4-FFF2-40B4-BE49-F238E27FC236}">
                <a16:creationId xmlns:a16="http://schemas.microsoft.com/office/drawing/2014/main" id="{3B458708-BEF1-4BC1-A673-3ECFE6D07DAD}"/>
              </a:ext>
            </a:extLst>
          </p:cNvPr>
          <p:cNvSpPr txBox="1"/>
          <p:nvPr/>
        </p:nvSpPr>
        <p:spPr>
          <a:xfrm>
            <a:off x="467544" y="4277543"/>
            <a:ext cx="7992888" cy="1200329"/>
          </a:xfrm>
          <a:prstGeom prst="rect">
            <a:avLst/>
          </a:prstGeom>
          <a:noFill/>
        </p:spPr>
        <p:txBody>
          <a:bodyPr wrap="square">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Στον παραπάνω ισολογισμό εμφανίζουμε το καθαρό κεφάλαιο κίνησης μέσω συμψηφισμού των κονδυλίων που το απαρτίζουν και τότε το σύνολο του ενεργητικού ή το σύνολο του παθητικού συν την ΚΘ ταυτίζεται με το επενδυμένο κεφάλαιο.</a:t>
            </a:r>
            <a:r>
              <a:rPr kumimoji="0" lang="el-GR" b="0" i="0" u="none" strike="noStrike" cap="none" normalizeH="0" baseline="0" dirty="0">
                <a:ln>
                  <a:noFill/>
                </a:ln>
                <a:solidFill>
                  <a:schemeClr val="tx1"/>
                </a:solidFill>
                <a:effectLst/>
                <a:latin typeface="Times New Roman" pitchFamily="18" charset="0"/>
                <a:cs typeface="Times New Roman" pitchFamily="18" charset="0"/>
              </a:rPr>
              <a:t> </a:t>
            </a:r>
          </a:p>
        </p:txBody>
      </p:sp>
    </p:spTree>
    <p:extLst>
      <p:ext uri="{BB962C8B-B14F-4D97-AF65-F5344CB8AC3E}">
        <p14:creationId xmlns:p14="http://schemas.microsoft.com/office/powerpoint/2010/main" val="694797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41345072"/>
              </p:ext>
            </p:extLst>
          </p:nvPr>
        </p:nvGraphicFramePr>
        <p:xfrm>
          <a:off x="251520" y="260648"/>
          <a:ext cx="8640959" cy="6048671"/>
        </p:xfrm>
        <a:graphic>
          <a:graphicData uri="http://schemas.openxmlformats.org/drawingml/2006/table">
            <a:tbl>
              <a:tblPr/>
              <a:tblGrid>
                <a:gridCol w="1757484">
                  <a:extLst>
                    <a:ext uri="{9D8B030D-6E8A-4147-A177-3AD203B41FA5}">
                      <a16:colId xmlns:a16="http://schemas.microsoft.com/office/drawing/2014/main" val="20000"/>
                    </a:ext>
                  </a:extLst>
                </a:gridCol>
                <a:gridCol w="1464570">
                  <a:extLst>
                    <a:ext uri="{9D8B030D-6E8A-4147-A177-3AD203B41FA5}">
                      <a16:colId xmlns:a16="http://schemas.microsoft.com/office/drawing/2014/main" val="20001"/>
                    </a:ext>
                  </a:extLst>
                </a:gridCol>
                <a:gridCol w="1244884">
                  <a:extLst>
                    <a:ext uri="{9D8B030D-6E8A-4147-A177-3AD203B41FA5}">
                      <a16:colId xmlns:a16="http://schemas.microsoft.com/office/drawing/2014/main" val="20002"/>
                    </a:ext>
                  </a:extLst>
                </a:gridCol>
                <a:gridCol w="1537798">
                  <a:extLst>
                    <a:ext uri="{9D8B030D-6E8A-4147-A177-3AD203B41FA5}">
                      <a16:colId xmlns:a16="http://schemas.microsoft.com/office/drawing/2014/main" val="20003"/>
                    </a:ext>
                  </a:extLst>
                </a:gridCol>
                <a:gridCol w="1484096">
                  <a:extLst>
                    <a:ext uri="{9D8B030D-6E8A-4147-A177-3AD203B41FA5}">
                      <a16:colId xmlns:a16="http://schemas.microsoft.com/office/drawing/2014/main" val="20004"/>
                    </a:ext>
                  </a:extLst>
                </a:gridCol>
                <a:gridCol w="1152127">
                  <a:extLst>
                    <a:ext uri="{9D8B030D-6E8A-4147-A177-3AD203B41FA5}">
                      <a16:colId xmlns:a16="http://schemas.microsoft.com/office/drawing/2014/main" val="20005"/>
                    </a:ext>
                  </a:extLst>
                </a:gridCol>
              </a:tblGrid>
              <a:tr h="833479">
                <a:tc>
                  <a:txBody>
                    <a:bodyPr/>
                    <a:lstStyle/>
                    <a:p>
                      <a:pPr algn="just">
                        <a:lnSpc>
                          <a:spcPct val="115000"/>
                        </a:lnSpc>
                        <a:spcAft>
                          <a:spcPts val="0"/>
                        </a:spcAft>
                      </a:pPr>
                      <a:r>
                        <a:rPr lang="el-GR" sz="1800" dirty="0">
                          <a:latin typeface="Times New Roman"/>
                          <a:ea typeface="Times New Roman"/>
                          <a:cs typeface="Times New Roman"/>
                        </a:rPr>
                        <a:t>ΕΝΕΡΓΗΤΙΚΟ</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Aft>
                          <a:spcPts val="0"/>
                        </a:spcAft>
                      </a:pPr>
                      <a:r>
                        <a:rPr lang="en-US" sz="1800">
                          <a:latin typeface="Times New Roman"/>
                          <a:ea typeface="Times New Roman"/>
                          <a:cs typeface="Times New Roman"/>
                        </a:rPr>
                        <a:t>ASSETS</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800">
                          <a:latin typeface="Times New Roman"/>
                          <a:ea typeface="Times New Roman"/>
                          <a:cs typeface="Times New Roman"/>
                        </a:rPr>
                        <a:t> </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Aft>
                          <a:spcPts val="0"/>
                        </a:spcAft>
                      </a:pPr>
                      <a:r>
                        <a:rPr lang="el-GR" sz="1800">
                          <a:latin typeface="Times New Roman"/>
                          <a:ea typeface="Times New Roman"/>
                          <a:cs typeface="Times New Roman"/>
                        </a:rPr>
                        <a:t>ΠΑΘΗΤΙΚΟ</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Aft>
                          <a:spcPts val="0"/>
                        </a:spcAft>
                      </a:pPr>
                      <a:r>
                        <a:rPr lang="en-US" sz="1800">
                          <a:latin typeface="Times New Roman"/>
                          <a:ea typeface="Times New Roman"/>
                          <a:cs typeface="Times New Roman"/>
                        </a:rPr>
                        <a:t>LIABILITIES</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800">
                          <a:latin typeface="Times New Roman"/>
                          <a:ea typeface="Times New Roman"/>
                          <a:cs typeface="Times New Roman"/>
                        </a:rPr>
                        <a:t> </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1460571">
                <a:tc>
                  <a:txBody>
                    <a:bodyPr/>
                    <a:lstStyle/>
                    <a:p>
                      <a:pPr algn="just">
                        <a:lnSpc>
                          <a:spcPct val="115000"/>
                        </a:lnSpc>
                        <a:spcAft>
                          <a:spcPts val="0"/>
                        </a:spcAft>
                      </a:pPr>
                      <a:r>
                        <a:rPr lang="el-GR" sz="1800" dirty="0">
                          <a:latin typeface="Times New Roman"/>
                          <a:ea typeface="Times New Roman"/>
                          <a:cs typeface="Times New Roman"/>
                        </a:rPr>
                        <a:t>Καθαρό κεφάλαιο κίνησης</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Aft>
                          <a:spcPts val="0"/>
                        </a:spcAft>
                      </a:pPr>
                      <a:r>
                        <a:rPr lang="en-US" sz="1800" dirty="0">
                          <a:latin typeface="Times New Roman"/>
                          <a:ea typeface="Times New Roman"/>
                          <a:cs typeface="Times New Roman"/>
                        </a:rPr>
                        <a:t>Net working capital(NWC)</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n-US" sz="1800" dirty="0">
                          <a:latin typeface="Times New Roman"/>
                          <a:ea typeface="Times New Roman"/>
                          <a:cs typeface="Times New Roman"/>
                        </a:rPr>
                        <a:t>21.000</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Aft>
                          <a:spcPts val="0"/>
                        </a:spcAft>
                      </a:pPr>
                      <a:r>
                        <a:rPr lang="el-GR" sz="1800">
                          <a:latin typeface="Times New Roman"/>
                          <a:ea typeface="Times New Roman"/>
                          <a:cs typeface="Times New Roman"/>
                        </a:rPr>
                        <a:t>Τρέχουσες δανειακές υποχρεώσεις</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800" dirty="0">
                          <a:latin typeface="Times New Roman"/>
                          <a:ea typeface="Times New Roman"/>
                          <a:cs typeface="Times New Roman"/>
                        </a:rPr>
                        <a:t>Current debt due (CDD)</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800">
                          <a:latin typeface="Times New Roman"/>
                          <a:ea typeface="Times New Roman"/>
                          <a:cs typeface="Times New Roman"/>
                        </a:rPr>
                        <a:t>10.000</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460571">
                <a:tc>
                  <a:txBody>
                    <a:bodyPr/>
                    <a:lstStyle/>
                    <a:p>
                      <a:pPr algn="just">
                        <a:lnSpc>
                          <a:spcPct val="115000"/>
                        </a:lnSpc>
                        <a:spcAft>
                          <a:spcPts val="0"/>
                        </a:spcAft>
                      </a:pPr>
                      <a:r>
                        <a:rPr lang="el-GR" sz="1800">
                          <a:latin typeface="Times New Roman"/>
                          <a:ea typeface="Times New Roman"/>
                          <a:cs typeface="Times New Roman"/>
                        </a:rPr>
                        <a:t>Ενσώματα πάγια</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800">
                          <a:latin typeface="Times New Roman"/>
                          <a:ea typeface="Times New Roman"/>
                          <a:cs typeface="Times New Roman"/>
                        </a:rPr>
                        <a:t>Property, Plant &amp; Equipment PP&amp;E</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800" dirty="0">
                          <a:latin typeface="Times New Roman"/>
                          <a:ea typeface="Times New Roman"/>
                          <a:cs typeface="Times New Roman"/>
                        </a:rPr>
                        <a:t>50.000</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800" dirty="0">
                          <a:latin typeface="Times New Roman"/>
                          <a:ea typeface="Times New Roman"/>
                          <a:cs typeface="Times New Roman"/>
                        </a:rPr>
                        <a:t>Μακροπρόθεσμος δανεισμός</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800" dirty="0">
                          <a:latin typeface="Times New Roman"/>
                          <a:ea typeface="Times New Roman"/>
                          <a:cs typeface="Times New Roman"/>
                        </a:rPr>
                        <a:t>Long term debt</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800">
                          <a:latin typeface="Times New Roman"/>
                          <a:ea typeface="Times New Roman"/>
                          <a:cs typeface="Times New Roman"/>
                        </a:rPr>
                        <a:t>30.000</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33479">
                <a:tc>
                  <a:txBody>
                    <a:bodyPr/>
                    <a:lstStyle/>
                    <a:p>
                      <a:pPr algn="just">
                        <a:lnSpc>
                          <a:spcPct val="115000"/>
                        </a:lnSpc>
                        <a:spcAft>
                          <a:spcPts val="0"/>
                        </a:spcAft>
                      </a:pPr>
                      <a:r>
                        <a:rPr lang="el-GR" sz="1800">
                          <a:latin typeface="Times New Roman"/>
                          <a:ea typeface="Times New Roman"/>
                          <a:cs typeface="Times New Roman"/>
                        </a:rPr>
                        <a:t>Άλλα στοιχεία</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800">
                          <a:latin typeface="Times New Roman"/>
                          <a:ea typeface="Times New Roman"/>
                          <a:cs typeface="Times New Roman"/>
                        </a:rPr>
                        <a:t>Other assets</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800">
                          <a:latin typeface="Times New Roman"/>
                          <a:ea typeface="Times New Roman"/>
                          <a:cs typeface="Times New Roman"/>
                        </a:rPr>
                        <a:t>14.000</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800">
                          <a:latin typeface="Times New Roman"/>
                          <a:ea typeface="Times New Roman"/>
                          <a:cs typeface="Times New Roman"/>
                        </a:rPr>
                        <a:t>Ιδ. κεφάλαια(ΚΘ)</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800" dirty="0">
                          <a:latin typeface="Times New Roman"/>
                          <a:ea typeface="Times New Roman"/>
                          <a:cs typeface="Times New Roman"/>
                        </a:rPr>
                        <a:t>Equity </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800" dirty="0">
                          <a:latin typeface="Times New Roman"/>
                          <a:ea typeface="Times New Roman"/>
                          <a:cs typeface="Times New Roman"/>
                        </a:rPr>
                        <a:t>45.000</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460571">
                <a:tc>
                  <a:txBody>
                    <a:bodyPr/>
                    <a:lstStyle/>
                    <a:p>
                      <a:pPr algn="just">
                        <a:lnSpc>
                          <a:spcPct val="115000"/>
                        </a:lnSpc>
                        <a:spcAft>
                          <a:spcPts val="0"/>
                        </a:spcAft>
                      </a:pPr>
                      <a:r>
                        <a:rPr lang="el-GR" sz="1800">
                          <a:latin typeface="Times New Roman"/>
                          <a:ea typeface="Times New Roman"/>
                          <a:cs typeface="Times New Roman"/>
                        </a:rPr>
                        <a:t>Σύνολο Ενεργητικού</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Aft>
                          <a:spcPts val="0"/>
                        </a:spcAft>
                      </a:pPr>
                      <a:r>
                        <a:rPr lang="en-US" sz="1800">
                          <a:latin typeface="Times New Roman"/>
                          <a:ea typeface="Times New Roman"/>
                          <a:cs typeface="Times New Roman"/>
                        </a:rPr>
                        <a:t>Total assets = Invested Capital</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l-GR" sz="2800" dirty="0">
                          <a:latin typeface="Times New Roman"/>
                          <a:ea typeface="Times New Roman"/>
                          <a:cs typeface="Times New Roman"/>
                        </a:rPr>
                        <a:t>85.000</a:t>
                      </a:r>
                      <a:endParaRPr lang="el-GR" sz="2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Aft>
                          <a:spcPts val="0"/>
                        </a:spcAft>
                      </a:pPr>
                      <a:r>
                        <a:rPr lang="el-GR" sz="1800" dirty="0">
                          <a:latin typeface="Times New Roman"/>
                          <a:ea typeface="Times New Roman"/>
                          <a:cs typeface="Times New Roman"/>
                        </a:rPr>
                        <a:t>Σύνολο Παθητικού + ΚΘ</a:t>
                      </a:r>
                      <a:endParaRPr lang="el-G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Aft>
                          <a:spcPts val="0"/>
                        </a:spcAft>
                      </a:pPr>
                      <a:r>
                        <a:rPr lang="en-US" sz="1800">
                          <a:latin typeface="Times New Roman"/>
                          <a:ea typeface="Times New Roman"/>
                          <a:cs typeface="Times New Roman"/>
                        </a:rPr>
                        <a:t>Liabilities + Equity= Invested capital</a:t>
                      </a:r>
                      <a:endParaRPr lang="el-G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15000"/>
                        </a:lnSpc>
                        <a:spcAft>
                          <a:spcPts val="0"/>
                        </a:spcAft>
                      </a:pPr>
                      <a:r>
                        <a:rPr lang="el-GR" sz="2800" dirty="0">
                          <a:latin typeface="Times New Roman"/>
                          <a:ea typeface="Times New Roman"/>
                          <a:cs typeface="Times New Roman"/>
                        </a:rPr>
                        <a:t>85.000</a:t>
                      </a:r>
                      <a:endParaRPr lang="el-GR" sz="2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F1C29FD8-4A78-42B2-9A89-15E203C08DDB}"/>
              </a:ext>
            </a:extLst>
          </p:cNvPr>
          <p:cNvSpPr txBox="1">
            <a:spLocks/>
          </p:cNvSpPr>
          <p:nvPr/>
        </p:nvSpPr>
        <p:spPr>
          <a:xfrm>
            <a:off x="381000" y="457200"/>
            <a:ext cx="7315200" cy="457200"/>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l-GR" sz="2400" b="1">
                <a:latin typeface="Times New Roman" pitchFamily="18" charset="0"/>
                <a:cs typeface="Times New Roman" pitchFamily="18" charset="0"/>
              </a:rPr>
              <a:t>Ανάλυση αριθμοδεικτών -βάσεις της λογιστικής</a:t>
            </a:r>
            <a:endParaRPr lang="el-GR" sz="2400" b="1" dirty="0">
              <a:latin typeface="Times New Roman" pitchFamily="18" charset="0"/>
              <a:cs typeface="Times New Roman" pitchFamily="18" charset="0"/>
            </a:endParaRPr>
          </a:p>
        </p:txBody>
      </p:sp>
      <p:sp>
        <p:nvSpPr>
          <p:cNvPr id="3" name="Content Placeholder 1">
            <a:extLst>
              <a:ext uri="{FF2B5EF4-FFF2-40B4-BE49-F238E27FC236}">
                <a16:creationId xmlns:a16="http://schemas.microsoft.com/office/drawing/2014/main" id="{F00882AB-062E-461E-AEDF-B79FDA19AF4F}"/>
              </a:ext>
            </a:extLst>
          </p:cNvPr>
          <p:cNvSpPr txBox="1">
            <a:spLocks/>
          </p:cNvSpPr>
          <p:nvPr/>
        </p:nvSpPr>
        <p:spPr>
          <a:xfrm>
            <a:off x="372733" y="1268760"/>
            <a:ext cx="7543800" cy="4800599"/>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buFont typeface="Calibri" panose="020F0502020204030204" pitchFamily="34" charset="0"/>
              <a:buNone/>
            </a:pPr>
            <a:r>
              <a:rPr lang="el-GR" sz="2400" dirty="0">
                <a:latin typeface="Times New Roman" pitchFamily="18" charset="0"/>
                <a:cs typeface="Times New Roman" pitchFamily="18" charset="0"/>
              </a:rPr>
              <a:t>Η χρήση των αριθμοδεικτών γίνεται από τις δύο βάσεις της λογιστικής :</a:t>
            </a:r>
          </a:p>
          <a:p>
            <a:pPr algn="just"/>
            <a:r>
              <a:rPr lang="el-GR" sz="2400" dirty="0">
                <a:latin typeface="Times New Roman" pitchFamily="18" charset="0"/>
                <a:cs typeface="Times New Roman" pitchFamily="18" charset="0"/>
              </a:rPr>
              <a:t>Λογιστική βάση των δεδουλευμένων μερών (</a:t>
            </a:r>
            <a:r>
              <a:rPr lang="en-US" sz="2400" dirty="0">
                <a:latin typeface="Times New Roman" pitchFamily="18" charset="0"/>
                <a:cs typeface="Times New Roman" pitchFamily="18" charset="0"/>
              </a:rPr>
              <a:t>Accrual Basis</a:t>
            </a:r>
            <a:r>
              <a:rPr lang="el-GR" sz="2400" dirty="0">
                <a:latin typeface="Times New Roman" pitchFamily="18" charset="0"/>
                <a:cs typeface="Times New Roman" pitchFamily="18" charset="0"/>
              </a:rPr>
              <a:t>)</a:t>
            </a:r>
          </a:p>
          <a:p>
            <a:pPr algn="just"/>
            <a:r>
              <a:rPr lang="el-GR" sz="2400" dirty="0">
                <a:latin typeface="Times New Roman" pitchFamily="18" charset="0"/>
                <a:cs typeface="Times New Roman" pitchFamily="18" charset="0"/>
              </a:rPr>
              <a:t>Ταμειακή βάση (</a:t>
            </a:r>
            <a:r>
              <a:rPr lang="en-US" sz="2400" dirty="0">
                <a:latin typeface="Times New Roman" pitchFamily="18" charset="0"/>
                <a:cs typeface="Times New Roman" pitchFamily="18" charset="0"/>
              </a:rPr>
              <a:t>cash flow Basis</a:t>
            </a:r>
            <a:r>
              <a:rPr lang="el-GR" sz="2400" dirty="0">
                <a:latin typeface="Times New Roman" pitchFamily="18" charset="0"/>
                <a:cs typeface="Times New Roman" pitchFamily="18" charset="0"/>
              </a:rPr>
              <a:t>) ή ταμειακές ροές από συνεχιζόμενες δραστηριότητες (</a:t>
            </a:r>
            <a:r>
              <a:rPr lang="en-US" sz="2400" dirty="0">
                <a:latin typeface="Times New Roman" pitchFamily="18" charset="0"/>
                <a:cs typeface="Times New Roman" pitchFamily="18" charset="0"/>
              </a:rPr>
              <a:t>cash flow from continue operations</a:t>
            </a:r>
            <a:r>
              <a:rPr lang="el-GR" sz="2400" dirty="0">
                <a:latin typeface="Times New Roman" pitchFamily="18" charset="0"/>
                <a:cs typeface="Times New Roman" pitchFamily="18" charset="0"/>
              </a:rPr>
              <a:t>)</a:t>
            </a:r>
          </a:p>
          <a:p>
            <a:pPr algn="just">
              <a:buFont typeface="Calibri" panose="020F0502020204030204" pitchFamily="34" charset="0"/>
              <a:buNone/>
            </a:pPr>
            <a:r>
              <a:rPr lang="el-GR" sz="2400" dirty="0">
                <a:latin typeface="Times New Roman" pitchFamily="18" charset="0"/>
                <a:cs typeface="Times New Roman" pitchFamily="18" charset="0"/>
              </a:rPr>
              <a:t>Οι δύο αυτές βάσεις συγκρούονται μεταξύ τους στο </a:t>
            </a:r>
            <a:r>
              <a:rPr lang="el-GR" sz="2400" dirty="0" err="1">
                <a:latin typeface="Times New Roman" pitchFamily="18" charset="0"/>
                <a:cs typeface="Times New Roman" pitchFamily="18" charset="0"/>
              </a:rPr>
              <a:t>ποιά</a:t>
            </a:r>
            <a:r>
              <a:rPr lang="el-GR" sz="2400" dirty="0">
                <a:latin typeface="Times New Roman" pitchFamily="18" charset="0"/>
                <a:cs typeface="Times New Roman" pitchFamily="18" charset="0"/>
              </a:rPr>
              <a:t> παρέχει τα πλέον αξιόπιστα στοιχεία προς ανάλυση.</a:t>
            </a:r>
          </a:p>
          <a:p>
            <a:pPr algn="just">
              <a:buFont typeface="Wingdings" pitchFamily="2" charset="2"/>
              <a:buChar char="q"/>
            </a:pPr>
            <a:endParaRPr lang="el-GR" sz="1400" dirty="0">
              <a:latin typeface="Times New Roman" pitchFamily="18" charset="0"/>
              <a:cs typeface="Times New Roman" pitchFamily="18" charset="0"/>
            </a:endParaRPr>
          </a:p>
          <a:p>
            <a:pPr marL="182880" lvl="2" algn="just">
              <a:buFont typeface="Wingdings" pitchFamily="2" charset="2"/>
              <a:buChar char="q"/>
            </a:pPr>
            <a:endParaRPr lang="en-US" b="1" dirty="0"/>
          </a:p>
          <a:p>
            <a:pPr algn="just">
              <a:buFont typeface="Wingdings" pitchFamily="2" charset="2"/>
              <a:buChar char="q"/>
            </a:pPr>
            <a:endParaRPr 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3533798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E9F7CBA9-9D9B-479F-AAB5-BF785971CD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149" y="1737845"/>
            <a:ext cx="747522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822960" y="286603"/>
            <a:ext cx="7543800" cy="1450757"/>
          </a:xfrm>
        </p:spPr>
        <p:txBody>
          <a:bodyPr>
            <a:normAutofit/>
          </a:bodyPr>
          <a:lstStyle/>
          <a:p>
            <a:r>
              <a:rPr lang="el-GR" sz="4400" b="1">
                <a:latin typeface="Times New Roman" pitchFamily="18" charset="0"/>
                <a:cs typeface="Times New Roman" pitchFamily="18" charset="0"/>
              </a:rPr>
              <a:t>Χρηματοοικονομική Ανάλυση και Αποτίμηση επιχειρήσεων</a:t>
            </a:r>
          </a:p>
        </p:txBody>
      </p:sp>
      <p:sp>
        <p:nvSpPr>
          <p:cNvPr id="2" name="Content Placeholder 1"/>
          <p:cNvSpPr>
            <a:spLocks noGrp="1"/>
          </p:cNvSpPr>
          <p:nvPr>
            <p:ph idx="1"/>
          </p:nvPr>
        </p:nvSpPr>
        <p:spPr>
          <a:xfrm>
            <a:off x="457200" y="990600"/>
            <a:ext cx="7543800" cy="4800599"/>
          </a:xfrm>
        </p:spPr>
        <p:txBody>
          <a:bodyPr>
            <a:normAutofit/>
          </a:bodyPr>
          <a:lstStyle/>
          <a:p>
            <a:pPr marL="182880" lvl="2" algn="just">
              <a:buFont typeface="Wingdings" pitchFamily="2" charset="2"/>
              <a:buChar char="q"/>
            </a:pPr>
            <a:endParaRPr lang="en-US" b="1" dirty="0"/>
          </a:p>
          <a:p>
            <a:pPr algn="just">
              <a:buFont typeface="Wingdings" pitchFamily="2" charset="2"/>
              <a:buChar char="q"/>
            </a:pPr>
            <a:endParaRPr lang="en-US" sz="1400" dirty="0">
              <a:latin typeface="Times New Roman" pitchFamily="18" charset="0"/>
              <a:cs typeface="Times New Roman" pitchFamily="18" charset="0"/>
            </a:endParaRPr>
          </a:p>
        </p:txBody>
      </p:sp>
      <p:sp>
        <p:nvSpPr>
          <p:cNvPr id="16" name="Rectangle 15">
            <a:extLst>
              <a:ext uri="{FF2B5EF4-FFF2-40B4-BE49-F238E27FC236}">
                <a16:creationId xmlns:a16="http://schemas.microsoft.com/office/drawing/2014/main" id="{154480E5-678B-478F-9170-46502C5FB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8" name="Rectangle 17">
            <a:extLst>
              <a:ext uri="{FF2B5EF4-FFF2-40B4-BE49-F238E27FC236}">
                <a16:creationId xmlns:a16="http://schemas.microsoft.com/office/drawing/2014/main" id="{B598D875-841B-47A7-B4C8-237DBCE2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5" name="Slide Number Placeholder 4"/>
          <p:cNvSpPr>
            <a:spLocks noGrp="1"/>
          </p:cNvSpPr>
          <p:nvPr>
            <p:ph type="sldNum" sz="quarter" idx="12"/>
          </p:nvPr>
        </p:nvSpPr>
        <p:spPr>
          <a:xfrm>
            <a:off x="7425343" y="6459785"/>
            <a:ext cx="984019" cy="365125"/>
          </a:xfrm>
        </p:spPr>
        <p:txBody>
          <a:bodyPr>
            <a:normAutofit/>
          </a:bodyPr>
          <a:lstStyle/>
          <a:p>
            <a:pPr>
              <a:spcAft>
                <a:spcPts val="600"/>
              </a:spcAft>
            </a:pPr>
            <a:fld id="{2B19053D-4B37-4D7B-8ABF-990319F02EEF}" type="slidenum">
              <a:rPr lang="en-US" smtClean="0">
                <a:latin typeface="Times New Roman" pitchFamily="18" charset="0"/>
                <a:cs typeface="Times New Roman" pitchFamily="18" charset="0"/>
              </a:rPr>
              <a:pPr>
                <a:spcAft>
                  <a:spcPts val="600"/>
                </a:spcAft>
              </a:pPr>
              <a:t>9</a:t>
            </a:fld>
            <a:endParaRPr lang="en-US">
              <a:latin typeface="Times New Roman" pitchFamily="18" charset="0"/>
              <a:cs typeface="Times New Roman" pitchFamily="18" charset="0"/>
            </a:endParaRPr>
          </a:p>
        </p:txBody>
      </p:sp>
      <p:graphicFrame>
        <p:nvGraphicFramePr>
          <p:cNvPr id="9" name="Diagram 8"/>
          <p:cNvGraphicFramePr/>
          <p:nvPr>
            <p:extLst>
              <p:ext uri="{D42A27DB-BD31-4B8C-83A1-F6EECF244321}">
                <p14:modId xmlns:p14="http://schemas.microsoft.com/office/powerpoint/2010/main" val="3464964890"/>
              </p:ext>
            </p:extLst>
          </p:nvPr>
        </p:nvGraphicFramePr>
        <p:xfrm>
          <a:off x="822960" y="1845734"/>
          <a:ext cx="75438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827111"/>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892</TotalTime>
  <Words>3859</Words>
  <Application>Microsoft Macintosh PowerPoint</Application>
  <PresentationFormat>Προβολή στην οθόνη (4:3)</PresentationFormat>
  <Paragraphs>474</Paragraphs>
  <Slides>27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27</vt:i4>
      </vt:variant>
    </vt:vector>
  </HeadingPairs>
  <TitlesOfParts>
    <vt:vector size="34" baseType="lpstr">
      <vt:lpstr>Arial</vt:lpstr>
      <vt:lpstr>Calibri</vt:lpstr>
      <vt:lpstr>Calibri Light</vt:lpstr>
      <vt:lpstr>Cambria Math</vt:lpstr>
      <vt:lpstr>Times New Roman</vt:lpstr>
      <vt:lpstr>Wingdings</vt:lpstr>
      <vt:lpstr>Ανασκόπηση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Χρηματοοικονομική Ανάλυση και Αποτίμηση επιχειρήσεων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Accounting and Reporting</dc:title>
  <dc:creator>Paris Patsis</dc:creator>
  <cp:lastModifiedBy>Paris Patsis</cp:lastModifiedBy>
  <cp:revision>19</cp:revision>
  <dcterms:created xsi:type="dcterms:W3CDTF">2020-11-14T21:32:07Z</dcterms:created>
  <dcterms:modified xsi:type="dcterms:W3CDTF">2025-04-25T17:24:18Z</dcterms:modified>
</cp:coreProperties>
</file>