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commentAuthors.xml" ContentType="application/vnd.openxmlformats-officedocument.presentationml.commentAuthor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emf" ContentType="image/x-emf"/>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Default Extension="svg" ContentType="image/svg+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handoutMasterIdLst>
    <p:handoutMasterId r:id="rId34"/>
  </p:handoutMasterIdLst>
  <p:sldIdLst>
    <p:sldId id="1247" r:id="rId2"/>
    <p:sldId id="1214" r:id="rId3"/>
    <p:sldId id="1248" r:id="rId4"/>
    <p:sldId id="1215" r:id="rId5"/>
    <p:sldId id="1216" r:id="rId6"/>
    <p:sldId id="1217" r:id="rId7"/>
    <p:sldId id="1218" r:id="rId8"/>
    <p:sldId id="1219" r:id="rId9"/>
    <p:sldId id="1243" r:id="rId10"/>
    <p:sldId id="1249" r:id="rId11"/>
    <p:sldId id="1223" r:id="rId12"/>
    <p:sldId id="1244" r:id="rId13"/>
    <p:sldId id="1225" r:id="rId14"/>
    <p:sldId id="1226" r:id="rId15"/>
    <p:sldId id="1227" r:id="rId16"/>
    <p:sldId id="1228" r:id="rId17"/>
    <p:sldId id="1229" r:id="rId18"/>
    <p:sldId id="1230" r:id="rId19"/>
    <p:sldId id="1231" r:id="rId20"/>
    <p:sldId id="1232" r:id="rId21"/>
    <p:sldId id="1245" r:id="rId22"/>
    <p:sldId id="1234" r:id="rId23"/>
    <p:sldId id="1235" r:id="rId24"/>
    <p:sldId id="1236" r:id="rId25"/>
    <p:sldId id="1237" r:id="rId26"/>
    <p:sldId id="1238" r:id="rId27"/>
    <p:sldId id="1239" r:id="rId28"/>
    <p:sldId id="1240" r:id="rId29"/>
    <p:sldId id="1241" r:id="rId30"/>
    <p:sldId id="1242" r:id="rId31"/>
    <p:sldId id="1165"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guide id="3" orient="horz" pos="336">
          <p15:clr>
            <a:srgbClr val="A4A3A4"/>
          </p15:clr>
        </p15:guide>
        <p15:guide id="4" orient="horz" pos="3984">
          <p15:clr>
            <a:srgbClr val="A4A3A4"/>
          </p15:clr>
        </p15:guide>
        <p15:guide id="5" orient="horz" pos="720">
          <p15:clr>
            <a:srgbClr val="A4A3A4"/>
          </p15:clr>
        </p15:guide>
        <p15:guide id="6" orient="horz" pos="1056">
          <p15:clr>
            <a:srgbClr val="A4A3A4"/>
          </p15:clr>
        </p15:guide>
        <p15:guide id="7" orient="horz" pos="1776" userDrawn="1">
          <p15:clr>
            <a:srgbClr val="A4A3A4"/>
          </p15:clr>
        </p15:guide>
        <p15:guide id="8" pos="288">
          <p15:clr>
            <a:srgbClr val="A4A3A4"/>
          </p15:clr>
        </p15:guide>
        <p15:guide id="9" pos="5472">
          <p15:clr>
            <a:srgbClr val="A4A3A4"/>
          </p15:clr>
        </p15:guide>
        <p15:guide id="10" orient="horz" pos="2304" userDrawn="1">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 Mohanapriya" initials="DM"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007FA3"/>
    <a:srgbClr val="D4EAE4"/>
    <a:srgbClr val="99008C"/>
    <a:srgbClr val="001581"/>
    <a:srgbClr val="82007C"/>
    <a:srgbClr val="96008F"/>
    <a:srgbClr val="595375"/>
    <a:srgbClr val="6B638B"/>
    <a:srgbClr val="000000"/>
    <a:srgbClr val="FDB94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9364" autoAdjust="0"/>
    <p:restoredTop sz="82716" autoAdjust="0"/>
  </p:normalViewPr>
  <p:slideViewPr>
    <p:cSldViewPr>
      <p:cViewPr varScale="1">
        <p:scale>
          <a:sx n="75" d="100"/>
          <a:sy n="75" d="100"/>
        </p:scale>
        <p:origin x="-1620" y="-102"/>
      </p:cViewPr>
      <p:guideLst>
        <p:guide orient="horz" pos="2160"/>
        <p:guide orient="horz" pos="336"/>
        <p:guide orient="horz" pos="3984"/>
        <p:guide orient="horz" pos="720"/>
        <p:guide orient="horz" pos="1056"/>
        <p:guide orient="horz" pos="1776"/>
        <p:guide orient="horz" pos="2304"/>
        <p:guide pos="2880"/>
        <p:guide pos="288"/>
        <p:guide pos="5472"/>
      </p:guideLst>
    </p:cSldViewPr>
  </p:slideViewPr>
  <p:outlineViewPr>
    <p:cViewPr>
      <p:scale>
        <a:sx n="20" d="100"/>
        <a:sy n="20" d="100"/>
      </p:scale>
      <p:origin x="0" y="6408"/>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55" d="100"/>
          <a:sy n="55" d="100"/>
        </p:scale>
        <p:origin x="2880" y="96"/>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0DCAA22-461C-45B4-A301-BFCA580174EF}" type="slidenum">
              <a:rPr lang="en-US" smtClean="0"/>
              <a:pPr/>
              <a:t>‹#›</a:t>
            </a:fld>
            <a:endParaRPr lang="en-US" dirty="0"/>
          </a:p>
        </p:txBody>
      </p:sp>
    </p:spTree>
    <p:extLst>
      <p:ext uri="{BB962C8B-B14F-4D97-AF65-F5344CB8AC3E}">
        <p14:creationId xmlns="" xmlns:p14="http://schemas.microsoft.com/office/powerpoint/2010/main" val="4901922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A051F04-9E25-42C3-8BC5-EC2E8469D95E}" type="datetimeFigureOut">
              <a:rPr lang="en-US" smtClean="0"/>
              <a:pPr/>
              <a:t>5/22/2022</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73D6722-9B4D-4E29-B226-C325925A8118}" type="slidenum">
              <a:rPr lang="en-US" smtClean="0"/>
              <a:pPr/>
              <a:t>‹#›</a:t>
            </a:fld>
            <a:endParaRPr lang="en-US" dirty="0"/>
          </a:p>
        </p:txBody>
      </p:sp>
    </p:spTree>
    <p:extLst>
      <p:ext uri="{BB962C8B-B14F-4D97-AF65-F5344CB8AC3E}">
        <p14:creationId xmlns="" xmlns:p14="http://schemas.microsoft.com/office/powerpoint/2010/main" val="3529598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dirty="0"/>
              <a:t>Εάν αυτή η παρουσίαση του PowerPoint περιέχει μαθηματικές εξισώσεις, ίσως χρειαστεί να ελέγξετε ότι ο υπολογιστής σας έχει εγκατεστημένα τα ακόλουθα:</a:t>
            </a:r>
            <a:endParaRPr lang="en-US" dirty="0"/>
          </a:p>
          <a:p>
            <a:pPr marL="228600" marR="0" indent="-228600" algn="l" defTabSz="914400" rtl="0" eaLnBrk="1" fontAlgn="auto" latinLnBrk="0" hangingPunct="1">
              <a:lnSpc>
                <a:spcPct val="100000"/>
              </a:lnSpc>
              <a:spcBef>
                <a:spcPts val="0"/>
              </a:spcBef>
              <a:spcAft>
                <a:spcPts val="0"/>
              </a:spcAft>
              <a:buClrTx/>
              <a:buSzTx/>
              <a:buFontTx/>
              <a:buAutoNum type="arabicParenR"/>
              <a:tabLst/>
              <a:defRPr/>
            </a:pPr>
            <a:r>
              <a:rPr lang="el-GR" dirty="0"/>
              <a:t>Πρόσθετο </a:t>
            </a:r>
            <a:r>
              <a:rPr lang="el-GR" dirty="0" err="1"/>
              <a:t>MathType</a:t>
            </a:r>
            <a:endParaRPr lang="en-US" dirty="0"/>
          </a:p>
          <a:p>
            <a:pPr marL="228600" marR="0" indent="-228600" algn="l" defTabSz="914400" rtl="0" eaLnBrk="1" fontAlgn="auto" latinLnBrk="0" hangingPunct="1">
              <a:lnSpc>
                <a:spcPct val="100000"/>
              </a:lnSpc>
              <a:spcBef>
                <a:spcPts val="0"/>
              </a:spcBef>
              <a:spcAft>
                <a:spcPts val="0"/>
              </a:spcAft>
              <a:buClrTx/>
              <a:buSzTx/>
              <a:buFontTx/>
              <a:buAutoNum type="arabicParenR"/>
              <a:tabLst/>
              <a:defRPr/>
            </a:pPr>
            <a:r>
              <a:rPr lang="el-GR" smtClean="0"/>
              <a:t>Math</a:t>
            </a:r>
            <a:r>
              <a:rPr lang="el-GR" dirty="0" smtClean="0"/>
              <a:t> </a:t>
            </a:r>
            <a:r>
              <a:rPr lang="el-GR" dirty="0"/>
              <a:t>Player (διαθέσιμη δωρεάν έκδοση)</a:t>
            </a:r>
          </a:p>
          <a:p>
            <a:pPr marL="228600" marR="0" indent="-228600" algn="l" defTabSz="914400" rtl="0" eaLnBrk="1" fontAlgn="auto" latinLnBrk="0" hangingPunct="1">
              <a:lnSpc>
                <a:spcPct val="100000"/>
              </a:lnSpc>
              <a:spcBef>
                <a:spcPts val="0"/>
              </a:spcBef>
              <a:spcAft>
                <a:spcPts val="0"/>
              </a:spcAft>
              <a:buClrTx/>
              <a:buSzTx/>
              <a:buFontTx/>
              <a:buAutoNum type="arabicParenR"/>
              <a:tabLst/>
              <a:defRPr/>
            </a:pPr>
            <a:r>
              <a:rPr lang="el-GR" dirty="0"/>
              <a:t>NVDA </a:t>
            </a:r>
            <a:r>
              <a:rPr lang="el-GR" dirty="0" err="1"/>
              <a:t>Reader</a:t>
            </a:r>
            <a:r>
              <a:rPr lang="el-GR" dirty="0"/>
              <a:t> (διαθέσιμη δωρεάν έκδοση)</a:t>
            </a:r>
            <a:r>
              <a:rPr lang="en-US" dirty="0"/>
              <a:t> </a:t>
            </a:r>
          </a:p>
        </p:txBody>
      </p:sp>
      <p:sp>
        <p:nvSpPr>
          <p:cNvPr id="4" name="Slide Number Placeholder 3"/>
          <p:cNvSpPr>
            <a:spLocks noGrp="1"/>
          </p:cNvSpPr>
          <p:nvPr>
            <p:ph type="sldNum" sz="quarter" idx="10"/>
          </p:nvPr>
        </p:nvSpPr>
        <p:spPr/>
        <p:txBody>
          <a:bodyPr/>
          <a:lstStyle/>
          <a:p>
            <a:fld id="{A73D6722-9B4D-4E29-B226-C325925A8118}" type="slidenum">
              <a:rPr lang="en-US" smtClean="0"/>
              <a:pPr/>
              <a:t>1</a:t>
            </a:fld>
            <a:endParaRPr lang="en-US" dirty="0"/>
          </a:p>
        </p:txBody>
      </p:sp>
    </p:spTree>
    <p:extLst>
      <p:ext uri="{BB962C8B-B14F-4D97-AF65-F5344CB8AC3E}">
        <p14:creationId xmlns="" xmlns:p14="http://schemas.microsoft.com/office/powerpoint/2010/main" val="5272520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Μέχρι τώρα, υποθέταμε ότι υπήρχε μόνο ένα είδος ομολόγου. Αλλά τα ομόλογα διαφέρουν, από πολλές απόψεις. Διαφέρουν ως προς τη ωριμότητα, δηλαδή το χρονικό διάστημα για το οποίο υπόσχονται πληρωμές. Για παράδειγμα, τα κρατικά ομόλογα ενός έτους υπόσχονται μία πληρωμή το χρόνο, ως εκ τούτου, τα 10ετή κρατικά ομόλογα υπόσχονται μια ροή πληρωμών για 10 χρόνια. Διαφέρουν επίσης ως προς τον κίνδυνο. Ορισμένα ομόλογα είναι σχεδόν ακίνδυνα. η πιθανότητα να μην αποπληρώσει ο δανειολήπτης είναι αμελητέα. Αντίθετα, ορισμένα ομόλογα είναι επισφαλή, με μη αμελητέα πιθανότητα ότι ο δανειολήπτης δεν θα είναι σε θέση ή δεν θα επιθυμεί να αποπληρώσει. Σε αυτό το κεφάλαιο, θα επικεντρωθούμε στον κίνδυνο, αφήνοντας κατά μέρος το θέμα της ωριμότητας.</a:t>
            </a:r>
          </a:p>
        </p:txBody>
      </p:sp>
      <p:sp>
        <p:nvSpPr>
          <p:cNvPr id="4" name="Slide Number Placeholder 3"/>
          <p:cNvSpPr>
            <a:spLocks noGrp="1"/>
          </p:cNvSpPr>
          <p:nvPr>
            <p:ph type="sldNum" sz="quarter" idx="10"/>
          </p:nvPr>
        </p:nvSpPr>
        <p:spPr/>
        <p:txBody>
          <a:bodyPr/>
          <a:lstStyle/>
          <a:p>
            <a:fld id="{A73D6722-9B4D-4E29-B226-C325925A8118}" type="slidenum">
              <a:rPr lang="en-US" smtClean="0"/>
              <a:pPr/>
              <a:t>10</a:t>
            </a:fld>
            <a:endParaRPr lang="en-US" dirty="0"/>
          </a:p>
        </p:txBody>
      </p:sp>
    </p:spTree>
    <p:extLst>
      <p:ext uri="{BB962C8B-B14F-4D97-AF65-F5344CB8AC3E}">
        <p14:creationId xmlns="" xmlns:p14="http://schemas.microsoft.com/office/powerpoint/2010/main" val="17811226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Ούτε εσείς ούτε εγώ μπορούμε να δανειστούμε με το επιτόκιο των ομοσπονδιακών κεφαλαίων που ορίζει η </a:t>
            </a:r>
            <a:r>
              <a:rPr lang="el-GR" sz="1200" b="0" i="0" u="none" strike="noStrike" kern="1200" baseline="0" dirty="0" err="1">
                <a:solidFill>
                  <a:schemeClr val="tx1"/>
                </a:solidFill>
                <a:latin typeface="+mn-lt"/>
                <a:ea typeface="+mn-ea"/>
                <a:cs typeface="+mn-cs"/>
              </a:rPr>
              <a:t>Fed</a:t>
            </a:r>
            <a:r>
              <a:rPr lang="el-GR" sz="1200" b="0" i="0" u="none" strike="noStrike" kern="1200" baseline="0" dirty="0">
                <a:solidFill>
                  <a:schemeClr val="tx1"/>
                </a:solidFill>
                <a:latin typeface="+mn-lt"/>
                <a:ea typeface="+mn-ea"/>
                <a:cs typeface="+mn-cs"/>
              </a:rPr>
              <a:t>. Ούτε μπορούμε να δανειστούμε με το ίδιο επιτόκιο με την κυβέρνηση των ΗΠΑ. Υπάρχει ένας καλός λόγος για αυτό. Όποιος μπορεί να μας δανείσει γνωρίζει ότι υπάρχει πιθανότητα να μην μπορέσουμε να αποπληρώσουμε. Το ίδιο ισχύει και για τις εταιρείες που εκδίδουν ομόλογα. Ορισμένες εταιρείες παρουσιάζουν μικρό κίνδυνο και άλλες περισσότερο. Για να αντισταθμίσουν τον κίνδυνο, οι κάτοχοι ομολόγων απαιτούν ένα </a:t>
            </a:r>
            <a:r>
              <a:rPr lang="el-GR" sz="1200" b="1" i="0" u="none" strike="noStrike" kern="1200" baseline="0" dirty="0">
                <a:solidFill>
                  <a:schemeClr val="tx1"/>
                </a:solidFill>
                <a:latin typeface="+mn-lt"/>
                <a:ea typeface="+mn-ea"/>
                <a:cs typeface="+mn-cs"/>
              </a:rPr>
              <a:t>ασφάλιστρο κινδύνου.</a:t>
            </a:r>
          </a:p>
        </p:txBody>
      </p:sp>
      <p:sp>
        <p:nvSpPr>
          <p:cNvPr id="4" name="Slide Number Placeholder 3"/>
          <p:cNvSpPr>
            <a:spLocks noGrp="1"/>
          </p:cNvSpPr>
          <p:nvPr>
            <p:ph type="sldNum" sz="quarter" idx="10"/>
          </p:nvPr>
        </p:nvSpPr>
        <p:spPr/>
        <p:txBody>
          <a:bodyPr/>
          <a:lstStyle/>
          <a:p>
            <a:fld id="{A73D6722-9B4D-4E29-B226-C325925A8118}" type="slidenum">
              <a:rPr lang="en-US" smtClean="0"/>
              <a:pPr/>
              <a:t>11</a:t>
            </a:fld>
            <a:endParaRPr lang="en-US" dirty="0"/>
          </a:p>
        </p:txBody>
      </p:sp>
    </p:spTree>
    <p:extLst>
      <p:ext uri="{BB962C8B-B14F-4D97-AF65-F5344CB8AC3E}">
        <p14:creationId xmlns="" xmlns:p14="http://schemas.microsoft.com/office/powerpoint/2010/main" val="21249796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Το Σχήμα 6-3 απεικονίζει τα επιτόκια τριών τύπων ομολόγων από το 2000: κρατικά ομόλογα των ΗΠΑ, τα οποία θεωρούνται σχεδόν ακίνδυνα. και εταιρικά ομόλογα που αξιολογούνται ως ασφαλή (AAA) και λιγότερο ασφαλή (BBB) ​​από τους οίκους αξιολόγησης. Μπορείτε να δείτε πώς το ασφάλιστρο κινδύνου επηρεάζει τα επιτόκια της αγοράς.</a:t>
            </a:r>
          </a:p>
          <a:p>
            <a:endParaRPr lang="el-GR" sz="1200" b="0" i="0" u="none" strike="noStrike" kern="1200" baseline="0" dirty="0">
              <a:solidFill>
                <a:schemeClr val="tx1"/>
              </a:solidFill>
              <a:latin typeface="+mn-lt"/>
              <a:ea typeface="+mn-ea"/>
              <a:cs typeface="+mn-cs"/>
            </a:endParaRPr>
          </a:p>
          <a:p>
            <a:r>
              <a:rPr lang="el-GR" sz="1200" b="0" i="0" u="none" strike="noStrike" kern="1200" baseline="0" dirty="0">
                <a:solidFill>
                  <a:schemeClr val="tx1"/>
                </a:solidFill>
                <a:latin typeface="+mn-lt"/>
                <a:ea typeface="+mn-ea"/>
                <a:cs typeface="+mn-cs"/>
              </a:rPr>
              <a:t>Μεγάλη περιγραφή:</a:t>
            </a:r>
          </a:p>
          <a:p>
            <a:r>
              <a:rPr lang="el-GR" sz="1200" b="0" i="0" u="none" strike="noStrike" kern="1200" baseline="0" dirty="0">
                <a:solidFill>
                  <a:schemeClr val="tx1"/>
                </a:solidFill>
                <a:latin typeface="+mn-lt"/>
                <a:ea typeface="+mn-ea"/>
                <a:cs typeface="+mn-cs"/>
              </a:rPr>
              <a:t>Ο κατακόρυφος άξονας του γραφήματος φέρει την ένδειξη </a:t>
            </a:r>
            <a:r>
              <a:rPr lang="el-GR" sz="1200" b="0" i="0" u="none" strike="noStrike" kern="1200" baseline="0" dirty="0" smtClean="0">
                <a:solidFill>
                  <a:schemeClr val="tx1"/>
                </a:solidFill>
                <a:latin typeface="+mn-lt"/>
                <a:ea typeface="+mn-ea"/>
                <a:cs typeface="+mn-cs"/>
              </a:rPr>
              <a:t>«Ποσοστό» </a:t>
            </a:r>
            <a:r>
              <a:rPr lang="el-GR" sz="1200" b="0" i="0" u="none" strike="noStrike" kern="1200" baseline="0" dirty="0">
                <a:solidFill>
                  <a:schemeClr val="tx1"/>
                </a:solidFill>
                <a:latin typeface="+mn-lt"/>
                <a:ea typeface="+mn-ea"/>
                <a:cs typeface="+mn-cs"/>
              </a:rPr>
              <a:t>και κυμαίνεται από 1 έως 10, σε προσαυξήσεις του 1. Ο οριζόντιος άξονας αντιπροσωπεύει τα έτη από το 2000 έως το 2018 σε προσαυξήσεις 2. Το εκτιμώμενο επιτόκιο για τους τρεις τύπους ομολόγων κατά τη διάρκεια των ετών είναι ως εξής:</a:t>
            </a:r>
          </a:p>
          <a:p>
            <a:r>
              <a:rPr lang="el-GR" sz="1200" b="0" i="0" u="none" strike="noStrike" kern="1200" baseline="0" dirty="0">
                <a:solidFill>
                  <a:schemeClr val="tx1"/>
                </a:solidFill>
                <a:latin typeface="+mn-lt"/>
                <a:ea typeface="+mn-ea"/>
                <a:cs typeface="+mn-cs"/>
              </a:rPr>
              <a:t>2000: ΗΠΑ 10ετή ομόλογα δημοσίου, 6,6; </a:t>
            </a:r>
            <a:r>
              <a:rPr lang="el-GR" sz="1200" b="0" i="0" u="none" strike="noStrike" kern="1200" baseline="0" dirty="0" smtClean="0">
                <a:solidFill>
                  <a:schemeClr val="tx1"/>
                </a:solidFill>
                <a:latin typeface="+mn-lt"/>
                <a:ea typeface="+mn-ea"/>
                <a:cs typeface="+mn-cs"/>
              </a:rPr>
              <a:t>AAA</a:t>
            </a:r>
            <a:r>
              <a:rPr lang="el-GR" sz="1200" b="0" i="0" u="none" strike="noStrike" kern="1200" baseline="0" dirty="0">
                <a:solidFill>
                  <a:schemeClr val="tx1"/>
                </a:solidFill>
                <a:latin typeface="+mn-lt"/>
                <a:ea typeface="+mn-ea"/>
                <a:cs typeface="+mn-cs"/>
              </a:rPr>
              <a:t>, 6,7; </a:t>
            </a:r>
            <a:r>
              <a:rPr lang="el-GR" sz="1200" b="0" i="0" u="none" strike="noStrike" kern="1200" baseline="0" dirty="0" smtClean="0">
                <a:solidFill>
                  <a:schemeClr val="tx1"/>
                </a:solidFill>
                <a:latin typeface="+mn-lt"/>
                <a:ea typeface="+mn-ea"/>
                <a:cs typeface="+mn-cs"/>
              </a:rPr>
              <a:t>ΒΒΒ</a:t>
            </a:r>
            <a:r>
              <a:rPr lang="el-GR" sz="1200" b="0" i="0" u="none" strike="noStrike" kern="1200" baseline="0" dirty="0">
                <a:solidFill>
                  <a:schemeClr val="tx1"/>
                </a:solidFill>
                <a:latin typeface="+mn-lt"/>
                <a:ea typeface="+mn-ea"/>
                <a:cs typeface="+mn-cs"/>
              </a:rPr>
              <a:t>, 8.2.</a:t>
            </a:r>
          </a:p>
          <a:p>
            <a:r>
              <a:rPr lang="el-GR" sz="1200" b="0" i="0" u="none" strike="noStrike" kern="1200" baseline="0" dirty="0">
                <a:solidFill>
                  <a:schemeClr val="tx1"/>
                </a:solidFill>
                <a:latin typeface="+mn-lt"/>
                <a:ea typeface="+mn-ea"/>
                <a:cs typeface="+mn-cs"/>
              </a:rPr>
              <a:t>2002: ΗΠΑ 10ετή ομόλογα δημοσίου, 5; </a:t>
            </a:r>
            <a:r>
              <a:rPr lang="el-GR" sz="1200" b="0" i="0" u="none" strike="noStrike" kern="1200" baseline="0" dirty="0" smtClean="0">
                <a:solidFill>
                  <a:schemeClr val="tx1"/>
                </a:solidFill>
                <a:latin typeface="+mn-lt"/>
                <a:ea typeface="+mn-ea"/>
                <a:cs typeface="+mn-cs"/>
              </a:rPr>
              <a:t>ΑΑΑ</a:t>
            </a:r>
            <a:r>
              <a:rPr lang="el-GR" sz="1200" b="0" i="0" u="none" strike="noStrike" kern="1200" baseline="0" dirty="0">
                <a:solidFill>
                  <a:schemeClr val="tx1"/>
                </a:solidFill>
                <a:latin typeface="+mn-lt"/>
                <a:ea typeface="+mn-ea"/>
                <a:cs typeface="+mn-cs"/>
              </a:rPr>
              <a:t>, 4,9; </a:t>
            </a:r>
            <a:r>
              <a:rPr lang="el-GR" sz="1200" b="0" i="0" u="none" strike="noStrike" kern="1200" baseline="0" dirty="0" smtClean="0">
                <a:solidFill>
                  <a:schemeClr val="tx1"/>
                </a:solidFill>
                <a:latin typeface="+mn-lt"/>
                <a:ea typeface="+mn-ea"/>
                <a:cs typeface="+mn-cs"/>
              </a:rPr>
              <a:t>ΒΒΒ</a:t>
            </a:r>
            <a:r>
              <a:rPr lang="el-GR" sz="1200" b="0" i="0" u="none" strike="noStrike" kern="1200" baseline="0" dirty="0">
                <a:solidFill>
                  <a:schemeClr val="tx1"/>
                </a:solidFill>
                <a:latin typeface="+mn-lt"/>
                <a:ea typeface="+mn-ea"/>
                <a:cs typeface="+mn-cs"/>
              </a:rPr>
              <a:t>, 7.</a:t>
            </a:r>
          </a:p>
          <a:p>
            <a:r>
              <a:rPr lang="el-GR" sz="1200" b="0" i="0" u="none" strike="noStrike" kern="1200" baseline="0" dirty="0">
                <a:solidFill>
                  <a:schemeClr val="tx1"/>
                </a:solidFill>
                <a:latin typeface="+mn-lt"/>
                <a:ea typeface="+mn-ea"/>
                <a:cs typeface="+mn-cs"/>
              </a:rPr>
              <a:t>2004: ΗΠΑ 10ετή ομόλογα δημοσίου, 4,2; </a:t>
            </a:r>
            <a:r>
              <a:rPr lang="el-GR" sz="1200" b="0" i="0" u="none" strike="noStrike" kern="1200" baseline="0" dirty="0" smtClean="0">
                <a:solidFill>
                  <a:schemeClr val="tx1"/>
                </a:solidFill>
                <a:latin typeface="+mn-lt"/>
                <a:ea typeface="+mn-ea"/>
                <a:cs typeface="+mn-cs"/>
              </a:rPr>
              <a:t>AAA</a:t>
            </a:r>
            <a:r>
              <a:rPr lang="el-GR" sz="1200" b="0" i="0" u="none" strike="noStrike" kern="1200" baseline="0" dirty="0">
                <a:solidFill>
                  <a:schemeClr val="tx1"/>
                </a:solidFill>
                <a:latin typeface="+mn-lt"/>
                <a:ea typeface="+mn-ea"/>
                <a:cs typeface="+mn-cs"/>
              </a:rPr>
              <a:t>, 4; </a:t>
            </a:r>
            <a:r>
              <a:rPr lang="el-GR" sz="1200" b="0" i="0" u="none" strike="noStrike" kern="1200" baseline="0" dirty="0" smtClean="0">
                <a:solidFill>
                  <a:schemeClr val="tx1"/>
                </a:solidFill>
                <a:latin typeface="+mn-lt"/>
                <a:ea typeface="+mn-ea"/>
                <a:cs typeface="+mn-cs"/>
              </a:rPr>
              <a:t>ΒΒΒ</a:t>
            </a:r>
            <a:r>
              <a:rPr lang="el-GR" sz="1200" b="0" i="0" u="none" strike="noStrike" kern="1200" baseline="0" dirty="0">
                <a:solidFill>
                  <a:schemeClr val="tx1"/>
                </a:solidFill>
                <a:latin typeface="+mn-lt"/>
                <a:ea typeface="+mn-ea"/>
                <a:cs typeface="+mn-cs"/>
              </a:rPr>
              <a:t>, 5.</a:t>
            </a:r>
          </a:p>
          <a:p>
            <a:r>
              <a:rPr lang="el-GR" sz="1200" b="0" i="0" u="none" strike="noStrike" kern="1200" baseline="0" dirty="0">
                <a:solidFill>
                  <a:schemeClr val="tx1"/>
                </a:solidFill>
                <a:latin typeface="+mn-lt"/>
                <a:ea typeface="+mn-ea"/>
                <a:cs typeface="+mn-cs"/>
              </a:rPr>
              <a:t>2006: ΗΠΑ 10ετή ομόλογα δημοσίου, 4,6; </a:t>
            </a:r>
            <a:r>
              <a:rPr lang="el-GR" sz="1200" b="0" i="0" u="none" strike="noStrike" kern="1200" baseline="0" dirty="0" smtClean="0">
                <a:solidFill>
                  <a:schemeClr val="tx1"/>
                </a:solidFill>
                <a:latin typeface="+mn-lt"/>
                <a:ea typeface="+mn-ea"/>
                <a:cs typeface="+mn-cs"/>
              </a:rPr>
              <a:t>AAA</a:t>
            </a:r>
            <a:r>
              <a:rPr lang="el-GR" sz="1200" b="0" i="0" u="none" strike="noStrike" kern="1200" baseline="0" dirty="0">
                <a:solidFill>
                  <a:schemeClr val="tx1"/>
                </a:solidFill>
                <a:latin typeface="+mn-lt"/>
                <a:ea typeface="+mn-ea"/>
                <a:cs typeface="+mn-cs"/>
              </a:rPr>
              <a:t>, 5; </a:t>
            </a:r>
            <a:r>
              <a:rPr lang="el-GR" sz="1200" b="0" i="0" u="none" strike="noStrike" kern="1200" baseline="0" dirty="0" smtClean="0">
                <a:solidFill>
                  <a:schemeClr val="tx1"/>
                </a:solidFill>
                <a:latin typeface="+mn-lt"/>
                <a:ea typeface="+mn-ea"/>
                <a:cs typeface="+mn-cs"/>
              </a:rPr>
              <a:t>ΒΒΒ</a:t>
            </a:r>
            <a:r>
              <a:rPr lang="el-GR" sz="1200" b="0" i="0" u="none" strike="noStrike" kern="1200" baseline="0" dirty="0">
                <a:solidFill>
                  <a:schemeClr val="tx1"/>
                </a:solidFill>
                <a:latin typeface="+mn-lt"/>
                <a:ea typeface="+mn-ea"/>
                <a:cs typeface="+mn-cs"/>
              </a:rPr>
              <a:t>, 5,8.</a:t>
            </a:r>
          </a:p>
          <a:p>
            <a:r>
              <a:rPr lang="el-GR" sz="1200" b="0" i="0" u="none" strike="noStrike" kern="1200" baseline="0" dirty="0">
                <a:solidFill>
                  <a:schemeClr val="tx1"/>
                </a:solidFill>
                <a:latin typeface="+mn-lt"/>
                <a:ea typeface="+mn-ea"/>
                <a:cs typeface="+mn-cs"/>
              </a:rPr>
              <a:t>2008: ΗΠΑ 10ετή ομόλογα του δημοσίου, 4; </a:t>
            </a:r>
            <a:r>
              <a:rPr lang="el-GR" sz="1200" b="0" i="0" u="none" strike="noStrike" kern="1200" baseline="0" dirty="0" smtClean="0">
                <a:solidFill>
                  <a:schemeClr val="tx1"/>
                </a:solidFill>
                <a:latin typeface="+mn-lt"/>
                <a:ea typeface="+mn-ea"/>
                <a:cs typeface="+mn-cs"/>
              </a:rPr>
              <a:t>ΑΑΑ</a:t>
            </a:r>
            <a:r>
              <a:rPr lang="el-GR" sz="1200" b="0" i="0" u="none" strike="noStrike" kern="1200" baseline="0" dirty="0">
                <a:solidFill>
                  <a:schemeClr val="tx1"/>
                </a:solidFill>
                <a:latin typeface="+mn-lt"/>
                <a:ea typeface="+mn-ea"/>
                <a:cs typeface="+mn-cs"/>
              </a:rPr>
              <a:t>, 4,9; </a:t>
            </a:r>
            <a:r>
              <a:rPr lang="el-GR" sz="1200" b="0" i="0" u="none" strike="noStrike" kern="1200" baseline="0" dirty="0" smtClean="0">
                <a:solidFill>
                  <a:schemeClr val="tx1"/>
                </a:solidFill>
                <a:latin typeface="+mn-lt"/>
                <a:ea typeface="+mn-ea"/>
                <a:cs typeface="+mn-cs"/>
              </a:rPr>
              <a:t>ΒΒΒ</a:t>
            </a:r>
            <a:r>
              <a:rPr lang="el-GR" sz="1200" b="0" i="0" u="none" strike="noStrike" kern="1200" baseline="0" dirty="0">
                <a:solidFill>
                  <a:schemeClr val="tx1"/>
                </a:solidFill>
                <a:latin typeface="+mn-lt"/>
                <a:ea typeface="+mn-ea"/>
                <a:cs typeface="+mn-cs"/>
              </a:rPr>
              <a:t>, 6.3.</a:t>
            </a:r>
          </a:p>
          <a:p>
            <a:r>
              <a:rPr lang="el-GR" sz="1200" b="0" i="0" u="none" strike="noStrike" kern="1200" baseline="0" dirty="0">
                <a:solidFill>
                  <a:schemeClr val="tx1"/>
                </a:solidFill>
                <a:latin typeface="+mn-lt"/>
                <a:ea typeface="+mn-ea"/>
                <a:cs typeface="+mn-cs"/>
              </a:rPr>
              <a:t>2010: ΗΠΑ10ετή ομόλογα δημοσίου, 3,7; </a:t>
            </a:r>
            <a:r>
              <a:rPr lang="el-GR" sz="1200" b="0" i="0" u="none" strike="noStrike" kern="1200" baseline="0" dirty="0" smtClean="0">
                <a:solidFill>
                  <a:schemeClr val="tx1"/>
                </a:solidFill>
                <a:latin typeface="+mn-lt"/>
                <a:ea typeface="+mn-ea"/>
                <a:cs typeface="+mn-cs"/>
              </a:rPr>
              <a:t>AAA</a:t>
            </a:r>
            <a:r>
              <a:rPr lang="el-GR" sz="1200" b="0" i="0" u="none" strike="noStrike" kern="1200" baseline="0" dirty="0">
                <a:solidFill>
                  <a:schemeClr val="tx1"/>
                </a:solidFill>
                <a:latin typeface="+mn-lt"/>
                <a:ea typeface="+mn-ea"/>
                <a:cs typeface="+mn-cs"/>
              </a:rPr>
              <a:t>, 3,5; </a:t>
            </a:r>
            <a:r>
              <a:rPr lang="el-GR" sz="1200" b="0" i="0" u="none" strike="noStrike" kern="1200" baseline="0" dirty="0" smtClean="0">
                <a:solidFill>
                  <a:schemeClr val="tx1"/>
                </a:solidFill>
                <a:latin typeface="+mn-lt"/>
                <a:ea typeface="+mn-ea"/>
                <a:cs typeface="+mn-cs"/>
              </a:rPr>
              <a:t>ΒΒΒ</a:t>
            </a:r>
            <a:r>
              <a:rPr lang="el-GR" sz="1200" b="0" i="0" u="none" strike="noStrike" kern="1200" baseline="0" dirty="0">
                <a:solidFill>
                  <a:schemeClr val="tx1"/>
                </a:solidFill>
                <a:latin typeface="+mn-lt"/>
                <a:ea typeface="+mn-ea"/>
                <a:cs typeface="+mn-cs"/>
              </a:rPr>
              <a:t>, 5.4.</a:t>
            </a:r>
          </a:p>
          <a:p>
            <a:r>
              <a:rPr lang="el-GR" sz="1200" b="0" i="0" u="none" strike="noStrike" kern="1200" baseline="0" dirty="0">
                <a:solidFill>
                  <a:schemeClr val="tx1"/>
                </a:solidFill>
                <a:latin typeface="+mn-lt"/>
                <a:ea typeface="+mn-ea"/>
                <a:cs typeface="+mn-cs"/>
              </a:rPr>
              <a:t>2012: ΗΠΑ 10ετή ομόλογα δημοσίου, 2; </a:t>
            </a:r>
            <a:r>
              <a:rPr lang="el-GR" sz="1200" b="0" i="0" u="none" strike="noStrike" kern="1200" baseline="0" dirty="0" smtClean="0">
                <a:solidFill>
                  <a:schemeClr val="tx1"/>
                </a:solidFill>
                <a:latin typeface="+mn-lt"/>
                <a:ea typeface="+mn-ea"/>
                <a:cs typeface="+mn-cs"/>
              </a:rPr>
              <a:t>AAA</a:t>
            </a:r>
            <a:r>
              <a:rPr lang="el-GR" sz="1200" b="0" i="0" u="none" strike="noStrike" kern="1200" baseline="0" dirty="0">
                <a:solidFill>
                  <a:schemeClr val="tx1"/>
                </a:solidFill>
                <a:latin typeface="+mn-lt"/>
                <a:ea typeface="+mn-ea"/>
                <a:cs typeface="+mn-cs"/>
              </a:rPr>
              <a:t>, 2.3; </a:t>
            </a:r>
            <a:r>
              <a:rPr lang="el-GR" sz="1200" b="0" i="0" u="none" strike="noStrike" kern="1200" baseline="0" dirty="0" smtClean="0">
                <a:solidFill>
                  <a:schemeClr val="tx1"/>
                </a:solidFill>
                <a:latin typeface="+mn-lt"/>
                <a:ea typeface="+mn-ea"/>
                <a:cs typeface="+mn-cs"/>
              </a:rPr>
              <a:t>ΒΒΒ</a:t>
            </a:r>
            <a:r>
              <a:rPr lang="el-GR" sz="1200" b="0" i="0" u="none" strike="noStrike" kern="1200" baseline="0" dirty="0">
                <a:solidFill>
                  <a:schemeClr val="tx1"/>
                </a:solidFill>
                <a:latin typeface="+mn-lt"/>
                <a:ea typeface="+mn-ea"/>
                <a:cs typeface="+mn-cs"/>
              </a:rPr>
              <a:t>, 4.6.</a:t>
            </a:r>
          </a:p>
          <a:p>
            <a:r>
              <a:rPr lang="el-GR" sz="1200" b="0" i="0" u="none" strike="noStrike" kern="1200" baseline="0" dirty="0">
                <a:solidFill>
                  <a:schemeClr val="tx1"/>
                </a:solidFill>
                <a:latin typeface="+mn-lt"/>
                <a:ea typeface="+mn-ea"/>
                <a:cs typeface="+mn-cs"/>
              </a:rPr>
              <a:t>2014: ΗΠΑ 10ετή ομόλογα δημοσίου, 2,9; </a:t>
            </a:r>
            <a:r>
              <a:rPr lang="el-GR" sz="1200" b="0" i="0" u="none" strike="noStrike" kern="1200" baseline="0" dirty="0" smtClean="0">
                <a:solidFill>
                  <a:schemeClr val="tx1"/>
                </a:solidFill>
                <a:latin typeface="+mn-lt"/>
                <a:ea typeface="+mn-ea"/>
                <a:cs typeface="+mn-cs"/>
              </a:rPr>
              <a:t>ΑΑΑ</a:t>
            </a:r>
            <a:r>
              <a:rPr lang="el-GR" sz="1200" b="0" i="0" u="none" strike="noStrike" kern="1200" baseline="0" dirty="0">
                <a:solidFill>
                  <a:schemeClr val="tx1"/>
                </a:solidFill>
                <a:latin typeface="+mn-lt"/>
                <a:ea typeface="+mn-ea"/>
                <a:cs typeface="+mn-cs"/>
              </a:rPr>
              <a:t>, 2,9; </a:t>
            </a:r>
            <a:r>
              <a:rPr lang="el-GR" sz="1200" b="0" i="0" u="none" strike="noStrike" kern="1200" baseline="0" dirty="0" smtClean="0">
                <a:solidFill>
                  <a:schemeClr val="tx1"/>
                </a:solidFill>
                <a:latin typeface="+mn-lt"/>
                <a:ea typeface="+mn-ea"/>
                <a:cs typeface="+mn-cs"/>
              </a:rPr>
              <a:t>ΒΒΒ</a:t>
            </a:r>
            <a:r>
              <a:rPr lang="el-GR" sz="1200" b="0" i="0" u="none" strike="noStrike" kern="1200" baseline="0" dirty="0">
                <a:solidFill>
                  <a:schemeClr val="tx1"/>
                </a:solidFill>
                <a:latin typeface="+mn-lt"/>
                <a:ea typeface="+mn-ea"/>
                <a:cs typeface="+mn-cs"/>
              </a:rPr>
              <a:t>, 4.</a:t>
            </a:r>
          </a:p>
          <a:p>
            <a:r>
              <a:rPr lang="el-GR" sz="1200" b="0" i="0" u="none" strike="noStrike" kern="1200" baseline="0" dirty="0">
                <a:solidFill>
                  <a:schemeClr val="tx1"/>
                </a:solidFill>
                <a:latin typeface="+mn-lt"/>
                <a:ea typeface="+mn-ea"/>
                <a:cs typeface="+mn-cs"/>
              </a:rPr>
              <a:t>2016: ΗΠΑ 10ετή ομόλογα δημοσίου, 2,2; </a:t>
            </a:r>
            <a:r>
              <a:rPr lang="el-GR" sz="1200" b="0" i="0" u="none" strike="noStrike" kern="1200" baseline="0" dirty="0" smtClean="0">
                <a:solidFill>
                  <a:schemeClr val="tx1"/>
                </a:solidFill>
                <a:latin typeface="+mn-lt"/>
                <a:ea typeface="+mn-ea"/>
                <a:cs typeface="+mn-cs"/>
              </a:rPr>
              <a:t>AAA</a:t>
            </a:r>
            <a:r>
              <a:rPr lang="el-GR" sz="1200" b="0" i="0" u="none" strike="noStrike" kern="1200" baseline="0" dirty="0">
                <a:solidFill>
                  <a:schemeClr val="tx1"/>
                </a:solidFill>
                <a:latin typeface="+mn-lt"/>
                <a:ea typeface="+mn-ea"/>
                <a:cs typeface="+mn-cs"/>
              </a:rPr>
              <a:t>, 2,8; </a:t>
            </a:r>
            <a:r>
              <a:rPr lang="el-GR" sz="1200" b="0" i="0" u="none" strike="noStrike" kern="1200" baseline="0" dirty="0" smtClean="0">
                <a:solidFill>
                  <a:schemeClr val="tx1"/>
                </a:solidFill>
                <a:latin typeface="+mn-lt"/>
                <a:ea typeface="+mn-ea"/>
                <a:cs typeface="+mn-cs"/>
              </a:rPr>
              <a:t>ΒΒΒ</a:t>
            </a:r>
            <a:r>
              <a:rPr lang="el-GR" sz="1200" b="0" i="0" u="none" strike="noStrike" kern="1200" baseline="0" dirty="0">
                <a:solidFill>
                  <a:schemeClr val="tx1"/>
                </a:solidFill>
                <a:latin typeface="+mn-lt"/>
                <a:ea typeface="+mn-ea"/>
                <a:cs typeface="+mn-cs"/>
              </a:rPr>
              <a:t>, 4.3.</a:t>
            </a:r>
          </a:p>
          <a:p>
            <a:r>
              <a:rPr lang="el-GR" sz="1200" b="0" i="0" u="none" strike="noStrike" kern="1200" baseline="0" dirty="0">
                <a:solidFill>
                  <a:schemeClr val="tx1"/>
                </a:solidFill>
                <a:latin typeface="+mn-lt"/>
                <a:ea typeface="+mn-ea"/>
                <a:cs typeface="+mn-cs"/>
              </a:rPr>
              <a:t>2018: ΗΠΑ 10ετή ομόλογα δημοσίου, 2,4; </a:t>
            </a:r>
            <a:r>
              <a:rPr lang="el-GR" sz="1200" b="0" i="0" u="none" strike="noStrike" kern="1200" baseline="0" dirty="0" smtClean="0">
                <a:solidFill>
                  <a:schemeClr val="tx1"/>
                </a:solidFill>
                <a:latin typeface="+mn-lt"/>
                <a:ea typeface="+mn-ea"/>
                <a:cs typeface="+mn-cs"/>
              </a:rPr>
              <a:t>AAA</a:t>
            </a:r>
            <a:r>
              <a:rPr lang="el-GR" sz="1200" b="0" i="0" u="none" strike="noStrike" kern="1200" baseline="0" dirty="0">
                <a:solidFill>
                  <a:schemeClr val="tx1"/>
                </a:solidFill>
                <a:latin typeface="+mn-lt"/>
                <a:ea typeface="+mn-ea"/>
                <a:cs typeface="+mn-cs"/>
              </a:rPr>
              <a:t>, 3; </a:t>
            </a:r>
            <a:r>
              <a:rPr lang="el-GR" sz="1200" b="0" i="0" u="none" strike="noStrike" kern="1200" baseline="0" dirty="0" smtClean="0">
                <a:solidFill>
                  <a:schemeClr val="tx1"/>
                </a:solidFill>
                <a:latin typeface="+mn-lt"/>
                <a:ea typeface="+mn-ea"/>
                <a:cs typeface="+mn-cs"/>
              </a:rPr>
              <a:t>ΒΒΒ</a:t>
            </a:r>
            <a:r>
              <a:rPr lang="el-GR" sz="1200" b="0" i="0" u="none" strike="noStrike" kern="1200" baseline="0" dirty="0">
                <a:solidFill>
                  <a:schemeClr val="tx1"/>
                </a:solidFill>
                <a:latin typeface="+mn-lt"/>
                <a:ea typeface="+mn-ea"/>
                <a:cs typeface="+mn-cs"/>
              </a:rPr>
              <a:t>, 3.7.</a:t>
            </a:r>
          </a:p>
          <a:p>
            <a:r>
              <a:rPr lang="en-US" sz="1200" kern="1200" dirty="0">
                <a:solidFill>
                  <a:schemeClr val="tx1"/>
                </a:solidFill>
                <a:effectLst/>
                <a:latin typeface="+mn-lt"/>
                <a:ea typeface="+mn-ea"/>
                <a:cs typeface="+mn-cs"/>
              </a:rPr>
              <a:t> </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12</a:t>
            </a:fld>
            <a:endParaRPr lang="en-US" dirty="0"/>
          </a:p>
        </p:txBody>
      </p:sp>
    </p:spTree>
    <p:extLst>
      <p:ext uri="{BB962C8B-B14F-4D97-AF65-F5344CB8AC3E}">
        <p14:creationId xmlns="" xmlns:p14="http://schemas.microsoft.com/office/powerpoint/2010/main" val="20403102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Οι  χρηματοπιστωτικοί διαμεσολαβητές εκτελούν μια σημαντική λειτουργία. Αναπτύσσουν τεχνογνωσία σχετικά με συγκεκριμένους δανειολήπτες και μπορούν να προσαρμόσουν τον δανεισμό στις συγκεκριμένες ανάγκες τους. Σε κανονικούς καιρούς λειτουργούν ομαλά. Δανείζονται και δανείζουν, χρεώνοντας ελαφρώς υψηλότερο επιτόκιο από το επιτόκιο με το οποίο δανείζονται, για να αποκομίσουν κέρδος.</a:t>
            </a:r>
          </a:p>
        </p:txBody>
      </p:sp>
      <p:sp>
        <p:nvSpPr>
          <p:cNvPr id="4" name="Slide Number Placeholder 3"/>
          <p:cNvSpPr>
            <a:spLocks noGrp="1"/>
          </p:cNvSpPr>
          <p:nvPr>
            <p:ph type="sldNum" sz="quarter" idx="10"/>
          </p:nvPr>
        </p:nvSpPr>
        <p:spPr/>
        <p:txBody>
          <a:bodyPr/>
          <a:lstStyle/>
          <a:p>
            <a:fld id="{A73D6722-9B4D-4E29-B226-C325925A8118}" type="slidenum">
              <a:rPr lang="en-US" smtClean="0"/>
              <a:pPr/>
              <a:t>13</a:t>
            </a:fld>
            <a:endParaRPr lang="en-US" dirty="0"/>
          </a:p>
        </p:txBody>
      </p:sp>
    </p:spTree>
    <p:extLst>
      <p:ext uri="{BB962C8B-B14F-4D97-AF65-F5344CB8AC3E}">
        <p14:creationId xmlns="" xmlns:p14="http://schemas.microsoft.com/office/powerpoint/2010/main" val="212497966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l-GR" dirty="0"/>
              <a:t>Το σχήμα 6.4 δείχνει έναν απλοποιημένο ισολογισμό μιας τράπεζας. Μπορείτε να δείτε πώς η </a:t>
            </a:r>
            <a:r>
              <a:rPr lang="el-GR" dirty="0" err="1"/>
              <a:t>μόχλευση</a:t>
            </a:r>
            <a:r>
              <a:rPr lang="el-GR" dirty="0"/>
              <a:t> επηρεάζει τα κέρδη και τον κίνδυνο της τράπεζας.</a:t>
            </a:r>
          </a:p>
          <a:p>
            <a:pPr defTabSz="931774">
              <a:defRPr/>
            </a:pPr>
            <a:endParaRPr lang="el-GR" dirty="0"/>
          </a:p>
          <a:p>
            <a:pPr defTabSz="931774">
              <a:defRPr/>
            </a:pPr>
            <a:r>
              <a:rPr lang="el-GR" dirty="0"/>
              <a:t>Μεγάλη περιγραφή:</a:t>
            </a:r>
          </a:p>
          <a:p>
            <a:pPr defTabSz="931774">
              <a:defRPr/>
            </a:pPr>
            <a:r>
              <a:rPr lang="el-GR" dirty="0"/>
              <a:t>Ο ισολογισμός της τράπεζας αποτελείται από δύο στήλες, η μία στα αριστερά και η άλλη στα δεξιά. Η αριστερή στήλη έχει τις ακόλουθες πληροφορίες:</a:t>
            </a:r>
          </a:p>
          <a:p>
            <a:pPr defTabSz="931774">
              <a:defRPr/>
            </a:pPr>
            <a:r>
              <a:rPr lang="el-GR" dirty="0"/>
              <a:t>Περιουσιακά στοιχεία: 10</a:t>
            </a:r>
          </a:p>
          <a:p>
            <a:pPr defTabSz="931774">
              <a:defRPr/>
            </a:pPr>
            <a:r>
              <a:rPr lang="el-GR" dirty="0"/>
              <a:t>Η δεξιά στήλη έχει τις ακόλουθες πληροφορίες:</a:t>
            </a:r>
          </a:p>
          <a:p>
            <a:pPr defTabSz="931774">
              <a:defRPr/>
            </a:pPr>
            <a:r>
              <a:rPr lang="el-GR" dirty="0"/>
              <a:t>Υποχρεώσεις, 80</a:t>
            </a:r>
          </a:p>
          <a:p>
            <a:pPr defTabSz="931774">
              <a:defRPr/>
            </a:pPr>
            <a:r>
              <a:rPr lang="el-GR" dirty="0"/>
              <a:t>Κεφάλαιο, 20</a:t>
            </a:r>
          </a:p>
        </p:txBody>
      </p:sp>
      <p:sp>
        <p:nvSpPr>
          <p:cNvPr id="4" name="Slide Number Placeholder 3"/>
          <p:cNvSpPr>
            <a:spLocks noGrp="1"/>
          </p:cNvSpPr>
          <p:nvPr>
            <p:ph type="sldNum" sz="quarter" idx="10"/>
          </p:nvPr>
        </p:nvSpPr>
        <p:spPr/>
        <p:txBody>
          <a:bodyPr/>
          <a:lstStyle/>
          <a:p>
            <a:fld id="{A73D6722-9B4D-4E29-B226-C325925A8118}" type="slidenum">
              <a:rPr lang="en-US" smtClean="0"/>
              <a:pPr/>
              <a:t>14</a:t>
            </a:fld>
            <a:endParaRPr lang="en-US" dirty="0"/>
          </a:p>
        </p:txBody>
      </p:sp>
    </p:spTree>
    <p:extLst>
      <p:ext uri="{BB962C8B-B14F-4D97-AF65-F5344CB8AC3E}">
        <p14:creationId xmlns="" xmlns:p14="http://schemas.microsoft.com/office/powerpoint/2010/main" val="212497966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Όταν τα τραπεζικά περιουσιακά στοιχεία μειώνονται σε αξία, οι τράπεζες θα μειώσουν τον δανεισμό. Τώρα εξετάστε μια περίπτωση στην οποία οι επενδυτές δεν είναι σίγουροι για την αξία των περιουσιακών στοιχείων της τράπεζας και πιστεύουν, σωστά ή λάθος, ότι η αξία των περιουσιακών στοιχείων μπορεί να έχει μειωθεί. Στη συνέχεια, η </a:t>
            </a:r>
            <a:r>
              <a:rPr lang="el-GR" sz="1200" b="0" i="0" u="none" strike="noStrike" kern="1200" baseline="0" dirty="0" err="1">
                <a:solidFill>
                  <a:schemeClr val="tx1"/>
                </a:solidFill>
                <a:latin typeface="+mn-lt"/>
                <a:ea typeface="+mn-ea"/>
                <a:cs typeface="+mn-cs"/>
              </a:rPr>
              <a:t>μόχλευση</a:t>
            </a:r>
            <a:r>
              <a:rPr lang="el-GR" sz="1200" b="0" i="0" u="none" strike="noStrike" kern="1200" baseline="0" dirty="0">
                <a:solidFill>
                  <a:schemeClr val="tx1"/>
                </a:solidFill>
                <a:latin typeface="+mn-lt"/>
                <a:ea typeface="+mn-ea"/>
                <a:cs typeface="+mn-cs"/>
              </a:rPr>
              <a:t> μπορεί να έχει καταστροφικά αποτελέσματα, μερικά από τα οποία παρατίθενται σε αυτήν τη διαφάνεια.</a:t>
            </a:r>
          </a:p>
        </p:txBody>
      </p:sp>
      <p:sp>
        <p:nvSpPr>
          <p:cNvPr id="4" name="Slide Number Placeholder 3"/>
          <p:cNvSpPr>
            <a:spLocks noGrp="1"/>
          </p:cNvSpPr>
          <p:nvPr>
            <p:ph type="sldNum" sz="quarter" idx="10"/>
          </p:nvPr>
        </p:nvSpPr>
        <p:spPr/>
        <p:txBody>
          <a:bodyPr/>
          <a:lstStyle/>
          <a:p>
            <a:fld id="{A73D6722-9B4D-4E29-B226-C325925A8118}" type="slidenum">
              <a:rPr lang="en-US" smtClean="0"/>
              <a:pPr/>
              <a:t>15</a:t>
            </a:fld>
            <a:endParaRPr lang="en-US" dirty="0"/>
          </a:p>
        </p:txBody>
      </p:sp>
    </p:spTree>
    <p:extLst>
      <p:ext uri="{BB962C8B-B14F-4D97-AF65-F5344CB8AC3E}">
        <p14:creationId xmlns="" xmlns:p14="http://schemas.microsoft.com/office/powerpoint/2010/main" val="212497966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b="0" dirty="0"/>
              <a:t>Οι τραπεζικοί πανικοί ακολουθούν παρόμοιο πρότυπο. Πάρτε μια υγιή τράπεζα, δηλαδή μια τράπεζα με χαρτοφυλάκιο καλών δανείων. Ας υποθέσουμε ότι αρχίζουν οι φήμες ότι η τράπεζα δεν πάει καλά και κάποια δάνεια δεν θα αποπληρωθούν. Πιστεύοντας ότι η τράπεζα μπορεί να χρεοκοπήσει, τα άτομα με καταθέσεις στην τράπεζα θα θέλουν να κλείσουν τους λογαριασμούς τους και να κάνουν ανάληψη μετρητών. Εάν το κάνουν αρκετοί άνθρωποι, η τράπεζα θα ξεμείνει από κεφάλαια. Δεδομένου ότι τα δάνεια δεν μπορούν εύκολα να ανακληθούν, η τράπεζα δεν θα μπορέσει να ικανοποιήσει τη ζήτηση για μετρητά και θα πρέπει να κλείσει. Θεσπίστηκε ασφάλιση καταθέσεων για τον περιορισμό των τραπεζικών πανικών.</a:t>
            </a:r>
          </a:p>
        </p:txBody>
      </p:sp>
      <p:sp>
        <p:nvSpPr>
          <p:cNvPr id="4" name="Slide Number Placeholder 3"/>
          <p:cNvSpPr>
            <a:spLocks noGrp="1"/>
          </p:cNvSpPr>
          <p:nvPr>
            <p:ph type="sldNum" sz="quarter" idx="10"/>
          </p:nvPr>
        </p:nvSpPr>
        <p:spPr/>
        <p:txBody>
          <a:bodyPr/>
          <a:lstStyle/>
          <a:p>
            <a:fld id="{A73D6722-9B4D-4E29-B226-C325925A8118}" type="slidenum">
              <a:rPr lang="en-US" smtClean="0"/>
              <a:pPr/>
              <a:t>16</a:t>
            </a:fld>
            <a:endParaRPr lang="en-US" dirty="0"/>
          </a:p>
        </p:txBody>
      </p:sp>
    </p:spTree>
    <p:extLst>
      <p:ext uri="{BB962C8B-B14F-4D97-AF65-F5344CB8AC3E}">
        <p14:creationId xmlns="" xmlns:p14="http://schemas.microsoft.com/office/powerpoint/2010/main" val="212497966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smtClean="0">
                <a:solidFill>
                  <a:schemeClr val="tx1"/>
                </a:solidFill>
                <a:latin typeface="+mn-lt"/>
                <a:ea typeface="+mn-ea"/>
                <a:cs typeface="+mn-cs"/>
              </a:rPr>
              <a:t>Το </a:t>
            </a:r>
            <a:r>
              <a:rPr lang="el-GR" sz="1200" b="0" i="0" u="none" strike="noStrike" kern="1200" baseline="0" dirty="0">
                <a:solidFill>
                  <a:schemeClr val="tx1"/>
                </a:solidFill>
                <a:latin typeface="+mn-lt"/>
                <a:ea typeface="+mn-ea"/>
                <a:cs typeface="+mn-cs"/>
              </a:rPr>
              <a:t>υπόδειγμα IS-LM που παρουσιάστηκε στο Κεφάλαιο 5 είχε μόνο ένα επιτόκιο. Καθοριζόταν από την κεντρική τράπεζα και επηρέαζε τις αποφάσεις δαπανών. Εμφανίστηκε τόσο στη σχέση LM όσο και στη σχέση IS. Οι τρεις πρώτες ενότητες αυτού του κεφαλαίου έδειξαν ότι, αν και αυτό ήταν ένα χρήσιμο πρώτο βήμα, η πραγματικότητα είναι πολύ πιο περίπλοκη και πρέπει να επεκτείνουμε το αρχικό μας υπόδειγμα, ώστε να ληφθούν υπόψη διαφορετικά επιτόκια.</a:t>
            </a:r>
          </a:p>
        </p:txBody>
      </p:sp>
      <p:sp>
        <p:nvSpPr>
          <p:cNvPr id="4" name="Slide Number Placeholder 3"/>
          <p:cNvSpPr>
            <a:spLocks noGrp="1"/>
          </p:cNvSpPr>
          <p:nvPr>
            <p:ph type="sldNum" sz="quarter" idx="10"/>
          </p:nvPr>
        </p:nvSpPr>
        <p:spPr/>
        <p:txBody>
          <a:bodyPr/>
          <a:lstStyle/>
          <a:p>
            <a:fld id="{A73D6722-9B4D-4E29-B226-C325925A8118}" type="slidenum">
              <a:rPr lang="en-US" smtClean="0"/>
              <a:pPr/>
              <a:t>17</a:t>
            </a:fld>
            <a:endParaRPr lang="en-US" dirty="0"/>
          </a:p>
        </p:txBody>
      </p:sp>
    </p:spTree>
    <p:extLst>
      <p:ext uri="{BB962C8B-B14F-4D97-AF65-F5344CB8AC3E}">
        <p14:creationId xmlns="" xmlns:p14="http://schemas.microsoft.com/office/powerpoint/2010/main" val="212497966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Πρώτον, πρέπει να κάνουμε τη διάκριση μεταξύ του ονομαστικού και του πραγματικού επιτοκίου. Δεύτερον, πρέπει να διακρίνουμε το επιτόκιο πολιτικής που ορίζει η κεντρική τράπεζα και τα επιτόκια που αντιμετωπίζουν οι δανειολήπτες. Όπως είδαμε, αυτά τα επιτόκια εξαρτώνται τόσο από τον κίνδυνο που σχετίζεται με τους δανειολήπτες όσο και από την κατάσταση της υγείας των ενδιάμεσων χρηματοπιστωτικών οργανισμών. Η κεντρική τράπεζα επιλέγει το πραγματικό επιτόκιο πολιτικής, r. Αλλά το πραγματικό επιτόκιο που σχετίζεται με τις αποφάσεις δαπανών είναι το επιτόκιο δανεισμού, r + x, το οποίο εξαρτάται όχι μόνο από το επιτόκιο πολιτικής αλλά και από το ασφάλιστρο κινδύνου.</a:t>
            </a:r>
          </a:p>
        </p:txBody>
      </p:sp>
      <p:sp>
        <p:nvSpPr>
          <p:cNvPr id="4" name="Slide Number Placeholder 3"/>
          <p:cNvSpPr>
            <a:spLocks noGrp="1"/>
          </p:cNvSpPr>
          <p:nvPr>
            <p:ph type="sldNum" sz="quarter" idx="10"/>
          </p:nvPr>
        </p:nvSpPr>
        <p:spPr/>
        <p:txBody>
          <a:bodyPr/>
          <a:lstStyle/>
          <a:p>
            <a:fld id="{A73D6722-9B4D-4E29-B226-C325925A8118}" type="slidenum">
              <a:rPr lang="en-US" smtClean="0"/>
              <a:pPr/>
              <a:t>18</a:t>
            </a:fld>
            <a:endParaRPr lang="en-US" dirty="0"/>
          </a:p>
        </p:txBody>
      </p:sp>
    </p:spTree>
    <p:extLst>
      <p:ext uri="{BB962C8B-B14F-4D97-AF65-F5344CB8AC3E}">
        <p14:creationId xmlns="" xmlns:p14="http://schemas.microsoft.com/office/powerpoint/2010/main" val="212497966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Οι δύο εξισώσεις (6.5 και 6.6) παρουσιάζονται στο Σχήμα 6-5. Το επιτόκιο πολιτικής — το πραγματικό επιτόκιο που επιλέγει η κεντρική τράπεζα — μετριέται στον κάθετο άξονα και το προϊόν στον οριζόντιο άξονα. Η καμπύλη IS σχεδιάζεται για δεδομένες τιμές των G, T και x. Με όλα τα άλλα αμετάβλητα, μια αύξηση του πραγματικού επιτοκίου πολιτικής μειώνει τις δαπάνες και με τη σειρά τους το προϊόν: Η καμπύλη IS έχει καθοδική κλίση. Η LM είναι μια οριζόντια γραμμή στο επιτόκιο πολιτικής. Η ισορροπία δίνεται από το σημείο Α, με το αντίστοιχο επίπεδο προϊόντος Υ.</a:t>
            </a:r>
          </a:p>
          <a:p>
            <a:endParaRPr lang="el-GR" sz="1200" b="0" i="0" u="none" strike="noStrike" kern="1200" baseline="0" dirty="0">
              <a:solidFill>
                <a:schemeClr val="tx1"/>
              </a:solidFill>
              <a:latin typeface="+mn-lt"/>
              <a:ea typeface="+mn-ea"/>
              <a:cs typeface="+mn-cs"/>
            </a:endParaRPr>
          </a:p>
          <a:p>
            <a:r>
              <a:rPr lang="el-GR" sz="1200" b="0" i="0" u="none" strike="noStrike" kern="1200" baseline="0" dirty="0">
                <a:solidFill>
                  <a:schemeClr val="tx1"/>
                </a:solidFill>
                <a:latin typeface="+mn-lt"/>
                <a:ea typeface="+mn-ea"/>
                <a:cs typeface="+mn-cs"/>
              </a:rPr>
              <a:t>Μεγάλη περιγραφή:</a:t>
            </a:r>
          </a:p>
          <a:p>
            <a:r>
              <a:rPr lang="el-GR" sz="1200" b="0" i="0" u="none" strike="noStrike" kern="1200" baseline="0" dirty="0">
                <a:solidFill>
                  <a:schemeClr val="tx1"/>
                </a:solidFill>
                <a:latin typeface="+mn-lt"/>
                <a:ea typeface="+mn-ea"/>
                <a:cs typeface="+mn-cs"/>
              </a:rPr>
              <a:t>Ο κατακόρυφος άξονας του γραφήματος φέρει την ένδειξη «Πραγματικό επιτόκιο, r» και ο οριζόντιος άξονας φέρει την ένδειξη «Προϊόν, Υ». Δύο ευθείες οριζόντιες γραμμές, η μία στο επάνω μέρος με την ένδειξη </a:t>
            </a:r>
            <a:r>
              <a:rPr lang="el-GR" sz="1200" b="0" i="0" u="none" strike="noStrike" kern="1200" baseline="0" dirty="0" smtClean="0">
                <a:solidFill>
                  <a:schemeClr val="tx1"/>
                </a:solidFill>
                <a:latin typeface="+mn-lt"/>
                <a:ea typeface="+mn-ea"/>
                <a:cs typeface="+mn-cs"/>
              </a:rPr>
              <a:t>LM </a:t>
            </a:r>
            <a:r>
              <a:rPr lang="el-GR" sz="1200" b="0" i="0" u="none" strike="noStrike" kern="1200" baseline="0" dirty="0">
                <a:solidFill>
                  <a:schemeClr val="tx1"/>
                </a:solidFill>
                <a:latin typeface="+mn-lt"/>
                <a:ea typeface="+mn-ea"/>
                <a:cs typeface="+mn-cs"/>
              </a:rPr>
              <a:t>και η άλλη στο κάτω μέρος σχεδιάζονται από τον κατακόρυφο άξονα. Η γραμμή </a:t>
            </a:r>
            <a:r>
              <a:rPr lang="el-GR" sz="1200" b="0" i="0" u="none" strike="noStrike" kern="1200" baseline="0" dirty="0" smtClean="0">
                <a:solidFill>
                  <a:schemeClr val="tx1"/>
                </a:solidFill>
                <a:latin typeface="+mn-lt"/>
                <a:ea typeface="+mn-ea"/>
                <a:cs typeface="+mn-cs"/>
              </a:rPr>
              <a:t>LM </a:t>
            </a:r>
            <a:r>
              <a:rPr lang="el-GR" sz="1200" b="0" i="0" u="none" strike="noStrike" kern="1200" baseline="0" dirty="0">
                <a:solidFill>
                  <a:schemeClr val="tx1"/>
                </a:solidFill>
                <a:latin typeface="+mn-lt"/>
                <a:ea typeface="+mn-ea"/>
                <a:cs typeface="+mn-cs"/>
              </a:rPr>
              <a:t>σχεδιάζεται από το σημείο r με γραμμή που σημειώνεται στο κέντρο του κατακόρυφου άξονα. Δύο κοίλες καμπύλες με φθίνουσες κλίσεις, η μία στα δεξιά με την ένδειξη </a:t>
            </a:r>
            <a:r>
              <a:rPr lang="el-GR" sz="1200" b="0" i="0" u="none" strike="noStrike" kern="1200" baseline="0" dirty="0" smtClean="0">
                <a:solidFill>
                  <a:schemeClr val="tx1"/>
                </a:solidFill>
                <a:latin typeface="+mn-lt"/>
                <a:ea typeface="+mn-ea"/>
                <a:cs typeface="+mn-cs"/>
              </a:rPr>
              <a:t>IS </a:t>
            </a:r>
            <a:r>
              <a:rPr lang="el-GR" sz="1200" b="0" i="0" u="none" strike="noStrike" kern="1200" baseline="0" dirty="0">
                <a:solidFill>
                  <a:schemeClr val="tx1"/>
                </a:solidFill>
                <a:latin typeface="+mn-lt"/>
                <a:ea typeface="+mn-ea"/>
                <a:cs typeface="+mn-cs"/>
              </a:rPr>
              <a:t>και η άλλη στα αριστερά με την ένδειξη </a:t>
            </a:r>
            <a:r>
              <a:rPr lang="el-GR" sz="1200" b="0" i="0" u="none" strike="noStrike" kern="1200" baseline="0" dirty="0" smtClean="0">
                <a:solidFill>
                  <a:schemeClr val="tx1"/>
                </a:solidFill>
                <a:latin typeface="+mn-lt"/>
                <a:ea typeface="+mn-ea"/>
                <a:cs typeface="+mn-cs"/>
              </a:rPr>
              <a:t>IS’ </a:t>
            </a:r>
            <a:r>
              <a:rPr lang="el-GR" sz="1200" b="0" i="0" u="none" strike="noStrike" kern="1200" baseline="0" dirty="0">
                <a:solidFill>
                  <a:schemeClr val="tx1"/>
                </a:solidFill>
                <a:latin typeface="+mn-lt"/>
                <a:ea typeface="+mn-ea"/>
                <a:cs typeface="+mn-cs"/>
              </a:rPr>
              <a:t>σχεδιάζονται διερχόμενες από τη γραμμή </a:t>
            </a:r>
            <a:r>
              <a:rPr lang="el-GR" sz="1200" b="0" i="0" u="none" strike="noStrike" kern="1200" baseline="0" dirty="0" smtClean="0">
                <a:solidFill>
                  <a:schemeClr val="tx1"/>
                </a:solidFill>
                <a:latin typeface="+mn-lt"/>
                <a:ea typeface="+mn-ea"/>
                <a:cs typeface="+mn-cs"/>
              </a:rPr>
              <a:t>LM</a:t>
            </a:r>
            <a:r>
              <a:rPr lang="el-GR" sz="1200" b="0" i="0" u="none" strike="noStrike" kern="1200" baseline="0" dirty="0">
                <a:solidFill>
                  <a:schemeClr val="tx1"/>
                </a:solidFill>
                <a:latin typeface="+mn-lt"/>
                <a:ea typeface="+mn-ea"/>
                <a:cs typeface="+mn-cs"/>
              </a:rPr>
              <a:t>. Η καμπύλη </a:t>
            </a:r>
            <a:r>
              <a:rPr lang="el-GR" sz="1200" b="0" i="0" u="none" strike="noStrike" kern="1200" baseline="0" dirty="0" smtClean="0">
                <a:solidFill>
                  <a:schemeClr val="tx1"/>
                </a:solidFill>
                <a:latin typeface="+mn-lt"/>
                <a:ea typeface="+mn-ea"/>
                <a:cs typeface="+mn-cs"/>
              </a:rPr>
              <a:t>IS </a:t>
            </a:r>
            <a:r>
              <a:rPr lang="el-GR" sz="1200" b="0" i="0" u="none" strike="noStrike" kern="1200" baseline="0" dirty="0">
                <a:solidFill>
                  <a:schemeClr val="tx1"/>
                </a:solidFill>
                <a:latin typeface="+mn-lt"/>
                <a:ea typeface="+mn-ea"/>
                <a:cs typeface="+mn-cs"/>
              </a:rPr>
              <a:t>τέμνει την ευθεία </a:t>
            </a:r>
            <a:r>
              <a:rPr lang="el-GR" sz="1200" b="0" i="0" u="none" strike="noStrike" kern="1200" baseline="0" dirty="0" smtClean="0">
                <a:solidFill>
                  <a:schemeClr val="tx1"/>
                </a:solidFill>
                <a:latin typeface="+mn-lt"/>
                <a:ea typeface="+mn-ea"/>
                <a:cs typeface="+mn-cs"/>
              </a:rPr>
              <a:t>LM </a:t>
            </a:r>
            <a:r>
              <a:rPr lang="el-GR" sz="1200" b="0" i="0" u="none" strike="noStrike" kern="1200" baseline="0" dirty="0">
                <a:solidFill>
                  <a:schemeClr val="tx1"/>
                </a:solidFill>
                <a:latin typeface="+mn-lt"/>
                <a:ea typeface="+mn-ea"/>
                <a:cs typeface="+mn-cs"/>
              </a:rPr>
              <a:t>στο σημείο A και η καμπύλη </a:t>
            </a:r>
            <a:r>
              <a:rPr lang="el-GR" sz="1200" b="0" i="0" u="none" strike="noStrike" kern="1200" baseline="0" dirty="0" smtClean="0">
                <a:solidFill>
                  <a:schemeClr val="tx1"/>
                </a:solidFill>
                <a:latin typeface="+mn-lt"/>
                <a:ea typeface="+mn-ea"/>
                <a:cs typeface="+mn-cs"/>
              </a:rPr>
              <a:t>IS’ </a:t>
            </a:r>
            <a:r>
              <a:rPr lang="el-GR" sz="1200" b="0" i="0" u="none" strike="noStrike" kern="1200" baseline="0" dirty="0">
                <a:solidFill>
                  <a:schemeClr val="tx1"/>
                </a:solidFill>
                <a:latin typeface="+mn-lt"/>
                <a:ea typeface="+mn-ea"/>
                <a:cs typeface="+mn-cs"/>
              </a:rPr>
              <a:t>τόνος τέμνει τη γραμμή </a:t>
            </a:r>
            <a:r>
              <a:rPr lang="el-GR" sz="1200" b="0" i="0" u="none" strike="noStrike" kern="1200" baseline="0" dirty="0" smtClean="0">
                <a:solidFill>
                  <a:schemeClr val="tx1"/>
                </a:solidFill>
                <a:latin typeface="+mn-lt"/>
                <a:ea typeface="+mn-ea"/>
                <a:cs typeface="+mn-cs"/>
              </a:rPr>
              <a:t>LM </a:t>
            </a:r>
            <a:r>
              <a:rPr lang="el-GR" sz="1200" b="0" i="0" u="none" strike="noStrike" kern="1200" baseline="0" dirty="0">
                <a:solidFill>
                  <a:schemeClr val="tx1"/>
                </a:solidFill>
                <a:latin typeface="+mn-lt"/>
                <a:ea typeface="+mn-ea"/>
                <a:cs typeface="+mn-cs"/>
              </a:rPr>
              <a:t>στο σημείο </a:t>
            </a:r>
            <a:r>
              <a:rPr lang="el-GR" sz="1200" b="0" i="0" u="none" strike="noStrike" kern="1200" baseline="0" dirty="0" smtClean="0">
                <a:solidFill>
                  <a:schemeClr val="tx1"/>
                </a:solidFill>
                <a:latin typeface="+mn-lt"/>
                <a:ea typeface="+mn-ea"/>
                <a:cs typeface="+mn-cs"/>
              </a:rPr>
              <a:t>A’. </a:t>
            </a:r>
            <a:r>
              <a:rPr lang="el-GR" sz="1200" b="0" i="0" u="none" strike="noStrike" kern="1200" baseline="0" dirty="0">
                <a:solidFill>
                  <a:schemeClr val="tx1"/>
                </a:solidFill>
                <a:latin typeface="+mn-lt"/>
                <a:ea typeface="+mn-ea"/>
                <a:cs typeface="+mn-cs"/>
              </a:rPr>
              <a:t>Υπάρχει ένα αριστερό βέλος μεταξύ των καμπυλών IS και </a:t>
            </a:r>
            <a:r>
              <a:rPr lang="el-GR" sz="1200" b="0" i="0" u="none" strike="noStrike" kern="1200" baseline="0" dirty="0" smtClean="0">
                <a:solidFill>
                  <a:schemeClr val="tx1"/>
                </a:solidFill>
                <a:latin typeface="+mn-lt"/>
                <a:ea typeface="+mn-ea"/>
                <a:cs typeface="+mn-cs"/>
              </a:rPr>
              <a:t>IS’. </a:t>
            </a:r>
            <a:r>
              <a:rPr lang="el-GR" sz="1200" b="0" i="0" u="none" strike="noStrike" kern="1200" baseline="0" dirty="0">
                <a:solidFill>
                  <a:schemeClr val="tx1"/>
                </a:solidFill>
                <a:latin typeface="+mn-lt"/>
                <a:ea typeface="+mn-ea"/>
                <a:cs typeface="+mn-cs"/>
              </a:rPr>
              <a:t>Δύο διακεκομμένες ευθείες γραμμές σχεδιάζονται κάθετα, η μία από το σημείο Α στο σημείο Υ στη δεύτερη οριζόντια γραμμή και η άλλη από το σημείο </a:t>
            </a:r>
            <a:r>
              <a:rPr lang="el-GR" sz="1200" b="0" i="0" u="none" strike="noStrike" kern="1200" baseline="0" dirty="0" smtClean="0">
                <a:solidFill>
                  <a:schemeClr val="tx1"/>
                </a:solidFill>
                <a:latin typeface="+mn-lt"/>
                <a:ea typeface="+mn-ea"/>
                <a:cs typeface="+mn-cs"/>
              </a:rPr>
              <a:t>Α’ </a:t>
            </a:r>
            <a:r>
              <a:rPr lang="el-GR" sz="1200" b="0" i="0" u="none" strike="noStrike" kern="1200" baseline="0" dirty="0">
                <a:solidFill>
                  <a:schemeClr val="tx1"/>
                </a:solidFill>
                <a:latin typeface="+mn-lt"/>
                <a:ea typeface="+mn-ea"/>
                <a:cs typeface="+mn-cs"/>
              </a:rPr>
              <a:t>στο σημείο </a:t>
            </a:r>
            <a:r>
              <a:rPr lang="el-GR" sz="1200" b="0" i="0" u="none" strike="noStrike" kern="1200" baseline="0" dirty="0" smtClean="0">
                <a:solidFill>
                  <a:schemeClr val="tx1"/>
                </a:solidFill>
                <a:latin typeface="+mn-lt"/>
                <a:ea typeface="+mn-ea"/>
                <a:cs typeface="+mn-cs"/>
              </a:rPr>
              <a:t>y’ </a:t>
            </a:r>
            <a:r>
              <a:rPr lang="el-GR" sz="1200" b="0" i="0" u="none" strike="noStrike" kern="1200" baseline="0" dirty="0">
                <a:solidFill>
                  <a:schemeClr val="tx1"/>
                </a:solidFill>
                <a:latin typeface="+mn-lt"/>
                <a:ea typeface="+mn-ea"/>
                <a:cs typeface="+mn-cs"/>
              </a:rPr>
              <a:t>στη δεύτερη οριζόντια γραμμή.</a:t>
            </a:r>
          </a:p>
        </p:txBody>
      </p:sp>
      <p:sp>
        <p:nvSpPr>
          <p:cNvPr id="4" name="Slide Number Placeholder 3"/>
          <p:cNvSpPr>
            <a:spLocks noGrp="1"/>
          </p:cNvSpPr>
          <p:nvPr>
            <p:ph type="sldNum" sz="quarter" idx="10"/>
          </p:nvPr>
        </p:nvSpPr>
        <p:spPr/>
        <p:txBody>
          <a:bodyPr/>
          <a:lstStyle/>
          <a:p>
            <a:fld id="{A73D6722-9B4D-4E29-B226-C325925A8118}" type="slidenum">
              <a:rPr lang="en-US" smtClean="0"/>
              <a:pPr/>
              <a:t>19</a:t>
            </a:fld>
            <a:endParaRPr lang="en-US" dirty="0"/>
          </a:p>
        </p:txBody>
      </p:sp>
    </p:spTree>
    <p:extLst>
      <p:ext uri="{BB962C8B-B14F-4D97-AF65-F5344CB8AC3E}">
        <p14:creationId xmlns="" xmlns:p14="http://schemas.microsoft.com/office/powerpoint/2010/main" val="21249796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2</a:t>
            </a:fld>
            <a:endParaRPr lang="en-US" dirty="0"/>
          </a:p>
        </p:txBody>
      </p:sp>
    </p:spTree>
    <p:extLst>
      <p:ext uri="{BB962C8B-B14F-4D97-AF65-F5344CB8AC3E}">
        <p14:creationId xmlns="" xmlns:p14="http://schemas.microsoft.com/office/powerpoint/2010/main" val="212497966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Δεδομένου ότι η αιτία της χαμηλής παραγωγής είναι ότι το επιτόκιο για τους δανειολήπτες είναι πολύ υψηλό, η νομισματική πολιτική φαίνεται να είναι καλύτερο εργαλείο. Πράγματι, μια επαρκής μείωση του επιτοκίου πολιτικής, όπως φαίνεται στο Σχήμα 6-6, μπορεί καταρχήν να είναι αρκετή για να οδηγήσει την οικονομία στο σημείο </a:t>
            </a:r>
            <a:r>
              <a:rPr lang="el-GR" sz="1200" b="0" i="0" u="none" strike="noStrike" kern="1200" baseline="0" dirty="0" smtClean="0">
                <a:solidFill>
                  <a:schemeClr val="tx1"/>
                </a:solidFill>
                <a:latin typeface="+mn-lt"/>
                <a:ea typeface="+mn-ea"/>
                <a:cs typeface="+mn-cs"/>
              </a:rPr>
              <a:t>Α’ </a:t>
            </a:r>
            <a:r>
              <a:rPr lang="el-GR" sz="1200" b="0" i="0" u="none" strike="noStrike" kern="1200" baseline="0" dirty="0">
                <a:solidFill>
                  <a:schemeClr val="tx1"/>
                </a:solidFill>
                <a:latin typeface="+mn-lt"/>
                <a:ea typeface="+mn-ea"/>
                <a:cs typeface="+mn-cs"/>
              </a:rPr>
              <a:t>και να διατηρήσει το προϊόν στο αρχικό του επίπεδο.</a:t>
            </a:r>
          </a:p>
          <a:p>
            <a:endParaRPr lang="el-GR" sz="1200" b="0" i="0" u="none" strike="noStrike" kern="1200" baseline="0" dirty="0">
              <a:solidFill>
                <a:schemeClr val="tx1"/>
              </a:solidFill>
              <a:latin typeface="+mn-lt"/>
              <a:ea typeface="+mn-ea"/>
              <a:cs typeface="+mn-cs"/>
            </a:endParaRPr>
          </a:p>
          <a:p>
            <a:r>
              <a:rPr lang="el-GR" sz="1200" b="0" i="0" u="none" strike="noStrike" kern="1200" baseline="0" dirty="0">
                <a:solidFill>
                  <a:schemeClr val="tx1"/>
                </a:solidFill>
                <a:latin typeface="+mn-lt"/>
                <a:ea typeface="+mn-ea"/>
                <a:cs typeface="+mn-cs"/>
              </a:rPr>
              <a:t>Μεγάλη περιγραφή:</a:t>
            </a:r>
          </a:p>
          <a:p>
            <a:r>
              <a:rPr lang="el-GR" sz="1200" b="0" i="0" u="none" strike="noStrike" kern="1200" baseline="0" dirty="0">
                <a:solidFill>
                  <a:schemeClr val="tx1"/>
                </a:solidFill>
                <a:latin typeface="+mn-lt"/>
                <a:ea typeface="+mn-ea"/>
                <a:cs typeface="+mn-cs"/>
              </a:rPr>
              <a:t>Ο κατακόρυφος άξονας του γραφήματος φέρει την ένδειξη «Πραγματικό επιτόκιο, r» και ο οριζόντιος άξονας φέρει την ένδειξη «Προϊόν, Υ». Δύο ευθείες οριζόντιες γραμμές, η μία στο επάνω μέρος με την ένδειξη </a:t>
            </a:r>
            <a:r>
              <a:rPr lang="el-GR" sz="1200" b="0" i="0" u="none" strike="noStrike" kern="1200" baseline="0" dirty="0" smtClean="0">
                <a:solidFill>
                  <a:schemeClr val="tx1"/>
                </a:solidFill>
                <a:latin typeface="+mn-lt"/>
                <a:ea typeface="+mn-ea"/>
                <a:cs typeface="+mn-cs"/>
              </a:rPr>
              <a:t>LM </a:t>
            </a:r>
            <a:r>
              <a:rPr lang="el-GR" sz="1200" b="0" i="0" u="none" strike="noStrike" kern="1200" baseline="0" dirty="0">
                <a:solidFill>
                  <a:schemeClr val="tx1"/>
                </a:solidFill>
                <a:latin typeface="+mn-lt"/>
                <a:ea typeface="+mn-ea"/>
                <a:cs typeface="+mn-cs"/>
              </a:rPr>
              <a:t>και η άλλη στο κάτω μέρος με την ένδειξη </a:t>
            </a:r>
            <a:r>
              <a:rPr lang="el-GR" sz="1200" b="0" i="0" u="none" strike="noStrike" kern="1200" baseline="0" dirty="0" smtClean="0">
                <a:solidFill>
                  <a:schemeClr val="tx1"/>
                </a:solidFill>
                <a:latin typeface="+mn-lt"/>
                <a:ea typeface="+mn-ea"/>
                <a:cs typeface="+mn-cs"/>
              </a:rPr>
              <a:t>LM’ </a:t>
            </a:r>
            <a:r>
              <a:rPr lang="el-GR" sz="1200" b="0" i="0" u="none" strike="noStrike" kern="1200" baseline="0" dirty="0">
                <a:solidFill>
                  <a:schemeClr val="tx1"/>
                </a:solidFill>
                <a:latin typeface="+mn-lt"/>
                <a:ea typeface="+mn-ea"/>
                <a:cs typeface="+mn-cs"/>
              </a:rPr>
              <a:t>σχεδιάζονται από τον κατακόρυφο άξονα. Η γραμμή </a:t>
            </a:r>
            <a:r>
              <a:rPr lang="el-GR" sz="1200" b="0" i="0" u="none" strike="noStrike" kern="1200" baseline="0" dirty="0" smtClean="0">
                <a:solidFill>
                  <a:schemeClr val="tx1"/>
                </a:solidFill>
                <a:latin typeface="+mn-lt"/>
                <a:ea typeface="+mn-ea"/>
                <a:cs typeface="+mn-cs"/>
              </a:rPr>
              <a:t>LM </a:t>
            </a:r>
            <a:r>
              <a:rPr lang="el-GR" sz="1200" b="0" i="0" u="none" strike="noStrike" kern="1200" baseline="0" dirty="0">
                <a:solidFill>
                  <a:schemeClr val="tx1"/>
                </a:solidFill>
                <a:latin typeface="+mn-lt"/>
                <a:ea typeface="+mn-ea"/>
                <a:cs typeface="+mn-cs"/>
              </a:rPr>
              <a:t>και η  γραμμή </a:t>
            </a:r>
            <a:r>
              <a:rPr lang="el-GR" sz="1200" b="0" i="0" u="none" strike="noStrike" kern="1200" baseline="0" dirty="0" smtClean="0">
                <a:solidFill>
                  <a:schemeClr val="tx1"/>
                </a:solidFill>
                <a:latin typeface="+mn-lt"/>
                <a:ea typeface="+mn-ea"/>
                <a:cs typeface="+mn-cs"/>
              </a:rPr>
              <a:t>LM’ </a:t>
            </a:r>
            <a:r>
              <a:rPr lang="el-GR" sz="1200" b="0" i="0" u="none" strike="noStrike" kern="1200" baseline="0" dirty="0">
                <a:solidFill>
                  <a:schemeClr val="tx1"/>
                </a:solidFill>
                <a:latin typeface="+mn-lt"/>
                <a:ea typeface="+mn-ea"/>
                <a:cs typeface="+mn-cs"/>
              </a:rPr>
              <a:t>σχεδιάζονται από το σημείο r με γραμμή και το σημείο </a:t>
            </a:r>
            <a:r>
              <a:rPr lang="el-GR" sz="1200" b="0" i="0" u="none" strike="noStrike" kern="1200" baseline="0" dirty="0" smtClean="0">
                <a:solidFill>
                  <a:schemeClr val="tx1"/>
                </a:solidFill>
                <a:latin typeface="+mn-lt"/>
                <a:ea typeface="+mn-ea"/>
                <a:cs typeface="+mn-cs"/>
              </a:rPr>
              <a:t>r’ </a:t>
            </a:r>
            <a:r>
              <a:rPr lang="el-GR" sz="1200" b="0" i="0" u="none" strike="noStrike" kern="1200" baseline="0" dirty="0">
                <a:solidFill>
                  <a:schemeClr val="tx1"/>
                </a:solidFill>
                <a:latin typeface="+mn-lt"/>
                <a:ea typeface="+mn-ea"/>
                <a:cs typeface="+mn-cs"/>
              </a:rPr>
              <a:t>με γραμμή που σημειώνεται στον κατακόρυφο άξονα. Υπάρχει ένα βέλος προς τα κάτω μεταξύ των ευθειών. Μια άλλη οριζόντια ευθεία γραμμή σχεδιάζεται μεταξύ των γραμμών </a:t>
            </a:r>
            <a:r>
              <a:rPr lang="el-GR" sz="1200" b="0" i="0" u="none" strike="noStrike" kern="1200" baseline="0" dirty="0" smtClean="0">
                <a:solidFill>
                  <a:schemeClr val="tx1"/>
                </a:solidFill>
                <a:latin typeface="+mn-lt"/>
                <a:ea typeface="+mn-ea"/>
                <a:cs typeface="+mn-cs"/>
              </a:rPr>
              <a:t>LM </a:t>
            </a:r>
            <a:r>
              <a:rPr lang="el-GR" sz="1200" b="0" i="0" u="none" strike="noStrike" kern="1200" baseline="0" dirty="0">
                <a:solidFill>
                  <a:schemeClr val="tx1"/>
                </a:solidFill>
                <a:latin typeface="+mn-lt"/>
                <a:ea typeface="+mn-ea"/>
                <a:cs typeface="+mn-cs"/>
              </a:rPr>
              <a:t>και </a:t>
            </a:r>
            <a:r>
              <a:rPr lang="el-GR" sz="1200" b="0" i="0" u="none" strike="noStrike" kern="1200" baseline="0" dirty="0" smtClean="0">
                <a:solidFill>
                  <a:schemeClr val="tx1"/>
                </a:solidFill>
                <a:latin typeface="+mn-lt"/>
                <a:ea typeface="+mn-ea"/>
                <a:cs typeface="+mn-cs"/>
              </a:rPr>
              <a:t>LM’ </a:t>
            </a:r>
            <a:r>
              <a:rPr lang="el-GR" sz="1200" b="0" i="0" u="none" strike="noStrike" kern="1200" baseline="0" dirty="0">
                <a:solidFill>
                  <a:schemeClr val="tx1"/>
                </a:solidFill>
                <a:latin typeface="+mn-lt"/>
                <a:ea typeface="+mn-ea"/>
                <a:cs typeface="+mn-cs"/>
              </a:rPr>
              <a:t>από το 0 στον κατακόρυφο άξονα. Δύο </a:t>
            </a:r>
            <a:r>
              <a:rPr lang="el-GR" sz="1200" b="0" i="0" u="none" strike="noStrike" kern="1200" baseline="0" dirty="0" smtClean="0">
                <a:solidFill>
                  <a:schemeClr val="tx1"/>
                </a:solidFill>
                <a:latin typeface="+mn-lt"/>
                <a:ea typeface="+mn-ea"/>
                <a:cs typeface="+mn-cs"/>
              </a:rPr>
              <a:t>κυρτές </a:t>
            </a:r>
            <a:r>
              <a:rPr lang="el-GR" sz="1200" b="0" i="0" u="none" strike="noStrike" kern="1200" baseline="0" dirty="0">
                <a:solidFill>
                  <a:schemeClr val="tx1"/>
                </a:solidFill>
                <a:latin typeface="+mn-lt"/>
                <a:ea typeface="+mn-ea"/>
                <a:cs typeface="+mn-cs"/>
              </a:rPr>
              <a:t>καμπύλες με φθίνουσες κλίσεις, η μία στα δεξιά με την ένδειξη </a:t>
            </a:r>
            <a:r>
              <a:rPr lang="el-GR" sz="1200" b="0" i="0" u="none" strike="noStrike" kern="1200" baseline="0" dirty="0" smtClean="0">
                <a:solidFill>
                  <a:schemeClr val="tx1"/>
                </a:solidFill>
                <a:latin typeface="+mn-lt"/>
                <a:ea typeface="+mn-ea"/>
                <a:cs typeface="+mn-cs"/>
              </a:rPr>
              <a:t>IS </a:t>
            </a:r>
            <a:r>
              <a:rPr lang="el-GR" sz="1200" b="0" i="0" u="none" strike="noStrike" kern="1200" baseline="0" dirty="0">
                <a:solidFill>
                  <a:schemeClr val="tx1"/>
                </a:solidFill>
                <a:latin typeface="+mn-lt"/>
                <a:ea typeface="+mn-ea"/>
                <a:cs typeface="+mn-cs"/>
              </a:rPr>
              <a:t>και η άλλη στα αριστερά με την ένδειξη </a:t>
            </a:r>
            <a:r>
              <a:rPr lang="el-GR" sz="1200" b="0" i="0" u="none" strike="noStrike" kern="1200" baseline="0" dirty="0" smtClean="0">
                <a:solidFill>
                  <a:schemeClr val="tx1"/>
                </a:solidFill>
                <a:latin typeface="+mn-lt"/>
                <a:ea typeface="+mn-ea"/>
                <a:cs typeface="+mn-cs"/>
              </a:rPr>
              <a:t>IS’ </a:t>
            </a:r>
            <a:r>
              <a:rPr lang="el-GR" sz="1200" b="0" i="0" u="none" strike="noStrike" kern="1200" baseline="0" dirty="0">
                <a:solidFill>
                  <a:schemeClr val="tx1"/>
                </a:solidFill>
                <a:latin typeface="+mn-lt"/>
                <a:ea typeface="+mn-ea"/>
                <a:cs typeface="+mn-cs"/>
              </a:rPr>
              <a:t>σχεδιάζονται διερχόμενες από τη γραμμή </a:t>
            </a:r>
            <a:r>
              <a:rPr lang="el-GR" sz="1200" b="0" i="0" u="none" strike="noStrike" kern="1200" baseline="0" dirty="0" smtClean="0">
                <a:solidFill>
                  <a:schemeClr val="tx1"/>
                </a:solidFill>
                <a:latin typeface="+mn-lt"/>
                <a:ea typeface="+mn-ea"/>
                <a:cs typeface="+mn-cs"/>
              </a:rPr>
              <a:t>LM </a:t>
            </a:r>
            <a:r>
              <a:rPr lang="el-GR" sz="1200" b="0" i="0" u="none" strike="noStrike" kern="1200" baseline="0" dirty="0">
                <a:solidFill>
                  <a:schemeClr val="tx1"/>
                </a:solidFill>
                <a:latin typeface="+mn-lt"/>
                <a:ea typeface="+mn-ea"/>
                <a:cs typeface="+mn-cs"/>
              </a:rPr>
              <a:t>και τη γραμμή </a:t>
            </a:r>
            <a:r>
              <a:rPr lang="el-GR" sz="1200" b="0" i="0" u="none" strike="noStrike" kern="1200" baseline="0" dirty="0" smtClean="0">
                <a:solidFill>
                  <a:schemeClr val="tx1"/>
                </a:solidFill>
                <a:latin typeface="+mn-lt"/>
                <a:ea typeface="+mn-ea"/>
                <a:cs typeface="+mn-cs"/>
              </a:rPr>
              <a:t>LM’. </a:t>
            </a:r>
            <a:r>
              <a:rPr lang="el-GR" sz="1200" b="0" i="0" u="none" strike="noStrike" kern="1200" baseline="0" dirty="0">
                <a:solidFill>
                  <a:schemeClr val="tx1"/>
                </a:solidFill>
                <a:latin typeface="+mn-lt"/>
                <a:ea typeface="+mn-ea"/>
                <a:cs typeface="+mn-cs"/>
              </a:rPr>
              <a:t>Η καμπύλη </a:t>
            </a:r>
            <a:r>
              <a:rPr lang="el-GR" sz="1200" b="0" i="0" u="none" strike="noStrike" kern="1200" baseline="0" dirty="0" smtClean="0">
                <a:solidFill>
                  <a:schemeClr val="tx1"/>
                </a:solidFill>
                <a:latin typeface="+mn-lt"/>
                <a:ea typeface="+mn-ea"/>
                <a:cs typeface="+mn-cs"/>
              </a:rPr>
              <a:t>IS </a:t>
            </a:r>
            <a:r>
              <a:rPr lang="el-GR" sz="1200" b="0" i="0" u="none" strike="noStrike" kern="1200" baseline="0" dirty="0">
                <a:solidFill>
                  <a:schemeClr val="tx1"/>
                </a:solidFill>
                <a:latin typeface="+mn-lt"/>
                <a:ea typeface="+mn-ea"/>
                <a:cs typeface="+mn-cs"/>
              </a:rPr>
              <a:t>τέμνει την ευθεία </a:t>
            </a:r>
            <a:r>
              <a:rPr lang="el-GR" sz="1200" b="0" i="0" u="none" strike="noStrike" kern="1200" baseline="0" dirty="0" smtClean="0">
                <a:solidFill>
                  <a:schemeClr val="tx1"/>
                </a:solidFill>
                <a:latin typeface="+mn-lt"/>
                <a:ea typeface="+mn-ea"/>
                <a:cs typeface="+mn-cs"/>
              </a:rPr>
              <a:t>LM </a:t>
            </a:r>
            <a:r>
              <a:rPr lang="el-GR" sz="1200" b="0" i="0" u="none" strike="noStrike" kern="1200" baseline="0" dirty="0">
                <a:solidFill>
                  <a:schemeClr val="tx1"/>
                </a:solidFill>
                <a:latin typeface="+mn-lt"/>
                <a:ea typeface="+mn-ea"/>
                <a:cs typeface="+mn-cs"/>
              </a:rPr>
              <a:t>στο σημείο A. Η καμπύλη </a:t>
            </a:r>
            <a:r>
              <a:rPr lang="el-GR" sz="1200" b="0" i="0" u="none" strike="noStrike" kern="1200" baseline="0" dirty="0" smtClean="0">
                <a:solidFill>
                  <a:schemeClr val="tx1"/>
                </a:solidFill>
                <a:latin typeface="+mn-lt"/>
                <a:ea typeface="+mn-ea"/>
                <a:cs typeface="+mn-cs"/>
              </a:rPr>
              <a:t>IS </a:t>
            </a:r>
            <a:r>
              <a:rPr lang="el-GR" sz="1200" b="0" i="0" u="none" strike="noStrike" kern="1200" baseline="0" dirty="0">
                <a:solidFill>
                  <a:schemeClr val="tx1"/>
                </a:solidFill>
                <a:latin typeface="+mn-lt"/>
                <a:ea typeface="+mn-ea"/>
                <a:cs typeface="+mn-cs"/>
              </a:rPr>
              <a:t>τόνος τέμνει την γραμμή </a:t>
            </a:r>
            <a:r>
              <a:rPr lang="el-GR" sz="1200" b="0" i="0" u="none" strike="noStrike" kern="1200" baseline="0" dirty="0" smtClean="0">
                <a:solidFill>
                  <a:schemeClr val="tx1"/>
                </a:solidFill>
                <a:latin typeface="+mn-lt"/>
                <a:ea typeface="+mn-ea"/>
                <a:cs typeface="+mn-cs"/>
              </a:rPr>
              <a:t>LM’ </a:t>
            </a:r>
            <a:r>
              <a:rPr lang="el-GR" sz="1200" b="0" i="0" u="none" strike="noStrike" kern="1200" baseline="0" dirty="0">
                <a:solidFill>
                  <a:schemeClr val="tx1"/>
                </a:solidFill>
                <a:latin typeface="+mn-lt"/>
                <a:ea typeface="+mn-ea"/>
                <a:cs typeface="+mn-cs"/>
              </a:rPr>
              <a:t>στο σημείο </a:t>
            </a:r>
            <a:r>
              <a:rPr lang="el-GR" sz="1200" b="0" i="0" u="none" strike="noStrike" kern="1200" baseline="0" dirty="0" smtClean="0">
                <a:solidFill>
                  <a:schemeClr val="tx1"/>
                </a:solidFill>
                <a:latin typeface="+mn-lt"/>
                <a:ea typeface="+mn-ea"/>
                <a:cs typeface="+mn-cs"/>
              </a:rPr>
              <a:t>A’. </a:t>
            </a:r>
            <a:r>
              <a:rPr lang="el-GR" sz="1200" b="0" i="0" u="none" strike="noStrike" kern="1200" baseline="0" dirty="0">
                <a:solidFill>
                  <a:schemeClr val="tx1"/>
                </a:solidFill>
                <a:latin typeface="+mn-lt"/>
                <a:ea typeface="+mn-ea"/>
                <a:cs typeface="+mn-cs"/>
              </a:rPr>
              <a:t>Υπάρχει ένα αριστερό βέλος μεταξύ των καμπυλών IS και </a:t>
            </a:r>
            <a:r>
              <a:rPr lang="el-GR" sz="1200" b="0" i="0" u="none" strike="noStrike" kern="1200" baseline="0" dirty="0" smtClean="0">
                <a:solidFill>
                  <a:schemeClr val="tx1"/>
                </a:solidFill>
                <a:latin typeface="+mn-lt"/>
                <a:ea typeface="+mn-ea"/>
                <a:cs typeface="+mn-cs"/>
              </a:rPr>
              <a:t>IS’. </a:t>
            </a:r>
            <a:r>
              <a:rPr lang="el-GR" sz="1200" b="0" i="0" u="none" strike="noStrike" kern="1200" baseline="0" dirty="0">
                <a:solidFill>
                  <a:schemeClr val="tx1"/>
                </a:solidFill>
                <a:latin typeface="+mn-lt"/>
                <a:ea typeface="+mn-ea"/>
                <a:cs typeface="+mn-cs"/>
              </a:rPr>
              <a:t>Μια διακεκομμένη ευθεία γραμμή σχεδιάζεται κάθετα από το σημείο Α στο σημείο </a:t>
            </a:r>
            <a:r>
              <a:rPr lang="el-GR" sz="1200" b="0" i="0" u="none" strike="noStrike" kern="1200" baseline="0" dirty="0" smtClean="0">
                <a:solidFill>
                  <a:schemeClr val="tx1"/>
                </a:solidFill>
                <a:latin typeface="+mn-lt"/>
                <a:ea typeface="+mn-ea"/>
                <a:cs typeface="+mn-cs"/>
              </a:rPr>
              <a:t>Α’.</a:t>
            </a:r>
            <a:endParaRPr lang="el-GR" sz="1200" b="0" i="0" u="none" strike="noStrike" kern="1200" baseline="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A73D6722-9B4D-4E29-B226-C325925A8118}" type="slidenum">
              <a:rPr lang="en-US" smtClean="0"/>
              <a:pPr/>
              <a:t>20</a:t>
            </a:fld>
            <a:endParaRPr lang="en-US" dirty="0"/>
          </a:p>
        </p:txBody>
      </p:sp>
    </p:spTree>
    <p:extLst>
      <p:ext uri="{BB962C8B-B14F-4D97-AF65-F5344CB8AC3E}">
        <p14:creationId xmlns="" xmlns:p14="http://schemas.microsoft.com/office/powerpoint/2010/main" val="212497966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Το Σχήμα 6-7 δείχνει την εξέλιξη ενός δείκτη τιμών κατοικιών στις ΗΠΑ από το 2000. Ο δείκτης είναι γνωστός ως δείκτης </a:t>
            </a:r>
            <a:r>
              <a:rPr lang="el-GR" sz="1200" b="0" i="0" u="none" strike="noStrike" kern="1200" baseline="0" dirty="0" err="1">
                <a:solidFill>
                  <a:schemeClr val="tx1"/>
                </a:solidFill>
                <a:latin typeface="+mn-lt"/>
                <a:ea typeface="+mn-ea"/>
                <a:cs typeface="+mn-cs"/>
              </a:rPr>
              <a:t>Case-Shiller</a:t>
            </a:r>
            <a:r>
              <a:rPr lang="el-GR" sz="1200" b="0" i="0" u="none" strike="noStrike" kern="1200" baseline="0" dirty="0">
                <a:solidFill>
                  <a:schemeClr val="tx1"/>
                </a:solidFill>
                <a:latin typeface="+mn-lt"/>
                <a:ea typeface="+mn-ea"/>
                <a:cs typeface="+mn-cs"/>
              </a:rPr>
              <a:t>, που πήρε το όνομά του από τους δύο οικονομολόγους που τον κατασκεύασαν. Ο δείκτης </a:t>
            </a:r>
            <a:r>
              <a:rPr lang="el-GR" sz="1200" b="0" i="0" u="none" strike="noStrike" kern="1200" baseline="0" dirty="0" err="1">
                <a:solidFill>
                  <a:schemeClr val="tx1"/>
                </a:solidFill>
                <a:latin typeface="+mn-lt"/>
                <a:ea typeface="+mn-ea"/>
                <a:cs typeface="+mn-cs"/>
              </a:rPr>
              <a:t>κανονικοποιείται</a:t>
            </a:r>
            <a:r>
              <a:rPr lang="el-GR" sz="1200" b="0" i="0" u="none" strike="noStrike" kern="1200" baseline="0" dirty="0">
                <a:solidFill>
                  <a:schemeClr val="tx1"/>
                </a:solidFill>
                <a:latin typeface="+mn-lt"/>
                <a:ea typeface="+mn-ea"/>
                <a:cs typeface="+mn-cs"/>
              </a:rPr>
              <a:t> σε 100 τον Ιανουάριο του 2000. Μπορείτε να δείτε τη μεγάλη αύξηση των τιμών στις αρχές της δεκαετίας του 2000, ακολουθούμενη από μια μεγάλη μείωση. Από μια τιμή 100 το 2000, ο δείκτης αυξήθηκε σε 226 στα μέσα του 2006. Μετά άρχισε να μειώνεται. Μέχρι το τέλος του 2008, στην αρχή της χρηματοπιστωτικής κρίσης, ο δείκτης έπεσε στις 162 μονάδες. Έφθασε στο χαμηλότερο επίπεδο των 150 στις αρχές του 2012 και άρχισε να ανακάμπτει στη συνέχεια. Τη στιγμή που γράφεται αυτό το βιβλίο, είναι 227, κοντά στην αιχμή του στα μέσα  του 2006.</a:t>
            </a:r>
          </a:p>
          <a:p>
            <a:endParaRPr lang="el-GR" sz="1200" b="0" i="0" u="none" strike="noStrike" kern="1200" baseline="0" dirty="0">
              <a:solidFill>
                <a:schemeClr val="tx1"/>
              </a:solidFill>
              <a:latin typeface="+mn-lt"/>
              <a:ea typeface="+mn-ea"/>
              <a:cs typeface="+mn-cs"/>
            </a:endParaRPr>
          </a:p>
          <a:p>
            <a:r>
              <a:rPr lang="el-GR" sz="1200" b="0" i="0" u="none" strike="noStrike" kern="1200" baseline="0" dirty="0">
                <a:solidFill>
                  <a:schemeClr val="tx1"/>
                </a:solidFill>
                <a:latin typeface="+mn-lt"/>
                <a:ea typeface="+mn-ea"/>
                <a:cs typeface="+mn-cs"/>
              </a:rPr>
              <a:t>Μεγάλη περιγραφή:</a:t>
            </a:r>
          </a:p>
          <a:p>
            <a:r>
              <a:rPr lang="el-GR" sz="1200" b="0" i="0" u="none" strike="noStrike" kern="1200" baseline="0" dirty="0">
                <a:solidFill>
                  <a:schemeClr val="tx1"/>
                </a:solidFill>
                <a:latin typeface="+mn-lt"/>
                <a:ea typeface="+mn-ea"/>
                <a:cs typeface="+mn-cs"/>
              </a:rPr>
              <a:t>Ο κατακόρυφος άξονας του γραφήματος απεικονίζει τις τιμές κατοικίας και κυμαίνεται από 100 έως 240, σε προσαυξήσεις των 120. Ο οριζόντιος άξονας αντιπροσωπεύει τα έτη από το 2000 έως το 2018 σε προσαυξήσεις 2. Η εκτιμώμενη τιμή κατοικίας κατά τη διάρκεια των ετών είναι η εξής:</a:t>
            </a:r>
          </a:p>
          <a:p>
            <a:r>
              <a:rPr lang="el-GR" sz="1200" b="0" i="0" u="none" strike="noStrike" kern="1200" baseline="0" dirty="0">
                <a:solidFill>
                  <a:schemeClr val="tx1"/>
                </a:solidFill>
                <a:latin typeface="+mn-lt"/>
                <a:ea typeface="+mn-ea"/>
                <a:cs typeface="+mn-cs"/>
              </a:rPr>
              <a:t>2000: 100</a:t>
            </a:r>
          </a:p>
          <a:p>
            <a:r>
              <a:rPr lang="el-GR" sz="1200" b="0" i="0" u="none" strike="noStrike" kern="1200" baseline="0" dirty="0">
                <a:solidFill>
                  <a:schemeClr val="tx1"/>
                </a:solidFill>
                <a:latin typeface="+mn-lt"/>
                <a:ea typeface="+mn-ea"/>
                <a:cs typeface="+mn-cs"/>
              </a:rPr>
              <a:t>2002: 120</a:t>
            </a:r>
          </a:p>
          <a:p>
            <a:r>
              <a:rPr lang="el-GR" sz="1200" b="0" i="0" u="none" strike="noStrike" kern="1200" baseline="0" dirty="0">
                <a:solidFill>
                  <a:schemeClr val="tx1"/>
                </a:solidFill>
                <a:latin typeface="+mn-lt"/>
                <a:ea typeface="+mn-ea"/>
                <a:cs typeface="+mn-cs"/>
              </a:rPr>
              <a:t>2004: 160</a:t>
            </a:r>
          </a:p>
          <a:p>
            <a:r>
              <a:rPr lang="el-GR" sz="1200" b="0" i="0" u="none" strike="noStrike" kern="1200" baseline="0" dirty="0">
                <a:solidFill>
                  <a:schemeClr val="tx1"/>
                </a:solidFill>
                <a:latin typeface="+mn-lt"/>
                <a:ea typeface="+mn-ea"/>
                <a:cs typeface="+mn-cs"/>
              </a:rPr>
              <a:t>2006: 220</a:t>
            </a:r>
          </a:p>
          <a:p>
            <a:r>
              <a:rPr lang="el-GR" sz="1200" b="0" i="0" u="none" strike="noStrike" kern="1200" baseline="0" dirty="0">
                <a:solidFill>
                  <a:schemeClr val="tx1"/>
                </a:solidFill>
                <a:latin typeface="+mn-lt"/>
                <a:ea typeface="+mn-ea"/>
                <a:cs typeface="+mn-cs"/>
              </a:rPr>
              <a:t>2008: 200</a:t>
            </a:r>
          </a:p>
          <a:p>
            <a:r>
              <a:rPr lang="el-GR" sz="1200" b="0" i="0" u="none" strike="noStrike" kern="1200" baseline="0" dirty="0">
                <a:solidFill>
                  <a:schemeClr val="tx1"/>
                </a:solidFill>
                <a:latin typeface="+mn-lt"/>
                <a:ea typeface="+mn-ea"/>
                <a:cs typeface="+mn-cs"/>
              </a:rPr>
              <a:t>2010: 160</a:t>
            </a:r>
          </a:p>
          <a:p>
            <a:r>
              <a:rPr lang="el-GR" sz="1200" b="0" i="0" u="none" strike="noStrike" kern="1200" baseline="0" dirty="0">
                <a:solidFill>
                  <a:schemeClr val="tx1"/>
                </a:solidFill>
                <a:latin typeface="+mn-lt"/>
                <a:ea typeface="+mn-ea"/>
                <a:cs typeface="+mn-cs"/>
              </a:rPr>
              <a:t>2012: 150</a:t>
            </a:r>
          </a:p>
          <a:p>
            <a:r>
              <a:rPr lang="el-GR" sz="1200" b="0" i="0" u="none" strike="noStrike" kern="1200" baseline="0" dirty="0">
                <a:solidFill>
                  <a:schemeClr val="tx1"/>
                </a:solidFill>
                <a:latin typeface="+mn-lt"/>
                <a:ea typeface="+mn-ea"/>
                <a:cs typeface="+mn-cs"/>
              </a:rPr>
              <a:t>2014: 180</a:t>
            </a:r>
          </a:p>
          <a:p>
            <a:r>
              <a:rPr lang="el-GR" sz="1200" b="0" i="0" u="none" strike="noStrike" kern="1200" baseline="0" dirty="0">
                <a:solidFill>
                  <a:schemeClr val="tx1"/>
                </a:solidFill>
                <a:latin typeface="+mn-lt"/>
                <a:ea typeface="+mn-ea"/>
                <a:cs typeface="+mn-cs"/>
              </a:rPr>
              <a:t>2016: 200</a:t>
            </a:r>
          </a:p>
          <a:p>
            <a:r>
              <a:rPr lang="el-GR" sz="1200" b="0" i="0" u="none" strike="noStrike" kern="1200" baseline="0" dirty="0">
                <a:solidFill>
                  <a:schemeClr val="tx1"/>
                </a:solidFill>
                <a:latin typeface="+mn-lt"/>
                <a:ea typeface="+mn-ea"/>
                <a:cs typeface="+mn-cs"/>
              </a:rPr>
              <a:t>2018: 220</a:t>
            </a:r>
          </a:p>
        </p:txBody>
      </p:sp>
      <p:sp>
        <p:nvSpPr>
          <p:cNvPr id="4" name="Slide Number Placeholder 3"/>
          <p:cNvSpPr>
            <a:spLocks noGrp="1"/>
          </p:cNvSpPr>
          <p:nvPr>
            <p:ph type="sldNum" sz="quarter" idx="10"/>
          </p:nvPr>
        </p:nvSpPr>
        <p:spPr/>
        <p:txBody>
          <a:bodyPr/>
          <a:lstStyle/>
          <a:p>
            <a:fld id="{A73D6722-9B4D-4E29-B226-C325925A8118}" type="slidenum">
              <a:rPr lang="en-US" smtClean="0"/>
              <a:pPr/>
              <a:t>21</a:t>
            </a:fld>
            <a:endParaRPr lang="en-US" dirty="0"/>
          </a:p>
        </p:txBody>
      </p:sp>
    </p:spTree>
    <p:extLst>
      <p:ext uri="{BB962C8B-B14F-4D97-AF65-F5344CB8AC3E}">
        <p14:creationId xmlns="" xmlns:p14="http://schemas.microsoft.com/office/powerpoint/2010/main" val="317671807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Ένας παράγοντας που συνέβαλε στο πρόβλημα της στέγασης ήταν η γενική πεποίθηση ότι τα σπίτια θα αυξάνονταν πάντα σε αξία. Κρίνοντας από το παρελθόν, η υπόθεση ότι οι τιμές των κατοικιών δεν θα μειωθούν φαινόταν λογική. Όπως μπορείτε να δείτε από το Σχήμα 6-7, οι τιμές των κατοικιών δεν είχαν μειωθεί ακόμη και κατά τη διάρκεια της ύφεσης 2000–2001. Ωστόσο, αυτή η υπόθεση αποδείχθηκε μη αληθής.</a:t>
            </a:r>
          </a:p>
        </p:txBody>
      </p:sp>
      <p:sp>
        <p:nvSpPr>
          <p:cNvPr id="4" name="Slide Number Placeholder 3"/>
          <p:cNvSpPr>
            <a:spLocks noGrp="1"/>
          </p:cNvSpPr>
          <p:nvPr>
            <p:ph type="sldNum" sz="quarter" idx="10"/>
          </p:nvPr>
        </p:nvSpPr>
        <p:spPr/>
        <p:txBody>
          <a:bodyPr/>
          <a:lstStyle/>
          <a:p>
            <a:fld id="{A73D6722-9B4D-4E29-B226-C325925A8118}" type="slidenum">
              <a:rPr lang="en-US" smtClean="0"/>
              <a:pPr/>
              <a:t>22</a:t>
            </a:fld>
            <a:endParaRPr lang="en-US" dirty="0"/>
          </a:p>
        </p:txBody>
      </p:sp>
    </p:spTree>
    <p:extLst>
      <p:ext uri="{BB962C8B-B14F-4D97-AF65-F5344CB8AC3E}">
        <p14:creationId xmlns="" xmlns:p14="http://schemas.microsoft.com/office/powerpoint/2010/main" val="212497966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Στην προηγούμενη ενότητα, είδαμε ότι η υψηλή </a:t>
            </a:r>
            <a:r>
              <a:rPr lang="el-GR" sz="1200" b="0" i="0" u="none" strike="noStrike" kern="1200" baseline="0" dirty="0" err="1">
                <a:solidFill>
                  <a:schemeClr val="tx1"/>
                </a:solidFill>
                <a:latin typeface="+mn-lt"/>
                <a:ea typeface="+mn-ea"/>
                <a:cs typeface="+mn-cs"/>
              </a:rPr>
              <a:t>μόχλευση</a:t>
            </a:r>
            <a:r>
              <a:rPr lang="el-GR" sz="1200" b="0" i="0" u="none" strike="noStrike" kern="1200" baseline="0" dirty="0">
                <a:solidFill>
                  <a:schemeClr val="tx1"/>
                </a:solidFill>
                <a:latin typeface="+mn-lt"/>
                <a:ea typeface="+mn-ea"/>
                <a:cs typeface="+mn-cs"/>
              </a:rPr>
              <a:t>, η έλλειψη ρευστότητας των περιουσιακών στοιχείων και η ρευστότητα των υποχρεώσεων αυξάνουν τον κίνδυνο προβλημάτων στο χρηματοπιστωτικό σύστημα. Και τα τρία στοιχεία ήταν παρόντα το 2008, δημιουργώντας μια τέλεια καταιγίδα</a:t>
            </a:r>
          </a:p>
        </p:txBody>
      </p:sp>
      <p:sp>
        <p:nvSpPr>
          <p:cNvPr id="4" name="Slide Number Placeholder 3"/>
          <p:cNvSpPr>
            <a:spLocks noGrp="1"/>
          </p:cNvSpPr>
          <p:nvPr>
            <p:ph type="sldNum" sz="quarter" idx="10"/>
          </p:nvPr>
        </p:nvSpPr>
        <p:spPr/>
        <p:txBody>
          <a:bodyPr/>
          <a:lstStyle/>
          <a:p>
            <a:fld id="{A73D6722-9B4D-4E29-B226-C325925A8118}" type="slidenum">
              <a:rPr lang="en-US" smtClean="0"/>
              <a:pPr/>
              <a:t>23</a:t>
            </a:fld>
            <a:endParaRPr lang="en-US" dirty="0"/>
          </a:p>
        </p:txBody>
      </p:sp>
    </p:spTree>
    <p:extLst>
      <p:ext uri="{BB962C8B-B14F-4D97-AF65-F5344CB8AC3E}">
        <p14:creationId xmlns="" xmlns:p14="http://schemas.microsoft.com/office/powerpoint/2010/main" val="212497966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Η </a:t>
            </a:r>
            <a:r>
              <a:rPr lang="el-GR" sz="1200" b="0" i="0" u="none" strike="noStrike" kern="1200" baseline="0" dirty="0" err="1">
                <a:solidFill>
                  <a:schemeClr val="tx1"/>
                </a:solidFill>
                <a:latin typeface="+mn-lt"/>
                <a:ea typeface="+mn-ea"/>
                <a:cs typeface="+mn-cs"/>
              </a:rPr>
              <a:t>τιτλοποίηση</a:t>
            </a:r>
            <a:r>
              <a:rPr lang="el-GR" sz="1200" b="0" i="0" u="none" strike="noStrike" kern="1200" baseline="0" dirty="0">
                <a:solidFill>
                  <a:schemeClr val="tx1"/>
                </a:solidFill>
                <a:latin typeface="+mn-lt"/>
                <a:ea typeface="+mn-ea"/>
                <a:cs typeface="+mn-cs"/>
              </a:rPr>
              <a:t> είναι η δημιουργία τίτλων που βασίζονται σε μια δέσμη περιουσιακών στοιχείων (π.χ. δάνεια ή υποθήκες). Το πλεονέκτημα είναι ότι πολλοί επενδυτές που δεν θα ήθελαν να κατέχουν μεμονωμένα στεγαστικά δάνεια, θα είναι πρόθυμοι να αγοράσουν και να κατέχουν αυτούς τους τίτλους. Αυτή η αύξηση στην προσφορά κεφαλαίων από τους επενδυτές, με τη σειρά της, είναι πιθανό να μειώσει το κόστος δανεισμού. Η </a:t>
            </a:r>
            <a:r>
              <a:rPr lang="el-GR" sz="1200" b="0" i="0" u="none" strike="noStrike" kern="1200" baseline="0" dirty="0" err="1">
                <a:solidFill>
                  <a:schemeClr val="tx1"/>
                </a:solidFill>
                <a:latin typeface="+mn-lt"/>
                <a:ea typeface="+mn-ea"/>
                <a:cs typeface="+mn-cs"/>
              </a:rPr>
              <a:t>τιτλοποίηση</a:t>
            </a:r>
            <a:r>
              <a:rPr lang="el-GR" sz="1200" b="0" i="0" u="none" strike="noStrike" kern="1200" baseline="0" dirty="0">
                <a:solidFill>
                  <a:schemeClr val="tx1"/>
                </a:solidFill>
                <a:latin typeface="+mn-lt"/>
                <a:ea typeface="+mn-ea"/>
                <a:cs typeface="+mn-cs"/>
              </a:rPr>
              <a:t> επέτρεψε επίσης στις τράπεζες να διαφοροποιήσουν τα χαρτοφυλάκια δανείων τους και να μειώσουν την έκθεσή τους στις τοπικές οικονομικές συνθήκες.</a:t>
            </a:r>
          </a:p>
        </p:txBody>
      </p:sp>
      <p:sp>
        <p:nvSpPr>
          <p:cNvPr id="4" name="Slide Number Placeholder 3"/>
          <p:cNvSpPr>
            <a:spLocks noGrp="1"/>
          </p:cNvSpPr>
          <p:nvPr>
            <p:ph type="sldNum" sz="quarter" idx="10"/>
          </p:nvPr>
        </p:nvSpPr>
        <p:spPr/>
        <p:txBody>
          <a:bodyPr/>
          <a:lstStyle/>
          <a:p>
            <a:fld id="{A73D6722-9B4D-4E29-B226-C325925A8118}" type="slidenum">
              <a:rPr lang="en-US" smtClean="0"/>
              <a:pPr/>
              <a:t>24</a:t>
            </a:fld>
            <a:endParaRPr lang="en-US" dirty="0"/>
          </a:p>
        </p:txBody>
      </p:sp>
    </p:spTree>
    <p:extLst>
      <p:ext uri="{BB962C8B-B14F-4D97-AF65-F5344CB8AC3E}">
        <p14:creationId xmlns="" xmlns:p14="http://schemas.microsoft.com/office/powerpoint/2010/main" val="212497966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Μια άλλη εξέλιξη της δεκαετίας του 1990 και του 2000 ήταν η εμφάνιση πηγών χρηματοδότησης εκτός από τις έντοκες καταθέσεις από τις τράπεζες. Η χρηματοδότηση χονδρικής φαινόταν καλή ιδέα, δίνοντας στις τράπεζες μεγαλύτερη ευελιξία ως προς το ποσό των κεφαλαίων που θα μπορούσαν να χρησιμοποιήσουν για να συνάψουν δάνεια ή να αγοράσουν περιουσιακά στοιχεία. Είχε όμως ένα κόστος, το οποίο φάνηκε μέσα στην κρίση. Όταν οι επενδυτές σε αυτά τα SIV ζήτησαν τα κεφάλαιά τους πίσω, οι τράπεζες έπρεπε να συμμορφωθούν. Οι τράπεζες και τα SIV είχαν ρευστοποιήσιμες υποχρεώσεις, πολύ πιο ρευστοποιήσιμες από τα περιουσιακά τους στοιχεία.</a:t>
            </a:r>
          </a:p>
        </p:txBody>
      </p:sp>
      <p:sp>
        <p:nvSpPr>
          <p:cNvPr id="4" name="Slide Number Placeholder 3"/>
          <p:cNvSpPr>
            <a:spLocks noGrp="1"/>
          </p:cNvSpPr>
          <p:nvPr>
            <p:ph type="sldNum" sz="quarter" idx="10"/>
          </p:nvPr>
        </p:nvSpPr>
        <p:spPr/>
        <p:txBody>
          <a:bodyPr/>
          <a:lstStyle/>
          <a:p>
            <a:fld id="{A73D6722-9B4D-4E29-B226-C325925A8118}" type="slidenum">
              <a:rPr lang="en-US" smtClean="0"/>
              <a:pPr/>
              <a:t>25</a:t>
            </a:fld>
            <a:endParaRPr lang="en-US" dirty="0"/>
          </a:p>
        </p:txBody>
      </p:sp>
    </p:spTree>
    <p:extLst>
      <p:ext uri="{BB962C8B-B14F-4D97-AF65-F5344CB8AC3E}">
        <p14:creationId xmlns="" xmlns:p14="http://schemas.microsoft.com/office/powerpoint/2010/main" val="212497966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Όπως μπορείτε να δείτε στο Σχήμα 6.8, η επιδείνωση των συνθηκών επηρέασε την εμπιστοσύνη των καταναλωτών. Η καταναλωτική εμπιστοσύνη είχε αρχίσει να μειώνεται στα μέσα του 2007, αλλά πήρε απότομη στροφή το φθινόπωρο του 2008 και έφτασε στο χαμηλό των 22 στις αρχές του 2009, πολύ κάτω από τα ιστορικά χαμηλά. Το αποτέλεσμα της  μικρότερης εμπιστοσύνης και των χαμηλότερων τιμών κατοικιών και μετοχών ήταν η απότομη μείωση της κατανάλωσης.</a:t>
            </a:r>
          </a:p>
          <a:p>
            <a:endParaRPr lang="el-GR" sz="1200" b="0" i="0" u="none" strike="noStrike" kern="1200" baseline="0" dirty="0">
              <a:solidFill>
                <a:schemeClr val="tx1"/>
              </a:solidFill>
              <a:latin typeface="+mn-lt"/>
              <a:ea typeface="+mn-ea"/>
              <a:cs typeface="+mn-cs"/>
            </a:endParaRPr>
          </a:p>
          <a:p>
            <a:r>
              <a:rPr lang="el-GR" sz="1200" b="0" i="0" u="none" strike="noStrike" kern="1200" baseline="0" dirty="0">
                <a:solidFill>
                  <a:schemeClr val="tx1"/>
                </a:solidFill>
                <a:latin typeface="+mn-lt"/>
                <a:ea typeface="+mn-ea"/>
                <a:cs typeface="+mn-cs"/>
              </a:rPr>
              <a:t>Μεγάλη περιγραφή:</a:t>
            </a:r>
          </a:p>
          <a:p>
            <a:r>
              <a:rPr lang="el-GR" sz="1200" b="0" i="0" u="none" strike="noStrike" kern="1200" baseline="0" dirty="0">
                <a:solidFill>
                  <a:schemeClr val="tx1"/>
                </a:solidFill>
                <a:latin typeface="+mn-lt"/>
                <a:ea typeface="+mn-ea"/>
                <a:cs typeface="+mn-cs"/>
              </a:rPr>
              <a:t>Ο κατακόρυφος άξονας του γραφήματος φέρει την ένδειξη «Δείκτης εμπιστοσύνης (Ιανουάριος 2007 </a:t>
            </a:r>
            <a:r>
              <a:rPr lang="el-GR" sz="1200" b="0" i="0" u="none" strike="noStrike" kern="1200" baseline="0" dirty="0" smtClean="0">
                <a:solidFill>
                  <a:schemeClr val="tx1"/>
                </a:solidFill>
                <a:latin typeface="+mn-lt"/>
                <a:ea typeface="+mn-ea"/>
                <a:cs typeface="+mn-cs"/>
              </a:rPr>
              <a:t>= </a:t>
            </a:r>
            <a:r>
              <a:rPr lang="el-GR" sz="1200" b="0" i="0" u="none" strike="noStrike" kern="1200" baseline="0" dirty="0" smtClean="0">
                <a:solidFill>
                  <a:schemeClr val="tx1"/>
                </a:solidFill>
                <a:latin typeface="+mn-lt"/>
                <a:ea typeface="+mn-ea"/>
                <a:cs typeface="+mn-cs"/>
              </a:rPr>
              <a:t>100)» </a:t>
            </a:r>
            <a:r>
              <a:rPr lang="el-GR" sz="1200" b="0" i="0" u="none" strike="noStrike" kern="1200" baseline="0" dirty="0">
                <a:solidFill>
                  <a:schemeClr val="tx1"/>
                </a:solidFill>
                <a:latin typeface="+mn-lt"/>
                <a:ea typeface="+mn-ea"/>
                <a:cs typeface="+mn-cs"/>
              </a:rPr>
              <a:t>και κυμαίνεται από 0 έως 120, σε προσαυξήσεις του 20. Ο οριζόντιος άξονας αντιπροσωπεύει τον πρώτο και τον έβδομο μήνα κάθε έτους από το 2007 έως το 2011. Η εκτιμώμενη επιχειρηματική και καταναλωτική εμπιστοσύνη κατά τη διάρκεια των ετών έχει ως εξής</a:t>
            </a:r>
            <a:r>
              <a:rPr lang="el-GR" sz="1200" b="0" i="0" u="none" strike="noStrike" kern="1200" baseline="0" dirty="0" smtClean="0">
                <a:solidFill>
                  <a:schemeClr val="tx1"/>
                </a:solidFill>
                <a:latin typeface="+mn-lt"/>
                <a:ea typeface="+mn-ea"/>
                <a:cs typeface="+mn-cs"/>
              </a:rPr>
              <a:t>:</a:t>
            </a:r>
          </a:p>
          <a:p>
            <a:r>
              <a:rPr lang="el-GR" sz="1200" b="0" i="0" u="none" strike="noStrike" kern="1200" baseline="0" dirty="0" smtClean="0">
                <a:solidFill>
                  <a:schemeClr val="tx1"/>
                </a:solidFill>
                <a:latin typeface="+mn-lt"/>
                <a:ea typeface="+mn-ea"/>
                <a:cs typeface="+mn-cs"/>
              </a:rPr>
              <a:t>2007-01</a:t>
            </a:r>
            <a:r>
              <a:rPr lang="el-GR" sz="1200" b="0" i="0" u="none" strike="noStrike" kern="1200" baseline="0" dirty="0">
                <a:solidFill>
                  <a:schemeClr val="tx1"/>
                </a:solidFill>
                <a:latin typeface="+mn-lt"/>
                <a:ea typeface="+mn-ea"/>
                <a:cs typeface="+mn-cs"/>
              </a:rPr>
              <a:t>: </a:t>
            </a:r>
            <a:r>
              <a:rPr lang="el-GR" sz="1200" b="0" i="0" u="none" strike="noStrike" kern="1200" baseline="0" dirty="0" smtClean="0">
                <a:solidFill>
                  <a:schemeClr val="tx1"/>
                </a:solidFill>
                <a:latin typeface="+mn-lt"/>
                <a:ea typeface="+mn-ea"/>
                <a:cs typeface="+mn-cs"/>
              </a:rPr>
              <a:t>Επιχειρηματική </a:t>
            </a:r>
            <a:r>
              <a:rPr lang="el-GR" sz="1200" b="0" i="0" u="none" strike="noStrike" kern="1200" baseline="0" dirty="0">
                <a:solidFill>
                  <a:schemeClr val="tx1"/>
                </a:solidFill>
                <a:latin typeface="+mn-lt"/>
                <a:ea typeface="+mn-ea"/>
                <a:cs typeface="+mn-cs"/>
              </a:rPr>
              <a:t>εμπιστοσύνη, 100; Καταναλωτική εμπιστοσύνη, 100.</a:t>
            </a:r>
          </a:p>
          <a:p>
            <a:r>
              <a:rPr lang="el-GR" sz="1200" b="0" i="0" u="none" strike="noStrike" kern="1200" baseline="0" dirty="0">
                <a:solidFill>
                  <a:schemeClr val="tx1"/>
                </a:solidFill>
                <a:latin typeface="+mn-lt"/>
                <a:ea typeface="+mn-ea"/>
                <a:cs typeface="+mn-cs"/>
              </a:rPr>
              <a:t>2007-07: Επιχειρηματική εμπιστοσύνη, 100; Καταναλωτική εμπιστοσύνη, 100.</a:t>
            </a:r>
          </a:p>
          <a:p>
            <a:r>
              <a:rPr lang="el-GR" sz="1200" b="0" i="0" u="none" strike="noStrike" kern="1200" baseline="0" dirty="0">
                <a:solidFill>
                  <a:schemeClr val="tx1"/>
                </a:solidFill>
                <a:latin typeface="+mn-lt"/>
                <a:ea typeface="+mn-ea"/>
                <a:cs typeface="+mn-cs"/>
              </a:rPr>
              <a:t>2008-01: Επιχειρηματική εμπιστοσύνη, 88; Καταναλωτική εμπιστοσύνη, 90.</a:t>
            </a:r>
          </a:p>
          <a:p>
            <a:r>
              <a:rPr lang="el-GR" sz="1200" b="0" i="0" u="none" strike="noStrike" kern="1200" baseline="0" dirty="0">
                <a:solidFill>
                  <a:schemeClr val="tx1"/>
                </a:solidFill>
                <a:latin typeface="+mn-lt"/>
                <a:ea typeface="+mn-ea"/>
                <a:cs typeface="+mn-cs"/>
              </a:rPr>
              <a:t>2008-07: Επιχειρηματική εμπιστοσύνη, 78; Καταναλωτική εμπιστοσύνη, 80.</a:t>
            </a:r>
          </a:p>
          <a:p>
            <a:r>
              <a:rPr lang="el-GR" sz="1200" b="0" i="0" u="none" strike="noStrike" kern="1200" baseline="0" dirty="0">
                <a:solidFill>
                  <a:schemeClr val="tx1"/>
                </a:solidFill>
                <a:latin typeface="+mn-lt"/>
                <a:ea typeface="+mn-ea"/>
                <a:cs typeface="+mn-cs"/>
              </a:rPr>
              <a:t>2009-01: Επιχειρηματική εμπιστοσύνη, 64; Καταναλωτική εμπιστοσύνη, 64.</a:t>
            </a:r>
          </a:p>
          <a:p>
            <a:r>
              <a:rPr lang="el-GR" sz="1200" b="0" i="0" u="none" strike="noStrike" kern="1200" baseline="0" dirty="0">
                <a:solidFill>
                  <a:schemeClr val="tx1"/>
                </a:solidFill>
                <a:latin typeface="+mn-lt"/>
                <a:ea typeface="+mn-ea"/>
                <a:cs typeface="+mn-cs"/>
              </a:rPr>
              <a:t>2009-07: Επιχειρηματική εμπιστοσύνη, 71; Καταναλωτική εμπιστοσύνη, 71.</a:t>
            </a:r>
          </a:p>
          <a:p>
            <a:r>
              <a:rPr lang="el-GR" sz="1200" b="0" i="0" u="none" strike="noStrike" kern="1200" baseline="0" dirty="0">
                <a:solidFill>
                  <a:schemeClr val="tx1"/>
                </a:solidFill>
                <a:latin typeface="+mn-lt"/>
                <a:ea typeface="+mn-ea"/>
                <a:cs typeface="+mn-cs"/>
              </a:rPr>
              <a:t>2010-01: Επιχειρηματική εμπιστοσύνη, 80; Καταναλωτική εμπιστοσύνη, 80.</a:t>
            </a:r>
          </a:p>
          <a:p>
            <a:r>
              <a:rPr lang="el-GR" sz="1200" b="0" i="0" u="none" strike="noStrike" kern="1200" baseline="0" dirty="0">
                <a:solidFill>
                  <a:schemeClr val="tx1"/>
                </a:solidFill>
                <a:latin typeface="+mn-lt"/>
                <a:ea typeface="+mn-ea"/>
                <a:cs typeface="+mn-cs"/>
              </a:rPr>
              <a:t>2010-07: Επιχειρηματική εμπιστοσύνη, 86; Καταναλωτική εμπιστοσύνη, 86.</a:t>
            </a:r>
          </a:p>
          <a:p>
            <a:r>
              <a:rPr lang="el-GR" sz="1200" b="0" i="0" u="none" strike="noStrike" kern="1200" baseline="0" dirty="0">
                <a:solidFill>
                  <a:schemeClr val="tx1"/>
                </a:solidFill>
                <a:latin typeface="+mn-lt"/>
                <a:ea typeface="+mn-ea"/>
                <a:cs typeface="+mn-cs"/>
              </a:rPr>
              <a:t>2011-01: Επιχειρηματική εμπιστοσύνη, 96; Καταναλωτική εμπιστοσύνη, 98.</a:t>
            </a:r>
          </a:p>
          <a:p>
            <a:r>
              <a:rPr lang="el-GR" sz="1200" b="0" i="0" u="none" strike="noStrike" kern="1200" baseline="0" dirty="0">
                <a:solidFill>
                  <a:schemeClr val="tx1"/>
                </a:solidFill>
                <a:latin typeface="+mn-lt"/>
                <a:ea typeface="+mn-ea"/>
                <a:cs typeface="+mn-cs"/>
              </a:rPr>
              <a:t>2011-07: Επιχειρηματική εμπιστοσύνη, 89; Καταναλωτική εμπιστοσύνη, 90.</a:t>
            </a:r>
          </a:p>
        </p:txBody>
      </p:sp>
      <p:sp>
        <p:nvSpPr>
          <p:cNvPr id="4" name="Slide Number Placeholder 3"/>
          <p:cNvSpPr>
            <a:spLocks noGrp="1"/>
          </p:cNvSpPr>
          <p:nvPr>
            <p:ph type="sldNum" sz="quarter" idx="10"/>
          </p:nvPr>
        </p:nvSpPr>
        <p:spPr/>
        <p:txBody>
          <a:bodyPr/>
          <a:lstStyle/>
          <a:p>
            <a:fld id="{A73D6722-9B4D-4E29-B226-C325925A8118}" type="slidenum">
              <a:rPr lang="en-US" smtClean="0"/>
              <a:pPr/>
              <a:t>26</a:t>
            </a:fld>
            <a:endParaRPr lang="en-US" dirty="0"/>
          </a:p>
        </p:txBody>
      </p:sp>
    </p:spTree>
    <p:extLst>
      <p:ext uri="{BB962C8B-B14F-4D97-AF65-F5344CB8AC3E}">
        <p14:creationId xmlns="" xmlns:p14="http://schemas.microsoft.com/office/powerpoint/2010/main" val="212497966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l-GR" sz="1200" b="0" i="0" u="none" strike="noStrike" kern="1200" baseline="0" dirty="0">
                <a:solidFill>
                  <a:schemeClr val="tx1"/>
                </a:solidFill>
                <a:latin typeface="+mn-lt"/>
                <a:ea typeface="+mn-ea"/>
                <a:cs typeface="+mn-cs"/>
              </a:rPr>
              <a:t>Τα πιο επείγοντα μέτρα πολιτικής αποσκοπούσαν στην ενίσχυση του χρηματοπιστωτικού συστήματος.</a:t>
            </a:r>
          </a:p>
        </p:txBody>
      </p:sp>
      <p:sp>
        <p:nvSpPr>
          <p:cNvPr id="4" name="Slide Number Placeholder 3"/>
          <p:cNvSpPr>
            <a:spLocks noGrp="1"/>
          </p:cNvSpPr>
          <p:nvPr>
            <p:ph type="sldNum" sz="quarter" idx="10"/>
          </p:nvPr>
        </p:nvSpPr>
        <p:spPr/>
        <p:txBody>
          <a:bodyPr/>
          <a:lstStyle/>
          <a:p>
            <a:fld id="{A73D6722-9B4D-4E29-B226-C325925A8118}" type="slidenum">
              <a:rPr lang="en-US" smtClean="0"/>
              <a:pPr/>
              <a:t>27</a:t>
            </a:fld>
            <a:endParaRPr lang="en-US" dirty="0"/>
          </a:p>
        </p:txBody>
      </p:sp>
    </p:spTree>
    <p:extLst>
      <p:ext uri="{BB962C8B-B14F-4D97-AF65-F5344CB8AC3E}">
        <p14:creationId xmlns="" xmlns:p14="http://schemas.microsoft.com/office/powerpoint/2010/main" val="212497966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l-GR" dirty="0"/>
              <a:t>Όλες οι χρηματοοικονομικές πολιτικές σχεδιάστηκαν για να αποκαταστήσουν την πίστη στο χρηματοπιστωτικό σύστημα καθώς και για να στηρίξουν τα χρηματοπιστωτικά ιδρύματα για να αποτρέψουν την κατάρρευση.</a:t>
            </a:r>
          </a:p>
        </p:txBody>
      </p:sp>
      <p:sp>
        <p:nvSpPr>
          <p:cNvPr id="4" name="Slide Number Placeholder 3"/>
          <p:cNvSpPr>
            <a:spLocks noGrp="1"/>
          </p:cNvSpPr>
          <p:nvPr>
            <p:ph type="sldNum" sz="quarter" idx="10"/>
          </p:nvPr>
        </p:nvSpPr>
        <p:spPr/>
        <p:txBody>
          <a:bodyPr/>
          <a:lstStyle/>
          <a:p>
            <a:fld id="{A73D6722-9B4D-4E29-B226-C325925A8118}" type="slidenum">
              <a:rPr lang="en-US" smtClean="0"/>
              <a:pPr/>
              <a:t>28</a:t>
            </a:fld>
            <a:endParaRPr lang="en-US" dirty="0"/>
          </a:p>
        </p:txBody>
      </p:sp>
    </p:spTree>
    <p:extLst>
      <p:ext uri="{BB962C8B-B14F-4D97-AF65-F5344CB8AC3E}">
        <p14:creationId xmlns="" xmlns:p14="http://schemas.microsoft.com/office/powerpoint/2010/main" val="212497966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dirty="0"/>
              <a:t>Η </a:t>
            </a:r>
            <a:r>
              <a:rPr lang="el-GR" dirty="0" err="1"/>
              <a:t>Fed</a:t>
            </a:r>
            <a:r>
              <a:rPr lang="el-GR" dirty="0"/>
              <a:t> άρχισε επίσης να αναλαμβάνει δράση. Δεδομένου ότι το επιτόκιο των ομοσπονδιακών κεφαλαίων ήταν στο μηδενικό κατώτατο όριο, η </a:t>
            </a:r>
            <a:r>
              <a:rPr lang="el-GR" dirty="0" err="1"/>
              <a:t>Fed</a:t>
            </a:r>
            <a:r>
              <a:rPr lang="el-GR" dirty="0"/>
              <a:t> στη συνέχεια στράφηκε σε αυτό που έγινε γνωστό ως </a:t>
            </a:r>
            <a:r>
              <a:rPr lang="el-GR" b="1" dirty="0"/>
              <a:t>αντισυμβατική νομισματική πολιτική</a:t>
            </a:r>
            <a:r>
              <a:rPr lang="el-GR" dirty="0"/>
              <a:t>, αγοράζοντας άλλα περιουσιακά στοιχεία ώστε να επηρεάσει άμεσα το επιτόκιο που αντιμετωπίζουν οι δανειολήπτες.</a:t>
            </a:r>
          </a:p>
        </p:txBody>
      </p:sp>
      <p:sp>
        <p:nvSpPr>
          <p:cNvPr id="4" name="Slide Number Placeholder 3"/>
          <p:cNvSpPr>
            <a:spLocks noGrp="1"/>
          </p:cNvSpPr>
          <p:nvPr>
            <p:ph type="sldNum" sz="quarter" idx="10"/>
          </p:nvPr>
        </p:nvSpPr>
        <p:spPr/>
        <p:txBody>
          <a:bodyPr/>
          <a:lstStyle/>
          <a:p>
            <a:fld id="{A73D6722-9B4D-4E29-B226-C325925A8118}" type="slidenum">
              <a:rPr lang="en-US" smtClean="0"/>
              <a:pPr/>
              <a:t>29</a:t>
            </a:fld>
            <a:endParaRPr lang="en-US" dirty="0"/>
          </a:p>
        </p:txBody>
      </p:sp>
    </p:spTree>
    <p:extLst>
      <p:ext uri="{BB962C8B-B14F-4D97-AF65-F5344CB8AC3E}">
        <p14:creationId xmlns="" xmlns:p14="http://schemas.microsoft.com/office/powerpoint/2010/main" val="21249796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Πριν από την κρίση του 2008, η σημασία του χρηματοπιστωτικού συστήματος ήταν μάλλον υποβαθμισμένη στα μακροοικονομικά. Υποθέταμε συχνά ότι όλα τα επιτόκια  κινούνταν παράλληλα με το επιτόκιο που καθόριζε η νομισματική πολιτική, επομένως θα μπορούσε κανείς απλώς να επικεντρωθεί στο επιτόκιο που καθορίζεται από τη νομισματική πολιτική και να υποθέσει ότι άλλα επιτόκια θα κινούνταν παράλληλα. Η κρίση κατέστησε οδυνηρά σαφές ότι αυτή η υπόθεση ήταν πολύ απλοϊκή και ότι το χρηματοπιστωτικό σύστημα μπορεί να υπόκειται σε κρίσεις με σημαντικές μακροοικονομικές επιπτώσεις.</a:t>
            </a:r>
          </a:p>
        </p:txBody>
      </p:sp>
      <p:sp>
        <p:nvSpPr>
          <p:cNvPr id="4" name="Slide Number Placeholder 3"/>
          <p:cNvSpPr>
            <a:spLocks noGrp="1"/>
          </p:cNvSpPr>
          <p:nvPr>
            <p:ph type="sldNum" sz="quarter" idx="10"/>
          </p:nvPr>
        </p:nvSpPr>
        <p:spPr/>
        <p:txBody>
          <a:bodyPr/>
          <a:lstStyle/>
          <a:p>
            <a:fld id="{A73D6722-9B4D-4E29-B226-C325925A8118}" type="slidenum">
              <a:rPr lang="en-US" smtClean="0"/>
              <a:pPr/>
              <a:t>3</a:t>
            </a:fld>
            <a:endParaRPr lang="en-US" dirty="0"/>
          </a:p>
        </p:txBody>
      </p:sp>
    </p:spTree>
    <p:extLst>
      <p:ext uri="{BB962C8B-B14F-4D97-AF65-F5344CB8AC3E}">
        <p14:creationId xmlns="" xmlns:p14="http://schemas.microsoft.com/office/powerpoint/2010/main" val="256928023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Μπορούμε να συνοψίσουμε τη συζήτησή μας επιστρέφοντας στο υπόδειγμα IS-LM που αναπτύξαμε στην προηγούμενη ενότητα. Αυτό γίνεται στο Σχήμα 6-9. Το αρχικό σοκ ήταν τόσο μεγάλο που ο συνδυασμός χρηματοοικονομικών, δημοσιονομικών και νομισματικών μέτρων δεν ήταν αρκετός για να αποφευχθεί μια μεγάλη μείωση της παραγωγής. Το ΑΕΠ των ΗΠΑ μειώθηκε κατά 3,5% το 2009 και ανέκαμψε μόνο αργά στη συνέχεια.</a:t>
            </a:r>
          </a:p>
          <a:p>
            <a:endParaRPr lang="el-GR" sz="1200" b="0" i="0" u="none" strike="noStrike" kern="1200" baseline="0" dirty="0">
              <a:solidFill>
                <a:schemeClr val="tx1"/>
              </a:solidFill>
              <a:latin typeface="+mn-lt"/>
              <a:ea typeface="+mn-ea"/>
              <a:cs typeface="+mn-cs"/>
            </a:endParaRPr>
          </a:p>
          <a:p>
            <a:r>
              <a:rPr lang="el-GR" sz="1200" b="0" i="0" u="none" strike="noStrike" kern="1200" baseline="0" dirty="0">
                <a:solidFill>
                  <a:schemeClr val="tx1"/>
                </a:solidFill>
                <a:latin typeface="+mn-lt"/>
                <a:ea typeface="+mn-ea"/>
                <a:cs typeface="+mn-cs"/>
              </a:rPr>
              <a:t>Μεγάλη περιγραφή:</a:t>
            </a:r>
          </a:p>
          <a:p>
            <a:r>
              <a:rPr lang="el-GR" sz="1200" b="0" i="0" u="none" strike="noStrike" kern="1200" baseline="0" dirty="0">
                <a:solidFill>
                  <a:schemeClr val="tx1"/>
                </a:solidFill>
                <a:latin typeface="+mn-lt"/>
                <a:ea typeface="+mn-ea"/>
                <a:cs typeface="+mn-cs"/>
              </a:rPr>
              <a:t>Ο κατακόρυφος άξονας του γραφήματος φέρει την ένδειξη </a:t>
            </a:r>
            <a:r>
              <a:rPr lang="el-GR" sz="1200" b="0" i="0" u="none" strike="noStrike" kern="1200" baseline="0" dirty="0" smtClean="0">
                <a:solidFill>
                  <a:schemeClr val="tx1"/>
                </a:solidFill>
                <a:latin typeface="+mn-lt"/>
                <a:ea typeface="+mn-ea"/>
                <a:cs typeface="+mn-cs"/>
              </a:rPr>
              <a:t>«Επιτόκιο</a:t>
            </a:r>
            <a:r>
              <a:rPr lang="el-GR" sz="1200" b="0" i="0" u="none" strike="noStrike" kern="1200" baseline="0" dirty="0">
                <a:solidFill>
                  <a:schemeClr val="tx1"/>
                </a:solidFill>
                <a:latin typeface="+mn-lt"/>
                <a:ea typeface="+mn-ea"/>
                <a:cs typeface="+mn-cs"/>
              </a:rPr>
              <a:t>, </a:t>
            </a:r>
            <a:r>
              <a:rPr lang="el-GR" sz="1200" b="0" i="0" u="none" strike="noStrike" kern="1200" baseline="0" dirty="0" smtClean="0">
                <a:solidFill>
                  <a:schemeClr val="tx1"/>
                </a:solidFill>
                <a:latin typeface="+mn-lt"/>
                <a:ea typeface="+mn-ea"/>
                <a:cs typeface="+mn-cs"/>
              </a:rPr>
              <a:t>r» </a:t>
            </a:r>
            <a:r>
              <a:rPr lang="el-GR" sz="1200" b="0" i="0" u="none" strike="noStrike" kern="1200" baseline="0" dirty="0">
                <a:solidFill>
                  <a:schemeClr val="tx1"/>
                </a:solidFill>
                <a:latin typeface="+mn-lt"/>
                <a:ea typeface="+mn-ea"/>
                <a:cs typeface="+mn-cs"/>
              </a:rPr>
              <a:t>και ο οριζόντιος άξονας φέρει την ετικέτα «Προϊόν, </a:t>
            </a:r>
            <a:r>
              <a:rPr lang="el-GR" sz="1200" b="0" i="0" u="none" strike="noStrike" kern="1200" baseline="0" dirty="0" smtClean="0">
                <a:solidFill>
                  <a:schemeClr val="tx1"/>
                </a:solidFill>
                <a:latin typeface="+mn-lt"/>
                <a:ea typeface="+mn-ea"/>
                <a:cs typeface="+mn-cs"/>
              </a:rPr>
              <a:t>Y». </a:t>
            </a:r>
            <a:r>
              <a:rPr lang="el-GR" sz="1200" b="0" i="0" u="none" strike="noStrike" kern="1200" baseline="0" dirty="0">
                <a:solidFill>
                  <a:schemeClr val="tx1"/>
                </a:solidFill>
                <a:latin typeface="+mn-lt"/>
                <a:ea typeface="+mn-ea"/>
                <a:cs typeface="+mn-cs"/>
              </a:rPr>
              <a:t>Δύο οριζόντιες ευθείες γραμμές, η μία στο επάνω μέρος με την ένδειξη </a:t>
            </a:r>
            <a:r>
              <a:rPr lang="el-GR" sz="1200" b="0" i="0" u="none" strike="noStrike" kern="1200" baseline="0" dirty="0" smtClean="0">
                <a:solidFill>
                  <a:schemeClr val="tx1"/>
                </a:solidFill>
                <a:latin typeface="+mn-lt"/>
                <a:ea typeface="+mn-ea"/>
                <a:cs typeface="+mn-cs"/>
              </a:rPr>
              <a:t>LM </a:t>
            </a:r>
            <a:r>
              <a:rPr lang="el-GR" sz="1200" b="0" i="0" u="none" strike="noStrike" kern="1200" baseline="0" dirty="0">
                <a:solidFill>
                  <a:schemeClr val="tx1"/>
                </a:solidFill>
                <a:latin typeface="+mn-lt"/>
                <a:ea typeface="+mn-ea"/>
                <a:cs typeface="+mn-cs"/>
              </a:rPr>
              <a:t>και η άλλη στο κάτω μέρος με την ένδειξη </a:t>
            </a:r>
            <a:r>
              <a:rPr lang="el-GR" sz="1200" b="0" i="0" u="none" strike="noStrike" kern="1200" baseline="0" dirty="0" smtClean="0">
                <a:solidFill>
                  <a:schemeClr val="tx1"/>
                </a:solidFill>
                <a:latin typeface="+mn-lt"/>
                <a:ea typeface="+mn-ea"/>
                <a:cs typeface="+mn-cs"/>
              </a:rPr>
              <a:t>LM’ </a:t>
            </a:r>
            <a:r>
              <a:rPr lang="el-GR" sz="1200" b="0" i="0" u="none" strike="noStrike" kern="1200" baseline="0" dirty="0">
                <a:solidFill>
                  <a:schemeClr val="tx1"/>
                </a:solidFill>
                <a:latin typeface="+mn-lt"/>
                <a:ea typeface="+mn-ea"/>
                <a:cs typeface="+mn-cs"/>
              </a:rPr>
              <a:t>σχεδιάζονται από τον κατακόρυφο άξονα. Η γραμμή </a:t>
            </a:r>
            <a:r>
              <a:rPr lang="el-GR" sz="1200" b="0" i="0" u="none" strike="noStrike" kern="1200" baseline="0" dirty="0" smtClean="0">
                <a:solidFill>
                  <a:schemeClr val="tx1"/>
                </a:solidFill>
                <a:latin typeface="+mn-lt"/>
                <a:ea typeface="+mn-ea"/>
                <a:cs typeface="+mn-cs"/>
              </a:rPr>
              <a:t>LM </a:t>
            </a:r>
            <a:r>
              <a:rPr lang="el-GR" sz="1200" b="0" i="0" u="none" strike="noStrike" kern="1200" baseline="0" dirty="0">
                <a:solidFill>
                  <a:schemeClr val="tx1"/>
                </a:solidFill>
                <a:latin typeface="+mn-lt"/>
                <a:ea typeface="+mn-ea"/>
                <a:cs typeface="+mn-cs"/>
              </a:rPr>
              <a:t>σχεδιάζεται από το σημείο </a:t>
            </a:r>
            <a:r>
              <a:rPr lang="el-GR" sz="1200" b="0" i="0" u="none" strike="noStrike" kern="1200" baseline="0" dirty="0" smtClean="0">
                <a:solidFill>
                  <a:schemeClr val="tx1"/>
                </a:solidFill>
                <a:latin typeface="+mn-lt"/>
                <a:ea typeface="+mn-ea"/>
                <a:cs typeface="+mn-cs"/>
              </a:rPr>
              <a:t>r, </a:t>
            </a:r>
            <a:r>
              <a:rPr lang="el-GR" sz="1200" b="0" i="0" u="none" strike="noStrike" kern="1200" baseline="0" dirty="0">
                <a:solidFill>
                  <a:schemeClr val="tx1"/>
                </a:solidFill>
                <a:latin typeface="+mn-lt"/>
                <a:ea typeface="+mn-ea"/>
                <a:cs typeface="+mn-cs"/>
              </a:rPr>
              <a:t>που σημειώνεται στον κατακόρυφο άξονα. Υπάρχει ένα βέλος προς τα κάτω μεταξύ των γραμμών. Μια άλλη οριζόντια γραμμική γραμμή σχεδιάζεται κάτω από τις  γραμμές </a:t>
            </a:r>
            <a:r>
              <a:rPr lang="el-GR" sz="1200" b="0" i="0" u="none" strike="noStrike" kern="1200" baseline="0" dirty="0" smtClean="0">
                <a:solidFill>
                  <a:schemeClr val="tx1"/>
                </a:solidFill>
                <a:latin typeface="+mn-lt"/>
                <a:ea typeface="+mn-ea"/>
                <a:cs typeface="+mn-cs"/>
              </a:rPr>
              <a:t>LM’. </a:t>
            </a:r>
            <a:r>
              <a:rPr lang="el-GR" sz="1200" b="0" i="0" u="none" strike="noStrike" kern="1200" baseline="0" dirty="0">
                <a:solidFill>
                  <a:schemeClr val="tx1"/>
                </a:solidFill>
                <a:latin typeface="+mn-lt"/>
                <a:ea typeface="+mn-ea"/>
                <a:cs typeface="+mn-cs"/>
              </a:rPr>
              <a:t>Δύο </a:t>
            </a:r>
            <a:r>
              <a:rPr lang="el-GR" sz="1200" b="0" i="0" u="none" strike="noStrike" kern="1200" baseline="0" dirty="0" smtClean="0">
                <a:solidFill>
                  <a:schemeClr val="tx1"/>
                </a:solidFill>
                <a:latin typeface="+mn-lt"/>
                <a:ea typeface="+mn-ea"/>
                <a:cs typeface="+mn-cs"/>
              </a:rPr>
              <a:t>κυρτές </a:t>
            </a:r>
            <a:r>
              <a:rPr lang="el-GR" sz="1200" b="0" i="0" u="none" strike="noStrike" kern="1200" baseline="0" dirty="0">
                <a:solidFill>
                  <a:schemeClr val="tx1"/>
                </a:solidFill>
                <a:latin typeface="+mn-lt"/>
                <a:ea typeface="+mn-ea"/>
                <a:cs typeface="+mn-cs"/>
              </a:rPr>
              <a:t>καμπύλες με </a:t>
            </a:r>
            <a:r>
              <a:rPr lang="el-GR" sz="1200" b="0" i="0" u="none" strike="noStrike" kern="1200" baseline="0" dirty="0" smtClean="0">
                <a:solidFill>
                  <a:schemeClr val="tx1"/>
                </a:solidFill>
                <a:latin typeface="+mn-lt"/>
                <a:ea typeface="+mn-ea"/>
                <a:cs typeface="+mn-cs"/>
              </a:rPr>
              <a:t>φθίνουσα κλίση, </a:t>
            </a:r>
            <a:r>
              <a:rPr lang="el-GR" sz="1200" b="0" i="0" u="none" strike="noStrike" kern="1200" baseline="0" dirty="0">
                <a:solidFill>
                  <a:schemeClr val="tx1"/>
                </a:solidFill>
                <a:latin typeface="+mn-lt"/>
                <a:ea typeface="+mn-ea"/>
                <a:cs typeface="+mn-cs"/>
              </a:rPr>
              <a:t>η μία στα δεξιά με την ένδειξη </a:t>
            </a:r>
            <a:r>
              <a:rPr lang="el-GR" sz="1200" b="0" i="0" u="none" strike="noStrike" kern="1200" baseline="0" dirty="0" smtClean="0">
                <a:solidFill>
                  <a:schemeClr val="tx1"/>
                </a:solidFill>
                <a:latin typeface="+mn-lt"/>
                <a:ea typeface="+mn-ea"/>
                <a:cs typeface="+mn-cs"/>
              </a:rPr>
              <a:t>IS </a:t>
            </a:r>
            <a:r>
              <a:rPr lang="el-GR" sz="1200" b="0" i="0" u="none" strike="noStrike" kern="1200" baseline="0" dirty="0">
                <a:solidFill>
                  <a:schemeClr val="tx1"/>
                </a:solidFill>
                <a:latin typeface="+mn-lt"/>
                <a:ea typeface="+mn-ea"/>
                <a:cs typeface="+mn-cs"/>
              </a:rPr>
              <a:t>και η άλλη στα αριστερά με την ένδειξη </a:t>
            </a:r>
            <a:r>
              <a:rPr lang="el-GR" sz="1200" b="0" i="0" u="none" strike="noStrike" kern="1200" baseline="0" dirty="0" smtClean="0">
                <a:solidFill>
                  <a:schemeClr val="tx1"/>
                </a:solidFill>
                <a:latin typeface="+mn-lt"/>
                <a:ea typeface="+mn-ea"/>
                <a:cs typeface="+mn-cs"/>
              </a:rPr>
              <a:t>IS’ </a:t>
            </a:r>
            <a:r>
              <a:rPr lang="el-GR" sz="1200" b="0" i="0" u="none" strike="noStrike" kern="1200" baseline="0" dirty="0">
                <a:solidFill>
                  <a:schemeClr val="tx1"/>
                </a:solidFill>
                <a:latin typeface="+mn-lt"/>
                <a:ea typeface="+mn-ea"/>
                <a:cs typeface="+mn-cs"/>
              </a:rPr>
              <a:t>σχεδιάζονται διερχόμενες από τη γραμμή </a:t>
            </a:r>
            <a:r>
              <a:rPr lang="el-GR" sz="1200" b="0" i="0" u="none" strike="noStrike" kern="1200" baseline="0" dirty="0" smtClean="0">
                <a:solidFill>
                  <a:schemeClr val="tx1"/>
                </a:solidFill>
                <a:latin typeface="+mn-lt"/>
                <a:ea typeface="+mn-ea"/>
                <a:cs typeface="+mn-cs"/>
              </a:rPr>
              <a:t>LM </a:t>
            </a:r>
            <a:r>
              <a:rPr lang="el-GR" sz="1200" b="0" i="0" u="none" strike="noStrike" kern="1200" baseline="0" dirty="0">
                <a:solidFill>
                  <a:schemeClr val="tx1"/>
                </a:solidFill>
                <a:latin typeface="+mn-lt"/>
                <a:ea typeface="+mn-ea"/>
                <a:cs typeface="+mn-cs"/>
              </a:rPr>
              <a:t>και </a:t>
            </a:r>
            <a:r>
              <a:rPr lang="el-GR" sz="1200" b="0" i="0" u="none" strike="noStrike" kern="1200" baseline="0" dirty="0" smtClean="0">
                <a:solidFill>
                  <a:schemeClr val="tx1"/>
                </a:solidFill>
                <a:latin typeface="+mn-lt"/>
                <a:ea typeface="+mn-ea"/>
                <a:cs typeface="+mn-cs"/>
              </a:rPr>
              <a:t>LM’. </a:t>
            </a:r>
            <a:r>
              <a:rPr lang="el-GR" sz="1200" b="0" i="0" u="none" strike="noStrike" kern="1200" baseline="0" dirty="0">
                <a:solidFill>
                  <a:schemeClr val="tx1"/>
                </a:solidFill>
                <a:latin typeface="+mn-lt"/>
                <a:ea typeface="+mn-ea"/>
                <a:cs typeface="+mn-cs"/>
              </a:rPr>
              <a:t>Η καμπύλη </a:t>
            </a:r>
            <a:r>
              <a:rPr lang="el-GR" sz="1200" b="0" i="0" u="none" strike="noStrike" kern="1200" baseline="0" dirty="0" smtClean="0">
                <a:solidFill>
                  <a:schemeClr val="tx1"/>
                </a:solidFill>
                <a:latin typeface="+mn-lt"/>
                <a:ea typeface="+mn-ea"/>
                <a:cs typeface="+mn-cs"/>
              </a:rPr>
              <a:t>IS </a:t>
            </a:r>
            <a:r>
              <a:rPr lang="el-GR" sz="1200" b="0" i="0" u="none" strike="noStrike" kern="1200" baseline="0" dirty="0">
                <a:solidFill>
                  <a:schemeClr val="tx1"/>
                </a:solidFill>
                <a:latin typeface="+mn-lt"/>
                <a:ea typeface="+mn-ea"/>
                <a:cs typeface="+mn-cs"/>
              </a:rPr>
              <a:t>και η καμπύλη </a:t>
            </a:r>
            <a:r>
              <a:rPr lang="el-GR" sz="1200" b="0" i="0" u="none" strike="noStrike" kern="1200" baseline="0" dirty="0" smtClean="0">
                <a:solidFill>
                  <a:schemeClr val="tx1"/>
                </a:solidFill>
                <a:latin typeface="+mn-lt"/>
                <a:ea typeface="+mn-ea"/>
                <a:cs typeface="+mn-cs"/>
              </a:rPr>
              <a:t>IS’ </a:t>
            </a:r>
            <a:r>
              <a:rPr lang="el-GR" sz="1200" b="0" i="0" u="none" strike="noStrike" kern="1200" baseline="0" dirty="0">
                <a:solidFill>
                  <a:schemeClr val="tx1"/>
                </a:solidFill>
                <a:latin typeface="+mn-lt"/>
                <a:ea typeface="+mn-ea"/>
                <a:cs typeface="+mn-cs"/>
              </a:rPr>
              <a:t>τέμνουν τη γραμμή </a:t>
            </a:r>
            <a:r>
              <a:rPr lang="el-GR" sz="1200" b="0" i="0" u="none" strike="noStrike" kern="1200" baseline="0" dirty="0" smtClean="0">
                <a:solidFill>
                  <a:schemeClr val="tx1"/>
                </a:solidFill>
                <a:latin typeface="+mn-lt"/>
                <a:ea typeface="+mn-ea"/>
                <a:cs typeface="+mn-cs"/>
              </a:rPr>
              <a:t>LM </a:t>
            </a:r>
            <a:r>
              <a:rPr lang="el-GR" sz="1200" b="0" i="0" u="none" strike="noStrike" kern="1200" baseline="0" dirty="0">
                <a:solidFill>
                  <a:schemeClr val="tx1"/>
                </a:solidFill>
                <a:latin typeface="+mn-lt"/>
                <a:ea typeface="+mn-ea"/>
                <a:cs typeface="+mn-cs"/>
              </a:rPr>
              <a:t>στο σημείο Α και στο σημείο Β, αντίστοιχα. Υπάρχει ένα αριστερό βέλος μεταξύ της καμπύλης </a:t>
            </a:r>
            <a:r>
              <a:rPr lang="el-GR" sz="1200" b="0" i="0" u="none" strike="noStrike" kern="1200" baseline="0" dirty="0" smtClean="0">
                <a:solidFill>
                  <a:schemeClr val="tx1"/>
                </a:solidFill>
                <a:latin typeface="+mn-lt"/>
                <a:ea typeface="+mn-ea"/>
                <a:cs typeface="+mn-cs"/>
              </a:rPr>
              <a:t>IS </a:t>
            </a:r>
            <a:r>
              <a:rPr lang="el-GR" sz="1200" b="0" i="0" u="none" strike="noStrike" kern="1200" baseline="0" dirty="0">
                <a:solidFill>
                  <a:schemeClr val="tx1"/>
                </a:solidFill>
                <a:latin typeface="+mn-lt"/>
                <a:ea typeface="+mn-ea"/>
                <a:cs typeface="+mn-cs"/>
              </a:rPr>
              <a:t>και της  καμπύλης </a:t>
            </a:r>
            <a:r>
              <a:rPr lang="el-GR" sz="1200" b="0" i="0" u="none" strike="noStrike" kern="1200" baseline="0" dirty="0" smtClean="0">
                <a:solidFill>
                  <a:schemeClr val="tx1"/>
                </a:solidFill>
                <a:latin typeface="+mn-lt"/>
                <a:ea typeface="+mn-ea"/>
                <a:cs typeface="+mn-cs"/>
              </a:rPr>
              <a:t>IS’. </a:t>
            </a:r>
            <a:r>
              <a:rPr lang="el-GR" sz="1200" b="0" i="0" u="none" strike="noStrike" kern="1200" baseline="0" dirty="0">
                <a:solidFill>
                  <a:schemeClr val="tx1"/>
                </a:solidFill>
                <a:latin typeface="+mn-lt"/>
                <a:ea typeface="+mn-ea"/>
                <a:cs typeface="+mn-cs"/>
              </a:rPr>
              <a:t>Μια διακεκομμένη ευθεία γραμμή σχεδιάζεται κάθετα από το σημείο Α στο σημείο Υ στην οριζόντια γραμμή που σχεδιάζεται κάτω από την γραμμή </a:t>
            </a:r>
            <a:r>
              <a:rPr lang="el-GR" sz="1200" b="0" i="0" u="none" strike="noStrike" kern="1200" baseline="0" dirty="0" smtClean="0">
                <a:solidFill>
                  <a:schemeClr val="tx1"/>
                </a:solidFill>
                <a:latin typeface="+mn-lt"/>
                <a:ea typeface="+mn-ea"/>
                <a:cs typeface="+mn-cs"/>
              </a:rPr>
              <a:t>LM’. Το </a:t>
            </a:r>
            <a:r>
              <a:rPr lang="el-GR" sz="1200" b="0" i="0" u="none" strike="noStrike" kern="1200" baseline="0" dirty="0">
                <a:solidFill>
                  <a:schemeClr val="tx1"/>
                </a:solidFill>
                <a:latin typeface="+mn-lt"/>
                <a:ea typeface="+mn-ea"/>
                <a:cs typeface="+mn-cs"/>
              </a:rPr>
              <a:t>γράφημα δείχνει περαιτέρω μια άλλη κοίλη καμπύλη με φθίνουσα κλίση, μεταξύ της καμπύλης </a:t>
            </a:r>
            <a:r>
              <a:rPr lang="el-GR" sz="1200" b="0" i="0" u="none" strike="noStrike" kern="1200" baseline="0" dirty="0" smtClean="0">
                <a:solidFill>
                  <a:schemeClr val="tx1"/>
                </a:solidFill>
                <a:latin typeface="+mn-lt"/>
                <a:ea typeface="+mn-ea"/>
                <a:cs typeface="+mn-cs"/>
              </a:rPr>
              <a:t>IS </a:t>
            </a:r>
            <a:r>
              <a:rPr lang="el-GR" sz="1200" b="0" i="0" u="none" strike="noStrike" kern="1200" baseline="0" dirty="0">
                <a:solidFill>
                  <a:schemeClr val="tx1"/>
                </a:solidFill>
                <a:latin typeface="+mn-lt"/>
                <a:ea typeface="+mn-ea"/>
                <a:cs typeface="+mn-cs"/>
              </a:rPr>
              <a:t>και της καμπύλης </a:t>
            </a:r>
            <a:r>
              <a:rPr lang="el-GR" sz="1200" b="0" i="0" u="none" strike="noStrike" kern="1200" baseline="0" dirty="0" smtClean="0">
                <a:solidFill>
                  <a:schemeClr val="tx1"/>
                </a:solidFill>
                <a:latin typeface="+mn-lt"/>
                <a:ea typeface="+mn-ea"/>
                <a:cs typeface="+mn-cs"/>
              </a:rPr>
              <a:t>IS’. </a:t>
            </a:r>
            <a:r>
              <a:rPr lang="el-GR" sz="1200" b="0" i="0" u="none" strike="noStrike" kern="1200" baseline="0" dirty="0">
                <a:solidFill>
                  <a:schemeClr val="tx1"/>
                </a:solidFill>
                <a:latin typeface="+mn-lt"/>
                <a:ea typeface="+mn-ea"/>
                <a:cs typeface="+mn-cs"/>
              </a:rPr>
              <a:t>Η καμπύλη φέρει την ένδειξη </a:t>
            </a:r>
            <a:r>
              <a:rPr lang="el-GR" sz="1200" b="0" i="0" u="none" strike="noStrike" kern="1200" baseline="0" dirty="0" smtClean="0">
                <a:solidFill>
                  <a:schemeClr val="tx1"/>
                </a:solidFill>
                <a:latin typeface="+mn-lt"/>
                <a:ea typeface="+mn-ea"/>
                <a:cs typeface="+mn-cs"/>
              </a:rPr>
              <a:t>IS’’ </a:t>
            </a:r>
            <a:r>
              <a:rPr lang="el-GR" sz="1200" b="0" i="0" u="none" strike="noStrike" kern="1200" baseline="0" dirty="0">
                <a:solidFill>
                  <a:schemeClr val="tx1"/>
                </a:solidFill>
                <a:latin typeface="+mn-lt"/>
                <a:ea typeface="+mn-ea"/>
                <a:cs typeface="+mn-cs"/>
              </a:rPr>
              <a:t>και διέρχεται από την γραμμή </a:t>
            </a:r>
            <a:r>
              <a:rPr lang="el-GR" sz="1200" b="0" i="0" u="none" strike="noStrike" kern="1200" baseline="0" dirty="0" smtClean="0">
                <a:solidFill>
                  <a:schemeClr val="tx1"/>
                </a:solidFill>
                <a:latin typeface="+mn-lt"/>
                <a:ea typeface="+mn-ea"/>
                <a:cs typeface="+mn-cs"/>
              </a:rPr>
              <a:t>LM’ </a:t>
            </a:r>
            <a:r>
              <a:rPr lang="el-GR" sz="1200" b="0" i="0" u="none" strike="noStrike" kern="1200" baseline="0" dirty="0">
                <a:solidFill>
                  <a:schemeClr val="tx1"/>
                </a:solidFill>
                <a:latin typeface="+mn-lt"/>
                <a:ea typeface="+mn-ea"/>
                <a:cs typeface="+mn-cs"/>
              </a:rPr>
              <a:t>στο σημείο </a:t>
            </a:r>
            <a:r>
              <a:rPr lang="el-GR" sz="1200" b="0" i="0" u="none" strike="noStrike" kern="1200" baseline="0" dirty="0" smtClean="0">
                <a:solidFill>
                  <a:schemeClr val="tx1"/>
                </a:solidFill>
                <a:latin typeface="+mn-lt"/>
                <a:ea typeface="+mn-ea"/>
                <a:cs typeface="+mn-cs"/>
              </a:rPr>
              <a:t>A’. </a:t>
            </a:r>
            <a:r>
              <a:rPr lang="el-GR" sz="1200" b="0" i="0" u="none" strike="noStrike" kern="1200" baseline="0" dirty="0">
                <a:solidFill>
                  <a:schemeClr val="tx1"/>
                </a:solidFill>
                <a:latin typeface="+mn-lt"/>
                <a:ea typeface="+mn-ea"/>
                <a:cs typeface="+mn-cs"/>
              </a:rPr>
              <a:t>Μια άλλη διακεκομμένη ευθεία σχεδιάζεται κατακόρυφα από το σημείο </a:t>
            </a:r>
            <a:r>
              <a:rPr lang="el-GR" sz="1200" b="0" i="0" u="none" strike="noStrike" kern="1200" baseline="0" dirty="0" smtClean="0">
                <a:solidFill>
                  <a:schemeClr val="tx1"/>
                </a:solidFill>
                <a:latin typeface="+mn-lt"/>
                <a:ea typeface="+mn-ea"/>
                <a:cs typeface="+mn-cs"/>
              </a:rPr>
              <a:t>Α’ </a:t>
            </a:r>
            <a:r>
              <a:rPr lang="el-GR" sz="1200" b="0" i="0" u="none" strike="noStrike" kern="1200" baseline="0" dirty="0">
                <a:solidFill>
                  <a:schemeClr val="tx1"/>
                </a:solidFill>
                <a:latin typeface="+mn-lt"/>
                <a:ea typeface="+mn-ea"/>
                <a:cs typeface="+mn-cs"/>
              </a:rPr>
              <a:t>στο σημείο </a:t>
            </a:r>
            <a:r>
              <a:rPr lang="el-GR" sz="1200" b="0" i="0" u="none" strike="noStrike" kern="1200" baseline="0" dirty="0" smtClean="0">
                <a:solidFill>
                  <a:schemeClr val="tx1"/>
                </a:solidFill>
                <a:latin typeface="+mn-lt"/>
                <a:ea typeface="+mn-ea"/>
                <a:cs typeface="+mn-cs"/>
              </a:rPr>
              <a:t>Υ’ </a:t>
            </a:r>
            <a:r>
              <a:rPr lang="el-GR" sz="1200" b="0" i="0" u="none" strike="noStrike" kern="1200" baseline="0" dirty="0">
                <a:solidFill>
                  <a:schemeClr val="tx1"/>
                </a:solidFill>
                <a:latin typeface="+mn-lt"/>
                <a:ea typeface="+mn-ea"/>
                <a:cs typeface="+mn-cs"/>
              </a:rPr>
              <a:t>στην οριζόντια γραμμή που σχεδιάζεται κάτω από την  γραμμή </a:t>
            </a:r>
            <a:r>
              <a:rPr lang="el-GR" sz="1200" b="0" i="0" u="none" strike="noStrike" kern="1200" baseline="0" dirty="0" smtClean="0">
                <a:solidFill>
                  <a:schemeClr val="tx1"/>
                </a:solidFill>
                <a:latin typeface="+mn-lt"/>
                <a:ea typeface="+mn-ea"/>
                <a:cs typeface="+mn-cs"/>
              </a:rPr>
              <a:t>LM</a:t>
            </a:r>
            <a:r>
              <a:rPr lang="el-GR" sz="1200" b="0" i="0" u="none" strike="noStrike" kern="1200" baseline="0" dirty="0">
                <a:solidFill>
                  <a:schemeClr val="tx1"/>
                </a:solidFill>
                <a:latin typeface="+mn-lt"/>
                <a:ea typeface="+mn-ea"/>
                <a:cs typeface="+mn-cs"/>
              </a:rPr>
              <a:t>. Υπάρχει ένα βέλος προς τα δεξιά μεταξύ της καμπύλης </a:t>
            </a:r>
            <a:r>
              <a:rPr lang="el-GR" sz="1200" b="0" i="0" u="none" strike="noStrike" kern="1200" baseline="0" dirty="0" smtClean="0">
                <a:solidFill>
                  <a:schemeClr val="tx1"/>
                </a:solidFill>
                <a:latin typeface="+mn-lt"/>
                <a:ea typeface="+mn-ea"/>
                <a:cs typeface="+mn-cs"/>
              </a:rPr>
              <a:t>IS’ </a:t>
            </a:r>
            <a:r>
              <a:rPr lang="el-GR" sz="1200" b="0" i="0" u="none" strike="noStrike" kern="1200" baseline="0" dirty="0">
                <a:solidFill>
                  <a:schemeClr val="tx1"/>
                </a:solidFill>
                <a:latin typeface="+mn-lt"/>
                <a:ea typeface="+mn-ea"/>
                <a:cs typeface="+mn-cs"/>
              </a:rPr>
              <a:t>και της  καμπύλης </a:t>
            </a:r>
            <a:r>
              <a:rPr lang="el-GR" sz="1200" b="0" i="0" u="none" strike="noStrike" kern="1200" baseline="0" dirty="0" smtClean="0">
                <a:solidFill>
                  <a:schemeClr val="tx1"/>
                </a:solidFill>
                <a:latin typeface="+mn-lt"/>
                <a:ea typeface="+mn-ea"/>
                <a:cs typeface="+mn-cs"/>
              </a:rPr>
              <a:t>IS’’.</a:t>
            </a:r>
            <a:endParaRPr lang="el-GR" sz="1200" b="0" i="0" u="none" strike="noStrike" kern="1200" baseline="0" dirty="0">
              <a:solidFill>
                <a:schemeClr val="tx1"/>
              </a:solidFill>
              <a:latin typeface="+mn-lt"/>
              <a:ea typeface="+mn-ea"/>
              <a:cs typeface="+mn-cs"/>
            </a:endParaRPr>
          </a:p>
          <a:p>
            <a:endParaRPr lang="el-GR" sz="1200" b="0" i="0" u="none" strike="noStrike" kern="1200" baseline="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A73D6722-9B4D-4E29-B226-C325925A8118}" type="slidenum">
              <a:rPr lang="en-US" smtClean="0"/>
              <a:pPr/>
              <a:t>30</a:t>
            </a:fld>
            <a:endParaRPr lang="en-US" dirty="0"/>
          </a:p>
        </p:txBody>
      </p:sp>
    </p:spTree>
    <p:extLst>
      <p:ext uri="{BB962C8B-B14F-4D97-AF65-F5344CB8AC3E}">
        <p14:creationId xmlns="" xmlns:p14="http://schemas.microsoft.com/office/powerpoint/2010/main" val="21249796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Τον Ιανουάριο του 1980, το επιτόκιο των ομολόγων ενός έτους στις ΗΠΑ —το επιτόκιο των μονοετών κρατικών ομολόγων— ήταν 10,9%. Τον Ιανουάριο του 2006, το επιτόκιο ήταν μόνο 4,2%. Ήταν σαφώς πολύ φθηνότερο να δανειστεί κανείς το 2006 από ό,τι το 1981. Ή μήπως όχι; Τον Ιανουάριο του 1980, ο αναμενόμενος πληθωρισμός ήταν περίπου 9,5%. Τον Ιανουάριο του 2006, ο αναμενόμενος πληθωρισμός ήταν περίπου 2,5%. Για να κάνουμε μια ακριβή σύγκριση, πρέπει να προσαρμόσουμε τα ονομαστικά επιτόκια, ώστε να λάβουμε υπόψη τον πληθωρισμό.</a:t>
            </a:r>
          </a:p>
        </p:txBody>
      </p:sp>
      <p:sp>
        <p:nvSpPr>
          <p:cNvPr id="4" name="Slide Number Placeholder 3"/>
          <p:cNvSpPr>
            <a:spLocks noGrp="1"/>
          </p:cNvSpPr>
          <p:nvPr>
            <p:ph type="sldNum" sz="quarter" idx="10"/>
          </p:nvPr>
        </p:nvSpPr>
        <p:spPr/>
        <p:txBody>
          <a:bodyPr/>
          <a:lstStyle/>
          <a:p>
            <a:fld id="{A73D6722-9B4D-4E29-B226-C325925A8118}" type="slidenum">
              <a:rPr lang="en-US" smtClean="0"/>
              <a:pPr/>
              <a:t>4</a:t>
            </a:fld>
            <a:endParaRPr lang="en-US" dirty="0"/>
          </a:p>
        </p:txBody>
      </p:sp>
    </p:spTree>
    <p:extLst>
      <p:ext uri="{BB962C8B-B14F-4D97-AF65-F5344CB8AC3E}">
        <p14:creationId xmlns="" xmlns:p14="http://schemas.microsoft.com/office/powerpoint/2010/main" val="21249796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Το Σχήμα 6-1 μας βοηθά να εξάγουμε τη σχέση μεταξύ των ονομαστικών επιτοκίων και των πραγματικών επιτοκίων. Το πάνω μέρος επαναλαμβάνει τον ορισμό του πραγματικού επιτοκίου ενός έτους. Το κάτω μέρος δείχνει πώς μπορούμε να εξάγουμε το πραγματικό επιτόκιο ενός έτους από πληροφορίες σχετικά με το ονομαστικό επιτόκιο ενός έτους και την τιμή των αγαθών.</a:t>
            </a:r>
          </a:p>
          <a:p>
            <a:endParaRPr lang="el-GR" sz="1200" b="0" i="0" u="none" strike="noStrike" kern="1200" baseline="0" dirty="0">
              <a:solidFill>
                <a:schemeClr val="tx1"/>
              </a:solidFill>
              <a:latin typeface="+mn-lt"/>
              <a:ea typeface="+mn-ea"/>
              <a:cs typeface="+mn-cs"/>
            </a:endParaRPr>
          </a:p>
          <a:p>
            <a:r>
              <a:rPr lang="el-GR" sz="1200" b="0" i="0" u="none" strike="noStrike" kern="1200" baseline="0" dirty="0">
                <a:solidFill>
                  <a:schemeClr val="tx1"/>
                </a:solidFill>
                <a:latin typeface="+mn-lt"/>
                <a:ea typeface="+mn-ea"/>
                <a:cs typeface="+mn-cs"/>
              </a:rPr>
              <a:t>Μεγάλη περιγραφή:</a:t>
            </a:r>
          </a:p>
          <a:p>
            <a:r>
              <a:rPr lang="el-GR" sz="1200" b="0" i="0" u="none" strike="noStrike" kern="1200" baseline="0" dirty="0">
                <a:solidFill>
                  <a:schemeClr val="tx1"/>
                </a:solidFill>
                <a:latin typeface="+mn-lt"/>
                <a:ea typeface="+mn-ea"/>
                <a:cs typeface="+mn-cs"/>
              </a:rPr>
              <a:t>Η πρώτη εικόνα δείχνει το πραγματικό επιτόκιο για ένα καλάθι αγαθών το τρέχον έτος, που ισοδυναμεί με το πραγματικό επιτόκιο, (1 συν r δείκτης t) καλάθια αγαθών το επόμενο έτος. Η δεύτερη εικόνα δείχνει την τιμή ενός καλαθιού 1 αγαθού ως «P δείκτης t δολάρια» και την τιμή αποπληρωμής για μια επιπλέον λίβρα του αγαθού το επόμενο έτος ως «(1 συν 1 δείκτης t) P δείκτης t δολάρια». Δείχνει ακόμη, την τιμή που θα πληρωθεί το επόμενο έτος σε λίρες ως «(1 συν r δείκτης t) P δείκτης t τελικός δείκτης διαιρούμενο με P δείκτης t συν 1 τελικός δείκτη στη δύναμη του e τελικού εκθέτη». Αυτή η τιμή σε λίρες είναι ισοδύναμη με το πραγματικό επιτόκιο, (1 συν r δείκτης t) το επόμενο έτος.</a:t>
            </a:r>
          </a:p>
        </p:txBody>
      </p:sp>
      <p:sp>
        <p:nvSpPr>
          <p:cNvPr id="4" name="Slide Number Placeholder 3"/>
          <p:cNvSpPr>
            <a:spLocks noGrp="1"/>
          </p:cNvSpPr>
          <p:nvPr>
            <p:ph type="sldNum" sz="quarter" idx="10"/>
          </p:nvPr>
        </p:nvSpPr>
        <p:spPr/>
        <p:txBody>
          <a:bodyPr/>
          <a:lstStyle/>
          <a:p>
            <a:fld id="{A73D6722-9B4D-4E29-B226-C325925A8118}" type="slidenum">
              <a:rPr lang="en-US" smtClean="0"/>
              <a:pPr/>
              <a:t>5</a:t>
            </a:fld>
            <a:endParaRPr lang="en-US" dirty="0"/>
          </a:p>
        </p:txBody>
      </p:sp>
    </p:spTree>
    <p:extLst>
      <p:ext uri="{BB962C8B-B14F-4D97-AF65-F5344CB8AC3E}">
        <p14:creationId xmlns="" xmlns:p14="http://schemas.microsoft.com/office/powerpoint/2010/main" val="21249796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Ένα συν το πραγματικό επιτόκιο ισούται με τον λόγο ενός συν το ονομαστικό επιτόκιο, διαιρούμενο με το ένα συν το αναμενόμενο ποσοστό πληθωρισμού.</a:t>
            </a:r>
          </a:p>
        </p:txBody>
      </p:sp>
      <p:sp>
        <p:nvSpPr>
          <p:cNvPr id="4" name="Slide Number Placeholder 3"/>
          <p:cNvSpPr>
            <a:spLocks noGrp="1"/>
          </p:cNvSpPr>
          <p:nvPr>
            <p:ph type="sldNum" sz="quarter" idx="10"/>
          </p:nvPr>
        </p:nvSpPr>
        <p:spPr/>
        <p:txBody>
          <a:bodyPr/>
          <a:lstStyle/>
          <a:p>
            <a:fld id="{A73D6722-9B4D-4E29-B226-C325925A8118}" type="slidenum">
              <a:rPr lang="en-US" smtClean="0"/>
              <a:pPr/>
              <a:t>6</a:t>
            </a:fld>
            <a:endParaRPr lang="en-US" dirty="0"/>
          </a:p>
        </p:txBody>
      </p:sp>
    </p:spTree>
    <p:extLst>
      <p:ext uri="{BB962C8B-B14F-4D97-AF65-F5344CB8AC3E}">
        <p14:creationId xmlns="" xmlns:p14="http://schemas.microsoft.com/office/powerpoint/2010/main" val="21249796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Βεβαιωθείτε ότι θυμάστε την εξίσωση (6.4). Λέει ότι το πραγματικό επιτόκιο είναι (περίπου) ίσο με το ονομαστικό επιτόκιο μείον τον αναμενόμενο πληθωρισμό. (Στο υπόλοιπο του βιβλίου, ο </a:t>
            </a:r>
            <a:r>
              <a:rPr lang="el-GR" sz="1200" b="0" i="0" u="none" strike="noStrike" kern="1200" baseline="0" dirty="0" err="1">
                <a:solidFill>
                  <a:schemeClr val="tx1"/>
                </a:solidFill>
                <a:latin typeface="+mn-lt"/>
                <a:ea typeface="+mn-ea"/>
                <a:cs typeface="+mn-cs"/>
              </a:rPr>
              <a:t>Blanchard</a:t>
            </a:r>
            <a:r>
              <a:rPr lang="el-GR" sz="1200" b="0" i="0" u="none" strike="noStrike" kern="1200" baseline="0" dirty="0">
                <a:solidFill>
                  <a:schemeClr val="tx1"/>
                </a:solidFill>
                <a:latin typeface="+mn-lt"/>
                <a:ea typeface="+mn-ea"/>
                <a:cs typeface="+mn-cs"/>
              </a:rPr>
              <a:t> αντιμετωπίζει συχνά τη σχέση στην εξίσωση (6.4) σαν ταυτότητα. Να θυμάστε όμως, ότι είναι μόνο μια προσέγγιση.)</a:t>
            </a:r>
          </a:p>
        </p:txBody>
      </p:sp>
      <p:sp>
        <p:nvSpPr>
          <p:cNvPr id="4" name="Slide Number Placeholder 3"/>
          <p:cNvSpPr>
            <a:spLocks noGrp="1"/>
          </p:cNvSpPr>
          <p:nvPr>
            <p:ph type="sldNum" sz="quarter" idx="10"/>
          </p:nvPr>
        </p:nvSpPr>
        <p:spPr/>
        <p:txBody>
          <a:bodyPr/>
          <a:lstStyle/>
          <a:p>
            <a:fld id="{A73D6722-9B4D-4E29-B226-C325925A8118}" type="slidenum">
              <a:rPr lang="en-US" smtClean="0"/>
              <a:pPr/>
              <a:t>7</a:t>
            </a:fld>
            <a:endParaRPr lang="en-US" dirty="0"/>
          </a:p>
        </p:txBody>
      </p:sp>
    </p:spTree>
    <p:extLst>
      <p:ext uri="{BB962C8B-B14F-4D97-AF65-F5344CB8AC3E}">
        <p14:creationId xmlns="" xmlns:p14="http://schemas.microsoft.com/office/powerpoint/2010/main" val="21249796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Ποιο επιτόκιο πρέπει να εισέλθει στη σχέση IS; Ασφαλώς, όταν σκεφτόμαστε αποφάσεις για κατανάλωση ή  </a:t>
            </a:r>
            <a:r>
              <a:rPr lang="el-GR" sz="1200" b="0" i="0" u="none" strike="noStrike" kern="1200" baseline="0" dirty="0" smtClean="0">
                <a:solidFill>
                  <a:schemeClr val="tx1"/>
                </a:solidFill>
                <a:latin typeface="+mn-lt"/>
                <a:ea typeface="+mn-ea"/>
                <a:cs typeface="+mn-cs"/>
              </a:rPr>
              <a:t>επένδυση, </a:t>
            </a:r>
            <a:r>
              <a:rPr lang="el-GR" sz="1200" b="0" i="0" u="none" strike="noStrike" kern="1200" baseline="0" dirty="0">
                <a:solidFill>
                  <a:schemeClr val="tx1"/>
                </a:solidFill>
                <a:latin typeface="+mn-lt"/>
                <a:ea typeface="+mn-ea"/>
                <a:cs typeface="+mn-cs"/>
              </a:rPr>
              <a:t>αυτό που έχει σημασία για τους ανθρώπους ή τις επιχειρήσεις είναι το πραγματικό επιτόκιο, το επιτόκιο σε όρους αγαθών.</a:t>
            </a:r>
          </a:p>
        </p:txBody>
      </p:sp>
      <p:sp>
        <p:nvSpPr>
          <p:cNvPr id="4" name="Slide Number Placeholder 3"/>
          <p:cNvSpPr>
            <a:spLocks noGrp="1"/>
          </p:cNvSpPr>
          <p:nvPr>
            <p:ph type="sldNum" sz="quarter" idx="10"/>
          </p:nvPr>
        </p:nvSpPr>
        <p:spPr/>
        <p:txBody>
          <a:bodyPr/>
          <a:lstStyle/>
          <a:p>
            <a:fld id="{A73D6722-9B4D-4E29-B226-C325925A8118}" type="slidenum">
              <a:rPr lang="en-US" smtClean="0"/>
              <a:pPr/>
              <a:t>8</a:t>
            </a:fld>
            <a:endParaRPr lang="en-US" dirty="0"/>
          </a:p>
        </p:txBody>
      </p:sp>
    </p:spTree>
    <p:extLst>
      <p:ext uri="{BB962C8B-B14F-4D97-AF65-F5344CB8AC3E}">
        <p14:creationId xmlns="" xmlns:p14="http://schemas.microsoft.com/office/powerpoint/2010/main" val="21249796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Το Σχήμα 6-2 δείχνει τη σημασία της προσαρμογής για τον πληθωρισμό. Αν και το ονομαστικό επιτόκιο ήταν πολύ χαμηλότερο το 2006 από ό,τι το 1981, το πραγματικό επιτόκιο ήταν στην πραγματικότητα υψηλότερο το 2006 (περίπου 1,7%) σε σχέση με το 1981 (περίπου 1,4%). Με άλλα λόγια, παρά τη μεγάλη πτώση των ονομαστικών επιτοκίων, ο δανεισμός ήταν στην πραγματικότητα πιο ακριβός το 2006 από ό,τι ήταν το 1981. Αυτό οφείλεται στο γεγονός ότι ο πληθωρισμός (και μαζί του, ο αναμενόμενος πληθωρισμός) μειώνεται σταθερά από τις αρχές της δεκαετίας του 1980.</a:t>
            </a:r>
          </a:p>
          <a:p>
            <a:endParaRPr lang="el-GR" sz="1200" b="0" i="0" u="none" strike="noStrike" kern="1200" baseline="0" dirty="0">
              <a:solidFill>
                <a:schemeClr val="tx1"/>
              </a:solidFill>
              <a:latin typeface="+mn-lt"/>
              <a:ea typeface="+mn-ea"/>
              <a:cs typeface="+mn-cs"/>
            </a:endParaRPr>
          </a:p>
          <a:p>
            <a:r>
              <a:rPr lang="el-GR" sz="1200" b="0" i="0" u="none" strike="noStrike" kern="1200" baseline="0" dirty="0">
                <a:solidFill>
                  <a:schemeClr val="tx1"/>
                </a:solidFill>
                <a:latin typeface="+mn-lt"/>
                <a:ea typeface="+mn-ea"/>
                <a:cs typeface="+mn-cs"/>
              </a:rPr>
              <a:t>Μεγάλη περιγραφή:</a:t>
            </a:r>
          </a:p>
          <a:p>
            <a:r>
              <a:rPr lang="el-GR" sz="1200" b="0" i="0" u="none" strike="noStrike" kern="1200" baseline="0" dirty="0">
                <a:solidFill>
                  <a:schemeClr val="tx1"/>
                </a:solidFill>
                <a:latin typeface="+mn-lt"/>
                <a:ea typeface="+mn-ea"/>
                <a:cs typeface="+mn-cs"/>
              </a:rPr>
              <a:t>Ο κατακόρυφος άξονας του διαγράμματος φέρει την ένδειξη «</a:t>
            </a:r>
            <a:r>
              <a:rPr lang="el-GR" sz="1200" b="0" i="0" u="none" strike="noStrike" kern="1200" baseline="0" dirty="0" smtClean="0">
                <a:solidFill>
                  <a:schemeClr val="tx1"/>
                </a:solidFill>
                <a:latin typeface="+mn-lt"/>
                <a:ea typeface="+mn-ea"/>
                <a:cs typeface="+mn-cs"/>
              </a:rPr>
              <a:t>Επιτόκιο» </a:t>
            </a:r>
            <a:r>
              <a:rPr lang="el-GR" sz="1200" b="0" i="0" u="none" strike="noStrike" kern="1200" baseline="0" dirty="0">
                <a:solidFill>
                  <a:schemeClr val="tx1"/>
                </a:solidFill>
                <a:latin typeface="+mn-lt"/>
                <a:ea typeface="+mn-ea"/>
                <a:cs typeface="+mn-cs"/>
              </a:rPr>
              <a:t>και κυμαίνεται από αρνητικό 4 έως 14, σε προσαυξήσεις του 2. Ο οριζόντιος άξονας αντιπροσωπεύει τα έτη από το 1978 έως το 2018, σε προσαυξήσεις 2. Μια οριζόντια ευθεία γραμμή σχεδιάζεται από το 0 τοις εκατό. Το εκτιμώμενο ονομαστικό επιτόκιο και το πραγματικό επιτόκιο στις Ηνωμένες Πολιτείες κατά τη διάρκεια των ετών έχει ως εξής:</a:t>
            </a:r>
          </a:p>
          <a:p>
            <a:r>
              <a:rPr lang="el-GR" sz="1200" b="0" i="0" u="none" strike="noStrike" kern="1200" baseline="0" dirty="0">
                <a:solidFill>
                  <a:schemeClr val="tx1"/>
                </a:solidFill>
                <a:latin typeface="+mn-lt"/>
                <a:ea typeface="+mn-ea"/>
                <a:cs typeface="+mn-cs"/>
              </a:rPr>
              <a:t>1978: Ονομαστικό επιτόκιο, 6; Πραγματικό επιτόκιο, 0.</a:t>
            </a:r>
          </a:p>
          <a:p>
            <a:r>
              <a:rPr lang="el-GR" sz="1200" b="0" i="0" u="none" strike="noStrike" kern="1200" baseline="0" dirty="0">
                <a:solidFill>
                  <a:schemeClr val="tx1"/>
                </a:solidFill>
                <a:latin typeface="+mn-lt"/>
                <a:ea typeface="+mn-ea"/>
                <a:cs typeface="+mn-cs"/>
              </a:rPr>
              <a:t>1980: Ονομαστικός επιτόκιο, 10; Πραγματικό επιτόκιο, 1,8.</a:t>
            </a:r>
          </a:p>
          <a:p>
            <a:r>
              <a:rPr lang="el-GR" sz="1200" b="0" i="0" u="none" strike="noStrike" kern="1200" baseline="0" dirty="0">
                <a:solidFill>
                  <a:schemeClr val="tx1"/>
                </a:solidFill>
                <a:latin typeface="+mn-lt"/>
                <a:ea typeface="+mn-ea"/>
                <a:cs typeface="+mn-cs"/>
              </a:rPr>
              <a:t>1982: Ονομαστικός επιτόκιο, 12; Πραγματικό επιτόκιο, 3,3.</a:t>
            </a:r>
          </a:p>
          <a:p>
            <a:r>
              <a:rPr lang="el-GR" sz="1200" b="0" i="0" u="none" strike="noStrike" kern="1200" baseline="0" dirty="0">
                <a:solidFill>
                  <a:schemeClr val="tx1"/>
                </a:solidFill>
                <a:latin typeface="+mn-lt"/>
                <a:ea typeface="+mn-ea"/>
                <a:cs typeface="+mn-cs"/>
              </a:rPr>
              <a:t>1984: Ονομαστικός επιτόκιο, 9; Πραγματικό επιτόκιο 4.</a:t>
            </a:r>
          </a:p>
          <a:p>
            <a:r>
              <a:rPr lang="el-GR" sz="1200" b="0" i="0" u="none" strike="noStrike" kern="1200" baseline="0" dirty="0">
                <a:solidFill>
                  <a:schemeClr val="tx1"/>
                </a:solidFill>
                <a:latin typeface="+mn-lt"/>
                <a:ea typeface="+mn-ea"/>
                <a:cs typeface="+mn-cs"/>
              </a:rPr>
              <a:t>1986: Ονομαστικό επιτόκιο, 7,5; Πραγματικό επιτόκιο, 4.</a:t>
            </a:r>
          </a:p>
          <a:p>
            <a:r>
              <a:rPr lang="el-GR" sz="1200" b="0" i="0" u="none" strike="noStrike" kern="1200" baseline="0" dirty="0">
                <a:solidFill>
                  <a:schemeClr val="tx1"/>
                </a:solidFill>
                <a:latin typeface="+mn-lt"/>
                <a:ea typeface="+mn-ea"/>
                <a:cs typeface="+mn-cs"/>
              </a:rPr>
              <a:t>1988: Ονομαστικό επιτόκιο, 6,3; Πραγματικό επιτόκιο, 3.</a:t>
            </a:r>
          </a:p>
          <a:p>
            <a:r>
              <a:rPr lang="el-GR" sz="1200" b="0" i="0" u="none" strike="noStrike" kern="1200" baseline="0" dirty="0">
                <a:solidFill>
                  <a:schemeClr val="tx1"/>
                </a:solidFill>
                <a:latin typeface="+mn-lt"/>
                <a:ea typeface="+mn-ea"/>
                <a:cs typeface="+mn-cs"/>
              </a:rPr>
              <a:t>1990: Ονομαστικό επιτόκιο, 7,4; Πραγματικό επιτόκιο 3.</a:t>
            </a:r>
          </a:p>
          <a:p>
            <a:r>
              <a:rPr lang="el-GR" sz="1200" b="0" i="0" u="none" strike="noStrike" kern="1200" baseline="0" dirty="0">
                <a:solidFill>
                  <a:schemeClr val="tx1"/>
                </a:solidFill>
                <a:latin typeface="+mn-lt"/>
                <a:ea typeface="+mn-ea"/>
                <a:cs typeface="+mn-cs"/>
              </a:rPr>
              <a:t>1992: Ονομαστικό επιτόκιο, 4,6; Πραγματικό επιτόκιο, 3,4.</a:t>
            </a:r>
          </a:p>
          <a:p>
            <a:r>
              <a:rPr lang="el-GR" sz="1200" b="0" i="0" u="none" strike="noStrike" kern="1200" baseline="0" dirty="0">
                <a:solidFill>
                  <a:schemeClr val="tx1"/>
                </a:solidFill>
                <a:latin typeface="+mn-lt"/>
                <a:ea typeface="+mn-ea"/>
                <a:cs typeface="+mn-cs"/>
              </a:rPr>
              <a:t>1994: Ονομαστικό επιτόκιο, 3,5; Πραγματικό επιτόκιο, 1,4.</a:t>
            </a:r>
          </a:p>
          <a:p>
            <a:r>
              <a:rPr lang="el-GR" sz="1200" b="0" i="0" u="none" strike="noStrike" kern="1200" baseline="0" dirty="0">
                <a:solidFill>
                  <a:schemeClr val="tx1"/>
                </a:solidFill>
                <a:latin typeface="+mn-lt"/>
                <a:ea typeface="+mn-ea"/>
                <a:cs typeface="+mn-cs"/>
              </a:rPr>
              <a:t>1996: Ονομαστικό επιτόκιο, 5,1; Πραγματικό επιτόκιο, 3,5.</a:t>
            </a:r>
          </a:p>
          <a:p>
            <a:r>
              <a:rPr lang="el-GR" sz="1200" b="0" i="0" u="none" strike="noStrike" kern="1200" baseline="0" dirty="0">
                <a:solidFill>
                  <a:schemeClr val="tx1"/>
                </a:solidFill>
                <a:latin typeface="+mn-lt"/>
                <a:ea typeface="+mn-ea"/>
                <a:cs typeface="+mn-cs"/>
              </a:rPr>
              <a:t>1998: Ονομαστικό επιτόκιο, 5,1; Πραγματικό επιτόκιο, 3,4.</a:t>
            </a:r>
          </a:p>
          <a:p>
            <a:r>
              <a:rPr lang="el-GR" sz="1200" b="0" i="0" u="none" strike="noStrike" kern="1200" baseline="0" dirty="0">
                <a:solidFill>
                  <a:schemeClr val="tx1"/>
                </a:solidFill>
                <a:latin typeface="+mn-lt"/>
                <a:ea typeface="+mn-ea"/>
                <a:cs typeface="+mn-cs"/>
              </a:rPr>
              <a:t>2000: Ονομαστικό επιτόκιο, 5,4; Πραγματικός επιτόκιο, 3,8.</a:t>
            </a:r>
          </a:p>
          <a:p>
            <a:r>
              <a:rPr lang="el-GR" sz="1200" b="0" i="0" u="none" strike="noStrike" kern="1200" baseline="0" dirty="0">
                <a:solidFill>
                  <a:schemeClr val="tx1"/>
                </a:solidFill>
                <a:latin typeface="+mn-lt"/>
                <a:ea typeface="+mn-ea"/>
                <a:cs typeface="+mn-cs"/>
              </a:rPr>
              <a:t>2002: Ονομαστικό επιτόκιο, 1,8; Πραγματικό επιτόκιο, 0,7.</a:t>
            </a:r>
          </a:p>
          <a:p>
            <a:r>
              <a:rPr lang="el-GR" sz="1200" b="0" i="0" u="none" strike="noStrike" kern="1200" baseline="0" dirty="0">
                <a:solidFill>
                  <a:schemeClr val="tx1"/>
                </a:solidFill>
                <a:latin typeface="+mn-lt"/>
                <a:ea typeface="+mn-ea"/>
                <a:cs typeface="+mn-cs"/>
              </a:rPr>
              <a:t>2004: Ονομαστικό επιτόκιο, 1,2; Πραγματικό επιτόκιο, 0.</a:t>
            </a:r>
          </a:p>
          <a:p>
            <a:r>
              <a:rPr lang="el-GR" sz="1200" b="0" i="0" u="none" strike="noStrike" kern="1200" baseline="0" dirty="0">
                <a:solidFill>
                  <a:schemeClr val="tx1"/>
                </a:solidFill>
                <a:latin typeface="+mn-lt"/>
                <a:ea typeface="+mn-ea"/>
                <a:cs typeface="+mn-cs"/>
              </a:rPr>
              <a:t>2006: Ονομαστικό επιτόκιο, 4,2; Πραγματικό επιτόκιο, 1,9.</a:t>
            </a:r>
          </a:p>
          <a:p>
            <a:r>
              <a:rPr lang="el-GR" sz="1200" b="0" i="0" u="none" strike="noStrike" kern="1200" baseline="0" dirty="0">
                <a:solidFill>
                  <a:schemeClr val="tx1"/>
                </a:solidFill>
                <a:latin typeface="+mn-lt"/>
                <a:ea typeface="+mn-ea"/>
                <a:cs typeface="+mn-cs"/>
              </a:rPr>
              <a:t>2008: Ονομαστικό επιτόκιο, 2,6; Πραγματικό επιτόκιο, 0,6.</a:t>
            </a:r>
          </a:p>
          <a:p>
            <a:r>
              <a:rPr lang="el-GR" sz="1200" b="0" i="0" u="none" strike="noStrike" kern="1200" baseline="0" dirty="0">
                <a:solidFill>
                  <a:schemeClr val="tx1"/>
                </a:solidFill>
                <a:latin typeface="+mn-lt"/>
                <a:ea typeface="+mn-ea"/>
                <a:cs typeface="+mn-cs"/>
              </a:rPr>
              <a:t>2010: Ονομαστικό επιτόκιο, 0,3; Πραγματικό επιτόκιο, αρνητικό 1,5.</a:t>
            </a:r>
          </a:p>
          <a:p>
            <a:r>
              <a:rPr lang="el-GR" sz="1200" b="0" i="0" u="none" strike="noStrike" kern="1200" baseline="0" dirty="0">
                <a:solidFill>
                  <a:schemeClr val="tx1"/>
                </a:solidFill>
                <a:latin typeface="+mn-lt"/>
                <a:ea typeface="+mn-ea"/>
                <a:cs typeface="+mn-cs"/>
              </a:rPr>
              <a:t>2012: Ονομαστικό επιτόκιο, 0,1; Πραγματικό επιτόκιο, αρνητικό 1,7.</a:t>
            </a:r>
          </a:p>
          <a:p>
            <a:r>
              <a:rPr lang="el-GR" sz="1200" b="0" i="0" u="none" strike="noStrike" kern="1200" baseline="0" dirty="0">
                <a:solidFill>
                  <a:schemeClr val="tx1"/>
                </a:solidFill>
                <a:latin typeface="+mn-lt"/>
                <a:ea typeface="+mn-ea"/>
                <a:cs typeface="+mn-cs"/>
              </a:rPr>
              <a:t>2014: Ονομαστικό επιτόκιο, 0,1; Πραγματικό επιτόκιο, αρνητικό 1,6.</a:t>
            </a:r>
          </a:p>
          <a:p>
            <a:r>
              <a:rPr lang="el-GR" sz="1200" b="0" i="0" u="none" strike="noStrike" kern="1200" baseline="0" dirty="0">
                <a:solidFill>
                  <a:schemeClr val="tx1"/>
                </a:solidFill>
                <a:latin typeface="+mn-lt"/>
                <a:ea typeface="+mn-ea"/>
                <a:cs typeface="+mn-cs"/>
              </a:rPr>
              <a:t>2016: Ονομαστικό επιτόκιο, 0,7; Πραγματικό επιτόκιο αρνητικό 1.</a:t>
            </a:r>
          </a:p>
          <a:p>
            <a:r>
              <a:rPr lang="el-GR" sz="1200" b="0" i="0" u="none" strike="noStrike" kern="1200" baseline="0" dirty="0">
                <a:solidFill>
                  <a:schemeClr val="tx1"/>
                </a:solidFill>
                <a:latin typeface="+mn-lt"/>
                <a:ea typeface="+mn-ea"/>
                <a:cs typeface="+mn-cs"/>
              </a:rPr>
              <a:t>2018: Ονομαστικό επιτόκιο, 2,8; Πραγματικό επιτόκιο, 0,4.</a:t>
            </a:r>
          </a:p>
        </p:txBody>
      </p:sp>
      <p:sp>
        <p:nvSpPr>
          <p:cNvPr id="4" name="Slide Number Placeholder 3"/>
          <p:cNvSpPr>
            <a:spLocks noGrp="1"/>
          </p:cNvSpPr>
          <p:nvPr>
            <p:ph type="sldNum" sz="quarter" idx="10"/>
          </p:nvPr>
        </p:nvSpPr>
        <p:spPr/>
        <p:txBody>
          <a:bodyPr/>
          <a:lstStyle/>
          <a:p>
            <a:fld id="{A73D6722-9B4D-4E29-B226-C325925A8118}" type="slidenum">
              <a:rPr lang="en-US" smtClean="0"/>
              <a:pPr/>
              <a:t>9</a:t>
            </a:fld>
            <a:endParaRPr lang="en-US" dirty="0"/>
          </a:p>
        </p:txBody>
      </p:sp>
    </p:spTree>
    <p:extLst>
      <p:ext uri="{BB962C8B-B14F-4D97-AF65-F5344CB8AC3E}">
        <p14:creationId xmlns="" xmlns:p14="http://schemas.microsoft.com/office/powerpoint/2010/main" val="349768514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bwMode="white">
          <a:xfrm>
            <a:off x="0" y="0"/>
            <a:ext cx="9144000" cy="3886200"/>
          </a:xfrm>
          <a:prstGeom prst="rect">
            <a:avLst/>
          </a:prstGeom>
          <a:solidFill>
            <a:srgbClr val="007FA3"/>
          </a:solidFill>
          <a:ln>
            <a:solidFill>
              <a:srgbClr val="007FA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685800" y="762000"/>
            <a:ext cx="7772400" cy="2838451"/>
          </a:xfrm>
        </p:spPr>
        <p:txBody>
          <a:bodyPr anchor="b">
            <a:noAutofit/>
          </a:bodyPr>
          <a:lstStyle>
            <a:lvl1pPr algn="l">
              <a:defRPr sz="3600">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674687" y="3962400"/>
            <a:ext cx="7794626" cy="1752600"/>
          </a:xfrm>
        </p:spPr>
        <p:txBody>
          <a:bodyPr>
            <a:noAutofit/>
          </a:bodyPr>
          <a:lstStyle>
            <a:lvl1pPr marL="0" indent="0" algn="l">
              <a:spcBef>
                <a:spcPts val="0"/>
              </a:spcBef>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12"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5/22/2022</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
        <p:nvSpPr>
          <p:cNvPr id="9" name="TextBox 8"/>
          <p:cNvSpPr txBox="1"/>
          <p:nvPr userDrawn="1"/>
        </p:nvSpPr>
        <p:spPr>
          <a:xfrm>
            <a:off x="1533525" y="6374626"/>
            <a:ext cx="7162800" cy="276999"/>
          </a:xfrm>
          <a:prstGeom prst="rect">
            <a:avLst/>
          </a:prstGeom>
          <a:noFill/>
        </p:spPr>
        <p:txBody>
          <a:bodyPr wrap="square" rtlCol="0">
            <a:spAutoFit/>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altLang="en-US" sz="1200" dirty="0">
                <a:latin typeface="Verdana" panose="020B0604030504040204" pitchFamily="34" charset="0"/>
              </a:rPr>
              <a:t>Copyright © 2021, 2017, 2013 by Pearson Education, Inc. All Rights Reserved</a:t>
            </a:r>
          </a:p>
        </p:txBody>
      </p:sp>
      <p:pic>
        <p:nvPicPr>
          <p:cNvPr id="11" name="Picture 10" descr="Pearson Logo"/>
          <p:cNvPicPr>
            <a:picLocks noChangeAspect="1"/>
          </p:cNvPicPr>
          <p:nvPr userDrawn="1"/>
        </p:nvPicPr>
        <p:blipFill>
          <a:blip r:embed="rId2" cstate="print">
            <a:extLst>
              <a:ext uri="{28A0092B-C50C-407E-A947-70E740481C1C}">
                <a14:useLocalDpi xmlns="" xmlns:a14="http://schemas.microsoft.com/office/drawing/2010/main" val="0"/>
              </a:ext>
            </a:extLst>
          </a:blip>
          <a:stretch>
            <a:fillRect/>
          </a:stretch>
        </p:blipFill>
        <p:spPr>
          <a:xfrm>
            <a:off x="457200" y="6376789"/>
            <a:ext cx="918000" cy="279915"/>
          </a:xfrm>
          <a:prstGeom prst="rect">
            <a:avLst/>
          </a:prstGeom>
        </p:spPr>
      </p:pic>
    </p:spTree>
    <p:extLst>
      <p:ext uri="{BB962C8B-B14F-4D97-AF65-F5344CB8AC3E}">
        <p14:creationId xmlns="" xmlns:p14="http://schemas.microsoft.com/office/powerpoint/2010/main" val="8879806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4_Title and 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457200" y="1600201"/>
            <a:ext cx="8229600" cy="8382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3"/>
          </p:nvPr>
        </p:nvSpPr>
        <p:spPr>
          <a:xfrm>
            <a:off x="447675" y="3048000"/>
            <a:ext cx="8229600" cy="6096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5/22/2022</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
        <p:nvSpPr>
          <p:cNvPr id="5" name="Content Placeholder 4"/>
          <p:cNvSpPr>
            <a:spLocks noGrp="1"/>
          </p:cNvSpPr>
          <p:nvPr>
            <p:ph sz="quarter" idx="14"/>
          </p:nvPr>
        </p:nvSpPr>
        <p:spPr>
          <a:xfrm>
            <a:off x="457200" y="4495800"/>
            <a:ext cx="8153400" cy="6858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IN" dirty="0"/>
          </a:p>
        </p:txBody>
      </p:sp>
      <p:sp>
        <p:nvSpPr>
          <p:cNvPr id="9" name="Picture Placeholder 8"/>
          <p:cNvSpPr>
            <a:spLocks noGrp="1"/>
          </p:cNvSpPr>
          <p:nvPr>
            <p:ph type="pic" sz="quarter" idx="15"/>
          </p:nvPr>
        </p:nvSpPr>
        <p:spPr>
          <a:xfrm>
            <a:off x="457200" y="5410200"/>
            <a:ext cx="8153400" cy="533400"/>
          </a:xfrm>
        </p:spPr>
        <p:txBody>
          <a:bodyPr/>
          <a:lstStyle/>
          <a:p>
            <a:endParaRPr lang="en-IN"/>
          </a:p>
        </p:txBody>
      </p:sp>
    </p:spTree>
    <p:extLst>
      <p:ext uri="{BB962C8B-B14F-4D97-AF65-F5344CB8AC3E}">
        <p14:creationId xmlns="" xmlns:p14="http://schemas.microsoft.com/office/powerpoint/2010/main" val="20580261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5_Title and 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457200" y="1600201"/>
            <a:ext cx="8229600" cy="8382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3"/>
          </p:nvPr>
        </p:nvSpPr>
        <p:spPr>
          <a:xfrm>
            <a:off x="447675" y="2771775"/>
            <a:ext cx="8229600" cy="6096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5/22/2022</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
        <p:nvSpPr>
          <p:cNvPr id="5" name="Content Placeholder 4"/>
          <p:cNvSpPr>
            <a:spLocks noGrp="1"/>
          </p:cNvSpPr>
          <p:nvPr>
            <p:ph sz="quarter" idx="14"/>
          </p:nvPr>
        </p:nvSpPr>
        <p:spPr>
          <a:xfrm>
            <a:off x="457200" y="3686175"/>
            <a:ext cx="8153400" cy="6858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IN" dirty="0"/>
          </a:p>
        </p:txBody>
      </p:sp>
      <p:sp>
        <p:nvSpPr>
          <p:cNvPr id="9" name="Content Placeholder 8"/>
          <p:cNvSpPr>
            <a:spLocks noGrp="1"/>
          </p:cNvSpPr>
          <p:nvPr>
            <p:ph sz="quarter" idx="15"/>
          </p:nvPr>
        </p:nvSpPr>
        <p:spPr>
          <a:xfrm>
            <a:off x="457200" y="5029200"/>
            <a:ext cx="8153400" cy="76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Tree>
    <p:extLst>
      <p:ext uri="{BB962C8B-B14F-4D97-AF65-F5344CB8AC3E}">
        <p14:creationId xmlns="" xmlns:p14="http://schemas.microsoft.com/office/powerpoint/2010/main" val="18363517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3_Title and 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457200" y="1600200"/>
            <a:ext cx="8229600" cy="2163763"/>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3"/>
          </p:nvPr>
        </p:nvSpPr>
        <p:spPr>
          <a:xfrm>
            <a:off x="457200" y="3962400"/>
            <a:ext cx="8229600" cy="2163763"/>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5/22/2022</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
        <p:nvSpPr>
          <p:cNvPr id="9" name="Content Placeholder 2"/>
          <p:cNvSpPr>
            <a:spLocks noGrp="1"/>
          </p:cNvSpPr>
          <p:nvPr>
            <p:ph idx="14"/>
          </p:nvPr>
        </p:nvSpPr>
        <p:spPr>
          <a:xfrm>
            <a:off x="609600" y="4114800"/>
            <a:ext cx="8229600" cy="2163763"/>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 xmlns:p14="http://schemas.microsoft.com/office/powerpoint/2010/main" val="31837902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1447800"/>
            <a:ext cx="7772400" cy="2152651"/>
          </a:xfrm>
        </p:spPr>
        <p:txBody>
          <a:bodyPr anchor="b">
            <a:noAutofit/>
          </a:bodyPr>
          <a:lstStyle>
            <a:lvl1pPr algn="l">
              <a:defRPr sz="3400" b="1" cap="none" baseline="0">
                <a:solidFill>
                  <a:srgbClr val="007FA3"/>
                </a:solidFill>
              </a:defRPr>
            </a:lvl1pPr>
          </a:lstStyle>
          <a:p>
            <a:r>
              <a:rPr lang="en-US" dirty="0"/>
              <a:t>Click to edit Master title style</a:t>
            </a:r>
          </a:p>
        </p:txBody>
      </p:sp>
      <p:sp>
        <p:nvSpPr>
          <p:cNvPr id="3" name="Text Placeholder 2"/>
          <p:cNvSpPr>
            <a:spLocks noGrp="1"/>
          </p:cNvSpPr>
          <p:nvPr>
            <p:ph type="body" idx="1"/>
          </p:nvPr>
        </p:nvSpPr>
        <p:spPr>
          <a:xfrm>
            <a:off x="674687" y="3962400"/>
            <a:ext cx="7794627" cy="1752600"/>
          </a:xfrm>
        </p:spPr>
        <p:txBody>
          <a:bodyPr anchor="t">
            <a:noAutofit/>
          </a:bodyPr>
          <a:lstStyle>
            <a:lvl1pPr marL="0" indent="0">
              <a:spcBef>
                <a:spcPts val="0"/>
              </a:spcBef>
              <a:buNone/>
              <a:defRPr sz="1600">
                <a:solidFill>
                  <a:srgbClr val="007FA3"/>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9"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5/22/2022</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 xmlns:p14="http://schemas.microsoft.com/office/powerpoint/2010/main" val="37547041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Click to edit Master title style</a:t>
            </a:r>
          </a:p>
        </p:txBody>
      </p:sp>
      <p:sp>
        <p:nvSpPr>
          <p:cNvPr id="9" name="Footer Placeholder 3"/>
          <p:cNvSpPr>
            <a:spLocks noGrp="1"/>
          </p:cNvSpPr>
          <p:nvPr>
            <p:ph type="ftr" sz="quarter" idx="11"/>
          </p:nvPr>
        </p:nvSpPr>
        <p:spPr>
          <a:xfrm>
            <a:off x="93969" y="6172200"/>
            <a:ext cx="8595360" cy="235463"/>
          </a:xfrm>
        </p:spPr>
        <p:txBody>
          <a:bodyPr/>
          <a:lstStyle/>
          <a:p>
            <a:endParaRPr lang="en-US" dirty="0"/>
          </a:p>
        </p:txBody>
      </p:sp>
      <p:sp>
        <p:nvSpPr>
          <p:cNvPr id="3" name="Date Placeholder 2"/>
          <p:cNvSpPr>
            <a:spLocks noGrp="1"/>
          </p:cNvSpPr>
          <p:nvPr>
            <p:ph type="dt" sz="half" idx="10"/>
          </p:nvPr>
        </p:nvSpPr>
        <p:spPr/>
        <p:txBody>
          <a:bodyPr/>
          <a:lstStyle/>
          <a:p>
            <a:fld id="{A9DF6EFB-3F44-496C-A842-1E0B3D3B975A}" type="datetimeFigureOut">
              <a:rPr lang="en-US" smtClean="0"/>
              <a:pPr/>
              <a:t>5/22/2022</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 xmlns:p14="http://schemas.microsoft.com/office/powerpoint/2010/main" val="185512659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
        <p:nvSpPr>
          <p:cNvPr id="8" name="Footer Placeholder 2"/>
          <p:cNvSpPr>
            <a:spLocks noGrp="1"/>
          </p:cNvSpPr>
          <p:nvPr>
            <p:ph type="ftr" sz="quarter" idx="11"/>
          </p:nvPr>
        </p:nvSpPr>
        <p:spPr>
          <a:xfrm>
            <a:off x="93969" y="6172200"/>
            <a:ext cx="8595360" cy="235463"/>
          </a:xfrm>
        </p:spPr>
        <p:txBody>
          <a:bodyPr/>
          <a:lstStyle/>
          <a:p>
            <a:endParaRPr lang="en-US" dirty="0"/>
          </a:p>
        </p:txBody>
      </p:sp>
      <p:sp>
        <p:nvSpPr>
          <p:cNvPr id="2" name="Date Placeholder 1"/>
          <p:cNvSpPr>
            <a:spLocks noGrp="1"/>
          </p:cNvSpPr>
          <p:nvPr>
            <p:ph type="dt" sz="half" idx="10"/>
          </p:nvPr>
        </p:nvSpPr>
        <p:spPr/>
        <p:txBody>
          <a:bodyPr/>
          <a:lstStyle>
            <a:lvl1pPr>
              <a:defRPr>
                <a:solidFill>
                  <a:schemeClr val="tx1"/>
                </a:solidFill>
              </a:defRPr>
            </a:lvl1pPr>
          </a:lstStyle>
          <a:p>
            <a:fld id="{A9DF6EFB-3F44-496C-A842-1E0B3D3B975A}" type="datetimeFigureOut">
              <a:rPr lang="en-US" smtClean="0"/>
              <a:pPr/>
              <a:t>5/22/2022</a:t>
            </a:fld>
            <a:endParaRPr lang="en-US"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200B2350-5261-4F5C-9DF5-EF0D264FC8D2}" type="slidenum">
              <a:rPr lang="en-US" smtClean="0"/>
              <a:pPr/>
              <a:t>‹#›</a:t>
            </a:fld>
            <a:endParaRPr lang="en-US" dirty="0"/>
          </a:p>
        </p:txBody>
      </p:sp>
      <p:sp>
        <p:nvSpPr>
          <p:cNvPr id="7" name="TextBox 6"/>
          <p:cNvSpPr txBox="1"/>
          <p:nvPr userDrawn="1"/>
        </p:nvSpPr>
        <p:spPr>
          <a:xfrm>
            <a:off x="1533525" y="6374626"/>
            <a:ext cx="7162800" cy="276999"/>
          </a:xfrm>
          <a:prstGeom prst="rect">
            <a:avLst/>
          </a:prstGeom>
          <a:noFill/>
        </p:spPr>
        <p:txBody>
          <a:bodyPr wrap="square" rtlCol="0">
            <a:spAutoFit/>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altLang="en-US" sz="1200" dirty="0">
                <a:latin typeface="Verdana" panose="020B0604030504040204" pitchFamily="34" charset="0"/>
              </a:rPr>
              <a:t>Copyright © 2020 by Pearson Education, Inc. All Rights Reserved</a:t>
            </a:r>
          </a:p>
        </p:txBody>
      </p:sp>
      <p:pic>
        <p:nvPicPr>
          <p:cNvPr id="11" name="Picture 10" descr="Pearson Logo"/>
          <p:cNvPicPr>
            <a:picLocks noChangeAspect="1"/>
          </p:cNvPicPr>
          <p:nvPr userDrawn="1"/>
        </p:nvPicPr>
        <p:blipFill>
          <a:blip r:embed="rId2" cstate="print">
            <a:extLst>
              <a:ext uri="{28A0092B-C50C-407E-A947-70E740481C1C}">
                <a14:useLocalDpi xmlns="" xmlns:a14="http://schemas.microsoft.com/office/drawing/2010/main" val="0"/>
              </a:ext>
            </a:extLst>
          </a:blip>
          <a:stretch>
            <a:fillRect/>
          </a:stretch>
        </p:blipFill>
        <p:spPr>
          <a:xfrm>
            <a:off x="457200" y="6376789"/>
            <a:ext cx="918000" cy="279915"/>
          </a:xfrm>
          <a:prstGeom prst="rect">
            <a:avLst/>
          </a:prstGeom>
        </p:spPr>
      </p:pic>
    </p:spTree>
    <p:extLst>
      <p:ext uri="{BB962C8B-B14F-4D97-AF65-F5344CB8AC3E}">
        <p14:creationId xmlns="" xmlns:p14="http://schemas.microsoft.com/office/powerpoint/2010/main" val="37111366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userDrawn="1">
  <p:cSld name="2_Chapter Opener">
    <p:spTree>
      <p:nvGrpSpPr>
        <p:cNvPr id="1" name=""/>
        <p:cNvGrpSpPr/>
        <p:nvPr/>
      </p:nvGrpSpPr>
      <p:grpSpPr>
        <a:xfrm>
          <a:off x="0" y="0"/>
          <a:ext cx="0" cy="0"/>
          <a:chOff x="0" y="0"/>
          <a:chExt cx="0" cy="0"/>
        </a:xfrm>
      </p:grpSpPr>
      <p:sp>
        <p:nvSpPr>
          <p:cNvPr id="11" name="Title 10"/>
          <p:cNvSpPr>
            <a:spLocks noGrp="1"/>
          </p:cNvSpPr>
          <p:nvPr>
            <p:ph type="title"/>
          </p:nvPr>
        </p:nvSpPr>
        <p:spPr>
          <a:xfrm>
            <a:off x="457200" y="215372"/>
            <a:ext cx="8229600" cy="622828"/>
          </a:xfrm>
        </p:spPr>
        <p:txBody>
          <a:bodyPr anchor="t"/>
          <a:lstStyle/>
          <a:p>
            <a:r>
              <a:rPr lang="en-US" dirty="0"/>
              <a:t>Click to edit Master title style</a:t>
            </a:r>
          </a:p>
        </p:txBody>
      </p:sp>
      <p:sp>
        <p:nvSpPr>
          <p:cNvPr id="7" name="Text Placeholder 6"/>
          <p:cNvSpPr>
            <a:spLocks noGrp="1"/>
          </p:cNvSpPr>
          <p:nvPr>
            <p:ph type="body" sz="quarter" idx="13" hasCustomPrompt="1"/>
          </p:nvPr>
        </p:nvSpPr>
        <p:spPr>
          <a:xfrm>
            <a:off x="457200" y="816430"/>
            <a:ext cx="8229600" cy="478970"/>
          </a:xfrm>
        </p:spPr>
        <p:txBody>
          <a:bodyPr>
            <a:noAutofit/>
          </a:bodyPr>
          <a:lstStyle>
            <a:lvl1pPr marL="0" indent="0">
              <a:spcBef>
                <a:spcPts val="0"/>
              </a:spcBef>
              <a:buNone/>
              <a:defRPr sz="20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a:t>Add edition here</a:t>
            </a:r>
          </a:p>
        </p:txBody>
      </p:sp>
      <p:sp>
        <p:nvSpPr>
          <p:cNvPr id="9" name="Text Placeholder 8"/>
          <p:cNvSpPr>
            <a:spLocks noGrp="1"/>
          </p:cNvSpPr>
          <p:nvPr>
            <p:ph type="body" sz="quarter" idx="14" hasCustomPrompt="1"/>
          </p:nvPr>
        </p:nvSpPr>
        <p:spPr>
          <a:xfrm>
            <a:off x="5029200" y="1600201"/>
            <a:ext cx="3657600" cy="1600199"/>
          </a:xfrm>
        </p:spPr>
        <p:txBody>
          <a:bodyPr anchor="b">
            <a:noAutofit/>
          </a:bodyPr>
          <a:lstStyle>
            <a:lvl1pPr marL="0" indent="0">
              <a:spcBef>
                <a:spcPts val="0"/>
              </a:spcBef>
              <a:buNone/>
              <a:defRPr sz="3000" baseline="0"/>
            </a:lvl1pPr>
            <a:lvl2pPr marL="0" indent="0">
              <a:spcBef>
                <a:spcPts val="0"/>
              </a:spcBef>
              <a:buNone/>
              <a:defRPr sz="4400"/>
            </a:lvl2pPr>
            <a:lvl3pPr marL="0" indent="0">
              <a:spcBef>
                <a:spcPts val="0"/>
              </a:spcBef>
              <a:buNone/>
              <a:defRPr sz="4400"/>
            </a:lvl3pPr>
            <a:lvl4pPr marL="0" indent="0">
              <a:spcBef>
                <a:spcPts val="0"/>
              </a:spcBef>
              <a:buNone/>
              <a:defRPr sz="4400"/>
            </a:lvl4pPr>
            <a:lvl5pPr marL="0" indent="0">
              <a:spcBef>
                <a:spcPts val="0"/>
              </a:spcBef>
              <a:buNone/>
              <a:defRPr sz="4400"/>
            </a:lvl5pPr>
            <a:lvl6pPr marL="0" indent="0">
              <a:spcBef>
                <a:spcPts val="0"/>
              </a:spcBef>
              <a:buNone/>
              <a:defRPr sz="4400"/>
            </a:lvl6pPr>
            <a:lvl7pPr marL="0" indent="0">
              <a:spcBef>
                <a:spcPts val="0"/>
              </a:spcBef>
              <a:buNone/>
              <a:defRPr sz="4400"/>
            </a:lvl7pPr>
            <a:lvl8pPr marL="0" indent="0">
              <a:spcBef>
                <a:spcPts val="0"/>
              </a:spcBef>
              <a:buNone/>
              <a:defRPr sz="4400"/>
            </a:lvl8pPr>
            <a:lvl9pPr marL="0" indent="0">
              <a:spcBef>
                <a:spcPts val="0"/>
              </a:spcBef>
              <a:buNone/>
              <a:defRPr sz="4400"/>
            </a:lvl9pPr>
          </a:lstStyle>
          <a:p>
            <a:pPr lvl="0"/>
            <a:r>
              <a:rPr lang="en-US" dirty="0"/>
              <a:t>Chapter ##</a:t>
            </a:r>
          </a:p>
        </p:txBody>
      </p:sp>
      <p:sp>
        <p:nvSpPr>
          <p:cNvPr id="10" name="Text Placeholder 8"/>
          <p:cNvSpPr>
            <a:spLocks noGrp="1"/>
          </p:cNvSpPr>
          <p:nvPr>
            <p:ph type="body" sz="quarter" idx="15" hasCustomPrompt="1"/>
          </p:nvPr>
        </p:nvSpPr>
        <p:spPr>
          <a:xfrm>
            <a:off x="5029200" y="3200400"/>
            <a:ext cx="3657600" cy="2925763"/>
          </a:xfrm>
        </p:spPr>
        <p:txBody>
          <a:bodyPr>
            <a:noAutofit/>
          </a:bodyPr>
          <a:lstStyle>
            <a:lvl1pPr marL="0" indent="0">
              <a:spcBef>
                <a:spcPts val="0"/>
              </a:spcBef>
              <a:buNone/>
              <a:defRPr sz="2200"/>
            </a:lvl1pPr>
            <a:lvl2pPr marL="0" indent="0">
              <a:spcBef>
                <a:spcPts val="0"/>
              </a:spcBef>
              <a:buNone/>
              <a:defRPr/>
            </a:lvl2pPr>
            <a:lvl3pPr marL="0" indent="0">
              <a:spcBef>
                <a:spcPts val="0"/>
              </a:spcBef>
              <a:buNone/>
              <a:defRPr/>
            </a:lvl3pPr>
            <a:lvl4pPr marL="0" indent="0">
              <a:spcBef>
                <a:spcPts val="0"/>
              </a:spcBef>
              <a:buNone/>
              <a:defRPr/>
            </a:lvl4pPr>
            <a:lvl5pPr marL="0" indent="0">
              <a:spcBef>
                <a:spcPts val="0"/>
              </a:spcBef>
              <a:buNone/>
              <a:defRPr/>
            </a:lvl5pPr>
            <a:lvl6pPr marL="0" indent="0">
              <a:spcBef>
                <a:spcPts val="0"/>
              </a:spcBef>
              <a:buNone/>
              <a:defRPr/>
            </a:lvl6pPr>
            <a:lvl7pPr marL="0" indent="0">
              <a:spcBef>
                <a:spcPts val="0"/>
              </a:spcBef>
              <a:buNone/>
              <a:defRPr/>
            </a:lvl7pPr>
            <a:lvl8pPr marL="0" indent="0">
              <a:spcBef>
                <a:spcPts val="0"/>
              </a:spcBef>
              <a:buNone/>
              <a:defRPr/>
            </a:lvl8pPr>
            <a:lvl9pPr marL="0" indent="0">
              <a:spcBef>
                <a:spcPts val="0"/>
              </a:spcBef>
              <a:buNone/>
              <a:defRPr/>
            </a:lvl9pPr>
          </a:lstStyle>
          <a:p>
            <a:pPr lvl="0"/>
            <a:r>
              <a:rPr lang="en-US" dirty="0"/>
              <a:t>Chapter title</a:t>
            </a:r>
          </a:p>
        </p:txBody>
      </p:sp>
      <p:sp>
        <p:nvSpPr>
          <p:cNvPr id="16" name="Footer Placeholder 2"/>
          <p:cNvSpPr>
            <a:spLocks noGrp="1"/>
          </p:cNvSpPr>
          <p:nvPr>
            <p:ph type="ftr" sz="quarter" idx="10"/>
          </p:nvPr>
        </p:nvSpPr>
        <p:spPr>
          <a:xfrm>
            <a:off x="93969" y="6165337"/>
            <a:ext cx="8595360" cy="235463"/>
          </a:xfrm>
        </p:spPr>
        <p:txBody>
          <a:bodyPr/>
          <a:lstStyle/>
          <a:p>
            <a:endParaRPr lang="en-US" dirty="0">
              <a:solidFill>
                <a:prstClr val="black"/>
              </a:solidFill>
            </a:endParaRPr>
          </a:p>
        </p:txBody>
      </p:sp>
      <p:sp>
        <p:nvSpPr>
          <p:cNvPr id="4" name="Date Placeholder 3"/>
          <p:cNvSpPr>
            <a:spLocks noGrp="1"/>
          </p:cNvSpPr>
          <p:nvPr>
            <p:ph type="dt" sz="half" idx="11"/>
          </p:nvPr>
        </p:nvSpPr>
        <p:spPr/>
        <p:txBody>
          <a:bodyPr/>
          <a:lstStyle/>
          <a:p>
            <a:fld id="{A9DF6EFB-3F44-496C-A842-1E0B3D3B975A}" type="datetimeFigureOut">
              <a:rPr lang="en-US" smtClean="0">
                <a:solidFill>
                  <a:prstClr val="white"/>
                </a:solidFill>
              </a:rPr>
              <a:pPr/>
              <a:t>5/22/2022</a:t>
            </a:fld>
            <a:endParaRPr lang="en-US" dirty="0">
              <a:solidFill>
                <a:prstClr val="white"/>
              </a:solidFill>
            </a:endParaRPr>
          </a:p>
        </p:txBody>
      </p:sp>
      <p:sp>
        <p:nvSpPr>
          <p:cNvPr id="5" name="Slide Number Placeholder 4"/>
          <p:cNvSpPr>
            <a:spLocks noGrp="1"/>
          </p:cNvSpPr>
          <p:nvPr>
            <p:ph type="sldNum" sz="quarter" idx="12"/>
          </p:nvPr>
        </p:nvSpPr>
        <p:spPr/>
        <p:txBody>
          <a:bodyPr/>
          <a:lstStyle/>
          <a:p>
            <a:fld id="{200B2350-5261-4F5C-9DF5-EF0D264FC8D2}" type="slidenum">
              <a:rPr lang="en-US" smtClean="0">
                <a:solidFill>
                  <a:prstClr val="white"/>
                </a:solidFill>
              </a:rPr>
              <a:pPr/>
              <a:t>‹#›</a:t>
            </a:fld>
            <a:endParaRPr lang="en-US" dirty="0">
              <a:solidFill>
                <a:prstClr val="white"/>
              </a:solidFill>
            </a:endParaRPr>
          </a:p>
        </p:txBody>
      </p:sp>
      <p:pic>
        <p:nvPicPr>
          <p:cNvPr id="12" name="Picture 11" descr="Pearson Logo"/>
          <p:cNvPicPr>
            <a:picLocks noChangeAspect="1"/>
          </p:cNvPicPr>
          <p:nvPr userDrawn="1"/>
        </p:nvPicPr>
        <p:blipFill>
          <a:blip r:embed="rId2" cstate="print">
            <a:extLst>
              <a:ext uri="{28A0092B-C50C-407E-A947-70E740481C1C}">
                <a14:useLocalDpi xmlns="" xmlns:a14="http://schemas.microsoft.com/office/drawing/2010/main" val="0"/>
              </a:ext>
            </a:extLst>
          </a:blip>
          <a:stretch>
            <a:fillRect/>
          </a:stretch>
        </p:blipFill>
        <p:spPr>
          <a:xfrm>
            <a:off x="457200" y="6376789"/>
            <a:ext cx="918000" cy="279915"/>
          </a:xfrm>
          <a:prstGeom prst="rect">
            <a:avLst/>
          </a:prstGeom>
        </p:spPr>
      </p:pic>
      <p:sp>
        <p:nvSpPr>
          <p:cNvPr id="14" name="Content Placeholder 16"/>
          <p:cNvSpPr>
            <a:spLocks noGrp="1"/>
          </p:cNvSpPr>
          <p:nvPr>
            <p:ph sz="quarter" idx="19" hasCustomPrompt="1"/>
          </p:nvPr>
        </p:nvSpPr>
        <p:spPr>
          <a:xfrm>
            <a:off x="2906049" y="6416475"/>
            <a:ext cx="5943600" cy="184666"/>
          </a:xfrm>
          <a:prstGeom prst="rect">
            <a:avLst/>
          </a:prstGeom>
        </p:spPr>
        <p:txBody>
          <a:bodyPr wrap="square" lIns="0" tIns="0" rIns="0" bIns="0">
            <a:spAutoFit/>
          </a:bodyPr>
          <a:lstStyle>
            <a:lvl1pPr marL="0" indent="0" eaLnBrk="1" fontAlgn="auto" hangingPunct="1">
              <a:spcBef>
                <a:spcPts val="0"/>
              </a:spcBef>
              <a:spcAft>
                <a:spcPts val="0"/>
              </a:spcAft>
              <a:buNone/>
              <a:defRPr sz="1200">
                <a:latin typeface="Verdana" panose="020B0604030504040204" pitchFamily="34" charset="0"/>
                <a:ea typeface="Verdana" panose="020B0604030504040204" pitchFamily="34" charset="0"/>
                <a:cs typeface="Verdana" panose="020B0604030504040204" pitchFamily="34" charset="0"/>
              </a:defRPr>
            </a:lvl1pPr>
            <a:lvl2pPr marL="457200" indent="0">
              <a:buNone/>
              <a:defRPr sz="1200">
                <a:latin typeface="Verdana" panose="020B0604030504040204" pitchFamily="34" charset="0"/>
                <a:ea typeface="Verdana" panose="020B0604030504040204" pitchFamily="34" charset="0"/>
                <a:cs typeface="Verdana" panose="020B0604030504040204" pitchFamily="34" charset="0"/>
              </a:defRPr>
            </a:lvl2pPr>
            <a:lvl3pPr marL="914400" indent="0">
              <a:buNone/>
              <a:defRPr sz="1200">
                <a:latin typeface="Verdana" panose="020B0604030504040204" pitchFamily="34" charset="0"/>
                <a:ea typeface="Verdana" panose="020B0604030504040204" pitchFamily="34" charset="0"/>
                <a:cs typeface="Verdana" panose="020B0604030504040204" pitchFamily="34" charset="0"/>
              </a:defRPr>
            </a:lvl3pPr>
            <a:lvl4pPr marL="1371600" indent="0">
              <a:buNone/>
              <a:defRPr sz="1200">
                <a:latin typeface="Verdana" panose="020B0604030504040204" pitchFamily="34" charset="0"/>
                <a:ea typeface="Verdana" panose="020B0604030504040204" pitchFamily="34" charset="0"/>
                <a:cs typeface="Verdana" panose="020B0604030504040204" pitchFamily="34" charset="0"/>
              </a:defRPr>
            </a:lvl4pPr>
            <a:lvl5pPr marL="1828800" indent="0">
              <a:buNone/>
              <a:defRPr sz="1200">
                <a:latin typeface="Verdana" panose="020B0604030504040204" pitchFamily="34" charset="0"/>
                <a:ea typeface="Verdana" panose="020B0604030504040204" pitchFamily="34" charset="0"/>
                <a:cs typeface="Verdana" panose="020B0604030504040204" pitchFamily="34" charset="0"/>
              </a:defRPr>
            </a:lvl5pPr>
          </a:lstStyle>
          <a:p>
            <a:pPr eaLnBrk="1" fontAlgn="auto" hangingPunct="1">
              <a:spcBef>
                <a:spcPts val="0"/>
              </a:spcBef>
              <a:spcAft>
                <a:spcPts val="0"/>
              </a:spcAft>
              <a:defRPr/>
            </a:pPr>
            <a:r>
              <a:rPr lang="en-US" altLang="en-US" sz="1200" dirty="0">
                <a:latin typeface="Verdana" panose="020B0604030504040204" pitchFamily="34" charset="0"/>
                <a:ea typeface="Verdana" panose="020B0604030504040204" pitchFamily="34" charset="0"/>
                <a:cs typeface="Verdana" panose="020B0604030504040204" pitchFamily="34" charset="0"/>
              </a:rPr>
              <a:t>Copyright © </a:t>
            </a:r>
            <a:r>
              <a:rPr lang="en-IN" sz="1200" dirty="0">
                <a:latin typeface="Verdana" panose="020B0604030504040204" pitchFamily="34" charset="0"/>
                <a:ea typeface="Verdana" panose="020B0604030504040204" pitchFamily="34" charset="0"/>
                <a:cs typeface="Verdana" panose="020B0604030504040204" pitchFamily="34" charset="0"/>
              </a:rPr>
              <a:t>2021, 2017, 2013</a:t>
            </a:r>
            <a:r>
              <a:rPr lang="en-US" altLang="en-US" sz="1200" dirty="0">
                <a:latin typeface="Verdana" panose="020B0604030504040204" pitchFamily="34" charset="0"/>
                <a:ea typeface="Verdana" panose="020B0604030504040204" pitchFamily="34" charset="0"/>
                <a:cs typeface="Verdana" panose="020B0604030504040204" pitchFamily="34" charset="0"/>
              </a:rPr>
              <a:t> Pearson Education, Inc. All Rights Reserved</a:t>
            </a:r>
          </a:p>
        </p:txBody>
      </p:sp>
      <p:sp>
        <p:nvSpPr>
          <p:cNvPr id="3" name="Picture Placeholder 2"/>
          <p:cNvSpPr>
            <a:spLocks noGrp="1"/>
          </p:cNvSpPr>
          <p:nvPr>
            <p:ph type="pic" sz="quarter" idx="20"/>
          </p:nvPr>
        </p:nvSpPr>
        <p:spPr>
          <a:xfrm>
            <a:off x="762000" y="2057400"/>
            <a:ext cx="3429000" cy="3657600"/>
          </a:xfrm>
        </p:spPr>
        <p:txBody>
          <a:bodyPr/>
          <a:lstStyle/>
          <a:p>
            <a:endParaRPr lang="en-IN"/>
          </a:p>
        </p:txBody>
      </p:sp>
    </p:spTree>
    <p:extLst>
      <p:ext uri="{BB962C8B-B14F-4D97-AF65-F5344CB8AC3E}">
        <p14:creationId xmlns="" xmlns:p14="http://schemas.microsoft.com/office/powerpoint/2010/main" val="34384540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6_Title and 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457200" y="1600201"/>
            <a:ext cx="8229600" cy="8382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3"/>
          </p:nvPr>
        </p:nvSpPr>
        <p:spPr>
          <a:xfrm>
            <a:off x="447675" y="3048000"/>
            <a:ext cx="8229600" cy="6096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5/22/2022</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
        <p:nvSpPr>
          <p:cNvPr id="5" name="Content Placeholder 4"/>
          <p:cNvSpPr>
            <a:spLocks noGrp="1"/>
          </p:cNvSpPr>
          <p:nvPr>
            <p:ph sz="quarter" idx="14"/>
          </p:nvPr>
        </p:nvSpPr>
        <p:spPr>
          <a:xfrm>
            <a:off x="457200" y="4495800"/>
            <a:ext cx="8153400" cy="6858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IN" dirty="0"/>
          </a:p>
        </p:txBody>
      </p:sp>
    </p:spTree>
    <p:extLst>
      <p:ext uri="{BB962C8B-B14F-4D97-AF65-F5344CB8AC3E}">
        <p14:creationId xmlns="" xmlns:p14="http://schemas.microsoft.com/office/powerpoint/2010/main" val="29037224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Chapter Opener">
    <p:spTree>
      <p:nvGrpSpPr>
        <p:cNvPr id="1" name=""/>
        <p:cNvGrpSpPr/>
        <p:nvPr/>
      </p:nvGrpSpPr>
      <p:grpSpPr>
        <a:xfrm>
          <a:off x="0" y="0"/>
          <a:ext cx="0" cy="0"/>
          <a:chOff x="0" y="0"/>
          <a:chExt cx="0" cy="0"/>
        </a:xfrm>
      </p:grpSpPr>
      <p:sp>
        <p:nvSpPr>
          <p:cNvPr id="11" name="Title 10"/>
          <p:cNvSpPr>
            <a:spLocks noGrp="1"/>
          </p:cNvSpPr>
          <p:nvPr>
            <p:ph type="title"/>
          </p:nvPr>
        </p:nvSpPr>
        <p:spPr>
          <a:xfrm>
            <a:off x="457200" y="215372"/>
            <a:ext cx="8229600" cy="622828"/>
          </a:xfrm>
        </p:spPr>
        <p:txBody>
          <a:bodyPr anchor="t"/>
          <a:lstStyle/>
          <a:p>
            <a:r>
              <a:rPr lang="en-US" dirty="0"/>
              <a:t>Click to edit Master title style</a:t>
            </a:r>
          </a:p>
        </p:txBody>
      </p:sp>
      <p:sp>
        <p:nvSpPr>
          <p:cNvPr id="7" name="Text Placeholder 6"/>
          <p:cNvSpPr>
            <a:spLocks noGrp="1"/>
          </p:cNvSpPr>
          <p:nvPr>
            <p:ph type="body" sz="quarter" idx="13" hasCustomPrompt="1"/>
          </p:nvPr>
        </p:nvSpPr>
        <p:spPr>
          <a:xfrm>
            <a:off x="457200" y="816430"/>
            <a:ext cx="8229600" cy="478970"/>
          </a:xfrm>
        </p:spPr>
        <p:txBody>
          <a:bodyPr>
            <a:noAutofit/>
          </a:bodyPr>
          <a:lstStyle>
            <a:lvl1pPr marL="0" indent="0">
              <a:spcBef>
                <a:spcPts val="0"/>
              </a:spcBef>
              <a:buNone/>
              <a:defRPr sz="20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a:t>Add edition here</a:t>
            </a:r>
          </a:p>
        </p:txBody>
      </p:sp>
      <p:sp>
        <p:nvSpPr>
          <p:cNvPr id="9" name="Text Placeholder 8"/>
          <p:cNvSpPr>
            <a:spLocks noGrp="1"/>
          </p:cNvSpPr>
          <p:nvPr>
            <p:ph type="body" sz="quarter" idx="14" hasCustomPrompt="1"/>
          </p:nvPr>
        </p:nvSpPr>
        <p:spPr>
          <a:xfrm>
            <a:off x="5029200" y="1600201"/>
            <a:ext cx="3657600" cy="1600199"/>
          </a:xfrm>
        </p:spPr>
        <p:txBody>
          <a:bodyPr anchor="b">
            <a:noAutofit/>
          </a:bodyPr>
          <a:lstStyle>
            <a:lvl1pPr marL="0" indent="0">
              <a:spcBef>
                <a:spcPts val="0"/>
              </a:spcBef>
              <a:buNone/>
              <a:defRPr sz="3000" baseline="0"/>
            </a:lvl1pPr>
            <a:lvl2pPr marL="0" indent="0">
              <a:spcBef>
                <a:spcPts val="0"/>
              </a:spcBef>
              <a:buNone/>
              <a:defRPr sz="4400"/>
            </a:lvl2pPr>
            <a:lvl3pPr marL="0" indent="0">
              <a:spcBef>
                <a:spcPts val="0"/>
              </a:spcBef>
              <a:buNone/>
              <a:defRPr sz="4400"/>
            </a:lvl3pPr>
            <a:lvl4pPr marL="0" indent="0">
              <a:spcBef>
                <a:spcPts val="0"/>
              </a:spcBef>
              <a:buNone/>
              <a:defRPr sz="4400"/>
            </a:lvl4pPr>
            <a:lvl5pPr marL="0" indent="0">
              <a:spcBef>
                <a:spcPts val="0"/>
              </a:spcBef>
              <a:buNone/>
              <a:defRPr sz="4400"/>
            </a:lvl5pPr>
            <a:lvl6pPr marL="0" indent="0">
              <a:spcBef>
                <a:spcPts val="0"/>
              </a:spcBef>
              <a:buNone/>
              <a:defRPr sz="4400"/>
            </a:lvl6pPr>
            <a:lvl7pPr marL="0" indent="0">
              <a:spcBef>
                <a:spcPts val="0"/>
              </a:spcBef>
              <a:buNone/>
              <a:defRPr sz="4400"/>
            </a:lvl7pPr>
            <a:lvl8pPr marL="0" indent="0">
              <a:spcBef>
                <a:spcPts val="0"/>
              </a:spcBef>
              <a:buNone/>
              <a:defRPr sz="4400"/>
            </a:lvl8pPr>
            <a:lvl9pPr marL="0" indent="0">
              <a:spcBef>
                <a:spcPts val="0"/>
              </a:spcBef>
              <a:buNone/>
              <a:defRPr sz="4400"/>
            </a:lvl9pPr>
          </a:lstStyle>
          <a:p>
            <a:pPr lvl="0"/>
            <a:r>
              <a:rPr lang="en-US" dirty="0"/>
              <a:t>Chapter ##</a:t>
            </a:r>
          </a:p>
        </p:txBody>
      </p:sp>
      <p:sp>
        <p:nvSpPr>
          <p:cNvPr id="10" name="Text Placeholder 8"/>
          <p:cNvSpPr>
            <a:spLocks noGrp="1"/>
          </p:cNvSpPr>
          <p:nvPr>
            <p:ph type="body" sz="quarter" idx="15" hasCustomPrompt="1"/>
          </p:nvPr>
        </p:nvSpPr>
        <p:spPr>
          <a:xfrm>
            <a:off x="5029200" y="3200400"/>
            <a:ext cx="3657600" cy="2925763"/>
          </a:xfrm>
        </p:spPr>
        <p:txBody>
          <a:bodyPr>
            <a:noAutofit/>
          </a:bodyPr>
          <a:lstStyle>
            <a:lvl1pPr marL="0" indent="0">
              <a:spcBef>
                <a:spcPts val="0"/>
              </a:spcBef>
              <a:buNone/>
              <a:defRPr sz="2200"/>
            </a:lvl1pPr>
            <a:lvl2pPr marL="0" indent="0">
              <a:spcBef>
                <a:spcPts val="0"/>
              </a:spcBef>
              <a:buNone/>
              <a:defRPr/>
            </a:lvl2pPr>
            <a:lvl3pPr marL="0" indent="0">
              <a:spcBef>
                <a:spcPts val="0"/>
              </a:spcBef>
              <a:buNone/>
              <a:defRPr/>
            </a:lvl3pPr>
            <a:lvl4pPr marL="0" indent="0">
              <a:spcBef>
                <a:spcPts val="0"/>
              </a:spcBef>
              <a:buNone/>
              <a:defRPr/>
            </a:lvl4pPr>
            <a:lvl5pPr marL="0" indent="0">
              <a:spcBef>
                <a:spcPts val="0"/>
              </a:spcBef>
              <a:buNone/>
              <a:defRPr/>
            </a:lvl5pPr>
            <a:lvl6pPr marL="0" indent="0">
              <a:spcBef>
                <a:spcPts val="0"/>
              </a:spcBef>
              <a:buNone/>
              <a:defRPr/>
            </a:lvl6pPr>
            <a:lvl7pPr marL="0" indent="0">
              <a:spcBef>
                <a:spcPts val="0"/>
              </a:spcBef>
              <a:buNone/>
              <a:defRPr/>
            </a:lvl7pPr>
            <a:lvl8pPr marL="0" indent="0">
              <a:spcBef>
                <a:spcPts val="0"/>
              </a:spcBef>
              <a:buNone/>
              <a:defRPr/>
            </a:lvl8pPr>
            <a:lvl9pPr marL="0" indent="0">
              <a:spcBef>
                <a:spcPts val="0"/>
              </a:spcBef>
              <a:buNone/>
              <a:defRPr/>
            </a:lvl9pPr>
          </a:lstStyle>
          <a:p>
            <a:pPr lvl="0"/>
            <a:r>
              <a:rPr lang="en-US" dirty="0"/>
              <a:t>Chapter title</a:t>
            </a:r>
          </a:p>
        </p:txBody>
      </p:sp>
      <p:sp>
        <p:nvSpPr>
          <p:cNvPr id="16" name="Footer Placeholder 2"/>
          <p:cNvSpPr>
            <a:spLocks noGrp="1"/>
          </p:cNvSpPr>
          <p:nvPr>
            <p:ph type="ftr" sz="quarter" idx="10"/>
          </p:nvPr>
        </p:nvSpPr>
        <p:spPr>
          <a:xfrm>
            <a:off x="93969" y="6165337"/>
            <a:ext cx="8595360" cy="235463"/>
          </a:xfrm>
        </p:spPr>
        <p:txBody>
          <a:bodyPr/>
          <a:lstStyle/>
          <a:p>
            <a:endParaRPr lang="en-US" dirty="0"/>
          </a:p>
        </p:txBody>
      </p:sp>
      <p:sp>
        <p:nvSpPr>
          <p:cNvPr id="4" name="Date Placeholder 3"/>
          <p:cNvSpPr>
            <a:spLocks noGrp="1"/>
          </p:cNvSpPr>
          <p:nvPr>
            <p:ph type="dt" sz="half" idx="11"/>
          </p:nvPr>
        </p:nvSpPr>
        <p:spPr/>
        <p:txBody>
          <a:bodyPr/>
          <a:lstStyle/>
          <a:p>
            <a:fld id="{A9DF6EFB-3F44-496C-A842-1E0B3D3B975A}" type="datetimeFigureOut">
              <a:rPr lang="en-US" smtClean="0"/>
              <a:pPr/>
              <a:t>5/22/2022</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pic>
        <p:nvPicPr>
          <p:cNvPr id="13" name="Picture 12" descr="Pearson Logo"/>
          <p:cNvPicPr>
            <a:picLocks noChangeAspect="1"/>
          </p:cNvPicPr>
          <p:nvPr userDrawn="1"/>
        </p:nvPicPr>
        <p:blipFill>
          <a:blip r:embed="rId2" cstate="print">
            <a:extLst>
              <a:ext uri="{28A0092B-C50C-407E-A947-70E740481C1C}">
                <a14:useLocalDpi xmlns="" xmlns:a14="http://schemas.microsoft.com/office/drawing/2010/main" val="0"/>
              </a:ext>
            </a:extLst>
          </a:blip>
          <a:stretch>
            <a:fillRect/>
          </a:stretch>
        </p:blipFill>
        <p:spPr>
          <a:xfrm>
            <a:off x="457200" y="6376789"/>
            <a:ext cx="918000" cy="279915"/>
          </a:xfrm>
          <a:prstGeom prst="rect">
            <a:avLst/>
          </a:prstGeom>
        </p:spPr>
      </p:pic>
    </p:spTree>
    <p:extLst>
      <p:ext uri="{BB962C8B-B14F-4D97-AF65-F5344CB8AC3E}">
        <p14:creationId xmlns="" xmlns:p14="http://schemas.microsoft.com/office/powerpoint/2010/main" val="29810628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 Learning Objectives and Content">
    <p:spTree>
      <p:nvGrpSpPr>
        <p:cNvPr id="1" name=""/>
        <p:cNvGrpSpPr/>
        <p:nvPr/>
      </p:nvGrpSpPr>
      <p:grpSpPr>
        <a:xfrm>
          <a:off x="0" y="0"/>
          <a:ext cx="0" cy="0"/>
          <a:chOff x="0" y="0"/>
          <a:chExt cx="0" cy="0"/>
        </a:xfrm>
      </p:grpSpPr>
      <p:sp>
        <p:nvSpPr>
          <p:cNvPr id="8" name="Title 7"/>
          <p:cNvSpPr>
            <a:spLocks noGrp="1"/>
          </p:cNvSpPr>
          <p:nvPr>
            <p:ph type="title"/>
          </p:nvPr>
        </p:nvSpPr>
        <p:spPr>
          <a:xfrm>
            <a:off x="457200" y="215372"/>
            <a:ext cx="8229600" cy="622828"/>
          </a:xfrm>
        </p:spPr>
        <p:txBody>
          <a:bodyPr anchor="t"/>
          <a:lstStyle/>
          <a:p>
            <a:r>
              <a:rPr lang="en-US" dirty="0"/>
              <a:t>Click to edit Master title style</a:t>
            </a:r>
          </a:p>
        </p:txBody>
      </p:sp>
      <p:sp>
        <p:nvSpPr>
          <p:cNvPr id="7" name="Learning Objectives Placeholder 6"/>
          <p:cNvSpPr>
            <a:spLocks noGrp="1"/>
          </p:cNvSpPr>
          <p:nvPr>
            <p:ph type="body" sz="quarter" idx="13" hasCustomPrompt="1"/>
          </p:nvPr>
        </p:nvSpPr>
        <p:spPr>
          <a:xfrm>
            <a:off x="457200" y="816430"/>
            <a:ext cx="8229600" cy="402770"/>
          </a:xfrm>
        </p:spPr>
        <p:txBody>
          <a:bodyPr>
            <a:noAutofit/>
          </a:bodyPr>
          <a:lstStyle>
            <a:lvl1pPr marL="0" indent="0">
              <a:spcBef>
                <a:spcPts val="0"/>
              </a:spcBef>
              <a:buNone/>
              <a:defRPr sz="16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a:t>Click to add Learning Objective(s)</a:t>
            </a:r>
          </a:p>
        </p:txBody>
      </p:sp>
      <p:sp>
        <p:nvSpPr>
          <p:cNvPr id="9" name="Content Placeholder 8"/>
          <p:cNvSpPr>
            <a:spLocks noGrp="1"/>
          </p:cNvSpPr>
          <p:nvPr>
            <p:ph sz="quarter" idx="14"/>
          </p:nvPr>
        </p:nvSpPr>
        <p:spPr>
          <a:xfrm>
            <a:off x="457200" y="1600200"/>
            <a:ext cx="8229600" cy="4525963"/>
          </a:xfrm>
        </p:spPr>
        <p:txBody>
          <a:bodyPr/>
          <a:lstStyle>
            <a:lvl5pPr>
              <a:defRPr/>
            </a:lvl5pPr>
            <a:lvl6pPr>
              <a:defRPr/>
            </a:lvl6pPr>
            <a:lvl7pPr>
              <a:defRPr/>
            </a:lvl7pPr>
            <a:lvl8pPr>
              <a:defRPr/>
            </a:lvl8pPr>
            <a:lvl9pP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2" name="Footer Placeholder 2"/>
          <p:cNvSpPr>
            <a:spLocks noGrp="1"/>
          </p:cNvSpPr>
          <p:nvPr>
            <p:ph type="ftr" sz="quarter" idx="10"/>
          </p:nvPr>
        </p:nvSpPr>
        <p:spPr>
          <a:xfrm>
            <a:off x="93969" y="6172200"/>
            <a:ext cx="8595360" cy="235463"/>
          </a:xfrm>
        </p:spPr>
        <p:txBody>
          <a:bodyPr/>
          <a:lstStyle/>
          <a:p>
            <a:endParaRPr lang="en-US" dirty="0"/>
          </a:p>
        </p:txBody>
      </p:sp>
      <p:sp>
        <p:nvSpPr>
          <p:cNvPr id="4" name="Date Placeholder 3"/>
          <p:cNvSpPr>
            <a:spLocks noGrp="1"/>
          </p:cNvSpPr>
          <p:nvPr>
            <p:ph type="dt" sz="half" idx="11"/>
          </p:nvPr>
        </p:nvSpPr>
        <p:spPr/>
        <p:txBody>
          <a:bodyPr/>
          <a:lstStyle/>
          <a:p>
            <a:fld id="{A9DF6EFB-3F44-496C-A842-1E0B3D3B975A}" type="datetimeFigureOut">
              <a:rPr lang="en-US" smtClean="0"/>
              <a:pPr/>
              <a:t>5/22/2022</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 xmlns:p14="http://schemas.microsoft.com/office/powerpoint/2010/main" val="11524630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lvl1pPr>
              <a:defRPr sz="3600">
                <a:latin typeface="+mj-lt"/>
              </a:defRPr>
            </a:lvl1pPr>
          </a:lstStyle>
          <a:p>
            <a:r>
              <a:rPr lang="en-US" dirty="0"/>
              <a:t>Click to edit Master title style</a:t>
            </a:r>
          </a:p>
        </p:txBody>
      </p:sp>
      <p:sp>
        <p:nvSpPr>
          <p:cNvPr id="3" name="Content Placeholder 2"/>
          <p:cNvSpPr>
            <a:spLocks noGrp="1"/>
          </p:cNvSpPr>
          <p:nvPr>
            <p:ph idx="1"/>
          </p:nvPr>
        </p:nvSpPr>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6" name="Footer Placeholder 4"/>
          <p:cNvSpPr>
            <a:spLocks noGrp="1"/>
          </p:cNvSpPr>
          <p:nvPr>
            <p:ph type="ftr" sz="quarter" idx="11"/>
          </p:nvPr>
        </p:nvSpPr>
        <p:spPr>
          <a:xfrm>
            <a:off x="93969" y="6172200"/>
            <a:ext cx="8595360" cy="235463"/>
          </a:xfrm>
        </p:spPr>
        <p:txBody>
          <a:bodyPr/>
          <a:lstStyle/>
          <a:p>
            <a:endParaRPr lang="en-US" dirty="0"/>
          </a:p>
        </p:txBody>
      </p:sp>
      <p:sp>
        <p:nvSpPr>
          <p:cNvPr id="9" name="Date Placeholder 3"/>
          <p:cNvSpPr>
            <a:spLocks noGrp="1"/>
          </p:cNvSpPr>
          <p:nvPr>
            <p:ph type="dt" sz="half" idx="10"/>
          </p:nvPr>
        </p:nvSpPr>
        <p:spPr>
          <a:xfrm>
            <a:off x="6335713" y="113072"/>
            <a:ext cx="2133600" cy="182880"/>
          </a:xfrm>
        </p:spPr>
        <p:txBody>
          <a:bodyPr/>
          <a:lstStyle/>
          <a:p>
            <a:fld id="{A9DF6EFB-3F44-496C-A842-1E0B3D3B975A}" type="datetimeFigureOut">
              <a:rPr lang="en-US" smtClean="0"/>
              <a:pPr/>
              <a:t>5/22/2022</a:t>
            </a:fld>
            <a:endParaRPr lang="en-US" dirty="0"/>
          </a:p>
        </p:txBody>
      </p:sp>
      <p:sp>
        <p:nvSpPr>
          <p:cNvPr id="10" name="Slide Number Placeholder 5"/>
          <p:cNvSpPr>
            <a:spLocks noGrp="1"/>
          </p:cNvSpPr>
          <p:nvPr>
            <p:ph type="sldNum" sz="quarter" idx="12"/>
          </p:nvPr>
        </p:nvSpPr>
        <p:spPr>
          <a:xfrm>
            <a:off x="8469312" y="113072"/>
            <a:ext cx="551783" cy="182880"/>
          </a:xfrm>
        </p:spPr>
        <p:txBody>
          <a:bodyPr/>
          <a:lstStyle/>
          <a:p>
            <a:fld id="{200B2350-5261-4F5C-9DF5-EF0D264FC8D2}" type="slidenum">
              <a:rPr lang="en-US" smtClean="0"/>
              <a:pPr/>
              <a:t>‹#›</a:t>
            </a:fld>
            <a:endParaRPr lang="en-US" dirty="0"/>
          </a:p>
        </p:txBody>
      </p:sp>
    </p:spTree>
    <p:extLst>
      <p:ext uri="{BB962C8B-B14F-4D97-AF65-F5344CB8AC3E}">
        <p14:creationId xmlns="" xmlns:p14="http://schemas.microsoft.com/office/powerpoint/2010/main" val="12109093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Learning Objective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marL="118872" indent="-118872">
              <a:buClr>
                <a:srgbClr val="007FA3"/>
              </a:buClr>
              <a:buSzPct val="25000"/>
              <a:defRPr sz="1600"/>
            </a:lvl1pPr>
            <a:lvl2pPr marL="569913" indent="-285750">
              <a:buClr>
                <a:srgbClr val="007FA3"/>
              </a:buClr>
              <a:defRPr sz="1600"/>
            </a:lvl2pPr>
            <a:lvl3pPr>
              <a:buClr>
                <a:srgbClr val="007FA3"/>
              </a:buClr>
              <a:defRPr sz="1600"/>
            </a:lvl3pPr>
            <a:lvl4pPr>
              <a:buClr>
                <a:srgbClr val="007FA3"/>
              </a:buClr>
              <a:defRPr sz="1600"/>
            </a:lvl4pPr>
            <a:lvl5pPr>
              <a:buClr>
                <a:srgbClr val="007FA3"/>
              </a:buClr>
              <a:defRPr sz="1600"/>
            </a:lvl5pPr>
            <a:lvl6pPr>
              <a:buClr>
                <a:srgbClr val="007FA3"/>
              </a:buClr>
              <a:defRPr sz="1600"/>
            </a:lvl6pPr>
            <a:lvl7pPr>
              <a:buClr>
                <a:srgbClr val="007FA3"/>
              </a:buClr>
              <a:defRPr sz="1600"/>
            </a:lvl7pPr>
            <a:lvl8pPr>
              <a:buClr>
                <a:srgbClr val="007FA3"/>
              </a:buClr>
              <a:defRPr sz="1600"/>
            </a:lvl8pPr>
            <a:lvl9pPr>
              <a:buClr>
                <a:srgbClr val="007FA3"/>
              </a:buCl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0"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5/22/2022</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 xmlns:p14="http://schemas.microsoft.com/office/powerpoint/2010/main" val="2752008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Figure + Caption">
    <p:spTree>
      <p:nvGrpSpPr>
        <p:cNvPr id="1" name=""/>
        <p:cNvGrpSpPr/>
        <p:nvPr/>
      </p:nvGrpSpPr>
      <p:grpSpPr>
        <a:xfrm>
          <a:off x="0" y="0"/>
          <a:ext cx="0" cy="0"/>
          <a:chOff x="0" y="0"/>
          <a:chExt cx="0" cy="0"/>
        </a:xfrm>
      </p:grpSpPr>
      <p:sp>
        <p:nvSpPr>
          <p:cNvPr id="8" name="Title 7"/>
          <p:cNvSpPr>
            <a:spLocks noGrp="1"/>
          </p:cNvSpPr>
          <p:nvPr>
            <p:ph type="title" hasCustomPrompt="1"/>
          </p:nvPr>
        </p:nvSpPr>
        <p:spPr>
          <a:xfrm>
            <a:off x="457200" y="228600"/>
            <a:ext cx="8229600" cy="1066800"/>
          </a:xfrm>
        </p:spPr>
        <p:txBody>
          <a:bodyPr anchor="t"/>
          <a:lstStyle>
            <a:lvl1pPr>
              <a:defRPr sz="3400">
                <a:solidFill>
                  <a:srgbClr val="007FA3"/>
                </a:solidFill>
              </a:defRPr>
            </a:lvl1pPr>
          </a:lstStyle>
          <a:p>
            <a:r>
              <a:rPr lang="en-US" dirty="0"/>
              <a:t>Click to add figure number and title</a:t>
            </a:r>
          </a:p>
        </p:txBody>
      </p:sp>
      <p:sp>
        <p:nvSpPr>
          <p:cNvPr id="10" name="Text Placeholder 9"/>
          <p:cNvSpPr>
            <a:spLocks noGrp="1"/>
          </p:cNvSpPr>
          <p:nvPr>
            <p:ph type="body" sz="quarter" idx="13" hasCustomPrompt="1"/>
          </p:nvPr>
        </p:nvSpPr>
        <p:spPr>
          <a:xfrm>
            <a:off x="457200" y="5368160"/>
            <a:ext cx="8229600" cy="916856"/>
          </a:xfrm>
        </p:spPr>
        <p:txBody>
          <a:bodyPr anchor="b"/>
          <a:lstStyle>
            <a:lvl1pPr marL="0" indent="0">
              <a:spcBef>
                <a:spcPts val="0"/>
              </a:spcBef>
              <a:buNone/>
              <a:defRPr sz="800"/>
            </a:lvl1pPr>
            <a:lvl2pPr marL="0" indent="0">
              <a:spcBef>
                <a:spcPts val="0"/>
              </a:spcBef>
              <a:buNone/>
              <a:defRPr sz="1600"/>
            </a:lvl2pPr>
            <a:lvl3pPr marL="0" indent="0">
              <a:spcBef>
                <a:spcPts val="0"/>
              </a:spcBef>
              <a:buNone/>
              <a:defRPr sz="1600"/>
            </a:lvl3pPr>
            <a:lvl4pPr marL="0" indent="0">
              <a:spcBef>
                <a:spcPts val="0"/>
              </a:spcBef>
              <a:buNone/>
              <a:defRPr sz="1600"/>
            </a:lvl4pPr>
            <a:lvl5pPr marL="0" indent="0">
              <a:spcBef>
                <a:spcPts val="0"/>
              </a:spcBef>
              <a:buNone/>
              <a:defRPr sz="1600"/>
            </a:lvl5pPr>
            <a:lvl6pPr marL="0" indent="0">
              <a:spcBef>
                <a:spcPts val="0"/>
              </a:spcBef>
              <a:buNone/>
              <a:defRPr sz="1600"/>
            </a:lvl6pPr>
            <a:lvl7pPr marL="0" indent="0">
              <a:spcBef>
                <a:spcPts val="0"/>
              </a:spcBef>
              <a:buNone/>
              <a:defRPr sz="1600"/>
            </a:lvl7pPr>
            <a:lvl8pPr marL="0" indent="0">
              <a:spcBef>
                <a:spcPts val="0"/>
              </a:spcBef>
              <a:buNone/>
              <a:defRPr sz="1600"/>
            </a:lvl8pPr>
            <a:lvl9pPr marL="0" indent="0">
              <a:spcBef>
                <a:spcPts val="0"/>
              </a:spcBef>
              <a:buNone/>
              <a:defRPr sz="1600"/>
            </a:lvl9pPr>
          </a:lstStyle>
          <a:p>
            <a:pPr lvl="0"/>
            <a:r>
              <a:rPr lang="en-US" dirty="0"/>
              <a:t>Click to add caption</a:t>
            </a:r>
          </a:p>
        </p:txBody>
      </p:sp>
      <p:sp>
        <p:nvSpPr>
          <p:cNvPr id="11" name="Footer Placeholder 2"/>
          <p:cNvSpPr>
            <a:spLocks noGrp="1"/>
          </p:cNvSpPr>
          <p:nvPr>
            <p:ph type="ftr" sz="quarter" idx="11"/>
          </p:nvPr>
        </p:nvSpPr>
        <p:spPr>
          <a:xfrm>
            <a:off x="93969" y="6172200"/>
            <a:ext cx="8595360" cy="235463"/>
          </a:xfrm>
        </p:spPr>
        <p:txBody>
          <a:bodyPr/>
          <a:lstStyle/>
          <a:p>
            <a:endParaRPr lang="en-US" dirty="0"/>
          </a:p>
        </p:txBody>
      </p:sp>
      <p:sp>
        <p:nvSpPr>
          <p:cNvPr id="2" name="Date Placeholder 1"/>
          <p:cNvSpPr>
            <a:spLocks noGrp="1"/>
          </p:cNvSpPr>
          <p:nvPr>
            <p:ph type="dt" sz="half" idx="10"/>
          </p:nvPr>
        </p:nvSpPr>
        <p:spPr/>
        <p:txBody>
          <a:bodyPr/>
          <a:lstStyle>
            <a:lvl1pPr>
              <a:defRPr>
                <a:solidFill>
                  <a:schemeClr val="tx1"/>
                </a:solidFill>
              </a:defRPr>
            </a:lvl1pPr>
          </a:lstStyle>
          <a:p>
            <a:fld id="{A9DF6EFB-3F44-496C-A842-1E0B3D3B975A}" type="datetimeFigureOut">
              <a:rPr lang="en-US" smtClean="0"/>
              <a:pPr/>
              <a:t>5/22/2022</a:t>
            </a:fld>
            <a:endParaRPr lang="en-US"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200B2350-5261-4F5C-9DF5-EF0D264FC8D2}" type="slidenum">
              <a:rPr lang="en-US" smtClean="0"/>
              <a:pPr/>
              <a:t>‹#›</a:t>
            </a:fld>
            <a:endParaRPr lang="en-US" dirty="0"/>
          </a:p>
        </p:txBody>
      </p:sp>
      <p:sp>
        <p:nvSpPr>
          <p:cNvPr id="12" name="TextBox 11"/>
          <p:cNvSpPr txBox="1"/>
          <p:nvPr userDrawn="1"/>
        </p:nvSpPr>
        <p:spPr>
          <a:xfrm>
            <a:off x="1533525" y="6374626"/>
            <a:ext cx="7162800" cy="276999"/>
          </a:xfrm>
          <a:prstGeom prst="rect">
            <a:avLst/>
          </a:prstGeom>
          <a:noFill/>
        </p:spPr>
        <p:txBody>
          <a:bodyPr wrap="square" rtlCol="0">
            <a:spAutoFit/>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altLang="en-US" sz="1200" dirty="0">
                <a:latin typeface="Verdana" panose="020B0604030504040204" pitchFamily="34" charset="0"/>
              </a:rPr>
              <a:t>Copyright © 2020 by Pearson Education, Inc. All Rights Reserved</a:t>
            </a:r>
          </a:p>
        </p:txBody>
      </p:sp>
      <p:pic>
        <p:nvPicPr>
          <p:cNvPr id="13" name="Picture 12" descr="Pearson Logo"/>
          <p:cNvPicPr>
            <a:picLocks noChangeAspect="1"/>
          </p:cNvPicPr>
          <p:nvPr userDrawn="1"/>
        </p:nvPicPr>
        <p:blipFill>
          <a:blip r:embed="rId2" cstate="print">
            <a:extLst>
              <a:ext uri="{28A0092B-C50C-407E-A947-70E740481C1C}">
                <a14:useLocalDpi xmlns="" xmlns:a14="http://schemas.microsoft.com/office/drawing/2010/main" val="0"/>
              </a:ext>
            </a:extLst>
          </a:blip>
          <a:stretch>
            <a:fillRect/>
          </a:stretch>
        </p:blipFill>
        <p:spPr>
          <a:xfrm>
            <a:off x="457200" y="6376789"/>
            <a:ext cx="918000" cy="279915"/>
          </a:xfrm>
          <a:prstGeom prst="rect">
            <a:avLst/>
          </a:prstGeom>
        </p:spPr>
      </p:pic>
    </p:spTree>
    <p:extLst>
      <p:ext uri="{BB962C8B-B14F-4D97-AF65-F5344CB8AC3E}">
        <p14:creationId xmlns="" xmlns:p14="http://schemas.microsoft.com/office/powerpoint/2010/main" val="22037960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457200" y="1600201"/>
            <a:ext cx="8229600" cy="6096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3"/>
          </p:nvPr>
        </p:nvSpPr>
        <p:spPr>
          <a:xfrm>
            <a:off x="457200" y="2362201"/>
            <a:ext cx="8229600" cy="5334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5/22/2022</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
        <p:nvSpPr>
          <p:cNvPr id="9" name="Content Placeholder 2"/>
          <p:cNvSpPr>
            <a:spLocks noGrp="1"/>
          </p:cNvSpPr>
          <p:nvPr>
            <p:ph idx="14"/>
          </p:nvPr>
        </p:nvSpPr>
        <p:spPr>
          <a:xfrm>
            <a:off x="457200" y="3048000"/>
            <a:ext cx="8229600" cy="5334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2"/>
          <p:cNvSpPr>
            <a:spLocks noGrp="1"/>
          </p:cNvSpPr>
          <p:nvPr>
            <p:ph idx="15"/>
          </p:nvPr>
        </p:nvSpPr>
        <p:spPr>
          <a:xfrm>
            <a:off x="457200" y="3810000"/>
            <a:ext cx="8229600" cy="5334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Content Placeholder 2"/>
          <p:cNvSpPr>
            <a:spLocks noGrp="1"/>
          </p:cNvSpPr>
          <p:nvPr>
            <p:ph idx="16"/>
          </p:nvPr>
        </p:nvSpPr>
        <p:spPr>
          <a:xfrm>
            <a:off x="457200" y="4648200"/>
            <a:ext cx="8229600" cy="5334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Content Placeholder 2"/>
          <p:cNvSpPr>
            <a:spLocks noGrp="1"/>
          </p:cNvSpPr>
          <p:nvPr>
            <p:ph idx="17"/>
          </p:nvPr>
        </p:nvSpPr>
        <p:spPr>
          <a:xfrm>
            <a:off x="609600" y="4800600"/>
            <a:ext cx="8229600" cy="5334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 xmlns:p14="http://schemas.microsoft.com/office/powerpoint/2010/main" val="31547999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Title and 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457200" y="1600201"/>
            <a:ext cx="8229600" cy="6096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3"/>
          </p:nvPr>
        </p:nvSpPr>
        <p:spPr>
          <a:xfrm>
            <a:off x="457200" y="2362201"/>
            <a:ext cx="8229600" cy="5334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5/22/2022</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
        <p:nvSpPr>
          <p:cNvPr id="9" name="Content Placeholder 2"/>
          <p:cNvSpPr>
            <a:spLocks noGrp="1"/>
          </p:cNvSpPr>
          <p:nvPr>
            <p:ph idx="14"/>
          </p:nvPr>
        </p:nvSpPr>
        <p:spPr>
          <a:xfrm>
            <a:off x="457200" y="3048000"/>
            <a:ext cx="8229600" cy="5334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2"/>
          <p:cNvSpPr>
            <a:spLocks noGrp="1"/>
          </p:cNvSpPr>
          <p:nvPr>
            <p:ph idx="15"/>
          </p:nvPr>
        </p:nvSpPr>
        <p:spPr>
          <a:xfrm>
            <a:off x="457200" y="3810000"/>
            <a:ext cx="8229600" cy="5334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Content Placeholder 2"/>
          <p:cNvSpPr>
            <a:spLocks noGrp="1"/>
          </p:cNvSpPr>
          <p:nvPr>
            <p:ph idx="16"/>
          </p:nvPr>
        </p:nvSpPr>
        <p:spPr>
          <a:xfrm>
            <a:off x="457200" y="4648200"/>
            <a:ext cx="8229600" cy="5334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Content Placeholder 2"/>
          <p:cNvSpPr>
            <a:spLocks noGrp="1"/>
          </p:cNvSpPr>
          <p:nvPr>
            <p:ph idx="17"/>
          </p:nvPr>
        </p:nvSpPr>
        <p:spPr>
          <a:xfrm>
            <a:off x="609600" y="4800600"/>
            <a:ext cx="8229600" cy="5334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Content Placeholder 2"/>
          <p:cNvSpPr>
            <a:spLocks noGrp="1"/>
          </p:cNvSpPr>
          <p:nvPr>
            <p:ph idx="18"/>
          </p:nvPr>
        </p:nvSpPr>
        <p:spPr>
          <a:xfrm>
            <a:off x="762000" y="4953000"/>
            <a:ext cx="8229600" cy="5334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Content Placeholder 2"/>
          <p:cNvSpPr>
            <a:spLocks noGrp="1"/>
          </p:cNvSpPr>
          <p:nvPr>
            <p:ph idx="19"/>
          </p:nvPr>
        </p:nvSpPr>
        <p:spPr>
          <a:xfrm>
            <a:off x="914400" y="5105400"/>
            <a:ext cx="8229600" cy="5334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6" name="Content Placeholder 2"/>
          <p:cNvSpPr>
            <a:spLocks noGrp="1"/>
          </p:cNvSpPr>
          <p:nvPr>
            <p:ph idx="20"/>
          </p:nvPr>
        </p:nvSpPr>
        <p:spPr>
          <a:xfrm>
            <a:off x="1066800" y="5257800"/>
            <a:ext cx="8229600" cy="5334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Content Placeholder 2"/>
          <p:cNvSpPr>
            <a:spLocks noGrp="1"/>
          </p:cNvSpPr>
          <p:nvPr>
            <p:ph idx="21"/>
          </p:nvPr>
        </p:nvSpPr>
        <p:spPr>
          <a:xfrm>
            <a:off x="1219200" y="5410200"/>
            <a:ext cx="8229600" cy="5334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8" name="Content Placeholder 2"/>
          <p:cNvSpPr>
            <a:spLocks noGrp="1"/>
          </p:cNvSpPr>
          <p:nvPr>
            <p:ph idx="22"/>
          </p:nvPr>
        </p:nvSpPr>
        <p:spPr>
          <a:xfrm>
            <a:off x="1371600" y="5562600"/>
            <a:ext cx="8229600" cy="5334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9" name="Content Placeholder 2"/>
          <p:cNvSpPr>
            <a:spLocks noGrp="1"/>
          </p:cNvSpPr>
          <p:nvPr>
            <p:ph idx="23"/>
          </p:nvPr>
        </p:nvSpPr>
        <p:spPr>
          <a:xfrm>
            <a:off x="1524000" y="5715000"/>
            <a:ext cx="8229600" cy="5334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 xmlns:p14="http://schemas.microsoft.com/office/powerpoint/2010/main" val="12259676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Title and 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457200" y="1600200"/>
            <a:ext cx="8229600" cy="2163763"/>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3"/>
          </p:nvPr>
        </p:nvSpPr>
        <p:spPr>
          <a:xfrm>
            <a:off x="457200" y="3962400"/>
            <a:ext cx="8229600" cy="2163763"/>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5/22/2022</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 xmlns:p14="http://schemas.microsoft.com/office/powerpoint/2010/main" val="23021397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emf"/><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15372"/>
            <a:ext cx="8229600" cy="1097280"/>
          </a:xfrm>
          <a:prstGeom prst="rect">
            <a:avLst/>
          </a:prstGeom>
        </p:spPr>
        <p:txBody>
          <a:bodyPr vert="horz" lIns="0" tIns="0" rIns="0" bIns="0" rtlCol="0" anchor="b">
            <a:noAutofit/>
          </a:bodyPr>
          <a:lstStyle/>
          <a:p>
            <a:r>
              <a:rPr lang="en-US" dirty="0"/>
              <a:t>Click to edit </a:t>
            </a:r>
            <a:br>
              <a:rPr lang="en-US" dirty="0"/>
            </a:br>
            <a:r>
              <a:rPr lang="en-US" dirty="0"/>
              <a:t>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0" tIns="0" rIns="0" bIns="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1" name="Footer Placeholder 4"/>
          <p:cNvSpPr>
            <a:spLocks noGrp="1"/>
          </p:cNvSpPr>
          <p:nvPr>
            <p:ph type="ftr" sz="quarter" idx="3"/>
          </p:nvPr>
        </p:nvSpPr>
        <p:spPr>
          <a:xfrm>
            <a:off x="93969" y="6172200"/>
            <a:ext cx="8595360" cy="235463"/>
          </a:xfrm>
          <a:prstGeom prst="rect">
            <a:avLst/>
          </a:prstGeom>
        </p:spPr>
        <p:txBody>
          <a:bodyPr vert="horz" lIns="0" tIns="0" rIns="0" bIns="0" rtlCol="0" anchor="b"/>
          <a:lstStyle>
            <a:lvl1pPr algn="l">
              <a:defRPr sz="1100">
                <a:solidFill>
                  <a:schemeClr val="tx1"/>
                </a:solidFill>
              </a:defRPr>
            </a:lvl1pPr>
          </a:lstStyle>
          <a:p>
            <a:endParaRPr lang="en-US" dirty="0"/>
          </a:p>
        </p:txBody>
      </p:sp>
      <p:sp>
        <p:nvSpPr>
          <p:cNvPr id="4" name="Date Placeholder 3"/>
          <p:cNvSpPr>
            <a:spLocks noGrp="1"/>
          </p:cNvSpPr>
          <p:nvPr>
            <p:ph type="dt" sz="half" idx="2"/>
          </p:nvPr>
        </p:nvSpPr>
        <p:spPr>
          <a:xfrm>
            <a:off x="6335713" y="113072"/>
            <a:ext cx="2133600" cy="182880"/>
          </a:xfrm>
          <a:prstGeom prst="rect">
            <a:avLst/>
          </a:prstGeom>
        </p:spPr>
        <p:txBody>
          <a:bodyPr vert="horz" lIns="91440" tIns="45720" rIns="91440" bIns="45720" rtlCol="0" anchor="ctr"/>
          <a:lstStyle>
            <a:lvl1pPr algn="r">
              <a:defRPr sz="900">
                <a:solidFill>
                  <a:schemeClr val="bg1"/>
                </a:solidFill>
              </a:defRPr>
            </a:lvl1pPr>
          </a:lstStyle>
          <a:p>
            <a:fld id="{A9DF6EFB-3F44-496C-A842-1E0B3D3B975A}" type="datetimeFigureOut">
              <a:rPr lang="en-US" smtClean="0"/>
              <a:pPr/>
              <a:t>5/22/2022</a:t>
            </a:fld>
            <a:endParaRPr lang="en-US" dirty="0"/>
          </a:p>
        </p:txBody>
      </p:sp>
      <p:sp>
        <p:nvSpPr>
          <p:cNvPr id="6" name="Slide Number Placeholder 5"/>
          <p:cNvSpPr>
            <a:spLocks noGrp="1"/>
          </p:cNvSpPr>
          <p:nvPr>
            <p:ph type="sldNum" sz="quarter" idx="4"/>
          </p:nvPr>
        </p:nvSpPr>
        <p:spPr>
          <a:xfrm>
            <a:off x="8469312" y="113072"/>
            <a:ext cx="551783" cy="182880"/>
          </a:xfrm>
          <a:prstGeom prst="rect">
            <a:avLst/>
          </a:prstGeom>
        </p:spPr>
        <p:txBody>
          <a:bodyPr vert="horz" lIns="91440" tIns="45720" rIns="91440" bIns="45720" rtlCol="0" anchor="ctr"/>
          <a:lstStyle>
            <a:lvl1pPr algn="r">
              <a:defRPr sz="900">
                <a:solidFill>
                  <a:schemeClr val="bg1"/>
                </a:solidFill>
              </a:defRPr>
            </a:lvl1pPr>
          </a:lstStyle>
          <a:p>
            <a:fld id="{200B2350-5261-4F5C-9DF5-EF0D264FC8D2}" type="slidenum">
              <a:rPr lang="en-US" smtClean="0"/>
              <a:pPr/>
              <a:t>‹#›</a:t>
            </a:fld>
            <a:endParaRPr lang="en-US" dirty="0"/>
          </a:p>
        </p:txBody>
      </p:sp>
      <p:sp>
        <p:nvSpPr>
          <p:cNvPr id="9" name="TextBox 8"/>
          <p:cNvSpPr txBox="1"/>
          <p:nvPr userDrawn="1"/>
        </p:nvSpPr>
        <p:spPr>
          <a:xfrm>
            <a:off x="1532389" y="6378267"/>
            <a:ext cx="7162800" cy="276999"/>
          </a:xfrm>
          <a:prstGeom prst="rect">
            <a:avLst/>
          </a:prstGeom>
          <a:noFill/>
        </p:spPr>
        <p:txBody>
          <a:bodyPr wrap="square" rtlCol="0">
            <a:spAutoFit/>
          </a:bodyPr>
          <a:lstStyle/>
          <a:p>
            <a:pPr algn="r"/>
            <a:r>
              <a:rPr lang="en-IN" sz="1200" dirty="0">
                <a:latin typeface="Verdana" panose="020B0604030504040204" pitchFamily="34" charset="0"/>
                <a:ea typeface="Verdana" panose="020B0604030504040204" pitchFamily="34" charset="0"/>
                <a:cs typeface="Verdana" panose="020B0604030504040204" pitchFamily="34" charset="0"/>
              </a:rPr>
              <a:t>Copyright © 2021, 2017, 2013 Pearson Education, Inc. All Rights Reserved</a:t>
            </a:r>
          </a:p>
        </p:txBody>
      </p:sp>
      <p:pic>
        <p:nvPicPr>
          <p:cNvPr id="10" name="Picture 9" descr="Pearson Logo"/>
          <p:cNvPicPr>
            <a:picLocks noChangeAspect="1"/>
          </p:cNvPicPr>
          <p:nvPr userDrawn="1"/>
        </p:nvPicPr>
        <p:blipFill>
          <a:blip r:embed="rId19" cstate="print">
            <a:extLst>
              <a:ext uri="{28A0092B-C50C-407E-A947-70E740481C1C}">
                <a14:useLocalDpi xmlns="" xmlns:a14="http://schemas.microsoft.com/office/drawing/2010/main" val="0"/>
              </a:ext>
            </a:extLst>
          </a:blip>
          <a:stretch>
            <a:fillRect/>
          </a:stretch>
        </p:blipFill>
        <p:spPr>
          <a:xfrm>
            <a:off x="457200" y="6376789"/>
            <a:ext cx="918000" cy="279915"/>
          </a:xfrm>
          <a:prstGeom prst="rect">
            <a:avLst/>
          </a:prstGeom>
        </p:spPr>
      </p:pic>
    </p:spTree>
    <p:extLst>
      <p:ext uri="{BB962C8B-B14F-4D97-AF65-F5344CB8AC3E}">
        <p14:creationId xmlns="" xmlns:p14="http://schemas.microsoft.com/office/powerpoint/2010/main" val="3691570016"/>
      </p:ext>
    </p:extLst>
  </p:cSld>
  <p:clrMap bg1="lt1" tx1="dk1" bg2="lt2" tx2="dk2" accent1="accent1" accent2="accent2" accent3="accent3" accent4="accent4" accent5="accent5" accent6="accent6" hlink="hlink" folHlink="folHlink"/>
  <p:sldLayoutIdLst>
    <p:sldLayoutId id="2147483649" r:id="rId1"/>
    <p:sldLayoutId id="2147483657" r:id="rId2"/>
    <p:sldLayoutId id="2147483656" r:id="rId3"/>
    <p:sldLayoutId id="2147483650" r:id="rId4"/>
    <p:sldLayoutId id="2147483659" r:id="rId5"/>
    <p:sldLayoutId id="2147483658" r:id="rId6"/>
    <p:sldLayoutId id="2147483660" r:id="rId7"/>
    <p:sldLayoutId id="2147483662" r:id="rId8"/>
    <p:sldLayoutId id="2147483661" r:id="rId9"/>
    <p:sldLayoutId id="2147483665" r:id="rId10"/>
    <p:sldLayoutId id="2147483666" r:id="rId11"/>
    <p:sldLayoutId id="2147483663" r:id="rId12"/>
    <p:sldLayoutId id="2147483651" r:id="rId13"/>
    <p:sldLayoutId id="2147483654" r:id="rId14"/>
    <p:sldLayoutId id="2147483655" r:id="rId15"/>
    <p:sldLayoutId id="2147483667" r:id="rId16"/>
    <p:sldLayoutId id="2147483668" r:id="rId17"/>
  </p:sldLayoutIdLst>
  <p:txStyles>
    <p:titleStyle>
      <a:lvl1pPr algn="l" defTabSz="914400" rtl="0" eaLnBrk="1" latinLnBrk="0" hangingPunct="1">
        <a:lnSpc>
          <a:spcPct val="100000"/>
        </a:lnSpc>
        <a:spcBef>
          <a:spcPct val="0"/>
        </a:spcBef>
        <a:buNone/>
        <a:defRPr sz="3400" b="1" kern="1200">
          <a:solidFill>
            <a:srgbClr val="007FA3"/>
          </a:solidFill>
          <a:latin typeface="Times New Roman" panose="02020603050405020304" pitchFamily="18" charset="0"/>
          <a:ea typeface="+mj-ea"/>
          <a:cs typeface="Times New Roman" panose="02020603050405020304" pitchFamily="18" charset="0"/>
        </a:defRPr>
      </a:lvl1pPr>
    </p:titleStyle>
    <p:bodyStyle>
      <a:lvl1pPr marL="256032" indent="-256032" algn="l" defTabSz="914400" rtl="0" eaLnBrk="1" latinLnBrk="0" hangingPunct="1">
        <a:spcBef>
          <a:spcPts val="1500"/>
        </a:spcBef>
        <a:buClr>
          <a:srgbClr val="007FA3"/>
        </a:buClr>
        <a:buFont typeface="Arial" panose="020B0604020202020204" pitchFamily="34" charset="0"/>
        <a:buChar char="•"/>
        <a:defRPr sz="1600" kern="1200">
          <a:solidFill>
            <a:schemeClr val="tx1"/>
          </a:solidFill>
          <a:latin typeface="+mn-lt"/>
          <a:ea typeface="+mn-ea"/>
          <a:cs typeface="+mn-cs"/>
        </a:defRPr>
      </a:lvl1pPr>
      <a:lvl2pPr marL="742950" indent="-285750" algn="l" defTabSz="914400" rtl="0" eaLnBrk="1" latinLnBrk="0" hangingPunct="1">
        <a:spcBef>
          <a:spcPts val="600"/>
        </a:spcBef>
        <a:buClr>
          <a:srgbClr val="007FA3"/>
        </a:buClr>
        <a:buFont typeface="Arial" panose="020B0604020202020204" pitchFamily="34" charset="0"/>
        <a:buChar char="–"/>
        <a:defRPr sz="1600" kern="1200">
          <a:solidFill>
            <a:schemeClr val="tx1"/>
          </a:solidFill>
          <a:latin typeface="+mn-lt"/>
          <a:ea typeface="+mn-ea"/>
          <a:cs typeface="+mn-cs"/>
        </a:defRPr>
      </a:lvl2pPr>
      <a:lvl3pPr marL="1143000" indent="-228600" algn="l" defTabSz="914400" rtl="0" eaLnBrk="1" latinLnBrk="0" hangingPunct="1">
        <a:spcBef>
          <a:spcPts val="600"/>
        </a:spcBef>
        <a:buClr>
          <a:srgbClr val="007FA3"/>
        </a:buClr>
        <a:buFont typeface="Wingdings" panose="05000000000000000000" pitchFamily="2" charset="2"/>
        <a:buChar char="§"/>
        <a:defRPr sz="1600" kern="1200">
          <a:solidFill>
            <a:schemeClr val="tx1"/>
          </a:solidFill>
          <a:latin typeface="+mn-lt"/>
          <a:ea typeface="+mn-ea"/>
          <a:cs typeface="+mn-cs"/>
        </a:defRPr>
      </a:lvl3pPr>
      <a:lvl4pPr marL="1600200" indent="-228600" algn="l" defTabSz="914400" rtl="0" eaLnBrk="1" latinLnBrk="0" hangingPunct="1">
        <a:spcBef>
          <a:spcPts val="600"/>
        </a:spcBef>
        <a:buClr>
          <a:srgbClr val="007FA3"/>
        </a:buClr>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ts val="600"/>
        </a:spcBef>
        <a:buClr>
          <a:srgbClr val="007FA3"/>
        </a:buClr>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2.xml"/><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4.xml"/><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7.xml"/><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8.xml"/><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9.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0.xml"/><Relationship Id="rId1" Type="http://schemas.openxmlformats.org/officeDocument/2006/relationships/slideLayout" Target="../slideLayouts/slideLayout9.xml"/></Relationships>
</file>

<file path=ppt/slides/_rels/slide2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21.xml"/><Relationship Id="rId1" Type="http://schemas.openxmlformats.org/officeDocument/2006/relationships/slideLayout" Target="../slideLayouts/slideLayout10.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26.xml"/><Relationship Id="rId1" Type="http://schemas.openxmlformats.org/officeDocument/2006/relationships/slideLayout" Target="../slideLayouts/slideLayout10.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7.xml"/></Relationships>
</file>

<file path=ppt/slides/_rels/slide30.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30.xml"/><Relationship Id="rId1" Type="http://schemas.openxmlformats.org/officeDocument/2006/relationships/slideLayout" Target="../slideLayouts/slideLayout9.xml"/></Relationships>
</file>

<file path=ppt/slides/_rels/slide31.xml.rels><?xml version="1.0" encoding="UTF-8" standalone="yes"?>
<Relationships xmlns="http://schemas.openxmlformats.org/package/2006/relationships"><Relationship Id="rId3" Type="http://schemas.openxmlformats.org/officeDocument/2006/relationships/image" Target="../media/image15.svg"/><Relationship Id="rId2" Type="http://schemas.openxmlformats.org/officeDocument/2006/relationships/image" Target="../media/image18.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6725" y="82022"/>
            <a:ext cx="8229600" cy="557174"/>
          </a:xfrm>
        </p:spPr>
        <p:txBody>
          <a:bodyPr>
            <a:noAutofit/>
          </a:bodyPr>
          <a:lstStyle/>
          <a:p>
            <a:r>
              <a:rPr lang="el-GR" sz="3600" dirty="0">
                <a:latin typeface="+mj-lt"/>
              </a:rPr>
              <a:t>Μακροοικονομική</a:t>
            </a:r>
            <a:endParaRPr lang="en-IN" sz="3600" dirty="0">
              <a:latin typeface="+mj-lt"/>
            </a:endParaRPr>
          </a:p>
        </p:txBody>
      </p:sp>
      <p:sp>
        <p:nvSpPr>
          <p:cNvPr id="3" name="Text Placeholder 2"/>
          <p:cNvSpPr>
            <a:spLocks noGrp="1"/>
          </p:cNvSpPr>
          <p:nvPr>
            <p:ph type="body" sz="quarter" idx="13"/>
          </p:nvPr>
        </p:nvSpPr>
        <p:spPr>
          <a:xfrm>
            <a:off x="457200" y="762000"/>
            <a:ext cx="8229600" cy="381000"/>
          </a:xfrm>
        </p:spPr>
        <p:txBody>
          <a:bodyPr>
            <a:noAutofit/>
          </a:bodyPr>
          <a:lstStyle/>
          <a:p>
            <a:r>
              <a:rPr lang="el-GR" dirty="0"/>
              <a:t>Όγδοη Έκδοση</a:t>
            </a:r>
            <a:endParaRPr lang="en-US" dirty="0"/>
          </a:p>
        </p:txBody>
      </p:sp>
      <p:sp>
        <p:nvSpPr>
          <p:cNvPr id="10" name="Text Placeholder 1">
            <a:extLst>
              <a:ext uri="{FF2B5EF4-FFF2-40B4-BE49-F238E27FC236}">
                <a16:creationId xmlns="" xmlns:a16="http://schemas.microsoft.com/office/drawing/2014/main" id="{B90BF7CC-C13E-4975-9A72-17609AD86A49}"/>
              </a:ext>
            </a:extLst>
          </p:cNvPr>
          <p:cNvSpPr>
            <a:spLocks noGrp="1"/>
          </p:cNvSpPr>
          <p:nvPr>
            <p:ph type="body" sz="quarter" idx="4294967295"/>
          </p:nvPr>
        </p:nvSpPr>
        <p:spPr>
          <a:xfrm>
            <a:off x="4581525" y="2828925"/>
            <a:ext cx="4114800" cy="558800"/>
          </a:xfrm>
        </p:spPr>
        <p:txBody>
          <a:bodyPr wrap="square">
            <a:noAutofit/>
          </a:bodyPr>
          <a:lstStyle/>
          <a:p>
            <a:pPr marL="0" indent="0" algn="ctr">
              <a:buNone/>
            </a:pPr>
            <a:r>
              <a:rPr lang="el-GR" sz="3200" dirty="0">
                <a:solidFill>
                  <a:schemeClr val="tx1"/>
                </a:solidFill>
              </a:rPr>
              <a:t>Κεφάλαιο</a:t>
            </a:r>
            <a:r>
              <a:rPr lang="en-US" sz="3200" dirty="0">
                <a:solidFill>
                  <a:schemeClr val="tx1"/>
                </a:solidFill>
              </a:rPr>
              <a:t> 6</a:t>
            </a:r>
          </a:p>
        </p:txBody>
      </p:sp>
      <p:sp>
        <p:nvSpPr>
          <p:cNvPr id="4" name="Text Placeholder 3"/>
          <p:cNvSpPr>
            <a:spLocks noGrp="1"/>
          </p:cNvSpPr>
          <p:nvPr>
            <p:ph type="body" sz="quarter" idx="14"/>
          </p:nvPr>
        </p:nvSpPr>
        <p:spPr>
          <a:xfrm>
            <a:off x="4572000" y="3495675"/>
            <a:ext cx="4114800" cy="847725"/>
          </a:xfrm>
        </p:spPr>
        <p:txBody>
          <a:bodyPr vert="horz" wrap="square" lIns="0" tIns="0" rIns="0" bIns="0" rtlCol="0" anchor="ctr">
            <a:noAutofit/>
          </a:bodyPr>
          <a:lstStyle/>
          <a:p>
            <a:pPr algn="ctr"/>
            <a:r>
              <a:rPr lang="el-GR" sz="2000" dirty="0">
                <a:ea typeface="ヒラギノ角ゴ Pro W3" pitchFamily="-84" charset="-128"/>
              </a:rPr>
              <a:t>Οι Αγορές Χρήματος</a:t>
            </a:r>
            <a:r>
              <a:rPr lang="en-US" sz="2000" dirty="0">
                <a:ea typeface="ヒラギノ角ゴ Pro W3" pitchFamily="-84" charset="-128"/>
              </a:rPr>
              <a:t> II: </a:t>
            </a:r>
            <a:r>
              <a:rPr lang="el-GR" sz="2000" dirty="0">
                <a:ea typeface="ヒラギノ角ゴ Pro W3" pitchFamily="-84" charset="-128"/>
              </a:rPr>
              <a:t>Το διευρυμένο υπόδειγμα</a:t>
            </a:r>
            <a:endParaRPr lang="en-US" sz="2000" dirty="0">
              <a:ea typeface="ヒラギノ角ゴ Pro W3" pitchFamily="-84" charset="-128"/>
            </a:endParaRPr>
          </a:p>
          <a:p>
            <a:pPr algn="ctr"/>
            <a:r>
              <a:rPr lang="en-US" sz="2000" dirty="0">
                <a:ea typeface="ヒラギノ角ゴ Pro W3" pitchFamily="-84" charset="-128"/>
              </a:rPr>
              <a:t>IS-LM </a:t>
            </a:r>
          </a:p>
        </p:txBody>
      </p:sp>
      <p:pic>
        <p:nvPicPr>
          <p:cNvPr id="12" name="Picture Placeholder 11" descr="Front Cover: Macroeconomics, Eighth Edition by Olivier Blanchard">
            <a:extLst>
              <a:ext uri="{FF2B5EF4-FFF2-40B4-BE49-F238E27FC236}">
                <a16:creationId xmlns="" xmlns:a16="http://schemas.microsoft.com/office/drawing/2014/main" id="{4B7C0549-CC8A-406F-AE51-9FCA19C1137C}"/>
              </a:ext>
            </a:extLst>
          </p:cNvPr>
          <p:cNvPicPr>
            <a:picLocks noGrp="1" noChangeAspect="1"/>
          </p:cNvPicPr>
          <p:nvPr>
            <p:ph type="pic" sz="quarter" idx="20"/>
          </p:nvPr>
        </p:nvPicPr>
        <p:blipFill>
          <a:blip r:embed="rId3" cstate="print">
            <a:extLst>
              <a:ext uri="{28A0092B-C50C-407E-A947-70E740481C1C}">
                <a14:useLocalDpi xmlns="" xmlns:a14="http://schemas.microsoft.com/office/drawing/2010/main" val="0"/>
              </a:ext>
            </a:extLst>
          </a:blip>
          <a:stretch>
            <a:fillRect/>
          </a:stretch>
        </p:blipFill>
        <p:spPr>
          <a:xfrm>
            <a:off x="457200" y="1268227"/>
            <a:ext cx="4037479" cy="5046848"/>
          </a:xfrm>
          <a:prstGeom prst="rect">
            <a:avLst/>
          </a:prstGeom>
        </p:spPr>
      </p:pic>
      <p:sp>
        <p:nvSpPr>
          <p:cNvPr id="9" name="Text Placeholder 1">
            <a:extLst>
              <a:ext uri="{FF2B5EF4-FFF2-40B4-BE49-F238E27FC236}">
                <a16:creationId xmlns="" xmlns:a16="http://schemas.microsoft.com/office/drawing/2014/main" id="{B90BF7CC-C13E-4975-9A72-17609AD86A49}"/>
              </a:ext>
            </a:extLst>
          </p:cNvPr>
          <p:cNvSpPr>
            <a:spLocks noGrp="1"/>
          </p:cNvSpPr>
          <p:nvPr>
            <p:ph type="body" sz="quarter" idx="4294967295"/>
          </p:nvPr>
        </p:nvSpPr>
        <p:spPr>
          <a:xfrm>
            <a:off x="2819400" y="6410324"/>
            <a:ext cx="5943600" cy="219075"/>
          </a:xfrm>
        </p:spPr>
        <p:txBody>
          <a:bodyPr wrap="square">
            <a:noAutofit/>
          </a:bodyPr>
          <a:lstStyle/>
          <a:p>
            <a:pPr marL="0" indent="0">
              <a:spcBef>
                <a:spcPts val="0"/>
              </a:spcBef>
              <a:buNone/>
              <a:defRPr/>
            </a:pPr>
            <a:r>
              <a:rPr lang="en-US" altLang="en-US" sz="1200" dirty="0">
                <a:latin typeface="Verdana" panose="020B0604030504040204" pitchFamily="34" charset="0"/>
                <a:ea typeface="Verdana" panose="020B0604030504040204" pitchFamily="34" charset="0"/>
                <a:cs typeface="Verdana" panose="020B0604030504040204" pitchFamily="34" charset="0"/>
              </a:rPr>
              <a:t>Copyright © </a:t>
            </a:r>
            <a:r>
              <a:rPr lang="en-IN" sz="1200" dirty="0">
                <a:latin typeface="Verdana" panose="020B0604030504040204" pitchFamily="34" charset="0"/>
                <a:ea typeface="Verdana" panose="020B0604030504040204" pitchFamily="34" charset="0"/>
                <a:cs typeface="Verdana" panose="020B0604030504040204" pitchFamily="34" charset="0"/>
              </a:rPr>
              <a:t>2021, 2017, 2013</a:t>
            </a:r>
            <a:r>
              <a:rPr lang="en-US" altLang="en-US" sz="1200" dirty="0">
                <a:latin typeface="Verdana" panose="020B0604030504040204" pitchFamily="34" charset="0"/>
                <a:ea typeface="Verdana" panose="020B0604030504040204" pitchFamily="34" charset="0"/>
                <a:cs typeface="Verdana" panose="020B0604030504040204" pitchFamily="34" charset="0"/>
              </a:rPr>
              <a:t> Pearson Education, Inc. All Rights Reserved</a:t>
            </a:r>
          </a:p>
        </p:txBody>
      </p:sp>
      <p:sp>
        <p:nvSpPr>
          <p:cNvPr id="8" name="TextBox 9"/>
          <p:cNvSpPr txBox="1"/>
          <p:nvPr/>
        </p:nvSpPr>
        <p:spPr>
          <a:xfrm>
            <a:off x="5333992" y="4419600"/>
            <a:ext cx="2971808" cy="575735"/>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IN" sz="1000" dirty="0">
                <a:solidFill>
                  <a:schemeClr val="bg1"/>
                </a:solidFill>
              </a:rPr>
              <a:t>Slide in this Presentation Contain Hyperlinks. JAWS users should be able to get a list of links by using INSERT+F7</a:t>
            </a:r>
          </a:p>
        </p:txBody>
      </p:sp>
    </p:spTree>
    <p:extLst>
      <p:ext uri="{BB962C8B-B14F-4D97-AF65-F5344CB8AC3E}">
        <p14:creationId xmlns="" xmlns:p14="http://schemas.microsoft.com/office/powerpoint/2010/main" val="26359900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30887"/>
          </a:xfrm>
        </p:spPr>
        <p:txBody>
          <a:bodyPr wrap="square">
            <a:spAutoFit/>
          </a:bodyPr>
          <a:lstStyle/>
          <a:p>
            <a:r>
              <a:rPr lang="en-US" sz="2800" dirty="0">
                <a:latin typeface="+mj-lt"/>
              </a:rPr>
              <a:t>6.2 </a:t>
            </a:r>
            <a:r>
              <a:rPr lang="el-GR" sz="2800" dirty="0">
                <a:latin typeface="+mj-lt"/>
              </a:rPr>
              <a:t>Κίνδυνος και ασφάλιστρο κινδύνου</a:t>
            </a:r>
            <a:r>
              <a:rPr lang="en-US" sz="2800" dirty="0">
                <a:latin typeface="+mj-lt"/>
              </a:rPr>
              <a:t> (1 </a:t>
            </a:r>
            <a:r>
              <a:rPr lang="el-GR" sz="2800" dirty="0">
                <a:latin typeface="+mj-lt"/>
              </a:rPr>
              <a:t>από</a:t>
            </a:r>
            <a:r>
              <a:rPr lang="en-US" sz="2800" dirty="0">
                <a:latin typeface="+mj-lt"/>
              </a:rPr>
              <a:t> 3)</a:t>
            </a:r>
          </a:p>
        </p:txBody>
      </p:sp>
      <p:sp>
        <p:nvSpPr>
          <p:cNvPr id="7" name="Content Placeholder 6"/>
          <p:cNvSpPr>
            <a:spLocks noGrp="1"/>
          </p:cNvSpPr>
          <p:nvPr>
            <p:ph idx="1"/>
          </p:nvPr>
        </p:nvSpPr>
        <p:spPr>
          <a:xfrm>
            <a:off x="457200" y="1219200"/>
            <a:ext cx="8229600" cy="2802859"/>
          </a:xfrm>
        </p:spPr>
        <p:txBody>
          <a:bodyPr/>
          <a:lstStyle/>
          <a:p>
            <a:pPr>
              <a:spcBef>
                <a:spcPts val="525"/>
              </a:spcBef>
            </a:pPr>
            <a:r>
              <a:rPr lang="el-GR" sz="2200" dirty="0">
                <a:ea typeface="ヒラギノ角ゴ Pro W3" pitchFamily="-84" charset="-128"/>
              </a:rPr>
              <a:t>Ορισμένα ομόλογα είναι επισφαλή, επομένως οι κάτοχοι ομολόγων απαιτούν ασφάλιστρο κινδύνου.</a:t>
            </a:r>
          </a:p>
          <a:p>
            <a:pPr>
              <a:spcBef>
                <a:spcPts val="525"/>
              </a:spcBef>
            </a:pPr>
            <a:r>
              <a:rPr lang="el-GR" sz="2200" dirty="0">
                <a:ea typeface="ヒラギノ角ゴ Pro W3" pitchFamily="-84" charset="-128"/>
              </a:rPr>
              <a:t>Έστω i το ονομαστικό επιτόκιο ενός ομολόγου χωρίς κίνδυνο, x το ασφάλιστρο κινδύνου και p  η πιθανότητα αθέτησης, άρα, για να λάβουμε την ίδια αναμενόμενη απόδοση στα επισφαλή ομόλογα όπως στο ομόλογο χωρίς κίνδυνο:</a:t>
            </a:r>
            <a:endParaRPr lang="en-US" sz="2200" dirty="0">
              <a:ea typeface="ヒラギノ角ゴ Pro W3" pitchFamily="-84" charset="-128"/>
            </a:endParaRPr>
          </a:p>
          <a:p>
            <a:pPr marL="0" indent="0" algn="ctr">
              <a:spcBef>
                <a:spcPts val="1200"/>
              </a:spcBef>
              <a:buNone/>
            </a:pPr>
            <a:r>
              <a:rPr lang="en-US" sz="2200" dirty="0">
                <a:ea typeface="ヒラギノ角ゴ Pro W3" pitchFamily="-84" charset="-128"/>
              </a:rPr>
              <a:t> (1 + </a:t>
            </a:r>
            <a:r>
              <a:rPr lang="en-US" sz="2200" i="1" dirty="0" err="1">
                <a:ea typeface="ヒラギノ角ゴ Pro W3" pitchFamily="-84" charset="-128"/>
              </a:rPr>
              <a:t>i</a:t>
            </a:r>
            <a:r>
              <a:rPr lang="en-US" sz="2200" dirty="0">
                <a:ea typeface="ヒラギノ角ゴ Pro W3" pitchFamily="-84" charset="-128"/>
              </a:rPr>
              <a:t>) = (1 – </a:t>
            </a:r>
            <a:r>
              <a:rPr lang="en-US" sz="2200" i="1" dirty="0">
                <a:ea typeface="ヒラギノ角ゴ Pro W3" pitchFamily="-84" charset="-128"/>
              </a:rPr>
              <a:t>p</a:t>
            </a:r>
            <a:r>
              <a:rPr lang="en-US" sz="2200" dirty="0">
                <a:ea typeface="ヒラギノ角ゴ Pro W3" pitchFamily="-84" charset="-128"/>
              </a:rPr>
              <a:t>)(1 + </a:t>
            </a:r>
            <a:r>
              <a:rPr lang="en-US" sz="2200" i="1" dirty="0" err="1">
                <a:ea typeface="ヒラギノ角ゴ Pro W3" pitchFamily="-84" charset="-128"/>
              </a:rPr>
              <a:t>i</a:t>
            </a:r>
            <a:r>
              <a:rPr lang="en-US" sz="2200" dirty="0">
                <a:ea typeface="ヒラギノ角ゴ Pro W3" pitchFamily="-84" charset="-128"/>
              </a:rPr>
              <a:t> + </a:t>
            </a:r>
            <a:r>
              <a:rPr lang="en-US" sz="2200" i="1" dirty="0">
                <a:ea typeface="ヒラギノ角ゴ Pro W3" pitchFamily="-84" charset="-128"/>
              </a:rPr>
              <a:t>x</a:t>
            </a:r>
            <a:r>
              <a:rPr lang="en-US" sz="2200" dirty="0">
                <a:ea typeface="ヒラギノ角ゴ Pro W3" pitchFamily="-84" charset="-128"/>
              </a:rPr>
              <a:t>) + (</a:t>
            </a:r>
            <a:r>
              <a:rPr lang="en-US" sz="2200" i="1" dirty="0">
                <a:ea typeface="ヒラギノ角ゴ Pro W3" pitchFamily="-84" charset="-128"/>
              </a:rPr>
              <a:t>p</a:t>
            </a:r>
            <a:r>
              <a:rPr lang="en-US" sz="2200" dirty="0">
                <a:ea typeface="ヒラギノ角ゴ Pro W3" pitchFamily="-84" charset="-128"/>
              </a:rPr>
              <a:t>)(0)</a:t>
            </a:r>
          </a:p>
          <a:p>
            <a:pPr marL="0" indent="0">
              <a:spcBef>
                <a:spcPts val="1200"/>
              </a:spcBef>
              <a:buNone/>
            </a:pPr>
            <a:r>
              <a:rPr lang="en-US" sz="2200" dirty="0">
                <a:ea typeface="ヒラギノ角ゴ Pro W3" pitchFamily="-84" charset="-128"/>
              </a:rPr>
              <a:t> </a:t>
            </a:r>
          </a:p>
        </p:txBody>
      </p:sp>
      <p:sp>
        <p:nvSpPr>
          <p:cNvPr id="3" name="Content Placeholder 2"/>
          <p:cNvSpPr>
            <a:spLocks noGrp="1"/>
          </p:cNvSpPr>
          <p:nvPr>
            <p:ph idx="13"/>
          </p:nvPr>
        </p:nvSpPr>
        <p:spPr>
          <a:xfrm>
            <a:off x="457200" y="4220496"/>
            <a:ext cx="8229600" cy="1020763"/>
          </a:xfrm>
        </p:spPr>
        <p:txBody>
          <a:bodyPr/>
          <a:lstStyle/>
          <a:p>
            <a:pPr marL="266700" indent="0">
              <a:spcBef>
                <a:spcPts val="1200"/>
              </a:spcBef>
              <a:buNone/>
            </a:pPr>
            <a:r>
              <a:rPr lang="el-GR" sz="2200" dirty="0">
                <a:ea typeface="ヒラギノ角ゴ Pro W3" pitchFamily="-84" charset="-128"/>
              </a:rPr>
              <a:t>και</a:t>
            </a:r>
            <a:endParaRPr lang="en-US" sz="2200" dirty="0">
              <a:ea typeface="ヒラギノ角ゴ Pro W3" pitchFamily="-84" charset="-128"/>
            </a:endParaRPr>
          </a:p>
          <a:p>
            <a:pPr marL="0" indent="0" algn="ctr">
              <a:spcBef>
                <a:spcPts val="1200"/>
              </a:spcBef>
              <a:buNone/>
            </a:pPr>
            <a:r>
              <a:rPr lang="en-US" sz="2200" i="1" dirty="0">
                <a:ea typeface="ヒラギノ角ゴ Pro W3" pitchFamily="-84" charset="-128"/>
              </a:rPr>
              <a:t> x</a:t>
            </a:r>
            <a:r>
              <a:rPr lang="en-US" sz="2200" dirty="0">
                <a:ea typeface="ヒラギノ角ゴ Pro W3" pitchFamily="-84" charset="-128"/>
              </a:rPr>
              <a:t> = (1 + </a:t>
            </a:r>
            <a:r>
              <a:rPr lang="en-US" sz="2200" i="1" dirty="0" err="1">
                <a:ea typeface="ヒラギノ角ゴ Pro W3" pitchFamily="-84" charset="-128"/>
              </a:rPr>
              <a:t>i</a:t>
            </a:r>
            <a:r>
              <a:rPr lang="en-US" sz="2200" dirty="0">
                <a:ea typeface="ヒラギノ角ゴ Pro W3" pitchFamily="-84" charset="-128"/>
              </a:rPr>
              <a:t>)</a:t>
            </a:r>
            <a:r>
              <a:rPr lang="en-US" sz="2200" i="1" dirty="0">
                <a:ea typeface="ヒラギノ角ゴ Pro W3" pitchFamily="-84" charset="-128"/>
              </a:rPr>
              <a:t>p</a:t>
            </a:r>
            <a:r>
              <a:rPr lang="en-US" sz="2200" dirty="0">
                <a:ea typeface="ヒラギノ角ゴ Pro W3" pitchFamily="-84" charset="-128"/>
              </a:rPr>
              <a:t> / (1 – </a:t>
            </a:r>
            <a:r>
              <a:rPr lang="en-US" sz="2200" i="1" dirty="0">
                <a:ea typeface="ヒラギノ角ゴ Pro W3" pitchFamily="-84" charset="-128"/>
              </a:rPr>
              <a:t>p</a:t>
            </a:r>
            <a:r>
              <a:rPr lang="en-US" sz="2200" dirty="0">
                <a:ea typeface="ヒラギノ角ゴ Pro W3" pitchFamily="-84" charset="-128"/>
              </a:rPr>
              <a:t>)</a:t>
            </a:r>
          </a:p>
        </p:txBody>
      </p:sp>
    </p:spTree>
    <p:extLst>
      <p:ext uri="{BB962C8B-B14F-4D97-AF65-F5344CB8AC3E}">
        <p14:creationId xmlns="" xmlns:p14="http://schemas.microsoft.com/office/powerpoint/2010/main" val="28964733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30887"/>
          </a:xfrm>
        </p:spPr>
        <p:txBody>
          <a:bodyPr wrap="square">
            <a:spAutoFit/>
          </a:bodyPr>
          <a:lstStyle/>
          <a:p>
            <a:r>
              <a:rPr lang="en-US" sz="2800" dirty="0">
                <a:latin typeface="+mj-lt"/>
              </a:rPr>
              <a:t>6.2 </a:t>
            </a:r>
            <a:r>
              <a:rPr lang="el-GR" sz="2800" dirty="0">
                <a:latin typeface="+mj-lt"/>
              </a:rPr>
              <a:t>Κίνδυνος και ασφάλιστρο κινδύνου</a:t>
            </a:r>
            <a:r>
              <a:rPr lang="en-US" sz="2800" dirty="0">
                <a:latin typeface="+mj-lt"/>
              </a:rPr>
              <a:t> (2 </a:t>
            </a:r>
            <a:r>
              <a:rPr lang="el-GR" sz="2800" dirty="0">
                <a:latin typeface="+mj-lt"/>
              </a:rPr>
              <a:t>από</a:t>
            </a:r>
            <a:r>
              <a:rPr lang="en-US" sz="2800" dirty="0">
                <a:latin typeface="+mj-lt"/>
              </a:rPr>
              <a:t> 3)</a:t>
            </a:r>
          </a:p>
        </p:txBody>
      </p:sp>
      <p:sp>
        <p:nvSpPr>
          <p:cNvPr id="7" name="Content Placeholder 6"/>
          <p:cNvSpPr>
            <a:spLocks noGrp="1"/>
          </p:cNvSpPr>
          <p:nvPr>
            <p:ph idx="14"/>
          </p:nvPr>
        </p:nvSpPr>
        <p:spPr>
          <a:xfrm>
            <a:off x="457200" y="1600200"/>
            <a:ext cx="8229600" cy="3276600"/>
          </a:xfrm>
        </p:spPr>
        <p:txBody>
          <a:bodyPr/>
          <a:lstStyle/>
          <a:p>
            <a:pPr>
              <a:spcBef>
                <a:spcPts val="525"/>
              </a:spcBef>
            </a:pPr>
            <a:r>
              <a:rPr lang="el-GR" sz="2200" dirty="0">
                <a:ea typeface="ヒラギノ角ゴ Pro W3" pitchFamily="-84" charset="-128"/>
              </a:rPr>
              <a:t>Δεδομένου ότι ορισμένα ομόλογα είναι επικίνδυνα, οι κάτοχοι ομολόγων απαιτούν ένα ασφάλιστρο κινδύνου για να διατηρούν αυτά τα ομόλογα.</a:t>
            </a:r>
          </a:p>
          <a:p>
            <a:pPr>
              <a:spcBef>
                <a:spcPts val="525"/>
              </a:spcBef>
            </a:pPr>
            <a:r>
              <a:rPr lang="el-GR" sz="2200" dirty="0">
                <a:ea typeface="ヒラギノ角ゴ Pro W3" pitchFamily="-84" charset="-128"/>
              </a:rPr>
              <a:t>Τα ασφάλιστρα κινδύνου καθορίζονται από:</a:t>
            </a:r>
            <a:endParaRPr lang="en-US" sz="2200" dirty="0">
              <a:ea typeface="ヒラギノ角ゴ Pro W3" pitchFamily="-84" charset="-128"/>
            </a:endParaRPr>
          </a:p>
          <a:p>
            <a:pPr lvl="1">
              <a:spcBef>
                <a:spcPts val="525"/>
              </a:spcBef>
            </a:pPr>
            <a:r>
              <a:rPr lang="el-GR" sz="2200" dirty="0">
                <a:ea typeface="ヒラギノ角ゴ Pro W3" pitchFamily="-84" charset="-128"/>
              </a:rPr>
              <a:t>Την πιθανότητα αθέτησης</a:t>
            </a:r>
          </a:p>
          <a:p>
            <a:pPr lvl="1">
              <a:spcBef>
                <a:spcPts val="525"/>
              </a:spcBef>
            </a:pPr>
            <a:r>
              <a:rPr lang="el-GR" sz="2200" dirty="0">
                <a:ea typeface="ヒラギノ角ゴ Pro W3" pitchFamily="-84" charset="-128"/>
              </a:rPr>
              <a:t>τον βαθμό </a:t>
            </a:r>
            <a:r>
              <a:rPr lang="el-GR" sz="2200" b="1" dirty="0">
                <a:ea typeface="ヒラギノ角ゴ Pro W3" pitchFamily="-84" charset="-128"/>
              </a:rPr>
              <a:t>αποστροφής κινδύνου</a:t>
            </a:r>
            <a:r>
              <a:rPr lang="el-GR" sz="2200" dirty="0">
                <a:ea typeface="ヒラギノ角ゴ Pro W3" pitchFamily="-84" charset="-128"/>
              </a:rPr>
              <a:t> των κατόχων ομολόγων</a:t>
            </a:r>
            <a:endParaRPr lang="en-US" sz="2200" dirty="0">
              <a:ea typeface="ヒラギノ角ゴ Pro W3" pitchFamily="-84" charset="-128"/>
            </a:endParaRPr>
          </a:p>
        </p:txBody>
      </p:sp>
    </p:spTree>
    <p:extLst>
      <p:ext uri="{BB962C8B-B14F-4D97-AF65-F5344CB8AC3E}">
        <p14:creationId xmlns="" xmlns:p14="http://schemas.microsoft.com/office/powerpoint/2010/main" val="1551757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30887"/>
          </a:xfrm>
        </p:spPr>
        <p:txBody>
          <a:bodyPr wrap="square" anchor="ctr">
            <a:spAutoFit/>
          </a:bodyPr>
          <a:lstStyle/>
          <a:p>
            <a:r>
              <a:rPr lang="en-US" sz="2800" dirty="0">
                <a:latin typeface="+mj-lt"/>
              </a:rPr>
              <a:t>6.2 </a:t>
            </a:r>
            <a:r>
              <a:rPr lang="el-GR" sz="2800" dirty="0">
                <a:latin typeface="+mj-lt"/>
              </a:rPr>
              <a:t>Κίνδυνος και ασφάλιστρο κινδύνου</a:t>
            </a:r>
            <a:r>
              <a:rPr lang="en-US" sz="2800" dirty="0">
                <a:latin typeface="+mj-lt"/>
              </a:rPr>
              <a:t> (3 </a:t>
            </a:r>
            <a:r>
              <a:rPr lang="el-GR" sz="2800" dirty="0">
                <a:latin typeface="+mj-lt"/>
              </a:rPr>
              <a:t>από</a:t>
            </a:r>
            <a:r>
              <a:rPr lang="en-US" sz="2800" dirty="0">
                <a:latin typeface="+mj-lt"/>
              </a:rPr>
              <a:t> 3)</a:t>
            </a:r>
          </a:p>
        </p:txBody>
      </p:sp>
      <p:sp>
        <p:nvSpPr>
          <p:cNvPr id="7" name="Content Placeholder 6"/>
          <p:cNvSpPr>
            <a:spLocks noGrp="1"/>
          </p:cNvSpPr>
          <p:nvPr>
            <p:ph idx="1"/>
          </p:nvPr>
        </p:nvSpPr>
        <p:spPr>
          <a:xfrm>
            <a:off x="457200" y="609600"/>
            <a:ext cx="8229600" cy="677108"/>
          </a:xfrm>
        </p:spPr>
        <p:txBody>
          <a:bodyPr>
            <a:spAutoFit/>
          </a:bodyPr>
          <a:lstStyle/>
          <a:p>
            <a:pPr marL="0" indent="0">
              <a:spcBef>
                <a:spcPct val="0"/>
              </a:spcBef>
              <a:buFontTx/>
              <a:buNone/>
            </a:pPr>
            <a:r>
              <a:rPr lang="el-GR" sz="2200" b="1" dirty="0"/>
              <a:t>Απεικόνιση</a:t>
            </a:r>
            <a:r>
              <a:rPr lang="en-US" sz="2200" b="1" dirty="0"/>
              <a:t> 6.3 </a:t>
            </a:r>
            <a:r>
              <a:rPr lang="el-GR" sz="2200" dirty="0"/>
              <a:t>Απόδοση δεκαετών κρατικών </a:t>
            </a:r>
            <a:r>
              <a:rPr lang="el-GR" sz="2200" dirty="0" smtClean="0"/>
              <a:t>και </a:t>
            </a:r>
            <a:r>
              <a:rPr lang="el-GR" sz="2200" dirty="0"/>
              <a:t>εταιρικών ομολόγων</a:t>
            </a:r>
            <a:r>
              <a:rPr lang="en-US" sz="2200" dirty="0"/>
              <a:t>, </a:t>
            </a:r>
            <a:r>
              <a:rPr lang="el-GR" sz="2200" dirty="0" smtClean="0"/>
              <a:t>αξιολόγησης ΑΑΑ</a:t>
            </a:r>
            <a:r>
              <a:rPr lang="en-US" sz="2200" dirty="0" smtClean="0"/>
              <a:t> </a:t>
            </a:r>
            <a:r>
              <a:rPr lang="el-GR" sz="2200" dirty="0" smtClean="0"/>
              <a:t>και ΒΒΒ, </a:t>
            </a:r>
            <a:r>
              <a:rPr lang="el-GR" sz="2200" dirty="0"/>
              <a:t>από το</a:t>
            </a:r>
            <a:r>
              <a:rPr lang="en-US" sz="2200" dirty="0"/>
              <a:t> 2000</a:t>
            </a:r>
          </a:p>
        </p:txBody>
      </p:sp>
      <p:sp>
        <p:nvSpPr>
          <p:cNvPr id="3" name="Content Placeholder 2"/>
          <p:cNvSpPr>
            <a:spLocks noGrp="1"/>
          </p:cNvSpPr>
          <p:nvPr>
            <p:ph idx="13"/>
          </p:nvPr>
        </p:nvSpPr>
        <p:spPr>
          <a:xfrm>
            <a:off x="466725" y="1371600"/>
            <a:ext cx="8229600" cy="771526"/>
          </a:xfrm>
        </p:spPr>
        <p:txBody>
          <a:bodyPr>
            <a:noAutofit/>
          </a:bodyPr>
          <a:lstStyle/>
          <a:p>
            <a:pPr marL="0" indent="0">
              <a:spcBef>
                <a:spcPts val="525"/>
              </a:spcBef>
              <a:buNone/>
            </a:pPr>
            <a:r>
              <a:rPr lang="el-GR" sz="1800" dirty="0" smtClean="0">
                <a:ea typeface="ヒラギノ角ゴ Pro W3" pitchFamily="-84" charset="-128"/>
              </a:rPr>
              <a:t>Τον Σεπτέμβριο του 2008, η χρηματοπιστωτική κρίση οδήγησε σε απότομη αύξηση των επιτοκίων με τα οποία οι επιχειρήσεις μπορούσαν να δανειστούν.</a:t>
            </a:r>
            <a:endParaRPr lang="en-US" sz="1800" dirty="0">
              <a:ea typeface="ヒラギノ角ゴ Pro W3" pitchFamily="-84" charset="-128"/>
            </a:endParaRPr>
          </a:p>
        </p:txBody>
      </p:sp>
      <p:sp>
        <p:nvSpPr>
          <p:cNvPr id="4" name="Content Placeholder 3"/>
          <p:cNvSpPr>
            <a:spLocks noGrp="1"/>
          </p:cNvSpPr>
          <p:nvPr>
            <p:ph sz="quarter" idx="14"/>
          </p:nvPr>
        </p:nvSpPr>
        <p:spPr>
          <a:xfrm>
            <a:off x="457200" y="5867400"/>
            <a:ext cx="8229600" cy="533400"/>
          </a:xfrm>
        </p:spPr>
        <p:txBody>
          <a:bodyPr/>
          <a:lstStyle/>
          <a:p>
            <a:pPr marL="0" indent="0">
              <a:buNone/>
            </a:pPr>
            <a:r>
              <a:rPr lang="el-GR" sz="1200" i="1" dirty="0" smtClean="0"/>
              <a:t>Πηγή</a:t>
            </a:r>
            <a:r>
              <a:rPr lang="en-US" sz="1200" i="1" dirty="0" smtClean="0"/>
              <a:t>: </a:t>
            </a:r>
            <a:r>
              <a:rPr lang="en-US" sz="1200" dirty="0"/>
              <a:t>FRED: Series DGS10; For AAA and BBB corporate bonds, Bank of America Merrill Lynch Series BAMLC0A4CBBB, BAMLC0A1CAAAEY.</a:t>
            </a:r>
          </a:p>
        </p:txBody>
      </p:sp>
      <p:pic>
        <p:nvPicPr>
          <p:cNvPr id="3074" name="Picture 2"/>
          <p:cNvPicPr>
            <a:picLocks noGrp="1" noChangeAspect="1" noChangeArrowheads="1"/>
          </p:cNvPicPr>
          <p:nvPr>
            <p:ph type="pic" sz="quarter" idx="15"/>
          </p:nvPr>
        </p:nvPicPr>
        <p:blipFill>
          <a:blip r:embed="rId3" cstate="print"/>
          <a:srcRect l="1231" r="1231"/>
          <a:stretch>
            <a:fillRect/>
          </a:stretch>
        </p:blipFill>
        <p:spPr bwMode="auto">
          <a:xfrm>
            <a:off x="554238" y="2044700"/>
            <a:ext cx="7827762" cy="3594100"/>
          </a:xfrm>
          <a:prstGeom prst="rect">
            <a:avLst/>
          </a:prstGeom>
          <a:noFill/>
          <a:ln w="9525">
            <a:noFill/>
            <a:miter lim="800000"/>
            <a:headEnd/>
            <a:tailEnd/>
          </a:ln>
        </p:spPr>
      </p:pic>
    </p:spTree>
    <p:extLst>
      <p:ext uri="{BB962C8B-B14F-4D97-AF65-F5344CB8AC3E}">
        <p14:creationId xmlns="" xmlns:p14="http://schemas.microsoft.com/office/powerpoint/2010/main" val="1858847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61774"/>
          </a:xfrm>
        </p:spPr>
        <p:txBody>
          <a:bodyPr wrap="square">
            <a:spAutoFit/>
          </a:bodyPr>
          <a:lstStyle/>
          <a:p>
            <a:r>
              <a:rPr lang="en-US" sz="2800" dirty="0">
                <a:latin typeface="+mj-lt"/>
              </a:rPr>
              <a:t>6.3 </a:t>
            </a:r>
            <a:r>
              <a:rPr lang="el-GR" sz="2800" dirty="0">
                <a:latin typeface="+mj-lt"/>
              </a:rPr>
              <a:t>Ο ρόλος των χρηματοπιστωτικών διαμεσολαβητών</a:t>
            </a:r>
            <a:r>
              <a:rPr lang="en-US" sz="2800" dirty="0">
                <a:latin typeface="+mj-lt"/>
              </a:rPr>
              <a:t> (1 </a:t>
            </a:r>
            <a:r>
              <a:rPr lang="el-GR" sz="2800" dirty="0">
                <a:latin typeface="+mj-lt"/>
              </a:rPr>
              <a:t>από</a:t>
            </a:r>
            <a:r>
              <a:rPr lang="en-US" sz="2800" dirty="0">
                <a:latin typeface="+mj-lt"/>
              </a:rPr>
              <a:t> 3)</a:t>
            </a:r>
          </a:p>
        </p:txBody>
      </p:sp>
      <p:sp>
        <p:nvSpPr>
          <p:cNvPr id="7" name="Content Placeholder 6"/>
          <p:cNvSpPr>
            <a:spLocks noGrp="1"/>
          </p:cNvSpPr>
          <p:nvPr>
            <p:ph idx="14"/>
          </p:nvPr>
        </p:nvSpPr>
        <p:spPr>
          <a:xfrm>
            <a:off x="457200" y="1600200"/>
            <a:ext cx="8229600" cy="2743200"/>
          </a:xfrm>
        </p:spPr>
        <p:txBody>
          <a:bodyPr/>
          <a:lstStyle/>
          <a:p>
            <a:pPr>
              <a:spcBef>
                <a:spcPts val="525"/>
              </a:spcBef>
            </a:pPr>
            <a:r>
              <a:rPr lang="el-GR" sz="2200" dirty="0">
                <a:ea typeface="ヒラギノ角ゴ Pro W3" pitchFamily="-84" charset="-128"/>
              </a:rPr>
              <a:t>Μέχρι τώρα, εξετάζαμε την άμεση </a:t>
            </a:r>
            <a:r>
              <a:rPr lang="el-GR" sz="2200" dirty="0" smtClean="0">
                <a:ea typeface="ヒラギノ角ゴ Pro W3" pitchFamily="-84" charset="-128"/>
              </a:rPr>
              <a:t>χρηματοδότηση – τον </a:t>
            </a:r>
            <a:r>
              <a:rPr lang="el-GR" sz="2200" dirty="0">
                <a:ea typeface="ヒラギノ角ゴ Pro W3" pitchFamily="-84" charset="-128"/>
              </a:rPr>
              <a:t>απευθείας δανεισμό των τελικών δανειοληπτών από τους τελικούς δανειστές.</a:t>
            </a:r>
          </a:p>
          <a:p>
            <a:pPr>
              <a:spcBef>
                <a:spcPts val="525"/>
              </a:spcBef>
            </a:pPr>
            <a:r>
              <a:rPr lang="el-GR" sz="2200" dirty="0">
                <a:ea typeface="ヒラギノ角ゴ Pro W3" pitchFamily="-84" charset="-128"/>
              </a:rPr>
              <a:t>Στην πραγματικότητα, μεγάλο μέρος του δανεισμού πραγματοποιείται μέσω χρηματοπιστωτικών διαμεσολαβητών - χρηματοπιστωτικών ιδρυμάτων που λαμβάνουν κεφάλαια από επενδυτές και στη συνέχεια δανείζουν αυτά τα κεφάλαια σε άλλους.</a:t>
            </a:r>
            <a:r>
              <a:rPr lang="en-US" sz="2200" dirty="0">
                <a:ea typeface="ヒラギノ角ゴ Pro W3" pitchFamily="-84" charset="-128"/>
              </a:rPr>
              <a:t> </a:t>
            </a:r>
          </a:p>
        </p:txBody>
      </p:sp>
    </p:spTree>
    <p:extLst>
      <p:ext uri="{BB962C8B-B14F-4D97-AF65-F5344CB8AC3E}">
        <p14:creationId xmlns="" xmlns:p14="http://schemas.microsoft.com/office/powerpoint/2010/main" val="14749298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61774"/>
          </a:xfrm>
        </p:spPr>
        <p:txBody>
          <a:bodyPr wrap="square">
            <a:spAutoFit/>
          </a:bodyPr>
          <a:lstStyle/>
          <a:p>
            <a:r>
              <a:rPr lang="en-US" sz="2800" dirty="0">
                <a:latin typeface="+mj-lt"/>
              </a:rPr>
              <a:t>6.3 </a:t>
            </a:r>
            <a:r>
              <a:rPr lang="el-GR" sz="2800" dirty="0">
                <a:latin typeface="+mj-lt"/>
              </a:rPr>
              <a:t>Ο ρόλος των χρηματοπιστωτικών διαμεσολαβητών</a:t>
            </a:r>
            <a:r>
              <a:rPr lang="en-US" sz="2800" dirty="0">
                <a:latin typeface="+mj-lt"/>
              </a:rPr>
              <a:t> (2 </a:t>
            </a:r>
            <a:r>
              <a:rPr lang="el-GR" sz="2800" dirty="0">
                <a:latin typeface="+mj-lt"/>
              </a:rPr>
              <a:t>από</a:t>
            </a:r>
            <a:r>
              <a:rPr lang="en-US" sz="2800" dirty="0">
                <a:latin typeface="+mj-lt"/>
              </a:rPr>
              <a:t> 3)</a:t>
            </a:r>
          </a:p>
        </p:txBody>
      </p:sp>
      <p:sp>
        <p:nvSpPr>
          <p:cNvPr id="7" name="Content Placeholder 6"/>
          <p:cNvSpPr>
            <a:spLocks noGrp="1"/>
          </p:cNvSpPr>
          <p:nvPr>
            <p:ph idx="1"/>
          </p:nvPr>
        </p:nvSpPr>
        <p:spPr>
          <a:xfrm>
            <a:off x="228600" y="1304092"/>
            <a:ext cx="8534400" cy="677108"/>
          </a:xfrm>
        </p:spPr>
        <p:txBody>
          <a:bodyPr wrap="square">
            <a:spAutoFit/>
          </a:bodyPr>
          <a:lstStyle/>
          <a:p>
            <a:pPr>
              <a:spcBef>
                <a:spcPct val="0"/>
              </a:spcBef>
              <a:buFontTx/>
              <a:buNone/>
            </a:pPr>
            <a:r>
              <a:rPr lang="el-GR" sz="2200" b="1" dirty="0" smtClean="0"/>
              <a:t>	Απεικόνιση</a:t>
            </a:r>
            <a:r>
              <a:rPr lang="en-US" sz="2200" b="1" dirty="0" smtClean="0"/>
              <a:t> </a:t>
            </a:r>
            <a:r>
              <a:rPr lang="en-US" sz="2200" b="1" dirty="0"/>
              <a:t>6.4 </a:t>
            </a:r>
            <a:r>
              <a:rPr lang="el-GR" sz="2200" dirty="0"/>
              <a:t>Περιουσιακά στοιχεία, κεφάλαια και υποχρεώσεις τράπεζας</a:t>
            </a:r>
            <a:endParaRPr lang="en-US" sz="2200" dirty="0"/>
          </a:p>
        </p:txBody>
      </p:sp>
      <p:sp>
        <p:nvSpPr>
          <p:cNvPr id="3" name="Content Placeholder 2"/>
          <p:cNvSpPr>
            <a:spLocks noGrp="1"/>
          </p:cNvSpPr>
          <p:nvPr>
            <p:ph idx="13"/>
          </p:nvPr>
        </p:nvSpPr>
        <p:spPr>
          <a:xfrm>
            <a:off x="457200" y="4181167"/>
            <a:ext cx="8229600" cy="2067233"/>
          </a:xfrm>
        </p:spPr>
        <p:txBody>
          <a:bodyPr>
            <a:spAutoFit/>
          </a:bodyPr>
          <a:lstStyle/>
          <a:p>
            <a:pPr>
              <a:spcBef>
                <a:spcPts val="525"/>
              </a:spcBef>
            </a:pPr>
            <a:r>
              <a:rPr lang="el-GR" sz="1800" dirty="0">
                <a:ea typeface="ヒラギノ角ゴ Pro W3" pitchFamily="-84" charset="-128"/>
              </a:rPr>
              <a:t>Λόγος κεφαλαίου (ο λόγος του κεφαλαίου προς τα περιουσιακά στοιχεία) = 20/100 = 20%</a:t>
            </a:r>
          </a:p>
          <a:p>
            <a:pPr>
              <a:spcBef>
                <a:spcPts val="525"/>
              </a:spcBef>
            </a:pPr>
            <a:r>
              <a:rPr lang="el-GR" sz="1800" dirty="0">
                <a:ea typeface="ヒラギノ角ゴ Pro W3" pitchFamily="-84" charset="-128"/>
              </a:rPr>
              <a:t>Λόγος </a:t>
            </a:r>
            <a:r>
              <a:rPr lang="el-GR" sz="1800" dirty="0" err="1">
                <a:ea typeface="ヒラギノ角ゴ Pro W3" pitchFamily="-84" charset="-128"/>
              </a:rPr>
              <a:t>μόχλευσης</a:t>
            </a:r>
            <a:r>
              <a:rPr lang="el-GR" sz="1800" dirty="0">
                <a:ea typeface="ヒラギノ角ゴ Pro W3" pitchFamily="-84" charset="-128"/>
              </a:rPr>
              <a:t> (ο λόγος των περιουσιακών στοιχείων προς το κεφάλαιο) = 100/20 = 5</a:t>
            </a:r>
          </a:p>
          <a:p>
            <a:pPr>
              <a:spcBef>
                <a:spcPts val="525"/>
              </a:spcBef>
            </a:pPr>
            <a:r>
              <a:rPr lang="el-GR" sz="1800" dirty="0">
                <a:ea typeface="ヒラギノ角ゴ Pro W3" pitchFamily="-84" charset="-128"/>
              </a:rPr>
              <a:t>Ένας υψηλότερος δείκτης </a:t>
            </a:r>
            <a:r>
              <a:rPr lang="el-GR" sz="1800" dirty="0" err="1">
                <a:ea typeface="ヒラギノ角ゴ Pro W3" pitchFamily="-84" charset="-128"/>
              </a:rPr>
              <a:t>μόχλευσης</a:t>
            </a:r>
            <a:r>
              <a:rPr lang="el-GR" sz="1800" dirty="0">
                <a:ea typeface="ヒラギノ角ゴ Pro W3" pitchFamily="-84" charset="-128"/>
              </a:rPr>
              <a:t> συνεπάγεται υψηλότερο αναμενόμενο ποσοστό κέρδους, αλλά συνεπάγεται επίσης υψηλότερο κίνδυνο </a:t>
            </a:r>
            <a:r>
              <a:rPr lang="el-GR" sz="1800" b="1" dirty="0">
                <a:ea typeface="ヒラギノ角ゴ Pro W3" pitchFamily="-84" charset="-128"/>
              </a:rPr>
              <a:t>αφερεγγυότητας</a:t>
            </a:r>
            <a:r>
              <a:rPr lang="el-GR" sz="1800" dirty="0">
                <a:ea typeface="ヒラギノ角ゴ Pro W3" pitchFamily="-84" charset="-128"/>
              </a:rPr>
              <a:t> και χρεοκοπίας.</a:t>
            </a:r>
            <a:r>
              <a:rPr lang="en-US" sz="1800" dirty="0">
                <a:ea typeface="ヒラギノ角ゴ Pro W3" pitchFamily="-84" charset="-128"/>
              </a:rPr>
              <a:t> </a:t>
            </a:r>
          </a:p>
        </p:txBody>
      </p:sp>
      <p:pic>
        <p:nvPicPr>
          <p:cNvPr id="4098" name="Picture 2"/>
          <p:cNvPicPr>
            <a:picLocks noChangeAspect="1" noChangeArrowheads="1"/>
          </p:cNvPicPr>
          <p:nvPr/>
        </p:nvPicPr>
        <p:blipFill>
          <a:blip r:embed="rId3" cstate="print"/>
          <a:srcRect/>
          <a:stretch>
            <a:fillRect/>
          </a:stretch>
        </p:blipFill>
        <p:spPr bwMode="auto">
          <a:xfrm>
            <a:off x="2000250" y="1676400"/>
            <a:ext cx="5962810" cy="2438400"/>
          </a:xfrm>
          <a:prstGeom prst="rect">
            <a:avLst/>
          </a:prstGeom>
          <a:noFill/>
          <a:ln w="9525">
            <a:noFill/>
            <a:miter lim="800000"/>
            <a:headEnd/>
            <a:tailEnd/>
          </a:ln>
        </p:spPr>
      </p:pic>
    </p:spTree>
    <p:extLst>
      <p:ext uri="{BB962C8B-B14F-4D97-AF65-F5344CB8AC3E}">
        <p14:creationId xmlns="" xmlns:p14="http://schemas.microsoft.com/office/powerpoint/2010/main" val="33409086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61774"/>
          </a:xfrm>
        </p:spPr>
        <p:txBody>
          <a:bodyPr wrap="square">
            <a:spAutoFit/>
          </a:bodyPr>
          <a:lstStyle/>
          <a:p>
            <a:r>
              <a:rPr lang="en-US" sz="2800" dirty="0">
                <a:latin typeface="+mj-lt"/>
              </a:rPr>
              <a:t>6.3 </a:t>
            </a:r>
            <a:r>
              <a:rPr lang="el-GR" sz="2800" dirty="0">
                <a:latin typeface="+mj-lt"/>
              </a:rPr>
              <a:t>Ο ρόλος των χρηματοπιστωτικών διαμεσολαβητών</a:t>
            </a:r>
            <a:r>
              <a:rPr lang="en-US" sz="2800" dirty="0">
                <a:latin typeface="+mj-lt"/>
              </a:rPr>
              <a:t> (3 </a:t>
            </a:r>
            <a:r>
              <a:rPr lang="el-GR" sz="2800" dirty="0">
                <a:latin typeface="+mj-lt"/>
              </a:rPr>
              <a:t>από</a:t>
            </a:r>
            <a:r>
              <a:rPr lang="en-US" sz="2800" dirty="0">
                <a:latin typeface="+mj-lt"/>
              </a:rPr>
              <a:t> 3)</a:t>
            </a:r>
          </a:p>
        </p:txBody>
      </p:sp>
      <p:sp>
        <p:nvSpPr>
          <p:cNvPr id="7" name="Content Placeholder 6"/>
          <p:cNvSpPr>
            <a:spLocks noGrp="1"/>
          </p:cNvSpPr>
          <p:nvPr>
            <p:ph idx="14"/>
          </p:nvPr>
        </p:nvSpPr>
        <p:spPr>
          <a:xfrm>
            <a:off x="457200" y="1524000"/>
            <a:ext cx="8229600" cy="3048000"/>
          </a:xfrm>
        </p:spPr>
        <p:txBody>
          <a:bodyPr/>
          <a:lstStyle/>
          <a:p>
            <a:pPr>
              <a:spcBef>
                <a:spcPts val="525"/>
              </a:spcBef>
            </a:pPr>
            <a:r>
              <a:rPr lang="el-GR" sz="2200" dirty="0">
                <a:ea typeface="ヒラギノ角ゴ Pro W3" pitchFamily="-84" charset="-128"/>
              </a:rPr>
              <a:t>Όσο χαμηλότερη είναι η ρευστότητα των τραπεζικών περιουσιακών στοιχείων σημαίνει ότι τόσο πιο δύσκολη είναι η πώλησή τους, τόσο μεγαλύτερος είναι ο κίνδυνος να πωληθούν σε </a:t>
            </a:r>
            <a:r>
              <a:rPr lang="el-GR" sz="2200" b="1" dirty="0">
                <a:ea typeface="ヒラギノ角ゴ Pro W3" pitchFamily="-84" charset="-128"/>
              </a:rPr>
              <a:t>τιμές κόστους</a:t>
            </a:r>
            <a:r>
              <a:rPr lang="el-GR" sz="2200" dirty="0">
                <a:ea typeface="ヒラギノ角ゴ Pro W3" pitchFamily="-84" charset="-128"/>
              </a:rPr>
              <a:t> (τιμές πολύ κάτω από την πραγματική αξία) και ο κίνδυνος να καταστεί αφερέγγυα η τράπεζα.</a:t>
            </a:r>
          </a:p>
          <a:p>
            <a:pPr>
              <a:spcBef>
                <a:spcPts val="525"/>
              </a:spcBef>
            </a:pPr>
            <a:r>
              <a:rPr lang="el-GR" sz="2200" dirty="0">
                <a:ea typeface="ヒラギノ角ゴ Pro W3" pitchFamily="-84" charset="-128"/>
              </a:rPr>
              <a:t>Όσο υψηλότερη είναι η ρευστότητα των υποχρεώσεων (π.χ. έντοκες καταθέσεις ή καταθέσεις όψεως), τόσο υψηλότερος είναι ο κίνδυνος πωλήσεων κάτω του κόστους και ο κίνδυνος η τράπεζα να καταστεί αφερέγγυα και, επομένως, να αντιμετωπίσει </a:t>
            </a:r>
            <a:r>
              <a:rPr lang="el-GR" sz="2200" b="1" dirty="0">
                <a:ea typeface="ヒラギノ角ゴ Pro W3" pitchFamily="-84" charset="-128"/>
              </a:rPr>
              <a:t>τραπεζικό πανικό</a:t>
            </a:r>
            <a:endParaRPr lang="en-US" sz="2200" b="1" dirty="0">
              <a:ea typeface="ヒラギノ角ゴ Pro W3" pitchFamily="-84" charset="-128"/>
            </a:endParaRPr>
          </a:p>
        </p:txBody>
      </p:sp>
    </p:spTree>
    <p:extLst>
      <p:ext uri="{BB962C8B-B14F-4D97-AF65-F5344CB8AC3E}">
        <p14:creationId xmlns="" xmlns:p14="http://schemas.microsoft.com/office/powerpoint/2010/main" val="6669368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30887"/>
          </a:xfrm>
        </p:spPr>
        <p:txBody>
          <a:bodyPr wrap="square">
            <a:spAutoFit/>
          </a:bodyPr>
          <a:lstStyle/>
          <a:p>
            <a:r>
              <a:rPr lang="el-GR" sz="2800" dirty="0">
                <a:latin typeface="+mj-lt"/>
              </a:rPr>
              <a:t>ΠΛΑΙΣΙΟ ΕΠΙΚΕΝΤΡΩΣΗΣ</a:t>
            </a:r>
            <a:r>
              <a:rPr lang="en-US" sz="2800" dirty="0">
                <a:latin typeface="+mj-lt"/>
              </a:rPr>
              <a:t>: </a:t>
            </a:r>
            <a:r>
              <a:rPr lang="el-GR" sz="2800" dirty="0">
                <a:latin typeface="+mj-lt"/>
              </a:rPr>
              <a:t>Τραπεζικός πανικός</a:t>
            </a:r>
            <a:endParaRPr lang="en-US" sz="2800" dirty="0">
              <a:latin typeface="+mj-lt"/>
            </a:endParaRPr>
          </a:p>
        </p:txBody>
      </p:sp>
      <p:sp>
        <p:nvSpPr>
          <p:cNvPr id="7" name="Content Placeholder 6"/>
          <p:cNvSpPr>
            <a:spLocks noGrp="1"/>
          </p:cNvSpPr>
          <p:nvPr>
            <p:ph idx="14"/>
          </p:nvPr>
        </p:nvSpPr>
        <p:spPr>
          <a:xfrm>
            <a:off x="457200" y="1219200"/>
            <a:ext cx="8229600" cy="4419600"/>
          </a:xfrm>
        </p:spPr>
        <p:txBody>
          <a:bodyPr/>
          <a:lstStyle/>
          <a:p>
            <a:pPr>
              <a:spcBef>
                <a:spcPts val="525"/>
              </a:spcBef>
            </a:pPr>
            <a:r>
              <a:rPr lang="el-GR" sz="2200" dirty="0">
                <a:ea typeface="ヒラギノ角ゴ Pro W3" pitchFamily="-84" charset="-128"/>
              </a:rPr>
              <a:t>Η οικονομική ιστορία των ΗΠΑ μέχρι τη δεκαετία του 1930 είναι γεμάτη τραπεζικούς πανικούς, όπως φαίνεται στην κλασική ταινία </a:t>
            </a:r>
            <a:r>
              <a:rPr lang="el-GR" sz="2200" dirty="0" err="1">
                <a:ea typeface="ヒラギノ角ゴ Pro W3" pitchFamily="-84" charset="-128"/>
              </a:rPr>
              <a:t>It’s</a:t>
            </a:r>
            <a:r>
              <a:rPr lang="el-GR" sz="2200" dirty="0">
                <a:ea typeface="ヒラギノ角ゴ Pro W3" pitchFamily="-84" charset="-128"/>
              </a:rPr>
              <a:t> a </a:t>
            </a:r>
            <a:r>
              <a:rPr lang="el-GR" sz="2200" dirty="0" err="1">
                <a:ea typeface="ヒラギノ角ゴ Pro W3" pitchFamily="-84" charset="-128"/>
              </a:rPr>
              <a:t>Wonderful</a:t>
            </a:r>
            <a:r>
              <a:rPr lang="el-GR" sz="2200" dirty="0">
                <a:ea typeface="ヒラギノ角ゴ Pro W3" pitchFamily="-84" charset="-128"/>
              </a:rPr>
              <a:t> </a:t>
            </a:r>
            <a:r>
              <a:rPr lang="el-GR" sz="2200" dirty="0" err="1">
                <a:ea typeface="ヒラギノ角ゴ Pro W3" pitchFamily="-84" charset="-128"/>
              </a:rPr>
              <a:t>Life</a:t>
            </a:r>
            <a:r>
              <a:rPr lang="el-GR" sz="2200" dirty="0">
                <a:ea typeface="ヒラギノ角ゴ Pro W3" pitchFamily="-84" charset="-128"/>
              </a:rPr>
              <a:t>.</a:t>
            </a:r>
          </a:p>
          <a:p>
            <a:pPr>
              <a:spcBef>
                <a:spcPts val="525"/>
              </a:spcBef>
            </a:pPr>
            <a:r>
              <a:rPr lang="el-GR" sz="2200" dirty="0">
                <a:ea typeface="ヒラギノ角ゴ Pro W3" pitchFamily="-84" charset="-128"/>
              </a:rPr>
              <a:t>Μια πιθανή λύση για τους τραπεζικούς πανικούς είναι η </a:t>
            </a:r>
            <a:r>
              <a:rPr lang="el-GR" sz="2200" b="1" dirty="0">
                <a:ea typeface="ヒラギノ角ゴ Pro W3" pitchFamily="-84" charset="-128"/>
              </a:rPr>
              <a:t>στενή τραπεζική</a:t>
            </a:r>
            <a:r>
              <a:rPr lang="el-GR" sz="2200" dirty="0">
                <a:ea typeface="ヒラギノ角ゴ Pro W3" pitchFamily="-84" charset="-128"/>
              </a:rPr>
              <a:t>, η οποία περιορίζει τις τράπεζες από το να χορηγούν δάνεια και να διατηρούν ρευστά και ασφαλή κρατικά ομόλογα.</a:t>
            </a:r>
          </a:p>
          <a:p>
            <a:pPr>
              <a:spcBef>
                <a:spcPts val="525"/>
              </a:spcBef>
            </a:pPr>
            <a:r>
              <a:rPr lang="el-GR" sz="2200" dirty="0">
                <a:ea typeface="ヒラギノ角ゴ Pro W3" pitchFamily="-84" charset="-128"/>
              </a:rPr>
              <a:t>Για να περιορίσουν τους τραπεζικούς πανικούς, οι Ηνωμένες Πολιτείες εισήγαγαν την </a:t>
            </a:r>
            <a:r>
              <a:rPr lang="el-GR" sz="2200" b="1" dirty="0">
                <a:ea typeface="ヒラギノ角ゴ Pro W3" pitchFamily="-84" charset="-128"/>
              </a:rPr>
              <a:t>ομοσπονδιακή ασφάλιση καταθέσεων</a:t>
            </a:r>
            <a:r>
              <a:rPr lang="el-GR" sz="2200" dirty="0">
                <a:ea typeface="ヒラギノ角ゴ Pro W3" pitchFamily="-84" charset="-128"/>
              </a:rPr>
              <a:t> το 1934.</a:t>
            </a:r>
          </a:p>
          <a:p>
            <a:pPr>
              <a:spcBef>
                <a:spcPts val="525"/>
              </a:spcBef>
            </a:pPr>
            <a:r>
              <a:rPr lang="el-GR" sz="2200" dirty="0">
                <a:ea typeface="ヒラギノ角ゴ Pro W3" pitchFamily="-84" charset="-128"/>
              </a:rPr>
              <a:t>Η </a:t>
            </a:r>
            <a:r>
              <a:rPr lang="el-GR" sz="2200" dirty="0" err="1">
                <a:ea typeface="ヒラギノ角ゴ Pro W3" pitchFamily="-84" charset="-128"/>
              </a:rPr>
              <a:t>Fed</a:t>
            </a:r>
            <a:r>
              <a:rPr lang="el-GR" sz="2200" dirty="0">
                <a:ea typeface="ヒラギノ角ゴ Pro W3" pitchFamily="-84" charset="-128"/>
              </a:rPr>
              <a:t> εφάρμοσε επίσης </a:t>
            </a:r>
            <a:r>
              <a:rPr lang="el-GR" sz="2200" b="1" dirty="0">
                <a:ea typeface="ヒラギノ角ゴ Pro W3" pitchFamily="-84" charset="-128"/>
              </a:rPr>
              <a:t>πρόβλεψη ρευστότητας</a:t>
            </a:r>
            <a:r>
              <a:rPr lang="el-GR" sz="2200" dirty="0">
                <a:ea typeface="ヒラギノ角ゴ Pro W3" pitchFamily="-84" charset="-128"/>
              </a:rPr>
              <a:t>, ώστε οι τράπεζες να μπορούν να δανείζονται άμεσα από άλλα χρηματοπιστωτικά ιδρύματα.</a:t>
            </a:r>
          </a:p>
        </p:txBody>
      </p:sp>
    </p:spTree>
    <p:extLst>
      <p:ext uri="{BB962C8B-B14F-4D97-AF65-F5344CB8AC3E}">
        <p14:creationId xmlns="" xmlns:p14="http://schemas.microsoft.com/office/powerpoint/2010/main" val="15727620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30887"/>
          </a:xfrm>
        </p:spPr>
        <p:txBody>
          <a:bodyPr wrap="square">
            <a:spAutoFit/>
          </a:bodyPr>
          <a:lstStyle/>
          <a:p>
            <a:r>
              <a:rPr lang="en-US" sz="2800" dirty="0">
                <a:latin typeface="+mj-lt"/>
              </a:rPr>
              <a:t>6.4 </a:t>
            </a:r>
            <a:r>
              <a:rPr lang="el-GR" sz="2800" dirty="0">
                <a:latin typeface="+mj-lt"/>
              </a:rPr>
              <a:t>Επέκταση του υποδείγματος</a:t>
            </a:r>
            <a:r>
              <a:rPr lang="en-US" sz="2800" dirty="0">
                <a:latin typeface="+mj-lt"/>
              </a:rPr>
              <a:t> </a:t>
            </a:r>
            <a:r>
              <a:rPr lang="en-US" sz="2800" spc="-450" dirty="0" smtClean="0">
                <a:latin typeface="+mj-lt"/>
              </a:rPr>
              <a:t>I </a:t>
            </a:r>
            <a:r>
              <a:rPr lang="en-US" sz="2800" dirty="0">
                <a:latin typeface="+mj-lt"/>
              </a:rPr>
              <a:t>S-</a:t>
            </a:r>
            <a:r>
              <a:rPr lang="en-US" sz="2800" spc="-450" dirty="0">
                <a:latin typeface="+mj-lt"/>
              </a:rPr>
              <a:t>L</a:t>
            </a:r>
            <a:r>
              <a:rPr lang="en-US" sz="2800" dirty="0">
                <a:latin typeface="+mj-lt"/>
              </a:rPr>
              <a:t>M (1 </a:t>
            </a:r>
            <a:r>
              <a:rPr lang="el-GR" sz="2800" dirty="0">
                <a:latin typeface="+mj-lt"/>
              </a:rPr>
              <a:t>από</a:t>
            </a:r>
            <a:r>
              <a:rPr lang="en-US" sz="2800" dirty="0">
                <a:latin typeface="+mj-lt"/>
              </a:rPr>
              <a:t> 4)</a:t>
            </a:r>
          </a:p>
        </p:txBody>
      </p:sp>
      <p:sp>
        <p:nvSpPr>
          <p:cNvPr id="7" name="Content Placeholder 6"/>
          <p:cNvSpPr>
            <a:spLocks noGrp="1"/>
          </p:cNvSpPr>
          <p:nvPr>
            <p:ph idx="1"/>
          </p:nvPr>
        </p:nvSpPr>
        <p:spPr>
          <a:xfrm>
            <a:off x="457200" y="1524000"/>
            <a:ext cx="8229600" cy="2009775"/>
          </a:xfrm>
        </p:spPr>
        <p:txBody>
          <a:bodyPr/>
          <a:lstStyle/>
          <a:p>
            <a:pPr>
              <a:spcBef>
                <a:spcPts val="525"/>
              </a:spcBef>
            </a:pPr>
            <a:r>
              <a:rPr lang="el-GR" sz="2000" dirty="0">
                <a:ea typeface="ヒラギノ角ゴ Pro W3" pitchFamily="-84" charset="-128"/>
              </a:rPr>
              <a:t>Τώρα θα διευρύνουμε το υπόδειγμα</a:t>
            </a:r>
            <a:r>
              <a:rPr lang="en-US" sz="2000" dirty="0">
                <a:ea typeface="ヒラギノ角ゴ Pro W3" pitchFamily="-84" charset="-128"/>
              </a:rPr>
              <a:t> </a:t>
            </a:r>
            <a:r>
              <a:rPr lang="en-US" sz="2000" i="1" spc="-300" dirty="0">
                <a:ea typeface="ヒラギノ角ゴ Pro W3" pitchFamily="-84" charset="-128"/>
              </a:rPr>
              <a:t>I </a:t>
            </a:r>
            <a:r>
              <a:rPr lang="en-US" sz="2000" i="1" dirty="0">
                <a:ea typeface="ヒラギノ角ゴ Pro W3" pitchFamily="-84" charset="-128"/>
              </a:rPr>
              <a:t>S-</a:t>
            </a:r>
            <a:r>
              <a:rPr lang="en-US" sz="2000" i="1" spc="-300" dirty="0">
                <a:ea typeface="ヒラギノ角ゴ Pro W3" pitchFamily="-84" charset="-128"/>
              </a:rPr>
              <a:t>L </a:t>
            </a:r>
            <a:r>
              <a:rPr lang="en-US" sz="2000" i="1" dirty="0">
                <a:ea typeface="ヒラギノ角ゴ Pro W3" pitchFamily="-84" charset="-128"/>
              </a:rPr>
              <a:t>M</a:t>
            </a:r>
            <a:r>
              <a:rPr lang="el-GR" sz="2000" i="1" dirty="0">
                <a:ea typeface="ヒラギノ角ゴ Pro W3" pitchFamily="-84" charset="-128"/>
              </a:rPr>
              <a:t>, </a:t>
            </a:r>
            <a:r>
              <a:rPr lang="el-GR" sz="2000" dirty="0">
                <a:ea typeface="ヒラギノ角ゴ Pro W3" pitchFamily="-84" charset="-128"/>
              </a:rPr>
              <a:t>ώστε</a:t>
            </a:r>
            <a:r>
              <a:rPr lang="en-US" sz="2000" dirty="0">
                <a:ea typeface="ヒラギノ角ゴ Pro W3" pitchFamily="-84" charset="-128"/>
              </a:rPr>
              <a:t> </a:t>
            </a:r>
            <a:r>
              <a:rPr lang="el-GR" sz="2000" dirty="0">
                <a:ea typeface="ヒラギノ角ゴ Pro W3" pitchFamily="-84" charset="-128"/>
              </a:rPr>
              <a:t>να αντικατοπτρίζει τη διάκριση ανάμεσα</a:t>
            </a:r>
            <a:r>
              <a:rPr lang="en-US" sz="2000" dirty="0">
                <a:ea typeface="ヒラギノ角ゴ Pro W3" pitchFamily="-84" charset="-128"/>
              </a:rPr>
              <a:t>:</a:t>
            </a:r>
          </a:p>
          <a:p>
            <a:pPr marL="857250" lvl="1" indent="-457200">
              <a:spcBef>
                <a:spcPts val="525"/>
              </a:spcBef>
              <a:buFont typeface="+mj-lt"/>
              <a:buAutoNum type="arabicPeriod"/>
            </a:pPr>
            <a:r>
              <a:rPr lang="el-GR" sz="2000" dirty="0">
                <a:ea typeface="ヒラギノ角ゴ Pro W3" pitchFamily="-84" charset="-128"/>
              </a:rPr>
              <a:t>το ονομαστικό επιτόκιο και το πραγματικό επιτόκιο</a:t>
            </a:r>
          </a:p>
          <a:p>
            <a:pPr marL="857250" lvl="1" indent="-457200">
              <a:spcBef>
                <a:spcPts val="525"/>
              </a:spcBef>
              <a:buFont typeface="+mj-lt"/>
              <a:buAutoNum type="arabicPeriod"/>
            </a:pPr>
            <a:r>
              <a:rPr lang="el-GR" sz="2000" dirty="0">
                <a:ea typeface="ヒラギノ角ゴ Pro W3" pitchFamily="-84" charset="-128"/>
              </a:rPr>
              <a:t>το επιτόκιο πολιτικής που ορίζει η κεντρική τράπεζα και τα επιτόκια που αντιμετωπίζουν οι δανειολήπτες</a:t>
            </a:r>
            <a:endParaRPr lang="en-US" sz="2000" dirty="0">
              <a:ea typeface="ヒラギノ角ゴ Pro W3" pitchFamily="-84" charset="-128"/>
            </a:endParaRPr>
          </a:p>
        </p:txBody>
      </p:sp>
      <p:sp>
        <p:nvSpPr>
          <p:cNvPr id="4" name="Content Placeholder 3"/>
          <p:cNvSpPr>
            <a:spLocks noGrp="1"/>
          </p:cNvSpPr>
          <p:nvPr>
            <p:ph sz="quarter" idx="14"/>
          </p:nvPr>
        </p:nvSpPr>
        <p:spPr>
          <a:xfrm>
            <a:off x="457200" y="3562350"/>
            <a:ext cx="8153400" cy="400050"/>
          </a:xfrm>
        </p:spPr>
        <p:txBody>
          <a:bodyPr/>
          <a:lstStyle/>
          <a:p>
            <a:r>
              <a:rPr lang="el-GR" sz="2000" dirty="0">
                <a:ea typeface="ヒラギノ角ゴ Pro W3" pitchFamily="-84" charset="-128"/>
              </a:rPr>
              <a:t>Ξαναγράφουμε την</a:t>
            </a:r>
            <a:r>
              <a:rPr lang="en-US" sz="2000" dirty="0">
                <a:ea typeface="ヒラギノ角ゴ Pro W3" pitchFamily="-84" charset="-128"/>
              </a:rPr>
              <a:t> </a:t>
            </a:r>
            <a:r>
              <a:rPr lang="en-US" sz="2000" i="1" spc="-300" dirty="0">
                <a:ea typeface="ヒラギノ角ゴ Pro W3" pitchFamily="-84" charset="-128"/>
              </a:rPr>
              <a:t>I </a:t>
            </a:r>
            <a:r>
              <a:rPr lang="en-US" sz="2000" i="1" dirty="0">
                <a:ea typeface="ヒラギノ角ゴ Pro W3" pitchFamily="-84" charset="-128"/>
              </a:rPr>
              <a:t>S-</a:t>
            </a:r>
            <a:r>
              <a:rPr lang="en-US" sz="2000" i="1" spc="-300" dirty="0">
                <a:ea typeface="ヒラギノ角ゴ Pro W3" pitchFamily="-84" charset="-128"/>
              </a:rPr>
              <a:t>L </a:t>
            </a:r>
            <a:r>
              <a:rPr lang="en-US" sz="2000" i="1" spc="-300" dirty="0" smtClean="0">
                <a:ea typeface="ヒラギノ角ゴ Pro W3" pitchFamily="-84" charset="-128"/>
              </a:rPr>
              <a:t>M</a:t>
            </a:r>
            <a:endParaRPr lang="en-US" sz="2000" dirty="0">
              <a:ea typeface="ヒラギノ角ゴ Pro W3" pitchFamily="-84" charset="-128"/>
            </a:endParaRPr>
          </a:p>
        </p:txBody>
      </p:sp>
      <p:sp>
        <p:nvSpPr>
          <p:cNvPr id="3" name="Content Placeholder 2"/>
          <p:cNvSpPr>
            <a:spLocks noGrp="1"/>
          </p:cNvSpPr>
          <p:nvPr>
            <p:ph idx="13"/>
          </p:nvPr>
        </p:nvSpPr>
        <p:spPr>
          <a:xfrm>
            <a:off x="457200" y="5190292"/>
            <a:ext cx="8229600" cy="615553"/>
          </a:xfrm>
        </p:spPr>
        <p:txBody>
          <a:bodyPr>
            <a:spAutoFit/>
          </a:bodyPr>
          <a:lstStyle/>
          <a:p>
            <a:pPr marL="266700" indent="0">
              <a:buNone/>
            </a:pPr>
            <a:r>
              <a:rPr lang="el-GR" sz="2000" dirty="0">
                <a:ea typeface="ヒラギノ角ゴ Pro W3" pitchFamily="-84" charset="-128"/>
              </a:rPr>
              <a:t>Όπου εισάγουμε στη σχέση </a:t>
            </a:r>
            <a:r>
              <a:rPr lang="en-US" sz="2000" dirty="0">
                <a:ea typeface="ヒラギノ角ゴ Pro W3" pitchFamily="-84" charset="-128"/>
              </a:rPr>
              <a:t>IS </a:t>
            </a:r>
            <a:r>
              <a:rPr lang="el-GR" sz="2000" dirty="0">
                <a:ea typeface="ヒラギノ角ゴ Pro W3" pitchFamily="-84" charset="-128"/>
              </a:rPr>
              <a:t>τον αναμενόμενο πληθωρισμό</a:t>
            </a:r>
            <a:r>
              <a:rPr lang="en-US" sz="2000" dirty="0">
                <a:ea typeface="ヒラギノ角ゴ Pro W3" pitchFamily="-84" charset="-128"/>
              </a:rPr>
              <a:t> </a:t>
            </a:r>
            <a:r>
              <a:rPr lang="el-GR" sz="2000" i="1" dirty="0">
                <a:ea typeface="ヒラギノ角ゴ Pro W3" pitchFamily="-84" charset="-128"/>
                <a:cs typeface="Times New Roman" panose="02020603050405020304" pitchFamily="18" charset="0"/>
              </a:rPr>
              <a:t>π</a:t>
            </a:r>
            <a:r>
              <a:rPr lang="en-US" sz="2000" i="1" baseline="30000" dirty="0">
                <a:ea typeface="ヒラギノ角ゴ Pro W3" pitchFamily="-84" charset="-128"/>
                <a:cs typeface="Times New Roman" panose="02020603050405020304" pitchFamily="18" charset="0"/>
              </a:rPr>
              <a:t>e</a:t>
            </a:r>
            <a:r>
              <a:rPr lang="en-US" sz="2000" dirty="0">
                <a:ea typeface="ヒラギノ角ゴ Pro W3" pitchFamily="-84" charset="-128"/>
                <a:cs typeface="Times New Roman" panose="02020603050405020304" pitchFamily="18" charset="0"/>
              </a:rPr>
              <a:t> </a:t>
            </a:r>
            <a:r>
              <a:rPr lang="el-GR" sz="2000" dirty="0">
                <a:ea typeface="ヒラギノ角ゴ Pro W3" pitchFamily="-84" charset="-128"/>
                <a:cs typeface="Times New Roman" panose="02020603050405020304" pitchFamily="18" charset="0"/>
              </a:rPr>
              <a:t>και το ασφάλιστρο κινδύνου </a:t>
            </a:r>
            <a:r>
              <a:rPr lang="en-US" sz="2000" i="1" dirty="0">
                <a:ea typeface="ヒラギノ角ゴ Pro W3" pitchFamily="-84" charset="-128"/>
                <a:cs typeface="Times New Roman" panose="02020603050405020304" pitchFamily="18" charset="0"/>
              </a:rPr>
              <a:t>x</a:t>
            </a:r>
            <a:r>
              <a:rPr lang="en-US" sz="2000" dirty="0">
                <a:ea typeface="ヒラギノ角ゴ Pro W3" pitchFamily="-84" charset="-128"/>
              </a:rPr>
              <a:t>.</a:t>
            </a:r>
          </a:p>
        </p:txBody>
      </p:sp>
      <p:pic>
        <p:nvPicPr>
          <p:cNvPr id="5122" name="Picture 2"/>
          <p:cNvPicPr>
            <a:picLocks noChangeAspect="1" noChangeArrowheads="1"/>
          </p:cNvPicPr>
          <p:nvPr/>
        </p:nvPicPr>
        <p:blipFill>
          <a:blip r:embed="rId3" cstate="print"/>
          <a:srcRect/>
          <a:stretch>
            <a:fillRect/>
          </a:stretch>
        </p:blipFill>
        <p:spPr bwMode="auto">
          <a:xfrm>
            <a:off x="1062038" y="4105275"/>
            <a:ext cx="7019925" cy="923925"/>
          </a:xfrm>
          <a:prstGeom prst="rect">
            <a:avLst/>
          </a:prstGeom>
          <a:noFill/>
          <a:ln w="9525">
            <a:noFill/>
            <a:miter lim="800000"/>
            <a:headEnd/>
            <a:tailEnd/>
          </a:ln>
        </p:spPr>
      </p:pic>
    </p:spTree>
    <p:extLst>
      <p:ext uri="{BB962C8B-B14F-4D97-AF65-F5344CB8AC3E}">
        <p14:creationId xmlns="" xmlns:p14="http://schemas.microsoft.com/office/powerpoint/2010/main" val="11263982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30887"/>
          </a:xfrm>
        </p:spPr>
        <p:txBody>
          <a:bodyPr wrap="square">
            <a:spAutoFit/>
          </a:bodyPr>
          <a:lstStyle/>
          <a:p>
            <a:r>
              <a:rPr lang="en-US" sz="2800" dirty="0">
                <a:latin typeface="+mj-lt"/>
              </a:rPr>
              <a:t>6.4 </a:t>
            </a:r>
            <a:r>
              <a:rPr lang="el-GR" sz="2800" dirty="0">
                <a:latin typeface="+mj-lt"/>
              </a:rPr>
              <a:t>Επέκταση του υποδείγματος</a:t>
            </a:r>
            <a:r>
              <a:rPr lang="en-US" sz="2800" dirty="0">
                <a:latin typeface="+mj-lt"/>
              </a:rPr>
              <a:t> </a:t>
            </a:r>
            <a:r>
              <a:rPr lang="en-US" sz="2800" spc="-450" dirty="0" smtClean="0">
                <a:latin typeface="+mj-lt"/>
              </a:rPr>
              <a:t>I </a:t>
            </a:r>
            <a:r>
              <a:rPr lang="en-US" sz="2800" dirty="0">
                <a:latin typeface="+mj-lt"/>
              </a:rPr>
              <a:t>S-</a:t>
            </a:r>
            <a:r>
              <a:rPr lang="en-US" sz="2800" spc="-450" dirty="0">
                <a:latin typeface="+mj-lt"/>
              </a:rPr>
              <a:t>L</a:t>
            </a:r>
            <a:r>
              <a:rPr lang="en-US" sz="2800" dirty="0">
                <a:latin typeface="+mj-lt"/>
              </a:rPr>
              <a:t>M  (2 </a:t>
            </a:r>
            <a:r>
              <a:rPr lang="el-GR" sz="2800" dirty="0">
                <a:latin typeface="+mj-lt"/>
              </a:rPr>
              <a:t>από</a:t>
            </a:r>
            <a:r>
              <a:rPr lang="en-US" sz="2800" dirty="0">
                <a:latin typeface="+mj-lt"/>
              </a:rPr>
              <a:t> 4)</a:t>
            </a:r>
          </a:p>
        </p:txBody>
      </p:sp>
      <p:sp>
        <p:nvSpPr>
          <p:cNvPr id="7" name="Content Placeholder 6"/>
          <p:cNvSpPr>
            <a:spLocks noGrp="1"/>
          </p:cNvSpPr>
          <p:nvPr>
            <p:ph idx="1"/>
          </p:nvPr>
        </p:nvSpPr>
        <p:spPr>
          <a:xfrm>
            <a:off x="457200" y="1524000"/>
            <a:ext cx="8229600" cy="1219200"/>
          </a:xfrm>
        </p:spPr>
        <p:txBody>
          <a:bodyPr/>
          <a:lstStyle/>
          <a:p>
            <a:pPr>
              <a:spcBef>
                <a:spcPts val="525"/>
              </a:spcBef>
            </a:pPr>
            <a:r>
              <a:rPr lang="el-GR" sz="2000" dirty="0">
                <a:ea typeface="ヒラギノ角ゴ Pro W3" pitchFamily="-84" charset="-128"/>
              </a:rPr>
              <a:t>Η κεντρική τράπεζα επιλέγει τώρα το πραγματικό </a:t>
            </a:r>
            <a:r>
              <a:rPr lang="el-GR" sz="2000" b="1" dirty="0">
                <a:ea typeface="ヒラギノ角ゴ Pro W3" pitchFamily="-84" charset="-128"/>
              </a:rPr>
              <a:t>επιτόκιο πολιτικής</a:t>
            </a:r>
            <a:r>
              <a:rPr lang="el-GR" sz="2000" dirty="0">
                <a:ea typeface="ヒラギノ角ゴ Pro W3" pitchFamily="-84" charset="-128"/>
              </a:rPr>
              <a:t> r, το οποίο εισέρχεται στην εξίσωση I S ως μέρος του </a:t>
            </a:r>
            <a:r>
              <a:rPr lang="el-GR" sz="2000" b="1" dirty="0">
                <a:ea typeface="ヒラギノ角ゴ Pro W3" pitchFamily="-84" charset="-128"/>
              </a:rPr>
              <a:t>επιτοκίου δανεισμού</a:t>
            </a:r>
            <a:r>
              <a:rPr lang="el-GR" sz="2000" dirty="0">
                <a:ea typeface="ヒラギノ角ゴ Pro W3" pitchFamily="-84" charset="-128"/>
              </a:rPr>
              <a:t> (r + x) για τους καταναλωτές και τις επιχειρήσεις:</a:t>
            </a:r>
            <a:endParaRPr lang="en-US" sz="2000" dirty="0">
              <a:ea typeface="ヒラギノ角ゴ Pro W3" pitchFamily="-84" charset="-128"/>
            </a:endParaRPr>
          </a:p>
        </p:txBody>
      </p:sp>
      <p:sp>
        <p:nvSpPr>
          <p:cNvPr id="3" name="Content Placeholder 2"/>
          <p:cNvSpPr>
            <a:spLocks noGrp="1"/>
          </p:cNvSpPr>
          <p:nvPr>
            <p:ph idx="13"/>
          </p:nvPr>
        </p:nvSpPr>
        <p:spPr>
          <a:xfrm>
            <a:off x="447675" y="4343400"/>
            <a:ext cx="8229600" cy="762000"/>
          </a:xfrm>
        </p:spPr>
        <p:txBody>
          <a:bodyPr/>
          <a:lstStyle/>
          <a:p>
            <a:pPr marL="266700" indent="0">
              <a:spcBef>
                <a:spcPts val="525"/>
              </a:spcBef>
              <a:buNone/>
            </a:pPr>
            <a:r>
              <a:rPr lang="el-GR" sz="2000" dirty="0">
                <a:ea typeface="ヒラギノ角ゴ Pro W3" pitchFamily="-84" charset="-128"/>
              </a:rPr>
              <a:t>Όπου ο αναμενόμενος πληθωρισμός</a:t>
            </a:r>
            <a:r>
              <a:rPr lang="en-US" sz="2000" dirty="0">
                <a:ea typeface="ヒラギノ角ゴ Pro W3" pitchFamily="-84" charset="-128"/>
              </a:rPr>
              <a:t> </a:t>
            </a:r>
            <a:r>
              <a:rPr lang="el-GR" sz="2000" dirty="0">
                <a:ea typeface="ヒラギノ角ゴ Pro W3" pitchFamily="-84" charset="-128"/>
                <a:cs typeface="Times New Roman" panose="02020603050405020304" pitchFamily="18" charset="0"/>
              </a:rPr>
              <a:t>π</a:t>
            </a:r>
            <a:r>
              <a:rPr lang="en-US" sz="2000" i="1" baseline="30000" dirty="0">
                <a:ea typeface="ヒラギノ角ゴ Pro W3" pitchFamily="-84" charset="-128"/>
                <a:cs typeface="Times New Roman" panose="02020603050405020304" pitchFamily="18" charset="0"/>
              </a:rPr>
              <a:t>e</a:t>
            </a:r>
            <a:r>
              <a:rPr lang="en-US" sz="2000" dirty="0">
                <a:ea typeface="ヒラギノ角ゴ Pro W3" pitchFamily="-84" charset="-128"/>
                <a:cs typeface="Times New Roman" panose="02020603050405020304" pitchFamily="18" charset="0"/>
              </a:rPr>
              <a:t> </a:t>
            </a:r>
            <a:r>
              <a:rPr lang="el-GR" sz="2000" dirty="0">
                <a:ea typeface="ヒラギノ角ゴ Pro W3" pitchFamily="-84" charset="-128"/>
                <a:cs typeface="Times New Roman" panose="02020603050405020304" pitchFamily="18" charset="0"/>
              </a:rPr>
              <a:t>και το ασφάλιστρο κινδύνου </a:t>
            </a:r>
            <a:r>
              <a:rPr lang="en-US" sz="2000" i="1" dirty="0">
                <a:ea typeface="ヒラギノ角ゴ Pro W3" pitchFamily="-84" charset="-128"/>
                <a:cs typeface="Times New Roman" panose="02020603050405020304" pitchFamily="18" charset="0"/>
              </a:rPr>
              <a:t>x</a:t>
            </a:r>
            <a:r>
              <a:rPr lang="en-US" sz="2000" dirty="0">
                <a:ea typeface="ヒラギノ角ゴ Pro W3" pitchFamily="-84" charset="-128"/>
              </a:rPr>
              <a:t> </a:t>
            </a:r>
            <a:r>
              <a:rPr lang="el-GR" sz="2000" dirty="0">
                <a:ea typeface="ヒラギノ角ゴ Pro W3" pitchFamily="-84" charset="-128"/>
              </a:rPr>
              <a:t>εισάγονται στη σχέση</a:t>
            </a:r>
            <a:r>
              <a:rPr lang="en-US" sz="2000" dirty="0">
                <a:ea typeface="ヒラギノ角ゴ Pro W3" pitchFamily="-84" charset="-128"/>
              </a:rPr>
              <a:t> </a:t>
            </a:r>
            <a:r>
              <a:rPr lang="en-US" sz="2000" i="1" spc="-300" dirty="0">
                <a:ea typeface="ヒラギノ角ゴ Pro W3" pitchFamily="-84" charset="-128"/>
              </a:rPr>
              <a:t>I </a:t>
            </a:r>
            <a:r>
              <a:rPr lang="en-US" sz="2000" i="1" dirty="0">
                <a:ea typeface="ヒラギノ角ゴ Pro W3" pitchFamily="-84" charset="-128"/>
              </a:rPr>
              <a:t>S</a:t>
            </a:r>
            <a:r>
              <a:rPr lang="en-US" sz="2000" dirty="0">
                <a:ea typeface="ヒラギノ角ゴ Pro W3" pitchFamily="-84" charset="-128"/>
              </a:rPr>
              <a:t>.</a:t>
            </a:r>
          </a:p>
        </p:txBody>
      </p:sp>
      <p:pic>
        <p:nvPicPr>
          <p:cNvPr id="6146" name="Picture 2"/>
          <p:cNvPicPr>
            <a:picLocks noChangeAspect="1" noChangeArrowheads="1"/>
          </p:cNvPicPr>
          <p:nvPr/>
        </p:nvPicPr>
        <p:blipFill>
          <a:blip r:embed="rId3" cstate="print"/>
          <a:srcRect/>
          <a:stretch>
            <a:fillRect/>
          </a:stretch>
        </p:blipFill>
        <p:spPr bwMode="auto">
          <a:xfrm>
            <a:off x="1528763" y="3095625"/>
            <a:ext cx="6086475" cy="942975"/>
          </a:xfrm>
          <a:prstGeom prst="rect">
            <a:avLst/>
          </a:prstGeom>
          <a:noFill/>
          <a:ln w="9525">
            <a:noFill/>
            <a:miter lim="800000"/>
            <a:headEnd/>
            <a:tailEnd/>
          </a:ln>
        </p:spPr>
      </p:pic>
    </p:spTree>
    <p:extLst>
      <p:ext uri="{BB962C8B-B14F-4D97-AF65-F5344CB8AC3E}">
        <p14:creationId xmlns="" xmlns:p14="http://schemas.microsoft.com/office/powerpoint/2010/main" val="34754273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30887"/>
          </a:xfrm>
        </p:spPr>
        <p:txBody>
          <a:bodyPr wrap="square">
            <a:spAutoFit/>
          </a:bodyPr>
          <a:lstStyle/>
          <a:p>
            <a:r>
              <a:rPr lang="en-US" sz="2800" dirty="0">
                <a:latin typeface="+mj-lt"/>
              </a:rPr>
              <a:t>6.4 </a:t>
            </a:r>
            <a:r>
              <a:rPr lang="el-GR" sz="2800" dirty="0">
                <a:latin typeface="+mj-lt"/>
              </a:rPr>
              <a:t>Επέκταση του υποδείγματος</a:t>
            </a:r>
            <a:r>
              <a:rPr lang="en-US" sz="2800" dirty="0">
                <a:latin typeface="+mj-lt"/>
              </a:rPr>
              <a:t> </a:t>
            </a:r>
            <a:r>
              <a:rPr lang="en-US" sz="2800" spc="-450" dirty="0" smtClean="0">
                <a:latin typeface="+mj-lt"/>
              </a:rPr>
              <a:t>I </a:t>
            </a:r>
            <a:r>
              <a:rPr lang="en-US" sz="2800" dirty="0">
                <a:latin typeface="+mj-lt"/>
              </a:rPr>
              <a:t>S-</a:t>
            </a:r>
            <a:r>
              <a:rPr lang="en-US" sz="2800" spc="-450" dirty="0">
                <a:latin typeface="+mj-lt"/>
              </a:rPr>
              <a:t>L</a:t>
            </a:r>
            <a:r>
              <a:rPr lang="en-US" sz="2800" dirty="0">
                <a:latin typeface="+mj-lt"/>
              </a:rPr>
              <a:t>M  (3 </a:t>
            </a:r>
            <a:r>
              <a:rPr lang="el-GR" sz="2800" dirty="0">
                <a:latin typeface="+mj-lt"/>
              </a:rPr>
              <a:t>από</a:t>
            </a:r>
            <a:r>
              <a:rPr lang="en-US" sz="2800" dirty="0">
                <a:latin typeface="+mj-lt"/>
              </a:rPr>
              <a:t> 4)</a:t>
            </a:r>
          </a:p>
        </p:txBody>
      </p:sp>
      <p:sp>
        <p:nvSpPr>
          <p:cNvPr id="7" name="Content Placeholder 6"/>
          <p:cNvSpPr>
            <a:spLocks noGrp="1"/>
          </p:cNvSpPr>
          <p:nvPr>
            <p:ph idx="1"/>
          </p:nvPr>
        </p:nvSpPr>
        <p:spPr>
          <a:xfrm>
            <a:off x="457200" y="685800"/>
            <a:ext cx="8229600" cy="381000"/>
          </a:xfrm>
        </p:spPr>
        <p:txBody>
          <a:bodyPr/>
          <a:lstStyle/>
          <a:p>
            <a:pPr>
              <a:spcBef>
                <a:spcPct val="0"/>
              </a:spcBef>
              <a:buFontTx/>
              <a:buNone/>
            </a:pPr>
            <a:r>
              <a:rPr lang="el-GR" sz="2200" b="1" dirty="0"/>
              <a:t>Απεικόνιση</a:t>
            </a:r>
            <a:r>
              <a:rPr lang="en-US" sz="2200" b="1" dirty="0"/>
              <a:t> 6.5 </a:t>
            </a:r>
            <a:r>
              <a:rPr lang="el-GR" sz="2200" dirty="0"/>
              <a:t>Χρηματοοικονομικά σοκ και ΑΕΠ</a:t>
            </a:r>
            <a:endParaRPr lang="en-US" sz="2200" dirty="0"/>
          </a:p>
        </p:txBody>
      </p:sp>
      <p:sp>
        <p:nvSpPr>
          <p:cNvPr id="3" name="Content Placeholder 2"/>
          <p:cNvSpPr>
            <a:spLocks noGrp="1"/>
          </p:cNvSpPr>
          <p:nvPr>
            <p:ph idx="13"/>
          </p:nvPr>
        </p:nvSpPr>
        <p:spPr>
          <a:xfrm>
            <a:off x="381000" y="1143000"/>
            <a:ext cx="8229600" cy="762000"/>
          </a:xfrm>
        </p:spPr>
        <p:txBody>
          <a:bodyPr/>
          <a:lstStyle/>
          <a:p>
            <a:pPr marL="90488" indent="0">
              <a:buNone/>
            </a:pPr>
            <a:r>
              <a:rPr lang="el-GR" sz="1800" dirty="0" smtClean="0"/>
              <a:t>Η αύξηση του ασφαλίστρου κινδύνου </a:t>
            </a:r>
            <a:r>
              <a:rPr lang="el-GR" sz="1800" i="1" dirty="0" smtClean="0"/>
              <a:t>x οδηγεί σε μετατόπιση της καμπύλης IS προς τα αριστερά και μείωση του προϊόντος ισορροπίας.</a:t>
            </a:r>
            <a:endParaRPr lang="en-US" sz="1800" dirty="0">
              <a:ea typeface="ヒラギノ角ゴ Pro W3" pitchFamily="-84" charset="-128"/>
            </a:endParaRPr>
          </a:p>
        </p:txBody>
      </p:sp>
      <p:pic>
        <p:nvPicPr>
          <p:cNvPr id="7170" name="Picture 2"/>
          <p:cNvPicPr>
            <a:picLocks noChangeAspect="1" noChangeArrowheads="1"/>
          </p:cNvPicPr>
          <p:nvPr/>
        </p:nvPicPr>
        <p:blipFill>
          <a:blip r:embed="rId3" cstate="print"/>
          <a:srcRect/>
          <a:stretch>
            <a:fillRect/>
          </a:stretch>
        </p:blipFill>
        <p:spPr bwMode="auto">
          <a:xfrm>
            <a:off x="1881187" y="1715106"/>
            <a:ext cx="5434013" cy="4533293"/>
          </a:xfrm>
          <a:prstGeom prst="rect">
            <a:avLst/>
          </a:prstGeom>
          <a:noFill/>
          <a:ln w="9525">
            <a:noFill/>
            <a:miter lim="800000"/>
            <a:headEnd/>
            <a:tailEnd/>
          </a:ln>
        </p:spPr>
      </p:pic>
    </p:spTree>
    <p:extLst>
      <p:ext uri="{BB962C8B-B14F-4D97-AF65-F5344CB8AC3E}">
        <p14:creationId xmlns="" xmlns:p14="http://schemas.microsoft.com/office/powerpoint/2010/main" val="31196905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6675"/>
            <a:ext cx="8153400" cy="553998"/>
          </a:xfrm>
        </p:spPr>
        <p:txBody>
          <a:bodyPr wrap="square">
            <a:spAutoFit/>
          </a:bodyPr>
          <a:lstStyle/>
          <a:p>
            <a:r>
              <a:rPr lang="el-GR" sz="3600" dirty="0">
                <a:latin typeface="+mj-lt"/>
              </a:rPr>
              <a:t>Σχεδιάγραμμα Κεφαλαίου</a:t>
            </a:r>
            <a:r>
              <a:rPr lang="en-US" sz="3600" dirty="0">
                <a:latin typeface="+mj-lt"/>
              </a:rPr>
              <a:t> 6 </a:t>
            </a:r>
          </a:p>
        </p:txBody>
      </p:sp>
      <p:sp>
        <p:nvSpPr>
          <p:cNvPr id="3" name="Content Placeholder 2"/>
          <p:cNvSpPr>
            <a:spLocks noGrp="1"/>
          </p:cNvSpPr>
          <p:nvPr>
            <p:ph idx="1"/>
          </p:nvPr>
        </p:nvSpPr>
        <p:spPr>
          <a:xfrm>
            <a:off x="457200" y="838200"/>
            <a:ext cx="8229600" cy="3354765"/>
          </a:xfrm>
        </p:spPr>
        <p:txBody>
          <a:bodyPr wrap="square">
            <a:spAutoFit/>
          </a:bodyPr>
          <a:lstStyle/>
          <a:p>
            <a:pPr marL="533400" lvl="0" indent="-533400">
              <a:spcBef>
                <a:spcPts val="1200"/>
              </a:spcBef>
              <a:buClr>
                <a:schemeClr val="lt1"/>
              </a:buClr>
              <a:buSzPct val="25000"/>
              <a:buNone/>
            </a:pPr>
            <a:r>
              <a:rPr lang="el-GR" sz="2400" b="1" dirty="0"/>
              <a:t>Οι αγορές χρήματος</a:t>
            </a:r>
            <a:r>
              <a:rPr lang="en-IN" sz="2400" b="1" dirty="0"/>
              <a:t> II: </a:t>
            </a:r>
            <a:r>
              <a:rPr lang="el-GR" sz="2400" b="1" dirty="0"/>
              <a:t>Το διευρυμένο υπόδειγμα</a:t>
            </a:r>
            <a:r>
              <a:rPr lang="en-IN" sz="2400" b="1" dirty="0"/>
              <a:t> IS-LM</a:t>
            </a:r>
          </a:p>
          <a:p>
            <a:pPr marL="533400" lvl="0" indent="-533400">
              <a:spcBef>
                <a:spcPts val="1200"/>
              </a:spcBef>
              <a:buClr>
                <a:schemeClr val="lt1"/>
              </a:buClr>
              <a:buSzPct val="25000"/>
              <a:buNone/>
            </a:pPr>
            <a:r>
              <a:rPr lang="en-IN" sz="2400" b="1" dirty="0">
                <a:solidFill>
                  <a:srgbClr val="007FA3"/>
                </a:solidFill>
              </a:rPr>
              <a:t>6.1</a:t>
            </a:r>
            <a:r>
              <a:rPr lang="en-IN" sz="2400" dirty="0"/>
              <a:t>	</a:t>
            </a:r>
            <a:r>
              <a:rPr lang="el-GR" sz="2400" kern="0" dirty="0" smtClean="0">
                <a:ea typeface="ヒラギノ角ゴ Pro W3" pitchFamily="-84" charset="-128"/>
              </a:rPr>
              <a:t>Ονομαστικά </a:t>
            </a:r>
            <a:r>
              <a:rPr lang="el-GR" sz="2400" kern="0" dirty="0">
                <a:ea typeface="ヒラギノ角ゴ Pro W3" pitchFamily="-84" charset="-128"/>
              </a:rPr>
              <a:t>έναντι πραγματικών επιτοκίων</a:t>
            </a:r>
            <a:endParaRPr lang="en-IN" sz="2400" dirty="0"/>
          </a:p>
          <a:p>
            <a:pPr marL="533400" lvl="0" indent="-533400">
              <a:spcBef>
                <a:spcPts val="1200"/>
              </a:spcBef>
              <a:buClr>
                <a:schemeClr val="lt1"/>
              </a:buClr>
              <a:buSzPct val="25000"/>
              <a:buNone/>
            </a:pPr>
            <a:r>
              <a:rPr lang="en-IN" sz="2400" b="1" dirty="0">
                <a:solidFill>
                  <a:srgbClr val="007FA3"/>
                </a:solidFill>
              </a:rPr>
              <a:t>6.2</a:t>
            </a:r>
            <a:r>
              <a:rPr lang="en-IN" sz="2400" dirty="0"/>
              <a:t>	</a:t>
            </a:r>
            <a:r>
              <a:rPr lang="el-GR" sz="2400" kern="0" dirty="0" smtClean="0">
                <a:ea typeface="ヒラギノ角ゴ Pro W3" pitchFamily="-84" charset="-128"/>
              </a:rPr>
              <a:t>Κίνδυνος </a:t>
            </a:r>
            <a:r>
              <a:rPr lang="el-GR" sz="2400" kern="0" dirty="0">
                <a:ea typeface="ヒラギノ角ゴ Pro W3" pitchFamily="-84" charset="-128"/>
              </a:rPr>
              <a:t>και ασφάλιστρο κινδύνου</a:t>
            </a:r>
            <a:endParaRPr lang="en-IN" sz="2400" dirty="0"/>
          </a:p>
          <a:p>
            <a:pPr marL="533400" lvl="0" indent="-533400">
              <a:spcBef>
                <a:spcPts val="1200"/>
              </a:spcBef>
              <a:buClr>
                <a:schemeClr val="lt1"/>
              </a:buClr>
              <a:buSzPct val="25000"/>
              <a:buNone/>
            </a:pPr>
            <a:r>
              <a:rPr lang="en-IN" sz="2400" b="1" dirty="0">
                <a:solidFill>
                  <a:srgbClr val="007FA3"/>
                </a:solidFill>
              </a:rPr>
              <a:t>6.3</a:t>
            </a:r>
            <a:r>
              <a:rPr lang="en-IN" sz="2400" dirty="0"/>
              <a:t>	</a:t>
            </a:r>
            <a:r>
              <a:rPr lang="el-GR" sz="2400" kern="0" dirty="0" smtClean="0">
                <a:ea typeface="ヒラギノ角ゴ Pro W3" pitchFamily="-84" charset="-128"/>
              </a:rPr>
              <a:t>Ο </a:t>
            </a:r>
            <a:r>
              <a:rPr lang="el-GR" sz="2400" kern="0" dirty="0">
                <a:ea typeface="ヒラギノ角ゴ Pro W3" pitchFamily="-84" charset="-128"/>
              </a:rPr>
              <a:t>ρόλος των χρηματοπιστωτικών διαμεσολαβητών</a:t>
            </a:r>
            <a:endParaRPr lang="en-IN" sz="2400" dirty="0"/>
          </a:p>
          <a:p>
            <a:pPr marL="533400" lvl="0" indent="-533400">
              <a:spcBef>
                <a:spcPts val="1200"/>
              </a:spcBef>
              <a:buClr>
                <a:schemeClr val="lt1"/>
              </a:buClr>
              <a:buSzPct val="25000"/>
              <a:buNone/>
            </a:pPr>
            <a:r>
              <a:rPr lang="en-IN" sz="2400" b="1" dirty="0">
                <a:solidFill>
                  <a:srgbClr val="007FA3"/>
                </a:solidFill>
              </a:rPr>
              <a:t>6.4</a:t>
            </a:r>
            <a:r>
              <a:rPr lang="en-IN" sz="2400" dirty="0"/>
              <a:t>	</a:t>
            </a:r>
            <a:r>
              <a:rPr lang="el-GR" sz="2400" kern="0" dirty="0" smtClean="0">
                <a:ea typeface="ヒラギノ角ゴ Pro W3" pitchFamily="-84" charset="-128"/>
              </a:rPr>
              <a:t>Επέκταση </a:t>
            </a:r>
            <a:r>
              <a:rPr lang="el-GR" sz="2400" kern="0" dirty="0">
                <a:ea typeface="ヒラギノ角ゴ Pro W3" pitchFamily="-84" charset="-128"/>
              </a:rPr>
              <a:t>του υποδείγματος</a:t>
            </a:r>
            <a:r>
              <a:rPr lang="en-US" sz="2400" kern="0" dirty="0">
                <a:ea typeface="ヒラギノ角ゴ Pro W3" pitchFamily="-84" charset="-128"/>
              </a:rPr>
              <a:t> </a:t>
            </a:r>
            <a:r>
              <a:rPr lang="en-US" sz="2400" kern="0" spc="-300" dirty="0">
                <a:ea typeface="ヒラギノ角ゴ Pro W3" pitchFamily="-84" charset="-128"/>
              </a:rPr>
              <a:t>I </a:t>
            </a:r>
            <a:r>
              <a:rPr lang="en-US" sz="2400" kern="0" dirty="0">
                <a:ea typeface="ヒラギノ角ゴ Pro W3" pitchFamily="-84" charset="-128"/>
              </a:rPr>
              <a:t>S-</a:t>
            </a:r>
            <a:r>
              <a:rPr lang="en-US" sz="2400" kern="0" spc="-300" dirty="0">
                <a:ea typeface="ヒラギノ角ゴ Pro W3" pitchFamily="-84" charset="-128"/>
              </a:rPr>
              <a:t>L </a:t>
            </a:r>
            <a:r>
              <a:rPr lang="en-US" sz="2400" kern="0" dirty="0">
                <a:ea typeface="ヒラギノ角ゴ Pro W3" pitchFamily="-84" charset="-128"/>
              </a:rPr>
              <a:t>M</a:t>
            </a:r>
            <a:endParaRPr lang="en-IN" sz="2400" dirty="0"/>
          </a:p>
          <a:p>
            <a:pPr marL="533400" lvl="0" indent="-533400">
              <a:spcBef>
                <a:spcPts val="1200"/>
              </a:spcBef>
              <a:buClr>
                <a:schemeClr val="lt1"/>
              </a:buClr>
              <a:buSzPct val="25000"/>
              <a:buNone/>
            </a:pPr>
            <a:r>
              <a:rPr lang="en-IN" sz="2400" b="1" dirty="0">
                <a:solidFill>
                  <a:srgbClr val="007FA3"/>
                </a:solidFill>
              </a:rPr>
              <a:t>6.5</a:t>
            </a:r>
            <a:r>
              <a:rPr lang="en-IN" sz="2400" dirty="0"/>
              <a:t>	</a:t>
            </a:r>
            <a:r>
              <a:rPr lang="el-GR" sz="2400" kern="0" dirty="0" smtClean="0">
                <a:ea typeface="ヒラギノ角ゴ Pro W3" pitchFamily="-84" charset="-128"/>
              </a:rPr>
              <a:t>Από </a:t>
            </a:r>
            <a:r>
              <a:rPr lang="el-GR" sz="2400" kern="0" dirty="0">
                <a:ea typeface="ヒラギノ角ゴ Pro W3" pitchFamily="-84" charset="-128"/>
              </a:rPr>
              <a:t>ένα στεγαστικό πρόβλημα σε μια χρηματοοικονομική κρίση</a:t>
            </a:r>
            <a:endParaRPr lang="en-IN" sz="2400" dirty="0"/>
          </a:p>
        </p:txBody>
      </p:sp>
    </p:spTree>
    <p:extLst>
      <p:ext uri="{BB962C8B-B14F-4D97-AF65-F5344CB8AC3E}">
        <p14:creationId xmlns="" xmlns:p14="http://schemas.microsoft.com/office/powerpoint/2010/main" val="10360422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30887"/>
          </a:xfrm>
        </p:spPr>
        <p:txBody>
          <a:bodyPr wrap="square">
            <a:spAutoFit/>
          </a:bodyPr>
          <a:lstStyle/>
          <a:p>
            <a:r>
              <a:rPr lang="en-US" sz="2800" dirty="0">
                <a:latin typeface="+mj-lt"/>
              </a:rPr>
              <a:t>6.4 </a:t>
            </a:r>
            <a:r>
              <a:rPr lang="el-GR" sz="2800" dirty="0">
                <a:latin typeface="+mj-lt"/>
              </a:rPr>
              <a:t>Επέκταση του υποδείγματος</a:t>
            </a:r>
            <a:r>
              <a:rPr lang="en-US" sz="2800" dirty="0">
                <a:latin typeface="+mj-lt"/>
              </a:rPr>
              <a:t> </a:t>
            </a:r>
            <a:r>
              <a:rPr lang="en-US" sz="2800" spc="-450" dirty="0" smtClean="0">
                <a:latin typeface="+mj-lt"/>
              </a:rPr>
              <a:t>I </a:t>
            </a:r>
            <a:r>
              <a:rPr lang="en-US" sz="2800" dirty="0">
                <a:latin typeface="+mj-lt"/>
              </a:rPr>
              <a:t>S-</a:t>
            </a:r>
            <a:r>
              <a:rPr lang="en-US" sz="2800" spc="-450" dirty="0">
                <a:latin typeface="+mj-lt"/>
              </a:rPr>
              <a:t>L</a:t>
            </a:r>
            <a:r>
              <a:rPr lang="en-US" sz="2800" dirty="0">
                <a:latin typeface="+mj-lt"/>
              </a:rPr>
              <a:t>M (4 </a:t>
            </a:r>
            <a:r>
              <a:rPr lang="el-GR" sz="2800" dirty="0">
                <a:latin typeface="+mj-lt"/>
              </a:rPr>
              <a:t>από</a:t>
            </a:r>
            <a:r>
              <a:rPr lang="en-US" sz="2800" dirty="0">
                <a:latin typeface="+mj-lt"/>
              </a:rPr>
              <a:t> 4)</a:t>
            </a:r>
          </a:p>
        </p:txBody>
      </p:sp>
      <p:sp>
        <p:nvSpPr>
          <p:cNvPr id="7" name="Content Placeholder 6"/>
          <p:cNvSpPr>
            <a:spLocks noGrp="1"/>
          </p:cNvSpPr>
          <p:nvPr>
            <p:ph idx="1"/>
          </p:nvPr>
        </p:nvSpPr>
        <p:spPr>
          <a:xfrm>
            <a:off x="457200" y="685800"/>
            <a:ext cx="8229600" cy="685800"/>
          </a:xfrm>
        </p:spPr>
        <p:txBody>
          <a:bodyPr/>
          <a:lstStyle/>
          <a:p>
            <a:pPr marL="0" indent="0">
              <a:spcBef>
                <a:spcPct val="0"/>
              </a:spcBef>
              <a:buFontTx/>
              <a:buNone/>
            </a:pPr>
            <a:r>
              <a:rPr lang="el-GR" sz="2200" b="1" dirty="0" smtClean="0"/>
              <a:t>Απεικόνιση</a:t>
            </a:r>
            <a:r>
              <a:rPr lang="en-US" sz="2200" b="1" dirty="0" smtClean="0"/>
              <a:t> </a:t>
            </a:r>
            <a:r>
              <a:rPr lang="en-US" sz="2200" b="1" dirty="0"/>
              <a:t>6.6 </a:t>
            </a:r>
            <a:r>
              <a:rPr lang="el-GR" sz="2200" dirty="0"/>
              <a:t>Χρηματοοικονομικές κρίσεις, νομισματική πολιτική και προϊόν</a:t>
            </a:r>
            <a:endParaRPr lang="en-US" sz="2200" dirty="0"/>
          </a:p>
        </p:txBody>
      </p:sp>
      <p:sp>
        <p:nvSpPr>
          <p:cNvPr id="3" name="Content Placeholder 2"/>
          <p:cNvSpPr>
            <a:spLocks noGrp="1"/>
          </p:cNvSpPr>
          <p:nvPr>
            <p:ph idx="13"/>
          </p:nvPr>
        </p:nvSpPr>
        <p:spPr>
          <a:xfrm>
            <a:off x="447675" y="1371600"/>
            <a:ext cx="8229600" cy="1381125"/>
          </a:xfrm>
        </p:spPr>
        <p:txBody>
          <a:bodyPr/>
          <a:lstStyle/>
          <a:p>
            <a:pPr marL="0" indent="0">
              <a:buNone/>
            </a:pPr>
            <a:r>
              <a:rPr lang="el-GR" sz="1800" dirty="0" smtClean="0"/>
              <a:t>Αν είναι αρκετά μεγάλη, μια μείωση του επιτοκίου πολιτικής μπορεί κατ’ αρχήν να αντισταθμίσει την αύξηση του </a:t>
            </a:r>
            <a:r>
              <a:rPr lang="el-GR" sz="1800" dirty="0" smtClean="0"/>
              <a:t>ασφαλίστρου </a:t>
            </a:r>
            <a:r>
              <a:rPr lang="el-GR" sz="1800" dirty="0" smtClean="0"/>
              <a:t>κινδύνου. Ωστόσο, το μηδενικό κατώτατο όριο μπορεί να θέσει όρια στη μείωση του πραγματικού επιτοκίου πολιτικής.</a:t>
            </a:r>
            <a:endParaRPr lang="en-US" sz="1800" dirty="0">
              <a:ea typeface="ヒラギノ角ゴ Pro W3" pitchFamily="-84" charset="-128"/>
            </a:endParaRPr>
          </a:p>
        </p:txBody>
      </p:sp>
      <p:pic>
        <p:nvPicPr>
          <p:cNvPr id="8194" name="Picture 2"/>
          <p:cNvPicPr>
            <a:picLocks noChangeAspect="1" noChangeArrowheads="1"/>
          </p:cNvPicPr>
          <p:nvPr/>
        </p:nvPicPr>
        <p:blipFill>
          <a:blip r:embed="rId3" cstate="print"/>
          <a:srcRect/>
          <a:stretch>
            <a:fillRect/>
          </a:stretch>
        </p:blipFill>
        <p:spPr bwMode="auto">
          <a:xfrm>
            <a:off x="2088782" y="2286000"/>
            <a:ext cx="4769218" cy="3892714"/>
          </a:xfrm>
          <a:prstGeom prst="rect">
            <a:avLst/>
          </a:prstGeom>
          <a:noFill/>
          <a:ln w="9525">
            <a:noFill/>
            <a:miter lim="800000"/>
            <a:headEnd/>
            <a:tailEnd/>
          </a:ln>
        </p:spPr>
      </p:pic>
    </p:spTree>
    <p:extLst>
      <p:ext uri="{BB962C8B-B14F-4D97-AF65-F5344CB8AC3E}">
        <p14:creationId xmlns="" xmlns:p14="http://schemas.microsoft.com/office/powerpoint/2010/main" val="39286288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6725" y="0"/>
            <a:ext cx="8229600" cy="861774"/>
          </a:xfrm>
        </p:spPr>
        <p:txBody>
          <a:bodyPr wrap="square">
            <a:spAutoFit/>
          </a:bodyPr>
          <a:lstStyle/>
          <a:p>
            <a:r>
              <a:rPr lang="en-US" sz="2800" dirty="0">
                <a:latin typeface="+mj-lt"/>
              </a:rPr>
              <a:t>6.5 </a:t>
            </a:r>
            <a:r>
              <a:rPr lang="el-GR" sz="2800" dirty="0">
                <a:latin typeface="+mj-lt"/>
              </a:rPr>
              <a:t>Από ένα στεγαστικό πρόβλημα </a:t>
            </a:r>
            <a:r>
              <a:rPr lang="el-GR" sz="2800" dirty="0" smtClean="0">
                <a:latin typeface="+mj-lt"/>
              </a:rPr>
              <a:t>σε </a:t>
            </a:r>
            <a:r>
              <a:rPr lang="el-GR" sz="2800" dirty="0">
                <a:latin typeface="+mj-lt"/>
              </a:rPr>
              <a:t>μια χρηματοοικονομική κρίση</a:t>
            </a:r>
            <a:r>
              <a:rPr lang="en-US" sz="2800" dirty="0">
                <a:latin typeface="+mj-lt"/>
              </a:rPr>
              <a:t> </a:t>
            </a:r>
            <a:r>
              <a:rPr lang="en-US" sz="2800" dirty="0" smtClean="0">
                <a:latin typeface="+mj-lt"/>
              </a:rPr>
              <a:t>(</a:t>
            </a:r>
            <a:r>
              <a:rPr lang="en-US" sz="2800" dirty="0">
                <a:latin typeface="+mj-lt"/>
              </a:rPr>
              <a:t>1 </a:t>
            </a:r>
            <a:r>
              <a:rPr lang="el-GR" sz="2800" dirty="0">
                <a:latin typeface="+mj-lt"/>
              </a:rPr>
              <a:t>από</a:t>
            </a:r>
            <a:r>
              <a:rPr lang="en-US" sz="2800" dirty="0">
                <a:latin typeface="+mj-lt"/>
              </a:rPr>
              <a:t> 10)</a:t>
            </a:r>
          </a:p>
        </p:txBody>
      </p:sp>
      <p:sp>
        <p:nvSpPr>
          <p:cNvPr id="7" name="Content Placeholder 6"/>
          <p:cNvSpPr>
            <a:spLocks noGrp="1"/>
          </p:cNvSpPr>
          <p:nvPr>
            <p:ph idx="1"/>
          </p:nvPr>
        </p:nvSpPr>
        <p:spPr>
          <a:xfrm>
            <a:off x="466725" y="1143000"/>
            <a:ext cx="8229600" cy="411479"/>
          </a:xfrm>
        </p:spPr>
        <p:txBody>
          <a:bodyPr/>
          <a:lstStyle/>
          <a:p>
            <a:pPr>
              <a:spcBef>
                <a:spcPct val="0"/>
              </a:spcBef>
              <a:buFontTx/>
              <a:buNone/>
            </a:pPr>
            <a:r>
              <a:rPr lang="el-GR" sz="2200" b="1" dirty="0"/>
              <a:t>Απεικόνιση</a:t>
            </a:r>
            <a:r>
              <a:rPr lang="en-US" sz="2200" b="1" dirty="0"/>
              <a:t> 6.7 </a:t>
            </a:r>
            <a:r>
              <a:rPr lang="el-GR" sz="2200" dirty="0"/>
              <a:t>Τιμές κατοικιών των ΗΠΑ μετά το </a:t>
            </a:r>
            <a:r>
              <a:rPr lang="en-US" sz="2200" dirty="0"/>
              <a:t>2000</a:t>
            </a:r>
          </a:p>
        </p:txBody>
      </p:sp>
      <p:sp>
        <p:nvSpPr>
          <p:cNvPr id="3" name="Content Placeholder 2"/>
          <p:cNvSpPr>
            <a:spLocks noGrp="1"/>
          </p:cNvSpPr>
          <p:nvPr>
            <p:ph idx="13"/>
          </p:nvPr>
        </p:nvSpPr>
        <p:spPr>
          <a:xfrm>
            <a:off x="466725" y="1600200"/>
            <a:ext cx="8229600" cy="609600"/>
          </a:xfrm>
        </p:spPr>
        <p:txBody>
          <a:bodyPr/>
          <a:lstStyle/>
          <a:p>
            <a:pPr marL="0" indent="0">
              <a:buNone/>
            </a:pPr>
            <a:r>
              <a:rPr lang="el-GR" sz="1800" dirty="0" smtClean="0"/>
              <a:t>Την αύξηση των τιμών κατοικιών μεταξύ 2000 και 2006 ακολούθησε μια απότομη μείωση</a:t>
            </a:r>
            <a:endParaRPr lang="en-US" sz="1800" dirty="0">
              <a:ea typeface="ヒラギノ角ゴ Pro W3" pitchFamily="-84" charset="-128"/>
            </a:endParaRPr>
          </a:p>
        </p:txBody>
      </p:sp>
      <p:pic>
        <p:nvPicPr>
          <p:cNvPr id="9" name="Picture Placeholder 8" descr="A graph plots the changes evolved in the U S housing price from 2000 to 2018. &#10;Long description is available in notes, press F6.">
            <a:extLst>
              <a:ext uri="{FF2B5EF4-FFF2-40B4-BE49-F238E27FC236}">
                <a16:creationId xmlns="" xmlns:a16="http://schemas.microsoft.com/office/drawing/2014/main" id="{4C7323D6-213C-4C8F-8D50-FB193FF9D6E5}"/>
              </a:ext>
            </a:extLst>
          </p:cNvPr>
          <p:cNvPicPr>
            <a:picLocks noGrp="1" noChangeAspect="1"/>
          </p:cNvPicPr>
          <p:nvPr>
            <p:ph type="pic" sz="quarter" idx="15"/>
          </p:nvPr>
        </p:nvPicPr>
        <p:blipFill>
          <a:blip r:embed="rId3" cstate="print">
            <a:extLst>
              <a:ext uri="{28A0092B-C50C-407E-A947-70E740481C1C}">
                <a14:useLocalDpi xmlns="" xmlns:a14="http://schemas.microsoft.com/office/drawing/2010/main" val="0"/>
              </a:ext>
            </a:extLst>
          </a:blip>
          <a:stretch>
            <a:fillRect/>
          </a:stretch>
        </p:blipFill>
        <p:spPr>
          <a:xfrm>
            <a:off x="558020" y="2362200"/>
            <a:ext cx="8052580" cy="3048000"/>
          </a:xfrm>
          <a:prstGeom prst="rect">
            <a:avLst/>
          </a:prstGeom>
        </p:spPr>
      </p:pic>
      <p:sp>
        <p:nvSpPr>
          <p:cNvPr id="4" name="Content Placeholder 3"/>
          <p:cNvSpPr>
            <a:spLocks noGrp="1"/>
          </p:cNvSpPr>
          <p:nvPr>
            <p:ph sz="quarter" idx="14"/>
          </p:nvPr>
        </p:nvSpPr>
        <p:spPr>
          <a:xfrm>
            <a:off x="457200" y="5943600"/>
            <a:ext cx="8229600" cy="533400"/>
          </a:xfrm>
        </p:spPr>
        <p:txBody>
          <a:bodyPr/>
          <a:lstStyle/>
          <a:p>
            <a:pPr marL="0" indent="0">
              <a:buNone/>
            </a:pPr>
            <a:r>
              <a:rPr lang="el-GR" sz="1200" i="1" dirty="0" smtClean="0"/>
              <a:t>Πηγή</a:t>
            </a:r>
            <a:r>
              <a:rPr lang="en-US" sz="1200" i="1" dirty="0" smtClean="0"/>
              <a:t>: </a:t>
            </a:r>
            <a:r>
              <a:rPr lang="en-US" sz="1200" dirty="0"/>
              <a:t>FRED: Case-Shiller Home Price Indices, 10-city home price index, Series SPCS10RSA</a:t>
            </a:r>
          </a:p>
        </p:txBody>
      </p:sp>
    </p:spTree>
    <p:extLst>
      <p:ext uri="{BB962C8B-B14F-4D97-AF65-F5344CB8AC3E}">
        <p14:creationId xmlns="" xmlns:p14="http://schemas.microsoft.com/office/powerpoint/2010/main" val="15060306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4"/>
          </p:nvPr>
        </p:nvSpPr>
        <p:spPr>
          <a:xfrm>
            <a:off x="457200" y="1752600"/>
            <a:ext cx="8229600" cy="3886200"/>
          </a:xfrm>
        </p:spPr>
        <p:txBody>
          <a:bodyPr/>
          <a:lstStyle/>
          <a:p>
            <a:pPr>
              <a:spcBef>
                <a:spcPts val="525"/>
              </a:spcBef>
            </a:pPr>
            <a:r>
              <a:rPr lang="el-GR" sz="2200" dirty="0">
                <a:ea typeface="ヒラギノ角ゴ Pro W3" pitchFamily="-84" charset="-128"/>
              </a:rPr>
              <a:t>Η δεκαετία του 2000 ήταν μια περίοδος ασυνήθιστα χαμηλών επιτοκίων, τα οποία τόνωσαν τη ζήτηση κατοικιών.</a:t>
            </a:r>
          </a:p>
          <a:p>
            <a:pPr>
              <a:spcBef>
                <a:spcPts val="525"/>
              </a:spcBef>
            </a:pPr>
            <a:r>
              <a:rPr lang="el-GR" sz="2200" dirty="0">
                <a:ea typeface="ヒラギノ角ゴ Pro W3" pitchFamily="-84" charset="-128"/>
              </a:rPr>
              <a:t>Οι χορηγοί στεγαστικών δανείων ήταν όλο και πιο πρόθυμοι να χορηγούν δάνεια σε επισφαλείς δανειολήπτες με ενυπόθηκα δάνεια </a:t>
            </a:r>
            <a:r>
              <a:rPr lang="el-GR" sz="2200" b="1" dirty="0">
                <a:ea typeface="ヒラギノ角ゴ Pro W3" pitchFamily="-84" charset="-128"/>
              </a:rPr>
              <a:t>υψηλού κινδύνου</a:t>
            </a:r>
            <a:r>
              <a:rPr lang="el-GR" sz="2200" dirty="0">
                <a:ea typeface="ヒラギノ角ゴ Pro W3" pitchFamily="-84" charset="-128"/>
              </a:rPr>
              <a:t>.</a:t>
            </a:r>
          </a:p>
          <a:p>
            <a:pPr>
              <a:spcBef>
                <a:spcPts val="525"/>
              </a:spcBef>
            </a:pPr>
            <a:r>
              <a:rPr lang="el-GR" sz="2200" dirty="0">
                <a:ea typeface="ヒラギノ角ゴ Pro W3" pitchFamily="-84" charset="-128"/>
              </a:rPr>
              <a:t>Από το 2006 και μετά, πολλά στεγαστικά δάνεια έγιναν </a:t>
            </a:r>
            <a:r>
              <a:rPr lang="el-GR" sz="2200" b="1" dirty="0">
                <a:ea typeface="ヒラギノ角ゴ Pro W3" pitchFamily="-84" charset="-128"/>
              </a:rPr>
              <a:t>κόκκινα</a:t>
            </a:r>
            <a:r>
              <a:rPr lang="el-GR" sz="2200" dirty="0">
                <a:ea typeface="ヒラギノ角ゴ Pro W3" pitchFamily="-84" charset="-128"/>
              </a:rPr>
              <a:t> (όταν η αξία της υποθήκης υπερέβη την αξία του σπιτιού).</a:t>
            </a:r>
          </a:p>
          <a:p>
            <a:pPr>
              <a:spcBef>
                <a:spcPts val="525"/>
              </a:spcBef>
            </a:pPr>
            <a:r>
              <a:rPr lang="el-GR" sz="2200" dirty="0">
                <a:ea typeface="ヒラギノ角ゴ Pro W3" pitchFamily="-84" charset="-128"/>
              </a:rPr>
              <a:t>Οι δανειστές αντιμετώπισαν μεγάλες απώλειες καθώς πολλοί δανειολήπτες αθετούσαν την πληρωμή.</a:t>
            </a:r>
            <a:endParaRPr lang="en-US" sz="2200" dirty="0">
              <a:ea typeface="ヒラギノ角ゴ Pro W3" pitchFamily="-84" charset="-128"/>
            </a:endParaRPr>
          </a:p>
        </p:txBody>
      </p:sp>
      <p:sp>
        <p:nvSpPr>
          <p:cNvPr id="5" name="Title 1"/>
          <p:cNvSpPr>
            <a:spLocks noGrp="1"/>
          </p:cNvSpPr>
          <p:nvPr>
            <p:ph type="title"/>
          </p:nvPr>
        </p:nvSpPr>
        <p:spPr>
          <a:xfrm>
            <a:off x="466725" y="0"/>
            <a:ext cx="8229600" cy="861774"/>
          </a:xfrm>
        </p:spPr>
        <p:txBody>
          <a:bodyPr wrap="square">
            <a:spAutoFit/>
          </a:bodyPr>
          <a:lstStyle/>
          <a:p>
            <a:r>
              <a:rPr lang="en-US" sz="2800" dirty="0">
                <a:latin typeface="+mj-lt"/>
              </a:rPr>
              <a:t>6.5 </a:t>
            </a:r>
            <a:r>
              <a:rPr lang="el-GR" sz="2800" dirty="0">
                <a:latin typeface="+mj-lt"/>
              </a:rPr>
              <a:t>Από ένα στεγαστικό πρόβλημα </a:t>
            </a:r>
            <a:r>
              <a:rPr lang="el-GR" sz="2800" dirty="0" smtClean="0">
                <a:latin typeface="+mj-lt"/>
              </a:rPr>
              <a:t>σε </a:t>
            </a:r>
            <a:r>
              <a:rPr lang="el-GR" sz="2800" dirty="0">
                <a:latin typeface="+mj-lt"/>
              </a:rPr>
              <a:t>μια χρηματοοικονομική κρίση</a:t>
            </a:r>
            <a:r>
              <a:rPr lang="en-US" sz="2800" dirty="0">
                <a:latin typeface="+mj-lt"/>
              </a:rPr>
              <a:t> </a:t>
            </a:r>
            <a:r>
              <a:rPr lang="en-US" sz="2800" dirty="0" smtClean="0">
                <a:latin typeface="+mj-lt"/>
              </a:rPr>
              <a:t>(</a:t>
            </a:r>
            <a:r>
              <a:rPr lang="el-GR" sz="2800" dirty="0" smtClean="0">
                <a:latin typeface="+mj-lt"/>
              </a:rPr>
              <a:t>2</a:t>
            </a:r>
            <a:r>
              <a:rPr lang="en-US" sz="2800" dirty="0" smtClean="0">
                <a:latin typeface="+mj-lt"/>
              </a:rPr>
              <a:t> </a:t>
            </a:r>
            <a:r>
              <a:rPr lang="el-GR" sz="2800" dirty="0">
                <a:latin typeface="+mj-lt"/>
              </a:rPr>
              <a:t>από</a:t>
            </a:r>
            <a:r>
              <a:rPr lang="en-US" sz="2800" dirty="0">
                <a:latin typeface="+mj-lt"/>
              </a:rPr>
              <a:t> 10)</a:t>
            </a:r>
          </a:p>
        </p:txBody>
      </p:sp>
    </p:spTree>
    <p:extLst>
      <p:ext uri="{BB962C8B-B14F-4D97-AF65-F5344CB8AC3E}">
        <p14:creationId xmlns="" xmlns:p14="http://schemas.microsoft.com/office/powerpoint/2010/main" val="218724093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4"/>
          </p:nvPr>
        </p:nvSpPr>
        <p:spPr>
          <a:xfrm>
            <a:off x="457200" y="1600200"/>
            <a:ext cx="8229600" cy="3733800"/>
          </a:xfrm>
        </p:spPr>
        <p:txBody>
          <a:bodyPr/>
          <a:lstStyle/>
          <a:p>
            <a:pPr>
              <a:spcBef>
                <a:spcPts val="525"/>
              </a:spcBef>
            </a:pPr>
            <a:r>
              <a:rPr lang="el-GR" sz="2200" dirty="0">
                <a:ea typeface="ヒラギノ角ゴ Pro W3" pitchFamily="-84" charset="-128"/>
              </a:rPr>
              <a:t>Οι τράπεζες είχαν υψηλή </a:t>
            </a:r>
            <a:r>
              <a:rPr lang="el-GR" sz="2200" dirty="0" err="1">
                <a:ea typeface="ヒラギノ角ゴ Pro W3" pitchFamily="-84" charset="-128"/>
              </a:rPr>
              <a:t>μόχλευση</a:t>
            </a:r>
            <a:r>
              <a:rPr lang="el-GR" sz="2200" dirty="0">
                <a:ea typeface="ヒラギノ角ゴ Pro W3" pitchFamily="-84" charset="-128"/>
              </a:rPr>
              <a:t>, διότι</a:t>
            </a:r>
            <a:r>
              <a:rPr lang="en-US" sz="2200" dirty="0">
                <a:ea typeface="ヒラギノ角ゴ Pro W3" pitchFamily="-84" charset="-128"/>
              </a:rPr>
              <a:t>:</a:t>
            </a:r>
          </a:p>
          <a:p>
            <a:pPr lvl="1">
              <a:spcBef>
                <a:spcPts val="525"/>
              </a:spcBef>
            </a:pPr>
            <a:r>
              <a:rPr lang="el-GR" sz="2200" dirty="0">
                <a:ea typeface="ヒラギノ角ゴ Pro W3" pitchFamily="-84" charset="-128"/>
              </a:rPr>
              <a:t>Οι τράπεζες πιθανώς υποτίμησαν τον κίνδυνο.</a:t>
            </a:r>
          </a:p>
          <a:p>
            <a:pPr lvl="1">
              <a:spcBef>
                <a:spcPts val="525"/>
              </a:spcBef>
            </a:pPr>
            <a:r>
              <a:rPr lang="el-GR" sz="2200" dirty="0">
                <a:ea typeface="ヒラギノ角ゴ Pro W3" pitchFamily="-84" charset="-128"/>
              </a:rPr>
              <a:t>Οι διευθυντές των τραπεζών είχαν κίνητρα να αναζητήσουν υψηλές αναμενόμενες αποδόσεις χωρίς να αναλάβουν πλήρως τον κίνδυνο της χρεοκοπίας,</a:t>
            </a:r>
          </a:p>
          <a:p>
            <a:pPr lvl="1">
              <a:spcBef>
                <a:spcPts val="525"/>
              </a:spcBef>
            </a:pPr>
            <a:r>
              <a:rPr lang="el-GR" sz="2200" dirty="0">
                <a:ea typeface="ヒラギノ角ゴ Pro W3" pitchFamily="-84" charset="-128"/>
              </a:rPr>
              <a:t>Οι τράπεζες απέφυγαν τους χρηματοοικονομικούς κανονισμούς με </a:t>
            </a:r>
            <a:r>
              <a:rPr lang="el-GR" sz="2200" b="1" dirty="0">
                <a:ea typeface="ヒラギノ角ゴ Pro W3" pitchFamily="-84" charset="-128"/>
              </a:rPr>
              <a:t>δομημένα επενδυτικά μέσα</a:t>
            </a:r>
            <a:r>
              <a:rPr lang="el-GR" sz="2200" dirty="0">
                <a:ea typeface="ヒラギノ角ゴ Pro W3" pitchFamily="-84" charset="-128"/>
              </a:rPr>
              <a:t> </a:t>
            </a:r>
            <a:r>
              <a:rPr lang="en-US" sz="2200" b="1" dirty="0">
                <a:ea typeface="ヒラギノ角ゴ Pro W3" pitchFamily="-84" charset="-128"/>
              </a:rPr>
              <a:t>(</a:t>
            </a:r>
            <a:r>
              <a:rPr lang="en-US" sz="2200" b="1" spc="-300" dirty="0">
                <a:ea typeface="ヒラギノ角ゴ Pro W3" pitchFamily="-84" charset="-128"/>
              </a:rPr>
              <a:t>S I </a:t>
            </a:r>
            <a:r>
              <a:rPr lang="en-US" sz="2200" b="1" dirty="0">
                <a:ea typeface="ヒラギノ角ゴ Pro W3" pitchFamily="-84" charset="-128"/>
              </a:rPr>
              <a:t>Vs)</a:t>
            </a:r>
          </a:p>
          <a:p>
            <a:pPr>
              <a:spcBef>
                <a:spcPts val="1200"/>
              </a:spcBef>
            </a:pPr>
            <a:r>
              <a:rPr lang="el-GR" sz="2200" dirty="0">
                <a:ea typeface="ヒラギノ角ゴ Pro W3" pitchFamily="-84" charset="-128"/>
              </a:rPr>
              <a:t>Η </a:t>
            </a:r>
            <a:r>
              <a:rPr lang="el-GR" sz="2200" b="1" dirty="0" err="1">
                <a:ea typeface="ヒラギノ角ゴ Pro W3" pitchFamily="-84" charset="-128"/>
              </a:rPr>
              <a:t>τιτλοποίηση</a:t>
            </a:r>
            <a:r>
              <a:rPr lang="el-GR" sz="2200" dirty="0">
                <a:ea typeface="ヒラギノ角ゴ Pro W3" pitchFamily="-84" charset="-128"/>
              </a:rPr>
              <a:t> είναι η δημιουργία τίτλων που βασίζονται σε μια δέσμη περιουσιακών στοιχείων, όπως οι </a:t>
            </a:r>
            <a:r>
              <a:rPr lang="el-GR" sz="2200" b="1" dirty="0">
                <a:ea typeface="ヒラギノ角ゴ Pro W3" pitchFamily="-84" charset="-128"/>
              </a:rPr>
              <a:t>τίτλοι που βασίζονται σε στεγαστικά δάνεια </a:t>
            </a:r>
            <a:r>
              <a:rPr lang="en-US" sz="2200" b="1" dirty="0">
                <a:ea typeface="ヒラギノ角ゴ Pro W3" pitchFamily="-84" charset="-128"/>
              </a:rPr>
              <a:t> (</a:t>
            </a:r>
            <a:r>
              <a:rPr lang="en-US" sz="2200" b="1" spc="-300" dirty="0">
                <a:ea typeface="ヒラギノ角ゴ Pro W3" pitchFamily="-84" charset="-128"/>
              </a:rPr>
              <a:t>M B </a:t>
            </a:r>
            <a:r>
              <a:rPr lang="en-US" sz="2200" b="1" dirty="0">
                <a:ea typeface="ヒラギノ角ゴ Pro W3" pitchFamily="-84" charset="-128"/>
              </a:rPr>
              <a:t>S)</a:t>
            </a:r>
            <a:r>
              <a:rPr lang="en-US" sz="2200" dirty="0">
                <a:ea typeface="ヒラギノ角ゴ Pro W3" pitchFamily="-84" charset="-128"/>
              </a:rPr>
              <a:t>.</a:t>
            </a:r>
          </a:p>
        </p:txBody>
      </p:sp>
      <p:sp>
        <p:nvSpPr>
          <p:cNvPr id="5" name="Title 1"/>
          <p:cNvSpPr>
            <a:spLocks noGrp="1"/>
          </p:cNvSpPr>
          <p:nvPr>
            <p:ph type="title"/>
          </p:nvPr>
        </p:nvSpPr>
        <p:spPr>
          <a:xfrm>
            <a:off x="466725" y="0"/>
            <a:ext cx="8229600" cy="861774"/>
          </a:xfrm>
        </p:spPr>
        <p:txBody>
          <a:bodyPr wrap="square">
            <a:spAutoFit/>
          </a:bodyPr>
          <a:lstStyle/>
          <a:p>
            <a:r>
              <a:rPr lang="en-US" sz="2800" dirty="0">
                <a:latin typeface="+mj-lt"/>
              </a:rPr>
              <a:t>6.5 </a:t>
            </a:r>
            <a:r>
              <a:rPr lang="el-GR" sz="2800" dirty="0">
                <a:latin typeface="+mj-lt"/>
              </a:rPr>
              <a:t>Από ένα στεγαστικό πρόβλημα </a:t>
            </a:r>
            <a:r>
              <a:rPr lang="el-GR" sz="2800" dirty="0" smtClean="0">
                <a:latin typeface="+mj-lt"/>
              </a:rPr>
              <a:t>σε </a:t>
            </a:r>
            <a:r>
              <a:rPr lang="el-GR" sz="2800" dirty="0">
                <a:latin typeface="+mj-lt"/>
              </a:rPr>
              <a:t>μια χρηματοοικονομική κρίση</a:t>
            </a:r>
            <a:r>
              <a:rPr lang="en-US" sz="2800" dirty="0">
                <a:latin typeface="+mj-lt"/>
              </a:rPr>
              <a:t> </a:t>
            </a:r>
            <a:r>
              <a:rPr lang="en-US" sz="2800" dirty="0" smtClean="0">
                <a:latin typeface="+mj-lt"/>
              </a:rPr>
              <a:t>(</a:t>
            </a:r>
            <a:r>
              <a:rPr lang="el-GR" sz="2800" dirty="0" smtClean="0">
                <a:latin typeface="+mj-lt"/>
              </a:rPr>
              <a:t>3</a:t>
            </a:r>
            <a:r>
              <a:rPr lang="en-US" sz="2800" dirty="0" smtClean="0">
                <a:latin typeface="+mj-lt"/>
              </a:rPr>
              <a:t> </a:t>
            </a:r>
            <a:r>
              <a:rPr lang="el-GR" sz="2800" dirty="0">
                <a:latin typeface="+mj-lt"/>
              </a:rPr>
              <a:t>από</a:t>
            </a:r>
            <a:r>
              <a:rPr lang="en-US" sz="2800" dirty="0">
                <a:latin typeface="+mj-lt"/>
              </a:rPr>
              <a:t> 10)</a:t>
            </a:r>
          </a:p>
        </p:txBody>
      </p:sp>
    </p:spTree>
    <p:extLst>
      <p:ext uri="{BB962C8B-B14F-4D97-AF65-F5344CB8AC3E}">
        <p14:creationId xmlns="" xmlns:p14="http://schemas.microsoft.com/office/powerpoint/2010/main" val="3479839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4"/>
          </p:nvPr>
        </p:nvSpPr>
        <p:spPr>
          <a:xfrm>
            <a:off x="457200" y="1981200"/>
            <a:ext cx="8229600" cy="3505200"/>
          </a:xfrm>
        </p:spPr>
        <p:txBody>
          <a:bodyPr/>
          <a:lstStyle/>
          <a:p>
            <a:pPr>
              <a:spcBef>
                <a:spcPts val="525"/>
              </a:spcBef>
            </a:pPr>
            <a:r>
              <a:rPr lang="el-GR" sz="2200" dirty="0">
                <a:ea typeface="ヒラギノ角ゴ Pro W3" pitchFamily="-84" charset="-128"/>
              </a:rPr>
              <a:t>Οι </a:t>
            </a:r>
            <a:r>
              <a:rPr lang="el-GR" sz="2200" b="1" dirty="0">
                <a:ea typeface="ヒラギノ角ゴ Pro W3" pitchFamily="-84" charset="-128"/>
              </a:rPr>
              <a:t>ανώτεροι τίτλοι</a:t>
            </a:r>
            <a:r>
              <a:rPr lang="el-GR" sz="2200" dirty="0">
                <a:ea typeface="ヒラギノ角ゴ Pro W3" pitchFamily="-84" charset="-128"/>
              </a:rPr>
              <a:t> έχουν προτεραιότητα για αποδόσεις από τη δέσμη περιουσιακών στοιχείων. </a:t>
            </a:r>
          </a:p>
          <a:p>
            <a:pPr>
              <a:spcBef>
                <a:spcPts val="525"/>
              </a:spcBef>
            </a:pPr>
            <a:r>
              <a:rPr lang="el-GR" sz="2200" dirty="0">
                <a:ea typeface="ヒラギノ角ゴ Pro W3" pitchFamily="-84" charset="-128"/>
              </a:rPr>
              <a:t>Οι </a:t>
            </a:r>
            <a:r>
              <a:rPr lang="el-GR" sz="2200" b="1" dirty="0">
                <a:ea typeface="ヒラギノ角ゴ Pro W3" pitchFamily="-84" charset="-128"/>
              </a:rPr>
              <a:t>κατώτεροι τίτλοι</a:t>
            </a:r>
            <a:r>
              <a:rPr lang="el-GR" sz="2200" dirty="0">
                <a:ea typeface="ヒラギノ角ゴ Pro W3" pitchFamily="-84" charset="-128"/>
              </a:rPr>
              <a:t>, όπως οι </a:t>
            </a:r>
            <a:r>
              <a:rPr lang="el-GR" sz="2200" b="1" dirty="0">
                <a:ea typeface="ヒラギノ角ゴ Pro W3" pitchFamily="-84" charset="-128"/>
              </a:rPr>
              <a:t>εγγυήσεις δανείων</a:t>
            </a:r>
            <a:r>
              <a:rPr lang="el-GR" sz="2200" dirty="0">
                <a:ea typeface="ヒラギノ角ゴ Pro W3" pitchFamily="-84" charset="-128"/>
              </a:rPr>
              <a:t>, ακολουθούν.</a:t>
            </a:r>
          </a:p>
          <a:p>
            <a:pPr>
              <a:spcBef>
                <a:spcPts val="525"/>
              </a:spcBef>
            </a:pPr>
            <a:r>
              <a:rPr lang="el-GR" sz="2200" dirty="0">
                <a:ea typeface="ヒラギノ角ゴ Pro W3" pitchFamily="-84" charset="-128"/>
              </a:rPr>
              <a:t>Η </a:t>
            </a:r>
            <a:r>
              <a:rPr lang="el-GR" sz="2200" dirty="0" err="1">
                <a:ea typeface="ヒラギノ角ゴ Pro W3" pitchFamily="-84" charset="-128"/>
              </a:rPr>
              <a:t>τιτλοποίηση</a:t>
            </a:r>
            <a:r>
              <a:rPr lang="el-GR" sz="2200" dirty="0">
                <a:ea typeface="ヒラギノ角ゴ Pro W3" pitchFamily="-84" charset="-128"/>
              </a:rPr>
              <a:t> ήταν ένας τρόπος διαφοροποίησης του κινδύνου, αλλά είχε κόστος:</a:t>
            </a:r>
            <a:endParaRPr lang="en-US" sz="2200" dirty="0">
              <a:ea typeface="ヒラギノ角ゴ Pro W3" pitchFamily="-84" charset="-128"/>
            </a:endParaRPr>
          </a:p>
          <a:p>
            <a:pPr lvl="1">
              <a:spcBef>
                <a:spcPts val="525"/>
              </a:spcBef>
            </a:pPr>
            <a:r>
              <a:rPr lang="el-GR" sz="2200" dirty="0">
                <a:ea typeface="ヒラギノ角ゴ Pro W3" pitchFamily="-84" charset="-128"/>
              </a:rPr>
              <a:t>Η τράπεζα που χορηγούσε το στεγαστικό δάνειο δεν είχε κίνητρα να διατηρήσει τον κίνδυνο σε χαμηλά επίπεδα</a:t>
            </a:r>
          </a:p>
          <a:p>
            <a:pPr lvl="1">
              <a:spcBef>
                <a:spcPts val="525"/>
              </a:spcBef>
            </a:pPr>
            <a:r>
              <a:rPr lang="el-GR" sz="2200" dirty="0">
                <a:ea typeface="ヒラギノ角ゴ Pro W3" pitchFamily="-84" charset="-128"/>
              </a:rPr>
              <a:t>Ακόμη και για τα </a:t>
            </a:r>
            <a:r>
              <a:rPr lang="el-GR" sz="2200" b="1" dirty="0">
                <a:ea typeface="ヒラギノ角ゴ Pro W3" pitchFamily="-84" charset="-128"/>
              </a:rPr>
              <a:t>τοξικά περιουσιακά στοιχεία</a:t>
            </a:r>
            <a:r>
              <a:rPr lang="el-GR" sz="2200" dirty="0">
                <a:ea typeface="ヒラギノ角ゴ Pro W3" pitchFamily="-84" charset="-128"/>
              </a:rPr>
              <a:t>, ο κίνδυνος είναι δύσκολο να εκτιμηθεί από τους </a:t>
            </a:r>
            <a:r>
              <a:rPr lang="el-GR" sz="2200" b="1" dirty="0">
                <a:ea typeface="ヒラギノ角ゴ Pro W3" pitchFamily="-84" charset="-128"/>
              </a:rPr>
              <a:t>οίκους </a:t>
            </a:r>
            <a:r>
              <a:rPr lang="el-GR" sz="2200" dirty="0">
                <a:ea typeface="ヒラギノ角ゴ Pro W3" pitchFamily="-84" charset="-128"/>
              </a:rPr>
              <a:t> </a:t>
            </a:r>
            <a:r>
              <a:rPr lang="el-GR" sz="2200" b="1" dirty="0">
                <a:ea typeface="ヒラギノ角ゴ Pro W3" pitchFamily="-84" charset="-128"/>
              </a:rPr>
              <a:t>αξιολόγησης.</a:t>
            </a:r>
            <a:r>
              <a:rPr lang="en-US" sz="2200" dirty="0">
                <a:ea typeface="ヒラギノ角ゴ Pro W3" pitchFamily="-84" charset="-128"/>
              </a:rPr>
              <a:t> </a:t>
            </a:r>
          </a:p>
        </p:txBody>
      </p:sp>
      <p:sp>
        <p:nvSpPr>
          <p:cNvPr id="5" name="Title 1"/>
          <p:cNvSpPr>
            <a:spLocks noGrp="1"/>
          </p:cNvSpPr>
          <p:nvPr>
            <p:ph type="title"/>
          </p:nvPr>
        </p:nvSpPr>
        <p:spPr>
          <a:xfrm>
            <a:off x="466725" y="0"/>
            <a:ext cx="8229600" cy="861774"/>
          </a:xfrm>
        </p:spPr>
        <p:txBody>
          <a:bodyPr wrap="square">
            <a:spAutoFit/>
          </a:bodyPr>
          <a:lstStyle/>
          <a:p>
            <a:r>
              <a:rPr lang="en-US" sz="2800" dirty="0">
                <a:latin typeface="+mj-lt"/>
              </a:rPr>
              <a:t>6.5 </a:t>
            </a:r>
            <a:r>
              <a:rPr lang="el-GR" sz="2800" dirty="0">
                <a:latin typeface="+mj-lt"/>
              </a:rPr>
              <a:t>Από ένα στεγαστικό πρόβλημα </a:t>
            </a:r>
            <a:r>
              <a:rPr lang="el-GR" sz="2800" dirty="0" smtClean="0">
                <a:latin typeface="+mj-lt"/>
              </a:rPr>
              <a:t>σε </a:t>
            </a:r>
            <a:r>
              <a:rPr lang="el-GR" sz="2800" dirty="0">
                <a:latin typeface="+mj-lt"/>
              </a:rPr>
              <a:t>μια χρηματοοικονομική κρίση</a:t>
            </a:r>
            <a:r>
              <a:rPr lang="en-US" sz="2800" dirty="0">
                <a:latin typeface="+mj-lt"/>
              </a:rPr>
              <a:t> </a:t>
            </a:r>
            <a:r>
              <a:rPr lang="en-US" sz="2800" dirty="0" smtClean="0">
                <a:latin typeface="+mj-lt"/>
              </a:rPr>
              <a:t>(</a:t>
            </a:r>
            <a:r>
              <a:rPr lang="el-GR" sz="2800" dirty="0" smtClean="0">
                <a:latin typeface="+mj-lt"/>
              </a:rPr>
              <a:t>4</a:t>
            </a:r>
            <a:r>
              <a:rPr lang="en-US" sz="2800" dirty="0" smtClean="0">
                <a:latin typeface="+mj-lt"/>
              </a:rPr>
              <a:t> </a:t>
            </a:r>
            <a:r>
              <a:rPr lang="el-GR" sz="2800" dirty="0">
                <a:latin typeface="+mj-lt"/>
              </a:rPr>
              <a:t>από</a:t>
            </a:r>
            <a:r>
              <a:rPr lang="en-US" sz="2800" dirty="0">
                <a:latin typeface="+mj-lt"/>
              </a:rPr>
              <a:t> 10)</a:t>
            </a:r>
          </a:p>
        </p:txBody>
      </p:sp>
    </p:spTree>
    <p:extLst>
      <p:ext uri="{BB962C8B-B14F-4D97-AF65-F5344CB8AC3E}">
        <p14:creationId xmlns="" xmlns:p14="http://schemas.microsoft.com/office/powerpoint/2010/main" val="145993804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4"/>
          </p:nvPr>
        </p:nvSpPr>
        <p:spPr>
          <a:xfrm>
            <a:off x="457200" y="1981200"/>
            <a:ext cx="8229600" cy="3200400"/>
          </a:xfrm>
        </p:spPr>
        <p:txBody>
          <a:bodyPr/>
          <a:lstStyle/>
          <a:p>
            <a:pPr>
              <a:spcBef>
                <a:spcPts val="525"/>
              </a:spcBef>
            </a:pPr>
            <a:r>
              <a:rPr lang="el-GR" sz="2200" dirty="0">
                <a:ea typeface="ヒラギノ角ゴ Pro W3" pitchFamily="-84" charset="-128"/>
              </a:rPr>
              <a:t>Η </a:t>
            </a:r>
            <a:r>
              <a:rPr lang="el-GR" sz="2200" b="1" dirty="0">
                <a:ea typeface="ヒラギノ角ゴ Pro W3" pitchFamily="-84" charset="-128"/>
              </a:rPr>
              <a:t>χρηματοδότηση χονδρικής</a:t>
            </a:r>
            <a:r>
              <a:rPr lang="el-GR" sz="2200" dirty="0">
                <a:ea typeface="ヒラギノ角ゴ Pro W3" pitchFamily="-84" charset="-128"/>
              </a:rPr>
              <a:t> είναι μια διαδικασία κατά την οποία οι τράπεζες βασίζονται σε δανεισμό από άλλες τράπεζες ή επενδυτές για να χρηματοδοτήσουν την αγορά των περιουσιακών τους στοιχείων.</a:t>
            </a:r>
          </a:p>
          <a:p>
            <a:pPr>
              <a:spcBef>
                <a:spcPts val="525"/>
              </a:spcBef>
            </a:pPr>
            <a:r>
              <a:rPr lang="el-GR" sz="2200" dirty="0">
                <a:ea typeface="ヒラギノ角ゴ Pro W3" pitchFamily="-84" charset="-128"/>
              </a:rPr>
              <a:t>Στη δεκαετία του 2000, τα SIV χρηματοδοτήθηκαν εξ ολοκλήρου μέσω χρηματοδότησης χονδρικής.</a:t>
            </a:r>
          </a:p>
          <a:p>
            <a:pPr>
              <a:spcBef>
                <a:spcPts val="525"/>
              </a:spcBef>
            </a:pPr>
            <a:r>
              <a:rPr lang="el-GR" sz="2200" dirty="0">
                <a:ea typeface="ヒラギノ角ゴ Pro W3" pitchFamily="-84" charset="-128"/>
              </a:rPr>
              <a:t>Η χρηματοδότηση χονδρικής οδήγησε σε ρευστοποιήσιμες υποχρεώσεις.</a:t>
            </a:r>
            <a:endParaRPr lang="en-US" sz="2200" dirty="0">
              <a:ea typeface="ヒラギノ角ゴ Pro W3" pitchFamily="-84" charset="-128"/>
            </a:endParaRPr>
          </a:p>
        </p:txBody>
      </p:sp>
      <p:sp>
        <p:nvSpPr>
          <p:cNvPr id="5" name="Title 1"/>
          <p:cNvSpPr>
            <a:spLocks noGrp="1"/>
          </p:cNvSpPr>
          <p:nvPr>
            <p:ph type="title"/>
          </p:nvPr>
        </p:nvSpPr>
        <p:spPr>
          <a:xfrm>
            <a:off x="466725" y="0"/>
            <a:ext cx="8229600" cy="861774"/>
          </a:xfrm>
        </p:spPr>
        <p:txBody>
          <a:bodyPr wrap="square">
            <a:spAutoFit/>
          </a:bodyPr>
          <a:lstStyle/>
          <a:p>
            <a:r>
              <a:rPr lang="en-US" sz="2800" dirty="0">
                <a:latin typeface="+mj-lt"/>
              </a:rPr>
              <a:t>6.5 </a:t>
            </a:r>
            <a:r>
              <a:rPr lang="el-GR" sz="2800" dirty="0">
                <a:latin typeface="+mj-lt"/>
              </a:rPr>
              <a:t>Από ένα στεγαστικό πρόβλημα </a:t>
            </a:r>
            <a:r>
              <a:rPr lang="el-GR" sz="2800" dirty="0" smtClean="0">
                <a:latin typeface="+mj-lt"/>
              </a:rPr>
              <a:t>σε </a:t>
            </a:r>
            <a:r>
              <a:rPr lang="el-GR" sz="2800" dirty="0">
                <a:latin typeface="+mj-lt"/>
              </a:rPr>
              <a:t>μια χρηματοοικονομική κρίση</a:t>
            </a:r>
            <a:r>
              <a:rPr lang="en-US" sz="2800" dirty="0">
                <a:latin typeface="+mj-lt"/>
              </a:rPr>
              <a:t> </a:t>
            </a:r>
            <a:r>
              <a:rPr lang="en-US" sz="2800" dirty="0" smtClean="0">
                <a:latin typeface="+mj-lt"/>
              </a:rPr>
              <a:t>(</a:t>
            </a:r>
            <a:r>
              <a:rPr lang="el-GR" sz="2800" dirty="0" smtClean="0">
                <a:latin typeface="+mj-lt"/>
              </a:rPr>
              <a:t>5</a:t>
            </a:r>
            <a:r>
              <a:rPr lang="en-US" sz="2800" dirty="0" smtClean="0">
                <a:latin typeface="+mj-lt"/>
              </a:rPr>
              <a:t> </a:t>
            </a:r>
            <a:r>
              <a:rPr lang="el-GR" sz="2800" dirty="0">
                <a:latin typeface="+mj-lt"/>
              </a:rPr>
              <a:t>από</a:t>
            </a:r>
            <a:r>
              <a:rPr lang="en-US" sz="2800" dirty="0">
                <a:latin typeface="+mj-lt"/>
              </a:rPr>
              <a:t> 10)</a:t>
            </a:r>
          </a:p>
        </p:txBody>
      </p:sp>
    </p:spTree>
    <p:extLst>
      <p:ext uri="{BB962C8B-B14F-4D97-AF65-F5344CB8AC3E}">
        <p14:creationId xmlns="" xmlns:p14="http://schemas.microsoft.com/office/powerpoint/2010/main" val="142722708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090136"/>
            <a:ext cx="8229600" cy="738664"/>
          </a:xfrm>
        </p:spPr>
        <p:txBody>
          <a:bodyPr>
            <a:noAutofit/>
          </a:bodyPr>
          <a:lstStyle/>
          <a:p>
            <a:pPr marL="0" indent="0">
              <a:spcBef>
                <a:spcPct val="0"/>
              </a:spcBef>
              <a:buFontTx/>
              <a:buNone/>
            </a:pPr>
            <a:r>
              <a:rPr lang="el-GR" sz="2200" b="1" dirty="0"/>
              <a:t>Απεικόνιση</a:t>
            </a:r>
            <a:r>
              <a:rPr lang="en-US" sz="2200" b="1" dirty="0"/>
              <a:t> 6.8 </a:t>
            </a:r>
            <a:r>
              <a:rPr lang="el-GR" sz="2200" dirty="0"/>
              <a:t>Καταναλωτική κι επιχειρηματική πίστη στις ΗΠΑ</a:t>
            </a:r>
            <a:r>
              <a:rPr lang="en-US" sz="2200" dirty="0"/>
              <a:t>, 2007−2011</a:t>
            </a:r>
          </a:p>
        </p:txBody>
      </p:sp>
      <p:sp>
        <p:nvSpPr>
          <p:cNvPr id="3" name="Content Placeholder 2"/>
          <p:cNvSpPr>
            <a:spLocks noGrp="1"/>
          </p:cNvSpPr>
          <p:nvPr>
            <p:ph idx="13"/>
          </p:nvPr>
        </p:nvSpPr>
        <p:spPr>
          <a:xfrm>
            <a:off x="381000" y="1905000"/>
            <a:ext cx="8153400" cy="533400"/>
          </a:xfrm>
        </p:spPr>
        <p:txBody>
          <a:bodyPr>
            <a:noAutofit/>
          </a:bodyPr>
          <a:lstStyle/>
          <a:p>
            <a:pPr marL="0" indent="0">
              <a:spcBef>
                <a:spcPts val="525"/>
              </a:spcBef>
              <a:buNone/>
            </a:pPr>
            <a:r>
              <a:rPr lang="el-GR" sz="1800" dirty="0" smtClean="0">
                <a:ea typeface="ヒラギノ角ゴ Pro W3" pitchFamily="-84" charset="-128"/>
              </a:rPr>
              <a:t>Η χρηματοοικονομική κρίση οδήγησε σε μια απότομη πτώση της εμπιστοσύνης, η οποία έφθασε στο κατώτατο επίπεδο στις αρχές του 2009.</a:t>
            </a:r>
            <a:endParaRPr lang="en-US" sz="1800" dirty="0">
              <a:ea typeface="ヒラギノ角ゴ Pro W3" pitchFamily="-84" charset="-128"/>
            </a:endParaRPr>
          </a:p>
        </p:txBody>
      </p:sp>
      <p:sp>
        <p:nvSpPr>
          <p:cNvPr id="4" name="Content Placeholder 3"/>
          <p:cNvSpPr>
            <a:spLocks noGrp="1"/>
          </p:cNvSpPr>
          <p:nvPr>
            <p:ph sz="quarter" idx="14"/>
          </p:nvPr>
        </p:nvSpPr>
        <p:spPr>
          <a:xfrm>
            <a:off x="457200" y="6019800"/>
            <a:ext cx="8229600" cy="291920"/>
          </a:xfrm>
        </p:spPr>
        <p:txBody>
          <a:bodyPr/>
          <a:lstStyle/>
          <a:p>
            <a:pPr marL="0" indent="0">
              <a:buNone/>
            </a:pPr>
            <a:r>
              <a:rPr lang="el-GR" sz="1200" i="1" dirty="0" smtClean="0"/>
              <a:t>Πηγή</a:t>
            </a:r>
            <a:r>
              <a:rPr lang="en-US" sz="1200" i="1" dirty="0" smtClean="0"/>
              <a:t>: </a:t>
            </a:r>
            <a:r>
              <a:rPr lang="en-US" sz="1200" dirty="0"/>
              <a:t>Bloomberg L.P.</a:t>
            </a:r>
          </a:p>
        </p:txBody>
      </p:sp>
      <p:pic>
        <p:nvPicPr>
          <p:cNvPr id="9218" name="Picture 2"/>
          <p:cNvPicPr>
            <a:picLocks noChangeAspect="1" noChangeArrowheads="1"/>
          </p:cNvPicPr>
          <p:nvPr/>
        </p:nvPicPr>
        <p:blipFill>
          <a:blip r:embed="rId3" cstate="print"/>
          <a:srcRect/>
          <a:stretch>
            <a:fillRect/>
          </a:stretch>
        </p:blipFill>
        <p:spPr bwMode="auto">
          <a:xfrm>
            <a:off x="1295400" y="2590800"/>
            <a:ext cx="6219432" cy="3214303"/>
          </a:xfrm>
          <a:prstGeom prst="rect">
            <a:avLst/>
          </a:prstGeom>
          <a:noFill/>
          <a:ln w="9525">
            <a:noFill/>
            <a:miter lim="800000"/>
            <a:headEnd/>
            <a:tailEnd/>
          </a:ln>
        </p:spPr>
      </p:pic>
      <p:sp>
        <p:nvSpPr>
          <p:cNvPr id="10" name="Title 1"/>
          <p:cNvSpPr>
            <a:spLocks noGrp="1"/>
          </p:cNvSpPr>
          <p:nvPr>
            <p:ph type="title"/>
          </p:nvPr>
        </p:nvSpPr>
        <p:spPr>
          <a:xfrm>
            <a:off x="466725" y="0"/>
            <a:ext cx="8229600" cy="861774"/>
          </a:xfrm>
        </p:spPr>
        <p:txBody>
          <a:bodyPr wrap="square">
            <a:spAutoFit/>
          </a:bodyPr>
          <a:lstStyle/>
          <a:p>
            <a:r>
              <a:rPr lang="en-US" sz="2800" dirty="0">
                <a:latin typeface="+mj-lt"/>
              </a:rPr>
              <a:t>6.5 </a:t>
            </a:r>
            <a:r>
              <a:rPr lang="el-GR" sz="2800" dirty="0">
                <a:latin typeface="+mj-lt"/>
              </a:rPr>
              <a:t>Από ένα στεγαστικό πρόβλημα </a:t>
            </a:r>
            <a:r>
              <a:rPr lang="el-GR" sz="2800" dirty="0" smtClean="0">
                <a:latin typeface="+mj-lt"/>
              </a:rPr>
              <a:t>σε </a:t>
            </a:r>
            <a:r>
              <a:rPr lang="el-GR" sz="2800" dirty="0">
                <a:latin typeface="+mj-lt"/>
              </a:rPr>
              <a:t>μια χρηματοοικονομική κρίση</a:t>
            </a:r>
            <a:r>
              <a:rPr lang="en-US" sz="2800" dirty="0">
                <a:latin typeface="+mj-lt"/>
              </a:rPr>
              <a:t> </a:t>
            </a:r>
            <a:r>
              <a:rPr lang="en-US" sz="2800" dirty="0" smtClean="0">
                <a:latin typeface="+mj-lt"/>
              </a:rPr>
              <a:t>(</a:t>
            </a:r>
            <a:r>
              <a:rPr lang="el-GR" sz="2800" dirty="0" smtClean="0">
                <a:latin typeface="+mj-lt"/>
              </a:rPr>
              <a:t>6</a:t>
            </a:r>
            <a:r>
              <a:rPr lang="en-US" sz="2800" dirty="0" smtClean="0">
                <a:latin typeface="+mj-lt"/>
              </a:rPr>
              <a:t> </a:t>
            </a:r>
            <a:r>
              <a:rPr lang="el-GR" sz="2800" dirty="0">
                <a:latin typeface="+mj-lt"/>
              </a:rPr>
              <a:t>από</a:t>
            </a:r>
            <a:r>
              <a:rPr lang="en-US" sz="2800" dirty="0">
                <a:latin typeface="+mj-lt"/>
              </a:rPr>
              <a:t> 10)</a:t>
            </a:r>
          </a:p>
        </p:txBody>
      </p:sp>
    </p:spTree>
    <p:extLst>
      <p:ext uri="{BB962C8B-B14F-4D97-AF65-F5344CB8AC3E}">
        <p14:creationId xmlns="" xmlns:p14="http://schemas.microsoft.com/office/powerpoint/2010/main" val="242796323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4"/>
          </p:nvPr>
        </p:nvSpPr>
        <p:spPr>
          <a:xfrm>
            <a:off x="457200" y="2057400"/>
            <a:ext cx="8229600" cy="2590800"/>
          </a:xfrm>
        </p:spPr>
        <p:txBody>
          <a:bodyPr/>
          <a:lstStyle/>
          <a:p>
            <a:pPr>
              <a:spcBef>
                <a:spcPts val="525"/>
              </a:spcBef>
            </a:pPr>
            <a:r>
              <a:rPr lang="el-GR" sz="2200" dirty="0">
                <a:ea typeface="ヒラギノ角ゴ Pro W3" pitchFamily="-84" charset="-128"/>
              </a:rPr>
              <a:t>Η ζήτηση για αγαθά μειώθηκε λόγω του υψηλού κόστους δανεισμού, των χαμηλότερων τιμών των μετοχών και της χαμηλότερης εμπιστοσύνης.</a:t>
            </a:r>
          </a:p>
          <a:p>
            <a:pPr>
              <a:spcBef>
                <a:spcPts val="525"/>
              </a:spcBef>
            </a:pPr>
            <a:r>
              <a:rPr lang="el-GR" sz="2200" dirty="0">
                <a:ea typeface="ヒラギノ角ゴ Pro W3" pitchFamily="-84" charset="-128"/>
              </a:rPr>
              <a:t>Η καμπύλη </a:t>
            </a:r>
            <a:r>
              <a:rPr lang="el-GR" sz="2200" dirty="0" smtClean="0">
                <a:ea typeface="ヒラギノ角ゴ Pro W3" pitchFamily="-84" charset="-128"/>
              </a:rPr>
              <a:t>IS μετατοπίστηκε </a:t>
            </a:r>
            <a:r>
              <a:rPr lang="el-GR" sz="2200" dirty="0">
                <a:ea typeface="ヒラギノ角ゴ Pro W3" pitchFamily="-84" charset="-128"/>
              </a:rPr>
              <a:t>προς τα αριστερά.</a:t>
            </a:r>
          </a:p>
          <a:p>
            <a:pPr>
              <a:spcBef>
                <a:spcPts val="525"/>
              </a:spcBef>
            </a:pPr>
            <a:r>
              <a:rPr lang="el-GR" sz="2200" dirty="0">
                <a:ea typeface="ヒラギノ角ゴ Pro W3" pitchFamily="-84" charset="-128"/>
              </a:rPr>
              <a:t>Οι υπεύθυνοι χάραξης πολιτικής ανταποκρίθηκαν σε αυτή τη μεγάλη μείωση της ζήτησης.</a:t>
            </a:r>
            <a:endParaRPr lang="en-US" sz="2200" dirty="0">
              <a:ea typeface="ヒラギノ角ゴ Pro W3" pitchFamily="-84" charset="-128"/>
            </a:endParaRPr>
          </a:p>
        </p:txBody>
      </p:sp>
      <p:sp>
        <p:nvSpPr>
          <p:cNvPr id="5" name="Title 1"/>
          <p:cNvSpPr>
            <a:spLocks noGrp="1"/>
          </p:cNvSpPr>
          <p:nvPr>
            <p:ph type="title"/>
          </p:nvPr>
        </p:nvSpPr>
        <p:spPr>
          <a:xfrm>
            <a:off x="466725" y="0"/>
            <a:ext cx="8229600" cy="861774"/>
          </a:xfrm>
        </p:spPr>
        <p:txBody>
          <a:bodyPr wrap="square">
            <a:spAutoFit/>
          </a:bodyPr>
          <a:lstStyle/>
          <a:p>
            <a:r>
              <a:rPr lang="en-US" sz="2800" dirty="0">
                <a:latin typeface="+mj-lt"/>
              </a:rPr>
              <a:t>6.5 </a:t>
            </a:r>
            <a:r>
              <a:rPr lang="el-GR" sz="2800" dirty="0">
                <a:latin typeface="+mj-lt"/>
              </a:rPr>
              <a:t>Από ένα στεγαστικό πρόβλημα </a:t>
            </a:r>
            <a:r>
              <a:rPr lang="el-GR" sz="2800" dirty="0" smtClean="0">
                <a:latin typeface="+mj-lt"/>
              </a:rPr>
              <a:t>σε </a:t>
            </a:r>
            <a:r>
              <a:rPr lang="el-GR" sz="2800" dirty="0">
                <a:latin typeface="+mj-lt"/>
              </a:rPr>
              <a:t>μια χρηματοοικονομική κρίση</a:t>
            </a:r>
            <a:r>
              <a:rPr lang="en-US" sz="2800" dirty="0">
                <a:latin typeface="+mj-lt"/>
              </a:rPr>
              <a:t> </a:t>
            </a:r>
            <a:r>
              <a:rPr lang="en-US" sz="2800" dirty="0" smtClean="0">
                <a:latin typeface="+mj-lt"/>
              </a:rPr>
              <a:t>(</a:t>
            </a:r>
            <a:r>
              <a:rPr lang="el-GR" sz="2800" dirty="0" smtClean="0">
                <a:latin typeface="+mj-lt"/>
              </a:rPr>
              <a:t>7</a:t>
            </a:r>
            <a:r>
              <a:rPr lang="en-US" sz="2800" dirty="0" smtClean="0">
                <a:latin typeface="+mj-lt"/>
              </a:rPr>
              <a:t> </a:t>
            </a:r>
            <a:r>
              <a:rPr lang="el-GR" sz="2800" dirty="0">
                <a:latin typeface="+mj-lt"/>
              </a:rPr>
              <a:t>από</a:t>
            </a:r>
            <a:r>
              <a:rPr lang="en-US" sz="2800" dirty="0">
                <a:latin typeface="+mj-lt"/>
              </a:rPr>
              <a:t> 10)</a:t>
            </a:r>
          </a:p>
        </p:txBody>
      </p:sp>
    </p:spTree>
    <p:extLst>
      <p:ext uri="{BB962C8B-B14F-4D97-AF65-F5344CB8AC3E}">
        <p14:creationId xmlns="" xmlns:p14="http://schemas.microsoft.com/office/powerpoint/2010/main" val="131324432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4"/>
          </p:nvPr>
        </p:nvSpPr>
        <p:spPr>
          <a:xfrm>
            <a:off x="457200" y="1885950"/>
            <a:ext cx="8229600" cy="3295650"/>
          </a:xfrm>
        </p:spPr>
        <p:txBody>
          <a:bodyPr/>
          <a:lstStyle/>
          <a:p>
            <a:pPr>
              <a:spcBef>
                <a:spcPts val="525"/>
              </a:spcBef>
            </a:pPr>
            <a:r>
              <a:rPr lang="el-GR" sz="2200" dirty="0">
                <a:ea typeface="ヒラギノ角ゴ Pro W3" pitchFamily="-84" charset="-128"/>
              </a:rPr>
              <a:t>Χρηματοοικονομικές πολιτικές</a:t>
            </a:r>
            <a:r>
              <a:rPr lang="en-US" sz="2200" dirty="0">
                <a:ea typeface="ヒラギノ角ゴ Pro W3" pitchFamily="-84" charset="-128"/>
              </a:rPr>
              <a:t>: </a:t>
            </a:r>
          </a:p>
          <a:p>
            <a:pPr lvl="1">
              <a:spcBef>
                <a:spcPts val="525"/>
              </a:spcBef>
            </a:pPr>
            <a:r>
              <a:rPr lang="el-GR" sz="2200" dirty="0">
                <a:ea typeface="ヒラギノ角ゴ Pro W3" pitchFamily="-84" charset="-128"/>
              </a:rPr>
              <a:t>Η ομοσπονδιακή ασφάλιση καταθέσεων αυξήθηκε από 100.000 $ σε 250.000 $.</a:t>
            </a:r>
          </a:p>
          <a:p>
            <a:pPr lvl="1">
              <a:spcBef>
                <a:spcPts val="525"/>
              </a:spcBef>
            </a:pPr>
            <a:r>
              <a:rPr lang="el-GR" sz="2200" dirty="0">
                <a:ea typeface="ヒラギノ角ゴ Pro W3" pitchFamily="-84" charset="-128"/>
              </a:rPr>
              <a:t>Η </a:t>
            </a:r>
            <a:r>
              <a:rPr lang="el-GR" sz="2200" dirty="0" err="1">
                <a:ea typeface="ヒラギノ角ゴ Pro W3" pitchFamily="-84" charset="-128"/>
              </a:rPr>
              <a:t>Fed</a:t>
            </a:r>
            <a:r>
              <a:rPr lang="el-GR" sz="2200" dirty="0">
                <a:ea typeface="ヒラギノ角ゴ Pro W3" pitchFamily="-84" charset="-128"/>
              </a:rPr>
              <a:t> παρείχε ευρεία ρευστότητα στο χρηματοπιστωτικό σύστημα μέσω διευκολύνσεων ρευστότητας και αύξησε τον αριθμό των περιουσιακών στοιχείων που θα μπορούσαν να χρησιμεύσουν ως εγγύηση,</a:t>
            </a:r>
          </a:p>
          <a:p>
            <a:pPr lvl="1">
              <a:spcBef>
                <a:spcPts val="525"/>
              </a:spcBef>
            </a:pPr>
            <a:r>
              <a:rPr lang="el-GR" sz="2200" dirty="0">
                <a:ea typeface="ヒラギノ角ゴ Pro W3" pitchFamily="-84" charset="-128"/>
              </a:rPr>
              <a:t>Η κυβέρνηση εισήγαγε το Πρόγραμμα Αρωγής για Προβλήματα Περιουσιακών Στοιχείων (</a:t>
            </a:r>
            <a:r>
              <a:rPr lang="el-GR" sz="2200" dirty="0" smtClean="0">
                <a:ea typeface="ヒラギノ角ゴ Pro W3" pitchFamily="-84" charset="-128"/>
              </a:rPr>
              <a:t>TARP</a:t>
            </a:r>
            <a:r>
              <a:rPr lang="el-GR" sz="2200" dirty="0">
                <a:ea typeface="ヒラギノ角ゴ Pro W3" pitchFamily="-84" charset="-128"/>
              </a:rPr>
              <a:t>)</a:t>
            </a:r>
            <a:endParaRPr lang="en-US" sz="2200" dirty="0">
              <a:ea typeface="ヒラギノ角ゴ Pro W3" pitchFamily="-84" charset="-128"/>
            </a:endParaRPr>
          </a:p>
        </p:txBody>
      </p:sp>
      <p:sp>
        <p:nvSpPr>
          <p:cNvPr id="5" name="Title 1"/>
          <p:cNvSpPr>
            <a:spLocks noGrp="1"/>
          </p:cNvSpPr>
          <p:nvPr>
            <p:ph type="title"/>
          </p:nvPr>
        </p:nvSpPr>
        <p:spPr>
          <a:xfrm>
            <a:off x="466725" y="0"/>
            <a:ext cx="8229600" cy="861774"/>
          </a:xfrm>
        </p:spPr>
        <p:txBody>
          <a:bodyPr wrap="square">
            <a:spAutoFit/>
          </a:bodyPr>
          <a:lstStyle/>
          <a:p>
            <a:r>
              <a:rPr lang="en-US" sz="2800" dirty="0">
                <a:latin typeface="+mj-lt"/>
              </a:rPr>
              <a:t>6.5 </a:t>
            </a:r>
            <a:r>
              <a:rPr lang="el-GR" sz="2800" dirty="0">
                <a:latin typeface="+mj-lt"/>
              </a:rPr>
              <a:t>Από ένα στεγαστικό πρόβλημα </a:t>
            </a:r>
            <a:r>
              <a:rPr lang="el-GR" sz="2800" dirty="0" smtClean="0">
                <a:latin typeface="+mj-lt"/>
              </a:rPr>
              <a:t>σε </a:t>
            </a:r>
            <a:r>
              <a:rPr lang="el-GR" sz="2800" dirty="0">
                <a:latin typeface="+mj-lt"/>
              </a:rPr>
              <a:t>μια χρηματοοικονομική κρίση</a:t>
            </a:r>
            <a:r>
              <a:rPr lang="en-US" sz="2800" dirty="0">
                <a:latin typeface="+mj-lt"/>
              </a:rPr>
              <a:t> </a:t>
            </a:r>
            <a:r>
              <a:rPr lang="en-US" sz="2800" dirty="0" smtClean="0">
                <a:latin typeface="+mj-lt"/>
              </a:rPr>
              <a:t>(</a:t>
            </a:r>
            <a:r>
              <a:rPr lang="el-GR" sz="2800" dirty="0" smtClean="0">
                <a:latin typeface="+mj-lt"/>
              </a:rPr>
              <a:t>8</a:t>
            </a:r>
            <a:r>
              <a:rPr lang="en-US" sz="2800" dirty="0" smtClean="0">
                <a:latin typeface="+mj-lt"/>
              </a:rPr>
              <a:t> </a:t>
            </a:r>
            <a:r>
              <a:rPr lang="el-GR" sz="2800" dirty="0">
                <a:latin typeface="+mj-lt"/>
              </a:rPr>
              <a:t>από</a:t>
            </a:r>
            <a:r>
              <a:rPr lang="en-US" sz="2800" dirty="0">
                <a:latin typeface="+mj-lt"/>
              </a:rPr>
              <a:t> 10)</a:t>
            </a:r>
          </a:p>
        </p:txBody>
      </p:sp>
    </p:spTree>
    <p:extLst>
      <p:ext uri="{BB962C8B-B14F-4D97-AF65-F5344CB8AC3E}">
        <p14:creationId xmlns="" xmlns:p14="http://schemas.microsoft.com/office/powerpoint/2010/main" val="340357981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4"/>
          </p:nvPr>
        </p:nvSpPr>
        <p:spPr>
          <a:xfrm>
            <a:off x="457200" y="1447800"/>
            <a:ext cx="8229600" cy="4114800"/>
          </a:xfrm>
        </p:spPr>
        <p:txBody>
          <a:bodyPr/>
          <a:lstStyle/>
          <a:p>
            <a:pPr>
              <a:spcBef>
                <a:spcPts val="525"/>
              </a:spcBef>
            </a:pPr>
            <a:r>
              <a:rPr lang="el-GR" sz="2200" dirty="0">
                <a:ea typeface="ヒラギノ角ゴ Pro W3" pitchFamily="-84" charset="-128"/>
              </a:rPr>
              <a:t>Νομισματική πολιτική</a:t>
            </a:r>
            <a:r>
              <a:rPr lang="en-US" sz="2200" dirty="0">
                <a:ea typeface="ヒラギノ角ゴ Pro W3" pitchFamily="-84" charset="-128"/>
              </a:rPr>
              <a:t>: </a:t>
            </a:r>
          </a:p>
          <a:p>
            <a:pPr lvl="1">
              <a:spcBef>
                <a:spcPts val="525"/>
              </a:spcBef>
            </a:pPr>
            <a:r>
              <a:rPr lang="el-GR" sz="2200" dirty="0">
                <a:ea typeface="ヒラギノ角ゴ Pro W3" pitchFamily="-84" charset="-128"/>
              </a:rPr>
              <a:t>Το επιτόκιο των ομοσπονδιακών κεφαλαίων μειώθηκε στο μηδέν μέχρι τον Δεκέμβριο του 2008.</a:t>
            </a:r>
          </a:p>
          <a:p>
            <a:pPr lvl="1">
              <a:spcBef>
                <a:spcPts val="525"/>
              </a:spcBef>
            </a:pPr>
            <a:r>
              <a:rPr lang="el-GR" sz="2200" dirty="0">
                <a:ea typeface="ヒラギノ角ゴ Pro W3" pitchFamily="-84" charset="-128"/>
              </a:rPr>
              <a:t>Η </a:t>
            </a:r>
            <a:r>
              <a:rPr lang="el-GR" sz="2200" dirty="0" err="1">
                <a:ea typeface="ヒラギノ角ゴ Pro W3" pitchFamily="-84" charset="-128"/>
              </a:rPr>
              <a:t>Fed</a:t>
            </a:r>
            <a:r>
              <a:rPr lang="el-GR" sz="2200" dirty="0">
                <a:ea typeface="ヒラギノ角ゴ Pro W3" pitchFamily="-84" charset="-128"/>
              </a:rPr>
              <a:t> χρησιμοποίησε επίσης μη συμβατική νομισματική πολιτική, η οποία περιλάμβανε την αγορά άλλων περιουσιακών στοιχείων. ώστε να επηρεάσει άμεσα το επιτόκιο που αντιμετωπίζουν οι δανειολήπτες.</a:t>
            </a:r>
            <a:endParaRPr lang="en-US" sz="2200" dirty="0">
              <a:ea typeface="ヒラギノ角ゴ Pro W3" pitchFamily="-84" charset="-128"/>
            </a:endParaRPr>
          </a:p>
          <a:p>
            <a:pPr>
              <a:spcBef>
                <a:spcPts val="1800"/>
              </a:spcBef>
            </a:pPr>
            <a:r>
              <a:rPr lang="el-GR" sz="2200" dirty="0">
                <a:ea typeface="ヒラギノ角ゴ Pro W3" pitchFamily="-84" charset="-128"/>
              </a:rPr>
              <a:t>Δημοσιονομική πολιτική</a:t>
            </a:r>
            <a:r>
              <a:rPr lang="en-US" sz="2200" dirty="0">
                <a:ea typeface="ヒラギノ角ゴ Pro W3" pitchFamily="-84" charset="-128"/>
              </a:rPr>
              <a:t>: </a:t>
            </a:r>
          </a:p>
          <a:p>
            <a:pPr lvl="1">
              <a:spcBef>
                <a:spcPts val="525"/>
              </a:spcBef>
            </a:pPr>
            <a:r>
              <a:rPr lang="el-GR" sz="2200" dirty="0">
                <a:ea typeface="ヒラギノ角ゴ Pro W3" pitchFamily="-84" charset="-128"/>
              </a:rPr>
              <a:t>Το American </a:t>
            </a:r>
            <a:r>
              <a:rPr lang="el-GR" sz="2200" dirty="0" err="1">
                <a:ea typeface="ヒラギノ角ゴ Pro W3" pitchFamily="-84" charset="-128"/>
              </a:rPr>
              <a:t>Recovery</a:t>
            </a:r>
            <a:r>
              <a:rPr lang="el-GR" sz="2200" dirty="0">
                <a:ea typeface="ヒラギノ角ゴ Pro W3" pitchFamily="-84" charset="-128"/>
              </a:rPr>
              <a:t> and </a:t>
            </a:r>
            <a:r>
              <a:rPr lang="el-GR" sz="2200" dirty="0" err="1">
                <a:ea typeface="ヒラギノ角ゴ Pro W3" pitchFamily="-84" charset="-128"/>
              </a:rPr>
              <a:t>Reinvestment</a:t>
            </a:r>
            <a:r>
              <a:rPr lang="el-GR" sz="2200" dirty="0">
                <a:ea typeface="ヒラギノ角ゴ Pro W3" pitchFamily="-84" charset="-128"/>
              </a:rPr>
              <a:t> Act ψηφίστηκε τον Φεβρουάριο του 2009, ζητώντας μείωση φόρων της τάξης των 780 δισ. δολαρίων και αύξηση δαπανών.</a:t>
            </a:r>
            <a:r>
              <a:rPr lang="en-US" sz="2200" dirty="0">
                <a:ea typeface="ヒラギノ角ゴ Pro W3" pitchFamily="-84" charset="-128"/>
              </a:rPr>
              <a:t> </a:t>
            </a:r>
          </a:p>
        </p:txBody>
      </p:sp>
      <p:sp>
        <p:nvSpPr>
          <p:cNvPr id="5" name="Title 1"/>
          <p:cNvSpPr>
            <a:spLocks noGrp="1"/>
          </p:cNvSpPr>
          <p:nvPr>
            <p:ph type="title"/>
          </p:nvPr>
        </p:nvSpPr>
        <p:spPr>
          <a:xfrm>
            <a:off x="466725" y="0"/>
            <a:ext cx="8229600" cy="861774"/>
          </a:xfrm>
        </p:spPr>
        <p:txBody>
          <a:bodyPr wrap="square">
            <a:spAutoFit/>
          </a:bodyPr>
          <a:lstStyle/>
          <a:p>
            <a:r>
              <a:rPr lang="en-US" sz="2800" dirty="0">
                <a:latin typeface="+mj-lt"/>
              </a:rPr>
              <a:t>6.5 </a:t>
            </a:r>
            <a:r>
              <a:rPr lang="el-GR" sz="2800" dirty="0">
                <a:latin typeface="+mj-lt"/>
              </a:rPr>
              <a:t>Από ένα στεγαστικό πρόβλημα </a:t>
            </a:r>
            <a:r>
              <a:rPr lang="el-GR" sz="2800" dirty="0" smtClean="0">
                <a:latin typeface="+mj-lt"/>
              </a:rPr>
              <a:t>σε </a:t>
            </a:r>
            <a:r>
              <a:rPr lang="el-GR" sz="2800" dirty="0">
                <a:latin typeface="+mj-lt"/>
              </a:rPr>
              <a:t>μια χρηματοοικονομική κρίση</a:t>
            </a:r>
            <a:r>
              <a:rPr lang="en-US" sz="2800" dirty="0">
                <a:latin typeface="+mj-lt"/>
              </a:rPr>
              <a:t> </a:t>
            </a:r>
            <a:r>
              <a:rPr lang="en-US" sz="2800" dirty="0" smtClean="0">
                <a:latin typeface="+mj-lt"/>
              </a:rPr>
              <a:t>(</a:t>
            </a:r>
            <a:r>
              <a:rPr lang="el-GR" sz="2800" dirty="0" smtClean="0">
                <a:latin typeface="+mj-lt"/>
              </a:rPr>
              <a:t>9</a:t>
            </a:r>
            <a:r>
              <a:rPr lang="en-US" sz="2800" dirty="0" smtClean="0">
                <a:latin typeface="+mj-lt"/>
              </a:rPr>
              <a:t> </a:t>
            </a:r>
            <a:r>
              <a:rPr lang="el-GR" sz="2800" dirty="0">
                <a:latin typeface="+mj-lt"/>
              </a:rPr>
              <a:t>από</a:t>
            </a:r>
            <a:r>
              <a:rPr lang="en-US" sz="2800" dirty="0">
                <a:latin typeface="+mj-lt"/>
              </a:rPr>
              <a:t> 10)</a:t>
            </a:r>
          </a:p>
        </p:txBody>
      </p:sp>
    </p:spTree>
    <p:extLst>
      <p:ext uri="{BB962C8B-B14F-4D97-AF65-F5344CB8AC3E}">
        <p14:creationId xmlns="" xmlns:p14="http://schemas.microsoft.com/office/powerpoint/2010/main" val="3645438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6590" y="0"/>
            <a:ext cx="8153400" cy="861774"/>
          </a:xfrm>
        </p:spPr>
        <p:txBody>
          <a:bodyPr wrap="square">
            <a:spAutoFit/>
          </a:bodyPr>
          <a:lstStyle/>
          <a:p>
            <a:r>
              <a:rPr lang="el-GR" sz="2800" dirty="0">
                <a:latin typeface="+mj-lt"/>
              </a:rPr>
              <a:t>Οι αγορές χρήματος</a:t>
            </a:r>
            <a:r>
              <a:rPr lang="en-US" sz="2800" dirty="0">
                <a:latin typeface="+mj-lt"/>
              </a:rPr>
              <a:t> II: </a:t>
            </a:r>
            <a:r>
              <a:rPr lang="el-GR" sz="2800" dirty="0">
                <a:latin typeface="+mj-lt"/>
              </a:rPr>
              <a:t>Το διευρυμένο υπόδειγμα </a:t>
            </a:r>
            <a:r>
              <a:rPr lang="en-US" sz="2800" dirty="0">
                <a:latin typeface="+mj-lt"/>
              </a:rPr>
              <a:t>IS-LM </a:t>
            </a:r>
          </a:p>
        </p:txBody>
      </p:sp>
      <p:sp>
        <p:nvSpPr>
          <p:cNvPr id="3" name="Content Placeholder 2"/>
          <p:cNvSpPr>
            <a:spLocks noGrp="1"/>
          </p:cNvSpPr>
          <p:nvPr>
            <p:ph idx="1"/>
          </p:nvPr>
        </p:nvSpPr>
        <p:spPr>
          <a:xfrm>
            <a:off x="370390" y="1524000"/>
            <a:ext cx="8229600" cy="3175228"/>
          </a:xfrm>
        </p:spPr>
        <p:txBody>
          <a:bodyPr wrap="square">
            <a:spAutoFit/>
          </a:bodyPr>
          <a:lstStyle/>
          <a:p>
            <a:pPr>
              <a:spcBef>
                <a:spcPts val="525"/>
              </a:spcBef>
            </a:pPr>
            <a:r>
              <a:rPr lang="el-GR" sz="2200" dirty="0">
                <a:ea typeface="ヒラギノ角ゴ Pro W3" pitchFamily="-84" charset="-128"/>
              </a:rPr>
              <a:t>Μέχρι τώρα, υποθέταμε ότι υπήρχαν μόνο δύο χρηματοοικονομικά περιουσιακά </a:t>
            </a:r>
            <a:r>
              <a:rPr lang="el-GR" sz="2200" dirty="0" smtClean="0">
                <a:ea typeface="ヒラギノ角ゴ Pro W3" pitchFamily="-84" charset="-128"/>
              </a:rPr>
              <a:t>στοιχεία – χρήματα </a:t>
            </a:r>
            <a:r>
              <a:rPr lang="el-GR" sz="2200" dirty="0">
                <a:ea typeface="ヒラギノ角ゴ Pro W3" pitchFamily="-84" charset="-128"/>
              </a:rPr>
              <a:t>και </a:t>
            </a:r>
            <a:r>
              <a:rPr lang="el-GR" sz="2200" dirty="0" smtClean="0">
                <a:ea typeface="ヒラギノ角ゴ Pro W3" pitchFamily="-84" charset="-128"/>
              </a:rPr>
              <a:t>ομόλογα – και </a:t>
            </a:r>
            <a:r>
              <a:rPr lang="el-GR" sz="2200" dirty="0">
                <a:ea typeface="ヒラギノ角ゴ Pro W3" pitchFamily="-84" charset="-128"/>
              </a:rPr>
              <a:t>μόνο ένα </a:t>
            </a:r>
            <a:r>
              <a:rPr lang="el-GR" sz="2200" dirty="0" smtClean="0">
                <a:ea typeface="ヒラギノ角ゴ Pro W3" pitchFamily="-84" charset="-128"/>
              </a:rPr>
              <a:t>επιτόκιο – το </a:t>
            </a:r>
            <a:r>
              <a:rPr lang="el-GR" sz="2200" dirty="0">
                <a:ea typeface="ヒラギノ角ゴ Pro W3" pitchFamily="-84" charset="-128"/>
              </a:rPr>
              <a:t>επιτόκιο των </a:t>
            </a:r>
            <a:r>
              <a:rPr lang="el-GR" sz="2200" dirty="0" smtClean="0">
                <a:ea typeface="ヒラギノ角ゴ Pro W3" pitchFamily="-84" charset="-128"/>
              </a:rPr>
              <a:t>ομολόγων – καθορισμένα </a:t>
            </a:r>
            <a:r>
              <a:rPr lang="el-GR" sz="2200" dirty="0">
                <a:ea typeface="ヒラギノ角ゴ Pro W3" pitchFamily="-84" charset="-128"/>
              </a:rPr>
              <a:t>από τη νομισματική πολιτική.</a:t>
            </a:r>
          </a:p>
          <a:p>
            <a:pPr>
              <a:spcBef>
                <a:spcPts val="525"/>
              </a:spcBef>
            </a:pPr>
            <a:r>
              <a:rPr lang="el-GR" sz="2200" dirty="0">
                <a:ea typeface="ヒラギノ角ゴ Pro W3" pitchFamily="-84" charset="-128"/>
              </a:rPr>
              <a:t>Το χρηματοπιστωτικό σύστημα παίζει επίσης σημαντικό ρόλο στην οικονομία.</a:t>
            </a:r>
          </a:p>
          <a:p>
            <a:pPr>
              <a:spcBef>
                <a:spcPts val="525"/>
              </a:spcBef>
            </a:pPr>
            <a:r>
              <a:rPr lang="el-GR" sz="2200" dirty="0">
                <a:ea typeface="ヒラギノ角ゴ Pro W3" pitchFamily="-84" charset="-128"/>
              </a:rPr>
              <a:t>Αυτό το κεφάλαιο εξετάζει πιο προσεκτικά τον ρόλο του χρηματοπιστωτικού συστήματος και τις μακροοικονομικές του επιπτώσεις.</a:t>
            </a:r>
            <a:r>
              <a:rPr lang="en-US" sz="2200" dirty="0">
                <a:ea typeface="ヒラギノ角ゴ Pro W3" pitchFamily="-84" charset="-128"/>
              </a:rPr>
              <a:t> </a:t>
            </a:r>
          </a:p>
        </p:txBody>
      </p:sp>
    </p:spTree>
    <p:extLst>
      <p:ext uri="{BB962C8B-B14F-4D97-AF65-F5344CB8AC3E}">
        <p14:creationId xmlns="" xmlns:p14="http://schemas.microsoft.com/office/powerpoint/2010/main" val="258337700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066800"/>
            <a:ext cx="8229600" cy="695325"/>
          </a:xfrm>
        </p:spPr>
        <p:txBody>
          <a:bodyPr/>
          <a:lstStyle/>
          <a:p>
            <a:pPr marL="0" indent="0">
              <a:spcBef>
                <a:spcPct val="0"/>
              </a:spcBef>
              <a:buFontTx/>
              <a:buNone/>
            </a:pPr>
            <a:r>
              <a:rPr lang="el-GR" sz="2200" b="1" dirty="0"/>
              <a:t>Απεικόνιση</a:t>
            </a:r>
            <a:r>
              <a:rPr lang="en-US" sz="2200" b="1" dirty="0"/>
              <a:t> 6.9 </a:t>
            </a:r>
            <a:r>
              <a:rPr lang="el-GR" sz="2200" dirty="0"/>
              <a:t>Η οικονομική κρίση και η εφαρμογή χρηματοοικονομικών, δημοσιονομικών και νομισματικών πολιτικών</a:t>
            </a:r>
            <a:endParaRPr lang="en-US" sz="2200" dirty="0"/>
          </a:p>
        </p:txBody>
      </p:sp>
      <p:sp>
        <p:nvSpPr>
          <p:cNvPr id="3" name="Content Placeholder 2"/>
          <p:cNvSpPr>
            <a:spLocks noGrp="1"/>
          </p:cNvSpPr>
          <p:nvPr>
            <p:ph idx="13"/>
          </p:nvPr>
        </p:nvSpPr>
        <p:spPr>
          <a:xfrm>
            <a:off x="457200" y="1981200"/>
            <a:ext cx="2819400" cy="3886200"/>
          </a:xfrm>
        </p:spPr>
        <p:txBody>
          <a:bodyPr/>
          <a:lstStyle/>
          <a:p>
            <a:pPr marL="0" indent="0">
              <a:spcBef>
                <a:spcPts val="525"/>
              </a:spcBef>
              <a:buNone/>
            </a:pPr>
            <a:r>
              <a:rPr lang="el-GR" sz="1800" dirty="0" smtClean="0">
                <a:ea typeface="ヒラギノ角ゴ Pro W3" pitchFamily="-84" charset="-128"/>
              </a:rPr>
              <a:t>Η οικονομική κρίση οδήγησε σε μια μετατόπιση της IS προς τα αριστερά. </a:t>
            </a:r>
          </a:p>
          <a:p>
            <a:pPr marL="0" indent="0">
              <a:spcBef>
                <a:spcPts val="525"/>
              </a:spcBef>
              <a:buNone/>
            </a:pPr>
            <a:r>
              <a:rPr lang="el-GR" sz="1800" dirty="0" smtClean="0">
                <a:ea typeface="ヒラギノ角ゴ Pro W3" pitchFamily="-84" charset="-128"/>
              </a:rPr>
              <a:t>Οι χρηματοοικονομικές και δημοσιονομικές πολιτικές οδήγησαν σε μετατόπιση της IS προς τα δεξιά. </a:t>
            </a:r>
          </a:p>
          <a:p>
            <a:pPr marL="0" indent="0">
              <a:spcBef>
                <a:spcPts val="525"/>
              </a:spcBef>
              <a:buNone/>
            </a:pPr>
            <a:r>
              <a:rPr lang="el-GR" sz="1800" dirty="0" smtClean="0">
                <a:ea typeface="ヒラギノ角ゴ Pro W3" pitchFamily="-84" charset="-128"/>
              </a:rPr>
              <a:t>Η νομισματική πολιτική οδήγησε σε μετατόπιση της LM προς τα κάτω. </a:t>
            </a:r>
          </a:p>
          <a:p>
            <a:pPr marL="0" indent="0">
              <a:spcBef>
                <a:spcPts val="525"/>
              </a:spcBef>
              <a:buNone/>
            </a:pPr>
            <a:r>
              <a:rPr lang="el-GR" sz="1800" dirty="0" smtClean="0">
                <a:ea typeface="ヒラギノ角ゴ Pro W3" pitchFamily="-84" charset="-128"/>
              </a:rPr>
              <a:t>Ωστόσο, οι πολιτικές δεν ήταν αρκετές για να αποφευχθεί μια μεγάλη ύφεση.</a:t>
            </a:r>
            <a:endParaRPr lang="en-US" sz="1800" dirty="0">
              <a:ea typeface="ヒラギノ角ゴ Pro W3" pitchFamily="-84" charset="-128"/>
            </a:endParaRPr>
          </a:p>
        </p:txBody>
      </p:sp>
      <p:pic>
        <p:nvPicPr>
          <p:cNvPr id="10242" name="Picture 2"/>
          <p:cNvPicPr>
            <a:picLocks noChangeAspect="1" noChangeArrowheads="1"/>
          </p:cNvPicPr>
          <p:nvPr/>
        </p:nvPicPr>
        <p:blipFill>
          <a:blip r:embed="rId3" cstate="print"/>
          <a:srcRect/>
          <a:stretch>
            <a:fillRect/>
          </a:stretch>
        </p:blipFill>
        <p:spPr bwMode="auto">
          <a:xfrm>
            <a:off x="3581400" y="1765555"/>
            <a:ext cx="5029200" cy="4330445"/>
          </a:xfrm>
          <a:prstGeom prst="rect">
            <a:avLst/>
          </a:prstGeom>
          <a:noFill/>
          <a:ln w="9525">
            <a:noFill/>
            <a:miter lim="800000"/>
            <a:headEnd/>
            <a:tailEnd/>
          </a:ln>
        </p:spPr>
      </p:pic>
      <p:sp>
        <p:nvSpPr>
          <p:cNvPr id="8" name="Title 1"/>
          <p:cNvSpPr>
            <a:spLocks noGrp="1"/>
          </p:cNvSpPr>
          <p:nvPr>
            <p:ph type="title"/>
          </p:nvPr>
        </p:nvSpPr>
        <p:spPr>
          <a:xfrm>
            <a:off x="466725" y="0"/>
            <a:ext cx="8229600" cy="861774"/>
          </a:xfrm>
        </p:spPr>
        <p:txBody>
          <a:bodyPr wrap="square">
            <a:spAutoFit/>
          </a:bodyPr>
          <a:lstStyle/>
          <a:p>
            <a:r>
              <a:rPr lang="en-US" sz="2800" dirty="0">
                <a:latin typeface="+mj-lt"/>
              </a:rPr>
              <a:t>6.5 </a:t>
            </a:r>
            <a:r>
              <a:rPr lang="el-GR" sz="2800" dirty="0">
                <a:latin typeface="+mj-lt"/>
              </a:rPr>
              <a:t>Από ένα στεγαστικό πρόβλημα </a:t>
            </a:r>
            <a:r>
              <a:rPr lang="el-GR" sz="2800" dirty="0" smtClean="0">
                <a:latin typeface="+mj-lt"/>
              </a:rPr>
              <a:t>σε </a:t>
            </a:r>
            <a:r>
              <a:rPr lang="el-GR" sz="2800" dirty="0">
                <a:latin typeface="+mj-lt"/>
              </a:rPr>
              <a:t>μια χρηματοοικονομική κρίση</a:t>
            </a:r>
            <a:r>
              <a:rPr lang="en-US" sz="2800" dirty="0">
                <a:latin typeface="+mj-lt"/>
              </a:rPr>
              <a:t> </a:t>
            </a:r>
            <a:r>
              <a:rPr lang="en-US" sz="2800" dirty="0" smtClean="0">
                <a:latin typeface="+mj-lt"/>
              </a:rPr>
              <a:t>(1</a:t>
            </a:r>
            <a:r>
              <a:rPr lang="el-GR" sz="2800" dirty="0" smtClean="0">
                <a:latin typeface="+mj-lt"/>
              </a:rPr>
              <a:t>0</a:t>
            </a:r>
            <a:r>
              <a:rPr lang="en-US" sz="2800" dirty="0" smtClean="0">
                <a:latin typeface="+mj-lt"/>
              </a:rPr>
              <a:t> </a:t>
            </a:r>
            <a:r>
              <a:rPr lang="el-GR" sz="2800" dirty="0">
                <a:latin typeface="+mj-lt"/>
              </a:rPr>
              <a:t>από</a:t>
            </a:r>
            <a:r>
              <a:rPr lang="en-US" sz="2800" dirty="0">
                <a:latin typeface="+mj-lt"/>
              </a:rPr>
              <a:t> 10)</a:t>
            </a:r>
          </a:p>
        </p:txBody>
      </p:sp>
    </p:spTree>
    <p:extLst>
      <p:ext uri="{BB962C8B-B14F-4D97-AF65-F5344CB8AC3E}">
        <p14:creationId xmlns="" xmlns:p14="http://schemas.microsoft.com/office/powerpoint/2010/main" val="41975683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6154" y="74652"/>
            <a:ext cx="8230646" cy="553998"/>
          </a:xfrm>
        </p:spPr>
        <p:txBody>
          <a:bodyPr wrap="square">
            <a:spAutoFit/>
          </a:bodyPr>
          <a:lstStyle/>
          <a:p>
            <a:r>
              <a:rPr lang="en-US" sz="3600" dirty="0">
                <a:latin typeface="+mj-lt"/>
              </a:rPr>
              <a:t>Copyright</a:t>
            </a:r>
            <a:endParaRPr lang="en-US" sz="3600" b="0" dirty="0">
              <a:latin typeface="+mj-lt"/>
            </a:endParaRPr>
          </a:p>
        </p:txBody>
      </p:sp>
      <p:pic>
        <p:nvPicPr>
          <p:cNvPr id="7" name="Graphic 6" descr="Warning">
            <a:extLst>
              <a:ext uri="{FF2B5EF4-FFF2-40B4-BE49-F238E27FC236}">
                <a16:creationId xmlns="" xmlns:a16="http://schemas.microsoft.com/office/drawing/2014/main" id="{C06FB2D2-3F36-42C9-A5A6-B6234DC54C96}"/>
              </a:ext>
            </a:extLst>
          </p:cNvPr>
          <p:cNvPicPr>
            <a:picLocks noChangeAspect="1"/>
          </p:cNvPicPr>
          <p:nvPr/>
        </p:nvPicPr>
        <p:blipFill>
          <a:blip r:embed="rId2" cstate="print">
            <a:extLst>
              <a:ext uri="{96DAC541-7B7A-43D3-8B79-37D633B846F1}">
                <asvg:svgBlip xmlns="" xmlns:asvg="http://schemas.microsoft.com/office/drawing/2016/SVG/main" r:embed="rId3"/>
              </a:ext>
            </a:extLst>
          </a:blip>
          <a:stretch>
            <a:fillRect/>
          </a:stretch>
        </p:blipFill>
        <p:spPr>
          <a:xfrm>
            <a:off x="493574" y="2338447"/>
            <a:ext cx="1240235" cy="1391851"/>
          </a:xfrm>
          <a:prstGeom prst="rect">
            <a:avLst/>
          </a:prstGeom>
        </p:spPr>
      </p:pic>
      <p:sp>
        <p:nvSpPr>
          <p:cNvPr id="8" name="Text Placeholder 1">
            <a:extLst>
              <a:ext uri="{FF2B5EF4-FFF2-40B4-BE49-F238E27FC236}">
                <a16:creationId xmlns="" xmlns:a16="http://schemas.microsoft.com/office/drawing/2014/main" id="{AD5FAE7B-F718-4307-B112-AD6256157E8F}"/>
              </a:ext>
            </a:extLst>
          </p:cNvPr>
          <p:cNvSpPr txBox="1">
            <a:spLocks/>
          </p:cNvSpPr>
          <p:nvPr/>
        </p:nvSpPr>
        <p:spPr>
          <a:xfrm>
            <a:off x="1819274" y="1894227"/>
            <a:ext cx="6858001" cy="2770875"/>
          </a:xfrm>
          <a:prstGeom prst="rect">
            <a:avLst/>
          </a:prstGeom>
        </p:spPr>
        <p:style>
          <a:lnRef idx="2">
            <a:schemeClr val="dk1"/>
          </a:lnRef>
          <a:fillRef idx="1">
            <a:schemeClr val="lt1"/>
          </a:fillRef>
          <a:effectRef idx="0">
            <a:schemeClr val="dk1"/>
          </a:effectRef>
          <a:fontRef idx="minor">
            <a:schemeClr val="dk1"/>
          </a:fontRef>
        </p:style>
        <p:txBody>
          <a:bodyPr vert="horz" lIns="182880" tIns="182880" rIns="182880" bIns="182880" rtlCol="0" anchor="ctr">
            <a:noAutofit/>
          </a:bodyPr>
          <a:lstStyle>
            <a:lvl1pPr marL="256032" indent="-256032" algn="l" defTabSz="914400" rtl="0" eaLnBrk="1" latinLnBrk="0" hangingPunct="1">
              <a:spcBef>
                <a:spcPts val="1500"/>
              </a:spcBef>
              <a:buClr>
                <a:srgbClr val="007FA3"/>
              </a:buClr>
              <a:buFont typeface="Arial" panose="020B0604020202020204" pitchFamily="34" charset="0"/>
              <a:buChar char="•"/>
              <a:defRPr sz="1600" kern="1200">
                <a:solidFill>
                  <a:schemeClr val="dk1"/>
                </a:solidFill>
                <a:latin typeface="+mn-lt"/>
                <a:ea typeface="+mn-ea"/>
                <a:cs typeface="+mn-cs"/>
              </a:defRPr>
            </a:lvl1pPr>
            <a:lvl2pPr marL="742950" indent="-285750" algn="l" defTabSz="914400" rtl="0" eaLnBrk="1" latinLnBrk="0" hangingPunct="1">
              <a:spcBef>
                <a:spcPts val="600"/>
              </a:spcBef>
              <a:buClr>
                <a:srgbClr val="007FA3"/>
              </a:buClr>
              <a:buFont typeface="Arial" panose="020B0604020202020204" pitchFamily="34" charset="0"/>
              <a:buChar char="–"/>
              <a:defRPr sz="1600" kern="1200">
                <a:solidFill>
                  <a:schemeClr val="dk1"/>
                </a:solidFill>
                <a:latin typeface="+mn-lt"/>
                <a:ea typeface="+mn-ea"/>
                <a:cs typeface="+mn-cs"/>
              </a:defRPr>
            </a:lvl2pPr>
            <a:lvl3pPr marL="1143000" indent="-228600" algn="l" defTabSz="914400" rtl="0" eaLnBrk="1" latinLnBrk="0" hangingPunct="1">
              <a:spcBef>
                <a:spcPts val="600"/>
              </a:spcBef>
              <a:buClr>
                <a:srgbClr val="007FA3"/>
              </a:buClr>
              <a:buFont typeface="Wingdings" panose="05000000000000000000" pitchFamily="2" charset="2"/>
              <a:buChar char="§"/>
              <a:defRPr sz="1600" kern="1200">
                <a:solidFill>
                  <a:schemeClr val="dk1"/>
                </a:solidFill>
                <a:latin typeface="+mn-lt"/>
                <a:ea typeface="+mn-ea"/>
                <a:cs typeface="+mn-cs"/>
              </a:defRPr>
            </a:lvl3pPr>
            <a:lvl4pPr marL="1600200" indent="-228600" algn="l" defTabSz="914400" rtl="0" eaLnBrk="1" latinLnBrk="0" hangingPunct="1">
              <a:spcBef>
                <a:spcPts val="600"/>
              </a:spcBef>
              <a:buClr>
                <a:srgbClr val="007FA3"/>
              </a:buClr>
              <a:buFont typeface="Arial" panose="020B0604020202020204" pitchFamily="34" charset="0"/>
              <a:buChar char="–"/>
              <a:defRPr sz="1600" kern="1200">
                <a:solidFill>
                  <a:schemeClr val="dk1"/>
                </a:solidFill>
                <a:latin typeface="+mn-lt"/>
                <a:ea typeface="+mn-ea"/>
                <a:cs typeface="+mn-cs"/>
              </a:defRPr>
            </a:lvl4pPr>
            <a:lvl5pPr marL="2057400" indent="-228600" algn="l" defTabSz="914400" rtl="0" eaLnBrk="1" latinLnBrk="0" hangingPunct="1">
              <a:spcBef>
                <a:spcPts val="600"/>
              </a:spcBef>
              <a:buClr>
                <a:srgbClr val="007FA3"/>
              </a:buClr>
              <a:buFont typeface="Arial" panose="020B0604020202020204" pitchFamily="34" charset="0"/>
              <a:buChar char="•"/>
              <a:defRPr sz="1600" kern="1200">
                <a:solidFill>
                  <a:schemeClr val="dk1"/>
                </a:solidFill>
                <a:latin typeface="+mn-lt"/>
                <a:ea typeface="+mn-ea"/>
                <a:cs typeface="+mn-cs"/>
              </a:defRPr>
            </a:lvl5pPr>
            <a:lvl6pPr marL="2514600" indent="-228600" algn="l" defTabSz="914400" rtl="0" eaLnBrk="1" latinLnBrk="0" hangingPunct="1">
              <a:spcBef>
                <a:spcPts val="300"/>
              </a:spcBef>
              <a:buClr>
                <a:srgbClr val="007FA3"/>
              </a:buClr>
              <a:buFont typeface="Arial" panose="020B0604020202020204" pitchFamily="34" charset="0"/>
              <a:buChar char="•"/>
              <a:defRPr sz="1600" kern="1200">
                <a:solidFill>
                  <a:schemeClr val="dk1"/>
                </a:solidFill>
                <a:latin typeface="+mn-lt"/>
                <a:ea typeface="+mn-ea"/>
                <a:cs typeface="+mn-cs"/>
              </a:defRPr>
            </a:lvl6pPr>
            <a:lvl7pPr marL="2971800" indent="-228600" algn="l" defTabSz="914400" rtl="0" eaLnBrk="1" latinLnBrk="0" hangingPunct="1">
              <a:spcBef>
                <a:spcPts val="300"/>
              </a:spcBef>
              <a:buClr>
                <a:srgbClr val="007FA3"/>
              </a:buClr>
              <a:buFont typeface="Arial" panose="020B0604020202020204" pitchFamily="34" charset="0"/>
              <a:buChar char="•"/>
              <a:defRPr sz="1600" kern="1200">
                <a:solidFill>
                  <a:schemeClr val="dk1"/>
                </a:solidFill>
                <a:latin typeface="+mn-lt"/>
                <a:ea typeface="+mn-ea"/>
                <a:cs typeface="+mn-cs"/>
              </a:defRPr>
            </a:lvl7pPr>
            <a:lvl8pPr marL="3429000" indent="-228600" algn="l" defTabSz="914400" rtl="0" eaLnBrk="1" latinLnBrk="0" hangingPunct="1">
              <a:spcBef>
                <a:spcPts val="300"/>
              </a:spcBef>
              <a:buClr>
                <a:srgbClr val="007FA3"/>
              </a:buClr>
              <a:buFont typeface="Arial" panose="020B0604020202020204" pitchFamily="34" charset="0"/>
              <a:buChar char="•"/>
              <a:defRPr sz="1600" kern="1200">
                <a:solidFill>
                  <a:schemeClr val="dk1"/>
                </a:solidFill>
                <a:latin typeface="+mn-lt"/>
                <a:ea typeface="+mn-ea"/>
                <a:cs typeface="+mn-cs"/>
              </a:defRPr>
            </a:lvl8pPr>
            <a:lvl9pPr marL="3886200" indent="-228600" algn="l" defTabSz="914400" rtl="0" eaLnBrk="1" latinLnBrk="0" hangingPunct="1">
              <a:spcBef>
                <a:spcPts val="300"/>
              </a:spcBef>
              <a:buClr>
                <a:srgbClr val="007FA3"/>
              </a:buClr>
              <a:buFont typeface="Arial" panose="020B0604020202020204" pitchFamily="34" charset="0"/>
              <a:buChar char="•"/>
              <a:defRPr sz="1600" kern="1200">
                <a:solidFill>
                  <a:schemeClr val="dk1"/>
                </a:solidFill>
                <a:latin typeface="+mn-lt"/>
                <a:ea typeface="+mn-ea"/>
                <a:cs typeface="+mn-cs"/>
              </a:defRPr>
            </a:lvl9pPr>
          </a:lstStyle>
          <a:p>
            <a:pPr marL="101600" indent="0">
              <a:buNone/>
            </a:pPr>
            <a:r>
              <a:rPr lang="el-GR" sz="1400" b="1" dirty="0" smtClean="0"/>
              <a:t>Αυτό το έργο προστατεύεται από τους νόμους περί πνευματικών δικαιωμάτων των Ηνωμένων Πολιτειών και παρέχεται αποκλειστικά για τη χρήση των εκπαιδευτών για τη διδασκαλία των μαθημάτων τους και την αξιολόγηση της μάθησης των μαθητών. Η διάδοση ή η πώληση οποιουδήποτε μέρους αυτού του έργου (συμπεριλαμβανομένου του Παγκόσμιου Ιστού) θα καταστρέψει την ακεραιότητα του έργου και δεν επιτρέπεται. Το έργο και το υλικό από αυτό δεν πρέπει ποτέ να διατίθενται στους μαθητές παρά μόνο από εκπαιδευτές που χρησιμοποιούν το συνοδευτικό κείμενο στις τάξεις τους. Όλοι οι αποδέκτες αυτής της εργασίας αναμένεται να συμμορφωθούν με αυτούς τους περιορισμούς και να τιμήσουν τους επιδιωκόμενους παιδαγωγικούς σκοπούς και τις ανάγκες άλλων εκπαιδευτών που βασίζονται σε αυτά τα υλικά.</a:t>
            </a:r>
            <a:endParaRPr lang="en-US" sz="1400" b="1" dirty="0"/>
          </a:p>
        </p:txBody>
      </p:sp>
    </p:spTree>
    <p:extLst>
      <p:ext uri="{BB962C8B-B14F-4D97-AF65-F5344CB8AC3E}">
        <p14:creationId xmlns="" xmlns:p14="http://schemas.microsoft.com/office/powerpoint/2010/main" val="33412688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61774"/>
          </a:xfrm>
        </p:spPr>
        <p:txBody>
          <a:bodyPr wrap="square">
            <a:spAutoFit/>
          </a:bodyPr>
          <a:lstStyle/>
          <a:p>
            <a:r>
              <a:rPr lang="en-US" sz="2800" dirty="0">
                <a:latin typeface="+mj-lt"/>
              </a:rPr>
              <a:t>6.1 </a:t>
            </a:r>
            <a:r>
              <a:rPr lang="el-GR" sz="2800" dirty="0">
                <a:latin typeface="+mj-lt"/>
              </a:rPr>
              <a:t>Ονομαστικά έναντι πραγματικών επιτοκίων</a:t>
            </a:r>
            <a:r>
              <a:rPr lang="en-US" sz="2800" dirty="0">
                <a:latin typeface="+mj-lt"/>
              </a:rPr>
              <a:t> (1 </a:t>
            </a:r>
            <a:r>
              <a:rPr lang="el-GR" sz="2800" dirty="0">
                <a:latin typeface="+mj-lt"/>
              </a:rPr>
              <a:t>από</a:t>
            </a:r>
            <a:r>
              <a:rPr lang="en-US" sz="2800" dirty="0">
                <a:latin typeface="+mj-lt"/>
              </a:rPr>
              <a:t> 6)</a:t>
            </a:r>
          </a:p>
        </p:txBody>
      </p:sp>
      <p:sp>
        <p:nvSpPr>
          <p:cNvPr id="3" name="Content Placeholder 2"/>
          <p:cNvSpPr>
            <a:spLocks noGrp="1"/>
          </p:cNvSpPr>
          <p:nvPr>
            <p:ph idx="1"/>
          </p:nvPr>
        </p:nvSpPr>
        <p:spPr>
          <a:xfrm>
            <a:off x="466725" y="1607989"/>
            <a:ext cx="8229600" cy="1821011"/>
          </a:xfrm>
        </p:spPr>
        <p:txBody>
          <a:bodyPr wrap="square">
            <a:spAutoFit/>
          </a:bodyPr>
          <a:lstStyle/>
          <a:p>
            <a:pPr>
              <a:spcBef>
                <a:spcPts val="525"/>
              </a:spcBef>
            </a:pPr>
            <a:r>
              <a:rPr lang="el-GR" sz="2200" dirty="0">
                <a:ea typeface="ヒラギノ角ゴ Pro W3" pitchFamily="-84" charset="-128"/>
              </a:rPr>
              <a:t>Το </a:t>
            </a:r>
            <a:r>
              <a:rPr lang="el-GR" sz="2200" b="1" dirty="0">
                <a:ea typeface="ヒラギノ角ゴ Pro W3" pitchFamily="-84" charset="-128"/>
              </a:rPr>
              <a:t>ονομαστικό επιτόκιο</a:t>
            </a:r>
            <a:r>
              <a:rPr lang="el-GR" sz="2200" dirty="0">
                <a:ea typeface="ヒラギノ角ゴ Pro W3" pitchFamily="-84" charset="-128"/>
              </a:rPr>
              <a:t> είναι το επιτόκιο σε δολάρια.</a:t>
            </a:r>
          </a:p>
          <a:p>
            <a:pPr>
              <a:spcBef>
                <a:spcPts val="525"/>
              </a:spcBef>
            </a:pPr>
            <a:r>
              <a:rPr lang="el-GR" sz="2200" dirty="0">
                <a:ea typeface="ヒラギノ角ゴ Pro W3" pitchFamily="-84" charset="-128"/>
              </a:rPr>
              <a:t>Το </a:t>
            </a:r>
            <a:r>
              <a:rPr lang="el-GR" sz="2200" b="1" dirty="0">
                <a:ea typeface="ヒラギノ角ゴ Pro W3" pitchFamily="-84" charset="-128"/>
              </a:rPr>
              <a:t>πραγματικό επιτόκιο</a:t>
            </a:r>
            <a:r>
              <a:rPr lang="el-GR" sz="2200" dirty="0">
                <a:ea typeface="ヒラギノ角ゴ Pro W3" pitchFamily="-84" charset="-128"/>
              </a:rPr>
              <a:t> είναι το επιτόκιο σε όρους ενός καλαθιού αγαθών.</a:t>
            </a:r>
          </a:p>
          <a:p>
            <a:pPr>
              <a:spcBef>
                <a:spcPts val="525"/>
              </a:spcBef>
            </a:pPr>
            <a:r>
              <a:rPr lang="el-GR" sz="2200" dirty="0">
                <a:ea typeface="ヒラギノ角ゴ Pro W3" pitchFamily="-84" charset="-128"/>
              </a:rPr>
              <a:t>Πρέπει να προσαρμόσουμε το ονομαστικό επιτόκιο για να λάβουμε υπόψη τον αναμενόμενο πληθωρισμό.</a:t>
            </a:r>
            <a:endParaRPr lang="en-US" sz="2200" dirty="0">
              <a:ea typeface="ヒラギノ角ゴ Pro W3" pitchFamily="-84" charset="-128"/>
            </a:endParaRPr>
          </a:p>
        </p:txBody>
      </p:sp>
    </p:spTree>
    <p:extLst>
      <p:ext uri="{BB962C8B-B14F-4D97-AF65-F5344CB8AC3E}">
        <p14:creationId xmlns="" xmlns:p14="http://schemas.microsoft.com/office/powerpoint/2010/main" val="33810671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6725" y="1371600"/>
            <a:ext cx="8229600" cy="338554"/>
          </a:xfrm>
        </p:spPr>
        <p:txBody>
          <a:bodyPr wrap="square">
            <a:spAutoFit/>
          </a:bodyPr>
          <a:lstStyle/>
          <a:p>
            <a:pPr marL="0" indent="0">
              <a:spcBef>
                <a:spcPct val="0"/>
              </a:spcBef>
              <a:buNone/>
            </a:pPr>
            <a:r>
              <a:rPr lang="el-GR" sz="2200" b="1" dirty="0"/>
              <a:t>Απεικόνιση</a:t>
            </a:r>
            <a:r>
              <a:rPr lang="en-US" sz="2200" b="1" dirty="0"/>
              <a:t> 6.1 </a:t>
            </a:r>
            <a:r>
              <a:rPr lang="el-GR" sz="2200" dirty="0"/>
              <a:t>Ορισμός κι εξαγωγή του πραγματικού επιτοκίου</a:t>
            </a:r>
            <a:endParaRPr lang="en-US" sz="2200" dirty="0"/>
          </a:p>
        </p:txBody>
      </p:sp>
      <p:pic>
        <p:nvPicPr>
          <p:cNvPr id="1026" name="Picture 2"/>
          <p:cNvPicPr>
            <a:picLocks noChangeAspect="1" noChangeArrowheads="1"/>
          </p:cNvPicPr>
          <p:nvPr/>
        </p:nvPicPr>
        <p:blipFill>
          <a:blip r:embed="rId3" cstate="print"/>
          <a:srcRect/>
          <a:stretch>
            <a:fillRect/>
          </a:stretch>
        </p:blipFill>
        <p:spPr bwMode="auto">
          <a:xfrm>
            <a:off x="1752600" y="1828800"/>
            <a:ext cx="5729288" cy="4232367"/>
          </a:xfrm>
          <a:prstGeom prst="rect">
            <a:avLst/>
          </a:prstGeom>
          <a:noFill/>
          <a:ln w="9525">
            <a:noFill/>
            <a:miter lim="800000"/>
            <a:headEnd/>
            <a:tailEnd/>
          </a:ln>
        </p:spPr>
      </p:pic>
      <p:sp>
        <p:nvSpPr>
          <p:cNvPr id="6" name="Title 1"/>
          <p:cNvSpPr>
            <a:spLocks noGrp="1"/>
          </p:cNvSpPr>
          <p:nvPr>
            <p:ph type="title"/>
          </p:nvPr>
        </p:nvSpPr>
        <p:spPr>
          <a:xfrm>
            <a:off x="457200" y="0"/>
            <a:ext cx="8229600" cy="861774"/>
          </a:xfrm>
        </p:spPr>
        <p:txBody>
          <a:bodyPr wrap="square">
            <a:spAutoFit/>
          </a:bodyPr>
          <a:lstStyle/>
          <a:p>
            <a:r>
              <a:rPr lang="en-US" sz="2800" dirty="0">
                <a:latin typeface="+mj-lt"/>
              </a:rPr>
              <a:t>6.1 </a:t>
            </a:r>
            <a:r>
              <a:rPr lang="el-GR" sz="2800" dirty="0">
                <a:latin typeface="+mj-lt"/>
              </a:rPr>
              <a:t>Ονομαστικά έναντι πραγματικών επιτοκίων</a:t>
            </a:r>
            <a:r>
              <a:rPr lang="en-US" sz="2800" dirty="0">
                <a:latin typeface="+mj-lt"/>
              </a:rPr>
              <a:t> </a:t>
            </a:r>
            <a:r>
              <a:rPr lang="en-US" sz="2800" dirty="0" smtClean="0">
                <a:latin typeface="+mj-lt"/>
              </a:rPr>
              <a:t>(</a:t>
            </a:r>
            <a:r>
              <a:rPr lang="el-GR" sz="2800" dirty="0" smtClean="0">
                <a:latin typeface="+mj-lt"/>
              </a:rPr>
              <a:t>2</a:t>
            </a:r>
            <a:r>
              <a:rPr lang="en-US" sz="2800" dirty="0" smtClean="0">
                <a:latin typeface="+mj-lt"/>
              </a:rPr>
              <a:t> </a:t>
            </a:r>
            <a:r>
              <a:rPr lang="el-GR" sz="2800" dirty="0">
                <a:latin typeface="+mj-lt"/>
              </a:rPr>
              <a:t>από</a:t>
            </a:r>
            <a:r>
              <a:rPr lang="en-US" sz="2800" dirty="0">
                <a:latin typeface="+mj-lt"/>
              </a:rPr>
              <a:t> 6)</a:t>
            </a:r>
          </a:p>
        </p:txBody>
      </p:sp>
    </p:spTree>
    <p:extLst>
      <p:ext uri="{BB962C8B-B14F-4D97-AF65-F5344CB8AC3E}">
        <p14:creationId xmlns="" xmlns:p14="http://schemas.microsoft.com/office/powerpoint/2010/main" val="31317301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47800"/>
            <a:ext cx="8229600" cy="307777"/>
          </a:xfrm>
        </p:spPr>
        <p:txBody>
          <a:bodyPr wrap="square">
            <a:spAutoFit/>
          </a:bodyPr>
          <a:lstStyle/>
          <a:p>
            <a:pPr>
              <a:spcBef>
                <a:spcPts val="525"/>
              </a:spcBef>
            </a:pPr>
            <a:r>
              <a:rPr lang="el-GR" sz="2000" dirty="0">
                <a:ea typeface="ヒラギノ角ゴ Pro W3" pitchFamily="-84" charset="-128"/>
              </a:rPr>
              <a:t>Πραγματικό επιτόκιο ενός έτους</a:t>
            </a:r>
            <a:r>
              <a:rPr lang="en-US" sz="2000" dirty="0">
                <a:ea typeface="ヒラギノ角ゴ Pro W3" pitchFamily="-84" charset="-128"/>
              </a:rPr>
              <a:t> </a:t>
            </a:r>
            <a:r>
              <a:rPr lang="en-US" sz="2000" i="1" dirty="0">
                <a:ea typeface="ヒラギノ角ゴ Pro W3" pitchFamily="-84" charset="-128"/>
                <a:cs typeface="Times New Roman" panose="02020603050405020304" pitchFamily="18" charset="0"/>
              </a:rPr>
              <a:t>r</a:t>
            </a:r>
            <a:r>
              <a:rPr lang="en-US" sz="2000" i="1" baseline="-25000" dirty="0">
                <a:ea typeface="ヒラギノ角ゴ Pro W3" pitchFamily="-84" charset="-128"/>
                <a:cs typeface="Times New Roman" panose="02020603050405020304" pitchFamily="18" charset="0"/>
              </a:rPr>
              <a:t>t</a:t>
            </a:r>
            <a:r>
              <a:rPr lang="en-US" sz="2000" dirty="0">
                <a:ea typeface="ヒラギノ角ゴ Pro W3" pitchFamily="-84" charset="-128"/>
              </a:rPr>
              <a:t>:</a:t>
            </a:r>
          </a:p>
        </p:txBody>
      </p:sp>
      <mc:AlternateContent xmlns:mc="http://schemas.openxmlformats.org/markup-compatibility/2006">
        <mc:Choice xmlns="" xmlns:a14="http://schemas.microsoft.com/office/drawing/2010/main" Requires="a14">
          <p:sp>
            <p:nvSpPr>
              <p:cNvPr id="6" name="Object 5"/>
              <p:cNvSpPr txBox="1"/>
              <p:nvPr/>
            </p:nvSpPr>
            <p:spPr>
              <a:xfrm>
                <a:off x="1734883" y="1886699"/>
                <a:ext cx="5635281" cy="925603"/>
              </a:xfrm>
              <a:prstGeom prst="rect">
                <a:avLst/>
              </a:prstGeom>
            </p:spPr>
            <p:txBody>
              <a:bodyPr>
                <a:normAutofit/>
              </a:bodyPr>
              <a:lstStyle/>
              <a:p>
                <a:pPr/>
                <a14:m>
                  <m:oMathPara xmlns:m="http://schemas.openxmlformats.org/officeDocument/2006/math">
                    <m:oMathParaPr>
                      <m:jc m:val="left"/>
                    </m:oMathParaPr>
                    <m:oMath xmlns:m="http://schemas.openxmlformats.org/officeDocument/2006/math">
                      <m:r>
                        <m:rPr>
                          <m:nor/>
                        </m:rPr>
                        <a:rPr lang="en-US" i="0" smtClean="0">
                          <a:solidFill>
                            <a:srgbClr val="000000"/>
                          </a:solidFill>
                          <a:latin typeface="Cambria Math" panose="02040503050406030204" pitchFamily="18" charset="0"/>
                        </a:rPr>
                        <m:t>1 + </m:t>
                      </m:r>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𝑟</m:t>
                          </m:r>
                        </m:e>
                        <m:sub>
                          <m:r>
                            <a:rPr lang="en-US" i="1">
                              <a:solidFill>
                                <a:srgbClr val="000000"/>
                              </a:solidFill>
                              <a:latin typeface="Cambria Math" panose="02040503050406030204" pitchFamily="18" charset="0"/>
                            </a:rPr>
                            <m:t>𝑡</m:t>
                          </m:r>
                        </m:sub>
                      </m:sSub>
                      <m:r>
                        <m:rPr>
                          <m:nor/>
                        </m:rPr>
                        <a:rPr lang="en-US" i="0">
                          <a:solidFill>
                            <a:srgbClr val="000000"/>
                          </a:solidFill>
                          <a:latin typeface="Cambria Math" panose="02040503050406030204" pitchFamily="18" charset="0"/>
                        </a:rPr>
                        <m:t> = </m:t>
                      </m:r>
                      <m:d>
                        <m:dPr>
                          <m:ctrlPr>
                            <a:rPr lang="en-US" i="1">
                              <a:solidFill>
                                <a:srgbClr val="000000"/>
                              </a:solidFill>
                              <a:latin typeface="Cambria Math" panose="02040503050406030204" pitchFamily="18" charset="0"/>
                            </a:rPr>
                          </m:ctrlPr>
                        </m:dPr>
                        <m:e>
                          <m:r>
                            <m:rPr>
                              <m:nor/>
                            </m:rPr>
                            <a:rPr lang="en-US" i="0">
                              <a:solidFill>
                                <a:srgbClr val="000000"/>
                              </a:solidFill>
                              <a:latin typeface="Cambria Math" panose="02040503050406030204" pitchFamily="18" charset="0"/>
                            </a:rPr>
                            <m:t>1 + </m:t>
                          </m:r>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𝑖</m:t>
                              </m:r>
                            </m:e>
                            <m:sub>
                              <m:r>
                                <a:rPr lang="en-US" i="1">
                                  <a:solidFill>
                                    <a:srgbClr val="000000"/>
                                  </a:solidFill>
                                  <a:latin typeface="Cambria Math" panose="02040503050406030204" pitchFamily="18" charset="0"/>
                                </a:rPr>
                                <m:t>𝑡</m:t>
                              </m:r>
                            </m:sub>
                          </m:sSub>
                        </m:e>
                      </m:d>
                      <m:f>
                        <m:fPr>
                          <m:ctrlPr>
                            <a:rPr lang="en-US" i="1">
                              <a:solidFill>
                                <a:srgbClr val="000000"/>
                              </a:solidFill>
                              <a:latin typeface="Cambria Math" panose="02040503050406030204" pitchFamily="18" charset="0"/>
                            </a:rPr>
                          </m:ctrlPr>
                        </m:fPr>
                        <m:num>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𝑃</m:t>
                              </m:r>
                            </m:e>
                            <m:sub>
                              <m:r>
                                <m:rPr>
                                  <m:sty m:val="p"/>
                                </m:rPr>
                                <a:rPr lang="en-US" i="0">
                                  <a:solidFill>
                                    <a:srgbClr val="000000"/>
                                  </a:solidFill>
                                  <a:latin typeface="Cambria Math" panose="02040503050406030204" pitchFamily="18" charset="0"/>
                                </a:rPr>
                                <m:t>t</m:t>
                              </m:r>
                            </m:sub>
                          </m:sSub>
                        </m:num>
                        <m:den>
                          <m:sSubSup>
                            <m:sSubSupPr>
                              <m:ctrlPr>
                                <a:rPr lang="en-US" i="1">
                                  <a:solidFill>
                                    <a:srgbClr val="000000"/>
                                  </a:solidFill>
                                  <a:latin typeface="Cambria Math" panose="02040503050406030204" pitchFamily="18" charset="0"/>
                                </a:rPr>
                              </m:ctrlPr>
                            </m:sSubSupPr>
                            <m:e>
                              <m:r>
                                <a:rPr lang="en-US" i="1">
                                  <a:solidFill>
                                    <a:srgbClr val="000000"/>
                                  </a:solidFill>
                                  <a:latin typeface="Cambria Math" panose="02040503050406030204" pitchFamily="18" charset="0"/>
                                </a:rPr>
                                <m:t>𝑝</m:t>
                              </m:r>
                            </m:e>
                            <m:sub>
                              <m:r>
                                <a:rPr lang="en-US" i="1">
                                  <a:solidFill>
                                    <a:srgbClr val="000000"/>
                                  </a:solidFill>
                                  <a:latin typeface="Cambria Math" panose="02040503050406030204" pitchFamily="18" charset="0"/>
                                </a:rPr>
                                <m:t>𝑡</m:t>
                              </m:r>
                              <m:r>
                                <a:rPr lang="en-US" i="1">
                                  <a:solidFill>
                                    <a:srgbClr val="000000"/>
                                  </a:solidFill>
                                  <a:latin typeface="Cambria Math" panose="02040503050406030204" pitchFamily="18" charset="0"/>
                                </a:rPr>
                                <m:t>+1</m:t>
                              </m:r>
                            </m:sub>
                            <m:sup>
                              <m:r>
                                <a:rPr lang="en-US" i="1">
                                  <a:solidFill>
                                    <a:srgbClr val="000000"/>
                                  </a:solidFill>
                                  <a:latin typeface="Cambria Math" panose="02040503050406030204" pitchFamily="18" charset="0"/>
                                </a:rPr>
                                <m:t>𝑒</m:t>
                              </m:r>
                            </m:sup>
                          </m:sSubSup>
                        </m:den>
                      </m:f>
                      <m:r>
                        <a:rPr lang="en-US" i="1">
                          <a:solidFill>
                            <a:srgbClr val="000000"/>
                          </a:solidFill>
                          <a:latin typeface="Cambria Math" panose="02040503050406030204" pitchFamily="18" charset="0"/>
                        </a:rPr>
                        <m:t>			</m:t>
                      </m:r>
                      <m:r>
                        <a:rPr lang="en-US" b="0" i="1" smtClean="0">
                          <a:solidFill>
                            <a:srgbClr val="000000"/>
                          </a:solidFill>
                          <a:latin typeface="Cambria Math" panose="02040503050406030204" pitchFamily="18" charset="0"/>
                        </a:rPr>
                        <m:t>                                                     </m:t>
                      </m:r>
                      <m:r>
                        <a:rPr lang="en-US" i="1">
                          <a:solidFill>
                            <a:srgbClr val="000000"/>
                          </a:solidFill>
                          <a:latin typeface="Cambria Math" panose="02040503050406030204" pitchFamily="18" charset="0"/>
                        </a:rPr>
                        <m:t>(6.1)</m:t>
                      </m:r>
                    </m:oMath>
                  </m:oMathPara>
                </a14:m>
                <a:endParaRPr lang="en-US" dirty="0"/>
              </a:p>
            </p:txBody>
          </p:sp>
        </mc:Choice>
        <mc:Fallback>
          <p:sp>
            <p:nvSpPr>
              <p:cNvPr id="6" name="Object 5"/>
              <p:cNvSpPr txBox="1">
                <a:spLocks noRot="1" noChangeAspect="1" noMove="1" noResize="1" noEditPoints="1" noAdjustHandles="1" noChangeArrowheads="1" noChangeShapeType="1" noTextEdit="1"/>
              </p:cNvSpPr>
              <p:nvPr/>
            </p:nvSpPr>
            <p:spPr>
              <a:xfrm>
                <a:off x="1734883" y="1886699"/>
                <a:ext cx="5635281" cy="925603"/>
              </a:xfrm>
              <a:prstGeom prst="rect">
                <a:avLst/>
              </a:prstGeom>
              <a:blipFill>
                <a:blip r:embed="rId3" cstate="print"/>
                <a:stretch>
                  <a:fillRect/>
                </a:stretch>
              </a:blipFill>
            </p:spPr>
            <p:txBody>
              <a:bodyPr/>
              <a:lstStyle/>
              <a:p>
                <a:r>
                  <a:rPr lang="en-US">
                    <a:noFill/>
                  </a:rPr>
                  <a:t> </a:t>
                </a:r>
              </a:p>
            </p:txBody>
          </p:sp>
        </mc:Fallback>
      </mc:AlternateContent>
      <p:sp>
        <p:nvSpPr>
          <p:cNvPr id="4" name="Content Placeholder 3"/>
          <p:cNvSpPr>
            <a:spLocks noGrp="1"/>
          </p:cNvSpPr>
          <p:nvPr>
            <p:ph idx="13"/>
          </p:nvPr>
        </p:nvSpPr>
        <p:spPr>
          <a:xfrm>
            <a:off x="457200" y="3086100"/>
            <a:ext cx="8229600" cy="381000"/>
          </a:xfrm>
        </p:spPr>
        <p:txBody>
          <a:bodyPr/>
          <a:lstStyle/>
          <a:p>
            <a:pPr>
              <a:spcBef>
                <a:spcPts val="525"/>
              </a:spcBef>
            </a:pPr>
            <a:r>
              <a:rPr lang="el-GR" sz="2000" dirty="0">
                <a:ea typeface="ヒラギノ角ゴ Pro W3" pitchFamily="-84" charset="-128"/>
              </a:rPr>
              <a:t>Συμβολίζουμε τον αναμενόμενο πληθωρισμό μεταξύ</a:t>
            </a:r>
            <a:r>
              <a:rPr lang="en-US" sz="2000" dirty="0">
                <a:ea typeface="ヒラギノ角ゴ Pro W3" pitchFamily="-84" charset="-128"/>
              </a:rPr>
              <a:t> </a:t>
            </a:r>
            <a:r>
              <a:rPr lang="en-US" sz="2000" i="1" dirty="0">
                <a:ea typeface="ヒラギノ角ゴ Pro W3" pitchFamily="-84" charset="-128"/>
              </a:rPr>
              <a:t>t</a:t>
            </a:r>
            <a:r>
              <a:rPr lang="en-US" sz="2000" dirty="0">
                <a:ea typeface="ヒラギノ角ゴ Pro W3" pitchFamily="-84" charset="-128"/>
              </a:rPr>
              <a:t> </a:t>
            </a:r>
            <a:r>
              <a:rPr lang="el-GR" sz="2000" dirty="0">
                <a:ea typeface="ヒラギノ角ゴ Pro W3" pitchFamily="-84" charset="-128"/>
              </a:rPr>
              <a:t>και</a:t>
            </a:r>
            <a:r>
              <a:rPr lang="en-US" sz="2000" dirty="0">
                <a:ea typeface="ヒラギノ角ゴ Pro W3" pitchFamily="-84" charset="-128"/>
              </a:rPr>
              <a:t> </a:t>
            </a:r>
            <a:r>
              <a:rPr lang="en-US" sz="2000" i="1" dirty="0">
                <a:ea typeface="ヒラギノ角ゴ Pro W3" pitchFamily="-84" charset="-128"/>
              </a:rPr>
              <a:t>t</a:t>
            </a:r>
            <a:r>
              <a:rPr lang="en-US" sz="2000" dirty="0">
                <a:ea typeface="ヒラギノ角ゴ Pro W3" pitchFamily="-84" charset="-128"/>
              </a:rPr>
              <a:t> + 1 </a:t>
            </a:r>
            <a:r>
              <a:rPr lang="el-GR" sz="2000" dirty="0">
                <a:ea typeface="ヒラギノ角ゴ Pro W3" pitchFamily="-84" charset="-128"/>
              </a:rPr>
              <a:t>ως</a:t>
            </a:r>
            <a:r>
              <a:rPr lang="en-US" sz="2000" dirty="0">
                <a:ea typeface="ヒラギノ角ゴ Pro W3" pitchFamily="-84" charset="-128"/>
              </a:rPr>
              <a:t>:</a:t>
            </a:r>
          </a:p>
        </p:txBody>
      </p:sp>
      <mc:AlternateContent xmlns:mc="http://schemas.openxmlformats.org/markup-compatibility/2006">
        <mc:Choice xmlns="" xmlns:a14="http://schemas.microsoft.com/office/drawing/2010/main" Requires="a14">
          <p:sp>
            <p:nvSpPr>
              <p:cNvPr id="7" name="Object 6"/>
              <p:cNvSpPr txBox="1"/>
              <p:nvPr/>
            </p:nvSpPr>
            <p:spPr bwMode="auto">
              <a:xfrm>
                <a:off x="1731725" y="3592354"/>
                <a:ext cx="5663088" cy="979646"/>
              </a:xfrm>
              <a:prstGeom prst="rect">
                <a:avLst/>
              </a:prstGeom>
              <a:noFill/>
              <a:ln>
                <a:noFill/>
              </a:ln>
            </p:spPr>
            <p:txBody>
              <a:bodyPr>
                <a:normAutofit/>
              </a:bodyPr>
              <a:lstStyle/>
              <a:p>
                <a:pPr/>
                <a14:m>
                  <m:oMathPara xmlns:m="http://schemas.openxmlformats.org/officeDocument/2006/math">
                    <m:oMathParaPr>
                      <m:jc m:val="left"/>
                    </m:oMathParaPr>
                    <m:oMath xmlns:m="http://schemas.openxmlformats.org/officeDocument/2006/math">
                      <m:sSubSup>
                        <m:sSubSupPr>
                          <m:ctrlPr>
                            <a:rPr lang="en-US" i="1" smtClean="0">
                              <a:solidFill>
                                <a:srgbClr val="000000"/>
                              </a:solidFill>
                              <a:latin typeface="Cambria Math" panose="02040503050406030204" pitchFamily="18" charset="0"/>
                            </a:rPr>
                          </m:ctrlPr>
                        </m:sSubSupPr>
                        <m:e>
                          <m:r>
                            <a:rPr lang="en-US" i="1">
                              <a:solidFill>
                                <a:srgbClr val="000000"/>
                              </a:solidFill>
                              <a:latin typeface="Cambria Math" panose="02040503050406030204" pitchFamily="18" charset="0"/>
                            </a:rPr>
                            <m:t>𝜋</m:t>
                          </m:r>
                        </m:e>
                        <m:sub>
                          <m:r>
                            <a:rPr lang="en-US" i="1">
                              <a:solidFill>
                                <a:srgbClr val="000000"/>
                              </a:solidFill>
                              <a:latin typeface="Cambria Math" panose="02040503050406030204" pitchFamily="18" charset="0"/>
                            </a:rPr>
                            <m:t>𝑡</m:t>
                          </m:r>
                          <m:r>
                            <a:rPr lang="en-US" i="1">
                              <a:solidFill>
                                <a:srgbClr val="000000"/>
                              </a:solidFill>
                              <a:latin typeface="Cambria Math" panose="02040503050406030204" pitchFamily="18" charset="0"/>
                            </a:rPr>
                            <m:t>+1</m:t>
                          </m:r>
                        </m:sub>
                        <m:sup>
                          <m:r>
                            <a:rPr lang="en-US" i="1">
                              <a:solidFill>
                                <a:srgbClr val="000000"/>
                              </a:solidFill>
                              <a:latin typeface="Cambria Math" panose="02040503050406030204" pitchFamily="18" charset="0"/>
                            </a:rPr>
                            <m:t>𝑒</m:t>
                          </m:r>
                        </m:sup>
                      </m:sSubSup>
                      <m:r>
                        <a:rPr lang="en-US" i="1">
                          <a:solidFill>
                            <a:srgbClr val="000000"/>
                          </a:solidFill>
                          <a:latin typeface="Cambria Math" panose="02040503050406030204" pitchFamily="18" charset="0"/>
                        </a:rPr>
                        <m:t>=</m:t>
                      </m:r>
                      <m:f>
                        <m:fPr>
                          <m:ctrlPr>
                            <a:rPr lang="en-US" i="1">
                              <a:solidFill>
                                <a:srgbClr val="000000"/>
                              </a:solidFill>
                              <a:latin typeface="Cambria Math" panose="02040503050406030204" pitchFamily="18" charset="0"/>
                            </a:rPr>
                          </m:ctrlPr>
                        </m:fPr>
                        <m:num>
                          <m:r>
                            <a:rPr lang="en-US" i="1">
                              <a:solidFill>
                                <a:srgbClr val="000000"/>
                              </a:solidFill>
                              <a:latin typeface="Cambria Math" panose="02040503050406030204" pitchFamily="18" charset="0"/>
                            </a:rPr>
                            <m:t>(</m:t>
                          </m:r>
                          <m:sSubSup>
                            <m:sSubSupPr>
                              <m:ctrlPr>
                                <a:rPr lang="en-US" i="1">
                                  <a:solidFill>
                                    <a:srgbClr val="000000"/>
                                  </a:solidFill>
                                  <a:latin typeface="Cambria Math" panose="02040503050406030204" pitchFamily="18" charset="0"/>
                                </a:rPr>
                              </m:ctrlPr>
                            </m:sSubSupPr>
                            <m:e>
                              <m:r>
                                <a:rPr lang="en-US" i="1">
                                  <a:solidFill>
                                    <a:srgbClr val="000000"/>
                                  </a:solidFill>
                                  <a:latin typeface="Cambria Math" panose="02040503050406030204" pitchFamily="18" charset="0"/>
                                </a:rPr>
                                <m:t>𝑃</m:t>
                              </m:r>
                            </m:e>
                            <m:sub>
                              <m:r>
                                <a:rPr lang="en-US" i="1">
                                  <a:solidFill>
                                    <a:srgbClr val="000000"/>
                                  </a:solidFill>
                                  <a:latin typeface="Cambria Math" panose="02040503050406030204" pitchFamily="18" charset="0"/>
                                </a:rPr>
                                <m:t>𝑡</m:t>
                              </m:r>
                              <m:r>
                                <m:rPr>
                                  <m:nor/>
                                </m:rPr>
                                <a:rPr lang="en-US" i="0">
                                  <a:solidFill>
                                    <a:srgbClr val="000000"/>
                                  </a:solidFill>
                                  <a:latin typeface="Cambria Math" panose="02040503050406030204" pitchFamily="18" charset="0"/>
                                </a:rPr>
                                <m:t> + 1</m:t>
                              </m:r>
                            </m:sub>
                            <m:sup>
                              <m:r>
                                <a:rPr lang="en-US" i="1">
                                  <a:solidFill>
                                    <a:srgbClr val="000000"/>
                                  </a:solidFill>
                                  <a:latin typeface="Cambria Math" panose="02040503050406030204" pitchFamily="18" charset="0"/>
                                </a:rPr>
                                <m:t>𝑒</m:t>
                              </m:r>
                            </m:sup>
                          </m:sSubSup>
                          <m:r>
                            <a:rPr lang="en-US" i="1">
                              <a:solidFill>
                                <a:srgbClr val="000000"/>
                              </a:solidFill>
                              <a:latin typeface="Cambria Math" panose="02040503050406030204" pitchFamily="18" charset="0"/>
                            </a:rPr>
                            <m:t>−</m:t>
                          </m:r>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𝑃</m:t>
                              </m:r>
                            </m:e>
                            <m:sub>
                              <m:r>
                                <m:rPr>
                                  <m:sty m:val="p"/>
                                </m:rPr>
                                <a:rPr lang="en-US" i="0">
                                  <a:solidFill>
                                    <a:srgbClr val="000000"/>
                                  </a:solidFill>
                                  <a:latin typeface="Cambria Math" panose="02040503050406030204" pitchFamily="18" charset="0"/>
                                </a:rPr>
                                <m:t>t</m:t>
                              </m:r>
                            </m:sub>
                          </m:sSub>
                          <m:r>
                            <a:rPr lang="en-US" i="1">
                              <a:solidFill>
                                <a:srgbClr val="000000"/>
                              </a:solidFill>
                              <a:latin typeface="Cambria Math" panose="02040503050406030204" pitchFamily="18" charset="0"/>
                            </a:rPr>
                            <m:t>)</m:t>
                          </m:r>
                        </m:num>
                        <m:den>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𝑝</m:t>
                              </m:r>
                            </m:e>
                            <m:sub>
                              <m:r>
                                <a:rPr lang="en-US" i="1">
                                  <a:solidFill>
                                    <a:srgbClr val="000000"/>
                                  </a:solidFill>
                                  <a:latin typeface="Cambria Math" panose="02040503050406030204" pitchFamily="18" charset="0"/>
                                </a:rPr>
                                <m:t>𝑡</m:t>
                              </m:r>
                            </m:sub>
                          </m:sSub>
                        </m:den>
                      </m:f>
                      <m:r>
                        <a:rPr lang="en-US" i="1">
                          <a:solidFill>
                            <a:srgbClr val="000000"/>
                          </a:solidFill>
                          <a:latin typeface="Cambria Math" panose="02040503050406030204" pitchFamily="18" charset="0"/>
                        </a:rPr>
                        <m:t>			</m:t>
                      </m:r>
                      <m:r>
                        <a:rPr lang="en-US" b="0" i="1" smtClean="0">
                          <a:solidFill>
                            <a:srgbClr val="000000"/>
                          </a:solidFill>
                          <a:latin typeface="Cambria Math" panose="02040503050406030204" pitchFamily="18" charset="0"/>
                        </a:rPr>
                        <m:t>                                                        </m:t>
                      </m:r>
                      <m:r>
                        <a:rPr lang="en-US" i="1">
                          <a:solidFill>
                            <a:srgbClr val="000000"/>
                          </a:solidFill>
                          <a:latin typeface="Cambria Math" panose="02040503050406030204" pitchFamily="18" charset="0"/>
                        </a:rPr>
                        <m:t>(6.2)</m:t>
                      </m:r>
                    </m:oMath>
                  </m:oMathPara>
                </a14:m>
                <a:endParaRPr lang="en-US" dirty="0"/>
              </a:p>
            </p:txBody>
          </p:sp>
        </mc:Choice>
        <mc:Fallback>
          <p:sp>
            <p:nvSpPr>
              <p:cNvPr id="7" name="Object 6"/>
              <p:cNvSpPr txBox="1">
                <a:spLocks noRot="1" noChangeAspect="1" noMove="1" noResize="1" noEditPoints="1" noAdjustHandles="1" noChangeArrowheads="1" noChangeShapeType="1" noTextEdit="1"/>
              </p:cNvSpPr>
              <p:nvPr/>
            </p:nvSpPr>
            <p:spPr bwMode="auto">
              <a:xfrm>
                <a:off x="1731725" y="3592354"/>
                <a:ext cx="5663088" cy="979646"/>
              </a:xfrm>
              <a:prstGeom prst="rect">
                <a:avLst/>
              </a:prstGeom>
              <a:blipFill>
                <a:blip r:embed="rId4" cstate="print"/>
                <a:stretch>
                  <a:fillRect/>
                </a:stretch>
              </a:blipFill>
              <a:ln>
                <a:noFill/>
              </a:ln>
            </p:spPr>
            <p:txBody>
              <a:bodyPr/>
              <a:lstStyle/>
              <a:p>
                <a:r>
                  <a:rPr lang="en-US">
                    <a:noFill/>
                  </a:rPr>
                  <a:t> </a:t>
                </a:r>
              </a:p>
            </p:txBody>
          </p:sp>
        </mc:Fallback>
      </mc:AlternateContent>
      <p:sp>
        <p:nvSpPr>
          <p:cNvPr id="5" name="Content Placeholder 4"/>
          <p:cNvSpPr>
            <a:spLocks noGrp="1"/>
          </p:cNvSpPr>
          <p:nvPr>
            <p:ph idx="14"/>
          </p:nvPr>
        </p:nvSpPr>
        <p:spPr>
          <a:xfrm>
            <a:off x="457200" y="4838700"/>
            <a:ext cx="8229600" cy="533400"/>
          </a:xfrm>
        </p:spPr>
        <p:txBody>
          <a:bodyPr/>
          <a:lstStyle/>
          <a:p>
            <a:pPr marL="0" indent="266700">
              <a:buNone/>
            </a:pPr>
            <a:r>
              <a:rPr lang="el-GR" sz="2000" dirty="0">
                <a:ea typeface="ヒラギノ角ゴ Pro W3" pitchFamily="-84" charset="-128"/>
              </a:rPr>
              <a:t>Άρα η εξίσωση</a:t>
            </a:r>
            <a:r>
              <a:rPr lang="en-US" sz="2000" dirty="0">
                <a:ea typeface="ヒラギノ角ゴ Pro W3" pitchFamily="-84" charset="-128"/>
              </a:rPr>
              <a:t> (6.1) </a:t>
            </a:r>
            <a:r>
              <a:rPr lang="el-GR" sz="2000" dirty="0">
                <a:ea typeface="ヒラギノ角ゴ Pro W3" pitchFamily="-84" charset="-128"/>
              </a:rPr>
              <a:t>γίνεται</a:t>
            </a:r>
            <a:endParaRPr lang="en-US" sz="2000" dirty="0">
              <a:ea typeface="ヒラギノ角ゴ Pro W3" pitchFamily="-84" charset="-128"/>
            </a:endParaRPr>
          </a:p>
        </p:txBody>
      </p:sp>
      <mc:AlternateContent xmlns:mc="http://schemas.openxmlformats.org/markup-compatibility/2006">
        <mc:Choice xmlns="" xmlns:a14="http://schemas.microsoft.com/office/drawing/2010/main" Requires="a14">
          <p:sp>
            <p:nvSpPr>
              <p:cNvPr id="12" name="Object 11"/>
              <p:cNvSpPr txBox="1"/>
              <p:nvPr/>
            </p:nvSpPr>
            <p:spPr bwMode="auto">
              <a:xfrm>
                <a:off x="1755299" y="5322887"/>
                <a:ext cx="5633403" cy="925513"/>
              </a:xfrm>
              <a:prstGeom prst="rect">
                <a:avLst/>
              </a:prstGeom>
              <a:noFill/>
              <a:ln>
                <a:noFill/>
              </a:ln>
            </p:spPr>
            <p:txBody>
              <a:bodyPr>
                <a:normAutofit/>
              </a:bodyPr>
              <a:lstStyle/>
              <a:p>
                <a:pPr/>
                <a14:m>
                  <m:oMathPara xmlns:m="http://schemas.openxmlformats.org/officeDocument/2006/math">
                    <m:oMathParaPr>
                      <m:jc m:val="left"/>
                    </m:oMathParaPr>
                    <m:oMath xmlns:m="http://schemas.openxmlformats.org/officeDocument/2006/math">
                      <m:d>
                        <m:dPr>
                          <m:ctrlPr>
                            <a:rPr lang="en-US" i="1" smtClean="0">
                              <a:solidFill>
                                <a:srgbClr val="000000"/>
                              </a:solidFill>
                              <a:latin typeface="Cambria Math" panose="02040503050406030204" pitchFamily="18" charset="0"/>
                            </a:rPr>
                          </m:ctrlPr>
                        </m:dPr>
                        <m:e>
                          <m:r>
                            <a:rPr lang="en-US" i="1">
                              <a:solidFill>
                                <a:srgbClr val="000000"/>
                              </a:solidFill>
                              <a:latin typeface="Cambria Math" panose="02040503050406030204" pitchFamily="18" charset="0"/>
                            </a:rPr>
                            <m:t>1+</m:t>
                          </m:r>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𝑟</m:t>
                              </m:r>
                            </m:e>
                            <m:sub>
                              <m:r>
                                <a:rPr lang="en-US" i="1">
                                  <a:solidFill>
                                    <a:srgbClr val="000000"/>
                                  </a:solidFill>
                                  <a:latin typeface="Cambria Math" panose="02040503050406030204" pitchFamily="18" charset="0"/>
                                </a:rPr>
                                <m:t>𝑡</m:t>
                              </m:r>
                            </m:sub>
                          </m:sSub>
                        </m:e>
                      </m:d>
                      <m:r>
                        <a:rPr lang="en-US" i="1">
                          <a:solidFill>
                            <a:srgbClr val="000000"/>
                          </a:solidFill>
                          <a:latin typeface="Cambria Math" panose="02040503050406030204" pitchFamily="18" charset="0"/>
                        </a:rPr>
                        <m:t>=</m:t>
                      </m:r>
                      <m:f>
                        <m:fPr>
                          <m:ctrlPr>
                            <a:rPr lang="en-US" i="1">
                              <a:solidFill>
                                <a:srgbClr val="000000"/>
                              </a:solidFill>
                              <a:latin typeface="Cambria Math" panose="02040503050406030204" pitchFamily="18" charset="0"/>
                            </a:rPr>
                          </m:ctrlPr>
                        </m:fPr>
                        <m:num>
                          <m:r>
                            <a:rPr lang="en-US" i="1">
                              <a:solidFill>
                                <a:srgbClr val="000000"/>
                              </a:solidFill>
                              <a:latin typeface="Cambria Math" panose="02040503050406030204" pitchFamily="18" charset="0"/>
                            </a:rPr>
                            <m:t>1+</m:t>
                          </m:r>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𝑖</m:t>
                              </m:r>
                            </m:e>
                            <m:sub>
                              <m:r>
                                <a:rPr lang="en-US" i="1">
                                  <a:solidFill>
                                    <a:srgbClr val="000000"/>
                                  </a:solidFill>
                                  <a:latin typeface="Cambria Math" panose="02040503050406030204" pitchFamily="18" charset="0"/>
                                </a:rPr>
                                <m:t>𝑡</m:t>
                              </m:r>
                            </m:sub>
                          </m:sSub>
                        </m:num>
                        <m:den>
                          <m:r>
                            <a:rPr lang="en-US" i="1">
                              <a:solidFill>
                                <a:srgbClr val="000000"/>
                              </a:solidFill>
                              <a:latin typeface="Cambria Math" panose="02040503050406030204" pitchFamily="18" charset="0"/>
                            </a:rPr>
                            <m:t>1+</m:t>
                          </m:r>
                          <m:sSubSup>
                            <m:sSubSupPr>
                              <m:ctrlPr>
                                <a:rPr lang="en-US" i="1">
                                  <a:solidFill>
                                    <a:srgbClr val="000000"/>
                                  </a:solidFill>
                                  <a:latin typeface="Cambria Math" panose="02040503050406030204" pitchFamily="18" charset="0"/>
                                </a:rPr>
                              </m:ctrlPr>
                            </m:sSubSupPr>
                            <m:e>
                              <m:r>
                                <a:rPr lang="en-US" i="1">
                                  <a:solidFill>
                                    <a:srgbClr val="000000"/>
                                  </a:solidFill>
                                  <a:latin typeface="Cambria Math" panose="02040503050406030204" pitchFamily="18" charset="0"/>
                                </a:rPr>
                                <m:t>𝜋</m:t>
                              </m:r>
                            </m:e>
                            <m:sub>
                              <m:r>
                                <a:rPr lang="en-US" i="1">
                                  <a:solidFill>
                                    <a:srgbClr val="000000"/>
                                  </a:solidFill>
                                  <a:latin typeface="Cambria Math" panose="02040503050406030204" pitchFamily="18" charset="0"/>
                                </a:rPr>
                                <m:t>𝑡</m:t>
                              </m:r>
                            </m:sub>
                            <m:sup>
                              <m:r>
                                <a:rPr lang="en-US" i="1">
                                  <a:solidFill>
                                    <a:srgbClr val="000000"/>
                                  </a:solidFill>
                                  <a:latin typeface="Cambria Math" panose="02040503050406030204" pitchFamily="18" charset="0"/>
                                </a:rPr>
                                <m:t>𝑒</m:t>
                              </m:r>
                            </m:sup>
                          </m:sSubSup>
                          <m:r>
                            <a:rPr lang="en-US" i="1">
                              <a:solidFill>
                                <a:srgbClr val="000000"/>
                              </a:solidFill>
                              <a:latin typeface="Cambria Math" panose="02040503050406030204" pitchFamily="18" charset="0"/>
                            </a:rPr>
                            <m:t>+1</m:t>
                          </m:r>
                        </m:den>
                      </m:f>
                      <m:r>
                        <a:rPr lang="en-US" i="1">
                          <a:solidFill>
                            <a:srgbClr val="000000"/>
                          </a:solidFill>
                          <a:latin typeface="Cambria Math" panose="02040503050406030204" pitchFamily="18" charset="0"/>
                        </a:rPr>
                        <m:t>			</m:t>
                      </m:r>
                      <m:r>
                        <a:rPr lang="en-US" b="0" i="1" smtClean="0">
                          <a:solidFill>
                            <a:srgbClr val="000000"/>
                          </a:solidFill>
                          <a:latin typeface="Cambria Math" panose="02040503050406030204" pitchFamily="18" charset="0"/>
                        </a:rPr>
                        <m:t>                                                    </m:t>
                      </m:r>
                      <m:r>
                        <a:rPr lang="en-US" i="1">
                          <a:solidFill>
                            <a:srgbClr val="000000"/>
                          </a:solidFill>
                          <a:latin typeface="Cambria Math" panose="02040503050406030204" pitchFamily="18" charset="0"/>
                        </a:rPr>
                        <m:t>(6.3)</m:t>
                      </m:r>
                    </m:oMath>
                  </m:oMathPara>
                </a14:m>
                <a:endParaRPr lang="en-US" dirty="0"/>
              </a:p>
            </p:txBody>
          </p:sp>
        </mc:Choice>
        <mc:Fallback>
          <p:sp>
            <p:nvSpPr>
              <p:cNvPr id="12" name="Object 11"/>
              <p:cNvSpPr txBox="1">
                <a:spLocks noRot="1" noChangeAspect="1" noMove="1" noResize="1" noEditPoints="1" noAdjustHandles="1" noChangeArrowheads="1" noChangeShapeType="1" noTextEdit="1"/>
              </p:cNvSpPr>
              <p:nvPr/>
            </p:nvSpPr>
            <p:spPr bwMode="auto">
              <a:xfrm>
                <a:off x="1755299" y="5322887"/>
                <a:ext cx="5633403" cy="925513"/>
              </a:xfrm>
              <a:prstGeom prst="rect">
                <a:avLst/>
              </a:prstGeom>
              <a:blipFill>
                <a:blip r:embed="rId5" cstate="print"/>
                <a:stretch>
                  <a:fillRect/>
                </a:stretch>
              </a:blipFill>
              <a:ln>
                <a:noFill/>
              </a:ln>
            </p:spPr>
            <p:txBody>
              <a:bodyPr/>
              <a:lstStyle/>
              <a:p>
                <a:r>
                  <a:rPr lang="en-US">
                    <a:noFill/>
                  </a:rPr>
                  <a:t> </a:t>
                </a:r>
              </a:p>
            </p:txBody>
          </p:sp>
        </mc:Fallback>
      </mc:AlternateContent>
      <p:sp>
        <p:nvSpPr>
          <p:cNvPr id="10" name="Title 1"/>
          <p:cNvSpPr>
            <a:spLocks noGrp="1"/>
          </p:cNvSpPr>
          <p:nvPr>
            <p:ph type="title"/>
          </p:nvPr>
        </p:nvSpPr>
        <p:spPr>
          <a:xfrm>
            <a:off x="457200" y="0"/>
            <a:ext cx="8229600" cy="861774"/>
          </a:xfrm>
        </p:spPr>
        <p:txBody>
          <a:bodyPr wrap="square">
            <a:spAutoFit/>
          </a:bodyPr>
          <a:lstStyle/>
          <a:p>
            <a:r>
              <a:rPr lang="en-US" sz="2800" dirty="0">
                <a:latin typeface="+mj-lt"/>
              </a:rPr>
              <a:t>6.1 </a:t>
            </a:r>
            <a:r>
              <a:rPr lang="el-GR" sz="2800" dirty="0">
                <a:latin typeface="+mj-lt"/>
              </a:rPr>
              <a:t>Ονομαστικά έναντι πραγματικών επιτοκίων</a:t>
            </a:r>
            <a:r>
              <a:rPr lang="en-US" sz="2800" dirty="0">
                <a:latin typeface="+mj-lt"/>
              </a:rPr>
              <a:t> </a:t>
            </a:r>
            <a:r>
              <a:rPr lang="en-US" sz="2800" dirty="0" smtClean="0">
                <a:latin typeface="+mj-lt"/>
              </a:rPr>
              <a:t>(</a:t>
            </a:r>
            <a:r>
              <a:rPr lang="el-GR" sz="2800" dirty="0" smtClean="0">
                <a:latin typeface="+mj-lt"/>
              </a:rPr>
              <a:t>3</a:t>
            </a:r>
            <a:r>
              <a:rPr lang="en-US" sz="2800" dirty="0" smtClean="0">
                <a:latin typeface="+mj-lt"/>
              </a:rPr>
              <a:t> </a:t>
            </a:r>
            <a:r>
              <a:rPr lang="el-GR" sz="2800" dirty="0">
                <a:latin typeface="+mj-lt"/>
              </a:rPr>
              <a:t>από</a:t>
            </a:r>
            <a:r>
              <a:rPr lang="en-US" sz="2800" dirty="0">
                <a:latin typeface="+mj-lt"/>
              </a:rPr>
              <a:t> 6)</a:t>
            </a:r>
          </a:p>
        </p:txBody>
      </p:sp>
    </p:spTree>
    <p:extLst>
      <p:ext uri="{BB962C8B-B14F-4D97-AF65-F5344CB8AC3E}">
        <p14:creationId xmlns="" xmlns:p14="http://schemas.microsoft.com/office/powerpoint/2010/main" val="26726189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94247"/>
            <a:ext cx="8229600" cy="615553"/>
          </a:xfrm>
        </p:spPr>
        <p:txBody>
          <a:bodyPr wrap="square">
            <a:spAutoFit/>
          </a:bodyPr>
          <a:lstStyle/>
          <a:p>
            <a:pPr>
              <a:spcBef>
                <a:spcPts val="525"/>
              </a:spcBef>
            </a:pPr>
            <a:r>
              <a:rPr lang="el-GR" sz="2000" dirty="0">
                <a:ea typeface="ヒラギノ角ゴ Pro W3" pitchFamily="-84" charset="-128"/>
              </a:rPr>
              <a:t>Αν το ονομαστικό επιτόκιο και ο αναμενόμενος πληθωρισμός δεν είναι πολύ υψηλά, μια καλή προσέγγιση της εξίσωσης (6.3) είναι:</a:t>
            </a:r>
            <a:endParaRPr lang="en-US" sz="2000" dirty="0">
              <a:ea typeface="ヒラギノ角ゴ Pro W3" pitchFamily="-84" charset="-128"/>
            </a:endParaRPr>
          </a:p>
        </p:txBody>
      </p:sp>
      <mc:AlternateContent xmlns:mc="http://schemas.openxmlformats.org/markup-compatibility/2006">
        <mc:Choice xmlns="" xmlns:a14="http://schemas.microsoft.com/office/drawing/2010/main" Requires="a14">
          <p:sp>
            <p:nvSpPr>
              <p:cNvPr id="4" name="Object 3"/>
              <p:cNvSpPr txBox="1"/>
              <p:nvPr/>
            </p:nvSpPr>
            <p:spPr>
              <a:xfrm>
                <a:off x="2215323" y="2577455"/>
                <a:ext cx="4682456" cy="517249"/>
              </a:xfrm>
              <a:prstGeom prst="rect">
                <a:avLst/>
              </a:prstGeom>
            </p:spPr>
            <p:txBody>
              <a:bodyPr>
                <a:normAutofit/>
              </a:bodyPr>
              <a:lstStyle/>
              <a:p>
                <a:pPr/>
                <a14:m>
                  <m:oMathPara xmlns:m="http://schemas.openxmlformats.org/officeDocument/2006/math">
                    <m:oMathParaPr>
                      <m:jc m:val="left"/>
                    </m:oMathParaPr>
                    <m:oMath xmlns:m="http://schemas.openxmlformats.org/officeDocument/2006/math">
                      <m:sSub>
                        <m:sSubPr>
                          <m:ctrlPr>
                            <a:rPr lang="en-US" i="1" smtClean="0">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𝑟</m:t>
                          </m:r>
                        </m:e>
                        <m:sub>
                          <m:r>
                            <a:rPr lang="en-US" i="1">
                              <a:solidFill>
                                <a:srgbClr val="000000"/>
                              </a:solidFill>
                              <a:latin typeface="Cambria Math" panose="02040503050406030204" pitchFamily="18" charset="0"/>
                            </a:rPr>
                            <m:t>𝑡</m:t>
                          </m:r>
                        </m:sub>
                      </m:sSub>
                      <m:r>
                        <a:rPr lang="en-US" i="1">
                          <a:solidFill>
                            <a:srgbClr val="000000"/>
                          </a:solidFill>
                          <a:latin typeface="Cambria Math" panose="02040503050406030204" pitchFamily="18" charset="0"/>
                        </a:rPr>
                        <m:t>≈</m:t>
                      </m:r>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𝑖</m:t>
                          </m:r>
                        </m:e>
                        <m:sub>
                          <m:r>
                            <a:rPr lang="en-US" i="1">
                              <a:solidFill>
                                <a:srgbClr val="000000"/>
                              </a:solidFill>
                              <a:latin typeface="Cambria Math" panose="02040503050406030204" pitchFamily="18" charset="0"/>
                            </a:rPr>
                            <m:t>𝑡</m:t>
                          </m:r>
                        </m:sub>
                      </m:sSub>
                      <m:r>
                        <a:rPr lang="en-US" i="1">
                          <a:solidFill>
                            <a:srgbClr val="000000"/>
                          </a:solidFill>
                          <a:latin typeface="Cambria Math" panose="02040503050406030204" pitchFamily="18" charset="0"/>
                        </a:rPr>
                        <m:t>−</m:t>
                      </m:r>
                      <m:r>
                        <a:rPr lang="en-US" i="0">
                          <a:solidFill>
                            <a:srgbClr val="000000"/>
                          </a:solidFill>
                          <a:latin typeface="Cambria Math" panose="02040503050406030204" pitchFamily="18" charset="0"/>
                        </a:rPr>
                        <m:t> </m:t>
                      </m:r>
                      <m:sSubSup>
                        <m:sSubSupPr>
                          <m:ctrlPr>
                            <a:rPr lang="en-US" i="1">
                              <a:solidFill>
                                <a:srgbClr val="000000"/>
                              </a:solidFill>
                              <a:latin typeface="Cambria Math" panose="02040503050406030204" pitchFamily="18" charset="0"/>
                            </a:rPr>
                          </m:ctrlPr>
                        </m:sSubSupPr>
                        <m:e>
                          <m:r>
                            <a:rPr lang="en-US" i="1">
                              <a:solidFill>
                                <a:srgbClr val="000000"/>
                              </a:solidFill>
                              <a:latin typeface="Cambria Math" panose="02040503050406030204" pitchFamily="18" charset="0"/>
                            </a:rPr>
                            <m:t>𝜋</m:t>
                          </m:r>
                        </m:e>
                        <m:sub>
                          <m:r>
                            <a:rPr lang="en-US" i="1">
                              <a:solidFill>
                                <a:srgbClr val="000000"/>
                              </a:solidFill>
                              <a:latin typeface="Cambria Math" panose="02040503050406030204" pitchFamily="18" charset="0"/>
                            </a:rPr>
                            <m:t>𝑡</m:t>
                          </m:r>
                          <m:r>
                            <a:rPr lang="en-US" i="1">
                              <a:solidFill>
                                <a:srgbClr val="000000"/>
                              </a:solidFill>
                              <a:latin typeface="Cambria Math" panose="02040503050406030204" pitchFamily="18" charset="0"/>
                            </a:rPr>
                            <m:t>+1</m:t>
                          </m:r>
                        </m:sub>
                        <m:sup>
                          <m:r>
                            <a:rPr lang="en-US" i="1">
                              <a:solidFill>
                                <a:srgbClr val="000000"/>
                              </a:solidFill>
                              <a:latin typeface="Cambria Math" panose="02040503050406030204" pitchFamily="18" charset="0"/>
                            </a:rPr>
                            <m:t>𝑒</m:t>
                          </m:r>
                        </m:sup>
                      </m:sSubSup>
                      <m:r>
                        <a:rPr lang="en-US" i="1">
                          <a:solidFill>
                            <a:srgbClr val="000000"/>
                          </a:solidFill>
                          <a:latin typeface="Cambria Math" panose="02040503050406030204" pitchFamily="18" charset="0"/>
                        </a:rPr>
                        <m:t>			</m:t>
                      </m:r>
                      <m:r>
                        <a:rPr lang="en-US" b="0" i="1" smtClean="0">
                          <a:solidFill>
                            <a:srgbClr val="000000"/>
                          </a:solidFill>
                          <a:latin typeface="Cambria Math" panose="02040503050406030204" pitchFamily="18" charset="0"/>
                        </a:rPr>
                        <m:t>                                                </m:t>
                      </m:r>
                      <m:r>
                        <a:rPr lang="en-US" i="1">
                          <a:solidFill>
                            <a:srgbClr val="000000"/>
                          </a:solidFill>
                          <a:latin typeface="Cambria Math" panose="02040503050406030204" pitchFamily="18" charset="0"/>
                        </a:rPr>
                        <m:t>(6.4)</m:t>
                      </m:r>
                    </m:oMath>
                  </m:oMathPara>
                </a14:m>
                <a:endParaRPr lang="en-US" dirty="0"/>
              </a:p>
            </p:txBody>
          </p:sp>
        </mc:Choice>
        <mc:Fallback>
          <p:sp>
            <p:nvSpPr>
              <p:cNvPr id="4" name="Object 3"/>
              <p:cNvSpPr txBox="1">
                <a:spLocks noRot="1" noChangeAspect="1" noMove="1" noResize="1" noEditPoints="1" noAdjustHandles="1" noChangeArrowheads="1" noChangeShapeType="1" noTextEdit="1"/>
              </p:cNvSpPr>
              <p:nvPr/>
            </p:nvSpPr>
            <p:spPr>
              <a:xfrm>
                <a:off x="2215323" y="2577455"/>
                <a:ext cx="4682456" cy="517249"/>
              </a:xfrm>
              <a:prstGeom prst="rect">
                <a:avLst/>
              </a:prstGeom>
              <a:blipFill>
                <a:blip r:embed="rId3" cstate="print"/>
                <a:stretch>
                  <a:fillRect/>
                </a:stretch>
              </a:blipFill>
            </p:spPr>
            <p:txBody>
              <a:bodyPr/>
              <a:lstStyle/>
              <a:p>
                <a:r>
                  <a:rPr lang="en-US">
                    <a:noFill/>
                  </a:rPr>
                  <a:t> </a:t>
                </a:r>
              </a:p>
            </p:txBody>
          </p:sp>
        </mc:Fallback>
      </mc:AlternateContent>
      <p:sp>
        <p:nvSpPr>
          <p:cNvPr id="7" name="Content Placeholder 6"/>
          <p:cNvSpPr>
            <a:spLocks noGrp="1"/>
          </p:cNvSpPr>
          <p:nvPr>
            <p:ph idx="14"/>
          </p:nvPr>
        </p:nvSpPr>
        <p:spPr>
          <a:xfrm>
            <a:off x="457200" y="3200400"/>
            <a:ext cx="8229600" cy="2743200"/>
          </a:xfrm>
        </p:spPr>
        <p:txBody>
          <a:bodyPr/>
          <a:lstStyle/>
          <a:p>
            <a:pPr>
              <a:spcBef>
                <a:spcPts val="525"/>
              </a:spcBef>
            </a:pPr>
            <a:r>
              <a:rPr lang="el-GR" sz="2000" dirty="0">
                <a:ea typeface="ヒラギノ角ゴ Pro W3" pitchFamily="-84" charset="-128"/>
              </a:rPr>
              <a:t>Όταν ο αναμενόμενος πληθωρισμός ισούται με μηδέν, το ονομαστικό επιτόκιο και το πραγματικό επιτόκιο είναι ίσα.</a:t>
            </a:r>
          </a:p>
          <a:p>
            <a:pPr>
              <a:spcBef>
                <a:spcPts val="525"/>
              </a:spcBef>
            </a:pPr>
            <a:r>
              <a:rPr lang="el-GR" sz="2000" dirty="0">
                <a:ea typeface="ヒラギノ角ゴ Pro W3" pitchFamily="-84" charset="-128"/>
              </a:rPr>
              <a:t>Επειδή ο αναμενόμενος πληθωρισμός είναι συνήθως θετικός, το πραγματικό επιτόκιο είναι συνήθως χαμηλότερο από το ονομαστικό επιτόκιο.</a:t>
            </a:r>
          </a:p>
          <a:p>
            <a:pPr>
              <a:spcBef>
                <a:spcPts val="525"/>
              </a:spcBef>
            </a:pPr>
            <a:r>
              <a:rPr lang="el-GR" sz="2000" dirty="0">
                <a:ea typeface="ヒラギノ角ゴ Pro W3" pitchFamily="-84" charset="-128"/>
              </a:rPr>
              <a:t>Για ένα δεδομένο ονομαστικό επιτόκιο, όσο υψηλότερος είναι ο αναμενόμενος πληθωρισμός, τόσο χαμηλότερο είναι το πραγματικό επιτόκιο.</a:t>
            </a:r>
            <a:r>
              <a:rPr lang="en-US" sz="2000" dirty="0">
                <a:ea typeface="ヒラギノ角ゴ Pro W3" pitchFamily="-84" charset="-128"/>
              </a:rPr>
              <a:t> </a:t>
            </a:r>
          </a:p>
        </p:txBody>
      </p:sp>
      <p:sp>
        <p:nvSpPr>
          <p:cNvPr id="8" name="Title 1"/>
          <p:cNvSpPr>
            <a:spLocks noGrp="1"/>
          </p:cNvSpPr>
          <p:nvPr>
            <p:ph type="title"/>
          </p:nvPr>
        </p:nvSpPr>
        <p:spPr>
          <a:xfrm>
            <a:off x="457200" y="0"/>
            <a:ext cx="8229600" cy="861774"/>
          </a:xfrm>
        </p:spPr>
        <p:txBody>
          <a:bodyPr wrap="square">
            <a:spAutoFit/>
          </a:bodyPr>
          <a:lstStyle/>
          <a:p>
            <a:r>
              <a:rPr lang="en-US" sz="2800" dirty="0">
                <a:latin typeface="+mj-lt"/>
              </a:rPr>
              <a:t>6.1 </a:t>
            </a:r>
            <a:r>
              <a:rPr lang="el-GR" sz="2800" dirty="0">
                <a:latin typeface="+mj-lt"/>
              </a:rPr>
              <a:t>Ονομαστικά έναντι πραγματικών επιτοκίων</a:t>
            </a:r>
            <a:r>
              <a:rPr lang="en-US" sz="2800" dirty="0">
                <a:latin typeface="+mj-lt"/>
              </a:rPr>
              <a:t> </a:t>
            </a:r>
            <a:r>
              <a:rPr lang="en-US" sz="2800" dirty="0" smtClean="0">
                <a:latin typeface="+mj-lt"/>
              </a:rPr>
              <a:t>(</a:t>
            </a:r>
            <a:r>
              <a:rPr lang="el-GR" sz="2800" dirty="0" smtClean="0">
                <a:latin typeface="+mj-lt"/>
              </a:rPr>
              <a:t>4</a:t>
            </a:r>
            <a:r>
              <a:rPr lang="en-US" sz="2800" dirty="0" smtClean="0">
                <a:latin typeface="+mj-lt"/>
              </a:rPr>
              <a:t> </a:t>
            </a:r>
            <a:r>
              <a:rPr lang="el-GR" sz="2800" dirty="0">
                <a:latin typeface="+mj-lt"/>
              </a:rPr>
              <a:t>από</a:t>
            </a:r>
            <a:r>
              <a:rPr lang="en-US" sz="2800" dirty="0">
                <a:latin typeface="+mj-lt"/>
              </a:rPr>
              <a:t> 6)</a:t>
            </a:r>
          </a:p>
        </p:txBody>
      </p:sp>
    </p:spTree>
    <p:extLst>
      <p:ext uri="{BB962C8B-B14F-4D97-AF65-F5344CB8AC3E}">
        <p14:creationId xmlns="" xmlns:p14="http://schemas.microsoft.com/office/powerpoint/2010/main" val="31502373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4"/>
          </p:nvPr>
        </p:nvSpPr>
        <p:spPr>
          <a:xfrm>
            <a:off x="457200" y="1600200"/>
            <a:ext cx="8229600" cy="3810000"/>
          </a:xfrm>
        </p:spPr>
        <p:txBody>
          <a:bodyPr/>
          <a:lstStyle/>
          <a:p>
            <a:pPr>
              <a:spcBef>
                <a:spcPts val="525"/>
              </a:spcBef>
            </a:pPr>
            <a:r>
              <a:rPr lang="el-GR" sz="2000" dirty="0">
                <a:ea typeface="ヒラギノ角ゴ Pro W3" pitchFamily="-84" charset="-128"/>
              </a:rPr>
              <a:t>Το πραγματικό επιτόκιο </a:t>
            </a:r>
            <a:r>
              <a:rPr lang="en-US" sz="2000" dirty="0">
                <a:ea typeface="ヒラギノ角ゴ Pro W3" pitchFamily="-84" charset="-128"/>
              </a:rPr>
              <a:t>(1 − </a:t>
            </a:r>
            <a:r>
              <a:rPr lang="el-GR" sz="2000" i="1" dirty="0">
                <a:latin typeface="Times New Roman" panose="02020603050405020304" pitchFamily="18" charset="0"/>
                <a:ea typeface="ヒラギノ角ゴ Pro W3" pitchFamily="-84" charset="-128"/>
                <a:cs typeface="Times New Roman" panose="02020603050405020304" pitchFamily="18" charset="0"/>
              </a:rPr>
              <a:t>π</a:t>
            </a:r>
            <a:r>
              <a:rPr lang="en-US" sz="2000" i="1" baseline="30000" dirty="0">
                <a:latin typeface="Times New Roman" panose="02020603050405020304" pitchFamily="18" charset="0"/>
                <a:ea typeface="ヒラギノ角ゴ Pro W3" pitchFamily="-84" charset="-128"/>
                <a:cs typeface="Times New Roman" panose="02020603050405020304" pitchFamily="18" charset="0"/>
              </a:rPr>
              <a:t>e</a:t>
            </a:r>
            <a:r>
              <a:rPr lang="en-US" sz="2000" dirty="0">
                <a:ea typeface="ヒラギノ角ゴ Pro W3" pitchFamily="-84" charset="-128"/>
              </a:rPr>
              <a:t>)</a:t>
            </a:r>
            <a:r>
              <a:rPr lang="el-GR" sz="2000" dirty="0">
                <a:ea typeface="ヒラギノ角ゴ Pro W3" pitchFamily="-84" charset="-128"/>
              </a:rPr>
              <a:t> βασίζεται στον αναμενόμενο πληθωρισμό, επομένως μερικές φορές ονομάζεται </a:t>
            </a:r>
            <a:r>
              <a:rPr lang="en-US" sz="2000" dirty="0">
                <a:ea typeface="ヒラギノ角ゴ Pro W3" pitchFamily="-84" charset="-128"/>
              </a:rPr>
              <a:t>ex ante (</a:t>
            </a:r>
            <a:r>
              <a:rPr lang="el-GR" sz="2000" dirty="0">
                <a:ea typeface="ヒラギノ角ゴ Pro W3" pitchFamily="-84" charset="-128"/>
              </a:rPr>
              <a:t>εκ των προτέρων</a:t>
            </a:r>
            <a:r>
              <a:rPr lang="en-US" sz="2000" dirty="0">
                <a:ea typeface="ヒラギノ角ゴ Pro W3" pitchFamily="-84" charset="-128"/>
              </a:rPr>
              <a:t>)</a:t>
            </a:r>
            <a:r>
              <a:rPr lang="el-GR" sz="2000" dirty="0">
                <a:ea typeface="ヒラギノ角ゴ Pro W3" pitchFamily="-84" charset="-128"/>
              </a:rPr>
              <a:t> πραγματικό επιτόκιο.</a:t>
            </a:r>
            <a:endParaRPr lang="en-US" sz="2000" dirty="0">
              <a:ea typeface="ヒラギノ角ゴ Pro W3" pitchFamily="-84" charset="-128"/>
            </a:endParaRPr>
          </a:p>
          <a:p>
            <a:pPr>
              <a:spcBef>
                <a:spcPts val="525"/>
              </a:spcBef>
            </a:pPr>
            <a:r>
              <a:rPr lang="el-GR" sz="2000" dirty="0">
                <a:ea typeface="ヒラギノ角ゴ Pro W3" pitchFamily="-84" charset="-128"/>
              </a:rPr>
              <a:t>Το </a:t>
            </a:r>
            <a:r>
              <a:rPr lang="el-GR" sz="2000" dirty="0" err="1">
                <a:ea typeface="ヒラギノ角ゴ Pro W3" pitchFamily="-84" charset="-128"/>
              </a:rPr>
              <a:t>πραγματοποιηθέν</a:t>
            </a:r>
            <a:r>
              <a:rPr lang="el-GR" sz="2000" dirty="0">
                <a:ea typeface="ヒラギノ角ゴ Pro W3" pitchFamily="-84" charset="-128"/>
              </a:rPr>
              <a:t> πραγματικό επιτόκιο (1 − π) ονομάζεται </a:t>
            </a:r>
            <a:r>
              <a:rPr lang="en-US" sz="2000" dirty="0">
                <a:ea typeface="ヒラギノ角ゴ Pro W3" pitchFamily="-84" charset="-128"/>
              </a:rPr>
              <a:t>ex post</a:t>
            </a:r>
            <a:r>
              <a:rPr lang="el-GR" sz="2000" dirty="0">
                <a:ea typeface="ヒラギノ角ゴ Pro W3" pitchFamily="-84" charset="-128"/>
              </a:rPr>
              <a:t> (εκ των υστέρων) επιτόκιο.</a:t>
            </a:r>
          </a:p>
          <a:p>
            <a:pPr>
              <a:spcBef>
                <a:spcPts val="525"/>
              </a:spcBef>
            </a:pPr>
            <a:r>
              <a:rPr lang="el-GR" sz="2000" dirty="0">
                <a:ea typeface="ヒラギノ角ゴ Pro W3" pitchFamily="-84" charset="-128"/>
              </a:rPr>
              <a:t>Το επιτόκιο που εισάγεται στη σχέση I S είναι το πραγματικό επιτόκιο.</a:t>
            </a:r>
          </a:p>
          <a:p>
            <a:pPr>
              <a:spcBef>
                <a:spcPts val="525"/>
              </a:spcBef>
            </a:pPr>
            <a:r>
              <a:rPr lang="el-GR" sz="2000" dirty="0">
                <a:ea typeface="ヒラギノ角ゴ Pro W3" pitchFamily="-84" charset="-128"/>
              </a:rPr>
              <a:t>Το μηδενικό κατώτατο όριο του ονομαστικού επιτοκίου σημαίνει ότι το πραγματικό επιτόκιο δεν μπορεί να είναι χαμηλότερο από το αρνητικό του πληθωρισμού.</a:t>
            </a:r>
            <a:endParaRPr lang="en-US" sz="2000" dirty="0">
              <a:ea typeface="ヒラギノ角ゴ Pro W3" pitchFamily="-84" charset="-128"/>
            </a:endParaRPr>
          </a:p>
        </p:txBody>
      </p:sp>
      <p:sp>
        <p:nvSpPr>
          <p:cNvPr id="5" name="Title 1"/>
          <p:cNvSpPr>
            <a:spLocks noGrp="1"/>
          </p:cNvSpPr>
          <p:nvPr>
            <p:ph type="title"/>
          </p:nvPr>
        </p:nvSpPr>
        <p:spPr>
          <a:xfrm>
            <a:off x="457200" y="0"/>
            <a:ext cx="8229600" cy="861774"/>
          </a:xfrm>
        </p:spPr>
        <p:txBody>
          <a:bodyPr wrap="square">
            <a:spAutoFit/>
          </a:bodyPr>
          <a:lstStyle/>
          <a:p>
            <a:r>
              <a:rPr lang="en-US" sz="2800" dirty="0">
                <a:latin typeface="+mj-lt"/>
              </a:rPr>
              <a:t>6.1 </a:t>
            </a:r>
            <a:r>
              <a:rPr lang="el-GR" sz="2800" dirty="0">
                <a:latin typeface="+mj-lt"/>
              </a:rPr>
              <a:t>Ονομαστικά έναντι πραγματικών επιτοκίων</a:t>
            </a:r>
            <a:r>
              <a:rPr lang="en-US" sz="2800" dirty="0">
                <a:latin typeface="+mj-lt"/>
              </a:rPr>
              <a:t> </a:t>
            </a:r>
            <a:r>
              <a:rPr lang="en-US" sz="2800" dirty="0" smtClean="0">
                <a:latin typeface="+mj-lt"/>
              </a:rPr>
              <a:t>(</a:t>
            </a:r>
            <a:r>
              <a:rPr lang="el-GR" sz="2800" dirty="0" smtClean="0">
                <a:latin typeface="+mj-lt"/>
              </a:rPr>
              <a:t>5</a:t>
            </a:r>
            <a:r>
              <a:rPr lang="en-US" sz="2800" dirty="0" smtClean="0">
                <a:latin typeface="+mj-lt"/>
              </a:rPr>
              <a:t> </a:t>
            </a:r>
            <a:r>
              <a:rPr lang="el-GR" sz="2800" dirty="0">
                <a:latin typeface="+mj-lt"/>
              </a:rPr>
              <a:t>από</a:t>
            </a:r>
            <a:r>
              <a:rPr lang="en-US" sz="2800" dirty="0">
                <a:latin typeface="+mj-lt"/>
              </a:rPr>
              <a:t> 6)</a:t>
            </a:r>
          </a:p>
        </p:txBody>
      </p:sp>
    </p:spTree>
    <p:extLst>
      <p:ext uri="{BB962C8B-B14F-4D97-AF65-F5344CB8AC3E}">
        <p14:creationId xmlns="" xmlns:p14="http://schemas.microsoft.com/office/powerpoint/2010/main" val="36014393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143000"/>
            <a:ext cx="8229600" cy="563142"/>
          </a:xfrm>
        </p:spPr>
        <p:txBody>
          <a:bodyPr/>
          <a:lstStyle/>
          <a:p>
            <a:pPr marL="0" indent="0">
              <a:spcBef>
                <a:spcPct val="0"/>
              </a:spcBef>
              <a:buFontTx/>
              <a:buNone/>
            </a:pPr>
            <a:r>
              <a:rPr lang="el-GR" sz="2200" b="1" dirty="0"/>
              <a:t>Απεικόνιση</a:t>
            </a:r>
            <a:r>
              <a:rPr lang="en-US" sz="2200" b="1" dirty="0"/>
              <a:t> 6.2 </a:t>
            </a:r>
            <a:r>
              <a:rPr lang="el-GR" sz="2200" dirty="0"/>
              <a:t>Ονομαστικά και πραγματικά ετήσια επιτόκια</a:t>
            </a:r>
            <a:r>
              <a:rPr lang="en-US" sz="2200" dirty="0"/>
              <a:t> T-Bill</a:t>
            </a:r>
            <a:r>
              <a:rPr lang="el-GR" sz="2200" dirty="0"/>
              <a:t> στις ΗΠΑ, από το</a:t>
            </a:r>
            <a:r>
              <a:rPr lang="en-US" sz="2200" dirty="0"/>
              <a:t> 1978</a:t>
            </a:r>
          </a:p>
        </p:txBody>
      </p:sp>
      <p:sp>
        <p:nvSpPr>
          <p:cNvPr id="3" name="Content Placeholder 2"/>
          <p:cNvSpPr>
            <a:spLocks noGrp="1"/>
          </p:cNvSpPr>
          <p:nvPr>
            <p:ph idx="13"/>
          </p:nvPr>
        </p:nvSpPr>
        <p:spPr>
          <a:xfrm>
            <a:off x="470535" y="2057400"/>
            <a:ext cx="1891665" cy="3429000"/>
          </a:xfrm>
        </p:spPr>
        <p:txBody>
          <a:bodyPr/>
          <a:lstStyle/>
          <a:p>
            <a:pPr marL="0" indent="0">
              <a:spcBef>
                <a:spcPts val="525"/>
              </a:spcBef>
              <a:buNone/>
            </a:pPr>
            <a:r>
              <a:rPr lang="el-GR" dirty="0" smtClean="0">
                <a:ea typeface="ヒラギノ角ゴ Pro W3" pitchFamily="-84" charset="-128"/>
              </a:rPr>
              <a:t>Το ονομαστικό επιτόκιο έχει μειωθεί σημαντικά από τις αρχές της δεκαετίας του 1980, αλλά επειδή μειώθηκε και ο αναμενόμενος πληθωρισμός, το πραγματικό επιτόκιο μειώθηκε πολύ λιγότερο από το ονομαστικό επιτόκιο.</a:t>
            </a:r>
            <a:endParaRPr lang="en-US" dirty="0">
              <a:ea typeface="ヒラギノ角ゴ Pro W3" pitchFamily="-84" charset="-128"/>
            </a:endParaRPr>
          </a:p>
        </p:txBody>
      </p:sp>
      <p:sp>
        <p:nvSpPr>
          <p:cNvPr id="6" name="Content Placeholder 5"/>
          <p:cNvSpPr>
            <a:spLocks noGrp="1"/>
          </p:cNvSpPr>
          <p:nvPr>
            <p:ph sz="quarter" idx="14"/>
          </p:nvPr>
        </p:nvSpPr>
        <p:spPr>
          <a:xfrm>
            <a:off x="466725" y="5486083"/>
            <a:ext cx="8233410" cy="914717"/>
          </a:xfrm>
        </p:spPr>
        <p:txBody>
          <a:bodyPr/>
          <a:lstStyle/>
          <a:p>
            <a:pPr marL="0" indent="0">
              <a:buNone/>
            </a:pPr>
            <a:r>
              <a:rPr lang="el-GR" sz="1200" i="1" dirty="0" smtClean="0"/>
              <a:t>Πηγή</a:t>
            </a:r>
            <a:r>
              <a:rPr lang="en-US" sz="1200" i="1" dirty="0" smtClean="0"/>
              <a:t>: </a:t>
            </a:r>
            <a:r>
              <a:rPr lang="en-US" sz="1200" dirty="0"/>
              <a:t>FRED:</a:t>
            </a:r>
            <a:r>
              <a:rPr lang="en-US" sz="1200" i="1" dirty="0"/>
              <a:t> </a:t>
            </a:r>
            <a:r>
              <a:rPr lang="el-GR" sz="1200" dirty="0" smtClean="0"/>
              <a:t>Το ονομαστικό επιτόκιο είναι το επιτόκιο των ετήσιων έντοκων γραμματίων του Δημοσίου τον Δεκέμβριο του προηγούμενου έτους</a:t>
            </a:r>
            <a:r>
              <a:rPr lang="en-US" sz="1200" dirty="0" smtClean="0"/>
              <a:t>: </a:t>
            </a:r>
            <a:r>
              <a:rPr lang="en-US" sz="1200" dirty="0"/>
              <a:t>Series </a:t>
            </a:r>
            <a:r>
              <a:rPr lang="en-US" sz="1200" dirty="0" smtClean="0"/>
              <a:t>TB1YR</a:t>
            </a:r>
            <a:r>
              <a:rPr lang="en-US" sz="1200" dirty="0"/>
              <a:t>, (Series </a:t>
            </a:r>
            <a:r>
              <a:rPr lang="en-US" sz="1200" dirty="0" smtClean="0"/>
              <a:t>TB6MS </a:t>
            </a:r>
            <a:r>
              <a:rPr lang="en-US" sz="1200" dirty="0"/>
              <a:t>in December 2001, 2002, 2003, and 2004.) </a:t>
            </a:r>
            <a:r>
              <a:rPr lang="el-GR" sz="1200" dirty="0" smtClean="0"/>
              <a:t>Ο αναμενόμενος πληθωρισμός είναι η 12μηνη πρόβλεψη του πληθωρισμού με βάση τον </a:t>
            </a:r>
            <a:r>
              <a:rPr lang="el-GR" sz="1200" dirty="0" err="1" smtClean="0"/>
              <a:t>αποπληθωριστή</a:t>
            </a:r>
            <a:r>
              <a:rPr lang="en-US" sz="1200" dirty="0" smtClean="0"/>
              <a:t> </a:t>
            </a:r>
            <a:r>
              <a:rPr lang="en-US" sz="1200" dirty="0" smtClean="0"/>
              <a:t>GDP</a:t>
            </a:r>
            <a:r>
              <a:rPr lang="el-GR" sz="1200" dirty="0" smtClean="0"/>
              <a:t> </a:t>
            </a:r>
            <a:r>
              <a:rPr lang="el-GR" sz="1200" dirty="0" smtClean="0"/>
              <a:t>από την έκθεση</a:t>
            </a:r>
            <a:r>
              <a:rPr lang="en-US" sz="1200" dirty="0" smtClean="0"/>
              <a:t> </a:t>
            </a:r>
            <a:r>
              <a:rPr lang="en-US" sz="1200" dirty="0" smtClean="0"/>
              <a:t>OECD </a:t>
            </a:r>
            <a:r>
              <a:rPr lang="en-US" sz="1200" dirty="0"/>
              <a:t>Economic Outlook </a:t>
            </a:r>
            <a:r>
              <a:rPr lang="el-GR" sz="1200" dirty="0" smtClean="0"/>
              <a:t>του προηγούμενου Νοεμβρίου</a:t>
            </a:r>
            <a:r>
              <a:rPr lang="en-US" sz="1200" dirty="0" smtClean="0"/>
              <a:t>.</a:t>
            </a:r>
            <a:endParaRPr lang="en-US" sz="1200" dirty="0"/>
          </a:p>
        </p:txBody>
      </p:sp>
      <p:pic>
        <p:nvPicPr>
          <p:cNvPr id="2050" name="Picture 2"/>
          <p:cNvPicPr>
            <a:picLocks noGrp="1" noChangeAspect="1" noChangeArrowheads="1"/>
          </p:cNvPicPr>
          <p:nvPr>
            <p:ph type="pic" sz="quarter" idx="15"/>
          </p:nvPr>
        </p:nvPicPr>
        <p:blipFill>
          <a:blip r:embed="rId3" cstate="print"/>
          <a:srcRect l="1977" r="1977"/>
          <a:stretch>
            <a:fillRect/>
          </a:stretch>
        </p:blipFill>
        <p:spPr bwMode="auto">
          <a:xfrm>
            <a:off x="2485396" y="2209800"/>
            <a:ext cx="6356136" cy="2667000"/>
          </a:xfrm>
          <a:prstGeom prst="rect">
            <a:avLst/>
          </a:prstGeom>
          <a:noFill/>
          <a:ln w="9525">
            <a:noFill/>
            <a:miter lim="800000"/>
            <a:headEnd/>
            <a:tailEnd/>
          </a:ln>
        </p:spPr>
      </p:pic>
      <p:sp>
        <p:nvSpPr>
          <p:cNvPr id="9" name="Title 1"/>
          <p:cNvSpPr>
            <a:spLocks noGrp="1"/>
          </p:cNvSpPr>
          <p:nvPr>
            <p:ph type="title"/>
          </p:nvPr>
        </p:nvSpPr>
        <p:spPr>
          <a:xfrm>
            <a:off x="457200" y="0"/>
            <a:ext cx="8229600" cy="861774"/>
          </a:xfrm>
        </p:spPr>
        <p:txBody>
          <a:bodyPr wrap="square">
            <a:spAutoFit/>
          </a:bodyPr>
          <a:lstStyle/>
          <a:p>
            <a:r>
              <a:rPr lang="en-US" sz="2800" dirty="0">
                <a:latin typeface="+mj-lt"/>
              </a:rPr>
              <a:t>6.1 </a:t>
            </a:r>
            <a:r>
              <a:rPr lang="el-GR" sz="2800" dirty="0">
                <a:latin typeface="+mj-lt"/>
              </a:rPr>
              <a:t>Ονομαστικά έναντι πραγματικών επιτοκίων</a:t>
            </a:r>
            <a:r>
              <a:rPr lang="en-US" sz="2800" dirty="0">
                <a:latin typeface="+mj-lt"/>
              </a:rPr>
              <a:t> </a:t>
            </a:r>
            <a:r>
              <a:rPr lang="en-US" sz="2800" dirty="0" smtClean="0">
                <a:latin typeface="+mj-lt"/>
              </a:rPr>
              <a:t>(</a:t>
            </a:r>
            <a:r>
              <a:rPr lang="el-GR" sz="2800" dirty="0" smtClean="0">
                <a:latin typeface="+mj-lt"/>
              </a:rPr>
              <a:t>6</a:t>
            </a:r>
            <a:r>
              <a:rPr lang="en-US" sz="2800" dirty="0" smtClean="0">
                <a:latin typeface="+mj-lt"/>
              </a:rPr>
              <a:t> </a:t>
            </a:r>
            <a:r>
              <a:rPr lang="el-GR" sz="2800" dirty="0">
                <a:latin typeface="+mj-lt"/>
              </a:rPr>
              <a:t>από</a:t>
            </a:r>
            <a:r>
              <a:rPr lang="en-US" sz="2800" dirty="0">
                <a:latin typeface="+mj-lt"/>
              </a:rPr>
              <a:t> 6)</a:t>
            </a:r>
          </a:p>
        </p:txBody>
      </p:sp>
    </p:spTree>
    <p:extLst>
      <p:ext uri="{BB962C8B-B14F-4D97-AF65-F5344CB8AC3E}">
        <p14:creationId xmlns="" xmlns:p14="http://schemas.microsoft.com/office/powerpoint/2010/main" val="2840566787"/>
      </p:ext>
    </p:extLst>
  </p:cSld>
  <p:clrMapOvr>
    <a:masterClrMapping/>
  </p:clrMapOvr>
</p:sld>
</file>

<file path=ppt/theme/theme1.xml><?xml version="1.0" encoding="utf-8"?>
<a:theme xmlns:a="http://schemas.openxmlformats.org/drawingml/2006/main" name="508 Lecture">
  <a:themeElements>
    <a:clrScheme name="Custom 7">
      <a:dk1>
        <a:sysClr val="windowText" lastClr="000000"/>
      </a:dk1>
      <a:lt1>
        <a:sysClr val="window" lastClr="FFFFFF"/>
      </a:lt1>
      <a:dk2>
        <a:srgbClr val="000000"/>
      </a:dk2>
      <a:lt2>
        <a:srgbClr val="007FA3"/>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sz="20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sz="2000" dirty="0" err="1" smtClean="0"/>
        </a:defPPr>
      </a:lstStyle>
    </a:txDef>
  </a:objectDefaults>
  <a:extraClrSchemeLst/>
</a:theme>
</file>

<file path=ppt/theme/theme2.xml><?xml version="1.0" encoding="utf-8"?>
<a:theme xmlns:a="http://schemas.openxmlformats.org/drawingml/2006/main" name="Office Theme">
  <a:themeElements>
    <a:clrScheme name="Pearson 508">
      <a:dk1>
        <a:sysClr val="windowText" lastClr="000000"/>
      </a:dk1>
      <a:lt1>
        <a:sysClr val="window" lastClr="FFFFFF"/>
      </a:lt1>
      <a:dk2>
        <a:srgbClr val="000000"/>
      </a:dk2>
      <a:lt2>
        <a:srgbClr val="EEEEEE"/>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Pearson 508">
      <a:dk1>
        <a:sysClr val="windowText" lastClr="000000"/>
      </a:dk1>
      <a:lt1>
        <a:sysClr val="window" lastClr="FFFFFF"/>
      </a:lt1>
      <a:dk2>
        <a:srgbClr val="000000"/>
      </a:dk2>
      <a:lt2>
        <a:srgbClr val="EEEEEE"/>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2375</TotalTime>
  <Words>5957</Words>
  <Application>Microsoft Office PowerPoint</Application>
  <PresentationFormat>Προβολή στην οθόνη (4:3)</PresentationFormat>
  <Paragraphs>290</Paragraphs>
  <Slides>31</Slides>
  <Notes>30</Notes>
  <HiddenSlides>0</HiddenSlides>
  <MMClips>0</MMClips>
  <ScaleCrop>false</ScaleCrop>
  <HeadingPairs>
    <vt:vector size="4" baseType="variant">
      <vt:variant>
        <vt:lpstr>Θέμα</vt:lpstr>
      </vt:variant>
      <vt:variant>
        <vt:i4>1</vt:i4>
      </vt:variant>
      <vt:variant>
        <vt:lpstr>Τίτλοι διαφανειών</vt:lpstr>
      </vt:variant>
      <vt:variant>
        <vt:i4>31</vt:i4>
      </vt:variant>
    </vt:vector>
  </HeadingPairs>
  <TitlesOfParts>
    <vt:vector size="32" baseType="lpstr">
      <vt:lpstr>508 Lecture</vt:lpstr>
      <vt:lpstr>Μακροοικονομική</vt:lpstr>
      <vt:lpstr>Σχεδιάγραμμα Κεφαλαίου 6 </vt:lpstr>
      <vt:lpstr>Οι αγορές χρήματος II: Το διευρυμένο υπόδειγμα IS-LM </vt:lpstr>
      <vt:lpstr>6.1 Ονομαστικά έναντι πραγματικών επιτοκίων (1 από 6)</vt:lpstr>
      <vt:lpstr>6.1 Ονομαστικά έναντι πραγματικών επιτοκίων (2 από 6)</vt:lpstr>
      <vt:lpstr>6.1 Ονομαστικά έναντι πραγματικών επιτοκίων (3 από 6)</vt:lpstr>
      <vt:lpstr>6.1 Ονομαστικά έναντι πραγματικών επιτοκίων (4 από 6)</vt:lpstr>
      <vt:lpstr>6.1 Ονομαστικά έναντι πραγματικών επιτοκίων (5 από 6)</vt:lpstr>
      <vt:lpstr>6.1 Ονομαστικά έναντι πραγματικών επιτοκίων (6 από 6)</vt:lpstr>
      <vt:lpstr>6.2 Κίνδυνος και ασφάλιστρο κινδύνου (1 από 3)</vt:lpstr>
      <vt:lpstr>6.2 Κίνδυνος και ασφάλιστρο κινδύνου (2 από 3)</vt:lpstr>
      <vt:lpstr>6.2 Κίνδυνος και ασφάλιστρο κινδύνου (3 από 3)</vt:lpstr>
      <vt:lpstr>6.3 Ο ρόλος των χρηματοπιστωτικών διαμεσολαβητών (1 από 3)</vt:lpstr>
      <vt:lpstr>6.3 Ο ρόλος των χρηματοπιστωτικών διαμεσολαβητών (2 από 3)</vt:lpstr>
      <vt:lpstr>6.3 Ο ρόλος των χρηματοπιστωτικών διαμεσολαβητών (3 από 3)</vt:lpstr>
      <vt:lpstr>ΠΛΑΙΣΙΟ ΕΠΙΚΕΝΤΡΩΣΗΣ: Τραπεζικός πανικός</vt:lpstr>
      <vt:lpstr>6.4 Επέκταση του υποδείγματος I S-LM (1 από 4)</vt:lpstr>
      <vt:lpstr>6.4 Επέκταση του υποδείγματος I S-LM  (2 από 4)</vt:lpstr>
      <vt:lpstr>6.4 Επέκταση του υποδείγματος I S-LM  (3 από 4)</vt:lpstr>
      <vt:lpstr>6.4 Επέκταση του υποδείγματος I S-LM (4 από 4)</vt:lpstr>
      <vt:lpstr>6.5 Από ένα στεγαστικό πρόβλημα σε μια χρηματοοικονομική κρίση (1 από 10)</vt:lpstr>
      <vt:lpstr>6.5 Από ένα στεγαστικό πρόβλημα σε μια χρηματοοικονομική κρίση (2 από 10)</vt:lpstr>
      <vt:lpstr>6.5 Από ένα στεγαστικό πρόβλημα σε μια χρηματοοικονομική κρίση (3 από 10)</vt:lpstr>
      <vt:lpstr>6.5 Από ένα στεγαστικό πρόβλημα σε μια χρηματοοικονομική κρίση (4 από 10)</vt:lpstr>
      <vt:lpstr>6.5 Από ένα στεγαστικό πρόβλημα σε μια χρηματοοικονομική κρίση (5 από 10)</vt:lpstr>
      <vt:lpstr>6.5 Από ένα στεγαστικό πρόβλημα σε μια χρηματοοικονομική κρίση (6 από 10)</vt:lpstr>
      <vt:lpstr>6.5 Από ένα στεγαστικό πρόβλημα σε μια χρηματοοικονομική κρίση (7 από 10)</vt:lpstr>
      <vt:lpstr>6.5 Από ένα στεγαστικό πρόβλημα σε μια χρηματοοικονομική κρίση (8 από 10)</vt:lpstr>
      <vt:lpstr>6.5 Από ένα στεγαστικό πρόβλημα σε μια χρηματοοικονομική κρίση (9 από 10)</vt:lpstr>
      <vt:lpstr>6.5 Από ένα στεγαστικό πρόβλημα σε μια χρηματοοικονομική κρίση (10 από 10)</vt:lpstr>
      <vt:lpstr>Copyright</vt:lpstr>
    </vt:vector>
  </TitlesOfParts>
  <Company>Pearson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Macroeconomics, Eighth Edition, Chapter 6, Financial Markets II</dc:title>
  <dc:subject>Economics</dc:subject>
  <dc:creator>Blanchard</dc:creator>
  <cp:keywords>Economics</cp:keywords>
  <cp:lastModifiedBy>VOTIS</cp:lastModifiedBy>
  <cp:revision>4942</cp:revision>
  <dcterms:created xsi:type="dcterms:W3CDTF">2014-07-14T20:04:21Z</dcterms:created>
  <dcterms:modified xsi:type="dcterms:W3CDTF">2022-05-22T12:25:05Z</dcterms:modified>
</cp:coreProperties>
</file>