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7" r:id="rId8"/>
    <p:sldId id="268" r:id="rId9"/>
    <p:sldId id="269" r:id="rId10"/>
    <p:sldId id="270" r:id="rId11"/>
    <p:sldId id="271" r:id="rId12"/>
    <p:sldId id="272" r:id="rId13"/>
    <p:sldId id="366" r:id="rId14"/>
    <p:sldId id="274" r:id="rId15"/>
    <p:sldId id="275" r:id="rId16"/>
    <p:sldId id="276" r:id="rId17"/>
    <p:sldId id="277"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280" r:id="rId34"/>
    <p:sldId id="281" r:id="rId35"/>
    <p:sldId id="282" r:id="rId36"/>
    <p:sldId id="263" r:id="rId37"/>
    <p:sldId id="264" r:id="rId38"/>
    <p:sldId id="307" r:id="rId39"/>
    <p:sldId id="308" r:id="rId40"/>
    <p:sldId id="314" r:id="rId41"/>
    <p:sldId id="311" r:id="rId42"/>
    <p:sldId id="309" r:id="rId43"/>
    <p:sldId id="310" r:id="rId44"/>
    <p:sldId id="365" r:id="rId45"/>
    <p:sldId id="364" r:id="rId46"/>
    <p:sldId id="325" r:id="rId47"/>
    <p:sldId id="313" r:id="rId48"/>
    <p:sldId id="304" r:id="rId49"/>
    <p:sldId id="305" r:id="rId50"/>
    <p:sldId id="30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53" autoAdjust="0"/>
    <p:restoredTop sz="86422" autoAdjust="0"/>
  </p:normalViewPr>
  <p:slideViewPr>
    <p:cSldViewPr snapToObjects="1">
      <p:cViewPr varScale="1">
        <p:scale>
          <a:sx n="103" d="100"/>
          <a:sy n="103" d="100"/>
        </p:scale>
        <p:origin x="896" y="184"/>
      </p:cViewPr>
      <p:guideLst>
        <p:guide orient="horz" pos="2160"/>
        <p:guide pos="2880"/>
      </p:guideLst>
    </p:cSldViewPr>
  </p:slideViewPr>
  <p:outlineViewPr>
    <p:cViewPr>
      <p:scale>
        <a:sx n="33" d="100"/>
        <a:sy n="33" d="100"/>
      </p:scale>
      <p:origin x="0" y="491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B4CBA-7685-466E-B5BC-30080C4BAE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8CFBDB-2190-4920-A3D1-82B62C04DFB1}">
      <dgm:prSet/>
      <dgm:spPr/>
      <dgm:t>
        <a:bodyPr/>
        <a:lstStyle/>
        <a:p>
          <a:r>
            <a:rPr lang="de-DE"/>
            <a:t>Common provisions (I), </a:t>
          </a:r>
          <a:endParaRPr lang="en-US"/>
        </a:p>
      </dgm:t>
    </dgm:pt>
    <dgm:pt modelId="{9CABAE74-B3C8-43D2-81F8-D21E411D5073}" type="parTrans" cxnId="{A9FF9796-901F-4C5F-BC3B-3856B72721A3}">
      <dgm:prSet/>
      <dgm:spPr/>
      <dgm:t>
        <a:bodyPr/>
        <a:lstStyle/>
        <a:p>
          <a:endParaRPr lang="en-US"/>
        </a:p>
      </dgm:t>
    </dgm:pt>
    <dgm:pt modelId="{AE5F91D7-6AD3-4DA3-8DBE-00C8E3550D60}" type="sibTrans" cxnId="{A9FF9796-901F-4C5F-BC3B-3856B72721A3}">
      <dgm:prSet/>
      <dgm:spPr/>
      <dgm:t>
        <a:bodyPr/>
        <a:lstStyle/>
        <a:p>
          <a:endParaRPr lang="en-US"/>
        </a:p>
      </dgm:t>
    </dgm:pt>
    <dgm:pt modelId="{DD87428C-015E-415B-9C5F-08B4D470BE51}">
      <dgm:prSet/>
      <dgm:spPr/>
      <dgm:t>
        <a:bodyPr/>
        <a:lstStyle/>
        <a:p>
          <a:r>
            <a:rPr lang="de-DE"/>
            <a:t>Provisions on democratic principles (II), Provisions on institutions (III), </a:t>
          </a:r>
          <a:endParaRPr lang="en-US"/>
        </a:p>
      </dgm:t>
    </dgm:pt>
    <dgm:pt modelId="{80D3893E-11A8-4E08-A403-07BE5E006F71}" type="parTrans" cxnId="{626FC05F-BFD0-4590-A02F-FAED620D7332}">
      <dgm:prSet/>
      <dgm:spPr/>
      <dgm:t>
        <a:bodyPr/>
        <a:lstStyle/>
        <a:p>
          <a:endParaRPr lang="en-US"/>
        </a:p>
      </dgm:t>
    </dgm:pt>
    <dgm:pt modelId="{771FB8EB-6A38-48CA-90F9-97894B23B1EB}" type="sibTrans" cxnId="{626FC05F-BFD0-4590-A02F-FAED620D7332}">
      <dgm:prSet/>
      <dgm:spPr/>
      <dgm:t>
        <a:bodyPr/>
        <a:lstStyle/>
        <a:p>
          <a:endParaRPr lang="en-US"/>
        </a:p>
      </dgm:t>
    </dgm:pt>
    <dgm:pt modelId="{364FCDD3-F5D4-433E-B9EF-D073D4698001}">
      <dgm:prSet/>
      <dgm:spPr/>
      <dgm:t>
        <a:bodyPr/>
        <a:lstStyle/>
        <a:p>
          <a:r>
            <a:rPr lang="de-DE"/>
            <a:t>Provisions on enhanced cooperation (IV),</a:t>
          </a:r>
          <a:endParaRPr lang="en-US"/>
        </a:p>
      </dgm:t>
    </dgm:pt>
    <dgm:pt modelId="{2F758451-AB72-4755-A481-6F97ADA20B97}" type="parTrans" cxnId="{35557A15-85CD-40BE-BDB6-7D9C42EB461F}">
      <dgm:prSet/>
      <dgm:spPr/>
      <dgm:t>
        <a:bodyPr/>
        <a:lstStyle/>
        <a:p>
          <a:endParaRPr lang="en-US"/>
        </a:p>
      </dgm:t>
    </dgm:pt>
    <dgm:pt modelId="{E390179B-E6DD-4199-A5E9-5C07D7E810F0}" type="sibTrans" cxnId="{35557A15-85CD-40BE-BDB6-7D9C42EB461F}">
      <dgm:prSet/>
      <dgm:spPr/>
      <dgm:t>
        <a:bodyPr/>
        <a:lstStyle/>
        <a:p>
          <a:endParaRPr lang="en-US"/>
        </a:p>
      </dgm:t>
    </dgm:pt>
    <dgm:pt modelId="{C4AA7FE4-443F-4B86-96C5-14D449491CC4}">
      <dgm:prSet/>
      <dgm:spPr/>
      <dgm:t>
        <a:bodyPr/>
        <a:lstStyle/>
        <a:p>
          <a:r>
            <a:rPr lang="de-DE"/>
            <a:t>General provisions on the Union’s external action and specific provisions on the common foreign and security policy (V) and </a:t>
          </a:r>
          <a:endParaRPr lang="en-US"/>
        </a:p>
      </dgm:t>
    </dgm:pt>
    <dgm:pt modelId="{0EC5CD13-509B-411C-AD10-BD9AC87F7D34}" type="parTrans" cxnId="{30F37D8C-549E-435B-AF7C-91BE02E337DE}">
      <dgm:prSet/>
      <dgm:spPr/>
      <dgm:t>
        <a:bodyPr/>
        <a:lstStyle/>
        <a:p>
          <a:endParaRPr lang="en-US"/>
        </a:p>
      </dgm:t>
    </dgm:pt>
    <dgm:pt modelId="{36924B31-5B70-4D3C-8C77-EB4B84305DEF}" type="sibTrans" cxnId="{30F37D8C-549E-435B-AF7C-91BE02E337DE}">
      <dgm:prSet/>
      <dgm:spPr/>
      <dgm:t>
        <a:bodyPr/>
        <a:lstStyle/>
        <a:p>
          <a:endParaRPr lang="en-US"/>
        </a:p>
      </dgm:t>
    </dgm:pt>
    <dgm:pt modelId="{D382C0F9-5717-4341-B946-4D5D14CBE476}">
      <dgm:prSet/>
      <dgm:spPr/>
      <dgm:t>
        <a:bodyPr/>
        <a:lstStyle/>
        <a:p>
          <a:r>
            <a:rPr lang="de-DE" dirty="0"/>
            <a:t>Final </a:t>
          </a:r>
          <a:r>
            <a:rPr lang="de-DE" dirty="0" err="1"/>
            <a:t>provisions</a:t>
          </a:r>
          <a:r>
            <a:rPr lang="de-DE" dirty="0"/>
            <a:t> (VI)</a:t>
          </a:r>
          <a:endParaRPr lang="en-US" dirty="0"/>
        </a:p>
      </dgm:t>
    </dgm:pt>
    <dgm:pt modelId="{5D77C8F1-6104-4174-872E-456F2CAA6AE7}" type="parTrans" cxnId="{21013A5A-297B-459A-8E14-5B3D2770D5FD}">
      <dgm:prSet/>
      <dgm:spPr/>
      <dgm:t>
        <a:bodyPr/>
        <a:lstStyle/>
        <a:p>
          <a:endParaRPr lang="en-US"/>
        </a:p>
      </dgm:t>
    </dgm:pt>
    <dgm:pt modelId="{0F7EEF7C-DDD8-4A11-AF55-DD6411C5AFF5}" type="sibTrans" cxnId="{21013A5A-297B-459A-8E14-5B3D2770D5FD}">
      <dgm:prSet/>
      <dgm:spPr/>
      <dgm:t>
        <a:bodyPr/>
        <a:lstStyle/>
        <a:p>
          <a:endParaRPr lang="en-US"/>
        </a:p>
      </dgm:t>
    </dgm:pt>
    <dgm:pt modelId="{6AC16CD2-FD39-FD4E-9C71-61A1FBD530B7}" type="pres">
      <dgm:prSet presAssocID="{00FB4CBA-7685-466E-B5BC-30080C4BAEE8}" presName="linear" presStyleCnt="0">
        <dgm:presLayoutVars>
          <dgm:animLvl val="lvl"/>
          <dgm:resizeHandles val="exact"/>
        </dgm:presLayoutVars>
      </dgm:prSet>
      <dgm:spPr/>
    </dgm:pt>
    <dgm:pt modelId="{A3F5EA44-0C77-754D-80E7-E2C97999CE03}" type="pres">
      <dgm:prSet presAssocID="{068CFBDB-2190-4920-A3D1-82B62C04DFB1}" presName="parentText" presStyleLbl="node1" presStyleIdx="0" presStyleCnt="5">
        <dgm:presLayoutVars>
          <dgm:chMax val="0"/>
          <dgm:bulletEnabled val="1"/>
        </dgm:presLayoutVars>
      </dgm:prSet>
      <dgm:spPr/>
    </dgm:pt>
    <dgm:pt modelId="{401C7E9A-5B06-0F4F-98CD-07D7BB9DEF52}" type="pres">
      <dgm:prSet presAssocID="{AE5F91D7-6AD3-4DA3-8DBE-00C8E3550D60}" presName="spacer" presStyleCnt="0"/>
      <dgm:spPr/>
    </dgm:pt>
    <dgm:pt modelId="{933FF5C3-1448-C741-9CDF-9ECD53DCC5E3}" type="pres">
      <dgm:prSet presAssocID="{DD87428C-015E-415B-9C5F-08B4D470BE51}" presName="parentText" presStyleLbl="node1" presStyleIdx="1" presStyleCnt="5">
        <dgm:presLayoutVars>
          <dgm:chMax val="0"/>
          <dgm:bulletEnabled val="1"/>
        </dgm:presLayoutVars>
      </dgm:prSet>
      <dgm:spPr/>
    </dgm:pt>
    <dgm:pt modelId="{2282F8EE-AC82-7443-B047-0FEE23F82206}" type="pres">
      <dgm:prSet presAssocID="{771FB8EB-6A38-48CA-90F9-97894B23B1EB}" presName="spacer" presStyleCnt="0"/>
      <dgm:spPr/>
    </dgm:pt>
    <dgm:pt modelId="{941CB0A8-696E-E646-8709-851E6D3E2E20}" type="pres">
      <dgm:prSet presAssocID="{364FCDD3-F5D4-433E-B9EF-D073D4698001}" presName="parentText" presStyleLbl="node1" presStyleIdx="2" presStyleCnt="5">
        <dgm:presLayoutVars>
          <dgm:chMax val="0"/>
          <dgm:bulletEnabled val="1"/>
        </dgm:presLayoutVars>
      </dgm:prSet>
      <dgm:spPr/>
    </dgm:pt>
    <dgm:pt modelId="{E087F364-57E1-424D-91D0-7C39FE82F2B9}" type="pres">
      <dgm:prSet presAssocID="{E390179B-E6DD-4199-A5E9-5C07D7E810F0}" presName="spacer" presStyleCnt="0"/>
      <dgm:spPr/>
    </dgm:pt>
    <dgm:pt modelId="{EE823C86-9405-C342-9E12-B63823F91425}" type="pres">
      <dgm:prSet presAssocID="{C4AA7FE4-443F-4B86-96C5-14D449491CC4}" presName="parentText" presStyleLbl="node1" presStyleIdx="3" presStyleCnt="5">
        <dgm:presLayoutVars>
          <dgm:chMax val="0"/>
          <dgm:bulletEnabled val="1"/>
        </dgm:presLayoutVars>
      </dgm:prSet>
      <dgm:spPr/>
    </dgm:pt>
    <dgm:pt modelId="{36B297F8-9D5E-AC4C-899D-718582CF3A26}" type="pres">
      <dgm:prSet presAssocID="{36924B31-5B70-4D3C-8C77-EB4B84305DEF}" presName="spacer" presStyleCnt="0"/>
      <dgm:spPr/>
    </dgm:pt>
    <dgm:pt modelId="{09C35FBF-84B7-1349-B489-C46E1E1F18BE}" type="pres">
      <dgm:prSet presAssocID="{D382C0F9-5717-4341-B946-4D5D14CBE476}" presName="parentText" presStyleLbl="node1" presStyleIdx="4" presStyleCnt="5">
        <dgm:presLayoutVars>
          <dgm:chMax val="0"/>
          <dgm:bulletEnabled val="1"/>
        </dgm:presLayoutVars>
      </dgm:prSet>
      <dgm:spPr/>
    </dgm:pt>
  </dgm:ptLst>
  <dgm:cxnLst>
    <dgm:cxn modelId="{35557A15-85CD-40BE-BDB6-7D9C42EB461F}" srcId="{00FB4CBA-7685-466E-B5BC-30080C4BAEE8}" destId="{364FCDD3-F5D4-433E-B9EF-D073D4698001}" srcOrd="2" destOrd="0" parTransId="{2F758451-AB72-4755-A481-6F97ADA20B97}" sibTransId="{E390179B-E6DD-4199-A5E9-5C07D7E810F0}"/>
    <dgm:cxn modelId="{2808E817-DD5F-A84C-A213-A99964773915}" type="presOf" srcId="{D382C0F9-5717-4341-B946-4D5D14CBE476}" destId="{09C35FBF-84B7-1349-B489-C46E1E1F18BE}" srcOrd="0" destOrd="0" presId="urn:microsoft.com/office/officeart/2005/8/layout/vList2"/>
    <dgm:cxn modelId="{DF8A5A45-D559-3844-B800-DE9F524B138C}" type="presOf" srcId="{068CFBDB-2190-4920-A3D1-82B62C04DFB1}" destId="{A3F5EA44-0C77-754D-80E7-E2C97999CE03}" srcOrd="0" destOrd="0" presId="urn:microsoft.com/office/officeart/2005/8/layout/vList2"/>
    <dgm:cxn modelId="{7E397E46-1CDF-024A-B308-ADA5B42272CA}" type="presOf" srcId="{C4AA7FE4-443F-4B86-96C5-14D449491CC4}" destId="{EE823C86-9405-C342-9E12-B63823F91425}" srcOrd="0" destOrd="0" presId="urn:microsoft.com/office/officeart/2005/8/layout/vList2"/>
    <dgm:cxn modelId="{21013A5A-297B-459A-8E14-5B3D2770D5FD}" srcId="{00FB4CBA-7685-466E-B5BC-30080C4BAEE8}" destId="{D382C0F9-5717-4341-B946-4D5D14CBE476}" srcOrd="4" destOrd="0" parTransId="{5D77C8F1-6104-4174-872E-456F2CAA6AE7}" sibTransId="{0F7EEF7C-DDD8-4A11-AF55-DD6411C5AFF5}"/>
    <dgm:cxn modelId="{626FC05F-BFD0-4590-A02F-FAED620D7332}" srcId="{00FB4CBA-7685-466E-B5BC-30080C4BAEE8}" destId="{DD87428C-015E-415B-9C5F-08B4D470BE51}" srcOrd="1" destOrd="0" parTransId="{80D3893E-11A8-4E08-A403-07BE5E006F71}" sibTransId="{771FB8EB-6A38-48CA-90F9-97894B23B1EB}"/>
    <dgm:cxn modelId="{E9247C64-CCBC-2848-BA26-B07BBB105420}" type="presOf" srcId="{00FB4CBA-7685-466E-B5BC-30080C4BAEE8}" destId="{6AC16CD2-FD39-FD4E-9C71-61A1FBD530B7}" srcOrd="0" destOrd="0" presId="urn:microsoft.com/office/officeart/2005/8/layout/vList2"/>
    <dgm:cxn modelId="{59C10D78-9487-434F-8D6D-089E098EFB89}" type="presOf" srcId="{DD87428C-015E-415B-9C5F-08B4D470BE51}" destId="{933FF5C3-1448-C741-9CDF-9ECD53DCC5E3}" srcOrd="0" destOrd="0" presId="urn:microsoft.com/office/officeart/2005/8/layout/vList2"/>
    <dgm:cxn modelId="{30F37D8C-549E-435B-AF7C-91BE02E337DE}" srcId="{00FB4CBA-7685-466E-B5BC-30080C4BAEE8}" destId="{C4AA7FE4-443F-4B86-96C5-14D449491CC4}" srcOrd="3" destOrd="0" parTransId="{0EC5CD13-509B-411C-AD10-BD9AC87F7D34}" sibTransId="{36924B31-5B70-4D3C-8C77-EB4B84305DEF}"/>
    <dgm:cxn modelId="{A9FF9796-901F-4C5F-BC3B-3856B72721A3}" srcId="{00FB4CBA-7685-466E-B5BC-30080C4BAEE8}" destId="{068CFBDB-2190-4920-A3D1-82B62C04DFB1}" srcOrd="0" destOrd="0" parTransId="{9CABAE74-B3C8-43D2-81F8-D21E411D5073}" sibTransId="{AE5F91D7-6AD3-4DA3-8DBE-00C8E3550D60}"/>
    <dgm:cxn modelId="{A84D93ED-7D1E-A947-A903-4E7C1647CB25}" type="presOf" srcId="{364FCDD3-F5D4-433E-B9EF-D073D4698001}" destId="{941CB0A8-696E-E646-8709-851E6D3E2E20}" srcOrd="0" destOrd="0" presId="urn:microsoft.com/office/officeart/2005/8/layout/vList2"/>
    <dgm:cxn modelId="{BE680C64-C577-1B41-BB5C-623CE4E9A901}" type="presParOf" srcId="{6AC16CD2-FD39-FD4E-9C71-61A1FBD530B7}" destId="{A3F5EA44-0C77-754D-80E7-E2C97999CE03}" srcOrd="0" destOrd="0" presId="urn:microsoft.com/office/officeart/2005/8/layout/vList2"/>
    <dgm:cxn modelId="{E3FA84D6-C6E2-0240-B88D-25F8947922F5}" type="presParOf" srcId="{6AC16CD2-FD39-FD4E-9C71-61A1FBD530B7}" destId="{401C7E9A-5B06-0F4F-98CD-07D7BB9DEF52}" srcOrd="1" destOrd="0" presId="urn:microsoft.com/office/officeart/2005/8/layout/vList2"/>
    <dgm:cxn modelId="{AD52A54F-6257-394A-9C7B-F712397D2A05}" type="presParOf" srcId="{6AC16CD2-FD39-FD4E-9C71-61A1FBD530B7}" destId="{933FF5C3-1448-C741-9CDF-9ECD53DCC5E3}" srcOrd="2" destOrd="0" presId="urn:microsoft.com/office/officeart/2005/8/layout/vList2"/>
    <dgm:cxn modelId="{A89C5C3C-23AA-9D4B-92F3-B3F230D5E6BE}" type="presParOf" srcId="{6AC16CD2-FD39-FD4E-9C71-61A1FBD530B7}" destId="{2282F8EE-AC82-7443-B047-0FEE23F82206}" srcOrd="3" destOrd="0" presId="urn:microsoft.com/office/officeart/2005/8/layout/vList2"/>
    <dgm:cxn modelId="{A042F61D-251D-BC4A-81B6-EF63F04747DF}" type="presParOf" srcId="{6AC16CD2-FD39-FD4E-9C71-61A1FBD530B7}" destId="{941CB0A8-696E-E646-8709-851E6D3E2E20}" srcOrd="4" destOrd="0" presId="urn:microsoft.com/office/officeart/2005/8/layout/vList2"/>
    <dgm:cxn modelId="{F017B124-7C83-944E-9E8A-36756D348BCE}" type="presParOf" srcId="{6AC16CD2-FD39-FD4E-9C71-61A1FBD530B7}" destId="{E087F364-57E1-424D-91D0-7C39FE82F2B9}" srcOrd="5" destOrd="0" presId="urn:microsoft.com/office/officeart/2005/8/layout/vList2"/>
    <dgm:cxn modelId="{04DD3CBC-6C9E-C940-A4D0-4FF5BE7259D2}" type="presParOf" srcId="{6AC16CD2-FD39-FD4E-9C71-61A1FBD530B7}" destId="{EE823C86-9405-C342-9E12-B63823F91425}" srcOrd="6" destOrd="0" presId="urn:microsoft.com/office/officeart/2005/8/layout/vList2"/>
    <dgm:cxn modelId="{D90B7F1B-95AC-8043-8DCB-C5ACF7C11F0A}" type="presParOf" srcId="{6AC16CD2-FD39-FD4E-9C71-61A1FBD530B7}" destId="{36B297F8-9D5E-AC4C-899D-718582CF3A26}" srcOrd="7" destOrd="0" presId="urn:microsoft.com/office/officeart/2005/8/layout/vList2"/>
    <dgm:cxn modelId="{6ED2B4C3-A8FE-2B4E-990A-B918879FC37D}" type="presParOf" srcId="{6AC16CD2-FD39-FD4E-9C71-61A1FBD530B7}" destId="{09C35FBF-84B7-1349-B489-C46E1E1F18B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4203E-DCD5-47A5-A90F-0367450004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7BF5C23-DA70-43D7-B1C8-D06C571CB60F}">
      <dgm:prSet/>
      <dgm:spPr/>
      <dgm:t>
        <a:bodyPr/>
        <a:lstStyle/>
        <a:p>
          <a:r>
            <a:rPr lang="de-DE"/>
            <a:t>Remains solitary.</a:t>
          </a:r>
          <a:endParaRPr lang="en-US"/>
        </a:p>
      </dgm:t>
    </dgm:pt>
    <dgm:pt modelId="{95A058C2-F42D-4181-A92C-4FAA25A9B510}" type="parTrans" cxnId="{AC39ECD9-D40E-4CF7-A814-3B5AB79AB6A7}">
      <dgm:prSet/>
      <dgm:spPr/>
      <dgm:t>
        <a:bodyPr/>
        <a:lstStyle/>
        <a:p>
          <a:endParaRPr lang="en-US"/>
        </a:p>
      </dgm:t>
    </dgm:pt>
    <dgm:pt modelId="{A0AC2252-5A26-45A6-9BD0-54A56BA3D5E4}" type="sibTrans" cxnId="{AC39ECD9-D40E-4CF7-A814-3B5AB79AB6A7}">
      <dgm:prSet/>
      <dgm:spPr/>
      <dgm:t>
        <a:bodyPr/>
        <a:lstStyle/>
        <a:p>
          <a:endParaRPr lang="en-US"/>
        </a:p>
      </dgm:t>
    </dgm:pt>
    <dgm:pt modelId="{4F277BF0-28A8-49C2-A181-C0A0C5FAE7DE}">
      <dgm:prSet/>
      <dgm:spPr/>
      <dgm:t>
        <a:bodyPr/>
        <a:lstStyle/>
        <a:p>
          <a:r>
            <a:rPr lang="de-DE"/>
            <a:t>Special rules about a special sector, but integrated in the institutional framework of the Union</a:t>
          </a:r>
          <a:endParaRPr lang="en-US"/>
        </a:p>
      </dgm:t>
    </dgm:pt>
    <dgm:pt modelId="{76E07195-264B-4681-A07D-2B83D395CE33}" type="parTrans" cxnId="{B5251F0E-9F0D-43BE-B02E-4E558C3C809C}">
      <dgm:prSet/>
      <dgm:spPr/>
      <dgm:t>
        <a:bodyPr/>
        <a:lstStyle/>
        <a:p>
          <a:endParaRPr lang="en-US"/>
        </a:p>
      </dgm:t>
    </dgm:pt>
    <dgm:pt modelId="{2740D7F5-BC47-4D44-9B7E-2B70D23031F1}" type="sibTrans" cxnId="{B5251F0E-9F0D-43BE-B02E-4E558C3C809C}">
      <dgm:prSet/>
      <dgm:spPr/>
      <dgm:t>
        <a:bodyPr/>
        <a:lstStyle/>
        <a:p>
          <a:endParaRPr lang="en-US"/>
        </a:p>
      </dgm:t>
    </dgm:pt>
    <dgm:pt modelId="{C353AFA4-ACFC-6346-B70B-DB121FF066E6}" type="pres">
      <dgm:prSet presAssocID="{5964203E-DCD5-47A5-A90F-036745000416}" presName="linear" presStyleCnt="0">
        <dgm:presLayoutVars>
          <dgm:animLvl val="lvl"/>
          <dgm:resizeHandles val="exact"/>
        </dgm:presLayoutVars>
      </dgm:prSet>
      <dgm:spPr/>
    </dgm:pt>
    <dgm:pt modelId="{9D5BBA19-17FE-014F-B0E9-DDBB06D82659}" type="pres">
      <dgm:prSet presAssocID="{27BF5C23-DA70-43D7-B1C8-D06C571CB60F}" presName="parentText" presStyleLbl="node1" presStyleIdx="0" presStyleCnt="2">
        <dgm:presLayoutVars>
          <dgm:chMax val="0"/>
          <dgm:bulletEnabled val="1"/>
        </dgm:presLayoutVars>
      </dgm:prSet>
      <dgm:spPr/>
    </dgm:pt>
    <dgm:pt modelId="{88A89714-F79A-B64E-86E3-85225CE04497}" type="pres">
      <dgm:prSet presAssocID="{A0AC2252-5A26-45A6-9BD0-54A56BA3D5E4}" presName="spacer" presStyleCnt="0"/>
      <dgm:spPr/>
    </dgm:pt>
    <dgm:pt modelId="{D147645D-53CB-DC47-808A-D874674F69D4}" type="pres">
      <dgm:prSet presAssocID="{4F277BF0-28A8-49C2-A181-C0A0C5FAE7DE}" presName="parentText" presStyleLbl="node1" presStyleIdx="1" presStyleCnt="2">
        <dgm:presLayoutVars>
          <dgm:chMax val="0"/>
          <dgm:bulletEnabled val="1"/>
        </dgm:presLayoutVars>
      </dgm:prSet>
      <dgm:spPr/>
    </dgm:pt>
  </dgm:ptLst>
  <dgm:cxnLst>
    <dgm:cxn modelId="{B5251F0E-9F0D-43BE-B02E-4E558C3C809C}" srcId="{5964203E-DCD5-47A5-A90F-036745000416}" destId="{4F277BF0-28A8-49C2-A181-C0A0C5FAE7DE}" srcOrd="1" destOrd="0" parTransId="{76E07195-264B-4681-A07D-2B83D395CE33}" sibTransId="{2740D7F5-BC47-4D44-9B7E-2B70D23031F1}"/>
    <dgm:cxn modelId="{221F1738-532F-E347-8852-66E34E226F06}" type="presOf" srcId="{5964203E-DCD5-47A5-A90F-036745000416}" destId="{C353AFA4-ACFC-6346-B70B-DB121FF066E6}" srcOrd="0" destOrd="0" presId="urn:microsoft.com/office/officeart/2005/8/layout/vList2"/>
    <dgm:cxn modelId="{0223BA74-8E3A-884C-8860-0C1487927DE1}" type="presOf" srcId="{27BF5C23-DA70-43D7-B1C8-D06C571CB60F}" destId="{9D5BBA19-17FE-014F-B0E9-DDBB06D82659}" srcOrd="0" destOrd="0" presId="urn:microsoft.com/office/officeart/2005/8/layout/vList2"/>
    <dgm:cxn modelId="{4EA452B5-D3BA-D343-AD3F-A8D02A5B19CE}" type="presOf" srcId="{4F277BF0-28A8-49C2-A181-C0A0C5FAE7DE}" destId="{D147645D-53CB-DC47-808A-D874674F69D4}" srcOrd="0" destOrd="0" presId="urn:microsoft.com/office/officeart/2005/8/layout/vList2"/>
    <dgm:cxn modelId="{AC39ECD9-D40E-4CF7-A814-3B5AB79AB6A7}" srcId="{5964203E-DCD5-47A5-A90F-036745000416}" destId="{27BF5C23-DA70-43D7-B1C8-D06C571CB60F}" srcOrd="0" destOrd="0" parTransId="{95A058C2-F42D-4181-A92C-4FAA25A9B510}" sibTransId="{A0AC2252-5A26-45A6-9BD0-54A56BA3D5E4}"/>
    <dgm:cxn modelId="{2460D8E2-9486-5F45-AE90-EA4F8E4E8B27}" type="presParOf" srcId="{C353AFA4-ACFC-6346-B70B-DB121FF066E6}" destId="{9D5BBA19-17FE-014F-B0E9-DDBB06D82659}" srcOrd="0" destOrd="0" presId="urn:microsoft.com/office/officeart/2005/8/layout/vList2"/>
    <dgm:cxn modelId="{80324FF1-601C-BA4E-9C30-9437E425E6A2}" type="presParOf" srcId="{C353AFA4-ACFC-6346-B70B-DB121FF066E6}" destId="{88A89714-F79A-B64E-86E3-85225CE04497}" srcOrd="1" destOrd="0" presId="urn:microsoft.com/office/officeart/2005/8/layout/vList2"/>
    <dgm:cxn modelId="{EBB56A34-4C2B-8547-A0AD-9C3352885AF5}" type="presParOf" srcId="{C353AFA4-ACFC-6346-B70B-DB121FF066E6}" destId="{D147645D-53CB-DC47-808A-D874674F69D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1D9823-C7F4-4B42-8151-3178BBDBCD5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C55ED34-799A-4CA1-93A7-C9840520AF3F}">
      <dgm:prSet/>
      <dgm:spPr/>
      <dgm:t>
        <a:bodyPr/>
        <a:lstStyle/>
        <a:p>
          <a:r>
            <a:rPr lang="de-DE"/>
            <a:t>respect for human dignity, </a:t>
          </a:r>
          <a:endParaRPr lang="en-US"/>
        </a:p>
      </dgm:t>
    </dgm:pt>
    <dgm:pt modelId="{3505332B-CF6A-4450-914E-3157C6770A64}" type="parTrans" cxnId="{81B32297-2667-40DF-9A29-67DFEE2BD231}">
      <dgm:prSet/>
      <dgm:spPr/>
      <dgm:t>
        <a:bodyPr/>
        <a:lstStyle/>
        <a:p>
          <a:endParaRPr lang="en-US"/>
        </a:p>
      </dgm:t>
    </dgm:pt>
    <dgm:pt modelId="{0F4E5AB3-8B46-4D7F-A46C-3E3D85389B93}" type="sibTrans" cxnId="{81B32297-2667-40DF-9A29-67DFEE2BD231}">
      <dgm:prSet/>
      <dgm:spPr/>
      <dgm:t>
        <a:bodyPr/>
        <a:lstStyle/>
        <a:p>
          <a:endParaRPr lang="en-US"/>
        </a:p>
      </dgm:t>
    </dgm:pt>
    <dgm:pt modelId="{18CBABB0-D374-45D7-A55C-AB633631CF31}">
      <dgm:prSet/>
      <dgm:spPr/>
      <dgm:t>
        <a:bodyPr/>
        <a:lstStyle/>
        <a:p>
          <a:r>
            <a:rPr lang="de-DE"/>
            <a:t>freedom,</a:t>
          </a:r>
          <a:endParaRPr lang="en-US"/>
        </a:p>
      </dgm:t>
    </dgm:pt>
    <dgm:pt modelId="{44A4D453-153A-4928-BB05-9D9F51E229B7}" type="parTrans" cxnId="{63275C29-3EE2-49EF-BE58-8BDEC1CC9B61}">
      <dgm:prSet/>
      <dgm:spPr/>
      <dgm:t>
        <a:bodyPr/>
        <a:lstStyle/>
        <a:p>
          <a:endParaRPr lang="en-US"/>
        </a:p>
      </dgm:t>
    </dgm:pt>
    <dgm:pt modelId="{1A1C42B2-CF28-48D7-A015-A6E7BF4A18AC}" type="sibTrans" cxnId="{63275C29-3EE2-49EF-BE58-8BDEC1CC9B61}">
      <dgm:prSet/>
      <dgm:spPr/>
      <dgm:t>
        <a:bodyPr/>
        <a:lstStyle/>
        <a:p>
          <a:endParaRPr lang="en-US"/>
        </a:p>
      </dgm:t>
    </dgm:pt>
    <dgm:pt modelId="{76E19F59-9ECA-4339-82DB-4F7456CB6E42}">
      <dgm:prSet/>
      <dgm:spPr/>
      <dgm:t>
        <a:bodyPr/>
        <a:lstStyle/>
        <a:p>
          <a:r>
            <a:rPr lang="de-DE"/>
            <a:t>democracy, </a:t>
          </a:r>
          <a:endParaRPr lang="en-US"/>
        </a:p>
      </dgm:t>
    </dgm:pt>
    <dgm:pt modelId="{EFD3CED8-A54B-41AD-817F-ED99C9F83B31}" type="parTrans" cxnId="{7C6EA69D-D0C4-444F-902A-89F35221CC39}">
      <dgm:prSet/>
      <dgm:spPr/>
      <dgm:t>
        <a:bodyPr/>
        <a:lstStyle/>
        <a:p>
          <a:endParaRPr lang="en-US"/>
        </a:p>
      </dgm:t>
    </dgm:pt>
    <dgm:pt modelId="{B93D2E87-E948-47ED-8FEE-444285E406F7}" type="sibTrans" cxnId="{7C6EA69D-D0C4-444F-902A-89F35221CC39}">
      <dgm:prSet/>
      <dgm:spPr/>
      <dgm:t>
        <a:bodyPr/>
        <a:lstStyle/>
        <a:p>
          <a:endParaRPr lang="en-US"/>
        </a:p>
      </dgm:t>
    </dgm:pt>
    <dgm:pt modelId="{13CB62A8-D384-4E5B-B26F-BC64A61DE204}">
      <dgm:prSet/>
      <dgm:spPr/>
      <dgm:t>
        <a:bodyPr/>
        <a:lstStyle/>
        <a:p>
          <a:r>
            <a:rPr lang="de-DE"/>
            <a:t>equality, </a:t>
          </a:r>
          <a:endParaRPr lang="en-US"/>
        </a:p>
      </dgm:t>
    </dgm:pt>
    <dgm:pt modelId="{EC4D458C-685C-43AF-A004-AB17CA80FC26}" type="parTrans" cxnId="{E97F1CA6-2A5F-46CC-A560-9CADC87FFA25}">
      <dgm:prSet/>
      <dgm:spPr/>
      <dgm:t>
        <a:bodyPr/>
        <a:lstStyle/>
        <a:p>
          <a:endParaRPr lang="en-US"/>
        </a:p>
      </dgm:t>
    </dgm:pt>
    <dgm:pt modelId="{2DCF1A0E-1719-490F-8F3A-77F68E0533E9}" type="sibTrans" cxnId="{E97F1CA6-2A5F-46CC-A560-9CADC87FFA25}">
      <dgm:prSet/>
      <dgm:spPr/>
      <dgm:t>
        <a:bodyPr/>
        <a:lstStyle/>
        <a:p>
          <a:endParaRPr lang="en-US"/>
        </a:p>
      </dgm:t>
    </dgm:pt>
    <dgm:pt modelId="{98900241-7963-4246-BF41-553FA7A687D1}">
      <dgm:prSet/>
      <dgm:spPr/>
      <dgm:t>
        <a:bodyPr/>
        <a:lstStyle/>
        <a:p>
          <a:r>
            <a:rPr lang="de-DE" u="sng"/>
            <a:t>the rule of law </a:t>
          </a:r>
          <a:r>
            <a:rPr lang="de-DE"/>
            <a:t>and </a:t>
          </a:r>
          <a:endParaRPr lang="en-US"/>
        </a:p>
      </dgm:t>
    </dgm:pt>
    <dgm:pt modelId="{DD7E0140-2141-4B90-96F6-533A7F13DBAE}" type="parTrans" cxnId="{5DA7336C-BD97-4C7A-A722-EFE39CB6E732}">
      <dgm:prSet/>
      <dgm:spPr/>
      <dgm:t>
        <a:bodyPr/>
        <a:lstStyle/>
        <a:p>
          <a:endParaRPr lang="en-US"/>
        </a:p>
      </dgm:t>
    </dgm:pt>
    <dgm:pt modelId="{844D711B-37D2-452C-BCB4-35EA1C175714}" type="sibTrans" cxnId="{5DA7336C-BD97-4C7A-A722-EFE39CB6E732}">
      <dgm:prSet/>
      <dgm:spPr/>
      <dgm:t>
        <a:bodyPr/>
        <a:lstStyle/>
        <a:p>
          <a:endParaRPr lang="en-US"/>
        </a:p>
      </dgm:t>
    </dgm:pt>
    <dgm:pt modelId="{6AA2ED48-FD16-4D57-8976-7E698A53BDA2}">
      <dgm:prSet/>
      <dgm:spPr/>
      <dgm:t>
        <a:bodyPr/>
        <a:lstStyle/>
        <a:p>
          <a:r>
            <a:rPr lang="de-DE"/>
            <a:t>respect for </a:t>
          </a:r>
          <a:r>
            <a:rPr lang="de-DE" u="sng"/>
            <a:t>human rights</a:t>
          </a:r>
          <a:r>
            <a:rPr lang="de-DE"/>
            <a:t>, including the rights of persons belonging to minorities</a:t>
          </a:r>
          <a:endParaRPr lang="en-US"/>
        </a:p>
      </dgm:t>
    </dgm:pt>
    <dgm:pt modelId="{E648D345-DC02-4064-A042-9AB97340115E}" type="parTrans" cxnId="{C4349DA8-7ED4-45C4-8843-9A65510649FD}">
      <dgm:prSet/>
      <dgm:spPr/>
      <dgm:t>
        <a:bodyPr/>
        <a:lstStyle/>
        <a:p>
          <a:endParaRPr lang="en-US"/>
        </a:p>
      </dgm:t>
    </dgm:pt>
    <dgm:pt modelId="{25FEF00F-0AF6-4367-9A9B-63D55D6AFC56}" type="sibTrans" cxnId="{C4349DA8-7ED4-45C4-8843-9A65510649FD}">
      <dgm:prSet/>
      <dgm:spPr/>
      <dgm:t>
        <a:bodyPr/>
        <a:lstStyle/>
        <a:p>
          <a:endParaRPr lang="en-US"/>
        </a:p>
      </dgm:t>
    </dgm:pt>
    <dgm:pt modelId="{4EE5DF55-FDB1-4557-8C1D-D01E9A55F5E7}">
      <dgm:prSet/>
      <dgm:spPr/>
      <dgm:t>
        <a:bodyPr/>
        <a:lstStyle/>
        <a:p>
          <a:r>
            <a:rPr lang="de-DE"/>
            <a:t>pluralism, </a:t>
          </a:r>
          <a:endParaRPr lang="en-US"/>
        </a:p>
      </dgm:t>
    </dgm:pt>
    <dgm:pt modelId="{95FFDF1A-5F02-4A05-B492-2824E2880312}" type="parTrans" cxnId="{E4705D0B-8381-4311-BF9B-5DAC8CEA1229}">
      <dgm:prSet/>
      <dgm:spPr/>
      <dgm:t>
        <a:bodyPr/>
        <a:lstStyle/>
        <a:p>
          <a:endParaRPr lang="en-US"/>
        </a:p>
      </dgm:t>
    </dgm:pt>
    <dgm:pt modelId="{C4A94BB6-7A95-4B34-A33D-D7A97FA75571}" type="sibTrans" cxnId="{E4705D0B-8381-4311-BF9B-5DAC8CEA1229}">
      <dgm:prSet/>
      <dgm:spPr/>
      <dgm:t>
        <a:bodyPr/>
        <a:lstStyle/>
        <a:p>
          <a:endParaRPr lang="en-US"/>
        </a:p>
      </dgm:t>
    </dgm:pt>
    <dgm:pt modelId="{BB033109-1BE8-411C-B6D0-327B511AE325}">
      <dgm:prSet/>
      <dgm:spPr/>
      <dgm:t>
        <a:bodyPr/>
        <a:lstStyle/>
        <a:p>
          <a:r>
            <a:rPr lang="de-DE"/>
            <a:t>non-discrimination, </a:t>
          </a:r>
          <a:endParaRPr lang="en-US"/>
        </a:p>
      </dgm:t>
    </dgm:pt>
    <dgm:pt modelId="{AD176D04-3735-4F26-8E4B-B68BB34DB469}" type="parTrans" cxnId="{F0350158-00D7-4920-A3F6-4F5CE63A1E43}">
      <dgm:prSet/>
      <dgm:spPr/>
      <dgm:t>
        <a:bodyPr/>
        <a:lstStyle/>
        <a:p>
          <a:endParaRPr lang="en-US"/>
        </a:p>
      </dgm:t>
    </dgm:pt>
    <dgm:pt modelId="{F896A494-605F-4707-8B2F-5387879B0594}" type="sibTrans" cxnId="{F0350158-00D7-4920-A3F6-4F5CE63A1E43}">
      <dgm:prSet/>
      <dgm:spPr/>
      <dgm:t>
        <a:bodyPr/>
        <a:lstStyle/>
        <a:p>
          <a:endParaRPr lang="en-US"/>
        </a:p>
      </dgm:t>
    </dgm:pt>
    <dgm:pt modelId="{2C4B9AF6-D029-4B98-B861-F78E52F0AC0F}">
      <dgm:prSet/>
      <dgm:spPr/>
      <dgm:t>
        <a:bodyPr/>
        <a:lstStyle/>
        <a:p>
          <a:r>
            <a:rPr lang="de-DE"/>
            <a:t>tolerance,</a:t>
          </a:r>
          <a:endParaRPr lang="en-US"/>
        </a:p>
      </dgm:t>
    </dgm:pt>
    <dgm:pt modelId="{4146E896-D4D0-45F9-8844-7EB5D8B6E216}" type="parTrans" cxnId="{CF487C3A-7168-49EA-B2B5-74A6587D69FB}">
      <dgm:prSet/>
      <dgm:spPr/>
      <dgm:t>
        <a:bodyPr/>
        <a:lstStyle/>
        <a:p>
          <a:endParaRPr lang="en-US"/>
        </a:p>
      </dgm:t>
    </dgm:pt>
    <dgm:pt modelId="{F6CDE748-47E4-488F-BCE3-C77649429500}" type="sibTrans" cxnId="{CF487C3A-7168-49EA-B2B5-74A6587D69FB}">
      <dgm:prSet/>
      <dgm:spPr/>
      <dgm:t>
        <a:bodyPr/>
        <a:lstStyle/>
        <a:p>
          <a:endParaRPr lang="en-US"/>
        </a:p>
      </dgm:t>
    </dgm:pt>
    <dgm:pt modelId="{42AACC52-6884-49F7-8959-048ABAEEDDDF}">
      <dgm:prSet/>
      <dgm:spPr/>
      <dgm:t>
        <a:bodyPr/>
        <a:lstStyle/>
        <a:p>
          <a:r>
            <a:rPr lang="de-DE" u="sng"/>
            <a:t>justice</a:t>
          </a:r>
          <a:r>
            <a:rPr lang="de-DE"/>
            <a:t>, </a:t>
          </a:r>
          <a:endParaRPr lang="en-US"/>
        </a:p>
      </dgm:t>
    </dgm:pt>
    <dgm:pt modelId="{A82C190D-67FF-4436-A422-8F1974C41BAB}" type="parTrans" cxnId="{51E73CA4-5D60-47D5-95B2-06A27F597454}">
      <dgm:prSet/>
      <dgm:spPr/>
      <dgm:t>
        <a:bodyPr/>
        <a:lstStyle/>
        <a:p>
          <a:endParaRPr lang="en-US"/>
        </a:p>
      </dgm:t>
    </dgm:pt>
    <dgm:pt modelId="{5783E028-C133-436A-9568-E4CFE0C44A9B}" type="sibTrans" cxnId="{51E73CA4-5D60-47D5-95B2-06A27F597454}">
      <dgm:prSet/>
      <dgm:spPr/>
      <dgm:t>
        <a:bodyPr/>
        <a:lstStyle/>
        <a:p>
          <a:endParaRPr lang="en-US"/>
        </a:p>
      </dgm:t>
    </dgm:pt>
    <dgm:pt modelId="{14D2ACCF-5820-4ACD-9935-9D55CAECE319}">
      <dgm:prSet/>
      <dgm:spPr/>
      <dgm:t>
        <a:bodyPr/>
        <a:lstStyle/>
        <a:p>
          <a:r>
            <a:rPr lang="de-DE"/>
            <a:t>solidarity and </a:t>
          </a:r>
          <a:endParaRPr lang="en-US"/>
        </a:p>
      </dgm:t>
    </dgm:pt>
    <dgm:pt modelId="{BF436745-F37B-41AB-B84C-3285E5E8C5F3}" type="parTrans" cxnId="{7E376A80-8A15-424E-B2B1-CF894BB963D3}">
      <dgm:prSet/>
      <dgm:spPr/>
      <dgm:t>
        <a:bodyPr/>
        <a:lstStyle/>
        <a:p>
          <a:endParaRPr lang="en-US"/>
        </a:p>
      </dgm:t>
    </dgm:pt>
    <dgm:pt modelId="{4C7630F9-A033-4ACF-B47A-673320CFE616}" type="sibTrans" cxnId="{7E376A80-8A15-424E-B2B1-CF894BB963D3}">
      <dgm:prSet/>
      <dgm:spPr/>
      <dgm:t>
        <a:bodyPr/>
        <a:lstStyle/>
        <a:p>
          <a:endParaRPr lang="en-US"/>
        </a:p>
      </dgm:t>
    </dgm:pt>
    <dgm:pt modelId="{7BEB358B-2104-4856-B16E-E959777B111E}">
      <dgm:prSet/>
      <dgm:spPr/>
      <dgm:t>
        <a:bodyPr/>
        <a:lstStyle/>
        <a:p>
          <a:r>
            <a:rPr lang="de-DE"/>
            <a:t>equality between women and men</a:t>
          </a:r>
          <a:endParaRPr lang="en-US"/>
        </a:p>
      </dgm:t>
    </dgm:pt>
    <dgm:pt modelId="{3072E7C4-855E-4BDA-94E9-FE864B0AC9CA}" type="parTrans" cxnId="{4F169C30-E11D-4F01-865A-538B92274086}">
      <dgm:prSet/>
      <dgm:spPr/>
      <dgm:t>
        <a:bodyPr/>
        <a:lstStyle/>
        <a:p>
          <a:endParaRPr lang="en-US"/>
        </a:p>
      </dgm:t>
    </dgm:pt>
    <dgm:pt modelId="{375B7A23-1624-4841-AF58-277BF5935AE1}" type="sibTrans" cxnId="{4F169C30-E11D-4F01-865A-538B92274086}">
      <dgm:prSet/>
      <dgm:spPr/>
      <dgm:t>
        <a:bodyPr/>
        <a:lstStyle/>
        <a:p>
          <a:endParaRPr lang="en-US"/>
        </a:p>
      </dgm:t>
    </dgm:pt>
    <dgm:pt modelId="{AA50B36A-E13C-4A33-85B2-263BC2B6E22A}">
      <dgm:prSet/>
      <dgm:spPr/>
      <dgm:t>
        <a:bodyPr/>
        <a:lstStyle/>
        <a:p>
          <a:r>
            <a:rPr lang="de-DE"/>
            <a:t>Promotion of peace (art. 3.1 TEU)</a:t>
          </a:r>
          <a:endParaRPr lang="en-US"/>
        </a:p>
      </dgm:t>
    </dgm:pt>
    <dgm:pt modelId="{B0D840AE-E5BF-4C70-8604-141103F3CDD7}" type="parTrans" cxnId="{E6561182-94FB-4202-AF4A-0D7B2493C2F7}">
      <dgm:prSet/>
      <dgm:spPr/>
      <dgm:t>
        <a:bodyPr/>
        <a:lstStyle/>
        <a:p>
          <a:endParaRPr lang="en-US"/>
        </a:p>
      </dgm:t>
    </dgm:pt>
    <dgm:pt modelId="{2FE54868-D63C-450A-ADD2-B4696716BF7F}" type="sibTrans" cxnId="{E6561182-94FB-4202-AF4A-0D7B2493C2F7}">
      <dgm:prSet/>
      <dgm:spPr/>
      <dgm:t>
        <a:bodyPr/>
        <a:lstStyle/>
        <a:p>
          <a:endParaRPr lang="en-US"/>
        </a:p>
      </dgm:t>
    </dgm:pt>
    <dgm:pt modelId="{E056D4DC-B32F-2049-ACB0-8946DC174685}" type="pres">
      <dgm:prSet presAssocID="{B61D9823-C7F4-4B42-8151-3178BBDBCD53}" presName="diagram" presStyleCnt="0">
        <dgm:presLayoutVars>
          <dgm:dir/>
          <dgm:resizeHandles val="exact"/>
        </dgm:presLayoutVars>
      </dgm:prSet>
      <dgm:spPr/>
    </dgm:pt>
    <dgm:pt modelId="{8C56C2A5-3FDE-9B4A-BA8A-99EE0147E052}" type="pres">
      <dgm:prSet presAssocID="{3C55ED34-799A-4CA1-93A7-C9840520AF3F}" presName="node" presStyleLbl="node1" presStyleIdx="0" presStyleCnt="13">
        <dgm:presLayoutVars>
          <dgm:bulletEnabled val="1"/>
        </dgm:presLayoutVars>
      </dgm:prSet>
      <dgm:spPr/>
    </dgm:pt>
    <dgm:pt modelId="{FF63B56F-2A92-6E40-9B88-BB7B4B5DCA0B}" type="pres">
      <dgm:prSet presAssocID="{0F4E5AB3-8B46-4D7F-A46C-3E3D85389B93}" presName="sibTrans" presStyleCnt="0"/>
      <dgm:spPr/>
    </dgm:pt>
    <dgm:pt modelId="{57902082-09A5-1A4D-BE63-E9AFAEED9B28}" type="pres">
      <dgm:prSet presAssocID="{18CBABB0-D374-45D7-A55C-AB633631CF31}" presName="node" presStyleLbl="node1" presStyleIdx="1" presStyleCnt="13">
        <dgm:presLayoutVars>
          <dgm:bulletEnabled val="1"/>
        </dgm:presLayoutVars>
      </dgm:prSet>
      <dgm:spPr/>
    </dgm:pt>
    <dgm:pt modelId="{2519D349-0E8A-6044-855E-1181CC7CF414}" type="pres">
      <dgm:prSet presAssocID="{1A1C42B2-CF28-48D7-A015-A6E7BF4A18AC}" presName="sibTrans" presStyleCnt="0"/>
      <dgm:spPr/>
    </dgm:pt>
    <dgm:pt modelId="{4ECA5D28-0798-4848-83F0-1951B1811DC7}" type="pres">
      <dgm:prSet presAssocID="{76E19F59-9ECA-4339-82DB-4F7456CB6E42}" presName="node" presStyleLbl="node1" presStyleIdx="2" presStyleCnt="13">
        <dgm:presLayoutVars>
          <dgm:bulletEnabled val="1"/>
        </dgm:presLayoutVars>
      </dgm:prSet>
      <dgm:spPr/>
    </dgm:pt>
    <dgm:pt modelId="{AA03A5EB-49EA-B34C-8858-19E771FE2F75}" type="pres">
      <dgm:prSet presAssocID="{B93D2E87-E948-47ED-8FEE-444285E406F7}" presName="sibTrans" presStyleCnt="0"/>
      <dgm:spPr/>
    </dgm:pt>
    <dgm:pt modelId="{6B629828-E71C-DF40-8102-E214C51D648E}" type="pres">
      <dgm:prSet presAssocID="{13CB62A8-D384-4E5B-B26F-BC64A61DE204}" presName="node" presStyleLbl="node1" presStyleIdx="3" presStyleCnt="13">
        <dgm:presLayoutVars>
          <dgm:bulletEnabled val="1"/>
        </dgm:presLayoutVars>
      </dgm:prSet>
      <dgm:spPr/>
    </dgm:pt>
    <dgm:pt modelId="{1DF4A120-22EC-4C46-9681-254BDD30D433}" type="pres">
      <dgm:prSet presAssocID="{2DCF1A0E-1719-490F-8F3A-77F68E0533E9}" presName="sibTrans" presStyleCnt="0"/>
      <dgm:spPr/>
    </dgm:pt>
    <dgm:pt modelId="{55330529-9DF0-3E4F-B112-68B70FFBED51}" type="pres">
      <dgm:prSet presAssocID="{98900241-7963-4246-BF41-553FA7A687D1}" presName="node" presStyleLbl="node1" presStyleIdx="4" presStyleCnt="13">
        <dgm:presLayoutVars>
          <dgm:bulletEnabled val="1"/>
        </dgm:presLayoutVars>
      </dgm:prSet>
      <dgm:spPr/>
    </dgm:pt>
    <dgm:pt modelId="{4B040AD4-0A88-0848-9817-774B34FC4ABE}" type="pres">
      <dgm:prSet presAssocID="{844D711B-37D2-452C-BCB4-35EA1C175714}" presName="sibTrans" presStyleCnt="0"/>
      <dgm:spPr/>
    </dgm:pt>
    <dgm:pt modelId="{6D7B47A0-362F-384B-927E-24178C6E29BA}" type="pres">
      <dgm:prSet presAssocID="{6AA2ED48-FD16-4D57-8976-7E698A53BDA2}" presName="node" presStyleLbl="node1" presStyleIdx="5" presStyleCnt="13">
        <dgm:presLayoutVars>
          <dgm:bulletEnabled val="1"/>
        </dgm:presLayoutVars>
      </dgm:prSet>
      <dgm:spPr/>
    </dgm:pt>
    <dgm:pt modelId="{7AA27F20-E476-3D4C-A6FF-E9BA071AB572}" type="pres">
      <dgm:prSet presAssocID="{25FEF00F-0AF6-4367-9A9B-63D55D6AFC56}" presName="sibTrans" presStyleCnt="0"/>
      <dgm:spPr/>
    </dgm:pt>
    <dgm:pt modelId="{7BD470B4-62C6-B449-9480-548D0EBD37B3}" type="pres">
      <dgm:prSet presAssocID="{4EE5DF55-FDB1-4557-8C1D-D01E9A55F5E7}" presName="node" presStyleLbl="node1" presStyleIdx="6" presStyleCnt="13">
        <dgm:presLayoutVars>
          <dgm:bulletEnabled val="1"/>
        </dgm:presLayoutVars>
      </dgm:prSet>
      <dgm:spPr/>
    </dgm:pt>
    <dgm:pt modelId="{D349CD6B-7391-5A4D-A738-AA0E76D28898}" type="pres">
      <dgm:prSet presAssocID="{C4A94BB6-7A95-4B34-A33D-D7A97FA75571}" presName="sibTrans" presStyleCnt="0"/>
      <dgm:spPr/>
    </dgm:pt>
    <dgm:pt modelId="{0D0EB218-7BEA-2A40-A332-B0086889072B}" type="pres">
      <dgm:prSet presAssocID="{BB033109-1BE8-411C-B6D0-327B511AE325}" presName="node" presStyleLbl="node1" presStyleIdx="7" presStyleCnt="13">
        <dgm:presLayoutVars>
          <dgm:bulletEnabled val="1"/>
        </dgm:presLayoutVars>
      </dgm:prSet>
      <dgm:spPr/>
    </dgm:pt>
    <dgm:pt modelId="{9735C520-1CA0-C549-A431-1D06000802E7}" type="pres">
      <dgm:prSet presAssocID="{F896A494-605F-4707-8B2F-5387879B0594}" presName="sibTrans" presStyleCnt="0"/>
      <dgm:spPr/>
    </dgm:pt>
    <dgm:pt modelId="{7BE73FC5-4477-0142-B471-9DEF95CB2C6D}" type="pres">
      <dgm:prSet presAssocID="{2C4B9AF6-D029-4B98-B861-F78E52F0AC0F}" presName="node" presStyleLbl="node1" presStyleIdx="8" presStyleCnt="13">
        <dgm:presLayoutVars>
          <dgm:bulletEnabled val="1"/>
        </dgm:presLayoutVars>
      </dgm:prSet>
      <dgm:spPr/>
    </dgm:pt>
    <dgm:pt modelId="{1AD9E512-A80B-B940-838D-9C62AF491BB6}" type="pres">
      <dgm:prSet presAssocID="{F6CDE748-47E4-488F-BCE3-C77649429500}" presName="sibTrans" presStyleCnt="0"/>
      <dgm:spPr/>
    </dgm:pt>
    <dgm:pt modelId="{F6B70156-B390-BB47-B139-A4CE9F5AFCA7}" type="pres">
      <dgm:prSet presAssocID="{42AACC52-6884-49F7-8959-048ABAEEDDDF}" presName="node" presStyleLbl="node1" presStyleIdx="9" presStyleCnt="13">
        <dgm:presLayoutVars>
          <dgm:bulletEnabled val="1"/>
        </dgm:presLayoutVars>
      </dgm:prSet>
      <dgm:spPr/>
    </dgm:pt>
    <dgm:pt modelId="{65D8BE1A-47C0-4742-B975-DF24CB2F6B19}" type="pres">
      <dgm:prSet presAssocID="{5783E028-C133-436A-9568-E4CFE0C44A9B}" presName="sibTrans" presStyleCnt="0"/>
      <dgm:spPr/>
    </dgm:pt>
    <dgm:pt modelId="{76002CE3-73B7-FF44-8FE8-9051B868DCE2}" type="pres">
      <dgm:prSet presAssocID="{14D2ACCF-5820-4ACD-9935-9D55CAECE319}" presName="node" presStyleLbl="node1" presStyleIdx="10" presStyleCnt="13">
        <dgm:presLayoutVars>
          <dgm:bulletEnabled val="1"/>
        </dgm:presLayoutVars>
      </dgm:prSet>
      <dgm:spPr/>
    </dgm:pt>
    <dgm:pt modelId="{750EECC4-0344-BF49-B546-0530B5C87DD8}" type="pres">
      <dgm:prSet presAssocID="{4C7630F9-A033-4ACF-B47A-673320CFE616}" presName="sibTrans" presStyleCnt="0"/>
      <dgm:spPr/>
    </dgm:pt>
    <dgm:pt modelId="{5E9AC0B8-759A-9C45-90F9-E10C1F1812E1}" type="pres">
      <dgm:prSet presAssocID="{7BEB358B-2104-4856-B16E-E959777B111E}" presName="node" presStyleLbl="node1" presStyleIdx="11" presStyleCnt="13">
        <dgm:presLayoutVars>
          <dgm:bulletEnabled val="1"/>
        </dgm:presLayoutVars>
      </dgm:prSet>
      <dgm:spPr/>
    </dgm:pt>
    <dgm:pt modelId="{628DB666-1CEF-1840-ACFD-517096A06D83}" type="pres">
      <dgm:prSet presAssocID="{375B7A23-1624-4841-AF58-277BF5935AE1}" presName="sibTrans" presStyleCnt="0"/>
      <dgm:spPr/>
    </dgm:pt>
    <dgm:pt modelId="{5FE8188F-DD5D-114D-BA27-04F61EC6D57B}" type="pres">
      <dgm:prSet presAssocID="{AA50B36A-E13C-4A33-85B2-263BC2B6E22A}" presName="node" presStyleLbl="node1" presStyleIdx="12" presStyleCnt="13">
        <dgm:presLayoutVars>
          <dgm:bulletEnabled val="1"/>
        </dgm:presLayoutVars>
      </dgm:prSet>
      <dgm:spPr/>
    </dgm:pt>
  </dgm:ptLst>
  <dgm:cxnLst>
    <dgm:cxn modelId="{A4E4C906-8DAA-A44C-980A-84C5BAFB246E}" type="presOf" srcId="{14D2ACCF-5820-4ACD-9935-9D55CAECE319}" destId="{76002CE3-73B7-FF44-8FE8-9051B868DCE2}" srcOrd="0" destOrd="0" presId="urn:microsoft.com/office/officeart/2005/8/layout/default"/>
    <dgm:cxn modelId="{E4705D0B-8381-4311-BF9B-5DAC8CEA1229}" srcId="{B61D9823-C7F4-4B42-8151-3178BBDBCD53}" destId="{4EE5DF55-FDB1-4557-8C1D-D01E9A55F5E7}" srcOrd="6" destOrd="0" parTransId="{95FFDF1A-5F02-4A05-B492-2824E2880312}" sibTransId="{C4A94BB6-7A95-4B34-A33D-D7A97FA75571}"/>
    <dgm:cxn modelId="{DA34EF0B-80EE-5142-B986-F0DCFE6730A5}" type="presOf" srcId="{2C4B9AF6-D029-4B98-B861-F78E52F0AC0F}" destId="{7BE73FC5-4477-0142-B471-9DEF95CB2C6D}" srcOrd="0" destOrd="0" presId="urn:microsoft.com/office/officeart/2005/8/layout/default"/>
    <dgm:cxn modelId="{B7FDFB0C-2E18-2A48-9AF8-71C32022A826}" type="presOf" srcId="{13CB62A8-D384-4E5B-B26F-BC64A61DE204}" destId="{6B629828-E71C-DF40-8102-E214C51D648E}" srcOrd="0" destOrd="0" presId="urn:microsoft.com/office/officeart/2005/8/layout/default"/>
    <dgm:cxn modelId="{63275C29-3EE2-49EF-BE58-8BDEC1CC9B61}" srcId="{B61D9823-C7F4-4B42-8151-3178BBDBCD53}" destId="{18CBABB0-D374-45D7-A55C-AB633631CF31}" srcOrd="1" destOrd="0" parTransId="{44A4D453-153A-4928-BB05-9D9F51E229B7}" sibTransId="{1A1C42B2-CF28-48D7-A015-A6E7BF4A18AC}"/>
    <dgm:cxn modelId="{4F169C30-E11D-4F01-865A-538B92274086}" srcId="{B61D9823-C7F4-4B42-8151-3178BBDBCD53}" destId="{7BEB358B-2104-4856-B16E-E959777B111E}" srcOrd="11" destOrd="0" parTransId="{3072E7C4-855E-4BDA-94E9-FE864B0AC9CA}" sibTransId="{375B7A23-1624-4841-AF58-277BF5935AE1}"/>
    <dgm:cxn modelId="{E05DB736-5D7D-CB47-889B-CCCC95B8C347}" type="presOf" srcId="{6AA2ED48-FD16-4D57-8976-7E698A53BDA2}" destId="{6D7B47A0-362F-384B-927E-24178C6E29BA}" srcOrd="0" destOrd="0" presId="urn:microsoft.com/office/officeart/2005/8/layout/default"/>
    <dgm:cxn modelId="{CF487C3A-7168-49EA-B2B5-74A6587D69FB}" srcId="{B61D9823-C7F4-4B42-8151-3178BBDBCD53}" destId="{2C4B9AF6-D029-4B98-B861-F78E52F0AC0F}" srcOrd="8" destOrd="0" parTransId="{4146E896-D4D0-45F9-8844-7EB5D8B6E216}" sibTransId="{F6CDE748-47E4-488F-BCE3-C77649429500}"/>
    <dgm:cxn modelId="{44533B49-9465-9D42-838F-CCA34E8D5496}" type="presOf" srcId="{BB033109-1BE8-411C-B6D0-327B511AE325}" destId="{0D0EB218-7BEA-2A40-A332-B0086889072B}" srcOrd="0" destOrd="0" presId="urn:microsoft.com/office/officeart/2005/8/layout/default"/>
    <dgm:cxn modelId="{A2490E56-F1C9-ED43-A0F1-EF8811BEBB70}" type="presOf" srcId="{B61D9823-C7F4-4B42-8151-3178BBDBCD53}" destId="{E056D4DC-B32F-2049-ACB0-8946DC174685}" srcOrd="0" destOrd="0" presId="urn:microsoft.com/office/officeart/2005/8/layout/default"/>
    <dgm:cxn modelId="{F0350158-00D7-4920-A3F6-4F5CE63A1E43}" srcId="{B61D9823-C7F4-4B42-8151-3178BBDBCD53}" destId="{BB033109-1BE8-411C-B6D0-327B511AE325}" srcOrd="7" destOrd="0" parTransId="{AD176D04-3735-4F26-8E4B-B68BB34DB469}" sibTransId="{F896A494-605F-4707-8B2F-5387879B0594}"/>
    <dgm:cxn modelId="{5D56AD61-27F4-7246-9F19-E20F9FF3524B}" type="presOf" srcId="{3C55ED34-799A-4CA1-93A7-C9840520AF3F}" destId="{8C56C2A5-3FDE-9B4A-BA8A-99EE0147E052}" srcOrd="0" destOrd="0" presId="urn:microsoft.com/office/officeart/2005/8/layout/default"/>
    <dgm:cxn modelId="{5DA7336C-BD97-4C7A-A722-EFE39CB6E732}" srcId="{B61D9823-C7F4-4B42-8151-3178BBDBCD53}" destId="{98900241-7963-4246-BF41-553FA7A687D1}" srcOrd="4" destOrd="0" parTransId="{DD7E0140-2141-4B90-96F6-533A7F13DBAE}" sibTransId="{844D711B-37D2-452C-BCB4-35EA1C175714}"/>
    <dgm:cxn modelId="{DC94696D-8C05-8743-812E-65F4267D1E4D}" type="presOf" srcId="{76E19F59-9ECA-4339-82DB-4F7456CB6E42}" destId="{4ECA5D28-0798-4848-83F0-1951B1811DC7}" srcOrd="0" destOrd="0" presId="urn:microsoft.com/office/officeart/2005/8/layout/default"/>
    <dgm:cxn modelId="{7E376A80-8A15-424E-B2B1-CF894BB963D3}" srcId="{B61D9823-C7F4-4B42-8151-3178BBDBCD53}" destId="{14D2ACCF-5820-4ACD-9935-9D55CAECE319}" srcOrd="10" destOrd="0" parTransId="{BF436745-F37B-41AB-B84C-3285E5E8C5F3}" sibTransId="{4C7630F9-A033-4ACF-B47A-673320CFE616}"/>
    <dgm:cxn modelId="{E6561182-94FB-4202-AF4A-0D7B2493C2F7}" srcId="{B61D9823-C7F4-4B42-8151-3178BBDBCD53}" destId="{AA50B36A-E13C-4A33-85B2-263BC2B6E22A}" srcOrd="12" destOrd="0" parTransId="{B0D840AE-E5BF-4C70-8604-141103F3CDD7}" sibTransId="{2FE54868-D63C-450A-ADD2-B4696716BF7F}"/>
    <dgm:cxn modelId="{81B32297-2667-40DF-9A29-67DFEE2BD231}" srcId="{B61D9823-C7F4-4B42-8151-3178BBDBCD53}" destId="{3C55ED34-799A-4CA1-93A7-C9840520AF3F}" srcOrd="0" destOrd="0" parTransId="{3505332B-CF6A-4450-914E-3157C6770A64}" sibTransId="{0F4E5AB3-8B46-4D7F-A46C-3E3D85389B93}"/>
    <dgm:cxn modelId="{7C6EA69D-D0C4-444F-902A-89F35221CC39}" srcId="{B61D9823-C7F4-4B42-8151-3178BBDBCD53}" destId="{76E19F59-9ECA-4339-82DB-4F7456CB6E42}" srcOrd="2" destOrd="0" parTransId="{EFD3CED8-A54B-41AD-817F-ED99C9F83B31}" sibTransId="{B93D2E87-E948-47ED-8FEE-444285E406F7}"/>
    <dgm:cxn modelId="{633E539E-59BE-C148-9A80-2565D2D7A4B6}" type="presOf" srcId="{4EE5DF55-FDB1-4557-8C1D-D01E9A55F5E7}" destId="{7BD470B4-62C6-B449-9480-548D0EBD37B3}" srcOrd="0" destOrd="0" presId="urn:microsoft.com/office/officeart/2005/8/layout/default"/>
    <dgm:cxn modelId="{51E73CA4-5D60-47D5-95B2-06A27F597454}" srcId="{B61D9823-C7F4-4B42-8151-3178BBDBCD53}" destId="{42AACC52-6884-49F7-8959-048ABAEEDDDF}" srcOrd="9" destOrd="0" parTransId="{A82C190D-67FF-4436-A422-8F1974C41BAB}" sibTransId="{5783E028-C133-436A-9568-E4CFE0C44A9B}"/>
    <dgm:cxn modelId="{E97F1CA6-2A5F-46CC-A560-9CADC87FFA25}" srcId="{B61D9823-C7F4-4B42-8151-3178BBDBCD53}" destId="{13CB62A8-D384-4E5B-B26F-BC64A61DE204}" srcOrd="3" destOrd="0" parTransId="{EC4D458C-685C-43AF-A004-AB17CA80FC26}" sibTransId="{2DCF1A0E-1719-490F-8F3A-77F68E0533E9}"/>
    <dgm:cxn modelId="{C4349DA8-7ED4-45C4-8843-9A65510649FD}" srcId="{B61D9823-C7F4-4B42-8151-3178BBDBCD53}" destId="{6AA2ED48-FD16-4D57-8976-7E698A53BDA2}" srcOrd="5" destOrd="0" parTransId="{E648D345-DC02-4064-A042-9AB97340115E}" sibTransId="{25FEF00F-0AF6-4367-9A9B-63D55D6AFC56}"/>
    <dgm:cxn modelId="{6E4353B8-397C-B341-A2E9-5C9A489DFD53}" type="presOf" srcId="{98900241-7963-4246-BF41-553FA7A687D1}" destId="{55330529-9DF0-3E4F-B112-68B70FFBED51}" srcOrd="0" destOrd="0" presId="urn:microsoft.com/office/officeart/2005/8/layout/default"/>
    <dgm:cxn modelId="{C7CA54BE-AC0A-2E4D-9A25-AE8CD5DE92DA}" type="presOf" srcId="{AA50B36A-E13C-4A33-85B2-263BC2B6E22A}" destId="{5FE8188F-DD5D-114D-BA27-04F61EC6D57B}" srcOrd="0" destOrd="0" presId="urn:microsoft.com/office/officeart/2005/8/layout/default"/>
    <dgm:cxn modelId="{2DA4B2C1-C2AD-6549-A844-EC354AD54AAC}" type="presOf" srcId="{18CBABB0-D374-45D7-A55C-AB633631CF31}" destId="{57902082-09A5-1A4D-BE63-E9AFAEED9B28}" srcOrd="0" destOrd="0" presId="urn:microsoft.com/office/officeart/2005/8/layout/default"/>
    <dgm:cxn modelId="{97DCF6D7-F33D-4F48-96CE-8EE6417E7610}" type="presOf" srcId="{7BEB358B-2104-4856-B16E-E959777B111E}" destId="{5E9AC0B8-759A-9C45-90F9-E10C1F1812E1}" srcOrd="0" destOrd="0" presId="urn:microsoft.com/office/officeart/2005/8/layout/default"/>
    <dgm:cxn modelId="{CAA780DD-7A94-F74A-A1CA-67653995AF7A}" type="presOf" srcId="{42AACC52-6884-49F7-8959-048ABAEEDDDF}" destId="{F6B70156-B390-BB47-B139-A4CE9F5AFCA7}" srcOrd="0" destOrd="0" presId="urn:microsoft.com/office/officeart/2005/8/layout/default"/>
    <dgm:cxn modelId="{B9B51C1A-10D0-3444-9634-EC18FF2191B7}" type="presParOf" srcId="{E056D4DC-B32F-2049-ACB0-8946DC174685}" destId="{8C56C2A5-3FDE-9B4A-BA8A-99EE0147E052}" srcOrd="0" destOrd="0" presId="urn:microsoft.com/office/officeart/2005/8/layout/default"/>
    <dgm:cxn modelId="{5BC949E6-5191-BB4D-A64F-329DB918F7CD}" type="presParOf" srcId="{E056D4DC-B32F-2049-ACB0-8946DC174685}" destId="{FF63B56F-2A92-6E40-9B88-BB7B4B5DCA0B}" srcOrd="1" destOrd="0" presId="urn:microsoft.com/office/officeart/2005/8/layout/default"/>
    <dgm:cxn modelId="{3F74D89D-4CEB-B349-AF8C-00E16F4E1BD1}" type="presParOf" srcId="{E056D4DC-B32F-2049-ACB0-8946DC174685}" destId="{57902082-09A5-1A4D-BE63-E9AFAEED9B28}" srcOrd="2" destOrd="0" presId="urn:microsoft.com/office/officeart/2005/8/layout/default"/>
    <dgm:cxn modelId="{8A07F91A-AD41-2842-B876-8A14678A5739}" type="presParOf" srcId="{E056D4DC-B32F-2049-ACB0-8946DC174685}" destId="{2519D349-0E8A-6044-855E-1181CC7CF414}" srcOrd="3" destOrd="0" presId="urn:microsoft.com/office/officeart/2005/8/layout/default"/>
    <dgm:cxn modelId="{6898DACA-1492-4944-92B0-E2E8B7E278D2}" type="presParOf" srcId="{E056D4DC-B32F-2049-ACB0-8946DC174685}" destId="{4ECA5D28-0798-4848-83F0-1951B1811DC7}" srcOrd="4" destOrd="0" presId="urn:microsoft.com/office/officeart/2005/8/layout/default"/>
    <dgm:cxn modelId="{60DACC95-EB94-994F-BDE0-BBFEED9CB0A9}" type="presParOf" srcId="{E056D4DC-B32F-2049-ACB0-8946DC174685}" destId="{AA03A5EB-49EA-B34C-8858-19E771FE2F75}" srcOrd="5" destOrd="0" presId="urn:microsoft.com/office/officeart/2005/8/layout/default"/>
    <dgm:cxn modelId="{DEA059AF-3CBF-CB4D-800D-B78750D1BD78}" type="presParOf" srcId="{E056D4DC-B32F-2049-ACB0-8946DC174685}" destId="{6B629828-E71C-DF40-8102-E214C51D648E}" srcOrd="6" destOrd="0" presId="urn:microsoft.com/office/officeart/2005/8/layout/default"/>
    <dgm:cxn modelId="{50DC30E6-2298-4D4F-82D5-EB205C0DE584}" type="presParOf" srcId="{E056D4DC-B32F-2049-ACB0-8946DC174685}" destId="{1DF4A120-22EC-4C46-9681-254BDD30D433}" srcOrd="7" destOrd="0" presId="urn:microsoft.com/office/officeart/2005/8/layout/default"/>
    <dgm:cxn modelId="{723E5E45-F523-8E41-8303-A02B23101963}" type="presParOf" srcId="{E056D4DC-B32F-2049-ACB0-8946DC174685}" destId="{55330529-9DF0-3E4F-B112-68B70FFBED51}" srcOrd="8" destOrd="0" presId="urn:microsoft.com/office/officeart/2005/8/layout/default"/>
    <dgm:cxn modelId="{04716093-EE17-B549-99E0-49A2E3D93DB2}" type="presParOf" srcId="{E056D4DC-B32F-2049-ACB0-8946DC174685}" destId="{4B040AD4-0A88-0848-9817-774B34FC4ABE}" srcOrd="9" destOrd="0" presId="urn:microsoft.com/office/officeart/2005/8/layout/default"/>
    <dgm:cxn modelId="{F8C7ADF1-3D5C-C848-A0F9-FF37CBF1D0B5}" type="presParOf" srcId="{E056D4DC-B32F-2049-ACB0-8946DC174685}" destId="{6D7B47A0-362F-384B-927E-24178C6E29BA}" srcOrd="10" destOrd="0" presId="urn:microsoft.com/office/officeart/2005/8/layout/default"/>
    <dgm:cxn modelId="{A1AAE868-B9A6-A345-8D89-96B668EC8158}" type="presParOf" srcId="{E056D4DC-B32F-2049-ACB0-8946DC174685}" destId="{7AA27F20-E476-3D4C-A6FF-E9BA071AB572}" srcOrd="11" destOrd="0" presId="urn:microsoft.com/office/officeart/2005/8/layout/default"/>
    <dgm:cxn modelId="{7A36AEF2-4578-9044-950B-E071278181E9}" type="presParOf" srcId="{E056D4DC-B32F-2049-ACB0-8946DC174685}" destId="{7BD470B4-62C6-B449-9480-548D0EBD37B3}" srcOrd="12" destOrd="0" presId="urn:microsoft.com/office/officeart/2005/8/layout/default"/>
    <dgm:cxn modelId="{00644B2C-60BD-864F-B825-CF4F34A121BA}" type="presParOf" srcId="{E056D4DC-B32F-2049-ACB0-8946DC174685}" destId="{D349CD6B-7391-5A4D-A738-AA0E76D28898}" srcOrd="13" destOrd="0" presId="urn:microsoft.com/office/officeart/2005/8/layout/default"/>
    <dgm:cxn modelId="{CA78B284-89F5-3E42-9C2B-4944E154C8A9}" type="presParOf" srcId="{E056D4DC-B32F-2049-ACB0-8946DC174685}" destId="{0D0EB218-7BEA-2A40-A332-B0086889072B}" srcOrd="14" destOrd="0" presId="urn:microsoft.com/office/officeart/2005/8/layout/default"/>
    <dgm:cxn modelId="{372C1410-CF85-004B-9CDB-577197940B8D}" type="presParOf" srcId="{E056D4DC-B32F-2049-ACB0-8946DC174685}" destId="{9735C520-1CA0-C549-A431-1D06000802E7}" srcOrd="15" destOrd="0" presId="urn:microsoft.com/office/officeart/2005/8/layout/default"/>
    <dgm:cxn modelId="{DEEE36F7-E980-AF43-AA47-3FE9901A29CC}" type="presParOf" srcId="{E056D4DC-B32F-2049-ACB0-8946DC174685}" destId="{7BE73FC5-4477-0142-B471-9DEF95CB2C6D}" srcOrd="16" destOrd="0" presId="urn:microsoft.com/office/officeart/2005/8/layout/default"/>
    <dgm:cxn modelId="{E0E5FBF0-245C-A746-8A82-3BF066DB5A0E}" type="presParOf" srcId="{E056D4DC-B32F-2049-ACB0-8946DC174685}" destId="{1AD9E512-A80B-B940-838D-9C62AF491BB6}" srcOrd="17" destOrd="0" presId="urn:microsoft.com/office/officeart/2005/8/layout/default"/>
    <dgm:cxn modelId="{A76A7891-A909-3246-AB61-3CD783CD6227}" type="presParOf" srcId="{E056D4DC-B32F-2049-ACB0-8946DC174685}" destId="{F6B70156-B390-BB47-B139-A4CE9F5AFCA7}" srcOrd="18" destOrd="0" presId="urn:microsoft.com/office/officeart/2005/8/layout/default"/>
    <dgm:cxn modelId="{FAA16933-C456-044B-A79E-D53DC969FF2F}" type="presParOf" srcId="{E056D4DC-B32F-2049-ACB0-8946DC174685}" destId="{65D8BE1A-47C0-4742-B975-DF24CB2F6B19}" srcOrd="19" destOrd="0" presId="urn:microsoft.com/office/officeart/2005/8/layout/default"/>
    <dgm:cxn modelId="{1C5875BC-27AC-9B48-BD0D-CEA5E35EEA5E}" type="presParOf" srcId="{E056D4DC-B32F-2049-ACB0-8946DC174685}" destId="{76002CE3-73B7-FF44-8FE8-9051B868DCE2}" srcOrd="20" destOrd="0" presId="urn:microsoft.com/office/officeart/2005/8/layout/default"/>
    <dgm:cxn modelId="{A563E836-4776-B64C-BAD8-A7F20327D9AE}" type="presParOf" srcId="{E056D4DC-B32F-2049-ACB0-8946DC174685}" destId="{750EECC4-0344-BF49-B546-0530B5C87DD8}" srcOrd="21" destOrd="0" presId="urn:microsoft.com/office/officeart/2005/8/layout/default"/>
    <dgm:cxn modelId="{F8C6EED8-CA2B-234D-B8EB-E46D547BE161}" type="presParOf" srcId="{E056D4DC-B32F-2049-ACB0-8946DC174685}" destId="{5E9AC0B8-759A-9C45-90F9-E10C1F1812E1}" srcOrd="22" destOrd="0" presId="urn:microsoft.com/office/officeart/2005/8/layout/default"/>
    <dgm:cxn modelId="{AA26E1CE-9A10-B843-B5E2-F469AED65076}" type="presParOf" srcId="{E056D4DC-B32F-2049-ACB0-8946DC174685}" destId="{628DB666-1CEF-1840-ACFD-517096A06D83}" srcOrd="23" destOrd="0" presId="urn:microsoft.com/office/officeart/2005/8/layout/default"/>
    <dgm:cxn modelId="{4AD48CAE-D0A6-5445-A8DB-4F1A6BF05DC7}" type="presParOf" srcId="{E056D4DC-B32F-2049-ACB0-8946DC174685}" destId="{5FE8188F-DD5D-114D-BA27-04F61EC6D57B}"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6E692-7770-4DE7-8CF2-2523DC9A88ED}"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38A5CAE8-51C7-4D6E-AF54-8ABA623710D1}">
      <dgm:prSet/>
      <dgm:spPr/>
      <dgm:t>
        <a:bodyPr/>
        <a:lstStyle/>
        <a:p>
          <a:r>
            <a:rPr lang="de-DE"/>
            <a:t>3.4 TEU</a:t>
          </a:r>
          <a:endParaRPr lang="en-US"/>
        </a:p>
      </dgm:t>
    </dgm:pt>
    <dgm:pt modelId="{B57B05F1-62F4-4718-BFA0-FAB29EBF5E9C}" type="parTrans" cxnId="{52824A2F-5D6D-4FCA-AE81-77C1AFB5E43A}">
      <dgm:prSet/>
      <dgm:spPr/>
      <dgm:t>
        <a:bodyPr/>
        <a:lstStyle/>
        <a:p>
          <a:endParaRPr lang="en-US"/>
        </a:p>
      </dgm:t>
    </dgm:pt>
    <dgm:pt modelId="{B13DEE59-D718-45BB-9929-9E034B574352}" type="sibTrans" cxnId="{52824A2F-5D6D-4FCA-AE81-77C1AFB5E43A}">
      <dgm:prSet/>
      <dgm:spPr/>
      <dgm:t>
        <a:bodyPr/>
        <a:lstStyle/>
        <a:p>
          <a:endParaRPr lang="en-US"/>
        </a:p>
      </dgm:t>
    </dgm:pt>
    <dgm:pt modelId="{29A2473D-6EB8-482C-89BA-5E22DEB72D7E}">
      <dgm:prSet/>
      <dgm:spPr/>
      <dgm:t>
        <a:bodyPr/>
        <a:lstStyle/>
        <a:p>
          <a:r>
            <a:rPr lang="de-DE"/>
            <a:t>The Union shall establish an economic and monetary union whose currency is the euro.</a:t>
          </a:r>
          <a:endParaRPr lang="en-US"/>
        </a:p>
      </dgm:t>
    </dgm:pt>
    <dgm:pt modelId="{674FC17E-A933-41F1-A38A-78FBFC9A3320}" type="parTrans" cxnId="{797388AD-4F26-4D23-B566-2CC7A585AD86}">
      <dgm:prSet/>
      <dgm:spPr/>
      <dgm:t>
        <a:bodyPr/>
        <a:lstStyle/>
        <a:p>
          <a:endParaRPr lang="en-US"/>
        </a:p>
      </dgm:t>
    </dgm:pt>
    <dgm:pt modelId="{6342B00F-D0E9-432E-ACC0-B02D6A338B67}" type="sibTrans" cxnId="{797388AD-4F26-4D23-B566-2CC7A585AD86}">
      <dgm:prSet/>
      <dgm:spPr/>
      <dgm:t>
        <a:bodyPr/>
        <a:lstStyle/>
        <a:p>
          <a:endParaRPr lang="en-US"/>
        </a:p>
      </dgm:t>
    </dgm:pt>
    <dgm:pt modelId="{DC8129E5-3719-471D-A0D6-C4A958125219}">
      <dgm:prSet/>
      <dgm:spPr/>
      <dgm:t>
        <a:bodyPr/>
        <a:lstStyle/>
        <a:p>
          <a:r>
            <a:rPr lang="de-DE"/>
            <a:t>Treaty exception for Denmark</a:t>
          </a:r>
          <a:endParaRPr lang="en-US"/>
        </a:p>
      </dgm:t>
    </dgm:pt>
    <dgm:pt modelId="{93D7F735-87F9-4384-8FA3-74A511512A0C}" type="parTrans" cxnId="{04F13C74-5049-43BC-8AB1-6DB46583DD25}">
      <dgm:prSet/>
      <dgm:spPr/>
      <dgm:t>
        <a:bodyPr/>
        <a:lstStyle/>
        <a:p>
          <a:endParaRPr lang="en-US"/>
        </a:p>
      </dgm:t>
    </dgm:pt>
    <dgm:pt modelId="{AC5FE2A4-3D22-4A8B-8B8F-54E7C41C8BC1}" type="sibTrans" cxnId="{04F13C74-5049-43BC-8AB1-6DB46583DD25}">
      <dgm:prSet/>
      <dgm:spPr/>
      <dgm:t>
        <a:bodyPr/>
        <a:lstStyle/>
        <a:p>
          <a:endParaRPr lang="en-US"/>
        </a:p>
      </dgm:t>
    </dgm:pt>
    <dgm:pt modelId="{B71AF475-9D87-4214-994A-C1EBED150504}">
      <dgm:prSet/>
      <dgm:spPr/>
      <dgm:t>
        <a:bodyPr/>
        <a:lstStyle/>
        <a:p>
          <a:r>
            <a:rPr lang="de-DE"/>
            <a:t>All the other member states must join the Eurozone when their economy enables them to do it</a:t>
          </a:r>
          <a:endParaRPr lang="en-US"/>
        </a:p>
      </dgm:t>
    </dgm:pt>
    <dgm:pt modelId="{27968E7A-E3CB-49CD-9AD4-C017EF0CECFF}" type="parTrans" cxnId="{8012ED54-2FE8-4C0C-8820-797AC51EAE3E}">
      <dgm:prSet/>
      <dgm:spPr/>
      <dgm:t>
        <a:bodyPr/>
        <a:lstStyle/>
        <a:p>
          <a:endParaRPr lang="en-US"/>
        </a:p>
      </dgm:t>
    </dgm:pt>
    <dgm:pt modelId="{B9253EAD-A28F-4155-8755-DEC6E724FEA0}" type="sibTrans" cxnId="{8012ED54-2FE8-4C0C-8820-797AC51EAE3E}">
      <dgm:prSet/>
      <dgm:spPr/>
      <dgm:t>
        <a:bodyPr/>
        <a:lstStyle/>
        <a:p>
          <a:endParaRPr lang="en-US"/>
        </a:p>
      </dgm:t>
    </dgm:pt>
    <dgm:pt modelId="{CF5D760D-F240-4551-A9E2-08E5199E23CB}">
      <dgm:prSet/>
      <dgm:spPr/>
      <dgm:t>
        <a:bodyPr/>
        <a:lstStyle/>
        <a:p>
          <a:r>
            <a:rPr lang="de-DE"/>
            <a:t>But see already from the beginning Sweden</a:t>
          </a:r>
          <a:endParaRPr lang="en-US"/>
        </a:p>
      </dgm:t>
    </dgm:pt>
    <dgm:pt modelId="{DEF3797C-9E18-4E16-82AD-3A0C7128E44A}" type="parTrans" cxnId="{E5FC37C9-3EA0-42B3-ABB3-FF4F336E6FF4}">
      <dgm:prSet/>
      <dgm:spPr/>
      <dgm:t>
        <a:bodyPr/>
        <a:lstStyle/>
        <a:p>
          <a:endParaRPr lang="en-US"/>
        </a:p>
      </dgm:t>
    </dgm:pt>
    <dgm:pt modelId="{02A96F7C-64C9-4312-9980-B4067F4BD730}" type="sibTrans" cxnId="{E5FC37C9-3EA0-42B3-ABB3-FF4F336E6FF4}">
      <dgm:prSet/>
      <dgm:spPr/>
      <dgm:t>
        <a:bodyPr/>
        <a:lstStyle/>
        <a:p>
          <a:endParaRPr lang="en-US"/>
        </a:p>
      </dgm:t>
    </dgm:pt>
    <dgm:pt modelId="{208FF81C-C95D-FC4C-8A8E-0CA9AF2AC9F3}" type="pres">
      <dgm:prSet presAssocID="{1606E692-7770-4DE7-8CF2-2523DC9A88ED}" presName="outerComposite" presStyleCnt="0">
        <dgm:presLayoutVars>
          <dgm:chMax val="5"/>
          <dgm:dir/>
          <dgm:resizeHandles val="exact"/>
        </dgm:presLayoutVars>
      </dgm:prSet>
      <dgm:spPr/>
    </dgm:pt>
    <dgm:pt modelId="{17C33C54-9433-E843-AC53-127CE365B0DF}" type="pres">
      <dgm:prSet presAssocID="{1606E692-7770-4DE7-8CF2-2523DC9A88ED}" presName="dummyMaxCanvas" presStyleCnt="0">
        <dgm:presLayoutVars/>
      </dgm:prSet>
      <dgm:spPr/>
    </dgm:pt>
    <dgm:pt modelId="{5F7B7CF8-C449-9347-9D5C-C4290C2EECC8}" type="pres">
      <dgm:prSet presAssocID="{1606E692-7770-4DE7-8CF2-2523DC9A88ED}" presName="FiveNodes_1" presStyleLbl="node1" presStyleIdx="0" presStyleCnt="5">
        <dgm:presLayoutVars>
          <dgm:bulletEnabled val="1"/>
        </dgm:presLayoutVars>
      </dgm:prSet>
      <dgm:spPr/>
    </dgm:pt>
    <dgm:pt modelId="{797C378C-9FEA-E04A-9248-F35A035EDEAA}" type="pres">
      <dgm:prSet presAssocID="{1606E692-7770-4DE7-8CF2-2523DC9A88ED}" presName="FiveNodes_2" presStyleLbl="node1" presStyleIdx="1" presStyleCnt="5">
        <dgm:presLayoutVars>
          <dgm:bulletEnabled val="1"/>
        </dgm:presLayoutVars>
      </dgm:prSet>
      <dgm:spPr/>
    </dgm:pt>
    <dgm:pt modelId="{B729A4A5-F443-1C47-BCD4-7111B3902C7B}" type="pres">
      <dgm:prSet presAssocID="{1606E692-7770-4DE7-8CF2-2523DC9A88ED}" presName="FiveNodes_3" presStyleLbl="node1" presStyleIdx="2" presStyleCnt="5">
        <dgm:presLayoutVars>
          <dgm:bulletEnabled val="1"/>
        </dgm:presLayoutVars>
      </dgm:prSet>
      <dgm:spPr/>
    </dgm:pt>
    <dgm:pt modelId="{3B51D1D8-9422-7E42-AAA1-26E798649C86}" type="pres">
      <dgm:prSet presAssocID="{1606E692-7770-4DE7-8CF2-2523DC9A88ED}" presName="FiveNodes_4" presStyleLbl="node1" presStyleIdx="3" presStyleCnt="5">
        <dgm:presLayoutVars>
          <dgm:bulletEnabled val="1"/>
        </dgm:presLayoutVars>
      </dgm:prSet>
      <dgm:spPr/>
    </dgm:pt>
    <dgm:pt modelId="{E5D55101-9A9F-CB44-885C-3072704F8D24}" type="pres">
      <dgm:prSet presAssocID="{1606E692-7770-4DE7-8CF2-2523DC9A88ED}" presName="FiveNodes_5" presStyleLbl="node1" presStyleIdx="4" presStyleCnt="5">
        <dgm:presLayoutVars>
          <dgm:bulletEnabled val="1"/>
        </dgm:presLayoutVars>
      </dgm:prSet>
      <dgm:spPr/>
    </dgm:pt>
    <dgm:pt modelId="{79D49E65-B5C0-0347-9656-7E3F1BE89A18}" type="pres">
      <dgm:prSet presAssocID="{1606E692-7770-4DE7-8CF2-2523DC9A88ED}" presName="FiveConn_1-2" presStyleLbl="fgAccFollowNode1" presStyleIdx="0" presStyleCnt="4">
        <dgm:presLayoutVars>
          <dgm:bulletEnabled val="1"/>
        </dgm:presLayoutVars>
      </dgm:prSet>
      <dgm:spPr/>
    </dgm:pt>
    <dgm:pt modelId="{F1A153C5-C709-9E4C-B1BE-D2C2F626E2E5}" type="pres">
      <dgm:prSet presAssocID="{1606E692-7770-4DE7-8CF2-2523DC9A88ED}" presName="FiveConn_2-3" presStyleLbl="fgAccFollowNode1" presStyleIdx="1" presStyleCnt="4">
        <dgm:presLayoutVars>
          <dgm:bulletEnabled val="1"/>
        </dgm:presLayoutVars>
      </dgm:prSet>
      <dgm:spPr/>
    </dgm:pt>
    <dgm:pt modelId="{844080EE-E0C3-7640-9E93-A945B5CF246F}" type="pres">
      <dgm:prSet presAssocID="{1606E692-7770-4DE7-8CF2-2523DC9A88ED}" presName="FiveConn_3-4" presStyleLbl="fgAccFollowNode1" presStyleIdx="2" presStyleCnt="4">
        <dgm:presLayoutVars>
          <dgm:bulletEnabled val="1"/>
        </dgm:presLayoutVars>
      </dgm:prSet>
      <dgm:spPr/>
    </dgm:pt>
    <dgm:pt modelId="{3B9097C8-68FE-A245-92DE-D776B7DA2EE1}" type="pres">
      <dgm:prSet presAssocID="{1606E692-7770-4DE7-8CF2-2523DC9A88ED}" presName="FiveConn_4-5" presStyleLbl="fgAccFollowNode1" presStyleIdx="3" presStyleCnt="4">
        <dgm:presLayoutVars>
          <dgm:bulletEnabled val="1"/>
        </dgm:presLayoutVars>
      </dgm:prSet>
      <dgm:spPr/>
    </dgm:pt>
    <dgm:pt modelId="{7C3D4A19-EDA2-E746-B3D1-C6BB2581E9AD}" type="pres">
      <dgm:prSet presAssocID="{1606E692-7770-4DE7-8CF2-2523DC9A88ED}" presName="FiveNodes_1_text" presStyleLbl="node1" presStyleIdx="4" presStyleCnt="5">
        <dgm:presLayoutVars>
          <dgm:bulletEnabled val="1"/>
        </dgm:presLayoutVars>
      </dgm:prSet>
      <dgm:spPr/>
    </dgm:pt>
    <dgm:pt modelId="{FF7DC17C-662C-3341-A50A-A09ECFA5F6D0}" type="pres">
      <dgm:prSet presAssocID="{1606E692-7770-4DE7-8CF2-2523DC9A88ED}" presName="FiveNodes_2_text" presStyleLbl="node1" presStyleIdx="4" presStyleCnt="5">
        <dgm:presLayoutVars>
          <dgm:bulletEnabled val="1"/>
        </dgm:presLayoutVars>
      </dgm:prSet>
      <dgm:spPr/>
    </dgm:pt>
    <dgm:pt modelId="{646F1466-6037-8E4F-B14B-4A80809DA3F4}" type="pres">
      <dgm:prSet presAssocID="{1606E692-7770-4DE7-8CF2-2523DC9A88ED}" presName="FiveNodes_3_text" presStyleLbl="node1" presStyleIdx="4" presStyleCnt="5">
        <dgm:presLayoutVars>
          <dgm:bulletEnabled val="1"/>
        </dgm:presLayoutVars>
      </dgm:prSet>
      <dgm:spPr/>
    </dgm:pt>
    <dgm:pt modelId="{28B2C8CF-65D0-4C47-A13D-BDB069B1B619}" type="pres">
      <dgm:prSet presAssocID="{1606E692-7770-4DE7-8CF2-2523DC9A88ED}" presName="FiveNodes_4_text" presStyleLbl="node1" presStyleIdx="4" presStyleCnt="5">
        <dgm:presLayoutVars>
          <dgm:bulletEnabled val="1"/>
        </dgm:presLayoutVars>
      </dgm:prSet>
      <dgm:spPr/>
    </dgm:pt>
    <dgm:pt modelId="{893DE719-FBC8-7F48-A676-C9214ED598E3}" type="pres">
      <dgm:prSet presAssocID="{1606E692-7770-4DE7-8CF2-2523DC9A88ED}" presName="FiveNodes_5_text" presStyleLbl="node1" presStyleIdx="4" presStyleCnt="5">
        <dgm:presLayoutVars>
          <dgm:bulletEnabled val="1"/>
        </dgm:presLayoutVars>
      </dgm:prSet>
      <dgm:spPr/>
    </dgm:pt>
  </dgm:ptLst>
  <dgm:cxnLst>
    <dgm:cxn modelId="{65B53815-0E09-2046-A84D-339F03774045}" type="presOf" srcId="{B13DEE59-D718-45BB-9929-9E034B574352}" destId="{79D49E65-B5C0-0347-9656-7E3F1BE89A18}" srcOrd="0" destOrd="0" presId="urn:microsoft.com/office/officeart/2005/8/layout/vProcess5"/>
    <dgm:cxn modelId="{038E511E-A269-5048-B316-1A509ABD1D2C}" type="presOf" srcId="{B71AF475-9D87-4214-994A-C1EBED150504}" destId="{3B51D1D8-9422-7E42-AAA1-26E798649C86}" srcOrd="0" destOrd="0" presId="urn:microsoft.com/office/officeart/2005/8/layout/vProcess5"/>
    <dgm:cxn modelId="{7399CE25-2E29-3E48-BB41-F780290A6263}" type="presOf" srcId="{DC8129E5-3719-471D-A0D6-C4A958125219}" destId="{B729A4A5-F443-1C47-BCD4-7111B3902C7B}" srcOrd="0" destOrd="0" presId="urn:microsoft.com/office/officeart/2005/8/layout/vProcess5"/>
    <dgm:cxn modelId="{DEA36D2E-4582-C54D-942C-41F95E750322}" type="presOf" srcId="{AC5FE2A4-3D22-4A8B-8B8F-54E7C41C8BC1}" destId="{844080EE-E0C3-7640-9E93-A945B5CF246F}" srcOrd="0" destOrd="0" presId="urn:microsoft.com/office/officeart/2005/8/layout/vProcess5"/>
    <dgm:cxn modelId="{52824A2F-5D6D-4FCA-AE81-77C1AFB5E43A}" srcId="{1606E692-7770-4DE7-8CF2-2523DC9A88ED}" destId="{38A5CAE8-51C7-4D6E-AF54-8ABA623710D1}" srcOrd="0" destOrd="0" parTransId="{B57B05F1-62F4-4718-BFA0-FAB29EBF5E9C}" sibTransId="{B13DEE59-D718-45BB-9929-9E034B574352}"/>
    <dgm:cxn modelId="{F687DC32-3592-FC49-A325-C6B987DD9F81}" type="presOf" srcId="{B71AF475-9D87-4214-994A-C1EBED150504}" destId="{28B2C8CF-65D0-4C47-A13D-BDB069B1B619}" srcOrd="1" destOrd="0" presId="urn:microsoft.com/office/officeart/2005/8/layout/vProcess5"/>
    <dgm:cxn modelId="{8012ED54-2FE8-4C0C-8820-797AC51EAE3E}" srcId="{1606E692-7770-4DE7-8CF2-2523DC9A88ED}" destId="{B71AF475-9D87-4214-994A-C1EBED150504}" srcOrd="3" destOrd="0" parTransId="{27968E7A-E3CB-49CD-9AD4-C017EF0CECFF}" sibTransId="{B9253EAD-A28F-4155-8755-DEC6E724FEA0}"/>
    <dgm:cxn modelId="{5E642C6C-302C-4F4B-9DC8-32245BAC3998}" type="presOf" srcId="{38A5CAE8-51C7-4D6E-AF54-8ABA623710D1}" destId="{7C3D4A19-EDA2-E746-B3D1-C6BB2581E9AD}" srcOrd="1" destOrd="0" presId="urn:microsoft.com/office/officeart/2005/8/layout/vProcess5"/>
    <dgm:cxn modelId="{04F13C74-5049-43BC-8AB1-6DB46583DD25}" srcId="{1606E692-7770-4DE7-8CF2-2523DC9A88ED}" destId="{DC8129E5-3719-471D-A0D6-C4A958125219}" srcOrd="2" destOrd="0" parTransId="{93D7F735-87F9-4384-8FA3-74A511512A0C}" sibTransId="{AC5FE2A4-3D22-4A8B-8B8F-54E7C41C8BC1}"/>
    <dgm:cxn modelId="{2565338F-6730-C844-80BD-1E0D67C9FF79}" type="presOf" srcId="{29A2473D-6EB8-482C-89BA-5E22DEB72D7E}" destId="{797C378C-9FEA-E04A-9248-F35A035EDEAA}" srcOrd="0" destOrd="0" presId="urn:microsoft.com/office/officeart/2005/8/layout/vProcess5"/>
    <dgm:cxn modelId="{E98998A0-9412-2A41-8145-92C80E710683}" type="presOf" srcId="{38A5CAE8-51C7-4D6E-AF54-8ABA623710D1}" destId="{5F7B7CF8-C449-9347-9D5C-C4290C2EECC8}" srcOrd="0" destOrd="0" presId="urn:microsoft.com/office/officeart/2005/8/layout/vProcess5"/>
    <dgm:cxn modelId="{012A11AB-B1EC-C343-B8C4-A6F98ACF6535}" type="presOf" srcId="{29A2473D-6EB8-482C-89BA-5E22DEB72D7E}" destId="{FF7DC17C-662C-3341-A50A-A09ECFA5F6D0}" srcOrd="1" destOrd="0" presId="urn:microsoft.com/office/officeart/2005/8/layout/vProcess5"/>
    <dgm:cxn modelId="{797388AD-4F26-4D23-B566-2CC7A585AD86}" srcId="{1606E692-7770-4DE7-8CF2-2523DC9A88ED}" destId="{29A2473D-6EB8-482C-89BA-5E22DEB72D7E}" srcOrd="1" destOrd="0" parTransId="{674FC17E-A933-41F1-A38A-78FBFC9A3320}" sibTransId="{6342B00F-D0E9-432E-ACC0-B02D6A338B67}"/>
    <dgm:cxn modelId="{8A4FF9B5-CECB-C34A-953A-CDECF4331287}" type="presOf" srcId="{B9253EAD-A28F-4155-8755-DEC6E724FEA0}" destId="{3B9097C8-68FE-A245-92DE-D776B7DA2EE1}" srcOrd="0" destOrd="0" presId="urn:microsoft.com/office/officeart/2005/8/layout/vProcess5"/>
    <dgm:cxn modelId="{88DEF0B7-BE38-214F-ABF9-B4235ACB4DF1}" type="presOf" srcId="{CF5D760D-F240-4551-A9E2-08E5199E23CB}" destId="{E5D55101-9A9F-CB44-885C-3072704F8D24}" srcOrd="0" destOrd="0" presId="urn:microsoft.com/office/officeart/2005/8/layout/vProcess5"/>
    <dgm:cxn modelId="{5A5C3DC4-EBE7-964C-AD31-8FF5B3A47334}" type="presOf" srcId="{DC8129E5-3719-471D-A0D6-C4A958125219}" destId="{646F1466-6037-8E4F-B14B-4A80809DA3F4}" srcOrd="1" destOrd="0" presId="urn:microsoft.com/office/officeart/2005/8/layout/vProcess5"/>
    <dgm:cxn modelId="{E5FC37C9-3EA0-42B3-ABB3-FF4F336E6FF4}" srcId="{1606E692-7770-4DE7-8CF2-2523DC9A88ED}" destId="{CF5D760D-F240-4551-A9E2-08E5199E23CB}" srcOrd="4" destOrd="0" parTransId="{DEF3797C-9E18-4E16-82AD-3A0C7128E44A}" sibTransId="{02A96F7C-64C9-4312-9980-B4067F4BD730}"/>
    <dgm:cxn modelId="{455893E5-A837-0D4B-ABAC-0D29BE7D4B91}" type="presOf" srcId="{1606E692-7770-4DE7-8CF2-2523DC9A88ED}" destId="{208FF81C-C95D-FC4C-8A8E-0CA9AF2AC9F3}" srcOrd="0" destOrd="0" presId="urn:microsoft.com/office/officeart/2005/8/layout/vProcess5"/>
    <dgm:cxn modelId="{0EF0DFE7-DFF9-DF4B-A44C-1DCAD62B84B8}" type="presOf" srcId="{CF5D760D-F240-4551-A9E2-08E5199E23CB}" destId="{893DE719-FBC8-7F48-A676-C9214ED598E3}" srcOrd="1" destOrd="0" presId="urn:microsoft.com/office/officeart/2005/8/layout/vProcess5"/>
    <dgm:cxn modelId="{DEC6B5EF-B0B5-7146-AB65-F61DBF4CC3A6}" type="presOf" srcId="{6342B00F-D0E9-432E-ACC0-B02D6A338B67}" destId="{F1A153C5-C709-9E4C-B1BE-D2C2F626E2E5}" srcOrd="0" destOrd="0" presId="urn:microsoft.com/office/officeart/2005/8/layout/vProcess5"/>
    <dgm:cxn modelId="{F62DE480-72F2-264B-945E-6AFDB94DB8CC}" type="presParOf" srcId="{208FF81C-C95D-FC4C-8A8E-0CA9AF2AC9F3}" destId="{17C33C54-9433-E843-AC53-127CE365B0DF}" srcOrd="0" destOrd="0" presId="urn:microsoft.com/office/officeart/2005/8/layout/vProcess5"/>
    <dgm:cxn modelId="{BA31754E-6CD4-F847-AF3B-0FC069278E8E}" type="presParOf" srcId="{208FF81C-C95D-FC4C-8A8E-0CA9AF2AC9F3}" destId="{5F7B7CF8-C449-9347-9D5C-C4290C2EECC8}" srcOrd="1" destOrd="0" presId="urn:microsoft.com/office/officeart/2005/8/layout/vProcess5"/>
    <dgm:cxn modelId="{6F084B0F-82F3-DB4F-A4F1-C6F6D701F450}" type="presParOf" srcId="{208FF81C-C95D-FC4C-8A8E-0CA9AF2AC9F3}" destId="{797C378C-9FEA-E04A-9248-F35A035EDEAA}" srcOrd="2" destOrd="0" presId="urn:microsoft.com/office/officeart/2005/8/layout/vProcess5"/>
    <dgm:cxn modelId="{C305B81F-BE06-4844-8A5B-EC22778EFC1B}" type="presParOf" srcId="{208FF81C-C95D-FC4C-8A8E-0CA9AF2AC9F3}" destId="{B729A4A5-F443-1C47-BCD4-7111B3902C7B}" srcOrd="3" destOrd="0" presId="urn:microsoft.com/office/officeart/2005/8/layout/vProcess5"/>
    <dgm:cxn modelId="{18F0F0E7-B3CB-D64A-A591-5CCF6ACB7B2E}" type="presParOf" srcId="{208FF81C-C95D-FC4C-8A8E-0CA9AF2AC9F3}" destId="{3B51D1D8-9422-7E42-AAA1-26E798649C86}" srcOrd="4" destOrd="0" presId="urn:microsoft.com/office/officeart/2005/8/layout/vProcess5"/>
    <dgm:cxn modelId="{64BABF15-A113-E247-A35E-688D15BFFC51}" type="presParOf" srcId="{208FF81C-C95D-FC4C-8A8E-0CA9AF2AC9F3}" destId="{E5D55101-9A9F-CB44-885C-3072704F8D24}" srcOrd="5" destOrd="0" presId="urn:microsoft.com/office/officeart/2005/8/layout/vProcess5"/>
    <dgm:cxn modelId="{4AE428EA-1C12-7D49-A092-BA749C5A423D}" type="presParOf" srcId="{208FF81C-C95D-FC4C-8A8E-0CA9AF2AC9F3}" destId="{79D49E65-B5C0-0347-9656-7E3F1BE89A18}" srcOrd="6" destOrd="0" presId="urn:microsoft.com/office/officeart/2005/8/layout/vProcess5"/>
    <dgm:cxn modelId="{1EE35D79-B2DF-3146-8F8A-3F41F6BEE12E}" type="presParOf" srcId="{208FF81C-C95D-FC4C-8A8E-0CA9AF2AC9F3}" destId="{F1A153C5-C709-9E4C-B1BE-D2C2F626E2E5}" srcOrd="7" destOrd="0" presId="urn:microsoft.com/office/officeart/2005/8/layout/vProcess5"/>
    <dgm:cxn modelId="{AE6BA33C-E354-4E45-B3AC-23515576D183}" type="presParOf" srcId="{208FF81C-C95D-FC4C-8A8E-0CA9AF2AC9F3}" destId="{844080EE-E0C3-7640-9E93-A945B5CF246F}" srcOrd="8" destOrd="0" presId="urn:microsoft.com/office/officeart/2005/8/layout/vProcess5"/>
    <dgm:cxn modelId="{7D57327C-2D42-154B-9727-0A864BCD59DD}" type="presParOf" srcId="{208FF81C-C95D-FC4C-8A8E-0CA9AF2AC9F3}" destId="{3B9097C8-68FE-A245-92DE-D776B7DA2EE1}" srcOrd="9" destOrd="0" presId="urn:microsoft.com/office/officeart/2005/8/layout/vProcess5"/>
    <dgm:cxn modelId="{9EE78940-9081-D344-8F19-E706A36FF549}" type="presParOf" srcId="{208FF81C-C95D-FC4C-8A8E-0CA9AF2AC9F3}" destId="{7C3D4A19-EDA2-E746-B3D1-C6BB2581E9AD}" srcOrd="10" destOrd="0" presId="urn:microsoft.com/office/officeart/2005/8/layout/vProcess5"/>
    <dgm:cxn modelId="{EF82F5DE-8329-EE48-AA0B-4C89510B5A45}" type="presParOf" srcId="{208FF81C-C95D-FC4C-8A8E-0CA9AF2AC9F3}" destId="{FF7DC17C-662C-3341-A50A-A09ECFA5F6D0}" srcOrd="11" destOrd="0" presId="urn:microsoft.com/office/officeart/2005/8/layout/vProcess5"/>
    <dgm:cxn modelId="{4328EC0A-1177-2E4A-9127-5E84A48A36C5}" type="presParOf" srcId="{208FF81C-C95D-FC4C-8A8E-0CA9AF2AC9F3}" destId="{646F1466-6037-8E4F-B14B-4A80809DA3F4}" srcOrd="12" destOrd="0" presId="urn:microsoft.com/office/officeart/2005/8/layout/vProcess5"/>
    <dgm:cxn modelId="{5520E294-A9DA-4B4C-A7B8-FA111DCDC2AD}" type="presParOf" srcId="{208FF81C-C95D-FC4C-8A8E-0CA9AF2AC9F3}" destId="{28B2C8CF-65D0-4C47-A13D-BDB069B1B619}" srcOrd="13" destOrd="0" presId="urn:microsoft.com/office/officeart/2005/8/layout/vProcess5"/>
    <dgm:cxn modelId="{C5B63487-6297-CB46-BE1E-9EBB8F76B425}" type="presParOf" srcId="{208FF81C-C95D-FC4C-8A8E-0CA9AF2AC9F3}" destId="{893DE719-FBC8-7F48-A676-C9214ED598E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5EA44-0C77-754D-80E7-E2C97999CE03}">
      <dsp:nvSpPr>
        <dsp:cNvPr id="0" name=""/>
        <dsp:cNvSpPr/>
      </dsp:nvSpPr>
      <dsp:spPr>
        <a:xfrm>
          <a:off x="0" y="114975"/>
          <a:ext cx="7662864" cy="7985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a:t>Common provisions (I), </a:t>
          </a:r>
          <a:endParaRPr lang="en-US" sz="2100" kern="1200"/>
        </a:p>
      </dsp:txBody>
      <dsp:txXfrm>
        <a:off x="38981" y="153956"/>
        <a:ext cx="7584902" cy="720562"/>
      </dsp:txXfrm>
    </dsp:sp>
    <dsp:sp modelId="{933FF5C3-1448-C741-9CDF-9ECD53DCC5E3}">
      <dsp:nvSpPr>
        <dsp:cNvPr id="0" name=""/>
        <dsp:cNvSpPr/>
      </dsp:nvSpPr>
      <dsp:spPr>
        <a:xfrm>
          <a:off x="0" y="973980"/>
          <a:ext cx="7662864" cy="7985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a:t>Provisions on democratic principles (II), Provisions on institutions (III), </a:t>
          </a:r>
          <a:endParaRPr lang="en-US" sz="2100" kern="1200"/>
        </a:p>
      </dsp:txBody>
      <dsp:txXfrm>
        <a:off x="38981" y="1012961"/>
        <a:ext cx="7584902" cy="720562"/>
      </dsp:txXfrm>
    </dsp:sp>
    <dsp:sp modelId="{941CB0A8-696E-E646-8709-851E6D3E2E20}">
      <dsp:nvSpPr>
        <dsp:cNvPr id="0" name=""/>
        <dsp:cNvSpPr/>
      </dsp:nvSpPr>
      <dsp:spPr>
        <a:xfrm>
          <a:off x="0" y="1832985"/>
          <a:ext cx="7662864" cy="7985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a:t>Provisions on enhanced cooperation (IV),</a:t>
          </a:r>
          <a:endParaRPr lang="en-US" sz="2100" kern="1200"/>
        </a:p>
      </dsp:txBody>
      <dsp:txXfrm>
        <a:off x="38981" y="1871966"/>
        <a:ext cx="7584902" cy="720562"/>
      </dsp:txXfrm>
    </dsp:sp>
    <dsp:sp modelId="{EE823C86-9405-C342-9E12-B63823F91425}">
      <dsp:nvSpPr>
        <dsp:cNvPr id="0" name=""/>
        <dsp:cNvSpPr/>
      </dsp:nvSpPr>
      <dsp:spPr>
        <a:xfrm>
          <a:off x="0" y="2691990"/>
          <a:ext cx="7662864" cy="7985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a:t>General provisions on the Union’s external action and specific provisions on the common foreign and security policy (V) and </a:t>
          </a:r>
          <a:endParaRPr lang="en-US" sz="2100" kern="1200"/>
        </a:p>
      </dsp:txBody>
      <dsp:txXfrm>
        <a:off x="38981" y="2730971"/>
        <a:ext cx="7584902" cy="720562"/>
      </dsp:txXfrm>
    </dsp:sp>
    <dsp:sp modelId="{09C35FBF-84B7-1349-B489-C46E1E1F18BE}">
      <dsp:nvSpPr>
        <dsp:cNvPr id="0" name=""/>
        <dsp:cNvSpPr/>
      </dsp:nvSpPr>
      <dsp:spPr>
        <a:xfrm>
          <a:off x="0" y="3550995"/>
          <a:ext cx="7662864" cy="7985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dirty="0"/>
            <a:t>Final </a:t>
          </a:r>
          <a:r>
            <a:rPr lang="de-DE" sz="2100" kern="1200" dirty="0" err="1"/>
            <a:t>provisions</a:t>
          </a:r>
          <a:r>
            <a:rPr lang="de-DE" sz="2100" kern="1200" dirty="0"/>
            <a:t> (VI)</a:t>
          </a:r>
          <a:endParaRPr lang="en-US" sz="2100" kern="1200" dirty="0"/>
        </a:p>
      </dsp:txBody>
      <dsp:txXfrm>
        <a:off x="38981" y="3589976"/>
        <a:ext cx="7584902" cy="720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BBA19-17FE-014F-B0E9-DDBB06D82659}">
      <dsp:nvSpPr>
        <dsp:cNvPr id="0" name=""/>
        <dsp:cNvSpPr/>
      </dsp:nvSpPr>
      <dsp:spPr>
        <a:xfrm>
          <a:off x="0" y="41135"/>
          <a:ext cx="7662864" cy="17901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de-DE" sz="3400" kern="1200"/>
            <a:t>Remains solitary.</a:t>
          </a:r>
          <a:endParaRPr lang="en-US" sz="3400" kern="1200"/>
        </a:p>
      </dsp:txBody>
      <dsp:txXfrm>
        <a:off x="87385" y="128520"/>
        <a:ext cx="7488094" cy="1615330"/>
      </dsp:txXfrm>
    </dsp:sp>
    <dsp:sp modelId="{D147645D-53CB-DC47-808A-D874674F69D4}">
      <dsp:nvSpPr>
        <dsp:cNvPr id="0" name=""/>
        <dsp:cNvSpPr/>
      </dsp:nvSpPr>
      <dsp:spPr>
        <a:xfrm>
          <a:off x="0" y="1929155"/>
          <a:ext cx="7662864" cy="17901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de-DE" sz="3400" kern="1200"/>
            <a:t>Special rules about a special sector, but integrated in the institutional framework of the Union</a:t>
          </a:r>
          <a:endParaRPr lang="en-US" sz="3400" kern="1200"/>
        </a:p>
      </dsp:txBody>
      <dsp:txXfrm>
        <a:off x="87385" y="2016540"/>
        <a:ext cx="7488094" cy="161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6C2A5-3FDE-9B4A-BA8A-99EE0147E052}">
      <dsp:nvSpPr>
        <dsp:cNvPr id="0" name=""/>
        <dsp:cNvSpPr/>
      </dsp:nvSpPr>
      <dsp:spPr>
        <a:xfrm>
          <a:off x="350465" y="2065"/>
          <a:ext cx="1514574" cy="9087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respect for human dignity, </a:t>
          </a:r>
          <a:endParaRPr lang="en-US" sz="1200" kern="1200"/>
        </a:p>
      </dsp:txBody>
      <dsp:txXfrm>
        <a:off x="350465" y="2065"/>
        <a:ext cx="1514574" cy="908744"/>
      </dsp:txXfrm>
    </dsp:sp>
    <dsp:sp modelId="{57902082-09A5-1A4D-BE63-E9AFAEED9B28}">
      <dsp:nvSpPr>
        <dsp:cNvPr id="0" name=""/>
        <dsp:cNvSpPr/>
      </dsp:nvSpPr>
      <dsp:spPr>
        <a:xfrm>
          <a:off x="2016497" y="2065"/>
          <a:ext cx="1514574" cy="90874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freedom,</a:t>
          </a:r>
          <a:endParaRPr lang="en-US" sz="1200" kern="1200"/>
        </a:p>
      </dsp:txBody>
      <dsp:txXfrm>
        <a:off x="2016497" y="2065"/>
        <a:ext cx="1514574" cy="908744"/>
      </dsp:txXfrm>
    </dsp:sp>
    <dsp:sp modelId="{4ECA5D28-0798-4848-83F0-1951B1811DC7}">
      <dsp:nvSpPr>
        <dsp:cNvPr id="0" name=""/>
        <dsp:cNvSpPr/>
      </dsp:nvSpPr>
      <dsp:spPr>
        <a:xfrm>
          <a:off x="3682528" y="2065"/>
          <a:ext cx="1514574" cy="90874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democracy, </a:t>
          </a:r>
          <a:endParaRPr lang="en-US" sz="1200" kern="1200"/>
        </a:p>
      </dsp:txBody>
      <dsp:txXfrm>
        <a:off x="3682528" y="2065"/>
        <a:ext cx="1514574" cy="908744"/>
      </dsp:txXfrm>
    </dsp:sp>
    <dsp:sp modelId="{6B629828-E71C-DF40-8102-E214C51D648E}">
      <dsp:nvSpPr>
        <dsp:cNvPr id="0" name=""/>
        <dsp:cNvSpPr/>
      </dsp:nvSpPr>
      <dsp:spPr>
        <a:xfrm>
          <a:off x="5348560" y="2065"/>
          <a:ext cx="1514574" cy="90874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equality, </a:t>
          </a:r>
          <a:endParaRPr lang="en-US" sz="1200" kern="1200"/>
        </a:p>
      </dsp:txBody>
      <dsp:txXfrm>
        <a:off x="5348560" y="2065"/>
        <a:ext cx="1514574" cy="908744"/>
      </dsp:txXfrm>
    </dsp:sp>
    <dsp:sp modelId="{55330529-9DF0-3E4F-B112-68B70FFBED51}">
      <dsp:nvSpPr>
        <dsp:cNvPr id="0" name=""/>
        <dsp:cNvSpPr/>
      </dsp:nvSpPr>
      <dsp:spPr>
        <a:xfrm>
          <a:off x="350465" y="1062267"/>
          <a:ext cx="1514574" cy="90874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u="sng" kern="1200"/>
            <a:t>the rule of law </a:t>
          </a:r>
          <a:r>
            <a:rPr lang="de-DE" sz="1200" kern="1200"/>
            <a:t>and </a:t>
          </a:r>
          <a:endParaRPr lang="en-US" sz="1200" kern="1200"/>
        </a:p>
      </dsp:txBody>
      <dsp:txXfrm>
        <a:off x="350465" y="1062267"/>
        <a:ext cx="1514574" cy="908744"/>
      </dsp:txXfrm>
    </dsp:sp>
    <dsp:sp modelId="{6D7B47A0-362F-384B-927E-24178C6E29BA}">
      <dsp:nvSpPr>
        <dsp:cNvPr id="0" name=""/>
        <dsp:cNvSpPr/>
      </dsp:nvSpPr>
      <dsp:spPr>
        <a:xfrm>
          <a:off x="2016497" y="1062267"/>
          <a:ext cx="1514574" cy="9087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respect for </a:t>
          </a:r>
          <a:r>
            <a:rPr lang="de-DE" sz="1200" u="sng" kern="1200"/>
            <a:t>human rights</a:t>
          </a:r>
          <a:r>
            <a:rPr lang="de-DE" sz="1200" kern="1200"/>
            <a:t>, including the rights of persons belonging to minorities</a:t>
          </a:r>
          <a:endParaRPr lang="en-US" sz="1200" kern="1200"/>
        </a:p>
      </dsp:txBody>
      <dsp:txXfrm>
        <a:off x="2016497" y="1062267"/>
        <a:ext cx="1514574" cy="908744"/>
      </dsp:txXfrm>
    </dsp:sp>
    <dsp:sp modelId="{7BD470B4-62C6-B449-9480-548D0EBD37B3}">
      <dsp:nvSpPr>
        <dsp:cNvPr id="0" name=""/>
        <dsp:cNvSpPr/>
      </dsp:nvSpPr>
      <dsp:spPr>
        <a:xfrm>
          <a:off x="3682528" y="1062267"/>
          <a:ext cx="1514574" cy="90874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pluralism, </a:t>
          </a:r>
          <a:endParaRPr lang="en-US" sz="1200" kern="1200"/>
        </a:p>
      </dsp:txBody>
      <dsp:txXfrm>
        <a:off x="3682528" y="1062267"/>
        <a:ext cx="1514574" cy="908744"/>
      </dsp:txXfrm>
    </dsp:sp>
    <dsp:sp modelId="{0D0EB218-7BEA-2A40-A332-B0086889072B}">
      <dsp:nvSpPr>
        <dsp:cNvPr id="0" name=""/>
        <dsp:cNvSpPr/>
      </dsp:nvSpPr>
      <dsp:spPr>
        <a:xfrm>
          <a:off x="5348560" y="1062267"/>
          <a:ext cx="1514574" cy="90874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non-discrimination, </a:t>
          </a:r>
          <a:endParaRPr lang="en-US" sz="1200" kern="1200"/>
        </a:p>
      </dsp:txBody>
      <dsp:txXfrm>
        <a:off x="5348560" y="1062267"/>
        <a:ext cx="1514574" cy="908744"/>
      </dsp:txXfrm>
    </dsp:sp>
    <dsp:sp modelId="{7BE73FC5-4477-0142-B471-9DEF95CB2C6D}">
      <dsp:nvSpPr>
        <dsp:cNvPr id="0" name=""/>
        <dsp:cNvSpPr/>
      </dsp:nvSpPr>
      <dsp:spPr>
        <a:xfrm>
          <a:off x="350465" y="2122469"/>
          <a:ext cx="1514574" cy="90874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tolerance,</a:t>
          </a:r>
          <a:endParaRPr lang="en-US" sz="1200" kern="1200"/>
        </a:p>
      </dsp:txBody>
      <dsp:txXfrm>
        <a:off x="350465" y="2122469"/>
        <a:ext cx="1514574" cy="908744"/>
      </dsp:txXfrm>
    </dsp:sp>
    <dsp:sp modelId="{F6B70156-B390-BB47-B139-A4CE9F5AFCA7}">
      <dsp:nvSpPr>
        <dsp:cNvPr id="0" name=""/>
        <dsp:cNvSpPr/>
      </dsp:nvSpPr>
      <dsp:spPr>
        <a:xfrm>
          <a:off x="2016497" y="2122469"/>
          <a:ext cx="1514574" cy="908744"/>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u="sng" kern="1200"/>
            <a:t>justice</a:t>
          </a:r>
          <a:r>
            <a:rPr lang="de-DE" sz="1200" kern="1200"/>
            <a:t>, </a:t>
          </a:r>
          <a:endParaRPr lang="en-US" sz="1200" kern="1200"/>
        </a:p>
      </dsp:txBody>
      <dsp:txXfrm>
        <a:off x="2016497" y="2122469"/>
        <a:ext cx="1514574" cy="908744"/>
      </dsp:txXfrm>
    </dsp:sp>
    <dsp:sp modelId="{76002CE3-73B7-FF44-8FE8-9051B868DCE2}">
      <dsp:nvSpPr>
        <dsp:cNvPr id="0" name=""/>
        <dsp:cNvSpPr/>
      </dsp:nvSpPr>
      <dsp:spPr>
        <a:xfrm>
          <a:off x="3682528" y="2122469"/>
          <a:ext cx="1514574" cy="9087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solidarity and </a:t>
          </a:r>
          <a:endParaRPr lang="en-US" sz="1200" kern="1200"/>
        </a:p>
      </dsp:txBody>
      <dsp:txXfrm>
        <a:off x="3682528" y="2122469"/>
        <a:ext cx="1514574" cy="908744"/>
      </dsp:txXfrm>
    </dsp:sp>
    <dsp:sp modelId="{5E9AC0B8-759A-9C45-90F9-E10C1F1812E1}">
      <dsp:nvSpPr>
        <dsp:cNvPr id="0" name=""/>
        <dsp:cNvSpPr/>
      </dsp:nvSpPr>
      <dsp:spPr>
        <a:xfrm>
          <a:off x="5348560" y="2122469"/>
          <a:ext cx="1514574" cy="90874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equality between women and men</a:t>
          </a:r>
          <a:endParaRPr lang="en-US" sz="1200" kern="1200"/>
        </a:p>
      </dsp:txBody>
      <dsp:txXfrm>
        <a:off x="5348560" y="2122469"/>
        <a:ext cx="1514574" cy="908744"/>
      </dsp:txXfrm>
    </dsp:sp>
    <dsp:sp modelId="{5FE8188F-DD5D-114D-BA27-04F61EC6D57B}">
      <dsp:nvSpPr>
        <dsp:cNvPr id="0" name=""/>
        <dsp:cNvSpPr/>
      </dsp:nvSpPr>
      <dsp:spPr>
        <a:xfrm>
          <a:off x="2849512" y="3182671"/>
          <a:ext cx="1514574" cy="90874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Promotion of peace (art. 3.1 TEU)</a:t>
          </a:r>
          <a:endParaRPr lang="en-US" sz="1200" kern="1200"/>
        </a:p>
      </dsp:txBody>
      <dsp:txXfrm>
        <a:off x="2849512" y="3182671"/>
        <a:ext cx="1514574" cy="908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B7CF8-C449-9347-9D5C-C4290C2EECC8}">
      <dsp:nvSpPr>
        <dsp:cNvPr id="0" name=""/>
        <dsp:cNvSpPr/>
      </dsp:nvSpPr>
      <dsp:spPr>
        <a:xfrm>
          <a:off x="0" y="0"/>
          <a:ext cx="4887739"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t>3.4 TEU</a:t>
          </a:r>
          <a:endParaRPr lang="en-US" sz="1300" kern="1200"/>
        </a:p>
      </dsp:txBody>
      <dsp:txXfrm>
        <a:off x="20460" y="20460"/>
        <a:ext cx="4052231" cy="657619"/>
      </dsp:txXfrm>
    </dsp:sp>
    <dsp:sp modelId="{797C378C-9FEA-E04A-9248-F35A035EDEAA}">
      <dsp:nvSpPr>
        <dsp:cNvPr id="0" name=""/>
        <dsp:cNvSpPr/>
      </dsp:nvSpPr>
      <dsp:spPr>
        <a:xfrm>
          <a:off x="364993" y="795558"/>
          <a:ext cx="4887739"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t>The Union shall establish an economic and monetary union whose currency is the euro.</a:t>
          </a:r>
          <a:endParaRPr lang="en-US" sz="1300" kern="1200"/>
        </a:p>
      </dsp:txBody>
      <dsp:txXfrm>
        <a:off x="385453" y="816018"/>
        <a:ext cx="4027775" cy="657619"/>
      </dsp:txXfrm>
    </dsp:sp>
    <dsp:sp modelId="{B729A4A5-F443-1C47-BCD4-7111B3902C7B}">
      <dsp:nvSpPr>
        <dsp:cNvPr id="0" name=""/>
        <dsp:cNvSpPr/>
      </dsp:nvSpPr>
      <dsp:spPr>
        <a:xfrm>
          <a:off x="729987" y="1591116"/>
          <a:ext cx="4887739"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t>Treaty exception for Denmark</a:t>
          </a:r>
          <a:endParaRPr lang="en-US" sz="1300" kern="1200"/>
        </a:p>
      </dsp:txBody>
      <dsp:txXfrm>
        <a:off x="750447" y="1611576"/>
        <a:ext cx="4027775" cy="657619"/>
      </dsp:txXfrm>
    </dsp:sp>
    <dsp:sp modelId="{3B51D1D8-9422-7E42-AAA1-26E798649C86}">
      <dsp:nvSpPr>
        <dsp:cNvPr id="0" name=""/>
        <dsp:cNvSpPr/>
      </dsp:nvSpPr>
      <dsp:spPr>
        <a:xfrm>
          <a:off x="1094980" y="2386675"/>
          <a:ext cx="4887739"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t>All the other member states must join the Eurozone when their economy enables them to do it</a:t>
          </a:r>
          <a:endParaRPr lang="en-US" sz="1300" kern="1200"/>
        </a:p>
      </dsp:txBody>
      <dsp:txXfrm>
        <a:off x="1115440" y="2407135"/>
        <a:ext cx="4027775" cy="657619"/>
      </dsp:txXfrm>
    </dsp:sp>
    <dsp:sp modelId="{E5D55101-9A9F-CB44-885C-3072704F8D24}">
      <dsp:nvSpPr>
        <dsp:cNvPr id="0" name=""/>
        <dsp:cNvSpPr/>
      </dsp:nvSpPr>
      <dsp:spPr>
        <a:xfrm>
          <a:off x="1459974" y="3182233"/>
          <a:ext cx="4887739" cy="6985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t>But see already from the beginning Sweden</a:t>
          </a:r>
          <a:endParaRPr lang="en-US" sz="1300" kern="1200"/>
        </a:p>
      </dsp:txBody>
      <dsp:txXfrm>
        <a:off x="1480434" y="3202693"/>
        <a:ext cx="4027775" cy="657619"/>
      </dsp:txXfrm>
    </dsp:sp>
    <dsp:sp modelId="{79D49E65-B5C0-0347-9656-7E3F1BE89A18}">
      <dsp:nvSpPr>
        <dsp:cNvPr id="0" name=""/>
        <dsp:cNvSpPr/>
      </dsp:nvSpPr>
      <dsp:spPr>
        <a:xfrm>
          <a:off x="4433689" y="510321"/>
          <a:ext cx="454050" cy="45405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535850" y="510321"/>
        <a:ext cx="249728" cy="341673"/>
      </dsp:txXfrm>
    </dsp:sp>
    <dsp:sp modelId="{F1A153C5-C709-9E4C-B1BE-D2C2F626E2E5}">
      <dsp:nvSpPr>
        <dsp:cNvPr id="0" name=""/>
        <dsp:cNvSpPr/>
      </dsp:nvSpPr>
      <dsp:spPr>
        <a:xfrm>
          <a:off x="4798682" y="1305880"/>
          <a:ext cx="454050" cy="45405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900843" y="1305880"/>
        <a:ext cx="249728" cy="341673"/>
      </dsp:txXfrm>
    </dsp:sp>
    <dsp:sp modelId="{844080EE-E0C3-7640-9E93-A945B5CF246F}">
      <dsp:nvSpPr>
        <dsp:cNvPr id="0" name=""/>
        <dsp:cNvSpPr/>
      </dsp:nvSpPr>
      <dsp:spPr>
        <a:xfrm>
          <a:off x="5163676" y="2089796"/>
          <a:ext cx="454050" cy="45405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265837" y="2089796"/>
        <a:ext cx="249728" cy="341673"/>
      </dsp:txXfrm>
    </dsp:sp>
    <dsp:sp modelId="{3B9097C8-68FE-A245-92DE-D776B7DA2EE1}">
      <dsp:nvSpPr>
        <dsp:cNvPr id="0" name=""/>
        <dsp:cNvSpPr/>
      </dsp:nvSpPr>
      <dsp:spPr>
        <a:xfrm>
          <a:off x="5528670" y="2893116"/>
          <a:ext cx="454050" cy="45405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630831" y="2893116"/>
        <a:ext cx="249728" cy="3416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062E6-0FE6-E548-9203-A1CB5C02DB7C}" type="datetimeFigureOut">
              <a:rPr lang="de-DE" smtClean="0"/>
              <a:t>11.03.23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A04DC-8422-114A-96B7-D39ADA1F8143}" type="slidenum">
              <a:rPr lang="de-DE" smtClean="0"/>
              <a:t>‹#›</a:t>
            </a:fld>
            <a:endParaRPr lang="de-DE"/>
          </a:p>
        </p:txBody>
      </p:sp>
    </p:spTree>
    <p:extLst>
      <p:ext uri="{BB962C8B-B14F-4D97-AF65-F5344CB8AC3E}">
        <p14:creationId xmlns:p14="http://schemas.microsoft.com/office/powerpoint/2010/main" val="1393006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A04DC-8422-114A-96B7-D39ADA1F8143}" type="slidenum">
              <a:rPr lang="de-DE" smtClean="0"/>
              <a:t>1</a:t>
            </a:fld>
            <a:endParaRPr lang="de-DE"/>
          </a:p>
        </p:txBody>
      </p:sp>
    </p:spTree>
    <p:extLst>
      <p:ext uri="{BB962C8B-B14F-4D97-AF65-F5344CB8AC3E}">
        <p14:creationId xmlns:p14="http://schemas.microsoft.com/office/powerpoint/2010/main" val="195398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Art. 4.4 TEU: 3. </a:t>
            </a:r>
            <a:r>
              <a:rPr lang="de-DE" dirty="0" err="1"/>
              <a:t>Pursuant</a:t>
            </a:r>
            <a:r>
              <a:rPr lang="de-DE" dirty="0"/>
              <a:t> </a:t>
            </a:r>
            <a:r>
              <a:rPr lang="de-DE" dirty="0" err="1"/>
              <a:t>to</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sincere</a:t>
            </a:r>
            <a:r>
              <a:rPr lang="de-DE" dirty="0"/>
              <a:t> </a:t>
            </a:r>
            <a:r>
              <a:rPr lang="de-DE" dirty="0" err="1"/>
              <a:t>cooperation</a:t>
            </a:r>
            <a:r>
              <a:rPr lang="de-DE" dirty="0"/>
              <a:t>, </a:t>
            </a:r>
            <a:r>
              <a:rPr lang="de-DE" dirty="0" err="1"/>
              <a:t>the</a:t>
            </a:r>
            <a:r>
              <a:rPr lang="de-DE" dirty="0"/>
              <a:t> Union </a:t>
            </a:r>
            <a:r>
              <a:rPr lang="de-DE" dirty="0" err="1"/>
              <a:t>and</a:t>
            </a:r>
            <a:r>
              <a:rPr lang="de-DE" dirty="0"/>
              <a:t> </a:t>
            </a:r>
            <a:r>
              <a:rPr lang="de-DE" dirty="0" err="1"/>
              <a:t>the</a:t>
            </a:r>
            <a:r>
              <a:rPr lang="de-DE" dirty="0"/>
              <a:t> Member States </a:t>
            </a:r>
            <a:r>
              <a:rPr lang="de-DE" dirty="0" err="1"/>
              <a:t>shall</a:t>
            </a:r>
            <a:r>
              <a:rPr lang="de-DE" dirty="0"/>
              <a:t>, in </a:t>
            </a:r>
            <a:r>
              <a:rPr lang="de-DE" dirty="0" err="1"/>
              <a:t>full</a:t>
            </a:r>
            <a:r>
              <a:rPr lang="de-DE" dirty="0"/>
              <a:t> mutual </a:t>
            </a:r>
            <a:r>
              <a:rPr lang="de-DE" dirty="0" err="1"/>
              <a:t>respect</a:t>
            </a:r>
            <a:r>
              <a:rPr lang="de-DE" dirty="0"/>
              <a:t>, </a:t>
            </a:r>
            <a:r>
              <a:rPr lang="de-DE" dirty="0" err="1"/>
              <a:t>assist</a:t>
            </a:r>
            <a:r>
              <a:rPr lang="de-DE" dirty="0"/>
              <a:t> </a:t>
            </a:r>
            <a:r>
              <a:rPr lang="de-DE" dirty="0" err="1"/>
              <a:t>each</a:t>
            </a:r>
            <a:r>
              <a:rPr lang="de-DE" dirty="0"/>
              <a:t> </a:t>
            </a:r>
            <a:r>
              <a:rPr lang="de-DE" dirty="0" err="1"/>
              <a:t>other</a:t>
            </a:r>
            <a:r>
              <a:rPr lang="de-DE" dirty="0"/>
              <a:t> in </a:t>
            </a:r>
            <a:r>
              <a:rPr lang="de-DE" dirty="0" err="1"/>
              <a:t>carrying</a:t>
            </a:r>
            <a:r>
              <a:rPr lang="de-DE" dirty="0"/>
              <a:t> out </a:t>
            </a:r>
            <a:r>
              <a:rPr lang="de-DE" dirty="0" err="1"/>
              <a:t>tasks</a:t>
            </a:r>
            <a:r>
              <a:rPr lang="de-DE" dirty="0"/>
              <a:t> </a:t>
            </a:r>
            <a:r>
              <a:rPr lang="de-DE" dirty="0" err="1"/>
              <a:t>which</a:t>
            </a:r>
            <a:r>
              <a:rPr lang="de-DE" dirty="0"/>
              <a:t> </a:t>
            </a:r>
            <a:r>
              <a:rPr lang="de-DE" dirty="0" err="1"/>
              <a:t>flow</a:t>
            </a:r>
            <a:r>
              <a:rPr lang="de-DE" dirty="0"/>
              <a:t> </a:t>
            </a:r>
            <a:r>
              <a:rPr lang="de-DE" dirty="0" err="1"/>
              <a:t>from</a:t>
            </a:r>
            <a:r>
              <a:rPr lang="de-DE" dirty="0"/>
              <a:t> </a:t>
            </a:r>
            <a:r>
              <a:rPr lang="de-DE" dirty="0" err="1"/>
              <a:t>the</a:t>
            </a:r>
            <a:r>
              <a:rPr lang="de-DE" dirty="0"/>
              <a:t> </a:t>
            </a:r>
            <a:r>
              <a:rPr lang="de-DE" dirty="0" err="1"/>
              <a:t>Treaties.The</a:t>
            </a:r>
            <a:r>
              <a:rPr lang="de-DE" dirty="0"/>
              <a:t> Member States </a:t>
            </a:r>
            <a:r>
              <a:rPr lang="de-DE" dirty="0" err="1"/>
              <a:t>shall</a:t>
            </a:r>
            <a:r>
              <a:rPr lang="de-DE" dirty="0"/>
              <a:t> </a:t>
            </a:r>
            <a:r>
              <a:rPr lang="de-DE" dirty="0" err="1"/>
              <a:t>take</a:t>
            </a:r>
            <a:r>
              <a:rPr lang="de-DE" dirty="0"/>
              <a:t> </a:t>
            </a:r>
            <a:r>
              <a:rPr lang="de-DE" dirty="0" err="1"/>
              <a:t>any</a:t>
            </a:r>
            <a:r>
              <a:rPr lang="de-DE" dirty="0"/>
              <a:t> </a:t>
            </a:r>
            <a:r>
              <a:rPr lang="de-DE" dirty="0" err="1"/>
              <a:t>appropriate</a:t>
            </a:r>
            <a:r>
              <a:rPr lang="de-DE" dirty="0"/>
              <a:t> </a:t>
            </a:r>
            <a:r>
              <a:rPr lang="de-DE" dirty="0" err="1"/>
              <a:t>measure</a:t>
            </a:r>
            <a:r>
              <a:rPr lang="de-DE" dirty="0"/>
              <a:t>, </a:t>
            </a:r>
            <a:r>
              <a:rPr lang="de-DE" dirty="0" err="1"/>
              <a:t>general</a:t>
            </a:r>
            <a:r>
              <a:rPr lang="de-DE" dirty="0"/>
              <a:t> </a:t>
            </a:r>
            <a:r>
              <a:rPr lang="de-DE" dirty="0" err="1"/>
              <a:t>or</a:t>
            </a:r>
            <a:r>
              <a:rPr lang="de-DE" dirty="0"/>
              <a:t> </a:t>
            </a:r>
            <a:r>
              <a:rPr lang="de-DE" dirty="0" err="1"/>
              <a:t>particular</a:t>
            </a:r>
            <a:r>
              <a:rPr lang="de-DE" dirty="0"/>
              <a:t>, </a:t>
            </a:r>
            <a:r>
              <a:rPr lang="de-DE" dirty="0" err="1"/>
              <a:t>to</a:t>
            </a:r>
            <a:r>
              <a:rPr lang="de-DE" dirty="0"/>
              <a:t> </a:t>
            </a:r>
            <a:r>
              <a:rPr lang="de-DE" dirty="0" err="1"/>
              <a:t>ensure</a:t>
            </a:r>
            <a:r>
              <a:rPr lang="de-DE" dirty="0"/>
              <a:t> </a:t>
            </a:r>
            <a:r>
              <a:rPr lang="de-DE" dirty="0" err="1"/>
              <a:t>fulfilment</a:t>
            </a:r>
            <a:r>
              <a:rPr lang="de-DE" dirty="0"/>
              <a:t> </a:t>
            </a:r>
            <a:r>
              <a:rPr lang="de-DE" dirty="0" err="1"/>
              <a:t>of</a:t>
            </a:r>
            <a:r>
              <a:rPr lang="de-DE" dirty="0"/>
              <a:t> </a:t>
            </a:r>
            <a:r>
              <a:rPr lang="de-DE" dirty="0" err="1"/>
              <a:t>the</a:t>
            </a:r>
            <a:r>
              <a:rPr lang="de-DE" dirty="0"/>
              <a:t> </a:t>
            </a:r>
            <a:r>
              <a:rPr lang="de-DE" dirty="0" err="1"/>
              <a:t>obligations</a:t>
            </a:r>
            <a:r>
              <a:rPr lang="de-DE" dirty="0"/>
              <a:t> </a:t>
            </a:r>
            <a:r>
              <a:rPr lang="de-DE" dirty="0" err="1"/>
              <a:t>arising</a:t>
            </a:r>
            <a:r>
              <a:rPr lang="de-DE" dirty="0"/>
              <a:t> out </a:t>
            </a:r>
            <a:r>
              <a:rPr lang="de-DE" dirty="0" err="1"/>
              <a:t>of</a:t>
            </a:r>
            <a:r>
              <a:rPr lang="de-DE" dirty="0"/>
              <a:t> </a:t>
            </a:r>
            <a:r>
              <a:rPr lang="de-DE" dirty="0" err="1"/>
              <a:t>the</a:t>
            </a:r>
            <a:r>
              <a:rPr lang="de-DE" dirty="0"/>
              <a:t> </a:t>
            </a:r>
            <a:r>
              <a:rPr lang="de-DE" dirty="0" err="1"/>
              <a:t>Treaties</a:t>
            </a:r>
            <a:r>
              <a:rPr lang="de-DE" dirty="0"/>
              <a:t> </a:t>
            </a:r>
            <a:r>
              <a:rPr lang="de-DE" dirty="0" err="1"/>
              <a:t>or</a:t>
            </a:r>
            <a:r>
              <a:rPr lang="de-DE" dirty="0"/>
              <a:t> </a:t>
            </a:r>
            <a:r>
              <a:rPr lang="de-DE" dirty="0" err="1"/>
              <a:t>resulting</a:t>
            </a:r>
            <a:r>
              <a:rPr lang="de-DE" dirty="0"/>
              <a:t> </a:t>
            </a:r>
            <a:r>
              <a:rPr lang="de-DE" dirty="0" err="1"/>
              <a:t>from</a:t>
            </a:r>
            <a:r>
              <a:rPr lang="de-DE" dirty="0"/>
              <a:t> </a:t>
            </a:r>
            <a:r>
              <a:rPr lang="de-DE" dirty="0" err="1"/>
              <a:t>the</a:t>
            </a:r>
            <a:r>
              <a:rPr lang="de-DE" dirty="0"/>
              <a:t> </a:t>
            </a:r>
            <a:r>
              <a:rPr lang="de-DE" dirty="0" err="1"/>
              <a:t>acts</a:t>
            </a:r>
            <a:r>
              <a:rPr lang="de-DE" dirty="0"/>
              <a:t> </a:t>
            </a:r>
            <a:r>
              <a:rPr lang="de-DE" dirty="0" err="1"/>
              <a:t>of</a:t>
            </a:r>
            <a:r>
              <a:rPr lang="de-DE" dirty="0"/>
              <a:t> </a:t>
            </a:r>
            <a:r>
              <a:rPr lang="de-DE" dirty="0" err="1"/>
              <a:t>the</a:t>
            </a:r>
            <a:r>
              <a:rPr lang="de-DE" dirty="0"/>
              <a:t> </a:t>
            </a:r>
            <a:r>
              <a:rPr lang="de-DE" dirty="0" err="1"/>
              <a:t>institutions</a:t>
            </a:r>
            <a:r>
              <a:rPr lang="de-DE" dirty="0"/>
              <a:t> </a:t>
            </a:r>
            <a:r>
              <a:rPr lang="de-DE" dirty="0" err="1"/>
              <a:t>of</a:t>
            </a:r>
            <a:r>
              <a:rPr lang="de-DE" dirty="0"/>
              <a:t> </a:t>
            </a:r>
            <a:r>
              <a:rPr lang="de-DE" dirty="0" err="1"/>
              <a:t>the</a:t>
            </a:r>
            <a:r>
              <a:rPr lang="de-DE" dirty="0"/>
              <a:t> </a:t>
            </a:r>
            <a:r>
              <a:rPr lang="de-DE" dirty="0" err="1"/>
              <a:t>Union.The</a:t>
            </a:r>
            <a:r>
              <a:rPr lang="de-DE" dirty="0"/>
              <a:t> Member States </a:t>
            </a:r>
            <a:r>
              <a:rPr lang="de-DE" dirty="0" err="1"/>
              <a:t>shall</a:t>
            </a:r>
            <a:r>
              <a:rPr lang="de-DE" dirty="0"/>
              <a:t> </a:t>
            </a:r>
            <a:r>
              <a:rPr lang="de-DE" dirty="0" err="1"/>
              <a:t>facilitate</a:t>
            </a:r>
            <a:r>
              <a:rPr lang="de-DE" dirty="0"/>
              <a:t> </a:t>
            </a:r>
            <a:r>
              <a:rPr lang="de-DE" dirty="0" err="1"/>
              <a:t>the</a:t>
            </a:r>
            <a:r>
              <a:rPr lang="de-DE" dirty="0"/>
              <a:t> </a:t>
            </a:r>
            <a:r>
              <a:rPr lang="de-DE" dirty="0" err="1"/>
              <a:t>achievement</a:t>
            </a:r>
            <a:r>
              <a:rPr lang="de-DE" dirty="0"/>
              <a:t> </a:t>
            </a:r>
            <a:r>
              <a:rPr lang="de-DE" dirty="0" err="1"/>
              <a:t>of</a:t>
            </a:r>
            <a:r>
              <a:rPr lang="de-DE" dirty="0"/>
              <a:t> </a:t>
            </a:r>
            <a:r>
              <a:rPr lang="de-DE" dirty="0" err="1"/>
              <a:t>the</a:t>
            </a:r>
            <a:r>
              <a:rPr lang="de-DE" dirty="0"/>
              <a:t> </a:t>
            </a:r>
            <a:r>
              <a:rPr lang="de-DE" dirty="0" err="1"/>
              <a:t>Union’s</a:t>
            </a:r>
            <a:r>
              <a:rPr lang="de-DE" dirty="0"/>
              <a:t> </a:t>
            </a:r>
            <a:r>
              <a:rPr lang="de-DE" dirty="0" err="1"/>
              <a:t>tasks</a:t>
            </a:r>
            <a:r>
              <a:rPr lang="de-DE" dirty="0"/>
              <a:t> </a:t>
            </a:r>
            <a:r>
              <a:rPr lang="de-DE" dirty="0" err="1"/>
              <a:t>and</a:t>
            </a:r>
            <a:r>
              <a:rPr lang="de-DE" dirty="0"/>
              <a:t> </a:t>
            </a:r>
            <a:r>
              <a:rPr lang="de-DE" dirty="0" err="1"/>
              <a:t>refrain</a:t>
            </a:r>
            <a:r>
              <a:rPr lang="de-DE" dirty="0"/>
              <a:t> </a:t>
            </a:r>
            <a:r>
              <a:rPr lang="de-DE" dirty="0" err="1"/>
              <a:t>from</a:t>
            </a:r>
            <a:r>
              <a:rPr lang="de-DE" dirty="0"/>
              <a:t> </a:t>
            </a:r>
            <a:r>
              <a:rPr lang="de-DE" dirty="0" err="1"/>
              <a:t>any</a:t>
            </a:r>
            <a:r>
              <a:rPr lang="de-DE" dirty="0"/>
              <a:t> </a:t>
            </a:r>
            <a:r>
              <a:rPr lang="de-DE" dirty="0" err="1"/>
              <a:t>measure</a:t>
            </a:r>
            <a:r>
              <a:rPr lang="de-DE" dirty="0"/>
              <a:t> </a:t>
            </a:r>
            <a:r>
              <a:rPr lang="de-DE" dirty="0" err="1"/>
              <a:t>which</a:t>
            </a:r>
            <a:r>
              <a:rPr lang="de-DE" dirty="0"/>
              <a:t> </a:t>
            </a:r>
            <a:r>
              <a:rPr lang="de-DE" dirty="0" err="1"/>
              <a:t>could</a:t>
            </a:r>
            <a:r>
              <a:rPr lang="de-DE" dirty="0"/>
              <a:t> </a:t>
            </a:r>
            <a:r>
              <a:rPr lang="de-DE" dirty="0" err="1"/>
              <a:t>jeopardise</a:t>
            </a:r>
            <a:r>
              <a:rPr lang="de-DE" dirty="0"/>
              <a:t> </a:t>
            </a:r>
            <a:r>
              <a:rPr lang="de-DE" dirty="0" err="1"/>
              <a:t>the</a:t>
            </a:r>
            <a:r>
              <a:rPr lang="de-DE" dirty="0"/>
              <a:t> </a:t>
            </a:r>
            <a:r>
              <a:rPr lang="de-DE" dirty="0" err="1"/>
              <a:t>attainment</a:t>
            </a:r>
            <a:r>
              <a:rPr lang="de-DE" dirty="0"/>
              <a:t> </a:t>
            </a:r>
            <a:r>
              <a:rPr lang="de-DE" dirty="0" err="1"/>
              <a:t>of</a:t>
            </a:r>
            <a:r>
              <a:rPr lang="de-DE" dirty="0"/>
              <a:t> </a:t>
            </a:r>
            <a:r>
              <a:rPr lang="de-DE" dirty="0" err="1"/>
              <a:t>the</a:t>
            </a:r>
            <a:r>
              <a:rPr lang="de-DE" dirty="0"/>
              <a:t> </a:t>
            </a:r>
            <a:r>
              <a:rPr lang="de-DE" dirty="0" err="1"/>
              <a:t>Union’s</a:t>
            </a:r>
            <a:r>
              <a:rPr lang="de-DE" dirty="0"/>
              <a:t> </a:t>
            </a:r>
            <a:r>
              <a:rPr lang="de-DE" dirty="0" err="1"/>
              <a:t>objectives</a:t>
            </a:r>
            <a:endParaRPr lang="de-DE" dirty="0"/>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13</a:t>
            </a:fld>
            <a:endParaRPr lang="de-DE"/>
          </a:p>
        </p:txBody>
      </p:sp>
    </p:spTree>
    <p:extLst>
      <p:ext uri="{BB962C8B-B14F-4D97-AF65-F5344CB8AC3E}">
        <p14:creationId xmlns:p14="http://schemas.microsoft.com/office/powerpoint/2010/main" val="147112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Art. 42.7 TEU:</a:t>
            </a:r>
          </a:p>
          <a:p>
            <a:r>
              <a:rPr lang="de-DE" sz="1200" dirty="0"/>
              <a:t>7. </a:t>
            </a:r>
            <a:r>
              <a:rPr lang="de-DE" sz="1200" dirty="0" err="1"/>
              <a:t>If</a:t>
            </a:r>
            <a:r>
              <a:rPr lang="de-DE" sz="1200" dirty="0"/>
              <a:t> a Member State </a:t>
            </a:r>
            <a:r>
              <a:rPr lang="de-DE" sz="1200" dirty="0" err="1"/>
              <a:t>is</a:t>
            </a:r>
            <a:r>
              <a:rPr lang="de-DE" sz="1200" dirty="0"/>
              <a:t> </a:t>
            </a:r>
            <a:r>
              <a:rPr lang="de-DE" sz="1200" dirty="0" err="1"/>
              <a:t>the</a:t>
            </a:r>
            <a:r>
              <a:rPr lang="de-DE" sz="1200" dirty="0"/>
              <a:t> </a:t>
            </a:r>
            <a:r>
              <a:rPr lang="de-DE" sz="1200" dirty="0" err="1"/>
              <a:t>victim</a:t>
            </a:r>
            <a:r>
              <a:rPr lang="de-DE" sz="1200" dirty="0"/>
              <a:t> </a:t>
            </a:r>
            <a:r>
              <a:rPr lang="de-DE" sz="1200" dirty="0" err="1"/>
              <a:t>of</a:t>
            </a:r>
            <a:r>
              <a:rPr lang="de-DE" sz="1200" dirty="0"/>
              <a:t> </a:t>
            </a:r>
            <a:r>
              <a:rPr lang="de-DE" sz="1200" dirty="0" err="1"/>
              <a:t>armed</a:t>
            </a:r>
            <a:r>
              <a:rPr lang="de-DE" sz="1200" dirty="0"/>
              <a:t> </a:t>
            </a:r>
            <a:r>
              <a:rPr lang="de-DE" sz="1200" dirty="0" err="1"/>
              <a:t>aggression</a:t>
            </a:r>
            <a:r>
              <a:rPr lang="de-DE" sz="1200" dirty="0"/>
              <a:t> on </a:t>
            </a:r>
            <a:r>
              <a:rPr lang="de-DE" sz="1200" dirty="0" err="1"/>
              <a:t>its</a:t>
            </a:r>
            <a:r>
              <a:rPr lang="de-DE" sz="1200" dirty="0"/>
              <a:t> </a:t>
            </a:r>
            <a:r>
              <a:rPr lang="de-DE" sz="1200" dirty="0" err="1"/>
              <a:t>territory</a:t>
            </a:r>
            <a:r>
              <a:rPr lang="de-DE" sz="1200" dirty="0"/>
              <a:t>, </a:t>
            </a:r>
            <a:r>
              <a:rPr lang="de-DE" sz="1200" dirty="0" err="1"/>
              <a:t>the</a:t>
            </a:r>
            <a:r>
              <a:rPr lang="de-DE" sz="1200" dirty="0"/>
              <a:t> </a:t>
            </a:r>
            <a:r>
              <a:rPr lang="de-DE" sz="1200" dirty="0" err="1"/>
              <a:t>other</a:t>
            </a:r>
            <a:r>
              <a:rPr lang="de-DE" sz="1200" dirty="0"/>
              <a:t> Member States </a:t>
            </a:r>
            <a:r>
              <a:rPr lang="de-DE" sz="1200" dirty="0" err="1"/>
              <a:t>shall</a:t>
            </a:r>
            <a:r>
              <a:rPr lang="de-DE" sz="1200" dirty="0"/>
              <a:t> </a:t>
            </a:r>
            <a:r>
              <a:rPr lang="de-DE" sz="1200" dirty="0" err="1"/>
              <a:t>have</a:t>
            </a:r>
            <a:r>
              <a:rPr lang="de-DE" sz="1200" dirty="0"/>
              <a:t> </a:t>
            </a:r>
            <a:r>
              <a:rPr lang="de-DE" sz="1200" dirty="0" err="1"/>
              <a:t>towards</a:t>
            </a:r>
            <a:r>
              <a:rPr lang="de-DE" sz="1200" dirty="0"/>
              <a:t> </a:t>
            </a:r>
            <a:r>
              <a:rPr lang="de-DE" sz="1200" dirty="0" err="1"/>
              <a:t>it</a:t>
            </a:r>
            <a:r>
              <a:rPr lang="de-DE" sz="1200" dirty="0"/>
              <a:t> an </a:t>
            </a:r>
            <a:r>
              <a:rPr lang="de-DE" sz="1200" dirty="0" err="1"/>
              <a:t>obligation</a:t>
            </a:r>
            <a:r>
              <a:rPr lang="de-DE" sz="1200" dirty="0"/>
              <a:t> </a:t>
            </a:r>
            <a:r>
              <a:rPr lang="de-DE" sz="1200" dirty="0" err="1"/>
              <a:t>of</a:t>
            </a:r>
            <a:r>
              <a:rPr lang="de-DE" sz="1200" dirty="0"/>
              <a:t> </a:t>
            </a:r>
            <a:r>
              <a:rPr lang="de-DE" sz="1200" dirty="0" err="1"/>
              <a:t>aid</a:t>
            </a:r>
            <a:r>
              <a:rPr lang="de-DE" sz="1200" dirty="0"/>
              <a:t> </a:t>
            </a:r>
            <a:r>
              <a:rPr lang="de-DE" sz="1200" dirty="0" err="1"/>
              <a:t>and</a:t>
            </a:r>
            <a:r>
              <a:rPr lang="de-DE" sz="1200" dirty="0"/>
              <a:t> </a:t>
            </a:r>
            <a:r>
              <a:rPr lang="de-DE" sz="1200" dirty="0" err="1"/>
              <a:t>assistance</a:t>
            </a:r>
            <a:r>
              <a:rPr lang="de-DE" sz="1200" dirty="0"/>
              <a:t> </a:t>
            </a:r>
            <a:r>
              <a:rPr lang="de-DE" sz="1200" dirty="0" err="1"/>
              <a:t>by</a:t>
            </a:r>
            <a:r>
              <a:rPr lang="de-DE" sz="1200" dirty="0"/>
              <a:t> all </a:t>
            </a:r>
            <a:r>
              <a:rPr lang="de-DE" sz="1200" dirty="0" err="1"/>
              <a:t>the</a:t>
            </a:r>
            <a:r>
              <a:rPr lang="de-DE" sz="1200" dirty="0"/>
              <a:t> </a:t>
            </a:r>
            <a:r>
              <a:rPr lang="de-DE" sz="1200" dirty="0" err="1"/>
              <a:t>means</a:t>
            </a:r>
            <a:r>
              <a:rPr lang="de-DE" sz="1200" dirty="0"/>
              <a:t> in </a:t>
            </a:r>
            <a:r>
              <a:rPr lang="de-DE" sz="1200" dirty="0" err="1"/>
              <a:t>their</a:t>
            </a:r>
            <a:r>
              <a:rPr lang="de-DE" sz="1200" dirty="0"/>
              <a:t> power, in </a:t>
            </a:r>
            <a:r>
              <a:rPr lang="de-DE" sz="1200" dirty="0" err="1"/>
              <a:t>accordance</a:t>
            </a:r>
            <a:r>
              <a:rPr lang="de-DE" sz="1200" dirty="0"/>
              <a:t> </a:t>
            </a:r>
            <a:r>
              <a:rPr lang="de-DE" sz="1200" dirty="0" err="1"/>
              <a:t>with</a:t>
            </a:r>
            <a:r>
              <a:rPr lang="de-DE" sz="1200" dirty="0"/>
              <a:t> Article 51 </a:t>
            </a:r>
            <a:r>
              <a:rPr lang="de-DE" sz="1200" dirty="0" err="1"/>
              <a:t>of</a:t>
            </a:r>
            <a:r>
              <a:rPr lang="de-DE" sz="1200" dirty="0"/>
              <a:t> </a:t>
            </a:r>
            <a:r>
              <a:rPr lang="de-DE" sz="1200" dirty="0" err="1"/>
              <a:t>the</a:t>
            </a:r>
            <a:r>
              <a:rPr lang="de-DE" sz="1200" dirty="0"/>
              <a:t> United </a:t>
            </a:r>
            <a:r>
              <a:rPr lang="de-DE" sz="1200" dirty="0" err="1"/>
              <a:t>Nations</a:t>
            </a:r>
            <a:r>
              <a:rPr lang="de-DE" sz="1200" dirty="0"/>
              <a:t> Charter. This </a:t>
            </a:r>
            <a:r>
              <a:rPr lang="de-DE" sz="1200" dirty="0" err="1"/>
              <a:t>shall</a:t>
            </a:r>
            <a:r>
              <a:rPr lang="de-DE" sz="1200" dirty="0"/>
              <a:t> not </a:t>
            </a:r>
            <a:r>
              <a:rPr lang="de-DE" sz="1200" dirty="0" err="1"/>
              <a:t>prejudice</a:t>
            </a:r>
            <a:r>
              <a:rPr lang="de-DE" sz="1200" dirty="0"/>
              <a:t> </a:t>
            </a:r>
            <a:r>
              <a:rPr lang="de-DE" sz="1200" dirty="0" err="1"/>
              <a:t>the</a:t>
            </a:r>
            <a:r>
              <a:rPr lang="de-DE" sz="1200" dirty="0"/>
              <a:t> </a:t>
            </a:r>
            <a:r>
              <a:rPr lang="de-DE" sz="1200" dirty="0" err="1"/>
              <a:t>specific</a:t>
            </a:r>
            <a:r>
              <a:rPr lang="de-DE" sz="1200" dirty="0"/>
              <a:t> </a:t>
            </a:r>
            <a:r>
              <a:rPr lang="de-DE" sz="1200" dirty="0" err="1"/>
              <a:t>character</a:t>
            </a:r>
            <a:r>
              <a:rPr lang="de-DE" sz="1200" dirty="0"/>
              <a:t> </a:t>
            </a:r>
            <a:r>
              <a:rPr lang="de-DE" sz="1200" dirty="0" err="1"/>
              <a:t>of</a:t>
            </a:r>
            <a:r>
              <a:rPr lang="de-DE" sz="1200" dirty="0"/>
              <a:t> </a:t>
            </a:r>
            <a:r>
              <a:rPr lang="de-DE" sz="1200" dirty="0" err="1"/>
              <a:t>the</a:t>
            </a:r>
            <a:r>
              <a:rPr lang="de-DE" sz="1200" dirty="0"/>
              <a:t> </a:t>
            </a:r>
            <a:r>
              <a:rPr lang="de-DE" sz="1200" dirty="0" err="1"/>
              <a:t>security</a:t>
            </a:r>
            <a:r>
              <a:rPr lang="de-DE" sz="1200" dirty="0"/>
              <a:t> </a:t>
            </a:r>
            <a:r>
              <a:rPr lang="de-DE" sz="1200" dirty="0" err="1"/>
              <a:t>and</a:t>
            </a:r>
            <a:r>
              <a:rPr lang="de-DE" sz="1200" dirty="0"/>
              <a:t> </a:t>
            </a:r>
            <a:r>
              <a:rPr lang="de-DE" sz="1200" dirty="0" err="1"/>
              <a:t>defence</a:t>
            </a:r>
            <a:r>
              <a:rPr lang="de-DE" sz="1200" dirty="0"/>
              <a:t> </a:t>
            </a:r>
            <a:r>
              <a:rPr lang="de-DE" sz="1200" dirty="0" err="1"/>
              <a:t>policy</a:t>
            </a:r>
            <a:r>
              <a:rPr lang="de-DE" sz="1200" dirty="0"/>
              <a:t> </a:t>
            </a:r>
            <a:r>
              <a:rPr lang="de-DE" sz="1200" dirty="0" err="1"/>
              <a:t>of</a:t>
            </a:r>
            <a:r>
              <a:rPr lang="de-DE" sz="1200" dirty="0"/>
              <a:t> </a:t>
            </a:r>
            <a:r>
              <a:rPr lang="de-DE" sz="1200" dirty="0" err="1"/>
              <a:t>certain</a:t>
            </a:r>
            <a:r>
              <a:rPr lang="de-DE" sz="1200" dirty="0"/>
              <a:t> Member States.</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14</a:t>
            </a:fld>
            <a:endParaRPr lang="de-DE"/>
          </a:p>
        </p:txBody>
      </p:sp>
    </p:spTree>
    <p:extLst>
      <p:ext uri="{BB962C8B-B14F-4D97-AF65-F5344CB8AC3E}">
        <p14:creationId xmlns:p14="http://schemas.microsoft.com/office/powerpoint/2010/main" val="188386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24 </a:t>
            </a:r>
            <a:r>
              <a:rPr lang="de-DE" dirty="0" err="1"/>
              <a:t>Languages</a:t>
            </a:r>
            <a:endParaRPr lang="de-DE" dirty="0"/>
          </a:p>
          <a:p>
            <a:r>
              <a:rPr lang="de-DE" dirty="0"/>
              <a:t>28 States </a:t>
            </a:r>
            <a:r>
              <a:rPr lang="de-DE" dirty="0" err="1"/>
              <a:t>with</a:t>
            </a:r>
            <a:r>
              <a:rPr lang="de-DE" dirty="0"/>
              <a:t> ?? Cultural </a:t>
            </a:r>
            <a:r>
              <a:rPr lang="de-DE" dirty="0" err="1"/>
              <a:t>diversities</a:t>
            </a:r>
            <a:endParaRPr lang="de-DE" dirty="0"/>
          </a:p>
          <a:p>
            <a:endParaRPr lang="de-DE" dirty="0"/>
          </a:p>
          <a:p>
            <a:r>
              <a:rPr lang="de-DE" dirty="0"/>
              <a:t>Art. 3.3.4 TEU</a:t>
            </a:r>
          </a:p>
          <a:p>
            <a:r>
              <a:rPr lang="de-DE" dirty="0" err="1"/>
              <a:t>It</a:t>
            </a:r>
            <a:r>
              <a:rPr lang="de-DE" dirty="0"/>
              <a:t> </a:t>
            </a:r>
            <a:r>
              <a:rPr lang="de-DE" dirty="0" err="1"/>
              <a:t>shall</a:t>
            </a:r>
            <a:r>
              <a:rPr lang="de-DE" dirty="0"/>
              <a:t> </a:t>
            </a:r>
            <a:r>
              <a:rPr lang="de-DE" dirty="0" err="1"/>
              <a:t>respect</a:t>
            </a:r>
            <a:r>
              <a:rPr lang="de-DE" dirty="0"/>
              <a:t> </a:t>
            </a:r>
            <a:r>
              <a:rPr lang="de-DE" dirty="0" err="1"/>
              <a:t>its</a:t>
            </a:r>
            <a:r>
              <a:rPr lang="de-DE" dirty="0"/>
              <a:t> </a:t>
            </a:r>
            <a:r>
              <a:rPr lang="de-DE" dirty="0" err="1"/>
              <a:t>rich</a:t>
            </a:r>
            <a:r>
              <a:rPr lang="de-DE" dirty="0"/>
              <a:t> </a:t>
            </a:r>
            <a:r>
              <a:rPr lang="de-DE" dirty="0" err="1"/>
              <a:t>cultural</a:t>
            </a:r>
            <a:r>
              <a:rPr lang="de-DE" dirty="0"/>
              <a:t> </a:t>
            </a:r>
            <a:r>
              <a:rPr lang="de-DE" dirty="0" err="1"/>
              <a:t>and</a:t>
            </a:r>
            <a:r>
              <a:rPr lang="de-DE" dirty="0"/>
              <a:t> </a:t>
            </a:r>
            <a:r>
              <a:rPr lang="de-DE" dirty="0" err="1"/>
              <a:t>linguistic</a:t>
            </a:r>
            <a:r>
              <a:rPr lang="de-DE" dirty="0"/>
              <a:t> </a:t>
            </a:r>
            <a:r>
              <a:rPr lang="de-DE" dirty="0" err="1"/>
              <a:t>diversity</a:t>
            </a:r>
            <a:r>
              <a:rPr lang="de-DE" dirty="0"/>
              <a:t>, </a:t>
            </a:r>
            <a:r>
              <a:rPr lang="de-DE" dirty="0" err="1"/>
              <a:t>and</a:t>
            </a:r>
            <a:r>
              <a:rPr lang="de-DE" dirty="0"/>
              <a:t> </a:t>
            </a:r>
            <a:r>
              <a:rPr lang="de-DE" dirty="0" err="1"/>
              <a:t>shall</a:t>
            </a:r>
            <a:r>
              <a:rPr lang="de-DE" dirty="0"/>
              <a:t> </a:t>
            </a:r>
            <a:r>
              <a:rPr lang="de-DE" dirty="0" err="1"/>
              <a:t>ensure</a:t>
            </a:r>
            <a:r>
              <a:rPr lang="de-DE" dirty="0"/>
              <a:t> </a:t>
            </a:r>
            <a:r>
              <a:rPr lang="de-DE" dirty="0" err="1"/>
              <a:t>that</a:t>
            </a:r>
            <a:r>
              <a:rPr lang="de-DE" dirty="0"/>
              <a:t> </a:t>
            </a:r>
            <a:r>
              <a:rPr lang="de-DE" dirty="0" err="1"/>
              <a:t>Europe’s</a:t>
            </a:r>
            <a:r>
              <a:rPr lang="de-DE" dirty="0"/>
              <a:t> </a:t>
            </a:r>
            <a:r>
              <a:rPr lang="de-DE" dirty="0" err="1"/>
              <a:t>cultural</a:t>
            </a:r>
            <a:r>
              <a:rPr lang="de-DE" dirty="0"/>
              <a:t> </a:t>
            </a:r>
            <a:r>
              <a:rPr lang="de-DE" dirty="0" err="1"/>
              <a:t>heritage</a:t>
            </a:r>
            <a:r>
              <a:rPr lang="de-DE" dirty="0"/>
              <a:t> </a:t>
            </a:r>
            <a:r>
              <a:rPr lang="de-DE" dirty="0" err="1"/>
              <a:t>is</a:t>
            </a:r>
            <a:r>
              <a:rPr lang="de-DE" dirty="0"/>
              <a:t> </a:t>
            </a:r>
            <a:r>
              <a:rPr lang="de-DE" dirty="0" err="1"/>
              <a:t>safeguarded</a:t>
            </a:r>
            <a:r>
              <a:rPr lang="de-DE" dirty="0"/>
              <a:t> </a:t>
            </a:r>
            <a:r>
              <a:rPr lang="de-DE" dirty="0" err="1"/>
              <a:t>and</a:t>
            </a:r>
            <a:r>
              <a:rPr lang="de-DE" dirty="0"/>
              <a:t> </a:t>
            </a:r>
            <a:r>
              <a:rPr lang="de-DE" dirty="0" err="1"/>
              <a:t>enhanced</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47761644-BAC3-A349-BC24-80C3C6AAEBD3}" type="slidenum">
              <a:rPr lang="de-DE" smtClean="0"/>
              <a:t>15</a:t>
            </a:fld>
            <a:endParaRPr lang="de-DE"/>
          </a:p>
        </p:txBody>
      </p:sp>
    </p:spTree>
    <p:extLst>
      <p:ext uri="{BB962C8B-B14F-4D97-AF65-F5344CB8AC3E}">
        <p14:creationId xmlns:p14="http://schemas.microsoft.com/office/powerpoint/2010/main" val="246049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3.4 TEU</a:t>
            </a:r>
          </a:p>
          <a:p>
            <a:r>
              <a:rPr lang="de-DE" dirty="0"/>
              <a:t>The Union </a:t>
            </a:r>
            <a:r>
              <a:rPr lang="de-DE" dirty="0" err="1"/>
              <a:t>shall</a:t>
            </a:r>
            <a:r>
              <a:rPr lang="de-DE" dirty="0"/>
              <a:t> </a:t>
            </a:r>
            <a:r>
              <a:rPr lang="de-DE" dirty="0" err="1"/>
              <a:t>establish</a:t>
            </a:r>
            <a:r>
              <a:rPr lang="de-DE" dirty="0"/>
              <a:t> an </a:t>
            </a:r>
            <a:r>
              <a:rPr lang="de-DE" dirty="0" err="1"/>
              <a:t>economic</a:t>
            </a:r>
            <a:r>
              <a:rPr lang="de-DE" dirty="0"/>
              <a:t> </a:t>
            </a:r>
            <a:r>
              <a:rPr lang="de-DE" dirty="0" err="1"/>
              <a:t>and</a:t>
            </a:r>
            <a:r>
              <a:rPr lang="de-DE" dirty="0"/>
              <a:t> </a:t>
            </a:r>
            <a:r>
              <a:rPr lang="de-DE" dirty="0" err="1"/>
              <a:t>monetary</a:t>
            </a:r>
            <a:r>
              <a:rPr lang="de-DE" dirty="0"/>
              <a:t> </a:t>
            </a:r>
            <a:r>
              <a:rPr lang="de-DE" dirty="0" err="1"/>
              <a:t>union</a:t>
            </a:r>
            <a:r>
              <a:rPr lang="de-DE" dirty="0"/>
              <a:t> </a:t>
            </a:r>
            <a:r>
              <a:rPr lang="de-DE" dirty="0" err="1"/>
              <a:t>whose</a:t>
            </a:r>
            <a:r>
              <a:rPr lang="de-DE" dirty="0"/>
              <a:t> </a:t>
            </a:r>
            <a:r>
              <a:rPr lang="de-DE" dirty="0" err="1"/>
              <a:t>currency</a:t>
            </a:r>
            <a:r>
              <a:rPr lang="de-DE" dirty="0"/>
              <a:t> </a:t>
            </a:r>
            <a:r>
              <a:rPr lang="de-DE" dirty="0" err="1"/>
              <a:t>is</a:t>
            </a:r>
            <a:r>
              <a:rPr lang="de-DE" dirty="0"/>
              <a:t> </a:t>
            </a:r>
            <a:r>
              <a:rPr lang="de-DE" dirty="0" err="1"/>
              <a:t>the</a:t>
            </a:r>
            <a:r>
              <a:rPr lang="de-DE" dirty="0"/>
              <a:t> </a:t>
            </a:r>
            <a:r>
              <a:rPr lang="de-DE" dirty="0" err="1"/>
              <a:t>euro</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16</a:t>
            </a:fld>
            <a:endParaRPr lang="de-DE"/>
          </a:p>
        </p:txBody>
      </p:sp>
    </p:spTree>
    <p:extLst>
      <p:ext uri="{BB962C8B-B14F-4D97-AF65-F5344CB8AC3E}">
        <p14:creationId xmlns:p14="http://schemas.microsoft.com/office/powerpoint/2010/main" val="38108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3.4 TEU</a:t>
            </a:r>
          </a:p>
          <a:p>
            <a:r>
              <a:rPr lang="de-DE" dirty="0"/>
              <a:t>In </a:t>
            </a:r>
            <a:r>
              <a:rPr lang="de-DE" dirty="0" err="1"/>
              <a:t>its</a:t>
            </a:r>
            <a:r>
              <a:rPr lang="de-DE" dirty="0"/>
              <a:t> </a:t>
            </a:r>
            <a:r>
              <a:rPr lang="de-DE" dirty="0" err="1"/>
              <a:t>relations</a:t>
            </a:r>
            <a:r>
              <a:rPr lang="de-DE" dirty="0"/>
              <a:t> </a:t>
            </a:r>
            <a:r>
              <a:rPr lang="de-DE" dirty="0" err="1"/>
              <a:t>with</a:t>
            </a:r>
            <a:r>
              <a:rPr lang="de-DE" dirty="0"/>
              <a:t> </a:t>
            </a:r>
            <a:r>
              <a:rPr lang="de-DE" dirty="0" err="1"/>
              <a:t>the</a:t>
            </a:r>
            <a:r>
              <a:rPr lang="de-DE" dirty="0"/>
              <a:t> wider </a:t>
            </a:r>
            <a:r>
              <a:rPr lang="de-DE" dirty="0" err="1"/>
              <a:t>world</a:t>
            </a:r>
            <a:r>
              <a:rPr lang="de-DE" dirty="0"/>
              <a:t>, </a:t>
            </a:r>
            <a:r>
              <a:rPr lang="de-DE" dirty="0" err="1"/>
              <a:t>the</a:t>
            </a:r>
            <a:r>
              <a:rPr lang="de-DE" dirty="0"/>
              <a:t> Union </a:t>
            </a:r>
            <a:r>
              <a:rPr lang="de-DE" dirty="0" err="1"/>
              <a:t>shall</a:t>
            </a:r>
            <a:r>
              <a:rPr lang="de-DE" dirty="0"/>
              <a:t> </a:t>
            </a:r>
            <a:r>
              <a:rPr lang="de-DE" dirty="0" err="1"/>
              <a:t>uphold</a:t>
            </a:r>
            <a:r>
              <a:rPr lang="de-DE" dirty="0"/>
              <a:t> </a:t>
            </a:r>
            <a:r>
              <a:rPr lang="de-DE" dirty="0" err="1"/>
              <a:t>and</a:t>
            </a:r>
            <a:r>
              <a:rPr lang="de-DE" dirty="0"/>
              <a:t> promote </a:t>
            </a:r>
            <a:r>
              <a:rPr lang="de-DE" dirty="0" err="1"/>
              <a:t>its</a:t>
            </a:r>
            <a:r>
              <a:rPr lang="de-DE" dirty="0"/>
              <a:t> </a:t>
            </a:r>
            <a:r>
              <a:rPr lang="de-DE" dirty="0" err="1"/>
              <a:t>values</a:t>
            </a:r>
            <a:r>
              <a:rPr lang="de-DE" dirty="0"/>
              <a:t> </a:t>
            </a:r>
            <a:r>
              <a:rPr lang="de-DE" dirty="0" err="1"/>
              <a:t>and</a:t>
            </a:r>
            <a:r>
              <a:rPr lang="de-DE" dirty="0"/>
              <a:t> </a:t>
            </a:r>
            <a:r>
              <a:rPr lang="de-DE" dirty="0" err="1"/>
              <a:t>interests</a:t>
            </a:r>
            <a:r>
              <a:rPr lang="de-DE" dirty="0"/>
              <a:t> </a:t>
            </a:r>
            <a:r>
              <a:rPr lang="de-DE" dirty="0" err="1"/>
              <a:t>and</a:t>
            </a:r>
            <a:r>
              <a:rPr lang="de-DE" dirty="0"/>
              <a:t> </a:t>
            </a:r>
            <a:r>
              <a:rPr lang="de-DE" dirty="0" err="1"/>
              <a:t>contribute</a:t>
            </a:r>
            <a:r>
              <a:rPr lang="de-DE" dirty="0"/>
              <a:t> </a:t>
            </a:r>
            <a:r>
              <a:rPr lang="de-DE" dirty="0" err="1"/>
              <a:t>to</a:t>
            </a:r>
            <a:r>
              <a:rPr lang="de-DE" dirty="0"/>
              <a:t> </a:t>
            </a:r>
            <a:r>
              <a:rPr lang="de-DE" dirty="0" err="1"/>
              <a:t>the</a:t>
            </a:r>
            <a:r>
              <a:rPr lang="de-DE" dirty="0"/>
              <a:t> </a:t>
            </a:r>
            <a:r>
              <a:rPr lang="de-DE" dirty="0" err="1"/>
              <a:t>protection</a:t>
            </a:r>
            <a:r>
              <a:rPr lang="de-DE" dirty="0"/>
              <a:t> </a:t>
            </a:r>
            <a:r>
              <a:rPr lang="de-DE" dirty="0" err="1"/>
              <a:t>of</a:t>
            </a:r>
            <a:r>
              <a:rPr lang="de-DE" dirty="0"/>
              <a:t> </a:t>
            </a:r>
            <a:r>
              <a:rPr lang="de-DE" dirty="0" err="1"/>
              <a:t>its</a:t>
            </a:r>
            <a:r>
              <a:rPr lang="de-DE" dirty="0"/>
              <a:t> </a:t>
            </a:r>
            <a:r>
              <a:rPr lang="de-DE" dirty="0" err="1"/>
              <a:t>citizens</a:t>
            </a:r>
            <a:r>
              <a:rPr lang="de-DE" dirty="0"/>
              <a:t>. </a:t>
            </a:r>
            <a:r>
              <a:rPr lang="de-DE" dirty="0" err="1"/>
              <a:t>It</a:t>
            </a:r>
            <a:r>
              <a:rPr lang="de-DE" dirty="0"/>
              <a:t> </a:t>
            </a:r>
            <a:r>
              <a:rPr lang="de-DE" dirty="0" err="1"/>
              <a:t>shall</a:t>
            </a:r>
            <a:r>
              <a:rPr lang="de-DE" dirty="0"/>
              <a:t> </a:t>
            </a:r>
            <a:r>
              <a:rPr lang="de-DE" dirty="0" err="1"/>
              <a:t>contribute</a:t>
            </a:r>
            <a:r>
              <a:rPr lang="de-DE" dirty="0"/>
              <a:t> </a:t>
            </a:r>
            <a:r>
              <a:rPr lang="de-DE" dirty="0" err="1"/>
              <a:t>to</a:t>
            </a:r>
            <a:r>
              <a:rPr lang="de-DE" dirty="0"/>
              <a:t> </a:t>
            </a:r>
            <a:r>
              <a:rPr lang="de-DE" dirty="0" err="1"/>
              <a:t>peace</a:t>
            </a:r>
            <a:r>
              <a:rPr lang="de-DE" dirty="0"/>
              <a:t>, </a:t>
            </a:r>
            <a:r>
              <a:rPr lang="de-DE" dirty="0" err="1"/>
              <a:t>security</a:t>
            </a:r>
            <a:r>
              <a:rPr lang="de-DE" dirty="0"/>
              <a:t>, </a:t>
            </a:r>
            <a:r>
              <a:rPr lang="de-DE" dirty="0" err="1"/>
              <a:t>the</a:t>
            </a:r>
            <a:r>
              <a:rPr lang="de-DE" dirty="0"/>
              <a:t> </a:t>
            </a:r>
            <a:r>
              <a:rPr lang="de-DE" dirty="0" err="1"/>
              <a:t>sustainable</a:t>
            </a:r>
            <a:r>
              <a:rPr lang="de-DE" dirty="0"/>
              <a:t> </a:t>
            </a:r>
            <a:r>
              <a:rPr lang="de-DE" dirty="0" err="1"/>
              <a:t>development</a:t>
            </a:r>
            <a:r>
              <a:rPr lang="de-DE" dirty="0"/>
              <a:t> </a:t>
            </a:r>
            <a:r>
              <a:rPr lang="de-DE" dirty="0" err="1"/>
              <a:t>of</a:t>
            </a:r>
            <a:r>
              <a:rPr lang="de-DE" dirty="0"/>
              <a:t> </a:t>
            </a:r>
            <a:r>
              <a:rPr lang="de-DE" dirty="0" err="1"/>
              <a:t>the</a:t>
            </a:r>
            <a:r>
              <a:rPr lang="de-DE" dirty="0"/>
              <a:t> Earth, </a:t>
            </a:r>
            <a:r>
              <a:rPr lang="de-DE" dirty="0" err="1"/>
              <a:t>solidarity</a:t>
            </a:r>
            <a:r>
              <a:rPr lang="de-DE" dirty="0"/>
              <a:t> </a:t>
            </a:r>
            <a:r>
              <a:rPr lang="de-DE" dirty="0" err="1"/>
              <a:t>and</a:t>
            </a:r>
            <a:r>
              <a:rPr lang="de-DE" dirty="0"/>
              <a:t> mutual </a:t>
            </a:r>
            <a:r>
              <a:rPr lang="de-DE" dirty="0" err="1"/>
              <a:t>respect</a:t>
            </a:r>
            <a:r>
              <a:rPr lang="de-DE" dirty="0"/>
              <a:t> </a:t>
            </a:r>
            <a:r>
              <a:rPr lang="de-DE" dirty="0" err="1"/>
              <a:t>among</a:t>
            </a:r>
            <a:r>
              <a:rPr lang="de-DE" dirty="0"/>
              <a:t> </a:t>
            </a:r>
            <a:r>
              <a:rPr lang="de-DE" dirty="0" err="1"/>
              <a:t>peoples</a:t>
            </a:r>
            <a:r>
              <a:rPr lang="de-DE" dirty="0"/>
              <a:t>, </a:t>
            </a:r>
            <a:r>
              <a:rPr lang="de-DE" dirty="0" err="1"/>
              <a:t>free</a:t>
            </a:r>
            <a:r>
              <a:rPr lang="de-DE" dirty="0"/>
              <a:t> </a:t>
            </a:r>
            <a:r>
              <a:rPr lang="de-DE" dirty="0" err="1"/>
              <a:t>and</a:t>
            </a:r>
            <a:r>
              <a:rPr lang="de-DE" dirty="0"/>
              <a:t> fair </a:t>
            </a:r>
            <a:r>
              <a:rPr lang="de-DE" dirty="0" err="1"/>
              <a:t>trade</a:t>
            </a:r>
            <a:r>
              <a:rPr lang="de-DE" dirty="0"/>
              <a:t>, </a:t>
            </a:r>
            <a:r>
              <a:rPr lang="de-DE" dirty="0" err="1"/>
              <a:t>eradication</a:t>
            </a:r>
            <a:r>
              <a:rPr lang="de-DE" dirty="0"/>
              <a:t> </a:t>
            </a:r>
            <a:r>
              <a:rPr lang="de-DE" dirty="0" err="1"/>
              <a:t>of</a:t>
            </a:r>
            <a:r>
              <a:rPr lang="de-DE" dirty="0"/>
              <a:t> </a:t>
            </a:r>
            <a:r>
              <a:rPr lang="de-DE" dirty="0" err="1"/>
              <a:t>poverty</a:t>
            </a:r>
            <a:r>
              <a:rPr lang="de-DE" dirty="0"/>
              <a:t> </a:t>
            </a:r>
            <a:r>
              <a:rPr lang="de-DE" dirty="0" err="1"/>
              <a:t>and</a:t>
            </a:r>
            <a:r>
              <a:rPr lang="de-DE" dirty="0"/>
              <a:t> </a:t>
            </a:r>
            <a:r>
              <a:rPr lang="de-DE" dirty="0" err="1"/>
              <a:t>the</a:t>
            </a:r>
            <a:r>
              <a:rPr lang="de-DE" dirty="0"/>
              <a:t> </a:t>
            </a:r>
            <a:r>
              <a:rPr lang="de-DE" dirty="0" err="1"/>
              <a:t>protection</a:t>
            </a:r>
            <a:r>
              <a:rPr lang="de-DE" dirty="0"/>
              <a:t> </a:t>
            </a:r>
            <a:r>
              <a:rPr lang="de-DE" dirty="0" err="1"/>
              <a:t>of</a:t>
            </a:r>
            <a:r>
              <a:rPr lang="de-DE" dirty="0"/>
              <a:t> human </a:t>
            </a:r>
            <a:r>
              <a:rPr lang="de-DE" dirty="0" err="1"/>
              <a:t>rights</a:t>
            </a:r>
            <a:r>
              <a:rPr lang="de-DE" dirty="0"/>
              <a:t>, in </a:t>
            </a:r>
            <a:r>
              <a:rPr lang="de-DE" dirty="0" err="1"/>
              <a:t>particular</a:t>
            </a:r>
            <a:r>
              <a:rPr lang="de-DE" dirty="0"/>
              <a:t> </a:t>
            </a:r>
            <a:r>
              <a:rPr lang="de-DE" dirty="0" err="1"/>
              <a:t>the</a:t>
            </a:r>
            <a:r>
              <a:rPr lang="de-DE" dirty="0"/>
              <a:t> </a:t>
            </a:r>
            <a:r>
              <a:rPr lang="de-DE" dirty="0" err="1"/>
              <a:t>rights</a:t>
            </a:r>
            <a:r>
              <a:rPr lang="de-DE" dirty="0"/>
              <a:t> </a:t>
            </a:r>
            <a:r>
              <a:rPr lang="de-DE" dirty="0" err="1"/>
              <a:t>of</a:t>
            </a:r>
            <a:r>
              <a:rPr lang="de-DE" dirty="0"/>
              <a:t> </a:t>
            </a:r>
            <a:r>
              <a:rPr lang="de-DE" dirty="0" err="1"/>
              <a:t>the</a:t>
            </a:r>
            <a:r>
              <a:rPr lang="de-DE" dirty="0"/>
              <a:t> </a:t>
            </a:r>
            <a:r>
              <a:rPr lang="de-DE" dirty="0" err="1"/>
              <a:t>child</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to</a:t>
            </a:r>
            <a:r>
              <a:rPr lang="de-DE" dirty="0"/>
              <a:t> </a:t>
            </a:r>
            <a:r>
              <a:rPr lang="de-DE" dirty="0" err="1"/>
              <a:t>the</a:t>
            </a:r>
            <a:r>
              <a:rPr lang="de-DE" dirty="0"/>
              <a:t> </a:t>
            </a:r>
            <a:r>
              <a:rPr lang="de-DE" dirty="0" err="1"/>
              <a:t>strict</a:t>
            </a:r>
            <a:r>
              <a:rPr lang="de-DE" dirty="0"/>
              <a:t> </a:t>
            </a:r>
            <a:r>
              <a:rPr lang="de-DE" dirty="0" err="1"/>
              <a:t>observance</a:t>
            </a:r>
            <a:r>
              <a:rPr lang="de-DE" dirty="0"/>
              <a:t> </a:t>
            </a:r>
            <a:r>
              <a:rPr lang="de-DE" dirty="0" err="1"/>
              <a:t>and</a:t>
            </a:r>
            <a:r>
              <a:rPr lang="de-DE" dirty="0"/>
              <a:t> </a:t>
            </a:r>
            <a:r>
              <a:rPr lang="de-DE" dirty="0" err="1"/>
              <a:t>the</a:t>
            </a:r>
            <a:r>
              <a:rPr lang="de-DE" dirty="0"/>
              <a:t> </a:t>
            </a:r>
            <a:r>
              <a:rPr lang="de-DE" dirty="0" err="1"/>
              <a:t>development</a:t>
            </a:r>
            <a:r>
              <a:rPr lang="de-DE" dirty="0"/>
              <a:t> </a:t>
            </a:r>
            <a:r>
              <a:rPr lang="de-DE" dirty="0" err="1"/>
              <a:t>of</a:t>
            </a:r>
            <a:r>
              <a:rPr lang="de-DE" dirty="0"/>
              <a:t> international </a:t>
            </a:r>
            <a:r>
              <a:rPr lang="de-DE" dirty="0" err="1"/>
              <a:t>law</a:t>
            </a:r>
            <a:r>
              <a:rPr lang="de-DE" dirty="0"/>
              <a:t>, </a:t>
            </a:r>
            <a:r>
              <a:rPr lang="de-DE" dirty="0" err="1"/>
              <a:t>including</a:t>
            </a:r>
            <a:r>
              <a:rPr lang="de-DE" dirty="0"/>
              <a:t> </a:t>
            </a:r>
            <a:r>
              <a:rPr lang="de-DE" dirty="0" err="1"/>
              <a:t>respect</a:t>
            </a:r>
            <a:r>
              <a:rPr lang="de-DE" dirty="0"/>
              <a:t> </a:t>
            </a:r>
            <a:r>
              <a:rPr lang="de-DE" dirty="0" err="1"/>
              <a:t>for</a:t>
            </a:r>
            <a:r>
              <a:rPr lang="de-DE" dirty="0"/>
              <a:t> </a:t>
            </a:r>
            <a:r>
              <a:rPr lang="de-DE" dirty="0" err="1"/>
              <a:t>the</a:t>
            </a:r>
            <a:r>
              <a:rPr lang="de-DE" dirty="0"/>
              <a:t> </a:t>
            </a:r>
            <a:r>
              <a:rPr lang="de-DE" dirty="0" err="1"/>
              <a:t>principles</a:t>
            </a:r>
            <a:r>
              <a:rPr lang="de-DE" dirty="0"/>
              <a:t> </a:t>
            </a:r>
            <a:r>
              <a:rPr lang="de-DE" dirty="0" err="1"/>
              <a:t>of</a:t>
            </a:r>
            <a:r>
              <a:rPr lang="de-DE" dirty="0"/>
              <a:t> </a:t>
            </a:r>
            <a:r>
              <a:rPr lang="de-DE" dirty="0" err="1"/>
              <a:t>the</a:t>
            </a:r>
            <a:r>
              <a:rPr lang="de-DE" dirty="0"/>
              <a:t> United </a:t>
            </a:r>
            <a:r>
              <a:rPr lang="de-DE" dirty="0" err="1"/>
              <a:t>Nations</a:t>
            </a:r>
            <a:r>
              <a:rPr lang="de-DE" dirty="0"/>
              <a:t> Charter.</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17</a:t>
            </a:fld>
            <a:endParaRPr lang="de-DE"/>
          </a:p>
        </p:txBody>
      </p:sp>
    </p:spTree>
    <p:extLst>
      <p:ext uri="{BB962C8B-B14F-4D97-AF65-F5344CB8AC3E}">
        <p14:creationId xmlns:p14="http://schemas.microsoft.com/office/powerpoint/2010/main" val="3348208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9 TEU</a:t>
            </a:r>
          </a:p>
          <a:p>
            <a:r>
              <a:rPr lang="de-DE" dirty="0"/>
              <a:t>In all </a:t>
            </a:r>
            <a:r>
              <a:rPr lang="de-DE" dirty="0" err="1"/>
              <a:t>its</a:t>
            </a:r>
            <a:r>
              <a:rPr lang="de-DE" dirty="0"/>
              <a:t> </a:t>
            </a:r>
            <a:r>
              <a:rPr lang="de-DE" dirty="0" err="1"/>
              <a:t>activities</a:t>
            </a:r>
            <a:r>
              <a:rPr lang="de-DE" dirty="0"/>
              <a:t>, </a:t>
            </a:r>
            <a:r>
              <a:rPr lang="de-DE" dirty="0" err="1"/>
              <a:t>the</a:t>
            </a:r>
            <a:r>
              <a:rPr lang="de-DE" dirty="0"/>
              <a:t> Union </a:t>
            </a:r>
            <a:r>
              <a:rPr lang="de-DE" dirty="0" err="1"/>
              <a:t>shall</a:t>
            </a:r>
            <a:r>
              <a:rPr lang="de-DE" dirty="0"/>
              <a:t> </a:t>
            </a:r>
            <a:r>
              <a:rPr lang="de-DE" dirty="0" err="1"/>
              <a:t>observe</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the</a:t>
            </a:r>
            <a:r>
              <a:rPr lang="de-DE" dirty="0"/>
              <a:t> </a:t>
            </a:r>
            <a:r>
              <a:rPr lang="de-DE" dirty="0" err="1"/>
              <a:t>equality</a:t>
            </a:r>
            <a:r>
              <a:rPr lang="de-DE" dirty="0"/>
              <a:t> </a:t>
            </a:r>
            <a:r>
              <a:rPr lang="de-DE" dirty="0" err="1"/>
              <a:t>of</a:t>
            </a:r>
            <a:r>
              <a:rPr lang="de-DE" dirty="0"/>
              <a:t> </a:t>
            </a:r>
            <a:r>
              <a:rPr lang="de-DE" dirty="0" err="1"/>
              <a:t>its</a:t>
            </a:r>
            <a:r>
              <a:rPr lang="de-DE" dirty="0"/>
              <a:t> </a:t>
            </a:r>
            <a:r>
              <a:rPr lang="de-DE" dirty="0" err="1"/>
              <a:t>citizens</a:t>
            </a:r>
            <a:r>
              <a:rPr lang="de-DE" dirty="0"/>
              <a:t>, </a:t>
            </a:r>
            <a:r>
              <a:rPr lang="de-DE" dirty="0" err="1"/>
              <a:t>who</a:t>
            </a:r>
            <a:r>
              <a:rPr lang="de-DE" dirty="0"/>
              <a:t> </a:t>
            </a:r>
            <a:r>
              <a:rPr lang="de-DE" dirty="0" err="1"/>
              <a:t>shall</a:t>
            </a:r>
            <a:r>
              <a:rPr lang="de-DE" dirty="0"/>
              <a:t> </a:t>
            </a:r>
            <a:r>
              <a:rPr lang="de-DE" dirty="0" err="1"/>
              <a:t>receive</a:t>
            </a:r>
            <a:r>
              <a:rPr lang="de-DE" dirty="0"/>
              <a:t> </a:t>
            </a:r>
            <a:r>
              <a:rPr lang="de-DE" dirty="0" err="1"/>
              <a:t>equal</a:t>
            </a:r>
            <a:r>
              <a:rPr lang="de-DE" dirty="0"/>
              <a:t> </a:t>
            </a:r>
            <a:r>
              <a:rPr lang="de-DE" dirty="0" err="1"/>
              <a:t>attention</a:t>
            </a:r>
            <a:r>
              <a:rPr lang="de-DE" dirty="0"/>
              <a:t> </a:t>
            </a:r>
            <a:r>
              <a:rPr lang="de-DE" dirty="0" err="1"/>
              <a:t>from</a:t>
            </a:r>
            <a:r>
              <a:rPr lang="de-DE" dirty="0"/>
              <a:t> </a:t>
            </a:r>
            <a:r>
              <a:rPr lang="de-DE" dirty="0" err="1"/>
              <a:t>its</a:t>
            </a:r>
            <a:r>
              <a:rPr lang="de-DE" dirty="0"/>
              <a:t> </a:t>
            </a:r>
            <a:r>
              <a:rPr lang="de-DE" dirty="0" err="1"/>
              <a:t>institutions</a:t>
            </a:r>
            <a:r>
              <a:rPr lang="de-DE" dirty="0"/>
              <a:t>, </a:t>
            </a:r>
            <a:r>
              <a:rPr lang="de-DE" dirty="0" err="1"/>
              <a:t>bodies</a:t>
            </a:r>
            <a:r>
              <a:rPr lang="de-DE" dirty="0"/>
              <a:t>, </a:t>
            </a:r>
            <a:r>
              <a:rPr lang="de-DE" dirty="0" err="1"/>
              <a:t>offices</a:t>
            </a:r>
            <a:r>
              <a:rPr lang="de-DE" dirty="0"/>
              <a:t> </a:t>
            </a:r>
            <a:r>
              <a:rPr lang="de-DE" dirty="0" err="1"/>
              <a:t>and</a:t>
            </a:r>
            <a:r>
              <a:rPr lang="de-DE" dirty="0"/>
              <a:t> </a:t>
            </a:r>
            <a:r>
              <a:rPr lang="de-DE" dirty="0" err="1"/>
              <a:t>agencies</a:t>
            </a:r>
            <a:r>
              <a:rPr lang="de-DE" dirty="0"/>
              <a:t>. Every national </a:t>
            </a:r>
            <a:r>
              <a:rPr lang="de-DE" dirty="0" err="1"/>
              <a:t>of</a:t>
            </a:r>
            <a:r>
              <a:rPr lang="de-DE" dirty="0"/>
              <a:t> a Member State </a:t>
            </a:r>
            <a:r>
              <a:rPr lang="de-DE" dirty="0" err="1"/>
              <a:t>shall</a:t>
            </a:r>
            <a:r>
              <a:rPr lang="de-DE" dirty="0"/>
              <a:t> </a:t>
            </a:r>
            <a:r>
              <a:rPr lang="de-DE" dirty="0" err="1"/>
              <a:t>be</a:t>
            </a:r>
            <a:r>
              <a:rPr lang="de-DE" dirty="0"/>
              <a:t> a </a:t>
            </a:r>
            <a:r>
              <a:rPr lang="de-DE" dirty="0" err="1"/>
              <a:t>citizen</a:t>
            </a:r>
            <a:r>
              <a:rPr lang="de-DE" dirty="0"/>
              <a:t> </a:t>
            </a:r>
            <a:r>
              <a:rPr lang="de-DE" dirty="0" err="1"/>
              <a:t>of</a:t>
            </a:r>
            <a:r>
              <a:rPr lang="de-DE" dirty="0"/>
              <a:t> </a:t>
            </a:r>
            <a:r>
              <a:rPr lang="de-DE" dirty="0" err="1"/>
              <a:t>the</a:t>
            </a:r>
            <a:r>
              <a:rPr lang="de-DE" dirty="0"/>
              <a:t> Union. </a:t>
            </a:r>
            <a:r>
              <a:rPr lang="de-DE" dirty="0" err="1"/>
              <a:t>Citizenship</a:t>
            </a:r>
            <a:r>
              <a:rPr lang="de-DE" dirty="0"/>
              <a:t> </a:t>
            </a:r>
            <a:r>
              <a:rPr lang="de-DE" dirty="0" err="1"/>
              <a:t>of</a:t>
            </a:r>
            <a:r>
              <a:rPr lang="de-DE" dirty="0"/>
              <a:t> </a:t>
            </a:r>
            <a:r>
              <a:rPr lang="de-DE" dirty="0" err="1"/>
              <a:t>the</a:t>
            </a:r>
            <a:r>
              <a:rPr lang="de-DE" dirty="0"/>
              <a:t> Union </a:t>
            </a:r>
            <a:r>
              <a:rPr lang="de-DE" dirty="0" err="1"/>
              <a:t>shall</a:t>
            </a:r>
            <a:r>
              <a:rPr lang="de-DE" dirty="0"/>
              <a:t> </a:t>
            </a:r>
            <a:r>
              <a:rPr lang="de-DE" dirty="0" err="1"/>
              <a:t>be</a:t>
            </a:r>
            <a:r>
              <a:rPr lang="de-DE" dirty="0"/>
              <a:t> additional </a:t>
            </a:r>
            <a:r>
              <a:rPr lang="de-DE" dirty="0" err="1"/>
              <a:t>to</a:t>
            </a:r>
            <a:r>
              <a:rPr lang="de-DE" dirty="0"/>
              <a:t> </a:t>
            </a:r>
            <a:r>
              <a:rPr lang="de-DE" dirty="0" err="1"/>
              <a:t>and</a:t>
            </a:r>
            <a:r>
              <a:rPr lang="de-DE" dirty="0"/>
              <a:t> not </a:t>
            </a:r>
            <a:r>
              <a:rPr lang="de-DE" dirty="0" err="1"/>
              <a:t>replace</a:t>
            </a:r>
            <a:r>
              <a:rPr lang="de-DE" dirty="0"/>
              <a:t> national </a:t>
            </a:r>
            <a:r>
              <a:rPr lang="de-DE" dirty="0" err="1"/>
              <a:t>citizenship</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18</a:t>
            </a:fld>
            <a:endParaRPr lang="de-DE"/>
          </a:p>
        </p:txBody>
      </p:sp>
    </p:spTree>
    <p:extLst>
      <p:ext uri="{BB962C8B-B14F-4D97-AF65-F5344CB8AC3E}">
        <p14:creationId xmlns:p14="http://schemas.microsoft.com/office/powerpoint/2010/main" val="4272520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10 TEU</a:t>
            </a:r>
          </a:p>
          <a:p>
            <a:r>
              <a:rPr lang="de-DE" dirty="0"/>
              <a:t>1. The </a:t>
            </a:r>
            <a:r>
              <a:rPr lang="de-DE" dirty="0" err="1"/>
              <a:t>functioning</a:t>
            </a:r>
            <a:r>
              <a:rPr lang="de-DE" dirty="0"/>
              <a:t> </a:t>
            </a:r>
            <a:r>
              <a:rPr lang="de-DE" dirty="0" err="1"/>
              <a:t>of</a:t>
            </a:r>
            <a:r>
              <a:rPr lang="de-DE" dirty="0"/>
              <a:t> </a:t>
            </a:r>
            <a:r>
              <a:rPr lang="de-DE" dirty="0" err="1"/>
              <a:t>the</a:t>
            </a:r>
            <a:r>
              <a:rPr lang="de-DE" dirty="0"/>
              <a:t> Union </a:t>
            </a:r>
            <a:r>
              <a:rPr lang="de-DE" dirty="0" err="1"/>
              <a:t>shall</a:t>
            </a:r>
            <a:r>
              <a:rPr lang="de-DE" dirty="0"/>
              <a:t> </a:t>
            </a:r>
            <a:r>
              <a:rPr lang="de-DE" dirty="0" err="1"/>
              <a:t>be</a:t>
            </a:r>
            <a:r>
              <a:rPr lang="de-DE" dirty="0"/>
              <a:t> </a:t>
            </a:r>
            <a:r>
              <a:rPr lang="de-DE" dirty="0" err="1"/>
              <a:t>founded</a:t>
            </a:r>
            <a:r>
              <a:rPr lang="de-DE" dirty="0"/>
              <a:t> on </a:t>
            </a:r>
            <a:r>
              <a:rPr lang="de-DE" dirty="0" err="1"/>
              <a:t>representative</a:t>
            </a:r>
            <a:r>
              <a:rPr lang="de-DE" dirty="0"/>
              <a:t> </a:t>
            </a:r>
            <a:r>
              <a:rPr lang="de-DE" dirty="0" err="1"/>
              <a:t>democracy</a:t>
            </a:r>
            <a:r>
              <a:rPr lang="de-DE" dirty="0"/>
              <a:t>.</a:t>
            </a:r>
          </a:p>
          <a:p>
            <a:r>
              <a:rPr lang="de-DE" dirty="0"/>
              <a:t>2. </a:t>
            </a:r>
            <a:r>
              <a:rPr lang="de-DE" dirty="0" err="1"/>
              <a:t>Citizens</a:t>
            </a:r>
            <a:r>
              <a:rPr lang="de-DE" dirty="0"/>
              <a:t> </a:t>
            </a:r>
            <a:r>
              <a:rPr lang="de-DE" dirty="0" err="1"/>
              <a:t>are</a:t>
            </a:r>
            <a:r>
              <a:rPr lang="de-DE" dirty="0"/>
              <a:t> </a:t>
            </a:r>
            <a:r>
              <a:rPr lang="de-DE" dirty="0" err="1"/>
              <a:t>directly</a:t>
            </a:r>
            <a:r>
              <a:rPr lang="de-DE" dirty="0"/>
              <a:t> </a:t>
            </a:r>
            <a:r>
              <a:rPr lang="de-DE" dirty="0" err="1"/>
              <a:t>represented</a:t>
            </a:r>
            <a:r>
              <a:rPr lang="de-DE" dirty="0"/>
              <a:t> </a:t>
            </a:r>
            <a:r>
              <a:rPr lang="de-DE" dirty="0" err="1"/>
              <a:t>at</a:t>
            </a:r>
            <a:r>
              <a:rPr lang="de-DE" dirty="0"/>
              <a:t> Union </a:t>
            </a:r>
            <a:r>
              <a:rPr lang="de-DE" dirty="0" err="1"/>
              <a:t>level</a:t>
            </a:r>
            <a:r>
              <a:rPr lang="de-DE" dirty="0"/>
              <a:t> in </a:t>
            </a:r>
            <a:r>
              <a:rPr lang="de-DE" dirty="0" err="1"/>
              <a:t>the</a:t>
            </a:r>
            <a:r>
              <a:rPr lang="de-DE" dirty="0"/>
              <a:t> European </a:t>
            </a:r>
            <a:r>
              <a:rPr lang="de-DE" dirty="0" err="1"/>
              <a:t>Parliament.Member</a:t>
            </a:r>
            <a:r>
              <a:rPr lang="de-DE" dirty="0"/>
              <a:t> States </a:t>
            </a:r>
            <a:r>
              <a:rPr lang="de-DE" dirty="0" err="1"/>
              <a:t>are</a:t>
            </a:r>
            <a:r>
              <a:rPr lang="de-DE" dirty="0"/>
              <a:t> </a:t>
            </a:r>
            <a:r>
              <a:rPr lang="de-DE" dirty="0" err="1"/>
              <a:t>represented</a:t>
            </a:r>
            <a:r>
              <a:rPr lang="de-DE" dirty="0"/>
              <a:t> in </a:t>
            </a:r>
            <a:r>
              <a:rPr lang="de-DE" dirty="0" err="1"/>
              <a:t>the</a:t>
            </a:r>
            <a:r>
              <a:rPr lang="de-DE" dirty="0"/>
              <a:t> European Council </a:t>
            </a:r>
            <a:r>
              <a:rPr lang="de-DE" dirty="0" err="1"/>
              <a:t>by</a:t>
            </a:r>
            <a:r>
              <a:rPr lang="de-DE" dirty="0"/>
              <a:t> </a:t>
            </a:r>
            <a:r>
              <a:rPr lang="de-DE" dirty="0" err="1"/>
              <a:t>their</a:t>
            </a:r>
            <a:r>
              <a:rPr lang="de-DE" dirty="0"/>
              <a:t> Heads </a:t>
            </a:r>
            <a:r>
              <a:rPr lang="de-DE" dirty="0" err="1"/>
              <a:t>of</a:t>
            </a:r>
            <a:r>
              <a:rPr lang="de-DE" dirty="0"/>
              <a:t> State </a:t>
            </a:r>
            <a:r>
              <a:rPr lang="de-DE" dirty="0" err="1"/>
              <a:t>or</a:t>
            </a:r>
            <a:r>
              <a:rPr lang="de-DE" dirty="0"/>
              <a:t> </a:t>
            </a:r>
            <a:r>
              <a:rPr lang="de-DE" dirty="0" err="1"/>
              <a:t>Government</a:t>
            </a:r>
            <a:r>
              <a:rPr lang="de-DE" dirty="0"/>
              <a:t> </a:t>
            </a:r>
            <a:r>
              <a:rPr lang="de-DE" dirty="0" err="1"/>
              <a:t>and</a:t>
            </a:r>
            <a:r>
              <a:rPr lang="de-DE" dirty="0"/>
              <a:t> in </a:t>
            </a:r>
            <a:r>
              <a:rPr lang="de-DE" dirty="0" err="1"/>
              <a:t>the</a:t>
            </a:r>
            <a:r>
              <a:rPr lang="de-DE" dirty="0"/>
              <a:t> Council </a:t>
            </a:r>
            <a:r>
              <a:rPr lang="de-DE" dirty="0" err="1"/>
              <a:t>by</a:t>
            </a:r>
            <a:r>
              <a:rPr lang="de-DE" dirty="0"/>
              <a:t> </a:t>
            </a:r>
            <a:r>
              <a:rPr lang="de-DE" dirty="0" err="1"/>
              <a:t>their</a:t>
            </a:r>
            <a:r>
              <a:rPr lang="de-DE" dirty="0"/>
              <a:t> </a:t>
            </a:r>
            <a:r>
              <a:rPr lang="de-DE" dirty="0" err="1"/>
              <a:t>governments</a:t>
            </a:r>
            <a:r>
              <a:rPr lang="de-DE" dirty="0"/>
              <a:t>, </a:t>
            </a:r>
            <a:r>
              <a:rPr lang="de-DE" dirty="0" err="1"/>
              <a:t>themselves</a:t>
            </a:r>
            <a:r>
              <a:rPr lang="de-DE" dirty="0"/>
              <a:t> </a:t>
            </a:r>
            <a:r>
              <a:rPr lang="de-DE" dirty="0" err="1"/>
              <a:t>democratically</a:t>
            </a:r>
            <a:r>
              <a:rPr lang="de-DE" dirty="0"/>
              <a:t> </a:t>
            </a:r>
            <a:r>
              <a:rPr lang="de-DE" dirty="0" err="1"/>
              <a:t>accountable</a:t>
            </a:r>
            <a:r>
              <a:rPr lang="de-DE" dirty="0"/>
              <a:t> </a:t>
            </a:r>
            <a:r>
              <a:rPr lang="de-DE" dirty="0" err="1"/>
              <a:t>either</a:t>
            </a:r>
            <a:r>
              <a:rPr lang="de-DE" dirty="0"/>
              <a:t> </a:t>
            </a:r>
            <a:r>
              <a:rPr lang="de-DE" dirty="0" err="1"/>
              <a:t>to</a:t>
            </a:r>
            <a:r>
              <a:rPr lang="de-DE" dirty="0"/>
              <a:t> </a:t>
            </a:r>
            <a:r>
              <a:rPr lang="de-DE" dirty="0" err="1"/>
              <a:t>their</a:t>
            </a:r>
            <a:r>
              <a:rPr lang="de-DE" dirty="0"/>
              <a:t> national </a:t>
            </a:r>
            <a:r>
              <a:rPr lang="de-DE" dirty="0" err="1"/>
              <a:t>Parliaments</a:t>
            </a:r>
            <a:r>
              <a:rPr lang="de-DE" dirty="0"/>
              <a:t>, </a:t>
            </a:r>
            <a:r>
              <a:rPr lang="de-DE" dirty="0" err="1"/>
              <a:t>or</a:t>
            </a:r>
            <a:r>
              <a:rPr lang="de-DE" dirty="0"/>
              <a:t> </a:t>
            </a:r>
            <a:r>
              <a:rPr lang="de-DE" dirty="0" err="1"/>
              <a:t>to</a:t>
            </a:r>
            <a:r>
              <a:rPr lang="de-DE" dirty="0"/>
              <a:t> </a:t>
            </a:r>
            <a:r>
              <a:rPr lang="de-DE" dirty="0" err="1"/>
              <a:t>their</a:t>
            </a:r>
            <a:r>
              <a:rPr lang="de-DE" dirty="0"/>
              <a:t> </a:t>
            </a:r>
            <a:r>
              <a:rPr lang="de-DE" dirty="0" err="1"/>
              <a:t>citizens</a:t>
            </a:r>
            <a:r>
              <a:rPr lang="de-DE" dirty="0"/>
              <a:t>.</a:t>
            </a:r>
          </a:p>
          <a:p>
            <a:r>
              <a:rPr lang="de-DE" dirty="0"/>
              <a:t>3. Every </a:t>
            </a:r>
            <a:r>
              <a:rPr lang="de-DE" dirty="0" err="1"/>
              <a:t>citizen</a:t>
            </a:r>
            <a:r>
              <a:rPr lang="de-DE" dirty="0"/>
              <a:t> </a:t>
            </a:r>
            <a:r>
              <a:rPr lang="de-DE" dirty="0" err="1"/>
              <a:t>shall</a:t>
            </a:r>
            <a:r>
              <a:rPr lang="de-DE" dirty="0"/>
              <a:t> </a:t>
            </a:r>
            <a:r>
              <a:rPr lang="de-DE" dirty="0" err="1"/>
              <a:t>have</a:t>
            </a:r>
            <a:r>
              <a:rPr lang="de-DE" dirty="0"/>
              <a:t> </a:t>
            </a:r>
            <a:r>
              <a:rPr lang="de-DE" dirty="0" err="1"/>
              <a:t>the</a:t>
            </a:r>
            <a:r>
              <a:rPr lang="de-DE" dirty="0"/>
              <a:t> </a:t>
            </a:r>
            <a:r>
              <a:rPr lang="de-DE" dirty="0" err="1"/>
              <a:t>right</a:t>
            </a:r>
            <a:r>
              <a:rPr lang="de-DE" dirty="0"/>
              <a:t> </a:t>
            </a:r>
            <a:r>
              <a:rPr lang="de-DE" dirty="0" err="1"/>
              <a:t>to</a:t>
            </a:r>
            <a:r>
              <a:rPr lang="de-DE" dirty="0"/>
              <a:t> </a:t>
            </a:r>
            <a:r>
              <a:rPr lang="de-DE" dirty="0" err="1"/>
              <a:t>participate</a:t>
            </a:r>
            <a:r>
              <a:rPr lang="de-DE" dirty="0"/>
              <a:t> in </a:t>
            </a:r>
            <a:r>
              <a:rPr lang="de-DE" dirty="0" err="1"/>
              <a:t>the</a:t>
            </a:r>
            <a:r>
              <a:rPr lang="de-DE" dirty="0"/>
              <a:t> </a:t>
            </a:r>
            <a:r>
              <a:rPr lang="de-DE" dirty="0" err="1"/>
              <a:t>democratic</a:t>
            </a:r>
            <a:r>
              <a:rPr lang="de-DE" dirty="0"/>
              <a:t> </a:t>
            </a:r>
            <a:r>
              <a:rPr lang="de-DE" dirty="0" err="1"/>
              <a:t>life</a:t>
            </a:r>
            <a:r>
              <a:rPr lang="de-DE" dirty="0"/>
              <a:t> </a:t>
            </a:r>
            <a:r>
              <a:rPr lang="de-DE" dirty="0" err="1"/>
              <a:t>of</a:t>
            </a:r>
            <a:r>
              <a:rPr lang="de-DE" dirty="0"/>
              <a:t> </a:t>
            </a:r>
            <a:r>
              <a:rPr lang="de-DE" dirty="0" err="1"/>
              <a:t>the</a:t>
            </a:r>
            <a:r>
              <a:rPr lang="de-DE" dirty="0"/>
              <a:t> Union. </a:t>
            </a:r>
            <a:r>
              <a:rPr lang="de-DE" dirty="0" err="1"/>
              <a:t>Decisions</a:t>
            </a:r>
            <a:r>
              <a:rPr lang="de-DE" dirty="0"/>
              <a:t> </a:t>
            </a:r>
            <a:r>
              <a:rPr lang="de-DE" dirty="0" err="1"/>
              <a:t>shall</a:t>
            </a:r>
            <a:r>
              <a:rPr lang="de-DE" dirty="0"/>
              <a:t> </a:t>
            </a:r>
            <a:r>
              <a:rPr lang="de-DE" dirty="0" err="1"/>
              <a:t>be</a:t>
            </a:r>
            <a:r>
              <a:rPr lang="de-DE" dirty="0"/>
              <a:t> </a:t>
            </a:r>
            <a:r>
              <a:rPr lang="de-DE" dirty="0" err="1"/>
              <a:t>taken</a:t>
            </a:r>
            <a:r>
              <a:rPr lang="de-DE" dirty="0"/>
              <a:t> </a:t>
            </a:r>
            <a:r>
              <a:rPr lang="de-DE" dirty="0" err="1"/>
              <a:t>as</a:t>
            </a:r>
            <a:r>
              <a:rPr lang="de-DE" dirty="0"/>
              <a:t> </a:t>
            </a:r>
            <a:r>
              <a:rPr lang="de-DE" dirty="0" err="1"/>
              <a:t>openly</a:t>
            </a:r>
            <a:r>
              <a:rPr lang="de-DE" dirty="0"/>
              <a:t> </a:t>
            </a:r>
            <a:r>
              <a:rPr lang="de-DE" dirty="0" err="1"/>
              <a:t>and</a:t>
            </a:r>
            <a:r>
              <a:rPr lang="de-DE" dirty="0"/>
              <a:t> </a:t>
            </a:r>
            <a:r>
              <a:rPr lang="de-DE" dirty="0" err="1"/>
              <a:t>as</a:t>
            </a:r>
            <a:r>
              <a:rPr lang="de-DE" dirty="0"/>
              <a:t> </a:t>
            </a:r>
            <a:r>
              <a:rPr lang="de-DE" dirty="0" err="1"/>
              <a:t>closely</a:t>
            </a:r>
            <a:r>
              <a:rPr lang="de-DE" dirty="0"/>
              <a:t> </a:t>
            </a:r>
            <a:r>
              <a:rPr lang="de-DE" dirty="0" err="1"/>
              <a:t>as</a:t>
            </a:r>
            <a:r>
              <a:rPr lang="de-DE" dirty="0"/>
              <a:t> </a:t>
            </a:r>
            <a:r>
              <a:rPr lang="de-DE" dirty="0" err="1"/>
              <a:t>possible</a:t>
            </a:r>
            <a:r>
              <a:rPr lang="de-DE" dirty="0"/>
              <a:t> </a:t>
            </a:r>
            <a:r>
              <a:rPr lang="de-DE" dirty="0" err="1"/>
              <a:t>to</a:t>
            </a:r>
            <a:r>
              <a:rPr lang="de-DE" dirty="0"/>
              <a:t> </a:t>
            </a:r>
            <a:r>
              <a:rPr lang="de-DE" dirty="0" err="1"/>
              <a:t>the</a:t>
            </a:r>
            <a:r>
              <a:rPr lang="de-DE" dirty="0"/>
              <a:t> </a:t>
            </a:r>
            <a:r>
              <a:rPr lang="de-DE" dirty="0" err="1"/>
              <a:t>citizen</a:t>
            </a:r>
            <a:r>
              <a:rPr lang="de-DE" dirty="0"/>
              <a:t>.</a:t>
            </a:r>
          </a:p>
          <a:p>
            <a:r>
              <a:rPr lang="de-DE" dirty="0"/>
              <a:t>4. Political </a:t>
            </a:r>
            <a:r>
              <a:rPr lang="de-DE" dirty="0" err="1"/>
              <a:t>parties</a:t>
            </a:r>
            <a:r>
              <a:rPr lang="de-DE" dirty="0"/>
              <a:t> </a:t>
            </a:r>
            <a:r>
              <a:rPr lang="de-DE" dirty="0" err="1"/>
              <a:t>at</a:t>
            </a:r>
            <a:r>
              <a:rPr lang="de-DE" dirty="0"/>
              <a:t> European </a:t>
            </a:r>
            <a:r>
              <a:rPr lang="de-DE" dirty="0" err="1"/>
              <a:t>level</a:t>
            </a:r>
            <a:r>
              <a:rPr lang="de-DE" dirty="0"/>
              <a:t> </a:t>
            </a:r>
            <a:r>
              <a:rPr lang="de-DE" dirty="0" err="1"/>
              <a:t>contribute</a:t>
            </a:r>
            <a:r>
              <a:rPr lang="de-DE" dirty="0"/>
              <a:t> </a:t>
            </a:r>
            <a:r>
              <a:rPr lang="de-DE" dirty="0" err="1"/>
              <a:t>to</a:t>
            </a:r>
            <a:r>
              <a:rPr lang="de-DE" dirty="0"/>
              <a:t> </a:t>
            </a:r>
            <a:r>
              <a:rPr lang="de-DE" dirty="0" err="1"/>
              <a:t>forming</a:t>
            </a:r>
            <a:r>
              <a:rPr lang="de-DE" dirty="0"/>
              <a:t> European </a:t>
            </a:r>
            <a:r>
              <a:rPr lang="de-DE" dirty="0" err="1"/>
              <a:t>political</a:t>
            </a:r>
            <a:r>
              <a:rPr lang="de-DE" dirty="0"/>
              <a:t> </a:t>
            </a:r>
            <a:r>
              <a:rPr lang="de-DE" dirty="0" err="1"/>
              <a:t>awareness</a:t>
            </a:r>
            <a:r>
              <a:rPr lang="de-DE" dirty="0"/>
              <a:t> </a:t>
            </a:r>
            <a:r>
              <a:rPr lang="de-DE" dirty="0" err="1"/>
              <a:t>and</a:t>
            </a:r>
            <a:r>
              <a:rPr lang="de-DE" dirty="0"/>
              <a:t> </a:t>
            </a:r>
            <a:r>
              <a:rPr lang="de-DE" dirty="0" err="1"/>
              <a:t>to</a:t>
            </a:r>
            <a:r>
              <a:rPr lang="de-DE" dirty="0"/>
              <a:t> </a:t>
            </a:r>
            <a:r>
              <a:rPr lang="de-DE" dirty="0" err="1"/>
              <a:t>expressing</a:t>
            </a:r>
            <a:r>
              <a:rPr lang="de-DE" dirty="0"/>
              <a:t> </a:t>
            </a:r>
            <a:r>
              <a:rPr lang="de-DE" dirty="0" err="1"/>
              <a:t>the</a:t>
            </a:r>
            <a:r>
              <a:rPr lang="de-DE" dirty="0"/>
              <a:t> will </a:t>
            </a:r>
            <a:r>
              <a:rPr lang="de-DE" dirty="0" err="1"/>
              <a:t>of</a:t>
            </a:r>
            <a:r>
              <a:rPr lang="de-DE" dirty="0"/>
              <a:t> </a:t>
            </a:r>
            <a:r>
              <a:rPr lang="de-DE" dirty="0" err="1"/>
              <a:t>citizens</a:t>
            </a:r>
            <a:r>
              <a:rPr lang="de-DE" dirty="0"/>
              <a:t> </a:t>
            </a:r>
            <a:r>
              <a:rPr lang="de-DE" dirty="0" err="1"/>
              <a:t>of</a:t>
            </a:r>
            <a:r>
              <a:rPr lang="de-DE" dirty="0"/>
              <a:t> </a:t>
            </a:r>
            <a:r>
              <a:rPr lang="de-DE" dirty="0" err="1"/>
              <a:t>the</a:t>
            </a:r>
            <a:r>
              <a:rPr lang="de-DE" dirty="0"/>
              <a:t> Union.</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19</a:t>
            </a:fld>
            <a:endParaRPr lang="de-DE"/>
          </a:p>
        </p:txBody>
      </p:sp>
    </p:spTree>
    <p:extLst>
      <p:ext uri="{BB962C8B-B14F-4D97-AF65-F5344CB8AC3E}">
        <p14:creationId xmlns:p14="http://schemas.microsoft.com/office/powerpoint/2010/main" val="335122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Article 11</a:t>
            </a:r>
          </a:p>
          <a:p>
            <a:r>
              <a:rPr lang="de-DE" sz="1200" dirty="0"/>
              <a:t>1. The </a:t>
            </a:r>
            <a:r>
              <a:rPr lang="de-DE" sz="1200" dirty="0" err="1"/>
              <a:t>institutions</a:t>
            </a:r>
            <a:r>
              <a:rPr lang="de-DE" sz="1200" dirty="0"/>
              <a:t> </a:t>
            </a:r>
            <a:r>
              <a:rPr lang="de-DE" sz="1200" dirty="0" err="1"/>
              <a:t>shall</a:t>
            </a:r>
            <a:r>
              <a:rPr lang="de-DE" sz="1200" dirty="0"/>
              <a:t>, </a:t>
            </a:r>
            <a:r>
              <a:rPr lang="de-DE" sz="1200" dirty="0" err="1"/>
              <a:t>by</a:t>
            </a:r>
            <a:r>
              <a:rPr lang="de-DE" sz="1200" dirty="0"/>
              <a:t> </a:t>
            </a:r>
            <a:r>
              <a:rPr lang="de-DE" sz="1200" dirty="0" err="1"/>
              <a:t>appropriate</a:t>
            </a:r>
            <a:r>
              <a:rPr lang="de-DE" sz="1200" dirty="0"/>
              <a:t> </a:t>
            </a:r>
            <a:r>
              <a:rPr lang="de-DE" sz="1200" dirty="0" err="1"/>
              <a:t>means</a:t>
            </a:r>
            <a:r>
              <a:rPr lang="de-DE" sz="1200" dirty="0"/>
              <a:t>, </a:t>
            </a:r>
            <a:r>
              <a:rPr lang="de-DE" sz="1200" dirty="0" err="1"/>
              <a:t>give</a:t>
            </a:r>
            <a:r>
              <a:rPr lang="de-DE" sz="1200" dirty="0"/>
              <a:t> </a:t>
            </a:r>
            <a:r>
              <a:rPr lang="de-DE" sz="1200" dirty="0" err="1"/>
              <a:t>citizens</a:t>
            </a:r>
            <a:r>
              <a:rPr lang="de-DE" sz="1200" dirty="0"/>
              <a:t> </a:t>
            </a:r>
            <a:r>
              <a:rPr lang="de-DE" sz="1200" dirty="0" err="1"/>
              <a:t>and</a:t>
            </a:r>
            <a:r>
              <a:rPr lang="de-DE" sz="1200" dirty="0"/>
              <a:t> </a:t>
            </a:r>
            <a:r>
              <a:rPr lang="de-DE" sz="1200" dirty="0" err="1"/>
              <a:t>representative</a:t>
            </a:r>
            <a:r>
              <a:rPr lang="de-DE" sz="1200" dirty="0"/>
              <a:t> </a:t>
            </a:r>
            <a:r>
              <a:rPr lang="de-DE" sz="1200" dirty="0" err="1"/>
              <a:t>associations</a:t>
            </a:r>
            <a:r>
              <a:rPr lang="de-DE" sz="1200" dirty="0"/>
              <a:t> </a:t>
            </a:r>
            <a:r>
              <a:rPr lang="de-DE" sz="1200" dirty="0" err="1"/>
              <a:t>the</a:t>
            </a:r>
            <a:r>
              <a:rPr lang="de-DE" sz="1200" dirty="0"/>
              <a:t> </a:t>
            </a:r>
            <a:r>
              <a:rPr lang="de-DE" sz="1200" dirty="0" err="1"/>
              <a:t>opportunity</a:t>
            </a:r>
            <a:r>
              <a:rPr lang="de-DE" sz="1200" dirty="0"/>
              <a:t> </a:t>
            </a:r>
            <a:r>
              <a:rPr lang="de-DE" sz="1200" dirty="0" err="1"/>
              <a:t>to</a:t>
            </a:r>
            <a:r>
              <a:rPr lang="de-DE" sz="1200" dirty="0"/>
              <a:t> </a:t>
            </a:r>
            <a:r>
              <a:rPr lang="de-DE" sz="1200" dirty="0" err="1"/>
              <a:t>make</a:t>
            </a:r>
            <a:r>
              <a:rPr lang="de-DE" sz="1200" dirty="0"/>
              <a:t> </a:t>
            </a:r>
            <a:r>
              <a:rPr lang="de-DE" sz="1200" dirty="0" err="1"/>
              <a:t>known</a:t>
            </a:r>
            <a:r>
              <a:rPr lang="de-DE" sz="1200" dirty="0"/>
              <a:t> </a:t>
            </a:r>
            <a:r>
              <a:rPr lang="de-DE" sz="1200" dirty="0" err="1"/>
              <a:t>and</a:t>
            </a:r>
            <a:r>
              <a:rPr lang="de-DE" sz="1200" dirty="0"/>
              <a:t> </a:t>
            </a:r>
            <a:r>
              <a:rPr lang="de-DE" sz="1200" dirty="0" err="1"/>
              <a:t>publicly</a:t>
            </a:r>
            <a:r>
              <a:rPr lang="de-DE" sz="1200" dirty="0"/>
              <a:t> </a:t>
            </a:r>
            <a:r>
              <a:rPr lang="de-DE" sz="1200" dirty="0" err="1"/>
              <a:t>exchange</a:t>
            </a:r>
            <a:r>
              <a:rPr lang="de-DE" sz="1200" dirty="0"/>
              <a:t> </a:t>
            </a:r>
            <a:r>
              <a:rPr lang="de-DE" sz="1200" dirty="0" err="1"/>
              <a:t>their</a:t>
            </a:r>
            <a:r>
              <a:rPr lang="de-DE" sz="1200" dirty="0"/>
              <a:t> </a:t>
            </a:r>
            <a:r>
              <a:rPr lang="de-DE" sz="1200" dirty="0" err="1"/>
              <a:t>views</a:t>
            </a:r>
            <a:r>
              <a:rPr lang="de-DE" sz="1200" dirty="0"/>
              <a:t> in all </a:t>
            </a:r>
            <a:r>
              <a:rPr lang="de-DE" sz="1200" dirty="0" err="1"/>
              <a:t>areas</a:t>
            </a:r>
            <a:r>
              <a:rPr lang="de-DE" sz="1200" dirty="0"/>
              <a:t> </a:t>
            </a:r>
            <a:r>
              <a:rPr lang="de-DE" sz="1200" dirty="0" err="1"/>
              <a:t>of</a:t>
            </a:r>
            <a:r>
              <a:rPr lang="de-DE" sz="1200" dirty="0"/>
              <a:t> Union </a:t>
            </a:r>
            <a:r>
              <a:rPr lang="de-DE" sz="1200" dirty="0" err="1"/>
              <a:t>action</a:t>
            </a:r>
            <a:r>
              <a:rPr lang="de-DE" sz="1200" dirty="0"/>
              <a:t>.</a:t>
            </a:r>
          </a:p>
          <a:p>
            <a:r>
              <a:rPr lang="de-DE" sz="1200" dirty="0"/>
              <a:t>2. The </a:t>
            </a:r>
            <a:r>
              <a:rPr lang="de-DE" sz="1200" dirty="0" err="1"/>
              <a:t>institutions</a:t>
            </a:r>
            <a:r>
              <a:rPr lang="de-DE" sz="1200" dirty="0"/>
              <a:t> </a:t>
            </a:r>
            <a:r>
              <a:rPr lang="de-DE" sz="1200" dirty="0" err="1"/>
              <a:t>shall</a:t>
            </a:r>
            <a:r>
              <a:rPr lang="de-DE" sz="1200" dirty="0"/>
              <a:t> </a:t>
            </a:r>
            <a:r>
              <a:rPr lang="de-DE" sz="1200" dirty="0" err="1"/>
              <a:t>maintain</a:t>
            </a:r>
            <a:r>
              <a:rPr lang="de-DE" sz="1200" dirty="0"/>
              <a:t> an open, transparent </a:t>
            </a:r>
            <a:r>
              <a:rPr lang="de-DE" sz="1200" dirty="0" err="1"/>
              <a:t>and</a:t>
            </a:r>
            <a:r>
              <a:rPr lang="de-DE" sz="1200" dirty="0"/>
              <a:t> </a:t>
            </a:r>
            <a:r>
              <a:rPr lang="de-DE" sz="1200" dirty="0" err="1"/>
              <a:t>regular</a:t>
            </a:r>
            <a:r>
              <a:rPr lang="de-DE" sz="1200" dirty="0"/>
              <a:t> </a:t>
            </a:r>
            <a:r>
              <a:rPr lang="de-DE" sz="1200" dirty="0" err="1"/>
              <a:t>dialogue</a:t>
            </a:r>
            <a:r>
              <a:rPr lang="de-DE" sz="1200" dirty="0"/>
              <a:t> </a:t>
            </a:r>
            <a:r>
              <a:rPr lang="de-DE" sz="1200" dirty="0" err="1"/>
              <a:t>with</a:t>
            </a:r>
            <a:r>
              <a:rPr lang="de-DE" sz="1200" dirty="0"/>
              <a:t> </a:t>
            </a:r>
            <a:r>
              <a:rPr lang="de-DE" sz="1200" dirty="0" err="1"/>
              <a:t>representative</a:t>
            </a:r>
            <a:r>
              <a:rPr lang="de-DE" sz="1200" dirty="0"/>
              <a:t> </a:t>
            </a:r>
            <a:r>
              <a:rPr lang="de-DE" sz="1200" dirty="0" err="1"/>
              <a:t>associations</a:t>
            </a:r>
            <a:r>
              <a:rPr lang="de-DE" sz="1200" dirty="0"/>
              <a:t> </a:t>
            </a:r>
            <a:r>
              <a:rPr lang="de-DE" sz="1200" dirty="0" err="1"/>
              <a:t>and</a:t>
            </a:r>
            <a:r>
              <a:rPr lang="de-DE" sz="1200" dirty="0"/>
              <a:t> </a:t>
            </a:r>
            <a:r>
              <a:rPr lang="de-DE" sz="1200" dirty="0" err="1"/>
              <a:t>civil</a:t>
            </a:r>
            <a:r>
              <a:rPr lang="de-DE" sz="1200" dirty="0"/>
              <a:t> </a:t>
            </a:r>
            <a:r>
              <a:rPr lang="de-DE" sz="1200" dirty="0" err="1"/>
              <a:t>society</a:t>
            </a:r>
            <a:r>
              <a:rPr lang="de-DE" sz="1200" dirty="0"/>
              <a:t>.</a:t>
            </a:r>
          </a:p>
          <a:p>
            <a:r>
              <a:rPr lang="de-DE" sz="1200" dirty="0"/>
              <a:t>3. The European </a:t>
            </a:r>
            <a:r>
              <a:rPr lang="de-DE" sz="1200" dirty="0" err="1"/>
              <a:t>Commission</a:t>
            </a:r>
            <a:r>
              <a:rPr lang="de-DE" sz="1200" dirty="0"/>
              <a:t> </a:t>
            </a:r>
            <a:r>
              <a:rPr lang="de-DE" sz="1200" dirty="0" err="1"/>
              <a:t>shall</a:t>
            </a:r>
            <a:r>
              <a:rPr lang="de-DE" sz="1200" dirty="0"/>
              <a:t> carry out </a:t>
            </a:r>
            <a:r>
              <a:rPr lang="de-DE" sz="1200" dirty="0" err="1"/>
              <a:t>broad</a:t>
            </a:r>
            <a:r>
              <a:rPr lang="de-DE" sz="1200" dirty="0"/>
              <a:t> </a:t>
            </a:r>
            <a:r>
              <a:rPr lang="de-DE" sz="1200" dirty="0" err="1"/>
              <a:t>consultations</a:t>
            </a:r>
            <a:r>
              <a:rPr lang="de-DE" sz="1200" dirty="0"/>
              <a:t> </a:t>
            </a:r>
            <a:r>
              <a:rPr lang="de-DE" sz="1200" dirty="0" err="1"/>
              <a:t>with</a:t>
            </a:r>
            <a:r>
              <a:rPr lang="de-DE" sz="1200" dirty="0"/>
              <a:t> </a:t>
            </a:r>
            <a:r>
              <a:rPr lang="de-DE" sz="1200" dirty="0" err="1"/>
              <a:t>parties</a:t>
            </a:r>
            <a:r>
              <a:rPr lang="de-DE" sz="1200" dirty="0"/>
              <a:t> </a:t>
            </a:r>
            <a:r>
              <a:rPr lang="de-DE" sz="1200" dirty="0" err="1"/>
              <a:t>concerned</a:t>
            </a:r>
            <a:r>
              <a:rPr lang="de-DE" sz="1200" dirty="0"/>
              <a:t> in </a:t>
            </a:r>
            <a:r>
              <a:rPr lang="de-DE" sz="1200" dirty="0" err="1"/>
              <a:t>order</a:t>
            </a:r>
            <a:r>
              <a:rPr lang="de-DE" sz="1200" dirty="0"/>
              <a:t> </a:t>
            </a:r>
            <a:r>
              <a:rPr lang="de-DE" sz="1200" dirty="0" err="1"/>
              <a:t>to</a:t>
            </a:r>
            <a:r>
              <a:rPr lang="de-DE" sz="1200" dirty="0"/>
              <a:t> </a:t>
            </a:r>
            <a:r>
              <a:rPr lang="de-DE" sz="1200" dirty="0" err="1"/>
              <a:t>ensure</a:t>
            </a:r>
            <a:r>
              <a:rPr lang="de-DE" sz="1200" dirty="0"/>
              <a:t> </a:t>
            </a:r>
            <a:r>
              <a:rPr lang="de-DE" sz="1200" dirty="0" err="1"/>
              <a:t>that</a:t>
            </a:r>
            <a:r>
              <a:rPr lang="de-DE" sz="1200" dirty="0"/>
              <a:t> </a:t>
            </a:r>
            <a:r>
              <a:rPr lang="de-DE" sz="1200" dirty="0" err="1"/>
              <a:t>the</a:t>
            </a:r>
            <a:r>
              <a:rPr lang="de-DE" sz="1200" dirty="0"/>
              <a:t> </a:t>
            </a:r>
            <a:r>
              <a:rPr lang="de-DE" sz="1200" dirty="0" err="1"/>
              <a:t>Union’s</a:t>
            </a:r>
            <a:r>
              <a:rPr lang="de-DE" sz="1200" dirty="0"/>
              <a:t> </a:t>
            </a:r>
            <a:r>
              <a:rPr lang="de-DE" sz="1200" dirty="0" err="1"/>
              <a:t>actions</a:t>
            </a:r>
            <a:r>
              <a:rPr lang="de-DE" sz="1200" dirty="0"/>
              <a:t> </a:t>
            </a:r>
            <a:r>
              <a:rPr lang="de-DE" sz="1200" dirty="0" err="1"/>
              <a:t>are</a:t>
            </a:r>
            <a:r>
              <a:rPr lang="de-DE" sz="1200" dirty="0"/>
              <a:t> </a:t>
            </a:r>
            <a:r>
              <a:rPr lang="de-DE" sz="1200" dirty="0" err="1"/>
              <a:t>coherent</a:t>
            </a:r>
            <a:r>
              <a:rPr lang="de-DE" sz="1200" dirty="0"/>
              <a:t> </a:t>
            </a:r>
            <a:r>
              <a:rPr lang="de-DE" sz="1200" dirty="0" err="1"/>
              <a:t>and</a:t>
            </a:r>
            <a:r>
              <a:rPr lang="de-DE" sz="1200" dirty="0"/>
              <a:t> transparent.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20</a:t>
            </a:fld>
            <a:endParaRPr lang="de-DE"/>
          </a:p>
        </p:txBody>
      </p:sp>
    </p:spTree>
    <p:extLst>
      <p:ext uri="{BB962C8B-B14F-4D97-AF65-F5344CB8AC3E}">
        <p14:creationId xmlns:p14="http://schemas.microsoft.com/office/powerpoint/2010/main" val="2382339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12 TEU</a:t>
            </a:r>
          </a:p>
          <a:p>
            <a:r>
              <a:rPr lang="de-DE" dirty="0"/>
              <a:t>National </a:t>
            </a:r>
            <a:r>
              <a:rPr lang="de-DE" dirty="0" err="1"/>
              <a:t>Parliaments</a:t>
            </a:r>
            <a:r>
              <a:rPr lang="de-DE" dirty="0"/>
              <a:t> </a:t>
            </a:r>
            <a:r>
              <a:rPr lang="de-DE" dirty="0" err="1"/>
              <a:t>contribute</a:t>
            </a:r>
            <a:r>
              <a:rPr lang="de-DE" dirty="0"/>
              <a:t> </a:t>
            </a:r>
            <a:r>
              <a:rPr lang="de-DE" dirty="0" err="1"/>
              <a:t>actively</a:t>
            </a:r>
            <a:r>
              <a:rPr lang="de-DE" dirty="0"/>
              <a:t> </a:t>
            </a:r>
            <a:r>
              <a:rPr lang="de-DE" dirty="0" err="1"/>
              <a:t>to</a:t>
            </a:r>
            <a:r>
              <a:rPr lang="de-DE" dirty="0"/>
              <a:t> </a:t>
            </a:r>
            <a:r>
              <a:rPr lang="de-DE" dirty="0" err="1"/>
              <a:t>the</a:t>
            </a:r>
            <a:r>
              <a:rPr lang="de-DE" dirty="0"/>
              <a:t> </a:t>
            </a:r>
            <a:r>
              <a:rPr lang="de-DE" dirty="0" err="1"/>
              <a:t>good</a:t>
            </a:r>
            <a:r>
              <a:rPr lang="de-DE" dirty="0"/>
              <a:t> </a:t>
            </a:r>
            <a:r>
              <a:rPr lang="de-DE" dirty="0" err="1"/>
              <a:t>functioning</a:t>
            </a:r>
            <a:r>
              <a:rPr lang="de-DE" dirty="0"/>
              <a:t> </a:t>
            </a:r>
            <a:r>
              <a:rPr lang="de-DE" dirty="0" err="1"/>
              <a:t>of</a:t>
            </a:r>
            <a:r>
              <a:rPr lang="de-DE" dirty="0"/>
              <a:t> </a:t>
            </a:r>
            <a:r>
              <a:rPr lang="de-DE" dirty="0" err="1"/>
              <a:t>the</a:t>
            </a:r>
            <a:r>
              <a:rPr lang="de-DE" dirty="0"/>
              <a:t> Union:</a:t>
            </a:r>
          </a:p>
          <a:p>
            <a:r>
              <a:rPr lang="de-DE" dirty="0"/>
              <a:t>(a) </a:t>
            </a:r>
            <a:r>
              <a:rPr lang="de-DE" dirty="0" err="1"/>
              <a:t>through</a:t>
            </a:r>
            <a:r>
              <a:rPr lang="de-DE" dirty="0"/>
              <a:t> </a:t>
            </a:r>
            <a:r>
              <a:rPr lang="de-DE" dirty="0" err="1"/>
              <a:t>being</a:t>
            </a:r>
            <a:r>
              <a:rPr lang="de-DE" dirty="0"/>
              <a:t> </a:t>
            </a:r>
            <a:r>
              <a:rPr lang="de-DE" dirty="0" err="1"/>
              <a:t>informed</a:t>
            </a:r>
            <a:r>
              <a:rPr lang="de-DE" dirty="0"/>
              <a:t> </a:t>
            </a:r>
            <a:r>
              <a:rPr lang="de-DE" dirty="0" err="1"/>
              <a:t>by</a:t>
            </a:r>
            <a:r>
              <a:rPr lang="de-DE" dirty="0"/>
              <a:t> </a:t>
            </a:r>
            <a:r>
              <a:rPr lang="de-DE" dirty="0" err="1"/>
              <a:t>the</a:t>
            </a:r>
            <a:r>
              <a:rPr lang="de-DE" dirty="0"/>
              <a:t> </a:t>
            </a:r>
            <a:r>
              <a:rPr lang="de-DE" dirty="0" err="1"/>
              <a:t>institutions</a:t>
            </a:r>
            <a:r>
              <a:rPr lang="de-DE" dirty="0"/>
              <a:t> </a:t>
            </a:r>
            <a:r>
              <a:rPr lang="de-DE" dirty="0" err="1"/>
              <a:t>of</a:t>
            </a:r>
            <a:r>
              <a:rPr lang="de-DE" dirty="0"/>
              <a:t> </a:t>
            </a:r>
            <a:r>
              <a:rPr lang="de-DE" dirty="0" err="1"/>
              <a:t>the</a:t>
            </a:r>
            <a:r>
              <a:rPr lang="de-DE" dirty="0"/>
              <a:t> Union </a:t>
            </a:r>
            <a:r>
              <a:rPr lang="de-DE" dirty="0" err="1"/>
              <a:t>and</a:t>
            </a:r>
            <a:r>
              <a:rPr lang="de-DE" dirty="0"/>
              <a:t> </a:t>
            </a:r>
            <a:r>
              <a:rPr lang="de-DE" dirty="0" err="1"/>
              <a:t>having</a:t>
            </a:r>
            <a:r>
              <a:rPr lang="de-DE" dirty="0"/>
              <a:t> </a:t>
            </a:r>
            <a:r>
              <a:rPr lang="de-DE" dirty="0" err="1"/>
              <a:t>draft</a:t>
            </a:r>
            <a:r>
              <a:rPr lang="de-DE" dirty="0"/>
              <a:t> legislative </a:t>
            </a:r>
            <a:r>
              <a:rPr lang="de-DE" dirty="0" err="1"/>
              <a:t>acts</a:t>
            </a:r>
            <a:r>
              <a:rPr lang="de-DE" dirty="0"/>
              <a:t> </a:t>
            </a:r>
            <a:r>
              <a:rPr lang="de-DE" dirty="0" err="1"/>
              <a:t>of</a:t>
            </a:r>
            <a:r>
              <a:rPr lang="de-DE" dirty="0"/>
              <a:t> </a:t>
            </a:r>
            <a:r>
              <a:rPr lang="de-DE" dirty="0" err="1"/>
              <a:t>the</a:t>
            </a:r>
            <a:r>
              <a:rPr lang="de-DE" dirty="0"/>
              <a:t> Union </a:t>
            </a:r>
            <a:r>
              <a:rPr lang="de-DE" dirty="0" err="1"/>
              <a:t>forwarded</a:t>
            </a:r>
            <a:r>
              <a:rPr lang="de-DE" dirty="0"/>
              <a:t> </a:t>
            </a:r>
            <a:r>
              <a:rPr lang="de-DE" dirty="0" err="1"/>
              <a:t>to</a:t>
            </a:r>
            <a:r>
              <a:rPr lang="de-DE" dirty="0"/>
              <a:t> </a:t>
            </a:r>
            <a:r>
              <a:rPr lang="de-DE" dirty="0" err="1"/>
              <a:t>them</a:t>
            </a:r>
            <a:r>
              <a:rPr lang="de-DE" dirty="0"/>
              <a:t> in </a:t>
            </a:r>
            <a:r>
              <a:rPr lang="de-DE" dirty="0" err="1"/>
              <a:t>accordance</a:t>
            </a:r>
            <a:r>
              <a:rPr lang="de-DE" dirty="0"/>
              <a:t> </a:t>
            </a:r>
            <a:r>
              <a:rPr lang="de-DE" dirty="0" err="1"/>
              <a:t>with</a:t>
            </a:r>
            <a:r>
              <a:rPr lang="de-DE" dirty="0"/>
              <a:t> </a:t>
            </a:r>
            <a:r>
              <a:rPr lang="de-DE" dirty="0" err="1"/>
              <a:t>the</a:t>
            </a:r>
            <a:r>
              <a:rPr lang="de-DE" dirty="0"/>
              <a:t> Protocol on </a:t>
            </a:r>
            <a:r>
              <a:rPr lang="de-DE" dirty="0" err="1"/>
              <a:t>the</a:t>
            </a:r>
            <a:r>
              <a:rPr lang="de-DE" dirty="0"/>
              <a:t> </a:t>
            </a:r>
            <a:r>
              <a:rPr lang="de-DE" dirty="0" err="1"/>
              <a:t>role</a:t>
            </a:r>
            <a:r>
              <a:rPr lang="de-DE" dirty="0"/>
              <a:t> </a:t>
            </a:r>
            <a:r>
              <a:rPr lang="de-DE" dirty="0" err="1"/>
              <a:t>of</a:t>
            </a:r>
            <a:r>
              <a:rPr lang="de-DE" dirty="0"/>
              <a:t> national </a:t>
            </a:r>
            <a:r>
              <a:rPr lang="de-DE" dirty="0" err="1"/>
              <a:t>Parliaments</a:t>
            </a:r>
            <a:r>
              <a:rPr lang="de-DE" dirty="0"/>
              <a:t> in </a:t>
            </a:r>
            <a:r>
              <a:rPr lang="de-DE" dirty="0" err="1"/>
              <a:t>the</a:t>
            </a:r>
            <a:r>
              <a:rPr lang="de-DE" dirty="0"/>
              <a:t> European Union;</a:t>
            </a:r>
          </a:p>
          <a:p>
            <a:r>
              <a:rPr lang="de-DE" dirty="0"/>
              <a:t>(b) </a:t>
            </a:r>
            <a:r>
              <a:rPr lang="de-DE" dirty="0" err="1"/>
              <a:t>by</a:t>
            </a:r>
            <a:r>
              <a:rPr lang="de-DE" dirty="0"/>
              <a:t> </a:t>
            </a:r>
            <a:r>
              <a:rPr lang="de-DE" dirty="0" err="1"/>
              <a:t>seeing</a:t>
            </a:r>
            <a:r>
              <a:rPr lang="de-DE" dirty="0"/>
              <a:t> </a:t>
            </a:r>
            <a:r>
              <a:rPr lang="de-DE" dirty="0" err="1"/>
              <a:t>to</a:t>
            </a:r>
            <a:r>
              <a:rPr lang="de-DE" dirty="0"/>
              <a:t> </a:t>
            </a:r>
            <a:r>
              <a:rPr lang="de-DE" dirty="0" err="1"/>
              <a:t>it</a:t>
            </a:r>
            <a:r>
              <a:rPr lang="de-DE" dirty="0"/>
              <a:t> </a:t>
            </a:r>
            <a:r>
              <a:rPr lang="de-DE" dirty="0" err="1"/>
              <a:t>that</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subsidiarity</a:t>
            </a:r>
            <a:r>
              <a:rPr lang="de-DE" dirty="0"/>
              <a:t> </a:t>
            </a:r>
            <a:r>
              <a:rPr lang="de-DE" dirty="0" err="1"/>
              <a:t>is</a:t>
            </a:r>
            <a:r>
              <a:rPr lang="de-DE" dirty="0"/>
              <a:t> </a:t>
            </a:r>
            <a:r>
              <a:rPr lang="de-DE" dirty="0" err="1"/>
              <a:t>respected</a:t>
            </a:r>
            <a:r>
              <a:rPr lang="de-DE" dirty="0"/>
              <a:t> in </a:t>
            </a:r>
            <a:r>
              <a:rPr lang="de-DE" dirty="0" err="1"/>
              <a:t>accordance</a:t>
            </a:r>
            <a:r>
              <a:rPr lang="de-DE" dirty="0"/>
              <a:t> </a:t>
            </a:r>
            <a:r>
              <a:rPr lang="de-DE" dirty="0" err="1"/>
              <a:t>with</a:t>
            </a:r>
            <a:r>
              <a:rPr lang="de-DE" dirty="0"/>
              <a:t> </a:t>
            </a:r>
            <a:r>
              <a:rPr lang="de-DE" dirty="0" err="1"/>
              <a:t>the</a:t>
            </a:r>
            <a:r>
              <a:rPr lang="de-DE" dirty="0"/>
              <a:t> </a:t>
            </a:r>
            <a:r>
              <a:rPr lang="de-DE" dirty="0" err="1"/>
              <a:t>procedures</a:t>
            </a:r>
            <a:r>
              <a:rPr lang="de-DE" dirty="0"/>
              <a:t> </a:t>
            </a:r>
            <a:r>
              <a:rPr lang="de-DE" dirty="0" err="1"/>
              <a:t>provided</a:t>
            </a:r>
            <a:r>
              <a:rPr lang="de-DE" dirty="0"/>
              <a:t> </a:t>
            </a:r>
            <a:r>
              <a:rPr lang="de-DE" dirty="0" err="1"/>
              <a:t>for</a:t>
            </a:r>
            <a:r>
              <a:rPr lang="de-DE" dirty="0"/>
              <a:t> in </a:t>
            </a:r>
            <a:r>
              <a:rPr lang="de-DE" dirty="0" err="1"/>
              <a:t>the</a:t>
            </a:r>
            <a:r>
              <a:rPr lang="de-DE" dirty="0"/>
              <a:t> Protocol on </a:t>
            </a:r>
            <a:r>
              <a:rPr lang="de-DE" dirty="0" err="1"/>
              <a:t>the</a:t>
            </a:r>
            <a:r>
              <a:rPr lang="de-DE" dirty="0"/>
              <a:t> </a:t>
            </a:r>
            <a:r>
              <a:rPr lang="de-DE" dirty="0" err="1"/>
              <a:t>application</a:t>
            </a:r>
            <a:r>
              <a:rPr lang="de-DE" dirty="0"/>
              <a:t> </a:t>
            </a:r>
            <a:r>
              <a:rPr lang="de-DE" dirty="0" err="1"/>
              <a:t>of</a:t>
            </a:r>
            <a:r>
              <a:rPr lang="de-DE" dirty="0"/>
              <a:t> </a:t>
            </a:r>
            <a:r>
              <a:rPr lang="de-DE" dirty="0" err="1"/>
              <a:t>the</a:t>
            </a:r>
            <a:r>
              <a:rPr lang="de-DE" dirty="0"/>
              <a:t> </a:t>
            </a:r>
            <a:r>
              <a:rPr lang="de-DE" dirty="0" err="1"/>
              <a:t>principles</a:t>
            </a:r>
            <a:r>
              <a:rPr lang="de-DE" dirty="0"/>
              <a:t> </a:t>
            </a:r>
            <a:r>
              <a:rPr lang="de-DE" dirty="0" err="1"/>
              <a:t>of</a:t>
            </a:r>
            <a:r>
              <a:rPr lang="de-DE" dirty="0"/>
              <a:t> </a:t>
            </a:r>
            <a:r>
              <a:rPr lang="de-DE" dirty="0" err="1"/>
              <a:t>subsidiarity</a:t>
            </a:r>
            <a:r>
              <a:rPr lang="de-DE" dirty="0"/>
              <a:t> </a:t>
            </a:r>
            <a:r>
              <a:rPr lang="de-DE" dirty="0" err="1"/>
              <a:t>and</a:t>
            </a:r>
            <a:r>
              <a:rPr lang="de-DE" dirty="0"/>
              <a:t> </a:t>
            </a:r>
            <a:r>
              <a:rPr lang="de-DE" dirty="0" err="1"/>
              <a:t>proportionality</a:t>
            </a:r>
            <a:r>
              <a:rPr lang="de-DE" dirty="0"/>
              <a:t>;</a:t>
            </a:r>
          </a:p>
          <a:p>
            <a:r>
              <a:rPr lang="de-DE" dirty="0"/>
              <a:t>(c) </a:t>
            </a:r>
            <a:r>
              <a:rPr lang="de-DE" dirty="0" err="1"/>
              <a:t>by</a:t>
            </a:r>
            <a:r>
              <a:rPr lang="de-DE" dirty="0"/>
              <a:t> </a:t>
            </a:r>
            <a:r>
              <a:rPr lang="de-DE" dirty="0" err="1"/>
              <a:t>taking</a:t>
            </a:r>
            <a:r>
              <a:rPr lang="de-DE" dirty="0"/>
              <a:t> </a:t>
            </a:r>
            <a:r>
              <a:rPr lang="de-DE" dirty="0" err="1"/>
              <a:t>part</a:t>
            </a:r>
            <a:r>
              <a:rPr lang="de-DE" dirty="0"/>
              <a:t>, </a:t>
            </a:r>
            <a:r>
              <a:rPr lang="de-DE" dirty="0" err="1"/>
              <a:t>within</a:t>
            </a:r>
            <a:r>
              <a:rPr lang="de-DE" dirty="0"/>
              <a:t> </a:t>
            </a:r>
            <a:r>
              <a:rPr lang="de-DE" dirty="0" err="1"/>
              <a:t>the</a:t>
            </a:r>
            <a:r>
              <a:rPr lang="de-DE" dirty="0"/>
              <a:t> </a:t>
            </a:r>
            <a:r>
              <a:rPr lang="de-DE" dirty="0" err="1"/>
              <a:t>framework</a:t>
            </a:r>
            <a:r>
              <a:rPr lang="de-DE" dirty="0"/>
              <a:t> </a:t>
            </a:r>
            <a:r>
              <a:rPr lang="de-DE" dirty="0" err="1"/>
              <a:t>of</a:t>
            </a:r>
            <a:r>
              <a:rPr lang="de-DE" dirty="0"/>
              <a:t> </a:t>
            </a:r>
            <a:r>
              <a:rPr lang="de-DE" dirty="0" err="1"/>
              <a:t>the</a:t>
            </a:r>
            <a:r>
              <a:rPr lang="de-DE" dirty="0"/>
              <a:t> </a:t>
            </a:r>
            <a:r>
              <a:rPr lang="de-DE" dirty="0" err="1"/>
              <a:t>area</a:t>
            </a:r>
            <a:r>
              <a:rPr lang="de-DE" dirty="0"/>
              <a:t> </a:t>
            </a:r>
            <a:r>
              <a:rPr lang="de-DE" dirty="0" err="1"/>
              <a:t>of</a:t>
            </a:r>
            <a:r>
              <a:rPr lang="de-DE" dirty="0"/>
              <a:t> </a:t>
            </a:r>
            <a:r>
              <a:rPr lang="de-DE" dirty="0" err="1"/>
              <a:t>freedom</a:t>
            </a:r>
            <a:r>
              <a:rPr lang="de-DE" dirty="0"/>
              <a:t>, </a:t>
            </a:r>
            <a:r>
              <a:rPr lang="de-DE" dirty="0" err="1"/>
              <a:t>security</a:t>
            </a:r>
            <a:r>
              <a:rPr lang="de-DE" dirty="0"/>
              <a:t> </a:t>
            </a:r>
            <a:r>
              <a:rPr lang="de-DE" dirty="0" err="1"/>
              <a:t>and</a:t>
            </a:r>
            <a:r>
              <a:rPr lang="de-DE" dirty="0"/>
              <a:t> </a:t>
            </a:r>
            <a:r>
              <a:rPr lang="de-DE" dirty="0" err="1"/>
              <a:t>justice</a:t>
            </a:r>
            <a:r>
              <a:rPr lang="de-DE" dirty="0"/>
              <a:t>, in </a:t>
            </a:r>
            <a:r>
              <a:rPr lang="de-DE" dirty="0" err="1"/>
              <a:t>the</a:t>
            </a:r>
            <a:r>
              <a:rPr lang="de-DE" dirty="0"/>
              <a:t> </a:t>
            </a:r>
            <a:r>
              <a:rPr lang="de-DE" dirty="0" err="1"/>
              <a:t>evaluation</a:t>
            </a:r>
            <a:r>
              <a:rPr lang="de-DE" dirty="0"/>
              <a:t> </a:t>
            </a:r>
            <a:r>
              <a:rPr lang="de-DE" dirty="0" err="1"/>
              <a:t>mechanisms</a:t>
            </a:r>
            <a:r>
              <a:rPr lang="de-DE" dirty="0"/>
              <a:t> </a:t>
            </a:r>
            <a:r>
              <a:rPr lang="de-DE" dirty="0" err="1"/>
              <a:t>for</a:t>
            </a:r>
            <a:r>
              <a:rPr lang="de-DE" dirty="0"/>
              <a:t> </a:t>
            </a:r>
            <a:r>
              <a:rPr lang="de-DE" dirty="0" err="1"/>
              <a:t>the</a:t>
            </a:r>
            <a:r>
              <a:rPr lang="de-DE" dirty="0"/>
              <a:t> </a:t>
            </a:r>
            <a:r>
              <a:rPr lang="de-DE" dirty="0" err="1"/>
              <a:t>implementation</a:t>
            </a:r>
            <a:r>
              <a:rPr lang="de-DE" dirty="0"/>
              <a:t> </a:t>
            </a:r>
            <a:r>
              <a:rPr lang="de-DE" dirty="0" err="1"/>
              <a:t>of</a:t>
            </a:r>
            <a:r>
              <a:rPr lang="de-DE" dirty="0"/>
              <a:t> </a:t>
            </a:r>
            <a:r>
              <a:rPr lang="de-DE" dirty="0" err="1"/>
              <a:t>the</a:t>
            </a:r>
            <a:r>
              <a:rPr lang="de-DE" dirty="0"/>
              <a:t> Union </a:t>
            </a:r>
            <a:r>
              <a:rPr lang="de-DE" dirty="0" err="1"/>
              <a:t>policies</a:t>
            </a:r>
            <a:r>
              <a:rPr lang="de-DE" dirty="0"/>
              <a:t> in </a:t>
            </a:r>
            <a:r>
              <a:rPr lang="de-DE" dirty="0" err="1"/>
              <a:t>that</a:t>
            </a:r>
            <a:r>
              <a:rPr lang="de-DE" dirty="0"/>
              <a:t> </a:t>
            </a:r>
            <a:r>
              <a:rPr lang="de-DE" dirty="0" err="1"/>
              <a:t>area</a:t>
            </a:r>
            <a:r>
              <a:rPr lang="de-DE" dirty="0"/>
              <a:t>, in </a:t>
            </a:r>
            <a:r>
              <a:rPr lang="de-DE" dirty="0" err="1"/>
              <a:t>accordance</a:t>
            </a:r>
            <a:r>
              <a:rPr lang="de-DE" dirty="0"/>
              <a:t> </a:t>
            </a:r>
            <a:r>
              <a:rPr lang="de-DE" dirty="0" err="1"/>
              <a:t>with</a:t>
            </a:r>
            <a:r>
              <a:rPr lang="de-DE" dirty="0"/>
              <a:t> Article 70 </a:t>
            </a:r>
            <a:r>
              <a:rPr lang="de-DE" dirty="0" err="1"/>
              <a:t>of</a:t>
            </a:r>
            <a:r>
              <a:rPr lang="de-DE" dirty="0"/>
              <a:t> </a:t>
            </a:r>
            <a:r>
              <a:rPr lang="de-DE" dirty="0" err="1"/>
              <a:t>the</a:t>
            </a:r>
            <a:r>
              <a:rPr lang="de-DE" dirty="0"/>
              <a:t> 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 </a:t>
            </a:r>
            <a:r>
              <a:rPr lang="de-DE" dirty="0" err="1"/>
              <a:t>and</a:t>
            </a:r>
            <a:r>
              <a:rPr lang="de-DE" dirty="0"/>
              <a:t> </a:t>
            </a:r>
            <a:r>
              <a:rPr lang="de-DE" dirty="0" err="1"/>
              <a:t>through</a:t>
            </a:r>
            <a:r>
              <a:rPr lang="de-DE" dirty="0"/>
              <a:t> </a:t>
            </a:r>
            <a:r>
              <a:rPr lang="de-DE" dirty="0" err="1"/>
              <a:t>being</a:t>
            </a:r>
            <a:r>
              <a:rPr lang="de-DE" dirty="0"/>
              <a:t> </a:t>
            </a:r>
            <a:r>
              <a:rPr lang="de-DE" dirty="0" err="1"/>
              <a:t>involved</a:t>
            </a:r>
            <a:r>
              <a:rPr lang="de-DE" dirty="0"/>
              <a:t> in </a:t>
            </a:r>
            <a:r>
              <a:rPr lang="de-DE" dirty="0" err="1"/>
              <a:t>the</a:t>
            </a:r>
            <a:r>
              <a:rPr lang="de-DE" dirty="0"/>
              <a:t> </a:t>
            </a:r>
            <a:r>
              <a:rPr lang="de-DE" dirty="0" err="1"/>
              <a:t>political</a:t>
            </a:r>
            <a:r>
              <a:rPr lang="de-DE" dirty="0"/>
              <a:t> </a:t>
            </a:r>
            <a:r>
              <a:rPr lang="de-DE" dirty="0" err="1"/>
              <a:t>monitoring</a:t>
            </a:r>
            <a:r>
              <a:rPr lang="de-DE" dirty="0"/>
              <a:t> </a:t>
            </a:r>
            <a:r>
              <a:rPr lang="de-DE" dirty="0" err="1"/>
              <a:t>of</a:t>
            </a:r>
            <a:r>
              <a:rPr lang="de-DE" dirty="0"/>
              <a:t> Europol </a:t>
            </a:r>
            <a:r>
              <a:rPr lang="de-DE" dirty="0" err="1"/>
              <a:t>and</a:t>
            </a:r>
            <a:r>
              <a:rPr lang="de-DE" dirty="0"/>
              <a:t> </a:t>
            </a:r>
            <a:r>
              <a:rPr lang="de-DE" dirty="0" err="1"/>
              <a:t>the</a:t>
            </a:r>
            <a:r>
              <a:rPr lang="de-DE" dirty="0"/>
              <a:t> </a:t>
            </a:r>
            <a:r>
              <a:rPr lang="de-DE" dirty="0" err="1"/>
              <a:t>evaluation</a:t>
            </a:r>
            <a:r>
              <a:rPr lang="de-DE" dirty="0"/>
              <a:t> </a:t>
            </a:r>
            <a:r>
              <a:rPr lang="de-DE" dirty="0" err="1"/>
              <a:t>of</a:t>
            </a:r>
            <a:r>
              <a:rPr lang="de-DE" dirty="0"/>
              <a:t> </a:t>
            </a:r>
            <a:r>
              <a:rPr lang="de-DE" dirty="0" err="1"/>
              <a:t>Eurojust’s</a:t>
            </a:r>
            <a:r>
              <a:rPr lang="de-DE" dirty="0"/>
              <a:t> </a:t>
            </a:r>
            <a:r>
              <a:rPr lang="de-DE" dirty="0" err="1"/>
              <a:t>activities</a:t>
            </a:r>
            <a:r>
              <a:rPr lang="de-DE" dirty="0"/>
              <a:t> in </a:t>
            </a:r>
            <a:r>
              <a:rPr lang="de-DE" dirty="0" err="1"/>
              <a:t>accordance</a:t>
            </a:r>
            <a:r>
              <a:rPr lang="de-DE" dirty="0"/>
              <a:t> </a:t>
            </a:r>
            <a:r>
              <a:rPr lang="de-DE" dirty="0" err="1"/>
              <a:t>with</a:t>
            </a:r>
            <a:r>
              <a:rPr lang="de-DE" dirty="0"/>
              <a:t> </a:t>
            </a:r>
            <a:r>
              <a:rPr lang="de-DE" dirty="0" err="1"/>
              <a:t>Articles</a:t>
            </a:r>
            <a:r>
              <a:rPr lang="de-DE" dirty="0"/>
              <a:t> 88 </a:t>
            </a:r>
            <a:r>
              <a:rPr lang="de-DE" dirty="0" err="1"/>
              <a:t>and</a:t>
            </a:r>
            <a:r>
              <a:rPr lang="de-DE" dirty="0"/>
              <a:t> 85 </a:t>
            </a:r>
            <a:r>
              <a:rPr lang="de-DE" dirty="0" err="1"/>
              <a:t>of</a:t>
            </a:r>
            <a:r>
              <a:rPr lang="de-DE" dirty="0"/>
              <a:t> </a:t>
            </a:r>
            <a:r>
              <a:rPr lang="de-DE" dirty="0" err="1"/>
              <a:t>that</a:t>
            </a:r>
            <a:r>
              <a:rPr lang="de-DE" dirty="0"/>
              <a:t> Treaty;</a:t>
            </a:r>
          </a:p>
          <a:p>
            <a:r>
              <a:rPr lang="de-DE" dirty="0"/>
              <a:t>(d) </a:t>
            </a:r>
            <a:r>
              <a:rPr lang="de-DE" dirty="0" err="1"/>
              <a:t>by</a:t>
            </a:r>
            <a:r>
              <a:rPr lang="de-DE" dirty="0"/>
              <a:t> </a:t>
            </a:r>
            <a:r>
              <a:rPr lang="de-DE" dirty="0" err="1"/>
              <a:t>taking</a:t>
            </a:r>
            <a:r>
              <a:rPr lang="de-DE" dirty="0"/>
              <a:t> </a:t>
            </a:r>
            <a:r>
              <a:rPr lang="de-DE" dirty="0" err="1"/>
              <a:t>part</a:t>
            </a:r>
            <a:r>
              <a:rPr lang="de-DE" dirty="0"/>
              <a:t> in </a:t>
            </a:r>
            <a:r>
              <a:rPr lang="de-DE" dirty="0" err="1"/>
              <a:t>the</a:t>
            </a:r>
            <a:r>
              <a:rPr lang="de-DE" dirty="0"/>
              <a:t> </a:t>
            </a:r>
            <a:r>
              <a:rPr lang="de-DE" dirty="0" err="1"/>
              <a:t>revision</a:t>
            </a:r>
            <a:r>
              <a:rPr lang="de-DE" dirty="0"/>
              <a:t> </a:t>
            </a:r>
            <a:r>
              <a:rPr lang="de-DE" dirty="0" err="1"/>
              <a:t>procedures</a:t>
            </a:r>
            <a:r>
              <a:rPr lang="de-DE" dirty="0"/>
              <a:t> </a:t>
            </a:r>
            <a:r>
              <a:rPr lang="de-DE" dirty="0" err="1"/>
              <a:t>of</a:t>
            </a:r>
            <a:r>
              <a:rPr lang="de-DE" dirty="0"/>
              <a:t> </a:t>
            </a:r>
            <a:r>
              <a:rPr lang="de-DE" dirty="0" err="1"/>
              <a:t>the</a:t>
            </a:r>
            <a:r>
              <a:rPr lang="de-DE" dirty="0"/>
              <a:t> </a:t>
            </a:r>
            <a:r>
              <a:rPr lang="de-DE" dirty="0" err="1"/>
              <a:t>Treaties</a:t>
            </a:r>
            <a:r>
              <a:rPr lang="de-DE" dirty="0"/>
              <a:t>, in </a:t>
            </a:r>
            <a:r>
              <a:rPr lang="de-DE" dirty="0" err="1"/>
              <a:t>accordance</a:t>
            </a:r>
            <a:r>
              <a:rPr lang="de-DE" dirty="0"/>
              <a:t> </a:t>
            </a:r>
            <a:r>
              <a:rPr lang="de-DE" dirty="0" err="1"/>
              <a:t>with</a:t>
            </a:r>
            <a:r>
              <a:rPr lang="de-DE" dirty="0"/>
              <a:t> Article 48 </a:t>
            </a:r>
            <a:r>
              <a:rPr lang="de-DE" dirty="0" err="1"/>
              <a:t>of</a:t>
            </a:r>
            <a:r>
              <a:rPr lang="de-DE" dirty="0"/>
              <a:t> </a:t>
            </a:r>
            <a:r>
              <a:rPr lang="de-DE" dirty="0" err="1"/>
              <a:t>this</a:t>
            </a:r>
            <a:r>
              <a:rPr lang="de-DE" dirty="0"/>
              <a:t> Treaty;</a:t>
            </a:r>
          </a:p>
          <a:p>
            <a:r>
              <a:rPr lang="de-DE" dirty="0"/>
              <a:t>(</a:t>
            </a:r>
            <a:r>
              <a:rPr lang="de-DE" dirty="0" err="1"/>
              <a:t>e</a:t>
            </a:r>
            <a:r>
              <a:rPr lang="de-DE" dirty="0"/>
              <a:t>) </a:t>
            </a:r>
            <a:r>
              <a:rPr lang="de-DE" dirty="0" err="1"/>
              <a:t>by</a:t>
            </a:r>
            <a:r>
              <a:rPr lang="de-DE" dirty="0"/>
              <a:t> </a:t>
            </a:r>
            <a:r>
              <a:rPr lang="de-DE" dirty="0" err="1"/>
              <a:t>being</a:t>
            </a:r>
            <a:r>
              <a:rPr lang="de-DE" dirty="0"/>
              <a:t> </a:t>
            </a:r>
            <a:r>
              <a:rPr lang="de-DE" dirty="0" err="1"/>
              <a:t>notified</a:t>
            </a:r>
            <a:r>
              <a:rPr lang="de-DE" dirty="0"/>
              <a:t> </a:t>
            </a:r>
            <a:r>
              <a:rPr lang="de-DE" dirty="0" err="1"/>
              <a:t>of</a:t>
            </a:r>
            <a:r>
              <a:rPr lang="de-DE" dirty="0"/>
              <a:t> </a:t>
            </a:r>
            <a:r>
              <a:rPr lang="de-DE" dirty="0" err="1"/>
              <a:t>applications</a:t>
            </a:r>
            <a:r>
              <a:rPr lang="de-DE" dirty="0"/>
              <a:t> </a:t>
            </a:r>
            <a:r>
              <a:rPr lang="de-DE" dirty="0" err="1"/>
              <a:t>for</a:t>
            </a:r>
            <a:r>
              <a:rPr lang="de-DE" dirty="0"/>
              <a:t> </a:t>
            </a:r>
            <a:r>
              <a:rPr lang="de-DE" dirty="0" err="1"/>
              <a:t>accession</a:t>
            </a:r>
            <a:r>
              <a:rPr lang="de-DE" dirty="0"/>
              <a:t> </a:t>
            </a:r>
            <a:r>
              <a:rPr lang="de-DE" dirty="0" err="1"/>
              <a:t>to</a:t>
            </a:r>
            <a:r>
              <a:rPr lang="de-DE" dirty="0"/>
              <a:t> </a:t>
            </a:r>
            <a:r>
              <a:rPr lang="de-DE" dirty="0" err="1"/>
              <a:t>the</a:t>
            </a:r>
            <a:r>
              <a:rPr lang="de-DE" dirty="0"/>
              <a:t> Union, in </a:t>
            </a:r>
            <a:r>
              <a:rPr lang="de-DE" dirty="0" err="1"/>
              <a:t>accordance</a:t>
            </a:r>
            <a:r>
              <a:rPr lang="de-DE" dirty="0"/>
              <a:t> </a:t>
            </a:r>
            <a:r>
              <a:rPr lang="de-DE" dirty="0" err="1"/>
              <a:t>with</a:t>
            </a:r>
            <a:r>
              <a:rPr lang="de-DE" dirty="0"/>
              <a:t> Article 49 </a:t>
            </a:r>
            <a:r>
              <a:rPr lang="de-DE" dirty="0" err="1"/>
              <a:t>of</a:t>
            </a:r>
            <a:r>
              <a:rPr lang="de-DE" dirty="0"/>
              <a:t> </a:t>
            </a:r>
            <a:r>
              <a:rPr lang="de-DE" dirty="0" err="1"/>
              <a:t>this</a:t>
            </a:r>
            <a:r>
              <a:rPr lang="de-DE" dirty="0"/>
              <a:t> Treaty;</a:t>
            </a:r>
          </a:p>
          <a:p>
            <a:r>
              <a:rPr lang="de-DE" dirty="0"/>
              <a:t>(f) </a:t>
            </a:r>
            <a:r>
              <a:rPr lang="de-DE" dirty="0" err="1"/>
              <a:t>by</a:t>
            </a:r>
            <a:r>
              <a:rPr lang="de-DE" dirty="0"/>
              <a:t> </a:t>
            </a:r>
            <a:r>
              <a:rPr lang="de-DE" dirty="0" err="1"/>
              <a:t>taking</a:t>
            </a:r>
            <a:r>
              <a:rPr lang="de-DE" dirty="0"/>
              <a:t> </a:t>
            </a:r>
            <a:r>
              <a:rPr lang="de-DE" dirty="0" err="1"/>
              <a:t>part</a:t>
            </a:r>
            <a:r>
              <a:rPr lang="de-DE" dirty="0"/>
              <a:t> in </a:t>
            </a:r>
            <a:r>
              <a:rPr lang="de-DE" dirty="0" err="1"/>
              <a:t>the</a:t>
            </a:r>
            <a:r>
              <a:rPr lang="de-DE" dirty="0"/>
              <a:t> inter-</a:t>
            </a:r>
            <a:r>
              <a:rPr lang="de-DE" dirty="0" err="1"/>
              <a:t>parliamentary</a:t>
            </a:r>
            <a:r>
              <a:rPr lang="de-DE" dirty="0"/>
              <a:t> </a:t>
            </a:r>
            <a:r>
              <a:rPr lang="de-DE" dirty="0" err="1"/>
              <a:t>cooperation</a:t>
            </a:r>
            <a:r>
              <a:rPr lang="de-DE" dirty="0"/>
              <a:t> </a:t>
            </a:r>
            <a:r>
              <a:rPr lang="de-DE" dirty="0" err="1"/>
              <a:t>between</a:t>
            </a:r>
            <a:r>
              <a:rPr lang="de-DE" dirty="0"/>
              <a:t> national </a:t>
            </a:r>
            <a:r>
              <a:rPr lang="de-DE" dirty="0" err="1"/>
              <a:t>Parliaments</a:t>
            </a:r>
            <a:r>
              <a:rPr lang="de-DE" dirty="0"/>
              <a:t> </a:t>
            </a:r>
            <a:r>
              <a:rPr lang="de-DE" dirty="0" err="1"/>
              <a:t>and</a:t>
            </a:r>
            <a:r>
              <a:rPr lang="de-DE" dirty="0"/>
              <a:t> </a:t>
            </a:r>
            <a:r>
              <a:rPr lang="de-DE" dirty="0" err="1"/>
              <a:t>with</a:t>
            </a:r>
            <a:r>
              <a:rPr lang="de-DE" dirty="0"/>
              <a:t> </a:t>
            </a:r>
            <a:r>
              <a:rPr lang="de-DE" dirty="0" err="1"/>
              <a:t>the</a:t>
            </a:r>
            <a:r>
              <a:rPr lang="de-DE" dirty="0"/>
              <a:t> European </a:t>
            </a:r>
            <a:r>
              <a:rPr lang="de-DE" dirty="0" err="1"/>
              <a:t>Parliament</a:t>
            </a:r>
            <a:r>
              <a:rPr lang="de-DE" dirty="0"/>
              <a:t>, in </a:t>
            </a:r>
            <a:r>
              <a:rPr lang="de-DE" dirty="0" err="1"/>
              <a:t>accordance</a:t>
            </a:r>
            <a:r>
              <a:rPr lang="de-DE" dirty="0"/>
              <a:t> </a:t>
            </a:r>
            <a:r>
              <a:rPr lang="de-DE" dirty="0" err="1"/>
              <a:t>with</a:t>
            </a:r>
            <a:r>
              <a:rPr lang="de-DE" dirty="0"/>
              <a:t> </a:t>
            </a:r>
            <a:r>
              <a:rPr lang="de-DE" dirty="0" err="1"/>
              <a:t>the</a:t>
            </a:r>
            <a:r>
              <a:rPr lang="de-DE" dirty="0"/>
              <a:t> Protocol on </a:t>
            </a:r>
            <a:r>
              <a:rPr lang="de-DE" dirty="0" err="1"/>
              <a:t>the</a:t>
            </a:r>
            <a:r>
              <a:rPr lang="de-DE" dirty="0"/>
              <a:t> </a:t>
            </a:r>
            <a:r>
              <a:rPr lang="de-DE" dirty="0" err="1"/>
              <a:t>role</a:t>
            </a:r>
            <a:r>
              <a:rPr lang="de-DE" dirty="0"/>
              <a:t> </a:t>
            </a:r>
            <a:r>
              <a:rPr lang="de-DE" dirty="0" err="1"/>
              <a:t>of</a:t>
            </a:r>
            <a:r>
              <a:rPr lang="de-DE" dirty="0"/>
              <a:t> </a:t>
            </a:r>
            <a:r>
              <a:rPr lang="de-DE" dirty="0" err="1"/>
              <a:t>nationalParliaments</a:t>
            </a:r>
            <a:r>
              <a:rPr lang="de-DE" dirty="0"/>
              <a:t> in </a:t>
            </a:r>
            <a:r>
              <a:rPr lang="de-DE" dirty="0" err="1"/>
              <a:t>the</a:t>
            </a:r>
            <a:r>
              <a:rPr lang="de-DE" dirty="0"/>
              <a:t> European Union.</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21</a:t>
            </a:fld>
            <a:endParaRPr lang="de-DE"/>
          </a:p>
        </p:txBody>
      </p:sp>
    </p:spTree>
    <p:extLst>
      <p:ext uri="{BB962C8B-B14F-4D97-AF65-F5344CB8AC3E}">
        <p14:creationId xmlns:p14="http://schemas.microsoft.com/office/powerpoint/2010/main" val="101654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7 TEU</a:t>
            </a:r>
          </a:p>
          <a:p>
            <a:r>
              <a:rPr lang="de-DE" dirty="0"/>
              <a:t>The Union </a:t>
            </a:r>
            <a:r>
              <a:rPr lang="de-DE" dirty="0" err="1"/>
              <a:t>shall</a:t>
            </a:r>
            <a:r>
              <a:rPr lang="de-DE" dirty="0"/>
              <a:t> </a:t>
            </a:r>
            <a:r>
              <a:rPr lang="de-DE" dirty="0" err="1"/>
              <a:t>ensure</a:t>
            </a:r>
            <a:r>
              <a:rPr lang="de-DE" dirty="0"/>
              <a:t> </a:t>
            </a:r>
            <a:r>
              <a:rPr lang="de-DE" dirty="0" err="1"/>
              <a:t>consistency</a:t>
            </a:r>
            <a:r>
              <a:rPr lang="de-DE" dirty="0"/>
              <a:t> </a:t>
            </a:r>
            <a:r>
              <a:rPr lang="de-DE" dirty="0" err="1"/>
              <a:t>between</a:t>
            </a:r>
            <a:r>
              <a:rPr lang="de-DE" dirty="0"/>
              <a:t> </a:t>
            </a:r>
            <a:r>
              <a:rPr lang="de-DE" dirty="0" err="1"/>
              <a:t>its</a:t>
            </a:r>
            <a:r>
              <a:rPr lang="de-DE" dirty="0"/>
              <a:t> </a:t>
            </a:r>
            <a:r>
              <a:rPr lang="de-DE" dirty="0" err="1"/>
              <a:t>policies</a:t>
            </a:r>
            <a:r>
              <a:rPr lang="de-DE" dirty="0"/>
              <a:t> </a:t>
            </a:r>
            <a:r>
              <a:rPr lang="de-DE" dirty="0" err="1"/>
              <a:t>and</a:t>
            </a:r>
            <a:r>
              <a:rPr lang="de-DE" dirty="0"/>
              <a:t> </a:t>
            </a:r>
            <a:r>
              <a:rPr lang="de-DE" dirty="0" err="1"/>
              <a:t>activities</a:t>
            </a:r>
            <a:r>
              <a:rPr lang="de-DE" dirty="0"/>
              <a:t>, </a:t>
            </a:r>
            <a:r>
              <a:rPr lang="de-DE" dirty="0" err="1"/>
              <a:t>taking</a:t>
            </a:r>
            <a:r>
              <a:rPr lang="de-DE" dirty="0"/>
              <a:t> all </a:t>
            </a:r>
            <a:r>
              <a:rPr lang="de-DE" dirty="0" err="1"/>
              <a:t>of</a:t>
            </a:r>
            <a:r>
              <a:rPr lang="de-DE" dirty="0"/>
              <a:t> </a:t>
            </a:r>
            <a:r>
              <a:rPr lang="de-DE" dirty="0" err="1"/>
              <a:t>its</a:t>
            </a:r>
            <a:r>
              <a:rPr lang="de-DE" dirty="0"/>
              <a:t> </a:t>
            </a:r>
            <a:r>
              <a:rPr lang="de-DE" dirty="0" err="1"/>
              <a:t>objectives</a:t>
            </a:r>
            <a:r>
              <a:rPr lang="de-DE" dirty="0"/>
              <a:t> </a:t>
            </a:r>
            <a:r>
              <a:rPr lang="de-DE" dirty="0" err="1"/>
              <a:t>into</a:t>
            </a:r>
            <a:r>
              <a:rPr lang="de-DE" dirty="0"/>
              <a:t> </a:t>
            </a:r>
            <a:r>
              <a:rPr lang="de-DE" dirty="0" err="1"/>
              <a:t>account</a:t>
            </a:r>
            <a:r>
              <a:rPr lang="de-DE" dirty="0"/>
              <a:t> </a:t>
            </a:r>
            <a:r>
              <a:rPr lang="de-DE" dirty="0" err="1"/>
              <a:t>and</a:t>
            </a:r>
            <a:r>
              <a:rPr lang="de-DE" dirty="0"/>
              <a:t> in </a:t>
            </a:r>
            <a:r>
              <a:rPr lang="de-DE" dirty="0" err="1"/>
              <a:t>accordance</a:t>
            </a:r>
            <a:r>
              <a:rPr lang="de-DE" dirty="0"/>
              <a:t> </a:t>
            </a:r>
            <a:r>
              <a:rPr lang="de-DE" dirty="0" err="1"/>
              <a:t>with</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conferral</a:t>
            </a:r>
            <a:r>
              <a:rPr lang="de-DE" dirty="0"/>
              <a:t> </a:t>
            </a:r>
            <a:r>
              <a:rPr lang="de-DE" dirty="0" err="1"/>
              <a:t>of</a:t>
            </a:r>
            <a:r>
              <a:rPr lang="de-DE" dirty="0"/>
              <a:t> </a:t>
            </a:r>
            <a:r>
              <a:rPr lang="de-DE" dirty="0" err="1"/>
              <a:t>powers</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22</a:t>
            </a:fld>
            <a:endParaRPr lang="de-DE"/>
          </a:p>
        </p:txBody>
      </p:sp>
    </p:spTree>
    <p:extLst>
      <p:ext uri="{BB962C8B-B14F-4D97-AF65-F5344CB8AC3E}">
        <p14:creationId xmlns:p14="http://schemas.microsoft.com/office/powerpoint/2010/main" val="4685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t>The Treaty on </a:t>
            </a:r>
            <a:r>
              <a:rPr lang="de-DE" sz="1200" dirty="0" err="1"/>
              <a:t>the</a:t>
            </a:r>
            <a:r>
              <a:rPr lang="de-DE" sz="1200" dirty="0"/>
              <a:t> </a:t>
            </a:r>
            <a:r>
              <a:rPr lang="de-DE" sz="1200" dirty="0" err="1"/>
              <a:t>Functioning</a:t>
            </a:r>
            <a:r>
              <a:rPr lang="de-DE" sz="1200" dirty="0"/>
              <a:t> </a:t>
            </a:r>
            <a:r>
              <a:rPr lang="de-DE" sz="1200" dirty="0" err="1"/>
              <a:t>of</a:t>
            </a:r>
            <a:r>
              <a:rPr lang="de-DE" sz="1200" dirty="0"/>
              <a:t> </a:t>
            </a:r>
            <a:r>
              <a:rPr lang="de-DE" sz="1200" dirty="0" err="1"/>
              <a:t>the</a:t>
            </a:r>
            <a:r>
              <a:rPr lang="de-DE" sz="1200" dirty="0"/>
              <a:t> European Union (‘TFEU’)</a:t>
            </a:r>
            <a:r>
              <a:rPr lang="de-DE" sz="1200" dirty="0" err="1"/>
              <a:t>has</a:t>
            </a:r>
            <a:r>
              <a:rPr lang="de-DE" sz="1200" dirty="0"/>
              <a:t> </a:t>
            </a:r>
            <a:r>
              <a:rPr lang="de-DE" sz="1200" dirty="0" err="1"/>
              <a:t>been</a:t>
            </a:r>
            <a:r>
              <a:rPr lang="de-DE" sz="1200" dirty="0"/>
              <a:t> </a:t>
            </a:r>
            <a:r>
              <a:rPr lang="de-DE" sz="1200" dirty="0" err="1"/>
              <a:t>developed</a:t>
            </a:r>
            <a:r>
              <a:rPr lang="de-DE" sz="1200" dirty="0"/>
              <a:t> </a:t>
            </a:r>
            <a:r>
              <a:rPr lang="de-DE" sz="1200" dirty="0" err="1"/>
              <a:t>from</a:t>
            </a:r>
            <a:r>
              <a:rPr lang="de-DE" sz="1200" dirty="0"/>
              <a:t> </a:t>
            </a:r>
            <a:r>
              <a:rPr lang="de-DE" sz="1200" dirty="0" err="1"/>
              <a:t>the</a:t>
            </a:r>
            <a:r>
              <a:rPr lang="de-DE" sz="1200" dirty="0"/>
              <a:t> Treaty </a:t>
            </a:r>
            <a:r>
              <a:rPr lang="de-DE" sz="1200" dirty="0" err="1"/>
              <a:t>establishing</a:t>
            </a:r>
            <a:r>
              <a:rPr lang="de-DE" sz="1200" dirty="0"/>
              <a:t> </a:t>
            </a:r>
            <a:r>
              <a:rPr lang="de-DE" sz="1200" dirty="0" err="1"/>
              <a:t>the</a:t>
            </a:r>
            <a:r>
              <a:rPr lang="de-DE" sz="1200" dirty="0"/>
              <a:t> European Community. </a:t>
            </a:r>
            <a:r>
              <a:rPr lang="de-DE" sz="1200" dirty="0" err="1"/>
              <a:t>It</a:t>
            </a:r>
            <a:r>
              <a:rPr lang="de-DE" sz="1200" dirty="0"/>
              <a:t> </a:t>
            </a:r>
            <a:r>
              <a:rPr lang="de-DE" sz="1200" dirty="0" err="1"/>
              <a:t>has</a:t>
            </a:r>
            <a:r>
              <a:rPr lang="de-DE" sz="1200" dirty="0"/>
              <a:t> </a:t>
            </a:r>
            <a:r>
              <a:rPr lang="de-DE" sz="1200" dirty="0" err="1"/>
              <a:t>more</a:t>
            </a:r>
            <a:r>
              <a:rPr lang="de-DE" sz="1200" dirty="0"/>
              <a:t> </a:t>
            </a:r>
            <a:r>
              <a:rPr lang="de-DE" sz="1200" dirty="0" err="1"/>
              <a:t>or</a:t>
            </a:r>
            <a:r>
              <a:rPr lang="de-DE" sz="1200" dirty="0"/>
              <a:t> </a:t>
            </a:r>
            <a:r>
              <a:rPr lang="de-DE" sz="1200" dirty="0" err="1"/>
              <a:t>less</a:t>
            </a:r>
            <a:r>
              <a:rPr lang="de-DE" sz="1200" dirty="0"/>
              <a:t> </a:t>
            </a:r>
            <a:r>
              <a:rPr lang="de-DE" sz="1200" dirty="0" err="1"/>
              <a:t>the</a:t>
            </a:r>
            <a:r>
              <a:rPr lang="de-DE" sz="1200" dirty="0"/>
              <a:t> same </a:t>
            </a:r>
            <a:r>
              <a:rPr lang="de-DE" sz="1200" dirty="0" err="1"/>
              <a:t>structure</a:t>
            </a:r>
            <a:r>
              <a:rPr lang="de-DE" sz="1200" dirty="0"/>
              <a:t> </a:t>
            </a:r>
            <a:r>
              <a:rPr lang="de-DE" sz="1200" dirty="0" err="1"/>
              <a:t>as</a:t>
            </a:r>
            <a:r>
              <a:rPr lang="de-DE" sz="1200" dirty="0"/>
              <a:t> </a:t>
            </a:r>
            <a:r>
              <a:rPr lang="de-DE" sz="1200" dirty="0" err="1"/>
              <a:t>the</a:t>
            </a:r>
            <a:r>
              <a:rPr lang="de-DE" sz="1200" dirty="0"/>
              <a:t> EC Treaty. The </a:t>
            </a:r>
            <a:r>
              <a:rPr lang="de-DE" sz="1200" dirty="0" err="1"/>
              <a:t>main</a:t>
            </a:r>
            <a:r>
              <a:rPr lang="de-DE" sz="1200" dirty="0"/>
              <a:t> </a:t>
            </a:r>
            <a:r>
              <a:rPr lang="de-DE" sz="1200" dirty="0" err="1"/>
              <a:t>changes</a:t>
            </a:r>
            <a:r>
              <a:rPr lang="de-DE" sz="1200" dirty="0"/>
              <a:t> </a:t>
            </a:r>
            <a:r>
              <a:rPr lang="de-DE" sz="1200" dirty="0" err="1"/>
              <a:t>concern</a:t>
            </a:r>
            <a:r>
              <a:rPr lang="de-DE" sz="1200" dirty="0"/>
              <a:t> </a:t>
            </a:r>
            <a:r>
              <a:rPr lang="de-DE" sz="1200" dirty="0" err="1"/>
              <a:t>the</a:t>
            </a:r>
            <a:r>
              <a:rPr lang="de-DE" sz="1200" dirty="0"/>
              <a:t> </a:t>
            </a:r>
            <a:r>
              <a:rPr lang="de-DE" sz="1200" dirty="0" err="1"/>
              <a:t>external</a:t>
            </a:r>
            <a:r>
              <a:rPr lang="de-DE" sz="1200" dirty="0"/>
              <a:t> </a:t>
            </a:r>
            <a:r>
              <a:rPr lang="de-DE" sz="1200" dirty="0" err="1"/>
              <a:t>action</a:t>
            </a:r>
            <a:r>
              <a:rPr lang="de-DE" sz="1200" dirty="0"/>
              <a:t> </a:t>
            </a:r>
            <a:r>
              <a:rPr lang="de-DE" sz="1200" dirty="0" err="1"/>
              <a:t>of</a:t>
            </a:r>
            <a:r>
              <a:rPr lang="de-DE" sz="1200" dirty="0"/>
              <a:t> </a:t>
            </a:r>
            <a:r>
              <a:rPr lang="de-DE" sz="1200" dirty="0" err="1"/>
              <a:t>the</a:t>
            </a:r>
            <a:r>
              <a:rPr lang="de-DE" sz="1200" dirty="0"/>
              <a:t> EU </a:t>
            </a:r>
            <a:r>
              <a:rPr lang="de-DE" sz="1200" dirty="0" err="1"/>
              <a:t>and</a:t>
            </a:r>
            <a:r>
              <a:rPr lang="de-DE" sz="1200" dirty="0"/>
              <a:t> </a:t>
            </a:r>
            <a:r>
              <a:rPr lang="de-DE" sz="1200" dirty="0" err="1"/>
              <a:t>the</a:t>
            </a:r>
            <a:r>
              <a:rPr lang="de-DE" sz="1200" dirty="0"/>
              <a:t> </a:t>
            </a:r>
            <a:r>
              <a:rPr lang="de-DE" sz="1200" dirty="0" err="1"/>
              <a:t>introduction</a:t>
            </a:r>
            <a:r>
              <a:rPr lang="de-DE" sz="1200" dirty="0"/>
              <a:t> </a:t>
            </a:r>
            <a:r>
              <a:rPr lang="de-DE" sz="1200" dirty="0" err="1"/>
              <a:t>of</a:t>
            </a:r>
            <a:r>
              <a:rPr lang="de-DE" sz="1200" dirty="0"/>
              <a:t> </a:t>
            </a:r>
            <a:r>
              <a:rPr lang="de-DE" sz="1200" dirty="0" err="1"/>
              <a:t>new</a:t>
            </a:r>
            <a:r>
              <a:rPr lang="de-DE" sz="1200" dirty="0"/>
              <a:t> </a:t>
            </a:r>
            <a:r>
              <a:rPr lang="de-DE" sz="1200" dirty="0" err="1"/>
              <a:t>chapters</a:t>
            </a:r>
            <a:r>
              <a:rPr lang="de-DE" sz="1200" dirty="0"/>
              <a:t>, in </a:t>
            </a:r>
            <a:r>
              <a:rPr lang="de-DE" sz="1200" dirty="0" err="1"/>
              <a:t>particular</a:t>
            </a:r>
            <a:r>
              <a:rPr lang="de-DE" sz="1200" dirty="0"/>
              <a:t> on </a:t>
            </a:r>
            <a:r>
              <a:rPr lang="de-DE" sz="1200" dirty="0" err="1"/>
              <a:t>energy</a:t>
            </a:r>
            <a:r>
              <a:rPr lang="de-DE" sz="1200" dirty="0"/>
              <a:t> </a:t>
            </a:r>
            <a:r>
              <a:rPr lang="de-DE" sz="1200" dirty="0" err="1"/>
              <a:t>policy</a:t>
            </a:r>
            <a:r>
              <a:rPr lang="de-DE" sz="1200" dirty="0"/>
              <a:t>, </a:t>
            </a:r>
            <a:r>
              <a:rPr lang="de-DE" sz="1200" dirty="0" err="1"/>
              <a:t>police</a:t>
            </a:r>
            <a:r>
              <a:rPr lang="de-DE" sz="1200" dirty="0"/>
              <a:t> </a:t>
            </a:r>
            <a:r>
              <a:rPr lang="de-DE" sz="1200" dirty="0" err="1"/>
              <a:t>and</a:t>
            </a:r>
            <a:r>
              <a:rPr lang="de-DE" sz="1200" dirty="0"/>
              <a:t> </a:t>
            </a:r>
            <a:r>
              <a:rPr lang="de-DE" sz="1200" dirty="0" err="1"/>
              <a:t>judicial</a:t>
            </a:r>
            <a:r>
              <a:rPr lang="de-DE" sz="1200" dirty="0"/>
              <a:t> </a:t>
            </a:r>
            <a:r>
              <a:rPr lang="de-DE" sz="1200" dirty="0" err="1"/>
              <a:t>cooperation</a:t>
            </a:r>
            <a:r>
              <a:rPr lang="de-DE" sz="1200" dirty="0"/>
              <a:t> in </a:t>
            </a:r>
            <a:r>
              <a:rPr lang="de-DE" sz="1200" dirty="0" err="1"/>
              <a:t>criminal</a:t>
            </a:r>
            <a:r>
              <a:rPr lang="de-DE" sz="1200" dirty="0"/>
              <a:t> </a:t>
            </a:r>
            <a:r>
              <a:rPr lang="de-DE" sz="1200" dirty="0" err="1"/>
              <a:t>matters</a:t>
            </a:r>
            <a:r>
              <a:rPr lang="de-DE" sz="1200" dirty="0"/>
              <a:t>, </a:t>
            </a:r>
            <a:r>
              <a:rPr lang="de-DE" sz="1200" dirty="0" err="1"/>
              <a:t>space</a:t>
            </a:r>
            <a:r>
              <a:rPr lang="de-DE" sz="1200" dirty="0"/>
              <a:t>, </a:t>
            </a:r>
            <a:r>
              <a:rPr lang="de-DE" sz="1200" dirty="0" err="1"/>
              <a:t>sport</a:t>
            </a:r>
            <a:r>
              <a:rPr lang="de-DE" sz="1200" dirty="0"/>
              <a:t> </a:t>
            </a:r>
            <a:r>
              <a:rPr lang="de-DE" sz="1200" dirty="0" err="1"/>
              <a:t>and</a:t>
            </a:r>
            <a:r>
              <a:rPr lang="de-DE" sz="1200" dirty="0"/>
              <a:t> </a:t>
            </a:r>
            <a:r>
              <a:rPr lang="de-DE" sz="1200" dirty="0" err="1"/>
              <a:t>tourism</a:t>
            </a:r>
            <a:r>
              <a:rPr lang="de-DE" sz="1200"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4</a:t>
            </a:fld>
            <a:endParaRPr lang="de-DE"/>
          </a:p>
        </p:txBody>
      </p:sp>
    </p:spTree>
    <p:extLst>
      <p:ext uri="{BB962C8B-B14F-4D97-AF65-F5344CB8AC3E}">
        <p14:creationId xmlns:p14="http://schemas.microsoft.com/office/powerpoint/2010/main" val="3297924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8 TEU</a:t>
            </a:r>
          </a:p>
          <a:p>
            <a:r>
              <a:rPr lang="de-DE" dirty="0"/>
              <a:t>In all </a:t>
            </a:r>
            <a:r>
              <a:rPr lang="de-DE" dirty="0" err="1"/>
              <a:t>its</a:t>
            </a:r>
            <a:r>
              <a:rPr lang="de-DE" dirty="0"/>
              <a:t> </a:t>
            </a:r>
            <a:r>
              <a:rPr lang="de-DE" dirty="0" err="1"/>
              <a:t>activities</a:t>
            </a:r>
            <a:r>
              <a:rPr lang="de-DE" dirty="0"/>
              <a:t>, </a:t>
            </a:r>
            <a:r>
              <a:rPr lang="de-DE" dirty="0" err="1"/>
              <a:t>the</a:t>
            </a:r>
            <a:r>
              <a:rPr lang="de-DE" dirty="0"/>
              <a:t> Union </a:t>
            </a:r>
            <a:r>
              <a:rPr lang="de-DE" dirty="0" err="1"/>
              <a:t>shall</a:t>
            </a:r>
            <a:r>
              <a:rPr lang="de-DE" dirty="0"/>
              <a:t> </a:t>
            </a:r>
            <a:r>
              <a:rPr lang="de-DE" dirty="0" err="1"/>
              <a:t>aim</a:t>
            </a:r>
            <a:r>
              <a:rPr lang="de-DE" dirty="0"/>
              <a:t> </a:t>
            </a:r>
            <a:r>
              <a:rPr lang="de-DE" dirty="0" err="1"/>
              <a:t>to</a:t>
            </a:r>
            <a:r>
              <a:rPr lang="de-DE" dirty="0"/>
              <a:t> </a:t>
            </a:r>
            <a:r>
              <a:rPr lang="de-DE" dirty="0" err="1"/>
              <a:t>eliminate</a:t>
            </a:r>
            <a:r>
              <a:rPr lang="de-DE" dirty="0"/>
              <a:t> </a:t>
            </a:r>
            <a:r>
              <a:rPr lang="de-DE" dirty="0" err="1"/>
              <a:t>inequalities</a:t>
            </a:r>
            <a:r>
              <a:rPr lang="de-DE" dirty="0"/>
              <a:t>, </a:t>
            </a:r>
            <a:r>
              <a:rPr lang="de-DE" dirty="0" err="1"/>
              <a:t>and</a:t>
            </a:r>
            <a:r>
              <a:rPr lang="de-DE" dirty="0"/>
              <a:t> </a:t>
            </a:r>
            <a:r>
              <a:rPr lang="de-DE" dirty="0" err="1"/>
              <a:t>to</a:t>
            </a:r>
            <a:r>
              <a:rPr lang="de-DE" dirty="0"/>
              <a:t> promote </a:t>
            </a:r>
            <a:r>
              <a:rPr lang="de-DE" dirty="0" err="1"/>
              <a:t>equality</a:t>
            </a:r>
            <a:r>
              <a:rPr lang="de-DE" dirty="0"/>
              <a:t>, </a:t>
            </a:r>
            <a:r>
              <a:rPr lang="de-DE" dirty="0" err="1"/>
              <a:t>between</a:t>
            </a:r>
            <a:r>
              <a:rPr lang="de-DE" dirty="0"/>
              <a:t> </a:t>
            </a:r>
            <a:r>
              <a:rPr lang="de-DE" dirty="0" err="1"/>
              <a:t>men</a:t>
            </a:r>
            <a:r>
              <a:rPr lang="de-DE" dirty="0"/>
              <a:t> </a:t>
            </a:r>
            <a:r>
              <a:rPr lang="de-DE" dirty="0" err="1"/>
              <a:t>and</a:t>
            </a:r>
            <a:r>
              <a:rPr lang="de-DE" dirty="0"/>
              <a:t> </a:t>
            </a:r>
            <a:r>
              <a:rPr lang="de-DE" dirty="0" err="1"/>
              <a:t>women</a:t>
            </a:r>
            <a:r>
              <a:rPr lang="de-DE" dirty="0"/>
              <a:t>. (</a:t>
            </a:r>
            <a:r>
              <a:rPr lang="de-DE" dirty="0" err="1"/>
              <a:t>see</a:t>
            </a:r>
            <a:r>
              <a:rPr lang="de-DE" dirty="0"/>
              <a:t> also 18 TFEU)</a:t>
            </a:r>
          </a:p>
          <a:p>
            <a:r>
              <a:rPr lang="de-DE" dirty="0"/>
              <a:t>Article 9 TEU</a:t>
            </a:r>
          </a:p>
          <a:p>
            <a:r>
              <a:rPr lang="de-DE" dirty="0"/>
              <a:t>In </a:t>
            </a:r>
            <a:r>
              <a:rPr lang="de-DE" dirty="0" err="1"/>
              <a:t>defining</a:t>
            </a:r>
            <a:r>
              <a:rPr lang="de-DE" dirty="0"/>
              <a:t> </a:t>
            </a:r>
            <a:r>
              <a:rPr lang="de-DE" dirty="0" err="1"/>
              <a:t>and</a:t>
            </a:r>
            <a:r>
              <a:rPr lang="de-DE" dirty="0"/>
              <a:t> </a:t>
            </a:r>
            <a:r>
              <a:rPr lang="de-DE" dirty="0" err="1"/>
              <a:t>implementing</a:t>
            </a:r>
            <a:r>
              <a:rPr lang="de-DE" dirty="0"/>
              <a:t> </a:t>
            </a:r>
            <a:r>
              <a:rPr lang="de-DE" dirty="0" err="1"/>
              <a:t>its</a:t>
            </a:r>
            <a:r>
              <a:rPr lang="de-DE" dirty="0"/>
              <a:t> </a:t>
            </a:r>
            <a:r>
              <a:rPr lang="de-DE" dirty="0" err="1"/>
              <a:t>policies</a:t>
            </a:r>
            <a:r>
              <a:rPr lang="de-DE" dirty="0"/>
              <a:t> </a:t>
            </a:r>
            <a:r>
              <a:rPr lang="de-DE" dirty="0" err="1"/>
              <a:t>and</a:t>
            </a:r>
            <a:r>
              <a:rPr lang="de-DE" dirty="0"/>
              <a:t> </a:t>
            </a:r>
            <a:r>
              <a:rPr lang="de-DE" dirty="0" err="1"/>
              <a:t>activities</a:t>
            </a:r>
            <a:r>
              <a:rPr lang="de-DE" dirty="0"/>
              <a:t>, </a:t>
            </a:r>
            <a:r>
              <a:rPr lang="de-DE" dirty="0" err="1"/>
              <a:t>the</a:t>
            </a:r>
            <a:r>
              <a:rPr lang="de-DE" dirty="0"/>
              <a:t> Union </a:t>
            </a:r>
            <a:r>
              <a:rPr lang="de-DE" dirty="0" err="1"/>
              <a:t>shall</a:t>
            </a:r>
            <a:r>
              <a:rPr lang="de-DE" dirty="0"/>
              <a:t> </a:t>
            </a:r>
            <a:r>
              <a:rPr lang="de-DE" dirty="0" err="1"/>
              <a:t>take</a:t>
            </a:r>
            <a:r>
              <a:rPr lang="de-DE" dirty="0"/>
              <a:t> </a:t>
            </a:r>
            <a:r>
              <a:rPr lang="de-DE" dirty="0" err="1"/>
              <a:t>into</a:t>
            </a:r>
            <a:r>
              <a:rPr lang="de-DE" dirty="0"/>
              <a:t> </a:t>
            </a:r>
            <a:r>
              <a:rPr lang="de-DE" dirty="0" err="1"/>
              <a:t>account</a:t>
            </a:r>
            <a:r>
              <a:rPr lang="de-DE" dirty="0"/>
              <a:t> </a:t>
            </a:r>
            <a:r>
              <a:rPr lang="de-DE" dirty="0" err="1"/>
              <a:t>requirements</a:t>
            </a:r>
            <a:r>
              <a:rPr lang="de-DE" dirty="0"/>
              <a:t> </a:t>
            </a:r>
            <a:r>
              <a:rPr lang="de-DE" dirty="0" err="1"/>
              <a:t>linked</a:t>
            </a:r>
            <a:r>
              <a:rPr lang="de-DE" dirty="0"/>
              <a:t> </a:t>
            </a:r>
            <a:r>
              <a:rPr lang="de-DE" dirty="0" err="1"/>
              <a:t>to</a:t>
            </a:r>
            <a:r>
              <a:rPr lang="de-DE" dirty="0"/>
              <a:t> </a:t>
            </a:r>
            <a:r>
              <a:rPr lang="de-DE" dirty="0" err="1"/>
              <a:t>the</a:t>
            </a:r>
            <a:r>
              <a:rPr lang="de-DE" dirty="0"/>
              <a:t> </a:t>
            </a:r>
            <a:r>
              <a:rPr lang="de-DE" dirty="0" err="1"/>
              <a:t>promotion</a:t>
            </a:r>
            <a:r>
              <a:rPr lang="de-DE" dirty="0"/>
              <a:t> </a:t>
            </a:r>
            <a:r>
              <a:rPr lang="de-DE" dirty="0" err="1"/>
              <a:t>of</a:t>
            </a:r>
            <a:r>
              <a:rPr lang="de-DE" dirty="0"/>
              <a:t> a high  </a:t>
            </a:r>
            <a:r>
              <a:rPr lang="de-DE" dirty="0" err="1"/>
              <a:t>level</a:t>
            </a:r>
            <a:r>
              <a:rPr lang="de-DE" dirty="0"/>
              <a:t> </a:t>
            </a:r>
            <a:r>
              <a:rPr lang="de-DE" dirty="0" err="1"/>
              <a:t>of</a:t>
            </a:r>
            <a:r>
              <a:rPr lang="de-DE" dirty="0"/>
              <a:t> </a:t>
            </a:r>
            <a:r>
              <a:rPr lang="de-DE" dirty="0" err="1"/>
              <a:t>employment</a:t>
            </a:r>
            <a:r>
              <a:rPr lang="de-DE" dirty="0"/>
              <a:t>, </a:t>
            </a:r>
            <a:r>
              <a:rPr lang="de-DE" dirty="0" err="1"/>
              <a:t>the</a:t>
            </a:r>
            <a:r>
              <a:rPr lang="de-DE" dirty="0"/>
              <a:t> </a:t>
            </a:r>
            <a:r>
              <a:rPr lang="de-DE" dirty="0" err="1"/>
              <a:t>guarantee</a:t>
            </a:r>
            <a:r>
              <a:rPr lang="de-DE" dirty="0"/>
              <a:t> </a:t>
            </a:r>
            <a:r>
              <a:rPr lang="de-DE" dirty="0" err="1"/>
              <a:t>of</a:t>
            </a:r>
            <a:r>
              <a:rPr lang="de-DE" dirty="0"/>
              <a:t> </a:t>
            </a:r>
            <a:r>
              <a:rPr lang="de-DE" dirty="0" err="1"/>
              <a:t>adequate</a:t>
            </a:r>
            <a:r>
              <a:rPr lang="de-DE" dirty="0"/>
              <a:t> </a:t>
            </a:r>
            <a:r>
              <a:rPr lang="de-DE" dirty="0" err="1"/>
              <a:t>social</a:t>
            </a:r>
            <a:r>
              <a:rPr lang="de-DE" dirty="0"/>
              <a:t> </a:t>
            </a:r>
            <a:r>
              <a:rPr lang="de-DE" dirty="0" err="1"/>
              <a:t>protection</a:t>
            </a:r>
            <a:r>
              <a:rPr lang="de-DE" dirty="0"/>
              <a:t>, </a:t>
            </a:r>
            <a:r>
              <a:rPr lang="de-DE" dirty="0" err="1"/>
              <a:t>the</a:t>
            </a:r>
            <a:r>
              <a:rPr lang="de-DE" dirty="0"/>
              <a:t> </a:t>
            </a:r>
            <a:r>
              <a:rPr lang="de-DE" dirty="0" err="1"/>
              <a:t>fight</a:t>
            </a:r>
            <a:r>
              <a:rPr lang="de-DE" dirty="0"/>
              <a:t> </a:t>
            </a:r>
            <a:r>
              <a:rPr lang="de-DE" dirty="0" err="1"/>
              <a:t>against</a:t>
            </a:r>
            <a:r>
              <a:rPr lang="de-DE" dirty="0"/>
              <a:t> </a:t>
            </a:r>
            <a:r>
              <a:rPr lang="de-DE" dirty="0" err="1"/>
              <a:t>social</a:t>
            </a:r>
            <a:r>
              <a:rPr lang="de-DE" dirty="0"/>
              <a:t> </a:t>
            </a:r>
            <a:r>
              <a:rPr lang="de-DE" dirty="0" err="1"/>
              <a:t>exclusion</a:t>
            </a:r>
            <a:r>
              <a:rPr lang="de-DE" dirty="0"/>
              <a:t>, </a:t>
            </a:r>
            <a:r>
              <a:rPr lang="de-DE" dirty="0" err="1"/>
              <a:t>and</a:t>
            </a:r>
            <a:r>
              <a:rPr lang="de-DE" dirty="0"/>
              <a:t> a high </a:t>
            </a:r>
            <a:r>
              <a:rPr lang="de-DE" dirty="0" err="1"/>
              <a:t>level</a:t>
            </a:r>
            <a:r>
              <a:rPr lang="de-DE" dirty="0"/>
              <a:t> </a:t>
            </a:r>
            <a:r>
              <a:rPr lang="de-DE" dirty="0" err="1"/>
              <a:t>of</a:t>
            </a:r>
            <a:r>
              <a:rPr lang="de-DE" dirty="0"/>
              <a:t> </a:t>
            </a:r>
            <a:r>
              <a:rPr lang="de-DE" dirty="0" err="1"/>
              <a:t>education</a:t>
            </a:r>
            <a:r>
              <a:rPr lang="de-DE" dirty="0"/>
              <a:t>, </a:t>
            </a:r>
            <a:r>
              <a:rPr lang="de-DE" dirty="0" err="1"/>
              <a:t>training</a:t>
            </a:r>
            <a:r>
              <a:rPr lang="de-DE" dirty="0"/>
              <a:t> </a:t>
            </a:r>
            <a:r>
              <a:rPr lang="de-DE" dirty="0" err="1"/>
              <a:t>and</a:t>
            </a:r>
            <a:r>
              <a:rPr lang="de-DE" dirty="0"/>
              <a:t> </a:t>
            </a:r>
            <a:r>
              <a:rPr lang="de-DE" dirty="0" err="1"/>
              <a:t>protection</a:t>
            </a:r>
            <a:r>
              <a:rPr lang="de-DE" dirty="0"/>
              <a:t> </a:t>
            </a:r>
            <a:r>
              <a:rPr lang="de-DE" dirty="0" err="1"/>
              <a:t>of</a:t>
            </a:r>
            <a:r>
              <a:rPr lang="de-DE" dirty="0"/>
              <a:t> human </a:t>
            </a:r>
            <a:r>
              <a:rPr lang="de-DE" dirty="0" err="1"/>
              <a:t>health</a:t>
            </a:r>
            <a:r>
              <a:rPr lang="de-DE" dirty="0"/>
              <a:t>.</a:t>
            </a:r>
          </a:p>
          <a:p>
            <a:r>
              <a:rPr lang="de-DE" dirty="0"/>
              <a:t>Article 10 TEU</a:t>
            </a:r>
          </a:p>
          <a:p>
            <a:r>
              <a:rPr lang="de-DE" dirty="0"/>
              <a:t>In </a:t>
            </a:r>
            <a:r>
              <a:rPr lang="de-DE" dirty="0" err="1"/>
              <a:t>defining</a:t>
            </a:r>
            <a:r>
              <a:rPr lang="de-DE" dirty="0"/>
              <a:t> </a:t>
            </a:r>
            <a:r>
              <a:rPr lang="de-DE" dirty="0" err="1"/>
              <a:t>and</a:t>
            </a:r>
            <a:r>
              <a:rPr lang="de-DE" dirty="0"/>
              <a:t> </a:t>
            </a:r>
            <a:r>
              <a:rPr lang="de-DE" dirty="0" err="1"/>
              <a:t>implementing</a:t>
            </a:r>
            <a:r>
              <a:rPr lang="de-DE" dirty="0"/>
              <a:t> </a:t>
            </a:r>
            <a:r>
              <a:rPr lang="de-DE" dirty="0" err="1"/>
              <a:t>its</a:t>
            </a:r>
            <a:r>
              <a:rPr lang="de-DE" dirty="0"/>
              <a:t> </a:t>
            </a:r>
            <a:r>
              <a:rPr lang="de-DE" dirty="0" err="1"/>
              <a:t>policies</a:t>
            </a:r>
            <a:r>
              <a:rPr lang="de-DE" dirty="0"/>
              <a:t> </a:t>
            </a:r>
            <a:r>
              <a:rPr lang="de-DE" dirty="0" err="1"/>
              <a:t>and</a:t>
            </a:r>
            <a:r>
              <a:rPr lang="de-DE" dirty="0"/>
              <a:t> </a:t>
            </a:r>
            <a:r>
              <a:rPr lang="de-DE" dirty="0" err="1"/>
              <a:t>activities</a:t>
            </a:r>
            <a:r>
              <a:rPr lang="de-DE" dirty="0"/>
              <a:t>, </a:t>
            </a:r>
            <a:r>
              <a:rPr lang="de-DE" dirty="0" err="1"/>
              <a:t>the</a:t>
            </a:r>
            <a:r>
              <a:rPr lang="de-DE" dirty="0"/>
              <a:t> Union </a:t>
            </a:r>
            <a:r>
              <a:rPr lang="de-DE" dirty="0" err="1"/>
              <a:t>shall</a:t>
            </a:r>
            <a:r>
              <a:rPr lang="de-DE" dirty="0"/>
              <a:t> </a:t>
            </a:r>
            <a:r>
              <a:rPr lang="de-DE" dirty="0" err="1"/>
              <a:t>aim</a:t>
            </a:r>
            <a:r>
              <a:rPr lang="de-DE" dirty="0"/>
              <a:t> </a:t>
            </a:r>
            <a:r>
              <a:rPr lang="de-DE" dirty="0" err="1"/>
              <a:t>to</a:t>
            </a:r>
            <a:r>
              <a:rPr lang="de-DE" dirty="0"/>
              <a:t> </a:t>
            </a:r>
            <a:r>
              <a:rPr lang="de-DE" dirty="0" err="1"/>
              <a:t>combat</a:t>
            </a:r>
            <a:r>
              <a:rPr lang="de-DE" dirty="0"/>
              <a:t> </a:t>
            </a:r>
            <a:r>
              <a:rPr lang="de-DE" dirty="0" err="1"/>
              <a:t>discrimination</a:t>
            </a:r>
            <a:r>
              <a:rPr lang="de-DE" dirty="0"/>
              <a:t> </a:t>
            </a:r>
            <a:r>
              <a:rPr lang="de-DE" dirty="0" err="1"/>
              <a:t>based</a:t>
            </a:r>
            <a:r>
              <a:rPr lang="de-DE" dirty="0"/>
              <a:t> on </a:t>
            </a:r>
            <a:r>
              <a:rPr lang="de-DE" dirty="0" err="1"/>
              <a:t>sex</a:t>
            </a:r>
            <a:r>
              <a:rPr lang="de-DE" dirty="0"/>
              <a:t>, </a:t>
            </a:r>
            <a:r>
              <a:rPr lang="de-DE" dirty="0" err="1"/>
              <a:t>racial</a:t>
            </a:r>
            <a:r>
              <a:rPr lang="de-DE" dirty="0"/>
              <a:t> </a:t>
            </a:r>
            <a:r>
              <a:rPr lang="de-DE" dirty="0" err="1"/>
              <a:t>or</a:t>
            </a:r>
            <a:r>
              <a:rPr lang="de-DE" dirty="0"/>
              <a:t> </a:t>
            </a:r>
            <a:r>
              <a:rPr lang="de-DE" dirty="0" err="1"/>
              <a:t>ethnic</a:t>
            </a:r>
            <a:r>
              <a:rPr lang="de-DE" dirty="0"/>
              <a:t> </a:t>
            </a:r>
            <a:r>
              <a:rPr lang="de-DE" dirty="0" err="1"/>
              <a:t>origin</a:t>
            </a:r>
            <a:r>
              <a:rPr lang="de-DE" dirty="0"/>
              <a:t>, </a:t>
            </a:r>
            <a:r>
              <a:rPr lang="de-DE" dirty="0" err="1"/>
              <a:t>religion</a:t>
            </a:r>
            <a:r>
              <a:rPr lang="de-DE" dirty="0"/>
              <a:t> </a:t>
            </a:r>
            <a:r>
              <a:rPr lang="de-DE" dirty="0" err="1"/>
              <a:t>or</a:t>
            </a:r>
            <a:r>
              <a:rPr lang="de-DE" dirty="0"/>
              <a:t> belief, </a:t>
            </a:r>
            <a:r>
              <a:rPr lang="de-DE" dirty="0" err="1"/>
              <a:t>disability</a:t>
            </a:r>
            <a:r>
              <a:rPr lang="de-DE" dirty="0"/>
              <a:t>, </a:t>
            </a:r>
            <a:r>
              <a:rPr lang="de-DE" dirty="0" err="1"/>
              <a:t>age</a:t>
            </a:r>
            <a:r>
              <a:rPr lang="de-DE" dirty="0"/>
              <a:t> </a:t>
            </a:r>
            <a:r>
              <a:rPr lang="de-DE" dirty="0" err="1"/>
              <a:t>or</a:t>
            </a:r>
            <a:r>
              <a:rPr lang="de-DE" dirty="0"/>
              <a:t> sexual </a:t>
            </a:r>
            <a:r>
              <a:rPr lang="de-DE" dirty="0" err="1"/>
              <a:t>orientation</a:t>
            </a:r>
            <a:r>
              <a:rPr lang="de-DE" dirty="0"/>
              <a:t>. (</a:t>
            </a:r>
            <a:r>
              <a:rPr lang="de-DE" dirty="0" err="1"/>
              <a:t>see</a:t>
            </a:r>
            <a:r>
              <a:rPr lang="de-DE" dirty="0"/>
              <a:t> also Art. 19 TFEU)</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23</a:t>
            </a:fld>
            <a:endParaRPr lang="de-DE"/>
          </a:p>
        </p:txBody>
      </p:sp>
    </p:spTree>
    <p:extLst>
      <p:ext uri="{BB962C8B-B14F-4D97-AF65-F5344CB8AC3E}">
        <p14:creationId xmlns:p14="http://schemas.microsoft.com/office/powerpoint/2010/main" val="291327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Can a </a:t>
            </a:r>
            <a:r>
              <a:rPr lang="de-DE" dirty="0" err="1"/>
              <a:t>member</a:t>
            </a:r>
            <a:r>
              <a:rPr lang="de-DE" dirty="0"/>
              <a:t> </a:t>
            </a:r>
            <a:r>
              <a:rPr lang="de-DE" dirty="0" err="1"/>
              <a:t>state</a:t>
            </a:r>
            <a:r>
              <a:rPr lang="de-DE" dirty="0"/>
              <a:t> </a:t>
            </a:r>
            <a:r>
              <a:rPr lang="de-DE" dirty="0" err="1"/>
              <a:t>treat</a:t>
            </a:r>
            <a:r>
              <a:rPr lang="de-DE" dirty="0"/>
              <a:t> </a:t>
            </a:r>
            <a:r>
              <a:rPr lang="de-DE" dirty="0" err="1"/>
              <a:t>its</a:t>
            </a:r>
            <a:r>
              <a:rPr lang="de-DE" dirty="0"/>
              <a:t> </a:t>
            </a:r>
            <a:r>
              <a:rPr lang="de-DE" dirty="0" err="1"/>
              <a:t>own</a:t>
            </a:r>
            <a:r>
              <a:rPr lang="de-DE" dirty="0"/>
              <a:t> </a:t>
            </a:r>
            <a:r>
              <a:rPr lang="de-DE" dirty="0" err="1"/>
              <a:t>citizen</a:t>
            </a:r>
            <a:r>
              <a:rPr lang="de-DE" dirty="0"/>
              <a:t> </a:t>
            </a:r>
            <a:r>
              <a:rPr lang="de-DE" dirty="0" err="1"/>
              <a:t>worse</a:t>
            </a:r>
            <a:r>
              <a:rPr lang="de-DE" dirty="0"/>
              <a:t> </a:t>
            </a:r>
            <a:r>
              <a:rPr lang="de-DE" dirty="0" err="1"/>
              <a:t>than</a:t>
            </a:r>
            <a:r>
              <a:rPr lang="de-DE" dirty="0"/>
              <a:t> </a:t>
            </a:r>
            <a:r>
              <a:rPr lang="de-DE" dirty="0" err="1"/>
              <a:t>those</a:t>
            </a:r>
            <a:r>
              <a:rPr lang="de-DE" dirty="0"/>
              <a:t> </a:t>
            </a:r>
            <a:r>
              <a:rPr lang="de-DE" dirty="0" err="1"/>
              <a:t>of</a:t>
            </a:r>
            <a:r>
              <a:rPr lang="de-DE" dirty="0"/>
              <a:t> </a:t>
            </a:r>
            <a:r>
              <a:rPr lang="de-DE" dirty="0" err="1"/>
              <a:t>other</a:t>
            </a:r>
            <a:r>
              <a:rPr lang="de-DE" dirty="0"/>
              <a:t> </a:t>
            </a:r>
            <a:r>
              <a:rPr lang="de-DE" dirty="0" err="1"/>
              <a:t>member</a:t>
            </a:r>
            <a:r>
              <a:rPr lang="de-DE" dirty="0"/>
              <a:t> </a:t>
            </a:r>
            <a:r>
              <a:rPr lang="de-DE" dirty="0" err="1"/>
              <a:t>states</a:t>
            </a:r>
            <a:r>
              <a:rPr lang="de-DE" dirty="0"/>
              <a:t>?</a:t>
            </a:r>
          </a:p>
          <a:p>
            <a:pPr lvl="1"/>
            <a:r>
              <a:rPr lang="de-DE" dirty="0" err="1"/>
              <a:t>Stricter</a:t>
            </a:r>
            <a:r>
              <a:rPr lang="de-DE" dirty="0"/>
              <a:t> </a:t>
            </a:r>
            <a:r>
              <a:rPr lang="de-DE" dirty="0" err="1"/>
              <a:t>rules</a:t>
            </a:r>
            <a:r>
              <a:rPr lang="de-DE" dirty="0"/>
              <a:t> </a:t>
            </a:r>
            <a:r>
              <a:rPr lang="de-DE" dirty="0" err="1"/>
              <a:t>for</a:t>
            </a:r>
            <a:r>
              <a:rPr lang="de-DE" dirty="0"/>
              <a:t> </a:t>
            </a:r>
            <a:r>
              <a:rPr lang="de-DE" dirty="0" err="1"/>
              <a:t>the</a:t>
            </a:r>
            <a:r>
              <a:rPr lang="de-DE" dirty="0"/>
              <a:t> </a:t>
            </a:r>
            <a:r>
              <a:rPr lang="de-DE" dirty="0" err="1"/>
              <a:t>production</a:t>
            </a:r>
            <a:r>
              <a:rPr lang="de-DE" dirty="0"/>
              <a:t> </a:t>
            </a:r>
            <a:r>
              <a:rPr lang="de-DE" dirty="0" err="1"/>
              <a:t>and</a:t>
            </a:r>
            <a:r>
              <a:rPr lang="de-DE" dirty="0"/>
              <a:t> </a:t>
            </a:r>
            <a:r>
              <a:rPr lang="de-DE" dirty="0" err="1"/>
              <a:t>marketing</a:t>
            </a:r>
            <a:r>
              <a:rPr lang="de-DE" dirty="0"/>
              <a:t> </a:t>
            </a:r>
            <a:r>
              <a:rPr lang="de-DE" dirty="0" err="1"/>
              <a:t>of</a:t>
            </a:r>
            <a:r>
              <a:rPr lang="de-DE" dirty="0"/>
              <a:t> </a:t>
            </a:r>
            <a:r>
              <a:rPr lang="de-DE" dirty="0" err="1"/>
              <a:t>beer</a:t>
            </a:r>
            <a:r>
              <a:rPr lang="de-DE" dirty="0"/>
              <a:t> in Germany </a:t>
            </a:r>
            <a:r>
              <a:rPr lang="de-DE" dirty="0" err="1"/>
              <a:t>by</a:t>
            </a:r>
            <a:r>
              <a:rPr lang="de-DE" dirty="0"/>
              <a:t> </a:t>
            </a:r>
            <a:r>
              <a:rPr lang="de-DE" dirty="0" err="1"/>
              <a:t>domestic</a:t>
            </a:r>
            <a:r>
              <a:rPr lang="de-DE" dirty="0"/>
              <a:t> </a:t>
            </a:r>
            <a:r>
              <a:rPr lang="de-DE" dirty="0" err="1"/>
              <a:t>breweries</a:t>
            </a:r>
            <a:r>
              <a:rPr lang="de-DE" dirty="0"/>
              <a:t> </a:t>
            </a:r>
            <a:r>
              <a:rPr lang="de-DE" dirty="0" err="1"/>
              <a:t>than</a:t>
            </a:r>
            <a:r>
              <a:rPr lang="de-DE" dirty="0"/>
              <a:t> </a:t>
            </a:r>
            <a:r>
              <a:rPr lang="de-DE" dirty="0" err="1"/>
              <a:t>by</a:t>
            </a:r>
            <a:r>
              <a:rPr lang="de-DE" dirty="0"/>
              <a:t> </a:t>
            </a:r>
            <a:r>
              <a:rPr lang="de-DE" dirty="0" err="1"/>
              <a:t>breweries</a:t>
            </a:r>
            <a:r>
              <a:rPr lang="de-DE" dirty="0"/>
              <a:t> </a:t>
            </a:r>
            <a:r>
              <a:rPr lang="de-DE" dirty="0" err="1"/>
              <a:t>from</a:t>
            </a:r>
            <a:r>
              <a:rPr lang="de-DE" dirty="0"/>
              <a:t> </a:t>
            </a:r>
            <a:r>
              <a:rPr lang="de-DE" dirty="0" err="1"/>
              <a:t>other</a:t>
            </a:r>
            <a:r>
              <a:rPr lang="de-DE" dirty="0"/>
              <a:t> </a:t>
            </a:r>
            <a:r>
              <a:rPr lang="de-DE" dirty="0" err="1"/>
              <a:t>member</a:t>
            </a:r>
            <a:r>
              <a:rPr lang="de-DE" dirty="0"/>
              <a:t> </a:t>
            </a:r>
            <a:r>
              <a:rPr lang="de-DE" dirty="0" err="1"/>
              <a:t>states</a:t>
            </a:r>
            <a:r>
              <a:rPr lang="de-DE" dirty="0"/>
              <a:t>.</a:t>
            </a:r>
          </a:p>
          <a:p>
            <a:r>
              <a:rPr lang="de-DE" dirty="0"/>
              <a:t>Yes, </a:t>
            </a:r>
            <a:r>
              <a:rPr lang="de-DE" dirty="0" err="1"/>
              <a:t>because</a:t>
            </a:r>
            <a:r>
              <a:rPr lang="de-DE" dirty="0"/>
              <a:t> </a:t>
            </a:r>
            <a:r>
              <a:rPr lang="de-DE" dirty="0" err="1"/>
              <a:t>mostly</a:t>
            </a:r>
            <a:r>
              <a:rPr lang="de-DE" dirty="0"/>
              <a:t> EU </a:t>
            </a:r>
            <a:r>
              <a:rPr lang="de-DE" dirty="0" err="1"/>
              <a:t>law</a:t>
            </a:r>
            <a:r>
              <a:rPr lang="de-DE" dirty="0"/>
              <a:t> </a:t>
            </a:r>
            <a:r>
              <a:rPr lang="de-DE" dirty="0" err="1"/>
              <a:t>does</a:t>
            </a:r>
            <a:r>
              <a:rPr lang="de-DE" dirty="0"/>
              <a:t> not deal </a:t>
            </a:r>
            <a:r>
              <a:rPr lang="de-DE" dirty="0" err="1"/>
              <a:t>with</a:t>
            </a:r>
            <a:r>
              <a:rPr lang="de-DE" dirty="0"/>
              <a:t> </a:t>
            </a:r>
            <a:r>
              <a:rPr lang="de-DE" dirty="0" err="1"/>
              <a:t>the</a:t>
            </a:r>
            <a:r>
              <a:rPr lang="de-DE" dirty="0"/>
              <a:t> </a:t>
            </a:r>
            <a:r>
              <a:rPr lang="de-DE" dirty="0" err="1"/>
              <a:t>relation</a:t>
            </a:r>
            <a:r>
              <a:rPr lang="de-DE" dirty="0"/>
              <a:t> </a:t>
            </a:r>
            <a:r>
              <a:rPr lang="de-DE" dirty="0" err="1"/>
              <a:t>of</a:t>
            </a:r>
            <a:r>
              <a:rPr lang="de-DE" dirty="0"/>
              <a:t> </a:t>
            </a:r>
            <a:r>
              <a:rPr lang="de-DE" dirty="0" err="1"/>
              <a:t>the</a:t>
            </a:r>
            <a:r>
              <a:rPr lang="de-DE" dirty="0"/>
              <a:t> </a:t>
            </a:r>
            <a:r>
              <a:rPr lang="de-DE" dirty="0" err="1"/>
              <a:t>state</a:t>
            </a:r>
            <a:r>
              <a:rPr lang="de-DE" dirty="0"/>
              <a:t> </a:t>
            </a:r>
            <a:r>
              <a:rPr lang="de-DE" dirty="0" err="1"/>
              <a:t>and</a:t>
            </a:r>
            <a:r>
              <a:rPr lang="de-DE" dirty="0"/>
              <a:t> </a:t>
            </a:r>
            <a:r>
              <a:rPr lang="de-DE" dirty="0" err="1"/>
              <a:t>its</a:t>
            </a:r>
            <a:r>
              <a:rPr lang="de-DE" dirty="0"/>
              <a:t> </a:t>
            </a:r>
            <a:r>
              <a:rPr lang="de-DE" dirty="0" err="1"/>
              <a:t>own</a:t>
            </a:r>
            <a:r>
              <a:rPr lang="de-DE" dirty="0"/>
              <a:t> </a:t>
            </a:r>
            <a:r>
              <a:rPr lang="de-DE" dirty="0" err="1"/>
              <a:t>citizen</a:t>
            </a:r>
            <a:endParaRPr lang="de-DE" dirty="0"/>
          </a:p>
          <a:p>
            <a:r>
              <a:rPr lang="de-DE" dirty="0" err="1"/>
              <a:t>Exceptions</a:t>
            </a:r>
            <a:r>
              <a:rPr lang="de-DE" dirty="0"/>
              <a:t>: e.g. </a:t>
            </a:r>
            <a:r>
              <a:rPr lang="de-DE" dirty="0" err="1"/>
              <a:t>the</a:t>
            </a:r>
            <a:r>
              <a:rPr lang="de-DE" dirty="0"/>
              <a:t> </a:t>
            </a:r>
            <a:r>
              <a:rPr lang="de-DE" dirty="0" err="1"/>
              <a:t>restriction</a:t>
            </a:r>
            <a:r>
              <a:rPr lang="de-DE" dirty="0"/>
              <a:t> </a:t>
            </a:r>
            <a:r>
              <a:rPr lang="de-DE" dirty="0" err="1"/>
              <a:t>of</a:t>
            </a:r>
            <a:r>
              <a:rPr lang="de-DE" dirty="0"/>
              <a:t> </a:t>
            </a:r>
            <a:r>
              <a:rPr lang="de-DE" dirty="0" err="1"/>
              <a:t>exports</a:t>
            </a:r>
            <a:r>
              <a:rPr lang="de-DE" dirty="0"/>
              <a:t>, </a:t>
            </a:r>
            <a:r>
              <a:rPr lang="de-DE" dirty="0" err="1"/>
              <a:t>the</a:t>
            </a:r>
            <a:r>
              <a:rPr lang="de-DE" dirty="0"/>
              <a:t> </a:t>
            </a:r>
            <a:r>
              <a:rPr lang="de-DE" dirty="0" err="1"/>
              <a:t>treatment</a:t>
            </a:r>
            <a:r>
              <a:rPr lang="de-DE" dirty="0"/>
              <a:t> </a:t>
            </a:r>
            <a:r>
              <a:rPr lang="de-DE" dirty="0" err="1"/>
              <a:t>of</a:t>
            </a:r>
            <a:r>
              <a:rPr lang="de-DE" dirty="0"/>
              <a:t> </a:t>
            </a:r>
            <a:r>
              <a:rPr lang="de-DE" dirty="0" err="1"/>
              <a:t>citizens</a:t>
            </a:r>
            <a:r>
              <a:rPr lang="de-DE" dirty="0"/>
              <a:t> </a:t>
            </a:r>
            <a:r>
              <a:rPr lang="de-DE" dirty="0" err="1"/>
              <a:t>that</a:t>
            </a:r>
            <a:r>
              <a:rPr lang="de-DE" dirty="0"/>
              <a:t> </a:t>
            </a:r>
            <a:r>
              <a:rPr lang="de-DE" dirty="0" err="1"/>
              <a:t>have</a:t>
            </a:r>
            <a:r>
              <a:rPr lang="de-DE" dirty="0"/>
              <a:t> </a:t>
            </a:r>
            <a:r>
              <a:rPr lang="de-DE" dirty="0" err="1"/>
              <a:t>worked</a:t>
            </a:r>
            <a:r>
              <a:rPr lang="de-DE" dirty="0"/>
              <a:t> </a:t>
            </a:r>
            <a:r>
              <a:rPr lang="de-DE" dirty="0" err="1"/>
              <a:t>abroad</a:t>
            </a:r>
            <a:r>
              <a:rPr lang="de-DE" dirty="0"/>
              <a:t>, i.e. all </a:t>
            </a:r>
            <a:r>
              <a:rPr lang="de-DE" dirty="0" err="1"/>
              <a:t>the</a:t>
            </a:r>
            <a:r>
              <a:rPr lang="de-DE" dirty="0"/>
              <a:t> </a:t>
            </a:r>
            <a:r>
              <a:rPr lang="de-DE" dirty="0" err="1"/>
              <a:t>subject</a:t>
            </a:r>
            <a:r>
              <a:rPr lang="de-DE" dirty="0"/>
              <a:t> </a:t>
            </a:r>
            <a:r>
              <a:rPr lang="de-DE" dirty="0" err="1"/>
              <a:t>matters</a:t>
            </a:r>
            <a:r>
              <a:rPr lang="de-DE" dirty="0"/>
              <a:t>, </a:t>
            </a:r>
            <a:r>
              <a:rPr lang="de-DE" dirty="0" err="1"/>
              <a:t>where</a:t>
            </a:r>
            <a:r>
              <a:rPr lang="de-DE" dirty="0"/>
              <a:t> EU </a:t>
            </a:r>
            <a:r>
              <a:rPr lang="de-DE" dirty="0" err="1"/>
              <a:t>law</a:t>
            </a:r>
            <a:r>
              <a:rPr lang="de-DE" dirty="0"/>
              <a:t> </a:t>
            </a:r>
            <a:r>
              <a:rPr lang="de-DE" dirty="0" err="1"/>
              <a:t>deliberately</a:t>
            </a:r>
            <a:r>
              <a:rPr lang="de-DE" dirty="0"/>
              <a:t> </a:t>
            </a:r>
            <a:r>
              <a:rPr lang="de-DE" dirty="0" err="1"/>
              <a:t>wants</a:t>
            </a:r>
            <a:r>
              <a:rPr lang="de-DE" dirty="0"/>
              <a:t> </a:t>
            </a:r>
            <a:r>
              <a:rPr lang="de-DE" dirty="0" err="1"/>
              <a:t>to</a:t>
            </a:r>
            <a:r>
              <a:rPr lang="de-DE" dirty="0"/>
              <a:t> </a:t>
            </a:r>
            <a:r>
              <a:rPr lang="de-DE" dirty="0" err="1"/>
              <a:t>enable</a:t>
            </a:r>
            <a:r>
              <a:rPr lang="de-DE" dirty="0"/>
              <a:t> </a:t>
            </a:r>
            <a:r>
              <a:rPr lang="de-DE" dirty="0" err="1"/>
              <a:t>activities</a:t>
            </a:r>
            <a:r>
              <a:rPr lang="de-DE" dirty="0"/>
              <a:t> </a:t>
            </a:r>
            <a:r>
              <a:rPr lang="de-DE" dirty="0" err="1"/>
              <a:t>of</a:t>
            </a:r>
            <a:r>
              <a:rPr lang="de-DE" dirty="0"/>
              <a:t> </a:t>
            </a:r>
            <a:r>
              <a:rPr lang="de-DE" dirty="0" err="1"/>
              <a:t>citizen</a:t>
            </a:r>
            <a:r>
              <a:rPr lang="de-DE" dirty="0"/>
              <a:t> on </a:t>
            </a:r>
            <a:r>
              <a:rPr lang="de-DE" dirty="0" err="1"/>
              <a:t>or</a:t>
            </a:r>
            <a:r>
              <a:rPr lang="de-DE" dirty="0"/>
              <a:t> </a:t>
            </a:r>
            <a:r>
              <a:rPr lang="de-DE" dirty="0" err="1"/>
              <a:t>with</a:t>
            </a:r>
            <a:r>
              <a:rPr lang="de-DE" dirty="0"/>
              <a:t> </a:t>
            </a:r>
            <a:r>
              <a:rPr lang="de-DE" dirty="0" err="1"/>
              <a:t>foreign</a:t>
            </a:r>
            <a:r>
              <a:rPr lang="de-DE" dirty="0"/>
              <a:t> </a:t>
            </a:r>
            <a:r>
              <a:rPr lang="de-DE" dirty="0" err="1"/>
              <a:t>territories</a:t>
            </a:r>
            <a:endParaRPr lang="de-DE" dirty="0"/>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24</a:t>
            </a:fld>
            <a:endParaRPr lang="de-DE"/>
          </a:p>
        </p:txBody>
      </p:sp>
    </p:spTree>
    <p:extLst>
      <p:ext uri="{BB962C8B-B14F-4D97-AF65-F5344CB8AC3E}">
        <p14:creationId xmlns:p14="http://schemas.microsoft.com/office/powerpoint/2010/main" val="118735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11</a:t>
            </a:r>
          </a:p>
          <a:p>
            <a:r>
              <a:rPr lang="de-DE" dirty="0"/>
              <a:t>Environmental </a:t>
            </a:r>
            <a:r>
              <a:rPr lang="de-DE" dirty="0" err="1"/>
              <a:t>protection</a:t>
            </a:r>
            <a:r>
              <a:rPr lang="de-DE" dirty="0"/>
              <a:t> </a:t>
            </a:r>
            <a:r>
              <a:rPr lang="de-DE" dirty="0" err="1"/>
              <a:t>requirements</a:t>
            </a:r>
            <a:r>
              <a:rPr lang="de-DE" dirty="0"/>
              <a:t> must </a:t>
            </a:r>
            <a:r>
              <a:rPr lang="de-DE" dirty="0" err="1"/>
              <a:t>be</a:t>
            </a:r>
            <a:r>
              <a:rPr lang="de-DE" dirty="0"/>
              <a:t> </a:t>
            </a:r>
            <a:r>
              <a:rPr lang="de-DE" dirty="0" err="1"/>
              <a:t>integrated</a:t>
            </a:r>
            <a:r>
              <a:rPr lang="de-DE" dirty="0"/>
              <a:t> </a:t>
            </a:r>
            <a:r>
              <a:rPr lang="de-DE" dirty="0" err="1"/>
              <a:t>into</a:t>
            </a:r>
            <a:r>
              <a:rPr lang="de-DE" dirty="0"/>
              <a:t> </a:t>
            </a:r>
            <a:r>
              <a:rPr lang="de-DE" dirty="0" err="1"/>
              <a:t>the</a:t>
            </a:r>
            <a:r>
              <a:rPr lang="de-DE" dirty="0"/>
              <a:t> </a:t>
            </a:r>
            <a:r>
              <a:rPr lang="de-DE" dirty="0" err="1"/>
              <a:t>definition</a:t>
            </a:r>
            <a:r>
              <a:rPr lang="de-DE" dirty="0"/>
              <a:t> </a:t>
            </a:r>
            <a:r>
              <a:rPr lang="de-DE" dirty="0" err="1"/>
              <a:t>and</a:t>
            </a:r>
            <a:r>
              <a:rPr lang="de-DE" dirty="0"/>
              <a:t> </a:t>
            </a:r>
            <a:r>
              <a:rPr lang="de-DE" dirty="0" err="1"/>
              <a:t>implementation</a:t>
            </a:r>
            <a:r>
              <a:rPr lang="de-DE" dirty="0"/>
              <a:t> </a:t>
            </a:r>
            <a:r>
              <a:rPr lang="de-DE" dirty="0" err="1"/>
              <a:t>of</a:t>
            </a:r>
            <a:r>
              <a:rPr lang="de-DE" dirty="0"/>
              <a:t> </a:t>
            </a:r>
            <a:r>
              <a:rPr lang="de-DE" dirty="0" err="1"/>
              <a:t>the</a:t>
            </a:r>
            <a:r>
              <a:rPr lang="de-DE" dirty="0"/>
              <a:t> </a:t>
            </a:r>
            <a:r>
              <a:rPr lang="de-DE" dirty="0" err="1"/>
              <a:t>Union’s</a:t>
            </a:r>
            <a:r>
              <a:rPr lang="de-DE" dirty="0"/>
              <a:t> </a:t>
            </a:r>
            <a:r>
              <a:rPr lang="de-DE" dirty="0" err="1"/>
              <a:t>policies</a:t>
            </a:r>
            <a:r>
              <a:rPr lang="de-DE" dirty="0"/>
              <a:t> </a:t>
            </a:r>
            <a:r>
              <a:rPr lang="de-DE" dirty="0" err="1"/>
              <a:t>and</a:t>
            </a:r>
            <a:r>
              <a:rPr lang="de-DE" dirty="0"/>
              <a:t> </a:t>
            </a:r>
            <a:r>
              <a:rPr lang="de-DE" dirty="0" err="1"/>
              <a:t>activities</a:t>
            </a:r>
            <a:r>
              <a:rPr lang="de-DE" dirty="0"/>
              <a:t>, in </a:t>
            </a:r>
            <a:r>
              <a:rPr lang="de-DE" dirty="0" err="1"/>
              <a:t>particular</a:t>
            </a:r>
            <a:r>
              <a:rPr lang="de-DE" dirty="0"/>
              <a:t> </a:t>
            </a:r>
            <a:r>
              <a:rPr lang="de-DE" dirty="0" err="1"/>
              <a:t>with</a:t>
            </a:r>
            <a:r>
              <a:rPr lang="de-DE" dirty="0"/>
              <a:t> a </a:t>
            </a:r>
            <a:r>
              <a:rPr lang="de-DE" dirty="0" err="1"/>
              <a:t>view</a:t>
            </a:r>
            <a:r>
              <a:rPr lang="de-DE" dirty="0"/>
              <a:t> </a:t>
            </a:r>
            <a:r>
              <a:rPr lang="de-DE" dirty="0" err="1"/>
              <a:t>to</a:t>
            </a:r>
            <a:r>
              <a:rPr lang="de-DE" dirty="0"/>
              <a:t> </a:t>
            </a:r>
            <a:r>
              <a:rPr lang="de-DE" dirty="0" err="1"/>
              <a:t>promoting</a:t>
            </a:r>
            <a:r>
              <a:rPr lang="de-DE" dirty="0"/>
              <a:t> </a:t>
            </a:r>
            <a:r>
              <a:rPr lang="de-DE" dirty="0" err="1"/>
              <a:t>sustainable</a:t>
            </a:r>
            <a:r>
              <a:rPr lang="de-DE" dirty="0"/>
              <a:t> </a:t>
            </a:r>
            <a:r>
              <a:rPr lang="de-DE" dirty="0" err="1"/>
              <a:t>development</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25</a:t>
            </a:fld>
            <a:endParaRPr lang="de-DE"/>
          </a:p>
        </p:txBody>
      </p:sp>
    </p:spTree>
    <p:extLst>
      <p:ext uri="{BB962C8B-B14F-4D97-AF65-F5344CB8AC3E}">
        <p14:creationId xmlns:p14="http://schemas.microsoft.com/office/powerpoint/2010/main" val="408188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12</a:t>
            </a:r>
          </a:p>
          <a:p>
            <a:r>
              <a:rPr lang="de-DE" dirty="0"/>
              <a:t>Consumer </a:t>
            </a:r>
            <a:r>
              <a:rPr lang="de-DE" dirty="0" err="1"/>
              <a:t>protection</a:t>
            </a:r>
            <a:r>
              <a:rPr lang="de-DE" dirty="0"/>
              <a:t> </a:t>
            </a:r>
            <a:r>
              <a:rPr lang="de-DE" dirty="0" err="1"/>
              <a:t>requirements</a:t>
            </a:r>
            <a:r>
              <a:rPr lang="de-DE" dirty="0"/>
              <a:t> </a:t>
            </a:r>
            <a:r>
              <a:rPr lang="de-DE" dirty="0" err="1"/>
              <a:t>shall</a:t>
            </a:r>
            <a:r>
              <a:rPr lang="de-DE" dirty="0"/>
              <a:t> </a:t>
            </a:r>
            <a:r>
              <a:rPr lang="de-DE" dirty="0" err="1"/>
              <a:t>be</a:t>
            </a:r>
            <a:r>
              <a:rPr lang="de-DE" dirty="0"/>
              <a:t> </a:t>
            </a:r>
            <a:r>
              <a:rPr lang="de-DE" dirty="0" err="1"/>
              <a:t>taken</a:t>
            </a:r>
            <a:r>
              <a:rPr lang="de-DE" dirty="0"/>
              <a:t> </a:t>
            </a:r>
            <a:r>
              <a:rPr lang="de-DE" dirty="0" err="1"/>
              <a:t>into</a:t>
            </a:r>
            <a:r>
              <a:rPr lang="de-DE" dirty="0"/>
              <a:t> </a:t>
            </a:r>
            <a:r>
              <a:rPr lang="de-DE" dirty="0" err="1"/>
              <a:t>account</a:t>
            </a:r>
            <a:r>
              <a:rPr lang="de-DE" dirty="0"/>
              <a:t> in </a:t>
            </a:r>
            <a:r>
              <a:rPr lang="de-DE" dirty="0" err="1"/>
              <a:t>defining</a:t>
            </a:r>
            <a:r>
              <a:rPr lang="de-DE" dirty="0"/>
              <a:t> </a:t>
            </a:r>
            <a:r>
              <a:rPr lang="de-DE" dirty="0" err="1"/>
              <a:t>and</a:t>
            </a:r>
            <a:r>
              <a:rPr lang="de-DE" dirty="0"/>
              <a:t> </a:t>
            </a:r>
            <a:r>
              <a:rPr lang="de-DE" dirty="0" err="1"/>
              <a:t>implementing</a:t>
            </a:r>
            <a:r>
              <a:rPr lang="de-DE" dirty="0"/>
              <a:t> </a:t>
            </a:r>
            <a:r>
              <a:rPr lang="de-DE" dirty="0" err="1"/>
              <a:t>other</a:t>
            </a:r>
            <a:r>
              <a:rPr lang="de-DE" dirty="0"/>
              <a:t> Union </a:t>
            </a:r>
            <a:r>
              <a:rPr lang="de-DE" dirty="0" err="1"/>
              <a:t>policies</a:t>
            </a:r>
            <a:r>
              <a:rPr lang="de-DE" dirty="0"/>
              <a:t> </a:t>
            </a:r>
            <a:r>
              <a:rPr lang="de-DE" dirty="0" err="1"/>
              <a:t>and</a:t>
            </a:r>
            <a:r>
              <a:rPr lang="de-DE" dirty="0"/>
              <a:t> </a:t>
            </a:r>
            <a:r>
              <a:rPr lang="de-DE" dirty="0" err="1"/>
              <a:t>activities</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26</a:t>
            </a:fld>
            <a:endParaRPr lang="de-DE"/>
          </a:p>
        </p:txBody>
      </p:sp>
    </p:spTree>
    <p:extLst>
      <p:ext uri="{BB962C8B-B14F-4D97-AF65-F5344CB8AC3E}">
        <p14:creationId xmlns:p14="http://schemas.microsoft.com/office/powerpoint/2010/main" val="296363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13</a:t>
            </a:r>
          </a:p>
          <a:p>
            <a:r>
              <a:rPr lang="de-DE" dirty="0"/>
              <a:t>In </a:t>
            </a:r>
            <a:r>
              <a:rPr lang="de-DE" dirty="0" err="1"/>
              <a:t>formulating</a:t>
            </a:r>
            <a:r>
              <a:rPr lang="de-DE" dirty="0"/>
              <a:t> </a:t>
            </a:r>
            <a:r>
              <a:rPr lang="de-DE" dirty="0" err="1"/>
              <a:t>and</a:t>
            </a:r>
            <a:r>
              <a:rPr lang="de-DE" dirty="0"/>
              <a:t> </a:t>
            </a:r>
            <a:r>
              <a:rPr lang="de-DE" dirty="0" err="1"/>
              <a:t>implementing</a:t>
            </a:r>
            <a:r>
              <a:rPr lang="de-DE" dirty="0"/>
              <a:t> </a:t>
            </a:r>
            <a:r>
              <a:rPr lang="de-DE" dirty="0" err="1"/>
              <a:t>the</a:t>
            </a:r>
            <a:r>
              <a:rPr lang="de-DE" dirty="0"/>
              <a:t> </a:t>
            </a:r>
            <a:r>
              <a:rPr lang="de-DE" dirty="0" err="1"/>
              <a:t>Union’s</a:t>
            </a:r>
            <a:r>
              <a:rPr lang="de-DE" dirty="0"/>
              <a:t> </a:t>
            </a:r>
            <a:r>
              <a:rPr lang="de-DE" dirty="0" err="1"/>
              <a:t>agriculture</a:t>
            </a:r>
            <a:r>
              <a:rPr lang="de-DE" dirty="0"/>
              <a:t>, </a:t>
            </a:r>
            <a:r>
              <a:rPr lang="de-DE" dirty="0" err="1"/>
              <a:t>fisheries</a:t>
            </a:r>
            <a:r>
              <a:rPr lang="de-DE" dirty="0"/>
              <a:t>, </a:t>
            </a:r>
            <a:r>
              <a:rPr lang="de-DE" dirty="0" err="1"/>
              <a:t>transport</a:t>
            </a:r>
            <a:r>
              <a:rPr lang="de-DE" dirty="0"/>
              <a:t>, </a:t>
            </a:r>
            <a:r>
              <a:rPr lang="de-DE" dirty="0" err="1"/>
              <a:t>internal</a:t>
            </a:r>
            <a:r>
              <a:rPr lang="de-DE" dirty="0"/>
              <a:t> </a:t>
            </a:r>
            <a:r>
              <a:rPr lang="de-DE" dirty="0" err="1"/>
              <a:t>market</a:t>
            </a:r>
            <a:r>
              <a:rPr lang="de-DE" dirty="0"/>
              <a:t>, </a:t>
            </a:r>
            <a:r>
              <a:rPr lang="de-DE" dirty="0" err="1"/>
              <a:t>research</a:t>
            </a:r>
            <a:r>
              <a:rPr lang="de-DE" dirty="0"/>
              <a:t> </a:t>
            </a:r>
            <a:r>
              <a:rPr lang="de-DE" dirty="0" err="1"/>
              <a:t>and</a:t>
            </a:r>
            <a:r>
              <a:rPr lang="de-DE" dirty="0"/>
              <a:t> </a:t>
            </a:r>
            <a:r>
              <a:rPr lang="de-DE" dirty="0" err="1"/>
              <a:t>technological</a:t>
            </a:r>
            <a:r>
              <a:rPr lang="de-DE" dirty="0"/>
              <a:t> </a:t>
            </a:r>
            <a:r>
              <a:rPr lang="de-DE" dirty="0" err="1"/>
              <a:t>development</a:t>
            </a:r>
            <a:r>
              <a:rPr lang="de-DE" dirty="0"/>
              <a:t> </a:t>
            </a:r>
            <a:r>
              <a:rPr lang="de-DE" dirty="0" err="1"/>
              <a:t>and</a:t>
            </a:r>
            <a:r>
              <a:rPr lang="de-DE" dirty="0"/>
              <a:t> </a:t>
            </a:r>
            <a:r>
              <a:rPr lang="de-DE" dirty="0" err="1"/>
              <a:t>space</a:t>
            </a:r>
            <a:r>
              <a:rPr lang="de-DE" dirty="0"/>
              <a:t> </a:t>
            </a:r>
            <a:r>
              <a:rPr lang="de-DE" dirty="0" err="1"/>
              <a:t>policies</a:t>
            </a:r>
            <a:r>
              <a:rPr lang="de-DE" dirty="0"/>
              <a:t>, </a:t>
            </a:r>
            <a:r>
              <a:rPr lang="de-DE" dirty="0" err="1"/>
              <a:t>the</a:t>
            </a:r>
            <a:r>
              <a:rPr lang="de-DE" dirty="0"/>
              <a:t> Union </a:t>
            </a:r>
            <a:r>
              <a:rPr lang="de-DE" dirty="0" err="1"/>
              <a:t>and</a:t>
            </a:r>
            <a:r>
              <a:rPr lang="de-DE" dirty="0"/>
              <a:t> </a:t>
            </a:r>
            <a:r>
              <a:rPr lang="de-DE" dirty="0" err="1"/>
              <a:t>the</a:t>
            </a:r>
            <a:r>
              <a:rPr lang="de-DE" dirty="0"/>
              <a:t> Member States </a:t>
            </a:r>
            <a:r>
              <a:rPr lang="de-DE" dirty="0" err="1"/>
              <a:t>shall</a:t>
            </a:r>
            <a:r>
              <a:rPr lang="de-DE" dirty="0"/>
              <a:t>, </a:t>
            </a:r>
            <a:r>
              <a:rPr lang="de-DE" dirty="0" err="1"/>
              <a:t>since</a:t>
            </a:r>
            <a:r>
              <a:rPr lang="de-DE" dirty="0"/>
              <a:t> </a:t>
            </a:r>
            <a:r>
              <a:rPr lang="de-DE" dirty="0" err="1"/>
              <a:t>animals</a:t>
            </a:r>
            <a:r>
              <a:rPr lang="de-DE" dirty="0"/>
              <a:t> </a:t>
            </a:r>
            <a:r>
              <a:rPr lang="de-DE" dirty="0" err="1"/>
              <a:t>are</a:t>
            </a:r>
            <a:r>
              <a:rPr lang="de-DE" dirty="0"/>
              <a:t> </a:t>
            </a:r>
            <a:r>
              <a:rPr lang="de-DE" dirty="0" err="1"/>
              <a:t>sentient</a:t>
            </a:r>
            <a:r>
              <a:rPr lang="de-DE" dirty="0"/>
              <a:t> </a:t>
            </a:r>
            <a:r>
              <a:rPr lang="de-DE" dirty="0" err="1"/>
              <a:t>beings</a:t>
            </a:r>
            <a:r>
              <a:rPr lang="de-DE" dirty="0"/>
              <a:t>, </a:t>
            </a:r>
            <a:r>
              <a:rPr lang="de-DE" dirty="0" err="1"/>
              <a:t>pay</a:t>
            </a:r>
            <a:r>
              <a:rPr lang="de-DE" dirty="0"/>
              <a:t> </a:t>
            </a:r>
            <a:r>
              <a:rPr lang="de-DE" dirty="0" err="1"/>
              <a:t>full</a:t>
            </a:r>
            <a:r>
              <a:rPr lang="de-DE" dirty="0"/>
              <a:t> </a:t>
            </a:r>
            <a:r>
              <a:rPr lang="de-DE" dirty="0" err="1"/>
              <a:t>regard</a:t>
            </a:r>
            <a:r>
              <a:rPr lang="de-DE" dirty="0"/>
              <a:t> </a:t>
            </a:r>
            <a:r>
              <a:rPr lang="de-DE" dirty="0" err="1"/>
              <a:t>to</a:t>
            </a:r>
            <a:r>
              <a:rPr lang="de-DE" dirty="0"/>
              <a:t> </a:t>
            </a:r>
            <a:r>
              <a:rPr lang="de-DE" dirty="0" err="1"/>
              <a:t>the</a:t>
            </a:r>
            <a:r>
              <a:rPr lang="de-DE" dirty="0"/>
              <a:t> </a:t>
            </a:r>
            <a:r>
              <a:rPr lang="de-DE" dirty="0" err="1"/>
              <a:t>welfare</a:t>
            </a:r>
            <a:r>
              <a:rPr lang="de-DE" dirty="0"/>
              <a:t> </a:t>
            </a:r>
            <a:r>
              <a:rPr lang="de-DE" dirty="0" err="1"/>
              <a:t>requirements</a:t>
            </a:r>
            <a:r>
              <a:rPr lang="de-DE" dirty="0"/>
              <a:t> </a:t>
            </a:r>
            <a:r>
              <a:rPr lang="de-DE" dirty="0" err="1"/>
              <a:t>of</a:t>
            </a:r>
            <a:r>
              <a:rPr lang="de-DE" dirty="0"/>
              <a:t> </a:t>
            </a:r>
            <a:r>
              <a:rPr lang="de-DE" dirty="0" err="1"/>
              <a:t>animals</a:t>
            </a:r>
            <a:r>
              <a:rPr lang="de-DE" dirty="0"/>
              <a:t>, </a:t>
            </a:r>
            <a:r>
              <a:rPr lang="de-DE" dirty="0" err="1"/>
              <a:t>while</a:t>
            </a:r>
            <a:r>
              <a:rPr lang="de-DE" dirty="0"/>
              <a:t> </a:t>
            </a:r>
            <a:r>
              <a:rPr lang="de-DE" dirty="0" err="1"/>
              <a:t>respecting</a:t>
            </a:r>
            <a:r>
              <a:rPr lang="de-DE" dirty="0"/>
              <a:t> </a:t>
            </a:r>
            <a:r>
              <a:rPr lang="de-DE" dirty="0" err="1"/>
              <a:t>the</a:t>
            </a:r>
            <a:r>
              <a:rPr lang="de-DE" dirty="0"/>
              <a:t> legislative </a:t>
            </a:r>
            <a:r>
              <a:rPr lang="de-DE" dirty="0" err="1"/>
              <a:t>or</a:t>
            </a:r>
            <a:r>
              <a:rPr lang="de-DE" dirty="0"/>
              <a:t> administrative </a:t>
            </a:r>
            <a:r>
              <a:rPr lang="de-DE" dirty="0" err="1"/>
              <a:t>provisions</a:t>
            </a:r>
            <a:r>
              <a:rPr lang="de-DE" dirty="0"/>
              <a:t> </a:t>
            </a:r>
            <a:r>
              <a:rPr lang="de-DE" dirty="0" err="1"/>
              <a:t>and</a:t>
            </a:r>
            <a:r>
              <a:rPr lang="de-DE" dirty="0"/>
              <a:t> </a:t>
            </a:r>
            <a:r>
              <a:rPr lang="de-DE" dirty="0" err="1"/>
              <a:t>customs</a:t>
            </a:r>
            <a:r>
              <a:rPr lang="de-DE" dirty="0"/>
              <a:t> </a:t>
            </a:r>
            <a:r>
              <a:rPr lang="de-DE" dirty="0" err="1"/>
              <a:t>of</a:t>
            </a:r>
            <a:r>
              <a:rPr lang="de-DE" dirty="0"/>
              <a:t> </a:t>
            </a:r>
            <a:r>
              <a:rPr lang="de-DE" dirty="0" err="1"/>
              <a:t>the</a:t>
            </a:r>
            <a:r>
              <a:rPr lang="de-DE" dirty="0"/>
              <a:t> Member States </a:t>
            </a:r>
            <a:r>
              <a:rPr lang="de-DE" dirty="0" err="1"/>
              <a:t>relating</a:t>
            </a:r>
            <a:r>
              <a:rPr lang="de-DE" dirty="0"/>
              <a:t> in </a:t>
            </a:r>
            <a:r>
              <a:rPr lang="de-DE" dirty="0" err="1"/>
              <a:t>particular</a:t>
            </a:r>
            <a:r>
              <a:rPr lang="de-DE" dirty="0"/>
              <a:t> </a:t>
            </a:r>
            <a:r>
              <a:rPr lang="de-DE" dirty="0" err="1"/>
              <a:t>to</a:t>
            </a:r>
            <a:r>
              <a:rPr lang="de-DE" dirty="0"/>
              <a:t> </a:t>
            </a:r>
            <a:r>
              <a:rPr lang="de-DE" dirty="0" err="1"/>
              <a:t>religious</a:t>
            </a:r>
            <a:r>
              <a:rPr lang="de-DE" dirty="0"/>
              <a:t> </a:t>
            </a:r>
            <a:r>
              <a:rPr lang="de-DE" dirty="0" err="1"/>
              <a:t>rites</a:t>
            </a:r>
            <a:r>
              <a:rPr lang="de-DE" dirty="0"/>
              <a:t>, </a:t>
            </a:r>
            <a:r>
              <a:rPr lang="de-DE" dirty="0" err="1"/>
              <a:t>cultural</a:t>
            </a:r>
            <a:r>
              <a:rPr lang="de-DE" dirty="0"/>
              <a:t> </a:t>
            </a:r>
            <a:r>
              <a:rPr lang="de-DE" dirty="0" err="1"/>
              <a:t>traditions</a:t>
            </a:r>
            <a:r>
              <a:rPr lang="de-DE" dirty="0"/>
              <a:t> </a:t>
            </a:r>
            <a:r>
              <a:rPr lang="de-DE" dirty="0" err="1"/>
              <a:t>and</a:t>
            </a:r>
            <a:r>
              <a:rPr lang="de-DE" dirty="0"/>
              <a:t> regional </a:t>
            </a:r>
            <a:r>
              <a:rPr lang="de-DE" dirty="0" err="1"/>
              <a:t>heritage</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27</a:t>
            </a:fld>
            <a:endParaRPr lang="de-DE"/>
          </a:p>
        </p:txBody>
      </p:sp>
    </p:spTree>
    <p:extLst>
      <p:ext uri="{BB962C8B-B14F-4D97-AF65-F5344CB8AC3E}">
        <p14:creationId xmlns:p14="http://schemas.microsoft.com/office/powerpoint/2010/main" val="2666041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14 TEU</a:t>
            </a:r>
          </a:p>
          <a:p>
            <a:r>
              <a:rPr lang="de-DE" dirty="0" err="1"/>
              <a:t>Without</a:t>
            </a:r>
            <a:r>
              <a:rPr lang="de-DE" dirty="0"/>
              <a:t> </a:t>
            </a:r>
            <a:r>
              <a:rPr lang="de-DE" dirty="0" err="1"/>
              <a:t>prejudice</a:t>
            </a:r>
            <a:r>
              <a:rPr lang="de-DE" dirty="0"/>
              <a:t> </a:t>
            </a:r>
            <a:r>
              <a:rPr lang="de-DE" dirty="0" err="1"/>
              <a:t>to</a:t>
            </a:r>
            <a:r>
              <a:rPr lang="de-DE" dirty="0"/>
              <a:t> Article 4 </a:t>
            </a:r>
            <a:r>
              <a:rPr lang="de-DE" dirty="0" err="1"/>
              <a:t>of</a:t>
            </a:r>
            <a:r>
              <a:rPr lang="de-DE" dirty="0"/>
              <a:t> </a:t>
            </a:r>
            <a:r>
              <a:rPr lang="de-DE" dirty="0" err="1"/>
              <a:t>the</a:t>
            </a:r>
            <a:r>
              <a:rPr lang="de-DE" dirty="0"/>
              <a:t> Treaty on European Union </a:t>
            </a:r>
            <a:r>
              <a:rPr lang="de-DE" dirty="0" err="1"/>
              <a:t>or</a:t>
            </a:r>
            <a:r>
              <a:rPr lang="de-DE" dirty="0"/>
              <a:t> </a:t>
            </a:r>
            <a:r>
              <a:rPr lang="de-DE" dirty="0" err="1"/>
              <a:t>to</a:t>
            </a:r>
            <a:r>
              <a:rPr lang="de-DE" dirty="0"/>
              <a:t> </a:t>
            </a:r>
            <a:r>
              <a:rPr lang="de-DE" dirty="0" err="1"/>
              <a:t>Articles</a:t>
            </a:r>
            <a:r>
              <a:rPr lang="de-DE" dirty="0"/>
              <a:t> 93, 106 </a:t>
            </a:r>
            <a:r>
              <a:rPr lang="de-DE" dirty="0" err="1"/>
              <a:t>and</a:t>
            </a:r>
            <a:r>
              <a:rPr lang="de-DE" dirty="0"/>
              <a:t> 107 </a:t>
            </a:r>
            <a:r>
              <a:rPr lang="de-DE" dirty="0" err="1"/>
              <a:t>of</a:t>
            </a:r>
            <a:r>
              <a:rPr lang="de-DE" dirty="0"/>
              <a:t> </a:t>
            </a:r>
            <a:r>
              <a:rPr lang="de-DE" dirty="0" err="1"/>
              <a:t>this</a:t>
            </a:r>
            <a:r>
              <a:rPr lang="de-DE" dirty="0"/>
              <a:t> Treaty, </a:t>
            </a:r>
            <a:r>
              <a:rPr lang="de-DE" dirty="0" err="1"/>
              <a:t>and</a:t>
            </a:r>
            <a:r>
              <a:rPr lang="de-DE" dirty="0"/>
              <a:t> </a:t>
            </a:r>
            <a:r>
              <a:rPr lang="de-DE" dirty="0" err="1"/>
              <a:t>given</a:t>
            </a:r>
            <a:r>
              <a:rPr lang="de-DE" dirty="0"/>
              <a:t> </a:t>
            </a:r>
            <a:r>
              <a:rPr lang="de-DE" dirty="0" err="1"/>
              <a:t>the</a:t>
            </a:r>
            <a:r>
              <a:rPr lang="de-DE" dirty="0"/>
              <a:t> </a:t>
            </a:r>
            <a:r>
              <a:rPr lang="de-DE" dirty="0" err="1"/>
              <a:t>place</a:t>
            </a:r>
            <a:r>
              <a:rPr lang="de-DE" dirty="0"/>
              <a:t> </a:t>
            </a:r>
            <a:r>
              <a:rPr lang="de-DE" dirty="0" err="1"/>
              <a:t>occupied</a:t>
            </a:r>
            <a:r>
              <a:rPr lang="de-DE" dirty="0"/>
              <a:t> </a:t>
            </a:r>
            <a:r>
              <a:rPr lang="de-DE" dirty="0" err="1"/>
              <a:t>by</a:t>
            </a:r>
            <a:r>
              <a:rPr lang="de-DE" dirty="0"/>
              <a:t> </a:t>
            </a:r>
            <a:r>
              <a:rPr lang="de-DE" dirty="0" err="1"/>
              <a:t>services</a:t>
            </a:r>
            <a:r>
              <a:rPr lang="de-DE" dirty="0"/>
              <a:t> </a:t>
            </a:r>
            <a:r>
              <a:rPr lang="de-DE" dirty="0" err="1"/>
              <a:t>of</a:t>
            </a:r>
            <a:r>
              <a:rPr lang="de-DE" dirty="0"/>
              <a:t> </a:t>
            </a:r>
            <a:r>
              <a:rPr lang="de-DE" dirty="0" err="1"/>
              <a:t>general</a:t>
            </a:r>
            <a:r>
              <a:rPr lang="de-DE" dirty="0"/>
              <a:t> </a:t>
            </a:r>
            <a:r>
              <a:rPr lang="de-DE" dirty="0" err="1"/>
              <a:t>economic</a:t>
            </a:r>
            <a:r>
              <a:rPr lang="de-DE" dirty="0"/>
              <a:t> </a:t>
            </a:r>
            <a:r>
              <a:rPr lang="de-DE" dirty="0" err="1"/>
              <a:t>interest</a:t>
            </a:r>
            <a:r>
              <a:rPr lang="de-DE" dirty="0"/>
              <a:t> in </a:t>
            </a:r>
            <a:r>
              <a:rPr lang="de-DE" dirty="0" err="1"/>
              <a:t>the</a:t>
            </a:r>
            <a:r>
              <a:rPr lang="de-DE" dirty="0"/>
              <a:t> </a:t>
            </a:r>
            <a:r>
              <a:rPr lang="de-DE" dirty="0" err="1"/>
              <a:t>shared</a:t>
            </a:r>
            <a:r>
              <a:rPr lang="de-DE" dirty="0"/>
              <a:t> </a:t>
            </a:r>
            <a:r>
              <a:rPr lang="de-DE" dirty="0" err="1"/>
              <a:t>values</a:t>
            </a:r>
            <a:r>
              <a:rPr lang="de-DE" dirty="0"/>
              <a:t> </a:t>
            </a:r>
            <a:r>
              <a:rPr lang="de-DE" dirty="0" err="1"/>
              <a:t>of</a:t>
            </a:r>
            <a:r>
              <a:rPr lang="de-DE" dirty="0"/>
              <a:t> </a:t>
            </a:r>
            <a:r>
              <a:rPr lang="de-DE" dirty="0" err="1"/>
              <a:t>the</a:t>
            </a:r>
            <a:r>
              <a:rPr lang="de-DE" dirty="0"/>
              <a:t> Union </a:t>
            </a:r>
            <a:r>
              <a:rPr lang="de-DE" dirty="0" err="1"/>
              <a:t>as</a:t>
            </a:r>
            <a:r>
              <a:rPr lang="de-DE" dirty="0"/>
              <a:t> </a:t>
            </a:r>
            <a:r>
              <a:rPr lang="de-DE" dirty="0" err="1"/>
              <a:t>well</a:t>
            </a:r>
            <a:r>
              <a:rPr lang="de-DE" dirty="0"/>
              <a:t> </a:t>
            </a:r>
            <a:r>
              <a:rPr lang="de-DE" dirty="0" err="1"/>
              <a:t>as</a:t>
            </a:r>
            <a:r>
              <a:rPr lang="de-DE" dirty="0"/>
              <a:t> </a:t>
            </a:r>
            <a:r>
              <a:rPr lang="de-DE" dirty="0" err="1"/>
              <a:t>their</a:t>
            </a:r>
            <a:r>
              <a:rPr lang="de-DE" dirty="0"/>
              <a:t> </a:t>
            </a:r>
            <a:r>
              <a:rPr lang="de-DE" dirty="0" err="1"/>
              <a:t>role</a:t>
            </a:r>
            <a:r>
              <a:rPr lang="de-DE" dirty="0"/>
              <a:t> in </a:t>
            </a:r>
            <a:r>
              <a:rPr lang="de-DE" dirty="0" err="1"/>
              <a:t>promoting</a:t>
            </a:r>
            <a:r>
              <a:rPr lang="de-DE" dirty="0"/>
              <a:t> </a:t>
            </a:r>
            <a:r>
              <a:rPr lang="de-DE" dirty="0" err="1"/>
              <a:t>social</a:t>
            </a:r>
            <a:r>
              <a:rPr lang="de-DE" dirty="0"/>
              <a:t> </a:t>
            </a:r>
            <a:r>
              <a:rPr lang="de-DE" dirty="0" err="1"/>
              <a:t>and</a:t>
            </a:r>
            <a:r>
              <a:rPr lang="de-DE" dirty="0"/>
              <a:t> territorial </a:t>
            </a:r>
            <a:r>
              <a:rPr lang="de-DE" dirty="0" err="1"/>
              <a:t>cohesion</a:t>
            </a:r>
            <a:r>
              <a:rPr lang="de-DE" dirty="0"/>
              <a:t>, </a:t>
            </a:r>
            <a:r>
              <a:rPr lang="de-DE" dirty="0" err="1"/>
              <a:t>the</a:t>
            </a:r>
            <a:r>
              <a:rPr lang="de-DE" dirty="0"/>
              <a:t> Union </a:t>
            </a:r>
            <a:r>
              <a:rPr lang="de-DE" dirty="0" err="1"/>
              <a:t>and</a:t>
            </a:r>
            <a:r>
              <a:rPr lang="de-DE" dirty="0"/>
              <a:t> </a:t>
            </a:r>
            <a:r>
              <a:rPr lang="de-DE" dirty="0" err="1"/>
              <a:t>the</a:t>
            </a:r>
            <a:r>
              <a:rPr lang="de-DE" dirty="0"/>
              <a:t> Member States, </a:t>
            </a:r>
            <a:r>
              <a:rPr lang="de-DE" dirty="0" err="1"/>
              <a:t>each</a:t>
            </a:r>
            <a:r>
              <a:rPr lang="de-DE" dirty="0"/>
              <a:t> </a:t>
            </a:r>
            <a:r>
              <a:rPr lang="de-DE" dirty="0" err="1"/>
              <a:t>within</a:t>
            </a:r>
            <a:r>
              <a:rPr lang="de-DE" dirty="0"/>
              <a:t> </a:t>
            </a:r>
            <a:r>
              <a:rPr lang="de-DE" dirty="0" err="1"/>
              <a:t>their</a:t>
            </a:r>
            <a:r>
              <a:rPr lang="de-DE" dirty="0"/>
              <a:t> </a:t>
            </a:r>
            <a:r>
              <a:rPr lang="de-DE" dirty="0" err="1"/>
              <a:t>respective</a:t>
            </a:r>
            <a:r>
              <a:rPr lang="de-DE" dirty="0"/>
              <a:t> </a:t>
            </a:r>
            <a:r>
              <a:rPr lang="de-DE" dirty="0" err="1"/>
              <a:t>powers</a:t>
            </a:r>
            <a:r>
              <a:rPr lang="de-DE" dirty="0"/>
              <a:t> </a:t>
            </a:r>
            <a:r>
              <a:rPr lang="de-DE" dirty="0" err="1"/>
              <a:t>and</a:t>
            </a:r>
            <a:r>
              <a:rPr lang="de-DE" dirty="0"/>
              <a:t> </a:t>
            </a:r>
            <a:r>
              <a:rPr lang="de-DE" dirty="0" err="1"/>
              <a:t>within</a:t>
            </a:r>
            <a:r>
              <a:rPr lang="de-DE" dirty="0"/>
              <a:t> </a:t>
            </a:r>
            <a:r>
              <a:rPr lang="de-DE" dirty="0" err="1"/>
              <a:t>the</a:t>
            </a:r>
            <a:r>
              <a:rPr lang="de-DE" dirty="0"/>
              <a:t> </a:t>
            </a:r>
            <a:r>
              <a:rPr lang="de-DE" dirty="0" err="1"/>
              <a:t>scope</a:t>
            </a:r>
            <a:r>
              <a:rPr lang="de-DE" dirty="0"/>
              <a:t> </a:t>
            </a:r>
            <a:r>
              <a:rPr lang="de-DE" dirty="0" err="1"/>
              <a:t>of</a:t>
            </a:r>
            <a:r>
              <a:rPr lang="de-DE" dirty="0"/>
              <a:t> </a:t>
            </a:r>
            <a:r>
              <a:rPr lang="de-DE" dirty="0" err="1"/>
              <a:t>application</a:t>
            </a:r>
            <a:r>
              <a:rPr lang="de-DE" dirty="0"/>
              <a:t> </a:t>
            </a:r>
            <a:r>
              <a:rPr lang="de-DE" dirty="0" err="1"/>
              <a:t>of</a:t>
            </a:r>
            <a:r>
              <a:rPr lang="de-DE" dirty="0"/>
              <a:t> </a:t>
            </a:r>
            <a:r>
              <a:rPr lang="de-DE" dirty="0" err="1"/>
              <a:t>the</a:t>
            </a:r>
            <a:r>
              <a:rPr lang="de-DE" dirty="0"/>
              <a:t> </a:t>
            </a:r>
            <a:r>
              <a:rPr lang="de-DE" dirty="0" err="1"/>
              <a:t>Treaties</a:t>
            </a:r>
            <a:r>
              <a:rPr lang="de-DE" dirty="0"/>
              <a:t>, </a:t>
            </a:r>
            <a:r>
              <a:rPr lang="de-DE" dirty="0" err="1"/>
              <a:t>shall</a:t>
            </a:r>
            <a:r>
              <a:rPr lang="de-DE" dirty="0"/>
              <a:t> </a:t>
            </a:r>
            <a:r>
              <a:rPr lang="de-DE" dirty="0" err="1"/>
              <a:t>take</a:t>
            </a:r>
            <a:r>
              <a:rPr lang="de-DE" dirty="0"/>
              <a:t> </a:t>
            </a:r>
            <a:r>
              <a:rPr lang="de-DE" dirty="0" err="1"/>
              <a:t>care</a:t>
            </a:r>
            <a:r>
              <a:rPr lang="de-DE" dirty="0"/>
              <a:t> </a:t>
            </a:r>
            <a:r>
              <a:rPr lang="de-DE" dirty="0" err="1"/>
              <a:t>that</a:t>
            </a:r>
            <a:r>
              <a:rPr lang="de-DE" dirty="0"/>
              <a:t> such </a:t>
            </a:r>
            <a:r>
              <a:rPr lang="de-DE" dirty="0" err="1"/>
              <a:t>services</a:t>
            </a:r>
            <a:r>
              <a:rPr lang="de-DE" dirty="0"/>
              <a:t> </a:t>
            </a:r>
            <a:r>
              <a:rPr lang="de-DE" dirty="0" err="1"/>
              <a:t>operate</a:t>
            </a:r>
            <a:r>
              <a:rPr lang="de-DE" dirty="0"/>
              <a:t> on </a:t>
            </a:r>
            <a:r>
              <a:rPr lang="de-DE" dirty="0" err="1"/>
              <a:t>the</a:t>
            </a:r>
            <a:r>
              <a:rPr lang="de-DE" dirty="0"/>
              <a:t> </a:t>
            </a:r>
            <a:r>
              <a:rPr lang="de-DE" dirty="0" err="1"/>
              <a:t>basis</a:t>
            </a:r>
            <a:r>
              <a:rPr lang="de-DE" dirty="0"/>
              <a:t> </a:t>
            </a:r>
            <a:r>
              <a:rPr lang="de-DE" dirty="0" err="1"/>
              <a:t>of</a:t>
            </a:r>
            <a:r>
              <a:rPr lang="de-DE" dirty="0"/>
              <a:t> </a:t>
            </a:r>
            <a:r>
              <a:rPr lang="de-DE" dirty="0" err="1"/>
              <a:t>principles</a:t>
            </a:r>
            <a:r>
              <a:rPr lang="de-DE" dirty="0"/>
              <a:t> </a:t>
            </a:r>
            <a:r>
              <a:rPr lang="de-DE" dirty="0" err="1"/>
              <a:t>and</a:t>
            </a:r>
            <a:r>
              <a:rPr lang="de-DE" dirty="0"/>
              <a:t> </a:t>
            </a:r>
            <a:r>
              <a:rPr lang="de-DE" dirty="0" err="1"/>
              <a:t>conditions</a:t>
            </a:r>
            <a:r>
              <a:rPr lang="de-DE" dirty="0"/>
              <a:t>, </a:t>
            </a:r>
            <a:r>
              <a:rPr lang="de-DE" dirty="0" err="1"/>
              <a:t>particularly</a:t>
            </a:r>
            <a:r>
              <a:rPr lang="de-DE" dirty="0"/>
              <a:t> </a:t>
            </a:r>
            <a:r>
              <a:rPr lang="de-DE" dirty="0" err="1"/>
              <a:t>economic</a:t>
            </a:r>
            <a:r>
              <a:rPr lang="de-DE" dirty="0"/>
              <a:t> </a:t>
            </a:r>
            <a:r>
              <a:rPr lang="de-DE" dirty="0" err="1"/>
              <a:t>and</a:t>
            </a:r>
            <a:r>
              <a:rPr lang="de-DE" dirty="0"/>
              <a:t> </a:t>
            </a:r>
            <a:r>
              <a:rPr lang="de-DE" dirty="0" err="1"/>
              <a:t>financial</a:t>
            </a:r>
            <a:r>
              <a:rPr lang="de-DE" dirty="0"/>
              <a:t> </a:t>
            </a:r>
            <a:r>
              <a:rPr lang="de-DE" dirty="0" err="1"/>
              <a:t>conditions</a:t>
            </a:r>
            <a:r>
              <a:rPr lang="de-DE" dirty="0"/>
              <a:t>, </a:t>
            </a:r>
            <a:r>
              <a:rPr lang="de-DE" dirty="0" err="1"/>
              <a:t>which</a:t>
            </a:r>
            <a:r>
              <a:rPr lang="de-DE" dirty="0"/>
              <a:t> </a:t>
            </a:r>
            <a:r>
              <a:rPr lang="de-DE" dirty="0" err="1"/>
              <a:t>enable</a:t>
            </a:r>
            <a:r>
              <a:rPr lang="de-DE" dirty="0"/>
              <a:t> </a:t>
            </a:r>
            <a:r>
              <a:rPr lang="de-DE" dirty="0" err="1"/>
              <a:t>them</a:t>
            </a:r>
            <a:r>
              <a:rPr lang="de-DE" dirty="0"/>
              <a:t> </a:t>
            </a:r>
            <a:r>
              <a:rPr lang="de-DE" dirty="0" err="1"/>
              <a:t>to</a:t>
            </a:r>
            <a:r>
              <a:rPr lang="de-DE" dirty="0"/>
              <a:t> </a:t>
            </a:r>
            <a:r>
              <a:rPr lang="de-DE" dirty="0" err="1"/>
              <a:t>fulfil</a:t>
            </a:r>
            <a:r>
              <a:rPr lang="de-DE" dirty="0"/>
              <a:t> </a:t>
            </a:r>
            <a:r>
              <a:rPr lang="de-DE" dirty="0" err="1"/>
              <a:t>their</a:t>
            </a:r>
            <a:r>
              <a:rPr lang="de-DE" dirty="0"/>
              <a:t> </a:t>
            </a:r>
            <a:r>
              <a:rPr lang="de-DE" dirty="0" err="1"/>
              <a:t>missions</a:t>
            </a:r>
            <a:r>
              <a:rPr lang="de-DE" dirty="0"/>
              <a:t>. The European </a:t>
            </a:r>
            <a:r>
              <a:rPr lang="de-DE" dirty="0" err="1"/>
              <a:t>Parliament</a:t>
            </a:r>
            <a:r>
              <a:rPr lang="de-DE" dirty="0"/>
              <a:t> </a:t>
            </a:r>
            <a:r>
              <a:rPr lang="de-DE" dirty="0" err="1"/>
              <a:t>and</a:t>
            </a:r>
            <a:r>
              <a:rPr lang="de-DE" dirty="0"/>
              <a:t> </a:t>
            </a:r>
            <a:r>
              <a:rPr lang="de-DE" dirty="0" err="1"/>
              <a:t>the</a:t>
            </a:r>
            <a:r>
              <a:rPr lang="de-DE" dirty="0"/>
              <a:t> Council, </a:t>
            </a:r>
            <a:r>
              <a:rPr lang="de-DE" dirty="0" err="1"/>
              <a:t>acting</a:t>
            </a:r>
            <a:r>
              <a:rPr lang="de-DE" dirty="0"/>
              <a:t> </a:t>
            </a:r>
            <a:r>
              <a:rPr lang="de-DE" dirty="0" err="1"/>
              <a:t>by</a:t>
            </a:r>
            <a:r>
              <a:rPr lang="de-DE" dirty="0"/>
              <a:t> </a:t>
            </a:r>
            <a:r>
              <a:rPr lang="de-DE" dirty="0" err="1"/>
              <a:t>means</a:t>
            </a:r>
            <a:r>
              <a:rPr lang="de-DE" dirty="0"/>
              <a:t> </a:t>
            </a:r>
            <a:r>
              <a:rPr lang="de-DE" dirty="0" err="1"/>
              <a:t>of</a:t>
            </a:r>
            <a:r>
              <a:rPr lang="de-DE" dirty="0"/>
              <a:t> </a:t>
            </a:r>
            <a:r>
              <a:rPr lang="de-DE" dirty="0" err="1"/>
              <a:t>regulations</a:t>
            </a:r>
            <a:r>
              <a:rPr lang="de-DE" dirty="0"/>
              <a:t> in </a:t>
            </a:r>
            <a:r>
              <a:rPr lang="de-DE" dirty="0" err="1"/>
              <a:t>accordance</a:t>
            </a:r>
            <a:r>
              <a:rPr lang="de-DE" dirty="0"/>
              <a:t> </a:t>
            </a:r>
            <a:r>
              <a:rPr lang="de-DE" dirty="0" err="1"/>
              <a:t>with</a:t>
            </a:r>
            <a:r>
              <a:rPr lang="de-DE" dirty="0"/>
              <a:t> </a:t>
            </a:r>
            <a:r>
              <a:rPr lang="de-DE" dirty="0" err="1"/>
              <a:t>the</a:t>
            </a:r>
            <a:r>
              <a:rPr lang="de-DE" dirty="0"/>
              <a:t> </a:t>
            </a:r>
            <a:r>
              <a:rPr lang="de-DE" dirty="0" err="1"/>
              <a:t>ordinary</a:t>
            </a:r>
            <a:r>
              <a:rPr lang="de-DE" dirty="0"/>
              <a:t> legislative </a:t>
            </a:r>
            <a:r>
              <a:rPr lang="de-DE" dirty="0" err="1"/>
              <a:t>procedure</a:t>
            </a:r>
            <a:r>
              <a:rPr lang="de-DE" dirty="0"/>
              <a:t>, </a:t>
            </a:r>
            <a:r>
              <a:rPr lang="de-DE" dirty="0" err="1"/>
              <a:t>shall</a:t>
            </a:r>
            <a:r>
              <a:rPr lang="de-DE" dirty="0"/>
              <a:t> </a:t>
            </a:r>
            <a:r>
              <a:rPr lang="de-DE" dirty="0" err="1"/>
              <a:t>establish</a:t>
            </a:r>
            <a:r>
              <a:rPr lang="de-DE" dirty="0"/>
              <a:t> </a:t>
            </a:r>
            <a:r>
              <a:rPr lang="de-DE" dirty="0" err="1"/>
              <a:t>these</a:t>
            </a:r>
            <a:r>
              <a:rPr lang="de-DE" dirty="0"/>
              <a:t> </a:t>
            </a:r>
            <a:r>
              <a:rPr lang="de-DE" dirty="0" err="1"/>
              <a:t>principles</a:t>
            </a:r>
            <a:r>
              <a:rPr lang="de-DE" dirty="0"/>
              <a:t> </a:t>
            </a:r>
            <a:r>
              <a:rPr lang="de-DE" dirty="0" err="1"/>
              <a:t>and</a:t>
            </a:r>
            <a:r>
              <a:rPr lang="de-DE" dirty="0"/>
              <a:t> </a:t>
            </a:r>
            <a:r>
              <a:rPr lang="de-DE" dirty="0" err="1"/>
              <a:t>set</a:t>
            </a:r>
            <a:r>
              <a:rPr lang="de-DE" dirty="0"/>
              <a:t> </a:t>
            </a:r>
            <a:r>
              <a:rPr lang="de-DE" dirty="0" err="1"/>
              <a:t>these</a:t>
            </a:r>
            <a:r>
              <a:rPr lang="de-DE" dirty="0"/>
              <a:t> </a:t>
            </a:r>
            <a:r>
              <a:rPr lang="de-DE" dirty="0" err="1"/>
              <a:t>conditions</a:t>
            </a:r>
            <a:r>
              <a:rPr lang="de-DE" dirty="0"/>
              <a:t> </a:t>
            </a:r>
            <a:r>
              <a:rPr lang="de-DE" dirty="0" err="1"/>
              <a:t>without</a:t>
            </a:r>
            <a:r>
              <a:rPr lang="de-DE" dirty="0"/>
              <a:t> </a:t>
            </a:r>
            <a:r>
              <a:rPr lang="de-DE" dirty="0" err="1"/>
              <a:t>prejudice</a:t>
            </a:r>
            <a:r>
              <a:rPr lang="de-DE" dirty="0"/>
              <a:t> </a:t>
            </a:r>
            <a:r>
              <a:rPr lang="de-DE" dirty="0" err="1"/>
              <a:t>to</a:t>
            </a:r>
            <a:r>
              <a:rPr lang="de-DE" dirty="0"/>
              <a:t> </a:t>
            </a:r>
            <a:r>
              <a:rPr lang="de-DE" dirty="0" err="1"/>
              <a:t>the</a:t>
            </a:r>
            <a:r>
              <a:rPr lang="de-DE" dirty="0"/>
              <a:t> </a:t>
            </a:r>
            <a:r>
              <a:rPr lang="de-DE" dirty="0" err="1"/>
              <a:t>competence</a:t>
            </a:r>
            <a:r>
              <a:rPr lang="de-DE" dirty="0"/>
              <a:t> </a:t>
            </a:r>
            <a:r>
              <a:rPr lang="de-DE" dirty="0" err="1"/>
              <a:t>of</a:t>
            </a:r>
            <a:r>
              <a:rPr lang="de-DE" dirty="0"/>
              <a:t> Member States, in </a:t>
            </a:r>
            <a:r>
              <a:rPr lang="de-DE" dirty="0" err="1"/>
              <a:t>compliance</a:t>
            </a:r>
            <a:r>
              <a:rPr lang="de-DE" dirty="0"/>
              <a:t> </a:t>
            </a:r>
            <a:r>
              <a:rPr lang="de-DE" dirty="0" err="1"/>
              <a:t>with</a:t>
            </a:r>
            <a:r>
              <a:rPr lang="de-DE" dirty="0"/>
              <a:t> </a:t>
            </a:r>
            <a:r>
              <a:rPr lang="de-DE" dirty="0" err="1"/>
              <a:t>the</a:t>
            </a:r>
            <a:r>
              <a:rPr lang="de-DE" dirty="0"/>
              <a:t> </a:t>
            </a:r>
            <a:r>
              <a:rPr lang="de-DE" dirty="0" err="1"/>
              <a:t>Treaties</a:t>
            </a:r>
            <a:r>
              <a:rPr lang="de-DE" dirty="0"/>
              <a:t>, </a:t>
            </a:r>
            <a:r>
              <a:rPr lang="de-DE" dirty="0" err="1"/>
              <a:t>to</a:t>
            </a:r>
            <a:r>
              <a:rPr lang="de-DE" dirty="0"/>
              <a:t> </a:t>
            </a:r>
            <a:r>
              <a:rPr lang="de-DE" dirty="0" err="1"/>
              <a:t>provide</a:t>
            </a:r>
            <a:r>
              <a:rPr lang="de-DE" dirty="0"/>
              <a:t>, </a:t>
            </a:r>
            <a:r>
              <a:rPr lang="de-DE" dirty="0" err="1"/>
              <a:t>to</a:t>
            </a:r>
            <a:r>
              <a:rPr lang="de-DE" dirty="0"/>
              <a:t> </a:t>
            </a:r>
            <a:r>
              <a:rPr lang="de-DE" dirty="0" err="1"/>
              <a:t>commission</a:t>
            </a:r>
            <a:r>
              <a:rPr lang="de-DE" dirty="0"/>
              <a:t> </a:t>
            </a:r>
            <a:r>
              <a:rPr lang="de-DE" dirty="0" err="1"/>
              <a:t>and</a:t>
            </a:r>
            <a:r>
              <a:rPr lang="de-DE" dirty="0"/>
              <a:t> </a:t>
            </a:r>
            <a:r>
              <a:rPr lang="de-DE" dirty="0" err="1"/>
              <a:t>to</a:t>
            </a:r>
            <a:r>
              <a:rPr lang="de-DE" dirty="0"/>
              <a:t> </a:t>
            </a:r>
            <a:r>
              <a:rPr lang="de-DE" dirty="0" err="1"/>
              <a:t>fund</a:t>
            </a:r>
            <a:r>
              <a:rPr lang="de-DE" dirty="0"/>
              <a:t> such </a:t>
            </a:r>
            <a:r>
              <a:rPr lang="de-DE" dirty="0" err="1"/>
              <a:t>services</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28</a:t>
            </a:fld>
            <a:endParaRPr lang="de-DE"/>
          </a:p>
        </p:txBody>
      </p:sp>
    </p:spTree>
    <p:extLst>
      <p:ext uri="{BB962C8B-B14F-4D97-AF65-F5344CB8AC3E}">
        <p14:creationId xmlns:p14="http://schemas.microsoft.com/office/powerpoint/2010/main" val="106799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15 TEU</a:t>
            </a:r>
          </a:p>
          <a:p>
            <a:r>
              <a:rPr lang="de-DE" dirty="0"/>
              <a:t>1. In </a:t>
            </a:r>
            <a:r>
              <a:rPr lang="de-DE" dirty="0" err="1"/>
              <a:t>order</a:t>
            </a:r>
            <a:r>
              <a:rPr lang="de-DE" dirty="0"/>
              <a:t> </a:t>
            </a:r>
            <a:r>
              <a:rPr lang="de-DE" dirty="0" err="1"/>
              <a:t>to</a:t>
            </a:r>
            <a:r>
              <a:rPr lang="de-DE" dirty="0"/>
              <a:t> promote </a:t>
            </a:r>
            <a:r>
              <a:rPr lang="de-DE" dirty="0" err="1"/>
              <a:t>good</a:t>
            </a:r>
            <a:r>
              <a:rPr lang="de-DE" dirty="0"/>
              <a:t> </a:t>
            </a:r>
            <a:r>
              <a:rPr lang="de-DE" dirty="0" err="1"/>
              <a:t>governance</a:t>
            </a:r>
            <a:r>
              <a:rPr lang="de-DE" dirty="0"/>
              <a:t> </a:t>
            </a:r>
            <a:r>
              <a:rPr lang="de-DE" dirty="0" err="1"/>
              <a:t>and</a:t>
            </a:r>
            <a:r>
              <a:rPr lang="de-DE" dirty="0"/>
              <a:t> </a:t>
            </a:r>
            <a:r>
              <a:rPr lang="de-DE" dirty="0" err="1"/>
              <a:t>ensure</a:t>
            </a:r>
            <a:r>
              <a:rPr lang="de-DE" dirty="0"/>
              <a:t> </a:t>
            </a:r>
            <a:r>
              <a:rPr lang="de-DE" dirty="0" err="1"/>
              <a:t>the</a:t>
            </a:r>
            <a:r>
              <a:rPr lang="de-DE" dirty="0"/>
              <a:t> </a:t>
            </a:r>
            <a:r>
              <a:rPr lang="de-DE" dirty="0" err="1"/>
              <a:t>participation</a:t>
            </a:r>
            <a:r>
              <a:rPr lang="de-DE" dirty="0"/>
              <a:t> </a:t>
            </a:r>
            <a:r>
              <a:rPr lang="de-DE" dirty="0" err="1"/>
              <a:t>of</a:t>
            </a:r>
            <a:r>
              <a:rPr lang="de-DE" dirty="0"/>
              <a:t> </a:t>
            </a:r>
            <a:r>
              <a:rPr lang="de-DE" dirty="0" err="1"/>
              <a:t>civil</a:t>
            </a:r>
            <a:r>
              <a:rPr lang="de-DE" dirty="0"/>
              <a:t> </a:t>
            </a:r>
            <a:r>
              <a:rPr lang="de-DE" dirty="0" err="1"/>
              <a:t>society</a:t>
            </a:r>
            <a:r>
              <a:rPr lang="de-DE" dirty="0"/>
              <a:t>, </a:t>
            </a:r>
            <a:r>
              <a:rPr lang="de-DE" dirty="0" err="1"/>
              <a:t>the</a:t>
            </a:r>
            <a:r>
              <a:rPr lang="de-DE" dirty="0"/>
              <a:t> </a:t>
            </a:r>
            <a:r>
              <a:rPr lang="de-DE" dirty="0" err="1"/>
              <a:t>Union’s</a:t>
            </a:r>
            <a:r>
              <a:rPr lang="de-DE" dirty="0"/>
              <a:t> </a:t>
            </a:r>
            <a:r>
              <a:rPr lang="de-DE" dirty="0" err="1"/>
              <a:t>institutions</a:t>
            </a:r>
            <a:r>
              <a:rPr lang="de-DE" dirty="0"/>
              <a:t>, </a:t>
            </a:r>
            <a:r>
              <a:rPr lang="de-DE" dirty="0" err="1"/>
              <a:t>bodies</a:t>
            </a:r>
            <a:r>
              <a:rPr lang="de-DE" dirty="0"/>
              <a:t>, </a:t>
            </a:r>
            <a:r>
              <a:rPr lang="de-DE" dirty="0" err="1"/>
              <a:t>offices</a:t>
            </a:r>
            <a:r>
              <a:rPr lang="de-DE" dirty="0"/>
              <a:t> </a:t>
            </a:r>
            <a:r>
              <a:rPr lang="de-DE" dirty="0" err="1"/>
              <a:t>and</a:t>
            </a:r>
            <a:r>
              <a:rPr lang="de-DE" dirty="0"/>
              <a:t> </a:t>
            </a:r>
            <a:r>
              <a:rPr lang="de-DE" dirty="0" err="1"/>
              <a:t>agencies</a:t>
            </a:r>
            <a:r>
              <a:rPr lang="de-DE" dirty="0"/>
              <a:t> </a:t>
            </a:r>
            <a:r>
              <a:rPr lang="de-DE" dirty="0" err="1"/>
              <a:t>shall</a:t>
            </a:r>
            <a:r>
              <a:rPr lang="de-DE" dirty="0"/>
              <a:t> </a:t>
            </a:r>
            <a:r>
              <a:rPr lang="de-DE" dirty="0" err="1"/>
              <a:t>conduct</a:t>
            </a:r>
            <a:r>
              <a:rPr lang="de-DE" dirty="0"/>
              <a:t> </a:t>
            </a:r>
            <a:r>
              <a:rPr lang="de-DE" dirty="0" err="1"/>
              <a:t>their</a:t>
            </a:r>
            <a:r>
              <a:rPr lang="de-DE" dirty="0"/>
              <a:t> </a:t>
            </a:r>
            <a:r>
              <a:rPr lang="de-DE" dirty="0" err="1"/>
              <a:t>work</a:t>
            </a:r>
            <a:r>
              <a:rPr lang="de-DE" dirty="0"/>
              <a:t> </a:t>
            </a:r>
            <a:r>
              <a:rPr lang="de-DE" dirty="0" err="1"/>
              <a:t>as</a:t>
            </a:r>
            <a:r>
              <a:rPr lang="de-DE" dirty="0"/>
              <a:t> </a:t>
            </a:r>
            <a:r>
              <a:rPr lang="de-DE" dirty="0" err="1"/>
              <a:t>openly</a:t>
            </a:r>
            <a:r>
              <a:rPr lang="de-DE" dirty="0"/>
              <a:t> </a:t>
            </a:r>
            <a:r>
              <a:rPr lang="de-DE" dirty="0" err="1"/>
              <a:t>as</a:t>
            </a:r>
            <a:r>
              <a:rPr lang="de-DE" dirty="0"/>
              <a:t> </a:t>
            </a:r>
            <a:r>
              <a:rPr lang="de-DE" dirty="0" err="1"/>
              <a:t>possible</a:t>
            </a:r>
            <a:r>
              <a:rPr lang="de-DE" dirty="0"/>
              <a:t>.</a:t>
            </a:r>
          </a:p>
          <a:p>
            <a:r>
              <a:rPr lang="de-DE" dirty="0"/>
              <a:t>2. The European </a:t>
            </a:r>
            <a:r>
              <a:rPr lang="de-DE" dirty="0" err="1"/>
              <a:t>Parliament</a:t>
            </a:r>
            <a:r>
              <a:rPr lang="de-DE" dirty="0"/>
              <a:t> </a:t>
            </a:r>
            <a:r>
              <a:rPr lang="de-DE" dirty="0" err="1"/>
              <a:t>shall</a:t>
            </a:r>
            <a:r>
              <a:rPr lang="de-DE" dirty="0"/>
              <a:t> </a:t>
            </a:r>
            <a:r>
              <a:rPr lang="de-DE" dirty="0" err="1"/>
              <a:t>meet</a:t>
            </a:r>
            <a:r>
              <a:rPr lang="de-DE" dirty="0"/>
              <a:t> in </a:t>
            </a:r>
            <a:r>
              <a:rPr lang="de-DE" dirty="0" err="1"/>
              <a:t>public</a:t>
            </a:r>
            <a:r>
              <a:rPr lang="de-DE" dirty="0"/>
              <a:t>, </a:t>
            </a:r>
            <a:r>
              <a:rPr lang="de-DE" dirty="0" err="1"/>
              <a:t>as</a:t>
            </a:r>
            <a:r>
              <a:rPr lang="de-DE" dirty="0"/>
              <a:t> </a:t>
            </a:r>
            <a:r>
              <a:rPr lang="de-DE" dirty="0" err="1"/>
              <a:t>shall</a:t>
            </a:r>
            <a:r>
              <a:rPr lang="de-DE" dirty="0"/>
              <a:t> </a:t>
            </a:r>
            <a:r>
              <a:rPr lang="de-DE" dirty="0" err="1"/>
              <a:t>the</a:t>
            </a:r>
            <a:r>
              <a:rPr lang="de-DE" dirty="0"/>
              <a:t> Council </a:t>
            </a:r>
            <a:r>
              <a:rPr lang="de-DE" dirty="0" err="1"/>
              <a:t>when</a:t>
            </a:r>
            <a:r>
              <a:rPr lang="de-DE" dirty="0"/>
              <a:t> </a:t>
            </a:r>
            <a:r>
              <a:rPr lang="de-DE" dirty="0" err="1"/>
              <a:t>considering</a:t>
            </a:r>
            <a:r>
              <a:rPr lang="de-DE" dirty="0"/>
              <a:t> </a:t>
            </a:r>
            <a:r>
              <a:rPr lang="de-DE" dirty="0" err="1"/>
              <a:t>and</a:t>
            </a:r>
            <a:r>
              <a:rPr lang="de-DE" dirty="0"/>
              <a:t> </a:t>
            </a:r>
            <a:r>
              <a:rPr lang="de-DE" dirty="0" err="1"/>
              <a:t>voting</a:t>
            </a:r>
            <a:r>
              <a:rPr lang="de-DE" dirty="0"/>
              <a:t> on a </a:t>
            </a:r>
            <a:r>
              <a:rPr lang="de-DE" dirty="0" err="1"/>
              <a:t>draft</a:t>
            </a:r>
            <a:r>
              <a:rPr lang="de-DE" dirty="0"/>
              <a:t> legislative </a:t>
            </a:r>
            <a:r>
              <a:rPr lang="de-DE" dirty="0" err="1"/>
              <a:t>act</a:t>
            </a:r>
            <a:r>
              <a:rPr lang="de-DE" dirty="0"/>
              <a:t>.</a:t>
            </a:r>
          </a:p>
          <a:p>
            <a:r>
              <a:rPr lang="de-DE" dirty="0"/>
              <a:t>3. </a:t>
            </a:r>
            <a:r>
              <a:rPr lang="de-DE" dirty="0" err="1"/>
              <a:t>Any</a:t>
            </a:r>
            <a:r>
              <a:rPr lang="de-DE" dirty="0"/>
              <a:t> </a:t>
            </a:r>
            <a:r>
              <a:rPr lang="de-DE" dirty="0" err="1"/>
              <a:t>citizen</a:t>
            </a:r>
            <a:r>
              <a:rPr lang="de-DE" dirty="0"/>
              <a:t> </a:t>
            </a:r>
            <a:r>
              <a:rPr lang="de-DE" dirty="0" err="1"/>
              <a:t>of</a:t>
            </a:r>
            <a:r>
              <a:rPr lang="de-DE" dirty="0"/>
              <a:t> </a:t>
            </a:r>
            <a:r>
              <a:rPr lang="de-DE" dirty="0" err="1"/>
              <a:t>the</a:t>
            </a:r>
            <a:r>
              <a:rPr lang="de-DE" dirty="0"/>
              <a:t> Union, </a:t>
            </a:r>
            <a:r>
              <a:rPr lang="de-DE" dirty="0" err="1"/>
              <a:t>and</a:t>
            </a:r>
            <a:r>
              <a:rPr lang="de-DE" dirty="0"/>
              <a:t> </a:t>
            </a:r>
            <a:r>
              <a:rPr lang="de-DE" dirty="0" err="1"/>
              <a:t>any</a:t>
            </a:r>
            <a:r>
              <a:rPr lang="de-DE" dirty="0"/>
              <a:t> </a:t>
            </a:r>
            <a:r>
              <a:rPr lang="de-DE" dirty="0" err="1"/>
              <a:t>natural</a:t>
            </a:r>
            <a:r>
              <a:rPr lang="de-DE" dirty="0"/>
              <a:t> </a:t>
            </a:r>
            <a:r>
              <a:rPr lang="de-DE" dirty="0" err="1"/>
              <a:t>or</a:t>
            </a:r>
            <a:r>
              <a:rPr lang="de-DE" dirty="0"/>
              <a:t> legal </a:t>
            </a:r>
            <a:r>
              <a:rPr lang="de-DE" dirty="0" err="1"/>
              <a:t>person</a:t>
            </a:r>
            <a:r>
              <a:rPr lang="de-DE" dirty="0"/>
              <a:t> </a:t>
            </a:r>
            <a:r>
              <a:rPr lang="de-DE" dirty="0" err="1"/>
              <a:t>residing</a:t>
            </a:r>
            <a:r>
              <a:rPr lang="de-DE" dirty="0"/>
              <a:t> </a:t>
            </a:r>
            <a:r>
              <a:rPr lang="de-DE" dirty="0" err="1"/>
              <a:t>or</a:t>
            </a:r>
            <a:r>
              <a:rPr lang="de-DE" dirty="0"/>
              <a:t> </a:t>
            </a:r>
            <a:r>
              <a:rPr lang="de-DE" dirty="0" err="1"/>
              <a:t>having</a:t>
            </a:r>
            <a:r>
              <a:rPr lang="de-DE" dirty="0"/>
              <a:t> </a:t>
            </a:r>
            <a:r>
              <a:rPr lang="de-DE" dirty="0" err="1"/>
              <a:t>its</a:t>
            </a:r>
            <a:r>
              <a:rPr lang="de-DE" dirty="0"/>
              <a:t> registered </a:t>
            </a:r>
            <a:r>
              <a:rPr lang="de-DE" dirty="0" err="1"/>
              <a:t>office</a:t>
            </a:r>
            <a:r>
              <a:rPr lang="de-DE" dirty="0"/>
              <a:t> in a Member State, </a:t>
            </a:r>
            <a:r>
              <a:rPr lang="de-DE" dirty="0" err="1"/>
              <a:t>shall</a:t>
            </a:r>
            <a:r>
              <a:rPr lang="de-DE" dirty="0"/>
              <a:t> </a:t>
            </a:r>
            <a:r>
              <a:rPr lang="de-DE" dirty="0" err="1"/>
              <a:t>have</a:t>
            </a:r>
            <a:r>
              <a:rPr lang="de-DE" dirty="0"/>
              <a:t> a </a:t>
            </a:r>
            <a:r>
              <a:rPr lang="de-DE" dirty="0" err="1"/>
              <a:t>right</a:t>
            </a:r>
            <a:r>
              <a:rPr lang="de-DE" dirty="0"/>
              <a:t> </a:t>
            </a:r>
            <a:r>
              <a:rPr lang="de-DE" dirty="0" err="1"/>
              <a:t>of</a:t>
            </a:r>
            <a:r>
              <a:rPr lang="de-DE" dirty="0"/>
              <a:t> </a:t>
            </a:r>
            <a:r>
              <a:rPr lang="de-DE" dirty="0" err="1"/>
              <a:t>access</a:t>
            </a:r>
            <a:r>
              <a:rPr lang="de-DE" dirty="0"/>
              <a:t> </a:t>
            </a:r>
            <a:r>
              <a:rPr lang="de-DE" dirty="0" err="1"/>
              <a:t>to</a:t>
            </a:r>
            <a:r>
              <a:rPr lang="de-DE" dirty="0"/>
              <a:t> </a:t>
            </a:r>
            <a:r>
              <a:rPr lang="de-DE" dirty="0" err="1"/>
              <a:t>documents</a:t>
            </a:r>
            <a:r>
              <a:rPr lang="de-DE" dirty="0"/>
              <a:t> </a:t>
            </a:r>
            <a:r>
              <a:rPr lang="de-DE" dirty="0" err="1"/>
              <a:t>of</a:t>
            </a:r>
            <a:r>
              <a:rPr lang="de-DE" dirty="0"/>
              <a:t> </a:t>
            </a:r>
            <a:r>
              <a:rPr lang="de-DE" dirty="0" err="1"/>
              <a:t>the</a:t>
            </a:r>
            <a:r>
              <a:rPr lang="de-DE" dirty="0"/>
              <a:t> </a:t>
            </a:r>
            <a:r>
              <a:rPr lang="de-DE" dirty="0" err="1"/>
              <a:t>Union’s</a:t>
            </a:r>
            <a:r>
              <a:rPr lang="de-DE" dirty="0"/>
              <a:t> </a:t>
            </a:r>
            <a:r>
              <a:rPr lang="de-DE" dirty="0" err="1"/>
              <a:t>institutions</a:t>
            </a:r>
            <a:r>
              <a:rPr lang="de-DE" dirty="0"/>
              <a:t>, </a:t>
            </a:r>
            <a:r>
              <a:rPr lang="de-DE" dirty="0" err="1"/>
              <a:t>bodies</a:t>
            </a:r>
            <a:r>
              <a:rPr lang="de-DE" dirty="0"/>
              <a:t>, </a:t>
            </a:r>
            <a:r>
              <a:rPr lang="de-DE" dirty="0" err="1"/>
              <a:t>offices</a:t>
            </a:r>
            <a:r>
              <a:rPr lang="de-DE" dirty="0"/>
              <a:t> </a:t>
            </a:r>
            <a:r>
              <a:rPr lang="de-DE" dirty="0" err="1"/>
              <a:t>and</a:t>
            </a:r>
            <a:r>
              <a:rPr lang="de-DE" dirty="0"/>
              <a:t> </a:t>
            </a:r>
            <a:r>
              <a:rPr lang="de-DE" dirty="0" err="1"/>
              <a:t>agencies</a:t>
            </a:r>
            <a:r>
              <a:rPr lang="de-DE" dirty="0"/>
              <a:t>, </a:t>
            </a:r>
            <a:r>
              <a:rPr lang="de-DE" dirty="0" err="1"/>
              <a:t>whatever</a:t>
            </a:r>
            <a:r>
              <a:rPr lang="de-DE" dirty="0"/>
              <a:t> </a:t>
            </a:r>
            <a:r>
              <a:rPr lang="de-DE" dirty="0" err="1"/>
              <a:t>their</a:t>
            </a:r>
            <a:r>
              <a:rPr lang="de-DE" dirty="0"/>
              <a:t> medium, </a:t>
            </a:r>
            <a:r>
              <a:rPr lang="de-DE" dirty="0" err="1"/>
              <a:t>subject</a:t>
            </a:r>
            <a:r>
              <a:rPr lang="de-DE" dirty="0"/>
              <a:t> </a:t>
            </a:r>
            <a:r>
              <a:rPr lang="de-DE" dirty="0" err="1"/>
              <a:t>to</a:t>
            </a:r>
            <a:r>
              <a:rPr lang="de-DE" dirty="0"/>
              <a:t> </a:t>
            </a:r>
            <a:r>
              <a:rPr lang="de-DE" dirty="0" err="1"/>
              <a:t>the</a:t>
            </a:r>
            <a:r>
              <a:rPr lang="de-DE" dirty="0"/>
              <a:t> </a:t>
            </a:r>
            <a:r>
              <a:rPr lang="de-DE" dirty="0" err="1"/>
              <a:t>principles</a:t>
            </a:r>
            <a:r>
              <a:rPr lang="de-DE" dirty="0"/>
              <a:t> </a:t>
            </a:r>
            <a:r>
              <a:rPr lang="de-DE" dirty="0" err="1"/>
              <a:t>and</a:t>
            </a:r>
            <a:r>
              <a:rPr lang="de-DE" dirty="0"/>
              <a:t> </a:t>
            </a:r>
            <a:r>
              <a:rPr lang="de-DE" dirty="0" err="1"/>
              <a:t>the</a:t>
            </a:r>
            <a:r>
              <a:rPr lang="de-DE" dirty="0"/>
              <a:t> </a:t>
            </a:r>
            <a:r>
              <a:rPr lang="de-DE" dirty="0" err="1"/>
              <a:t>conditions</a:t>
            </a:r>
            <a:r>
              <a:rPr lang="de-DE" dirty="0"/>
              <a:t> </a:t>
            </a:r>
            <a:r>
              <a:rPr lang="de-DE" dirty="0" err="1"/>
              <a:t>to</a:t>
            </a:r>
            <a:r>
              <a:rPr lang="de-DE" dirty="0"/>
              <a:t> </a:t>
            </a:r>
            <a:r>
              <a:rPr lang="de-DE" dirty="0" err="1"/>
              <a:t>be</a:t>
            </a:r>
            <a:r>
              <a:rPr lang="de-DE" dirty="0"/>
              <a:t> </a:t>
            </a:r>
            <a:r>
              <a:rPr lang="de-DE" dirty="0" err="1"/>
              <a:t>defined</a:t>
            </a:r>
            <a:r>
              <a:rPr lang="de-DE" dirty="0"/>
              <a:t> in </a:t>
            </a:r>
            <a:r>
              <a:rPr lang="de-DE" dirty="0" err="1"/>
              <a:t>accordance</a:t>
            </a:r>
            <a:r>
              <a:rPr lang="de-DE" dirty="0"/>
              <a:t> </a:t>
            </a:r>
            <a:r>
              <a:rPr lang="de-DE" dirty="0" err="1"/>
              <a:t>with</a:t>
            </a:r>
            <a:r>
              <a:rPr lang="de-DE" dirty="0"/>
              <a:t> </a:t>
            </a:r>
            <a:r>
              <a:rPr lang="de-DE" dirty="0" err="1"/>
              <a:t>this</a:t>
            </a:r>
            <a:r>
              <a:rPr lang="de-DE" dirty="0"/>
              <a:t> </a:t>
            </a:r>
            <a:r>
              <a:rPr lang="de-DE" dirty="0" err="1"/>
              <a:t>paragraph</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29</a:t>
            </a:fld>
            <a:endParaRPr lang="de-DE"/>
          </a:p>
        </p:txBody>
      </p:sp>
    </p:spTree>
    <p:extLst>
      <p:ext uri="{BB962C8B-B14F-4D97-AF65-F5344CB8AC3E}">
        <p14:creationId xmlns:p14="http://schemas.microsoft.com/office/powerpoint/2010/main" val="2317025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16</a:t>
            </a:r>
          </a:p>
          <a:p>
            <a:r>
              <a:rPr lang="de-DE" dirty="0"/>
              <a:t>1. </a:t>
            </a:r>
            <a:r>
              <a:rPr lang="de-DE" dirty="0" err="1"/>
              <a:t>Everyone</a:t>
            </a:r>
            <a:r>
              <a:rPr lang="de-DE" dirty="0"/>
              <a:t> </a:t>
            </a:r>
            <a:r>
              <a:rPr lang="de-DE" dirty="0" err="1"/>
              <a:t>has</a:t>
            </a:r>
            <a:r>
              <a:rPr lang="de-DE" dirty="0"/>
              <a:t> </a:t>
            </a:r>
            <a:r>
              <a:rPr lang="de-DE" dirty="0" err="1"/>
              <a:t>the</a:t>
            </a:r>
            <a:r>
              <a:rPr lang="de-DE" dirty="0"/>
              <a:t> </a:t>
            </a:r>
            <a:r>
              <a:rPr lang="de-DE" dirty="0" err="1"/>
              <a:t>right</a:t>
            </a:r>
            <a:r>
              <a:rPr lang="de-DE" dirty="0"/>
              <a:t> </a:t>
            </a:r>
            <a:r>
              <a:rPr lang="de-DE" dirty="0" err="1"/>
              <a:t>to</a:t>
            </a:r>
            <a:r>
              <a:rPr lang="de-DE" dirty="0"/>
              <a:t> </a:t>
            </a:r>
            <a:r>
              <a:rPr lang="de-DE" dirty="0" err="1"/>
              <a:t>the</a:t>
            </a:r>
            <a:r>
              <a:rPr lang="de-DE" dirty="0"/>
              <a:t> </a:t>
            </a:r>
            <a:r>
              <a:rPr lang="de-DE" dirty="0" err="1"/>
              <a:t>protection</a:t>
            </a:r>
            <a:r>
              <a:rPr lang="de-DE" dirty="0"/>
              <a:t> </a:t>
            </a:r>
            <a:r>
              <a:rPr lang="de-DE" dirty="0" err="1"/>
              <a:t>of</a:t>
            </a:r>
            <a:r>
              <a:rPr lang="de-DE" dirty="0"/>
              <a:t> personal </a:t>
            </a:r>
            <a:r>
              <a:rPr lang="de-DE" dirty="0" err="1"/>
              <a:t>data</a:t>
            </a:r>
            <a:r>
              <a:rPr lang="de-DE" dirty="0"/>
              <a:t> </a:t>
            </a:r>
            <a:r>
              <a:rPr lang="de-DE" dirty="0" err="1"/>
              <a:t>concerning</a:t>
            </a:r>
            <a:r>
              <a:rPr lang="de-DE" dirty="0"/>
              <a:t> </a:t>
            </a:r>
            <a:r>
              <a:rPr lang="de-DE" dirty="0" err="1"/>
              <a:t>them</a:t>
            </a:r>
            <a:r>
              <a:rPr lang="de-DE" dirty="0"/>
              <a:t>.</a:t>
            </a:r>
          </a:p>
          <a:p>
            <a:r>
              <a:rPr lang="de-DE" dirty="0"/>
              <a:t>2. The European </a:t>
            </a:r>
            <a:r>
              <a:rPr lang="de-DE" dirty="0" err="1"/>
              <a:t>Parliament</a:t>
            </a:r>
            <a:r>
              <a:rPr lang="de-DE" dirty="0"/>
              <a:t> </a:t>
            </a:r>
            <a:r>
              <a:rPr lang="de-DE" dirty="0" err="1"/>
              <a:t>and</a:t>
            </a:r>
            <a:r>
              <a:rPr lang="de-DE" dirty="0"/>
              <a:t> </a:t>
            </a:r>
            <a:r>
              <a:rPr lang="de-DE" dirty="0" err="1"/>
              <a:t>the</a:t>
            </a:r>
            <a:r>
              <a:rPr lang="de-DE" dirty="0"/>
              <a:t> Council, </a:t>
            </a:r>
            <a:r>
              <a:rPr lang="de-DE" dirty="0" err="1"/>
              <a:t>acting</a:t>
            </a:r>
            <a:r>
              <a:rPr lang="de-DE" dirty="0"/>
              <a:t> in </a:t>
            </a:r>
            <a:r>
              <a:rPr lang="de-DE" dirty="0" err="1"/>
              <a:t>accordance</a:t>
            </a:r>
            <a:r>
              <a:rPr lang="de-DE" dirty="0"/>
              <a:t> </a:t>
            </a:r>
            <a:r>
              <a:rPr lang="de-DE" dirty="0" err="1"/>
              <a:t>with</a:t>
            </a:r>
            <a:r>
              <a:rPr lang="de-DE" dirty="0"/>
              <a:t> </a:t>
            </a:r>
            <a:r>
              <a:rPr lang="de-DE" dirty="0" err="1"/>
              <a:t>the</a:t>
            </a:r>
            <a:r>
              <a:rPr lang="de-DE" dirty="0"/>
              <a:t> </a:t>
            </a:r>
            <a:r>
              <a:rPr lang="de-DE" dirty="0" err="1"/>
              <a:t>ordinary</a:t>
            </a:r>
            <a:r>
              <a:rPr lang="de-DE" dirty="0"/>
              <a:t> legislative </a:t>
            </a:r>
            <a:r>
              <a:rPr lang="de-DE" dirty="0" err="1"/>
              <a:t>procedure</a:t>
            </a:r>
            <a:r>
              <a:rPr lang="de-DE" dirty="0"/>
              <a:t>, </a:t>
            </a:r>
            <a:r>
              <a:rPr lang="de-DE" dirty="0" err="1"/>
              <a:t>shall</a:t>
            </a:r>
            <a:r>
              <a:rPr lang="de-DE" dirty="0"/>
              <a:t> </a:t>
            </a:r>
            <a:r>
              <a:rPr lang="de-DE" dirty="0" err="1"/>
              <a:t>lay</a:t>
            </a:r>
            <a:r>
              <a:rPr lang="de-DE" dirty="0"/>
              <a:t> down </a:t>
            </a:r>
            <a:r>
              <a:rPr lang="de-DE" dirty="0" err="1"/>
              <a:t>the</a:t>
            </a:r>
            <a:r>
              <a:rPr lang="de-DE" dirty="0"/>
              <a:t> </a:t>
            </a:r>
            <a:r>
              <a:rPr lang="de-DE" dirty="0" err="1"/>
              <a:t>rules</a:t>
            </a:r>
            <a:r>
              <a:rPr lang="de-DE" dirty="0"/>
              <a:t> </a:t>
            </a:r>
            <a:r>
              <a:rPr lang="de-DE" dirty="0" err="1"/>
              <a:t>relating</a:t>
            </a:r>
            <a:r>
              <a:rPr lang="de-DE" dirty="0"/>
              <a:t> </a:t>
            </a:r>
            <a:r>
              <a:rPr lang="de-DE" dirty="0" err="1"/>
              <a:t>to</a:t>
            </a:r>
            <a:r>
              <a:rPr lang="de-DE" dirty="0"/>
              <a:t> </a:t>
            </a:r>
            <a:r>
              <a:rPr lang="de-DE" dirty="0" err="1"/>
              <a:t>the</a:t>
            </a:r>
            <a:r>
              <a:rPr lang="de-DE" dirty="0"/>
              <a:t> </a:t>
            </a:r>
            <a:r>
              <a:rPr lang="de-DE" dirty="0" err="1"/>
              <a:t>protection</a:t>
            </a:r>
            <a:r>
              <a:rPr lang="de-DE" dirty="0"/>
              <a:t> </a:t>
            </a:r>
            <a:r>
              <a:rPr lang="de-DE" dirty="0" err="1"/>
              <a:t>of</a:t>
            </a:r>
            <a:r>
              <a:rPr lang="de-DE" dirty="0"/>
              <a:t> </a:t>
            </a:r>
            <a:r>
              <a:rPr lang="de-DE" dirty="0" err="1"/>
              <a:t>individuals</a:t>
            </a:r>
            <a:r>
              <a:rPr lang="de-DE" dirty="0"/>
              <a:t> </a:t>
            </a:r>
            <a:r>
              <a:rPr lang="de-DE" dirty="0" err="1"/>
              <a:t>with</a:t>
            </a:r>
            <a:r>
              <a:rPr lang="de-DE" dirty="0"/>
              <a:t> </a:t>
            </a:r>
            <a:r>
              <a:rPr lang="de-DE" dirty="0" err="1"/>
              <a:t>regard</a:t>
            </a:r>
            <a:r>
              <a:rPr lang="de-DE" dirty="0"/>
              <a:t> </a:t>
            </a:r>
            <a:r>
              <a:rPr lang="de-DE" dirty="0" err="1"/>
              <a:t>to</a:t>
            </a:r>
            <a:r>
              <a:rPr lang="de-DE" dirty="0"/>
              <a:t> </a:t>
            </a:r>
            <a:r>
              <a:rPr lang="de-DE" dirty="0" err="1"/>
              <a:t>the</a:t>
            </a:r>
            <a:r>
              <a:rPr lang="de-DE" dirty="0"/>
              <a:t> </a:t>
            </a:r>
            <a:r>
              <a:rPr lang="de-DE" dirty="0" err="1"/>
              <a:t>processing</a:t>
            </a:r>
            <a:r>
              <a:rPr lang="de-DE" dirty="0"/>
              <a:t> </a:t>
            </a:r>
            <a:r>
              <a:rPr lang="de-DE" dirty="0" err="1"/>
              <a:t>of</a:t>
            </a:r>
            <a:r>
              <a:rPr lang="de-DE" dirty="0"/>
              <a:t> personal </a:t>
            </a:r>
            <a:r>
              <a:rPr lang="de-DE" dirty="0" err="1"/>
              <a:t>data</a:t>
            </a:r>
            <a:r>
              <a:rPr lang="de-DE" dirty="0"/>
              <a:t> </a:t>
            </a:r>
            <a:r>
              <a:rPr lang="de-DE" dirty="0" err="1"/>
              <a:t>by</a:t>
            </a:r>
            <a:r>
              <a:rPr lang="de-DE" dirty="0"/>
              <a:t> Union </a:t>
            </a:r>
            <a:r>
              <a:rPr lang="de-DE" dirty="0" err="1"/>
              <a:t>institutions</a:t>
            </a:r>
            <a:r>
              <a:rPr lang="de-DE" dirty="0"/>
              <a:t>, </a:t>
            </a:r>
            <a:r>
              <a:rPr lang="de-DE" dirty="0" err="1"/>
              <a:t>bodies</a:t>
            </a:r>
            <a:r>
              <a:rPr lang="de-DE" dirty="0"/>
              <a:t>, </a:t>
            </a:r>
            <a:r>
              <a:rPr lang="de-DE" dirty="0" err="1"/>
              <a:t>offices</a:t>
            </a:r>
            <a:r>
              <a:rPr lang="de-DE" dirty="0"/>
              <a:t> </a:t>
            </a:r>
            <a:r>
              <a:rPr lang="de-DE" dirty="0" err="1"/>
              <a:t>and</a:t>
            </a:r>
            <a:r>
              <a:rPr lang="de-DE" dirty="0"/>
              <a:t> </a:t>
            </a:r>
            <a:r>
              <a:rPr lang="de-DE" dirty="0" err="1"/>
              <a:t>agencies</a:t>
            </a:r>
            <a:r>
              <a:rPr lang="de-DE" dirty="0"/>
              <a:t>, </a:t>
            </a:r>
            <a:r>
              <a:rPr lang="de-DE" dirty="0" err="1"/>
              <a:t>and</a:t>
            </a:r>
            <a:r>
              <a:rPr lang="de-DE" dirty="0"/>
              <a:t> </a:t>
            </a:r>
            <a:r>
              <a:rPr lang="de-DE" dirty="0" err="1"/>
              <a:t>by</a:t>
            </a:r>
            <a:r>
              <a:rPr lang="de-DE" dirty="0"/>
              <a:t> </a:t>
            </a:r>
            <a:r>
              <a:rPr lang="de-DE" dirty="0" err="1"/>
              <a:t>the</a:t>
            </a:r>
            <a:r>
              <a:rPr lang="de-DE" dirty="0"/>
              <a:t> Member States </a:t>
            </a:r>
            <a:r>
              <a:rPr lang="de-DE" dirty="0" err="1"/>
              <a:t>when</a:t>
            </a:r>
            <a:r>
              <a:rPr lang="de-DE" dirty="0"/>
              <a:t> </a:t>
            </a:r>
            <a:r>
              <a:rPr lang="de-DE" dirty="0" err="1"/>
              <a:t>carrying</a:t>
            </a:r>
            <a:r>
              <a:rPr lang="de-DE" dirty="0"/>
              <a:t> out </a:t>
            </a:r>
            <a:r>
              <a:rPr lang="de-DE" dirty="0" err="1"/>
              <a:t>activities</a:t>
            </a:r>
            <a:r>
              <a:rPr lang="de-DE" dirty="0"/>
              <a:t> </a:t>
            </a:r>
            <a:r>
              <a:rPr lang="de-DE" dirty="0" err="1"/>
              <a:t>which</a:t>
            </a:r>
            <a:r>
              <a:rPr lang="de-DE" dirty="0"/>
              <a:t> fall </a:t>
            </a:r>
            <a:r>
              <a:rPr lang="de-DE" dirty="0" err="1"/>
              <a:t>within</a:t>
            </a:r>
            <a:r>
              <a:rPr lang="de-DE" dirty="0"/>
              <a:t> </a:t>
            </a:r>
            <a:r>
              <a:rPr lang="de-DE" dirty="0" err="1"/>
              <a:t>the</a:t>
            </a:r>
            <a:r>
              <a:rPr lang="de-DE" dirty="0"/>
              <a:t> </a:t>
            </a:r>
            <a:r>
              <a:rPr lang="de-DE" dirty="0" err="1"/>
              <a:t>scope</a:t>
            </a:r>
            <a:r>
              <a:rPr lang="de-DE" dirty="0"/>
              <a:t> </a:t>
            </a:r>
            <a:r>
              <a:rPr lang="de-DE" dirty="0" err="1"/>
              <a:t>of</a:t>
            </a:r>
            <a:r>
              <a:rPr lang="de-DE" dirty="0"/>
              <a:t> Union </a:t>
            </a:r>
            <a:r>
              <a:rPr lang="de-DE" dirty="0" err="1"/>
              <a:t>law</a:t>
            </a:r>
            <a:r>
              <a:rPr lang="de-DE" dirty="0"/>
              <a:t>, </a:t>
            </a:r>
            <a:r>
              <a:rPr lang="de-DE" dirty="0" err="1"/>
              <a:t>and</a:t>
            </a:r>
            <a:r>
              <a:rPr lang="de-DE" dirty="0"/>
              <a:t> </a:t>
            </a:r>
            <a:r>
              <a:rPr lang="de-DE" dirty="0" err="1"/>
              <a:t>the</a:t>
            </a:r>
            <a:r>
              <a:rPr lang="de-DE" dirty="0"/>
              <a:t> </a:t>
            </a:r>
            <a:r>
              <a:rPr lang="de-DE" dirty="0" err="1"/>
              <a:t>rules</a:t>
            </a:r>
            <a:r>
              <a:rPr lang="de-DE" dirty="0"/>
              <a:t> </a:t>
            </a:r>
            <a:r>
              <a:rPr lang="de-DE" dirty="0" err="1"/>
              <a:t>relating</a:t>
            </a:r>
            <a:r>
              <a:rPr lang="de-DE" dirty="0"/>
              <a:t> </a:t>
            </a:r>
            <a:r>
              <a:rPr lang="de-DE" dirty="0" err="1"/>
              <a:t>to</a:t>
            </a:r>
            <a:r>
              <a:rPr lang="de-DE" dirty="0"/>
              <a:t> </a:t>
            </a:r>
            <a:r>
              <a:rPr lang="de-DE" dirty="0" err="1"/>
              <a:t>the</a:t>
            </a:r>
            <a:r>
              <a:rPr lang="de-DE" dirty="0"/>
              <a:t> </a:t>
            </a:r>
            <a:r>
              <a:rPr lang="de-DE" dirty="0" err="1"/>
              <a:t>free</a:t>
            </a:r>
            <a:r>
              <a:rPr lang="de-DE" dirty="0"/>
              <a:t> </a:t>
            </a:r>
            <a:r>
              <a:rPr lang="de-DE" dirty="0" err="1"/>
              <a:t>movement</a:t>
            </a:r>
            <a:r>
              <a:rPr lang="de-DE" dirty="0"/>
              <a:t> </a:t>
            </a:r>
            <a:r>
              <a:rPr lang="de-DE" dirty="0" err="1"/>
              <a:t>of</a:t>
            </a:r>
            <a:r>
              <a:rPr lang="de-DE" dirty="0"/>
              <a:t> such </a:t>
            </a:r>
            <a:r>
              <a:rPr lang="de-DE" dirty="0" err="1"/>
              <a:t>data</a:t>
            </a:r>
            <a:r>
              <a:rPr lang="de-DE" dirty="0"/>
              <a:t>. Compliance </a:t>
            </a:r>
            <a:r>
              <a:rPr lang="de-DE" dirty="0" err="1"/>
              <a:t>with</a:t>
            </a:r>
            <a:r>
              <a:rPr lang="de-DE" dirty="0"/>
              <a:t> </a:t>
            </a:r>
            <a:r>
              <a:rPr lang="de-DE" dirty="0" err="1"/>
              <a:t>these</a:t>
            </a:r>
            <a:r>
              <a:rPr lang="de-DE" dirty="0"/>
              <a:t> </a:t>
            </a:r>
            <a:r>
              <a:rPr lang="de-DE" dirty="0" err="1"/>
              <a:t>rules</a:t>
            </a:r>
            <a:r>
              <a:rPr lang="de-DE" dirty="0"/>
              <a:t> </a:t>
            </a:r>
            <a:r>
              <a:rPr lang="de-DE" dirty="0" err="1"/>
              <a:t>shall</a:t>
            </a:r>
            <a:r>
              <a:rPr lang="de-DE" dirty="0"/>
              <a:t> </a:t>
            </a:r>
            <a:r>
              <a:rPr lang="de-DE" dirty="0" err="1"/>
              <a:t>be</a:t>
            </a:r>
            <a:r>
              <a:rPr lang="de-DE" dirty="0"/>
              <a:t> </a:t>
            </a:r>
            <a:r>
              <a:rPr lang="de-DE" dirty="0" err="1"/>
              <a:t>subject</a:t>
            </a:r>
            <a:r>
              <a:rPr lang="de-DE" dirty="0"/>
              <a:t> </a:t>
            </a:r>
            <a:r>
              <a:rPr lang="de-DE" dirty="0" err="1"/>
              <a:t>to</a:t>
            </a:r>
            <a:r>
              <a:rPr lang="de-DE" dirty="0"/>
              <a:t> </a:t>
            </a:r>
            <a:r>
              <a:rPr lang="de-DE" dirty="0" err="1"/>
              <a:t>the</a:t>
            </a:r>
            <a:r>
              <a:rPr lang="de-DE" dirty="0"/>
              <a:t> </a:t>
            </a:r>
            <a:r>
              <a:rPr lang="de-DE" dirty="0" err="1"/>
              <a:t>control</a:t>
            </a:r>
            <a:r>
              <a:rPr lang="de-DE" dirty="0"/>
              <a:t> </a:t>
            </a:r>
            <a:r>
              <a:rPr lang="de-DE" dirty="0" err="1"/>
              <a:t>of</a:t>
            </a:r>
            <a:r>
              <a:rPr lang="de-DE" dirty="0"/>
              <a:t> </a:t>
            </a:r>
            <a:r>
              <a:rPr lang="de-DE" dirty="0" err="1"/>
              <a:t>independent</a:t>
            </a:r>
            <a:r>
              <a:rPr lang="de-DE" dirty="0"/>
              <a:t> </a:t>
            </a:r>
            <a:r>
              <a:rPr lang="de-DE" dirty="0" err="1"/>
              <a:t>authorities.The</a:t>
            </a:r>
            <a:r>
              <a:rPr lang="de-DE" dirty="0"/>
              <a:t> </a:t>
            </a:r>
            <a:r>
              <a:rPr lang="de-DE" dirty="0" err="1"/>
              <a:t>rules</a:t>
            </a:r>
            <a:r>
              <a:rPr lang="de-DE" dirty="0"/>
              <a:t> </a:t>
            </a:r>
            <a:r>
              <a:rPr lang="de-DE" dirty="0" err="1"/>
              <a:t>adopted</a:t>
            </a:r>
            <a:r>
              <a:rPr lang="de-DE" dirty="0"/>
              <a:t> on </a:t>
            </a:r>
            <a:r>
              <a:rPr lang="de-DE" dirty="0" err="1"/>
              <a:t>the</a:t>
            </a:r>
            <a:r>
              <a:rPr lang="de-DE" dirty="0"/>
              <a:t> </a:t>
            </a:r>
            <a:r>
              <a:rPr lang="de-DE" dirty="0" err="1"/>
              <a:t>basis</a:t>
            </a:r>
            <a:r>
              <a:rPr lang="de-DE" dirty="0"/>
              <a:t> </a:t>
            </a:r>
            <a:r>
              <a:rPr lang="de-DE" dirty="0" err="1"/>
              <a:t>of</a:t>
            </a:r>
            <a:r>
              <a:rPr lang="de-DE" dirty="0"/>
              <a:t> </a:t>
            </a:r>
            <a:r>
              <a:rPr lang="de-DE" dirty="0" err="1"/>
              <a:t>this</a:t>
            </a:r>
            <a:r>
              <a:rPr lang="de-DE" dirty="0"/>
              <a:t> Article </a:t>
            </a:r>
            <a:r>
              <a:rPr lang="de-DE" dirty="0" err="1"/>
              <a:t>shall</a:t>
            </a:r>
            <a:r>
              <a:rPr lang="de-DE" dirty="0"/>
              <a:t> </a:t>
            </a:r>
            <a:r>
              <a:rPr lang="de-DE" dirty="0" err="1"/>
              <a:t>be</a:t>
            </a:r>
            <a:r>
              <a:rPr lang="de-DE" dirty="0"/>
              <a:t> </a:t>
            </a:r>
            <a:r>
              <a:rPr lang="de-DE" dirty="0" err="1"/>
              <a:t>without</a:t>
            </a:r>
            <a:r>
              <a:rPr lang="de-DE" dirty="0"/>
              <a:t> </a:t>
            </a:r>
            <a:r>
              <a:rPr lang="de-DE" dirty="0" err="1"/>
              <a:t>prejudice</a:t>
            </a:r>
            <a:r>
              <a:rPr lang="de-DE" dirty="0"/>
              <a:t> </a:t>
            </a:r>
            <a:r>
              <a:rPr lang="de-DE" dirty="0" err="1"/>
              <a:t>to</a:t>
            </a:r>
            <a:r>
              <a:rPr lang="de-DE" dirty="0"/>
              <a:t> </a:t>
            </a:r>
            <a:r>
              <a:rPr lang="de-DE" dirty="0" err="1"/>
              <a:t>the</a:t>
            </a:r>
            <a:r>
              <a:rPr lang="de-DE" dirty="0"/>
              <a:t> </a:t>
            </a:r>
            <a:r>
              <a:rPr lang="de-DE" dirty="0" err="1"/>
              <a:t>specific</a:t>
            </a:r>
            <a:r>
              <a:rPr lang="de-DE" dirty="0"/>
              <a:t> </a:t>
            </a:r>
            <a:r>
              <a:rPr lang="de-DE" dirty="0" err="1"/>
              <a:t>rules</a:t>
            </a:r>
            <a:r>
              <a:rPr lang="de-DE" dirty="0"/>
              <a:t> </a:t>
            </a:r>
            <a:r>
              <a:rPr lang="de-DE" dirty="0" err="1"/>
              <a:t>laid</a:t>
            </a:r>
            <a:r>
              <a:rPr lang="de-DE" dirty="0"/>
              <a:t> down in Article 39 </a:t>
            </a:r>
            <a:r>
              <a:rPr lang="de-DE" dirty="0" err="1"/>
              <a:t>of</a:t>
            </a:r>
            <a:r>
              <a:rPr lang="de-DE" dirty="0"/>
              <a:t> </a:t>
            </a:r>
            <a:r>
              <a:rPr lang="de-DE" dirty="0" err="1"/>
              <a:t>the</a:t>
            </a:r>
            <a:r>
              <a:rPr lang="de-DE" dirty="0"/>
              <a:t> Treaty on European Union.</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30</a:t>
            </a:fld>
            <a:endParaRPr lang="de-DE"/>
          </a:p>
        </p:txBody>
      </p:sp>
    </p:spTree>
    <p:extLst>
      <p:ext uri="{BB962C8B-B14F-4D97-AF65-F5344CB8AC3E}">
        <p14:creationId xmlns:p14="http://schemas.microsoft.com/office/powerpoint/2010/main" val="3281321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17 TEU</a:t>
            </a:r>
          </a:p>
          <a:p>
            <a:r>
              <a:rPr lang="de-DE" dirty="0"/>
              <a:t>1. The Union </a:t>
            </a:r>
            <a:r>
              <a:rPr lang="de-DE" dirty="0" err="1"/>
              <a:t>respects</a:t>
            </a:r>
            <a:r>
              <a:rPr lang="de-DE" dirty="0"/>
              <a:t> </a:t>
            </a:r>
            <a:r>
              <a:rPr lang="de-DE" dirty="0" err="1"/>
              <a:t>and</a:t>
            </a:r>
            <a:r>
              <a:rPr lang="de-DE" dirty="0"/>
              <a:t> </a:t>
            </a:r>
            <a:r>
              <a:rPr lang="de-DE" dirty="0" err="1"/>
              <a:t>does</a:t>
            </a:r>
            <a:r>
              <a:rPr lang="de-DE" dirty="0"/>
              <a:t> not </a:t>
            </a:r>
            <a:r>
              <a:rPr lang="de-DE" dirty="0" err="1"/>
              <a:t>prejudice</a:t>
            </a:r>
            <a:r>
              <a:rPr lang="de-DE" dirty="0"/>
              <a:t> </a:t>
            </a:r>
            <a:r>
              <a:rPr lang="de-DE" dirty="0" err="1"/>
              <a:t>the</a:t>
            </a:r>
            <a:r>
              <a:rPr lang="de-DE" dirty="0"/>
              <a:t> </a:t>
            </a:r>
            <a:r>
              <a:rPr lang="de-DE" dirty="0" err="1"/>
              <a:t>status</a:t>
            </a:r>
            <a:r>
              <a:rPr lang="de-DE" dirty="0"/>
              <a:t> </a:t>
            </a:r>
            <a:r>
              <a:rPr lang="de-DE" dirty="0" err="1"/>
              <a:t>under</a:t>
            </a:r>
            <a:r>
              <a:rPr lang="de-DE" dirty="0"/>
              <a:t> national </a:t>
            </a:r>
            <a:r>
              <a:rPr lang="de-DE" dirty="0" err="1"/>
              <a:t>law</a:t>
            </a:r>
            <a:r>
              <a:rPr lang="de-DE" dirty="0"/>
              <a:t> </a:t>
            </a:r>
            <a:r>
              <a:rPr lang="de-DE" dirty="0" err="1"/>
              <a:t>of</a:t>
            </a:r>
            <a:r>
              <a:rPr lang="de-DE" dirty="0"/>
              <a:t> </a:t>
            </a:r>
            <a:r>
              <a:rPr lang="de-DE" dirty="0" err="1"/>
              <a:t>churches</a:t>
            </a:r>
            <a:r>
              <a:rPr lang="de-DE" dirty="0"/>
              <a:t> </a:t>
            </a:r>
            <a:r>
              <a:rPr lang="de-DE" dirty="0" err="1"/>
              <a:t>and</a:t>
            </a:r>
            <a:r>
              <a:rPr lang="de-DE" dirty="0"/>
              <a:t> </a:t>
            </a:r>
            <a:r>
              <a:rPr lang="de-DE" dirty="0" err="1"/>
              <a:t>religious</a:t>
            </a:r>
            <a:r>
              <a:rPr lang="de-DE" dirty="0"/>
              <a:t> </a:t>
            </a:r>
            <a:r>
              <a:rPr lang="de-DE" dirty="0" err="1"/>
              <a:t>associations</a:t>
            </a:r>
            <a:r>
              <a:rPr lang="de-DE" dirty="0"/>
              <a:t> </a:t>
            </a:r>
            <a:r>
              <a:rPr lang="de-DE" dirty="0" err="1"/>
              <a:t>or</a:t>
            </a:r>
            <a:r>
              <a:rPr lang="de-DE" dirty="0"/>
              <a:t> </a:t>
            </a:r>
            <a:r>
              <a:rPr lang="de-DE" dirty="0" err="1"/>
              <a:t>communities</a:t>
            </a:r>
            <a:r>
              <a:rPr lang="de-DE" dirty="0"/>
              <a:t> in </a:t>
            </a:r>
            <a:r>
              <a:rPr lang="de-DE" dirty="0" err="1"/>
              <a:t>the</a:t>
            </a:r>
            <a:r>
              <a:rPr lang="de-DE" dirty="0"/>
              <a:t> Member States.</a:t>
            </a:r>
          </a:p>
          <a:p>
            <a:r>
              <a:rPr lang="de-DE" dirty="0"/>
              <a:t>2. The Union </a:t>
            </a:r>
            <a:r>
              <a:rPr lang="de-DE" dirty="0" err="1"/>
              <a:t>equally</a:t>
            </a:r>
            <a:r>
              <a:rPr lang="de-DE" dirty="0"/>
              <a:t> </a:t>
            </a:r>
            <a:r>
              <a:rPr lang="de-DE" dirty="0" err="1"/>
              <a:t>respects</a:t>
            </a:r>
            <a:r>
              <a:rPr lang="de-DE" dirty="0"/>
              <a:t> </a:t>
            </a:r>
            <a:r>
              <a:rPr lang="de-DE" dirty="0" err="1"/>
              <a:t>the</a:t>
            </a:r>
            <a:r>
              <a:rPr lang="de-DE" dirty="0"/>
              <a:t> </a:t>
            </a:r>
            <a:r>
              <a:rPr lang="de-DE" dirty="0" err="1"/>
              <a:t>status</a:t>
            </a:r>
            <a:r>
              <a:rPr lang="de-DE" dirty="0"/>
              <a:t> </a:t>
            </a:r>
            <a:r>
              <a:rPr lang="de-DE" dirty="0" err="1"/>
              <a:t>under</a:t>
            </a:r>
            <a:r>
              <a:rPr lang="de-DE" dirty="0"/>
              <a:t> national </a:t>
            </a:r>
            <a:r>
              <a:rPr lang="de-DE" dirty="0" err="1"/>
              <a:t>law</a:t>
            </a:r>
            <a:r>
              <a:rPr lang="de-DE" dirty="0"/>
              <a:t> </a:t>
            </a:r>
            <a:r>
              <a:rPr lang="de-DE" dirty="0" err="1"/>
              <a:t>of</a:t>
            </a:r>
            <a:r>
              <a:rPr lang="de-DE" dirty="0"/>
              <a:t> </a:t>
            </a:r>
            <a:r>
              <a:rPr lang="de-DE" dirty="0" err="1"/>
              <a:t>philosophical</a:t>
            </a:r>
            <a:r>
              <a:rPr lang="de-DE" dirty="0"/>
              <a:t> </a:t>
            </a:r>
            <a:r>
              <a:rPr lang="de-DE" dirty="0" err="1"/>
              <a:t>and</a:t>
            </a:r>
            <a:r>
              <a:rPr lang="de-DE" dirty="0"/>
              <a:t> non-</a:t>
            </a:r>
            <a:r>
              <a:rPr lang="de-DE" dirty="0" err="1"/>
              <a:t>confessional</a:t>
            </a:r>
            <a:r>
              <a:rPr lang="de-DE" dirty="0"/>
              <a:t> </a:t>
            </a:r>
            <a:r>
              <a:rPr lang="de-DE" dirty="0" err="1"/>
              <a:t>organisations</a:t>
            </a:r>
            <a:r>
              <a:rPr lang="de-DE" dirty="0"/>
              <a:t>.</a:t>
            </a:r>
          </a:p>
          <a:p>
            <a:r>
              <a:rPr lang="de-DE" dirty="0"/>
              <a:t>3. </a:t>
            </a:r>
            <a:r>
              <a:rPr lang="de-DE" dirty="0" err="1"/>
              <a:t>Recognising</a:t>
            </a:r>
            <a:r>
              <a:rPr lang="de-DE" dirty="0"/>
              <a:t> </a:t>
            </a:r>
            <a:r>
              <a:rPr lang="de-DE" dirty="0" err="1"/>
              <a:t>their</a:t>
            </a:r>
            <a:r>
              <a:rPr lang="de-DE" dirty="0"/>
              <a:t> </a:t>
            </a:r>
            <a:r>
              <a:rPr lang="de-DE" dirty="0" err="1"/>
              <a:t>identity</a:t>
            </a:r>
            <a:r>
              <a:rPr lang="de-DE" dirty="0"/>
              <a:t> </a:t>
            </a:r>
            <a:r>
              <a:rPr lang="de-DE" dirty="0" err="1"/>
              <a:t>and</a:t>
            </a:r>
            <a:r>
              <a:rPr lang="de-DE" dirty="0"/>
              <a:t> </a:t>
            </a:r>
            <a:r>
              <a:rPr lang="de-DE" dirty="0" err="1"/>
              <a:t>their</a:t>
            </a:r>
            <a:r>
              <a:rPr lang="de-DE" dirty="0"/>
              <a:t> </a:t>
            </a:r>
            <a:r>
              <a:rPr lang="de-DE" dirty="0" err="1"/>
              <a:t>specific</a:t>
            </a:r>
            <a:r>
              <a:rPr lang="de-DE" dirty="0"/>
              <a:t> </a:t>
            </a:r>
            <a:r>
              <a:rPr lang="de-DE" dirty="0" err="1"/>
              <a:t>contribution</a:t>
            </a:r>
            <a:r>
              <a:rPr lang="de-DE" dirty="0"/>
              <a:t>, </a:t>
            </a:r>
            <a:r>
              <a:rPr lang="de-DE" dirty="0" err="1"/>
              <a:t>the</a:t>
            </a:r>
            <a:r>
              <a:rPr lang="de-DE" dirty="0"/>
              <a:t> Union </a:t>
            </a:r>
            <a:r>
              <a:rPr lang="de-DE" dirty="0" err="1"/>
              <a:t>shall</a:t>
            </a:r>
            <a:r>
              <a:rPr lang="de-DE" dirty="0"/>
              <a:t> </a:t>
            </a:r>
            <a:r>
              <a:rPr lang="de-DE" dirty="0" err="1"/>
              <a:t>maintain</a:t>
            </a:r>
            <a:r>
              <a:rPr lang="de-DE" dirty="0"/>
              <a:t> an open, transparent </a:t>
            </a:r>
            <a:r>
              <a:rPr lang="de-DE" dirty="0" err="1"/>
              <a:t>and</a:t>
            </a:r>
            <a:r>
              <a:rPr lang="de-DE" dirty="0"/>
              <a:t> </a:t>
            </a:r>
            <a:r>
              <a:rPr lang="de-DE" dirty="0" err="1"/>
              <a:t>regular</a:t>
            </a:r>
            <a:r>
              <a:rPr lang="de-DE" dirty="0"/>
              <a:t> </a:t>
            </a:r>
            <a:r>
              <a:rPr lang="de-DE" dirty="0" err="1"/>
              <a:t>dialogue</a:t>
            </a:r>
            <a:r>
              <a:rPr lang="de-DE" dirty="0"/>
              <a:t> </a:t>
            </a:r>
            <a:r>
              <a:rPr lang="de-DE" dirty="0" err="1"/>
              <a:t>with</a:t>
            </a:r>
            <a:r>
              <a:rPr lang="de-DE" dirty="0"/>
              <a:t> </a:t>
            </a:r>
            <a:r>
              <a:rPr lang="de-DE" dirty="0" err="1"/>
              <a:t>these</a:t>
            </a:r>
            <a:r>
              <a:rPr lang="de-DE" dirty="0"/>
              <a:t> </a:t>
            </a:r>
            <a:r>
              <a:rPr lang="de-DE" dirty="0" err="1"/>
              <a:t>churches</a:t>
            </a:r>
            <a:r>
              <a:rPr lang="de-DE" dirty="0"/>
              <a:t> </a:t>
            </a:r>
            <a:r>
              <a:rPr lang="de-DE" dirty="0" err="1"/>
              <a:t>and</a:t>
            </a:r>
            <a:r>
              <a:rPr lang="de-DE" dirty="0"/>
              <a:t> </a:t>
            </a:r>
            <a:r>
              <a:rPr lang="de-DE" dirty="0" err="1"/>
              <a:t>organisations</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31</a:t>
            </a:fld>
            <a:endParaRPr lang="de-DE"/>
          </a:p>
        </p:txBody>
      </p:sp>
    </p:spTree>
    <p:extLst>
      <p:ext uri="{BB962C8B-B14F-4D97-AF65-F5344CB8AC3E}">
        <p14:creationId xmlns:p14="http://schemas.microsoft.com/office/powerpoint/2010/main" val="1645708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20 TFEU</a:t>
            </a:r>
          </a:p>
          <a:p>
            <a:r>
              <a:rPr lang="de-DE" dirty="0"/>
              <a:t>1. </a:t>
            </a:r>
            <a:r>
              <a:rPr lang="de-DE" dirty="0" err="1"/>
              <a:t>Citizenship</a:t>
            </a:r>
            <a:r>
              <a:rPr lang="de-DE" dirty="0"/>
              <a:t> </a:t>
            </a:r>
            <a:r>
              <a:rPr lang="de-DE" dirty="0" err="1"/>
              <a:t>of</a:t>
            </a:r>
            <a:r>
              <a:rPr lang="de-DE" dirty="0"/>
              <a:t> </a:t>
            </a:r>
            <a:r>
              <a:rPr lang="de-DE" dirty="0" err="1"/>
              <a:t>the</a:t>
            </a:r>
            <a:r>
              <a:rPr lang="de-DE" dirty="0"/>
              <a:t> Union </a:t>
            </a:r>
            <a:r>
              <a:rPr lang="de-DE" dirty="0" err="1"/>
              <a:t>is</a:t>
            </a:r>
            <a:r>
              <a:rPr lang="de-DE" dirty="0"/>
              <a:t> </a:t>
            </a:r>
            <a:r>
              <a:rPr lang="de-DE" dirty="0" err="1"/>
              <a:t>hereby</a:t>
            </a:r>
            <a:r>
              <a:rPr lang="de-DE" dirty="0"/>
              <a:t> </a:t>
            </a:r>
            <a:r>
              <a:rPr lang="de-DE" dirty="0" err="1"/>
              <a:t>established</a:t>
            </a:r>
            <a:r>
              <a:rPr lang="de-DE" dirty="0"/>
              <a:t>. Every </a:t>
            </a:r>
            <a:r>
              <a:rPr lang="de-DE" dirty="0" err="1"/>
              <a:t>person</a:t>
            </a:r>
            <a:r>
              <a:rPr lang="de-DE" dirty="0"/>
              <a:t> </a:t>
            </a:r>
            <a:r>
              <a:rPr lang="de-DE" dirty="0" err="1"/>
              <a:t>holding</a:t>
            </a:r>
            <a:r>
              <a:rPr lang="de-DE" dirty="0"/>
              <a:t> </a:t>
            </a:r>
            <a:r>
              <a:rPr lang="de-DE" dirty="0" err="1"/>
              <a:t>the</a:t>
            </a:r>
            <a:r>
              <a:rPr lang="de-DE" dirty="0"/>
              <a:t> </a:t>
            </a:r>
            <a:r>
              <a:rPr lang="de-DE" dirty="0" err="1"/>
              <a:t>nationality</a:t>
            </a:r>
            <a:r>
              <a:rPr lang="de-DE" dirty="0"/>
              <a:t> </a:t>
            </a:r>
            <a:r>
              <a:rPr lang="de-DE" dirty="0" err="1"/>
              <a:t>of</a:t>
            </a:r>
            <a:r>
              <a:rPr lang="de-DE" dirty="0"/>
              <a:t> a Member State </a:t>
            </a:r>
            <a:r>
              <a:rPr lang="de-DE" dirty="0" err="1"/>
              <a:t>shall</a:t>
            </a:r>
            <a:r>
              <a:rPr lang="de-DE" dirty="0"/>
              <a:t> </a:t>
            </a:r>
            <a:r>
              <a:rPr lang="de-DE" dirty="0" err="1"/>
              <a:t>be</a:t>
            </a:r>
            <a:r>
              <a:rPr lang="de-DE" dirty="0"/>
              <a:t> a </a:t>
            </a:r>
            <a:r>
              <a:rPr lang="de-DE" dirty="0" err="1"/>
              <a:t>citizen</a:t>
            </a:r>
            <a:r>
              <a:rPr lang="de-DE" dirty="0"/>
              <a:t> </a:t>
            </a:r>
            <a:r>
              <a:rPr lang="de-DE" dirty="0" err="1"/>
              <a:t>of</a:t>
            </a:r>
            <a:r>
              <a:rPr lang="de-DE" dirty="0"/>
              <a:t> </a:t>
            </a:r>
            <a:r>
              <a:rPr lang="de-DE" dirty="0" err="1"/>
              <a:t>the</a:t>
            </a:r>
            <a:r>
              <a:rPr lang="de-DE" dirty="0"/>
              <a:t> Union. </a:t>
            </a:r>
            <a:r>
              <a:rPr lang="de-DE" dirty="0" err="1"/>
              <a:t>Citizenship</a:t>
            </a:r>
            <a:r>
              <a:rPr lang="de-DE" dirty="0"/>
              <a:t> </a:t>
            </a:r>
            <a:r>
              <a:rPr lang="de-DE" dirty="0" err="1"/>
              <a:t>of</a:t>
            </a:r>
            <a:r>
              <a:rPr lang="de-DE" dirty="0"/>
              <a:t> </a:t>
            </a:r>
            <a:r>
              <a:rPr lang="de-DE" dirty="0" err="1"/>
              <a:t>the</a:t>
            </a:r>
            <a:r>
              <a:rPr lang="de-DE" dirty="0"/>
              <a:t> Union </a:t>
            </a:r>
            <a:r>
              <a:rPr lang="de-DE" dirty="0" err="1"/>
              <a:t>shall</a:t>
            </a:r>
            <a:r>
              <a:rPr lang="de-DE" dirty="0"/>
              <a:t> </a:t>
            </a:r>
            <a:r>
              <a:rPr lang="de-DE" dirty="0" err="1"/>
              <a:t>be</a:t>
            </a:r>
            <a:r>
              <a:rPr lang="de-DE" dirty="0"/>
              <a:t> additional </a:t>
            </a:r>
            <a:r>
              <a:rPr lang="de-DE" dirty="0" err="1"/>
              <a:t>to</a:t>
            </a:r>
            <a:r>
              <a:rPr lang="de-DE" dirty="0"/>
              <a:t> </a:t>
            </a:r>
            <a:r>
              <a:rPr lang="de-DE" dirty="0" err="1"/>
              <a:t>and</a:t>
            </a:r>
            <a:r>
              <a:rPr lang="de-DE" dirty="0"/>
              <a:t> not </a:t>
            </a:r>
            <a:r>
              <a:rPr lang="de-DE" dirty="0" err="1"/>
              <a:t>replace</a:t>
            </a:r>
            <a:r>
              <a:rPr lang="de-DE" dirty="0"/>
              <a:t> national </a:t>
            </a:r>
            <a:r>
              <a:rPr lang="de-DE" dirty="0" err="1"/>
              <a:t>citizenship</a:t>
            </a:r>
            <a:r>
              <a:rPr lang="de-DE" dirty="0"/>
              <a:t>.</a:t>
            </a:r>
          </a:p>
          <a:p>
            <a:r>
              <a:rPr lang="de-DE" dirty="0"/>
              <a:t>2. </a:t>
            </a:r>
            <a:r>
              <a:rPr lang="de-DE" dirty="0" err="1"/>
              <a:t>Citizens</a:t>
            </a:r>
            <a:r>
              <a:rPr lang="de-DE" dirty="0"/>
              <a:t> </a:t>
            </a:r>
            <a:r>
              <a:rPr lang="de-DE" dirty="0" err="1"/>
              <a:t>of</a:t>
            </a:r>
            <a:r>
              <a:rPr lang="de-DE" dirty="0"/>
              <a:t> </a:t>
            </a:r>
            <a:r>
              <a:rPr lang="de-DE" dirty="0" err="1"/>
              <a:t>the</a:t>
            </a:r>
            <a:r>
              <a:rPr lang="de-DE" dirty="0"/>
              <a:t> Union </a:t>
            </a:r>
            <a:r>
              <a:rPr lang="de-DE" dirty="0" err="1"/>
              <a:t>shall</a:t>
            </a:r>
            <a:r>
              <a:rPr lang="de-DE" dirty="0"/>
              <a:t> </a:t>
            </a:r>
            <a:r>
              <a:rPr lang="de-DE" dirty="0" err="1"/>
              <a:t>enjoy</a:t>
            </a:r>
            <a:r>
              <a:rPr lang="de-DE" dirty="0"/>
              <a:t> </a:t>
            </a:r>
            <a:r>
              <a:rPr lang="de-DE" dirty="0" err="1"/>
              <a:t>the</a:t>
            </a:r>
            <a:r>
              <a:rPr lang="de-DE" dirty="0"/>
              <a:t> </a:t>
            </a:r>
            <a:r>
              <a:rPr lang="de-DE" dirty="0" err="1"/>
              <a:t>rights</a:t>
            </a:r>
            <a:r>
              <a:rPr lang="de-DE" dirty="0"/>
              <a:t> </a:t>
            </a:r>
            <a:r>
              <a:rPr lang="de-DE" dirty="0" err="1"/>
              <a:t>and</a:t>
            </a:r>
            <a:r>
              <a:rPr lang="de-DE" dirty="0"/>
              <a:t> </a:t>
            </a:r>
            <a:r>
              <a:rPr lang="de-DE" dirty="0" err="1"/>
              <a:t>be</a:t>
            </a:r>
            <a:r>
              <a:rPr lang="de-DE" dirty="0"/>
              <a:t> </a:t>
            </a:r>
            <a:r>
              <a:rPr lang="de-DE" dirty="0" err="1"/>
              <a:t>subject</a:t>
            </a:r>
            <a:r>
              <a:rPr lang="de-DE" dirty="0"/>
              <a:t> </a:t>
            </a:r>
            <a:r>
              <a:rPr lang="de-DE" dirty="0" err="1"/>
              <a:t>to</a:t>
            </a:r>
            <a:r>
              <a:rPr lang="de-DE" dirty="0"/>
              <a:t> </a:t>
            </a:r>
            <a:r>
              <a:rPr lang="de-DE" dirty="0" err="1"/>
              <a:t>the</a:t>
            </a:r>
            <a:r>
              <a:rPr lang="de-DE" dirty="0"/>
              <a:t> </a:t>
            </a:r>
            <a:r>
              <a:rPr lang="de-DE" dirty="0" err="1"/>
              <a:t>duties</a:t>
            </a:r>
            <a:r>
              <a:rPr lang="de-DE" dirty="0"/>
              <a:t> </a:t>
            </a:r>
            <a:r>
              <a:rPr lang="de-DE" dirty="0" err="1"/>
              <a:t>provided</a:t>
            </a:r>
            <a:r>
              <a:rPr lang="de-DE" dirty="0"/>
              <a:t> </a:t>
            </a:r>
            <a:r>
              <a:rPr lang="de-DE" dirty="0" err="1"/>
              <a:t>for</a:t>
            </a:r>
            <a:r>
              <a:rPr lang="de-DE" dirty="0"/>
              <a:t> in </a:t>
            </a:r>
            <a:r>
              <a:rPr lang="de-DE" dirty="0" err="1"/>
              <a:t>the</a:t>
            </a:r>
            <a:r>
              <a:rPr lang="de-DE" dirty="0"/>
              <a:t> </a:t>
            </a:r>
            <a:r>
              <a:rPr lang="de-DE" dirty="0" err="1"/>
              <a:t>Treaties</a:t>
            </a:r>
            <a:r>
              <a:rPr lang="de-DE" dirty="0"/>
              <a:t>. </a:t>
            </a:r>
            <a:r>
              <a:rPr lang="de-DE" dirty="0" err="1"/>
              <a:t>They</a:t>
            </a:r>
            <a:r>
              <a:rPr lang="de-DE" dirty="0"/>
              <a:t> </a:t>
            </a:r>
            <a:r>
              <a:rPr lang="de-DE" dirty="0" err="1"/>
              <a:t>shall</a:t>
            </a:r>
            <a:r>
              <a:rPr lang="de-DE" dirty="0"/>
              <a:t> </a:t>
            </a:r>
            <a:r>
              <a:rPr lang="de-DE" dirty="0" err="1"/>
              <a:t>have</a:t>
            </a:r>
            <a:r>
              <a:rPr lang="de-DE" dirty="0"/>
              <a:t>, </a:t>
            </a:r>
            <a:r>
              <a:rPr lang="de-DE" dirty="0" err="1"/>
              <a:t>inter</a:t>
            </a:r>
            <a:r>
              <a:rPr lang="de-DE" dirty="0"/>
              <a:t> </a:t>
            </a:r>
            <a:r>
              <a:rPr lang="de-DE" dirty="0" err="1"/>
              <a:t>alia</a:t>
            </a:r>
            <a:r>
              <a:rPr lang="de-DE" dirty="0"/>
              <a:t>:</a:t>
            </a:r>
          </a:p>
          <a:p>
            <a:pPr lvl="1"/>
            <a:r>
              <a:rPr lang="de-DE" dirty="0"/>
              <a:t>(a) </a:t>
            </a:r>
            <a:r>
              <a:rPr lang="de-DE" dirty="0" err="1"/>
              <a:t>the</a:t>
            </a:r>
            <a:r>
              <a:rPr lang="de-DE" dirty="0"/>
              <a:t> </a:t>
            </a:r>
            <a:r>
              <a:rPr lang="de-DE" dirty="0" err="1"/>
              <a:t>right</a:t>
            </a:r>
            <a:r>
              <a:rPr lang="de-DE" dirty="0"/>
              <a:t> </a:t>
            </a:r>
            <a:r>
              <a:rPr lang="de-DE" dirty="0" err="1"/>
              <a:t>to</a:t>
            </a:r>
            <a:r>
              <a:rPr lang="de-DE" dirty="0"/>
              <a:t> </a:t>
            </a:r>
            <a:r>
              <a:rPr lang="de-DE" dirty="0" err="1"/>
              <a:t>move</a:t>
            </a:r>
            <a:r>
              <a:rPr lang="de-DE" dirty="0"/>
              <a:t> </a:t>
            </a:r>
            <a:r>
              <a:rPr lang="de-DE" dirty="0" err="1"/>
              <a:t>and</a:t>
            </a:r>
            <a:r>
              <a:rPr lang="de-DE" dirty="0"/>
              <a:t> </a:t>
            </a:r>
            <a:r>
              <a:rPr lang="de-DE" dirty="0" err="1"/>
              <a:t>reside</a:t>
            </a:r>
            <a:r>
              <a:rPr lang="de-DE" dirty="0"/>
              <a:t> </a:t>
            </a:r>
            <a:r>
              <a:rPr lang="de-DE" dirty="0" err="1"/>
              <a:t>freely</a:t>
            </a:r>
            <a:r>
              <a:rPr lang="de-DE" dirty="0"/>
              <a:t> </a:t>
            </a:r>
            <a:r>
              <a:rPr lang="de-DE" dirty="0" err="1"/>
              <a:t>within</a:t>
            </a:r>
            <a:r>
              <a:rPr lang="de-DE" dirty="0"/>
              <a:t> </a:t>
            </a:r>
            <a:r>
              <a:rPr lang="de-DE" dirty="0" err="1"/>
              <a:t>the</a:t>
            </a:r>
            <a:r>
              <a:rPr lang="de-DE" dirty="0"/>
              <a:t> </a:t>
            </a:r>
            <a:r>
              <a:rPr lang="de-DE" dirty="0" err="1"/>
              <a:t>territory</a:t>
            </a:r>
            <a:r>
              <a:rPr lang="de-DE" dirty="0"/>
              <a:t> </a:t>
            </a:r>
            <a:r>
              <a:rPr lang="de-DE" dirty="0" err="1"/>
              <a:t>of</a:t>
            </a:r>
            <a:r>
              <a:rPr lang="de-DE" dirty="0"/>
              <a:t> </a:t>
            </a:r>
            <a:r>
              <a:rPr lang="de-DE" dirty="0" err="1"/>
              <a:t>the</a:t>
            </a:r>
            <a:r>
              <a:rPr lang="de-DE" dirty="0"/>
              <a:t> Member States; (Art. 21 TFEU)</a:t>
            </a:r>
          </a:p>
          <a:p>
            <a:pPr lvl="1"/>
            <a:r>
              <a:rPr lang="de-DE" dirty="0"/>
              <a:t>(b) </a:t>
            </a:r>
            <a:r>
              <a:rPr lang="de-DE" dirty="0" err="1"/>
              <a:t>the</a:t>
            </a:r>
            <a:r>
              <a:rPr lang="de-DE" dirty="0"/>
              <a:t> </a:t>
            </a:r>
            <a:r>
              <a:rPr lang="de-DE" dirty="0" err="1"/>
              <a:t>right</a:t>
            </a:r>
            <a:r>
              <a:rPr lang="de-DE" dirty="0"/>
              <a:t> </a:t>
            </a:r>
            <a:r>
              <a:rPr lang="de-DE" dirty="0" err="1"/>
              <a:t>to</a:t>
            </a:r>
            <a:r>
              <a:rPr lang="de-DE" dirty="0"/>
              <a:t> </a:t>
            </a:r>
            <a:r>
              <a:rPr lang="de-DE" dirty="0" err="1"/>
              <a:t>vote</a:t>
            </a:r>
            <a:r>
              <a:rPr lang="de-DE" dirty="0"/>
              <a:t> </a:t>
            </a:r>
            <a:r>
              <a:rPr lang="de-DE" dirty="0" err="1"/>
              <a:t>and</a:t>
            </a:r>
            <a:r>
              <a:rPr lang="de-DE" dirty="0"/>
              <a:t> </a:t>
            </a:r>
            <a:r>
              <a:rPr lang="de-DE" dirty="0" err="1"/>
              <a:t>to</a:t>
            </a:r>
            <a:r>
              <a:rPr lang="de-DE" dirty="0"/>
              <a:t> stand </a:t>
            </a:r>
            <a:r>
              <a:rPr lang="de-DE" dirty="0" err="1"/>
              <a:t>as</a:t>
            </a:r>
            <a:r>
              <a:rPr lang="de-DE" dirty="0"/>
              <a:t> </a:t>
            </a:r>
            <a:r>
              <a:rPr lang="de-DE" dirty="0" err="1"/>
              <a:t>candidates</a:t>
            </a:r>
            <a:r>
              <a:rPr lang="de-DE" dirty="0"/>
              <a:t> in </a:t>
            </a:r>
            <a:r>
              <a:rPr lang="de-DE" dirty="0" err="1"/>
              <a:t>elections</a:t>
            </a:r>
            <a:r>
              <a:rPr lang="de-DE" dirty="0"/>
              <a:t> </a:t>
            </a:r>
            <a:r>
              <a:rPr lang="de-DE" dirty="0" err="1"/>
              <a:t>to</a:t>
            </a:r>
            <a:r>
              <a:rPr lang="de-DE" dirty="0"/>
              <a:t> </a:t>
            </a:r>
            <a:r>
              <a:rPr lang="de-DE" dirty="0" err="1"/>
              <a:t>the</a:t>
            </a:r>
            <a:r>
              <a:rPr lang="de-DE" dirty="0"/>
              <a:t> European </a:t>
            </a:r>
            <a:r>
              <a:rPr lang="de-DE" dirty="0" err="1"/>
              <a:t>Parliament</a:t>
            </a:r>
            <a:r>
              <a:rPr lang="de-DE" dirty="0"/>
              <a:t> </a:t>
            </a:r>
            <a:r>
              <a:rPr lang="de-DE" dirty="0" err="1"/>
              <a:t>and</a:t>
            </a:r>
            <a:r>
              <a:rPr lang="de-DE" dirty="0"/>
              <a:t> in </a:t>
            </a:r>
            <a:r>
              <a:rPr lang="de-DE" dirty="0" err="1"/>
              <a:t>municipal</a:t>
            </a:r>
            <a:r>
              <a:rPr lang="de-DE" dirty="0"/>
              <a:t> </a:t>
            </a:r>
            <a:r>
              <a:rPr lang="de-DE" dirty="0" err="1"/>
              <a:t>elections</a:t>
            </a:r>
            <a:r>
              <a:rPr lang="de-DE" dirty="0"/>
              <a:t> in </a:t>
            </a:r>
            <a:r>
              <a:rPr lang="de-DE" dirty="0" err="1"/>
              <a:t>their</a:t>
            </a:r>
            <a:r>
              <a:rPr lang="de-DE" dirty="0"/>
              <a:t> Member State </a:t>
            </a:r>
            <a:r>
              <a:rPr lang="de-DE" dirty="0" err="1"/>
              <a:t>of</a:t>
            </a:r>
            <a:r>
              <a:rPr lang="de-DE" dirty="0"/>
              <a:t> </a:t>
            </a:r>
            <a:r>
              <a:rPr lang="de-DE" dirty="0" err="1"/>
              <a:t>residence</a:t>
            </a:r>
            <a:r>
              <a:rPr lang="de-DE" dirty="0"/>
              <a:t>, </a:t>
            </a:r>
            <a:r>
              <a:rPr lang="de-DE" dirty="0" err="1"/>
              <a:t>under</a:t>
            </a:r>
            <a:r>
              <a:rPr lang="de-DE" dirty="0"/>
              <a:t> </a:t>
            </a:r>
            <a:r>
              <a:rPr lang="de-DE" dirty="0" err="1"/>
              <a:t>the</a:t>
            </a:r>
            <a:r>
              <a:rPr lang="de-DE" dirty="0"/>
              <a:t> same </a:t>
            </a:r>
            <a:r>
              <a:rPr lang="de-DE" dirty="0" err="1"/>
              <a:t>conditions</a:t>
            </a:r>
            <a:r>
              <a:rPr lang="de-DE" dirty="0"/>
              <a:t> </a:t>
            </a:r>
            <a:r>
              <a:rPr lang="de-DE" dirty="0" err="1"/>
              <a:t>as</a:t>
            </a:r>
            <a:r>
              <a:rPr lang="de-DE" dirty="0"/>
              <a:t> </a:t>
            </a:r>
            <a:r>
              <a:rPr lang="de-DE" dirty="0" err="1"/>
              <a:t>nationals</a:t>
            </a:r>
            <a:r>
              <a:rPr lang="de-DE" dirty="0"/>
              <a:t> </a:t>
            </a:r>
            <a:r>
              <a:rPr lang="de-DE" dirty="0" err="1"/>
              <a:t>of</a:t>
            </a:r>
            <a:r>
              <a:rPr lang="de-DE" dirty="0"/>
              <a:t> </a:t>
            </a:r>
            <a:r>
              <a:rPr lang="de-DE" dirty="0" err="1"/>
              <a:t>that</a:t>
            </a:r>
            <a:r>
              <a:rPr lang="de-DE" dirty="0"/>
              <a:t> State; (Art. 22 TFEU)</a:t>
            </a:r>
          </a:p>
          <a:p>
            <a:pPr lvl="1"/>
            <a:r>
              <a:rPr lang="de-DE" dirty="0"/>
              <a:t>(c) </a:t>
            </a:r>
            <a:r>
              <a:rPr lang="de-DE" dirty="0" err="1"/>
              <a:t>the</a:t>
            </a:r>
            <a:r>
              <a:rPr lang="de-DE" dirty="0"/>
              <a:t> </a:t>
            </a:r>
            <a:r>
              <a:rPr lang="de-DE" dirty="0" err="1"/>
              <a:t>right</a:t>
            </a:r>
            <a:r>
              <a:rPr lang="de-DE" dirty="0"/>
              <a:t> </a:t>
            </a:r>
            <a:r>
              <a:rPr lang="de-DE" dirty="0" err="1"/>
              <a:t>to</a:t>
            </a:r>
            <a:r>
              <a:rPr lang="de-DE" dirty="0"/>
              <a:t> </a:t>
            </a:r>
            <a:r>
              <a:rPr lang="de-DE" dirty="0" err="1"/>
              <a:t>enjoy</a:t>
            </a:r>
            <a:r>
              <a:rPr lang="de-DE" dirty="0"/>
              <a:t>, in </a:t>
            </a:r>
            <a:r>
              <a:rPr lang="de-DE" dirty="0" err="1"/>
              <a:t>the</a:t>
            </a:r>
            <a:r>
              <a:rPr lang="de-DE" dirty="0"/>
              <a:t> </a:t>
            </a:r>
            <a:r>
              <a:rPr lang="de-DE" dirty="0" err="1"/>
              <a:t>territory</a:t>
            </a:r>
            <a:r>
              <a:rPr lang="de-DE" dirty="0"/>
              <a:t> </a:t>
            </a:r>
            <a:r>
              <a:rPr lang="de-DE" dirty="0" err="1"/>
              <a:t>of</a:t>
            </a:r>
            <a:r>
              <a:rPr lang="de-DE" dirty="0"/>
              <a:t> a  </a:t>
            </a:r>
            <a:r>
              <a:rPr lang="de-DE" dirty="0" err="1"/>
              <a:t>third</a:t>
            </a:r>
            <a:r>
              <a:rPr lang="de-DE" dirty="0"/>
              <a:t> </a:t>
            </a:r>
            <a:r>
              <a:rPr lang="de-DE" dirty="0" err="1"/>
              <a:t>country</a:t>
            </a:r>
            <a:r>
              <a:rPr lang="de-DE" dirty="0"/>
              <a:t> in </a:t>
            </a:r>
            <a:r>
              <a:rPr lang="de-DE" dirty="0" err="1"/>
              <a:t>which</a:t>
            </a:r>
            <a:r>
              <a:rPr lang="de-DE" dirty="0"/>
              <a:t> </a:t>
            </a:r>
            <a:r>
              <a:rPr lang="de-DE" dirty="0" err="1"/>
              <a:t>the</a:t>
            </a:r>
            <a:r>
              <a:rPr lang="de-DE" dirty="0"/>
              <a:t> Member State </a:t>
            </a:r>
            <a:r>
              <a:rPr lang="de-DE" dirty="0" err="1"/>
              <a:t>of</a:t>
            </a:r>
            <a:r>
              <a:rPr lang="de-DE" dirty="0"/>
              <a:t> </a:t>
            </a:r>
            <a:r>
              <a:rPr lang="de-DE" dirty="0" err="1"/>
              <a:t>which</a:t>
            </a:r>
            <a:r>
              <a:rPr lang="de-DE" dirty="0"/>
              <a:t> </a:t>
            </a:r>
            <a:r>
              <a:rPr lang="de-DE" dirty="0" err="1"/>
              <a:t>they</a:t>
            </a:r>
            <a:r>
              <a:rPr lang="de-DE" dirty="0"/>
              <a:t> </a:t>
            </a:r>
            <a:r>
              <a:rPr lang="de-DE" dirty="0" err="1"/>
              <a:t>are</a:t>
            </a:r>
            <a:r>
              <a:rPr lang="de-DE" dirty="0"/>
              <a:t> </a:t>
            </a:r>
            <a:r>
              <a:rPr lang="de-DE" dirty="0" err="1"/>
              <a:t>nationals</a:t>
            </a:r>
            <a:r>
              <a:rPr lang="de-DE" dirty="0"/>
              <a:t> </a:t>
            </a:r>
            <a:r>
              <a:rPr lang="de-DE" dirty="0" err="1"/>
              <a:t>is</a:t>
            </a:r>
            <a:r>
              <a:rPr lang="de-DE" dirty="0"/>
              <a:t> not </a:t>
            </a:r>
            <a:r>
              <a:rPr lang="de-DE" dirty="0" err="1"/>
              <a:t>represented</a:t>
            </a:r>
            <a:r>
              <a:rPr lang="de-DE" dirty="0"/>
              <a:t>, </a:t>
            </a:r>
            <a:r>
              <a:rPr lang="de-DE" dirty="0" err="1"/>
              <a:t>the</a:t>
            </a:r>
            <a:r>
              <a:rPr lang="de-DE" dirty="0"/>
              <a:t> </a:t>
            </a:r>
            <a:r>
              <a:rPr lang="de-DE" dirty="0" err="1"/>
              <a:t>protection</a:t>
            </a:r>
            <a:r>
              <a:rPr lang="de-DE" dirty="0"/>
              <a:t> </a:t>
            </a:r>
            <a:r>
              <a:rPr lang="de-DE" dirty="0" err="1"/>
              <a:t>of</a:t>
            </a:r>
            <a:r>
              <a:rPr lang="de-DE" dirty="0"/>
              <a:t> </a:t>
            </a:r>
            <a:r>
              <a:rPr lang="de-DE" dirty="0" err="1"/>
              <a:t>the</a:t>
            </a:r>
            <a:r>
              <a:rPr lang="de-DE" dirty="0"/>
              <a:t> </a:t>
            </a:r>
            <a:r>
              <a:rPr lang="de-DE" dirty="0" err="1"/>
              <a:t>diplomatic</a:t>
            </a:r>
            <a:r>
              <a:rPr lang="de-DE" dirty="0"/>
              <a:t> </a:t>
            </a:r>
            <a:r>
              <a:rPr lang="de-DE" dirty="0" err="1"/>
              <a:t>and</a:t>
            </a:r>
            <a:r>
              <a:rPr lang="de-DE" dirty="0"/>
              <a:t> </a:t>
            </a:r>
            <a:r>
              <a:rPr lang="de-DE" dirty="0" err="1"/>
              <a:t>consular</a:t>
            </a:r>
            <a:r>
              <a:rPr lang="de-DE" dirty="0"/>
              <a:t> </a:t>
            </a:r>
            <a:r>
              <a:rPr lang="de-DE" dirty="0" err="1"/>
              <a:t>authorities</a:t>
            </a:r>
            <a:r>
              <a:rPr lang="de-DE" dirty="0"/>
              <a:t> </a:t>
            </a:r>
            <a:r>
              <a:rPr lang="de-DE" dirty="0" err="1"/>
              <a:t>of</a:t>
            </a:r>
            <a:r>
              <a:rPr lang="de-DE" dirty="0"/>
              <a:t> </a:t>
            </a:r>
            <a:r>
              <a:rPr lang="de-DE" dirty="0" err="1"/>
              <a:t>any</a:t>
            </a:r>
            <a:r>
              <a:rPr lang="de-DE" dirty="0"/>
              <a:t> Member State on </a:t>
            </a:r>
            <a:r>
              <a:rPr lang="de-DE" dirty="0" err="1"/>
              <a:t>the</a:t>
            </a:r>
            <a:r>
              <a:rPr lang="de-DE" dirty="0"/>
              <a:t> same </a:t>
            </a:r>
            <a:r>
              <a:rPr lang="de-DE" dirty="0" err="1"/>
              <a:t>conditions</a:t>
            </a:r>
            <a:r>
              <a:rPr lang="de-DE" dirty="0"/>
              <a:t> </a:t>
            </a:r>
            <a:r>
              <a:rPr lang="de-DE" dirty="0" err="1"/>
              <a:t>as</a:t>
            </a:r>
            <a:r>
              <a:rPr lang="de-DE" dirty="0"/>
              <a:t> </a:t>
            </a:r>
            <a:r>
              <a:rPr lang="de-DE" dirty="0" err="1"/>
              <a:t>the</a:t>
            </a:r>
            <a:r>
              <a:rPr lang="de-DE" dirty="0"/>
              <a:t> </a:t>
            </a:r>
            <a:r>
              <a:rPr lang="de-DE" dirty="0" err="1"/>
              <a:t>nationals</a:t>
            </a:r>
            <a:r>
              <a:rPr lang="de-DE" dirty="0"/>
              <a:t> </a:t>
            </a:r>
            <a:r>
              <a:rPr lang="de-DE" dirty="0" err="1"/>
              <a:t>of</a:t>
            </a:r>
            <a:r>
              <a:rPr lang="de-DE" dirty="0"/>
              <a:t> </a:t>
            </a:r>
            <a:r>
              <a:rPr lang="de-DE" dirty="0" err="1"/>
              <a:t>that</a:t>
            </a:r>
            <a:r>
              <a:rPr lang="de-DE" dirty="0"/>
              <a:t> State (Art. 23 TFEU);</a:t>
            </a:r>
          </a:p>
          <a:p>
            <a:pPr lvl="1"/>
            <a:r>
              <a:rPr lang="de-DE" dirty="0"/>
              <a:t>(d) </a:t>
            </a:r>
            <a:r>
              <a:rPr lang="de-DE" dirty="0" err="1"/>
              <a:t>the</a:t>
            </a:r>
            <a:r>
              <a:rPr lang="de-DE" dirty="0"/>
              <a:t> </a:t>
            </a:r>
            <a:r>
              <a:rPr lang="de-DE" dirty="0" err="1"/>
              <a:t>right</a:t>
            </a:r>
            <a:r>
              <a:rPr lang="de-DE" dirty="0"/>
              <a:t> </a:t>
            </a:r>
            <a:r>
              <a:rPr lang="de-DE" dirty="0" err="1"/>
              <a:t>to</a:t>
            </a:r>
            <a:r>
              <a:rPr lang="de-DE" dirty="0"/>
              <a:t> </a:t>
            </a:r>
            <a:r>
              <a:rPr lang="de-DE" dirty="0" err="1"/>
              <a:t>petition</a:t>
            </a:r>
            <a:r>
              <a:rPr lang="de-DE" dirty="0"/>
              <a:t> </a:t>
            </a:r>
            <a:r>
              <a:rPr lang="de-DE" dirty="0" err="1"/>
              <a:t>the</a:t>
            </a:r>
            <a:r>
              <a:rPr lang="de-DE" dirty="0"/>
              <a:t> European </a:t>
            </a:r>
            <a:r>
              <a:rPr lang="de-DE" dirty="0" err="1"/>
              <a:t>Parliament</a:t>
            </a:r>
            <a:r>
              <a:rPr lang="de-DE" dirty="0"/>
              <a:t>, </a:t>
            </a:r>
            <a:r>
              <a:rPr lang="de-DE" dirty="0" err="1"/>
              <a:t>to</a:t>
            </a:r>
            <a:r>
              <a:rPr lang="de-DE" dirty="0"/>
              <a:t> </a:t>
            </a:r>
            <a:r>
              <a:rPr lang="de-DE" dirty="0" err="1"/>
              <a:t>apply</a:t>
            </a:r>
            <a:r>
              <a:rPr lang="de-DE" dirty="0"/>
              <a:t> </a:t>
            </a:r>
            <a:r>
              <a:rPr lang="de-DE" dirty="0" err="1"/>
              <a:t>to</a:t>
            </a:r>
            <a:r>
              <a:rPr lang="de-DE" dirty="0"/>
              <a:t> </a:t>
            </a:r>
            <a:r>
              <a:rPr lang="de-DE" dirty="0" err="1"/>
              <a:t>the</a:t>
            </a:r>
            <a:r>
              <a:rPr lang="de-DE" dirty="0"/>
              <a:t> European </a:t>
            </a:r>
            <a:r>
              <a:rPr lang="de-DE" dirty="0" err="1"/>
              <a:t>Ombudsman</a:t>
            </a:r>
            <a:r>
              <a:rPr lang="de-DE" dirty="0"/>
              <a:t>, </a:t>
            </a:r>
            <a:r>
              <a:rPr lang="de-DE" dirty="0" err="1"/>
              <a:t>and</a:t>
            </a:r>
            <a:r>
              <a:rPr lang="de-DE" dirty="0"/>
              <a:t> </a:t>
            </a:r>
            <a:r>
              <a:rPr lang="de-DE" dirty="0" err="1"/>
              <a:t>to</a:t>
            </a:r>
            <a:r>
              <a:rPr lang="de-DE" dirty="0"/>
              <a:t> </a:t>
            </a:r>
            <a:r>
              <a:rPr lang="de-DE" dirty="0" err="1"/>
              <a:t>address</a:t>
            </a:r>
            <a:r>
              <a:rPr lang="de-DE" dirty="0"/>
              <a:t> </a:t>
            </a:r>
            <a:r>
              <a:rPr lang="de-DE" dirty="0" err="1"/>
              <a:t>the</a:t>
            </a:r>
            <a:r>
              <a:rPr lang="de-DE" dirty="0"/>
              <a:t> </a:t>
            </a:r>
            <a:r>
              <a:rPr lang="de-DE" dirty="0" err="1"/>
              <a:t>institutions</a:t>
            </a:r>
            <a:r>
              <a:rPr lang="de-DE" dirty="0"/>
              <a:t> </a:t>
            </a:r>
            <a:r>
              <a:rPr lang="de-DE" dirty="0" err="1"/>
              <a:t>and</a:t>
            </a:r>
            <a:r>
              <a:rPr lang="de-DE" dirty="0"/>
              <a:t> </a:t>
            </a:r>
            <a:r>
              <a:rPr lang="de-DE" dirty="0" err="1"/>
              <a:t>advisory</a:t>
            </a:r>
            <a:r>
              <a:rPr lang="de-DE" dirty="0"/>
              <a:t> </a:t>
            </a:r>
            <a:r>
              <a:rPr lang="de-DE" dirty="0" err="1"/>
              <a:t>bodies</a:t>
            </a:r>
            <a:r>
              <a:rPr lang="de-DE" dirty="0"/>
              <a:t> </a:t>
            </a:r>
            <a:r>
              <a:rPr lang="de-DE" dirty="0" err="1"/>
              <a:t>of</a:t>
            </a:r>
            <a:r>
              <a:rPr lang="de-DE" dirty="0"/>
              <a:t> </a:t>
            </a:r>
            <a:r>
              <a:rPr lang="de-DE" dirty="0" err="1"/>
              <a:t>the</a:t>
            </a:r>
            <a:r>
              <a:rPr lang="de-DE" dirty="0"/>
              <a:t> Union in </a:t>
            </a:r>
            <a:r>
              <a:rPr lang="de-DE" dirty="0" err="1"/>
              <a:t>any</a:t>
            </a:r>
            <a:r>
              <a:rPr lang="de-DE" dirty="0"/>
              <a:t> </a:t>
            </a:r>
            <a:r>
              <a:rPr lang="de-DE" dirty="0" err="1"/>
              <a:t>of</a:t>
            </a:r>
            <a:r>
              <a:rPr lang="de-DE" dirty="0"/>
              <a:t> </a:t>
            </a:r>
            <a:r>
              <a:rPr lang="de-DE" dirty="0" err="1"/>
              <a:t>the</a:t>
            </a:r>
            <a:r>
              <a:rPr lang="de-DE" dirty="0"/>
              <a:t> Treaty </a:t>
            </a:r>
            <a:r>
              <a:rPr lang="de-DE" dirty="0" err="1"/>
              <a:t>languages</a:t>
            </a:r>
            <a:r>
              <a:rPr lang="de-DE" dirty="0"/>
              <a:t> </a:t>
            </a:r>
            <a:r>
              <a:rPr lang="de-DE" dirty="0" err="1"/>
              <a:t>and</a:t>
            </a:r>
            <a:r>
              <a:rPr lang="de-DE" dirty="0"/>
              <a:t> </a:t>
            </a:r>
            <a:r>
              <a:rPr lang="de-DE" dirty="0" err="1"/>
              <a:t>to</a:t>
            </a:r>
            <a:r>
              <a:rPr lang="de-DE" dirty="0"/>
              <a:t> </a:t>
            </a:r>
            <a:r>
              <a:rPr lang="de-DE" dirty="0" err="1"/>
              <a:t>obtain</a:t>
            </a:r>
            <a:r>
              <a:rPr lang="de-DE" dirty="0"/>
              <a:t> a </a:t>
            </a:r>
            <a:r>
              <a:rPr lang="de-DE" dirty="0" err="1"/>
              <a:t>reply</a:t>
            </a:r>
            <a:r>
              <a:rPr lang="de-DE" dirty="0"/>
              <a:t> in </a:t>
            </a:r>
            <a:r>
              <a:rPr lang="de-DE" dirty="0" err="1"/>
              <a:t>the</a:t>
            </a:r>
            <a:r>
              <a:rPr lang="de-DE" dirty="0"/>
              <a:t> same </a:t>
            </a:r>
            <a:r>
              <a:rPr lang="de-DE" dirty="0" err="1"/>
              <a:t>language.These</a:t>
            </a:r>
            <a:r>
              <a:rPr lang="de-DE" dirty="0"/>
              <a:t> </a:t>
            </a:r>
            <a:r>
              <a:rPr lang="de-DE" dirty="0" err="1"/>
              <a:t>rights</a:t>
            </a:r>
            <a:r>
              <a:rPr lang="de-DE" dirty="0"/>
              <a:t> </a:t>
            </a:r>
            <a:r>
              <a:rPr lang="de-DE" dirty="0" err="1"/>
              <a:t>shall</a:t>
            </a:r>
            <a:r>
              <a:rPr lang="de-DE" dirty="0"/>
              <a:t> </a:t>
            </a:r>
            <a:r>
              <a:rPr lang="de-DE" dirty="0" err="1"/>
              <a:t>be</a:t>
            </a:r>
            <a:r>
              <a:rPr lang="de-DE" dirty="0"/>
              <a:t> </a:t>
            </a:r>
            <a:r>
              <a:rPr lang="de-DE" dirty="0" err="1"/>
              <a:t>exercised</a:t>
            </a:r>
            <a:r>
              <a:rPr lang="de-DE" dirty="0"/>
              <a:t> in </a:t>
            </a:r>
            <a:r>
              <a:rPr lang="de-DE" dirty="0" err="1"/>
              <a:t>accordance</a:t>
            </a:r>
            <a:r>
              <a:rPr lang="de-DE" dirty="0"/>
              <a:t> </a:t>
            </a:r>
            <a:r>
              <a:rPr lang="de-DE" dirty="0" err="1"/>
              <a:t>with</a:t>
            </a:r>
            <a:r>
              <a:rPr lang="de-DE" dirty="0"/>
              <a:t> </a:t>
            </a:r>
            <a:r>
              <a:rPr lang="de-DE" dirty="0" err="1"/>
              <a:t>the</a:t>
            </a:r>
            <a:r>
              <a:rPr lang="de-DE" dirty="0"/>
              <a:t> </a:t>
            </a:r>
            <a:r>
              <a:rPr lang="de-DE" dirty="0" err="1"/>
              <a:t>conditions</a:t>
            </a:r>
            <a:r>
              <a:rPr lang="de-DE" dirty="0"/>
              <a:t> </a:t>
            </a:r>
            <a:r>
              <a:rPr lang="de-DE" dirty="0" err="1"/>
              <a:t>and</a:t>
            </a:r>
            <a:r>
              <a:rPr lang="de-DE" dirty="0"/>
              <a:t> </a:t>
            </a:r>
            <a:r>
              <a:rPr lang="de-DE" dirty="0" err="1"/>
              <a:t>limits</a:t>
            </a:r>
            <a:r>
              <a:rPr lang="de-DE" dirty="0"/>
              <a:t> </a:t>
            </a:r>
            <a:r>
              <a:rPr lang="de-DE" dirty="0" err="1"/>
              <a:t>defined</a:t>
            </a:r>
            <a:r>
              <a:rPr lang="de-DE" dirty="0"/>
              <a:t> </a:t>
            </a:r>
            <a:r>
              <a:rPr lang="de-DE" dirty="0" err="1"/>
              <a:t>by</a:t>
            </a:r>
            <a:r>
              <a:rPr lang="de-DE" dirty="0"/>
              <a:t> </a:t>
            </a:r>
            <a:r>
              <a:rPr lang="de-DE" dirty="0" err="1"/>
              <a:t>the</a:t>
            </a:r>
            <a:r>
              <a:rPr lang="de-DE" dirty="0"/>
              <a:t> </a:t>
            </a:r>
            <a:r>
              <a:rPr lang="de-DE" dirty="0" err="1"/>
              <a:t>Treaties</a:t>
            </a:r>
            <a:r>
              <a:rPr lang="de-DE" dirty="0"/>
              <a:t> </a:t>
            </a:r>
            <a:r>
              <a:rPr lang="de-DE" dirty="0" err="1"/>
              <a:t>and</a:t>
            </a:r>
            <a:r>
              <a:rPr lang="de-DE" dirty="0"/>
              <a:t> </a:t>
            </a:r>
            <a:r>
              <a:rPr lang="de-DE" dirty="0" err="1"/>
              <a:t>by</a:t>
            </a:r>
            <a:r>
              <a:rPr lang="de-DE" dirty="0"/>
              <a:t> </a:t>
            </a:r>
            <a:r>
              <a:rPr lang="de-DE" dirty="0" err="1"/>
              <a:t>the</a:t>
            </a:r>
            <a:r>
              <a:rPr lang="de-DE" dirty="0"/>
              <a:t> </a:t>
            </a:r>
            <a:r>
              <a:rPr lang="de-DE" dirty="0" err="1"/>
              <a:t>measures</a:t>
            </a:r>
            <a:r>
              <a:rPr lang="de-DE" dirty="0"/>
              <a:t> </a:t>
            </a:r>
            <a:r>
              <a:rPr lang="de-DE" dirty="0" err="1"/>
              <a:t>adopted</a:t>
            </a:r>
            <a:r>
              <a:rPr lang="de-DE" dirty="0"/>
              <a:t> </a:t>
            </a:r>
            <a:r>
              <a:rPr lang="de-DE" dirty="0" err="1"/>
              <a:t>thereunder</a:t>
            </a:r>
            <a:r>
              <a:rPr lang="de-DE" dirty="0"/>
              <a:t>. (Art. 24 TFEU)</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32</a:t>
            </a:fld>
            <a:endParaRPr lang="de-DE"/>
          </a:p>
        </p:txBody>
      </p:sp>
    </p:spTree>
    <p:extLst>
      <p:ext uri="{BB962C8B-B14F-4D97-AF65-F5344CB8AC3E}">
        <p14:creationId xmlns:p14="http://schemas.microsoft.com/office/powerpoint/2010/main" val="154877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t>The Treaty </a:t>
            </a:r>
            <a:r>
              <a:rPr lang="de-DE" sz="1200" dirty="0" err="1"/>
              <a:t>establishing</a:t>
            </a:r>
            <a:r>
              <a:rPr lang="de-DE" sz="1200" dirty="0"/>
              <a:t> </a:t>
            </a:r>
            <a:r>
              <a:rPr lang="de-DE" sz="1200" dirty="0" err="1"/>
              <a:t>the</a:t>
            </a:r>
            <a:r>
              <a:rPr lang="de-DE" sz="1200" dirty="0"/>
              <a:t> European </a:t>
            </a:r>
            <a:r>
              <a:rPr lang="de-DE" sz="1200" dirty="0" err="1"/>
              <a:t>Atomic</a:t>
            </a:r>
            <a:r>
              <a:rPr lang="de-DE" sz="1200" dirty="0"/>
              <a:t> </a:t>
            </a:r>
            <a:r>
              <a:rPr lang="de-DE" sz="1200" dirty="0" err="1"/>
              <a:t>Energy</a:t>
            </a:r>
            <a:r>
              <a:rPr lang="de-DE" sz="1200" dirty="0"/>
              <a:t> Community (EAEC Treaty — ‘</a:t>
            </a:r>
            <a:r>
              <a:rPr lang="de-DE" sz="1200" dirty="0" err="1"/>
              <a:t>Euratom</a:t>
            </a:r>
            <a:r>
              <a:rPr lang="de-DE" sz="1200" dirty="0"/>
              <a:t> Treaty’) </a:t>
            </a:r>
            <a:r>
              <a:rPr lang="de-DE" sz="1200" dirty="0" err="1"/>
              <a:t>has</a:t>
            </a:r>
            <a:r>
              <a:rPr lang="de-DE" sz="1200" dirty="0"/>
              <a:t> </a:t>
            </a:r>
            <a:r>
              <a:rPr lang="de-DE" sz="1200" dirty="0" err="1"/>
              <a:t>been</a:t>
            </a:r>
            <a:r>
              <a:rPr lang="de-DE" sz="1200" dirty="0"/>
              <a:t> </a:t>
            </a:r>
            <a:r>
              <a:rPr lang="de-DE" sz="1200" dirty="0" err="1"/>
              <a:t>amended</a:t>
            </a:r>
            <a:r>
              <a:rPr lang="de-DE" sz="1200" dirty="0"/>
              <a:t> </a:t>
            </a:r>
            <a:r>
              <a:rPr lang="de-DE" sz="1200" dirty="0" err="1"/>
              <a:t>at</a:t>
            </a:r>
            <a:r>
              <a:rPr lang="de-DE" sz="1200" dirty="0"/>
              <a:t> different </a:t>
            </a:r>
            <a:r>
              <a:rPr lang="de-DE" sz="1200" dirty="0" err="1"/>
              <a:t>stages</a:t>
            </a:r>
            <a:r>
              <a:rPr lang="de-DE" sz="1200" dirty="0"/>
              <a:t>. In </a:t>
            </a:r>
            <a:r>
              <a:rPr lang="de-DE" sz="1200" dirty="0" err="1"/>
              <a:t>each</a:t>
            </a:r>
            <a:r>
              <a:rPr lang="de-DE" sz="1200" dirty="0"/>
              <a:t> </a:t>
            </a:r>
            <a:r>
              <a:rPr lang="de-DE" sz="1200" dirty="0" err="1"/>
              <a:t>case</a:t>
            </a:r>
            <a:r>
              <a:rPr lang="de-DE" sz="1200" dirty="0"/>
              <a:t>, </a:t>
            </a:r>
            <a:r>
              <a:rPr lang="de-DE" sz="1200" dirty="0" err="1"/>
              <a:t>the</a:t>
            </a:r>
            <a:r>
              <a:rPr lang="de-DE" sz="1200" dirty="0"/>
              <a:t> </a:t>
            </a:r>
            <a:r>
              <a:rPr lang="de-DE" sz="1200" dirty="0" err="1"/>
              <a:t>specific</a:t>
            </a:r>
            <a:r>
              <a:rPr lang="de-DE" sz="1200" dirty="0"/>
              <a:t> </a:t>
            </a:r>
            <a:r>
              <a:rPr lang="de-DE" sz="1200" dirty="0" err="1"/>
              <a:t>amendments</a:t>
            </a:r>
            <a:r>
              <a:rPr lang="de-DE" sz="1200" dirty="0"/>
              <a:t>  </a:t>
            </a:r>
            <a:r>
              <a:rPr lang="de-DE" sz="1200" dirty="0" err="1"/>
              <a:t>have</a:t>
            </a:r>
            <a:r>
              <a:rPr lang="de-DE" sz="1200" dirty="0"/>
              <a:t> </a:t>
            </a:r>
            <a:r>
              <a:rPr lang="de-DE" sz="1200" dirty="0" err="1"/>
              <a:t>been</a:t>
            </a:r>
            <a:r>
              <a:rPr lang="de-DE" sz="1200" dirty="0"/>
              <a:t> </a:t>
            </a:r>
            <a:r>
              <a:rPr lang="de-DE" sz="1200" dirty="0" err="1"/>
              <a:t>made</a:t>
            </a:r>
            <a:r>
              <a:rPr lang="de-DE" sz="1200" dirty="0"/>
              <a:t> in </a:t>
            </a:r>
            <a:r>
              <a:rPr lang="de-DE" sz="1200" dirty="0" err="1"/>
              <a:t>protocols</a:t>
            </a:r>
            <a:r>
              <a:rPr lang="de-DE" sz="1200" dirty="0"/>
              <a:t> </a:t>
            </a:r>
            <a:r>
              <a:rPr lang="de-DE" sz="1200" dirty="0" err="1"/>
              <a:t>annexed</a:t>
            </a:r>
            <a:r>
              <a:rPr lang="de-DE" sz="1200" dirty="0"/>
              <a:t> </a:t>
            </a:r>
            <a:r>
              <a:rPr lang="de-DE" sz="1200" dirty="0" err="1"/>
              <a:t>to</a:t>
            </a:r>
            <a:r>
              <a:rPr lang="de-DE" sz="1200" dirty="0"/>
              <a:t> </a:t>
            </a:r>
            <a:r>
              <a:rPr lang="de-DE" sz="1200" dirty="0" err="1"/>
              <a:t>the</a:t>
            </a:r>
            <a:r>
              <a:rPr lang="de-DE" sz="1200" dirty="0"/>
              <a:t> Treaty </a:t>
            </a:r>
            <a:r>
              <a:rPr lang="de-DE" sz="1200" dirty="0" err="1"/>
              <a:t>of</a:t>
            </a:r>
            <a:r>
              <a:rPr lang="de-DE" sz="1200" dirty="0"/>
              <a:t> </a:t>
            </a:r>
            <a:r>
              <a:rPr lang="de-DE" sz="1200" dirty="0" err="1"/>
              <a:t>Lisbon</a:t>
            </a:r>
            <a:endParaRPr lang="de-DE" sz="1200" dirty="0"/>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5</a:t>
            </a:fld>
            <a:endParaRPr lang="de-DE"/>
          </a:p>
        </p:txBody>
      </p:sp>
    </p:spTree>
    <p:extLst>
      <p:ext uri="{BB962C8B-B14F-4D97-AF65-F5344CB8AC3E}">
        <p14:creationId xmlns:p14="http://schemas.microsoft.com/office/powerpoint/2010/main" val="2826283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 4.1 TEU: In </a:t>
            </a:r>
            <a:r>
              <a:rPr lang="de-DE" dirty="0" err="1"/>
              <a:t>accordance</a:t>
            </a:r>
            <a:r>
              <a:rPr lang="de-DE" dirty="0"/>
              <a:t> </a:t>
            </a:r>
            <a:r>
              <a:rPr lang="de-DE" dirty="0" err="1"/>
              <a:t>with</a:t>
            </a:r>
            <a:r>
              <a:rPr lang="de-DE" dirty="0"/>
              <a:t> Article 5, </a:t>
            </a:r>
            <a:r>
              <a:rPr lang="de-DE" dirty="0" err="1"/>
              <a:t>competences</a:t>
            </a:r>
            <a:r>
              <a:rPr lang="de-DE" dirty="0"/>
              <a:t> not </a:t>
            </a:r>
            <a:r>
              <a:rPr lang="de-DE" dirty="0" err="1"/>
              <a:t>conferred</a:t>
            </a:r>
            <a:r>
              <a:rPr lang="de-DE" dirty="0"/>
              <a:t> upon </a:t>
            </a:r>
            <a:r>
              <a:rPr lang="de-DE" dirty="0" err="1"/>
              <a:t>the</a:t>
            </a:r>
            <a:r>
              <a:rPr lang="de-DE" dirty="0"/>
              <a:t> Union in </a:t>
            </a:r>
            <a:r>
              <a:rPr lang="de-DE" dirty="0" err="1"/>
              <a:t>the</a:t>
            </a:r>
            <a:r>
              <a:rPr lang="de-DE" dirty="0"/>
              <a:t> </a:t>
            </a:r>
            <a:r>
              <a:rPr lang="de-DE" dirty="0" err="1"/>
              <a:t>Treaties</a:t>
            </a:r>
            <a:r>
              <a:rPr lang="de-DE" dirty="0"/>
              <a:t> </a:t>
            </a:r>
            <a:r>
              <a:rPr lang="de-DE" dirty="0" err="1"/>
              <a:t>remain</a:t>
            </a:r>
            <a:r>
              <a:rPr lang="de-DE" dirty="0"/>
              <a:t> </a:t>
            </a:r>
            <a:r>
              <a:rPr lang="de-DE" dirty="0" err="1"/>
              <a:t>with</a:t>
            </a:r>
            <a:r>
              <a:rPr lang="de-DE" dirty="0"/>
              <a:t> </a:t>
            </a:r>
            <a:r>
              <a:rPr lang="de-DE" dirty="0" err="1"/>
              <a:t>the</a:t>
            </a:r>
            <a:r>
              <a:rPr lang="de-DE" dirty="0"/>
              <a:t> Member States.</a:t>
            </a:r>
          </a:p>
          <a:p>
            <a:r>
              <a:rPr lang="de-DE" dirty="0"/>
              <a:t>Article 5.1. The </a:t>
            </a:r>
            <a:r>
              <a:rPr lang="de-DE" dirty="0" err="1"/>
              <a:t>limits</a:t>
            </a:r>
            <a:r>
              <a:rPr lang="de-DE" dirty="0"/>
              <a:t> </a:t>
            </a:r>
            <a:r>
              <a:rPr lang="de-DE" dirty="0" err="1"/>
              <a:t>of</a:t>
            </a:r>
            <a:r>
              <a:rPr lang="de-DE" dirty="0"/>
              <a:t> Union </a:t>
            </a:r>
            <a:r>
              <a:rPr lang="de-DE" dirty="0" err="1"/>
              <a:t>competences</a:t>
            </a:r>
            <a:r>
              <a:rPr lang="de-DE" dirty="0"/>
              <a:t> </a:t>
            </a:r>
            <a:r>
              <a:rPr lang="de-DE" dirty="0" err="1"/>
              <a:t>are</a:t>
            </a:r>
            <a:r>
              <a:rPr lang="de-DE" dirty="0"/>
              <a:t> </a:t>
            </a:r>
            <a:r>
              <a:rPr lang="de-DE" dirty="0" err="1"/>
              <a:t>governed</a:t>
            </a:r>
            <a:r>
              <a:rPr lang="de-DE" dirty="0"/>
              <a:t> </a:t>
            </a:r>
            <a:r>
              <a:rPr lang="de-DE" dirty="0" err="1"/>
              <a:t>by</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conferral</a:t>
            </a:r>
            <a:r>
              <a:rPr lang="de-DE" dirty="0"/>
              <a:t>. The </a:t>
            </a:r>
            <a:r>
              <a:rPr lang="de-DE" dirty="0" err="1"/>
              <a:t>use</a:t>
            </a:r>
            <a:r>
              <a:rPr lang="de-DE" dirty="0"/>
              <a:t> </a:t>
            </a:r>
            <a:r>
              <a:rPr lang="de-DE" dirty="0" err="1"/>
              <a:t>of</a:t>
            </a:r>
            <a:r>
              <a:rPr lang="de-DE" dirty="0"/>
              <a:t> Union </a:t>
            </a:r>
            <a:r>
              <a:rPr lang="de-DE" dirty="0" err="1"/>
              <a:t>competences</a:t>
            </a:r>
            <a:r>
              <a:rPr lang="de-DE" dirty="0"/>
              <a:t> </a:t>
            </a:r>
            <a:r>
              <a:rPr lang="de-DE" dirty="0" err="1"/>
              <a:t>is</a:t>
            </a:r>
            <a:r>
              <a:rPr lang="de-DE" dirty="0"/>
              <a:t> </a:t>
            </a:r>
            <a:r>
              <a:rPr lang="de-DE" dirty="0" err="1"/>
              <a:t>governed</a:t>
            </a:r>
            <a:r>
              <a:rPr lang="de-DE" dirty="0"/>
              <a:t> </a:t>
            </a:r>
            <a:r>
              <a:rPr lang="de-DE" dirty="0" err="1"/>
              <a:t>by</a:t>
            </a:r>
            <a:r>
              <a:rPr lang="de-DE" dirty="0"/>
              <a:t> </a:t>
            </a:r>
            <a:r>
              <a:rPr lang="de-DE" dirty="0" err="1"/>
              <a:t>the</a:t>
            </a:r>
            <a:r>
              <a:rPr lang="de-DE" dirty="0"/>
              <a:t> </a:t>
            </a:r>
            <a:r>
              <a:rPr lang="de-DE" dirty="0" err="1"/>
              <a:t>principles</a:t>
            </a:r>
            <a:r>
              <a:rPr lang="de-DE" dirty="0"/>
              <a:t> </a:t>
            </a:r>
            <a:r>
              <a:rPr lang="de-DE" dirty="0" err="1"/>
              <a:t>of</a:t>
            </a:r>
            <a:r>
              <a:rPr lang="de-DE" dirty="0"/>
              <a:t> </a:t>
            </a:r>
            <a:r>
              <a:rPr lang="de-DE" dirty="0" err="1"/>
              <a:t>subsidiarity</a:t>
            </a:r>
            <a:r>
              <a:rPr lang="de-DE" dirty="0"/>
              <a:t> </a:t>
            </a:r>
            <a:r>
              <a:rPr lang="de-DE" dirty="0" err="1"/>
              <a:t>and</a:t>
            </a:r>
            <a:r>
              <a:rPr lang="de-DE" dirty="0"/>
              <a:t> </a:t>
            </a:r>
            <a:r>
              <a:rPr lang="de-DE" dirty="0" err="1"/>
              <a:t>proportionality</a:t>
            </a:r>
            <a:r>
              <a:rPr lang="de-DE" dirty="0"/>
              <a:t>.</a:t>
            </a:r>
          </a:p>
          <a:p>
            <a:r>
              <a:rPr lang="de-DE" dirty="0"/>
              <a:t>2. </a:t>
            </a:r>
            <a:r>
              <a:rPr lang="de-DE" dirty="0" err="1"/>
              <a:t>Under</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conferral</a:t>
            </a:r>
            <a:r>
              <a:rPr lang="de-DE" dirty="0"/>
              <a:t>, </a:t>
            </a:r>
            <a:r>
              <a:rPr lang="de-DE" dirty="0" err="1"/>
              <a:t>the</a:t>
            </a:r>
            <a:r>
              <a:rPr lang="de-DE" dirty="0"/>
              <a:t> Union </a:t>
            </a:r>
            <a:r>
              <a:rPr lang="de-DE" dirty="0" err="1"/>
              <a:t>shall</a:t>
            </a:r>
            <a:r>
              <a:rPr lang="de-DE" dirty="0"/>
              <a:t> </a:t>
            </a:r>
            <a:r>
              <a:rPr lang="de-DE" dirty="0" err="1"/>
              <a:t>act</a:t>
            </a:r>
            <a:r>
              <a:rPr lang="de-DE" dirty="0"/>
              <a:t> </a:t>
            </a:r>
            <a:r>
              <a:rPr lang="de-DE" dirty="0" err="1"/>
              <a:t>only</a:t>
            </a:r>
            <a:r>
              <a:rPr lang="de-DE" dirty="0"/>
              <a:t> </a:t>
            </a:r>
            <a:r>
              <a:rPr lang="de-DE" dirty="0" err="1"/>
              <a:t>within</a:t>
            </a:r>
            <a:r>
              <a:rPr lang="de-DE" dirty="0"/>
              <a:t> </a:t>
            </a:r>
            <a:r>
              <a:rPr lang="de-DE" dirty="0" err="1"/>
              <a:t>the</a:t>
            </a:r>
            <a:r>
              <a:rPr lang="de-DE" dirty="0"/>
              <a:t> </a:t>
            </a:r>
            <a:r>
              <a:rPr lang="de-DE" dirty="0" err="1"/>
              <a:t>limits</a:t>
            </a:r>
            <a:r>
              <a:rPr lang="de-DE" dirty="0"/>
              <a:t> </a:t>
            </a:r>
            <a:r>
              <a:rPr lang="de-DE" dirty="0" err="1"/>
              <a:t>of</a:t>
            </a:r>
            <a:r>
              <a:rPr lang="de-DE" dirty="0"/>
              <a:t> </a:t>
            </a:r>
            <a:r>
              <a:rPr lang="de-DE" dirty="0" err="1"/>
              <a:t>the</a:t>
            </a:r>
            <a:r>
              <a:rPr lang="de-DE" dirty="0"/>
              <a:t> </a:t>
            </a:r>
            <a:r>
              <a:rPr lang="de-DE" dirty="0" err="1"/>
              <a:t>competences</a:t>
            </a:r>
            <a:r>
              <a:rPr lang="de-DE" dirty="0"/>
              <a:t> </a:t>
            </a:r>
            <a:r>
              <a:rPr lang="de-DE" dirty="0" err="1"/>
              <a:t>conferred</a:t>
            </a:r>
            <a:r>
              <a:rPr lang="de-DE" dirty="0"/>
              <a:t> upon </a:t>
            </a:r>
            <a:r>
              <a:rPr lang="de-DE" dirty="0" err="1"/>
              <a:t>it</a:t>
            </a:r>
            <a:r>
              <a:rPr lang="de-DE" dirty="0"/>
              <a:t> </a:t>
            </a:r>
            <a:r>
              <a:rPr lang="de-DE" dirty="0" err="1"/>
              <a:t>by</a:t>
            </a:r>
            <a:r>
              <a:rPr lang="de-DE" dirty="0"/>
              <a:t> </a:t>
            </a:r>
            <a:r>
              <a:rPr lang="de-DE" dirty="0" err="1"/>
              <a:t>the</a:t>
            </a:r>
            <a:r>
              <a:rPr lang="de-DE" dirty="0"/>
              <a:t> Member States in </a:t>
            </a:r>
            <a:r>
              <a:rPr lang="de-DE" dirty="0" err="1"/>
              <a:t>the</a:t>
            </a:r>
            <a:r>
              <a:rPr lang="de-DE" dirty="0"/>
              <a:t> </a:t>
            </a:r>
            <a:r>
              <a:rPr lang="de-DE" dirty="0" err="1"/>
              <a:t>Treaties</a:t>
            </a:r>
            <a:r>
              <a:rPr lang="de-DE" dirty="0"/>
              <a:t> </a:t>
            </a:r>
            <a:r>
              <a:rPr lang="de-DE" dirty="0" err="1"/>
              <a:t>to</a:t>
            </a:r>
            <a:r>
              <a:rPr lang="de-DE" dirty="0"/>
              <a:t> </a:t>
            </a:r>
            <a:r>
              <a:rPr lang="de-DE" dirty="0" err="1"/>
              <a:t>attain</a:t>
            </a:r>
            <a:r>
              <a:rPr lang="de-DE" dirty="0"/>
              <a:t> </a:t>
            </a:r>
            <a:r>
              <a:rPr lang="de-DE" dirty="0" err="1"/>
              <a:t>the</a:t>
            </a:r>
            <a:r>
              <a:rPr lang="de-DE" dirty="0"/>
              <a:t> </a:t>
            </a:r>
            <a:r>
              <a:rPr lang="de-DE" dirty="0" err="1"/>
              <a:t>objectives</a:t>
            </a:r>
            <a:r>
              <a:rPr lang="de-DE" dirty="0"/>
              <a:t> </a:t>
            </a:r>
            <a:r>
              <a:rPr lang="de-DE" dirty="0" err="1"/>
              <a:t>set</a:t>
            </a:r>
            <a:r>
              <a:rPr lang="de-DE" dirty="0"/>
              <a:t> out </a:t>
            </a:r>
            <a:r>
              <a:rPr lang="de-DE" dirty="0" err="1"/>
              <a:t>therein</a:t>
            </a:r>
            <a:r>
              <a:rPr lang="de-DE" dirty="0"/>
              <a:t>. </a:t>
            </a:r>
            <a:r>
              <a:rPr lang="de-DE" dirty="0" err="1"/>
              <a:t>Competences</a:t>
            </a:r>
            <a:r>
              <a:rPr lang="de-DE" dirty="0"/>
              <a:t> not </a:t>
            </a:r>
            <a:r>
              <a:rPr lang="de-DE" dirty="0" err="1"/>
              <a:t>conferred</a:t>
            </a:r>
            <a:r>
              <a:rPr lang="de-DE" dirty="0"/>
              <a:t> upon </a:t>
            </a:r>
            <a:r>
              <a:rPr lang="de-DE" dirty="0" err="1"/>
              <a:t>the</a:t>
            </a:r>
            <a:r>
              <a:rPr lang="de-DE" dirty="0"/>
              <a:t> Union in </a:t>
            </a:r>
            <a:r>
              <a:rPr lang="de-DE" dirty="0" err="1"/>
              <a:t>the</a:t>
            </a:r>
            <a:r>
              <a:rPr lang="de-DE" dirty="0"/>
              <a:t> </a:t>
            </a:r>
            <a:r>
              <a:rPr lang="de-DE" dirty="0" err="1"/>
              <a:t>Treaties</a:t>
            </a:r>
            <a:r>
              <a:rPr lang="de-DE" dirty="0"/>
              <a:t> </a:t>
            </a:r>
            <a:r>
              <a:rPr lang="de-DE" dirty="0" err="1"/>
              <a:t>remain</a:t>
            </a:r>
            <a:r>
              <a:rPr lang="de-DE" dirty="0"/>
              <a:t> </a:t>
            </a:r>
            <a:r>
              <a:rPr lang="de-DE" dirty="0" err="1"/>
              <a:t>with</a:t>
            </a:r>
            <a:r>
              <a:rPr lang="de-DE" dirty="0"/>
              <a:t> </a:t>
            </a:r>
            <a:r>
              <a:rPr lang="de-DE" dirty="0" err="1"/>
              <a:t>the</a:t>
            </a:r>
            <a:r>
              <a:rPr lang="de-DE" dirty="0"/>
              <a:t> Member States.</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33</a:t>
            </a:fld>
            <a:endParaRPr lang="de-DE"/>
          </a:p>
        </p:txBody>
      </p:sp>
    </p:spTree>
    <p:extLst>
      <p:ext uri="{BB962C8B-B14F-4D97-AF65-F5344CB8AC3E}">
        <p14:creationId xmlns:p14="http://schemas.microsoft.com/office/powerpoint/2010/main" val="2407191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Art. 5.3 TEU: 3. </a:t>
            </a:r>
            <a:r>
              <a:rPr lang="de-DE" dirty="0" err="1"/>
              <a:t>Under</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subsidiarity</a:t>
            </a:r>
            <a:r>
              <a:rPr lang="de-DE" dirty="0"/>
              <a:t>, in </a:t>
            </a:r>
            <a:r>
              <a:rPr lang="de-DE" dirty="0" err="1"/>
              <a:t>areas</a:t>
            </a:r>
            <a:r>
              <a:rPr lang="de-DE" dirty="0"/>
              <a:t> </a:t>
            </a:r>
            <a:r>
              <a:rPr lang="de-DE" dirty="0" err="1"/>
              <a:t>which</a:t>
            </a:r>
            <a:r>
              <a:rPr lang="de-DE" dirty="0"/>
              <a:t> do not fall </a:t>
            </a:r>
            <a:r>
              <a:rPr lang="de-DE" dirty="0" err="1"/>
              <a:t>within</a:t>
            </a:r>
            <a:r>
              <a:rPr lang="de-DE" dirty="0"/>
              <a:t> </a:t>
            </a:r>
            <a:r>
              <a:rPr lang="de-DE" dirty="0" err="1"/>
              <a:t>its</a:t>
            </a:r>
            <a:r>
              <a:rPr lang="de-DE" dirty="0"/>
              <a:t> </a:t>
            </a:r>
            <a:r>
              <a:rPr lang="de-DE" dirty="0" err="1"/>
              <a:t>exclusive</a:t>
            </a:r>
            <a:r>
              <a:rPr lang="de-DE" dirty="0"/>
              <a:t> </a:t>
            </a:r>
            <a:r>
              <a:rPr lang="de-DE" dirty="0" err="1"/>
              <a:t>competence</a:t>
            </a:r>
            <a:r>
              <a:rPr lang="de-DE" dirty="0"/>
              <a:t>, </a:t>
            </a:r>
            <a:r>
              <a:rPr lang="de-DE" dirty="0" err="1"/>
              <a:t>the</a:t>
            </a:r>
            <a:r>
              <a:rPr lang="de-DE" dirty="0"/>
              <a:t> Union </a:t>
            </a:r>
            <a:r>
              <a:rPr lang="de-DE" dirty="0" err="1"/>
              <a:t>shall</a:t>
            </a:r>
            <a:r>
              <a:rPr lang="de-DE" dirty="0"/>
              <a:t> </a:t>
            </a:r>
            <a:r>
              <a:rPr lang="de-DE" dirty="0" err="1"/>
              <a:t>act</a:t>
            </a:r>
            <a:r>
              <a:rPr lang="de-DE" dirty="0"/>
              <a:t> </a:t>
            </a:r>
            <a:r>
              <a:rPr lang="de-DE" dirty="0" err="1"/>
              <a:t>only</a:t>
            </a:r>
            <a:r>
              <a:rPr lang="de-DE" dirty="0"/>
              <a:t> </a:t>
            </a:r>
            <a:r>
              <a:rPr lang="de-DE" dirty="0" err="1"/>
              <a:t>if</a:t>
            </a:r>
            <a:r>
              <a:rPr lang="de-DE" dirty="0"/>
              <a:t> </a:t>
            </a:r>
            <a:r>
              <a:rPr lang="de-DE" dirty="0" err="1"/>
              <a:t>and</a:t>
            </a:r>
            <a:r>
              <a:rPr lang="de-DE" dirty="0"/>
              <a:t> in so </a:t>
            </a:r>
            <a:r>
              <a:rPr lang="de-DE" dirty="0" err="1"/>
              <a:t>far</a:t>
            </a:r>
            <a:r>
              <a:rPr lang="de-DE" dirty="0"/>
              <a:t> </a:t>
            </a:r>
            <a:r>
              <a:rPr lang="de-DE" dirty="0" err="1"/>
              <a:t>as</a:t>
            </a:r>
            <a:r>
              <a:rPr lang="de-DE" dirty="0"/>
              <a:t>  </a:t>
            </a:r>
            <a:r>
              <a:rPr lang="de-DE" dirty="0" err="1"/>
              <a:t>the</a:t>
            </a:r>
            <a:r>
              <a:rPr lang="de-DE" dirty="0"/>
              <a:t> </a:t>
            </a:r>
            <a:r>
              <a:rPr lang="de-DE" dirty="0" err="1"/>
              <a:t>objectives</a:t>
            </a:r>
            <a:r>
              <a:rPr lang="de-DE" dirty="0"/>
              <a:t> </a:t>
            </a:r>
            <a:r>
              <a:rPr lang="de-DE" dirty="0" err="1"/>
              <a:t>of</a:t>
            </a:r>
            <a:r>
              <a:rPr lang="de-DE" dirty="0"/>
              <a:t> </a:t>
            </a:r>
            <a:r>
              <a:rPr lang="de-DE" dirty="0" err="1"/>
              <a:t>the</a:t>
            </a:r>
            <a:r>
              <a:rPr lang="de-DE" dirty="0"/>
              <a:t> </a:t>
            </a:r>
            <a:r>
              <a:rPr lang="de-DE" dirty="0" err="1"/>
              <a:t>proposed</a:t>
            </a:r>
            <a:r>
              <a:rPr lang="de-DE" dirty="0"/>
              <a:t> </a:t>
            </a:r>
            <a:r>
              <a:rPr lang="de-DE" dirty="0" err="1"/>
              <a:t>action</a:t>
            </a:r>
            <a:r>
              <a:rPr lang="de-DE" dirty="0"/>
              <a:t> </a:t>
            </a:r>
            <a:r>
              <a:rPr lang="de-DE" dirty="0" err="1"/>
              <a:t>cannot</a:t>
            </a:r>
            <a:r>
              <a:rPr lang="de-DE" dirty="0"/>
              <a:t> </a:t>
            </a:r>
            <a:r>
              <a:rPr lang="de-DE" dirty="0" err="1"/>
              <a:t>be</a:t>
            </a:r>
            <a:r>
              <a:rPr lang="de-DE" dirty="0"/>
              <a:t> </a:t>
            </a:r>
            <a:r>
              <a:rPr lang="de-DE" dirty="0" err="1"/>
              <a:t>sufficiently</a:t>
            </a:r>
            <a:r>
              <a:rPr lang="de-DE" dirty="0"/>
              <a:t> </a:t>
            </a:r>
            <a:r>
              <a:rPr lang="de-DE" dirty="0" err="1"/>
              <a:t>achieved</a:t>
            </a:r>
            <a:r>
              <a:rPr lang="de-DE" dirty="0"/>
              <a:t> </a:t>
            </a:r>
            <a:r>
              <a:rPr lang="de-DE" dirty="0" err="1"/>
              <a:t>by</a:t>
            </a:r>
            <a:r>
              <a:rPr lang="de-DE" dirty="0"/>
              <a:t> </a:t>
            </a:r>
            <a:r>
              <a:rPr lang="de-DE" dirty="0" err="1"/>
              <a:t>the</a:t>
            </a:r>
            <a:r>
              <a:rPr lang="de-DE" dirty="0"/>
              <a:t> Member States, </a:t>
            </a:r>
            <a:r>
              <a:rPr lang="de-DE" dirty="0" err="1"/>
              <a:t>either</a:t>
            </a:r>
            <a:r>
              <a:rPr lang="de-DE" dirty="0"/>
              <a:t> </a:t>
            </a:r>
            <a:r>
              <a:rPr lang="de-DE" dirty="0" err="1"/>
              <a:t>at</a:t>
            </a:r>
            <a:r>
              <a:rPr lang="de-DE" dirty="0"/>
              <a:t> </a:t>
            </a:r>
            <a:r>
              <a:rPr lang="de-DE" dirty="0" err="1"/>
              <a:t>central</a:t>
            </a:r>
            <a:r>
              <a:rPr lang="de-DE" dirty="0"/>
              <a:t> </a:t>
            </a:r>
            <a:r>
              <a:rPr lang="de-DE" dirty="0" err="1"/>
              <a:t>level</a:t>
            </a:r>
            <a:r>
              <a:rPr lang="de-DE" dirty="0"/>
              <a:t> </a:t>
            </a:r>
            <a:r>
              <a:rPr lang="de-DE" dirty="0" err="1"/>
              <a:t>or</a:t>
            </a:r>
            <a:r>
              <a:rPr lang="de-DE" dirty="0"/>
              <a:t> </a:t>
            </a:r>
            <a:r>
              <a:rPr lang="de-DE" dirty="0" err="1"/>
              <a:t>at</a:t>
            </a:r>
            <a:r>
              <a:rPr lang="de-DE" dirty="0"/>
              <a:t> regional </a:t>
            </a:r>
            <a:r>
              <a:rPr lang="de-DE" dirty="0" err="1"/>
              <a:t>and</a:t>
            </a:r>
            <a:r>
              <a:rPr lang="de-DE" dirty="0"/>
              <a:t> </a:t>
            </a:r>
            <a:r>
              <a:rPr lang="de-DE" dirty="0" err="1"/>
              <a:t>local</a:t>
            </a:r>
            <a:r>
              <a:rPr lang="de-DE" dirty="0"/>
              <a:t> </a:t>
            </a:r>
            <a:r>
              <a:rPr lang="de-DE" dirty="0" err="1"/>
              <a:t>level</a:t>
            </a:r>
            <a:r>
              <a:rPr lang="de-DE" dirty="0"/>
              <a:t>, but </a:t>
            </a:r>
            <a:r>
              <a:rPr lang="de-DE" dirty="0" err="1"/>
              <a:t>can</a:t>
            </a:r>
            <a:r>
              <a:rPr lang="de-DE" dirty="0"/>
              <a:t> </a:t>
            </a:r>
            <a:r>
              <a:rPr lang="de-DE" dirty="0" err="1"/>
              <a:t>rather</a:t>
            </a:r>
            <a:r>
              <a:rPr lang="de-DE" dirty="0"/>
              <a:t>, </a:t>
            </a:r>
            <a:r>
              <a:rPr lang="de-DE" dirty="0" err="1"/>
              <a:t>by</a:t>
            </a:r>
            <a:r>
              <a:rPr lang="de-DE" dirty="0"/>
              <a:t> </a:t>
            </a:r>
            <a:r>
              <a:rPr lang="de-DE" dirty="0" err="1"/>
              <a:t>reason</a:t>
            </a:r>
            <a:r>
              <a:rPr lang="de-DE" dirty="0"/>
              <a:t> </a:t>
            </a:r>
            <a:r>
              <a:rPr lang="de-DE" dirty="0" err="1"/>
              <a:t>of</a:t>
            </a:r>
            <a:r>
              <a:rPr lang="de-DE" dirty="0"/>
              <a:t> </a:t>
            </a:r>
            <a:r>
              <a:rPr lang="de-DE" dirty="0" err="1"/>
              <a:t>the</a:t>
            </a:r>
            <a:r>
              <a:rPr lang="de-DE" dirty="0"/>
              <a:t> </a:t>
            </a:r>
            <a:r>
              <a:rPr lang="de-DE" dirty="0" err="1"/>
              <a:t>scale</a:t>
            </a:r>
            <a:r>
              <a:rPr lang="de-DE" dirty="0"/>
              <a:t> </a:t>
            </a:r>
            <a:r>
              <a:rPr lang="de-DE" dirty="0" err="1"/>
              <a:t>or</a:t>
            </a:r>
            <a:r>
              <a:rPr lang="de-DE" dirty="0"/>
              <a:t> </a:t>
            </a:r>
            <a:r>
              <a:rPr lang="de-DE" dirty="0" err="1"/>
              <a:t>effects</a:t>
            </a:r>
            <a:r>
              <a:rPr lang="de-DE" dirty="0"/>
              <a:t> </a:t>
            </a:r>
            <a:r>
              <a:rPr lang="de-DE" dirty="0" err="1"/>
              <a:t>of</a:t>
            </a:r>
            <a:r>
              <a:rPr lang="de-DE" dirty="0"/>
              <a:t> </a:t>
            </a:r>
            <a:r>
              <a:rPr lang="de-DE" dirty="0" err="1"/>
              <a:t>the</a:t>
            </a:r>
            <a:r>
              <a:rPr lang="de-DE" dirty="0"/>
              <a:t> </a:t>
            </a:r>
            <a:r>
              <a:rPr lang="de-DE" dirty="0" err="1"/>
              <a:t>proposed</a:t>
            </a:r>
            <a:r>
              <a:rPr lang="de-DE" dirty="0"/>
              <a:t> </a:t>
            </a:r>
            <a:r>
              <a:rPr lang="de-DE" dirty="0" err="1"/>
              <a:t>action</a:t>
            </a:r>
            <a:r>
              <a:rPr lang="de-DE" dirty="0"/>
              <a:t>, </a:t>
            </a:r>
            <a:r>
              <a:rPr lang="de-DE" dirty="0" err="1"/>
              <a:t>be</a:t>
            </a:r>
            <a:r>
              <a:rPr lang="de-DE" dirty="0"/>
              <a:t> </a:t>
            </a:r>
            <a:r>
              <a:rPr lang="de-DE" dirty="0" err="1"/>
              <a:t>better</a:t>
            </a:r>
            <a:r>
              <a:rPr lang="de-DE" dirty="0"/>
              <a:t> </a:t>
            </a:r>
            <a:r>
              <a:rPr lang="de-DE" dirty="0" err="1"/>
              <a:t>achieved</a:t>
            </a:r>
            <a:r>
              <a:rPr lang="de-DE" dirty="0"/>
              <a:t> </a:t>
            </a:r>
            <a:r>
              <a:rPr lang="de-DE" dirty="0" err="1"/>
              <a:t>at</a:t>
            </a:r>
            <a:r>
              <a:rPr lang="de-DE" dirty="0"/>
              <a:t> Union </a:t>
            </a:r>
            <a:r>
              <a:rPr lang="de-DE" dirty="0" err="1"/>
              <a:t>level.The</a:t>
            </a:r>
            <a:r>
              <a:rPr lang="de-DE" dirty="0"/>
              <a:t> </a:t>
            </a:r>
            <a:r>
              <a:rPr lang="de-DE" dirty="0" err="1"/>
              <a:t>institutions</a:t>
            </a:r>
            <a:r>
              <a:rPr lang="de-DE" dirty="0"/>
              <a:t> </a:t>
            </a:r>
            <a:r>
              <a:rPr lang="de-DE" dirty="0" err="1"/>
              <a:t>of</a:t>
            </a:r>
            <a:r>
              <a:rPr lang="de-DE" dirty="0"/>
              <a:t> </a:t>
            </a:r>
            <a:r>
              <a:rPr lang="de-DE" dirty="0" err="1"/>
              <a:t>the</a:t>
            </a:r>
            <a:r>
              <a:rPr lang="de-DE" dirty="0"/>
              <a:t> Union </a:t>
            </a:r>
            <a:r>
              <a:rPr lang="de-DE" dirty="0" err="1"/>
              <a:t>shall</a:t>
            </a:r>
            <a:r>
              <a:rPr lang="de-DE" dirty="0"/>
              <a:t> </a:t>
            </a:r>
            <a:r>
              <a:rPr lang="de-DE" dirty="0" err="1"/>
              <a:t>apply</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subsidiarity</a:t>
            </a:r>
            <a:r>
              <a:rPr lang="de-DE" dirty="0"/>
              <a:t> </a:t>
            </a:r>
            <a:r>
              <a:rPr lang="de-DE" dirty="0" err="1"/>
              <a:t>as</a:t>
            </a:r>
            <a:r>
              <a:rPr lang="de-DE" dirty="0"/>
              <a:t> </a:t>
            </a:r>
            <a:r>
              <a:rPr lang="de-DE" dirty="0" err="1"/>
              <a:t>laid</a:t>
            </a:r>
            <a:r>
              <a:rPr lang="de-DE" dirty="0"/>
              <a:t> down in </a:t>
            </a:r>
            <a:r>
              <a:rPr lang="de-DE" dirty="0" err="1"/>
              <a:t>the</a:t>
            </a:r>
            <a:r>
              <a:rPr lang="de-DE" dirty="0"/>
              <a:t> Protocol on </a:t>
            </a:r>
            <a:r>
              <a:rPr lang="de-DE" dirty="0" err="1"/>
              <a:t>the</a:t>
            </a:r>
            <a:r>
              <a:rPr lang="de-DE" dirty="0"/>
              <a:t> </a:t>
            </a:r>
            <a:r>
              <a:rPr lang="de-DE" dirty="0" err="1"/>
              <a:t>application</a:t>
            </a:r>
            <a:r>
              <a:rPr lang="de-DE" dirty="0"/>
              <a:t> </a:t>
            </a:r>
            <a:r>
              <a:rPr lang="de-DE" dirty="0" err="1"/>
              <a:t>of</a:t>
            </a:r>
            <a:r>
              <a:rPr lang="de-DE" dirty="0"/>
              <a:t> </a:t>
            </a:r>
            <a:r>
              <a:rPr lang="de-DE" dirty="0" err="1"/>
              <a:t>the</a:t>
            </a:r>
            <a:r>
              <a:rPr lang="de-DE" dirty="0"/>
              <a:t> </a:t>
            </a:r>
            <a:r>
              <a:rPr lang="de-DE" dirty="0" err="1"/>
              <a:t>principles</a:t>
            </a:r>
            <a:r>
              <a:rPr lang="de-DE" dirty="0"/>
              <a:t> </a:t>
            </a:r>
            <a:r>
              <a:rPr lang="de-DE" dirty="0" err="1"/>
              <a:t>of</a:t>
            </a:r>
            <a:r>
              <a:rPr lang="de-DE" dirty="0"/>
              <a:t> </a:t>
            </a:r>
            <a:r>
              <a:rPr lang="de-DE" dirty="0" err="1"/>
              <a:t>subsidiarity</a:t>
            </a:r>
            <a:r>
              <a:rPr lang="de-DE" dirty="0"/>
              <a:t> </a:t>
            </a:r>
            <a:r>
              <a:rPr lang="de-DE" dirty="0" err="1"/>
              <a:t>and</a:t>
            </a:r>
            <a:r>
              <a:rPr lang="de-DE" dirty="0"/>
              <a:t> </a:t>
            </a:r>
            <a:r>
              <a:rPr lang="de-DE" dirty="0" err="1"/>
              <a:t>proportionality</a:t>
            </a:r>
            <a:r>
              <a:rPr lang="de-DE" dirty="0"/>
              <a:t>. National </a:t>
            </a:r>
            <a:r>
              <a:rPr lang="de-DE" dirty="0" err="1"/>
              <a:t>Parliaments</a:t>
            </a:r>
            <a:r>
              <a:rPr lang="de-DE" dirty="0"/>
              <a:t> </a:t>
            </a:r>
            <a:r>
              <a:rPr lang="de-DE" dirty="0" err="1"/>
              <a:t>ensure</a:t>
            </a:r>
            <a:r>
              <a:rPr lang="de-DE" dirty="0"/>
              <a:t> </a:t>
            </a:r>
            <a:r>
              <a:rPr lang="de-DE" dirty="0" err="1"/>
              <a:t>compliance</a:t>
            </a:r>
            <a:r>
              <a:rPr lang="de-DE" dirty="0"/>
              <a:t> </a:t>
            </a:r>
            <a:r>
              <a:rPr lang="de-DE" dirty="0" err="1"/>
              <a:t>with</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subsidiarity</a:t>
            </a:r>
            <a:r>
              <a:rPr lang="de-DE" dirty="0"/>
              <a:t> in </a:t>
            </a:r>
            <a:r>
              <a:rPr lang="de-DE" dirty="0" err="1"/>
              <a:t>accordance</a:t>
            </a:r>
            <a:r>
              <a:rPr lang="de-DE" dirty="0"/>
              <a:t> </a:t>
            </a:r>
            <a:r>
              <a:rPr lang="de-DE" dirty="0" err="1"/>
              <a:t>with</a:t>
            </a:r>
            <a:r>
              <a:rPr lang="de-DE" dirty="0"/>
              <a:t> </a:t>
            </a:r>
            <a:r>
              <a:rPr lang="de-DE" dirty="0" err="1"/>
              <a:t>the</a:t>
            </a:r>
            <a:r>
              <a:rPr lang="de-DE" dirty="0"/>
              <a:t> </a:t>
            </a:r>
            <a:r>
              <a:rPr lang="de-DE" dirty="0" err="1"/>
              <a:t>procedure</a:t>
            </a:r>
            <a:r>
              <a:rPr lang="de-DE" dirty="0"/>
              <a:t> </a:t>
            </a:r>
            <a:r>
              <a:rPr lang="de-DE" dirty="0" err="1"/>
              <a:t>set</a:t>
            </a:r>
            <a:r>
              <a:rPr lang="de-DE" dirty="0"/>
              <a:t> out in </a:t>
            </a:r>
            <a:r>
              <a:rPr lang="de-DE" dirty="0" err="1"/>
              <a:t>that</a:t>
            </a:r>
            <a:r>
              <a:rPr lang="de-DE" dirty="0"/>
              <a:t> Protocol.</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34</a:t>
            </a:fld>
            <a:endParaRPr lang="de-DE"/>
          </a:p>
        </p:txBody>
      </p:sp>
    </p:spTree>
    <p:extLst>
      <p:ext uri="{BB962C8B-B14F-4D97-AF65-F5344CB8AC3E}">
        <p14:creationId xmlns:p14="http://schemas.microsoft.com/office/powerpoint/2010/main" val="3237685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Art. 5.4. TEU: 4. </a:t>
            </a:r>
            <a:r>
              <a:rPr lang="de-DE" dirty="0" err="1"/>
              <a:t>Under</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proportionality</a:t>
            </a:r>
            <a:r>
              <a:rPr lang="de-DE" dirty="0"/>
              <a:t>, </a:t>
            </a:r>
            <a:r>
              <a:rPr lang="de-DE" dirty="0" err="1"/>
              <a:t>the</a:t>
            </a:r>
            <a:r>
              <a:rPr lang="de-DE" dirty="0"/>
              <a:t> </a:t>
            </a:r>
            <a:r>
              <a:rPr lang="de-DE" dirty="0" err="1"/>
              <a:t>content</a:t>
            </a:r>
            <a:r>
              <a:rPr lang="de-DE" dirty="0"/>
              <a:t> </a:t>
            </a:r>
            <a:r>
              <a:rPr lang="de-DE" dirty="0" err="1"/>
              <a:t>and</a:t>
            </a:r>
            <a:r>
              <a:rPr lang="de-DE" dirty="0"/>
              <a:t> form </a:t>
            </a:r>
            <a:r>
              <a:rPr lang="de-DE" dirty="0" err="1"/>
              <a:t>of</a:t>
            </a:r>
            <a:r>
              <a:rPr lang="de-DE" dirty="0"/>
              <a:t> Union </a:t>
            </a:r>
            <a:r>
              <a:rPr lang="de-DE" dirty="0" err="1"/>
              <a:t>action</a:t>
            </a:r>
            <a:r>
              <a:rPr lang="de-DE" dirty="0"/>
              <a:t> </a:t>
            </a:r>
            <a:r>
              <a:rPr lang="de-DE" dirty="0" err="1"/>
              <a:t>shall</a:t>
            </a:r>
            <a:r>
              <a:rPr lang="de-DE" dirty="0"/>
              <a:t> not </a:t>
            </a:r>
            <a:r>
              <a:rPr lang="de-DE" dirty="0" err="1"/>
              <a:t>exceed</a:t>
            </a:r>
            <a:r>
              <a:rPr lang="de-DE" dirty="0"/>
              <a:t> </a:t>
            </a:r>
            <a:r>
              <a:rPr lang="de-DE" dirty="0" err="1"/>
              <a:t>what</a:t>
            </a:r>
            <a:r>
              <a:rPr lang="de-DE" dirty="0"/>
              <a:t> </a:t>
            </a:r>
            <a:r>
              <a:rPr lang="de-DE" dirty="0" err="1"/>
              <a:t>is</a:t>
            </a:r>
            <a:r>
              <a:rPr lang="de-DE" dirty="0"/>
              <a:t> </a:t>
            </a:r>
            <a:r>
              <a:rPr lang="de-DE" dirty="0" err="1"/>
              <a:t>necessary</a:t>
            </a:r>
            <a:r>
              <a:rPr lang="de-DE" dirty="0"/>
              <a:t> </a:t>
            </a:r>
            <a:r>
              <a:rPr lang="de-DE" dirty="0" err="1"/>
              <a:t>to</a:t>
            </a:r>
            <a:r>
              <a:rPr lang="de-DE" dirty="0"/>
              <a:t> </a:t>
            </a:r>
            <a:r>
              <a:rPr lang="de-DE" dirty="0" err="1"/>
              <a:t>achieve</a:t>
            </a:r>
            <a:r>
              <a:rPr lang="de-DE" dirty="0"/>
              <a:t> </a:t>
            </a:r>
            <a:r>
              <a:rPr lang="de-DE" dirty="0" err="1"/>
              <a:t>the</a:t>
            </a:r>
            <a:r>
              <a:rPr lang="de-DE" dirty="0"/>
              <a:t> </a:t>
            </a:r>
            <a:r>
              <a:rPr lang="de-DE" dirty="0" err="1"/>
              <a:t>objectives</a:t>
            </a:r>
            <a:r>
              <a:rPr lang="de-DE" dirty="0"/>
              <a:t> </a:t>
            </a:r>
            <a:r>
              <a:rPr lang="de-DE" dirty="0" err="1"/>
              <a:t>of</a:t>
            </a:r>
            <a:r>
              <a:rPr lang="de-DE" dirty="0"/>
              <a:t> </a:t>
            </a:r>
            <a:r>
              <a:rPr lang="de-DE" dirty="0" err="1"/>
              <a:t>the</a:t>
            </a:r>
            <a:r>
              <a:rPr lang="de-DE" dirty="0"/>
              <a:t> </a:t>
            </a:r>
            <a:r>
              <a:rPr lang="de-DE" dirty="0" err="1"/>
              <a:t>Treaties.The</a:t>
            </a:r>
            <a:r>
              <a:rPr lang="de-DE" dirty="0"/>
              <a:t> </a:t>
            </a:r>
            <a:r>
              <a:rPr lang="de-DE" dirty="0" err="1"/>
              <a:t>institutions</a:t>
            </a:r>
            <a:r>
              <a:rPr lang="de-DE" dirty="0"/>
              <a:t> </a:t>
            </a:r>
            <a:r>
              <a:rPr lang="de-DE" dirty="0" err="1"/>
              <a:t>of</a:t>
            </a:r>
            <a:r>
              <a:rPr lang="de-DE" dirty="0"/>
              <a:t> </a:t>
            </a:r>
            <a:r>
              <a:rPr lang="de-DE" dirty="0" err="1"/>
              <a:t>the</a:t>
            </a:r>
            <a:r>
              <a:rPr lang="de-DE" dirty="0"/>
              <a:t> Union </a:t>
            </a:r>
            <a:r>
              <a:rPr lang="de-DE" dirty="0" err="1"/>
              <a:t>shall</a:t>
            </a:r>
            <a:r>
              <a:rPr lang="de-DE" dirty="0"/>
              <a:t> </a:t>
            </a:r>
            <a:r>
              <a:rPr lang="de-DE" dirty="0" err="1"/>
              <a:t>apply</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proportionality</a:t>
            </a:r>
            <a:r>
              <a:rPr lang="de-DE" dirty="0"/>
              <a:t> </a:t>
            </a:r>
            <a:r>
              <a:rPr lang="de-DE" dirty="0" err="1"/>
              <a:t>as</a:t>
            </a:r>
            <a:r>
              <a:rPr lang="de-DE" dirty="0"/>
              <a:t> </a:t>
            </a:r>
            <a:r>
              <a:rPr lang="de-DE" dirty="0" err="1"/>
              <a:t>laid</a:t>
            </a:r>
            <a:r>
              <a:rPr lang="de-DE" dirty="0"/>
              <a:t> down in </a:t>
            </a:r>
            <a:r>
              <a:rPr lang="de-DE" dirty="0" err="1"/>
              <a:t>the</a:t>
            </a:r>
            <a:r>
              <a:rPr lang="de-DE" dirty="0"/>
              <a:t> Protocol on </a:t>
            </a:r>
            <a:r>
              <a:rPr lang="de-DE" dirty="0" err="1"/>
              <a:t>the</a:t>
            </a:r>
            <a:r>
              <a:rPr lang="de-DE" dirty="0"/>
              <a:t> </a:t>
            </a:r>
            <a:r>
              <a:rPr lang="de-DE" dirty="0" err="1"/>
              <a:t>application</a:t>
            </a:r>
            <a:r>
              <a:rPr lang="de-DE" dirty="0"/>
              <a:t> </a:t>
            </a:r>
            <a:r>
              <a:rPr lang="de-DE" dirty="0" err="1"/>
              <a:t>of</a:t>
            </a:r>
            <a:r>
              <a:rPr lang="de-DE" dirty="0"/>
              <a:t> </a:t>
            </a:r>
            <a:r>
              <a:rPr lang="de-DE" dirty="0" err="1"/>
              <a:t>the</a:t>
            </a:r>
            <a:r>
              <a:rPr lang="de-DE" dirty="0"/>
              <a:t> </a:t>
            </a:r>
            <a:r>
              <a:rPr lang="de-DE" dirty="0" err="1"/>
              <a:t>principles</a:t>
            </a:r>
            <a:r>
              <a:rPr lang="de-DE" dirty="0"/>
              <a:t> </a:t>
            </a:r>
            <a:r>
              <a:rPr lang="de-DE" dirty="0" err="1"/>
              <a:t>of</a:t>
            </a:r>
            <a:r>
              <a:rPr lang="de-DE" dirty="0"/>
              <a:t> </a:t>
            </a:r>
            <a:r>
              <a:rPr lang="de-DE" dirty="0" err="1"/>
              <a:t>subsidiarity</a:t>
            </a:r>
            <a:r>
              <a:rPr lang="de-DE" dirty="0"/>
              <a:t> </a:t>
            </a:r>
            <a:r>
              <a:rPr lang="de-DE" dirty="0" err="1"/>
              <a:t>and</a:t>
            </a:r>
            <a:r>
              <a:rPr lang="de-DE" dirty="0"/>
              <a:t> </a:t>
            </a:r>
            <a:r>
              <a:rPr lang="de-DE" dirty="0" err="1"/>
              <a:t>proportionality</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35</a:t>
            </a:fld>
            <a:endParaRPr lang="de-DE"/>
          </a:p>
        </p:txBody>
      </p:sp>
    </p:spTree>
    <p:extLst>
      <p:ext uri="{BB962C8B-B14F-4D97-AF65-F5344CB8AC3E}">
        <p14:creationId xmlns:p14="http://schemas.microsoft.com/office/powerpoint/2010/main" val="1377199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But </a:t>
            </a:r>
            <a:r>
              <a:rPr lang="de-DE" dirty="0" err="1"/>
              <a:t>only</a:t>
            </a:r>
            <a:r>
              <a:rPr lang="de-DE" dirty="0"/>
              <a:t> </a:t>
            </a:r>
            <a:r>
              <a:rPr lang="de-DE" dirty="0" err="1"/>
              <a:t>for</a:t>
            </a:r>
            <a:r>
              <a:rPr lang="de-DE" dirty="0"/>
              <a:t> </a:t>
            </a:r>
            <a:r>
              <a:rPr lang="de-DE" dirty="0" err="1"/>
              <a:t>the</a:t>
            </a:r>
            <a:r>
              <a:rPr lang="de-DE" dirty="0"/>
              <a:t> </a:t>
            </a:r>
            <a:r>
              <a:rPr lang="de-DE" dirty="0" err="1"/>
              <a:t>conferred</a:t>
            </a:r>
            <a:r>
              <a:rPr lang="de-DE" dirty="0"/>
              <a:t> </a:t>
            </a:r>
            <a:r>
              <a:rPr lang="de-DE" dirty="0" err="1"/>
              <a:t>powers</a:t>
            </a:r>
            <a:endParaRPr lang="de-DE" dirty="0"/>
          </a:p>
          <a:p>
            <a:r>
              <a:rPr lang="de-DE" dirty="0"/>
              <a:t>Art. 4 TEU: „1. In </a:t>
            </a:r>
            <a:r>
              <a:rPr lang="de-DE" dirty="0" err="1"/>
              <a:t>accordance</a:t>
            </a:r>
            <a:r>
              <a:rPr lang="de-DE" dirty="0"/>
              <a:t> </a:t>
            </a:r>
            <a:r>
              <a:rPr lang="de-DE" dirty="0" err="1"/>
              <a:t>with</a:t>
            </a:r>
            <a:r>
              <a:rPr lang="de-DE" dirty="0"/>
              <a:t> Article 5, </a:t>
            </a:r>
            <a:r>
              <a:rPr lang="de-DE" dirty="0" err="1"/>
              <a:t>competences</a:t>
            </a:r>
            <a:r>
              <a:rPr lang="de-DE" dirty="0"/>
              <a:t> not </a:t>
            </a:r>
            <a:r>
              <a:rPr lang="de-DE" dirty="0" err="1"/>
              <a:t>conferred</a:t>
            </a:r>
            <a:r>
              <a:rPr lang="de-DE" dirty="0"/>
              <a:t> upon </a:t>
            </a:r>
            <a:r>
              <a:rPr lang="de-DE" dirty="0" err="1"/>
              <a:t>the</a:t>
            </a:r>
            <a:r>
              <a:rPr lang="de-DE" dirty="0"/>
              <a:t> Union in </a:t>
            </a:r>
            <a:r>
              <a:rPr lang="de-DE" dirty="0" err="1"/>
              <a:t>the</a:t>
            </a:r>
            <a:r>
              <a:rPr lang="de-DE" dirty="0"/>
              <a:t> </a:t>
            </a:r>
            <a:r>
              <a:rPr lang="de-DE" dirty="0" err="1"/>
              <a:t>Treaties</a:t>
            </a:r>
            <a:r>
              <a:rPr lang="de-DE" dirty="0"/>
              <a:t> </a:t>
            </a:r>
            <a:r>
              <a:rPr lang="de-DE" dirty="0" err="1"/>
              <a:t>remain</a:t>
            </a:r>
            <a:r>
              <a:rPr lang="de-DE" dirty="0"/>
              <a:t> </a:t>
            </a:r>
            <a:r>
              <a:rPr lang="de-DE" dirty="0" err="1"/>
              <a:t>with</a:t>
            </a:r>
            <a:r>
              <a:rPr lang="de-DE" dirty="0"/>
              <a:t> </a:t>
            </a:r>
            <a:r>
              <a:rPr lang="de-DE" dirty="0" err="1"/>
              <a:t>the</a:t>
            </a:r>
            <a:r>
              <a:rPr lang="de-DE" dirty="0"/>
              <a:t> Member </a:t>
            </a:r>
            <a:r>
              <a:rPr lang="de-DE" dirty="0" err="1"/>
              <a:t>States.Article</a:t>
            </a:r>
            <a:r>
              <a:rPr lang="de-DE" dirty="0"/>
              <a:t> </a:t>
            </a:r>
          </a:p>
          <a:p>
            <a:r>
              <a:rPr lang="de-DE" dirty="0"/>
              <a:t>Art. 5 TEU: 2. </a:t>
            </a:r>
            <a:r>
              <a:rPr lang="de-DE" dirty="0" err="1"/>
              <a:t>Under</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conferral</a:t>
            </a:r>
            <a:r>
              <a:rPr lang="de-DE" dirty="0"/>
              <a:t>, </a:t>
            </a:r>
            <a:r>
              <a:rPr lang="de-DE" dirty="0" err="1"/>
              <a:t>the</a:t>
            </a:r>
            <a:r>
              <a:rPr lang="de-DE" dirty="0"/>
              <a:t> Union </a:t>
            </a:r>
            <a:r>
              <a:rPr lang="de-DE" dirty="0" err="1"/>
              <a:t>shall</a:t>
            </a:r>
            <a:r>
              <a:rPr lang="de-DE" dirty="0"/>
              <a:t> </a:t>
            </a:r>
            <a:r>
              <a:rPr lang="de-DE" dirty="0" err="1"/>
              <a:t>act</a:t>
            </a:r>
            <a:r>
              <a:rPr lang="de-DE" dirty="0"/>
              <a:t> </a:t>
            </a:r>
            <a:r>
              <a:rPr lang="de-DE" dirty="0" err="1"/>
              <a:t>only</a:t>
            </a:r>
            <a:r>
              <a:rPr lang="de-DE" dirty="0"/>
              <a:t> </a:t>
            </a:r>
            <a:r>
              <a:rPr lang="de-DE" dirty="0" err="1"/>
              <a:t>within</a:t>
            </a:r>
            <a:r>
              <a:rPr lang="de-DE" dirty="0"/>
              <a:t> </a:t>
            </a:r>
            <a:r>
              <a:rPr lang="de-DE" dirty="0" err="1"/>
              <a:t>the</a:t>
            </a:r>
            <a:r>
              <a:rPr lang="de-DE" dirty="0"/>
              <a:t> </a:t>
            </a:r>
            <a:r>
              <a:rPr lang="de-DE" dirty="0" err="1"/>
              <a:t>limits</a:t>
            </a:r>
            <a:r>
              <a:rPr lang="de-DE" dirty="0"/>
              <a:t> </a:t>
            </a:r>
            <a:r>
              <a:rPr lang="de-DE" dirty="0" err="1"/>
              <a:t>of</a:t>
            </a:r>
            <a:r>
              <a:rPr lang="de-DE" dirty="0"/>
              <a:t> </a:t>
            </a:r>
            <a:r>
              <a:rPr lang="de-DE" dirty="0" err="1"/>
              <a:t>the</a:t>
            </a:r>
            <a:r>
              <a:rPr lang="de-DE" dirty="0"/>
              <a:t> </a:t>
            </a:r>
            <a:r>
              <a:rPr lang="de-DE" dirty="0" err="1"/>
              <a:t>competences</a:t>
            </a:r>
            <a:r>
              <a:rPr lang="de-DE" dirty="0"/>
              <a:t> </a:t>
            </a:r>
            <a:r>
              <a:rPr lang="de-DE" dirty="0" err="1"/>
              <a:t>conferred</a:t>
            </a:r>
            <a:r>
              <a:rPr lang="de-DE" dirty="0"/>
              <a:t> upon </a:t>
            </a:r>
            <a:r>
              <a:rPr lang="de-DE" dirty="0" err="1"/>
              <a:t>it</a:t>
            </a:r>
            <a:r>
              <a:rPr lang="de-DE" dirty="0"/>
              <a:t> </a:t>
            </a:r>
            <a:r>
              <a:rPr lang="de-DE" dirty="0" err="1"/>
              <a:t>by</a:t>
            </a:r>
            <a:r>
              <a:rPr lang="de-DE" dirty="0"/>
              <a:t> </a:t>
            </a:r>
            <a:r>
              <a:rPr lang="de-DE" dirty="0" err="1"/>
              <a:t>the</a:t>
            </a:r>
            <a:r>
              <a:rPr lang="de-DE" dirty="0"/>
              <a:t> Member States in </a:t>
            </a:r>
            <a:r>
              <a:rPr lang="de-DE" dirty="0" err="1"/>
              <a:t>the</a:t>
            </a:r>
            <a:r>
              <a:rPr lang="de-DE" dirty="0"/>
              <a:t> </a:t>
            </a:r>
            <a:r>
              <a:rPr lang="de-DE" dirty="0" err="1"/>
              <a:t>Treaties</a:t>
            </a:r>
            <a:r>
              <a:rPr lang="de-DE" dirty="0"/>
              <a:t> </a:t>
            </a:r>
            <a:r>
              <a:rPr lang="de-DE" dirty="0" err="1"/>
              <a:t>to</a:t>
            </a:r>
            <a:r>
              <a:rPr lang="de-DE" dirty="0"/>
              <a:t> </a:t>
            </a:r>
            <a:r>
              <a:rPr lang="de-DE" dirty="0" err="1"/>
              <a:t>attain</a:t>
            </a:r>
            <a:r>
              <a:rPr lang="de-DE" dirty="0"/>
              <a:t> </a:t>
            </a:r>
            <a:r>
              <a:rPr lang="de-DE" dirty="0" err="1"/>
              <a:t>the</a:t>
            </a:r>
            <a:r>
              <a:rPr lang="de-DE" dirty="0"/>
              <a:t> </a:t>
            </a:r>
            <a:r>
              <a:rPr lang="de-DE" dirty="0" err="1"/>
              <a:t>objectives</a:t>
            </a:r>
            <a:r>
              <a:rPr lang="de-DE" dirty="0"/>
              <a:t> </a:t>
            </a:r>
            <a:r>
              <a:rPr lang="de-DE" dirty="0" err="1"/>
              <a:t>set</a:t>
            </a:r>
            <a:r>
              <a:rPr lang="de-DE" dirty="0"/>
              <a:t> out </a:t>
            </a:r>
            <a:r>
              <a:rPr lang="de-DE" dirty="0" err="1"/>
              <a:t>therein</a:t>
            </a:r>
            <a:r>
              <a:rPr lang="de-DE" dirty="0"/>
              <a:t>. </a:t>
            </a:r>
            <a:r>
              <a:rPr lang="de-DE" dirty="0" err="1"/>
              <a:t>Competences</a:t>
            </a:r>
            <a:r>
              <a:rPr lang="de-DE" dirty="0"/>
              <a:t> not </a:t>
            </a:r>
            <a:r>
              <a:rPr lang="de-DE" dirty="0" err="1"/>
              <a:t>conferred</a:t>
            </a:r>
            <a:r>
              <a:rPr lang="de-DE" dirty="0"/>
              <a:t> upon </a:t>
            </a:r>
            <a:r>
              <a:rPr lang="de-DE" dirty="0" err="1"/>
              <a:t>the</a:t>
            </a:r>
            <a:r>
              <a:rPr lang="de-DE" dirty="0"/>
              <a:t> Union in </a:t>
            </a:r>
            <a:r>
              <a:rPr lang="de-DE" dirty="0" err="1"/>
              <a:t>the</a:t>
            </a:r>
            <a:r>
              <a:rPr lang="de-DE" dirty="0"/>
              <a:t> </a:t>
            </a:r>
            <a:r>
              <a:rPr lang="de-DE" dirty="0" err="1"/>
              <a:t>Treaties</a:t>
            </a:r>
            <a:r>
              <a:rPr lang="de-DE" dirty="0"/>
              <a:t> </a:t>
            </a:r>
            <a:r>
              <a:rPr lang="de-DE" dirty="0" err="1"/>
              <a:t>remain</a:t>
            </a:r>
            <a:r>
              <a:rPr lang="de-DE" dirty="0"/>
              <a:t> </a:t>
            </a:r>
            <a:r>
              <a:rPr lang="de-DE" dirty="0" err="1"/>
              <a:t>with</a:t>
            </a:r>
            <a:r>
              <a:rPr lang="de-DE" dirty="0"/>
              <a:t> </a:t>
            </a:r>
            <a:r>
              <a:rPr lang="de-DE" dirty="0" err="1"/>
              <a:t>the</a:t>
            </a:r>
            <a:r>
              <a:rPr lang="de-DE" dirty="0"/>
              <a:t> Member States</a:t>
            </a:r>
          </a:p>
          <a:p>
            <a:r>
              <a:rPr lang="de-DE" dirty="0"/>
              <a:t>2 TFEU: 1. </a:t>
            </a:r>
            <a:r>
              <a:rPr lang="de-DE" dirty="0" err="1"/>
              <a:t>When</a:t>
            </a:r>
            <a:r>
              <a:rPr lang="de-DE" dirty="0"/>
              <a:t> </a:t>
            </a:r>
            <a:r>
              <a:rPr lang="de-DE" dirty="0" err="1"/>
              <a:t>the</a:t>
            </a:r>
            <a:r>
              <a:rPr lang="de-DE" dirty="0"/>
              <a:t> </a:t>
            </a:r>
            <a:r>
              <a:rPr lang="de-DE" dirty="0" err="1"/>
              <a:t>Treaties</a:t>
            </a:r>
            <a:r>
              <a:rPr lang="de-DE" dirty="0"/>
              <a:t> </a:t>
            </a:r>
            <a:r>
              <a:rPr lang="de-DE" dirty="0" err="1"/>
              <a:t>confer</a:t>
            </a:r>
            <a:r>
              <a:rPr lang="de-DE" dirty="0"/>
              <a:t> on </a:t>
            </a:r>
            <a:r>
              <a:rPr lang="de-DE" dirty="0" err="1"/>
              <a:t>the</a:t>
            </a:r>
            <a:r>
              <a:rPr lang="de-DE" dirty="0"/>
              <a:t> Union </a:t>
            </a:r>
            <a:r>
              <a:rPr lang="de-DE" dirty="0" err="1"/>
              <a:t>exclusive</a:t>
            </a:r>
            <a:r>
              <a:rPr lang="de-DE" dirty="0"/>
              <a:t> </a:t>
            </a:r>
            <a:r>
              <a:rPr lang="de-DE" dirty="0" err="1"/>
              <a:t>competence</a:t>
            </a:r>
            <a:r>
              <a:rPr lang="de-DE" dirty="0"/>
              <a:t> in a </a:t>
            </a:r>
            <a:r>
              <a:rPr lang="de-DE" dirty="0" err="1"/>
              <a:t>specific</a:t>
            </a:r>
            <a:r>
              <a:rPr lang="de-DE" dirty="0"/>
              <a:t> </a:t>
            </a:r>
            <a:r>
              <a:rPr lang="de-DE" dirty="0" err="1"/>
              <a:t>area</a:t>
            </a:r>
            <a:r>
              <a:rPr lang="de-DE" dirty="0"/>
              <a:t>, </a:t>
            </a:r>
            <a:r>
              <a:rPr lang="de-DE" dirty="0" err="1"/>
              <a:t>only</a:t>
            </a:r>
            <a:r>
              <a:rPr lang="de-DE" dirty="0"/>
              <a:t> </a:t>
            </a:r>
            <a:r>
              <a:rPr lang="de-DE" dirty="0" err="1"/>
              <a:t>the</a:t>
            </a:r>
            <a:r>
              <a:rPr lang="de-DE" dirty="0"/>
              <a:t> Union </a:t>
            </a:r>
            <a:r>
              <a:rPr lang="de-DE" dirty="0" err="1"/>
              <a:t>may</a:t>
            </a:r>
            <a:r>
              <a:rPr lang="de-DE" dirty="0"/>
              <a:t> </a:t>
            </a:r>
            <a:r>
              <a:rPr lang="de-DE" dirty="0" err="1"/>
              <a:t>legislate</a:t>
            </a:r>
            <a:r>
              <a:rPr lang="de-DE" dirty="0"/>
              <a:t> </a:t>
            </a:r>
            <a:r>
              <a:rPr lang="de-DE" dirty="0" err="1"/>
              <a:t>and</a:t>
            </a:r>
            <a:r>
              <a:rPr lang="de-DE" dirty="0"/>
              <a:t> </a:t>
            </a:r>
            <a:r>
              <a:rPr lang="de-DE" dirty="0" err="1"/>
              <a:t>adopt</a:t>
            </a:r>
            <a:r>
              <a:rPr lang="de-DE" dirty="0"/>
              <a:t> </a:t>
            </a:r>
            <a:r>
              <a:rPr lang="de-DE" dirty="0" err="1"/>
              <a:t>legally</a:t>
            </a:r>
            <a:r>
              <a:rPr lang="de-DE" dirty="0"/>
              <a:t> </a:t>
            </a:r>
            <a:r>
              <a:rPr lang="de-DE" dirty="0" err="1"/>
              <a:t>binding</a:t>
            </a:r>
            <a:r>
              <a:rPr lang="de-DE" dirty="0"/>
              <a:t> </a:t>
            </a:r>
            <a:r>
              <a:rPr lang="de-DE" dirty="0" err="1"/>
              <a:t>acts</a:t>
            </a:r>
            <a:r>
              <a:rPr lang="de-DE" dirty="0"/>
              <a:t>, </a:t>
            </a:r>
            <a:r>
              <a:rPr lang="de-DE" dirty="0" err="1"/>
              <a:t>the</a:t>
            </a:r>
            <a:r>
              <a:rPr lang="de-DE" dirty="0"/>
              <a:t> Member States </a:t>
            </a:r>
            <a:r>
              <a:rPr lang="de-DE" dirty="0" err="1"/>
              <a:t>being</a:t>
            </a:r>
            <a:r>
              <a:rPr lang="de-DE" dirty="0"/>
              <a:t> </a:t>
            </a:r>
            <a:r>
              <a:rPr lang="de-DE" dirty="0" err="1"/>
              <a:t>able</a:t>
            </a:r>
            <a:r>
              <a:rPr lang="de-DE" dirty="0"/>
              <a:t> </a:t>
            </a:r>
            <a:r>
              <a:rPr lang="de-DE" dirty="0" err="1"/>
              <a:t>to</a:t>
            </a:r>
            <a:r>
              <a:rPr lang="de-DE" dirty="0"/>
              <a:t> do so </a:t>
            </a:r>
            <a:r>
              <a:rPr lang="de-DE" dirty="0" err="1"/>
              <a:t>themselves</a:t>
            </a:r>
            <a:r>
              <a:rPr lang="de-DE" dirty="0"/>
              <a:t> </a:t>
            </a:r>
            <a:r>
              <a:rPr lang="de-DE" dirty="0" err="1"/>
              <a:t>only</a:t>
            </a:r>
            <a:r>
              <a:rPr lang="de-DE" dirty="0"/>
              <a:t> </a:t>
            </a:r>
            <a:r>
              <a:rPr lang="de-DE" dirty="0" err="1"/>
              <a:t>if</a:t>
            </a:r>
            <a:r>
              <a:rPr lang="de-DE" dirty="0"/>
              <a:t> so </a:t>
            </a:r>
            <a:r>
              <a:rPr lang="de-DE" dirty="0" err="1"/>
              <a:t>empowered</a:t>
            </a:r>
            <a:r>
              <a:rPr lang="de-DE" dirty="0"/>
              <a:t> </a:t>
            </a:r>
            <a:r>
              <a:rPr lang="de-DE" dirty="0" err="1"/>
              <a:t>by</a:t>
            </a:r>
            <a:r>
              <a:rPr lang="de-DE" dirty="0"/>
              <a:t> </a:t>
            </a:r>
            <a:r>
              <a:rPr lang="de-DE" dirty="0" err="1"/>
              <a:t>the</a:t>
            </a:r>
            <a:r>
              <a:rPr lang="de-DE" dirty="0"/>
              <a:t> Union </a:t>
            </a:r>
            <a:r>
              <a:rPr lang="de-DE" dirty="0" err="1"/>
              <a:t>or</a:t>
            </a:r>
            <a:r>
              <a:rPr lang="de-DE" dirty="0"/>
              <a:t> </a:t>
            </a:r>
            <a:r>
              <a:rPr lang="de-DE" dirty="0" err="1"/>
              <a:t>for</a:t>
            </a:r>
            <a:r>
              <a:rPr lang="de-DE" dirty="0"/>
              <a:t> </a:t>
            </a:r>
            <a:r>
              <a:rPr lang="de-DE" dirty="0" err="1"/>
              <a:t>the</a:t>
            </a:r>
            <a:r>
              <a:rPr lang="de-DE" dirty="0"/>
              <a:t> </a:t>
            </a:r>
            <a:r>
              <a:rPr lang="de-DE" dirty="0" err="1"/>
              <a:t>implementation</a:t>
            </a:r>
            <a:r>
              <a:rPr lang="de-DE" dirty="0"/>
              <a:t> </a:t>
            </a:r>
            <a:r>
              <a:rPr lang="de-DE" dirty="0" err="1"/>
              <a:t>of</a:t>
            </a:r>
            <a:r>
              <a:rPr lang="de-DE" dirty="0"/>
              <a:t> Union </a:t>
            </a:r>
            <a:r>
              <a:rPr lang="de-DE" dirty="0" err="1"/>
              <a:t>acts</a:t>
            </a:r>
            <a:r>
              <a:rPr lang="de-DE" dirty="0"/>
              <a:t>. ....</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36</a:t>
            </a:fld>
            <a:endParaRPr lang="de-DE"/>
          </a:p>
        </p:txBody>
      </p:sp>
    </p:spTree>
    <p:extLst>
      <p:ext uri="{BB962C8B-B14F-4D97-AF65-F5344CB8AC3E}">
        <p14:creationId xmlns:p14="http://schemas.microsoft.com/office/powerpoint/2010/main" val="2413124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Guaranteed</a:t>
            </a:r>
            <a:r>
              <a:rPr lang="de-DE" dirty="0"/>
              <a:t> </a:t>
            </a:r>
            <a:r>
              <a:rPr lang="de-DE" dirty="0" err="1"/>
              <a:t>by</a:t>
            </a:r>
            <a:r>
              <a:rPr lang="de-DE" dirty="0"/>
              <a:t> </a:t>
            </a:r>
            <a:r>
              <a:rPr lang="de-DE" dirty="0" err="1"/>
              <a:t>the</a:t>
            </a:r>
            <a:r>
              <a:rPr lang="de-DE" dirty="0"/>
              <a:t> ECJ: Art. 19 TEU „1. The Court </a:t>
            </a:r>
            <a:r>
              <a:rPr lang="de-DE" dirty="0" err="1"/>
              <a:t>of</a:t>
            </a:r>
            <a:r>
              <a:rPr lang="de-DE" dirty="0"/>
              <a:t> Justice </a:t>
            </a:r>
            <a:r>
              <a:rPr lang="de-DE" dirty="0" err="1"/>
              <a:t>of</a:t>
            </a:r>
            <a:r>
              <a:rPr lang="de-DE" dirty="0"/>
              <a:t> </a:t>
            </a:r>
            <a:r>
              <a:rPr lang="de-DE" dirty="0" err="1"/>
              <a:t>the</a:t>
            </a:r>
            <a:r>
              <a:rPr lang="de-DE" dirty="0"/>
              <a:t> European Union </a:t>
            </a:r>
            <a:r>
              <a:rPr lang="de-DE" dirty="0" err="1"/>
              <a:t>shall</a:t>
            </a:r>
            <a:r>
              <a:rPr lang="de-DE" dirty="0"/>
              <a:t> </a:t>
            </a:r>
            <a:r>
              <a:rPr lang="de-DE" dirty="0" err="1"/>
              <a:t>include</a:t>
            </a:r>
            <a:r>
              <a:rPr lang="de-DE" dirty="0"/>
              <a:t> </a:t>
            </a:r>
            <a:r>
              <a:rPr lang="de-DE" dirty="0" err="1"/>
              <a:t>the</a:t>
            </a:r>
            <a:r>
              <a:rPr lang="de-DE" dirty="0"/>
              <a:t> Court </a:t>
            </a:r>
            <a:r>
              <a:rPr lang="de-DE" dirty="0" err="1"/>
              <a:t>of</a:t>
            </a:r>
            <a:r>
              <a:rPr lang="de-DE" dirty="0"/>
              <a:t> Justice, </a:t>
            </a:r>
            <a:r>
              <a:rPr lang="de-DE" dirty="0" err="1"/>
              <a:t>the</a:t>
            </a:r>
            <a:r>
              <a:rPr lang="de-DE" dirty="0"/>
              <a:t> General Court </a:t>
            </a:r>
            <a:r>
              <a:rPr lang="de-DE" dirty="0" err="1"/>
              <a:t>and</a:t>
            </a:r>
            <a:r>
              <a:rPr lang="de-DE" dirty="0"/>
              <a:t> </a:t>
            </a:r>
            <a:r>
              <a:rPr lang="de-DE" dirty="0" err="1"/>
              <a:t>specialised</a:t>
            </a:r>
            <a:r>
              <a:rPr lang="de-DE" dirty="0"/>
              <a:t> </a:t>
            </a:r>
            <a:r>
              <a:rPr lang="de-DE" dirty="0" err="1"/>
              <a:t>courts</a:t>
            </a:r>
            <a:r>
              <a:rPr lang="de-DE" dirty="0"/>
              <a:t>. </a:t>
            </a:r>
            <a:r>
              <a:rPr lang="de-DE" dirty="0" err="1"/>
              <a:t>It</a:t>
            </a:r>
            <a:r>
              <a:rPr lang="de-DE" dirty="0"/>
              <a:t> </a:t>
            </a:r>
            <a:r>
              <a:rPr lang="de-DE" dirty="0" err="1"/>
              <a:t>shall</a:t>
            </a:r>
            <a:r>
              <a:rPr lang="de-DE" dirty="0"/>
              <a:t> </a:t>
            </a:r>
            <a:r>
              <a:rPr lang="de-DE" dirty="0" err="1"/>
              <a:t>ensure</a:t>
            </a:r>
            <a:r>
              <a:rPr lang="de-DE" dirty="0"/>
              <a:t> </a:t>
            </a:r>
            <a:r>
              <a:rPr lang="de-DE" dirty="0" err="1"/>
              <a:t>that</a:t>
            </a:r>
            <a:r>
              <a:rPr lang="de-DE" dirty="0"/>
              <a:t> in </a:t>
            </a:r>
            <a:r>
              <a:rPr lang="de-DE" dirty="0" err="1"/>
              <a:t>the</a:t>
            </a:r>
            <a:r>
              <a:rPr lang="de-DE" dirty="0"/>
              <a:t> </a:t>
            </a:r>
            <a:r>
              <a:rPr lang="de-DE" dirty="0" err="1"/>
              <a:t>interpretation</a:t>
            </a:r>
            <a:r>
              <a:rPr lang="de-DE" dirty="0"/>
              <a:t> </a:t>
            </a:r>
            <a:r>
              <a:rPr lang="de-DE" dirty="0" err="1"/>
              <a:t>and</a:t>
            </a:r>
            <a:r>
              <a:rPr lang="de-DE" dirty="0"/>
              <a:t> </a:t>
            </a:r>
            <a:r>
              <a:rPr lang="de-DE" dirty="0" err="1"/>
              <a:t>application</a:t>
            </a:r>
            <a:r>
              <a:rPr lang="de-DE" dirty="0"/>
              <a:t> </a:t>
            </a:r>
            <a:r>
              <a:rPr lang="de-DE" dirty="0" err="1"/>
              <a:t>of</a:t>
            </a:r>
            <a:r>
              <a:rPr lang="de-DE" dirty="0"/>
              <a:t> </a:t>
            </a:r>
            <a:r>
              <a:rPr lang="de-DE" dirty="0" err="1"/>
              <a:t>the</a:t>
            </a:r>
            <a:r>
              <a:rPr lang="de-DE" dirty="0"/>
              <a:t> </a:t>
            </a:r>
            <a:r>
              <a:rPr lang="de-DE" dirty="0" err="1"/>
              <a:t>Treaties</a:t>
            </a:r>
            <a:r>
              <a:rPr lang="de-DE" dirty="0"/>
              <a:t> </a:t>
            </a:r>
            <a:r>
              <a:rPr lang="de-DE" dirty="0" err="1"/>
              <a:t>the</a:t>
            </a:r>
            <a:r>
              <a:rPr lang="de-DE" dirty="0"/>
              <a:t> </a:t>
            </a:r>
            <a:r>
              <a:rPr lang="de-DE" dirty="0" err="1"/>
              <a:t>law</a:t>
            </a:r>
            <a:r>
              <a:rPr lang="de-DE" dirty="0"/>
              <a:t> </a:t>
            </a:r>
            <a:r>
              <a:rPr lang="de-DE" dirty="0" err="1"/>
              <a:t>is</a:t>
            </a:r>
            <a:r>
              <a:rPr lang="de-DE" dirty="0"/>
              <a:t> </a:t>
            </a:r>
            <a:r>
              <a:rPr lang="de-DE" dirty="0" err="1"/>
              <a:t>observed</a:t>
            </a:r>
            <a:r>
              <a:rPr lang="de-DE" dirty="0"/>
              <a:t>.</a:t>
            </a:r>
          </a:p>
          <a:p>
            <a:r>
              <a:rPr lang="de-DE" dirty="0"/>
              <a:t>I.e. </a:t>
            </a:r>
            <a:r>
              <a:rPr lang="de-DE" dirty="0" err="1"/>
              <a:t>the</a:t>
            </a:r>
            <a:r>
              <a:rPr lang="de-DE" dirty="0"/>
              <a:t> single </a:t>
            </a:r>
            <a:r>
              <a:rPr lang="de-DE" dirty="0" err="1"/>
              <a:t>and</a:t>
            </a:r>
            <a:r>
              <a:rPr lang="de-DE" dirty="0"/>
              <a:t> </a:t>
            </a:r>
            <a:r>
              <a:rPr lang="de-DE" dirty="0" err="1"/>
              <a:t>sole</a:t>
            </a:r>
            <a:r>
              <a:rPr lang="de-DE" dirty="0"/>
              <a:t> power </a:t>
            </a:r>
            <a:r>
              <a:rPr lang="de-DE" dirty="0" err="1"/>
              <a:t>to</a:t>
            </a:r>
            <a:r>
              <a:rPr lang="de-DE" dirty="0"/>
              <a:t> </a:t>
            </a:r>
            <a:r>
              <a:rPr lang="de-DE" dirty="0" err="1"/>
              <a:t>interpret</a:t>
            </a:r>
            <a:r>
              <a:rPr lang="de-DE" dirty="0"/>
              <a:t> Union Law</a:t>
            </a:r>
          </a:p>
          <a:p>
            <a:r>
              <a:rPr lang="de-DE" dirty="0" err="1"/>
              <a:t>That</a:t>
            </a:r>
            <a:r>
              <a:rPr lang="de-DE" dirty="0"/>
              <a:t> </a:t>
            </a:r>
            <a:r>
              <a:rPr lang="de-DE" dirty="0" err="1"/>
              <a:t>has</a:t>
            </a:r>
            <a:r>
              <a:rPr lang="de-DE" dirty="0"/>
              <a:t> </a:t>
            </a:r>
            <a:r>
              <a:rPr lang="de-DE" dirty="0" err="1"/>
              <a:t>to</a:t>
            </a:r>
            <a:r>
              <a:rPr lang="de-DE" dirty="0"/>
              <a:t> </a:t>
            </a:r>
            <a:r>
              <a:rPr lang="de-DE" dirty="0" err="1"/>
              <a:t>be</a:t>
            </a:r>
            <a:r>
              <a:rPr lang="de-DE" dirty="0"/>
              <a:t> </a:t>
            </a:r>
            <a:r>
              <a:rPr lang="de-DE" dirty="0" err="1"/>
              <a:t>applied</a:t>
            </a:r>
            <a:endParaRPr lang="de-DE" dirty="0"/>
          </a:p>
          <a:p>
            <a:pPr lvl="1"/>
            <a:r>
              <a:rPr lang="de-DE" dirty="0" err="1"/>
              <a:t>Directly</a:t>
            </a:r>
            <a:r>
              <a:rPr lang="de-DE" dirty="0"/>
              <a:t> (</a:t>
            </a:r>
            <a:r>
              <a:rPr lang="de-DE" dirty="0" err="1"/>
              <a:t>see</a:t>
            </a:r>
            <a:r>
              <a:rPr lang="de-DE" dirty="0"/>
              <a:t> </a:t>
            </a:r>
            <a:r>
              <a:rPr lang="de-DE" dirty="0" err="1"/>
              <a:t>supranationality</a:t>
            </a:r>
            <a:r>
              <a:rPr lang="de-DE" dirty="0"/>
              <a:t>)</a:t>
            </a:r>
          </a:p>
          <a:p>
            <a:pPr lvl="1"/>
            <a:r>
              <a:rPr lang="de-DE" dirty="0" err="1"/>
              <a:t>Uniformly</a:t>
            </a:r>
            <a:endParaRPr lang="de-DE" dirty="0"/>
          </a:p>
          <a:p>
            <a:pPr lvl="1"/>
            <a:r>
              <a:rPr lang="de-DE" dirty="0"/>
              <a:t>Generally (</a:t>
            </a:r>
            <a:r>
              <a:rPr lang="de-DE" dirty="0" err="1"/>
              <a:t>exception</a:t>
            </a:r>
            <a:r>
              <a:rPr lang="de-DE" dirty="0"/>
              <a:t>: </a:t>
            </a:r>
            <a:r>
              <a:rPr lang="de-DE" dirty="0" err="1"/>
              <a:t>enhanced</a:t>
            </a:r>
            <a:r>
              <a:rPr lang="de-DE" dirty="0"/>
              <a:t> </a:t>
            </a:r>
            <a:r>
              <a:rPr lang="de-DE" dirty="0" err="1"/>
              <a:t>co</a:t>
            </a:r>
            <a:r>
              <a:rPr lang="de-DE" dirty="0"/>
              <a:t>-operation)</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37</a:t>
            </a:fld>
            <a:endParaRPr lang="de-DE"/>
          </a:p>
        </p:txBody>
      </p:sp>
    </p:spTree>
    <p:extLst>
      <p:ext uri="{BB962C8B-B14F-4D97-AF65-F5344CB8AC3E}">
        <p14:creationId xmlns:p14="http://schemas.microsoft.com/office/powerpoint/2010/main" val="815518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 20 TEU:</a:t>
            </a:r>
          </a:p>
          <a:p>
            <a:r>
              <a:rPr lang="de-DE" dirty="0"/>
              <a:t>1. Member States </a:t>
            </a:r>
            <a:r>
              <a:rPr lang="de-DE" dirty="0" err="1"/>
              <a:t>which</a:t>
            </a:r>
            <a:r>
              <a:rPr lang="de-DE" dirty="0"/>
              <a:t> </a:t>
            </a:r>
            <a:r>
              <a:rPr lang="de-DE" dirty="0" err="1"/>
              <a:t>wish</a:t>
            </a:r>
            <a:r>
              <a:rPr lang="de-DE" dirty="0"/>
              <a:t> </a:t>
            </a:r>
            <a:r>
              <a:rPr lang="de-DE" dirty="0" err="1"/>
              <a:t>to</a:t>
            </a:r>
            <a:r>
              <a:rPr lang="de-DE" dirty="0"/>
              <a:t> </a:t>
            </a:r>
            <a:r>
              <a:rPr lang="de-DE" dirty="0" err="1"/>
              <a:t>establish</a:t>
            </a:r>
            <a:r>
              <a:rPr lang="de-DE" dirty="0"/>
              <a:t> </a:t>
            </a:r>
            <a:r>
              <a:rPr lang="de-DE" dirty="0" err="1"/>
              <a:t>enhanced</a:t>
            </a:r>
            <a:r>
              <a:rPr lang="de-DE" dirty="0"/>
              <a:t> </a:t>
            </a:r>
            <a:r>
              <a:rPr lang="de-DE" dirty="0" err="1"/>
              <a:t>cooperation</a:t>
            </a:r>
            <a:r>
              <a:rPr lang="de-DE" dirty="0"/>
              <a:t> </a:t>
            </a:r>
            <a:r>
              <a:rPr lang="de-DE" dirty="0" err="1"/>
              <a:t>between</a:t>
            </a:r>
            <a:r>
              <a:rPr lang="de-DE" dirty="0"/>
              <a:t> </a:t>
            </a:r>
            <a:r>
              <a:rPr lang="de-DE" dirty="0" err="1"/>
              <a:t>themselves</a:t>
            </a:r>
            <a:r>
              <a:rPr lang="de-DE" dirty="0"/>
              <a:t> </a:t>
            </a:r>
            <a:r>
              <a:rPr lang="de-DE" dirty="0" err="1"/>
              <a:t>within</a:t>
            </a:r>
            <a:r>
              <a:rPr lang="de-DE" dirty="0"/>
              <a:t> </a:t>
            </a:r>
            <a:r>
              <a:rPr lang="de-DE" dirty="0" err="1"/>
              <a:t>the</a:t>
            </a:r>
            <a:r>
              <a:rPr lang="de-DE" dirty="0"/>
              <a:t> </a:t>
            </a:r>
            <a:r>
              <a:rPr lang="de-DE" dirty="0" err="1"/>
              <a:t>framework</a:t>
            </a:r>
            <a:r>
              <a:rPr lang="de-DE" dirty="0"/>
              <a:t> </a:t>
            </a:r>
            <a:r>
              <a:rPr lang="de-DE" dirty="0" err="1"/>
              <a:t>of</a:t>
            </a:r>
            <a:r>
              <a:rPr lang="de-DE" dirty="0"/>
              <a:t> </a:t>
            </a:r>
            <a:r>
              <a:rPr lang="de-DE" dirty="0" err="1"/>
              <a:t>the</a:t>
            </a:r>
            <a:r>
              <a:rPr lang="de-DE" dirty="0"/>
              <a:t> </a:t>
            </a:r>
            <a:r>
              <a:rPr lang="de-DE" dirty="0" err="1"/>
              <a:t>Union’s</a:t>
            </a:r>
            <a:r>
              <a:rPr lang="de-DE" dirty="0"/>
              <a:t> non-</a:t>
            </a:r>
            <a:r>
              <a:rPr lang="de-DE" dirty="0" err="1"/>
              <a:t>exclusive</a:t>
            </a:r>
            <a:r>
              <a:rPr lang="de-DE" dirty="0"/>
              <a:t> </a:t>
            </a:r>
            <a:r>
              <a:rPr lang="de-DE" dirty="0" err="1"/>
              <a:t>competences</a:t>
            </a:r>
            <a:r>
              <a:rPr lang="de-DE" dirty="0"/>
              <a:t> </a:t>
            </a:r>
            <a:r>
              <a:rPr lang="de-DE" dirty="0" err="1"/>
              <a:t>may</a:t>
            </a:r>
            <a:r>
              <a:rPr lang="de-DE" dirty="0"/>
              <a:t> </a:t>
            </a:r>
            <a:r>
              <a:rPr lang="de-DE" dirty="0" err="1"/>
              <a:t>make</a:t>
            </a:r>
            <a:r>
              <a:rPr lang="de-DE" dirty="0"/>
              <a:t> </a:t>
            </a:r>
            <a:r>
              <a:rPr lang="de-DE" dirty="0" err="1"/>
              <a:t>use</a:t>
            </a:r>
            <a:r>
              <a:rPr lang="de-DE" dirty="0"/>
              <a:t> </a:t>
            </a:r>
            <a:r>
              <a:rPr lang="de-DE" dirty="0" err="1"/>
              <a:t>of</a:t>
            </a:r>
            <a:r>
              <a:rPr lang="de-DE" dirty="0"/>
              <a:t> </a:t>
            </a:r>
            <a:r>
              <a:rPr lang="de-DE" dirty="0" err="1"/>
              <a:t>its</a:t>
            </a:r>
            <a:r>
              <a:rPr lang="de-DE" dirty="0"/>
              <a:t> </a:t>
            </a:r>
            <a:r>
              <a:rPr lang="de-DE" dirty="0" err="1"/>
              <a:t>institutions</a:t>
            </a:r>
            <a:r>
              <a:rPr lang="de-DE" dirty="0"/>
              <a:t> </a:t>
            </a:r>
            <a:r>
              <a:rPr lang="de-DE" dirty="0" err="1"/>
              <a:t>and</a:t>
            </a:r>
            <a:r>
              <a:rPr lang="de-DE" dirty="0"/>
              <a:t> </a:t>
            </a:r>
            <a:r>
              <a:rPr lang="de-DE" dirty="0" err="1"/>
              <a:t>exercise</a:t>
            </a:r>
            <a:r>
              <a:rPr lang="de-DE" dirty="0"/>
              <a:t> </a:t>
            </a:r>
            <a:r>
              <a:rPr lang="de-DE" dirty="0" err="1"/>
              <a:t>those</a:t>
            </a:r>
            <a:r>
              <a:rPr lang="de-DE" dirty="0"/>
              <a:t> </a:t>
            </a:r>
            <a:r>
              <a:rPr lang="de-DE" dirty="0" err="1"/>
              <a:t>competences</a:t>
            </a:r>
            <a:r>
              <a:rPr lang="de-DE" dirty="0"/>
              <a:t> </a:t>
            </a:r>
            <a:r>
              <a:rPr lang="de-DE" dirty="0" err="1"/>
              <a:t>by</a:t>
            </a:r>
            <a:r>
              <a:rPr lang="de-DE" dirty="0"/>
              <a:t> </a:t>
            </a:r>
            <a:r>
              <a:rPr lang="de-DE" dirty="0" err="1"/>
              <a:t>applying</a:t>
            </a:r>
            <a:r>
              <a:rPr lang="de-DE" dirty="0"/>
              <a:t> </a:t>
            </a:r>
            <a:r>
              <a:rPr lang="de-DE" dirty="0" err="1"/>
              <a:t>the</a:t>
            </a:r>
            <a:r>
              <a:rPr lang="de-DE" dirty="0"/>
              <a:t> relevant </a:t>
            </a:r>
            <a:r>
              <a:rPr lang="de-DE" dirty="0" err="1"/>
              <a:t>provisions</a:t>
            </a:r>
            <a:r>
              <a:rPr lang="de-DE" dirty="0"/>
              <a:t> </a:t>
            </a:r>
            <a:r>
              <a:rPr lang="de-DE" dirty="0" err="1"/>
              <a:t>of</a:t>
            </a:r>
            <a:r>
              <a:rPr lang="de-DE" dirty="0"/>
              <a:t> </a:t>
            </a:r>
            <a:r>
              <a:rPr lang="de-DE" dirty="0" err="1"/>
              <a:t>the</a:t>
            </a:r>
            <a:r>
              <a:rPr lang="de-DE" dirty="0"/>
              <a:t> </a:t>
            </a:r>
            <a:r>
              <a:rPr lang="de-DE" dirty="0" err="1"/>
              <a:t>Treaties</a:t>
            </a:r>
            <a:r>
              <a:rPr lang="de-DE" dirty="0"/>
              <a:t>, </a:t>
            </a:r>
            <a:r>
              <a:rPr lang="de-DE" dirty="0" err="1"/>
              <a:t>subject</a:t>
            </a:r>
            <a:r>
              <a:rPr lang="de-DE" dirty="0"/>
              <a:t> </a:t>
            </a:r>
            <a:r>
              <a:rPr lang="de-DE" dirty="0" err="1"/>
              <a:t>to</a:t>
            </a:r>
            <a:r>
              <a:rPr lang="de-DE" dirty="0"/>
              <a:t> </a:t>
            </a:r>
            <a:r>
              <a:rPr lang="de-DE" dirty="0" err="1"/>
              <a:t>the</a:t>
            </a:r>
            <a:r>
              <a:rPr lang="de-DE" dirty="0"/>
              <a:t> </a:t>
            </a:r>
            <a:r>
              <a:rPr lang="de-DE" dirty="0" err="1"/>
              <a:t>limits</a:t>
            </a:r>
            <a:r>
              <a:rPr lang="de-DE" dirty="0"/>
              <a:t> </a:t>
            </a:r>
            <a:r>
              <a:rPr lang="de-DE" dirty="0" err="1"/>
              <a:t>and</a:t>
            </a:r>
            <a:r>
              <a:rPr lang="de-DE" dirty="0"/>
              <a:t> in </a:t>
            </a:r>
            <a:r>
              <a:rPr lang="de-DE" dirty="0" err="1"/>
              <a:t>accordance</a:t>
            </a:r>
            <a:r>
              <a:rPr lang="de-DE" dirty="0"/>
              <a:t> </a:t>
            </a:r>
            <a:r>
              <a:rPr lang="de-DE" dirty="0" err="1"/>
              <a:t>with</a:t>
            </a:r>
            <a:r>
              <a:rPr lang="de-DE" dirty="0"/>
              <a:t> </a:t>
            </a:r>
            <a:r>
              <a:rPr lang="de-DE" dirty="0" err="1"/>
              <a:t>the</a:t>
            </a:r>
            <a:r>
              <a:rPr lang="de-DE" dirty="0"/>
              <a:t> </a:t>
            </a:r>
            <a:r>
              <a:rPr lang="de-DE" dirty="0" err="1"/>
              <a:t>detailed</a:t>
            </a:r>
            <a:r>
              <a:rPr lang="de-DE" dirty="0"/>
              <a:t> </a:t>
            </a:r>
            <a:r>
              <a:rPr lang="de-DE" dirty="0" err="1"/>
              <a:t>arrangements</a:t>
            </a:r>
            <a:r>
              <a:rPr lang="de-DE" dirty="0"/>
              <a:t> </a:t>
            </a:r>
            <a:r>
              <a:rPr lang="de-DE" dirty="0" err="1"/>
              <a:t>laid</a:t>
            </a:r>
            <a:r>
              <a:rPr lang="de-DE" dirty="0"/>
              <a:t> down in </a:t>
            </a:r>
            <a:r>
              <a:rPr lang="de-DE" dirty="0" err="1"/>
              <a:t>this</a:t>
            </a:r>
            <a:r>
              <a:rPr lang="de-DE" dirty="0"/>
              <a:t> Article </a:t>
            </a:r>
            <a:r>
              <a:rPr lang="de-DE" dirty="0" err="1"/>
              <a:t>and</a:t>
            </a:r>
            <a:r>
              <a:rPr lang="de-DE" dirty="0"/>
              <a:t> in </a:t>
            </a:r>
            <a:r>
              <a:rPr lang="de-DE" dirty="0" err="1"/>
              <a:t>Articles</a:t>
            </a:r>
            <a:r>
              <a:rPr lang="de-DE" dirty="0"/>
              <a:t> 326 </a:t>
            </a:r>
            <a:r>
              <a:rPr lang="de-DE" dirty="0" err="1"/>
              <a:t>to</a:t>
            </a:r>
            <a:r>
              <a:rPr lang="de-DE" dirty="0"/>
              <a:t> 334 </a:t>
            </a:r>
            <a:r>
              <a:rPr lang="de-DE" dirty="0" err="1"/>
              <a:t>of</a:t>
            </a:r>
            <a:r>
              <a:rPr lang="de-DE" dirty="0"/>
              <a:t> </a:t>
            </a:r>
            <a:r>
              <a:rPr lang="de-DE" dirty="0" err="1"/>
              <a:t>the</a:t>
            </a:r>
            <a:r>
              <a:rPr lang="de-DE" dirty="0"/>
              <a:t> 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a:t>
            </a:r>
          </a:p>
          <a:p>
            <a:r>
              <a:rPr lang="de-DE" dirty="0"/>
              <a:t>Enhanced </a:t>
            </a:r>
            <a:r>
              <a:rPr lang="de-DE" dirty="0" err="1"/>
              <a:t>cooperation</a:t>
            </a:r>
            <a:r>
              <a:rPr lang="de-DE" dirty="0"/>
              <a:t> </a:t>
            </a:r>
            <a:r>
              <a:rPr lang="de-DE" dirty="0" err="1"/>
              <a:t>shall</a:t>
            </a:r>
            <a:r>
              <a:rPr lang="de-DE" dirty="0"/>
              <a:t> </a:t>
            </a:r>
            <a:r>
              <a:rPr lang="de-DE" dirty="0" err="1"/>
              <a:t>aim</a:t>
            </a:r>
            <a:r>
              <a:rPr lang="de-DE" dirty="0"/>
              <a:t> </a:t>
            </a:r>
            <a:r>
              <a:rPr lang="de-DE" dirty="0" err="1"/>
              <a:t>to</a:t>
            </a:r>
            <a:r>
              <a:rPr lang="de-DE" dirty="0"/>
              <a:t> </a:t>
            </a:r>
            <a:r>
              <a:rPr lang="de-DE" dirty="0" err="1"/>
              <a:t>further</a:t>
            </a:r>
            <a:r>
              <a:rPr lang="de-DE" dirty="0"/>
              <a:t> </a:t>
            </a:r>
            <a:r>
              <a:rPr lang="de-DE" dirty="0" err="1"/>
              <a:t>the</a:t>
            </a:r>
            <a:r>
              <a:rPr lang="de-DE" dirty="0"/>
              <a:t> </a:t>
            </a:r>
            <a:r>
              <a:rPr lang="de-DE" dirty="0" err="1"/>
              <a:t>objectives</a:t>
            </a:r>
            <a:r>
              <a:rPr lang="de-DE" dirty="0"/>
              <a:t> </a:t>
            </a:r>
            <a:r>
              <a:rPr lang="de-DE" dirty="0" err="1"/>
              <a:t>of</a:t>
            </a:r>
            <a:r>
              <a:rPr lang="de-DE" dirty="0"/>
              <a:t> </a:t>
            </a:r>
            <a:r>
              <a:rPr lang="de-DE" dirty="0" err="1"/>
              <a:t>the</a:t>
            </a:r>
            <a:r>
              <a:rPr lang="de-DE" dirty="0"/>
              <a:t> Union, </a:t>
            </a:r>
            <a:r>
              <a:rPr lang="de-DE" dirty="0" err="1"/>
              <a:t>protect</a:t>
            </a:r>
            <a:r>
              <a:rPr lang="de-DE" dirty="0"/>
              <a:t> </a:t>
            </a:r>
            <a:r>
              <a:rPr lang="de-DE" dirty="0" err="1"/>
              <a:t>its</a:t>
            </a:r>
            <a:r>
              <a:rPr lang="de-DE" dirty="0"/>
              <a:t> </a:t>
            </a:r>
            <a:r>
              <a:rPr lang="de-DE" dirty="0" err="1"/>
              <a:t>interests</a:t>
            </a:r>
            <a:r>
              <a:rPr lang="de-DE" dirty="0"/>
              <a:t> </a:t>
            </a:r>
            <a:r>
              <a:rPr lang="de-DE" dirty="0" err="1"/>
              <a:t>and</a:t>
            </a:r>
            <a:r>
              <a:rPr lang="de-DE" dirty="0"/>
              <a:t> </a:t>
            </a:r>
            <a:r>
              <a:rPr lang="de-DE" dirty="0" err="1"/>
              <a:t>reinforce</a:t>
            </a:r>
            <a:r>
              <a:rPr lang="de-DE" dirty="0"/>
              <a:t> </a:t>
            </a:r>
            <a:r>
              <a:rPr lang="de-DE" dirty="0" err="1"/>
              <a:t>its</a:t>
            </a:r>
            <a:r>
              <a:rPr lang="de-DE" dirty="0"/>
              <a:t> </a:t>
            </a:r>
            <a:r>
              <a:rPr lang="de-DE" dirty="0" err="1"/>
              <a:t>integration</a:t>
            </a:r>
            <a:r>
              <a:rPr lang="de-DE" dirty="0"/>
              <a:t> </a:t>
            </a:r>
            <a:r>
              <a:rPr lang="de-DE" dirty="0" err="1"/>
              <a:t>process</a:t>
            </a:r>
            <a:r>
              <a:rPr lang="de-DE" dirty="0"/>
              <a:t>. Such </a:t>
            </a:r>
            <a:r>
              <a:rPr lang="de-DE" dirty="0" err="1"/>
              <a:t>cooperation</a:t>
            </a:r>
            <a:r>
              <a:rPr lang="de-DE" dirty="0"/>
              <a:t> </a:t>
            </a:r>
            <a:r>
              <a:rPr lang="de-DE" dirty="0" err="1"/>
              <a:t>shall</a:t>
            </a:r>
            <a:r>
              <a:rPr lang="de-DE" dirty="0"/>
              <a:t> </a:t>
            </a:r>
            <a:r>
              <a:rPr lang="de-DE" dirty="0" err="1"/>
              <a:t>be</a:t>
            </a:r>
            <a:r>
              <a:rPr lang="de-DE" dirty="0"/>
              <a:t> open </a:t>
            </a:r>
            <a:r>
              <a:rPr lang="de-DE" dirty="0" err="1"/>
              <a:t>at</a:t>
            </a:r>
            <a:r>
              <a:rPr lang="de-DE" dirty="0"/>
              <a:t> </a:t>
            </a:r>
            <a:r>
              <a:rPr lang="de-DE" dirty="0" err="1"/>
              <a:t>any</a:t>
            </a:r>
            <a:r>
              <a:rPr lang="de-DE" dirty="0"/>
              <a:t> time </a:t>
            </a:r>
            <a:r>
              <a:rPr lang="de-DE" dirty="0" err="1"/>
              <a:t>to</a:t>
            </a:r>
            <a:r>
              <a:rPr lang="de-DE" dirty="0"/>
              <a:t> all Member States, in </a:t>
            </a:r>
            <a:r>
              <a:rPr lang="de-DE" dirty="0" err="1"/>
              <a:t>accordance</a:t>
            </a:r>
            <a:r>
              <a:rPr lang="de-DE" dirty="0"/>
              <a:t> </a:t>
            </a:r>
            <a:r>
              <a:rPr lang="de-DE" dirty="0" err="1"/>
              <a:t>with</a:t>
            </a:r>
            <a:r>
              <a:rPr lang="de-DE" dirty="0"/>
              <a:t> Article 328 </a:t>
            </a:r>
            <a:r>
              <a:rPr lang="de-DE" dirty="0" err="1"/>
              <a:t>of</a:t>
            </a:r>
            <a:r>
              <a:rPr lang="de-DE" dirty="0"/>
              <a:t> </a:t>
            </a:r>
            <a:r>
              <a:rPr lang="de-DE" dirty="0" err="1"/>
              <a:t>the</a:t>
            </a:r>
            <a:r>
              <a:rPr lang="de-DE" dirty="0"/>
              <a:t> 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38</a:t>
            </a:fld>
            <a:endParaRPr lang="de-DE"/>
          </a:p>
        </p:txBody>
      </p:sp>
    </p:spTree>
    <p:extLst>
      <p:ext uri="{BB962C8B-B14F-4D97-AF65-F5344CB8AC3E}">
        <p14:creationId xmlns:p14="http://schemas.microsoft.com/office/powerpoint/2010/main" val="1981104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decision</a:t>
            </a:r>
            <a:r>
              <a:rPr lang="de-DE" dirty="0"/>
              <a:t> </a:t>
            </a:r>
            <a:r>
              <a:rPr lang="de-DE" dirty="0" err="1"/>
              <a:t>authorising</a:t>
            </a:r>
            <a:r>
              <a:rPr lang="de-DE" dirty="0"/>
              <a:t> </a:t>
            </a:r>
            <a:r>
              <a:rPr lang="de-DE" dirty="0" err="1"/>
              <a:t>enhanced</a:t>
            </a:r>
            <a:r>
              <a:rPr lang="de-DE" dirty="0"/>
              <a:t> </a:t>
            </a:r>
            <a:r>
              <a:rPr lang="de-DE" dirty="0" err="1"/>
              <a:t>cooperation</a:t>
            </a:r>
            <a:r>
              <a:rPr lang="de-DE" dirty="0"/>
              <a:t> </a:t>
            </a:r>
            <a:r>
              <a:rPr lang="de-DE" dirty="0" err="1"/>
              <a:t>shall</a:t>
            </a:r>
            <a:r>
              <a:rPr lang="de-DE" dirty="0"/>
              <a:t> </a:t>
            </a:r>
            <a:r>
              <a:rPr lang="de-DE" dirty="0" err="1"/>
              <a:t>be</a:t>
            </a:r>
            <a:r>
              <a:rPr lang="de-DE" dirty="0"/>
              <a:t> </a:t>
            </a:r>
            <a:r>
              <a:rPr lang="de-DE" dirty="0" err="1"/>
              <a:t>adopted</a:t>
            </a:r>
            <a:r>
              <a:rPr lang="de-DE" dirty="0"/>
              <a:t> </a:t>
            </a:r>
            <a:r>
              <a:rPr lang="de-DE" dirty="0" err="1"/>
              <a:t>by</a:t>
            </a:r>
            <a:r>
              <a:rPr lang="de-DE" dirty="0"/>
              <a:t> </a:t>
            </a:r>
            <a:r>
              <a:rPr lang="de-DE" dirty="0" err="1"/>
              <a:t>the</a:t>
            </a:r>
            <a:r>
              <a:rPr lang="de-DE" dirty="0"/>
              <a:t> Council </a:t>
            </a:r>
            <a:r>
              <a:rPr lang="de-DE" dirty="0" err="1"/>
              <a:t>as</a:t>
            </a:r>
            <a:r>
              <a:rPr lang="de-DE" dirty="0"/>
              <a:t> a last </a:t>
            </a:r>
            <a:r>
              <a:rPr lang="de-DE" dirty="0" err="1"/>
              <a:t>resort</a:t>
            </a:r>
            <a:r>
              <a:rPr lang="de-DE" dirty="0"/>
              <a:t>, </a:t>
            </a:r>
            <a:r>
              <a:rPr lang="de-DE" dirty="0" err="1"/>
              <a:t>when</a:t>
            </a:r>
            <a:r>
              <a:rPr lang="de-DE" dirty="0"/>
              <a:t> </a:t>
            </a:r>
            <a:r>
              <a:rPr lang="de-DE" dirty="0" err="1"/>
              <a:t>it</a:t>
            </a:r>
            <a:r>
              <a:rPr lang="de-DE" dirty="0"/>
              <a:t> </a:t>
            </a:r>
            <a:r>
              <a:rPr lang="de-DE" dirty="0" err="1"/>
              <a:t>has</a:t>
            </a:r>
            <a:r>
              <a:rPr lang="de-DE" dirty="0"/>
              <a:t> </a:t>
            </a:r>
            <a:r>
              <a:rPr lang="de-DE" dirty="0" err="1"/>
              <a:t>established</a:t>
            </a:r>
            <a:r>
              <a:rPr lang="de-DE" dirty="0"/>
              <a:t> </a:t>
            </a:r>
            <a:r>
              <a:rPr lang="de-DE" dirty="0" err="1"/>
              <a:t>that</a:t>
            </a:r>
            <a:r>
              <a:rPr lang="de-DE" dirty="0"/>
              <a:t> </a:t>
            </a:r>
            <a:r>
              <a:rPr lang="de-DE" dirty="0" err="1"/>
              <a:t>the</a:t>
            </a:r>
            <a:r>
              <a:rPr lang="de-DE" dirty="0"/>
              <a:t> </a:t>
            </a:r>
            <a:r>
              <a:rPr lang="de-DE" dirty="0" err="1"/>
              <a:t>objectives</a:t>
            </a:r>
            <a:r>
              <a:rPr lang="de-DE" dirty="0"/>
              <a:t> </a:t>
            </a:r>
            <a:r>
              <a:rPr lang="de-DE" dirty="0" err="1"/>
              <a:t>of</a:t>
            </a:r>
            <a:r>
              <a:rPr lang="de-DE" dirty="0"/>
              <a:t> such </a:t>
            </a:r>
            <a:r>
              <a:rPr lang="de-DE" dirty="0" err="1"/>
              <a:t>cooperation</a:t>
            </a:r>
            <a:r>
              <a:rPr lang="de-DE" dirty="0"/>
              <a:t> </a:t>
            </a:r>
            <a:r>
              <a:rPr lang="de-DE" dirty="0" err="1"/>
              <a:t>cannot</a:t>
            </a:r>
            <a:r>
              <a:rPr lang="de-DE" dirty="0"/>
              <a:t> </a:t>
            </a:r>
            <a:r>
              <a:rPr lang="de-DE" dirty="0" err="1"/>
              <a:t>be</a:t>
            </a:r>
            <a:r>
              <a:rPr lang="de-DE" dirty="0"/>
              <a:t> </a:t>
            </a:r>
            <a:r>
              <a:rPr lang="de-DE" dirty="0" err="1"/>
              <a:t>attained</a:t>
            </a:r>
            <a:r>
              <a:rPr lang="de-DE" dirty="0"/>
              <a:t> </a:t>
            </a:r>
            <a:r>
              <a:rPr lang="de-DE" dirty="0" err="1"/>
              <a:t>within</a:t>
            </a:r>
            <a:r>
              <a:rPr lang="de-DE" dirty="0"/>
              <a:t> a </a:t>
            </a:r>
            <a:r>
              <a:rPr lang="de-DE" dirty="0" err="1"/>
              <a:t>reasonable</a:t>
            </a:r>
            <a:r>
              <a:rPr lang="de-DE" dirty="0"/>
              <a:t> </a:t>
            </a:r>
            <a:r>
              <a:rPr lang="de-DE" dirty="0" err="1"/>
              <a:t>period</a:t>
            </a:r>
            <a:r>
              <a:rPr lang="de-DE" dirty="0"/>
              <a:t> </a:t>
            </a:r>
            <a:r>
              <a:rPr lang="de-DE" dirty="0" err="1"/>
              <a:t>by</a:t>
            </a:r>
            <a:r>
              <a:rPr lang="de-DE" dirty="0"/>
              <a:t> </a:t>
            </a:r>
            <a:r>
              <a:rPr lang="de-DE" dirty="0" err="1"/>
              <a:t>the</a:t>
            </a:r>
            <a:r>
              <a:rPr lang="de-DE" dirty="0"/>
              <a:t> Union </a:t>
            </a:r>
            <a:r>
              <a:rPr lang="de-DE" dirty="0" err="1"/>
              <a:t>as</a:t>
            </a:r>
            <a:r>
              <a:rPr lang="de-DE" dirty="0"/>
              <a:t> a </a:t>
            </a:r>
            <a:r>
              <a:rPr lang="de-DE" dirty="0" err="1"/>
              <a:t>whole</a:t>
            </a:r>
            <a:r>
              <a:rPr lang="de-DE" dirty="0"/>
              <a:t>, </a:t>
            </a:r>
            <a:r>
              <a:rPr lang="de-DE" dirty="0" err="1"/>
              <a:t>and</a:t>
            </a:r>
            <a:r>
              <a:rPr lang="de-DE" dirty="0"/>
              <a:t> </a:t>
            </a:r>
            <a:r>
              <a:rPr lang="de-DE" dirty="0" err="1"/>
              <a:t>provided</a:t>
            </a:r>
            <a:r>
              <a:rPr lang="de-DE" dirty="0"/>
              <a:t> </a:t>
            </a:r>
            <a:r>
              <a:rPr lang="de-DE" dirty="0" err="1"/>
              <a:t>that</a:t>
            </a:r>
            <a:r>
              <a:rPr lang="de-DE" dirty="0"/>
              <a:t> </a:t>
            </a:r>
            <a:r>
              <a:rPr lang="de-DE" dirty="0" err="1"/>
              <a:t>at</a:t>
            </a:r>
            <a:r>
              <a:rPr lang="de-DE" dirty="0"/>
              <a:t> least </a:t>
            </a:r>
            <a:r>
              <a:rPr lang="de-DE" dirty="0" err="1"/>
              <a:t>nine</a:t>
            </a:r>
            <a:r>
              <a:rPr lang="de-DE" dirty="0"/>
              <a:t> Member States </a:t>
            </a:r>
            <a:r>
              <a:rPr lang="de-DE" dirty="0" err="1"/>
              <a:t>participate</a:t>
            </a:r>
            <a:r>
              <a:rPr lang="de-DE" dirty="0"/>
              <a:t> in it. The Council </a:t>
            </a:r>
            <a:r>
              <a:rPr lang="de-DE" dirty="0" err="1"/>
              <a:t>shall</a:t>
            </a:r>
            <a:r>
              <a:rPr lang="de-DE" dirty="0"/>
              <a:t> </a:t>
            </a:r>
            <a:r>
              <a:rPr lang="de-DE" dirty="0" err="1"/>
              <a:t>act</a:t>
            </a:r>
            <a:r>
              <a:rPr lang="de-DE" dirty="0"/>
              <a:t> in </a:t>
            </a:r>
            <a:r>
              <a:rPr lang="de-DE" dirty="0" err="1"/>
              <a:t>accordance</a:t>
            </a:r>
            <a:r>
              <a:rPr lang="de-DE" dirty="0"/>
              <a:t> </a:t>
            </a:r>
            <a:r>
              <a:rPr lang="de-DE" dirty="0" err="1"/>
              <a:t>with</a:t>
            </a:r>
            <a:r>
              <a:rPr lang="de-DE" dirty="0"/>
              <a:t> </a:t>
            </a:r>
            <a:r>
              <a:rPr lang="de-DE" dirty="0" err="1"/>
              <a:t>the</a:t>
            </a:r>
            <a:r>
              <a:rPr lang="de-DE" dirty="0"/>
              <a:t> </a:t>
            </a:r>
            <a:r>
              <a:rPr lang="de-DE" dirty="0" err="1"/>
              <a:t>procedure</a:t>
            </a:r>
            <a:r>
              <a:rPr lang="de-DE" dirty="0"/>
              <a:t> </a:t>
            </a:r>
            <a:r>
              <a:rPr lang="de-DE" dirty="0" err="1"/>
              <a:t>laid</a:t>
            </a:r>
            <a:r>
              <a:rPr lang="de-DE" dirty="0"/>
              <a:t> down in Article 329 </a:t>
            </a:r>
            <a:r>
              <a:rPr lang="de-DE" dirty="0" err="1"/>
              <a:t>of</a:t>
            </a:r>
            <a:r>
              <a:rPr lang="de-DE" dirty="0"/>
              <a:t> </a:t>
            </a:r>
            <a:r>
              <a:rPr lang="de-DE" dirty="0" err="1"/>
              <a:t>the</a:t>
            </a:r>
            <a:r>
              <a:rPr lang="de-DE" dirty="0"/>
              <a:t> 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a:t>
            </a:r>
          </a:p>
          <a:p>
            <a:endParaRPr lang="de-DE" dirty="0"/>
          </a:p>
          <a:p>
            <a:r>
              <a:rPr lang="de-DE" dirty="0"/>
              <a:t>3. All </a:t>
            </a:r>
            <a:r>
              <a:rPr lang="de-DE" dirty="0" err="1"/>
              <a:t>members</a:t>
            </a:r>
            <a:r>
              <a:rPr lang="de-DE" dirty="0"/>
              <a:t> </a:t>
            </a:r>
            <a:r>
              <a:rPr lang="de-DE" dirty="0" err="1"/>
              <a:t>of</a:t>
            </a:r>
            <a:r>
              <a:rPr lang="de-DE" dirty="0"/>
              <a:t> </a:t>
            </a:r>
            <a:r>
              <a:rPr lang="de-DE" dirty="0" err="1"/>
              <a:t>the</a:t>
            </a:r>
            <a:r>
              <a:rPr lang="de-DE" dirty="0"/>
              <a:t> Council </a:t>
            </a:r>
            <a:r>
              <a:rPr lang="de-DE" dirty="0" err="1"/>
              <a:t>may</a:t>
            </a:r>
            <a:r>
              <a:rPr lang="de-DE" dirty="0"/>
              <a:t> </a:t>
            </a:r>
            <a:r>
              <a:rPr lang="de-DE" dirty="0" err="1"/>
              <a:t>participate</a:t>
            </a:r>
            <a:r>
              <a:rPr lang="de-DE" dirty="0"/>
              <a:t> in </a:t>
            </a:r>
            <a:r>
              <a:rPr lang="de-DE" dirty="0" err="1"/>
              <a:t>its</a:t>
            </a:r>
            <a:r>
              <a:rPr lang="de-DE" dirty="0"/>
              <a:t> </a:t>
            </a:r>
            <a:r>
              <a:rPr lang="de-DE" dirty="0" err="1"/>
              <a:t>deliberations</a:t>
            </a:r>
            <a:r>
              <a:rPr lang="de-DE" dirty="0"/>
              <a:t>, but </a:t>
            </a:r>
            <a:r>
              <a:rPr lang="de-DE" dirty="0" err="1"/>
              <a:t>only</a:t>
            </a:r>
            <a:r>
              <a:rPr lang="de-DE" dirty="0"/>
              <a:t> </a:t>
            </a:r>
            <a:r>
              <a:rPr lang="de-DE" dirty="0" err="1"/>
              <a:t>members</a:t>
            </a:r>
            <a:r>
              <a:rPr lang="de-DE" dirty="0"/>
              <a:t> </a:t>
            </a:r>
            <a:r>
              <a:rPr lang="de-DE" dirty="0" err="1"/>
              <a:t>of</a:t>
            </a:r>
            <a:r>
              <a:rPr lang="de-DE" dirty="0"/>
              <a:t> </a:t>
            </a:r>
            <a:r>
              <a:rPr lang="de-DE" dirty="0" err="1"/>
              <a:t>the</a:t>
            </a:r>
            <a:r>
              <a:rPr lang="de-DE" dirty="0"/>
              <a:t> Council </a:t>
            </a:r>
            <a:r>
              <a:rPr lang="de-DE" dirty="0" err="1"/>
              <a:t>representing</a:t>
            </a:r>
            <a:r>
              <a:rPr lang="de-DE" dirty="0"/>
              <a:t> </a:t>
            </a:r>
            <a:r>
              <a:rPr lang="de-DE" dirty="0" err="1"/>
              <a:t>the</a:t>
            </a:r>
            <a:r>
              <a:rPr lang="de-DE" dirty="0"/>
              <a:t> Member States </a:t>
            </a:r>
            <a:r>
              <a:rPr lang="de-DE" dirty="0" err="1"/>
              <a:t>participating</a:t>
            </a:r>
            <a:r>
              <a:rPr lang="de-DE" dirty="0"/>
              <a:t> in </a:t>
            </a:r>
            <a:r>
              <a:rPr lang="de-DE" dirty="0" err="1"/>
              <a:t>enhanced</a:t>
            </a:r>
            <a:r>
              <a:rPr lang="de-DE" dirty="0"/>
              <a:t> </a:t>
            </a:r>
            <a:r>
              <a:rPr lang="de-DE" dirty="0" err="1"/>
              <a:t>cooperation</a:t>
            </a:r>
            <a:r>
              <a:rPr lang="de-DE" dirty="0"/>
              <a:t> </a:t>
            </a:r>
            <a:r>
              <a:rPr lang="de-DE" dirty="0" err="1"/>
              <a:t>shall</a:t>
            </a:r>
            <a:r>
              <a:rPr lang="de-DE" dirty="0"/>
              <a:t> </a:t>
            </a:r>
            <a:r>
              <a:rPr lang="de-DE" dirty="0" err="1"/>
              <a:t>take</a:t>
            </a:r>
            <a:r>
              <a:rPr lang="de-DE" dirty="0"/>
              <a:t> </a:t>
            </a:r>
            <a:r>
              <a:rPr lang="de-DE" dirty="0" err="1"/>
              <a:t>part</a:t>
            </a:r>
            <a:r>
              <a:rPr lang="de-DE" dirty="0"/>
              <a:t> in </a:t>
            </a:r>
            <a:r>
              <a:rPr lang="de-DE" dirty="0" err="1"/>
              <a:t>the</a:t>
            </a:r>
            <a:r>
              <a:rPr lang="de-DE" dirty="0"/>
              <a:t> </a:t>
            </a:r>
            <a:r>
              <a:rPr lang="de-DE" dirty="0" err="1"/>
              <a:t>vote</a:t>
            </a:r>
            <a:r>
              <a:rPr lang="de-DE" dirty="0"/>
              <a:t>. The </a:t>
            </a:r>
            <a:r>
              <a:rPr lang="de-DE" dirty="0" err="1"/>
              <a:t>voting</a:t>
            </a:r>
            <a:r>
              <a:rPr lang="de-DE" dirty="0"/>
              <a:t> </a:t>
            </a:r>
            <a:r>
              <a:rPr lang="de-DE" dirty="0" err="1"/>
              <a:t>rules</a:t>
            </a:r>
            <a:r>
              <a:rPr lang="de-DE" dirty="0"/>
              <a:t> </a:t>
            </a:r>
            <a:r>
              <a:rPr lang="de-DE" dirty="0" err="1"/>
              <a:t>are</a:t>
            </a:r>
            <a:r>
              <a:rPr lang="de-DE" dirty="0"/>
              <a:t> </a:t>
            </a:r>
            <a:r>
              <a:rPr lang="de-DE" dirty="0" err="1"/>
              <a:t>set</a:t>
            </a:r>
            <a:r>
              <a:rPr lang="de-DE" dirty="0"/>
              <a:t> out in Article 330 </a:t>
            </a:r>
            <a:r>
              <a:rPr lang="de-DE" dirty="0" err="1"/>
              <a:t>of</a:t>
            </a:r>
            <a:r>
              <a:rPr lang="de-DE" dirty="0"/>
              <a:t> </a:t>
            </a:r>
            <a:r>
              <a:rPr lang="de-DE" dirty="0" err="1"/>
              <a:t>the</a:t>
            </a:r>
            <a:r>
              <a:rPr lang="de-DE" dirty="0"/>
              <a:t> 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a:t>
            </a:r>
          </a:p>
          <a:p>
            <a:endParaRPr lang="de-DE" dirty="0"/>
          </a:p>
          <a:p>
            <a:r>
              <a:rPr lang="de-DE" dirty="0"/>
              <a:t>4. </a:t>
            </a:r>
            <a:r>
              <a:rPr lang="de-DE" dirty="0" err="1"/>
              <a:t>Acts</a:t>
            </a:r>
            <a:r>
              <a:rPr lang="de-DE" dirty="0"/>
              <a:t> </a:t>
            </a:r>
            <a:r>
              <a:rPr lang="de-DE" dirty="0" err="1"/>
              <a:t>adopted</a:t>
            </a:r>
            <a:r>
              <a:rPr lang="de-DE" dirty="0"/>
              <a:t> in </a:t>
            </a:r>
            <a:r>
              <a:rPr lang="de-DE" dirty="0" err="1"/>
              <a:t>the</a:t>
            </a:r>
            <a:r>
              <a:rPr lang="de-DE" dirty="0"/>
              <a:t> </a:t>
            </a:r>
            <a:r>
              <a:rPr lang="de-DE" dirty="0" err="1"/>
              <a:t>framework</a:t>
            </a:r>
            <a:r>
              <a:rPr lang="de-DE" dirty="0"/>
              <a:t> </a:t>
            </a:r>
            <a:r>
              <a:rPr lang="de-DE" dirty="0" err="1"/>
              <a:t>of</a:t>
            </a:r>
            <a:r>
              <a:rPr lang="de-DE" dirty="0"/>
              <a:t> </a:t>
            </a:r>
            <a:r>
              <a:rPr lang="de-DE" dirty="0" err="1"/>
              <a:t>enhanced</a:t>
            </a:r>
            <a:r>
              <a:rPr lang="de-DE" dirty="0"/>
              <a:t> </a:t>
            </a:r>
            <a:r>
              <a:rPr lang="de-DE" dirty="0" err="1"/>
              <a:t>cooperation</a:t>
            </a:r>
            <a:r>
              <a:rPr lang="de-DE" dirty="0"/>
              <a:t> </a:t>
            </a:r>
            <a:r>
              <a:rPr lang="de-DE" dirty="0" err="1"/>
              <a:t>shall</a:t>
            </a:r>
            <a:r>
              <a:rPr lang="de-DE" dirty="0"/>
              <a:t> bind </a:t>
            </a:r>
            <a:r>
              <a:rPr lang="de-DE" dirty="0" err="1"/>
              <a:t>only</a:t>
            </a:r>
            <a:r>
              <a:rPr lang="de-DE" dirty="0"/>
              <a:t> </a:t>
            </a:r>
            <a:r>
              <a:rPr lang="de-DE" dirty="0" err="1"/>
              <a:t>participating</a:t>
            </a:r>
            <a:r>
              <a:rPr lang="de-DE" dirty="0"/>
              <a:t> Member States. </a:t>
            </a:r>
            <a:r>
              <a:rPr lang="de-DE" dirty="0" err="1"/>
              <a:t>They</a:t>
            </a:r>
            <a:r>
              <a:rPr lang="de-DE" dirty="0"/>
              <a:t> </a:t>
            </a:r>
            <a:r>
              <a:rPr lang="de-DE" dirty="0" err="1"/>
              <a:t>shall</a:t>
            </a:r>
            <a:r>
              <a:rPr lang="de-DE" dirty="0"/>
              <a:t> not </a:t>
            </a:r>
            <a:r>
              <a:rPr lang="de-DE" dirty="0" err="1"/>
              <a:t>be</a:t>
            </a:r>
            <a:r>
              <a:rPr lang="de-DE" dirty="0"/>
              <a:t> </a:t>
            </a:r>
            <a:r>
              <a:rPr lang="de-DE" dirty="0" err="1"/>
              <a:t>regarded</a:t>
            </a:r>
            <a:r>
              <a:rPr lang="de-DE" dirty="0"/>
              <a:t> </a:t>
            </a:r>
            <a:r>
              <a:rPr lang="de-DE" dirty="0" err="1"/>
              <a:t>as</a:t>
            </a:r>
            <a:r>
              <a:rPr lang="de-DE" dirty="0"/>
              <a:t> </a:t>
            </a:r>
            <a:r>
              <a:rPr lang="de-DE" dirty="0" err="1"/>
              <a:t>part</a:t>
            </a:r>
            <a:r>
              <a:rPr lang="de-DE" dirty="0"/>
              <a:t> </a:t>
            </a:r>
            <a:r>
              <a:rPr lang="de-DE" dirty="0" err="1"/>
              <a:t>of</a:t>
            </a:r>
            <a:r>
              <a:rPr lang="de-DE" dirty="0"/>
              <a:t> </a:t>
            </a:r>
            <a:r>
              <a:rPr lang="de-DE" dirty="0" err="1"/>
              <a:t>the</a:t>
            </a:r>
            <a:r>
              <a:rPr lang="de-DE" dirty="0"/>
              <a:t> </a:t>
            </a:r>
            <a:r>
              <a:rPr lang="de-DE" dirty="0" err="1"/>
              <a:t>acquis</a:t>
            </a:r>
            <a:r>
              <a:rPr lang="de-DE" dirty="0"/>
              <a:t> </a:t>
            </a:r>
            <a:r>
              <a:rPr lang="de-DE" dirty="0" err="1"/>
              <a:t>which</a:t>
            </a:r>
            <a:r>
              <a:rPr lang="de-DE" dirty="0"/>
              <a:t> </a:t>
            </a:r>
            <a:r>
              <a:rPr lang="de-DE" dirty="0" err="1"/>
              <a:t>has</a:t>
            </a:r>
            <a:r>
              <a:rPr lang="de-DE" dirty="0"/>
              <a:t> </a:t>
            </a:r>
            <a:r>
              <a:rPr lang="de-DE" dirty="0" err="1"/>
              <a:t>to</a:t>
            </a:r>
            <a:r>
              <a:rPr lang="de-DE" dirty="0"/>
              <a:t> </a:t>
            </a:r>
            <a:r>
              <a:rPr lang="de-DE" dirty="0" err="1"/>
              <a:t>be</a:t>
            </a:r>
            <a:r>
              <a:rPr lang="de-DE" dirty="0"/>
              <a:t> </a:t>
            </a:r>
            <a:r>
              <a:rPr lang="de-DE" dirty="0" err="1"/>
              <a:t>accepted</a:t>
            </a:r>
            <a:r>
              <a:rPr lang="de-DE" dirty="0"/>
              <a:t> </a:t>
            </a:r>
            <a:r>
              <a:rPr lang="de-DE" dirty="0" err="1"/>
              <a:t>by</a:t>
            </a:r>
            <a:r>
              <a:rPr lang="de-DE" dirty="0"/>
              <a:t> </a:t>
            </a:r>
            <a:r>
              <a:rPr lang="de-DE" dirty="0" err="1"/>
              <a:t>candidate</a:t>
            </a:r>
            <a:r>
              <a:rPr lang="de-DE" dirty="0"/>
              <a:t> States </a:t>
            </a:r>
            <a:r>
              <a:rPr lang="de-DE" dirty="0" err="1"/>
              <a:t>for</a:t>
            </a:r>
            <a:r>
              <a:rPr lang="de-DE" dirty="0"/>
              <a:t> </a:t>
            </a:r>
            <a:r>
              <a:rPr lang="de-DE" dirty="0" err="1"/>
              <a:t>accession</a:t>
            </a:r>
            <a:r>
              <a:rPr lang="de-DE" dirty="0"/>
              <a:t> </a:t>
            </a:r>
            <a:r>
              <a:rPr lang="de-DE" dirty="0" err="1"/>
              <a:t>to</a:t>
            </a:r>
            <a:r>
              <a:rPr lang="de-DE" dirty="0"/>
              <a:t> </a:t>
            </a:r>
            <a:r>
              <a:rPr lang="de-DE" dirty="0" err="1"/>
              <a:t>the</a:t>
            </a:r>
            <a:r>
              <a:rPr lang="de-DE" dirty="0"/>
              <a:t> Union.</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39</a:t>
            </a:fld>
            <a:endParaRPr lang="de-DE"/>
          </a:p>
        </p:txBody>
      </p:sp>
    </p:spTree>
    <p:extLst>
      <p:ext uri="{BB962C8B-B14F-4D97-AF65-F5344CB8AC3E}">
        <p14:creationId xmlns:p14="http://schemas.microsoft.com/office/powerpoint/2010/main" val="4116698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40</a:t>
            </a:fld>
            <a:endParaRPr lang="de-DE"/>
          </a:p>
        </p:txBody>
      </p:sp>
    </p:spTree>
    <p:extLst>
      <p:ext uri="{BB962C8B-B14F-4D97-AF65-F5344CB8AC3E}">
        <p14:creationId xmlns:p14="http://schemas.microsoft.com/office/powerpoint/2010/main" val="1218257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Art. 329 TFEU – a </a:t>
            </a:r>
            <a:r>
              <a:rPr lang="de-DE" sz="1200" dirty="0" err="1"/>
              <a:t>new</a:t>
            </a:r>
            <a:r>
              <a:rPr lang="de-DE" sz="1200" dirty="0"/>
              <a:t> </a:t>
            </a:r>
            <a:r>
              <a:rPr lang="de-DE" sz="1200" dirty="0" err="1"/>
              <a:t>enhanced</a:t>
            </a:r>
            <a:r>
              <a:rPr lang="de-DE" sz="1200" dirty="0"/>
              <a:t> </a:t>
            </a:r>
            <a:r>
              <a:rPr lang="de-DE" sz="1200" dirty="0" err="1"/>
              <a:t>cooperation</a:t>
            </a:r>
            <a:endParaRPr lang="de-DE" sz="1200" dirty="0"/>
          </a:p>
          <a:p>
            <a:endParaRPr lang="de-DE" sz="1200" dirty="0"/>
          </a:p>
          <a:p>
            <a:r>
              <a:rPr lang="de-DE" sz="1200" dirty="0"/>
              <a:t>Art. 331 TFEU – </a:t>
            </a:r>
            <a:r>
              <a:rPr lang="de-DE" sz="1200" dirty="0" err="1"/>
              <a:t>adherence</a:t>
            </a:r>
            <a:r>
              <a:rPr lang="de-DE" sz="1200" dirty="0"/>
              <a:t> </a:t>
            </a:r>
            <a:r>
              <a:rPr lang="de-DE" sz="1200" dirty="0" err="1"/>
              <a:t>to</a:t>
            </a:r>
            <a:r>
              <a:rPr lang="de-DE" sz="1200" dirty="0"/>
              <a:t> an </a:t>
            </a:r>
            <a:r>
              <a:rPr lang="de-DE" sz="1200" dirty="0" err="1"/>
              <a:t>existing</a:t>
            </a:r>
            <a:r>
              <a:rPr lang="de-DE" sz="1200" dirty="0"/>
              <a:t> </a:t>
            </a:r>
            <a:r>
              <a:rPr lang="de-DE" sz="1200" dirty="0" err="1"/>
              <a:t>enhanced</a:t>
            </a:r>
            <a:r>
              <a:rPr lang="de-DE" sz="1200" dirty="0"/>
              <a:t> </a:t>
            </a:r>
            <a:r>
              <a:rPr lang="de-DE" sz="1200" dirty="0" err="1"/>
              <a:t>cooperation</a:t>
            </a:r>
            <a:endParaRPr lang="de-DE" sz="1200" dirty="0"/>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41</a:t>
            </a:fld>
            <a:endParaRPr lang="de-DE"/>
          </a:p>
        </p:txBody>
      </p:sp>
    </p:spTree>
    <p:extLst>
      <p:ext uri="{BB962C8B-B14F-4D97-AF65-F5344CB8AC3E}">
        <p14:creationId xmlns:p14="http://schemas.microsoft.com/office/powerpoint/2010/main" val="191331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Article 326</a:t>
            </a:r>
          </a:p>
          <a:p>
            <a:endParaRPr lang="de-DE" sz="1200" dirty="0"/>
          </a:p>
          <a:p>
            <a:r>
              <a:rPr lang="de-DE" sz="1200" dirty="0" err="1"/>
              <a:t>Any</a:t>
            </a:r>
            <a:r>
              <a:rPr lang="de-DE" sz="1200" dirty="0"/>
              <a:t> </a:t>
            </a:r>
            <a:r>
              <a:rPr lang="de-DE" sz="1200" dirty="0" err="1"/>
              <a:t>enhanced</a:t>
            </a:r>
            <a:r>
              <a:rPr lang="de-DE" sz="1200" dirty="0"/>
              <a:t> </a:t>
            </a:r>
            <a:r>
              <a:rPr lang="de-DE" sz="1200" dirty="0" err="1"/>
              <a:t>cooperation</a:t>
            </a:r>
            <a:r>
              <a:rPr lang="de-DE" sz="1200" dirty="0"/>
              <a:t> </a:t>
            </a:r>
            <a:r>
              <a:rPr lang="de-DE" sz="1200" dirty="0" err="1"/>
              <a:t>shall</a:t>
            </a:r>
            <a:r>
              <a:rPr lang="de-DE" sz="1200" dirty="0"/>
              <a:t> </a:t>
            </a:r>
            <a:r>
              <a:rPr lang="de-DE" sz="1200" dirty="0" err="1"/>
              <a:t>comply</a:t>
            </a:r>
            <a:r>
              <a:rPr lang="de-DE" sz="1200" dirty="0"/>
              <a:t> </a:t>
            </a:r>
            <a:r>
              <a:rPr lang="de-DE" sz="1200" dirty="0" err="1"/>
              <a:t>with</a:t>
            </a:r>
            <a:r>
              <a:rPr lang="de-DE" sz="1200" dirty="0"/>
              <a:t> </a:t>
            </a:r>
            <a:r>
              <a:rPr lang="de-DE" sz="1200" dirty="0" err="1"/>
              <a:t>the</a:t>
            </a:r>
            <a:r>
              <a:rPr lang="de-DE" sz="1200" dirty="0"/>
              <a:t> </a:t>
            </a:r>
            <a:r>
              <a:rPr lang="de-DE" sz="1200" dirty="0" err="1"/>
              <a:t>Treaties</a:t>
            </a:r>
            <a:r>
              <a:rPr lang="de-DE" sz="1200" dirty="0"/>
              <a:t> </a:t>
            </a:r>
            <a:r>
              <a:rPr lang="de-DE" sz="1200" dirty="0" err="1"/>
              <a:t>and</a:t>
            </a:r>
            <a:r>
              <a:rPr lang="de-DE" sz="1200" dirty="0"/>
              <a:t> Union </a:t>
            </a:r>
            <a:r>
              <a:rPr lang="de-DE" sz="1200" dirty="0" err="1"/>
              <a:t>law.Such</a:t>
            </a:r>
            <a:r>
              <a:rPr lang="de-DE" sz="1200" dirty="0"/>
              <a:t> </a:t>
            </a:r>
            <a:r>
              <a:rPr lang="de-DE" sz="1200" dirty="0" err="1"/>
              <a:t>cooperation</a:t>
            </a:r>
            <a:r>
              <a:rPr lang="de-DE" sz="1200" dirty="0"/>
              <a:t> </a:t>
            </a:r>
            <a:r>
              <a:rPr lang="de-DE" sz="1200" dirty="0" err="1"/>
              <a:t>shall</a:t>
            </a:r>
            <a:r>
              <a:rPr lang="de-DE" sz="1200" dirty="0"/>
              <a:t> not </a:t>
            </a:r>
            <a:r>
              <a:rPr lang="de-DE" sz="1200" dirty="0" err="1"/>
              <a:t>undermine</a:t>
            </a:r>
            <a:r>
              <a:rPr lang="de-DE" sz="1200" dirty="0"/>
              <a:t> </a:t>
            </a:r>
            <a:r>
              <a:rPr lang="de-DE" sz="1200" dirty="0" err="1"/>
              <a:t>the</a:t>
            </a:r>
            <a:r>
              <a:rPr lang="de-DE" sz="1200" dirty="0"/>
              <a:t> </a:t>
            </a:r>
            <a:r>
              <a:rPr lang="de-DE" sz="1200" dirty="0" err="1"/>
              <a:t>internal</a:t>
            </a:r>
            <a:r>
              <a:rPr lang="de-DE" sz="1200" dirty="0"/>
              <a:t> </a:t>
            </a:r>
            <a:r>
              <a:rPr lang="de-DE" sz="1200" dirty="0" err="1"/>
              <a:t>market</a:t>
            </a:r>
            <a:r>
              <a:rPr lang="de-DE" sz="1200" dirty="0"/>
              <a:t> </a:t>
            </a:r>
            <a:r>
              <a:rPr lang="de-DE" sz="1200" dirty="0" err="1"/>
              <a:t>or</a:t>
            </a:r>
            <a:r>
              <a:rPr lang="de-DE" sz="1200" dirty="0"/>
              <a:t> </a:t>
            </a:r>
            <a:r>
              <a:rPr lang="de-DE" sz="1200" dirty="0" err="1"/>
              <a:t>economic</a:t>
            </a:r>
            <a:r>
              <a:rPr lang="de-DE" sz="1200" dirty="0"/>
              <a:t>, </a:t>
            </a:r>
            <a:r>
              <a:rPr lang="de-DE" sz="1200" dirty="0" err="1"/>
              <a:t>social</a:t>
            </a:r>
            <a:r>
              <a:rPr lang="de-DE" sz="1200" dirty="0"/>
              <a:t> </a:t>
            </a:r>
            <a:r>
              <a:rPr lang="de-DE" sz="1200" dirty="0" err="1"/>
              <a:t>and</a:t>
            </a:r>
            <a:r>
              <a:rPr lang="de-DE" sz="1200" dirty="0"/>
              <a:t> territorial </a:t>
            </a:r>
            <a:r>
              <a:rPr lang="de-DE" sz="1200" dirty="0" err="1"/>
              <a:t>cohesion</a:t>
            </a:r>
            <a:r>
              <a:rPr lang="de-DE" sz="1200" dirty="0"/>
              <a:t>. </a:t>
            </a:r>
            <a:r>
              <a:rPr lang="de-DE" sz="1200" dirty="0" err="1"/>
              <a:t>It</a:t>
            </a:r>
            <a:r>
              <a:rPr lang="de-DE" sz="1200" dirty="0"/>
              <a:t> </a:t>
            </a:r>
            <a:r>
              <a:rPr lang="de-DE" sz="1200" dirty="0" err="1"/>
              <a:t>shall</a:t>
            </a:r>
            <a:r>
              <a:rPr lang="de-DE" sz="1200" dirty="0"/>
              <a:t> not </a:t>
            </a:r>
            <a:r>
              <a:rPr lang="de-DE" sz="1200" dirty="0" err="1"/>
              <a:t>constitute</a:t>
            </a:r>
            <a:r>
              <a:rPr lang="de-DE" sz="1200" dirty="0"/>
              <a:t> a </a:t>
            </a:r>
            <a:r>
              <a:rPr lang="de-DE" sz="1200" dirty="0" err="1"/>
              <a:t>barrier</a:t>
            </a:r>
            <a:r>
              <a:rPr lang="de-DE" sz="1200" dirty="0"/>
              <a:t> </a:t>
            </a:r>
            <a:r>
              <a:rPr lang="de-DE" sz="1200" dirty="0" err="1"/>
              <a:t>to</a:t>
            </a:r>
            <a:r>
              <a:rPr lang="de-DE" sz="1200" dirty="0"/>
              <a:t> </a:t>
            </a:r>
            <a:r>
              <a:rPr lang="de-DE" sz="1200" dirty="0" err="1"/>
              <a:t>or</a:t>
            </a:r>
            <a:r>
              <a:rPr lang="de-DE" sz="1200" dirty="0"/>
              <a:t> </a:t>
            </a:r>
            <a:r>
              <a:rPr lang="de-DE" sz="1200" dirty="0" err="1"/>
              <a:t>discrimination</a:t>
            </a:r>
            <a:r>
              <a:rPr lang="de-DE" sz="1200" dirty="0"/>
              <a:t> in </a:t>
            </a:r>
            <a:r>
              <a:rPr lang="de-DE" sz="1200" dirty="0" err="1"/>
              <a:t>trade</a:t>
            </a:r>
            <a:r>
              <a:rPr lang="de-DE" sz="1200" dirty="0"/>
              <a:t> </a:t>
            </a:r>
            <a:r>
              <a:rPr lang="de-DE" sz="1200" dirty="0" err="1"/>
              <a:t>between</a:t>
            </a:r>
            <a:r>
              <a:rPr lang="de-DE" sz="1200" dirty="0"/>
              <a:t> Member States, </a:t>
            </a:r>
            <a:r>
              <a:rPr lang="de-DE" sz="1200" dirty="0" err="1"/>
              <a:t>nor</a:t>
            </a:r>
            <a:r>
              <a:rPr lang="de-DE" sz="1200" dirty="0"/>
              <a:t> </a:t>
            </a:r>
            <a:r>
              <a:rPr lang="de-DE" sz="1200" dirty="0" err="1"/>
              <a:t>shall</a:t>
            </a:r>
            <a:r>
              <a:rPr lang="de-DE" sz="1200" dirty="0"/>
              <a:t> </a:t>
            </a:r>
            <a:r>
              <a:rPr lang="de-DE" sz="1200" dirty="0" err="1"/>
              <a:t>it</a:t>
            </a:r>
            <a:r>
              <a:rPr lang="de-DE" sz="1200" dirty="0"/>
              <a:t> </a:t>
            </a:r>
            <a:r>
              <a:rPr lang="de-DE" sz="1200" dirty="0" err="1"/>
              <a:t>distort</a:t>
            </a:r>
            <a:r>
              <a:rPr lang="de-DE" sz="1200" dirty="0"/>
              <a:t> </a:t>
            </a:r>
            <a:r>
              <a:rPr lang="de-DE" sz="1200" dirty="0" err="1"/>
              <a:t>competition</a:t>
            </a:r>
            <a:r>
              <a:rPr lang="de-DE" sz="1200" dirty="0"/>
              <a:t> </a:t>
            </a:r>
            <a:r>
              <a:rPr lang="de-DE" sz="1200" dirty="0" err="1"/>
              <a:t>between</a:t>
            </a:r>
            <a:r>
              <a:rPr lang="de-DE" sz="1200" dirty="0"/>
              <a:t> </a:t>
            </a:r>
            <a:r>
              <a:rPr lang="de-DE" sz="1200" dirty="0" err="1"/>
              <a:t>them</a:t>
            </a:r>
            <a:r>
              <a:rPr lang="de-DE" sz="1200" dirty="0"/>
              <a:t>.</a:t>
            </a:r>
          </a:p>
          <a:p>
            <a:endParaRPr lang="de-DE" sz="1200" dirty="0"/>
          </a:p>
          <a:p>
            <a:r>
              <a:rPr lang="de-DE" sz="1200" dirty="0"/>
              <a:t>Article 327</a:t>
            </a:r>
          </a:p>
          <a:p>
            <a:endParaRPr lang="de-DE" sz="1200" dirty="0"/>
          </a:p>
          <a:p>
            <a:r>
              <a:rPr lang="de-DE" sz="1200" dirty="0" err="1"/>
              <a:t>Any</a:t>
            </a:r>
            <a:r>
              <a:rPr lang="de-DE" sz="1200" dirty="0"/>
              <a:t> </a:t>
            </a:r>
            <a:r>
              <a:rPr lang="de-DE" sz="1200" dirty="0" err="1"/>
              <a:t>enhanced</a:t>
            </a:r>
            <a:r>
              <a:rPr lang="de-DE" sz="1200" dirty="0"/>
              <a:t> </a:t>
            </a:r>
            <a:r>
              <a:rPr lang="de-DE" sz="1200" dirty="0" err="1"/>
              <a:t>cooperation</a:t>
            </a:r>
            <a:r>
              <a:rPr lang="de-DE" sz="1200" dirty="0"/>
              <a:t> </a:t>
            </a:r>
            <a:r>
              <a:rPr lang="de-DE" sz="1200" dirty="0" err="1"/>
              <a:t>shall</a:t>
            </a:r>
            <a:r>
              <a:rPr lang="de-DE" sz="1200" dirty="0"/>
              <a:t> </a:t>
            </a:r>
            <a:r>
              <a:rPr lang="de-DE" sz="1200" dirty="0" err="1"/>
              <a:t>respect</a:t>
            </a:r>
            <a:r>
              <a:rPr lang="de-DE" sz="1200" dirty="0"/>
              <a:t> </a:t>
            </a:r>
            <a:r>
              <a:rPr lang="de-DE" sz="1200" dirty="0" err="1"/>
              <a:t>the</a:t>
            </a:r>
            <a:r>
              <a:rPr lang="de-DE" sz="1200" dirty="0"/>
              <a:t> </a:t>
            </a:r>
            <a:r>
              <a:rPr lang="de-DE" sz="1200" dirty="0" err="1"/>
              <a:t>competences</a:t>
            </a:r>
            <a:r>
              <a:rPr lang="de-DE" sz="1200" dirty="0"/>
              <a:t>, </a:t>
            </a:r>
            <a:r>
              <a:rPr lang="de-DE" sz="1200" dirty="0" err="1"/>
              <a:t>rights</a:t>
            </a:r>
            <a:r>
              <a:rPr lang="de-DE" sz="1200" dirty="0"/>
              <a:t> </a:t>
            </a:r>
            <a:r>
              <a:rPr lang="de-DE" sz="1200" dirty="0" err="1"/>
              <a:t>and</a:t>
            </a:r>
            <a:r>
              <a:rPr lang="de-DE" sz="1200" dirty="0"/>
              <a:t> </a:t>
            </a:r>
            <a:r>
              <a:rPr lang="de-DE" sz="1200" dirty="0" err="1"/>
              <a:t>obligations</a:t>
            </a:r>
            <a:r>
              <a:rPr lang="de-DE" sz="1200" dirty="0"/>
              <a:t> </a:t>
            </a:r>
            <a:r>
              <a:rPr lang="de-DE" sz="1200" dirty="0" err="1"/>
              <a:t>of</a:t>
            </a:r>
            <a:r>
              <a:rPr lang="de-DE" sz="1200" dirty="0"/>
              <a:t> </a:t>
            </a:r>
            <a:r>
              <a:rPr lang="de-DE" sz="1200" dirty="0" err="1"/>
              <a:t>those</a:t>
            </a:r>
            <a:r>
              <a:rPr lang="de-DE" sz="1200" dirty="0"/>
              <a:t> Member States </a:t>
            </a:r>
            <a:r>
              <a:rPr lang="de-DE" sz="1200" dirty="0" err="1"/>
              <a:t>which</a:t>
            </a:r>
            <a:r>
              <a:rPr lang="de-DE" sz="1200" dirty="0"/>
              <a:t> do not </a:t>
            </a:r>
            <a:r>
              <a:rPr lang="de-DE" sz="1200" dirty="0" err="1"/>
              <a:t>participate</a:t>
            </a:r>
            <a:r>
              <a:rPr lang="de-DE" sz="1200" dirty="0"/>
              <a:t> in it. </a:t>
            </a:r>
            <a:r>
              <a:rPr lang="de-DE" sz="1200" dirty="0" err="1"/>
              <a:t>Those</a:t>
            </a:r>
            <a:r>
              <a:rPr lang="de-DE" sz="1200" dirty="0"/>
              <a:t> Member States </a:t>
            </a:r>
            <a:r>
              <a:rPr lang="de-DE" sz="1200" dirty="0" err="1"/>
              <a:t>shall</a:t>
            </a:r>
            <a:r>
              <a:rPr lang="de-DE" sz="1200" dirty="0"/>
              <a:t> not </a:t>
            </a:r>
            <a:r>
              <a:rPr lang="de-DE" sz="1200" dirty="0" err="1"/>
              <a:t>impede</a:t>
            </a:r>
            <a:r>
              <a:rPr lang="de-DE" sz="1200" dirty="0"/>
              <a:t> </a:t>
            </a:r>
            <a:r>
              <a:rPr lang="de-DE" sz="1200" dirty="0" err="1"/>
              <a:t>its</a:t>
            </a:r>
            <a:r>
              <a:rPr lang="de-DE" sz="1200" dirty="0"/>
              <a:t> </a:t>
            </a:r>
            <a:r>
              <a:rPr lang="de-DE" sz="1200" dirty="0" err="1"/>
              <a:t>implementation</a:t>
            </a:r>
            <a:r>
              <a:rPr lang="de-DE" sz="1200" dirty="0"/>
              <a:t> </a:t>
            </a:r>
            <a:r>
              <a:rPr lang="de-DE" sz="1200" dirty="0" err="1"/>
              <a:t>by</a:t>
            </a:r>
            <a:r>
              <a:rPr lang="de-DE" sz="1200" dirty="0"/>
              <a:t> </a:t>
            </a:r>
            <a:r>
              <a:rPr lang="de-DE" sz="1200" dirty="0" err="1"/>
              <a:t>the</a:t>
            </a:r>
            <a:r>
              <a:rPr lang="de-DE" sz="1200" dirty="0"/>
              <a:t> </a:t>
            </a:r>
            <a:r>
              <a:rPr lang="de-DE" sz="1200" dirty="0" err="1"/>
              <a:t>participating</a:t>
            </a:r>
            <a:r>
              <a:rPr lang="de-DE" sz="1200" dirty="0"/>
              <a:t> Member States.</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42</a:t>
            </a:fld>
            <a:endParaRPr lang="de-DE"/>
          </a:p>
        </p:txBody>
      </p:sp>
    </p:spTree>
    <p:extLst>
      <p:ext uri="{BB962C8B-B14F-4D97-AF65-F5344CB8AC3E}">
        <p14:creationId xmlns:p14="http://schemas.microsoft.com/office/powerpoint/2010/main" val="241220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Art. 2 TFEU „The Union </a:t>
            </a:r>
            <a:r>
              <a:rPr lang="de-DE" sz="1200" dirty="0" err="1"/>
              <a:t>is</a:t>
            </a:r>
            <a:r>
              <a:rPr lang="de-DE" sz="1200" dirty="0"/>
              <a:t> </a:t>
            </a:r>
            <a:r>
              <a:rPr lang="de-DE" sz="1200" dirty="0" err="1"/>
              <a:t>founded</a:t>
            </a:r>
            <a:r>
              <a:rPr lang="de-DE" sz="1200" dirty="0"/>
              <a:t> on </a:t>
            </a:r>
            <a:r>
              <a:rPr lang="de-DE" sz="1200" dirty="0" err="1"/>
              <a:t>the</a:t>
            </a:r>
            <a:r>
              <a:rPr lang="de-DE" sz="1200" dirty="0"/>
              <a:t> </a:t>
            </a:r>
            <a:r>
              <a:rPr lang="de-DE" sz="1200" dirty="0" err="1"/>
              <a:t>values</a:t>
            </a:r>
            <a:r>
              <a:rPr lang="de-DE" sz="1200" dirty="0"/>
              <a:t> </a:t>
            </a:r>
            <a:r>
              <a:rPr lang="de-DE" sz="1200" dirty="0" err="1"/>
              <a:t>of</a:t>
            </a:r>
            <a:r>
              <a:rPr lang="de-DE" sz="1200" dirty="0"/>
              <a:t> </a:t>
            </a:r>
            <a:r>
              <a:rPr lang="de-DE" sz="1200" dirty="0" err="1"/>
              <a:t>respect</a:t>
            </a:r>
            <a:r>
              <a:rPr lang="de-DE" sz="1200" dirty="0"/>
              <a:t> </a:t>
            </a:r>
            <a:r>
              <a:rPr lang="de-DE" sz="1200" dirty="0" err="1"/>
              <a:t>for</a:t>
            </a:r>
            <a:r>
              <a:rPr lang="de-DE" sz="1200" dirty="0"/>
              <a:t> human </a:t>
            </a:r>
            <a:r>
              <a:rPr lang="de-DE" sz="1200" dirty="0" err="1"/>
              <a:t>dignity</a:t>
            </a:r>
            <a:r>
              <a:rPr lang="de-DE" sz="1200" dirty="0"/>
              <a:t>, </a:t>
            </a:r>
            <a:r>
              <a:rPr lang="de-DE" sz="1200" dirty="0" err="1"/>
              <a:t>freedom</a:t>
            </a:r>
            <a:r>
              <a:rPr lang="de-DE" sz="1200" dirty="0"/>
              <a:t>, </a:t>
            </a:r>
            <a:r>
              <a:rPr lang="de-DE" sz="1200" dirty="0" err="1"/>
              <a:t>democracy</a:t>
            </a:r>
            <a:r>
              <a:rPr lang="de-DE" sz="1200" dirty="0"/>
              <a:t>, </a:t>
            </a:r>
            <a:r>
              <a:rPr lang="de-DE" sz="1200" dirty="0" err="1"/>
              <a:t>equality</a:t>
            </a:r>
            <a:r>
              <a:rPr lang="de-DE" sz="1200" dirty="0"/>
              <a:t>, </a:t>
            </a:r>
            <a:r>
              <a:rPr lang="de-DE" sz="1200" u="sng" dirty="0" err="1"/>
              <a:t>the</a:t>
            </a:r>
            <a:r>
              <a:rPr lang="de-DE" sz="1200" u="sng" dirty="0"/>
              <a:t> </a:t>
            </a:r>
            <a:r>
              <a:rPr lang="de-DE" sz="1200" u="sng" dirty="0" err="1"/>
              <a:t>rule</a:t>
            </a:r>
            <a:r>
              <a:rPr lang="de-DE" sz="1200" u="sng" dirty="0"/>
              <a:t> </a:t>
            </a:r>
            <a:r>
              <a:rPr lang="de-DE" sz="1200" u="sng" dirty="0" err="1"/>
              <a:t>of</a:t>
            </a:r>
            <a:r>
              <a:rPr lang="de-DE" sz="1200" u="sng" dirty="0"/>
              <a:t> </a:t>
            </a:r>
            <a:r>
              <a:rPr lang="de-DE" sz="1200" u="sng" dirty="0" err="1"/>
              <a:t>law</a:t>
            </a:r>
            <a:r>
              <a:rPr lang="de-DE" sz="1200" u="sng" dirty="0"/>
              <a:t> </a:t>
            </a:r>
            <a:r>
              <a:rPr lang="de-DE" sz="1200" dirty="0" err="1"/>
              <a:t>and</a:t>
            </a:r>
            <a:r>
              <a:rPr lang="de-DE" sz="1200" dirty="0"/>
              <a:t> </a:t>
            </a:r>
            <a:r>
              <a:rPr lang="de-DE" sz="1200" dirty="0" err="1"/>
              <a:t>respect</a:t>
            </a:r>
            <a:r>
              <a:rPr lang="de-DE" sz="1200" dirty="0"/>
              <a:t> </a:t>
            </a:r>
            <a:r>
              <a:rPr lang="de-DE" sz="1200" dirty="0" err="1"/>
              <a:t>for</a:t>
            </a:r>
            <a:r>
              <a:rPr lang="de-DE" sz="1200" dirty="0"/>
              <a:t> </a:t>
            </a:r>
            <a:r>
              <a:rPr lang="de-DE" sz="1200" u="sng" dirty="0"/>
              <a:t>human </a:t>
            </a:r>
            <a:r>
              <a:rPr lang="de-DE" sz="1200" u="sng" dirty="0" err="1"/>
              <a:t>rights</a:t>
            </a:r>
            <a:r>
              <a:rPr lang="de-DE" sz="1200" dirty="0"/>
              <a:t>, </a:t>
            </a:r>
            <a:r>
              <a:rPr lang="de-DE" sz="1200" dirty="0" err="1"/>
              <a:t>including</a:t>
            </a:r>
            <a:r>
              <a:rPr lang="de-DE" sz="1200" dirty="0"/>
              <a:t> </a:t>
            </a:r>
            <a:r>
              <a:rPr lang="de-DE" sz="1200" dirty="0" err="1"/>
              <a:t>the</a:t>
            </a:r>
            <a:r>
              <a:rPr lang="de-DE" sz="1200" dirty="0"/>
              <a:t> </a:t>
            </a:r>
            <a:r>
              <a:rPr lang="de-DE" sz="1200" dirty="0" err="1"/>
              <a:t>rights</a:t>
            </a:r>
            <a:r>
              <a:rPr lang="de-DE" sz="1200" dirty="0"/>
              <a:t> </a:t>
            </a:r>
            <a:r>
              <a:rPr lang="de-DE" sz="1200" dirty="0" err="1"/>
              <a:t>of</a:t>
            </a:r>
            <a:r>
              <a:rPr lang="de-DE" sz="1200" dirty="0"/>
              <a:t> </a:t>
            </a:r>
            <a:r>
              <a:rPr lang="de-DE" sz="1200" dirty="0" err="1"/>
              <a:t>persons</a:t>
            </a:r>
            <a:r>
              <a:rPr lang="de-DE" sz="1200" dirty="0"/>
              <a:t> </a:t>
            </a:r>
            <a:r>
              <a:rPr lang="de-DE" sz="1200" dirty="0" err="1"/>
              <a:t>belonging</a:t>
            </a:r>
            <a:r>
              <a:rPr lang="de-DE" sz="1200" dirty="0"/>
              <a:t> </a:t>
            </a:r>
            <a:r>
              <a:rPr lang="de-DE" sz="1200" dirty="0" err="1"/>
              <a:t>to</a:t>
            </a:r>
            <a:r>
              <a:rPr lang="de-DE" sz="1200" dirty="0"/>
              <a:t> </a:t>
            </a:r>
            <a:r>
              <a:rPr lang="de-DE" sz="1200" dirty="0" err="1"/>
              <a:t>minorities</a:t>
            </a:r>
            <a:r>
              <a:rPr lang="de-DE" sz="1200" dirty="0"/>
              <a:t>. </a:t>
            </a:r>
          </a:p>
          <a:p>
            <a:r>
              <a:rPr lang="de-DE" sz="1200" dirty="0"/>
              <a:t>These </a:t>
            </a:r>
            <a:r>
              <a:rPr lang="de-DE" sz="1200" dirty="0" err="1"/>
              <a:t>values</a:t>
            </a:r>
            <a:r>
              <a:rPr lang="de-DE" sz="1200" dirty="0"/>
              <a:t> </a:t>
            </a:r>
            <a:r>
              <a:rPr lang="de-DE" sz="1200" dirty="0" err="1"/>
              <a:t>are</a:t>
            </a:r>
            <a:r>
              <a:rPr lang="de-DE" sz="1200" dirty="0"/>
              <a:t> </a:t>
            </a:r>
            <a:r>
              <a:rPr lang="de-DE" sz="1200" dirty="0" err="1"/>
              <a:t>common</a:t>
            </a:r>
            <a:r>
              <a:rPr lang="de-DE" sz="1200" dirty="0"/>
              <a:t> </a:t>
            </a:r>
            <a:r>
              <a:rPr lang="de-DE" sz="1200" dirty="0" err="1"/>
              <a:t>to</a:t>
            </a:r>
            <a:r>
              <a:rPr lang="de-DE" sz="1200" dirty="0"/>
              <a:t> </a:t>
            </a:r>
            <a:r>
              <a:rPr lang="de-DE" sz="1200" dirty="0" err="1"/>
              <a:t>the</a:t>
            </a:r>
            <a:r>
              <a:rPr lang="de-DE" sz="1200" dirty="0"/>
              <a:t> Member States in a </a:t>
            </a:r>
            <a:r>
              <a:rPr lang="de-DE" sz="1200" dirty="0" err="1"/>
              <a:t>society</a:t>
            </a:r>
            <a:r>
              <a:rPr lang="de-DE" sz="1200" dirty="0"/>
              <a:t> in </a:t>
            </a:r>
            <a:r>
              <a:rPr lang="de-DE" sz="1200" dirty="0" err="1"/>
              <a:t>which</a:t>
            </a:r>
            <a:r>
              <a:rPr lang="de-DE" sz="1200" dirty="0"/>
              <a:t> </a:t>
            </a:r>
            <a:r>
              <a:rPr lang="de-DE" sz="1200" dirty="0" err="1"/>
              <a:t>pluralism</a:t>
            </a:r>
            <a:r>
              <a:rPr lang="de-DE" sz="1200" dirty="0"/>
              <a:t>, non-</a:t>
            </a:r>
            <a:r>
              <a:rPr lang="de-DE" sz="1200" dirty="0" err="1"/>
              <a:t>discrimination</a:t>
            </a:r>
            <a:r>
              <a:rPr lang="de-DE" sz="1200" dirty="0"/>
              <a:t>, </a:t>
            </a:r>
            <a:r>
              <a:rPr lang="de-DE" sz="1200" dirty="0" err="1"/>
              <a:t>tolerance</a:t>
            </a:r>
            <a:r>
              <a:rPr lang="de-DE" sz="1200" dirty="0"/>
              <a:t>, </a:t>
            </a:r>
            <a:r>
              <a:rPr lang="de-DE" sz="1200" u="sng" dirty="0" err="1"/>
              <a:t>justice</a:t>
            </a:r>
            <a:r>
              <a:rPr lang="de-DE" sz="1200" dirty="0"/>
              <a:t>, </a:t>
            </a:r>
            <a:r>
              <a:rPr lang="de-DE" sz="1200" dirty="0" err="1"/>
              <a:t>solidarity</a:t>
            </a:r>
            <a:r>
              <a:rPr lang="de-DE" sz="1200" dirty="0"/>
              <a:t> </a:t>
            </a:r>
            <a:r>
              <a:rPr lang="de-DE" sz="1200" dirty="0" err="1"/>
              <a:t>and</a:t>
            </a:r>
            <a:r>
              <a:rPr lang="de-DE" sz="1200" dirty="0"/>
              <a:t> </a:t>
            </a:r>
            <a:r>
              <a:rPr lang="de-DE" sz="1200" dirty="0" err="1"/>
              <a:t>equality</a:t>
            </a:r>
            <a:r>
              <a:rPr lang="de-DE" sz="1200" dirty="0"/>
              <a:t> </a:t>
            </a:r>
            <a:r>
              <a:rPr lang="de-DE" sz="1200" dirty="0" err="1"/>
              <a:t>between</a:t>
            </a:r>
            <a:r>
              <a:rPr lang="de-DE" sz="1200" dirty="0"/>
              <a:t> </a:t>
            </a:r>
            <a:r>
              <a:rPr lang="de-DE" sz="1200" dirty="0" err="1"/>
              <a:t>women</a:t>
            </a:r>
            <a:r>
              <a:rPr lang="de-DE" sz="1200" dirty="0"/>
              <a:t> </a:t>
            </a:r>
            <a:r>
              <a:rPr lang="de-DE" sz="1200" dirty="0" err="1"/>
              <a:t>and</a:t>
            </a:r>
            <a:r>
              <a:rPr lang="de-DE" sz="1200" dirty="0"/>
              <a:t> </a:t>
            </a:r>
            <a:r>
              <a:rPr lang="de-DE" sz="1200" dirty="0" err="1"/>
              <a:t>men</a:t>
            </a:r>
            <a:r>
              <a:rPr lang="de-DE" sz="1200" dirty="0"/>
              <a:t> </a:t>
            </a:r>
            <a:r>
              <a:rPr lang="de-DE" sz="1200" dirty="0" err="1"/>
              <a:t>prevail</a:t>
            </a:r>
            <a:endParaRPr lang="de-DE" sz="1200" dirty="0"/>
          </a:p>
          <a:p>
            <a:endParaRPr lang="de-DE" sz="1200" dirty="0"/>
          </a:p>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t>Art. 3.1 TFEU: </a:t>
            </a:r>
            <a:r>
              <a:rPr lang="de-DE" dirty="0"/>
              <a:t>The </a:t>
            </a:r>
            <a:r>
              <a:rPr lang="de-DE" dirty="0" err="1"/>
              <a:t>Union’s</a:t>
            </a:r>
            <a:r>
              <a:rPr lang="de-DE" dirty="0"/>
              <a:t> </a:t>
            </a:r>
            <a:r>
              <a:rPr lang="de-DE" dirty="0" err="1"/>
              <a:t>aim</a:t>
            </a:r>
            <a:r>
              <a:rPr lang="de-DE" dirty="0"/>
              <a:t> </a:t>
            </a:r>
            <a:r>
              <a:rPr lang="de-DE" dirty="0" err="1"/>
              <a:t>is</a:t>
            </a:r>
            <a:r>
              <a:rPr lang="de-DE" dirty="0"/>
              <a:t> </a:t>
            </a:r>
            <a:r>
              <a:rPr lang="de-DE" dirty="0" err="1"/>
              <a:t>to</a:t>
            </a:r>
            <a:r>
              <a:rPr lang="de-DE" dirty="0"/>
              <a:t> promote </a:t>
            </a:r>
            <a:r>
              <a:rPr lang="de-DE" dirty="0" err="1"/>
              <a:t>peace</a:t>
            </a:r>
            <a:r>
              <a:rPr lang="de-DE" dirty="0"/>
              <a:t>, </a:t>
            </a:r>
            <a:r>
              <a:rPr lang="de-DE" dirty="0" err="1"/>
              <a:t>its</a:t>
            </a:r>
            <a:r>
              <a:rPr lang="de-DE" dirty="0"/>
              <a:t> </a:t>
            </a:r>
            <a:r>
              <a:rPr lang="de-DE" dirty="0" err="1"/>
              <a:t>values</a:t>
            </a:r>
            <a:r>
              <a:rPr lang="de-DE" dirty="0"/>
              <a:t> </a:t>
            </a:r>
            <a:r>
              <a:rPr lang="de-DE" dirty="0" err="1"/>
              <a:t>and</a:t>
            </a:r>
            <a:r>
              <a:rPr lang="de-DE" dirty="0"/>
              <a:t> </a:t>
            </a:r>
            <a:r>
              <a:rPr lang="de-DE" dirty="0" err="1"/>
              <a:t>the</a:t>
            </a:r>
            <a:r>
              <a:rPr lang="de-DE" dirty="0"/>
              <a:t> well-</a:t>
            </a:r>
            <a:r>
              <a:rPr lang="de-DE" dirty="0" err="1"/>
              <a:t>being</a:t>
            </a:r>
            <a:r>
              <a:rPr lang="de-DE" dirty="0"/>
              <a:t> </a:t>
            </a:r>
            <a:r>
              <a:rPr lang="de-DE" dirty="0" err="1"/>
              <a:t>of</a:t>
            </a:r>
            <a:r>
              <a:rPr lang="de-DE" dirty="0"/>
              <a:t> </a:t>
            </a:r>
            <a:r>
              <a:rPr lang="de-DE" dirty="0" err="1"/>
              <a:t>its</a:t>
            </a:r>
            <a:r>
              <a:rPr lang="de-DE" dirty="0"/>
              <a:t> </a:t>
            </a:r>
            <a:r>
              <a:rPr lang="de-DE" dirty="0" err="1"/>
              <a:t>peoples</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6</a:t>
            </a:fld>
            <a:endParaRPr lang="de-DE"/>
          </a:p>
        </p:txBody>
      </p:sp>
    </p:spTree>
    <p:extLst>
      <p:ext uri="{BB962C8B-B14F-4D97-AF65-F5344CB8AC3E}">
        <p14:creationId xmlns:p14="http://schemas.microsoft.com/office/powerpoint/2010/main" val="2319967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Article 328</a:t>
            </a:r>
          </a:p>
          <a:p>
            <a:endParaRPr lang="de-DE" sz="1200" dirty="0"/>
          </a:p>
          <a:p>
            <a:r>
              <a:rPr lang="de-DE" sz="1200" dirty="0"/>
              <a:t>1. </a:t>
            </a:r>
            <a:r>
              <a:rPr lang="de-DE" sz="1200" dirty="0" err="1"/>
              <a:t>When</a:t>
            </a:r>
            <a:r>
              <a:rPr lang="de-DE" sz="1200" dirty="0"/>
              <a:t> </a:t>
            </a:r>
            <a:r>
              <a:rPr lang="de-DE" sz="1200" dirty="0" err="1"/>
              <a:t>enhanced</a:t>
            </a:r>
            <a:r>
              <a:rPr lang="de-DE" sz="1200" dirty="0"/>
              <a:t> </a:t>
            </a:r>
            <a:r>
              <a:rPr lang="de-DE" sz="1200" dirty="0" err="1"/>
              <a:t>cooperation</a:t>
            </a:r>
            <a:r>
              <a:rPr lang="de-DE" sz="1200" dirty="0"/>
              <a:t> </a:t>
            </a:r>
            <a:r>
              <a:rPr lang="de-DE" sz="1200" dirty="0" err="1"/>
              <a:t>is</a:t>
            </a:r>
            <a:r>
              <a:rPr lang="de-DE" sz="1200" dirty="0"/>
              <a:t> </a:t>
            </a:r>
            <a:r>
              <a:rPr lang="de-DE" sz="1200" dirty="0" err="1"/>
              <a:t>being</a:t>
            </a:r>
            <a:r>
              <a:rPr lang="de-DE" sz="1200" dirty="0"/>
              <a:t> </a:t>
            </a:r>
            <a:r>
              <a:rPr lang="de-DE" sz="1200" dirty="0" err="1"/>
              <a:t>established</a:t>
            </a:r>
            <a:r>
              <a:rPr lang="de-DE" sz="1200" dirty="0"/>
              <a:t>, </a:t>
            </a:r>
            <a:r>
              <a:rPr lang="de-DE" sz="1200" dirty="0" err="1"/>
              <a:t>it</a:t>
            </a:r>
            <a:r>
              <a:rPr lang="de-DE" sz="1200" dirty="0"/>
              <a:t> </a:t>
            </a:r>
            <a:r>
              <a:rPr lang="de-DE" sz="1200" dirty="0" err="1"/>
              <a:t>shall</a:t>
            </a:r>
            <a:r>
              <a:rPr lang="de-DE" sz="1200" dirty="0"/>
              <a:t> </a:t>
            </a:r>
            <a:r>
              <a:rPr lang="de-DE" sz="1200" dirty="0" err="1"/>
              <a:t>be</a:t>
            </a:r>
            <a:r>
              <a:rPr lang="de-DE" sz="1200" dirty="0"/>
              <a:t> open </a:t>
            </a:r>
            <a:r>
              <a:rPr lang="de-DE" sz="1200" dirty="0" err="1"/>
              <a:t>to</a:t>
            </a:r>
            <a:r>
              <a:rPr lang="de-DE" sz="1200" dirty="0"/>
              <a:t> all Member States, </a:t>
            </a:r>
            <a:r>
              <a:rPr lang="de-DE" sz="1200" dirty="0" err="1"/>
              <a:t>subject</a:t>
            </a:r>
            <a:r>
              <a:rPr lang="de-DE" sz="1200" dirty="0"/>
              <a:t> </a:t>
            </a:r>
            <a:r>
              <a:rPr lang="de-DE" sz="1200" dirty="0" err="1"/>
              <a:t>to</a:t>
            </a:r>
            <a:r>
              <a:rPr lang="de-DE" sz="1200" dirty="0"/>
              <a:t> </a:t>
            </a:r>
            <a:r>
              <a:rPr lang="de-DE" sz="1200" dirty="0" err="1"/>
              <a:t>compliance</a:t>
            </a:r>
            <a:r>
              <a:rPr lang="de-DE" sz="1200" dirty="0"/>
              <a:t> </a:t>
            </a:r>
            <a:r>
              <a:rPr lang="de-DE" sz="1200" dirty="0" err="1"/>
              <a:t>with</a:t>
            </a:r>
            <a:r>
              <a:rPr lang="de-DE" sz="1200" dirty="0"/>
              <a:t> </a:t>
            </a:r>
            <a:r>
              <a:rPr lang="de-DE" sz="1200" dirty="0" err="1"/>
              <a:t>any</a:t>
            </a:r>
            <a:r>
              <a:rPr lang="de-DE" sz="1200" dirty="0"/>
              <a:t> </a:t>
            </a:r>
            <a:r>
              <a:rPr lang="de-DE" sz="1200" dirty="0" err="1"/>
              <a:t>conditions</a:t>
            </a:r>
            <a:r>
              <a:rPr lang="de-DE" sz="1200" dirty="0"/>
              <a:t> </a:t>
            </a:r>
            <a:r>
              <a:rPr lang="de-DE" sz="1200" dirty="0" err="1"/>
              <a:t>of</a:t>
            </a:r>
            <a:r>
              <a:rPr lang="de-DE" sz="1200" dirty="0"/>
              <a:t> </a:t>
            </a:r>
            <a:r>
              <a:rPr lang="de-DE" sz="1200" dirty="0" err="1"/>
              <a:t>participation</a:t>
            </a:r>
            <a:r>
              <a:rPr lang="de-DE" sz="1200" dirty="0"/>
              <a:t> </a:t>
            </a:r>
            <a:r>
              <a:rPr lang="de-DE" sz="1200" dirty="0" err="1"/>
              <a:t>laid</a:t>
            </a:r>
            <a:r>
              <a:rPr lang="de-DE" sz="1200" dirty="0"/>
              <a:t> down </a:t>
            </a:r>
            <a:r>
              <a:rPr lang="de-DE" sz="1200" dirty="0" err="1"/>
              <a:t>by</a:t>
            </a:r>
            <a:r>
              <a:rPr lang="de-DE" sz="1200" dirty="0"/>
              <a:t> </a:t>
            </a:r>
            <a:r>
              <a:rPr lang="de-DE" sz="1200" dirty="0" err="1"/>
              <a:t>the</a:t>
            </a:r>
            <a:r>
              <a:rPr lang="de-DE" sz="1200" dirty="0"/>
              <a:t> </a:t>
            </a:r>
            <a:r>
              <a:rPr lang="de-DE" sz="1200" dirty="0" err="1"/>
              <a:t>authorising</a:t>
            </a:r>
            <a:r>
              <a:rPr lang="de-DE" sz="1200" dirty="0"/>
              <a:t> </a:t>
            </a:r>
            <a:r>
              <a:rPr lang="de-DE" sz="1200" dirty="0" err="1"/>
              <a:t>decision</a:t>
            </a:r>
            <a:r>
              <a:rPr lang="de-DE" sz="1200" dirty="0"/>
              <a:t>. </a:t>
            </a:r>
            <a:r>
              <a:rPr lang="de-DE" sz="1200" dirty="0" err="1"/>
              <a:t>It</a:t>
            </a:r>
            <a:r>
              <a:rPr lang="de-DE" sz="1200" dirty="0"/>
              <a:t> </a:t>
            </a:r>
            <a:r>
              <a:rPr lang="de-DE" sz="1200" dirty="0" err="1"/>
              <a:t>shall</a:t>
            </a:r>
            <a:r>
              <a:rPr lang="de-DE" sz="1200" dirty="0"/>
              <a:t> also </a:t>
            </a:r>
            <a:r>
              <a:rPr lang="de-DE" sz="1200" dirty="0" err="1"/>
              <a:t>be</a:t>
            </a:r>
            <a:r>
              <a:rPr lang="de-DE" sz="1200" dirty="0"/>
              <a:t> open </a:t>
            </a:r>
            <a:r>
              <a:rPr lang="de-DE" sz="1200" dirty="0" err="1"/>
              <a:t>to</a:t>
            </a:r>
            <a:r>
              <a:rPr lang="de-DE" sz="1200" dirty="0"/>
              <a:t> </a:t>
            </a:r>
            <a:r>
              <a:rPr lang="de-DE" sz="1200" dirty="0" err="1"/>
              <a:t>them</a:t>
            </a:r>
            <a:r>
              <a:rPr lang="de-DE" sz="1200" dirty="0"/>
              <a:t> </a:t>
            </a:r>
            <a:r>
              <a:rPr lang="de-DE" sz="1200" dirty="0" err="1"/>
              <a:t>at</a:t>
            </a:r>
            <a:r>
              <a:rPr lang="de-DE" sz="1200" dirty="0"/>
              <a:t> </a:t>
            </a:r>
            <a:r>
              <a:rPr lang="de-DE" sz="1200" dirty="0" err="1"/>
              <a:t>any</a:t>
            </a:r>
            <a:r>
              <a:rPr lang="de-DE" sz="1200" dirty="0"/>
              <a:t> </a:t>
            </a:r>
            <a:r>
              <a:rPr lang="de-DE" sz="1200" dirty="0" err="1"/>
              <a:t>other</a:t>
            </a:r>
            <a:r>
              <a:rPr lang="de-DE" sz="1200" dirty="0"/>
              <a:t> time, </a:t>
            </a:r>
            <a:r>
              <a:rPr lang="de-DE" sz="1200" dirty="0" err="1"/>
              <a:t>subject</a:t>
            </a:r>
            <a:r>
              <a:rPr lang="de-DE" sz="1200" dirty="0"/>
              <a:t> </a:t>
            </a:r>
            <a:r>
              <a:rPr lang="de-DE" sz="1200" dirty="0" err="1"/>
              <a:t>to</a:t>
            </a:r>
            <a:r>
              <a:rPr lang="de-DE" sz="1200" dirty="0"/>
              <a:t> </a:t>
            </a:r>
            <a:r>
              <a:rPr lang="de-DE" sz="1200" dirty="0" err="1"/>
              <a:t>compliance</a:t>
            </a:r>
            <a:r>
              <a:rPr lang="de-DE" sz="1200" dirty="0"/>
              <a:t> </a:t>
            </a:r>
            <a:r>
              <a:rPr lang="de-DE" sz="1200" dirty="0" err="1"/>
              <a:t>with</a:t>
            </a:r>
            <a:r>
              <a:rPr lang="de-DE" sz="1200" dirty="0"/>
              <a:t> </a:t>
            </a:r>
            <a:r>
              <a:rPr lang="de-DE" sz="1200" dirty="0" err="1"/>
              <a:t>the</a:t>
            </a:r>
            <a:r>
              <a:rPr lang="de-DE" sz="1200" dirty="0"/>
              <a:t> </a:t>
            </a:r>
            <a:r>
              <a:rPr lang="de-DE" sz="1200" dirty="0" err="1"/>
              <a:t>acts</a:t>
            </a:r>
            <a:r>
              <a:rPr lang="de-DE" sz="1200" dirty="0"/>
              <a:t> </a:t>
            </a:r>
            <a:r>
              <a:rPr lang="de-DE" sz="1200" dirty="0" err="1"/>
              <a:t>already</a:t>
            </a:r>
            <a:r>
              <a:rPr lang="de-DE" sz="1200" dirty="0"/>
              <a:t> </a:t>
            </a:r>
            <a:r>
              <a:rPr lang="de-DE" sz="1200" dirty="0" err="1"/>
              <a:t>adopted</a:t>
            </a:r>
            <a:r>
              <a:rPr lang="de-DE" sz="1200" dirty="0"/>
              <a:t> </a:t>
            </a:r>
            <a:r>
              <a:rPr lang="de-DE" sz="1200" dirty="0" err="1"/>
              <a:t>within</a:t>
            </a:r>
            <a:r>
              <a:rPr lang="de-DE" sz="1200" dirty="0"/>
              <a:t> </a:t>
            </a:r>
            <a:r>
              <a:rPr lang="de-DE" sz="1200" dirty="0" err="1"/>
              <a:t>that</a:t>
            </a:r>
            <a:r>
              <a:rPr lang="de-DE" sz="1200" dirty="0"/>
              <a:t> </a:t>
            </a:r>
            <a:r>
              <a:rPr lang="de-DE" sz="1200" dirty="0" err="1"/>
              <a:t>framework</a:t>
            </a:r>
            <a:r>
              <a:rPr lang="de-DE" sz="1200" dirty="0"/>
              <a:t>, in </a:t>
            </a:r>
            <a:r>
              <a:rPr lang="de-DE" sz="1200" dirty="0" err="1"/>
              <a:t>addition</a:t>
            </a:r>
            <a:r>
              <a:rPr lang="de-DE" sz="1200" dirty="0"/>
              <a:t> </a:t>
            </a:r>
            <a:r>
              <a:rPr lang="de-DE" sz="1200" dirty="0" err="1"/>
              <a:t>to</a:t>
            </a:r>
            <a:r>
              <a:rPr lang="de-DE" sz="1200" dirty="0"/>
              <a:t> </a:t>
            </a:r>
            <a:r>
              <a:rPr lang="de-DE" sz="1200" dirty="0" err="1"/>
              <a:t>those</a:t>
            </a:r>
            <a:r>
              <a:rPr lang="de-DE" sz="1200" dirty="0"/>
              <a:t> </a:t>
            </a:r>
            <a:r>
              <a:rPr lang="de-DE" sz="1200" dirty="0" err="1"/>
              <a:t>conditions.The</a:t>
            </a:r>
            <a:r>
              <a:rPr lang="de-DE" sz="1200" dirty="0"/>
              <a:t> </a:t>
            </a:r>
            <a:r>
              <a:rPr lang="de-DE" sz="1200" dirty="0" err="1"/>
              <a:t>Commission</a:t>
            </a:r>
            <a:r>
              <a:rPr lang="de-DE" sz="1200" dirty="0"/>
              <a:t> </a:t>
            </a:r>
            <a:r>
              <a:rPr lang="de-DE" sz="1200" dirty="0" err="1"/>
              <a:t>and</a:t>
            </a:r>
            <a:r>
              <a:rPr lang="de-DE" sz="1200" dirty="0"/>
              <a:t> </a:t>
            </a:r>
            <a:r>
              <a:rPr lang="de-DE" sz="1200" dirty="0" err="1"/>
              <a:t>the</a:t>
            </a:r>
            <a:r>
              <a:rPr lang="de-DE" sz="1200" dirty="0"/>
              <a:t> Member States </a:t>
            </a:r>
            <a:r>
              <a:rPr lang="de-DE" sz="1200" dirty="0" err="1"/>
              <a:t>participating</a:t>
            </a:r>
            <a:r>
              <a:rPr lang="de-DE" sz="1200" dirty="0"/>
              <a:t> in  </a:t>
            </a:r>
            <a:r>
              <a:rPr lang="de-DE" sz="1200" dirty="0" err="1"/>
              <a:t>enhanced</a:t>
            </a:r>
            <a:r>
              <a:rPr lang="de-DE" sz="1200" dirty="0"/>
              <a:t> </a:t>
            </a:r>
            <a:r>
              <a:rPr lang="de-DE" sz="1200" dirty="0" err="1"/>
              <a:t>cooperation</a:t>
            </a:r>
            <a:r>
              <a:rPr lang="de-DE" sz="1200" dirty="0"/>
              <a:t> </a:t>
            </a:r>
            <a:r>
              <a:rPr lang="de-DE" sz="1200" dirty="0" err="1"/>
              <a:t>shall</a:t>
            </a:r>
            <a:r>
              <a:rPr lang="de-DE" sz="1200" dirty="0"/>
              <a:t> </a:t>
            </a:r>
            <a:r>
              <a:rPr lang="de-DE" sz="1200" dirty="0" err="1"/>
              <a:t>ensure</a:t>
            </a:r>
            <a:r>
              <a:rPr lang="de-DE" sz="1200" dirty="0"/>
              <a:t> </a:t>
            </a:r>
            <a:r>
              <a:rPr lang="de-DE" sz="1200" dirty="0" err="1"/>
              <a:t>that</a:t>
            </a:r>
            <a:r>
              <a:rPr lang="de-DE" sz="1200" dirty="0"/>
              <a:t> </a:t>
            </a:r>
            <a:r>
              <a:rPr lang="de-DE" sz="1200" dirty="0" err="1"/>
              <a:t>they</a:t>
            </a:r>
            <a:r>
              <a:rPr lang="de-DE" sz="1200" dirty="0"/>
              <a:t> promote </a:t>
            </a:r>
            <a:r>
              <a:rPr lang="de-DE" sz="1200" dirty="0" err="1"/>
              <a:t>participation</a:t>
            </a:r>
            <a:r>
              <a:rPr lang="de-DE" sz="1200" dirty="0"/>
              <a:t> </a:t>
            </a:r>
            <a:r>
              <a:rPr lang="de-DE" sz="1200" dirty="0" err="1"/>
              <a:t>by</a:t>
            </a:r>
            <a:r>
              <a:rPr lang="de-DE" sz="1200" dirty="0"/>
              <a:t> </a:t>
            </a:r>
            <a:r>
              <a:rPr lang="de-DE" sz="1200" dirty="0" err="1"/>
              <a:t>as</a:t>
            </a:r>
            <a:r>
              <a:rPr lang="de-DE" sz="1200" dirty="0"/>
              <a:t> </a:t>
            </a:r>
            <a:r>
              <a:rPr lang="de-DE" sz="1200" dirty="0" err="1"/>
              <a:t>many</a:t>
            </a:r>
            <a:r>
              <a:rPr lang="de-DE" sz="1200" dirty="0"/>
              <a:t> Member States </a:t>
            </a:r>
            <a:r>
              <a:rPr lang="de-DE" sz="1200" dirty="0" err="1"/>
              <a:t>as</a:t>
            </a:r>
            <a:r>
              <a:rPr lang="de-DE" sz="1200" dirty="0"/>
              <a:t> </a:t>
            </a:r>
            <a:r>
              <a:rPr lang="de-DE" sz="1200" dirty="0" err="1"/>
              <a:t>possible</a:t>
            </a:r>
            <a:r>
              <a:rPr lang="de-DE" sz="1200" dirty="0"/>
              <a:t>.</a:t>
            </a:r>
          </a:p>
          <a:p>
            <a:endParaRPr lang="de-DE" sz="1200" dirty="0"/>
          </a:p>
          <a:p>
            <a:r>
              <a:rPr lang="de-DE" sz="1200" dirty="0"/>
              <a:t>2. The </a:t>
            </a:r>
            <a:r>
              <a:rPr lang="de-DE" sz="1200" dirty="0" err="1"/>
              <a:t>Commission</a:t>
            </a:r>
            <a:r>
              <a:rPr lang="de-DE" sz="1200" dirty="0"/>
              <a:t> </a:t>
            </a:r>
            <a:r>
              <a:rPr lang="de-DE" sz="1200" dirty="0" err="1"/>
              <a:t>and</a:t>
            </a:r>
            <a:r>
              <a:rPr lang="de-DE" sz="1200" dirty="0"/>
              <a:t>, </a:t>
            </a:r>
            <a:r>
              <a:rPr lang="de-DE" sz="1200" dirty="0" err="1"/>
              <a:t>where</a:t>
            </a:r>
            <a:r>
              <a:rPr lang="de-DE" sz="1200" dirty="0"/>
              <a:t> </a:t>
            </a:r>
            <a:r>
              <a:rPr lang="de-DE" sz="1200" dirty="0" err="1"/>
              <a:t>appropriate</a:t>
            </a:r>
            <a:r>
              <a:rPr lang="de-DE" sz="1200" dirty="0"/>
              <a:t>, </a:t>
            </a:r>
            <a:r>
              <a:rPr lang="de-DE" sz="1200" dirty="0" err="1"/>
              <a:t>the</a:t>
            </a:r>
            <a:r>
              <a:rPr lang="de-DE" sz="1200" dirty="0"/>
              <a:t> High </a:t>
            </a:r>
            <a:r>
              <a:rPr lang="de-DE" sz="1200" dirty="0" err="1"/>
              <a:t>Representative</a:t>
            </a:r>
            <a:r>
              <a:rPr lang="de-DE" sz="1200" dirty="0"/>
              <a:t> </a:t>
            </a:r>
            <a:r>
              <a:rPr lang="de-DE" sz="1200" dirty="0" err="1"/>
              <a:t>of</a:t>
            </a:r>
            <a:r>
              <a:rPr lang="de-DE" sz="1200" dirty="0"/>
              <a:t> </a:t>
            </a:r>
            <a:r>
              <a:rPr lang="de-DE" sz="1200" dirty="0" err="1"/>
              <a:t>the</a:t>
            </a:r>
            <a:r>
              <a:rPr lang="de-DE" sz="1200" dirty="0"/>
              <a:t> Union </a:t>
            </a:r>
            <a:r>
              <a:rPr lang="de-DE" sz="1200" dirty="0" err="1"/>
              <a:t>for</a:t>
            </a:r>
            <a:r>
              <a:rPr lang="de-DE" sz="1200" dirty="0"/>
              <a:t> </a:t>
            </a:r>
            <a:r>
              <a:rPr lang="de-DE" sz="1200" dirty="0" err="1"/>
              <a:t>Foreign</a:t>
            </a:r>
            <a:r>
              <a:rPr lang="de-DE" sz="1200" dirty="0"/>
              <a:t> </a:t>
            </a:r>
            <a:r>
              <a:rPr lang="de-DE" sz="1200" dirty="0" err="1"/>
              <a:t>Affairs</a:t>
            </a:r>
            <a:r>
              <a:rPr lang="de-DE" sz="1200" dirty="0"/>
              <a:t> </a:t>
            </a:r>
            <a:r>
              <a:rPr lang="de-DE" sz="1200" dirty="0" err="1"/>
              <a:t>and</a:t>
            </a:r>
            <a:r>
              <a:rPr lang="de-DE" sz="1200" dirty="0"/>
              <a:t> Security </a:t>
            </a:r>
            <a:r>
              <a:rPr lang="de-DE" sz="1200" dirty="0" err="1"/>
              <a:t>Policy</a:t>
            </a:r>
            <a:r>
              <a:rPr lang="de-DE" sz="1200" dirty="0"/>
              <a:t> </a:t>
            </a:r>
            <a:r>
              <a:rPr lang="de-DE" sz="1200" dirty="0" err="1"/>
              <a:t>shall</a:t>
            </a:r>
            <a:r>
              <a:rPr lang="de-DE" sz="1200" dirty="0"/>
              <a:t> </a:t>
            </a:r>
            <a:r>
              <a:rPr lang="de-DE" sz="1200" dirty="0" err="1"/>
              <a:t>keep</a:t>
            </a:r>
            <a:r>
              <a:rPr lang="de-DE" sz="1200" dirty="0"/>
              <a:t> </a:t>
            </a:r>
            <a:r>
              <a:rPr lang="de-DE" sz="1200" dirty="0" err="1"/>
              <a:t>the</a:t>
            </a:r>
            <a:r>
              <a:rPr lang="de-DE" sz="1200" dirty="0"/>
              <a:t> European </a:t>
            </a:r>
            <a:r>
              <a:rPr lang="de-DE" sz="1200" dirty="0" err="1"/>
              <a:t>Parliament</a:t>
            </a:r>
            <a:r>
              <a:rPr lang="de-DE" sz="1200" dirty="0"/>
              <a:t> </a:t>
            </a:r>
            <a:r>
              <a:rPr lang="de-DE" sz="1200" dirty="0" err="1"/>
              <a:t>and</a:t>
            </a:r>
            <a:r>
              <a:rPr lang="de-DE" sz="1200" dirty="0"/>
              <a:t> </a:t>
            </a:r>
            <a:r>
              <a:rPr lang="de-DE" sz="1200" dirty="0" err="1"/>
              <a:t>the</a:t>
            </a:r>
            <a:r>
              <a:rPr lang="de-DE" sz="1200" dirty="0"/>
              <a:t> Council </a:t>
            </a:r>
            <a:r>
              <a:rPr lang="de-DE" sz="1200" dirty="0" err="1"/>
              <a:t>regularly</a:t>
            </a:r>
            <a:r>
              <a:rPr lang="de-DE" sz="1200" dirty="0"/>
              <a:t> </a:t>
            </a:r>
            <a:r>
              <a:rPr lang="de-DE" sz="1200" dirty="0" err="1"/>
              <a:t>informed</a:t>
            </a:r>
            <a:r>
              <a:rPr lang="de-DE" sz="1200" dirty="0"/>
              <a:t> </a:t>
            </a:r>
            <a:r>
              <a:rPr lang="de-DE" sz="1200" dirty="0" err="1"/>
              <a:t>regarding</a:t>
            </a:r>
            <a:r>
              <a:rPr lang="de-DE" sz="1200" dirty="0"/>
              <a:t> </a:t>
            </a:r>
            <a:r>
              <a:rPr lang="de-DE" sz="1200" dirty="0" err="1"/>
              <a:t>developments</a:t>
            </a:r>
            <a:r>
              <a:rPr lang="de-DE" sz="1200" dirty="0"/>
              <a:t> in </a:t>
            </a:r>
            <a:r>
              <a:rPr lang="de-DE" sz="1200" dirty="0" err="1"/>
              <a:t>enhanced</a:t>
            </a:r>
            <a:r>
              <a:rPr lang="de-DE" sz="1200" dirty="0"/>
              <a:t> </a:t>
            </a:r>
            <a:r>
              <a:rPr lang="de-DE" sz="1200" dirty="0" err="1"/>
              <a:t>cooperation</a:t>
            </a:r>
            <a:r>
              <a:rPr lang="de-DE" sz="1200" dirty="0"/>
              <a:t>.</a:t>
            </a:r>
          </a:p>
          <a:p>
            <a:endParaRPr lang="de-DE" sz="1200" dirty="0"/>
          </a:p>
          <a:p>
            <a:r>
              <a:rPr lang="de-DE" sz="1200" dirty="0"/>
              <a:t>See also Article 330</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43</a:t>
            </a:fld>
            <a:endParaRPr lang="de-DE"/>
          </a:p>
        </p:txBody>
      </p:sp>
    </p:spTree>
    <p:extLst>
      <p:ext uri="{BB962C8B-B14F-4D97-AF65-F5344CB8AC3E}">
        <p14:creationId xmlns:p14="http://schemas.microsoft.com/office/powerpoint/2010/main" val="14494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Article 334</a:t>
            </a:r>
          </a:p>
          <a:p>
            <a:endParaRPr lang="de-DE" sz="1200" dirty="0"/>
          </a:p>
          <a:p>
            <a:r>
              <a:rPr lang="de-DE" sz="1200" dirty="0"/>
              <a:t>The Council </a:t>
            </a:r>
            <a:r>
              <a:rPr lang="de-DE" sz="1200" dirty="0" err="1"/>
              <a:t>and</a:t>
            </a:r>
            <a:r>
              <a:rPr lang="de-DE" sz="1200" dirty="0"/>
              <a:t> </a:t>
            </a:r>
            <a:r>
              <a:rPr lang="de-DE" sz="1200" dirty="0" err="1"/>
              <a:t>the</a:t>
            </a:r>
            <a:r>
              <a:rPr lang="de-DE" sz="1200" dirty="0"/>
              <a:t> </a:t>
            </a:r>
            <a:r>
              <a:rPr lang="de-DE" sz="1200" dirty="0" err="1"/>
              <a:t>Commission</a:t>
            </a:r>
            <a:r>
              <a:rPr lang="de-DE" sz="1200" dirty="0"/>
              <a:t> </a:t>
            </a:r>
            <a:r>
              <a:rPr lang="de-DE" sz="1200" dirty="0" err="1"/>
              <a:t>shall</a:t>
            </a:r>
            <a:r>
              <a:rPr lang="de-DE" sz="1200" dirty="0"/>
              <a:t> </a:t>
            </a:r>
            <a:r>
              <a:rPr lang="de-DE" sz="1200" dirty="0" err="1"/>
              <a:t>ensure</a:t>
            </a:r>
            <a:r>
              <a:rPr lang="de-DE" sz="1200" dirty="0"/>
              <a:t> </a:t>
            </a:r>
            <a:r>
              <a:rPr lang="de-DE" sz="1200" dirty="0" err="1"/>
              <a:t>the</a:t>
            </a:r>
            <a:r>
              <a:rPr lang="de-DE" sz="1200" dirty="0"/>
              <a:t> </a:t>
            </a:r>
            <a:r>
              <a:rPr lang="de-DE" sz="1200" dirty="0" err="1"/>
              <a:t>consistency</a:t>
            </a:r>
            <a:r>
              <a:rPr lang="de-DE" sz="1200" dirty="0"/>
              <a:t> </a:t>
            </a:r>
            <a:r>
              <a:rPr lang="de-DE" sz="1200" dirty="0" err="1"/>
              <a:t>of</a:t>
            </a:r>
            <a:r>
              <a:rPr lang="de-DE" sz="1200" dirty="0"/>
              <a:t> </a:t>
            </a:r>
            <a:r>
              <a:rPr lang="de-DE" sz="1200" dirty="0" err="1"/>
              <a:t>activities</a:t>
            </a:r>
            <a:r>
              <a:rPr lang="de-DE" sz="1200" dirty="0"/>
              <a:t> </a:t>
            </a:r>
            <a:r>
              <a:rPr lang="de-DE" sz="1200" dirty="0" err="1"/>
              <a:t>undertaken</a:t>
            </a:r>
            <a:r>
              <a:rPr lang="de-DE" sz="1200" dirty="0"/>
              <a:t> in </a:t>
            </a:r>
            <a:r>
              <a:rPr lang="de-DE" sz="1200" dirty="0" err="1"/>
              <a:t>the</a:t>
            </a:r>
            <a:r>
              <a:rPr lang="de-DE" sz="1200" dirty="0"/>
              <a:t> </a:t>
            </a:r>
            <a:r>
              <a:rPr lang="de-DE" sz="1200" dirty="0" err="1"/>
              <a:t>context</a:t>
            </a:r>
            <a:r>
              <a:rPr lang="de-DE" sz="1200" dirty="0"/>
              <a:t> </a:t>
            </a:r>
            <a:r>
              <a:rPr lang="de-DE" sz="1200" dirty="0" err="1"/>
              <a:t>of</a:t>
            </a:r>
            <a:r>
              <a:rPr lang="de-DE" sz="1200" dirty="0"/>
              <a:t> </a:t>
            </a:r>
            <a:r>
              <a:rPr lang="de-DE" sz="1200" dirty="0" err="1"/>
              <a:t>enhanced</a:t>
            </a:r>
            <a:r>
              <a:rPr lang="de-DE" sz="1200" dirty="0"/>
              <a:t> </a:t>
            </a:r>
            <a:r>
              <a:rPr lang="de-DE" sz="1200" dirty="0" err="1"/>
              <a:t>cooperation</a:t>
            </a:r>
            <a:r>
              <a:rPr lang="de-DE" sz="1200" dirty="0"/>
              <a:t> </a:t>
            </a:r>
            <a:r>
              <a:rPr lang="de-DE" sz="1200" dirty="0" err="1"/>
              <a:t>and</a:t>
            </a:r>
            <a:r>
              <a:rPr lang="de-DE" sz="1200" dirty="0"/>
              <a:t> </a:t>
            </a:r>
            <a:r>
              <a:rPr lang="de-DE" sz="1200" dirty="0" err="1"/>
              <a:t>the</a:t>
            </a:r>
            <a:r>
              <a:rPr lang="de-DE" sz="1200" dirty="0"/>
              <a:t> </a:t>
            </a:r>
            <a:r>
              <a:rPr lang="de-DE" sz="1200" dirty="0" err="1"/>
              <a:t>consistency</a:t>
            </a:r>
            <a:r>
              <a:rPr lang="de-DE" sz="1200" dirty="0"/>
              <a:t> </a:t>
            </a:r>
            <a:r>
              <a:rPr lang="de-DE" sz="1200" dirty="0" err="1"/>
              <a:t>of</a:t>
            </a:r>
            <a:r>
              <a:rPr lang="de-DE" sz="1200" dirty="0"/>
              <a:t> such </a:t>
            </a:r>
            <a:r>
              <a:rPr lang="de-DE" sz="1200" dirty="0" err="1"/>
              <a:t>activities</a:t>
            </a:r>
            <a:r>
              <a:rPr lang="de-DE" sz="1200" dirty="0"/>
              <a:t> </a:t>
            </a:r>
            <a:r>
              <a:rPr lang="de-DE" sz="1200" dirty="0" err="1"/>
              <a:t>with</a:t>
            </a:r>
            <a:r>
              <a:rPr lang="de-DE" sz="1200" dirty="0"/>
              <a:t> </a:t>
            </a:r>
            <a:r>
              <a:rPr lang="de-DE" sz="1200" dirty="0" err="1"/>
              <a:t>the</a:t>
            </a:r>
            <a:r>
              <a:rPr lang="de-DE" sz="1200" dirty="0"/>
              <a:t> </a:t>
            </a:r>
            <a:r>
              <a:rPr lang="de-DE" sz="1200" dirty="0" err="1"/>
              <a:t>policies</a:t>
            </a:r>
            <a:r>
              <a:rPr lang="de-DE" sz="1200" dirty="0"/>
              <a:t> </a:t>
            </a:r>
            <a:r>
              <a:rPr lang="de-DE" sz="1200" dirty="0" err="1"/>
              <a:t>of</a:t>
            </a:r>
            <a:r>
              <a:rPr lang="de-DE" sz="1200" dirty="0"/>
              <a:t> </a:t>
            </a:r>
            <a:r>
              <a:rPr lang="de-DE" sz="1200" dirty="0" err="1"/>
              <a:t>the</a:t>
            </a:r>
            <a:r>
              <a:rPr lang="de-DE" sz="1200" dirty="0"/>
              <a:t> Union, </a:t>
            </a:r>
            <a:r>
              <a:rPr lang="de-DE" sz="1200" dirty="0" err="1"/>
              <a:t>and</a:t>
            </a:r>
            <a:r>
              <a:rPr lang="de-DE" sz="1200" dirty="0"/>
              <a:t> </a:t>
            </a:r>
            <a:r>
              <a:rPr lang="de-DE" sz="1200" dirty="0" err="1"/>
              <a:t>shall</a:t>
            </a:r>
            <a:r>
              <a:rPr lang="de-DE" sz="1200" dirty="0"/>
              <a:t> </a:t>
            </a:r>
            <a:r>
              <a:rPr lang="de-DE" sz="1200" dirty="0" err="1"/>
              <a:t>cooperate</a:t>
            </a:r>
            <a:r>
              <a:rPr lang="de-DE" sz="1200" dirty="0"/>
              <a:t> </a:t>
            </a:r>
            <a:r>
              <a:rPr lang="de-DE" sz="1200" dirty="0" err="1"/>
              <a:t>to</a:t>
            </a:r>
            <a:r>
              <a:rPr lang="de-DE" sz="1200" dirty="0"/>
              <a:t> </a:t>
            </a:r>
            <a:r>
              <a:rPr lang="de-DE" sz="1200" dirty="0" err="1"/>
              <a:t>that</a:t>
            </a:r>
            <a:r>
              <a:rPr lang="de-DE" sz="1200" dirty="0"/>
              <a:t> end.</a:t>
            </a:r>
          </a:p>
          <a:p>
            <a:endParaRPr lang="de-DE" sz="1200" dirty="0"/>
          </a:p>
          <a:p>
            <a:r>
              <a:rPr lang="de-DE" sz="1200" dirty="0"/>
              <a:t>Article 332</a:t>
            </a:r>
          </a:p>
          <a:p>
            <a:endParaRPr lang="de-DE" sz="1200" dirty="0"/>
          </a:p>
          <a:p>
            <a:r>
              <a:rPr lang="de-DE" sz="1200" dirty="0" err="1"/>
              <a:t>Expenditure</a:t>
            </a:r>
            <a:r>
              <a:rPr lang="de-DE" sz="1200" dirty="0"/>
              <a:t> </a:t>
            </a:r>
            <a:r>
              <a:rPr lang="de-DE" sz="1200" dirty="0" err="1"/>
              <a:t>resulting</a:t>
            </a:r>
            <a:r>
              <a:rPr lang="de-DE" sz="1200" dirty="0"/>
              <a:t> </a:t>
            </a:r>
            <a:r>
              <a:rPr lang="de-DE" sz="1200" dirty="0" err="1"/>
              <a:t>from</a:t>
            </a:r>
            <a:r>
              <a:rPr lang="de-DE" sz="1200" dirty="0"/>
              <a:t> </a:t>
            </a:r>
            <a:r>
              <a:rPr lang="de-DE" sz="1200" dirty="0" err="1"/>
              <a:t>implementation</a:t>
            </a:r>
            <a:r>
              <a:rPr lang="de-DE" sz="1200" dirty="0"/>
              <a:t> </a:t>
            </a:r>
            <a:r>
              <a:rPr lang="de-DE" sz="1200" dirty="0" err="1"/>
              <a:t>of</a:t>
            </a:r>
            <a:r>
              <a:rPr lang="de-DE" sz="1200" dirty="0"/>
              <a:t> </a:t>
            </a:r>
            <a:r>
              <a:rPr lang="de-DE" sz="1200" dirty="0" err="1"/>
              <a:t>enhanced</a:t>
            </a:r>
            <a:r>
              <a:rPr lang="de-DE" sz="1200" dirty="0"/>
              <a:t> </a:t>
            </a:r>
            <a:r>
              <a:rPr lang="de-DE" sz="1200" dirty="0" err="1"/>
              <a:t>cooperation</a:t>
            </a:r>
            <a:r>
              <a:rPr lang="de-DE" sz="1200" dirty="0"/>
              <a:t>, </a:t>
            </a:r>
            <a:r>
              <a:rPr lang="de-DE" sz="1200" dirty="0" err="1"/>
              <a:t>other</a:t>
            </a:r>
            <a:r>
              <a:rPr lang="de-DE" sz="1200" dirty="0"/>
              <a:t> </a:t>
            </a:r>
            <a:r>
              <a:rPr lang="de-DE" sz="1200" dirty="0" err="1"/>
              <a:t>than</a:t>
            </a:r>
            <a:r>
              <a:rPr lang="de-DE" sz="1200" dirty="0"/>
              <a:t> administrative </a:t>
            </a:r>
            <a:r>
              <a:rPr lang="de-DE" sz="1200" dirty="0" err="1"/>
              <a:t>costs</a:t>
            </a:r>
            <a:r>
              <a:rPr lang="de-DE" sz="1200" dirty="0"/>
              <a:t> </a:t>
            </a:r>
            <a:r>
              <a:rPr lang="de-DE" sz="1200" dirty="0" err="1"/>
              <a:t>entailed</a:t>
            </a:r>
            <a:r>
              <a:rPr lang="de-DE" sz="1200" dirty="0"/>
              <a:t> </a:t>
            </a:r>
            <a:r>
              <a:rPr lang="de-DE" sz="1200" dirty="0" err="1"/>
              <a:t>for</a:t>
            </a:r>
            <a:r>
              <a:rPr lang="de-DE" sz="1200" dirty="0"/>
              <a:t> </a:t>
            </a:r>
            <a:r>
              <a:rPr lang="de-DE" sz="1200" dirty="0" err="1"/>
              <a:t>the</a:t>
            </a:r>
            <a:r>
              <a:rPr lang="de-DE" sz="1200" dirty="0"/>
              <a:t> </a:t>
            </a:r>
            <a:r>
              <a:rPr lang="de-DE" sz="1200" dirty="0" err="1"/>
              <a:t>institutions</a:t>
            </a:r>
            <a:r>
              <a:rPr lang="de-DE" sz="1200" dirty="0"/>
              <a:t>, </a:t>
            </a:r>
            <a:r>
              <a:rPr lang="de-DE" sz="1200" dirty="0" err="1"/>
              <a:t>shall</a:t>
            </a:r>
            <a:r>
              <a:rPr lang="de-DE" sz="1200" dirty="0"/>
              <a:t> </a:t>
            </a:r>
            <a:r>
              <a:rPr lang="de-DE" sz="1200" dirty="0" err="1"/>
              <a:t>be</a:t>
            </a:r>
            <a:r>
              <a:rPr lang="de-DE" sz="1200" dirty="0"/>
              <a:t> </a:t>
            </a:r>
            <a:r>
              <a:rPr lang="de-DE" sz="1200" dirty="0" err="1"/>
              <a:t>borne</a:t>
            </a:r>
            <a:r>
              <a:rPr lang="de-DE" sz="1200" dirty="0"/>
              <a:t> </a:t>
            </a:r>
            <a:r>
              <a:rPr lang="de-DE" sz="1200" dirty="0" err="1"/>
              <a:t>by</a:t>
            </a:r>
            <a:r>
              <a:rPr lang="de-DE" sz="1200" dirty="0"/>
              <a:t> </a:t>
            </a:r>
            <a:r>
              <a:rPr lang="de-DE" sz="1200" dirty="0" err="1"/>
              <a:t>the</a:t>
            </a:r>
            <a:r>
              <a:rPr lang="de-DE" sz="1200" dirty="0"/>
              <a:t> </a:t>
            </a:r>
            <a:r>
              <a:rPr lang="de-DE" sz="1200" dirty="0" err="1"/>
              <a:t>participating</a:t>
            </a:r>
            <a:r>
              <a:rPr lang="de-DE" sz="1200" dirty="0"/>
              <a:t> Member States, </a:t>
            </a:r>
            <a:r>
              <a:rPr lang="de-DE" sz="1200" dirty="0" err="1"/>
              <a:t>unless</a:t>
            </a:r>
            <a:r>
              <a:rPr lang="de-DE" sz="1200" dirty="0"/>
              <a:t> all </a:t>
            </a:r>
            <a:r>
              <a:rPr lang="de-DE" sz="1200" dirty="0" err="1"/>
              <a:t>members</a:t>
            </a:r>
            <a:r>
              <a:rPr lang="de-DE" sz="1200" dirty="0"/>
              <a:t> </a:t>
            </a:r>
            <a:r>
              <a:rPr lang="de-DE" sz="1200" dirty="0" err="1"/>
              <a:t>of</a:t>
            </a:r>
            <a:r>
              <a:rPr lang="de-DE" sz="1200" dirty="0"/>
              <a:t> </a:t>
            </a:r>
            <a:r>
              <a:rPr lang="de-DE" sz="1200" dirty="0" err="1"/>
              <a:t>the</a:t>
            </a:r>
            <a:r>
              <a:rPr lang="de-DE" sz="1200" dirty="0"/>
              <a:t> Council, </a:t>
            </a:r>
            <a:r>
              <a:rPr lang="de-DE" sz="1200" dirty="0" err="1"/>
              <a:t>acting</a:t>
            </a:r>
            <a:r>
              <a:rPr lang="de-DE" sz="1200" dirty="0"/>
              <a:t> </a:t>
            </a:r>
            <a:r>
              <a:rPr lang="de-DE" sz="1200" dirty="0" err="1"/>
              <a:t>unanimously</a:t>
            </a:r>
            <a:r>
              <a:rPr lang="de-DE" sz="1200" dirty="0"/>
              <a:t> after </a:t>
            </a:r>
            <a:r>
              <a:rPr lang="de-DE" sz="1200" dirty="0" err="1"/>
              <a:t>consulting</a:t>
            </a:r>
            <a:r>
              <a:rPr lang="de-DE" sz="1200" dirty="0"/>
              <a:t> </a:t>
            </a:r>
            <a:r>
              <a:rPr lang="de-DE" sz="1200" dirty="0" err="1"/>
              <a:t>the</a:t>
            </a:r>
            <a:r>
              <a:rPr lang="de-DE" sz="1200" dirty="0"/>
              <a:t> European </a:t>
            </a:r>
            <a:r>
              <a:rPr lang="de-DE" sz="1200" dirty="0" err="1"/>
              <a:t>Parliament</a:t>
            </a:r>
            <a:r>
              <a:rPr lang="de-DE" sz="1200" dirty="0"/>
              <a:t>, </a:t>
            </a:r>
            <a:r>
              <a:rPr lang="de-DE" sz="1200" dirty="0" err="1"/>
              <a:t>decide</a:t>
            </a:r>
            <a:r>
              <a:rPr lang="de-DE" sz="1200" dirty="0"/>
              <a:t> </a:t>
            </a:r>
            <a:r>
              <a:rPr lang="de-DE" sz="1200" dirty="0" err="1"/>
              <a:t>otherwise</a:t>
            </a:r>
            <a:r>
              <a:rPr lang="de-DE" sz="1200"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47</a:t>
            </a:fld>
            <a:endParaRPr lang="de-DE"/>
          </a:p>
        </p:txBody>
      </p:sp>
    </p:spTree>
    <p:extLst>
      <p:ext uri="{BB962C8B-B14F-4D97-AF65-F5344CB8AC3E}">
        <p14:creationId xmlns:p14="http://schemas.microsoft.com/office/powerpoint/2010/main" val="1821950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Article 48 TEU</a:t>
            </a:r>
          </a:p>
          <a:p>
            <a:r>
              <a:rPr lang="de-DE" dirty="0"/>
              <a:t>1. The </a:t>
            </a:r>
            <a:r>
              <a:rPr lang="de-DE" dirty="0" err="1"/>
              <a:t>Treaties</a:t>
            </a:r>
            <a:r>
              <a:rPr lang="de-DE" dirty="0"/>
              <a:t> </a:t>
            </a:r>
            <a:r>
              <a:rPr lang="de-DE" dirty="0" err="1"/>
              <a:t>may</a:t>
            </a:r>
            <a:r>
              <a:rPr lang="de-DE" dirty="0"/>
              <a:t> </a:t>
            </a:r>
            <a:r>
              <a:rPr lang="de-DE" dirty="0" err="1"/>
              <a:t>be</a:t>
            </a:r>
            <a:r>
              <a:rPr lang="de-DE" dirty="0"/>
              <a:t> </a:t>
            </a:r>
            <a:r>
              <a:rPr lang="de-DE" dirty="0" err="1"/>
              <a:t>amended</a:t>
            </a:r>
            <a:r>
              <a:rPr lang="de-DE" dirty="0"/>
              <a:t> in </a:t>
            </a:r>
            <a:r>
              <a:rPr lang="de-DE" dirty="0" err="1"/>
              <a:t>accordance</a:t>
            </a:r>
            <a:r>
              <a:rPr lang="de-DE" dirty="0"/>
              <a:t> </a:t>
            </a:r>
            <a:r>
              <a:rPr lang="de-DE" dirty="0" err="1"/>
              <a:t>with</a:t>
            </a:r>
            <a:r>
              <a:rPr lang="de-DE" dirty="0"/>
              <a:t> an </a:t>
            </a:r>
            <a:r>
              <a:rPr lang="de-DE" dirty="0" err="1"/>
              <a:t>ordinary</a:t>
            </a:r>
            <a:r>
              <a:rPr lang="de-DE" dirty="0"/>
              <a:t> </a:t>
            </a:r>
            <a:r>
              <a:rPr lang="de-DE" dirty="0" err="1"/>
              <a:t>revision</a:t>
            </a:r>
            <a:r>
              <a:rPr lang="de-DE" dirty="0"/>
              <a:t> </a:t>
            </a:r>
            <a:r>
              <a:rPr lang="de-DE" dirty="0" err="1"/>
              <a:t>procedure</a:t>
            </a:r>
            <a:r>
              <a:rPr lang="de-DE" dirty="0"/>
              <a:t>. </a:t>
            </a:r>
            <a:r>
              <a:rPr lang="de-DE" dirty="0" err="1"/>
              <a:t>They</a:t>
            </a:r>
            <a:r>
              <a:rPr lang="de-DE" dirty="0"/>
              <a:t> </a:t>
            </a:r>
            <a:r>
              <a:rPr lang="de-DE" dirty="0" err="1"/>
              <a:t>may</a:t>
            </a:r>
            <a:r>
              <a:rPr lang="de-DE" dirty="0"/>
              <a:t> also </a:t>
            </a:r>
            <a:r>
              <a:rPr lang="de-DE" dirty="0" err="1"/>
              <a:t>be</a:t>
            </a:r>
            <a:r>
              <a:rPr lang="de-DE" dirty="0"/>
              <a:t> </a:t>
            </a:r>
            <a:r>
              <a:rPr lang="de-DE" dirty="0" err="1"/>
              <a:t>amended</a:t>
            </a:r>
            <a:r>
              <a:rPr lang="de-DE" dirty="0"/>
              <a:t> in </a:t>
            </a:r>
            <a:r>
              <a:rPr lang="de-DE" dirty="0" err="1"/>
              <a:t>accordance</a:t>
            </a:r>
            <a:r>
              <a:rPr lang="de-DE" dirty="0"/>
              <a:t> </a:t>
            </a:r>
            <a:r>
              <a:rPr lang="de-DE" dirty="0" err="1"/>
              <a:t>with</a:t>
            </a:r>
            <a:r>
              <a:rPr lang="de-DE" dirty="0"/>
              <a:t> </a:t>
            </a:r>
            <a:r>
              <a:rPr lang="de-DE" dirty="0" err="1"/>
              <a:t>simplified</a:t>
            </a:r>
            <a:r>
              <a:rPr lang="de-DE" dirty="0"/>
              <a:t> </a:t>
            </a:r>
            <a:r>
              <a:rPr lang="de-DE" dirty="0" err="1"/>
              <a:t>revision</a:t>
            </a:r>
            <a:r>
              <a:rPr lang="de-DE" dirty="0"/>
              <a:t> </a:t>
            </a:r>
            <a:r>
              <a:rPr lang="de-DE" dirty="0" err="1"/>
              <a:t>procedures</a:t>
            </a:r>
            <a:endParaRPr lang="de-DE" dirty="0"/>
          </a:p>
          <a:p>
            <a:r>
              <a:rPr lang="de-DE" dirty="0" err="1"/>
              <a:t>Ordinary</a:t>
            </a:r>
            <a:r>
              <a:rPr lang="de-DE" dirty="0"/>
              <a:t> </a:t>
            </a:r>
            <a:r>
              <a:rPr lang="de-DE" dirty="0" err="1"/>
              <a:t>revision</a:t>
            </a:r>
            <a:r>
              <a:rPr lang="de-DE" dirty="0"/>
              <a:t> </a:t>
            </a:r>
            <a:r>
              <a:rPr lang="de-DE" dirty="0" err="1"/>
              <a:t>procedure</a:t>
            </a:r>
            <a:endParaRPr lang="de-DE" dirty="0"/>
          </a:p>
          <a:p>
            <a:r>
              <a:rPr lang="de-DE" dirty="0"/>
              <a:t>2. The </a:t>
            </a:r>
            <a:r>
              <a:rPr lang="de-DE" dirty="0" err="1"/>
              <a:t>Government</a:t>
            </a:r>
            <a:r>
              <a:rPr lang="de-DE" dirty="0"/>
              <a:t> </a:t>
            </a:r>
            <a:r>
              <a:rPr lang="de-DE" dirty="0" err="1"/>
              <a:t>of</a:t>
            </a:r>
            <a:r>
              <a:rPr lang="de-DE" dirty="0"/>
              <a:t> </a:t>
            </a:r>
            <a:r>
              <a:rPr lang="de-DE" dirty="0" err="1"/>
              <a:t>any</a:t>
            </a:r>
            <a:r>
              <a:rPr lang="de-DE" dirty="0"/>
              <a:t> Member State, </a:t>
            </a:r>
            <a:r>
              <a:rPr lang="de-DE" dirty="0" err="1"/>
              <a:t>the</a:t>
            </a:r>
            <a:r>
              <a:rPr lang="de-DE" dirty="0"/>
              <a:t> European </a:t>
            </a:r>
            <a:r>
              <a:rPr lang="de-DE" dirty="0" err="1"/>
              <a:t>Parliament</a:t>
            </a:r>
            <a:r>
              <a:rPr lang="de-DE" dirty="0"/>
              <a:t> </a:t>
            </a:r>
            <a:r>
              <a:rPr lang="de-DE" dirty="0" err="1"/>
              <a:t>or</a:t>
            </a:r>
            <a:r>
              <a:rPr lang="de-DE" dirty="0"/>
              <a:t> </a:t>
            </a:r>
            <a:r>
              <a:rPr lang="de-DE" dirty="0" err="1"/>
              <a:t>the</a:t>
            </a:r>
            <a:r>
              <a:rPr lang="de-DE" dirty="0"/>
              <a:t> </a:t>
            </a:r>
            <a:r>
              <a:rPr lang="de-DE" dirty="0" err="1"/>
              <a:t>Commission</a:t>
            </a:r>
            <a:r>
              <a:rPr lang="de-DE" dirty="0"/>
              <a:t> </a:t>
            </a:r>
            <a:r>
              <a:rPr lang="de-DE" dirty="0" err="1"/>
              <a:t>may</a:t>
            </a:r>
            <a:r>
              <a:rPr lang="de-DE" dirty="0"/>
              <a:t>  </a:t>
            </a:r>
            <a:r>
              <a:rPr lang="de-DE" dirty="0" err="1"/>
              <a:t>submit</a:t>
            </a:r>
            <a:r>
              <a:rPr lang="de-DE" dirty="0"/>
              <a:t> </a:t>
            </a:r>
            <a:r>
              <a:rPr lang="de-DE" dirty="0" err="1"/>
              <a:t>to</a:t>
            </a:r>
            <a:r>
              <a:rPr lang="de-DE" dirty="0"/>
              <a:t> </a:t>
            </a:r>
            <a:r>
              <a:rPr lang="de-DE" dirty="0" err="1"/>
              <a:t>the</a:t>
            </a:r>
            <a:r>
              <a:rPr lang="de-DE" dirty="0"/>
              <a:t> Council </a:t>
            </a:r>
            <a:r>
              <a:rPr lang="de-DE" dirty="0" err="1"/>
              <a:t>proposals</a:t>
            </a:r>
            <a:r>
              <a:rPr lang="de-DE" dirty="0"/>
              <a:t> </a:t>
            </a:r>
            <a:r>
              <a:rPr lang="de-DE" dirty="0" err="1"/>
              <a:t>for</a:t>
            </a:r>
            <a:r>
              <a:rPr lang="de-DE" dirty="0"/>
              <a:t> </a:t>
            </a:r>
            <a:r>
              <a:rPr lang="de-DE" dirty="0" err="1"/>
              <a:t>the</a:t>
            </a:r>
            <a:r>
              <a:rPr lang="de-DE" dirty="0"/>
              <a:t> </a:t>
            </a:r>
            <a:r>
              <a:rPr lang="de-DE" dirty="0" err="1"/>
              <a:t>amendment</a:t>
            </a:r>
            <a:r>
              <a:rPr lang="de-DE" dirty="0"/>
              <a:t> </a:t>
            </a:r>
            <a:r>
              <a:rPr lang="de-DE" dirty="0" err="1"/>
              <a:t>of</a:t>
            </a:r>
            <a:r>
              <a:rPr lang="de-DE" dirty="0"/>
              <a:t> </a:t>
            </a:r>
            <a:r>
              <a:rPr lang="de-DE" dirty="0" err="1"/>
              <a:t>the</a:t>
            </a:r>
            <a:r>
              <a:rPr lang="de-DE" dirty="0"/>
              <a:t> </a:t>
            </a:r>
            <a:r>
              <a:rPr lang="de-DE" dirty="0" err="1"/>
              <a:t>Treaties</a:t>
            </a:r>
            <a:r>
              <a:rPr lang="de-DE" dirty="0"/>
              <a:t>. These </a:t>
            </a:r>
            <a:r>
              <a:rPr lang="de-DE" dirty="0" err="1"/>
              <a:t>proposals</a:t>
            </a:r>
            <a:r>
              <a:rPr lang="de-DE" dirty="0"/>
              <a:t> </a:t>
            </a:r>
            <a:r>
              <a:rPr lang="de-DE" dirty="0" err="1"/>
              <a:t>may</a:t>
            </a:r>
            <a:r>
              <a:rPr lang="de-DE" dirty="0"/>
              <a:t>, </a:t>
            </a:r>
            <a:r>
              <a:rPr lang="de-DE" dirty="0" err="1"/>
              <a:t>inter</a:t>
            </a:r>
            <a:r>
              <a:rPr lang="de-DE" dirty="0"/>
              <a:t>  </a:t>
            </a:r>
            <a:r>
              <a:rPr lang="de-DE" dirty="0" err="1"/>
              <a:t>alia</a:t>
            </a:r>
            <a:r>
              <a:rPr lang="de-DE" dirty="0"/>
              <a:t>, </a:t>
            </a:r>
            <a:r>
              <a:rPr lang="de-DE" dirty="0" err="1"/>
              <a:t>serve</a:t>
            </a:r>
            <a:r>
              <a:rPr lang="de-DE" dirty="0"/>
              <a:t> </a:t>
            </a:r>
            <a:r>
              <a:rPr lang="de-DE" dirty="0" err="1"/>
              <a:t>either</a:t>
            </a:r>
            <a:r>
              <a:rPr lang="de-DE" dirty="0"/>
              <a:t> </a:t>
            </a:r>
            <a:r>
              <a:rPr lang="de-DE" dirty="0" err="1"/>
              <a:t>to</a:t>
            </a:r>
            <a:r>
              <a:rPr lang="de-DE" dirty="0"/>
              <a:t> </a:t>
            </a:r>
            <a:r>
              <a:rPr lang="de-DE" dirty="0" err="1"/>
              <a:t>increase</a:t>
            </a:r>
            <a:r>
              <a:rPr lang="de-DE" dirty="0"/>
              <a:t> </a:t>
            </a:r>
            <a:r>
              <a:rPr lang="de-DE" dirty="0" err="1"/>
              <a:t>or</a:t>
            </a:r>
            <a:r>
              <a:rPr lang="de-DE" dirty="0"/>
              <a:t> </a:t>
            </a:r>
            <a:r>
              <a:rPr lang="de-DE" dirty="0" err="1"/>
              <a:t>to</a:t>
            </a:r>
            <a:r>
              <a:rPr lang="de-DE" dirty="0"/>
              <a:t> </a:t>
            </a:r>
            <a:r>
              <a:rPr lang="de-DE" dirty="0" err="1"/>
              <a:t>reduce</a:t>
            </a:r>
            <a:r>
              <a:rPr lang="de-DE" dirty="0"/>
              <a:t> </a:t>
            </a:r>
            <a:r>
              <a:rPr lang="de-DE" dirty="0" err="1"/>
              <a:t>the</a:t>
            </a:r>
            <a:r>
              <a:rPr lang="de-DE" dirty="0"/>
              <a:t> </a:t>
            </a:r>
            <a:r>
              <a:rPr lang="de-DE" dirty="0" err="1"/>
              <a:t>competences</a:t>
            </a:r>
            <a:r>
              <a:rPr lang="de-DE" dirty="0"/>
              <a:t> </a:t>
            </a:r>
            <a:r>
              <a:rPr lang="de-DE" dirty="0" err="1"/>
              <a:t>conferred</a:t>
            </a:r>
            <a:r>
              <a:rPr lang="de-DE" dirty="0"/>
              <a:t> on </a:t>
            </a:r>
            <a:r>
              <a:rPr lang="de-DE" dirty="0" err="1"/>
              <a:t>the</a:t>
            </a:r>
            <a:r>
              <a:rPr lang="de-DE" dirty="0"/>
              <a:t> Union in </a:t>
            </a:r>
            <a:r>
              <a:rPr lang="de-DE" dirty="0" err="1"/>
              <a:t>the</a:t>
            </a:r>
            <a:r>
              <a:rPr lang="de-DE" dirty="0"/>
              <a:t> </a:t>
            </a:r>
            <a:r>
              <a:rPr lang="de-DE" dirty="0" err="1"/>
              <a:t>Treaties</a:t>
            </a:r>
            <a:r>
              <a:rPr lang="de-DE" dirty="0"/>
              <a:t>.  These </a:t>
            </a:r>
            <a:r>
              <a:rPr lang="de-DE" dirty="0" err="1"/>
              <a:t>proposals</a:t>
            </a:r>
            <a:r>
              <a:rPr lang="de-DE" dirty="0"/>
              <a:t> </a:t>
            </a:r>
            <a:r>
              <a:rPr lang="de-DE" dirty="0" err="1"/>
              <a:t>shall</a:t>
            </a:r>
            <a:r>
              <a:rPr lang="de-DE" dirty="0"/>
              <a:t> </a:t>
            </a:r>
            <a:r>
              <a:rPr lang="de-DE" dirty="0" err="1"/>
              <a:t>be</a:t>
            </a:r>
            <a:r>
              <a:rPr lang="de-DE" dirty="0"/>
              <a:t> </a:t>
            </a:r>
            <a:r>
              <a:rPr lang="de-DE" dirty="0" err="1"/>
              <a:t>submitted</a:t>
            </a:r>
            <a:r>
              <a:rPr lang="de-DE" dirty="0"/>
              <a:t> </a:t>
            </a:r>
            <a:r>
              <a:rPr lang="de-DE" dirty="0" err="1"/>
              <a:t>to</a:t>
            </a:r>
            <a:r>
              <a:rPr lang="de-DE" dirty="0"/>
              <a:t> </a:t>
            </a:r>
            <a:r>
              <a:rPr lang="de-DE" dirty="0" err="1"/>
              <a:t>the</a:t>
            </a:r>
            <a:r>
              <a:rPr lang="de-DE" dirty="0"/>
              <a:t> European  Council </a:t>
            </a:r>
            <a:r>
              <a:rPr lang="de-DE" dirty="0" err="1"/>
              <a:t>by</a:t>
            </a:r>
            <a:r>
              <a:rPr lang="de-DE" dirty="0"/>
              <a:t> </a:t>
            </a:r>
            <a:r>
              <a:rPr lang="de-DE" dirty="0" err="1"/>
              <a:t>the</a:t>
            </a:r>
            <a:r>
              <a:rPr lang="de-DE" dirty="0"/>
              <a:t> Council </a:t>
            </a:r>
            <a:r>
              <a:rPr lang="de-DE" dirty="0" err="1"/>
              <a:t>and</a:t>
            </a:r>
            <a:r>
              <a:rPr lang="de-DE" dirty="0"/>
              <a:t> </a:t>
            </a:r>
            <a:r>
              <a:rPr lang="de-DE" dirty="0" err="1"/>
              <a:t>the</a:t>
            </a:r>
            <a:r>
              <a:rPr lang="de-DE" dirty="0"/>
              <a:t> national  </a:t>
            </a:r>
            <a:r>
              <a:rPr lang="de-DE" dirty="0" err="1"/>
              <a:t>Parliaments</a:t>
            </a:r>
            <a:r>
              <a:rPr lang="de-DE" dirty="0"/>
              <a:t> </a:t>
            </a:r>
            <a:r>
              <a:rPr lang="de-DE" dirty="0" err="1"/>
              <a:t>shall</a:t>
            </a:r>
            <a:r>
              <a:rPr lang="de-DE" dirty="0"/>
              <a:t> </a:t>
            </a:r>
            <a:r>
              <a:rPr lang="de-DE" dirty="0" err="1"/>
              <a:t>be</a:t>
            </a:r>
            <a:r>
              <a:rPr lang="de-DE" dirty="0"/>
              <a:t> </a:t>
            </a:r>
            <a:r>
              <a:rPr lang="de-DE" dirty="0" err="1"/>
              <a:t>notified</a:t>
            </a:r>
            <a:r>
              <a:rPr lang="de-DE" dirty="0"/>
              <a:t>.</a:t>
            </a:r>
          </a:p>
          <a:p>
            <a:r>
              <a:rPr lang="de-DE" dirty="0"/>
              <a:t>3. </a:t>
            </a:r>
            <a:r>
              <a:rPr lang="de-DE" dirty="0" err="1"/>
              <a:t>If</a:t>
            </a:r>
            <a:r>
              <a:rPr lang="de-DE" dirty="0"/>
              <a:t> </a:t>
            </a:r>
            <a:r>
              <a:rPr lang="de-DE" dirty="0" err="1"/>
              <a:t>the</a:t>
            </a:r>
            <a:r>
              <a:rPr lang="de-DE" dirty="0"/>
              <a:t> European Council, after </a:t>
            </a:r>
            <a:r>
              <a:rPr lang="de-DE" dirty="0" err="1"/>
              <a:t>consulting</a:t>
            </a:r>
            <a:r>
              <a:rPr lang="de-DE" dirty="0"/>
              <a:t> </a:t>
            </a:r>
            <a:r>
              <a:rPr lang="de-DE" dirty="0" err="1"/>
              <a:t>the</a:t>
            </a:r>
            <a:r>
              <a:rPr lang="de-DE" dirty="0"/>
              <a:t> European </a:t>
            </a:r>
            <a:r>
              <a:rPr lang="de-DE" dirty="0" err="1"/>
              <a:t>Parliament</a:t>
            </a:r>
            <a:r>
              <a:rPr lang="de-DE" dirty="0"/>
              <a:t> </a:t>
            </a:r>
            <a:r>
              <a:rPr lang="de-DE" dirty="0" err="1"/>
              <a:t>and</a:t>
            </a:r>
            <a:r>
              <a:rPr lang="de-DE" dirty="0"/>
              <a:t> </a:t>
            </a:r>
            <a:r>
              <a:rPr lang="de-DE" dirty="0" err="1"/>
              <a:t>the</a:t>
            </a:r>
            <a:r>
              <a:rPr lang="de-DE" dirty="0"/>
              <a:t> </a:t>
            </a:r>
            <a:r>
              <a:rPr lang="de-DE" dirty="0" err="1"/>
              <a:t>Commission</a:t>
            </a:r>
            <a:r>
              <a:rPr lang="de-DE" dirty="0"/>
              <a:t>, </a:t>
            </a:r>
            <a:r>
              <a:rPr lang="de-DE" dirty="0" err="1"/>
              <a:t>adopts</a:t>
            </a:r>
            <a:r>
              <a:rPr lang="de-DE" dirty="0"/>
              <a:t>  </a:t>
            </a:r>
            <a:r>
              <a:rPr lang="de-DE" dirty="0" err="1"/>
              <a:t>by</a:t>
            </a:r>
            <a:r>
              <a:rPr lang="de-DE" dirty="0"/>
              <a:t> a simple </a:t>
            </a:r>
            <a:r>
              <a:rPr lang="de-DE" dirty="0" err="1"/>
              <a:t>majority</a:t>
            </a:r>
            <a:r>
              <a:rPr lang="de-DE" dirty="0"/>
              <a:t> a </a:t>
            </a:r>
            <a:r>
              <a:rPr lang="de-DE" dirty="0" err="1"/>
              <a:t>decision</a:t>
            </a:r>
            <a:r>
              <a:rPr lang="de-DE" dirty="0"/>
              <a:t> in </a:t>
            </a:r>
            <a:r>
              <a:rPr lang="de-DE" dirty="0" err="1"/>
              <a:t>favour</a:t>
            </a:r>
            <a:r>
              <a:rPr lang="de-DE" dirty="0"/>
              <a:t> </a:t>
            </a:r>
            <a:r>
              <a:rPr lang="de-DE" dirty="0" err="1"/>
              <a:t>of</a:t>
            </a:r>
            <a:r>
              <a:rPr lang="de-DE" dirty="0"/>
              <a:t> </a:t>
            </a:r>
            <a:r>
              <a:rPr lang="de-DE" dirty="0" err="1"/>
              <a:t>examining</a:t>
            </a:r>
            <a:r>
              <a:rPr lang="de-DE" dirty="0"/>
              <a:t> </a:t>
            </a:r>
            <a:r>
              <a:rPr lang="de-DE" dirty="0" err="1"/>
              <a:t>the</a:t>
            </a:r>
            <a:r>
              <a:rPr lang="de-DE" dirty="0"/>
              <a:t> </a:t>
            </a:r>
            <a:r>
              <a:rPr lang="de-DE" dirty="0" err="1"/>
              <a:t>proposed</a:t>
            </a:r>
            <a:r>
              <a:rPr lang="de-DE" dirty="0"/>
              <a:t> </a:t>
            </a:r>
            <a:r>
              <a:rPr lang="de-DE" dirty="0" err="1"/>
              <a:t>amendments</a:t>
            </a:r>
            <a:r>
              <a:rPr lang="de-DE" dirty="0"/>
              <a:t>, </a:t>
            </a:r>
            <a:r>
              <a:rPr lang="de-DE" dirty="0" err="1"/>
              <a:t>the</a:t>
            </a:r>
            <a:r>
              <a:rPr lang="de-DE" dirty="0"/>
              <a:t> </a:t>
            </a:r>
            <a:r>
              <a:rPr lang="de-DE" dirty="0" err="1"/>
              <a:t>President</a:t>
            </a:r>
            <a:r>
              <a:rPr lang="de-DE" dirty="0"/>
              <a:t> </a:t>
            </a:r>
            <a:r>
              <a:rPr lang="de-DE" dirty="0" err="1"/>
              <a:t>of</a:t>
            </a:r>
            <a:r>
              <a:rPr lang="de-DE" dirty="0"/>
              <a:t>  </a:t>
            </a:r>
            <a:r>
              <a:rPr lang="de-DE" dirty="0" err="1"/>
              <a:t>the</a:t>
            </a:r>
            <a:r>
              <a:rPr lang="de-DE" dirty="0"/>
              <a:t> European Council </a:t>
            </a:r>
            <a:r>
              <a:rPr lang="de-DE" dirty="0" err="1"/>
              <a:t>shall</a:t>
            </a:r>
            <a:r>
              <a:rPr lang="de-DE" dirty="0"/>
              <a:t> </a:t>
            </a:r>
            <a:r>
              <a:rPr lang="de-DE" dirty="0" err="1"/>
              <a:t>convene</a:t>
            </a:r>
            <a:r>
              <a:rPr lang="de-DE" dirty="0"/>
              <a:t> a </a:t>
            </a:r>
            <a:r>
              <a:rPr lang="de-DE" dirty="0" err="1"/>
              <a:t>Convention</a:t>
            </a:r>
            <a:r>
              <a:rPr lang="de-DE" dirty="0"/>
              <a:t> </a:t>
            </a:r>
            <a:r>
              <a:rPr lang="de-DE" dirty="0" err="1"/>
              <a:t>composed</a:t>
            </a:r>
            <a:r>
              <a:rPr lang="de-DE" dirty="0"/>
              <a:t> </a:t>
            </a:r>
            <a:r>
              <a:rPr lang="de-DE" dirty="0" err="1"/>
              <a:t>of</a:t>
            </a:r>
            <a:r>
              <a:rPr lang="de-DE" dirty="0"/>
              <a:t> </a:t>
            </a:r>
            <a:r>
              <a:rPr lang="de-DE" dirty="0" err="1"/>
              <a:t>representatives</a:t>
            </a:r>
            <a:r>
              <a:rPr lang="de-DE" dirty="0"/>
              <a:t> </a:t>
            </a:r>
            <a:r>
              <a:rPr lang="de-DE" dirty="0" err="1"/>
              <a:t>of</a:t>
            </a:r>
            <a:r>
              <a:rPr lang="de-DE" dirty="0"/>
              <a:t> </a:t>
            </a:r>
            <a:r>
              <a:rPr lang="de-DE" dirty="0" err="1"/>
              <a:t>the</a:t>
            </a:r>
            <a:r>
              <a:rPr lang="de-DE" dirty="0"/>
              <a:t> national  </a:t>
            </a:r>
            <a:r>
              <a:rPr lang="de-DE" dirty="0" err="1"/>
              <a:t>Parliaments</a:t>
            </a:r>
            <a:r>
              <a:rPr lang="de-DE" dirty="0"/>
              <a:t>, </a:t>
            </a:r>
            <a:r>
              <a:rPr lang="de-DE" dirty="0" err="1"/>
              <a:t>of</a:t>
            </a:r>
            <a:r>
              <a:rPr lang="de-DE" dirty="0"/>
              <a:t> </a:t>
            </a:r>
            <a:r>
              <a:rPr lang="de-DE" dirty="0" err="1"/>
              <a:t>the</a:t>
            </a:r>
            <a:r>
              <a:rPr lang="de-DE" dirty="0"/>
              <a:t> Heads </a:t>
            </a:r>
            <a:r>
              <a:rPr lang="de-DE" dirty="0" err="1"/>
              <a:t>of</a:t>
            </a:r>
            <a:r>
              <a:rPr lang="de-DE" dirty="0"/>
              <a:t> State </a:t>
            </a:r>
            <a:r>
              <a:rPr lang="de-DE" dirty="0" err="1"/>
              <a:t>or</a:t>
            </a:r>
            <a:r>
              <a:rPr lang="de-DE" dirty="0"/>
              <a:t> </a:t>
            </a:r>
            <a:r>
              <a:rPr lang="de-DE" dirty="0" err="1"/>
              <a:t>Government</a:t>
            </a:r>
            <a:r>
              <a:rPr lang="de-DE" dirty="0"/>
              <a:t> </a:t>
            </a:r>
            <a:r>
              <a:rPr lang="de-DE" dirty="0" err="1"/>
              <a:t>of</a:t>
            </a:r>
            <a:r>
              <a:rPr lang="de-DE" dirty="0"/>
              <a:t> </a:t>
            </a:r>
            <a:r>
              <a:rPr lang="de-DE" dirty="0" err="1"/>
              <a:t>the</a:t>
            </a:r>
            <a:r>
              <a:rPr lang="de-DE" dirty="0"/>
              <a:t> Member States, </a:t>
            </a:r>
            <a:r>
              <a:rPr lang="de-DE" dirty="0" err="1"/>
              <a:t>of</a:t>
            </a:r>
            <a:r>
              <a:rPr lang="de-DE" dirty="0"/>
              <a:t> </a:t>
            </a:r>
            <a:r>
              <a:rPr lang="de-DE" dirty="0" err="1"/>
              <a:t>the</a:t>
            </a:r>
            <a:r>
              <a:rPr lang="de-DE" dirty="0"/>
              <a:t> European  </a:t>
            </a:r>
            <a:r>
              <a:rPr lang="de-DE" dirty="0" err="1"/>
              <a:t>Parliament</a:t>
            </a:r>
            <a:r>
              <a:rPr lang="de-DE" dirty="0"/>
              <a:t> </a:t>
            </a:r>
            <a:r>
              <a:rPr lang="de-DE" dirty="0" err="1"/>
              <a:t>and</a:t>
            </a:r>
            <a:r>
              <a:rPr lang="de-DE" dirty="0"/>
              <a:t> </a:t>
            </a:r>
            <a:r>
              <a:rPr lang="de-DE" dirty="0" err="1"/>
              <a:t>of</a:t>
            </a:r>
            <a:r>
              <a:rPr lang="de-DE" dirty="0"/>
              <a:t> </a:t>
            </a:r>
            <a:r>
              <a:rPr lang="de-DE" dirty="0" err="1"/>
              <a:t>the</a:t>
            </a:r>
            <a:r>
              <a:rPr lang="de-DE" dirty="0"/>
              <a:t> </a:t>
            </a:r>
            <a:r>
              <a:rPr lang="de-DE" dirty="0" err="1"/>
              <a:t>Commission</a:t>
            </a:r>
            <a:r>
              <a:rPr lang="de-DE" dirty="0"/>
              <a:t>. The European Central Bank </a:t>
            </a:r>
            <a:r>
              <a:rPr lang="de-DE" dirty="0" err="1"/>
              <a:t>shall</a:t>
            </a:r>
            <a:r>
              <a:rPr lang="de-DE" dirty="0"/>
              <a:t> also </a:t>
            </a:r>
            <a:r>
              <a:rPr lang="de-DE" dirty="0" err="1"/>
              <a:t>be</a:t>
            </a:r>
            <a:r>
              <a:rPr lang="de-DE" dirty="0"/>
              <a:t> </a:t>
            </a:r>
            <a:r>
              <a:rPr lang="de-DE" dirty="0" err="1"/>
              <a:t>consulted</a:t>
            </a:r>
            <a:r>
              <a:rPr lang="de-DE" dirty="0"/>
              <a:t> in </a:t>
            </a:r>
            <a:r>
              <a:rPr lang="de-DE" dirty="0" err="1"/>
              <a:t>the</a:t>
            </a:r>
            <a:r>
              <a:rPr lang="de-DE" dirty="0"/>
              <a:t>  </a:t>
            </a:r>
            <a:r>
              <a:rPr lang="de-DE" dirty="0" err="1"/>
              <a:t>case</a:t>
            </a:r>
            <a:r>
              <a:rPr lang="de-DE" dirty="0"/>
              <a:t> </a:t>
            </a:r>
            <a:r>
              <a:rPr lang="de-DE" dirty="0" err="1"/>
              <a:t>of</a:t>
            </a:r>
            <a:r>
              <a:rPr lang="de-DE" dirty="0"/>
              <a:t> </a:t>
            </a:r>
            <a:r>
              <a:rPr lang="de-DE" dirty="0" err="1"/>
              <a:t>institutional</a:t>
            </a:r>
            <a:r>
              <a:rPr lang="de-DE" dirty="0"/>
              <a:t> </a:t>
            </a:r>
            <a:r>
              <a:rPr lang="de-DE" dirty="0" err="1"/>
              <a:t>changes</a:t>
            </a:r>
            <a:r>
              <a:rPr lang="de-DE" dirty="0"/>
              <a:t> in </a:t>
            </a:r>
            <a:r>
              <a:rPr lang="de-DE" dirty="0" err="1"/>
              <a:t>the</a:t>
            </a:r>
            <a:r>
              <a:rPr lang="de-DE" dirty="0"/>
              <a:t> </a:t>
            </a:r>
            <a:r>
              <a:rPr lang="de-DE" dirty="0" err="1"/>
              <a:t>monetary</a:t>
            </a:r>
            <a:r>
              <a:rPr lang="de-DE" dirty="0"/>
              <a:t> </a:t>
            </a:r>
            <a:r>
              <a:rPr lang="de-DE" dirty="0" err="1"/>
              <a:t>area</a:t>
            </a:r>
            <a:r>
              <a:rPr lang="de-DE" dirty="0"/>
              <a:t>. The </a:t>
            </a:r>
            <a:r>
              <a:rPr lang="de-DE" dirty="0" err="1"/>
              <a:t>Convention</a:t>
            </a:r>
            <a:r>
              <a:rPr lang="de-DE" dirty="0"/>
              <a:t> </a:t>
            </a:r>
            <a:r>
              <a:rPr lang="de-DE" dirty="0" err="1"/>
              <a:t>shall</a:t>
            </a:r>
            <a:r>
              <a:rPr lang="de-DE" dirty="0"/>
              <a:t> </a:t>
            </a:r>
            <a:r>
              <a:rPr lang="de-DE" dirty="0" err="1"/>
              <a:t>examine</a:t>
            </a:r>
            <a:r>
              <a:rPr lang="de-DE" dirty="0"/>
              <a:t> </a:t>
            </a:r>
            <a:r>
              <a:rPr lang="de-DE" dirty="0" err="1"/>
              <a:t>the</a:t>
            </a:r>
            <a:r>
              <a:rPr lang="de-DE" dirty="0"/>
              <a:t> </a:t>
            </a:r>
            <a:r>
              <a:rPr lang="de-DE" dirty="0" err="1"/>
              <a:t>proposals</a:t>
            </a:r>
            <a:r>
              <a:rPr lang="de-DE" dirty="0"/>
              <a:t> </a:t>
            </a:r>
            <a:r>
              <a:rPr lang="de-DE" dirty="0" err="1"/>
              <a:t>for</a:t>
            </a:r>
            <a:r>
              <a:rPr lang="de-DE" dirty="0"/>
              <a:t> </a:t>
            </a:r>
            <a:r>
              <a:rPr lang="de-DE" dirty="0" err="1"/>
              <a:t>amendments</a:t>
            </a:r>
            <a:r>
              <a:rPr lang="de-DE" dirty="0"/>
              <a:t> </a:t>
            </a:r>
            <a:r>
              <a:rPr lang="de-DE" dirty="0" err="1"/>
              <a:t>and</a:t>
            </a:r>
            <a:r>
              <a:rPr lang="de-DE" dirty="0"/>
              <a:t> </a:t>
            </a:r>
            <a:r>
              <a:rPr lang="de-DE" dirty="0" err="1"/>
              <a:t>shall</a:t>
            </a:r>
            <a:r>
              <a:rPr lang="de-DE" dirty="0"/>
              <a:t> </a:t>
            </a:r>
            <a:r>
              <a:rPr lang="de-DE" dirty="0" err="1"/>
              <a:t>adopt</a:t>
            </a:r>
            <a:r>
              <a:rPr lang="de-DE" dirty="0"/>
              <a:t> </a:t>
            </a:r>
            <a:r>
              <a:rPr lang="de-DE" dirty="0" err="1"/>
              <a:t>by</a:t>
            </a:r>
            <a:r>
              <a:rPr lang="de-DE" dirty="0"/>
              <a:t> </a:t>
            </a:r>
            <a:r>
              <a:rPr lang="de-DE" dirty="0" err="1"/>
              <a:t>consensus</a:t>
            </a:r>
            <a:r>
              <a:rPr lang="de-DE" dirty="0"/>
              <a:t> a </a:t>
            </a:r>
            <a:r>
              <a:rPr lang="de-DE" dirty="0" err="1"/>
              <a:t>recommendation</a:t>
            </a:r>
            <a:r>
              <a:rPr lang="de-DE" dirty="0"/>
              <a:t> </a:t>
            </a:r>
            <a:r>
              <a:rPr lang="de-DE" dirty="0" err="1"/>
              <a:t>to</a:t>
            </a:r>
            <a:r>
              <a:rPr lang="de-DE" dirty="0"/>
              <a:t> a </a:t>
            </a:r>
            <a:r>
              <a:rPr lang="de-DE" dirty="0" err="1"/>
              <a:t>conference</a:t>
            </a:r>
            <a:r>
              <a:rPr lang="de-DE" dirty="0"/>
              <a:t> </a:t>
            </a:r>
            <a:r>
              <a:rPr lang="de-DE" dirty="0" err="1"/>
              <a:t>of</a:t>
            </a:r>
            <a:r>
              <a:rPr lang="de-DE" dirty="0"/>
              <a:t> </a:t>
            </a:r>
            <a:r>
              <a:rPr lang="de-DE" dirty="0" err="1"/>
              <a:t>representatives</a:t>
            </a:r>
            <a:r>
              <a:rPr lang="de-DE" dirty="0"/>
              <a:t>  </a:t>
            </a:r>
            <a:r>
              <a:rPr lang="de-DE" dirty="0" err="1"/>
              <a:t>of</a:t>
            </a:r>
            <a:r>
              <a:rPr lang="de-DE" dirty="0"/>
              <a:t> </a:t>
            </a:r>
            <a:r>
              <a:rPr lang="de-DE" dirty="0" err="1"/>
              <a:t>the</a:t>
            </a:r>
            <a:r>
              <a:rPr lang="de-DE" dirty="0"/>
              <a:t> </a:t>
            </a:r>
            <a:r>
              <a:rPr lang="de-DE" dirty="0" err="1"/>
              <a:t>governments</a:t>
            </a:r>
            <a:r>
              <a:rPr lang="de-DE" dirty="0"/>
              <a:t> </a:t>
            </a:r>
            <a:r>
              <a:rPr lang="de-DE" dirty="0" err="1"/>
              <a:t>of</a:t>
            </a:r>
            <a:r>
              <a:rPr lang="de-DE" dirty="0"/>
              <a:t> </a:t>
            </a:r>
            <a:r>
              <a:rPr lang="de-DE" dirty="0" err="1"/>
              <a:t>the</a:t>
            </a:r>
            <a:r>
              <a:rPr lang="de-DE" dirty="0"/>
              <a:t> Member States </a:t>
            </a:r>
            <a:r>
              <a:rPr lang="de-DE" dirty="0" err="1"/>
              <a:t>as</a:t>
            </a:r>
            <a:r>
              <a:rPr lang="de-DE" dirty="0"/>
              <a:t> </a:t>
            </a:r>
            <a:r>
              <a:rPr lang="de-DE" dirty="0" err="1"/>
              <a:t>provided</a:t>
            </a:r>
            <a:r>
              <a:rPr lang="de-DE" dirty="0"/>
              <a:t> </a:t>
            </a:r>
            <a:r>
              <a:rPr lang="de-DE" dirty="0" err="1"/>
              <a:t>for</a:t>
            </a:r>
            <a:r>
              <a:rPr lang="de-DE" dirty="0"/>
              <a:t> in </a:t>
            </a:r>
            <a:r>
              <a:rPr lang="de-DE" dirty="0" err="1"/>
              <a:t>paragraph</a:t>
            </a:r>
            <a:r>
              <a:rPr lang="de-DE" dirty="0"/>
              <a:t> 4.</a:t>
            </a:r>
          </a:p>
          <a:p>
            <a:r>
              <a:rPr lang="de-DE" dirty="0"/>
              <a:t>The European Council </a:t>
            </a:r>
            <a:r>
              <a:rPr lang="de-DE" dirty="0" err="1"/>
              <a:t>may</a:t>
            </a:r>
            <a:r>
              <a:rPr lang="de-DE" dirty="0"/>
              <a:t> </a:t>
            </a:r>
            <a:r>
              <a:rPr lang="de-DE" dirty="0" err="1"/>
              <a:t>decide</a:t>
            </a:r>
            <a:r>
              <a:rPr lang="de-DE" dirty="0"/>
              <a:t> </a:t>
            </a:r>
            <a:r>
              <a:rPr lang="de-DE" dirty="0" err="1"/>
              <a:t>by</a:t>
            </a:r>
            <a:r>
              <a:rPr lang="de-DE" dirty="0"/>
              <a:t> a simple </a:t>
            </a:r>
            <a:r>
              <a:rPr lang="de-DE" dirty="0" err="1"/>
              <a:t>majority</a:t>
            </a:r>
            <a:r>
              <a:rPr lang="de-DE" dirty="0"/>
              <a:t>, after </a:t>
            </a:r>
            <a:r>
              <a:rPr lang="de-DE" dirty="0" err="1"/>
              <a:t>obtaining</a:t>
            </a:r>
            <a:r>
              <a:rPr lang="de-DE" dirty="0"/>
              <a:t> </a:t>
            </a:r>
            <a:r>
              <a:rPr lang="de-DE" dirty="0" err="1"/>
              <a:t>the</a:t>
            </a:r>
            <a:r>
              <a:rPr lang="de-DE" dirty="0"/>
              <a:t> </a:t>
            </a:r>
            <a:r>
              <a:rPr lang="de-DE" dirty="0" err="1"/>
              <a:t>consent</a:t>
            </a:r>
            <a:r>
              <a:rPr lang="de-DE" dirty="0"/>
              <a:t> </a:t>
            </a:r>
            <a:r>
              <a:rPr lang="de-DE" dirty="0" err="1"/>
              <a:t>of</a:t>
            </a:r>
            <a:r>
              <a:rPr lang="de-DE" dirty="0"/>
              <a:t> </a:t>
            </a:r>
            <a:r>
              <a:rPr lang="de-DE" dirty="0" err="1"/>
              <a:t>the</a:t>
            </a:r>
            <a:r>
              <a:rPr lang="de-DE" dirty="0"/>
              <a:t> European  </a:t>
            </a:r>
            <a:r>
              <a:rPr lang="de-DE" dirty="0" err="1"/>
              <a:t>Parliament</a:t>
            </a:r>
            <a:r>
              <a:rPr lang="de-DE" dirty="0"/>
              <a:t>, not </a:t>
            </a:r>
            <a:r>
              <a:rPr lang="de-DE" dirty="0" err="1"/>
              <a:t>to</a:t>
            </a:r>
            <a:r>
              <a:rPr lang="de-DE" dirty="0"/>
              <a:t> </a:t>
            </a:r>
            <a:r>
              <a:rPr lang="de-DE" dirty="0" err="1"/>
              <a:t>convene</a:t>
            </a:r>
            <a:r>
              <a:rPr lang="de-DE" dirty="0"/>
              <a:t> a </a:t>
            </a:r>
            <a:r>
              <a:rPr lang="de-DE" dirty="0" err="1"/>
              <a:t>Convention</a:t>
            </a:r>
            <a:r>
              <a:rPr lang="de-DE" dirty="0"/>
              <a:t> </a:t>
            </a:r>
            <a:r>
              <a:rPr lang="de-DE" dirty="0" err="1"/>
              <a:t>should</a:t>
            </a:r>
            <a:r>
              <a:rPr lang="de-DE" dirty="0"/>
              <a:t> </a:t>
            </a:r>
            <a:r>
              <a:rPr lang="de-DE" dirty="0" err="1"/>
              <a:t>this</a:t>
            </a:r>
            <a:r>
              <a:rPr lang="de-DE" dirty="0"/>
              <a:t> not </a:t>
            </a:r>
            <a:r>
              <a:rPr lang="de-DE" dirty="0" err="1"/>
              <a:t>be</a:t>
            </a:r>
            <a:r>
              <a:rPr lang="de-DE" dirty="0"/>
              <a:t> </a:t>
            </a:r>
            <a:r>
              <a:rPr lang="de-DE" dirty="0" err="1"/>
              <a:t>justified</a:t>
            </a:r>
            <a:r>
              <a:rPr lang="de-DE" dirty="0"/>
              <a:t> </a:t>
            </a:r>
            <a:r>
              <a:rPr lang="de-DE" dirty="0" err="1"/>
              <a:t>by</a:t>
            </a:r>
            <a:r>
              <a:rPr lang="de-DE" dirty="0"/>
              <a:t> </a:t>
            </a:r>
            <a:r>
              <a:rPr lang="de-DE" dirty="0" err="1"/>
              <a:t>the</a:t>
            </a:r>
            <a:r>
              <a:rPr lang="de-DE" dirty="0"/>
              <a:t> </a:t>
            </a:r>
            <a:r>
              <a:rPr lang="de-DE" dirty="0" err="1"/>
              <a:t>extent</a:t>
            </a:r>
            <a:r>
              <a:rPr lang="de-DE" dirty="0"/>
              <a:t> </a:t>
            </a:r>
            <a:r>
              <a:rPr lang="de-DE" dirty="0" err="1"/>
              <a:t>of</a:t>
            </a:r>
            <a:r>
              <a:rPr lang="de-DE" dirty="0"/>
              <a:t> </a:t>
            </a:r>
            <a:r>
              <a:rPr lang="de-DE" dirty="0" err="1"/>
              <a:t>the</a:t>
            </a:r>
            <a:r>
              <a:rPr lang="de-DE" dirty="0"/>
              <a:t> </a:t>
            </a:r>
            <a:r>
              <a:rPr lang="de-DE" dirty="0" err="1"/>
              <a:t>proposed</a:t>
            </a:r>
            <a:r>
              <a:rPr lang="de-DE" dirty="0"/>
              <a:t>  </a:t>
            </a:r>
            <a:r>
              <a:rPr lang="de-DE" dirty="0" err="1"/>
              <a:t>amendments</a:t>
            </a:r>
            <a:r>
              <a:rPr lang="de-DE" dirty="0"/>
              <a:t>. In </a:t>
            </a:r>
            <a:r>
              <a:rPr lang="de-DE" dirty="0" err="1"/>
              <a:t>the</a:t>
            </a:r>
            <a:r>
              <a:rPr lang="de-DE" dirty="0"/>
              <a:t> </a:t>
            </a:r>
            <a:r>
              <a:rPr lang="de-DE" dirty="0" err="1"/>
              <a:t>latter</a:t>
            </a:r>
            <a:r>
              <a:rPr lang="de-DE" dirty="0"/>
              <a:t> </a:t>
            </a:r>
            <a:r>
              <a:rPr lang="de-DE" dirty="0" err="1"/>
              <a:t>case</a:t>
            </a:r>
            <a:r>
              <a:rPr lang="de-DE" dirty="0"/>
              <a:t>, </a:t>
            </a:r>
            <a:r>
              <a:rPr lang="de-DE" dirty="0" err="1"/>
              <a:t>the</a:t>
            </a:r>
            <a:r>
              <a:rPr lang="de-DE" dirty="0"/>
              <a:t> European Council </a:t>
            </a:r>
            <a:r>
              <a:rPr lang="de-DE" dirty="0" err="1"/>
              <a:t>shall</a:t>
            </a:r>
            <a:r>
              <a:rPr lang="de-DE" dirty="0"/>
              <a:t> </a:t>
            </a:r>
            <a:r>
              <a:rPr lang="de-DE" dirty="0" err="1"/>
              <a:t>define</a:t>
            </a:r>
            <a:r>
              <a:rPr lang="de-DE" dirty="0"/>
              <a:t> </a:t>
            </a:r>
            <a:r>
              <a:rPr lang="de-DE" dirty="0" err="1"/>
              <a:t>the</a:t>
            </a:r>
            <a:r>
              <a:rPr lang="de-DE" dirty="0"/>
              <a:t> </a:t>
            </a:r>
            <a:r>
              <a:rPr lang="de-DE" dirty="0" err="1"/>
              <a:t>terms</a:t>
            </a:r>
            <a:r>
              <a:rPr lang="de-DE" dirty="0"/>
              <a:t> </a:t>
            </a:r>
            <a:r>
              <a:rPr lang="de-DE" dirty="0" err="1"/>
              <a:t>of</a:t>
            </a:r>
            <a:r>
              <a:rPr lang="de-DE" dirty="0"/>
              <a:t> </a:t>
            </a:r>
            <a:r>
              <a:rPr lang="de-DE" dirty="0" err="1"/>
              <a:t>reference</a:t>
            </a:r>
            <a:r>
              <a:rPr lang="de-DE" dirty="0"/>
              <a:t> </a:t>
            </a:r>
            <a:r>
              <a:rPr lang="de-DE" dirty="0" err="1"/>
              <a:t>for</a:t>
            </a:r>
            <a:r>
              <a:rPr lang="de-DE" dirty="0"/>
              <a:t> a  </a:t>
            </a:r>
            <a:r>
              <a:rPr lang="de-DE" dirty="0" err="1"/>
              <a:t>conference</a:t>
            </a:r>
            <a:r>
              <a:rPr lang="de-DE" dirty="0"/>
              <a:t> </a:t>
            </a:r>
            <a:r>
              <a:rPr lang="de-DE" dirty="0" err="1"/>
              <a:t>of</a:t>
            </a:r>
            <a:r>
              <a:rPr lang="de-DE" dirty="0"/>
              <a:t> </a:t>
            </a:r>
            <a:r>
              <a:rPr lang="de-DE" dirty="0" err="1"/>
              <a:t>representatives</a:t>
            </a:r>
            <a:r>
              <a:rPr lang="de-DE" dirty="0"/>
              <a:t> </a:t>
            </a:r>
            <a:r>
              <a:rPr lang="de-DE" dirty="0" err="1"/>
              <a:t>of</a:t>
            </a:r>
            <a:r>
              <a:rPr lang="de-DE" dirty="0"/>
              <a:t> </a:t>
            </a:r>
            <a:r>
              <a:rPr lang="de-DE" dirty="0" err="1"/>
              <a:t>the</a:t>
            </a:r>
            <a:r>
              <a:rPr lang="de-DE" dirty="0"/>
              <a:t> </a:t>
            </a:r>
            <a:r>
              <a:rPr lang="de-DE" dirty="0" err="1"/>
              <a:t>governments</a:t>
            </a:r>
            <a:r>
              <a:rPr lang="de-DE" dirty="0"/>
              <a:t> </a:t>
            </a:r>
            <a:r>
              <a:rPr lang="de-DE" dirty="0" err="1"/>
              <a:t>of</a:t>
            </a:r>
            <a:r>
              <a:rPr lang="de-DE" dirty="0"/>
              <a:t> </a:t>
            </a:r>
            <a:r>
              <a:rPr lang="de-DE" dirty="0" err="1"/>
              <a:t>the</a:t>
            </a:r>
            <a:r>
              <a:rPr lang="de-DE" dirty="0"/>
              <a:t> Member States.</a:t>
            </a:r>
          </a:p>
          <a:p>
            <a:r>
              <a:rPr lang="de-DE" dirty="0"/>
              <a:t>4. A </a:t>
            </a:r>
            <a:r>
              <a:rPr lang="de-DE" dirty="0" err="1"/>
              <a:t>conference</a:t>
            </a:r>
            <a:r>
              <a:rPr lang="de-DE" dirty="0"/>
              <a:t> </a:t>
            </a:r>
            <a:r>
              <a:rPr lang="de-DE" dirty="0" err="1"/>
              <a:t>of</a:t>
            </a:r>
            <a:r>
              <a:rPr lang="de-DE" dirty="0"/>
              <a:t> </a:t>
            </a:r>
            <a:r>
              <a:rPr lang="de-DE" dirty="0" err="1"/>
              <a:t>representatives</a:t>
            </a:r>
            <a:r>
              <a:rPr lang="de-DE" dirty="0"/>
              <a:t> </a:t>
            </a:r>
            <a:r>
              <a:rPr lang="de-DE" dirty="0" err="1"/>
              <a:t>of</a:t>
            </a:r>
            <a:r>
              <a:rPr lang="de-DE" dirty="0"/>
              <a:t> </a:t>
            </a:r>
            <a:r>
              <a:rPr lang="de-DE" dirty="0" err="1"/>
              <a:t>the</a:t>
            </a:r>
            <a:r>
              <a:rPr lang="de-DE" dirty="0"/>
              <a:t> </a:t>
            </a:r>
            <a:r>
              <a:rPr lang="de-DE" dirty="0" err="1"/>
              <a:t>governments</a:t>
            </a:r>
            <a:r>
              <a:rPr lang="de-DE" dirty="0"/>
              <a:t> </a:t>
            </a:r>
            <a:r>
              <a:rPr lang="de-DE" dirty="0" err="1"/>
              <a:t>of</a:t>
            </a:r>
            <a:r>
              <a:rPr lang="de-DE" dirty="0"/>
              <a:t> </a:t>
            </a:r>
            <a:r>
              <a:rPr lang="de-DE" dirty="0" err="1"/>
              <a:t>the</a:t>
            </a:r>
            <a:r>
              <a:rPr lang="de-DE" dirty="0"/>
              <a:t> Member States </a:t>
            </a:r>
            <a:r>
              <a:rPr lang="de-DE" dirty="0" err="1"/>
              <a:t>shall</a:t>
            </a:r>
            <a:r>
              <a:rPr lang="de-DE" dirty="0"/>
              <a:t> </a:t>
            </a:r>
            <a:r>
              <a:rPr lang="de-DE" dirty="0" err="1"/>
              <a:t>be</a:t>
            </a:r>
            <a:r>
              <a:rPr lang="de-DE" dirty="0"/>
              <a:t> </a:t>
            </a:r>
            <a:r>
              <a:rPr lang="de-DE" dirty="0" err="1"/>
              <a:t>convened</a:t>
            </a:r>
            <a:r>
              <a:rPr lang="de-DE" dirty="0"/>
              <a:t> </a:t>
            </a:r>
            <a:r>
              <a:rPr lang="de-DE" dirty="0" err="1"/>
              <a:t>by</a:t>
            </a:r>
            <a:r>
              <a:rPr lang="de-DE" dirty="0"/>
              <a:t>  </a:t>
            </a:r>
            <a:r>
              <a:rPr lang="de-DE" dirty="0" err="1"/>
              <a:t>the</a:t>
            </a:r>
            <a:r>
              <a:rPr lang="de-DE" dirty="0"/>
              <a:t> </a:t>
            </a:r>
            <a:r>
              <a:rPr lang="de-DE" dirty="0" err="1"/>
              <a:t>President</a:t>
            </a:r>
            <a:r>
              <a:rPr lang="de-DE" dirty="0"/>
              <a:t> </a:t>
            </a:r>
            <a:r>
              <a:rPr lang="de-DE" dirty="0" err="1"/>
              <a:t>of</a:t>
            </a:r>
            <a:r>
              <a:rPr lang="de-DE" dirty="0"/>
              <a:t> </a:t>
            </a:r>
            <a:r>
              <a:rPr lang="de-DE" dirty="0" err="1"/>
              <a:t>the</a:t>
            </a:r>
            <a:r>
              <a:rPr lang="de-DE" dirty="0"/>
              <a:t> Council </a:t>
            </a:r>
            <a:r>
              <a:rPr lang="de-DE" dirty="0" err="1"/>
              <a:t>for</a:t>
            </a:r>
            <a:r>
              <a:rPr lang="de-DE" dirty="0"/>
              <a:t> </a:t>
            </a:r>
            <a:r>
              <a:rPr lang="de-DE" dirty="0" err="1"/>
              <a:t>the</a:t>
            </a:r>
            <a:r>
              <a:rPr lang="de-DE" dirty="0"/>
              <a:t> </a:t>
            </a:r>
            <a:r>
              <a:rPr lang="de-DE" dirty="0" err="1"/>
              <a:t>purpose</a:t>
            </a:r>
            <a:r>
              <a:rPr lang="de-DE" dirty="0"/>
              <a:t> </a:t>
            </a:r>
            <a:r>
              <a:rPr lang="de-DE" dirty="0" err="1"/>
              <a:t>of</a:t>
            </a:r>
            <a:r>
              <a:rPr lang="de-DE" dirty="0"/>
              <a:t> </a:t>
            </a:r>
            <a:r>
              <a:rPr lang="de-DE" dirty="0" err="1"/>
              <a:t>determining</a:t>
            </a:r>
            <a:r>
              <a:rPr lang="de-DE" dirty="0"/>
              <a:t> </a:t>
            </a:r>
            <a:r>
              <a:rPr lang="de-DE" dirty="0" err="1"/>
              <a:t>by</a:t>
            </a:r>
            <a:r>
              <a:rPr lang="de-DE" dirty="0"/>
              <a:t> </a:t>
            </a:r>
            <a:r>
              <a:rPr lang="de-DE" dirty="0" err="1"/>
              <a:t>common</a:t>
            </a:r>
            <a:r>
              <a:rPr lang="de-DE" dirty="0"/>
              <a:t> </a:t>
            </a:r>
            <a:r>
              <a:rPr lang="de-DE" dirty="0" err="1"/>
              <a:t>accord</a:t>
            </a:r>
            <a:r>
              <a:rPr lang="de-DE" dirty="0"/>
              <a:t> </a:t>
            </a:r>
            <a:r>
              <a:rPr lang="de-DE" dirty="0" err="1"/>
              <a:t>the</a:t>
            </a:r>
            <a:r>
              <a:rPr lang="de-DE" dirty="0"/>
              <a:t> </a:t>
            </a:r>
            <a:r>
              <a:rPr lang="de-DE" dirty="0" err="1"/>
              <a:t>amendments</a:t>
            </a:r>
            <a:r>
              <a:rPr lang="de-DE" dirty="0"/>
              <a:t> </a:t>
            </a:r>
            <a:r>
              <a:rPr lang="de-DE" dirty="0" err="1"/>
              <a:t>to</a:t>
            </a:r>
            <a:r>
              <a:rPr lang="de-DE" dirty="0"/>
              <a:t>  </a:t>
            </a:r>
            <a:r>
              <a:rPr lang="de-DE" dirty="0" err="1"/>
              <a:t>be</a:t>
            </a:r>
            <a:r>
              <a:rPr lang="de-DE" dirty="0"/>
              <a:t> </a:t>
            </a:r>
            <a:r>
              <a:rPr lang="de-DE" dirty="0" err="1"/>
              <a:t>made</a:t>
            </a:r>
            <a:r>
              <a:rPr lang="de-DE" dirty="0"/>
              <a:t> </a:t>
            </a:r>
            <a:r>
              <a:rPr lang="de-DE" dirty="0" err="1"/>
              <a:t>to</a:t>
            </a:r>
            <a:r>
              <a:rPr lang="de-DE" dirty="0"/>
              <a:t> </a:t>
            </a:r>
            <a:r>
              <a:rPr lang="de-DE" dirty="0" err="1"/>
              <a:t>the</a:t>
            </a:r>
            <a:r>
              <a:rPr lang="de-DE" dirty="0"/>
              <a:t> </a:t>
            </a:r>
            <a:r>
              <a:rPr lang="de-DE" dirty="0" err="1"/>
              <a:t>Treaties</a:t>
            </a:r>
            <a:r>
              <a:rPr lang="de-DE" dirty="0"/>
              <a:t>. The </a:t>
            </a:r>
            <a:r>
              <a:rPr lang="de-DE" dirty="0" err="1"/>
              <a:t>amendments</a:t>
            </a:r>
            <a:r>
              <a:rPr lang="de-DE" dirty="0"/>
              <a:t> </a:t>
            </a:r>
            <a:r>
              <a:rPr lang="de-DE" dirty="0" err="1"/>
              <a:t>shall</a:t>
            </a:r>
            <a:r>
              <a:rPr lang="de-DE" dirty="0"/>
              <a:t> </a:t>
            </a:r>
            <a:r>
              <a:rPr lang="de-DE" dirty="0" err="1"/>
              <a:t>enter</a:t>
            </a:r>
            <a:r>
              <a:rPr lang="de-DE" dirty="0"/>
              <a:t> </a:t>
            </a:r>
            <a:r>
              <a:rPr lang="de-DE" dirty="0" err="1"/>
              <a:t>into</a:t>
            </a:r>
            <a:r>
              <a:rPr lang="de-DE" dirty="0"/>
              <a:t> </a:t>
            </a:r>
            <a:r>
              <a:rPr lang="de-DE" dirty="0" err="1"/>
              <a:t>force</a:t>
            </a:r>
            <a:r>
              <a:rPr lang="de-DE" dirty="0"/>
              <a:t> after </a:t>
            </a:r>
            <a:r>
              <a:rPr lang="de-DE" dirty="0" err="1"/>
              <a:t>being</a:t>
            </a:r>
            <a:r>
              <a:rPr lang="de-DE" dirty="0"/>
              <a:t> </a:t>
            </a:r>
            <a:r>
              <a:rPr lang="de-DE" dirty="0" err="1"/>
              <a:t>ratified</a:t>
            </a:r>
            <a:r>
              <a:rPr lang="de-DE" dirty="0"/>
              <a:t> </a:t>
            </a:r>
            <a:r>
              <a:rPr lang="de-DE" dirty="0" err="1"/>
              <a:t>by</a:t>
            </a:r>
            <a:r>
              <a:rPr lang="de-DE" dirty="0"/>
              <a:t> all </a:t>
            </a:r>
            <a:r>
              <a:rPr lang="de-DE" dirty="0" err="1"/>
              <a:t>the</a:t>
            </a:r>
            <a:r>
              <a:rPr lang="de-DE" dirty="0"/>
              <a:t> Member States in </a:t>
            </a:r>
            <a:r>
              <a:rPr lang="de-DE" dirty="0" err="1"/>
              <a:t>accordance</a:t>
            </a:r>
            <a:r>
              <a:rPr lang="de-DE" dirty="0"/>
              <a:t>  </a:t>
            </a:r>
            <a:r>
              <a:rPr lang="de-DE" dirty="0" err="1"/>
              <a:t>with</a:t>
            </a:r>
            <a:r>
              <a:rPr lang="de-DE" dirty="0"/>
              <a:t> </a:t>
            </a:r>
            <a:r>
              <a:rPr lang="de-DE" dirty="0" err="1"/>
              <a:t>their</a:t>
            </a:r>
            <a:r>
              <a:rPr lang="de-DE" dirty="0"/>
              <a:t> </a:t>
            </a:r>
            <a:r>
              <a:rPr lang="de-DE" dirty="0" err="1"/>
              <a:t>respective</a:t>
            </a:r>
            <a:r>
              <a:rPr lang="de-DE" dirty="0"/>
              <a:t> </a:t>
            </a:r>
            <a:r>
              <a:rPr lang="de-DE" dirty="0" err="1"/>
              <a:t>constitutional</a:t>
            </a:r>
            <a:r>
              <a:rPr lang="de-DE" dirty="0"/>
              <a:t> </a:t>
            </a:r>
            <a:r>
              <a:rPr lang="de-DE" dirty="0" err="1"/>
              <a:t>requirements</a:t>
            </a:r>
            <a:r>
              <a:rPr lang="de-DE" dirty="0"/>
              <a:t>. 5. </a:t>
            </a:r>
            <a:r>
              <a:rPr lang="de-DE" dirty="0" err="1"/>
              <a:t>If</a:t>
            </a:r>
            <a:r>
              <a:rPr lang="de-DE" dirty="0"/>
              <a:t>, </a:t>
            </a:r>
            <a:r>
              <a:rPr lang="de-DE" dirty="0" err="1"/>
              <a:t>two</a:t>
            </a:r>
            <a:r>
              <a:rPr lang="de-DE" dirty="0"/>
              <a:t> </a:t>
            </a:r>
            <a:r>
              <a:rPr lang="de-DE" dirty="0" err="1"/>
              <a:t>years</a:t>
            </a:r>
            <a:r>
              <a:rPr lang="de-DE" dirty="0"/>
              <a:t> after </a:t>
            </a:r>
            <a:r>
              <a:rPr lang="de-DE" dirty="0" err="1"/>
              <a:t>the</a:t>
            </a:r>
            <a:r>
              <a:rPr lang="de-DE" dirty="0"/>
              <a:t> </a:t>
            </a:r>
            <a:r>
              <a:rPr lang="de-DE" dirty="0" err="1"/>
              <a:t>signature</a:t>
            </a:r>
            <a:r>
              <a:rPr lang="de-DE" dirty="0"/>
              <a:t> </a:t>
            </a:r>
            <a:r>
              <a:rPr lang="de-DE" dirty="0" err="1"/>
              <a:t>of</a:t>
            </a:r>
            <a:r>
              <a:rPr lang="de-DE" dirty="0"/>
              <a:t> a </a:t>
            </a:r>
            <a:r>
              <a:rPr lang="de-DE" dirty="0" err="1"/>
              <a:t>treaty</a:t>
            </a:r>
            <a:r>
              <a:rPr lang="de-DE" dirty="0"/>
              <a:t> </a:t>
            </a:r>
            <a:r>
              <a:rPr lang="de-DE" dirty="0" err="1"/>
              <a:t>amending</a:t>
            </a:r>
            <a:r>
              <a:rPr lang="de-DE" dirty="0"/>
              <a:t> </a:t>
            </a:r>
            <a:r>
              <a:rPr lang="de-DE" dirty="0" err="1"/>
              <a:t>the</a:t>
            </a:r>
            <a:r>
              <a:rPr lang="de-DE" dirty="0"/>
              <a:t> </a:t>
            </a:r>
            <a:r>
              <a:rPr lang="de-DE" dirty="0" err="1"/>
              <a:t>Treaties</a:t>
            </a:r>
            <a:r>
              <a:rPr lang="de-DE" dirty="0"/>
              <a:t>, </a:t>
            </a:r>
            <a:r>
              <a:rPr lang="de-DE" dirty="0" err="1"/>
              <a:t>four</a:t>
            </a:r>
            <a:r>
              <a:rPr lang="de-DE" dirty="0"/>
              <a:t> </a:t>
            </a:r>
            <a:r>
              <a:rPr lang="de-DE" dirty="0" err="1"/>
              <a:t>fifths</a:t>
            </a:r>
            <a:r>
              <a:rPr lang="de-DE" dirty="0"/>
              <a:t> </a:t>
            </a:r>
            <a:r>
              <a:rPr lang="de-DE" dirty="0" err="1"/>
              <a:t>of</a:t>
            </a:r>
            <a:r>
              <a:rPr lang="de-DE" dirty="0"/>
              <a:t> </a:t>
            </a:r>
            <a:r>
              <a:rPr lang="de-DE" dirty="0" err="1"/>
              <a:t>the</a:t>
            </a:r>
            <a:r>
              <a:rPr lang="de-DE" dirty="0"/>
              <a:t> Member  States </a:t>
            </a:r>
            <a:r>
              <a:rPr lang="de-DE" dirty="0" err="1"/>
              <a:t>have</a:t>
            </a:r>
            <a:r>
              <a:rPr lang="de-DE" dirty="0"/>
              <a:t> </a:t>
            </a:r>
            <a:r>
              <a:rPr lang="de-DE" dirty="0" err="1"/>
              <a:t>ratified</a:t>
            </a:r>
            <a:r>
              <a:rPr lang="de-DE" dirty="0"/>
              <a:t> </a:t>
            </a:r>
            <a:r>
              <a:rPr lang="de-DE" dirty="0" err="1"/>
              <a:t>it</a:t>
            </a:r>
            <a:r>
              <a:rPr lang="de-DE" dirty="0"/>
              <a:t> </a:t>
            </a:r>
            <a:r>
              <a:rPr lang="de-DE" dirty="0" err="1"/>
              <a:t>and</a:t>
            </a:r>
            <a:r>
              <a:rPr lang="de-DE" dirty="0"/>
              <a:t> </a:t>
            </a:r>
            <a:r>
              <a:rPr lang="de-DE" dirty="0" err="1"/>
              <a:t>one</a:t>
            </a:r>
            <a:r>
              <a:rPr lang="de-DE" dirty="0"/>
              <a:t> </a:t>
            </a:r>
            <a:r>
              <a:rPr lang="de-DE" dirty="0" err="1"/>
              <a:t>or</a:t>
            </a:r>
            <a:r>
              <a:rPr lang="de-DE" dirty="0"/>
              <a:t> </a:t>
            </a:r>
            <a:r>
              <a:rPr lang="de-DE" dirty="0" err="1"/>
              <a:t>more</a:t>
            </a:r>
            <a:r>
              <a:rPr lang="de-DE" dirty="0"/>
              <a:t> Member States </a:t>
            </a:r>
            <a:r>
              <a:rPr lang="de-DE" dirty="0" err="1"/>
              <a:t>have</a:t>
            </a:r>
            <a:r>
              <a:rPr lang="de-DE" dirty="0"/>
              <a:t> </a:t>
            </a:r>
            <a:r>
              <a:rPr lang="de-DE" dirty="0" err="1"/>
              <a:t>encountered</a:t>
            </a:r>
            <a:r>
              <a:rPr lang="de-DE" dirty="0"/>
              <a:t> </a:t>
            </a:r>
            <a:r>
              <a:rPr lang="de-DE" dirty="0" err="1"/>
              <a:t>difficulties</a:t>
            </a:r>
            <a:r>
              <a:rPr lang="de-DE" dirty="0"/>
              <a:t> in </a:t>
            </a:r>
            <a:r>
              <a:rPr lang="de-DE" dirty="0" err="1"/>
              <a:t>proceeding</a:t>
            </a:r>
            <a:r>
              <a:rPr lang="de-DE" dirty="0"/>
              <a:t> </a:t>
            </a:r>
            <a:r>
              <a:rPr lang="de-DE" dirty="0" err="1"/>
              <a:t>with</a:t>
            </a:r>
            <a:r>
              <a:rPr lang="de-DE" dirty="0"/>
              <a:t> </a:t>
            </a:r>
            <a:r>
              <a:rPr lang="de-DE" dirty="0" err="1"/>
              <a:t>ratification</a:t>
            </a:r>
            <a:r>
              <a:rPr lang="de-DE" dirty="0"/>
              <a:t>, </a:t>
            </a:r>
            <a:r>
              <a:rPr lang="de-DE" dirty="0" err="1"/>
              <a:t>the</a:t>
            </a:r>
            <a:r>
              <a:rPr lang="de-DE" dirty="0"/>
              <a:t> matter </a:t>
            </a:r>
            <a:r>
              <a:rPr lang="de-DE" dirty="0" err="1"/>
              <a:t>shall</a:t>
            </a:r>
            <a:r>
              <a:rPr lang="de-DE" dirty="0"/>
              <a:t> </a:t>
            </a:r>
            <a:r>
              <a:rPr lang="de-DE" dirty="0" err="1"/>
              <a:t>be</a:t>
            </a:r>
            <a:r>
              <a:rPr lang="de-DE" dirty="0"/>
              <a:t> </a:t>
            </a:r>
            <a:r>
              <a:rPr lang="de-DE" dirty="0" err="1"/>
              <a:t>referred</a:t>
            </a:r>
            <a:r>
              <a:rPr lang="de-DE" dirty="0"/>
              <a:t> </a:t>
            </a:r>
            <a:r>
              <a:rPr lang="de-DE" dirty="0" err="1"/>
              <a:t>to</a:t>
            </a:r>
            <a:r>
              <a:rPr lang="de-DE" dirty="0"/>
              <a:t> </a:t>
            </a:r>
            <a:r>
              <a:rPr lang="de-DE" dirty="0" err="1"/>
              <a:t>the</a:t>
            </a:r>
            <a:r>
              <a:rPr lang="de-DE" dirty="0"/>
              <a:t> European Council.</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48</a:t>
            </a:fld>
            <a:endParaRPr lang="de-DE"/>
          </a:p>
        </p:txBody>
      </p:sp>
    </p:spTree>
    <p:extLst>
      <p:ext uri="{BB962C8B-B14F-4D97-AF65-F5344CB8AC3E}">
        <p14:creationId xmlns:p14="http://schemas.microsoft.com/office/powerpoint/2010/main" val="2250590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Simplified</a:t>
            </a:r>
            <a:r>
              <a:rPr lang="de-DE" dirty="0"/>
              <a:t> </a:t>
            </a:r>
            <a:r>
              <a:rPr lang="de-DE" dirty="0" err="1"/>
              <a:t>revision</a:t>
            </a:r>
            <a:r>
              <a:rPr lang="de-DE" dirty="0"/>
              <a:t> </a:t>
            </a:r>
            <a:r>
              <a:rPr lang="de-DE" dirty="0" err="1"/>
              <a:t>procedures</a:t>
            </a:r>
            <a:endParaRPr lang="de-DE" dirty="0"/>
          </a:p>
          <a:p>
            <a:r>
              <a:rPr lang="de-DE" dirty="0"/>
              <a:t>6. The </a:t>
            </a:r>
            <a:r>
              <a:rPr lang="de-DE" dirty="0" err="1"/>
              <a:t>Government</a:t>
            </a:r>
            <a:r>
              <a:rPr lang="de-DE" dirty="0"/>
              <a:t> </a:t>
            </a:r>
            <a:r>
              <a:rPr lang="de-DE" dirty="0" err="1"/>
              <a:t>of</a:t>
            </a:r>
            <a:r>
              <a:rPr lang="de-DE" dirty="0"/>
              <a:t> </a:t>
            </a:r>
            <a:r>
              <a:rPr lang="de-DE" dirty="0" err="1"/>
              <a:t>any</a:t>
            </a:r>
            <a:r>
              <a:rPr lang="de-DE" dirty="0"/>
              <a:t> Member State, </a:t>
            </a:r>
            <a:r>
              <a:rPr lang="de-DE" dirty="0" err="1"/>
              <a:t>the</a:t>
            </a:r>
            <a:r>
              <a:rPr lang="de-DE" dirty="0"/>
              <a:t> European </a:t>
            </a:r>
            <a:r>
              <a:rPr lang="de-DE" dirty="0" err="1"/>
              <a:t>Parliament</a:t>
            </a:r>
            <a:r>
              <a:rPr lang="de-DE" dirty="0"/>
              <a:t> </a:t>
            </a:r>
            <a:r>
              <a:rPr lang="de-DE" dirty="0" err="1"/>
              <a:t>or</a:t>
            </a:r>
            <a:r>
              <a:rPr lang="de-DE" dirty="0"/>
              <a:t> </a:t>
            </a:r>
            <a:r>
              <a:rPr lang="de-DE" dirty="0" err="1"/>
              <a:t>the</a:t>
            </a:r>
            <a:r>
              <a:rPr lang="de-DE" dirty="0"/>
              <a:t> </a:t>
            </a:r>
            <a:r>
              <a:rPr lang="de-DE" dirty="0" err="1"/>
              <a:t>Commission</a:t>
            </a:r>
            <a:r>
              <a:rPr lang="de-DE" dirty="0"/>
              <a:t> </a:t>
            </a:r>
            <a:r>
              <a:rPr lang="de-DE" dirty="0" err="1"/>
              <a:t>may</a:t>
            </a:r>
            <a:r>
              <a:rPr lang="de-DE" dirty="0"/>
              <a:t> </a:t>
            </a:r>
            <a:r>
              <a:rPr lang="de-DE" dirty="0" err="1"/>
              <a:t>submit</a:t>
            </a:r>
            <a:r>
              <a:rPr lang="de-DE" dirty="0"/>
              <a:t> </a:t>
            </a:r>
            <a:r>
              <a:rPr lang="de-DE" dirty="0" err="1"/>
              <a:t>to</a:t>
            </a:r>
            <a:r>
              <a:rPr lang="de-DE" dirty="0"/>
              <a:t> </a:t>
            </a:r>
            <a:r>
              <a:rPr lang="de-DE" dirty="0" err="1"/>
              <a:t>the</a:t>
            </a:r>
            <a:r>
              <a:rPr lang="de-DE" dirty="0"/>
              <a:t> European Council </a:t>
            </a:r>
            <a:r>
              <a:rPr lang="de-DE" dirty="0" err="1"/>
              <a:t>proposals</a:t>
            </a:r>
            <a:r>
              <a:rPr lang="de-DE" dirty="0"/>
              <a:t> </a:t>
            </a:r>
            <a:r>
              <a:rPr lang="de-DE" dirty="0" err="1"/>
              <a:t>for</a:t>
            </a:r>
            <a:r>
              <a:rPr lang="de-DE" dirty="0"/>
              <a:t> </a:t>
            </a:r>
            <a:r>
              <a:rPr lang="de-DE" dirty="0" err="1"/>
              <a:t>revising</a:t>
            </a:r>
            <a:r>
              <a:rPr lang="de-DE" dirty="0"/>
              <a:t> all </a:t>
            </a:r>
            <a:r>
              <a:rPr lang="de-DE" dirty="0" err="1"/>
              <a:t>or</a:t>
            </a:r>
            <a:r>
              <a:rPr lang="de-DE" dirty="0"/>
              <a:t> </a:t>
            </a:r>
            <a:r>
              <a:rPr lang="de-DE" dirty="0" err="1"/>
              <a:t>part</a:t>
            </a:r>
            <a:r>
              <a:rPr lang="de-DE" dirty="0"/>
              <a:t> </a:t>
            </a:r>
            <a:r>
              <a:rPr lang="de-DE" dirty="0" err="1"/>
              <a:t>of</a:t>
            </a:r>
            <a:r>
              <a:rPr lang="de-DE" dirty="0"/>
              <a:t> </a:t>
            </a:r>
            <a:r>
              <a:rPr lang="de-DE" dirty="0" err="1"/>
              <a:t>the</a:t>
            </a:r>
            <a:r>
              <a:rPr lang="de-DE" dirty="0"/>
              <a:t> </a:t>
            </a:r>
            <a:r>
              <a:rPr lang="de-DE" dirty="0" err="1"/>
              <a:t>provisions</a:t>
            </a:r>
            <a:r>
              <a:rPr lang="de-DE" dirty="0"/>
              <a:t> </a:t>
            </a:r>
            <a:r>
              <a:rPr lang="de-DE" dirty="0" err="1"/>
              <a:t>of</a:t>
            </a:r>
            <a:r>
              <a:rPr lang="de-DE" dirty="0"/>
              <a:t> Part </a:t>
            </a:r>
            <a:r>
              <a:rPr lang="de-DE" dirty="0" err="1"/>
              <a:t>Three</a:t>
            </a:r>
            <a:r>
              <a:rPr lang="de-DE" dirty="0"/>
              <a:t> </a:t>
            </a:r>
            <a:r>
              <a:rPr lang="de-DE" dirty="0" err="1"/>
              <a:t>of</a:t>
            </a:r>
            <a:r>
              <a:rPr lang="de-DE" dirty="0"/>
              <a:t> </a:t>
            </a:r>
            <a:r>
              <a:rPr lang="de-DE" dirty="0" err="1"/>
              <a:t>the</a:t>
            </a:r>
            <a:r>
              <a:rPr lang="de-DE" dirty="0"/>
              <a:t> 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 </a:t>
            </a:r>
            <a:r>
              <a:rPr lang="de-DE" dirty="0" err="1"/>
              <a:t>relating</a:t>
            </a:r>
            <a:r>
              <a:rPr lang="de-DE" dirty="0"/>
              <a:t> </a:t>
            </a:r>
            <a:r>
              <a:rPr lang="de-DE" dirty="0" err="1"/>
              <a:t>to</a:t>
            </a:r>
            <a:r>
              <a:rPr lang="de-DE" dirty="0"/>
              <a:t> </a:t>
            </a:r>
            <a:r>
              <a:rPr lang="de-DE" dirty="0" err="1"/>
              <a:t>the</a:t>
            </a:r>
            <a:r>
              <a:rPr lang="de-DE" dirty="0"/>
              <a:t> </a:t>
            </a:r>
            <a:r>
              <a:rPr lang="de-DE" dirty="0" err="1"/>
              <a:t>internal</a:t>
            </a:r>
            <a:r>
              <a:rPr lang="de-DE" dirty="0"/>
              <a:t> </a:t>
            </a:r>
            <a:r>
              <a:rPr lang="de-DE" dirty="0" err="1"/>
              <a:t>policies</a:t>
            </a:r>
            <a:r>
              <a:rPr lang="de-DE" dirty="0"/>
              <a:t> </a:t>
            </a:r>
            <a:r>
              <a:rPr lang="de-DE" dirty="0" err="1"/>
              <a:t>and</a:t>
            </a:r>
            <a:r>
              <a:rPr lang="de-DE" dirty="0"/>
              <a:t> </a:t>
            </a:r>
            <a:r>
              <a:rPr lang="de-DE" dirty="0" err="1"/>
              <a:t>action</a:t>
            </a:r>
            <a:r>
              <a:rPr lang="de-DE" dirty="0"/>
              <a:t> </a:t>
            </a:r>
            <a:r>
              <a:rPr lang="de-DE" dirty="0" err="1"/>
              <a:t>of</a:t>
            </a:r>
            <a:r>
              <a:rPr lang="de-DE" dirty="0"/>
              <a:t> </a:t>
            </a:r>
            <a:r>
              <a:rPr lang="de-DE" dirty="0" err="1"/>
              <a:t>the</a:t>
            </a:r>
            <a:r>
              <a:rPr lang="de-DE" dirty="0"/>
              <a:t> Union.</a:t>
            </a:r>
          </a:p>
          <a:p>
            <a:r>
              <a:rPr lang="de-DE" dirty="0"/>
              <a:t>The European Council </a:t>
            </a:r>
            <a:r>
              <a:rPr lang="de-DE" dirty="0" err="1"/>
              <a:t>may</a:t>
            </a:r>
            <a:r>
              <a:rPr lang="de-DE" dirty="0"/>
              <a:t> </a:t>
            </a:r>
            <a:r>
              <a:rPr lang="de-DE" dirty="0" err="1"/>
              <a:t>adopt</a:t>
            </a:r>
            <a:r>
              <a:rPr lang="de-DE" dirty="0"/>
              <a:t> a </a:t>
            </a:r>
            <a:r>
              <a:rPr lang="de-DE" dirty="0" err="1"/>
              <a:t>decision</a:t>
            </a:r>
            <a:r>
              <a:rPr lang="de-DE" dirty="0"/>
              <a:t> </a:t>
            </a:r>
            <a:r>
              <a:rPr lang="de-DE" dirty="0" err="1"/>
              <a:t>amending</a:t>
            </a:r>
            <a:r>
              <a:rPr lang="de-DE" dirty="0"/>
              <a:t> all </a:t>
            </a:r>
            <a:r>
              <a:rPr lang="de-DE" dirty="0" err="1"/>
              <a:t>or</a:t>
            </a:r>
            <a:r>
              <a:rPr lang="de-DE" dirty="0"/>
              <a:t> </a:t>
            </a:r>
            <a:r>
              <a:rPr lang="de-DE" dirty="0" err="1"/>
              <a:t>part</a:t>
            </a:r>
            <a:r>
              <a:rPr lang="de-DE" dirty="0"/>
              <a:t> </a:t>
            </a:r>
            <a:r>
              <a:rPr lang="de-DE" dirty="0" err="1"/>
              <a:t>of</a:t>
            </a:r>
            <a:r>
              <a:rPr lang="de-DE" dirty="0"/>
              <a:t> </a:t>
            </a:r>
            <a:r>
              <a:rPr lang="de-DE" dirty="0" err="1"/>
              <a:t>the</a:t>
            </a:r>
            <a:r>
              <a:rPr lang="de-DE" dirty="0"/>
              <a:t> </a:t>
            </a:r>
            <a:r>
              <a:rPr lang="de-DE" dirty="0" err="1"/>
              <a:t>provisions</a:t>
            </a:r>
            <a:r>
              <a:rPr lang="de-DE" dirty="0"/>
              <a:t> </a:t>
            </a:r>
            <a:r>
              <a:rPr lang="de-DE" dirty="0" err="1"/>
              <a:t>of</a:t>
            </a:r>
            <a:r>
              <a:rPr lang="de-DE" dirty="0"/>
              <a:t> Part </a:t>
            </a:r>
            <a:r>
              <a:rPr lang="de-DE" dirty="0" err="1"/>
              <a:t>Three</a:t>
            </a:r>
            <a:r>
              <a:rPr lang="de-DE" dirty="0"/>
              <a:t> </a:t>
            </a:r>
            <a:r>
              <a:rPr lang="de-DE" dirty="0" err="1"/>
              <a:t>of</a:t>
            </a:r>
            <a:r>
              <a:rPr lang="de-DE" dirty="0"/>
              <a:t> </a:t>
            </a:r>
            <a:r>
              <a:rPr lang="de-DE" dirty="0" err="1"/>
              <a:t>the</a:t>
            </a:r>
            <a:r>
              <a:rPr lang="de-DE" dirty="0"/>
              <a:t> 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 The European Council </a:t>
            </a:r>
            <a:r>
              <a:rPr lang="de-DE" dirty="0" err="1"/>
              <a:t>shall</a:t>
            </a:r>
            <a:r>
              <a:rPr lang="de-DE" dirty="0"/>
              <a:t> </a:t>
            </a:r>
            <a:r>
              <a:rPr lang="de-DE" dirty="0" err="1"/>
              <a:t>act</a:t>
            </a:r>
            <a:r>
              <a:rPr lang="de-DE" dirty="0"/>
              <a:t> </a:t>
            </a:r>
            <a:r>
              <a:rPr lang="de-DE" dirty="0" err="1"/>
              <a:t>by</a:t>
            </a:r>
            <a:r>
              <a:rPr lang="de-DE" dirty="0"/>
              <a:t> </a:t>
            </a:r>
            <a:r>
              <a:rPr lang="de-DE" dirty="0" err="1"/>
              <a:t>unanimity</a:t>
            </a:r>
            <a:r>
              <a:rPr lang="de-DE" dirty="0"/>
              <a:t> after </a:t>
            </a:r>
            <a:r>
              <a:rPr lang="de-DE" dirty="0" err="1"/>
              <a:t>consulting</a:t>
            </a:r>
            <a:r>
              <a:rPr lang="de-DE" dirty="0"/>
              <a:t> </a:t>
            </a:r>
            <a:r>
              <a:rPr lang="de-DE" dirty="0" err="1"/>
              <a:t>the</a:t>
            </a:r>
            <a:r>
              <a:rPr lang="de-DE" dirty="0"/>
              <a:t> European </a:t>
            </a:r>
            <a:r>
              <a:rPr lang="de-DE" dirty="0" err="1"/>
              <a:t>Parliament</a:t>
            </a:r>
            <a:r>
              <a:rPr lang="de-DE" dirty="0"/>
              <a:t> </a:t>
            </a:r>
            <a:r>
              <a:rPr lang="de-DE" dirty="0" err="1"/>
              <a:t>and</a:t>
            </a:r>
            <a:r>
              <a:rPr lang="de-DE" dirty="0"/>
              <a:t> </a:t>
            </a:r>
            <a:r>
              <a:rPr lang="de-DE" dirty="0" err="1"/>
              <a:t>the</a:t>
            </a:r>
            <a:r>
              <a:rPr lang="de-DE" dirty="0"/>
              <a:t> </a:t>
            </a:r>
            <a:r>
              <a:rPr lang="de-DE" dirty="0" err="1"/>
              <a:t>Commission</a:t>
            </a:r>
            <a:r>
              <a:rPr lang="de-DE" dirty="0"/>
              <a:t>, </a:t>
            </a:r>
            <a:r>
              <a:rPr lang="de-DE" dirty="0" err="1"/>
              <a:t>and</a:t>
            </a:r>
            <a:r>
              <a:rPr lang="de-DE" dirty="0"/>
              <a:t> </a:t>
            </a:r>
            <a:r>
              <a:rPr lang="de-DE" dirty="0" err="1"/>
              <a:t>the</a:t>
            </a:r>
            <a:r>
              <a:rPr lang="de-DE" dirty="0"/>
              <a:t> European Central Bank in </a:t>
            </a:r>
            <a:r>
              <a:rPr lang="de-DE" dirty="0" err="1"/>
              <a:t>the</a:t>
            </a:r>
            <a:r>
              <a:rPr lang="de-DE" dirty="0"/>
              <a:t> </a:t>
            </a:r>
            <a:r>
              <a:rPr lang="de-DE" dirty="0" err="1"/>
              <a:t>case</a:t>
            </a:r>
            <a:r>
              <a:rPr lang="de-DE" dirty="0"/>
              <a:t> </a:t>
            </a:r>
            <a:r>
              <a:rPr lang="de-DE" dirty="0" err="1"/>
              <a:t>of</a:t>
            </a:r>
            <a:r>
              <a:rPr lang="de-DE" dirty="0"/>
              <a:t> </a:t>
            </a:r>
            <a:r>
              <a:rPr lang="de-DE" dirty="0" err="1"/>
              <a:t>institutional</a:t>
            </a:r>
            <a:r>
              <a:rPr lang="de-DE" dirty="0"/>
              <a:t> </a:t>
            </a:r>
            <a:r>
              <a:rPr lang="de-DE" dirty="0" err="1"/>
              <a:t>changes</a:t>
            </a:r>
            <a:r>
              <a:rPr lang="de-DE" dirty="0"/>
              <a:t> in </a:t>
            </a:r>
            <a:r>
              <a:rPr lang="de-DE" dirty="0" err="1"/>
              <a:t>the</a:t>
            </a:r>
            <a:r>
              <a:rPr lang="de-DE" dirty="0"/>
              <a:t> </a:t>
            </a:r>
            <a:r>
              <a:rPr lang="de-DE" dirty="0" err="1"/>
              <a:t>monetary</a:t>
            </a:r>
            <a:r>
              <a:rPr lang="de-DE" dirty="0"/>
              <a:t> </a:t>
            </a:r>
            <a:r>
              <a:rPr lang="de-DE" dirty="0" err="1"/>
              <a:t>area</a:t>
            </a:r>
            <a:r>
              <a:rPr lang="de-DE" dirty="0"/>
              <a:t>. </a:t>
            </a:r>
            <a:r>
              <a:rPr lang="de-DE" dirty="0" err="1"/>
              <a:t>That</a:t>
            </a:r>
            <a:r>
              <a:rPr lang="de-DE" dirty="0"/>
              <a:t> </a:t>
            </a:r>
            <a:r>
              <a:rPr lang="de-DE" dirty="0" err="1"/>
              <a:t>decision</a:t>
            </a:r>
            <a:r>
              <a:rPr lang="de-DE" dirty="0"/>
              <a:t> </a:t>
            </a:r>
            <a:r>
              <a:rPr lang="de-DE" dirty="0" err="1"/>
              <a:t>shall</a:t>
            </a:r>
            <a:r>
              <a:rPr lang="de-DE" dirty="0"/>
              <a:t> not </a:t>
            </a:r>
            <a:r>
              <a:rPr lang="de-DE" dirty="0" err="1"/>
              <a:t>enter</a:t>
            </a:r>
            <a:r>
              <a:rPr lang="de-DE" dirty="0"/>
              <a:t> </a:t>
            </a:r>
            <a:r>
              <a:rPr lang="de-DE" dirty="0" err="1"/>
              <a:t>into</a:t>
            </a:r>
            <a:r>
              <a:rPr lang="de-DE" dirty="0"/>
              <a:t> </a:t>
            </a:r>
            <a:r>
              <a:rPr lang="de-DE" dirty="0" err="1"/>
              <a:t>force</a:t>
            </a:r>
            <a:r>
              <a:rPr lang="de-DE" dirty="0"/>
              <a:t> </a:t>
            </a:r>
            <a:r>
              <a:rPr lang="de-DE" dirty="0" err="1"/>
              <a:t>until</a:t>
            </a:r>
            <a:r>
              <a:rPr lang="de-DE" dirty="0"/>
              <a:t> </a:t>
            </a:r>
            <a:r>
              <a:rPr lang="de-DE" dirty="0" err="1"/>
              <a:t>it</a:t>
            </a:r>
            <a:r>
              <a:rPr lang="de-DE" dirty="0"/>
              <a:t> </a:t>
            </a:r>
            <a:r>
              <a:rPr lang="de-DE" dirty="0" err="1"/>
              <a:t>is</a:t>
            </a:r>
            <a:r>
              <a:rPr lang="de-DE" dirty="0"/>
              <a:t> </a:t>
            </a:r>
            <a:r>
              <a:rPr lang="de-DE" dirty="0" err="1"/>
              <a:t>approved</a:t>
            </a:r>
            <a:r>
              <a:rPr lang="de-DE" dirty="0"/>
              <a:t> </a:t>
            </a:r>
            <a:r>
              <a:rPr lang="de-DE" dirty="0" err="1"/>
              <a:t>by</a:t>
            </a:r>
            <a:r>
              <a:rPr lang="de-DE" dirty="0"/>
              <a:t> </a:t>
            </a:r>
            <a:r>
              <a:rPr lang="de-DE" dirty="0" err="1"/>
              <a:t>the</a:t>
            </a:r>
            <a:r>
              <a:rPr lang="de-DE" dirty="0"/>
              <a:t> Member States in </a:t>
            </a:r>
            <a:r>
              <a:rPr lang="de-DE" dirty="0" err="1"/>
              <a:t>accordance</a:t>
            </a:r>
            <a:r>
              <a:rPr lang="de-DE" dirty="0"/>
              <a:t> </a:t>
            </a:r>
            <a:r>
              <a:rPr lang="de-DE" dirty="0" err="1"/>
              <a:t>with</a:t>
            </a:r>
            <a:r>
              <a:rPr lang="de-DE" dirty="0"/>
              <a:t> </a:t>
            </a:r>
            <a:r>
              <a:rPr lang="de-DE" dirty="0" err="1"/>
              <a:t>their</a:t>
            </a:r>
            <a:r>
              <a:rPr lang="de-DE" dirty="0"/>
              <a:t> </a:t>
            </a:r>
            <a:r>
              <a:rPr lang="de-DE" dirty="0" err="1"/>
              <a:t>respective</a:t>
            </a:r>
            <a:r>
              <a:rPr lang="de-DE" dirty="0"/>
              <a:t> </a:t>
            </a:r>
            <a:r>
              <a:rPr lang="de-DE" dirty="0" err="1"/>
              <a:t>constitutional</a:t>
            </a:r>
            <a:r>
              <a:rPr lang="de-DE" dirty="0"/>
              <a:t> </a:t>
            </a:r>
            <a:r>
              <a:rPr lang="de-DE" dirty="0" err="1"/>
              <a:t>requirements</a:t>
            </a:r>
            <a:r>
              <a:rPr lang="de-DE" dirty="0"/>
              <a:t>.</a:t>
            </a:r>
          </a:p>
          <a:p>
            <a:r>
              <a:rPr lang="de-DE" dirty="0"/>
              <a:t>The </a:t>
            </a:r>
            <a:r>
              <a:rPr lang="de-DE" dirty="0" err="1"/>
              <a:t>decision</a:t>
            </a:r>
            <a:r>
              <a:rPr lang="de-DE" dirty="0"/>
              <a:t> </a:t>
            </a:r>
            <a:r>
              <a:rPr lang="de-DE" dirty="0" err="1"/>
              <a:t>referred</a:t>
            </a:r>
            <a:r>
              <a:rPr lang="de-DE" dirty="0"/>
              <a:t> </a:t>
            </a:r>
            <a:r>
              <a:rPr lang="de-DE" dirty="0" err="1"/>
              <a:t>to</a:t>
            </a:r>
            <a:r>
              <a:rPr lang="de-DE" dirty="0"/>
              <a:t> in </a:t>
            </a:r>
            <a:r>
              <a:rPr lang="de-DE" dirty="0" err="1"/>
              <a:t>the</a:t>
            </a:r>
            <a:r>
              <a:rPr lang="de-DE" dirty="0"/>
              <a:t> </a:t>
            </a:r>
            <a:r>
              <a:rPr lang="de-DE" dirty="0" err="1"/>
              <a:t>second</a:t>
            </a:r>
            <a:r>
              <a:rPr lang="de-DE" dirty="0"/>
              <a:t> </a:t>
            </a:r>
            <a:r>
              <a:rPr lang="de-DE" dirty="0" err="1"/>
              <a:t>subparagraph</a:t>
            </a:r>
            <a:r>
              <a:rPr lang="de-DE" dirty="0"/>
              <a:t> </a:t>
            </a:r>
            <a:r>
              <a:rPr lang="de-DE" dirty="0" err="1"/>
              <a:t>shall</a:t>
            </a:r>
            <a:r>
              <a:rPr lang="de-DE" dirty="0"/>
              <a:t> not </a:t>
            </a:r>
            <a:r>
              <a:rPr lang="de-DE" dirty="0" err="1"/>
              <a:t>increase</a:t>
            </a:r>
            <a:r>
              <a:rPr lang="de-DE" dirty="0"/>
              <a:t> </a:t>
            </a:r>
            <a:r>
              <a:rPr lang="de-DE" dirty="0" err="1"/>
              <a:t>the</a:t>
            </a:r>
            <a:r>
              <a:rPr lang="de-DE" dirty="0"/>
              <a:t> </a:t>
            </a:r>
            <a:r>
              <a:rPr lang="de-DE" dirty="0" err="1"/>
              <a:t>competences</a:t>
            </a:r>
            <a:r>
              <a:rPr lang="de-DE" dirty="0"/>
              <a:t> </a:t>
            </a:r>
            <a:r>
              <a:rPr lang="de-DE" dirty="0" err="1"/>
              <a:t>conferred</a:t>
            </a:r>
            <a:r>
              <a:rPr lang="de-DE" dirty="0"/>
              <a:t> on </a:t>
            </a:r>
            <a:r>
              <a:rPr lang="de-DE" dirty="0" err="1"/>
              <a:t>the</a:t>
            </a:r>
            <a:r>
              <a:rPr lang="de-DE" dirty="0"/>
              <a:t> Union in </a:t>
            </a:r>
            <a:r>
              <a:rPr lang="de-DE" dirty="0" err="1"/>
              <a:t>the</a:t>
            </a:r>
            <a:r>
              <a:rPr lang="de-DE" dirty="0"/>
              <a:t> </a:t>
            </a:r>
            <a:r>
              <a:rPr lang="de-DE" dirty="0" err="1"/>
              <a:t>Treaties</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FCC </a:t>
            </a:r>
            <a:r>
              <a:rPr lang="de-DE" sz="1200" kern="1200" dirty="0" err="1">
                <a:solidFill>
                  <a:schemeClr val="tx1"/>
                </a:solidFill>
                <a:effectLst/>
                <a:latin typeface="+mn-lt"/>
                <a:ea typeface="+mn-ea"/>
                <a:cs typeface="+mn-cs"/>
              </a:rPr>
              <a:t>No</a:t>
            </a:r>
            <a:r>
              <a:rPr lang="de-DE" sz="1200" kern="1200" dirty="0">
                <a:solidFill>
                  <a:schemeClr val="tx1"/>
                </a:solidFill>
                <a:effectLst/>
                <a:latin typeface="+mn-lt"/>
                <a:ea typeface="+mn-ea"/>
                <a:cs typeface="+mn-cs"/>
              </a:rPr>
              <a:t>. 310: „The </a:t>
            </a:r>
            <a:r>
              <a:rPr lang="de-DE" sz="1200" kern="1200" dirty="0" err="1">
                <a:solidFill>
                  <a:schemeClr val="tx1"/>
                </a:solidFill>
                <a:effectLst/>
                <a:latin typeface="+mn-lt"/>
                <a:ea typeface="+mn-ea"/>
                <a:cs typeface="+mn-cs"/>
              </a:rPr>
              <a:t>simplified</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revision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possible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current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Treaties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only</a:t>
            </a:r>
            <a:r>
              <a:rPr lang="de-DE" sz="1200" kern="1200" dirty="0">
                <a:solidFill>
                  <a:schemeClr val="tx1"/>
                </a:solidFill>
                <a:effectLst/>
                <a:latin typeface="+mn-lt"/>
                <a:ea typeface="+mn-ea"/>
                <a:cs typeface="+mn-cs"/>
              </a:rPr>
              <a:t> in individual </a:t>
            </a:r>
            <a:r>
              <a:rPr lang="de-DE" sz="1200" kern="1200" dirty="0" err="1">
                <a:solidFill>
                  <a:schemeClr val="tx1"/>
                </a:solidFill>
                <a:effectLst/>
                <a:latin typeface="+mn-lt"/>
                <a:ea typeface="+mn-ea"/>
                <a:cs typeface="+mn-cs"/>
              </a:rPr>
              <a:t>provisions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17.1 TEU - </a:t>
            </a:r>
            <a:r>
              <a:rPr lang="de-DE" sz="1200" kern="1200" dirty="0" err="1">
                <a:solidFill>
                  <a:schemeClr val="tx1"/>
                </a:solidFill>
                <a:effectLst/>
                <a:latin typeface="+mn-lt"/>
                <a:ea typeface="+mn-ea"/>
                <a:cs typeface="+mn-cs"/>
              </a:rPr>
              <a:t>introduction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common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defence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42 TEU - </a:t>
            </a:r>
            <a:r>
              <a:rPr lang="de-DE" sz="1200" kern="1200" dirty="0" err="1">
                <a:solidFill>
                  <a:schemeClr val="tx1"/>
                </a:solidFill>
                <a:effectLst/>
                <a:latin typeface="+mn-lt"/>
                <a:ea typeface="+mn-ea"/>
                <a:cs typeface="+mn-cs"/>
              </a:rPr>
              <a:t>applicability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Title IV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establishing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Community on </a:t>
            </a:r>
            <a:r>
              <a:rPr lang="de-DE" sz="1200" kern="1200" dirty="0" err="1">
                <a:solidFill>
                  <a:schemeClr val="tx1"/>
                </a:solidFill>
                <a:effectLst/>
                <a:latin typeface="+mn-lt"/>
                <a:ea typeface="+mn-ea"/>
                <a:cs typeface="+mn-cs"/>
              </a:rPr>
              <a:t>police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judicial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cooperation</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criminal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matters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22.2 ECT - </a:t>
            </a:r>
            <a:r>
              <a:rPr lang="de-DE" sz="1200" kern="1200" dirty="0" err="1">
                <a:solidFill>
                  <a:schemeClr val="tx1"/>
                </a:solidFill>
                <a:effectLst/>
                <a:latin typeface="+mn-lt"/>
                <a:ea typeface="+mn-ea"/>
                <a:cs typeface="+mn-cs"/>
              </a:rPr>
              <a:t>extension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rights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citizens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Union;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190.4 ECT - </a:t>
            </a:r>
            <a:r>
              <a:rPr lang="de-DE" sz="1200" kern="1200" dirty="0" err="1">
                <a:solidFill>
                  <a:schemeClr val="tx1"/>
                </a:solidFill>
                <a:effectLst/>
                <a:latin typeface="+mn-lt"/>
                <a:ea typeface="+mn-ea"/>
                <a:cs typeface="+mn-cs"/>
              </a:rPr>
              <a:t>introduction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 uniform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election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Parliament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269.2 ECT - </a:t>
            </a:r>
            <a:r>
              <a:rPr lang="de-DE" sz="1200" kern="1200" dirty="0" err="1">
                <a:solidFill>
                  <a:schemeClr val="tx1"/>
                </a:solidFill>
                <a:effectLst/>
                <a:latin typeface="+mn-lt"/>
                <a:ea typeface="+mn-ea"/>
                <a:cs typeface="+mn-cs"/>
              </a:rPr>
              <a:t>determination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Community’s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own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pursuant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applicable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amendments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provisions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relating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set</a:t>
            </a:r>
            <a:r>
              <a:rPr lang="de-DE" sz="1200" kern="1200" dirty="0">
                <a:solidFill>
                  <a:schemeClr val="tx1"/>
                </a:solidFill>
                <a:effectLst/>
                <a:latin typeface="+mn-lt"/>
                <a:ea typeface="+mn-ea"/>
                <a:cs typeface="+mn-cs"/>
              </a:rPr>
              <a:t> out in Part </a:t>
            </a:r>
            <a:r>
              <a:rPr lang="de-DE" sz="1200" kern="1200" dirty="0" err="1">
                <a:solidFill>
                  <a:schemeClr val="tx1"/>
                </a:solidFill>
                <a:effectLst/>
                <a:latin typeface="+mn-lt"/>
                <a:ea typeface="+mn-ea"/>
                <a:cs typeface="+mn-cs"/>
              </a:rPr>
              <a:t>Three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Functioning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Union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48.6(2) </a:t>
            </a:r>
            <a:r>
              <a:rPr lang="de-DE" sz="1200" kern="1200" dirty="0" err="1">
                <a:solidFill>
                  <a:schemeClr val="tx1"/>
                </a:solidFill>
                <a:effectLst/>
                <a:latin typeface="+mn-lt"/>
                <a:ea typeface="+mn-ea"/>
                <a:cs typeface="+mn-cs"/>
              </a:rPr>
              <a:t>sentence</a:t>
            </a:r>
            <a:r>
              <a:rPr lang="de-DE" sz="1200" kern="1200" dirty="0">
                <a:solidFill>
                  <a:schemeClr val="tx1"/>
                </a:solidFill>
                <a:effectLst/>
                <a:latin typeface="+mn-lt"/>
                <a:ea typeface="+mn-ea"/>
                <a:cs typeface="+mn-cs"/>
              </a:rPr>
              <a:t> 1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a:t>
            </a:r>
          </a:p>
          <a:p>
            <a:r>
              <a:rPr lang="de-DE" dirty="0"/>
              <a:t>FCC </a:t>
            </a:r>
            <a:r>
              <a:rPr lang="de-DE" dirty="0" err="1"/>
              <a:t>No</a:t>
            </a:r>
            <a:r>
              <a:rPr lang="de-DE" dirty="0"/>
              <a:t>. </a:t>
            </a:r>
            <a:r>
              <a:rPr lang="de-DE" sz="1200" kern="1200" dirty="0">
                <a:solidFill>
                  <a:schemeClr val="tx1"/>
                </a:solidFill>
                <a:effectLst/>
                <a:latin typeface="+mn-lt"/>
                <a:ea typeface="+mn-ea"/>
                <a:cs typeface="+mn-cs"/>
              </a:rPr>
              <a:t>313</a:t>
            </a:r>
          </a:p>
          <a:p>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bb</a:t>
            </a:r>
            <a:r>
              <a:rPr lang="de-DE" sz="1200" kern="1200" dirty="0">
                <a:solidFill>
                  <a:schemeClr val="tx1"/>
                </a:solidFill>
                <a:effectLst/>
                <a:latin typeface="+mn-lt"/>
                <a:ea typeface="+mn-ea"/>
                <a:cs typeface="+mn-cs"/>
              </a:rPr>
              <a:t>) „The Treaty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incorporates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provisions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Treaties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worded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analogy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48.6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restricted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specific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extended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42.2(1)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introduction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common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defence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25.2 TFEU - </a:t>
            </a:r>
            <a:r>
              <a:rPr lang="de-DE" sz="1200" kern="1200" dirty="0" err="1">
                <a:solidFill>
                  <a:schemeClr val="tx1"/>
                </a:solidFill>
                <a:effectLst/>
                <a:latin typeface="+mn-lt"/>
                <a:ea typeface="+mn-ea"/>
                <a:cs typeface="+mn-cs"/>
              </a:rPr>
              <a:t>extension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rights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citizens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Union;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218.8(2) </a:t>
            </a:r>
            <a:r>
              <a:rPr lang="de-DE" sz="1200" kern="1200" dirty="0" err="1">
                <a:solidFill>
                  <a:schemeClr val="tx1"/>
                </a:solidFill>
                <a:effectLst/>
                <a:latin typeface="+mn-lt"/>
                <a:ea typeface="+mn-ea"/>
                <a:cs typeface="+mn-cs"/>
              </a:rPr>
              <a:t>sentence</a:t>
            </a:r>
            <a:r>
              <a:rPr lang="de-DE" sz="1200" kern="1200" dirty="0">
                <a:solidFill>
                  <a:schemeClr val="tx1"/>
                </a:solidFill>
                <a:effectLst/>
                <a:latin typeface="+mn-lt"/>
                <a:ea typeface="+mn-ea"/>
                <a:cs typeface="+mn-cs"/>
              </a:rPr>
              <a:t> 2 TFEU - </a:t>
            </a:r>
            <a:r>
              <a:rPr lang="de-DE" sz="1200" kern="1200" dirty="0" err="1">
                <a:solidFill>
                  <a:schemeClr val="tx1"/>
                </a:solidFill>
                <a:effectLst/>
                <a:latin typeface="+mn-lt"/>
                <a:ea typeface="+mn-ea"/>
                <a:cs typeface="+mn-cs"/>
              </a:rPr>
              <a:t>accession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Union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Convention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Protection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Human </a:t>
            </a:r>
            <a:r>
              <a:rPr lang="de-DE" sz="1200" kern="1200" dirty="0" err="1">
                <a:solidFill>
                  <a:schemeClr val="tx1"/>
                </a:solidFill>
                <a:effectLst/>
                <a:latin typeface="+mn-lt"/>
                <a:ea typeface="+mn-ea"/>
                <a:cs typeface="+mn-cs"/>
              </a:rPr>
              <a:t>Rights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Fundamental </a:t>
            </a:r>
            <a:r>
              <a:rPr lang="de-DE" sz="1200" kern="1200" dirty="0" err="1">
                <a:solidFill>
                  <a:schemeClr val="tx1"/>
                </a:solidFill>
                <a:effectLst/>
                <a:latin typeface="+mn-lt"/>
                <a:ea typeface="+mn-ea"/>
                <a:cs typeface="+mn-cs"/>
              </a:rPr>
              <a:t>Freedoms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223.1(2) TFEU - </a:t>
            </a:r>
            <a:r>
              <a:rPr lang="de-DE" sz="1200" kern="1200" dirty="0" err="1">
                <a:solidFill>
                  <a:schemeClr val="tx1"/>
                </a:solidFill>
                <a:effectLst/>
                <a:latin typeface="+mn-lt"/>
                <a:ea typeface="+mn-ea"/>
                <a:cs typeface="+mn-cs"/>
              </a:rPr>
              <a:t>introduction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 uniform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elections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Parliament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262 TFEU - </a:t>
            </a:r>
            <a:r>
              <a:rPr lang="de-DE" sz="1200" kern="1200" dirty="0" err="1">
                <a:solidFill>
                  <a:schemeClr val="tx1"/>
                </a:solidFill>
                <a:effectLst/>
                <a:latin typeface="+mn-lt"/>
                <a:ea typeface="+mn-ea"/>
                <a:cs typeface="+mn-cs"/>
              </a:rPr>
              <a:t>competence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Union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creation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intellectual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property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rights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311.3 TFEU - </a:t>
            </a:r>
            <a:r>
              <a:rPr lang="de-DE" sz="1200" kern="1200" dirty="0" err="1">
                <a:solidFill>
                  <a:schemeClr val="tx1"/>
                </a:solidFill>
                <a:effectLst/>
                <a:latin typeface="+mn-lt"/>
                <a:ea typeface="+mn-ea"/>
                <a:cs typeface="+mn-cs"/>
              </a:rPr>
              <a:t>determination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Union’s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own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resources</a:t>
            </a:r>
            <a:r>
              <a:rPr lang="de-DE" sz="1200" kern="1200" dirty="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10"/>
          </p:nvPr>
        </p:nvSpPr>
        <p:spPr/>
        <p:txBody>
          <a:bodyPr/>
          <a:lstStyle/>
          <a:p>
            <a:fld id="{2CF06049-8E5A-4090-BC62-E90DF46BE4C1}" type="slidenum">
              <a:rPr lang="de-DE" smtClean="0"/>
              <a:pPr/>
              <a:t>49</a:t>
            </a:fld>
            <a:endParaRPr lang="de-DE"/>
          </a:p>
        </p:txBody>
      </p:sp>
    </p:spTree>
    <p:extLst>
      <p:ext uri="{BB962C8B-B14F-4D97-AF65-F5344CB8AC3E}">
        <p14:creationId xmlns:p14="http://schemas.microsoft.com/office/powerpoint/2010/main" val="1566311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pPr>
              <a:lnSpc>
                <a:spcPct val="120000"/>
              </a:lnSpc>
            </a:pPr>
            <a:r>
              <a:rPr lang="de-DE" sz="1200" dirty="0"/>
              <a:t>7. </a:t>
            </a:r>
            <a:r>
              <a:rPr lang="de-DE" sz="1200" dirty="0" err="1"/>
              <a:t>Where</a:t>
            </a:r>
            <a:r>
              <a:rPr lang="de-DE" sz="1200" dirty="0"/>
              <a:t> </a:t>
            </a:r>
            <a:r>
              <a:rPr lang="de-DE" sz="1200" dirty="0" err="1"/>
              <a:t>the</a:t>
            </a:r>
            <a:r>
              <a:rPr lang="de-DE" sz="1200" dirty="0"/>
              <a:t> </a:t>
            </a:r>
            <a:r>
              <a:rPr lang="de-DE" sz="1200" dirty="0">
                <a:solidFill>
                  <a:srgbClr val="000000"/>
                </a:solidFill>
              </a:rPr>
              <a:t>Treaty on </a:t>
            </a:r>
            <a:r>
              <a:rPr lang="de-DE" sz="1200" dirty="0" err="1">
                <a:solidFill>
                  <a:schemeClr val="tx1"/>
                </a:solidFill>
              </a:rPr>
              <a:t>the</a:t>
            </a:r>
            <a:r>
              <a:rPr lang="de-DE" sz="1200" dirty="0">
                <a:solidFill>
                  <a:schemeClr val="tx1"/>
                </a:solidFill>
              </a:rPr>
              <a:t> </a:t>
            </a:r>
            <a:r>
              <a:rPr lang="de-DE" sz="1200" dirty="0" err="1">
                <a:solidFill>
                  <a:schemeClr val="tx1"/>
                </a:solidFill>
              </a:rPr>
              <a:t>Functioning</a:t>
            </a:r>
            <a:r>
              <a:rPr lang="de-DE" sz="1200" dirty="0">
                <a:solidFill>
                  <a:schemeClr val="tx1"/>
                </a:solidFill>
              </a:rPr>
              <a:t> </a:t>
            </a:r>
            <a:r>
              <a:rPr lang="de-DE" sz="1200" dirty="0" err="1">
                <a:solidFill>
                  <a:schemeClr val="tx1"/>
                </a:solidFill>
              </a:rPr>
              <a:t>of</a:t>
            </a:r>
            <a:r>
              <a:rPr lang="de-DE" sz="1200" dirty="0">
                <a:solidFill>
                  <a:schemeClr val="tx1"/>
                </a:solidFill>
              </a:rPr>
              <a:t> </a:t>
            </a:r>
            <a:r>
              <a:rPr lang="de-DE" sz="1200" dirty="0" err="1">
                <a:solidFill>
                  <a:schemeClr val="tx1"/>
                </a:solidFill>
              </a:rPr>
              <a:t>the</a:t>
            </a:r>
            <a:r>
              <a:rPr lang="de-DE" sz="1200" dirty="0">
                <a:solidFill>
                  <a:schemeClr val="tx1"/>
                </a:solidFill>
              </a:rPr>
              <a:t>  European Union </a:t>
            </a:r>
            <a:r>
              <a:rPr lang="de-DE" sz="1200" dirty="0" err="1">
                <a:solidFill>
                  <a:schemeClr val="tx1"/>
                </a:solidFill>
              </a:rPr>
              <a:t>or</a:t>
            </a:r>
            <a:r>
              <a:rPr lang="de-DE" sz="1200" dirty="0">
                <a:solidFill>
                  <a:schemeClr val="tx1"/>
                </a:solidFill>
              </a:rPr>
              <a:t> T</a:t>
            </a:r>
            <a:r>
              <a:rPr lang="de-DE" sz="1200" dirty="0">
                <a:solidFill>
                  <a:srgbClr val="000000"/>
                </a:solidFill>
              </a:rPr>
              <a:t>itle V </a:t>
            </a:r>
            <a:r>
              <a:rPr lang="de-DE" sz="1200" dirty="0" err="1">
                <a:solidFill>
                  <a:srgbClr val="000000"/>
                </a:solidFill>
              </a:rPr>
              <a:t>of</a:t>
            </a:r>
            <a:r>
              <a:rPr lang="de-DE" sz="1200" dirty="0">
                <a:solidFill>
                  <a:srgbClr val="000000"/>
                </a:solidFill>
              </a:rPr>
              <a:t> </a:t>
            </a:r>
            <a:r>
              <a:rPr lang="de-DE" sz="1200" dirty="0" err="1"/>
              <a:t>this</a:t>
            </a:r>
            <a:r>
              <a:rPr lang="de-DE" sz="1200" dirty="0"/>
              <a:t> Treaty </a:t>
            </a:r>
            <a:r>
              <a:rPr lang="de-DE" sz="1200" dirty="0" err="1"/>
              <a:t>provides</a:t>
            </a:r>
            <a:r>
              <a:rPr lang="de-DE" sz="1200" dirty="0"/>
              <a:t> </a:t>
            </a:r>
            <a:r>
              <a:rPr lang="de-DE" sz="1200" dirty="0" err="1"/>
              <a:t>for</a:t>
            </a:r>
            <a:r>
              <a:rPr lang="de-DE" sz="1200" dirty="0"/>
              <a:t> </a:t>
            </a:r>
            <a:r>
              <a:rPr lang="de-DE" sz="1200" dirty="0" err="1"/>
              <a:t>the</a:t>
            </a:r>
            <a:r>
              <a:rPr lang="de-DE" sz="1200" dirty="0"/>
              <a:t> Council </a:t>
            </a:r>
            <a:r>
              <a:rPr lang="de-DE" sz="1200" dirty="0" err="1"/>
              <a:t>to</a:t>
            </a:r>
            <a:r>
              <a:rPr lang="de-DE" sz="1200" dirty="0"/>
              <a:t> </a:t>
            </a:r>
            <a:r>
              <a:rPr lang="de-DE" sz="1200" dirty="0" err="1"/>
              <a:t>act</a:t>
            </a:r>
            <a:r>
              <a:rPr lang="de-DE" sz="1200" dirty="0"/>
              <a:t> </a:t>
            </a:r>
            <a:r>
              <a:rPr lang="de-DE" sz="1200" dirty="0" err="1"/>
              <a:t>by</a:t>
            </a:r>
            <a:r>
              <a:rPr lang="de-DE" sz="1200" dirty="0"/>
              <a:t> </a:t>
            </a:r>
            <a:r>
              <a:rPr lang="de-DE" sz="1200" dirty="0" err="1"/>
              <a:t>unanimity</a:t>
            </a:r>
            <a:r>
              <a:rPr lang="de-DE" sz="1200" dirty="0"/>
              <a:t> in a </a:t>
            </a:r>
            <a:r>
              <a:rPr lang="de-DE" sz="1200" dirty="0" err="1"/>
              <a:t>given</a:t>
            </a:r>
            <a:r>
              <a:rPr lang="de-DE" sz="1200" dirty="0"/>
              <a:t> </a:t>
            </a:r>
            <a:r>
              <a:rPr lang="de-DE" sz="1200" dirty="0" err="1"/>
              <a:t>area</a:t>
            </a:r>
            <a:r>
              <a:rPr lang="de-DE" sz="1200" dirty="0"/>
              <a:t> </a:t>
            </a:r>
            <a:r>
              <a:rPr lang="de-DE" sz="1200" dirty="0" err="1"/>
              <a:t>or</a:t>
            </a:r>
            <a:r>
              <a:rPr lang="de-DE" sz="1200" dirty="0"/>
              <a:t> </a:t>
            </a:r>
            <a:r>
              <a:rPr lang="de-DE" sz="1200" dirty="0" err="1"/>
              <a:t>case</a:t>
            </a:r>
            <a:r>
              <a:rPr lang="de-DE" sz="1200" dirty="0"/>
              <a:t>, </a:t>
            </a:r>
            <a:r>
              <a:rPr lang="de-DE" sz="1200" dirty="0" err="1"/>
              <a:t>the</a:t>
            </a:r>
            <a:r>
              <a:rPr lang="de-DE" sz="1200" dirty="0"/>
              <a:t> European Council </a:t>
            </a:r>
            <a:r>
              <a:rPr lang="de-DE" sz="1200" dirty="0" err="1"/>
              <a:t>may</a:t>
            </a:r>
            <a:r>
              <a:rPr lang="de-DE" sz="1200" dirty="0"/>
              <a:t> </a:t>
            </a:r>
            <a:r>
              <a:rPr lang="de-DE" sz="1200" dirty="0" err="1"/>
              <a:t>adopt</a:t>
            </a:r>
            <a:r>
              <a:rPr lang="de-DE" sz="1200" dirty="0"/>
              <a:t> a </a:t>
            </a:r>
            <a:r>
              <a:rPr lang="de-DE" sz="1200" dirty="0" err="1"/>
              <a:t>decision</a:t>
            </a:r>
            <a:r>
              <a:rPr lang="de-DE" sz="1200" dirty="0"/>
              <a:t> </a:t>
            </a:r>
            <a:r>
              <a:rPr lang="de-DE" sz="1200" dirty="0" err="1"/>
              <a:t>authorising</a:t>
            </a:r>
            <a:r>
              <a:rPr lang="de-DE" sz="1200" dirty="0"/>
              <a:t> </a:t>
            </a:r>
            <a:r>
              <a:rPr lang="de-DE" sz="1200" dirty="0" err="1"/>
              <a:t>the</a:t>
            </a:r>
            <a:r>
              <a:rPr lang="de-DE" sz="1200" dirty="0"/>
              <a:t> Council </a:t>
            </a:r>
            <a:r>
              <a:rPr lang="de-DE" sz="1200" dirty="0" err="1"/>
              <a:t>to</a:t>
            </a:r>
            <a:r>
              <a:rPr lang="de-DE" sz="1200" dirty="0"/>
              <a:t> </a:t>
            </a:r>
            <a:r>
              <a:rPr lang="de-DE" sz="1200" dirty="0" err="1"/>
              <a:t>act</a:t>
            </a:r>
            <a:r>
              <a:rPr lang="de-DE" sz="1200" dirty="0"/>
              <a:t> </a:t>
            </a:r>
            <a:r>
              <a:rPr lang="de-DE" sz="1200" dirty="0" err="1"/>
              <a:t>by</a:t>
            </a:r>
            <a:r>
              <a:rPr lang="de-DE" sz="1200" dirty="0"/>
              <a:t> a </a:t>
            </a:r>
            <a:r>
              <a:rPr lang="de-DE" sz="1200" dirty="0" err="1"/>
              <a:t>qualified</a:t>
            </a:r>
            <a:r>
              <a:rPr lang="de-DE" sz="1200" dirty="0"/>
              <a:t> </a:t>
            </a:r>
            <a:r>
              <a:rPr lang="de-DE" sz="1200" dirty="0" err="1"/>
              <a:t>majority</a:t>
            </a:r>
            <a:r>
              <a:rPr lang="de-DE" sz="1200" dirty="0"/>
              <a:t> in </a:t>
            </a:r>
            <a:r>
              <a:rPr lang="de-DE" sz="1200" dirty="0" err="1"/>
              <a:t>that</a:t>
            </a:r>
            <a:r>
              <a:rPr lang="de-DE" sz="1200" dirty="0"/>
              <a:t> </a:t>
            </a:r>
            <a:r>
              <a:rPr lang="de-DE" sz="1200" dirty="0" err="1"/>
              <a:t>area</a:t>
            </a:r>
            <a:r>
              <a:rPr lang="de-DE" sz="1200" dirty="0"/>
              <a:t> </a:t>
            </a:r>
            <a:r>
              <a:rPr lang="de-DE" sz="1200" dirty="0" err="1"/>
              <a:t>or</a:t>
            </a:r>
            <a:r>
              <a:rPr lang="de-DE" sz="1200" dirty="0"/>
              <a:t> in </a:t>
            </a:r>
            <a:r>
              <a:rPr lang="de-DE" sz="1200" dirty="0" err="1"/>
              <a:t>that</a:t>
            </a:r>
            <a:r>
              <a:rPr lang="de-DE" sz="1200" dirty="0"/>
              <a:t> </a:t>
            </a:r>
            <a:r>
              <a:rPr lang="de-DE" sz="1200" dirty="0" err="1"/>
              <a:t>case</a:t>
            </a:r>
            <a:r>
              <a:rPr lang="de-DE" sz="1200" dirty="0"/>
              <a:t>. This </a:t>
            </a:r>
            <a:r>
              <a:rPr lang="de-DE" sz="1200" dirty="0" err="1"/>
              <a:t>subparagraph</a:t>
            </a:r>
            <a:r>
              <a:rPr lang="de-DE" sz="1200" dirty="0"/>
              <a:t> </a:t>
            </a:r>
            <a:r>
              <a:rPr lang="de-DE" sz="1200" dirty="0" err="1"/>
              <a:t>shall</a:t>
            </a:r>
            <a:r>
              <a:rPr lang="de-DE" sz="1200" dirty="0"/>
              <a:t> not </a:t>
            </a:r>
            <a:r>
              <a:rPr lang="de-DE" sz="1200" dirty="0" err="1"/>
              <a:t>apply</a:t>
            </a:r>
            <a:r>
              <a:rPr lang="de-DE" sz="1200" dirty="0"/>
              <a:t> </a:t>
            </a:r>
            <a:r>
              <a:rPr lang="de-DE" sz="1200" dirty="0" err="1"/>
              <a:t>to</a:t>
            </a:r>
            <a:r>
              <a:rPr lang="de-DE" sz="1200" dirty="0"/>
              <a:t> </a:t>
            </a:r>
            <a:r>
              <a:rPr lang="de-DE" sz="1200" dirty="0" err="1"/>
              <a:t>decisions</a:t>
            </a:r>
            <a:r>
              <a:rPr lang="de-DE" sz="1200" dirty="0"/>
              <a:t> </a:t>
            </a:r>
            <a:r>
              <a:rPr lang="de-DE" sz="1200" dirty="0" err="1"/>
              <a:t>with</a:t>
            </a:r>
            <a:r>
              <a:rPr lang="de-DE" sz="1200" dirty="0"/>
              <a:t> </a:t>
            </a:r>
            <a:r>
              <a:rPr lang="de-DE" sz="1200" dirty="0" err="1"/>
              <a:t>military</a:t>
            </a:r>
            <a:r>
              <a:rPr lang="de-DE" sz="1200" dirty="0"/>
              <a:t> </a:t>
            </a:r>
            <a:r>
              <a:rPr lang="de-DE" sz="1200" dirty="0" err="1"/>
              <a:t>implications</a:t>
            </a:r>
            <a:r>
              <a:rPr lang="de-DE" sz="1200" dirty="0"/>
              <a:t> </a:t>
            </a:r>
            <a:r>
              <a:rPr lang="de-DE" sz="1200" dirty="0" err="1"/>
              <a:t>or</a:t>
            </a:r>
            <a:r>
              <a:rPr lang="de-DE" sz="1200" dirty="0"/>
              <a:t> </a:t>
            </a:r>
            <a:r>
              <a:rPr lang="de-DE" sz="1200" dirty="0" err="1"/>
              <a:t>those</a:t>
            </a:r>
            <a:r>
              <a:rPr lang="de-DE" sz="1200" dirty="0"/>
              <a:t> in </a:t>
            </a:r>
            <a:r>
              <a:rPr lang="de-DE" sz="1200" dirty="0" err="1"/>
              <a:t>the</a:t>
            </a:r>
            <a:r>
              <a:rPr lang="de-DE" sz="1200" dirty="0"/>
              <a:t> </a:t>
            </a:r>
            <a:r>
              <a:rPr lang="de-DE" sz="1200" dirty="0" err="1"/>
              <a:t>area</a:t>
            </a:r>
            <a:r>
              <a:rPr lang="de-DE" sz="1200" dirty="0"/>
              <a:t> </a:t>
            </a:r>
            <a:r>
              <a:rPr lang="de-DE" sz="1200" dirty="0" err="1"/>
              <a:t>of</a:t>
            </a:r>
            <a:r>
              <a:rPr lang="de-DE" sz="1200" dirty="0"/>
              <a:t> </a:t>
            </a:r>
            <a:r>
              <a:rPr lang="de-DE" sz="1200" dirty="0" err="1"/>
              <a:t>defence</a:t>
            </a:r>
            <a:r>
              <a:rPr lang="de-DE" sz="1200" dirty="0"/>
              <a:t>.</a:t>
            </a:r>
          </a:p>
          <a:p>
            <a:pPr>
              <a:lnSpc>
                <a:spcPct val="120000"/>
              </a:lnSpc>
            </a:pPr>
            <a:r>
              <a:rPr lang="de-DE" sz="1200" dirty="0" err="1"/>
              <a:t>Where</a:t>
            </a:r>
            <a:r>
              <a:rPr lang="de-DE" sz="1200" dirty="0"/>
              <a:t> </a:t>
            </a:r>
            <a:r>
              <a:rPr lang="de-DE" sz="1200" dirty="0" err="1"/>
              <a:t>the</a:t>
            </a:r>
            <a:r>
              <a:rPr lang="de-DE" sz="1200" dirty="0"/>
              <a:t> Treaty on </a:t>
            </a:r>
            <a:r>
              <a:rPr lang="de-DE" sz="1200" dirty="0" err="1"/>
              <a:t>the</a:t>
            </a:r>
            <a:r>
              <a:rPr lang="de-DE" sz="1200" dirty="0"/>
              <a:t> </a:t>
            </a:r>
            <a:r>
              <a:rPr lang="de-DE" sz="1200" dirty="0" err="1"/>
              <a:t>Functioning</a:t>
            </a:r>
            <a:r>
              <a:rPr lang="de-DE" sz="1200" dirty="0"/>
              <a:t> </a:t>
            </a:r>
            <a:r>
              <a:rPr lang="de-DE" sz="1200" dirty="0" err="1"/>
              <a:t>of</a:t>
            </a:r>
            <a:r>
              <a:rPr lang="de-DE" sz="1200" dirty="0"/>
              <a:t> </a:t>
            </a:r>
            <a:r>
              <a:rPr lang="de-DE" sz="1200" dirty="0" err="1"/>
              <a:t>the</a:t>
            </a:r>
            <a:r>
              <a:rPr lang="de-DE" sz="1200" dirty="0"/>
              <a:t> European Union </a:t>
            </a:r>
            <a:r>
              <a:rPr lang="de-DE" sz="1200" dirty="0" err="1"/>
              <a:t>provides</a:t>
            </a:r>
            <a:r>
              <a:rPr lang="de-DE" sz="1200" dirty="0"/>
              <a:t> </a:t>
            </a:r>
            <a:r>
              <a:rPr lang="de-DE" sz="1200" dirty="0" err="1"/>
              <a:t>for</a:t>
            </a:r>
            <a:r>
              <a:rPr lang="de-DE" sz="1200" dirty="0"/>
              <a:t> legislative </a:t>
            </a:r>
            <a:r>
              <a:rPr lang="de-DE" sz="1200" dirty="0" err="1"/>
              <a:t>acts</a:t>
            </a:r>
            <a:r>
              <a:rPr lang="de-DE" sz="1200" dirty="0"/>
              <a:t> </a:t>
            </a:r>
            <a:r>
              <a:rPr lang="de-DE" sz="1200" dirty="0" err="1"/>
              <a:t>to</a:t>
            </a:r>
            <a:r>
              <a:rPr lang="de-DE" sz="1200" dirty="0"/>
              <a:t> </a:t>
            </a:r>
            <a:r>
              <a:rPr lang="de-DE" sz="1200" dirty="0" err="1"/>
              <a:t>be</a:t>
            </a:r>
            <a:r>
              <a:rPr lang="de-DE" sz="1200" dirty="0"/>
              <a:t> </a:t>
            </a:r>
            <a:r>
              <a:rPr lang="de-DE" sz="1200" dirty="0" err="1"/>
              <a:t>adopted</a:t>
            </a:r>
            <a:r>
              <a:rPr lang="de-DE" sz="1200" dirty="0"/>
              <a:t> </a:t>
            </a:r>
            <a:r>
              <a:rPr lang="de-DE" sz="1200" dirty="0" err="1"/>
              <a:t>by</a:t>
            </a:r>
            <a:r>
              <a:rPr lang="de-DE" sz="1200" dirty="0"/>
              <a:t> </a:t>
            </a:r>
            <a:r>
              <a:rPr lang="de-DE" sz="1200" dirty="0" err="1"/>
              <a:t>the</a:t>
            </a:r>
            <a:r>
              <a:rPr lang="de-DE" sz="1200" dirty="0"/>
              <a:t> Council in </a:t>
            </a:r>
            <a:r>
              <a:rPr lang="de-DE" sz="1200" dirty="0" err="1"/>
              <a:t>accordance</a:t>
            </a:r>
            <a:r>
              <a:rPr lang="de-DE" sz="1200" dirty="0"/>
              <a:t> </a:t>
            </a:r>
            <a:r>
              <a:rPr lang="de-DE" sz="1200" dirty="0" err="1"/>
              <a:t>with</a:t>
            </a:r>
            <a:r>
              <a:rPr lang="de-DE" sz="1200" dirty="0"/>
              <a:t>  a </a:t>
            </a:r>
            <a:r>
              <a:rPr lang="de-DE" sz="1200" dirty="0" err="1"/>
              <a:t>special</a:t>
            </a:r>
            <a:r>
              <a:rPr lang="de-DE" sz="1200" dirty="0"/>
              <a:t> legislative </a:t>
            </a:r>
            <a:r>
              <a:rPr lang="de-DE" sz="1200" dirty="0" err="1"/>
              <a:t>procedure</a:t>
            </a:r>
            <a:r>
              <a:rPr lang="de-DE" sz="1200" dirty="0"/>
              <a:t>, </a:t>
            </a:r>
            <a:r>
              <a:rPr lang="de-DE" sz="1200" dirty="0" err="1"/>
              <a:t>the</a:t>
            </a:r>
            <a:r>
              <a:rPr lang="de-DE" sz="1200" dirty="0"/>
              <a:t> European Council </a:t>
            </a:r>
            <a:r>
              <a:rPr lang="de-DE" sz="1200" dirty="0" err="1"/>
              <a:t>may</a:t>
            </a:r>
            <a:r>
              <a:rPr lang="de-DE" sz="1200" dirty="0"/>
              <a:t> </a:t>
            </a:r>
            <a:r>
              <a:rPr lang="de-DE" sz="1200" dirty="0" err="1"/>
              <a:t>adopt</a:t>
            </a:r>
            <a:r>
              <a:rPr lang="de-DE" sz="1200" dirty="0"/>
              <a:t> a </a:t>
            </a:r>
            <a:r>
              <a:rPr lang="de-DE" sz="1200" dirty="0" err="1"/>
              <a:t>decision</a:t>
            </a:r>
            <a:r>
              <a:rPr lang="de-DE" sz="1200" dirty="0"/>
              <a:t> </a:t>
            </a:r>
            <a:r>
              <a:rPr lang="de-DE" sz="1200" dirty="0" err="1"/>
              <a:t>allowing</a:t>
            </a:r>
            <a:r>
              <a:rPr lang="de-DE" sz="1200" dirty="0"/>
              <a:t> </a:t>
            </a:r>
            <a:r>
              <a:rPr lang="de-DE" sz="1200" dirty="0" err="1"/>
              <a:t>for</a:t>
            </a:r>
            <a:r>
              <a:rPr lang="de-DE" sz="1200" dirty="0"/>
              <a:t> </a:t>
            </a:r>
            <a:r>
              <a:rPr lang="de-DE" sz="1200" dirty="0" err="1"/>
              <a:t>the</a:t>
            </a:r>
            <a:r>
              <a:rPr lang="de-DE" sz="1200" dirty="0"/>
              <a:t> </a:t>
            </a:r>
            <a:r>
              <a:rPr lang="de-DE" sz="1200" dirty="0" err="1"/>
              <a:t>adoption</a:t>
            </a:r>
            <a:r>
              <a:rPr lang="de-DE" sz="1200" dirty="0"/>
              <a:t> </a:t>
            </a:r>
            <a:r>
              <a:rPr lang="de-DE" sz="1200" dirty="0" err="1"/>
              <a:t>of</a:t>
            </a:r>
            <a:r>
              <a:rPr lang="de-DE" sz="1200" dirty="0"/>
              <a:t> such </a:t>
            </a:r>
            <a:r>
              <a:rPr lang="de-DE" sz="1200" dirty="0" err="1"/>
              <a:t>acts</a:t>
            </a:r>
            <a:r>
              <a:rPr lang="de-DE" sz="1200" dirty="0"/>
              <a:t> in </a:t>
            </a:r>
            <a:r>
              <a:rPr lang="de-DE" sz="1200" dirty="0" err="1"/>
              <a:t>accordance</a:t>
            </a:r>
            <a:r>
              <a:rPr lang="de-DE" sz="1200" dirty="0"/>
              <a:t> </a:t>
            </a:r>
            <a:r>
              <a:rPr lang="de-DE" sz="1200" dirty="0" err="1"/>
              <a:t>with</a:t>
            </a:r>
            <a:r>
              <a:rPr lang="de-DE" sz="1200" dirty="0"/>
              <a:t> </a:t>
            </a:r>
            <a:r>
              <a:rPr lang="de-DE" sz="1200" dirty="0" err="1"/>
              <a:t>the</a:t>
            </a:r>
            <a:r>
              <a:rPr lang="de-DE" sz="1200" dirty="0"/>
              <a:t> </a:t>
            </a:r>
            <a:r>
              <a:rPr lang="de-DE" sz="1200" dirty="0" err="1"/>
              <a:t>ordinary</a:t>
            </a:r>
            <a:r>
              <a:rPr lang="de-DE" sz="1200" dirty="0"/>
              <a:t> legislative </a:t>
            </a:r>
            <a:r>
              <a:rPr lang="de-DE" sz="1200" dirty="0" err="1"/>
              <a:t>procedure</a:t>
            </a:r>
            <a:r>
              <a:rPr lang="de-DE" sz="1200" dirty="0"/>
              <a:t>.</a:t>
            </a:r>
          </a:p>
          <a:p>
            <a:pPr>
              <a:lnSpc>
                <a:spcPct val="120000"/>
              </a:lnSpc>
            </a:pPr>
            <a:r>
              <a:rPr lang="de-DE" sz="1200" dirty="0" err="1"/>
              <a:t>Any</a:t>
            </a:r>
            <a:r>
              <a:rPr lang="de-DE" sz="1200" dirty="0"/>
              <a:t> initiative </a:t>
            </a:r>
            <a:r>
              <a:rPr lang="de-DE" sz="1200" dirty="0" err="1"/>
              <a:t>taken</a:t>
            </a:r>
            <a:r>
              <a:rPr lang="de-DE" sz="1200" dirty="0"/>
              <a:t> </a:t>
            </a:r>
            <a:r>
              <a:rPr lang="de-DE" sz="1200" dirty="0" err="1"/>
              <a:t>by</a:t>
            </a:r>
            <a:r>
              <a:rPr lang="de-DE" sz="1200" dirty="0"/>
              <a:t> </a:t>
            </a:r>
            <a:r>
              <a:rPr lang="de-DE" sz="1200" dirty="0" err="1"/>
              <a:t>the</a:t>
            </a:r>
            <a:r>
              <a:rPr lang="de-DE" sz="1200" dirty="0"/>
              <a:t> European Council on </a:t>
            </a:r>
            <a:r>
              <a:rPr lang="de-DE" sz="1200" dirty="0" err="1"/>
              <a:t>the</a:t>
            </a:r>
            <a:r>
              <a:rPr lang="de-DE" sz="1200" dirty="0"/>
              <a:t> </a:t>
            </a:r>
            <a:r>
              <a:rPr lang="de-DE" sz="1200" dirty="0" err="1"/>
              <a:t>basis</a:t>
            </a:r>
            <a:r>
              <a:rPr lang="de-DE" sz="1200" dirty="0"/>
              <a:t> </a:t>
            </a:r>
            <a:r>
              <a:rPr lang="de-DE" sz="1200" dirty="0" err="1"/>
              <a:t>of</a:t>
            </a:r>
            <a:r>
              <a:rPr lang="de-DE" sz="1200" dirty="0"/>
              <a:t> </a:t>
            </a:r>
            <a:r>
              <a:rPr lang="de-DE" sz="1200" dirty="0" err="1"/>
              <a:t>the</a:t>
            </a:r>
            <a:r>
              <a:rPr lang="de-DE" sz="1200" dirty="0"/>
              <a:t> </a:t>
            </a:r>
            <a:r>
              <a:rPr lang="de-DE" sz="1200" dirty="0" err="1"/>
              <a:t>first</a:t>
            </a:r>
            <a:r>
              <a:rPr lang="de-DE" sz="1200" dirty="0"/>
              <a:t> </a:t>
            </a:r>
            <a:r>
              <a:rPr lang="de-DE" sz="1200" dirty="0" err="1"/>
              <a:t>or</a:t>
            </a:r>
            <a:r>
              <a:rPr lang="de-DE" sz="1200" dirty="0"/>
              <a:t> </a:t>
            </a:r>
            <a:r>
              <a:rPr lang="de-DE" sz="1200" dirty="0" err="1"/>
              <a:t>the</a:t>
            </a:r>
            <a:r>
              <a:rPr lang="de-DE" sz="1200" dirty="0"/>
              <a:t> </a:t>
            </a:r>
            <a:r>
              <a:rPr lang="de-DE" sz="1200" dirty="0" err="1"/>
              <a:t>second</a:t>
            </a:r>
            <a:r>
              <a:rPr lang="de-DE" sz="1200" dirty="0"/>
              <a:t> </a:t>
            </a:r>
            <a:r>
              <a:rPr lang="de-DE" sz="1200" dirty="0" err="1"/>
              <a:t>subparagraph</a:t>
            </a:r>
            <a:r>
              <a:rPr lang="de-DE" sz="1200" dirty="0"/>
              <a:t> </a:t>
            </a:r>
            <a:r>
              <a:rPr lang="de-DE" sz="1200" dirty="0" err="1"/>
              <a:t>shall</a:t>
            </a:r>
            <a:r>
              <a:rPr lang="de-DE" sz="1200" dirty="0"/>
              <a:t> </a:t>
            </a:r>
            <a:r>
              <a:rPr lang="de-DE" sz="1200" dirty="0" err="1"/>
              <a:t>be</a:t>
            </a:r>
            <a:r>
              <a:rPr lang="de-DE" sz="1200" dirty="0"/>
              <a:t> </a:t>
            </a:r>
            <a:r>
              <a:rPr lang="de-DE" sz="1200" dirty="0" err="1"/>
              <a:t>notified</a:t>
            </a:r>
            <a:r>
              <a:rPr lang="de-DE" sz="1200" dirty="0"/>
              <a:t> </a:t>
            </a:r>
            <a:r>
              <a:rPr lang="de-DE" sz="1200" dirty="0" err="1"/>
              <a:t>to</a:t>
            </a:r>
            <a:r>
              <a:rPr lang="de-DE" sz="1200" dirty="0"/>
              <a:t> </a:t>
            </a:r>
            <a:r>
              <a:rPr lang="de-DE" sz="1200" dirty="0" err="1"/>
              <a:t>the</a:t>
            </a:r>
            <a:r>
              <a:rPr lang="de-DE" sz="1200" dirty="0"/>
              <a:t> national </a:t>
            </a:r>
            <a:r>
              <a:rPr lang="de-DE" sz="1200" dirty="0" err="1"/>
              <a:t>Parliaments</a:t>
            </a:r>
            <a:r>
              <a:rPr lang="de-DE" sz="1200" dirty="0"/>
              <a:t>. </a:t>
            </a:r>
            <a:r>
              <a:rPr lang="de-DE" sz="1200" dirty="0" err="1"/>
              <a:t>If</a:t>
            </a:r>
            <a:r>
              <a:rPr lang="de-DE" sz="1200" dirty="0"/>
              <a:t> a national </a:t>
            </a:r>
            <a:r>
              <a:rPr lang="de-DE" sz="1200" dirty="0" err="1"/>
              <a:t>Parliament</a:t>
            </a:r>
            <a:r>
              <a:rPr lang="de-DE" sz="1200" dirty="0"/>
              <a:t> </a:t>
            </a:r>
            <a:r>
              <a:rPr lang="de-DE" sz="1200" dirty="0" err="1"/>
              <a:t>makes</a:t>
            </a:r>
            <a:r>
              <a:rPr lang="de-DE" sz="1200" dirty="0"/>
              <a:t> </a:t>
            </a:r>
            <a:r>
              <a:rPr lang="de-DE" sz="1200" dirty="0" err="1"/>
              <a:t>known</a:t>
            </a:r>
            <a:r>
              <a:rPr lang="de-DE" sz="1200" dirty="0"/>
              <a:t> </a:t>
            </a:r>
            <a:r>
              <a:rPr lang="de-DE" sz="1200" dirty="0" err="1"/>
              <a:t>its</a:t>
            </a:r>
            <a:r>
              <a:rPr lang="de-DE" sz="1200" dirty="0"/>
              <a:t> </a:t>
            </a:r>
            <a:r>
              <a:rPr lang="de-DE" sz="1200" dirty="0" err="1"/>
              <a:t>opposition</a:t>
            </a:r>
            <a:r>
              <a:rPr lang="de-DE" sz="1200" dirty="0"/>
              <a:t> </a:t>
            </a:r>
            <a:r>
              <a:rPr lang="de-DE" sz="1200" dirty="0" err="1"/>
              <a:t>within</a:t>
            </a:r>
            <a:r>
              <a:rPr lang="de-DE" sz="1200" dirty="0"/>
              <a:t> </a:t>
            </a:r>
            <a:r>
              <a:rPr lang="de-DE" sz="1200" dirty="0" err="1"/>
              <a:t>six</a:t>
            </a:r>
            <a:r>
              <a:rPr lang="de-DE" sz="1200" dirty="0"/>
              <a:t> </a:t>
            </a:r>
            <a:r>
              <a:rPr lang="de-DE" sz="1200" dirty="0" err="1"/>
              <a:t>months</a:t>
            </a:r>
            <a:r>
              <a:rPr lang="de-DE" sz="1200" dirty="0"/>
              <a:t> </a:t>
            </a:r>
            <a:r>
              <a:rPr lang="de-DE" sz="1200" dirty="0" err="1"/>
              <a:t>of</a:t>
            </a:r>
            <a:r>
              <a:rPr lang="de-DE" sz="1200" dirty="0"/>
              <a:t> </a:t>
            </a:r>
            <a:r>
              <a:rPr lang="de-DE" sz="1200" dirty="0" err="1"/>
              <a:t>the</a:t>
            </a:r>
            <a:r>
              <a:rPr lang="de-DE" sz="1200" dirty="0"/>
              <a:t> </a:t>
            </a:r>
            <a:r>
              <a:rPr lang="de-DE" sz="1200" dirty="0" err="1"/>
              <a:t>date</a:t>
            </a:r>
            <a:r>
              <a:rPr lang="de-DE" sz="1200" dirty="0"/>
              <a:t> </a:t>
            </a:r>
            <a:r>
              <a:rPr lang="de-DE" sz="1200" dirty="0" err="1"/>
              <a:t>of</a:t>
            </a:r>
            <a:r>
              <a:rPr lang="de-DE" sz="1200" dirty="0"/>
              <a:t> such </a:t>
            </a:r>
            <a:r>
              <a:rPr lang="de-DE" sz="1200" dirty="0" err="1"/>
              <a:t>notification</a:t>
            </a:r>
            <a:r>
              <a:rPr lang="de-DE" sz="1200" dirty="0"/>
              <a:t>, </a:t>
            </a:r>
            <a:r>
              <a:rPr lang="de-DE" sz="1200" dirty="0" err="1"/>
              <a:t>the</a:t>
            </a:r>
            <a:r>
              <a:rPr lang="de-DE" sz="1200" dirty="0"/>
              <a:t> </a:t>
            </a:r>
            <a:r>
              <a:rPr lang="de-DE" sz="1200" dirty="0" err="1"/>
              <a:t>decision</a:t>
            </a:r>
            <a:r>
              <a:rPr lang="de-DE" sz="1200" dirty="0"/>
              <a:t> </a:t>
            </a:r>
            <a:r>
              <a:rPr lang="de-DE" sz="1200" dirty="0" err="1"/>
              <a:t>referred</a:t>
            </a:r>
            <a:r>
              <a:rPr lang="de-DE" sz="1200" dirty="0"/>
              <a:t> </a:t>
            </a:r>
            <a:r>
              <a:rPr lang="de-DE" sz="1200" dirty="0" err="1"/>
              <a:t>to</a:t>
            </a:r>
            <a:r>
              <a:rPr lang="de-DE" sz="1200" dirty="0"/>
              <a:t> in </a:t>
            </a:r>
            <a:r>
              <a:rPr lang="de-DE" sz="1200" dirty="0" err="1"/>
              <a:t>the</a:t>
            </a:r>
            <a:r>
              <a:rPr lang="de-DE" sz="1200" dirty="0"/>
              <a:t> </a:t>
            </a:r>
            <a:r>
              <a:rPr lang="de-DE" sz="1200" dirty="0" err="1"/>
              <a:t>first</a:t>
            </a:r>
            <a:r>
              <a:rPr lang="de-DE" sz="1200" dirty="0"/>
              <a:t> </a:t>
            </a:r>
            <a:r>
              <a:rPr lang="de-DE" sz="1200" dirty="0" err="1"/>
              <a:t>or</a:t>
            </a:r>
            <a:r>
              <a:rPr lang="de-DE" sz="1200" dirty="0"/>
              <a:t> </a:t>
            </a:r>
            <a:r>
              <a:rPr lang="de-DE" sz="1200" dirty="0" err="1"/>
              <a:t>the</a:t>
            </a:r>
            <a:r>
              <a:rPr lang="de-DE" sz="1200" dirty="0"/>
              <a:t> </a:t>
            </a:r>
            <a:r>
              <a:rPr lang="de-DE" sz="1200" dirty="0" err="1"/>
              <a:t>second</a:t>
            </a:r>
            <a:r>
              <a:rPr lang="de-DE" sz="1200" dirty="0"/>
              <a:t> </a:t>
            </a:r>
            <a:r>
              <a:rPr lang="de-DE" sz="1200" dirty="0" err="1"/>
              <a:t>subparagraph</a:t>
            </a:r>
            <a:r>
              <a:rPr lang="de-DE" sz="1200" dirty="0"/>
              <a:t> </a:t>
            </a:r>
            <a:r>
              <a:rPr lang="de-DE" sz="1200" dirty="0" err="1"/>
              <a:t>shall</a:t>
            </a:r>
            <a:r>
              <a:rPr lang="de-DE" sz="1200" dirty="0"/>
              <a:t> not </a:t>
            </a:r>
            <a:r>
              <a:rPr lang="de-DE" sz="1200" dirty="0" err="1"/>
              <a:t>be</a:t>
            </a:r>
            <a:r>
              <a:rPr lang="de-DE" sz="1200" dirty="0"/>
              <a:t> </a:t>
            </a:r>
            <a:r>
              <a:rPr lang="de-DE" sz="1200" dirty="0" err="1"/>
              <a:t>adopted</a:t>
            </a:r>
            <a:r>
              <a:rPr lang="de-DE" sz="1200" dirty="0"/>
              <a:t>. In </a:t>
            </a:r>
            <a:r>
              <a:rPr lang="de-DE" sz="1200" dirty="0" err="1"/>
              <a:t>the</a:t>
            </a:r>
            <a:r>
              <a:rPr lang="de-DE" sz="1200" dirty="0"/>
              <a:t> </a:t>
            </a:r>
            <a:r>
              <a:rPr lang="de-DE" sz="1200" dirty="0" err="1"/>
              <a:t>absence</a:t>
            </a:r>
            <a:r>
              <a:rPr lang="de-DE" sz="1200" dirty="0"/>
              <a:t> </a:t>
            </a:r>
            <a:r>
              <a:rPr lang="de-DE" sz="1200" dirty="0" err="1"/>
              <a:t>of</a:t>
            </a:r>
            <a:r>
              <a:rPr lang="de-DE" sz="1200" dirty="0"/>
              <a:t> </a:t>
            </a:r>
            <a:r>
              <a:rPr lang="de-DE" sz="1200" dirty="0" err="1"/>
              <a:t>opposition</a:t>
            </a:r>
            <a:r>
              <a:rPr lang="de-DE" sz="1200" dirty="0"/>
              <a:t>, </a:t>
            </a:r>
            <a:r>
              <a:rPr lang="de-DE" sz="1200" dirty="0" err="1"/>
              <a:t>the</a:t>
            </a:r>
            <a:r>
              <a:rPr lang="de-DE" sz="1200" dirty="0"/>
              <a:t> European Council </a:t>
            </a:r>
            <a:r>
              <a:rPr lang="de-DE" sz="1200" dirty="0" err="1"/>
              <a:t>may</a:t>
            </a:r>
            <a:r>
              <a:rPr lang="de-DE" sz="1200" dirty="0"/>
              <a:t> </a:t>
            </a:r>
            <a:r>
              <a:rPr lang="de-DE" sz="1200" dirty="0" err="1"/>
              <a:t>adopt</a:t>
            </a:r>
            <a:r>
              <a:rPr lang="de-DE" sz="1200" dirty="0"/>
              <a:t> </a:t>
            </a:r>
            <a:r>
              <a:rPr lang="de-DE" sz="1200" dirty="0" err="1"/>
              <a:t>the</a:t>
            </a:r>
            <a:r>
              <a:rPr lang="de-DE" sz="1200" dirty="0"/>
              <a:t> </a:t>
            </a:r>
            <a:r>
              <a:rPr lang="de-DE" sz="1200" dirty="0" err="1"/>
              <a:t>decision</a:t>
            </a:r>
            <a:r>
              <a:rPr lang="de-DE" sz="1200" dirty="0"/>
              <a:t>.</a:t>
            </a:r>
          </a:p>
          <a:p>
            <a:pPr>
              <a:lnSpc>
                <a:spcPct val="120000"/>
              </a:lnSpc>
            </a:pPr>
            <a:r>
              <a:rPr lang="de-DE" sz="1200" dirty="0" err="1"/>
              <a:t>For</a:t>
            </a:r>
            <a:r>
              <a:rPr lang="de-DE" sz="1200" dirty="0"/>
              <a:t> </a:t>
            </a:r>
            <a:r>
              <a:rPr lang="de-DE" sz="1200" dirty="0" err="1"/>
              <a:t>the</a:t>
            </a:r>
            <a:r>
              <a:rPr lang="de-DE" sz="1200" dirty="0"/>
              <a:t> </a:t>
            </a:r>
            <a:r>
              <a:rPr lang="de-DE" sz="1200" dirty="0" err="1"/>
              <a:t>adoption</a:t>
            </a:r>
            <a:r>
              <a:rPr lang="de-DE" sz="1200" dirty="0"/>
              <a:t> </a:t>
            </a:r>
            <a:r>
              <a:rPr lang="de-DE" sz="1200" dirty="0" err="1"/>
              <a:t>of</a:t>
            </a:r>
            <a:r>
              <a:rPr lang="de-DE" sz="1200" dirty="0"/>
              <a:t> </a:t>
            </a:r>
            <a:r>
              <a:rPr lang="de-DE" sz="1200" dirty="0" err="1"/>
              <a:t>the</a:t>
            </a:r>
            <a:r>
              <a:rPr lang="de-DE" sz="1200" dirty="0"/>
              <a:t> </a:t>
            </a:r>
            <a:r>
              <a:rPr lang="de-DE" sz="1200" dirty="0" err="1"/>
              <a:t>decisions</a:t>
            </a:r>
            <a:r>
              <a:rPr lang="de-DE" sz="1200" dirty="0"/>
              <a:t> </a:t>
            </a:r>
            <a:r>
              <a:rPr lang="de-DE" sz="1200" dirty="0" err="1"/>
              <a:t>referred</a:t>
            </a:r>
            <a:r>
              <a:rPr lang="de-DE" sz="1200" dirty="0"/>
              <a:t> </a:t>
            </a:r>
            <a:r>
              <a:rPr lang="de-DE" sz="1200" dirty="0" err="1"/>
              <a:t>to</a:t>
            </a:r>
            <a:r>
              <a:rPr lang="de-DE" sz="1200" dirty="0"/>
              <a:t> in </a:t>
            </a:r>
            <a:r>
              <a:rPr lang="de-DE" sz="1200" dirty="0" err="1"/>
              <a:t>the</a:t>
            </a:r>
            <a:r>
              <a:rPr lang="de-DE" sz="1200" dirty="0"/>
              <a:t> </a:t>
            </a:r>
            <a:r>
              <a:rPr lang="de-DE" sz="1200" dirty="0" err="1"/>
              <a:t>first</a:t>
            </a:r>
            <a:r>
              <a:rPr lang="de-DE" sz="1200" dirty="0"/>
              <a:t> </a:t>
            </a:r>
            <a:r>
              <a:rPr lang="de-DE" sz="1200" dirty="0" err="1"/>
              <a:t>and</a:t>
            </a:r>
            <a:r>
              <a:rPr lang="de-DE" sz="1200" dirty="0"/>
              <a:t> </a:t>
            </a:r>
            <a:r>
              <a:rPr lang="de-DE" sz="1200" dirty="0" err="1"/>
              <a:t>second</a:t>
            </a:r>
            <a:r>
              <a:rPr lang="de-DE" sz="1200" dirty="0"/>
              <a:t> </a:t>
            </a:r>
            <a:r>
              <a:rPr lang="de-DE" sz="1200" dirty="0" err="1"/>
              <a:t>subparagraphs</a:t>
            </a:r>
            <a:r>
              <a:rPr lang="de-DE" sz="1200" dirty="0"/>
              <a:t>, </a:t>
            </a:r>
            <a:r>
              <a:rPr lang="de-DE" sz="1200" dirty="0" err="1"/>
              <a:t>the</a:t>
            </a:r>
            <a:r>
              <a:rPr lang="de-DE" sz="1200" dirty="0"/>
              <a:t> European Council </a:t>
            </a:r>
            <a:r>
              <a:rPr lang="de-DE" sz="1200" dirty="0" err="1"/>
              <a:t>shall</a:t>
            </a:r>
            <a:r>
              <a:rPr lang="de-DE" sz="1200" dirty="0"/>
              <a:t> </a:t>
            </a:r>
            <a:r>
              <a:rPr lang="de-DE" sz="1200" dirty="0" err="1"/>
              <a:t>act</a:t>
            </a:r>
            <a:r>
              <a:rPr lang="de-DE" sz="1200" dirty="0"/>
              <a:t> </a:t>
            </a:r>
            <a:r>
              <a:rPr lang="de-DE" sz="1200" dirty="0" err="1"/>
              <a:t>by</a:t>
            </a:r>
            <a:r>
              <a:rPr lang="de-DE" sz="1200" dirty="0"/>
              <a:t> </a:t>
            </a:r>
            <a:r>
              <a:rPr lang="de-DE" sz="1200" dirty="0" err="1"/>
              <a:t>unanimity</a:t>
            </a:r>
            <a:r>
              <a:rPr lang="de-DE" sz="1200" dirty="0"/>
              <a:t> after </a:t>
            </a:r>
            <a:r>
              <a:rPr lang="de-DE" sz="1200" dirty="0" err="1"/>
              <a:t>obtaining</a:t>
            </a:r>
            <a:r>
              <a:rPr lang="de-DE" sz="1200" dirty="0"/>
              <a:t> </a:t>
            </a:r>
            <a:r>
              <a:rPr lang="de-DE" sz="1200" dirty="0" err="1"/>
              <a:t>the</a:t>
            </a:r>
            <a:r>
              <a:rPr lang="de-DE" sz="1200" dirty="0"/>
              <a:t>  </a:t>
            </a:r>
            <a:r>
              <a:rPr lang="de-DE" sz="1200" dirty="0" err="1"/>
              <a:t>consent</a:t>
            </a:r>
            <a:r>
              <a:rPr lang="de-DE" sz="1200" dirty="0"/>
              <a:t> </a:t>
            </a:r>
            <a:r>
              <a:rPr lang="de-DE" sz="1200" dirty="0" err="1"/>
              <a:t>of</a:t>
            </a:r>
            <a:r>
              <a:rPr lang="de-DE" sz="1200" dirty="0"/>
              <a:t> </a:t>
            </a:r>
            <a:r>
              <a:rPr lang="de-DE" sz="1200" dirty="0" err="1"/>
              <a:t>the</a:t>
            </a:r>
            <a:r>
              <a:rPr lang="de-DE" sz="1200" dirty="0"/>
              <a:t> European </a:t>
            </a:r>
            <a:r>
              <a:rPr lang="de-DE" sz="1200" dirty="0" err="1"/>
              <a:t>Parliament</a:t>
            </a:r>
            <a:r>
              <a:rPr lang="de-DE" sz="1200" dirty="0"/>
              <a:t>, </a:t>
            </a:r>
            <a:r>
              <a:rPr lang="de-DE" sz="1200" dirty="0" err="1"/>
              <a:t>which</a:t>
            </a:r>
            <a:r>
              <a:rPr lang="de-DE" sz="1200" dirty="0"/>
              <a:t> </a:t>
            </a:r>
            <a:r>
              <a:rPr lang="de-DE" sz="1200" dirty="0" err="1"/>
              <a:t>shall</a:t>
            </a:r>
            <a:r>
              <a:rPr lang="de-DE" sz="1200" dirty="0"/>
              <a:t> </a:t>
            </a:r>
            <a:r>
              <a:rPr lang="de-DE" sz="1200" dirty="0" err="1"/>
              <a:t>be</a:t>
            </a:r>
            <a:r>
              <a:rPr lang="de-DE" sz="1200" dirty="0"/>
              <a:t> </a:t>
            </a:r>
            <a:r>
              <a:rPr lang="de-DE" sz="1200" dirty="0" err="1"/>
              <a:t>given</a:t>
            </a:r>
            <a:r>
              <a:rPr lang="de-DE" sz="1200" dirty="0"/>
              <a:t> </a:t>
            </a:r>
            <a:r>
              <a:rPr lang="de-DE" sz="1200" dirty="0" err="1"/>
              <a:t>by</a:t>
            </a:r>
            <a:r>
              <a:rPr lang="de-DE" sz="1200" dirty="0"/>
              <a:t> a </a:t>
            </a:r>
            <a:r>
              <a:rPr lang="de-DE" sz="1200" dirty="0" err="1"/>
              <a:t>majority</a:t>
            </a:r>
            <a:r>
              <a:rPr lang="de-DE" sz="1200" dirty="0"/>
              <a:t> </a:t>
            </a:r>
            <a:r>
              <a:rPr lang="de-DE" sz="1200" dirty="0" err="1"/>
              <a:t>of</a:t>
            </a:r>
            <a:r>
              <a:rPr lang="de-DE" sz="1200" dirty="0"/>
              <a:t> </a:t>
            </a:r>
            <a:r>
              <a:rPr lang="de-DE" sz="1200" dirty="0" err="1"/>
              <a:t>its</a:t>
            </a:r>
            <a:r>
              <a:rPr lang="de-DE" sz="1200" dirty="0"/>
              <a:t> </a:t>
            </a:r>
            <a:r>
              <a:rPr lang="de-DE" sz="1200" dirty="0" err="1"/>
              <a:t>component</a:t>
            </a:r>
            <a:r>
              <a:rPr lang="de-DE" sz="1200" dirty="0"/>
              <a:t> </a:t>
            </a:r>
            <a:r>
              <a:rPr lang="de-DE" sz="1200" dirty="0" err="1"/>
              <a:t>members</a:t>
            </a:r>
            <a:r>
              <a:rPr lang="de-DE" sz="1200" dirty="0"/>
              <a:t>.</a:t>
            </a:r>
          </a:p>
          <a:p>
            <a:endParaRPr lang="de-DE" dirty="0"/>
          </a:p>
          <a:p>
            <a:endParaRPr lang="de-DE" dirty="0"/>
          </a:p>
          <a:p>
            <a:endParaRPr lang="de-DE" dirty="0"/>
          </a:p>
          <a:p>
            <a:r>
              <a:rPr lang="de-DE" dirty="0"/>
              <a:t>FCC </a:t>
            </a:r>
            <a:r>
              <a:rPr lang="de-DE" dirty="0" err="1"/>
              <a:t>No</a:t>
            </a:r>
            <a:r>
              <a:rPr lang="de-DE" dirty="0"/>
              <a:t>. </a:t>
            </a:r>
            <a:r>
              <a:rPr lang="de-DE" sz="1200" kern="1200" dirty="0">
                <a:solidFill>
                  <a:schemeClr val="tx1"/>
                </a:solidFill>
                <a:effectLst/>
                <a:latin typeface="+mn-lt"/>
                <a:ea typeface="+mn-ea"/>
                <a:cs typeface="+mn-cs"/>
              </a:rPr>
              <a:t>315</a:t>
            </a:r>
          </a:p>
          <a:p>
            <a:r>
              <a:rPr lang="de-DE" sz="1200" kern="1200" dirty="0">
                <a:solidFill>
                  <a:schemeClr val="tx1"/>
                </a:solidFill>
                <a:effectLst/>
                <a:latin typeface="+mn-lt"/>
                <a:ea typeface="+mn-ea"/>
                <a:cs typeface="+mn-cs"/>
              </a:rPr>
              <a:t>„(c) Apart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ordinary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simplified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provides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known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another</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amendment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48.7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Moreover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contains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clauses</a:t>
            </a:r>
            <a:r>
              <a:rPr lang="de-DE" sz="1200" kern="1200" dirty="0">
                <a:solidFill>
                  <a:schemeClr val="tx1"/>
                </a:solidFill>
                <a:effectLst/>
                <a:latin typeface="+mn-lt"/>
                <a:ea typeface="+mn-ea"/>
                <a:cs typeface="+mn-cs"/>
              </a:rPr>
              <a:t> in individual </a:t>
            </a:r>
            <a:r>
              <a:rPr lang="de-DE" sz="1200" kern="1200" dirty="0" err="1">
                <a:solidFill>
                  <a:schemeClr val="tx1"/>
                </a:solidFill>
                <a:effectLst/>
                <a:latin typeface="+mn-lt"/>
                <a:ea typeface="+mn-ea"/>
                <a:cs typeface="+mn-cs"/>
              </a:rPr>
              <a:t>provisions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31.3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 </a:t>
            </a:r>
            <a:r>
              <a:rPr lang="de-DE" sz="1200" kern="1200" dirty="0" err="1">
                <a:solidFill>
                  <a:schemeClr val="tx1"/>
                </a:solidFill>
                <a:effectLst/>
                <a:latin typeface="+mn-lt"/>
                <a:ea typeface="+mn-ea"/>
                <a:cs typeface="+mn-cs"/>
              </a:rPr>
              <a:t>decisions</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foreign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security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policy</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cases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those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mentioned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31.2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81.3(2)(3) TFEU - </a:t>
            </a:r>
            <a:r>
              <a:rPr lang="de-DE" sz="1200" kern="1200" dirty="0" err="1">
                <a:solidFill>
                  <a:schemeClr val="tx1"/>
                </a:solidFill>
                <a:effectLst/>
                <a:latin typeface="+mn-lt"/>
                <a:ea typeface="+mn-ea"/>
                <a:cs typeface="+mn-cs"/>
              </a:rPr>
              <a:t>measures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concerning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family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law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cross-border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implications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153.2(4) TFEU - </a:t>
            </a:r>
            <a:r>
              <a:rPr lang="de-DE" sz="1200" kern="1200" dirty="0" err="1">
                <a:solidFill>
                  <a:schemeClr val="tx1"/>
                </a:solidFill>
                <a:effectLst/>
                <a:latin typeface="+mn-lt"/>
                <a:ea typeface="+mn-ea"/>
                <a:cs typeface="+mn-cs"/>
              </a:rPr>
              <a:t>measures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concerning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protection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employment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contract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terminated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representation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collective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defence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interests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employers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conditions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employment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third</a:t>
            </a:r>
            <a:r>
              <a:rPr lang="de-DE" sz="1200" kern="1200" dirty="0">
                <a:solidFill>
                  <a:schemeClr val="tx1"/>
                </a:solidFill>
                <a:effectLst/>
                <a:latin typeface="+mn-lt"/>
                <a:ea typeface="+mn-ea"/>
                <a:cs typeface="+mn-cs"/>
              </a:rPr>
              <a:t>-country </a:t>
            </a:r>
            <a:r>
              <a:rPr lang="de-DE" sz="1200" kern="1200" dirty="0" err="1">
                <a:solidFill>
                  <a:schemeClr val="tx1"/>
                </a:solidFill>
                <a:effectLst/>
                <a:latin typeface="+mn-lt"/>
                <a:ea typeface="+mn-ea"/>
                <a:cs typeface="+mn-cs"/>
              </a:rPr>
              <a:t>nationals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192.2(2) TFEU - </a:t>
            </a:r>
            <a:r>
              <a:rPr lang="de-DE" sz="1200" kern="1200" dirty="0" err="1">
                <a:solidFill>
                  <a:schemeClr val="tx1"/>
                </a:solidFill>
                <a:effectLst/>
                <a:latin typeface="+mn-lt"/>
                <a:ea typeface="+mn-ea"/>
                <a:cs typeface="+mn-cs"/>
              </a:rPr>
              <a:t>measures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environmental </a:t>
            </a:r>
            <a:r>
              <a:rPr lang="de-DE" sz="1200" kern="1200" dirty="0" err="1">
                <a:solidFill>
                  <a:schemeClr val="tx1"/>
                </a:solidFill>
                <a:effectLst/>
                <a:latin typeface="+mn-lt"/>
                <a:ea typeface="+mn-ea"/>
                <a:cs typeface="+mn-cs"/>
              </a:rPr>
              <a:t>policy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312.2(2) TFEU - </a:t>
            </a:r>
            <a:r>
              <a:rPr lang="de-DE" sz="1200" kern="1200" dirty="0" err="1">
                <a:solidFill>
                  <a:schemeClr val="tx1"/>
                </a:solidFill>
                <a:effectLst/>
                <a:latin typeface="+mn-lt"/>
                <a:ea typeface="+mn-ea"/>
                <a:cs typeface="+mn-cs"/>
              </a:rPr>
              <a:t>determination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multiannual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financial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framework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333.1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333.2 TFEU - </a:t>
            </a:r>
            <a:r>
              <a:rPr lang="de-DE" sz="1200" kern="1200" dirty="0" err="1">
                <a:solidFill>
                  <a:schemeClr val="tx1"/>
                </a:solidFill>
                <a:effectLst/>
                <a:latin typeface="+mn-lt"/>
                <a:ea typeface="+mn-ea"/>
                <a:cs typeface="+mn-cs"/>
              </a:rPr>
              <a:t>voting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context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enhanced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cooperation</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accordance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Articles</a:t>
            </a:r>
            <a:r>
              <a:rPr lang="de-DE" sz="1200" kern="1200" dirty="0">
                <a:solidFill>
                  <a:schemeClr val="tx1"/>
                </a:solidFill>
                <a:effectLst/>
                <a:latin typeface="+mn-lt"/>
                <a:ea typeface="+mn-ea"/>
                <a:cs typeface="+mn-cs"/>
              </a:rPr>
              <a:t> 326 et seq. TFEU). The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change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voting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modalities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legislative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applied</a:t>
            </a:r>
            <a:r>
              <a:rPr lang="de-DE" sz="1200" kern="1200" dirty="0">
                <a:solidFill>
                  <a:schemeClr val="tx1"/>
                </a:solidFill>
                <a:effectLst/>
                <a:latin typeface="+mn-lt"/>
                <a:ea typeface="+mn-ea"/>
                <a:cs typeface="+mn-cs"/>
              </a:rPr>
              <a:t>.“</a:t>
            </a:r>
          </a:p>
          <a:p>
            <a:endParaRPr lang="de-DE" dirty="0"/>
          </a:p>
          <a:p>
            <a:r>
              <a:rPr lang="de-DE" sz="1200" kern="1200" dirty="0" err="1">
                <a:solidFill>
                  <a:schemeClr val="tx1"/>
                </a:solidFill>
                <a:effectLst/>
                <a:latin typeface="+mn-lt"/>
                <a:ea typeface="+mn-ea"/>
                <a:cs typeface="+mn-cs"/>
              </a:rPr>
              <a:t>Pursuant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clauses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Council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a:t>
            </a:r>
            <a:r>
              <a:rPr lang="de-DE" sz="1200" kern="1200" dirty="0" err="1">
                <a:solidFill>
                  <a:schemeClr val="tx1"/>
                </a:solidFill>
                <a:effectLst/>
                <a:latin typeface="+mn-lt"/>
                <a:ea typeface="+mn-ea"/>
                <a:cs typeface="+mn-cs"/>
              </a:rPr>
              <a:t>may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adopt</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decision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authorising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qualified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majority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unanimity</a:t>
            </a:r>
            <a:r>
              <a:rPr lang="de-DE" sz="1200" kern="1200" dirty="0">
                <a:solidFill>
                  <a:schemeClr val="tx1"/>
                </a:solidFill>
                <a:effectLst/>
                <a:latin typeface="+mn-lt"/>
                <a:ea typeface="+mn-ea"/>
                <a:cs typeface="+mn-cs"/>
              </a:rPr>
              <a:t> in a </a:t>
            </a:r>
            <a:r>
              <a:rPr lang="de-DE" sz="1200" kern="1200" dirty="0" err="1">
                <a:solidFill>
                  <a:schemeClr val="tx1"/>
                </a:solidFill>
                <a:effectLst/>
                <a:latin typeface="+mn-lt"/>
                <a:ea typeface="+mn-ea"/>
                <a:cs typeface="+mn-cs"/>
              </a:rPr>
              <a:t>certain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in a </a:t>
            </a:r>
            <a:r>
              <a:rPr lang="de-DE" sz="1200" kern="1200" dirty="0" err="1">
                <a:solidFill>
                  <a:schemeClr val="tx1"/>
                </a:solidFill>
                <a:effectLst/>
                <a:latin typeface="+mn-lt"/>
                <a:ea typeface="+mn-ea"/>
                <a:cs typeface="+mn-cs"/>
              </a:rPr>
              <a:t>specific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48.7(1) </a:t>
            </a:r>
            <a:r>
              <a:rPr lang="de-DE" sz="1200" kern="1200" dirty="0" err="1">
                <a:solidFill>
                  <a:schemeClr val="tx1"/>
                </a:solidFill>
                <a:effectLst/>
                <a:latin typeface="+mn-lt"/>
                <a:ea typeface="+mn-ea"/>
                <a:cs typeface="+mn-cs"/>
              </a:rPr>
              <a:t>sentence</a:t>
            </a:r>
            <a:r>
              <a:rPr lang="de-DE" sz="1200" kern="1200" dirty="0">
                <a:solidFill>
                  <a:schemeClr val="tx1"/>
                </a:solidFill>
                <a:effectLst/>
                <a:latin typeface="+mn-lt"/>
                <a:ea typeface="+mn-ea"/>
                <a:cs typeface="+mn-cs"/>
              </a:rPr>
              <a:t> 1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31.3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312.2(2),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333.1 TFEU)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allowing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adoption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application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Functioning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Union in </a:t>
            </a:r>
            <a:r>
              <a:rPr lang="de-DE" sz="1200" kern="1200" dirty="0" err="1">
                <a:solidFill>
                  <a:schemeClr val="tx1"/>
                </a:solidFill>
                <a:effectLst/>
                <a:latin typeface="+mn-lt"/>
                <a:ea typeface="+mn-ea"/>
                <a:cs typeface="+mn-cs"/>
              </a:rPr>
              <a:t>accordance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ordinary</a:t>
            </a:r>
            <a:r>
              <a:rPr lang="de-DE" sz="1200" kern="1200" dirty="0">
                <a:solidFill>
                  <a:schemeClr val="tx1"/>
                </a:solidFill>
                <a:effectLst/>
                <a:latin typeface="+mn-lt"/>
                <a:ea typeface="+mn-ea"/>
                <a:cs typeface="+mn-cs"/>
              </a:rPr>
              <a:t> legislative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not in </a:t>
            </a:r>
            <a:r>
              <a:rPr lang="de-DE" sz="1200" kern="1200" dirty="0" err="1">
                <a:solidFill>
                  <a:schemeClr val="tx1"/>
                </a:solidFill>
                <a:effectLst/>
                <a:latin typeface="+mn-lt"/>
                <a:ea typeface="+mn-ea"/>
                <a:cs typeface="+mn-cs"/>
              </a:rPr>
              <a:t>accordance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special</a:t>
            </a:r>
            <a:r>
              <a:rPr lang="de-DE" sz="1200" kern="1200" dirty="0">
                <a:solidFill>
                  <a:schemeClr val="tx1"/>
                </a:solidFill>
                <a:effectLst/>
                <a:latin typeface="+mn-lt"/>
                <a:ea typeface="+mn-ea"/>
                <a:cs typeface="+mn-cs"/>
              </a:rPr>
              <a:t> legislative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48.7(2)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81.3(2),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153.2(4),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192.2(2),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333.2 TFEU).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majority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result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transition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ordinary</a:t>
            </a:r>
            <a:r>
              <a:rPr lang="de-DE" sz="1200" kern="1200" dirty="0">
                <a:solidFill>
                  <a:schemeClr val="tx1"/>
                </a:solidFill>
                <a:effectLst/>
                <a:latin typeface="+mn-lt"/>
                <a:ea typeface="+mn-ea"/>
                <a:cs typeface="+mn-cs"/>
              </a:rPr>
              <a:t> legislative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a:t>
            </a:r>
            <a:r>
              <a:rPr lang="de-DE" sz="1200" kern="1200" dirty="0" err="1">
                <a:solidFill>
                  <a:schemeClr val="tx1"/>
                </a:solidFill>
                <a:effectLst/>
                <a:latin typeface="+mn-lt"/>
                <a:ea typeface="+mn-ea"/>
                <a:cs typeface="+mn-cs"/>
              </a:rPr>
              <a:t>decision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longer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adopted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unanimity</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qualified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majority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289.1 in </a:t>
            </a:r>
            <a:r>
              <a:rPr lang="de-DE" sz="1200" kern="1200" dirty="0" err="1">
                <a:solidFill>
                  <a:schemeClr val="tx1"/>
                </a:solidFill>
                <a:effectLst/>
                <a:latin typeface="+mn-lt"/>
                <a:ea typeface="+mn-ea"/>
                <a:cs typeface="+mn-cs"/>
              </a:rPr>
              <a:t>conjunction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294.8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294.13 TFEU). </a:t>
            </a:r>
            <a:r>
              <a:rPr lang="de-DE" sz="1200" kern="1200" dirty="0" err="1">
                <a:solidFill>
                  <a:schemeClr val="tx1"/>
                </a:solidFill>
                <a:effectLst/>
                <a:latin typeface="+mn-lt"/>
                <a:ea typeface="+mn-ea"/>
                <a:cs typeface="+mn-cs"/>
              </a:rPr>
              <a:t>Decisions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military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defence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implications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explicitly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excluded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possibility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passing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qualified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majority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voting</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31.4,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48.7(1) </a:t>
            </a:r>
            <a:r>
              <a:rPr lang="de-DE" sz="1200" kern="1200" dirty="0" err="1">
                <a:solidFill>
                  <a:schemeClr val="tx1"/>
                </a:solidFill>
                <a:effectLst/>
                <a:latin typeface="+mn-lt"/>
                <a:ea typeface="+mn-ea"/>
                <a:cs typeface="+mn-cs"/>
              </a:rPr>
              <a:t>sentence</a:t>
            </a:r>
            <a:r>
              <a:rPr lang="de-DE" sz="1200" kern="1200" dirty="0">
                <a:solidFill>
                  <a:schemeClr val="tx1"/>
                </a:solidFill>
                <a:effectLst/>
                <a:latin typeface="+mn-lt"/>
                <a:ea typeface="+mn-ea"/>
                <a:cs typeface="+mn-cs"/>
              </a:rPr>
              <a:t> 2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The European Council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a:t>
            </a:r>
            <a:r>
              <a:rPr lang="de-DE" sz="1200" kern="1200" dirty="0" err="1">
                <a:solidFill>
                  <a:schemeClr val="tx1"/>
                </a:solidFill>
                <a:effectLst/>
                <a:latin typeface="+mn-lt"/>
                <a:ea typeface="+mn-ea"/>
                <a:cs typeface="+mn-cs"/>
              </a:rPr>
              <a:t>shall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adopt</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decision</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amendment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unanimity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application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clause</a:t>
            </a:r>
            <a:r>
              <a:rPr lang="de-DE" sz="1200" kern="1200" dirty="0">
                <a:solidFill>
                  <a:schemeClr val="tx1"/>
                </a:solidFill>
                <a:effectLst/>
                <a:latin typeface="+mn-lt"/>
                <a:ea typeface="+mn-ea"/>
                <a:cs typeface="+mn-cs"/>
              </a:rPr>
              <a:t> - after </a:t>
            </a:r>
            <a:r>
              <a:rPr lang="de-DE" sz="1200" kern="1200" dirty="0" err="1">
                <a:solidFill>
                  <a:schemeClr val="tx1"/>
                </a:solidFill>
                <a:effectLst/>
                <a:latin typeface="+mn-lt"/>
                <a:ea typeface="+mn-ea"/>
                <a:cs typeface="+mn-cs"/>
              </a:rPr>
              <a:t>obtaining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Parliament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48.7(4)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Additionally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clause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well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clause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national </a:t>
            </a:r>
            <a:r>
              <a:rPr lang="de-DE" sz="1200" kern="1200" dirty="0" err="1">
                <a:solidFill>
                  <a:schemeClr val="tx1"/>
                </a:solidFill>
                <a:effectLst/>
                <a:latin typeface="+mn-lt"/>
                <a:ea typeface="+mn-ea"/>
                <a:cs typeface="+mn-cs"/>
              </a:rPr>
              <a:t>parliaments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family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law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cross-border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implications</a:t>
            </a:r>
            <a:r>
              <a:rPr lang="de-DE" sz="1200" kern="1200" dirty="0">
                <a:solidFill>
                  <a:schemeClr val="tx1"/>
                </a:solidFill>
                <a:effectLst/>
                <a:latin typeface="+mn-lt"/>
                <a:ea typeface="+mn-ea"/>
                <a:cs typeface="+mn-cs"/>
              </a:rPr>
              <a:t>. Every national </a:t>
            </a:r>
            <a:r>
              <a:rPr lang="de-DE" sz="1200" kern="1200" dirty="0" err="1">
                <a:solidFill>
                  <a:schemeClr val="tx1"/>
                </a:solidFill>
                <a:effectLst/>
                <a:latin typeface="+mn-lt"/>
                <a:ea typeface="+mn-ea"/>
                <a:cs typeface="+mn-cs"/>
              </a:rPr>
              <a:t>parliament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known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opposition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decision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proposed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Council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a:t>
            </a:r>
            <a:r>
              <a:rPr lang="de-DE" sz="1200" kern="1200" dirty="0" err="1">
                <a:solidFill>
                  <a:schemeClr val="tx1"/>
                </a:solidFill>
                <a:effectLst/>
                <a:latin typeface="+mn-lt"/>
                <a:ea typeface="+mn-ea"/>
                <a:cs typeface="+mn-cs"/>
              </a:rPr>
              <a:t>within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six</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months</a:t>
            </a:r>
            <a:r>
              <a:rPr lang="de-DE" sz="1200" kern="1200" dirty="0">
                <a:solidFill>
                  <a:schemeClr val="tx1"/>
                </a:solidFill>
                <a:effectLst/>
                <a:latin typeface="+mn-lt"/>
                <a:ea typeface="+mn-ea"/>
                <a:cs typeface="+mn-cs"/>
              </a:rPr>
              <a:t> after </a:t>
            </a:r>
            <a:r>
              <a:rPr lang="de-DE" sz="1200" kern="1200" dirty="0" err="1">
                <a:solidFill>
                  <a:schemeClr val="tx1"/>
                </a:solidFill>
                <a:effectLst/>
                <a:latin typeface="+mn-lt"/>
                <a:ea typeface="+mn-ea"/>
                <a:cs typeface="+mn-cs"/>
              </a:rPr>
              <a:t>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notified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consequence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decision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may</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adopted</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level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48.7(3)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81.3(3) TFEU).</a:t>
            </a:r>
          </a:p>
          <a:p>
            <a:r>
              <a:rPr lang="de-DE" sz="1200" kern="1200" dirty="0">
                <a:solidFill>
                  <a:schemeClr val="tx1"/>
                </a:solidFill>
                <a:effectLst/>
                <a:latin typeface="+mn-lt"/>
                <a:ea typeface="+mn-ea"/>
                <a:cs typeface="+mn-cs"/>
              </a:rPr>
              <a:t>317</a:t>
            </a:r>
          </a:p>
          <a:p>
            <a:r>
              <a:rPr lang="de-DE" sz="1200" kern="1200" dirty="0" err="1">
                <a:solidFill>
                  <a:schemeClr val="tx1"/>
                </a:solidFill>
                <a:effectLst/>
                <a:latin typeface="+mn-lt"/>
                <a:ea typeface="+mn-ea"/>
                <a:cs typeface="+mn-cs"/>
              </a:rPr>
              <a:t>Unlike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simplified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revision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pursuant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48.6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general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clauses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make</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amendments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possible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view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two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above-mentioned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provisions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Functioning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Union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in Title V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on European Union. </a:t>
            </a:r>
            <a:r>
              <a:rPr lang="de-DE" sz="1200" kern="1200" dirty="0" err="1">
                <a:solidFill>
                  <a:schemeClr val="tx1"/>
                </a:solidFill>
                <a:effectLst/>
                <a:latin typeface="+mn-lt"/>
                <a:ea typeface="+mn-ea"/>
                <a:cs typeface="+mn-cs"/>
              </a:rPr>
              <a:t>Beyond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European Council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do not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scope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action</a:t>
            </a:r>
            <a:r>
              <a:rPr lang="de-DE" sz="1200" kern="1200" dirty="0">
                <a:solidFill>
                  <a:schemeClr val="tx1"/>
                </a:solidFill>
                <a:effectLst/>
                <a:latin typeface="+mn-lt"/>
                <a:ea typeface="+mn-ea"/>
                <a:cs typeface="+mn-cs"/>
              </a:rPr>
              <a:t>. As </a:t>
            </a:r>
            <a:r>
              <a:rPr lang="de-DE" sz="1200" kern="1200" dirty="0" err="1">
                <a:solidFill>
                  <a:schemeClr val="tx1"/>
                </a:solidFill>
                <a:effectLst/>
                <a:latin typeface="+mn-lt"/>
                <a:ea typeface="+mn-ea"/>
                <a:cs typeface="+mn-cs"/>
              </a:rPr>
              <a:t>according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Treaty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qualified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majority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voting</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ordinary</a:t>
            </a:r>
            <a:r>
              <a:rPr lang="de-DE" sz="1200" kern="1200" dirty="0">
                <a:solidFill>
                  <a:schemeClr val="tx1"/>
                </a:solidFill>
                <a:effectLst/>
                <a:latin typeface="+mn-lt"/>
                <a:ea typeface="+mn-ea"/>
                <a:cs typeface="+mn-cs"/>
              </a:rPr>
              <a:t> legislative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normal </a:t>
            </a:r>
            <a:r>
              <a:rPr lang="de-DE" sz="1200" kern="1200" dirty="0" err="1">
                <a:solidFill>
                  <a:schemeClr val="tx1"/>
                </a:solidFill>
                <a:effectLst/>
                <a:latin typeface="+mn-lt"/>
                <a:ea typeface="+mn-ea"/>
                <a:cs typeface="+mn-cs"/>
              </a:rPr>
              <a:t>procedures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lawmaking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16.1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16.3;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14.1 TEU </a:t>
            </a:r>
            <a:r>
              <a:rPr lang="de-DE" sz="1200" kern="1200" dirty="0" err="1">
                <a:solidFill>
                  <a:schemeClr val="tx1"/>
                </a:solidFill>
                <a:effectLst/>
                <a:latin typeface="+mn-lt"/>
                <a:ea typeface="+mn-ea"/>
                <a:cs typeface="+mn-cs"/>
              </a:rPr>
              <a:t>Lisbon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289.1 in </a:t>
            </a:r>
            <a:r>
              <a:rPr lang="de-DE" sz="1200" kern="1200" dirty="0" err="1">
                <a:solidFill>
                  <a:schemeClr val="tx1"/>
                </a:solidFill>
                <a:effectLst/>
                <a:latin typeface="+mn-lt"/>
                <a:ea typeface="+mn-ea"/>
                <a:cs typeface="+mn-cs"/>
              </a:rPr>
              <a:t>conjunction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Article</a:t>
            </a:r>
            <a:r>
              <a:rPr lang="de-DE" sz="1200" kern="1200" dirty="0">
                <a:solidFill>
                  <a:schemeClr val="tx1"/>
                </a:solidFill>
                <a:effectLst/>
                <a:latin typeface="+mn-lt"/>
                <a:ea typeface="+mn-ea"/>
                <a:cs typeface="+mn-cs"/>
              </a:rPr>
              <a:t> 294 TFEU),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total </a:t>
            </a:r>
            <a:r>
              <a:rPr lang="de-DE" sz="1200" kern="1200" dirty="0" err="1">
                <a:solidFill>
                  <a:schemeClr val="tx1"/>
                </a:solidFill>
                <a:effectLst/>
                <a:latin typeface="+mn-lt"/>
                <a:ea typeface="+mn-ea"/>
                <a:cs typeface="+mn-cs"/>
              </a:rPr>
              <a:t>extent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influence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German </a:t>
            </a:r>
            <a:r>
              <a:rPr lang="de-DE" sz="1200" kern="1200" dirty="0" err="1">
                <a:solidFill>
                  <a:schemeClr val="tx1"/>
                </a:solidFill>
                <a:effectLst/>
                <a:latin typeface="+mn-lt"/>
                <a:ea typeface="+mn-ea"/>
                <a:cs typeface="+mn-cs"/>
              </a:rPr>
              <a:t>representative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Council will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reduced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introduction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qualified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majority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voting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at</a:t>
            </a:r>
            <a:r>
              <a:rPr lang="de-DE" sz="1200" kern="1200" dirty="0">
                <a:solidFill>
                  <a:schemeClr val="tx1"/>
                </a:solidFill>
                <a:effectLst/>
                <a:latin typeface="+mn-lt"/>
                <a:ea typeface="+mn-ea"/>
                <a:cs typeface="+mn-cs"/>
              </a:rPr>
              <a:t> least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ascertained</a:t>
            </a:r>
            <a:r>
              <a:rPr lang="de-DE" sz="1200" kern="1200" dirty="0">
                <a:solidFill>
                  <a:schemeClr val="tx1"/>
                </a:solidFill>
                <a:effectLst/>
                <a:latin typeface="+mn-lt"/>
                <a:ea typeface="+mn-ea"/>
                <a:cs typeface="+mn-cs"/>
              </a:rPr>
              <a:t> in a </a:t>
            </a:r>
            <a:r>
              <a:rPr lang="de-DE" sz="1200" kern="1200" dirty="0" err="1">
                <a:solidFill>
                  <a:schemeClr val="tx1"/>
                </a:solidFill>
                <a:effectLst/>
                <a:latin typeface="+mn-lt"/>
                <a:ea typeface="+mn-ea"/>
                <a:cs typeface="+mn-cs"/>
              </a:rPr>
              <a:t>general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manner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possible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however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complete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exercise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responsibility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integration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view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question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whether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level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democratic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legitimisation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Union power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still </a:t>
            </a:r>
            <a:r>
              <a:rPr lang="de-DE" sz="1200" kern="1200" dirty="0" err="1">
                <a:solidFill>
                  <a:schemeClr val="tx1"/>
                </a:solidFill>
                <a:effectLst/>
                <a:latin typeface="+mn-lt"/>
                <a:ea typeface="+mn-ea"/>
                <a:cs typeface="+mn-cs"/>
              </a:rPr>
              <a:t>commensurate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extent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competences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conferred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above</a:t>
            </a:r>
            <a:r>
              <a:rPr lang="de-DE" sz="1200" kern="1200" dirty="0">
                <a:solidFill>
                  <a:schemeClr val="tx1"/>
                </a:solidFill>
                <a:effectLst/>
                <a:latin typeface="+mn-lt"/>
                <a:ea typeface="+mn-ea"/>
                <a:cs typeface="+mn-cs"/>
              </a:rPr>
              <a:t> all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degree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independence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European </a:t>
            </a:r>
            <a:r>
              <a:rPr lang="de-DE" sz="1200" kern="1200" dirty="0" err="1">
                <a:solidFill>
                  <a:schemeClr val="tx1"/>
                </a:solidFill>
                <a:effectLst/>
                <a:latin typeface="+mn-lt"/>
                <a:ea typeface="+mn-ea"/>
                <a:cs typeface="+mn-cs"/>
              </a:rPr>
              <a:t>decision-making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extent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increased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bridging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10"/>
          </p:nvPr>
        </p:nvSpPr>
        <p:spPr/>
        <p:txBody>
          <a:bodyPr/>
          <a:lstStyle/>
          <a:p>
            <a:fld id="{2CF06049-8E5A-4090-BC62-E90DF46BE4C1}" type="slidenum">
              <a:rPr lang="de-DE" smtClean="0"/>
              <a:pPr/>
              <a:t>50</a:t>
            </a:fld>
            <a:endParaRPr lang="de-DE"/>
          </a:p>
        </p:txBody>
      </p:sp>
    </p:spTree>
    <p:extLst>
      <p:ext uri="{BB962C8B-B14F-4D97-AF65-F5344CB8AC3E}">
        <p14:creationId xmlns:p14="http://schemas.microsoft.com/office/powerpoint/2010/main" val="122904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Art. 3.2. TEU </a:t>
            </a:r>
          </a:p>
          <a:p>
            <a:r>
              <a:rPr lang="de-DE" sz="1200" dirty="0"/>
              <a:t>The Union </a:t>
            </a:r>
            <a:r>
              <a:rPr lang="de-DE" sz="1200" dirty="0" err="1"/>
              <a:t>shall</a:t>
            </a:r>
            <a:r>
              <a:rPr lang="de-DE" sz="1200" dirty="0"/>
              <a:t> </a:t>
            </a:r>
            <a:r>
              <a:rPr lang="de-DE" sz="1200" dirty="0" err="1"/>
              <a:t>offer</a:t>
            </a:r>
            <a:r>
              <a:rPr lang="de-DE" sz="1200" dirty="0"/>
              <a:t> </a:t>
            </a:r>
            <a:r>
              <a:rPr lang="de-DE" sz="1200" dirty="0" err="1"/>
              <a:t>its</a:t>
            </a:r>
            <a:r>
              <a:rPr lang="de-DE" sz="1200" dirty="0"/>
              <a:t> </a:t>
            </a:r>
            <a:r>
              <a:rPr lang="de-DE" sz="1200" dirty="0" err="1"/>
              <a:t>citizens</a:t>
            </a:r>
            <a:r>
              <a:rPr lang="de-DE" sz="1200" dirty="0"/>
              <a:t> an </a:t>
            </a:r>
            <a:r>
              <a:rPr lang="de-DE" sz="1200" dirty="0" err="1"/>
              <a:t>area</a:t>
            </a:r>
            <a:r>
              <a:rPr lang="de-DE" sz="1200" dirty="0"/>
              <a:t> </a:t>
            </a:r>
            <a:r>
              <a:rPr lang="de-DE" sz="1200" dirty="0" err="1"/>
              <a:t>of</a:t>
            </a:r>
            <a:r>
              <a:rPr lang="de-DE" sz="1200" dirty="0"/>
              <a:t> </a:t>
            </a:r>
            <a:r>
              <a:rPr lang="de-DE" sz="1200" dirty="0" err="1"/>
              <a:t>freedom</a:t>
            </a:r>
            <a:r>
              <a:rPr lang="de-DE" sz="1200" dirty="0"/>
              <a:t>, </a:t>
            </a:r>
            <a:r>
              <a:rPr lang="de-DE" sz="1200" dirty="0" err="1"/>
              <a:t>security</a:t>
            </a:r>
            <a:r>
              <a:rPr lang="de-DE" sz="1200" dirty="0"/>
              <a:t> </a:t>
            </a:r>
            <a:r>
              <a:rPr lang="de-DE" sz="1200" dirty="0" err="1"/>
              <a:t>and</a:t>
            </a:r>
            <a:r>
              <a:rPr lang="de-DE" sz="1200" dirty="0"/>
              <a:t> </a:t>
            </a:r>
            <a:r>
              <a:rPr lang="de-DE" sz="1200" dirty="0" err="1"/>
              <a:t>justice</a:t>
            </a:r>
            <a:r>
              <a:rPr lang="de-DE" sz="1200" dirty="0"/>
              <a:t> </a:t>
            </a:r>
            <a:r>
              <a:rPr lang="de-DE" sz="1200" dirty="0" err="1"/>
              <a:t>without</a:t>
            </a:r>
            <a:r>
              <a:rPr lang="de-DE" sz="1200" dirty="0"/>
              <a:t> </a:t>
            </a:r>
            <a:r>
              <a:rPr lang="de-DE" sz="1200" dirty="0" err="1"/>
              <a:t>internal</a:t>
            </a:r>
            <a:r>
              <a:rPr lang="de-DE" sz="1200" dirty="0"/>
              <a:t> </a:t>
            </a:r>
            <a:r>
              <a:rPr lang="de-DE" sz="1200" dirty="0" err="1"/>
              <a:t>frontiers</a:t>
            </a:r>
            <a:r>
              <a:rPr lang="de-DE" sz="1200" dirty="0"/>
              <a:t>, </a:t>
            </a:r>
          </a:p>
          <a:p>
            <a:r>
              <a:rPr lang="de-DE" sz="1200" dirty="0"/>
              <a:t>in </a:t>
            </a:r>
            <a:r>
              <a:rPr lang="de-DE" sz="1200" dirty="0" err="1"/>
              <a:t>which</a:t>
            </a:r>
            <a:r>
              <a:rPr lang="de-DE" sz="1200" dirty="0"/>
              <a:t> </a:t>
            </a:r>
            <a:r>
              <a:rPr lang="de-DE" sz="1200" dirty="0" err="1"/>
              <a:t>the</a:t>
            </a:r>
            <a:r>
              <a:rPr lang="de-DE" sz="1200" dirty="0"/>
              <a:t> </a:t>
            </a:r>
            <a:r>
              <a:rPr lang="de-DE" sz="1200" dirty="0" err="1"/>
              <a:t>free</a:t>
            </a:r>
            <a:r>
              <a:rPr lang="de-DE" sz="1200" dirty="0"/>
              <a:t> </a:t>
            </a:r>
            <a:r>
              <a:rPr lang="de-DE" sz="1200" dirty="0" err="1"/>
              <a:t>movement</a:t>
            </a:r>
            <a:r>
              <a:rPr lang="de-DE" sz="1200" dirty="0"/>
              <a:t> </a:t>
            </a:r>
            <a:r>
              <a:rPr lang="de-DE" sz="1200" dirty="0" err="1"/>
              <a:t>of</a:t>
            </a:r>
            <a:r>
              <a:rPr lang="de-DE" sz="1200" dirty="0"/>
              <a:t> </a:t>
            </a:r>
            <a:r>
              <a:rPr lang="de-DE" sz="1200" dirty="0" err="1"/>
              <a:t>persons</a:t>
            </a:r>
            <a:r>
              <a:rPr lang="de-DE" sz="1200" dirty="0"/>
              <a:t> </a:t>
            </a:r>
            <a:r>
              <a:rPr lang="de-DE" sz="1200" dirty="0" err="1"/>
              <a:t>is</a:t>
            </a:r>
            <a:r>
              <a:rPr lang="de-DE" sz="1200" dirty="0"/>
              <a:t> </a:t>
            </a:r>
            <a:r>
              <a:rPr lang="de-DE" sz="1200" dirty="0" err="1"/>
              <a:t>ensured</a:t>
            </a:r>
            <a:r>
              <a:rPr lang="de-DE" sz="1200" dirty="0"/>
              <a:t> in </a:t>
            </a:r>
            <a:r>
              <a:rPr lang="de-DE" sz="1200" dirty="0" err="1"/>
              <a:t>conjunction</a:t>
            </a:r>
            <a:r>
              <a:rPr lang="de-DE" sz="1200" dirty="0"/>
              <a:t> </a:t>
            </a:r>
          </a:p>
          <a:p>
            <a:r>
              <a:rPr lang="de-DE" sz="1200" dirty="0" err="1"/>
              <a:t>with</a:t>
            </a:r>
            <a:r>
              <a:rPr lang="de-DE" sz="1200" dirty="0"/>
              <a:t> </a:t>
            </a:r>
            <a:r>
              <a:rPr lang="de-DE" sz="1200" dirty="0" err="1"/>
              <a:t>appropriate</a:t>
            </a:r>
            <a:r>
              <a:rPr lang="de-DE" sz="1200" dirty="0"/>
              <a:t> </a:t>
            </a:r>
            <a:r>
              <a:rPr lang="de-DE" sz="1200" dirty="0" err="1"/>
              <a:t>measures</a:t>
            </a:r>
            <a:r>
              <a:rPr lang="de-DE" sz="1200" dirty="0"/>
              <a:t> </a:t>
            </a:r>
            <a:r>
              <a:rPr lang="de-DE" sz="1200" dirty="0" err="1"/>
              <a:t>with</a:t>
            </a:r>
            <a:r>
              <a:rPr lang="de-DE" sz="1200" dirty="0"/>
              <a:t> </a:t>
            </a:r>
            <a:r>
              <a:rPr lang="de-DE" sz="1200" dirty="0" err="1"/>
              <a:t>respect</a:t>
            </a:r>
            <a:r>
              <a:rPr lang="de-DE" sz="1200" dirty="0"/>
              <a:t> </a:t>
            </a:r>
            <a:r>
              <a:rPr lang="de-DE" sz="1200" dirty="0" err="1"/>
              <a:t>to</a:t>
            </a:r>
            <a:r>
              <a:rPr lang="de-DE" sz="1200" dirty="0"/>
              <a:t> </a:t>
            </a:r>
            <a:r>
              <a:rPr lang="de-DE" sz="1200" dirty="0" err="1"/>
              <a:t>external</a:t>
            </a:r>
            <a:r>
              <a:rPr lang="de-DE" sz="1200" dirty="0"/>
              <a:t> </a:t>
            </a:r>
            <a:r>
              <a:rPr lang="de-DE" sz="1200" dirty="0" err="1"/>
              <a:t>border</a:t>
            </a:r>
            <a:r>
              <a:rPr lang="de-DE" sz="1200" dirty="0"/>
              <a:t> </a:t>
            </a:r>
            <a:r>
              <a:rPr lang="de-DE" sz="1200" dirty="0" err="1"/>
              <a:t>controls</a:t>
            </a:r>
            <a:r>
              <a:rPr lang="de-DE" sz="1200" dirty="0"/>
              <a:t>, </a:t>
            </a:r>
            <a:r>
              <a:rPr lang="de-DE" sz="1200" dirty="0" err="1"/>
              <a:t>asylum</a:t>
            </a:r>
            <a:r>
              <a:rPr lang="de-DE" sz="1200" dirty="0"/>
              <a:t>, </a:t>
            </a:r>
            <a:r>
              <a:rPr lang="de-DE" sz="1200" dirty="0" err="1"/>
              <a:t>immigration</a:t>
            </a:r>
            <a:r>
              <a:rPr lang="de-DE" sz="1200" dirty="0"/>
              <a:t> </a:t>
            </a:r>
          </a:p>
          <a:p>
            <a:r>
              <a:rPr lang="de-DE" sz="1200" dirty="0" err="1"/>
              <a:t>and</a:t>
            </a:r>
            <a:r>
              <a:rPr lang="de-DE" sz="1200" dirty="0"/>
              <a:t> </a:t>
            </a:r>
            <a:r>
              <a:rPr lang="de-DE" sz="1200" dirty="0" err="1"/>
              <a:t>the</a:t>
            </a:r>
            <a:r>
              <a:rPr lang="de-DE" sz="1200" dirty="0"/>
              <a:t> </a:t>
            </a:r>
            <a:r>
              <a:rPr lang="de-DE" sz="1200" dirty="0" err="1"/>
              <a:t>prevention</a:t>
            </a:r>
            <a:r>
              <a:rPr lang="de-DE" sz="1200" dirty="0"/>
              <a:t> </a:t>
            </a:r>
            <a:r>
              <a:rPr lang="de-DE" sz="1200" dirty="0" err="1"/>
              <a:t>and</a:t>
            </a:r>
            <a:r>
              <a:rPr lang="de-DE" sz="1200" dirty="0"/>
              <a:t> </a:t>
            </a:r>
            <a:r>
              <a:rPr lang="de-DE" sz="1200" dirty="0" err="1"/>
              <a:t>combating</a:t>
            </a:r>
            <a:r>
              <a:rPr lang="de-DE" sz="1200" dirty="0"/>
              <a:t> </a:t>
            </a:r>
            <a:r>
              <a:rPr lang="de-DE" sz="1200" dirty="0" err="1"/>
              <a:t>of</a:t>
            </a:r>
            <a:r>
              <a:rPr lang="de-DE" sz="1200" dirty="0"/>
              <a:t> </a:t>
            </a:r>
            <a:r>
              <a:rPr lang="de-DE" sz="1200" dirty="0" err="1"/>
              <a:t>crime</a:t>
            </a:r>
            <a:r>
              <a:rPr lang="de-DE" sz="1200" dirty="0"/>
              <a:t>. </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7</a:t>
            </a:fld>
            <a:endParaRPr lang="de-DE"/>
          </a:p>
        </p:txBody>
      </p:sp>
    </p:spTree>
    <p:extLst>
      <p:ext uri="{BB962C8B-B14F-4D97-AF65-F5344CB8AC3E}">
        <p14:creationId xmlns:p14="http://schemas.microsoft.com/office/powerpoint/2010/main" val="364746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 3.3 TEU</a:t>
            </a:r>
          </a:p>
          <a:p>
            <a:r>
              <a:rPr lang="de-DE" dirty="0"/>
              <a:t>The Union </a:t>
            </a:r>
            <a:r>
              <a:rPr lang="de-DE" dirty="0" err="1"/>
              <a:t>shall</a:t>
            </a:r>
            <a:r>
              <a:rPr lang="de-DE" dirty="0"/>
              <a:t> </a:t>
            </a:r>
            <a:r>
              <a:rPr lang="de-DE" dirty="0" err="1"/>
              <a:t>establish</a:t>
            </a:r>
            <a:r>
              <a:rPr lang="de-DE" dirty="0"/>
              <a:t> an </a:t>
            </a:r>
            <a:r>
              <a:rPr lang="de-DE" dirty="0" err="1"/>
              <a:t>internal</a:t>
            </a:r>
            <a:r>
              <a:rPr lang="de-DE" dirty="0"/>
              <a:t> </a:t>
            </a:r>
            <a:r>
              <a:rPr lang="de-DE" dirty="0" err="1"/>
              <a:t>market</a:t>
            </a:r>
            <a:r>
              <a:rPr lang="de-DE" dirty="0"/>
              <a:t>. </a:t>
            </a:r>
            <a:r>
              <a:rPr lang="de-DE" dirty="0" err="1"/>
              <a:t>It</a:t>
            </a:r>
            <a:r>
              <a:rPr lang="de-DE" dirty="0"/>
              <a:t> </a:t>
            </a:r>
            <a:r>
              <a:rPr lang="de-DE" dirty="0" err="1"/>
              <a:t>shall</a:t>
            </a:r>
            <a:r>
              <a:rPr lang="de-DE" dirty="0"/>
              <a:t> </a:t>
            </a:r>
            <a:r>
              <a:rPr lang="de-DE" dirty="0" err="1"/>
              <a:t>work</a:t>
            </a:r>
            <a:r>
              <a:rPr lang="de-DE" dirty="0"/>
              <a:t> </a:t>
            </a:r>
            <a:r>
              <a:rPr lang="de-DE" dirty="0" err="1"/>
              <a:t>for</a:t>
            </a:r>
            <a:r>
              <a:rPr lang="de-DE" dirty="0"/>
              <a:t> </a:t>
            </a:r>
            <a:r>
              <a:rPr lang="de-DE" dirty="0" err="1"/>
              <a:t>the</a:t>
            </a:r>
            <a:r>
              <a:rPr lang="de-DE" dirty="0"/>
              <a:t> </a:t>
            </a:r>
            <a:r>
              <a:rPr lang="de-DE" dirty="0" err="1"/>
              <a:t>sustainable</a:t>
            </a:r>
            <a:r>
              <a:rPr lang="de-DE" dirty="0"/>
              <a:t> </a:t>
            </a:r>
            <a:r>
              <a:rPr lang="de-DE" dirty="0" err="1"/>
              <a:t>development</a:t>
            </a:r>
            <a:r>
              <a:rPr lang="de-DE" dirty="0"/>
              <a:t> </a:t>
            </a:r>
            <a:r>
              <a:rPr lang="de-DE" dirty="0" err="1"/>
              <a:t>of</a:t>
            </a:r>
            <a:r>
              <a:rPr lang="de-DE" dirty="0"/>
              <a:t> Europe </a:t>
            </a:r>
            <a:r>
              <a:rPr lang="de-DE" dirty="0" err="1"/>
              <a:t>based</a:t>
            </a:r>
            <a:r>
              <a:rPr lang="de-DE" dirty="0"/>
              <a:t> on </a:t>
            </a:r>
            <a:r>
              <a:rPr lang="de-DE" dirty="0" err="1"/>
              <a:t>balanced</a:t>
            </a:r>
            <a:r>
              <a:rPr lang="de-DE" dirty="0"/>
              <a:t> </a:t>
            </a:r>
            <a:r>
              <a:rPr lang="de-DE" dirty="0" err="1"/>
              <a:t>economic</a:t>
            </a:r>
            <a:r>
              <a:rPr lang="de-DE" dirty="0"/>
              <a:t> </a:t>
            </a:r>
            <a:r>
              <a:rPr lang="de-DE" dirty="0" err="1"/>
              <a:t>growth</a:t>
            </a:r>
            <a:r>
              <a:rPr lang="de-DE" dirty="0"/>
              <a:t> </a:t>
            </a:r>
            <a:r>
              <a:rPr lang="de-DE" dirty="0" err="1"/>
              <a:t>and</a:t>
            </a:r>
            <a:r>
              <a:rPr lang="de-DE" dirty="0"/>
              <a:t> </a:t>
            </a:r>
            <a:r>
              <a:rPr lang="de-DE" dirty="0" err="1"/>
              <a:t>price</a:t>
            </a:r>
            <a:r>
              <a:rPr lang="de-DE" dirty="0"/>
              <a:t> </a:t>
            </a:r>
            <a:r>
              <a:rPr lang="de-DE" dirty="0" err="1"/>
              <a:t>stability</a:t>
            </a:r>
            <a:r>
              <a:rPr lang="de-DE" dirty="0"/>
              <a:t>, a </a:t>
            </a:r>
            <a:r>
              <a:rPr lang="de-DE" dirty="0" err="1"/>
              <a:t>highly</a:t>
            </a:r>
            <a:r>
              <a:rPr lang="de-DE" dirty="0"/>
              <a:t> </a:t>
            </a:r>
            <a:r>
              <a:rPr lang="de-DE" dirty="0" err="1"/>
              <a:t>competitive</a:t>
            </a:r>
            <a:r>
              <a:rPr lang="de-DE" dirty="0"/>
              <a:t> </a:t>
            </a:r>
            <a:r>
              <a:rPr lang="de-DE" dirty="0" err="1"/>
              <a:t>social</a:t>
            </a:r>
            <a:r>
              <a:rPr lang="de-DE" dirty="0"/>
              <a:t> </a:t>
            </a:r>
            <a:r>
              <a:rPr lang="de-DE" dirty="0" err="1"/>
              <a:t>market</a:t>
            </a:r>
            <a:r>
              <a:rPr lang="de-DE" dirty="0"/>
              <a:t> </a:t>
            </a:r>
            <a:r>
              <a:rPr lang="de-DE" dirty="0" err="1"/>
              <a:t>economy</a:t>
            </a:r>
            <a:r>
              <a:rPr lang="de-DE" dirty="0"/>
              <a:t>, </a:t>
            </a:r>
            <a:r>
              <a:rPr lang="de-DE" dirty="0" err="1"/>
              <a:t>aiming</a:t>
            </a:r>
            <a:r>
              <a:rPr lang="de-DE" dirty="0"/>
              <a:t> </a:t>
            </a:r>
            <a:r>
              <a:rPr lang="de-DE" dirty="0" err="1"/>
              <a:t>at</a:t>
            </a:r>
            <a:r>
              <a:rPr lang="de-DE" dirty="0"/>
              <a:t> </a:t>
            </a:r>
            <a:r>
              <a:rPr lang="de-DE" dirty="0" err="1"/>
              <a:t>full</a:t>
            </a:r>
            <a:r>
              <a:rPr lang="de-DE" dirty="0"/>
              <a:t> </a:t>
            </a:r>
            <a:r>
              <a:rPr lang="de-DE" dirty="0" err="1"/>
              <a:t>employment</a:t>
            </a:r>
            <a:r>
              <a:rPr lang="de-DE" dirty="0"/>
              <a:t> </a:t>
            </a:r>
            <a:r>
              <a:rPr lang="de-DE" dirty="0" err="1"/>
              <a:t>and</a:t>
            </a:r>
            <a:r>
              <a:rPr lang="de-DE" dirty="0"/>
              <a:t> </a:t>
            </a:r>
            <a:r>
              <a:rPr lang="de-DE" dirty="0" err="1"/>
              <a:t>social</a:t>
            </a:r>
            <a:r>
              <a:rPr lang="de-DE" dirty="0"/>
              <a:t> </a:t>
            </a:r>
            <a:r>
              <a:rPr lang="de-DE" dirty="0" err="1"/>
              <a:t>progress</a:t>
            </a:r>
            <a:r>
              <a:rPr lang="de-DE" dirty="0"/>
              <a:t>, </a:t>
            </a:r>
            <a:r>
              <a:rPr lang="de-DE" dirty="0" err="1"/>
              <a:t>and</a:t>
            </a:r>
            <a:r>
              <a:rPr lang="de-DE" dirty="0"/>
              <a:t> a high </a:t>
            </a:r>
            <a:r>
              <a:rPr lang="de-DE" dirty="0" err="1"/>
              <a:t>level</a:t>
            </a:r>
            <a:r>
              <a:rPr lang="de-DE" dirty="0"/>
              <a:t> </a:t>
            </a:r>
            <a:r>
              <a:rPr lang="de-DE" dirty="0" err="1"/>
              <a:t>of</a:t>
            </a:r>
            <a:r>
              <a:rPr lang="de-DE" dirty="0"/>
              <a:t> </a:t>
            </a:r>
            <a:r>
              <a:rPr lang="de-DE" dirty="0" err="1"/>
              <a:t>protection</a:t>
            </a:r>
            <a:r>
              <a:rPr lang="de-DE" dirty="0"/>
              <a:t> </a:t>
            </a:r>
            <a:r>
              <a:rPr lang="de-DE" dirty="0" err="1"/>
              <a:t>and</a:t>
            </a:r>
            <a:r>
              <a:rPr lang="de-DE" dirty="0"/>
              <a:t> </a:t>
            </a:r>
            <a:r>
              <a:rPr lang="de-DE" dirty="0" err="1"/>
              <a:t>improvement</a:t>
            </a:r>
            <a:r>
              <a:rPr lang="de-DE" dirty="0"/>
              <a:t> </a:t>
            </a:r>
            <a:r>
              <a:rPr lang="de-DE" dirty="0" err="1"/>
              <a:t>of</a:t>
            </a:r>
            <a:r>
              <a:rPr lang="de-DE" dirty="0"/>
              <a:t> </a:t>
            </a:r>
            <a:r>
              <a:rPr lang="de-DE" dirty="0" err="1"/>
              <a:t>the</a:t>
            </a:r>
            <a:r>
              <a:rPr lang="de-DE" dirty="0"/>
              <a:t> </a:t>
            </a:r>
            <a:r>
              <a:rPr lang="de-DE" dirty="0" err="1"/>
              <a:t>quality</a:t>
            </a:r>
            <a:r>
              <a:rPr lang="de-DE" dirty="0"/>
              <a:t> </a:t>
            </a:r>
            <a:r>
              <a:rPr lang="de-DE" dirty="0" err="1"/>
              <a:t>of</a:t>
            </a:r>
            <a:r>
              <a:rPr lang="de-DE" dirty="0"/>
              <a:t> </a:t>
            </a:r>
            <a:r>
              <a:rPr lang="de-DE" dirty="0" err="1"/>
              <a:t>the</a:t>
            </a:r>
            <a:r>
              <a:rPr lang="de-DE" dirty="0"/>
              <a:t> </a:t>
            </a:r>
            <a:r>
              <a:rPr lang="de-DE" dirty="0" err="1"/>
              <a:t>environment</a:t>
            </a:r>
            <a:r>
              <a:rPr lang="de-DE" dirty="0"/>
              <a:t>. </a:t>
            </a:r>
            <a:r>
              <a:rPr lang="de-DE" dirty="0" err="1"/>
              <a:t>It</a:t>
            </a:r>
            <a:r>
              <a:rPr lang="de-DE" dirty="0"/>
              <a:t> </a:t>
            </a:r>
            <a:r>
              <a:rPr lang="de-DE" dirty="0" err="1"/>
              <a:t>shall</a:t>
            </a:r>
            <a:r>
              <a:rPr lang="de-DE" dirty="0"/>
              <a:t> promote </a:t>
            </a:r>
            <a:r>
              <a:rPr lang="de-DE" dirty="0" err="1"/>
              <a:t>scientific</a:t>
            </a:r>
            <a:r>
              <a:rPr lang="de-DE" dirty="0"/>
              <a:t> </a:t>
            </a:r>
            <a:r>
              <a:rPr lang="de-DE" dirty="0" err="1"/>
              <a:t>and</a:t>
            </a:r>
            <a:r>
              <a:rPr lang="de-DE" dirty="0"/>
              <a:t> </a:t>
            </a:r>
            <a:r>
              <a:rPr lang="de-DE" dirty="0" err="1"/>
              <a:t>technological</a:t>
            </a:r>
            <a:r>
              <a:rPr lang="de-DE" dirty="0"/>
              <a:t> </a:t>
            </a:r>
            <a:r>
              <a:rPr lang="de-DE" dirty="0" err="1"/>
              <a:t>advance</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8</a:t>
            </a:fld>
            <a:endParaRPr lang="de-DE"/>
          </a:p>
        </p:txBody>
      </p:sp>
    </p:spTree>
    <p:extLst>
      <p:ext uri="{BB962C8B-B14F-4D97-AF65-F5344CB8AC3E}">
        <p14:creationId xmlns:p14="http://schemas.microsoft.com/office/powerpoint/2010/main" val="87882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 3.3.2 TEU</a:t>
            </a:r>
          </a:p>
          <a:p>
            <a:r>
              <a:rPr lang="de-DE" dirty="0" err="1"/>
              <a:t>It</a:t>
            </a:r>
            <a:r>
              <a:rPr lang="de-DE" dirty="0"/>
              <a:t> </a:t>
            </a:r>
            <a:r>
              <a:rPr lang="de-DE" dirty="0" err="1"/>
              <a:t>shall</a:t>
            </a:r>
            <a:r>
              <a:rPr lang="de-DE" dirty="0"/>
              <a:t> </a:t>
            </a:r>
            <a:r>
              <a:rPr lang="de-DE" dirty="0" err="1"/>
              <a:t>combat</a:t>
            </a:r>
            <a:r>
              <a:rPr lang="de-DE" dirty="0"/>
              <a:t> </a:t>
            </a:r>
            <a:r>
              <a:rPr lang="de-DE" dirty="0" err="1"/>
              <a:t>social</a:t>
            </a:r>
            <a:r>
              <a:rPr lang="de-DE" dirty="0"/>
              <a:t> </a:t>
            </a:r>
            <a:r>
              <a:rPr lang="de-DE" dirty="0" err="1"/>
              <a:t>exclusion</a:t>
            </a:r>
            <a:r>
              <a:rPr lang="de-DE" dirty="0"/>
              <a:t> </a:t>
            </a:r>
            <a:r>
              <a:rPr lang="de-DE" dirty="0" err="1"/>
              <a:t>and</a:t>
            </a:r>
            <a:r>
              <a:rPr lang="de-DE" dirty="0"/>
              <a:t> </a:t>
            </a:r>
            <a:r>
              <a:rPr lang="de-DE" dirty="0" err="1"/>
              <a:t>discrimination</a:t>
            </a:r>
            <a:r>
              <a:rPr lang="de-DE" dirty="0"/>
              <a:t>, </a:t>
            </a:r>
            <a:r>
              <a:rPr lang="de-DE" dirty="0" err="1"/>
              <a:t>and</a:t>
            </a:r>
            <a:r>
              <a:rPr lang="de-DE" dirty="0"/>
              <a:t> </a:t>
            </a:r>
            <a:r>
              <a:rPr lang="de-DE" dirty="0" err="1"/>
              <a:t>shall</a:t>
            </a:r>
            <a:r>
              <a:rPr lang="de-DE" dirty="0"/>
              <a:t> promote </a:t>
            </a:r>
            <a:r>
              <a:rPr lang="de-DE" dirty="0" err="1"/>
              <a:t>social</a:t>
            </a:r>
            <a:r>
              <a:rPr lang="de-DE" dirty="0"/>
              <a:t> </a:t>
            </a:r>
            <a:r>
              <a:rPr lang="de-DE" dirty="0" err="1"/>
              <a:t>justice</a:t>
            </a:r>
            <a:r>
              <a:rPr lang="de-DE" dirty="0"/>
              <a:t> </a:t>
            </a:r>
            <a:r>
              <a:rPr lang="de-DE" dirty="0" err="1"/>
              <a:t>and</a:t>
            </a:r>
            <a:r>
              <a:rPr lang="de-DE" dirty="0"/>
              <a:t> </a:t>
            </a:r>
            <a:r>
              <a:rPr lang="de-DE" dirty="0" err="1"/>
              <a:t>protection</a:t>
            </a:r>
            <a:r>
              <a:rPr lang="de-DE" dirty="0"/>
              <a:t>, </a:t>
            </a:r>
            <a:r>
              <a:rPr lang="de-DE" dirty="0" err="1"/>
              <a:t>equality</a:t>
            </a:r>
            <a:r>
              <a:rPr lang="de-DE" dirty="0"/>
              <a:t> </a:t>
            </a:r>
            <a:r>
              <a:rPr lang="de-DE" dirty="0" err="1"/>
              <a:t>between</a:t>
            </a:r>
            <a:r>
              <a:rPr lang="de-DE" dirty="0"/>
              <a:t> </a:t>
            </a:r>
            <a:r>
              <a:rPr lang="de-DE" dirty="0" err="1"/>
              <a:t>women</a:t>
            </a:r>
            <a:r>
              <a:rPr lang="de-DE" dirty="0"/>
              <a:t> </a:t>
            </a:r>
            <a:r>
              <a:rPr lang="de-DE" dirty="0" err="1"/>
              <a:t>and</a:t>
            </a:r>
            <a:r>
              <a:rPr lang="de-DE" dirty="0"/>
              <a:t> </a:t>
            </a:r>
            <a:r>
              <a:rPr lang="de-DE" dirty="0" err="1"/>
              <a:t>men</a:t>
            </a:r>
            <a:r>
              <a:rPr lang="de-DE" dirty="0"/>
              <a:t>, </a:t>
            </a:r>
            <a:r>
              <a:rPr lang="de-DE" dirty="0" err="1"/>
              <a:t>solidarity</a:t>
            </a:r>
            <a:r>
              <a:rPr lang="de-DE" dirty="0"/>
              <a:t> </a:t>
            </a:r>
            <a:r>
              <a:rPr lang="de-DE" dirty="0" err="1"/>
              <a:t>between</a:t>
            </a:r>
            <a:r>
              <a:rPr lang="de-DE" dirty="0"/>
              <a:t> </a:t>
            </a:r>
            <a:r>
              <a:rPr lang="de-DE" dirty="0" err="1"/>
              <a:t>generations</a:t>
            </a:r>
            <a:r>
              <a:rPr lang="de-DE" dirty="0"/>
              <a:t> </a:t>
            </a:r>
            <a:r>
              <a:rPr lang="de-DE" dirty="0" err="1"/>
              <a:t>and</a:t>
            </a:r>
            <a:r>
              <a:rPr lang="de-DE" dirty="0"/>
              <a:t> </a:t>
            </a:r>
            <a:r>
              <a:rPr lang="de-DE" dirty="0" err="1"/>
              <a:t>protection</a:t>
            </a:r>
            <a:r>
              <a:rPr lang="de-DE" dirty="0"/>
              <a:t> </a:t>
            </a:r>
            <a:r>
              <a:rPr lang="de-DE" dirty="0" err="1"/>
              <a:t>of</a:t>
            </a:r>
            <a:r>
              <a:rPr lang="de-DE" dirty="0"/>
              <a:t> </a:t>
            </a:r>
            <a:r>
              <a:rPr lang="de-DE" dirty="0" err="1"/>
              <a:t>the</a:t>
            </a:r>
            <a:r>
              <a:rPr lang="de-DE" dirty="0"/>
              <a:t> </a:t>
            </a:r>
            <a:r>
              <a:rPr lang="de-DE" dirty="0" err="1"/>
              <a:t>rights</a:t>
            </a:r>
            <a:r>
              <a:rPr lang="de-DE" dirty="0"/>
              <a:t> </a:t>
            </a:r>
            <a:r>
              <a:rPr lang="de-DE" dirty="0" err="1"/>
              <a:t>of</a:t>
            </a:r>
            <a:r>
              <a:rPr lang="de-DE" dirty="0"/>
              <a:t> </a:t>
            </a:r>
            <a:r>
              <a:rPr lang="de-DE" dirty="0" err="1"/>
              <a:t>the</a:t>
            </a:r>
            <a:r>
              <a:rPr lang="de-DE" dirty="0"/>
              <a:t> </a:t>
            </a:r>
            <a:r>
              <a:rPr lang="de-DE" dirty="0" err="1"/>
              <a:t>child</a:t>
            </a:r>
            <a:r>
              <a:rPr lang="de-DE" dirty="0"/>
              <a:t>.</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9</a:t>
            </a:fld>
            <a:endParaRPr lang="de-DE"/>
          </a:p>
        </p:txBody>
      </p:sp>
    </p:spTree>
    <p:extLst>
      <p:ext uri="{BB962C8B-B14F-4D97-AF65-F5344CB8AC3E}">
        <p14:creationId xmlns:p14="http://schemas.microsoft.com/office/powerpoint/2010/main" val="146641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 3.3.3 TEU</a:t>
            </a:r>
          </a:p>
          <a:p>
            <a:r>
              <a:rPr lang="de-DE" dirty="0" err="1"/>
              <a:t>It</a:t>
            </a:r>
            <a:r>
              <a:rPr lang="de-DE" dirty="0"/>
              <a:t> </a:t>
            </a:r>
            <a:r>
              <a:rPr lang="de-DE" dirty="0" err="1"/>
              <a:t>shall</a:t>
            </a:r>
            <a:r>
              <a:rPr lang="de-DE" dirty="0"/>
              <a:t> promote </a:t>
            </a:r>
            <a:r>
              <a:rPr lang="de-DE" dirty="0" err="1"/>
              <a:t>economic</a:t>
            </a:r>
            <a:r>
              <a:rPr lang="de-DE" dirty="0"/>
              <a:t>, </a:t>
            </a:r>
            <a:r>
              <a:rPr lang="de-DE" dirty="0" err="1"/>
              <a:t>social</a:t>
            </a:r>
            <a:r>
              <a:rPr lang="de-DE" dirty="0"/>
              <a:t> </a:t>
            </a:r>
            <a:r>
              <a:rPr lang="de-DE" dirty="0" err="1"/>
              <a:t>and</a:t>
            </a:r>
            <a:r>
              <a:rPr lang="de-DE" dirty="0"/>
              <a:t> territorial </a:t>
            </a:r>
            <a:r>
              <a:rPr lang="de-DE" dirty="0" err="1"/>
              <a:t>cohesion</a:t>
            </a:r>
            <a:r>
              <a:rPr lang="de-DE" dirty="0"/>
              <a:t>, </a:t>
            </a:r>
            <a:r>
              <a:rPr lang="de-DE" dirty="0" err="1"/>
              <a:t>and</a:t>
            </a:r>
            <a:r>
              <a:rPr lang="de-DE" dirty="0"/>
              <a:t> </a:t>
            </a:r>
            <a:r>
              <a:rPr lang="de-DE" dirty="0" err="1"/>
              <a:t>solidarity</a:t>
            </a:r>
            <a:r>
              <a:rPr lang="de-DE" dirty="0"/>
              <a:t> </a:t>
            </a:r>
            <a:r>
              <a:rPr lang="de-DE" dirty="0" err="1"/>
              <a:t>among</a:t>
            </a:r>
            <a:r>
              <a:rPr lang="de-DE" dirty="0"/>
              <a:t> Member States.</a:t>
            </a:r>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10</a:t>
            </a:fld>
            <a:endParaRPr lang="de-DE"/>
          </a:p>
        </p:txBody>
      </p:sp>
    </p:spTree>
    <p:extLst>
      <p:ext uri="{BB962C8B-B14F-4D97-AF65-F5344CB8AC3E}">
        <p14:creationId xmlns:p14="http://schemas.microsoft.com/office/powerpoint/2010/main" val="325868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Art. 4. 3 EUT</a:t>
            </a:r>
          </a:p>
          <a:p>
            <a:r>
              <a:rPr lang="de-DE" dirty="0"/>
              <a:t>3. </a:t>
            </a:r>
            <a:r>
              <a:rPr lang="de-DE" dirty="0" err="1"/>
              <a:t>Pursuant</a:t>
            </a:r>
            <a:r>
              <a:rPr lang="de-DE" dirty="0"/>
              <a:t> </a:t>
            </a:r>
            <a:r>
              <a:rPr lang="de-DE" dirty="0" err="1"/>
              <a:t>to</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sincere</a:t>
            </a:r>
            <a:r>
              <a:rPr lang="de-DE" dirty="0"/>
              <a:t> </a:t>
            </a:r>
            <a:r>
              <a:rPr lang="de-DE" dirty="0" err="1"/>
              <a:t>cooperation</a:t>
            </a:r>
            <a:r>
              <a:rPr lang="de-DE" dirty="0"/>
              <a:t>, </a:t>
            </a:r>
            <a:r>
              <a:rPr lang="de-DE" dirty="0" err="1"/>
              <a:t>the</a:t>
            </a:r>
            <a:r>
              <a:rPr lang="de-DE" dirty="0"/>
              <a:t> Union </a:t>
            </a:r>
            <a:r>
              <a:rPr lang="de-DE" dirty="0" err="1"/>
              <a:t>and</a:t>
            </a:r>
            <a:r>
              <a:rPr lang="de-DE" dirty="0"/>
              <a:t> </a:t>
            </a:r>
            <a:r>
              <a:rPr lang="de-DE" dirty="0" err="1"/>
              <a:t>the</a:t>
            </a:r>
            <a:r>
              <a:rPr lang="de-DE" dirty="0"/>
              <a:t> Member States </a:t>
            </a:r>
            <a:r>
              <a:rPr lang="de-DE" dirty="0" err="1"/>
              <a:t>shall</a:t>
            </a:r>
            <a:r>
              <a:rPr lang="de-DE" dirty="0"/>
              <a:t>, in </a:t>
            </a:r>
            <a:r>
              <a:rPr lang="de-DE" dirty="0" err="1"/>
              <a:t>full</a:t>
            </a:r>
            <a:r>
              <a:rPr lang="de-DE" dirty="0"/>
              <a:t> mutual </a:t>
            </a:r>
            <a:r>
              <a:rPr lang="de-DE" dirty="0" err="1"/>
              <a:t>respect</a:t>
            </a:r>
            <a:r>
              <a:rPr lang="de-DE" dirty="0"/>
              <a:t>, </a:t>
            </a:r>
            <a:r>
              <a:rPr lang="de-DE" dirty="0" err="1"/>
              <a:t>assist</a:t>
            </a:r>
            <a:r>
              <a:rPr lang="de-DE" dirty="0"/>
              <a:t> </a:t>
            </a:r>
            <a:r>
              <a:rPr lang="de-DE" dirty="0" err="1"/>
              <a:t>each</a:t>
            </a:r>
            <a:r>
              <a:rPr lang="de-DE" dirty="0"/>
              <a:t> </a:t>
            </a:r>
            <a:r>
              <a:rPr lang="de-DE" dirty="0" err="1"/>
              <a:t>other</a:t>
            </a:r>
            <a:r>
              <a:rPr lang="de-DE" dirty="0"/>
              <a:t> in </a:t>
            </a:r>
            <a:r>
              <a:rPr lang="de-DE" dirty="0" err="1"/>
              <a:t>carrying</a:t>
            </a:r>
            <a:r>
              <a:rPr lang="de-DE" dirty="0"/>
              <a:t> out </a:t>
            </a:r>
            <a:r>
              <a:rPr lang="de-DE" dirty="0" err="1"/>
              <a:t>tasks</a:t>
            </a:r>
            <a:r>
              <a:rPr lang="de-DE" dirty="0"/>
              <a:t> </a:t>
            </a:r>
            <a:r>
              <a:rPr lang="de-DE" dirty="0" err="1"/>
              <a:t>which</a:t>
            </a:r>
            <a:r>
              <a:rPr lang="de-DE" dirty="0"/>
              <a:t> </a:t>
            </a:r>
            <a:r>
              <a:rPr lang="de-DE" dirty="0" err="1"/>
              <a:t>flow</a:t>
            </a:r>
            <a:r>
              <a:rPr lang="de-DE" dirty="0"/>
              <a:t> </a:t>
            </a:r>
            <a:r>
              <a:rPr lang="de-DE" dirty="0" err="1"/>
              <a:t>from</a:t>
            </a:r>
            <a:r>
              <a:rPr lang="de-DE" dirty="0"/>
              <a:t> </a:t>
            </a:r>
            <a:r>
              <a:rPr lang="de-DE" dirty="0" err="1"/>
              <a:t>the</a:t>
            </a:r>
            <a:r>
              <a:rPr lang="de-DE" dirty="0"/>
              <a:t> </a:t>
            </a:r>
            <a:r>
              <a:rPr lang="de-DE" dirty="0" err="1"/>
              <a:t>Treaties</a:t>
            </a:r>
            <a:endParaRPr lang="de-DE" dirty="0"/>
          </a:p>
          <a:p>
            <a:endParaRPr lang="de-DE" dirty="0"/>
          </a:p>
        </p:txBody>
      </p:sp>
      <p:sp>
        <p:nvSpPr>
          <p:cNvPr id="4" name="Foliennummernplatzhalter 3"/>
          <p:cNvSpPr>
            <a:spLocks noGrp="1"/>
          </p:cNvSpPr>
          <p:nvPr>
            <p:ph type="sldNum" sz="quarter" idx="10"/>
          </p:nvPr>
        </p:nvSpPr>
        <p:spPr/>
        <p:txBody>
          <a:bodyPr/>
          <a:lstStyle/>
          <a:p>
            <a:fld id="{392A04DC-8422-114A-96B7-D39ADA1F8143}" type="slidenum">
              <a:rPr lang="de-DE" smtClean="0"/>
              <a:t>12</a:t>
            </a:fld>
            <a:endParaRPr lang="de-DE"/>
          </a:p>
        </p:txBody>
      </p:sp>
    </p:spTree>
    <p:extLst>
      <p:ext uri="{BB962C8B-B14F-4D97-AF65-F5344CB8AC3E}">
        <p14:creationId xmlns:p14="http://schemas.microsoft.com/office/powerpoint/2010/main" val="17569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4103769-D9C3-8849-92FC-6D7F0782965C}"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B54B531-9E1B-A240-B1A2-B08D1D446942}"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5480E9-CB49-9B42-8DE2-CE1F3842C038}"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4907BA2-4336-FF48-AE83-E2177C1CCF60}"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49A9527-7A8D-A442-98F6-976A45477497}"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F4F436-C8B2-D14F-B340-310B5DBD2F7A}"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CB8F9A6-FC89-5A4C-A160-E9925AF429C8}"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5E1A8B-0812-9043-962A-C18A69DB9CF3}"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CADF93-BE4D-5F42-A20C-E73E4C541A1B}"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7558A6F-1204-8A4A-9A15-78013558ECFA}" type="datetime1">
              <a:rPr lang="el-GR" smtClean="0"/>
              <a:t>12/3/23</a:t>
            </a:fld>
            <a:endParaRPr lang="en-US" dirty="0"/>
          </a:p>
        </p:txBody>
      </p:sp>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dirty="0"/>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4BF3EC5-52C7-0E45-BFFC-467D5E25E928}" type="datetime1">
              <a:rPr lang="el-GR" smtClean="0"/>
              <a:t>12/3/23</a:t>
            </a:fld>
            <a:endParaRPr lang="en-US" dirty="0"/>
          </a:p>
        </p:txBody>
      </p:sp>
      <p:sp>
        <p:nvSpPr>
          <p:cNvPr id="6" name="Footer Placeholder 5"/>
          <p:cNvSpPr>
            <a:spLocks noGrp="1"/>
          </p:cNvSpPr>
          <p:nvPr>
            <p:ph type="ftr" sz="quarter" idx="11"/>
          </p:nvPr>
        </p:nvSpPr>
        <p:spPr/>
        <p:txBody>
          <a:bodyPr/>
          <a:lstStyle/>
          <a:p>
            <a:r>
              <a:rPr lang="en-US"/>
              <a:t>Prof. Dr. Maria Meng-Papantoni, Panteion University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8BA24AC-63AC-144E-8D48-45E7C4D51305}" type="datetime1">
              <a:rPr lang="el-GR" smtClean="0"/>
              <a:t>12/3/23</a:t>
            </a:fld>
            <a:endParaRPr lang="en-US" dirty="0"/>
          </a:p>
        </p:txBody>
      </p:sp>
      <p:sp>
        <p:nvSpPr>
          <p:cNvPr id="8" name="Footer Placeholder 7"/>
          <p:cNvSpPr>
            <a:spLocks noGrp="1"/>
          </p:cNvSpPr>
          <p:nvPr>
            <p:ph type="ftr" sz="quarter" idx="11"/>
          </p:nvPr>
        </p:nvSpPr>
        <p:spPr/>
        <p:txBody>
          <a:bodyPr/>
          <a:lstStyle/>
          <a:p>
            <a:r>
              <a:rPr lang="en-US"/>
              <a:t>Prof. Dr. Maria Meng-Papantoni, Panteion University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CDA2D7F-6FDB-F243-A06C-461C60155275}" type="datetime1">
              <a:rPr lang="el-GR" smtClean="0"/>
              <a:t>12/3/23</a:t>
            </a:fld>
            <a:endParaRPr lang="en-US" dirty="0"/>
          </a:p>
        </p:txBody>
      </p:sp>
      <p:sp>
        <p:nvSpPr>
          <p:cNvPr id="4" name="Footer Placeholder 3"/>
          <p:cNvSpPr>
            <a:spLocks noGrp="1"/>
          </p:cNvSpPr>
          <p:nvPr>
            <p:ph type="ftr" sz="quarter" idx="11"/>
          </p:nvPr>
        </p:nvSpPr>
        <p:spPr/>
        <p:txBody>
          <a:bodyPr/>
          <a:lstStyle/>
          <a:p>
            <a:r>
              <a:rPr lang="en-US"/>
              <a:t>Prof. Dr. Maria Meng-Papantoni, Panteion University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54AA9-60D5-D946-9BE2-358C194E6AF2}" type="datetime1">
              <a:rPr lang="el-GR" smtClean="0"/>
              <a:t>12/3/23</a:t>
            </a:fld>
            <a:endParaRPr lang="en-US" dirty="0"/>
          </a:p>
        </p:txBody>
      </p:sp>
      <p:sp>
        <p:nvSpPr>
          <p:cNvPr id="3" name="Footer Placeholder 2"/>
          <p:cNvSpPr>
            <a:spLocks noGrp="1"/>
          </p:cNvSpPr>
          <p:nvPr>
            <p:ph type="ftr" sz="quarter" idx="11"/>
          </p:nvPr>
        </p:nvSpPr>
        <p:spPr/>
        <p:txBody>
          <a:bodyPr/>
          <a:lstStyle/>
          <a:p>
            <a:r>
              <a:rPr lang="en-US"/>
              <a:t>Prof. Dr. Maria Meng-Papantoni, Panteion University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16B114-AC9B-B84B-B2C7-242E5551C2B6}" type="datetime1">
              <a:rPr lang="el-GR" smtClean="0"/>
              <a:t>12/3/23</a:t>
            </a:fld>
            <a:endParaRPr lang="en-US" dirty="0"/>
          </a:p>
        </p:txBody>
      </p:sp>
      <p:sp>
        <p:nvSpPr>
          <p:cNvPr id="6" name="Footer Placeholder 5"/>
          <p:cNvSpPr>
            <a:spLocks noGrp="1"/>
          </p:cNvSpPr>
          <p:nvPr>
            <p:ph type="ftr" sz="quarter" idx="11"/>
          </p:nvPr>
        </p:nvSpPr>
        <p:spPr/>
        <p:txBody>
          <a:bodyPr/>
          <a:lstStyle/>
          <a:p>
            <a:r>
              <a:rPr lang="en-US"/>
              <a:t>Prof. Dr. Maria Meng-Papantoni, Panteion University</a:t>
            </a:r>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B4532F5-0F3F-8447-8C44-3BA2AA00B7C6}" type="datetime1">
              <a:rPr lang="el-GR" smtClean="0"/>
              <a:t>12/3/23</a:t>
            </a:fld>
            <a:endParaRPr lang="en-US" dirty="0"/>
          </a:p>
        </p:txBody>
      </p:sp>
      <p:sp>
        <p:nvSpPr>
          <p:cNvPr id="6" name="Footer Placeholder 5"/>
          <p:cNvSpPr>
            <a:spLocks noGrp="1"/>
          </p:cNvSpPr>
          <p:nvPr>
            <p:ph type="ftr" sz="quarter" idx="11"/>
          </p:nvPr>
        </p:nvSpPr>
        <p:spPr/>
        <p:txBody>
          <a:bodyPr/>
          <a:lstStyle/>
          <a:p>
            <a:r>
              <a:rPr lang="en-US"/>
              <a:t>Prof. Dr. Maria Meng-Papantoni, Panteion University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197F3F-960C-0644-BF0D-E96E808AC8D9}" type="datetime1">
              <a:rPr lang="el-GR" smtClean="0"/>
              <a:t>12/3/23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Prof. Dr. Maria Meng-Papantoni, Panteion University</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57" r:id="rId9"/>
    <p:sldLayoutId id="2147483660" r:id="rId10"/>
    <p:sldLayoutId id="2147483661" r:id="rId11"/>
    <p:sldLayoutId id="2147483662" r:id="rId12"/>
    <p:sldLayoutId id="2147483663" r:id="rId13"/>
    <p:sldLayoutId id="2147483664" r:id="rId14"/>
    <p:sldLayoutId id="2147483666"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30595" y="2229648"/>
            <a:ext cx="5826719" cy="1405466"/>
          </a:xfrm>
        </p:spPr>
        <p:txBody>
          <a:bodyPr/>
          <a:lstStyle/>
          <a:p>
            <a:r>
              <a:rPr lang="en-US" dirty="0"/>
              <a:t>European Union </a:t>
            </a:r>
            <a:r>
              <a:rPr lang="el-GR" dirty="0"/>
              <a:t>2</a:t>
            </a:r>
            <a:r>
              <a:rPr lang="en-US" dirty="0"/>
              <a:t> </a:t>
            </a:r>
          </a:p>
          <a:p>
            <a:pPr algn="ctr"/>
            <a:r>
              <a:rPr lang="en-US" sz="2400" dirty="0"/>
              <a:t>Constitutional Principles</a:t>
            </a:r>
            <a:endParaRPr lang="de-DE" sz="2400" dirty="0"/>
          </a:p>
        </p:txBody>
      </p:sp>
      <p:sp>
        <p:nvSpPr>
          <p:cNvPr id="5" name="Untertitel 2"/>
          <p:cNvSpPr>
            <a:spLocks noGrp="1"/>
          </p:cNvSpPr>
          <p:nvPr>
            <p:ph type="subTitle" idx="1"/>
          </p:nvPr>
        </p:nvSpPr>
        <p:spPr>
          <a:xfrm>
            <a:off x="1479745" y="3733800"/>
            <a:ext cx="6140255" cy="2099872"/>
          </a:xfrm>
        </p:spPr>
        <p:txBody>
          <a:bodyPr>
            <a:normAutofit/>
          </a:bodyPr>
          <a:lstStyle/>
          <a:p>
            <a:endParaRPr lang="en-US" dirty="0"/>
          </a:p>
          <a:p>
            <a:r>
              <a:rPr lang="en-US" dirty="0"/>
              <a:t>PROF. DR. MARIA MENG-PAPANTONI</a:t>
            </a:r>
          </a:p>
          <a:p>
            <a:r>
              <a:rPr lang="en-US" dirty="0"/>
              <a:t>PANTEION UNIVERSITY</a:t>
            </a:r>
          </a:p>
          <a:p>
            <a:r>
              <a:rPr lang="en-US" dirty="0"/>
              <a:t>VISITING PROFESSOR AT THE EUROPA-INSTITUT, SAARLAND</a:t>
            </a:r>
            <a:endParaRPr lang="de-DE" dirty="0"/>
          </a:p>
        </p:txBody>
      </p:sp>
      <p:pic>
        <p:nvPicPr>
          <p:cNvPr id="3" name="Εικόνα 2">
            <a:extLst>
              <a:ext uri="{FF2B5EF4-FFF2-40B4-BE49-F238E27FC236}">
                <a16:creationId xmlns:a16="http://schemas.microsoft.com/office/drawing/2014/main" id="{464EDCA5-DE61-2E03-494A-6B2AED3858BE}"/>
              </a:ext>
            </a:extLst>
          </p:cNvPr>
          <p:cNvPicPr>
            <a:picLocks noChangeAspect="1"/>
          </p:cNvPicPr>
          <p:nvPr/>
        </p:nvPicPr>
        <p:blipFill>
          <a:blip r:embed="rId3"/>
          <a:stretch>
            <a:fillRect/>
          </a:stretch>
        </p:blipFill>
        <p:spPr>
          <a:xfrm>
            <a:off x="5481893" y="5885650"/>
            <a:ext cx="3539035" cy="438950"/>
          </a:xfrm>
          <a:prstGeom prst="rect">
            <a:avLst/>
          </a:prstGeom>
        </p:spPr>
      </p:pic>
      <p:sp>
        <p:nvSpPr>
          <p:cNvPr id="4" name="Θέση υποσέλιδου 3">
            <a:extLst>
              <a:ext uri="{FF2B5EF4-FFF2-40B4-BE49-F238E27FC236}">
                <a16:creationId xmlns:a16="http://schemas.microsoft.com/office/drawing/2014/main" id="{AD9890A2-34BA-B849-B482-0B786E4EA5A7}"/>
              </a:ext>
            </a:extLst>
          </p:cNvPr>
          <p:cNvSpPr>
            <a:spLocks noGrp="1"/>
          </p:cNvSpPr>
          <p:nvPr>
            <p:ph type="ftr" sz="quarter" idx="11"/>
          </p:nvPr>
        </p:nvSpPr>
        <p:spPr/>
        <p:txBody>
          <a:bodyPr/>
          <a:lstStyle/>
          <a:p>
            <a:r>
              <a:rPr lang="en-US"/>
              <a:t>Prof. Dr. Maria Meng-Papantoni, Panteion University</a:t>
            </a:r>
            <a:endParaRPr lang="en-US" dirty="0"/>
          </a:p>
        </p:txBody>
      </p:sp>
    </p:spTree>
    <p:extLst>
      <p:ext uri="{BB962C8B-B14F-4D97-AF65-F5344CB8AC3E}">
        <p14:creationId xmlns:p14="http://schemas.microsoft.com/office/powerpoint/2010/main" val="92814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52550" y="609600"/>
            <a:ext cx="2802951" cy="1320800"/>
          </a:xfrm>
        </p:spPr>
        <p:txBody>
          <a:bodyPr>
            <a:normAutofit/>
          </a:bodyPr>
          <a:lstStyle/>
          <a:p>
            <a:pPr>
              <a:lnSpc>
                <a:spcPct val="90000"/>
              </a:lnSpc>
            </a:pPr>
            <a:r>
              <a:rPr lang="de-DE" sz="2800" err="1"/>
              <a:t>Cohesion</a:t>
            </a:r>
            <a:r>
              <a:rPr lang="de-DE" sz="2800"/>
              <a:t> </a:t>
            </a:r>
            <a:r>
              <a:rPr lang="de-DE" sz="2800" err="1"/>
              <a:t>of</a:t>
            </a:r>
            <a:r>
              <a:rPr lang="de-DE" sz="2800"/>
              <a:t> </a:t>
            </a:r>
            <a:r>
              <a:rPr lang="de-DE" sz="2800" err="1"/>
              <a:t>the</a:t>
            </a:r>
            <a:r>
              <a:rPr lang="de-DE" sz="2800"/>
              <a:t> </a:t>
            </a:r>
            <a:r>
              <a:rPr lang="de-DE" sz="2800" err="1"/>
              <a:t>member</a:t>
            </a:r>
            <a:r>
              <a:rPr lang="de-DE" sz="2800"/>
              <a:t> </a:t>
            </a:r>
            <a:r>
              <a:rPr lang="de-DE" sz="2800" err="1"/>
              <a:t>states</a:t>
            </a:r>
            <a:endParaRPr lang="de-DE" sz="2800"/>
          </a:p>
        </p:txBody>
      </p:sp>
      <p:sp>
        <p:nvSpPr>
          <p:cNvPr id="3" name="Inhaltsplatzhalter 2"/>
          <p:cNvSpPr>
            <a:spLocks noGrp="1"/>
          </p:cNvSpPr>
          <p:nvPr>
            <p:ph idx="1"/>
          </p:nvPr>
        </p:nvSpPr>
        <p:spPr>
          <a:xfrm>
            <a:off x="4583004" y="1930400"/>
            <a:ext cx="3798996" cy="3918011"/>
          </a:xfrm>
        </p:spPr>
        <p:txBody>
          <a:bodyPr>
            <a:normAutofit/>
          </a:bodyPr>
          <a:lstStyle/>
          <a:p>
            <a:r>
              <a:rPr lang="de-DE" sz="2000" dirty="0"/>
              <a:t>Art. 3.3(3) TEU</a:t>
            </a:r>
          </a:p>
          <a:p>
            <a:r>
              <a:rPr lang="de-DE" sz="2000" dirty="0" err="1"/>
              <a:t>It</a:t>
            </a:r>
            <a:r>
              <a:rPr lang="de-DE" sz="2000" dirty="0"/>
              <a:t> </a:t>
            </a:r>
            <a:r>
              <a:rPr lang="de-DE" sz="2000" dirty="0" err="1"/>
              <a:t>shall</a:t>
            </a:r>
            <a:r>
              <a:rPr lang="de-DE" sz="2000" dirty="0"/>
              <a:t> promote </a:t>
            </a:r>
            <a:r>
              <a:rPr lang="de-DE" sz="2000" dirty="0" err="1"/>
              <a:t>economic</a:t>
            </a:r>
            <a:r>
              <a:rPr lang="de-DE" sz="2000" dirty="0"/>
              <a:t>, </a:t>
            </a:r>
            <a:r>
              <a:rPr lang="de-DE" sz="2000" dirty="0" err="1"/>
              <a:t>social</a:t>
            </a:r>
            <a:r>
              <a:rPr lang="de-DE" sz="2000" dirty="0"/>
              <a:t> </a:t>
            </a:r>
            <a:r>
              <a:rPr lang="de-DE" sz="2000" dirty="0" err="1"/>
              <a:t>and</a:t>
            </a:r>
            <a:r>
              <a:rPr lang="de-DE" sz="2000" dirty="0"/>
              <a:t> territorial </a:t>
            </a:r>
            <a:r>
              <a:rPr lang="de-DE" sz="2000" dirty="0" err="1"/>
              <a:t>cohesion</a:t>
            </a:r>
            <a:r>
              <a:rPr lang="de-DE" sz="2000" dirty="0"/>
              <a:t>, </a:t>
            </a:r>
            <a:r>
              <a:rPr lang="de-DE" sz="2000" dirty="0" err="1"/>
              <a:t>and</a:t>
            </a:r>
            <a:r>
              <a:rPr lang="de-DE" sz="2000" dirty="0"/>
              <a:t> </a:t>
            </a:r>
          </a:p>
          <a:p>
            <a:r>
              <a:rPr lang="de-DE" sz="2000" dirty="0" err="1"/>
              <a:t>solidarity</a:t>
            </a:r>
            <a:r>
              <a:rPr lang="de-DE" sz="2000" dirty="0"/>
              <a:t> </a:t>
            </a:r>
            <a:r>
              <a:rPr lang="de-DE" sz="2000" dirty="0" err="1"/>
              <a:t>among</a:t>
            </a:r>
            <a:r>
              <a:rPr lang="de-DE" sz="2000" dirty="0"/>
              <a:t> Member States.</a:t>
            </a:r>
          </a:p>
          <a:p>
            <a:endParaRPr lang="de-DE" dirty="0"/>
          </a:p>
        </p:txBody>
      </p:sp>
      <p:sp>
        <p:nvSpPr>
          <p:cNvPr id="5" name="Footer Placeholder 4"/>
          <p:cNvSpPr>
            <a:spLocks noGrp="1"/>
          </p:cNvSpPr>
          <p:nvPr>
            <p:ph type="ftr" sz="quarter" idx="11"/>
          </p:nvPr>
        </p:nvSpPr>
        <p:spPr>
          <a:xfrm>
            <a:off x="3907172" y="6041362"/>
            <a:ext cx="1749105" cy="365125"/>
          </a:xfrm>
        </p:spPr>
        <p:txBody>
          <a:bodyPr>
            <a:normAutofit/>
          </a:bodyPr>
          <a:lstStyle/>
          <a:p>
            <a:pPr>
              <a:spcAft>
                <a:spcPts val="600"/>
              </a:spcAft>
            </a:pPr>
            <a:r>
              <a:rPr lang="en-US" sz="800"/>
              <a:t>Prof. Dr. Maria Meng-Papantoni, Panteion University</a:t>
            </a:r>
          </a:p>
        </p:txBody>
      </p:sp>
      <p:pic>
        <p:nvPicPr>
          <p:cNvPr id="29" name="Picture 6" descr="hand holding ball">
            <a:extLst>
              <a:ext uri="{FF2B5EF4-FFF2-40B4-BE49-F238E27FC236}">
                <a16:creationId xmlns:a16="http://schemas.microsoft.com/office/drawing/2014/main" id="{19B2EC88-4FCD-D4E0-278C-2D89C92B62C2}"/>
              </a:ext>
            </a:extLst>
          </p:cNvPr>
          <p:cNvPicPr>
            <a:picLocks noChangeAspect="1"/>
          </p:cNvPicPr>
          <p:nvPr/>
        </p:nvPicPr>
        <p:blipFill rotWithShape="1">
          <a:blip r:embed="rId3"/>
          <a:srcRect l="32259" r="28506"/>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0"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Εικόνα 5">
            <a:extLst>
              <a:ext uri="{FF2B5EF4-FFF2-40B4-BE49-F238E27FC236}">
                <a16:creationId xmlns:a16="http://schemas.microsoft.com/office/drawing/2014/main" id="{9A57958E-C2B6-A4D7-7713-75C806A02F85}"/>
              </a:ext>
            </a:extLst>
          </p:cNvPr>
          <p:cNvPicPr>
            <a:picLocks noChangeAspect="1"/>
          </p:cNvPicPr>
          <p:nvPr/>
        </p:nvPicPr>
        <p:blipFill>
          <a:blip r:embed="rId4"/>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96305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508000" y="6041362"/>
            <a:ext cx="4723209" cy="365125"/>
          </a:xfrm>
        </p:spPr>
        <p:txBody>
          <a:bodyPr>
            <a:normAutofit/>
          </a:bodyPr>
          <a:lstStyle/>
          <a:p>
            <a:pPr>
              <a:spcAft>
                <a:spcPts val="600"/>
              </a:spcAft>
            </a:pPr>
            <a:r>
              <a:rPr lang="en-US" dirty="0"/>
              <a:t>Prof. Dr. Maria Meng-Papantoni, </a:t>
            </a:r>
            <a:r>
              <a:rPr lang="en-US" dirty="0" err="1"/>
              <a:t>Panteion</a:t>
            </a:r>
            <a:r>
              <a:rPr lang="en-US" dirty="0"/>
              <a:t> University</a:t>
            </a:r>
          </a:p>
        </p:txBody>
      </p:sp>
      <p:sp>
        <p:nvSpPr>
          <p:cNvPr id="2" name="Titel 1"/>
          <p:cNvSpPr>
            <a:spLocks noGrp="1"/>
          </p:cNvSpPr>
          <p:nvPr>
            <p:ph type="title"/>
          </p:nvPr>
        </p:nvSpPr>
        <p:spPr>
          <a:xfrm>
            <a:off x="508000" y="609599"/>
            <a:ext cx="2882531" cy="5545667"/>
          </a:xfrm>
        </p:spPr>
        <p:txBody>
          <a:bodyPr anchor="ctr">
            <a:normAutofit/>
          </a:bodyPr>
          <a:lstStyle/>
          <a:p>
            <a:r>
              <a:rPr lang="de-DE">
                <a:solidFill>
                  <a:schemeClr val="tx1">
                    <a:lumMod val="85000"/>
                    <a:lumOff val="15000"/>
                  </a:schemeClr>
                </a:solidFill>
              </a:rPr>
              <a:t>Solidarity between members</a:t>
            </a:r>
          </a:p>
        </p:txBody>
      </p:sp>
      <p:sp>
        <p:nvSpPr>
          <p:cNvPr id="3" name="Inhaltsplatzhalter 2"/>
          <p:cNvSpPr>
            <a:spLocks noGrp="1"/>
          </p:cNvSpPr>
          <p:nvPr>
            <p:ph idx="1"/>
          </p:nvPr>
        </p:nvSpPr>
        <p:spPr>
          <a:xfrm>
            <a:off x="4034517" y="451514"/>
            <a:ext cx="4686018" cy="5703754"/>
          </a:xfrm>
        </p:spPr>
        <p:txBody>
          <a:bodyPr anchor="ctr">
            <a:normAutofit/>
          </a:bodyPr>
          <a:lstStyle/>
          <a:p>
            <a:pPr>
              <a:lnSpc>
                <a:spcPct val="90000"/>
              </a:lnSpc>
            </a:pPr>
            <a:r>
              <a:rPr lang="de-DE" sz="1100" dirty="0">
                <a:solidFill>
                  <a:srgbClr val="FFFFFF"/>
                </a:solidFill>
              </a:rPr>
              <a:t>Art. 3.3 TEU: „promote </a:t>
            </a:r>
            <a:r>
              <a:rPr lang="de-DE" sz="1100" dirty="0" err="1">
                <a:solidFill>
                  <a:srgbClr val="FFFFFF"/>
                </a:solidFill>
              </a:rPr>
              <a:t>economic</a:t>
            </a:r>
            <a:r>
              <a:rPr lang="de-DE" sz="1100" dirty="0">
                <a:solidFill>
                  <a:srgbClr val="FFFFFF"/>
                </a:solidFill>
              </a:rPr>
              <a:t>, social and territorial </a:t>
            </a:r>
            <a:r>
              <a:rPr lang="de-DE" sz="1100" dirty="0" err="1">
                <a:solidFill>
                  <a:srgbClr val="FFFFFF"/>
                </a:solidFill>
              </a:rPr>
              <a:t>cohesion</a:t>
            </a:r>
            <a:r>
              <a:rPr lang="de-DE" sz="1100" dirty="0">
                <a:solidFill>
                  <a:srgbClr val="FFFFFF"/>
                </a:solidFill>
              </a:rPr>
              <a:t>, and </a:t>
            </a:r>
            <a:r>
              <a:rPr lang="de-DE" sz="1100" dirty="0" err="1">
                <a:solidFill>
                  <a:srgbClr val="FFFFFF"/>
                </a:solidFill>
              </a:rPr>
              <a:t>solidarity</a:t>
            </a:r>
            <a:r>
              <a:rPr lang="de-DE" sz="1100" dirty="0">
                <a:solidFill>
                  <a:srgbClr val="FFFFFF"/>
                </a:solidFill>
              </a:rPr>
              <a:t> </a:t>
            </a:r>
            <a:r>
              <a:rPr lang="de-DE" sz="1100" dirty="0" err="1">
                <a:solidFill>
                  <a:srgbClr val="FFFFFF"/>
                </a:solidFill>
              </a:rPr>
              <a:t>among</a:t>
            </a:r>
            <a:r>
              <a:rPr lang="de-DE" sz="1100" dirty="0">
                <a:solidFill>
                  <a:srgbClr val="FFFFFF"/>
                </a:solidFill>
              </a:rPr>
              <a:t> Member States“</a:t>
            </a:r>
          </a:p>
          <a:p>
            <a:pPr>
              <a:lnSpc>
                <a:spcPct val="90000"/>
              </a:lnSpc>
            </a:pPr>
            <a:r>
              <a:rPr lang="de-DE" sz="1100" dirty="0">
                <a:solidFill>
                  <a:srgbClr val="FFFFFF"/>
                </a:solidFill>
              </a:rPr>
              <a:t>Art. 3.5 TEU: „</a:t>
            </a:r>
            <a:r>
              <a:rPr lang="de-DE" sz="1100" dirty="0" err="1">
                <a:solidFill>
                  <a:srgbClr val="FFFFFF"/>
                </a:solidFill>
              </a:rPr>
              <a:t>solidarity</a:t>
            </a:r>
            <a:r>
              <a:rPr lang="de-DE" sz="1100" dirty="0">
                <a:solidFill>
                  <a:srgbClr val="FFFFFF"/>
                </a:solidFill>
              </a:rPr>
              <a:t> and mutual </a:t>
            </a:r>
            <a:r>
              <a:rPr lang="de-DE" sz="1100" dirty="0" err="1">
                <a:solidFill>
                  <a:srgbClr val="FFFFFF"/>
                </a:solidFill>
              </a:rPr>
              <a:t>respect</a:t>
            </a:r>
            <a:r>
              <a:rPr lang="de-DE" sz="1100" dirty="0">
                <a:solidFill>
                  <a:srgbClr val="FFFFFF"/>
                </a:solidFill>
              </a:rPr>
              <a:t> </a:t>
            </a:r>
            <a:r>
              <a:rPr lang="de-DE" sz="1100" dirty="0" err="1">
                <a:solidFill>
                  <a:srgbClr val="FFFFFF"/>
                </a:solidFill>
              </a:rPr>
              <a:t>among</a:t>
            </a:r>
            <a:r>
              <a:rPr lang="de-DE" sz="1100" dirty="0">
                <a:solidFill>
                  <a:srgbClr val="FFFFFF"/>
                </a:solidFill>
              </a:rPr>
              <a:t> </a:t>
            </a:r>
            <a:r>
              <a:rPr lang="de-DE" sz="1100" dirty="0" err="1">
                <a:solidFill>
                  <a:srgbClr val="FFFFFF"/>
                </a:solidFill>
              </a:rPr>
              <a:t>peoples</a:t>
            </a:r>
            <a:r>
              <a:rPr lang="de-DE" sz="1100" dirty="0">
                <a:solidFill>
                  <a:srgbClr val="FFFFFF"/>
                </a:solidFill>
              </a:rPr>
              <a:t>“</a:t>
            </a:r>
          </a:p>
          <a:p>
            <a:pPr>
              <a:lnSpc>
                <a:spcPct val="90000"/>
              </a:lnSpc>
            </a:pPr>
            <a:r>
              <a:rPr lang="de-DE" sz="1100" dirty="0">
                <a:solidFill>
                  <a:srgbClr val="FFFFFF"/>
                </a:solidFill>
              </a:rPr>
              <a:t>Art. 67.2 TFEU: </a:t>
            </a:r>
            <a:r>
              <a:rPr lang="de-DE" sz="1100" dirty="0" err="1">
                <a:solidFill>
                  <a:srgbClr val="FFFFFF"/>
                </a:solidFill>
              </a:rPr>
              <a:t>solidarity</a:t>
            </a:r>
            <a:r>
              <a:rPr lang="de-DE" sz="1100" dirty="0">
                <a:solidFill>
                  <a:srgbClr val="FFFFFF"/>
                </a:solidFill>
              </a:rPr>
              <a:t> </a:t>
            </a:r>
            <a:r>
              <a:rPr lang="de-DE" sz="1100" dirty="0" err="1">
                <a:solidFill>
                  <a:srgbClr val="FFFFFF"/>
                </a:solidFill>
              </a:rPr>
              <a:t>concerning„asylum</a:t>
            </a:r>
            <a:r>
              <a:rPr lang="de-DE" sz="1100" dirty="0">
                <a:solidFill>
                  <a:srgbClr val="FFFFFF"/>
                </a:solidFill>
              </a:rPr>
              <a:t>, </a:t>
            </a:r>
            <a:r>
              <a:rPr lang="de-DE" sz="1100" dirty="0" err="1">
                <a:solidFill>
                  <a:srgbClr val="FFFFFF"/>
                </a:solidFill>
              </a:rPr>
              <a:t>immigration</a:t>
            </a:r>
            <a:r>
              <a:rPr lang="de-DE" sz="1100" dirty="0">
                <a:solidFill>
                  <a:srgbClr val="FFFFFF"/>
                </a:solidFill>
              </a:rPr>
              <a:t> and external </a:t>
            </a:r>
            <a:r>
              <a:rPr lang="de-DE" sz="1100" dirty="0" err="1">
                <a:solidFill>
                  <a:srgbClr val="FFFFFF"/>
                </a:solidFill>
              </a:rPr>
              <a:t>border</a:t>
            </a:r>
            <a:r>
              <a:rPr lang="de-DE" sz="1100" dirty="0">
                <a:solidFill>
                  <a:srgbClr val="FFFFFF"/>
                </a:solidFill>
              </a:rPr>
              <a:t> </a:t>
            </a:r>
            <a:r>
              <a:rPr lang="de-DE" sz="1100" dirty="0" err="1">
                <a:solidFill>
                  <a:srgbClr val="FFFFFF"/>
                </a:solidFill>
              </a:rPr>
              <a:t>control</a:t>
            </a:r>
            <a:r>
              <a:rPr lang="de-DE" sz="1100" dirty="0">
                <a:solidFill>
                  <a:srgbClr val="FFFFFF"/>
                </a:solidFill>
              </a:rPr>
              <a:t>“ </a:t>
            </a:r>
            <a:r>
              <a:rPr lang="de-DE" sz="1100" dirty="0" err="1">
                <a:solidFill>
                  <a:srgbClr val="FFFFFF"/>
                </a:solidFill>
              </a:rPr>
              <a:t>see</a:t>
            </a:r>
            <a:r>
              <a:rPr lang="de-DE" sz="1100" dirty="0">
                <a:solidFill>
                  <a:srgbClr val="FFFFFF"/>
                </a:solidFill>
              </a:rPr>
              <a:t> also 80 TFEU</a:t>
            </a:r>
          </a:p>
          <a:p>
            <a:pPr>
              <a:lnSpc>
                <a:spcPct val="90000"/>
              </a:lnSpc>
            </a:pPr>
            <a:r>
              <a:rPr lang="de-DE" sz="1100" dirty="0">
                <a:solidFill>
                  <a:srgbClr val="FFFFFF"/>
                </a:solidFill>
              </a:rPr>
              <a:t>Art. 122 TFEU: </a:t>
            </a:r>
            <a:r>
              <a:rPr lang="de-DE" sz="1100" dirty="0" err="1">
                <a:solidFill>
                  <a:srgbClr val="FFFFFF"/>
                </a:solidFill>
              </a:rPr>
              <a:t>solidarity</a:t>
            </a:r>
            <a:r>
              <a:rPr lang="de-DE" sz="1100" dirty="0">
                <a:solidFill>
                  <a:srgbClr val="FFFFFF"/>
                </a:solidFill>
              </a:rPr>
              <a:t> in </a:t>
            </a:r>
            <a:r>
              <a:rPr lang="de-DE" sz="1100" dirty="0" err="1">
                <a:solidFill>
                  <a:srgbClr val="FFFFFF"/>
                </a:solidFill>
              </a:rPr>
              <a:t>economic</a:t>
            </a:r>
            <a:r>
              <a:rPr lang="de-DE" sz="1100" dirty="0">
                <a:solidFill>
                  <a:srgbClr val="FFFFFF"/>
                </a:solidFill>
              </a:rPr>
              <a:t> </a:t>
            </a:r>
            <a:r>
              <a:rPr lang="de-DE" sz="1100" dirty="0" err="1">
                <a:solidFill>
                  <a:srgbClr val="FFFFFF"/>
                </a:solidFill>
              </a:rPr>
              <a:t>policy</a:t>
            </a:r>
            <a:endParaRPr lang="de-DE" sz="1100" dirty="0">
              <a:solidFill>
                <a:srgbClr val="FFFFFF"/>
              </a:solidFill>
            </a:endParaRPr>
          </a:p>
          <a:p>
            <a:pPr>
              <a:lnSpc>
                <a:spcPct val="90000"/>
              </a:lnSpc>
            </a:pPr>
            <a:r>
              <a:rPr lang="de-DE" sz="1100" dirty="0">
                <a:solidFill>
                  <a:srgbClr val="FFFFFF"/>
                </a:solidFill>
              </a:rPr>
              <a:t>Art. 194 TFEU: </a:t>
            </a:r>
            <a:r>
              <a:rPr lang="de-DE" sz="1100" dirty="0" err="1">
                <a:solidFill>
                  <a:srgbClr val="FFFFFF"/>
                </a:solidFill>
              </a:rPr>
              <a:t>solidarity</a:t>
            </a:r>
            <a:r>
              <a:rPr lang="de-DE" sz="1100" dirty="0">
                <a:solidFill>
                  <a:srgbClr val="FFFFFF"/>
                </a:solidFill>
              </a:rPr>
              <a:t> in </a:t>
            </a:r>
            <a:r>
              <a:rPr lang="de-DE" sz="1100" dirty="0" err="1">
                <a:solidFill>
                  <a:srgbClr val="FFFFFF"/>
                </a:solidFill>
              </a:rPr>
              <a:t>energy</a:t>
            </a:r>
            <a:r>
              <a:rPr lang="de-DE" sz="1100" dirty="0">
                <a:solidFill>
                  <a:srgbClr val="FFFFFF"/>
                </a:solidFill>
              </a:rPr>
              <a:t> </a:t>
            </a:r>
            <a:r>
              <a:rPr lang="de-DE" sz="1100" dirty="0" err="1">
                <a:solidFill>
                  <a:srgbClr val="FFFFFF"/>
                </a:solidFill>
              </a:rPr>
              <a:t>policy</a:t>
            </a:r>
            <a:endParaRPr lang="de-DE" sz="1100" dirty="0">
              <a:solidFill>
                <a:srgbClr val="FFFFFF"/>
              </a:solidFill>
            </a:endParaRPr>
          </a:p>
          <a:p>
            <a:pPr>
              <a:lnSpc>
                <a:spcPct val="90000"/>
              </a:lnSpc>
            </a:pPr>
            <a:r>
              <a:rPr lang="de-DE" sz="1100" dirty="0">
                <a:solidFill>
                  <a:srgbClr val="FFFFFF"/>
                </a:solidFill>
              </a:rPr>
              <a:t>Art. 222 TFEU: </a:t>
            </a:r>
            <a:r>
              <a:rPr lang="de-DE" sz="1100" dirty="0" err="1">
                <a:solidFill>
                  <a:srgbClr val="FFFFFF"/>
                </a:solidFill>
              </a:rPr>
              <a:t>solidarity</a:t>
            </a:r>
            <a:r>
              <a:rPr lang="de-DE" sz="1100" dirty="0">
                <a:solidFill>
                  <a:srgbClr val="FFFFFF"/>
                </a:solidFill>
              </a:rPr>
              <a:t> in </a:t>
            </a:r>
            <a:r>
              <a:rPr lang="de-DE" sz="1100" dirty="0" err="1">
                <a:solidFill>
                  <a:srgbClr val="FFFFFF"/>
                </a:solidFill>
              </a:rPr>
              <a:t>fighting</a:t>
            </a:r>
            <a:r>
              <a:rPr lang="de-DE" sz="1100" dirty="0">
                <a:solidFill>
                  <a:srgbClr val="FFFFFF"/>
                </a:solidFill>
              </a:rPr>
              <a:t> </a:t>
            </a:r>
            <a:r>
              <a:rPr lang="de-DE" sz="1100" dirty="0" err="1">
                <a:solidFill>
                  <a:srgbClr val="FFFFFF"/>
                </a:solidFill>
              </a:rPr>
              <a:t>terrorism</a:t>
            </a:r>
            <a:endParaRPr lang="de-DE" sz="1100" dirty="0">
              <a:solidFill>
                <a:srgbClr val="FFFFFF"/>
              </a:solidFill>
            </a:endParaRPr>
          </a:p>
          <a:p>
            <a:pPr marL="0" indent="0">
              <a:lnSpc>
                <a:spcPct val="90000"/>
              </a:lnSpc>
              <a:buNone/>
            </a:pPr>
            <a:r>
              <a:rPr lang="de-DE" sz="1100" dirty="0">
                <a:solidFill>
                  <a:srgbClr val="FFFFFF"/>
                </a:solidFill>
              </a:rPr>
              <a:t>________________________________________________________________________</a:t>
            </a:r>
          </a:p>
          <a:p>
            <a:pPr>
              <a:lnSpc>
                <a:spcPct val="90000"/>
              </a:lnSpc>
            </a:pPr>
            <a:r>
              <a:rPr lang="de-DE" sz="1100" dirty="0">
                <a:solidFill>
                  <a:srgbClr val="FFFFFF"/>
                </a:solidFill>
              </a:rPr>
              <a:t>ECJ 39/72 – </a:t>
            </a:r>
            <a:r>
              <a:rPr lang="de-DE" sz="1100" dirty="0" err="1">
                <a:solidFill>
                  <a:srgbClr val="FFFFFF"/>
                </a:solidFill>
              </a:rPr>
              <a:t>Premiums</a:t>
            </a:r>
            <a:r>
              <a:rPr lang="de-DE" sz="1100" dirty="0">
                <a:solidFill>
                  <a:srgbClr val="FFFFFF"/>
                </a:solidFill>
              </a:rPr>
              <a:t> </a:t>
            </a:r>
            <a:r>
              <a:rPr lang="de-DE" sz="1100" dirty="0" err="1">
                <a:solidFill>
                  <a:srgbClr val="FFFFFF"/>
                </a:solidFill>
              </a:rPr>
              <a:t>for</a:t>
            </a:r>
            <a:r>
              <a:rPr lang="de-DE" sz="1100" dirty="0">
                <a:solidFill>
                  <a:srgbClr val="FFFFFF"/>
                </a:solidFill>
              </a:rPr>
              <a:t> </a:t>
            </a:r>
            <a:r>
              <a:rPr lang="de-DE" sz="1100" dirty="0" err="1">
                <a:solidFill>
                  <a:srgbClr val="FFFFFF"/>
                </a:solidFill>
              </a:rPr>
              <a:t>slaughtering</a:t>
            </a:r>
            <a:r>
              <a:rPr lang="de-DE" sz="1100" dirty="0">
                <a:solidFill>
                  <a:srgbClr val="FFFFFF"/>
                </a:solidFill>
              </a:rPr>
              <a:t> </a:t>
            </a:r>
            <a:r>
              <a:rPr lang="de-DE" sz="1100" dirty="0" err="1">
                <a:solidFill>
                  <a:srgbClr val="FFFFFF"/>
                </a:solidFill>
              </a:rPr>
              <a:t>cows</a:t>
            </a:r>
            <a:r>
              <a:rPr lang="de-DE" sz="1100" dirty="0">
                <a:solidFill>
                  <a:srgbClr val="FFFFFF"/>
                </a:solidFill>
              </a:rPr>
              <a:t>, COM v. </a:t>
            </a:r>
            <a:r>
              <a:rPr lang="de-DE" sz="1100" dirty="0" err="1">
                <a:solidFill>
                  <a:srgbClr val="FFFFFF"/>
                </a:solidFill>
              </a:rPr>
              <a:t>Italy</a:t>
            </a:r>
            <a:r>
              <a:rPr lang="de-DE" sz="1100" dirty="0">
                <a:solidFill>
                  <a:srgbClr val="FFFFFF"/>
                </a:solidFill>
              </a:rPr>
              <a:t>, </a:t>
            </a:r>
            <a:r>
              <a:rPr lang="de-DE" sz="1100" dirty="0" err="1">
                <a:solidFill>
                  <a:srgbClr val="FFFFFF"/>
                </a:solidFill>
              </a:rPr>
              <a:t>No</a:t>
            </a:r>
            <a:r>
              <a:rPr lang="de-DE" sz="1100" dirty="0">
                <a:solidFill>
                  <a:srgbClr val="FFFFFF"/>
                </a:solidFill>
              </a:rPr>
              <a:t>. 24</a:t>
            </a:r>
          </a:p>
          <a:p>
            <a:pPr>
              <a:lnSpc>
                <a:spcPct val="90000"/>
              </a:lnSpc>
            </a:pPr>
            <a:r>
              <a:rPr lang="de-DE" sz="1100" dirty="0">
                <a:solidFill>
                  <a:srgbClr val="FFFFFF"/>
                </a:solidFill>
              </a:rPr>
              <a:t>IN PERMITTING MEMBER STATES TO PROFIT FROM THE ADVANTAGES OF THE COMMUNITY, THE TREATY IMPOSES ON THEM ALSO THE OBLIGATION TO RESPECT ITS RULES .</a:t>
            </a:r>
          </a:p>
          <a:p>
            <a:pPr>
              <a:lnSpc>
                <a:spcPct val="90000"/>
              </a:lnSpc>
            </a:pPr>
            <a:r>
              <a:rPr lang="de-DE" sz="1100" dirty="0">
                <a:solidFill>
                  <a:srgbClr val="FFFFFF"/>
                </a:solidFill>
              </a:rPr>
              <a:t>FOR A STATE UNILATERALLY TO BREAK, ACCORDING TO ITS OWN CONCEPTION OF NATIONAL INTEREST, THE EQUILIBRIUM BETWEEN ADVANTAGES AND OBLIGATIONS FLOWING FROM ITS ADHERENCE TO THE COMMUNITY BRINGS INTO QUESTION THE EQUALITY OF MEMBER STATES BEFORE COMMUNITY LAW AND CREATES DISCRIMINATIONS AT THE EXPENSE OF THEIR NATIONALS, AND ABOVE ALL OF THE NATIONALS OF THE STATE ITSELF WHICH PLACES ITSELF OUTSIDE THE COMMUNITY RULES .</a:t>
            </a:r>
          </a:p>
          <a:p>
            <a:pPr>
              <a:lnSpc>
                <a:spcPct val="90000"/>
              </a:lnSpc>
            </a:pPr>
            <a:r>
              <a:rPr lang="de-DE" sz="1100" dirty="0">
                <a:solidFill>
                  <a:srgbClr val="FFFFFF"/>
                </a:solidFill>
              </a:rPr>
              <a:t>25 THIS FAILURE IN THE DUTY OF SOLIDARITY ACCEPTED BY MEMBER STATES BY THE FACT OF THEIR ADHERENCE TO THE COMMUNITY STRIKES AT THE FUNDAMENTAL BASIS OF THE COMMUNITY LEGAL ORDER .</a:t>
            </a:r>
          </a:p>
          <a:p>
            <a:pPr marL="0" indent="0">
              <a:lnSpc>
                <a:spcPct val="90000"/>
              </a:lnSpc>
              <a:buNone/>
            </a:pPr>
            <a:endParaRPr lang="de-DE" sz="1100" dirty="0">
              <a:solidFill>
                <a:srgbClr val="FFFFFF"/>
              </a:solidFill>
            </a:endParaRPr>
          </a:p>
          <a:p>
            <a:pPr>
              <a:lnSpc>
                <a:spcPct val="90000"/>
              </a:lnSpc>
            </a:pPr>
            <a:endParaRPr lang="de-DE" sz="1000" dirty="0">
              <a:solidFill>
                <a:srgbClr val="FFFFFF"/>
              </a:solidFill>
            </a:endParaRPr>
          </a:p>
        </p:txBody>
      </p:sp>
      <p:pic>
        <p:nvPicPr>
          <p:cNvPr id="6" name="Εικόνα 5">
            <a:extLst>
              <a:ext uri="{FF2B5EF4-FFF2-40B4-BE49-F238E27FC236}">
                <a16:creationId xmlns:a16="http://schemas.microsoft.com/office/drawing/2014/main" id="{316C3D04-098D-4F0C-5390-1A996EC3903C}"/>
              </a:ext>
            </a:extLst>
          </p:cNvPr>
          <p:cNvPicPr>
            <a:picLocks noChangeAspect="1"/>
          </p:cNvPicPr>
          <p:nvPr/>
        </p:nvPicPr>
        <p:blipFill>
          <a:blip r:embed="rId2"/>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04243781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olourful strings being woven togehter">
            <a:extLst>
              <a:ext uri="{FF2B5EF4-FFF2-40B4-BE49-F238E27FC236}">
                <a16:creationId xmlns:a16="http://schemas.microsoft.com/office/drawing/2014/main" id="{97281550-28DD-D5FA-518E-25C1358317AE}"/>
              </a:ext>
            </a:extLst>
          </p:cNvPr>
          <p:cNvPicPr>
            <a:picLocks noChangeAspect="1"/>
          </p:cNvPicPr>
          <p:nvPr/>
        </p:nvPicPr>
        <p:blipFill rotWithShape="1">
          <a:blip r:embed="rId3"/>
          <a:srcRect l="30788" r="11381"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p:cNvSpPr>
            <a:spLocks noGrp="1"/>
          </p:cNvSpPr>
          <p:nvPr>
            <p:ph type="title"/>
          </p:nvPr>
        </p:nvSpPr>
        <p:spPr>
          <a:xfrm>
            <a:off x="507999" y="609600"/>
            <a:ext cx="2888343" cy="1320800"/>
          </a:xfrm>
        </p:spPr>
        <p:txBody>
          <a:bodyPr>
            <a:normAutofit/>
          </a:bodyPr>
          <a:lstStyle/>
          <a:p>
            <a:pPr>
              <a:lnSpc>
                <a:spcPct val="90000"/>
              </a:lnSpc>
            </a:pPr>
            <a:r>
              <a:rPr lang="de-DE" sz="2800" err="1"/>
              <a:t>Procedural</a:t>
            </a:r>
            <a:r>
              <a:rPr lang="de-DE" sz="2800"/>
              <a:t> </a:t>
            </a:r>
            <a:r>
              <a:rPr lang="de-DE" sz="2800" err="1"/>
              <a:t>duty</a:t>
            </a:r>
            <a:r>
              <a:rPr lang="de-DE" sz="2800"/>
              <a:t> </a:t>
            </a:r>
            <a:r>
              <a:rPr lang="de-DE" sz="2800" err="1"/>
              <a:t>to</a:t>
            </a:r>
            <a:r>
              <a:rPr lang="de-DE" sz="2800"/>
              <a:t> </a:t>
            </a:r>
            <a:r>
              <a:rPr lang="de-DE" sz="2800" err="1"/>
              <a:t>solidarity</a:t>
            </a:r>
            <a:endParaRPr lang="de-DE" sz="2800"/>
          </a:p>
        </p:txBody>
      </p:sp>
      <p:sp>
        <p:nvSpPr>
          <p:cNvPr id="3" name="Inhaltsplatzhalter 2"/>
          <p:cNvSpPr>
            <a:spLocks noGrp="1"/>
          </p:cNvSpPr>
          <p:nvPr>
            <p:ph idx="1"/>
          </p:nvPr>
        </p:nvSpPr>
        <p:spPr>
          <a:xfrm>
            <a:off x="508000" y="1676401"/>
            <a:ext cx="3119730" cy="4364961"/>
          </a:xfrm>
        </p:spPr>
        <p:txBody>
          <a:bodyPr>
            <a:normAutofit/>
          </a:bodyPr>
          <a:lstStyle/>
          <a:p>
            <a:r>
              <a:rPr lang="de-DE" dirty="0"/>
              <a:t>Art. 4.3 TEU</a:t>
            </a:r>
          </a:p>
          <a:p>
            <a:r>
              <a:rPr lang="de-DE" dirty="0"/>
              <a:t>3. </a:t>
            </a:r>
            <a:r>
              <a:rPr lang="de-DE" dirty="0" err="1"/>
              <a:t>Pursuant</a:t>
            </a:r>
            <a:r>
              <a:rPr lang="de-DE" dirty="0"/>
              <a:t> </a:t>
            </a:r>
            <a:r>
              <a:rPr lang="de-DE" dirty="0" err="1"/>
              <a:t>to</a:t>
            </a:r>
            <a:r>
              <a:rPr lang="de-DE" dirty="0"/>
              <a:t> </a:t>
            </a:r>
            <a:r>
              <a:rPr lang="de-DE" dirty="0" err="1"/>
              <a:t>the</a:t>
            </a:r>
            <a:r>
              <a:rPr lang="de-DE" dirty="0"/>
              <a:t> </a:t>
            </a:r>
          </a:p>
          <a:p>
            <a:r>
              <a:rPr lang="de-DE" dirty="0" err="1"/>
              <a:t>principle</a:t>
            </a:r>
            <a:r>
              <a:rPr lang="de-DE" dirty="0"/>
              <a:t> </a:t>
            </a:r>
            <a:r>
              <a:rPr lang="de-DE" dirty="0" err="1"/>
              <a:t>of</a:t>
            </a:r>
            <a:r>
              <a:rPr lang="de-DE" dirty="0"/>
              <a:t> </a:t>
            </a:r>
            <a:r>
              <a:rPr lang="de-DE" dirty="0" err="1"/>
              <a:t>sincere</a:t>
            </a:r>
            <a:r>
              <a:rPr lang="de-DE" dirty="0"/>
              <a:t> </a:t>
            </a:r>
            <a:r>
              <a:rPr lang="de-DE" dirty="0" err="1"/>
              <a:t>cooperation</a:t>
            </a:r>
            <a:r>
              <a:rPr lang="de-DE" dirty="0"/>
              <a:t>, </a:t>
            </a:r>
          </a:p>
          <a:p>
            <a:r>
              <a:rPr lang="de-DE" dirty="0" err="1"/>
              <a:t>the</a:t>
            </a:r>
            <a:r>
              <a:rPr lang="de-DE" dirty="0"/>
              <a:t> Union </a:t>
            </a:r>
            <a:r>
              <a:rPr lang="de-DE" dirty="0" err="1"/>
              <a:t>and</a:t>
            </a:r>
            <a:r>
              <a:rPr lang="de-DE" dirty="0"/>
              <a:t> </a:t>
            </a:r>
            <a:r>
              <a:rPr lang="de-DE" dirty="0" err="1"/>
              <a:t>the</a:t>
            </a:r>
            <a:r>
              <a:rPr lang="de-DE" dirty="0"/>
              <a:t> Member States </a:t>
            </a:r>
            <a:r>
              <a:rPr lang="de-DE" dirty="0" err="1"/>
              <a:t>shall</a:t>
            </a:r>
            <a:r>
              <a:rPr lang="de-DE" dirty="0"/>
              <a:t>, in </a:t>
            </a:r>
            <a:r>
              <a:rPr lang="de-DE" dirty="0" err="1"/>
              <a:t>full</a:t>
            </a:r>
            <a:r>
              <a:rPr lang="de-DE" dirty="0"/>
              <a:t> mutual </a:t>
            </a:r>
            <a:r>
              <a:rPr lang="de-DE" dirty="0" err="1"/>
              <a:t>respect</a:t>
            </a:r>
            <a:r>
              <a:rPr lang="de-DE" dirty="0"/>
              <a:t>, </a:t>
            </a:r>
          </a:p>
          <a:p>
            <a:r>
              <a:rPr lang="de-DE" dirty="0" err="1"/>
              <a:t>assist</a:t>
            </a:r>
            <a:r>
              <a:rPr lang="de-DE" dirty="0"/>
              <a:t> </a:t>
            </a:r>
            <a:r>
              <a:rPr lang="de-DE" dirty="0" err="1"/>
              <a:t>each</a:t>
            </a:r>
            <a:r>
              <a:rPr lang="de-DE" dirty="0"/>
              <a:t> </a:t>
            </a:r>
            <a:r>
              <a:rPr lang="de-DE" dirty="0" err="1"/>
              <a:t>other</a:t>
            </a:r>
            <a:r>
              <a:rPr lang="de-DE" dirty="0"/>
              <a:t> in </a:t>
            </a:r>
            <a:r>
              <a:rPr lang="de-DE" dirty="0" err="1"/>
              <a:t>carrying</a:t>
            </a:r>
            <a:r>
              <a:rPr lang="de-DE" dirty="0"/>
              <a:t> out </a:t>
            </a:r>
            <a:r>
              <a:rPr lang="de-DE" dirty="0" err="1"/>
              <a:t>tasks</a:t>
            </a:r>
            <a:r>
              <a:rPr lang="de-DE" dirty="0"/>
              <a:t> </a:t>
            </a:r>
            <a:r>
              <a:rPr lang="de-DE" dirty="0" err="1"/>
              <a:t>which</a:t>
            </a:r>
            <a:r>
              <a:rPr lang="de-DE" dirty="0"/>
              <a:t> </a:t>
            </a:r>
            <a:r>
              <a:rPr lang="de-DE" dirty="0" err="1"/>
              <a:t>flow</a:t>
            </a:r>
            <a:r>
              <a:rPr lang="de-DE" dirty="0"/>
              <a:t> </a:t>
            </a:r>
            <a:r>
              <a:rPr lang="de-DE" dirty="0" err="1"/>
              <a:t>from</a:t>
            </a:r>
            <a:r>
              <a:rPr lang="de-DE" dirty="0"/>
              <a:t> </a:t>
            </a:r>
            <a:r>
              <a:rPr lang="de-DE" dirty="0" err="1"/>
              <a:t>the</a:t>
            </a:r>
            <a:r>
              <a:rPr lang="de-DE" dirty="0"/>
              <a:t> </a:t>
            </a:r>
            <a:r>
              <a:rPr lang="de-DE" dirty="0" err="1"/>
              <a:t>Treaties</a:t>
            </a:r>
            <a:endParaRPr lang="de-DE" dirty="0"/>
          </a:p>
          <a:p>
            <a:endParaRPr lang="de-DE" dirty="0"/>
          </a:p>
        </p:txBody>
      </p:sp>
      <p:sp>
        <p:nvSpPr>
          <p:cNvPr id="4" name="Footer Placeholder 3"/>
          <p:cNvSpPr>
            <a:spLocks noGrp="1"/>
          </p:cNvSpPr>
          <p:nvPr>
            <p:ph type="ftr" sz="quarter" idx="11"/>
          </p:nvPr>
        </p:nvSpPr>
        <p:spPr>
          <a:xfrm>
            <a:off x="508000" y="6041362"/>
            <a:ext cx="4723209" cy="365125"/>
          </a:xfrm>
        </p:spPr>
        <p:txBody>
          <a:bodyPr>
            <a:normAutofit/>
          </a:bodyPr>
          <a:lstStyle/>
          <a:p>
            <a:pPr>
              <a:spcAft>
                <a:spcPts val="600"/>
              </a:spcAft>
            </a:pPr>
            <a:r>
              <a:rPr lang="en-US"/>
              <a:t>Prof. Dr. Maria Meng-Papantoni, Panteion University</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Εικόνα 5">
            <a:extLst>
              <a:ext uri="{FF2B5EF4-FFF2-40B4-BE49-F238E27FC236}">
                <a16:creationId xmlns:a16="http://schemas.microsoft.com/office/drawing/2014/main" id="{64C4B9AC-905A-4F09-381B-761F94F4D7E4}"/>
              </a:ext>
            </a:extLst>
          </p:cNvPr>
          <p:cNvPicPr>
            <a:picLocks noChangeAspect="1"/>
          </p:cNvPicPr>
          <p:nvPr/>
        </p:nvPicPr>
        <p:blipFill>
          <a:blip r:embed="rId4"/>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53953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36636" y="951705"/>
            <a:ext cx="4718049" cy="5153420"/>
          </a:xfrm>
        </p:spPr>
        <p:txBody>
          <a:bodyPr anchor="ctr">
            <a:normAutofit/>
          </a:bodyPr>
          <a:lstStyle/>
          <a:p>
            <a:pPr>
              <a:lnSpc>
                <a:spcPct val="90000"/>
              </a:lnSpc>
            </a:pPr>
            <a:r>
              <a:rPr lang="de-DE" dirty="0"/>
              <a:t>Art. 4.3 TEU: </a:t>
            </a:r>
            <a:r>
              <a:rPr lang="de-DE" dirty="0" err="1"/>
              <a:t>Pursuant</a:t>
            </a:r>
            <a:r>
              <a:rPr lang="de-DE" dirty="0"/>
              <a:t> </a:t>
            </a:r>
            <a:r>
              <a:rPr lang="de-DE" dirty="0" err="1"/>
              <a:t>to</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sincere</a:t>
            </a:r>
            <a:r>
              <a:rPr lang="de-DE" dirty="0"/>
              <a:t> </a:t>
            </a:r>
            <a:r>
              <a:rPr lang="de-DE" dirty="0" err="1"/>
              <a:t>cooperation</a:t>
            </a:r>
            <a:r>
              <a:rPr lang="de-DE" dirty="0"/>
              <a:t>, </a:t>
            </a:r>
            <a:r>
              <a:rPr lang="de-DE" dirty="0" err="1"/>
              <a:t>the</a:t>
            </a:r>
            <a:r>
              <a:rPr lang="de-DE" dirty="0"/>
              <a:t> Union and </a:t>
            </a:r>
            <a:r>
              <a:rPr lang="de-DE" dirty="0" err="1"/>
              <a:t>the</a:t>
            </a:r>
            <a:r>
              <a:rPr lang="de-DE" dirty="0"/>
              <a:t> Member States </a:t>
            </a:r>
            <a:r>
              <a:rPr lang="de-DE" dirty="0" err="1"/>
              <a:t>shall</a:t>
            </a:r>
            <a:r>
              <a:rPr lang="de-DE" dirty="0"/>
              <a:t>, in </a:t>
            </a:r>
            <a:r>
              <a:rPr lang="de-DE" dirty="0" err="1"/>
              <a:t>full</a:t>
            </a:r>
            <a:r>
              <a:rPr lang="de-DE" dirty="0"/>
              <a:t> mutual </a:t>
            </a:r>
            <a:r>
              <a:rPr lang="de-DE" dirty="0" err="1"/>
              <a:t>respect</a:t>
            </a:r>
            <a:r>
              <a:rPr lang="de-DE" dirty="0"/>
              <a:t>, </a:t>
            </a:r>
            <a:r>
              <a:rPr lang="de-DE" dirty="0" err="1"/>
              <a:t>assist</a:t>
            </a:r>
            <a:r>
              <a:rPr lang="de-DE" dirty="0"/>
              <a:t> </a:t>
            </a:r>
            <a:r>
              <a:rPr lang="de-DE" dirty="0" err="1"/>
              <a:t>each</a:t>
            </a:r>
            <a:r>
              <a:rPr lang="de-DE" dirty="0"/>
              <a:t> </a:t>
            </a:r>
            <a:r>
              <a:rPr lang="de-DE" dirty="0" err="1"/>
              <a:t>other</a:t>
            </a:r>
            <a:r>
              <a:rPr lang="de-DE" dirty="0"/>
              <a:t> in </a:t>
            </a:r>
            <a:r>
              <a:rPr lang="de-DE" dirty="0" err="1"/>
              <a:t>carrying</a:t>
            </a:r>
            <a:r>
              <a:rPr lang="de-DE" dirty="0"/>
              <a:t> out </a:t>
            </a:r>
            <a:r>
              <a:rPr lang="de-DE" dirty="0" err="1"/>
              <a:t>tasks</a:t>
            </a:r>
            <a:r>
              <a:rPr lang="de-DE" dirty="0"/>
              <a:t> </a:t>
            </a:r>
            <a:r>
              <a:rPr lang="de-DE" dirty="0" err="1"/>
              <a:t>which</a:t>
            </a:r>
            <a:r>
              <a:rPr lang="de-DE" dirty="0"/>
              <a:t> </a:t>
            </a:r>
            <a:r>
              <a:rPr lang="de-DE" dirty="0" err="1"/>
              <a:t>flow</a:t>
            </a:r>
            <a:r>
              <a:rPr lang="de-DE" dirty="0"/>
              <a:t> </a:t>
            </a:r>
            <a:r>
              <a:rPr lang="de-DE" dirty="0" err="1"/>
              <a:t>from</a:t>
            </a:r>
            <a:r>
              <a:rPr lang="de-DE" dirty="0"/>
              <a:t> </a:t>
            </a:r>
            <a:r>
              <a:rPr lang="de-DE" dirty="0" err="1"/>
              <a:t>the</a:t>
            </a:r>
            <a:r>
              <a:rPr lang="de-DE" dirty="0"/>
              <a:t> </a:t>
            </a:r>
            <a:r>
              <a:rPr lang="de-DE" dirty="0" err="1"/>
              <a:t>Treaties</a:t>
            </a:r>
            <a:r>
              <a:rPr lang="de-DE" dirty="0"/>
              <a:t>.</a:t>
            </a:r>
          </a:p>
          <a:p>
            <a:pPr>
              <a:lnSpc>
                <a:spcPct val="90000"/>
              </a:lnSpc>
            </a:pPr>
            <a:r>
              <a:rPr lang="de-DE" dirty="0"/>
              <a:t>The Member States </a:t>
            </a:r>
            <a:r>
              <a:rPr lang="de-DE" dirty="0" err="1"/>
              <a:t>shall</a:t>
            </a:r>
            <a:r>
              <a:rPr lang="de-DE" dirty="0"/>
              <a:t> </a:t>
            </a:r>
            <a:r>
              <a:rPr lang="de-DE" dirty="0" err="1"/>
              <a:t>take</a:t>
            </a:r>
            <a:r>
              <a:rPr lang="de-DE" dirty="0"/>
              <a:t> </a:t>
            </a:r>
            <a:r>
              <a:rPr lang="de-DE" dirty="0" err="1"/>
              <a:t>any</a:t>
            </a:r>
            <a:r>
              <a:rPr lang="de-DE" dirty="0"/>
              <a:t> </a:t>
            </a:r>
            <a:r>
              <a:rPr lang="de-DE" dirty="0" err="1"/>
              <a:t>appropriate</a:t>
            </a:r>
            <a:r>
              <a:rPr lang="de-DE" dirty="0"/>
              <a:t> </a:t>
            </a:r>
            <a:r>
              <a:rPr lang="de-DE" dirty="0" err="1"/>
              <a:t>measure</a:t>
            </a:r>
            <a:r>
              <a:rPr lang="de-DE" dirty="0"/>
              <a:t>, </a:t>
            </a:r>
            <a:r>
              <a:rPr lang="de-DE" dirty="0" err="1"/>
              <a:t>general</a:t>
            </a:r>
            <a:r>
              <a:rPr lang="de-DE" dirty="0"/>
              <a:t> </a:t>
            </a:r>
            <a:r>
              <a:rPr lang="de-DE" dirty="0" err="1"/>
              <a:t>or</a:t>
            </a:r>
            <a:r>
              <a:rPr lang="de-DE" dirty="0"/>
              <a:t> </a:t>
            </a:r>
            <a:r>
              <a:rPr lang="de-DE" dirty="0" err="1"/>
              <a:t>particular</a:t>
            </a:r>
            <a:r>
              <a:rPr lang="de-DE" dirty="0"/>
              <a:t>, </a:t>
            </a:r>
            <a:r>
              <a:rPr lang="de-DE" dirty="0" err="1"/>
              <a:t>to</a:t>
            </a:r>
            <a:r>
              <a:rPr lang="de-DE" dirty="0"/>
              <a:t> </a:t>
            </a:r>
            <a:r>
              <a:rPr lang="de-DE" dirty="0" err="1"/>
              <a:t>ensure</a:t>
            </a:r>
            <a:r>
              <a:rPr lang="de-DE" dirty="0"/>
              <a:t> </a:t>
            </a:r>
            <a:r>
              <a:rPr lang="de-DE" dirty="0" err="1"/>
              <a:t>fulfilment</a:t>
            </a:r>
            <a:r>
              <a:rPr lang="de-DE" dirty="0"/>
              <a:t> </a:t>
            </a:r>
            <a:r>
              <a:rPr lang="de-DE" dirty="0" err="1"/>
              <a:t>of</a:t>
            </a:r>
            <a:r>
              <a:rPr lang="de-DE" dirty="0"/>
              <a:t> </a:t>
            </a:r>
            <a:r>
              <a:rPr lang="de-DE" dirty="0" err="1"/>
              <a:t>the</a:t>
            </a:r>
            <a:r>
              <a:rPr lang="de-DE" dirty="0"/>
              <a:t> </a:t>
            </a:r>
            <a:r>
              <a:rPr lang="de-DE" dirty="0" err="1"/>
              <a:t>obligations</a:t>
            </a:r>
            <a:r>
              <a:rPr lang="de-DE" dirty="0"/>
              <a:t> </a:t>
            </a:r>
            <a:r>
              <a:rPr lang="de-DE" dirty="0" err="1"/>
              <a:t>arising</a:t>
            </a:r>
            <a:r>
              <a:rPr lang="de-DE" dirty="0"/>
              <a:t> out </a:t>
            </a:r>
            <a:r>
              <a:rPr lang="de-DE" dirty="0" err="1"/>
              <a:t>of</a:t>
            </a:r>
            <a:r>
              <a:rPr lang="de-DE" dirty="0"/>
              <a:t> </a:t>
            </a:r>
            <a:r>
              <a:rPr lang="de-DE" dirty="0" err="1"/>
              <a:t>the</a:t>
            </a:r>
            <a:r>
              <a:rPr lang="de-DE" dirty="0"/>
              <a:t> </a:t>
            </a:r>
            <a:r>
              <a:rPr lang="de-DE" dirty="0" err="1"/>
              <a:t>Treaties</a:t>
            </a:r>
            <a:r>
              <a:rPr lang="de-DE" dirty="0"/>
              <a:t> </a:t>
            </a:r>
            <a:r>
              <a:rPr lang="de-DE" dirty="0" err="1"/>
              <a:t>or</a:t>
            </a:r>
            <a:r>
              <a:rPr lang="de-DE" dirty="0"/>
              <a:t> </a:t>
            </a:r>
            <a:r>
              <a:rPr lang="de-DE" dirty="0" err="1"/>
              <a:t>resulting</a:t>
            </a:r>
            <a:r>
              <a:rPr lang="de-DE" dirty="0"/>
              <a:t> </a:t>
            </a:r>
            <a:r>
              <a:rPr lang="de-DE" dirty="0" err="1"/>
              <a:t>from</a:t>
            </a:r>
            <a:r>
              <a:rPr lang="de-DE" dirty="0"/>
              <a:t> </a:t>
            </a:r>
            <a:r>
              <a:rPr lang="de-DE" dirty="0" err="1"/>
              <a:t>the</a:t>
            </a:r>
            <a:r>
              <a:rPr lang="de-DE" dirty="0"/>
              <a:t> </a:t>
            </a:r>
            <a:r>
              <a:rPr lang="de-DE" dirty="0" err="1"/>
              <a:t>acts</a:t>
            </a:r>
            <a:r>
              <a:rPr lang="de-DE" dirty="0"/>
              <a:t> </a:t>
            </a:r>
            <a:r>
              <a:rPr lang="de-DE" dirty="0" err="1"/>
              <a:t>of</a:t>
            </a:r>
            <a:r>
              <a:rPr lang="de-DE" dirty="0"/>
              <a:t> </a:t>
            </a:r>
            <a:r>
              <a:rPr lang="de-DE" dirty="0" err="1"/>
              <a:t>the</a:t>
            </a:r>
            <a:r>
              <a:rPr lang="de-DE" dirty="0"/>
              <a:t> </a:t>
            </a:r>
            <a:r>
              <a:rPr lang="de-DE" dirty="0" err="1"/>
              <a:t>institutions</a:t>
            </a:r>
            <a:r>
              <a:rPr lang="de-DE" dirty="0"/>
              <a:t> </a:t>
            </a:r>
            <a:r>
              <a:rPr lang="de-DE" dirty="0" err="1"/>
              <a:t>of</a:t>
            </a:r>
            <a:r>
              <a:rPr lang="de-DE" dirty="0"/>
              <a:t> </a:t>
            </a:r>
            <a:r>
              <a:rPr lang="de-DE" dirty="0" err="1"/>
              <a:t>the</a:t>
            </a:r>
            <a:r>
              <a:rPr lang="de-DE" dirty="0"/>
              <a:t> Union.</a:t>
            </a:r>
          </a:p>
          <a:p>
            <a:pPr>
              <a:lnSpc>
                <a:spcPct val="90000"/>
              </a:lnSpc>
            </a:pPr>
            <a:r>
              <a:rPr lang="de-DE" dirty="0"/>
              <a:t>The Member States </a:t>
            </a:r>
            <a:r>
              <a:rPr lang="de-DE" dirty="0" err="1"/>
              <a:t>shall</a:t>
            </a:r>
            <a:r>
              <a:rPr lang="de-DE" dirty="0"/>
              <a:t> </a:t>
            </a:r>
            <a:r>
              <a:rPr lang="de-DE" dirty="0" err="1"/>
              <a:t>facilitate</a:t>
            </a:r>
            <a:r>
              <a:rPr lang="de-DE" dirty="0"/>
              <a:t> </a:t>
            </a:r>
            <a:r>
              <a:rPr lang="de-DE" dirty="0" err="1"/>
              <a:t>the</a:t>
            </a:r>
            <a:r>
              <a:rPr lang="de-DE" dirty="0"/>
              <a:t> </a:t>
            </a:r>
            <a:r>
              <a:rPr lang="de-DE" dirty="0" err="1"/>
              <a:t>achievement</a:t>
            </a:r>
            <a:r>
              <a:rPr lang="de-DE" dirty="0"/>
              <a:t> </a:t>
            </a:r>
            <a:r>
              <a:rPr lang="de-DE" dirty="0" err="1"/>
              <a:t>of</a:t>
            </a:r>
            <a:r>
              <a:rPr lang="de-DE" dirty="0"/>
              <a:t> </a:t>
            </a:r>
            <a:r>
              <a:rPr lang="de-DE" dirty="0" err="1"/>
              <a:t>the</a:t>
            </a:r>
            <a:r>
              <a:rPr lang="de-DE" dirty="0"/>
              <a:t> </a:t>
            </a:r>
            <a:r>
              <a:rPr lang="de-DE" dirty="0" err="1"/>
              <a:t>Union’s</a:t>
            </a:r>
            <a:r>
              <a:rPr lang="de-DE" dirty="0"/>
              <a:t> </a:t>
            </a:r>
            <a:r>
              <a:rPr lang="de-DE" dirty="0" err="1"/>
              <a:t>tasks</a:t>
            </a:r>
            <a:r>
              <a:rPr lang="de-DE" dirty="0"/>
              <a:t> and </a:t>
            </a:r>
            <a:r>
              <a:rPr lang="de-DE" dirty="0" err="1"/>
              <a:t>refrain</a:t>
            </a:r>
            <a:r>
              <a:rPr lang="de-DE" dirty="0"/>
              <a:t> </a:t>
            </a:r>
            <a:r>
              <a:rPr lang="de-DE" dirty="0" err="1"/>
              <a:t>from</a:t>
            </a:r>
            <a:r>
              <a:rPr lang="de-DE" dirty="0"/>
              <a:t> </a:t>
            </a:r>
            <a:r>
              <a:rPr lang="de-DE" dirty="0" err="1"/>
              <a:t>any</a:t>
            </a:r>
            <a:r>
              <a:rPr lang="de-DE" dirty="0"/>
              <a:t> </a:t>
            </a:r>
            <a:r>
              <a:rPr lang="de-DE" dirty="0" err="1"/>
              <a:t>measure</a:t>
            </a:r>
            <a:r>
              <a:rPr lang="de-DE" dirty="0"/>
              <a:t> </a:t>
            </a:r>
            <a:r>
              <a:rPr lang="de-DE" dirty="0" err="1"/>
              <a:t>which</a:t>
            </a:r>
            <a:r>
              <a:rPr lang="de-DE" dirty="0"/>
              <a:t> </a:t>
            </a:r>
            <a:r>
              <a:rPr lang="de-DE" dirty="0" err="1"/>
              <a:t>could</a:t>
            </a:r>
            <a:r>
              <a:rPr lang="de-DE" dirty="0"/>
              <a:t> </a:t>
            </a:r>
            <a:r>
              <a:rPr lang="de-DE" dirty="0" err="1"/>
              <a:t>jeopardise</a:t>
            </a:r>
            <a:r>
              <a:rPr lang="de-DE" dirty="0"/>
              <a:t> </a:t>
            </a:r>
            <a:r>
              <a:rPr lang="de-DE" dirty="0" err="1"/>
              <a:t>the</a:t>
            </a:r>
            <a:r>
              <a:rPr lang="de-DE" dirty="0"/>
              <a:t> </a:t>
            </a:r>
            <a:r>
              <a:rPr lang="de-DE" dirty="0" err="1"/>
              <a:t>attainment</a:t>
            </a:r>
            <a:r>
              <a:rPr lang="de-DE" dirty="0"/>
              <a:t> </a:t>
            </a:r>
            <a:r>
              <a:rPr lang="de-DE" dirty="0" err="1"/>
              <a:t>of</a:t>
            </a:r>
            <a:r>
              <a:rPr lang="de-DE" dirty="0"/>
              <a:t> </a:t>
            </a:r>
            <a:r>
              <a:rPr lang="de-DE" dirty="0" err="1"/>
              <a:t>the</a:t>
            </a:r>
            <a:r>
              <a:rPr lang="de-DE" dirty="0"/>
              <a:t> </a:t>
            </a:r>
            <a:r>
              <a:rPr lang="de-DE" dirty="0" err="1"/>
              <a:t>Union’s</a:t>
            </a:r>
            <a:r>
              <a:rPr lang="de-DE" dirty="0"/>
              <a:t> </a:t>
            </a:r>
            <a:r>
              <a:rPr lang="de-DE" dirty="0" err="1"/>
              <a:t>objectives</a:t>
            </a:r>
            <a:r>
              <a:rPr lang="de-DE" dirty="0"/>
              <a:t>.</a:t>
            </a:r>
          </a:p>
          <a:p>
            <a:pPr>
              <a:lnSpc>
                <a:spcPct val="90000"/>
              </a:lnSpc>
            </a:pPr>
            <a:endParaRPr lang="de-DE" sz="17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Mutual assistance</a:t>
            </a:r>
          </a:p>
        </p:txBody>
      </p:sp>
      <p:pic>
        <p:nvPicPr>
          <p:cNvPr id="6" name="Εικόνα 5">
            <a:extLst>
              <a:ext uri="{FF2B5EF4-FFF2-40B4-BE49-F238E27FC236}">
                <a16:creationId xmlns:a16="http://schemas.microsoft.com/office/drawing/2014/main" id="{181B1A36-D51E-B175-4DE2-97D52BAC33A1}"/>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56331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r>
              <a:rPr lang="de-DE" dirty="0"/>
              <a:t>Art. 42.7 TEU:</a:t>
            </a:r>
          </a:p>
          <a:p>
            <a:r>
              <a:rPr lang="de-DE" dirty="0"/>
              <a:t>7. </a:t>
            </a:r>
            <a:r>
              <a:rPr lang="de-DE" dirty="0" err="1"/>
              <a:t>If</a:t>
            </a:r>
            <a:r>
              <a:rPr lang="de-DE" dirty="0"/>
              <a:t> a Member State </a:t>
            </a:r>
            <a:r>
              <a:rPr lang="de-DE" dirty="0" err="1"/>
              <a:t>is</a:t>
            </a:r>
            <a:r>
              <a:rPr lang="de-DE" dirty="0"/>
              <a:t> </a:t>
            </a:r>
            <a:r>
              <a:rPr lang="de-DE" dirty="0" err="1"/>
              <a:t>the</a:t>
            </a:r>
            <a:r>
              <a:rPr lang="de-DE" dirty="0"/>
              <a:t> </a:t>
            </a:r>
            <a:r>
              <a:rPr lang="de-DE" dirty="0" err="1"/>
              <a:t>victim</a:t>
            </a:r>
            <a:r>
              <a:rPr lang="de-DE" dirty="0"/>
              <a:t> </a:t>
            </a:r>
            <a:r>
              <a:rPr lang="de-DE" dirty="0" err="1"/>
              <a:t>of</a:t>
            </a:r>
            <a:r>
              <a:rPr lang="de-DE" dirty="0"/>
              <a:t> </a:t>
            </a:r>
            <a:r>
              <a:rPr lang="de-DE" dirty="0" err="1"/>
              <a:t>armed</a:t>
            </a:r>
            <a:r>
              <a:rPr lang="de-DE" dirty="0"/>
              <a:t> </a:t>
            </a:r>
            <a:r>
              <a:rPr lang="de-DE" dirty="0" err="1"/>
              <a:t>aggression</a:t>
            </a:r>
            <a:r>
              <a:rPr lang="de-DE" dirty="0"/>
              <a:t> on </a:t>
            </a:r>
            <a:r>
              <a:rPr lang="de-DE" dirty="0" err="1"/>
              <a:t>its</a:t>
            </a:r>
            <a:r>
              <a:rPr lang="de-DE" dirty="0"/>
              <a:t> </a:t>
            </a:r>
            <a:r>
              <a:rPr lang="de-DE" dirty="0" err="1"/>
              <a:t>territory</a:t>
            </a:r>
            <a:r>
              <a:rPr lang="de-DE" dirty="0"/>
              <a:t>, </a:t>
            </a:r>
            <a:r>
              <a:rPr lang="de-DE" dirty="0" err="1"/>
              <a:t>the</a:t>
            </a:r>
            <a:r>
              <a:rPr lang="de-DE" dirty="0"/>
              <a:t> </a:t>
            </a:r>
            <a:r>
              <a:rPr lang="de-DE" dirty="0" err="1"/>
              <a:t>other</a:t>
            </a:r>
            <a:r>
              <a:rPr lang="de-DE" dirty="0"/>
              <a:t> Member States </a:t>
            </a:r>
            <a:r>
              <a:rPr lang="de-DE" dirty="0" err="1"/>
              <a:t>shall</a:t>
            </a:r>
            <a:r>
              <a:rPr lang="de-DE" dirty="0"/>
              <a:t> </a:t>
            </a:r>
            <a:r>
              <a:rPr lang="de-DE" dirty="0" err="1"/>
              <a:t>have</a:t>
            </a:r>
            <a:r>
              <a:rPr lang="de-DE" dirty="0"/>
              <a:t> </a:t>
            </a:r>
            <a:r>
              <a:rPr lang="de-DE" dirty="0" err="1"/>
              <a:t>towards</a:t>
            </a:r>
            <a:r>
              <a:rPr lang="de-DE" dirty="0"/>
              <a:t> </a:t>
            </a:r>
            <a:r>
              <a:rPr lang="de-DE" dirty="0" err="1"/>
              <a:t>it</a:t>
            </a:r>
            <a:r>
              <a:rPr lang="de-DE" dirty="0"/>
              <a:t> an </a:t>
            </a:r>
            <a:r>
              <a:rPr lang="de-DE" dirty="0" err="1"/>
              <a:t>obligation</a:t>
            </a:r>
            <a:r>
              <a:rPr lang="de-DE" dirty="0"/>
              <a:t> </a:t>
            </a:r>
            <a:r>
              <a:rPr lang="de-DE" dirty="0" err="1"/>
              <a:t>of</a:t>
            </a:r>
            <a:r>
              <a:rPr lang="de-DE" dirty="0"/>
              <a:t> </a:t>
            </a:r>
            <a:r>
              <a:rPr lang="de-DE" dirty="0" err="1"/>
              <a:t>aid</a:t>
            </a:r>
            <a:r>
              <a:rPr lang="de-DE" dirty="0"/>
              <a:t> and </a:t>
            </a:r>
            <a:r>
              <a:rPr lang="de-DE" dirty="0" err="1"/>
              <a:t>assistance</a:t>
            </a:r>
            <a:r>
              <a:rPr lang="de-DE" dirty="0"/>
              <a:t> </a:t>
            </a:r>
            <a:r>
              <a:rPr lang="de-DE" dirty="0" err="1"/>
              <a:t>by</a:t>
            </a:r>
            <a:r>
              <a:rPr lang="de-DE" dirty="0"/>
              <a:t> all </a:t>
            </a:r>
            <a:r>
              <a:rPr lang="de-DE" dirty="0" err="1"/>
              <a:t>the</a:t>
            </a:r>
            <a:r>
              <a:rPr lang="de-DE" dirty="0"/>
              <a:t> </a:t>
            </a:r>
            <a:r>
              <a:rPr lang="de-DE" dirty="0" err="1"/>
              <a:t>means</a:t>
            </a:r>
            <a:r>
              <a:rPr lang="de-DE" dirty="0"/>
              <a:t> in </a:t>
            </a:r>
            <a:r>
              <a:rPr lang="de-DE" dirty="0" err="1"/>
              <a:t>their</a:t>
            </a:r>
            <a:r>
              <a:rPr lang="de-DE" dirty="0"/>
              <a:t> power, in </a:t>
            </a:r>
            <a:r>
              <a:rPr lang="de-DE" dirty="0" err="1"/>
              <a:t>accordance</a:t>
            </a:r>
            <a:r>
              <a:rPr lang="de-DE" dirty="0"/>
              <a:t> </a:t>
            </a:r>
            <a:r>
              <a:rPr lang="de-DE" dirty="0" err="1"/>
              <a:t>with</a:t>
            </a:r>
            <a:r>
              <a:rPr lang="de-DE" dirty="0"/>
              <a:t> </a:t>
            </a:r>
            <a:r>
              <a:rPr lang="de-DE" dirty="0" err="1"/>
              <a:t>Article</a:t>
            </a:r>
            <a:r>
              <a:rPr lang="de-DE" dirty="0"/>
              <a:t> 51 </a:t>
            </a:r>
            <a:r>
              <a:rPr lang="de-DE" dirty="0" err="1"/>
              <a:t>of</a:t>
            </a:r>
            <a:r>
              <a:rPr lang="de-DE" dirty="0"/>
              <a:t> </a:t>
            </a:r>
            <a:r>
              <a:rPr lang="de-DE" dirty="0" err="1"/>
              <a:t>the</a:t>
            </a:r>
            <a:r>
              <a:rPr lang="de-DE" dirty="0"/>
              <a:t> United </a:t>
            </a:r>
            <a:r>
              <a:rPr lang="de-DE" dirty="0" err="1"/>
              <a:t>Nations</a:t>
            </a:r>
            <a:r>
              <a:rPr lang="de-DE" dirty="0"/>
              <a:t> Charter. This </a:t>
            </a:r>
            <a:r>
              <a:rPr lang="de-DE" dirty="0" err="1"/>
              <a:t>shall</a:t>
            </a:r>
            <a:r>
              <a:rPr lang="de-DE" dirty="0"/>
              <a:t> not </a:t>
            </a:r>
            <a:r>
              <a:rPr lang="de-DE" dirty="0" err="1"/>
              <a:t>prejudice</a:t>
            </a:r>
            <a:r>
              <a:rPr lang="de-DE" dirty="0"/>
              <a:t> </a:t>
            </a:r>
            <a:r>
              <a:rPr lang="de-DE" dirty="0" err="1"/>
              <a:t>the</a:t>
            </a:r>
            <a:r>
              <a:rPr lang="de-DE" dirty="0"/>
              <a:t> </a:t>
            </a:r>
            <a:r>
              <a:rPr lang="de-DE" dirty="0" err="1"/>
              <a:t>specific</a:t>
            </a:r>
            <a:r>
              <a:rPr lang="de-DE" dirty="0"/>
              <a:t> </a:t>
            </a:r>
            <a:r>
              <a:rPr lang="de-DE" dirty="0" err="1"/>
              <a:t>character</a:t>
            </a:r>
            <a:r>
              <a:rPr lang="de-DE" dirty="0"/>
              <a:t> </a:t>
            </a:r>
            <a:r>
              <a:rPr lang="de-DE" dirty="0" err="1"/>
              <a:t>of</a:t>
            </a:r>
            <a:r>
              <a:rPr lang="de-DE" dirty="0"/>
              <a:t> </a:t>
            </a:r>
            <a:r>
              <a:rPr lang="de-DE" dirty="0" err="1"/>
              <a:t>the</a:t>
            </a:r>
            <a:r>
              <a:rPr lang="de-DE" dirty="0"/>
              <a:t> </a:t>
            </a:r>
            <a:r>
              <a:rPr lang="de-DE" dirty="0" err="1"/>
              <a:t>security</a:t>
            </a:r>
            <a:r>
              <a:rPr lang="de-DE" dirty="0"/>
              <a:t> and </a:t>
            </a:r>
            <a:r>
              <a:rPr lang="de-DE" dirty="0" err="1"/>
              <a:t>defence</a:t>
            </a:r>
            <a:r>
              <a:rPr lang="de-DE" dirty="0"/>
              <a:t> </a:t>
            </a:r>
            <a:r>
              <a:rPr lang="de-DE" dirty="0" err="1"/>
              <a:t>policy</a:t>
            </a:r>
            <a:r>
              <a:rPr lang="de-DE" dirty="0"/>
              <a:t> </a:t>
            </a:r>
            <a:r>
              <a:rPr lang="de-DE" dirty="0" err="1"/>
              <a:t>of</a:t>
            </a:r>
            <a:r>
              <a:rPr lang="de-DE" dirty="0"/>
              <a:t> </a:t>
            </a:r>
            <a:r>
              <a:rPr lang="de-DE" dirty="0" err="1"/>
              <a:t>certain</a:t>
            </a:r>
            <a:r>
              <a:rPr lang="de-DE" dirty="0"/>
              <a:t> Member States.</a:t>
            </a:r>
          </a:p>
          <a:p>
            <a:endParaRPr lang="de-DE"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Military solidarity</a:t>
            </a:r>
          </a:p>
        </p:txBody>
      </p:sp>
      <p:pic>
        <p:nvPicPr>
          <p:cNvPr id="6" name="Εικόνα 5">
            <a:extLst>
              <a:ext uri="{FF2B5EF4-FFF2-40B4-BE49-F238E27FC236}">
                <a16:creationId xmlns:a16="http://schemas.microsoft.com/office/drawing/2014/main" id="{017CCFA9-5CC1-F781-DEB1-EB442CF8198E}"/>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29441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lnSpcReduction="10000"/>
          </a:bodyPr>
          <a:lstStyle/>
          <a:p>
            <a:r>
              <a:rPr lang="de-DE" sz="2000" dirty="0"/>
              <a:t>Art. 3.3(4) TEU</a:t>
            </a:r>
          </a:p>
          <a:p>
            <a:r>
              <a:rPr lang="de-DE" sz="2000" dirty="0"/>
              <a:t>The Union </a:t>
            </a:r>
            <a:r>
              <a:rPr lang="de-DE" sz="2000" dirty="0" err="1"/>
              <a:t>shall</a:t>
            </a:r>
            <a:r>
              <a:rPr lang="de-DE" sz="2000" dirty="0"/>
              <a:t> </a:t>
            </a:r>
            <a:r>
              <a:rPr lang="de-DE" sz="2000" dirty="0" err="1"/>
              <a:t>respect</a:t>
            </a:r>
            <a:r>
              <a:rPr lang="de-DE" sz="2000" dirty="0"/>
              <a:t> </a:t>
            </a:r>
            <a:r>
              <a:rPr lang="de-DE" sz="2000" dirty="0" err="1"/>
              <a:t>its</a:t>
            </a:r>
            <a:r>
              <a:rPr lang="de-DE" sz="2000" dirty="0"/>
              <a:t> </a:t>
            </a:r>
            <a:r>
              <a:rPr lang="de-DE" sz="2000" dirty="0" err="1"/>
              <a:t>rich</a:t>
            </a:r>
            <a:r>
              <a:rPr lang="de-DE" sz="2000" dirty="0"/>
              <a:t> </a:t>
            </a:r>
            <a:r>
              <a:rPr lang="de-DE" sz="2000" dirty="0" err="1"/>
              <a:t>cultural</a:t>
            </a:r>
            <a:r>
              <a:rPr lang="de-DE" sz="2000" dirty="0"/>
              <a:t> and </a:t>
            </a:r>
            <a:r>
              <a:rPr lang="de-DE" sz="2000" dirty="0" err="1"/>
              <a:t>linguistic</a:t>
            </a:r>
            <a:r>
              <a:rPr lang="de-DE" sz="2000" dirty="0"/>
              <a:t> </a:t>
            </a:r>
            <a:r>
              <a:rPr lang="de-DE" sz="2000" dirty="0" err="1"/>
              <a:t>diversity</a:t>
            </a:r>
            <a:r>
              <a:rPr lang="de-DE" sz="2000" dirty="0"/>
              <a:t>, and </a:t>
            </a:r>
            <a:r>
              <a:rPr lang="de-DE" sz="2000" dirty="0" err="1"/>
              <a:t>shall</a:t>
            </a:r>
            <a:r>
              <a:rPr lang="de-DE" sz="2000" dirty="0"/>
              <a:t> </a:t>
            </a:r>
            <a:r>
              <a:rPr lang="de-DE" sz="2000" dirty="0" err="1"/>
              <a:t>ensure</a:t>
            </a:r>
            <a:r>
              <a:rPr lang="de-DE" sz="2000" dirty="0"/>
              <a:t> </a:t>
            </a:r>
            <a:r>
              <a:rPr lang="de-DE" sz="2000" dirty="0" err="1"/>
              <a:t>that</a:t>
            </a:r>
            <a:r>
              <a:rPr lang="de-DE" sz="2000" dirty="0"/>
              <a:t> </a:t>
            </a:r>
            <a:r>
              <a:rPr lang="de-DE" sz="2000" dirty="0" err="1"/>
              <a:t>Europe’s</a:t>
            </a:r>
            <a:r>
              <a:rPr lang="de-DE" sz="2000" dirty="0"/>
              <a:t> </a:t>
            </a:r>
            <a:r>
              <a:rPr lang="de-DE" sz="2000" dirty="0" err="1"/>
              <a:t>cultural</a:t>
            </a:r>
            <a:r>
              <a:rPr lang="de-DE" sz="2000" dirty="0"/>
              <a:t> </a:t>
            </a:r>
            <a:r>
              <a:rPr lang="de-DE" sz="2000" dirty="0" err="1"/>
              <a:t>heritage</a:t>
            </a:r>
            <a:r>
              <a:rPr lang="de-DE" sz="2000" dirty="0"/>
              <a:t> </a:t>
            </a:r>
            <a:r>
              <a:rPr lang="de-DE" sz="2000" dirty="0" err="1"/>
              <a:t>is</a:t>
            </a:r>
            <a:r>
              <a:rPr lang="de-DE" sz="2000" dirty="0"/>
              <a:t> </a:t>
            </a:r>
            <a:r>
              <a:rPr lang="de-DE" sz="2000" dirty="0" err="1"/>
              <a:t>safeguarded</a:t>
            </a:r>
            <a:r>
              <a:rPr lang="de-DE" sz="2000" dirty="0"/>
              <a:t> and </a:t>
            </a:r>
            <a:r>
              <a:rPr lang="de-DE" sz="2000" dirty="0" err="1"/>
              <a:t>enhanced</a:t>
            </a:r>
            <a:endParaRPr lang="de-DE" sz="2000" dirty="0"/>
          </a:p>
          <a:p>
            <a:endParaRPr lang="de-DE" sz="2000" dirty="0"/>
          </a:p>
          <a:p>
            <a:r>
              <a:rPr lang="de-DE" sz="2000" dirty="0"/>
              <a:t>27 Member States </a:t>
            </a:r>
            <a:r>
              <a:rPr lang="de-DE" sz="2000" dirty="0" err="1"/>
              <a:t>with</a:t>
            </a:r>
            <a:r>
              <a:rPr lang="de-DE" sz="2000" dirty="0"/>
              <a:t> 24 </a:t>
            </a:r>
            <a:r>
              <a:rPr lang="de-DE" sz="2000" dirty="0" err="1"/>
              <a:t>languages</a:t>
            </a:r>
            <a:r>
              <a:rPr lang="de-DE" sz="2000" dirty="0"/>
              <a:t> and </a:t>
            </a:r>
            <a:r>
              <a:rPr lang="de-DE" sz="2000" dirty="0" err="1"/>
              <a:t>important</a:t>
            </a:r>
            <a:r>
              <a:rPr lang="de-DE" sz="2000" dirty="0"/>
              <a:t> </a:t>
            </a:r>
            <a:r>
              <a:rPr lang="de-DE" sz="2000" dirty="0" err="1"/>
              <a:t>cultural</a:t>
            </a:r>
            <a:r>
              <a:rPr lang="de-DE" sz="2000" dirty="0"/>
              <a:t> </a:t>
            </a:r>
            <a:r>
              <a:rPr lang="de-DE" sz="2000" dirty="0" err="1"/>
              <a:t>diversities</a:t>
            </a:r>
            <a:endParaRPr lang="de-DE" sz="2000" dirty="0"/>
          </a:p>
          <a:p>
            <a:endParaRPr lang="de-DE" sz="2000" dirty="0"/>
          </a:p>
          <a:p>
            <a:r>
              <a:rPr lang="de-DE" sz="2000" dirty="0"/>
              <a:t>See e.g. </a:t>
            </a:r>
            <a:r>
              <a:rPr lang="de-DE" sz="2000" dirty="0" err="1"/>
              <a:t>Greece</a:t>
            </a:r>
            <a:r>
              <a:rPr lang="de-DE" sz="2000" dirty="0"/>
              <a:t> </a:t>
            </a:r>
            <a:r>
              <a:rPr lang="de-DE" sz="2000" dirty="0" err="1"/>
              <a:t>and</a:t>
            </a:r>
            <a:r>
              <a:rPr lang="de-DE" sz="2000" dirty="0"/>
              <a:t> </a:t>
            </a:r>
            <a:r>
              <a:rPr lang="de-DE" sz="2000" dirty="0" err="1"/>
              <a:t>Finland</a:t>
            </a:r>
            <a:endParaRPr lang="de-DE" sz="2000" dirty="0"/>
          </a:p>
          <a:p>
            <a:endParaRPr lang="de-DE"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Cultural Diversity</a:t>
            </a:r>
          </a:p>
        </p:txBody>
      </p:sp>
      <p:pic>
        <p:nvPicPr>
          <p:cNvPr id="6" name="Εικόνα 5">
            <a:extLst>
              <a:ext uri="{FF2B5EF4-FFF2-40B4-BE49-F238E27FC236}">
                <a16:creationId xmlns:a16="http://schemas.microsoft.com/office/drawing/2014/main" id="{4C5A3B5C-49A7-139C-6556-EBCE50162813}"/>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82353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Economic</a:t>
            </a:r>
            <a:r>
              <a:rPr lang="de-DE" dirty="0"/>
              <a:t> </a:t>
            </a:r>
            <a:r>
              <a:rPr lang="de-DE" dirty="0" err="1"/>
              <a:t>and</a:t>
            </a:r>
            <a:r>
              <a:rPr lang="de-DE" dirty="0"/>
              <a:t> </a:t>
            </a:r>
            <a:r>
              <a:rPr lang="de-DE" dirty="0" err="1"/>
              <a:t>monetary</a:t>
            </a:r>
            <a:r>
              <a:rPr lang="de-DE" dirty="0"/>
              <a:t> </a:t>
            </a:r>
            <a:r>
              <a:rPr lang="de-DE" dirty="0" err="1"/>
              <a:t>union</a:t>
            </a:r>
            <a:endParaRPr lang="de-DE" dirty="0"/>
          </a:p>
        </p:txBody>
      </p:sp>
      <p:graphicFrame>
        <p:nvGraphicFramePr>
          <p:cNvPr id="10" name="Inhaltsplatzhalter 2">
            <a:extLst>
              <a:ext uri="{FF2B5EF4-FFF2-40B4-BE49-F238E27FC236}">
                <a16:creationId xmlns:a16="http://schemas.microsoft.com/office/drawing/2014/main" id="{5638973D-4985-251C-D055-8AEB68B7D647}"/>
              </a:ext>
            </a:extLst>
          </p:cNvPr>
          <p:cNvGraphicFramePr>
            <a:graphicFrameLocks noGrp="1"/>
          </p:cNvGraphicFramePr>
          <p:nvPr>
            <p:ph idx="1"/>
          </p:nvPr>
        </p:nvGraphicFramePr>
        <p:xfrm>
          <a:off x="609599" y="2160590"/>
          <a:ext cx="6347714"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Prof. Dr. Maria Meng-Papantoni, Panteion University</a:t>
            </a:r>
            <a:endParaRPr lang="en-US" dirty="0"/>
          </a:p>
        </p:txBody>
      </p:sp>
      <p:pic>
        <p:nvPicPr>
          <p:cNvPr id="6" name="Εικόνα 5">
            <a:extLst>
              <a:ext uri="{FF2B5EF4-FFF2-40B4-BE49-F238E27FC236}">
                <a16:creationId xmlns:a16="http://schemas.microsoft.com/office/drawing/2014/main" id="{EACE2B14-B41E-7CFE-6807-445FAC7C6EAC}"/>
              </a:ext>
            </a:extLst>
          </p:cNvPr>
          <p:cNvPicPr>
            <a:picLocks noChangeAspect="1"/>
          </p:cNvPicPr>
          <p:nvPr/>
        </p:nvPicPr>
        <p:blipFill>
          <a:blip r:embed="rId8"/>
          <a:stretch>
            <a:fillRect/>
          </a:stretch>
        </p:blipFill>
        <p:spPr>
          <a:xfrm>
            <a:off x="5481893" y="6038050"/>
            <a:ext cx="3539035" cy="438950"/>
          </a:xfrm>
          <a:prstGeom prst="rect">
            <a:avLst/>
          </a:prstGeom>
        </p:spPr>
      </p:pic>
    </p:spTree>
    <p:extLst>
      <p:ext uri="{BB962C8B-B14F-4D97-AF65-F5344CB8AC3E}">
        <p14:creationId xmlns:p14="http://schemas.microsoft.com/office/powerpoint/2010/main" val="28770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8000" y="609600"/>
            <a:ext cx="2203851" cy="5431762"/>
          </a:xfrm>
        </p:spPr>
        <p:txBody>
          <a:bodyPr anchor="ctr">
            <a:normAutofit/>
          </a:bodyPr>
          <a:lstStyle/>
          <a:p>
            <a:r>
              <a:rPr lang="de-DE" dirty="0" err="1"/>
              <a:t>Foreign</a:t>
            </a:r>
            <a:r>
              <a:rPr lang="de-DE" dirty="0"/>
              <a:t> </a:t>
            </a:r>
            <a:r>
              <a:rPr lang="de-DE" dirty="0" err="1"/>
              <a:t>Policy</a:t>
            </a:r>
            <a:endParaRPr lang="de-DE" dirty="0"/>
          </a:p>
        </p:txBody>
      </p:sp>
      <p:sp>
        <p:nvSpPr>
          <p:cNvPr id="3" name="Inhaltsplatzhalter 2"/>
          <p:cNvSpPr>
            <a:spLocks noGrp="1"/>
          </p:cNvSpPr>
          <p:nvPr>
            <p:ph idx="1"/>
          </p:nvPr>
        </p:nvSpPr>
        <p:spPr>
          <a:xfrm>
            <a:off x="2885166" y="609602"/>
            <a:ext cx="5877834" cy="5105398"/>
          </a:xfrm>
        </p:spPr>
        <p:txBody>
          <a:bodyPr>
            <a:normAutofit/>
          </a:bodyPr>
          <a:lstStyle/>
          <a:p>
            <a:pPr>
              <a:lnSpc>
                <a:spcPct val="90000"/>
              </a:lnSpc>
            </a:pPr>
            <a:r>
              <a:rPr lang="de-DE" dirty="0"/>
              <a:t>3.5 TEU</a:t>
            </a:r>
          </a:p>
          <a:p>
            <a:pPr>
              <a:lnSpc>
                <a:spcPct val="90000"/>
              </a:lnSpc>
            </a:pPr>
            <a:endParaRPr lang="el-GR" dirty="0"/>
          </a:p>
          <a:p>
            <a:pPr>
              <a:lnSpc>
                <a:spcPct val="90000"/>
              </a:lnSpc>
            </a:pPr>
            <a:endParaRPr lang="el-GR" dirty="0"/>
          </a:p>
          <a:p>
            <a:pPr>
              <a:lnSpc>
                <a:spcPct val="90000"/>
              </a:lnSpc>
            </a:pPr>
            <a:r>
              <a:rPr lang="de-DE" dirty="0"/>
              <a:t>In </a:t>
            </a:r>
            <a:r>
              <a:rPr lang="de-DE" dirty="0" err="1"/>
              <a:t>its</a:t>
            </a:r>
            <a:r>
              <a:rPr lang="de-DE" dirty="0"/>
              <a:t> </a:t>
            </a:r>
            <a:r>
              <a:rPr lang="de-DE" dirty="0" err="1"/>
              <a:t>relations</a:t>
            </a:r>
            <a:r>
              <a:rPr lang="de-DE" dirty="0"/>
              <a:t> </a:t>
            </a:r>
            <a:r>
              <a:rPr lang="de-DE" dirty="0" err="1"/>
              <a:t>with</a:t>
            </a:r>
            <a:r>
              <a:rPr lang="de-DE" dirty="0"/>
              <a:t> </a:t>
            </a:r>
            <a:r>
              <a:rPr lang="de-DE" dirty="0" err="1"/>
              <a:t>the</a:t>
            </a:r>
            <a:r>
              <a:rPr lang="de-DE" dirty="0"/>
              <a:t> wider </a:t>
            </a:r>
            <a:r>
              <a:rPr lang="de-DE" dirty="0" err="1"/>
              <a:t>world</a:t>
            </a:r>
            <a:r>
              <a:rPr lang="de-DE" dirty="0"/>
              <a:t>, </a:t>
            </a:r>
            <a:r>
              <a:rPr lang="de-DE" dirty="0" err="1"/>
              <a:t>the</a:t>
            </a:r>
            <a:r>
              <a:rPr lang="de-DE" dirty="0"/>
              <a:t> Union </a:t>
            </a:r>
            <a:r>
              <a:rPr lang="de-DE" dirty="0" err="1"/>
              <a:t>shall</a:t>
            </a:r>
            <a:r>
              <a:rPr lang="de-DE" dirty="0"/>
              <a:t> </a:t>
            </a:r>
            <a:r>
              <a:rPr lang="de-DE" dirty="0" err="1"/>
              <a:t>uphold</a:t>
            </a:r>
            <a:r>
              <a:rPr lang="de-DE" dirty="0"/>
              <a:t> and promote </a:t>
            </a:r>
            <a:r>
              <a:rPr lang="de-DE" dirty="0" err="1"/>
              <a:t>its</a:t>
            </a:r>
            <a:r>
              <a:rPr lang="de-DE" dirty="0"/>
              <a:t> </a:t>
            </a:r>
            <a:r>
              <a:rPr lang="de-DE" dirty="0" err="1"/>
              <a:t>values</a:t>
            </a:r>
            <a:r>
              <a:rPr lang="de-DE" dirty="0"/>
              <a:t> and </a:t>
            </a:r>
            <a:r>
              <a:rPr lang="de-DE" dirty="0" err="1"/>
              <a:t>interests</a:t>
            </a:r>
            <a:r>
              <a:rPr lang="de-DE" dirty="0"/>
              <a:t> and </a:t>
            </a:r>
            <a:r>
              <a:rPr lang="de-DE" dirty="0" err="1"/>
              <a:t>contribute</a:t>
            </a:r>
            <a:r>
              <a:rPr lang="de-DE" dirty="0"/>
              <a:t> </a:t>
            </a:r>
            <a:r>
              <a:rPr lang="de-DE" dirty="0" err="1"/>
              <a:t>to</a:t>
            </a:r>
            <a:r>
              <a:rPr lang="de-DE" dirty="0"/>
              <a:t> </a:t>
            </a:r>
            <a:r>
              <a:rPr lang="de-DE" dirty="0" err="1"/>
              <a:t>the</a:t>
            </a:r>
            <a:r>
              <a:rPr lang="de-DE" dirty="0"/>
              <a:t> </a:t>
            </a:r>
            <a:r>
              <a:rPr lang="de-DE" dirty="0" err="1"/>
              <a:t>protection</a:t>
            </a:r>
            <a:r>
              <a:rPr lang="de-DE" dirty="0"/>
              <a:t> </a:t>
            </a:r>
            <a:r>
              <a:rPr lang="de-DE" dirty="0" err="1"/>
              <a:t>of</a:t>
            </a:r>
            <a:r>
              <a:rPr lang="de-DE" dirty="0"/>
              <a:t> </a:t>
            </a:r>
            <a:r>
              <a:rPr lang="de-DE" dirty="0" err="1"/>
              <a:t>its</a:t>
            </a:r>
            <a:r>
              <a:rPr lang="de-DE" dirty="0"/>
              <a:t> </a:t>
            </a:r>
            <a:r>
              <a:rPr lang="de-DE" dirty="0" err="1"/>
              <a:t>citizens</a:t>
            </a:r>
            <a:r>
              <a:rPr lang="de-DE" dirty="0"/>
              <a:t>. </a:t>
            </a:r>
          </a:p>
          <a:p>
            <a:pPr>
              <a:lnSpc>
                <a:spcPct val="90000"/>
              </a:lnSpc>
            </a:pPr>
            <a:r>
              <a:rPr lang="de-DE" dirty="0" err="1"/>
              <a:t>It</a:t>
            </a:r>
            <a:r>
              <a:rPr lang="de-DE" dirty="0"/>
              <a:t> </a:t>
            </a:r>
            <a:r>
              <a:rPr lang="de-DE" dirty="0" err="1"/>
              <a:t>shall</a:t>
            </a:r>
            <a:r>
              <a:rPr lang="de-DE" dirty="0"/>
              <a:t> </a:t>
            </a:r>
            <a:r>
              <a:rPr lang="de-DE" dirty="0" err="1"/>
              <a:t>contribute</a:t>
            </a:r>
            <a:r>
              <a:rPr lang="de-DE" dirty="0"/>
              <a:t> </a:t>
            </a:r>
            <a:r>
              <a:rPr lang="de-DE" dirty="0" err="1"/>
              <a:t>to</a:t>
            </a:r>
            <a:r>
              <a:rPr lang="de-DE" dirty="0"/>
              <a:t> </a:t>
            </a:r>
            <a:r>
              <a:rPr lang="de-DE" dirty="0" err="1"/>
              <a:t>peace</a:t>
            </a:r>
            <a:r>
              <a:rPr lang="de-DE" dirty="0"/>
              <a:t>, </a:t>
            </a:r>
            <a:r>
              <a:rPr lang="de-DE" dirty="0" err="1"/>
              <a:t>security</a:t>
            </a:r>
            <a:r>
              <a:rPr lang="de-DE" dirty="0"/>
              <a:t>, </a:t>
            </a:r>
            <a:r>
              <a:rPr lang="de-DE" dirty="0" err="1"/>
              <a:t>the</a:t>
            </a:r>
            <a:r>
              <a:rPr lang="de-DE" dirty="0"/>
              <a:t> </a:t>
            </a:r>
            <a:r>
              <a:rPr lang="de-DE" dirty="0" err="1"/>
              <a:t>sustainable</a:t>
            </a:r>
            <a:r>
              <a:rPr lang="de-DE" dirty="0"/>
              <a:t> </a:t>
            </a:r>
            <a:r>
              <a:rPr lang="de-DE" dirty="0" err="1"/>
              <a:t>development</a:t>
            </a:r>
            <a:r>
              <a:rPr lang="de-DE" dirty="0"/>
              <a:t> </a:t>
            </a:r>
            <a:r>
              <a:rPr lang="de-DE" dirty="0" err="1"/>
              <a:t>of</a:t>
            </a:r>
            <a:r>
              <a:rPr lang="de-DE" dirty="0"/>
              <a:t> </a:t>
            </a:r>
            <a:r>
              <a:rPr lang="de-DE" dirty="0" err="1"/>
              <a:t>the</a:t>
            </a:r>
            <a:r>
              <a:rPr lang="de-DE" dirty="0"/>
              <a:t> Earth, </a:t>
            </a:r>
            <a:r>
              <a:rPr lang="de-DE" dirty="0" err="1"/>
              <a:t>solidarity</a:t>
            </a:r>
            <a:r>
              <a:rPr lang="de-DE" dirty="0"/>
              <a:t> and mutual </a:t>
            </a:r>
            <a:r>
              <a:rPr lang="de-DE" dirty="0" err="1"/>
              <a:t>respect</a:t>
            </a:r>
            <a:r>
              <a:rPr lang="de-DE" dirty="0"/>
              <a:t> </a:t>
            </a:r>
            <a:r>
              <a:rPr lang="de-DE" dirty="0" err="1"/>
              <a:t>among</a:t>
            </a:r>
            <a:r>
              <a:rPr lang="de-DE" dirty="0"/>
              <a:t> </a:t>
            </a:r>
            <a:r>
              <a:rPr lang="de-DE" dirty="0" err="1"/>
              <a:t>peoples</a:t>
            </a:r>
            <a:r>
              <a:rPr lang="de-DE" dirty="0"/>
              <a:t>, </a:t>
            </a:r>
            <a:r>
              <a:rPr lang="de-DE" dirty="0" err="1"/>
              <a:t>free</a:t>
            </a:r>
            <a:r>
              <a:rPr lang="de-DE" dirty="0"/>
              <a:t> and fair trade, </a:t>
            </a:r>
            <a:r>
              <a:rPr lang="de-DE" dirty="0" err="1"/>
              <a:t>eradication</a:t>
            </a:r>
            <a:r>
              <a:rPr lang="de-DE" dirty="0"/>
              <a:t> </a:t>
            </a:r>
            <a:r>
              <a:rPr lang="de-DE" dirty="0" err="1"/>
              <a:t>of</a:t>
            </a:r>
            <a:r>
              <a:rPr lang="de-DE" dirty="0"/>
              <a:t> </a:t>
            </a:r>
            <a:r>
              <a:rPr lang="de-DE" dirty="0" err="1"/>
              <a:t>poverty</a:t>
            </a:r>
            <a:r>
              <a:rPr lang="de-DE" dirty="0"/>
              <a:t> and </a:t>
            </a:r>
            <a:r>
              <a:rPr lang="de-DE" dirty="0" err="1"/>
              <a:t>the</a:t>
            </a:r>
            <a:r>
              <a:rPr lang="de-DE" dirty="0"/>
              <a:t> </a:t>
            </a:r>
            <a:r>
              <a:rPr lang="de-DE" dirty="0" err="1"/>
              <a:t>protection</a:t>
            </a:r>
            <a:r>
              <a:rPr lang="de-DE" dirty="0"/>
              <a:t> </a:t>
            </a:r>
            <a:r>
              <a:rPr lang="de-DE" dirty="0" err="1"/>
              <a:t>of</a:t>
            </a:r>
            <a:r>
              <a:rPr lang="de-DE" dirty="0"/>
              <a:t> human </a:t>
            </a:r>
            <a:r>
              <a:rPr lang="de-DE" dirty="0" err="1"/>
              <a:t>rights</a:t>
            </a:r>
            <a:r>
              <a:rPr lang="de-DE" dirty="0"/>
              <a:t>, in </a:t>
            </a:r>
            <a:r>
              <a:rPr lang="de-DE" dirty="0" err="1"/>
              <a:t>particular</a:t>
            </a:r>
            <a:r>
              <a:rPr lang="de-DE" dirty="0"/>
              <a:t> </a:t>
            </a:r>
            <a:r>
              <a:rPr lang="de-DE" dirty="0" err="1"/>
              <a:t>the</a:t>
            </a:r>
            <a:r>
              <a:rPr lang="de-DE" dirty="0"/>
              <a:t> </a:t>
            </a:r>
            <a:r>
              <a:rPr lang="de-DE" dirty="0" err="1"/>
              <a:t>rights</a:t>
            </a:r>
            <a:r>
              <a:rPr lang="de-DE" dirty="0"/>
              <a:t> </a:t>
            </a:r>
            <a:r>
              <a:rPr lang="de-DE" dirty="0" err="1"/>
              <a:t>of</a:t>
            </a:r>
            <a:r>
              <a:rPr lang="de-DE" dirty="0"/>
              <a:t> </a:t>
            </a:r>
            <a:r>
              <a:rPr lang="de-DE" dirty="0" err="1"/>
              <a:t>the</a:t>
            </a:r>
            <a:r>
              <a:rPr lang="de-DE" dirty="0"/>
              <a:t> </a:t>
            </a:r>
            <a:r>
              <a:rPr lang="de-DE" dirty="0" err="1"/>
              <a:t>child</a:t>
            </a:r>
            <a:r>
              <a:rPr lang="de-DE" dirty="0"/>
              <a:t>, </a:t>
            </a:r>
          </a:p>
          <a:p>
            <a:pPr>
              <a:lnSpc>
                <a:spcPct val="90000"/>
              </a:lnSpc>
            </a:pPr>
            <a:r>
              <a:rPr lang="de-DE" dirty="0" err="1"/>
              <a:t>as</a:t>
            </a:r>
            <a:r>
              <a:rPr lang="de-DE" dirty="0"/>
              <a:t> </a:t>
            </a:r>
            <a:r>
              <a:rPr lang="de-DE" dirty="0" err="1"/>
              <a:t>well</a:t>
            </a:r>
            <a:r>
              <a:rPr lang="de-DE" dirty="0"/>
              <a:t> </a:t>
            </a:r>
            <a:r>
              <a:rPr lang="de-DE" dirty="0" err="1"/>
              <a:t>as</a:t>
            </a:r>
            <a:r>
              <a:rPr lang="de-DE" dirty="0"/>
              <a:t> </a:t>
            </a:r>
            <a:r>
              <a:rPr lang="de-DE" dirty="0" err="1"/>
              <a:t>to</a:t>
            </a:r>
            <a:r>
              <a:rPr lang="de-DE" dirty="0"/>
              <a:t> </a:t>
            </a:r>
            <a:r>
              <a:rPr lang="de-DE" dirty="0" err="1"/>
              <a:t>the</a:t>
            </a:r>
            <a:r>
              <a:rPr lang="de-DE" dirty="0"/>
              <a:t> </a:t>
            </a:r>
            <a:r>
              <a:rPr lang="de-DE" dirty="0" err="1"/>
              <a:t>strict</a:t>
            </a:r>
            <a:r>
              <a:rPr lang="de-DE" dirty="0"/>
              <a:t> </a:t>
            </a:r>
            <a:r>
              <a:rPr lang="de-DE" dirty="0" err="1"/>
              <a:t>observance</a:t>
            </a:r>
            <a:r>
              <a:rPr lang="de-DE" dirty="0"/>
              <a:t> and </a:t>
            </a:r>
            <a:r>
              <a:rPr lang="de-DE" dirty="0" err="1"/>
              <a:t>the</a:t>
            </a:r>
            <a:r>
              <a:rPr lang="de-DE" dirty="0"/>
              <a:t> </a:t>
            </a:r>
            <a:r>
              <a:rPr lang="de-DE" dirty="0" err="1"/>
              <a:t>development</a:t>
            </a:r>
            <a:r>
              <a:rPr lang="de-DE" dirty="0"/>
              <a:t> </a:t>
            </a:r>
            <a:r>
              <a:rPr lang="de-DE" dirty="0" err="1"/>
              <a:t>of</a:t>
            </a:r>
            <a:r>
              <a:rPr lang="de-DE" dirty="0"/>
              <a:t> international </a:t>
            </a:r>
            <a:r>
              <a:rPr lang="de-DE" dirty="0" err="1"/>
              <a:t>law</a:t>
            </a:r>
            <a:r>
              <a:rPr lang="de-DE" dirty="0"/>
              <a:t>, </a:t>
            </a:r>
            <a:r>
              <a:rPr lang="de-DE" dirty="0" err="1"/>
              <a:t>including</a:t>
            </a:r>
            <a:r>
              <a:rPr lang="de-DE" dirty="0"/>
              <a:t> </a:t>
            </a:r>
            <a:r>
              <a:rPr lang="de-DE" dirty="0" err="1"/>
              <a:t>respect</a:t>
            </a:r>
            <a:r>
              <a:rPr lang="de-DE" dirty="0"/>
              <a:t> </a:t>
            </a:r>
            <a:r>
              <a:rPr lang="de-DE" dirty="0" err="1"/>
              <a:t>for</a:t>
            </a:r>
            <a:r>
              <a:rPr lang="de-DE" dirty="0"/>
              <a:t> </a:t>
            </a:r>
            <a:r>
              <a:rPr lang="de-DE" dirty="0" err="1"/>
              <a:t>the</a:t>
            </a:r>
            <a:r>
              <a:rPr lang="de-DE" dirty="0"/>
              <a:t> </a:t>
            </a:r>
            <a:r>
              <a:rPr lang="de-DE" dirty="0" err="1"/>
              <a:t>principles</a:t>
            </a:r>
            <a:r>
              <a:rPr lang="de-DE" dirty="0"/>
              <a:t> </a:t>
            </a:r>
            <a:r>
              <a:rPr lang="de-DE" dirty="0" err="1"/>
              <a:t>of</a:t>
            </a:r>
            <a:r>
              <a:rPr lang="de-DE" dirty="0"/>
              <a:t> </a:t>
            </a:r>
            <a:r>
              <a:rPr lang="de-DE" dirty="0" err="1"/>
              <a:t>the</a:t>
            </a:r>
            <a:r>
              <a:rPr lang="de-DE" dirty="0"/>
              <a:t> United </a:t>
            </a:r>
            <a:r>
              <a:rPr lang="de-DE" dirty="0" err="1"/>
              <a:t>Nations</a:t>
            </a:r>
            <a:r>
              <a:rPr lang="de-DE" dirty="0"/>
              <a:t> Charter.</a:t>
            </a:r>
          </a:p>
          <a:p>
            <a:pPr>
              <a:lnSpc>
                <a:spcPct val="90000"/>
              </a:lnSpc>
            </a:pPr>
            <a:endParaRPr lang="de-DE" sz="1300" dirty="0"/>
          </a:p>
        </p:txBody>
      </p:sp>
      <p:sp>
        <p:nvSpPr>
          <p:cNvPr id="5" name="Footer Placeholder 4"/>
          <p:cNvSpPr>
            <a:spLocks noGrp="1"/>
          </p:cNvSpPr>
          <p:nvPr>
            <p:ph type="ftr" sz="quarter" idx="11"/>
          </p:nvPr>
        </p:nvSpPr>
        <p:spPr>
          <a:xfrm>
            <a:off x="508000" y="6041362"/>
            <a:ext cx="4155774" cy="365125"/>
          </a:xfrm>
        </p:spPr>
        <p:txBody>
          <a:bodyPr>
            <a:normAutofit/>
          </a:bodyPr>
          <a:lstStyle/>
          <a:p>
            <a:pPr>
              <a:spcAft>
                <a:spcPts val="600"/>
              </a:spcAft>
            </a:pPr>
            <a:r>
              <a:rPr lang="en-US"/>
              <a:t>Prof. Dr. Maria Meng-Papantoni, Panteion University</a:t>
            </a:r>
          </a:p>
        </p:txBody>
      </p:sp>
      <p:pic>
        <p:nvPicPr>
          <p:cNvPr id="6" name="Εικόνα 5">
            <a:extLst>
              <a:ext uri="{FF2B5EF4-FFF2-40B4-BE49-F238E27FC236}">
                <a16:creationId xmlns:a16="http://schemas.microsoft.com/office/drawing/2014/main" id="{87E3C55F-8C69-5414-5660-EF5DA603DF5C}"/>
              </a:ext>
            </a:extLst>
          </p:cNvPr>
          <p:cNvPicPr>
            <a:picLocks noChangeAspect="1"/>
          </p:cNvPicPr>
          <p:nvPr/>
        </p:nvPicPr>
        <p:blipFill>
          <a:blip r:embed="rId3"/>
          <a:stretch>
            <a:fillRect/>
          </a:stretch>
        </p:blipFill>
        <p:spPr>
          <a:xfrm>
            <a:off x="4724801" y="6010325"/>
            <a:ext cx="3733399" cy="466675"/>
          </a:xfrm>
          <a:prstGeom prst="rect">
            <a:avLst/>
          </a:prstGeom>
        </p:spPr>
      </p:pic>
    </p:spTree>
    <p:extLst>
      <p:ext uri="{BB962C8B-B14F-4D97-AF65-F5344CB8AC3E}">
        <p14:creationId xmlns:p14="http://schemas.microsoft.com/office/powerpoint/2010/main" val="284055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nhaltsplatzhalter 3"/>
          <p:cNvSpPr>
            <a:spLocks noGrp="1"/>
          </p:cNvSpPr>
          <p:nvPr>
            <p:ph idx="1"/>
          </p:nvPr>
        </p:nvSpPr>
        <p:spPr>
          <a:xfrm>
            <a:off x="508000" y="1253067"/>
            <a:ext cx="4616450" cy="4351866"/>
          </a:xfrm>
        </p:spPr>
        <p:txBody>
          <a:bodyPr anchor="ctr">
            <a:normAutofit/>
          </a:bodyPr>
          <a:lstStyle/>
          <a:p>
            <a:r>
              <a:rPr lang="de-DE"/>
              <a:t>Article 9 TEU</a:t>
            </a:r>
          </a:p>
          <a:p>
            <a:r>
              <a:rPr lang="de-DE"/>
              <a:t>In all its activities, the Union shall observe  the principle of the equality of its citizens, </a:t>
            </a:r>
          </a:p>
          <a:p>
            <a:r>
              <a:rPr lang="de-DE"/>
              <a:t>who shall receive equal attention from its institutions, bodies, offices and agencies. </a:t>
            </a:r>
          </a:p>
          <a:p>
            <a:r>
              <a:rPr lang="de-DE"/>
              <a:t>Every national of a Member State shall be a citizen of the Union. </a:t>
            </a:r>
          </a:p>
          <a:p>
            <a:r>
              <a:rPr lang="de-DE"/>
              <a:t>Citizenship of the Union shall be additional to and not replace national citizenship</a:t>
            </a:r>
            <a:endParaRPr lang="de-DE"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3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3"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4"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itel 2"/>
          <p:cNvSpPr>
            <a:spLocks noGrp="1"/>
          </p:cNvSpPr>
          <p:nvPr>
            <p:ph type="title"/>
          </p:nvPr>
        </p:nvSpPr>
        <p:spPr>
          <a:xfrm>
            <a:off x="5872243" y="1253067"/>
            <a:ext cx="2528807" cy="4351866"/>
          </a:xfrm>
        </p:spPr>
        <p:txBody>
          <a:bodyPr anchor="ctr">
            <a:normAutofit/>
          </a:bodyPr>
          <a:lstStyle/>
          <a:p>
            <a:r>
              <a:rPr lang="de-DE">
                <a:solidFill>
                  <a:schemeClr val="bg1"/>
                </a:solidFill>
              </a:rPr>
              <a:t>Equal Citizenship</a:t>
            </a:r>
          </a:p>
        </p:txBody>
      </p:sp>
      <p:pic>
        <p:nvPicPr>
          <p:cNvPr id="6" name="Εικόνα 5">
            <a:extLst>
              <a:ext uri="{FF2B5EF4-FFF2-40B4-BE49-F238E27FC236}">
                <a16:creationId xmlns:a16="http://schemas.microsoft.com/office/drawing/2014/main" id="{5D7841BC-7310-0131-DDB5-870059EF5098}"/>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37705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406401" y="451513"/>
            <a:ext cx="4792163" cy="5589848"/>
          </a:xfrm>
        </p:spPr>
        <p:txBody>
          <a:bodyPr anchor="ctr">
            <a:normAutofit/>
          </a:bodyPr>
          <a:lstStyle/>
          <a:p>
            <a:pPr>
              <a:lnSpc>
                <a:spcPct val="90000"/>
              </a:lnSpc>
            </a:pPr>
            <a:r>
              <a:rPr lang="de-DE" sz="1600" dirty="0" err="1"/>
              <a:t>Article</a:t>
            </a:r>
            <a:r>
              <a:rPr lang="de-DE" sz="1600" dirty="0"/>
              <a:t> 10 TEU</a:t>
            </a:r>
          </a:p>
          <a:p>
            <a:pPr>
              <a:lnSpc>
                <a:spcPct val="90000"/>
              </a:lnSpc>
            </a:pPr>
            <a:r>
              <a:rPr lang="de-DE" sz="1600" dirty="0"/>
              <a:t>1. The </a:t>
            </a:r>
            <a:r>
              <a:rPr lang="de-DE" sz="1600" dirty="0" err="1"/>
              <a:t>functioning</a:t>
            </a:r>
            <a:r>
              <a:rPr lang="de-DE" sz="1600" dirty="0"/>
              <a:t> </a:t>
            </a:r>
            <a:r>
              <a:rPr lang="de-DE" sz="1600" dirty="0" err="1"/>
              <a:t>of</a:t>
            </a:r>
            <a:r>
              <a:rPr lang="de-DE" sz="1600" dirty="0"/>
              <a:t> </a:t>
            </a:r>
            <a:r>
              <a:rPr lang="de-DE" sz="1600" dirty="0" err="1"/>
              <a:t>the</a:t>
            </a:r>
            <a:r>
              <a:rPr lang="de-DE" sz="1600" dirty="0"/>
              <a:t> Union </a:t>
            </a:r>
            <a:r>
              <a:rPr lang="de-DE" sz="1600" dirty="0" err="1"/>
              <a:t>shall</a:t>
            </a:r>
            <a:r>
              <a:rPr lang="de-DE" sz="1600" dirty="0"/>
              <a:t> </a:t>
            </a:r>
            <a:r>
              <a:rPr lang="de-DE" sz="1600" dirty="0" err="1"/>
              <a:t>be</a:t>
            </a:r>
            <a:r>
              <a:rPr lang="de-DE" sz="1600" dirty="0"/>
              <a:t> </a:t>
            </a:r>
            <a:r>
              <a:rPr lang="de-DE" sz="1600" dirty="0" err="1"/>
              <a:t>founded</a:t>
            </a:r>
            <a:r>
              <a:rPr lang="de-DE" sz="1600" dirty="0"/>
              <a:t> on </a:t>
            </a:r>
            <a:r>
              <a:rPr lang="de-DE" sz="1600" dirty="0" err="1"/>
              <a:t>representative</a:t>
            </a:r>
            <a:r>
              <a:rPr lang="de-DE" sz="1600" dirty="0"/>
              <a:t> </a:t>
            </a:r>
            <a:r>
              <a:rPr lang="de-DE" sz="1600" dirty="0" err="1"/>
              <a:t>democracy</a:t>
            </a:r>
            <a:r>
              <a:rPr lang="de-DE" sz="1600" dirty="0"/>
              <a:t>.</a:t>
            </a:r>
          </a:p>
          <a:p>
            <a:pPr>
              <a:lnSpc>
                <a:spcPct val="90000"/>
              </a:lnSpc>
            </a:pPr>
            <a:r>
              <a:rPr lang="de-DE" sz="1600" dirty="0"/>
              <a:t>2. Citizens </a:t>
            </a:r>
            <a:r>
              <a:rPr lang="de-DE" sz="1600" dirty="0" err="1"/>
              <a:t>are</a:t>
            </a:r>
            <a:r>
              <a:rPr lang="de-DE" sz="1600" dirty="0"/>
              <a:t> </a:t>
            </a:r>
            <a:r>
              <a:rPr lang="de-DE" sz="1600" dirty="0" err="1"/>
              <a:t>directly</a:t>
            </a:r>
            <a:r>
              <a:rPr lang="de-DE" sz="1600" dirty="0"/>
              <a:t> </a:t>
            </a:r>
            <a:r>
              <a:rPr lang="de-DE" sz="1600" dirty="0" err="1"/>
              <a:t>represented</a:t>
            </a:r>
            <a:r>
              <a:rPr lang="de-DE" sz="1600" dirty="0"/>
              <a:t> at Union </a:t>
            </a:r>
            <a:r>
              <a:rPr lang="de-DE" sz="1600" dirty="0" err="1"/>
              <a:t>level</a:t>
            </a:r>
            <a:r>
              <a:rPr lang="de-DE" sz="1600" dirty="0"/>
              <a:t> in </a:t>
            </a:r>
            <a:r>
              <a:rPr lang="de-DE" sz="1600" dirty="0" err="1"/>
              <a:t>the</a:t>
            </a:r>
            <a:r>
              <a:rPr lang="de-DE" sz="1600" dirty="0"/>
              <a:t> European </a:t>
            </a:r>
            <a:r>
              <a:rPr lang="de-DE" sz="1600" dirty="0" err="1"/>
              <a:t>Parliament</a:t>
            </a:r>
            <a:r>
              <a:rPr lang="de-DE" sz="1600" dirty="0"/>
              <a:t>. </a:t>
            </a:r>
          </a:p>
          <a:p>
            <a:pPr>
              <a:lnSpc>
                <a:spcPct val="90000"/>
              </a:lnSpc>
            </a:pPr>
            <a:r>
              <a:rPr lang="de-DE" sz="1600" dirty="0"/>
              <a:t>Member States </a:t>
            </a:r>
            <a:r>
              <a:rPr lang="de-DE" sz="1600" dirty="0" err="1"/>
              <a:t>are</a:t>
            </a:r>
            <a:r>
              <a:rPr lang="de-DE" sz="1600" dirty="0"/>
              <a:t> </a:t>
            </a:r>
            <a:r>
              <a:rPr lang="de-DE" sz="1600" dirty="0" err="1"/>
              <a:t>represented</a:t>
            </a:r>
            <a:r>
              <a:rPr lang="de-DE" sz="1600" dirty="0"/>
              <a:t> in </a:t>
            </a:r>
            <a:r>
              <a:rPr lang="de-DE" sz="1600" dirty="0" err="1"/>
              <a:t>the</a:t>
            </a:r>
            <a:r>
              <a:rPr lang="de-DE" sz="1600" dirty="0"/>
              <a:t> European Council </a:t>
            </a:r>
            <a:r>
              <a:rPr lang="de-DE" sz="1600" dirty="0" err="1"/>
              <a:t>by</a:t>
            </a:r>
            <a:r>
              <a:rPr lang="de-DE" sz="1600" dirty="0"/>
              <a:t> </a:t>
            </a:r>
            <a:r>
              <a:rPr lang="de-DE" sz="1600" dirty="0" err="1"/>
              <a:t>their</a:t>
            </a:r>
            <a:r>
              <a:rPr lang="de-DE" sz="1600" dirty="0"/>
              <a:t> Heads </a:t>
            </a:r>
            <a:r>
              <a:rPr lang="de-DE" sz="1600" dirty="0" err="1"/>
              <a:t>of</a:t>
            </a:r>
            <a:r>
              <a:rPr lang="de-DE" sz="1600" dirty="0"/>
              <a:t> State </a:t>
            </a:r>
            <a:r>
              <a:rPr lang="de-DE" sz="1600" dirty="0" err="1"/>
              <a:t>or</a:t>
            </a:r>
            <a:r>
              <a:rPr lang="de-DE" sz="1600" dirty="0"/>
              <a:t> Government and in </a:t>
            </a:r>
            <a:r>
              <a:rPr lang="de-DE" sz="1600" dirty="0" err="1"/>
              <a:t>the</a:t>
            </a:r>
            <a:r>
              <a:rPr lang="de-DE" sz="1600" dirty="0"/>
              <a:t> Council </a:t>
            </a:r>
            <a:r>
              <a:rPr lang="de-DE" sz="1600" dirty="0" err="1"/>
              <a:t>by</a:t>
            </a:r>
            <a:r>
              <a:rPr lang="de-DE" sz="1600" dirty="0"/>
              <a:t> </a:t>
            </a:r>
            <a:r>
              <a:rPr lang="de-DE" sz="1600" dirty="0" err="1"/>
              <a:t>their</a:t>
            </a:r>
            <a:r>
              <a:rPr lang="de-DE" sz="1600" dirty="0"/>
              <a:t> </a:t>
            </a:r>
            <a:r>
              <a:rPr lang="de-DE" sz="1600" dirty="0" err="1"/>
              <a:t>governments</a:t>
            </a:r>
            <a:r>
              <a:rPr lang="de-DE" sz="1600" dirty="0"/>
              <a:t>, </a:t>
            </a:r>
            <a:r>
              <a:rPr lang="de-DE" sz="1600" dirty="0" err="1"/>
              <a:t>themselves</a:t>
            </a:r>
            <a:r>
              <a:rPr lang="de-DE" sz="1600" dirty="0"/>
              <a:t> </a:t>
            </a:r>
            <a:r>
              <a:rPr lang="de-DE" sz="1600" dirty="0" err="1"/>
              <a:t>democratically</a:t>
            </a:r>
            <a:r>
              <a:rPr lang="de-DE" sz="1600" dirty="0"/>
              <a:t> </a:t>
            </a:r>
            <a:r>
              <a:rPr lang="de-DE" sz="1600" dirty="0" err="1"/>
              <a:t>accountable</a:t>
            </a:r>
            <a:r>
              <a:rPr lang="de-DE" sz="1600" dirty="0"/>
              <a:t> </a:t>
            </a:r>
            <a:r>
              <a:rPr lang="de-DE" sz="1600" dirty="0" err="1"/>
              <a:t>either</a:t>
            </a:r>
            <a:r>
              <a:rPr lang="de-DE" sz="1600" dirty="0"/>
              <a:t> </a:t>
            </a:r>
            <a:r>
              <a:rPr lang="de-DE" sz="1600" dirty="0" err="1"/>
              <a:t>to</a:t>
            </a:r>
            <a:r>
              <a:rPr lang="de-DE" sz="1600" dirty="0"/>
              <a:t> </a:t>
            </a:r>
            <a:r>
              <a:rPr lang="de-DE" sz="1600" dirty="0" err="1"/>
              <a:t>their</a:t>
            </a:r>
            <a:r>
              <a:rPr lang="de-DE" sz="1600" dirty="0"/>
              <a:t> national </a:t>
            </a:r>
            <a:r>
              <a:rPr lang="de-DE" sz="1600" dirty="0" err="1"/>
              <a:t>Parliaments</a:t>
            </a:r>
            <a:r>
              <a:rPr lang="de-DE" sz="1600" dirty="0"/>
              <a:t>, </a:t>
            </a:r>
            <a:r>
              <a:rPr lang="de-DE" sz="1600" dirty="0" err="1"/>
              <a:t>or</a:t>
            </a:r>
            <a:r>
              <a:rPr lang="de-DE" sz="1600" dirty="0"/>
              <a:t> </a:t>
            </a:r>
            <a:r>
              <a:rPr lang="de-DE" sz="1600" dirty="0" err="1"/>
              <a:t>to</a:t>
            </a:r>
            <a:r>
              <a:rPr lang="de-DE" sz="1600" dirty="0"/>
              <a:t> </a:t>
            </a:r>
            <a:r>
              <a:rPr lang="de-DE" sz="1600" dirty="0" err="1"/>
              <a:t>their</a:t>
            </a:r>
            <a:r>
              <a:rPr lang="de-DE" sz="1600" dirty="0"/>
              <a:t> </a:t>
            </a:r>
            <a:r>
              <a:rPr lang="de-DE" sz="1600" dirty="0" err="1"/>
              <a:t>citizens</a:t>
            </a:r>
            <a:r>
              <a:rPr lang="de-DE" sz="1600" dirty="0"/>
              <a:t>.</a:t>
            </a:r>
          </a:p>
          <a:p>
            <a:pPr>
              <a:lnSpc>
                <a:spcPct val="90000"/>
              </a:lnSpc>
            </a:pPr>
            <a:r>
              <a:rPr lang="de-DE" sz="1600" dirty="0"/>
              <a:t>3. Every </a:t>
            </a:r>
            <a:r>
              <a:rPr lang="de-DE" sz="1600" dirty="0" err="1"/>
              <a:t>citizen</a:t>
            </a:r>
            <a:r>
              <a:rPr lang="de-DE" sz="1600" dirty="0"/>
              <a:t> </a:t>
            </a:r>
            <a:r>
              <a:rPr lang="de-DE" sz="1600" dirty="0" err="1"/>
              <a:t>shall</a:t>
            </a:r>
            <a:r>
              <a:rPr lang="de-DE" sz="1600" dirty="0"/>
              <a:t> </a:t>
            </a:r>
            <a:r>
              <a:rPr lang="de-DE" sz="1600" dirty="0" err="1"/>
              <a:t>have</a:t>
            </a:r>
            <a:r>
              <a:rPr lang="de-DE" sz="1600" dirty="0"/>
              <a:t> </a:t>
            </a:r>
            <a:r>
              <a:rPr lang="de-DE" sz="1600" dirty="0" err="1"/>
              <a:t>the</a:t>
            </a:r>
            <a:r>
              <a:rPr lang="de-DE" sz="1600" dirty="0"/>
              <a:t> </a:t>
            </a:r>
            <a:r>
              <a:rPr lang="de-DE" sz="1600" dirty="0" err="1"/>
              <a:t>right</a:t>
            </a:r>
            <a:r>
              <a:rPr lang="de-DE" sz="1600" dirty="0"/>
              <a:t> </a:t>
            </a:r>
            <a:r>
              <a:rPr lang="de-DE" sz="1600" dirty="0" err="1"/>
              <a:t>to</a:t>
            </a:r>
            <a:r>
              <a:rPr lang="de-DE" sz="1600" dirty="0"/>
              <a:t> </a:t>
            </a:r>
            <a:r>
              <a:rPr lang="de-DE" sz="1600" dirty="0" err="1"/>
              <a:t>participate</a:t>
            </a:r>
            <a:r>
              <a:rPr lang="de-DE" sz="1600" dirty="0"/>
              <a:t> in </a:t>
            </a:r>
            <a:r>
              <a:rPr lang="de-DE" sz="1600" dirty="0" err="1"/>
              <a:t>the</a:t>
            </a:r>
            <a:r>
              <a:rPr lang="de-DE" sz="1600" dirty="0"/>
              <a:t> </a:t>
            </a:r>
            <a:r>
              <a:rPr lang="de-DE" sz="1600" dirty="0" err="1"/>
              <a:t>democratic</a:t>
            </a:r>
            <a:r>
              <a:rPr lang="de-DE" sz="1600" dirty="0"/>
              <a:t> </a:t>
            </a:r>
            <a:r>
              <a:rPr lang="de-DE" sz="1600" dirty="0" err="1"/>
              <a:t>life</a:t>
            </a:r>
            <a:r>
              <a:rPr lang="de-DE" sz="1600" dirty="0"/>
              <a:t> </a:t>
            </a:r>
            <a:r>
              <a:rPr lang="de-DE" sz="1600" dirty="0" err="1"/>
              <a:t>of</a:t>
            </a:r>
            <a:r>
              <a:rPr lang="de-DE" sz="1600" dirty="0"/>
              <a:t> </a:t>
            </a:r>
            <a:r>
              <a:rPr lang="de-DE" sz="1600" dirty="0" err="1"/>
              <a:t>the</a:t>
            </a:r>
            <a:r>
              <a:rPr lang="de-DE" sz="1600" dirty="0"/>
              <a:t> Union. </a:t>
            </a:r>
          </a:p>
          <a:p>
            <a:pPr>
              <a:lnSpc>
                <a:spcPct val="90000"/>
              </a:lnSpc>
            </a:pPr>
            <a:r>
              <a:rPr lang="de-DE" sz="1600" dirty="0" err="1"/>
              <a:t>Decisions</a:t>
            </a:r>
            <a:r>
              <a:rPr lang="de-DE" sz="1600" dirty="0"/>
              <a:t> </a:t>
            </a:r>
            <a:r>
              <a:rPr lang="de-DE" sz="1600" dirty="0" err="1"/>
              <a:t>shall</a:t>
            </a:r>
            <a:r>
              <a:rPr lang="de-DE" sz="1600" dirty="0"/>
              <a:t> </a:t>
            </a:r>
            <a:r>
              <a:rPr lang="de-DE" sz="1600" dirty="0" err="1"/>
              <a:t>be</a:t>
            </a:r>
            <a:r>
              <a:rPr lang="de-DE" sz="1600" dirty="0"/>
              <a:t> </a:t>
            </a:r>
            <a:r>
              <a:rPr lang="de-DE" sz="1600" dirty="0" err="1"/>
              <a:t>taken</a:t>
            </a:r>
            <a:r>
              <a:rPr lang="de-DE" sz="1600" dirty="0"/>
              <a:t> </a:t>
            </a:r>
            <a:r>
              <a:rPr lang="de-DE" sz="1600" dirty="0" err="1"/>
              <a:t>as</a:t>
            </a:r>
            <a:r>
              <a:rPr lang="de-DE" sz="1600" dirty="0"/>
              <a:t> </a:t>
            </a:r>
            <a:r>
              <a:rPr lang="de-DE" sz="1600" dirty="0" err="1"/>
              <a:t>openly</a:t>
            </a:r>
            <a:r>
              <a:rPr lang="de-DE" sz="1600" dirty="0"/>
              <a:t> and </a:t>
            </a:r>
            <a:r>
              <a:rPr lang="de-DE" sz="1600" dirty="0" err="1"/>
              <a:t>as</a:t>
            </a:r>
            <a:r>
              <a:rPr lang="de-DE" sz="1600" dirty="0"/>
              <a:t> </a:t>
            </a:r>
            <a:r>
              <a:rPr lang="de-DE" sz="1600" dirty="0" err="1"/>
              <a:t>closely</a:t>
            </a:r>
            <a:r>
              <a:rPr lang="de-DE" sz="1600" dirty="0"/>
              <a:t> </a:t>
            </a:r>
            <a:r>
              <a:rPr lang="de-DE" sz="1600" dirty="0" err="1"/>
              <a:t>as</a:t>
            </a:r>
            <a:r>
              <a:rPr lang="de-DE" sz="1600" dirty="0"/>
              <a:t> possible </a:t>
            </a:r>
            <a:r>
              <a:rPr lang="de-DE" sz="1600" dirty="0" err="1"/>
              <a:t>to</a:t>
            </a:r>
            <a:r>
              <a:rPr lang="de-DE" sz="1600" dirty="0"/>
              <a:t> </a:t>
            </a:r>
            <a:r>
              <a:rPr lang="de-DE" sz="1600" dirty="0" err="1"/>
              <a:t>the</a:t>
            </a:r>
            <a:r>
              <a:rPr lang="de-DE" sz="1600" dirty="0"/>
              <a:t> </a:t>
            </a:r>
            <a:r>
              <a:rPr lang="de-DE" sz="1600" dirty="0" err="1"/>
              <a:t>citizen</a:t>
            </a:r>
            <a:r>
              <a:rPr lang="de-DE" sz="1600" dirty="0"/>
              <a:t>.</a:t>
            </a:r>
          </a:p>
          <a:p>
            <a:pPr>
              <a:lnSpc>
                <a:spcPct val="90000"/>
              </a:lnSpc>
            </a:pPr>
            <a:r>
              <a:rPr lang="de-DE" sz="1600" dirty="0"/>
              <a:t>4. Political </a:t>
            </a:r>
            <a:r>
              <a:rPr lang="de-DE" sz="1600" dirty="0" err="1"/>
              <a:t>parties</a:t>
            </a:r>
            <a:r>
              <a:rPr lang="de-DE" sz="1600" dirty="0"/>
              <a:t> at European </a:t>
            </a:r>
            <a:r>
              <a:rPr lang="de-DE" sz="1600" dirty="0" err="1"/>
              <a:t>level</a:t>
            </a:r>
            <a:r>
              <a:rPr lang="de-DE" sz="1600" dirty="0"/>
              <a:t> </a:t>
            </a:r>
            <a:r>
              <a:rPr lang="de-DE" sz="1600" dirty="0" err="1"/>
              <a:t>contribute</a:t>
            </a:r>
            <a:r>
              <a:rPr lang="de-DE" sz="1600" dirty="0"/>
              <a:t> </a:t>
            </a:r>
            <a:r>
              <a:rPr lang="de-DE" sz="1600" dirty="0" err="1"/>
              <a:t>to</a:t>
            </a:r>
            <a:r>
              <a:rPr lang="de-DE" sz="1600" dirty="0"/>
              <a:t> </a:t>
            </a:r>
            <a:r>
              <a:rPr lang="de-DE" sz="1600" dirty="0" err="1"/>
              <a:t>forming</a:t>
            </a:r>
            <a:r>
              <a:rPr lang="de-DE" sz="1600" dirty="0"/>
              <a:t> European </a:t>
            </a:r>
            <a:r>
              <a:rPr lang="de-DE" sz="1600" dirty="0" err="1"/>
              <a:t>political</a:t>
            </a:r>
            <a:r>
              <a:rPr lang="de-DE" sz="1600" dirty="0"/>
              <a:t> </a:t>
            </a:r>
            <a:r>
              <a:rPr lang="de-DE" sz="1600" dirty="0" err="1"/>
              <a:t>awareness</a:t>
            </a:r>
            <a:r>
              <a:rPr lang="de-DE" sz="1600" dirty="0"/>
              <a:t> and </a:t>
            </a:r>
            <a:r>
              <a:rPr lang="de-DE" sz="1600" dirty="0" err="1"/>
              <a:t>to</a:t>
            </a:r>
            <a:r>
              <a:rPr lang="de-DE" sz="1600" dirty="0"/>
              <a:t> </a:t>
            </a:r>
            <a:r>
              <a:rPr lang="de-DE" sz="1600" dirty="0" err="1"/>
              <a:t>expressing</a:t>
            </a:r>
            <a:r>
              <a:rPr lang="de-DE" sz="1600" dirty="0"/>
              <a:t> </a:t>
            </a:r>
            <a:r>
              <a:rPr lang="de-DE" sz="1600" dirty="0" err="1"/>
              <a:t>the</a:t>
            </a:r>
            <a:r>
              <a:rPr lang="de-DE" sz="1600" dirty="0"/>
              <a:t> will </a:t>
            </a:r>
            <a:r>
              <a:rPr lang="de-DE" sz="1600" dirty="0" err="1"/>
              <a:t>of</a:t>
            </a:r>
            <a:r>
              <a:rPr lang="de-DE" sz="1600" dirty="0"/>
              <a:t> </a:t>
            </a:r>
            <a:r>
              <a:rPr lang="de-DE" sz="1600" dirty="0" err="1"/>
              <a:t>citizens</a:t>
            </a:r>
            <a:r>
              <a:rPr lang="de-DE" sz="1600" dirty="0"/>
              <a:t> </a:t>
            </a:r>
            <a:r>
              <a:rPr lang="de-DE" sz="1600" dirty="0" err="1"/>
              <a:t>of</a:t>
            </a:r>
            <a:r>
              <a:rPr lang="de-DE" sz="1600" dirty="0"/>
              <a:t> </a:t>
            </a:r>
            <a:r>
              <a:rPr lang="de-DE" sz="1600" dirty="0" err="1"/>
              <a:t>the</a:t>
            </a:r>
            <a:r>
              <a:rPr lang="de-DE" sz="1600" dirty="0"/>
              <a:t> Union.</a:t>
            </a:r>
          </a:p>
          <a:p>
            <a:pPr>
              <a:lnSpc>
                <a:spcPct val="90000"/>
              </a:lnSpc>
            </a:pPr>
            <a:endParaRPr lang="de-DE" sz="14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2500">
                <a:solidFill>
                  <a:schemeClr val="bg1"/>
                </a:solidFill>
              </a:rPr>
              <a:t>Representative Democracy</a:t>
            </a:r>
          </a:p>
        </p:txBody>
      </p:sp>
      <p:pic>
        <p:nvPicPr>
          <p:cNvPr id="6" name="Εικόνα 5">
            <a:extLst>
              <a:ext uri="{FF2B5EF4-FFF2-40B4-BE49-F238E27FC236}">
                <a16:creationId xmlns:a16="http://schemas.microsoft.com/office/drawing/2014/main" id="{63A48DC0-803F-B237-0612-A9033CD124AD}"/>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73591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PRIMARY LAW</a:t>
            </a:r>
          </a:p>
        </p:txBody>
      </p:sp>
      <p:sp>
        <p:nvSpPr>
          <p:cNvPr id="3" name="Inhaltsplatzhalter 2"/>
          <p:cNvSpPr>
            <a:spLocks noGrp="1"/>
          </p:cNvSpPr>
          <p:nvPr>
            <p:ph idx="1"/>
          </p:nvPr>
        </p:nvSpPr>
        <p:spPr>
          <a:xfrm>
            <a:off x="609598" y="1600200"/>
            <a:ext cx="8077202" cy="4267199"/>
          </a:xfrm>
        </p:spPr>
        <p:txBody>
          <a:bodyPr>
            <a:normAutofit/>
          </a:bodyPr>
          <a:lstStyle/>
          <a:p>
            <a:r>
              <a:rPr lang="de-DE" dirty="0"/>
              <a:t>Treaty on </a:t>
            </a:r>
            <a:r>
              <a:rPr lang="de-DE" dirty="0" err="1"/>
              <a:t>the</a:t>
            </a:r>
            <a:r>
              <a:rPr lang="de-DE" dirty="0"/>
              <a:t> European Union</a:t>
            </a:r>
          </a:p>
          <a:p>
            <a:r>
              <a:rPr lang="de-DE" dirty="0"/>
              <a:t>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a:t>
            </a:r>
          </a:p>
          <a:p>
            <a:r>
              <a:rPr lang="de-DE" dirty="0"/>
              <a:t>Treaty on </a:t>
            </a:r>
            <a:r>
              <a:rPr lang="de-DE" dirty="0" err="1"/>
              <a:t>the</a:t>
            </a:r>
            <a:r>
              <a:rPr lang="de-DE" dirty="0"/>
              <a:t> European </a:t>
            </a:r>
            <a:r>
              <a:rPr lang="de-DE" dirty="0" err="1"/>
              <a:t>Atomic</a:t>
            </a:r>
            <a:r>
              <a:rPr lang="de-DE" dirty="0"/>
              <a:t> </a:t>
            </a:r>
            <a:r>
              <a:rPr lang="de-DE" dirty="0" err="1"/>
              <a:t>Energy</a:t>
            </a:r>
            <a:r>
              <a:rPr lang="de-DE" dirty="0"/>
              <a:t> Community</a:t>
            </a:r>
          </a:p>
          <a:p>
            <a:r>
              <a:rPr lang="de-DE" dirty="0"/>
              <a:t>Other </a:t>
            </a:r>
            <a:r>
              <a:rPr lang="de-DE" dirty="0" err="1"/>
              <a:t>primary</a:t>
            </a:r>
            <a:r>
              <a:rPr lang="de-DE" dirty="0"/>
              <a:t> </a:t>
            </a:r>
            <a:r>
              <a:rPr lang="de-DE" dirty="0" err="1"/>
              <a:t>sources</a:t>
            </a:r>
            <a:r>
              <a:rPr lang="de-DE" dirty="0"/>
              <a:t>, </a:t>
            </a:r>
            <a:r>
              <a:rPr lang="de-DE" dirty="0" err="1"/>
              <a:t>particularly</a:t>
            </a:r>
            <a:r>
              <a:rPr lang="de-DE" dirty="0"/>
              <a:t> </a:t>
            </a:r>
            <a:r>
              <a:rPr lang="de-DE" dirty="0" err="1"/>
              <a:t>the</a:t>
            </a:r>
            <a:endParaRPr lang="de-DE" dirty="0"/>
          </a:p>
          <a:p>
            <a:pPr lvl="1"/>
            <a:r>
              <a:rPr lang="de-DE" sz="1800" dirty="0"/>
              <a:t>Charter </a:t>
            </a:r>
            <a:r>
              <a:rPr lang="de-DE" sz="1800" dirty="0" err="1"/>
              <a:t>of</a:t>
            </a:r>
            <a:r>
              <a:rPr lang="de-DE" sz="1800" dirty="0"/>
              <a:t> Fundamental </a:t>
            </a:r>
            <a:r>
              <a:rPr lang="de-DE" sz="1800" dirty="0" err="1"/>
              <a:t>Rights</a:t>
            </a:r>
            <a:r>
              <a:rPr lang="de-DE" sz="1800" dirty="0"/>
              <a:t> </a:t>
            </a:r>
            <a:r>
              <a:rPr lang="de-DE" sz="1800" dirty="0" err="1"/>
              <a:t>of</a:t>
            </a:r>
            <a:r>
              <a:rPr lang="de-DE" sz="1800" dirty="0"/>
              <a:t> </a:t>
            </a:r>
            <a:r>
              <a:rPr lang="de-DE" sz="1800" dirty="0" err="1"/>
              <a:t>the</a:t>
            </a:r>
            <a:r>
              <a:rPr lang="de-DE" sz="1800" dirty="0"/>
              <a:t> European Union</a:t>
            </a:r>
          </a:p>
          <a:p>
            <a:pPr lvl="1"/>
            <a:endParaRPr lang="de-DE" sz="1800" dirty="0"/>
          </a:p>
          <a:p>
            <a:r>
              <a:rPr lang="de-DE" dirty="0"/>
              <a:t>Public International Law </a:t>
            </a:r>
            <a:r>
              <a:rPr lang="de-DE" dirty="0" err="1"/>
              <a:t>treaties</a:t>
            </a:r>
            <a:r>
              <a:rPr lang="de-DE" dirty="0"/>
              <a:t> </a:t>
            </a:r>
            <a:r>
              <a:rPr lang="de-DE" dirty="0" err="1"/>
              <a:t>concluded</a:t>
            </a:r>
            <a:r>
              <a:rPr lang="de-DE" dirty="0"/>
              <a:t> </a:t>
            </a:r>
            <a:r>
              <a:rPr lang="de-DE" dirty="0" err="1"/>
              <a:t>by</a:t>
            </a:r>
            <a:r>
              <a:rPr lang="de-DE" dirty="0"/>
              <a:t> </a:t>
            </a:r>
            <a:r>
              <a:rPr lang="de-DE" dirty="0" err="1"/>
              <a:t>sovereign</a:t>
            </a:r>
            <a:r>
              <a:rPr lang="de-DE" dirty="0"/>
              <a:t> </a:t>
            </a:r>
            <a:r>
              <a:rPr lang="de-DE" dirty="0" err="1"/>
              <a:t>states</a:t>
            </a:r>
            <a:endParaRPr lang="de-DE" dirty="0"/>
          </a:p>
          <a:p>
            <a:pPr lvl="1"/>
            <a:r>
              <a:rPr lang="de-DE" sz="1800" dirty="0" err="1"/>
              <a:t>Application</a:t>
            </a:r>
            <a:r>
              <a:rPr lang="de-DE" sz="1800" dirty="0"/>
              <a:t> </a:t>
            </a:r>
            <a:r>
              <a:rPr lang="de-DE" sz="1800" dirty="0" err="1"/>
              <a:t>of</a:t>
            </a:r>
            <a:r>
              <a:rPr lang="de-DE" sz="1800" dirty="0"/>
              <a:t> </a:t>
            </a:r>
            <a:r>
              <a:rPr lang="de-DE" sz="1800" dirty="0" err="1"/>
              <a:t>general</a:t>
            </a:r>
            <a:r>
              <a:rPr lang="de-DE" sz="1800" dirty="0"/>
              <a:t> </a:t>
            </a:r>
            <a:r>
              <a:rPr lang="de-DE" sz="1800" dirty="0" err="1"/>
              <a:t>rules</a:t>
            </a:r>
            <a:r>
              <a:rPr lang="de-DE" sz="1800" dirty="0"/>
              <a:t> </a:t>
            </a:r>
            <a:r>
              <a:rPr lang="de-DE" sz="1800" dirty="0" err="1"/>
              <a:t>of</a:t>
            </a:r>
            <a:r>
              <a:rPr lang="de-DE" sz="1800" dirty="0"/>
              <a:t> International </a:t>
            </a:r>
            <a:r>
              <a:rPr lang="de-DE" sz="1800" dirty="0" err="1"/>
              <a:t>treaty</a:t>
            </a:r>
            <a:r>
              <a:rPr lang="de-DE" sz="1800" dirty="0"/>
              <a:t> </a:t>
            </a:r>
            <a:r>
              <a:rPr lang="de-DE" sz="1800" dirty="0" err="1"/>
              <a:t>law</a:t>
            </a:r>
            <a:r>
              <a:rPr lang="de-DE" sz="1800" dirty="0"/>
              <a:t>?</a:t>
            </a:r>
          </a:p>
        </p:txBody>
      </p:sp>
      <p:sp>
        <p:nvSpPr>
          <p:cNvPr id="4" name="Fußzeilenplatzhalter 3"/>
          <p:cNvSpPr>
            <a:spLocks noGrp="1"/>
          </p:cNvSpPr>
          <p:nvPr>
            <p:ph type="ftr" sz="quarter" idx="11"/>
          </p:nvPr>
        </p:nvSpPr>
        <p:spPr>
          <a:xfrm>
            <a:off x="609599" y="5867399"/>
            <a:ext cx="4622974" cy="539089"/>
          </a:xfrm>
        </p:spPr>
        <p:txBody>
          <a:bodyPr/>
          <a:lstStyle/>
          <a:p>
            <a:r>
              <a:rPr lang="de-DE" dirty="0"/>
              <a:t>Prof. Dr. Maria Meng-Papantoni, </a:t>
            </a:r>
            <a:r>
              <a:rPr lang="de-DE" dirty="0" err="1"/>
              <a:t>Panteion</a:t>
            </a:r>
            <a:r>
              <a:rPr lang="de-DE" dirty="0"/>
              <a:t> University</a:t>
            </a:r>
          </a:p>
        </p:txBody>
      </p:sp>
      <p:pic>
        <p:nvPicPr>
          <p:cNvPr id="6" name="Εικόνα 5">
            <a:extLst>
              <a:ext uri="{FF2B5EF4-FFF2-40B4-BE49-F238E27FC236}">
                <a16:creationId xmlns:a16="http://schemas.microsoft.com/office/drawing/2014/main" id="{8B8B8C5D-85A0-5AE4-DB4F-5FE4AD3E1657}"/>
              </a:ext>
            </a:extLst>
          </p:cNvPr>
          <p:cNvPicPr>
            <a:picLocks noChangeAspect="1"/>
          </p:cNvPicPr>
          <p:nvPr/>
        </p:nvPicPr>
        <p:blipFill>
          <a:blip r:embed="rId2"/>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74726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pPr>
              <a:lnSpc>
                <a:spcPct val="90000"/>
              </a:lnSpc>
            </a:pPr>
            <a:r>
              <a:rPr lang="de-DE" err="1"/>
              <a:t>Article</a:t>
            </a:r>
            <a:r>
              <a:rPr lang="de-DE"/>
              <a:t> 11 TEU</a:t>
            </a:r>
          </a:p>
          <a:p>
            <a:pPr>
              <a:lnSpc>
                <a:spcPct val="90000"/>
              </a:lnSpc>
            </a:pPr>
            <a:r>
              <a:rPr lang="de-DE"/>
              <a:t>1. The </a:t>
            </a:r>
            <a:r>
              <a:rPr lang="de-DE" err="1"/>
              <a:t>institutions</a:t>
            </a:r>
            <a:r>
              <a:rPr lang="de-DE"/>
              <a:t> </a:t>
            </a:r>
            <a:r>
              <a:rPr lang="de-DE" err="1"/>
              <a:t>shall</a:t>
            </a:r>
            <a:r>
              <a:rPr lang="de-DE"/>
              <a:t>, </a:t>
            </a:r>
            <a:r>
              <a:rPr lang="de-DE" err="1"/>
              <a:t>by</a:t>
            </a:r>
            <a:r>
              <a:rPr lang="de-DE"/>
              <a:t> </a:t>
            </a:r>
            <a:r>
              <a:rPr lang="de-DE" err="1"/>
              <a:t>appropriate</a:t>
            </a:r>
            <a:r>
              <a:rPr lang="de-DE"/>
              <a:t> </a:t>
            </a:r>
            <a:r>
              <a:rPr lang="de-DE" err="1"/>
              <a:t>means</a:t>
            </a:r>
            <a:r>
              <a:rPr lang="de-DE"/>
              <a:t>, </a:t>
            </a:r>
            <a:r>
              <a:rPr lang="de-DE" err="1"/>
              <a:t>give</a:t>
            </a:r>
            <a:r>
              <a:rPr lang="de-DE"/>
              <a:t> </a:t>
            </a:r>
            <a:r>
              <a:rPr lang="de-DE" err="1"/>
              <a:t>citizens</a:t>
            </a:r>
            <a:r>
              <a:rPr lang="de-DE"/>
              <a:t> </a:t>
            </a:r>
            <a:r>
              <a:rPr lang="de-DE" err="1"/>
              <a:t>and</a:t>
            </a:r>
            <a:r>
              <a:rPr lang="de-DE"/>
              <a:t> </a:t>
            </a:r>
            <a:r>
              <a:rPr lang="de-DE" err="1"/>
              <a:t>representative</a:t>
            </a:r>
            <a:r>
              <a:rPr lang="de-DE"/>
              <a:t> </a:t>
            </a:r>
            <a:r>
              <a:rPr lang="de-DE" err="1"/>
              <a:t>associations</a:t>
            </a:r>
            <a:r>
              <a:rPr lang="de-DE"/>
              <a:t> </a:t>
            </a:r>
            <a:r>
              <a:rPr lang="de-DE" err="1"/>
              <a:t>the</a:t>
            </a:r>
            <a:r>
              <a:rPr lang="de-DE"/>
              <a:t> </a:t>
            </a:r>
            <a:r>
              <a:rPr lang="de-DE" err="1"/>
              <a:t>opportunity</a:t>
            </a:r>
            <a:r>
              <a:rPr lang="de-DE"/>
              <a:t> </a:t>
            </a:r>
            <a:r>
              <a:rPr lang="de-DE" err="1"/>
              <a:t>to</a:t>
            </a:r>
            <a:r>
              <a:rPr lang="de-DE"/>
              <a:t> </a:t>
            </a:r>
            <a:r>
              <a:rPr lang="de-DE" err="1"/>
              <a:t>make</a:t>
            </a:r>
            <a:r>
              <a:rPr lang="de-DE"/>
              <a:t> </a:t>
            </a:r>
            <a:r>
              <a:rPr lang="de-DE" err="1"/>
              <a:t>known</a:t>
            </a:r>
            <a:r>
              <a:rPr lang="de-DE"/>
              <a:t> </a:t>
            </a:r>
            <a:r>
              <a:rPr lang="de-DE" err="1"/>
              <a:t>and</a:t>
            </a:r>
            <a:r>
              <a:rPr lang="de-DE"/>
              <a:t> </a:t>
            </a:r>
            <a:r>
              <a:rPr lang="de-DE" err="1"/>
              <a:t>publicly</a:t>
            </a:r>
            <a:r>
              <a:rPr lang="de-DE"/>
              <a:t> </a:t>
            </a:r>
            <a:r>
              <a:rPr lang="de-DE" err="1"/>
              <a:t>exchange</a:t>
            </a:r>
            <a:r>
              <a:rPr lang="de-DE"/>
              <a:t> </a:t>
            </a:r>
            <a:r>
              <a:rPr lang="de-DE" err="1"/>
              <a:t>their</a:t>
            </a:r>
            <a:r>
              <a:rPr lang="de-DE"/>
              <a:t> </a:t>
            </a:r>
            <a:r>
              <a:rPr lang="de-DE" err="1"/>
              <a:t>views</a:t>
            </a:r>
            <a:r>
              <a:rPr lang="de-DE"/>
              <a:t> in all </a:t>
            </a:r>
            <a:r>
              <a:rPr lang="de-DE" err="1"/>
              <a:t>areas</a:t>
            </a:r>
            <a:r>
              <a:rPr lang="de-DE"/>
              <a:t> </a:t>
            </a:r>
            <a:r>
              <a:rPr lang="de-DE" err="1"/>
              <a:t>of</a:t>
            </a:r>
            <a:r>
              <a:rPr lang="de-DE"/>
              <a:t> Union </a:t>
            </a:r>
            <a:r>
              <a:rPr lang="de-DE" err="1"/>
              <a:t>action</a:t>
            </a:r>
            <a:r>
              <a:rPr lang="de-DE"/>
              <a:t>.</a:t>
            </a:r>
          </a:p>
          <a:p>
            <a:pPr>
              <a:lnSpc>
                <a:spcPct val="90000"/>
              </a:lnSpc>
            </a:pPr>
            <a:r>
              <a:rPr lang="de-DE"/>
              <a:t>2. The </a:t>
            </a:r>
            <a:r>
              <a:rPr lang="de-DE" err="1"/>
              <a:t>institutions</a:t>
            </a:r>
            <a:r>
              <a:rPr lang="de-DE"/>
              <a:t> </a:t>
            </a:r>
            <a:r>
              <a:rPr lang="de-DE" err="1"/>
              <a:t>shall</a:t>
            </a:r>
            <a:r>
              <a:rPr lang="de-DE"/>
              <a:t> </a:t>
            </a:r>
            <a:r>
              <a:rPr lang="de-DE" err="1"/>
              <a:t>maintain</a:t>
            </a:r>
            <a:r>
              <a:rPr lang="de-DE"/>
              <a:t> an open, transparent </a:t>
            </a:r>
            <a:r>
              <a:rPr lang="de-DE" err="1"/>
              <a:t>and</a:t>
            </a:r>
            <a:r>
              <a:rPr lang="de-DE"/>
              <a:t> </a:t>
            </a:r>
            <a:r>
              <a:rPr lang="de-DE" err="1"/>
              <a:t>regular</a:t>
            </a:r>
            <a:r>
              <a:rPr lang="de-DE"/>
              <a:t> </a:t>
            </a:r>
            <a:r>
              <a:rPr lang="de-DE" err="1"/>
              <a:t>dialogue</a:t>
            </a:r>
            <a:r>
              <a:rPr lang="de-DE"/>
              <a:t> </a:t>
            </a:r>
            <a:r>
              <a:rPr lang="de-DE" err="1"/>
              <a:t>with</a:t>
            </a:r>
            <a:r>
              <a:rPr lang="de-DE"/>
              <a:t> </a:t>
            </a:r>
            <a:r>
              <a:rPr lang="de-DE" err="1"/>
              <a:t>representative</a:t>
            </a:r>
            <a:r>
              <a:rPr lang="de-DE"/>
              <a:t> </a:t>
            </a:r>
            <a:r>
              <a:rPr lang="de-DE" err="1"/>
              <a:t>associations</a:t>
            </a:r>
            <a:r>
              <a:rPr lang="de-DE"/>
              <a:t> </a:t>
            </a:r>
            <a:r>
              <a:rPr lang="de-DE" err="1"/>
              <a:t>and</a:t>
            </a:r>
            <a:r>
              <a:rPr lang="de-DE"/>
              <a:t> </a:t>
            </a:r>
            <a:r>
              <a:rPr lang="de-DE" err="1"/>
              <a:t>civil</a:t>
            </a:r>
            <a:r>
              <a:rPr lang="de-DE"/>
              <a:t> </a:t>
            </a:r>
            <a:r>
              <a:rPr lang="de-DE" err="1"/>
              <a:t>society</a:t>
            </a:r>
            <a:r>
              <a:rPr lang="de-DE"/>
              <a:t>.</a:t>
            </a:r>
          </a:p>
          <a:p>
            <a:pPr>
              <a:lnSpc>
                <a:spcPct val="90000"/>
              </a:lnSpc>
            </a:pPr>
            <a:r>
              <a:rPr lang="de-DE"/>
              <a:t>3. The European </a:t>
            </a:r>
            <a:r>
              <a:rPr lang="de-DE" err="1"/>
              <a:t>Commission</a:t>
            </a:r>
            <a:r>
              <a:rPr lang="de-DE"/>
              <a:t> </a:t>
            </a:r>
            <a:r>
              <a:rPr lang="de-DE" err="1"/>
              <a:t>shall</a:t>
            </a:r>
            <a:r>
              <a:rPr lang="de-DE"/>
              <a:t> carry out </a:t>
            </a:r>
            <a:r>
              <a:rPr lang="de-DE" err="1"/>
              <a:t>broad</a:t>
            </a:r>
            <a:r>
              <a:rPr lang="de-DE"/>
              <a:t> </a:t>
            </a:r>
            <a:r>
              <a:rPr lang="de-DE" err="1"/>
              <a:t>consultations</a:t>
            </a:r>
            <a:r>
              <a:rPr lang="de-DE"/>
              <a:t> </a:t>
            </a:r>
            <a:r>
              <a:rPr lang="de-DE" err="1"/>
              <a:t>with</a:t>
            </a:r>
            <a:r>
              <a:rPr lang="de-DE"/>
              <a:t> </a:t>
            </a:r>
            <a:r>
              <a:rPr lang="de-DE" err="1"/>
              <a:t>parties</a:t>
            </a:r>
            <a:r>
              <a:rPr lang="de-DE"/>
              <a:t> </a:t>
            </a:r>
            <a:r>
              <a:rPr lang="de-DE" err="1"/>
              <a:t>concerned</a:t>
            </a:r>
            <a:r>
              <a:rPr lang="de-DE"/>
              <a:t> in </a:t>
            </a:r>
            <a:r>
              <a:rPr lang="de-DE" err="1"/>
              <a:t>order</a:t>
            </a:r>
            <a:r>
              <a:rPr lang="de-DE"/>
              <a:t> </a:t>
            </a:r>
            <a:r>
              <a:rPr lang="de-DE" err="1"/>
              <a:t>to</a:t>
            </a:r>
            <a:r>
              <a:rPr lang="de-DE"/>
              <a:t> </a:t>
            </a:r>
            <a:r>
              <a:rPr lang="de-DE" err="1"/>
              <a:t>ensure</a:t>
            </a:r>
            <a:r>
              <a:rPr lang="de-DE"/>
              <a:t> </a:t>
            </a:r>
            <a:r>
              <a:rPr lang="de-DE" err="1"/>
              <a:t>that</a:t>
            </a:r>
            <a:r>
              <a:rPr lang="de-DE"/>
              <a:t> </a:t>
            </a:r>
            <a:r>
              <a:rPr lang="de-DE" err="1"/>
              <a:t>the</a:t>
            </a:r>
            <a:r>
              <a:rPr lang="de-DE"/>
              <a:t> </a:t>
            </a:r>
            <a:r>
              <a:rPr lang="de-DE" err="1"/>
              <a:t>Union’s</a:t>
            </a:r>
            <a:r>
              <a:rPr lang="de-DE"/>
              <a:t> </a:t>
            </a:r>
            <a:r>
              <a:rPr lang="de-DE" err="1"/>
              <a:t>actions</a:t>
            </a:r>
            <a:r>
              <a:rPr lang="de-DE"/>
              <a:t> </a:t>
            </a:r>
            <a:r>
              <a:rPr lang="de-DE" err="1"/>
              <a:t>are</a:t>
            </a:r>
            <a:r>
              <a:rPr lang="de-DE"/>
              <a:t> </a:t>
            </a:r>
            <a:r>
              <a:rPr lang="de-DE" err="1"/>
              <a:t>coherent</a:t>
            </a:r>
            <a:r>
              <a:rPr lang="de-DE"/>
              <a:t> </a:t>
            </a:r>
            <a:r>
              <a:rPr lang="de-DE" err="1"/>
              <a:t>and</a:t>
            </a:r>
            <a:r>
              <a:rPr lang="de-DE"/>
              <a:t> transparent</a:t>
            </a:r>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3100">
                <a:solidFill>
                  <a:schemeClr val="bg1"/>
                </a:solidFill>
              </a:rPr>
              <a:t>Democratic transparency and initiatives</a:t>
            </a:r>
          </a:p>
        </p:txBody>
      </p:sp>
      <p:pic>
        <p:nvPicPr>
          <p:cNvPr id="6" name="Εικόνα 5">
            <a:extLst>
              <a:ext uri="{FF2B5EF4-FFF2-40B4-BE49-F238E27FC236}">
                <a16:creationId xmlns:a16="http://schemas.microsoft.com/office/drawing/2014/main" id="{AD4993B7-CA19-9B4E-D0A6-9247E9250CDA}"/>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00610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406401" y="304801"/>
            <a:ext cx="4792163" cy="5943599"/>
          </a:xfrm>
        </p:spPr>
        <p:txBody>
          <a:bodyPr anchor="ctr">
            <a:normAutofit fontScale="92500" lnSpcReduction="20000"/>
          </a:bodyPr>
          <a:lstStyle/>
          <a:p>
            <a:pPr>
              <a:lnSpc>
                <a:spcPct val="90000"/>
              </a:lnSpc>
            </a:pPr>
            <a:r>
              <a:rPr lang="de-DE" sz="1500" dirty="0" err="1"/>
              <a:t>Article</a:t>
            </a:r>
            <a:r>
              <a:rPr lang="de-DE" sz="1500" dirty="0"/>
              <a:t> 12 TEU</a:t>
            </a:r>
          </a:p>
          <a:p>
            <a:pPr>
              <a:lnSpc>
                <a:spcPct val="90000"/>
              </a:lnSpc>
            </a:pPr>
            <a:r>
              <a:rPr lang="de-DE" sz="1500" dirty="0"/>
              <a:t>National </a:t>
            </a:r>
            <a:r>
              <a:rPr lang="de-DE" sz="1500" dirty="0" err="1"/>
              <a:t>Parliaments</a:t>
            </a:r>
            <a:r>
              <a:rPr lang="de-DE" sz="1500" dirty="0"/>
              <a:t> </a:t>
            </a:r>
            <a:r>
              <a:rPr lang="de-DE" sz="1500" dirty="0" err="1"/>
              <a:t>contribute</a:t>
            </a:r>
            <a:r>
              <a:rPr lang="de-DE" sz="1500" dirty="0"/>
              <a:t> </a:t>
            </a:r>
            <a:r>
              <a:rPr lang="de-DE" sz="1500" dirty="0" err="1"/>
              <a:t>actively</a:t>
            </a:r>
            <a:r>
              <a:rPr lang="de-DE" sz="1500" dirty="0"/>
              <a:t> </a:t>
            </a:r>
            <a:r>
              <a:rPr lang="de-DE" sz="1500" dirty="0" err="1"/>
              <a:t>to</a:t>
            </a:r>
            <a:r>
              <a:rPr lang="de-DE" sz="1500" dirty="0"/>
              <a:t> </a:t>
            </a:r>
            <a:r>
              <a:rPr lang="de-DE" sz="1500" dirty="0" err="1"/>
              <a:t>the</a:t>
            </a:r>
            <a:r>
              <a:rPr lang="de-DE" sz="1500" dirty="0"/>
              <a:t> </a:t>
            </a:r>
            <a:r>
              <a:rPr lang="de-DE" sz="1500" dirty="0" err="1"/>
              <a:t>good</a:t>
            </a:r>
            <a:r>
              <a:rPr lang="de-DE" sz="1500" dirty="0"/>
              <a:t> </a:t>
            </a:r>
            <a:r>
              <a:rPr lang="de-DE" sz="1500" dirty="0" err="1"/>
              <a:t>functioning</a:t>
            </a:r>
            <a:r>
              <a:rPr lang="de-DE" sz="1500" dirty="0"/>
              <a:t> </a:t>
            </a:r>
            <a:r>
              <a:rPr lang="de-DE" sz="1500" dirty="0" err="1"/>
              <a:t>of</a:t>
            </a:r>
            <a:r>
              <a:rPr lang="de-DE" sz="1500" dirty="0"/>
              <a:t> </a:t>
            </a:r>
            <a:r>
              <a:rPr lang="de-DE" sz="1500" dirty="0" err="1"/>
              <a:t>the</a:t>
            </a:r>
            <a:r>
              <a:rPr lang="de-DE" sz="1500" dirty="0"/>
              <a:t> Union:</a:t>
            </a:r>
          </a:p>
          <a:p>
            <a:pPr>
              <a:lnSpc>
                <a:spcPct val="90000"/>
              </a:lnSpc>
            </a:pPr>
            <a:r>
              <a:rPr lang="de-DE" sz="1500" dirty="0"/>
              <a:t>(a) </a:t>
            </a:r>
            <a:r>
              <a:rPr lang="de-DE" sz="1500" dirty="0" err="1"/>
              <a:t>through</a:t>
            </a:r>
            <a:r>
              <a:rPr lang="de-DE" sz="1500" dirty="0"/>
              <a:t> </a:t>
            </a:r>
            <a:r>
              <a:rPr lang="de-DE" sz="1500" dirty="0" err="1"/>
              <a:t>being</a:t>
            </a:r>
            <a:r>
              <a:rPr lang="de-DE" sz="1500" dirty="0"/>
              <a:t> </a:t>
            </a:r>
            <a:r>
              <a:rPr lang="de-DE" sz="1500" dirty="0" err="1"/>
              <a:t>informed</a:t>
            </a:r>
            <a:r>
              <a:rPr lang="de-DE" sz="1500" dirty="0"/>
              <a:t> </a:t>
            </a:r>
            <a:r>
              <a:rPr lang="de-DE" sz="1500" dirty="0" err="1"/>
              <a:t>by</a:t>
            </a:r>
            <a:r>
              <a:rPr lang="de-DE" sz="1500" dirty="0"/>
              <a:t> </a:t>
            </a:r>
            <a:r>
              <a:rPr lang="de-DE" sz="1500" dirty="0" err="1"/>
              <a:t>the</a:t>
            </a:r>
            <a:r>
              <a:rPr lang="de-DE" sz="1500" dirty="0"/>
              <a:t> </a:t>
            </a:r>
            <a:r>
              <a:rPr lang="de-DE" sz="1500" dirty="0" err="1"/>
              <a:t>institutions</a:t>
            </a:r>
            <a:r>
              <a:rPr lang="de-DE" sz="1500" dirty="0"/>
              <a:t> </a:t>
            </a:r>
            <a:r>
              <a:rPr lang="de-DE" sz="1500" dirty="0" err="1"/>
              <a:t>of</a:t>
            </a:r>
            <a:r>
              <a:rPr lang="de-DE" sz="1500" dirty="0"/>
              <a:t> </a:t>
            </a:r>
            <a:r>
              <a:rPr lang="de-DE" sz="1500" dirty="0" err="1"/>
              <a:t>the</a:t>
            </a:r>
            <a:r>
              <a:rPr lang="de-DE" sz="1500" dirty="0"/>
              <a:t> Union and </a:t>
            </a:r>
            <a:r>
              <a:rPr lang="de-DE" sz="1500" dirty="0" err="1"/>
              <a:t>having</a:t>
            </a:r>
            <a:r>
              <a:rPr lang="de-DE" sz="1500" dirty="0"/>
              <a:t> draft legislative </a:t>
            </a:r>
            <a:r>
              <a:rPr lang="de-DE" sz="1500" dirty="0" err="1"/>
              <a:t>acts</a:t>
            </a:r>
            <a:r>
              <a:rPr lang="de-DE" sz="1500" dirty="0"/>
              <a:t> </a:t>
            </a:r>
            <a:r>
              <a:rPr lang="de-DE" sz="1500" dirty="0" err="1"/>
              <a:t>of</a:t>
            </a:r>
            <a:r>
              <a:rPr lang="de-DE" sz="1500" dirty="0"/>
              <a:t> </a:t>
            </a:r>
            <a:r>
              <a:rPr lang="de-DE" sz="1500" dirty="0" err="1"/>
              <a:t>the</a:t>
            </a:r>
            <a:r>
              <a:rPr lang="de-DE" sz="1500" dirty="0"/>
              <a:t> Union </a:t>
            </a:r>
            <a:r>
              <a:rPr lang="de-DE" sz="1500" dirty="0" err="1"/>
              <a:t>forwarded</a:t>
            </a:r>
            <a:r>
              <a:rPr lang="de-DE" sz="1500" dirty="0"/>
              <a:t> </a:t>
            </a:r>
            <a:r>
              <a:rPr lang="de-DE" sz="1500" dirty="0" err="1"/>
              <a:t>to</a:t>
            </a:r>
            <a:r>
              <a:rPr lang="de-DE" sz="1500" dirty="0"/>
              <a:t> </a:t>
            </a:r>
            <a:r>
              <a:rPr lang="de-DE" sz="1500" dirty="0" err="1"/>
              <a:t>them</a:t>
            </a:r>
            <a:r>
              <a:rPr lang="de-DE" sz="1500" dirty="0"/>
              <a:t> in </a:t>
            </a:r>
            <a:r>
              <a:rPr lang="de-DE" sz="1500" dirty="0" err="1"/>
              <a:t>accordance</a:t>
            </a:r>
            <a:r>
              <a:rPr lang="de-DE" sz="1500" dirty="0"/>
              <a:t> </a:t>
            </a:r>
            <a:r>
              <a:rPr lang="de-DE" sz="1500" dirty="0" err="1"/>
              <a:t>with</a:t>
            </a:r>
            <a:r>
              <a:rPr lang="de-DE" sz="1500" dirty="0"/>
              <a:t> </a:t>
            </a:r>
            <a:r>
              <a:rPr lang="de-DE" sz="1500" dirty="0" err="1"/>
              <a:t>the</a:t>
            </a:r>
            <a:r>
              <a:rPr lang="de-DE" sz="1500" dirty="0"/>
              <a:t> Protocol on </a:t>
            </a:r>
            <a:r>
              <a:rPr lang="de-DE" sz="1500" dirty="0" err="1"/>
              <a:t>the</a:t>
            </a:r>
            <a:r>
              <a:rPr lang="de-DE" sz="1500" dirty="0"/>
              <a:t> </a:t>
            </a:r>
            <a:r>
              <a:rPr lang="de-DE" sz="1500" dirty="0" err="1"/>
              <a:t>role</a:t>
            </a:r>
            <a:r>
              <a:rPr lang="de-DE" sz="1500" dirty="0"/>
              <a:t> </a:t>
            </a:r>
            <a:r>
              <a:rPr lang="de-DE" sz="1500" dirty="0" err="1"/>
              <a:t>of</a:t>
            </a:r>
            <a:r>
              <a:rPr lang="de-DE" sz="1500" dirty="0"/>
              <a:t> national </a:t>
            </a:r>
            <a:r>
              <a:rPr lang="de-DE" sz="1500" dirty="0" err="1"/>
              <a:t>Parliaments</a:t>
            </a:r>
            <a:r>
              <a:rPr lang="de-DE" sz="1500" dirty="0"/>
              <a:t> in </a:t>
            </a:r>
            <a:r>
              <a:rPr lang="de-DE" sz="1500" dirty="0" err="1"/>
              <a:t>the</a:t>
            </a:r>
            <a:r>
              <a:rPr lang="de-DE" sz="1500" dirty="0"/>
              <a:t> European Union;</a:t>
            </a:r>
          </a:p>
          <a:p>
            <a:pPr>
              <a:lnSpc>
                <a:spcPct val="90000"/>
              </a:lnSpc>
            </a:pPr>
            <a:r>
              <a:rPr lang="de-DE" sz="1500" dirty="0"/>
              <a:t>(b) </a:t>
            </a:r>
            <a:r>
              <a:rPr lang="de-DE" sz="1500" dirty="0" err="1"/>
              <a:t>by</a:t>
            </a:r>
            <a:r>
              <a:rPr lang="de-DE" sz="1500" dirty="0"/>
              <a:t> </a:t>
            </a:r>
            <a:r>
              <a:rPr lang="de-DE" sz="1500" dirty="0" err="1"/>
              <a:t>seeing</a:t>
            </a:r>
            <a:r>
              <a:rPr lang="de-DE" sz="1500" dirty="0"/>
              <a:t> </a:t>
            </a:r>
            <a:r>
              <a:rPr lang="de-DE" sz="1500" dirty="0" err="1"/>
              <a:t>to</a:t>
            </a:r>
            <a:r>
              <a:rPr lang="de-DE" sz="1500" dirty="0"/>
              <a:t> </a:t>
            </a:r>
            <a:r>
              <a:rPr lang="de-DE" sz="1500" dirty="0" err="1"/>
              <a:t>it</a:t>
            </a:r>
            <a:r>
              <a:rPr lang="de-DE" sz="1500" dirty="0"/>
              <a:t> </a:t>
            </a:r>
            <a:r>
              <a:rPr lang="de-DE" sz="1500" dirty="0" err="1"/>
              <a:t>that</a:t>
            </a:r>
            <a:r>
              <a:rPr lang="de-DE" sz="1500" dirty="0"/>
              <a:t> </a:t>
            </a:r>
            <a:r>
              <a:rPr lang="de-DE" sz="1500" dirty="0" err="1"/>
              <a:t>the</a:t>
            </a:r>
            <a:r>
              <a:rPr lang="de-DE" sz="1500" dirty="0"/>
              <a:t> </a:t>
            </a:r>
            <a:r>
              <a:rPr lang="de-DE" sz="1500" dirty="0" err="1"/>
              <a:t>principle</a:t>
            </a:r>
            <a:r>
              <a:rPr lang="de-DE" sz="1500" dirty="0"/>
              <a:t> </a:t>
            </a:r>
            <a:r>
              <a:rPr lang="de-DE" sz="1500" dirty="0" err="1"/>
              <a:t>of</a:t>
            </a:r>
            <a:r>
              <a:rPr lang="de-DE" sz="1500" dirty="0"/>
              <a:t> </a:t>
            </a:r>
            <a:r>
              <a:rPr lang="de-DE" sz="1500" dirty="0" err="1"/>
              <a:t>subsidiarity</a:t>
            </a:r>
            <a:r>
              <a:rPr lang="de-DE" sz="1500" dirty="0"/>
              <a:t> </a:t>
            </a:r>
            <a:r>
              <a:rPr lang="de-DE" sz="1500" dirty="0" err="1"/>
              <a:t>is</a:t>
            </a:r>
            <a:r>
              <a:rPr lang="de-DE" sz="1500" dirty="0"/>
              <a:t> </a:t>
            </a:r>
            <a:r>
              <a:rPr lang="de-DE" sz="1500" dirty="0" err="1"/>
              <a:t>respected</a:t>
            </a:r>
            <a:r>
              <a:rPr lang="de-DE" sz="1500" dirty="0"/>
              <a:t> in </a:t>
            </a:r>
            <a:r>
              <a:rPr lang="de-DE" sz="1500" dirty="0" err="1"/>
              <a:t>accordance</a:t>
            </a:r>
            <a:r>
              <a:rPr lang="de-DE" sz="1500" dirty="0"/>
              <a:t> </a:t>
            </a:r>
            <a:r>
              <a:rPr lang="de-DE" sz="1500" dirty="0" err="1"/>
              <a:t>with</a:t>
            </a:r>
            <a:r>
              <a:rPr lang="de-DE" sz="1500" dirty="0"/>
              <a:t> </a:t>
            </a:r>
            <a:r>
              <a:rPr lang="de-DE" sz="1500" dirty="0" err="1"/>
              <a:t>the</a:t>
            </a:r>
            <a:r>
              <a:rPr lang="de-DE" sz="1500" dirty="0"/>
              <a:t> </a:t>
            </a:r>
            <a:r>
              <a:rPr lang="de-DE" sz="1500" dirty="0" err="1"/>
              <a:t>procedures</a:t>
            </a:r>
            <a:r>
              <a:rPr lang="de-DE" sz="1500" dirty="0"/>
              <a:t> </a:t>
            </a:r>
            <a:r>
              <a:rPr lang="de-DE" sz="1500" dirty="0" err="1"/>
              <a:t>provided</a:t>
            </a:r>
            <a:r>
              <a:rPr lang="de-DE" sz="1500" dirty="0"/>
              <a:t> </a:t>
            </a:r>
            <a:r>
              <a:rPr lang="de-DE" sz="1500" dirty="0" err="1"/>
              <a:t>for</a:t>
            </a:r>
            <a:r>
              <a:rPr lang="de-DE" sz="1500" dirty="0"/>
              <a:t> in </a:t>
            </a:r>
            <a:r>
              <a:rPr lang="de-DE" sz="1500" dirty="0" err="1"/>
              <a:t>the</a:t>
            </a:r>
            <a:r>
              <a:rPr lang="de-DE" sz="1500" dirty="0"/>
              <a:t> Protocol on </a:t>
            </a:r>
            <a:r>
              <a:rPr lang="de-DE" sz="1500" dirty="0" err="1"/>
              <a:t>the</a:t>
            </a:r>
            <a:r>
              <a:rPr lang="de-DE" sz="1500" dirty="0"/>
              <a:t> </a:t>
            </a:r>
            <a:r>
              <a:rPr lang="de-DE" sz="1500" dirty="0" err="1"/>
              <a:t>application</a:t>
            </a:r>
            <a:r>
              <a:rPr lang="de-DE" sz="1500" dirty="0"/>
              <a:t> </a:t>
            </a:r>
            <a:r>
              <a:rPr lang="de-DE" sz="1500" dirty="0" err="1"/>
              <a:t>of</a:t>
            </a:r>
            <a:r>
              <a:rPr lang="de-DE" sz="1500" dirty="0"/>
              <a:t> </a:t>
            </a:r>
            <a:r>
              <a:rPr lang="de-DE" sz="1500" dirty="0" err="1"/>
              <a:t>the</a:t>
            </a:r>
            <a:r>
              <a:rPr lang="de-DE" sz="1500" dirty="0"/>
              <a:t> </a:t>
            </a:r>
            <a:r>
              <a:rPr lang="de-DE" sz="1500" dirty="0" err="1"/>
              <a:t>principles</a:t>
            </a:r>
            <a:r>
              <a:rPr lang="de-DE" sz="1500" dirty="0"/>
              <a:t> </a:t>
            </a:r>
            <a:r>
              <a:rPr lang="de-DE" sz="1500" dirty="0" err="1"/>
              <a:t>of</a:t>
            </a:r>
            <a:r>
              <a:rPr lang="de-DE" sz="1500" dirty="0"/>
              <a:t> </a:t>
            </a:r>
            <a:r>
              <a:rPr lang="de-DE" sz="1500" dirty="0" err="1"/>
              <a:t>subsidiarity</a:t>
            </a:r>
            <a:r>
              <a:rPr lang="de-DE" sz="1500" dirty="0"/>
              <a:t> and </a:t>
            </a:r>
            <a:r>
              <a:rPr lang="de-DE" sz="1500" dirty="0" err="1"/>
              <a:t>proportionality</a:t>
            </a:r>
            <a:r>
              <a:rPr lang="de-DE" sz="1500" dirty="0"/>
              <a:t>;</a:t>
            </a:r>
          </a:p>
          <a:p>
            <a:pPr>
              <a:lnSpc>
                <a:spcPct val="90000"/>
              </a:lnSpc>
            </a:pPr>
            <a:r>
              <a:rPr lang="de-DE" sz="1500" dirty="0"/>
              <a:t>(c) </a:t>
            </a:r>
            <a:r>
              <a:rPr lang="de-DE" sz="1500" dirty="0" err="1"/>
              <a:t>by</a:t>
            </a:r>
            <a:r>
              <a:rPr lang="de-DE" sz="1500" dirty="0"/>
              <a:t> </a:t>
            </a:r>
            <a:r>
              <a:rPr lang="de-DE" sz="1500" dirty="0" err="1"/>
              <a:t>taking</a:t>
            </a:r>
            <a:r>
              <a:rPr lang="de-DE" sz="1500" dirty="0"/>
              <a:t> </a:t>
            </a:r>
            <a:r>
              <a:rPr lang="de-DE" sz="1500" dirty="0" err="1"/>
              <a:t>part</a:t>
            </a:r>
            <a:r>
              <a:rPr lang="de-DE" sz="1500" dirty="0"/>
              <a:t>, </a:t>
            </a:r>
            <a:r>
              <a:rPr lang="de-DE" sz="1500" dirty="0" err="1"/>
              <a:t>within</a:t>
            </a:r>
            <a:r>
              <a:rPr lang="de-DE" sz="1500" dirty="0"/>
              <a:t> </a:t>
            </a:r>
            <a:r>
              <a:rPr lang="de-DE" sz="1500" dirty="0" err="1"/>
              <a:t>the</a:t>
            </a:r>
            <a:r>
              <a:rPr lang="de-DE" sz="1500" dirty="0"/>
              <a:t> </a:t>
            </a:r>
            <a:r>
              <a:rPr lang="de-DE" sz="1500" dirty="0" err="1"/>
              <a:t>framework</a:t>
            </a:r>
            <a:r>
              <a:rPr lang="de-DE" sz="1500" dirty="0"/>
              <a:t> </a:t>
            </a:r>
            <a:r>
              <a:rPr lang="de-DE" sz="1500" dirty="0" err="1"/>
              <a:t>of</a:t>
            </a:r>
            <a:r>
              <a:rPr lang="de-DE" sz="1500" dirty="0"/>
              <a:t> </a:t>
            </a:r>
            <a:r>
              <a:rPr lang="de-DE" sz="1500" dirty="0" err="1"/>
              <a:t>the</a:t>
            </a:r>
            <a:r>
              <a:rPr lang="de-DE" sz="1500" dirty="0"/>
              <a:t> </a:t>
            </a:r>
            <a:r>
              <a:rPr lang="de-DE" sz="1500" dirty="0" err="1"/>
              <a:t>area</a:t>
            </a:r>
            <a:r>
              <a:rPr lang="de-DE" sz="1500" dirty="0"/>
              <a:t> </a:t>
            </a:r>
            <a:r>
              <a:rPr lang="de-DE" sz="1500" dirty="0" err="1"/>
              <a:t>of</a:t>
            </a:r>
            <a:r>
              <a:rPr lang="de-DE" sz="1500" dirty="0"/>
              <a:t> </a:t>
            </a:r>
            <a:r>
              <a:rPr lang="de-DE" sz="1500" dirty="0" err="1"/>
              <a:t>freedom</a:t>
            </a:r>
            <a:r>
              <a:rPr lang="de-DE" sz="1500" dirty="0"/>
              <a:t>, </a:t>
            </a:r>
            <a:r>
              <a:rPr lang="de-DE" sz="1500" dirty="0" err="1"/>
              <a:t>security</a:t>
            </a:r>
            <a:r>
              <a:rPr lang="de-DE" sz="1500" dirty="0"/>
              <a:t> and </a:t>
            </a:r>
            <a:r>
              <a:rPr lang="de-DE" sz="1500" dirty="0" err="1"/>
              <a:t>justice</a:t>
            </a:r>
            <a:r>
              <a:rPr lang="de-DE" sz="1500" dirty="0"/>
              <a:t>, in </a:t>
            </a:r>
            <a:r>
              <a:rPr lang="de-DE" sz="1500" dirty="0" err="1"/>
              <a:t>the</a:t>
            </a:r>
            <a:r>
              <a:rPr lang="de-DE" sz="1500" dirty="0"/>
              <a:t> </a:t>
            </a:r>
            <a:r>
              <a:rPr lang="de-DE" sz="1500" dirty="0" err="1"/>
              <a:t>evaluation</a:t>
            </a:r>
            <a:r>
              <a:rPr lang="de-DE" sz="1500" dirty="0"/>
              <a:t> </a:t>
            </a:r>
            <a:r>
              <a:rPr lang="de-DE" sz="1500" dirty="0" err="1"/>
              <a:t>mechanisms</a:t>
            </a:r>
            <a:r>
              <a:rPr lang="de-DE" sz="1500" dirty="0"/>
              <a:t> </a:t>
            </a:r>
            <a:r>
              <a:rPr lang="de-DE" sz="1500" dirty="0" err="1"/>
              <a:t>for</a:t>
            </a:r>
            <a:r>
              <a:rPr lang="de-DE" sz="1500" dirty="0"/>
              <a:t> </a:t>
            </a:r>
            <a:r>
              <a:rPr lang="de-DE" sz="1500" dirty="0" err="1"/>
              <a:t>the</a:t>
            </a:r>
            <a:r>
              <a:rPr lang="de-DE" sz="1500" dirty="0"/>
              <a:t> </a:t>
            </a:r>
            <a:r>
              <a:rPr lang="de-DE" sz="1500" dirty="0" err="1"/>
              <a:t>implementation</a:t>
            </a:r>
            <a:r>
              <a:rPr lang="de-DE" sz="1500" dirty="0"/>
              <a:t> </a:t>
            </a:r>
            <a:r>
              <a:rPr lang="de-DE" sz="1500" dirty="0" err="1"/>
              <a:t>of</a:t>
            </a:r>
            <a:r>
              <a:rPr lang="de-DE" sz="1500" dirty="0"/>
              <a:t> </a:t>
            </a:r>
            <a:r>
              <a:rPr lang="de-DE" sz="1500" dirty="0" err="1"/>
              <a:t>the</a:t>
            </a:r>
            <a:r>
              <a:rPr lang="de-DE" sz="1500" dirty="0"/>
              <a:t> Union </a:t>
            </a:r>
            <a:r>
              <a:rPr lang="de-DE" sz="1500" dirty="0" err="1"/>
              <a:t>policies</a:t>
            </a:r>
            <a:r>
              <a:rPr lang="de-DE" sz="1500" dirty="0"/>
              <a:t> in </a:t>
            </a:r>
            <a:r>
              <a:rPr lang="de-DE" sz="1500" dirty="0" err="1"/>
              <a:t>that</a:t>
            </a:r>
            <a:r>
              <a:rPr lang="de-DE" sz="1500" dirty="0"/>
              <a:t> </a:t>
            </a:r>
            <a:r>
              <a:rPr lang="de-DE" sz="1500" dirty="0" err="1"/>
              <a:t>area</a:t>
            </a:r>
            <a:r>
              <a:rPr lang="de-DE" sz="1500" dirty="0"/>
              <a:t>, in </a:t>
            </a:r>
            <a:r>
              <a:rPr lang="de-DE" sz="1500" dirty="0" err="1"/>
              <a:t>accordance</a:t>
            </a:r>
            <a:r>
              <a:rPr lang="de-DE" sz="1500" dirty="0"/>
              <a:t> </a:t>
            </a:r>
            <a:r>
              <a:rPr lang="de-DE" sz="1500" dirty="0" err="1"/>
              <a:t>with</a:t>
            </a:r>
            <a:r>
              <a:rPr lang="de-DE" sz="1500" dirty="0"/>
              <a:t> </a:t>
            </a:r>
            <a:r>
              <a:rPr lang="de-DE" sz="1500" dirty="0" err="1"/>
              <a:t>Article</a:t>
            </a:r>
            <a:r>
              <a:rPr lang="de-DE" sz="1500" dirty="0"/>
              <a:t> 70 </a:t>
            </a:r>
            <a:r>
              <a:rPr lang="de-DE" sz="1500" dirty="0" err="1"/>
              <a:t>of</a:t>
            </a:r>
            <a:r>
              <a:rPr lang="de-DE" sz="1500" dirty="0"/>
              <a:t> </a:t>
            </a:r>
            <a:r>
              <a:rPr lang="de-DE" sz="1500" dirty="0" err="1"/>
              <a:t>the</a:t>
            </a:r>
            <a:r>
              <a:rPr lang="de-DE" sz="1500" dirty="0"/>
              <a:t> Treaty on </a:t>
            </a:r>
            <a:r>
              <a:rPr lang="de-DE" sz="1500" dirty="0" err="1"/>
              <a:t>the</a:t>
            </a:r>
            <a:r>
              <a:rPr lang="de-DE" sz="1500" dirty="0"/>
              <a:t> </a:t>
            </a:r>
            <a:r>
              <a:rPr lang="de-DE" sz="1500" dirty="0" err="1"/>
              <a:t>Functioning</a:t>
            </a:r>
            <a:r>
              <a:rPr lang="de-DE" sz="1500" dirty="0"/>
              <a:t> </a:t>
            </a:r>
            <a:r>
              <a:rPr lang="de-DE" sz="1500" dirty="0" err="1"/>
              <a:t>of</a:t>
            </a:r>
            <a:r>
              <a:rPr lang="de-DE" sz="1500" dirty="0"/>
              <a:t> </a:t>
            </a:r>
            <a:r>
              <a:rPr lang="de-DE" sz="1500" dirty="0" err="1"/>
              <a:t>the</a:t>
            </a:r>
            <a:r>
              <a:rPr lang="de-DE" sz="1500" dirty="0"/>
              <a:t> European Union, and </a:t>
            </a:r>
            <a:r>
              <a:rPr lang="de-DE" sz="1500" dirty="0" err="1"/>
              <a:t>through</a:t>
            </a:r>
            <a:r>
              <a:rPr lang="de-DE" sz="1500" dirty="0"/>
              <a:t> </a:t>
            </a:r>
            <a:r>
              <a:rPr lang="de-DE" sz="1500" dirty="0" err="1"/>
              <a:t>being</a:t>
            </a:r>
            <a:r>
              <a:rPr lang="de-DE" sz="1500" dirty="0"/>
              <a:t> </a:t>
            </a:r>
            <a:r>
              <a:rPr lang="de-DE" sz="1500" dirty="0" err="1"/>
              <a:t>involved</a:t>
            </a:r>
            <a:r>
              <a:rPr lang="de-DE" sz="1500" dirty="0"/>
              <a:t> in </a:t>
            </a:r>
            <a:r>
              <a:rPr lang="de-DE" sz="1500" dirty="0" err="1"/>
              <a:t>the</a:t>
            </a:r>
            <a:r>
              <a:rPr lang="de-DE" sz="1500" dirty="0"/>
              <a:t> </a:t>
            </a:r>
            <a:r>
              <a:rPr lang="de-DE" sz="1500" dirty="0" err="1"/>
              <a:t>political</a:t>
            </a:r>
            <a:r>
              <a:rPr lang="de-DE" sz="1500" dirty="0"/>
              <a:t> </a:t>
            </a:r>
            <a:r>
              <a:rPr lang="de-DE" sz="1500" dirty="0" err="1"/>
              <a:t>monitoring</a:t>
            </a:r>
            <a:r>
              <a:rPr lang="de-DE" sz="1500" dirty="0"/>
              <a:t> </a:t>
            </a:r>
            <a:r>
              <a:rPr lang="de-DE" sz="1500" dirty="0" err="1"/>
              <a:t>of</a:t>
            </a:r>
            <a:r>
              <a:rPr lang="de-DE" sz="1500" dirty="0"/>
              <a:t> Europol and </a:t>
            </a:r>
            <a:r>
              <a:rPr lang="de-DE" sz="1500" dirty="0" err="1"/>
              <a:t>the</a:t>
            </a:r>
            <a:r>
              <a:rPr lang="de-DE" sz="1500" dirty="0"/>
              <a:t> </a:t>
            </a:r>
            <a:r>
              <a:rPr lang="de-DE" sz="1500" dirty="0" err="1"/>
              <a:t>evaluation</a:t>
            </a:r>
            <a:r>
              <a:rPr lang="de-DE" sz="1500" dirty="0"/>
              <a:t> </a:t>
            </a:r>
            <a:r>
              <a:rPr lang="de-DE" sz="1500" dirty="0" err="1"/>
              <a:t>of</a:t>
            </a:r>
            <a:r>
              <a:rPr lang="de-DE" sz="1500" dirty="0"/>
              <a:t> </a:t>
            </a:r>
            <a:r>
              <a:rPr lang="de-DE" sz="1500" dirty="0" err="1"/>
              <a:t>Eurojust’s</a:t>
            </a:r>
            <a:r>
              <a:rPr lang="de-DE" sz="1500" dirty="0"/>
              <a:t> </a:t>
            </a:r>
            <a:r>
              <a:rPr lang="de-DE" sz="1500" dirty="0" err="1"/>
              <a:t>activities</a:t>
            </a:r>
            <a:r>
              <a:rPr lang="de-DE" sz="1500" dirty="0"/>
              <a:t> in </a:t>
            </a:r>
            <a:r>
              <a:rPr lang="de-DE" sz="1500" dirty="0" err="1"/>
              <a:t>accordance</a:t>
            </a:r>
            <a:r>
              <a:rPr lang="de-DE" sz="1500" dirty="0"/>
              <a:t> </a:t>
            </a:r>
            <a:r>
              <a:rPr lang="de-DE" sz="1500" dirty="0" err="1"/>
              <a:t>with</a:t>
            </a:r>
            <a:r>
              <a:rPr lang="de-DE" sz="1500" dirty="0"/>
              <a:t> </a:t>
            </a:r>
            <a:r>
              <a:rPr lang="de-DE" sz="1500" dirty="0" err="1"/>
              <a:t>Articles</a:t>
            </a:r>
            <a:r>
              <a:rPr lang="de-DE" sz="1500" dirty="0"/>
              <a:t> 88 and 85 </a:t>
            </a:r>
            <a:r>
              <a:rPr lang="de-DE" sz="1500" dirty="0" err="1"/>
              <a:t>of</a:t>
            </a:r>
            <a:r>
              <a:rPr lang="de-DE" sz="1500" dirty="0"/>
              <a:t> </a:t>
            </a:r>
            <a:r>
              <a:rPr lang="de-DE" sz="1500" dirty="0" err="1"/>
              <a:t>that</a:t>
            </a:r>
            <a:r>
              <a:rPr lang="de-DE" sz="1500" dirty="0"/>
              <a:t> Treaty;</a:t>
            </a:r>
          </a:p>
          <a:p>
            <a:pPr>
              <a:lnSpc>
                <a:spcPct val="90000"/>
              </a:lnSpc>
            </a:pPr>
            <a:r>
              <a:rPr lang="de-DE" sz="1500" dirty="0"/>
              <a:t>(d) </a:t>
            </a:r>
            <a:r>
              <a:rPr lang="de-DE" sz="1500" dirty="0" err="1"/>
              <a:t>by</a:t>
            </a:r>
            <a:r>
              <a:rPr lang="de-DE" sz="1500" dirty="0"/>
              <a:t> </a:t>
            </a:r>
            <a:r>
              <a:rPr lang="de-DE" sz="1500" dirty="0" err="1"/>
              <a:t>taking</a:t>
            </a:r>
            <a:r>
              <a:rPr lang="de-DE" sz="1500" dirty="0"/>
              <a:t> </a:t>
            </a:r>
            <a:r>
              <a:rPr lang="de-DE" sz="1500" dirty="0" err="1"/>
              <a:t>part</a:t>
            </a:r>
            <a:r>
              <a:rPr lang="de-DE" sz="1500" dirty="0"/>
              <a:t> in </a:t>
            </a:r>
            <a:r>
              <a:rPr lang="de-DE" sz="1500" dirty="0" err="1"/>
              <a:t>the</a:t>
            </a:r>
            <a:r>
              <a:rPr lang="de-DE" sz="1500" dirty="0"/>
              <a:t> </a:t>
            </a:r>
            <a:r>
              <a:rPr lang="de-DE" sz="1500" dirty="0" err="1"/>
              <a:t>revision</a:t>
            </a:r>
            <a:r>
              <a:rPr lang="de-DE" sz="1500" dirty="0"/>
              <a:t> </a:t>
            </a:r>
            <a:r>
              <a:rPr lang="de-DE" sz="1500" dirty="0" err="1"/>
              <a:t>procedures</a:t>
            </a:r>
            <a:r>
              <a:rPr lang="de-DE" sz="1500" dirty="0"/>
              <a:t> </a:t>
            </a:r>
            <a:r>
              <a:rPr lang="de-DE" sz="1500" dirty="0" err="1"/>
              <a:t>of</a:t>
            </a:r>
            <a:r>
              <a:rPr lang="de-DE" sz="1500" dirty="0"/>
              <a:t> </a:t>
            </a:r>
            <a:r>
              <a:rPr lang="de-DE" sz="1500" dirty="0" err="1"/>
              <a:t>the</a:t>
            </a:r>
            <a:r>
              <a:rPr lang="de-DE" sz="1500" dirty="0"/>
              <a:t> </a:t>
            </a:r>
            <a:r>
              <a:rPr lang="de-DE" sz="1500" dirty="0" err="1"/>
              <a:t>Treaties</a:t>
            </a:r>
            <a:r>
              <a:rPr lang="de-DE" sz="1500" dirty="0"/>
              <a:t>, in </a:t>
            </a:r>
            <a:r>
              <a:rPr lang="de-DE" sz="1500" dirty="0" err="1"/>
              <a:t>accordance</a:t>
            </a:r>
            <a:r>
              <a:rPr lang="de-DE" sz="1500" dirty="0"/>
              <a:t> </a:t>
            </a:r>
            <a:r>
              <a:rPr lang="de-DE" sz="1500" dirty="0" err="1"/>
              <a:t>with</a:t>
            </a:r>
            <a:r>
              <a:rPr lang="de-DE" sz="1500" dirty="0"/>
              <a:t> </a:t>
            </a:r>
            <a:r>
              <a:rPr lang="de-DE" sz="1500" dirty="0" err="1"/>
              <a:t>Article</a:t>
            </a:r>
            <a:r>
              <a:rPr lang="de-DE" sz="1500" dirty="0"/>
              <a:t> 48 </a:t>
            </a:r>
            <a:r>
              <a:rPr lang="de-DE" sz="1500" dirty="0" err="1"/>
              <a:t>of</a:t>
            </a:r>
            <a:r>
              <a:rPr lang="de-DE" sz="1500" dirty="0"/>
              <a:t> </a:t>
            </a:r>
            <a:r>
              <a:rPr lang="de-DE" sz="1500" dirty="0" err="1"/>
              <a:t>this</a:t>
            </a:r>
            <a:r>
              <a:rPr lang="de-DE" sz="1500" dirty="0"/>
              <a:t> Treaty;</a:t>
            </a:r>
          </a:p>
          <a:p>
            <a:pPr>
              <a:lnSpc>
                <a:spcPct val="90000"/>
              </a:lnSpc>
            </a:pPr>
            <a:r>
              <a:rPr lang="de-DE" sz="1500" dirty="0"/>
              <a:t>(</a:t>
            </a:r>
            <a:r>
              <a:rPr lang="de-DE" sz="1500" dirty="0" err="1"/>
              <a:t>e</a:t>
            </a:r>
            <a:r>
              <a:rPr lang="de-DE" sz="1500" dirty="0"/>
              <a:t>) </a:t>
            </a:r>
            <a:r>
              <a:rPr lang="de-DE" sz="1500" dirty="0" err="1"/>
              <a:t>by</a:t>
            </a:r>
            <a:r>
              <a:rPr lang="de-DE" sz="1500" dirty="0"/>
              <a:t> </a:t>
            </a:r>
            <a:r>
              <a:rPr lang="de-DE" sz="1500" dirty="0" err="1"/>
              <a:t>being</a:t>
            </a:r>
            <a:r>
              <a:rPr lang="de-DE" sz="1500" dirty="0"/>
              <a:t> </a:t>
            </a:r>
            <a:r>
              <a:rPr lang="de-DE" sz="1500" dirty="0" err="1"/>
              <a:t>notified</a:t>
            </a:r>
            <a:r>
              <a:rPr lang="de-DE" sz="1500" dirty="0"/>
              <a:t> </a:t>
            </a:r>
            <a:r>
              <a:rPr lang="de-DE" sz="1500" dirty="0" err="1"/>
              <a:t>of</a:t>
            </a:r>
            <a:r>
              <a:rPr lang="de-DE" sz="1500" dirty="0"/>
              <a:t> </a:t>
            </a:r>
            <a:r>
              <a:rPr lang="de-DE" sz="1500" dirty="0" err="1"/>
              <a:t>applications</a:t>
            </a:r>
            <a:r>
              <a:rPr lang="de-DE" sz="1500" dirty="0"/>
              <a:t> </a:t>
            </a:r>
            <a:r>
              <a:rPr lang="de-DE" sz="1500" dirty="0" err="1"/>
              <a:t>for</a:t>
            </a:r>
            <a:r>
              <a:rPr lang="de-DE" sz="1500" dirty="0"/>
              <a:t> </a:t>
            </a:r>
            <a:r>
              <a:rPr lang="de-DE" sz="1500" dirty="0" err="1"/>
              <a:t>accession</a:t>
            </a:r>
            <a:r>
              <a:rPr lang="de-DE" sz="1500" dirty="0"/>
              <a:t> </a:t>
            </a:r>
            <a:r>
              <a:rPr lang="de-DE" sz="1500" dirty="0" err="1"/>
              <a:t>to</a:t>
            </a:r>
            <a:r>
              <a:rPr lang="de-DE" sz="1500" dirty="0"/>
              <a:t> </a:t>
            </a:r>
            <a:r>
              <a:rPr lang="de-DE" sz="1500" dirty="0" err="1"/>
              <a:t>the</a:t>
            </a:r>
            <a:r>
              <a:rPr lang="de-DE" sz="1500" dirty="0"/>
              <a:t> Union, in </a:t>
            </a:r>
            <a:r>
              <a:rPr lang="de-DE" sz="1500" dirty="0" err="1"/>
              <a:t>accordance</a:t>
            </a:r>
            <a:r>
              <a:rPr lang="de-DE" sz="1500" dirty="0"/>
              <a:t> </a:t>
            </a:r>
            <a:r>
              <a:rPr lang="de-DE" sz="1500" dirty="0" err="1"/>
              <a:t>with</a:t>
            </a:r>
            <a:r>
              <a:rPr lang="de-DE" sz="1500" dirty="0"/>
              <a:t> </a:t>
            </a:r>
            <a:r>
              <a:rPr lang="de-DE" sz="1500" dirty="0" err="1"/>
              <a:t>Article</a:t>
            </a:r>
            <a:r>
              <a:rPr lang="de-DE" sz="1500" dirty="0"/>
              <a:t> 49 </a:t>
            </a:r>
            <a:r>
              <a:rPr lang="de-DE" sz="1500" dirty="0" err="1"/>
              <a:t>of</a:t>
            </a:r>
            <a:r>
              <a:rPr lang="de-DE" sz="1500" dirty="0"/>
              <a:t> </a:t>
            </a:r>
            <a:r>
              <a:rPr lang="de-DE" sz="1500" dirty="0" err="1"/>
              <a:t>this</a:t>
            </a:r>
            <a:r>
              <a:rPr lang="de-DE" sz="1500" dirty="0"/>
              <a:t> Treaty;</a:t>
            </a:r>
          </a:p>
          <a:p>
            <a:pPr>
              <a:lnSpc>
                <a:spcPct val="90000"/>
              </a:lnSpc>
            </a:pPr>
            <a:r>
              <a:rPr lang="de-DE" sz="1500" dirty="0"/>
              <a:t>(f) </a:t>
            </a:r>
            <a:r>
              <a:rPr lang="de-DE" sz="1500" dirty="0" err="1"/>
              <a:t>by</a:t>
            </a:r>
            <a:r>
              <a:rPr lang="de-DE" sz="1500" dirty="0"/>
              <a:t> </a:t>
            </a:r>
            <a:r>
              <a:rPr lang="de-DE" sz="1500" dirty="0" err="1"/>
              <a:t>taking</a:t>
            </a:r>
            <a:r>
              <a:rPr lang="de-DE" sz="1500" dirty="0"/>
              <a:t> </a:t>
            </a:r>
            <a:r>
              <a:rPr lang="de-DE" sz="1500" dirty="0" err="1"/>
              <a:t>part</a:t>
            </a:r>
            <a:r>
              <a:rPr lang="de-DE" sz="1500" dirty="0"/>
              <a:t> in </a:t>
            </a:r>
            <a:r>
              <a:rPr lang="de-DE" sz="1500" dirty="0" err="1"/>
              <a:t>the</a:t>
            </a:r>
            <a:r>
              <a:rPr lang="de-DE" sz="1500" dirty="0"/>
              <a:t> inter-</a:t>
            </a:r>
            <a:r>
              <a:rPr lang="de-DE" sz="1500" dirty="0" err="1"/>
              <a:t>parliamentary</a:t>
            </a:r>
            <a:r>
              <a:rPr lang="de-DE" sz="1500" dirty="0"/>
              <a:t> </a:t>
            </a:r>
            <a:r>
              <a:rPr lang="de-DE" sz="1500" dirty="0" err="1"/>
              <a:t>cooperation</a:t>
            </a:r>
            <a:r>
              <a:rPr lang="de-DE" sz="1500" dirty="0"/>
              <a:t> </a:t>
            </a:r>
            <a:r>
              <a:rPr lang="de-DE" sz="1500" dirty="0" err="1"/>
              <a:t>between</a:t>
            </a:r>
            <a:r>
              <a:rPr lang="de-DE" sz="1500" dirty="0"/>
              <a:t> national </a:t>
            </a:r>
            <a:r>
              <a:rPr lang="de-DE" sz="1500" dirty="0" err="1"/>
              <a:t>Parliaments</a:t>
            </a:r>
            <a:r>
              <a:rPr lang="de-DE" sz="1500" dirty="0"/>
              <a:t> and </a:t>
            </a:r>
            <a:r>
              <a:rPr lang="de-DE" sz="1500" dirty="0" err="1"/>
              <a:t>with</a:t>
            </a:r>
            <a:r>
              <a:rPr lang="de-DE" sz="1500" dirty="0"/>
              <a:t> </a:t>
            </a:r>
            <a:r>
              <a:rPr lang="de-DE" sz="1500" dirty="0" err="1"/>
              <a:t>the</a:t>
            </a:r>
            <a:r>
              <a:rPr lang="de-DE" sz="1500" dirty="0"/>
              <a:t> European </a:t>
            </a:r>
            <a:r>
              <a:rPr lang="de-DE" sz="1500" dirty="0" err="1"/>
              <a:t>Parliament</a:t>
            </a:r>
            <a:r>
              <a:rPr lang="de-DE" sz="1500" dirty="0"/>
              <a:t>, in </a:t>
            </a:r>
            <a:r>
              <a:rPr lang="de-DE" sz="1500" dirty="0" err="1"/>
              <a:t>accordance</a:t>
            </a:r>
            <a:r>
              <a:rPr lang="de-DE" sz="1500" dirty="0"/>
              <a:t> </a:t>
            </a:r>
            <a:r>
              <a:rPr lang="de-DE" sz="1500" dirty="0" err="1"/>
              <a:t>with</a:t>
            </a:r>
            <a:r>
              <a:rPr lang="de-DE" sz="1500" dirty="0"/>
              <a:t> </a:t>
            </a:r>
            <a:r>
              <a:rPr lang="de-DE" sz="1500" dirty="0" err="1"/>
              <a:t>the</a:t>
            </a:r>
            <a:r>
              <a:rPr lang="de-DE" sz="1500" dirty="0"/>
              <a:t> Protocol on </a:t>
            </a:r>
            <a:r>
              <a:rPr lang="de-DE" sz="1500" dirty="0" err="1"/>
              <a:t>the</a:t>
            </a:r>
            <a:r>
              <a:rPr lang="de-DE" sz="1500" dirty="0"/>
              <a:t> </a:t>
            </a:r>
            <a:r>
              <a:rPr lang="de-DE" sz="1500" dirty="0" err="1"/>
              <a:t>role</a:t>
            </a:r>
            <a:r>
              <a:rPr lang="de-DE" sz="1500" dirty="0"/>
              <a:t> </a:t>
            </a:r>
            <a:r>
              <a:rPr lang="de-DE" sz="1500" dirty="0" err="1"/>
              <a:t>of</a:t>
            </a:r>
            <a:r>
              <a:rPr lang="de-DE" sz="1500" dirty="0"/>
              <a:t> national </a:t>
            </a:r>
            <a:r>
              <a:rPr lang="de-DE" sz="1500" dirty="0" err="1"/>
              <a:t>Parliaments</a:t>
            </a:r>
            <a:r>
              <a:rPr lang="de-DE" sz="1500" dirty="0"/>
              <a:t> in </a:t>
            </a:r>
            <a:r>
              <a:rPr lang="de-DE" sz="1500" dirty="0" err="1"/>
              <a:t>the</a:t>
            </a:r>
            <a:r>
              <a:rPr lang="de-DE" sz="1500" dirty="0"/>
              <a:t> European Union.</a:t>
            </a:r>
          </a:p>
          <a:p>
            <a:pPr>
              <a:lnSpc>
                <a:spcPct val="90000"/>
              </a:lnSpc>
            </a:pPr>
            <a:endParaRPr lang="de-DE" sz="9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52" name="Rectangle 5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54" name="Straight Connector 5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3300">
                <a:solidFill>
                  <a:schemeClr val="bg1"/>
                </a:solidFill>
              </a:rPr>
              <a:t>Position of national Parliaments</a:t>
            </a:r>
          </a:p>
        </p:txBody>
      </p:sp>
      <p:pic>
        <p:nvPicPr>
          <p:cNvPr id="6" name="Εικόνα 5">
            <a:extLst>
              <a:ext uri="{FF2B5EF4-FFF2-40B4-BE49-F238E27FC236}">
                <a16:creationId xmlns:a16="http://schemas.microsoft.com/office/drawing/2014/main" id="{00648129-673A-A4C2-87D5-012283DB4B5A}"/>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05502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r>
              <a:rPr lang="de-DE" dirty="0"/>
              <a:t>Article 7 TFEU</a:t>
            </a:r>
          </a:p>
          <a:p>
            <a:r>
              <a:rPr lang="de-DE" dirty="0"/>
              <a:t>The Union </a:t>
            </a:r>
            <a:r>
              <a:rPr lang="de-DE" dirty="0" err="1"/>
              <a:t>shall</a:t>
            </a:r>
            <a:r>
              <a:rPr lang="de-DE" dirty="0"/>
              <a:t> </a:t>
            </a:r>
            <a:r>
              <a:rPr lang="de-DE" dirty="0" err="1"/>
              <a:t>ensure</a:t>
            </a:r>
            <a:r>
              <a:rPr lang="de-DE" dirty="0"/>
              <a:t> </a:t>
            </a:r>
            <a:r>
              <a:rPr lang="de-DE" dirty="0" err="1"/>
              <a:t>consistency</a:t>
            </a:r>
            <a:r>
              <a:rPr lang="de-DE" dirty="0"/>
              <a:t> </a:t>
            </a:r>
            <a:r>
              <a:rPr lang="de-DE" dirty="0" err="1"/>
              <a:t>between</a:t>
            </a:r>
            <a:r>
              <a:rPr lang="de-DE" dirty="0"/>
              <a:t> </a:t>
            </a:r>
            <a:r>
              <a:rPr lang="de-DE" dirty="0" err="1"/>
              <a:t>its</a:t>
            </a:r>
            <a:r>
              <a:rPr lang="de-DE" dirty="0"/>
              <a:t> </a:t>
            </a:r>
            <a:r>
              <a:rPr lang="de-DE" dirty="0" err="1"/>
              <a:t>policies</a:t>
            </a:r>
            <a:r>
              <a:rPr lang="de-DE" dirty="0"/>
              <a:t> </a:t>
            </a:r>
            <a:r>
              <a:rPr lang="de-DE" dirty="0" err="1"/>
              <a:t>and</a:t>
            </a:r>
            <a:r>
              <a:rPr lang="de-DE" dirty="0"/>
              <a:t> </a:t>
            </a:r>
            <a:r>
              <a:rPr lang="de-DE" dirty="0" err="1"/>
              <a:t>activities</a:t>
            </a:r>
            <a:r>
              <a:rPr lang="de-DE" dirty="0"/>
              <a:t>, </a:t>
            </a:r>
          </a:p>
          <a:p>
            <a:r>
              <a:rPr lang="de-DE" dirty="0" err="1"/>
              <a:t>taking</a:t>
            </a:r>
            <a:r>
              <a:rPr lang="de-DE" dirty="0"/>
              <a:t> all </a:t>
            </a:r>
            <a:r>
              <a:rPr lang="de-DE" dirty="0" err="1"/>
              <a:t>of</a:t>
            </a:r>
            <a:r>
              <a:rPr lang="de-DE" dirty="0"/>
              <a:t> </a:t>
            </a:r>
            <a:r>
              <a:rPr lang="de-DE" dirty="0" err="1"/>
              <a:t>its</a:t>
            </a:r>
            <a:r>
              <a:rPr lang="de-DE" dirty="0"/>
              <a:t> </a:t>
            </a:r>
            <a:r>
              <a:rPr lang="de-DE" dirty="0" err="1"/>
              <a:t>objectives</a:t>
            </a:r>
            <a:r>
              <a:rPr lang="de-DE" dirty="0"/>
              <a:t> </a:t>
            </a:r>
            <a:r>
              <a:rPr lang="de-DE" dirty="0" err="1"/>
              <a:t>into</a:t>
            </a:r>
            <a:r>
              <a:rPr lang="de-DE" dirty="0"/>
              <a:t> </a:t>
            </a:r>
            <a:r>
              <a:rPr lang="de-DE" dirty="0" err="1"/>
              <a:t>account</a:t>
            </a:r>
            <a:r>
              <a:rPr lang="de-DE" dirty="0"/>
              <a:t> </a:t>
            </a:r>
            <a:r>
              <a:rPr lang="de-DE" dirty="0" err="1"/>
              <a:t>and</a:t>
            </a:r>
            <a:r>
              <a:rPr lang="de-DE" dirty="0"/>
              <a:t> </a:t>
            </a:r>
          </a:p>
          <a:p>
            <a:r>
              <a:rPr lang="de-DE" dirty="0"/>
              <a:t>in </a:t>
            </a:r>
            <a:r>
              <a:rPr lang="de-DE" dirty="0" err="1"/>
              <a:t>accordance</a:t>
            </a:r>
            <a:r>
              <a:rPr lang="de-DE" dirty="0"/>
              <a:t> </a:t>
            </a:r>
            <a:r>
              <a:rPr lang="de-DE" dirty="0" err="1"/>
              <a:t>with</a:t>
            </a:r>
            <a:r>
              <a:rPr lang="de-DE" dirty="0"/>
              <a:t> </a:t>
            </a:r>
            <a:r>
              <a:rPr lang="de-DE" dirty="0" err="1"/>
              <a:t>the</a:t>
            </a:r>
            <a:r>
              <a:rPr lang="de-DE" dirty="0"/>
              <a:t> </a:t>
            </a:r>
            <a:r>
              <a:rPr lang="de-DE" dirty="0" err="1"/>
              <a:t>principle</a:t>
            </a:r>
            <a:r>
              <a:rPr lang="de-DE" dirty="0"/>
              <a:t> </a:t>
            </a:r>
            <a:r>
              <a:rPr lang="de-DE" dirty="0" err="1"/>
              <a:t>of</a:t>
            </a:r>
            <a:r>
              <a:rPr lang="de-DE" dirty="0"/>
              <a:t> </a:t>
            </a:r>
            <a:r>
              <a:rPr lang="de-DE" dirty="0" err="1"/>
              <a:t>conferral</a:t>
            </a:r>
            <a:r>
              <a:rPr lang="de-DE" dirty="0"/>
              <a:t> </a:t>
            </a:r>
            <a:r>
              <a:rPr lang="de-DE" dirty="0" err="1"/>
              <a:t>of</a:t>
            </a:r>
            <a:r>
              <a:rPr lang="de-DE" dirty="0"/>
              <a:t> </a:t>
            </a:r>
            <a:r>
              <a:rPr lang="de-DE" dirty="0" err="1"/>
              <a:t>powers</a:t>
            </a:r>
            <a:r>
              <a:rPr lang="de-DE" dirty="0"/>
              <a:t>.</a:t>
            </a:r>
          </a:p>
          <a:p>
            <a:endParaRPr lang="de-DE"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3300">
                <a:solidFill>
                  <a:schemeClr val="bg1"/>
                </a:solidFill>
              </a:rPr>
              <a:t>Consistency</a:t>
            </a:r>
          </a:p>
        </p:txBody>
      </p:sp>
      <p:pic>
        <p:nvPicPr>
          <p:cNvPr id="6" name="Εικόνα 5">
            <a:extLst>
              <a:ext uri="{FF2B5EF4-FFF2-40B4-BE49-F238E27FC236}">
                <a16:creationId xmlns:a16="http://schemas.microsoft.com/office/drawing/2014/main" id="{BA3BB5B6-7C38-1C4F-1FAE-ED3304091C2F}"/>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20920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7999" y="451512"/>
            <a:ext cx="4919410" cy="5720687"/>
          </a:xfrm>
        </p:spPr>
        <p:txBody>
          <a:bodyPr anchor="ctr">
            <a:normAutofit/>
          </a:bodyPr>
          <a:lstStyle/>
          <a:p>
            <a:pPr>
              <a:lnSpc>
                <a:spcPct val="90000"/>
              </a:lnSpc>
            </a:pPr>
            <a:r>
              <a:rPr lang="de-DE" sz="1600" dirty="0" err="1"/>
              <a:t>Article</a:t>
            </a:r>
            <a:r>
              <a:rPr lang="de-DE" sz="1600" dirty="0"/>
              <a:t> 8 TFEU</a:t>
            </a:r>
          </a:p>
          <a:p>
            <a:pPr>
              <a:lnSpc>
                <a:spcPct val="90000"/>
              </a:lnSpc>
            </a:pPr>
            <a:r>
              <a:rPr lang="de-DE" sz="1600" dirty="0"/>
              <a:t>In all </a:t>
            </a:r>
            <a:r>
              <a:rPr lang="de-DE" sz="1600" dirty="0" err="1"/>
              <a:t>its</a:t>
            </a:r>
            <a:r>
              <a:rPr lang="de-DE" sz="1600" dirty="0"/>
              <a:t> </a:t>
            </a:r>
            <a:r>
              <a:rPr lang="de-DE" sz="1600" dirty="0" err="1"/>
              <a:t>activities</a:t>
            </a:r>
            <a:r>
              <a:rPr lang="de-DE" sz="1600" dirty="0"/>
              <a:t>, </a:t>
            </a:r>
            <a:r>
              <a:rPr lang="de-DE" sz="1600" dirty="0" err="1"/>
              <a:t>the</a:t>
            </a:r>
            <a:r>
              <a:rPr lang="de-DE" sz="1600" dirty="0"/>
              <a:t> Union </a:t>
            </a:r>
            <a:r>
              <a:rPr lang="de-DE" sz="1600" dirty="0" err="1"/>
              <a:t>shall</a:t>
            </a:r>
            <a:r>
              <a:rPr lang="de-DE" sz="1600" dirty="0"/>
              <a:t> </a:t>
            </a:r>
            <a:r>
              <a:rPr lang="de-DE" sz="1600" dirty="0" err="1"/>
              <a:t>aim</a:t>
            </a:r>
            <a:r>
              <a:rPr lang="de-DE" sz="1600" dirty="0"/>
              <a:t> </a:t>
            </a:r>
            <a:r>
              <a:rPr lang="de-DE" sz="1600" dirty="0" err="1"/>
              <a:t>to</a:t>
            </a:r>
            <a:r>
              <a:rPr lang="de-DE" sz="1600" dirty="0"/>
              <a:t> </a:t>
            </a:r>
            <a:r>
              <a:rPr lang="de-DE" sz="1600" dirty="0" err="1"/>
              <a:t>eliminate</a:t>
            </a:r>
            <a:r>
              <a:rPr lang="de-DE" sz="1600" dirty="0"/>
              <a:t> </a:t>
            </a:r>
            <a:r>
              <a:rPr lang="de-DE" sz="1600" dirty="0" err="1"/>
              <a:t>inequalities</a:t>
            </a:r>
            <a:r>
              <a:rPr lang="de-DE" sz="1600" dirty="0"/>
              <a:t>, and </a:t>
            </a:r>
            <a:r>
              <a:rPr lang="de-DE" sz="1600" dirty="0" err="1"/>
              <a:t>to</a:t>
            </a:r>
            <a:r>
              <a:rPr lang="de-DE" sz="1600" dirty="0"/>
              <a:t> promote </a:t>
            </a:r>
            <a:r>
              <a:rPr lang="de-DE" sz="1600" dirty="0" err="1"/>
              <a:t>equality</a:t>
            </a:r>
            <a:r>
              <a:rPr lang="de-DE" sz="1600" dirty="0"/>
              <a:t>, </a:t>
            </a:r>
            <a:r>
              <a:rPr lang="de-DE" sz="1600" dirty="0" err="1"/>
              <a:t>between</a:t>
            </a:r>
            <a:r>
              <a:rPr lang="de-DE" sz="1600" dirty="0"/>
              <a:t> </a:t>
            </a:r>
            <a:r>
              <a:rPr lang="de-DE" sz="1600" dirty="0" err="1"/>
              <a:t>men</a:t>
            </a:r>
            <a:r>
              <a:rPr lang="de-DE" sz="1600" dirty="0"/>
              <a:t> and </a:t>
            </a:r>
            <a:r>
              <a:rPr lang="de-DE" sz="1600" dirty="0" err="1"/>
              <a:t>women</a:t>
            </a:r>
            <a:r>
              <a:rPr lang="de-DE" sz="1600" dirty="0"/>
              <a:t>. (</a:t>
            </a:r>
            <a:r>
              <a:rPr lang="de-DE" sz="1600" dirty="0" err="1"/>
              <a:t>see</a:t>
            </a:r>
            <a:r>
              <a:rPr lang="de-DE" sz="1600" dirty="0"/>
              <a:t> also 18 TFEU)</a:t>
            </a:r>
          </a:p>
          <a:p>
            <a:pPr>
              <a:lnSpc>
                <a:spcPct val="90000"/>
              </a:lnSpc>
            </a:pPr>
            <a:r>
              <a:rPr lang="de-DE" sz="1600" dirty="0" err="1"/>
              <a:t>Article</a:t>
            </a:r>
            <a:r>
              <a:rPr lang="de-DE" sz="1600" dirty="0"/>
              <a:t> 9 TEU</a:t>
            </a:r>
          </a:p>
          <a:p>
            <a:pPr>
              <a:lnSpc>
                <a:spcPct val="90000"/>
              </a:lnSpc>
            </a:pPr>
            <a:r>
              <a:rPr lang="de-DE" sz="1600" dirty="0"/>
              <a:t>In </a:t>
            </a:r>
            <a:r>
              <a:rPr lang="de-DE" sz="1600" dirty="0" err="1"/>
              <a:t>defining</a:t>
            </a:r>
            <a:r>
              <a:rPr lang="de-DE" sz="1600" dirty="0"/>
              <a:t> and </a:t>
            </a:r>
            <a:r>
              <a:rPr lang="de-DE" sz="1600" dirty="0" err="1"/>
              <a:t>implementing</a:t>
            </a:r>
            <a:r>
              <a:rPr lang="de-DE" sz="1600" dirty="0"/>
              <a:t> </a:t>
            </a:r>
            <a:r>
              <a:rPr lang="de-DE" sz="1600" dirty="0" err="1"/>
              <a:t>its</a:t>
            </a:r>
            <a:r>
              <a:rPr lang="de-DE" sz="1600" dirty="0"/>
              <a:t> </a:t>
            </a:r>
            <a:r>
              <a:rPr lang="de-DE" sz="1600" dirty="0" err="1"/>
              <a:t>policies</a:t>
            </a:r>
            <a:r>
              <a:rPr lang="de-DE" sz="1600" dirty="0"/>
              <a:t> and </a:t>
            </a:r>
            <a:r>
              <a:rPr lang="de-DE" sz="1600" dirty="0" err="1"/>
              <a:t>activities</a:t>
            </a:r>
            <a:r>
              <a:rPr lang="de-DE" sz="1600" dirty="0"/>
              <a:t>, </a:t>
            </a:r>
            <a:r>
              <a:rPr lang="de-DE" sz="1600" dirty="0" err="1"/>
              <a:t>the</a:t>
            </a:r>
            <a:r>
              <a:rPr lang="de-DE" sz="1600" dirty="0"/>
              <a:t> Union </a:t>
            </a:r>
            <a:r>
              <a:rPr lang="de-DE" sz="1600" dirty="0" err="1"/>
              <a:t>shall</a:t>
            </a:r>
            <a:r>
              <a:rPr lang="de-DE" sz="1600" dirty="0"/>
              <a:t> </a:t>
            </a:r>
            <a:r>
              <a:rPr lang="de-DE" sz="1600" dirty="0" err="1"/>
              <a:t>take</a:t>
            </a:r>
            <a:r>
              <a:rPr lang="de-DE" sz="1600" dirty="0"/>
              <a:t> </a:t>
            </a:r>
            <a:r>
              <a:rPr lang="de-DE" sz="1600" dirty="0" err="1"/>
              <a:t>into</a:t>
            </a:r>
            <a:r>
              <a:rPr lang="de-DE" sz="1600" dirty="0"/>
              <a:t> </a:t>
            </a:r>
            <a:r>
              <a:rPr lang="de-DE" sz="1600" dirty="0" err="1"/>
              <a:t>account</a:t>
            </a:r>
            <a:r>
              <a:rPr lang="de-DE" sz="1600" dirty="0"/>
              <a:t> </a:t>
            </a:r>
            <a:r>
              <a:rPr lang="de-DE" sz="1600" dirty="0" err="1"/>
              <a:t>requirements</a:t>
            </a:r>
            <a:r>
              <a:rPr lang="de-DE" sz="1600" dirty="0"/>
              <a:t> </a:t>
            </a:r>
            <a:r>
              <a:rPr lang="de-DE" sz="1600" dirty="0" err="1"/>
              <a:t>linked</a:t>
            </a:r>
            <a:r>
              <a:rPr lang="de-DE" sz="1600" dirty="0"/>
              <a:t> </a:t>
            </a:r>
            <a:r>
              <a:rPr lang="de-DE" sz="1600" dirty="0" err="1"/>
              <a:t>to</a:t>
            </a:r>
            <a:r>
              <a:rPr lang="de-DE" sz="1600" dirty="0"/>
              <a:t> </a:t>
            </a:r>
            <a:r>
              <a:rPr lang="de-DE" sz="1600" dirty="0" err="1"/>
              <a:t>the</a:t>
            </a:r>
            <a:r>
              <a:rPr lang="de-DE" sz="1600" dirty="0"/>
              <a:t> </a:t>
            </a:r>
            <a:r>
              <a:rPr lang="de-DE" sz="1600" dirty="0" err="1"/>
              <a:t>promotion</a:t>
            </a:r>
            <a:r>
              <a:rPr lang="de-DE" sz="1600" dirty="0"/>
              <a:t> </a:t>
            </a:r>
            <a:r>
              <a:rPr lang="de-DE" sz="1600" dirty="0" err="1"/>
              <a:t>of</a:t>
            </a:r>
            <a:r>
              <a:rPr lang="de-DE" sz="1600" dirty="0"/>
              <a:t> a high  </a:t>
            </a:r>
            <a:r>
              <a:rPr lang="de-DE" sz="1600" dirty="0" err="1"/>
              <a:t>level</a:t>
            </a:r>
            <a:r>
              <a:rPr lang="de-DE" sz="1600" dirty="0"/>
              <a:t> </a:t>
            </a:r>
            <a:r>
              <a:rPr lang="de-DE" sz="1600" dirty="0" err="1"/>
              <a:t>of</a:t>
            </a:r>
            <a:r>
              <a:rPr lang="de-DE" sz="1600" dirty="0"/>
              <a:t> </a:t>
            </a:r>
            <a:r>
              <a:rPr lang="de-DE" sz="1600" dirty="0" err="1"/>
              <a:t>employment</a:t>
            </a:r>
            <a:r>
              <a:rPr lang="de-DE" sz="1600" dirty="0"/>
              <a:t>, </a:t>
            </a:r>
            <a:r>
              <a:rPr lang="de-DE" sz="1600" dirty="0" err="1"/>
              <a:t>the</a:t>
            </a:r>
            <a:r>
              <a:rPr lang="de-DE" sz="1600" dirty="0"/>
              <a:t> </a:t>
            </a:r>
            <a:r>
              <a:rPr lang="de-DE" sz="1600" dirty="0" err="1"/>
              <a:t>guarantee</a:t>
            </a:r>
            <a:r>
              <a:rPr lang="de-DE" sz="1600" dirty="0"/>
              <a:t> </a:t>
            </a:r>
            <a:r>
              <a:rPr lang="de-DE" sz="1600" dirty="0" err="1"/>
              <a:t>of</a:t>
            </a:r>
            <a:r>
              <a:rPr lang="de-DE" sz="1600" dirty="0"/>
              <a:t> </a:t>
            </a:r>
            <a:r>
              <a:rPr lang="de-DE" sz="1600" dirty="0" err="1"/>
              <a:t>adequate</a:t>
            </a:r>
            <a:r>
              <a:rPr lang="de-DE" sz="1600" dirty="0"/>
              <a:t> social </a:t>
            </a:r>
            <a:r>
              <a:rPr lang="de-DE" sz="1600" dirty="0" err="1"/>
              <a:t>protection</a:t>
            </a:r>
            <a:r>
              <a:rPr lang="de-DE" sz="1600" dirty="0"/>
              <a:t>, </a:t>
            </a:r>
            <a:r>
              <a:rPr lang="de-DE" sz="1600" dirty="0" err="1"/>
              <a:t>the</a:t>
            </a:r>
            <a:r>
              <a:rPr lang="de-DE" sz="1600" dirty="0"/>
              <a:t> </a:t>
            </a:r>
            <a:r>
              <a:rPr lang="de-DE" sz="1600" dirty="0" err="1"/>
              <a:t>fight</a:t>
            </a:r>
            <a:r>
              <a:rPr lang="de-DE" sz="1600" dirty="0"/>
              <a:t> </a:t>
            </a:r>
            <a:r>
              <a:rPr lang="de-DE" sz="1600" dirty="0" err="1"/>
              <a:t>against</a:t>
            </a:r>
            <a:r>
              <a:rPr lang="de-DE" sz="1600" dirty="0"/>
              <a:t> social </a:t>
            </a:r>
            <a:r>
              <a:rPr lang="de-DE" sz="1600" dirty="0" err="1"/>
              <a:t>exclusion</a:t>
            </a:r>
            <a:r>
              <a:rPr lang="de-DE" sz="1600" dirty="0"/>
              <a:t>, and a high </a:t>
            </a:r>
            <a:r>
              <a:rPr lang="de-DE" sz="1600" dirty="0" err="1"/>
              <a:t>level</a:t>
            </a:r>
            <a:r>
              <a:rPr lang="de-DE" sz="1600" dirty="0"/>
              <a:t> </a:t>
            </a:r>
            <a:r>
              <a:rPr lang="de-DE" sz="1600" dirty="0" err="1"/>
              <a:t>of</a:t>
            </a:r>
            <a:r>
              <a:rPr lang="de-DE" sz="1600" dirty="0"/>
              <a:t> </a:t>
            </a:r>
            <a:r>
              <a:rPr lang="de-DE" sz="1600" dirty="0" err="1"/>
              <a:t>education</a:t>
            </a:r>
            <a:r>
              <a:rPr lang="de-DE" sz="1600" dirty="0"/>
              <a:t>, </a:t>
            </a:r>
            <a:r>
              <a:rPr lang="de-DE" sz="1600" dirty="0" err="1"/>
              <a:t>training</a:t>
            </a:r>
            <a:r>
              <a:rPr lang="de-DE" sz="1600" dirty="0"/>
              <a:t> and </a:t>
            </a:r>
            <a:r>
              <a:rPr lang="de-DE" sz="1600" dirty="0" err="1"/>
              <a:t>protection</a:t>
            </a:r>
            <a:r>
              <a:rPr lang="de-DE" sz="1600" dirty="0"/>
              <a:t> </a:t>
            </a:r>
            <a:r>
              <a:rPr lang="de-DE" sz="1600" dirty="0" err="1"/>
              <a:t>of</a:t>
            </a:r>
            <a:r>
              <a:rPr lang="de-DE" sz="1600" dirty="0"/>
              <a:t> human </a:t>
            </a:r>
            <a:r>
              <a:rPr lang="de-DE" sz="1600" dirty="0" err="1"/>
              <a:t>health</a:t>
            </a:r>
            <a:r>
              <a:rPr lang="de-DE" sz="1600" dirty="0"/>
              <a:t>.</a:t>
            </a:r>
          </a:p>
          <a:p>
            <a:pPr>
              <a:lnSpc>
                <a:spcPct val="90000"/>
              </a:lnSpc>
            </a:pPr>
            <a:r>
              <a:rPr lang="de-DE" sz="1600" dirty="0" err="1"/>
              <a:t>Article</a:t>
            </a:r>
            <a:r>
              <a:rPr lang="de-DE" sz="1600" dirty="0"/>
              <a:t> 10 TFEU</a:t>
            </a:r>
          </a:p>
          <a:p>
            <a:pPr>
              <a:lnSpc>
                <a:spcPct val="90000"/>
              </a:lnSpc>
            </a:pPr>
            <a:r>
              <a:rPr lang="de-DE" sz="1600" dirty="0"/>
              <a:t>In </a:t>
            </a:r>
            <a:r>
              <a:rPr lang="de-DE" sz="1600" dirty="0" err="1"/>
              <a:t>defining</a:t>
            </a:r>
            <a:r>
              <a:rPr lang="de-DE" sz="1600" dirty="0"/>
              <a:t> and </a:t>
            </a:r>
            <a:r>
              <a:rPr lang="de-DE" sz="1600" dirty="0" err="1"/>
              <a:t>implementing</a:t>
            </a:r>
            <a:r>
              <a:rPr lang="de-DE" sz="1600" dirty="0"/>
              <a:t> </a:t>
            </a:r>
            <a:r>
              <a:rPr lang="de-DE" sz="1600" dirty="0" err="1"/>
              <a:t>its</a:t>
            </a:r>
            <a:r>
              <a:rPr lang="de-DE" sz="1600" dirty="0"/>
              <a:t> </a:t>
            </a:r>
            <a:r>
              <a:rPr lang="de-DE" sz="1600" dirty="0" err="1"/>
              <a:t>policies</a:t>
            </a:r>
            <a:r>
              <a:rPr lang="de-DE" sz="1600" dirty="0"/>
              <a:t> and </a:t>
            </a:r>
            <a:r>
              <a:rPr lang="de-DE" sz="1600" dirty="0" err="1"/>
              <a:t>activities</a:t>
            </a:r>
            <a:r>
              <a:rPr lang="de-DE" sz="1600" dirty="0"/>
              <a:t>, </a:t>
            </a:r>
            <a:r>
              <a:rPr lang="de-DE" sz="1600" dirty="0" err="1"/>
              <a:t>the</a:t>
            </a:r>
            <a:r>
              <a:rPr lang="de-DE" sz="1600" dirty="0"/>
              <a:t> Union </a:t>
            </a:r>
            <a:r>
              <a:rPr lang="de-DE" sz="1600" dirty="0" err="1"/>
              <a:t>shall</a:t>
            </a:r>
            <a:r>
              <a:rPr lang="de-DE" sz="1600" dirty="0"/>
              <a:t> </a:t>
            </a:r>
            <a:r>
              <a:rPr lang="de-DE" sz="1600" dirty="0" err="1"/>
              <a:t>aim</a:t>
            </a:r>
            <a:r>
              <a:rPr lang="de-DE" sz="1600" dirty="0"/>
              <a:t> </a:t>
            </a:r>
            <a:r>
              <a:rPr lang="de-DE" sz="1600" dirty="0" err="1"/>
              <a:t>to</a:t>
            </a:r>
            <a:r>
              <a:rPr lang="de-DE" sz="1600" dirty="0"/>
              <a:t> </a:t>
            </a:r>
            <a:r>
              <a:rPr lang="de-DE" sz="1600" dirty="0" err="1"/>
              <a:t>combat</a:t>
            </a:r>
            <a:r>
              <a:rPr lang="de-DE" sz="1600" dirty="0"/>
              <a:t> </a:t>
            </a:r>
            <a:r>
              <a:rPr lang="de-DE" sz="1600" dirty="0" err="1"/>
              <a:t>discrimination</a:t>
            </a:r>
            <a:r>
              <a:rPr lang="de-DE" sz="1600" dirty="0"/>
              <a:t> </a:t>
            </a:r>
            <a:r>
              <a:rPr lang="de-DE" sz="1600" dirty="0" err="1"/>
              <a:t>based</a:t>
            </a:r>
            <a:r>
              <a:rPr lang="de-DE" sz="1600" dirty="0"/>
              <a:t> on sex, </a:t>
            </a:r>
            <a:r>
              <a:rPr lang="de-DE" sz="1600" dirty="0" err="1"/>
              <a:t>racial</a:t>
            </a:r>
            <a:r>
              <a:rPr lang="de-DE" sz="1600" dirty="0"/>
              <a:t> </a:t>
            </a:r>
            <a:r>
              <a:rPr lang="de-DE" sz="1600" dirty="0" err="1"/>
              <a:t>or</a:t>
            </a:r>
            <a:r>
              <a:rPr lang="de-DE" sz="1600" dirty="0"/>
              <a:t> </a:t>
            </a:r>
            <a:r>
              <a:rPr lang="de-DE" sz="1600" dirty="0" err="1"/>
              <a:t>ethnic</a:t>
            </a:r>
            <a:r>
              <a:rPr lang="de-DE" sz="1600" dirty="0"/>
              <a:t> </a:t>
            </a:r>
            <a:r>
              <a:rPr lang="de-DE" sz="1600" dirty="0" err="1"/>
              <a:t>origin</a:t>
            </a:r>
            <a:r>
              <a:rPr lang="de-DE" sz="1600" dirty="0"/>
              <a:t>, </a:t>
            </a:r>
            <a:r>
              <a:rPr lang="de-DE" sz="1600" dirty="0" err="1"/>
              <a:t>religion</a:t>
            </a:r>
            <a:r>
              <a:rPr lang="de-DE" sz="1600" dirty="0"/>
              <a:t> </a:t>
            </a:r>
            <a:r>
              <a:rPr lang="de-DE" sz="1600" dirty="0" err="1"/>
              <a:t>or</a:t>
            </a:r>
            <a:r>
              <a:rPr lang="de-DE" sz="1600" dirty="0"/>
              <a:t> belief, </a:t>
            </a:r>
            <a:r>
              <a:rPr lang="de-DE" sz="1600" dirty="0" err="1"/>
              <a:t>disability</a:t>
            </a:r>
            <a:r>
              <a:rPr lang="de-DE" sz="1600" dirty="0"/>
              <a:t>, </a:t>
            </a:r>
            <a:r>
              <a:rPr lang="de-DE" sz="1600" dirty="0" err="1"/>
              <a:t>age</a:t>
            </a:r>
            <a:r>
              <a:rPr lang="de-DE" sz="1600" dirty="0"/>
              <a:t> </a:t>
            </a:r>
            <a:r>
              <a:rPr lang="de-DE" sz="1600" dirty="0" err="1"/>
              <a:t>or</a:t>
            </a:r>
            <a:r>
              <a:rPr lang="de-DE" sz="1600" dirty="0"/>
              <a:t> sexual </a:t>
            </a:r>
            <a:r>
              <a:rPr lang="de-DE" sz="1600" dirty="0" err="1"/>
              <a:t>orientation</a:t>
            </a:r>
            <a:r>
              <a:rPr lang="de-DE" sz="1600" dirty="0"/>
              <a:t>. (</a:t>
            </a:r>
            <a:r>
              <a:rPr lang="de-DE" sz="1600" dirty="0" err="1"/>
              <a:t>see</a:t>
            </a:r>
            <a:r>
              <a:rPr lang="de-DE" sz="1600" dirty="0"/>
              <a:t> also Art. 19 TFEU = </a:t>
            </a:r>
            <a:r>
              <a:rPr lang="de-DE" sz="1600" dirty="0" err="1"/>
              <a:t>procedural</a:t>
            </a:r>
            <a:r>
              <a:rPr lang="de-DE" sz="1600" dirty="0"/>
              <a:t> norm)</a:t>
            </a:r>
          </a:p>
          <a:p>
            <a:pPr>
              <a:lnSpc>
                <a:spcPct val="90000"/>
              </a:lnSpc>
            </a:pPr>
            <a:endParaRPr lang="de-DE" sz="13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2800">
                <a:solidFill>
                  <a:schemeClr val="bg1"/>
                </a:solidFill>
              </a:rPr>
              <a:t>Non-Discrimination</a:t>
            </a:r>
          </a:p>
        </p:txBody>
      </p:sp>
      <p:pic>
        <p:nvPicPr>
          <p:cNvPr id="6" name="Εικόνα 5">
            <a:extLst>
              <a:ext uri="{FF2B5EF4-FFF2-40B4-BE49-F238E27FC236}">
                <a16:creationId xmlns:a16="http://schemas.microsoft.com/office/drawing/2014/main" id="{52CDB112-2A5D-1E9B-BCF0-F6CB945FBCEB}"/>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36888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pPr>
              <a:lnSpc>
                <a:spcPct val="90000"/>
              </a:lnSpc>
            </a:pPr>
            <a:r>
              <a:rPr lang="de-DE" sz="1700"/>
              <a:t>Can a </a:t>
            </a:r>
            <a:r>
              <a:rPr lang="de-DE" sz="1700" err="1"/>
              <a:t>member</a:t>
            </a:r>
            <a:r>
              <a:rPr lang="de-DE" sz="1700"/>
              <a:t> </a:t>
            </a:r>
            <a:r>
              <a:rPr lang="de-DE" sz="1700" err="1"/>
              <a:t>state</a:t>
            </a:r>
            <a:r>
              <a:rPr lang="de-DE" sz="1700"/>
              <a:t> </a:t>
            </a:r>
            <a:r>
              <a:rPr lang="de-DE" sz="1700" err="1"/>
              <a:t>treat</a:t>
            </a:r>
            <a:r>
              <a:rPr lang="de-DE" sz="1700"/>
              <a:t> </a:t>
            </a:r>
            <a:r>
              <a:rPr lang="de-DE" sz="1700" err="1"/>
              <a:t>its</a:t>
            </a:r>
            <a:r>
              <a:rPr lang="de-DE" sz="1700"/>
              <a:t> </a:t>
            </a:r>
            <a:r>
              <a:rPr lang="de-DE" sz="1700" err="1"/>
              <a:t>own</a:t>
            </a:r>
            <a:r>
              <a:rPr lang="de-DE" sz="1700"/>
              <a:t> </a:t>
            </a:r>
            <a:r>
              <a:rPr lang="de-DE" sz="1700" err="1"/>
              <a:t>citizen</a:t>
            </a:r>
            <a:r>
              <a:rPr lang="de-DE" sz="1700"/>
              <a:t> </a:t>
            </a:r>
            <a:r>
              <a:rPr lang="de-DE" sz="1700" err="1"/>
              <a:t>worse</a:t>
            </a:r>
            <a:r>
              <a:rPr lang="de-DE" sz="1700"/>
              <a:t> </a:t>
            </a:r>
            <a:r>
              <a:rPr lang="de-DE" sz="1700" err="1"/>
              <a:t>than</a:t>
            </a:r>
            <a:r>
              <a:rPr lang="de-DE" sz="1700"/>
              <a:t> </a:t>
            </a:r>
            <a:r>
              <a:rPr lang="de-DE" sz="1700" err="1"/>
              <a:t>those</a:t>
            </a:r>
            <a:r>
              <a:rPr lang="de-DE" sz="1700"/>
              <a:t> </a:t>
            </a:r>
            <a:r>
              <a:rPr lang="de-DE" sz="1700" err="1"/>
              <a:t>of</a:t>
            </a:r>
            <a:r>
              <a:rPr lang="de-DE" sz="1700"/>
              <a:t> </a:t>
            </a:r>
            <a:r>
              <a:rPr lang="de-DE" sz="1700" err="1"/>
              <a:t>other</a:t>
            </a:r>
            <a:r>
              <a:rPr lang="de-DE" sz="1700"/>
              <a:t> </a:t>
            </a:r>
            <a:r>
              <a:rPr lang="de-DE" sz="1700" err="1"/>
              <a:t>member</a:t>
            </a:r>
            <a:r>
              <a:rPr lang="de-DE" sz="1700"/>
              <a:t> </a:t>
            </a:r>
            <a:r>
              <a:rPr lang="de-DE" sz="1700" err="1"/>
              <a:t>states</a:t>
            </a:r>
            <a:r>
              <a:rPr lang="de-DE" sz="1700"/>
              <a:t>?</a:t>
            </a:r>
          </a:p>
          <a:p>
            <a:pPr lvl="1">
              <a:lnSpc>
                <a:spcPct val="90000"/>
              </a:lnSpc>
            </a:pPr>
            <a:r>
              <a:rPr lang="de-DE" sz="1700"/>
              <a:t>E.g. </a:t>
            </a:r>
            <a:r>
              <a:rPr lang="de-DE" sz="1700" err="1"/>
              <a:t>stricter</a:t>
            </a:r>
            <a:r>
              <a:rPr lang="de-DE" sz="1700"/>
              <a:t> </a:t>
            </a:r>
            <a:r>
              <a:rPr lang="de-DE" sz="1700" err="1"/>
              <a:t>rules</a:t>
            </a:r>
            <a:r>
              <a:rPr lang="de-DE" sz="1700"/>
              <a:t> </a:t>
            </a:r>
            <a:r>
              <a:rPr lang="de-DE" sz="1700" err="1"/>
              <a:t>for</a:t>
            </a:r>
            <a:r>
              <a:rPr lang="de-DE" sz="1700"/>
              <a:t> </a:t>
            </a:r>
            <a:r>
              <a:rPr lang="de-DE" sz="1700" err="1"/>
              <a:t>the</a:t>
            </a:r>
            <a:r>
              <a:rPr lang="de-DE" sz="1700"/>
              <a:t> </a:t>
            </a:r>
            <a:r>
              <a:rPr lang="de-DE" sz="1700" err="1"/>
              <a:t>production</a:t>
            </a:r>
            <a:r>
              <a:rPr lang="de-DE" sz="1700"/>
              <a:t> </a:t>
            </a:r>
            <a:r>
              <a:rPr lang="de-DE" sz="1700" err="1"/>
              <a:t>and</a:t>
            </a:r>
            <a:r>
              <a:rPr lang="de-DE" sz="1700"/>
              <a:t> </a:t>
            </a:r>
            <a:r>
              <a:rPr lang="de-DE" sz="1700" err="1"/>
              <a:t>marketing</a:t>
            </a:r>
            <a:r>
              <a:rPr lang="de-DE" sz="1700"/>
              <a:t> </a:t>
            </a:r>
            <a:r>
              <a:rPr lang="de-DE" sz="1700" err="1"/>
              <a:t>of</a:t>
            </a:r>
            <a:r>
              <a:rPr lang="de-DE" sz="1700"/>
              <a:t> </a:t>
            </a:r>
            <a:r>
              <a:rPr lang="de-DE" sz="1700" err="1"/>
              <a:t>beer</a:t>
            </a:r>
            <a:r>
              <a:rPr lang="de-DE" sz="1700"/>
              <a:t> in Germany </a:t>
            </a:r>
            <a:r>
              <a:rPr lang="de-DE" sz="1700" err="1"/>
              <a:t>by</a:t>
            </a:r>
            <a:r>
              <a:rPr lang="de-DE" sz="1700"/>
              <a:t> </a:t>
            </a:r>
            <a:r>
              <a:rPr lang="de-DE" sz="1700" err="1"/>
              <a:t>domestic</a:t>
            </a:r>
            <a:r>
              <a:rPr lang="de-DE" sz="1700"/>
              <a:t> </a:t>
            </a:r>
            <a:r>
              <a:rPr lang="de-DE" sz="1700" err="1"/>
              <a:t>breweries</a:t>
            </a:r>
            <a:r>
              <a:rPr lang="de-DE" sz="1700"/>
              <a:t> </a:t>
            </a:r>
            <a:r>
              <a:rPr lang="de-DE" sz="1700" err="1"/>
              <a:t>than</a:t>
            </a:r>
            <a:r>
              <a:rPr lang="de-DE" sz="1700"/>
              <a:t> </a:t>
            </a:r>
            <a:r>
              <a:rPr lang="de-DE" sz="1700" err="1"/>
              <a:t>by</a:t>
            </a:r>
            <a:r>
              <a:rPr lang="de-DE" sz="1700"/>
              <a:t> </a:t>
            </a:r>
            <a:r>
              <a:rPr lang="de-DE" sz="1700" err="1"/>
              <a:t>breweries</a:t>
            </a:r>
            <a:r>
              <a:rPr lang="de-DE" sz="1700"/>
              <a:t> </a:t>
            </a:r>
            <a:r>
              <a:rPr lang="de-DE" sz="1700" err="1"/>
              <a:t>from</a:t>
            </a:r>
            <a:r>
              <a:rPr lang="de-DE" sz="1700"/>
              <a:t> </a:t>
            </a:r>
            <a:r>
              <a:rPr lang="de-DE" sz="1700" err="1"/>
              <a:t>other</a:t>
            </a:r>
            <a:r>
              <a:rPr lang="de-DE" sz="1700"/>
              <a:t> </a:t>
            </a:r>
            <a:r>
              <a:rPr lang="de-DE" sz="1700" err="1"/>
              <a:t>member</a:t>
            </a:r>
            <a:r>
              <a:rPr lang="de-DE" sz="1700"/>
              <a:t> </a:t>
            </a:r>
            <a:r>
              <a:rPr lang="de-DE" sz="1700" err="1"/>
              <a:t>states</a:t>
            </a:r>
            <a:r>
              <a:rPr lang="de-DE" sz="1700"/>
              <a:t>.</a:t>
            </a:r>
          </a:p>
          <a:p>
            <a:pPr>
              <a:lnSpc>
                <a:spcPct val="90000"/>
              </a:lnSpc>
            </a:pPr>
            <a:r>
              <a:rPr lang="de-DE" sz="1700"/>
              <a:t>Yes, </a:t>
            </a:r>
            <a:r>
              <a:rPr lang="de-DE" sz="1700" err="1"/>
              <a:t>because</a:t>
            </a:r>
            <a:r>
              <a:rPr lang="de-DE" sz="1700"/>
              <a:t> </a:t>
            </a:r>
            <a:r>
              <a:rPr lang="de-DE" sz="1700" err="1"/>
              <a:t>mostly</a:t>
            </a:r>
            <a:r>
              <a:rPr lang="de-DE" sz="1700"/>
              <a:t> EU </a:t>
            </a:r>
            <a:r>
              <a:rPr lang="de-DE" sz="1700" err="1"/>
              <a:t>law</a:t>
            </a:r>
            <a:r>
              <a:rPr lang="de-DE" sz="1700"/>
              <a:t> </a:t>
            </a:r>
            <a:r>
              <a:rPr lang="de-DE" sz="1700" err="1"/>
              <a:t>does</a:t>
            </a:r>
            <a:r>
              <a:rPr lang="de-DE" sz="1700"/>
              <a:t> not deal </a:t>
            </a:r>
            <a:r>
              <a:rPr lang="de-DE" sz="1700" err="1"/>
              <a:t>with</a:t>
            </a:r>
            <a:r>
              <a:rPr lang="de-DE" sz="1700"/>
              <a:t> </a:t>
            </a:r>
            <a:r>
              <a:rPr lang="de-DE" sz="1700" err="1"/>
              <a:t>the</a:t>
            </a:r>
            <a:r>
              <a:rPr lang="de-DE" sz="1700"/>
              <a:t> </a:t>
            </a:r>
            <a:r>
              <a:rPr lang="de-DE" sz="1700" err="1"/>
              <a:t>relation</a:t>
            </a:r>
            <a:r>
              <a:rPr lang="de-DE" sz="1700"/>
              <a:t> </a:t>
            </a:r>
            <a:r>
              <a:rPr lang="de-DE" sz="1700" err="1"/>
              <a:t>of</a:t>
            </a:r>
            <a:r>
              <a:rPr lang="de-DE" sz="1700"/>
              <a:t> </a:t>
            </a:r>
            <a:r>
              <a:rPr lang="de-DE" sz="1700" err="1"/>
              <a:t>the</a:t>
            </a:r>
            <a:r>
              <a:rPr lang="de-DE" sz="1700"/>
              <a:t> </a:t>
            </a:r>
            <a:r>
              <a:rPr lang="de-DE" sz="1700" err="1"/>
              <a:t>state</a:t>
            </a:r>
            <a:r>
              <a:rPr lang="de-DE" sz="1700"/>
              <a:t> </a:t>
            </a:r>
            <a:r>
              <a:rPr lang="de-DE" sz="1700" err="1"/>
              <a:t>and</a:t>
            </a:r>
            <a:r>
              <a:rPr lang="de-DE" sz="1700"/>
              <a:t> </a:t>
            </a:r>
            <a:r>
              <a:rPr lang="de-DE" sz="1700" err="1"/>
              <a:t>its</a:t>
            </a:r>
            <a:r>
              <a:rPr lang="de-DE" sz="1700"/>
              <a:t> </a:t>
            </a:r>
            <a:r>
              <a:rPr lang="de-DE" sz="1700" err="1"/>
              <a:t>own</a:t>
            </a:r>
            <a:r>
              <a:rPr lang="de-DE" sz="1700"/>
              <a:t> </a:t>
            </a:r>
            <a:r>
              <a:rPr lang="de-DE" sz="1700" err="1"/>
              <a:t>citizen</a:t>
            </a:r>
            <a:endParaRPr lang="de-DE" sz="1700"/>
          </a:p>
          <a:p>
            <a:pPr>
              <a:lnSpc>
                <a:spcPct val="90000"/>
              </a:lnSpc>
            </a:pPr>
            <a:r>
              <a:rPr lang="de-DE" sz="1700" err="1"/>
              <a:t>Exceptions</a:t>
            </a:r>
            <a:r>
              <a:rPr lang="de-DE" sz="1700"/>
              <a:t>: e.g. </a:t>
            </a:r>
            <a:r>
              <a:rPr lang="de-DE" sz="1700" err="1"/>
              <a:t>the</a:t>
            </a:r>
            <a:r>
              <a:rPr lang="de-DE" sz="1700"/>
              <a:t> </a:t>
            </a:r>
            <a:r>
              <a:rPr lang="de-DE" sz="1700" err="1"/>
              <a:t>restriction</a:t>
            </a:r>
            <a:r>
              <a:rPr lang="de-DE" sz="1700"/>
              <a:t> </a:t>
            </a:r>
            <a:r>
              <a:rPr lang="de-DE" sz="1700" err="1"/>
              <a:t>of</a:t>
            </a:r>
            <a:r>
              <a:rPr lang="de-DE" sz="1700"/>
              <a:t> </a:t>
            </a:r>
            <a:r>
              <a:rPr lang="de-DE" sz="1700" err="1"/>
              <a:t>exports</a:t>
            </a:r>
            <a:r>
              <a:rPr lang="de-DE" sz="1700"/>
              <a:t>, </a:t>
            </a:r>
            <a:r>
              <a:rPr lang="de-DE" sz="1700" err="1"/>
              <a:t>the</a:t>
            </a:r>
            <a:r>
              <a:rPr lang="de-DE" sz="1700"/>
              <a:t> </a:t>
            </a:r>
            <a:r>
              <a:rPr lang="de-DE" sz="1700" err="1"/>
              <a:t>treatment</a:t>
            </a:r>
            <a:r>
              <a:rPr lang="de-DE" sz="1700"/>
              <a:t> </a:t>
            </a:r>
            <a:r>
              <a:rPr lang="de-DE" sz="1700" err="1"/>
              <a:t>of</a:t>
            </a:r>
            <a:r>
              <a:rPr lang="de-DE" sz="1700"/>
              <a:t> </a:t>
            </a:r>
            <a:r>
              <a:rPr lang="de-DE" sz="1700" err="1"/>
              <a:t>citizens</a:t>
            </a:r>
            <a:r>
              <a:rPr lang="de-DE" sz="1700"/>
              <a:t> </a:t>
            </a:r>
            <a:r>
              <a:rPr lang="de-DE" sz="1700" err="1"/>
              <a:t>that</a:t>
            </a:r>
            <a:r>
              <a:rPr lang="de-DE" sz="1700"/>
              <a:t> </a:t>
            </a:r>
            <a:r>
              <a:rPr lang="de-DE" sz="1700" err="1"/>
              <a:t>have</a:t>
            </a:r>
            <a:r>
              <a:rPr lang="de-DE" sz="1700"/>
              <a:t> </a:t>
            </a:r>
            <a:r>
              <a:rPr lang="de-DE" sz="1700" err="1"/>
              <a:t>worked</a:t>
            </a:r>
            <a:r>
              <a:rPr lang="de-DE" sz="1700"/>
              <a:t> </a:t>
            </a:r>
            <a:r>
              <a:rPr lang="de-DE" sz="1700" err="1"/>
              <a:t>abroad</a:t>
            </a:r>
            <a:r>
              <a:rPr lang="de-DE" sz="1700"/>
              <a:t>, </a:t>
            </a:r>
          </a:p>
          <a:p>
            <a:pPr>
              <a:lnSpc>
                <a:spcPct val="90000"/>
              </a:lnSpc>
            </a:pPr>
            <a:r>
              <a:rPr lang="de-DE" sz="1700"/>
              <a:t>i.e. all </a:t>
            </a:r>
            <a:r>
              <a:rPr lang="de-DE" sz="1700" err="1"/>
              <a:t>the</a:t>
            </a:r>
            <a:r>
              <a:rPr lang="de-DE" sz="1700"/>
              <a:t> </a:t>
            </a:r>
            <a:r>
              <a:rPr lang="de-DE" sz="1700" err="1"/>
              <a:t>subject</a:t>
            </a:r>
            <a:r>
              <a:rPr lang="de-DE" sz="1700"/>
              <a:t> </a:t>
            </a:r>
            <a:r>
              <a:rPr lang="de-DE" sz="1700" err="1"/>
              <a:t>matters</a:t>
            </a:r>
            <a:r>
              <a:rPr lang="de-DE" sz="1700"/>
              <a:t>, </a:t>
            </a:r>
            <a:r>
              <a:rPr lang="de-DE" sz="1700" err="1"/>
              <a:t>where</a:t>
            </a:r>
            <a:r>
              <a:rPr lang="de-DE" sz="1700"/>
              <a:t> EU </a:t>
            </a:r>
            <a:r>
              <a:rPr lang="de-DE" sz="1700" err="1"/>
              <a:t>law</a:t>
            </a:r>
            <a:r>
              <a:rPr lang="de-DE" sz="1700"/>
              <a:t> </a:t>
            </a:r>
            <a:r>
              <a:rPr lang="de-DE" sz="1700" err="1"/>
              <a:t>deliberately</a:t>
            </a:r>
            <a:r>
              <a:rPr lang="de-DE" sz="1700"/>
              <a:t> </a:t>
            </a:r>
            <a:r>
              <a:rPr lang="de-DE" sz="1700" err="1"/>
              <a:t>wants</a:t>
            </a:r>
            <a:r>
              <a:rPr lang="de-DE" sz="1700"/>
              <a:t> </a:t>
            </a:r>
            <a:r>
              <a:rPr lang="de-DE" sz="1700" err="1"/>
              <a:t>to</a:t>
            </a:r>
            <a:r>
              <a:rPr lang="de-DE" sz="1700"/>
              <a:t> </a:t>
            </a:r>
            <a:r>
              <a:rPr lang="de-DE" sz="1700" err="1"/>
              <a:t>enable</a:t>
            </a:r>
            <a:r>
              <a:rPr lang="de-DE" sz="1700"/>
              <a:t> </a:t>
            </a:r>
            <a:r>
              <a:rPr lang="de-DE" sz="1700" err="1"/>
              <a:t>activities</a:t>
            </a:r>
            <a:r>
              <a:rPr lang="de-DE" sz="1700"/>
              <a:t> </a:t>
            </a:r>
            <a:r>
              <a:rPr lang="de-DE" sz="1700" err="1"/>
              <a:t>of</a:t>
            </a:r>
            <a:r>
              <a:rPr lang="de-DE" sz="1700"/>
              <a:t> </a:t>
            </a:r>
            <a:r>
              <a:rPr lang="de-DE" sz="1700" err="1"/>
              <a:t>citizen</a:t>
            </a:r>
            <a:r>
              <a:rPr lang="de-DE" sz="1700"/>
              <a:t> on </a:t>
            </a:r>
            <a:r>
              <a:rPr lang="de-DE" sz="1700" err="1"/>
              <a:t>or</a:t>
            </a:r>
            <a:r>
              <a:rPr lang="de-DE" sz="1700"/>
              <a:t> </a:t>
            </a:r>
            <a:r>
              <a:rPr lang="de-DE" sz="1700" err="1"/>
              <a:t>with</a:t>
            </a:r>
            <a:r>
              <a:rPr lang="de-DE" sz="1700"/>
              <a:t> </a:t>
            </a:r>
            <a:r>
              <a:rPr lang="de-DE" sz="1700" err="1"/>
              <a:t>foreign</a:t>
            </a:r>
            <a:r>
              <a:rPr lang="de-DE" sz="1700"/>
              <a:t> </a:t>
            </a:r>
            <a:r>
              <a:rPr lang="de-DE" sz="1700" err="1"/>
              <a:t>territories</a:t>
            </a:r>
            <a:endParaRPr lang="de-DE" sz="1700"/>
          </a:p>
          <a:p>
            <a:pPr>
              <a:lnSpc>
                <a:spcPct val="90000"/>
              </a:lnSpc>
            </a:pPr>
            <a:endParaRPr lang="de-DE" sz="170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2800">
                <a:solidFill>
                  <a:schemeClr val="bg1"/>
                </a:solidFill>
              </a:rPr>
              <a:t>Reverse Discrimination</a:t>
            </a:r>
          </a:p>
        </p:txBody>
      </p:sp>
      <p:pic>
        <p:nvPicPr>
          <p:cNvPr id="6" name="Εικόνα 5">
            <a:extLst>
              <a:ext uri="{FF2B5EF4-FFF2-40B4-BE49-F238E27FC236}">
                <a16:creationId xmlns:a16="http://schemas.microsoft.com/office/drawing/2014/main" id="{0D49A8F4-2AFE-46DC-706B-AEDFB9A56AA9}"/>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788542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137171" y="609600"/>
            <a:ext cx="4818330" cy="1320800"/>
          </a:xfrm>
        </p:spPr>
        <p:txBody>
          <a:bodyPr>
            <a:normAutofit/>
          </a:bodyPr>
          <a:lstStyle/>
          <a:p>
            <a:r>
              <a:rPr lang="de-DE"/>
              <a:t>Environmental Protection</a:t>
            </a:r>
            <a:endParaRPr lang="de-DE" dirty="0"/>
          </a:p>
        </p:txBody>
      </p:sp>
      <p:pic>
        <p:nvPicPr>
          <p:cNvPr id="7" name="Picture 6" descr="Plant growing in a concrete crack">
            <a:extLst>
              <a:ext uri="{FF2B5EF4-FFF2-40B4-BE49-F238E27FC236}">
                <a16:creationId xmlns:a16="http://schemas.microsoft.com/office/drawing/2014/main" id="{53788FD3-A695-8589-7C6C-AC85EE64A39C}"/>
              </a:ext>
            </a:extLst>
          </p:cNvPr>
          <p:cNvPicPr>
            <a:picLocks noChangeAspect="1"/>
          </p:cNvPicPr>
          <p:nvPr/>
        </p:nvPicPr>
        <p:blipFill rotWithShape="1">
          <a:blip r:embed="rId3"/>
          <a:srcRect l="33235" r="46836"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1" name="Isosceles Triangle 10">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Inhaltsplatzhalter 2"/>
          <p:cNvSpPr>
            <a:spLocks noGrp="1"/>
          </p:cNvSpPr>
          <p:nvPr>
            <p:ph idx="1"/>
          </p:nvPr>
        </p:nvSpPr>
        <p:spPr>
          <a:xfrm>
            <a:off x="2137170" y="2362200"/>
            <a:ext cx="6397230" cy="3679162"/>
          </a:xfrm>
        </p:spPr>
        <p:txBody>
          <a:bodyPr>
            <a:normAutofit/>
          </a:bodyPr>
          <a:lstStyle/>
          <a:p>
            <a:r>
              <a:rPr lang="de-DE" sz="2000" dirty="0" err="1"/>
              <a:t>Article</a:t>
            </a:r>
            <a:r>
              <a:rPr lang="de-DE" sz="2000" dirty="0"/>
              <a:t> 11 TFEU</a:t>
            </a:r>
          </a:p>
          <a:p>
            <a:endParaRPr lang="de-DE" sz="2000" dirty="0"/>
          </a:p>
          <a:p>
            <a:r>
              <a:rPr lang="de-DE" sz="2000" dirty="0"/>
              <a:t>Environmental </a:t>
            </a:r>
            <a:r>
              <a:rPr lang="de-DE" sz="2000" dirty="0" err="1"/>
              <a:t>protection</a:t>
            </a:r>
            <a:r>
              <a:rPr lang="de-DE" sz="2000" dirty="0"/>
              <a:t> </a:t>
            </a:r>
            <a:r>
              <a:rPr lang="de-DE" sz="2000" dirty="0" err="1"/>
              <a:t>requirements</a:t>
            </a:r>
            <a:r>
              <a:rPr lang="de-DE" sz="2000" dirty="0"/>
              <a:t> </a:t>
            </a:r>
            <a:r>
              <a:rPr lang="de-DE" sz="2000" dirty="0" err="1"/>
              <a:t>must</a:t>
            </a:r>
            <a:r>
              <a:rPr lang="de-DE" sz="2000" dirty="0"/>
              <a:t> </a:t>
            </a:r>
            <a:r>
              <a:rPr lang="de-DE" sz="2000" dirty="0" err="1"/>
              <a:t>be</a:t>
            </a:r>
            <a:r>
              <a:rPr lang="de-DE" sz="2000" dirty="0"/>
              <a:t> </a:t>
            </a:r>
            <a:r>
              <a:rPr lang="de-DE" sz="2000" dirty="0" err="1"/>
              <a:t>integrated</a:t>
            </a:r>
            <a:r>
              <a:rPr lang="de-DE" sz="2000" dirty="0"/>
              <a:t> </a:t>
            </a:r>
            <a:r>
              <a:rPr lang="de-DE" sz="2000" dirty="0" err="1"/>
              <a:t>into</a:t>
            </a:r>
            <a:r>
              <a:rPr lang="de-DE" sz="2000" dirty="0"/>
              <a:t> </a:t>
            </a:r>
            <a:r>
              <a:rPr lang="de-DE" sz="2000" dirty="0" err="1"/>
              <a:t>the</a:t>
            </a:r>
            <a:r>
              <a:rPr lang="de-DE" sz="2000" dirty="0"/>
              <a:t> </a:t>
            </a:r>
            <a:r>
              <a:rPr lang="de-DE" sz="2000" dirty="0" err="1"/>
              <a:t>definition</a:t>
            </a:r>
            <a:r>
              <a:rPr lang="de-DE" sz="2000" dirty="0"/>
              <a:t> and </a:t>
            </a:r>
            <a:r>
              <a:rPr lang="de-DE" sz="2000" dirty="0" err="1"/>
              <a:t>implementation</a:t>
            </a:r>
            <a:r>
              <a:rPr lang="de-DE" sz="2000" dirty="0"/>
              <a:t> </a:t>
            </a:r>
            <a:r>
              <a:rPr lang="de-DE" sz="2000" dirty="0" err="1"/>
              <a:t>of</a:t>
            </a:r>
            <a:r>
              <a:rPr lang="de-DE" sz="2000" dirty="0"/>
              <a:t> </a:t>
            </a:r>
            <a:r>
              <a:rPr lang="de-DE" sz="2000" dirty="0" err="1"/>
              <a:t>the</a:t>
            </a:r>
            <a:r>
              <a:rPr lang="de-DE" sz="2000" dirty="0"/>
              <a:t> </a:t>
            </a:r>
            <a:r>
              <a:rPr lang="de-DE" sz="2000" dirty="0" err="1"/>
              <a:t>Union’s</a:t>
            </a:r>
            <a:r>
              <a:rPr lang="de-DE" sz="2000" dirty="0"/>
              <a:t> </a:t>
            </a:r>
            <a:r>
              <a:rPr lang="de-DE" sz="2000" dirty="0" err="1"/>
              <a:t>policies</a:t>
            </a:r>
            <a:r>
              <a:rPr lang="de-DE" sz="2000" dirty="0"/>
              <a:t> and </a:t>
            </a:r>
            <a:r>
              <a:rPr lang="de-DE" sz="2000" dirty="0" err="1"/>
              <a:t>activities</a:t>
            </a:r>
            <a:r>
              <a:rPr lang="de-DE" sz="2000" dirty="0"/>
              <a:t>, in </a:t>
            </a:r>
            <a:r>
              <a:rPr lang="de-DE" sz="2000" dirty="0" err="1"/>
              <a:t>particular</a:t>
            </a:r>
            <a:r>
              <a:rPr lang="de-DE" sz="2000" dirty="0"/>
              <a:t> </a:t>
            </a:r>
            <a:r>
              <a:rPr lang="de-DE" sz="2000" dirty="0" err="1"/>
              <a:t>with</a:t>
            </a:r>
            <a:r>
              <a:rPr lang="de-DE" sz="2000" dirty="0"/>
              <a:t> a </a:t>
            </a:r>
            <a:r>
              <a:rPr lang="de-DE" sz="2000" dirty="0" err="1"/>
              <a:t>view</a:t>
            </a:r>
            <a:r>
              <a:rPr lang="de-DE" sz="2000" dirty="0"/>
              <a:t> </a:t>
            </a:r>
            <a:r>
              <a:rPr lang="de-DE" sz="2000" dirty="0" err="1"/>
              <a:t>to</a:t>
            </a:r>
            <a:r>
              <a:rPr lang="de-DE" sz="2000" dirty="0"/>
              <a:t> </a:t>
            </a:r>
            <a:r>
              <a:rPr lang="de-DE" sz="2000" dirty="0" err="1"/>
              <a:t>promoting</a:t>
            </a:r>
            <a:r>
              <a:rPr lang="de-DE" sz="2000" dirty="0"/>
              <a:t> </a:t>
            </a:r>
            <a:r>
              <a:rPr lang="de-DE" sz="2000" dirty="0" err="1"/>
              <a:t>sustainable</a:t>
            </a:r>
            <a:r>
              <a:rPr lang="de-DE" sz="2000" dirty="0"/>
              <a:t> </a:t>
            </a:r>
            <a:r>
              <a:rPr lang="de-DE" sz="2000" dirty="0" err="1"/>
              <a:t>development</a:t>
            </a:r>
            <a:r>
              <a:rPr lang="de-DE" sz="2000" dirty="0"/>
              <a:t>.</a:t>
            </a:r>
          </a:p>
          <a:p>
            <a:endParaRPr lang="de-DE" dirty="0"/>
          </a:p>
        </p:txBody>
      </p:sp>
      <p:sp>
        <p:nvSpPr>
          <p:cNvPr id="5" name="Footer Placeholder 4"/>
          <p:cNvSpPr>
            <a:spLocks noGrp="1"/>
          </p:cNvSpPr>
          <p:nvPr>
            <p:ph type="ftr" sz="quarter" idx="11"/>
          </p:nvPr>
        </p:nvSpPr>
        <p:spPr>
          <a:xfrm>
            <a:off x="2137172" y="6041362"/>
            <a:ext cx="3094037" cy="365125"/>
          </a:xfrm>
        </p:spPr>
        <p:txBody>
          <a:bodyPr>
            <a:normAutofit/>
          </a:bodyPr>
          <a:lstStyle/>
          <a:p>
            <a:pPr>
              <a:spcAft>
                <a:spcPts val="600"/>
              </a:spcAft>
            </a:pPr>
            <a:r>
              <a:rPr lang="en-US"/>
              <a:t>Prof. Dr. Maria Meng-Papantoni, Panteion University</a:t>
            </a:r>
          </a:p>
        </p:txBody>
      </p:sp>
      <p:pic>
        <p:nvPicPr>
          <p:cNvPr id="6" name="Εικόνα 5">
            <a:extLst>
              <a:ext uri="{FF2B5EF4-FFF2-40B4-BE49-F238E27FC236}">
                <a16:creationId xmlns:a16="http://schemas.microsoft.com/office/drawing/2014/main" id="{99DEA803-1ABC-315B-2287-86E122F28F2A}"/>
              </a:ext>
            </a:extLst>
          </p:cNvPr>
          <p:cNvPicPr>
            <a:picLocks noChangeAspect="1"/>
          </p:cNvPicPr>
          <p:nvPr/>
        </p:nvPicPr>
        <p:blipFill>
          <a:blip r:embed="rId4"/>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736004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52550" y="609600"/>
            <a:ext cx="2802951" cy="1320800"/>
          </a:xfrm>
        </p:spPr>
        <p:txBody>
          <a:bodyPr>
            <a:normAutofit/>
          </a:bodyPr>
          <a:lstStyle/>
          <a:p>
            <a:r>
              <a:rPr lang="de-DE" dirty="0"/>
              <a:t>Consumer </a:t>
            </a:r>
            <a:r>
              <a:rPr lang="de-DE" dirty="0" err="1"/>
              <a:t>Protection</a:t>
            </a:r>
            <a:endParaRPr lang="de-DE" dirty="0"/>
          </a:p>
        </p:txBody>
      </p:sp>
      <p:sp>
        <p:nvSpPr>
          <p:cNvPr id="3" name="Inhaltsplatzhalter 2"/>
          <p:cNvSpPr>
            <a:spLocks noGrp="1"/>
          </p:cNvSpPr>
          <p:nvPr>
            <p:ph idx="1"/>
          </p:nvPr>
        </p:nvSpPr>
        <p:spPr>
          <a:xfrm>
            <a:off x="3907172" y="2286000"/>
            <a:ext cx="4551028" cy="3755362"/>
          </a:xfrm>
        </p:spPr>
        <p:txBody>
          <a:bodyPr>
            <a:normAutofit/>
          </a:bodyPr>
          <a:lstStyle/>
          <a:p>
            <a:r>
              <a:rPr lang="de-DE" sz="2000" dirty="0" err="1"/>
              <a:t>Article</a:t>
            </a:r>
            <a:r>
              <a:rPr lang="de-DE" sz="2000" dirty="0"/>
              <a:t> 12 TFEU</a:t>
            </a:r>
          </a:p>
          <a:p>
            <a:endParaRPr lang="de-DE" sz="2000" dirty="0"/>
          </a:p>
          <a:p>
            <a:r>
              <a:rPr lang="de-DE" sz="2000" dirty="0"/>
              <a:t>Consumer </a:t>
            </a:r>
            <a:r>
              <a:rPr lang="de-DE" sz="2000" dirty="0" err="1"/>
              <a:t>protection</a:t>
            </a:r>
            <a:r>
              <a:rPr lang="de-DE" sz="2000" dirty="0"/>
              <a:t> </a:t>
            </a:r>
            <a:r>
              <a:rPr lang="de-DE" sz="2000" dirty="0" err="1"/>
              <a:t>requirements</a:t>
            </a:r>
            <a:r>
              <a:rPr lang="de-DE" sz="2000" dirty="0"/>
              <a:t> </a:t>
            </a:r>
            <a:r>
              <a:rPr lang="de-DE" sz="2000" dirty="0" err="1"/>
              <a:t>shall</a:t>
            </a:r>
            <a:r>
              <a:rPr lang="de-DE" sz="2000" dirty="0"/>
              <a:t> </a:t>
            </a:r>
            <a:r>
              <a:rPr lang="de-DE" sz="2000" dirty="0" err="1"/>
              <a:t>be</a:t>
            </a:r>
            <a:r>
              <a:rPr lang="de-DE" sz="2000" dirty="0"/>
              <a:t> </a:t>
            </a:r>
            <a:r>
              <a:rPr lang="de-DE" sz="2000" dirty="0" err="1"/>
              <a:t>taken</a:t>
            </a:r>
            <a:r>
              <a:rPr lang="de-DE" sz="2000" dirty="0"/>
              <a:t> </a:t>
            </a:r>
            <a:r>
              <a:rPr lang="de-DE" sz="2000" dirty="0" err="1"/>
              <a:t>into</a:t>
            </a:r>
            <a:r>
              <a:rPr lang="de-DE" sz="2000" dirty="0"/>
              <a:t> </a:t>
            </a:r>
            <a:r>
              <a:rPr lang="de-DE" sz="2000" dirty="0" err="1"/>
              <a:t>account</a:t>
            </a:r>
            <a:r>
              <a:rPr lang="de-DE" sz="2000" dirty="0"/>
              <a:t> in </a:t>
            </a:r>
            <a:r>
              <a:rPr lang="de-DE" sz="2000" dirty="0" err="1"/>
              <a:t>defining</a:t>
            </a:r>
            <a:r>
              <a:rPr lang="de-DE" sz="2000" dirty="0"/>
              <a:t> and </a:t>
            </a:r>
            <a:r>
              <a:rPr lang="de-DE" sz="2000" dirty="0" err="1"/>
              <a:t>implementing</a:t>
            </a:r>
            <a:r>
              <a:rPr lang="de-DE" sz="2000" dirty="0"/>
              <a:t> </a:t>
            </a:r>
            <a:r>
              <a:rPr lang="de-DE" sz="2000" dirty="0" err="1"/>
              <a:t>other</a:t>
            </a:r>
            <a:r>
              <a:rPr lang="de-DE" sz="2000" dirty="0"/>
              <a:t> Union </a:t>
            </a:r>
            <a:r>
              <a:rPr lang="de-DE" sz="2000" dirty="0" err="1"/>
              <a:t>policies</a:t>
            </a:r>
            <a:r>
              <a:rPr lang="de-DE" sz="2000" dirty="0"/>
              <a:t> and </a:t>
            </a:r>
            <a:r>
              <a:rPr lang="de-DE" sz="2000" dirty="0" err="1"/>
              <a:t>activities</a:t>
            </a:r>
            <a:r>
              <a:rPr lang="de-DE" sz="2000" dirty="0"/>
              <a:t>.</a:t>
            </a:r>
          </a:p>
          <a:p>
            <a:endParaRPr lang="de-DE" dirty="0"/>
          </a:p>
        </p:txBody>
      </p:sp>
      <p:sp>
        <p:nvSpPr>
          <p:cNvPr id="5" name="Footer Placeholder 4"/>
          <p:cNvSpPr>
            <a:spLocks noGrp="1"/>
          </p:cNvSpPr>
          <p:nvPr>
            <p:ph type="ftr" sz="quarter" idx="11"/>
          </p:nvPr>
        </p:nvSpPr>
        <p:spPr>
          <a:xfrm>
            <a:off x="3907172" y="6041362"/>
            <a:ext cx="1749105" cy="365125"/>
          </a:xfrm>
        </p:spPr>
        <p:txBody>
          <a:bodyPr>
            <a:normAutofit/>
          </a:bodyPr>
          <a:lstStyle/>
          <a:p>
            <a:pPr>
              <a:spcAft>
                <a:spcPts val="600"/>
              </a:spcAft>
            </a:pPr>
            <a:r>
              <a:rPr lang="en-US" sz="800"/>
              <a:t>Prof. Dr. Maria Meng-Papantoni, Panteion University</a:t>
            </a:r>
          </a:p>
        </p:txBody>
      </p:sp>
      <p:pic>
        <p:nvPicPr>
          <p:cNvPr id="13" name="Picture 6" descr="Colourful paper stripes">
            <a:extLst>
              <a:ext uri="{FF2B5EF4-FFF2-40B4-BE49-F238E27FC236}">
                <a16:creationId xmlns:a16="http://schemas.microsoft.com/office/drawing/2014/main" id="{06EE6A6F-83FB-9568-8D63-4D7170708C30}"/>
              </a:ext>
            </a:extLst>
          </p:cNvPr>
          <p:cNvPicPr>
            <a:picLocks noChangeAspect="1"/>
          </p:cNvPicPr>
          <p:nvPr/>
        </p:nvPicPr>
        <p:blipFill rotWithShape="1">
          <a:blip r:embed="rId3"/>
          <a:srcRect l="20548" r="40069"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Εικόνα 5">
            <a:extLst>
              <a:ext uri="{FF2B5EF4-FFF2-40B4-BE49-F238E27FC236}">
                <a16:creationId xmlns:a16="http://schemas.microsoft.com/office/drawing/2014/main" id="{4E71437C-7F5F-72BF-F247-6D10BEC724E4}"/>
              </a:ext>
            </a:extLst>
          </p:cNvPr>
          <p:cNvPicPr>
            <a:picLocks noChangeAspect="1"/>
          </p:cNvPicPr>
          <p:nvPr/>
        </p:nvPicPr>
        <p:blipFill>
          <a:blip r:embed="rId4"/>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67304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7999" y="1253066"/>
            <a:ext cx="4738973" cy="4632583"/>
          </a:xfrm>
        </p:spPr>
        <p:txBody>
          <a:bodyPr anchor="ctr">
            <a:normAutofit/>
          </a:bodyPr>
          <a:lstStyle/>
          <a:p>
            <a:r>
              <a:rPr lang="de-DE" dirty="0" err="1"/>
              <a:t>Article</a:t>
            </a:r>
            <a:r>
              <a:rPr lang="de-DE" dirty="0"/>
              <a:t> 13 TFEU</a:t>
            </a:r>
          </a:p>
          <a:p>
            <a:r>
              <a:rPr lang="de-DE" dirty="0"/>
              <a:t>In </a:t>
            </a:r>
            <a:r>
              <a:rPr lang="de-DE" dirty="0" err="1"/>
              <a:t>formulating</a:t>
            </a:r>
            <a:r>
              <a:rPr lang="de-DE" dirty="0"/>
              <a:t> and </a:t>
            </a:r>
            <a:r>
              <a:rPr lang="de-DE" dirty="0" err="1"/>
              <a:t>implementing</a:t>
            </a:r>
            <a:r>
              <a:rPr lang="de-DE" dirty="0"/>
              <a:t> </a:t>
            </a:r>
            <a:r>
              <a:rPr lang="de-DE" dirty="0" err="1"/>
              <a:t>the</a:t>
            </a:r>
            <a:r>
              <a:rPr lang="de-DE" dirty="0"/>
              <a:t> </a:t>
            </a:r>
            <a:r>
              <a:rPr lang="de-DE" dirty="0" err="1"/>
              <a:t>Union’s</a:t>
            </a:r>
            <a:r>
              <a:rPr lang="de-DE" dirty="0"/>
              <a:t> </a:t>
            </a:r>
            <a:r>
              <a:rPr lang="de-DE" dirty="0" err="1"/>
              <a:t>agriculture</a:t>
            </a:r>
            <a:r>
              <a:rPr lang="de-DE" dirty="0"/>
              <a:t>, </a:t>
            </a:r>
            <a:r>
              <a:rPr lang="de-DE" dirty="0" err="1"/>
              <a:t>fisheries</a:t>
            </a:r>
            <a:r>
              <a:rPr lang="de-DE" dirty="0"/>
              <a:t>, </a:t>
            </a:r>
            <a:r>
              <a:rPr lang="de-DE" dirty="0" err="1"/>
              <a:t>transport</a:t>
            </a:r>
            <a:r>
              <a:rPr lang="de-DE" dirty="0"/>
              <a:t>, internal </a:t>
            </a:r>
            <a:r>
              <a:rPr lang="de-DE" dirty="0" err="1"/>
              <a:t>market</a:t>
            </a:r>
            <a:r>
              <a:rPr lang="de-DE" dirty="0"/>
              <a:t>, </a:t>
            </a:r>
            <a:r>
              <a:rPr lang="de-DE" dirty="0" err="1"/>
              <a:t>research</a:t>
            </a:r>
            <a:r>
              <a:rPr lang="de-DE" dirty="0"/>
              <a:t> and </a:t>
            </a:r>
            <a:r>
              <a:rPr lang="de-DE" dirty="0" err="1"/>
              <a:t>technological</a:t>
            </a:r>
            <a:r>
              <a:rPr lang="de-DE" dirty="0"/>
              <a:t> </a:t>
            </a:r>
            <a:r>
              <a:rPr lang="de-DE" dirty="0" err="1"/>
              <a:t>development</a:t>
            </a:r>
            <a:r>
              <a:rPr lang="de-DE" dirty="0"/>
              <a:t> and </a:t>
            </a:r>
            <a:r>
              <a:rPr lang="de-DE" dirty="0" err="1"/>
              <a:t>space</a:t>
            </a:r>
            <a:r>
              <a:rPr lang="de-DE" dirty="0"/>
              <a:t> </a:t>
            </a:r>
            <a:r>
              <a:rPr lang="de-DE" dirty="0" err="1"/>
              <a:t>policies</a:t>
            </a:r>
            <a:r>
              <a:rPr lang="de-DE" dirty="0"/>
              <a:t>, </a:t>
            </a:r>
            <a:r>
              <a:rPr lang="de-DE" dirty="0" err="1"/>
              <a:t>the</a:t>
            </a:r>
            <a:r>
              <a:rPr lang="de-DE" dirty="0"/>
              <a:t> Union and </a:t>
            </a:r>
            <a:r>
              <a:rPr lang="de-DE" dirty="0" err="1"/>
              <a:t>the</a:t>
            </a:r>
            <a:r>
              <a:rPr lang="de-DE" dirty="0"/>
              <a:t> Member States </a:t>
            </a:r>
            <a:r>
              <a:rPr lang="de-DE" dirty="0" err="1"/>
              <a:t>shall</a:t>
            </a:r>
            <a:r>
              <a:rPr lang="de-DE" dirty="0"/>
              <a:t>, </a:t>
            </a:r>
            <a:r>
              <a:rPr lang="de-DE" dirty="0" err="1"/>
              <a:t>since</a:t>
            </a:r>
            <a:r>
              <a:rPr lang="de-DE" dirty="0"/>
              <a:t> </a:t>
            </a:r>
            <a:r>
              <a:rPr lang="de-DE" dirty="0" err="1"/>
              <a:t>animals</a:t>
            </a:r>
            <a:r>
              <a:rPr lang="de-DE" dirty="0"/>
              <a:t> </a:t>
            </a:r>
            <a:r>
              <a:rPr lang="de-DE" dirty="0" err="1"/>
              <a:t>are</a:t>
            </a:r>
            <a:r>
              <a:rPr lang="de-DE" dirty="0"/>
              <a:t> </a:t>
            </a:r>
            <a:r>
              <a:rPr lang="de-DE" dirty="0" err="1"/>
              <a:t>sentient</a:t>
            </a:r>
            <a:r>
              <a:rPr lang="de-DE" dirty="0"/>
              <a:t> </a:t>
            </a:r>
            <a:r>
              <a:rPr lang="de-DE" dirty="0" err="1"/>
              <a:t>beings</a:t>
            </a:r>
            <a:r>
              <a:rPr lang="de-DE" dirty="0"/>
              <a:t>, </a:t>
            </a:r>
            <a:r>
              <a:rPr lang="de-DE" dirty="0" err="1"/>
              <a:t>pay</a:t>
            </a:r>
            <a:r>
              <a:rPr lang="de-DE" dirty="0"/>
              <a:t> </a:t>
            </a:r>
            <a:r>
              <a:rPr lang="de-DE" dirty="0" err="1"/>
              <a:t>full</a:t>
            </a:r>
            <a:r>
              <a:rPr lang="de-DE" dirty="0"/>
              <a:t> </a:t>
            </a:r>
            <a:r>
              <a:rPr lang="de-DE" dirty="0" err="1"/>
              <a:t>regard</a:t>
            </a:r>
            <a:r>
              <a:rPr lang="de-DE" dirty="0"/>
              <a:t> </a:t>
            </a:r>
            <a:r>
              <a:rPr lang="de-DE" dirty="0" err="1"/>
              <a:t>to</a:t>
            </a:r>
            <a:r>
              <a:rPr lang="de-DE" dirty="0"/>
              <a:t> </a:t>
            </a:r>
            <a:r>
              <a:rPr lang="de-DE" dirty="0" err="1"/>
              <a:t>the</a:t>
            </a:r>
            <a:r>
              <a:rPr lang="de-DE" dirty="0"/>
              <a:t> </a:t>
            </a:r>
            <a:r>
              <a:rPr lang="de-DE" dirty="0" err="1"/>
              <a:t>welfare</a:t>
            </a:r>
            <a:r>
              <a:rPr lang="de-DE" dirty="0"/>
              <a:t> </a:t>
            </a:r>
            <a:r>
              <a:rPr lang="de-DE" dirty="0" err="1"/>
              <a:t>requirements</a:t>
            </a:r>
            <a:r>
              <a:rPr lang="de-DE" dirty="0"/>
              <a:t> </a:t>
            </a:r>
            <a:r>
              <a:rPr lang="de-DE" dirty="0" err="1"/>
              <a:t>of</a:t>
            </a:r>
            <a:r>
              <a:rPr lang="de-DE" dirty="0"/>
              <a:t> </a:t>
            </a:r>
            <a:r>
              <a:rPr lang="de-DE" dirty="0" err="1"/>
              <a:t>animals</a:t>
            </a:r>
            <a:r>
              <a:rPr lang="de-DE" dirty="0"/>
              <a:t>, </a:t>
            </a:r>
            <a:r>
              <a:rPr lang="de-DE" dirty="0" err="1"/>
              <a:t>while</a:t>
            </a:r>
            <a:r>
              <a:rPr lang="de-DE" dirty="0"/>
              <a:t> </a:t>
            </a:r>
            <a:r>
              <a:rPr lang="de-DE" dirty="0" err="1"/>
              <a:t>respecting</a:t>
            </a:r>
            <a:r>
              <a:rPr lang="de-DE" dirty="0"/>
              <a:t> </a:t>
            </a:r>
            <a:r>
              <a:rPr lang="de-DE" dirty="0" err="1"/>
              <a:t>the</a:t>
            </a:r>
            <a:r>
              <a:rPr lang="de-DE" dirty="0"/>
              <a:t> legislative </a:t>
            </a:r>
            <a:r>
              <a:rPr lang="de-DE" dirty="0" err="1"/>
              <a:t>or</a:t>
            </a:r>
            <a:r>
              <a:rPr lang="de-DE" dirty="0"/>
              <a:t> administrative </a:t>
            </a:r>
            <a:r>
              <a:rPr lang="de-DE" dirty="0" err="1"/>
              <a:t>provisions</a:t>
            </a:r>
            <a:r>
              <a:rPr lang="de-DE" dirty="0"/>
              <a:t> and </a:t>
            </a:r>
            <a:r>
              <a:rPr lang="de-DE" dirty="0" err="1"/>
              <a:t>customs</a:t>
            </a:r>
            <a:r>
              <a:rPr lang="de-DE" dirty="0"/>
              <a:t> </a:t>
            </a:r>
            <a:r>
              <a:rPr lang="de-DE" dirty="0" err="1"/>
              <a:t>of</a:t>
            </a:r>
            <a:r>
              <a:rPr lang="de-DE" dirty="0"/>
              <a:t> </a:t>
            </a:r>
            <a:r>
              <a:rPr lang="de-DE" dirty="0" err="1"/>
              <a:t>the</a:t>
            </a:r>
            <a:r>
              <a:rPr lang="de-DE" dirty="0"/>
              <a:t> Member States </a:t>
            </a:r>
            <a:r>
              <a:rPr lang="de-DE" dirty="0" err="1"/>
              <a:t>relating</a:t>
            </a:r>
            <a:r>
              <a:rPr lang="de-DE" dirty="0"/>
              <a:t> in </a:t>
            </a:r>
            <a:r>
              <a:rPr lang="de-DE" dirty="0" err="1"/>
              <a:t>particular</a:t>
            </a:r>
            <a:r>
              <a:rPr lang="de-DE" dirty="0"/>
              <a:t> </a:t>
            </a:r>
            <a:r>
              <a:rPr lang="de-DE" dirty="0" err="1"/>
              <a:t>to</a:t>
            </a:r>
            <a:r>
              <a:rPr lang="de-DE" dirty="0"/>
              <a:t> </a:t>
            </a:r>
            <a:r>
              <a:rPr lang="de-DE" dirty="0" err="1"/>
              <a:t>religious</a:t>
            </a:r>
            <a:r>
              <a:rPr lang="de-DE" dirty="0"/>
              <a:t> </a:t>
            </a:r>
            <a:r>
              <a:rPr lang="de-DE" dirty="0" err="1"/>
              <a:t>rites</a:t>
            </a:r>
            <a:r>
              <a:rPr lang="de-DE" dirty="0"/>
              <a:t>, </a:t>
            </a:r>
            <a:r>
              <a:rPr lang="de-DE" dirty="0" err="1"/>
              <a:t>cultural</a:t>
            </a:r>
            <a:r>
              <a:rPr lang="de-DE" dirty="0"/>
              <a:t> </a:t>
            </a:r>
            <a:r>
              <a:rPr lang="de-DE" dirty="0" err="1"/>
              <a:t>traditions</a:t>
            </a:r>
            <a:r>
              <a:rPr lang="de-DE" dirty="0"/>
              <a:t> and regional </a:t>
            </a:r>
            <a:r>
              <a:rPr lang="de-DE" dirty="0" err="1"/>
              <a:t>heritage</a:t>
            </a:r>
            <a:r>
              <a:rPr lang="de-DE" dirty="0"/>
              <a:t>.</a:t>
            </a:r>
          </a:p>
          <a:p>
            <a:endParaRPr lang="de-DE"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Protection of Animals</a:t>
            </a:r>
          </a:p>
        </p:txBody>
      </p:sp>
      <p:pic>
        <p:nvPicPr>
          <p:cNvPr id="6" name="Εικόνα 5">
            <a:extLst>
              <a:ext uri="{FF2B5EF4-FFF2-40B4-BE49-F238E27FC236}">
                <a16:creationId xmlns:a16="http://schemas.microsoft.com/office/drawing/2014/main" id="{AFF26BE9-6A11-AE37-1E6C-6B5B608D2549}"/>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67590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5191952" cy="4351866"/>
          </a:xfrm>
        </p:spPr>
        <p:txBody>
          <a:bodyPr anchor="ctr">
            <a:normAutofit/>
          </a:bodyPr>
          <a:lstStyle/>
          <a:p>
            <a:pPr>
              <a:lnSpc>
                <a:spcPct val="90000"/>
              </a:lnSpc>
            </a:pPr>
            <a:r>
              <a:rPr lang="de-DE" sz="1500" dirty="0" err="1"/>
              <a:t>Article</a:t>
            </a:r>
            <a:r>
              <a:rPr lang="de-DE" sz="1500" dirty="0"/>
              <a:t> 14 TEU</a:t>
            </a:r>
          </a:p>
          <a:p>
            <a:pPr>
              <a:lnSpc>
                <a:spcPct val="90000"/>
              </a:lnSpc>
            </a:pPr>
            <a:r>
              <a:rPr lang="de-DE" sz="1500" dirty="0" err="1"/>
              <a:t>Without</a:t>
            </a:r>
            <a:r>
              <a:rPr lang="de-DE" sz="1500" dirty="0"/>
              <a:t> </a:t>
            </a:r>
            <a:r>
              <a:rPr lang="de-DE" sz="1500" dirty="0" err="1"/>
              <a:t>prejudice</a:t>
            </a:r>
            <a:r>
              <a:rPr lang="de-DE" sz="1500" dirty="0"/>
              <a:t> </a:t>
            </a:r>
            <a:r>
              <a:rPr lang="de-DE" sz="1500" dirty="0" err="1"/>
              <a:t>to</a:t>
            </a:r>
            <a:r>
              <a:rPr lang="de-DE" sz="1500" dirty="0"/>
              <a:t> </a:t>
            </a:r>
            <a:r>
              <a:rPr lang="de-DE" sz="1500" dirty="0" err="1"/>
              <a:t>Article</a:t>
            </a:r>
            <a:r>
              <a:rPr lang="de-DE" sz="1500" dirty="0"/>
              <a:t> 4 </a:t>
            </a:r>
            <a:r>
              <a:rPr lang="de-DE" sz="1500" dirty="0" err="1"/>
              <a:t>of</a:t>
            </a:r>
            <a:r>
              <a:rPr lang="de-DE" sz="1500" dirty="0"/>
              <a:t> </a:t>
            </a:r>
            <a:r>
              <a:rPr lang="de-DE" sz="1500" dirty="0" err="1"/>
              <a:t>the</a:t>
            </a:r>
            <a:r>
              <a:rPr lang="de-DE" sz="1500" dirty="0"/>
              <a:t> Treaty on European Union </a:t>
            </a:r>
            <a:r>
              <a:rPr lang="de-DE" sz="1500" dirty="0" err="1"/>
              <a:t>or</a:t>
            </a:r>
            <a:r>
              <a:rPr lang="de-DE" sz="1500" dirty="0"/>
              <a:t> </a:t>
            </a:r>
            <a:r>
              <a:rPr lang="de-DE" sz="1500" dirty="0" err="1"/>
              <a:t>to</a:t>
            </a:r>
            <a:r>
              <a:rPr lang="de-DE" sz="1500" dirty="0"/>
              <a:t> </a:t>
            </a:r>
            <a:r>
              <a:rPr lang="de-DE" sz="1500" dirty="0" err="1"/>
              <a:t>Articles</a:t>
            </a:r>
            <a:r>
              <a:rPr lang="de-DE" sz="1500" dirty="0"/>
              <a:t> 93, 106 and 107 </a:t>
            </a:r>
            <a:r>
              <a:rPr lang="de-DE" sz="1500" dirty="0" err="1"/>
              <a:t>of</a:t>
            </a:r>
            <a:r>
              <a:rPr lang="de-DE" sz="1500" dirty="0"/>
              <a:t> </a:t>
            </a:r>
            <a:r>
              <a:rPr lang="de-DE" sz="1500" dirty="0" err="1"/>
              <a:t>this</a:t>
            </a:r>
            <a:r>
              <a:rPr lang="de-DE" sz="1500" dirty="0"/>
              <a:t> Treaty, </a:t>
            </a:r>
          </a:p>
          <a:p>
            <a:pPr>
              <a:lnSpc>
                <a:spcPct val="90000"/>
              </a:lnSpc>
            </a:pPr>
            <a:r>
              <a:rPr lang="de-DE" sz="1500" dirty="0"/>
              <a:t>and </a:t>
            </a:r>
            <a:r>
              <a:rPr lang="de-DE" sz="1500" dirty="0" err="1"/>
              <a:t>given</a:t>
            </a:r>
            <a:r>
              <a:rPr lang="de-DE" sz="1500" dirty="0"/>
              <a:t> </a:t>
            </a:r>
            <a:r>
              <a:rPr lang="de-DE" sz="1500" dirty="0" err="1"/>
              <a:t>the</a:t>
            </a:r>
            <a:r>
              <a:rPr lang="de-DE" sz="1500" dirty="0"/>
              <a:t> </a:t>
            </a:r>
            <a:r>
              <a:rPr lang="de-DE" sz="1500" dirty="0" err="1"/>
              <a:t>place</a:t>
            </a:r>
            <a:r>
              <a:rPr lang="de-DE" sz="1500" dirty="0"/>
              <a:t> </a:t>
            </a:r>
            <a:r>
              <a:rPr lang="de-DE" sz="1500" dirty="0" err="1"/>
              <a:t>occupied</a:t>
            </a:r>
            <a:r>
              <a:rPr lang="de-DE" sz="1500" dirty="0"/>
              <a:t> </a:t>
            </a:r>
            <a:r>
              <a:rPr lang="de-DE" sz="1500" dirty="0" err="1"/>
              <a:t>by</a:t>
            </a:r>
            <a:r>
              <a:rPr lang="de-DE" sz="1500" dirty="0"/>
              <a:t> </a:t>
            </a:r>
            <a:r>
              <a:rPr lang="de-DE" sz="1500" dirty="0" err="1"/>
              <a:t>services</a:t>
            </a:r>
            <a:r>
              <a:rPr lang="de-DE" sz="1500" dirty="0"/>
              <a:t> </a:t>
            </a:r>
            <a:r>
              <a:rPr lang="de-DE" sz="1500" dirty="0" err="1"/>
              <a:t>of</a:t>
            </a:r>
            <a:r>
              <a:rPr lang="de-DE" sz="1500" dirty="0"/>
              <a:t> </a:t>
            </a:r>
            <a:r>
              <a:rPr lang="de-DE" sz="1500" dirty="0" err="1"/>
              <a:t>general</a:t>
            </a:r>
            <a:r>
              <a:rPr lang="de-DE" sz="1500" dirty="0"/>
              <a:t> </a:t>
            </a:r>
            <a:r>
              <a:rPr lang="de-DE" sz="1500" dirty="0" err="1"/>
              <a:t>economic</a:t>
            </a:r>
            <a:r>
              <a:rPr lang="de-DE" sz="1500" dirty="0"/>
              <a:t> </a:t>
            </a:r>
            <a:r>
              <a:rPr lang="de-DE" sz="1500" dirty="0" err="1"/>
              <a:t>interest</a:t>
            </a:r>
            <a:r>
              <a:rPr lang="de-DE" sz="1500" dirty="0"/>
              <a:t> in </a:t>
            </a:r>
            <a:r>
              <a:rPr lang="de-DE" sz="1500" dirty="0" err="1"/>
              <a:t>the</a:t>
            </a:r>
            <a:r>
              <a:rPr lang="de-DE" sz="1500" dirty="0"/>
              <a:t> </a:t>
            </a:r>
            <a:r>
              <a:rPr lang="de-DE" sz="1500" dirty="0" err="1"/>
              <a:t>shared</a:t>
            </a:r>
            <a:r>
              <a:rPr lang="de-DE" sz="1500" dirty="0"/>
              <a:t> </a:t>
            </a:r>
            <a:r>
              <a:rPr lang="de-DE" sz="1500" dirty="0" err="1"/>
              <a:t>values</a:t>
            </a:r>
            <a:r>
              <a:rPr lang="de-DE" sz="1500" dirty="0"/>
              <a:t> </a:t>
            </a:r>
            <a:r>
              <a:rPr lang="de-DE" sz="1500" dirty="0" err="1"/>
              <a:t>of</a:t>
            </a:r>
            <a:r>
              <a:rPr lang="de-DE" sz="1500" dirty="0"/>
              <a:t> </a:t>
            </a:r>
            <a:r>
              <a:rPr lang="de-DE" sz="1500" dirty="0" err="1"/>
              <a:t>the</a:t>
            </a:r>
            <a:r>
              <a:rPr lang="de-DE" sz="1500" dirty="0"/>
              <a:t> Union </a:t>
            </a:r>
            <a:r>
              <a:rPr lang="de-DE" sz="1500" dirty="0" err="1"/>
              <a:t>as</a:t>
            </a:r>
            <a:r>
              <a:rPr lang="de-DE" sz="1500" dirty="0"/>
              <a:t> </a:t>
            </a:r>
            <a:r>
              <a:rPr lang="de-DE" sz="1500" dirty="0" err="1"/>
              <a:t>well</a:t>
            </a:r>
            <a:r>
              <a:rPr lang="de-DE" sz="1500" dirty="0"/>
              <a:t> </a:t>
            </a:r>
            <a:r>
              <a:rPr lang="de-DE" sz="1500" dirty="0" err="1"/>
              <a:t>as</a:t>
            </a:r>
            <a:r>
              <a:rPr lang="de-DE" sz="1500" dirty="0"/>
              <a:t> </a:t>
            </a:r>
            <a:r>
              <a:rPr lang="de-DE" sz="1500" dirty="0" err="1"/>
              <a:t>their</a:t>
            </a:r>
            <a:r>
              <a:rPr lang="de-DE" sz="1500" dirty="0"/>
              <a:t> </a:t>
            </a:r>
            <a:r>
              <a:rPr lang="de-DE" sz="1500" dirty="0" err="1"/>
              <a:t>role</a:t>
            </a:r>
            <a:r>
              <a:rPr lang="de-DE" sz="1500" dirty="0"/>
              <a:t> in </a:t>
            </a:r>
            <a:r>
              <a:rPr lang="de-DE" sz="1500" dirty="0" err="1"/>
              <a:t>promoting</a:t>
            </a:r>
            <a:r>
              <a:rPr lang="de-DE" sz="1500" dirty="0"/>
              <a:t> social and territorial </a:t>
            </a:r>
            <a:r>
              <a:rPr lang="de-DE" sz="1500" dirty="0" err="1"/>
              <a:t>cohesion</a:t>
            </a:r>
            <a:r>
              <a:rPr lang="de-DE" sz="1500" dirty="0"/>
              <a:t>, </a:t>
            </a:r>
          </a:p>
          <a:p>
            <a:pPr>
              <a:lnSpc>
                <a:spcPct val="90000"/>
              </a:lnSpc>
            </a:pPr>
            <a:r>
              <a:rPr lang="de-DE" sz="1500" dirty="0" err="1"/>
              <a:t>the</a:t>
            </a:r>
            <a:r>
              <a:rPr lang="de-DE" sz="1500" dirty="0"/>
              <a:t> Union and </a:t>
            </a:r>
            <a:r>
              <a:rPr lang="de-DE" sz="1500" dirty="0" err="1"/>
              <a:t>the</a:t>
            </a:r>
            <a:r>
              <a:rPr lang="de-DE" sz="1500" dirty="0"/>
              <a:t> Member States, </a:t>
            </a:r>
            <a:r>
              <a:rPr lang="de-DE" sz="1500" dirty="0" err="1"/>
              <a:t>each</a:t>
            </a:r>
            <a:r>
              <a:rPr lang="de-DE" sz="1500" dirty="0"/>
              <a:t> </a:t>
            </a:r>
            <a:r>
              <a:rPr lang="de-DE" sz="1500" dirty="0" err="1"/>
              <a:t>within</a:t>
            </a:r>
            <a:r>
              <a:rPr lang="de-DE" sz="1500" dirty="0"/>
              <a:t> </a:t>
            </a:r>
            <a:r>
              <a:rPr lang="de-DE" sz="1500" dirty="0" err="1"/>
              <a:t>their</a:t>
            </a:r>
            <a:r>
              <a:rPr lang="de-DE" sz="1500" dirty="0"/>
              <a:t> </a:t>
            </a:r>
            <a:r>
              <a:rPr lang="de-DE" sz="1500" dirty="0" err="1"/>
              <a:t>respective</a:t>
            </a:r>
            <a:r>
              <a:rPr lang="de-DE" sz="1500" dirty="0"/>
              <a:t> </a:t>
            </a:r>
            <a:r>
              <a:rPr lang="de-DE" sz="1500" dirty="0" err="1"/>
              <a:t>powers</a:t>
            </a:r>
            <a:r>
              <a:rPr lang="de-DE" sz="1500" dirty="0"/>
              <a:t> and </a:t>
            </a:r>
            <a:r>
              <a:rPr lang="de-DE" sz="1500" dirty="0" err="1"/>
              <a:t>within</a:t>
            </a:r>
            <a:r>
              <a:rPr lang="de-DE" sz="1500" dirty="0"/>
              <a:t> </a:t>
            </a:r>
            <a:r>
              <a:rPr lang="de-DE" sz="1500" dirty="0" err="1"/>
              <a:t>the</a:t>
            </a:r>
            <a:r>
              <a:rPr lang="de-DE" sz="1500" dirty="0"/>
              <a:t> </a:t>
            </a:r>
            <a:r>
              <a:rPr lang="de-DE" sz="1500" dirty="0" err="1"/>
              <a:t>scope</a:t>
            </a:r>
            <a:r>
              <a:rPr lang="de-DE" sz="1500" dirty="0"/>
              <a:t> </a:t>
            </a:r>
            <a:r>
              <a:rPr lang="de-DE" sz="1500" dirty="0" err="1"/>
              <a:t>of</a:t>
            </a:r>
            <a:r>
              <a:rPr lang="de-DE" sz="1500" dirty="0"/>
              <a:t> </a:t>
            </a:r>
            <a:r>
              <a:rPr lang="de-DE" sz="1500" dirty="0" err="1"/>
              <a:t>application</a:t>
            </a:r>
            <a:r>
              <a:rPr lang="de-DE" sz="1500" dirty="0"/>
              <a:t> </a:t>
            </a:r>
            <a:r>
              <a:rPr lang="de-DE" sz="1500" dirty="0" err="1"/>
              <a:t>of</a:t>
            </a:r>
            <a:r>
              <a:rPr lang="de-DE" sz="1500" dirty="0"/>
              <a:t> </a:t>
            </a:r>
            <a:r>
              <a:rPr lang="de-DE" sz="1500" dirty="0" err="1"/>
              <a:t>the</a:t>
            </a:r>
            <a:r>
              <a:rPr lang="de-DE" sz="1500" dirty="0"/>
              <a:t> </a:t>
            </a:r>
            <a:r>
              <a:rPr lang="de-DE" sz="1500" dirty="0" err="1"/>
              <a:t>Treaties</a:t>
            </a:r>
            <a:r>
              <a:rPr lang="de-DE" sz="1500" dirty="0"/>
              <a:t>, </a:t>
            </a:r>
          </a:p>
          <a:p>
            <a:pPr>
              <a:lnSpc>
                <a:spcPct val="90000"/>
              </a:lnSpc>
            </a:pPr>
            <a:r>
              <a:rPr lang="de-DE" sz="1500" dirty="0" err="1"/>
              <a:t>shall</a:t>
            </a:r>
            <a:r>
              <a:rPr lang="de-DE" sz="1500" dirty="0"/>
              <a:t> </a:t>
            </a:r>
            <a:r>
              <a:rPr lang="de-DE" sz="1500" dirty="0" err="1"/>
              <a:t>take</a:t>
            </a:r>
            <a:r>
              <a:rPr lang="de-DE" sz="1500" dirty="0"/>
              <a:t> care </a:t>
            </a:r>
            <a:r>
              <a:rPr lang="de-DE" sz="1500" dirty="0" err="1"/>
              <a:t>that</a:t>
            </a:r>
            <a:r>
              <a:rPr lang="de-DE" sz="1500" dirty="0"/>
              <a:t> such </a:t>
            </a:r>
            <a:r>
              <a:rPr lang="de-DE" sz="1500" dirty="0" err="1"/>
              <a:t>services</a:t>
            </a:r>
            <a:r>
              <a:rPr lang="de-DE" sz="1500" dirty="0"/>
              <a:t> </a:t>
            </a:r>
            <a:r>
              <a:rPr lang="de-DE" sz="1500" dirty="0" err="1"/>
              <a:t>operate</a:t>
            </a:r>
            <a:r>
              <a:rPr lang="de-DE" sz="1500" dirty="0"/>
              <a:t> on </a:t>
            </a:r>
            <a:r>
              <a:rPr lang="de-DE" sz="1500" dirty="0" err="1"/>
              <a:t>the</a:t>
            </a:r>
            <a:r>
              <a:rPr lang="de-DE" sz="1500" dirty="0"/>
              <a:t> </a:t>
            </a:r>
            <a:r>
              <a:rPr lang="de-DE" sz="1500" dirty="0" err="1"/>
              <a:t>basis</a:t>
            </a:r>
            <a:r>
              <a:rPr lang="de-DE" sz="1500" dirty="0"/>
              <a:t> </a:t>
            </a:r>
            <a:r>
              <a:rPr lang="de-DE" sz="1500" dirty="0" err="1"/>
              <a:t>of</a:t>
            </a:r>
            <a:r>
              <a:rPr lang="de-DE" sz="1500" dirty="0"/>
              <a:t> </a:t>
            </a:r>
            <a:r>
              <a:rPr lang="de-DE" sz="1500" dirty="0" err="1"/>
              <a:t>principles</a:t>
            </a:r>
            <a:r>
              <a:rPr lang="de-DE" sz="1500" dirty="0"/>
              <a:t> and </a:t>
            </a:r>
            <a:r>
              <a:rPr lang="de-DE" sz="1500" dirty="0" err="1"/>
              <a:t>conditions</a:t>
            </a:r>
            <a:r>
              <a:rPr lang="de-DE" sz="1500" dirty="0"/>
              <a:t>, </a:t>
            </a:r>
            <a:r>
              <a:rPr lang="de-DE" sz="1500" dirty="0" err="1"/>
              <a:t>particularly</a:t>
            </a:r>
            <a:r>
              <a:rPr lang="de-DE" sz="1500" dirty="0"/>
              <a:t> </a:t>
            </a:r>
            <a:r>
              <a:rPr lang="de-DE" sz="1500" dirty="0" err="1"/>
              <a:t>economic</a:t>
            </a:r>
            <a:r>
              <a:rPr lang="de-DE" sz="1500" dirty="0"/>
              <a:t> and </a:t>
            </a:r>
            <a:r>
              <a:rPr lang="de-DE" sz="1500" dirty="0" err="1"/>
              <a:t>financial</a:t>
            </a:r>
            <a:r>
              <a:rPr lang="de-DE" sz="1500" dirty="0"/>
              <a:t> </a:t>
            </a:r>
            <a:r>
              <a:rPr lang="de-DE" sz="1500" dirty="0" err="1"/>
              <a:t>conditions</a:t>
            </a:r>
            <a:r>
              <a:rPr lang="de-DE" sz="1500" dirty="0"/>
              <a:t>, </a:t>
            </a:r>
            <a:r>
              <a:rPr lang="de-DE" sz="1500" dirty="0" err="1"/>
              <a:t>which</a:t>
            </a:r>
            <a:r>
              <a:rPr lang="de-DE" sz="1500" dirty="0"/>
              <a:t> </a:t>
            </a:r>
            <a:r>
              <a:rPr lang="de-DE" sz="1500" dirty="0" err="1"/>
              <a:t>enable</a:t>
            </a:r>
            <a:r>
              <a:rPr lang="de-DE" sz="1500" dirty="0"/>
              <a:t> </a:t>
            </a:r>
            <a:r>
              <a:rPr lang="de-DE" sz="1500" dirty="0" err="1"/>
              <a:t>them</a:t>
            </a:r>
            <a:r>
              <a:rPr lang="de-DE" sz="1500" dirty="0"/>
              <a:t> </a:t>
            </a:r>
            <a:r>
              <a:rPr lang="de-DE" sz="1500" dirty="0" err="1"/>
              <a:t>to</a:t>
            </a:r>
            <a:r>
              <a:rPr lang="de-DE" sz="1500" dirty="0"/>
              <a:t> </a:t>
            </a:r>
            <a:r>
              <a:rPr lang="de-DE" sz="1500" dirty="0" err="1"/>
              <a:t>fulfil</a:t>
            </a:r>
            <a:r>
              <a:rPr lang="de-DE" sz="1500" dirty="0"/>
              <a:t> </a:t>
            </a:r>
            <a:r>
              <a:rPr lang="de-DE" sz="1500" dirty="0" err="1"/>
              <a:t>their</a:t>
            </a:r>
            <a:r>
              <a:rPr lang="de-DE" sz="1500" dirty="0"/>
              <a:t> </a:t>
            </a:r>
            <a:r>
              <a:rPr lang="de-DE" sz="1500" dirty="0" err="1"/>
              <a:t>missions</a:t>
            </a:r>
            <a:r>
              <a:rPr lang="de-DE" sz="1500" dirty="0"/>
              <a:t>.</a:t>
            </a:r>
          </a:p>
          <a:p>
            <a:pPr>
              <a:lnSpc>
                <a:spcPct val="90000"/>
              </a:lnSpc>
            </a:pPr>
            <a:endParaRPr lang="de-DE" sz="15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Public Services</a:t>
            </a:r>
          </a:p>
        </p:txBody>
      </p:sp>
      <p:pic>
        <p:nvPicPr>
          <p:cNvPr id="6" name="Εικόνα 5">
            <a:extLst>
              <a:ext uri="{FF2B5EF4-FFF2-40B4-BE49-F238E27FC236}">
                <a16:creationId xmlns:a16="http://schemas.microsoft.com/office/drawing/2014/main" id="{CAC40B1B-7FD2-798C-F215-C1BDB777CA87}"/>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972208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pPr>
              <a:lnSpc>
                <a:spcPct val="90000"/>
              </a:lnSpc>
            </a:pPr>
            <a:r>
              <a:rPr lang="de-DE" sz="1500" dirty="0" err="1"/>
              <a:t>Article</a:t>
            </a:r>
            <a:r>
              <a:rPr lang="de-DE" sz="1500" dirty="0"/>
              <a:t> 15 T</a:t>
            </a:r>
            <a:r>
              <a:rPr lang="en-US" sz="1500" dirty="0"/>
              <a:t>F</a:t>
            </a:r>
            <a:r>
              <a:rPr lang="de-DE" sz="1500" dirty="0"/>
              <a:t>EU</a:t>
            </a:r>
          </a:p>
          <a:p>
            <a:pPr>
              <a:lnSpc>
                <a:spcPct val="90000"/>
              </a:lnSpc>
            </a:pPr>
            <a:r>
              <a:rPr lang="de-DE" sz="1500" dirty="0"/>
              <a:t>1. In </a:t>
            </a:r>
            <a:r>
              <a:rPr lang="de-DE" sz="1500" dirty="0" err="1"/>
              <a:t>order</a:t>
            </a:r>
            <a:r>
              <a:rPr lang="de-DE" sz="1500" dirty="0"/>
              <a:t> </a:t>
            </a:r>
            <a:r>
              <a:rPr lang="de-DE" sz="1500" dirty="0" err="1"/>
              <a:t>to</a:t>
            </a:r>
            <a:r>
              <a:rPr lang="de-DE" sz="1500" dirty="0"/>
              <a:t> promote </a:t>
            </a:r>
            <a:r>
              <a:rPr lang="de-DE" sz="1500" dirty="0" err="1"/>
              <a:t>good</a:t>
            </a:r>
            <a:r>
              <a:rPr lang="de-DE" sz="1500" dirty="0"/>
              <a:t> </a:t>
            </a:r>
            <a:r>
              <a:rPr lang="de-DE" sz="1500" dirty="0" err="1"/>
              <a:t>governance</a:t>
            </a:r>
            <a:r>
              <a:rPr lang="de-DE" sz="1500" dirty="0"/>
              <a:t> and </a:t>
            </a:r>
            <a:r>
              <a:rPr lang="de-DE" sz="1500" dirty="0" err="1"/>
              <a:t>ensure</a:t>
            </a:r>
            <a:r>
              <a:rPr lang="de-DE" sz="1500" dirty="0"/>
              <a:t> </a:t>
            </a:r>
            <a:r>
              <a:rPr lang="de-DE" sz="1500" dirty="0" err="1"/>
              <a:t>the</a:t>
            </a:r>
            <a:r>
              <a:rPr lang="de-DE" sz="1500" dirty="0"/>
              <a:t> </a:t>
            </a:r>
            <a:r>
              <a:rPr lang="de-DE" sz="1500" dirty="0" err="1"/>
              <a:t>participation</a:t>
            </a:r>
            <a:r>
              <a:rPr lang="de-DE" sz="1500" dirty="0"/>
              <a:t> </a:t>
            </a:r>
            <a:r>
              <a:rPr lang="de-DE" sz="1500" dirty="0" err="1"/>
              <a:t>of</a:t>
            </a:r>
            <a:r>
              <a:rPr lang="de-DE" sz="1500" dirty="0"/>
              <a:t> </a:t>
            </a:r>
            <a:r>
              <a:rPr lang="de-DE" sz="1500" dirty="0" err="1"/>
              <a:t>civil</a:t>
            </a:r>
            <a:r>
              <a:rPr lang="de-DE" sz="1500" dirty="0"/>
              <a:t> </a:t>
            </a:r>
            <a:r>
              <a:rPr lang="de-DE" sz="1500" dirty="0" err="1"/>
              <a:t>society</a:t>
            </a:r>
            <a:r>
              <a:rPr lang="de-DE" sz="1500" dirty="0"/>
              <a:t>, </a:t>
            </a:r>
            <a:r>
              <a:rPr lang="de-DE" sz="1500" dirty="0" err="1"/>
              <a:t>the</a:t>
            </a:r>
            <a:r>
              <a:rPr lang="de-DE" sz="1500" dirty="0"/>
              <a:t> </a:t>
            </a:r>
            <a:r>
              <a:rPr lang="de-DE" sz="1500" dirty="0" err="1"/>
              <a:t>Union’s</a:t>
            </a:r>
            <a:r>
              <a:rPr lang="de-DE" sz="1500" dirty="0"/>
              <a:t> </a:t>
            </a:r>
            <a:r>
              <a:rPr lang="de-DE" sz="1500" dirty="0" err="1"/>
              <a:t>institutions</a:t>
            </a:r>
            <a:r>
              <a:rPr lang="de-DE" sz="1500" dirty="0"/>
              <a:t>, </a:t>
            </a:r>
            <a:r>
              <a:rPr lang="de-DE" sz="1500" dirty="0" err="1"/>
              <a:t>bodies</a:t>
            </a:r>
            <a:r>
              <a:rPr lang="de-DE" sz="1500" dirty="0"/>
              <a:t>, </a:t>
            </a:r>
            <a:r>
              <a:rPr lang="de-DE" sz="1500" dirty="0" err="1"/>
              <a:t>offices</a:t>
            </a:r>
            <a:r>
              <a:rPr lang="de-DE" sz="1500" dirty="0"/>
              <a:t> and </a:t>
            </a:r>
            <a:r>
              <a:rPr lang="de-DE" sz="1500" dirty="0" err="1"/>
              <a:t>agencies</a:t>
            </a:r>
            <a:r>
              <a:rPr lang="de-DE" sz="1500" dirty="0"/>
              <a:t> </a:t>
            </a:r>
            <a:r>
              <a:rPr lang="de-DE" sz="1500" dirty="0" err="1"/>
              <a:t>shall</a:t>
            </a:r>
            <a:r>
              <a:rPr lang="de-DE" sz="1500" dirty="0"/>
              <a:t> </a:t>
            </a:r>
            <a:r>
              <a:rPr lang="de-DE" sz="1500" dirty="0" err="1"/>
              <a:t>conduct</a:t>
            </a:r>
            <a:r>
              <a:rPr lang="de-DE" sz="1500" dirty="0"/>
              <a:t> </a:t>
            </a:r>
            <a:r>
              <a:rPr lang="de-DE" sz="1500" dirty="0" err="1"/>
              <a:t>their</a:t>
            </a:r>
            <a:r>
              <a:rPr lang="de-DE" sz="1500" dirty="0"/>
              <a:t> </a:t>
            </a:r>
            <a:r>
              <a:rPr lang="de-DE" sz="1500" dirty="0" err="1"/>
              <a:t>work</a:t>
            </a:r>
            <a:r>
              <a:rPr lang="de-DE" sz="1500" dirty="0"/>
              <a:t> </a:t>
            </a:r>
            <a:r>
              <a:rPr lang="de-DE" sz="1500" dirty="0" err="1"/>
              <a:t>as</a:t>
            </a:r>
            <a:r>
              <a:rPr lang="de-DE" sz="1500" dirty="0"/>
              <a:t> </a:t>
            </a:r>
            <a:r>
              <a:rPr lang="de-DE" sz="1500" dirty="0" err="1"/>
              <a:t>openly</a:t>
            </a:r>
            <a:r>
              <a:rPr lang="de-DE" sz="1500" dirty="0"/>
              <a:t> </a:t>
            </a:r>
            <a:r>
              <a:rPr lang="de-DE" sz="1500" dirty="0" err="1"/>
              <a:t>as</a:t>
            </a:r>
            <a:r>
              <a:rPr lang="de-DE" sz="1500" dirty="0"/>
              <a:t> possible.</a:t>
            </a:r>
          </a:p>
          <a:p>
            <a:pPr>
              <a:lnSpc>
                <a:spcPct val="90000"/>
              </a:lnSpc>
            </a:pPr>
            <a:r>
              <a:rPr lang="de-DE" sz="1500" dirty="0"/>
              <a:t>2. The European </a:t>
            </a:r>
            <a:r>
              <a:rPr lang="de-DE" sz="1500" dirty="0" err="1"/>
              <a:t>Parliament</a:t>
            </a:r>
            <a:r>
              <a:rPr lang="de-DE" sz="1500" dirty="0"/>
              <a:t> </a:t>
            </a:r>
            <a:r>
              <a:rPr lang="de-DE" sz="1500" dirty="0" err="1"/>
              <a:t>shall</a:t>
            </a:r>
            <a:r>
              <a:rPr lang="de-DE" sz="1500" dirty="0"/>
              <a:t> </a:t>
            </a:r>
            <a:r>
              <a:rPr lang="de-DE" sz="1500" dirty="0" err="1"/>
              <a:t>meet</a:t>
            </a:r>
            <a:r>
              <a:rPr lang="de-DE" sz="1500" dirty="0"/>
              <a:t> in </a:t>
            </a:r>
            <a:r>
              <a:rPr lang="de-DE" sz="1500" dirty="0" err="1"/>
              <a:t>public</a:t>
            </a:r>
            <a:r>
              <a:rPr lang="de-DE" sz="1500" dirty="0"/>
              <a:t>, </a:t>
            </a:r>
            <a:r>
              <a:rPr lang="de-DE" sz="1500" dirty="0" err="1"/>
              <a:t>as</a:t>
            </a:r>
            <a:r>
              <a:rPr lang="de-DE" sz="1500" dirty="0"/>
              <a:t> </a:t>
            </a:r>
            <a:r>
              <a:rPr lang="de-DE" sz="1500" dirty="0" err="1"/>
              <a:t>shall</a:t>
            </a:r>
            <a:r>
              <a:rPr lang="de-DE" sz="1500" dirty="0"/>
              <a:t> </a:t>
            </a:r>
            <a:r>
              <a:rPr lang="de-DE" sz="1500" dirty="0" err="1"/>
              <a:t>the</a:t>
            </a:r>
            <a:r>
              <a:rPr lang="de-DE" sz="1500" dirty="0"/>
              <a:t> Council </a:t>
            </a:r>
            <a:r>
              <a:rPr lang="de-DE" sz="1500" dirty="0" err="1"/>
              <a:t>when</a:t>
            </a:r>
            <a:r>
              <a:rPr lang="de-DE" sz="1500" dirty="0"/>
              <a:t> </a:t>
            </a:r>
            <a:r>
              <a:rPr lang="de-DE" sz="1500" dirty="0" err="1"/>
              <a:t>considering</a:t>
            </a:r>
            <a:r>
              <a:rPr lang="de-DE" sz="1500" dirty="0"/>
              <a:t> and </a:t>
            </a:r>
            <a:r>
              <a:rPr lang="de-DE" sz="1500" dirty="0" err="1"/>
              <a:t>voting</a:t>
            </a:r>
            <a:r>
              <a:rPr lang="de-DE" sz="1500" dirty="0"/>
              <a:t> on a draft legislative </a:t>
            </a:r>
            <a:r>
              <a:rPr lang="de-DE" sz="1500" dirty="0" err="1"/>
              <a:t>act</a:t>
            </a:r>
            <a:r>
              <a:rPr lang="de-DE" sz="1500" dirty="0"/>
              <a:t>.</a:t>
            </a:r>
          </a:p>
          <a:p>
            <a:pPr>
              <a:lnSpc>
                <a:spcPct val="90000"/>
              </a:lnSpc>
            </a:pPr>
            <a:r>
              <a:rPr lang="de-DE" sz="1500" dirty="0"/>
              <a:t>3. Any </a:t>
            </a:r>
            <a:r>
              <a:rPr lang="de-DE" sz="1500" dirty="0" err="1"/>
              <a:t>citizen</a:t>
            </a:r>
            <a:r>
              <a:rPr lang="de-DE" sz="1500" dirty="0"/>
              <a:t> </a:t>
            </a:r>
            <a:r>
              <a:rPr lang="de-DE" sz="1500" dirty="0" err="1"/>
              <a:t>of</a:t>
            </a:r>
            <a:r>
              <a:rPr lang="de-DE" sz="1500" dirty="0"/>
              <a:t> </a:t>
            </a:r>
            <a:r>
              <a:rPr lang="de-DE" sz="1500" dirty="0" err="1"/>
              <a:t>the</a:t>
            </a:r>
            <a:r>
              <a:rPr lang="de-DE" sz="1500" dirty="0"/>
              <a:t> Union, and </a:t>
            </a:r>
            <a:r>
              <a:rPr lang="de-DE" sz="1500" dirty="0" err="1"/>
              <a:t>any</a:t>
            </a:r>
            <a:r>
              <a:rPr lang="de-DE" sz="1500" dirty="0"/>
              <a:t> </a:t>
            </a:r>
            <a:r>
              <a:rPr lang="de-DE" sz="1500" dirty="0" err="1"/>
              <a:t>natural</a:t>
            </a:r>
            <a:r>
              <a:rPr lang="de-DE" sz="1500" dirty="0"/>
              <a:t> </a:t>
            </a:r>
            <a:r>
              <a:rPr lang="de-DE" sz="1500" dirty="0" err="1"/>
              <a:t>or</a:t>
            </a:r>
            <a:r>
              <a:rPr lang="de-DE" sz="1500" dirty="0"/>
              <a:t> legal </a:t>
            </a:r>
            <a:r>
              <a:rPr lang="de-DE" sz="1500" dirty="0" err="1"/>
              <a:t>person</a:t>
            </a:r>
            <a:r>
              <a:rPr lang="de-DE" sz="1500" dirty="0"/>
              <a:t> </a:t>
            </a:r>
            <a:r>
              <a:rPr lang="de-DE" sz="1500" dirty="0" err="1"/>
              <a:t>residing</a:t>
            </a:r>
            <a:r>
              <a:rPr lang="de-DE" sz="1500" dirty="0"/>
              <a:t> </a:t>
            </a:r>
            <a:r>
              <a:rPr lang="de-DE" sz="1500" dirty="0" err="1"/>
              <a:t>or</a:t>
            </a:r>
            <a:r>
              <a:rPr lang="de-DE" sz="1500" dirty="0"/>
              <a:t> </a:t>
            </a:r>
            <a:r>
              <a:rPr lang="de-DE" sz="1500" dirty="0" err="1"/>
              <a:t>having</a:t>
            </a:r>
            <a:r>
              <a:rPr lang="de-DE" sz="1500" dirty="0"/>
              <a:t> </a:t>
            </a:r>
            <a:r>
              <a:rPr lang="de-DE" sz="1500" dirty="0" err="1"/>
              <a:t>its</a:t>
            </a:r>
            <a:r>
              <a:rPr lang="de-DE" sz="1500" dirty="0"/>
              <a:t> registered </a:t>
            </a:r>
            <a:r>
              <a:rPr lang="de-DE" sz="1500" dirty="0" err="1"/>
              <a:t>office</a:t>
            </a:r>
            <a:r>
              <a:rPr lang="de-DE" sz="1500" dirty="0"/>
              <a:t> in a Member State, </a:t>
            </a:r>
            <a:r>
              <a:rPr lang="de-DE" sz="1500" dirty="0" err="1"/>
              <a:t>shall</a:t>
            </a:r>
            <a:r>
              <a:rPr lang="de-DE" sz="1500" dirty="0"/>
              <a:t> </a:t>
            </a:r>
            <a:r>
              <a:rPr lang="de-DE" sz="1500" dirty="0" err="1"/>
              <a:t>have</a:t>
            </a:r>
            <a:r>
              <a:rPr lang="de-DE" sz="1500" dirty="0"/>
              <a:t> a </a:t>
            </a:r>
            <a:r>
              <a:rPr lang="de-DE" sz="1500" dirty="0" err="1"/>
              <a:t>right</a:t>
            </a:r>
            <a:r>
              <a:rPr lang="de-DE" sz="1500" dirty="0"/>
              <a:t> </a:t>
            </a:r>
            <a:r>
              <a:rPr lang="de-DE" sz="1500" dirty="0" err="1"/>
              <a:t>of</a:t>
            </a:r>
            <a:r>
              <a:rPr lang="de-DE" sz="1500" dirty="0"/>
              <a:t> </a:t>
            </a:r>
            <a:r>
              <a:rPr lang="de-DE" sz="1500" dirty="0" err="1"/>
              <a:t>access</a:t>
            </a:r>
            <a:r>
              <a:rPr lang="de-DE" sz="1500" dirty="0"/>
              <a:t> </a:t>
            </a:r>
            <a:r>
              <a:rPr lang="de-DE" sz="1500" dirty="0" err="1"/>
              <a:t>to</a:t>
            </a:r>
            <a:r>
              <a:rPr lang="de-DE" sz="1500" dirty="0"/>
              <a:t> </a:t>
            </a:r>
            <a:r>
              <a:rPr lang="de-DE" sz="1500" dirty="0" err="1"/>
              <a:t>documents</a:t>
            </a:r>
            <a:r>
              <a:rPr lang="de-DE" sz="1500" dirty="0"/>
              <a:t> </a:t>
            </a:r>
            <a:r>
              <a:rPr lang="de-DE" sz="1500" dirty="0" err="1"/>
              <a:t>of</a:t>
            </a:r>
            <a:r>
              <a:rPr lang="de-DE" sz="1500" dirty="0"/>
              <a:t> </a:t>
            </a:r>
            <a:r>
              <a:rPr lang="de-DE" sz="1500" dirty="0" err="1"/>
              <a:t>the</a:t>
            </a:r>
            <a:r>
              <a:rPr lang="de-DE" sz="1500" dirty="0"/>
              <a:t> </a:t>
            </a:r>
            <a:r>
              <a:rPr lang="de-DE" sz="1500" dirty="0" err="1"/>
              <a:t>Union’s</a:t>
            </a:r>
            <a:r>
              <a:rPr lang="de-DE" sz="1500" dirty="0"/>
              <a:t> </a:t>
            </a:r>
            <a:r>
              <a:rPr lang="de-DE" sz="1500" dirty="0" err="1"/>
              <a:t>institutions</a:t>
            </a:r>
            <a:r>
              <a:rPr lang="de-DE" sz="1500" dirty="0"/>
              <a:t>, </a:t>
            </a:r>
            <a:r>
              <a:rPr lang="de-DE" sz="1500" dirty="0" err="1"/>
              <a:t>bodies</a:t>
            </a:r>
            <a:r>
              <a:rPr lang="de-DE" sz="1500" dirty="0"/>
              <a:t>, </a:t>
            </a:r>
            <a:r>
              <a:rPr lang="de-DE" sz="1500" dirty="0" err="1"/>
              <a:t>offices</a:t>
            </a:r>
            <a:r>
              <a:rPr lang="de-DE" sz="1500" dirty="0"/>
              <a:t> and </a:t>
            </a:r>
            <a:r>
              <a:rPr lang="de-DE" sz="1500" dirty="0" err="1"/>
              <a:t>agencies</a:t>
            </a:r>
            <a:r>
              <a:rPr lang="de-DE" sz="1500" dirty="0"/>
              <a:t>, </a:t>
            </a:r>
            <a:r>
              <a:rPr lang="de-DE" sz="1500" dirty="0" err="1"/>
              <a:t>whatever</a:t>
            </a:r>
            <a:r>
              <a:rPr lang="de-DE" sz="1500" dirty="0"/>
              <a:t> </a:t>
            </a:r>
            <a:r>
              <a:rPr lang="de-DE" sz="1500" dirty="0" err="1"/>
              <a:t>their</a:t>
            </a:r>
            <a:r>
              <a:rPr lang="de-DE" sz="1500" dirty="0"/>
              <a:t> medium, </a:t>
            </a:r>
            <a:r>
              <a:rPr lang="de-DE" sz="1500" dirty="0" err="1"/>
              <a:t>subject</a:t>
            </a:r>
            <a:r>
              <a:rPr lang="de-DE" sz="1500" dirty="0"/>
              <a:t> </a:t>
            </a:r>
            <a:r>
              <a:rPr lang="de-DE" sz="1500" dirty="0" err="1"/>
              <a:t>to</a:t>
            </a:r>
            <a:r>
              <a:rPr lang="de-DE" sz="1500" dirty="0"/>
              <a:t> </a:t>
            </a:r>
            <a:r>
              <a:rPr lang="de-DE" sz="1500" dirty="0" err="1"/>
              <a:t>the</a:t>
            </a:r>
            <a:r>
              <a:rPr lang="de-DE" sz="1500" dirty="0"/>
              <a:t> </a:t>
            </a:r>
            <a:r>
              <a:rPr lang="de-DE" sz="1500" dirty="0" err="1"/>
              <a:t>principles</a:t>
            </a:r>
            <a:r>
              <a:rPr lang="de-DE" sz="1500" dirty="0"/>
              <a:t> and </a:t>
            </a:r>
            <a:r>
              <a:rPr lang="de-DE" sz="1500" dirty="0" err="1"/>
              <a:t>the</a:t>
            </a:r>
            <a:r>
              <a:rPr lang="de-DE" sz="1500" dirty="0"/>
              <a:t> </a:t>
            </a:r>
            <a:r>
              <a:rPr lang="de-DE" sz="1500" dirty="0" err="1"/>
              <a:t>conditions</a:t>
            </a:r>
            <a:r>
              <a:rPr lang="de-DE" sz="1500" dirty="0"/>
              <a:t> </a:t>
            </a:r>
            <a:r>
              <a:rPr lang="de-DE" sz="1500" dirty="0" err="1"/>
              <a:t>to</a:t>
            </a:r>
            <a:r>
              <a:rPr lang="de-DE" sz="1500" dirty="0"/>
              <a:t> </a:t>
            </a:r>
            <a:r>
              <a:rPr lang="de-DE" sz="1500" dirty="0" err="1"/>
              <a:t>be</a:t>
            </a:r>
            <a:r>
              <a:rPr lang="de-DE" sz="1500" dirty="0"/>
              <a:t> </a:t>
            </a:r>
            <a:r>
              <a:rPr lang="de-DE" sz="1500" dirty="0" err="1"/>
              <a:t>defined</a:t>
            </a:r>
            <a:r>
              <a:rPr lang="de-DE" sz="1500" dirty="0"/>
              <a:t> in </a:t>
            </a:r>
            <a:r>
              <a:rPr lang="de-DE" sz="1500" dirty="0" err="1"/>
              <a:t>accordance</a:t>
            </a:r>
            <a:r>
              <a:rPr lang="de-DE" sz="1500" dirty="0"/>
              <a:t> </a:t>
            </a:r>
            <a:r>
              <a:rPr lang="de-DE" sz="1500" dirty="0" err="1"/>
              <a:t>with</a:t>
            </a:r>
            <a:r>
              <a:rPr lang="de-DE" sz="1500" dirty="0"/>
              <a:t> </a:t>
            </a:r>
            <a:r>
              <a:rPr lang="de-DE" sz="1500" dirty="0" err="1"/>
              <a:t>this</a:t>
            </a:r>
            <a:r>
              <a:rPr lang="de-DE" sz="1500" dirty="0"/>
              <a:t> </a:t>
            </a:r>
            <a:r>
              <a:rPr lang="de-DE" sz="1500" dirty="0" err="1"/>
              <a:t>paragraph</a:t>
            </a:r>
            <a:r>
              <a:rPr lang="de-DE" sz="1500" dirty="0"/>
              <a:t>.</a:t>
            </a:r>
          </a:p>
          <a:p>
            <a:pPr>
              <a:lnSpc>
                <a:spcPct val="90000"/>
              </a:lnSpc>
            </a:pPr>
            <a:endParaRPr lang="de-DE" sz="15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3100">
                <a:solidFill>
                  <a:schemeClr val="bg1"/>
                </a:solidFill>
              </a:rPr>
              <a:t>Transparency of public power</a:t>
            </a:r>
          </a:p>
        </p:txBody>
      </p:sp>
      <p:pic>
        <p:nvPicPr>
          <p:cNvPr id="6" name="Εικόνα 5">
            <a:extLst>
              <a:ext uri="{FF2B5EF4-FFF2-40B4-BE49-F238E27FC236}">
                <a16:creationId xmlns:a16="http://schemas.microsoft.com/office/drawing/2014/main" id="{ACB6BF1E-FD30-1150-0BE2-6F27E19F12B8}"/>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62899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Treaty on </a:t>
            </a:r>
            <a:r>
              <a:rPr lang="de-DE" dirty="0" err="1"/>
              <a:t>the</a:t>
            </a:r>
            <a:r>
              <a:rPr lang="de-DE" dirty="0"/>
              <a:t> European Union</a:t>
            </a:r>
          </a:p>
        </p:txBody>
      </p:sp>
      <p:graphicFrame>
        <p:nvGraphicFramePr>
          <p:cNvPr id="8" name="Inhaltsplatzhalter 2">
            <a:extLst>
              <a:ext uri="{FF2B5EF4-FFF2-40B4-BE49-F238E27FC236}">
                <a16:creationId xmlns:a16="http://schemas.microsoft.com/office/drawing/2014/main" id="{20E8C21E-A79C-B668-A87A-F7FE4513E222}"/>
              </a:ext>
            </a:extLst>
          </p:cNvPr>
          <p:cNvGraphicFramePr>
            <a:graphicFrameLocks noGrp="1"/>
          </p:cNvGraphicFramePr>
          <p:nvPr>
            <p:ph idx="1"/>
            <p:extLst>
              <p:ext uri="{D42A27DB-BD31-4B8C-83A1-F6EECF244321}">
                <p14:modId xmlns:p14="http://schemas.microsoft.com/office/powerpoint/2010/main" val="2147355347"/>
              </p:ext>
            </p:extLst>
          </p:nvPr>
        </p:nvGraphicFramePr>
        <p:xfrm>
          <a:off x="647699" y="1576867"/>
          <a:ext cx="76628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p:cNvSpPr>
            <a:spLocks noGrp="1"/>
          </p:cNvSpPr>
          <p:nvPr>
            <p:ph type="ftr" sz="quarter" idx="11"/>
          </p:nvPr>
        </p:nvSpPr>
        <p:spPr/>
        <p:txBody>
          <a:bodyPr/>
          <a:lstStyle/>
          <a:p>
            <a:r>
              <a:rPr lang="de-DE"/>
              <a:t>Prof. Dr. Maria Meng-Papantoni, Panteion University</a:t>
            </a:r>
            <a:endParaRPr lang="de-DE" dirty="0"/>
          </a:p>
        </p:txBody>
      </p:sp>
      <p:pic>
        <p:nvPicPr>
          <p:cNvPr id="6" name="Εικόνα 5">
            <a:extLst>
              <a:ext uri="{FF2B5EF4-FFF2-40B4-BE49-F238E27FC236}">
                <a16:creationId xmlns:a16="http://schemas.microsoft.com/office/drawing/2014/main" id="{121171B5-1AA0-BA16-8B10-9057A57645C9}"/>
              </a:ext>
            </a:extLst>
          </p:cNvPr>
          <p:cNvPicPr>
            <a:picLocks noChangeAspect="1"/>
          </p:cNvPicPr>
          <p:nvPr/>
        </p:nvPicPr>
        <p:blipFill>
          <a:blip r:embed="rId7"/>
          <a:stretch>
            <a:fillRect/>
          </a:stretch>
        </p:blipFill>
        <p:spPr>
          <a:xfrm>
            <a:off x="5481893" y="5961850"/>
            <a:ext cx="3539035" cy="438950"/>
          </a:xfrm>
          <a:prstGeom prst="rect">
            <a:avLst/>
          </a:prstGeom>
        </p:spPr>
      </p:pic>
    </p:spTree>
    <p:extLst>
      <p:ext uri="{BB962C8B-B14F-4D97-AF65-F5344CB8AC3E}">
        <p14:creationId xmlns:p14="http://schemas.microsoft.com/office/powerpoint/2010/main" val="275344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7999" y="643467"/>
            <a:ext cx="4806443" cy="4995333"/>
          </a:xfrm>
        </p:spPr>
        <p:txBody>
          <a:bodyPr anchor="ctr">
            <a:normAutofit/>
          </a:bodyPr>
          <a:lstStyle/>
          <a:p>
            <a:pPr>
              <a:lnSpc>
                <a:spcPct val="90000"/>
              </a:lnSpc>
            </a:pPr>
            <a:r>
              <a:rPr lang="de-DE" sz="1500" dirty="0" err="1"/>
              <a:t>Article</a:t>
            </a:r>
            <a:r>
              <a:rPr lang="de-DE" sz="1500" dirty="0"/>
              <a:t> 16 TFEU</a:t>
            </a:r>
          </a:p>
          <a:p>
            <a:pPr>
              <a:lnSpc>
                <a:spcPct val="90000"/>
              </a:lnSpc>
            </a:pPr>
            <a:r>
              <a:rPr lang="de-DE" sz="1500" dirty="0"/>
              <a:t>1. </a:t>
            </a:r>
            <a:r>
              <a:rPr lang="de-DE" sz="1500" dirty="0" err="1"/>
              <a:t>Everyone</a:t>
            </a:r>
            <a:r>
              <a:rPr lang="de-DE" sz="1500" dirty="0"/>
              <a:t> </a:t>
            </a:r>
            <a:r>
              <a:rPr lang="de-DE" sz="1500" dirty="0" err="1"/>
              <a:t>has</a:t>
            </a:r>
            <a:r>
              <a:rPr lang="de-DE" sz="1500" dirty="0"/>
              <a:t> </a:t>
            </a:r>
            <a:r>
              <a:rPr lang="de-DE" sz="1500" dirty="0" err="1"/>
              <a:t>the</a:t>
            </a:r>
            <a:r>
              <a:rPr lang="de-DE" sz="1500" dirty="0"/>
              <a:t> </a:t>
            </a:r>
            <a:r>
              <a:rPr lang="de-DE" sz="1500" dirty="0" err="1"/>
              <a:t>right</a:t>
            </a:r>
            <a:r>
              <a:rPr lang="de-DE" sz="1500" dirty="0"/>
              <a:t> </a:t>
            </a:r>
            <a:r>
              <a:rPr lang="de-DE" sz="1500" dirty="0" err="1"/>
              <a:t>to</a:t>
            </a:r>
            <a:r>
              <a:rPr lang="de-DE" sz="1500" dirty="0"/>
              <a:t> </a:t>
            </a:r>
            <a:r>
              <a:rPr lang="de-DE" sz="1500" dirty="0" err="1"/>
              <a:t>the</a:t>
            </a:r>
            <a:r>
              <a:rPr lang="de-DE" sz="1500" dirty="0"/>
              <a:t> </a:t>
            </a:r>
            <a:r>
              <a:rPr lang="de-DE" sz="1500" dirty="0" err="1"/>
              <a:t>protection</a:t>
            </a:r>
            <a:r>
              <a:rPr lang="de-DE" sz="1500" dirty="0"/>
              <a:t> </a:t>
            </a:r>
            <a:r>
              <a:rPr lang="de-DE" sz="1500" dirty="0" err="1"/>
              <a:t>of</a:t>
            </a:r>
            <a:r>
              <a:rPr lang="de-DE" sz="1500" dirty="0"/>
              <a:t> personal </a:t>
            </a:r>
            <a:r>
              <a:rPr lang="de-DE" sz="1500" dirty="0" err="1"/>
              <a:t>data</a:t>
            </a:r>
            <a:r>
              <a:rPr lang="de-DE" sz="1500" dirty="0"/>
              <a:t> </a:t>
            </a:r>
            <a:r>
              <a:rPr lang="de-DE" sz="1500" dirty="0" err="1"/>
              <a:t>concerning</a:t>
            </a:r>
            <a:r>
              <a:rPr lang="de-DE" sz="1500" dirty="0"/>
              <a:t> </a:t>
            </a:r>
            <a:r>
              <a:rPr lang="de-DE" sz="1500" dirty="0" err="1"/>
              <a:t>them</a:t>
            </a:r>
            <a:r>
              <a:rPr lang="de-DE" sz="1500" dirty="0"/>
              <a:t>.</a:t>
            </a:r>
          </a:p>
          <a:p>
            <a:pPr>
              <a:lnSpc>
                <a:spcPct val="90000"/>
              </a:lnSpc>
            </a:pPr>
            <a:r>
              <a:rPr lang="de-DE" sz="1500" dirty="0"/>
              <a:t>2. The European </a:t>
            </a:r>
            <a:r>
              <a:rPr lang="de-DE" sz="1500" dirty="0" err="1"/>
              <a:t>Parliament</a:t>
            </a:r>
            <a:r>
              <a:rPr lang="de-DE" sz="1500" dirty="0"/>
              <a:t> and </a:t>
            </a:r>
            <a:r>
              <a:rPr lang="de-DE" sz="1500" dirty="0" err="1"/>
              <a:t>the</a:t>
            </a:r>
            <a:r>
              <a:rPr lang="de-DE" sz="1500" dirty="0"/>
              <a:t> Council, </a:t>
            </a:r>
            <a:r>
              <a:rPr lang="de-DE" sz="1500" dirty="0" err="1"/>
              <a:t>acting</a:t>
            </a:r>
            <a:r>
              <a:rPr lang="de-DE" sz="1500" dirty="0"/>
              <a:t> in </a:t>
            </a:r>
            <a:r>
              <a:rPr lang="de-DE" sz="1500" dirty="0" err="1"/>
              <a:t>accordance</a:t>
            </a:r>
            <a:r>
              <a:rPr lang="de-DE" sz="1500" dirty="0"/>
              <a:t> </a:t>
            </a:r>
            <a:r>
              <a:rPr lang="de-DE" sz="1500" dirty="0" err="1"/>
              <a:t>with</a:t>
            </a:r>
            <a:r>
              <a:rPr lang="de-DE" sz="1500" dirty="0"/>
              <a:t> </a:t>
            </a:r>
            <a:r>
              <a:rPr lang="de-DE" sz="1500" dirty="0" err="1"/>
              <a:t>the</a:t>
            </a:r>
            <a:r>
              <a:rPr lang="de-DE" sz="1500" dirty="0"/>
              <a:t> </a:t>
            </a:r>
            <a:r>
              <a:rPr lang="de-DE" sz="1500" dirty="0" err="1"/>
              <a:t>ordinary</a:t>
            </a:r>
            <a:r>
              <a:rPr lang="de-DE" sz="1500" dirty="0"/>
              <a:t> legislative </a:t>
            </a:r>
            <a:r>
              <a:rPr lang="de-DE" sz="1500" dirty="0" err="1"/>
              <a:t>procedure</a:t>
            </a:r>
            <a:r>
              <a:rPr lang="de-DE" sz="1500" dirty="0"/>
              <a:t>, </a:t>
            </a:r>
            <a:r>
              <a:rPr lang="de-DE" sz="1500" dirty="0" err="1"/>
              <a:t>shall</a:t>
            </a:r>
            <a:r>
              <a:rPr lang="de-DE" sz="1500" dirty="0"/>
              <a:t> </a:t>
            </a:r>
            <a:r>
              <a:rPr lang="de-DE" sz="1500" dirty="0" err="1"/>
              <a:t>lay</a:t>
            </a:r>
            <a:r>
              <a:rPr lang="de-DE" sz="1500" dirty="0"/>
              <a:t> down </a:t>
            </a:r>
            <a:r>
              <a:rPr lang="de-DE" sz="1500" dirty="0" err="1"/>
              <a:t>the</a:t>
            </a:r>
            <a:r>
              <a:rPr lang="de-DE" sz="1500" dirty="0"/>
              <a:t> </a:t>
            </a:r>
            <a:r>
              <a:rPr lang="de-DE" sz="1500" dirty="0" err="1"/>
              <a:t>rules</a:t>
            </a:r>
            <a:r>
              <a:rPr lang="de-DE" sz="1500" dirty="0"/>
              <a:t> </a:t>
            </a:r>
            <a:r>
              <a:rPr lang="de-DE" sz="1500" dirty="0" err="1"/>
              <a:t>relating</a:t>
            </a:r>
            <a:r>
              <a:rPr lang="de-DE" sz="1500" dirty="0"/>
              <a:t> </a:t>
            </a:r>
            <a:r>
              <a:rPr lang="de-DE" sz="1500" dirty="0" err="1"/>
              <a:t>to</a:t>
            </a:r>
            <a:r>
              <a:rPr lang="de-DE" sz="1500" dirty="0"/>
              <a:t> </a:t>
            </a:r>
            <a:r>
              <a:rPr lang="de-DE" sz="1500" dirty="0" err="1"/>
              <a:t>the</a:t>
            </a:r>
            <a:r>
              <a:rPr lang="de-DE" sz="1500" dirty="0"/>
              <a:t> </a:t>
            </a:r>
            <a:r>
              <a:rPr lang="de-DE" sz="1500" dirty="0" err="1"/>
              <a:t>protection</a:t>
            </a:r>
            <a:r>
              <a:rPr lang="de-DE" sz="1500" dirty="0"/>
              <a:t> </a:t>
            </a:r>
            <a:r>
              <a:rPr lang="de-DE" sz="1500" dirty="0" err="1"/>
              <a:t>of</a:t>
            </a:r>
            <a:r>
              <a:rPr lang="de-DE" sz="1500" dirty="0"/>
              <a:t> </a:t>
            </a:r>
            <a:r>
              <a:rPr lang="de-DE" sz="1500" dirty="0" err="1"/>
              <a:t>individuals</a:t>
            </a:r>
            <a:r>
              <a:rPr lang="de-DE" sz="1500" dirty="0"/>
              <a:t> </a:t>
            </a:r>
            <a:r>
              <a:rPr lang="de-DE" sz="1500" dirty="0" err="1"/>
              <a:t>with</a:t>
            </a:r>
            <a:r>
              <a:rPr lang="de-DE" sz="1500" dirty="0"/>
              <a:t> </a:t>
            </a:r>
            <a:r>
              <a:rPr lang="de-DE" sz="1500" dirty="0" err="1"/>
              <a:t>regard</a:t>
            </a:r>
            <a:r>
              <a:rPr lang="de-DE" sz="1500" dirty="0"/>
              <a:t> </a:t>
            </a:r>
            <a:r>
              <a:rPr lang="de-DE" sz="1500" dirty="0" err="1"/>
              <a:t>to</a:t>
            </a:r>
            <a:r>
              <a:rPr lang="de-DE" sz="1500" dirty="0"/>
              <a:t> </a:t>
            </a:r>
            <a:r>
              <a:rPr lang="de-DE" sz="1500" dirty="0" err="1"/>
              <a:t>the</a:t>
            </a:r>
            <a:r>
              <a:rPr lang="de-DE" sz="1500" dirty="0"/>
              <a:t> </a:t>
            </a:r>
            <a:r>
              <a:rPr lang="de-DE" sz="1500" dirty="0" err="1"/>
              <a:t>processing</a:t>
            </a:r>
            <a:r>
              <a:rPr lang="de-DE" sz="1500" dirty="0"/>
              <a:t> </a:t>
            </a:r>
            <a:r>
              <a:rPr lang="de-DE" sz="1500" dirty="0" err="1"/>
              <a:t>of</a:t>
            </a:r>
            <a:r>
              <a:rPr lang="de-DE" sz="1500" dirty="0"/>
              <a:t> personal </a:t>
            </a:r>
            <a:r>
              <a:rPr lang="de-DE" sz="1500" dirty="0" err="1"/>
              <a:t>data</a:t>
            </a:r>
            <a:r>
              <a:rPr lang="de-DE" sz="1500" dirty="0"/>
              <a:t> </a:t>
            </a:r>
            <a:r>
              <a:rPr lang="de-DE" sz="1500" dirty="0" err="1"/>
              <a:t>by</a:t>
            </a:r>
            <a:r>
              <a:rPr lang="de-DE" sz="1500" dirty="0"/>
              <a:t> Union </a:t>
            </a:r>
            <a:r>
              <a:rPr lang="de-DE" sz="1500" dirty="0" err="1"/>
              <a:t>institutions</a:t>
            </a:r>
            <a:r>
              <a:rPr lang="de-DE" sz="1500" dirty="0"/>
              <a:t>, </a:t>
            </a:r>
            <a:r>
              <a:rPr lang="de-DE" sz="1500" dirty="0" err="1"/>
              <a:t>bodies</a:t>
            </a:r>
            <a:r>
              <a:rPr lang="de-DE" sz="1500" dirty="0"/>
              <a:t>, </a:t>
            </a:r>
            <a:r>
              <a:rPr lang="de-DE" sz="1500" dirty="0" err="1"/>
              <a:t>offices</a:t>
            </a:r>
            <a:r>
              <a:rPr lang="de-DE" sz="1500" dirty="0"/>
              <a:t> and </a:t>
            </a:r>
            <a:r>
              <a:rPr lang="de-DE" sz="1500" dirty="0" err="1"/>
              <a:t>agencies</a:t>
            </a:r>
            <a:r>
              <a:rPr lang="de-DE" sz="1500" dirty="0"/>
              <a:t>, and </a:t>
            </a:r>
            <a:r>
              <a:rPr lang="de-DE" sz="1500" dirty="0" err="1"/>
              <a:t>by</a:t>
            </a:r>
            <a:r>
              <a:rPr lang="de-DE" sz="1500" dirty="0"/>
              <a:t> </a:t>
            </a:r>
            <a:r>
              <a:rPr lang="de-DE" sz="1500" dirty="0" err="1"/>
              <a:t>the</a:t>
            </a:r>
            <a:r>
              <a:rPr lang="de-DE" sz="1500" dirty="0"/>
              <a:t> Member States </a:t>
            </a:r>
            <a:r>
              <a:rPr lang="de-DE" sz="1500" dirty="0" err="1"/>
              <a:t>when</a:t>
            </a:r>
            <a:r>
              <a:rPr lang="de-DE" sz="1500" dirty="0"/>
              <a:t> </a:t>
            </a:r>
            <a:r>
              <a:rPr lang="de-DE" sz="1500" dirty="0" err="1"/>
              <a:t>carrying</a:t>
            </a:r>
            <a:r>
              <a:rPr lang="de-DE" sz="1500" dirty="0"/>
              <a:t> out </a:t>
            </a:r>
            <a:r>
              <a:rPr lang="de-DE" sz="1500" dirty="0" err="1"/>
              <a:t>activities</a:t>
            </a:r>
            <a:r>
              <a:rPr lang="de-DE" sz="1500" dirty="0"/>
              <a:t> </a:t>
            </a:r>
            <a:r>
              <a:rPr lang="de-DE" sz="1500" dirty="0" err="1"/>
              <a:t>which</a:t>
            </a:r>
            <a:r>
              <a:rPr lang="de-DE" sz="1500" dirty="0"/>
              <a:t> fall </a:t>
            </a:r>
            <a:r>
              <a:rPr lang="de-DE" sz="1500" dirty="0" err="1"/>
              <a:t>within</a:t>
            </a:r>
            <a:r>
              <a:rPr lang="de-DE" sz="1500" dirty="0"/>
              <a:t> </a:t>
            </a:r>
            <a:r>
              <a:rPr lang="de-DE" sz="1500" dirty="0" err="1"/>
              <a:t>the</a:t>
            </a:r>
            <a:r>
              <a:rPr lang="de-DE" sz="1500" dirty="0"/>
              <a:t> </a:t>
            </a:r>
            <a:r>
              <a:rPr lang="de-DE" sz="1500" dirty="0" err="1"/>
              <a:t>scope</a:t>
            </a:r>
            <a:r>
              <a:rPr lang="de-DE" sz="1500" dirty="0"/>
              <a:t> </a:t>
            </a:r>
            <a:r>
              <a:rPr lang="de-DE" sz="1500" dirty="0" err="1"/>
              <a:t>of</a:t>
            </a:r>
            <a:r>
              <a:rPr lang="de-DE" sz="1500" dirty="0"/>
              <a:t> Union </a:t>
            </a:r>
            <a:r>
              <a:rPr lang="de-DE" sz="1500" dirty="0" err="1"/>
              <a:t>law</a:t>
            </a:r>
            <a:r>
              <a:rPr lang="de-DE" sz="1500" dirty="0"/>
              <a:t>, and </a:t>
            </a:r>
            <a:r>
              <a:rPr lang="de-DE" sz="1500" dirty="0" err="1"/>
              <a:t>the</a:t>
            </a:r>
            <a:r>
              <a:rPr lang="de-DE" sz="1500" dirty="0"/>
              <a:t> </a:t>
            </a:r>
            <a:r>
              <a:rPr lang="de-DE" sz="1500" dirty="0" err="1"/>
              <a:t>rules</a:t>
            </a:r>
            <a:r>
              <a:rPr lang="de-DE" sz="1500" dirty="0"/>
              <a:t> </a:t>
            </a:r>
            <a:r>
              <a:rPr lang="de-DE" sz="1500" dirty="0" err="1"/>
              <a:t>relating</a:t>
            </a:r>
            <a:r>
              <a:rPr lang="de-DE" sz="1500" dirty="0"/>
              <a:t> </a:t>
            </a:r>
            <a:r>
              <a:rPr lang="de-DE" sz="1500" dirty="0" err="1"/>
              <a:t>to</a:t>
            </a:r>
            <a:r>
              <a:rPr lang="de-DE" sz="1500" dirty="0"/>
              <a:t> </a:t>
            </a:r>
            <a:r>
              <a:rPr lang="de-DE" sz="1500" dirty="0" err="1"/>
              <a:t>the</a:t>
            </a:r>
            <a:r>
              <a:rPr lang="de-DE" sz="1500" dirty="0"/>
              <a:t> </a:t>
            </a:r>
            <a:r>
              <a:rPr lang="de-DE" sz="1500" dirty="0" err="1"/>
              <a:t>free</a:t>
            </a:r>
            <a:r>
              <a:rPr lang="de-DE" sz="1500" dirty="0"/>
              <a:t> </a:t>
            </a:r>
            <a:r>
              <a:rPr lang="de-DE" sz="1500" dirty="0" err="1"/>
              <a:t>movement</a:t>
            </a:r>
            <a:r>
              <a:rPr lang="de-DE" sz="1500" dirty="0"/>
              <a:t> </a:t>
            </a:r>
            <a:r>
              <a:rPr lang="de-DE" sz="1500" dirty="0" err="1"/>
              <a:t>of</a:t>
            </a:r>
            <a:r>
              <a:rPr lang="de-DE" sz="1500" dirty="0"/>
              <a:t> such </a:t>
            </a:r>
            <a:r>
              <a:rPr lang="de-DE" sz="1500" dirty="0" err="1"/>
              <a:t>data</a:t>
            </a:r>
            <a:r>
              <a:rPr lang="de-DE" sz="1500" dirty="0"/>
              <a:t>. Compliance </a:t>
            </a:r>
            <a:r>
              <a:rPr lang="de-DE" sz="1500" dirty="0" err="1"/>
              <a:t>with</a:t>
            </a:r>
            <a:r>
              <a:rPr lang="de-DE" sz="1500" dirty="0"/>
              <a:t> </a:t>
            </a:r>
            <a:r>
              <a:rPr lang="de-DE" sz="1500" dirty="0" err="1"/>
              <a:t>these</a:t>
            </a:r>
            <a:r>
              <a:rPr lang="de-DE" sz="1500" dirty="0"/>
              <a:t> </a:t>
            </a:r>
            <a:r>
              <a:rPr lang="de-DE" sz="1500" dirty="0" err="1"/>
              <a:t>rules</a:t>
            </a:r>
            <a:r>
              <a:rPr lang="de-DE" sz="1500" dirty="0"/>
              <a:t> </a:t>
            </a:r>
            <a:r>
              <a:rPr lang="de-DE" sz="1500" dirty="0" err="1"/>
              <a:t>shall</a:t>
            </a:r>
            <a:r>
              <a:rPr lang="de-DE" sz="1500" dirty="0"/>
              <a:t> </a:t>
            </a:r>
            <a:r>
              <a:rPr lang="de-DE" sz="1500" dirty="0" err="1"/>
              <a:t>be</a:t>
            </a:r>
            <a:r>
              <a:rPr lang="de-DE" sz="1500" dirty="0"/>
              <a:t> </a:t>
            </a:r>
            <a:r>
              <a:rPr lang="de-DE" sz="1500" dirty="0" err="1"/>
              <a:t>subject</a:t>
            </a:r>
            <a:r>
              <a:rPr lang="de-DE" sz="1500" dirty="0"/>
              <a:t> </a:t>
            </a:r>
            <a:r>
              <a:rPr lang="de-DE" sz="1500" dirty="0" err="1"/>
              <a:t>to</a:t>
            </a:r>
            <a:r>
              <a:rPr lang="de-DE" sz="1500" dirty="0"/>
              <a:t> </a:t>
            </a:r>
            <a:r>
              <a:rPr lang="de-DE" sz="1500" dirty="0" err="1"/>
              <a:t>the</a:t>
            </a:r>
            <a:r>
              <a:rPr lang="de-DE" sz="1500" dirty="0"/>
              <a:t> </a:t>
            </a:r>
            <a:r>
              <a:rPr lang="de-DE" sz="1500" dirty="0" err="1"/>
              <a:t>control</a:t>
            </a:r>
            <a:r>
              <a:rPr lang="de-DE" sz="1500" dirty="0"/>
              <a:t> </a:t>
            </a:r>
            <a:r>
              <a:rPr lang="de-DE" sz="1500" dirty="0" err="1"/>
              <a:t>of</a:t>
            </a:r>
            <a:r>
              <a:rPr lang="de-DE" sz="1500" dirty="0"/>
              <a:t> </a:t>
            </a:r>
            <a:r>
              <a:rPr lang="de-DE" sz="1500" dirty="0" err="1"/>
              <a:t>independent</a:t>
            </a:r>
            <a:r>
              <a:rPr lang="de-DE" sz="1500" dirty="0"/>
              <a:t> </a:t>
            </a:r>
            <a:r>
              <a:rPr lang="de-DE" sz="1500" dirty="0" err="1"/>
              <a:t>authorities.The</a:t>
            </a:r>
            <a:r>
              <a:rPr lang="de-DE" sz="1500" dirty="0"/>
              <a:t> </a:t>
            </a:r>
            <a:r>
              <a:rPr lang="de-DE" sz="1500" dirty="0" err="1"/>
              <a:t>rules</a:t>
            </a:r>
            <a:r>
              <a:rPr lang="de-DE" sz="1500" dirty="0"/>
              <a:t> </a:t>
            </a:r>
            <a:r>
              <a:rPr lang="de-DE" sz="1500" dirty="0" err="1"/>
              <a:t>adopted</a:t>
            </a:r>
            <a:r>
              <a:rPr lang="de-DE" sz="1500" dirty="0"/>
              <a:t> on </a:t>
            </a:r>
            <a:r>
              <a:rPr lang="de-DE" sz="1500" dirty="0" err="1"/>
              <a:t>the</a:t>
            </a:r>
            <a:r>
              <a:rPr lang="de-DE" sz="1500" dirty="0"/>
              <a:t> </a:t>
            </a:r>
            <a:r>
              <a:rPr lang="de-DE" sz="1500" dirty="0" err="1"/>
              <a:t>basis</a:t>
            </a:r>
            <a:r>
              <a:rPr lang="de-DE" sz="1500" dirty="0"/>
              <a:t> </a:t>
            </a:r>
            <a:r>
              <a:rPr lang="de-DE" sz="1500" dirty="0" err="1"/>
              <a:t>of</a:t>
            </a:r>
            <a:r>
              <a:rPr lang="de-DE" sz="1500" dirty="0"/>
              <a:t> </a:t>
            </a:r>
            <a:r>
              <a:rPr lang="de-DE" sz="1500" dirty="0" err="1"/>
              <a:t>this</a:t>
            </a:r>
            <a:r>
              <a:rPr lang="de-DE" sz="1500" dirty="0"/>
              <a:t> </a:t>
            </a:r>
            <a:r>
              <a:rPr lang="de-DE" sz="1500" dirty="0" err="1"/>
              <a:t>Article</a:t>
            </a:r>
            <a:r>
              <a:rPr lang="de-DE" sz="1500" dirty="0"/>
              <a:t> </a:t>
            </a:r>
            <a:r>
              <a:rPr lang="de-DE" sz="1500" dirty="0" err="1"/>
              <a:t>shall</a:t>
            </a:r>
            <a:r>
              <a:rPr lang="de-DE" sz="1500" dirty="0"/>
              <a:t> </a:t>
            </a:r>
            <a:r>
              <a:rPr lang="de-DE" sz="1500" dirty="0" err="1"/>
              <a:t>be</a:t>
            </a:r>
            <a:r>
              <a:rPr lang="de-DE" sz="1500" dirty="0"/>
              <a:t> </a:t>
            </a:r>
            <a:r>
              <a:rPr lang="de-DE" sz="1500" dirty="0" err="1"/>
              <a:t>without</a:t>
            </a:r>
            <a:r>
              <a:rPr lang="de-DE" sz="1500" dirty="0"/>
              <a:t> </a:t>
            </a:r>
            <a:r>
              <a:rPr lang="de-DE" sz="1500" dirty="0" err="1"/>
              <a:t>prejudice</a:t>
            </a:r>
            <a:r>
              <a:rPr lang="de-DE" sz="1500" dirty="0"/>
              <a:t> </a:t>
            </a:r>
            <a:r>
              <a:rPr lang="de-DE" sz="1500" dirty="0" err="1"/>
              <a:t>to</a:t>
            </a:r>
            <a:r>
              <a:rPr lang="de-DE" sz="1500" dirty="0"/>
              <a:t> </a:t>
            </a:r>
            <a:r>
              <a:rPr lang="de-DE" sz="1500" dirty="0" err="1"/>
              <a:t>the</a:t>
            </a:r>
            <a:r>
              <a:rPr lang="de-DE" sz="1500" dirty="0"/>
              <a:t> </a:t>
            </a:r>
            <a:r>
              <a:rPr lang="de-DE" sz="1500" dirty="0" err="1"/>
              <a:t>specific</a:t>
            </a:r>
            <a:r>
              <a:rPr lang="de-DE" sz="1500" dirty="0"/>
              <a:t> </a:t>
            </a:r>
            <a:r>
              <a:rPr lang="de-DE" sz="1500" dirty="0" err="1"/>
              <a:t>rules</a:t>
            </a:r>
            <a:r>
              <a:rPr lang="de-DE" sz="1500" dirty="0"/>
              <a:t> </a:t>
            </a:r>
            <a:r>
              <a:rPr lang="de-DE" sz="1500" dirty="0" err="1"/>
              <a:t>laid</a:t>
            </a:r>
            <a:r>
              <a:rPr lang="de-DE" sz="1500" dirty="0"/>
              <a:t> down in </a:t>
            </a:r>
            <a:r>
              <a:rPr lang="de-DE" sz="1500" dirty="0" err="1"/>
              <a:t>Article</a:t>
            </a:r>
            <a:r>
              <a:rPr lang="de-DE" sz="1500" dirty="0"/>
              <a:t> 39 </a:t>
            </a:r>
            <a:r>
              <a:rPr lang="de-DE" sz="1500" dirty="0" err="1"/>
              <a:t>of</a:t>
            </a:r>
            <a:r>
              <a:rPr lang="de-DE" sz="1500" dirty="0"/>
              <a:t> </a:t>
            </a:r>
            <a:r>
              <a:rPr lang="de-DE" sz="1500" dirty="0" err="1"/>
              <a:t>the</a:t>
            </a:r>
            <a:r>
              <a:rPr lang="de-DE" sz="1500" dirty="0"/>
              <a:t> Treaty on European Union.</a:t>
            </a:r>
          </a:p>
          <a:p>
            <a:pPr>
              <a:lnSpc>
                <a:spcPct val="90000"/>
              </a:lnSpc>
            </a:pPr>
            <a:endParaRPr lang="de-DE" sz="15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Data Protection</a:t>
            </a:r>
          </a:p>
        </p:txBody>
      </p:sp>
      <p:pic>
        <p:nvPicPr>
          <p:cNvPr id="6" name="Εικόνα 5">
            <a:extLst>
              <a:ext uri="{FF2B5EF4-FFF2-40B4-BE49-F238E27FC236}">
                <a16:creationId xmlns:a16="http://schemas.microsoft.com/office/drawing/2014/main" id="{D5FCFF4A-842F-CA0E-68AA-2DECC39E81A3}"/>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93329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8000" y="609600"/>
            <a:ext cx="2203851" cy="5431762"/>
          </a:xfrm>
        </p:spPr>
        <p:txBody>
          <a:bodyPr anchor="ctr">
            <a:normAutofit/>
          </a:bodyPr>
          <a:lstStyle/>
          <a:p>
            <a:r>
              <a:rPr lang="de-DE" dirty="0"/>
              <a:t>Religion </a:t>
            </a:r>
            <a:r>
              <a:rPr lang="de-DE" dirty="0" err="1"/>
              <a:t>and</a:t>
            </a:r>
            <a:r>
              <a:rPr lang="de-DE" dirty="0"/>
              <a:t> </a:t>
            </a:r>
            <a:r>
              <a:rPr lang="de-DE" dirty="0" err="1"/>
              <a:t>Churches</a:t>
            </a:r>
            <a:endParaRPr lang="de-DE" dirty="0"/>
          </a:p>
        </p:txBody>
      </p:sp>
      <p:sp>
        <p:nvSpPr>
          <p:cNvPr id="3" name="Inhaltsplatzhalter 2"/>
          <p:cNvSpPr>
            <a:spLocks noGrp="1"/>
          </p:cNvSpPr>
          <p:nvPr>
            <p:ph idx="1"/>
          </p:nvPr>
        </p:nvSpPr>
        <p:spPr>
          <a:xfrm>
            <a:off x="2885166" y="609602"/>
            <a:ext cx="5750834" cy="4952998"/>
          </a:xfrm>
        </p:spPr>
        <p:txBody>
          <a:bodyPr>
            <a:normAutofit/>
          </a:bodyPr>
          <a:lstStyle/>
          <a:p>
            <a:pPr>
              <a:lnSpc>
                <a:spcPct val="90000"/>
              </a:lnSpc>
            </a:pPr>
            <a:r>
              <a:rPr lang="de-DE" dirty="0" err="1"/>
              <a:t>Article</a:t>
            </a:r>
            <a:r>
              <a:rPr lang="de-DE" dirty="0"/>
              <a:t> 17 TFEU</a:t>
            </a:r>
          </a:p>
          <a:p>
            <a:pPr>
              <a:lnSpc>
                <a:spcPct val="90000"/>
              </a:lnSpc>
            </a:pPr>
            <a:endParaRPr lang="el-GR" dirty="0"/>
          </a:p>
          <a:p>
            <a:pPr>
              <a:lnSpc>
                <a:spcPct val="90000"/>
              </a:lnSpc>
            </a:pPr>
            <a:endParaRPr lang="el-GR" dirty="0"/>
          </a:p>
          <a:p>
            <a:pPr>
              <a:lnSpc>
                <a:spcPct val="90000"/>
              </a:lnSpc>
            </a:pPr>
            <a:r>
              <a:rPr lang="de-DE" dirty="0"/>
              <a:t>1. The Union </a:t>
            </a:r>
            <a:r>
              <a:rPr lang="de-DE" dirty="0" err="1"/>
              <a:t>respects</a:t>
            </a:r>
            <a:r>
              <a:rPr lang="de-DE" dirty="0"/>
              <a:t> and </a:t>
            </a:r>
            <a:r>
              <a:rPr lang="de-DE" dirty="0" err="1"/>
              <a:t>does</a:t>
            </a:r>
            <a:r>
              <a:rPr lang="de-DE" dirty="0"/>
              <a:t> not </a:t>
            </a:r>
            <a:r>
              <a:rPr lang="de-DE" dirty="0" err="1"/>
              <a:t>prejudice</a:t>
            </a:r>
            <a:r>
              <a:rPr lang="de-DE" dirty="0"/>
              <a:t> </a:t>
            </a:r>
            <a:r>
              <a:rPr lang="de-DE" dirty="0" err="1"/>
              <a:t>the</a:t>
            </a:r>
            <a:r>
              <a:rPr lang="de-DE" dirty="0"/>
              <a:t> </a:t>
            </a:r>
            <a:r>
              <a:rPr lang="de-DE" dirty="0" err="1"/>
              <a:t>status</a:t>
            </a:r>
            <a:r>
              <a:rPr lang="de-DE" dirty="0"/>
              <a:t> </a:t>
            </a:r>
            <a:r>
              <a:rPr lang="de-DE" dirty="0" err="1"/>
              <a:t>under</a:t>
            </a:r>
            <a:r>
              <a:rPr lang="de-DE" dirty="0"/>
              <a:t> national </a:t>
            </a:r>
            <a:r>
              <a:rPr lang="de-DE" dirty="0" err="1"/>
              <a:t>law</a:t>
            </a:r>
            <a:r>
              <a:rPr lang="de-DE" dirty="0"/>
              <a:t> </a:t>
            </a:r>
            <a:r>
              <a:rPr lang="de-DE" dirty="0" err="1"/>
              <a:t>of</a:t>
            </a:r>
            <a:r>
              <a:rPr lang="de-DE" dirty="0"/>
              <a:t> </a:t>
            </a:r>
            <a:r>
              <a:rPr lang="de-DE" dirty="0" err="1"/>
              <a:t>churches</a:t>
            </a:r>
            <a:r>
              <a:rPr lang="de-DE" dirty="0"/>
              <a:t> and </a:t>
            </a:r>
            <a:r>
              <a:rPr lang="de-DE" dirty="0" err="1"/>
              <a:t>religious</a:t>
            </a:r>
            <a:r>
              <a:rPr lang="de-DE" dirty="0"/>
              <a:t> </a:t>
            </a:r>
            <a:r>
              <a:rPr lang="de-DE" dirty="0" err="1"/>
              <a:t>associations</a:t>
            </a:r>
            <a:r>
              <a:rPr lang="de-DE" dirty="0"/>
              <a:t> </a:t>
            </a:r>
            <a:r>
              <a:rPr lang="de-DE" dirty="0" err="1"/>
              <a:t>or</a:t>
            </a:r>
            <a:r>
              <a:rPr lang="de-DE" dirty="0"/>
              <a:t> </a:t>
            </a:r>
            <a:r>
              <a:rPr lang="de-DE" dirty="0" err="1"/>
              <a:t>communities</a:t>
            </a:r>
            <a:r>
              <a:rPr lang="de-DE" dirty="0"/>
              <a:t> in </a:t>
            </a:r>
            <a:r>
              <a:rPr lang="de-DE" dirty="0" err="1"/>
              <a:t>the</a:t>
            </a:r>
            <a:r>
              <a:rPr lang="de-DE" dirty="0"/>
              <a:t> Member States.</a:t>
            </a:r>
          </a:p>
          <a:p>
            <a:pPr>
              <a:lnSpc>
                <a:spcPct val="90000"/>
              </a:lnSpc>
            </a:pPr>
            <a:r>
              <a:rPr lang="de-DE" dirty="0"/>
              <a:t>2. The Union </a:t>
            </a:r>
            <a:r>
              <a:rPr lang="de-DE" dirty="0" err="1"/>
              <a:t>equally</a:t>
            </a:r>
            <a:r>
              <a:rPr lang="de-DE" dirty="0"/>
              <a:t> </a:t>
            </a:r>
            <a:r>
              <a:rPr lang="de-DE" dirty="0" err="1"/>
              <a:t>respects</a:t>
            </a:r>
            <a:r>
              <a:rPr lang="de-DE" dirty="0"/>
              <a:t> </a:t>
            </a:r>
            <a:r>
              <a:rPr lang="de-DE" dirty="0" err="1"/>
              <a:t>the</a:t>
            </a:r>
            <a:r>
              <a:rPr lang="de-DE" dirty="0"/>
              <a:t> </a:t>
            </a:r>
            <a:r>
              <a:rPr lang="de-DE" dirty="0" err="1"/>
              <a:t>status</a:t>
            </a:r>
            <a:r>
              <a:rPr lang="de-DE" dirty="0"/>
              <a:t> </a:t>
            </a:r>
            <a:r>
              <a:rPr lang="de-DE" dirty="0" err="1"/>
              <a:t>under</a:t>
            </a:r>
            <a:r>
              <a:rPr lang="de-DE" dirty="0"/>
              <a:t> national </a:t>
            </a:r>
            <a:r>
              <a:rPr lang="de-DE" dirty="0" err="1"/>
              <a:t>law</a:t>
            </a:r>
            <a:r>
              <a:rPr lang="de-DE" dirty="0"/>
              <a:t> </a:t>
            </a:r>
            <a:r>
              <a:rPr lang="de-DE" dirty="0" err="1"/>
              <a:t>of</a:t>
            </a:r>
            <a:r>
              <a:rPr lang="de-DE" dirty="0"/>
              <a:t> </a:t>
            </a:r>
            <a:r>
              <a:rPr lang="de-DE" dirty="0" err="1"/>
              <a:t>philosophical</a:t>
            </a:r>
            <a:r>
              <a:rPr lang="de-DE" dirty="0"/>
              <a:t> and non-</a:t>
            </a:r>
            <a:r>
              <a:rPr lang="de-DE" dirty="0" err="1"/>
              <a:t>confessional</a:t>
            </a:r>
            <a:r>
              <a:rPr lang="de-DE" dirty="0"/>
              <a:t> </a:t>
            </a:r>
            <a:r>
              <a:rPr lang="de-DE" dirty="0" err="1"/>
              <a:t>organisations</a:t>
            </a:r>
            <a:r>
              <a:rPr lang="de-DE" dirty="0"/>
              <a:t>.</a:t>
            </a:r>
          </a:p>
          <a:p>
            <a:pPr>
              <a:lnSpc>
                <a:spcPct val="90000"/>
              </a:lnSpc>
            </a:pPr>
            <a:r>
              <a:rPr lang="de-DE" dirty="0"/>
              <a:t>3. </a:t>
            </a:r>
            <a:r>
              <a:rPr lang="de-DE" dirty="0" err="1"/>
              <a:t>Recognising</a:t>
            </a:r>
            <a:r>
              <a:rPr lang="de-DE" dirty="0"/>
              <a:t> </a:t>
            </a:r>
            <a:r>
              <a:rPr lang="de-DE" dirty="0" err="1"/>
              <a:t>their</a:t>
            </a:r>
            <a:r>
              <a:rPr lang="de-DE" dirty="0"/>
              <a:t> </a:t>
            </a:r>
            <a:r>
              <a:rPr lang="de-DE" dirty="0" err="1"/>
              <a:t>identity</a:t>
            </a:r>
            <a:r>
              <a:rPr lang="de-DE" dirty="0"/>
              <a:t> and </a:t>
            </a:r>
            <a:r>
              <a:rPr lang="de-DE" dirty="0" err="1"/>
              <a:t>their</a:t>
            </a:r>
            <a:r>
              <a:rPr lang="de-DE" dirty="0"/>
              <a:t> </a:t>
            </a:r>
            <a:r>
              <a:rPr lang="de-DE" dirty="0" err="1"/>
              <a:t>specific</a:t>
            </a:r>
            <a:r>
              <a:rPr lang="de-DE" dirty="0"/>
              <a:t> </a:t>
            </a:r>
            <a:r>
              <a:rPr lang="de-DE" dirty="0" err="1"/>
              <a:t>contribution</a:t>
            </a:r>
            <a:r>
              <a:rPr lang="de-DE" dirty="0"/>
              <a:t>, </a:t>
            </a:r>
            <a:r>
              <a:rPr lang="de-DE" dirty="0" err="1"/>
              <a:t>the</a:t>
            </a:r>
            <a:r>
              <a:rPr lang="de-DE" dirty="0"/>
              <a:t> Union </a:t>
            </a:r>
            <a:r>
              <a:rPr lang="de-DE" dirty="0" err="1"/>
              <a:t>shall</a:t>
            </a:r>
            <a:r>
              <a:rPr lang="de-DE" dirty="0"/>
              <a:t> </a:t>
            </a:r>
            <a:r>
              <a:rPr lang="de-DE" dirty="0" err="1"/>
              <a:t>maintain</a:t>
            </a:r>
            <a:r>
              <a:rPr lang="de-DE" dirty="0"/>
              <a:t> an open, transparent and </a:t>
            </a:r>
            <a:r>
              <a:rPr lang="de-DE" dirty="0" err="1"/>
              <a:t>regular</a:t>
            </a:r>
            <a:r>
              <a:rPr lang="de-DE" dirty="0"/>
              <a:t> </a:t>
            </a:r>
            <a:r>
              <a:rPr lang="de-DE" dirty="0" err="1"/>
              <a:t>dialogue</a:t>
            </a:r>
            <a:r>
              <a:rPr lang="de-DE" dirty="0"/>
              <a:t> </a:t>
            </a:r>
            <a:r>
              <a:rPr lang="de-DE" dirty="0" err="1"/>
              <a:t>with</a:t>
            </a:r>
            <a:r>
              <a:rPr lang="de-DE" dirty="0"/>
              <a:t> </a:t>
            </a:r>
            <a:r>
              <a:rPr lang="de-DE" dirty="0" err="1"/>
              <a:t>these</a:t>
            </a:r>
            <a:r>
              <a:rPr lang="de-DE" dirty="0"/>
              <a:t> </a:t>
            </a:r>
            <a:r>
              <a:rPr lang="de-DE" dirty="0" err="1"/>
              <a:t>churches</a:t>
            </a:r>
            <a:r>
              <a:rPr lang="de-DE" dirty="0"/>
              <a:t> and </a:t>
            </a:r>
            <a:r>
              <a:rPr lang="de-DE" dirty="0" err="1"/>
              <a:t>organisations</a:t>
            </a:r>
            <a:r>
              <a:rPr lang="de-DE" dirty="0"/>
              <a:t>.</a:t>
            </a:r>
          </a:p>
          <a:p>
            <a:pPr>
              <a:lnSpc>
                <a:spcPct val="90000"/>
              </a:lnSpc>
            </a:pPr>
            <a:endParaRPr lang="de-DE" sz="1500" dirty="0"/>
          </a:p>
        </p:txBody>
      </p:sp>
      <p:sp>
        <p:nvSpPr>
          <p:cNvPr id="5" name="Footer Placeholder 4"/>
          <p:cNvSpPr>
            <a:spLocks noGrp="1"/>
          </p:cNvSpPr>
          <p:nvPr>
            <p:ph type="ftr" sz="quarter" idx="11"/>
          </p:nvPr>
        </p:nvSpPr>
        <p:spPr>
          <a:xfrm>
            <a:off x="508000" y="6041362"/>
            <a:ext cx="4155774" cy="365125"/>
          </a:xfrm>
        </p:spPr>
        <p:txBody>
          <a:bodyPr>
            <a:normAutofit/>
          </a:bodyPr>
          <a:lstStyle/>
          <a:p>
            <a:pPr>
              <a:spcAft>
                <a:spcPts val="600"/>
              </a:spcAft>
            </a:pPr>
            <a:r>
              <a:rPr lang="en-US"/>
              <a:t>Prof. Dr. Maria Meng-Papantoni, Panteion University</a:t>
            </a:r>
          </a:p>
        </p:txBody>
      </p:sp>
      <p:pic>
        <p:nvPicPr>
          <p:cNvPr id="6" name="Εικόνα 5">
            <a:extLst>
              <a:ext uri="{FF2B5EF4-FFF2-40B4-BE49-F238E27FC236}">
                <a16:creationId xmlns:a16="http://schemas.microsoft.com/office/drawing/2014/main" id="{3F08F01A-4388-31B0-77A1-5C250B72037C}"/>
              </a:ext>
            </a:extLst>
          </p:cNvPr>
          <p:cNvPicPr>
            <a:picLocks noChangeAspect="1"/>
          </p:cNvPicPr>
          <p:nvPr/>
        </p:nvPicPr>
        <p:blipFill>
          <a:blip r:embed="rId3"/>
          <a:stretch>
            <a:fillRect/>
          </a:stretch>
        </p:blipFill>
        <p:spPr>
          <a:xfrm>
            <a:off x="4572401" y="6086525"/>
            <a:ext cx="3733399" cy="466675"/>
          </a:xfrm>
          <a:prstGeom prst="rect">
            <a:avLst/>
          </a:prstGeom>
        </p:spPr>
      </p:pic>
    </p:spTree>
    <p:extLst>
      <p:ext uri="{BB962C8B-B14F-4D97-AF65-F5344CB8AC3E}">
        <p14:creationId xmlns:p14="http://schemas.microsoft.com/office/powerpoint/2010/main" val="23221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406401" y="228600"/>
            <a:ext cx="4908042" cy="5943600"/>
          </a:xfrm>
        </p:spPr>
        <p:txBody>
          <a:bodyPr anchor="ctr">
            <a:normAutofit/>
          </a:bodyPr>
          <a:lstStyle/>
          <a:p>
            <a:pPr>
              <a:lnSpc>
                <a:spcPct val="90000"/>
              </a:lnSpc>
            </a:pPr>
            <a:r>
              <a:rPr lang="de-DE" sz="1200" dirty="0" err="1"/>
              <a:t>Article</a:t>
            </a:r>
            <a:r>
              <a:rPr lang="de-DE" sz="1200" dirty="0"/>
              <a:t> 20 TFEU</a:t>
            </a:r>
          </a:p>
          <a:p>
            <a:pPr>
              <a:lnSpc>
                <a:spcPct val="90000"/>
              </a:lnSpc>
            </a:pPr>
            <a:r>
              <a:rPr lang="de-DE" sz="1200" dirty="0"/>
              <a:t>1. Citizenship </a:t>
            </a:r>
            <a:r>
              <a:rPr lang="de-DE" sz="1200" dirty="0" err="1"/>
              <a:t>of</a:t>
            </a:r>
            <a:r>
              <a:rPr lang="de-DE" sz="1200" dirty="0"/>
              <a:t> </a:t>
            </a:r>
            <a:r>
              <a:rPr lang="de-DE" sz="1200" dirty="0" err="1"/>
              <a:t>the</a:t>
            </a:r>
            <a:r>
              <a:rPr lang="de-DE" sz="1200" dirty="0"/>
              <a:t> Union </a:t>
            </a:r>
            <a:r>
              <a:rPr lang="de-DE" sz="1200" dirty="0" err="1"/>
              <a:t>is</a:t>
            </a:r>
            <a:r>
              <a:rPr lang="de-DE" sz="1200" dirty="0"/>
              <a:t> </a:t>
            </a:r>
            <a:r>
              <a:rPr lang="de-DE" sz="1200" dirty="0" err="1"/>
              <a:t>hereby</a:t>
            </a:r>
            <a:r>
              <a:rPr lang="de-DE" sz="1200" dirty="0"/>
              <a:t> </a:t>
            </a:r>
            <a:r>
              <a:rPr lang="de-DE" sz="1200" dirty="0" err="1"/>
              <a:t>established</a:t>
            </a:r>
            <a:r>
              <a:rPr lang="de-DE" sz="1200" dirty="0"/>
              <a:t>. Every </a:t>
            </a:r>
            <a:r>
              <a:rPr lang="de-DE" sz="1200" dirty="0" err="1"/>
              <a:t>person</a:t>
            </a:r>
            <a:r>
              <a:rPr lang="de-DE" sz="1200" dirty="0"/>
              <a:t> </a:t>
            </a:r>
            <a:r>
              <a:rPr lang="de-DE" sz="1200" dirty="0" err="1"/>
              <a:t>holding</a:t>
            </a:r>
            <a:r>
              <a:rPr lang="de-DE" sz="1200" dirty="0"/>
              <a:t> </a:t>
            </a:r>
            <a:r>
              <a:rPr lang="de-DE" sz="1200" dirty="0" err="1"/>
              <a:t>the</a:t>
            </a:r>
            <a:r>
              <a:rPr lang="de-DE" sz="1200" dirty="0"/>
              <a:t> </a:t>
            </a:r>
            <a:r>
              <a:rPr lang="de-DE" sz="1200" dirty="0" err="1"/>
              <a:t>nationality</a:t>
            </a:r>
            <a:r>
              <a:rPr lang="de-DE" sz="1200" dirty="0"/>
              <a:t> </a:t>
            </a:r>
            <a:r>
              <a:rPr lang="de-DE" sz="1200" dirty="0" err="1"/>
              <a:t>of</a:t>
            </a:r>
            <a:r>
              <a:rPr lang="de-DE" sz="1200" dirty="0"/>
              <a:t> a Member State </a:t>
            </a:r>
            <a:r>
              <a:rPr lang="de-DE" sz="1200" dirty="0" err="1"/>
              <a:t>shall</a:t>
            </a:r>
            <a:r>
              <a:rPr lang="de-DE" sz="1200" dirty="0"/>
              <a:t> </a:t>
            </a:r>
            <a:r>
              <a:rPr lang="de-DE" sz="1200" dirty="0" err="1"/>
              <a:t>be</a:t>
            </a:r>
            <a:r>
              <a:rPr lang="de-DE" sz="1200" dirty="0"/>
              <a:t> a </a:t>
            </a:r>
            <a:r>
              <a:rPr lang="de-DE" sz="1200" dirty="0" err="1"/>
              <a:t>citizen</a:t>
            </a:r>
            <a:r>
              <a:rPr lang="de-DE" sz="1200" dirty="0"/>
              <a:t> </a:t>
            </a:r>
            <a:r>
              <a:rPr lang="de-DE" sz="1200" dirty="0" err="1"/>
              <a:t>of</a:t>
            </a:r>
            <a:r>
              <a:rPr lang="de-DE" sz="1200" dirty="0"/>
              <a:t> </a:t>
            </a:r>
            <a:r>
              <a:rPr lang="de-DE" sz="1200" dirty="0" err="1"/>
              <a:t>the</a:t>
            </a:r>
            <a:r>
              <a:rPr lang="de-DE" sz="1200" dirty="0"/>
              <a:t> Union. Citizenship </a:t>
            </a:r>
            <a:r>
              <a:rPr lang="de-DE" sz="1200" dirty="0" err="1"/>
              <a:t>of</a:t>
            </a:r>
            <a:r>
              <a:rPr lang="de-DE" sz="1200" dirty="0"/>
              <a:t> </a:t>
            </a:r>
            <a:r>
              <a:rPr lang="de-DE" sz="1200" dirty="0" err="1"/>
              <a:t>the</a:t>
            </a:r>
            <a:r>
              <a:rPr lang="de-DE" sz="1200" dirty="0"/>
              <a:t> Union </a:t>
            </a:r>
            <a:r>
              <a:rPr lang="de-DE" sz="1200" dirty="0" err="1"/>
              <a:t>shall</a:t>
            </a:r>
            <a:r>
              <a:rPr lang="de-DE" sz="1200" dirty="0"/>
              <a:t> </a:t>
            </a:r>
            <a:r>
              <a:rPr lang="de-DE" sz="1200" dirty="0" err="1"/>
              <a:t>be</a:t>
            </a:r>
            <a:r>
              <a:rPr lang="de-DE" sz="1200" dirty="0"/>
              <a:t> additional </a:t>
            </a:r>
            <a:r>
              <a:rPr lang="de-DE" sz="1200" dirty="0" err="1"/>
              <a:t>to</a:t>
            </a:r>
            <a:r>
              <a:rPr lang="de-DE" sz="1200" dirty="0"/>
              <a:t> and not </a:t>
            </a:r>
            <a:r>
              <a:rPr lang="de-DE" sz="1200" dirty="0" err="1"/>
              <a:t>replace</a:t>
            </a:r>
            <a:r>
              <a:rPr lang="de-DE" sz="1200" dirty="0"/>
              <a:t> national </a:t>
            </a:r>
            <a:r>
              <a:rPr lang="de-DE" sz="1200" dirty="0" err="1"/>
              <a:t>citizenship</a:t>
            </a:r>
            <a:r>
              <a:rPr lang="de-DE" sz="1200" dirty="0"/>
              <a:t>.</a:t>
            </a:r>
          </a:p>
          <a:p>
            <a:pPr>
              <a:lnSpc>
                <a:spcPct val="90000"/>
              </a:lnSpc>
            </a:pPr>
            <a:r>
              <a:rPr lang="de-DE" sz="1200" dirty="0"/>
              <a:t>2. Citizens </a:t>
            </a:r>
            <a:r>
              <a:rPr lang="de-DE" sz="1200" dirty="0" err="1"/>
              <a:t>of</a:t>
            </a:r>
            <a:r>
              <a:rPr lang="de-DE" sz="1200" dirty="0"/>
              <a:t> </a:t>
            </a:r>
            <a:r>
              <a:rPr lang="de-DE" sz="1200" dirty="0" err="1"/>
              <a:t>the</a:t>
            </a:r>
            <a:r>
              <a:rPr lang="de-DE" sz="1200" dirty="0"/>
              <a:t> Union </a:t>
            </a:r>
            <a:r>
              <a:rPr lang="de-DE" sz="1200" dirty="0" err="1"/>
              <a:t>shall</a:t>
            </a:r>
            <a:r>
              <a:rPr lang="de-DE" sz="1200" dirty="0"/>
              <a:t> </a:t>
            </a:r>
            <a:r>
              <a:rPr lang="de-DE" sz="1200" dirty="0" err="1"/>
              <a:t>enjoy</a:t>
            </a:r>
            <a:r>
              <a:rPr lang="de-DE" sz="1200" dirty="0"/>
              <a:t> </a:t>
            </a:r>
            <a:r>
              <a:rPr lang="de-DE" sz="1200" dirty="0" err="1"/>
              <a:t>the</a:t>
            </a:r>
            <a:r>
              <a:rPr lang="de-DE" sz="1200" dirty="0"/>
              <a:t> </a:t>
            </a:r>
            <a:r>
              <a:rPr lang="de-DE" sz="1200" dirty="0" err="1"/>
              <a:t>rights</a:t>
            </a:r>
            <a:r>
              <a:rPr lang="de-DE" sz="1200" dirty="0"/>
              <a:t> and </a:t>
            </a:r>
            <a:r>
              <a:rPr lang="de-DE" sz="1200" dirty="0" err="1"/>
              <a:t>be</a:t>
            </a:r>
            <a:r>
              <a:rPr lang="de-DE" sz="1200" dirty="0"/>
              <a:t> </a:t>
            </a:r>
            <a:r>
              <a:rPr lang="de-DE" sz="1200" dirty="0" err="1"/>
              <a:t>subject</a:t>
            </a:r>
            <a:r>
              <a:rPr lang="de-DE" sz="1200" dirty="0"/>
              <a:t> </a:t>
            </a:r>
            <a:r>
              <a:rPr lang="de-DE" sz="1200" dirty="0" err="1"/>
              <a:t>to</a:t>
            </a:r>
            <a:r>
              <a:rPr lang="de-DE" sz="1200" dirty="0"/>
              <a:t> </a:t>
            </a:r>
            <a:r>
              <a:rPr lang="de-DE" sz="1200" dirty="0" err="1"/>
              <a:t>the</a:t>
            </a:r>
            <a:r>
              <a:rPr lang="de-DE" sz="1200" dirty="0"/>
              <a:t> </a:t>
            </a:r>
            <a:r>
              <a:rPr lang="de-DE" sz="1200" dirty="0" err="1"/>
              <a:t>duties</a:t>
            </a:r>
            <a:r>
              <a:rPr lang="de-DE" sz="1200" dirty="0"/>
              <a:t> </a:t>
            </a:r>
            <a:r>
              <a:rPr lang="de-DE" sz="1200" dirty="0" err="1"/>
              <a:t>provided</a:t>
            </a:r>
            <a:r>
              <a:rPr lang="de-DE" sz="1200" dirty="0"/>
              <a:t> </a:t>
            </a:r>
            <a:r>
              <a:rPr lang="de-DE" sz="1200" dirty="0" err="1"/>
              <a:t>for</a:t>
            </a:r>
            <a:r>
              <a:rPr lang="de-DE" sz="1200" dirty="0"/>
              <a:t> in </a:t>
            </a:r>
            <a:r>
              <a:rPr lang="de-DE" sz="1200" dirty="0" err="1"/>
              <a:t>the</a:t>
            </a:r>
            <a:r>
              <a:rPr lang="de-DE" sz="1200" dirty="0"/>
              <a:t> </a:t>
            </a:r>
            <a:r>
              <a:rPr lang="de-DE" sz="1200" dirty="0" err="1"/>
              <a:t>Treaties</a:t>
            </a:r>
            <a:r>
              <a:rPr lang="de-DE" sz="1200" dirty="0"/>
              <a:t>. </a:t>
            </a:r>
            <a:r>
              <a:rPr lang="de-DE" sz="1200" dirty="0" err="1"/>
              <a:t>They</a:t>
            </a:r>
            <a:r>
              <a:rPr lang="de-DE" sz="1200" dirty="0"/>
              <a:t> </a:t>
            </a:r>
            <a:r>
              <a:rPr lang="de-DE" sz="1200" dirty="0" err="1"/>
              <a:t>shall</a:t>
            </a:r>
            <a:r>
              <a:rPr lang="de-DE" sz="1200" dirty="0"/>
              <a:t> </a:t>
            </a:r>
            <a:r>
              <a:rPr lang="de-DE" sz="1200" dirty="0" err="1"/>
              <a:t>have</a:t>
            </a:r>
            <a:r>
              <a:rPr lang="de-DE" sz="1200" dirty="0"/>
              <a:t>, </a:t>
            </a:r>
            <a:r>
              <a:rPr lang="de-DE" sz="1200" dirty="0" err="1"/>
              <a:t>inter</a:t>
            </a:r>
            <a:r>
              <a:rPr lang="de-DE" sz="1200" dirty="0"/>
              <a:t> </a:t>
            </a:r>
            <a:r>
              <a:rPr lang="de-DE" sz="1200" dirty="0" err="1"/>
              <a:t>alia</a:t>
            </a:r>
            <a:r>
              <a:rPr lang="de-DE" sz="1200" dirty="0"/>
              <a:t>:</a:t>
            </a:r>
          </a:p>
          <a:p>
            <a:pPr lvl="1">
              <a:lnSpc>
                <a:spcPct val="90000"/>
              </a:lnSpc>
            </a:pPr>
            <a:r>
              <a:rPr lang="de-DE" sz="1200" dirty="0"/>
              <a:t>(a) </a:t>
            </a:r>
            <a:r>
              <a:rPr lang="de-DE" sz="1200" dirty="0" err="1"/>
              <a:t>the</a:t>
            </a:r>
            <a:r>
              <a:rPr lang="de-DE" sz="1200" dirty="0"/>
              <a:t> </a:t>
            </a:r>
            <a:r>
              <a:rPr lang="de-DE" sz="1200" dirty="0" err="1"/>
              <a:t>right</a:t>
            </a:r>
            <a:r>
              <a:rPr lang="de-DE" sz="1200" dirty="0"/>
              <a:t> </a:t>
            </a:r>
            <a:r>
              <a:rPr lang="de-DE" sz="1200" dirty="0" err="1"/>
              <a:t>to</a:t>
            </a:r>
            <a:r>
              <a:rPr lang="de-DE" sz="1200" dirty="0"/>
              <a:t> </a:t>
            </a:r>
            <a:r>
              <a:rPr lang="de-DE" sz="1200" dirty="0" err="1"/>
              <a:t>move</a:t>
            </a:r>
            <a:r>
              <a:rPr lang="de-DE" sz="1200" dirty="0"/>
              <a:t> and </a:t>
            </a:r>
            <a:r>
              <a:rPr lang="de-DE" sz="1200" dirty="0" err="1"/>
              <a:t>reside</a:t>
            </a:r>
            <a:r>
              <a:rPr lang="de-DE" sz="1200" dirty="0"/>
              <a:t> </a:t>
            </a:r>
            <a:r>
              <a:rPr lang="de-DE" sz="1200" dirty="0" err="1"/>
              <a:t>freely</a:t>
            </a:r>
            <a:r>
              <a:rPr lang="de-DE" sz="1200" dirty="0"/>
              <a:t> </a:t>
            </a:r>
            <a:r>
              <a:rPr lang="de-DE" sz="1200" dirty="0" err="1"/>
              <a:t>within</a:t>
            </a:r>
            <a:r>
              <a:rPr lang="de-DE" sz="1200" dirty="0"/>
              <a:t> </a:t>
            </a:r>
            <a:r>
              <a:rPr lang="de-DE" sz="1200" dirty="0" err="1"/>
              <a:t>the</a:t>
            </a:r>
            <a:r>
              <a:rPr lang="de-DE" sz="1200" dirty="0"/>
              <a:t> </a:t>
            </a:r>
            <a:r>
              <a:rPr lang="de-DE" sz="1200" dirty="0" err="1"/>
              <a:t>territory</a:t>
            </a:r>
            <a:r>
              <a:rPr lang="de-DE" sz="1200" dirty="0"/>
              <a:t> </a:t>
            </a:r>
            <a:r>
              <a:rPr lang="de-DE" sz="1200" dirty="0" err="1"/>
              <a:t>of</a:t>
            </a:r>
            <a:r>
              <a:rPr lang="de-DE" sz="1200" dirty="0"/>
              <a:t> </a:t>
            </a:r>
            <a:r>
              <a:rPr lang="de-DE" sz="1200" dirty="0" err="1"/>
              <a:t>the</a:t>
            </a:r>
            <a:r>
              <a:rPr lang="de-DE" sz="1200" dirty="0"/>
              <a:t> Member States; (Art. 21 TFEU)</a:t>
            </a:r>
          </a:p>
          <a:p>
            <a:pPr lvl="1">
              <a:lnSpc>
                <a:spcPct val="90000"/>
              </a:lnSpc>
            </a:pPr>
            <a:r>
              <a:rPr lang="de-DE" sz="1200" dirty="0"/>
              <a:t>(b) </a:t>
            </a:r>
            <a:r>
              <a:rPr lang="de-DE" sz="1200" dirty="0" err="1"/>
              <a:t>the</a:t>
            </a:r>
            <a:r>
              <a:rPr lang="de-DE" sz="1200" dirty="0"/>
              <a:t> </a:t>
            </a:r>
            <a:r>
              <a:rPr lang="de-DE" sz="1200" dirty="0" err="1"/>
              <a:t>right</a:t>
            </a:r>
            <a:r>
              <a:rPr lang="de-DE" sz="1200" dirty="0"/>
              <a:t> </a:t>
            </a:r>
            <a:r>
              <a:rPr lang="de-DE" sz="1200" dirty="0" err="1"/>
              <a:t>to</a:t>
            </a:r>
            <a:r>
              <a:rPr lang="de-DE" sz="1200" dirty="0"/>
              <a:t> vote and </a:t>
            </a:r>
            <a:r>
              <a:rPr lang="de-DE" sz="1200" dirty="0" err="1"/>
              <a:t>to</a:t>
            </a:r>
            <a:r>
              <a:rPr lang="de-DE" sz="1200" dirty="0"/>
              <a:t> stand </a:t>
            </a:r>
            <a:r>
              <a:rPr lang="de-DE" sz="1200" dirty="0" err="1"/>
              <a:t>as</a:t>
            </a:r>
            <a:r>
              <a:rPr lang="de-DE" sz="1200" dirty="0"/>
              <a:t> </a:t>
            </a:r>
            <a:r>
              <a:rPr lang="de-DE" sz="1200" dirty="0" err="1"/>
              <a:t>candidates</a:t>
            </a:r>
            <a:r>
              <a:rPr lang="de-DE" sz="1200" dirty="0"/>
              <a:t> in </a:t>
            </a:r>
            <a:r>
              <a:rPr lang="de-DE" sz="1200" dirty="0" err="1"/>
              <a:t>elections</a:t>
            </a:r>
            <a:r>
              <a:rPr lang="de-DE" sz="1200" dirty="0"/>
              <a:t> </a:t>
            </a:r>
            <a:r>
              <a:rPr lang="de-DE" sz="1200" dirty="0" err="1"/>
              <a:t>to</a:t>
            </a:r>
            <a:r>
              <a:rPr lang="de-DE" sz="1200" dirty="0"/>
              <a:t> </a:t>
            </a:r>
            <a:r>
              <a:rPr lang="de-DE" sz="1200" dirty="0" err="1"/>
              <a:t>the</a:t>
            </a:r>
            <a:r>
              <a:rPr lang="de-DE" sz="1200" dirty="0"/>
              <a:t> European </a:t>
            </a:r>
            <a:r>
              <a:rPr lang="de-DE" sz="1200" dirty="0" err="1"/>
              <a:t>Parliament</a:t>
            </a:r>
            <a:r>
              <a:rPr lang="de-DE" sz="1200" dirty="0"/>
              <a:t> and in municipal </a:t>
            </a:r>
            <a:r>
              <a:rPr lang="de-DE" sz="1200" dirty="0" err="1"/>
              <a:t>elections</a:t>
            </a:r>
            <a:r>
              <a:rPr lang="de-DE" sz="1200" dirty="0"/>
              <a:t> in </a:t>
            </a:r>
            <a:r>
              <a:rPr lang="de-DE" sz="1200" dirty="0" err="1"/>
              <a:t>their</a:t>
            </a:r>
            <a:r>
              <a:rPr lang="de-DE" sz="1200" dirty="0"/>
              <a:t> Member State </a:t>
            </a:r>
            <a:r>
              <a:rPr lang="de-DE" sz="1200" dirty="0" err="1"/>
              <a:t>of</a:t>
            </a:r>
            <a:r>
              <a:rPr lang="de-DE" sz="1200" dirty="0"/>
              <a:t> </a:t>
            </a:r>
            <a:r>
              <a:rPr lang="de-DE" sz="1200" dirty="0" err="1"/>
              <a:t>residence</a:t>
            </a:r>
            <a:r>
              <a:rPr lang="de-DE" sz="1200" dirty="0"/>
              <a:t>, </a:t>
            </a:r>
            <a:r>
              <a:rPr lang="de-DE" sz="1200" dirty="0" err="1"/>
              <a:t>under</a:t>
            </a:r>
            <a:r>
              <a:rPr lang="de-DE" sz="1200" dirty="0"/>
              <a:t> </a:t>
            </a:r>
            <a:r>
              <a:rPr lang="de-DE" sz="1200" dirty="0" err="1"/>
              <a:t>the</a:t>
            </a:r>
            <a:r>
              <a:rPr lang="de-DE" sz="1200" dirty="0"/>
              <a:t> same </a:t>
            </a:r>
            <a:r>
              <a:rPr lang="de-DE" sz="1200" dirty="0" err="1"/>
              <a:t>conditions</a:t>
            </a:r>
            <a:r>
              <a:rPr lang="de-DE" sz="1200" dirty="0"/>
              <a:t> </a:t>
            </a:r>
            <a:r>
              <a:rPr lang="de-DE" sz="1200" dirty="0" err="1"/>
              <a:t>as</a:t>
            </a:r>
            <a:r>
              <a:rPr lang="de-DE" sz="1200" dirty="0"/>
              <a:t> </a:t>
            </a:r>
            <a:r>
              <a:rPr lang="de-DE" sz="1200" dirty="0" err="1"/>
              <a:t>nationals</a:t>
            </a:r>
            <a:r>
              <a:rPr lang="de-DE" sz="1200" dirty="0"/>
              <a:t> </a:t>
            </a:r>
            <a:r>
              <a:rPr lang="de-DE" sz="1200" dirty="0" err="1"/>
              <a:t>of</a:t>
            </a:r>
            <a:r>
              <a:rPr lang="de-DE" sz="1200" dirty="0"/>
              <a:t> </a:t>
            </a:r>
            <a:r>
              <a:rPr lang="de-DE" sz="1200" dirty="0" err="1"/>
              <a:t>that</a:t>
            </a:r>
            <a:r>
              <a:rPr lang="de-DE" sz="1200" dirty="0"/>
              <a:t> State; (Art. 22 TFEU)</a:t>
            </a:r>
          </a:p>
          <a:p>
            <a:pPr lvl="1">
              <a:lnSpc>
                <a:spcPct val="90000"/>
              </a:lnSpc>
            </a:pPr>
            <a:r>
              <a:rPr lang="de-DE" sz="1200" dirty="0"/>
              <a:t>(c) </a:t>
            </a:r>
            <a:r>
              <a:rPr lang="de-DE" sz="1200" dirty="0" err="1"/>
              <a:t>the</a:t>
            </a:r>
            <a:r>
              <a:rPr lang="de-DE" sz="1200" dirty="0"/>
              <a:t> </a:t>
            </a:r>
            <a:r>
              <a:rPr lang="de-DE" sz="1200" dirty="0" err="1"/>
              <a:t>right</a:t>
            </a:r>
            <a:r>
              <a:rPr lang="de-DE" sz="1200" dirty="0"/>
              <a:t> </a:t>
            </a:r>
            <a:r>
              <a:rPr lang="de-DE" sz="1200" dirty="0" err="1"/>
              <a:t>to</a:t>
            </a:r>
            <a:r>
              <a:rPr lang="de-DE" sz="1200" dirty="0"/>
              <a:t> </a:t>
            </a:r>
            <a:r>
              <a:rPr lang="de-DE" sz="1200" dirty="0" err="1"/>
              <a:t>enjoy</a:t>
            </a:r>
            <a:r>
              <a:rPr lang="de-DE" sz="1200" dirty="0"/>
              <a:t>, in </a:t>
            </a:r>
            <a:r>
              <a:rPr lang="de-DE" sz="1200" dirty="0" err="1"/>
              <a:t>the</a:t>
            </a:r>
            <a:r>
              <a:rPr lang="de-DE" sz="1200" dirty="0"/>
              <a:t> </a:t>
            </a:r>
            <a:r>
              <a:rPr lang="de-DE" sz="1200" dirty="0" err="1"/>
              <a:t>territory</a:t>
            </a:r>
            <a:r>
              <a:rPr lang="de-DE" sz="1200" dirty="0"/>
              <a:t> </a:t>
            </a:r>
            <a:r>
              <a:rPr lang="de-DE" sz="1200" dirty="0" err="1"/>
              <a:t>of</a:t>
            </a:r>
            <a:r>
              <a:rPr lang="de-DE" sz="1200" dirty="0"/>
              <a:t> a  </a:t>
            </a:r>
            <a:r>
              <a:rPr lang="de-DE" sz="1200" dirty="0" err="1"/>
              <a:t>third</a:t>
            </a:r>
            <a:r>
              <a:rPr lang="de-DE" sz="1200" dirty="0"/>
              <a:t> </a:t>
            </a:r>
            <a:r>
              <a:rPr lang="de-DE" sz="1200" dirty="0" err="1"/>
              <a:t>country</a:t>
            </a:r>
            <a:r>
              <a:rPr lang="de-DE" sz="1200" dirty="0"/>
              <a:t> in </a:t>
            </a:r>
            <a:r>
              <a:rPr lang="de-DE" sz="1200" dirty="0" err="1"/>
              <a:t>which</a:t>
            </a:r>
            <a:r>
              <a:rPr lang="de-DE" sz="1200" dirty="0"/>
              <a:t> </a:t>
            </a:r>
            <a:r>
              <a:rPr lang="de-DE" sz="1200" dirty="0" err="1"/>
              <a:t>the</a:t>
            </a:r>
            <a:r>
              <a:rPr lang="de-DE" sz="1200" dirty="0"/>
              <a:t> Member State </a:t>
            </a:r>
            <a:r>
              <a:rPr lang="de-DE" sz="1200" dirty="0" err="1"/>
              <a:t>of</a:t>
            </a:r>
            <a:r>
              <a:rPr lang="de-DE" sz="1200" dirty="0"/>
              <a:t> </a:t>
            </a:r>
            <a:r>
              <a:rPr lang="de-DE" sz="1200" dirty="0" err="1"/>
              <a:t>which</a:t>
            </a:r>
            <a:r>
              <a:rPr lang="de-DE" sz="1200" dirty="0"/>
              <a:t> </a:t>
            </a:r>
            <a:r>
              <a:rPr lang="de-DE" sz="1200" dirty="0" err="1"/>
              <a:t>they</a:t>
            </a:r>
            <a:r>
              <a:rPr lang="de-DE" sz="1200" dirty="0"/>
              <a:t> </a:t>
            </a:r>
            <a:r>
              <a:rPr lang="de-DE" sz="1200" dirty="0" err="1"/>
              <a:t>are</a:t>
            </a:r>
            <a:r>
              <a:rPr lang="de-DE" sz="1200" dirty="0"/>
              <a:t> </a:t>
            </a:r>
            <a:r>
              <a:rPr lang="de-DE" sz="1200" dirty="0" err="1"/>
              <a:t>nationals</a:t>
            </a:r>
            <a:r>
              <a:rPr lang="de-DE" sz="1200" dirty="0"/>
              <a:t> </a:t>
            </a:r>
            <a:r>
              <a:rPr lang="de-DE" sz="1200" dirty="0" err="1"/>
              <a:t>is</a:t>
            </a:r>
            <a:r>
              <a:rPr lang="de-DE" sz="1200" dirty="0"/>
              <a:t> not </a:t>
            </a:r>
            <a:r>
              <a:rPr lang="de-DE" sz="1200" dirty="0" err="1"/>
              <a:t>represented</a:t>
            </a:r>
            <a:r>
              <a:rPr lang="de-DE" sz="1200" dirty="0"/>
              <a:t>, </a:t>
            </a:r>
            <a:r>
              <a:rPr lang="de-DE" sz="1200" dirty="0" err="1"/>
              <a:t>the</a:t>
            </a:r>
            <a:r>
              <a:rPr lang="de-DE" sz="1200" dirty="0"/>
              <a:t> </a:t>
            </a:r>
            <a:r>
              <a:rPr lang="de-DE" sz="1200" dirty="0" err="1"/>
              <a:t>protection</a:t>
            </a:r>
            <a:r>
              <a:rPr lang="de-DE" sz="1200" dirty="0"/>
              <a:t> </a:t>
            </a:r>
            <a:r>
              <a:rPr lang="de-DE" sz="1200" dirty="0" err="1"/>
              <a:t>of</a:t>
            </a:r>
            <a:r>
              <a:rPr lang="de-DE" sz="1200" dirty="0"/>
              <a:t> </a:t>
            </a:r>
            <a:r>
              <a:rPr lang="de-DE" sz="1200" dirty="0" err="1"/>
              <a:t>the</a:t>
            </a:r>
            <a:r>
              <a:rPr lang="de-DE" sz="1200" dirty="0"/>
              <a:t> </a:t>
            </a:r>
            <a:r>
              <a:rPr lang="de-DE" sz="1200" dirty="0" err="1"/>
              <a:t>diplomatic</a:t>
            </a:r>
            <a:r>
              <a:rPr lang="de-DE" sz="1200" dirty="0"/>
              <a:t> and </a:t>
            </a:r>
            <a:r>
              <a:rPr lang="de-DE" sz="1200" dirty="0" err="1"/>
              <a:t>consular</a:t>
            </a:r>
            <a:r>
              <a:rPr lang="de-DE" sz="1200" dirty="0"/>
              <a:t> </a:t>
            </a:r>
            <a:r>
              <a:rPr lang="de-DE" sz="1200" dirty="0" err="1"/>
              <a:t>authorities</a:t>
            </a:r>
            <a:r>
              <a:rPr lang="de-DE" sz="1200" dirty="0"/>
              <a:t> </a:t>
            </a:r>
            <a:r>
              <a:rPr lang="de-DE" sz="1200" dirty="0" err="1"/>
              <a:t>of</a:t>
            </a:r>
            <a:r>
              <a:rPr lang="de-DE" sz="1200" dirty="0"/>
              <a:t> </a:t>
            </a:r>
            <a:r>
              <a:rPr lang="de-DE" sz="1200" dirty="0" err="1"/>
              <a:t>any</a:t>
            </a:r>
            <a:r>
              <a:rPr lang="de-DE" sz="1200" dirty="0"/>
              <a:t> Member State on </a:t>
            </a:r>
            <a:r>
              <a:rPr lang="de-DE" sz="1200" dirty="0" err="1"/>
              <a:t>the</a:t>
            </a:r>
            <a:r>
              <a:rPr lang="de-DE" sz="1200" dirty="0"/>
              <a:t> same </a:t>
            </a:r>
            <a:r>
              <a:rPr lang="de-DE" sz="1200" dirty="0" err="1"/>
              <a:t>conditions</a:t>
            </a:r>
            <a:r>
              <a:rPr lang="de-DE" sz="1200" dirty="0"/>
              <a:t> </a:t>
            </a:r>
            <a:r>
              <a:rPr lang="de-DE" sz="1200" dirty="0" err="1"/>
              <a:t>as</a:t>
            </a:r>
            <a:r>
              <a:rPr lang="de-DE" sz="1200" dirty="0"/>
              <a:t> </a:t>
            </a:r>
            <a:r>
              <a:rPr lang="de-DE" sz="1200" dirty="0" err="1"/>
              <a:t>the</a:t>
            </a:r>
            <a:r>
              <a:rPr lang="de-DE" sz="1200" dirty="0"/>
              <a:t> </a:t>
            </a:r>
            <a:r>
              <a:rPr lang="de-DE" sz="1200" dirty="0" err="1"/>
              <a:t>nationals</a:t>
            </a:r>
            <a:r>
              <a:rPr lang="de-DE" sz="1200" dirty="0"/>
              <a:t> </a:t>
            </a:r>
            <a:r>
              <a:rPr lang="de-DE" sz="1200" dirty="0" err="1"/>
              <a:t>of</a:t>
            </a:r>
            <a:r>
              <a:rPr lang="de-DE" sz="1200" dirty="0"/>
              <a:t> </a:t>
            </a:r>
            <a:r>
              <a:rPr lang="de-DE" sz="1200" dirty="0" err="1"/>
              <a:t>that</a:t>
            </a:r>
            <a:r>
              <a:rPr lang="de-DE" sz="1200" dirty="0"/>
              <a:t> State (Art. 23 TFEU);</a:t>
            </a:r>
          </a:p>
          <a:p>
            <a:pPr lvl="1">
              <a:lnSpc>
                <a:spcPct val="90000"/>
              </a:lnSpc>
            </a:pPr>
            <a:r>
              <a:rPr lang="de-DE" sz="1200" dirty="0"/>
              <a:t>(d) </a:t>
            </a:r>
            <a:r>
              <a:rPr lang="de-DE" sz="1200" dirty="0" err="1"/>
              <a:t>the</a:t>
            </a:r>
            <a:r>
              <a:rPr lang="de-DE" sz="1200" dirty="0"/>
              <a:t> </a:t>
            </a:r>
            <a:r>
              <a:rPr lang="de-DE" sz="1200" dirty="0" err="1"/>
              <a:t>right</a:t>
            </a:r>
            <a:r>
              <a:rPr lang="de-DE" sz="1200" dirty="0"/>
              <a:t> </a:t>
            </a:r>
            <a:r>
              <a:rPr lang="de-DE" sz="1200" dirty="0" err="1"/>
              <a:t>to</a:t>
            </a:r>
            <a:r>
              <a:rPr lang="de-DE" sz="1200" dirty="0"/>
              <a:t> </a:t>
            </a:r>
            <a:r>
              <a:rPr lang="de-DE" sz="1200" dirty="0" err="1"/>
              <a:t>petition</a:t>
            </a:r>
            <a:r>
              <a:rPr lang="de-DE" sz="1200" dirty="0"/>
              <a:t> </a:t>
            </a:r>
            <a:r>
              <a:rPr lang="de-DE" sz="1200" dirty="0" err="1"/>
              <a:t>the</a:t>
            </a:r>
            <a:r>
              <a:rPr lang="de-DE" sz="1200" dirty="0"/>
              <a:t> European </a:t>
            </a:r>
            <a:r>
              <a:rPr lang="de-DE" sz="1200" dirty="0" err="1"/>
              <a:t>Parliament</a:t>
            </a:r>
            <a:r>
              <a:rPr lang="de-DE" sz="1200" dirty="0"/>
              <a:t>, </a:t>
            </a:r>
            <a:r>
              <a:rPr lang="de-DE" sz="1200" dirty="0" err="1"/>
              <a:t>to</a:t>
            </a:r>
            <a:r>
              <a:rPr lang="de-DE" sz="1200" dirty="0"/>
              <a:t> </a:t>
            </a:r>
            <a:r>
              <a:rPr lang="de-DE" sz="1200" dirty="0" err="1"/>
              <a:t>apply</a:t>
            </a:r>
            <a:r>
              <a:rPr lang="de-DE" sz="1200" dirty="0"/>
              <a:t> </a:t>
            </a:r>
            <a:r>
              <a:rPr lang="de-DE" sz="1200" dirty="0" err="1"/>
              <a:t>to</a:t>
            </a:r>
            <a:r>
              <a:rPr lang="de-DE" sz="1200" dirty="0"/>
              <a:t> </a:t>
            </a:r>
            <a:r>
              <a:rPr lang="de-DE" sz="1200" dirty="0" err="1"/>
              <a:t>the</a:t>
            </a:r>
            <a:r>
              <a:rPr lang="de-DE" sz="1200" dirty="0"/>
              <a:t> European </a:t>
            </a:r>
            <a:r>
              <a:rPr lang="de-DE" sz="1200" dirty="0" err="1"/>
              <a:t>Ombudsman</a:t>
            </a:r>
            <a:r>
              <a:rPr lang="de-DE" sz="1200" dirty="0"/>
              <a:t>, and </a:t>
            </a:r>
            <a:r>
              <a:rPr lang="de-DE" sz="1200" dirty="0" err="1"/>
              <a:t>to</a:t>
            </a:r>
            <a:r>
              <a:rPr lang="de-DE" sz="1200" dirty="0"/>
              <a:t> </a:t>
            </a:r>
            <a:r>
              <a:rPr lang="de-DE" sz="1200" dirty="0" err="1"/>
              <a:t>address</a:t>
            </a:r>
            <a:r>
              <a:rPr lang="de-DE" sz="1200" dirty="0"/>
              <a:t> </a:t>
            </a:r>
            <a:r>
              <a:rPr lang="de-DE" sz="1200" dirty="0" err="1"/>
              <a:t>the</a:t>
            </a:r>
            <a:r>
              <a:rPr lang="de-DE" sz="1200" dirty="0"/>
              <a:t> </a:t>
            </a:r>
            <a:r>
              <a:rPr lang="de-DE" sz="1200" dirty="0" err="1"/>
              <a:t>institutions</a:t>
            </a:r>
            <a:r>
              <a:rPr lang="de-DE" sz="1200" dirty="0"/>
              <a:t> and </a:t>
            </a:r>
            <a:r>
              <a:rPr lang="de-DE" sz="1200" dirty="0" err="1"/>
              <a:t>advisory</a:t>
            </a:r>
            <a:r>
              <a:rPr lang="de-DE" sz="1200" dirty="0"/>
              <a:t> </a:t>
            </a:r>
            <a:r>
              <a:rPr lang="de-DE" sz="1200" dirty="0" err="1"/>
              <a:t>bodies</a:t>
            </a:r>
            <a:r>
              <a:rPr lang="de-DE" sz="1200" dirty="0"/>
              <a:t> </a:t>
            </a:r>
            <a:r>
              <a:rPr lang="de-DE" sz="1200" dirty="0" err="1"/>
              <a:t>of</a:t>
            </a:r>
            <a:r>
              <a:rPr lang="de-DE" sz="1200" dirty="0"/>
              <a:t> </a:t>
            </a:r>
            <a:r>
              <a:rPr lang="de-DE" sz="1200" dirty="0" err="1"/>
              <a:t>the</a:t>
            </a:r>
            <a:r>
              <a:rPr lang="de-DE" sz="1200" dirty="0"/>
              <a:t> Union in </a:t>
            </a:r>
            <a:r>
              <a:rPr lang="de-DE" sz="1200" dirty="0" err="1"/>
              <a:t>any</a:t>
            </a:r>
            <a:r>
              <a:rPr lang="de-DE" sz="1200" dirty="0"/>
              <a:t> </a:t>
            </a:r>
            <a:r>
              <a:rPr lang="de-DE" sz="1200" dirty="0" err="1"/>
              <a:t>of</a:t>
            </a:r>
            <a:r>
              <a:rPr lang="de-DE" sz="1200" dirty="0"/>
              <a:t> </a:t>
            </a:r>
            <a:r>
              <a:rPr lang="de-DE" sz="1200" dirty="0" err="1"/>
              <a:t>the</a:t>
            </a:r>
            <a:r>
              <a:rPr lang="de-DE" sz="1200" dirty="0"/>
              <a:t> Treaty </a:t>
            </a:r>
            <a:r>
              <a:rPr lang="de-DE" sz="1200" dirty="0" err="1"/>
              <a:t>languages</a:t>
            </a:r>
            <a:r>
              <a:rPr lang="de-DE" sz="1200" dirty="0"/>
              <a:t> and </a:t>
            </a:r>
            <a:r>
              <a:rPr lang="de-DE" sz="1200" dirty="0" err="1"/>
              <a:t>to</a:t>
            </a:r>
            <a:r>
              <a:rPr lang="de-DE" sz="1200" dirty="0"/>
              <a:t> </a:t>
            </a:r>
            <a:r>
              <a:rPr lang="de-DE" sz="1200" dirty="0" err="1"/>
              <a:t>obtain</a:t>
            </a:r>
            <a:r>
              <a:rPr lang="de-DE" sz="1200" dirty="0"/>
              <a:t> a </a:t>
            </a:r>
            <a:r>
              <a:rPr lang="de-DE" sz="1200" dirty="0" err="1"/>
              <a:t>reply</a:t>
            </a:r>
            <a:r>
              <a:rPr lang="de-DE" sz="1200" dirty="0"/>
              <a:t> in </a:t>
            </a:r>
            <a:r>
              <a:rPr lang="de-DE" sz="1200" dirty="0" err="1"/>
              <a:t>the</a:t>
            </a:r>
            <a:r>
              <a:rPr lang="de-DE" sz="1200" dirty="0"/>
              <a:t> same </a:t>
            </a:r>
            <a:r>
              <a:rPr lang="de-DE" sz="1200" dirty="0" err="1"/>
              <a:t>language.These</a:t>
            </a:r>
            <a:r>
              <a:rPr lang="de-DE" sz="1200" dirty="0"/>
              <a:t> </a:t>
            </a:r>
            <a:r>
              <a:rPr lang="de-DE" sz="1200" dirty="0" err="1"/>
              <a:t>rights</a:t>
            </a:r>
            <a:r>
              <a:rPr lang="de-DE" sz="1200" dirty="0"/>
              <a:t> </a:t>
            </a:r>
            <a:r>
              <a:rPr lang="de-DE" sz="1200" dirty="0" err="1"/>
              <a:t>shall</a:t>
            </a:r>
            <a:r>
              <a:rPr lang="de-DE" sz="1200" dirty="0"/>
              <a:t> </a:t>
            </a:r>
            <a:r>
              <a:rPr lang="de-DE" sz="1200" dirty="0" err="1"/>
              <a:t>be</a:t>
            </a:r>
            <a:r>
              <a:rPr lang="de-DE" sz="1200" dirty="0"/>
              <a:t> </a:t>
            </a:r>
            <a:r>
              <a:rPr lang="de-DE" sz="1200" dirty="0" err="1"/>
              <a:t>exercised</a:t>
            </a:r>
            <a:r>
              <a:rPr lang="de-DE" sz="1200" dirty="0"/>
              <a:t> in </a:t>
            </a:r>
            <a:r>
              <a:rPr lang="de-DE" sz="1200" dirty="0" err="1"/>
              <a:t>accordance</a:t>
            </a:r>
            <a:r>
              <a:rPr lang="de-DE" sz="1200" dirty="0"/>
              <a:t> </a:t>
            </a:r>
            <a:r>
              <a:rPr lang="de-DE" sz="1200" dirty="0" err="1"/>
              <a:t>with</a:t>
            </a:r>
            <a:r>
              <a:rPr lang="de-DE" sz="1200" dirty="0"/>
              <a:t> </a:t>
            </a:r>
            <a:r>
              <a:rPr lang="de-DE" sz="1200" dirty="0" err="1"/>
              <a:t>the</a:t>
            </a:r>
            <a:r>
              <a:rPr lang="de-DE" sz="1200" dirty="0"/>
              <a:t> </a:t>
            </a:r>
            <a:r>
              <a:rPr lang="de-DE" sz="1200" dirty="0" err="1"/>
              <a:t>conditions</a:t>
            </a:r>
            <a:r>
              <a:rPr lang="de-DE" sz="1200" dirty="0"/>
              <a:t> and </a:t>
            </a:r>
            <a:r>
              <a:rPr lang="de-DE" sz="1200" dirty="0" err="1"/>
              <a:t>limits</a:t>
            </a:r>
            <a:r>
              <a:rPr lang="de-DE" sz="1200" dirty="0"/>
              <a:t> </a:t>
            </a:r>
            <a:r>
              <a:rPr lang="de-DE" sz="1200" dirty="0" err="1"/>
              <a:t>defined</a:t>
            </a:r>
            <a:r>
              <a:rPr lang="de-DE" sz="1200" dirty="0"/>
              <a:t> </a:t>
            </a:r>
            <a:r>
              <a:rPr lang="de-DE" sz="1200" dirty="0" err="1"/>
              <a:t>by</a:t>
            </a:r>
            <a:r>
              <a:rPr lang="de-DE" sz="1200" dirty="0"/>
              <a:t> </a:t>
            </a:r>
            <a:r>
              <a:rPr lang="de-DE" sz="1200" dirty="0" err="1"/>
              <a:t>the</a:t>
            </a:r>
            <a:r>
              <a:rPr lang="de-DE" sz="1200" dirty="0"/>
              <a:t> </a:t>
            </a:r>
            <a:r>
              <a:rPr lang="de-DE" sz="1200" dirty="0" err="1"/>
              <a:t>Treaties</a:t>
            </a:r>
            <a:r>
              <a:rPr lang="de-DE" sz="1200" dirty="0"/>
              <a:t> and </a:t>
            </a:r>
            <a:r>
              <a:rPr lang="de-DE" sz="1200" dirty="0" err="1"/>
              <a:t>by</a:t>
            </a:r>
            <a:r>
              <a:rPr lang="de-DE" sz="1200" dirty="0"/>
              <a:t> </a:t>
            </a:r>
            <a:r>
              <a:rPr lang="de-DE" sz="1200" dirty="0" err="1"/>
              <a:t>the</a:t>
            </a:r>
            <a:r>
              <a:rPr lang="de-DE" sz="1200" dirty="0"/>
              <a:t> </a:t>
            </a:r>
            <a:r>
              <a:rPr lang="de-DE" sz="1200" dirty="0" err="1"/>
              <a:t>measures</a:t>
            </a:r>
            <a:r>
              <a:rPr lang="de-DE" sz="1200" dirty="0"/>
              <a:t> </a:t>
            </a:r>
            <a:r>
              <a:rPr lang="de-DE" sz="1200" dirty="0" err="1"/>
              <a:t>adopted</a:t>
            </a:r>
            <a:r>
              <a:rPr lang="de-DE" sz="1200" dirty="0"/>
              <a:t> </a:t>
            </a:r>
            <a:r>
              <a:rPr lang="de-DE" sz="1200" dirty="0" err="1"/>
              <a:t>thereunder</a:t>
            </a:r>
            <a:r>
              <a:rPr lang="de-DE" sz="1200" dirty="0"/>
              <a:t>. (Art. 24 TFEU)</a:t>
            </a:r>
          </a:p>
          <a:p>
            <a:pPr>
              <a:lnSpc>
                <a:spcPct val="90000"/>
              </a:lnSpc>
            </a:pPr>
            <a:endParaRPr lang="de-DE" sz="10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European Citizenship</a:t>
            </a:r>
          </a:p>
        </p:txBody>
      </p:sp>
      <p:pic>
        <p:nvPicPr>
          <p:cNvPr id="6" name="Εικόνα 5">
            <a:extLst>
              <a:ext uri="{FF2B5EF4-FFF2-40B4-BE49-F238E27FC236}">
                <a16:creationId xmlns:a16="http://schemas.microsoft.com/office/drawing/2014/main" id="{6ECC3A70-5AD5-372B-B5F0-A08593B03DC7}"/>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85330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pPr>
              <a:lnSpc>
                <a:spcPct val="90000"/>
              </a:lnSpc>
            </a:pPr>
            <a:r>
              <a:rPr lang="de-DE" sz="1500"/>
              <a:t>Art. 4.1 TEU: In </a:t>
            </a:r>
            <a:r>
              <a:rPr lang="de-DE" sz="1500" err="1"/>
              <a:t>accordance</a:t>
            </a:r>
            <a:r>
              <a:rPr lang="de-DE" sz="1500"/>
              <a:t> </a:t>
            </a:r>
            <a:r>
              <a:rPr lang="de-DE" sz="1500" err="1"/>
              <a:t>with</a:t>
            </a:r>
            <a:r>
              <a:rPr lang="de-DE" sz="1500"/>
              <a:t> Article 5, </a:t>
            </a:r>
            <a:r>
              <a:rPr lang="de-DE" sz="1500" err="1"/>
              <a:t>competences</a:t>
            </a:r>
            <a:r>
              <a:rPr lang="de-DE" sz="1500"/>
              <a:t> not </a:t>
            </a:r>
            <a:r>
              <a:rPr lang="de-DE" sz="1500" err="1"/>
              <a:t>conferred</a:t>
            </a:r>
            <a:r>
              <a:rPr lang="de-DE" sz="1500"/>
              <a:t> upon </a:t>
            </a:r>
            <a:r>
              <a:rPr lang="de-DE" sz="1500" err="1"/>
              <a:t>the</a:t>
            </a:r>
            <a:r>
              <a:rPr lang="de-DE" sz="1500"/>
              <a:t> Union in </a:t>
            </a:r>
            <a:r>
              <a:rPr lang="de-DE" sz="1500" err="1"/>
              <a:t>the</a:t>
            </a:r>
            <a:r>
              <a:rPr lang="de-DE" sz="1500"/>
              <a:t> </a:t>
            </a:r>
            <a:r>
              <a:rPr lang="de-DE" sz="1500" err="1"/>
              <a:t>Treaties</a:t>
            </a:r>
            <a:r>
              <a:rPr lang="de-DE" sz="1500"/>
              <a:t> </a:t>
            </a:r>
            <a:r>
              <a:rPr lang="de-DE" sz="1500" err="1"/>
              <a:t>remain</a:t>
            </a:r>
            <a:r>
              <a:rPr lang="de-DE" sz="1500"/>
              <a:t> </a:t>
            </a:r>
            <a:r>
              <a:rPr lang="de-DE" sz="1500" err="1"/>
              <a:t>with</a:t>
            </a:r>
            <a:r>
              <a:rPr lang="de-DE" sz="1500"/>
              <a:t> </a:t>
            </a:r>
            <a:r>
              <a:rPr lang="de-DE" sz="1500" err="1"/>
              <a:t>the</a:t>
            </a:r>
            <a:r>
              <a:rPr lang="de-DE" sz="1500"/>
              <a:t> Member States.</a:t>
            </a:r>
          </a:p>
          <a:p>
            <a:pPr>
              <a:lnSpc>
                <a:spcPct val="90000"/>
              </a:lnSpc>
            </a:pPr>
            <a:r>
              <a:rPr lang="de-DE" sz="1500"/>
              <a:t>Article 5.1. The </a:t>
            </a:r>
            <a:r>
              <a:rPr lang="de-DE" sz="1500" err="1"/>
              <a:t>limits</a:t>
            </a:r>
            <a:r>
              <a:rPr lang="de-DE" sz="1500"/>
              <a:t> </a:t>
            </a:r>
            <a:r>
              <a:rPr lang="de-DE" sz="1500" err="1"/>
              <a:t>of</a:t>
            </a:r>
            <a:r>
              <a:rPr lang="de-DE" sz="1500"/>
              <a:t> Union </a:t>
            </a:r>
            <a:r>
              <a:rPr lang="de-DE" sz="1500" err="1"/>
              <a:t>competences</a:t>
            </a:r>
            <a:r>
              <a:rPr lang="de-DE" sz="1500"/>
              <a:t> </a:t>
            </a:r>
            <a:r>
              <a:rPr lang="de-DE" sz="1500" err="1"/>
              <a:t>are</a:t>
            </a:r>
            <a:r>
              <a:rPr lang="de-DE" sz="1500"/>
              <a:t> </a:t>
            </a:r>
            <a:r>
              <a:rPr lang="de-DE" sz="1500" err="1"/>
              <a:t>governed</a:t>
            </a:r>
            <a:r>
              <a:rPr lang="de-DE" sz="1500"/>
              <a:t> </a:t>
            </a:r>
            <a:r>
              <a:rPr lang="de-DE" sz="1500" err="1"/>
              <a:t>by</a:t>
            </a:r>
            <a:r>
              <a:rPr lang="de-DE" sz="1500"/>
              <a:t> </a:t>
            </a:r>
            <a:r>
              <a:rPr lang="de-DE" sz="1500" err="1"/>
              <a:t>the</a:t>
            </a:r>
            <a:r>
              <a:rPr lang="de-DE" sz="1500"/>
              <a:t> </a:t>
            </a:r>
            <a:r>
              <a:rPr lang="de-DE" sz="1500" err="1"/>
              <a:t>principle</a:t>
            </a:r>
            <a:r>
              <a:rPr lang="de-DE" sz="1500"/>
              <a:t> </a:t>
            </a:r>
            <a:r>
              <a:rPr lang="de-DE" sz="1500" err="1"/>
              <a:t>of</a:t>
            </a:r>
            <a:r>
              <a:rPr lang="de-DE" sz="1500"/>
              <a:t> </a:t>
            </a:r>
            <a:r>
              <a:rPr lang="de-DE" sz="1500" err="1"/>
              <a:t>conferral</a:t>
            </a:r>
            <a:r>
              <a:rPr lang="de-DE" sz="1500"/>
              <a:t>. The </a:t>
            </a:r>
            <a:r>
              <a:rPr lang="de-DE" sz="1500" err="1"/>
              <a:t>use</a:t>
            </a:r>
            <a:r>
              <a:rPr lang="de-DE" sz="1500"/>
              <a:t> </a:t>
            </a:r>
            <a:r>
              <a:rPr lang="de-DE" sz="1500" err="1"/>
              <a:t>of</a:t>
            </a:r>
            <a:r>
              <a:rPr lang="de-DE" sz="1500"/>
              <a:t> Union </a:t>
            </a:r>
            <a:r>
              <a:rPr lang="de-DE" sz="1500" err="1"/>
              <a:t>competences</a:t>
            </a:r>
            <a:r>
              <a:rPr lang="de-DE" sz="1500"/>
              <a:t> </a:t>
            </a:r>
            <a:r>
              <a:rPr lang="de-DE" sz="1500" err="1"/>
              <a:t>is</a:t>
            </a:r>
            <a:r>
              <a:rPr lang="de-DE" sz="1500"/>
              <a:t> </a:t>
            </a:r>
            <a:r>
              <a:rPr lang="de-DE" sz="1500" err="1"/>
              <a:t>governed</a:t>
            </a:r>
            <a:r>
              <a:rPr lang="de-DE" sz="1500"/>
              <a:t> </a:t>
            </a:r>
            <a:r>
              <a:rPr lang="de-DE" sz="1500" err="1"/>
              <a:t>by</a:t>
            </a:r>
            <a:r>
              <a:rPr lang="de-DE" sz="1500"/>
              <a:t> </a:t>
            </a:r>
            <a:r>
              <a:rPr lang="de-DE" sz="1500" err="1"/>
              <a:t>the</a:t>
            </a:r>
            <a:r>
              <a:rPr lang="de-DE" sz="1500"/>
              <a:t> </a:t>
            </a:r>
            <a:r>
              <a:rPr lang="de-DE" sz="1500" err="1"/>
              <a:t>principles</a:t>
            </a:r>
            <a:r>
              <a:rPr lang="de-DE" sz="1500"/>
              <a:t> </a:t>
            </a:r>
            <a:r>
              <a:rPr lang="de-DE" sz="1500" err="1"/>
              <a:t>of</a:t>
            </a:r>
            <a:r>
              <a:rPr lang="de-DE" sz="1500"/>
              <a:t> </a:t>
            </a:r>
            <a:r>
              <a:rPr lang="de-DE" sz="1500" err="1"/>
              <a:t>subsidiarity</a:t>
            </a:r>
            <a:r>
              <a:rPr lang="de-DE" sz="1500"/>
              <a:t> </a:t>
            </a:r>
            <a:r>
              <a:rPr lang="de-DE" sz="1500" err="1"/>
              <a:t>and</a:t>
            </a:r>
            <a:r>
              <a:rPr lang="de-DE" sz="1500"/>
              <a:t> </a:t>
            </a:r>
            <a:r>
              <a:rPr lang="de-DE" sz="1500" err="1"/>
              <a:t>proportionality</a:t>
            </a:r>
            <a:r>
              <a:rPr lang="de-DE" sz="1500"/>
              <a:t>.</a:t>
            </a:r>
          </a:p>
          <a:p>
            <a:pPr>
              <a:lnSpc>
                <a:spcPct val="90000"/>
              </a:lnSpc>
            </a:pPr>
            <a:r>
              <a:rPr lang="de-DE" sz="1500"/>
              <a:t>2. </a:t>
            </a:r>
            <a:r>
              <a:rPr lang="de-DE" sz="1500" err="1"/>
              <a:t>Under</a:t>
            </a:r>
            <a:r>
              <a:rPr lang="de-DE" sz="1500"/>
              <a:t> </a:t>
            </a:r>
            <a:r>
              <a:rPr lang="de-DE" sz="1500" err="1"/>
              <a:t>the</a:t>
            </a:r>
            <a:r>
              <a:rPr lang="de-DE" sz="1500"/>
              <a:t> </a:t>
            </a:r>
            <a:r>
              <a:rPr lang="de-DE" sz="1500" err="1"/>
              <a:t>principle</a:t>
            </a:r>
            <a:r>
              <a:rPr lang="de-DE" sz="1500"/>
              <a:t> </a:t>
            </a:r>
            <a:r>
              <a:rPr lang="de-DE" sz="1500" err="1"/>
              <a:t>of</a:t>
            </a:r>
            <a:r>
              <a:rPr lang="de-DE" sz="1500"/>
              <a:t> </a:t>
            </a:r>
            <a:r>
              <a:rPr lang="de-DE" sz="1500" err="1"/>
              <a:t>conferral</a:t>
            </a:r>
            <a:r>
              <a:rPr lang="de-DE" sz="1500"/>
              <a:t>, </a:t>
            </a:r>
            <a:r>
              <a:rPr lang="de-DE" sz="1500" err="1"/>
              <a:t>the</a:t>
            </a:r>
            <a:r>
              <a:rPr lang="de-DE" sz="1500"/>
              <a:t> Union </a:t>
            </a:r>
            <a:r>
              <a:rPr lang="de-DE" sz="1500" err="1"/>
              <a:t>shall</a:t>
            </a:r>
            <a:r>
              <a:rPr lang="de-DE" sz="1500"/>
              <a:t> </a:t>
            </a:r>
            <a:r>
              <a:rPr lang="de-DE" sz="1500" err="1"/>
              <a:t>act</a:t>
            </a:r>
            <a:r>
              <a:rPr lang="de-DE" sz="1500"/>
              <a:t> </a:t>
            </a:r>
            <a:r>
              <a:rPr lang="de-DE" sz="1500" err="1"/>
              <a:t>only</a:t>
            </a:r>
            <a:r>
              <a:rPr lang="de-DE" sz="1500"/>
              <a:t> </a:t>
            </a:r>
            <a:r>
              <a:rPr lang="de-DE" sz="1500" err="1"/>
              <a:t>within</a:t>
            </a:r>
            <a:r>
              <a:rPr lang="de-DE" sz="1500"/>
              <a:t> </a:t>
            </a:r>
            <a:r>
              <a:rPr lang="de-DE" sz="1500" err="1"/>
              <a:t>the</a:t>
            </a:r>
            <a:r>
              <a:rPr lang="de-DE" sz="1500"/>
              <a:t> </a:t>
            </a:r>
            <a:r>
              <a:rPr lang="de-DE" sz="1500" err="1"/>
              <a:t>limits</a:t>
            </a:r>
            <a:r>
              <a:rPr lang="de-DE" sz="1500"/>
              <a:t> </a:t>
            </a:r>
            <a:r>
              <a:rPr lang="de-DE" sz="1500" err="1"/>
              <a:t>of</a:t>
            </a:r>
            <a:r>
              <a:rPr lang="de-DE" sz="1500"/>
              <a:t> </a:t>
            </a:r>
            <a:r>
              <a:rPr lang="de-DE" sz="1500" err="1"/>
              <a:t>the</a:t>
            </a:r>
            <a:r>
              <a:rPr lang="de-DE" sz="1500"/>
              <a:t> </a:t>
            </a:r>
            <a:r>
              <a:rPr lang="de-DE" sz="1500" err="1"/>
              <a:t>competences</a:t>
            </a:r>
            <a:r>
              <a:rPr lang="de-DE" sz="1500"/>
              <a:t> </a:t>
            </a:r>
            <a:r>
              <a:rPr lang="de-DE" sz="1500" err="1"/>
              <a:t>conferred</a:t>
            </a:r>
            <a:r>
              <a:rPr lang="de-DE" sz="1500"/>
              <a:t> upon </a:t>
            </a:r>
            <a:r>
              <a:rPr lang="de-DE" sz="1500" err="1"/>
              <a:t>it</a:t>
            </a:r>
            <a:r>
              <a:rPr lang="de-DE" sz="1500"/>
              <a:t> </a:t>
            </a:r>
            <a:r>
              <a:rPr lang="de-DE" sz="1500" err="1"/>
              <a:t>by</a:t>
            </a:r>
            <a:r>
              <a:rPr lang="de-DE" sz="1500"/>
              <a:t> </a:t>
            </a:r>
            <a:r>
              <a:rPr lang="de-DE" sz="1500" err="1"/>
              <a:t>the</a:t>
            </a:r>
            <a:r>
              <a:rPr lang="de-DE" sz="1500"/>
              <a:t> Member States in </a:t>
            </a:r>
            <a:r>
              <a:rPr lang="de-DE" sz="1500" err="1"/>
              <a:t>the</a:t>
            </a:r>
            <a:r>
              <a:rPr lang="de-DE" sz="1500"/>
              <a:t> </a:t>
            </a:r>
            <a:r>
              <a:rPr lang="de-DE" sz="1500" err="1"/>
              <a:t>Treaties</a:t>
            </a:r>
            <a:r>
              <a:rPr lang="de-DE" sz="1500"/>
              <a:t> </a:t>
            </a:r>
            <a:r>
              <a:rPr lang="de-DE" sz="1500" err="1"/>
              <a:t>to</a:t>
            </a:r>
            <a:r>
              <a:rPr lang="de-DE" sz="1500"/>
              <a:t> </a:t>
            </a:r>
            <a:r>
              <a:rPr lang="de-DE" sz="1500" err="1"/>
              <a:t>attain</a:t>
            </a:r>
            <a:r>
              <a:rPr lang="de-DE" sz="1500"/>
              <a:t> </a:t>
            </a:r>
            <a:r>
              <a:rPr lang="de-DE" sz="1500" err="1"/>
              <a:t>the</a:t>
            </a:r>
            <a:r>
              <a:rPr lang="de-DE" sz="1500"/>
              <a:t> </a:t>
            </a:r>
            <a:r>
              <a:rPr lang="de-DE" sz="1500" err="1"/>
              <a:t>objectives</a:t>
            </a:r>
            <a:r>
              <a:rPr lang="de-DE" sz="1500"/>
              <a:t> </a:t>
            </a:r>
            <a:r>
              <a:rPr lang="de-DE" sz="1500" err="1"/>
              <a:t>set</a:t>
            </a:r>
            <a:r>
              <a:rPr lang="de-DE" sz="1500"/>
              <a:t> out </a:t>
            </a:r>
            <a:r>
              <a:rPr lang="de-DE" sz="1500" err="1"/>
              <a:t>therein</a:t>
            </a:r>
            <a:r>
              <a:rPr lang="de-DE" sz="1500"/>
              <a:t>. </a:t>
            </a:r>
            <a:r>
              <a:rPr lang="de-DE" sz="1500" err="1"/>
              <a:t>Competences</a:t>
            </a:r>
            <a:r>
              <a:rPr lang="de-DE" sz="1500"/>
              <a:t> not </a:t>
            </a:r>
            <a:r>
              <a:rPr lang="de-DE" sz="1500" err="1"/>
              <a:t>conferred</a:t>
            </a:r>
            <a:r>
              <a:rPr lang="de-DE" sz="1500"/>
              <a:t> upon </a:t>
            </a:r>
            <a:r>
              <a:rPr lang="de-DE" sz="1500" err="1"/>
              <a:t>the</a:t>
            </a:r>
            <a:r>
              <a:rPr lang="de-DE" sz="1500"/>
              <a:t> Union in </a:t>
            </a:r>
            <a:r>
              <a:rPr lang="de-DE" sz="1500" err="1"/>
              <a:t>the</a:t>
            </a:r>
            <a:r>
              <a:rPr lang="de-DE" sz="1500"/>
              <a:t> </a:t>
            </a:r>
            <a:r>
              <a:rPr lang="de-DE" sz="1500" err="1"/>
              <a:t>Treaties</a:t>
            </a:r>
            <a:r>
              <a:rPr lang="de-DE" sz="1500"/>
              <a:t> </a:t>
            </a:r>
            <a:r>
              <a:rPr lang="de-DE" sz="1500" err="1"/>
              <a:t>remain</a:t>
            </a:r>
            <a:r>
              <a:rPr lang="de-DE" sz="1500"/>
              <a:t> </a:t>
            </a:r>
            <a:r>
              <a:rPr lang="de-DE" sz="1500" err="1"/>
              <a:t>with</a:t>
            </a:r>
            <a:r>
              <a:rPr lang="de-DE" sz="1500"/>
              <a:t> </a:t>
            </a:r>
            <a:r>
              <a:rPr lang="de-DE" sz="1500" err="1"/>
              <a:t>the</a:t>
            </a:r>
            <a:r>
              <a:rPr lang="de-DE" sz="1500"/>
              <a:t> Member States.</a:t>
            </a:r>
          </a:p>
          <a:p>
            <a:pPr>
              <a:lnSpc>
                <a:spcPct val="90000"/>
              </a:lnSpc>
            </a:pPr>
            <a:endParaRPr lang="de-DE" sz="150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Principle of conferral</a:t>
            </a:r>
          </a:p>
        </p:txBody>
      </p:sp>
      <p:pic>
        <p:nvPicPr>
          <p:cNvPr id="6" name="Εικόνα 5">
            <a:extLst>
              <a:ext uri="{FF2B5EF4-FFF2-40B4-BE49-F238E27FC236}">
                <a16:creationId xmlns:a16="http://schemas.microsoft.com/office/drawing/2014/main" id="{730DB3F2-E882-9D8B-846E-BAACA56FFE96}"/>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4154151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7999" y="1253067"/>
            <a:ext cx="4806443" cy="4788294"/>
          </a:xfrm>
        </p:spPr>
        <p:txBody>
          <a:bodyPr anchor="ctr">
            <a:normAutofit/>
          </a:bodyPr>
          <a:lstStyle/>
          <a:p>
            <a:pPr>
              <a:lnSpc>
                <a:spcPct val="90000"/>
              </a:lnSpc>
            </a:pPr>
            <a:r>
              <a:rPr lang="de-DE" sz="1400" dirty="0"/>
              <a:t>Art. 5.3 TEU:  </a:t>
            </a:r>
            <a:r>
              <a:rPr lang="de-DE" sz="1400" dirty="0" err="1"/>
              <a:t>Under</a:t>
            </a:r>
            <a:r>
              <a:rPr lang="de-DE" sz="1400" dirty="0"/>
              <a:t> </a:t>
            </a:r>
            <a:r>
              <a:rPr lang="de-DE" sz="1400" dirty="0" err="1"/>
              <a:t>the</a:t>
            </a:r>
            <a:r>
              <a:rPr lang="de-DE" sz="1400" dirty="0"/>
              <a:t> </a:t>
            </a:r>
            <a:r>
              <a:rPr lang="de-DE" sz="1400" dirty="0" err="1"/>
              <a:t>principle</a:t>
            </a:r>
            <a:r>
              <a:rPr lang="de-DE" sz="1400" dirty="0"/>
              <a:t> </a:t>
            </a:r>
            <a:r>
              <a:rPr lang="de-DE" sz="1400" dirty="0" err="1"/>
              <a:t>of</a:t>
            </a:r>
            <a:r>
              <a:rPr lang="de-DE" sz="1400" dirty="0"/>
              <a:t> </a:t>
            </a:r>
            <a:r>
              <a:rPr lang="de-DE" sz="1400" dirty="0" err="1"/>
              <a:t>subsidiarity</a:t>
            </a:r>
            <a:r>
              <a:rPr lang="de-DE" sz="1400" dirty="0"/>
              <a:t>, </a:t>
            </a:r>
          </a:p>
          <a:p>
            <a:pPr>
              <a:lnSpc>
                <a:spcPct val="90000"/>
              </a:lnSpc>
            </a:pPr>
            <a:r>
              <a:rPr lang="de-DE" sz="1400" dirty="0"/>
              <a:t>in </a:t>
            </a:r>
            <a:r>
              <a:rPr lang="de-DE" sz="1400" dirty="0" err="1"/>
              <a:t>areas</a:t>
            </a:r>
            <a:r>
              <a:rPr lang="de-DE" sz="1400" dirty="0"/>
              <a:t> </a:t>
            </a:r>
            <a:r>
              <a:rPr lang="de-DE" sz="1400" dirty="0" err="1"/>
              <a:t>which</a:t>
            </a:r>
            <a:r>
              <a:rPr lang="de-DE" sz="1400" dirty="0"/>
              <a:t> do not fall </a:t>
            </a:r>
            <a:r>
              <a:rPr lang="de-DE" sz="1400" dirty="0" err="1"/>
              <a:t>within</a:t>
            </a:r>
            <a:r>
              <a:rPr lang="de-DE" sz="1400" dirty="0"/>
              <a:t> </a:t>
            </a:r>
            <a:r>
              <a:rPr lang="de-DE" sz="1400" dirty="0" err="1"/>
              <a:t>its</a:t>
            </a:r>
            <a:r>
              <a:rPr lang="de-DE" sz="1400" dirty="0"/>
              <a:t> </a:t>
            </a:r>
            <a:r>
              <a:rPr lang="de-DE" sz="1400" dirty="0" err="1"/>
              <a:t>exclusive</a:t>
            </a:r>
            <a:r>
              <a:rPr lang="de-DE" sz="1400" dirty="0"/>
              <a:t> </a:t>
            </a:r>
            <a:r>
              <a:rPr lang="de-DE" sz="1400" dirty="0" err="1"/>
              <a:t>competence</a:t>
            </a:r>
            <a:r>
              <a:rPr lang="de-DE" sz="1400" dirty="0"/>
              <a:t>, </a:t>
            </a:r>
          </a:p>
          <a:p>
            <a:pPr>
              <a:lnSpc>
                <a:spcPct val="90000"/>
              </a:lnSpc>
            </a:pPr>
            <a:r>
              <a:rPr lang="de-DE" sz="1400" dirty="0" err="1"/>
              <a:t>the</a:t>
            </a:r>
            <a:r>
              <a:rPr lang="de-DE" sz="1400" dirty="0"/>
              <a:t> Union </a:t>
            </a:r>
            <a:r>
              <a:rPr lang="de-DE" sz="1400" dirty="0" err="1"/>
              <a:t>shall</a:t>
            </a:r>
            <a:r>
              <a:rPr lang="de-DE" sz="1400" dirty="0"/>
              <a:t> </a:t>
            </a:r>
            <a:r>
              <a:rPr lang="de-DE" sz="1400" dirty="0" err="1"/>
              <a:t>act</a:t>
            </a:r>
            <a:r>
              <a:rPr lang="de-DE" sz="1400" dirty="0"/>
              <a:t> </a:t>
            </a:r>
            <a:r>
              <a:rPr lang="de-DE" sz="1400" dirty="0" err="1"/>
              <a:t>only</a:t>
            </a:r>
            <a:r>
              <a:rPr lang="de-DE" sz="1400" dirty="0"/>
              <a:t> </a:t>
            </a:r>
            <a:r>
              <a:rPr lang="de-DE" sz="1400" dirty="0" err="1"/>
              <a:t>if</a:t>
            </a:r>
            <a:r>
              <a:rPr lang="de-DE" sz="1400" dirty="0"/>
              <a:t> and in so </a:t>
            </a:r>
            <a:r>
              <a:rPr lang="de-DE" sz="1400" dirty="0" err="1"/>
              <a:t>far</a:t>
            </a:r>
            <a:r>
              <a:rPr lang="de-DE" sz="1400" dirty="0"/>
              <a:t> </a:t>
            </a:r>
            <a:r>
              <a:rPr lang="de-DE" sz="1400" dirty="0" err="1"/>
              <a:t>as</a:t>
            </a:r>
            <a:r>
              <a:rPr lang="de-DE" sz="1400" dirty="0"/>
              <a:t>  </a:t>
            </a:r>
          </a:p>
          <a:p>
            <a:pPr>
              <a:lnSpc>
                <a:spcPct val="90000"/>
              </a:lnSpc>
            </a:pPr>
            <a:r>
              <a:rPr lang="de-DE" sz="1400" dirty="0" err="1"/>
              <a:t>the</a:t>
            </a:r>
            <a:r>
              <a:rPr lang="de-DE" sz="1400" dirty="0"/>
              <a:t> </a:t>
            </a:r>
            <a:r>
              <a:rPr lang="de-DE" sz="1400" dirty="0" err="1"/>
              <a:t>objectives</a:t>
            </a:r>
            <a:r>
              <a:rPr lang="de-DE" sz="1400" dirty="0"/>
              <a:t> </a:t>
            </a:r>
            <a:r>
              <a:rPr lang="de-DE" sz="1400" dirty="0" err="1"/>
              <a:t>of</a:t>
            </a:r>
            <a:r>
              <a:rPr lang="de-DE" sz="1400" dirty="0"/>
              <a:t> </a:t>
            </a:r>
            <a:r>
              <a:rPr lang="de-DE" sz="1400" dirty="0" err="1"/>
              <a:t>the</a:t>
            </a:r>
            <a:r>
              <a:rPr lang="de-DE" sz="1400" dirty="0"/>
              <a:t> </a:t>
            </a:r>
            <a:r>
              <a:rPr lang="de-DE" sz="1400" dirty="0" err="1"/>
              <a:t>proposed</a:t>
            </a:r>
            <a:r>
              <a:rPr lang="de-DE" sz="1400" dirty="0"/>
              <a:t> </a:t>
            </a:r>
            <a:r>
              <a:rPr lang="de-DE" sz="1400" dirty="0" err="1"/>
              <a:t>action</a:t>
            </a:r>
            <a:r>
              <a:rPr lang="de-DE" sz="1400" dirty="0"/>
              <a:t> </a:t>
            </a:r>
            <a:r>
              <a:rPr lang="de-DE" sz="1400" dirty="0" err="1"/>
              <a:t>cannot</a:t>
            </a:r>
            <a:r>
              <a:rPr lang="de-DE" sz="1400" dirty="0"/>
              <a:t> </a:t>
            </a:r>
            <a:r>
              <a:rPr lang="de-DE" sz="1400" dirty="0" err="1"/>
              <a:t>be</a:t>
            </a:r>
            <a:r>
              <a:rPr lang="de-DE" sz="1400" dirty="0"/>
              <a:t> </a:t>
            </a:r>
            <a:r>
              <a:rPr lang="de-DE" sz="1400" dirty="0" err="1"/>
              <a:t>sufficiently</a:t>
            </a:r>
            <a:r>
              <a:rPr lang="de-DE" sz="1400" dirty="0"/>
              <a:t> </a:t>
            </a:r>
            <a:r>
              <a:rPr lang="de-DE" sz="1400" dirty="0" err="1"/>
              <a:t>achieved</a:t>
            </a:r>
            <a:r>
              <a:rPr lang="de-DE" sz="1400" dirty="0"/>
              <a:t> </a:t>
            </a:r>
            <a:r>
              <a:rPr lang="de-DE" sz="1400" dirty="0" err="1"/>
              <a:t>by</a:t>
            </a:r>
            <a:r>
              <a:rPr lang="de-DE" sz="1400" dirty="0"/>
              <a:t> </a:t>
            </a:r>
            <a:r>
              <a:rPr lang="de-DE" sz="1400" dirty="0" err="1"/>
              <a:t>the</a:t>
            </a:r>
            <a:r>
              <a:rPr lang="de-DE" sz="1400" dirty="0"/>
              <a:t> Member States, </a:t>
            </a:r>
            <a:r>
              <a:rPr lang="de-DE" sz="1400" dirty="0" err="1"/>
              <a:t>either</a:t>
            </a:r>
            <a:r>
              <a:rPr lang="de-DE" sz="1400" dirty="0"/>
              <a:t> at </a:t>
            </a:r>
            <a:r>
              <a:rPr lang="de-DE" sz="1400" dirty="0" err="1"/>
              <a:t>central</a:t>
            </a:r>
            <a:r>
              <a:rPr lang="de-DE" sz="1400" dirty="0"/>
              <a:t> </a:t>
            </a:r>
            <a:r>
              <a:rPr lang="de-DE" sz="1400" dirty="0" err="1"/>
              <a:t>level</a:t>
            </a:r>
            <a:r>
              <a:rPr lang="de-DE" sz="1400" dirty="0"/>
              <a:t> </a:t>
            </a:r>
            <a:r>
              <a:rPr lang="de-DE" sz="1400" dirty="0" err="1"/>
              <a:t>or</a:t>
            </a:r>
            <a:r>
              <a:rPr lang="de-DE" sz="1400" dirty="0"/>
              <a:t> at regional and </a:t>
            </a:r>
            <a:r>
              <a:rPr lang="de-DE" sz="1400" dirty="0" err="1"/>
              <a:t>local</a:t>
            </a:r>
            <a:r>
              <a:rPr lang="de-DE" sz="1400" dirty="0"/>
              <a:t> </a:t>
            </a:r>
            <a:r>
              <a:rPr lang="de-DE" sz="1400" dirty="0" err="1"/>
              <a:t>level</a:t>
            </a:r>
            <a:r>
              <a:rPr lang="de-DE" sz="1400" dirty="0"/>
              <a:t>, </a:t>
            </a:r>
          </a:p>
          <a:p>
            <a:pPr>
              <a:lnSpc>
                <a:spcPct val="90000"/>
              </a:lnSpc>
            </a:pPr>
            <a:r>
              <a:rPr lang="de-DE" sz="1400" dirty="0"/>
              <a:t>but </a:t>
            </a:r>
            <a:r>
              <a:rPr lang="de-DE" sz="1400" dirty="0" err="1"/>
              <a:t>can</a:t>
            </a:r>
            <a:r>
              <a:rPr lang="de-DE" sz="1400" dirty="0"/>
              <a:t> </a:t>
            </a:r>
            <a:r>
              <a:rPr lang="de-DE" sz="1400" dirty="0" err="1"/>
              <a:t>rather</a:t>
            </a:r>
            <a:r>
              <a:rPr lang="de-DE" sz="1400" dirty="0"/>
              <a:t>, </a:t>
            </a:r>
            <a:r>
              <a:rPr lang="de-DE" sz="1400" dirty="0" err="1"/>
              <a:t>by</a:t>
            </a:r>
            <a:r>
              <a:rPr lang="de-DE" sz="1400" dirty="0"/>
              <a:t> </a:t>
            </a:r>
            <a:r>
              <a:rPr lang="de-DE" sz="1400" dirty="0" err="1"/>
              <a:t>reason</a:t>
            </a:r>
            <a:r>
              <a:rPr lang="de-DE" sz="1400" dirty="0"/>
              <a:t> </a:t>
            </a:r>
            <a:r>
              <a:rPr lang="de-DE" sz="1400" dirty="0" err="1"/>
              <a:t>of</a:t>
            </a:r>
            <a:r>
              <a:rPr lang="de-DE" sz="1400" dirty="0"/>
              <a:t> </a:t>
            </a:r>
            <a:r>
              <a:rPr lang="de-DE" sz="1400" dirty="0" err="1"/>
              <a:t>the</a:t>
            </a:r>
            <a:r>
              <a:rPr lang="de-DE" sz="1400" dirty="0"/>
              <a:t> </a:t>
            </a:r>
            <a:r>
              <a:rPr lang="de-DE" sz="1400" dirty="0" err="1"/>
              <a:t>scale</a:t>
            </a:r>
            <a:r>
              <a:rPr lang="de-DE" sz="1400" dirty="0"/>
              <a:t> </a:t>
            </a:r>
            <a:r>
              <a:rPr lang="de-DE" sz="1400" dirty="0" err="1"/>
              <a:t>or</a:t>
            </a:r>
            <a:r>
              <a:rPr lang="de-DE" sz="1400" dirty="0"/>
              <a:t> </a:t>
            </a:r>
            <a:r>
              <a:rPr lang="de-DE" sz="1400" dirty="0" err="1"/>
              <a:t>effects</a:t>
            </a:r>
            <a:r>
              <a:rPr lang="de-DE" sz="1400" dirty="0"/>
              <a:t> </a:t>
            </a:r>
            <a:r>
              <a:rPr lang="de-DE" sz="1400" dirty="0" err="1"/>
              <a:t>of</a:t>
            </a:r>
            <a:r>
              <a:rPr lang="de-DE" sz="1400" dirty="0"/>
              <a:t> </a:t>
            </a:r>
            <a:r>
              <a:rPr lang="de-DE" sz="1400" dirty="0" err="1"/>
              <a:t>the</a:t>
            </a:r>
            <a:r>
              <a:rPr lang="de-DE" sz="1400" dirty="0"/>
              <a:t> </a:t>
            </a:r>
            <a:r>
              <a:rPr lang="de-DE" sz="1400" dirty="0" err="1"/>
              <a:t>proposed</a:t>
            </a:r>
            <a:r>
              <a:rPr lang="de-DE" sz="1400" dirty="0"/>
              <a:t> </a:t>
            </a:r>
            <a:r>
              <a:rPr lang="de-DE" sz="1400" dirty="0" err="1"/>
              <a:t>action</a:t>
            </a:r>
            <a:r>
              <a:rPr lang="de-DE" sz="1400" dirty="0"/>
              <a:t>, </a:t>
            </a:r>
            <a:r>
              <a:rPr lang="de-DE" sz="1400" dirty="0" err="1"/>
              <a:t>be</a:t>
            </a:r>
            <a:r>
              <a:rPr lang="de-DE" sz="1400" dirty="0"/>
              <a:t> </a:t>
            </a:r>
            <a:r>
              <a:rPr lang="de-DE" sz="1400" dirty="0" err="1"/>
              <a:t>better</a:t>
            </a:r>
            <a:r>
              <a:rPr lang="de-DE" sz="1400" dirty="0"/>
              <a:t> </a:t>
            </a:r>
            <a:r>
              <a:rPr lang="de-DE" sz="1400" dirty="0" err="1"/>
              <a:t>achieved</a:t>
            </a:r>
            <a:r>
              <a:rPr lang="de-DE" sz="1400" dirty="0"/>
              <a:t> at Union </a:t>
            </a:r>
            <a:r>
              <a:rPr lang="de-DE" sz="1400" dirty="0" err="1"/>
              <a:t>level</a:t>
            </a:r>
            <a:r>
              <a:rPr lang="de-DE" sz="1400" dirty="0"/>
              <a:t>.</a:t>
            </a:r>
          </a:p>
          <a:p>
            <a:pPr>
              <a:lnSpc>
                <a:spcPct val="90000"/>
              </a:lnSpc>
            </a:pPr>
            <a:r>
              <a:rPr lang="de-DE" sz="1400" dirty="0"/>
              <a:t>The </a:t>
            </a:r>
            <a:r>
              <a:rPr lang="de-DE" sz="1400" dirty="0" err="1"/>
              <a:t>institutions</a:t>
            </a:r>
            <a:r>
              <a:rPr lang="de-DE" sz="1400" dirty="0"/>
              <a:t> </a:t>
            </a:r>
            <a:r>
              <a:rPr lang="de-DE" sz="1400" dirty="0" err="1"/>
              <a:t>of</a:t>
            </a:r>
            <a:r>
              <a:rPr lang="de-DE" sz="1400" dirty="0"/>
              <a:t> </a:t>
            </a:r>
            <a:r>
              <a:rPr lang="de-DE" sz="1400" dirty="0" err="1"/>
              <a:t>the</a:t>
            </a:r>
            <a:r>
              <a:rPr lang="de-DE" sz="1400" dirty="0"/>
              <a:t> Union </a:t>
            </a:r>
            <a:r>
              <a:rPr lang="de-DE" sz="1400" dirty="0" err="1"/>
              <a:t>shall</a:t>
            </a:r>
            <a:r>
              <a:rPr lang="de-DE" sz="1400" dirty="0"/>
              <a:t> </a:t>
            </a:r>
            <a:r>
              <a:rPr lang="de-DE" sz="1400" dirty="0" err="1"/>
              <a:t>apply</a:t>
            </a:r>
            <a:r>
              <a:rPr lang="de-DE" sz="1400" dirty="0"/>
              <a:t> </a:t>
            </a:r>
            <a:r>
              <a:rPr lang="de-DE" sz="1400" dirty="0" err="1"/>
              <a:t>the</a:t>
            </a:r>
            <a:r>
              <a:rPr lang="de-DE" sz="1400" dirty="0"/>
              <a:t> </a:t>
            </a:r>
            <a:r>
              <a:rPr lang="de-DE" sz="1400" dirty="0" err="1"/>
              <a:t>principle</a:t>
            </a:r>
            <a:r>
              <a:rPr lang="de-DE" sz="1400" dirty="0"/>
              <a:t> </a:t>
            </a:r>
            <a:r>
              <a:rPr lang="de-DE" sz="1400" dirty="0" err="1"/>
              <a:t>of</a:t>
            </a:r>
            <a:r>
              <a:rPr lang="de-DE" sz="1400" dirty="0"/>
              <a:t> </a:t>
            </a:r>
            <a:r>
              <a:rPr lang="de-DE" sz="1400" dirty="0" err="1"/>
              <a:t>subsidiarity</a:t>
            </a:r>
            <a:r>
              <a:rPr lang="de-DE" sz="1400" dirty="0"/>
              <a:t> </a:t>
            </a:r>
            <a:r>
              <a:rPr lang="de-DE" sz="1400" dirty="0" err="1"/>
              <a:t>as</a:t>
            </a:r>
            <a:r>
              <a:rPr lang="de-DE" sz="1400" dirty="0"/>
              <a:t> </a:t>
            </a:r>
            <a:r>
              <a:rPr lang="de-DE" sz="1400" dirty="0" err="1"/>
              <a:t>laid</a:t>
            </a:r>
            <a:r>
              <a:rPr lang="de-DE" sz="1400" dirty="0"/>
              <a:t> down in </a:t>
            </a:r>
            <a:r>
              <a:rPr lang="de-DE" sz="1400" dirty="0" err="1"/>
              <a:t>the</a:t>
            </a:r>
            <a:r>
              <a:rPr lang="de-DE" sz="1400" dirty="0"/>
              <a:t> Protocol on </a:t>
            </a:r>
            <a:r>
              <a:rPr lang="de-DE" sz="1400" dirty="0" err="1"/>
              <a:t>the</a:t>
            </a:r>
            <a:r>
              <a:rPr lang="de-DE" sz="1400" dirty="0"/>
              <a:t> </a:t>
            </a:r>
            <a:r>
              <a:rPr lang="de-DE" sz="1400" dirty="0" err="1"/>
              <a:t>application</a:t>
            </a:r>
            <a:r>
              <a:rPr lang="de-DE" sz="1400" dirty="0"/>
              <a:t> </a:t>
            </a:r>
            <a:r>
              <a:rPr lang="de-DE" sz="1400" dirty="0" err="1"/>
              <a:t>of</a:t>
            </a:r>
            <a:r>
              <a:rPr lang="de-DE" sz="1400" dirty="0"/>
              <a:t> </a:t>
            </a:r>
            <a:r>
              <a:rPr lang="de-DE" sz="1400" dirty="0" err="1"/>
              <a:t>the</a:t>
            </a:r>
            <a:r>
              <a:rPr lang="de-DE" sz="1400" dirty="0"/>
              <a:t> </a:t>
            </a:r>
            <a:r>
              <a:rPr lang="de-DE" sz="1400" dirty="0" err="1"/>
              <a:t>principles</a:t>
            </a:r>
            <a:r>
              <a:rPr lang="de-DE" sz="1400" dirty="0"/>
              <a:t> </a:t>
            </a:r>
            <a:r>
              <a:rPr lang="de-DE" sz="1400" dirty="0" err="1"/>
              <a:t>of</a:t>
            </a:r>
            <a:r>
              <a:rPr lang="de-DE" sz="1400" dirty="0"/>
              <a:t> </a:t>
            </a:r>
            <a:r>
              <a:rPr lang="de-DE" sz="1400" dirty="0" err="1"/>
              <a:t>subsidiarity</a:t>
            </a:r>
            <a:r>
              <a:rPr lang="de-DE" sz="1400" dirty="0"/>
              <a:t> and </a:t>
            </a:r>
            <a:r>
              <a:rPr lang="de-DE" sz="1400" dirty="0" err="1"/>
              <a:t>proportionality</a:t>
            </a:r>
            <a:r>
              <a:rPr lang="de-DE" sz="1400" dirty="0"/>
              <a:t>. </a:t>
            </a:r>
          </a:p>
          <a:p>
            <a:pPr>
              <a:lnSpc>
                <a:spcPct val="90000"/>
              </a:lnSpc>
            </a:pPr>
            <a:r>
              <a:rPr lang="de-DE" sz="1400" dirty="0"/>
              <a:t>National </a:t>
            </a:r>
            <a:r>
              <a:rPr lang="de-DE" sz="1400" dirty="0" err="1"/>
              <a:t>Parliaments</a:t>
            </a:r>
            <a:r>
              <a:rPr lang="de-DE" sz="1400" dirty="0"/>
              <a:t> </a:t>
            </a:r>
            <a:r>
              <a:rPr lang="de-DE" sz="1400" dirty="0" err="1"/>
              <a:t>ensure</a:t>
            </a:r>
            <a:r>
              <a:rPr lang="de-DE" sz="1400" dirty="0"/>
              <a:t> </a:t>
            </a:r>
            <a:r>
              <a:rPr lang="de-DE" sz="1400" dirty="0" err="1"/>
              <a:t>compliance</a:t>
            </a:r>
            <a:r>
              <a:rPr lang="de-DE" sz="1400" dirty="0"/>
              <a:t> </a:t>
            </a:r>
            <a:r>
              <a:rPr lang="de-DE" sz="1400" dirty="0" err="1"/>
              <a:t>with</a:t>
            </a:r>
            <a:r>
              <a:rPr lang="de-DE" sz="1400" dirty="0"/>
              <a:t> </a:t>
            </a:r>
            <a:r>
              <a:rPr lang="de-DE" sz="1400" dirty="0" err="1"/>
              <a:t>the</a:t>
            </a:r>
            <a:r>
              <a:rPr lang="de-DE" sz="1400" dirty="0"/>
              <a:t> </a:t>
            </a:r>
            <a:r>
              <a:rPr lang="de-DE" sz="1400" dirty="0" err="1"/>
              <a:t>principle</a:t>
            </a:r>
            <a:r>
              <a:rPr lang="de-DE" sz="1400" dirty="0"/>
              <a:t> </a:t>
            </a:r>
            <a:r>
              <a:rPr lang="de-DE" sz="1400" dirty="0" err="1"/>
              <a:t>of</a:t>
            </a:r>
            <a:r>
              <a:rPr lang="de-DE" sz="1400" dirty="0"/>
              <a:t> </a:t>
            </a:r>
            <a:r>
              <a:rPr lang="de-DE" sz="1400" dirty="0" err="1"/>
              <a:t>subsidiarity</a:t>
            </a:r>
            <a:r>
              <a:rPr lang="de-DE" sz="1400" dirty="0"/>
              <a:t> in </a:t>
            </a:r>
            <a:r>
              <a:rPr lang="de-DE" sz="1400" dirty="0" err="1"/>
              <a:t>accordance</a:t>
            </a:r>
            <a:r>
              <a:rPr lang="de-DE" sz="1400" dirty="0"/>
              <a:t> </a:t>
            </a:r>
            <a:r>
              <a:rPr lang="de-DE" sz="1400" dirty="0" err="1"/>
              <a:t>with</a:t>
            </a:r>
            <a:r>
              <a:rPr lang="de-DE" sz="1400" dirty="0"/>
              <a:t> </a:t>
            </a:r>
            <a:r>
              <a:rPr lang="de-DE" sz="1400" dirty="0" err="1"/>
              <a:t>the</a:t>
            </a:r>
            <a:r>
              <a:rPr lang="de-DE" sz="1400" dirty="0"/>
              <a:t> </a:t>
            </a:r>
            <a:r>
              <a:rPr lang="de-DE" sz="1400" dirty="0" err="1"/>
              <a:t>procedure</a:t>
            </a:r>
            <a:r>
              <a:rPr lang="de-DE" sz="1400" dirty="0"/>
              <a:t> </a:t>
            </a:r>
            <a:r>
              <a:rPr lang="de-DE" sz="1400" dirty="0" err="1"/>
              <a:t>set</a:t>
            </a:r>
            <a:r>
              <a:rPr lang="de-DE" sz="1400" dirty="0"/>
              <a:t> out in </a:t>
            </a:r>
            <a:r>
              <a:rPr lang="de-DE" sz="1400" dirty="0" err="1"/>
              <a:t>that</a:t>
            </a:r>
            <a:r>
              <a:rPr lang="de-DE" sz="1400" dirty="0"/>
              <a:t> Protocol.</a:t>
            </a:r>
          </a:p>
          <a:p>
            <a:pPr>
              <a:lnSpc>
                <a:spcPct val="90000"/>
              </a:lnSpc>
            </a:pPr>
            <a:endParaRPr lang="de-DE" sz="1400"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3300">
                <a:solidFill>
                  <a:schemeClr val="bg1"/>
                </a:solidFill>
              </a:rPr>
              <a:t>Subsidiarity</a:t>
            </a:r>
          </a:p>
        </p:txBody>
      </p:sp>
      <p:pic>
        <p:nvPicPr>
          <p:cNvPr id="6" name="Εικόνα 5">
            <a:extLst>
              <a:ext uri="{FF2B5EF4-FFF2-40B4-BE49-F238E27FC236}">
                <a16:creationId xmlns:a16="http://schemas.microsoft.com/office/drawing/2014/main" id="{039DA31D-BAA6-30BD-4E23-82FF16551CA6}"/>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04278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r>
              <a:rPr lang="de-DE"/>
              <a:t>Art. 5.4. TEU: 4. </a:t>
            </a:r>
            <a:r>
              <a:rPr lang="de-DE" err="1"/>
              <a:t>Under</a:t>
            </a:r>
            <a:r>
              <a:rPr lang="de-DE"/>
              <a:t> </a:t>
            </a:r>
            <a:r>
              <a:rPr lang="de-DE" err="1"/>
              <a:t>the</a:t>
            </a:r>
            <a:r>
              <a:rPr lang="de-DE"/>
              <a:t> </a:t>
            </a:r>
            <a:r>
              <a:rPr lang="de-DE" err="1"/>
              <a:t>principle</a:t>
            </a:r>
            <a:r>
              <a:rPr lang="de-DE"/>
              <a:t> </a:t>
            </a:r>
            <a:r>
              <a:rPr lang="de-DE" err="1"/>
              <a:t>of</a:t>
            </a:r>
            <a:r>
              <a:rPr lang="de-DE"/>
              <a:t> </a:t>
            </a:r>
            <a:r>
              <a:rPr lang="de-DE" err="1"/>
              <a:t>proportionality</a:t>
            </a:r>
            <a:r>
              <a:rPr lang="de-DE"/>
              <a:t>, </a:t>
            </a:r>
            <a:r>
              <a:rPr lang="de-DE" err="1"/>
              <a:t>the</a:t>
            </a:r>
            <a:r>
              <a:rPr lang="de-DE"/>
              <a:t> </a:t>
            </a:r>
            <a:r>
              <a:rPr lang="de-DE" err="1"/>
              <a:t>content</a:t>
            </a:r>
            <a:r>
              <a:rPr lang="de-DE"/>
              <a:t> </a:t>
            </a:r>
            <a:r>
              <a:rPr lang="de-DE" err="1"/>
              <a:t>and</a:t>
            </a:r>
            <a:r>
              <a:rPr lang="de-DE"/>
              <a:t> form </a:t>
            </a:r>
            <a:r>
              <a:rPr lang="de-DE" err="1"/>
              <a:t>of</a:t>
            </a:r>
            <a:r>
              <a:rPr lang="de-DE"/>
              <a:t> Union </a:t>
            </a:r>
            <a:r>
              <a:rPr lang="de-DE" err="1"/>
              <a:t>action</a:t>
            </a:r>
            <a:r>
              <a:rPr lang="de-DE"/>
              <a:t> </a:t>
            </a:r>
            <a:r>
              <a:rPr lang="de-DE" err="1"/>
              <a:t>shall</a:t>
            </a:r>
            <a:r>
              <a:rPr lang="de-DE"/>
              <a:t> not </a:t>
            </a:r>
            <a:r>
              <a:rPr lang="de-DE" err="1"/>
              <a:t>exceed</a:t>
            </a:r>
            <a:r>
              <a:rPr lang="de-DE"/>
              <a:t> </a:t>
            </a:r>
            <a:r>
              <a:rPr lang="de-DE" err="1"/>
              <a:t>what</a:t>
            </a:r>
            <a:r>
              <a:rPr lang="de-DE"/>
              <a:t> </a:t>
            </a:r>
            <a:r>
              <a:rPr lang="de-DE" err="1"/>
              <a:t>is</a:t>
            </a:r>
            <a:r>
              <a:rPr lang="de-DE"/>
              <a:t> </a:t>
            </a:r>
            <a:r>
              <a:rPr lang="de-DE" err="1"/>
              <a:t>necessary</a:t>
            </a:r>
            <a:r>
              <a:rPr lang="de-DE"/>
              <a:t> </a:t>
            </a:r>
            <a:r>
              <a:rPr lang="de-DE" err="1"/>
              <a:t>to</a:t>
            </a:r>
            <a:r>
              <a:rPr lang="de-DE"/>
              <a:t> </a:t>
            </a:r>
            <a:r>
              <a:rPr lang="de-DE" err="1"/>
              <a:t>achieve</a:t>
            </a:r>
            <a:r>
              <a:rPr lang="de-DE"/>
              <a:t> </a:t>
            </a:r>
            <a:r>
              <a:rPr lang="de-DE" err="1"/>
              <a:t>the</a:t>
            </a:r>
            <a:r>
              <a:rPr lang="de-DE"/>
              <a:t> </a:t>
            </a:r>
            <a:r>
              <a:rPr lang="de-DE" err="1"/>
              <a:t>objectives</a:t>
            </a:r>
            <a:r>
              <a:rPr lang="de-DE"/>
              <a:t> </a:t>
            </a:r>
            <a:r>
              <a:rPr lang="de-DE" err="1"/>
              <a:t>of</a:t>
            </a:r>
            <a:r>
              <a:rPr lang="de-DE"/>
              <a:t> </a:t>
            </a:r>
            <a:r>
              <a:rPr lang="de-DE" err="1"/>
              <a:t>the</a:t>
            </a:r>
            <a:r>
              <a:rPr lang="de-DE"/>
              <a:t> </a:t>
            </a:r>
            <a:r>
              <a:rPr lang="de-DE" err="1"/>
              <a:t>Treaties</a:t>
            </a:r>
            <a:r>
              <a:rPr lang="de-DE"/>
              <a:t>.</a:t>
            </a:r>
          </a:p>
          <a:p>
            <a:r>
              <a:rPr lang="de-DE"/>
              <a:t>The </a:t>
            </a:r>
            <a:r>
              <a:rPr lang="de-DE" err="1"/>
              <a:t>institutions</a:t>
            </a:r>
            <a:r>
              <a:rPr lang="de-DE"/>
              <a:t> </a:t>
            </a:r>
            <a:r>
              <a:rPr lang="de-DE" err="1"/>
              <a:t>of</a:t>
            </a:r>
            <a:r>
              <a:rPr lang="de-DE"/>
              <a:t> </a:t>
            </a:r>
            <a:r>
              <a:rPr lang="de-DE" err="1"/>
              <a:t>the</a:t>
            </a:r>
            <a:r>
              <a:rPr lang="de-DE"/>
              <a:t> Union </a:t>
            </a:r>
            <a:r>
              <a:rPr lang="de-DE" err="1"/>
              <a:t>shall</a:t>
            </a:r>
            <a:r>
              <a:rPr lang="de-DE"/>
              <a:t> </a:t>
            </a:r>
            <a:r>
              <a:rPr lang="de-DE" err="1"/>
              <a:t>apply</a:t>
            </a:r>
            <a:r>
              <a:rPr lang="de-DE"/>
              <a:t> </a:t>
            </a:r>
            <a:r>
              <a:rPr lang="de-DE" err="1"/>
              <a:t>the</a:t>
            </a:r>
            <a:r>
              <a:rPr lang="de-DE"/>
              <a:t> </a:t>
            </a:r>
            <a:r>
              <a:rPr lang="de-DE" err="1"/>
              <a:t>principle</a:t>
            </a:r>
            <a:r>
              <a:rPr lang="de-DE"/>
              <a:t> </a:t>
            </a:r>
            <a:r>
              <a:rPr lang="de-DE" err="1"/>
              <a:t>of</a:t>
            </a:r>
            <a:r>
              <a:rPr lang="de-DE"/>
              <a:t> </a:t>
            </a:r>
            <a:r>
              <a:rPr lang="de-DE" err="1"/>
              <a:t>proportionality</a:t>
            </a:r>
            <a:r>
              <a:rPr lang="de-DE"/>
              <a:t> </a:t>
            </a:r>
            <a:r>
              <a:rPr lang="de-DE" err="1"/>
              <a:t>as</a:t>
            </a:r>
            <a:r>
              <a:rPr lang="de-DE"/>
              <a:t> </a:t>
            </a:r>
            <a:r>
              <a:rPr lang="de-DE" err="1"/>
              <a:t>laid</a:t>
            </a:r>
            <a:r>
              <a:rPr lang="de-DE"/>
              <a:t> down in </a:t>
            </a:r>
            <a:r>
              <a:rPr lang="de-DE" err="1"/>
              <a:t>the</a:t>
            </a:r>
            <a:r>
              <a:rPr lang="de-DE"/>
              <a:t> Protocol on </a:t>
            </a:r>
            <a:r>
              <a:rPr lang="de-DE" err="1"/>
              <a:t>the</a:t>
            </a:r>
            <a:r>
              <a:rPr lang="de-DE"/>
              <a:t> </a:t>
            </a:r>
            <a:r>
              <a:rPr lang="de-DE" err="1"/>
              <a:t>application</a:t>
            </a:r>
            <a:r>
              <a:rPr lang="de-DE"/>
              <a:t> </a:t>
            </a:r>
            <a:r>
              <a:rPr lang="de-DE" err="1"/>
              <a:t>of</a:t>
            </a:r>
            <a:r>
              <a:rPr lang="de-DE"/>
              <a:t> </a:t>
            </a:r>
            <a:r>
              <a:rPr lang="de-DE" err="1"/>
              <a:t>the</a:t>
            </a:r>
            <a:r>
              <a:rPr lang="de-DE"/>
              <a:t> </a:t>
            </a:r>
            <a:r>
              <a:rPr lang="de-DE" err="1"/>
              <a:t>principles</a:t>
            </a:r>
            <a:r>
              <a:rPr lang="de-DE"/>
              <a:t> </a:t>
            </a:r>
            <a:r>
              <a:rPr lang="de-DE" err="1"/>
              <a:t>of</a:t>
            </a:r>
            <a:r>
              <a:rPr lang="de-DE"/>
              <a:t> </a:t>
            </a:r>
            <a:r>
              <a:rPr lang="de-DE" err="1"/>
              <a:t>subsidiarity</a:t>
            </a:r>
            <a:r>
              <a:rPr lang="de-DE"/>
              <a:t> </a:t>
            </a:r>
            <a:r>
              <a:rPr lang="de-DE" err="1"/>
              <a:t>and</a:t>
            </a:r>
            <a:r>
              <a:rPr lang="de-DE"/>
              <a:t> </a:t>
            </a:r>
            <a:r>
              <a:rPr lang="de-DE" err="1"/>
              <a:t>proportionality</a:t>
            </a:r>
            <a:r>
              <a:rPr lang="de-DE"/>
              <a:t>.</a:t>
            </a:r>
          </a:p>
          <a:p>
            <a:endParaRPr lang="de-DE"/>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2500">
                <a:solidFill>
                  <a:schemeClr val="bg1"/>
                </a:solidFill>
              </a:rPr>
              <a:t>Proportionality</a:t>
            </a:r>
          </a:p>
        </p:txBody>
      </p:sp>
      <p:pic>
        <p:nvPicPr>
          <p:cNvPr id="6" name="Εικόνα 5">
            <a:extLst>
              <a:ext uri="{FF2B5EF4-FFF2-40B4-BE49-F238E27FC236}">
                <a16:creationId xmlns:a16="http://schemas.microsoft.com/office/drawing/2014/main" id="{8CAA29DA-C662-8B59-7B9F-04874EDA8D62}"/>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812869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8000" y="609600"/>
            <a:ext cx="2203851" cy="5431762"/>
          </a:xfrm>
        </p:spPr>
        <p:txBody>
          <a:bodyPr anchor="ctr">
            <a:normAutofit/>
          </a:bodyPr>
          <a:lstStyle/>
          <a:p>
            <a:r>
              <a:rPr lang="de-DE" dirty="0" err="1"/>
              <a:t>One</a:t>
            </a:r>
            <a:r>
              <a:rPr lang="de-DE" dirty="0"/>
              <a:t> single </a:t>
            </a:r>
            <a:r>
              <a:rPr lang="de-DE" dirty="0" err="1"/>
              <a:t>law</a:t>
            </a:r>
            <a:r>
              <a:rPr lang="de-DE" dirty="0"/>
              <a:t> </a:t>
            </a:r>
            <a:r>
              <a:rPr lang="de-DE" dirty="0" err="1"/>
              <a:t>for</a:t>
            </a:r>
            <a:r>
              <a:rPr lang="de-DE" dirty="0"/>
              <a:t> </a:t>
            </a:r>
            <a:r>
              <a:rPr lang="de-DE" dirty="0" err="1"/>
              <a:t>the</a:t>
            </a:r>
            <a:r>
              <a:rPr lang="de-DE" dirty="0"/>
              <a:t> Union</a:t>
            </a:r>
          </a:p>
        </p:txBody>
      </p:sp>
      <p:sp>
        <p:nvSpPr>
          <p:cNvPr id="3" name="Inhaltsplatzhalter 2"/>
          <p:cNvSpPr>
            <a:spLocks noGrp="1"/>
          </p:cNvSpPr>
          <p:nvPr>
            <p:ph idx="1"/>
          </p:nvPr>
        </p:nvSpPr>
        <p:spPr>
          <a:xfrm>
            <a:off x="2885166" y="838200"/>
            <a:ext cx="5649234" cy="4876800"/>
          </a:xfrm>
        </p:spPr>
        <p:txBody>
          <a:bodyPr>
            <a:normAutofit/>
          </a:bodyPr>
          <a:lstStyle/>
          <a:p>
            <a:pPr>
              <a:lnSpc>
                <a:spcPct val="90000"/>
              </a:lnSpc>
            </a:pPr>
            <a:r>
              <a:rPr lang="de-DE" sz="1600" dirty="0"/>
              <a:t>But </a:t>
            </a:r>
            <a:r>
              <a:rPr lang="de-DE" sz="1600" dirty="0" err="1"/>
              <a:t>only</a:t>
            </a:r>
            <a:r>
              <a:rPr lang="de-DE" sz="1600" dirty="0"/>
              <a:t> </a:t>
            </a:r>
            <a:r>
              <a:rPr lang="de-DE" sz="1600" dirty="0" err="1"/>
              <a:t>for</a:t>
            </a:r>
            <a:r>
              <a:rPr lang="de-DE" sz="1600" dirty="0"/>
              <a:t> </a:t>
            </a:r>
            <a:r>
              <a:rPr lang="de-DE" sz="1600" dirty="0" err="1"/>
              <a:t>the</a:t>
            </a:r>
            <a:r>
              <a:rPr lang="de-DE" sz="1600" dirty="0"/>
              <a:t> </a:t>
            </a:r>
            <a:r>
              <a:rPr lang="de-DE" sz="1600" dirty="0" err="1"/>
              <a:t>conferred</a:t>
            </a:r>
            <a:r>
              <a:rPr lang="de-DE" sz="1600" dirty="0"/>
              <a:t> </a:t>
            </a:r>
            <a:r>
              <a:rPr lang="de-DE" sz="1600" dirty="0" err="1"/>
              <a:t>powers</a:t>
            </a:r>
            <a:endParaRPr lang="de-DE" sz="1600" dirty="0"/>
          </a:p>
          <a:p>
            <a:pPr>
              <a:lnSpc>
                <a:spcPct val="90000"/>
              </a:lnSpc>
            </a:pPr>
            <a:r>
              <a:rPr lang="de-DE" sz="1600" dirty="0"/>
              <a:t>Art. 4.1 TEU: In </a:t>
            </a:r>
            <a:r>
              <a:rPr lang="de-DE" sz="1600" dirty="0" err="1"/>
              <a:t>accordance</a:t>
            </a:r>
            <a:r>
              <a:rPr lang="de-DE" sz="1600" dirty="0"/>
              <a:t> </a:t>
            </a:r>
            <a:r>
              <a:rPr lang="de-DE" sz="1600" dirty="0" err="1"/>
              <a:t>with</a:t>
            </a:r>
            <a:r>
              <a:rPr lang="de-DE" sz="1600" dirty="0"/>
              <a:t> </a:t>
            </a:r>
            <a:r>
              <a:rPr lang="de-DE" sz="1600" dirty="0" err="1"/>
              <a:t>Article</a:t>
            </a:r>
            <a:r>
              <a:rPr lang="de-DE" sz="1600" dirty="0"/>
              <a:t> 5, </a:t>
            </a:r>
            <a:r>
              <a:rPr lang="de-DE" sz="1600" dirty="0" err="1"/>
              <a:t>competences</a:t>
            </a:r>
            <a:r>
              <a:rPr lang="de-DE" sz="1600" dirty="0"/>
              <a:t> not </a:t>
            </a:r>
            <a:r>
              <a:rPr lang="de-DE" sz="1600" dirty="0" err="1"/>
              <a:t>conferred</a:t>
            </a:r>
            <a:r>
              <a:rPr lang="de-DE" sz="1600" dirty="0"/>
              <a:t> upon </a:t>
            </a:r>
            <a:r>
              <a:rPr lang="de-DE" sz="1600" dirty="0" err="1"/>
              <a:t>the</a:t>
            </a:r>
            <a:r>
              <a:rPr lang="de-DE" sz="1600" dirty="0"/>
              <a:t> Union in </a:t>
            </a:r>
            <a:r>
              <a:rPr lang="de-DE" sz="1600" dirty="0" err="1"/>
              <a:t>the</a:t>
            </a:r>
            <a:r>
              <a:rPr lang="de-DE" sz="1600" dirty="0"/>
              <a:t> </a:t>
            </a:r>
            <a:r>
              <a:rPr lang="de-DE" sz="1600" dirty="0" err="1"/>
              <a:t>Treaties</a:t>
            </a:r>
            <a:r>
              <a:rPr lang="de-DE" sz="1600" dirty="0"/>
              <a:t> </a:t>
            </a:r>
            <a:r>
              <a:rPr lang="de-DE" sz="1600" dirty="0" err="1"/>
              <a:t>remain</a:t>
            </a:r>
            <a:r>
              <a:rPr lang="de-DE" sz="1600" dirty="0"/>
              <a:t> </a:t>
            </a:r>
            <a:r>
              <a:rPr lang="de-DE" sz="1600" dirty="0" err="1"/>
              <a:t>with</a:t>
            </a:r>
            <a:r>
              <a:rPr lang="de-DE" sz="1600" dirty="0"/>
              <a:t> </a:t>
            </a:r>
            <a:r>
              <a:rPr lang="de-DE" sz="1600" dirty="0" err="1"/>
              <a:t>the</a:t>
            </a:r>
            <a:r>
              <a:rPr lang="de-DE" sz="1600" dirty="0"/>
              <a:t> Member States. </a:t>
            </a:r>
          </a:p>
          <a:p>
            <a:pPr>
              <a:lnSpc>
                <a:spcPct val="90000"/>
              </a:lnSpc>
            </a:pPr>
            <a:r>
              <a:rPr lang="de-DE" sz="1600" dirty="0"/>
              <a:t>Art. 5.2 TEU: </a:t>
            </a:r>
            <a:r>
              <a:rPr lang="de-DE" sz="1600" dirty="0" err="1"/>
              <a:t>Under</a:t>
            </a:r>
            <a:r>
              <a:rPr lang="de-DE" sz="1600" dirty="0"/>
              <a:t> </a:t>
            </a:r>
            <a:r>
              <a:rPr lang="de-DE" sz="1600" dirty="0" err="1"/>
              <a:t>the</a:t>
            </a:r>
            <a:r>
              <a:rPr lang="de-DE" sz="1600" dirty="0"/>
              <a:t> </a:t>
            </a:r>
            <a:r>
              <a:rPr lang="de-DE" sz="1600" dirty="0" err="1"/>
              <a:t>principle</a:t>
            </a:r>
            <a:r>
              <a:rPr lang="de-DE" sz="1600" dirty="0"/>
              <a:t> </a:t>
            </a:r>
            <a:r>
              <a:rPr lang="de-DE" sz="1600" dirty="0" err="1"/>
              <a:t>of</a:t>
            </a:r>
            <a:r>
              <a:rPr lang="de-DE" sz="1600" dirty="0"/>
              <a:t> </a:t>
            </a:r>
            <a:r>
              <a:rPr lang="de-DE" sz="1600" dirty="0" err="1"/>
              <a:t>conferral</a:t>
            </a:r>
            <a:r>
              <a:rPr lang="de-DE" sz="1600" dirty="0"/>
              <a:t>, </a:t>
            </a:r>
            <a:r>
              <a:rPr lang="de-DE" sz="1600" dirty="0" err="1"/>
              <a:t>the</a:t>
            </a:r>
            <a:r>
              <a:rPr lang="de-DE" sz="1600" dirty="0"/>
              <a:t> Union </a:t>
            </a:r>
            <a:r>
              <a:rPr lang="de-DE" sz="1600" dirty="0" err="1"/>
              <a:t>shall</a:t>
            </a:r>
            <a:r>
              <a:rPr lang="de-DE" sz="1600" dirty="0"/>
              <a:t> </a:t>
            </a:r>
            <a:r>
              <a:rPr lang="de-DE" sz="1600" dirty="0" err="1"/>
              <a:t>act</a:t>
            </a:r>
            <a:r>
              <a:rPr lang="de-DE" sz="1600" dirty="0"/>
              <a:t> </a:t>
            </a:r>
            <a:r>
              <a:rPr lang="de-DE" sz="1600" dirty="0" err="1"/>
              <a:t>only</a:t>
            </a:r>
            <a:r>
              <a:rPr lang="de-DE" sz="1600" dirty="0"/>
              <a:t> </a:t>
            </a:r>
            <a:r>
              <a:rPr lang="de-DE" sz="1600" dirty="0" err="1"/>
              <a:t>within</a:t>
            </a:r>
            <a:r>
              <a:rPr lang="de-DE" sz="1600" dirty="0"/>
              <a:t> </a:t>
            </a:r>
            <a:r>
              <a:rPr lang="de-DE" sz="1600" dirty="0" err="1"/>
              <a:t>the</a:t>
            </a:r>
            <a:r>
              <a:rPr lang="de-DE" sz="1600" dirty="0"/>
              <a:t> </a:t>
            </a:r>
            <a:r>
              <a:rPr lang="de-DE" sz="1600" dirty="0" err="1"/>
              <a:t>limits</a:t>
            </a:r>
            <a:r>
              <a:rPr lang="de-DE" sz="1600" dirty="0"/>
              <a:t> </a:t>
            </a:r>
            <a:r>
              <a:rPr lang="de-DE" sz="1600" dirty="0" err="1"/>
              <a:t>of</a:t>
            </a:r>
            <a:r>
              <a:rPr lang="de-DE" sz="1600" dirty="0"/>
              <a:t> </a:t>
            </a:r>
            <a:r>
              <a:rPr lang="de-DE" sz="1600" dirty="0" err="1"/>
              <a:t>the</a:t>
            </a:r>
            <a:r>
              <a:rPr lang="de-DE" sz="1600" dirty="0"/>
              <a:t> </a:t>
            </a:r>
            <a:r>
              <a:rPr lang="de-DE" sz="1600" dirty="0" err="1"/>
              <a:t>competences</a:t>
            </a:r>
            <a:r>
              <a:rPr lang="de-DE" sz="1600" dirty="0"/>
              <a:t> </a:t>
            </a:r>
            <a:r>
              <a:rPr lang="de-DE" sz="1600" dirty="0" err="1"/>
              <a:t>conferred</a:t>
            </a:r>
            <a:r>
              <a:rPr lang="de-DE" sz="1600" dirty="0"/>
              <a:t> upon </a:t>
            </a:r>
            <a:r>
              <a:rPr lang="de-DE" sz="1600" dirty="0" err="1"/>
              <a:t>it</a:t>
            </a:r>
            <a:r>
              <a:rPr lang="de-DE" sz="1600" dirty="0"/>
              <a:t> </a:t>
            </a:r>
            <a:r>
              <a:rPr lang="de-DE" sz="1600" dirty="0" err="1"/>
              <a:t>by</a:t>
            </a:r>
            <a:r>
              <a:rPr lang="de-DE" sz="1600" dirty="0"/>
              <a:t> </a:t>
            </a:r>
            <a:r>
              <a:rPr lang="de-DE" sz="1600" dirty="0" err="1"/>
              <a:t>the</a:t>
            </a:r>
            <a:r>
              <a:rPr lang="de-DE" sz="1600" dirty="0"/>
              <a:t> Member States in </a:t>
            </a:r>
            <a:r>
              <a:rPr lang="de-DE" sz="1600" dirty="0" err="1"/>
              <a:t>the</a:t>
            </a:r>
            <a:r>
              <a:rPr lang="de-DE" sz="1600" dirty="0"/>
              <a:t> </a:t>
            </a:r>
            <a:r>
              <a:rPr lang="de-DE" sz="1600" dirty="0" err="1"/>
              <a:t>Treaties</a:t>
            </a:r>
            <a:r>
              <a:rPr lang="de-DE" sz="1600" dirty="0"/>
              <a:t> </a:t>
            </a:r>
            <a:r>
              <a:rPr lang="de-DE" sz="1600" dirty="0" err="1"/>
              <a:t>to</a:t>
            </a:r>
            <a:r>
              <a:rPr lang="de-DE" sz="1600" dirty="0"/>
              <a:t> </a:t>
            </a:r>
            <a:r>
              <a:rPr lang="de-DE" sz="1600" dirty="0" err="1"/>
              <a:t>attain</a:t>
            </a:r>
            <a:r>
              <a:rPr lang="de-DE" sz="1600" dirty="0"/>
              <a:t> </a:t>
            </a:r>
            <a:r>
              <a:rPr lang="de-DE" sz="1600" dirty="0" err="1"/>
              <a:t>the</a:t>
            </a:r>
            <a:r>
              <a:rPr lang="de-DE" sz="1600" dirty="0"/>
              <a:t> </a:t>
            </a:r>
            <a:r>
              <a:rPr lang="de-DE" sz="1600" dirty="0" err="1"/>
              <a:t>objectives</a:t>
            </a:r>
            <a:r>
              <a:rPr lang="de-DE" sz="1600" dirty="0"/>
              <a:t> </a:t>
            </a:r>
            <a:r>
              <a:rPr lang="de-DE" sz="1600" dirty="0" err="1"/>
              <a:t>set</a:t>
            </a:r>
            <a:r>
              <a:rPr lang="de-DE" sz="1600" dirty="0"/>
              <a:t> out </a:t>
            </a:r>
            <a:r>
              <a:rPr lang="de-DE" sz="1600" dirty="0" err="1"/>
              <a:t>therein</a:t>
            </a:r>
            <a:r>
              <a:rPr lang="de-DE" sz="1600" dirty="0"/>
              <a:t>. </a:t>
            </a:r>
            <a:r>
              <a:rPr lang="de-DE" sz="1600" dirty="0" err="1"/>
              <a:t>Competences</a:t>
            </a:r>
            <a:r>
              <a:rPr lang="de-DE" sz="1600" dirty="0"/>
              <a:t> not </a:t>
            </a:r>
            <a:r>
              <a:rPr lang="de-DE" sz="1600" dirty="0" err="1"/>
              <a:t>conferred</a:t>
            </a:r>
            <a:r>
              <a:rPr lang="de-DE" sz="1600" dirty="0"/>
              <a:t> upon </a:t>
            </a:r>
            <a:r>
              <a:rPr lang="de-DE" sz="1600" dirty="0" err="1"/>
              <a:t>the</a:t>
            </a:r>
            <a:r>
              <a:rPr lang="de-DE" sz="1600" dirty="0"/>
              <a:t> Union in </a:t>
            </a:r>
            <a:r>
              <a:rPr lang="de-DE" sz="1600" dirty="0" err="1"/>
              <a:t>the</a:t>
            </a:r>
            <a:r>
              <a:rPr lang="de-DE" sz="1600" dirty="0"/>
              <a:t> </a:t>
            </a:r>
            <a:r>
              <a:rPr lang="de-DE" sz="1600" dirty="0" err="1"/>
              <a:t>Treaties</a:t>
            </a:r>
            <a:r>
              <a:rPr lang="de-DE" sz="1600" dirty="0"/>
              <a:t> </a:t>
            </a:r>
            <a:r>
              <a:rPr lang="de-DE" sz="1600" dirty="0" err="1"/>
              <a:t>remain</a:t>
            </a:r>
            <a:r>
              <a:rPr lang="de-DE" sz="1600" dirty="0"/>
              <a:t> </a:t>
            </a:r>
            <a:r>
              <a:rPr lang="de-DE" sz="1600" dirty="0" err="1"/>
              <a:t>with</a:t>
            </a:r>
            <a:r>
              <a:rPr lang="de-DE" sz="1600" dirty="0"/>
              <a:t> </a:t>
            </a:r>
            <a:r>
              <a:rPr lang="de-DE" sz="1600" dirty="0" err="1"/>
              <a:t>the</a:t>
            </a:r>
            <a:r>
              <a:rPr lang="de-DE" sz="1600" dirty="0"/>
              <a:t> Member States</a:t>
            </a:r>
          </a:p>
          <a:p>
            <a:pPr>
              <a:lnSpc>
                <a:spcPct val="90000"/>
              </a:lnSpc>
            </a:pPr>
            <a:r>
              <a:rPr lang="de-DE" sz="1600" dirty="0"/>
              <a:t>2.1 TFEU: </a:t>
            </a:r>
            <a:r>
              <a:rPr lang="de-DE" sz="1600" dirty="0" err="1"/>
              <a:t>When</a:t>
            </a:r>
            <a:r>
              <a:rPr lang="de-DE" sz="1600" dirty="0"/>
              <a:t> </a:t>
            </a:r>
            <a:r>
              <a:rPr lang="de-DE" sz="1600" dirty="0" err="1"/>
              <a:t>the</a:t>
            </a:r>
            <a:r>
              <a:rPr lang="de-DE" sz="1600" dirty="0"/>
              <a:t> </a:t>
            </a:r>
            <a:r>
              <a:rPr lang="de-DE" sz="1600" dirty="0" err="1"/>
              <a:t>Treaties</a:t>
            </a:r>
            <a:r>
              <a:rPr lang="de-DE" sz="1600" dirty="0"/>
              <a:t> confer on </a:t>
            </a:r>
            <a:r>
              <a:rPr lang="de-DE" sz="1600" dirty="0" err="1"/>
              <a:t>the</a:t>
            </a:r>
            <a:r>
              <a:rPr lang="de-DE" sz="1600" dirty="0"/>
              <a:t> Union </a:t>
            </a:r>
            <a:r>
              <a:rPr lang="de-DE" sz="1600" dirty="0" err="1"/>
              <a:t>exclusive</a:t>
            </a:r>
            <a:r>
              <a:rPr lang="de-DE" sz="1600" dirty="0"/>
              <a:t> </a:t>
            </a:r>
            <a:r>
              <a:rPr lang="de-DE" sz="1600" dirty="0" err="1"/>
              <a:t>competence</a:t>
            </a:r>
            <a:r>
              <a:rPr lang="de-DE" sz="1600" dirty="0"/>
              <a:t> in a </a:t>
            </a:r>
            <a:r>
              <a:rPr lang="de-DE" sz="1600" dirty="0" err="1"/>
              <a:t>specific</a:t>
            </a:r>
            <a:r>
              <a:rPr lang="de-DE" sz="1600" dirty="0"/>
              <a:t> </a:t>
            </a:r>
            <a:r>
              <a:rPr lang="de-DE" sz="1600" dirty="0" err="1"/>
              <a:t>area</a:t>
            </a:r>
            <a:r>
              <a:rPr lang="de-DE" sz="1600" dirty="0"/>
              <a:t>, </a:t>
            </a:r>
            <a:r>
              <a:rPr lang="de-DE" sz="1600" dirty="0" err="1"/>
              <a:t>only</a:t>
            </a:r>
            <a:r>
              <a:rPr lang="de-DE" sz="1600" dirty="0"/>
              <a:t> </a:t>
            </a:r>
            <a:r>
              <a:rPr lang="de-DE" sz="1600" dirty="0" err="1"/>
              <a:t>the</a:t>
            </a:r>
            <a:r>
              <a:rPr lang="de-DE" sz="1600" dirty="0"/>
              <a:t> Union </a:t>
            </a:r>
            <a:r>
              <a:rPr lang="de-DE" sz="1600" dirty="0" err="1"/>
              <a:t>may</a:t>
            </a:r>
            <a:r>
              <a:rPr lang="de-DE" sz="1600" dirty="0"/>
              <a:t> </a:t>
            </a:r>
            <a:r>
              <a:rPr lang="de-DE" sz="1600" dirty="0" err="1"/>
              <a:t>legislate</a:t>
            </a:r>
            <a:r>
              <a:rPr lang="de-DE" sz="1600" dirty="0"/>
              <a:t> and </a:t>
            </a:r>
            <a:r>
              <a:rPr lang="de-DE" sz="1600" dirty="0" err="1"/>
              <a:t>adopt</a:t>
            </a:r>
            <a:r>
              <a:rPr lang="de-DE" sz="1600" dirty="0"/>
              <a:t> </a:t>
            </a:r>
            <a:r>
              <a:rPr lang="de-DE" sz="1600" dirty="0" err="1"/>
              <a:t>legally</a:t>
            </a:r>
            <a:r>
              <a:rPr lang="de-DE" sz="1600" dirty="0"/>
              <a:t> </a:t>
            </a:r>
            <a:r>
              <a:rPr lang="de-DE" sz="1600" dirty="0" err="1"/>
              <a:t>binding</a:t>
            </a:r>
            <a:r>
              <a:rPr lang="de-DE" sz="1600" dirty="0"/>
              <a:t> </a:t>
            </a:r>
            <a:r>
              <a:rPr lang="de-DE" sz="1600" dirty="0" err="1"/>
              <a:t>acts</a:t>
            </a:r>
            <a:r>
              <a:rPr lang="de-DE" sz="1600" dirty="0"/>
              <a:t>, </a:t>
            </a:r>
            <a:r>
              <a:rPr lang="de-DE" sz="1600" dirty="0" err="1"/>
              <a:t>the</a:t>
            </a:r>
            <a:r>
              <a:rPr lang="de-DE" sz="1600" dirty="0"/>
              <a:t> Member States </a:t>
            </a:r>
            <a:r>
              <a:rPr lang="de-DE" sz="1600" dirty="0" err="1"/>
              <a:t>being</a:t>
            </a:r>
            <a:r>
              <a:rPr lang="de-DE" sz="1600" dirty="0"/>
              <a:t> </a:t>
            </a:r>
            <a:r>
              <a:rPr lang="de-DE" sz="1600" dirty="0" err="1"/>
              <a:t>able</a:t>
            </a:r>
            <a:r>
              <a:rPr lang="de-DE" sz="1600" dirty="0"/>
              <a:t> </a:t>
            </a:r>
            <a:r>
              <a:rPr lang="de-DE" sz="1600" dirty="0" err="1"/>
              <a:t>to</a:t>
            </a:r>
            <a:r>
              <a:rPr lang="de-DE" sz="1600" dirty="0"/>
              <a:t> do so </a:t>
            </a:r>
            <a:r>
              <a:rPr lang="de-DE" sz="1600" dirty="0" err="1"/>
              <a:t>themselves</a:t>
            </a:r>
            <a:r>
              <a:rPr lang="de-DE" sz="1600" dirty="0"/>
              <a:t> </a:t>
            </a:r>
            <a:r>
              <a:rPr lang="de-DE" sz="1600" dirty="0" err="1"/>
              <a:t>only</a:t>
            </a:r>
            <a:r>
              <a:rPr lang="de-DE" sz="1600" dirty="0"/>
              <a:t> </a:t>
            </a:r>
            <a:r>
              <a:rPr lang="de-DE" sz="1600" dirty="0" err="1"/>
              <a:t>if</a:t>
            </a:r>
            <a:r>
              <a:rPr lang="de-DE" sz="1600" dirty="0"/>
              <a:t> so </a:t>
            </a:r>
            <a:r>
              <a:rPr lang="de-DE" sz="1600" dirty="0" err="1"/>
              <a:t>empowered</a:t>
            </a:r>
            <a:r>
              <a:rPr lang="de-DE" sz="1600" dirty="0"/>
              <a:t> </a:t>
            </a:r>
            <a:r>
              <a:rPr lang="de-DE" sz="1600" dirty="0" err="1"/>
              <a:t>by</a:t>
            </a:r>
            <a:r>
              <a:rPr lang="de-DE" sz="1600" dirty="0"/>
              <a:t> </a:t>
            </a:r>
            <a:r>
              <a:rPr lang="de-DE" sz="1600" dirty="0" err="1"/>
              <a:t>the</a:t>
            </a:r>
            <a:r>
              <a:rPr lang="de-DE" sz="1600" dirty="0"/>
              <a:t> Union </a:t>
            </a:r>
            <a:r>
              <a:rPr lang="de-DE" sz="1600" dirty="0" err="1"/>
              <a:t>or</a:t>
            </a:r>
            <a:r>
              <a:rPr lang="de-DE" sz="1600" dirty="0"/>
              <a:t> </a:t>
            </a:r>
            <a:r>
              <a:rPr lang="de-DE" sz="1600" dirty="0" err="1"/>
              <a:t>for</a:t>
            </a:r>
            <a:r>
              <a:rPr lang="de-DE" sz="1600" dirty="0"/>
              <a:t> </a:t>
            </a:r>
            <a:r>
              <a:rPr lang="de-DE" sz="1600" dirty="0" err="1"/>
              <a:t>the</a:t>
            </a:r>
            <a:r>
              <a:rPr lang="de-DE" sz="1600" dirty="0"/>
              <a:t> </a:t>
            </a:r>
            <a:r>
              <a:rPr lang="de-DE" sz="1600" dirty="0" err="1"/>
              <a:t>implementation</a:t>
            </a:r>
            <a:r>
              <a:rPr lang="de-DE" sz="1600" dirty="0"/>
              <a:t> </a:t>
            </a:r>
            <a:r>
              <a:rPr lang="de-DE" sz="1600" dirty="0" err="1"/>
              <a:t>of</a:t>
            </a:r>
            <a:r>
              <a:rPr lang="de-DE" sz="1600" dirty="0"/>
              <a:t> Union </a:t>
            </a:r>
            <a:r>
              <a:rPr lang="de-DE" sz="1600" dirty="0" err="1"/>
              <a:t>acts</a:t>
            </a:r>
            <a:r>
              <a:rPr lang="de-DE" sz="1600" dirty="0"/>
              <a:t>.</a:t>
            </a:r>
          </a:p>
          <a:p>
            <a:pPr>
              <a:lnSpc>
                <a:spcPct val="90000"/>
              </a:lnSpc>
            </a:pPr>
            <a:endParaRPr lang="de-DE" sz="1100" dirty="0"/>
          </a:p>
        </p:txBody>
      </p:sp>
      <p:sp>
        <p:nvSpPr>
          <p:cNvPr id="4" name="Fußzeilenplatzhalter 3"/>
          <p:cNvSpPr>
            <a:spLocks noGrp="1"/>
          </p:cNvSpPr>
          <p:nvPr>
            <p:ph type="ftr" sz="quarter" idx="11"/>
          </p:nvPr>
        </p:nvSpPr>
        <p:spPr>
          <a:xfrm>
            <a:off x="508000" y="6041362"/>
            <a:ext cx="4155774" cy="365125"/>
          </a:xfrm>
        </p:spPr>
        <p:txBody>
          <a:bodyPr>
            <a:normAutofit/>
          </a:bodyPr>
          <a:lstStyle/>
          <a:p>
            <a:pPr>
              <a:spcAft>
                <a:spcPts val="600"/>
              </a:spcAft>
            </a:pPr>
            <a:r>
              <a:rPr lang="de-DE"/>
              <a:t>Prof. Dr. Maria Meng-Papantoni, Panteion University</a:t>
            </a:r>
          </a:p>
        </p:txBody>
      </p:sp>
      <p:pic>
        <p:nvPicPr>
          <p:cNvPr id="6" name="Εικόνα 5">
            <a:extLst>
              <a:ext uri="{FF2B5EF4-FFF2-40B4-BE49-F238E27FC236}">
                <a16:creationId xmlns:a16="http://schemas.microsoft.com/office/drawing/2014/main" id="{FAC569E3-E525-95E6-93D7-7FF186BF77DF}"/>
              </a:ext>
            </a:extLst>
          </p:cNvPr>
          <p:cNvPicPr>
            <a:picLocks noChangeAspect="1"/>
          </p:cNvPicPr>
          <p:nvPr/>
        </p:nvPicPr>
        <p:blipFill>
          <a:blip r:embed="rId3"/>
          <a:stretch>
            <a:fillRect/>
          </a:stretch>
        </p:blipFill>
        <p:spPr>
          <a:xfrm>
            <a:off x="4953401" y="6010325"/>
            <a:ext cx="3733399" cy="466675"/>
          </a:xfrm>
          <a:prstGeom prst="rect">
            <a:avLst/>
          </a:prstGeom>
        </p:spPr>
      </p:pic>
    </p:spTree>
    <p:extLst>
      <p:ext uri="{BB962C8B-B14F-4D97-AF65-F5344CB8AC3E}">
        <p14:creationId xmlns:p14="http://schemas.microsoft.com/office/powerpoint/2010/main" val="1291601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pPr>
              <a:lnSpc>
                <a:spcPct val="90000"/>
              </a:lnSpc>
            </a:pPr>
            <a:r>
              <a:rPr lang="de-DE" dirty="0" err="1"/>
              <a:t>Guaranteed</a:t>
            </a:r>
            <a:r>
              <a:rPr lang="de-DE" dirty="0"/>
              <a:t> </a:t>
            </a:r>
            <a:r>
              <a:rPr lang="de-DE" dirty="0" err="1"/>
              <a:t>by</a:t>
            </a:r>
            <a:r>
              <a:rPr lang="de-DE" dirty="0"/>
              <a:t> </a:t>
            </a:r>
            <a:r>
              <a:rPr lang="de-DE" dirty="0" err="1"/>
              <a:t>the</a:t>
            </a:r>
            <a:r>
              <a:rPr lang="de-DE" dirty="0"/>
              <a:t> ECJ: Art. 19 TEU „1. The Court </a:t>
            </a:r>
            <a:r>
              <a:rPr lang="de-DE" dirty="0" err="1"/>
              <a:t>of</a:t>
            </a:r>
            <a:r>
              <a:rPr lang="de-DE" dirty="0"/>
              <a:t> Justice </a:t>
            </a:r>
            <a:r>
              <a:rPr lang="de-DE" dirty="0" err="1"/>
              <a:t>of</a:t>
            </a:r>
            <a:r>
              <a:rPr lang="de-DE" dirty="0"/>
              <a:t> </a:t>
            </a:r>
            <a:r>
              <a:rPr lang="de-DE" dirty="0" err="1"/>
              <a:t>the</a:t>
            </a:r>
            <a:r>
              <a:rPr lang="de-DE" dirty="0"/>
              <a:t> European Union </a:t>
            </a:r>
            <a:r>
              <a:rPr lang="de-DE" dirty="0" err="1"/>
              <a:t>shall</a:t>
            </a:r>
            <a:r>
              <a:rPr lang="de-DE" dirty="0"/>
              <a:t> </a:t>
            </a:r>
            <a:r>
              <a:rPr lang="de-DE" dirty="0" err="1"/>
              <a:t>include</a:t>
            </a:r>
            <a:r>
              <a:rPr lang="de-DE" dirty="0"/>
              <a:t> </a:t>
            </a:r>
            <a:r>
              <a:rPr lang="de-DE" dirty="0" err="1"/>
              <a:t>the</a:t>
            </a:r>
            <a:r>
              <a:rPr lang="de-DE" dirty="0"/>
              <a:t> Court </a:t>
            </a:r>
            <a:r>
              <a:rPr lang="de-DE" dirty="0" err="1"/>
              <a:t>of</a:t>
            </a:r>
            <a:r>
              <a:rPr lang="de-DE" dirty="0"/>
              <a:t> Justice, </a:t>
            </a:r>
            <a:r>
              <a:rPr lang="de-DE" dirty="0" err="1"/>
              <a:t>the</a:t>
            </a:r>
            <a:r>
              <a:rPr lang="de-DE" dirty="0"/>
              <a:t> General Court and </a:t>
            </a:r>
            <a:r>
              <a:rPr lang="de-DE" dirty="0" err="1"/>
              <a:t>specialised</a:t>
            </a:r>
            <a:r>
              <a:rPr lang="de-DE" dirty="0"/>
              <a:t> </a:t>
            </a:r>
            <a:r>
              <a:rPr lang="de-DE" dirty="0" err="1"/>
              <a:t>courts</a:t>
            </a:r>
            <a:r>
              <a:rPr lang="de-DE" dirty="0"/>
              <a:t>. </a:t>
            </a:r>
            <a:r>
              <a:rPr lang="de-DE" dirty="0" err="1"/>
              <a:t>It</a:t>
            </a:r>
            <a:r>
              <a:rPr lang="de-DE" dirty="0"/>
              <a:t> </a:t>
            </a:r>
            <a:r>
              <a:rPr lang="de-DE" dirty="0" err="1"/>
              <a:t>shall</a:t>
            </a:r>
            <a:r>
              <a:rPr lang="de-DE" dirty="0"/>
              <a:t> </a:t>
            </a:r>
            <a:r>
              <a:rPr lang="de-DE" dirty="0" err="1"/>
              <a:t>ensure</a:t>
            </a:r>
            <a:r>
              <a:rPr lang="de-DE" dirty="0"/>
              <a:t> </a:t>
            </a:r>
            <a:r>
              <a:rPr lang="de-DE" dirty="0" err="1"/>
              <a:t>that</a:t>
            </a:r>
            <a:r>
              <a:rPr lang="de-DE" dirty="0"/>
              <a:t> in </a:t>
            </a:r>
            <a:r>
              <a:rPr lang="de-DE" dirty="0" err="1"/>
              <a:t>the</a:t>
            </a:r>
            <a:r>
              <a:rPr lang="de-DE" dirty="0"/>
              <a:t> </a:t>
            </a:r>
            <a:r>
              <a:rPr lang="de-DE" dirty="0" err="1"/>
              <a:t>interpretation</a:t>
            </a:r>
            <a:r>
              <a:rPr lang="de-DE" dirty="0"/>
              <a:t> and </a:t>
            </a:r>
            <a:r>
              <a:rPr lang="de-DE" dirty="0" err="1"/>
              <a:t>application</a:t>
            </a:r>
            <a:r>
              <a:rPr lang="de-DE" dirty="0"/>
              <a:t> </a:t>
            </a:r>
            <a:r>
              <a:rPr lang="de-DE" dirty="0" err="1"/>
              <a:t>of</a:t>
            </a:r>
            <a:r>
              <a:rPr lang="de-DE" dirty="0"/>
              <a:t> </a:t>
            </a:r>
            <a:r>
              <a:rPr lang="de-DE" dirty="0" err="1"/>
              <a:t>the</a:t>
            </a:r>
            <a:r>
              <a:rPr lang="de-DE" dirty="0"/>
              <a:t> </a:t>
            </a:r>
            <a:r>
              <a:rPr lang="de-DE" dirty="0" err="1"/>
              <a:t>Treaties</a:t>
            </a:r>
            <a:r>
              <a:rPr lang="de-DE" dirty="0"/>
              <a:t> </a:t>
            </a:r>
            <a:r>
              <a:rPr lang="de-DE" dirty="0" err="1"/>
              <a:t>the</a:t>
            </a:r>
            <a:r>
              <a:rPr lang="de-DE" dirty="0"/>
              <a:t> </a:t>
            </a:r>
            <a:r>
              <a:rPr lang="de-DE" dirty="0" err="1"/>
              <a:t>law</a:t>
            </a:r>
            <a:r>
              <a:rPr lang="de-DE" dirty="0"/>
              <a:t> </a:t>
            </a:r>
            <a:r>
              <a:rPr lang="de-DE" dirty="0" err="1"/>
              <a:t>is</a:t>
            </a:r>
            <a:r>
              <a:rPr lang="de-DE" dirty="0"/>
              <a:t> </a:t>
            </a:r>
            <a:r>
              <a:rPr lang="de-DE" dirty="0" err="1"/>
              <a:t>observed</a:t>
            </a:r>
            <a:r>
              <a:rPr lang="de-DE" dirty="0"/>
              <a:t>.</a:t>
            </a:r>
          </a:p>
          <a:p>
            <a:pPr>
              <a:lnSpc>
                <a:spcPct val="90000"/>
              </a:lnSpc>
            </a:pPr>
            <a:r>
              <a:rPr lang="de-DE" dirty="0"/>
              <a:t>i.e. </a:t>
            </a:r>
            <a:r>
              <a:rPr lang="de-DE" dirty="0" err="1"/>
              <a:t>the</a:t>
            </a:r>
            <a:r>
              <a:rPr lang="de-DE" dirty="0"/>
              <a:t> </a:t>
            </a:r>
            <a:r>
              <a:rPr lang="de-DE" dirty="0" err="1"/>
              <a:t>single</a:t>
            </a:r>
            <a:r>
              <a:rPr lang="de-DE" dirty="0"/>
              <a:t> and </a:t>
            </a:r>
            <a:r>
              <a:rPr lang="de-DE" dirty="0" err="1"/>
              <a:t>sole</a:t>
            </a:r>
            <a:r>
              <a:rPr lang="de-DE" dirty="0"/>
              <a:t> power </a:t>
            </a:r>
            <a:r>
              <a:rPr lang="de-DE" dirty="0" err="1"/>
              <a:t>to</a:t>
            </a:r>
            <a:r>
              <a:rPr lang="de-DE" dirty="0"/>
              <a:t> </a:t>
            </a:r>
            <a:r>
              <a:rPr lang="de-DE" dirty="0" err="1"/>
              <a:t>interpret</a:t>
            </a:r>
            <a:r>
              <a:rPr lang="de-DE" dirty="0"/>
              <a:t> Union Law</a:t>
            </a:r>
          </a:p>
          <a:p>
            <a:pPr>
              <a:lnSpc>
                <a:spcPct val="90000"/>
              </a:lnSpc>
            </a:pPr>
            <a:r>
              <a:rPr lang="de-DE" dirty="0" err="1"/>
              <a:t>That</a:t>
            </a:r>
            <a:r>
              <a:rPr lang="de-DE" dirty="0"/>
              <a:t> </a:t>
            </a:r>
            <a:r>
              <a:rPr lang="de-DE" dirty="0" err="1"/>
              <a:t>has</a:t>
            </a:r>
            <a:r>
              <a:rPr lang="de-DE" dirty="0"/>
              <a:t> </a:t>
            </a:r>
            <a:r>
              <a:rPr lang="de-DE" dirty="0" err="1"/>
              <a:t>to</a:t>
            </a:r>
            <a:r>
              <a:rPr lang="de-DE" dirty="0"/>
              <a:t> </a:t>
            </a:r>
            <a:r>
              <a:rPr lang="de-DE" dirty="0" err="1"/>
              <a:t>be</a:t>
            </a:r>
            <a:r>
              <a:rPr lang="de-DE" dirty="0"/>
              <a:t> </a:t>
            </a:r>
            <a:r>
              <a:rPr lang="de-DE" dirty="0" err="1"/>
              <a:t>applied</a:t>
            </a:r>
            <a:endParaRPr lang="de-DE" dirty="0"/>
          </a:p>
          <a:p>
            <a:pPr lvl="1">
              <a:lnSpc>
                <a:spcPct val="90000"/>
              </a:lnSpc>
            </a:pPr>
            <a:r>
              <a:rPr lang="de-DE" dirty="0" err="1"/>
              <a:t>Directly</a:t>
            </a:r>
            <a:r>
              <a:rPr lang="de-DE" dirty="0"/>
              <a:t> (</a:t>
            </a:r>
            <a:r>
              <a:rPr lang="de-DE" dirty="0" err="1"/>
              <a:t>see</a:t>
            </a:r>
            <a:r>
              <a:rPr lang="de-DE" dirty="0"/>
              <a:t> </a:t>
            </a:r>
            <a:r>
              <a:rPr lang="de-DE" dirty="0" err="1"/>
              <a:t>supranationality</a:t>
            </a:r>
            <a:r>
              <a:rPr lang="de-DE" dirty="0"/>
              <a:t>)</a:t>
            </a:r>
          </a:p>
          <a:p>
            <a:pPr lvl="1">
              <a:lnSpc>
                <a:spcPct val="90000"/>
              </a:lnSpc>
            </a:pPr>
            <a:r>
              <a:rPr lang="de-DE" dirty="0" err="1"/>
              <a:t>Uniformly</a:t>
            </a:r>
            <a:endParaRPr lang="de-DE" dirty="0"/>
          </a:p>
          <a:p>
            <a:pPr lvl="1">
              <a:lnSpc>
                <a:spcPct val="90000"/>
              </a:lnSpc>
            </a:pPr>
            <a:r>
              <a:rPr lang="de-DE" dirty="0"/>
              <a:t>Generally (</a:t>
            </a:r>
            <a:r>
              <a:rPr lang="de-DE" dirty="0" err="1"/>
              <a:t>exception</a:t>
            </a:r>
            <a:r>
              <a:rPr lang="de-DE" dirty="0"/>
              <a:t>: </a:t>
            </a:r>
            <a:r>
              <a:rPr lang="de-DE" dirty="0" err="1"/>
              <a:t>enhanced</a:t>
            </a:r>
            <a:r>
              <a:rPr lang="de-DE" dirty="0"/>
              <a:t> </a:t>
            </a:r>
            <a:r>
              <a:rPr lang="de-DE" dirty="0" err="1"/>
              <a:t>co</a:t>
            </a:r>
            <a:r>
              <a:rPr lang="de-DE" dirty="0"/>
              <a:t>-operation)</a:t>
            </a:r>
          </a:p>
          <a:p>
            <a:pPr>
              <a:lnSpc>
                <a:spcPct val="90000"/>
              </a:lnSpc>
            </a:pPr>
            <a:endParaRPr lang="de-DE" dirty="0"/>
          </a:p>
        </p:txBody>
      </p:sp>
      <p:sp>
        <p:nvSpPr>
          <p:cNvPr id="4" name="Fußzeilenplatzhalter 3"/>
          <p:cNvSpPr>
            <a:spLocks noGrp="1"/>
          </p:cNvSpPr>
          <p:nvPr>
            <p:ph type="ftr" sz="quarter" idx="11"/>
          </p:nvPr>
        </p:nvSpPr>
        <p:spPr>
          <a:xfrm>
            <a:off x="508000" y="6041362"/>
            <a:ext cx="3871152" cy="365125"/>
          </a:xfrm>
        </p:spPr>
        <p:txBody>
          <a:bodyPr>
            <a:normAutofit/>
          </a:bodyPr>
          <a:lstStyle/>
          <a:p>
            <a:pPr>
              <a:spcAft>
                <a:spcPts val="600"/>
              </a:spcAft>
            </a:pPr>
            <a:r>
              <a:rPr lang="de-DE"/>
              <a:t>Prof. Dr. Maria Meng-Papantoni, Panteion University</a:t>
            </a:r>
          </a:p>
        </p:txBody>
      </p:sp>
      <p:sp>
        <p:nvSpPr>
          <p:cNvPr id="11" name="Rectangle 1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Uniformity of Union Law</a:t>
            </a:r>
          </a:p>
        </p:txBody>
      </p:sp>
      <p:pic>
        <p:nvPicPr>
          <p:cNvPr id="6" name="Εικόνα 5">
            <a:extLst>
              <a:ext uri="{FF2B5EF4-FFF2-40B4-BE49-F238E27FC236}">
                <a16:creationId xmlns:a16="http://schemas.microsoft.com/office/drawing/2014/main" id="{63F58E95-895A-6553-CA82-DEE94DA42386}"/>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150511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4294967295"/>
          </p:nvPr>
        </p:nvSpPr>
        <p:spPr>
          <a:xfrm>
            <a:off x="508000" y="1253067"/>
            <a:ext cx="4616450" cy="4351866"/>
          </a:xfrm>
        </p:spPr>
        <p:txBody>
          <a:bodyPr vert="horz" lIns="91440" tIns="45720" rIns="91440" bIns="45720" rtlCol="0" anchor="ctr">
            <a:normAutofit/>
          </a:bodyPr>
          <a:lstStyle/>
          <a:p>
            <a:pPr>
              <a:lnSpc>
                <a:spcPct val="90000"/>
              </a:lnSpc>
            </a:pPr>
            <a:r>
              <a:rPr lang="en-US" sz="1400"/>
              <a:t>Art. 20 TEU:</a:t>
            </a:r>
          </a:p>
          <a:p>
            <a:pPr>
              <a:lnSpc>
                <a:spcPct val="90000"/>
              </a:lnSpc>
            </a:pPr>
            <a:r>
              <a:rPr lang="en-US" sz="1400"/>
              <a:t>1. Member States which wish to establish enhanced cooperation between themselves within the framework of the Union’s non-exclusive competences </a:t>
            </a:r>
          </a:p>
          <a:p>
            <a:pPr>
              <a:lnSpc>
                <a:spcPct val="90000"/>
              </a:lnSpc>
            </a:pPr>
            <a:r>
              <a:rPr lang="en-US" sz="1400"/>
              <a:t>may make use of its institutions and exercise those competences by applying the relevant provisions of the Treaties, </a:t>
            </a:r>
          </a:p>
          <a:p>
            <a:pPr>
              <a:lnSpc>
                <a:spcPct val="90000"/>
              </a:lnSpc>
            </a:pPr>
            <a:r>
              <a:rPr lang="en-US" sz="1400"/>
              <a:t>subject to the limits and in accordance with the detailed arrangements laid down in this Article and in Articles 326 to 334 of the Treaty on the Functioning of the European Union.</a:t>
            </a:r>
          </a:p>
          <a:p>
            <a:pPr>
              <a:lnSpc>
                <a:spcPct val="90000"/>
              </a:lnSpc>
            </a:pPr>
            <a:r>
              <a:rPr lang="en-US" sz="1400"/>
              <a:t>Enhanced cooperation shall aim to further the objectives of the Union, protect its interests and reinforce its integration process. Such cooperation shall be open at any time to all Member States, in accordance with Article 328 of the Treaty on the Functioning of the European Union</a:t>
            </a:r>
          </a:p>
        </p:txBody>
      </p:sp>
      <p:sp>
        <p:nvSpPr>
          <p:cNvPr id="4" name="Fußzeilenplatzhalter 3"/>
          <p:cNvSpPr>
            <a:spLocks noGrp="1"/>
          </p:cNvSpPr>
          <p:nvPr>
            <p:ph type="ftr" sz="quarter" idx="11"/>
          </p:nvPr>
        </p:nvSpPr>
        <p:spPr>
          <a:xfrm>
            <a:off x="508000" y="6041362"/>
            <a:ext cx="387115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Prof. Dr. Maria Meng-Papantoni, Panteion University</a:t>
            </a:r>
          </a:p>
        </p:txBody>
      </p:sp>
      <p:sp>
        <p:nvSpPr>
          <p:cNvPr id="23" name="Rectangle 2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Connector 2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idx="4294967295"/>
          </p:nvPr>
        </p:nvSpPr>
        <p:spPr>
          <a:xfrm>
            <a:off x="5872243" y="1253067"/>
            <a:ext cx="2528807" cy="4351866"/>
          </a:xfrm>
        </p:spPr>
        <p:txBody>
          <a:bodyPr vert="horz" lIns="91440" tIns="45720" rIns="91440" bIns="45720" rtlCol="0" anchor="ctr">
            <a:normAutofit/>
          </a:bodyPr>
          <a:lstStyle/>
          <a:p>
            <a:r>
              <a:rPr lang="en-US">
                <a:solidFill>
                  <a:schemeClr val="bg1"/>
                </a:solidFill>
              </a:rPr>
              <a:t>Enhanced co-operation</a:t>
            </a:r>
          </a:p>
        </p:txBody>
      </p:sp>
      <p:pic>
        <p:nvPicPr>
          <p:cNvPr id="6" name="Εικόνα 5">
            <a:extLst>
              <a:ext uri="{FF2B5EF4-FFF2-40B4-BE49-F238E27FC236}">
                <a16:creationId xmlns:a16="http://schemas.microsoft.com/office/drawing/2014/main" id="{617001FF-A98D-25E9-17FA-F11A52F17DFF}"/>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4215552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5"/>
          <p:cNvSpPr>
            <a:spLocks noGrp="1"/>
          </p:cNvSpPr>
          <p:nvPr>
            <p:ph idx="1"/>
          </p:nvPr>
        </p:nvSpPr>
        <p:spPr>
          <a:xfrm>
            <a:off x="508000" y="1253067"/>
            <a:ext cx="4616450" cy="4351866"/>
          </a:xfrm>
        </p:spPr>
        <p:txBody>
          <a:bodyPr anchor="ctr">
            <a:normAutofit/>
          </a:bodyPr>
          <a:lstStyle/>
          <a:p>
            <a:pPr>
              <a:lnSpc>
                <a:spcPct val="90000"/>
              </a:lnSpc>
            </a:pPr>
            <a:r>
              <a:rPr lang="de-DE" sz="1300" dirty="0"/>
              <a:t>2. The </a:t>
            </a:r>
            <a:r>
              <a:rPr lang="de-DE" sz="1300" dirty="0" err="1"/>
              <a:t>decision</a:t>
            </a:r>
            <a:r>
              <a:rPr lang="de-DE" sz="1300" dirty="0"/>
              <a:t> </a:t>
            </a:r>
            <a:r>
              <a:rPr lang="de-DE" sz="1300" dirty="0" err="1"/>
              <a:t>authorising</a:t>
            </a:r>
            <a:r>
              <a:rPr lang="de-DE" sz="1300" dirty="0"/>
              <a:t> </a:t>
            </a:r>
            <a:r>
              <a:rPr lang="de-DE" sz="1300" dirty="0" err="1"/>
              <a:t>enhanced</a:t>
            </a:r>
            <a:r>
              <a:rPr lang="de-DE" sz="1300" dirty="0"/>
              <a:t> </a:t>
            </a:r>
            <a:r>
              <a:rPr lang="de-DE" sz="1300" dirty="0" err="1"/>
              <a:t>cooperation</a:t>
            </a:r>
            <a:r>
              <a:rPr lang="de-DE" sz="1300" dirty="0"/>
              <a:t> </a:t>
            </a:r>
            <a:r>
              <a:rPr lang="de-DE" sz="1300" dirty="0" err="1"/>
              <a:t>shall</a:t>
            </a:r>
            <a:r>
              <a:rPr lang="de-DE" sz="1300" dirty="0"/>
              <a:t> </a:t>
            </a:r>
            <a:r>
              <a:rPr lang="de-DE" sz="1300" dirty="0" err="1"/>
              <a:t>be</a:t>
            </a:r>
            <a:r>
              <a:rPr lang="de-DE" sz="1300" dirty="0"/>
              <a:t> </a:t>
            </a:r>
            <a:r>
              <a:rPr lang="de-DE" sz="1300" dirty="0" err="1"/>
              <a:t>adopted</a:t>
            </a:r>
            <a:r>
              <a:rPr lang="de-DE" sz="1300" dirty="0"/>
              <a:t> </a:t>
            </a:r>
            <a:r>
              <a:rPr lang="de-DE" sz="1300" dirty="0" err="1"/>
              <a:t>by</a:t>
            </a:r>
            <a:r>
              <a:rPr lang="de-DE" sz="1300" dirty="0"/>
              <a:t> </a:t>
            </a:r>
            <a:r>
              <a:rPr lang="de-DE" sz="1300" dirty="0" err="1"/>
              <a:t>the</a:t>
            </a:r>
            <a:r>
              <a:rPr lang="de-DE" sz="1300" dirty="0"/>
              <a:t> Council </a:t>
            </a:r>
            <a:r>
              <a:rPr lang="de-DE" sz="1300" dirty="0" err="1"/>
              <a:t>as</a:t>
            </a:r>
            <a:r>
              <a:rPr lang="de-DE" sz="1300" dirty="0"/>
              <a:t> a last </a:t>
            </a:r>
            <a:r>
              <a:rPr lang="de-DE" sz="1300" dirty="0" err="1"/>
              <a:t>resort</a:t>
            </a:r>
            <a:r>
              <a:rPr lang="de-DE" sz="1300" dirty="0"/>
              <a:t>, </a:t>
            </a:r>
            <a:r>
              <a:rPr lang="de-DE" sz="1300" dirty="0" err="1"/>
              <a:t>when</a:t>
            </a:r>
            <a:r>
              <a:rPr lang="de-DE" sz="1300" dirty="0"/>
              <a:t> </a:t>
            </a:r>
            <a:r>
              <a:rPr lang="de-DE" sz="1300" dirty="0" err="1"/>
              <a:t>it</a:t>
            </a:r>
            <a:r>
              <a:rPr lang="de-DE" sz="1300" dirty="0"/>
              <a:t> </a:t>
            </a:r>
            <a:r>
              <a:rPr lang="de-DE" sz="1300" dirty="0" err="1"/>
              <a:t>has</a:t>
            </a:r>
            <a:r>
              <a:rPr lang="de-DE" sz="1300" dirty="0"/>
              <a:t> </a:t>
            </a:r>
            <a:r>
              <a:rPr lang="de-DE" sz="1300" dirty="0" err="1"/>
              <a:t>established</a:t>
            </a:r>
            <a:r>
              <a:rPr lang="de-DE" sz="1300" dirty="0"/>
              <a:t> </a:t>
            </a:r>
            <a:r>
              <a:rPr lang="de-DE" sz="1300" dirty="0" err="1"/>
              <a:t>that</a:t>
            </a:r>
            <a:r>
              <a:rPr lang="de-DE" sz="1300" dirty="0"/>
              <a:t> </a:t>
            </a:r>
            <a:r>
              <a:rPr lang="de-DE" sz="1300" dirty="0" err="1"/>
              <a:t>the</a:t>
            </a:r>
            <a:r>
              <a:rPr lang="de-DE" sz="1300" dirty="0"/>
              <a:t> </a:t>
            </a:r>
            <a:r>
              <a:rPr lang="de-DE" sz="1300" dirty="0" err="1"/>
              <a:t>objectives</a:t>
            </a:r>
            <a:r>
              <a:rPr lang="de-DE" sz="1300" dirty="0"/>
              <a:t> </a:t>
            </a:r>
            <a:r>
              <a:rPr lang="de-DE" sz="1300" dirty="0" err="1"/>
              <a:t>of</a:t>
            </a:r>
            <a:r>
              <a:rPr lang="de-DE" sz="1300" dirty="0"/>
              <a:t> such </a:t>
            </a:r>
            <a:r>
              <a:rPr lang="de-DE" sz="1300" dirty="0" err="1"/>
              <a:t>cooperation</a:t>
            </a:r>
            <a:r>
              <a:rPr lang="de-DE" sz="1300" dirty="0"/>
              <a:t> </a:t>
            </a:r>
            <a:r>
              <a:rPr lang="de-DE" sz="1300" dirty="0" err="1"/>
              <a:t>cannot</a:t>
            </a:r>
            <a:r>
              <a:rPr lang="de-DE" sz="1300" dirty="0"/>
              <a:t> </a:t>
            </a:r>
            <a:r>
              <a:rPr lang="de-DE" sz="1300" dirty="0" err="1"/>
              <a:t>be</a:t>
            </a:r>
            <a:r>
              <a:rPr lang="de-DE" sz="1300" dirty="0"/>
              <a:t> </a:t>
            </a:r>
            <a:r>
              <a:rPr lang="de-DE" sz="1300" dirty="0" err="1"/>
              <a:t>attained</a:t>
            </a:r>
            <a:r>
              <a:rPr lang="de-DE" sz="1300" dirty="0"/>
              <a:t> </a:t>
            </a:r>
            <a:r>
              <a:rPr lang="de-DE" sz="1300" dirty="0" err="1"/>
              <a:t>within</a:t>
            </a:r>
            <a:r>
              <a:rPr lang="de-DE" sz="1300" dirty="0"/>
              <a:t> a </a:t>
            </a:r>
            <a:r>
              <a:rPr lang="de-DE" sz="1300" dirty="0" err="1"/>
              <a:t>reasonable</a:t>
            </a:r>
            <a:r>
              <a:rPr lang="de-DE" sz="1300" dirty="0"/>
              <a:t> </a:t>
            </a:r>
            <a:r>
              <a:rPr lang="de-DE" sz="1300" dirty="0" err="1"/>
              <a:t>period</a:t>
            </a:r>
            <a:r>
              <a:rPr lang="de-DE" sz="1300" dirty="0"/>
              <a:t> </a:t>
            </a:r>
            <a:r>
              <a:rPr lang="de-DE" sz="1300" dirty="0" err="1"/>
              <a:t>by</a:t>
            </a:r>
            <a:r>
              <a:rPr lang="de-DE" sz="1300" dirty="0"/>
              <a:t> </a:t>
            </a:r>
            <a:r>
              <a:rPr lang="de-DE" sz="1300" dirty="0" err="1"/>
              <a:t>the</a:t>
            </a:r>
            <a:r>
              <a:rPr lang="de-DE" sz="1300" dirty="0"/>
              <a:t> Union </a:t>
            </a:r>
            <a:r>
              <a:rPr lang="de-DE" sz="1300" dirty="0" err="1"/>
              <a:t>as</a:t>
            </a:r>
            <a:r>
              <a:rPr lang="de-DE" sz="1300" dirty="0"/>
              <a:t> a </a:t>
            </a:r>
            <a:r>
              <a:rPr lang="de-DE" sz="1300" dirty="0" err="1"/>
              <a:t>whole</a:t>
            </a:r>
            <a:r>
              <a:rPr lang="de-DE" sz="1300" dirty="0"/>
              <a:t>, and </a:t>
            </a:r>
            <a:r>
              <a:rPr lang="de-DE" sz="1300" dirty="0" err="1"/>
              <a:t>provided</a:t>
            </a:r>
            <a:r>
              <a:rPr lang="de-DE" sz="1300" dirty="0"/>
              <a:t> </a:t>
            </a:r>
            <a:r>
              <a:rPr lang="de-DE" sz="1300" dirty="0" err="1"/>
              <a:t>that</a:t>
            </a:r>
            <a:r>
              <a:rPr lang="de-DE" sz="1300" dirty="0"/>
              <a:t> at least </a:t>
            </a:r>
            <a:r>
              <a:rPr lang="de-DE" sz="1300" dirty="0" err="1"/>
              <a:t>nine</a:t>
            </a:r>
            <a:r>
              <a:rPr lang="de-DE" sz="1300" dirty="0"/>
              <a:t> Member States </a:t>
            </a:r>
            <a:r>
              <a:rPr lang="de-DE" sz="1300" dirty="0" err="1"/>
              <a:t>participate</a:t>
            </a:r>
            <a:r>
              <a:rPr lang="de-DE" sz="1300" dirty="0"/>
              <a:t> in it. The Council </a:t>
            </a:r>
            <a:r>
              <a:rPr lang="de-DE" sz="1300" dirty="0" err="1"/>
              <a:t>shall</a:t>
            </a:r>
            <a:r>
              <a:rPr lang="de-DE" sz="1300" dirty="0"/>
              <a:t> </a:t>
            </a:r>
            <a:r>
              <a:rPr lang="de-DE" sz="1300" dirty="0" err="1"/>
              <a:t>act</a:t>
            </a:r>
            <a:r>
              <a:rPr lang="de-DE" sz="1300" dirty="0"/>
              <a:t> in </a:t>
            </a:r>
            <a:r>
              <a:rPr lang="de-DE" sz="1300" dirty="0" err="1"/>
              <a:t>accordance</a:t>
            </a:r>
            <a:r>
              <a:rPr lang="de-DE" sz="1300" dirty="0"/>
              <a:t> </a:t>
            </a:r>
            <a:r>
              <a:rPr lang="de-DE" sz="1300" dirty="0" err="1"/>
              <a:t>with</a:t>
            </a:r>
            <a:r>
              <a:rPr lang="de-DE" sz="1300" dirty="0"/>
              <a:t> </a:t>
            </a:r>
            <a:r>
              <a:rPr lang="de-DE" sz="1300" dirty="0" err="1"/>
              <a:t>the</a:t>
            </a:r>
            <a:r>
              <a:rPr lang="de-DE" sz="1300" dirty="0"/>
              <a:t> </a:t>
            </a:r>
            <a:r>
              <a:rPr lang="de-DE" sz="1300" dirty="0" err="1"/>
              <a:t>procedure</a:t>
            </a:r>
            <a:r>
              <a:rPr lang="de-DE" sz="1300" dirty="0"/>
              <a:t> </a:t>
            </a:r>
            <a:r>
              <a:rPr lang="de-DE" sz="1300" dirty="0" err="1"/>
              <a:t>laid</a:t>
            </a:r>
            <a:r>
              <a:rPr lang="de-DE" sz="1300" dirty="0"/>
              <a:t> down in </a:t>
            </a:r>
            <a:r>
              <a:rPr lang="de-DE" sz="1300" dirty="0" err="1"/>
              <a:t>Article</a:t>
            </a:r>
            <a:r>
              <a:rPr lang="de-DE" sz="1300" dirty="0"/>
              <a:t> 329 </a:t>
            </a:r>
            <a:r>
              <a:rPr lang="de-DE" sz="1300" dirty="0" err="1"/>
              <a:t>of</a:t>
            </a:r>
            <a:r>
              <a:rPr lang="de-DE" sz="1300" dirty="0"/>
              <a:t> </a:t>
            </a:r>
            <a:r>
              <a:rPr lang="de-DE" sz="1300" dirty="0" err="1"/>
              <a:t>the</a:t>
            </a:r>
            <a:r>
              <a:rPr lang="de-DE" sz="1300" dirty="0"/>
              <a:t> Treaty on </a:t>
            </a:r>
            <a:r>
              <a:rPr lang="de-DE" sz="1300" dirty="0" err="1"/>
              <a:t>the</a:t>
            </a:r>
            <a:r>
              <a:rPr lang="de-DE" sz="1300" dirty="0"/>
              <a:t> </a:t>
            </a:r>
            <a:r>
              <a:rPr lang="de-DE" sz="1300" dirty="0" err="1"/>
              <a:t>Functioning</a:t>
            </a:r>
            <a:r>
              <a:rPr lang="de-DE" sz="1300" dirty="0"/>
              <a:t> </a:t>
            </a:r>
            <a:r>
              <a:rPr lang="de-DE" sz="1300" dirty="0" err="1"/>
              <a:t>of</a:t>
            </a:r>
            <a:r>
              <a:rPr lang="de-DE" sz="1300" dirty="0"/>
              <a:t> </a:t>
            </a:r>
            <a:r>
              <a:rPr lang="de-DE" sz="1300" dirty="0" err="1"/>
              <a:t>the</a:t>
            </a:r>
            <a:r>
              <a:rPr lang="de-DE" sz="1300" dirty="0"/>
              <a:t> European Union.</a:t>
            </a:r>
          </a:p>
          <a:p>
            <a:pPr>
              <a:lnSpc>
                <a:spcPct val="90000"/>
              </a:lnSpc>
            </a:pPr>
            <a:r>
              <a:rPr lang="de-DE" sz="1300" dirty="0"/>
              <a:t>3. All </a:t>
            </a:r>
            <a:r>
              <a:rPr lang="de-DE" sz="1300" dirty="0" err="1"/>
              <a:t>members</a:t>
            </a:r>
            <a:r>
              <a:rPr lang="de-DE" sz="1300" dirty="0"/>
              <a:t> </a:t>
            </a:r>
            <a:r>
              <a:rPr lang="de-DE" sz="1300" dirty="0" err="1"/>
              <a:t>of</a:t>
            </a:r>
            <a:r>
              <a:rPr lang="de-DE" sz="1300" dirty="0"/>
              <a:t> </a:t>
            </a:r>
            <a:r>
              <a:rPr lang="de-DE" sz="1300" dirty="0" err="1"/>
              <a:t>the</a:t>
            </a:r>
            <a:r>
              <a:rPr lang="de-DE" sz="1300" dirty="0"/>
              <a:t> Council </a:t>
            </a:r>
            <a:r>
              <a:rPr lang="de-DE" sz="1300" dirty="0" err="1"/>
              <a:t>may</a:t>
            </a:r>
            <a:r>
              <a:rPr lang="de-DE" sz="1300" dirty="0"/>
              <a:t> </a:t>
            </a:r>
            <a:r>
              <a:rPr lang="de-DE" sz="1300" dirty="0" err="1"/>
              <a:t>participate</a:t>
            </a:r>
            <a:r>
              <a:rPr lang="de-DE" sz="1300" dirty="0"/>
              <a:t> in </a:t>
            </a:r>
            <a:r>
              <a:rPr lang="de-DE" sz="1300" dirty="0" err="1"/>
              <a:t>its</a:t>
            </a:r>
            <a:r>
              <a:rPr lang="de-DE" sz="1300" dirty="0"/>
              <a:t> </a:t>
            </a:r>
            <a:r>
              <a:rPr lang="de-DE" sz="1300" dirty="0" err="1"/>
              <a:t>deliberations</a:t>
            </a:r>
            <a:r>
              <a:rPr lang="de-DE" sz="1300" dirty="0"/>
              <a:t>, but </a:t>
            </a:r>
            <a:r>
              <a:rPr lang="de-DE" sz="1300" dirty="0" err="1"/>
              <a:t>only</a:t>
            </a:r>
            <a:r>
              <a:rPr lang="de-DE" sz="1300" dirty="0"/>
              <a:t> </a:t>
            </a:r>
            <a:r>
              <a:rPr lang="de-DE" sz="1300" dirty="0" err="1"/>
              <a:t>members</a:t>
            </a:r>
            <a:r>
              <a:rPr lang="de-DE" sz="1300" dirty="0"/>
              <a:t> </a:t>
            </a:r>
            <a:r>
              <a:rPr lang="de-DE" sz="1300" dirty="0" err="1"/>
              <a:t>of</a:t>
            </a:r>
            <a:r>
              <a:rPr lang="de-DE" sz="1300" dirty="0"/>
              <a:t> </a:t>
            </a:r>
            <a:r>
              <a:rPr lang="de-DE" sz="1300" dirty="0" err="1"/>
              <a:t>the</a:t>
            </a:r>
            <a:r>
              <a:rPr lang="de-DE" sz="1300" dirty="0"/>
              <a:t> Council </a:t>
            </a:r>
            <a:r>
              <a:rPr lang="de-DE" sz="1300" dirty="0" err="1"/>
              <a:t>representing</a:t>
            </a:r>
            <a:r>
              <a:rPr lang="de-DE" sz="1300" dirty="0"/>
              <a:t> </a:t>
            </a:r>
            <a:r>
              <a:rPr lang="de-DE" sz="1300" dirty="0" err="1"/>
              <a:t>the</a:t>
            </a:r>
            <a:r>
              <a:rPr lang="de-DE" sz="1300" dirty="0"/>
              <a:t> Member States </a:t>
            </a:r>
            <a:r>
              <a:rPr lang="de-DE" sz="1300" dirty="0" err="1"/>
              <a:t>participating</a:t>
            </a:r>
            <a:r>
              <a:rPr lang="de-DE" sz="1300" dirty="0"/>
              <a:t> in </a:t>
            </a:r>
            <a:r>
              <a:rPr lang="de-DE" sz="1300" dirty="0" err="1"/>
              <a:t>enhanced</a:t>
            </a:r>
            <a:r>
              <a:rPr lang="de-DE" sz="1300" dirty="0"/>
              <a:t> </a:t>
            </a:r>
            <a:r>
              <a:rPr lang="de-DE" sz="1300" dirty="0" err="1"/>
              <a:t>cooperation</a:t>
            </a:r>
            <a:r>
              <a:rPr lang="de-DE" sz="1300" dirty="0"/>
              <a:t> </a:t>
            </a:r>
            <a:r>
              <a:rPr lang="de-DE" sz="1300" dirty="0" err="1"/>
              <a:t>shall</a:t>
            </a:r>
            <a:r>
              <a:rPr lang="de-DE" sz="1300" dirty="0"/>
              <a:t> </a:t>
            </a:r>
            <a:r>
              <a:rPr lang="de-DE" sz="1300" dirty="0" err="1"/>
              <a:t>take</a:t>
            </a:r>
            <a:r>
              <a:rPr lang="de-DE" sz="1300" dirty="0"/>
              <a:t> </a:t>
            </a:r>
            <a:r>
              <a:rPr lang="de-DE" sz="1300" dirty="0" err="1"/>
              <a:t>part</a:t>
            </a:r>
            <a:r>
              <a:rPr lang="de-DE" sz="1300" dirty="0"/>
              <a:t> in </a:t>
            </a:r>
            <a:r>
              <a:rPr lang="de-DE" sz="1300" dirty="0" err="1"/>
              <a:t>the</a:t>
            </a:r>
            <a:r>
              <a:rPr lang="de-DE" sz="1300" dirty="0"/>
              <a:t> vote. The </a:t>
            </a:r>
            <a:r>
              <a:rPr lang="de-DE" sz="1300" dirty="0" err="1"/>
              <a:t>voting</a:t>
            </a:r>
            <a:r>
              <a:rPr lang="de-DE" sz="1300" dirty="0"/>
              <a:t> </a:t>
            </a:r>
            <a:r>
              <a:rPr lang="de-DE" sz="1300" dirty="0" err="1"/>
              <a:t>rules</a:t>
            </a:r>
            <a:r>
              <a:rPr lang="de-DE" sz="1300" dirty="0"/>
              <a:t> </a:t>
            </a:r>
            <a:r>
              <a:rPr lang="de-DE" sz="1300" dirty="0" err="1"/>
              <a:t>are</a:t>
            </a:r>
            <a:r>
              <a:rPr lang="de-DE" sz="1300" dirty="0"/>
              <a:t> </a:t>
            </a:r>
            <a:r>
              <a:rPr lang="de-DE" sz="1300" dirty="0" err="1"/>
              <a:t>set</a:t>
            </a:r>
            <a:r>
              <a:rPr lang="de-DE" sz="1300" dirty="0"/>
              <a:t> out in </a:t>
            </a:r>
            <a:r>
              <a:rPr lang="de-DE" sz="1300" dirty="0" err="1"/>
              <a:t>Article</a:t>
            </a:r>
            <a:r>
              <a:rPr lang="de-DE" sz="1300" dirty="0"/>
              <a:t> 330 </a:t>
            </a:r>
            <a:r>
              <a:rPr lang="de-DE" sz="1300" dirty="0" err="1"/>
              <a:t>of</a:t>
            </a:r>
            <a:r>
              <a:rPr lang="de-DE" sz="1300" dirty="0"/>
              <a:t> </a:t>
            </a:r>
            <a:r>
              <a:rPr lang="de-DE" sz="1300" dirty="0" err="1"/>
              <a:t>the</a:t>
            </a:r>
            <a:r>
              <a:rPr lang="de-DE" sz="1300" dirty="0"/>
              <a:t> Treaty on </a:t>
            </a:r>
            <a:r>
              <a:rPr lang="de-DE" sz="1300" dirty="0" err="1"/>
              <a:t>the</a:t>
            </a:r>
            <a:r>
              <a:rPr lang="de-DE" sz="1300" dirty="0"/>
              <a:t> </a:t>
            </a:r>
            <a:r>
              <a:rPr lang="de-DE" sz="1300" dirty="0" err="1"/>
              <a:t>Functioning</a:t>
            </a:r>
            <a:r>
              <a:rPr lang="de-DE" sz="1300" dirty="0"/>
              <a:t> </a:t>
            </a:r>
            <a:r>
              <a:rPr lang="de-DE" sz="1300" dirty="0" err="1"/>
              <a:t>of</a:t>
            </a:r>
            <a:r>
              <a:rPr lang="de-DE" sz="1300" dirty="0"/>
              <a:t> </a:t>
            </a:r>
            <a:r>
              <a:rPr lang="de-DE" sz="1300" dirty="0" err="1"/>
              <a:t>the</a:t>
            </a:r>
            <a:r>
              <a:rPr lang="de-DE" sz="1300" dirty="0"/>
              <a:t> European Union.</a:t>
            </a:r>
          </a:p>
          <a:p>
            <a:pPr>
              <a:lnSpc>
                <a:spcPct val="90000"/>
              </a:lnSpc>
            </a:pPr>
            <a:r>
              <a:rPr lang="de-DE" sz="1300" dirty="0"/>
              <a:t>4. Acts </a:t>
            </a:r>
            <a:r>
              <a:rPr lang="de-DE" sz="1300" dirty="0" err="1"/>
              <a:t>adopted</a:t>
            </a:r>
            <a:r>
              <a:rPr lang="de-DE" sz="1300" dirty="0"/>
              <a:t> in </a:t>
            </a:r>
            <a:r>
              <a:rPr lang="de-DE" sz="1300" dirty="0" err="1"/>
              <a:t>the</a:t>
            </a:r>
            <a:r>
              <a:rPr lang="de-DE" sz="1300" dirty="0"/>
              <a:t> </a:t>
            </a:r>
            <a:r>
              <a:rPr lang="de-DE" sz="1300" dirty="0" err="1"/>
              <a:t>framework</a:t>
            </a:r>
            <a:r>
              <a:rPr lang="de-DE" sz="1300" dirty="0"/>
              <a:t> </a:t>
            </a:r>
            <a:r>
              <a:rPr lang="de-DE" sz="1300" dirty="0" err="1"/>
              <a:t>of</a:t>
            </a:r>
            <a:r>
              <a:rPr lang="de-DE" sz="1300" dirty="0"/>
              <a:t> </a:t>
            </a:r>
            <a:r>
              <a:rPr lang="de-DE" sz="1300" dirty="0" err="1"/>
              <a:t>enhanced</a:t>
            </a:r>
            <a:r>
              <a:rPr lang="de-DE" sz="1300" dirty="0"/>
              <a:t> </a:t>
            </a:r>
            <a:r>
              <a:rPr lang="de-DE" sz="1300" dirty="0" err="1"/>
              <a:t>cooperation</a:t>
            </a:r>
            <a:r>
              <a:rPr lang="de-DE" sz="1300" dirty="0"/>
              <a:t> </a:t>
            </a:r>
            <a:r>
              <a:rPr lang="de-DE" sz="1300" dirty="0" err="1"/>
              <a:t>shall</a:t>
            </a:r>
            <a:r>
              <a:rPr lang="de-DE" sz="1300" dirty="0"/>
              <a:t> bind </a:t>
            </a:r>
            <a:r>
              <a:rPr lang="de-DE" sz="1300" dirty="0" err="1"/>
              <a:t>only</a:t>
            </a:r>
            <a:r>
              <a:rPr lang="de-DE" sz="1300" dirty="0"/>
              <a:t> </a:t>
            </a:r>
            <a:r>
              <a:rPr lang="de-DE" sz="1300" dirty="0" err="1"/>
              <a:t>participating</a:t>
            </a:r>
            <a:r>
              <a:rPr lang="de-DE" sz="1300" dirty="0"/>
              <a:t> Member States. </a:t>
            </a:r>
            <a:r>
              <a:rPr lang="de-DE" sz="1300" dirty="0" err="1"/>
              <a:t>They</a:t>
            </a:r>
            <a:r>
              <a:rPr lang="de-DE" sz="1300" dirty="0"/>
              <a:t> </a:t>
            </a:r>
            <a:r>
              <a:rPr lang="de-DE" sz="1300" dirty="0" err="1"/>
              <a:t>shall</a:t>
            </a:r>
            <a:r>
              <a:rPr lang="de-DE" sz="1300" dirty="0"/>
              <a:t> not </a:t>
            </a:r>
            <a:r>
              <a:rPr lang="de-DE" sz="1300" dirty="0" err="1"/>
              <a:t>be</a:t>
            </a:r>
            <a:r>
              <a:rPr lang="de-DE" sz="1300" dirty="0"/>
              <a:t> </a:t>
            </a:r>
            <a:r>
              <a:rPr lang="de-DE" sz="1300" dirty="0" err="1"/>
              <a:t>regarded</a:t>
            </a:r>
            <a:r>
              <a:rPr lang="de-DE" sz="1300" dirty="0"/>
              <a:t> </a:t>
            </a:r>
            <a:r>
              <a:rPr lang="de-DE" sz="1300" dirty="0" err="1"/>
              <a:t>as</a:t>
            </a:r>
            <a:r>
              <a:rPr lang="de-DE" sz="1300" dirty="0"/>
              <a:t> </a:t>
            </a:r>
            <a:r>
              <a:rPr lang="de-DE" sz="1300" dirty="0" err="1"/>
              <a:t>part</a:t>
            </a:r>
            <a:r>
              <a:rPr lang="de-DE" sz="1300" dirty="0"/>
              <a:t> </a:t>
            </a:r>
            <a:r>
              <a:rPr lang="de-DE" sz="1300" dirty="0" err="1"/>
              <a:t>of</a:t>
            </a:r>
            <a:r>
              <a:rPr lang="de-DE" sz="1300" dirty="0"/>
              <a:t> </a:t>
            </a:r>
            <a:r>
              <a:rPr lang="de-DE" sz="1300" dirty="0" err="1"/>
              <a:t>the</a:t>
            </a:r>
            <a:r>
              <a:rPr lang="de-DE" sz="1300" dirty="0"/>
              <a:t> </a:t>
            </a:r>
            <a:r>
              <a:rPr lang="de-DE" sz="1300" dirty="0" err="1"/>
              <a:t>acquis</a:t>
            </a:r>
            <a:r>
              <a:rPr lang="de-DE" sz="1300" dirty="0"/>
              <a:t> </a:t>
            </a:r>
            <a:r>
              <a:rPr lang="de-DE" sz="1300" dirty="0" err="1"/>
              <a:t>which</a:t>
            </a:r>
            <a:r>
              <a:rPr lang="de-DE" sz="1300" dirty="0"/>
              <a:t> </a:t>
            </a:r>
            <a:r>
              <a:rPr lang="de-DE" sz="1300" dirty="0" err="1"/>
              <a:t>has</a:t>
            </a:r>
            <a:r>
              <a:rPr lang="de-DE" sz="1300" dirty="0"/>
              <a:t> </a:t>
            </a:r>
            <a:r>
              <a:rPr lang="de-DE" sz="1300" dirty="0" err="1"/>
              <a:t>to</a:t>
            </a:r>
            <a:r>
              <a:rPr lang="de-DE" sz="1300" dirty="0"/>
              <a:t> </a:t>
            </a:r>
            <a:r>
              <a:rPr lang="de-DE" sz="1300" dirty="0" err="1"/>
              <a:t>be</a:t>
            </a:r>
            <a:r>
              <a:rPr lang="de-DE" sz="1300" dirty="0"/>
              <a:t> </a:t>
            </a:r>
            <a:r>
              <a:rPr lang="de-DE" sz="1300" dirty="0" err="1"/>
              <a:t>accepted</a:t>
            </a:r>
            <a:r>
              <a:rPr lang="de-DE" sz="1300" dirty="0"/>
              <a:t> </a:t>
            </a:r>
            <a:r>
              <a:rPr lang="de-DE" sz="1300" dirty="0" err="1"/>
              <a:t>by</a:t>
            </a:r>
            <a:r>
              <a:rPr lang="de-DE" sz="1300" dirty="0"/>
              <a:t> </a:t>
            </a:r>
            <a:r>
              <a:rPr lang="de-DE" sz="1300" dirty="0" err="1"/>
              <a:t>candidate</a:t>
            </a:r>
            <a:r>
              <a:rPr lang="de-DE" sz="1300" dirty="0"/>
              <a:t> States </a:t>
            </a:r>
            <a:r>
              <a:rPr lang="de-DE" sz="1300" dirty="0" err="1"/>
              <a:t>for</a:t>
            </a:r>
            <a:r>
              <a:rPr lang="de-DE" sz="1300" dirty="0"/>
              <a:t> </a:t>
            </a:r>
            <a:r>
              <a:rPr lang="de-DE" sz="1300" dirty="0" err="1"/>
              <a:t>accession</a:t>
            </a:r>
            <a:r>
              <a:rPr lang="de-DE" sz="1300" dirty="0"/>
              <a:t> </a:t>
            </a:r>
            <a:r>
              <a:rPr lang="de-DE" sz="1300" dirty="0" err="1"/>
              <a:t>to</a:t>
            </a:r>
            <a:r>
              <a:rPr lang="de-DE" sz="1300" dirty="0"/>
              <a:t> </a:t>
            </a:r>
            <a:r>
              <a:rPr lang="de-DE" sz="1300" dirty="0" err="1"/>
              <a:t>the</a:t>
            </a:r>
            <a:r>
              <a:rPr lang="de-DE" sz="1300" dirty="0"/>
              <a:t> Union.</a:t>
            </a:r>
          </a:p>
          <a:p>
            <a:pPr>
              <a:lnSpc>
                <a:spcPct val="90000"/>
              </a:lnSpc>
            </a:pPr>
            <a:endParaRPr lang="de-DE" sz="1300" dirty="0"/>
          </a:p>
        </p:txBody>
      </p:sp>
      <p:sp>
        <p:nvSpPr>
          <p:cNvPr id="2" name="Fußzeilenplatzhalter 1"/>
          <p:cNvSpPr>
            <a:spLocks noGrp="1"/>
          </p:cNvSpPr>
          <p:nvPr>
            <p:ph type="ftr" sz="quarter" idx="11"/>
          </p:nvPr>
        </p:nvSpPr>
        <p:spPr>
          <a:xfrm>
            <a:off x="508000" y="6041362"/>
            <a:ext cx="3871152" cy="365125"/>
          </a:xfrm>
        </p:spPr>
        <p:txBody>
          <a:bodyPr>
            <a:normAutofit/>
          </a:bodyPr>
          <a:lstStyle/>
          <a:p>
            <a:pPr>
              <a:spcAft>
                <a:spcPts val="600"/>
              </a:spcAft>
            </a:pPr>
            <a:r>
              <a:rPr lang="de-DE"/>
              <a:t>Prof. Dr. Maria Meng-Papantoni, Panteion University</a:t>
            </a:r>
          </a:p>
        </p:txBody>
      </p:sp>
      <p:sp>
        <p:nvSpPr>
          <p:cNvPr id="13" name="Rectangle 1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5" name="Straight Connector 1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el 4"/>
          <p:cNvSpPr>
            <a:spLocks noGrp="1"/>
          </p:cNvSpPr>
          <p:nvPr>
            <p:ph type="title"/>
          </p:nvPr>
        </p:nvSpPr>
        <p:spPr>
          <a:xfrm>
            <a:off x="5872243" y="1253067"/>
            <a:ext cx="2528807" cy="4351866"/>
          </a:xfrm>
        </p:spPr>
        <p:txBody>
          <a:bodyPr anchor="ctr">
            <a:normAutofit/>
          </a:bodyPr>
          <a:lstStyle/>
          <a:p>
            <a:r>
              <a:rPr lang="de-DE" dirty="0">
                <a:solidFill>
                  <a:schemeClr val="bg1"/>
                </a:solidFill>
              </a:rPr>
              <a:t>Enhanced </a:t>
            </a:r>
            <a:r>
              <a:rPr lang="de-DE" dirty="0" err="1">
                <a:solidFill>
                  <a:schemeClr val="bg1"/>
                </a:solidFill>
              </a:rPr>
              <a:t>co</a:t>
            </a:r>
            <a:r>
              <a:rPr lang="de-DE" dirty="0">
                <a:solidFill>
                  <a:schemeClr val="bg1"/>
                </a:solidFill>
              </a:rPr>
              <a:t>-operation</a:t>
            </a:r>
          </a:p>
        </p:txBody>
      </p:sp>
      <p:pic>
        <p:nvPicPr>
          <p:cNvPr id="4" name="Εικόνα 3">
            <a:extLst>
              <a:ext uri="{FF2B5EF4-FFF2-40B4-BE49-F238E27FC236}">
                <a16:creationId xmlns:a16="http://schemas.microsoft.com/office/drawing/2014/main" id="{33A60381-A307-B015-2A3C-7A8AF8B7CC88}"/>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409625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Treaty on </a:t>
            </a:r>
            <a:r>
              <a:rPr lang="de-DE" dirty="0" err="1"/>
              <a:t>the</a:t>
            </a:r>
            <a:r>
              <a:rPr lang="de-DE" dirty="0"/>
              <a:t> </a:t>
            </a:r>
            <a:r>
              <a:rPr lang="de-DE" dirty="0" err="1"/>
              <a:t>Functioning</a:t>
            </a:r>
            <a:r>
              <a:rPr lang="de-DE" dirty="0"/>
              <a:t> </a:t>
            </a:r>
            <a:r>
              <a:rPr lang="de-DE" dirty="0" err="1"/>
              <a:t>of</a:t>
            </a:r>
            <a:r>
              <a:rPr lang="de-DE" dirty="0"/>
              <a:t> </a:t>
            </a:r>
            <a:r>
              <a:rPr lang="de-DE" dirty="0" err="1"/>
              <a:t>the</a:t>
            </a:r>
            <a:r>
              <a:rPr lang="de-DE" dirty="0"/>
              <a:t> European Union</a:t>
            </a:r>
          </a:p>
        </p:txBody>
      </p:sp>
      <p:sp>
        <p:nvSpPr>
          <p:cNvPr id="3" name="Inhaltsplatzhalter 2"/>
          <p:cNvSpPr>
            <a:spLocks noGrp="1"/>
          </p:cNvSpPr>
          <p:nvPr>
            <p:ph idx="1"/>
          </p:nvPr>
        </p:nvSpPr>
        <p:spPr>
          <a:xfrm>
            <a:off x="739775" y="2132856"/>
            <a:ext cx="7662864" cy="4392488"/>
          </a:xfrm>
        </p:spPr>
        <p:txBody>
          <a:bodyPr>
            <a:normAutofit/>
          </a:bodyPr>
          <a:lstStyle/>
          <a:p>
            <a:pPr>
              <a:buFont typeface="Wingdings" charset="2"/>
              <a:buChar char="u"/>
            </a:pPr>
            <a:r>
              <a:rPr lang="de-DE" sz="2800" dirty="0"/>
              <a:t>The </a:t>
            </a:r>
            <a:r>
              <a:rPr lang="de-DE" sz="2800" dirty="0" err="1"/>
              <a:t>old</a:t>
            </a:r>
            <a:r>
              <a:rPr lang="de-DE" sz="2800" dirty="0"/>
              <a:t> TEC , </a:t>
            </a:r>
            <a:r>
              <a:rPr lang="de-DE" sz="2800" dirty="0" err="1"/>
              <a:t>slightly</a:t>
            </a:r>
            <a:r>
              <a:rPr lang="de-DE" sz="2800" dirty="0"/>
              <a:t> </a:t>
            </a:r>
            <a:r>
              <a:rPr lang="de-DE" sz="2800" dirty="0" err="1"/>
              <a:t>adapted</a:t>
            </a:r>
            <a:r>
              <a:rPr lang="de-DE" sz="2800" dirty="0"/>
              <a:t> </a:t>
            </a:r>
            <a:r>
              <a:rPr lang="de-DE" sz="2800" dirty="0" err="1"/>
              <a:t>and</a:t>
            </a:r>
            <a:r>
              <a:rPr lang="de-DE" sz="2800" dirty="0"/>
              <a:t> </a:t>
            </a:r>
            <a:r>
              <a:rPr lang="de-DE" sz="2800" dirty="0" err="1"/>
              <a:t>modified</a:t>
            </a:r>
            <a:r>
              <a:rPr lang="de-DE" sz="2800" dirty="0"/>
              <a:t>, but in </a:t>
            </a:r>
            <a:r>
              <a:rPr lang="de-DE" sz="2800" dirty="0" err="1"/>
              <a:t>the</a:t>
            </a:r>
            <a:r>
              <a:rPr lang="de-DE" sz="2800" dirty="0"/>
              <a:t> operative </a:t>
            </a:r>
            <a:r>
              <a:rPr lang="de-DE" sz="2800" dirty="0" err="1"/>
              <a:t>part</a:t>
            </a:r>
            <a:r>
              <a:rPr lang="de-DE" sz="2800" dirty="0"/>
              <a:t> </a:t>
            </a:r>
            <a:r>
              <a:rPr lang="de-DE" sz="2800" dirty="0" err="1"/>
              <a:t>very</a:t>
            </a:r>
            <a:r>
              <a:rPr lang="de-DE" sz="2800" dirty="0"/>
              <a:t> </a:t>
            </a:r>
            <a:r>
              <a:rPr lang="de-DE" sz="2800" dirty="0" err="1"/>
              <a:t>similar</a:t>
            </a:r>
            <a:r>
              <a:rPr lang="de-DE" sz="2800" dirty="0"/>
              <a:t>.</a:t>
            </a:r>
          </a:p>
          <a:p>
            <a:pPr>
              <a:buFont typeface="Wingdings" charset="2"/>
              <a:buChar char="u"/>
            </a:pPr>
            <a:r>
              <a:rPr lang="de-DE" sz="2800" dirty="0" err="1"/>
              <a:t>Mostly</a:t>
            </a:r>
            <a:r>
              <a:rPr lang="de-DE" sz="2800" dirty="0"/>
              <a:t> </a:t>
            </a:r>
            <a:r>
              <a:rPr lang="de-DE" sz="2800" dirty="0" err="1"/>
              <a:t>about</a:t>
            </a:r>
            <a:r>
              <a:rPr lang="de-DE" sz="2800" dirty="0"/>
              <a:t> </a:t>
            </a:r>
            <a:r>
              <a:rPr lang="de-DE" sz="2800" dirty="0" err="1"/>
              <a:t>the</a:t>
            </a:r>
            <a:r>
              <a:rPr lang="de-DE" sz="2800" dirty="0"/>
              <a:t> </a:t>
            </a:r>
            <a:r>
              <a:rPr lang="de-DE" sz="2800" dirty="0" err="1"/>
              <a:t>activities</a:t>
            </a:r>
            <a:r>
              <a:rPr lang="de-DE" sz="2800" dirty="0"/>
              <a:t> </a:t>
            </a:r>
            <a:r>
              <a:rPr lang="de-DE" sz="2800" dirty="0" err="1"/>
              <a:t>of</a:t>
            </a:r>
            <a:r>
              <a:rPr lang="de-DE" sz="2800" dirty="0"/>
              <a:t> </a:t>
            </a:r>
            <a:r>
              <a:rPr lang="de-DE" sz="2800" dirty="0" err="1"/>
              <a:t>the</a:t>
            </a:r>
            <a:r>
              <a:rPr lang="de-DE" sz="2800" dirty="0"/>
              <a:t> EU</a:t>
            </a:r>
          </a:p>
          <a:p>
            <a:pPr>
              <a:buFont typeface="Wingdings" charset="2"/>
              <a:buChar char="u"/>
            </a:pPr>
            <a:r>
              <a:rPr lang="de-DE" sz="2800" dirty="0" err="1"/>
              <a:t>Competences</a:t>
            </a:r>
            <a:r>
              <a:rPr lang="de-DE" sz="2800" dirty="0"/>
              <a:t> </a:t>
            </a:r>
            <a:r>
              <a:rPr lang="de-DE" sz="2800" dirty="0" err="1"/>
              <a:t>enlarged</a:t>
            </a:r>
            <a:r>
              <a:rPr lang="de-DE" sz="2800" dirty="0"/>
              <a:t> </a:t>
            </a:r>
            <a:r>
              <a:rPr lang="de-DE" sz="2800" dirty="0" err="1"/>
              <a:t>by</a:t>
            </a:r>
            <a:r>
              <a:rPr lang="de-DE" sz="2800" dirty="0"/>
              <a:t> e.g. </a:t>
            </a:r>
            <a:r>
              <a:rPr lang="de-DE" sz="2800" dirty="0" err="1"/>
              <a:t>energy</a:t>
            </a:r>
            <a:r>
              <a:rPr lang="de-DE" sz="2800" dirty="0"/>
              <a:t> </a:t>
            </a:r>
            <a:r>
              <a:rPr lang="de-DE" sz="2800" dirty="0" err="1"/>
              <a:t>policy</a:t>
            </a:r>
            <a:r>
              <a:rPr lang="de-DE" sz="2800" dirty="0"/>
              <a:t>, </a:t>
            </a:r>
            <a:r>
              <a:rPr lang="de-DE" sz="2800" dirty="0" err="1"/>
              <a:t>police</a:t>
            </a:r>
            <a:r>
              <a:rPr lang="de-DE" sz="2800" dirty="0"/>
              <a:t> </a:t>
            </a:r>
            <a:r>
              <a:rPr lang="de-DE" sz="2800" dirty="0" err="1"/>
              <a:t>and</a:t>
            </a:r>
            <a:r>
              <a:rPr lang="de-DE" sz="2800" dirty="0"/>
              <a:t> </a:t>
            </a:r>
            <a:r>
              <a:rPr lang="de-DE" sz="2800" dirty="0" err="1"/>
              <a:t>judicial</a:t>
            </a:r>
            <a:r>
              <a:rPr lang="de-DE" sz="2800" dirty="0"/>
              <a:t> </a:t>
            </a:r>
            <a:r>
              <a:rPr lang="de-DE" sz="2800" dirty="0" err="1"/>
              <a:t>cooperation</a:t>
            </a:r>
            <a:r>
              <a:rPr lang="de-DE" sz="2800" dirty="0"/>
              <a:t> in </a:t>
            </a:r>
            <a:r>
              <a:rPr lang="de-DE" sz="2800" dirty="0" err="1"/>
              <a:t>criminal</a:t>
            </a:r>
            <a:r>
              <a:rPr lang="de-DE" sz="2800" dirty="0"/>
              <a:t> </a:t>
            </a:r>
            <a:r>
              <a:rPr lang="de-DE" sz="2800" dirty="0" err="1"/>
              <a:t>matters</a:t>
            </a:r>
            <a:r>
              <a:rPr lang="de-DE" sz="2800" dirty="0"/>
              <a:t>, </a:t>
            </a:r>
            <a:r>
              <a:rPr lang="de-DE" sz="2800" dirty="0" err="1"/>
              <a:t>space</a:t>
            </a:r>
            <a:r>
              <a:rPr lang="de-DE" sz="2800" dirty="0"/>
              <a:t>, </a:t>
            </a:r>
            <a:r>
              <a:rPr lang="de-DE" sz="2800" dirty="0" err="1"/>
              <a:t>sport</a:t>
            </a:r>
            <a:r>
              <a:rPr lang="de-DE" sz="2800" dirty="0"/>
              <a:t> </a:t>
            </a:r>
            <a:r>
              <a:rPr lang="de-DE" sz="2800" dirty="0" err="1"/>
              <a:t>and</a:t>
            </a:r>
            <a:r>
              <a:rPr lang="de-DE" sz="2800" dirty="0"/>
              <a:t> </a:t>
            </a:r>
            <a:r>
              <a:rPr lang="de-DE" sz="2800" dirty="0" err="1"/>
              <a:t>tourism</a:t>
            </a:r>
            <a:endParaRPr lang="de-DE" sz="2800" dirty="0"/>
          </a:p>
          <a:p>
            <a:pPr>
              <a:buFont typeface="Wingdings" charset="2"/>
              <a:buChar char="u"/>
            </a:pPr>
            <a:r>
              <a:rPr lang="de-DE" sz="2800" dirty="0" err="1"/>
              <a:t>Streamlined</a:t>
            </a:r>
            <a:r>
              <a:rPr lang="de-DE" sz="2800" dirty="0"/>
              <a:t> </a:t>
            </a:r>
            <a:r>
              <a:rPr lang="de-DE" sz="2800" dirty="0" err="1"/>
              <a:t>institutional</a:t>
            </a:r>
            <a:r>
              <a:rPr lang="de-DE" sz="2800" dirty="0"/>
              <a:t> </a:t>
            </a:r>
            <a:r>
              <a:rPr lang="de-DE" sz="2800" dirty="0" err="1"/>
              <a:t>rules</a:t>
            </a:r>
            <a:r>
              <a:rPr lang="de-DE" sz="2800" dirty="0"/>
              <a:t> (</a:t>
            </a:r>
            <a:r>
              <a:rPr lang="de-DE" sz="2800" dirty="0" err="1"/>
              <a:t>however</a:t>
            </a:r>
            <a:r>
              <a:rPr lang="de-DE" sz="2800" dirty="0"/>
              <a:t> not </a:t>
            </a:r>
            <a:r>
              <a:rPr lang="de-DE" sz="2800" dirty="0" err="1"/>
              <a:t>as</a:t>
            </a:r>
            <a:r>
              <a:rPr lang="de-DE" sz="2800" dirty="0"/>
              <a:t> </a:t>
            </a:r>
            <a:r>
              <a:rPr lang="de-DE" sz="2800" dirty="0" err="1"/>
              <a:t>well</a:t>
            </a:r>
            <a:r>
              <a:rPr lang="de-DE" sz="2800" dirty="0"/>
              <a:t> </a:t>
            </a:r>
            <a:r>
              <a:rPr lang="de-DE" sz="2800" dirty="0" err="1"/>
              <a:t>as</a:t>
            </a:r>
            <a:r>
              <a:rPr lang="de-DE" sz="2800" dirty="0"/>
              <a:t> in </a:t>
            </a:r>
            <a:r>
              <a:rPr lang="de-DE" sz="2800" dirty="0" err="1"/>
              <a:t>the</a:t>
            </a:r>
            <a:r>
              <a:rPr lang="de-DE" sz="2800" dirty="0"/>
              <a:t> </a:t>
            </a:r>
            <a:r>
              <a:rPr lang="de-DE" sz="2800" dirty="0" err="1"/>
              <a:t>abandoned</a:t>
            </a:r>
            <a:r>
              <a:rPr lang="de-DE" sz="2800" dirty="0"/>
              <a:t> </a:t>
            </a:r>
            <a:r>
              <a:rPr lang="de-DE" sz="2800" dirty="0" err="1"/>
              <a:t>Constitution</a:t>
            </a:r>
            <a:r>
              <a:rPr lang="de-DE" sz="2800" dirty="0"/>
              <a:t>)</a:t>
            </a:r>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a:p>
            <a:pPr>
              <a:buFont typeface="Wingdings" charset="2"/>
              <a:buChar char="u"/>
            </a:pPr>
            <a:endParaRPr lang="de-DE" sz="2800" dirty="0"/>
          </a:p>
        </p:txBody>
      </p:sp>
      <p:sp>
        <p:nvSpPr>
          <p:cNvPr id="4" name="Fußzeilenplatzhalter 3"/>
          <p:cNvSpPr>
            <a:spLocks noGrp="1"/>
          </p:cNvSpPr>
          <p:nvPr>
            <p:ph type="ftr" sz="quarter" idx="11"/>
          </p:nvPr>
        </p:nvSpPr>
        <p:spPr/>
        <p:txBody>
          <a:bodyPr/>
          <a:lstStyle/>
          <a:p>
            <a:r>
              <a:rPr lang="de-DE"/>
              <a:t>Prof. Dr. Maria Meng-Papantoni, Panteion University</a:t>
            </a:r>
            <a:endParaRPr lang="de-DE" dirty="0"/>
          </a:p>
        </p:txBody>
      </p:sp>
      <p:pic>
        <p:nvPicPr>
          <p:cNvPr id="6" name="Εικόνα 5">
            <a:extLst>
              <a:ext uri="{FF2B5EF4-FFF2-40B4-BE49-F238E27FC236}">
                <a16:creationId xmlns:a16="http://schemas.microsoft.com/office/drawing/2014/main" id="{2AB7F24E-999D-9830-E6A1-297083276102}"/>
              </a:ext>
            </a:extLst>
          </p:cNvPr>
          <p:cNvPicPr>
            <a:picLocks noChangeAspect="1"/>
          </p:cNvPicPr>
          <p:nvPr/>
        </p:nvPicPr>
        <p:blipFill>
          <a:blip r:embed="rId3"/>
          <a:stretch>
            <a:fillRect/>
          </a:stretch>
        </p:blipFill>
        <p:spPr>
          <a:xfrm>
            <a:off x="5481893" y="6114250"/>
            <a:ext cx="3539035" cy="438950"/>
          </a:xfrm>
          <a:prstGeom prst="rect">
            <a:avLst/>
          </a:prstGeom>
        </p:spPr>
      </p:pic>
    </p:spTree>
    <p:extLst>
      <p:ext uri="{BB962C8B-B14F-4D97-AF65-F5344CB8AC3E}">
        <p14:creationId xmlns:p14="http://schemas.microsoft.com/office/powerpoint/2010/main" val="517983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5"/>
          <p:cNvSpPr>
            <a:spLocks noGrp="1"/>
          </p:cNvSpPr>
          <p:nvPr>
            <p:ph idx="1"/>
          </p:nvPr>
        </p:nvSpPr>
        <p:spPr>
          <a:xfrm>
            <a:off x="508000" y="1253067"/>
            <a:ext cx="4616450" cy="4351866"/>
          </a:xfrm>
        </p:spPr>
        <p:txBody>
          <a:bodyPr anchor="ctr">
            <a:normAutofit/>
          </a:bodyPr>
          <a:lstStyle/>
          <a:p>
            <a:pPr>
              <a:lnSpc>
                <a:spcPct val="90000"/>
              </a:lnSpc>
              <a:buFont typeface="Arial"/>
              <a:buChar char="•"/>
            </a:pPr>
            <a:r>
              <a:rPr lang="de-DE"/>
              <a:t>Regulation (EU) 1259/2010 </a:t>
            </a:r>
            <a:r>
              <a:rPr lang="de-DE" err="1"/>
              <a:t>of</a:t>
            </a:r>
            <a:r>
              <a:rPr lang="de-DE"/>
              <a:t> </a:t>
            </a:r>
            <a:r>
              <a:rPr lang="de-DE" err="1"/>
              <a:t>the</a:t>
            </a:r>
            <a:r>
              <a:rPr lang="de-DE"/>
              <a:t> Council </a:t>
            </a:r>
            <a:r>
              <a:rPr lang="de-DE" err="1"/>
              <a:t>of</a:t>
            </a:r>
            <a:r>
              <a:rPr lang="de-DE"/>
              <a:t> 20 </a:t>
            </a:r>
            <a:r>
              <a:rPr lang="de-DE" err="1"/>
              <a:t>December</a:t>
            </a:r>
            <a:r>
              <a:rPr lang="de-DE"/>
              <a:t> 2010 </a:t>
            </a:r>
            <a:r>
              <a:rPr lang="de-DE" err="1"/>
              <a:t>about</a:t>
            </a:r>
            <a:r>
              <a:rPr lang="de-DE"/>
              <a:t> an </a:t>
            </a:r>
            <a:r>
              <a:rPr lang="de-DE" err="1"/>
              <a:t>enhanced</a:t>
            </a:r>
            <a:r>
              <a:rPr lang="de-DE"/>
              <a:t> </a:t>
            </a:r>
            <a:r>
              <a:rPr lang="de-DE" err="1"/>
              <a:t>Cooperation</a:t>
            </a:r>
            <a:r>
              <a:rPr lang="de-DE"/>
              <a:t> in </a:t>
            </a:r>
            <a:r>
              <a:rPr lang="de-DE" err="1"/>
              <a:t>the</a:t>
            </a:r>
            <a:r>
              <a:rPr lang="de-DE"/>
              <a:t> </a:t>
            </a:r>
            <a:r>
              <a:rPr lang="de-DE" err="1"/>
              <a:t>area</a:t>
            </a:r>
            <a:r>
              <a:rPr lang="de-DE"/>
              <a:t> </a:t>
            </a:r>
            <a:r>
              <a:rPr lang="de-DE" err="1"/>
              <a:t>of</a:t>
            </a:r>
            <a:r>
              <a:rPr lang="de-DE"/>
              <a:t> </a:t>
            </a:r>
            <a:r>
              <a:rPr lang="de-DE" err="1"/>
              <a:t>the</a:t>
            </a:r>
            <a:r>
              <a:rPr lang="de-DE"/>
              <a:t> </a:t>
            </a:r>
            <a:r>
              <a:rPr lang="de-DE" err="1"/>
              <a:t>law</a:t>
            </a:r>
            <a:r>
              <a:rPr lang="de-DE"/>
              <a:t> </a:t>
            </a:r>
            <a:r>
              <a:rPr lang="de-DE" err="1"/>
              <a:t>applicable</a:t>
            </a:r>
            <a:r>
              <a:rPr lang="de-DE"/>
              <a:t> on </a:t>
            </a:r>
            <a:r>
              <a:rPr lang="de-DE" err="1"/>
              <a:t>divorce</a:t>
            </a:r>
            <a:r>
              <a:rPr lang="de-DE"/>
              <a:t> </a:t>
            </a:r>
            <a:r>
              <a:rPr lang="de-DE" err="1"/>
              <a:t>and</a:t>
            </a:r>
            <a:r>
              <a:rPr lang="de-DE"/>
              <a:t> </a:t>
            </a:r>
            <a:r>
              <a:rPr lang="de-DE" err="1"/>
              <a:t>separation</a:t>
            </a:r>
            <a:r>
              <a:rPr lang="de-DE"/>
              <a:t> </a:t>
            </a:r>
            <a:r>
              <a:rPr lang="de-DE" err="1"/>
              <a:t>without</a:t>
            </a:r>
            <a:r>
              <a:rPr lang="de-DE"/>
              <a:t> </a:t>
            </a:r>
            <a:r>
              <a:rPr lang="de-DE" err="1"/>
              <a:t>severance</a:t>
            </a:r>
            <a:r>
              <a:rPr lang="de-DE"/>
              <a:t> </a:t>
            </a:r>
            <a:r>
              <a:rPr lang="de-DE" err="1"/>
              <a:t>of</a:t>
            </a:r>
            <a:r>
              <a:rPr lang="de-DE"/>
              <a:t> </a:t>
            </a:r>
            <a:r>
              <a:rPr lang="de-DE" err="1"/>
              <a:t>the</a:t>
            </a:r>
            <a:r>
              <a:rPr lang="de-DE"/>
              <a:t> </a:t>
            </a:r>
            <a:r>
              <a:rPr lang="de-DE" err="1"/>
              <a:t>marriage</a:t>
            </a:r>
            <a:r>
              <a:rPr lang="de-DE"/>
              <a:t>. (</a:t>
            </a:r>
            <a:r>
              <a:rPr lang="de-DE" err="1"/>
              <a:t>since</a:t>
            </a:r>
            <a:r>
              <a:rPr lang="de-DE"/>
              <a:t> 21 </a:t>
            </a:r>
            <a:r>
              <a:rPr lang="de-DE" err="1"/>
              <a:t>june</a:t>
            </a:r>
            <a:r>
              <a:rPr lang="de-DE"/>
              <a:t> 2012)</a:t>
            </a:r>
          </a:p>
          <a:p>
            <a:pPr>
              <a:lnSpc>
                <a:spcPct val="90000"/>
              </a:lnSpc>
              <a:buFont typeface="Arial"/>
              <a:buChar char="•"/>
            </a:pPr>
            <a:endParaRPr lang="de-DE"/>
          </a:p>
          <a:p>
            <a:pPr>
              <a:lnSpc>
                <a:spcPct val="90000"/>
              </a:lnSpc>
              <a:buFont typeface="Arial"/>
              <a:buChar char="•"/>
            </a:pPr>
            <a:endParaRPr lang="de-DE"/>
          </a:p>
          <a:p>
            <a:pPr>
              <a:lnSpc>
                <a:spcPct val="90000"/>
              </a:lnSpc>
              <a:buFont typeface="Arial"/>
              <a:buChar char="•"/>
            </a:pPr>
            <a:r>
              <a:rPr lang="de-DE" err="1"/>
              <a:t>Decision</a:t>
            </a:r>
            <a:r>
              <a:rPr lang="de-DE"/>
              <a:t> 2011/167/EU </a:t>
            </a:r>
            <a:r>
              <a:rPr lang="de-DE" err="1"/>
              <a:t>of</a:t>
            </a:r>
            <a:r>
              <a:rPr lang="de-DE"/>
              <a:t> </a:t>
            </a:r>
            <a:r>
              <a:rPr lang="de-DE" err="1"/>
              <a:t>the</a:t>
            </a:r>
            <a:r>
              <a:rPr lang="de-DE"/>
              <a:t> Council on </a:t>
            </a:r>
            <a:r>
              <a:rPr lang="de-DE" err="1"/>
              <a:t>the</a:t>
            </a:r>
            <a:r>
              <a:rPr lang="de-DE"/>
              <a:t> </a:t>
            </a:r>
            <a:r>
              <a:rPr lang="de-DE" err="1"/>
              <a:t>authorization</a:t>
            </a:r>
            <a:r>
              <a:rPr lang="de-DE"/>
              <a:t> </a:t>
            </a:r>
            <a:r>
              <a:rPr lang="de-DE" err="1"/>
              <a:t>of</a:t>
            </a:r>
            <a:r>
              <a:rPr lang="de-DE"/>
              <a:t> an </a:t>
            </a:r>
            <a:r>
              <a:rPr lang="de-DE" err="1"/>
              <a:t>enhanced</a:t>
            </a:r>
            <a:r>
              <a:rPr lang="de-DE"/>
              <a:t> </a:t>
            </a:r>
            <a:r>
              <a:rPr lang="de-DE" err="1"/>
              <a:t>cooperation</a:t>
            </a:r>
            <a:r>
              <a:rPr lang="de-DE"/>
              <a:t> in </a:t>
            </a:r>
            <a:r>
              <a:rPr lang="de-DE" err="1"/>
              <a:t>the</a:t>
            </a:r>
            <a:r>
              <a:rPr lang="de-DE"/>
              <a:t> </a:t>
            </a:r>
            <a:r>
              <a:rPr lang="de-DE" err="1"/>
              <a:t>area</a:t>
            </a:r>
            <a:r>
              <a:rPr lang="de-DE"/>
              <a:t> </a:t>
            </a:r>
            <a:r>
              <a:rPr lang="de-DE" err="1"/>
              <a:t>of</a:t>
            </a:r>
            <a:r>
              <a:rPr lang="de-DE"/>
              <a:t> </a:t>
            </a:r>
            <a:r>
              <a:rPr lang="de-DE" err="1"/>
              <a:t>the</a:t>
            </a:r>
            <a:r>
              <a:rPr lang="de-DE"/>
              <a:t> </a:t>
            </a:r>
            <a:r>
              <a:rPr lang="de-DE" err="1"/>
              <a:t>creation</a:t>
            </a:r>
            <a:r>
              <a:rPr lang="de-DE"/>
              <a:t> </a:t>
            </a:r>
            <a:r>
              <a:rPr lang="de-DE" err="1"/>
              <a:t>of</a:t>
            </a:r>
            <a:r>
              <a:rPr lang="de-DE"/>
              <a:t> a </a:t>
            </a:r>
            <a:r>
              <a:rPr lang="de-DE" err="1"/>
              <a:t>common</a:t>
            </a:r>
            <a:r>
              <a:rPr lang="de-DE"/>
              <a:t> patent </a:t>
            </a:r>
            <a:r>
              <a:rPr lang="de-DE" err="1"/>
              <a:t>protection</a:t>
            </a:r>
            <a:r>
              <a:rPr lang="de-DE"/>
              <a:t>,</a:t>
            </a:r>
          </a:p>
          <a:p>
            <a:pPr lvl="1">
              <a:lnSpc>
                <a:spcPct val="90000"/>
              </a:lnSpc>
              <a:buFont typeface="Arial"/>
              <a:buChar char="•"/>
            </a:pPr>
            <a:r>
              <a:rPr lang="de-DE"/>
              <a:t> </a:t>
            </a:r>
            <a:r>
              <a:rPr lang="de-DE" err="1"/>
              <a:t>attacked</a:t>
            </a:r>
            <a:r>
              <a:rPr lang="de-DE"/>
              <a:t> </a:t>
            </a:r>
            <a:r>
              <a:rPr lang="de-DE" err="1"/>
              <a:t>unsuccessfully</a:t>
            </a:r>
            <a:r>
              <a:rPr lang="de-DE"/>
              <a:t> </a:t>
            </a:r>
            <a:r>
              <a:rPr lang="de-DE" err="1"/>
              <a:t>by</a:t>
            </a:r>
            <a:r>
              <a:rPr lang="de-DE"/>
              <a:t> Spain </a:t>
            </a:r>
            <a:r>
              <a:rPr lang="de-DE" err="1"/>
              <a:t>and</a:t>
            </a:r>
            <a:r>
              <a:rPr lang="de-DE"/>
              <a:t> </a:t>
            </a:r>
            <a:r>
              <a:rPr lang="de-DE" err="1"/>
              <a:t>Italy</a:t>
            </a:r>
            <a:r>
              <a:rPr lang="de-DE"/>
              <a:t> in </a:t>
            </a:r>
            <a:r>
              <a:rPr lang="de-DE" err="1"/>
              <a:t>the</a:t>
            </a:r>
            <a:r>
              <a:rPr lang="de-DE"/>
              <a:t> ECJ (C-274/11 </a:t>
            </a:r>
            <a:r>
              <a:rPr lang="de-DE" err="1"/>
              <a:t>and</a:t>
            </a:r>
            <a:r>
              <a:rPr lang="de-DE"/>
              <a:t> 295/11)</a:t>
            </a:r>
          </a:p>
          <a:p>
            <a:pPr>
              <a:lnSpc>
                <a:spcPct val="90000"/>
              </a:lnSpc>
            </a:pPr>
            <a:endParaRPr lang="de-DE"/>
          </a:p>
          <a:p>
            <a:pPr>
              <a:lnSpc>
                <a:spcPct val="90000"/>
              </a:lnSpc>
            </a:pPr>
            <a:endParaRPr lang="de-DE"/>
          </a:p>
        </p:txBody>
      </p:sp>
      <p:sp>
        <p:nvSpPr>
          <p:cNvPr id="2" name="Fußzeilenplatzhalter 1"/>
          <p:cNvSpPr>
            <a:spLocks noGrp="1"/>
          </p:cNvSpPr>
          <p:nvPr>
            <p:ph type="ftr" sz="quarter" idx="11"/>
          </p:nvPr>
        </p:nvSpPr>
        <p:spPr>
          <a:xfrm>
            <a:off x="508000" y="6041362"/>
            <a:ext cx="3871152" cy="365125"/>
          </a:xfrm>
        </p:spPr>
        <p:txBody>
          <a:bodyPr>
            <a:normAutofit/>
          </a:bodyPr>
          <a:lstStyle/>
          <a:p>
            <a:pPr>
              <a:spcAft>
                <a:spcPts val="600"/>
              </a:spcAft>
            </a:pPr>
            <a:r>
              <a:rPr lang="de-DE"/>
              <a:t>Prof. Dr. Maria Meng-Papantoni, Panteion University</a:t>
            </a:r>
          </a:p>
        </p:txBody>
      </p:sp>
      <p:sp>
        <p:nvSpPr>
          <p:cNvPr id="13" name="Rectangle 1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5" name="Straight Connector 1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el 4"/>
          <p:cNvSpPr>
            <a:spLocks noGrp="1"/>
          </p:cNvSpPr>
          <p:nvPr>
            <p:ph type="title"/>
          </p:nvPr>
        </p:nvSpPr>
        <p:spPr>
          <a:xfrm>
            <a:off x="5872243" y="1253067"/>
            <a:ext cx="2528807" cy="4351866"/>
          </a:xfrm>
        </p:spPr>
        <p:txBody>
          <a:bodyPr anchor="ctr">
            <a:normAutofit/>
          </a:bodyPr>
          <a:lstStyle/>
          <a:p>
            <a:r>
              <a:rPr lang="de-DE" sz="3300">
                <a:solidFill>
                  <a:schemeClr val="bg1"/>
                </a:solidFill>
              </a:rPr>
              <a:t>Enhanced Cooperation - Cases</a:t>
            </a:r>
          </a:p>
        </p:txBody>
      </p:sp>
      <p:pic>
        <p:nvPicPr>
          <p:cNvPr id="4" name="Εικόνα 3">
            <a:extLst>
              <a:ext uri="{FF2B5EF4-FFF2-40B4-BE49-F238E27FC236}">
                <a16:creationId xmlns:a16="http://schemas.microsoft.com/office/drawing/2014/main" id="{6845F46F-004C-76BF-067F-CDCC22C3925A}"/>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64530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5"/>
          <p:cNvSpPr>
            <a:spLocks noGrp="1"/>
          </p:cNvSpPr>
          <p:nvPr>
            <p:ph idx="1"/>
          </p:nvPr>
        </p:nvSpPr>
        <p:spPr>
          <a:xfrm>
            <a:off x="508000" y="1253067"/>
            <a:ext cx="4616450" cy="4351866"/>
          </a:xfrm>
        </p:spPr>
        <p:txBody>
          <a:bodyPr anchor="ctr">
            <a:normAutofit/>
          </a:bodyPr>
          <a:lstStyle/>
          <a:p>
            <a:pPr>
              <a:lnSpc>
                <a:spcPct val="90000"/>
              </a:lnSpc>
            </a:pPr>
            <a:r>
              <a:rPr lang="de-DE" sz="1400"/>
              <a:t>Art. 329 TFEU – a </a:t>
            </a:r>
            <a:r>
              <a:rPr lang="de-DE" sz="1400" err="1"/>
              <a:t>new</a:t>
            </a:r>
            <a:r>
              <a:rPr lang="de-DE" sz="1400"/>
              <a:t> </a:t>
            </a:r>
            <a:r>
              <a:rPr lang="de-DE" sz="1400" err="1"/>
              <a:t>enhanced</a:t>
            </a:r>
            <a:r>
              <a:rPr lang="de-DE" sz="1400"/>
              <a:t> </a:t>
            </a:r>
            <a:r>
              <a:rPr lang="de-DE" sz="1400" err="1"/>
              <a:t>cooperation</a:t>
            </a:r>
            <a:endParaRPr lang="de-DE" sz="1400"/>
          </a:p>
          <a:p>
            <a:pPr>
              <a:lnSpc>
                <a:spcPct val="90000"/>
              </a:lnSpc>
            </a:pPr>
            <a:r>
              <a:rPr lang="de-DE" sz="1400"/>
              <a:t>1.   Member States </a:t>
            </a:r>
            <a:r>
              <a:rPr lang="de-DE" sz="1400" err="1"/>
              <a:t>which</a:t>
            </a:r>
            <a:r>
              <a:rPr lang="de-DE" sz="1400"/>
              <a:t> </a:t>
            </a:r>
            <a:r>
              <a:rPr lang="de-DE" sz="1400" err="1"/>
              <a:t>wish</a:t>
            </a:r>
            <a:r>
              <a:rPr lang="de-DE" sz="1400"/>
              <a:t> </a:t>
            </a:r>
            <a:r>
              <a:rPr lang="de-DE" sz="1400" err="1"/>
              <a:t>to</a:t>
            </a:r>
            <a:r>
              <a:rPr lang="de-DE" sz="1400"/>
              <a:t> </a:t>
            </a:r>
            <a:r>
              <a:rPr lang="de-DE" sz="1400" err="1"/>
              <a:t>establish</a:t>
            </a:r>
            <a:r>
              <a:rPr lang="de-DE" sz="1400"/>
              <a:t> </a:t>
            </a:r>
            <a:r>
              <a:rPr lang="de-DE" sz="1400" err="1"/>
              <a:t>enhanced</a:t>
            </a:r>
            <a:r>
              <a:rPr lang="de-DE" sz="1400"/>
              <a:t> </a:t>
            </a:r>
            <a:r>
              <a:rPr lang="de-DE" sz="1400" err="1"/>
              <a:t>cooperation</a:t>
            </a:r>
            <a:r>
              <a:rPr lang="de-DE" sz="1400"/>
              <a:t> </a:t>
            </a:r>
            <a:r>
              <a:rPr lang="de-DE" sz="1400" err="1"/>
              <a:t>between</a:t>
            </a:r>
            <a:r>
              <a:rPr lang="de-DE" sz="1400"/>
              <a:t> </a:t>
            </a:r>
            <a:r>
              <a:rPr lang="de-DE" sz="1400" err="1"/>
              <a:t>themselves</a:t>
            </a:r>
            <a:r>
              <a:rPr lang="de-DE" sz="1400"/>
              <a:t> in </a:t>
            </a:r>
            <a:r>
              <a:rPr lang="de-DE" sz="1400" err="1"/>
              <a:t>one</a:t>
            </a:r>
            <a:r>
              <a:rPr lang="de-DE" sz="1400"/>
              <a:t> </a:t>
            </a:r>
            <a:r>
              <a:rPr lang="de-DE" sz="1400" err="1"/>
              <a:t>of</a:t>
            </a:r>
            <a:r>
              <a:rPr lang="de-DE" sz="1400"/>
              <a:t> </a:t>
            </a:r>
            <a:r>
              <a:rPr lang="de-DE" sz="1400" err="1"/>
              <a:t>the</a:t>
            </a:r>
            <a:r>
              <a:rPr lang="de-DE" sz="1400"/>
              <a:t> </a:t>
            </a:r>
            <a:r>
              <a:rPr lang="de-DE" sz="1400" err="1"/>
              <a:t>areas</a:t>
            </a:r>
            <a:r>
              <a:rPr lang="de-DE" sz="1400"/>
              <a:t> </a:t>
            </a:r>
            <a:r>
              <a:rPr lang="de-DE" sz="1400" err="1"/>
              <a:t>covered</a:t>
            </a:r>
            <a:r>
              <a:rPr lang="de-DE" sz="1400"/>
              <a:t> </a:t>
            </a:r>
            <a:r>
              <a:rPr lang="de-DE" sz="1400" err="1"/>
              <a:t>by</a:t>
            </a:r>
            <a:r>
              <a:rPr lang="de-DE" sz="1400"/>
              <a:t> </a:t>
            </a:r>
            <a:r>
              <a:rPr lang="de-DE" sz="1400" err="1"/>
              <a:t>the</a:t>
            </a:r>
            <a:r>
              <a:rPr lang="de-DE" sz="1400"/>
              <a:t> </a:t>
            </a:r>
            <a:r>
              <a:rPr lang="de-DE" sz="1400" err="1"/>
              <a:t>Treaties</a:t>
            </a:r>
            <a:r>
              <a:rPr lang="de-DE" sz="1400"/>
              <a:t>, </a:t>
            </a:r>
            <a:r>
              <a:rPr lang="de-DE" sz="1400" err="1"/>
              <a:t>with</a:t>
            </a:r>
            <a:r>
              <a:rPr lang="de-DE" sz="1400"/>
              <a:t> </a:t>
            </a:r>
            <a:r>
              <a:rPr lang="de-DE" sz="1400" err="1"/>
              <a:t>the</a:t>
            </a:r>
            <a:r>
              <a:rPr lang="de-DE" sz="1400"/>
              <a:t> </a:t>
            </a:r>
            <a:r>
              <a:rPr lang="de-DE" sz="1400" err="1"/>
              <a:t>exception</a:t>
            </a:r>
            <a:r>
              <a:rPr lang="de-DE" sz="1400"/>
              <a:t> </a:t>
            </a:r>
            <a:r>
              <a:rPr lang="de-DE" sz="1400" err="1"/>
              <a:t>of</a:t>
            </a:r>
            <a:r>
              <a:rPr lang="de-DE" sz="1400"/>
              <a:t> </a:t>
            </a:r>
            <a:r>
              <a:rPr lang="de-DE" sz="1400" err="1"/>
              <a:t>fields</a:t>
            </a:r>
            <a:r>
              <a:rPr lang="de-DE" sz="1400"/>
              <a:t> </a:t>
            </a:r>
            <a:r>
              <a:rPr lang="de-DE" sz="1400" err="1"/>
              <a:t>of</a:t>
            </a:r>
            <a:r>
              <a:rPr lang="de-DE" sz="1400"/>
              <a:t> </a:t>
            </a:r>
            <a:r>
              <a:rPr lang="de-DE" sz="1400" err="1"/>
              <a:t>exclusive</a:t>
            </a:r>
            <a:r>
              <a:rPr lang="de-DE" sz="1400"/>
              <a:t> </a:t>
            </a:r>
            <a:r>
              <a:rPr lang="de-DE" sz="1400" err="1"/>
              <a:t>competence</a:t>
            </a:r>
            <a:r>
              <a:rPr lang="de-DE" sz="1400"/>
              <a:t> </a:t>
            </a:r>
            <a:r>
              <a:rPr lang="de-DE" sz="1400" err="1"/>
              <a:t>and</a:t>
            </a:r>
            <a:r>
              <a:rPr lang="de-DE" sz="1400"/>
              <a:t> </a:t>
            </a:r>
            <a:r>
              <a:rPr lang="de-DE" sz="1400" err="1"/>
              <a:t>the</a:t>
            </a:r>
            <a:r>
              <a:rPr lang="de-DE" sz="1400"/>
              <a:t> </a:t>
            </a:r>
            <a:r>
              <a:rPr lang="de-DE" sz="1400" err="1"/>
              <a:t>common</a:t>
            </a:r>
            <a:r>
              <a:rPr lang="de-DE" sz="1400"/>
              <a:t> </a:t>
            </a:r>
            <a:r>
              <a:rPr lang="de-DE" sz="1400" err="1"/>
              <a:t>foreign</a:t>
            </a:r>
            <a:r>
              <a:rPr lang="de-DE" sz="1400"/>
              <a:t> </a:t>
            </a:r>
            <a:r>
              <a:rPr lang="de-DE" sz="1400" err="1"/>
              <a:t>and</a:t>
            </a:r>
            <a:r>
              <a:rPr lang="de-DE" sz="1400"/>
              <a:t> </a:t>
            </a:r>
            <a:r>
              <a:rPr lang="de-DE" sz="1400" err="1"/>
              <a:t>security</a:t>
            </a:r>
            <a:r>
              <a:rPr lang="de-DE" sz="1400"/>
              <a:t> </a:t>
            </a:r>
            <a:r>
              <a:rPr lang="de-DE" sz="1400" err="1"/>
              <a:t>policy</a:t>
            </a:r>
            <a:r>
              <a:rPr lang="de-DE" sz="1400"/>
              <a:t>, </a:t>
            </a:r>
            <a:r>
              <a:rPr lang="de-DE" sz="1400" err="1"/>
              <a:t>shall</a:t>
            </a:r>
            <a:r>
              <a:rPr lang="de-DE" sz="1400"/>
              <a:t> </a:t>
            </a:r>
            <a:r>
              <a:rPr lang="de-DE" sz="1400" err="1"/>
              <a:t>address</a:t>
            </a:r>
            <a:r>
              <a:rPr lang="de-DE" sz="1400"/>
              <a:t> a </a:t>
            </a:r>
            <a:r>
              <a:rPr lang="de-DE" sz="1400" err="1"/>
              <a:t>request</a:t>
            </a:r>
            <a:r>
              <a:rPr lang="de-DE" sz="1400"/>
              <a:t> </a:t>
            </a:r>
            <a:r>
              <a:rPr lang="de-DE" sz="1400" err="1"/>
              <a:t>to</a:t>
            </a:r>
            <a:r>
              <a:rPr lang="de-DE" sz="1400"/>
              <a:t> </a:t>
            </a:r>
            <a:r>
              <a:rPr lang="de-DE" sz="1400" err="1"/>
              <a:t>the</a:t>
            </a:r>
            <a:r>
              <a:rPr lang="de-DE" sz="1400"/>
              <a:t> </a:t>
            </a:r>
            <a:r>
              <a:rPr lang="de-DE" sz="1400" err="1"/>
              <a:t>Commission</a:t>
            </a:r>
            <a:r>
              <a:rPr lang="de-DE" sz="1400"/>
              <a:t>, </a:t>
            </a:r>
            <a:r>
              <a:rPr lang="de-DE" sz="1400" err="1"/>
              <a:t>specifying</a:t>
            </a:r>
            <a:r>
              <a:rPr lang="de-DE" sz="1400"/>
              <a:t> </a:t>
            </a:r>
            <a:r>
              <a:rPr lang="de-DE" sz="1400" err="1"/>
              <a:t>the</a:t>
            </a:r>
            <a:r>
              <a:rPr lang="de-DE" sz="1400"/>
              <a:t> </a:t>
            </a:r>
            <a:r>
              <a:rPr lang="de-DE" sz="1400" err="1"/>
              <a:t>scope</a:t>
            </a:r>
            <a:r>
              <a:rPr lang="de-DE" sz="1400"/>
              <a:t> </a:t>
            </a:r>
            <a:r>
              <a:rPr lang="de-DE" sz="1400" err="1"/>
              <a:t>and</a:t>
            </a:r>
            <a:r>
              <a:rPr lang="de-DE" sz="1400"/>
              <a:t> </a:t>
            </a:r>
            <a:r>
              <a:rPr lang="de-DE" sz="1400" err="1"/>
              <a:t>objectives</a:t>
            </a:r>
            <a:r>
              <a:rPr lang="de-DE" sz="1400"/>
              <a:t> </a:t>
            </a:r>
            <a:r>
              <a:rPr lang="de-DE" sz="1400" err="1"/>
              <a:t>of</a:t>
            </a:r>
            <a:r>
              <a:rPr lang="de-DE" sz="1400"/>
              <a:t> </a:t>
            </a:r>
            <a:r>
              <a:rPr lang="de-DE" sz="1400" err="1"/>
              <a:t>the</a:t>
            </a:r>
            <a:r>
              <a:rPr lang="de-DE" sz="1400"/>
              <a:t> </a:t>
            </a:r>
            <a:r>
              <a:rPr lang="de-DE" sz="1400" err="1"/>
              <a:t>enhanced</a:t>
            </a:r>
            <a:r>
              <a:rPr lang="de-DE" sz="1400"/>
              <a:t> </a:t>
            </a:r>
            <a:r>
              <a:rPr lang="de-DE" sz="1400" err="1"/>
              <a:t>cooperation</a:t>
            </a:r>
            <a:r>
              <a:rPr lang="de-DE" sz="1400"/>
              <a:t> </a:t>
            </a:r>
            <a:r>
              <a:rPr lang="de-DE" sz="1400" err="1"/>
              <a:t>proposed</a:t>
            </a:r>
            <a:r>
              <a:rPr lang="de-DE" sz="1400"/>
              <a:t>. The </a:t>
            </a:r>
            <a:r>
              <a:rPr lang="de-DE" sz="1400" err="1"/>
              <a:t>Commission</a:t>
            </a:r>
            <a:r>
              <a:rPr lang="de-DE" sz="1400"/>
              <a:t> </a:t>
            </a:r>
            <a:r>
              <a:rPr lang="de-DE" sz="1400" err="1"/>
              <a:t>may</a:t>
            </a:r>
            <a:r>
              <a:rPr lang="de-DE" sz="1400"/>
              <a:t> </a:t>
            </a:r>
            <a:r>
              <a:rPr lang="de-DE" sz="1400" err="1"/>
              <a:t>submit</a:t>
            </a:r>
            <a:r>
              <a:rPr lang="de-DE" sz="1400"/>
              <a:t> a </a:t>
            </a:r>
            <a:r>
              <a:rPr lang="de-DE" sz="1400" err="1"/>
              <a:t>proposal</a:t>
            </a:r>
            <a:r>
              <a:rPr lang="de-DE" sz="1400"/>
              <a:t> </a:t>
            </a:r>
            <a:r>
              <a:rPr lang="de-DE" sz="1400" err="1"/>
              <a:t>to</a:t>
            </a:r>
            <a:r>
              <a:rPr lang="de-DE" sz="1400"/>
              <a:t> </a:t>
            </a:r>
            <a:r>
              <a:rPr lang="de-DE" sz="1400" err="1"/>
              <a:t>the</a:t>
            </a:r>
            <a:r>
              <a:rPr lang="de-DE" sz="1400"/>
              <a:t> Council </a:t>
            </a:r>
            <a:r>
              <a:rPr lang="de-DE" sz="1400" err="1"/>
              <a:t>to</a:t>
            </a:r>
            <a:r>
              <a:rPr lang="de-DE" sz="1400"/>
              <a:t> </a:t>
            </a:r>
            <a:r>
              <a:rPr lang="de-DE" sz="1400" err="1"/>
              <a:t>that</a:t>
            </a:r>
            <a:r>
              <a:rPr lang="de-DE" sz="1400"/>
              <a:t> </a:t>
            </a:r>
            <a:r>
              <a:rPr lang="de-DE" sz="1400" err="1"/>
              <a:t>effect</a:t>
            </a:r>
            <a:r>
              <a:rPr lang="de-DE" sz="1400"/>
              <a:t>. In </a:t>
            </a:r>
            <a:r>
              <a:rPr lang="de-DE" sz="1400" err="1"/>
              <a:t>the</a:t>
            </a:r>
            <a:r>
              <a:rPr lang="de-DE" sz="1400"/>
              <a:t> </a:t>
            </a:r>
            <a:r>
              <a:rPr lang="de-DE" sz="1400" err="1"/>
              <a:t>event</a:t>
            </a:r>
            <a:r>
              <a:rPr lang="de-DE" sz="1400"/>
              <a:t> </a:t>
            </a:r>
            <a:r>
              <a:rPr lang="de-DE" sz="1400" err="1"/>
              <a:t>of</a:t>
            </a:r>
            <a:r>
              <a:rPr lang="de-DE" sz="1400"/>
              <a:t> </a:t>
            </a:r>
            <a:r>
              <a:rPr lang="de-DE" sz="1400" err="1"/>
              <a:t>the</a:t>
            </a:r>
            <a:r>
              <a:rPr lang="de-DE" sz="1400"/>
              <a:t> </a:t>
            </a:r>
            <a:r>
              <a:rPr lang="de-DE" sz="1400" err="1"/>
              <a:t>Commission</a:t>
            </a:r>
            <a:r>
              <a:rPr lang="de-DE" sz="1400"/>
              <a:t> not </a:t>
            </a:r>
            <a:r>
              <a:rPr lang="de-DE" sz="1400" err="1"/>
              <a:t>submitting</a:t>
            </a:r>
            <a:r>
              <a:rPr lang="de-DE" sz="1400"/>
              <a:t> a </a:t>
            </a:r>
            <a:r>
              <a:rPr lang="de-DE" sz="1400" err="1"/>
              <a:t>proposal</a:t>
            </a:r>
            <a:r>
              <a:rPr lang="de-DE" sz="1400"/>
              <a:t>, </a:t>
            </a:r>
            <a:r>
              <a:rPr lang="de-DE" sz="1400" err="1"/>
              <a:t>it</a:t>
            </a:r>
            <a:r>
              <a:rPr lang="de-DE" sz="1400"/>
              <a:t> </a:t>
            </a:r>
            <a:r>
              <a:rPr lang="de-DE" sz="1400" err="1"/>
              <a:t>shall</a:t>
            </a:r>
            <a:r>
              <a:rPr lang="de-DE" sz="1400"/>
              <a:t> </a:t>
            </a:r>
            <a:r>
              <a:rPr lang="de-DE" sz="1400" err="1"/>
              <a:t>inform</a:t>
            </a:r>
            <a:r>
              <a:rPr lang="de-DE" sz="1400"/>
              <a:t> </a:t>
            </a:r>
            <a:r>
              <a:rPr lang="de-DE" sz="1400" err="1"/>
              <a:t>the</a:t>
            </a:r>
            <a:r>
              <a:rPr lang="de-DE" sz="1400"/>
              <a:t> Member States </a:t>
            </a:r>
            <a:r>
              <a:rPr lang="de-DE" sz="1400" err="1"/>
              <a:t>concerned</a:t>
            </a:r>
            <a:r>
              <a:rPr lang="de-DE" sz="1400"/>
              <a:t> </a:t>
            </a:r>
            <a:r>
              <a:rPr lang="de-DE" sz="1400" err="1"/>
              <a:t>of</a:t>
            </a:r>
            <a:r>
              <a:rPr lang="de-DE" sz="1400"/>
              <a:t> </a:t>
            </a:r>
            <a:r>
              <a:rPr lang="de-DE" sz="1400" err="1"/>
              <a:t>the</a:t>
            </a:r>
            <a:r>
              <a:rPr lang="de-DE" sz="1400"/>
              <a:t> </a:t>
            </a:r>
            <a:r>
              <a:rPr lang="de-DE" sz="1400" err="1"/>
              <a:t>reasons</a:t>
            </a:r>
            <a:r>
              <a:rPr lang="de-DE" sz="1400"/>
              <a:t> </a:t>
            </a:r>
            <a:r>
              <a:rPr lang="de-DE" sz="1400" err="1"/>
              <a:t>for</a:t>
            </a:r>
            <a:r>
              <a:rPr lang="de-DE" sz="1400"/>
              <a:t> not </a:t>
            </a:r>
            <a:r>
              <a:rPr lang="de-DE" sz="1400" err="1"/>
              <a:t>doing</a:t>
            </a:r>
            <a:r>
              <a:rPr lang="de-DE" sz="1400"/>
              <a:t> so.</a:t>
            </a:r>
          </a:p>
          <a:p>
            <a:pPr>
              <a:lnSpc>
                <a:spcPct val="90000"/>
              </a:lnSpc>
            </a:pPr>
            <a:r>
              <a:rPr lang="de-DE" sz="1400" err="1"/>
              <a:t>Authorisation</a:t>
            </a:r>
            <a:r>
              <a:rPr lang="de-DE" sz="1400"/>
              <a:t> </a:t>
            </a:r>
            <a:r>
              <a:rPr lang="de-DE" sz="1400" err="1"/>
              <a:t>to</a:t>
            </a:r>
            <a:r>
              <a:rPr lang="de-DE" sz="1400"/>
              <a:t> </a:t>
            </a:r>
            <a:r>
              <a:rPr lang="de-DE" sz="1400" err="1"/>
              <a:t>proceed</a:t>
            </a:r>
            <a:r>
              <a:rPr lang="de-DE" sz="1400"/>
              <a:t> </a:t>
            </a:r>
            <a:r>
              <a:rPr lang="de-DE" sz="1400" err="1"/>
              <a:t>with</a:t>
            </a:r>
            <a:r>
              <a:rPr lang="de-DE" sz="1400"/>
              <a:t> </a:t>
            </a:r>
            <a:r>
              <a:rPr lang="de-DE" sz="1400" err="1"/>
              <a:t>the</a:t>
            </a:r>
            <a:r>
              <a:rPr lang="de-DE" sz="1400"/>
              <a:t> </a:t>
            </a:r>
            <a:r>
              <a:rPr lang="de-DE" sz="1400" err="1"/>
              <a:t>enhanced</a:t>
            </a:r>
            <a:r>
              <a:rPr lang="de-DE" sz="1400"/>
              <a:t> </a:t>
            </a:r>
            <a:r>
              <a:rPr lang="de-DE" sz="1400" err="1"/>
              <a:t>cooperation</a:t>
            </a:r>
            <a:r>
              <a:rPr lang="de-DE" sz="1400"/>
              <a:t> </a:t>
            </a:r>
            <a:r>
              <a:rPr lang="de-DE" sz="1400" err="1"/>
              <a:t>referred</a:t>
            </a:r>
            <a:r>
              <a:rPr lang="de-DE" sz="1400"/>
              <a:t> </a:t>
            </a:r>
            <a:r>
              <a:rPr lang="de-DE" sz="1400" err="1"/>
              <a:t>to</a:t>
            </a:r>
            <a:r>
              <a:rPr lang="de-DE" sz="1400"/>
              <a:t> in </a:t>
            </a:r>
            <a:r>
              <a:rPr lang="de-DE" sz="1400" err="1"/>
              <a:t>the</a:t>
            </a:r>
            <a:r>
              <a:rPr lang="de-DE" sz="1400"/>
              <a:t> </a:t>
            </a:r>
            <a:r>
              <a:rPr lang="de-DE" sz="1400" err="1"/>
              <a:t>first</a:t>
            </a:r>
            <a:r>
              <a:rPr lang="de-DE" sz="1400"/>
              <a:t> </a:t>
            </a:r>
            <a:r>
              <a:rPr lang="de-DE" sz="1400" err="1"/>
              <a:t>subparagraph</a:t>
            </a:r>
            <a:r>
              <a:rPr lang="de-DE" sz="1400"/>
              <a:t> </a:t>
            </a:r>
            <a:r>
              <a:rPr lang="de-DE" sz="1400" err="1"/>
              <a:t>shall</a:t>
            </a:r>
            <a:r>
              <a:rPr lang="de-DE" sz="1400"/>
              <a:t> </a:t>
            </a:r>
            <a:r>
              <a:rPr lang="de-DE" sz="1400" err="1"/>
              <a:t>be</a:t>
            </a:r>
            <a:r>
              <a:rPr lang="de-DE" sz="1400"/>
              <a:t> </a:t>
            </a:r>
            <a:r>
              <a:rPr lang="de-DE" sz="1400" err="1"/>
              <a:t>granted</a:t>
            </a:r>
            <a:r>
              <a:rPr lang="de-DE" sz="1400"/>
              <a:t> </a:t>
            </a:r>
            <a:r>
              <a:rPr lang="de-DE" sz="1400" err="1"/>
              <a:t>by</a:t>
            </a:r>
            <a:r>
              <a:rPr lang="de-DE" sz="1400"/>
              <a:t> </a:t>
            </a:r>
            <a:r>
              <a:rPr lang="de-DE" sz="1400" err="1"/>
              <a:t>the</a:t>
            </a:r>
            <a:r>
              <a:rPr lang="de-DE" sz="1400"/>
              <a:t> Council, on a </a:t>
            </a:r>
            <a:r>
              <a:rPr lang="de-DE" sz="1400" err="1"/>
              <a:t>proposal</a:t>
            </a:r>
            <a:r>
              <a:rPr lang="de-DE" sz="1400"/>
              <a:t> </a:t>
            </a:r>
            <a:r>
              <a:rPr lang="de-DE" sz="1400" err="1"/>
              <a:t>from</a:t>
            </a:r>
            <a:r>
              <a:rPr lang="de-DE" sz="1400"/>
              <a:t> </a:t>
            </a:r>
            <a:r>
              <a:rPr lang="de-DE" sz="1400" err="1"/>
              <a:t>the</a:t>
            </a:r>
            <a:r>
              <a:rPr lang="de-DE" sz="1400"/>
              <a:t> </a:t>
            </a:r>
            <a:r>
              <a:rPr lang="de-DE" sz="1400" err="1"/>
              <a:t>Commission</a:t>
            </a:r>
            <a:r>
              <a:rPr lang="de-DE" sz="1400"/>
              <a:t> </a:t>
            </a:r>
            <a:r>
              <a:rPr lang="de-DE" sz="1400" err="1"/>
              <a:t>and</a:t>
            </a:r>
            <a:r>
              <a:rPr lang="de-DE" sz="1400"/>
              <a:t> after </a:t>
            </a:r>
            <a:r>
              <a:rPr lang="de-DE" sz="1400" err="1"/>
              <a:t>obtaining</a:t>
            </a:r>
            <a:r>
              <a:rPr lang="de-DE" sz="1400"/>
              <a:t> </a:t>
            </a:r>
            <a:r>
              <a:rPr lang="de-DE" sz="1400" err="1"/>
              <a:t>the</a:t>
            </a:r>
            <a:r>
              <a:rPr lang="de-DE" sz="1400"/>
              <a:t> </a:t>
            </a:r>
            <a:r>
              <a:rPr lang="de-DE" sz="1400" err="1"/>
              <a:t>consent</a:t>
            </a:r>
            <a:r>
              <a:rPr lang="de-DE" sz="1400"/>
              <a:t> </a:t>
            </a:r>
            <a:r>
              <a:rPr lang="de-DE" sz="1400" err="1"/>
              <a:t>of</a:t>
            </a:r>
            <a:r>
              <a:rPr lang="de-DE" sz="1400"/>
              <a:t> </a:t>
            </a:r>
            <a:r>
              <a:rPr lang="de-DE" sz="1400" err="1"/>
              <a:t>the</a:t>
            </a:r>
            <a:r>
              <a:rPr lang="de-DE" sz="1400"/>
              <a:t> European </a:t>
            </a:r>
            <a:r>
              <a:rPr lang="de-DE" sz="1400" err="1"/>
              <a:t>Parliament</a:t>
            </a:r>
            <a:r>
              <a:rPr lang="de-DE" sz="1400"/>
              <a:t>.</a:t>
            </a:r>
          </a:p>
        </p:txBody>
      </p:sp>
      <p:sp>
        <p:nvSpPr>
          <p:cNvPr id="2" name="Fußzeilenplatzhalter 1"/>
          <p:cNvSpPr>
            <a:spLocks noGrp="1"/>
          </p:cNvSpPr>
          <p:nvPr>
            <p:ph type="ftr" sz="quarter" idx="11"/>
          </p:nvPr>
        </p:nvSpPr>
        <p:spPr>
          <a:xfrm>
            <a:off x="508000" y="6041362"/>
            <a:ext cx="3871152" cy="365125"/>
          </a:xfrm>
        </p:spPr>
        <p:txBody>
          <a:bodyPr>
            <a:normAutofit/>
          </a:bodyPr>
          <a:lstStyle/>
          <a:p>
            <a:pPr>
              <a:spcAft>
                <a:spcPts val="600"/>
              </a:spcAft>
            </a:pPr>
            <a:r>
              <a:rPr lang="de-DE"/>
              <a:t>Prof. Dr. Maria Meng-Papantoni, Panteion University</a:t>
            </a:r>
          </a:p>
        </p:txBody>
      </p:sp>
      <p:sp>
        <p:nvSpPr>
          <p:cNvPr id="14" name="Rectangle 1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6" name="Straight Connector 1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itel 6"/>
          <p:cNvSpPr txBox="1">
            <a:spLocks noGrp="1"/>
          </p:cNvSpPr>
          <p:nvPr>
            <p:ph type="title"/>
          </p:nvPr>
        </p:nvSpPr>
        <p:spPr>
          <a:xfrm>
            <a:off x="5872243" y="1253067"/>
            <a:ext cx="2528807" cy="4351866"/>
          </a:xfrm>
          <a:prstGeom prst="rect">
            <a:avLst/>
          </a:prstGeom>
        </p:spPr>
        <p:txBody>
          <a:bodyPr rtlCol="0" anchor="ctr">
            <a:normAutofit/>
          </a:bodyPr>
          <a:lstStyle/>
          <a:p>
            <a:r>
              <a:rPr lang="de-DE" sz="3300">
                <a:solidFill>
                  <a:schemeClr val="bg1"/>
                </a:solidFill>
              </a:rPr>
              <a:t>New</a:t>
            </a:r>
            <a:r>
              <a:rPr lang="de-DE" sz="3300" baseline="0">
                <a:solidFill>
                  <a:schemeClr val="bg1"/>
                </a:solidFill>
              </a:rPr>
              <a:t> </a:t>
            </a:r>
            <a:r>
              <a:rPr lang="de-DE" sz="3300">
                <a:solidFill>
                  <a:schemeClr val="bg1"/>
                </a:solidFill>
              </a:rPr>
              <a:t>Enhanced Cooperation – General Procedure    </a:t>
            </a:r>
          </a:p>
        </p:txBody>
      </p:sp>
      <p:pic>
        <p:nvPicPr>
          <p:cNvPr id="4" name="Εικόνα 3">
            <a:extLst>
              <a:ext uri="{FF2B5EF4-FFF2-40B4-BE49-F238E27FC236}">
                <a16:creationId xmlns:a16="http://schemas.microsoft.com/office/drawing/2014/main" id="{076ECF10-A3DD-C7CB-6DB6-4A537C83385F}"/>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4221056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nhaltsplatzhalter 7"/>
          <p:cNvSpPr>
            <a:spLocks noGrp="1"/>
          </p:cNvSpPr>
          <p:nvPr>
            <p:ph idx="1"/>
          </p:nvPr>
        </p:nvSpPr>
        <p:spPr>
          <a:xfrm>
            <a:off x="508000" y="1253067"/>
            <a:ext cx="4616450" cy="4351866"/>
          </a:xfrm>
        </p:spPr>
        <p:txBody>
          <a:bodyPr anchor="ctr">
            <a:normAutofit/>
          </a:bodyPr>
          <a:lstStyle/>
          <a:p>
            <a:pPr>
              <a:lnSpc>
                <a:spcPct val="90000"/>
              </a:lnSpc>
            </a:pPr>
            <a:r>
              <a:rPr lang="de-DE" sz="1500" err="1"/>
              <a:t>Article</a:t>
            </a:r>
            <a:r>
              <a:rPr lang="de-DE" sz="1500"/>
              <a:t> 326 TFEU</a:t>
            </a:r>
          </a:p>
          <a:p>
            <a:pPr>
              <a:lnSpc>
                <a:spcPct val="90000"/>
              </a:lnSpc>
            </a:pPr>
            <a:r>
              <a:rPr lang="de-DE" sz="1500" err="1"/>
              <a:t>Any</a:t>
            </a:r>
            <a:r>
              <a:rPr lang="de-DE" sz="1500"/>
              <a:t> </a:t>
            </a:r>
            <a:r>
              <a:rPr lang="de-DE" sz="1500" err="1"/>
              <a:t>enhanced</a:t>
            </a:r>
            <a:r>
              <a:rPr lang="de-DE" sz="1500"/>
              <a:t> </a:t>
            </a:r>
            <a:r>
              <a:rPr lang="de-DE" sz="1500" err="1"/>
              <a:t>cooperation</a:t>
            </a:r>
            <a:r>
              <a:rPr lang="de-DE" sz="1500"/>
              <a:t> </a:t>
            </a:r>
            <a:r>
              <a:rPr lang="de-DE" sz="1500" err="1"/>
              <a:t>shall</a:t>
            </a:r>
            <a:r>
              <a:rPr lang="de-DE" sz="1500"/>
              <a:t> </a:t>
            </a:r>
            <a:r>
              <a:rPr lang="de-DE" sz="1500" err="1"/>
              <a:t>comply</a:t>
            </a:r>
            <a:r>
              <a:rPr lang="de-DE" sz="1500"/>
              <a:t> </a:t>
            </a:r>
            <a:r>
              <a:rPr lang="de-DE" sz="1500" err="1"/>
              <a:t>with</a:t>
            </a:r>
            <a:r>
              <a:rPr lang="de-DE" sz="1500"/>
              <a:t> </a:t>
            </a:r>
            <a:r>
              <a:rPr lang="de-DE" sz="1500" err="1"/>
              <a:t>the</a:t>
            </a:r>
            <a:r>
              <a:rPr lang="de-DE" sz="1500"/>
              <a:t> </a:t>
            </a:r>
            <a:r>
              <a:rPr lang="de-DE" sz="1500" err="1"/>
              <a:t>Treaties</a:t>
            </a:r>
            <a:r>
              <a:rPr lang="de-DE" sz="1500"/>
              <a:t> </a:t>
            </a:r>
            <a:r>
              <a:rPr lang="de-DE" sz="1500" err="1"/>
              <a:t>and</a:t>
            </a:r>
            <a:r>
              <a:rPr lang="de-DE" sz="1500"/>
              <a:t> Union </a:t>
            </a:r>
            <a:r>
              <a:rPr lang="de-DE" sz="1500" err="1"/>
              <a:t>law</a:t>
            </a:r>
            <a:r>
              <a:rPr lang="de-DE" sz="1500"/>
              <a:t>. Such </a:t>
            </a:r>
            <a:r>
              <a:rPr lang="de-DE" sz="1500" err="1"/>
              <a:t>cooperation</a:t>
            </a:r>
            <a:r>
              <a:rPr lang="de-DE" sz="1500"/>
              <a:t> </a:t>
            </a:r>
            <a:r>
              <a:rPr lang="de-DE" sz="1500" err="1"/>
              <a:t>shall</a:t>
            </a:r>
            <a:r>
              <a:rPr lang="de-DE" sz="1500"/>
              <a:t> not </a:t>
            </a:r>
            <a:r>
              <a:rPr lang="de-DE" sz="1500" err="1"/>
              <a:t>undermine</a:t>
            </a:r>
            <a:r>
              <a:rPr lang="de-DE" sz="1500"/>
              <a:t> </a:t>
            </a:r>
            <a:r>
              <a:rPr lang="de-DE" sz="1500" err="1"/>
              <a:t>the</a:t>
            </a:r>
            <a:r>
              <a:rPr lang="de-DE" sz="1500"/>
              <a:t> internal </a:t>
            </a:r>
            <a:r>
              <a:rPr lang="de-DE" sz="1500" err="1"/>
              <a:t>market</a:t>
            </a:r>
            <a:r>
              <a:rPr lang="de-DE" sz="1500"/>
              <a:t> </a:t>
            </a:r>
            <a:r>
              <a:rPr lang="de-DE" sz="1500" err="1"/>
              <a:t>or</a:t>
            </a:r>
            <a:r>
              <a:rPr lang="de-DE" sz="1500"/>
              <a:t> </a:t>
            </a:r>
            <a:r>
              <a:rPr lang="de-DE" sz="1500" err="1"/>
              <a:t>economic</a:t>
            </a:r>
            <a:r>
              <a:rPr lang="de-DE" sz="1500"/>
              <a:t>, </a:t>
            </a:r>
            <a:r>
              <a:rPr lang="de-DE" sz="1500" err="1"/>
              <a:t>social</a:t>
            </a:r>
            <a:r>
              <a:rPr lang="de-DE" sz="1500"/>
              <a:t> </a:t>
            </a:r>
            <a:r>
              <a:rPr lang="de-DE" sz="1500" err="1"/>
              <a:t>and</a:t>
            </a:r>
            <a:r>
              <a:rPr lang="de-DE" sz="1500"/>
              <a:t> territorial </a:t>
            </a:r>
            <a:r>
              <a:rPr lang="de-DE" sz="1500" err="1"/>
              <a:t>cohesion</a:t>
            </a:r>
            <a:r>
              <a:rPr lang="de-DE" sz="1500"/>
              <a:t>. </a:t>
            </a:r>
            <a:r>
              <a:rPr lang="de-DE" sz="1500" err="1"/>
              <a:t>It</a:t>
            </a:r>
            <a:r>
              <a:rPr lang="de-DE" sz="1500"/>
              <a:t> </a:t>
            </a:r>
            <a:r>
              <a:rPr lang="de-DE" sz="1500" err="1"/>
              <a:t>shall</a:t>
            </a:r>
            <a:r>
              <a:rPr lang="de-DE" sz="1500"/>
              <a:t> not </a:t>
            </a:r>
            <a:r>
              <a:rPr lang="de-DE" sz="1500" err="1"/>
              <a:t>constitute</a:t>
            </a:r>
            <a:r>
              <a:rPr lang="de-DE" sz="1500"/>
              <a:t> a </a:t>
            </a:r>
            <a:r>
              <a:rPr lang="de-DE" sz="1500" err="1"/>
              <a:t>barrier</a:t>
            </a:r>
            <a:r>
              <a:rPr lang="de-DE" sz="1500"/>
              <a:t> </a:t>
            </a:r>
            <a:r>
              <a:rPr lang="de-DE" sz="1500" err="1"/>
              <a:t>to</a:t>
            </a:r>
            <a:r>
              <a:rPr lang="de-DE" sz="1500"/>
              <a:t> </a:t>
            </a:r>
            <a:r>
              <a:rPr lang="de-DE" sz="1500" err="1"/>
              <a:t>or</a:t>
            </a:r>
            <a:r>
              <a:rPr lang="de-DE" sz="1500"/>
              <a:t> </a:t>
            </a:r>
            <a:r>
              <a:rPr lang="de-DE" sz="1500" err="1"/>
              <a:t>discrimination</a:t>
            </a:r>
            <a:r>
              <a:rPr lang="de-DE" sz="1500"/>
              <a:t> in </a:t>
            </a:r>
            <a:r>
              <a:rPr lang="de-DE" sz="1500" err="1"/>
              <a:t>trade</a:t>
            </a:r>
            <a:r>
              <a:rPr lang="de-DE" sz="1500"/>
              <a:t> </a:t>
            </a:r>
            <a:r>
              <a:rPr lang="de-DE" sz="1500" err="1"/>
              <a:t>between</a:t>
            </a:r>
            <a:r>
              <a:rPr lang="de-DE" sz="1500"/>
              <a:t> Member States, </a:t>
            </a:r>
            <a:r>
              <a:rPr lang="de-DE" sz="1500" err="1"/>
              <a:t>nor</a:t>
            </a:r>
            <a:r>
              <a:rPr lang="de-DE" sz="1500"/>
              <a:t> </a:t>
            </a:r>
            <a:r>
              <a:rPr lang="de-DE" sz="1500" err="1"/>
              <a:t>shall</a:t>
            </a:r>
            <a:r>
              <a:rPr lang="de-DE" sz="1500"/>
              <a:t> </a:t>
            </a:r>
            <a:r>
              <a:rPr lang="de-DE" sz="1500" err="1"/>
              <a:t>it</a:t>
            </a:r>
            <a:r>
              <a:rPr lang="de-DE" sz="1500"/>
              <a:t> </a:t>
            </a:r>
            <a:r>
              <a:rPr lang="de-DE" sz="1500" err="1"/>
              <a:t>distort</a:t>
            </a:r>
            <a:r>
              <a:rPr lang="de-DE" sz="1500"/>
              <a:t> </a:t>
            </a:r>
            <a:r>
              <a:rPr lang="de-DE" sz="1500" err="1"/>
              <a:t>competition</a:t>
            </a:r>
            <a:r>
              <a:rPr lang="de-DE" sz="1500"/>
              <a:t> </a:t>
            </a:r>
            <a:r>
              <a:rPr lang="de-DE" sz="1500" err="1"/>
              <a:t>between</a:t>
            </a:r>
            <a:r>
              <a:rPr lang="de-DE" sz="1500"/>
              <a:t> </a:t>
            </a:r>
            <a:r>
              <a:rPr lang="de-DE" sz="1500" err="1"/>
              <a:t>them</a:t>
            </a:r>
            <a:r>
              <a:rPr lang="de-DE" sz="1500"/>
              <a:t>.</a:t>
            </a:r>
          </a:p>
          <a:p>
            <a:pPr>
              <a:lnSpc>
                <a:spcPct val="90000"/>
              </a:lnSpc>
            </a:pPr>
            <a:endParaRPr lang="de-DE" sz="1500"/>
          </a:p>
          <a:p>
            <a:pPr>
              <a:lnSpc>
                <a:spcPct val="90000"/>
              </a:lnSpc>
            </a:pPr>
            <a:r>
              <a:rPr lang="de-DE" sz="1500" err="1"/>
              <a:t>Article</a:t>
            </a:r>
            <a:r>
              <a:rPr lang="de-DE" sz="1500"/>
              <a:t> 327 TFEU</a:t>
            </a:r>
          </a:p>
          <a:p>
            <a:pPr>
              <a:lnSpc>
                <a:spcPct val="90000"/>
              </a:lnSpc>
            </a:pPr>
            <a:r>
              <a:rPr lang="de-DE" sz="1500" err="1"/>
              <a:t>Any</a:t>
            </a:r>
            <a:r>
              <a:rPr lang="de-DE" sz="1500"/>
              <a:t> </a:t>
            </a:r>
            <a:r>
              <a:rPr lang="de-DE" sz="1500" err="1"/>
              <a:t>enhanced</a:t>
            </a:r>
            <a:r>
              <a:rPr lang="de-DE" sz="1500"/>
              <a:t> </a:t>
            </a:r>
            <a:r>
              <a:rPr lang="de-DE" sz="1500" err="1"/>
              <a:t>cooperation</a:t>
            </a:r>
            <a:r>
              <a:rPr lang="de-DE" sz="1500"/>
              <a:t> </a:t>
            </a:r>
            <a:r>
              <a:rPr lang="de-DE" sz="1500" err="1"/>
              <a:t>shall</a:t>
            </a:r>
            <a:r>
              <a:rPr lang="de-DE" sz="1500"/>
              <a:t> </a:t>
            </a:r>
            <a:r>
              <a:rPr lang="de-DE" sz="1500" err="1"/>
              <a:t>respect</a:t>
            </a:r>
            <a:r>
              <a:rPr lang="de-DE" sz="1500"/>
              <a:t> </a:t>
            </a:r>
            <a:r>
              <a:rPr lang="de-DE" sz="1500" err="1"/>
              <a:t>the</a:t>
            </a:r>
            <a:r>
              <a:rPr lang="de-DE" sz="1500"/>
              <a:t> </a:t>
            </a:r>
            <a:r>
              <a:rPr lang="de-DE" sz="1500" err="1"/>
              <a:t>competences</a:t>
            </a:r>
            <a:r>
              <a:rPr lang="de-DE" sz="1500"/>
              <a:t>, </a:t>
            </a:r>
            <a:r>
              <a:rPr lang="de-DE" sz="1500" err="1"/>
              <a:t>rights</a:t>
            </a:r>
            <a:r>
              <a:rPr lang="de-DE" sz="1500"/>
              <a:t> </a:t>
            </a:r>
            <a:r>
              <a:rPr lang="de-DE" sz="1500" err="1"/>
              <a:t>and</a:t>
            </a:r>
            <a:r>
              <a:rPr lang="de-DE" sz="1500"/>
              <a:t> </a:t>
            </a:r>
            <a:r>
              <a:rPr lang="de-DE" sz="1500" err="1"/>
              <a:t>obligations</a:t>
            </a:r>
            <a:r>
              <a:rPr lang="de-DE" sz="1500"/>
              <a:t> </a:t>
            </a:r>
            <a:r>
              <a:rPr lang="de-DE" sz="1500" err="1"/>
              <a:t>of</a:t>
            </a:r>
            <a:r>
              <a:rPr lang="de-DE" sz="1500"/>
              <a:t> </a:t>
            </a:r>
            <a:r>
              <a:rPr lang="de-DE" sz="1500" err="1"/>
              <a:t>those</a:t>
            </a:r>
            <a:r>
              <a:rPr lang="de-DE" sz="1500"/>
              <a:t> Member States </a:t>
            </a:r>
            <a:r>
              <a:rPr lang="de-DE" sz="1500" err="1"/>
              <a:t>which</a:t>
            </a:r>
            <a:r>
              <a:rPr lang="de-DE" sz="1500"/>
              <a:t> do not </a:t>
            </a:r>
            <a:r>
              <a:rPr lang="de-DE" sz="1500" err="1"/>
              <a:t>participate</a:t>
            </a:r>
            <a:r>
              <a:rPr lang="de-DE" sz="1500"/>
              <a:t> in it. </a:t>
            </a:r>
            <a:r>
              <a:rPr lang="de-DE" sz="1500" err="1"/>
              <a:t>Those</a:t>
            </a:r>
            <a:r>
              <a:rPr lang="de-DE" sz="1500"/>
              <a:t> Member States </a:t>
            </a:r>
            <a:r>
              <a:rPr lang="de-DE" sz="1500" err="1"/>
              <a:t>shall</a:t>
            </a:r>
            <a:r>
              <a:rPr lang="de-DE" sz="1500"/>
              <a:t> not </a:t>
            </a:r>
            <a:r>
              <a:rPr lang="de-DE" sz="1500" err="1"/>
              <a:t>impede</a:t>
            </a:r>
            <a:r>
              <a:rPr lang="de-DE" sz="1500"/>
              <a:t> </a:t>
            </a:r>
            <a:r>
              <a:rPr lang="de-DE" sz="1500" err="1"/>
              <a:t>its</a:t>
            </a:r>
            <a:r>
              <a:rPr lang="de-DE" sz="1500"/>
              <a:t> </a:t>
            </a:r>
            <a:r>
              <a:rPr lang="de-DE" sz="1500" err="1"/>
              <a:t>implementation</a:t>
            </a:r>
            <a:r>
              <a:rPr lang="de-DE" sz="1500"/>
              <a:t> </a:t>
            </a:r>
            <a:r>
              <a:rPr lang="de-DE" sz="1500" err="1"/>
              <a:t>by</a:t>
            </a:r>
            <a:r>
              <a:rPr lang="de-DE" sz="1500"/>
              <a:t> </a:t>
            </a:r>
            <a:r>
              <a:rPr lang="de-DE" sz="1500" err="1"/>
              <a:t>the</a:t>
            </a:r>
            <a:r>
              <a:rPr lang="de-DE" sz="1500"/>
              <a:t> </a:t>
            </a:r>
            <a:r>
              <a:rPr lang="de-DE" sz="1500" err="1"/>
              <a:t>participating</a:t>
            </a:r>
            <a:r>
              <a:rPr lang="de-DE" sz="1500"/>
              <a:t> Member States.</a:t>
            </a:r>
          </a:p>
          <a:p>
            <a:pPr>
              <a:lnSpc>
                <a:spcPct val="90000"/>
              </a:lnSpc>
            </a:pPr>
            <a:endParaRPr lang="de-DE" sz="1500"/>
          </a:p>
        </p:txBody>
      </p:sp>
      <p:sp>
        <p:nvSpPr>
          <p:cNvPr id="2" name="Fußzeilenplatzhalter 1"/>
          <p:cNvSpPr>
            <a:spLocks noGrp="1"/>
          </p:cNvSpPr>
          <p:nvPr>
            <p:ph type="ftr" sz="quarter" idx="11"/>
          </p:nvPr>
        </p:nvSpPr>
        <p:spPr>
          <a:xfrm>
            <a:off x="508000" y="6041362"/>
            <a:ext cx="3871152" cy="365125"/>
          </a:xfrm>
        </p:spPr>
        <p:txBody>
          <a:bodyPr>
            <a:normAutofit/>
          </a:bodyPr>
          <a:lstStyle/>
          <a:p>
            <a:pPr>
              <a:spcAft>
                <a:spcPts val="600"/>
              </a:spcAft>
            </a:pPr>
            <a:r>
              <a:rPr lang="de-DE"/>
              <a:t>Prof. Dr. Maria Meng-Papantoni, Panteion University</a:t>
            </a:r>
          </a:p>
        </p:txBody>
      </p:sp>
      <p:sp>
        <p:nvSpPr>
          <p:cNvPr id="15" name="Rectangle 14">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7" name="Straight Connector 16">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el 3"/>
          <p:cNvSpPr>
            <a:spLocks noGrp="1"/>
          </p:cNvSpPr>
          <p:nvPr>
            <p:ph type="title"/>
          </p:nvPr>
        </p:nvSpPr>
        <p:spPr>
          <a:xfrm>
            <a:off x="5872243" y="1253067"/>
            <a:ext cx="2528807" cy="4351866"/>
          </a:xfrm>
        </p:spPr>
        <p:txBody>
          <a:bodyPr anchor="ctr">
            <a:normAutofit/>
          </a:bodyPr>
          <a:lstStyle/>
          <a:p>
            <a:r>
              <a:rPr lang="de-DE" sz="3300">
                <a:solidFill>
                  <a:schemeClr val="bg1"/>
                </a:solidFill>
              </a:rPr>
              <a:t>Enhanced Cooperation - Limits</a:t>
            </a:r>
          </a:p>
        </p:txBody>
      </p:sp>
      <p:pic>
        <p:nvPicPr>
          <p:cNvPr id="5" name="Εικόνα 4">
            <a:extLst>
              <a:ext uri="{FF2B5EF4-FFF2-40B4-BE49-F238E27FC236}">
                <a16:creationId xmlns:a16="http://schemas.microsoft.com/office/drawing/2014/main" id="{75E31CC6-4E96-A0E6-324E-7582B19CB223}"/>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300511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5"/>
          <p:cNvSpPr>
            <a:spLocks noGrp="1"/>
          </p:cNvSpPr>
          <p:nvPr>
            <p:ph idx="1"/>
          </p:nvPr>
        </p:nvSpPr>
        <p:spPr>
          <a:xfrm>
            <a:off x="508000" y="1253067"/>
            <a:ext cx="4616450" cy="4351866"/>
          </a:xfrm>
        </p:spPr>
        <p:txBody>
          <a:bodyPr anchor="ctr">
            <a:normAutofit/>
          </a:bodyPr>
          <a:lstStyle/>
          <a:p>
            <a:pPr>
              <a:lnSpc>
                <a:spcPct val="90000"/>
              </a:lnSpc>
            </a:pPr>
            <a:r>
              <a:rPr lang="de-DE" sz="1400" err="1"/>
              <a:t>Article</a:t>
            </a:r>
            <a:r>
              <a:rPr lang="de-DE" sz="1400"/>
              <a:t> 328 TFEU</a:t>
            </a:r>
          </a:p>
          <a:p>
            <a:pPr>
              <a:lnSpc>
                <a:spcPct val="90000"/>
              </a:lnSpc>
            </a:pPr>
            <a:r>
              <a:rPr lang="de-DE" sz="1400"/>
              <a:t>1. </a:t>
            </a:r>
            <a:r>
              <a:rPr lang="de-DE" sz="1400" err="1"/>
              <a:t>When</a:t>
            </a:r>
            <a:r>
              <a:rPr lang="de-DE" sz="1400"/>
              <a:t> </a:t>
            </a:r>
            <a:r>
              <a:rPr lang="de-DE" sz="1400" err="1"/>
              <a:t>enhanced</a:t>
            </a:r>
            <a:r>
              <a:rPr lang="de-DE" sz="1400"/>
              <a:t> </a:t>
            </a:r>
            <a:r>
              <a:rPr lang="de-DE" sz="1400" err="1"/>
              <a:t>cooperation</a:t>
            </a:r>
            <a:r>
              <a:rPr lang="de-DE" sz="1400"/>
              <a:t> </a:t>
            </a:r>
            <a:r>
              <a:rPr lang="de-DE" sz="1400" err="1"/>
              <a:t>is</a:t>
            </a:r>
            <a:r>
              <a:rPr lang="de-DE" sz="1400"/>
              <a:t> </a:t>
            </a:r>
            <a:r>
              <a:rPr lang="de-DE" sz="1400" err="1"/>
              <a:t>being</a:t>
            </a:r>
            <a:r>
              <a:rPr lang="de-DE" sz="1400"/>
              <a:t> </a:t>
            </a:r>
            <a:r>
              <a:rPr lang="de-DE" sz="1400" err="1"/>
              <a:t>established</a:t>
            </a:r>
            <a:r>
              <a:rPr lang="de-DE" sz="1400"/>
              <a:t>, </a:t>
            </a:r>
            <a:r>
              <a:rPr lang="de-DE" sz="1400" err="1"/>
              <a:t>it</a:t>
            </a:r>
            <a:r>
              <a:rPr lang="de-DE" sz="1400"/>
              <a:t> </a:t>
            </a:r>
            <a:r>
              <a:rPr lang="de-DE" sz="1400" err="1"/>
              <a:t>shall</a:t>
            </a:r>
            <a:r>
              <a:rPr lang="de-DE" sz="1400"/>
              <a:t> </a:t>
            </a:r>
            <a:r>
              <a:rPr lang="de-DE" sz="1400" err="1"/>
              <a:t>be</a:t>
            </a:r>
            <a:r>
              <a:rPr lang="de-DE" sz="1400"/>
              <a:t> open </a:t>
            </a:r>
            <a:r>
              <a:rPr lang="de-DE" sz="1400" err="1"/>
              <a:t>to</a:t>
            </a:r>
            <a:r>
              <a:rPr lang="de-DE" sz="1400"/>
              <a:t> all Member States, </a:t>
            </a:r>
            <a:r>
              <a:rPr lang="de-DE" sz="1400" err="1"/>
              <a:t>subject</a:t>
            </a:r>
            <a:r>
              <a:rPr lang="de-DE" sz="1400"/>
              <a:t> </a:t>
            </a:r>
            <a:r>
              <a:rPr lang="de-DE" sz="1400" err="1"/>
              <a:t>to</a:t>
            </a:r>
            <a:r>
              <a:rPr lang="de-DE" sz="1400"/>
              <a:t> </a:t>
            </a:r>
            <a:r>
              <a:rPr lang="de-DE" sz="1400" err="1"/>
              <a:t>compliance</a:t>
            </a:r>
            <a:r>
              <a:rPr lang="de-DE" sz="1400"/>
              <a:t> </a:t>
            </a:r>
            <a:r>
              <a:rPr lang="de-DE" sz="1400" err="1"/>
              <a:t>with</a:t>
            </a:r>
            <a:r>
              <a:rPr lang="de-DE" sz="1400"/>
              <a:t> </a:t>
            </a:r>
            <a:r>
              <a:rPr lang="de-DE" sz="1400" err="1"/>
              <a:t>any</a:t>
            </a:r>
            <a:r>
              <a:rPr lang="de-DE" sz="1400"/>
              <a:t> </a:t>
            </a:r>
            <a:r>
              <a:rPr lang="de-DE" sz="1400" err="1"/>
              <a:t>conditions</a:t>
            </a:r>
            <a:r>
              <a:rPr lang="de-DE" sz="1400"/>
              <a:t> </a:t>
            </a:r>
            <a:r>
              <a:rPr lang="de-DE" sz="1400" err="1"/>
              <a:t>of</a:t>
            </a:r>
            <a:r>
              <a:rPr lang="de-DE" sz="1400"/>
              <a:t> </a:t>
            </a:r>
            <a:r>
              <a:rPr lang="de-DE" sz="1400" err="1"/>
              <a:t>participation</a:t>
            </a:r>
            <a:r>
              <a:rPr lang="de-DE" sz="1400"/>
              <a:t> </a:t>
            </a:r>
            <a:r>
              <a:rPr lang="de-DE" sz="1400" err="1"/>
              <a:t>laid</a:t>
            </a:r>
            <a:r>
              <a:rPr lang="de-DE" sz="1400"/>
              <a:t> down </a:t>
            </a:r>
            <a:r>
              <a:rPr lang="de-DE" sz="1400" err="1"/>
              <a:t>by</a:t>
            </a:r>
            <a:r>
              <a:rPr lang="de-DE" sz="1400"/>
              <a:t> </a:t>
            </a:r>
            <a:r>
              <a:rPr lang="de-DE" sz="1400" err="1"/>
              <a:t>the</a:t>
            </a:r>
            <a:r>
              <a:rPr lang="de-DE" sz="1400"/>
              <a:t> </a:t>
            </a:r>
            <a:r>
              <a:rPr lang="de-DE" sz="1400" err="1"/>
              <a:t>authorising</a:t>
            </a:r>
            <a:r>
              <a:rPr lang="de-DE" sz="1400"/>
              <a:t> </a:t>
            </a:r>
            <a:r>
              <a:rPr lang="de-DE" sz="1400" err="1"/>
              <a:t>decision</a:t>
            </a:r>
            <a:r>
              <a:rPr lang="de-DE" sz="1400"/>
              <a:t>.</a:t>
            </a:r>
          </a:p>
          <a:p>
            <a:pPr>
              <a:lnSpc>
                <a:spcPct val="90000"/>
              </a:lnSpc>
            </a:pPr>
            <a:r>
              <a:rPr lang="de-DE" sz="1400"/>
              <a:t> </a:t>
            </a:r>
            <a:r>
              <a:rPr lang="de-DE" sz="1400" err="1"/>
              <a:t>It</a:t>
            </a:r>
            <a:r>
              <a:rPr lang="de-DE" sz="1400"/>
              <a:t> </a:t>
            </a:r>
            <a:r>
              <a:rPr lang="de-DE" sz="1400" err="1"/>
              <a:t>shall</a:t>
            </a:r>
            <a:r>
              <a:rPr lang="de-DE" sz="1400"/>
              <a:t> also </a:t>
            </a:r>
            <a:r>
              <a:rPr lang="de-DE" sz="1400" err="1"/>
              <a:t>be</a:t>
            </a:r>
            <a:r>
              <a:rPr lang="de-DE" sz="1400"/>
              <a:t> open </a:t>
            </a:r>
            <a:r>
              <a:rPr lang="de-DE" sz="1400" err="1"/>
              <a:t>to</a:t>
            </a:r>
            <a:r>
              <a:rPr lang="de-DE" sz="1400"/>
              <a:t> </a:t>
            </a:r>
            <a:r>
              <a:rPr lang="de-DE" sz="1400" err="1"/>
              <a:t>them</a:t>
            </a:r>
            <a:r>
              <a:rPr lang="de-DE" sz="1400"/>
              <a:t> </a:t>
            </a:r>
            <a:r>
              <a:rPr lang="de-DE" sz="1400" err="1"/>
              <a:t>at</a:t>
            </a:r>
            <a:r>
              <a:rPr lang="de-DE" sz="1400"/>
              <a:t> </a:t>
            </a:r>
            <a:r>
              <a:rPr lang="de-DE" sz="1400" err="1"/>
              <a:t>any</a:t>
            </a:r>
            <a:r>
              <a:rPr lang="de-DE" sz="1400"/>
              <a:t> </a:t>
            </a:r>
            <a:r>
              <a:rPr lang="de-DE" sz="1400" err="1"/>
              <a:t>other</a:t>
            </a:r>
            <a:r>
              <a:rPr lang="de-DE" sz="1400"/>
              <a:t> time, </a:t>
            </a:r>
            <a:r>
              <a:rPr lang="de-DE" sz="1400" err="1"/>
              <a:t>subject</a:t>
            </a:r>
            <a:r>
              <a:rPr lang="de-DE" sz="1400"/>
              <a:t> </a:t>
            </a:r>
            <a:r>
              <a:rPr lang="de-DE" sz="1400" err="1"/>
              <a:t>to</a:t>
            </a:r>
            <a:r>
              <a:rPr lang="de-DE" sz="1400"/>
              <a:t> </a:t>
            </a:r>
            <a:r>
              <a:rPr lang="de-DE" sz="1400" err="1"/>
              <a:t>compliance</a:t>
            </a:r>
            <a:r>
              <a:rPr lang="de-DE" sz="1400"/>
              <a:t> </a:t>
            </a:r>
            <a:r>
              <a:rPr lang="de-DE" sz="1400" err="1"/>
              <a:t>with</a:t>
            </a:r>
            <a:r>
              <a:rPr lang="de-DE" sz="1400"/>
              <a:t> </a:t>
            </a:r>
            <a:r>
              <a:rPr lang="de-DE" sz="1400" err="1"/>
              <a:t>the</a:t>
            </a:r>
            <a:r>
              <a:rPr lang="de-DE" sz="1400"/>
              <a:t> </a:t>
            </a:r>
            <a:r>
              <a:rPr lang="de-DE" sz="1400" err="1"/>
              <a:t>acts</a:t>
            </a:r>
            <a:r>
              <a:rPr lang="de-DE" sz="1400"/>
              <a:t> </a:t>
            </a:r>
            <a:r>
              <a:rPr lang="de-DE" sz="1400" err="1"/>
              <a:t>already</a:t>
            </a:r>
            <a:r>
              <a:rPr lang="de-DE" sz="1400"/>
              <a:t> </a:t>
            </a:r>
            <a:r>
              <a:rPr lang="de-DE" sz="1400" err="1"/>
              <a:t>adopted</a:t>
            </a:r>
            <a:r>
              <a:rPr lang="de-DE" sz="1400"/>
              <a:t> </a:t>
            </a:r>
            <a:r>
              <a:rPr lang="de-DE" sz="1400" err="1"/>
              <a:t>within</a:t>
            </a:r>
            <a:r>
              <a:rPr lang="de-DE" sz="1400"/>
              <a:t> </a:t>
            </a:r>
            <a:r>
              <a:rPr lang="de-DE" sz="1400" err="1"/>
              <a:t>that</a:t>
            </a:r>
            <a:r>
              <a:rPr lang="de-DE" sz="1400"/>
              <a:t> </a:t>
            </a:r>
            <a:r>
              <a:rPr lang="de-DE" sz="1400" err="1"/>
              <a:t>framework</a:t>
            </a:r>
            <a:r>
              <a:rPr lang="de-DE" sz="1400"/>
              <a:t>, in </a:t>
            </a:r>
            <a:r>
              <a:rPr lang="de-DE" sz="1400" err="1"/>
              <a:t>addition</a:t>
            </a:r>
            <a:r>
              <a:rPr lang="de-DE" sz="1400"/>
              <a:t> </a:t>
            </a:r>
            <a:r>
              <a:rPr lang="de-DE" sz="1400" err="1"/>
              <a:t>to</a:t>
            </a:r>
            <a:r>
              <a:rPr lang="de-DE" sz="1400"/>
              <a:t> </a:t>
            </a:r>
            <a:r>
              <a:rPr lang="de-DE" sz="1400" err="1"/>
              <a:t>those</a:t>
            </a:r>
            <a:r>
              <a:rPr lang="de-DE" sz="1400"/>
              <a:t> </a:t>
            </a:r>
            <a:r>
              <a:rPr lang="de-DE" sz="1400" err="1"/>
              <a:t>conditions.The</a:t>
            </a:r>
            <a:r>
              <a:rPr lang="de-DE" sz="1400"/>
              <a:t> </a:t>
            </a:r>
            <a:r>
              <a:rPr lang="de-DE" sz="1400" err="1"/>
              <a:t>Commission</a:t>
            </a:r>
            <a:r>
              <a:rPr lang="de-DE" sz="1400"/>
              <a:t> </a:t>
            </a:r>
            <a:r>
              <a:rPr lang="de-DE" sz="1400" err="1"/>
              <a:t>and</a:t>
            </a:r>
            <a:r>
              <a:rPr lang="de-DE" sz="1400"/>
              <a:t> </a:t>
            </a:r>
            <a:r>
              <a:rPr lang="de-DE" sz="1400" err="1"/>
              <a:t>the</a:t>
            </a:r>
            <a:r>
              <a:rPr lang="de-DE" sz="1400"/>
              <a:t> Member States </a:t>
            </a:r>
            <a:r>
              <a:rPr lang="de-DE" sz="1400" err="1"/>
              <a:t>participating</a:t>
            </a:r>
            <a:r>
              <a:rPr lang="de-DE" sz="1400"/>
              <a:t> in  </a:t>
            </a:r>
            <a:r>
              <a:rPr lang="de-DE" sz="1400" err="1"/>
              <a:t>enhanced</a:t>
            </a:r>
            <a:r>
              <a:rPr lang="de-DE" sz="1400"/>
              <a:t> </a:t>
            </a:r>
            <a:r>
              <a:rPr lang="de-DE" sz="1400" err="1"/>
              <a:t>cooperation</a:t>
            </a:r>
            <a:r>
              <a:rPr lang="de-DE" sz="1400"/>
              <a:t> </a:t>
            </a:r>
            <a:r>
              <a:rPr lang="de-DE" sz="1400" err="1"/>
              <a:t>shall</a:t>
            </a:r>
            <a:r>
              <a:rPr lang="de-DE" sz="1400"/>
              <a:t> </a:t>
            </a:r>
            <a:r>
              <a:rPr lang="de-DE" sz="1400" err="1"/>
              <a:t>ensure</a:t>
            </a:r>
            <a:r>
              <a:rPr lang="de-DE" sz="1400"/>
              <a:t> </a:t>
            </a:r>
            <a:r>
              <a:rPr lang="de-DE" sz="1400" err="1"/>
              <a:t>that</a:t>
            </a:r>
            <a:r>
              <a:rPr lang="de-DE" sz="1400"/>
              <a:t> </a:t>
            </a:r>
            <a:r>
              <a:rPr lang="de-DE" sz="1400" err="1"/>
              <a:t>they</a:t>
            </a:r>
            <a:r>
              <a:rPr lang="de-DE" sz="1400"/>
              <a:t> promote </a:t>
            </a:r>
            <a:r>
              <a:rPr lang="de-DE" sz="1400" err="1"/>
              <a:t>participation</a:t>
            </a:r>
            <a:r>
              <a:rPr lang="de-DE" sz="1400"/>
              <a:t> </a:t>
            </a:r>
            <a:r>
              <a:rPr lang="de-DE" sz="1400" err="1"/>
              <a:t>by</a:t>
            </a:r>
            <a:r>
              <a:rPr lang="de-DE" sz="1400"/>
              <a:t> </a:t>
            </a:r>
            <a:r>
              <a:rPr lang="de-DE" sz="1400" err="1"/>
              <a:t>as</a:t>
            </a:r>
            <a:r>
              <a:rPr lang="de-DE" sz="1400"/>
              <a:t> </a:t>
            </a:r>
            <a:r>
              <a:rPr lang="de-DE" sz="1400" err="1"/>
              <a:t>many</a:t>
            </a:r>
            <a:r>
              <a:rPr lang="de-DE" sz="1400"/>
              <a:t> Member States </a:t>
            </a:r>
            <a:r>
              <a:rPr lang="de-DE" sz="1400" err="1"/>
              <a:t>as</a:t>
            </a:r>
            <a:r>
              <a:rPr lang="de-DE" sz="1400"/>
              <a:t> </a:t>
            </a:r>
            <a:r>
              <a:rPr lang="de-DE" sz="1400" err="1"/>
              <a:t>possible</a:t>
            </a:r>
            <a:r>
              <a:rPr lang="de-DE" sz="1400"/>
              <a:t>.</a:t>
            </a:r>
          </a:p>
          <a:p>
            <a:pPr>
              <a:lnSpc>
                <a:spcPct val="90000"/>
              </a:lnSpc>
            </a:pPr>
            <a:r>
              <a:rPr lang="de-DE" sz="1400"/>
              <a:t>2. The </a:t>
            </a:r>
            <a:r>
              <a:rPr lang="de-DE" sz="1400" err="1"/>
              <a:t>Commission</a:t>
            </a:r>
            <a:r>
              <a:rPr lang="de-DE" sz="1400"/>
              <a:t> </a:t>
            </a:r>
            <a:r>
              <a:rPr lang="de-DE" sz="1400" err="1"/>
              <a:t>and</a:t>
            </a:r>
            <a:r>
              <a:rPr lang="de-DE" sz="1400"/>
              <a:t>, </a:t>
            </a:r>
            <a:r>
              <a:rPr lang="de-DE" sz="1400" err="1"/>
              <a:t>where</a:t>
            </a:r>
            <a:r>
              <a:rPr lang="de-DE" sz="1400"/>
              <a:t> </a:t>
            </a:r>
            <a:r>
              <a:rPr lang="de-DE" sz="1400" err="1"/>
              <a:t>appropriate</a:t>
            </a:r>
            <a:r>
              <a:rPr lang="de-DE" sz="1400"/>
              <a:t>, </a:t>
            </a:r>
            <a:r>
              <a:rPr lang="de-DE" sz="1400" err="1"/>
              <a:t>the</a:t>
            </a:r>
            <a:r>
              <a:rPr lang="de-DE" sz="1400"/>
              <a:t> High </a:t>
            </a:r>
            <a:r>
              <a:rPr lang="de-DE" sz="1400" err="1"/>
              <a:t>Representative</a:t>
            </a:r>
            <a:r>
              <a:rPr lang="de-DE" sz="1400"/>
              <a:t> </a:t>
            </a:r>
            <a:r>
              <a:rPr lang="de-DE" sz="1400" err="1"/>
              <a:t>of</a:t>
            </a:r>
            <a:r>
              <a:rPr lang="de-DE" sz="1400"/>
              <a:t> </a:t>
            </a:r>
            <a:r>
              <a:rPr lang="de-DE" sz="1400" err="1"/>
              <a:t>the</a:t>
            </a:r>
            <a:r>
              <a:rPr lang="de-DE" sz="1400"/>
              <a:t> Union </a:t>
            </a:r>
            <a:r>
              <a:rPr lang="de-DE" sz="1400" err="1"/>
              <a:t>for</a:t>
            </a:r>
            <a:r>
              <a:rPr lang="de-DE" sz="1400"/>
              <a:t> </a:t>
            </a:r>
            <a:r>
              <a:rPr lang="de-DE" sz="1400" err="1"/>
              <a:t>Foreign</a:t>
            </a:r>
            <a:r>
              <a:rPr lang="de-DE" sz="1400"/>
              <a:t> </a:t>
            </a:r>
            <a:r>
              <a:rPr lang="de-DE" sz="1400" err="1"/>
              <a:t>Affairs</a:t>
            </a:r>
            <a:r>
              <a:rPr lang="de-DE" sz="1400"/>
              <a:t> </a:t>
            </a:r>
            <a:r>
              <a:rPr lang="de-DE" sz="1400" err="1"/>
              <a:t>and</a:t>
            </a:r>
            <a:r>
              <a:rPr lang="de-DE" sz="1400"/>
              <a:t> Security </a:t>
            </a:r>
            <a:r>
              <a:rPr lang="de-DE" sz="1400" err="1"/>
              <a:t>Policy</a:t>
            </a:r>
            <a:r>
              <a:rPr lang="de-DE" sz="1400"/>
              <a:t> </a:t>
            </a:r>
            <a:r>
              <a:rPr lang="de-DE" sz="1400" err="1"/>
              <a:t>shall</a:t>
            </a:r>
            <a:r>
              <a:rPr lang="de-DE" sz="1400"/>
              <a:t> </a:t>
            </a:r>
            <a:r>
              <a:rPr lang="de-DE" sz="1400" err="1"/>
              <a:t>keep</a:t>
            </a:r>
            <a:r>
              <a:rPr lang="de-DE" sz="1400"/>
              <a:t> </a:t>
            </a:r>
            <a:r>
              <a:rPr lang="de-DE" sz="1400" err="1"/>
              <a:t>the</a:t>
            </a:r>
            <a:r>
              <a:rPr lang="de-DE" sz="1400"/>
              <a:t> European </a:t>
            </a:r>
            <a:r>
              <a:rPr lang="de-DE" sz="1400" err="1"/>
              <a:t>Parliament</a:t>
            </a:r>
            <a:r>
              <a:rPr lang="de-DE" sz="1400"/>
              <a:t> </a:t>
            </a:r>
            <a:r>
              <a:rPr lang="de-DE" sz="1400" err="1"/>
              <a:t>and</a:t>
            </a:r>
            <a:r>
              <a:rPr lang="de-DE" sz="1400"/>
              <a:t> </a:t>
            </a:r>
            <a:r>
              <a:rPr lang="de-DE" sz="1400" err="1"/>
              <a:t>the</a:t>
            </a:r>
            <a:r>
              <a:rPr lang="de-DE" sz="1400"/>
              <a:t> Council </a:t>
            </a:r>
            <a:r>
              <a:rPr lang="de-DE" sz="1400" err="1"/>
              <a:t>regularly</a:t>
            </a:r>
            <a:r>
              <a:rPr lang="de-DE" sz="1400"/>
              <a:t> </a:t>
            </a:r>
            <a:r>
              <a:rPr lang="de-DE" sz="1400" err="1"/>
              <a:t>informed</a:t>
            </a:r>
            <a:r>
              <a:rPr lang="de-DE" sz="1400"/>
              <a:t> </a:t>
            </a:r>
            <a:r>
              <a:rPr lang="de-DE" sz="1400" err="1"/>
              <a:t>regarding</a:t>
            </a:r>
            <a:r>
              <a:rPr lang="de-DE" sz="1400"/>
              <a:t> </a:t>
            </a:r>
            <a:r>
              <a:rPr lang="de-DE" sz="1400" err="1"/>
              <a:t>developments</a:t>
            </a:r>
            <a:r>
              <a:rPr lang="de-DE" sz="1400"/>
              <a:t> in </a:t>
            </a:r>
            <a:r>
              <a:rPr lang="de-DE" sz="1400" err="1"/>
              <a:t>enhanced</a:t>
            </a:r>
            <a:r>
              <a:rPr lang="de-DE" sz="1400"/>
              <a:t> </a:t>
            </a:r>
            <a:r>
              <a:rPr lang="de-DE" sz="1400" err="1"/>
              <a:t>cooperation</a:t>
            </a:r>
            <a:r>
              <a:rPr lang="de-DE" sz="1400"/>
              <a:t>.</a:t>
            </a:r>
          </a:p>
          <a:p>
            <a:pPr>
              <a:lnSpc>
                <a:spcPct val="90000"/>
              </a:lnSpc>
            </a:pPr>
            <a:r>
              <a:rPr lang="de-DE" sz="1400"/>
              <a:t>See also </a:t>
            </a:r>
            <a:r>
              <a:rPr lang="de-DE" sz="1400" err="1"/>
              <a:t>Article</a:t>
            </a:r>
            <a:r>
              <a:rPr lang="de-DE" sz="1400"/>
              <a:t> 330 TFEU</a:t>
            </a:r>
          </a:p>
          <a:p>
            <a:pPr>
              <a:lnSpc>
                <a:spcPct val="90000"/>
              </a:lnSpc>
            </a:pPr>
            <a:endParaRPr lang="de-DE" sz="1400"/>
          </a:p>
        </p:txBody>
      </p:sp>
      <p:sp>
        <p:nvSpPr>
          <p:cNvPr id="2" name="Fußzeilenplatzhalter 1"/>
          <p:cNvSpPr>
            <a:spLocks noGrp="1"/>
          </p:cNvSpPr>
          <p:nvPr>
            <p:ph type="ftr" sz="quarter" idx="11"/>
          </p:nvPr>
        </p:nvSpPr>
        <p:spPr>
          <a:xfrm>
            <a:off x="508000" y="6041362"/>
            <a:ext cx="3871152" cy="365125"/>
          </a:xfrm>
        </p:spPr>
        <p:txBody>
          <a:bodyPr>
            <a:normAutofit/>
          </a:bodyPr>
          <a:lstStyle/>
          <a:p>
            <a:pPr>
              <a:spcAft>
                <a:spcPts val="600"/>
              </a:spcAft>
            </a:pPr>
            <a:r>
              <a:rPr lang="de-DE"/>
              <a:t>Prof. Dr. Maria Meng-Papantoni, Panteion University</a:t>
            </a:r>
          </a:p>
        </p:txBody>
      </p:sp>
      <p:sp>
        <p:nvSpPr>
          <p:cNvPr id="14" name="Rectangle 1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6" name="Straight Connector 1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el 3"/>
          <p:cNvSpPr>
            <a:spLocks noGrp="1"/>
          </p:cNvSpPr>
          <p:nvPr>
            <p:ph type="title"/>
          </p:nvPr>
        </p:nvSpPr>
        <p:spPr>
          <a:xfrm>
            <a:off x="5872243" y="1253067"/>
            <a:ext cx="2528807" cy="4351866"/>
          </a:xfrm>
        </p:spPr>
        <p:txBody>
          <a:bodyPr anchor="ctr">
            <a:normAutofit/>
          </a:bodyPr>
          <a:lstStyle/>
          <a:p>
            <a:r>
              <a:rPr lang="de-DE" sz="3300">
                <a:solidFill>
                  <a:schemeClr val="bg1"/>
                </a:solidFill>
              </a:rPr>
              <a:t>Enhanced Cooperation – Open and transparent</a:t>
            </a:r>
          </a:p>
        </p:txBody>
      </p:sp>
      <p:sp>
        <p:nvSpPr>
          <p:cNvPr id="7" name="Rechteck 6"/>
          <p:cNvSpPr/>
          <p:nvPr/>
        </p:nvSpPr>
        <p:spPr>
          <a:xfrm>
            <a:off x="323528" y="1412776"/>
            <a:ext cx="8496944" cy="784830"/>
          </a:xfrm>
          <a:prstGeom prst="rect">
            <a:avLst/>
          </a:prstGeom>
        </p:spPr>
        <p:txBody>
          <a:bodyPr wrap="square">
            <a:spAutoFit/>
          </a:bodyPr>
          <a:lstStyle/>
          <a:p>
            <a:pPr>
              <a:spcAft>
                <a:spcPts val="600"/>
              </a:spcAft>
            </a:pPr>
            <a:endParaRPr lang="de-DE" sz="2000"/>
          </a:p>
          <a:p>
            <a:pPr>
              <a:spcAft>
                <a:spcPts val="600"/>
              </a:spcAft>
            </a:pPr>
            <a:endParaRPr lang="de-DE" sz="2000"/>
          </a:p>
        </p:txBody>
      </p:sp>
      <p:pic>
        <p:nvPicPr>
          <p:cNvPr id="5" name="Εικόνα 4">
            <a:extLst>
              <a:ext uri="{FF2B5EF4-FFF2-40B4-BE49-F238E27FC236}">
                <a16:creationId xmlns:a16="http://schemas.microsoft.com/office/drawing/2014/main" id="{1B04612B-A253-12CC-B7DA-C58F73B08D16}"/>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01847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r>
              <a:rPr lang="de-DE"/>
              <a:t>Art. 330 TFEU</a:t>
            </a:r>
          </a:p>
          <a:p>
            <a:r>
              <a:rPr lang="de-DE"/>
              <a:t>All </a:t>
            </a:r>
            <a:r>
              <a:rPr lang="de-DE" err="1"/>
              <a:t>members</a:t>
            </a:r>
            <a:r>
              <a:rPr lang="de-DE"/>
              <a:t> </a:t>
            </a:r>
            <a:r>
              <a:rPr lang="de-DE" err="1"/>
              <a:t>of</a:t>
            </a:r>
            <a:r>
              <a:rPr lang="de-DE"/>
              <a:t> </a:t>
            </a:r>
            <a:r>
              <a:rPr lang="de-DE" err="1"/>
              <a:t>the</a:t>
            </a:r>
            <a:r>
              <a:rPr lang="de-DE"/>
              <a:t> Council </a:t>
            </a:r>
            <a:r>
              <a:rPr lang="de-DE" err="1"/>
              <a:t>may</a:t>
            </a:r>
            <a:r>
              <a:rPr lang="de-DE"/>
              <a:t> </a:t>
            </a:r>
            <a:r>
              <a:rPr lang="de-DE" err="1"/>
              <a:t>participate</a:t>
            </a:r>
            <a:r>
              <a:rPr lang="de-DE"/>
              <a:t> in </a:t>
            </a:r>
            <a:r>
              <a:rPr lang="de-DE" err="1"/>
              <a:t>its</a:t>
            </a:r>
            <a:r>
              <a:rPr lang="de-DE"/>
              <a:t> </a:t>
            </a:r>
            <a:r>
              <a:rPr lang="de-DE" err="1"/>
              <a:t>deliberations</a:t>
            </a:r>
            <a:r>
              <a:rPr lang="de-DE"/>
              <a:t>, but </a:t>
            </a:r>
            <a:r>
              <a:rPr lang="de-DE" err="1"/>
              <a:t>only</a:t>
            </a:r>
            <a:r>
              <a:rPr lang="de-DE"/>
              <a:t> </a:t>
            </a:r>
            <a:r>
              <a:rPr lang="de-DE" err="1"/>
              <a:t>members</a:t>
            </a:r>
            <a:r>
              <a:rPr lang="de-DE"/>
              <a:t> </a:t>
            </a:r>
            <a:r>
              <a:rPr lang="de-DE" err="1"/>
              <a:t>of</a:t>
            </a:r>
            <a:r>
              <a:rPr lang="de-DE"/>
              <a:t> </a:t>
            </a:r>
            <a:r>
              <a:rPr lang="de-DE" err="1"/>
              <a:t>the</a:t>
            </a:r>
            <a:r>
              <a:rPr lang="de-DE"/>
              <a:t> Council </a:t>
            </a:r>
            <a:r>
              <a:rPr lang="de-DE" err="1"/>
              <a:t>representing</a:t>
            </a:r>
            <a:r>
              <a:rPr lang="de-DE"/>
              <a:t> </a:t>
            </a:r>
            <a:r>
              <a:rPr lang="de-DE" err="1"/>
              <a:t>the</a:t>
            </a:r>
            <a:r>
              <a:rPr lang="de-DE"/>
              <a:t> Member States </a:t>
            </a:r>
            <a:r>
              <a:rPr lang="de-DE" err="1"/>
              <a:t>participating</a:t>
            </a:r>
            <a:r>
              <a:rPr lang="de-DE"/>
              <a:t> in </a:t>
            </a:r>
            <a:r>
              <a:rPr lang="de-DE" err="1"/>
              <a:t>enhanced</a:t>
            </a:r>
            <a:r>
              <a:rPr lang="de-DE"/>
              <a:t> </a:t>
            </a:r>
            <a:r>
              <a:rPr lang="de-DE" err="1"/>
              <a:t>cooperation</a:t>
            </a:r>
            <a:r>
              <a:rPr lang="de-DE"/>
              <a:t> </a:t>
            </a:r>
            <a:r>
              <a:rPr lang="de-DE" err="1"/>
              <a:t>shall</a:t>
            </a:r>
            <a:r>
              <a:rPr lang="de-DE"/>
              <a:t> </a:t>
            </a:r>
            <a:r>
              <a:rPr lang="de-DE" err="1"/>
              <a:t>take</a:t>
            </a:r>
            <a:r>
              <a:rPr lang="de-DE"/>
              <a:t> </a:t>
            </a:r>
            <a:r>
              <a:rPr lang="de-DE" err="1"/>
              <a:t>part</a:t>
            </a:r>
            <a:r>
              <a:rPr lang="de-DE"/>
              <a:t> in </a:t>
            </a:r>
            <a:r>
              <a:rPr lang="de-DE" err="1"/>
              <a:t>the</a:t>
            </a:r>
            <a:r>
              <a:rPr lang="de-DE"/>
              <a:t> </a:t>
            </a:r>
            <a:r>
              <a:rPr lang="de-DE" err="1"/>
              <a:t>vote</a:t>
            </a:r>
            <a:r>
              <a:rPr lang="de-DE"/>
              <a:t>.</a:t>
            </a:r>
          </a:p>
          <a:p>
            <a:r>
              <a:rPr lang="de-DE" err="1"/>
              <a:t>Unanimity</a:t>
            </a:r>
            <a:r>
              <a:rPr lang="de-DE"/>
              <a:t> </a:t>
            </a:r>
            <a:r>
              <a:rPr lang="de-DE" err="1"/>
              <a:t>shall</a:t>
            </a:r>
            <a:r>
              <a:rPr lang="de-DE"/>
              <a:t> </a:t>
            </a:r>
            <a:r>
              <a:rPr lang="de-DE" err="1"/>
              <a:t>be</a:t>
            </a:r>
            <a:r>
              <a:rPr lang="de-DE"/>
              <a:t> </a:t>
            </a:r>
            <a:r>
              <a:rPr lang="de-DE" err="1"/>
              <a:t>constituted</a:t>
            </a:r>
            <a:r>
              <a:rPr lang="de-DE"/>
              <a:t> </a:t>
            </a:r>
            <a:r>
              <a:rPr lang="de-DE" err="1"/>
              <a:t>by</a:t>
            </a:r>
            <a:r>
              <a:rPr lang="de-DE"/>
              <a:t> </a:t>
            </a:r>
            <a:r>
              <a:rPr lang="de-DE" err="1"/>
              <a:t>the</a:t>
            </a:r>
            <a:r>
              <a:rPr lang="de-DE"/>
              <a:t> </a:t>
            </a:r>
            <a:r>
              <a:rPr lang="de-DE" err="1"/>
              <a:t>votes</a:t>
            </a:r>
            <a:r>
              <a:rPr lang="de-DE"/>
              <a:t> </a:t>
            </a:r>
            <a:r>
              <a:rPr lang="de-DE" err="1"/>
              <a:t>of</a:t>
            </a:r>
            <a:r>
              <a:rPr lang="de-DE"/>
              <a:t> </a:t>
            </a:r>
            <a:r>
              <a:rPr lang="de-DE" err="1"/>
              <a:t>the</a:t>
            </a:r>
            <a:r>
              <a:rPr lang="de-DE"/>
              <a:t> </a:t>
            </a:r>
            <a:r>
              <a:rPr lang="de-DE" err="1"/>
              <a:t>representatives</a:t>
            </a:r>
            <a:r>
              <a:rPr lang="de-DE"/>
              <a:t> </a:t>
            </a:r>
            <a:r>
              <a:rPr lang="de-DE" err="1"/>
              <a:t>of</a:t>
            </a:r>
            <a:r>
              <a:rPr lang="de-DE"/>
              <a:t> </a:t>
            </a:r>
            <a:r>
              <a:rPr lang="de-DE" err="1"/>
              <a:t>the</a:t>
            </a:r>
            <a:r>
              <a:rPr lang="de-DE"/>
              <a:t> </a:t>
            </a:r>
            <a:r>
              <a:rPr lang="de-DE" err="1"/>
              <a:t>participating</a:t>
            </a:r>
            <a:r>
              <a:rPr lang="de-DE"/>
              <a:t> Member States </a:t>
            </a:r>
            <a:r>
              <a:rPr lang="de-DE" err="1"/>
              <a:t>only</a:t>
            </a:r>
            <a:r>
              <a:rPr lang="de-DE"/>
              <a:t>.</a:t>
            </a:r>
          </a:p>
          <a:p>
            <a:r>
              <a:rPr lang="de-DE"/>
              <a:t>A </a:t>
            </a:r>
            <a:r>
              <a:rPr lang="de-DE" err="1"/>
              <a:t>qualified</a:t>
            </a:r>
            <a:r>
              <a:rPr lang="de-DE"/>
              <a:t> </a:t>
            </a:r>
            <a:r>
              <a:rPr lang="de-DE" err="1"/>
              <a:t>majority</a:t>
            </a:r>
            <a:r>
              <a:rPr lang="de-DE"/>
              <a:t> </a:t>
            </a:r>
            <a:r>
              <a:rPr lang="de-DE" err="1"/>
              <a:t>shall</a:t>
            </a:r>
            <a:r>
              <a:rPr lang="de-DE"/>
              <a:t> </a:t>
            </a:r>
            <a:r>
              <a:rPr lang="de-DE" err="1"/>
              <a:t>be</a:t>
            </a:r>
            <a:r>
              <a:rPr lang="de-DE"/>
              <a:t> </a:t>
            </a:r>
            <a:r>
              <a:rPr lang="de-DE" err="1"/>
              <a:t>defined</a:t>
            </a:r>
            <a:r>
              <a:rPr lang="de-DE"/>
              <a:t> in </a:t>
            </a:r>
            <a:r>
              <a:rPr lang="de-DE" err="1"/>
              <a:t>accordance</a:t>
            </a:r>
            <a:r>
              <a:rPr lang="de-DE"/>
              <a:t> </a:t>
            </a:r>
            <a:r>
              <a:rPr lang="de-DE" err="1"/>
              <a:t>with</a:t>
            </a:r>
            <a:r>
              <a:rPr lang="de-DE"/>
              <a:t> Article 238(3)</a:t>
            </a:r>
          </a:p>
        </p:txBody>
      </p:sp>
      <p:sp>
        <p:nvSpPr>
          <p:cNvPr id="4" name="Footer Placeholder 3"/>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1" name="Rectangle 1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3300">
                <a:solidFill>
                  <a:schemeClr val="bg1"/>
                </a:solidFill>
              </a:rPr>
              <a:t>Enhanced Cooperation - Voting</a:t>
            </a:r>
          </a:p>
        </p:txBody>
      </p:sp>
      <p:pic>
        <p:nvPicPr>
          <p:cNvPr id="7" name="Εικόνα 6">
            <a:extLst>
              <a:ext uri="{FF2B5EF4-FFF2-40B4-BE49-F238E27FC236}">
                <a16:creationId xmlns:a16="http://schemas.microsoft.com/office/drawing/2014/main" id="{A0801271-EDB2-C88B-D33E-73EC81F06712}"/>
              </a:ext>
            </a:extLst>
          </p:cNvPr>
          <p:cNvPicPr>
            <a:picLocks noChangeAspect="1"/>
          </p:cNvPicPr>
          <p:nvPr/>
        </p:nvPicPr>
        <p:blipFill>
          <a:blip r:embed="rId2"/>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2543635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52600" y="304800"/>
            <a:ext cx="6477000" cy="1451640"/>
          </a:xfrm>
        </p:spPr>
        <p:txBody>
          <a:bodyPr>
            <a:normAutofit/>
          </a:bodyPr>
          <a:lstStyle/>
          <a:p>
            <a:pPr>
              <a:lnSpc>
                <a:spcPct val="90000"/>
              </a:lnSpc>
            </a:pPr>
            <a:r>
              <a:rPr lang="de-DE" sz="2800" dirty="0"/>
              <a:t>Art. 331 TFEU – </a:t>
            </a:r>
            <a:r>
              <a:rPr lang="de-DE" sz="2800" dirty="0" err="1"/>
              <a:t>adherence</a:t>
            </a:r>
            <a:r>
              <a:rPr lang="de-DE" sz="2800" dirty="0"/>
              <a:t> </a:t>
            </a:r>
            <a:r>
              <a:rPr lang="de-DE" sz="2800" dirty="0" err="1"/>
              <a:t>to</a:t>
            </a:r>
            <a:r>
              <a:rPr lang="de-DE" sz="2800" dirty="0"/>
              <a:t> an </a:t>
            </a:r>
            <a:r>
              <a:rPr lang="de-DE" sz="2800" dirty="0" err="1"/>
              <a:t>existing</a:t>
            </a:r>
            <a:r>
              <a:rPr lang="de-DE" sz="2800" dirty="0"/>
              <a:t> </a:t>
            </a:r>
            <a:r>
              <a:rPr lang="de-DE" sz="2800" dirty="0" err="1"/>
              <a:t>enhanced</a:t>
            </a:r>
            <a:r>
              <a:rPr lang="de-DE" sz="2800" dirty="0"/>
              <a:t> </a:t>
            </a:r>
            <a:r>
              <a:rPr lang="de-DE" sz="2800" dirty="0" err="1"/>
              <a:t>cooperation</a:t>
            </a:r>
            <a:endParaRPr lang="de-DE" sz="2800" dirty="0"/>
          </a:p>
        </p:txBody>
      </p:sp>
      <p:pic>
        <p:nvPicPr>
          <p:cNvPr id="31" name="Picture 30" descr="Large skydiving group mid-air">
            <a:extLst>
              <a:ext uri="{FF2B5EF4-FFF2-40B4-BE49-F238E27FC236}">
                <a16:creationId xmlns:a16="http://schemas.microsoft.com/office/drawing/2014/main" id="{63AE95A2-2593-4078-A602-3AF46EFC46BD}"/>
              </a:ext>
            </a:extLst>
          </p:cNvPr>
          <p:cNvPicPr>
            <a:picLocks noChangeAspect="1"/>
          </p:cNvPicPr>
          <p:nvPr/>
        </p:nvPicPr>
        <p:blipFill rotWithShape="1">
          <a:blip r:embed="rId2">
            <a:duotone>
              <a:prstClr val="black"/>
              <a:schemeClr val="tx2">
                <a:tint val="45000"/>
                <a:satMod val="400000"/>
              </a:schemeClr>
            </a:duotone>
          </a:blip>
          <a:srcRect l="40668" r="39501"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35" name="Isosceles Triangle 34">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Inhaltsplatzhalter 2"/>
          <p:cNvSpPr>
            <a:spLocks noGrp="1"/>
          </p:cNvSpPr>
          <p:nvPr>
            <p:ph idx="1"/>
          </p:nvPr>
        </p:nvSpPr>
        <p:spPr>
          <a:xfrm>
            <a:off x="1752600" y="1524000"/>
            <a:ext cx="7010399" cy="4517361"/>
          </a:xfrm>
        </p:spPr>
        <p:txBody>
          <a:bodyPr>
            <a:normAutofit/>
          </a:bodyPr>
          <a:lstStyle/>
          <a:p>
            <a:pPr>
              <a:lnSpc>
                <a:spcPct val="90000"/>
              </a:lnSpc>
            </a:pPr>
            <a:r>
              <a:rPr lang="de-DE" sz="1400" dirty="0"/>
              <a:t>1.   Any Member State </a:t>
            </a:r>
            <a:r>
              <a:rPr lang="de-DE" sz="1400" dirty="0" err="1"/>
              <a:t>which</a:t>
            </a:r>
            <a:r>
              <a:rPr lang="de-DE" sz="1400" dirty="0"/>
              <a:t> </a:t>
            </a:r>
            <a:r>
              <a:rPr lang="de-DE" sz="1400" dirty="0" err="1"/>
              <a:t>wishes</a:t>
            </a:r>
            <a:r>
              <a:rPr lang="de-DE" sz="1400" dirty="0"/>
              <a:t> </a:t>
            </a:r>
            <a:r>
              <a:rPr lang="de-DE" sz="1400" dirty="0" err="1"/>
              <a:t>to</a:t>
            </a:r>
            <a:r>
              <a:rPr lang="de-DE" sz="1400" dirty="0"/>
              <a:t> </a:t>
            </a:r>
            <a:r>
              <a:rPr lang="de-DE" sz="1400" dirty="0" err="1"/>
              <a:t>participate</a:t>
            </a:r>
            <a:r>
              <a:rPr lang="de-DE" sz="1400" dirty="0"/>
              <a:t> in </a:t>
            </a:r>
            <a:r>
              <a:rPr lang="de-DE" sz="1400" dirty="0" err="1"/>
              <a:t>enhanced</a:t>
            </a:r>
            <a:r>
              <a:rPr lang="de-DE" sz="1400" dirty="0"/>
              <a:t> </a:t>
            </a:r>
            <a:r>
              <a:rPr lang="de-DE" sz="1400" dirty="0" err="1"/>
              <a:t>cooperation</a:t>
            </a:r>
            <a:r>
              <a:rPr lang="de-DE" sz="1400" dirty="0"/>
              <a:t> in </a:t>
            </a:r>
            <a:r>
              <a:rPr lang="de-DE" sz="1400" dirty="0" err="1"/>
              <a:t>progress</a:t>
            </a:r>
            <a:r>
              <a:rPr lang="de-DE" sz="1400" dirty="0"/>
              <a:t> in </a:t>
            </a:r>
            <a:r>
              <a:rPr lang="de-DE" sz="1400" dirty="0" err="1"/>
              <a:t>one</a:t>
            </a:r>
            <a:r>
              <a:rPr lang="de-DE" sz="1400" dirty="0"/>
              <a:t> </a:t>
            </a:r>
            <a:r>
              <a:rPr lang="de-DE" sz="1400" dirty="0" err="1"/>
              <a:t>of</a:t>
            </a:r>
            <a:r>
              <a:rPr lang="de-DE" sz="1400" dirty="0"/>
              <a:t> </a:t>
            </a:r>
            <a:r>
              <a:rPr lang="de-DE" sz="1400" dirty="0" err="1"/>
              <a:t>the</a:t>
            </a:r>
            <a:r>
              <a:rPr lang="de-DE" sz="1400" dirty="0"/>
              <a:t> </a:t>
            </a:r>
            <a:r>
              <a:rPr lang="de-DE" sz="1400" dirty="0" err="1"/>
              <a:t>areas</a:t>
            </a:r>
            <a:r>
              <a:rPr lang="de-DE" sz="1400" dirty="0"/>
              <a:t> </a:t>
            </a:r>
            <a:r>
              <a:rPr lang="de-DE" sz="1400" dirty="0" err="1"/>
              <a:t>referred</a:t>
            </a:r>
            <a:r>
              <a:rPr lang="de-DE" sz="1400" dirty="0"/>
              <a:t> </a:t>
            </a:r>
            <a:r>
              <a:rPr lang="de-DE" sz="1400" dirty="0" err="1"/>
              <a:t>to</a:t>
            </a:r>
            <a:r>
              <a:rPr lang="de-DE" sz="1400" dirty="0"/>
              <a:t> in </a:t>
            </a:r>
            <a:r>
              <a:rPr lang="de-DE" sz="1400" dirty="0" err="1"/>
              <a:t>Article</a:t>
            </a:r>
            <a:r>
              <a:rPr lang="de-DE" sz="1400" dirty="0"/>
              <a:t> 329 (1) </a:t>
            </a:r>
            <a:r>
              <a:rPr lang="de-DE" sz="1400" dirty="0" err="1"/>
              <a:t>shall</a:t>
            </a:r>
            <a:r>
              <a:rPr lang="de-DE" sz="1400" dirty="0"/>
              <a:t> </a:t>
            </a:r>
            <a:r>
              <a:rPr lang="de-DE" sz="1400" dirty="0" err="1"/>
              <a:t>notify</a:t>
            </a:r>
            <a:r>
              <a:rPr lang="de-DE" sz="1400" dirty="0"/>
              <a:t> </a:t>
            </a:r>
            <a:r>
              <a:rPr lang="de-DE" sz="1400" dirty="0" err="1"/>
              <a:t>its</a:t>
            </a:r>
            <a:r>
              <a:rPr lang="de-DE" sz="1400" dirty="0"/>
              <a:t> </a:t>
            </a:r>
            <a:r>
              <a:rPr lang="de-DE" sz="1400" dirty="0" err="1"/>
              <a:t>intention</a:t>
            </a:r>
            <a:r>
              <a:rPr lang="de-DE" sz="1400" dirty="0"/>
              <a:t> </a:t>
            </a:r>
            <a:r>
              <a:rPr lang="de-DE" sz="1400" dirty="0" err="1"/>
              <a:t>to</a:t>
            </a:r>
            <a:r>
              <a:rPr lang="de-DE" sz="1400" dirty="0"/>
              <a:t> </a:t>
            </a:r>
            <a:r>
              <a:rPr lang="de-DE" sz="1400" dirty="0" err="1"/>
              <a:t>the</a:t>
            </a:r>
            <a:r>
              <a:rPr lang="de-DE" sz="1400" dirty="0"/>
              <a:t> Council and </a:t>
            </a:r>
            <a:r>
              <a:rPr lang="de-DE" sz="1400" dirty="0" err="1"/>
              <a:t>the</a:t>
            </a:r>
            <a:r>
              <a:rPr lang="de-DE" sz="1400" dirty="0"/>
              <a:t> </a:t>
            </a:r>
            <a:r>
              <a:rPr lang="de-DE" sz="1400" dirty="0" err="1"/>
              <a:t>Commission</a:t>
            </a:r>
            <a:r>
              <a:rPr lang="de-DE" sz="1400" dirty="0"/>
              <a:t>.</a:t>
            </a:r>
          </a:p>
          <a:p>
            <a:pPr>
              <a:lnSpc>
                <a:spcPct val="90000"/>
              </a:lnSpc>
            </a:pPr>
            <a:r>
              <a:rPr lang="de-DE" sz="1400" dirty="0"/>
              <a:t>The </a:t>
            </a:r>
            <a:r>
              <a:rPr lang="de-DE" sz="1400" dirty="0" err="1"/>
              <a:t>Commission</a:t>
            </a:r>
            <a:r>
              <a:rPr lang="de-DE" sz="1400" dirty="0"/>
              <a:t> </a:t>
            </a:r>
            <a:r>
              <a:rPr lang="de-DE" sz="1400" dirty="0" err="1"/>
              <a:t>shall</a:t>
            </a:r>
            <a:r>
              <a:rPr lang="de-DE" sz="1400" dirty="0"/>
              <a:t>, </a:t>
            </a:r>
            <a:r>
              <a:rPr lang="de-DE" sz="1400" dirty="0" err="1"/>
              <a:t>within</a:t>
            </a:r>
            <a:r>
              <a:rPr lang="de-DE" sz="1400" dirty="0"/>
              <a:t> </a:t>
            </a:r>
            <a:r>
              <a:rPr lang="de-DE" sz="1400" dirty="0" err="1"/>
              <a:t>four</a:t>
            </a:r>
            <a:r>
              <a:rPr lang="de-DE" sz="1400" dirty="0"/>
              <a:t> </a:t>
            </a:r>
            <a:r>
              <a:rPr lang="de-DE" sz="1400" dirty="0" err="1"/>
              <a:t>months</a:t>
            </a:r>
            <a:r>
              <a:rPr lang="de-DE" sz="1400" dirty="0"/>
              <a:t> </a:t>
            </a:r>
            <a:r>
              <a:rPr lang="de-DE" sz="1400" dirty="0" err="1"/>
              <a:t>of</a:t>
            </a:r>
            <a:r>
              <a:rPr lang="de-DE" sz="1400" dirty="0"/>
              <a:t> </a:t>
            </a:r>
            <a:r>
              <a:rPr lang="de-DE" sz="1400" dirty="0" err="1"/>
              <a:t>the</a:t>
            </a:r>
            <a:r>
              <a:rPr lang="de-DE" sz="1400" dirty="0"/>
              <a:t> date </a:t>
            </a:r>
            <a:r>
              <a:rPr lang="de-DE" sz="1400" dirty="0" err="1"/>
              <a:t>of</a:t>
            </a:r>
            <a:r>
              <a:rPr lang="de-DE" sz="1400" dirty="0"/>
              <a:t> </a:t>
            </a:r>
            <a:r>
              <a:rPr lang="de-DE" sz="1400" dirty="0" err="1"/>
              <a:t>receipt</a:t>
            </a:r>
            <a:r>
              <a:rPr lang="de-DE" sz="1400" dirty="0"/>
              <a:t> </a:t>
            </a:r>
            <a:r>
              <a:rPr lang="de-DE" sz="1400" dirty="0" err="1"/>
              <a:t>of</a:t>
            </a:r>
            <a:r>
              <a:rPr lang="de-DE" sz="1400" dirty="0"/>
              <a:t> </a:t>
            </a:r>
            <a:r>
              <a:rPr lang="de-DE" sz="1400" dirty="0" err="1"/>
              <a:t>the</a:t>
            </a:r>
            <a:r>
              <a:rPr lang="de-DE" sz="1400" dirty="0"/>
              <a:t> </a:t>
            </a:r>
            <a:r>
              <a:rPr lang="de-DE" sz="1400" dirty="0" err="1"/>
              <a:t>notification</a:t>
            </a:r>
            <a:r>
              <a:rPr lang="de-DE" sz="1400" dirty="0"/>
              <a:t>, </a:t>
            </a:r>
            <a:r>
              <a:rPr lang="de-DE" sz="1400" dirty="0" err="1"/>
              <a:t>confirm</a:t>
            </a:r>
            <a:r>
              <a:rPr lang="de-DE" sz="1400" dirty="0"/>
              <a:t> </a:t>
            </a:r>
            <a:r>
              <a:rPr lang="de-DE" sz="1400" dirty="0" err="1"/>
              <a:t>the</a:t>
            </a:r>
            <a:r>
              <a:rPr lang="de-DE" sz="1400" dirty="0"/>
              <a:t> </a:t>
            </a:r>
            <a:r>
              <a:rPr lang="de-DE" sz="1400" dirty="0" err="1"/>
              <a:t>participation</a:t>
            </a:r>
            <a:r>
              <a:rPr lang="de-DE" sz="1400" dirty="0"/>
              <a:t> </a:t>
            </a:r>
            <a:r>
              <a:rPr lang="de-DE" sz="1400" dirty="0" err="1"/>
              <a:t>of</a:t>
            </a:r>
            <a:r>
              <a:rPr lang="de-DE" sz="1400" dirty="0"/>
              <a:t> </a:t>
            </a:r>
            <a:r>
              <a:rPr lang="de-DE" sz="1400" dirty="0" err="1"/>
              <a:t>the</a:t>
            </a:r>
            <a:r>
              <a:rPr lang="de-DE" sz="1400" dirty="0"/>
              <a:t> Member State </a:t>
            </a:r>
            <a:r>
              <a:rPr lang="de-DE" sz="1400" dirty="0" err="1"/>
              <a:t>concerned</a:t>
            </a:r>
            <a:r>
              <a:rPr lang="de-DE" sz="1400" dirty="0"/>
              <a:t>. </a:t>
            </a:r>
            <a:r>
              <a:rPr lang="de-DE" sz="1400" dirty="0" err="1"/>
              <a:t>It</a:t>
            </a:r>
            <a:r>
              <a:rPr lang="de-DE" sz="1400" dirty="0"/>
              <a:t> </a:t>
            </a:r>
            <a:r>
              <a:rPr lang="de-DE" sz="1400" dirty="0" err="1"/>
              <a:t>shall</a:t>
            </a:r>
            <a:r>
              <a:rPr lang="de-DE" sz="1400" dirty="0"/>
              <a:t> </a:t>
            </a:r>
            <a:r>
              <a:rPr lang="de-DE" sz="1400" dirty="0" err="1"/>
              <a:t>note</a:t>
            </a:r>
            <a:r>
              <a:rPr lang="de-DE" sz="1400" dirty="0"/>
              <a:t> </a:t>
            </a:r>
            <a:r>
              <a:rPr lang="de-DE" sz="1400" dirty="0" err="1"/>
              <a:t>where</a:t>
            </a:r>
            <a:r>
              <a:rPr lang="de-DE" sz="1400" dirty="0"/>
              <a:t> </a:t>
            </a:r>
            <a:r>
              <a:rPr lang="de-DE" sz="1400" dirty="0" err="1"/>
              <a:t>necessary</a:t>
            </a:r>
            <a:r>
              <a:rPr lang="de-DE" sz="1400" dirty="0"/>
              <a:t> </a:t>
            </a:r>
            <a:r>
              <a:rPr lang="de-DE" sz="1400" dirty="0" err="1"/>
              <a:t>that</a:t>
            </a:r>
            <a:r>
              <a:rPr lang="de-DE" sz="1400" dirty="0"/>
              <a:t> </a:t>
            </a:r>
            <a:r>
              <a:rPr lang="de-DE" sz="1400" dirty="0" err="1"/>
              <a:t>the</a:t>
            </a:r>
            <a:r>
              <a:rPr lang="de-DE" sz="1400" dirty="0"/>
              <a:t> </a:t>
            </a:r>
            <a:r>
              <a:rPr lang="de-DE" sz="1400" dirty="0" err="1"/>
              <a:t>conditions</a:t>
            </a:r>
            <a:r>
              <a:rPr lang="de-DE" sz="1400" dirty="0"/>
              <a:t> </a:t>
            </a:r>
            <a:r>
              <a:rPr lang="de-DE" sz="1400" dirty="0" err="1"/>
              <a:t>of</a:t>
            </a:r>
            <a:r>
              <a:rPr lang="de-DE" sz="1400" dirty="0"/>
              <a:t> </a:t>
            </a:r>
            <a:r>
              <a:rPr lang="de-DE" sz="1400" dirty="0" err="1"/>
              <a:t>participation</a:t>
            </a:r>
            <a:r>
              <a:rPr lang="de-DE" sz="1400" dirty="0"/>
              <a:t> </a:t>
            </a:r>
            <a:r>
              <a:rPr lang="de-DE" sz="1400" dirty="0" err="1"/>
              <a:t>have</a:t>
            </a:r>
            <a:r>
              <a:rPr lang="de-DE" sz="1400" dirty="0"/>
              <a:t> </a:t>
            </a:r>
            <a:r>
              <a:rPr lang="de-DE" sz="1400" dirty="0" err="1"/>
              <a:t>been</a:t>
            </a:r>
            <a:r>
              <a:rPr lang="de-DE" sz="1400" dirty="0"/>
              <a:t> </a:t>
            </a:r>
            <a:r>
              <a:rPr lang="de-DE" sz="1400" dirty="0" err="1"/>
              <a:t>fulfilled</a:t>
            </a:r>
            <a:r>
              <a:rPr lang="de-DE" sz="1400" dirty="0"/>
              <a:t> and </a:t>
            </a:r>
            <a:r>
              <a:rPr lang="de-DE" sz="1400" dirty="0" err="1"/>
              <a:t>shall</a:t>
            </a:r>
            <a:r>
              <a:rPr lang="de-DE" sz="1400" dirty="0"/>
              <a:t> </a:t>
            </a:r>
            <a:r>
              <a:rPr lang="de-DE" sz="1400" dirty="0" err="1"/>
              <a:t>adopt</a:t>
            </a:r>
            <a:r>
              <a:rPr lang="de-DE" sz="1400" dirty="0"/>
              <a:t> </a:t>
            </a:r>
            <a:r>
              <a:rPr lang="de-DE" sz="1400" dirty="0" err="1"/>
              <a:t>any</a:t>
            </a:r>
            <a:r>
              <a:rPr lang="de-DE" sz="1400" dirty="0"/>
              <a:t> </a:t>
            </a:r>
            <a:r>
              <a:rPr lang="de-DE" sz="1400" dirty="0" err="1"/>
              <a:t>transitional</a:t>
            </a:r>
            <a:r>
              <a:rPr lang="de-DE" sz="1400" dirty="0"/>
              <a:t> </a:t>
            </a:r>
            <a:r>
              <a:rPr lang="de-DE" sz="1400" dirty="0" err="1"/>
              <a:t>measures</a:t>
            </a:r>
            <a:r>
              <a:rPr lang="de-DE" sz="1400" dirty="0"/>
              <a:t> </a:t>
            </a:r>
            <a:r>
              <a:rPr lang="de-DE" sz="1400" dirty="0" err="1"/>
              <a:t>necessary</a:t>
            </a:r>
            <a:r>
              <a:rPr lang="de-DE" sz="1400" dirty="0"/>
              <a:t> </a:t>
            </a:r>
            <a:r>
              <a:rPr lang="de-DE" sz="1400" dirty="0" err="1"/>
              <a:t>with</a:t>
            </a:r>
            <a:r>
              <a:rPr lang="de-DE" sz="1400" dirty="0"/>
              <a:t> </a:t>
            </a:r>
            <a:r>
              <a:rPr lang="de-DE" sz="1400" dirty="0" err="1"/>
              <a:t>regard</a:t>
            </a:r>
            <a:r>
              <a:rPr lang="de-DE" sz="1400" dirty="0"/>
              <a:t> </a:t>
            </a:r>
            <a:r>
              <a:rPr lang="de-DE" sz="1400" dirty="0" err="1"/>
              <a:t>to</a:t>
            </a:r>
            <a:r>
              <a:rPr lang="de-DE" sz="1400" dirty="0"/>
              <a:t> </a:t>
            </a:r>
            <a:r>
              <a:rPr lang="de-DE" sz="1400" dirty="0" err="1"/>
              <a:t>the</a:t>
            </a:r>
            <a:r>
              <a:rPr lang="de-DE" sz="1400" dirty="0"/>
              <a:t> </a:t>
            </a:r>
            <a:r>
              <a:rPr lang="de-DE" sz="1400" dirty="0" err="1"/>
              <a:t>application</a:t>
            </a:r>
            <a:r>
              <a:rPr lang="de-DE" sz="1400" dirty="0"/>
              <a:t> </a:t>
            </a:r>
            <a:r>
              <a:rPr lang="de-DE" sz="1400" dirty="0" err="1"/>
              <a:t>of</a:t>
            </a:r>
            <a:r>
              <a:rPr lang="de-DE" sz="1400" dirty="0"/>
              <a:t> </a:t>
            </a:r>
            <a:r>
              <a:rPr lang="de-DE" sz="1400" dirty="0" err="1"/>
              <a:t>the</a:t>
            </a:r>
            <a:r>
              <a:rPr lang="de-DE" sz="1400" dirty="0"/>
              <a:t> </a:t>
            </a:r>
            <a:r>
              <a:rPr lang="de-DE" sz="1400" dirty="0" err="1"/>
              <a:t>acts</a:t>
            </a:r>
            <a:r>
              <a:rPr lang="de-DE" sz="1400" dirty="0"/>
              <a:t> </a:t>
            </a:r>
            <a:r>
              <a:rPr lang="de-DE" sz="1400" dirty="0" err="1"/>
              <a:t>already</a:t>
            </a:r>
            <a:r>
              <a:rPr lang="de-DE" sz="1400" dirty="0"/>
              <a:t> </a:t>
            </a:r>
            <a:r>
              <a:rPr lang="de-DE" sz="1400" dirty="0" err="1"/>
              <a:t>adopted</a:t>
            </a:r>
            <a:r>
              <a:rPr lang="de-DE" sz="1400" dirty="0"/>
              <a:t> </a:t>
            </a:r>
            <a:r>
              <a:rPr lang="de-DE" sz="1400" dirty="0" err="1"/>
              <a:t>within</a:t>
            </a:r>
            <a:r>
              <a:rPr lang="de-DE" sz="1400" dirty="0"/>
              <a:t> </a:t>
            </a:r>
            <a:r>
              <a:rPr lang="de-DE" sz="1400" dirty="0" err="1"/>
              <a:t>the</a:t>
            </a:r>
            <a:r>
              <a:rPr lang="de-DE" sz="1400" dirty="0"/>
              <a:t> </a:t>
            </a:r>
            <a:r>
              <a:rPr lang="de-DE" sz="1400" dirty="0" err="1"/>
              <a:t>framework</a:t>
            </a:r>
            <a:r>
              <a:rPr lang="de-DE" sz="1400" dirty="0"/>
              <a:t> </a:t>
            </a:r>
            <a:r>
              <a:rPr lang="de-DE" sz="1400" dirty="0" err="1"/>
              <a:t>of</a:t>
            </a:r>
            <a:r>
              <a:rPr lang="de-DE" sz="1400" dirty="0"/>
              <a:t> </a:t>
            </a:r>
            <a:r>
              <a:rPr lang="de-DE" sz="1400" dirty="0" err="1"/>
              <a:t>enhanced</a:t>
            </a:r>
            <a:r>
              <a:rPr lang="de-DE" sz="1400" dirty="0"/>
              <a:t> </a:t>
            </a:r>
            <a:r>
              <a:rPr lang="de-DE" sz="1400" dirty="0" err="1"/>
              <a:t>cooperation</a:t>
            </a:r>
            <a:r>
              <a:rPr lang="de-DE" sz="1400" dirty="0"/>
              <a:t>.</a:t>
            </a:r>
          </a:p>
          <a:p>
            <a:pPr>
              <a:lnSpc>
                <a:spcPct val="90000"/>
              </a:lnSpc>
            </a:pPr>
            <a:r>
              <a:rPr lang="de-DE" sz="1400" dirty="0" err="1"/>
              <a:t>However</a:t>
            </a:r>
            <a:r>
              <a:rPr lang="de-DE" sz="1400" dirty="0"/>
              <a:t>, </a:t>
            </a:r>
            <a:r>
              <a:rPr lang="de-DE" sz="1400" dirty="0" err="1"/>
              <a:t>if</a:t>
            </a:r>
            <a:r>
              <a:rPr lang="de-DE" sz="1400" dirty="0"/>
              <a:t> </a:t>
            </a:r>
            <a:r>
              <a:rPr lang="de-DE" sz="1400" dirty="0" err="1"/>
              <a:t>the</a:t>
            </a:r>
            <a:r>
              <a:rPr lang="de-DE" sz="1400" dirty="0"/>
              <a:t> </a:t>
            </a:r>
            <a:r>
              <a:rPr lang="de-DE" sz="1400" dirty="0" err="1"/>
              <a:t>Commission</a:t>
            </a:r>
            <a:r>
              <a:rPr lang="de-DE" sz="1400" dirty="0"/>
              <a:t> </a:t>
            </a:r>
            <a:r>
              <a:rPr lang="de-DE" sz="1400" dirty="0" err="1"/>
              <a:t>considers</a:t>
            </a:r>
            <a:r>
              <a:rPr lang="de-DE" sz="1400" dirty="0"/>
              <a:t> </a:t>
            </a:r>
            <a:r>
              <a:rPr lang="de-DE" sz="1400" dirty="0" err="1"/>
              <a:t>that</a:t>
            </a:r>
            <a:r>
              <a:rPr lang="de-DE" sz="1400" dirty="0"/>
              <a:t> </a:t>
            </a:r>
            <a:r>
              <a:rPr lang="de-DE" sz="1400" dirty="0" err="1"/>
              <a:t>the</a:t>
            </a:r>
            <a:r>
              <a:rPr lang="de-DE" sz="1400" dirty="0"/>
              <a:t> </a:t>
            </a:r>
            <a:r>
              <a:rPr lang="de-DE" sz="1400" dirty="0" err="1"/>
              <a:t>conditions</a:t>
            </a:r>
            <a:r>
              <a:rPr lang="de-DE" sz="1400" dirty="0"/>
              <a:t> </a:t>
            </a:r>
            <a:r>
              <a:rPr lang="de-DE" sz="1400" dirty="0" err="1"/>
              <a:t>of</a:t>
            </a:r>
            <a:r>
              <a:rPr lang="de-DE" sz="1400" dirty="0"/>
              <a:t> </a:t>
            </a:r>
            <a:r>
              <a:rPr lang="de-DE" sz="1400" dirty="0" err="1"/>
              <a:t>participation</a:t>
            </a:r>
            <a:r>
              <a:rPr lang="de-DE" sz="1400" dirty="0"/>
              <a:t> </a:t>
            </a:r>
            <a:r>
              <a:rPr lang="de-DE" sz="1400" dirty="0" err="1"/>
              <a:t>have</a:t>
            </a:r>
            <a:r>
              <a:rPr lang="de-DE" sz="1400" dirty="0"/>
              <a:t> not </a:t>
            </a:r>
            <a:r>
              <a:rPr lang="de-DE" sz="1400" dirty="0" err="1"/>
              <a:t>been</a:t>
            </a:r>
            <a:r>
              <a:rPr lang="de-DE" sz="1400" dirty="0"/>
              <a:t> </a:t>
            </a:r>
            <a:r>
              <a:rPr lang="de-DE" sz="1400" dirty="0" err="1"/>
              <a:t>fulfilled</a:t>
            </a:r>
            <a:r>
              <a:rPr lang="de-DE" sz="1400" dirty="0"/>
              <a:t>, </a:t>
            </a:r>
            <a:r>
              <a:rPr lang="de-DE" sz="1400" dirty="0" err="1"/>
              <a:t>it</a:t>
            </a:r>
            <a:r>
              <a:rPr lang="de-DE" sz="1400" dirty="0"/>
              <a:t> </a:t>
            </a:r>
            <a:r>
              <a:rPr lang="de-DE" sz="1400" dirty="0" err="1"/>
              <a:t>shall</a:t>
            </a:r>
            <a:r>
              <a:rPr lang="de-DE" sz="1400" dirty="0"/>
              <a:t> </a:t>
            </a:r>
            <a:r>
              <a:rPr lang="de-DE" sz="1400" dirty="0" err="1"/>
              <a:t>indicate</a:t>
            </a:r>
            <a:r>
              <a:rPr lang="de-DE" sz="1400" dirty="0"/>
              <a:t> </a:t>
            </a:r>
            <a:r>
              <a:rPr lang="de-DE" sz="1400" dirty="0" err="1"/>
              <a:t>the</a:t>
            </a:r>
            <a:r>
              <a:rPr lang="de-DE" sz="1400" dirty="0"/>
              <a:t> </a:t>
            </a:r>
            <a:r>
              <a:rPr lang="de-DE" sz="1400" dirty="0" err="1"/>
              <a:t>arrangements</a:t>
            </a:r>
            <a:r>
              <a:rPr lang="de-DE" sz="1400" dirty="0"/>
              <a:t> </a:t>
            </a:r>
            <a:r>
              <a:rPr lang="de-DE" sz="1400" dirty="0" err="1"/>
              <a:t>to</a:t>
            </a:r>
            <a:r>
              <a:rPr lang="de-DE" sz="1400" dirty="0"/>
              <a:t> </a:t>
            </a:r>
            <a:r>
              <a:rPr lang="de-DE" sz="1400" dirty="0" err="1"/>
              <a:t>be</a:t>
            </a:r>
            <a:r>
              <a:rPr lang="de-DE" sz="1400" dirty="0"/>
              <a:t> </a:t>
            </a:r>
            <a:r>
              <a:rPr lang="de-DE" sz="1400" dirty="0" err="1"/>
              <a:t>adopted</a:t>
            </a:r>
            <a:r>
              <a:rPr lang="de-DE" sz="1400" dirty="0"/>
              <a:t> </a:t>
            </a:r>
            <a:r>
              <a:rPr lang="de-DE" sz="1400" dirty="0" err="1"/>
              <a:t>to</a:t>
            </a:r>
            <a:r>
              <a:rPr lang="de-DE" sz="1400" dirty="0"/>
              <a:t> </a:t>
            </a:r>
            <a:r>
              <a:rPr lang="de-DE" sz="1400" dirty="0" err="1"/>
              <a:t>fulfil</a:t>
            </a:r>
            <a:r>
              <a:rPr lang="de-DE" sz="1400" dirty="0"/>
              <a:t> </a:t>
            </a:r>
            <a:r>
              <a:rPr lang="de-DE" sz="1400" dirty="0" err="1"/>
              <a:t>those</a:t>
            </a:r>
            <a:r>
              <a:rPr lang="de-DE" sz="1400" dirty="0"/>
              <a:t> </a:t>
            </a:r>
            <a:r>
              <a:rPr lang="de-DE" sz="1400" dirty="0" err="1"/>
              <a:t>conditions</a:t>
            </a:r>
            <a:r>
              <a:rPr lang="de-DE" sz="1400" dirty="0"/>
              <a:t> and </a:t>
            </a:r>
            <a:r>
              <a:rPr lang="de-DE" sz="1400" dirty="0" err="1"/>
              <a:t>shall</a:t>
            </a:r>
            <a:r>
              <a:rPr lang="de-DE" sz="1400" dirty="0"/>
              <a:t> </a:t>
            </a:r>
            <a:r>
              <a:rPr lang="de-DE" sz="1400" dirty="0" err="1"/>
              <a:t>set</a:t>
            </a:r>
            <a:r>
              <a:rPr lang="de-DE" sz="1400" dirty="0"/>
              <a:t> a </a:t>
            </a:r>
            <a:r>
              <a:rPr lang="de-DE" sz="1400" dirty="0" err="1"/>
              <a:t>deadline</a:t>
            </a:r>
            <a:r>
              <a:rPr lang="de-DE" sz="1400" dirty="0"/>
              <a:t> </a:t>
            </a:r>
            <a:r>
              <a:rPr lang="de-DE" sz="1400" dirty="0" err="1"/>
              <a:t>for</a:t>
            </a:r>
            <a:r>
              <a:rPr lang="de-DE" sz="1400" dirty="0"/>
              <a:t> </a:t>
            </a:r>
            <a:r>
              <a:rPr lang="de-DE" sz="1400" dirty="0" err="1"/>
              <a:t>re-examining</a:t>
            </a:r>
            <a:r>
              <a:rPr lang="de-DE" sz="1400" dirty="0"/>
              <a:t> </a:t>
            </a:r>
            <a:r>
              <a:rPr lang="de-DE" sz="1400" dirty="0" err="1"/>
              <a:t>the</a:t>
            </a:r>
            <a:r>
              <a:rPr lang="de-DE" sz="1400" dirty="0"/>
              <a:t> </a:t>
            </a:r>
            <a:r>
              <a:rPr lang="de-DE" sz="1400" dirty="0" err="1"/>
              <a:t>request</a:t>
            </a:r>
            <a:r>
              <a:rPr lang="de-DE" sz="1400" dirty="0"/>
              <a:t>. On </a:t>
            </a:r>
            <a:r>
              <a:rPr lang="de-DE" sz="1400" dirty="0" err="1"/>
              <a:t>the</a:t>
            </a:r>
            <a:r>
              <a:rPr lang="de-DE" sz="1400" dirty="0"/>
              <a:t> </a:t>
            </a:r>
            <a:r>
              <a:rPr lang="de-DE" sz="1400" dirty="0" err="1"/>
              <a:t>expiry</a:t>
            </a:r>
            <a:r>
              <a:rPr lang="de-DE" sz="1400" dirty="0"/>
              <a:t> </a:t>
            </a:r>
            <a:r>
              <a:rPr lang="de-DE" sz="1400" dirty="0" err="1"/>
              <a:t>of</a:t>
            </a:r>
            <a:r>
              <a:rPr lang="de-DE" sz="1400" dirty="0"/>
              <a:t> </a:t>
            </a:r>
            <a:r>
              <a:rPr lang="de-DE" sz="1400" dirty="0" err="1"/>
              <a:t>that</a:t>
            </a:r>
            <a:r>
              <a:rPr lang="de-DE" sz="1400" dirty="0"/>
              <a:t> </a:t>
            </a:r>
            <a:r>
              <a:rPr lang="de-DE" sz="1400" dirty="0" err="1"/>
              <a:t>deadline</a:t>
            </a:r>
            <a:r>
              <a:rPr lang="de-DE" sz="1400" dirty="0"/>
              <a:t>, </a:t>
            </a:r>
            <a:r>
              <a:rPr lang="de-DE" sz="1400" dirty="0" err="1"/>
              <a:t>it</a:t>
            </a:r>
            <a:r>
              <a:rPr lang="de-DE" sz="1400" dirty="0"/>
              <a:t> </a:t>
            </a:r>
            <a:r>
              <a:rPr lang="de-DE" sz="1400" dirty="0" err="1"/>
              <a:t>shall</a:t>
            </a:r>
            <a:r>
              <a:rPr lang="de-DE" sz="1400" dirty="0"/>
              <a:t> </a:t>
            </a:r>
            <a:r>
              <a:rPr lang="de-DE" sz="1400" dirty="0" err="1"/>
              <a:t>re-examine</a:t>
            </a:r>
            <a:r>
              <a:rPr lang="de-DE" sz="1400" dirty="0"/>
              <a:t> </a:t>
            </a:r>
            <a:r>
              <a:rPr lang="de-DE" sz="1400" dirty="0" err="1"/>
              <a:t>the</a:t>
            </a:r>
            <a:r>
              <a:rPr lang="de-DE" sz="1400" dirty="0"/>
              <a:t> </a:t>
            </a:r>
            <a:r>
              <a:rPr lang="de-DE" sz="1400" dirty="0" err="1"/>
              <a:t>request</a:t>
            </a:r>
            <a:r>
              <a:rPr lang="de-DE" sz="1400" dirty="0"/>
              <a:t>, in </a:t>
            </a:r>
            <a:r>
              <a:rPr lang="de-DE" sz="1400" dirty="0" err="1"/>
              <a:t>accordance</a:t>
            </a:r>
            <a:r>
              <a:rPr lang="de-DE" sz="1400" dirty="0"/>
              <a:t> </a:t>
            </a:r>
            <a:r>
              <a:rPr lang="de-DE" sz="1400" dirty="0" err="1"/>
              <a:t>with</a:t>
            </a:r>
            <a:r>
              <a:rPr lang="de-DE" sz="1400" dirty="0"/>
              <a:t> </a:t>
            </a:r>
            <a:r>
              <a:rPr lang="de-DE" sz="1400" dirty="0" err="1"/>
              <a:t>the</a:t>
            </a:r>
            <a:r>
              <a:rPr lang="de-DE" sz="1400" dirty="0"/>
              <a:t> </a:t>
            </a:r>
            <a:r>
              <a:rPr lang="de-DE" sz="1400" dirty="0" err="1"/>
              <a:t>procedure</a:t>
            </a:r>
            <a:r>
              <a:rPr lang="de-DE" sz="1400" dirty="0"/>
              <a:t> </a:t>
            </a:r>
            <a:r>
              <a:rPr lang="de-DE" sz="1400" dirty="0" err="1"/>
              <a:t>set</a:t>
            </a:r>
            <a:r>
              <a:rPr lang="de-DE" sz="1400" dirty="0"/>
              <a:t> out in </a:t>
            </a:r>
            <a:r>
              <a:rPr lang="de-DE" sz="1400" dirty="0" err="1"/>
              <a:t>the</a:t>
            </a:r>
            <a:r>
              <a:rPr lang="de-DE" sz="1400" dirty="0"/>
              <a:t> </a:t>
            </a:r>
            <a:r>
              <a:rPr lang="de-DE" sz="1400" dirty="0" err="1"/>
              <a:t>second</a:t>
            </a:r>
            <a:r>
              <a:rPr lang="de-DE" sz="1400" dirty="0"/>
              <a:t> </a:t>
            </a:r>
            <a:r>
              <a:rPr lang="de-DE" sz="1400" dirty="0" err="1"/>
              <a:t>subparagraph</a:t>
            </a:r>
            <a:r>
              <a:rPr lang="de-DE" sz="1400" dirty="0"/>
              <a:t>. </a:t>
            </a:r>
            <a:r>
              <a:rPr lang="de-DE" sz="1400" dirty="0" err="1"/>
              <a:t>If</a:t>
            </a:r>
            <a:r>
              <a:rPr lang="de-DE" sz="1400" dirty="0"/>
              <a:t> </a:t>
            </a:r>
            <a:r>
              <a:rPr lang="de-DE" sz="1400" dirty="0" err="1"/>
              <a:t>the</a:t>
            </a:r>
            <a:r>
              <a:rPr lang="de-DE" sz="1400" dirty="0"/>
              <a:t> </a:t>
            </a:r>
            <a:r>
              <a:rPr lang="de-DE" sz="1400" dirty="0" err="1"/>
              <a:t>Commission</a:t>
            </a:r>
            <a:r>
              <a:rPr lang="de-DE" sz="1400" dirty="0"/>
              <a:t> </a:t>
            </a:r>
            <a:r>
              <a:rPr lang="de-DE" sz="1400" dirty="0" err="1"/>
              <a:t>considers</a:t>
            </a:r>
            <a:r>
              <a:rPr lang="de-DE" sz="1400" dirty="0"/>
              <a:t> </a:t>
            </a:r>
            <a:r>
              <a:rPr lang="de-DE" sz="1400" dirty="0" err="1"/>
              <a:t>that</a:t>
            </a:r>
            <a:r>
              <a:rPr lang="de-DE" sz="1400" dirty="0"/>
              <a:t> </a:t>
            </a:r>
            <a:r>
              <a:rPr lang="de-DE" sz="1400" dirty="0" err="1"/>
              <a:t>the</a:t>
            </a:r>
            <a:r>
              <a:rPr lang="de-DE" sz="1400" dirty="0"/>
              <a:t> </a:t>
            </a:r>
            <a:r>
              <a:rPr lang="de-DE" sz="1400" dirty="0" err="1"/>
              <a:t>conditions</a:t>
            </a:r>
            <a:r>
              <a:rPr lang="de-DE" sz="1400" dirty="0"/>
              <a:t> </a:t>
            </a:r>
            <a:r>
              <a:rPr lang="de-DE" sz="1400" dirty="0" err="1"/>
              <a:t>of</a:t>
            </a:r>
            <a:r>
              <a:rPr lang="de-DE" sz="1400" dirty="0"/>
              <a:t> </a:t>
            </a:r>
            <a:r>
              <a:rPr lang="de-DE" sz="1400" dirty="0" err="1"/>
              <a:t>participation</a:t>
            </a:r>
            <a:r>
              <a:rPr lang="de-DE" sz="1400" dirty="0"/>
              <a:t> </a:t>
            </a:r>
            <a:r>
              <a:rPr lang="de-DE" sz="1400" dirty="0" err="1"/>
              <a:t>have</a:t>
            </a:r>
            <a:r>
              <a:rPr lang="de-DE" sz="1400" dirty="0"/>
              <a:t> still not </a:t>
            </a:r>
            <a:r>
              <a:rPr lang="de-DE" sz="1400" dirty="0" err="1"/>
              <a:t>been</a:t>
            </a:r>
            <a:r>
              <a:rPr lang="de-DE" sz="1400" dirty="0"/>
              <a:t> </a:t>
            </a:r>
            <a:r>
              <a:rPr lang="de-DE" sz="1400" dirty="0" err="1"/>
              <a:t>met</a:t>
            </a:r>
            <a:r>
              <a:rPr lang="de-DE" sz="1400" dirty="0"/>
              <a:t>, </a:t>
            </a:r>
            <a:r>
              <a:rPr lang="de-DE" sz="1400" dirty="0" err="1"/>
              <a:t>the</a:t>
            </a:r>
            <a:r>
              <a:rPr lang="de-DE" sz="1400" dirty="0"/>
              <a:t> Member State </a:t>
            </a:r>
            <a:r>
              <a:rPr lang="de-DE" sz="1400" dirty="0" err="1"/>
              <a:t>concerned</a:t>
            </a:r>
            <a:r>
              <a:rPr lang="de-DE" sz="1400" dirty="0"/>
              <a:t> </a:t>
            </a:r>
            <a:r>
              <a:rPr lang="de-DE" sz="1400" dirty="0" err="1"/>
              <a:t>may</a:t>
            </a:r>
            <a:r>
              <a:rPr lang="de-DE" sz="1400" dirty="0"/>
              <a:t> </a:t>
            </a:r>
            <a:r>
              <a:rPr lang="de-DE" sz="1400" dirty="0" err="1"/>
              <a:t>refer</a:t>
            </a:r>
            <a:r>
              <a:rPr lang="de-DE" sz="1400" dirty="0"/>
              <a:t> </a:t>
            </a:r>
            <a:r>
              <a:rPr lang="de-DE" sz="1400" dirty="0" err="1"/>
              <a:t>the</a:t>
            </a:r>
            <a:r>
              <a:rPr lang="de-DE" sz="1400" dirty="0"/>
              <a:t> matter </a:t>
            </a:r>
            <a:r>
              <a:rPr lang="de-DE" sz="1400" dirty="0" err="1"/>
              <a:t>to</a:t>
            </a:r>
            <a:r>
              <a:rPr lang="de-DE" sz="1400" dirty="0"/>
              <a:t> </a:t>
            </a:r>
            <a:r>
              <a:rPr lang="de-DE" sz="1400" dirty="0" err="1"/>
              <a:t>the</a:t>
            </a:r>
            <a:r>
              <a:rPr lang="de-DE" sz="1400" dirty="0"/>
              <a:t> Council, </a:t>
            </a:r>
            <a:r>
              <a:rPr lang="de-DE" sz="1400" dirty="0" err="1"/>
              <a:t>which</a:t>
            </a:r>
            <a:r>
              <a:rPr lang="de-DE" sz="1400" dirty="0"/>
              <a:t> </a:t>
            </a:r>
            <a:r>
              <a:rPr lang="de-DE" sz="1400" dirty="0" err="1"/>
              <a:t>shall</a:t>
            </a:r>
            <a:r>
              <a:rPr lang="de-DE" sz="1400" dirty="0"/>
              <a:t> </a:t>
            </a:r>
            <a:r>
              <a:rPr lang="de-DE" sz="1400" dirty="0" err="1"/>
              <a:t>decide</a:t>
            </a:r>
            <a:r>
              <a:rPr lang="de-DE" sz="1400" dirty="0"/>
              <a:t> on </a:t>
            </a:r>
            <a:r>
              <a:rPr lang="de-DE" sz="1400" dirty="0" err="1"/>
              <a:t>the</a:t>
            </a:r>
            <a:r>
              <a:rPr lang="de-DE" sz="1400" dirty="0"/>
              <a:t> </a:t>
            </a:r>
            <a:r>
              <a:rPr lang="de-DE" sz="1400" dirty="0" err="1"/>
              <a:t>request</a:t>
            </a:r>
            <a:r>
              <a:rPr lang="de-DE" sz="1400" dirty="0"/>
              <a:t>. The Council </a:t>
            </a:r>
            <a:r>
              <a:rPr lang="de-DE" sz="1400" dirty="0" err="1"/>
              <a:t>shall</a:t>
            </a:r>
            <a:r>
              <a:rPr lang="de-DE" sz="1400" dirty="0"/>
              <a:t> </a:t>
            </a:r>
            <a:r>
              <a:rPr lang="de-DE" sz="1400" dirty="0" err="1"/>
              <a:t>act</a:t>
            </a:r>
            <a:r>
              <a:rPr lang="de-DE" sz="1400" dirty="0"/>
              <a:t> in </a:t>
            </a:r>
            <a:r>
              <a:rPr lang="de-DE" sz="1400" dirty="0" err="1"/>
              <a:t>accordance</a:t>
            </a:r>
            <a:r>
              <a:rPr lang="de-DE" sz="1400" dirty="0"/>
              <a:t> </a:t>
            </a:r>
            <a:r>
              <a:rPr lang="de-DE" sz="1400" dirty="0" err="1"/>
              <a:t>with</a:t>
            </a:r>
            <a:r>
              <a:rPr lang="de-DE" sz="1400" dirty="0"/>
              <a:t> </a:t>
            </a:r>
            <a:r>
              <a:rPr lang="de-DE" sz="1400" dirty="0" err="1"/>
              <a:t>Article</a:t>
            </a:r>
            <a:r>
              <a:rPr lang="de-DE" sz="1400" dirty="0"/>
              <a:t> 330. </a:t>
            </a:r>
            <a:r>
              <a:rPr lang="de-DE" sz="1400" dirty="0" err="1"/>
              <a:t>It</a:t>
            </a:r>
            <a:r>
              <a:rPr lang="de-DE" sz="1400" dirty="0"/>
              <a:t> </a:t>
            </a:r>
            <a:r>
              <a:rPr lang="de-DE" sz="1400" dirty="0" err="1"/>
              <a:t>may</a:t>
            </a:r>
            <a:r>
              <a:rPr lang="de-DE" sz="1400" dirty="0"/>
              <a:t> also </a:t>
            </a:r>
            <a:r>
              <a:rPr lang="de-DE" sz="1400" dirty="0" err="1"/>
              <a:t>adopt</a:t>
            </a:r>
            <a:r>
              <a:rPr lang="de-DE" sz="1400" dirty="0"/>
              <a:t> </a:t>
            </a:r>
            <a:r>
              <a:rPr lang="de-DE" sz="1400" dirty="0" err="1"/>
              <a:t>the</a:t>
            </a:r>
            <a:r>
              <a:rPr lang="de-DE" sz="1400" dirty="0"/>
              <a:t> </a:t>
            </a:r>
            <a:r>
              <a:rPr lang="de-DE" sz="1400" dirty="0" err="1"/>
              <a:t>transitional</a:t>
            </a:r>
            <a:r>
              <a:rPr lang="de-DE" sz="1400" dirty="0"/>
              <a:t> </a:t>
            </a:r>
            <a:r>
              <a:rPr lang="de-DE" sz="1400" dirty="0" err="1"/>
              <a:t>measures</a:t>
            </a:r>
            <a:r>
              <a:rPr lang="de-DE" sz="1400" dirty="0"/>
              <a:t> </a:t>
            </a:r>
            <a:r>
              <a:rPr lang="de-DE" sz="1400" dirty="0" err="1"/>
              <a:t>referred</a:t>
            </a:r>
            <a:r>
              <a:rPr lang="de-DE" sz="1400" dirty="0"/>
              <a:t> </a:t>
            </a:r>
            <a:r>
              <a:rPr lang="de-DE" sz="1400" dirty="0" err="1"/>
              <a:t>to</a:t>
            </a:r>
            <a:r>
              <a:rPr lang="de-DE" sz="1400" dirty="0"/>
              <a:t> in </a:t>
            </a:r>
            <a:r>
              <a:rPr lang="de-DE" sz="1400" dirty="0" err="1"/>
              <a:t>the</a:t>
            </a:r>
            <a:r>
              <a:rPr lang="de-DE" sz="1400" dirty="0"/>
              <a:t> </a:t>
            </a:r>
            <a:r>
              <a:rPr lang="de-DE" sz="1400" dirty="0" err="1"/>
              <a:t>second</a:t>
            </a:r>
            <a:r>
              <a:rPr lang="de-DE" sz="1400" dirty="0"/>
              <a:t> </a:t>
            </a:r>
            <a:r>
              <a:rPr lang="de-DE" sz="1400" dirty="0" err="1"/>
              <a:t>subparagraph</a:t>
            </a:r>
            <a:r>
              <a:rPr lang="de-DE" sz="1400" dirty="0"/>
              <a:t> on a </a:t>
            </a:r>
            <a:r>
              <a:rPr lang="de-DE" sz="1400" dirty="0" err="1"/>
              <a:t>proposal</a:t>
            </a:r>
            <a:r>
              <a:rPr lang="de-DE" sz="1400" dirty="0"/>
              <a:t> </a:t>
            </a:r>
            <a:r>
              <a:rPr lang="de-DE" sz="1400" dirty="0" err="1"/>
              <a:t>from</a:t>
            </a:r>
            <a:r>
              <a:rPr lang="de-DE" sz="1400" dirty="0"/>
              <a:t> </a:t>
            </a:r>
            <a:r>
              <a:rPr lang="de-DE" sz="1400" dirty="0" err="1"/>
              <a:t>the</a:t>
            </a:r>
            <a:r>
              <a:rPr lang="de-DE" sz="1400" dirty="0"/>
              <a:t> </a:t>
            </a:r>
            <a:r>
              <a:rPr lang="de-DE" sz="1400" dirty="0" err="1"/>
              <a:t>Commission</a:t>
            </a:r>
            <a:r>
              <a:rPr lang="de-DE" sz="1400" dirty="0"/>
              <a:t>.</a:t>
            </a:r>
          </a:p>
        </p:txBody>
      </p:sp>
      <p:sp>
        <p:nvSpPr>
          <p:cNvPr id="4" name="Footer Placeholder 3"/>
          <p:cNvSpPr>
            <a:spLocks noGrp="1"/>
          </p:cNvSpPr>
          <p:nvPr>
            <p:ph type="ftr" sz="quarter" idx="11"/>
          </p:nvPr>
        </p:nvSpPr>
        <p:spPr>
          <a:xfrm>
            <a:off x="2089536" y="6041362"/>
            <a:ext cx="2564637" cy="365125"/>
          </a:xfrm>
        </p:spPr>
        <p:txBody>
          <a:bodyPr>
            <a:normAutofit/>
          </a:bodyPr>
          <a:lstStyle/>
          <a:p>
            <a:pPr>
              <a:lnSpc>
                <a:spcPct val="90000"/>
              </a:lnSpc>
              <a:spcAft>
                <a:spcPts val="600"/>
              </a:spcAft>
            </a:pPr>
            <a:r>
              <a:rPr lang="en-US"/>
              <a:t>Prof. Dr. Maria Meng-Papantoni, Panteion University</a:t>
            </a:r>
          </a:p>
        </p:txBody>
      </p:sp>
      <p:pic>
        <p:nvPicPr>
          <p:cNvPr id="7" name="Εικόνα 6">
            <a:extLst>
              <a:ext uri="{FF2B5EF4-FFF2-40B4-BE49-F238E27FC236}">
                <a16:creationId xmlns:a16="http://schemas.microsoft.com/office/drawing/2014/main" id="{373431B0-79C1-A698-4EA2-6AC71177FF34}"/>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464777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pPr>
              <a:lnSpc>
                <a:spcPct val="90000"/>
              </a:lnSpc>
            </a:pPr>
            <a:r>
              <a:rPr lang="de-DE" sz="1400"/>
              <a:t>Art. 329 TFEU</a:t>
            </a:r>
          </a:p>
          <a:p>
            <a:pPr>
              <a:lnSpc>
                <a:spcPct val="90000"/>
              </a:lnSpc>
            </a:pPr>
            <a:r>
              <a:rPr lang="de-DE" sz="1400"/>
              <a:t>2.   The </a:t>
            </a:r>
            <a:r>
              <a:rPr lang="de-DE" sz="1400" err="1"/>
              <a:t>request</a:t>
            </a:r>
            <a:r>
              <a:rPr lang="de-DE" sz="1400"/>
              <a:t> </a:t>
            </a:r>
            <a:r>
              <a:rPr lang="de-DE" sz="1400" err="1"/>
              <a:t>of</a:t>
            </a:r>
            <a:r>
              <a:rPr lang="de-DE" sz="1400"/>
              <a:t> </a:t>
            </a:r>
            <a:r>
              <a:rPr lang="de-DE" sz="1400" err="1"/>
              <a:t>the</a:t>
            </a:r>
            <a:r>
              <a:rPr lang="de-DE" sz="1400"/>
              <a:t> Member States </a:t>
            </a:r>
            <a:r>
              <a:rPr lang="de-DE" sz="1400" err="1"/>
              <a:t>which</a:t>
            </a:r>
            <a:r>
              <a:rPr lang="de-DE" sz="1400"/>
              <a:t> </a:t>
            </a:r>
            <a:r>
              <a:rPr lang="de-DE" sz="1400" err="1"/>
              <a:t>wish</a:t>
            </a:r>
            <a:r>
              <a:rPr lang="de-DE" sz="1400"/>
              <a:t> </a:t>
            </a:r>
            <a:r>
              <a:rPr lang="de-DE" sz="1400" err="1"/>
              <a:t>to</a:t>
            </a:r>
            <a:r>
              <a:rPr lang="de-DE" sz="1400"/>
              <a:t> </a:t>
            </a:r>
            <a:r>
              <a:rPr lang="de-DE" sz="1400" err="1"/>
              <a:t>establish</a:t>
            </a:r>
            <a:r>
              <a:rPr lang="de-DE" sz="1400"/>
              <a:t> </a:t>
            </a:r>
            <a:r>
              <a:rPr lang="de-DE" sz="1400" err="1"/>
              <a:t>enhanced</a:t>
            </a:r>
            <a:r>
              <a:rPr lang="de-DE" sz="1400"/>
              <a:t> </a:t>
            </a:r>
            <a:r>
              <a:rPr lang="de-DE" sz="1400" err="1"/>
              <a:t>cooperation</a:t>
            </a:r>
            <a:r>
              <a:rPr lang="de-DE" sz="1400"/>
              <a:t> </a:t>
            </a:r>
            <a:r>
              <a:rPr lang="de-DE" sz="1400" err="1"/>
              <a:t>between</a:t>
            </a:r>
            <a:r>
              <a:rPr lang="de-DE" sz="1400"/>
              <a:t> </a:t>
            </a:r>
            <a:r>
              <a:rPr lang="de-DE" sz="1400" err="1"/>
              <a:t>themselves</a:t>
            </a:r>
            <a:r>
              <a:rPr lang="de-DE" sz="1400"/>
              <a:t> </a:t>
            </a:r>
            <a:r>
              <a:rPr lang="de-DE" sz="1400" err="1"/>
              <a:t>within</a:t>
            </a:r>
            <a:r>
              <a:rPr lang="de-DE" sz="1400"/>
              <a:t> </a:t>
            </a:r>
            <a:r>
              <a:rPr lang="de-DE" sz="1400" err="1"/>
              <a:t>the</a:t>
            </a:r>
            <a:r>
              <a:rPr lang="de-DE" sz="1400"/>
              <a:t> </a:t>
            </a:r>
            <a:r>
              <a:rPr lang="de-DE" sz="1400" err="1"/>
              <a:t>framework</a:t>
            </a:r>
            <a:r>
              <a:rPr lang="de-DE" sz="1400"/>
              <a:t> </a:t>
            </a:r>
            <a:r>
              <a:rPr lang="de-DE" sz="1400" err="1"/>
              <a:t>of</a:t>
            </a:r>
            <a:r>
              <a:rPr lang="de-DE" sz="1400"/>
              <a:t> </a:t>
            </a:r>
            <a:r>
              <a:rPr lang="de-DE" sz="1400" err="1"/>
              <a:t>the</a:t>
            </a:r>
            <a:r>
              <a:rPr lang="de-DE" sz="1400"/>
              <a:t> </a:t>
            </a:r>
            <a:r>
              <a:rPr lang="de-DE" sz="1400" err="1"/>
              <a:t>common</a:t>
            </a:r>
            <a:r>
              <a:rPr lang="de-DE" sz="1400"/>
              <a:t> </a:t>
            </a:r>
            <a:r>
              <a:rPr lang="de-DE" sz="1400" err="1"/>
              <a:t>foreign</a:t>
            </a:r>
            <a:r>
              <a:rPr lang="de-DE" sz="1400"/>
              <a:t> </a:t>
            </a:r>
            <a:r>
              <a:rPr lang="de-DE" sz="1400" err="1"/>
              <a:t>and</a:t>
            </a:r>
            <a:r>
              <a:rPr lang="de-DE" sz="1400"/>
              <a:t> </a:t>
            </a:r>
            <a:r>
              <a:rPr lang="de-DE" sz="1400" err="1"/>
              <a:t>security</a:t>
            </a:r>
            <a:r>
              <a:rPr lang="de-DE" sz="1400"/>
              <a:t> </a:t>
            </a:r>
            <a:r>
              <a:rPr lang="de-DE" sz="1400" err="1"/>
              <a:t>policy</a:t>
            </a:r>
            <a:r>
              <a:rPr lang="de-DE" sz="1400"/>
              <a:t> </a:t>
            </a:r>
            <a:r>
              <a:rPr lang="de-DE" sz="1400" err="1"/>
              <a:t>shall</a:t>
            </a:r>
            <a:r>
              <a:rPr lang="de-DE" sz="1400"/>
              <a:t> </a:t>
            </a:r>
            <a:r>
              <a:rPr lang="de-DE" sz="1400" err="1"/>
              <a:t>be</a:t>
            </a:r>
            <a:r>
              <a:rPr lang="de-DE" sz="1400"/>
              <a:t> </a:t>
            </a:r>
            <a:r>
              <a:rPr lang="de-DE" sz="1400" err="1"/>
              <a:t>addressed</a:t>
            </a:r>
            <a:r>
              <a:rPr lang="de-DE" sz="1400"/>
              <a:t> </a:t>
            </a:r>
            <a:r>
              <a:rPr lang="de-DE" sz="1400" err="1"/>
              <a:t>to</a:t>
            </a:r>
            <a:r>
              <a:rPr lang="de-DE" sz="1400"/>
              <a:t> </a:t>
            </a:r>
            <a:r>
              <a:rPr lang="de-DE" sz="1400" err="1"/>
              <a:t>the</a:t>
            </a:r>
            <a:r>
              <a:rPr lang="de-DE" sz="1400"/>
              <a:t> Council. </a:t>
            </a:r>
            <a:r>
              <a:rPr lang="de-DE" sz="1400" err="1"/>
              <a:t>It</a:t>
            </a:r>
            <a:r>
              <a:rPr lang="de-DE" sz="1400"/>
              <a:t> </a:t>
            </a:r>
            <a:r>
              <a:rPr lang="de-DE" sz="1400" err="1"/>
              <a:t>shall</a:t>
            </a:r>
            <a:r>
              <a:rPr lang="de-DE" sz="1400"/>
              <a:t> </a:t>
            </a:r>
            <a:r>
              <a:rPr lang="de-DE" sz="1400" err="1"/>
              <a:t>be</a:t>
            </a:r>
            <a:r>
              <a:rPr lang="de-DE" sz="1400"/>
              <a:t> </a:t>
            </a:r>
            <a:r>
              <a:rPr lang="de-DE" sz="1400" err="1"/>
              <a:t>forwarded</a:t>
            </a:r>
            <a:r>
              <a:rPr lang="de-DE" sz="1400"/>
              <a:t> </a:t>
            </a:r>
            <a:r>
              <a:rPr lang="de-DE" sz="1400" err="1"/>
              <a:t>to</a:t>
            </a:r>
            <a:r>
              <a:rPr lang="de-DE" sz="1400"/>
              <a:t> </a:t>
            </a:r>
            <a:r>
              <a:rPr lang="de-DE" sz="1400" err="1"/>
              <a:t>the</a:t>
            </a:r>
            <a:r>
              <a:rPr lang="de-DE" sz="1400"/>
              <a:t> High </a:t>
            </a:r>
            <a:r>
              <a:rPr lang="de-DE" sz="1400" err="1"/>
              <a:t>Representative</a:t>
            </a:r>
            <a:r>
              <a:rPr lang="de-DE" sz="1400"/>
              <a:t> </a:t>
            </a:r>
            <a:r>
              <a:rPr lang="de-DE" sz="1400" err="1"/>
              <a:t>of</a:t>
            </a:r>
            <a:r>
              <a:rPr lang="de-DE" sz="1400"/>
              <a:t> </a:t>
            </a:r>
            <a:r>
              <a:rPr lang="de-DE" sz="1400" err="1"/>
              <a:t>the</a:t>
            </a:r>
            <a:r>
              <a:rPr lang="de-DE" sz="1400"/>
              <a:t> Union </a:t>
            </a:r>
            <a:r>
              <a:rPr lang="de-DE" sz="1400" err="1"/>
              <a:t>for</a:t>
            </a:r>
            <a:r>
              <a:rPr lang="de-DE" sz="1400"/>
              <a:t> </a:t>
            </a:r>
            <a:r>
              <a:rPr lang="de-DE" sz="1400" err="1"/>
              <a:t>Foreign</a:t>
            </a:r>
            <a:r>
              <a:rPr lang="de-DE" sz="1400"/>
              <a:t> </a:t>
            </a:r>
            <a:r>
              <a:rPr lang="de-DE" sz="1400" err="1"/>
              <a:t>Affairs</a:t>
            </a:r>
            <a:r>
              <a:rPr lang="de-DE" sz="1400"/>
              <a:t> </a:t>
            </a:r>
            <a:r>
              <a:rPr lang="de-DE" sz="1400" err="1"/>
              <a:t>and</a:t>
            </a:r>
            <a:r>
              <a:rPr lang="de-DE" sz="1400"/>
              <a:t> Security </a:t>
            </a:r>
            <a:r>
              <a:rPr lang="de-DE" sz="1400" err="1"/>
              <a:t>Policy</a:t>
            </a:r>
            <a:r>
              <a:rPr lang="de-DE" sz="1400"/>
              <a:t>, </a:t>
            </a:r>
            <a:r>
              <a:rPr lang="de-DE" sz="1400" err="1"/>
              <a:t>who</a:t>
            </a:r>
            <a:r>
              <a:rPr lang="de-DE" sz="1400"/>
              <a:t> </a:t>
            </a:r>
            <a:r>
              <a:rPr lang="de-DE" sz="1400" err="1"/>
              <a:t>shall</a:t>
            </a:r>
            <a:r>
              <a:rPr lang="de-DE" sz="1400"/>
              <a:t> </a:t>
            </a:r>
            <a:r>
              <a:rPr lang="de-DE" sz="1400" err="1"/>
              <a:t>give</a:t>
            </a:r>
            <a:r>
              <a:rPr lang="de-DE" sz="1400"/>
              <a:t> an </a:t>
            </a:r>
            <a:r>
              <a:rPr lang="de-DE" sz="1400" err="1"/>
              <a:t>opinion</a:t>
            </a:r>
            <a:r>
              <a:rPr lang="de-DE" sz="1400"/>
              <a:t> on </a:t>
            </a:r>
            <a:r>
              <a:rPr lang="de-DE" sz="1400" err="1"/>
              <a:t>whether</a:t>
            </a:r>
            <a:r>
              <a:rPr lang="de-DE" sz="1400"/>
              <a:t> </a:t>
            </a:r>
            <a:r>
              <a:rPr lang="de-DE" sz="1400" err="1"/>
              <a:t>the</a:t>
            </a:r>
            <a:r>
              <a:rPr lang="de-DE" sz="1400"/>
              <a:t> </a:t>
            </a:r>
            <a:r>
              <a:rPr lang="de-DE" sz="1400" err="1"/>
              <a:t>enhanced</a:t>
            </a:r>
            <a:r>
              <a:rPr lang="de-DE" sz="1400"/>
              <a:t> </a:t>
            </a:r>
            <a:r>
              <a:rPr lang="de-DE" sz="1400" err="1"/>
              <a:t>cooperation</a:t>
            </a:r>
            <a:r>
              <a:rPr lang="de-DE" sz="1400"/>
              <a:t> </a:t>
            </a:r>
            <a:r>
              <a:rPr lang="de-DE" sz="1400" err="1"/>
              <a:t>proposed</a:t>
            </a:r>
            <a:r>
              <a:rPr lang="de-DE" sz="1400"/>
              <a:t> </a:t>
            </a:r>
            <a:r>
              <a:rPr lang="de-DE" sz="1400" err="1"/>
              <a:t>is</a:t>
            </a:r>
            <a:r>
              <a:rPr lang="de-DE" sz="1400"/>
              <a:t> </a:t>
            </a:r>
            <a:r>
              <a:rPr lang="de-DE" sz="1400" err="1"/>
              <a:t>consistent</a:t>
            </a:r>
            <a:r>
              <a:rPr lang="de-DE" sz="1400"/>
              <a:t> </a:t>
            </a:r>
            <a:r>
              <a:rPr lang="de-DE" sz="1400" err="1"/>
              <a:t>with</a:t>
            </a:r>
            <a:r>
              <a:rPr lang="de-DE" sz="1400"/>
              <a:t> </a:t>
            </a:r>
            <a:r>
              <a:rPr lang="de-DE" sz="1400" err="1"/>
              <a:t>the</a:t>
            </a:r>
            <a:r>
              <a:rPr lang="de-DE" sz="1400"/>
              <a:t> </a:t>
            </a:r>
            <a:r>
              <a:rPr lang="de-DE" sz="1400" err="1"/>
              <a:t>Union’s</a:t>
            </a:r>
            <a:r>
              <a:rPr lang="de-DE" sz="1400"/>
              <a:t> </a:t>
            </a:r>
            <a:r>
              <a:rPr lang="de-DE" sz="1400" err="1"/>
              <a:t>common</a:t>
            </a:r>
            <a:r>
              <a:rPr lang="de-DE" sz="1400"/>
              <a:t> </a:t>
            </a:r>
            <a:r>
              <a:rPr lang="de-DE" sz="1400" err="1"/>
              <a:t>foreign</a:t>
            </a:r>
            <a:r>
              <a:rPr lang="de-DE" sz="1400"/>
              <a:t> </a:t>
            </a:r>
            <a:r>
              <a:rPr lang="de-DE" sz="1400" err="1"/>
              <a:t>and</a:t>
            </a:r>
            <a:r>
              <a:rPr lang="de-DE" sz="1400"/>
              <a:t> </a:t>
            </a:r>
            <a:r>
              <a:rPr lang="de-DE" sz="1400" err="1"/>
              <a:t>security</a:t>
            </a:r>
            <a:r>
              <a:rPr lang="de-DE" sz="1400"/>
              <a:t> </a:t>
            </a:r>
            <a:r>
              <a:rPr lang="de-DE" sz="1400" err="1"/>
              <a:t>policy</a:t>
            </a:r>
            <a:r>
              <a:rPr lang="de-DE" sz="1400"/>
              <a:t>, </a:t>
            </a:r>
            <a:r>
              <a:rPr lang="de-DE" sz="1400" err="1"/>
              <a:t>and</a:t>
            </a:r>
            <a:r>
              <a:rPr lang="de-DE" sz="1400"/>
              <a:t> </a:t>
            </a:r>
            <a:r>
              <a:rPr lang="de-DE" sz="1400" err="1"/>
              <a:t>to</a:t>
            </a:r>
            <a:r>
              <a:rPr lang="de-DE" sz="1400"/>
              <a:t> </a:t>
            </a:r>
            <a:r>
              <a:rPr lang="de-DE" sz="1400" err="1"/>
              <a:t>the</a:t>
            </a:r>
            <a:r>
              <a:rPr lang="de-DE" sz="1400"/>
              <a:t> </a:t>
            </a:r>
            <a:r>
              <a:rPr lang="de-DE" sz="1400" err="1"/>
              <a:t>Commission</a:t>
            </a:r>
            <a:r>
              <a:rPr lang="de-DE" sz="1400"/>
              <a:t>, </a:t>
            </a:r>
            <a:r>
              <a:rPr lang="de-DE" sz="1400" err="1"/>
              <a:t>which</a:t>
            </a:r>
            <a:r>
              <a:rPr lang="de-DE" sz="1400"/>
              <a:t> </a:t>
            </a:r>
            <a:r>
              <a:rPr lang="de-DE" sz="1400" err="1"/>
              <a:t>shall</a:t>
            </a:r>
            <a:r>
              <a:rPr lang="de-DE" sz="1400"/>
              <a:t> </a:t>
            </a:r>
            <a:r>
              <a:rPr lang="de-DE" sz="1400" err="1"/>
              <a:t>give</a:t>
            </a:r>
            <a:r>
              <a:rPr lang="de-DE" sz="1400"/>
              <a:t> </a:t>
            </a:r>
            <a:r>
              <a:rPr lang="de-DE" sz="1400" err="1"/>
              <a:t>its</a:t>
            </a:r>
            <a:r>
              <a:rPr lang="de-DE" sz="1400"/>
              <a:t> </a:t>
            </a:r>
            <a:r>
              <a:rPr lang="de-DE" sz="1400" err="1"/>
              <a:t>opinion</a:t>
            </a:r>
            <a:r>
              <a:rPr lang="de-DE" sz="1400"/>
              <a:t> in </a:t>
            </a:r>
            <a:r>
              <a:rPr lang="de-DE" sz="1400" err="1"/>
              <a:t>particular</a:t>
            </a:r>
            <a:r>
              <a:rPr lang="de-DE" sz="1400"/>
              <a:t> on </a:t>
            </a:r>
            <a:r>
              <a:rPr lang="de-DE" sz="1400" err="1"/>
              <a:t>whether</a:t>
            </a:r>
            <a:r>
              <a:rPr lang="de-DE" sz="1400"/>
              <a:t> </a:t>
            </a:r>
            <a:r>
              <a:rPr lang="de-DE" sz="1400" err="1"/>
              <a:t>the</a:t>
            </a:r>
            <a:r>
              <a:rPr lang="de-DE" sz="1400"/>
              <a:t> </a:t>
            </a:r>
            <a:r>
              <a:rPr lang="de-DE" sz="1400" err="1"/>
              <a:t>enhanced</a:t>
            </a:r>
            <a:r>
              <a:rPr lang="de-DE" sz="1400"/>
              <a:t> </a:t>
            </a:r>
            <a:r>
              <a:rPr lang="de-DE" sz="1400" err="1"/>
              <a:t>cooperation</a:t>
            </a:r>
            <a:r>
              <a:rPr lang="de-DE" sz="1400"/>
              <a:t> </a:t>
            </a:r>
            <a:r>
              <a:rPr lang="de-DE" sz="1400" err="1"/>
              <a:t>proposed</a:t>
            </a:r>
            <a:r>
              <a:rPr lang="de-DE" sz="1400"/>
              <a:t> </a:t>
            </a:r>
            <a:r>
              <a:rPr lang="de-DE" sz="1400" err="1"/>
              <a:t>is</a:t>
            </a:r>
            <a:r>
              <a:rPr lang="de-DE" sz="1400"/>
              <a:t> </a:t>
            </a:r>
            <a:r>
              <a:rPr lang="de-DE" sz="1400" err="1"/>
              <a:t>consistent</a:t>
            </a:r>
            <a:r>
              <a:rPr lang="de-DE" sz="1400"/>
              <a:t> </a:t>
            </a:r>
            <a:r>
              <a:rPr lang="de-DE" sz="1400" err="1"/>
              <a:t>with</a:t>
            </a:r>
            <a:r>
              <a:rPr lang="de-DE" sz="1400"/>
              <a:t> </a:t>
            </a:r>
            <a:r>
              <a:rPr lang="de-DE" sz="1400" err="1"/>
              <a:t>other</a:t>
            </a:r>
            <a:r>
              <a:rPr lang="de-DE" sz="1400"/>
              <a:t> Union </a:t>
            </a:r>
            <a:r>
              <a:rPr lang="de-DE" sz="1400" err="1"/>
              <a:t>policies</a:t>
            </a:r>
            <a:r>
              <a:rPr lang="de-DE" sz="1400"/>
              <a:t>. </a:t>
            </a:r>
            <a:r>
              <a:rPr lang="de-DE" sz="1400" err="1"/>
              <a:t>It</a:t>
            </a:r>
            <a:r>
              <a:rPr lang="de-DE" sz="1400"/>
              <a:t> </a:t>
            </a:r>
            <a:r>
              <a:rPr lang="de-DE" sz="1400" err="1"/>
              <a:t>shall</a:t>
            </a:r>
            <a:r>
              <a:rPr lang="de-DE" sz="1400"/>
              <a:t> also </a:t>
            </a:r>
            <a:r>
              <a:rPr lang="de-DE" sz="1400" err="1"/>
              <a:t>be</a:t>
            </a:r>
            <a:r>
              <a:rPr lang="de-DE" sz="1400"/>
              <a:t> </a:t>
            </a:r>
            <a:r>
              <a:rPr lang="de-DE" sz="1400" err="1"/>
              <a:t>forwarded</a:t>
            </a:r>
            <a:r>
              <a:rPr lang="de-DE" sz="1400"/>
              <a:t> </a:t>
            </a:r>
            <a:r>
              <a:rPr lang="de-DE" sz="1400" err="1"/>
              <a:t>to</a:t>
            </a:r>
            <a:r>
              <a:rPr lang="de-DE" sz="1400"/>
              <a:t> </a:t>
            </a:r>
            <a:r>
              <a:rPr lang="de-DE" sz="1400" err="1"/>
              <a:t>the</a:t>
            </a:r>
            <a:r>
              <a:rPr lang="de-DE" sz="1400"/>
              <a:t> European </a:t>
            </a:r>
            <a:r>
              <a:rPr lang="de-DE" sz="1400" err="1"/>
              <a:t>Parliament</a:t>
            </a:r>
            <a:r>
              <a:rPr lang="de-DE" sz="1400"/>
              <a:t> </a:t>
            </a:r>
            <a:r>
              <a:rPr lang="de-DE" sz="1400" err="1"/>
              <a:t>for</a:t>
            </a:r>
            <a:r>
              <a:rPr lang="de-DE" sz="1400"/>
              <a:t> </a:t>
            </a:r>
            <a:r>
              <a:rPr lang="de-DE" sz="1400" err="1"/>
              <a:t>information</a:t>
            </a:r>
            <a:r>
              <a:rPr lang="de-DE" sz="1400"/>
              <a:t>.</a:t>
            </a:r>
          </a:p>
          <a:p>
            <a:pPr>
              <a:lnSpc>
                <a:spcPct val="90000"/>
              </a:lnSpc>
            </a:pPr>
            <a:r>
              <a:rPr lang="de-DE" sz="1400" err="1"/>
              <a:t>Authorisation</a:t>
            </a:r>
            <a:r>
              <a:rPr lang="de-DE" sz="1400"/>
              <a:t> </a:t>
            </a:r>
            <a:r>
              <a:rPr lang="de-DE" sz="1400" err="1"/>
              <a:t>to</a:t>
            </a:r>
            <a:r>
              <a:rPr lang="de-DE" sz="1400"/>
              <a:t> </a:t>
            </a:r>
            <a:r>
              <a:rPr lang="de-DE" sz="1400" err="1"/>
              <a:t>proceed</a:t>
            </a:r>
            <a:r>
              <a:rPr lang="de-DE" sz="1400"/>
              <a:t> </a:t>
            </a:r>
            <a:r>
              <a:rPr lang="de-DE" sz="1400" err="1"/>
              <a:t>with</a:t>
            </a:r>
            <a:r>
              <a:rPr lang="de-DE" sz="1400"/>
              <a:t> </a:t>
            </a:r>
            <a:r>
              <a:rPr lang="de-DE" sz="1400" err="1"/>
              <a:t>enhanced</a:t>
            </a:r>
            <a:r>
              <a:rPr lang="de-DE" sz="1400"/>
              <a:t> </a:t>
            </a:r>
            <a:r>
              <a:rPr lang="de-DE" sz="1400" err="1"/>
              <a:t>cooperation</a:t>
            </a:r>
            <a:r>
              <a:rPr lang="de-DE" sz="1400"/>
              <a:t> </a:t>
            </a:r>
            <a:r>
              <a:rPr lang="de-DE" sz="1400" err="1"/>
              <a:t>shall</a:t>
            </a:r>
            <a:r>
              <a:rPr lang="de-DE" sz="1400"/>
              <a:t> </a:t>
            </a:r>
            <a:r>
              <a:rPr lang="de-DE" sz="1400" err="1"/>
              <a:t>be</a:t>
            </a:r>
            <a:r>
              <a:rPr lang="de-DE" sz="1400"/>
              <a:t> </a:t>
            </a:r>
            <a:r>
              <a:rPr lang="de-DE" sz="1400" err="1"/>
              <a:t>granted</a:t>
            </a:r>
            <a:r>
              <a:rPr lang="de-DE" sz="1400"/>
              <a:t> </a:t>
            </a:r>
            <a:r>
              <a:rPr lang="de-DE" sz="1400" err="1"/>
              <a:t>by</a:t>
            </a:r>
            <a:r>
              <a:rPr lang="de-DE" sz="1400"/>
              <a:t> a </a:t>
            </a:r>
            <a:r>
              <a:rPr lang="de-DE" sz="1400" err="1"/>
              <a:t>decision</a:t>
            </a:r>
            <a:r>
              <a:rPr lang="de-DE" sz="1400"/>
              <a:t> </a:t>
            </a:r>
            <a:r>
              <a:rPr lang="de-DE" sz="1400" err="1"/>
              <a:t>of</a:t>
            </a:r>
            <a:r>
              <a:rPr lang="de-DE" sz="1400"/>
              <a:t> </a:t>
            </a:r>
            <a:r>
              <a:rPr lang="de-DE" sz="1400" err="1"/>
              <a:t>the</a:t>
            </a:r>
            <a:r>
              <a:rPr lang="de-DE" sz="1400"/>
              <a:t> Council </a:t>
            </a:r>
            <a:r>
              <a:rPr lang="de-DE" sz="1400" err="1"/>
              <a:t>acting</a:t>
            </a:r>
            <a:r>
              <a:rPr lang="de-DE" sz="1400"/>
              <a:t> </a:t>
            </a:r>
            <a:r>
              <a:rPr lang="de-DE" sz="1400" err="1"/>
              <a:t>unanimously</a:t>
            </a:r>
            <a:endParaRPr lang="de-DE" sz="1400"/>
          </a:p>
        </p:txBody>
      </p:sp>
      <p:sp>
        <p:nvSpPr>
          <p:cNvPr id="4" name="Footer Placeholder 3"/>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1" name="Rectangle 1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sz="3100" dirty="0">
                <a:solidFill>
                  <a:schemeClr val="bg1"/>
                </a:solidFill>
              </a:rPr>
              <a:t>New Enhanced </a:t>
            </a:r>
            <a:r>
              <a:rPr lang="de-DE" sz="3100" dirty="0" err="1">
                <a:solidFill>
                  <a:schemeClr val="bg1"/>
                </a:solidFill>
              </a:rPr>
              <a:t>Cooperation</a:t>
            </a:r>
            <a:r>
              <a:rPr lang="de-DE" sz="3100" dirty="0">
                <a:solidFill>
                  <a:schemeClr val="bg1"/>
                </a:solidFill>
              </a:rPr>
              <a:t>: CFSP</a:t>
            </a:r>
          </a:p>
        </p:txBody>
      </p:sp>
      <p:pic>
        <p:nvPicPr>
          <p:cNvPr id="7" name="Εικόνα 6">
            <a:extLst>
              <a:ext uri="{FF2B5EF4-FFF2-40B4-BE49-F238E27FC236}">
                <a16:creationId xmlns:a16="http://schemas.microsoft.com/office/drawing/2014/main" id="{3B9ED17E-4FAE-2BDD-9E11-0F22898384A0}"/>
              </a:ext>
            </a:extLst>
          </p:cNvPr>
          <p:cNvPicPr>
            <a:picLocks noChangeAspect="1"/>
          </p:cNvPicPr>
          <p:nvPr/>
        </p:nvPicPr>
        <p:blipFill>
          <a:blip r:embed="rId2"/>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923633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6"/>
          <p:cNvSpPr>
            <a:spLocks noGrp="1"/>
          </p:cNvSpPr>
          <p:nvPr>
            <p:ph idx="1"/>
          </p:nvPr>
        </p:nvSpPr>
        <p:spPr>
          <a:xfrm>
            <a:off x="508000" y="1253067"/>
            <a:ext cx="4616450" cy="4351866"/>
          </a:xfrm>
        </p:spPr>
        <p:txBody>
          <a:bodyPr anchor="ctr">
            <a:normAutofit/>
          </a:bodyPr>
          <a:lstStyle/>
          <a:p>
            <a:pPr>
              <a:lnSpc>
                <a:spcPct val="90000"/>
              </a:lnSpc>
            </a:pPr>
            <a:r>
              <a:rPr lang="de-DE" sz="1500"/>
              <a:t>Article 334</a:t>
            </a:r>
          </a:p>
          <a:p>
            <a:pPr>
              <a:lnSpc>
                <a:spcPct val="90000"/>
              </a:lnSpc>
            </a:pPr>
            <a:r>
              <a:rPr lang="de-DE" sz="1500"/>
              <a:t>The Council </a:t>
            </a:r>
            <a:r>
              <a:rPr lang="de-DE" sz="1500" err="1"/>
              <a:t>and</a:t>
            </a:r>
            <a:r>
              <a:rPr lang="de-DE" sz="1500"/>
              <a:t> </a:t>
            </a:r>
            <a:r>
              <a:rPr lang="de-DE" sz="1500" err="1"/>
              <a:t>the</a:t>
            </a:r>
            <a:r>
              <a:rPr lang="de-DE" sz="1500"/>
              <a:t> </a:t>
            </a:r>
            <a:r>
              <a:rPr lang="de-DE" sz="1500" err="1"/>
              <a:t>Commission</a:t>
            </a:r>
            <a:r>
              <a:rPr lang="de-DE" sz="1500"/>
              <a:t> </a:t>
            </a:r>
            <a:r>
              <a:rPr lang="de-DE" sz="1500" err="1"/>
              <a:t>shall</a:t>
            </a:r>
            <a:r>
              <a:rPr lang="de-DE" sz="1500"/>
              <a:t> </a:t>
            </a:r>
            <a:r>
              <a:rPr lang="de-DE" sz="1500" err="1"/>
              <a:t>ensure</a:t>
            </a:r>
            <a:r>
              <a:rPr lang="de-DE" sz="1500"/>
              <a:t> </a:t>
            </a:r>
            <a:r>
              <a:rPr lang="de-DE" sz="1500" err="1"/>
              <a:t>the</a:t>
            </a:r>
            <a:r>
              <a:rPr lang="de-DE" sz="1500"/>
              <a:t> </a:t>
            </a:r>
            <a:r>
              <a:rPr lang="de-DE" sz="1500" err="1"/>
              <a:t>consistency</a:t>
            </a:r>
            <a:r>
              <a:rPr lang="de-DE" sz="1500"/>
              <a:t> </a:t>
            </a:r>
            <a:r>
              <a:rPr lang="de-DE" sz="1500" err="1"/>
              <a:t>of</a:t>
            </a:r>
            <a:r>
              <a:rPr lang="de-DE" sz="1500"/>
              <a:t> </a:t>
            </a:r>
            <a:r>
              <a:rPr lang="de-DE" sz="1500" err="1"/>
              <a:t>activities</a:t>
            </a:r>
            <a:r>
              <a:rPr lang="de-DE" sz="1500"/>
              <a:t> </a:t>
            </a:r>
            <a:r>
              <a:rPr lang="de-DE" sz="1500" err="1"/>
              <a:t>undertaken</a:t>
            </a:r>
            <a:r>
              <a:rPr lang="de-DE" sz="1500"/>
              <a:t> in </a:t>
            </a:r>
            <a:r>
              <a:rPr lang="de-DE" sz="1500" err="1"/>
              <a:t>the</a:t>
            </a:r>
            <a:r>
              <a:rPr lang="de-DE" sz="1500"/>
              <a:t> </a:t>
            </a:r>
            <a:r>
              <a:rPr lang="de-DE" sz="1500" err="1"/>
              <a:t>context</a:t>
            </a:r>
            <a:r>
              <a:rPr lang="de-DE" sz="1500"/>
              <a:t> </a:t>
            </a:r>
            <a:r>
              <a:rPr lang="de-DE" sz="1500" err="1"/>
              <a:t>of</a:t>
            </a:r>
            <a:r>
              <a:rPr lang="de-DE" sz="1500"/>
              <a:t> </a:t>
            </a:r>
            <a:r>
              <a:rPr lang="de-DE" sz="1500" err="1"/>
              <a:t>enhanced</a:t>
            </a:r>
            <a:r>
              <a:rPr lang="de-DE" sz="1500"/>
              <a:t> </a:t>
            </a:r>
            <a:r>
              <a:rPr lang="de-DE" sz="1500" err="1"/>
              <a:t>cooperation</a:t>
            </a:r>
            <a:r>
              <a:rPr lang="de-DE" sz="1500"/>
              <a:t> </a:t>
            </a:r>
            <a:r>
              <a:rPr lang="de-DE" sz="1500" err="1"/>
              <a:t>and</a:t>
            </a:r>
            <a:r>
              <a:rPr lang="de-DE" sz="1500"/>
              <a:t> </a:t>
            </a:r>
            <a:r>
              <a:rPr lang="de-DE" sz="1500" err="1"/>
              <a:t>the</a:t>
            </a:r>
            <a:r>
              <a:rPr lang="de-DE" sz="1500"/>
              <a:t> </a:t>
            </a:r>
            <a:r>
              <a:rPr lang="de-DE" sz="1500" err="1"/>
              <a:t>consistency</a:t>
            </a:r>
            <a:r>
              <a:rPr lang="de-DE" sz="1500"/>
              <a:t> </a:t>
            </a:r>
            <a:r>
              <a:rPr lang="de-DE" sz="1500" err="1"/>
              <a:t>of</a:t>
            </a:r>
            <a:r>
              <a:rPr lang="de-DE" sz="1500"/>
              <a:t> such </a:t>
            </a:r>
            <a:r>
              <a:rPr lang="de-DE" sz="1500" err="1"/>
              <a:t>activities</a:t>
            </a:r>
            <a:r>
              <a:rPr lang="de-DE" sz="1500"/>
              <a:t> </a:t>
            </a:r>
            <a:r>
              <a:rPr lang="de-DE" sz="1500" err="1"/>
              <a:t>with</a:t>
            </a:r>
            <a:r>
              <a:rPr lang="de-DE" sz="1500"/>
              <a:t> </a:t>
            </a:r>
            <a:r>
              <a:rPr lang="de-DE" sz="1500" err="1"/>
              <a:t>the</a:t>
            </a:r>
            <a:r>
              <a:rPr lang="de-DE" sz="1500"/>
              <a:t> </a:t>
            </a:r>
            <a:r>
              <a:rPr lang="de-DE" sz="1500" err="1"/>
              <a:t>policies</a:t>
            </a:r>
            <a:r>
              <a:rPr lang="de-DE" sz="1500"/>
              <a:t> </a:t>
            </a:r>
            <a:r>
              <a:rPr lang="de-DE" sz="1500" err="1"/>
              <a:t>of</a:t>
            </a:r>
            <a:r>
              <a:rPr lang="de-DE" sz="1500"/>
              <a:t> </a:t>
            </a:r>
            <a:r>
              <a:rPr lang="de-DE" sz="1500" err="1"/>
              <a:t>the</a:t>
            </a:r>
            <a:r>
              <a:rPr lang="de-DE" sz="1500"/>
              <a:t> Union, </a:t>
            </a:r>
            <a:r>
              <a:rPr lang="de-DE" sz="1500" err="1"/>
              <a:t>and</a:t>
            </a:r>
            <a:r>
              <a:rPr lang="de-DE" sz="1500"/>
              <a:t> </a:t>
            </a:r>
            <a:r>
              <a:rPr lang="de-DE" sz="1500" err="1"/>
              <a:t>shall</a:t>
            </a:r>
            <a:r>
              <a:rPr lang="de-DE" sz="1500"/>
              <a:t> </a:t>
            </a:r>
            <a:r>
              <a:rPr lang="de-DE" sz="1500" err="1"/>
              <a:t>cooperate</a:t>
            </a:r>
            <a:r>
              <a:rPr lang="de-DE" sz="1500"/>
              <a:t> </a:t>
            </a:r>
            <a:r>
              <a:rPr lang="de-DE" sz="1500" err="1"/>
              <a:t>to</a:t>
            </a:r>
            <a:r>
              <a:rPr lang="de-DE" sz="1500"/>
              <a:t> </a:t>
            </a:r>
            <a:r>
              <a:rPr lang="de-DE" sz="1500" err="1"/>
              <a:t>that</a:t>
            </a:r>
            <a:r>
              <a:rPr lang="de-DE" sz="1500"/>
              <a:t> end.</a:t>
            </a:r>
          </a:p>
          <a:p>
            <a:pPr>
              <a:lnSpc>
                <a:spcPct val="90000"/>
              </a:lnSpc>
            </a:pPr>
            <a:endParaRPr lang="de-DE" sz="1500"/>
          </a:p>
          <a:p>
            <a:pPr>
              <a:lnSpc>
                <a:spcPct val="90000"/>
              </a:lnSpc>
            </a:pPr>
            <a:r>
              <a:rPr lang="de-DE" sz="1500"/>
              <a:t>Article 332</a:t>
            </a:r>
          </a:p>
          <a:p>
            <a:pPr>
              <a:lnSpc>
                <a:spcPct val="90000"/>
              </a:lnSpc>
            </a:pPr>
            <a:r>
              <a:rPr lang="de-DE" sz="1500" err="1"/>
              <a:t>Expenditure</a:t>
            </a:r>
            <a:r>
              <a:rPr lang="de-DE" sz="1500"/>
              <a:t> </a:t>
            </a:r>
            <a:r>
              <a:rPr lang="de-DE" sz="1500" err="1"/>
              <a:t>resulting</a:t>
            </a:r>
            <a:r>
              <a:rPr lang="de-DE" sz="1500"/>
              <a:t> </a:t>
            </a:r>
            <a:r>
              <a:rPr lang="de-DE" sz="1500" err="1"/>
              <a:t>from</a:t>
            </a:r>
            <a:r>
              <a:rPr lang="de-DE" sz="1500"/>
              <a:t> </a:t>
            </a:r>
            <a:r>
              <a:rPr lang="de-DE" sz="1500" err="1"/>
              <a:t>implementation</a:t>
            </a:r>
            <a:r>
              <a:rPr lang="de-DE" sz="1500"/>
              <a:t> </a:t>
            </a:r>
            <a:r>
              <a:rPr lang="de-DE" sz="1500" err="1"/>
              <a:t>of</a:t>
            </a:r>
            <a:r>
              <a:rPr lang="de-DE" sz="1500"/>
              <a:t> </a:t>
            </a:r>
            <a:r>
              <a:rPr lang="de-DE" sz="1500" err="1"/>
              <a:t>enhanced</a:t>
            </a:r>
            <a:r>
              <a:rPr lang="de-DE" sz="1500"/>
              <a:t> </a:t>
            </a:r>
            <a:r>
              <a:rPr lang="de-DE" sz="1500" err="1"/>
              <a:t>cooperation</a:t>
            </a:r>
            <a:r>
              <a:rPr lang="de-DE" sz="1500"/>
              <a:t>, </a:t>
            </a:r>
            <a:r>
              <a:rPr lang="de-DE" sz="1500" err="1"/>
              <a:t>other</a:t>
            </a:r>
            <a:r>
              <a:rPr lang="de-DE" sz="1500"/>
              <a:t> </a:t>
            </a:r>
            <a:r>
              <a:rPr lang="de-DE" sz="1500" err="1"/>
              <a:t>than</a:t>
            </a:r>
            <a:r>
              <a:rPr lang="de-DE" sz="1500"/>
              <a:t> administrative </a:t>
            </a:r>
            <a:r>
              <a:rPr lang="de-DE" sz="1500" err="1"/>
              <a:t>costs</a:t>
            </a:r>
            <a:r>
              <a:rPr lang="de-DE" sz="1500"/>
              <a:t> </a:t>
            </a:r>
            <a:r>
              <a:rPr lang="de-DE" sz="1500" err="1"/>
              <a:t>entailed</a:t>
            </a:r>
            <a:r>
              <a:rPr lang="de-DE" sz="1500"/>
              <a:t> </a:t>
            </a:r>
            <a:r>
              <a:rPr lang="de-DE" sz="1500" err="1"/>
              <a:t>for</a:t>
            </a:r>
            <a:r>
              <a:rPr lang="de-DE" sz="1500"/>
              <a:t> </a:t>
            </a:r>
            <a:r>
              <a:rPr lang="de-DE" sz="1500" err="1"/>
              <a:t>the</a:t>
            </a:r>
            <a:r>
              <a:rPr lang="de-DE" sz="1500"/>
              <a:t> </a:t>
            </a:r>
            <a:r>
              <a:rPr lang="de-DE" sz="1500" err="1"/>
              <a:t>institutions</a:t>
            </a:r>
            <a:r>
              <a:rPr lang="de-DE" sz="1500"/>
              <a:t>, </a:t>
            </a:r>
            <a:r>
              <a:rPr lang="de-DE" sz="1500" err="1"/>
              <a:t>shall</a:t>
            </a:r>
            <a:r>
              <a:rPr lang="de-DE" sz="1500"/>
              <a:t> </a:t>
            </a:r>
            <a:r>
              <a:rPr lang="de-DE" sz="1500" err="1"/>
              <a:t>be</a:t>
            </a:r>
            <a:r>
              <a:rPr lang="de-DE" sz="1500"/>
              <a:t> </a:t>
            </a:r>
            <a:r>
              <a:rPr lang="de-DE" sz="1500" err="1"/>
              <a:t>borne</a:t>
            </a:r>
            <a:r>
              <a:rPr lang="de-DE" sz="1500"/>
              <a:t> </a:t>
            </a:r>
            <a:r>
              <a:rPr lang="de-DE" sz="1500" err="1"/>
              <a:t>by</a:t>
            </a:r>
            <a:r>
              <a:rPr lang="de-DE" sz="1500"/>
              <a:t> </a:t>
            </a:r>
            <a:r>
              <a:rPr lang="de-DE" sz="1500" err="1"/>
              <a:t>the</a:t>
            </a:r>
            <a:r>
              <a:rPr lang="de-DE" sz="1500"/>
              <a:t> </a:t>
            </a:r>
            <a:r>
              <a:rPr lang="de-DE" sz="1500" err="1"/>
              <a:t>participating</a:t>
            </a:r>
            <a:r>
              <a:rPr lang="de-DE" sz="1500"/>
              <a:t> Member States, </a:t>
            </a:r>
            <a:r>
              <a:rPr lang="de-DE" sz="1500" err="1"/>
              <a:t>unless</a:t>
            </a:r>
            <a:r>
              <a:rPr lang="de-DE" sz="1500"/>
              <a:t> all </a:t>
            </a:r>
            <a:r>
              <a:rPr lang="de-DE" sz="1500" err="1"/>
              <a:t>members</a:t>
            </a:r>
            <a:r>
              <a:rPr lang="de-DE" sz="1500"/>
              <a:t> </a:t>
            </a:r>
            <a:r>
              <a:rPr lang="de-DE" sz="1500" err="1"/>
              <a:t>of</a:t>
            </a:r>
            <a:r>
              <a:rPr lang="de-DE" sz="1500"/>
              <a:t> </a:t>
            </a:r>
            <a:r>
              <a:rPr lang="de-DE" sz="1500" err="1"/>
              <a:t>the</a:t>
            </a:r>
            <a:r>
              <a:rPr lang="de-DE" sz="1500"/>
              <a:t> Council, </a:t>
            </a:r>
            <a:r>
              <a:rPr lang="de-DE" sz="1500" err="1"/>
              <a:t>acting</a:t>
            </a:r>
            <a:r>
              <a:rPr lang="de-DE" sz="1500"/>
              <a:t> </a:t>
            </a:r>
            <a:r>
              <a:rPr lang="de-DE" sz="1500" err="1"/>
              <a:t>unanimously</a:t>
            </a:r>
            <a:r>
              <a:rPr lang="de-DE" sz="1500"/>
              <a:t> after </a:t>
            </a:r>
            <a:r>
              <a:rPr lang="de-DE" sz="1500" err="1"/>
              <a:t>consulting</a:t>
            </a:r>
            <a:r>
              <a:rPr lang="de-DE" sz="1500"/>
              <a:t> </a:t>
            </a:r>
            <a:r>
              <a:rPr lang="de-DE" sz="1500" err="1"/>
              <a:t>the</a:t>
            </a:r>
            <a:r>
              <a:rPr lang="de-DE" sz="1500"/>
              <a:t> European </a:t>
            </a:r>
            <a:r>
              <a:rPr lang="de-DE" sz="1500" err="1"/>
              <a:t>Parliament</a:t>
            </a:r>
            <a:r>
              <a:rPr lang="de-DE" sz="1500"/>
              <a:t>, </a:t>
            </a:r>
            <a:r>
              <a:rPr lang="de-DE" sz="1500" err="1"/>
              <a:t>decide</a:t>
            </a:r>
            <a:r>
              <a:rPr lang="de-DE" sz="1500"/>
              <a:t> </a:t>
            </a:r>
            <a:r>
              <a:rPr lang="de-DE" sz="1500" err="1"/>
              <a:t>otherwise</a:t>
            </a:r>
            <a:r>
              <a:rPr lang="de-DE" sz="1500"/>
              <a:t>.</a:t>
            </a:r>
          </a:p>
          <a:p>
            <a:pPr>
              <a:lnSpc>
                <a:spcPct val="90000"/>
              </a:lnSpc>
            </a:pPr>
            <a:endParaRPr lang="de-DE" sz="1500"/>
          </a:p>
          <a:p>
            <a:pPr>
              <a:lnSpc>
                <a:spcPct val="90000"/>
              </a:lnSpc>
            </a:pPr>
            <a:endParaRPr lang="de-DE" sz="1500"/>
          </a:p>
        </p:txBody>
      </p:sp>
      <p:sp>
        <p:nvSpPr>
          <p:cNvPr id="2" name="Fußzeilenplatzhalter 1"/>
          <p:cNvSpPr>
            <a:spLocks noGrp="1"/>
          </p:cNvSpPr>
          <p:nvPr>
            <p:ph type="ftr" sz="quarter" idx="11"/>
          </p:nvPr>
        </p:nvSpPr>
        <p:spPr>
          <a:xfrm>
            <a:off x="508000" y="6041362"/>
            <a:ext cx="3871152" cy="365125"/>
          </a:xfrm>
        </p:spPr>
        <p:txBody>
          <a:bodyPr>
            <a:normAutofit/>
          </a:bodyPr>
          <a:lstStyle/>
          <a:p>
            <a:pPr>
              <a:spcAft>
                <a:spcPts val="600"/>
              </a:spcAft>
            </a:pPr>
            <a:r>
              <a:rPr lang="de-DE"/>
              <a:t>Prof. Dr. Maria Meng-Papantoni, Panteion University</a:t>
            </a:r>
          </a:p>
        </p:txBody>
      </p:sp>
      <p:sp>
        <p:nvSpPr>
          <p:cNvPr id="14" name="Rectangle 1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6" name="Straight Connector 1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itel 5"/>
          <p:cNvSpPr>
            <a:spLocks noGrp="1"/>
          </p:cNvSpPr>
          <p:nvPr>
            <p:ph type="title"/>
          </p:nvPr>
        </p:nvSpPr>
        <p:spPr>
          <a:xfrm>
            <a:off x="5872243" y="1253067"/>
            <a:ext cx="2528807" cy="4351866"/>
          </a:xfrm>
        </p:spPr>
        <p:txBody>
          <a:bodyPr anchor="ctr">
            <a:normAutofit/>
          </a:bodyPr>
          <a:lstStyle/>
          <a:p>
            <a:r>
              <a:rPr lang="de-DE" sz="3300">
                <a:solidFill>
                  <a:schemeClr val="bg1"/>
                </a:solidFill>
              </a:rPr>
              <a:t>Enhanced Cooperation – Supervision and Cost</a:t>
            </a:r>
          </a:p>
        </p:txBody>
      </p:sp>
      <p:pic>
        <p:nvPicPr>
          <p:cNvPr id="5" name="Εικόνα 4">
            <a:extLst>
              <a:ext uri="{FF2B5EF4-FFF2-40B4-BE49-F238E27FC236}">
                <a16:creationId xmlns:a16="http://schemas.microsoft.com/office/drawing/2014/main" id="{D2F75E59-033B-B099-5981-FB16944BF58A}"/>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341126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914401"/>
            <a:ext cx="4616450" cy="4572000"/>
          </a:xfrm>
        </p:spPr>
        <p:txBody>
          <a:bodyPr anchor="ctr">
            <a:noAutofit/>
          </a:bodyPr>
          <a:lstStyle/>
          <a:p>
            <a:pPr>
              <a:lnSpc>
                <a:spcPct val="90000"/>
              </a:lnSpc>
            </a:pPr>
            <a:r>
              <a:rPr lang="de-DE" sz="1600" dirty="0" err="1"/>
              <a:t>Article</a:t>
            </a:r>
            <a:r>
              <a:rPr lang="de-DE" sz="1600" dirty="0"/>
              <a:t> 48 (2-4) TEU</a:t>
            </a:r>
          </a:p>
          <a:p>
            <a:pPr>
              <a:lnSpc>
                <a:spcPct val="90000"/>
              </a:lnSpc>
            </a:pPr>
            <a:r>
              <a:rPr lang="de-DE" sz="1600" dirty="0" err="1"/>
              <a:t>Proposals</a:t>
            </a:r>
            <a:r>
              <a:rPr lang="de-DE" sz="1600" dirty="0"/>
              <a:t> </a:t>
            </a:r>
            <a:r>
              <a:rPr lang="de-DE" sz="1600" dirty="0" err="1"/>
              <a:t>by</a:t>
            </a:r>
            <a:r>
              <a:rPr lang="de-DE" sz="1600" dirty="0"/>
              <a:t> </a:t>
            </a:r>
            <a:r>
              <a:rPr lang="de-DE" sz="1600" dirty="0" err="1"/>
              <a:t>governments</a:t>
            </a:r>
            <a:r>
              <a:rPr lang="de-DE" sz="1600" dirty="0"/>
              <a:t> </a:t>
            </a:r>
            <a:r>
              <a:rPr lang="de-DE" sz="1600" dirty="0" err="1"/>
              <a:t>of</a:t>
            </a:r>
            <a:r>
              <a:rPr lang="de-DE" sz="1600" dirty="0"/>
              <a:t> </a:t>
            </a:r>
            <a:r>
              <a:rPr lang="de-DE" sz="1600" dirty="0" err="1"/>
              <a:t>member</a:t>
            </a:r>
            <a:r>
              <a:rPr lang="de-DE" sz="1600" dirty="0"/>
              <a:t> </a:t>
            </a:r>
            <a:r>
              <a:rPr lang="de-DE" sz="1600" dirty="0" err="1"/>
              <a:t>states</a:t>
            </a:r>
            <a:r>
              <a:rPr lang="de-DE" sz="1600" dirty="0"/>
              <a:t>, EP </a:t>
            </a:r>
            <a:r>
              <a:rPr lang="de-DE" sz="1600" dirty="0" err="1"/>
              <a:t>or</a:t>
            </a:r>
            <a:r>
              <a:rPr lang="de-DE" sz="1600" dirty="0"/>
              <a:t> </a:t>
            </a:r>
            <a:r>
              <a:rPr lang="de-DE" sz="1600" dirty="0" err="1"/>
              <a:t>Commission</a:t>
            </a:r>
            <a:endParaRPr lang="de-DE" sz="1600" dirty="0"/>
          </a:p>
          <a:p>
            <a:pPr>
              <a:lnSpc>
                <a:spcPct val="90000"/>
              </a:lnSpc>
            </a:pPr>
            <a:r>
              <a:rPr lang="de-DE" sz="1600" dirty="0" err="1"/>
              <a:t>To</a:t>
            </a:r>
            <a:r>
              <a:rPr lang="de-DE" sz="1600" dirty="0"/>
              <a:t> </a:t>
            </a:r>
            <a:r>
              <a:rPr lang="de-DE" sz="1600" dirty="0" err="1"/>
              <a:t>change</a:t>
            </a:r>
            <a:r>
              <a:rPr lang="de-DE" sz="1600" dirty="0"/>
              <a:t> Union </a:t>
            </a:r>
            <a:r>
              <a:rPr lang="de-DE" sz="1600" dirty="0" err="1"/>
              <a:t>law</a:t>
            </a:r>
            <a:r>
              <a:rPr lang="de-DE" sz="1600" dirty="0"/>
              <a:t> (also </a:t>
            </a:r>
            <a:r>
              <a:rPr lang="de-DE" sz="1600" dirty="0" err="1"/>
              <a:t>to</a:t>
            </a:r>
            <a:r>
              <a:rPr lang="de-DE" sz="1600" dirty="0"/>
              <a:t> </a:t>
            </a:r>
            <a:r>
              <a:rPr lang="de-DE" sz="1600" dirty="0" err="1"/>
              <a:t>reduce</a:t>
            </a:r>
            <a:r>
              <a:rPr lang="de-DE" sz="1600" dirty="0"/>
              <a:t> </a:t>
            </a:r>
            <a:r>
              <a:rPr lang="de-DE" sz="1600" dirty="0" err="1"/>
              <a:t>the</a:t>
            </a:r>
            <a:r>
              <a:rPr lang="de-DE" sz="1600" dirty="0"/>
              <a:t> </a:t>
            </a:r>
            <a:r>
              <a:rPr lang="de-DE" sz="1600" dirty="0" err="1"/>
              <a:t>Union‘s</a:t>
            </a:r>
            <a:r>
              <a:rPr lang="de-DE" sz="1600" dirty="0"/>
              <a:t> </a:t>
            </a:r>
            <a:r>
              <a:rPr lang="de-DE" sz="1600" dirty="0" err="1"/>
              <a:t>competences</a:t>
            </a:r>
            <a:r>
              <a:rPr lang="de-DE" sz="1600" dirty="0"/>
              <a:t>)</a:t>
            </a:r>
          </a:p>
          <a:p>
            <a:pPr>
              <a:lnSpc>
                <a:spcPct val="90000"/>
              </a:lnSpc>
            </a:pPr>
            <a:r>
              <a:rPr lang="de-DE" sz="1600" dirty="0" err="1"/>
              <a:t>Submitted</a:t>
            </a:r>
            <a:r>
              <a:rPr lang="de-DE" sz="1600" dirty="0"/>
              <a:t> </a:t>
            </a:r>
            <a:r>
              <a:rPr lang="de-DE" sz="1600" dirty="0" err="1"/>
              <a:t>by</a:t>
            </a:r>
            <a:r>
              <a:rPr lang="de-DE" sz="1600" dirty="0"/>
              <a:t> </a:t>
            </a:r>
            <a:r>
              <a:rPr lang="de-DE" sz="1600" dirty="0" err="1"/>
              <a:t>the</a:t>
            </a:r>
            <a:r>
              <a:rPr lang="de-DE" sz="1600" dirty="0"/>
              <a:t> Council </a:t>
            </a:r>
            <a:r>
              <a:rPr lang="de-DE" sz="1600" dirty="0" err="1"/>
              <a:t>to</a:t>
            </a:r>
            <a:r>
              <a:rPr lang="de-DE" sz="1600" dirty="0"/>
              <a:t> </a:t>
            </a:r>
            <a:r>
              <a:rPr lang="de-DE" sz="1600" dirty="0" err="1"/>
              <a:t>the</a:t>
            </a:r>
            <a:r>
              <a:rPr lang="de-DE" sz="1600" dirty="0"/>
              <a:t> European Council. </a:t>
            </a:r>
            <a:r>
              <a:rPr lang="de-DE" sz="1600" dirty="0" err="1"/>
              <a:t>Notification</a:t>
            </a:r>
            <a:r>
              <a:rPr lang="de-DE" sz="1600" dirty="0"/>
              <a:t> </a:t>
            </a:r>
            <a:r>
              <a:rPr lang="de-DE" sz="1600" dirty="0" err="1"/>
              <a:t>to</a:t>
            </a:r>
            <a:r>
              <a:rPr lang="de-DE" sz="1600" dirty="0"/>
              <a:t> </a:t>
            </a:r>
            <a:r>
              <a:rPr lang="de-DE" sz="1600" dirty="0" err="1"/>
              <a:t>the</a:t>
            </a:r>
            <a:r>
              <a:rPr lang="de-DE" sz="1600" dirty="0"/>
              <a:t> national </a:t>
            </a:r>
            <a:r>
              <a:rPr lang="de-DE" sz="1600" dirty="0" err="1"/>
              <a:t>parliaments</a:t>
            </a:r>
            <a:endParaRPr lang="de-DE" sz="1600" dirty="0"/>
          </a:p>
          <a:p>
            <a:pPr>
              <a:lnSpc>
                <a:spcPct val="90000"/>
              </a:lnSpc>
            </a:pPr>
            <a:r>
              <a:rPr lang="de-DE" sz="1600" dirty="0" err="1"/>
              <a:t>EurCouncil</a:t>
            </a:r>
            <a:r>
              <a:rPr lang="de-DE" sz="1600" dirty="0"/>
              <a:t> </a:t>
            </a:r>
            <a:r>
              <a:rPr lang="de-DE" sz="1600" dirty="0" err="1"/>
              <a:t>decides</a:t>
            </a:r>
            <a:r>
              <a:rPr lang="de-DE" sz="1600" dirty="0"/>
              <a:t> </a:t>
            </a:r>
            <a:r>
              <a:rPr lang="de-DE" sz="1600" dirty="0" err="1"/>
              <a:t>by</a:t>
            </a:r>
            <a:r>
              <a:rPr lang="de-DE" sz="1600" dirty="0"/>
              <a:t> simple </a:t>
            </a:r>
            <a:r>
              <a:rPr lang="de-DE" sz="1600" dirty="0" err="1"/>
              <a:t>majority</a:t>
            </a:r>
            <a:r>
              <a:rPr lang="de-DE" sz="1600" dirty="0"/>
              <a:t> </a:t>
            </a:r>
            <a:r>
              <a:rPr lang="de-DE" sz="1600" dirty="0" err="1"/>
              <a:t>to</a:t>
            </a:r>
            <a:r>
              <a:rPr lang="de-DE" sz="1600" dirty="0"/>
              <a:t> </a:t>
            </a:r>
            <a:r>
              <a:rPr lang="de-DE" sz="1600" dirty="0" err="1"/>
              <a:t>convene</a:t>
            </a:r>
            <a:r>
              <a:rPr lang="de-DE" sz="1600" dirty="0"/>
              <a:t> a Convention (national </a:t>
            </a:r>
            <a:r>
              <a:rPr lang="de-DE" sz="1600" dirty="0" err="1"/>
              <a:t>Parliaments</a:t>
            </a:r>
            <a:r>
              <a:rPr lang="de-DE" sz="1600" dirty="0"/>
              <a:t>, EP, </a:t>
            </a:r>
            <a:r>
              <a:rPr lang="de-DE" sz="1600" dirty="0" err="1"/>
              <a:t>Commission</a:t>
            </a:r>
            <a:r>
              <a:rPr lang="de-DE" sz="1600" dirty="0"/>
              <a:t>, </a:t>
            </a:r>
            <a:r>
              <a:rPr lang="de-DE" sz="1600" dirty="0" err="1"/>
              <a:t>EurCouncil</a:t>
            </a:r>
            <a:r>
              <a:rPr lang="de-DE" sz="1600" dirty="0"/>
              <a:t> </a:t>
            </a:r>
            <a:r>
              <a:rPr lang="de-DE" sz="1600" dirty="0" err="1"/>
              <a:t>members</a:t>
            </a:r>
            <a:r>
              <a:rPr lang="de-DE" sz="1600" dirty="0"/>
              <a:t>)</a:t>
            </a:r>
          </a:p>
          <a:p>
            <a:pPr>
              <a:lnSpc>
                <a:spcPct val="90000"/>
              </a:lnSpc>
            </a:pPr>
            <a:r>
              <a:rPr lang="de-DE" sz="1600" dirty="0"/>
              <a:t>Convention </a:t>
            </a:r>
            <a:r>
              <a:rPr lang="de-DE" sz="1600" dirty="0" err="1"/>
              <a:t>decides</a:t>
            </a:r>
            <a:r>
              <a:rPr lang="de-DE" sz="1600" dirty="0"/>
              <a:t> on a </a:t>
            </a:r>
            <a:r>
              <a:rPr lang="de-DE" sz="1600" dirty="0" err="1"/>
              <a:t>text</a:t>
            </a:r>
            <a:r>
              <a:rPr lang="de-DE" sz="1600" dirty="0"/>
              <a:t> </a:t>
            </a:r>
            <a:r>
              <a:rPr lang="de-DE" sz="1600" dirty="0" err="1"/>
              <a:t>by</a:t>
            </a:r>
            <a:r>
              <a:rPr lang="de-DE" sz="1600" dirty="0"/>
              <a:t> </a:t>
            </a:r>
            <a:r>
              <a:rPr lang="de-DE" sz="1600" dirty="0" err="1"/>
              <a:t>consensus</a:t>
            </a:r>
            <a:r>
              <a:rPr lang="de-DE" sz="1600" dirty="0"/>
              <a:t>, </a:t>
            </a:r>
            <a:r>
              <a:rPr lang="de-DE" sz="1600" dirty="0" err="1"/>
              <a:t>that</a:t>
            </a:r>
            <a:r>
              <a:rPr lang="de-DE" sz="1600" dirty="0"/>
              <a:t> </a:t>
            </a:r>
            <a:r>
              <a:rPr lang="de-DE" sz="1600" dirty="0" err="1"/>
              <a:t>contains</a:t>
            </a:r>
            <a:r>
              <a:rPr lang="de-DE" sz="1600" dirty="0"/>
              <a:t> </a:t>
            </a:r>
            <a:r>
              <a:rPr lang="de-DE" sz="1600" dirty="0" err="1"/>
              <a:t>recommendations</a:t>
            </a:r>
            <a:r>
              <a:rPr lang="de-DE" sz="1600" dirty="0"/>
              <a:t> </a:t>
            </a:r>
            <a:r>
              <a:rPr lang="de-DE" sz="1600" dirty="0" err="1"/>
              <a:t>to</a:t>
            </a:r>
            <a:r>
              <a:rPr lang="de-DE" sz="1600" dirty="0"/>
              <a:t> a </a:t>
            </a:r>
            <a:r>
              <a:rPr lang="de-DE" sz="1600" dirty="0" err="1"/>
              <a:t>conference</a:t>
            </a:r>
            <a:r>
              <a:rPr lang="de-DE" sz="1600" dirty="0"/>
              <a:t> </a:t>
            </a:r>
            <a:r>
              <a:rPr lang="de-DE" sz="1600" dirty="0" err="1"/>
              <a:t>of</a:t>
            </a:r>
            <a:r>
              <a:rPr lang="de-DE" sz="1600" dirty="0"/>
              <a:t> </a:t>
            </a:r>
            <a:r>
              <a:rPr lang="de-DE" sz="1600" dirty="0" err="1"/>
              <a:t>the</a:t>
            </a:r>
            <a:r>
              <a:rPr lang="de-DE" sz="1600" dirty="0"/>
              <a:t> </a:t>
            </a:r>
            <a:r>
              <a:rPr lang="de-DE" sz="1600" dirty="0" err="1"/>
              <a:t>representatives</a:t>
            </a:r>
            <a:r>
              <a:rPr lang="de-DE" sz="1600" dirty="0"/>
              <a:t> </a:t>
            </a:r>
            <a:r>
              <a:rPr lang="de-DE" sz="1600" dirty="0" err="1"/>
              <a:t>governments</a:t>
            </a:r>
            <a:r>
              <a:rPr lang="de-DE" sz="1600" dirty="0"/>
              <a:t> </a:t>
            </a:r>
            <a:r>
              <a:rPr lang="de-DE" sz="1600" dirty="0" err="1"/>
              <a:t>of</a:t>
            </a:r>
            <a:r>
              <a:rPr lang="de-DE" sz="1600" dirty="0"/>
              <a:t> </a:t>
            </a:r>
            <a:r>
              <a:rPr lang="de-DE" sz="1600" dirty="0" err="1"/>
              <a:t>the</a:t>
            </a:r>
            <a:r>
              <a:rPr lang="de-DE" sz="1600" dirty="0"/>
              <a:t> </a:t>
            </a:r>
            <a:r>
              <a:rPr lang="de-DE" sz="1600" dirty="0" err="1"/>
              <a:t>member</a:t>
            </a:r>
            <a:r>
              <a:rPr lang="de-DE" sz="1600" dirty="0"/>
              <a:t> </a:t>
            </a:r>
            <a:r>
              <a:rPr lang="de-DE" sz="1600" dirty="0" err="1"/>
              <a:t>states</a:t>
            </a:r>
            <a:endParaRPr lang="de-DE" sz="1600" dirty="0"/>
          </a:p>
          <a:p>
            <a:pPr lvl="1">
              <a:lnSpc>
                <a:spcPct val="90000"/>
              </a:lnSpc>
            </a:pPr>
            <a:r>
              <a:rPr lang="de-DE" dirty="0" err="1"/>
              <a:t>To</a:t>
            </a:r>
            <a:r>
              <a:rPr lang="de-DE" dirty="0"/>
              <a:t> </a:t>
            </a:r>
            <a:r>
              <a:rPr lang="de-DE" dirty="0" err="1"/>
              <a:t>be</a:t>
            </a:r>
            <a:r>
              <a:rPr lang="de-DE" dirty="0"/>
              <a:t> </a:t>
            </a:r>
            <a:r>
              <a:rPr lang="de-DE" dirty="0" err="1"/>
              <a:t>convened</a:t>
            </a:r>
            <a:r>
              <a:rPr lang="de-DE" dirty="0"/>
              <a:t> </a:t>
            </a:r>
            <a:r>
              <a:rPr lang="de-DE" dirty="0" err="1"/>
              <a:t>if</a:t>
            </a:r>
            <a:r>
              <a:rPr lang="de-DE" dirty="0"/>
              <a:t> </a:t>
            </a:r>
            <a:r>
              <a:rPr lang="de-DE" dirty="0" err="1"/>
              <a:t>the</a:t>
            </a:r>
            <a:r>
              <a:rPr lang="de-DE" dirty="0"/>
              <a:t> </a:t>
            </a:r>
            <a:r>
              <a:rPr lang="de-DE" dirty="0" err="1"/>
              <a:t>EurCouncil</a:t>
            </a:r>
            <a:r>
              <a:rPr lang="de-DE" dirty="0"/>
              <a:t> </a:t>
            </a:r>
            <a:r>
              <a:rPr lang="de-DE" dirty="0" err="1"/>
              <a:t>does</a:t>
            </a:r>
            <a:r>
              <a:rPr lang="de-DE" dirty="0"/>
              <a:t> not </a:t>
            </a:r>
            <a:r>
              <a:rPr lang="de-DE" dirty="0" err="1"/>
              <a:t>decide</a:t>
            </a:r>
            <a:r>
              <a:rPr lang="de-DE" dirty="0"/>
              <a:t> </a:t>
            </a:r>
            <a:r>
              <a:rPr lang="de-DE" dirty="0" err="1"/>
              <a:t>otherwise</a:t>
            </a:r>
            <a:r>
              <a:rPr lang="de-DE" dirty="0"/>
              <a:t> </a:t>
            </a:r>
            <a:r>
              <a:rPr lang="de-DE" dirty="0" err="1"/>
              <a:t>by</a:t>
            </a:r>
            <a:r>
              <a:rPr lang="de-DE" dirty="0"/>
              <a:t> simple </a:t>
            </a:r>
            <a:r>
              <a:rPr lang="de-DE" dirty="0" err="1"/>
              <a:t>majority</a:t>
            </a:r>
            <a:endParaRPr lang="de-DE" dirty="0"/>
          </a:p>
          <a:p>
            <a:pPr>
              <a:lnSpc>
                <a:spcPct val="90000"/>
              </a:lnSpc>
            </a:pPr>
            <a:r>
              <a:rPr lang="de-DE" sz="1600" dirty="0" err="1"/>
              <a:t>Decision</a:t>
            </a:r>
            <a:r>
              <a:rPr lang="de-DE" sz="1600" dirty="0"/>
              <a:t> </a:t>
            </a:r>
            <a:r>
              <a:rPr lang="de-DE" sz="1600" dirty="0" err="1"/>
              <a:t>by</a:t>
            </a:r>
            <a:r>
              <a:rPr lang="de-DE" sz="1600" dirty="0"/>
              <a:t> </a:t>
            </a:r>
            <a:r>
              <a:rPr lang="de-DE" sz="1600" dirty="0" err="1"/>
              <a:t>common</a:t>
            </a:r>
            <a:r>
              <a:rPr lang="de-DE" sz="1600" dirty="0"/>
              <a:t> </a:t>
            </a:r>
            <a:r>
              <a:rPr lang="de-DE" sz="1600" dirty="0" err="1"/>
              <a:t>accord</a:t>
            </a:r>
            <a:r>
              <a:rPr lang="de-DE" sz="1600" dirty="0"/>
              <a:t> </a:t>
            </a:r>
            <a:r>
              <a:rPr lang="de-DE" sz="1600" dirty="0" err="1"/>
              <a:t>of</a:t>
            </a:r>
            <a:r>
              <a:rPr lang="de-DE" sz="1600" dirty="0"/>
              <a:t> </a:t>
            </a:r>
            <a:r>
              <a:rPr lang="de-DE" sz="1600" dirty="0" err="1"/>
              <a:t>this</a:t>
            </a:r>
            <a:r>
              <a:rPr lang="de-DE" sz="1600" dirty="0"/>
              <a:t> </a:t>
            </a:r>
            <a:r>
              <a:rPr lang="de-DE" sz="1600" dirty="0" err="1"/>
              <a:t>conference</a:t>
            </a:r>
            <a:endParaRPr lang="de-DE" sz="1600" dirty="0"/>
          </a:p>
          <a:p>
            <a:pPr>
              <a:lnSpc>
                <a:spcPct val="90000"/>
              </a:lnSpc>
            </a:pPr>
            <a:r>
              <a:rPr lang="de-DE" sz="1600" dirty="0"/>
              <a:t>Need </a:t>
            </a:r>
            <a:r>
              <a:rPr lang="de-DE" sz="1600" dirty="0" err="1"/>
              <a:t>for</a:t>
            </a:r>
            <a:r>
              <a:rPr lang="de-DE" sz="1600" dirty="0"/>
              <a:t> </a:t>
            </a:r>
            <a:r>
              <a:rPr lang="de-DE" sz="1600" dirty="0" err="1"/>
              <a:t>ratification</a:t>
            </a:r>
            <a:r>
              <a:rPr lang="de-DE" sz="1600" dirty="0"/>
              <a:t> </a:t>
            </a:r>
            <a:r>
              <a:rPr lang="de-DE" sz="1600" dirty="0" err="1"/>
              <a:t>of</a:t>
            </a:r>
            <a:r>
              <a:rPr lang="de-DE" sz="1600" dirty="0"/>
              <a:t> </a:t>
            </a:r>
            <a:r>
              <a:rPr lang="de-DE" sz="1600" dirty="0" err="1"/>
              <a:t>the</a:t>
            </a:r>
            <a:r>
              <a:rPr lang="de-DE" sz="1600" dirty="0"/>
              <a:t> </a:t>
            </a:r>
            <a:r>
              <a:rPr lang="de-DE" sz="1600" dirty="0" err="1"/>
              <a:t>revision</a:t>
            </a:r>
            <a:r>
              <a:rPr lang="de-DE" sz="1600" dirty="0"/>
              <a:t> </a:t>
            </a:r>
            <a:r>
              <a:rPr lang="de-DE" sz="1600" dirty="0" err="1"/>
              <a:t>by</a:t>
            </a:r>
            <a:r>
              <a:rPr lang="de-DE" sz="1600" dirty="0"/>
              <a:t> all </a:t>
            </a:r>
            <a:r>
              <a:rPr lang="de-DE" sz="1600" dirty="0" err="1"/>
              <a:t>the</a:t>
            </a:r>
            <a:r>
              <a:rPr lang="de-DE" sz="1600" dirty="0"/>
              <a:t> </a:t>
            </a:r>
            <a:r>
              <a:rPr lang="de-DE" sz="1600" dirty="0" err="1"/>
              <a:t>member</a:t>
            </a:r>
            <a:r>
              <a:rPr lang="de-DE" sz="1600" dirty="0"/>
              <a:t> </a:t>
            </a:r>
            <a:r>
              <a:rPr lang="de-DE" sz="1600" dirty="0" err="1"/>
              <a:t>states</a:t>
            </a:r>
            <a:endParaRPr lang="de-DE" sz="1600" dirty="0"/>
          </a:p>
        </p:txBody>
      </p:sp>
      <p:sp>
        <p:nvSpPr>
          <p:cNvPr id="4" name="Fußzeilenplatzhalter 3"/>
          <p:cNvSpPr>
            <a:spLocks noGrp="1"/>
          </p:cNvSpPr>
          <p:nvPr>
            <p:ph type="ftr" sz="quarter" idx="11"/>
          </p:nvPr>
        </p:nvSpPr>
        <p:spPr>
          <a:xfrm>
            <a:off x="508000" y="6266650"/>
            <a:ext cx="4064000" cy="438950"/>
          </a:xfrm>
        </p:spPr>
        <p:txBody>
          <a:bodyPr>
            <a:normAutofit/>
          </a:bodyPr>
          <a:lstStyle/>
          <a:p>
            <a:pPr>
              <a:spcAft>
                <a:spcPts val="600"/>
              </a:spcAft>
            </a:pPr>
            <a:r>
              <a:rPr lang="de-DE" dirty="0"/>
              <a:t>Prof. Dr. Maria Meng-Papantoni, </a:t>
            </a:r>
            <a:r>
              <a:rPr lang="de-DE" dirty="0" err="1"/>
              <a:t>Panteion</a:t>
            </a:r>
            <a:r>
              <a:rPr lang="de-DE" dirty="0"/>
              <a:t> University</a:t>
            </a:r>
          </a:p>
        </p:txBody>
      </p:sp>
      <p:sp>
        <p:nvSpPr>
          <p:cNvPr id="11" name="Rectangle 1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Ordinary revision procedure</a:t>
            </a:r>
          </a:p>
        </p:txBody>
      </p:sp>
      <p:pic>
        <p:nvPicPr>
          <p:cNvPr id="6" name="Εικόνα 5">
            <a:extLst>
              <a:ext uri="{FF2B5EF4-FFF2-40B4-BE49-F238E27FC236}">
                <a16:creationId xmlns:a16="http://schemas.microsoft.com/office/drawing/2014/main" id="{4D469F7A-75C9-0B80-E14E-0E928F89D3EF}"/>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595744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406401" y="533400"/>
            <a:ext cx="4961262" cy="5507961"/>
          </a:xfrm>
        </p:spPr>
        <p:txBody>
          <a:bodyPr anchor="ctr">
            <a:normAutofit/>
          </a:bodyPr>
          <a:lstStyle/>
          <a:p>
            <a:pPr>
              <a:lnSpc>
                <a:spcPct val="90000"/>
              </a:lnSpc>
            </a:pPr>
            <a:r>
              <a:rPr lang="de-DE" sz="1600" dirty="0" err="1"/>
              <a:t>Subject</a:t>
            </a:r>
            <a:r>
              <a:rPr lang="de-DE" sz="1600" dirty="0"/>
              <a:t> </a:t>
            </a:r>
            <a:r>
              <a:rPr lang="de-DE" sz="1600" dirty="0" err="1"/>
              <a:t>matters</a:t>
            </a:r>
            <a:r>
              <a:rPr lang="de-DE" sz="1600" dirty="0"/>
              <a:t>: Part </a:t>
            </a:r>
            <a:r>
              <a:rPr lang="de-DE" sz="1600" dirty="0" err="1"/>
              <a:t>Three</a:t>
            </a:r>
            <a:r>
              <a:rPr lang="de-DE" sz="1600" dirty="0"/>
              <a:t> </a:t>
            </a:r>
            <a:r>
              <a:rPr lang="de-DE" sz="1600" dirty="0" err="1"/>
              <a:t>of</a:t>
            </a:r>
            <a:r>
              <a:rPr lang="de-DE" sz="1600" dirty="0"/>
              <a:t> </a:t>
            </a:r>
            <a:r>
              <a:rPr lang="de-DE" sz="1600" dirty="0" err="1"/>
              <a:t>the</a:t>
            </a:r>
            <a:r>
              <a:rPr lang="de-DE" sz="1600" dirty="0"/>
              <a:t> Treaty on </a:t>
            </a:r>
            <a:r>
              <a:rPr lang="de-DE" sz="1600" dirty="0" err="1"/>
              <a:t>the</a:t>
            </a:r>
            <a:r>
              <a:rPr lang="de-DE" sz="1600" dirty="0"/>
              <a:t> </a:t>
            </a:r>
            <a:r>
              <a:rPr lang="de-DE" sz="1600" dirty="0" err="1"/>
              <a:t>Functioning</a:t>
            </a:r>
            <a:r>
              <a:rPr lang="de-DE" sz="1600" dirty="0"/>
              <a:t> </a:t>
            </a:r>
            <a:r>
              <a:rPr lang="de-DE" sz="1600" dirty="0" err="1"/>
              <a:t>of</a:t>
            </a:r>
            <a:r>
              <a:rPr lang="de-DE" sz="1600" dirty="0"/>
              <a:t> </a:t>
            </a:r>
            <a:r>
              <a:rPr lang="de-DE" sz="1600" dirty="0" err="1"/>
              <a:t>the</a:t>
            </a:r>
            <a:r>
              <a:rPr lang="de-DE" sz="1600" dirty="0"/>
              <a:t> European Union </a:t>
            </a:r>
            <a:r>
              <a:rPr lang="de-DE" sz="1600" dirty="0" err="1"/>
              <a:t>relating</a:t>
            </a:r>
            <a:r>
              <a:rPr lang="de-DE" sz="1600" dirty="0"/>
              <a:t> </a:t>
            </a:r>
            <a:r>
              <a:rPr lang="de-DE" sz="1600" dirty="0" err="1"/>
              <a:t>to</a:t>
            </a:r>
            <a:r>
              <a:rPr lang="de-DE" sz="1600" dirty="0"/>
              <a:t> </a:t>
            </a:r>
            <a:r>
              <a:rPr lang="de-DE" sz="1600" dirty="0" err="1"/>
              <a:t>the</a:t>
            </a:r>
            <a:r>
              <a:rPr lang="de-DE" sz="1600" dirty="0"/>
              <a:t> internal </a:t>
            </a:r>
            <a:r>
              <a:rPr lang="de-DE" sz="1600" dirty="0" err="1"/>
              <a:t>policies</a:t>
            </a:r>
            <a:r>
              <a:rPr lang="de-DE" sz="1600" dirty="0"/>
              <a:t> and </a:t>
            </a:r>
            <a:r>
              <a:rPr lang="de-DE" sz="1600" dirty="0" err="1"/>
              <a:t>action</a:t>
            </a:r>
            <a:r>
              <a:rPr lang="de-DE" sz="1600" dirty="0"/>
              <a:t> </a:t>
            </a:r>
            <a:r>
              <a:rPr lang="de-DE" sz="1600" dirty="0" err="1"/>
              <a:t>of</a:t>
            </a:r>
            <a:r>
              <a:rPr lang="de-DE" sz="1600" dirty="0"/>
              <a:t> </a:t>
            </a:r>
            <a:r>
              <a:rPr lang="de-DE" sz="1600" dirty="0" err="1"/>
              <a:t>the</a:t>
            </a:r>
            <a:r>
              <a:rPr lang="de-DE" sz="1600" dirty="0"/>
              <a:t> Union: art. 26-197 TFEU</a:t>
            </a:r>
          </a:p>
          <a:p>
            <a:pPr>
              <a:lnSpc>
                <a:spcPct val="90000"/>
              </a:lnSpc>
            </a:pPr>
            <a:r>
              <a:rPr lang="de-DE" sz="1600" dirty="0"/>
              <a:t>The European Council </a:t>
            </a:r>
            <a:r>
              <a:rPr lang="de-DE" sz="1600" dirty="0" err="1"/>
              <a:t>may</a:t>
            </a:r>
            <a:r>
              <a:rPr lang="de-DE" sz="1600" dirty="0"/>
              <a:t> </a:t>
            </a:r>
            <a:r>
              <a:rPr lang="de-DE" sz="1600" dirty="0" err="1"/>
              <a:t>adopt</a:t>
            </a:r>
            <a:r>
              <a:rPr lang="de-DE" sz="1600" dirty="0"/>
              <a:t> a </a:t>
            </a:r>
            <a:r>
              <a:rPr lang="de-DE" sz="1600" dirty="0" err="1"/>
              <a:t>decision</a:t>
            </a:r>
            <a:r>
              <a:rPr lang="de-DE" sz="1600" dirty="0"/>
              <a:t> </a:t>
            </a:r>
            <a:r>
              <a:rPr lang="de-DE" sz="1600" dirty="0" err="1"/>
              <a:t>amending</a:t>
            </a:r>
            <a:r>
              <a:rPr lang="de-DE" sz="1600" dirty="0"/>
              <a:t> all </a:t>
            </a:r>
            <a:r>
              <a:rPr lang="de-DE" sz="1600" dirty="0" err="1"/>
              <a:t>or</a:t>
            </a:r>
            <a:r>
              <a:rPr lang="de-DE" sz="1600" dirty="0"/>
              <a:t> </a:t>
            </a:r>
            <a:r>
              <a:rPr lang="de-DE" sz="1600" dirty="0" err="1"/>
              <a:t>part</a:t>
            </a:r>
            <a:r>
              <a:rPr lang="de-DE" sz="1600" dirty="0"/>
              <a:t> </a:t>
            </a:r>
            <a:r>
              <a:rPr lang="de-DE" sz="1600" dirty="0" err="1"/>
              <a:t>of</a:t>
            </a:r>
            <a:r>
              <a:rPr lang="de-DE" sz="1600" dirty="0"/>
              <a:t> </a:t>
            </a:r>
            <a:r>
              <a:rPr lang="de-DE" sz="1600" dirty="0" err="1"/>
              <a:t>the</a:t>
            </a:r>
            <a:r>
              <a:rPr lang="de-DE" sz="1600" dirty="0"/>
              <a:t> </a:t>
            </a:r>
            <a:r>
              <a:rPr lang="de-DE" sz="1600" dirty="0" err="1"/>
              <a:t>provisions</a:t>
            </a:r>
            <a:r>
              <a:rPr lang="de-DE" sz="1600" dirty="0"/>
              <a:t> </a:t>
            </a:r>
            <a:r>
              <a:rPr lang="de-DE" sz="1600" dirty="0" err="1"/>
              <a:t>of</a:t>
            </a:r>
            <a:r>
              <a:rPr lang="de-DE" sz="1600" dirty="0"/>
              <a:t> Part </a:t>
            </a:r>
            <a:r>
              <a:rPr lang="de-DE" sz="1600" dirty="0" err="1"/>
              <a:t>Three</a:t>
            </a:r>
            <a:r>
              <a:rPr lang="de-DE" sz="1600" dirty="0"/>
              <a:t> </a:t>
            </a:r>
            <a:r>
              <a:rPr lang="de-DE" sz="1600" dirty="0" err="1"/>
              <a:t>of</a:t>
            </a:r>
            <a:r>
              <a:rPr lang="de-DE" sz="1600" dirty="0"/>
              <a:t> </a:t>
            </a:r>
            <a:r>
              <a:rPr lang="de-DE" sz="1600" dirty="0" err="1"/>
              <a:t>the</a:t>
            </a:r>
            <a:r>
              <a:rPr lang="de-DE" sz="1600" dirty="0"/>
              <a:t> Treaty on </a:t>
            </a:r>
            <a:r>
              <a:rPr lang="de-DE" sz="1600" dirty="0" err="1"/>
              <a:t>the</a:t>
            </a:r>
            <a:r>
              <a:rPr lang="de-DE" sz="1600" dirty="0"/>
              <a:t> </a:t>
            </a:r>
            <a:r>
              <a:rPr lang="de-DE" sz="1600" dirty="0" err="1"/>
              <a:t>Functioning</a:t>
            </a:r>
            <a:r>
              <a:rPr lang="de-DE" sz="1600" dirty="0"/>
              <a:t> </a:t>
            </a:r>
            <a:r>
              <a:rPr lang="de-DE" sz="1600" dirty="0" err="1"/>
              <a:t>of</a:t>
            </a:r>
            <a:r>
              <a:rPr lang="de-DE" sz="1600" dirty="0"/>
              <a:t> </a:t>
            </a:r>
            <a:r>
              <a:rPr lang="de-DE" sz="1600" dirty="0" err="1"/>
              <a:t>the</a:t>
            </a:r>
            <a:r>
              <a:rPr lang="de-DE" sz="1600" dirty="0"/>
              <a:t> European Union. </a:t>
            </a:r>
          </a:p>
          <a:p>
            <a:pPr>
              <a:lnSpc>
                <a:spcPct val="90000"/>
              </a:lnSpc>
            </a:pPr>
            <a:r>
              <a:rPr lang="de-DE" sz="1600" dirty="0"/>
              <a:t>The European Council </a:t>
            </a:r>
            <a:r>
              <a:rPr lang="de-DE" sz="1600" dirty="0" err="1"/>
              <a:t>shall</a:t>
            </a:r>
            <a:r>
              <a:rPr lang="de-DE" sz="1600" dirty="0"/>
              <a:t> </a:t>
            </a:r>
            <a:r>
              <a:rPr lang="de-DE" sz="1600" dirty="0" err="1"/>
              <a:t>act</a:t>
            </a:r>
            <a:r>
              <a:rPr lang="de-DE" sz="1600" dirty="0"/>
              <a:t> </a:t>
            </a:r>
            <a:r>
              <a:rPr lang="de-DE" sz="1600" dirty="0" err="1"/>
              <a:t>by</a:t>
            </a:r>
            <a:r>
              <a:rPr lang="de-DE" sz="1600" dirty="0"/>
              <a:t> </a:t>
            </a:r>
            <a:r>
              <a:rPr lang="de-DE" sz="1600" dirty="0" err="1"/>
              <a:t>unanimity</a:t>
            </a:r>
            <a:r>
              <a:rPr lang="de-DE" sz="1600" dirty="0"/>
              <a:t> after </a:t>
            </a:r>
            <a:r>
              <a:rPr lang="de-DE" sz="1600" dirty="0" err="1"/>
              <a:t>consulting</a:t>
            </a:r>
            <a:r>
              <a:rPr lang="de-DE" sz="1600" dirty="0"/>
              <a:t> </a:t>
            </a:r>
            <a:r>
              <a:rPr lang="de-DE" sz="1600" dirty="0" err="1"/>
              <a:t>the</a:t>
            </a:r>
            <a:r>
              <a:rPr lang="de-DE" sz="1600" dirty="0"/>
              <a:t> European </a:t>
            </a:r>
            <a:r>
              <a:rPr lang="de-DE" sz="1600" dirty="0" err="1"/>
              <a:t>Parliament</a:t>
            </a:r>
            <a:r>
              <a:rPr lang="de-DE" sz="1600" dirty="0"/>
              <a:t> and </a:t>
            </a:r>
            <a:r>
              <a:rPr lang="de-DE" sz="1600" dirty="0" err="1"/>
              <a:t>the</a:t>
            </a:r>
            <a:r>
              <a:rPr lang="de-DE" sz="1600" dirty="0"/>
              <a:t> </a:t>
            </a:r>
            <a:r>
              <a:rPr lang="de-DE" sz="1600" dirty="0" err="1"/>
              <a:t>Commission</a:t>
            </a:r>
            <a:r>
              <a:rPr lang="de-DE" sz="1600" dirty="0"/>
              <a:t>, and </a:t>
            </a:r>
            <a:r>
              <a:rPr lang="de-DE" sz="1600" dirty="0" err="1"/>
              <a:t>the</a:t>
            </a:r>
            <a:r>
              <a:rPr lang="de-DE" sz="1600" dirty="0"/>
              <a:t> European Central Bank in </a:t>
            </a:r>
            <a:r>
              <a:rPr lang="de-DE" sz="1600" dirty="0" err="1"/>
              <a:t>the</a:t>
            </a:r>
            <a:r>
              <a:rPr lang="de-DE" sz="1600" dirty="0"/>
              <a:t> </a:t>
            </a:r>
            <a:r>
              <a:rPr lang="de-DE" sz="1600" dirty="0" err="1"/>
              <a:t>case</a:t>
            </a:r>
            <a:r>
              <a:rPr lang="de-DE" sz="1600" dirty="0"/>
              <a:t> </a:t>
            </a:r>
            <a:r>
              <a:rPr lang="de-DE" sz="1600" dirty="0" err="1"/>
              <a:t>of</a:t>
            </a:r>
            <a:r>
              <a:rPr lang="de-DE" sz="1600" dirty="0"/>
              <a:t> </a:t>
            </a:r>
            <a:r>
              <a:rPr lang="de-DE" sz="1600" dirty="0" err="1"/>
              <a:t>institutional</a:t>
            </a:r>
            <a:r>
              <a:rPr lang="de-DE" sz="1600" dirty="0"/>
              <a:t> </a:t>
            </a:r>
            <a:r>
              <a:rPr lang="de-DE" sz="1600" dirty="0" err="1"/>
              <a:t>changes</a:t>
            </a:r>
            <a:r>
              <a:rPr lang="de-DE" sz="1600" dirty="0"/>
              <a:t> in </a:t>
            </a:r>
            <a:r>
              <a:rPr lang="de-DE" sz="1600" dirty="0" err="1"/>
              <a:t>the</a:t>
            </a:r>
            <a:r>
              <a:rPr lang="de-DE" sz="1600" dirty="0"/>
              <a:t> </a:t>
            </a:r>
            <a:r>
              <a:rPr lang="de-DE" sz="1600" dirty="0" err="1"/>
              <a:t>monetary</a:t>
            </a:r>
            <a:r>
              <a:rPr lang="de-DE" sz="1600" dirty="0"/>
              <a:t> </a:t>
            </a:r>
            <a:r>
              <a:rPr lang="de-DE" sz="1600" dirty="0" err="1"/>
              <a:t>area</a:t>
            </a:r>
            <a:r>
              <a:rPr lang="de-DE" sz="1600" dirty="0"/>
              <a:t>. </a:t>
            </a:r>
          </a:p>
          <a:p>
            <a:pPr>
              <a:lnSpc>
                <a:spcPct val="90000"/>
              </a:lnSpc>
            </a:pPr>
            <a:r>
              <a:rPr lang="de-DE" sz="1600" dirty="0" err="1"/>
              <a:t>That</a:t>
            </a:r>
            <a:r>
              <a:rPr lang="de-DE" sz="1600" dirty="0"/>
              <a:t> </a:t>
            </a:r>
            <a:r>
              <a:rPr lang="de-DE" sz="1600" dirty="0" err="1"/>
              <a:t>decision</a:t>
            </a:r>
            <a:r>
              <a:rPr lang="de-DE" sz="1600" dirty="0"/>
              <a:t> </a:t>
            </a:r>
            <a:r>
              <a:rPr lang="de-DE" sz="1600" dirty="0" err="1"/>
              <a:t>shall</a:t>
            </a:r>
            <a:r>
              <a:rPr lang="de-DE" sz="1600" dirty="0"/>
              <a:t> not </a:t>
            </a:r>
            <a:r>
              <a:rPr lang="de-DE" sz="1600" dirty="0" err="1"/>
              <a:t>enter</a:t>
            </a:r>
            <a:r>
              <a:rPr lang="de-DE" sz="1600" dirty="0"/>
              <a:t> </a:t>
            </a:r>
            <a:r>
              <a:rPr lang="de-DE" sz="1600" dirty="0" err="1"/>
              <a:t>into</a:t>
            </a:r>
            <a:r>
              <a:rPr lang="de-DE" sz="1600" dirty="0"/>
              <a:t> </a:t>
            </a:r>
            <a:r>
              <a:rPr lang="de-DE" sz="1600" dirty="0" err="1"/>
              <a:t>force</a:t>
            </a:r>
            <a:r>
              <a:rPr lang="de-DE" sz="1600" dirty="0"/>
              <a:t> </a:t>
            </a:r>
            <a:r>
              <a:rPr lang="de-DE" sz="1600" dirty="0" err="1"/>
              <a:t>until</a:t>
            </a:r>
            <a:r>
              <a:rPr lang="de-DE" sz="1600" dirty="0"/>
              <a:t> </a:t>
            </a:r>
            <a:r>
              <a:rPr lang="de-DE" sz="1600" dirty="0" err="1"/>
              <a:t>it</a:t>
            </a:r>
            <a:r>
              <a:rPr lang="de-DE" sz="1600" dirty="0"/>
              <a:t> </a:t>
            </a:r>
            <a:r>
              <a:rPr lang="de-DE" sz="1600" dirty="0" err="1"/>
              <a:t>is</a:t>
            </a:r>
            <a:r>
              <a:rPr lang="de-DE" sz="1600" dirty="0"/>
              <a:t> </a:t>
            </a:r>
            <a:r>
              <a:rPr lang="de-DE" sz="1600" dirty="0" err="1"/>
              <a:t>approved</a:t>
            </a:r>
            <a:r>
              <a:rPr lang="de-DE" sz="1600" dirty="0"/>
              <a:t> </a:t>
            </a:r>
            <a:r>
              <a:rPr lang="de-DE" sz="1600" dirty="0" err="1"/>
              <a:t>by</a:t>
            </a:r>
            <a:r>
              <a:rPr lang="de-DE" sz="1600" dirty="0"/>
              <a:t> </a:t>
            </a:r>
            <a:r>
              <a:rPr lang="de-DE" sz="1600" dirty="0" err="1"/>
              <a:t>the</a:t>
            </a:r>
            <a:r>
              <a:rPr lang="de-DE" sz="1600" dirty="0"/>
              <a:t> Member States in </a:t>
            </a:r>
            <a:r>
              <a:rPr lang="de-DE" sz="1600" dirty="0" err="1"/>
              <a:t>accordance</a:t>
            </a:r>
            <a:r>
              <a:rPr lang="de-DE" sz="1600" dirty="0"/>
              <a:t> </a:t>
            </a:r>
            <a:r>
              <a:rPr lang="de-DE" sz="1600" dirty="0" err="1"/>
              <a:t>with</a:t>
            </a:r>
            <a:r>
              <a:rPr lang="de-DE" sz="1600" dirty="0"/>
              <a:t> </a:t>
            </a:r>
            <a:r>
              <a:rPr lang="de-DE" sz="1600" dirty="0" err="1"/>
              <a:t>their</a:t>
            </a:r>
            <a:r>
              <a:rPr lang="de-DE" sz="1600" dirty="0"/>
              <a:t> </a:t>
            </a:r>
            <a:r>
              <a:rPr lang="de-DE" sz="1600" dirty="0" err="1"/>
              <a:t>respective</a:t>
            </a:r>
            <a:r>
              <a:rPr lang="de-DE" sz="1600" dirty="0"/>
              <a:t> </a:t>
            </a:r>
            <a:r>
              <a:rPr lang="de-DE" sz="1600" dirty="0" err="1"/>
              <a:t>constitutional</a:t>
            </a:r>
            <a:r>
              <a:rPr lang="de-DE" sz="1600" dirty="0"/>
              <a:t> </a:t>
            </a:r>
            <a:r>
              <a:rPr lang="de-DE" sz="1600" dirty="0" err="1"/>
              <a:t>requirements</a:t>
            </a:r>
            <a:r>
              <a:rPr lang="de-DE" sz="1600" dirty="0"/>
              <a:t>.</a:t>
            </a:r>
          </a:p>
          <a:p>
            <a:pPr>
              <a:lnSpc>
                <a:spcPct val="90000"/>
              </a:lnSpc>
            </a:pPr>
            <a:r>
              <a:rPr lang="de-DE" sz="1600" dirty="0"/>
              <a:t>The </a:t>
            </a:r>
            <a:r>
              <a:rPr lang="de-DE" sz="1600" dirty="0" err="1"/>
              <a:t>decision</a:t>
            </a:r>
            <a:r>
              <a:rPr lang="de-DE" sz="1600" dirty="0"/>
              <a:t> </a:t>
            </a:r>
            <a:r>
              <a:rPr lang="de-DE" sz="1600" dirty="0" err="1"/>
              <a:t>referred</a:t>
            </a:r>
            <a:r>
              <a:rPr lang="de-DE" sz="1600" dirty="0"/>
              <a:t> </a:t>
            </a:r>
            <a:r>
              <a:rPr lang="de-DE" sz="1600" dirty="0" err="1"/>
              <a:t>to</a:t>
            </a:r>
            <a:r>
              <a:rPr lang="de-DE" sz="1600" dirty="0"/>
              <a:t> in </a:t>
            </a:r>
            <a:r>
              <a:rPr lang="de-DE" sz="1600" dirty="0" err="1"/>
              <a:t>the</a:t>
            </a:r>
            <a:r>
              <a:rPr lang="de-DE" sz="1600" dirty="0"/>
              <a:t> </a:t>
            </a:r>
            <a:r>
              <a:rPr lang="de-DE" sz="1600" dirty="0" err="1"/>
              <a:t>second</a:t>
            </a:r>
            <a:r>
              <a:rPr lang="de-DE" sz="1600" dirty="0"/>
              <a:t> </a:t>
            </a:r>
            <a:r>
              <a:rPr lang="de-DE" sz="1600" dirty="0" err="1"/>
              <a:t>subparagraph</a:t>
            </a:r>
            <a:r>
              <a:rPr lang="de-DE" sz="1600" dirty="0"/>
              <a:t> </a:t>
            </a:r>
            <a:r>
              <a:rPr lang="de-DE" sz="1600" dirty="0" err="1"/>
              <a:t>shall</a:t>
            </a:r>
            <a:r>
              <a:rPr lang="de-DE" sz="1600" dirty="0"/>
              <a:t> not </a:t>
            </a:r>
            <a:r>
              <a:rPr lang="de-DE" sz="1600" dirty="0" err="1"/>
              <a:t>increase</a:t>
            </a:r>
            <a:r>
              <a:rPr lang="de-DE" sz="1600" dirty="0"/>
              <a:t> </a:t>
            </a:r>
            <a:r>
              <a:rPr lang="de-DE" sz="1600" dirty="0" err="1"/>
              <a:t>the</a:t>
            </a:r>
            <a:r>
              <a:rPr lang="de-DE" sz="1600" dirty="0"/>
              <a:t> </a:t>
            </a:r>
            <a:r>
              <a:rPr lang="de-DE" sz="1600" dirty="0" err="1"/>
              <a:t>competences</a:t>
            </a:r>
            <a:r>
              <a:rPr lang="de-DE" sz="1600" dirty="0"/>
              <a:t> </a:t>
            </a:r>
            <a:r>
              <a:rPr lang="de-DE" sz="1600" dirty="0" err="1"/>
              <a:t>conferred</a:t>
            </a:r>
            <a:r>
              <a:rPr lang="de-DE" sz="1600" dirty="0"/>
              <a:t> on </a:t>
            </a:r>
            <a:r>
              <a:rPr lang="de-DE" sz="1600" dirty="0" err="1"/>
              <a:t>the</a:t>
            </a:r>
            <a:r>
              <a:rPr lang="de-DE" sz="1600" dirty="0"/>
              <a:t> Union in </a:t>
            </a:r>
            <a:r>
              <a:rPr lang="de-DE" sz="1600" dirty="0" err="1"/>
              <a:t>the</a:t>
            </a:r>
            <a:r>
              <a:rPr lang="de-DE" sz="1600" dirty="0"/>
              <a:t> </a:t>
            </a:r>
            <a:r>
              <a:rPr lang="de-DE" sz="1600" dirty="0" err="1"/>
              <a:t>Treaties</a:t>
            </a:r>
            <a:endParaRPr lang="de-DE" sz="1600" dirty="0"/>
          </a:p>
        </p:txBody>
      </p:sp>
      <p:sp>
        <p:nvSpPr>
          <p:cNvPr id="4" name="Fußzeilenplatzhalter 3"/>
          <p:cNvSpPr>
            <a:spLocks noGrp="1"/>
          </p:cNvSpPr>
          <p:nvPr>
            <p:ph type="ftr" sz="quarter" idx="11"/>
          </p:nvPr>
        </p:nvSpPr>
        <p:spPr>
          <a:xfrm>
            <a:off x="508000" y="6041362"/>
            <a:ext cx="3871152" cy="365125"/>
          </a:xfrm>
        </p:spPr>
        <p:txBody>
          <a:bodyPr>
            <a:normAutofit/>
          </a:bodyPr>
          <a:lstStyle/>
          <a:p>
            <a:pPr>
              <a:spcAft>
                <a:spcPts val="600"/>
              </a:spcAft>
            </a:pPr>
            <a:r>
              <a:rPr lang="de-DE"/>
              <a:t>Prof. Dr. Maria Meng-Papantoni, Panteion University</a:t>
            </a:r>
          </a:p>
        </p:txBody>
      </p:sp>
      <p:sp>
        <p:nvSpPr>
          <p:cNvPr id="11" name="Rectangle 1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Simplified revision procedure</a:t>
            </a:r>
          </a:p>
        </p:txBody>
      </p:sp>
      <p:pic>
        <p:nvPicPr>
          <p:cNvPr id="7" name="Εικόνα 6">
            <a:extLst>
              <a:ext uri="{FF2B5EF4-FFF2-40B4-BE49-F238E27FC236}">
                <a16:creationId xmlns:a16="http://schemas.microsoft.com/office/drawing/2014/main" id="{5260F879-9F8D-F94C-B527-5230F5182D73}"/>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5383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Treaty on </a:t>
            </a:r>
            <a:r>
              <a:rPr lang="de-DE" dirty="0" err="1"/>
              <a:t>the</a:t>
            </a:r>
            <a:r>
              <a:rPr lang="de-DE" dirty="0"/>
              <a:t> European </a:t>
            </a:r>
            <a:r>
              <a:rPr lang="de-DE" dirty="0" err="1"/>
              <a:t>Atomic</a:t>
            </a:r>
            <a:r>
              <a:rPr lang="de-DE" dirty="0"/>
              <a:t> </a:t>
            </a:r>
            <a:r>
              <a:rPr lang="de-DE" dirty="0" err="1"/>
              <a:t>Energy</a:t>
            </a:r>
            <a:r>
              <a:rPr lang="de-DE" dirty="0"/>
              <a:t> Community</a:t>
            </a:r>
          </a:p>
        </p:txBody>
      </p:sp>
      <p:graphicFrame>
        <p:nvGraphicFramePr>
          <p:cNvPr id="8" name="Inhaltsplatzhalter 2">
            <a:extLst>
              <a:ext uri="{FF2B5EF4-FFF2-40B4-BE49-F238E27FC236}">
                <a16:creationId xmlns:a16="http://schemas.microsoft.com/office/drawing/2014/main" id="{71254489-4694-9018-22FF-8B0049C2CFDF}"/>
              </a:ext>
            </a:extLst>
          </p:cNvPr>
          <p:cNvGraphicFramePr>
            <a:graphicFrameLocks noGrp="1"/>
          </p:cNvGraphicFramePr>
          <p:nvPr>
            <p:ph idx="1"/>
          </p:nvPr>
        </p:nvGraphicFramePr>
        <p:xfrm>
          <a:off x="739775" y="2276872"/>
          <a:ext cx="7662864" cy="3760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p:cNvSpPr>
            <a:spLocks noGrp="1"/>
          </p:cNvSpPr>
          <p:nvPr>
            <p:ph type="ftr" sz="quarter" idx="11"/>
          </p:nvPr>
        </p:nvSpPr>
        <p:spPr>
          <a:xfrm>
            <a:off x="634827" y="6041363"/>
            <a:ext cx="4622973" cy="365125"/>
          </a:xfrm>
        </p:spPr>
        <p:txBody>
          <a:bodyPr/>
          <a:lstStyle/>
          <a:p>
            <a:r>
              <a:rPr lang="de-DE"/>
              <a:t>Prof. Dr. Maria Meng-Papantoni, Panteion University</a:t>
            </a:r>
            <a:endParaRPr lang="de-DE" dirty="0"/>
          </a:p>
        </p:txBody>
      </p:sp>
      <p:pic>
        <p:nvPicPr>
          <p:cNvPr id="6" name="Εικόνα 5">
            <a:extLst>
              <a:ext uri="{FF2B5EF4-FFF2-40B4-BE49-F238E27FC236}">
                <a16:creationId xmlns:a16="http://schemas.microsoft.com/office/drawing/2014/main" id="{3DF077E5-6C02-124D-1160-EFF0F5B9F03D}"/>
              </a:ext>
            </a:extLst>
          </p:cNvPr>
          <p:cNvPicPr>
            <a:picLocks noChangeAspect="1"/>
          </p:cNvPicPr>
          <p:nvPr/>
        </p:nvPicPr>
        <p:blipFill>
          <a:blip r:embed="rId8"/>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654244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4294967295"/>
          </p:nvPr>
        </p:nvSpPr>
        <p:spPr>
          <a:xfrm>
            <a:off x="508000" y="1253067"/>
            <a:ext cx="4690564" cy="4788294"/>
          </a:xfrm>
        </p:spPr>
        <p:txBody>
          <a:bodyPr vert="horz" lIns="91440" tIns="45720" rIns="91440" bIns="45720" rtlCol="0" anchor="ctr">
            <a:normAutofit/>
          </a:bodyPr>
          <a:lstStyle/>
          <a:p>
            <a:pPr>
              <a:lnSpc>
                <a:spcPct val="90000"/>
              </a:lnSpc>
            </a:pPr>
            <a:r>
              <a:rPr lang="en-US" sz="1600" dirty="0"/>
              <a:t>7. Where the Treaty on the Functioning of the  European Union or Title V of this Treaty provides for the Council to act by unanimity in a given area or case, the European Council may adopt a decision </a:t>
            </a:r>
            <a:r>
              <a:rPr lang="en-US" sz="1600" dirty="0" err="1"/>
              <a:t>authorising</a:t>
            </a:r>
            <a:r>
              <a:rPr lang="en-US" sz="1600" dirty="0"/>
              <a:t> the Council to act by a qualified majority in that area or in that case. This subparagraph shall not apply to decisions with military implications or those in the area of </a:t>
            </a:r>
            <a:r>
              <a:rPr lang="en-US" sz="1600" dirty="0" err="1"/>
              <a:t>defence</a:t>
            </a:r>
            <a:r>
              <a:rPr lang="en-US" sz="1600" dirty="0"/>
              <a:t>.</a:t>
            </a:r>
          </a:p>
          <a:p>
            <a:pPr>
              <a:lnSpc>
                <a:spcPct val="90000"/>
              </a:lnSpc>
            </a:pPr>
            <a:r>
              <a:rPr lang="en-US" sz="1600" dirty="0"/>
              <a:t>Also: using the ordinary legislative procedure instead of a special one as provided</a:t>
            </a:r>
          </a:p>
          <a:p>
            <a:pPr>
              <a:lnSpc>
                <a:spcPct val="90000"/>
              </a:lnSpc>
            </a:pPr>
            <a:r>
              <a:rPr lang="en-US" sz="1600" dirty="0"/>
              <a:t>Unanimous decision of the </a:t>
            </a:r>
            <a:r>
              <a:rPr lang="en-US" sz="1600" dirty="0" err="1"/>
              <a:t>EurCouncil</a:t>
            </a:r>
            <a:r>
              <a:rPr lang="en-US" sz="1600" dirty="0"/>
              <a:t> with consent of the qualified majority of the EP</a:t>
            </a:r>
          </a:p>
          <a:p>
            <a:pPr>
              <a:lnSpc>
                <a:spcPct val="90000"/>
              </a:lnSpc>
            </a:pPr>
            <a:r>
              <a:rPr lang="en-US" sz="1600" dirty="0"/>
              <a:t>National parliaments may veto such a decision of change of the procedure</a:t>
            </a:r>
          </a:p>
        </p:txBody>
      </p:sp>
      <p:sp>
        <p:nvSpPr>
          <p:cNvPr id="4" name="Fußzeilenplatzhalter 3"/>
          <p:cNvSpPr>
            <a:spLocks noGrp="1"/>
          </p:cNvSpPr>
          <p:nvPr>
            <p:ph type="ftr" sz="quarter" idx="11"/>
          </p:nvPr>
        </p:nvSpPr>
        <p:spPr>
          <a:xfrm>
            <a:off x="508000" y="6041362"/>
            <a:ext cx="3871152"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Prof. Dr. Maria Meng-Papantoni, Panteion University</a:t>
            </a:r>
          </a:p>
        </p:txBody>
      </p:sp>
      <p:sp>
        <p:nvSpPr>
          <p:cNvPr id="23" name="Rectangle 2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Connector 24">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idx="4294967295"/>
          </p:nvPr>
        </p:nvSpPr>
        <p:spPr>
          <a:xfrm>
            <a:off x="5872243" y="1253067"/>
            <a:ext cx="2528807" cy="4351866"/>
          </a:xfrm>
        </p:spPr>
        <p:txBody>
          <a:bodyPr vert="horz" lIns="91440" tIns="45720" rIns="91440" bIns="45720" rtlCol="0" anchor="ctr">
            <a:normAutofit/>
          </a:bodyPr>
          <a:lstStyle/>
          <a:p>
            <a:r>
              <a:rPr lang="en-US">
                <a:solidFill>
                  <a:schemeClr val="bg1"/>
                </a:solidFill>
              </a:rPr>
              <a:t>Bridging clause </a:t>
            </a:r>
          </a:p>
        </p:txBody>
      </p:sp>
      <p:pic>
        <p:nvPicPr>
          <p:cNvPr id="6" name="Εικόνα 5">
            <a:extLst>
              <a:ext uri="{FF2B5EF4-FFF2-40B4-BE49-F238E27FC236}">
                <a16:creationId xmlns:a16="http://schemas.microsoft.com/office/drawing/2014/main" id="{837C5E6B-4D99-FD55-919F-8460182A60C5}"/>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80332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65199" y="653143"/>
            <a:ext cx="7648121" cy="1099457"/>
          </a:xfrm>
        </p:spPr>
        <p:txBody>
          <a:bodyPr>
            <a:normAutofit/>
          </a:bodyPr>
          <a:lstStyle/>
          <a:p>
            <a:r>
              <a:rPr lang="de-DE" dirty="0"/>
              <a:t>Basic </a:t>
            </a:r>
            <a:r>
              <a:rPr lang="de-DE" dirty="0" err="1"/>
              <a:t>values</a:t>
            </a:r>
            <a:r>
              <a:rPr lang="de-DE" dirty="0"/>
              <a:t> </a:t>
            </a:r>
            <a:r>
              <a:rPr lang="de-DE" dirty="0" err="1"/>
              <a:t>of</a:t>
            </a:r>
            <a:r>
              <a:rPr lang="de-DE" dirty="0"/>
              <a:t> </a:t>
            </a:r>
            <a:r>
              <a:rPr lang="de-DE" dirty="0" err="1"/>
              <a:t>the</a:t>
            </a:r>
            <a:r>
              <a:rPr lang="de-DE" dirty="0"/>
              <a:t> EU (art. 2 TEU)</a:t>
            </a:r>
          </a:p>
        </p:txBody>
      </p:sp>
      <p:sp>
        <p:nvSpPr>
          <p:cNvPr id="13" name="Isosceles Triangle 1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p:cNvSpPr>
            <a:spLocks noGrp="1"/>
          </p:cNvSpPr>
          <p:nvPr>
            <p:ph type="ftr" sz="quarter" idx="11"/>
          </p:nvPr>
        </p:nvSpPr>
        <p:spPr>
          <a:xfrm>
            <a:off x="1485902" y="6182876"/>
            <a:ext cx="4723209" cy="365125"/>
          </a:xfrm>
        </p:spPr>
        <p:txBody>
          <a:bodyPr>
            <a:normAutofit/>
          </a:bodyPr>
          <a:lstStyle/>
          <a:p>
            <a:pPr>
              <a:spcAft>
                <a:spcPts val="600"/>
              </a:spcAft>
            </a:pPr>
            <a:r>
              <a:rPr lang="en-US"/>
              <a:t>Prof. Dr. Maria Meng-Papantoni, Panteion University</a:t>
            </a:r>
          </a:p>
        </p:txBody>
      </p:sp>
      <p:sp>
        <p:nvSpPr>
          <p:cNvPr id="15" name="Isosceles Triangle 1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Inhaltsplatzhalter 2">
            <a:extLst>
              <a:ext uri="{FF2B5EF4-FFF2-40B4-BE49-F238E27FC236}">
                <a16:creationId xmlns:a16="http://schemas.microsoft.com/office/drawing/2014/main" id="{BC814D61-F197-5D16-57A0-E0AF2B48943E}"/>
              </a:ext>
            </a:extLst>
          </p:cNvPr>
          <p:cNvGraphicFramePr>
            <a:graphicFrameLocks noGrp="1"/>
          </p:cNvGraphicFramePr>
          <p:nvPr>
            <p:ph idx="1"/>
            <p:extLst>
              <p:ext uri="{D42A27DB-BD31-4B8C-83A1-F6EECF244321}">
                <p14:modId xmlns:p14="http://schemas.microsoft.com/office/powerpoint/2010/main" val="201292316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Εικόνα 5">
            <a:extLst>
              <a:ext uri="{FF2B5EF4-FFF2-40B4-BE49-F238E27FC236}">
                <a16:creationId xmlns:a16="http://schemas.microsoft.com/office/drawing/2014/main" id="{8470FE4C-D692-8D98-B49F-8346F1D879D3}"/>
              </a:ext>
            </a:extLst>
          </p:cNvPr>
          <p:cNvPicPr>
            <a:picLocks noChangeAspect="1"/>
          </p:cNvPicPr>
          <p:nvPr/>
        </p:nvPicPr>
        <p:blipFill>
          <a:blip r:embed="rId8"/>
          <a:stretch>
            <a:fillRect/>
          </a:stretch>
        </p:blipFill>
        <p:spPr>
          <a:xfrm>
            <a:off x="5481893" y="6038050"/>
            <a:ext cx="3539035" cy="438950"/>
          </a:xfrm>
          <a:prstGeom prst="rect">
            <a:avLst/>
          </a:prstGeom>
        </p:spPr>
      </p:pic>
    </p:spTree>
    <p:extLst>
      <p:ext uri="{BB962C8B-B14F-4D97-AF65-F5344CB8AC3E}">
        <p14:creationId xmlns:p14="http://schemas.microsoft.com/office/powerpoint/2010/main" val="96877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8000" y="609600"/>
            <a:ext cx="2203851" cy="5431762"/>
          </a:xfrm>
        </p:spPr>
        <p:txBody>
          <a:bodyPr anchor="ctr">
            <a:normAutofit/>
          </a:bodyPr>
          <a:lstStyle/>
          <a:p>
            <a:r>
              <a:rPr lang="de-DE" dirty="0"/>
              <a:t>Freedom Security Justice</a:t>
            </a:r>
          </a:p>
        </p:txBody>
      </p:sp>
      <p:sp>
        <p:nvSpPr>
          <p:cNvPr id="3" name="Inhaltsplatzhalter 2"/>
          <p:cNvSpPr>
            <a:spLocks noGrp="1"/>
          </p:cNvSpPr>
          <p:nvPr>
            <p:ph idx="1"/>
          </p:nvPr>
        </p:nvSpPr>
        <p:spPr>
          <a:xfrm>
            <a:off x="2885166" y="609602"/>
            <a:ext cx="5344434" cy="4876798"/>
          </a:xfrm>
        </p:spPr>
        <p:txBody>
          <a:bodyPr>
            <a:normAutofit/>
          </a:bodyPr>
          <a:lstStyle/>
          <a:p>
            <a:pPr>
              <a:lnSpc>
                <a:spcPct val="90000"/>
              </a:lnSpc>
            </a:pPr>
            <a:r>
              <a:rPr lang="de-DE" sz="2000" dirty="0"/>
              <a:t>Art. 3.2. TEU </a:t>
            </a:r>
          </a:p>
          <a:p>
            <a:pPr>
              <a:lnSpc>
                <a:spcPct val="90000"/>
              </a:lnSpc>
            </a:pPr>
            <a:endParaRPr lang="el-GR" sz="2000" dirty="0"/>
          </a:p>
          <a:p>
            <a:pPr>
              <a:lnSpc>
                <a:spcPct val="90000"/>
              </a:lnSpc>
            </a:pPr>
            <a:endParaRPr lang="el-GR" sz="2000" dirty="0"/>
          </a:p>
          <a:p>
            <a:pPr>
              <a:lnSpc>
                <a:spcPct val="90000"/>
              </a:lnSpc>
            </a:pPr>
            <a:r>
              <a:rPr lang="de-DE" sz="2000" dirty="0"/>
              <a:t>The Union </a:t>
            </a:r>
            <a:r>
              <a:rPr lang="de-DE" sz="2000" dirty="0" err="1"/>
              <a:t>shall</a:t>
            </a:r>
            <a:r>
              <a:rPr lang="de-DE" sz="2000" dirty="0"/>
              <a:t> </a:t>
            </a:r>
            <a:r>
              <a:rPr lang="de-DE" sz="2000" dirty="0" err="1"/>
              <a:t>offer</a:t>
            </a:r>
            <a:r>
              <a:rPr lang="de-DE" sz="2000" dirty="0"/>
              <a:t> </a:t>
            </a:r>
            <a:r>
              <a:rPr lang="de-DE" sz="2000" dirty="0" err="1"/>
              <a:t>its</a:t>
            </a:r>
            <a:r>
              <a:rPr lang="de-DE" sz="2000" dirty="0"/>
              <a:t> </a:t>
            </a:r>
            <a:r>
              <a:rPr lang="de-DE" sz="2000" dirty="0" err="1"/>
              <a:t>citizens</a:t>
            </a:r>
            <a:r>
              <a:rPr lang="de-DE" sz="2000" dirty="0"/>
              <a:t> an </a:t>
            </a:r>
            <a:r>
              <a:rPr lang="de-DE" sz="2000" dirty="0" err="1"/>
              <a:t>area</a:t>
            </a:r>
            <a:r>
              <a:rPr lang="de-DE" sz="2000" dirty="0"/>
              <a:t> </a:t>
            </a:r>
            <a:r>
              <a:rPr lang="de-DE" sz="2000" dirty="0" err="1"/>
              <a:t>of</a:t>
            </a:r>
            <a:r>
              <a:rPr lang="de-DE" sz="2000" dirty="0"/>
              <a:t> </a:t>
            </a:r>
            <a:r>
              <a:rPr lang="de-DE" sz="2000" dirty="0" err="1"/>
              <a:t>freedom</a:t>
            </a:r>
            <a:r>
              <a:rPr lang="de-DE" sz="2000" dirty="0"/>
              <a:t>, </a:t>
            </a:r>
            <a:r>
              <a:rPr lang="de-DE" sz="2000" dirty="0" err="1"/>
              <a:t>security</a:t>
            </a:r>
            <a:r>
              <a:rPr lang="de-DE" sz="2000" dirty="0"/>
              <a:t> and </a:t>
            </a:r>
            <a:r>
              <a:rPr lang="de-DE" sz="2000" dirty="0" err="1"/>
              <a:t>justice</a:t>
            </a:r>
            <a:r>
              <a:rPr lang="de-DE" sz="2000" dirty="0"/>
              <a:t> </a:t>
            </a:r>
            <a:r>
              <a:rPr lang="de-DE" sz="2000" dirty="0" err="1"/>
              <a:t>without</a:t>
            </a:r>
            <a:r>
              <a:rPr lang="de-DE" sz="2000" dirty="0"/>
              <a:t> internal </a:t>
            </a:r>
            <a:r>
              <a:rPr lang="de-DE" sz="2000" dirty="0" err="1"/>
              <a:t>frontiers</a:t>
            </a:r>
            <a:r>
              <a:rPr lang="de-DE" sz="2000" dirty="0"/>
              <a:t>, </a:t>
            </a:r>
          </a:p>
          <a:p>
            <a:pPr>
              <a:lnSpc>
                <a:spcPct val="90000"/>
              </a:lnSpc>
            </a:pPr>
            <a:r>
              <a:rPr lang="de-DE" sz="2000" dirty="0"/>
              <a:t>in </a:t>
            </a:r>
            <a:r>
              <a:rPr lang="de-DE" sz="2000" dirty="0" err="1"/>
              <a:t>which</a:t>
            </a:r>
            <a:r>
              <a:rPr lang="de-DE" sz="2000" dirty="0"/>
              <a:t> </a:t>
            </a:r>
            <a:r>
              <a:rPr lang="de-DE" sz="2000" dirty="0" err="1"/>
              <a:t>the</a:t>
            </a:r>
            <a:r>
              <a:rPr lang="de-DE" sz="2000" dirty="0"/>
              <a:t> </a:t>
            </a:r>
            <a:r>
              <a:rPr lang="de-DE" sz="2000" dirty="0" err="1"/>
              <a:t>free</a:t>
            </a:r>
            <a:r>
              <a:rPr lang="de-DE" sz="2000" dirty="0"/>
              <a:t> </a:t>
            </a:r>
            <a:r>
              <a:rPr lang="de-DE" sz="2000" dirty="0" err="1"/>
              <a:t>movement</a:t>
            </a:r>
            <a:r>
              <a:rPr lang="de-DE" sz="2000" dirty="0"/>
              <a:t> </a:t>
            </a:r>
            <a:r>
              <a:rPr lang="de-DE" sz="2000" dirty="0" err="1"/>
              <a:t>of</a:t>
            </a:r>
            <a:r>
              <a:rPr lang="de-DE" sz="2000" dirty="0"/>
              <a:t> </a:t>
            </a:r>
            <a:r>
              <a:rPr lang="de-DE" sz="2000" dirty="0" err="1"/>
              <a:t>persons</a:t>
            </a:r>
            <a:r>
              <a:rPr lang="de-DE" sz="2000" dirty="0"/>
              <a:t> </a:t>
            </a:r>
            <a:r>
              <a:rPr lang="de-DE" sz="2000" dirty="0" err="1"/>
              <a:t>is</a:t>
            </a:r>
            <a:r>
              <a:rPr lang="de-DE" sz="2000" dirty="0"/>
              <a:t> </a:t>
            </a:r>
            <a:r>
              <a:rPr lang="de-DE" sz="2000" dirty="0" err="1"/>
              <a:t>ensured</a:t>
            </a:r>
            <a:r>
              <a:rPr lang="de-DE" sz="2000" dirty="0"/>
              <a:t> in </a:t>
            </a:r>
            <a:r>
              <a:rPr lang="de-DE" sz="2000" dirty="0" err="1"/>
              <a:t>conjunction</a:t>
            </a:r>
            <a:r>
              <a:rPr lang="de-DE" sz="2000" dirty="0"/>
              <a:t> </a:t>
            </a:r>
          </a:p>
          <a:p>
            <a:pPr>
              <a:lnSpc>
                <a:spcPct val="90000"/>
              </a:lnSpc>
            </a:pPr>
            <a:r>
              <a:rPr lang="de-DE" sz="2000" dirty="0" err="1"/>
              <a:t>with</a:t>
            </a:r>
            <a:r>
              <a:rPr lang="de-DE" sz="2000" dirty="0"/>
              <a:t> </a:t>
            </a:r>
            <a:r>
              <a:rPr lang="de-DE" sz="2000" dirty="0" err="1"/>
              <a:t>appropriate</a:t>
            </a:r>
            <a:r>
              <a:rPr lang="de-DE" sz="2000" dirty="0"/>
              <a:t> </a:t>
            </a:r>
            <a:r>
              <a:rPr lang="de-DE" sz="2000" dirty="0" err="1"/>
              <a:t>measures</a:t>
            </a:r>
            <a:r>
              <a:rPr lang="de-DE" sz="2000" dirty="0"/>
              <a:t> </a:t>
            </a:r>
            <a:r>
              <a:rPr lang="de-DE" sz="2000" dirty="0" err="1"/>
              <a:t>with</a:t>
            </a:r>
            <a:r>
              <a:rPr lang="de-DE" sz="2000" dirty="0"/>
              <a:t> </a:t>
            </a:r>
            <a:r>
              <a:rPr lang="de-DE" sz="2000" dirty="0" err="1"/>
              <a:t>respect</a:t>
            </a:r>
            <a:r>
              <a:rPr lang="de-DE" sz="2000" dirty="0"/>
              <a:t> </a:t>
            </a:r>
            <a:r>
              <a:rPr lang="de-DE" sz="2000" dirty="0" err="1"/>
              <a:t>to</a:t>
            </a:r>
            <a:r>
              <a:rPr lang="de-DE" sz="2000" dirty="0"/>
              <a:t> external </a:t>
            </a:r>
            <a:r>
              <a:rPr lang="de-DE" sz="2000" dirty="0" err="1"/>
              <a:t>border</a:t>
            </a:r>
            <a:r>
              <a:rPr lang="de-DE" sz="2000" dirty="0"/>
              <a:t> </a:t>
            </a:r>
            <a:r>
              <a:rPr lang="de-DE" sz="2000" dirty="0" err="1"/>
              <a:t>controls</a:t>
            </a:r>
            <a:r>
              <a:rPr lang="de-DE" sz="2000" dirty="0"/>
              <a:t>, </a:t>
            </a:r>
            <a:r>
              <a:rPr lang="de-DE" sz="2000" dirty="0" err="1"/>
              <a:t>asylum</a:t>
            </a:r>
            <a:r>
              <a:rPr lang="de-DE" sz="2000" dirty="0"/>
              <a:t>, </a:t>
            </a:r>
            <a:r>
              <a:rPr lang="de-DE" sz="2000" dirty="0" err="1"/>
              <a:t>immigration</a:t>
            </a:r>
            <a:r>
              <a:rPr lang="de-DE" sz="2000" dirty="0"/>
              <a:t> </a:t>
            </a:r>
          </a:p>
          <a:p>
            <a:pPr>
              <a:lnSpc>
                <a:spcPct val="90000"/>
              </a:lnSpc>
            </a:pPr>
            <a:r>
              <a:rPr lang="de-DE" sz="2000" dirty="0"/>
              <a:t>and </a:t>
            </a:r>
            <a:r>
              <a:rPr lang="de-DE" sz="2000" dirty="0" err="1"/>
              <a:t>the</a:t>
            </a:r>
            <a:r>
              <a:rPr lang="de-DE" sz="2000" dirty="0"/>
              <a:t> </a:t>
            </a:r>
            <a:r>
              <a:rPr lang="de-DE" sz="2000" dirty="0" err="1"/>
              <a:t>prevention</a:t>
            </a:r>
            <a:r>
              <a:rPr lang="de-DE" sz="2000" dirty="0"/>
              <a:t> and </a:t>
            </a:r>
            <a:r>
              <a:rPr lang="de-DE" sz="2000" dirty="0" err="1"/>
              <a:t>combating</a:t>
            </a:r>
            <a:r>
              <a:rPr lang="de-DE" sz="2000" dirty="0"/>
              <a:t> </a:t>
            </a:r>
            <a:r>
              <a:rPr lang="de-DE" sz="2000" dirty="0" err="1"/>
              <a:t>of</a:t>
            </a:r>
            <a:r>
              <a:rPr lang="de-DE" sz="2000" dirty="0"/>
              <a:t> </a:t>
            </a:r>
            <a:r>
              <a:rPr lang="de-DE" sz="2000" dirty="0" err="1"/>
              <a:t>crime</a:t>
            </a:r>
            <a:r>
              <a:rPr lang="de-DE" sz="2000" dirty="0"/>
              <a:t>. </a:t>
            </a:r>
          </a:p>
          <a:p>
            <a:pPr>
              <a:lnSpc>
                <a:spcPct val="90000"/>
              </a:lnSpc>
            </a:pPr>
            <a:endParaRPr lang="de-DE" sz="1700" dirty="0"/>
          </a:p>
        </p:txBody>
      </p:sp>
      <p:sp>
        <p:nvSpPr>
          <p:cNvPr id="5" name="Footer Placeholder 4"/>
          <p:cNvSpPr>
            <a:spLocks noGrp="1"/>
          </p:cNvSpPr>
          <p:nvPr>
            <p:ph type="ftr" sz="quarter" idx="11"/>
          </p:nvPr>
        </p:nvSpPr>
        <p:spPr>
          <a:xfrm>
            <a:off x="508000" y="6041362"/>
            <a:ext cx="4155774" cy="365125"/>
          </a:xfrm>
        </p:spPr>
        <p:txBody>
          <a:bodyPr>
            <a:normAutofit/>
          </a:bodyPr>
          <a:lstStyle/>
          <a:p>
            <a:pPr>
              <a:spcAft>
                <a:spcPts val="600"/>
              </a:spcAft>
            </a:pPr>
            <a:r>
              <a:rPr lang="en-US"/>
              <a:t>Prof. Dr. Maria Meng-Papantoni, Panteion University</a:t>
            </a:r>
          </a:p>
        </p:txBody>
      </p:sp>
      <p:pic>
        <p:nvPicPr>
          <p:cNvPr id="6" name="Εικόνα 5">
            <a:extLst>
              <a:ext uri="{FF2B5EF4-FFF2-40B4-BE49-F238E27FC236}">
                <a16:creationId xmlns:a16="http://schemas.microsoft.com/office/drawing/2014/main" id="{7A15321B-65A2-0D73-6E69-E220C1171922}"/>
              </a:ext>
            </a:extLst>
          </p:cNvPr>
          <p:cNvPicPr>
            <a:picLocks noChangeAspect="1"/>
          </p:cNvPicPr>
          <p:nvPr/>
        </p:nvPicPr>
        <p:blipFill>
          <a:blip r:embed="rId3"/>
          <a:stretch>
            <a:fillRect/>
          </a:stretch>
        </p:blipFill>
        <p:spPr>
          <a:xfrm>
            <a:off x="4724801" y="6010325"/>
            <a:ext cx="3733399" cy="466675"/>
          </a:xfrm>
          <a:prstGeom prst="rect">
            <a:avLst/>
          </a:prstGeom>
        </p:spPr>
      </p:pic>
    </p:spTree>
    <p:extLst>
      <p:ext uri="{BB962C8B-B14F-4D97-AF65-F5344CB8AC3E}">
        <p14:creationId xmlns:p14="http://schemas.microsoft.com/office/powerpoint/2010/main" val="204343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406401" y="941950"/>
            <a:ext cx="4578390" cy="4943700"/>
          </a:xfrm>
        </p:spPr>
        <p:txBody>
          <a:bodyPr anchor="ctr">
            <a:normAutofit/>
          </a:bodyPr>
          <a:lstStyle/>
          <a:p>
            <a:pPr>
              <a:lnSpc>
                <a:spcPct val="90000"/>
              </a:lnSpc>
            </a:pPr>
            <a:r>
              <a:rPr lang="de-DE" sz="1600" dirty="0"/>
              <a:t>Art. 3.3 TEU</a:t>
            </a:r>
          </a:p>
          <a:p>
            <a:pPr>
              <a:lnSpc>
                <a:spcPct val="90000"/>
              </a:lnSpc>
            </a:pPr>
            <a:r>
              <a:rPr lang="de-DE" sz="1600" dirty="0"/>
              <a:t>The Union </a:t>
            </a:r>
            <a:r>
              <a:rPr lang="de-DE" sz="1600" dirty="0" err="1"/>
              <a:t>shall</a:t>
            </a:r>
            <a:r>
              <a:rPr lang="de-DE" sz="1600" dirty="0"/>
              <a:t> </a:t>
            </a:r>
            <a:r>
              <a:rPr lang="de-DE" sz="1600" dirty="0" err="1"/>
              <a:t>establish</a:t>
            </a:r>
            <a:r>
              <a:rPr lang="de-DE" sz="1600" dirty="0"/>
              <a:t> an internal </a:t>
            </a:r>
            <a:r>
              <a:rPr lang="de-DE" sz="1600" dirty="0" err="1"/>
              <a:t>market</a:t>
            </a:r>
            <a:r>
              <a:rPr lang="de-DE" sz="1600" dirty="0"/>
              <a:t>. </a:t>
            </a:r>
          </a:p>
          <a:p>
            <a:pPr>
              <a:lnSpc>
                <a:spcPct val="90000"/>
              </a:lnSpc>
            </a:pPr>
            <a:r>
              <a:rPr lang="de-DE" sz="1600" dirty="0" err="1"/>
              <a:t>It</a:t>
            </a:r>
            <a:r>
              <a:rPr lang="de-DE" sz="1600" dirty="0"/>
              <a:t> </a:t>
            </a:r>
            <a:r>
              <a:rPr lang="de-DE" sz="1600" dirty="0" err="1"/>
              <a:t>shall</a:t>
            </a:r>
            <a:r>
              <a:rPr lang="de-DE" sz="1600" dirty="0"/>
              <a:t> </a:t>
            </a:r>
            <a:r>
              <a:rPr lang="de-DE" sz="1600" dirty="0" err="1"/>
              <a:t>work</a:t>
            </a:r>
            <a:r>
              <a:rPr lang="de-DE" sz="1600" dirty="0"/>
              <a:t> </a:t>
            </a:r>
            <a:r>
              <a:rPr lang="de-DE" sz="1600" dirty="0" err="1"/>
              <a:t>for</a:t>
            </a:r>
            <a:r>
              <a:rPr lang="de-DE" sz="1600" dirty="0"/>
              <a:t> </a:t>
            </a:r>
            <a:r>
              <a:rPr lang="de-DE" sz="1600" dirty="0" err="1"/>
              <a:t>the</a:t>
            </a:r>
            <a:r>
              <a:rPr lang="de-DE" sz="1600" dirty="0"/>
              <a:t> </a:t>
            </a:r>
            <a:r>
              <a:rPr lang="de-DE" sz="1600" dirty="0" err="1"/>
              <a:t>sustainable</a:t>
            </a:r>
            <a:r>
              <a:rPr lang="de-DE" sz="1600" dirty="0"/>
              <a:t> </a:t>
            </a:r>
            <a:r>
              <a:rPr lang="de-DE" sz="1600" dirty="0" err="1"/>
              <a:t>development</a:t>
            </a:r>
            <a:r>
              <a:rPr lang="de-DE" sz="1600" dirty="0"/>
              <a:t> </a:t>
            </a:r>
            <a:r>
              <a:rPr lang="de-DE" sz="1600" dirty="0" err="1"/>
              <a:t>of</a:t>
            </a:r>
            <a:r>
              <a:rPr lang="de-DE" sz="1600" dirty="0"/>
              <a:t> Europe </a:t>
            </a:r>
            <a:r>
              <a:rPr lang="de-DE" sz="1600" dirty="0" err="1"/>
              <a:t>based</a:t>
            </a:r>
            <a:r>
              <a:rPr lang="de-DE" sz="1600" dirty="0"/>
              <a:t> on</a:t>
            </a:r>
          </a:p>
          <a:p>
            <a:pPr lvl="1">
              <a:lnSpc>
                <a:spcPct val="90000"/>
              </a:lnSpc>
            </a:pPr>
            <a:r>
              <a:rPr lang="de-DE" dirty="0" err="1"/>
              <a:t>balanced</a:t>
            </a:r>
            <a:r>
              <a:rPr lang="de-DE" dirty="0"/>
              <a:t> </a:t>
            </a:r>
            <a:r>
              <a:rPr lang="de-DE" dirty="0" err="1"/>
              <a:t>economic</a:t>
            </a:r>
            <a:r>
              <a:rPr lang="de-DE" dirty="0"/>
              <a:t> </a:t>
            </a:r>
            <a:r>
              <a:rPr lang="de-DE" dirty="0" err="1"/>
              <a:t>growth</a:t>
            </a:r>
            <a:r>
              <a:rPr lang="de-DE" dirty="0"/>
              <a:t> and </a:t>
            </a:r>
          </a:p>
          <a:p>
            <a:pPr lvl="1">
              <a:lnSpc>
                <a:spcPct val="90000"/>
              </a:lnSpc>
            </a:pPr>
            <a:r>
              <a:rPr lang="de-DE" dirty="0" err="1"/>
              <a:t>price</a:t>
            </a:r>
            <a:r>
              <a:rPr lang="de-DE" dirty="0"/>
              <a:t> </a:t>
            </a:r>
            <a:r>
              <a:rPr lang="de-DE" dirty="0" err="1"/>
              <a:t>stability</a:t>
            </a:r>
            <a:r>
              <a:rPr lang="de-DE" dirty="0"/>
              <a:t>, </a:t>
            </a:r>
          </a:p>
          <a:p>
            <a:pPr lvl="1">
              <a:lnSpc>
                <a:spcPct val="90000"/>
              </a:lnSpc>
            </a:pPr>
            <a:r>
              <a:rPr lang="de-DE" dirty="0"/>
              <a:t>a </a:t>
            </a:r>
            <a:r>
              <a:rPr lang="de-DE" dirty="0" err="1"/>
              <a:t>highly</a:t>
            </a:r>
            <a:r>
              <a:rPr lang="de-DE" dirty="0"/>
              <a:t> </a:t>
            </a:r>
            <a:r>
              <a:rPr lang="de-DE" dirty="0" err="1"/>
              <a:t>competitive</a:t>
            </a:r>
            <a:r>
              <a:rPr lang="de-DE" dirty="0"/>
              <a:t> social </a:t>
            </a:r>
            <a:r>
              <a:rPr lang="de-DE" dirty="0" err="1"/>
              <a:t>market</a:t>
            </a:r>
            <a:r>
              <a:rPr lang="de-DE" dirty="0"/>
              <a:t> </a:t>
            </a:r>
            <a:r>
              <a:rPr lang="de-DE" dirty="0" err="1"/>
              <a:t>economy</a:t>
            </a:r>
            <a:r>
              <a:rPr lang="de-DE" dirty="0"/>
              <a:t>, </a:t>
            </a:r>
          </a:p>
          <a:p>
            <a:pPr lvl="2">
              <a:lnSpc>
                <a:spcPct val="90000"/>
              </a:lnSpc>
            </a:pPr>
            <a:r>
              <a:rPr lang="de-DE" sz="1600" dirty="0" err="1"/>
              <a:t>aiming</a:t>
            </a:r>
            <a:r>
              <a:rPr lang="de-DE" sz="1600" dirty="0"/>
              <a:t> at </a:t>
            </a:r>
            <a:r>
              <a:rPr lang="de-DE" sz="1600" dirty="0" err="1"/>
              <a:t>full</a:t>
            </a:r>
            <a:r>
              <a:rPr lang="de-DE" sz="1600" dirty="0"/>
              <a:t> </a:t>
            </a:r>
            <a:r>
              <a:rPr lang="de-DE" sz="1600" dirty="0" err="1"/>
              <a:t>employment</a:t>
            </a:r>
            <a:r>
              <a:rPr lang="de-DE" sz="1600" dirty="0"/>
              <a:t> and social </a:t>
            </a:r>
            <a:r>
              <a:rPr lang="de-DE" sz="1600" dirty="0" err="1"/>
              <a:t>progress</a:t>
            </a:r>
            <a:r>
              <a:rPr lang="de-DE" sz="1600" dirty="0"/>
              <a:t>, and </a:t>
            </a:r>
          </a:p>
          <a:p>
            <a:pPr lvl="2">
              <a:lnSpc>
                <a:spcPct val="90000"/>
              </a:lnSpc>
            </a:pPr>
            <a:r>
              <a:rPr lang="de-DE" sz="1600" dirty="0"/>
              <a:t>a high </a:t>
            </a:r>
            <a:r>
              <a:rPr lang="de-DE" sz="1600" dirty="0" err="1"/>
              <a:t>level</a:t>
            </a:r>
            <a:r>
              <a:rPr lang="de-DE" sz="1600" dirty="0"/>
              <a:t> </a:t>
            </a:r>
            <a:r>
              <a:rPr lang="de-DE" sz="1600" dirty="0" err="1"/>
              <a:t>of</a:t>
            </a:r>
            <a:r>
              <a:rPr lang="de-DE" sz="1600" dirty="0"/>
              <a:t> </a:t>
            </a:r>
            <a:r>
              <a:rPr lang="de-DE" sz="1600" dirty="0" err="1"/>
              <a:t>protection</a:t>
            </a:r>
            <a:r>
              <a:rPr lang="de-DE" sz="1600" dirty="0"/>
              <a:t> and </a:t>
            </a:r>
            <a:r>
              <a:rPr lang="de-DE" sz="1600" dirty="0" err="1"/>
              <a:t>improvement</a:t>
            </a:r>
            <a:r>
              <a:rPr lang="de-DE" sz="1600" dirty="0"/>
              <a:t> </a:t>
            </a:r>
            <a:r>
              <a:rPr lang="de-DE" sz="1600" dirty="0" err="1"/>
              <a:t>of</a:t>
            </a:r>
            <a:r>
              <a:rPr lang="de-DE" sz="1600" dirty="0"/>
              <a:t> </a:t>
            </a:r>
            <a:r>
              <a:rPr lang="de-DE" sz="1600" dirty="0" err="1"/>
              <a:t>the</a:t>
            </a:r>
            <a:r>
              <a:rPr lang="de-DE" sz="1600" dirty="0"/>
              <a:t> </a:t>
            </a:r>
            <a:r>
              <a:rPr lang="de-DE" sz="1600" dirty="0" err="1"/>
              <a:t>quality</a:t>
            </a:r>
            <a:r>
              <a:rPr lang="de-DE" sz="1600" dirty="0"/>
              <a:t> </a:t>
            </a:r>
            <a:r>
              <a:rPr lang="de-DE" sz="1600" dirty="0" err="1"/>
              <a:t>of</a:t>
            </a:r>
            <a:r>
              <a:rPr lang="de-DE" sz="1600" dirty="0"/>
              <a:t> </a:t>
            </a:r>
            <a:r>
              <a:rPr lang="de-DE" sz="1600" dirty="0" err="1"/>
              <a:t>the</a:t>
            </a:r>
            <a:r>
              <a:rPr lang="de-DE" sz="1600" dirty="0"/>
              <a:t> </a:t>
            </a:r>
            <a:r>
              <a:rPr lang="de-DE" sz="1600" dirty="0" err="1"/>
              <a:t>environment</a:t>
            </a:r>
            <a:r>
              <a:rPr lang="de-DE" sz="1600" dirty="0"/>
              <a:t>. </a:t>
            </a:r>
          </a:p>
          <a:p>
            <a:pPr lvl="1">
              <a:lnSpc>
                <a:spcPct val="90000"/>
              </a:lnSpc>
            </a:pPr>
            <a:r>
              <a:rPr lang="de-DE" dirty="0" err="1"/>
              <a:t>It</a:t>
            </a:r>
            <a:r>
              <a:rPr lang="de-DE" dirty="0"/>
              <a:t> </a:t>
            </a:r>
            <a:r>
              <a:rPr lang="de-DE" dirty="0" err="1"/>
              <a:t>shall</a:t>
            </a:r>
            <a:r>
              <a:rPr lang="de-DE" dirty="0"/>
              <a:t> promote </a:t>
            </a:r>
            <a:r>
              <a:rPr lang="de-DE" dirty="0" err="1"/>
              <a:t>scientific</a:t>
            </a:r>
            <a:r>
              <a:rPr lang="de-DE" dirty="0"/>
              <a:t> and </a:t>
            </a:r>
            <a:r>
              <a:rPr lang="de-DE" dirty="0" err="1"/>
              <a:t>technological</a:t>
            </a:r>
            <a:r>
              <a:rPr lang="de-DE" dirty="0"/>
              <a:t> </a:t>
            </a:r>
            <a:r>
              <a:rPr lang="de-DE" dirty="0" err="1"/>
              <a:t>advance</a:t>
            </a:r>
            <a:r>
              <a:rPr lang="de-DE" dirty="0"/>
              <a:t>.</a:t>
            </a:r>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dirty="0"/>
              <a:t>Prof. Dr. Maria Meng-Papantoni, </a:t>
            </a:r>
            <a:r>
              <a:rPr lang="en-US" dirty="0" err="1"/>
              <a:t>Panteion</a:t>
            </a:r>
            <a:r>
              <a:rPr lang="en-US" dirty="0"/>
              <a:t>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Internal Market</a:t>
            </a:r>
          </a:p>
        </p:txBody>
      </p:sp>
      <p:pic>
        <p:nvPicPr>
          <p:cNvPr id="6" name="Εικόνα 5">
            <a:extLst>
              <a:ext uri="{FF2B5EF4-FFF2-40B4-BE49-F238E27FC236}">
                <a16:creationId xmlns:a16="http://schemas.microsoft.com/office/drawing/2014/main" id="{91513E8C-AA41-B13B-D8F9-36D92062C589}"/>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358765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08000" y="1253067"/>
            <a:ext cx="4616450" cy="4351866"/>
          </a:xfrm>
        </p:spPr>
        <p:txBody>
          <a:bodyPr anchor="ctr">
            <a:normAutofit/>
          </a:bodyPr>
          <a:lstStyle/>
          <a:p>
            <a:r>
              <a:rPr lang="de-DE" dirty="0"/>
              <a:t>Art. 3.3(2) TEU</a:t>
            </a:r>
          </a:p>
          <a:p>
            <a:r>
              <a:rPr lang="de-DE" dirty="0" err="1"/>
              <a:t>It</a:t>
            </a:r>
            <a:r>
              <a:rPr lang="de-DE" dirty="0"/>
              <a:t> </a:t>
            </a:r>
            <a:r>
              <a:rPr lang="de-DE" dirty="0" err="1"/>
              <a:t>shall</a:t>
            </a:r>
            <a:r>
              <a:rPr lang="de-DE" dirty="0"/>
              <a:t> </a:t>
            </a:r>
            <a:r>
              <a:rPr lang="de-DE" dirty="0" err="1"/>
              <a:t>combat</a:t>
            </a:r>
            <a:r>
              <a:rPr lang="de-DE" dirty="0"/>
              <a:t> </a:t>
            </a:r>
            <a:r>
              <a:rPr lang="de-DE" dirty="0" err="1"/>
              <a:t>social</a:t>
            </a:r>
            <a:r>
              <a:rPr lang="de-DE" dirty="0"/>
              <a:t> </a:t>
            </a:r>
            <a:r>
              <a:rPr lang="de-DE" dirty="0" err="1"/>
              <a:t>exclusion</a:t>
            </a:r>
            <a:r>
              <a:rPr lang="de-DE" dirty="0"/>
              <a:t> </a:t>
            </a:r>
            <a:r>
              <a:rPr lang="de-DE" dirty="0" err="1"/>
              <a:t>and</a:t>
            </a:r>
            <a:r>
              <a:rPr lang="de-DE" dirty="0"/>
              <a:t> </a:t>
            </a:r>
            <a:r>
              <a:rPr lang="de-DE" dirty="0" err="1"/>
              <a:t>discrimination</a:t>
            </a:r>
            <a:r>
              <a:rPr lang="de-DE" dirty="0"/>
              <a:t>, </a:t>
            </a:r>
            <a:r>
              <a:rPr lang="de-DE" dirty="0" err="1"/>
              <a:t>and</a:t>
            </a:r>
            <a:r>
              <a:rPr lang="de-DE" dirty="0"/>
              <a:t> </a:t>
            </a:r>
          </a:p>
          <a:p>
            <a:r>
              <a:rPr lang="de-DE" dirty="0" err="1"/>
              <a:t>shall</a:t>
            </a:r>
            <a:r>
              <a:rPr lang="de-DE" dirty="0"/>
              <a:t> promote </a:t>
            </a:r>
            <a:r>
              <a:rPr lang="de-DE" dirty="0" err="1"/>
              <a:t>social</a:t>
            </a:r>
            <a:r>
              <a:rPr lang="de-DE" dirty="0"/>
              <a:t> </a:t>
            </a:r>
            <a:r>
              <a:rPr lang="de-DE" dirty="0" err="1"/>
              <a:t>justice</a:t>
            </a:r>
            <a:r>
              <a:rPr lang="de-DE" dirty="0"/>
              <a:t> </a:t>
            </a:r>
            <a:r>
              <a:rPr lang="de-DE" dirty="0" err="1"/>
              <a:t>and</a:t>
            </a:r>
            <a:r>
              <a:rPr lang="de-DE" dirty="0"/>
              <a:t> </a:t>
            </a:r>
            <a:r>
              <a:rPr lang="de-DE" dirty="0" err="1"/>
              <a:t>protection</a:t>
            </a:r>
            <a:r>
              <a:rPr lang="de-DE" dirty="0"/>
              <a:t>, </a:t>
            </a:r>
          </a:p>
          <a:p>
            <a:r>
              <a:rPr lang="de-DE" dirty="0" err="1"/>
              <a:t>equality</a:t>
            </a:r>
            <a:r>
              <a:rPr lang="de-DE" dirty="0"/>
              <a:t> </a:t>
            </a:r>
            <a:r>
              <a:rPr lang="de-DE" dirty="0" err="1"/>
              <a:t>between</a:t>
            </a:r>
            <a:r>
              <a:rPr lang="de-DE" dirty="0"/>
              <a:t> </a:t>
            </a:r>
            <a:r>
              <a:rPr lang="de-DE" dirty="0" err="1"/>
              <a:t>women</a:t>
            </a:r>
            <a:r>
              <a:rPr lang="de-DE" dirty="0"/>
              <a:t> </a:t>
            </a:r>
            <a:r>
              <a:rPr lang="de-DE" dirty="0" err="1"/>
              <a:t>and</a:t>
            </a:r>
            <a:r>
              <a:rPr lang="de-DE" dirty="0"/>
              <a:t> </a:t>
            </a:r>
            <a:r>
              <a:rPr lang="de-DE" dirty="0" err="1"/>
              <a:t>men</a:t>
            </a:r>
            <a:r>
              <a:rPr lang="de-DE" dirty="0"/>
              <a:t>, </a:t>
            </a:r>
          </a:p>
          <a:p>
            <a:r>
              <a:rPr lang="de-DE" dirty="0" err="1"/>
              <a:t>solidarity</a:t>
            </a:r>
            <a:r>
              <a:rPr lang="de-DE" dirty="0"/>
              <a:t> </a:t>
            </a:r>
            <a:r>
              <a:rPr lang="de-DE" dirty="0" err="1"/>
              <a:t>between</a:t>
            </a:r>
            <a:r>
              <a:rPr lang="de-DE" dirty="0"/>
              <a:t> </a:t>
            </a:r>
            <a:r>
              <a:rPr lang="de-DE" dirty="0" err="1"/>
              <a:t>generations</a:t>
            </a:r>
            <a:r>
              <a:rPr lang="de-DE" dirty="0"/>
              <a:t> </a:t>
            </a:r>
            <a:r>
              <a:rPr lang="de-DE" dirty="0" err="1"/>
              <a:t>and</a:t>
            </a:r>
            <a:r>
              <a:rPr lang="de-DE" dirty="0"/>
              <a:t> </a:t>
            </a:r>
          </a:p>
          <a:p>
            <a:r>
              <a:rPr lang="de-DE" dirty="0" err="1"/>
              <a:t>protection</a:t>
            </a:r>
            <a:r>
              <a:rPr lang="de-DE" dirty="0"/>
              <a:t> </a:t>
            </a:r>
            <a:r>
              <a:rPr lang="de-DE" dirty="0" err="1"/>
              <a:t>of</a:t>
            </a:r>
            <a:r>
              <a:rPr lang="de-DE" dirty="0"/>
              <a:t> </a:t>
            </a:r>
            <a:r>
              <a:rPr lang="de-DE" dirty="0" err="1"/>
              <a:t>the</a:t>
            </a:r>
            <a:r>
              <a:rPr lang="de-DE" dirty="0"/>
              <a:t> </a:t>
            </a:r>
            <a:r>
              <a:rPr lang="de-DE" dirty="0" err="1"/>
              <a:t>rights</a:t>
            </a:r>
            <a:r>
              <a:rPr lang="de-DE" dirty="0"/>
              <a:t> </a:t>
            </a:r>
            <a:r>
              <a:rPr lang="de-DE" dirty="0" err="1"/>
              <a:t>of</a:t>
            </a:r>
            <a:r>
              <a:rPr lang="de-DE" dirty="0"/>
              <a:t> </a:t>
            </a:r>
            <a:r>
              <a:rPr lang="de-DE" dirty="0" err="1"/>
              <a:t>the</a:t>
            </a:r>
            <a:r>
              <a:rPr lang="de-DE" dirty="0"/>
              <a:t> </a:t>
            </a:r>
            <a:r>
              <a:rPr lang="de-DE" dirty="0" err="1"/>
              <a:t>child</a:t>
            </a:r>
            <a:r>
              <a:rPr lang="de-DE" dirty="0"/>
              <a:t>.</a:t>
            </a:r>
          </a:p>
          <a:p>
            <a:endParaRPr lang="de-DE" dirty="0"/>
          </a:p>
        </p:txBody>
      </p:sp>
      <p:sp>
        <p:nvSpPr>
          <p:cNvPr id="5" name="Footer Placeholder 4"/>
          <p:cNvSpPr>
            <a:spLocks noGrp="1"/>
          </p:cNvSpPr>
          <p:nvPr>
            <p:ph type="ftr" sz="quarter" idx="11"/>
          </p:nvPr>
        </p:nvSpPr>
        <p:spPr>
          <a:xfrm>
            <a:off x="508000" y="6041362"/>
            <a:ext cx="3871152" cy="365125"/>
          </a:xfrm>
        </p:spPr>
        <p:txBody>
          <a:bodyPr>
            <a:normAutofit/>
          </a:bodyPr>
          <a:lstStyle/>
          <a:p>
            <a:pPr>
              <a:spcAft>
                <a:spcPts val="600"/>
              </a:spcAft>
            </a:pPr>
            <a:r>
              <a:rPr lang="en-US"/>
              <a:t>Prof. Dr. Maria Meng-Papantoni, Panteion University</a:t>
            </a:r>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72243" y="1253067"/>
            <a:ext cx="2528807" cy="4351866"/>
          </a:xfrm>
        </p:spPr>
        <p:txBody>
          <a:bodyPr anchor="ctr">
            <a:normAutofit/>
          </a:bodyPr>
          <a:lstStyle/>
          <a:p>
            <a:r>
              <a:rPr lang="de-DE">
                <a:solidFill>
                  <a:schemeClr val="bg1"/>
                </a:solidFill>
              </a:rPr>
              <a:t>Social Policy</a:t>
            </a:r>
          </a:p>
        </p:txBody>
      </p:sp>
      <p:pic>
        <p:nvPicPr>
          <p:cNvPr id="6" name="Εικόνα 5">
            <a:extLst>
              <a:ext uri="{FF2B5EF4-FFF2-40B4-BE49-F238E27FC236}">
                <a16:creationId xmlns:a16="http://schemas.microsoft.com/office/drawing/2014/main" id="{AE0ADB17-DAFF-23DE-E870-F98DB7B1302A}"/>
              </a:ext>
            </a:extLst>
          </p:cNvPr>
          <p:cNvPicPr>
            <a:picLocks noChangeAspect="1"/>
          </p:cNvPicPr>
          <p:nvPr/>
        </p:nvPicPr>
        <p:blipFill>
          <a:blip r:embed="rId3"/>
          <a:stretch>
            <a:fillRect/>
          </a:stretch>
        </p:blipFill>
        <p:spPr>
          <a:xfrm>
            <a:off x="5481893" y="5885650"/>
            <a:ext cx="3539035" cy="438950"/>
          </a:xfrm>
          <a:prstGeom prst="rect">
            <a:avLst/>
          </a:prstGeom>
        </p:spPr>
      </p:pic>
    </p:spTree>
    <p:extLst>
      <p:ext uri="{BB962C8B-B14F-4D97-AF65-F5344CB8AC3E}">
        <p14:creationId xmlns:p14="http://schemas.microsoft.com/office/powerpoint/2010/main" val="1050101403"/>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SDFacetV1</Template>
  <TotalTime>12289</TotalTime>
  <Words>10954</Words>
  <Application>Microsoft Macintosh PowerPoint</Application>
  <PresentationFormat>Προβολή στην οθόνη (4:3)</PresentationFormat>
  <Paragraphs>786</Paragraphs>
  <Slides>50</Slides>
  <Notes>44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50</vt:i4>
      </vt:variant>
    </vt:vector>
  </HeadingPairs>
  <TitlesOfParts>
    <vt:vector size="56" baseType="lpstr">
      <vt:lpstr>Arial</vt:lpstr>
      <vt:lpstr>Calibri</vt:lpstr>
      <vt:lpstr>Trebuchet MS</vt:lpstr>
      <vt:lpstr>Wingdings</vt:lpstr>
      <vt:lpstr>Wingdings 3</vt:lpstr>
      <vt:lpstr>Facette</vt:lpstr>
      <vt:lpstr>European Union 2  Constitutional Principles</vt:lpstr>
      <vt:lpstr>PRIMARY LAW</vt:lpstr>
      <vt:lpstr>Treaty on the European Union</vt:lpstr>
      <vt:lpstr>Treaty on the Functioning of the European Union</vt:lpstr>
      <vt:lpstr>Treaty on the European Atomic Energy Community</vt:lpstr>
      <vt:lpstr>Basic values of the EU (art. 2 TEU)</vt:lpstr>
      <vt:lpstr>Freedom Security Justice</vt:lpstr>
      <vt:lpstr>Internal Market</vt:lpstr>
      <vt:lpstr>Social Policy</vt:lpstr>
      <vt:lpstr>Cohesion of the member states</vt:lpstr>
      <vt:lpstr>Solidarity between members</vt:lpstr>
      <vt:lpstr>Procedural duty to solidarity</vt:lpstr>
      <vt:lpstr>Mutual assistance</vt:lpstr>
      <vt:lpstr>Military solidarity</vt:lpstr>
      <vt:lpstr>Cultural Diversity</vt:lpstr>
      <vt:lpstr>Economic and monetary union</vt:lpstr>
      <vt:lpstr>Foreign Policy</vt:lpstr>
      <vt:lpstr>Equal Citizenship</vt:lpstr>
      <vt:lpstr>Representative Democracy</vt:lpstr>
      <vt:lpstr>Democratic transparency and initiatives</vt:lpstr>
      <vt:lpstr>Position of national Parliaments</vt:lpstr>
      <vt:lpstr>Consistency</vt:lpstr>
      <vt:lpstr>Non-Discrimination</vt:lpstr>
      <vt:lpstr>Reverse Discrimination</vt:lpstr>
      <vt:lpstr>Environmental Protection</vt:lpstr>
      <vt:lpstr>Consumer Protection</vt:lpstr>
      <vt:lpstr>Protection of Animals</vt:lpstr>
      <vt:lpstr>Public Services</vt:lpstr>
      <vt:lpstr>Transparency of public power</vt:lpstr>
      <vt:lpstr>Data Protection</vt:lpstr>
      <vt:lpstr>Religion and Churches</vt:lpstr>
      <vt:lpstr>European Citizenship</vt:lpstr>
      <vt:lpstr>Principle of conferral</vt:lpstr>
      <vt:lpstr>Subsidiarity</vt:lpstr>
      <vt:lpstr>Proportionality</vt:lpstr>
      <vt:lpstr>One single law for the Union</vt:lpstr>
      <vt:lpstr>Uniformity of Union Law</vt:lpstr>
      <vt:lpstr>Enhanced co-operation</vt:lpstr>
      <vt:lpstr>Enhanced co-operation</vt:lpstr>
      <vt:lpstr>Enhanced Cooperation - Cases</vt:lpstr>
      <vt:lpstr>New Enhanced Cooperation – General Procedure    </vt:lpstr>
      <vt:lpstr>Enhanced Cooperation - Limits</vt:lpstr>
      <vt:lpstr>Enhanced Cooperation – Open and transparent</vt:lpstr>
      <vt:lpstr>Enhanced Cooperation - Voting</vt:lpstr>
      <vt:lpstr>Art. 331 TFEU – adherence to an existing enhanced cooperation</vt:lpstr>
      <vt:lpstr>New Enhanced Cooperation: CFSP</vt:lpstr>
      <vt:lpstr>Enhanced Cooperation – Supervision and Cost</vt:lpstr>
      <vt:lpstr>Ordinary revision procedure</vt:lpstr>
      <vt:lpstr>Simplified revision procedure</vt:lpstr>
      <vt:lpstr>Bridging clause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Werner Meng</dc:creator>
  <cp:lastModifiedBy>Maria Meng-Papantoni</cp:lastModifiedBy>
  <cp:revision>103</cp:revision>
  <cp:lastPrinted>2018-04-01T17:39:53Z</cp:lastPrinted>
  <dcterms:created xsi:type="dcterms:W3CDTF">2015-01-04T10:30:36Z</dcterms:created>
  <dcterms:modified xsi:type="dcterms:W3CDTF">2023-03-12T00:02:44Z</dcterms:modified>
</cp:coreProperties>
</file>