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6" r:id="rId2"/>
    <p:sldId id="294" r:id="rId3"/>
    <p:sldId id="263" r:id="rId4"/>
    <p:sldId id="261" r:id="rId5"/>
    <p:sldId id="262"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58" r:id="rId20"/>
    <p:sldId id="259" r:id="rId21"/>
    <p:sldId id="260" r:id="rId22"/>
    <p:sldId id="277" r:id="rId23"/>
    <p:sldId id="278" r:id="rId24"/>
    <p:sldId id="279" r:id="rId25"/>
    <p:sldId id="280" r:id="rId26"/>
    <p:sldId id="283" r:id="rId27"/>
    <p:sldId id="281" r:id="rId28"/>
    <p:sldId id="282" r:id="rId29"/>
    <p:sldId id="284" r:id="rId30"/>
    <p:sldId id="285" r:id="rId31"/>
    <p:sldId id="286" r:id="rId32"/>
    <p:sldId id="287" r:id="rId33"/>
    <p:sldId id="288" r:id="rId34"/>
    <p:sldId id="289" r:id="rId35"/>
    <p:sldId id="290" r:id="rId36"/>
    <p:sldId id="291" r:id="rId37"/>
    <p:sldId id="292" r:id="rId38"/>
    <p:sldId id="293" r:id="rId39"/>
    <p:sldId id="295" r:id="rId40"/>
    <p:sldId id="296" r:id="rId41"/>
    <p:sldId id="298" r:id="rId42"/>
    <p:sldId id="297" r:id="rId4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4"/>
  </p:normalViewPr>
  <p:slideViewPr>
    <p:cSldViewPr>
      <p:cViewPr varScale="1">
        <p:scale>
          <a:sx n="108" d="100"/>
          <a:sy n="108" d="100"/>
        </p:scale>
        <p:origin x="1760"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3E717BC2-2C57-47B2-82F8-9E3ACADC0485}" type="datetimeFigureOut">
              <a:rPr lang="el-GR" smtClean="0"/>
              <a:pPr/>
              <a:t>28/3/22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7E5FB57-0801-4565-9283-C5DA3A9BD891}"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3E717BC2-2C57-47B2-82F8-9E3ACADC0485}" type="datetimeFigureOut">
              <a:rPr lang="el-GR" smtClean="0"/>
              <a:pPr/>
              <a:t>28/3/22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7E5FB57-0801-4565-9283-C5DA3A9BD891}"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3E717BC2-2C57-47B2-82F8-9E3ACADC0485}" type="datetimeFigureOut">
              <a:rPr lang="el-GR" smtClean="0"/>
              <a:pPr/>
              <a:t>28/3/22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7E5FB57-0801-4565-9283-C5DA3A9BD891}"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3E717BC2-2C57-47B2-82F8-9E3ACADC0485}" type="datetimeFigureOut">
              <a:rPr lang="el-GR" smtClean="0"/>
              <a:pPr/>
              <a:t>28/3/22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7E5FB57-0801-4565-9283-C5DA3A9BD891}"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E717BC2-2C57-47B2-82F8-9E3ACADC0485}" type="datetimeFigureOut">
              <a:rPr lang="el-GR" smtClean="0"/>
              <a:pPr/>
              <a:t>28/3/22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7E5FB57-0801-4565-9283-C5DA3A9BD891}"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3E717BC2-2C57-47B2-82F8-9E3ACADC0485}" type="datetimeFigureOut">
              <a:rPr lang="el-GR" smtClean="0"/>
              <a:pPr/>
              <a:t>28/3/22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7E5FB57-0801-4565-9283-C5DA3A9BD891}"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3E717BC2-2C57-47B2-82F8-9E3ACADC0485}" type="datetimeFigureOut">
              <a:rPr lang="el-GR" smtClean="0"/>
              <a:pPr/>
              <a:t>28/3/22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B7E5FB57-0801-4565-9283-C5DA3A9BD891}"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3E717BC2-2C57-47B2-82F8-9E3ACADC0485}" type="datetimeFigureOut">
              <a:rPr lang="el-GR" smtClean="0"/>
              <a:pPr/>
              <a:t>28/3/22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7E5FB57-0801-4565-9283-C5DA3A9BD891}"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E717BC2-2C57-47B2-82F8-9E3ACADC0485}" type="datetimeFigureOut">
              <a:rPr lang="el-GR" smtClean="0"/>
              <a:pPr/>
              <a:t>28/3/22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B7E5FB57-0801-4565-9283-C5DA3A9BD891}"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E717BC2-2C57-47B2-82F8-9E3ACADC0485}" type="datetimeFigureOut">
              <a:rPr lang="el-GR" smtClean="0"/>
              <a:pPr/>
              <a:t>28/3/22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7E5FB57-0801-4565-9283-C5DA3A9BD891}"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E717BC2-2C57-47B2-82F8-9E3ACADC0485}" type="datetimeFigureOut">
              <a:rPr lang="el-GR" smtClean="0"/>
              <a:pPr/>
              <a:t>28/3/22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7E5FB57-0801-4565-9283-C5DA3A9BD891}"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717BC2-2C57-47B2-82F8-9E3ACADC0485}" type="datetimeFigureOut">
              <a:rPr lang="el-GR" smtClean="0"/>
              <a:pPr/>
              <a:t>28/3/22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E5FB57-0801-4565-9283-C5DA3A9BD891}"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dirty="0"/>
              <a:t>Ενδιάμεση και εκ των υστέρων αξιολόγηση (μελέτες περιπτώσεων ΕΠΠΕΡ, ΕΠΑΑ: Γ ΚΠΣ)</a:t>
            </a:r>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pic>
        <p:nvPicPr>
          <p:cNvPr id="16386" name="Picture 2"/>
          <p:cNvPicPr>
            <a:picLocks noChangeAspect="1" noChangeArrowheads="1"/>
          </p:cNvPicPr>
          <p:nvPr/>
        </p:nvPicPr>
        <p:blipFill>
          <a:blip r:embed="rId2" cstate="print"/>
          <a:srcRect/>
          <a:stretch>
            <a:fillRect/>
          </a:stretch>
        </p:blipFill>
        <p:spPr bwMode="auto">
          <a:xfrm>
            <a:off x="0" y="0"/>
            <a:ext cx="9144000" cy="6525343"/>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pic>
        <p:nvPicPr>
          <p:cNvPr id="17410" name="Picture 2"/>
          <p:cNvPicPr>
            <a:picLocks noChangeAspect="1" noChangeArrowheads="1"/>
          </p:cNvPicPr>
          <p:nvPr/>
        </p:nvPicPr>
        <p:blipFill>
          <a:blip r:embed="rId2" cstate="print"/>
          <a:srcRect/>
          <a:stretch>
            <a:fillRect/>
          </a:stretch>
        </p:blipFill>
        <p:spPr bwMode="auto">
          <a:xfrm>
            <a:off x="1" y="692696"/>
            <a:ext cx="9144000" cy="5095875"/>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err="1"/>
              <a:t>Ενδο</a:t>
            </a:r>
            <a:r>
              <a:rPr lang="el-GR" sz="3200" dirty="0"/>
              <a:t>-προγραμματικές Μεταφορές Πόρων κατά την Ενδιάμεση Αξιολόγηση</a:t>
            </a:r>
          </a:p>
        </p:txBody>
      </p:sp>
      <p:graphicFrame>
        <p:nvGraphicFramePr>
          <p:cNvPr id="4" name="3 - Θέση περιεχομένου"/>
          <p:cNvGraphicFramePr>
            <a:graphicFrameLocks noGrp="1"/>
          </p:cNvGraphicFramePr>
          <p:nvPr>
            <p:ph idx="1"/>
          </p:nvPr>
        </p:nvGraphicFramePr>
        <p:xfrm>
          <a:off x="971600" y="2060848"/>
          <a:ext cx="7200800" cy="3168352"/>
        </p:xfrm>
        <a:graphic>
          <a:graphicData uri="http://schemas.openxmlformats.org/drawingml/2006/table">
            <a:tbl>
              <a:tblPr/>
              <a:tblGrid>
                <a:gridCol w="2104556">
                  <a:extLst>
                    <a:ext uri="{9D8B030D-6E8A-4147-A177-3AD203B41FA5}">
                      <a16:colId xmlns:a16="http://schemas.microsoft.com/office/drawing/2014/main" val="20000"/>
                    </a:ext>
                  </a:extLst>
                </a:gridCol>
                <a:gridCol w="5096244">
                  <a:extLst>
                    <a:ext uri="{9D8B030D-6E8A-4147-A177-3AD203B41FA5}">
                      <a16:colId xmlns:a16="http://schemas.microsoft.com/office/drawing/2014/main" val="20001"/>
                    </a:ext>
                  </a:extLst>
                </a:gridCol>
              </a:tblGrid>
              <a:tr h="2489420">
                <a:tc>
                  <a:txBody>
                    <a:bodyPr/>
                    <a:lstStyle/>
                    <a:p>
                      <a:pPr algn="l">
                        <a:lnSpc>
                          <a:spcPct val="150000"/>
                        </a:lnSpc>
                        <a:spcBef>
                          <a:spcPts val="1440"/>
                        </a:spcBef>
                        <a:spcAft>
                          <a:spcPts val="960"/>
                        </a:spcAft>
                      </a:pPr>
                      <a:r>
                        <a:rPr lang="el-GR" sz="1100" b="1" dirty="0">
                          <a:latin typeface="Arial"/>
                          <a:ea typeface="Times New Roman"/>
                          <a:cs typeface="Times New Roman"/>
                        </a:rPr>
                        <a:t>Άξονας 1: Υδατικό Περιβάλλον</a:t>
                      </a:r>
                      <a:endParaRPr lang="el-GR" sz="1100" dirty="0">
                        <a:latin typeface="Arial"/>
                        <a:ea typeface="Times New Roman"/>
                        <a:cs typeface="Times New Roman"/>
                      </a:endParaRPr>
                    </a:p>
                    <a:p>
                      <a:pPr algn="l">
                        <a:lnSpc>
                          <a:spcPct val="150000"/>
                        </a:lnSpc>
                        <a:spcBef>
                          <a:spcPts val="1440"/>
                        </a:spcBef>
                        <a:spcAft>
                          <a:spcPts val="960"/>
                        </a:spcAft>
                      </a:pPr>
                      <a:r>
                        <a:rPr lang="el-GR" sz="1100" i="1" dirty="0">
                          <a:latin typeface="Arial"/>
                          <a:ea typeface="Times New Roman"/>
                          <a:cs typeface="Times New Roman"/>
                        </a:rPr>
                        <a:t>Μικρή Μείωση Προϋπολογισμού </a:t>
                      </a:r>
                      <a:endParaRPr lang="el-GR" sz="1100" dirty="0">
                        <a:latin typeface="Arial"/>
                        <a:ea typeface="Times New Roman"/>
                        <a:cs typeface="Times New Roman"/>
                      </a:endParaRP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E0E0E0"/>
                    </a:solidFill>
                  </a:tcPr>
                </a:tc>
                <a:tc>
                  <a:txBody>
                    <a:bodyPr/>
                    <a:lstStyle/>
                    <a:p>
                      <a:pPr algn="just">
                        <a:lnSpc>
                          <a:spcPct val="150000"/>
                        </a:lnSpc>
                        <a:spcBef>
                          <a:spcPts val="1440"/>
                        </a:spcBef>
                        <a:spcAft>
                          <a:spcPts val="960"/>
                        </a:spcAft>
                      </a:pPr>
                      <a:r>
                        <a:rPr lang="el-GR" sz="1100" dirty="0">
                          <a:latin typeface="Arial"/>
                          <a:ea typeface="Times New Roman"/>
                          <a:cs typeface="Times New Roman"/>
                        </a:rPr>
                        <a:t>Μέτρο 1.1 - </a:t>
                      </a:r>
                      <a:r>
                        <a:rPr lang="el-GR" sz="1100" dirty="0">
                          <a:latin typeface="Arial"/>
                          <a:ea typeface="Times New Roman"/>
                          <a:cs typeface="Arial"/>
                        </a:rPr>
                        <a:t>ΠΑΡΑΚΟΛΟΥΘΗΣΗ ΠΟΙΟΤΗΤΑΣ ΝΕΡΩΝ: </a:t>
                      </a:r>
                      <a:r>
                        <a:rPr lang="el-GR" sz="1100" dirty="0">
                          <a:latin typeface="Arial"/>
                          <a:ea typeface="Times New Roman"/>
                          <a:cs typeface="Times New Roman"/>
                        </a:rPr>
                        <a:t>Μείωση Δημόσιας Δαπάνης κατά 1.150.000 Ευρώ (Μείωση Κοινοτικής Συμμετοχής κατά 862.500 Ευρώ)</a:t>
                      </a:r>
                    </a:p>
                    <a:p>
                      <a:pPr algn="just">
                        <a:lnSpc>
                          <a:spcPct val="150000"/>
                        </a:lnSpc>
                        <a:spcBef>
                          <a:spcPts val="1440"/>
                        </a:spcBef>
                        <a:spcAft>
                          <a:spcPts val="960"/>
                        </a:spcAft>
                      </a:pPr>
                      <a:r>
                        <a:rPr lang="el-GR" sz="1100" dirty="0">
                          <a:latin typeface="Arial"/>
                          <a:ea typeface="Times New Roman"/>
                          <a:cs typeface="Times New Roman"/>
                        </a:rPr>
                        <a:t>Μέτρο 1.2 - </a:t>
                      </a:r>
                      <a:r>
                        <a:rPr lang="el-GR" sz="1100" dirty="0">
                          <a:latin typeface="Arial"/>
                          <a:ea typeface="Times New Roman"/>
                          <a:cs typeface="Arial"/>
                        </a:rPr>
                        <a:t>ΕΙΔΙΚΕΣ ΠΑΡΕΜΒΑΣΕΙΣ ΣΤΟΝ ΤΟΜΕΑ ΤΗΣ ΑΠΟΧΕΤΕΥΣΗΣ - ΔΡΑΣΕΙΣ ΕΞΟΙΚΟΝΟΜΗΣΗΣ ΥΔΑΤΙΚΩΝ ΠΟΡΩΝ: </a:t>
                      </a:r>
                      <a:r>
                        <a:rPr lang="el-GR" sz="1100" dirty="0">
                          <a:latin typeface="Arial"/>
                          <a:ea typeface="Times New Roman"/>
                          <a:cs typeface="Times New Roman"/>
                        </a:rPr>
                        <a:t>Μείωση Δημόσιας Δαπάνης κατά 638.000 Ευρώ (Μείωση Κοινοτικής Συμμετοχής κατά 446.600 Ευρώ)</a:t>
                      </a: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0"/>
                  </a:ext>
                </a:extLst>
              </a:tr>
              <a:tr h="678932">
                <a:tc gridSpan="2">
                  <a:txBody>
                    <a:bodyPr/>
                    <a:lstStyle/>
                    <a:p>
                      <a:pPr algn="just">
                        <a:lnSpc>
                          <a:spcPct val="150000"/>
                        </a:lnSpc>
                        <a:spcBef>
                          <a:spcPts val="1440"/>
                        </a:spcBef>
                        <a:spcAft>
                          <a:spcPts val="960"/>
                        </a:spcAft>
                      </a:pPr>
                      <a:r>
                        <a:rPr lang="el-GR" sz="1100" dirty="0">
                          <a:latin typeface="Arial"/>
                          <a:ea typeface="Times New Roman"/>
                          <a:cs typeface="Times New Roman"/>
                        </a:rPr>
                        <a:t>Αιτιολογία: Ο Άξονας 1 μειώθηκε, διότι οι διαθέσιμοι πόροι επαρκούν βάσει των υποβληθέντων ΤΔΕ και των στόχων του Προγράμματος.</a:t>
                      </a: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cap="small" dirty="0" err="1">
                <a:latin typeface="+mn-lt"/>
              </a:rPr>
              <a:t>Προβληματα</a:t>
            </a:r>
            <a:r>
              <a:rPr lang="el-GR" b="1" cap="small" dirty="0">
                <a:latin typeface="+mn-lt"/>
              </a:rPr>
              <a:t> και </a:t>
            </a:r>
            <a:r>
              <a:rPr lang="el-GR" b="1" cap="small" dirty="0" err="1">
                <a:latin typeface="+mn-lt"/>
              </a:rPr>
              <a:t>διορθωτικεσ</a:t>
            </a:r>
            <a:r>
              <a:rPr lang="el-GR" b="1" cap="small" dirty="0">
                <a:latin typeface="+mn-lt"/>
              </a:rPr>
              <a:t> </a:t>
            </a:r>
            <a:r>
              <a:rPr lang="el-GR" b="1" cap="small" dirty="0" err="1">
                <a:latin typeface="+mn-lt"/>
              </a:rPr>
              <a:t>ενεργειεσ</a:t>
            </a:r>
            <a:br>
              <a:rPr lang="el-GR" b="1" cap="small" dirty="0"/>
            </a:br>
            <a:endParaRPr lang="el-GR" dirty="0"/>
          </a:p>
        </p:txBody>
      </p:sp>
      <p:sp>
        <p:nvSpPr>
          <p:cNvPr id="3" name="2 - Θέση περιεχομένου"/>
          <p:cNvSpPr>
            <a:spLocks noGrp="1"/>
          </p:cNvSpPr>
          <p:nvPr>
            <p:ph idx="1"/>
          </p:nvPr>
        </p:nvSpPr>
        <p:spPr>
          <a:xfrm>
            <a:off x="457200" y="1600200"/>
            <a:ext cx="8229600" cy="4781128"/>
          </a:xfrm>
        </p:spPr>
        <p:txBody>
          <a:bodyPr>
            <a:normAutofit fontScale="55000" lnSpcReduction="20000"/>
          </a:bodyPr>
          <a:lstStyle/>
          <a:p>
            <a:r>
              <a:rPr lang="el-GR" dirty="0"/>
              <a:t>Η</a:t>
            </a:r>
            <a:r>
              <a:rPr lang="en-US" dirty="0"/>
              <a:t> </a:t>
            </a:r>
            <a:r>
              <a:rPr lang="el-GR" dirty="0"/>
              <a:t>εκτέλεση του Ε.Π.ΠΕΡ. έχει παρουσιάσει, μέχρι στιγμής, ένα σύνολο προβλημάτων,  τα αίτια των οποίων σχετίζονται σε μεγάλο βαθμό με την αδυναμία των Τελικών Δικαιούχων να ανταπεξέλθουν στις απαιτήσεις του Προγράμματος, αρκετούς θεσμικούς περιορισμούς στην υλοποίηση των Έργων εντός των χρονικών ορίων του Προγράμματος, καθώς και άλλους εξωγενείς παράγοντες.</a:t>
            </a:r>
          </a:p>
          <a:p>
            <a:r>
              <a:rPr lang="el-GR" dirty="0"/>
              <a:t> </a:t>
            </a:r>
          </a:p>
          <a:p>
            <a:r>
              <a:rPr lang="el-GR" dirty="0"/>
              <a:t>Πιο συγκεκριμένα, σημαντικό παράγοντα καθυστερήσεων αποτελεί η </a:t>
            </a:r>
            <a:r>
              <a:rPr lang="el-GR" b="1" dirty="0"/>
              <a:t>έλλειψη προσωπικού και η ελλιπής οργανωτική δομή των Τελικών Δικαιούχων</a:t>
            </a:r>
            <a:r>
              <a:rPr lang="el-GR" dirty="0"/>
              <a:t>. Επίσης, σημαντικό πρόβλημα αποτελεί η δυσκολία προσαρμογής των Τελικών Δικαιούχων στο Θεσμικό Πλαίσιο που οδηγεί σε </a:t>
            </a:r>
            <a:r>
              <a:rPr lang="el-GR" dirty="0" err="1"/>
              <a:t>απεντάξεις</a:t>
            </a:r>
            <a:r>
              <a:rPr lang="el-GR" dirty="0"/>
              <a:t> ή μειώσεις προϋπολογισμού συγκεκριμένων Έργων του Ε.Π.ΠΕΡ. Χαρακτηριστικά αναφέρεται ότι σε πολλά από τα ενταγμένα Έργα είχαν συμπεριληφθεί μη επιλέξιμες δαπάνες, ενώ σε άλλες περιπτώσεις έγιναν αναθέσεις Έργων με παράτυπο τρόπο: απευθείας αναθέσεις και συμπληρωματικές συμβάσεις με κατάχρηση της ρήτρας περί «απρόβλεπτων συνθηκών» χωρίς διαδικασία διαγωνισμού. Αξίζει να σημειωθεί επίσης ότι πολλές καθυστερήσεις σχετίζονται με την έγκριση του πλαισίου λειτουργίας των Διοικητικών Συμβουλίων πολλών από τους Τελικούς Δικαιούχους, αλλά και τις παύσεις Διοικητικών Συμβουλίων των Φορέων Διαχείρισης Προστατευομένων Περιοχών που σημειώθηκαν κατά την διάρκεια του 2004 (Ν. 3260/8-2004).</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r>
              <a:rPr lang="el-GR" dirty="0"/>
              <a:t>Σημαντικό μερίδιο ευθύνης για την πορεία εξέλιξης του Προγράμματος πρέπει να αποδοθεί και στον αρχικό του σχεδιασμό. Ο </a:t>
            </a:r>
            <a:r>
              <a:rPr lang="el-GR" b="1" dirty="0"/>
              <a:t>κατακερματισμός του Ε.Π.ΠΕΡ.</a:t>
            </a:r>
            <a:r>
              <a:rPr lang="el-GR" dirty="0"/>
              <a:t> σε πολλές Δράσεις και Έργα μικρού προϋπολογισμού και μικρής «προστιθέμενης αξίας» επιβάρυνε το ρόλο της ΕΥΔ, η οποία επιφορτίζεται με την διεκπεραίωση τεράστιου όγκου διαχειριστικών διαδικασιών. Οι συνεχείς </a:t>
            </a:r>
            <a:r>
              <a:rPr lang="el-GR" b="1" dirty="0"/>
              <a:t>τροποποιήσεις</a:t>
            </a:r>
            <a:r>
              <a:rPr lang="el-GR" dirty="0"/>
              <a:t> (μετακίνηση του Κτηματολογίου στο Ε.Π. «Κοινωνία της Πληροφορίας», μηδενισμός του Άξονα 9 για τους ιδιωτικούς Φορείς, κ.λπ.) δημιούργησαν μια αστάθεια και εμπόδισαν το σωστό προγραμματισμό και συντονισμό. Η εσωστρέφεια που εκδηλώνεται με την προδιαγεγραμμένη εμπλοκή σε αυτό συγκεκριμένων Τελικών Δικαιούχων, μείωσε την ευελιξία του Προγράμματος ειδικά σε περιπτώσεις που οι Τελικοί Δικαιούχοι αντιμετώπισαν </a:t>
            </a:r>
            <a:r>
              <a:rPr lang="el-GR" b="1" dirty="0"/>
              <a:t>δυσεπίλυτες διαχειριστικές ή θεσμικές δυσκολίες</a:t>
            </a:r>
            <a:r>
              <a:rPr lang="el-GR" dirty="0"/>
              <a:t>, άρα και αδυναμία να υλοποιήσουν τα Έργα τους στο πλαίσιο του αρχικού χρονοδιαγράμματος. Επιπλέον, το Πρόγραμμα εξ’ αρχής περιέλαβε και την υλοποίηση Έργων που ήταν ασύμβατα προς το αυστηρό διαχειριστικό του πλαίσιο (π.χ. πολεοδομικές μελέτες, κ.λπ.).</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cap="all" dirty="0" err="1"/>
              <a:t>δημοσιονομικη</a:t>
            </a:r>
            <a:r>
              <a:rPr lang="el-GR" b="1" cap="all" dirty="0"/>
              <a:t> </a:t>
            </a:r>
            <a:r>
              <a:rPr lang="el-GR" b="1" cap="all" dirty="0" err="1"/>
              <a:t>εκτελεση</a:t>
            </a:r>
            <a:r>
              <a:rPr lang="el-GR" b="1" cap="all" dirty="0"/>
              <a:t> του </a:t>
            </a:r>
            <a:r>
              <a:rPr lang="el-GR" b="1" cap="all" dirty="0" err="1"/>
              <a:t>προγραμματοσ</a:t>
            </a:r>
            <a:br>
              <a:rPr lang="el-GR" b="1" cap="all" dirty="0"/>
            </a:br>
            <a:endParaRPr lang="el-GR" dirty="0"/>
          </a:p>
        </p:txBody>
      </p:sp>
      <p:graphicFrame>
        <p:nvGraphicFramePr>
          <p:cNvPr id="4" name="3 - Θέση περιεχομένου"/>
          <p:cNvGraphicFramePr>
            <a:graphicFrameLocks noGrp="1"/>
          </p:cNvGraphicFramePr>
          <p:nvPr>
            <p:ph idx="1"/>
          </p:nvPr>
        </p:nvGraphicFramePr>
        <p:xfrm>
          <a:off x="683568" y="1314292"/>
          <a:ext cx="7920880" cy="21031200"/>
        </p:xfrm>
        <a:graphic>
          <a:graphicData uri="http://schemas.openxmlformats.org/drawingml/2006/table">
            <a:tbl>
              <a:tblPr/>
              <a:tblGrid>
                <a:gridCol w="1917442">
                  <a:extLst>
                    <a:ext uri="{9D8B030D-6E8A-4147-A177-3AD203B41FA5}">
                      <a16:colId xmlns:a16="http://schemas.microsoft.com/office/drawing/2014/main" val="20000"/>
                    </a:ext>
                  </a:extLst>
                </a:gridCol>
                <a:gridCol w="1023784">
                  <a:extLst>
                    <a:ext uri="{9D8B030D-6E8A-4147-A177-3AD203B41FA5}">
                      <a16:colId xmlns:a16="http://schemas.microsoft.com/office/drawing/2014/main" val="20001"/>
                    </a:ext>
                  </a:extLst>
                </a:gridCol>
                <a:gridCol w="940440">
                  <a:extLst>
                    <a:ext uri="{9D8B030D-6E8A-4147-A177-3AD203B41FA5}">
                      <a16:colId xmlns:a16="http://schemas.microsoft.com/office/drawing/2014/main" val="20002"/>
                    </a:ext>
                  </a:extLst>
                </a:gridCol>
                <a:gridCol w="940440">
                  <a:extLst>
                    <a:ext uri="{9D8B030D-6E8A-4147-A177-3AD203B41FA5}">
                      <a16:colId xmlns:a16="http://schemas.microsoft.com/office/drawing/2014/main" val="20003"/>
                    </a:ext>
                  </a:extLst>
                </a:gridCol>
                <a:gridCol w="940440">
                  <a:extLst>
                    <a:ext uri="{9D8B030D-6E8A-4147-A177-3AD203B41FA5}">
                      <a16:colId xmlns:a16="http://schemas.microsoft.com/office/drawing/2014/main" val="20004"/>
                    </a:ext>
                  </a:extLst>
                </a:gridCol>
                <a:gridCol w="1079167">
                  <a:extLst>
                    <a:ext uri="{9D8B030D-6E8A-4147-A177-3AD203B41FA5}">
                      <a16:colId xmlns:a16="http://schemas.microsoft.com/office/drawing/2014/main" val="20005"/>
                    </a:ext>
                  </a:extLst>
                </a:gridCol>
                <a:gridCol w="1079167">
                  <a:extLst>
                    <a:ext uri="{9D8B030D-6E8A-4147-A177-3AD203B41FA5}">
                      <a16:colId xmlns:a16="http://schemas.microsoft.com/office/drawing/2014/main" val="20006"/>
                    </a:ext>
                  </a:extLst>
                </a:gridCol>
              </a:tblGrid>
              <a:tr h="80248">
                <a:tc gridSpan="2">
                  <a:txBody>
                    <a:bodyPr/>
                    <a:lstStyle/>
                    <a:p>
                      <a:pPr algn="ctr">
                        <a:lnSpc>
                          <a:spcPct val="150000"/>
                        </a:lnSpc>
                        <a:spcAft>
                          <a:spcPts val="0"/>
                        </a:spcAft>
                      </a:pPr>
                      <a:r>
                        <a:rPr lang="el-GR" sz="1000">
                          <a:solidFill>
                            <a:srgbClr val="000000"/>
                          </a:solidFill>
                          <a:latin typeface="Arial"/>
                          <a:ea typeface="Times New Roman"/>
                          <a:cs typeface="Arial"/>
                        </a:rPr>
                        <a:t> </a:t>
                      </a:r>
                      <a:endParaRPr lang="el-GR" sz="1000">
                        <a:latin typeface="Arial"/>
                        <a:ea typeface="Times New Roman"/>
                        <a:cs typeface="Times New Roman"/>
                      </a:endParaRPr>
                    </a:p>
                  </a:txBody>
                  <a:tcPr marL="24074" marR="24074" marT="0" marB="0">
                    <a:lnL>
                      <a:noFill/>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tcPr>
                </a:tc>
                <a:tc hMerge="1">
                  <a:txBody>
                    <a:bodyPr/>
                    <a:lstStyle/>
                    <a:p>
                      <a:endParaRPr lang="el-GR"/>
                    </a:p>
                  </a:txBody>
                  <a:tcPr/>
                </a:tc>
                <a:tc gridSpan="2">
                  <a:txBody>
                    <a:bodyPr/>
                    <a:lstStyle/>
                    <a:p>
                      <a:pPr algn="ctr">
                        <a:lnSpc>
                          <a:spcPct val="150000"/>
                        </a:lnSpc>
                        <a:spcAft>
                          <a:spcPts val="0"/>
                        </a:spcAft>
                      </a:pPr>
                      <a:r>
                        <a:rPr lang="el-GR" sz="1000" b="1">
                          <a:solidFill>
                            <a:srgbClr val="000000"/>
                          </a:solidFill>
                          <a:latin typeface="Arial"/>
                          <a:ea typeface="Times New Roman"/>
                          <a:cs typeface="Arial"/>
                        </a:rPr>
                        <a:t>2004</a:t>
                      </a:r>
                      <a:endParaRPr lang="el-GR" sz="1000">
                        <a:latin typeface="Arial"/>
                        <a:ea typeface="Times New Roman"/>
                        <a:cs typeface="Times New Roman"/>
                      </a:endParaRPr>
                    </a:p>
                  </a:txBody>
                  <a:tcPr marL="24074" marR="24074"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0C0C0"/>
                    </a:solidFill>
                  </a:tcPr>
                </a:tc>
                <a:tc hMerge="1">
                  <a:txBody>
                    <a:bodyPr/>
                    <a:lstStyle/>
                    <a:p>
                      <a:endParaRPr lang="el-GR"/>
                    </a:p>
                  </a:txBody>
                  <a:tcPr/>
                </a:tc>
                <a:tc gridSpan="2">
                  <a:txBody>
                    <a:bodyPr/>
                    <a:lstStyle/>
                    <a:p>
                      <a:pPr algn="ctr">
                        <a:lnSpc>
                          <a:spcPct val="150000"/>
                        </a:lnSpc>
                        <a:spcAft>
                          <a:spcPts val="0"/>
                        </a:spcAft>
                      </a:pPr>
                      <a:r>
                        <a:rPr lang="el-GR" sz="1000" b="1">
                          <a:solidFill>
                            <a:srgbClr val="000000"/>
                          </a:solidFill>
                          <a:latin typeface="Arial"/>
                          <a:ea typeface="Times New Roman"/>
                          <a:cs typeface="Arial"/>
                        </a:rPr>
                        <a:t>Σωρευτικά μέχρι 31/12/2004</a:t>
                      </a:r>
                      <a:endParaRPr lang="el-GR" sz="1000">
                        <a:latin typeface="Arial"/>
                        <a:ea typeface="Times New Roman"/>
                        <a:cs typeface="Times New Roman"/>
                      </a:endParaRPr>
                    </a:p>
                  </a:txBody>
                  <a:tcPr marL="24074" marR="24074"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0C0C0"/>
                    </a:solidFill>
                  </a:tcPr>
                </a:tc>
                <a:tc hMerge="1">
                  <a:txBody>
                    <a:bodyPr/>
                    <a:lstStyle/>
                    <a:p>
                      <a:endParaRPr lang="el-GR"/>
                    </a:p>
                  </a:txBody>
                  <a:tcPr/>
                </a:tc>
                <a:tc>
                  <a:txBody>
                    <a:bodyPr/>
                    <a:lstStyle/>
                    <a:p>
                      <a:pPr algn="ctr">
                        <a:lnSpc>
                          <a:spcPct val="150000"/>
                        </a:lnSpc>
                        <a:spcAft>
                          <a:spcPts val="0"/>
                        </a:spcAft>
                      </a:pPr>
                      <a:r>
                        <a:rPr lang="el-GR" sz="1000" b="1">
                          <a:solidFill>
                            <a:srgbClr val="000000"/>
                          </a:solidFill>
                          <a:latin typeface="Arial"/>
                          <a:ea typeface="Times New Roman"/>
                          <a:cs typeface="Arial"/>
                        </a:rPr>
                        <a:t> </a:t>
                      </a:r>
                      <a:endParaRPr lang="el-GR" sz="1000">
                        <a:latin typeface="Arial"/>
                        <a:ea typeface="Times New Roman"/>
                        <a:cs typeface="Times New Roman"/>
                      </a:endParaRPr>
                    </a:p>
                  </a:txBody>
                  <a:tcPr marL="24074" marR="24074" marT="0" marB="0">
                    <a:lnL w="12700" cap="flat" cmpd="sng" algn="ctr">
                      <a:solidFill>
                        <a:srgbClr val="808080"/>
                      </a:solidFill>
                      <a:prstDash val="solid"/>
                      <a:round/>
                      <a:headEnd type="none" w="med" len="med"/>
                      <a:tailEnd type="none" w="med" len="med"/>
                    </a:lnL>
                    <a:lnR>
                      <a:noFill/>
                    </a:lnR>
                    <a:lnT>
                      <a:noFill/>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0"/>
                  </a:ext>
                </a:extLst>
              </a:tr>
              <a:tr h="320990">
                <a:tc rowSpan="2">
                  <a:txBody>
                    <a:bodyPr/>
                    <a:lstStyle/>
                    <a:p>
                      <a:pPr algn="ctr">
                        <a:lnSpc>
                          <a:spcPct val="150000"/>
                        </a:lnSpc>
                        <a:spcAft>
                          <a:spcPts val="0"/>
                        </a:spcAft>
                      </a:pPr>
                      <a:r>
                        <a:rPr lang="el-GR" sz="1000" b="1">
                          <a:latin typeface="Arial"/>
                          <a:ea typeface="Times New Roman"/>
                          <a:cs typeface="Arial"/>
                        </a:rPr>
                        <a:t>Άξονας Προτεραιότητας / Μέτρο</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CCCCCC"/>
                    </a:solidFill>
                  </a:tcPr>
                </a:tc>
                <a:tc>
                  <a:txBody>
                    <a:bodyPr/>
                    <a:lstStyle/>
                    <a:p>
                      <a:pPr algn="ctr">
                        <a:lnSpc>
                          <a:spcPct val="150000"/>
                        </a:lnSpc>
                        <a:spcAft>
                          <a:spcPts val="0"/>
                        </a:spcAft>
                      </a:pPr>
                      <a:r>
                        <a:rPr lang="el-GR" sz="1000" b="1">
                          <a:latin typeface="Arial"/>
                          <a:ea typeface="Times New Roman"/>
                          <a:cs typeface="Arial"/>
                        </a:rPr>
                        <a:t>Προϋπολογισμός</a:t>
                      </a:r>
                      <a:endParaRPr lang="el-GR" sz="1000">
                        <a:latin typeface="Arial"/>
                        <a:ea typeface="Times New Roman"/>
                        <a:cs typeface="Times New Roman"/>
                      </a:endParaRPr>
                    </a:p>
                  </a:txBody>
                  <a:tcPr marL="24074" marR="24074" marT="0"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CC"/>
                    </a:solidFill>
                  </a:tcPr>
                </a:tc>
                <a:tc>
                  <a:txBody>
                    <a:bodyPr/>
                    <a:lstStyle/>
                    <a:p>
                      <a:pPr algn="ctr">
                        <a:lnSpc>
                          <a:spcPct val="150000"/>
                        </a:lnSpc>
                        <a:spcAft>
                          <a:spcPts val="0"/>
                        </a:spcAft>
                      </a:pPr>
                      <a:r>
                        <a:rPr lang="el-GR" sz="1000" b="1">
                          <a:latin typeface="Arial"/>
                          <a:ea typeface="Times New Roman"/>
                          <a:cs typeface="Arial"/>
                        </a:rPr>
                        <a:t>Συνολική επιλέξιμη πιστοποιηθείσα δαπάνη</a:t>
                      </a:r>
                      <a:endParaRPr lang="el-GR" sz="1000">
                        <a:latin typeface="Arial"/>
                        <a:ea typeface="Times New Roman"/>
                        <a:cs typeface="Times New Roman"/>
                      </a:endParaRPr>
                    </a:p>
                  </a:txBody>
                  <a:tcPr marL="24074" marR="24074" marT="0" marB="0" anchor="b">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CC"/>
                    </a:solidFill>
                  </a:tcPr>
                </a:tc>
                <a:tc>
                  <a:txBody>
                    <a:bodyPr/>
                    <a:lstStyle/>
                    <a:p>
                      <a:pPr algn="ctr">
                        <a:lnSpc>
                          <a:spcPct val="150000"/>
                        </a:lnSpc>
                        <a:spcAft>
                          <a:spcPts val="0"/>
                        </a:spcAft>
                      </a:pPr>
                      <a:r>
                        <a:rPr lang="el-GR" sz="1000" b="1">
                          <a:latin typeface="Arial"/>
                          <a:ea typeface="Times New Roman"/>
                          <a:cs typeface="Arial"/>
                        </a:rPr>
                        <a:t>% της επιλέξιμης δαπάνης</a:t>
                      </a:r>
                      <a:endParaRPr lang="el-GR" sz="1000">
                        <a:latin typeface="Arial"/>
                        <a:ea typeface="Times New Roman"/>
                        <a:cs typeface="Times New Roman"/>
                      </a:endParaRPr>
                    </a:p>
                  </a:txBody>
                  <a:tcPr marL="24074" marR="24074" marT="0"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CC"/>
                    </a:solidFill>
                  </a:tcPr>
                </a:tc>
                <a:tc>
                  <a:txBody>
                    <a:bodyPr/>
                    <a:lstStyle/>
                    <a:p>
                      <a:pPr algn="ctr">
                        <a:lnSpc>
                          <a:spcPct val="150000"/>
                        </a:lnSpc>
                        <a:spcAft>
                          <a:spcPts val="0"/>
                        </a:spcAft>
                      </a:pPr>
                      <a:r>
                        <a:rPr lang="el-GR" sz="1000" b="1">
                          <a:latin typeface="Arial"/>
                          <a:ea typeface="Times New Roman"/>
                          <a:cs typeface="Arial"/>
                        </a:rPr>
                        <a:t>Συνολική επιλέξιμη πιστοποιηθείσα δαπάνη</a:t>
                      </a:r>
                      <a:endParaRPr lang="el-GR" sz="1000">
                        <a:latin typeface="Arial"/>
                        <a:ea typeface="Times New Roman"/>
                        <a:cs typeface="Times New Roman"/>
                      </a:endParaRPr>
                    </a:p>
                  </a:txBody>
                  <a:tcPr marL="24074" marR="24074" marT="0" marB="0" anchor="b">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CC"/>
                    </a:solidFill>
                  </a:tcPr>
                </a:tc>
                <a:tc>
                  <a:txBody>
                    <a:bodyPr/>
                    <a:lstStyle/>
                    <a:p>
                      <a:pPr algn="ctr">
                        <a:lnSpc>
                          <a:spcPct val="150000"/>
                        </a:lnSpc>
                        <a:spcAft>
                          <a:spcPts val="0"/>
                        </a:spcAft>
                      </a:pPr>
                      <a:r>
                        <a:rPr lang="el-GR" sz="1000" b="1">
                          <a:latin typeface="Arial"/>
                          <a:ea typeface="Times New Roman"/>
                          <a:cs typeface="Arial"/>
                        </a:rPr>
                        <a:t>% της επιλέξιμης δαπάνης</a:t>
                      </a:r>
                      <a:endParaRPr lang="el-GR" sz="1000">
                        <a:latin typeface="Arial"/>
                        <a:ea typeface="Times New Roman"/>
                        <a:cs typeface="Times New Roman"/>
                      </a:endParaRPr>
                    </a:p>
                  </a:txBody>
                  <a:tcPr marL="24074" marR="24074" marT="0"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CC"/>
                    </a:solidFill>
                  </a:tcPr>
                </a:tc>
                <a:tc>
                  <a:txBody>
                    <a:bodyPr/>
                    <a:lstStyle/>
                    <a:p>
                      <a:pPr algn="ctr">
                        <a:lnSpc>
                          <a:spcPct val="150000"/>
                        </a:lnSpc>
                        <a:spcAft>
                          <a:spcPts val="0"/>
                        </a:spcAft>
                      </a:pPr>
                      <a:r>
                        <a:rPr lang="el-GR" sz="1000" b="1">
                          <a:latin typeface="Arial"/>
                          <a:ea typeface="Times New Roman"/>
                          <a:cs typeface="Arial"/>
                        </a:rPr>
                        <a:t>Τομέας παρέμβασης</a:t>
                      </a:r>
                      <a:endParaRPr lang="el-GR" sz="1000">
                        <a:latin typeface="Arial"/>
                        <a:ea typeface="Times New Roman"/>
                        <a:cs typeface="Times New Roman"/>
                      </a:endParaRPr>
                    </a:p>
                  </a:txBody>
                  <a:tcPr marL="24074" marR="24074" marT="0"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CC"/>
                    </a:solidFill>
                  </a:tcPr>
                </a:tc>
                <a:extLst>
                  <a:ext uri="{0D108BD9-81ED-4DB2-BD59-A6C34878D82A}">
                    <a16:rowId xmlns:a16="http://schemas.microsoft.com/office/drawing/2014/main" val="10001"/>
                  </a:ext>
                </a:extLst>
              </a:tr>
              <a:tr h="64198">
                <a:tc vMerge="1">
                  <a:txBody>
                    <a:bodyPr/>
                    <a:lstStyle/>
                    <a:p>
                      <a:endParaRPr lang="el-GR"/>
                    </a:p>
                  </a:txBody>
                  <a:tcPr/>
                </a:tc>
                <a:tc>
                  <a:txBody>
                    <a:bodyPr/>
                    <a:lstStyle/>
                    <a:p>
                      <a:pPr algn="ctr">
                        <a:lnSpc>
                          <a:spcPct val="150000"/>
                        </a:lnSpc>
                        <a:spcAft>
                          <a:spcPts val="0"/>
                        </a:spcAft>
                      </a:pPr>
                      <a:r>
                        <a:rPr lang="el-GR" sz="1000">
                          <a:solidFill>
                            <a:srgbClr val="000000"/>
                          </a:solidFill>
                          <a:latin typeface="Arial"/>
                          <a:ea typeface="Times New Roman"/>
                          <a:cs typeface="Arial"/>
                        </a:rPr>
                        <a:t>1</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CCCCCC"/>
                    </a:solidFill>
                  </a:tcPr>
                </a:tc>
                <a:tc>
                  <a:txBody>
                    <a:bodyPr/>
                    <a:lstStyle/>
                    <a:p>
                      <a:pPr algn="ctr">
                        <a:lnSpc>
                          <a:spcPct val="150000"/>
                        </a:lnSpc>
                        <a:spcAft>
                          <a:spcPts val="0"/>
                        </a:spcAft>
                      </a:pPr>
                      <a:r>
                        <a:rPr lang="el-GR" sz="1000">
                          <a:solidFill>
                            <a:srgbClr val="000000"/>
                          </a:solidFill>
                          <a:latin typeface="Arial"/>
                          <a:ea typeface="Times New Roman"/>
                          <a:cs typeface="Arial"/>
                        </a:rPr>
                        <a:t>2</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CCCCCC"/>
                    </a:solidFill>
                  </a:tcPr>
                </a:tc>
                <a:tc>
                  <a:txBody>
                    <a:bodyPr/>
                    <a:lstStyle/>
                    <a:p>
                      <a:pPr algn="ctr">
                        <a:lnSpc>
                          <a:spcPct val="150000"/>
                        </a:lnSpc>
                        <a:spcAft>
                          <a:spcPts val="0"/>
                        </a:spcAft>
                      </a:pPr>
                      <a:r>
                        <a:rPr lang="el-GR" sz="1000">
                          <a:solidFill>
                            <a:srgbClr val="000000"/>
                          </a:solidFill>
                          <a:latin typeface="Arial"/>
                          <a:ea typeface="Times New Roman"/>
                          <a:cs typeface="Arial"/>
                        </a:rPr>
                        <a:t>3=2/1</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CCCCCC"/>
                    </a:solidFill>
                  </a:tcPr>
                </a:tc>
                <a:tc>
                  <a:txBody>
                    <a:bodyPr/>
                    <a:lstStyle/>
                    <a:p>
                      <a:pPr algn="ctr">
                        <a:lnSpc>
                          <a:spcPct val="150000"/>
                        </a:lnSpc>
                        <a:spcAft>
                          <a:spcPts val="0"/>
                        </a:spcAft>
                      </a:pPr>
                      <a:r>
                        <a:rPr lang="el-GR" sz="1000">
                          <a:solidFill>
                            <a:srgbClr val="000000"/>
                          </a:solidFill>
                          <a:latin typeface="Arial"/>
                          <a:ea typeface="Times New Roman"/>
                          <a:cs typeface="Arial"/>
                        </a:rPr>
                        <a:t>4</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CCCCCC"/>
                    </a:solidFill>
                  </a:tcPr>
                </a:tc>
                <a:tc>
                  <a:txBody>
                    <a:bodyPr/>
                    <a:lstStyle/>
                    <a:p>
                      <a:pPr algn="ctr">
                        <a:lnSpc>
                          <a:spcPct val="150000"/>
                        </a:lnSpc>
                        <a:spcAft>
                          <a:spcPts val="0"/>
                        </a:spcAft>
                      </a:pPr>
                      <a:r>
                        <a:rPr lang="el-GR" sz="1000">
                          <a:solidFill>
                            <a:srgbClr val="000000"/>
                          </a:solidFill>
                          <a:latin typeface="Arial"/>
                          <a:ea typeface="Times New Roman"/>
                          <a:cs typeface="Arial"/>
                        </a:rPr>
                        <a:t>5=4/1</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CCCCCC"/>
                    </a:solidFill>
                  </a:tcPr>
                </a:tc>
                <a:tc>
                  <a:txBody>
                    <a:bodyPr/>
                    <a:lstStyle/>
                    <a:p>
                      <a:pPr algn="ctr">
                        <a:lnSpc>
                          <a:spcPct val="150000"/>
                        </a:lnSpc>
                        <a:spcAft>
                          <a:spcPts val="0"/>
                        </a:spcAft>
                      </a:pPr>
                      <a:r>
                        <a:rPr lang="el-GR" sz="1000">
                          <a:solidFill>
                            <a:srgbClr val="000000"/>
                          </a:solidFill>
                          <a:latin typeface="Arial"/>
                          <a:ea typeface="Times New Roman"/>
                          <a:cs typeface="Arial"/>
                        </a:rPr>
                        <a:t>6</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CCCCCC"/>
                    </a:solidFill>
                  </a:tcPr>
                </a:tc>
                <a:extLst>
                  <a:ext uri="{0D108BD9-81ED-4DB2-BD59-A6C34878D82A}">
                    <a16:rowId xmlns:a16="http://schemas.microsoft.com/office/drawing/2014/main" val="10002"/>
                  </a:ext>
                </a:extLst>
              </a:tr>
              <a:tr h="64198">
                <a:tc>
                  <a:txBody>
                    <a:bodyPr/>
                    <a:lstStyle/>
                    <a:p>
                      <a:pPr algn="l">
                        <a:lnSpc>
                          <a:spcPct val="150000"/>
                        </a:lnSpc>
                        <a:spcAft>
                          <a:spcPts val="0"/>
                        </a:spcAft>
                      </a:pPr>
                      <a:r>
                        <a:rPr lang="el-GR" sz="1000" b="1">
                          <a:solidFill>
                            <a:srgbClr val="000000"/>
                          </a:solidFill>
                          <a:latin typeface="Arial"/>
                          <a:ea typeface="Times New Roman"/>
                          <a:cs typeface="Arial"/>
                        </a:rPr>
                        <a:t>ΑΞΟΝΑΣ 1: Υδατικό Περιβάλλον»</a:t>
                      </a:r>
                      <a:endParaRPr lang="el-GR" sz="1000">
                        <a:latin typeface="Arial"/>
                        <a:ea typeface="Times New Roman"/>
                        <a:cs typeface="Times New Roman"/>
                      </a:endParaRPr>
                    </a:p>
                  </a:txBody>
                  <a:tcPr marL="24074" marR="24074" marT="0" marB="0">
                    <a:lnL w="12700" cap="flat" cmpd="sng" algn="ctr">
                      <a:solidFill>
                        <a:srgbClr val="000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20.412.000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2.376.292,83</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11,64%</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2.816.088,72</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13,80%</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a:solidFill>
                            <a:srgbClr val="000000"/>
                          </a:solidFill>
                          <a:latin typeface="Arial"/>
                          <a:ea typeface="Times New Roman"/>
                          <a:cs typeface="Arial"/>
                        </a:rPr>
                        <a:t> </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extLst>
                  <a:ext uri="{0D108BD9-81ED-4DB2-BD59-A6C34878D82A}">
                    <a16:rowId xmlns:a16="http://schemas.microsoft.com/office/drawing/2014/main" val="10003"/>
                  </a:ext>
                </a:extLst>
              </a:tr>
              <a:tr h="128396">
                <a:tc>
                  <a:txBody>
                    <a:bodyPr/>
                    <a:lstStyle/>
                    <a:p>
                      <a:pPr algn="l">
                        <a:lnSpc>
                          <a:spcPct val="150000"/>
                        </a:lnSpc>
                        <a:spcAft>
                          <a:spcPts val="0"/>
                        </a:spcAft>
                      </a:pPr>
                      <a:r>
                        <a:rPr lang="el-GR" sz="1000">
                          <a:solidFill>
                            <a:srgbClr val="000000"/>
                          </a:solidFill>
                          <a:latin typeface="Arial"/>
                          <a:ea typeface="Times New Roman"/>
                          <a:cs typeface="Arial"/>
                        </a:rPr>
                        <a:t>Μέτρο 1.1</a:t>
                      </a:r>
                      <a:r>
                        <a:rPr lang="el-GR" sz="1000">
                          <a:latin typeface="Arial"/>
                          <a:ea typeface="Times New Roman"/>
                          <a:cs typeface="Arial"/>
                        </a:rPr>
                        <a:t>: Παρακολούθηση Ποιότητας Νερών</a:t>
                      </a:r>
                      <a:endParaRPr lang="el-GR" sz="1000">
                        <a:latin typeface="Arial"/>
                        <a:ea typeface="Times New Roman"/>
                        <a:cs typeface="Times New Roman"/>
                      </a:endParaRPr>
                    </a:p>
                  </a:txBody>
                  <a:tcPr marL="24074" marR="24074" marT="0" marB="0">
                    <a:lnL w="12700" cap="flat" cmpd="sng" algn="ctr">
                      <a:solidFill>
                        <a:srgbClr val="000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10.850.000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450.539,57</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4,15%</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757.982,89</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6,99%</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343</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extLst>
                  <a:ext uri="{0D108BD9-81ED-4DB2-BD59-A6C34878D82A}">
                    <a16:rowId xmlns:a16="http://schemas.microsoft.com/office/drawing/2014/main" val="10004"/>
                  </a:ext>
                </a:extLst>
              </a:tr>
              <a:tr h="192594">
                <a:tc>
                  <a:txBody>
                    <a:bodyPr/>
                    <a:lstStyle/>
                    <a:p>
                      <a:pPr algn="l">
                        <a:lnSpc>
                          <a:spcPct val="150000"/>
                        </a:lnSpc>
                        <a:spcAft>
                          <a:spcPts val="0"/>
                        </a:spcAft>
                      </a:pPr>
                      <a:r>
                        <a:rPr lang="el-GR" sz="1000">
                          <a:solidFill>
                            <a:srgbClr val="000000"/>
                          </a:solidFill>
                          <a:latin typeface="Arial"/>
                          <a:ea typeface="Times New Roman"/>
                          <a:cs typeface="Arial"/>
                        </a:rPr>
                        <a:t>Μέτρο 1.2</a:t>
                      </a:r>
                      <a:r>
                        <a:rPr lang="el-GR" sz="1000">
                          <a:latin typeface="Arial"/>
                          <a:ea typeface="Times New Roman"/>
                          <a:cs typeface="Arial"/>
                        </a:rPr>
                        <a:t>: Ειδικές Παρεμβάσεις στον Τομέα της Αποχέτευσης – Δράσεις Εξοικονόμησης Υδατικών Πόρων</a:t>
                      </a:r>
                      <a:endParaRPr lang="el-GR" sz="1000">
                        <a:latin typeface="Arial"/>
                        <a:ea typeface="Times New Roman"/>
                        <a:cs typeface="Times New Roman"/>
                      </a:endParaRPr>
                    </a:p>
                  </a:txBody>
                  <a:tcPr marL="24074" marR="24074" marT="0" marB="0">
                    <a:lnL w="12700" cap="flat" cmpd="sng" algn="ctr">
                      <a:solidFill>
                        <a:srgbClr val="000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9.562.000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1.925.753,26</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20,14%</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2.058.105,83</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21,52%</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343</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extLst>
                  <a:ext uri="{0D108BD9-81ED-4DB2-BD59-A6C34878D82A}">
                    <a16:rowId xmlns:a16="http://schemas.microsoft.com/office/drawing/2014/main" val="10005"/>
                  </a:ext>
                </a:extLst>
              </a:tr>
              <a:tr h="64198">
                <a:tc>
                  <a:txBody>
                    <a:bodyPr/>
                    <a:lstStyle/>
                    <a:p>
                      <a:pPr algn="l">
                        <a:lnSpc>
                          <a:spcPct val="150000"/>
                        </a:lnSpc>
                        <a:spcAft>
                          <a:spcPts val="0"/>
                        </a:spcAft>
                      </a:pPr>
                      <a:r>
                        <a:rPr lang="el-GR" sz="1000" b="1">
                          <a:solidFill>
                            <a:srgbClr val="000000"/>
                          </a:solidFill>
                          <a:latin typeface="Arial"/>
                          <a:ea typeface="Times New Roman"/>
                          <a:cs typeface="Arial"/>
                        </a:rPr>
                        <a:t>ΑΞΟΝΑΣ 2: Στερεά Απόβλητα</a:t>
                      </a:r>
                      <a:endParaRPr lang="el-GR" sz="1000">
                        <a:latin typeface="Arial"/>
                        <a:ea typeface="Times New Roman"/>
                        <a:cs typeface="Times New Roman"/>
                      </a:endParaRPr>
                    </a:p>
                  </a:txBody>
                  <a:tcPr marL="24074" marR="24074" marT="0" marB="0">
                    <a:lnL w="12700" cap="flat" cmpd="sng" algn="ctr">
                      <a:solidFill>
                        <a:srgbClr val="000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21.216.000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1.322.084,44</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6,23%</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3.694.421,45</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17,41%</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a:solidFill>
                            <a:srgbClr val="000000"/>
                          </a:solidFill>
                          <a:latin typeface="Arial"/>
                          <a:ea typeface="Times New Roman"/>
                          <a:cs typeface="Arial"/>
                        </a:rPr>
                        <a:t> </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extLst>
                  <a:ext uri="{0D108BD9-81ED-4DB2-BD59-A6C34878D82A}">
                    <a16:rowId xmlns:a16="http://schemas.microsoft.com/office/drawing/2014/main" val="10006"/>
                  </a:ext>
                </a:extLst>
              </a:tr>
              <a:tr h="128396">
                <a:tc>
                  <a:txBody>
                    <a:bodyPr/>
                    <a:lstStyle/>
                    <a:p>
                      <a:pPr algn="l">
                        <a:lnSpc>
                          <a:spcPct val="150000"/>
                        </a:lnSpc>
                        <a:spcAft>
                          <a:spcPts val="0"/>
                        </a:spcAft>
                      </a:pPr>
                      <a:r>
                        <a:rPr lang="el-GR" sz="1000">
                          <a:solidFill>
                            <a:srgbClr val="000000"/>
                          </a:solidFill>
                          <a:latin typeface="Arial"/>
                          <a:ea typeface="Times New Roman"/>
                          <a:cs typeface="Arial"/>
                        </a:rPr>
                        <a:t>Μέτρο 2.1: Διαχείριση μη Επικίνδυνων Στερεών Αποβλήτων</a:t>
                      </a:r>
                      <a:endParaRPr lang="el-GR" sz="1000">
                        <a:latin typeface="Arial"/>
                        <a:ea typeface="Times New Roman"/>
                        <a:cs typeface="Times New Roman"/>
                      </a:endParaRPr>
                    </a:p>
                  </a:txBody>
                  <a:tcPr marL="24074" marR="24074" marT="0" marB="0">
                    <a:lnL w="12700" cap="flat" cmpd="sng" algn="ctr">
                      <a:solidFill>
                        <a:srgbClr val="000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8.165.000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123.155,44</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1,51%</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2.495.492,45</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30,56%</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34(20%), 35(80%)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extLst>
                  <a:ext uri="{0D108BD9-81ED-4DB2-BD59-A6C34878D82A}">
                    <a16:rowId xmlns:a16="http://schemas.microsoft.com/office/drawing/2014/main" val="10007"/>
                  </a:ext>
                </a:extLst>
              </a:tr>
              <a:tr h="128396">
                <a:tc>
                  <a:txBody>
                    <a:bodyPr/>
                    <a:lstStyle/>
                    <a:p>
                      <a:pPr algn="l">
                        <a:lnSpc>
                          <a:spcPct val="150000"/>
                        </a:lnSpc>
                        <a:spcAft>
                          <a:spcPts val="0"/>
                        </a:spcAft>
                      </a:pPr>
                      <a:r>
                        <a:rPr lang="el-GR" sz="1000">
                          <a:solidFill>
                            <a:srgbClr val="000000"/>
                          </a:solidFill>
                          <a:latin typeface="Arial"/>
                          <a:ea typeface="Times New Roman"/>
                          <a:cs typeface="Arial"/>
                        </a:rPr>
                        <a:t>Μέτρο 2.2: Διαχείριση Επικίνδυνων Στερεών Αποβλήτων </a:t>
                      </a:r>
                      <a:endParaRPr lang="el-GR" sz="1000">
                        <a:latin typeface="Arial"/>
                        <a:ea typeface="Times New Roman"/>
                        <a:cs typeface="Times New Roman"/>
                      </a:endParaRPr>
                    </a:p>
                  </a:txBody>
                  <a:tcPr marL="24074" marR="24074" marT="0" marB="0">
                    <a:lnL w="12700" cap="flat" cmpd="sng" algn="ctr">
                      <a:solidFill>
                        <a:srgbClr val="000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13.051.000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1.198.929,00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9,19%</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1.198.929,00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9,19%</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343</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extLst>
                  <a:ext uri="{0D108BD9-81ED-4DB2-BD59-A6C34878D82A}">
                    <a16:rowId xmlns:a16="http://schemas.microsoft.com/office/drawing/2014/main" val="10008"/>
                  </a:ext>
                </a:extLst>
              </a:tr>
              <a:tr h="192594">
                <a:tc>
                  <a:txBody>
                    <a:bodyPr/>
                    <a:lstStyle/>
                    <a:p>
                      <a:pPr algn="l">
                        <a:lnSpc>
                          <a:spcPct val="150000"/>
                        </a:lnSpc>
                        <a:spcAft>
                          <a:spcPts val="0"/>
                        </a:spcAft>
                      </a:pPr>
                      <a:r>
                        <a:rPr lang="el-GR" sz="1000" b="1">
                          <a:solidFill>
                            <a:srgbClr val="000000"/>
                          </a:solidFill>
                          <a:latin typeface="Arial"/>
                          <a:ea typeface="Times New Roman"/>
                          <a:cs typeface="Arial"/>
                        </a:rPr>
                        <a:t>ΑΞΟΝΑΣ 3: Πολιτική Προστασία, Προστασία Τοπίων &amp; Θαλάσσιου Περιβάλλοντος</a:t>
                      </a:r>
                      <a:endParaRPr lang="el-GR" sz="1000">
                        <a:latin typeface="Arial"/>
                        <a:ea typeface="Times New Roman"/>
                        <a:cs typeface="Times New Roman"/>
                      </a:endParaRPr>
                    </a:p>
                  </a:txBody>
                  <a:tcPr marL="24074" marR="24074" marT="0" marB="0">
                    <a:lnL w="12700" cap="flat" cmpd="sng" algn="ctr">
                      <a:solidFill>
                        <a:srgbClr val="000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26.667.000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2.140.873,76</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8,03%</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6.138.833,87</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23,02%</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a:solidFill>
                            <a:srgbClr val="000000"/>
                          </a:solidFill>
                          <a:latin typeface="Arial"/>
                          <a:ea typeface="Times New Roman"/>
                          <a:cs typeface="Arial"/>
                        </a:rPr>
                        <a:t> </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extLst>
                  <a:ext uri="{0D108BD9-81ED-4DB2-BD59-A6C34878D82A}">
                    <a16:rowId xmlns:a16="http://schemas.microsoft.com/office/drawing/2014/main" val="10009"/>
                  </a:ext>
                </a:extLst>
              </a:tr>
              <a:tr h="64198">
                <a:tc>
                  <a:txBody>
                    <a:bodyPr/>
                    <a:lstStyle/>
                    <a:p>
                      <a:pPr algn="l">
                        <a:lnSpc>
                          <a:spcPct val="150000"/>
                        </a:lnSpc>
                        <a:spcAft>
                          <a:spcPts val="0"/>
                        </a:spcAft>
                      </a:pPr>
                      <a:r>
                        <a:rPr lang="el-GR" sz="1000">
                          <a:solidFill>
                            <a:srgbClr val="000000"/>
                          </a:solidFill>
                          <a:latin typeface="Arial"/>
                          <a:ea typeface="Times New Roman"/>
                          <a:cs typeface="Arial"/>
                        </a:rPr>
                        <a:t>Μέτρο 3.1: Πολιτική Προστασία</a:t>
                      </a:r>
                      <a:endParaRPr lang="el-GR" sz="1000">
                        <a:latin typeface="Arial"/>
                        <a:ea typeface="Times New Roman"/>
                        <a:cs typeface="Times New Roman"/>
                      </a:endParaRPr>
                    </a:p>
                  </a:txBody>
                  <a:tcPr marL="24074" marR="24074" marT="0" marB="0">
                    <a:lnL w="12700" cap="flat" cmpd="sng" algn="ctr">
                      <a:solidFill>
                        <a:srgbClr val="000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5.213.000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432.817,01</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8,30%</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726.674,97</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13,94%</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343(80%), 353(20%)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extLst>
                  <a:ext uri="{0D108BD9-81ED-4DB2-BD59-A6C34878D82A}">
                    <a16:rowId xmlns:a16="http://schemas.microsoft.com/office/drawing/2014/main" val="10010"/>
                  </a:ext>
                </a:extLst>
              </a:tr>
              <a:tr h="128396">
                <a:tc>
                  <a:txBody>
                    <a:bodyPr/>
                    <a:lstStyle/>
                    <a:p>
                      <a:pPr algn="l">
                        <a:lnSpc>
                          <a:spcPct val="150000"/>
                        </a:lnSpc>
                        <a:spcAft>
                          <a:spcPts val="0"/>
                        </a:spcAft>
                      </a:pPr>
                      <a:r>
                        <a:rPr lang="el-GR" sz="1000">
                          <a:solidFill>
                            <a:srgbClr val="000000"/>
                          </a:solidFill>
                          <a:latin typeface="Arial"/>
                          <a:ea typeface="Times New Roman"/>
                          <a:cs typeface="Arial"/>
                        </a:rPr>
                        <a:t>Μέτρο 3.2: Προστασία και Αποκατάσταση Τοπίων </a:t>
                      </a:r>
                      <a:endParaRPr lang="el-GR" sz="1000">
                        <a:latin typeface="Arial"/>
                        <a:ea typeface="Times New Roman"/>
                        <a:cs typeface="Times New Roman"/>
                      </a:endParaRPr>
                    </a:p>
                  </a:txBody>
                  <a:tcPr marL="24074" marR="24074" marT="0" marB="0">
                    <a:lnL w="12700" cap="flat" cmpd="sng" algn="ctr">
                      <a:solidFill>
                        <a:srgbClr val="000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13.704.000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1.703.170,00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12,43%</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2.162.158,88</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15,78%</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353</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extLst>
                  <a:ext uri="{0D108BD9-81ED-4DB2-BD59-A6C34878D82A}">
                    <a16:rowId xmlns:a16="http://schemas.microsoft.com/office/drawing/2014/main" val="10011"/>
                  </a:ext>
                </a:extLst>
              </a:tr>
              <a:tr h="128396">
                <a:tc>
                  <a:txBody>
                    <a:bodyPr/>
                    <a:lstStyle/>
                    <a:p>
                      <a:pPr algn="l">
                        <a:lnSpc>
                          <a:spcPct val="150000"/>
                        </a:lnSpc>
                        <a:spcAft>
                          <a:spcPts val="0"/>
                        </a:spcAft>
                      </a:pPr>
                      <a:r>
                        <a:rPr lang="el-GR" sz="1000">
                          <a:solidFill>
                            <a:srgbClr val="000000"/>
                          </a:solidFill>
                          <a:latin typeface="Arial"/>
                          <a:ea typeface="Times New Roman"/>
                          <a:cs typeface="Arial"/>
                        </a:rPr>
                        <a:t>Μέτρο 3.3: Καταπολέμηση Θαλάσσιας Ρύπανσης </a:t>
                      </a:r>
                      <a:endParaRPr lang="el-GR" sz="1000">
                        <a:latin typeface="Arial"/>
                        <a:ea typeface="Times New Roman"/>
                        <a:cs typeface="Times New Roman"/>
                      </a:endParaRPr>
                    </a:p>
                  </a:txBody>
                  <a:tcPr marL="24074" marR="24074" marT="0" marB="0">
                    <a:lnL w="12700" cap="flat" cmpd="sng" algn="ctr">
                      <a:solidFill>
                        <a:srgbClr val="000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7.750.000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4.886,75</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0,06%</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3.250.000,02</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41,94%</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343</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extLst>
                  <a:ext uri="{0D108BD9-81ED-4DB2-BD59-A6C34878D82A}">
                    <a16:rowId xmlns:a16="http://schemas.microsoft.com/office/drawing/2014/main" val="10012"/>
                  </a:ext>
                </a:extLst>
              </a:tr>
              <a:tr h="128396">
                <a:tc>
                  <a:txBody>
                    <a:bodyPr/>
                    <a:lstStyle/>
                    <a:p>
                      <a:pPr algn="l">
                        <a:lnSpc>
                          <a:spcPct val="150000"/>
                        </a:lnSpc>
                        <a:spcAft>
                          <a:spcPts val="0"/>
                        </a:spcAft>
                      </a:pPr>
                      <a:r>
                        <a:rPr lang="el-GR" sz="1000" b="1">
                          <a:solidFill>
                            <a:srgbClr val="000000"/>
                          </a:solidFill>
                          <a:latin typeface="Arial"/>
                          <a:ea typeface="Times New Roman"/>
                          <a:cs typeface="Arial"/>
                        </a:rPr>
                        <a:t>ΑΞΟΝΑΣ 4: Ατμοσφαιρικό Περιβάλλον - Θόρυβος</a:t>
                      </a:r>
                      <a:endParaRPr lang="el-GR" sz="1000">
                        <a:latin typeface="Arial"/>
                        <a:ea typeface="Times New Roman"/>
                        <a:cs typeface="Times New Roman"/>
                      </a:endParaRPr>
                    </a:p>
                  </a:txBody>
                  <a:tcPr marL="24074" marR="24074" marT="0" marB="0">
                    <a:lnL w="12700" cap="flat" cmpd="sng" algn="ctr">
                      <a:solidFill>
                        <a:srgbClr val="000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21.473.000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625.188,42</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2,91%</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1.231.630,76</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5,74%</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a:solidFill>
                            <a:srgbClr val="000000"/>
                          </a:solidFill>
                          <a:latin typeface="Arial"/>
                          <a:ea typeface="Times New Roman"/>
                          <a:cs typeface="Arial"/>
                        </a:rPr>
                        <a:t> </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extLst>
                  <a:ext uri="{0D108BD9-81ED-4DB2-BD59-A6C34878D82A}">
                    <a16:rowId xmlns:a16="http://schemas.microsoft.com/office/drawing/2014/main" val="10013"/>
                  </a:ext>
                </a:extLst>
              </a:tr>
              <a:tr h="128396">
                <a:tc>
                  <a:txBody>
                    <a:bodyPr/>
                    <a:lstStyle/>
                    <a:p>
                      <a:pPr algn="l">
                        <a:lnSpc>
                          <a:spcPct val="150000"/>
                        </a:lnSpc>
                        <a:spcAft>
                          <a:spcPts val="0"/>
                        </a:spcAft>
                      </a:pPr>
                      <a:r>
                        <a:rPr lang="el-GR" sz="1000">
                          <a:solidFill>
                            <a:srgbClr val="000000"/>
                          </a:solidFill>
                          <a:latin typeface="Arial"/>
                          <a:ea typeface="Times New Roman"/>
                          <a:cs typeface="Arial"/>
                        </a:rPr>
                        <a:t>Μέτρο 4.1: Μείωση της Ατμοσφαιρικής Ρύπανσης</a:t>
                      </a:r>
                      <a:endParaRPr lang="el-GR" sz="1000">
                        <a:latin typeface="Arial"/>
                        <a:ea typeface="Times New Roman"/>
                        <a:cs typeface="Times New Roman"/>
                      </a:endParaRPr>
                    </a:p>
                  </a:txBody>
                  <a:tcPr marL="24074" marR="24074" marT="0" marB="0">
                    <a:lnL w="12700" cap="flat" cmpd="sng" algn="ctr">
                      <a:solidFill>
                        <a:srgbClr val="000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17.764.000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110.502,75</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0,62%</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395.576,58</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2,23%</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341</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extLst>
                  <a:ext uri="{0D108BD9-81ED-4DB2-BD59-A6C34878D82A}">
                    <a16:rowId xmlns:a16="http://schemas.microsoft.com/office/drawing/2014/main" val="10014"/>
                  </a:ext>
                </a:extLst>
              </a:tr>
              <a:tr h="64198">
                <a:tc>
                  <a:txBody>
                    <a:bodyPr/>
                    <a:lstStyle/>
                    <a:p>
                      <a:pPr algn="l">
                        <a:lnSpc>
                          <a:spcPct val="150000"/>
                        </a:lnSpc>
                        <a:spcAft>
                          <a:spcPts val="0"/>
                        </a:spcAft>
                      </a:pPr>
                      <a:r>
                        <a:rPr lang="el-GR" sz="1000">
                          <a:solidFill>
                            <a:srgbClr val="000000"/>
                          </a:solidFill>
                          <a:latin typeface="Arial"/>
                          <a:ea typeface="Times New Roman"/>
                          <a:cs typeface="Arial"/>
                        </a:rPr>
                        <a:t>Μέτρο 4.2: Μείωση Ηχορύπανσης </a:t>
                      </a:r>
                      <a:endParaRPr lang="el-GR" sz="1000">
                        <a:latin typeface="Arial"/>
                        <a:ea typeface="Times New Roman"/>
                        <a:cs typeface="Times New Roman"/>
                      </a:endParaRPr>
                    </a:p>
                  </a:txBody>
                  <a:tcPr marL="24074" marR="24074" marT="0" marB="0">
                    <a:lnL w="12700" cap="flat" cmpd="sng" algn="ctr">
                      <a:solidFill>
                        <a:srgbClr val="000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3.709.000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514.685,67</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13,88%</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836.054,18</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22,54%</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342</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extLst>
                  <a:ext uri="{0D108BD9-81ED-4DB2-BD59-A6C34878D82A}">
                    <a16:rowId xmlns:a16="http://schemas.microsoft.com/office/drawing/2014/main" val="10015"/>
                  </a:ext>
                </a:extLst>
              </a:tr>
              <a:tr h="128396">
                <a:tc>
                  <a:txBody>
                    <a:bodyPr/>
                    <a:lstStyle/>
                    <a:p>
                      <a:pPr algn="l">
                        <a:lnSpc>
                          <a:spcPct val="150000"/>
                        </a:lnSpc>
                        <a:spcAft>
                          <a:spcPts val="0"/>
                        </a:spcAft>
                      </a:pPr>
                      <a:r>
                        <a:rPr lang="el-GR" sz="1000" b="1">
                          <a:solidFill>
                            <a:srgbClr val="000000"/>
                          </a:solidFill>
                          <a:latin typeface="Arial"/>
                          <a:ea typeface="Times New Roman"/>
                          <a:cs typeface="Arial"/>
                        </a:rPr>
                        <a:t>ΑΞΟΝΑΣ 5: Θεσμοί, Περιβαλλοντική Ευαισθητοποίηση</a:t>
                      </a:r>
                      <a:endParaRPr lang="el-GR" sz="1000">
                        <a:latin typeface="Arial"/>
                        <a:ea typeface="Times New Roman"/>
                        <a:cs typeface="Times New Roman"/>
                      </a:endParaRPr>
                    </a:p>
                  </a:txBody>
                  <a:tcPr marL="24074" marR="24074" marT="0" marB="0">
                    <a:lnL w="12700" cap="flat" cmpd="sng" algn="ctr">
                      <a:solidFill>
                        <a:srgbClr val="000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23.092.075</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1.435.697,97</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6,22%</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2.753.939,58</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11,93%</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a:solidFill>
                            <a:srgbClr val="000000"/>
                          </a:solidFill>
                          <a:latin typeface="Arial"/>
                          <a:ea typeface="Times New Roman"/>
                          <a:cs typeface="Arial"/>
                        </a:rPr>
                        <a:t> </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extLst>
                  <a:ext uri="{0D108BD9-81ED-4DB2-BD59-A6C34878D82A}">
                    <a16:rowId xmlns:a16="http://schemas.microsoft.com/office/drawing/2014/main" val="10016"/>
                  </a:ext>
                </a:extLst>
              </a:tr>
              <a:tr h="192594">
                <a:tc>
                  <a:txBody>
                    <a:bodyPr/>
                    <a:lstStyle/>
                    <a:p>
                      <a:pPr algn="l">
                        <a:lnSpc>
                          <a:spcPct val="150000"/>
                        </a:lnSpc>
                        <a:spcAft>
                          <a:spcPts val="0"/>
                        </a:spcAft>
                      </a:pPr>
                      <a:r>
                        <a:rPr lang="el-GR" sz="1000">
                          <a:solidFill>
                            <a:srgbClr val="000000"/>
                          </a:solidFill>
                          <a:latin typeface="Arial"/>
                          <a:ea typeface="Times New Roman"/>
                          <a:cs typeface="Arial"/>
                        </a:rPr>
                        <a:t>Μέτρο 5.1: Θεσμοί </a:t>
                      </a:r>
                      <a:endParaRPr lang="el-GR" sz="1000">
                        <a:latin typeface="Arial"/>
                        <a:ea typeface="Times New Roman"/>
                        <a:cs typeface="Times New Roman"/>
                      </a:endParaRPr>
                    </a:p>
                  </a:txBody>
                  <a:tcPr marL="24074" marR="24074" marT="0" marB="0">
                    <a:lnL w="12700" cap="flat" cmpd="sng" algn="ctr">
                      <a:solidFill>
                        <a:srgbClr val="000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19.184.000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1.120.378,28</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5,84%</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2.141.917,04</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11,17%</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322(35%), 323(35%), 341(10%), 342(10%), 343(10%)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extLst>
                  <a:ext uri="{0D108BD9-81ED-4DB2-BD59-A6C34878D82A}">
                    <a16:rowId xmlns:a16="http://schemas.microsoft.com/office/drawing/2014/main" val="10017"/>
                  </a:ext>
                </a:extLst>
              </a:tr>
              <a:tr h="128396">
                <a:tc>
                  <a:txBody>
                    <a:bodyPr/>
                    <a:lstStyle/>
                    <a:p>
                      <a:pPr algn="l">
                        <a:lnSpc>
                          <a:spcPct val="150000"/>
                        </a:lnSpc>
                        <a:spcAft>
                          <a:spcPts val="0"/>
                        </a:spcAft>
                      </a:pPr>
                      <a:r>
                        <a:rPr lang="el-GR" sz="1000">
                          <a:solidFill>
                            <a:srgbClr val="000000"/>
                          </a:solidFill>
                          <a:latin typeface="Arial"/>
                          <a:ea typeface="Times New Roman"/>
                          <a:cs typeface="Arial"/>
                        </a:rPr>
                        <a:t>Μέτρο 5.2: Περιβαλλοντική Ευαισθητοποίηση </a:t>
                      </a:r>
                      <a:endParaRPr lang="el-GR" sz="1000">
                        <a:latin typeface="Arial"/>
                        <a:ea typeface="Times New Roman"/>
                        <a:cs typeface="Times New Roman"/>
                      </a:endParaRPr>
                    </a:p>
                  </a:txBody>
                  <a:tcPr marL="24074" marR="24074" marT="0" marB="0">
                    <a:lnL w="12700" cap="flat" cmpd="sng" algn="ctr">
                      <a:solidFill>
                        <a:srgbClr val="000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3.908.075</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315.319,69</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8,07%</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612.022,54</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15,66%</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323</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extLst>
                  <a:ext uri="{0D108BD9-81ED-4DB2-BD59-A6C34878D82A}">
                    <a16:rowId xmlns:a16="http://schemas.microsoft.com/office/drawing/2014/main" val="10018"/>
                  </a:ext>
                </a:extLst>
              </a:tr>
              <a:tr h="320990">
                <a:tc>
                  <a:txBody>
                    <a:bodyPr/>
                    <a:lstStyle/>
                    <a:p>
                      <a:pPr algn="l">
                        <a:lnSpc>
                          <a:spcPct val="150000"/>
                        </a:lnSpc>
                        <a:spcAft>
                          <a:spcPts val="0"/>
                        </a:spcAft>
                      </a:pPr>
                      <a:r>
                        <a:rPr lang="el-GR" sz="1000" b="1">
                          <a:solidFill>
                            <a:srgbClr val="000000"/>
                          </a:solidFill>
                          <a:latin typeface="Arial"/>
                          <a:ea typeface="Times New Roman"/>
                          <a:cs typeface="Arial"/>
                        </a:rPr>
                        <a:t>ΑΞΟΝΑΣ 6: Βασικά Έργα Υποδομής στον Τομέα της Διαχείρισης των Υδάτων, της Προστασίας των Εδαφικών Πόρων και της Προσαρμογής της Χώρας στην Κοινοτική Νομοθεσία</a:t>
                      </a:r>
                      <a:endParaRPr lang="el-GR" sz="1000">
                        <a:latin typeface="Arial"/>
                        <a:ea typeface="Times New Roman"/>
                        <a:cs typeface="Times New Roman"/>
                      </a:endParaRPr>
                    </a:p>
                  </a:txBody>
                  <a:tcPr marL="24074" marR="24074" marT="0" marB="0">
                    <a:lnL w="12700" cap="flat" cmpd="sng" algn="ctr">
                      <a:solidFill>
                        <a:srgbClr val="000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163.163.000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7.961.624,18</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4,88%</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10.142.690,77</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6,22%</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a:solidFill>
                            <a:srgbClr val="000000"/>
                          </a:solidFill>
                          <a:latin typeface="Arial"/>
                          <a:ea typeface="Times New Roman"/>
                          <a:cs typeface="Arial"/>
                        </a:rPr>
                        <a:t> </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extLst>
                  <a:ext uri="{0D108BD9-81ED-4DB2-BD59-A6C34878D82A}">
                    <a16:rowId xmlns:a16="http://schemas.microsoft.com/office/drawing/2014/main" val="10019"/>
                  </a:ext>
                </a:extLst>
              </a:tr>
              <a:tr h="128396">
                <a:tc>
                  <a:txBody>
                    <a:bodyPr/>
                    <a:lstStyle/>
                    <a:p>
                      <a:pPr algn="l">
                        <a:lnSpc>
                          <a:spcPct val="150000"/>
                        </a:lnSpc>
                        <a:spcAft>
                          <a:spcPts val="0"/>
                        </a:spcAft>
                      </a:pPr>
                      <a:r>
                        <a:rPr lang="el-GR" sz="1000">
                          <a:solidFill>
                            <a:srgbClr val="000000"/>
                          </a:solidFill>
                          <a:latin typeface="Arial"/>
                          <a:ea typeface="Times New Roman"/>
                          <a:cs typeface="Arial"/>
                        </a:rPr>
                        <a:t>Μέτρο 6.1: Προστασία &amp; αναβάθμιση Εδαφικών &amp; Υδατικών Πόρων </a:t>
                      </a:r>
                      <a:endParaRPr lang="el-GR" sz="1000">
                        <a:latin typeface="Arial"/>
                        <a:ea typeface="Times New Roman"/>
                        <a:cs typeface="Times New Roman"/>
                      </a:endParaRPr>
                    </a:p>
                  </a:txBody>
                  <a:tcPr marL="24074" marR="24074" marT="0" marB="0">
                    <a:lnL w="12700" cap="flat" cmpd="sng" algn="ctr">
                      <a:solidFill>
                        <a:srgbClr val="000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17.750.000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39.857,10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0,22%</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39.857,10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0,22%</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343</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extLst>
                  <a:ext uri="{0D108BD9-81ED-4DB2-BD59-A6C34878D82A}">
                    <a16:rowId xmlns:a16="http://schemas.microsoft.com/office/drawing/2014/main" val="10020"/>
                  </a:ext>
                </a:extLst>
              </a:tr>
              <a:tr h="385188">
                <a:tc>
                  <a:txBody>
                    <a:bodyPr/>
                    <a:lstStyle/>
                    <a:p>
                      <a:pPr algn="l">
                        <a:lnSpc>
                          <a:spcPct val="150000"/>
                        </a:lnSpc>
                        <a:spcAft>
                          <a:spcPts val="0"/>
                        </a:spcAft>
                      </a:pPr>
                      <a:r>
                        <a:rPr lang="el-GR" sz="1000">
                          <a:solidFill>
                            <a:srgbClr val="000000"/>
                          </a:solidFill>
                          <a:latin typeface="Arial"/>
                          <a:ea typeface="Times New Roman"/>
                          <a:cs typeface="Arial"/>
                        </a:rPr>
                        <a:t>Μέτρο 6.2: Βασικά Έργα Υποδομής στον Τομέα της Διαχείρισης των Υδάτων. Δράσεις Περιφερειακού Χαρακτήρα Προσαρμογής της Χώρας στην Κοινοτική Νομοθεσία, που αφορά στην Προστασία του Περιβάλλοντος.</a:t>
                      </a:r>
                      <a:endParaRPr lang="el-GR" sz="1000">
                        <a:latin typeface="Arial"/>
                        <a:ea typeface="Times New Roman"/>
                        <a:cs typeface="Times New Roman"/>
                      </a:endParaRPr>
                    </a:p>
                  </a:txBody>
                  <a:tcPr marL="24074" marR="24074" marT="0" marB="0">
                    <a:lnL w="12700" cap="flat" cmpd="sng" algn="ctr">
                      <a:solidFill>
                        <a:srgbClr val="000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145.413.000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7.921.767,08</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5,45%</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10.102.833,67</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6,95%</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343</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extLst>
                  <a:ext uri="{0D108BD9-81ED-4DB2-BD59-A6C34878D82A}">
                    <a16:rowId xmlns:a16="http://schemas.microsoft.com/office/drawing/2014/main" val="10021"/>
                  </a:ext>
                </a:extLst>
              </a:tr>
              <a:tr h="128396">
                <a:tc>
                  <a:txBody>
                    <a:bodyPr/>
                    <a:lstStyle/>
                    <a:p>
                      <a:pPr algn="l">
                        <a:lnSpc>
                          <a:spcPct val="150000"/>
                        </a:lnSpc>
                        <a:spcAft>
                          <a:spcPts val="0"/>
                        </a:spcAft>
                      </a:pPr>
                      <a:r>
                        <a:rPr lang="el-GR" sz="1000" b="1">
                          <a:solidFill>
                            <a:srgbClr val="000000"/>
                          </a:solidFill>
                          <a:latin typeface="Arial"/>
                          <a:ea typeface="Times New Roman"/>
                          <a:cs typeface="Arial"/>
                        </a:rPr>
                        <a:t>ΑΞΟΝΑΣ 7: Χωροταξία - Πολεοδομία - Αναπλάσεις </a:t>
                      </a:r>
                      <a:endParaRPr lang="el-GR" sz="1000">
                        <a:latin typeface="Arial"/>
                        <a:ea typeface="Times New Roman"/>
                        <a:cs typeface="Times New Roman"/>
                      </a:endParaRPr>
                    </a:p>
                  </a:txBody>
                  <a:tcPr marL="24074" marR="24074" marT="0" marB="0">
                    <a:lnL w="12700" cap="flat" cmpd="sng" algn="ctr">
                      <a:solidFill>
                        <a:srgbClr val="000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107.356.000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13.118.307,29</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12,22%</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18.198.526,76</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16,95%</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a:solidFill>
                            <a:srgbClr val="000000"/>
                          </a:solidFill>
                          <a:latin typeface="Arial"/>
                          <a:ea typeface="Times New Roman"/>
                          <a:cs typeface="Arial"/>
                        </a:rPr>
                        <a:t> </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extLst>
                  <a:ext uri="{0D108BD9-81ED-4DB2-BD59-A6C34878D82A}">
                    <a16:rowId xmlns:a16="http://schemas.microsoft.com/office/drawing/2014/main" val="10022"/>
                  </a:ext>
                </a:extLst>
              </a:tr>
              <a:tr h="64198">
                <a:tc>
                  <a:txBody>
                    <a:bodyPr/>
                    <a:lstStyle/>
                    <a:p>
                      <a:pPr algn="l">
                        <a:lnSpc>
                          <a:spcPct val="150000"/>
                        </a:lnSpc>
                        <a:spcAft>
                          <a:spcPts val="0"/>
                        </a:spcAft>
                      </a:pPr>
                      <a:r>
                        <a:rPr lang="el-GR" sz="1000">
                          <a:solidFill>
                            <a:srgbClr val="000000"/>
                          </a:solidFill>
                          <a:latin typeface="Arial"/>
                          <a:ea typeface="Times New Roman"/>
                          <a:cs typeface="Arial"/>
                        </a:rPr>
                        <a:t>Μέτρο 7.1: Χωροταξία - Πολεοδομία </a:t>
                      </a:r>
                      <a:endParaRPr lang="el-GR" sz="1000">
                        <a:latin typeface="Arial"/>
                        <a:ea typeface="Times New Roman"/>
                        <a:cs typeface="Times New Roman"/>
                      </a:endParaRPr>
                    </a:p>
                  </a:txBody>
                  <a:tcPr marL="24074" marR="24074" marT="0" marB="0">
                    <a:lnL w="12700" cap="flat" cmpd="sng" algn="ctr">
                      <a:solidFill>
                        <a:srgbClr val="000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27.276.000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1.074.551,46</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3,94%</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1.529.364,50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5,61%</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352</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extLst>
                  <a:ext uri="{0D108BD9-81ED-4DB2-BD59-A6C34878D82A}">
                    <a16:rowId xmlns:a16="http://schemas.microsoft.com/office/drawing/2014/main" val="10023"/>
                  </a:ext>
                </a:extLst>
              </a:tr>
              <a:tr h="192594">
                <a:tc>
                  <a:txBody>
                    <a:bodyPr/>
                    <a:lstStyle/>
                    <a:p>
                      <a:pPr algn="l">
                        <a:lnSpc>
                          <a:spcPct val="150000"/>
                        </a:lnSpc>
                        <a:spcAft>
                          <a:spcPts val="0"/>
                        </a:spcAft>
                      </a:pPr>
                      <a:r>
                        <a:rPr lang="el-GR" sz="1000">
                          <a:solidFill>
                            <a:srgbClr val="000000"/>
                          </a:solidFill>
                          <a:latin typeface="Arial"/>
                          <a:ea typeface="Times New Roman"/>
                          <a:cs typeface="Arial"/>
                        </a:rPr>
                        <a:t>Μέτρο 7.2: Αναπλάσεις στο Δομημένο Περιβάλλον με Καινοτόμο Χαρακτήρα ή Εθνική Σημασία</a:t>
                      </a:r>
                      <a:endParaRPr lang="el-GR" sz="1000">
                        <a:latin typeface="Arial"/>
                        <a:ea typeface="Times New Roman"/>
                        <a:cs typeface="Times New Roman"/>
                      </a:endParaRPr>
                    </a:p>
                  </a:txBody>
                  <a:tcPr marL="24074" marR="24074" marT="0" marB="0">
                    <a:lnL w="12700" cap="flat" cmpd="sng" algn="ctr">
                      <a:solidFill>
                        <a:srgbClr val="000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80.080.000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12.043.755,83</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15,04%</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16.669.162,26</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20,82%</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352(80%), 353(20%)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extLst>
                  <a:ext uri="{0D108BD9-81ED-4DB2-BD59-A6C34878D82A}">
                    <a16:rowId xmlns:a16="http://schemas.microsoft.com/office/drawing/2014/main" val="10024"/>
                  </a:ext>
                </a:extLst>
              </a:tr>
              <a:tr h="128396">
                <a:tc>
                  <a:txBody>
                    <a:bodyPr/>
                    <a:lstStyle/>
                    <a:p>
                      <a:pPr algn="l">
                        <a:lnSpc>
                          <a:spcPct val="150000"/>
                        </a:lnSpc>
                        <a:spcAft>
                          <a:spcPts val="0"/>
                        </a:spcAft>
                      </a:pPr>
                      <a:r>
                        <a:rPr lang="el-GR" sz="1000" b="1">
                          <a:solidFill>
                            <a:srgbClr val="000000"/>
                          </a:solidFill>
                          <a:latin typeface="Arial"/>
                          <a:ea typeface="Times New Roman"/>
                          <a:cs typeface="Arial"/>
                        </a:rPr>
                        <a:t>ΑΞΟΝΑΣ 8: Διαχείριση Προστατευμόνων Περιοχών, Βιότοποι </a:t>
                      </a:r>
                      <a:endParaRPr lang="el-GR" sz="1000">
                        <a:latin typeface="Arial"/>
                        <a:ea typeface="Times New Roman"/>
                        <a:cs typeface="Times New Roman"/>
                      </a:endParaRPr>
                    </a:p>
                  </a:txBody>
                  <a:tcPr marL="24074" marR="24074" marT="0" marB="0">
                    <a:lnL w="12700" cap="flat" cmpd="sng" algn="ctr">
                      <a:solidFill>
                        <a:srgbClr val="000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204.921.000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1.249.257,53</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0,61%</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89.788.751,21</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43,82%</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a:solidFill>
                            <a:srgbClr val="000000"/>
                          </a:solidFill>
                          <a:latin typeface="Arial"/>
                          <a:ea typeface="Times New Roman"/>
                          <a:cs typeface="Arial"/>
                        </a:rPr>
                        <a:t> </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extLst>
                  <a:ext uri="{0D108BD9-81ED-4DB2-BD59-A6C34878D82A}">
                    <a16:rowId xmlns:a16="http://schemas.microsoft.com/office/drawing/2014/main" val="10025"/>
                  </a:ext>
                </a:extLst>
              </a:tr>
              <a:tr h="192594">
                <a:tc>
                  <a:txBody>
                    <a:bodyPr/>
                    <a:lstStyle/>
                    <a:p>
                      <a:pPr algn="l">
                        <a:lnSpc>
                          <a:spcPct val="150000"/>
                        </a:lnSpc>
                        <a:spcAft>
                          <a:spcPts val="0"/>
                        </a:spcAft>
                      </a:pPr>
                      <a:r>
                        <a:rPr lang="el-GR" sz="1000">
                          <a:solidFill>
                            <a:srgbClr val="000000"/>
                          </a:solidFill>
                          <a:latin typeface="Arial"/>
                          <a:ea typeface="Times New Roman"/>
                          <a:cs typeface="Arial"/>
                        </a:rPr>
                        <a:t>Μέτρο 8.1: Προστασία &amp; Διαχείριση Βιοτόπων – Οικοτόπων, Προστασία Ειδών, Περιοχές Ιδιαίτερου Φυσικού Κάλλους </a:t>
                      </a:r>
                      <a:endParaRPr lang="el-GR" sz="1000">
                        <a:latin typeface="Arial"/>
                        <a:ea typeface="Times New Roman"/>
                        <a:cs typeface="Times New Roman"/>
                      </a:endParaRPr>
                    </a:p>
                  </a:txBody>
                  <a:tcPr marL="24074" marR="24074" marT="0" marB="0">
                    <a:lnL w="12700" cap="flat" cmpd="sng" algn="ctr">
                      <a:solidFill>
                        <a:srgbClr val="000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52.901.000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1.506.778,35</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2,85%</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4.067.131,74</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7,69%</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353</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extLst>
                  <a:ext uri="{0D108BD9-81ED-4DB2-BD59-A6C34878D82A}">
                    <a16:rowId xmlns:a16="http://schemas.microsoft.com/office/drawing/2014/main" val="10026"/>
                  </a:ext>
                </a:extLst>
              </a:tr>
              <a:tr h="128396">
                <a:tc>
                  <a:txBody>
                    <a:bodyPr/>
                    <a:lstStyle/>
                    <a:p>
                      <a:pPr algn="l">
                        <a:lnSpc>
                          <a:spcPct val="150000"/>
                        </a:lnSpc>
                        <a:spcAft>
                          <a:spcPts val="0"/>
                        </a:spcAft>
                      </a:pPr>
                      <a:r>
                        <a:rPr lang="el-GR" sz="1000">
                          <a:solidFill>
                            <a:srgbClr val="000000"/>
                          </a:solidFill>
                          <a:latin typeface="Arial"/>
                          <a:ea typeface="Times New Roman"/>
                          <a:cs typeface="Arial"/>
                        </a:rPr>
                        <a:t>Μέτρο 8.2: Επαναδημιουργία Λίμνης Κάρλας</a:t>
                      </a:r>
                      <a:endParaRPr lang="el-GR" sz="1000">
                        <a:latin typeface="Arial"/>
                        <a:ea typeface="Times New Roman"/>
                        <a:cs typeface="Times New Roman"/>
                      </a:endParaRPr>
                    </a:p>
                  </a:txBody>
                  <a:tcPr marL="24074" marR="24074" marT="0" marB="0">
                    <a:lnL w="12700" cap="flat" cmpd="sng" algn="ctr">
                      <a:solidFill>
                        <a:srgbClr val="000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152.020.000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-257.520,82</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-0,17%</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85.721.619,47</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56,39%</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344(90%), 353(10%)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extLst>
                  <a:ext uri="{0D108BD9-81ED-4DB2-BD59-A6C34878D82A}">
                    <a16:rowId xmlns:a16="http://schemas.microsoft.com/office/drawing/2014/main" val="10027"/>
                  </a:ext>
                </a:extLst>
              </a:tr>
              <a:tr h="128396">
                <a:tc>
                  <a:txBody>
                    <a:bodyPr/>
                    <a:lstStyle/>
                    <a:p>
                      <a:pPr algn="l">
                        <a:lnSpc>
                          <a:spcPct val="150000"/>
                        </a:lnSpc>
                        <a:spcAft>
                          <a:spcPts val="0"/>
                        </a:spcAft>
                      </a:pPr>
                      <a:r>
                        <a:rPr lang="el-GR" sz="1000" b="1">
                          <a:solidFill>
                            <a:srgbClr val="000000"/>
                          </a:solidFill>
                          <a:latin typeface="Arial"/>
                          <a:ea typeface="Times New Roman"/>
                          <a:cs typeface="Arial"/>
                        </a:rPr>
                        <a:t>ΑΞΟΝΑΣ 9: Περιβαλλοντικά Εργα με τη Συμμετοχή του Ιδιωτικού Τομέα</a:t>
                      </a:r>
                      <a:endParaRPr lang="el-GR" sz="1000">
                        <a:latin typeface="Arial"/>
                        <a:ea typeface="Times New Roman"/>
                        <a:cs typeface="Times New Roman"/>
                      </a:endParaRPr>
                    </a:p>
                  </a:txBody>
                  <a:tcPr marL="24074" marR="24074" marT="0" marB="0">
                    <a:lnL w="12700" cap="flat" cmpd="sng" algn="ctr">
                      <a:solidFill>
                        <a:srgbClr val="000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l">
                        <a:lnSpc>
                          <a:spcPct val="150000"/>
                        </a:lnSpc>
                        <a:spcAft>
                          <a:spcPts val="0"/>
                        </a:spcAft>
                      </a:pP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extLst>
                  <a:ext uri="{0D108BD9-81ED-4DB2-BD59-A6C34878D82A}">
                    <a16:rowId xmlns:a16="http://schemas.microsoft.com/office/drawing/2014/main" val="10028"/>
                  </a:ext>
                </a:extLst>
              </a:tr>
              <a:tr h="64198">
                <a:tc>
                  <a:txBody>
                    <a:bodyPr/>
                    <a:lstStyle/>
                    <a:p>
                      <a:pPr algn="l">
                        <a:lnSpc>
                          <a:spcPct val="150000"/>
                        </a:lnSpc>
                        <a:spcAft>
                          <a:spcPts val="0"/>
                        </a:spcAft>
                      </a:pPr>
                      <a:r>
                        <a:rPr lang="el-GR" sz="1000" b="1">
                          <a:solidFill>
                            <a:srgbClr val="000000"/>
                          </a:solidFill>
                          <a:latin typeface="Arial"/>
                          <a:ea typeface="Times New Roman"/>
                          <a:cs typeface="Arial"/>
                        </a:rPr>
                        <a:t>ΑΞΟΝΑΣ 10: Τεχνική Βοήθεια </a:t>
                      </a:r>
                      <a:endParaRPr lang="el-GR" sz="1000">
                        <a:latin typeface="Arial"/>
                        <a:ea typeface="Times New Roman"/>
                        <a:cs typeface="Times New Roman"/>
                      </a:endParaRPr>
                    </a:p>
                  </a:txBody>
                  <a:tcPr marL="24074" marR="24074" marT="0" marB="0">
                    <a:lnL w="12700" cap="flat" cmpd="sng" algn="ctr">
                      <a:solidFill>
                        <a:srgbClr val="000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8.000.000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580.378,00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7,25%</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1.031.287,76</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b="1">
                          <a:solidFill>
                            <a:srgbClr val="000000"/>
                          </a:solidFill>
                          <a:latin typeface="Arial"/>
                          <a:ea typeface="Times New Roman"/>
                          <a:cs typeface="Arial"/>
                        </a:rPr>
                        <a:t>12,89%</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tc>
                  <a:txBody>
                    <a:bodyPr/>
                    <a:lstStyle/>
                    <a:p>
                      <a:pPr algn="r">
                        <a:lnSpc>
                          <a:spcPct val="150000"/>
                        </a:lnSpc>
                        <a:spcAft>
                          <a:spcPts val="0"/>
                        </a:spcAft>
                      </a:pPr>
                      <a:r>
                        <a:rPr lang="el-GR" sz="1000">
                          <a:solidFill>
                            <a:srgbClr val="000000"/>
                          </a:solidFill>
                          <a:latin typeface="Arial"/>
                          <a:ea typeface="Times New Roman"/>
                          <a:cs typeface="Arial"/>
                        </a:rPr>
                        <a:t> </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E0E0E0"/>
                    </a:solidFill>
                  </a:tcPr>
                </a:tc>
                <a:extLst>
                  <a:ext uri="{0D108BD9-81ED-4DB2-BD59-A6C34878D82A}">
                    <a16:rowId xmlns:a16="http://schemas.microsoft.com/office/drawing/2014/main" val="10029"/>
                  </a:ext>
                </a:extLst>
              </a:tr>
              <a:tr h="128396">
                <a:tc>
                  <a:txBody>
                    <a:bodyPr/>
                    <a:lstStyle/>
                    <a:p>
                      <a:pPr algn="l">
                        <a:lnSpc>
                          <a:spcPct val="150000"/>
                        </a:lnSpc>
                        <a:spcAft>
                          <a:spcPts val="0"/>
                        </a:spcAft>
                      </a:pPr>
                      <a:r>
                        <a:rPr lang="el-GR" sz="1000">
                          <a:solidFill>
                            <a:srgbClr val="000000"/>
                          </a:solidFill>
                          <a:latin typeface="Arial"/>
                          <a:ea typeface="Times New Roman"/>
                          <a:cs typeface="Arial"/>
                        </a:rPr>
                        <a:t>ΜΕΤΡΟ 10.1:</a:t>
                      </a:r>
                      <a:endParaRPr lang="el-GR" sz="1000">
                        <a:latin typeface="Arial"/>
                        <a:ea typeface="Times New Roman"/>
                        <a:cs typeface="Times New Roman"/>
                      </a:endParaRPr>
                    </a:p>
                  </a:txBody>
                  <a:tcPr marL="24074" marR="24074" marT="0" marB="0">
                    <a:lnL w="12700" cap="flat" cmpd="sng" algn="ctr">
                      <a:solidFill>
                        <a:srgbClr val="000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8.000.000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580.378,00</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7,25%</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1.031.287,76</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12,89%</a:t>
                      </a:r>
                      <a:endParaRPr lang="el-GR" sz="1000">
                        <a:latin typeface="Arial"/>
                        <a:ea typeface="Times New Roman"/>
                        <a:cs typeface="Times New Roman"/>
                      </a:endParaRPr>
                    </a:p>
                  </a:txBody>
                  <a:tcPr marL="24074" marR="24074" marT="0" marB="0" anchor="ctr">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tc>
                  <a:txBody>
                    <a:bodyPr/>
                    <a:lstStyle/>
                    <a:p>
                      <a:pPr algn="r">
                        <a:lnSpc>
                          <a:spcPct val="150000"/>
                        </a:lnSpc>
                        <a:spcAft>
                          <a:spcPts val="0"/>
                        </a:spcAft>
                      </a:pPr>
                      <a:r>
                        <a:rPr lang="el-GR" sz="1000">
                          <a:solidFill>
                            <a:srgbClr val="000000"/>
                          </a:solidFill>
                          <a:latin typeface="Arial"/>
                          <a:ea typeface="Times New Roman"/>
                          <a:cs typeface="Arial"/>
                        </a:rPr>
                        <a:t>411(20%), 412(20%),       413(30%), 415(30%)  </a:t>
                      </a:r>
                      <a:endParaRPr lang="el-GR" sz="1000">
                        <a:latin typeface="Arial"/>
                        <a:ea typeface="Times New Roman"/>
                        <a:cs typeface="Times New Roman"/>
                      </a:endParaRPr>
                    </a:p>
                  </a:txBody>
                  <a:tcPr marL="24074" marR="24074" marT="0" marB="0" anchor="ctr">
                    <a:lnL w="12700" cap="flat" cmpd="sng" algn="ctr">
                      <a:solidFill>
                        <a:srgbClr val="808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tcPr>
                </a:tc>
                <a:extLst>
                  <a:ext uri="{0D108BD9-81ED-4DB2-BD59-A6C34878D82A}">
                    <a16:rowId xmlns:a16="http://schemas.microsoft.com/office/drawing/2014/main" val="10030"/>
                  </a:ext>
                </a:extLst>
              </a:tr>
              <a:tr h="80248">
                <a:tc>
                  <a:txBody>
                    <a:bodyPr/>
                    <a:lstStyle/>
                    <a:p>
                      <a:pPr algn="ctr">
                        <a:lnSpc>
                          <a:spcPct val="150000"/>
                        </a:lnSpc>
                        <a:spcAft>
                          <a:spcPts val="0"/>
                        </a:spcAft>
                      </a:pPr>
                      <a:r>
                        <a:rPr lang="el-GR" sz="1000" b="1">
                          <a:solidFill>
                            <a:srgbClr val="000000"/>
                          </a:solidFill>
                          <a:latin typeface="Arial"/>
                          <a:ea typeface="Times New Roman"/>
                          <a:cs typeface="Arial"/>
                        </a:rPr>
                        <a:t>Σύνολο</a:t>
                      </a:r>
                      <a:endParaRPr lang="el-GR" sz="1000">
                        <a:latin typeface="Arial"/>
                        <a:ea typeface="Times New Roman"/>
                        <a:cs typeface="Times New Roman"/>
                      </a:endParaRPr>
                    </a:p>
                  </a:txBody>
                  <a:tcPr marL="24074" marR="24074" marT="0" marB="0">
                    <a:lnL w="12700" cap="flat" cmpd="sng" algn="ctr">
                      <a:solidFill>
                        <a:srgbClr val="000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C0C0C0"/>
                    </a:solidFill>
                  </a:tcPr>
                </a:tc>
                <a:tc>
                  <a:txBody>
                    <a:bodyPr/>
                    <a:lstStyle/>
                    <a:p>
                      <a:pPr algn="r">
                        <a:lnSpc>
                          <a:spcPct val="150000"/>
                        </a:lnSpc>
                        <a:spcAft>
                          <a:spcPts val="0"/>
                        </a:spcAft>
                      </a:pPr>
                      <a:r>
                        <a:rPr lang="el-GR" sz="1000" b="1">
                          <a:solidFill>
                            <a:srgbClr val="000000"/>
                          </a:solidFill>
                          <a:latin typeface="Arial"/>
                          <a:ea typeface="Times New Roman"/>
                          <a:cs typeface="Arial"/>
                        </a:rPr>
                        <a:t>596.300.075</a:t>
                      </a:r>
                      <a:endParaRPr lang="el-GR" sz="1000">
                        <a:latin typeface="Arial"/>
                        <a:ea typeface="Times New Roman"/>
                        <a:cs typeface="Times New Roman"/>
                      </a:endParaRPr>
                    </a:p>
                  </a:txBody>
                  <a:tcPr marL="24074" marR="24074"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C0C0C0"/>
                    </a:solidFill>
                  </a:tcPr>
                </a:tc>
                <a:tc>
                  <a:txBody>
                    <a:bodyPr/>
                    <a:lstStyle/>
                    <a:p>
                      <a:pPr algn="r">
                        <a:lnSpc>
                          <a:spcPct val="150000"/>
                        </a:lnSpc>
                        <a:spcAft>
                          <a:spcPts val="0"/>
                        </a:spcAft>
                      </a:pPr>
                      <a:r>
                        <a:rPr lang="el-GR" sz="1000" b="1">
                          <a:solidFill>
                            <a:srgbClr val="000000"/>
                          </a:solidFill>
                          <a:latin typeface="Arial"/>
                          <a:ea typeface="Times New Roman"/>
                          <a:cs typeface="Arial"/>
                        </a:rPr>
                        <a:t>30.809.704,42</a:t>
                      </a:r>
                      <a:endParaRPr lang="el-GR" sz="1000">
                        <a:latin typeface="Arial"/>
                        <a:ea typeface="Times New Roman"/>
                        <a:cs typeface="Times New Roman"/>
                      </a:endParaRPr>
                    </a:p>
                  </a:txBody>
                  <a:tcPr marL="24074" marR="24074" marT="0" marB="0">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C0C0C0"/>
                    </a:solidFill>
                  </a:tcPr>
                </a:tc>
                <a:tc>
                  <a:txBody>
                    <a:bodyPr/>
                    <a:lstStyle/>
                    <a:p>
                      <a:pPr algn="r">
                        <a:lnSpc>
                          <a:spcPct val="150000"/>
                        </a:lnSpc>
                        <a:spcAft>
                          <a:spcPts val="0"/>
                        </a:spcAft>
                      </a:pPr>
                      <a:r>
                        <a:rPr lang="el-GR" sz="1000" b="1">
                          <a:solidFill>
                            <a:srgbClr val="000000"/>
                          </a:solidFill>
                          <a:latin typeface="Arial"/>
                          <a:ea typeface="Times New Roman"/>
                          <a:cs typeface="Arial"/>
                        </a:rPr>
                        <a:t>5,17%</a:t>
                      </a:r>
                      <a:endParaRPr lang="el-GR" sz="1000">
                        <a:latin typeface="Arial"/>
                        <a:ea typeface="Times New Roman"/>
                        <a:cs typeface="Times New Roman"/>
                      </a:endParaRPr>
                    </a:p>
                  </a:txBody>
                  <a:tcPr marL="24074" marR="24074" marT="0" marB="0">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C0C0C0"/>
                    </a:solidFill>
                  </a:tcPr>
                </a:tc>
                <a:tc>
                  <a:txBody>
                    <a:bodyPr/>
                    <a:lstStyle/>
                    <a:p>
                      <a:pPr algn="r">
                        <a:lnSpc>
                          <a:spcPct val="150000"/>
                        </a:lnSpc>
                        <a:spcAft>
                          <a:spcPts val="0"/>
                        </a:spcAft>
                      </a:pPr>
                      <a:r>
                        <a:rPr lang="el-GR" sz="1000" b="1">
                          <a:solidFill>
                            <a:srgbClr val="000000"/>
                          </a:solidFill>
                          <a:latin typeface="Arial"/>
                          <a:ea typeface="Times New Roman"/>
                          <a:cs typeface="Arial"/>
                        </a:rPr>
                        <a:t>135.796.170,88</a:t>
                      </a:r>
                      <a:endParaRPr lang="el-GR" sz="1000">
                        <a:latin typeface="Arial"/>
                        <a:ea typeface="Times New Roman"/>
                        <a:cs typeface="Times New Roman"/>
                      </a:endParaRPr>
                    </a:p>
                  </a:txBody>
                  <a:tcPr marL="24074" marR="24074" marT="0" marB="0">
                    <a:lnL w="12700" cap="flat" cmpd="sng" algn="ctr">
                      <a:solidFill>
                        <a:srgbClr val="808080"/>
                      </a:solidFill>
                      <a:prstDash val="solid"/>
                      <a:round/>
                      <a:headEnd type="none" w="med" len="med"/>
                      <a:tailEnd type="none" w="med" len="med"/>
                    </a:lnL>
                    <a:lnR>
                      <a:noFill/>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C0C0C0"/>
                    </a:solidFill>
                  </a:tcPr>
                </a:tc>
                <a:tc>
                  <a:txBody>
                    <a:bodyPr/>
                    <a:lstStyle/>
                    <a:p>
                      <a:pPr algn="r">
                        <a:lnSpc>
                          <a:spcPct val="150000"/>
                        </a:lnSpc>
                        <a:spcAft>
                          <a:spcPts val="0"/>
                        </a:spcAft>
                      </a:pPr>
                      <a:r>
                        <a:rPr lang="el-GR" sz="1000" b="1">
                          <a:solidFill>
                            <a:srgbClr val="000000"/>
                          </a:solidFill>
                          <a:latin typeface="Arial"/>
                          <a:ea typeface="Times New Roman"/>
                          <a:cs typeface="Arial"/>
                        </a:rPr>
                        <a:t>22,77%</a:t>
                      </a:r>
                      <a:endParaRPr lang="el-GR" sz="1000">
                        <a:latin typeface="Arial"/>
                        <a:ea typeface="Times New Roman"/>
                        <a:cs typeface="Times New Roman"/>
                      </a:endParaRPr>
                    </a:p>
                  </a:txBody>
                  <a:tcPr marL="24074" marR="24074" marT="0" marB="0">
                    <a:lnL>
                      <a:noFill/>
                    </a:lnL>
                    <a:lnR w="12700" cap="flat" cmpd="sng" algn="ctr">
                      <a:solidFill>
                        <a:srgbClr val="808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C0C0C0"/>
                    </a:solidFill>
                  </a:tcPr>
                </a:tc>
                <a:tc>
                  <a:txBody>
                    <a:bodyPr/>
                    <a:lstStyle/>
                    <a:p>
                      <a:pPr algn="ctr">
                        <a:lnSpc>
                          <a:spcPct val="150000"/>
                        </a:lnSpc>
                        <a:spcAft>
                          <a:spcPts val="0"/>
                        </a:spcAft>
                      </a:pPr>
                      <a:r>
                        <a:rPr lang="el-GR" sz="1000" dirty="0">
                          <a:solidFill>
                            <a:srgbClr val="000000"/>
                          </a:solidFill>
                          <a:latin typeface="Arial"/>
                          <a:ea typeface="Times New Roman"/>
                          <a:cs typeface="Arial"/>
                        </a:rPr>
                        <a:t> </a:t>
                      </a:r>
                      <a:endParaRPr lang="el-GR" sz="1000" dirty="0">
                        <a:latin typeface="Arial"/>
                        <a:ea typeface="Times New Roman"/>
                        <a:cs typeface="Times New Roman"/>
                      </a:endParaRPr>
                    </a:p>
                  </a:txBody>
                  <a:tcPr marL="24074" marR="24074" marT="0" marB="0">
                    <a:lnL w="12700" cap="flat" cmpd="sng" algn="ctr">
                      <a:solidFill>
                        <a:srgbClr val="808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solidFill>
                      <a:srgbClr val="C0C0C0"/>
                    </a:solidFill>
                  </a:tcPr>
                </a:tc>
                <a:extLst>
                  <a:ext uri="{0D108BD9-81ED-4DB2-BD59-A6C34878D82A}">
                    <a16:rowId xmlns:a16="http://schemas.microsoft.com/office/drawing/2014/main" val="10031"/>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b="1" dirty="0"/>
              <a:t>Σύγκριση Μεταξύ Πραγματικής Χρηματοδοτικής Εκτέλεσης &amp; Προβλέψεων για το 2004</a:t>
            </a:r>
            <a:br>
              <a:rPr lang="el-GR" sz="2400" b="1" dirty="0"/>
            </a:br>
            <a:br>
              <a:rPr lang="el-GR" sz="2400" b="1" cap="small" dirty="0"/>
            </a:br>
            <a:endParaRPr lang="el-GR" sz="2400" dirty="0"/>
          </a:p>
        </p:txBody>
      </p:sp>
      <p:graphicFrame>
        <p:nvGraphicFramePr>
          <p:cNvPr id="4" name="3 - Θέση περιεχομένου"/>
          <p:cNvGraphicFramePr>
            <a:graphicFrameLocks noGrp="1"/>
          </p:cNvGraphicFramePr>
          <p:nvPr>
            <p:ph idx="1"/>
          </p:nvPr>
        </p:nvGraphicFramePr>
        <p:xfrm>
          <a:off x="2267744" y="1124751"/>
          <a:ext cx="4968551" cy="22494240"/>
        </p:xfrm>
        <a:graphic>
          <a:graphicData uri="http://schemas.openxmlformats.org/drawingml/2006/table">
            <a:tbl>
              <a:tblPr/>
              <a:tblGrid>
                <a:gridCol w="677626">
                  <a:extLst>
                    <a:ext uri="{9D8B030D-6E8A-4147-A177-3AD203B41FA5}">
                      <a16:colId xmlns:a16="http://schemas.microsoft.com/office/drawing/2014/main" val="20000"/>
                    </a:ext>
                  </a:extLst>
                </a:gridCol>
                <a:gridCol w="1656361">
                  <a:extLst>
                    <a:ext uri="{9D8B030D-6E8A-4147-A177-3AD203B41FA5}">
                      <a16:colId xmlns:a16="http://schemas.microsoft.com/office/drawing/2014/main" val="20001"/>
                    </a:ext>
                  </a:extLst>
                </a:gridCol>
                <a:gridCol w="794458">
                  <a:extLst>
                    <a:ext uri="{9D8B030D-6E8A-4147-A177-3AD203B41FA5}">
                      <a16:colId xmlns:a16="http://schemas.microsoft.com/office/drawing/2014/main" val="20002"/>
                    </a:ext>
                  </a:extLst>
                </a:gridCol>
                <a:gridCol w="892703">
                  <a:extLst>
                    <a:ext uri="{9D8B030D-6E8A-4147-A177-3AD203B41FA5}">
                      <a16:colId xmlns:a16="http://schemas.microsoft.com/office/drawing/2014/main" val="20003"/>
                    </a:ext>
                  </a:extLst>
                </a:gridCol>
                <a:gridCol w="947403">
                  <a:extLst>
                    <a:ext uri="{9D8B030D-6E8A-4147-A177-3AD203B41FA5}">
                      <a16:colId xmlns:a16="http://schemas.microsoft.com/office/drawing/2014/main" val="20004"/>
                    </a:ext>
                  </a:extLst>
                </a:gridCol>
              </a:tblGrid>
              <a:tr h="252213">
                <a:tc>
                  <a:txBody>
                    <a:bodyPr/>
                    <a:lstStyle/>
                    <a:p>
                      <a:pPr algn="ctr">
                        <a:lnSpc>
                          <a:spcPct val="150000"/>
                        </a:lnSpc>
                        <a:spcAft>
                          <a:spcPts val="0"/>
                        </a:spcAft>
                      </a:pPr>
                      <a:r>
                        <a:rPr lang="el-GR" sz="1200" b="1">
                          <a:latin typeface="Arial"/>
                          <a:ea typeface="Times New Roman"/>
                          <a:cs typeface="Arial"/>
                        </a:rPr>
                        <a:t>Μέτρο</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CC"/>
                    </a:solidFill>
                  </a:tcPr>
                </a:tc>
                <a:tc>
                  <a:txBody>
                    <a:bodyPr/>
                    <a:lstStyle/>
                    <a:p>
                      <a:pPr algn="ctr">
                        <a:lnSpc>
                          <a:spcPct val="150000"/>
                        </a:lnSpc>
                        <a:spcAft>
                          <a:spcPts val="0"/>
                        </a:spcAft>
                      </a:pPr>
                      <a:r>
                        <a:rPr lang="el-GR" sz="1200" b="1">
                          <a:latin typeface="Arial"/>
                          <a:ea typeface="Times New Roman"/>
                          <a:cs typeface="Arial"/>
                        </a:rPr>
                        <a:t>ΠΕΡΙΓΡΑΦΗ ΜΕΤΡΟΥ</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CC"/>
                    </a:solidFill>
                  </a:tcPr>
                </a:tc>
                <a:tc>
                  <a:txBody>
                    <a:bodyPr/>
                    <a:lstStyle/>
                    <a:p>
                      <a:pPr algn="ctr">
                        <a:lnSpc>
                          <a:spcPct val="150000"/>
                        </a:lnSpc>
                        <a:spcAft>
                          <a:spcPts val="0"/>
                        </a:spcAft>
                      </a:pPr>
                      <a:r>
                        <a:rPr lang="el-GR" sz="1200" b="1">
                          <a:latin typeface="Arial"/>
                          <a:ea typeface="Times New Roman"/>
                          <a:cs typeface="Arial"/>
                        </a:rPr>
                        <a:t>Πρόβλεψη Έτους 2004</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CC"/>
                    </a:solidFill>
                  </a:tcPr>
                </a:tc>
                <a:tc>
                  <a:txBody>
                    <a:bodyPr/>
                    <a:lstStyle/>
                    <a:p>
                      <a:pPr algn="ctr">
                        <a:lnSpc>
                          <a:spcPct val="150000"/>
                        </a:lnSpc>
                        <a:spcAft>
                          <a:spcPts val="0"/>
                        </a:spcAft>
                      </a:pPr>
                      <a:r>
                        <a:rPr lang="el-GR" sz="1200" b="1">
                          <a:latin typeface="Arial"/>
                          <a:ea typeface="Times New Roman"/>
                          <a:cs typeface="Arial"/>
                        </a:rPr>
                        <a:t>Δαπάνες Έτους 2004</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CC"/>
                    </a:solidFill>
                  </a:tcPr>
                </a:tc>
                <a:tc>
                  <a:txBody>
                    <a:bodyPr/>
                    <a:lstStyle/>
                    <a:p>
                      <a:pPr algn="ctr">
                        <a:lnSpc>
                          <a:spcPct val="150000"/>
                        </a:lnSpc>
                        <a:spcAft>
                          <a:spcPts val="0"/>
                        </a:spcAft>
                      </a:pPr>
                      <a:r>
                        <a:rPr lang="el-GR" sz="1200" b="1">
                          <a:latin typeface="Arial"/>
                          <a:ea typeface="Times New Roman"/>
                          <a:cs typeface="Arial"/>
                        </a:rPr>
                        <a:t>Ποσοστό Επίτευξης</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CC"/>
                    </a:solidFill>
                  </a:tcPr>
                </a:tc>
                <a:extLst>
                  <a:ext uri="{0D108BD9-81ED-4DB2-BD59-A6C34878D82A}">
                    <a16:rowId xmlns:a16="http://schemas.microsoft.com/office/drawing/2014/main" val="10000"/>
                  </a:ext>
                </a:extLst>
              </a:tr>
              <a:tr h="221317">
                <a:tc>
                  <a:txBody>
                    <a:bodyPr/>
                    <a:lstStyle/>
                    <a:p>
                      <a:pPr algn="ctr">
                        <a:lnSpc>
                          <a:spcPct val="150000"/>
                        </a:lnSpc>
                        <a:spcAft>
                          <a:spcPts val="0"/>
                        </a:spcAft>
                      </a:pPr>
                      <a:r>
                        <a:rPr lang="el-GR" sz="1200" b="1">
                          <a:latin typeface="Arial"/>
                          <a:ea typeface="Times New Roman"/>
                          <a:cs typeface="Arial"/>
                        </a:rPr>
                        <a:t>Μέτρο 1.1</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ΠΑΡΑΚΟΛΟΥΘΗΣΗ ΠΟΙΟΤΗΤΑΣ ΝΕΡΩΝ</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896.036,62</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450.539,55</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50,28%</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1"/>
                  </a:ext>
                </a:extLst>
              </a:tr>
              <a:tr h="331976">
                <a:tc>
                  <a:txBody>
                    <a:bodyPr/>
                    <a:lstStyle/>
                    <a:p>
                      <a:pPr algn="ctr">
                        <a:lnSpc>
                          <a:spcPct val="150000"/>
                        </a:lnSpc>
                        <a:spcAft>
                          <a:spcPts val="0"/>
                        </a:spcAft>
                      </a:pPr>
                      <a:r>
                        <a:rPr lang="el-GR" sz="1200" b="1">
                          <a:latin typeface="Arial"/>
                          <a:ea typeface="Times New Roman"/>
                          <a:cs typeface="Arial"/>
                        </a:rPr>
                        <a:t>Μέτρο 1.2</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ΕΙΔΙΚΕΣ ΠΑΡΕΜΒΑΣΕΙΣ ΣΤΟΝ ΤΟΜΕΑ ΤΗΣ ΑΠΟΧΕΤΕΥΣΗΣ - ΔΡΑΣΕΙΣ ΕΞΟΙΚΟΝΟΜΗΣΗΣ ΥΔΑΤΙΚΩΝ ΠΟΡΩΝ</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2.777.009,00</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2.282.679,70</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82,20%</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2"/>
                  </a:ext>
                </a:extLst>
              </a:tr>
              <a:tr h="221317">
                <a:tc>
                  <a:txBody>
                    <a:bodyPr/>
                    <a:lstStyle/>
                    <a:p>
                      <a:pPr algn="ctr">
                        <a:lnSpc>
                          <a:spcPct val="150000"/>
                        </a:lnSpc>
                        <a:spcAft>
                          <a:spcPts val="0"/>
                        </a:spcAft>
                      </a:pPr>
                      <a:r>
                        <a:rPr lang="el-GR" sz="1200" b="1">
                          <a:latin typeface="Arial"/>
                          <a:ea typeface="Times New Roman"/>
                          <a:cs typeface="Arial"/>
                        </a:rPr>
                        <a:t>Μέτρο 2.1</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ΔΙΑΧΕΙΡΙΣΗ ΜΗ ΕΠΙΚΙΝΔΥΝΩΝ ΣΤΕΡΕΩΝ  ΑΠΟΒΛΗΤΩΝ</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573.158,33</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123.155,44</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21,49%</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3"/>
                  </a:ext>
                </a:extLst>
              </a:tr>
              <a:tr h="221317">
                <a:tc>
                  <a:txBody>
                    <a:bodyPr/>
                    <a:lstStyle/>
                    <a:p>
                      <a:pPr algn="ctr">
                        <a:lnSpc>
                          <a:spcPct val="150000"/>
                        </a:lnSpc>
                        <a:spcAft>
                          <a:spcPts val="0"/>
                        </a:spcAft>
                      </a:pPr>
                      <a:r>
                        <a:rPr lang="el-GR" sz="1200" b="1">
                          <a:latin typeface="Arial"/>
                          <a:ea typeface="Times New Roman"/>
                          <a:cs typeface="Arial"/>
                        </a:rPr>
                        <a:t>Μέτρο 2.2</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ΔΙΑΧΕΙΡΙΣΗ ΕΠΙΚΙΝΔΥΝΩΝ ΣΤΕΡΕΩΝ ΑΠΟΒΛΗΤΩΝ</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840.000,00</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1.198.929,00</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142,73%</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4"/>
                  </a:ext>
                </a:extLst>
              </a:tr>
              <a:tr h="126106">
                <a:tc>
                  <a:txBody>
                    <a:bodyPr/>
                    <a:lstStyle/>
                    <a:p>
                      <a:pPr algn="ctr">
                        <a:lnSpc>
                          <a:spcPct val="150000"/>
                        </a:lnSpc>
                        <a:spcAft>
                          <a:spcPts val="0"/>
                        </a:spcAft>
                      </a:pPr>
                      <a:r>
                        <a:rPr lang="el-GR" sz="1200" b="1">
                          <a:latin typeface="Arial"/>
                          <a:ea typeface="Times New Roman"/>
                          <a:cs typeface="Arial"/>
                        </a:rPr>
                        <a:t>Μέτρο 3.1</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ΠΟΛΙΤΙΚΗ ΠΡΟΣΤΑΣΙΑ</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1.930.458,00</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1.016.296,95</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52,65%</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5"/>
                  </a:ext>
                </a:extLst>
              </a:tr>
              <a:tr h="221317">
                <a:tc>
                  <a:txBody>
                    <a:bodyPr/>
                    <a:lstStyle/>
                    <a:p>
                      <a:pPr algn="ctr">
                        <a:lnSpc>
                          <a:spcPct val="150000"/>
                        </a:lnSpc>
                        <a:spcAft>
                          <a:spcPts val="0"/>
                        </a:spcAft>
                      </a:pPr>
                      <a:r>
                        <a:rPr lang="el-GR" sz="1200" b="1">
                          <a:latin typeface="Arial"/>
                          <a:ea typeface="Times New Roman"/>
                          <a:cs typeface="Arial"/>
                        </a:rPr>
                        <a:t>Μέτρο 3.2</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ΠΡΟΣΤΑΣΙΑ ΚΑΙ ΑΠΟΚΑΤΑΣΤΑΣΗ ΤΟΠΙΩΝ</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5.931.135,00</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1.703.170,00</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28,72%</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6"/>
                  </a:ext>
                </a:extLst>
              </a:tr>
              <a:tr h="221317">
                <a:tc>
                  <a:txBody>
                    <a:bodyPr/>
                    <a:lstStyle/>
                    <a:p>
                      <a:pPr algn="ctr">
                        <a:lnSpc>
                          <a:spcPct val="150000"/>
                        </a:lnSpc>
                        <a:spcAft>
                          <a:spcPts val="0"/>
                        </a:spcAft>
                      </a:pPr>
                      <a:r>
                        <a:rPr lang="el-GR" sz="1200" b="1">
                          <a:latin typeface="Arial"/>
                          <a:ea typeface="Times New Roman"/>
                          <a:cs typeface="Arial"/>
                        </a:rPr>
                        <a:t>Μέτρο 3.3</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ΚΑΤΑΠΟΛΕΜΗΣΗ ΘΑΛΑΣΣΙΑΣ ΡΥΠΑΝΣΗΣ</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227.386,74</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4.886,75</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2,15%</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7"/>
                  </a:ext>
                </a:extLst>
              </a:tr>
              <a:tr h="221317">
                <a:tc>
                  <a:txBody>
                    <a:bodyPr/>
                    <a:lstStyle/>
                    <a:p>
                      <a:pPr algn="ctr">
                        <a:lnSpc>
                          <a:spcPct val="150000"/>
                        </a:lnSpc>
                        <a:spcAft>
                          <a:spcPts val="0"/>
                        </a:spcAft>
                      </a:pPr>
                      <a:r>
                        <a:rPr lang="el-GR" sz="1200" b="1">
                          <a:latin typeface="Arial"/>
                          <a:ea typeface="Times New Roman"/>
                          <a:cs typeface="Arial"/>
                        </a:rPr>
                        <a:t>Μέτρο 4.1</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ΜΕΙΩΣΗ ΤΗΣ ΑΤΜΟΣΦΑΙΡΙΚΗΣ ΡΥΠΑΝΣΗΣ</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5.132.502,63</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940.401,21</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18,32%</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8"/>
                  </a:ext>
                </a:extLst>
              </a:tr>
              <a:tr h="126106">
                <a:tc>
                  <a:txBody>
                    <a:bodyPr/>
                    <a:lstStyle/>
                    <a:p>
                      <a:pPr algn="ctr">
                        <a:lnSpc>
                          <a:spcPct val="150000"/>
                        </a:lnSpc>
                        <a:spcAft>
                          <a:spcPts val="0"/>
                        </a:spcAft>
                      </a:pPr>
                      <a:r>
                        <a:rPr lang="el-GR" sz="1200" b="1">
                          <a:latin typeface="Arial"/>
                          <a:ea typeface="Times New Roman"/>
                          <a:cs typeface="Arial"/>
                        </a:rPr>
                        <a:t>Μέτρο 4.2</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ΜΕΙΩΣΗ ΗΧΟΡΥΠΑΝΣΗΣ</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1.673.138,00</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621.155,67</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37,13%</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9"/>
                  </a:ext>
                </a:extLst>
              </a:tr>
              <a:tr h="126106">
                <a:tc>
                  <a:txBody>
                    <a:bodyPr/>
                    <a:lstStyle/>
                    <a:p>
                      <a:pPr algn="ctr">
                        <a:lnSpc>
                          <a:spcPct val="150000"/>
                        </a:lnSpc>
                        <a:spcAft>
                          <a:spcPts val="0"/>
                        </a:spcAft>
                      </a:pPr>
                      <a:r>
                        <a:rPr lang="el-GR" sz="1200" b="1">
                          <a:latin typeface="Arial"/>
                          <a:ea typeface="Times New Roman"/>
                          <a:cs typeface="Arial"/>
                        </a:rPr>
                        <a:t>Μέτρο 5.1</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ΘΕΣΜΟΙ</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5.638.912,00</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1.344.024,49</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23,83%</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10"/>
                  </a:ext>
                </a:extLst>
              </a:tr>
              <a:tr h="221317">
                <a:tc>
                  <a:txBody>
                    <a:bodyPr/>
                    <a:lstStyle/>
                    <a:p>
                      <a:pPr algn="ctr">
                        <a:lnSpc>
                          <a:spcPct val="150000"/>
                        </a:lnSpc>
                        <a:spcAft>
                          <a:spcPts val="0"/>
                        </a:spcAft>
                      </a:pPr>
                      <a:r>
                        <a:rPr lang="el-GR" sz="1200" b="1">
                          <a:latin typeface="Arial"/>
                          <a:ea typeface="Times New Roman"/>
                          <a:cs typeface="Arial"/>
                        </a:rPr>
                        <a:t>Μέτρο 5.2</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ΠΕΡΙΒΑΛΛΟΝΤΙΚΗ ΕΥΑΙΣΘΗΤΟΠΟΙΗΣΗ</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180.082,99</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315.319,69</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175,10%</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11"/>
                  </a:ext>
                </a:extLst>
              </a:tr>
              <a:tr h="221317">
                <a:tc>
                  <a:txBody>
                    <a:bodyPr/>
                    <a:lstStyle/>
                    <a:p>
                      <a:pPr algn="ctr">
                        <a:lnSpc>
                          <a:spcPct val="150000"/>
                        </a:lnSpc>
                        <a:spcAft>
                          <a:spcPts val="0"/>
                        </a:spcAft>
                      </a:pPr>
                      <a:r>
                        <a:rPr lang="el-GR" sz="1200" b="1">
                          <a:latin typeface="Arial"/>
                          <a:ea typeface="Times New Roman"/>
                          <a:cs typeface="Arial"/>
                        </a:rPr>
                        <a:t>Μέτρο 6.1</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ΠΡΟΣΤΑΣΙΑ ΚΑΙ ΑΝΑΒΑΘΜΙΣΗ ΕΔΑΦΙΚΩΝ ΚΑΙ ΥΔΑΤΙΚΩΝ ΠΟΡΩΝ</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0</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39.857,10</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12"/>
                  </a:ext>
                </a:extLst>
              </a:tr>
              <a:tr h="774609">
                <a:tc>
                  <a:txBody>
                    <a:bodyPr/>
                    <a:lstStyle/>
                    <a:p>
                      <a:pPr algn="ctr">
                        <a:lnSpc>
                          <a:spcPct val="150000"/>
                        </a:lnSpc>
                        <a:spcAft>
                          <a:spcPts val="0"/>
                        </a:spcAft>
                      </a:pPr>
                      <a:r>
                        <a:rPr lang="el-GR" sz="1200" b="1">
                          <a:latin typeface="Arial"/>
                          <a:ea typeface="Times New Roman"/>
                          <a:cs typeface="Arial"/>
                        </a:rPr>
                        <a:t>Μέτρο 6.2</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ΒΑΣΙΚΑ ΕΡΓΑ ΥΠΟΔΟΜΗΣ ΣΤΟΝ ΤΟΜΕΑ ΤΗΣ ΔΙΑΧΕΙΡΙΣΗΣ ΤΩΝ ΥΔΑΤΩΝ. ΔΡΑΣΕΙΣ ΠΕΡΙΦΕΡΕΙΑΚΟΥ ΧΑΡΑΚΤΗΡΑ ΠΡΟΣΑΡΜΟΓΗΣ ΤΗΣ ΧΩΡΑΣ ΣΤΗΝ ΚΟΙΝΟΤΙΚΗ ΝΟΜΟΘΕΣΙΑ, ΠΟΥ ΑΦΟΡΑ ΣΤΗΝ ΠΡΟΣΤΑΣΙΑ ΤΟΥ ΠΕΡΙΒΑΛΛΟΝΤΟΣ</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14.672.014,00</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7.921.767,08</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53,99%</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13"/>
                  </a:ext>
                </a:extLst>
              </a:tr>
              <a:tr h="126106">
                <a:tc>
                  <a:txBody>
                    <a:bodyPr/>
                    <a:lstStyle/>
                    <a:p>
                      <a:pPr algn="ctr">
                        <a:lnSpc>
                          <a:spcPct val="150000"/>
                        </a:lnSpc>
                        <a:spcAft>
                          <a:spcPts val="0"/>
                        </a:spcAft>
                      </a:pPr>
                      <a:r>
                        <a:rPr lang="el-GR" sz="1200" b="1">
                          <a:latin typeface="Arial"/>
                          <a:ea typeface="Times New Roman"/>
                          <a:cs typeface="Arial"/>
                        </a:rPr>
                        <a:t>Μέτρο 7.1</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ΧΩΡΟΤΑΞΙΑ - ΠΟΛΕΟΔΟΜΙΑ</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5.242.355,06</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1.186.869,67</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22,64%</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14"/>
                  </a:ext>
                </a:extLst>
              </a:tr>
              <a:tr h="331976">
                <a:tc>
                  <a:txBody>
                    <a:bodyPr/>
                    <a:lstStyle/>
                    <a:p>
                      <a:pPr algn="ctr">
                        <a:lnSpc>
                          <a:spcPct val="150000"/>
                        </a:lnSpc>
                        <a:spcAft>
                          <a:spcPts val="0"/>
                        </a:spcAft>
                      </a:pPr>
                      <a:r>
                        <a:rPr lang="el-GR" sz="1200" b="1">
                          <a:latin typeface="Arial"/>
                          <a:ea typeface="Times New Roman"/>
                          <a:cs typeface="Arial"/>
                        </a:rPr>
                        <a:t>Μέτρο 7.2</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ΑΝΑΠΛΑΣΕΙΣ ΣΤΟ ΔΟΜΗΜΕΝΟ ΠΕΡΙΒΑΛΛΟΝ ΜΕ ΚΑΙΝΟΤΟΜΟ ΧΑΡΑΚΤΗΡΑ Ή ΕΘΝΙΚΗ ΣΗΜΑΣΙΑ</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26.932.215,89</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12.077.710,36</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44,84%</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15"/>
                  </a:ext>
                </a:extLst>
              </a:tr>
              <a:tr h="442634">
                <a:tc>
                  <a:txBody>
                    <a:bodyPr/>
                    <a:lstStyle/>
                    <a:p>
                      <a:pPr algn="ctr">
                        <a:lnSpc>
                          <a:spcPct val="150000"/>
                        </a:lnSpc>
                        <a:spcAft>
                          <a:spcPts val="0"/>
                        </a:spcAft>
                      </a:pPr>
                      <a:r>
                        <a:rPr lang="el-GR" sz="1200" b="1">
                          <a:latin typeface="Arial"/>
                          <a:ea typeface="Times New Roman"/>
                          <a:cs typeface="Arial"/>
                        </a:rPr>
                        <a:t>Μέτρο 8.1</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ΠΡΟΣΤΑΣΙΑ ΚΑΙ ΔΙΑΧΕΙΡΙΣΗ ΒΙΟΤΟΠΩΝ - ΟΙΚΟΤΟΠΩΝ, ΠΡΟΣΤΑΣΙΑ ΕΙΔΩΝ, ΠΕΡΙΟΧΕΣ ΙΔΙΑΙΤΕΡΟΥ ΦΥΣΙΚΟΥ ΚΑΛΛΟΥΣ</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5.882.732,01</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1.522.895,10</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25,89%</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16"/>
                  </a:ext>
                </a:extLst>
              </a:tr>
              <a:tr h="126106">
                <a:tc>
                  <a:txBody>
                    <a:bodyPr/>
                    <a:lstStyle/>
                    <a:p>
                      <a:pPr algn="ctr">
                        <a:lnSpc>
                          <a:spcPct val="150000"/>
                        </a:lnSpc>
                        <a:spcAft>
                          <a:spcPts val="0"/>
                        </a:spcAft>
                      </a:pPr>
                      <a:r>
                        <a:rPr lang="el-GR" sz="1200" b="1">
                          <a:latin typeface="Arial"/>
                          <a:ea typeface="Times New Roman"/>
                          <a:cs typeface="Arial"/>
                        </a:rPr>
                        <a:t>Μέτρο 8.2</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ΕΠΑΝΑΔΗΜΙΟΥΡΓΙΑ ΛΙΜΝΗΣ ΚΑΡΛΑΣ</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12.999.908,00</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8.542.479,18</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65,71%</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17"/>
                  </a:ext>
                </a:extLst>
              </a:tr>
              <a:tr h="221317">
                <a:tc>
                  <a:txBody>
                    <a:bodyPr/>
                    <a:lstStyle/>
                    <a:p>
                      <a:pPr algn="ctr">
                        <a:lnSpc>
                          <a:spcPct val="150000"/>
                        </a:lnSpc>
                        <a:spcAft>
                          <a:spcPts val="0"/>
                        </a:spcAft>
                      </a:pPr>
                      <a:r>
                        <a:rPr lang="el-GR" sz="1200" b="1">
                          <a:latin typeface="Arial"/>
                          <a:ea typeface="Times New Roman"/>
                          <a:cs typeface="Arial"/>
                        </a:rPr>
                        <a:t>Άξονας 9</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ΕΡΓΑ ΠΕΡΙΒΑΛΛΟΝΤΟΣ ΜΕ ΤΗΝ ΣΥΜΜΕΤΟΧΗ ΤΟΥ ΙΔΙΩΤΙΚΟΥ ΤΟΜΕΑ</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0</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0</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18"/>
                  </a:ext>
                </a:extLst>
              </a:tr>
              <a:tr h="126106">
                <a:tc>
                  <a:txBody>
                    <a:bodyPr/>
                    <a:lstStyle/>
                    <a:p>
                      <a:pPr algn="ctr">
                        <a:lnSpc>
                          <a:spcPct val="150000"/>
                        </a:lnSpc>
                        <a:spcAft>
                          <a:spcPts val="0"/>
                        </a:spcAft>
                      </a:pPr>
                      <a:r>
                        <a:rPr lang="el-GR" sz="1200" b="1">
                          <a:latin typeface="Arial"/>
                          <a:ea typeface="Times New Roman"/>
                          <a:cs typeface="Arial"/>
                        </a:rPr>
                        <a:t>Άξονας 10</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ΤΕΧΝΙΚΗ ΒΟΗΘΕΙΑ</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966.890,00</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580.378,00</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60,03%</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19"/>
                  </a:ext>
                </a:extLst>
              </a:tr>
              <a:tr h="126106">
                <a:tc>
                  <a:txBody>
                    <a:bodyPr/>
                    <a:lstStyle/>
                    <a:p>
                      <a:pPr algn="ctr">
                        <a:lnSpc>
                          <a:spcPct val="150000"/>
                        </a:lnSpc>
                        <a:spcBef>
                          <a:spcPts val="600"/>
                        </a:spcBef>
                        <a:spcAft>
                          <a:spcPts val="600"/>
                        </a:spcAft>
                      </a:pPr>
                      <a:r>
                        <a:rPr lang="el-GR" sz="1200" b="1">
                          <a:latin typeface="Arial"/>
                          <a:ea typeface="Times New Roman"/>
                          <a:cs typeface="Arial"/>
                        </a:rPr>
                        <a:t> </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0C0C0"/>
                    </a:solidFill>
                  </a:tcPr>
                </a:tc>
                <a:tc>
                  <a:txBody>
                    <a:bodyPr/>
                    <a:lstStyle/>
                    <a:p>
                      <a:pPr algn="ctr">
                        <a:lnSpc>
                          <a:spcPct val="150000"/>
                        </a:lnSpc>
                        <a:spcBef>
                          <a:spcPts val="600"/>
                        </a:spcBef>
                        <a:spcAft>
                          <a:spcPts val="600"/>
                        </a:spcAft>
                      </a:pPr>
                      <a:r>
                        <a:rPr lang="el-GR" sz="1200" b="1">
                          <a:latin typeface="Arial"/>
                          <a:ea typeface="Times New Roman"/>
                          <a:cs typeface="Arial"/>
                        </a:rPr>
                        <a:t>ΣΥΝΟΛΟ</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0C0C0"/>
                    </a:solidFill>
                  </a:tcPr>
                </a:tc>
                <a:tc>
                  <a:txBody>
                    <a:bodyPr/>
                    <a:lstStyle/>
                    <a:p>
                      <a:pPr algn="ctr">
                        <a:lnSpc>
                          <a:spcPct val="150000"/>
                        </a:lnSpc>
                        <a:spcBef>
                          <a:spcPts val="600"/>
                        </a:spcBef>
                        <a:spcAft>
                          <a:spcPts val="600"/>
                        </a:spcAft>
                      </a:pPr>
                      <a:r>
                        <a:rPr lang="el-GR" sz="1200" b="1">
                          <a:latin typeface="Arial"/>
                          <a:ea typeface="Times New Roman"/>
                          <a:cs typeface="Arial"/>
                        </a:rPr>
                        <a:t>92.495.934,27</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0C0C0"/>
                    </a:solidFill>
                  </a:tcPr>
                </a:tc>
                <a:tc>
                  <a:txBody>
                    <a:bodyPr/>
                    <a:lstStyle/>
                    <a:p>
                      <a:pPr algn="ctr">
                        <a:lnSpc>
                          <a:spcPct val="150000"/>
                        </a:lnSpc>
                        <a:spcBef>
                          <a:spcPts val="600"/>
                        </a:spcBef>
                        <a:spcAft>
                          <a:spcPts val="600"/>
                        </a:spcAft>
                      </a:pPr>
                      <a:r>
                        <a:rPr lang="el-GR" sz="1200" b="1">
                          <a:latin typeface="Arial"/>
                          <a:ea typeface="Times New Roman"/>
                          <a:cs typeface="Arial"/>
                        </a:rPr>
                        <a:t>41.872.514,94</a:t>
                      </a:r>
                      <a:endParaRPr lang="el-GR" sz="120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0C0C0"/>
                    </a:solidFill>
                  </a:tcPr>
                </a:tc>
                <a:tc>
                  <a:txBody>
                    <a:bodyPr/>
                    <a:lstStyle/>
                    <a:p>
                      <a:pPr algn="ctr">
                        <a:lnSpc>
                          <a:spcPct val="150000"/>
                        </a:lnSpc>
                        <a:spcBef>
                          <a:spcPts val="600"/>
                        </a:spcBef>
                        <a:spcAft>
                          <a:spcPts val="600"/>
                        </a:spcAft>
                      </a:pPr>
                      <a:r>
                        <a:rPr lang="el-GR" sz="1200" b="1" dirty="0">
                          <a:latin typeface="Arial"/>
                          <a:ea typeface="Times New Roman"/>
                          <a:cs typeface="Arial"/>
                        </a:rPr>
                        <a:t>45,27%</a:t>
                      </a:r>
                      <a:endParaRPr lang="el-GR" sz="1200" dirty="0">
                        <a:latin typeface="Arial"/>
                        <a:ea typeface="Times New Roman"/>
                        <a:cs typeface="Times New Roman"/>
                      </a:endParaRPr>
                    </a:p>
                  </a:txBody>
                  <a:tcPr marL="37612" marR="3761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0C0C0"/>
                    </a:solidFill>
                  </a:tcPr>
                </a:tc>
                <a:extLst>
                  <a:ext uri="{0D108BD9-81ED-4DB2-BD59-A6C34878D82A}">
                    <a16:rowId xmlns:a16="http://schemas.microsoft.com/office/drawing/2014/main" val="10020"/>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Πορεία Εξέλιξης Οικονομικού Αντικειμένου ανά Πεδίο Παρέμβασης Ε.Π.ΠΕΡ</a:t>
            </a:r>
          </a:p>
        </p:txBody>
      </p:sp>
      <p:graphicFrame>
        <p:nvGraphicFramePr>
          <p:cNvPr id="4" name="3 - Θέση περιεχομένου"/>
          <p:cNvGraphicFramePr>
            <a:graphicFrameLocks noGrp="1"/>
          </p:cNvGraphicFramePr>
          <p:nvPr>
            <p:ph idx="1"/>
          </p:nvPr>
        </p:nvGraphicFramePr>
        <p:xfrm>
          <a:off x="1043608" y="1600194"/>
          <a:ext cx="7344814" cy="40325040"/>
        </p:xfrm>
        <a:graphic>
          <a:graphicData uri="http://schemas.openxmlformats.org/drawingml/2006/table">
            <a:tbl>
              <a:tblPr/>
              <a:tblGrid>
                <a:gridCol w="787518">
                  <a:extLst>
                    <a:ext uri="{9D8B030D-6E8A-4147-A177-3AD203B41FA5}">
                      <a16:colId xmlns:a16="http://schemas.microsoft.com/office/drawing/2014/main" val="20000"/>
                    </a:ext>
                  </a:extLst>
                </a:gridCol>
                <a:gridCol w="606395">
                  <a:extLst>
                    <a:ext uri="{9D8B030D-6E8A-4147-A177-3AD203B41FA5}">
                      <a16:colId xmlns:a16="http://schemas.microsoft.com/office/drawing/2014/main" val="20001"/>
                    </a:ext>
                  </a:extLst>
                </a:gridCol>
                <a:gridCol w="2158360">
                  <a:extLst>
                    <a:ext uri="{9D8B030D-6E8A-4147-A177-3AD203B41FA5}">
                      <a16:colId xmlns:a16="http://schemas.microsoft.com/office/drawing/2014/main" val="20002"/>
                    </a:ext>
                  </a:extLst>
                </a:gridCol>
                <a:gridCol w="585840">
                  <a:extLst>
                    <a:ext uri="{9D8B030D-6E8A-4147-A177-3AD203B41FA5}">
                      <a16:colId xmlns:a16="http://schemas.microsoft.com/office/drawing/2014/main" val="20003"/>
                    </a:ext>
                  </a:extLst>
                </a:gridCol>
                <a:gridCol w="575564">
                  <a:extLst>
                    <a:ext uri="{9D8B030D-6E8A-4147-A177-3AD203B41FA5}">
                      <a16:colId xmlns:a16="http://schemas.microsoft.com/office/drawing/2014/main" val="20004"/>
                    </a:ext>
                  </a:extLst>
                </a:gridCol>
                <a:gridCol w="760563">
                  <a:extLst>
                    <a:ext uri="{9D8B030D-6E8A-4147-A177-3AD203B41FA5}">
                      <a16:colId xmlns:a16="http://schemas.microsoft.com/office/drawing/2014/main" val="20005"/>
                    </a:ext>
                  </a:extLst>
                </a:gridCol>
                <a:gridCol w="472782">
                  <a:extLst>
                    <a:ext uri="{9D8B030D-6E8A-4147-A177-3AD203B41FA5}">
                      <a16:colId xmlns:a16="http://schemas.microsoft.com/office/drawing/2014/main" val="20006"/>
                    </a:ext>
                  </a:extLst>
                </a:gridCol>
                <a:gridCol w="729729">
                  <a:extLst>
                    <a:ext uri="{9D8B030D-6E8A-4147-A177-3AD203B41FA5}">
                      <a16:colId xmlns:a16="http://schemas.microsoft.com/office/drawing/2014/main" val="20007"/>
                    </a:ext>
                  </a:extLst>
                </a:gridCol>
                <a:gridCol w="668063">
                  <a:extLst>
                    <a:ext uri="{9D8B030D-6E8A-4147-A177-3AD203B41FA5}">
                      <a16:colId xmlns:a16="http://schemas.microsoft.com/office/drawing/2014/main" val="20008"/>
                    </a:ext>
                  </a:extLst>
                </a:gridCol>
              </a:tblGrid>
              <a:tr h="194355">
                <a:tc>
                  <a:txBody>
                    <a:bodyPr/>
                    <a:lstStyle/>
                    <a:p>
                      <a:pPr algn="ctr">
                        <a:lnSpc>
                          <a:spcPct val="150000"/>
                        </a:lnSpc>
                        <a:spcAft>
                          <a:spcPts val="0"/>
                        </a:spcAft>
                      </a:pPr>
                      <a:r>
                        <a:rPr lang="el-GR" sz="1200" b="1" dirty="0">
                          <a:solidFill>
                            <a:srgbClr val="333333"/>
                          </a:solidFill>
                          <a:latin typeface="Arial"/>
                          <a:ea typeface="Times New Roman"/>
                          <a:cs typeface="Arial"/>
                        </a:rPr>
                        <a:t>Άξονας / Μέτρο</a:t>
                      </a:r>
                      <a:endParaRPr lang="el-GR" sz="1200" dirty="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CC"/>
                    </a:solidFill>
                  </a:tcPr>
                </a:tc>
                <a:tc>
                  <a:txBody>
                    <a:bodyPr/>
                    <a:lstStyle/>
                    <a:p>
                      <a:pPr algn="ctr">
                        <a:lnSpc>
                          <a:spcPct val="150000"/>
                        </a:lnSpc>
                        <a:spcAft>
                          <a:spcPts val="0"/>
                        </a:spcAft>
                      </a:pPr>
                      <a:r>
                        <a:rPr lang="el-GR" sz="1200" b="1">
                          <a:solidFill>
                            <a:srgbClr val="333333"/>
                          </a:solidFill>
                          <a:latin typeface="Arial"/>
                          <a:ea typeface="Times New Roman"/>
                          <a:cs typeface="Arial"/>
                        </a:rPr>
                        <a:t>Πεδίο Παρέμβασης</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CC"/>
                    </a:solidFill>
                  </a:tcPr>
                </a:tc>
                <a:tc>
                  <a:txBody>
                    <a:bodyPr/>
                    <a:lstStyle/>
                    <a:p>
                      <a:pPr algn="ctr">
                        <a:lnSpc>
                          <a:spcPct val="150000"/>
                        </a:lnSpc>
                        <a:spcAft>
                          <a:spcPts val="0"/>
                        </a:spcAft>
                      </a:pPr>
                      <a:r>
                        <a:rPr lang="el-GR" sz="1200" b="1">
                          <a:solidFill>
                            <a:srgbClr val="333333"/>
                          </a:solidFill>
                          <a:latin typeface="Arial"/>
                          <a:ea typeface="Times New Roman"/>
                          <a:cs typeface="Arial"/>
                        </a:rPr>
                        <a:t>Περιγραφή</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CC"/>
                    </a:solidFill>
                  </a:tcPr>
                </a:tc>
                <a:tc>
                  <a:txBody>
                    <a:bodyPr/>
                    <a:lstStyle/>
                    <a:p>
                      <a:pPr algn="ctr">
                        <a:lnSpc>
                          <a:spcPct val="150000"/>
                        </a:lnSpc>
                        <a:spcAft>
                          <a:spcPts val="0"/>
                        </a:spcAft>
                      </a:pPr>
                      <a:r>
                        <a:rPr lang="el-GR" sz="1200" b="1">
                          <a:solidFill>
                            <a:srgbClr val="333333"/>
                          </a:solidFill>
                          <a:latin typeface="Arial"/>
                          <a:ea typeface="Times New Roman"/>
                          <a:cs typeface="Arial"/>
                        </a:rPr>
                        <a:t>Π/Υ Μέτρου</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CC"/>
                    </a:solidFill>
                  </a:tcPr>
                </a:tc>
                <a:tc>
                  <a:txBody>
                    <a:bodyPr/>
                    <a:lstStyle/>
                    <a:p>
                      <a:pPr algn="ctr">
                        <a:lnSpc>
                          <a:spcPct val="150000"/>
                        </a:lnSpc>
                        <a:spcAft>
                          <a:spcPts val="0"/>
                        </a:spcAft>
                      </a:pPr>
                      <a:r>
                        <a:rPr lang="el-GR" sz="1200" b="1">
                          <a:solidFill>
                            <a:srgbClr val="333333"/>
                          </a:solidFill>
                          <a:latin typeface="Arial"/>
                          <a:ea typeface="Times New Roman"/>
                          <a:cs typeface="Arial"/>
                        </a:rPr>
                        <a:t>Αριθμός Ενταγμένων Έργων</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CC"/>
                    </a:solidFill>
                  </a:tcPr>
                </a:tc>
                <a:tc>
                  <a:txBody>
                    <a:bodyPr/>
                    <a:lstStyle/>
                    <a:p>
                      <a:pPr algn="ctr">
                        <a:lnSpc>
                          <a:spcPct val="150000"/>
                        </a:lnSpc>
                        <a:spcAft>
                          <a:spcPts val="0"/>
                        </a:spcAft>
                      </a:pPr>
                      <a:r>
                        <a:rPr lang="el-GR" sz="1200" b="1">
                          <a:solidFill>
                            <a:srgbClr val="333333"/>
                          </a:solidFill>
                          <a:latin typeface="Arial"/>
                          <a:ea typeface="Times New Roman"/>
                          <a:cs typeface="Arial"/>
                        </a:rPr>
                        <a:t>Π/Υ Ενταγμένων  Έργων</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CC"/>
                    </a:solidFill>
                  </a:tcPr>
                </a:tc>
                <a:tc>
                  <a:txBody>
                    <a:bodyPr/>
                    <a:lstStyle/>
                    <a:p>
                      <a:pPr algn="ctr">
                        <a:lnSpc>
                          <a:spcPct val="150000"/>
                        </a:lnSpc>
                        <a:spcAft>
                          <a:spcPts val="0"/>
                        </a:spcAft>
                      </a:pPr>
                      <a:r>
                        <a:rPr lang="el-GR" sz="1200" b="1">
                          <a:solidFill>
                            <a:srgbClr val="333333"/>
                          </a:solidFill>
                          <a:latin typeface="Arial"/>
                          <a:ea typeface="Times New Roman"/>
                          <a:cs typeface="Arial"/>
                        </a:rPr>
                        <a:t>% Μέτρου</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CC"/>
                    </a:solidFill>
                  </a:tcPr>
                </a:tc>
                <a:tc>
                  <a:txBody>
                    <a:bodyPr/>
                    <a:lstStyle/>
                    <a:p>
                      <a:pPr algn="ctr">
                        <a:lnSpc>
                          <a:spcPct val="150000"/>
                        </a:lnSpc>
                        <a:spcAft>
                          <a:spcPts val="0"/>
                        </a:spcAft>
                      </a:pPr>
                      <a:r>
                        <a:rPr lang="el-GR" sz="1200" b="1">
                          <a:solidFill>
                            <a:srgbClr val="333333"/>
                          </a:solidFill>
                          <a:latin typeface="Arial"/>
                          <a:ea typeface="Times New Roman"/>
                          <a:cs typeface="Arial"/>
                        </a:rPr>
                        <a:t>Συνολικές δαπάνες</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CC"/>
                    </a:solidFill>
                  </a:tcPr>
                </a:tc>
                <a:tc>
                  <a:txBody>
                    <a:bodyPr/>
                    <a:lstStyle/>
                    <a:p>
                      <a:pPr algn="ctr">
                        <a:lnSpc>
                          <a:spcPct val="150000"/>
                        </a:lnSpc>
                        <a:spcAft>
                          <a:spcPts val="0"/>
                        </a:spcAft>
                      </a:pPr>
                      <a:r>
                        <a:rPr lang="el-GR" sz="1200" b="1">
                          <a:solidFill>
                            <a:srgbClr val="333333"/>
                          </a:solidFill>
                          <a:latin typeface="Arial"/>
                          <a:ea typeface="Times New Roman"/>
                          <a:cs typeface="Arial"/>
                        </a:rPr>
                        <a:t>% εξέλιξης οικονομικού αντικειμένου</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CC"/>
                    </a:solidFill>
                  </a:tcPr>
                </a:tc>
                <a:extLst>
                  <a:ext uri="{0D108BD9-81ED-4DB2-BD59-A6C34878D82A}">
                    <a16:rowId xmlns:a16="http://schemas.microsoft.com/office/drawing/2014/main" val="10000"/>
                  </a:ext>
                </a:extLst>
              </a:tr>
              <a:tr h="49489">
                <a:tc gridSpan="3">
                  <a:txBody>
                    <a:bodyPr/>
                    <a:lstStyle/>
                    <a:p>
                      <a:pPr algn="l">
                        <a:lnSpc>
                          <a:spcPct val="150000"/>
                        </a:lnSpc>
                        <a:spcAft>
                          <a:spcPts val="0"/>
                        </a:spcAft>
                      </a:pPr>
                      <a:r>
                        <a:rPr lang="el-GR" sz="1200" b="1">
                          <a:solidFill>
                            <a:srgbClr val="333333"/>
                          </a:solidFill>
                          <a:latin typeface="Arial"/>
                          <a:ea typeface="Times New Roman"/>
                          <a:cs typeface="Arial"/>
                        </a:rPr>
                        <a:t>1.1 Παρακολούθηση ποιότητας νερών</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hMerge="1">
                  <a:txBody>
                    <a:bodyPr/>
                    <a:lstStyle/>
                    <a:p>
                      <a:endParaRPr lang="el-GR"/>
                    </a:p>
                  </a:txBody>
                  <a:tcPr/>
                </a:tc>
                <a:tc hMerge="1">
                  <a:txBody>
                    <a:bodyPr/>
                    <a:lstStyle/>
                    <a:p>
                      <a:endParaRPr lang="el-GR"/>
                    </a:p>
                  </a:txBody>
                  <a:tcPr/>
                </a:tc>
                <a:tc>
                  <a:txBody>
                    <a:bodyPr/>
                    <a:lstStyle/>
                    <a:p>
                      <a:pPr algn="ctr">
                        <a:lnSpc>
                          <a:spcPct val="150000"/>
                        </a:lnSpc>
                        <a:spcAft>
                          <a:spcPts val="0"/>
                        </a:spcAft>
                      </a:pPr>
                      <a:r>
                        <a:rPr lang="el-GR" sz="1200" b="1">
                          <a:solidFill>
                            <a:srgbClr val="333333"/>
                          </a:solidFill>
                          <a:latin typeface="Arial"/>
                          <a:ea typeface="Times New Roman"/>
                          <a:cs typeface="Arial"/>
                        </a:rPr>
                        <a:t>10.850.000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4</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4.745.152,06</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43,73%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757.982,87</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6,99%</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extLst>
                  <a:ext uri="{0D108BD9-81ED-4DB2-BD59-A6C34878D82A}">
                    <a16:rowId xmlns:a16="http://schemas.microsoft.com/office/drawing/2014/main" val="10001"/>
                  </a:ext>
                </a:extLst>
              </a:tr>
              <a:tr h="145767">
                <a:tc>
                  <a:txBody>
                    <a:bodyPr/>
                    <a:lstStyle/>
                    <a:p>
                      <a:pPr algn="just">
                        <a:lnSpc>
                          <a:spcPct val="150000"/>
                        </a:lnSpc>
                        <a:spcAft>
                          <a:spcPts val="0"/>
                        </a:spcAft>
                      </a:pPr>
                      <a:r>
                        <a:rPr lang="el-GR" sz="1200">
                          <a:solidFill>
                            <a:srgbClr val="333333"/>
                          </a:solidFill>
                          <a:latin typeface="Arial"/>
                          <a:ea typeface="Times New Roman"/>
                          <a:cs typeface="Arial"/>
                        </a:rPr>
                        <a:t>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r">
                        <a:lnSpc>
                          <a:spcPct val="150000"/>
                        </a:lnSpc>
                        <a:spcAft>
                          <a:spcPts val="0"/>
                        </a:spcAft>
                      </a:pPr>
                      <a:r>
                        <a:rPr lang="el-GR" sz="1200">
                          <a:solidFill>
                            <a:srgbClr val="333333"/>
                          </a:solidFill>
                          <a:latin typeface="Arial"/>
                          <a:ea typeface="Times New Roman"/>
                          <a:cs typeface="Arial"/>
                        </a:rPr>
                        <a:t>343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50000"/>
                        </a:lnSpc>
                        <a:spcAft>
                          <a:spcPts val="0"/>
                        </a:spcAft>
                      </a:pPr>
                      <a:r>
                        <a:rPr lang="el-GR" sz="1200">
                          <a:solidFill>
                            <a:srgbClr val="333333"/>
                          </a:solidFill>
                          <a:latin typeface="Arial"/>
                          <a:ea typeface="Times New Roman"/>
                          <a:cs typeface="Arial"/>
                        </a:rPr>
                        <a:t>Αστικά και βιομηχανικά απόβλητα (συμπεριλαμβανομένων νοσοκομειακών και επικίνδυνων αποβλήτων)</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10.850.000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4</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4.745.152,06</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43,73%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757.982,87</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6,99%</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2"/>
                  </a:ext>
                </a:extLst>
              </a:tr>
              <a:tr h="97178">
                <a:tc gridSpan="3">
                  <a:txBody>
                    <a:bodyPr/>
                    <a:lstStyle/>
                    <a:p>
                      <a:pPr algn="l">
                        <a:lnSpc>
                          <a:spcPct val="150000"/>
                        </a:lnSpc>
                        <a:spcAft>
                          <a:spcPts val="0"/>
                        </a:spcAft>
                      </a:pPr>
                      <a:r>
                        <a:rPr lang="el-GR" sz="1200" b="1">
                          <a:solidFill>
                            <a:srgbClr val="333333"/>
                          </a:solidFill>
                          <a:latin typeface="Arial"/>
                          <a:ea typeface="Times New Roman"/>
                          <a:cs typeface="Arial"/>
                        </a:rPr>
                        <a:t>1.2 Ειδικές παρεμβάσεις στον τομέα της αποχέτευσης - δράσεις εξοικονόμησης υδατικών πόρων</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hMerge="1">
                  <a:txBody>
                    <a:bodyPr/>
                    <a:lstStyle/>
                    <a:p>
                      <a:endParaRPr lang="el-GR"/>
                    </a:p>
                  </a:txBody>
                  <a:tcPr/>
                </a:tc>
                <a:tc hMerge="1">
                  <a:txBody>
                    <a:bodyPr/>
                    <a:lstStyle/>
                    <a:p>
                      <a:endParaRPr lang="el-GR"/>
                    </a:p>
                  </a:txBody>
                  <a:tcPr/>
                </a:tc>
                <a:tc>
                  <a:txBody>
                    <a:bodyPr/>
                    <a:lstStyle/>
                    <a:p>
                      <a:pPr algn="ctr">
                        <a:lnSpc>
                          <a:spcPct val="150000"/>
                        </a:lnSpc>
                        <a:spcAft>
                          <a:spcPts val="0"/>
                        </a:spcAft>
                      </a:pPr>
                      <a:r>
                        <a:rPr lang="el-GR" sz="1200" b="1">
                          <a:solidFill>
                            <a:srgbClr val="333333"/>
                          </a:solidFill>
                          <a:latin typeface="Arial"/>
                          <a:ea typeface="Times New Roman"/>
                          <a:cs typeface="Arial"/>
                        </a:rPr>
                        <a:t>9.562.000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19</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9.922.716,83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103,77%</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2.447.092,83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25,59%</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extLst>
                  <a:ext uri="{0D108BD9-81ED-4DB2-BD59-A6C34878D82A}">
                    <a16:rowId xmlns:a16="http://schemas.microsoft.com/office/drawing/2014/main" val="10003"/>
                  </a:ext>
                </a:extLst>
              </a:tr>
              <a:tr h="145767">
                <a:tc>
                  <a:txBody>
                    <a:bodyPr/>
                    <a:lstStyle/>
                    <a:p>
                      <a:pPr algn="just">
                        <a:lnSpc>
                          <a:spcPct val="150000"/>
                        </a:lnSpc>
                        <a:spcAft>
                          <a:spcPts val="0"/>
                        </a:spcAft>
                      </a:pPr>
                      <a:r>
                        <a:rPr lang="el-GR" sz="1200" b="1">
                          <a:solidFill>
                            <a:srgbClr val="333333"/>
                          </a:solidFill>
                          <a:latin typeface="Arial"/>
                          <a:ea typeface="Times New Roman"/>
                          <a:cs typeface="Arial"/>
                        </a:rPr>
                        <a:t>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r">
                        <a:lnSpc>
                          <a:spcPct val="150000"/>
                        </a:lnSpc>
                        <a:spcAft>
                          <a:spcPts val="0"/>
                        </a:spcAft>
                      </a:pPr>
                      <a:r>
                        <a:rPr lang="el-GR" sz="1200">
                          <a:solidFill>
                            <a:srgbClr val="333333"/>
                          </a:solidFill>
                          <a:latin typeface="Arial"/>
                          <a:ea typeface="Times New Roman"/>
                          <a:cs typeface="Arial"/>
                        </a:rPr>
                        <a:t>343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50000"/>
                        </a:lnSpc>
                        <a:spcAft>
                          <a:spcPts val="0"/>
                        </a:spcAft>
                      </a:pPr>
                      <a:r>
                        <a:rPr lang="el-GR" sz="1200">
                          <a:solidFill>
                            <a:srgbClr val="333333"/>
                          </a:solidFill>
                          <a:latin typeface="Arial"/>
                          <a:ea typeface="Times New Roman"/>
                          <a:cs typeface="Arial"/>
                        </a:rPr>
                        <a:t>Αστικά και βιομηχανικά απόβλητα (συμπεριλαμβανομένων νοσοκομειακών και επικίνδυνων αποβλήτων)</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9.562.000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19</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9.922.716,83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103,77%</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2.447.092,83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25,59%</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4"/>
                  </a:ext>
                </a:extLst>
              </a:tr>
              <a:tr h="49489">
                <a:tc gridSpan="3">
                  <a:txBody>
                    <a:bodyPr/>
                    <a:lstStyle/>
                    <a:p>
                      <a:pPr algn="l">
                        <a:lnSpc>
                          <a:spcPct val="150000"/>
                        </a:lnSpc>
                        <a:spcAft>
                          <a:spcPts val="0"/>
                        </a:spcAft>
                      </a:pPr>
                      <a:r>
                        <a:rPr lang="el-GR" sz="1200" b="1">
                          <a:solidFill>
                            <a:srgbClr val="333333"/>
                          </a:solidFill>
                          <a:latin typeface="Arial"/>
                          <a:ea typeface="Times New Roman"/>
                          <a:cs typeface="Arial"/>
                        </a:rPr>
                        <a:t>2.1 Διαχείριση μη επικινδύνων  στερεών αποβλήτων</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hMerge="1">
                  <a:txBody>
                    <a:bodyPr/>
                    <a:lstStyle/>
                    <a:p>
                      <a:endParaRPr lang="el-GR"/>
                    </a:p>
                  </a:txBody>
                  <a:tcPr/>
                </a:tc>
                <a:tc hMerge="1">
                  <a:txBody>
                    <a:bodyPr/>
                    <a:lstStyle/>
                    <a:p>
                      <a:endParaRPr lang="el-GR"/>
                    </a:p>
                  </a:txBody>
                  <a:tcPr/>
                </a:tc>
                <a:tc>
                  <a:txBody>
                    <a:bodyPr/>
                    <a:lstStyle/>
                    <a:p>
                      <a:pPr algn="ctr">
                        <a:lnSpc>
                          <a:spcPct val="150000"/>
                        </a:lnSpc>
                        <a:spcAft>
                          <a:spcPts val="0"/>
                        </a:spcAft>
                      </a:pPr>
                      <a:r>
                        <a:rPr lang="el-GR" sz="1200" b="1">
                          <a:solidFill>
                            <a:srgbClr val="333333"/>
                          </a:solidFill>
                          <a:latin typeface="Arial"/>
                          <a:ea typeface="Times New Roman"/>
                          <a:cs typeface="Arial"/>
                        </a:rPr>
                        <a:t>8.165.000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11</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6.195.013,09</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75,87%</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2.495.492,45</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30,56%</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extLst>
                  <a:ext uri="{0D108BD9-81ED-4DB2-BD59-A6C34878D82A}">
                    <a16:rowId xmlns:a16="http://schemas.microsoft.com/office/drawing/2014/main" val="10005"/>
                  </a:ext>
                </a:extLst>
              </a:tr>
              <a:tr h="97178">
                <a:tc>
                  <a:txBody>
                    <a:bodyPr/>
                    <a:lstStyle/>
                    <a:p>
                      <a:pPr algn="just">
                        <a:lnSpc>
                          <a:spcPct val="150000"/>
                        </a:lnSpc>
                        <a:spcAft>
                          <a:spcPts val="0"/>
                        </a:spcAft>
                      </a:pPr>
                      <a:r>
                        <a:rPr lang="el-GR" sz="1200">
                          <a:solidFill>
                            <a:srgbClr val="333333"/>
                          </a:solidFill>
                          <a:latin typeface="Arial"/>
                          <a:ea typeface="Times New Roman"/>
                          <a:cs typeface="Arial"/>
                        </a:rPr>
                        <a:t>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r">
                        <a:lnSpc>
                          <a:spcPct val="150000"/>
                        </a:lnSpc>
                        <a:spcAft>
                          <a:spcPts val="0"/>
                        </a:spcAft>
                      </a:pPr>
                      <a:r>
                        <a:rPr lang="el-GR" sz="1200">
                          <a:solidFill>
                            <a:srgbClr val="333333"/>
                          </a:solidFill>
                          <a:latin typeface="Arial"/>
                          <a:ea typeface="Times New Roman"/>
                          <a:cs typeface="Arial"/>
                        </a:rPr>
                        <a:t>34</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50000"/>
                        </a:lnSpc>
                        <a:spcAft>
                          <a:spcPts val="0"/>
                        </a:spcAft>
                      </a:pPr>
                      <a:r>
                        <a:rPr lang="el-GR" sz="1200">
                          <a:solidFill>
                            <a:srgbClr val="333333"/>
                          </a:solidFill>
                          <a:latin typeface="Arial"/>
                          <a:ea typeface="Times New Roman"/>
                          <a:cs typeface="Arial"/>
                        </a:rPr>
                        <a:t>Περιβαλλοντική υποδομή (συμπεριλαμβανομένων των υδάτων) (20%)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1.633.000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2</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1.298.541,95</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79,52%</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1.298.541,95</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79,52%</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6"/>
                  </a:ext>
                </a:extLst>
              </a:tr>
              <a:tr h="48589">
                <a:tc>
                  <a:txBody>
                    <a:bodyPr/>
                    <a:lstStyle/>
                    <a:p>
                      <a:pPr algn="just">
                        <a:lnSpc>
                          <a:spcPct val="150000"/>
                        </a:lnSpc>
                        <a:spcAft>
                          <a:spcPts val="0"/>
                        </a:spcAft>
                      </a:pPr>
                      <a:r>
                        <a:rPr lang="el-GR" sz="1200">
                          <a:solidFill>
                            <a:srgbClr val="333333"/>
                          </a:solidFill>
                          <a:latin typeface="Arial"/>
                          <a:ea typeface="Times New Roman"/>
                          <a:cs typeface="Arial"/>
                        </a:rPr>
                        <a:t>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r">
                        <a:lnSpc>
                          <a:spcPct val="150000"/>
                        </a:lnSpc>
                        <a:spcAft>
                          <a:spcPts val="0"/>
                        </a:spcAft>
                      </a:pPr>
                      <a:r>
                        <a:rPr lang="el-GR" sz="1200">
                          <a:solidFill>
                            <a:srgbClr val="333333"/>
                          </a:solidFill>
                          <a:latin typeface="Arial"/>
                          <a:ea typeface="Times New Roman"/>
                          <a:cs typeface="Arial"/>
                        </a:rPr>
                        <a:t>35</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50000"/>
                        </a:lnSpc>
                        <a:spcAft>
                          <a:spcPts val="0"/>
                        </a:spcAft>
                      </a:pPr>
                      <a:r>
                        <a:rPr lang="el-GR" sz="1200">
                          <a:solidFill>
                            <a:srgbClr val="333333"/>
                          </a:solidFill>
                          <a:latin typeface="Arial"/>
                          <a:ea typeface="Times New Roman"/>
                          <a:cs typeface="Arial"/>
                        </a:rPr>
                        <a:t>Σχεδιασμός και αποκατάσταση (80%)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6.532.000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9</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4.896.471,14</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74,96%</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1.196.950,50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18,32%</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7"/>
                  </a:ext>
                </a:extLst>
              </a:tr>
              <a:tr h="97178">
                <a:tc gridSpan="3">
                  <a:txBody>
                    <a:bodyPr/>
                    <a:lstStyle/>
                    <a:p>
                      <a:pPr algn="l">
                        <a:lnSpc>
                          <a:spcPct val="150000"/>
                        </a:lnSpc>
                        <a:spcAft>
                          <a:spcPts val="0"/>
                        </a:spcAft>
                      </a:pPr>
                      <a:r>
                        <a:rPr lang="el-GR" sz="1200" b="1">
                          <a:solidFill>
                            <a:srgbClr val="333333"/>
                          </a:solidFill>
                          <a:latin typeface="Arial"/>
                          <a:ea typeface="Times New Roman"/>
                          <a:cs typeface="Arial"/>
                        </a:rPr>
                        <a:t>2.2 Διαχείριση επικίνδυνων στερεών αποβλήτων</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hMerge="1">
                  <a:txBody>
                    <a:bodyPr/>
                    <a:lstStyle/>
                    <a:p>
                      <a:endParaRPr lang="el-GR"/>
                    </a:p>
                  </a:txBody>
                  <a:tcPr/>
                </a:tc>
                <a:tc hMerge="1">
                  <a:txBody>
                    <a:bodyPr/>
                    <a:lstStyle/>
                    <a:p>
                      <a:endParaRPr lang="el-GR"/>
                    </a:p>
                  </a:txBody>
                  <a:tcPr/>
                </a:tc>
                <a:tc>
                  <a:txBody>
                    <a:bodyPr/>
                    <a:lstStyle/>
                    <a:p>
                      <a:pPr algn="ctr">
                        <a:lnSpc>
                          <a:spcPct val="150000"/>
                        </a:lnSpc>
                        <a:spcAft>
                          <a:spcPts val="0"/>
                        </a:spcAft>
                      </a:pPr>
                      <a:r>
                        <a:rPr lang="el-GR" sz="1200" b="1">
                          <a:solidFill>
                            <a:srgbClr val="333333"/>
                          </a:solidFill>
                          <a:latin typeface="Arial"/>
                          <a:ea typeface="Times New Roman"/>
                          <a:cs typeface="Arial"/>
                        </a:rPr>
                        <a:t>13.051.000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4</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13.051.160,00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100,00%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1.198.929,00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9,19%</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extLst>
                  <a:ext uri="{0D108BD9-81ED-4DB2-BD59-A6C34878D82A}">
                    <a16:rowId xmlns:a16="http://schemas.microsoft.com/office/drawing/2014/main" val="10008"/>
                  </a:ext>
                </a:extLst>
              </a:tr>
              <a:tr h="145767">
                <a:tc>
                  <a:txBody>
                    <a:bodyPr/>
                    <a:lstStyle/>
                    <a:p>
                      <a:pPr algn="just">
                        <a:lnSpc>
                          <a:spcPct val="150000"/>
                        </a:lnSpc>
                        <a:spcAft>
                          <a:spcPts val="0"/>
                        </a:spcAft>
                      </a:pPr>
                      <a:r>
                        <a:rPr lang="el-GR" sz="1200">
                          <a:solidFill>
                            <a:srgbClr val="333333"/>
                          </a:solidFill>
                          <a:latin typeface="Arial"/>
                          <a:ea typeface="Times New Roman"/>
                          <a:cs typeface="Arial"/>
                        </a:rPr>
                        <a:t>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r">
                        <a:lnSpc>
                          <a:spcPct val="150000"/>
                        </a:lnSpc>
                        <a:spcAft>
                          <a:spcPts val="0"/>
                        </a:spcAft>
                      </a:pPr>
                      <a:r>
                        <a:rPr lang="el-GR" sz="1200">
                          <a:solidFill>
                            <a:srgbClr val="333333"/>
                          </a:solidFill>
                          <a:latin typeface="Arial"/>
                          <a:ea typeface="Times New Roman"/>
                          <a:cs typeface="Arial"/>
                        </a:rPr>
                        <a:t>343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50000"/>
                        </a:lnSpc>
                        <a:spcAft>
                          <a:spcPts val="0"/>
                        </a:spcAft>
                      </a:pPr>
                      <a:r>
                        <a:rPr lang="el-GR" sz="1200">
                          <a:solidFill>
                            <a:srgbClr val="333333"/>
                          </a:solidFill>
                          <a:latin typeface="Arial"/>
                          <a:ea typeface="Times New Roman"/>
                          <a:cs typeface="Arial"/>
                        </a:rPr>
                        <a:t>Αστικά και βιομηχανικά απόβλητα (συμπεριλαμβανομένων νοσοκομειακών και επικίνδυνων αποβλήτων)</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13.051.000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4</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13.051.160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100,00%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1.198.929,00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9,19%</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9"/>
                  </a:ext>
                </a:extLst>
              </a:tr>
              <a:tr h="48589">
                <a:tc gridSpan="3">
                  <a:txBody>
                    <a:bodyPr/>
                    <a:lstStyle/>
                    <a:p>
                      <a:pPr algn="l">
                        <a:lnSpc>
                          <a:spcPct val="150000"/>
                        </a:lnSpc>
                        <a:spcAft>
                          <a:spcPts val="0"/>
                        </a:spcAft>
                      </a:pPr>
                      <a:r>
                        <a:rPr lang="el-GR" sz="1200" b="1">
                          <a:solidFill>
                            <a:srgbClr val="333333"/>
                          </a:solidFill>
                          <a:latin typeface="Arial"/>
                          <a:ea typeface="Times New Roman"/>
                          <a:cs typeface="Arial"/>
                        </a:rPr>
                        <a:t>3.1 Πολιτική προστασία</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hMerge="1">
                  <a:txBody>
                    <a:bodyPr/>
                    <a:lstStyle/>
                    <a:p>
                      <a:endParaRPr lang="el-GR"/>
                    </a:p>
                  </a:txBody>
                  <a:tcPr/>
                </a:tc>
                <a:tc hMerge="1">
                  <a:txBody>
                    <a:bodyPr/>
                    <a:lstStyle/>
                    <a:p>
                      <a:endParaRPr lang="el-GR"/>
                    </a:p>
                  </a:txBody>
                  <a:tcPr/>
                </a:tc>
                <a:tc>
                  <a:txBody>
                    <a:bodyPr/>
                    <a:lstStyle/>
                    <a:p>
                      <a:pPr algn="ctr">
                        <a:lnSpc>
                          <a:spcPct val="150000"/>
                        </a:lnSpc>
                        <a:spcAft>
                          <a:spcPts val="0"/>
                        </a:spcAft>
                      </a:pPr>
                      <a:r>
                        <a:rPr lang="el-GR" sz="1200" b="1">
                          <a:solidFill>
                            <a:srgbClr val="333333"/>
                          </a:solidFill>
                          <a:latin typeface="Arial"/>
                          <a:ea typeface="Times New Roman"/>
                          <a:cs typeface="Arial"/>
                        </a:rPr>
                        <a:t>5.213.000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8</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4.670.000,00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89,58%</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1.366.854,91</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26,22%</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extLst>
                  <a:ext uri="{0D108BD9-81ED-4DB2-BD59-A6C34878D82A}">
                    <a16:rowId xmlns:a16="http://schemas.microsoft.com/office/drawing/2014/main" val="10010"/>
                  </a:ext>
                </a:extLst>
              </a:tr>
              <a:tr h="145767">
                <a:tc>
                  <a:txBody>
                    <a:bodyPr/>
                    <a:lstStyle/>
                    <a:p>
                      <a:pPr algn="just">
                        <a:lnSpc>
                          <a:spcPct val="150000"/>
                        </a:lnSpc>
                        <a:spcAft>
                          <a:spcPts val="0"/>
                        </a:spcAft>
                      </a:pPr>
                      <a:r>
                        <a:rPr lang="el-GR" sz="1200">
                          <a:solidFill>
                            <a:srgbClr val="333333"/>
                          </a:solidFill>
                          <a:latin typeface="Arial"/>
                          <a:ea typeface="Times New Roman"/>
                          <a:cs typeface="Arial"/>
                        </a:rPr>
                        <a:t>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r">
                        <a:lnSpc>
                          <a:spcPct val="150000"/>
                        </a:lnSpc>
                        <a:spcAft>
                          <a:spcPts val="0"/>
                        </a:spcAft>
                      </a:pPr>
                      <a:r>
                        <a:rPr lang="el-GR" sz="1200">
                          <a:solidFill>
                            <a:srgbClr val="333333"/>
                          </a:solidFill>
                          <a:latin typeface="Arial"/>
                          <a:ea typeface="Times New Roman"/>
                          <a:cs typeface="Arial"/>
                        </a:rPr>
                        <a:t>343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50000"/>
                        </a:lnSpc>
                        <a:spcAft>
                          <a:spcPts val="0"/>
                        </a:spcAft>
                      </a:pPr>
                      <a:r>
                        <a:rPr lang="el-GR" sz="1200">
                          <a:solidFill>
                            <a:srgbClr val="333333"/>
                          </a:solidFill>
                          <a:latin typeface="Arial"/>
                          <a:ea typeface="Times New Roman"/>
                          <a:cs typeface="Arial"/>
                        </a:rPr>
                        <a:t>Αστικά και βιομηχανικά απόβλητα (συμπεριλαμβανομένων των νοσοκομειακών και επικίνδυνων αποβλήτων) (80%)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4.170.400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1.930.000,00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46,28%</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518.330,76</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12,43%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11"/>
                  </a:ext>
                </a:extLst>
              </a:tr>
              <a:tr h="97178">
                <a:tc>
                  <a:txBody>
                    <a:bodyPr/>
                    <a:lstStyle/>
                    <a:p>
                      <a:pPr algn="just">
                        <a:lnSpc>
                          <a:spcPct val="150000"/>
                        </a:lnSpc>
                        <a:spcAft>
                          <a:spcPts val="0"/>
                        </a:spcAft>
                      </a:pPr>
                      <a:r>
                        <a:rPr lang="el-GR" sz="1200">
                          <a:solidFill>
                            <a:srgbClr val="333333"/>
                          </a:solidFill>
                          <a:latin typeface="Arial"/>
                          <a:ea typeface="Times New Roman"/>
                          <a:cs typeface="Arial"/>
                        </a:rPr>
                        <a:t>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r">
                        <a:lnSpc>
                          <a:spcPct val="150000"/>
                        </a:lnSpc>
                        <a:spcAft>
                          <a:spcPts val="0"/>
                        </a:spcAft>
                      </a:pPr>
                      <a:r>
                        <a:rPr lang="el-GR" sz="1200">
                          <a:solidFill>
                            <a:srgbClr val="333333"/>
                          </a:solidFill>
                          <a:latin typeface="Arial"/>
                          <a:ea typeface="Times New Roman"/>
                          <a:cs typeface="Arial"/>
                        </a:rPr>
                        <a:t>353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50000"/>
                        </a:lnSpc>
                        <a:spcAft>
                          <a:spcPts val="0"/>
                        </a:spcAft>
                      </a:pPr>
                      <a:r>
                        <a:rPr lang="el-GR" sz="1200">
                          <a:solidFill>
                            <a:srgbClr val="333333"/>
                          </a:solidFill>
                          <a:latin typeface="Arial"/>
                          <a:ea typeface="Times New Roman"/>
                          <a:cs typeface="Arial"/>
                        </a:rPr>
                        <a:t>Προστασία, βελτίωση και ανάπλαση φυσικού περιβάλλοντος (20 %)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1.042.600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5</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2.740.000,00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262,80%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848.524,15</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81,39%</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12"/>
                  </a:ext>
                </a:extLst>
              </a:tr>
              <a:tr h="97178">
                <a:tc gridSpan="3">
                  <a:txBody>
                    <a:bodyPr/>
                    <a:lstStyle/>
                    <a:p>
                      <a:pPr algn="l">
                        <a:lnSpc>
                          <a:spcPct val="150000"/>
                        </a:lnSpc>
                        <a:spcAft>
                          <a:spcPts val="0"/>
                        </a:spcAft>
                      </a:pPr>
                      <a:r>
                        <a:rPr lang="el-GR" sz="1200" b="1">
                          <a:solidFill>
                            <a:srgbClr val="333333"/>
                          </a:solidFill>
                          <a:latin typeface="Arial"/>
                          <a:ea typeface="Times New Roman"/>
                          <a:cs typeface="Arial"/>
                        </a:rPr>
                        <a:t>3.2 Προστασία και αποκατάσταση τοπίων</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hMerge="1">
                  <a:txBody>
                    <a:bodyPr/>
                    <a:lstStyle/>
                    <a:p>
                      <a:endParaRPr lang="el-GR"/>
                    </a:p>
                  </a:txBody>
                  <a:tcPr/>
                </a:tc>
                <a:tc hMerge="1">
                  <a:txBody>
                    <a:bodyPr/>
                    <a:lstStyle/>
                    <a:p>
                      <a:endParaRPr lang="el-GR"/>
                    </a:p>
                  </a:txBody>
                  <a:tcPr/>
                </a:tc>
                <a:tc>
                  <a:txBody>
                    <a:bodyPr/>
                    <a:lstStyle/>
                    <a:p>
                      <a:pPr algn="ctr">
                        <a:lnSpc>
                          <a:spcPct val="150000"/>
                        </a:lnSpc>
                        <a:spcAft>
                          <a:spcPts val="0"/>
                        </a:spcAft>
                      </a:pPr>
                      <a:r>
                        <a:rPr lang="el-GR" sz="1200" b="1">
                          <a:solidFill>
                            <a:srgbClr val="333333"/>
                          </a:solidFill>
                          <a:latin typeface="Arial"/>
                          <a:ea typeface="Times New Roman"/>
                          <a:cs typeface="Arial"/>
                        </a:rPr>
                        <a:t>13.704.000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20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13.949.940,20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101,79%</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2.162.158,88</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15,78%</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extLst>
                  <a:ext uri="{0D108BD9-81ED-4DB2-BD59-A6C34878D82A}">
                    <a16:rowId xmlns:a16="http://schemas.microsoft.com/office/drawing/2014/main" val="10013"/>
                  </a:ext>
                </a:extLst>
              </a:tr>
              <a:tr h="97178">
                <a:tc>
                  <a:txBody>
                    <a:bodyPr/>
                    <a:lstStyle/>
                    <a:p>
                      <a:pPr algn="just">
                        <a:lnSpc>
                          <a:spcPct val="150000"/>
                        </a:lnSpc>
                        <a:spcAft>
                          <a:spcPts val="0"/>
                        </a:spcAft>
                      </a:pPr>
                      <a:r>
                        <a:rPr lang="el-GR" sz="1200">
                          <a:solidFill>
                            <a:srgbClr val="333333"/>
                          </a:solidFill>
                          <a:latin typeface="Arial"/>
                          <a:ea typeface="Times New Roman"/>
                          <a:cs typeface="Arial"/>
                        </a:rPr>
                        <a:t>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r">
                        <a:lnSpc>
                          <a:spcPct val="150000"/>
                        </a:lnSpc>
                        <a:spcAft>
                          <a:spcPts val="0"/>
                        </a:spcAft>
                      </a:pPr>
                      <a:r>
                        <a:rPr lang="el-GR" sz="1200">
                          <a:solidFill>
                            <a:srgbClr val="333333"/>
                          </a:solidFill>
                          <a:latin typeface="Arial"/>
                          <a:ea typeface="Times New Roman"/>
                          <a:cs typeface="Arial"/>
                        </a:rPr>
                        <a:t>353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50000"/>
                        </a:lnSpc>
                        <a:spcAft>
                          <a:spcPts val="0"/>
                        </a:spcAft>
                      </a:pPr>
                      <a:r>
                        <a:rPr lang="el-GR" sz="1200">
                          <a:solidFill>
                            <a:srgbClr val="333333"/>
                          </a:solidFill>
                          <a:latin typeface="Arial"/>
                          <a:ea typeface="Times New Roman"/>
                          <a:cs typeface="Arial"/>
                        </a:rPr>
                        <a:t>Προστασία, βελτίωση και ανάπλαση φυσικού περιβάλλοντος</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dirty="0">
                          <a:solidFill>
                            <a:srgbClr val="333333"/>
                          </a:solidFill>
                          <a:latin typeface="Arial"/>
                          <a:ea typeface="Times New Roman"/>
                          <a:cs typeface="Arial"/>
                        </a:rPr>
                        <a:t>13.704.000</a:t>
                      </a:r>
                      <a:endParaRPr lang="el-GR" sz="1200" dirty="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20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13.949.940,20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101,79%</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2.162.158,88</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15,78%</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14"/>
                  </a:ext>
                </a:extLst>
              </a:tr>
              <a:tr h="48589">
                <a:tc gridSpan="3">
                  <a:txBody>
                    <a:bodyPr/>
                    <a:lstStyle/>
                    <a:p>
                      <a:pPr algn="l">
                        <a:lnSpc>
                          <a:spcPct val="150000"/>
                        </a:lnSpc>
                        <a:spcAft>
                          <a:spcPts val="0"/>
                        </a:spcAft>
                      </a:pPr>
                      <a:r>
                        <a:rPr lang="el-GR" sz="1200" b="1">
                          <a:solidFill>
                            <a:srgbClr val="333333"/>
                          </a:solidFill>
                          <a:latin typeface="Arial"/>
                          <a:ea typeface="Times New Roman"/>
                          <a:cs typeface="Arial"/>
                        </a:rPr>
                        <a:t>3.3 Καταπολέμηση θαλάσσιας ρύπανσης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hMerge="1">
                  <a:txBody>
                    <a:bodyPr/>
                    <a:lstStyle/>
                    <a:p>
                      <a:endParaRPr lang="el-GR"/>
                    </a:p>
                  </a:txBody>
                  <a:tcPr/>
                </a:tc>
                <a:tc hMerge="1">
                  <a:txBody>
                    <a:bodyPr/>
                    <a:lstStyle/>
                    <a:p>
                      <a:endParaRPr lang="el-GR"/>
                    </a:p>
                  </a:txBody>
                  <a:tcPr/>
                </a:tc>
                <a:tc>
                  <a:txBody>
                    <a:bodyPr/>
                    <a:lstStyle/>
                    <a:p>
                      <a:pPr algn="ctr">
                        <a:lnSpc>
                          <a:spcPct val="150000"/>
                        </a:lnSpc>
                        <a:spcAft>
                          <a:spcPts val="0"/>
                        </a:spcAft>
                      </a:pPr>
                      <a:r>
                        <a:rPr lang="el-GR" sz="1200" b="1">
                          <a:solidFill>
                            <a:srgbClr val="333333"/>
                          </a:solidFill>
                          <a:latin typeface="Arial"/>
                          <a:ea typeface="Times New Roman"/>
                          <a:cs typeface="Arial"/>
                        </a:rPr>
                        <a:t>7.750.000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2</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7.400.000,00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95,48%</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3.250.000,00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41,94%</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extLst>
                  <a:ext uri="{0D108BD9-81ED-4DB2-BD59-A6C34878D82A}">
                    <a16:rowId xmlns:a16="http://schemas.microsoft.com/office/drawing/2014/main" val="10015"/>
                  </a:ext>
                </a:extLst>
              </a:tr>
              <a:tr h="145767">
                <a:tc>
                  <a:txBody>
                    <a:bodyPr/>
                    <a:lstStyle/>
                    <a:p>
                      <a:pPr algn="just">
                        <a:lnSpc>
                          <a:spcPct val="150000"/>
                        </a:lnSpc>
                        <a:spcAft>
                          <a:spcPts val="0"/>
                        </a:spcAft>
                      </a:pPr>
                      <a:r>
                        <a:rPr lang="el-GR" sz="1200">
                          <a:solidFill>
                            <a:srgbClr val="333333"/>
                          </a:solidFill>
                          <a:latin typeface="Arial"/>
                          <a:ea typeface="Times New Roman"/>
                          <a:cs typeface="Arial"/>
                        </a:rPr>
                        <a:t>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r">
                        <a:lnSpc>
                          <a:spcPct val="150000"/>
                        </a:lnSpc>
                        <a:spcAft>
                          <a:spcPts val="0"/>
                        </a:spcAft>
                      </a:pPr>
                      <a:r>
                        <a:rPr lang="el-GR" sz="1200">
                          <a:solidFill>
                            <a:srgbClr val="333333"/>
                          </a:solidFill>
                          <a:latin typeface="Arial"/>
                          <a:ea typeface="Times New Roman"/>
                          <a:cs typeface="Arial"/>
                        </a:rPr>
                        <a:t>343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50000"/>
                        </a:lnSpc>
                        <a:spcAft>
                          <a:spcPts val="0"/>
                        </a:spcAft>
                      </a:pPr>
                      <a:r>
                        <a:rPr lang="el-GR" sz="1200">
                          <a:solidFill>
                            <a:srgbClr val="333333"/>
                          </a:solidFill>
                          <a:latin typeface="Arial"/>
                          <a:ea typeface="Times New Roman"/>
                          <a:cs typeface="Arial"/>
                        </a:rPr>
                        <a:t>Αστικά και βιομηχανικά απόβλητα (συμπεριλαμβανομένων των νοσοκομειακών και επικίνδυνων αποβλήτων) (80%)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7.750.000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2</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7.400.000,00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95,48%</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3.250.000,00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41,94%</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16"/>
                  </a:ext>
                </a:extLst>
              </a:tr>
              <a:tr h="97178">
                <a:tc gridSpan="3">
                  <a:txBody>
                    <a:bodyPr/>
                    <a:lstStyle/>
                    <a:p>
                      <a:pPr algn="l">
                        <a:lnSpc>
                          <a:spcPct val="150000"/>
                        </a:lnSpc>
                        <a:spcAft>
                          <a:spcPts val="0"/>
                        </a:spcAft>
                      </a:pPr>
                      <a:r>
                        <a:rPr lang="el-GR" sz="1200" b="1">
                          <a:solidFill>
                            <a:srgbClr val="333333"/>
                          </a:solidFill>
                          <a:latin typeface="Arial"/>
                          <a:ea typeface="Times New Roman"/>
                          <a:cs typeface="Arial"/>
                        </a:rPr>
                        <a:t>4.1 Μείωση της ατμοσφαιρικής ρύπανσης</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hMerge="1">
                  <a:txBody>
                    <a:bodyPr/>
                    <a:lstStyle/>
                    <a:p>
                      <a:endParaRPr lang="el-GR"/>
                    </a:p>
                  </a:txBody>
                  <a:tcPr/>
                </a:tc>
                <a:tc hMerge="1">
                  <a:txBody>
                    <a:bodyPr/>
                    <a:lstStyle/>
                    <a:p>
                      <a:endParaRPr lang="el-GR"/>
                    </a:p>
                  </a:txBody>
                  <a:tcPr/>
                </a:tc>
                <a:tc>
                  <a:txBody>
                    <a:bodyPr/>
                    <a:lstStyle/>
                    <a:p>
                      <a:pPr algn="ctr">
                        <a:lnSpc>
                          <a:spcPct val="150000"/>
                        </a:lnSpc>
                        <a:spcAft>
                          <a:spcPts val="0"/>
                        </a:spcAft>
                      </a:pPr>
                      <a:r>
                        <a:rPr lang="el-GR" sz="1200" b="1">
                          <a:solidFill>
                            <a:srgbClr val="333333"/>
                          </a:solidFill>
                          <a:latin typeface="Arial"/>
                          <a:ea typeface="Times New Roman"/>
                          <a:cs typeface="Arial"/>
                        </a:rPr>
                        <a:t>17.764.000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19</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17.982.100,00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101,23%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2.135.151,89</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12,02%</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extLst>
                  <a:ext uri="{0D108BD9-81ED-4DB2-BD59-A6C34878D82A}">
                    <a16:rowId xmlns:a16="http://schemas.microsoft.com/office/drawing/2014/main" val="10017"/>
                  </a:ext>
                </a:extLst>
              </a:tr>
              <a:tr h="97178">
                <a:tc>
                  <a:txBody>
                    <a:bodyPr/>
                    <a:lstStyle/>
                    <a:p>
                      <a:pPr algn="just">
                        <a:lnSpc>
                          <a:spcPct val="150000"/>
                        </a:lnSpc>
                        <a:spcAft>
                          <a:spcPts val="0"/>
                        </a:spcAft>
                      </a:pPr>
                      <a:r>
                        <a:rPr lang="el-GR" sz="1200">
                          <a:solidFill>
                            <a:srgbClr val="333333"/>
                          </a:solidFill>
                          <a:latin typeface="Arial"/>
                          <a:ea typeface="Times New Roman"/>
                          <a:cs typeface="Arial"/>
                        </a:rPr>
                        <a:t>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r">
                        <a:lnSpc>
                          <a:spcPct val="150000"/>
                        </a:lnSpc>
                        <a:spcAft>
                          <a:spcPts val="0"/>
                        </a:spcAft>
                      </a:pPr>
                      <a:r>
                        <a:rPr lang="el-GR" sz="1200">
                          <a:solidFill>
                            <a:srgbClr val="333333"/>
                          </a:solidFill>
                          <a:latin typeface="Arial"/>
                          <a:ea typeface="Times New Roman"/>
                          <a:cs typeface="Arial"/>
                        </a:rPr>
                        <a:t>341</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50000"/>
                        </a:lnSpc>
                        <a:spcAft>
                          <a:spcPts val="0"/>
                        </a:spcAft>
                      </a:pPr>
                      <a:r>
                        <a:rPr lang="el-GR" sz="1200">
                          <a:solidFill>
                            <a:srgbClr val="333333"/>
                          </a:solidFill>
                          <a:latin typeface="Arial"/>
                          <a:ea typeface="Times New Roman"/>
                          <a:cs typeface="Arial"/>
                        </a:rPr>
                        <a:t>Ατμόσφαιρα</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17.764.000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19</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17.982.100,00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101,23%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2.135.151,89</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12,02%</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18"/>
                  </a:ext>
                </a:extLst>
              </a:tr>
              <a:tr h="97178">
                <a:tc gridSpan="3">
                  <a:txBody>
                    <a:bodyPr/>
                    <a:lstStyle/>
                    <a:p>
                      <a:pPr algn="l">
                        <a:lnSpc>
                          <a:spcPct val="150000"/>
                        </a:lnSpc>
                        <a:spcAft>
                          <a:spcPts val="0"/>
                        </a:spcAft>
                      </a:pPr>
                      <a:r>
                        <a:rPr lang="el-GR" sz="1200" b="1">
                          <a:solidFill>
                            <a:srgbClr val="333333"/>
                          </a:solidFill>
                          <a:latin typeface="Arial"/>
                          <a:ea typeface="Times New Roman"/>
                          <a:cs typeface="Arial"/>
                        </a:rPr>
                        <a:t>4.2 Μείωση ηχορύπανσης</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hMerge="1">
                  <a:txBody>
                    <a:bodyPr/>
                    <a:lstStyle/>
                    <a:p>
                      <a:endParaRPr lang="el-GR"/>
                    </a:p>
                  </a:txBody>
                  <a:tcPr/>
                </a:tc>
                <a:tc hMerge="1">
                  <a:txBody>
                    <a:bodyPr/>
                    <a:lstStyle/>
                    <a:p>
                      <a:endParaRPr lang="el-GR"/>
                    </a:p>
                  </a:txBody>
                  <a:tcPr/>
                </a:tc>
                <a:tc>
                  <a:txBody>
                    <a:bodyPr/>
                    <a:lstStyle/>
                    <a:p>
                      <a:pPr algn="ctr">
                        <a:lnSpc>
                          <a:spcPct val="150000"/>
                        </a:lnSpc>
                        <a:spcAft>
                          <a:spcPts val="0"/>
                        </a:spcAft>
                      </a:pPr>
                      <a:r>
                        <a:rPr lang="el-GR" sz="1200" b="1">
                          <a:solidFill>
                            <a:srgbClr val="333333"/>
                          </a:solidFill>
                          <a:latin typeface="Arial"/>
                          <a:ea typeface="Times New Roman"/>
                          <a:cs typeface="Arial"/>
                        </a:rPr>
                        <a:t>3.709.000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13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3.792.889,00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102,26%</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1.003.795,27</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27,06%</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extLst>
                  <a:ext uri="{0D108BD9-81ED-4DB2-BD59-A6C34878D82A}">
                    <a16:rowId xmlns:a16="http://schemas.microsoft.com/office/drawing/2014/main" val="10019"/>
                  </a:ext>
                </a:extLst>
              </a:tr>
              <a:tr h="97178">
                <a:tc>
                  <a:txBody>
                    <a:bodyPr/>
                    <a:lstStyle/>
                    <a:p>
                      <a:pPr algn="just">
                        <a:lnSpc>
                          <a:spcPct val="150000"/>
                        </a:lnSpc>
                        <a:spcAft>
                          <a:spcPts val="0"/>
                        </a:spcAft>
                      </a:pPr>
                      <a:r>
                        <a:rPr lang="el-GR" sz="1200">
                          <a:solidFill>
                            <a:srgbClr val="333333"/>
                          </a:solidFill>
                          <a:latin typeface="Arial"/>
                          <a:ea typeface="Times New Roman"/>
                          <a:cs typeface="Arial"/>
                        </a:rPr>
                        <a:t>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r">
                        <a:lnSpc>
                          <a:spcPct val="150000"/>
                        </a:lnSpc>
                        <a:spcAft>
                          <a:spcPts val="0"/>
                        </a:spcAft>
                      </a:pPr>
                      <a:r>
                        <a:rPr lang="el-GR" sz="1200">
                          <a:solidFill>
                            <a:srgbClr val="333333"/>
                          </a:solidFill>
                          <a:latin typeface="Arial"/>
                          <a:ea typeface="Times New Roman"/>
                          <a:cs typeface="Arial"/>
                        </a:rPr>
                        <a:t>342</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50000"/>
                        </a:lnSpc>
                        <a:spcAft>
                          <a:spcPts val="0"/>
                        </a:spcAft>
                      </a:pPr>
                      <a:r>
                        <a:rPr lang="el-GR" sz="1200">
                          <a:solidFill>
                            <a:srgbClr val="333333"/>
                          </a:solidFill>
                          <a:latin typeface="Arial"/>
                          <a:ea typeface="Times New Roman"/>
                          <a:cs typeface="Arial"/>
                        </a:rPr>
                        <a:t>Θόρυβος</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3.709.000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3.792.889,00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102,26%</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1.003.795,27</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27,06%</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20"/>
                  </a:ext>
                </a:extLst>
              </a:tr>
              <a:tr h="48589">
                <a:tc gridSpan="3">
                  <a:txBody>
                    <a:bodyPr/>
                    <a:lstStyle/>
                    <a:p>
                      <a:pPr algn="l">
                        <a:lnSpc>
                          <a:spcPct val="150000"/>
                        </a:lnSpc>
                        <a:spcAft>
                          <a:spcPts val="0"/>
                        </a:spcAft>
                      </a:pPr>
                      <a:r>
                        <a:rPr lang="el-GR" sz="1200" b="1">
                          <a:solidFill>
                            <a:srgbClr val="333333"/>
                          </a:solidFill>
                          <a:latin typeface="Arial"/>
                          <a:ea typeface="Times New Roman"/>
                          <a:cs typeface="Arial"/>
                        </a:rPr>
                        <a:t>5.1 Θεσμοί</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hMerge="1">
                  <a:txBody>
                    <a:bodyPr/>
                    <a:lstStyle/>
                    <a:p>
                      <a:endParaRPr lang="el-GR"/>
                    </a:p>
                  </a:txBody>
                  <a:tcPr/>
                </a:tc>
                <a:tc hMerge="1">
                  <a:txBody>
                    <a:bodyPr/>
                    <a:lstStyle/>
                    <a:p>
                      <a:endParaRPr lang="el-GR"/>
                    </a:p>
                  </a:txBody>
                  <a:tcPr/>
                </a:tc>
                <a:tc>
                  <a:txBody>
                    <a:bodyPr/>
                    <a:lstStyle/>
                    <a:p>
                      <a:pPr algn="ctr">
                        <a:lnSpc>
                          <a:spcPct val="150000"/>
                        </a:lnSpc>
                        <a:spcAft>
                          <a:spcPts val="0"/>
                        </a:spcAft>
                      </a:pPr>
                      <a:r>
                        <a:rPr lang="el-GR" sz="1200" b="1">
                          <a:solidFill>
                            <a:srgbClr val="333333"/>
                          </a:solidFill>
                          <a:latin typeface="Arial"/>
                          <a:ea typeface="Times New Roman"/>
                          <a:cs typeface="Arial"/>
                        </a:rPr>
                        <a:t>19.184.000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12</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16.235.066,00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84,63%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2.530.009,01</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13,19%</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extLst>
                  <a:ext uri="{0D108BD9-81ED-4DB2-BD59-A6C34878D82A}">
                    <a16:rowId xmlns:a16="http://schemas.microsoft.com/office/drawing/2014/main" val="10021"/>
                  </a:ext>
                </a:extLst>
              </a:tr>
              <a:tr h="145767">
                <a:tc>
                  <a:txBody>
                    <a:bodyPr/>
                    <a:lstStyle/>
                    <a:p>
                      <a:pPr algn="just">
                        <a:lnSpc>
                          <a:spcPct val="150000"/>
                        </a:lnSpc>
                        <a:spcAft>
                          <a:spcPts val="0"/>
                        </a:spcAft>
                      </a:pPr>
                      <a:r>
                        <a:rPr lang="el-GR" sz="1200">
                          <a:solidFill>
                            <a:srgbClr val="333333"/>
                          </a:solidFill>
                          <a:latin typeface="Arial"/>
                          <a:ea typeface="Times New Roman"/>
                          <a:cs typeface="Arial"/>
                        </a:rPr>
                        <a:t>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r">
                        <a:lnSpc>
                          <a:spcPct val="150000"/>
                        </a:lnSpc>
                        <a:spcAft>
                          <a:spcPts val="0"/>
                        </a:spcAft>
                      </a:pPr>
                      <a:r>
                        <a:rPr lang="el-GR" sz="1200">
                          <a:solidFill>
                            <a:srgbClr val="333333"/>
                          </a:solidFill>
                          <a:latin typeface="Arial"/>
                          <a:ea typeface="Times New Roman"/>
                          <a:cs typeface="Arial"/>
                        </a:rPr>
                        <a:t>322</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50000"/>
                        </a:lnSpc>
                        <a:spcAft>
                          <a:spcPts val="0"/>
                        </a:spcAft>
                      </a:pPr>
                      <a:r>
                        <a:rPr lang="el-GR" sz="1200">
                          <a:solidFill>
                            <a:srgbClr val="333333"/>
                          </a:solidFill>
                          <a:latin typeface="Arial"/>
                          <a:ea typeface="Times New Roman"/>
                          <a:cs typeface="Arial"/>
                        </a:rPr>
                        <a:t>Τεχνολογία πληροφοριών και επικοινωνίας (συμπεριλαμβανομένων μέτρων για την ασφάλεια και την ασφαλή διαβίβαση) (35%)</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6.714.400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986.000,00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14,68%</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978.564,39</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14,57%</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22"/>
                  </a:ext>
                </a:extLst>
              </a:tr>
              <a:tr h="97178">
                <a:tc>
                  <a:txBody>
                    <a:bodyPr/>
                    <a:lstStyle/>
                    <a:p>
                      <a:pPr algn="just">
                        <a:lnSpc>
                          <a:spcPct val="150000"/>
                        </a:lnSpc>
                        <a:spcAft>
                          <a:spcPts val="0"/>
                        </a:spcAft>
                      </a:pPr>
                      <a:r>
                        <a:rPr lang="el-GR" sz="1200">
                          <a:solidFill>
                            <a:srgbClr val="333333"/>
                          </a:solidFill>
                          <a:latin typeface="Arial"/>
                          <a:ea typeface="Times New Roman"/>
                          <a:cs typeface="Arial"/>
                        </a:rPr>
                        <a:t>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r">
                        <a:lnSpc>
                          <a:spcPct val="150000"/>
                        </a:lnSpc>
                        <a:spcAft>
                          <a:spcPts val="0"/>
                        </a:spcAft>
                      </a:pPr>
                      <a:r>
                        <a:rPr lang="el-GR" sz="1200">
                          <a:solidFill>
                            <a:srgbClr val="333333"/>
                          </a:solidFill>
                          <a:latin typeface="Arial"/>
                          <a:ea typeface="Times New Roman"/>
                          <a:cs typeface="Arial"/>
                        </a:rPr>
                        <a:t>323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50000"/>
                        </a:lnSpc>
                        <a:spcAft>
                          <a:spcPts val="0"/>
                        </a:spcAft>
                      </a:pPr>
                      <a:r>
                        <a:rPr lang="el-GR" sz="1200">
                          <a:solidFill>
                            <a:srgbClr val="333333"/>
                          </a:solidFill>
                          <a:latin typeface="Arial"/>
                          <a:ea typeface="Times New Roman"/>
                          <a:cs typeface="Arial"/>
                        </a:rPr>
                        <a:t>Υπηρεσίες και εφαρμογές για τον πολίτη (υγεία, διοίκηση, εκπαίδευση) (35%)</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6.714.400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14.149.066,00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210,73%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1.163.352,63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17,33%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23"/>
                  </a:ext>
                </a:extLst>
              </a:tr>
              <a:tr h="48589">
                <a:tc>
                  <a:txBody>
                    <a:bodyPr/>
                    <a:lstStyle/>
                    <a:p>
                      <a:pPr algn="just">
                        <a:lnSpc>
                          <a:spcPct val="150000"/>
                        </a:lnSpc>
                        <a:spcAft>
                          <a:spcPts val="0"/>
                        </a:spcAft>
                      </a:pPr>
                      <a:r>
                        <a:rPr lang="el-GR" sz="1200">
                          <a:solidFill>
                            <a:srgbClr val="333333"/>
                          </a:solidFill>
                          <a:latin typeface="Arial"/>
                          <a:ea typeface="Times New Roman"/>
                          <a:cs typeface="Arial"/>
                        </a:rPr>
                        <a:t>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r">
                        <a:lnSpc>
                          <a:spcPct val="150000"/>
                        </a:lnSpc>
                        <a:spcAft>
                          <a:spcPts val="0"/>
                        </a:spcAft>
                      </a:pPr>
                      <a:r>
                        <a:rPr lang="el-GR" sz="1200">
                          <a:solidFill>
                            <a:srgbClr val="333333"/>
                          </a:solidFill>
                          <a:latin typeface="Arial"/>
                          <a:ea typeface="Times New Roman"/>
                          <a:cs typeface="Arial"/>
                        </a:rPr>
                        <a:t>341</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50000"/>
                        </a:lnSpc>
                        <a:spcAft>
                          <a:spcPts val="0"/>
                        </a:spcAft>
                      </a:pPr>
                      <a:r>
                        <a:rPr lang="el-GR" sz="1200">
                          <a:solidFill>
                            <a:srgbClr val="333333"/>
                          </a:solidFill>
                          <a:latin typeface="Arial"/>
                          <a:ea typeface="Times New Roman"/>
                          <a:cs typeface="Arial"/>
                        </a:rPr>
                        <a:t>Ατμόσφαιρα (10%)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1.918.400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1.100.000,00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57,34%</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388.091,99</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20,23%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24"/>
                  </a:ext>
                </a:extLst>
              </a:tr>
              <a:tr h="48589">
                <a:tc>
                  <a:txBody>
                    <a:bodyPr/>
                    <a:lstStyle/>
                    <a:p>
                      <a:pPr algn="just">
                        <a:lnSpc>
                          <a:spcPct val="150000"/>
                        </a:lnSpc>
                        <a:spcAft>
                          <a:spcPts val="0"/>
                        </a:spcAft>
                      </a:pPr>
                      <a:r>
                        <a:rPr lang="el-GR" sz="1200">
                          <a:solidFill>
                            <a:srgbClr val="333333"/>
                          </a:solidFill>
                          <a:latin typeface="Arial"/>
                          <a:ea typeface="Times New Roman"/>
                          <a:cs typeface="Arial"/>
                        </a:rPr>
                        <a:t>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r">
                        <a:lnSpc>
                          <a:spcPct val="150000"/>
                        </a:lnSpc>
                        <a:spcAft>
                          <a:spcPts val="0"/>
                        </a:spcAft>
                      </a:pPr>
                      <a:r>
                        <a:rPr lang="el-GR" sz="1200">
                          <a:solidFill>
                            <a:srgbClr val="333333"/>
                          </a:solidFill>
                          <a:latin typeface="Arial"/>
                          <a:ea typeface="Times New Roman"/>
                          <a:cs typeface="Arial"/>
                        </a:rPr>
                        <a:t>342</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50000"/>
                        </a:lnSpc>
                        <a:spcAft>
                          <a:spcPts val="0"/>
                        </a:spcAft>
                      </a:pPr>
                      <a:r>
                        <a:rPr lang="el-GR" sz="1200">
                          <a:solidFill>
                            <a:srgbClr val="333333"/>
                          </a:solidFill>
                          <a:latin typeface="Arial"/>
                          <a:ea typeface="Times New Roman"/>
                          <a:cs typeface="Arial"/>
                        </a:rPr>
                        <a:t>Θόρυβος (10%)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1.918.400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25"/>
                  </a:ext>
                </a:extLst>
              </a:tr>
              <a:tr h="145767">
                <a:tc>
                  <a:txBody>
                    <a:bodyPr/>
                    <a:lstStyle/>
                    <a:p>
                      <a:pPr algn="just">
                        <a:lnSpc>
                          <a:spcPct val="150000"/>
                        </a:lnSpc>
                        <a:spcAft>
                          <a:spcPts val="0"/>
                        </a:spcAft>
                      </a:pPr>
                      <a:r>
                        <a:rPr lang="el-GR" sz="1200">
                          <a:solidFill>
                            <a:srgbClr val="333333"/>
                          </a:solidFill>
                          <a:latin typeface="Arial"/>
                          <a:ea typeface="Times New Roman"/>
                          <a:cs typeface="Arial"/>
                        </a:rPr>
                        <a:t>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r">
                        <a:lnSpc>
                          <a:spcPct val="150000"/>
                        </a:lnSpc>
                        <a:spcAft>
                          <a:spcPts val="0"/>
                        </a:spcAft>
                      </a:pPr>
                      <a:r>
                        <a:rPr lang="el-GR" sz="1200">
                          <a:solidFill>
                            <a:srgbClr val="333333"/>
                          </a:solidFill>
                          <a:latin typeface="Arial"/>
                          <a:ea typeface="Times New Roman"/>
                          <a:cs typeface="Arial"/>
                        </a:rPr>
                        <a:t>343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50000"/>
                        </a:lnSpc>
                        <a:spcAft>
                          <a:spcPts val="0"/>
                        </a:spcAft>
                      </a:pPr>
                      <a:r>
                        <a:rPr lang="el-GR" sz="1200">
                          <a:solidFill>
                            <a:srgbClr val="333333"/>
                          </a:solidFill>
                          <a:latin typeface="Arial"/>
                          <a:ea typeface="Times New Roman"/>
                          <a:cs typeface="Arial"/>
                        </a:rPr>
                        <a:t>Αστικά και βιομηχανικά απόβλητα (συμπεριλαμβανομένων νοσοκομειακών και επικίνδυνων αποβλήτων) (10%)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1.918.400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26"/>
                  </a:ext>
                </a:extLst>
              </a:tr>
              <a:tr h="53988">
                <a:tc gridSpan="3">
                  <a:txBody>
                    <a:bodyPr/>
                    <a:lstStyle/>
                    <a:p>
                      <a:pPr algn="l">
                        <a:lnSpc>
                          <a:spcPct val="150000"/>
                        </a:lnSpc>
                        <a:spcAft>
                          <a:spcPts val="0"/>
                        </a:spcAft>
                      </a:pPr>
                      <a:r>
                        <a:rPr lang="el-GR" sz="1200" b="1">
                          <a:solidFill>
                            <a:srgbClr val="333333"/>
                          </a:solidFill>
                          <a:latin typeface="Arial"/>
                          <a:ea typeface="Times New Roman"/>
                          <a:cs typeface="Arial"/>
                        </a:rPr>
                        <a:t>5.2 Περιβαλλοντική ευαισθητοποίηση</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hMerge="1">
                  <a:txBody>
                    <a:bodyPr/>
                    <a:lstStyle/>
                    <a:p>
                      <a:endParaRPr lang="el-GR"/>
                    </a:p>
                  </a:txBody>
                  <a:tcPr/>
                </a:tc>
                <a:tc hMerge="1">
                  <a:txBody>
                    <a:bodyPr/>
                    <a:lstStyle/>
                    <a:p>
                      <a:endParaRPr lang="el-GR"/>
                    </a:p>
                  </a:txBody>
                  <a:tcPr/>
                </a:tc>
                <a:tc>
                  <a:txBody>
                    <a:bodyPr/>
                    <a:lstStyle/>
                    <a:p>
                      <a:pPr algn="ctr">
                        <a:lnSpc>
                          <a:spcPct val="150000"/>
                        </a:lnSpc>
                        <a:spcAft>
                          <a:spcPts val="0"/>
                        </a:spcAft>
                      </a:pPr>
                      <a:r>
                        <a:rPr lang="el-GR" sz="1200" b="1">
                          <a:solidFill>
                            <a:srgbClr val="333333"/>
                          </a:solidFill>
                          <a:latin typeface="Arial"/>
                          <a:ea typeface="Times New Roman"/>
                          <a:cs typeface="Arial"/>
                        </a:rPr>
                        <a:t>3.908.075</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1.680.000,00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42,99%</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612.022,54</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15,66%</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extLst>
                  <a:ext uri="{0D108BD9-81ED-4DB2-BD59-A6C34878D82A}">
                    <a16:rowId xmlns:a16="http://schemas.microsoft.com/office/drawing/2014/main" val="10027"/>
                  </a:ext>
                </a:extLst>
              </a:tr>
              <a:tr h="97178">
                <a:tc>
                  <a:txBody>
                    <a:bodyPr/>
                    <a:lstStyle/>
                    <a:p>
                      <a:pPr algn="just">
                        <a:lnSpc>
                          <a:spcPct val="150000"/>
                        </a:lnSpc>
                        <a:spcAft>
                          <a:spcPts val="0"/>
                        </a:spcAft>
                      </a:pPr>
                      <a:r>
                        <a:rPr lang="el-GR" sz="1200">
                          <a:solidFill>
                            <a:srgbClr val="333333"/>
                          </a:solidFill>
                          <a:latin typeface="Arial"/>
                          <a:ea typeface="Times New Roman"/>
                          <a:cs typeface="Arial"/>
                        </a:rPr>
                        <a:t>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r">
                        <a:lnSpc>
                          <a:spcPct val="150000"/>
                        </a:lnSpc>
                        <a:spcAft>
                          <a:spcPts val="0"/>
                        </a:spcAft>
                      </a:pPr>
                      <a:r>
                        <a:rPr lang="el-GR" sz="1200">
                          <a:solidFill>
                            <a:srgbClr val="333333"/>
                          </a:solidFill>
                          <a:latin typeface="Arial"/>
                          <a:ea typeface="Times New Roman"/>
                          <a:cs typeface="Arial"/>
                        </a:rPr>
                        <a:t>323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50000"/>
                        </a:lnSpc>
                        <a:spcAft>
                          <a:spcPts val="0"/>
                        </a:spcAft>
                      </a:pPr>
                      <a:r>
                        <a:rPr lang="el-GR" sz="1200">
                          <a:solidFill>
                            <a:srgbClr val="333333"/>
                          </a:solidFill>
                          <a:latin typeface="Arial"/>
                          <a:ea typeface="Times New Roman"/>
                          <a:cs typeface="Arial"/>
                        </a:rPr>
                        <a:t>Υπηρεσίες και εφαρμογές για τον πολίτη (υγεία, διοίκηση, εκπαίδευση)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3.908.075</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1.680.000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42,99%</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612.022,54</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15,66%</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28"/>
                  </a:ext>
                </a:extLst>
              </a:tr>
              <a:tr h="48589">
                <a:tc gridSpan="3">
                  <a:txBody>
                    <a:bodyPr/>
                    <a:lstStyle/>
                    <a:p>
                      <a:pPr algn="l">
                        <a:lnSpc>
                          <a:spcPct val="150000"/>
                        </a:lnSpc>
                        <a:spcAft>
                          <a:spcPts val="0"/>
                        </a:spcAft>
                      </a:pPr>
                      <a:r>
                        <a:rPr lang="el-GR" sz="1200" b="1">
                          <a:solidFill>
                            <a:srgbClr val="333333"/>
                          </a:solidFill>
                          <a:latin typeface="Arial"/>
                          <a:ea typeface="Times New Roman"/>
                          <a:cs typeface="Arial"/>
                        </a:rPr>
                        <a:t>6.1 Προστασία και αναβάθμιση εδαφικών και υδατικών πόρων</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hMerge="1">
                  <a:txBody>
                    <a:bodyPr/>
                    <a:lstStyle/>
                    <a:p>
                      <a:endParaRPr lang="el-GR"/>
                    </a:p>
                  </a:txBody>
                  <a:tcPr/>
                </a:tc>
                <a:tc hMerge="1">
                  <a:txBody>
                    <a:bodyPr/>
                    <a:lstStyle/>
                    <a:p>
                      <a:endParaRPr lang="el-GR"/>
                    </a:p>
                  </a:txBody>
                  <a:tcPr/>
                </a:tc>
                <a:tc>
                  <a:txBody>
                    <a:bodyPr/>
                    <a:lstStyle/>
                    <a:p>
                      <a:pPr algn="ctr">
                        <a:lnSpc>
                          <a:spcPct val="150000"/>
                        </a:lnSpc>
                        <a:spcAft>
                          <a:spcPts val="0"/>
                        </a:spcAft>
                      </a:pPr>
                      <a:r>
                        <a:rPr lang="el-GR" sz="1200" b="1">
                          <a:solidFill>
                            <a:srgbClr val="333333"/>
                          </a:solidFill>
                          <a:latin typeface="Arial"/>
                          <a:ea typeface="Times New Roman"/>
                          <a:cs typeface="Arial"/>
                        </a:rPr>
                        <a:t>17.750.000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1</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217.800,00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1,23%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39.857,10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0,22%</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extLst>
                  <a:ext uri="{0D108BD9-81ED-4DB2-BD59-A6C34878D82A}">
                    <a16:rowId xmlns:a16="http://schemas.microsoft.com/office/drawing/2014/main" val="10029"/>
                  </a:ext>
                </a:extLst>
              </a:tr>
              <a:tr h="145767">
                <a:tc>
                  <a:txBody>
                    <a:bodyPr/>
                    <a:lstStyle/>
                    <a:p>
                      <a:pPr algn="just">
                        <a:lnSpc>
                          <a:spcPct val="150000"/>
                        </a:lnSpc>
                        <a:spcAft>
                          <a:spcPts val="0"/>
                        </a:spcAft>
                      </a:pPr>
                      <a:r>
                        <a:rPr lang="el-GR" sz="1200">
                          <a:solidFill>
                            <a:srgbClr val="333333"/>
                          </a:solidFill>
                          <a:latin typeface="Arial"/>
                          <a:ea typeface="Times New Roman"/>
                          <a:cs typeface="Arial"/>
                        </a:rPr>
                        <a:t>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r">
                        <a:lnSpc>
                          <a:spcPct val="150000"/>
                        </a:lnSpc>
                        <a:spcAft>
                          <a:spcPts val="0"/>
                        </a:spcAft>
                      </a:pPr>
                      <a:r>
                        <a:rPr lang="el-GR" sz="1200">
                          <a:solidFill>
                            <a:srgbClr val="333333"/>
                          </a:solidFill>
                          <a:latin typeface="Arial"/>
                          <a:ea typeface="Times New Roman"/>
                          <a:cs typeface="Arial"/>
                        </a:rPr>
                        <a:t>343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50000"/>
                        </a:lnSpc>
                        <a:spcAft>
                          <a:spcPts val="0"/>
                        </a:spcAft>
                      </a:pPr>
                      <a:r>
                        <a:rPr lang="el-GR" sz="1200">
                          <a:solidFill>
                            <a:srgbClr val="333333"/>
                          </a:solidFill>
                          <a:latin typeface="Arial"/>
                          <a:ea typeface="Times New Roman"/>
                          <a:cs typeface="Arial"/>
                        </a:rPr>
                        <a:t>Αστικά και βιομηχανικά απόβλητα (συμπεριλαμβανομένων νοσοκομειακών και επικίνδυνων αποβλήτων)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17.750.000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217.800,00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1,23%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39.857,10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0,22%</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30"/>
                  </a:ext>
                </a:extLst>
              </a:tr>
              <a:tr h="145767">
                <a:tc gridSpan="3">
                  <a:txBody>
                    <a:bodyPr/>
                    <a:lstStyle/>
                    <a:p>
                      <a:pPr algn="l">
                        <a:lnSpc>
                          <a:spcPct val="150000"/>
                        </a:lnSpc>
                        <a:spcAft>
                          <a:spcPts val="0"/>
                        </a:spcAft>
                      </a:pPr>
                      <a:r>
                        <a:rPr lang="el-GR" sz="1200" b="1">
                          <a:solidFill>
                            <a:srgbClr val="333333"/>
                          </a:solidFill>
                          <a:latin typeface="Arial"/>
                          <a:ea typeface="Times New Roman"/>
                          <a:cs typeface="Arial"/>
                        </a:rPr>
                        <a:t>6.2 Βασικά έργα υποδομής στον Τομέα της διαχείρισης των υδάτων. Δράσεις περιφερειακού χαρακτήρα προσαρμογής της Χώρας στην Κοινοτική νομοθεσία, που αφορά στην προστασία του περιβάλλοντος.</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hMerge="1">
                  <a:txBody>
                    <a:bodyPr/>
                    <a:lstStyle/>
                    <a:p>
                      <a:endParaRPr lang="el-GR"/>
                    </a:p>
                  </a:txBody>
                  <a:tcPr/>
                </a:tc>
                <a:tc hMerge="1">
                  <a:txBody>
                    <a:bodyPr/>
                    <a:lstStyle/>
                    <a:p>
                      <a:endParaRPr lang="el-GR"/>
                    </a:p>
                  </a:txBody>
                  <a:tcPr/>
                </a:tc>
                <a:tc>
                  <a:txBody>
                    <a:bodyPr/>
                    <a:lstStyle/>
                    <a:p>
                      <a:pPr algn="ctr">
                        <a:lnSpc>
                          <a:spcPct val="150000"/>
                        </a:lnSpc>
                        <a:spcAft>
                          <a:spcPts val="0"/>
                        </a:spcAft>
                      </a:pPr>
                      <a:r>
                        <a:rPr lang="el-GR" sz="1200" b="1">
                          <a:solidFill>
                            <a:srgbClr val="333333"/>
                          </a:solidFill>
                          <a:latin typeface="Arial"/>
                          <a:ea typeface="Times New Roman"/>
                          <a:cs typeface="Arial"/>
                        </a:rPr>
                        <a:t>145.413.000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5</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40.268.593,21</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27,69%</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10.102.833,65</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6,95%</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extLst>
                  <a:ext uri="{0D108BD9-81ED-4DB2-BD59-A6C34878D82A}">
                    <a16:rowId xmlns:a16="http://schemas.microsoft.com/office/drawing/2014/main" val="10031"/>
                  </a:ext>
                </a:extLst>
              </a:tr>
              <a:tr h="145767">
                <a:tc>
                  <a:txBody>
                    <a:bodyPr/>
                    <a:lstStyle/>
                    <a:p>
                      <a:pPr algn="just">
                        <a:lnSpc>
                          <a:spcPct val="150000"/>
                        </a:lnSpc>
                        <a:spcAft>
                          <a:spcPts val="0"/>
                        </a:spcAft>
                      </a:pPr>
                      <a:r>
                        <a:rPr lang="el-GR" sz="1200">
                          <a:solidFill>
                            <a:srgbClr val="333333"/>
                          </a:solidFill>
                          <a:latin typeface="Arial"/>
                          <a:ea typeface="Times New Roman"/>
                          <a:cs typeface="Arial"/>
                        </a:rPr>
                        <a:t>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r">
                        <a:lnSpc>
                          <a:spcPct val="150000"/>
                        </a:lnSpc>
                        <a:spcAft>
                          <a:spcPts val="0"/>
                        </a:spcAft>
                      </a:pPr>
                      <a:r>
                        <a:rPr lang="el-GR" sz="1200">
                          <a:solidFill>
                            <a:srgbClr val="333333"/>
                          </a:solidFill>
                          <a:latin typeface="Arial"/>
                          <a:ea typeface="Times New Roman"/>
                          <a:cs typeface="Arial"/>
                        </a:rPr>
                        <a:t>343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50000"/>
                        </a:lnSpc>
                        <a:spcAft>
                          <a:spcPts val="0"/>
                        </a:spcAft>
                      </a:pPr>
                      <a:r>
                        <a:rPr lang="el-GR" sz="1200">
                          <a:solidFill>
                            <a:srgbClr val="333333"/>
                          </a:solidFill>
                          <a:latin typeface="Arial"/>
                          <a:ea typeface="Times New Roman"/>
                          <a:cs typeface="Arial"/>
                        </a:rPr>
                        <a:t>Αστικά και βιομηχανικά απόβλητα (συμπεριλαμβανομένων νοσοκομειακών και επικίνδυνων αποβλήτων)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145.413.000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5</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40.268.593,21</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27,69%</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10.102.833,65</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6,95%</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32"/>
                  </a:ext>
                </a:extLst>
              </a:tr>
              <a:tr h="48589">
                <a:tc gridSpan="3">
                  <a:txBody>
                    <a:bodyPr/>
                    <a:lstStyle/>
                    <a:p>
                      <a:pPr algn="l">
                        <a:lnSpc>
                          <a:spcPct val="150000"/>
                        </a:lnSpc>
                        <a:spcAft>
                          <a:spcPts val="0"/>
                        </a:spcAft>
                      </a:pPr>
                      <a:r>
                        <a:rPr lang="el-GR" sz="1200" b="1">
                          <a:solidFill>
                            <a:srgbClr val="333333"/>
                          </a:solidFill>
                          <a:latin typeface="Arial"/>
                          <a:ea typeface="Times New Roman"/>
                          <a:cs typeface="Arial"/>
                        </a:rPr>
                        <a:t>7.1 Χωροταξία-Πολεοδομία</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hMerge="1">
                  <a:txBody>
                    <a:bodyPr/>
                    <a:lstStyle/>
                    <a:p>
                      <a:endParaRPr lang="el-GR"/>
                    </a:p>
                  </a:txBody>
                  <a:tcPr/>
                </a:tc>
                <a:tc hMerge="1">
                  <a:txBody>
                    <a:bodyPr/>
                    <a:lstStyle/>
                    <a:p>
                      <a:endParaRPr lang="el-GR"/>
                    </a:p>
                  </a:txBody>
                  <a:tcPr/>
                </a:tc>
                <a:tc>
                  <a:txBody>
                    <a:bodyPr/>
                    <a:lstStyle/>
                    <a:p>
                      <a:pPr algn="ctr">
                        <a:lnSpc>
                          <a:spcPct val="150000"/>
                        </a:lnSpc>
                        <a:spcAft>
                          <a:spcPts val="0"/>
                        </a:spcAft>
                      </a:pPr>
                      <a:r>
                        <a:rPr lang="el-GR" sz="1200" b="1">
                          <a:solidFill>
                            <a:srgbClr val="333333"/>
                          </a:solidFill>
                          <a:latin typeface="Arial"/>
                          <a:ea typeface="Times New Roman"/>
                          <a:cs typeface="Arial"/>
                        </a:rPr>
                        <a:t>27.276.000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78</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19.088.598,29</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69,98%</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2.435.968,31</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8,93%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extLst>
                  <a:ext uri="{0D108BD9-81ED-4DB2-BD59-A6C34878D82A}">
                    <a16:rowId xmlns:a16="http://schemas.microsoft.com/office/drawing/2014/main" val="10033"/>
                  </a:ext>
                </a:extLst>
              </a:tr>
              <a:tr h="48589">
                <a:tc>
                  <a:txBody>
                    <a:bodyPr/>
                    <a:lstStyle/>
                    <a:p>
                      <a:pPr algn="just">
                        <a:lnSpc>
                          <a:spcPct val="150000"/>
                        </a:lnSpc>
                        <a:spcAft>
                          <a:spcPts val="0"/>
                        </a:spcAft>
                      </a:pPr>
                      <a:r>
                        <a:rPr lang="el-GR" sz="1200">
                          <a:solidFill>
                            <a:srgbClr val="333333"/>
                          </a:solidFill>
                          <a:latin typeface="Arial"/>
                          <a:ea typeface="Times New Roman"/>
                          <a:cs typeface="Arial"/>
                        </a:rPr>
                        <a:t>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r">
                        <a:lnSpc>
                          <a:spcPct val="150000"/>
                        </a:lnSpc>
                        <a:spcAft>
                          <a:spcPts val="0"/>
                        </a:spcAft>
                      </a:pPr>
                      <a:r>
                        <a:rPr lang="el-GR" sz="1200">
                          <a:solidFill>
                            <a:srgbClr val="333333"/>
                          </a:solidFill>
                          <a:latin typeface="Arial"/>
                          <a:ea typeface="Times New Roman"/>
                          <a:cs typeface="Arial"/>
                        </a:rPr>
                        <a:t>352</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50000"/>
                        </a:lnSpc>
                        <a:spcAft>
                          <a:spcPts val="0"/>
                        </a:spcAft>
                      </a:pPr>
                      <a:r>
                        <a:rPr lang="el-GR" sz="1200">
                          <a:solidFill>
                            <a:srgbClr val="333333"/>
                          </a:solidFill>
                          <a:latin typeface="Arial"/>
                          <a:ea typeface="Times New Roman"/>
                          <a:cs typeface="Arial"/>
                        </a:rPr>
                        <a:t>Αποκατάσταση αστικών περιοχών</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27.276.000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78</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19.088.598,29</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69,98%</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2.435.968,31</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8,93%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34"/>
                  </a:ext>
                </a:extLst>
              </a:tr>
              <a:tr h="97178">
                <a:tc gridSpan="3">
                  <a:txBody>
                    <a:bodyPr/>
                    <a:lstStyle/>
                    <a:p>
                      <a:pPr algn="l">
                        <a:lnSpc>
                          <a:spcPct val="150000"/>
                        </a:lnSpc>
                        <a:spcAft>
                          <a:spcPts val="0"/>
                        </a:spcAft>
                      </a:pPr>
                      <a:r>
                        <a:rPr lang="el-GR" sz="1200" b="1">
                          <a:solidFill>
                            <a:srgbClr val="333333"/>
                          </a:solidFill>
                          <a:latin typeface="Arial"/>
                          <a:ea typeface="Times New Roman"/>
                          <a:cs typeface="Arial"/>
                        </a:rPr>
                        <a:t>7.2 Αναπλάσεις στο δομημένο περιβάλλον με καινοτόμο χαρακτήρα ή εθνική σημασία</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hMerge="1">
                  <a:txBody>
                    <a:bodyPr/>
                    <a:lstStyle/>
                    <a:p>
                      <a:endParaRPr lang="el-GR"/>
                    </a:p>
                  </a:txBody>
                  <a:tcPr/>
                </a:tc>
                <a:tc hMerge="1">
                  <a:txBody>
                    <a:bodyPr/>
                    <a:lstStyle/>
                    <a:p>
                      <a:endParaRPr lang="el-GR"/>
                    </a:p>
                  </a:txBody>
                  <a:tcPr/>
                </a:tc>
                <a:tc>
                  <a:txBody>
                    <a:bodyPr/>
                    <a:lstStyle/>
                    <a:p>
                      <a:pPr algn="ctr">
                        <a:lnSpc>
                          <a:spcPct val="150000"/>
                        </a:lnSpc>
                        <a:spcAft>
                          <a:spcPts val="0"/>
                        </a:spcAft>
                      </a:pPr>
                      <a:r>
                        <a:rPr lang="el-GR" sz="1200" b="1">
                          <a:solidFill>
                            <a:srgbClr val="333333"/>
                          </a:solidFill>
                          <a:latin typeface="Arial"/>
                          <a:ea typeface="Times New Roman"/>
                          <a:cs typeface="Arial"/>
                        </a:rPr>
                        <a:t>80.080.000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82</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66.307.136,55</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82,80%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16.781.877,57</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20,96%</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extLst>
                  <a:ext uri="{0D108BD9-81ED-4DB2-BD59-A6C34878D82A}">
                    <a16:rowId xmlns:a16="http://schemas.microsoft.com/office/drawing/2014/main" val="10035"/>
                  </a:ext>
                </a:extLst>
              </a:tr>
              <a:tr h="48589">
                <a:tc>
                  <a:txBody>
                    <a:bodyPr/>
                    <a:lstStyle/>
                    <a:p>
                      <a:pPr algn="just">
                        <a:lnSpc>
                          <a:spcPct val="150000"/>
                        </a:lnSpc>
                        <a:spcAft>
                          <a:spcPts val="0"/>
                        </a:spcAft>
                      </a:pPr>
                      <a:r>
                        <a:rPr lang="el-GR" sz="1200">
                          <a:solidFill>
                            <a:srgbClr val="333333"/>
                          </a:solidFill>
                          <a:latin typeface="Arial"/>
                          <a:ea typeface="Times New Roman"/>
                          <a:cs typeface="Arial"/>
                        </a:rPr>
                        <a:t>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r">
                        <a:lnSpc>
                          <a:spcPct val="150000"/>
                        </a:lnSpc>
                        <a:spcAft>
                          <a:spcPts val="0"/>
                        </a:spcAft>
                      </a:pPr>
                      <a:r>
                        <a:rPr lang="el-GR" sz="1200">
                          <a:solidFill>
                            <a:srgbClr val="333333"/>
                          </a:solidFill>
                          <a:latin typeface="Arial"/>
                          <a:ea typeface="Times New Roman"/>
                          <a:cs typeface="Arial"/>
                        </a:rPr>
                        <a:t>352</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50000"/>
                        </a:lnSpc>
                        <a:spcAft>
                          <a:spcPts val="0"/>
                        </a:spcAft>
                      </a:pPr>
                      <a:r>
                        <a:rPr lang="el-GR" sz="1200">
                          <a:solidFill>
                            <a:srgbClr val="333333"/>
                          </a:solidFill>
                          <a:latin typeface="Arial"/>
                          <a:ea typeface="Times New Roman"/>
                          <a:cs typeface="Arial"/>
                        </a:rPr>
                        <a:t>Αποκατάσταση αστικών περιοχών (80%)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64.064.000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77</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58.632.620,87</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91,52%</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12.085.924,75</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18,87%</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36"/>
                  </a:ext>
                </a:extLst>
              </a:tr>
              <a:tr h="97178">
                <a:tc>
                  <a:txBody>
                    <a:bodyPr/>
                    <a:lstStyle/>
                    <a:p>
                      <a:pPr algn="just">
                        <a:lnSpc>
                          <a:spcPct val="150000"/>
                        </a:lnSpc>
                        <a:spcAft>
                          <a:spcPts val="0"/>
                        </a:spcAft>
                      </a:pPr>
                      <a:r>
                        <a:rPr lang="el-GR" sz="1200">
                          <a:solidFill>
                            <a:srgbClr val="333333"/>
                          </a:solidFill>
                          <a:latin typeface="Arial"/>
                          <a:ea typeface="Times New Roman"/>
                          <a:cs typeface="Arial"/>
                        </a:rPr>
                        <a:t>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r">
                        <a:lnSpc>
                          <a:spcPct val="150000"/>
                        </a:lnSpc>
                        <a:spcAft>
                          <a:spcPts val="0"/>
                        </a:spcAft>
                      </a:pPr>
                      <a:r>
                        <a:rPr lang="el-GR" sz="1200">
                          <a:solidFill>
                            <a:srgbClr val="333333"/>
                          </a:solidFill>
                          <a:latin typeface="Arial"/>
                          <a:ea typeface="Times New Roman"/>
                          <a:cs typeface="Arial"/>
                        </a:rPr>
                        <a:t>353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50000"/>
                        </a:lnSpc>
                        <a:spcAft>
                          <a:spcPts val="0"/>
                        </a:spcAft>
                      </a:pPr>
                      <a:r>
                        <a:rPr lang="el-GR" sz="1200">
                          <a:solidFill>
                            <a:srgbClr val="333333"/>
                          </a:solidFill>
                          <a:latin typeface="Arial"/>
                          <a:ea typeface="Times New Roman"/>
                          <a:cs typeface="Arial"/>
                        </a:rPr>
                        <a:t>Προστασία, βελτίωση και ανάπλαση φυσικού περιβάλλοντος (20 %)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16.016.000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5</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7.674.515,68</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47,92%</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4.695.952,82</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29,32%</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37"/>
                  </a:ext>
                </a:extLst>
              </a:tr>
              <a:tr h="97178">
                <a:tc gridSpan="3">
                  <a:txBody>
                    <a:bodyPr/>
                    <a:lstStyle/>
                    <a:p>
                      <a:pPr algn="l">
                        <a:lnSpc>
                          <a:spcPct val="150000"/>
                        </a:lnSpc>
                        <a:spcAft>
                          <a:spcPts val="0"/>
                        </a:spcAft>
                      </a:pPr>
                      <a:r>
                        <a:rPr lang="el-GR" sz="1200" b="1">
                          <a:solidFill>
                            <a:srgbClr val="333333"/>
                          </a:solidFill>
                          <a:latin typeface="Arial"/>
                          <a:ea typeface="Times New Roman"/>
                          <a:cs typeface="Arial"/>
                        </a:rPr>
                        <a:t>8.1 Προστασία και διαχείριση βιοτόπων-οικοτόπων, προστασία ειδών, περιοχές ιδιαίτερου φυσικού κάλλους</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hMerge="1">
                  <a:txBody>
                    <a:bodyPr/>
                    <a:lstStyle/>
                    <a:p>
                      <a:endParaRPr lang="el-GR"/>
                    </a:p>
                  </a:txBody>
                  <a:tcPr/>
                </a:tc>
                <a:tc hMerge="1">
                  <a:txBody>
                    <a:bodyPr/>
                    <a:lstStyle/>
                    <a:p>
                      <a:endParaRPr lang="el-GR"/>
                    </a:p>
                  </a:txBody>
                  <a:tcPr/>
                </a:tc>
                <a:tc>
                  <a:txBody>
                    <a:bodyPr/>
                    <a:lstStyle/>
                    <a:p>
                      <a:pPr algn="ctr">
                        <a:lnSpc>
                          <a:spcPct val="150000"/>
                        </a:lnSpc>
                        <a:spcAft>
                          <a:spcPts val="0"/>
                        </a:spcAft>
                      </a:pPr>
                      <a:r>
                        <a:rPr lang="el-GR" sz="1200" b="1">
                          <a:solidFill>
                            <a:srgbClr val="333333"/>
                          </a:solidFill>
                          <a:latin typeface="Arial"/>
                          <a:ea typeface="Times New Roman"/>
                          <a:cs typeface="Arial"/>
                        </a:rPr>
                        <a:t>52.901.000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35</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24.094.040,23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45,55%</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5.107.547,30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9,65%</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extLst>
                  <a:ext uri="{0D108BD9-81ED-4DB2-BD59-A6C34878D82A}">
                    <a16:rowId xmlns:a16="http://schemas.microsoft.com/office/drawing/2014/main" val="10038"/>
                  </a:ext>
                </a:extLst>
              </a:tr>
              <a:tr h="97178">
                <a:tc>
                  <a:txBody>
                    <a:bodyPr/>
                    <a:lstStyle/>
                    <a:p>
                      <a:pPr algn="just">
                        <a:lnSpc>
                          <a:spcPct val="150000"/>
                        </a:lnSpc>
                        <a:spcAft>
                          <a:spcPts val="0"/>
                        </a:spcAft>
                      </a:pPr>
                      <a:r>
                        <a:rPr lang="el-GR" sz="1200">
                          <a:solidFill>
                            <a:srgbClr val="333333"/>
                          </a:solidFill>
                          <a:latin typeface="Arial"/>
                          <a:ea typeface="Times New Roman"/>
                          <a:cs typeface="Arial"/>
                        </a:rPr>
                        <a:t>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r">
                        <a:lnSpc>
                          <a:spcPct val="150000"/>
                        </a:lnSpc>
                        <a:spcAft>
                          <a:spcPts val="0"/>
                        </a:spcAft>
                      </a:pPr>
                      <a:r>
                        <a:rPr lang="el-GR" sz="1200">
                          <a:solidFill>
                            <a:srgbClr val="333333"/>
                          </a:solidFill>
                          <a:latin typeface="Arial"/>
                          <a:ea typeface="Times New Roman"/>
                          <a:cs typeface="Arial"/>
                        </a:rPr>
                        <a:t>353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50000"/>
                        </a:lnSpc>
                        <a:spcAft>
                          <a:spcPts val="0"/>
                        </a:spcAft>
                      </a:pPr>
                      <a:r>
                        <a:rPr lang="el-GR" sz="1200">
                          <a:solidFill>
                            <a:srgbClr val="333333"/>
                          </a:solidFill>
                          <a:latin typeface="Arial"/>
                          <a:ea typeface="Times New Roman"/>
                          <a:cs typeface="Arial"/>
                        </a:rPr>
                        <a:t>Προστασία, βελτίωση και ανάπλαση φυσικού περιβάλλοντος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52.901.000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35</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24.094.040,23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45,55%</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5.107.547,30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9,65%</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39"/>
                  </a:ext>
                </a:extLst>
              </a:tr>
              <a:tr h="97178">
                <a:tc gridSpan="3">
                  <a:txBody>
                    <a:bodyPr/>
                    <a:lstStyle/>
                    <a:p>
                      <a:pPr algn="l">
                        <a:lnSpc>
                          <a:spcPct val="150000"/>
                        </a:lnSpc>
                        <a:spcAft>
                          <a:spcPts val="0"/>
                        </a:spcAft>
                      </a:pPr>
                      <a:r>
                        <a:rPr lang="el-GR" sz="1200" b="1">
                          <a:solidFill>
                            <a:srgbClr val="333333"/>
                          </a:solidFill>
                          <a:latin typeface="Arial"/>
                          <a:ea typeface="Times New Roman"/>
                          <a:cs typeface="Arial"/>
                        </a:rPr>
                        <a:t>8.2 Επαναδημιουργία Λίμνης Κάρλας</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hMerge="1">
                  <a:txBody>
                    <a:bodyPr/>
                    <a:lstStyle/>
                    <a:p>
                      <a:endParaRPr lang="el-GR"/>
                    </a:p>
                  </a:txBody>
                  <a:tcPr/>
                </a:tc>
                <a:tc hMerge="1">
                  <a:txBody>
                    <a:bodyPr/>
                    <a:lstStyle/>
                    <a:p>
                      <a:endParaRPr lang="el-GR"/>
                    </a:p>
                  </a:txBody>
                  <a:tcPr/>
                </a:tc>
                <a:tc>
                  <a:txBody>
                    <a:bodyPr/>
                    <a:lstStyle/>
                    <a:p>
                      <a:pPr algn="ctr">
                        <a:lnSpc>
                          <a:spcPct val="150000"/>
                        </a:lnSpc>
                        <a:spcAft>
                          <a:spcPts val="0"/>
                        </a:spcAft>
                      </a:pPr>
                      <a:r>
                        <a:rPr lang="el-GR" sz="1200" b="1">
                          <a:solidFill>
                            <a:srgbClr val="333333"/>
                          </a:solidFill>
                          <a:latin typeface="Arial"/>
                          <a:ea typeface="Times New Roman"/>
                          <a:cs typeface="Arial"/>
                        </a:rPr>
                        <a:t>152.020.000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116.364.306,50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76,55%</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94.521.619,46</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62,18%</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extLst>
                  <a:ext uri="{0D108BD9-81ED-4DB2-BD59-A6C34878D82A}">
                    <a16:rowId xmlns:a16="http://schemas.microsoft.com/office/drawing/2014/main" val="10040"/>
                  </a:ext>
                </a:extLst>
              </a:tr>
              <a:tr h="97178">
                <a:tc>
                  <a:txBody>
                    <a:bodyPr/>
                    <a:lstStyle/>
                    <a:p>
                      <a:pPr algn="just">
                        <a:lnSpc>
                          <a:spcPct val="150000"/>
                        </a:lnSpc>
                        <a:spcAft>
                          <a:spcPts val="0"/>
                        </a:spcAft>
                      </a:pPr>
                      <a:r>
                        <a:rPr lang="el-GR" sz="1200">
                          <a:solidFill>
                            <a:srgbClr val="333333"/>
                          </a:solidFill>
                          <a:latin typeface="Arial"/>
                          <a:ea typeface="Times New Roman"/>
                          <a:cs typeface="Arial"/>
                        </a:rPr>
                        <a:t>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r">
                        <a:lnSpc>
                          <a:spcPct val="150000"/>
                        </a:lnSpc>
                        <a:spcAft>
                          <a:spcPts val="0"/>
                        </a:spcAft>
                      </a:pPr>
                      <a:r>
                        <a:rPr lang="el-GR" sz="1200">
                          <a:solidFill>
                            <a:srgbClr val="333333"/>
                          </a:solidFill>
                          <a:latin typeface="Arial"/>
                          <a:ea typeface="Times New Roman"/>
                          <a:cs typeface="Arial"/>
                        </a:rPr>
                        <a:t>344</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50000"/>
                        </a:lnSpc>
                        <a:spcAft>
                          <a:spcPts val="0"/>
                        </a:spcAft>
                      </a:pPr>
                      <a:r>
                        <a:rPr lang="el-GR" sz="1200">
                          <a:solidFill>
                            <a:srgbClr val="333333"/>
                          </a:solidFill>
                          <a:latin typeface="Arial"/>
                          <a:ea typeface="Times New Roman"/>
                          <a:cs typeface="Arial"/>
                        </a:rPr>
                        <a:t>Πόσιμο νερό (συγκέντρωση, αποθήκευση, επεξεργασία και διανομή) (90%)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136.818.000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41"/>
                  </a:ext>
                </a:extLst>
              </a:tr>
              <a:tr h="97178">
                <a:tc>
                  <a:txBody>
                    <a:bodyPr/>
                    <a:lstStyle/>
                    <a:p>
                      <a:pPr algn="just">
                        <a:lnSpc>
                          <a:spcPct val="150000"/>
                        </a:lnSpc>
                        <a:spcAft>
                          <a:spcPts val="0"/>
                        </a:spcAft>
                      </a:pPr>
                      <a:r>
                        <a:rPr lang="el-GR" sz="1200">
                          <a:solidFill>
                            <a:srgbClr val="333333"/>
                          </a:solidFill>
                          <a:latin typeface="Arial"/>
                          <a:ea typeface="Times New Roman"/>
                          <a:cs typeface="Arial"/>
                        </a:rPr>
                        <a:t>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r">
                        <a:lnSpc>
                          <a:spcPct val="150000"/>
                        </a:lnSpc>
                        <a:spcAft>
                          <a:spcPts val="0"/>
                        </a:spcAft>
                      </a:pPr>
                      <a:r>
                        <a:rPr lang="el-GR" sz="1200">
                          <a:solidFill>
                            <a:srgbClr val="333333"/>
                          </a:solidFill>
                          <a:latin typeface="Arial"/>
                          <a:ea typeface="Times New Roman"/>
                          <a:cs typeface="Arial"/>
                        </a:rPr>
                        <a:t>353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50000"/>
                        </a:lnSpc>
                        <a:spcAft>
                          <a:spcPts val="0"/>
                        </a:spcAft>
                      </a:pPr>
                      <a:r>
                        <a:rPr lang="el-GR" sz="1200">
                          <a:solidFill>
                            <a:srgbClr val="333333"/>
                          </a:solidFill>
                          <a:latin typeface="Arial"/>
                          <a:ea typeface="Times New Roman"/>
                          <a:cs typeface="Arial"/>
                        </a:rPr>
                        <a:t>Προστασία, βελτίωση και ανάπλαση φυσικού περιβάλλοντος  (10%)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15.202.000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116.364.306,50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765,45%</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94.521.619,46</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621,77%</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42"/>
                  </a:ext>
                </a:extLst>
              </a:tr>
              <a:tr h="48589">
                <a:tc gridSpan="3">
                  <a:txBody>
                    <a:bodyPr/>
                    <a:lstStyle/>
                    <a:p>
                      <a:pPr algn="l">
                        <a:lnSpc>
                          <a:spcPct val="150000"/>
                        </a:lnSpc>
                        <a:spcAft>
                          <a:spcPts val="0"/>
                        </a:spcAft>
                      </a:pPr>
                      <a:r>
                        <a:rPr lang="el-GR" sz="1200" b="1">
                          <a:solidFill>
                            <a:srgbClr val="333333"/>
                          </a:solidFill>
                          <a:latin typeface="Arial"/>
                          <a:ea typeface="Times New Roman"/>
                          <a:cs typeface="Arial"/>
                        </a:rPr>
                        <a:t>10.1 Tεχνική Βοήθεια</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hMerge="1">
                  <a:txBody>
                    <a:bodyPr/>
                    <a:lstStyle/>
                    <a:p>
                      <a:endParaRPr lang="el-GR"/>
                    </a:p>
                  </a:txBody>
                  <a:tcPr/>
                </a:tc>
                <a:tc hMerge="1">
                  <a:txBody>
                    <a:bodyPr/>
                    <a:lstStyle/>
                    <a:p>
                      <a:endParaRPr lang="el-GR"/>
                    </a:p>
                  </a:txBody>
                  <a:tcPr/>
                </a:tc>
                <a:tc>
                  <a:txBody>
                    <a:bodyPr/>
                    <a:lstStyle/>
                    <a:p>
                      <a:pPr algn="ctr">
                        <a:lnSpc>
                          <a:spcPct val="150000"/>
                        </a:lnSpc>
                        <a:spcAft>
                          <a:spcPts val="0"/>
                        </a:spcAft>
                      </a:pPr>
                      <a:r>
                        <a:rPr lang="el-GR" sz="1200" b="1">
                          <a:solidFill>
                            <a:srgbClr val="333333"/>
                          </a:solidFill>
                          <a:latin typeface="Arial"/>
                          <a:ea typeface="Times New Roman"/>
                          <a:cs typeface="Arial"/>
                        </a:rPr>
                        <a:t>8.000.000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49</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3.456.299,76</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43,20%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1.031.287,76</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tc>
                  <a:txBody>
                    <a:bodyPr/>
                    <a:lstStyle/>
                    <a:p>
                      <a:pPr algn="ctr">
                        <a:lnSpc>
                          <a:spcPct val="150000"/>
                        </a:lnSpc>
                        <a:spcAft>
                          <a:spcPts val="0"/>
                        </a:spcAft>
                      </a:pPr>
                      <a:r>
                        <a:rPr lang="el-GR" sz="1200" b="1">
                          <a:solidFill>
                            <a:srgbClr val="333333"/>
                          </a:solidFill>
                          <a:latin typeface="Arial"/>
                          <a:ea typeface="Times New Roman"/>
                          <a:cs typeface="Arial"/>
                        </a:rPr>
                        <a:t>12,89%</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CC"/>
                    </a:solidFill>
                  </a:tcPr>
                </a:tc>
                <a:extLst>
                  <a:ext uri="{0D108BD9-81ED-4DB2-BD59-A6C34878D82A}">
                    <a16:rowId xmlns:a16="http://schemas.microsoft.com/office/drawing/2014/main" val="10043"/>
                  </a:ext>
                </a:extLst>
              </a:tr>
              <a:tr h="97178">
                <a:tc>
                  <a:txBody>
                    <a:bodyPr/>
                    <a:lstStyle/>
                    <a:p>
                      <a:pPr algn="just">
                        <a:lnSpc>
                          <a:spcPct val="150000"/>
                        </a:lnSpc>
                        <a:spcAft>
                          <a:spcPts val="0"/>
                        </a:spcAft>
                      </a:pPr>
                      <a:r>
                        <a:rPr lang="el-GR" sz="1200">
                          <a:solidFill>
                            <a:srgbClr val="333333"/>
                          </a:solidFill>
                          <a:latin typeface="Arial"/>
                          <a:ea typeface="Times New Roman"/>
                          <a:cs typeface="Arial"/>
                        </a:rPr>
                        <a:t>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r">
                        <a:lnSpc>
                          <a:spcPct val="150000"/>
                        </a:lnSpc>
                        <a:spcAft>
                          <a:spcPts val="0"/>
                        </a:spcAft>
                      </a:pPr>
                      <a:r>
                        <a:rPr lang="el-GR" sz="1200">
                          <a:solidFill>
                            <a:srgbClr val="333333"/>
                          </a:solidFill>
                          <a:latin typeface="Arial"/>
                          <a:ea typeface="Times New Roman"/>
                          <a:cs typeface="Arial"/>
                        </a:rPr>
                        <a:t>411</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50000"/>
                        </a:lnSpc>
                        <a:spcAft>
                          <a:spcPts val="0"/>
                        </a:spcAft>
                      </a:pPr>
                      <a:r>
                        <a:rPr lang="el-GR" sz="1200">
                          <a:solidFill>
                            <a:srgbClr val="333333"/>
                          </a:solidFill>
                          <a:latin typeface="Arial"/>
                          <a:ea typeface="Times New Roman"/>
                          <a:cs typeface="Arial"/>
                        </a:rPr>
                        <a:t>Προετοιμασία, υλοποίηση, παρακολούθηση, δημοσιότητα (20%)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1.600.000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2</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40.539,76</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2,53%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40.539,76</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2,53%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44"/>
                  </a:ext>
                </a:extLst>
              </a:tr>
              <a:tr h="48589">
                <a:tc>
                  <a:txBody>
                    <a:bodyPr/>
                    <a:lstStyle/>
                    <a:p>
                      <a:pPr algn="just">
                        <a:lnSpc>
                          <a:spcPct val="150000"/>
                        </a:lnSpc>
                        <a:spcAft>
                          <a:spcPts val="0"/>
                        </a:spcAft>
                      </a:pPr>
                      <a:r>
                        <a:rPr lang="el-GR" sz="1200">
                          <a:solidFill>
                            <a:srgbClr val="333333"/>
                          </a:solidFill>
                          <a:latin typeface="Arial"/>
                          <a:ea typeface="Times New Roman"/>
                          <a:cs typeface="Arial"/>
                        </a:rPr>
                        <a:t>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r">
                        <a:lnSpc>
                          <a:spcPct val="150000"/>
                        </a:lnSpc>
                        <a:spcAft>
                          <a:spcPts val="0"/>
                        </a:spcAft>
                      </a:pPr>
                      <a:r>
                        <a:rPr lang="el-GR" sz="1200">
                          <a:solidFill>
                            <a:srgbClr val="333333"/>
                          </a:solidFill>
                          <a:latin typeface="Arial"/>
                          <a:ea typeface="Times New Roman"/>
                          <a:cs typeface="Arial"/>
                        </a:rPr>
                        <a:t>412</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50000"/>
                        </a:lnSpc>
                        <a:spcAft>
                          <a:spcPts val="0"/>
                        </a:spcAft>
                      </a:pPr>
                      <a:r>
                        <a:rPr lang="el-GR" sz="1200">
                          <a:solidFill>
                            <a:srgbClr val="333333"/>
                          </a:solidFill>
                          <a:latin typeface="Arial"/>
                          <a:ea typeface="Times New Roman"/>
                          <a:cs typeface="Arial"/>
                        </a:rPr>
                        <a:t>Αξιολόγηση (20%)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1.600.000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254.290,00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15,89%</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173.578,00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10,85%</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45"/>
                  </a:ext>
                </a:extLst>
              </a:tr>
              <a:tr h="48589">
                <a:tc>
                  <a:txBody>
                    <a:bodyPr/>
                    <a:lstStyle/>
                    <a:p>
                      <a:pPr algn="just">
                        <a:lnSpc>
                          <a:spcPct val="150000"/>
                        </a:lnSpc>
                        <a:spcAft>
                          <a:spcPts val="0"/>
                        </a:spcAft>
                      </a:pPr>
                      <a:r>
                        <a:rPr lang="el-GR" sz="1200">
                          <a:solidFill>
                            <a:srgbClr val="333333"/>
                          </a:solidFill>
                          <a:latin typeface="Arial"/>
                          <a:ea typeface="Times New Roman"/>
                          <a:cs typeface="Arial"/>
                        </a:rPr>
                        <a:t>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r">
                        <a:lnSpc>
                          <a:spcPct val="150000"/>
                        </a:lnSpc>
                        <a:spcAft>
                          <a:spcPts val="0"/>
                        </a:spcAft>
                      </a:pPr>
                      <a:r>
                        <a:rPr lang="el-GR" sz="1200">
                          <a:solidFill>
                            <a:srgbClr val="333333"/>
                          </a:solidFill>
                          <a:latin typeface="Arial"/>
                          <a:ea typeface="Times New Roman"/>
                          <a:cs typeface="Arial"/>
                        </a:rPr>
                        <a:t>413</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50000"/>
                        </a:lnSpc>
                        <a:spcAft>
                          <a:spcPts val="0"/>
                        </a:spcAft>
                      </a:pPr>
                      <a:r>
                        <a:rPr lang="el-GR" sz="1200">
                          <a:solidFill>
                            <a:srgbClr val="333333"/>
                          </a:solidFill>
                          <a:latin typeface="Arial"/>
                          <a:ea typeface="Times New Roman"/>
                          <a:cs typeface="Arial"/>
                        </a:rPr>
                        <a:t>Εκπόνηση μελετών (30%)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2.400.000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45</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2.110.470,00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87,94%</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788.170,00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32,84%</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46"/>
                  </a:ext>
                </a:extLst>
              </a:tr>
              <a:tr h="48589">
                <a:tc>
                  <a:txBody>
                    <a:bodyPr/>
                    <a:lstStyle/>
                    <a:p>
                      <a:pPr algn="just">
                        <a:lnSpc>
                          <a:spcPct val="150000"/>
                        </a:lnSpc>
                        <a:spcAft>
                          <a:spcPts val="0"/>
                        </a:spcAft>
                      </a:pPr>
                      <a:r>
                        <a:rPr lang="el-GR" sz="1200">
                          <a:solidFill>
                            <a:srgbClr val="333333"/>
                          </a:solidFill>
                          <a:latin typeface="Arial"/>
                          <a:ea typeface="Times New Roman"/>
                          <a:cs typeface="Arial"/>
                        </a:rPr>
                        <a:t>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r">
                        <a:lnSpc>
                          <a:spcPct val="150000"/>
                        </a:lnSpc>
                        <a:spcAft>
                          <a:spcPts val="0"/>
                        </a:spcAft>
                      </a:pPr>
                      <a:r>
                        <a:rPr lang="el-GR" sz="1200">
                          <a:solidFill>
                            <a:srgbClr val="333333"/>
                          </a:solidFill>
                          <a:latin typeface="Arial"/>
                          <a:ea typeface="Times New Roman"/>
                          <a:cs typeface="Arial"/>
                        </a:rPr>
                        <a:t>415</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50000"/>
                        </a:lnSpc>
                        <a:spcAft>
                          <a:spcPts val="0"/>
                        </a:spcAft>
                      </a:pPr>
                      <a:r>
                        <a:rPr lang="el-GR" sz="1200">
                          <a:solidFill>
                            <a:srgbClr val="333333"/>
                          </a:solidFill>
                          <a:latin typeface="Arial"/>
                          <a:ea typeface="Times New Roman"/>
                          <a:cs typeface="Arial"/>
                        </a:rPr>
                        <a:t>Πληροφόρηση του πολίτη (30%)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2.400.000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1.051.000,00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43,79%</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29.000,00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solidFill>
                            <a:srgbClr val="333333"/>
                          </a:solidFill>
                          <a:latin typeface="Arial"/>
                          <a:ea typeface="Times New Roman"/>
                          <a:cs typeface="Arial"/>
                        </a:rPr>
                        <a:t>1,21%</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47"/>
                  </a:ext>
                </a:extLst>
              </a:tr>
              <a:tr h="97178">
                <a:tc>
                  <a:txBody>
                    <a:bodyPr/>
                    <a:lstStyle/>
                    <a:p>
                      <a:pPr algn="just">
                        <a:lnSpc>
                          <a:spcPct val="150000"/>
                        </a:lnSpc>
                        <a:spcAft>
                          <a:spcPts val="0"/>
                        </a:spcAft>
                      </a:pPr>
                      <a:r>
                        <a:rPr lang="el-GR" sz="1200" b="1">
                          <a:solidFill>
                            <a:srgbClr val="333333"/>
                          </a:solidFill>
                          <a:latin typeface="Arial"/>
                          <a:ea typeface="Times New Roman"/>
                          <a:cs typeface="Arial"/>
                        </a:rPr>
                        <a:t>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50000"/>
                        </a:lnSpc>
                        <a:spcAft>
                          <a:spcPts val="0"/>
                        </a:spcAft>
                      </a:pPr>
                      <a:r>
                        <a:rPr lang="el-GR" sz="1200" b="1">
                          <a:solidFill>
                            <a:srgbClr val="333333"/>
                          </a:solidFill>
                          <a:latin typeface="Arial"/>
                          <a:ea typeface="Times New Roman"/>
                          <a:cs typeface="Arial"/>
                        </a:rPr>
                        <a:t> </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l">
                        <a:lnSpc>
                          <a:spcPct val="150000"/>
                        </a:lnSpc>
                        <a:spcAft>
                          <a:spcPts val="0"/>
                        </a:spcAft>
                      </a:pPr>
                      <a:r>
                        <a:rPr lang="el-GR" sz="1200" b="1">
                          <a:solidFill>
                            <a:srgbClr val="333333"/>
                          </a:solidFill>
                          <a:latin typeface="Arial"/>
                          <a:ea typeface="Times New Roman"/>
                          <a:cs typeface="Arial"/>
                        </a:rPr>
                        <a:t>ΣΥΝΟΛΟ</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FF"/>
                    </a:solidFill>
                  </a:tcPr>
                </a:tc>
                <a:tc>
                  <a:txBody>
                    <a:bodyPr/>
                    <a:lstStyle/>
                    <a:p>
                      <a:pPr algn="ctr">
                        <a:lnSpc>
                          <a:spcPct val="150000"/>
                        </a:lnSpc>
                        <a:spcAft>
                          <a:spcPts val="0"/>
                        </a:spcAft>
                      </a:pPr>
                      <a:r>
                        <a:rPr lang="el-GR" sz="1200" b="1">
                          <a:solidFill>
                            <a:srgbClr val="333333"/>
                          </a:solidFill>
                          <a:latin typeface="Arial"/>
                          <a:ea typeface="Times New Roman"/>
                          <a:cs typeface="Arial"/>
                        </a:rPr>
                        <a:t>596.300.075</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FF"/>
                    </a:solidFill>
                  </a:tcPr>
                </a:tc>
                <a:tc>
                  <a:txBody>
                    <a:bodyPr/>
                    <a:lstStyle/>
                    <a:p>
                      <a:pPr algn="ctr">
                        <a:lnSpc>
                          <a:spcPct val="150000"/>
                        </a:lnSpc>
                        <a:spcAft>
                          <a:spcPts val="0"/>
                        </a:spcAft>
                      </a:pPr>
                      <a:r>
                        <a:rPr lang="el-GR" sz="1200" b="1">
                          <a:solidFill>
                            <a:srgbClr val="333333"/>
                          </a:solidFill>
                          <a:latin typeface="Arial"/>
                          <a:ea typeface="Times New Roman"/>
                          <a:cs typeface="Arial"/>
                        </a:rPr>
                        <a:t>368</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FF"/>
                    </a:solidFill>
                  </a:tcPr>
                </a:tc>
                <a:tc>
                  <a:txBody>
                    <a:bodyPr/>
                    <a:lstStyle/>
                    <a:p>
                      <a:pPr algn="ctr">
                        <a:lnSpc>
                          <a:spcPct val="150000"/>
                        </a:lnSpc>
                        <a:spcAft>
                          <a:spcPts val="0"/>
                        </a:spcAft>
                      </a:pPr>
                      <a:r>
                        <a:rPr lang="el-GR" sz="1200" b="1">
                          <a:solidFill>
                            <a:srgbClr val="333333"/>
                          </a:solidFill>
                          <a:latin typeface="Arial"/>
                          <a:ea typeface="Times New Roman"/>
                          <a:cs typeface="Arial"/>
                        </a:rPr>
                        <a:t>369.420.811,72</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FF"/>
                    </a:solidFill>
                  </a:tcPr>
                </a:tc>
                <a:tc>
                  <a:txBody>
                    <a:bodyPr/>
                    <a:lstStyle/>
                    <a:p>
                      <a:pPr algn="ctr">
                        <a:lnSpc>
                          <a:spcPct val="150000"/>
                        </a:lnSpc>
                        <a:spcAft>
                          <a:spcPts val="0"/>
                        </a:spcAft>
                      </a:pPr>
                      <a:r>
                        <a:rPr lang="el-GR" sz="1200" b="1">
                          <a:solidFill>
                            <a:srgbClr val="333333"/>
                          </a:solidFill>
                          <a:latin typeface="Arial"/>
                          <a:ea typeface="Times New Roman"/>
                          <a:cs typeface="Arial"/>
                        </a:rPr>
                        <a:t>61,95%</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FF"/>
                    </a:solidFill>
                  </a:tcPr>
                </a:tc>
                <a:tc>
                  <a:txBody>
                    <a:bodyPr/>
                    <a:lstStyle/>
                    <a:p>
                      <a:pPr algn="ctr">
                        <a:lnSpc>
                          <a:spcPct val="150000"/>
                        </a:lnSpc>
                        <a:spcAft>
                          <a:spcPts val="0"/>
                        </a:spcAft>
                      </a:pPr>
                      <a:r>
                        <a:rPr lang="el-GR" sz="1200" b="1">
                          <a:solidFill>
                            <a:srgbClr val="333333"/>
                          </a:solidFill>
                          <a:latin typeface="Arial"/>
                          <a:ea typeface="Times New Roman"/>
                          <a:cs typeface="Arial"/>
                        </a:rPr>
                        <a:t>149.980.480,80</a:t>
                      </a:r>
                      <a:endParaRPr lang="el-GR" sz="120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FF"/>
                    </a:solidFill>
                  </a:tcPr>
                </a:tc>
                <a:tc>
                  <a:txBody>
                    <a:bodyPr/>
                    <a:lstStyle/>
                    <a:p>
                      <a:pPr algn="ctr">
                        <a:lnSpc>
                          <a:spcPct val="150000"/>
                        </a:lnSpc>
                        <a:spcAft>
                          <a:spcPts val="0"/>
                        </a:spcAft>
                      </a:pPr>
                      <a:r>
                        <a:rPr lang="el-GR" sz="1200" b="1" dirty="0">
                          <a:solidFill>
                            <a:srgbClr val="333333"/>
                          </a:solidFill>
                          <a:latin typeface="Arial"/>
                          <a:ea typeface="Times New Roman"/>
                          <a:cs typeface="Arial"/>
                        </a:rPr>
                        <a:t>25,15%</a:t>
                      </a:r>
                      <a:endParaRPr lang="el-GR" sz="1200" dirty="0">
                        <a:latin typeface="Arial"/>
                        <a:ea typeface="Times New Roman"/>
                        <a:cs typeface="Times New Roman"/>
                      </a:endParaRPr>
                    </a:p>
                  </a:txBody>
                  <a:tcPr marL="16196" marR="16196"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FF"/>
                    </a:solidFill>
                  </a:tcPr>
                </a:tc>
                <a:extLst>
                  <a:ext uri="{0D108BD9-81ED-4DB2-BD59-A6C34878D82A}">
                    <a16:rowId xmlns:a16="http://schemas.microsoft.com/office/drawing/2014/main" val="10048"/>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cap="all" dirty="0"/>
              <a:t>ΣΤΟΧΟΘΕΣΙΑ Ε.Π.ΠΕΡ. &amp; ΔΕΙΚΤΕΣ</a:t>
            </a:r>
            <a:br>
              <a:rPr lang="el-GR" b="1" cap="all" dirty="0"/>
            </a:br>
            <a:endParaRPr lang="el-GR" dirty="0"/>
          </a:p>
        </p:txBody>
      </p:sp>
      <p:sp>
        <p:nvSpPr>
          <p:cNvPr id="3" name="2 - Θέση περιεχομένου"/>
          <p:cNvSpPr>
            <a:spLocks noGrp="1"/>
          </p:cNvSpPr>
          <p:nvPr>
            <p:ph idx="1"/>
          </p:nvPr>
        </p:nvSpPr>
        <p:spPr/>
        <p:txBody>
          <a:bodyPr>
            <a:normAutofit lnSpcReduction="10000"/>
          </a:bodyPr>
          <a:lstStyle/>
          <a:p>
            <a:r>
              <a:rPr lang="el-GR" b="1" cap="small" dirty="0"/>
              <a:t>Αποθεματικά Επίδοσης &amp; Προγραμματισμού</a:t>
            </a:r>
          </a:p>
          <a:p>
            <a:pPr>
              <a:buNone/>
            </a:pPr>
            <a:endParaRPr lang="el-GR" dirty="0"/>
          </a:p>
          <a:p>
            <a:r>
              <a:rPr lang="el-GR" dirty="0"/>
              <a:t>Δεδομένου ότι το Ε.Π.ΠΕΡ. δεν έχει επιτύχει τους στόχους που είχαν τεθεί αρχικά για την περίοδο της Ενδιάμεσης Αξιολόγησης, δεν του αναλογεί ποσοστό του Αποθεματικού Επίδοσης. Παράλληλα, το Αποθεματικό Προγραμματισμού κατευθύνθηκε κατά κύριο λόγο σε περιφερειακές αναπτυξιακές δράσεις.</a:t>
            </a:r>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40000" lnSpcReduction="20000"/>
          </a:bodyPr>
          <a:lstStyle/>
          <a:p>
            <a:r>
              <a:rPr lang="el-GR" b="1" cap="small" dirty="0"/>
              <a:t>Ποσοτικοποίηση &amp; Ανάλυση Δεικτών και Θέσεις Εργασίας που Προέκυψαν κατά την Υλοποίηση των Έργων</a:t>
            </a:r>
            <a:endParaRPr lang="el-GR" dirty="0"/>
          </a:p>
          <a:p>
            <a:r>
              <a:rPr lang="el-GR" b="1" i="1" dirty="0"/>
              <a:t>Ποσοτικοποίηση &amp; Ανάλυση Δεικτών Ε.Π.ΠΕΡ.</a:t>
            </a:r>
          </a:p>
          <a:p>
            <a:r>
              <a:rPr lang="el-GR" dirty="0"/>
              <a:t> Ο βαθμός επίτευξης των Δεικτών Υλοποίησης (ή Πραγματοποίησης) του Ε.Π.ΠΕΡ στηρίζεται στην σύγκριση των απορροφήσεων του Προγράμματος έως 31/12/2004 με τον συνολικό προϋπολογισμό των ενταγμένων Έργων που επηρεάζουν τον εκάστοτε Δείκτη. Η κατηγοριοποίηση των ποσοστών επίτευξης που προκύπτουν γίνεται με βάση την ακόλουθη παραδοχή:</a:t>
            </a:r>
          </a:p>
          <a:p>
            <a:pPr lvl="0"/>
            <a:r>
              <a:rPr lang="el-GR" dirty="0"/>
              <a:t>Δείκτης με ποσοστό επίτευξης από 91% έως 100% χαρακτηρίζεται ως «Έχει επιτευχθεί»</a:t>
            </a:r>
          </a:p>
          <a:p>
            <a:pPr lvl="0"/>
            <a:r>
              <a:rPr lang="el-GR" dirty="0"/>
              <a:t>Δείκτης με ποσοστό επίτευξης από 66% έως 90% χαρακτηρίζεται ως «Υψηλό % φυσικής υλοποίησης»</a:t>
            </a:r>
          </a:p>
          <a:p>
            <a:pPr lvl="0"/>
            <a:r>
              <a:rPr lang="el-GR" dirty="0"/>
              <a:t>Δείκτης με ποσοστό επίτευξης από 36% έως 65% χαρακτηρίζεται ως «Μέτριο % φυσικής υλοποίησης»</a:t>
            </a:r>
          </a:p>
          <a:p>
            <a:pPr lvl="0"/>
            <a:r>
              <a:rPr lang="el-GR" dirty="0"/>
              <a:t>Δείκτης με ποσοστό επίτευξης από 21% έως 35% χαρακτηρίζεται ως «Χαμηλό % φυσικής υλοποίησης»</a:t>
            </a:r>
          </a:p>
          <a:p>
            <a:pPr lvl="0"/>
            <a:r>
              <a:rPr lang="el-GR" dirty="0"/>
              <a:t>Δείκτης με ποσοστό επίτευξης από 1% έως 20% χαρακτηρίζεται ως «Επισφαλής Δείκτης»</a:t>
            </a:r>
          </a:p>
          <a:p>
            <a:r>
              <a:rPr lang="el-GR" dirty="0"/>
              <a:t> </a:t>
            </a:r>
          </a:p>
          <a:p>
            <a:r>
              <a:rPr lang="el-GR" dirty="0"/>
              <a:t>Μελετώντας τους συνολικά 69 Δείκτες Πραγματοποίησης του Ε.Π.ΠΕΡ. παρατηρούνται τα εξής:</a:t>
            </a:r>
          </a:p>
          <a:p>
            <a:pPr lvl="0"/>
            <a:r>
              <a:rPr lang="el-GR" dirty="0"/>
              <a:t>3 έχουν επιτευχθεί </a:t>
            </a:r>
          </a:p>
          <a:p>
            <a:pPr lvl="0"/>
            <a:r>
              <a:rPr lang="el-GR" dirty="0"/>
              <a:t>6 έχουν υψηλό ποσοστό φυσικής υλοποίησης</a:t>
            </a:r>
          </a:p>
          <a:p>
            <a:pPr lvl="0"/>
            <a:r>
              <a:rPr lang="el-GR" dirty="0"/>
              <a:t>14 έχουν μέτριο ποσοστό φυσικής υλοποίησης</a:t>
            </a:r>
          </a:p>
          <a:p>
            <a:pPr lvl="0"/>
            <a:r>
              <a:rPr lang="el-GR" dirty="0"/>
              <a:t>10 έχουν χαμηλό ποσοστό φυσικής υλοποίησης </a:t>
            </a:r>
          </a:p>
          <a:p>
            <a:pPr lvl="0"/>
            <a:r>
              <a:rPr lang="el-GR" dirty="0"/>
              <a:t>21 έχουν χαρακτηρισθεί «επισφαλείς»</a:t>
            </a:r>
          </a:p>
          <a:p>
            <a:pPr lvl="0"/>
            <a:r>
              <a:rPr lang="el-GR" dirty="0"/>
              <a:t>15 αφορούν σε Έργα που είτε θα υλοποιηθούν μελλοντικά είτε αφορούν σε Ανοικτές Προσκλήσεις για την ένταξη Έργων</a:t>
            </a:r>
          </a:p>
          <a:p>
            <a:endParaRPr lang="el-GR" dirty="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dirty="0"/>
              <a:t>Δείκτες </a:t>
            </a:r>
          </a:p>
          <a:p>
            <a:r>
              <a:rPr lang="el-GR" dirty="0"/>
              <a:t>Εισροών</a:t>
            </a:r>
          </a:p>
          <a:p>
            <a:r>
              <a:rPr lang="el-GR" dirty="0"/>
              <a:t>Φυσικού αντικειμένου (εκροών)</a:t>
            </a:r>
          </a:p>
          <a:p>
            <a:r>
              <a:rPr lang="el-GR" dirty="0"/>
              <a:t>Συνάφειας</a:t>
            </a:r>
          </a:p>
          <a:p>
            <a:r>
              <a:rPr lang="el-GR" dirty="0"/>
              <a:t>Συνέργειας</a:t>
            </a:r>
          </a:p>
          <a:p>
            <a:r>
              <a:rPr lang="el-GR" dirty="0"/>
              <a:t>Αποτελεσματικότητας</a:t>
            </a:r>
          </a:p>
          <a:p>
            <a:r>
              <a:rPr lang="el-GR" dirty="0"/>
              <a:t>Αποδοτικότητας</a:t>
            </a:r>
          </a:p>
          <a:p>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b="1" dirty="0"/>
              <a:t>Άξονας Προτεραιότητας 1: Υδατικό Περιβάλλον</a:t>
            </a:r>
            <a:br>
              <a:rPr lang="el-GR" dirty="0"/>
            </a:br>
            <a:endParaRPr lang="el-GR" dirty="0"/>
          </a:p>
        </p:txBody>
      </p:sp>
      <p:sp>
        <p:nvSpPr>
          <p:cNvPr id="3" name="2 - Θέση περιεχομένου"/>
          <p:cNvSpPr>
            <a:spLocks noGrp="1"/>
          </p:cNvSpPr>
          <p:nvPr>
            <p:ph idx="1"/>
          </p:nvPr>
        </p:nvSpPr>
        <p:spPr/>
        <p:txBody>
          <a:bodyPr>
            <a:normAutofit fontScale="47500" lnSpcReduction="20000"/>
          </a:bodyPr>
          <a:lstStyle/>
          <a:p>
            <a:pPr lvl="0"/>
            <a:r>
              <a:rPr lang="el-GR" dirty="0"/>
              <a:t>Ο Δείκτης «Αριθμός δειγματοληψιών / έτος (για την παρακολούθηση των ακτών κολύμβησης)» έχει μέτριο % φυσικής υλοποίησης καθώς έχει εντοπιστεί πρόβλημα στις πληρωμές του Έργου.</a:t>
            </a:r>
          </a:p>
          <a:p>
            <a:pPr lvl="0"/>
            <a:r>
              <a:rPr lang="el-GR" dirty="0"/>
              <a:t>Σε σχέση με τον Δείκτη «Αριθμός δειγματοληψιών / έτος (για την παρακολούθηση των κλειστών κόλπων και Δέλτα ποταμών και των χερσαίων πηγών που τα επηρεάζουν)» που παρουσιάζει χαμηλό % φυσικής υλοποίησης, σημειώνονται καθυστερήσεις στην ανάθεση του αντίστοιχου Έργου από τον Τελικό Δικαιούχο.</a:t>
            </a:r>
          </a:p>
          <a:p>
            <a:pPr lvl="0"/>
            <a:r>
              <a:rPr lang="el-GR" dirty="0"/>
              <a:t>Ο Δείκτης «Αριθμός εργαστηρίων που ενισχύονται (νέα &amp; συμπληρώσεις υποδομής υφιστάμενων)» χαρακτηρίζεται επισφαλής καθώς υπάρχει μόνο πρόσκληση και αναμένεται ένταξη.</a:t>
            </a:r>
          </a:p>
          <a:p>
            <a:pPr lvl="0"/>
            <a:r>
              <a:rPr lang="el-GR" dirty="0"/>
              <a:t>Ο Δείκτης «Κύριες Μελέτες» χαρακτηρίζεται επισφαλής καθώς ο Διαγωνισμός για το Έργο «Δράσεις για την Εφαρμογή της Οδηγίας 2000/60/ΕΕ» προϋπολογισμού 2,64 εκατ. Ευρώ δεν έχει προχωρήσει.</a:t>
            </a:r>
          </a:p>
          <a:p>
            <a:pPr lvl="0"/>
            <a:r>
              <a:rPr lang="el-GR" dirty="0"/>
              <a:t>Ο Δείκτης «Βελτίωση πρωτεύοντος δικτύου ύδρευσης» έχει Μέτριο % φυσικής υλοποίησης.</a:t>
            </a:r>
          </a:p>
          <a:p>
            <a:pPr lvl="0"/>
            <a:r>
              <a:rPr lang="el-GR" dirty="0"/>
              <a:t>Ο Δείκτης «Φυσικά συστήματα επεξεργασίας λυμάτων» έχει Χαμηλό % φυσικής υλοποίησης καθώς έχει παρατηρηθεί καθυστέρηση στην πληρωμή ενός Έργου ενώ άλλο Έργο βρίσκεται σε διαδικασία συγγραφής των Τευχών Δημοπράτησης.</a:t>
            </a:r>
          </a:p>
          <a:p>
            <a:r>
              <a:rPr lang="el-GR" dirty="0"/>
              <a:t>Ο Δείκτης «Δράσεις ανάκτησης επεξεργασμένων εκροών» είναι επισφαλής καθώς έχει παρατηρηθεί καθυστέρηση στην ολοκλήρωση του δεύτερου διαγωνισμού εν αναμονή της έγκρισης της τροποποίησης της αρχικής απόφασης</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graphicFrame>
        <p:nvGraphicFramePr>
          <p:cNvPr id="4" name="3 - Θέση περιεχομένου"/>
          <p:cNvGraphicFramePr>
            <a:graphicFrameLocks noGrp="1"/>
          </p:cNvGraphicFramePr>
          <p:nvPr>
            <p:ph idx="1"/>
          </p:nvPr>
        </p:nvGraphicFramePr>
        <p:xfrm>
          <a:off x="1259632" y="1628800"/>
          <a:ext cx="6579865" cy="2768015"/>
        </p:xfrm>
        <a:graphic>
          <a:graphicData uri="http://schemas.openxmlformats.org/drawingml/2006/table">
            <a:tbl>
              <a:tblPr/>
              <a:tblGrid>
                <a:gridCol w="4731211">
                  <a:extLst>
                    <a:ext uri="{9D8B030D-6E8A-4147-A177-3AD203B41FA5}">
                      <a16:colId xmlns:a16="http://schemas.microsoft.com/office/drawing/2014/main" val="20000"/>
                    </a:ext>
                  </a:extLst>
                </a:gridCol>
                <a:gridCol w="887354">
                  <a:extLst>
                    <a:ext uri="{9D8B030D-6E8A-4147-A177-3AD203B41FA5}">
                      <a16:colId xmlns:a16="http://schemas.microsoft.com/office/drawing/2014/main" val="20001"/>
                    </a:ext>
                  </a:extLst>
                </a:gridCol>
                <a:gridCol w="961300">
                  <a:extLst>
                    <a:ext uri="{9D8B030D-6E8A-4147-A177-3AD203B41FA5}">
                      <a16:colId xmlns:a16="http://schemas.microsoft.com/office/drawing/2014/main" val="20002"/>
                    </a:ext>
                  </a:extLst>
                </a:gridCol>
              </a:tblGrid>
              <a:tr h="758526">
                <a:tc>
                  <a:txBody>
                    <a:bodyPr/>
                    <a:lstStyle/>
                    <a:p>
                      <a:pPr algn="ctr">
                        <a:lnSpc>
                          <a:spcPts val="1500"/>
                        </a:lnSpc>
                        <a:spcBef>
                          <a:spcPts val="300"/>
                        </a:spcBef>
                        <a:spcAft>
                          <a:spcPts val="300"/>
                        </a:spcAft>
                        <a:tabLst>
                          <a:tab pos="1028700" algn="l"/>
                        </a:tabLst>
                      </a:pPr>
                      <a:r>
                        <a:rPr lang="el-GR" sz="1000" b="1" dirty="0">
                          <a:solidFill>
                            <a:srgbClr val="000000"/>
                          </a:solidFill>
                          <a:latin typeface="Arial"/>
                          <a:ea typeface="Times New Roman"/>
                          <a:cs typeface="Arial"/>
                        </a:rPr>
                        <a:t>Δείκτες Πραγματοποίησης</a:t>
                      </a:r>
                      <a:endParaRPr lang="el-GR" sz="1000" dirty="0">
                        <a:solidFill>
                          <a:srgbClr val="000000"/>
                        </a:solidFill>
                        <a:latin typeface="Arial"/>
                        <a:ea typeface="Times New Roman"/>
                        <a:cs typeface="Times New Roman"/>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CC"/>
                    </a:solidFill>
                  </a:tcPr>
                </a:tc>
                <a:tc>
                  <a:txBody>
                    <a:bodyPr/>
                    <a:lstStyle/>
                    <a:p>
                      <a:pPr algn="ctr">
                        <a:lnSpc>
                          <a:spcPts val="1500"/>
                        </a:lnSpc>
                        <a:spcBef>
                          <a:spcPts val="300"/>
                        </a:spcBef>
                        <a:spcAft>
                          <a:spcPts val="300"/>
                        </a:spcAft>
                        <a:tabLst>
                          <a:tab pos="1028700" algn="l"/>
                        </a:tabLst>
                      </a:pPr>
                      <a:r>
                        <a:rPr lang="el-GR" sz="1000" b="1">
                          <a:solidFill>
                            <a:srgbClr val="000000"/>
                          </a:solidFill>
                          <a:latin typeface="Arial"/>
                          <a:ea typeface="Times New Roman"/>
                          <a:cs typeface="Arial"/>
                        </a:rPr>
                        <a:t>Τιμή Στόχος 2008</a:t>
                      </a:r>
                      <a:endParaRPr lang="el-GR" sz="1000">
                        <a:solidFill>
                          <a:srgbClr val="000000"/>
                        </a:solidFill>
                        <a:latin typeface="Arial"/>
                        <a:ea typeface="Times New Roman"/>
                        <a:cs typeface="Times New Roman"/>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CC"/>
                    </a:solidFill>
                  </a:tcPr>
                </a:tc>
                <a:tc>
                  <a:txBody>
                    <a:bodyPr/>
                    <a:lstStyle/>
                    <a:p>
                      <a:pPr algn="ctr">
                        <a:lnSpc>
                          <a:spcPct val="150000"/>
                        </a:lnSpc>
                        <a:spcBef>
                          <a:spcPts val="300"/>
                        </a:spcBef>
                        <a:spcAft>
                          <a:spcPts val="300"/>
                        </a:spcAft>
                      </a:pPr>
                      <a:r>
                        <a:rPr lang="el-GR" sz="1000" b="1">
                          <a:latin typeface="Arial"/>
                          <a:ea typeface="Times New Roman"/>
                          <a:cs typeface="Arial"/>
                        </a:rPr>
                        <a:t>Ποσοστό Επίτευξης έως 31/12/2004</a:t>
                      </a:r>
                      <a:endParaRPr lang="el-GR" sz="1000">
                        <a:latin typeface="Arial"/>
                        <a:ea typeface="Times New Roman"/>
                        <a:cs typeface="Times New Roman"/>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CC"/>
                    </a:solidFill>
                  </a:tcPr>
                </a:tc>
                <a:extLst>
                  <a:ext uri="{0D108BD9-81ED-4DB2-BD59-A6C34878D82A}">
                    <a16:rowId xmlns:a16="http://schemas.microsoft.com/office/drawing/2014/main" val="10000"/>
                  </a:ext>
                </a:extLst>
              </a:tr>
              <a:tr h="252842">
                <a:tc gridSpan="3">
                  <a:txBody>
                    <a:bodyPr/>
                    <a:lstStyle/>
                    <a:p>
                      <a:pPr algn="just">
                        <a:lnSpc>
                          <a:spcPct val="150000"/>
                        </a:lnSpc>
                        <a:spcBef>
                          <a:spcPts val="720"/>
                        </a:spcBef>
                        <a:spcAft>
                          <a:spcPts val="720"/>
                        </a:spcAft>
                      </a:pPr>
                      <a:r>
                        <a:rPr lang="el-GR" sz="1000" b="1">
                          <a:latin typeface="Arial"/>
                          <a:ea typeface="Times New Roman"/>
                          <a:cs typeface="Arial"/>
                        </a:rPr>
                        <a:t>1.1. ΠΑΡΑΚΟΛΟΥΘΗΣΗ ΠΟΙΟΤΗΤΑΣ ΝΕΡΩΝ</a:t>
                      </a:r>
                      <a:endParaRPr lang="el-GR" sz="1000">
                        <a:latin typeface="Arial"/>
                        <a:ea typeface="Times New Roman"/>
                        <a:cs typeface="Times New Roman"/>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E0E0E0"/>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1"/>
                  </a:ext>
                </a:extLst>
              </a:tr>
              <a:tr h="347864">
                <a:tc>
                  <a:txBody>
                    <a:bodyPr/>
                    <a:lstStyle/>
                    <a:p>
                      <a:pPr algn="l">
                        <a:lnSpc>
                          <a:spcPct val="150000"/>
                        </a:lnSpc>
                        <a:spcBef>
                          <a:spcPts val="720"/>
                        </a:spcBef>
                        <a:spcAft>
                          <a:spcPts val="720"/>
                        </a:spcAft>
                      </a:pPr>
                      <a:r>
                        <a:rPr lang="el-GR" sz="1000">
                          <a:latin typeface="Arial"/>
                          <a:ea typeface="Times New Roman"/>
                          <a:cs typeface="Arial"/>
                        </a:rPr>
                        <a:t>Αριθμός δειγματοληψιών / έτος (για την παρακολούθηση των ακτών κολύμβησης)</a:t>
                      </a:r>
                      <a:endParaRPr lang="el-GR" sz="1000">
                        <a:latin typeface="Arial"/>
                        <a:ea typeface="Times New Roman"/>
                        <a:cs typeface="Times New Roman"/>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720"/>
                        </a:spcBef>
                        <a:spcAft>
                          <a:spcPts val="720"/>
                        </a:spcAft>
                      </a:pPr>
                      <a:r>
                        <a:rPr lang="el-GR" sz="1000" b="1">
                          <a:latin typeface="Arial"/>
                          <a:ea typeface="Times New Roman"/>
                          <a:cs typeface="Arial"/>
                        </a:rPr>
                        <a:t>22.000</a:t>
                      </a:r>
                      <a:endParaRPr lang="el-GR" sz="1000">
                        <a:latin typeface="Arial"/>
                        <a:ea typeface="Times New Roman"/>
                        <a:cs typeface="Times New Roman"/>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720"/>
                        </a:spcBef>
                        <a:spcAft>
                          <a:spcPts val="720"/>
                        </a:spcAft>
                      </a:pPr>
                      <a:r>
                        <a:rPr lang="el-GR" sz="1000" b="1">
                          <a:latin typeface="Arial"/>
                          <a:ea typeface="Times New Roman"/>
                          <a:cs typeface="Arial"/>
                        </a:rPr>
                        <a:t>40% </a:t>
                      </a:r>
                      <a:endParaRPr lang="el-GR" sz="1000">
                        <a:latin typeface="Arial"/>
                        <a:ea typeface="Times New Roman"/>
                        <a:cs typeface="Times New Roman"/>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2"/>
                  </a:ext>
                </a:extLst>
              </a:tr>
              <a:tr h="505684">
                <a:tc>
                  <a:txBody>
                    <a:bodyPr/>
                    <a:lstStyle/>
                    <a:p>
                      <a:pPr algn="l">
                        <a:lnSpc>
                          <a:spcPct val="150000"/>
                        </a:lnSpc>
                        <a:spcBef>
                          <a:spcPts val="720"/>
                        </a:spcBef>
                        <a:spcAft>
                          <a:spcPts val="720"/>
                        </a:spcAft>
                      </a:pPr>
                      <a:r>
                        <a:rPr lang="el-GR" sz="1000">
                          <a:latin typeface="Arial"/>
                          <a:ea typeface="Times New Roman"/>
                          <a:cs typeface="Arial"/>
                        </a:rPr>
                        <a:t>Αριθμός δειγματοληψιών / έτος (για την παρακολούθηση των κλειστών κόλπων και Δέλτα ποταμών και των χερσαίων πηγών που τα επηρεάζουν)</a:t>
                      </a:r>
                      <a:endParaRPr lang="el-GR" sz="1000">
                        <a:latin typeface="Arial"/>
                        <a:ea typeface="Times New Roman"/>
                        <a:cs typeface="Times New Roman"/>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720"/>
                        </a:spcBef>
                        <a:spcAft>
                          <a:spcPts val="720"/>
                        </a:spcAft>
                      </a:pPr>
                      <a:r>
                        <a:rPr lang="el-GR" sz="1000" b="1">
                          <a:latin typeface="Arial"/>
                          <a:ea typeface="Times New Roman"/>
                          <a:cs typeface="Arial"/>
                        </a:rPr>
                        <a:t>800</a:t>
                      </a:r>
                      <a:endParaRPr lang="el-GR" sz="1000">
                        <a:latin typeface="Arial"/>
                        <a:ea typeface="Times New Roman"/>
                        <a:cs typeface="Times New Roman"/>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720"/>
                        </a:spcBef>
                        <a:spcAft>
                          <a:spcPts val="720"/>
                        </a:spcAft>
                      </a:pPr>
                      <a:r>
                        <a:rPr lang="el-GR" sz="1000" b="1">
                          <a:latin typeface="Arial"/>
                          <a:ea typeface="Times New Roman"/>
                          <a:cs typeface="Arial"/>
                        </a:rPr>
                        <a:t>21% </a:t>
                      </a:r>
                      <a:endParaRPr lang="el-GR" sz="1000">
                        <a:latin typeface="Arial"/>
                        <a:ea typeface="Times New Roman"/>
                        <a:cs typeface="Times New Roman"/>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3"/>
                  </a:ext>
                </a:extLst>
              </a:tr>
              <a:tr h="293330">
                <a:tc>
                  <a:txBody>
                    <a:bodyPr/>
                    <a:lstStyle/>
                    <a:p>
                      <a:pPr algn="l">
                        <a:lnSpc>
                          <a:spcPct val="150000"/>
                        </a:lnSpc>
                        <a:spcBef>
                          <a:spcPts val="720"/>
                        </a:spcBef>
                        <a:spcAft>
                          <a:spcPts val="720"/>
                        </a:spcAft>
                      </a:pPr>
                      <a:r>
                        <a:rPr lang="el-GR" sz="1000">
                          <a:latin typeface="Arial"/>
                          <a:ea typeface="Times New Roman"/>
                          <a:cs typeface="Arial"/>
                        </a:rPr>
                        <a:t>Αριθμός εργαστηρίων που ενισχύονται (νέα &amp; συμπληρώσεις υποδομής υφιστάμενων)</a:t>
                      </a:r>
                      <a:endParaRPr lang="el-GR" sz="1000">
                        <a:latin typeface="Arial"/>
                        <a:ea typeface="Times New Roman"/>
                        <a:cs typeface="Times New Roman"/>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720"/>
                        </a:spcBef>
                        <a:spcAft>
                          <a:spcPts val="720"/>
                        </a:spcAft>
                      </a:pPr>
                      <a:r>
                        <a:rPr lang="el-GR" sz="1000" b="1">
                          <a:latin typeface="Arial"/>
                          <a:ea typeface="Times New Roman"/>
                          <a:cs typeface="Arial"/>
                        </a:rPr>
                        <a:t>12</a:t>
                      </a:r>
                      <a:endParaRPr lang="el-GR" sz="1000">
                        <a:latin typeface="Arial"/>
                        <a:ea typeface="Times New Roman"/>
                        <a:cs typeface="Times New Roman"/>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720"/>
                        </a:spcBef>
                        <a:spcAft>
                          <a:spcPts val="720"/>
                        </a:spcAft>
                      </a:pPr>
                      <a:r>
                        <a:rPr lang="el-GR" sz="1000" b="1">
                          <a:latin typeface="Arial"/>
                          <a:ea typeface="Times New Roman"/>
                          <a:cs typeface="Arial"/>
                        </a:rPr>
                        <a:t>0% </a:t>
                      </a:r>
                      <a:endParaRPr lang="el-GR" sz="1000">
                        <a:latin typeface="Arial"/>
                        <a:ea typeface="Times New Roman"/>
                        <a:cs typeface="Times New Roman"/>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4"/>
                  </a:ext>
                </a:extLst>
              </a:tr>
              <a:tr h="290025">
                <a:tc>
                  <a:txBody>
                    <a:bodyPr/>
                    <a:lstStyle/>
                    <a:p>
                      <a:pPr algn="l">
                        <a:lnSpc>
                          <a:spcPct val="150000"/>
                        </a:lnSpc>
                        <a:spcBef>
                          <a:spcPts val="720"/>
                        </a:spcBef>
                        <a:spcAft>
                          <a:spcPts val="720"/>
                        </a:spcAft>
                      </a:pPr>
                      <a:r>
                        <a:rPr lang="el-GR" sz="1000">
                          <a:latin typeface="Arial"/>
                          <a:ea typeface="Times New Roman"/>
                          <a:cs typeface="Arial"/>
                        </a:rPr>
                        <a:t>Κύριες μελέτες</a:t>
                      </a:r>
                      <a:endParaRPr lang="el-GR" sz="1000">
                        <a:latin typeface="Arial"/>
                        <a:ea typeface="Times New Roman"/>
                        <a:cs typeface="Times New Roman"/>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720"/>
                        </a:spcBef>
                        <a:spcAft>
                          <a:spcPts val="720"/>
                        </a:spcAft>
                      </a:pPr>
                      <a:r>
                        <a:rPr lang="el-GR" sz="1000" b="1">
                          <a:latin typeface="Arial"/>
                          <a:ea typeface="Times New Roman"/>
                          <a:cs typeface="Arial"/>
                        </a:rPr>
                        <a:t>3</a:t>
                      </a:r>
                      <a:endParaRPr lang="el-GR" sz="1000">
                        <a:latin typeface="Arial"/>
                        <a:ea typeface="Times New Roman"/>
                        <a:cs typeface="Times New Roman"/>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720"/>
                        </a:spcBef>
                        <a:spcAft>
                          <a:spcPts val="720"/>
                        </a:spcAft>
                      </a:pPr>
                      <a:r>
                        <a:rPr lang="el-GR" sz="1000" b="1" dirty="0">
                          <a:latin typeface="Arial"/>
                          <a:ea typeface="Times New Roman"/>
                          <a:cs typeface="Arial"/>
                        </a:rPr>
                        <a:t>4%</a:t>
                      </a:r>
                      <a:endParaRPr lang="el-GR" sz="1000" dirty="0">
                        <a:latin typeface="Arial"/>
                        <a:ea typeface="Times New Roman"/>
                        <a:cs typeface="Times New Roman"/>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graphicFrame>
        <p:nvGraphicFramePr>
          <p:cNvPr id="5" name="4 - Πίνακας"/>
          <p:cNvGraphicFramePr>
            <a:graphicFrameLocks noGrp="1"/>
          </p:cNvGraphicFramePr>
          <p:nvPr/>
        </p:nvGraphicFramePr>
        <p:xfrm>
          <a:off x="1259632" y="4365104"/>
          <a:ext cx="6600056" cy="2170822"/>
        </p:xfrm>
        <a:graphic>
          <a:graphicData uri="http://schemas.openxmlformats.org/drawingml/2006/table">
            <a:tbl>
              <a:tblPr/>
              <a:tblGrid>
                <a:gridCol w="4968248">
                  <a:extLst>
                    <a:ext uri="{9D8B030D-6E8A-4147-A177-3AD203B41FA5}">
                      <a16:colId xmlns:a16="http://schemas.microsoft.com/office/drawing/2014/main" val="20000"/>
                    </a:ext>
                  </a:extLst>
                </a:gridCol>
                <a:gridCol w="720384">
                  <a:extLst>
                    <a:ext uri="{9D8B030D-6E8A-4147-A177-3AD203B41FA5}">
                      <a16:colId xmlns:a16="http://schemas.microsoft.com/office/drawing/2014/main" val="20001"/>
                    </a:ext>
                  </a:extLst>
                </a:gridCol>
                <a:gridCol w="911424">
                  <a:extLst>
                    <a:ext uri="{9D8B030D-6E8A-4147-A177-3AD203B41FA5}">
                      <a16:colId xmlns:a16="http://schemas.microsoft.com/office/drawing/2014/main" val="20002"/>
                    </a:ext>
                  </a:extLst>
                </a:gridCol>
              </a:tblGrid>
              <a:tr h="922372">
                <a:tc>
                  <a:txBody>
                    <a:bodyPr/>
                    <a:lstStyle/>
                    <a:p>
                      <a:pPr algn="ctr">
                        <a:lnSpc>
                          <a:spcPts val="1500"/>
                        </a:lnSpc>
                        <a:spcBef>
                          <a:spcPts val="300"/>
                        </a:spcBef>
                        <a:spcAft>
                          <a:spcPts val="300"/>
                        </a:spcAft>
                        <a:tabLst>
                          <a:tab pos="1028700" algn="l"/>
                        </a:tabLst>
                      </a:pPr>
                      <a:r>
                        <a:rPr lang="el-GR" sz="1000" b="1" dirty="0">
                          <a:solidFill>
                            <a:srgbClr val="000000"/>
                          </a:solidFill>
                          <a:latin typeface="Arial"/>
                          <a:ea typeface="Times New Roman"/>
                          <a:cs typeface="Arial"/>
                        </a:rPr>
                        <a:t>Δείκτες Πραγματοποίησης</a:t>
                      </a:r>
                      <a:endParaRPr lang="el-GR" sz="1000" dirty="0">
                        <a:solidFill>
                          <a:srgbClr val="000000"/>
                        </a:solidFill>
                        <a:latin typeface="Arial"/>
                        <a:ea typeface="Times New Roman"/>
                        <a:cs typeface="Times New Roman"/>
                      </a:endParaRPr>
                    </a:p>
                  </a:txBody>
                  <a:tcPr marL="67215" marR="67215"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CC"/>
                    </a:solidFill>
                  </a:tcPr>
                </a:tc>
                <a:tc>
                  <a:txBody>
                    <a:bodyPr/>
                    <a:lstStyle/>
                    <a:p>
                      <a:pPr algn="ctr">
                        <a:lnSpc>
                          <a:spcPts val="1500"/>
                        </a:lnSpc>
                        <a:spcBef>
                          <a:spcPts val="300"/>
                        </a:spcBef>
                        <a:spcAft>
                          <a:spcPts val="300"/>
                        </a:spcAft>
                        <a:tabLst>
                          <a:tab pos="1028700" algn="l"/>
                        </a:tabLst>
                      </a:pPr>
                      <a:r>
                        <a:rPr lang="el-GR" sz="1000" b="1">
                          <a:solidFill>
                            <a:srgbClr val="000000"/>
                          </a:solidFill>
                          <a:latin typeface="Arial"/>
                          <a:ea typeface="Times New Roman"/>
                          <a:cs typeface="Arial"/>
                        </a:rPr>
                        <a:t>Τιμή Στόχος 2008</a:t>
                      </a:r>
                      <a:endParaRPr lang="el-GR" sz="1000">
                        <a:solidFill>
                          <a:srgbClr val="000000"/>
                        </a:solidFill>
                        <a:latin typeface="Arial"/>
                        <a:ea typeface="Times New Roman"/>
                        <a:cs typeface="Times New Roman"/>
                      </a:endParaRPr>
                    </a:p>
                  </a:txBody>
                  <a:tcPr marL="67215" marR="67215"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CC"/>
                    </a:solidFill>
                  </a:tcPr>
                </a:tc>
                <a:tc>
                  <a:txBody>
                    <a:bodyPr/>
                    <a:lstStyle/>
                    <a:p>
                      <a:pPr algn="ctr">
                        <a:lnSpc>
                          <a:spcPct val="150000"/>
                        </a:lnSpc>
                        <a:spcBef>
                          <a:spcPts val="300"/>
                        </a:spcBef>
                        <a:spcAft>
                          <a:spcPts val="300"/>
                        </a:spcAft>
                      </a:pPr>
                      <a:r>
                        <a:rPr lang="el-GR" sz="1000" b="1">
                          <a:latin typeface="Arial"/>
                          <a:ea typeface="Times New Roman"/>
                          <a:cs typeface="Arial"/>
                        </a:rPr>
                        <a:t>Ποσοστό Επίτευξης έως 31/12/2004</a:t>
                      </a:r>
                      <a:endParaRPr lang="el-GR" sz="1000">
                        <a:latin typeface="Arial"/>
                        <a:ea typeface="Times New Roman"/>
                        <a:cs typeface="Times New Roman"/>
                      </a:endParaRPr>
                    </a:p>
                  </a:txBody>
                  <a:tcPr marL="67215" marR="67215"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CC"/>
                    </a:solidFill>
                  </a:tcPr>
                </a:tc>
                <a:extLst>
                  <a:ext uri="{0D108BD9-81ED-4DB2-BD59-A6C34878D82A}">
                    <a16:rowId xmlns:a16="http://schemas.microsoft.com/office/drawing/2014/main" val="10000"/>
                  </a:ext>
                </a:extLst>
              </a:tr>
              <a:tr h="230593">
                <a:tc gridSpan="3">
                  <a:txBody>
                    <a:bodyPr/>
                    <a:lstStyle/>
                    <a:p>
                      <a:pPr algn="just">
                        <a:lnSpc>
                          <a:spcPct val="150000"/>
                        </a:lnSpc>
                        <a:spcBef>
                          <a:spcPts val="720"/>
                        </a:spcBef>
                        <a:spcAft>
                          <a:spcPts val="720"/>
                        </a:spcAft>
                      </a:pPr>
                      <a:r>
                        <a:rPr lang="el-GR" sz="1000" b="1">
                          <a:latin typeface="Arial"/>
                          <a:ea typeface="Times New Roman"/>
                          <a:cs typeface="Arial"/>
                        </a:rPr>
                        <a:t>1.2. ΕΙΔΙΚΕΣ ΠΑΡΕΜΒΑΣΕΙΣ ΣΤΟΝ ΤΟΜΕΑ ΤΗΣ ΑΠΟΧΕΤΕΥΣΗΣ – ΔΡΑΣΕΙΣ ΕΞΟΙΚΟΝΟΜΗΣΗΣ ΥΔΑΤΙΚΩΝ ΠΟΡΩΝ</a:t>
                      </a:r>
                      <a:endParaRPr lang="el-GR" sz="1000">
                        <a:latin typeface="Arial"/>
                        <a:ea typeface="Times New Roman"/>
                        <a:cs typeface="Times New Roman"/>
                      </a:endParaRPr>
                    </a:p>
                  </a:txBody>
                  <a:tcPr marL="67215" marR="67215"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E0E0E0"/>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1"/>
                  </a:ext>
                </a:extLst>
              </a:tr>
              <a:tr h="278068">
                <a:tc>
                  <a:txBody>
                    <a:bodyPr/>
                    <a:lstStyle/>
                    <a:p>
                      <a:pPr algn="l">
                        <a:lnSpc>
                          <a:spcPct val="150000"/>
                        </a:lnSpc>
                        <a:spcBef>
                          <a:spcPts val="720"/>
                        </a:spcBef>
                        <a:spcAft>
                          <a:spcPts val="720"/>
                        </a:spcAft>
                      </a:pPr>
                      <a:r>
                        <a:rPr lang="el-GR" sz="1000">
                          <a:latin typeface="Arial"/>
                          <a:ea typeface="Times New Roman"/>
                          <a:cs typeface="Arial"/>
                        </a:rPr>
                        <a:t>Βελτίωση πρωτεύοντος δικτύου ύδρευσης</a:t>
                      </a:r>
                      <a:endParaRPr lang="el-GR" sz="1000">
                        <a:latin typeface="Arial"/>
                        <a:ea typeface="Times New Roman"/>
                        <a:cs typeface="Times New Roman"/>
                      </a:endParaRPr>
                    </a:p>
                  </a:txBody>
                  <a:tcPr marL="67215" marR="67215"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720"/>
                        </a:spcBef>
                        <a:spcAft>
                          <a:spcPts val="720"/>
                        </a:spcAft>
                      </a:pPr>
                      <a:r>
                        <a:rPr lang="el-GR" sz="1000" b="1">
                          <a:latin typeface="Arial"/>
                          <a:ea typeface="Times New Roman"/>
                          <a:cs typeface="Arial"/>
                        </a:rPr>
                        <a:t>5</a:t>
                      </a:r>
                      <a:endParaRPr lang="el-GR" sz="1000">
                        <a:latin typeface="Arial"/>
                        <a:ea typeface="Times New Roman"/>
                        <a:cs typeface="Times New Roman"/>
                      </a:endParaRPr>
                    </a:p>
                  </a:txBody>
                  <a:tcPr marL="67215" marR="67215"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720"/>
                        </a:spcBef>
                        <a:spcAft>
                          <a:spcPts val="720"/>
                        </a:spcAft>
                      </a:pPr>
                      <a:r>
                        <a:rPr lang="el-GR" sz="1000" b="1">
                          <a:latin typeface="Arial"/>
                          <a:ea typeface="Times New Roman"/>
                          <a:cs typeface="Arial"/>
                        </a:rPr>
                        <a:t>57%</a:t>
                      </a:r>
                      <a:endParaRPr lang="el-GR" sz="1000">
                        <a:latin typeface="Arial"/>
                        <a:ea typeface="Times New Roman"/>
                        <a:cs typeface="Times New Roman"/>
                      </a:endParaRPr>
                    </a:p>
                  </a:txBody>
                  <a:tcPr marL="67215" marR="67215"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2"/>
                  </a:ext>
                </a:extLst>
              </a:tr>
              <a:tr h="230593">
                <a:tc>
                  <a:txBody>
                    <a:bodyPr/>
                    <a:lstStyle/>
                    <a:p>
                      <a:pPr algn="l">
                        <a:lnSpc>
                          <a:spcPct val="150000"/>
                        </a:lnSpc>
                        <a:spcBef>
                          <a:spcPts val="720"/>
                        </a:spcBef>
                        <a:spcAft>
                          <a:spcPts val="720"/>
                        </a:spcAft>
                      </a:pPr>
                      <a:r>
                        <a:rPr lang="el-GR" sz="1000">
                          <a:latin typeface="Arial"/>
                          <a:ea typeface="Times New Roman"/>
                          <a:cs typeface="Arial"/>
                        </a:rPr>
                        <a:t>Φυσικά συστήματα επεξεργασίας λυμάτων  </a:t>
                      </a:r>
                      <a:endParaRPr lang="el-GR" sz="1000">
                        <a:latin typeface="Arial"/>
                        <a:ea typeface="Times New Roman"/>
                        <a:cs typeface="Times New Roman"/>
                      </a:endParaRPr>
                    </a:p>
                  </a:txBody>
                  <a:tcPr marL="67215" marR="67215"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720"/>
                        </a:spcBef>
                        <a:spcAft>
                          <a:spcPts val="720"/>
                        </a:spcAft>
                      </a:pPr>
                      <a:r>
                        <a:rPr lang="el-GR" sz="1000" b="1">
                          <a:latin typeface="Arial"/>
                          <a:ea typeface="Times New Roman"/>
                          <a:cs typeface="Arial"/>
                        </a:rPr>
                        <a:t>5</a:t>
                      </a:r>
                      <a:endParaRPr lang="el-GR" sz="1000">
                        <a:latin typeface="Arial"/>
                        <a:ea typeface="Times New Roman"/>
                        <a:cs typeface="Times New Roman"/>
                      </a:endParaRPr>
                    </a:p>
                  </a:txBody>
                  <a:tcPr marL="67215" marR="67215"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720"/>
                        </a:spcBef>
                        <a:spcAft>
                          <a:spcPts val="720"/>
                        </a:spcAft>
                      </a:pPr>
                      <a:r>
                        <a:rPr lang="el-GR" sz="1000" b="1">
                          <a:latin typeface="Arial"/>
                          <a:ea typeface="Times New Roman"/>
                          <a:cs typeface="Arial"/>
                        </a:rPr>
                        <a:t>34%</a:t>
                      </a:r>
                      <a:endParaRPr lang="el-GR" sz="1000">
                        <a:latin typeface="Arial"/>
                        <a:ea typeface="Times New Roman"/>
                        <a:cs typeface="Times New Roman"/>
                      </a:endParaRPr>
                    </a:p>
                  </a:txBody>
                  <a:tcPr marL="67215" marR="67215"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3"/>
                  </a:ext>
                </a:extLst>
              </a:tr>
              <a:tr h="282589">
                <a:tc>
                  <a:txBody>
                    <a:bodyPr/>
                    <a:lstStyle/>
                    <a:p>
                      <a:pPr algn="l">
                        <a:lnSpc>
                          <a:spcPct val="150000"/>
                        </a:lnSpc>
                        <a:spcBef>
                          <a:spcPts val="720"/>
                        </a:spcBef>
                        <a:spcAft>
                          <a:spcPts val="720"/>
                        </a:spcAft>
                      </a:pPr>
                      <a:r>
                        <a:rPr lang="el-GR" sz="1000">
                          <a:latin typeface="Arial"/>
                          <a:ea typeface="Times New Roman"/>
                          <a:cs typeface="Arial"/>
                        </a:rPr>
                        <a:t>Δράσεις ανάκτησης επεξεργασμένων εκροών</a:t>
                      </a:r>
                      <a:endParaRPr lang="el-GR" sz="1000">
                        <a:latin typeface="Arial"/>
                        <a:ea typeface="Times New Roman"/>
                        <a:cs typeface="Times New Roman"/>
                      </a:endParaRPr>
                    </a:p>
                  </a:txBody>
                  <a:tcPr marL="67215" marR="67215"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720"/>
                        </a:spcBef>
                        <a:spcAft>
                          <a:spcPts val="720"/>
                        </a:spcAft>
                      </a:pPr>
                      <a:r>
                        <a:rPr lang="el-GR" sz="1000" b="1">
                          <a:latin typeface="Arial"/>
                          <a:ea typeface="Times New Roman"/>
                          <a:cs typeface="Arial"/>
                        </a:rPr>
                        <a:t>1</a:t>
                      </a:r>
                      <a:endParaRPr lang="el-GR" sz="1000">
                        <a:latin typeface="Arial"/>
                        <a:ea typeface="Times New Roman"/>
                        <a:cs typeface="Times New Roman"/>
                      </a:endParaRPr>
                    </a:p>
                  </a:txBody>
                  <a:tcPr marL="67215" marR="67215"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720"/>
                        </a:spcBef>
                        <a:spcAft>
                          <a:spcPts val="720"/>
                        </a:spcAft>
                      </a:pPr>
                      <a:r>
                        <a:rPr lang="el-GR" sz="1000" b="1" dirty="0">
                          <a:latin typeface="Arial"/>
                          <a:ea typeface="Times New Roman"/>
                          <a:cs typeface="Arial"/>
                        </a:rPr>
                        <a:t>1%</a:t>
                      </a:r>
                      <a:endParaRPr lang="el-GR" sz="1000" dirty="0">
                        <a:latin typeface="Arial"/>
                        <a:ea typeface="Times New Roman"/>
                        <a:cs typeface="Times New Roman"/>
                      </a:endParaRPr>
                    </a:p>
                  </a:txBody>
                  <a:tcPr marL="67215" marR="67215"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b="1" i="1" dirty="0"/>
              <a:t>Θέσεις Εργασίας που Προκύπτουν κατά την Εκτέλεση του Προγράμματος</a:t>
            </a:r>
            <a:br>
              <a:rPr lang="el-GR" sz="2800" b="1" i="1" dirty="0"/>
            </a:br>
            <a:r>
              <a:rPr lang="el-GR" sz="2800" b="1" dirty="0"/>
              <a:t> </a:t>
            </a:r>
            <a:br>
              <a:rPr lang="el-GR" sz="2800" dirty="0"/>
            </a:br>
            <a:endParaRPr lang="el-GR" sz="2800" dirty="0"/>
          </a:p>
        </p:txBody>
      </p:sp>
      <p:graphicFrame>
        <p:nvGraphicFramePr>
          <p:cNvPr id="4" name="3 - Θέση περιεχομένου"/>
          <p:cNvGraphicFramePr>
            <a:graphicFrameLocks noGrp="1"/>
          </p:cNvGraphicFramePr>
          <p:nvPr>
            <p:ph idx="1"/>
          </p:nvPr>
        </p:nvGraphicFramePr>
        <p:xfrm>
          <a:off x="1691680" y="1124738"/>
          <a:ext cx="5688632" cy="7906684"/>
        </p:xfrm>
        <a:graphic>
          <a:graphicData uri="http://schemas.openxmlformats.org/drawingml/2006/table">
            <a:tbl>
              <a:tblPr/>
              <a:tblGrid>
                <a:gridCol w="4282670">
                  <a:extLst>
                    <a:ext uri="{9D8B030D-6E8A-4147-A177-3AD203B41FA5}">
                      <a16:colId xmlns:a16="http://schemas.microsoft.com/office/drawing/2014/main" val="20000"/>
                    </a:ext>
                  </a:extLst>
                </a:gridCol>
                <a:gridCol w="1405962">
                  <a:extLst>
                    <a:ext uri="{9D8B030D-6E8A-4147-A177-3AD203B41FA5}">
                      <a16:colId xmlns:a16="http://schemas.microsoft.com/office/drawing/2014/main" val="20001"/>
                    </a:ext>
                  </a:extLst>
                </a:gridCol>
              </a:tblGrid>
              <a:tr h="266965">
                <a:tc>
                  <a:txBody>
                    <a:bodyPr/>
                    <a:lstStyle/>
                    <a:p>
                      <a:pPr algn="ctr">
                        <a:lnSpc>
                          <a:spcPts val="1500"/>
                        </a:lnSpc>
                        <a:spcBef>
                          <a:spcPts val="300"/>
                        </a:spcBef>
                        <a:spcAft>
                          <a:spcPts val="300"/>
                        </a:spcAft>
                        <a:tabLst>
                          <a:tab pos="1028700" algn="l"/>
                        </a:tabLst>
                      </a:pPr>
                      <a:r>
                        <a:rPr lang="el-GR" sz="1200" b="1" dirty="0">
                          <a:solidFill>
                            <a:srgbClr val="000000"/>
                          </a:solidFill>
                          <a:latin typeface="Arial"/>
                          <a:ea typeface="Times New Roman"/>
                          <a:cs typeface="Arial"/>
                        </a:rPr>
                        <a:t>Άξονες</a:t>
                      </a:r>
                      <a:endParaRPr lang="el-GR" sz="1200" dirty="0">
                        <a:solidFill>
                          <a:srgbClr val="000000"/>
                        </a:solidFill>
                        <a:latin typeface="Arial"/>
                        <a:ea typeface="Times New Roman"/>
                        <a:cs typeface="Times New Roman"/>
                      </a:endParaRPr>
                    </a:p>
                  </a:txBody>
                  <a:tcPr marL="51055" marR="51055" marT="0" marB="0" anchor="ctr">
                    <a:lnL>
                      <a:noFill/>
                    </a:lnL>
                    <a:lnR>
                      <a:noFill/>
                    </a:lnR>
                    <a:lnT>
                      <a:noFill/>
                    </a:lnT>
                    <a:lnB>
                      <a:noFill/>
                    </a:lnB>
                    <a:solidFill>
                      <a:srgbClr val="CCCCCC"/>
                    </a:solidFill>
                  </a:tcPr>
                </a:tc>
                <a:tc>
                  <a:txBody>
                    <a:bodyPr/>
                    <a:lstStyle/>
                    <a:p>
                      <a:pPr algn="ctr">
                        <a:lnSpc>
                          <a:spcPts val="1500"/>
                        </a:lnSpc>
                        <a:spcBef>
                          <a:spcPts val="300"/>
                        </a:spcBef>
                        <a:spcAft>
                          <a:spcPts val="300"/>
                        </a:spcAft>
                        <a:tabLst>
                          <a:tab pos="1028700" algn="l"/>
                        </a:tabLst>
                      </a:pPr>
                      <a:r>
                        <a:rPr lang="el-GR" sz="1200" b="1">
                          <a:solidFill>
                            <a:srgbClr val="000000"/>
                          </a:solidFill>
                          <a:latin typeface="Arial"/>
                          <a:ea typeface="Times New Roman"/>
                          <a:cs typeface="Arial"/>
                        </a:rPr>
                        <a:t>Θέσεις εργασίας</a:t>
                      </a:r>
                      <a:endParaRPr lang="el-GR" sz="1200">
                        <a:solidFill>
                          <a:srgbClr val="000000"/>
                        </a:solidFill>
                        <a:latin typeface="Arial"/>
                        <a:ea typeface="Times New Roman"/>
                        <a:cs typeface="Times New Roman"/>
                      </a:endParaRPr>
                    </a:p>
                  </a:txBody>
                  <a:tcPr marL="51055" marR="51055" marT="0" marB="0" anchor="ctr">
                    <a:lnL>
                      <a:noFill/>
                    </a:lnL>
                    <a:lnR>
                      <a:noFill/>
                    </a:lnR>
                    <a:lnT>
                      <a:noFill/>
                    </a:lnT>
                    <a:lnB>
                      <a:noFill/>
                    </a:lnB>
                    <a:solidFill>
                      <a:srgbClr val="CCCCCC"/>
                    </a:solidFill>
                  </a:tcPr>
                </a:tc>
                <a:extLst>
                  <a:ext uri="{0D108BD9-81ED-4DB2-BD59-A6C34878D82A}">
                    <a16:rowId xmlns:a16="http://schemas.microsoft.com/office/drawing/2014/main" val="10000"/>
                  </a:ext>
                </a:extLst>
              </a:tr>
              <a:tr h="217393">
                <a:tc>
                  <a:txBody>
                    <a:bodyPr/>
                    <a:lstStyle/>
                    <a:p>
                      <a:pPr>
                        <a:lnSpc>
                          <a:spcPts val="1500"/>
                        </a:lnSpc>
                        <a:spcBef>
                          <a:spcPts val="300"/>
                        </a:spcBef>
                        <a:spcAft>
                          <a:spcPts val="300"/>
                        </a:spcAft>
                      </a:pPr>
                      <a:r>
                        <a:rPr lang="el-GR" sz="1200">
                          <a:latin typeface="Arial"/>
                          <a:ea typeface="Times New Roman"/>
                        </a:rPr>
                        <a:t>1.1. ΠΑΡΑΚΟΛΟΥΘΗΣΗ ΠΟΙΟΤΗΤΑΣ ΝΕΡΩΝ</a:t>
                      </a:r>
                    </a:p>
                  </a:txBody>
                  <a:tcPr marL="51055" marR="51055" marT="0" marB="0" anchor="ctr">
                    <a:lnL>
                      <a:noFill/>
                    </a:lnL>
                    <a:lnR>
                      <a:noFill/>
                    </a:lnR>
                    <a:lnT>
                      <a:noFill/>
                    </a:lnT>
                    <a:lnB>
                      <a:noFill/>
                    </a:lnB>
                  </a:tcPr>
                </a:tc>
                <a:tc>
                  <a:txBody>
                    <a:bodyPr/>
                    <a:lstStyle/>
                    <a:p>
                      <a:pPr algn="ctr">
                        <a:lnSpc>
                          <a:spcPts val="1500"/>
                        </a:lnSpc>
                        <a:spcBef>
                          <a:spcPts val="300"/>
                        </a:spcBef>
                        <a:spcAft>
                          <a:spcPts val="300"/>
                        </a:spcAft>
                      </a:pPr>
                      <a:r>
                        <a:rPr lang="el-GR" sz="1200" b="1">
                          <a:latin typeface="Arial"/>
                          <a:ea typeface="Times New Roman"/>
                          <a:cs typeface="Arial"/>
                        </a:rPr>
                        <a:t>80</a:t>
                      </a:r>
                      <a:endParaRPr lang="el-GR" sz="1200">
                        <a:latin typeface="Arial"/>
                        <a:ea typeface="Times New Roman"/>
                        <a:cs typeface="Times New Roman"/>
                      </a:endParaRPr>
                    </a:p>
                  </a:txBody>
                  <a:tcPr marL="51055" marR="51055" marT="0" marB="0" anchor="ctr">
                    <a:lnL>
                      <a:noFill/>
                    </a:lnL>
                    <a:lnR>
                      <a:noFill/>
                    </a:lnR>
                    <a:lnT>
                      <a:noFill/>
                    </a:lnT>
                    <a:lnB>
                      <a:noFill/>
                    </a:lnB>
                  </a:tcPr>
                </a:tc>
                <a:extLst>
                  <a:ext uri="{0D108BD9-81ED-4DB2-BD59-A6C34878D82A}">
                    <a16:rowId xmlns:a16="http://schemas.microsoft.com/office/drawing/2014/main" val="10001"/>
                  </a:ext>
                </a:extLst>
              </a:tr>
              <a:tr h="416170">
                <a:tc>
                  <a:txBody>
                    <a:bodyPr/>
                    <a:lstStyle/>
                    <a:p>
                      <a:pPr>
                        <a:lnSpc>
                          <a:spcPts val="1500"/>
                        </a:lnSpc>
                        <a:spcBef>
                          <a:spcPts val="300"/>
                        </a:spcBef>
                        <a:spcAft>
                          <a:spcPts val="300"/>
                        </a:spcAft>
                      </a:pPr>
                      <a:r>
                        <a:rPr lang="el-GR" sz="1200" dirty="0">
                          <a:latin typeface="Arial"/>
                          <a:ea typeface="Times New Roman"/>
                        </a:rPr>
                        <a:t>1.2. ΕΙΔΙΚΕΣ ΠΑΡΕΜΒΑΣΕΙΣ ΣΤΟΝ ΤΟΜΕΑ ΤΗΣ ΑΠΟΧΕΤΕΥΣΗΣ – ΔΡΑΣΕΙΣ ΕΞΟΙΚΟΝΟΜΗΣΗΣ ΥΔΑΤΙΚΩΝ ΠΟΡΩΝ</a:t>
                      </a:r>
                    </a:p>
                  </a:txBody>
                  <a:tcPr marL="51055" marR="51055" marT="0" marB="0" anchor="ctr">
                    <a:lnL>
                      <a:noFill/>
                    </a:lnL>
                    <a:lnR>
                      <a:noFill/>
                    </a:lnR>
                    <a:lnT>
                      <a:noFill/>
                    </a:lnT>
                    <a:lnB>
                      <a:noFill/>
                    </a:lnB>
                    <a:solidFill>
                      <a:srgbClr val="E3E3FF"/>
                    </a:solidFill>
                  </a:tcPr>
                </a:tc>
                <a:tc>
                  <a:txBody>
                    <a:bodyPr/>
                    <a:lstStyle/>
                    <a:p>
                      <a:pPr algn="ctr">
                        <a:lnSpc>
                          <a:spcPts val="1500"/>
                        </a:lnSpc>
                        <a:spcBef>
                          <a:spcPts val="300"/>
                        </a:spcBef>
                        <a:spcAft>
                          <a:spcPts val="300"/>
                        </a:spcAft>
                      </a:pPr>
                      <a:r>
                        <a:rPr lang="el-GR" sz="1200" b="1">
                          <a:latin typeface="Arial"/>
                          <a:ea typeface="Times New Roman"/>
                          <a:cs typeface="Arial"/>
                        </a:rPr>
                        <a:t>152</a:t>
                      </a:r>
                      <a:endParaRPr lang="el-GR" sz="1200">
                        <a:latin typeface="Arial"/>
                        <a:ea typeface="Times New Roman"/>
                        <a:cs typeface="Times New Roman"/>
                      </a:endParaRPr>
                    </a:p>
                  </a:txBody>
                  <a:tcPr marL="51055" marR="51055" marT="0" marB="0" anchor="ctr">
                    <a:lnL>
                      <a:noFill/>
                    </a:lnL>
                    <a:lnR>
                      <a:noFill/>
                    </a:lnR>
                    <a:lnT>
                      <a:noFill/>
                    </a:lnT>
                    <a:lnB>
                      <a:noFill/>
                    </a:lnB>
                    <a:solidFill>
                      <a:srgbClr val="E3E3FF"/>
                    </a:solidFill>
                  </a:tcPr>
                </a:tc>
                <a:extLst>
                  <a:ext uri="{0D108BD9-81ED-4DB2-BD59-A6C34878D82A}">
                    <a16:rowId xmlns:a16="http://schemas.microsoft.com/office/drawing/2014/main" val="10002"/>
                  </a:ext>
                </a:extLst>
              </a:tr>
              <a:tr h="217393">
                <a:tc>
                  <a:txBody>
                    <a:bodyPr/>
                    <a:lstStyle/>
                    <a:p>
                      <a:pPr>
                        <a:lnSpc>
                          <a:spcPts val="1500"/>
                        </a:lnSpc>
                        <a:spcBef>
                          <a:spcPts val="300"/>
                        </a:spcBef>
                        <a:spcAft>
                          <a:spcPts val="300"/>
                        </a:spcAft>
                      </a:pPr>
                      <a:r>
                        <a:rPr lang="el-GR" sz="1200">
                          <a:latin typeface="Arial"/>
                          <a:ea typeface="Times New Roman"/>
                        </a:rPr>
                        <a:t>2.1. ΔΙΑΧΕΙΡΙΣΗ ΜΗ ΕΠΙΚΙΝΔΥΝΩΝ ΣΤΕΡΕΩΝ ΑΠΟΒΛΗΤΩΝ</a:t>
                      </a:r>
                    </a:p>
                  </a:txBody>
                  <a:tcPr marL="51055" marR="51055" marT="0" marB="0" anchor="ctr">
                    <a:lnL>
                      <a:noFill/>
                    </a:lnL>
                    <a:lnR>
                      <a:noFill/>
                    </a:lnR>
                    <a:lnT>
                      <a:noFill/>
                    </a:lnT>
                    <a:lnB>
                      <a:noFill/>
                    </a:lnB>
                  </a:tcPr>
                </a:tc>
                <a:tc>
                  <a:txBody>
                    <a:bodyPr/>
                    <a:lstStyle/>
                    <a:p>
                      <a:pPr algn="ctr">
                        <a:lnSpc>
                          <a:spcPts val="1500"/>
                        </a:lnSpc>
                        <a:spcBef>
                          <a:spcPts val="300"/>
                        </a:spcBef>
                        <a:spcAft>
                          <a:spcPts val="300"/>
                        </a:spcAft>
                      </a:pPr>
                      <a:r>
                        <a:rPr lang="el-GR" sz="1200" b="1">
                          <a:latin typeface="Arial"/>
                          <a:ea typeface="Times New Roman"/>
                          <a:cs typeface="Arial"/>
                        </a:rPr>
                        <a:t>67</a:t>
                      </a:r>
                      <a:endParaRPr lang="el-GR" sz="1200">
                        <a:latin typeface="Arial"/>
                        <a:ea typeface="Times New Roman"/>
                        <a:cs typeface="Times New Roman"/>
                      </a:endParaRPr>
                    </a:p>
                  </a:txBody>
                  <a:tcPr marL="51055" marR="51055" marT="0" marB="0" anchor="ctr">
                    <a:lnL>
                      <a:noFill/>
                    </a:lnL>
                    <a:lnR>
                      <a:noFill/>
                    </a:lnR>
                    <a:lnT>
                      <a:noFill/>
                    </a:lnT>
                    <a:lnB>
                      <a:noFill/>
                    </a:lnB>
                  </a:tcPr>
                </a:tc>
                <a:extLst>
                  <a:ext uri="{0D108BD9-81ED-4DB2-BD59-A6C34878D82A}">
                    <a16:rowId xmlns:a16="http://schemas.microsoft.com/office/drawing/2014/main" val="10003"/>
                  </a:ext>
                </a:extLst>
              </a:tr>
              <a:tr h="217393">
                <a:tc>
                  <a:txBody>
                    <a:bodyPr/>
                    <a:lstStyle/>
                    <a:p>
                      <a:pPr>
                        <a:lnSpc>
                          <a:spcPts val="1500"/>
                        </a:lnSpc>
                        <a:spcBef>
                          <a:spcPts val="300"/>
                        </a:spcBef>
                        <a:spcAft>
                          <a:spcPts val="300"/>
                        </a:spcAft>
                      </a:pPr>
                      <a:r>
                        <a:rPr lang="el-GR" sz="1200">
                          <a:latin typeface="Arial"/>
                          <a:ea typeface="Times New Roman"/>
                        </a:rPr>
                        <a:t>2.2. ΔΙΑΧΕΙΡΙΣΗ ΕΠΙΚΙΝΔΥΝΩΝ ΣΤΕΡΕΩΝ ΑΠΟΒΛΗΤΩΝ</a:t>
                      </a:r>
                    </a:p>
                  </a:txBody>
                  <a:tcPr marL="51055" marR="51055" marT="0" marB="0" anchor="ctr">
                    <a:lnL>
                      <a:noFill/>
                    </a:lnL>
                    <a:lnR>
                      <a:noFill/>
                    </a:lnR>
                    <a:lnT>
                      <a:noFill/>
                    </a:lnT>
                    <a:lnB>
                      <a:noFill/>
                    </a:lnB>
                    <a:solidFill>
                      <a:srgbClr val="E3E3FF"/>
                    </a:solidFill>
                  </a:tcPr>
                </a:tc>
                <a:tc>
                  <a:txBody>
                    <a:bodyPr/>
                    <a:lstStyle/>
                    <a:p>
                      <a:pPr algn="ctr">
                        <a:lnSpc>
                          <a:spcPts val="1500"/>
                        </a:lnSpc>
                        <a:spcBef>
                          <a:spcPts val="300"/>
                        </a:spcBef>
                        <a:spcAft>
                          <a:spcPts val="300"/>
                        </a:spcAft>
                      </a:pPr>
                      <a:r>
                        <a:rPr lang="el-GR" sz="1200" b="1">
                          <a:latin typeface="Arial"/>
                          <a:ea typeface="Times New Roman"/>
                          <a:cs typeface="Arial"/>
                        </a:rPr>
                        <a:t>67</a:t>
                      </a:r>
                      <a:endParaRPr lang="el-GR" sz="1200">
                        <a:latin typeface="Arial"/>
                        <a:ea typeface="Times New Roman"/>
                        <a:cs typeface="Times New Roman"/>
                      </a:endParaRPr>
                    </a:p>
                  </a:txBody>
                  <a:tcPr marL="51055" marR="51055" marT="0" marB="0" anchor="ctr">
                    <a:lnL>
                      <a:noFill/>
                    </a:lnL>
                    <a:lnR>
                      <a:noFill/>
                    </a:lnR>
                    <a:lnT>
                      <a:noFill/>
                    </a:lnT>
                    <a:lnB>
                      <a:noFill/>
                    </a:lnB>
                    <a:solidFill>
                      <a:srgbClr val="E3E3FF"/>
                    </a:solidFill>
                  </a:tcPr>
                </a:tc>
                <a:extLst>
                  <a:ext uri="{0D108BD9-81ED-4DB2-BD59-A6C34878D82A}">
                    <a16:rowId xmlns:a16="http://schemas.microsoft.com/office/drawing/2014/main" val="10004"/>
                  </a:ext>
                </a:extLst>
              </a:tr>
              <a:tr h="217393">
                <a:tc>
                  <a:txBody>
                    <a:bodyPr/>
                    <a:lstStyle/>
                    <a:p>
                      <a:pPr>
                        <a:lnSpc>
                          <a:spcPts val="1500"/>
                        </a:lnSpc>
                        <a:spcBef>
                          <a:spcPts val="300"/>
                        </a:spcBef>
                        <a:spcAft>
                          <a:spcPts val="300"/>
                        </a:spcAft>
                      </a:pPr>
                      <a:r>
                        <a:rPr lang="el-GR" sz="1200">
                          <a:latin typeface="Arial"/>
                          <a:ea typeface="Times New Roman"/>
                        </a:rPr>
                        <a:t>3.1. ΠΟΛΙΤΙΚΗ ΠΡΟΣΤΑΣΙΑ</a:t>
                      </a:r>
                    </a:p>
                  </a:txBody>
                  <a:tcPr marL="51055" marR="51055" marT="0" marB="0" anchor="ctr">
                    <a:lnL>
                      <a:noFill/>
                    </a:lnL>
                    <a:lnR>
                      <a:noFill/>
                    </a:lnR>
                    <a:lnT>
                      <a:noFill/>
                    </a:lnT>
                    <a:lnB>
                      <a:noFill/>
                    </a:lnB>
                  </a:tcPr>
                </a:tc>
                <a:tc>
                  <a:txBody>
                    <a:bodyPr/>
                    <a:lstStyle/>
                    <a:p>
                      <a:pPr algn="ctr">
                        <a:lnSpc>
                          <a:spcPts val="1500"/>
                        </a:lnSpc>
                        <a:spcBef>
                          <a:spcPts val="300"/>
                        </a:spcBef>
                        <a:spcAft>
                          <a:spcPts val="300"/>
                        </a:spcAft>
                      </a:pPr>
                      <a:r>
                        <a:rPr lang="el-GR" sz="1200" b="1">
                          <a:latin typeface="Arial"/>
                          <a:ea typeface="Times New Roman"/>
                          <a:cs typeface="Arial"/>
                        </a:rPr>
                        <a:t>87</a:t>
                      </a:r>
                      <a:endParaRPr lang="el-GR" sz="1200">
                        <a:latin typeface="Arial"/>
                        <a:ea typeface="Times New Roman"/>
                        <a:cs typeface="Times New Roman"/>
                      </a:endParaRPr>
                    </a:p>
                  </a:txBody>
                  <a:tcPr marL="51055" marR="51055" marT="0" marB="0" anchor="ctr">
                    <a:lnL>
                      <a:noFill/>
                    </a:lnL>
                    <a:lnR>
                      <a:noFill/>
                    </a:lnR>
                    <a:lnT>
                      <a:noFill/>
                    </a:lnT>
                    <a:lnB>
                      <a:noFill/>
                    </a:lnB>
                  </a:tcPr>
                </a:tc>
                <a:extLst>
                  <a:ext uri="{0D108BD9-81ED-4DB2-BD59-A6C34878D82A}">
                    <a16:rowId xmlns:a16="http://schemas.microsoft.com/office/drawing/2014/main" val="10005"/>
                  </a:ext>
                </a:extLst>
              </a:tr>
              <a:tr h="217393">
                <a:tc>
                  <a:txBody>
                    <a:bodyPr/>
                    <a:lstStyle/>
                    <a:p>
                      <a:pPr algn="just">
                        <a:lnSpc>
                          <a:spcPct val="150000"/>
                        </a:lnSpc>
                        <a:spcBef>
                          <a:spcPts val="720"/>
                        </a:spcBef>
                        <a:spcAft>
                          <a:spcPts val="720"/>
                        </a:spcAft>
                      </a:pPr>
                      <a:r>
                        <a:rPr lang="el-GR" sz="1200">
                          <a:latin typeface="Arial"/>
                          <a:ea typeface="Times New Roman"/>
                          <a:cs typeface="Arial"/>
                        </a:rPr>
                        <a:t>3.2. ΠΡΟΣΤΑΣΙΑ ΚΑΙ ΑΠΟΚΑΤΑΣΤΑΣΗ ΤΟΠΙΩΝ</a:t>
                      </a:r>
                      <a:endParaRPr lang="el-GR" sz="1200">
                        <a:latin typeface="Arial"/>
                        <a:ea typeface="Times New Roman"/>
                        <a:cs typeface="Times New Roman"/>
                      </a:endParaRPr>
                    </a:p>
                  </a:txBody>
                  <a:tcPr marL="51055" marR="51055" marT="0" marB="0" anchor="ctr">
                    <a:lnL>
                      <a:noFill/>
                    </a:lnL>
                    <a:lnR>
                      <a:noFill/>
                    </a:lnR>
                    <a:lnT>
                      <a:noFill/>
                    </a:lnT>
                    <a:lnB>
                      <a:noFill/>
                    </a:lnB>
                    <a:solidFill>
                      <a:srgbClr val="E3E3FF"/>
                    </a:solidFill>
                  </a:tcPr>
                </a:tc>
                <a:tc>
                  <a:txBody>
                    <a:bodyPr/>
                    <a:lstStyle/>
                    <a:p>
                      <a:pPr algn="ctr">
                        <a:lnSpc>
                          <a:spcPts val="1500"/>
                        </a:lnSpc>
                        <a:spcBef>
                          <a:spcPts val="300"/>
                        </a:spcBef>
                        <a:spcAft>
                          <a:spcPts val="300"/>
                        </a:spcAft>
                      </a:pPr>
                      <a:r>
                        <a:rPr lang="el-GR" sz="1200" b="1">
                          <a:latin typeface="Arial"/>
                          <a:ea typeface="Times New Roman"/>
                          <a:cs typeface="Arial"/>
                        </a:rPr>
                        <a:t>228</a:t>
                      </a:r>
                      <a:endParaRPr lang="el-GR" sz="1200">
                        <a:latin typeface="Arial"/>
                        <a:ea typeface="Times New Roman"/>
                        <a:cs typeface="Times New Roman"/>
                      </a:endParaRPr>
                    </a:p>
                  </a:txBody>
                  <a:tcPr marL="51055" marR="51055" marT="0" marB="0" anchor="ctr">
                    <a:lnL>
                      <a:noFill/>
                    </a:lnL>
                    <a:lnR>
                      <a:noFill/>
                    </a:lnR>
                    <a:lnT>
                      <a:noFill/>
                    </a:lnT>
                    <a:lnB>
                      <a:noFill/>
                    </a:lnB>
                    <a:solidFill>
                      <a:srgbClr val="E3E3FF"/>
                    </a:solidFill>
                  </a:tcPr>
                </a:tc>
                <a:extLst>
                  <a:ext uri="{0D108BD9-81ED-4DB2-BD59-A6C34878D82A}">
                    <a16:rowId xmlns:a16="http://schemas.microsoft.com/office/drawing/2014/main" val="10006"/>
                  </a:ext>
                </a:extLst>
              </a:tr>
              <a:tr h="217393">
                <a:tc>
                  <a:txBody>
                    <a:bodyPr/>
                    <a:lstStyle/>
                    <a:p>
                      <a:pPr algn="just">
                        <a:lnSpc>
                          <a:spcPct val="150000"/>
                        </a:lnSpc>
                        <a:spcBef>
                          <a:spcPts val="720"/>
                        </a:spcBef>
                        <a:spcAft>
                          <a:spcPts val="720"/>
                        </a:spcAft>
                      </a:pPr>
                      <a:r>
                        <a:rPr lang="el-GR" sz="1200">
                          <a:latin typeface="Arial"/>
                          <a:ea typeface="Times New Roman"/>
                          <a:cs typeface="Arial"/>
                        </a:rPr>
                        <a:t>3.3. ΚΑΤΑΠΟΛΕΜΗΣΗ ΘΑΛΑΣΣΙΑΣ ΡΥΠΑΝΣΗΣ</a:t>
                      </a:r>
                      <a:endParaRPr lang="el-GR" sz="1200">
                        <a:latin typeface="Arial"/>
                        <a:ea typeface="Times New Roman"/>
                        <a:cs typeface="Times New Roman"/>
                      </a:endParaRPr>
                    </a:p>
                  </a:txBody>
                  <a:tcPr marL="51055" marR="51055" marT="0" marB="0" anchor="ctr">
                    <a:lnL>
                      <a:noFill/>
                    </a:lnL>
                    <a:lnR>
                      <a:noFill/>
                    </a:lnR>
                    <a:lnT>
                      <a:noFill/>
                    </a:lnT>
                    <a:lnB>
                      <a:noFill/>
                    </a:lnB>
                  </a:tcPr>
                </a:tc>
                <a:tc>
                  <a:txBody>
                    <a:bodyPr/>
                    <a:lstStyle/>
                    <a:p>
                      <a:pPr algn="ctr">
                        <a:lnSpc>
                          <a:spcPts val="1500"/>
                        </a:lnSpc>
                        <a:spcBef>
                          <a:spcPts val="300"/>
                        </a:spcBef>
                        <a:spcAft>
                          <a:spcPts val="300"/>
                        </a:spcAft>
                      </a:pPr>
                      <a:r>
                        <a:rPr lang="el-GR" sz="1200" b="1">
                          <a:latin typeface="Arial"/>
                          <a:ea typeface="Times New Roman"/>
                          <a:cs typeface="Arial"/>
                        </a:rPr>
                        <a:t>109</a:t>
                      </a:r>
                      <a:endParaRPr lang="el-GR" sz="1200">
                        <a:latin typeface="Arial"/>
                        <a:ea typeface="Times New Roman"/>
                        <a:cs typeface="Times New Roman"/>
                      </a:endParaRPr>
                    </a:p>
                  </a:txBody>
                  <a:tcPr marL="51055" marR="51055" marT="0" marB="0" anchor="ctr">
                    <a:lnL>
                      <a:noFill/>
                    </a:lnL>
                    <a:lnR>
                      <a:noFill/>
                    </a:lnR>
                    <a:lnT>
                      <a:noFill/>
                    </a:lnT>
                    <a:lnB>
                      <a:noFill/>
                    </a:lnB>
                  </a:tcPr>
                </a:tc>
                <a:extLst>
                  <a:ext uri="{0D108BD9-81ED-4DB2-BD59-A6C34878D82A}">
                    <a16:rowId xmlns:a16="http://schemas.microsoft.com/office/drawing/2014/main" val="10007"/>
                  </a:ext>
                </a:extLst>
              </a:tr>
              <a:tr h="217393">
                <a:tc>
                  <a:txBody>
                    <a:bodyPr/>
                    <a:lstStyle/>
                    <a:p>
                      <a:pPr algn="just">
                        <a:lnSpc>
                          <a:spcPct val="150000"/>
                        </a:lnSpc>
                        <a:spcAft>
                          <a:spcPts val="0"/>
                        </a:spcAft>
                      </a:pPr>
                      <a:r>
                        <a:rPr lang="el-GR" sz="1200">
                          <a:latin typeface="Arial"/>
                          <a:ea typeface="Times New Roman"/>
                          <a:cs typeface="Arial"/>
                        </a:rPr>
                        <a:t>4.1. ΜΕΙΩΣΗ ΤΗΣ ΑΤΜΟΣΦΑΙΡΙΚΗΣ ΡΥΠΑΝΣΗΣ</a:t>
                      </a:r>
                      <a:endParaRPr lang="el-GR" sz="1200">
                        <a:latin typeface="Arial"/>
                        <a:ea typeface="Times New Roman"/>
                        <a:cs typeface="Times New Roman"/>
                      </a:endParaRPr>
                    </a:p>
                  </a:txBody>
                  <a:tcPr marL="51055" marR="51055" marT="0" marB="0" anchor="ctr">
                    <a:lnL>
                      <a:noFill/>
                    </a:lnL>
                    <a:lnR>
                      <a:noFill/>
                    </a:lnR>
                    <a:lnT>
                      <a:noFill/>
                    </a:lnT>
                    <a:lnB>
                      <a:noFill/>
                    </a:lnB>
                    <a:solidFill>
                      <a:srgbClr val="E3E3FF"/>
                    </a:solidFill>
                  </a:tcPr>
                </a:tc>
                <a:tc>
                  <a:txBody>
                    <a:bodyPr/>
                    <a:lstStyle/>
                    <a:p>
                      <a:pPr algn="ctr">
                        <a:lnSpc>
                          <a:spcPts val="1500"/>
                        </a:lnSpc>
                        <a:spcBef>
                          <a:spcPts val="300"/>
                        </a:spcBef>
                        <a:spcAft>
                          <a:spcPts val="300"/>
                        </a:spcAft>
                      </a:pPr>
                      <a:r>
                        <a:rPr lang="el-GR" sz="1200" b="1">
                          <a:latin typeface="Arial"/>
                          <a:ea typeface="Times New Roman"/>
                          <a:cs typeface="Arial"/>
                        </a:rPr>
                        <a:t>127</a:t>
                      </a:r>
                      <a:endParaRPr lang="el-GR" sz="1200">
                        <a:latin typeface="Arial"/>
                        <a:ea typeface="Times New Roman"/>
                        <a:cs typeface="Times New Roman"/>
                      </a:endParaRPr>
                    </a:p>
                  </a:txBody>
                  <a:tcPr marL="51055" marR="51055" marT="0" marB="0" anchor="ctr">
                    <a:lnL>
                      <a:noFill/>
                    </a:lnL>
                    <a:lnR>
                      <a:noFill/>
                    </a:lnR>
                    <a:lnT>
                      <a:noFill/>
                    </a:lnT>
                    <a:lnB>
                      <a:noFill/>
                    </a:lnB>
                    <a:solidFill>
                      <a:srgbClr val="E3E3FF"/>
                    </a:solidFill>
                  </a:tcPr>
                </a:tc>
                <a:extLst>
                  <a:ext uri="{0D108BD9-81ED-4DB2-BD59-A6C34878D82A}">
                    <a16:rowId xmlns:a16="http://schemas.microsoft.com/office/drawing/2014/main" val="10008"/>
                  </a:ext>
                </a:extLst>
              </a:tr>
              <a:tr h="217393">
                <a:tc>
                  <a:txBody>
                    <a:bodyPr/>
                    <a:lstStyle/>
                    <a:p>
                      <a:pPr algn="just">
                        <a:lnSpc>
                          <a:spcPct val="150000"/>
                        </a:lnSpc>
                        <a:spcAft>
                          <a:spcPts val="0"/>
                        </a:spcAft>
                      </a:pPr>
                      <a:r>
                        <a:rPr lang="el-GR" sz="1200">
                          <a:latin typeface="Arial"/>
                          <a:ea typeface="Times New Roman"/>
                          <a:cs typeface="Arial"/>
                        </a:rPr>
                        <a:t>4.2. ΜΕΙΩΣΗ ΗΧΟΡΥΠΑΝΣΗΣ</a:t>
                      </a:r>
                      <a:endParaRPr lang="el-GR" sz="1200">
                        <a:latin typeface="Arial"/>
                        <a:ea typeface="Times New Roman"/>
                        <a:cs typeface="Times New Roman"/>
                      </a:endParaRPr>
                    </a:p>
                  </a:txBody>
                  <a:tcPr marL="51055" marR="51055" marT="0" marB="0" anchor="ctr">
                    <a:lnL>
                      <a:noFill/>
                    </a:lnL>
                    <a:lnR>
                      <a:noFill/>
                    </a:lnR>
                    <a:lnT>
                      <a:noFill/>
                    </a:lnT>
                    <a:lnB>
                      <a:noFill/>
                    </a:lnB>
                  </a:tcPr>
                </a:tc>
                <a:tc>
                  <a:txBody>
                    <a:bodyPr/>
                    <a:lstStyle/>
                    <a:p>
                      <a:pPr algn="ctr">
                        <a:lnSpc>
                          <a:spcPts val="1500"/>
                        </a:lnSpc>
                        <a:spcBef>
                          <a:spcPts val="300"/>
                        </a:spcBef>
                        <a:spcAft>
                          <a:spcPts val="300"/>
                        </a:spcAft>
                      </a:pPr>
                      <a:r>
                        <a:rPr lang="el-GR" sz="1200" b="1">
                          <a:latin typeface="Arial"/>
                          <a:ea typeface="Times New Roman"/>
                          <a:cs typeface="Arial"/>
                        </a:rPr>
                        <a:t>75</a:t>
                      </a:r>
                      <a:endParaRPr lang="el-GR" sz="1200">
                        <a:latin typeface="Arial"/>
                        <a:ea typeface="Times New Roman"/>
                        <a:cs typeface="Times New Roman"/>
                      </a:endParaRPr>
                    </a:p>
                  </a:txBody>
                  <a:tcPr marL="51055" marR="51055" marT="0" marB="0" anchor="ctr">
                    <a:lnL>
                      <a:noFill/>
                    </a:lnL>
                    <a:lnR>
                      <a:noFill/>
                    </a:lnR>
                    <a:lnT>
                      <a:noFill/>
                    </a:lnT>
                    <a:lnB>
                      <a:noFill/>
                    </a:lnB>
                  </a:tcPr>
                </a:tc>
                <a:extLst>
                  <a:ext uri="{0D108BD9-81ED-4DB2-BD59-A6C34878D82A}">
                    <a16:rowId xmlns:a16="http://schemas.microsoft.com/office/drawing/2014/main" val="10009"/>
                  </a:ext>
                </a:extLst>
              </a:tr>
              <a:tr h="217393">
                <a:tc>
                  <a:txBody>
                    <a:bodyPr/>
                    <a:lstStyle/>
                    <a:p>
                      <a:pPr algn="just">
                        <a:lnSpc>
                          <a:spcPct val="150000"/>
                        </a:lnSpc>
                        <a:spcBef>
                          <a:spcPts val="300"/>
                        </a:spcBef>
                        <a:spcAft>
                          <a:spcPts val="300"/>
                        </a:spcAft>
                      </a:pPr>
                      <a:r>
                        <a:rPr lang="en-US" sz="1200">
                          <a:latin typeface="Arial"/>
                          <a:ea typeface="Times New Roman"/>
                          <a:cs typeface="Arial"/>
                        </a:rPr>
                        <a:t>5.1 </a:t>
                      </a:r>
                      <a:r>
                        <a:rPr lang="el-GR" sz="1200">
                          <a:latin typeface="Arial"/>
                          <a:ea typeface="Times New Roman"/>
                          <a:cs typeface="Arial"/>
                        </a:rPr>
                        <a:t>ΘΕΣΜΟΙ</a:t>
                      </a:r>
                      <a:endParaRPr lang="el-GR" sz="1200">
                        <a:latin typeface="Arial"/>
                        <a:ea typeface="Times New Roman"/>
                        <a:cs typeface="Times New Roman"/>
                      </a:endParaRPr>
                    </a:p>
                  </a:txBody>
                  <a:tcPr marL="51055" marR="51055" marT="0" marB="0" anchor="ctr">
                    <a:lnL>
                      <a:noFill/>
                    </a:lnL>
                    <a:lnR>
                      <a:noFill/>
                    </a:lnR>
                    <a:lnT>
                      <a:noFill/>
                    </a:lnT>
                    <a:lnB>
                      <a:noFill/>
                    </a:lnB>
                    <a:solidFill>
                      <a:srgbClr val="E3E3FF"/>
                    </a:solidFill>
                  </a:tcPr>
                </a:tc>
                <a:tc>
                  <a:txBody>
                    <a:bodyPr/>
                    <a:lstStyle/>
                    <a:p>
                      <a:pPr algn="ctr">
                        <a:lnSpc>
                          <a:spcPts val="1500"/>
                        </a:lnSpc>
                        <a:spcBef>
                          <a:spcPts val="300"/>
                        </a:spcBef>
                        <a:spcAft>
                          <a:spcPts val="300"/>
                        </a:spcAft>
                      </a:pPr>
                      <a:r>
                        <a:rPr lang="el-GR" sz="1200" b="1">
                          <a:latin typeface="Arial"/>
                          <a:ea typeface="Times New Roman"/>
                          <a:cs typeface="Arial"/>
                        </a:rPr>
                        <a:t>120</a:t>
                      </a:r>
                      <a:endParaRPr lang="el-GR" sz="1200">
                        <a:latin typeface="Arial"/>
                        <a:ea typeface="Times New Roman"/>
                        <a:cs typeface="Times New Roman"/>
                      </a:endParaRPr>
                    </a:p>
                  </a:txBody>
                  <a:tcPr marL="51055" marR="51055" marT="0" marB="0" anchor="ctr">
                    <a:lnL>
                      <a:noFill/>
                    </a:lnL>
                    <a:lnR>
                      <a:noFill/>
                    </a:lnR>
                    <a:lnT>
                      <a:noFill/>
                    </a:lnT>
                    <a:lnB>
                      <a:noFill/>
                    </a:lnB>
                    <a:solidFill>
                      <a:srgbClr val="E3E3FF"/>
                    </a:solidFill>
                  </a:tcPr>
                </a:tc>
                <a:extLst>
                  <a:ext uri="{0D108BD9-81ED-4DB2-BD59-A6C34878D82A}">
                    <a16:rowId xmlns:a16="http://schemas.microsoft.com/office/drawing/2014/main" val="10010"/>
                  </a:ext>
                </a:extLst>
              </a:tr>
              <a:tr h="217393">
                <a:tc>
                  <a:txBody>
                    <a:bodyPr/>
                    <a:lstStyle/>
                    <a:p>
                      <a:pPr algn="just">
                        <a:lnSpc>
                          <a:spcPct val="150000"/>
                        </a:lnSpc>
                        <a:spcBef>
                          <a:spcPts val="300"/>
                        </a:spcBef>
                        <a:spcAft>
                          <a:spcPts val="300"/>
                        </a:spcAft>
                      </a:pPr>
                      <a:r>
                        <a:rPr lang="el-GR" sz="1200">
                          <a:latin typeface="Arial"/>
                          <a:ea typeface="Times New Roman"/>
                          <a:cs typeface="Arial"/>
                        </a:rPr>
                        <a:t>5.2. ΠΕΡΙΒΑΛΛΟΝΤΙΚΗ ΕΥΑΙΣΘΗΤΟΠΟΙΗΣΗ</a:t>
                      </a:r>
                      <a:endParaRPr lang="el-GR" sz="1200">
                        <a:latin typeface="Arial"/>
                        <a:ea typeface="Times New Roman"/>
                        <a:cs typeface="Times New Roman"/>
                      </a:endParaRPr>
                    </a:p>
                  </a:txBody>
                  <a:tcPr marL="51055" marR="51055" marT="0" marB="0" anchor="ctr">
                    <a:lnL>
                      <a:noFill/>
                    </a:lnL>
                    <a:lnR>
                      <a:noFill/>
                    </a:lnR>
                    <a:lnT>
                      <a:noFill/>
                    </a:lnT>
                    <a:lnB>
                      <a:noFill/>
                    </a:lnB>
                  </a:tcPr>
                </a:tc>
                <a:tc>
                  <a:txBody>
                    <a:bodyPr/>
                    <a:lstStyle/>
                    <a:p>
                      <a:pPr algn="ctr">
                        <a:lnSpc>
                          <a:spcPts val="1500"/>
                        </a:lnSpc>
                        <a:spcBef>
                          <a:spcPts val="300"/>
                        </a:spcBef>
                        <a:spcAft>
                          <a:spcPts val="300"/>
                        </a:spcAft>
                      </a:pPr>
                      <a:r>
                        <a:rPr lang="el-GR" sz="1200" b="1">
                          <a:latin typeface="Arial"/>
                          <a:ea typeface="Times New Roman"/>
                          <a:cs typeface="Arial"/>
                        </a:rPr>
                        <a:t>9</a:t>
                      </a:r>
                      <a:endParaRPr lang="el-GR" sz="1200">
                        <a:latin typeface="Arial"/>
                        <a:ea typeface="Times New Roman"/>
                        <a:cs typeface="Times New Roman"/>
                      </a:endParaRPr>
                    </a:p>
                  </a:txBody>
                  <a:tcPr marL="51055" marR="51055" marT="0" marB="0" anchor="ctr">
                    <a:lnL>
                      <a:noFill/>
                    </a:lnL>
                    <a:lnR>
                      <a:noFill/>
                    </a:lnR>
                    <a:lnT>
                      <a:noFill/>
                    </a:lnT>
                    <a:lnB>
                      <a:noFill/>
                    </a:lnB>
                  </a:tcPr>
                </a:tc>
                <a:extLst>
                  <a:ext uri="{0D108BD9-81ED-4DB2-BD59-A6C34878D82A}">
                    <a16:rowId xmlns:a16="http://schemas.microsoft.com/office/drawing/2014/main" val="10011"/>
                  </a:ext>
                </a:extLst>
              </a:tr>
              <a:tr h="217393">
                <a:tc>
                  <a:txBody>
                    <a:bodyPr/>
                    <a:lstStyle/>
                    <a:p>
                      <a:pPr algn="just">
                        <a:lnSpc>
                          <a:spcPct val="150000"/>
                        </a:lnSpc>
                        <a:spcBef>
                          <a:spcPts val="300"/>
                        </a:spcBef>
                        <a:spcAft>
                          <a:spcPts val="300"/>
                        </a:spcAft>
                      </a:pPr>
                      <a:r>
                        <a:rPr lang="el-GR" sz="1200">
                          <a:latin typeface="Arial"/>
                          <a:ea typeface="Times New Roman"/>
                          <a:cs typeface="Arial"/>
                        </a:rPr>
                        <a:t>6.1. ΠΡΟΣΤΑΣΙΑ ΚΑΙ ΑΝΑΒΑΘΜΙΣΗ ΕΔΑΦΙΚΩΝ ΚΑΙ ΥΔΑΤΙΚΩΝ ΠΟΡΩΝ</a:t>
                      </a:r>
                      <a:endParaRPr lang="el-GR" sz="1200">
                        <a:latin typeface="Arial"/>
                        <a:ea typeface="Times New Roman"/>
                        <a:cs typeface="Times New Roman"/>
                      </a:endParaRPr>
                    </a:p>
                  </a:txBody>
                  <a:tcPr marL="51055" marR="51055" marT="0" marB="0" anchor="ctr">
                    <a:lnL>
                      <a:noFill/>
                    </a:lnL>
                    <a:lnR>
                      <a:noFill/>
                    </a:lnR>
                    <a:lnT>
                      <a:noFill/>
                    </a:lnT>
                    <a:lnB>
                      <a:noFill/>
                    </a:lnB>
                    <a:solidFill>
                      <a:srgbClr val="E3E3FF"/>
                    </a:solidFill>
                  </a:tcPr>
                </a:tc>
                <a:tc>
                  <a:txBody>
                    <a:bodyPr/>
                    <a:lstStyle/>
                    <a:p>
                      <a:pPr algn="ctr">
                        <a:lnSpc>
                          <a:spcPts val="1500"/>
                        </a:lnSpc>
                        <a:spcBef>
                          <a:spcPts val="300"/>
                        </a:spcBef>
                        <a:spcAft>
                          <a:spcPts val="300"/>
                        </a:spcAft>
                      </a:pPr>
                      <a:r>
                        <a:rPr lang="el-GR" sz="1200" b="1">
                          <a:latin typeface="Arial"/>
                          <a:ea typeface="Times New Roman"/>
                          <a:cs typeface="Arial"/>
                        </a:rPr>
                        <a:t>3</a:t>
                      </a:r>
                      <a:endParaRPr lang="el-GR" sz="1200">
                        <a:latin typeface="Arial"/>
                        <a:ea typeface="Times New Roman"/>
                        <a:cs typeface="Times New Roman"/>
                      </a:endParaRPr>
                    </a:p>
                  </a:txBody>
                  <a:tcPr marL="51055" marR="51055" marT="0" marB="0" anchor="ctr">
                    <a:lnL>
                      <a:noFill/>
                    </a:lnL>
                    <a:lnR>
                      <a:noFill/>
                    </a:lnR>
                    <a:lnT>
                      <a:noFill/>
                    </a:lnT>
                    <a:lnB>
                      <a:noFill/>
                    </a:lnB>
                    <a:solidFill>
                      <a:srgbClr val="E3E3FF"/>
                    </a:solidFill>
                  </a:tcPr>
                </a:tc>
                <a:extLst>
                  <a:ext uri="{0D108BD9-81ED-4DB2-BD59-A6C34878D82A}">
                    <a16:rowId xmlns:a16="http://schemas.microsoft.com/office/drawing/2014/main" val="10012"/>
                  </a:ext>
                </a:extLst>
              </a:tr>
              <a:tr h="474031">
                <a:tc>
                  <a:txBody>
                    <a:bodyPr/>
                    <a:lstStyle/>
                    <a:p>
                      <a:pPr algn="just">
                        <a:lnSpc>
                          <a:spcPct val="150000"/>
                        </a:lnSpc>
                        <a:spcBef>
                          <a:spcPts val="300"/>
                        </a:spcBef>
                        <a:spcAft>
                          <a:spcPts val="300"/>
                        </a:spcAft>
                      </a:pPr>
                      <a:r>
                        <a:rPr lang="el-GR" sz="1200">
                          <a:latin typeface="Arial"/>
                          <a:ea typeface="Times New Roman"/>
                          <a:cs typeface="Arial"/>
                        </a:rPr>
                        <a:t>6.2. ΒΑΣΙΚΑ ΕΡΓΑ ΥΠΟΔΟΜΗΣ ΣΤΟΝ ΤΟΜΕΑ ΤΗΣ ΔΙΑΧΕΙΡΙΣΗΣ ΤΩΝ ΥΔΑΤΩΝ. ΔΡΑΣΕΙΣ ΠΕΡΙΦΕΡΕΙΑΚΟΥ ΧΑΡΑΚΤΗΡΑ ΠΡΟΣΑΡΜΟΓΗΣ ΤΗΣ ΧΩΡΑΣ ΣΤΗΝ ΚΟΙΝΟΤΙΚΗ ΝΟΜΟΘΕΣΙΑ, ΠΟΥ ΑΦΟΡΑ ΣΤΗΝ ΠΡΟΣΤΑΣΙΑ ΤΟΥ ΠΕΡΙΒΑΛΛΟΝΤΟΣ</a:t>
                      </a:r>
                      <a:endParaRPr lang="el-GR" sz="1200">
                        <a:latin typeface="Arial"/>
                        <a:ea typeface="Times New Roman"/>
                        <a:cs typeface="Times New Roman"/>
                      </a:endParaRPr>
                    </a:p>
                  </a:txBody>
                  <a:tcPr marL="51055" marR="51055" marT="0" marB="0" anchor="ctr">
                    <a:lnL>
                      <a:noFill/>
                    </a:lnL>
                    <a:lnR>
                      <a:noFill/>
                    </a:lnR>
                    <a:lnT>
                      <a:noFill/>
                    </a:lnT>
                    <a:lnB>
                      <a:noFill/>
                    </a:lnB>
                  </a:tcPr>
                </a:tc>
                <a:tc>
                  <a:txBody>
                    <a:bodyPr/>
                    <a:lstStyle/>
                    <a:p>
                      <a:pPr algn="ctr">
                        <a:lnSpc>
                          <a:spcPts val="1500"/>
                        </a:lnSpc>
                        <a:spcBef>
                          <a:spcPts val="300"/>
                        </a:spcBef>
                        <a:spcAft>
                          <a:spcPts val="300"/>
                        </a:spcAft>
                      </a:pPr>
                      <a:r>
                        <a:rPr lang="el-GR" sz="1200" b="1">
                          <a:latin typeface="Arial"/>
                          <a:ea typeface="Times New Roman"/>
                          <a:cs typeface="Arial"/>
                        </a:rPr>
                        <a:t>469</a:t>
                      </a:r>
                      <a:endParaRPr lang="el-GR" sz="1200">
                        <a:latin typeface="Arial"/>
                        <a:ea typeface="Times New Roman"/>
                        <a:cs typeface="Times New Roman"/>
                      </a:endParaRPr>
                    </a:p>
                  </a:txBody>
                  <a:tcPr marL="51055" marR="51055" marT="0" marB="0" anchor="ctr">
                    <a:lnL>
                      <a:noFill/>
                    </a:lnL>
                    <a:lnR>
                      <a:noFill/>
                    </a:lnR>
                    <a:lnT>
                      <a:noFill/>
                    </a:lnT>
                    <a:lnB>
                      <a:noFill/>
                    </a:lnB>
                  </a:tcPr>
                </a:tc>
                <a:extLst>
                  <a:ext uri="{0D108BD9-81ED-4DB2-BD59-A6C34878D82A}">
                    <a16:rowId xmlns:a16="http://schemas.microsoft.com/office/drawing/2014/main" val="10013"/>
                  </a:ext>
                </a:extLst>
              </a:tr>
              <a:tr h="217393">
                <a:tc>
                  <a:txBody>
                    <a:bodyPr/>
                    <a:lstStyle/>
                    <a:p>
                      <a:pPr algn="just">
                        <a:lnSpc>
                          <a:spcPct val="150000"/>
                        </a:lnSpc>
                        <a:spcBef>
                          <a:spcPts val="300"/>
                        </a:spcBef>
                        <a:spcAft>
                          <a:spcPts val="300"/>
                        </a:spcAft>
                      </a:pPr>
                      <a:r>
                        <a:rPr lang="el-GR" sz="1200">
                          <a:latin typeface="Arial"/>
                          <a:ea typeface="Times New Roman"/>
                          <a:cs typeface="Arial"/>
                        </a:rPr>
                        <a:t>7.1. ΧΩΡΟΤΑΞΙΑ - ΠΟΛΕΟΔΟΜΙΑ</a:t>
                      </a:r>
                      <a:endParaRPr lang="el-GR" sz="1200">
                        <a:latin typeface="Arial"/>
                        <a:ea typeface="Times New Roman"/>
                        <a:cs typeface="Times New Roman"/>
                      </a:endParaRPr>
                    </a:p>
                  </a:txBody>
                  <a:tcPr marL="51055" marR="51055" marT="0" marB="0" anchor="ctr">
                    <a:lnL>
                      <a:noFill/>
                    </a:lnL>
                    <a:lnR>
                      <a:noFill/>
                    </a:lnR>
                    <a:lnT>
                      <a:noFill/>
                    </a:lnT>
                    <a:lnB>
                      <a:noFill/>
                    </a:lnB>
                    <a:solidFill>
                      <a:srgbClr val="E3E3FF"/>
                    </a:solidFill>
                  </a:tcPr>
                </a:tc>
                <a:tc>
                  <a:txBody>
                    <a:bodyPr/>
                    <a:lstStyle/>
                    <a:p>
                      <a:pPr algn="ctr">
                        <a:lnSpc>
                          <a:spcPts val="1500"/>
                        </a:lnSpc>
                        <a:spcBef>
                          <a:spcPts val="300"/>
                        </a:spcBef>
                        <a:spcAft>
                          <a:spcPts val="300"/>
                        </a:spcAft>
                      </a:pPr>
                      <a:r>
                        <a:rPr lang="el-GR" sz="1200" b="1">
                          <a:latin typeface="Arial"/>
                          <a:ea typeface="Times New Roman"/>
                          <a:cs typeface="Arial"/>
                        </a:rPr>
                        <a:t>748</a:t>
                      </a:r>
                      <a:endParaRPr lang="el-GR" sz="1200">
                        <a:latin typeface="Arial"/>
                        <a:ea typeface="Times New Roman"/>
                        <a:cs typeface="Times New Roman"/>
                      </a:endParaRPr>
                    </a:p>
                  </a:txBody>
                  <a:tcPr marL="51055" marR="51055" marT="0" marB="0" anchor="ctr">
                    <a:lnL>
                      <a:noFill/>
                    </a:lnL>
                    <a:lnR>
                      <a:noFill/>
                    </a:lnR>
                    <a:lnT>
                      <a:noFill/>
                    </a:lnT>
                    <a:lnB>
                      <a:noFill/>
                    </a:lnB>
                    <a:solidFill>
                      <a:srgbClr val="E3E3FF"/>
                    </a:solidFill>
                  </a:tcPr>
                </a:tc>
                <a:extLst>
                  <a:ext uri="{0D108BD9-81ED-4DB2-BD59-A6C34878D82A}">
                    <a16:rowId xmlns:a16="http://schemas.microsoft.com/office/drawing/2014/main" val="10014"/>
                  </a:ext>
                </a:extLst>
              </a:tr>
              <a:tr h="316021">
                <a:tc>
                  <a:txBody>
                    <a:bodyPr/>
                    <a:lstStyle/>
                    <a:p>
                      <a:pPr algn="just">
                        <a:lnSpc>
                          <a:spcPct val="150000"/>
                        </a:lnSpc>
                        <a:spcBef>
                          <a:spcPts val="300"/>
                        </a:spcBef>
                        <a:spcAft>
                          <a:spcPts val="300"/>
                        </a:spcAft>
                      </a:pPr>
                      <a:r>
                        <a:rPr lang="el-GR" sz="1200">
                          <a:latin typeface="Arial"/>
                          <a:ea typeface="Times New Roman"/>
                          <a:cs typeface="Arial"/>
                        </a:rPr>
                        <a:t>7.2. ΑΝΑΠΛΑΣΕΙΣ ΣΤΟ ΔΟΜΗΜΕΝΟ ΠΕΡΙΒΑΛΛΟΝ ΜΕ ΚΑΙΝΟΤΟΜΟ ΧΑΡΑΚΤΗΡΑ Ή ΕΘΝΙΚΗ ΣΗΜΑΣΙΑ</a:t>
                      </a:r>
                      <a:endParaRPr lang="el-GR" sz="1200">
                        <a:latin typeface="Arial"/>
                        <a:ea typeface="Times New Roman"/>
                        <a:cs typeface="Times New Roman"/>
                      </a:endParaRPr>
                    </a:p>
                  </a:txBody>
                  <a:tcPr marL="51055" marR="51055" marT="0" marB="0" anchor="ctr">
                    <a:lnL>
                      <a:noFill/>
                    </a:lnL>
                    <a:lnR>
                      <a:noFill/>
                    </a:lnR>
                    <a:lnT>
                      <a:noFill/>
                    </a:lnT>
                    <a:lnB>
                      <a:noFill/>
                    </a:lnB>
                  </a:tcPr>
                </a:tc>
                <a:tc>
                  <a:txBody>
                    <a:bodyPr/>
                    <a:lstStyle/>
                    <a:p>
                      <a:pPr algn="ctr">
                        <a:lnSpc>
                          <a:spcPts val="1500"/>
                        </a:lnSpc>
                        <a:spcBef>
                          <a:spcPts val="300"/>
                        </a:spcBef>
                        <a:spcAft>
                          <a:spcPts val="300"/>
                        </a:spcAft>
                      </a:pPr>
                      <a:r>
                        <a:rPr lang="el-GR" sz="1200" b="1">
                          <a:latin typeface="Arial"/>
                          <a:ea typeface="Times New Roman"/>
                          <a:cs typeface="Arial"/>
                        </a:rPr>
                        <a:t>1492</a:t>
                      </a:r>
                      <a:endParaRPr lang="el-GR" sz="1200">
                        <a:latin typeface="Arial"/>
                        <a:ea typeface="Times New Roman"/>
                        <a:cs typeface="Times New Roman"/>
                      </a:endParaRPr>
                    </a:p>
                  </a:txBody>
                  <a:tcPr marL="51055" marR="51055" marT="0" marB="0" anchor="ctr">
                    <a:lnL>
                      <a:noFill/>
                    </a:lnL>
                    <a:lnR>
                      <a:noFill/>
                    </a:lnR>
                    <a:lnT>
                      <a:noFill/>
                    </a:lnT>
                    <a:lnB>
                      <a:noFill/>
                    </a:lnB>
                  </a:tcPr>
                </a:tc>
                <a:extLst>
                  <a:ext uri="{0D108BD9-81ED-4DB2-BD59-A6C34878D82A}">
                    <a16:rowId xmlns:a16="http://schemas.microsoft.com/office/drawing/2014/main" val="10015"/>
                  </a:ext>
                </a:extLst>
              </a:tr>
              <a:tr h="316021">
                <a:tc>
                  <a:txBody>
                    <a:bodyPr/>
                    <a:lstStyle/>
                    <a:p>
                      <a:pPr algn="just">
                        <a:lnSpc>
                          <a:spcPct val="150000"/>
                        </a:lnSpc>
                        <a:spcBef>
                          <a:spcPts val="300"/>
                        </a:spcBef>
                        <a:spcAft>
                          <a:spcPts val="300"/>
                        </a:spcAft>
                      </a:pPr>
                      <a:r>
                        <a:rPr lang="el-GR" sz="1200">
                          <a:latin typeface="Arial"/>
                          <a:ea typeface="Times New Roman"/>
                          <a:cs typeface="Arial"/>
                        </a:rPr>
                        <a:t>8.1. ΠΡΟΣΤΑΣΙΑ ΚΑΙ ΔΙΑΧΕΙΡΙΣΗ ΒΙΟΤΟΠΩΝ – ΟΙΚΟΤΟΠΩΝ, ΠΡΟΣΤΑΣΙΑ ΕΙΔΩΝ, ΠΕΡΙΟΧΕΣ ΙΔΙΑΙΤΕΡΟΥ ΦΥΣΙΚΟΥ ΚΑΛΛΟΥΣ</a:t>
                      </a:r>
                      <a:endParaRPr lang="el-GR" sz="1200">
                        <a:latin typeface="Arial"/>
                        <a:ea typeface="Times New Roman"/>
                        <a:cs typeface="Times New Roman"/>
                      </a:endParaRPr>
                    </a:p>
                  </a:txBody>
                  <a:tcPr marL="51055" marR="51055" marT="0" marB="0" anchor="ctr">
                    <a:lnL>
                      <a:noFill/>
                    </a:lnL>
                    <a:lnR>
                      <a:noFill/>
                    </a:lnR>
                    <a:lnT>
                      <a:noFill/>
                    </a:lnT>
                    <a:lnB>
                      <a:noFill/>
                    </a:lnB>
                    <a:solidFill>
                      <a:srgbClr val="E3E3FF"/>
                    </a:solidFill>
                  </a:tcPr>
                </a:tc>
                <a:tc>
                  <a:txBody>
                    <a:bodyPr/>
                    <a:lstStyle/>
                    <a:p>
                      <a:pPr algn="ctr">
                        <a:lnSpc>
                          <a:spcPts val="1500"/>
                        </a:lnSpc>
                        <a:spcBef>
                          <a:spcPts val="300"/>
                        </a:spcBef>
                        <a:spcAft>
                          <a:spcPts val="300"/>
                        </a:spcAft>
                      </a:pPr>
                      <a:r>
                        <a:rPr lang="el-GR" sz="1200" b="1">
                          <a:latin typeface="Arial"/>
                          <a:ea typeface="Times New Roman"/>
                          <a:cs typeface="Arial"/>
                        </a:rPr>
                        <a:t>394</a:t>
                      </a:r>
                      <a:endParaRPr lang="el-GR" sz="1200">
                        <a:latin typeface="Arial"/>
                        <a:ea typeface="Times New Roman"/>
                        <a:cs typeface="Times New Roman"/>
                      </a:endParaRPr>
                    </a:p>
                  </a:txBody>
                  <a:tcPr marL="51055" marR="51055" marT="0" marB="0" anchor="ctr">
                    <a:lnL>
                      <a:noFill/>
                    </a:lnL>
                    <a:lnR>
                      <a:noFill/>
                    </a:lnR>
                    <a:lnT>
                      <a:noFill/>
                    </a:lnT>
                    <a:lnB>
                      <a:noFill/>
                    </a:lnB>
                    <a:solidFill>
                      <a:srgbClr val="E3E3FF"/>
                    </a:solidFill>
                  </a:tcPr>
                </a:tc>
                <a:extLst>
                  <a:ext uri="{0D108BD9-81ED-4DB2-BD59-A6C34878D82A}">
                    <a16:rowId xmlns:a16="http://schemas.microsoft.com/office/drawing/2014/main" val="10016"/>
                  </a:ext>
                </a:extLst>
              </a:tr>
              <a:tr h="217393">
                <a:tc>
                  <a:txBody>
                    <a:bodyPr/>
                    <a:lstStyle/>
                    <a:p>
                      <a:pPr algn="just">
                        <a:lnSpc>
                          <a:spcPct val="150000"/>
                        </a:lnSpc>
                        <a:spcBef>
                          <a:spcPts val="300"/>
                        </a:spcBef>
                        <a:spcAft>
                          <a:spcPts val="300"/>
                        </a:spcAft>
                      </a:pPr>
                      <a:r>
                        <a:rPr lang="el-GR" sz="1200">
                          <a:latin typeface="Arial"/>
                          <a:ea typeface="Times New Roman"/>
                          <a:cs typeface="Arial"/>
                        </a:rPr>
                        <a:t>8.2. ΕΠΑΝΑΔΗΜΙΟΥΡΓΙΑ ΛΙΜΝΗΣ ΚΑΡΛΑΣ</a:t>
                      </a:r>
                      <a:endParaRPr lang="el-GR" sz="1200">
                        <a:latin typeface="Arial"/>
                        <a:ea typeface="Times New Roman"/>
                        <a:cs typeface="Times New Roman"/>
                      </a:endParaRPr>
                    </a:p>
                  </a:txBody>
                  <a:tcPr marL="51055" marR="51055" marT="0" marB="0" anchor="ctr">
                    <a:lnL>
                      <a:noFill/>
                    </a:lnL>
                    <a:lnR>
                      <a:noFill/>
                    </a:lnR>
                    <a:lnT>
                      <a:noFill/>
                    </a:lnT>
                    <a:lnB>
                      <a:noFill/>
                    </a:lnB>
                  </a:tcPr>
                </a:tc>
                <a:tc>
                  <a:txBody>
                    <a:bodyPr/>
                    <a:lstStyle/>
                    <a:p>
                      <a:pPr algn="ctr">
                        <a:lnSpc>
                          <a:spcPts val="1500"/>
                        </a:lnSpc>
                        <a:spcBef>
                          <a:spcPts val="300"/>
                        </a:spcBef>
                        <a:spcAft>
                          <a:spcPts val="300"/>
                        </a:spcAft>
                      </a:pPr>
                      <a:r>
                        <a:rPr lang="el-GR" sz="1200" b="1">
                          <a:latin typeface="Arial"/>
                          <a:ea typeface="Times New Roman"/>
                          <a:cs typeface="Arial"/>
                        </a:rPr>
                        <a:t>337</a:t>
                      </a:r>
                      <a:endParaRPr lang="el-GR" sz="1200">
                        <a:latin typeface="Arial"/>
                        <a:ea typeface="Times New Roman"/>
                        <a:cs typeface="Times New Roman"/>
                      </a:endParaRPr>
                    </a:p>
                  </a:txBody>
                  <a:tcPr marL="51055" marR="51055" marT="0" marB="0" anchor="ctr">
                    <a:lnL>
                      <a:noFill/>
                    </a:lnL>
                    <a:lnR>
                      <a:noFill/>
                    </a:lnR>
                    <a:lnT>
                      <a:noFill/>
                    </a:lnT>
                    <a:lnB>
                      <a:noFill/>
                    </a:lnB>
                  </a:tcPr>
                </a:tc>
                <a:extLst>
                  <a:ext uri="{0D108BD9-81ED-4DB2-BD59-A6C34878D82A}">
                    <a16:rowId xmlns:a16="http://schemas.microsoft.com/office/drawing/2014/main" val="10017"/>
                  </a:ext>
                </a:extLst>
              </a:tr>
              <a:tr h="217393">
                <a:tc>
                  <a:txBody>
                    <a:bodyPr/>
                    <a:lstStyle/>
                    <a:p>
                      <a:pPr algn="just">
                        <a:lnSpc>
                          <a:spcPct val="150000"/>
                        </a:lnSpc>
                        <a:spcBef>
                          <a:spcPts val="300"/>
                        </a:spcBef>
                        <a:spcAft>
                          <a:spcPts val="300"/>
                        </a:spcAft>
                      </a:pPr>
                      <a:r>
                        <a:rPr lang="el-GR" sz="1200">
                          <a:latin typeface="Arial"/>
                          <a:ea typeface="Times New Roman"/>
                          <a:cs typeface="Arial"/>
                        </a:rPr>
                        <a:t>10.1 ΤΕΧΝΙΚΗ ΒΟΗΘΕΙΑ</a:t>
                      </a:r>
                      <a:endParaRPr lang="el-GR" sz="1200">
                        <a:latin typeface="Arial"/>
                        <a:ea typeface="Times New Roman"/>
                        <a:cs typeface="Times New Roman"/>
                      </a:endParaRPr>
                    </a:p>
                  </a:txBody>
                  <a:tcPr marL="51055" marR="51055" marT="0" marB="0" anchor="ctr">
                    <a:lnL>
                      <a:noFill/>
                    </a:lnL>
                    <a:lnR>
                      <a:noFill/>
                    </a:lnR>
                    <a:lnT>
                      <a:noFill/>
                    </a:lnT>
                    <a:lnB>
                      <a:noFill/>
                    </a:lnB>
                    <a:solidFill>
                      <a:srgbClr val="E3E3FF"/>
                    </a:solidFill>
                  </a:tcPr>
                </a:tc>
                <a:tc>
                  <a:txBody>
                    <a:bodyPr/>
                    <a:lstStyle/>
                    <a:p>
                      <a:pPr algn="ctr">
                        <a:lnSpc>
                          <a:spcPts val="1500"/>
                        </a:lnSpc>
                        <a:spcBef>
                          <a:spcPts val="300"/>
                        </a:spcBef>
                        <a:spcAft>
                          <a:spcPts val="300"/>
                        </a:spcAft>
                      </a:pPr>
                      <a:r>
                        <a:rPr lang="el-GR" sz="1200" b="1">
                          <a:latin typeface="Arial"/>
                          <a:ea typeface="Times New Roman"/>
                          <a:cs typeface="Arial"/>
                        </a:rPr>
                        <a:t>80</a:t>
                      </a:r>
                      <a:endParaRPr lang="el-GR" sz="1200">
                        <a:latin typeface="Arial"/>
                        <a:ea typeface="Times New Roman"/>
                        <a:cs typeface="Times New Roman"/>
                      </a:endParaRPr>
                    </a:p>
                  </a:txBody>
                  <a:tcPr marL="51055" marR="51055" marT="0" marB="0" anchor="ctr">
                    <a:lnL>
                      <a:noFill/>
                    </a:lnL>
                    <a:lnR>
                      <a:noFill/>
                    </a:lnR>
                    <a:lnT>
                      <a:noFill/>
                    </a:lnT>
                    <a:lnB>
                      <a:noFill/>
                    </a:lnB>
                    <a:solidFill>
                      <a:srgbClr val="E3E3FF"/>
                    </a:solidFill>
                  </a:tcPr>
                </a:tc>
                <a:extLst>
                  <a:ext uri="{0D108BD9-81ED-4DB2-BD59-A6C34878D82A}">
                    <a16:rowId xmlns:a16="http://schemas.microsoft.com/office/drawing/2014/main" val="10018"/>
                  </a:ext>
                </a:extLst>
              </a:tr>
              <a:tr h="217393">
                <a:tc>
                  <a:txBody>
                    <a:bodyPr/>
                    <a:lstStyle/>
                    <a:p>
                      <a:pPr algn="just">
                        <a:lnSpc>
                          <a:spcPct val="150000"/>
                        </a:lnSpc>
                        <a:spcBef>
                          <a:spcPts val="300"/>
                        </a:spcBef>
                        <a:spcAft>
                          <a:spcPts val="300"/>
                        </a:spcAft>
                      </a:pPr>
                      <a:r>
                        <a:rPr lang="el-GR" sz="1200">
                          <a:latin typeface="Arial"/>
                          <a:ea typeface="Times New Roman"/>
                          <a:cs typeface="Arial"/>
                        </a:rPr>
                        <a:t>ΣΥΝΟΛΟ ΘΕΣΕΩΝ ΕΡΓΑΣΙΑΣ</a:t>
                      </a:r>
                      <a:endParaRPr lang="el-GR" sz="1200">
                        <a:latin typeface="Arial"/>
                        <a:ea typeface="Times New Roman"/>
                        <a:cs typeface="Times New Roman"/>
                      </a:endParaRPr>
                    </a:p>
                  </a:txBody>
                  <a:tcPr marL="0" marR="0" marT="0" marB="0" anchor="ctr">
                    <a:lnL>
                      <a:noFill/>
                    </a:lnL>
                    <a:lnR>
                      <a:noFill/>
                    </a:lnR>
                    <a:lnT>
                      <a:noFill/>
                    </a:lnT>
                    <a:lnB>
                      <a:noFill/>
                    </a:lnB>
                    <a:solidFill>
                      <a:srgbClr val="E3E3FF"/>
                    </a:solidFill>
                  </a:tcPr>
                </a:tc>
                <a:tc>
                  <a:txBody>
                    <a:bodyPr/>
                    <a:lstStyle/>
                    <a:p>
                      <a:pPr algn="ctr">
                        <a:lnSpc>
                          <a:spcPts val="1500"/>
                        </a:lnSpc>
                        <a:spcBef>
                          <a:spcPts val="300"/>
                        </a:spcBef>
                        <a:spcAft>
                          <a:spcPts val="300"/>
                        </a:spcAft>
                      </a:pPr>
                      <a:r>
                        <a:rPr lang="el-GR" sz="1200" b="1" dirty="0">
                          <a:latin typeface="Arial"/>
                          <a:ea typeface="Times New Roman"/>
                          <a:cs typeface="Arial"/>
                        </a:rPr>
                        <a:t>4.642</a:t>
                      </a:r>
                      <a:endParaRPr lang="el-GR" sz="1200" dirty="0">
                        <a:latin typeface="Arial"/>
                        <a:ea typeface="Times New Roman"/>
                        <a:cs typeface="Times New Roman"/>
                      </a:endParaRPr>
                    </a:p>
                  </a:txBody>
                  <a:tcPr marL="0" marR="0" marT="0" marB="0" anchor="ctr">
                    <a:lnL>
                      <a:noFill/>
                    </a:lnL>
                    <a:lnR>
                      <a:noFill/>
                    </a:lnR>
                    <a:lnT>
                      <a:noFill/>
                    </a:lnT>
                    <a:lnB>
                      <a:noFill/>
                    </a:lnB>
                    <a:solidFill>
                      <a:srgbClr val="E3E3FF"/>
                    </a:solidFill>
                  </a:tcPr>
                </a:tc>
                <a:extLst>
                  <a:ext uri="{0D108BD9-81ED-4DB2-BD59-A6C34878D82A}">
                    <a16:rowId xmlns:a16="http://schemas.microsoft.com/office/drawing/2014/main" val="10019"/>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dirty="0"/>
              <a:t>Προβλήματα Ποσοτικοποίησης Δεικτών &amp; Συλλογής Στοιχείων και Παράγοντες που Επηρεάζουν την Επίτευξη των Στόχων</a:t>
            </a:r>
          </a:p>
        </p:txBody>
      </p:sp>
      <p:sp>
        <p:nvSpPr>
          <p:cNvPr id="3" name="2 - Θέση περιεχομένου"/>
          <p:cNvSpPr>
            <a:spLocks noGrp="1"/>
          </p:cNvSpPr>
          <p:nvPr>
            <p:ph idx="1"/>
          </p:nvPr>
        </p:nvSpPr>
        <p:spPr/>
        <p:txBody>
          <a:bodyPr>
            <a:normAutofit fontScale="70000" lnSpcReduction="20000"/>
          </a:bodyPr>
          <a:lstStyle/>
          <a:p>
            <a:r>
              <a:rPr lang="el-GR" dirty="0"/>
              <a:t>Οι Δείκτες του Ε.Π.ΠΕΡ. στοχεύουν στο να δώσουν μία εικόνα για την εξέλιξη των Έργων σε κάθε Μέτρο και Άξονα και για τον βαθμό επίτευξης των αρχικών προγραμματικών στόχων σε επίπεδο υλοποίησης, αποτελέσματος και επιπτώσεων. Είναι προφανές ότι με το πέρας του Προγράμματος θα είναι δυνατό να δοθεί σε κάθε Δείκτη μια πραγματική τιμή που θα στηρίζεται στα δεδομένα των Τελικών Ελέγχων (κλείσιμο των Έργων). Ωστόσο, κατά τη διάρκεια του Προγράμματος, η ποσοτικοποίηση όλων των Δεικτών βάσει πραγματικών στοιχείων διαχείρισης δεν είναι εφικτή. Όπως έχει αναφερθεί και σε προηγούμενο σημείο της παρούσας Έκθεσης, το προσωπικό της ΕΥΔ Ε.Π.ΠΕΡ. δεν επαρκεί για την εκτέλεση συχνών περιοδικών ελέγχων σε όλα τα Έργα, τα οποία είναι μεν μικρά σε μέγεθος αλλά και πολλά σε πλήθος, απαιτώντας την εκτέλεση σύνθετων διαχειριστικών διαδικασιών.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r>
              <a:rPr lang="el-GR" dirty="0"/>
              <a:t>Δεδομένου λοιπόν ότι σε μία χρονική στιγμή οι Χειριστές των Έργων (από την πλευρά της ΕΥΔ Ε.Π.ΠΕΡ.) δεν είναι δυνατό να  διαθέτουν ακριβή απολογιστικά στοιχεία για τον βαθμό υλοποίησης των αντίστοιχων φυσικών αντικειμένων, ο εναλλακτικός τρόπος υπολογισμού της τιμής των Δεικτών πρέπει να στηριχτεί στα υπάρχοντα οικονομικά στοιχεία των Έργων (απορροφήσεις σε σχέση με προϋπολογισμό). Ο συγκεκριμένος τρόπος υπολογισμού της τιμής των Δεικτών δίνει μια ένδειξη που συχνά απέχει αρκετά από τον βαθμό υλοποίησης, καθώς ούτε οι προϋπολογισμοί είναι </a:t>
            </a:r>
            <a:r>
              <a:rPr lang="el-GR" dirty="0" err="1"/>
              <a:t>ισο</a:t>
            </a:r>
            <a:r>
              <a:rPr lang="el-GR" dirty="0"/>
              <a:t>-κατανεμημένοι σε όλη τη διάρκεια εκτέλεσης  του Έργου, ούτε ο ρυθμός ανάπτυξης προϊόντων / παροχής υπηρεσιών είναι προγραμματισμένος να συμβαδίζει με τις δαπάνες. </a:t>
            </a:r>
          </a:p>
          <a:p>
            <a:endParaRPr lang="el-GR" dirty="0"/>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n-US" sz="3200" dirty="0"/>
              <a:t>E</a:t>
            </a:r>
            <a:r>
              <a:rPr lang="el-GR" sz="3200" dirty="0"/>
              <a:t>κ των υστέρων αξιολόγηση του Εγγράφου Προγραμματισμού Αγροτικής Ανάπτυξης (Ε.Π.Α.Α) 2000-2006</a:t>
            </a:r>
          </a:p>
        </p:txBody>
      </p:sp>
      <p:sp>
        <p:nvSpPr>
          <p:cNvPr id="3" name="2 - Θέση περιεχομένου"/>
          <p:cNvSpPr>
            <a:spLocks noGrp="1"/>
          </p:cNvSpPr>
          <p:nvPr>
            <p:ph idx="1"/>
          </p:nvPr>
        </p:nvSpPr>
        <p:spPr/>
        <p:txBody>
          <a:bodyPr>
            <a:normAutofit fontScale="62500" lnSpcReduction="20000"/>
          </a:bodyPr>
          <a:lstStyle/>
          <a:p>
            <a:r>
              <a:rPr lang="el-GR" u="sng" dirty="0"/>
              <a:t>Κεφάλαιο 1</a:t>
            </a:r>
            <a:r>
              <a:rPr lang="el-GR" dirty="0"/>
              <a:t>	Εισαγωγή.</a:t>
            </a:r>
          </a:p>
          <a:p>
            <a:r>
              <a:rPr lang="el-GR" u="sng" dirty="0"/>
              <a:t>Κεφάλαιο 2</a:t>
            </a:r>
            <a:r>
              <a:rPr lang="el-GR" dirty="0"/>
              <a:t>	Συνοπτική περιγραφή Εγγράφου Προγραμματισμού Αγροτικής Ανάπτυξης 2000 – 2006.</a:t>
            </a:r>
          </a:p>
          <a:p>
            <a:r>
              <a:rPr lang="el-GR" u="sng" dirty="0"/>
              <a:t>Κεφάλαιο 3</a:t>
            </a:r>
            <a:r>
              <a:rPr lang="el-GR" dirty="0"/>
              <a:t>	Αξιολόγηση διαθεσιμότητας και της χρησιμοποίηση των εισροών του προγράμματος.</a:t>
            </a:r>
          </a:p>
          <a:p>
            <a:r>
              <a:rPr lang="el-GR" u="sng" dirty="0"/>
              <a:t>Κεφάλαιο 4	</a:t>
            </a:r>
            <a:r>
              <a:rPr lang="el-GR" dirty="0"/>
              <a:t>Αξιολόγηση του Προγραμματικού Σχεδιασμού.</a:t>
            </a:r>
          </a:p>
          <a:p>
            <a:r>
              <a:rPr lang="el-GR" u="sng" dirty="0"/>
              <a:t>Κεφάλαιο 5</a:t>
            </a:r>
            <a:r>
              <a:rPr lang="el-GR" dirty="0"/>
              <a:t>	Κριτήρια και Δείκτες Αξιολόγησης.</a:t>
            </a:r>
          </a:p>
          <a:p>
            <a:r>
              <a:rPr lang="el-GR" u="sng" dirty="0"/>
              <a:t>Κεφάλαιο 6</a:t>
            </a:r>
            <a:r>
              <a:rPr lang="el-GR" dirty="0"/>
              <a:t>	Αποτελεσματικότητα και Αποδοτικότητα του Ε.Π.Α.Α.</a:t>
            </a:r>
          </a:p>
          <a:p>
            <a:r>
              <a:rPr lang="el-GR" u="sng" dirty="0"/>
              <a:t>Κεφάλαιο 7</a:t>
            </a:r>
            <a:r>
              <a:rPr lang="el-GR" dirty="0"/>
              <a:t>	Αξιολόγηση μηχανισμών υλοποίησης, παρακολούθησης και ελέγχου</a:t>
            </a:r>
          </a:p>
          <a:p>
            <a:r>
              <a:rPr lang="el-GR" u="sng" dirty="0"/>
              <a:t>Κεφάλαιο 8</a:t>
            </a:r>
            <a:r>
              <a:rPr lang="el-GR" dirty="0"/>
              <a:t>	Γενικά Συμπεράσματα – Προτάσεις.</a:t>
            </a:r>
            <a:endParaRPr lang="en-US" dirty="0"/>
          </a:p>
          <a:p>
            <a:pPr lvl="1"/>
            <a:r>
              <a:rPr lang="el-GR" b="1" cap="all" dirty="0"/>
              <a:t>ΔΟΜΗ ΤΟΥ ΠΡΟΓΡΑΜΜΑΤΟΣ</a:t>
            </a:r>
          </a:p>
          <a:p>
            <a:r>
              <a:rPr lang="el-GR" dirty="0"/>
              <a:t>Το Ε.Π.Α.Α αποτελούσαν συνολικά από έξι (6) Άξονες Προτεραιότητας και αντίστοιχα 25 Μέτρα, με συνολικό προϋπολογισμό 2,4 δις Ευρώ. </a:t>
            </a:r>
          </a:p>
          <a:p>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graphicFrame>
        <p:nvGraphicFramePr>
          <p:cNvPr id="4" name="3 - Θέση περιεχομένου"/>
          <p:cNvGraphicFramePr>
            <a:graphicFrameLocks noGrp="1"/>
          </p:cNvGraphicFramePr>
          <p:nvPr>
            <p:ph idx="1"/>
          </p:nvPr>
        </p:nvGraphicFramePr>
        <p:xfrm>
          <a:off x="1691680" y="1772816"/>
          <a:ext cx="5904655" cy="4032447"/>
        </p:xfrm>
        <a:graphic>
          <a:graphicData uri="http://schemas.openxmlformats.org/drawingml/2006/table">
            <a:tbl>
              <a:tblPr/>
              <a:tblGrid>
                <a:gridCol w="3341735">
                  <a:extLst>
                    <a:ext uri="{9D8B030D-6E8A-4147-A177-3AD203B41FA5}">
                      <a16:colId xmlns:a16="http://schemas.microsoft.com/office/drawing/2014/main" val="20000"/>
                    </a:ext>
                  </a:extLst>
                </a:gridCol>
                <a:gridCol w="1247950">
                  <a:extLst>
                    <a:ext uri="{9D8B030D-6E8A-4147-A177-3AD203B41FA5}">
                      <a16:colId xmlns:a16="http://schemas.microsoft.com/office/drawing/2014/main" val="20001"/>
                    </a:ext>
                  </a:extLst>
                </a:gridCol>
                <a:gridCol w="1314970">
                  <a:extLst>
                    <a:ext uri="{9D8B030D-6E8A-4147-A177-3AD203B41FA5}">
                      <a16:colId xmlns:a16="http://schemas.microsoft.com/office/drawing/2014/main" val="20002"/>
                    </a:ext>
                  </a:extLst>
                </a:gridCol>
              </a:tblGrid>
              <a:tr h="455965">
                <a:tc>
                  <a:txBody>
                    <a:bodyPr/>
                    <a:lstStyle/>
                    <a:p>
                      <a:pPr algn="ctr">
                        <a:spcAft>
                          <a:spcPts val="0"/>
                        </a:spcAft>
                      </a:pPr>
                      <a:r>
                        <a:rPr lang="el-GR" sz="1000" b="1" dirty="0">
                          <a:latin typeface="Verdana"/>
                          <a:ea typeface="Times New Roman"/>
                          <a:cs typeface="Arial"/>
                        </a:rPr>
                        <a:t>ΑΞΟΝΑΣ</a:t>
                      </a:r>
                      <a:endParaRPr lang="el-GR" sz="1200" dirty="0">
                        <a:latin typeface="Times New Roman"/>
                        <a:ea typeface="Times New Roman"/>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r>
                        <a:rPr lang="el-GR" sz="1000" b="1">
                          <a:latin typeface="Verdana"/>
                          <a:ea typeface="Times New Roman"/>
                          <a:cs typeface="Arial"/>
                        </a:rPr>
                        <a:t>ΔΗΜΟΣΙΑ ΔΑΠΑΝΗ</a:t>
                      </a:r>
                      <a:endParaRPr lang="el-GR" sz="1200">
                        <a:latin typeface="Times New Roman"/>
                        <a:ea typeface="Times New Roman"/>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r>
                        <a:rPr lang="el-GR" sz="1000" b="1">
                          <a:latin typeface="Verdana"/>
                          <a:ea typeface="Times New Roman"/>
                          <a:cs typeface="Arial"/>
                        </a:rPr>
                        <a:t>% ΤΟΥ ΣΥΝΟΛΟΥ</a:t>
                      </a:r>
                      <a:endParaRPr lang="el-GR" sz="1200">
                        <a:latin typeface="Times New Roman"/>
                        <a:ea typeface="Times New Roman"/>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extLst>
                  <a:ext uri="{0D108BD9-81ED-4DB2-BD59-A6C34878D82A}">
                    <a16:rowId xmlns:a16="http://schemas.microsoft.com/office/drawing/2014/main" val="10000"/>
                  </a:ext>
                </a:extLst>
              </a:tr>
              <a:tr h="455965">
                <a:tc>
                  <a:txBody>
                    <a:bodyPr/>
                    <a:lstStyle/>
                    <a:p>
                      <a:pPr algn="just">
                        <a:spcAft>
                          <a:spcPts val="0"/>
                        </a:spcAft>
                      </a:pPr>
                      <a:r>
                        <a:rPr lang="el-GR" sz="1000" b="1" dirty="0">
                          <a:latin typeface="Verdana"/>
                          <a:ea typeface="Times New Roman"/>
                          <a:cs typeface="Arial"/>
                        </a:rPr>
                        <a:t>ΑΞΟΝΑΣ 1: ΠΡΟΩΡΗ ΣΥΝΤΑΞΙΟΔΟΤΗΣΗ</a:t>
                      </a:r>
                      <a:endParaRPr lang="el-GR" sz="1200" dirty="0">
                        <a:latin typeface="Times New Roman"/>
                        <a:ea typeface="Times New Roman"/>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000">
                          <a:latin typeface="Verdana"/>
                          <a:ea typeface="Times New Roman"/>
                          <a:cs typeface="Arial"/>
                        </a:rPr>
                        <a:t>1.127,28</a:t>
                      </a:r>
                      <a:endParaRPr lang="el-GR" sz="1200">
                        <a:latin typeface="Times New Roman"/>
                        <a:ea typeface="Times New Roman"/>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000">
                          <a:latin typeface="Verdana"/>
                          <a:ea typeface="Times New Roman"/>
                          <a:cs typeface="Arial"/>
                        </a:rPr>
                        <a:t>46,93%</a:t>
                      </a:r>
                      <a:endParaRPr lang="el-GR" sz="1200">
                        <a:latin typeface="Times New Roman"/>
                        <a:ea typeface="Times New Roman"/>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1"/>
                  </a:ext>
                </a:extLst>
              </a:tr>
              <a:tr h="455965">
                <a:tc>
                  <a:txBody>
                    <a:bodyPr/>
                    <a:lstStyle/>
                    <a:p>
                      <a:pPr algn="just">
                        <a:spcAft>
                          <a:spcPts val="0"/>
                        </a:spcAft>
                      </a:pPr>
                      <a:r>
                        <a:rPr lang="el-GR" sz="1000" b="1">
                          <a:latin typeface="Verdana"/>
                          <a:ea typeface="Times New Roman"/>
                          <a:cs typeface="Arial"/>
                        </a:rPr>
                        <a:t>ΑΞΟΝΑΣ 2: ΕΞΙΣΩΤΙΚΗ ΑΠΟΖΗΜΙΩΣΗ</a:t>
                      </a:r>
                      <a:endParaRPr lang="el-GR" sz="1200">
                        <a:latin typeface="Times New Roman"/>
                        <a:ea typeface="Times New Roman"/>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000">
                          <a:latin typeface="Verdana"/>
                          <a:ea typeface="Times New Roman"/>
                          <a:cs typeface="Arial"/>
                        </a:rPr>
                        <a:t>932,08</a:t>
                      </a:r>
                      <a:endParaRPr lang="el-GR" sz="1200">
                        <a:latin typeface="Times New Roman"/>
                        <a:ea typeface="Times New Roman"/>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000">
                          <a:latin typeface="Verdana"/>
                          <a:ea typeface="Times New Roman"/>
                          <a:cs typeface="Arial"/>
                        </a:rPr>
                        <a:t>38,80%</a:t>
                      </a:r>
                      <a:endParaRPr lang="el-GR" sz="1200">
                        <a:latin typeface="Times New Roman"/>
                        <a:ea typeface="Times New Roman"/>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2"/>
                  </a:ext>
                </a:extLst>
              </a:tr>
              <a:tr h="612704">
                <a:tc>
                  <a:txBody>
                    <a:bodyPr/>
                    <a:lstStyle/>
                    <a:p>
                      <a:pPr algn="just">
                        <a:spcAft>
                          <a:spcPts val="0"/>
                        </a:spcAft>
                      </a:pPr>
                      <a:r>
                        <a:rPr lang="el-GR" sz="1000" b="1">
                          <a:latin typeface="Verdana"/>
                          <a:ea typeface="Times New Roman"/>
                          <a:cs typeface="Arial"/>
                        </a:rPr>
                        <a:t>ΑΞΟΝΑΣ 3: ΓΕΩΡΓΟΠΕΡΙΒΑΛΛΟΝΤΙΚΑ ΜΕΤΡΑ</a:t>
                      </a:r>
                      <a:endParaRPr lang="el-GR" sz="1200">
                        <a:latin typeface="Times New Roman"/>
                        <a:ea typeface="Times New Roman"/>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000">
                          <a:latin typeface="Verdana"/>
                          <a:ea typeface="Times New Roman"/>
                          <a:cs typeface="Arial"/>
                        </a:rPr>
                        <a:t>190,00</a:t>
                      </a:r>
                      <a:endParaRPr lang="el-GR" sz="1200">
                        <a:latin typeface="Times New Roman"/>
                        <a:ea typeface="Times New Roman"/>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000">
                          <a:latin typeface="Verdana"/>
                          <a:ea typeface="Times New Roman"/>
                          <a:cs typeface="Arial"/>
                        </a:rPr>
                        <a:t>7,91%</a:t>
                      </a:r>
                      <a:endParaRPr lang="el-GR" sz="1200">
                        <a:latin typeface="Times New Roman"/>
                        <a:ea typeface="Times New Roman"/>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3"/>
                  </a:ext>
                </a:extLst>
              </a:tr>
              <a:tr h="612704">
                <a:tc>
                  <a:txBody>
                    <a:bodyPr/>
                    <a:lstStyle/>
                    <a:p>
                      <a:pPr algn="just">
                        <a:spcAft>
                          <a:spcPts val="0"/>
                        </a:spcAft>
                      </a:pPr>
                      <a:r>
                        <a:rPr lang="el-GR" sz="1000" b="1">
                          <a:latin typeface="Verdana"/>
                          <a:ea typeface="Times New Roman"/>
                          <a:cs typeface="Arial"/>
                        </a:rPr>
                        <a:t>ΆΞΟΝΑΣ 4: ΔΑΣΩΣΕΙΣ ΓΕΩΡΓΙΚΩΝ ΓΑΙΩΝ</a:t>
                      </a:r>
                      <a:endParaRPr lang="el-GR" sz="1200">
                        <a:latin typeface="Times New Roman"/>
                        <a:ea typeface="Times New Roman"/>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000">
                          <a:latin typeface="Verdana"/>
                          <a:ea typeface="Times New Roman"/>
                          <a:cs typeface="Arial"/>
                        </a:rPr>
                        <a:t>142,44</a:t>
                      </a:r>
                      <a:endParaRPr lang="el-GR" sz="1200">
                        <a:latin typeface="Times New Roman"/>
                        <a:ea typeface="Times New Roman"/>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000">
                          <a:latin typeface="Verdana"/>
                          <a:ea typeface="Times New Roman"/>
                          <a:cs typeface="Arial"/>
                        </a:rPr>
                        <a:t>5,93%</a:t>
                      </a:r>
                      <a:endParaRPr lang="el-GR" sz="1200">
                        <a:latin typeface="Times New Roman"/>
                        <a:ea typeface="Times New Roman"/>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4"/>
                  </a:ext>
                </a:extLst>
              </a:tr>
              <a:tr h="413220">
                <a:tc>
                  <a:txBody>
                    <a:bodyPr/>
                    <a:lstStyle/>
                    <a:p>
                      <a:pPr algn="just">
                        <a:spcAft>
                          <a:spcPts val="0"/>
                        </a:spcAft>
                      </a:pPr>
                      <a:r>
                        <a:rPr lang="el-GR" sz="1000" b="1">
                          <a:latin typeface="Verdana"/>
                          <a:ea typeface="Times New Roman"/>
                          <a:cs typeface="Arial"/>
                        </a:rPr>
                        <a:t>ΑΞΟΝΑΣ 5: ΤΗΡΗΣΗ ΠΡΟΤΥΠΩΝ</a:t>
                      </a:r>
                      <a:endParaRPr lang="el-GR" sz="1200">
                        <a:latin typeface="Times New Roman"/>
                        <a:ea typeface="Times New Roman"/>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000">
                          <a:latin typeface="Verdana"/>
                          <a:ea typeface="Times New Roman"/>
                          <a:cs typeface="Arial"/>
                        </a:rPr>
                        <a:t>10</a:t>
                      </a:r>
                      <a:endParaRPr lang="el-GR" sz="1200">
                        <a:latin typeface="Times New Roman"/>
                        <a:ea typeface="Times New Roman"/>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000">
                          <a:latin typeface="Verdana"/>
                          <a:ea typeface="Times New Roman"/>
                          <a:cs typeface="Arial"/>
                        </a:rPr>
                        <a:t>0,41%</a:t>
                      </a:r>
                      <a:endParaRPr lang="el-GR" sz="1200">
                        <a:latin typeface="Times New Roman"/>
                        <a:ea typeface="Times New Roman"/>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5"/>
                  </a:ext>
                </a:extLst>
              </a:tr>
              <a:tr h="413220">
                <a:tc>
                  <a:txBody>
                    <a:bodyPr/>
                    <a:lstStyle/>
                    <a:p>
                      <a:pPr algn="just">
                        <a:spcAft>
                          <a:spcPts val="0"/>
                        </a:spcAft>
                      </a:pPr>
                      <a:r>
                        <a:rPr lang="el-GR" sz="1000" b="1">
                          <a:latin typeface="Verdana"/>
                          <a:ea typeface="Times New Roman"/>
                          <a:cs typeface="Arial"/>
                        </a:rPr>
                        <a:t>ΑΞΟΝΑΣ 6: ΠΟΙΟΤΗΤΑ ΤΡΟΦΙΜΩΝ</a:t>
                      </a:r>
                      <a:endParaRPr lang="el-GR" sz="1200">
                        <a:latin typeface="Times New Roman"/>
                        <a:ea typeface="Times New Roman"/>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000">
                          <a:latin typeface="Verdana"/>
                          <a:ea typeface="Times New Roman"/>
                          <a:cs typeface="Arial"/>
                        </a:rPr>
                        <a:t>0</a:t>
                      </a:r>
                      <a:endParaRPr lang="el-GR" sz="1200">
                        <a:latin typeface="Times New Roman"/>
                        <a:ea typeface="Times New Roman"/>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000">
                          <a:latin typeface="Verdana"/>
                          <a:ea typeface="Times New Roman"/>
                          <a:cs typeface="Arial"/>
                        </a:rPr>
                        <a:t>0,00%</a:t>
                      </a:r>
                      <a:endParaRPr lang="el-GR" sz="1200">
                        <a:latin typeface="Times New Roman"/>
                        <a:ea typeface="Times New Roman"/>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6"/>
                  </a:ext>
                </a:extLst>
              </a:tr>
              <a:tr h="612704">
                <a:tc>
                  <a:txBody>
                    <a:bodyPr/>
                    <a:lstStyle/>
                    <a:p>
                      <a:pPr algn="just">
                        <a:spcAft>
                          <a:spcPts val="0"/>
                        </a:spcAft>
                      </a:pPr>
                      <a:r>
                        <a:rPr lang="el-GR" sz="1000" b="1">
                          <a:latin typeface="Verdana"/>
                          <a:ea typeface="Times New Roman"/>
                          <a:cs typeface="Arial"/>
                        </a:rPr>
                        <a:t>ΑΞΙΟΛΟΓΗΣΗ – ΤΕΧΝΙΚΗ ΣΤΗΡΙΞΗ ΕΠΑΑ </a:t>
                      </a:r>
                      <a:endParaRPr lang="el-GR" sz="1200">
                        <a:latin typeface="Times New Roman"/>
                        <a:ea typeface="Times New Roman"/>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000" b="1">
                          <a:latin typeface="Verdana"/>
                          <a:ea typeface="Times New Roman"/>
                          <a:cs typeface="Arial"/>
                        </a:rPr>
                        <a:t>0,5</a:t>
                      </a:r>
                      <a:endParaRPr lang="el-GR" sz="1200">
                        <a:latin typeface="Times New Roman"/>
                        <a:ea typeface="Times New Roman"/>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000" b="1" dirty="0">
                          <a:latin typeface="Verdana"/>
                          <a:ea typeface="Times New Roman"/>
                          <a:cs typeface="Arial"/>
                        </a:rPr>
                        <a:t>0,02%</a:t>
                      </a:r>
                      <a:endParaRPr lang="el-GR" sz="1200" dirty="0">
                        <a:latin typeface="Times New Roman"/>
                        <a:ea typeface="Times New Roman"/>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extLst>
                  <a:ext uri="{0D108BD9-81ED-4DB2-BD59-A6C34878D82A}">
                    <a16:rowId xmlns:a16="http://schemas.microsoft.com/office/drawing/2014/main" val="10007"/>
                  </a:ext>
                </a:extLst>
              </a:tr>
            </a:tbl>
          </a:graphicData>
        </a:graphic>
      </p:graphicFrame>
      <p:sp>
        <p:nvSpPr>
          <p:cNvPr id="35841"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l-GR" sz="1800" b="0" i="0" u="none" strike="noStrike" cap="none" normalizeH="0" baseline="0">
                <a:ln>
                  <a:noFill/>
                </a:ln>
                <a:solidFill>
                  <a:schemeClr val="tx1"/>
                </a:solidFill>
                <a:effectLst/>
                <a:latin typeface="Arial" pitchFamily="34" charset="0"/>
                <a:cs typeface="Arial" pitchFamily="34" charset="0"/>
              </a:rPr>
            </a:b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35842" name="Rectangle 2"/>
          <p:cNvSpPr>
            <a:spLocks noChangeArrowheads="1"/>
          </p:cNvSpPr>
          <p:nvPr/>
        </p:nvSpPr>
        <p:spPr bwMode="auto">
          <a:xfrm>
            <a:off x="0" y="0"/>
            <a:ext cx="3017838" cy="6350"/>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lvl="0"/>
            <a:r>
              <a:rPr lang="el-GR" sz="2400" b="1" cap="all" dirty="0"/>
              <a:t>ΑΞΙΟΛΟΓΗΣΗ ΔΙΑΘΕΣΙΜΟΤΗΤΑΣ ΚΑΙ ΤΗΣ ΧΡΗΣΙΜΟΠΟΙΗΣΗΣ ΔΙΑΘΕΣΙΜΟΤΗΤΑΣ ΚΑΙ ΤΗΣ ΧΡΗΣΙΜΟΠΟΙΗΣΗΣ ΤΩΝ ΕΙΣΡΟΩΝ ΤΟΥ ΠΡΟΓΡΑΜΜΑΤΟΣ</a:t>
            </a:r>
            <a:br>
              <a:rPr lang="el-GR" sz="2400" b="1" cap="all" dirty="0"/>
            </a:br>
            <a:endParaRPr lang="el-GR" sz="2400" dirty="0"/>
          </a:p>
        </p:txBody>
      </p:sp>
      <p:sp>
        <p:nvSpPr>
          <p:cNvPr id="3" name="2 - Θέση περιεχομένου"/>
          <p:cNvSpPr>
            <a:spLocks noGrp="1"/>
          </p:cNvSpPr>
          <p:nvPr>
            <p:ph idx="1"/>
          </p:nvPr>
        </p:nvSpPr>
        <p:spPr/>
        <p:txBody>
          <a:bodyPr>
            <a:normAutofit fontScale="92500" lnSpcReduction="20000"/>
          </a:bodyPr>
          <a:lstStyle/>
          <a:p>
            <a:r>
              <a:rPr lang="el-GR" dirty="0"/>
              <a:t>Για την αξιολόγηση των ανωτέρω ο ΣΑ αξιοποίησε τα ακόλουθα:</a:t>
            </a:r>
            <a:endParaRPr lang="el-GR" sz="3600" dirty="0"/>
          </a:p>
          <a:p>
            <a:pPr lvl="1"/>
            <a:r>
              <a:rPr lang="el-GR" dirty="0"/>
              <a:t>Την αρχική και τις αναθεωρημένες εκδόσεις του Ε.Π.Α.Α.</a:t>
            </a:r>
            <a:endParaRPr lang="el-GR" sz="3200" dirty="0"/>
          </a:p>
          <a:p>
            <a:pPr lvl="1"/>
            <a:r>
              <a:rPr lang="el-GR" dirty="0"/>
              <a:t>Τις προηγούμενες αξιολογήσεις (εκ των προτέρων, ενδιάμεση και ενημέρωση αυτής).</a:t>
            </a:r>
            <a:endParaRPr lang="el-GR" sz="3200" dirty="0"/>
          </a:p>
          <a:p>
            <a:pPr lvl="1"/>
            <a:r>
              <a:rPr lang="el-GR" dirty="0"/>
              <a:t>Τις ετήσιες εκθέσεις της Δ.Α του ΕΠΑΑ.</a:t>
            </a:r>
            <a:endParaRPr lang="el-GR" sz="3200" dirty="0"/>
          </a:p>
          <a:p>
            <a:pPr lvl="1"/>
            <a:r>
              <a:rPr lang="el-GR" dirty="0"/>
              <a:t>Υλικό από συναντήσεις / συνεντεύξεις με στελέχη της Δ.Α ΕΠΑΑ και των οριζόντιων Διευθύνσεων του ΥΠΑΑΤ.</a:t>
            </a:r>
            <a:endParaRPr lang="el-GR" sz="3200" dirty="0"/>
          </a:p>
          <a:p>
            <a:pPr lvl="1"/>
            <a:r>
              <a:rPr lang="el-GR" dirty="0"/>
              <a:t>Υλικό από συναντήσεις με άλλους εμπλεκόμενους φορείς (</a:t>
            </a:r>
            <a:r>
              <a:rPr lang="el-GR" dirty="0" err="1"/>
              <a:t>π.χ</a:t>
            </a:r>
            <a:r>
              <a:rPr lang="el-GR" dirty="0"/>
              <a:t> Αγροτική Τράπεζα, ΟΠΕΚΕΠΕ).</a:t>
            </a:r>
            <a:endParaRPr lang="el-GR" sz="3200" dirty="0"/>
          </a:p>
          <a:p>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Δράσεις έναρξης ΕΠΑΑ: στο πλαίσιο της έναρξης του ΕΠΑΑ, πραγματοποιήθηκαν τα ακόλουθα:</a:t>
            </a:r>
          </a:p>
        </p:txBody>
      </p:sp>
      <p:sp>
        <p:nvSpPr>
          <p:cNvPr id="3" name="2 - Θέση περιεχομένου"/>
          <p:cNvSpPr>
            <a:spLocks noGrp="1"/>
          </p:cNvSpPr>
          <p:nvPr>
            <p:ph idx="1"/>
          </p:nvPr>
        </p:nvSpPr>
        <p:spPr/>
        <p:txBody>
          <a:bodyPr/>
          <a:lstStyle/>
          <a:p>
            <a:pPr lvl="0"/>
            <a:r>
              <a:rPr lang="en-US" dirty="0"/>
              <a:t>H </a:t>
            </a:r>
            <a:r>
              <a:rPr lang="el-GR" dirty="0"/>
              <a:t>ίδρυση Διαχειριστικής Αρχής.</a:t>
            </a:r>
          </a:p>
          <a:p>
            <a:pPr lvl="0"/>
            <a:r>
              <a:rPr lang="el-GR" dirty="0"/>
              <a:t>Η ίδρυση Οργανισμού Πληρωμής (ΟΠΕΚΕΠΕ).</a:t>
            </a:r>
          </a:p>
          <a:p>
            <a:r>
              <a:rPr lang="el-GR" dirty="0"/>
              <a:t>Η δημιουργία Επιτροπής Παρακολούθησης του προγράμματος</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Συνάφεια με ΚΑΠ</a:t>
            </a:r>
          </a:p>
        </p:txBody>
      </p:sp>
      <p:graphicFrame>
        <p:nvGraphicFramePr>
          <p:cNvPr id="4" name="3 - Θέση περιεχομένου"/>
          <p:cNvGraphicFramePr>
            <a:graphicFrameLocks noGrp="1"/>
          </p:cNvGraphicFramePr>
          <p:nvPr>
            <p:ph idx="1"/>
          </p:nvPr>
        </p:nvGraphicFramePr>
        <p:xfrm>
          <a:off x="2051719" y="1196754"/>
          <a:ext cx="5256585" cy="6705600"/>
        </p:xfrm>
        <a:graphic>
          <a:graphicData uri="http://schemas.openxmlformats.org/drawingml/2006/table">
            <a:tbl>
              <a:tblPr/>
              <a:tblGrid>
                <a:gridCol w="1119144">
                  <a:extLst>
                    <a:ext uri="{9D8B030D-6E8A-4147-A177-3AD203B41FA5}">
                      <a16:colId xmlns:a16="http://schemas.microsoft.com/office/drawing/2014/main" val="20000"/>
                    </a:ext>
                  </a:extLst>
                </a:gridCol>
                <a:gridCol w="1119144">
                  <a:extLst>
                    <a:ext uri="{9D8B030D-6E8A-4147-A177-3AD203B41FA5}">
                      <a16:colId xmlns:a16="http://schemas.microsoft.com/office/drawing/2014/main" val="20001"/>
                    </a:ext>
                  </a:extLst>
                </a:gridCol>
                <a:gridCol w="1119144">
                  <a:extLst>
                    <a:ext uri="{9D8B030D-6E8A-4147-A177-3AD203B41FA5}">
                      <a16:colId xmlns:a16="http://schemas.microsoft.com/office/drawing/2014/main" val="20002"/>
                    </a:ext>
                  </a:extLst>
                </a:gridCol>
                <a:gridCol w="1119144">
                  <a:extLst>
                    <a:ext uri="{9D8B030D-6E8A-4147-A177-3AD203B41FA5}">
                      <a16:colId xmlns:a16="http://schemas.microsoft.com/office/drawing/2014/main" val="20003"/>
                    </a:ext>
                  </a:extLst>
                </a:gridCol>
                <a:gridCol w="780009">
                  <a:extLst>
                    <a:ext uri="{9D8B030D-6E8A-4147-A177-3AD203B41FA5}">
                      <a16:colId xmlns:a16="http://schemas.microsoft.com/office/drawing/2014/main" val="20004"/>
                    </a:ext>
                  </a:extLst>
                </a:gridCol>
              </a:tblGrid>
              <a:tr h="129707">
                <a:tc rowSpan="2">
                  <a:txBody>
                    <a:bodyPr/>
                    <a:lstStyle/>
                    <a:p>
                      <a:pPr algn="ctr">
                        <a:spcAft>
                          <a:spcPts val="0"/>
                        </a:spcAft>
                      </a:pPr>
                      <a:endParaRPr lang="el-GR" sz="1100" dirty="0">
                        <a:latin typeface="Verdana"/>
                        <a:ea typeface="Times New Roman"/>
                        <a:cs typeface="Arial"/>
                      </a:endParaRPr>
                    </a:p>
                    <a:p>
                      <a:pPr algn="ctr">
                        <a:spcAft>
                          <a:spcPts val="0"/>
                        </a:spcAft>
                      </a:pPr>
                      <a:r>
                        <a:rPr lang="el-GR" sz="1100" b="1" dirty="0">
                          <a:latin typeface="Verdana"/>
                          <a:ea typeface="Times New Roman"/>
                          <a:cs typeface="Arial"/>
                        </a:rPr>
                        <a:t>Α.Π/Μέτρα</a:t>
                      </a:r>
                      <a:endParaRPr lang="el-GR" sz="1100" dirty="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gridSpan="4">
                  <a:txBody>
                    <a:bodyPr/>
                    <a:lstStyle/>
                    <a:p>
                      <a:pPr algn="ctr">
                        <a:spcAft>
                          <a:spcPts val="0"/>
                        </a:spcAft>
                      </a:pPr>
                      <a:r>
                        <a:rPr lang="el-GR" sz="1100" b="1">
                          <a:latin typeface="Verdana"/>
                          <a:ea typeface="Times New Roman"/>
                          <a:cs typeface="Arial"/>
                        </a:rPr>
                        <a:t>ΑΞΟΝΕΣ ΑΝΑΠΤΥΞΗΣ ΚΑΠ</a:t>
                      </a: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854540">
                <a:tc vMerge="1">
                  <a:txBody>
                    <a:bodyPr/>
                    <a:lstStyle/>
                    <a:p>
                      <a:endParaRPr lang="el-GR"/>
                    </a:p>
                  </a:txBody>
                  <a:tcPr/>
                </a:tc>
                <a:tc>
                  <a:txBody>
                    <a:bodyPr/>
                    <a:lstStyle/>
                    <a:p>
                      <a:pPr algn="ctr">
                        <a:spcAft>
                          <a:spcPts val="0"/>
                        </a:spcAft>
                      </a:pPr>
                      <a:r>
                        <a:rPr lang="el-GR" sz="1100" b="1">
                          <a:latin typeface="Verdana"/>
                          <a:ea typeface="Times New Roman"/>
                          <a:cs typeface="Arial"/>
                        </a:rPr>
                        <a:t>Βελτίωση της ανταγωνιστικότητας των αγροτικών περιοχών</a:t>
                      </a: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r>
                        <a:rPr lang="el-GR" sz="1100" b="1">
                          <a:latin typeface="Verdana"/>
                          <a:ea typeface="Times New Roman"/>
                        </a:rPr>
                        <a:t>Η διατήρηση του περιβάλλοντος και της πολιτιστικής κληρονομιάς της υπαίθρου</a:t>
                      </a: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r>
                        <a:rPr lang="el-GR" sz="1100" b="1">
                          <a:latin typeface="Verdana"/>
                          <a:ea typeface="Times New Roman"/>
                        </a:rPr>
                        <a:t>Η ενίσχυση του γεωργικού και δασοκομικού τομέα</a:t>
                      </a: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r>
                        <a:rPr lang="el-GR" sz="1100" b="1">
                          <a:latin typeface="Verdana"/>
                          <a:ea typeface="Times New Roman"/>
                          <a:cs typeface="Arial"/>
                        </a:rPr>
                        <a:t>Σύνολο Α.Π./Μέτρου</a:t>
                      </a: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extLst>
                  <a:ext uri="{0D108BD9-81ED-4DB2-BD59-A6C34878D82A}">
                    <a16:rowId xmlns:a16="http://schemas.microsoft.com/office/drawing/2014/main" val="10001"/>
                  </a:ext>
                </a:extLst>
              </a:tr>
              <a:tr h="129707">
                <a:tc>
                  <a:txBody>
                    <a:bodyPr/>
                    <a:lstStyle/>
                    <a:p>
                      <a:pPr>
                        <a:spcAft>
                          <a:spcPts val="0"/>
                        </a:spcAft>
                      </a:pPr>
                      <a:r>
                        <a:rPr lang="el-GR" sz="1100">
                          <a:latin typeface="Verdana"/>
                          <a:ea typeface="Times New Roman"/>
                          <a:cs typeface="Arial"/>
                        </a:rPr>
                        <a:t>Μ.1.1</a:t>
                      </a:r>
                      <a:endParaRPr lang="el-GR" sz="1100">
                        <a:latin typeface="Times New Roman"/>
                        <a:ea typeface="Times New Roman"/>
                      </a:endParaRPr>
                    </a:p>
                  </a:txBody>
                  <a:tcPr marL="48661" marR="48661"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2</a:t>
                      </a: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02"/>
                  </a:ext>
                </a:extLst>
              </a:tr>
              <a:tr h="154842">
                <a:tc>
                  <a:txBody>
                    <a:bodyPr/>
                    <a:lstStyle/>
                    <a:p>
                      <a:pPr>
                        <a:spcAft>
                          <a:spcPts val="0"/>
                        </a:spcAft>
                      </a:pPr>
                      <a:r>
                        <a:rPr lang="el-GR" sz="1100" b="1">
                          <a:latin typeface="Verdana"/>
                          <a:ea typeface="Times New Roman"/>
                          <a:cs typeface="Arial"/>
                        </a:rPr>
                        <a:t>Α.Π.1</a:t>
                      </a:r>
                      <a:endParaRPr lang="el-GR" sz="1100">
                        <a:latin typeface="Times New Roman"/>
                        <a:ea typeface="Times New Roman"/>
                      </a:endParaRPr>
                    </a:p>
                  </a:txBody>
                  <a:tcPr marL="48661" marR="48661"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b="1">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2</a:t>
                      </a: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03"/>
                  </a:ext>
                </a:extLst>
              </a:tr>
              <a:tr h="137845">
                <a:tc>
                  <a:txBody>
                    <a:bodyPr/>
                    <a:lstStyle/>
                    <a:p>
                      <a:pPr>
                        <a:spcAft>
                          <a:spcPts val="0"/>
                        </a:spcAft>
                      </a:pPr>
                      <a:r>
                        <a:rPr lang="el-GR" sz="1100">
                          <a:latin typeface="Verdana"/>
                          <a:ea typeface="Times New Roman"/>
                          <a:cs typeface="Arial"/>
                        </a:rPr>
                        <a:t>Μ.2.1</a:t>
                      </a:r>
                      <a:endParaRPr lang="el-GR" sz="1100">
                        <a:latin typeface="Times New Roman"/>
                        <a:ea typeface="Times New Roman"/>
                      </a:endParaRPr>
                    </a:p>
                  </a:txBody>
                  <a:tcPr marL="48661" marR="48661"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1</a:t>
                      </a: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04"/>
                  </a:ext>
                </a:extLst>
              </a:tr>
              <a:tr h="154842">
                <a:tc>
                  <a:txBody>
                    <a:bodyPr/>
                    <a:lstStyle/>
                    <a:p>
                      <a:pPr algn="just">
                        <a:spcAft>
                          <a:spcPts val="0"/>
                        </a:spcAft>
                      </a:pPr>
                      <a:r>
                        <a:rPr lang="el-GR" sz="1100" b="1">
                          <a:latin typeface="Verdana"/>
                          <a:ea typeface="Times New Roman"/>
                          <a:cs typeface="Arial"/>
                        </a:rPr>
                        <a:t>Α.Π.2 </a:t>
                      </a:r>
                      <a:endParaRPr lang="el-GR" sz="1100">
                        <a:latin typeface="Times New Roman"/>
                        <a:ea typeface="Times New Roman"/>
                      </a:endParaRPr>
                    </a:p>
                  </a:txBody>
                  <a:tcPr marL="48661" marR="48661"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dirty="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1</a:t>
                      </a: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05"/>
                  </a:ext>
                </a:extLst>
              </a:tr>
              <a:tr h="154842">
                <a:tc>
                  <a:txBody>
                    <a:bodyPr/>
                    <a:lstStyle/>
                    <a:p>
                      <a:pPr algn="just">
                        <a:spcAft>
                          <a:spcPts val="0"/>
                        </a:spcAft>
                      </a:pPr>
                      <a:r>
                        <a:rPr lang="el-GR" sz="1100">
                          <a:latin typeface="Verdana"/>
                          <a:ea typeface="Times New Roman"/>
                          <a:cs typeface="Arial"/>
                        </a:rPr>
                        <a:t>Μ.3.1</a:t>
                      </a:r>
                      <a:endParaRPr lang="el-GR" sz="1100">
                        <a:latin typeface="Times New Roman"/>
                        <a:ea typeface="Times New Roman"/>
                      </a:endParaRPr>
                    </a:p>
                  </a:txBody>
                  <a:tcPr marL="48661" marR="48661"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1</a:t>
                      </a: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06"/>
                  </a:ext>
                </a:extLst>
              </a:tr>
              <a:tr h="154842">
                <a:tc>
                  <a:txBody>
                    <a:bodyPr/>
                    <a:lstStyle/>
                    <a:p>
                      <a:pPr algn="just">
                        <a:spcAft>
                          <a:spcPts val="0"/>
                        </a:spcAft>
                      </a:pPr>
                      <a:r>
                        <a:rPr lang="el-GR" sz="1100">
                          <a:latin typeface="Verdana"/>
                          <a:ea typeface="Times New Roman"/>
                          <a:cs typeface="Arial"/>
                        </a:rPr>
                        <a:t>Μ.3.2 </a:t>
                      </a:r>
                      <a:endParaRPr lang="el-GR" sz="1100">
                        <a:latin typeface="Times New Roman"/>
                        <a:ea typeface="Times New Roman"/>
                      </a:endParaRPr>
                    </a:p>
                  </a:txBody>
                  <a:tcPr marL="48661" marR="48661"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1</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07"/>
                  </a:ext>
                </a:extLst>
              </a:tr>
              <a:tr h="131741">
                <a:tc>
                  <a:txBody>
                    <a:bodyPr/>
                    <a:lstStyle/>
                    <a:p>
                      <a:pPr algn="just">
                        <a:spcAft>
                          <a:spcPts val="0"/>
                        </a:spcAft>
                      </a:pPr>
                      <a:r>
                        <a:rPr lang="el-GR" sz="1100">
                          <a:latin typeface="Verdana"/>
                          <a:ea typeface="Times New Roman"/>
                          <a:cs typeface="Arial"/>
                        </a:rPr>
                        <a:t>Μ.3.3</a:t>
                      </a:r>
                      <a:endParaRPr lang="el-GR" sz="1100">
                        <a:latin typeface="Times New Roman"/>
                        <a:ea typeface="Times New Roman"/>
                      </a:endParaRPr>
                    </a:p>
                  </a:txBody>
                  <a:tcPr marL="48661" marR="48661"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1</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08"/>
                  </a:ext>
                </a:extLst>
              </a:tr>
              <a:tr h="129707">
                <a:tc>
                  <a:txBody>
                    <a:bodyPr/>
                    <a:lstStyle/>
                    <a:p>
                      <a:pPr algn="just">
                        <a:spcAft>
                          <a:spcPts val="0"/>
                        </a:spcAft>
                      </a:pPr>
                      <a:r>
                        <a:rPr lang="el-GR" sz="1100">
                          <a:latin typeface="Verdana"/>
                          <a:ea typeface="Times New Roman"/>
                          <a:cs typeface="Arial"/>
                        </a:rPr>
                        <a:t>Μ.3.4</a:t>
                      </a:r>
                      <a:endParaRPr lang="el-GR" sz="1100">
                        <a:latin typeface="Times New Roman"/>
                        <a:ea typeface="Times New Roman"/>
                      </a:endParaRPr>
                    </a:p>
                  </a:txBody>
                  <a:tcPr marL="48661" marR="48661"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1</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09"/>
                  </a:ext>
                </a:extLst>
              </a:tr>
              <a:tr h="122077">
                <a:tc>
                  <a:txBody>
                    <a:bodyPr/>
                    <a:lstStyle/>
                    <a:p>
                      <a:pPr algn="just">
                        <a:spcAft>
                          <a:spcPts val="0"/>
                        </a:spcAft>
                      </a:pPr>
                      <a:r>
                        <a:rPr lang="el-GR" sz="1100">
                          <a:latin typeface="Verdana"/>
                          <a:ea typeface="Times New Roman"/>
                          <a:cs typeface="Arial"/>
                        </a:rPr>
                        <a:t>Μ.3.5</a:t>
                      </a:r>
                      <a:endParaRPr lang="el-GR" sz="1100">
                        <a:latin typeface="Times New Roman"/>
                        <a:ea typeface="Times New Roman"/>
                      </a:endParaRPr>
                    </a:p>
                  </a:txBody>
                  <a:tcPr marL="48661" marR="48661"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1</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10"/>
                  </a:ext>
                </a:extLst>
              </a:tr>
              <a:tr h="148528">
                <a:tc>
                  <a:txBody>
                    <a:bodyPr/>
                    <a:lstStyle/>
                    <a:p>
                      <a:pPr algn="just">
                        <a:spcAft>
                          <a:spcPts val="0"/>
                        </a:spcAft>
                      </a:pPr>
                      <a:r>
                        <a:rPr lang="el-GR" sz="1100">
                          <a:latin typeface="Verdana"/>
                          <a:ea typeface="Times New Roman"/>
                          <a:cs typeface="Arial"/>
                        </a:rPr>
                        <a:t>Μ.3.6 </a:t>
                      </a:r>
                      <a:endParaRPr lang="el-GR" sz="1100">
                        <a:latin typeface="Times New Roman"/>
                        <a:ea typeface="Times New Roman"/>
                      </a:endParaRPr>
                    </a:p>
                  </a:txBody>
                  <a:tcPr marL="48661" marR="48661"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1</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11"/>
                  </a:ext>
                </a:extLst>
              </a:tr>
              <a:tr h="122077">
                <a:tc>
                  <a:txBody>
                    <a:bodyPr/>
                    <a:lstStyle/>
                    <a:p>
                      <a:pPr algn="just">
                        <a:spcAft>
                          <a:spcPts val="0"/>
                        </a:spcAft>
                      </a:pPr>
                      <a:r>
                        <a:rPr lang="el-GR" sz="1100">
                          <a:latin typeface="Verdana"/>
                          <a:ea typeface="Times New Roman"/>
                          <a:cs typeface="Arial"/>
                        </a:rPr>
                        <a:t>Μ.3.7 </a:t>
                      </a:r>
                      <a:endParaRPr lang="el-GR" sz="1100">
                        <a:latin typeface="Times New Roman"/>
                        <a:ea typeface="Times New Roman"/>
                      </a:endParaRPr>
                    </a:p>
                  </a:txBody>
                  <a:tcPr marL="48661" marR="48661"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1</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12"/>
                  </a:ext>
                </a:extLst>
              </a:tr>
              <a:tr h="145476">
                <a:tc>
                  <a:txBody>
                    <a:bodyPr/>
                    <a:lstStyle/>
                    <a:p>
                      <a:pPr algn="just">
                        <a:spcAft>
                          <a:spcPts val="0"/>
                        </a:spcAft>
                      </a:pPr>
                      <a:r>
                        <a:rPr lang="el-GR" sz="1100">
                          <a:latin typeface="Verdana"/>
                          <a:ea typeface="Times New Roman"/>
                          <a:cs typeface="Arial"/>
                        </a:rPr>
                        <a:t>Μ.3.8 </a:t>
                      </a:r>
                      <a:endParaRPr lang="el-GR" sz="1100">
                        <a:latin typeface="Times New Roman"/>
                        <a:ea typeface="Times New Roman"/>
                      </a:endParaRPr>
                    </a:p>
                  </a:txBody>
                  <a:tcPr marL="48661" marR="48661"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1</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13"/>
                  </a:ext>
                </a:extLst>
              </a:tr>
              <a:tr h="122077">
                <a:tc>
                  <a:txBody>
                    <a:bodyPr/>
                    <a:lstStyle/>
                    <a:p>
                      <a:pPr algn="just">
                        <a:spcAft>
                          <a:spcPts val="0"/>
                        </a:spcAft>
                      </a:pPr>
                      <a:r>
                        <a:rPr lang="el-GR" sz="1100">
                          <a:latin typeface="Verdana"/>
                          <a:ea typeface="Times New Roman"/>
                          <a:cs typeface="Arial"/>
                        </a:rPr>
                        <a:t>Μ.3.9</a:t>
                      </a:r>
                      <a:endParaRPr lang="el-GR" sz="1100">
                        <a:latin typeface="Times New Roman"/>
                        <a:ea typeface="Times New Roman"/>
                      </a:endParaRPr>
                    </a:p>
                  </a:txBody>
                  <a:tcPr marL="48661" marR="48661"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1</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14"/>
                  </a:ext>
                </a:extLst>
              </a:tr>
              <a:tr h="122077">
                <a:tc>
                  <a:txBody>
                    <a:bodyPr/>
                    <a:lstStyle/>
                    <a:p>
                      <a:pPr algn="just">
                        <a:spcAft>
                          <a:spcPts val="0"/>
                        </a:spcAft>
                      </a:pPr>
                      <a:r>
                        <a:rPr lang="el-GR" sz="1100">
                          <a:latin typeface="Verdana"/>
                          <a:ea typeface="Times New Roman"/>
                          <a:cs typeface="Arial"/>
                        </a:rPr>
                        <a:t>Μ.3.10 </a:t>
                      </a:r>
                      <a:endParaRPr lang="el-GR" sz="1100">
                        <a:latin typeface="Times New Roman"/>
                        <a:ea typeface="Times New Roman"/>
                      </a:endParaRPr>
                    </a:p>
                  </a:txBody>
                  <a:tcPr marL="48661" marR="48661"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1</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15"/>
                  </a:ext>
                </a:extLst>
              </a:tr>
              <a:tr h="122077">
                <a:tc>
                  <a:txBody>
                    <a:bodyPr/>
                    <a:lstStyle/>
                    <a:p>
                      <a:pPr algn="just">
                        <a:spcAft>
                          <a:spcPts val="0"/>
                        </a:spcAft>
                      </a:pPr>
                      <a:r>
                        <a:rPr lang="el-GR" sz="1100">
                          <a:latin typeface="Verdana"/>
                          <a:ea typeface="Times New Roman"/>
                          <a:cs typeface="Arial"/>
                        </a:rPr>
                        <a:t>Μ.3.11 </a:t>
                      </a:r>
                      <a:endParaRPr lang="el-GR" sz="1100">
                        <a:latin typeface="Times New Roman"/>
                        <a:ea typeface="Times New Roman"/>
                      </a:endParaRPr>
                    </a:p>
                  </a:txBody>
                  <a:tcPr marL="48661" marR="48661"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1</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16"/>
                  </a:ext>
                </a:extLst>
              </a:tr>
              <a:tr h="122077">
                <a:tc>
                  <a:txBody>
                    <a:bodyPr/>
                    <a:lstStyle/>
                    <a:p>
                      <a:pPr algn="just">
                        <a:spcAft>
                          <a:spcPts val="0"/>
                        </a:spcAft>
                      </a:pPr>
                      <a:r>
                        <a:rPr lang="el-GR" sz="1100">
                          <a:latin typeface="Verdana"/>
                          <a:ea typeface="Times New Roman"/>
                          <a:cs typeface="Arial"/>
                        </a:rPr>
                        <a:t>Μ.3.12 </a:t>
                      </a:r>
                      <a:endParaRPr lang="el-GR" sz="1100">
                        <a:latin typeface="Times New Roman"/>
                        <a:ea typeface="Times New Roman"/>
                      </a:endParaRPr>
                    </a:p>
                  </a:txBody>
                  <a:tcPr marL="48661" marR="48661"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1</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17"/>
                  </a:ext>
                </a:extLst>
              </a:tr>
              <a:tr h="122077">
                <a:tc>
                  <a:txBody>
                    <a:bodyPr/>
                    <a:lstStyle/>
                    <a:p>
                      <a:pPr algn="just">
                        <a:spcAft>
                          <a:spcPts val="0"/>
                        </a:spcAft>
                      </a:pPr>
                      <a:r>
                        <a:rPr lang="el-GR" sz="1100">
                          <a:latin typeface="Verdana"/>
                          <a:ea typeface="Times New Roman"/>
                          <a:cs typeface="Arial"/>
                        </a:rPr>
                        <a:t>Μ.3.13 </a:t>
                      </a:r>
                      <a:endParaRPr lang="el-GR" sz="1100">
                        <a:latin typeface="Times New Roman"/>
                        <a:ea typeface="Times New Roman"/>
                      </a:endParaRPr>
                    </a:p>
                  </a:txBody>
                  <a:tcPr marL="48661" marR="48661"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1</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18"/>
                  </a:ext>
                </a:extLst>
              </a:tr>
              <a:tr h="122077">
                <a:tc>
                  <a:txBody>
                    <a:bodyPr/>
                    <a:lstStyle/>
                    <a:p>
                      <a:pPr algn="just">
                        <a:spcAft>
                          <a:spcPts val="0"/>
                        </a:spcAft>
                      </a:pPr>
                      <a:r>
                        <a:rPr lang="el-GR" sz="1100">
                          <a:latin typeface="Verdana"/>
                          <a:ea typeface="Times New Roman"/>
                          <a:cs typeface="Arial"/>
                        </a:rPr>
                        <a:t>Μ.3.14 </a:t>
                      </a:r>
                      <a:endParaRPr lang="el-GR" sz="1100">
                        <a:latin typeface="Times New Roman"/>
                        <a:ea typeface="Times New Roman"/>
                      </a:endParaRPr>
                    </a:p>
                  </a:txBody>
                  <a:tcPr marL="48661" marR="48661"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1</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19"/>
                  </a:ext>
                </a:extLst>
              </a:tr>
              <a:tr h="122077">
                <a:tc>
                  <a:txBody>
                    <a:bodyPr/>
                    <a:lstStyle/>
                    <a:p>
                      <a:pPr algn="just">
                        <a:spcAft>
                          <a:spcPts val="0"/>
                        </a:spcAft>
                      </a:pPr>
                      <a:r>
                        <a:rPr lang="el-GR" sz="1100">
                          <a:latin typeface="Verdana"/>
                          <a:ea typeface="Times New Roman"/>
                          <a:cs typeface="Arial"/>
                        </a:rPr>
                        <a:t>Μ.3.15 </a:t>
                      </a:r>
                      <a:endParaRPr lang="el-GR" sz="1100">
                        <a:latin typeface="Times New Roman"/>
                        <a:ea typeface="Times New Roman"/>
                      </a:endParaRPr>
                    </a:p>
                  </a:txBody>
                  <a:tcPr marL="48661" marR="48661"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1</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20"/>
                  </a:ext>
                </a:extLst>
              </a:tr>
              <a:tr h="122077">
                <a:tc>
                  <a:txBody>
                    <a:bodyPr/>
                    <a:lstStyle/>
                    <a:p>
                      <a:pPr algn="just">
                        <a:spcAft>
                          <a:spcPts val="0"/>
                        </a:spcAft>
                      </a:pPr>
                      <a:r>
                        <a:rPr lang="el-GR" sz="1100">
                          <a:latin typeface="Verdana"/>
                          <a:ea typeface="Times New Roman"/>
                          <a:cs typeface="Arial"/>
                        </a:rPr>
                        <a:t>Μ.3.16</a:t>
                      </a:r>
                      <a:endParaRPr lang="el-GR" sz="1100">
                        <a:latin typeface="Times New Roman"/>
                        <a:ea typeface="Times New Roman"/>
                      </a:endParaRPr>
                    </a:p>
                  </a:txBody>
                  <a:tcPr marL="48661" marR="48661"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1</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21"/>
                  </a:ext>
                </a:extLst>
              </a:tr>
              <a:tr h="129707">
                <a:tc>
                  <a:txBody>
                    <a:bodyPr/>
                    <a:lstStyle/>
                    <a:p>
                      <a:pPr algn="just">
                        <a:spcAft>
                          <a:spcPts val="0"/>
                        </a:spcAft>
                      </a:pPr>
                      <a:r>
                        <a:rPr lang="el-GR" sz="1100">
                          <a:latin typeface="Verdana"/>
                          <a:ea typeface="Times New Roman"/>
                          <a:cs typeface="Arial"/>
                        </a:rPr>
                        <a:t>Μ.3.17</a:t>
                      </a:r>
                      <a:endParaRPr lang="el-GR" sz="1100">
                        <a:latin typeface="Times New Roman"/>
                        <a:ea typeface="Times New Roman"/>
                      </a:endParaRPr>
                    </a:p>
                  </a:txBody>
                  <a:tcPr marL="48661" marR="48661"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1</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22"/>
                  </a:ext>
                </a:extLst>
              </a:tr>
              <a:tr h="154842">
                <a:tc>
                  <a:txBody>
                    <a:bodyPr/>
                    <a:lstStyle/>
                    <a:p>
                      <a:pPr algn="just">
                        <a:spcAft>
                          <a:spcPts val="0"/>
                        </a:spcAft>
                      </a:pPr>
                      <a:r>
                        <a:rPr lang="el-GR" sz="1100" b="1">
                          <a:latin typeface="Verdana"/>
                          <a:ea typeface="Times New Roman"/>
                          <a:cs typeface="Arial"/>
                        </a:rPr>
                        <a:t>Α.Π.3</a:t>
                      </a:r>
                      <a:endParaRPr lang="el-GR" sz="1100">
                        <a:latin typeface="Times New Roman"/>
                        <a:ea typeface="Times New Roman"/>
                      </a:endParaRPr>
                    </a:p>
                  </a:txBody>
                  <a:tcPr marL="48661" marR="48661"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1</a:t>
                      </a: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23"/>
                  </a:ext>
                </a:extLst>
              </a:tr>
              <a:tr h="129707">
                <a:tc>
                  <a:txBody>
                    <a:bodyPr/>
                    <a:lstStyle/>
                    <a:p>
                      <a:pPr>
                        <a:spcAft>
                          <a:spcPts val="0"/>
                        </a:spcAft>
                      </a:pPr>
                      <a:r>
                        <a:rPr lang="el-GR" sz="1100">
                          <a:latin typeface="Verdana"/>
                          <a:ea typeface="Times New Roman"/>
                          <a:cs typeface="Arial"/>
                        </a:rPr>
                        <a:t>Μ.4.1 </a:t>
                      </a:r>
                      <a:endParaRPr lang="el-GR" sz="1100">
                        <a:latin typeface="Times New Roman"/>
                        <a:ea typeface="Times New Roman"/>
                      </a:endParaRPr>
                    </a:p>
                  </a:txBody>
                  <a:tcPr marL="48661" marR="48661"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1</a:t>
                      </a: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24"/>
                  </a:ext>
                </a:extLst>
              </a:tr>
              <a:tr h="154842">
                <a:tc>
                  <a:txBody>
                    <a:bodyPr/>
                    <a:lstStyle/>
                    <a:p>
                      <a:pPr algn="just">
                        <a:spcAft>
                          <a:spcPts val="0"/>
                        </a:spcAft>
                      </a:pPr>
                      <a:r>
                        <a:rPr lang="el-GR" sz="1100" b="1">
                          <a:latin typeface="Verdana"/>
                          <a:ea typeface="Times New Roman"/>
                          <a:cs typeface="Arial"/>
                        </a:rPr>
                        <a:t>Α.Π.4</a:t>
                      </a:r>
                      <a:endParaRPr lang="el-GR" sz="1100">
                        <a:latin typeface="Times New Roman"/>
                        <a:ea typeface="Times New Roman"/>
                      </a:endParaRPr>
                    </a:p>
                  </a:txBody>
                  <a:tcPr marL="48661" marR="48661"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1</a:t>
                      </a: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25"/>
                  </a:ext>
                </a:extLst>
              </a:tr>
              <a:tr h="129707">
                <a:tc>
                  <a:txBody>
                    <a:bodyPr/>
                    <a:lstStyle/>
                    <a:p>
                      <a:pPr algn="just">
                        <a:spcAft>
                          <a:spcPts val="0"/>
                        </a:spcAft>
                      </a:pPr>
                      <a:r>
                        <a:rPr lang="el-GR" sz="1100">
                          <a:latin typeface="Verdana"/>
                          <a:ea typeface="Times New Roman"/>
                          <a:cs typeface="Arial"/>
                        </a:rPr>
                        <a:t>Μ.5.1</a:t>
                      </a:r>
                      <a:endParaRPr lang="el-GR" sz="1100">
                        <a:latin typeface="Times New Roman"/>
                        <a:ea typeface="Times New Roman"/>
                      </a:endParaRPr>
                    </a:p>
                  </a:txBody>
                  <a:tcPr marL="48661" marR="48661"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1</a:t>
                      </a: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26"/>
                  </a:ext>
                </a:extLst>
              </a:tr>
              <a:tr h="154842">
                <a:tc>
                  <a:txBody>
                    <a:bodyPr/>
                    <a:lstStyle/>
                    <a:p>
                      <a:pPr algn="just">
                        <a:spcAft>
                          <a:spcPts val="0"/>
                        </a:spcAft>
                      </a:pPr>
                      <a:r>
                        <a:rPr lang="el-GR" sz="1100">
                          <a:latin typeface="Verdana"/>
                          <a:ea typeface="Times New Roman"/>
                          <a:cs typeface="Arial"/>
                        </a:rPr>
                        <a:t>Μ.5.2</a:t>
                      </a:r>
                      <a:endParaRPr lang="el-GR" sz="1100">
                        <a:latin typeface="Times New Roman"/>
                        <a:ea typeface="Times New Roman"/>
                      </a:endParaRPr>
                    </a:p>
                  </a:txBody>
                  <a:tcPr marL="48661" marR="48661"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1</a:t>
                      </a: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27"/>
                  </a:ext>
                </a:extLst>
              </a:tr>
              <a:tr h="154842">
                <a:tc>
                  <a:txBody>
                    <a:bodyPr/>
                    <a:lstStyle/>
                    <a:p>
                      <a:pPr algn="just">
                        <a:spcAft>
                          <a:spcPts val="0"/>
                        </a:spcAft>
                      </a:pPr>
                      <a:r>
                        <a:rPr lang="el-GR" sz="1100" b="1">
                          <a:latin typeface="Verdana"/>
                          <a:ea typeface="Times New Roman"/>
                          <a:cs typeface="Arial"/>
                        </a:rPr>
                        <a:t>Α.Π.5</a:t>
                      </a:r>
                      <a:endParaRPr lang="el-GR" sz="1100">
                        <a:latin typeface="Times New Roman"/>
                        <a:ea typeface="Times New Roman"/>
                      </a:endParaRPr>
                    </a:p>
                  </a:txBody>
                  <a:tcPr marL="48661" marR="48661"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1</a:t>
                      </a: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28"/>
                  </a:ext>
                </a:extLst>
              </a:tr>
              <a:tr h="122077">
                <a:tc>
                  <a:txBody>
                    <a:bodyPr/>
                    <a:lstStyle/>
                    <a:p>
                      <a:pPr algn="just">
                        <a:spcAft>
                          <a:spcPts val="0"/>
                        </a:spcAft>
                      </a:pPr>
                      <a:r>
                        <a:rPr lang="el-GR" sz="1100">
                          <a:latin typeface="Verdana"/>
                          <a:ea typeface="Times New Roman"/>
                          <a:cs typeface="Arial"/>
                        </a:rPr>
                        <a:t>Μ.6.1</a:t>
                      </a:r>
                      <a:endParaRPr lang="el-GR" sz="1100">
                        <a:latin typeface="Times New Roman"/>
                        <a:ea typeface="Times New Roman"/>
                      </a:endParaRPr>
                    </a:p>
                  </a:txBody>
                  <a:tcPr marL="48661" marR="48661"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2</a:t>
                      </a: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29"/>
                  </a:ext>
                </a:extLst>
              </a:tr>
              <a:tr h="122077">
                <a:tc>
                  <a:txBody>
                    <a:bodyPr/>
                    <a:lstStyle/>
                    <a:p>
                      <a:pPr algn="just">
                        <a:spcAft>
                          <a:spcPts val="0"/>
                        </a:spcAft>
                      </a:pPr>
                      <a:r>
                        <a:rPr lang="el-GR" sz="1100">
                          <a:latin typeface="Verdana"/>
                          <a:ea typeface="Times New Roman"/>
                          <a:cs typeface="Arial"/>
                        </a:rPr>
                        <a:t>Μ.6.2</a:t>
                      </a:r>
                      <a:endParaRPr lang="el-GR" sz="1100">
                        <a:latin typeface="Times New Roman"/>
                        <a:ea typeface="Times New Roman"/>
                      </a:endParaRPr>
                    </a:p>
                  </a:txBody>
                  <a:tcPr marL="48661" marR="48661"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2</a:t>
                      </a: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30"/>
                  </a:ext>
                </a:extLst>
              </a:tr>
              <a:tr h="154842">
                <a:tc>
                  <a:txBody>
                    <a:bodyPr/>
                    <a:lstStyle/>
                    <a:p>
                      <a:pPr algn="just">
                        <a:spcAft>
                          <a:spcPts val="0"/>
                        </a:spcAft>
                      </a:pPr>
                      <a:r>
                        <a:rPr lang="el-GR" sz="1100" b="1">
                          <a:latin typeface="Verdana"/>
                          <a:ea typeface="Times New Roman"/>
                          <a:cs typeface="Arial"/>
                        </a:rPr>
                        <a:t>Α.Π.6 </a:t>
                      </a:r>
                      <a:endParaRPr lang="el-GR" sz="1100">
                        <a:latin typeface="Times New Roman"/>
                        <a:ea typeface="Times New Roman"/>
                      </a:endParaRPr>
                    </a:p>
                  </a:txBody>
                  <a:tcPr marL="48661" marR="48661"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b="1">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Tahoma"/>
                        </a:rPr>
                        <a:t>√</a:t>
                      </a:r>
                      <a:endParaRPr lang="el-GR" sz="1100">
                        <a:latin typeface="Times New Roman"/>
                        <a:ea typeface="Times New Roman"/>
                      </a:endParaRPr>
                    </a:p>
                  </a:txBody>
                  <a:tcPr marL="48661" marR="48661"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2</a:t>
                      </a: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31"/>
                  </a:ext>
                </a:extLst>
              </a:tr>
              <a:tr h="129707">
                <a:tc>
                  <a:txBody>
                    <a:bodyPr/>
                    <a:lstStyle/>
                    <a:p>
                      <a:pPr>
                        <a:spcAft>
                          <a:spcPts val="0"/>
                        </a:spcAft>
                      </a:pPr>
                      <a:r>
                        <a:rPr lang="el-GR" sz="1100" b="1">
                          <a:latin typeface="Verdana"/>
                          <a:ea typeface="Times New Roman"/>
                          <a:cs typeface="Arial"/>
                        </a:rPr>
                        <a:t>Σύνολο </a:t>
                      </a:r>
                      <a:endParaRPr lang="el-GR" sz="1100">
                        <a:latin typeface="Times New Roman"/>
                        <a:ea typeface="Times New Roman"/>
                      </a:endParaRPr>
                    </a:p>
                  </a:txBody>
                  <a:tcPr marL="48661" marR="48661"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b="1">
                          <a:latin typeface="Verdana"/>
                          <a:ea typeface="Times New Roman"/>
                          <a:cs typeface="Arial"/>
                        </a:rPr>
                        <a:t>3</a:t>
                      </a: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18</a:t>
                      </a: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6</a:t>
                      </a:r>
                      <a:endParaRPr lang="el-GR" sz="110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dirty="0">
                          <a:latin typeface="Verdana"/>
                          <a:ea typeface="Times New Roman"/>
                          <a:cs typeface="Arial"/>
                        </a:rPr>
                        <a:t>27</a:t>
                      </a:r>
                      <a:endParaRPr lang="el-GR" sz="1100" dirty="0">
                        <a:latin typeface="Times New Roman"/>
                        <a:ea typeface="Times New Roman"/>
                      </a:endParaRPr>
                    </a:p>
                  </a:txBody>
                  <a:tcPr marL="48661" marR="48661"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32"/>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a:t>Σύνοψη Στοιχείων Παρακολούθησης ανά Άξονα και Μέτρο</a:t>
            </a:r>
          </a:p>
        </p:txBody>
      </p:sp>
      <p:sp>
        <p:nvSpPr>
          <p:cNvPr id="3" name="2 - Θέση περιεχομένου"/>
          <p:cNvSpPr>
            <a:spLocks noGrp="1"/>
          </p:cNvSpPr>
          <p:nvPr>
            <p:ph idx="1"/>
          </p:nvPr>
        </p:nvSpPr>
        <p:spPr>
          <a:xfrm>
            <a:off x="457200" y="1600200"/>
            <a:ext cx="8229600" cy="4853136"/>
          </a:xfrm>
        </p:spPr>
        <p:txBody>
          <a:bodyPr>
            <a:normAutofit fontScale="47500" lnSpcReduction="20000"/>
          </a:bodyPr>
          <a:lstStyle/>
          <a:p>
            <a:r>
              <a:rPr lang="el-GR" b="1" i="1" dirty="0"/>
              <a:t>Συνοπτικά Στοιχεία Προόδου του  Προγράμματος</a:t>
            </a:r>
            <a:r>
              <a:rPr lang="el-GR" dirty="0"/>
              <a:t> </a:t>
            </a:r>
          </a:p>
          <a:p>
            <a:r>
              <a:rPr lang="el-GR" dirty="0"/>
              <a:t>Το Επιχειρησιακό Πρόγραμμα «Περιβάλλον» έχει ως κύριο στόχο την  υλοποίηση δράσεων εθνικής σημασίας και την πραγματοποίηση παρεμβάσεων ιδιαίτερης σημασίας από πλευράς τεχνογνωσίας, πολλαπλασιαστικού αποτελέσματος, συμπληρωματικότητας κ.α.</a:t>
            </a:r>
          </a:p>
          <a:p>
            <a:r>
              <a:rPr lang="el-GR" dirty="0"/>
              <a:t>Αποτελείται από 10 Άξονες Προτεραιότητας:</a:t>
            </a:r>
          </a:p>
          <a:p>
            <a:r>
              <a:rPr lang="el-GR" dirty="0"/>
              <a:t>ΑΞΟΝΑΣ 1: Υδατικό Περιβάλλον</a:t>
            </a:r>
          </a:p>
          <a:p>
            <a:r>
              <a:rPr lang="el-GR" dirty="0"/>
              <a:t>ΑΞΟΝΑΣ 2: Στερεά Απόβλητα</a:t>
            </a:r>
          </a:p>
          <a:p>
            <a:r>
              <a:rPr lang="el-GR" dirty="0"/>
              <a:t>ΑΞΟΝΑΣ 3: Πολιτική Προστασία, Προστασία Τοπίων &amp; Θαλάσσιου Περιβάλλοντος</a:t>
            </a:r>
          </a:p>
          <a:p>
            <a:r>
              <a:rPr lang="el-GR" dirty="0"/>
              <a:t>ΑΞΟΝΑΣ 4: Ατμοσφαιρικό Περιβάλλον - Θόρυβος</a:t>
            </a:r>
          </a:p>
          <a:p>
            <a:r>
              <a:rPr lang="el-GR" dirty="0"/>
              <a:t>ΑΞΟΝΑΣ 5: Θεσμοί, Περιβαλλοντική Ευαισθητοποίηση</a:t>
            </a:r>
          </a:p>
          <a:p>
            <a:r>
              <a:rPr lang="el-GR" dirty="0"/>
              <a:t>ΑΞΟΝΑΣ 6: Προστασία των Εδαφικών Πόρων &amp; Προσαρμογή της Χώρας στην Κοινοτική Νομοθεσία </a:t>
            </a:r>
          </a:p>
          <a:p>
            <a:r>
              <a:rPr lang="el-GR" dirty="0"/>
              <a:t>ΑΞΟΝΑΣ 7: Χωροταξία - Πολεοδομία - Αναπλάσεις </a:t>
            </a:r>
          </a:p>
          <a:p>
            <a:r>
              <a:rPr lang="el-GR" dirty="0"/>
              <a:t>ΑΞΟΝΑΣ 8: Διαχείριση Προστατευόμενων Περιοχών, Βιότοποι </a:t>
            </a:r>
          </a:p>
          <a:p>
            <a:r>
              <a:rPr lang="el-GR" dirty="0"/>
              <a:t>ΑΞΟΝΑΣ 9: Έργα Περιβάλλοντος με την συμμετοχή του Ιδιωτικού Τομέα (μηδενίστηκε κατά τη 4η Επιτροπή Παρακολούθησης του Προγράμματος)</a:t>
            </a:r>
          </a:p>
          <a:p>
            <a:r>
              <a:rPr lang="el-GR" dirty="0"/>
              <a:t>ΑΞΟΝΑΣ 10: Τεχνική Βοήθεια </a:t>
            </a:r>
          </a:p>
          <a:p>
            <a:r>
              <a:rPr lang="el-GR" dirty="0"/>
              <a:t> </a:t>
            </a:r>
          </a:p>
          <a:p>
            <a:r>
              <a:rPr lang="el-GR" dirty="0"/>
              <a:t>Ό συνολικός </a:t>
            </a:r>
            <a:r>
              <a:rPr lang="el-GR" b="1" dirty="0"/>
              <a:t>Προϋπολογισμός</a:t>
            </a:r>
            <a:r>
              <a:rPr lang="el-GR" dirty="0"/>
              <a:t> του Προγράμματος (αναθεωρημένος προϋπολογισμός μετά την Ενδιάμεση Αναθεώρηση του Προγράμματος) ανέρχεται σε </a:t>
            </a:r>
            <a:r>
              <a:rPr lang="el-GR" b="1" dirty="0"/>
              <a:t>596.300.075 Ευρώ. </a:t>
            </a:r>
            <a:r>
              <a:rPr lang="el-GR" dirty="0"/>
              <a:t>Η </a:t>
            </a:r>
            <a:r>
              <a:rPr lang="el-GR" b="1" dirty="0"/>
              <a:t>Κοινοτική Συμμετοχή</a:t>
            </a:r>
            <a:r>
              <a:rPr lang="el-GR" dirty="0"/>
              <a:t> ανέρχεται σε </a:t>
            </a:r>
            <a:r>
              <a:rPr lang="el-GR" b="1" dirty="0"/>
              <a:t> 430.073.656 (72%) Ευρώ </a:t>
            </a:r>
            <a:r>
              <a:rPr lang="el-GR" dirty="0"/>
              <a:t>και η Εθνική σε</a:t>
            </a:r>
            <a:r>
              <a:rPr lang="el-GR" b="1" dirty="0"/>
              <a:t> 166.226.419 (28%) Ευρώ.</a:t>
            </a:r>
            <a:endParaRPr lang="el-GR" dirty="0"/>
          </a:p>
          <a:p>
            <a:r>
              <a:rPr lang="el-GR" dirty="0"/>
              <a:t> </a:t>
            </a:r>
          </a:p>
          <a:p>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dirty="0"/>
              <a:t>Μήτρα συνάφειας στρατηγικής – οριζόντιων θεμάτων / στόχων κοινωνικοοικονομικής συνοχής </a:t>
            </a:r>
          </a:p>
        </p:txBody>
      </p:sp>
      <p:graphicFrame>
        <p:nvGraphicFramePr>
          <p:cNvPr id="4" name="3 - Θέση περιεχομένου"/>
          <p:cNvGraphicFramePr>
            <a:graphicFrameLocks noGrp="1"/>
          </p:cNvGraphicFramePr>
          <p:nvPr>
            <p:ph idx="1"/>
          </p:nvPr>
        </p:nvGraphicFramePr>
        <p:xfrm>
          <a:off x="1763688" y="1340768"/>
          <a:ext cx="5544164" cy="5880294"/>
        </p:xfrm>
        <a:graphic>
          <a:graphicData uri="http://schemas.openxmlformats.org/drawingml/2006/table">
            <a:tbl>
              <a:tblPr/>
              <a:tblGrid>
                <a:gridCol w="586686">
                  <a:extLst>
                    <a:ext uri="{9D8B030D-6E8A-4147-A177-3AD203B41FA5}">
                      <a16:colId xmlns:a16="http://schemas.microsoft.com/office/drawing/2014/main" val="20000"/>
                    </a:ext>
                  </a:extLst>
                </a:gridCol>
                <a:gridCol w="717822">
                  <a:extLst>
                    <a:ext uri="{9D8B030D-6E8A-4147-A177-3AD203B41FA5}">
                      <a16:colId xmlns:a16="http://schemas.microsoft.com/office/drawing/2014/main" val="20001"/>
                    </a:ext>
                  </a:extLst>
                </a:gridCol>
                <a:gridCol w="717822">
                  <a:extLst>
                    <a:ext uri="{9D8B030D-6E8A-4147-A177-3AD203B41FA5}">
                      <a16:colId xmlns:a16="http://schemas.microsoft.com/office/drawing/2014/main" val="20002"/>
                    </a:ext>
                  </a:extLst>
                </a:gridCol>
                <a:gridCol w="766286">
                  <a:extLst>
                    <a:ext uri="{9D8B030D-6E8A-4147-A177-3AD203B41FA5}">
                      <a16:colId xmlns:a16="http://schemas.microsoft.com/office/drawing/2014/main" val="20003"/>
                    </a:ext>
                  </a:extLst>
                </a:gridCol>
                <a:gridCol w="766286">
                  <a:extLst>
                    <a:ext uri="{9D8B030D-6E8A-4147-A177-3AD203B41FA5}">
                      <a16:colId xmlns:a16="http://schemas.microsoft.com/office/drawing/2014/main" val="20004"/>
                    </a:ext>
                  </a:extLst>
                </a:gridCol>
                <a:gridCol w="701288">
                  <a:extLst>
                    <a:ext uri="{9D8B030D-6E8A-4147-A177-3AD203B41FA5}">
                      <a16:colId xmlns:a16="http://schemas.microsoft.com/office/drawing/2014/main" val="20005"/>
                    </a:ext>
                  </a:extLst>
                </a:gridCol>
                <a:gridCol w="701288">
                  <a:extLst>
                    <a:ext uri="{9D8B030D-6E8A-4147-A177-3AD203B41FA5}">
                      <a16:colId xmlns:a16="http://schemas.microsoft.com/office/drawing/2014/main" val="20006"/>
                    </a:ext>
                  </a:extLst>
                </a:gridCol>
                <a:gridCol w="586686">
                  <a:extLst>
                    <a:ext uri="{9D8B030D-6E8A-4147-A177-3AD203B41FA5}">
                      <a16:colId xmlns:a16="http://schemas.microsoft.com/office/drawing/2014/main" val="20007"/>
                    </a:ext>
                  </a:extLst>
                </a:gridCol>
              </a:tblGrid>
              <a:tr h="293217">
                <a:tc>
                  <a:txBody>
                    <a:bodyPr/>
                    <a:lstStyle/>
                    <a:p>
                      <a:pPr algn="ctr">
                        <a:spcAft>
                          <a:spcPts val="0"/>
                        </a:spcAft>
                      </a:pPr>
                      <a:endParaRPr lang="el-GR" sz="1100">
                        <a:latin typeface="Times New Roman"/>
                        <a:ea typeface="Times New Roman"/>
                      </a:endParaRPr>
                    </a:p>
                  </a:txBody>
                  <a:tcPr marL="58800" marR="5880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r>
                        <a:rPr lang="el-GR" sz="1100" b="1">
                          <a:latin typeface="Verdana"/>
                          <a:ea typeface="Times New Roman"/>
                          <a:cs typeface="Arial"/>
                        </a:rPr>
                        <a:t>Μέτρα</a:t>
                      </a:r>
                      <a:endParaRPr lang="el-GR" sz="1100">
                        <a:latin typeface="Times New Roman"/>
                        <a:ea typeface="Times New Roman"/>
                      </a:endParaRPr>
                    </a:p>
                  </a:txBody>
                  <a:tcPr marL="58800" marR="5880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gridSpan="5">
                  <a:txBody>
                    <a:bodyPr/>
                    <a:lstStyle/>
                    <a:p>
                      <a:pPr algn="ctr">
                        <a:spcAft>
                          <a:spcPts val="0"/>
                        </a:spcAft>
                      </a:pPr>
                      <a:r>
                        <a:rPr lang="el-GR" sz="1100" b="1">
                          <a:latin typeface="Verdana"/>
                          <a:ea typeface="Times New Roman"/>
                          <a:cs typeface="Arial"/>
                        </a:rPr>
                        <a:t>Οριζόντιες πολιτικές</a:t>
                      </a:r>
                      <a:endParaRPr lang="el-GR" sz="1100">
                        <a:latin typeface="Times New Roman"/>
                        <a:ea typeface="Times New Roman"/>
                      </a:endParaRPr>
                    </a:p>
                  </a:txBody>
                  <a:tcPr marL="58800" marR="5880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algn="ctr">
                        <a:spcAft>
                          <a:spcPts val="0"/>
                        </a:spcAft>
                      </a:pPr>
                      <a:r>
                        <a:rPr lang="el-GR" sz="1100" b="1">
                          <a:latin typeface="Verdana"/>
                          <a:ea typeface="Times New Roman"/>
                          <a:cs typeface="Arial"/>
                        </a:rPr>
                        <a:t>Σύνολο</a:t>
                      </a:r>
                      <a:endParaRPr lang="el-GR" sz="1100">
                        <a:latin typeface="Times New Roman"/>
                        <a:ea typeface="Times New Roman"/>
                      </a:endParaRPr>
                    </a:p>
                  </a:txBody>
                  <a:tcPr marL="58800" marR="5880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extLst>
                  <a:ext uri="{0D108BD9-81ED-4DB2-BD59-A6C34878D82A}">
                    <a16:rowId xmlns:a16="http://schemas.microsoft.com/office/drawing/2014/main" val="10000"/>
                  </a:ext>
                </a:extLst>
              </a:tr>
              <a:tr h="456115">
                <a:tc>
                  <a:txBody>
                    <a:bodyPr/>
                    <a:lstStyle/>
                    <a:p>
                      <a:pPr algn="ctr">
                        <a:spcAft>
                          <a:spcPts val="0"/>
                        </a:spcAft>
                      </a:pPr>
                      <a:endParaRPr lang="el-GR" sz="1100">
                        <a:latin typeface="Verdana"/>
                        <a:ea typeface="Times New Roman"/>
                        <a:cs typeface="Arial"/>
                      </a:endParaRPr>
                    </a:p>
                  </a:txBody>
                  <a:tcPr marL="58800" marR="5880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endParaRPr lang="el-GR" sz="1100">
                        <a:latin typeface="Verdana"/>
                        <a:ea typeface="Times New Roman"/>
                        <a:cs typeface="Arial"/>
                      </a:endParaRPr>
                    </a:p>
                  </a:txBody>
                  <a:tcPr marL="58800" marR="5880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r>
                        <a:rPr lang="el-GR" sz="1100" b="1">
                          <a:latin typeface="Verdana"/>
                          <a:ea typeface="Times New Roman"/>
                          <a:cs typeface="Arial"/>
                        </a:rPr>
                        <a:t>Περιβάλλον</a:t>
                      </a:r>
                      <a:endParaRPr lang="el-GR" sz="1100">
                        <a:latin typeface="Times New Roman"/>
                        <a:ea typeface="Times New Roman"/>
                      </a:endParaRPr>
                    </a:p>
                  </a:txBody>
                  <a:tcPr marL="58800" marR="5880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r>
                        <a:rPr lang="el-GR" sz="1100" b="1">
                          <a:latin typeface="Verdana"/>
                          <a:ea typeface="Times New Roman"/>
                          <a:cs typeface="Arial"/>
                        </a:rPr>
                        <a:t>Ισότητα Ευκαιριών</a:t>
                      </a:r>
                      <a:endParaRPr lang="el-GR" sz="1100">
                        <a:latin typeface="Times New Roman"/>
                        <a:ea typeface="Times New Roman"/>
                      </a:endParaRPr>
                    </a:p>
                  </a:txBody>
                  <a:tcPr marL="58800" marR="5880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r>
                        <a:rPr lang="el-GR" sz="1100" b="1">
                          <a:latin typeface="Verdana"/>
                          <a:ea typeface="Times New Roman"/>
                          <a:cs typeface="Arial"/>
                        </a:rPr>
                        <a:t>Απασχόληση</a:t>
                      </a:r>
                      <a:endParaRPr lang="el-GR" sz="1100">
                        <a:latin typeface="Times New Roman"/>
                        <a:ea typeface="Times New Roman"/>
                      </a:endParaRPr>
                    </a:p>
                  </a:txBody>
                  <a:tcPr marL="58800" marR="5880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r>
                        <a:rPr lang="el-GR" sz="1100" b="1">
                          <a:latin typeface="Verdana"/>
                          <a:ea typeface="Times New Roman"/>
                          <a:cs typeface="Arial"/>
                        </a:rPr>
                        <a:t>Τοπική ανάπτυξη</a:t>
                      </a:r>
                      <a:endParaRPr lang="el-GR" sz="1100">
                        <a:latin typeface="Times New Roman"/>
                        <a:ea typeface="Times New Roman"/>
                      </a:endParaRPr>
                    </a:p>
                  </a:txBody>
                  <a:tcPr marL="58800" marR="5880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r>
                        <a:rPr lang="el-GR" sz="1100" b="1">
                          <a:latin typeface="Verdana"/>
                          <a:ea typeface="Times New Roman"/>
                          <a:cs typeface="Arial"/>
                        </a:rPr>
                        <a:t>Οικονομική και Κοινωνική  συνοχή</a:t>
                      </a:r>
                      <a:endParaRPr lang="el-GR" sz="1100">
                        <a:latin typeface="Times New Roman"/>
                        <a:ea typeface="Times New Roman"/>
                      </a:endParaRPr>
                    </a:p>
                  </a:txBody>
                  <a:tcPr marL="58800" marR="5880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endParaRPr lang="el-GR" sz="1100">
                        <a:latin typeface="Verdana"/>
                        <a:ea typeface="Times New Roman"/>
                        <a:cs typeface="Arial"/>
                      </a:endParaRPr>
                    </a:p>
                  </a:txBody>
                  <a:tcPr marL="58800" marR="5880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extLst>
                  <a:ext uri="{0D108BD9-81ED-4DB2-BD59-A6C34878D82A}">
                    <a16:rowId xmlns:a16="http://schemas.microsoft.com/office/drawing/2014/main" val="10001"/>
                  </a:ext>
                </a:extLst>
              </a:tr>
              <a:tr h="157126">
                <a:tc>
                  <a:txBody>
                    <a:bodyPr/>
                    <a:lstStyle/>
                    <a:p>
                      <a:pPr algn="ctr">
                        <a:spcAft>
                          <a:spcPts val="0"/>
                        </a:spcAft>
                      </a:pPr>
                      <a:r>
                        <a:rPr lang="el-GR" sz="1100">
                          <a:latin typeface="Verdana"/>
                          <a:ea typeface="Times New Roman"/>
                          <a:cs typeface="Arial"/>
                        </a:rPr>
                        <a:t>ΑΠ1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a:latin typeface="Verdana"/>
                          <a:ea typeface="Times New Roman"/>
                          <a:cs typeface="Arial"/>
                        </a:rPr>
                        <a:t>Μ1.1</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Arial"/>
                        </a:rPr>
                        <a:t>4</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02"/>
                  </a:ext>
                </a:extLst>
              </a:tr>
              <a:tr h="157126">
                <a:tc>
                  <a:txBody>
                    <a:bodyPr/>
                    <a:lstStyle/>
                    <a:p>
                      <a:pPr algn="ctr">
                        <a:spcAft>
                          <a:spcPts val="0"/>
                        </a:spcAft>
                      </a:pPr>
                      <a:r>
                        <a:rPr lang="el-GR" sz="1100">
                          <a:latin typeface="Verdana"/>
                          <a:ea typeface="Times New Roman"/>
                          <a:cs typeface="Arial"/>
                        </a:rPr>
                        <a:t>ΑΠ2</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a:latin typeface="Verdana"/>
                          <a:ea typeface="Times New Roman"/>
                          <a:cs typeface="Arial"/>
                        </a:rPr>
                        <a:t>Μ2.1</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endParaRPr lang="el-GR" sz="1100">
                        <a:latin typeface="Verdana"/>
                        <a:ea typeface="Times New Roman"/>
                        <a:cs typeface="Arial"/>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Arial"/>
                        </a:rPr>
                        <a:t>3</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03"/>
                  </a:ext>
                </a:extLst>
              </a:tr>
              <a:tr h="157126">
                <a:tc rowSpan="17">
                  <a:txBody>
                    <a:bodyPr/>
                    <a:lstStyle/>
                    <a:p>
                      <a:pPr algn="ctr">
                        <a:spcAft>
                          <a:spcPts val="0"/>
                        </a:spcAft>
                      </a:pPr>
                      <a:r>
                        <a:rPr lang="el-GR" sz="1100">
                          <a:latin typeface="Verdana"/>
                          <a:ea typeface="Times New Roman"/>
                          <a:cs typeface="Arial"/>
                        </a:rPr>
                        <a:t>ΑΠ3</a:t>
                      </a:r>
                      <a:endParaRPr lang="el-GR" sz="1100">
                        <a:latin typeface="Times New Roman"/>
                        <a:ea typeface="Times New Roman"/>
                      </a:endParaRPr>
                    </a:p>
                  </a:txBody>
                  <a:tcPr marL="58800" marR="5880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a:latin typeface="Verdana"/>
                          <a:ea typeface="Times New Roman"/>
                          <a:cs typeface="Arial"/>
                        </a:rPr>
                        <a:t>Μ3.1</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Arial"/>
                        </a:rPr>
                        <a:t>2</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04"/>
                  </a:ext>
                </a:extLst>
              </a:tr>
              <a:tr h="157126">
                <a:tc vMerge="1">
                  <a:txBody>
                    <a:bodyPr/>
                    <a:lstStyle/>
                    <a:p>
                      <a:endParaRPr lang="el-GR"/>
                    </a:p>
                  </a:txBody>
                  <a:tcPr/>
                </a:tc>
                <a:tc>
                  <a:txBody>
                    <a:bodyPr/>
                    <a:lstStyle/>
                    <a:p>
                      <a:pPr algn="ctr">
                        <a:spcAft>
                          <a:spcPts val="0"/>
                        </a:spcAft>
                      </a:pPr>
                      <a:r>
                        <a:rPr lang="el-GR" sz="1100">
                          <a:latin typeface="Verdana"/>
                          <a:ea typeface="Times New Roman"/>
                          <a:cs typeface="Arial"/>
                        </a:rPr>
                        <a:t>Μ3.2</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Arial"/>
                        </a:rPr>
                        <a:t>2</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05"/>
                  </a:ext>
                </a:extLst>
              </a:tr>
              <a:tr h="323770">
                <a:tc vMerge="1">
                  <a:txBody>
                    <a:bodyPr/>
                    <a:lstStyle/>
                    <a:p>
                      <a:endParaRPr lang="el-GR"/>
                    </a:p>
                  </a:txBody>
                  <a:tcPr/>
                </a:tc>
                <a:tc>
                  <a:txBody>
                    <a:bodyPr/>
                    <a:lstStyle/>
                    <a:p>
                      <a:pPr algn="ctr">
                        <a:spcAft>
                          <a:spcPts val="0"/>
                        </a:spcAft>
                      </a:pPr>
                      <a:r>
                        <a:rPr lang="el-GR" sz="1100">
                          <a:latin typeface="Verdana"/>
                          <a:ea typeface="Times New Roman"/>
                          <a:cs typeface="Arial"/>
                        </a:rPr>
                        <a:t>Μ3.3</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Arial"/>
                        </a:rPr>
                        <a:t>2</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06"/>
                  </a:ext>
                </a:extLst>
              </a:tr>
              <a:tr h="0">
                <a:tc vMerge="1">
                  <a:txBody>
                    <a:bodyPr/>
                    <a:lstStyle/>
                    <a:p>
                      <a:endParaRPr lang="el-GR"/>
                    </a:p>
                  </a:txBody>
                  <a:tcPr/>
                </a:tc>
                <a:tc>
                  <a:txBody>
                    <a:bodyPr/>
                    <a:lstStyle/>
                    <a:p>
                      <a:pPr algn="ctr">
                        <a:spcAft>
                          <a:spcPts val="0"/>
                        </a:spcAft>
                      </a:pPr>
                      <a:r>
                        <a:rPr lang="el-GR" sz="1100">
                          <a:latin typeface="Verdana"/>
                          <a:ea typeface="Times New Roman"/>
                          <a:cs typeface="Arial"/>
                        </a:rPr>
                        <a:t>Μ3.4</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Arial"/>
                        </a:rPr>
                        <a:t>2</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07"/>
                  </a:ext>
                </a:extLst>
              </a:tr>
              <a:tr h="157126">
                <a:tc vMerge="1">
                  <a:txBody>
                    <a:bodyPr/>
                    <a:lstStyle/>
                    <a:p>
                      <a:endParaRPr lang="el-GR"/>
                    </a:p>
                  </a:txBody>
                  <a:tcPr/>
                </a:tc>
                <a:tc>
                  <a:txBody>
                    <a:bodyPr/>
                    <a:lstStyle/>
                    <a:p>
                      <a:pPr algn="ctr">
                        <a:spcAft>
                          <a:spcPts val="0"/>
                        </a:spcAft>
                      </a:pPr>
                      <a:r>
                        <a:rPr lang="el-GR" sz="1100">
                          <a:latin typeface="Verdana"/>
                          <a:ea typeface="Times New Roman"/>
                          <a:cs typeface="Arial"/>
                        </a:rPr>
                        <a:t>Μ3.5</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Arial"/>
                        </a:rPr>
                        <a:t>2</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08"/>
                  </a:ext>
                </a:extLst>
              </a:tr>
              <a:tr h="157126">
                <a:tc vMerge="1">
                  <a:txBody>
                    <a:bodyPr/>
                    <a:lstStyle/>
                    <a:p>
                      <a:endParaRPr lang="el-GR"/>
                    </a:p>
                  </a:txBody>
                  <a:tcPr/>
                </a:tc>
                <a:tc>
                  <a:txBody>
                    <a:bodyPr/>
                    <a:lstStyle/>
                    <a:p>
                      <a:pPr algn="ctr">
                        <a:spcAft>
                          <a:spcPts val="0"/>
                        </a:spcAft>
                      </a:pPr>
                      <a:r>
                        <a:rPr lang="el-GR" sz="1100">
                          <a:latin typeface="Verdana"/>
                          <a:ea typeface="Times New Roman"/>
                          <a:cs typeface="Arial"/>
                        </a:rPr>
                        <a:t>Μ3.6</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Arial"/>
                        </a:rPr>
                        <a:t>2</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09"/>
                  </a:ext>
                </a:extLst>
              </a:tr>
              <a:tr h="157126">
                <a:tc vMerge="1">
                  <a:txBody>
                    <a:bodyPr/>
                    <a:lstStyle/>
                    <a:p>
                      <a:endParaRPr lang="el-GR"/>
                    </a:p>
                  </a:txBody>
                  <a:tcPr/>
                </a:tc>
                <a:tc>
                  <a:txBody>
                    <a:bodyPr/>
                    <a:lstStyle/>
                    <a:p>
                      <a:pPr algn="ctr">
                        <a:spcAft>
                          <a:spcPts val="0"/>
                        </a:spcAft>
                      </a:pPr>
                      <a:r>
                        <a:rPr lang="el-GR" sz="1100">
                          <a:latin typeface="Verdana"/>
                          <a:ea typeface="Times New Roman"/>
                          <a:cs typeface="Arial"/>
                        </a:rPr>
                        <a:t>Μ3.7</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Arial"/>
                        </a:rPr>
                        <a:t>2</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10"/>
                  </a:ext>
                </a:extLst>
              </a:tr>
              <a:tr h="157126">
                <a:tc vMerge="1">
                  <a:txBody>
                    <a:bodyPr/>
                    <a:lstStyle/>
                    <a:p>
                      <a:endParaRPr lang="el-GR"/>
                    </a:p>
                  </a:txBody>
                  <a:tcPr/>
                </a:tc>
                <a:tc>
                  <a:txBody>
                    <a:bodyPr/>
                    <a:lstStyle/>
                    <a:p>
                      <a:pPr algn="ctr">
                        <a:spcAft>
                          <a:spcPts val="0"/>
                        </a:spcAft>
                      </a:pPr>
                      <a:r>
                        <a:rPr lang="el-GR" sz="1100">
                          <a:latin typeface="Verdana"/>
                          <a:ea typeface="Times New Roman"/>
                          <a:cs typeface="Arial"/>
                        </a:rPr>
                        <a:t>Μ3.8</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Arial"/>
                        </a:rPr>
                        <a:t>2</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11"/>
                  </a:ext>
                </a:extLst>
              </a:tr>
              <a:tr h="157126">
                <a:tc vMerge="1">
                  <a:txBody>
                    <a:bodyPr/>
                    <a:lstStyle/>
                    <a:p>
                      <a:endParaRPr lang="el-GR"/>
                    </a:p>
                  </a:txBody>
                  <a:tcPr/>
                </a:tc>
                <a:tc>
                  <a:txBody>
                    <a:bodyPr/>
                    <a:lstStyle/>
                    <a:p>
                      <a:pPr algn="ctr">
                        <a:spcAft>
                          <a:spcPts val="0"/>
                        </a:spcAft>
                      </a:pPr>
                      <a:r>
                        <a:rPr lang="el-GR" sz="1100">
                          <a:latin typeface="Verdana"/>
                          <a:ea typeface="Times New Roman"/>
                          <a:cs typeface="Arial"/>
                        </a:rPr>
                        <a:t>Μ3.9</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Arial"/>
                        </a:rPr>
                        <a:t>2</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12"/>
                  </a:ext>
                </a:extLst>
              </a:tr>
              <a:tr h="157126">
                <a:tc vMerge="1">
                  <a:txBody>
                    <a:bodyPr/>
                    <a:lstStyle/>
                    <a:p>
                      <a:endParaRPr lang="el-GR"/>
                    </a:p>
                  </a:txBody>
                  <a:tcPr/>
                </a:tc>
                <a:tc>
                  <a:txBody>
                    <a:bodyPr/>
                    <a:lstStyle/>
                    <a:p>
                      <a:pPr algn="ctr">
                        <a:spcAft>
                          <a:spcPts val="0"/>
                        </a:spcAft>
                      </a:pPr>
                      <a:r>
                        <a:rPr lang="el-GR" sz="1100">
                          <a:latin typeface="Verdana"/>
                          <a:ea typeface="Times New Roman"/>
                          <a:cs typeface="Arial"/>
                        </a:rPr>
                        <a:t>Μ3.10</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Arial"/>
                        </a:rPr>
                        <a:t>2</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13"/>
                  </a:ext>
                </a:extLst>
              </a:tr>
              <a:tr h="157126">
                <a:tc vMerge="1">
                  <a:txBody>
                    <a:bodyPr/>
                    <a:lstStyle/>
                    <a:p>
                      <a:endParaRPr lang="el-GR"/>
                    </a:p>
                  </a:txBody>
                  <a:tcPr/>
                </a:tc>
                <a:tc>
                  <a:txBody>
                    <a:bodyPr/>
                    <a:lstStyle/>
                    <a:p>
                      <a:pPr algn="ctr">
                        <a:spcAft>
                          <a:spcPts val="0"/>
                        </a:spcAft>
                      </a:pPr>
                      <a:r>
                        <a:rPr lang="el-GR" sz="1100">
                          <a:latin typeface="Verdana"/>
                          <a:ea typeface="Times New Roman"/>
                          <a:cs typeface="Arial"/>
                        </a:rPr>
                        <a:t>Μ3.11</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Arial"/>
                        </a:rPr>
                        <a:t>2</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14"/>
                  </a:ext>
                </a:extLst>
              </a:tr>
              <a:tr h="157126">
                <a:tc vMerge="1">
                  <a:txBody>
                    <a:bodyPr/>
                    <a:lstStyle/>
                    <a:p>
                      <a:endParaRPr lang="el-GR"/>
                    </a:p>
                  </a:txBody>
                  <a:tcPr/>
                </a:tc>
                <a:tc>
                  <a:txBody>
                    <a:bodyPr/>
                    <a:lstStyle/>
                    <a:p>
                      <a:pPr algn="ctr">
                        <a:spcAft>
                          <a:spcPts val="0"/>
                        </a:spcAft>
                      </a:pPr>
                      <a:r>
                        <a:rPr lang="el-GR" sz="1100">
                          <a:latin typeface="Verdana"/>
                          <a:ea typeface="Times New Roman"/>
                          <a:cs typeface="Arial"/>
                        </a:rPr>
                        <a:t>Μ3.12</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Arial"/>
                        </a:rPr>
                        <a:t>2</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15"/>
                  </a:ext>
                </a:extLst>
              </a:tr>
              <a:tr h="157126">
                <a:tc vMerge="1">
                  <a:txBody>
                    <a:bodyPr/>
                    <a:lstStyle/>
                    <a:p>
                      <a:endParaRPr lang="el-GR"/>
                    </a:p>
                  </a:txBody>
                  <a:tcPr/>
                </a:tc>
                <a:tc>
                  <a:txBody>
                    <a:bodyPr/>
                    <a:lstStyle/>
                    <a:p>
                      <a:pPr algn="ctr">
                        <a:spcAft>
                          <a:spcPts val="0"/>
                        </a:spcAft>
                      </a:pPr>
                      <a:r>
                        <a:rPr lang="el-GR" sz="1100">
                          <a:latin typeface="Verdana"/>
                          <a:ea typeface="Times New Roman"/>
                          <a:cs typeface="Arial"/>
                        </a:rPr>
                        <a:t>Μ3.13</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Arial"/>
                        </a:rPr>
                        <a:t>2</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16"/>
                  </a:ext>
                </a:extLst>
              </a:tr>
              <a:tr h="157126">
                <a:tc vMerge="1">
                  <a:txBody>
                    <a:bodyPr/>
                    <a:lstStyle/>
                    <a:p>
                      <a:endParaRPr lang="el-GR"/>
                    </a:p>
                  </a:txBody>
                  <a:tcPr/>
                </a:tc>
                <a:tc>
                  <a:txBody>
                    <a:bodyPr/>
                    <a:lstStyle/>
                    <a:p>
                      <a:pPr algn="ctr">
                        <a:spcAft>
                          <a:spcPts val="0"/>
                        </a:spcAft>
                      </a:pPr>
                      <a:r>
                        <a:rPr lang="el-GR" sz="1100">
                          <a:latin typeface="Verdana"/>
                          <a:ea typeface="Times New Roman"/>
                          <a:cs typeface="Arial"/>
                        </a:rPr>
                        <a:t>Μ3.14</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Arial"/>
                        </a:rPr>
                        <a:t>1</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17"/>
                  </a:ext>
                </a:extLst>
              </a:tr>
              <a:tr h="157126">
                <a:tc vMerge="1">
                  <a:txBody>
                    <a:bodyPr/>
                    <a:lstStyle/>
                    <a:p>
                      <a:endParaRPr lang="el-GR"/>
                    </a:p>
                  </a:txBody>
                  <a:tcPr/>
                </a:tc>
                <a:tc>
                  <a:txBody>
                    <a:bodyPr/>
                    <a:lstStyle/>
                    <a:p>
                      <a:pPr algn="ctr">
                        <a:spcAft>
                          <a:spcPts val="0"/>
                        </a:spcAft>
                      </a:pPr>
                      <a:r>
                        <a:rPr lang="el-GR" sz="1100">
                          <a:latin typeface="Verdana"/>
                          <a:ea typeface="Times New Roman"/>
                          <a:cs typeface="Arial"/>
                        </a:rPr>
                        <a:t>Μ3.15</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Arial"/>
                        </a:rPr>
                        <a:t>1</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18"/>
                  </a:ext>
                </a:extLst>
              </a:tr>
              <a:tr h="157126">
                <a:tc vMerge="1">
                  <a:txBody>
                    <a:bodyPr/>
                    <a:lstStyle/>
                    <a:p>
                      <a:endParaRPr lang="el-GR"/>
                    </a:p>
                  </a:txBody>
                  <a:tcPr/>
                </a:tc>
                <a:tc>
                  <a:txBody>
                    <a:bodyPr/>
                    <a:lstStyle/>
                    <a:p>
                      <a:pPr algn="ctr">
                        <a:spcAft>
                          <a:spcPts val="0"/>
                        </a:spcAft>
                      </a:pPr>
                      <a:r>
                        <a:rPr lang="el-GR" sz="1100">
                          <a:latin typeface="Verdana"/>
                          <a:ea typeface="Times New Roman"/>
                          <a:cs typeface="Arial"/>
                        </a:rPr>
                        <a:t>Μ3.16</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Arial"/>
                        </a:rPr>
                        <a:t>1</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19"/>
                  </a:ext>
                </a:extLst>
              </a:tr>
              <a:tr h="157126">
                <a:tc vMerge="1">
                  <a:txBody>
                    <a:bodyPr/>
                    <a:lstStyle/>
                    <a:p>
                      <a:endParaRPr lang="el-GR"/>
                    </a:p>
                  </a:txBody>
                  <a:tcPr/>
                </a:tc>
                <a:tc>
                  <a:txBody>
                    <a:bodyPr/>
                    <a:lstStyle/>
                    <a:p>
                      <a:pPr algn="ctr">
                        <a:spcAft>
                          <a:spcPts val="0"/>
                        </a:spcAft>
                      </a:pPr>
                      <a:r>
                        <a:rPr lang="el-GR" sz="1100">
                          <a:latin typeface="Verdana"/>
                          <a:ea typeface="Times New Roman"/>
                          <a:cs typeface="Arial"/>
                        </a:rPr>
                        <a:t>Μ3.17</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Arial"/>
                        </a:rPr>
                        <a:t>1</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20"/>
                  </a:ext>
                </a:extLst>
              </a:tr>
              <a:tr h="148397">
                <a:tc>
                  <a:txBody>
                    <a:bodyPr/>
                    <a:lstStyle/>
                    <a:p>
                      <a:pPr algn="ctr">
                        <a:spcAft>
                          <a:spcPts val="0"/>
                        </a:spcAft>
                      </a:pPr>
                      <a:r>
                        <a:rPr lang="el-GR" sz="1100">
                          <a:latin typeface="Verdana"/>
                          <a:ea typeface="Times New Roman"/>
                          <a:cs typeface="Arial"/>
                        </a:rPr>
                        <a:t>AΠ4</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a:latin typeface="Verdana"/>
                          <a:ea typeface="Times New Roman"/>
                          <a:cs typeface="Arial"/>
                        </a:rPr>
                        <a:t>M4.1</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Arial"/>
                        </a:rPr>
                        <a:t>2</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21"/>
                  </a:ext>
                </a:extLst>
              </a:tr>
              <a:tr h="157126">
                <a:tc rowSpan="2">
                  <a:txBody>
                    <a:bodyPr/>
                    <a:lstStyle/>
                    <a:p>
                      <a:pPr algn="ctr">
                        <a:spcAft>
                          <a:spcPts val="0"/>
                        </a:spcAft>
                      </a:pPr>
                      <a:r>
                        <a:rPr lang="el-GR" sz="1100">
                          <a:latin typeface="Verdana"/>
                          <a:ea typeface="Times New Roman"/>
                          <a:cs typeface="Arial"/>
                        </a:rPr>
                        <a:t>ΑΠ5</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a:latin typeface="Verdana"/>
                          <a:ea typeface="Times New Roman"/>
                          <a:cs typeface="Arial"/>
                        </a:rPr>
                        <a:t>Μ5.1</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Arial"/>
                        </a:rPr>
                        <a:t>3</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22"/>
                  </a:ext>
                </a:extLst>
              </a:tr>
              <a:tr h="157126">
                <a:tc vMerge="1">
                  <a:txBody>
                    <a:bodyPr/>
                    <a:lstStyle/>
                    <a:p>
                      <a:endParaRPr lang="el-GR"/>
                    </a:p>
                  </a:txBody>
                  <a:tcPr/>
                </a:tc>
                <a:tc>
                  <a:txBody>
                    <a:bodyPr/>
                    <a:lstStyle/>
                    <a:p>
                      <a:pPr algn="ctr">
                        <a:spcAft>
                          <a:spcPts val="0"/>
                        </a:spcAft>
                      </a:pPr>
                      <a:r>
                        <a:rPr lang="el-GR" sz="1100">
                          <a:latin typeface="Verdana"/>
                          <a:ea typeface="Times New Roman"/>
                          <a:cs typeface="Arial"/>
                        </a:rPr>
                        <a:t>Μ5.2</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Arial"/>
                        </a:rPr>
                        <a:t>3</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23"/>
                  </a:ext>
                </a:extLst>
              </a:tr>
              <a:tr h="157126">
                <a:tc rowSpan="2">
                  <a:txBody>
                    <a:bodyPr/>
                    <a:lstStyle/>
                    <a:p>
                      <a:pPr algn="ctr">
                        <a:spcAft>
                          <a:spcPts val="0"/>
                        </a:spcAft>
                      </a:pPr>
                      <a:r>
                        <a:rPr lang="el-GR" sz="1100">
                          <a:latin typeface="Verdana"/>
                          <a:ea typeface="Times New Roman"/>
                          <a:cs typeface="Arial"/>
                        </a:rPr>
                        <a:t>AΠ6</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a:latin typeface="Verdana"/>
                          <a:ea typeface="Times New Roman"/>
                          <a:cs typeface="Arial"/>
                        </a:rPr>
                        <a:t>Μ6.1</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Arial"/>
                        </a:rPr>
                        <a:t>3</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24"/>
                  </a:ext>
                </a:extLst>
              </a:tr>
              <a:tr h="192044">
                <a:tc vMerge="1">
                  <a:txBody>
                    <a:bodyPr/>
                    <a:lstStyle/>
                    <a:p>
                      <a:endParaRPr lang="el-GR"/>
                    </a:p>
                  </a:txBody>
                  <a:tcPr/>
                </a:tc>
                <a:tc>
                  <a:txBody>
                    <a:bodyPr/>
                    <a:lstStyle/>
                    <a:p>
                      <a:pPr algn="ctr">
                        <a:spcAft>
                          <a:spcPts val="0"/>
                        </a:spcAft>
                      </a:pPr>
                      <a:r>
                        <a:rPr lang="el-GR" sz="1100">
                          <a:latin typeface="Verdana"/>
                          <a:ea typeface="Times New Roman"/>
                          <a:cs typeface="Arial"/>
                        </a:rPr>
                        <a:t>M6.2</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Arial"/>
                        </a:rPr>
                        <a:t>3</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25"/>
                  </a:ext>
                </a:extLst>
              </a:tr>
              <a:tr h="293217">
                <a:tc>
                  <a:txBody>
                    <a:bodyPr/>
                    <a:lstStyle/>
                    <a:p>
                      <a:pPr algn="ctr">
                        <a:spcAft>
                          <a:spcPts val="0"/>
                        </a:spcAft>
                      </a:pPr>
                      <a:r>
                        <a:rPr lang="el-GR" sz="1100" b="1">
                          <a:latin typeface="Verdana"/>
                          <a:ea typeface="Times New Roman"/>
                          <a:cs typeface="Tahoma"/>
                        </a:rPr>
                        <a:t>Σύνολο</a:t>
                      </a:r>
                      <a:endParaRPr lang="el-GR" sz="110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b="1">
                          <a:latin typeface="Verdana"/>
                          <a:ea typeface="Times New Roman"/>
                          <a:cs typeface="Arial"/>
                        </a:rPr>
                        <a:t> </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b="1">
                          <a:latin typeface="Verdana"/>
                          <a:ea typeface="Times New Roman"/>
                          <a:cs typeface="Tahoma"/>
                        </a:rPr>
                        <a:t>18</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Tahoma"/>
                        </a:rPr>
                        <a:t>1</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Arial"/>
                        </a:rPr>
                        <a:t>6</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Tahoma"/>
                        </a:rPr>
                        <a:t>20</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Tahoma"/>
                        </a:rPr>
                        <a:t>6</a:t>
                      </a:r>
                      <a:endParaRPr lang="el-GR" sz="1100">
                        <a:latin typeface="Times New Roman"/>
                        <a:ea typeface="Times New Roman"/>
                      </a:endParaRPr>
                    </a:p>
                  </a:txBody>
                  <a:tcPr marL="58800" marR="5880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dirty="0">
                          <a:latin typeface="Verdana"/>
                          <a:ea typeface="Times New Roman"/>
                          <a:cs typeface="Arial"/>
                        </a:rPr>
                        <a:t>51</a:t>
                      </a:r>
                      <a:endParaRPr lang="el-GR" sz="1100" dirty="0">
                        <a:latin typeface="Times New Roman"/>
                        <a:ea typeface="Times New Roman"/>
                      </a:endParaRPr>
                    </a:p>
                  </a:txBody>
                  <a:tcPr marL="58800" marR="5880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99"/>
                    </a:solidFill>
                  </a:tcPr>
                </a:tc>
                <a:extLst>
                  <a:ext uri="{0D108BD9-81ED-4DB2-BD59-A6C34878D82A}">
                    <a16:rowId xmlns:a16="http://schemas.microsoft.com/office/drawing/2014/main" val="10026"/>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Συσχέτιση προϋπολογιστικής βαρύτητας με Αδυναμίες και Απειλές</a:t>
            </a:r>
            <a:br>
              <a:rPr lang="el-GR" b="1" dirty="0"/>
            </a:br>
            <a:endParaRPr lang="el-GR" dirty="0"/>
          </a:p>
        </p:txBody>
      </p:sp>
      <p:graphicFrame>
        <p:nvGraphicFramePr>
          <p:cNvPr id="4" name="3 - Θέση περιεχομένου"/>
          <p:cNvGraphicFramePr>
            <a:graphicFrameLocks noGrp="1"/>
          </p:cNvGraphicFramePr>
          <p:nvPr>
            <p:ph idx="1"/>
          </p:nvPr>
        </p:nvGraphicFramePr>
        <p:xfrm>
          <a:off x="1691679" y="1559908"/>
          <a:ext cx="5904656" cy="8987742"/>
        </p:xfrm>
        <a:graphic>
          <a:graphicData uri="http://schemas.openxmlformats.org/drawingml/2006/table">
            <a:tbl>
              <a:tblPr/>
              <a:tblGrid>
                <a:gridCol w="1918641">
                  <a:extLst>
                    <a:ext uri="{9D8B030D-6E8A-4147-A177-3AD203B41FA5}">
                      <a16:colId xmlns:a16="http://schemas.microsoft.com/office/drawing/2014/main" val="20000"/>
                    </a:ext>
                  </a:extLst>
                </a:gridCol>
                <a:gridCol w="803152">
                  <a:extLst>
                    <a:ext uri="{9D8B030D-6E8A-4147-A177-3AD203B41FA5}">
                      <a16:colId xmlns:a16="http://schemas.microsoft.com/office/drawing/2014/main" val="20001"/>
                    </a:ext>
                  </a:extLst>
                </a:gridCol>
                <a:gridCol w="2216105">
                  <a:extLst>
                    <a:ext uri="{9D8B030D-6E8A-4147-A177-3AD203B41FA5}">
                      <a16:colId xmlns:a16="http://schemas.microsoft.com/office/drawing/2014/main" val="20002"/>
                    </a:ext>
                  </a:extLst>
                </a:gridCol>
                <a:gridCol w="966758">
                  <a:extLst>
                    <a:ext uri="{9D8B030D-6E8A-4147-A177-3AD203B41FA5}">
                      <a16:colId xmlns:a16="http://schemas.microsoft.com/office/drawing/2014/main" val="20003"/>
                    </a:ext>
                  </a:extLst>
                </a:gridCol>
              </a:tblGrid>
              <a:tr h="209502">
                <a:tc gridSpan="2">
                  <a:txBody>
                    <a:bodyPr/>
                    <a:lstStyle/>
                    <a:p>
                      <a:pPr algn="ctr">
                        <a:spcAft>
                          <a:spcPts val="0"/>
                        </a:spcAft>
                      </a:pPr>
                      <a:r>
                        <a:rPr lang="el-GR" sz="1200" b="1">
                          <a:latin typeface="Verdana"/>
                          <a:ea typeface="Times New Roman"/>
                          <a:cs typeface="Arial"/>
                        </a:rPr>
                        <a:t>ΑΔΥΝΑΜΙΕΣ</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l-GR"/>
                    </a:p>
                  </a:txBody>
                  <a:tcPr/>
                </a:tc>
                <a:tc gridSpan="2">
                  <a:txBody>
                    <a:bodyPr/>
                    <a:lstStyle/>
                    <a:p>
                      <a:pPr algn="ctr">
                        <a:spcAft>
                          <a:spcPts val="0"/>
                        </a:spcAft>
                      </a:pPr>
                      <a:r>
                        <a:rPr lang="el-GR" sz="1200" b="1">
                          <a:latin typeface="Verdana"/>
                          <a:ea typeface="Times New Roman"/>
                          <a:cs typeface="Arial"/>
                        </a:rPr>
                        <a:t>ΑΠΕΙΛΕΣ</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l-GR"/>
                    </a:p>
                  </a:txBody>
                  <a:tcPr/>
                </a:tc>
                <a:extLst>
                  <a:ext uri="{0D108BD9-81ED-4DB2-BD59-A6C34878D82A}">
                    <a16:rowId xmlns:a16="http://schemas.microsoft.com/office/drawing/2014/main" val="10000"/>
                  </a:ext>
                </a:extLst>
              </a:tr>
              <a:tr h="278576">
                <a:tc>
                  <a:txBody>
                    <a:bodyPr/>
                    <a:lstStyle/>
                    <a:p>
                      <a:pPr>
                        <a:spcAft>
                          <a:spcPts val="0"/>
                        </a:spcAft>
                      </a:pPr>
                      <a:r>
                        <a:rPr lang="el-GR" sz="1200">
                          <a:latin typeface="Verdana"/>
                          <a:ea typeface="Times New Roman"/>
                          <a:cs typeface="Arial"/>
                        </a:rPr>
                        <a:t>Χαμηλή ανταγωνιστικότητα</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el-GR" sz="1200">
                          <a:latin typeface="Verdana"/>
                          <a:ea typeface="Times New Roman"/>
                          <a:cs typeface="Arial"/>
                        </a:rPr>
                        <a:t>94,1%</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spcAft>
                          <a:spcPts val="0"/>
                        </a:spcAft>
                      </a:pPr>
                      <a:r>
                        <a:rPr lang="el-GR" sz="1200">
                          <a:latin typeface="Verdana"/>
                          <a:ea typeface="Times New Roman"/>
                          <a:cs typeface="Arial"/>
                        </a:rPr>
                        <a:t>Απελευθέρωση των κανόνων εμπορίας στην παγκόσμια αγορά</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el-GR" sz="1200">
                          <a:latin typeface="Verdana"/>
                          <a:ea typeface="Times New Roman"/>
                          <a:cs typeface="Arial"/>
                        </a:rPr>
                        <a:t>46,7%</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extLst>
                  <a:ext uri="{0D108BD9-81ED-4DB2-BD59-A6C34878D82A}">
                    <a16:rowId xmlns:a16="http://schemas.microsoft.com/office/drawing/2014/main" val="10001"/>
                  </a:ext>
                </a:extLst>
              </a:tr>
              <a:tr h="278576">
                <a:tc>
                  <a:txBody>
                    <a:bodyPr/>
                    <a:lstStyle/>
                    <a:p>
                      <a:pPr>
                        <a:spcAft>
                          <a:spcPts val="0"/>
                        </a:spcAft>
                      </a:pPr>
                      <a:r>
                        <a:rPr lang="el-GR" sz="1200">
                          <a:latin typeface="Verdana"/>
                          <a:ea typeface="Times New Roman"/>
                          <a:cs typeface="Arial"/>
                        </a:rPr>
                        <a:t>Χαμηλή Αξία Παραγωγής και Προστιθέμενη Αξία</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el-GR" sz="1200">
                          <a:latin typeface="Verdana"/>
                          <a:ea typeface="Times New Roman"/>
                          <a:cs typeface="Arial"/>
                        </a:rPr>
                        <a:t>47,1%</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spcAft>
                          <a:spcPts val="0"/>
                        </a:spcAft>
                      </a:pPr>
                      <a:r>
                        <a:rPr lang="el-GR" sz="1200">
                          <a:latin typeface="Verdana"/>
                          <a:ea typeface="Times New Roman"/>
                          <a:cs typeface="Arial"/>
                        </a:rPr>
                        <a:t>Τάση μείωσης δαπανών για τον αγροτικό τομέα από την Ε.Ε.</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el-GR" sz="1200">
                          <a:latin typeface="Verdana"/>
                          <a:ea typeface="Times New Roman"/>
                          <a:cs typeface="Arial"/>
                        </a:rPr>
                        <a:t>45,9%</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extLst>
                  <a:ext uri="{0D108BD9-81ED-4DB2-BD59-A6C34878D82A}">
                    <a16:rowId xmlns:a16="http://schemas.microsoft.com/office/drawing/2014/main" val="10002"/>
                  </a:ext>
                </a:extLst>
              </a:tr>
              <a:tr h="211131">
                <a:tc>
                  <a:txBody>
                    <a:bodyPr/>
                    <a:lstStyle/>
                    <a:p>
                      <a:pPr>
                        <a:spcAft>
                          <a:spcPts val="0"/>
                        </a:spcAft>
                      </a:pPr>
                      <a:r>
                        <a:rPr lang="el-GR" sz="1200">
                          <a:latin typeface="Verdana"/>
                          <a:ea typeface="Times New Roman"/>
                          <a:cs typeface="Arial"/>
                        </a:rPr>
                        <a:t>Μικρός και πολυτεμαχιζόμενος κλήρος</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el-GR" sz="1200">
                          <a:latin typeface="Verdana"/>
                          <a:ea typeface="Times New Roman"/>
                          <a:cs typeface="Arial"/>
                        </a:rPr>
                        <a:t>94,1%</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spcAft>
                          <a:spcPts val="0"/>
                        </a:spcAft>
                      </a:pPr>
                      <a:r>
                        <a:rPr lang="el-GR" sz="1200">
                          <a:latin typeface="Verdana"/>
                          <a:ea typeface="Times New Roman"/>
                          <a:cs typeface="Arial"/>
                        </a:rPr>
                        <a:t>Η μη αναστροφή των τάσεων αστικοποίησης</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el-GR" sz="1200">
                          <a:latin typeface="Verdana"/>
                          <a:ea typeface="Times New Roman"/>
                          <a:cs typeface="Arial"/>
                        </a:rPr>
                        <a:t>45,9%</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extLst>
                  <a:ext uri="{0D108BD9-81ED-4DB2-BD59-A6C34878D82A}">
                    <a16:rowId xmlns:a16="http://schemas.microsoft.com/office/drawing/2014/main" val="10003"/>
                  </a:ext>
                </a:extLst>
              </a:tr>
              <a:tr h="278576">
                <a:tc>
                  <a:txBody>
                    <a:bodyPr/>
                    <a:lstStyle/>
                    <a:p>
                      <a:pPr>
                        <a:spcAft>
                          <a:spcPts val="0"/>
                        </a:spcAft>
                      </a:pPr>
                      <a:r>
                        <a:rPr lang="el-GR" sz="1200">
                          <a:latin typeface="Verdana"/>
                          <a:ea typeface="Times New Roman"/>
                          <a:cs typeface="Arial"/>
                        </a:rPr>
                        <a:t>Κακή ηλικιακή διάρθρωση</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el-GR" sz="1200">
                          <a:latin typeface="Verdana"/>
                          <a:ea typeface="Times New Roman"/>
                          <a:cs typeface="Arial"/>
                        </a:rPr>
                        <a:t>55,7%</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spcAft>
                          <a:spcPts val="0"/>
                        </a:spcAft>
                      </a:pPr>
                      <a:r>
                        <a:rPr lang="el-GR" sz="1200">
                          <a:latin typeface="Verdana"/>
                          <a:ea typeface="Times New Roman"/>
                          <a:cs typeface="Arial"/>
                        </a:rPr>
                        <a:t>Η πληθυσμιακή ερήμωση ορεινών και μειονεκτικών περιοχών</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el-GR" sz="1200">
                          <a:latin typeface="Verdana"/>
                          <a:ea typeface="Times New Roman"/>
                          <a:cs typeface="Arial"/>
                        </a:rPr>
                        <a:t>45,9%</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extLst>
                  <a:ext uri="{0D108BD9-81ED-4DB2-BD59-A6C34878D82A}">
                    <a16:rowId xmlns:a16="http://schemas.microsoft.com/office/drawing/2014/main" val="10004"/>
                  </a:ext>
                </a:extLst>
              </a:tr>
              <a:tr h="346998">
                <a:tc>
                  <a:txBody>
                    <a:bodyPr/>
                    <a:lstStyle/>
                    <a:p>
                      <a:pPr>
                        <a:spcAft>
                          <a:spcPts val="0"/>
                        </a:spcAft>
                      </a:pPr>
                      <a:r>
                        <a:rPr lang="el-GR" sz="1200">
                          <a:latin typeface="Verdana"/>
                          <a:ea typeface="Times New Roman"/>
                          <a:cs typeface="Arial"/>
                        </a:rPr>
                        <a:t>Μεγάλη τάση μείωσης απασχολουμένων στον Α'γενή τομέα</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el-GR" sz="1200">
                          <a:latin typeface="Verdana"/>
                          <a:ea typeface="Times New Roman"/>
                          <a:cs typeface="Arial"/>
                        </a:rPr>
                        <a:t>46,7%</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spcAft>
                          <a:spcPts val="0"/>
                        </a:spcAft>
                      </a:pPr>
                      <a:r>
                        <a:rPr lang="el-GR" sz="1200">
                          <a:latin typeface="Verdana"/>
                          <a:ea typeface="Times New Roman"/>
                          <a:cs typeface="Arial"/>
                        </a:rPr>
                        <a:t>Η επέκταση των συμφωνιών της Ε.Ε. στα πλαίσια της Ευρωμεσογειακής συνεργασίας</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el-GR" sz="1200">
                          <a:latin typeface="Verdana"/>
                          <a:ea typeface="Times New Roman"/>
                          <a:cs typeface="Arial"/>
                        </a:rPr>
                        <a:t>0,0%</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extLst>
                  <a:ext uri="{0D108BD9-81ED-4DB2-BD59-A6C34878D82A}">
                    <a16:rowId xmlns:a16="http://schemas.microsoft.com/office/drawing/2014/main" val="10005"/>
                  </a:ext>
                </a:extLst>
              </a:tr>
              <a:tr h="210154">
                <a:tc>
                  <a:txBody>
                    <a:bodyPr/>
                    <a:lstStyle/>
                    <a:p>
                      <a:pPr>
                        <a:spcAft>
                          <a:spcPts val="0"/>
                        </a:spcAft>
                      </a:pPr>
                      <a:r>
                        <a:rPr lang="el-GR" sz="1200">
                          <a:latin typeface="Verdana"/>
                          <a:ea typeface="Times New Roman"/>
                          <a:cs typeface="Arial"/>
                        </a:rPr>
                        <a:t>Δυσμενής σχέση φυτικής-ζωικής παραγωγής </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el-GR" sz="1200">
                          <a:latin typeface="Verdana"/>
                          <a:ea typeface="Times New Roman"/>
                          <a:cs typeface="Arial"/>
                        </a:rPr>
                        <a:t>38,4%</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spcAft>
                          <a:spcPts val="0"/>
                        </a:spcAft>
                      </a:pPr>
                      <a:r>
                        <a:rPr lang="el-GR" sz="1200">
                          <a:latin typeface="Verdana"/>
                          <a:ea typeface="Times New Roman"/>
                          <a:cs typeface="Arial"/>
                        </a:rPr>
                        <a:t>Ένταξη νέων Κ-Μ στην Ε.Ε.</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el-GR" sz="1200">
                          <a:latin typeface="Verdana"/>
                          <a:ea typeface="Times New Roman"/>
                          <a:cs typeface="Arial"/>
                        </a:rPr>
                        <a:t>45,9%</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extLst>
                  <a:ext uri="{0D108BD9-81ED-4DB2-BD59-A6C34878D82A}">
                    <a16:rowId xmlns:a16="http://schemas.microsoft.com/office/drawing/2014/main" val="10006"/>
                  </a:ext>
                </a:extLst>
              </a:tr>
              <a:tr h="210154">
                <a:tc>
                  <a:txBody>
                    <a:bodyPr/>
                    <a:lstStyle/>
                    <a:p>
                      <a:pPr>
                        <a:spcAft>
                          <a:spcPts val="0"/>
                        </a:spcAft>
                      </a:pPr>
                      <a:r>
                        <a:rPr lang="el-GR" sz="1200">
                          <a:latin typeface="Verdana"/>
                          <a:ea typeface="Times New Roman"/>
                          <a:cs typeface="Arial"/>
                        </a:rPr>
                        <a:t>Αποεπένδυση στον αγροτικό τομέα</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el-GR" sz="1200">
                          <a:latin typeface="Verdana"/>
                          <a:ea typeface="Times New Roman"/>
                          <a:cs typeface="Arial"/>
                        </a:rPr>
                        <a:t>47,1%</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spcAft>
                          <a:spcPts val="0"/>
                        </a:spcAft>
                      </a:pPr>
                      <a:r>
                        <a:rPr lang="el-GR" sz="1200">
                          <a:latin typeface="Verdana"/>
                          <a:ea typeface="Times New Roman"/>
                          <a:cs typeface="Arial"/>
                        </a:rPr>
                        <a:t>Ενισχυμένος ρόλος πολυεθνικών στον τομέα</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el-GR" sz="1200">
                          <a:latin typeface="Verdana"/>
                          <a:ea typeface="Times New Roman"/>
                          <a:cs typeface="Arial"/>
                        </a:rPr>
                        <a:t>0,0%</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extLst>
                  <a:ext uri="{0D108BD9-81ED-4DB2-BD59-A6C34878D82A}">
                    <a16:rowId xmlns:a16="http://schemas.microsoft.com/office/drawing/2014/main" val="10007"/>
                  </a:ext>
                </a:extLst>
              </a:tr>
              <a:tr h="346998">
                <a:tc>
                  <a:txBody>
                    <a:bodyPr/>
                    <a:lstStyle/>
                    <a:p>
                      <a:pPr>
                        <a:spcAft>
                          <a:spcPts val="0"/>
                        </a:spcAft>
                      </a:pPr>
                      <a:r>
                        <a:rPr lang="el-GR" sz="1200">
                          <a:latin typeface="Verdana"/>
                          <a:ea typeface="Times New Roman"/>
                          <a:cs typeface="Arial"/>
                        </a:rPr>
                        <a:t>Ανεπαρκής διασύνδεση Α'γενούς παραγωγής με μεταποίηση</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el-GR" sz="1200">
                          <a:latin typeface="Verdana"/>
                          <a:ea typeface="Times New Roman"/>
                          <a:cs typeface="Arial"/>
                        </a:rPr>
                        <a:t>0,9%</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spcAft>
                          <a:spcPts val="0"/>
                        </a:spcAft>
                      </a:pPr>
                      <a:r>
                        <a:rPr lang="el-GR" sz="1200">
                          <a:latin typeface="Verdana"/>
                          <a:ea typeface="Times New Roman"/>
                          <a:cs typeface="Arial"/>
                        </a:rPr>
                        <a:t>Επιβάρυνση των φυσικών πόρων (έδαφος, νερό)από την υπερεκμετάλλευση</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el-GR" sz="1200">
                          <a:latin typeface="Verdana"/>
                          <a:ea typeface="Times New Roman"/>
                          <a:cs typeface="Arial"/>
                        </a:rPr>
                        <a:t>62,0%</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extLst>
                  <a:ext uri="{0D108BD9-81ED-4DB2-BD59-A6C34878D82A}">
                    <a16:rowId xmlns:a16="http://schemas.microsoft.com/office/drawing/2014/main" val="10008"/>
                  </a:ext>
                </a:extLst>
              </a:tr>
              <a:tr h="346998">
                <a:tc>
                  <a:txBody>
                    <a:bodyPr/>
                    <a:lstStyle/>
                    <a:p>
                      <a:pPr>
                        <a:spcAft>
                          <a:spcPts val="0"/>
                        </a:spcAft>
                      </a:pPr>
                      <a:r>
                        <a:rPr lang="el-GR" sz="1200">
                          <a:latin typeface="Verdana"/>
                          <a:ea typeface="Times New Roman"/>
                          <a:cs typeface="Arial"/>
                        </a:rPr>
                        <a:t>Υστέρηση στις δομές εμπορίας και διανομής των αγροτικών προϊόντων</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el-GR" sz="1200">
                          <a:latin typeface="Verdana"/>
                          <a:ea typeface="Times New Roman"/>
                          <a:cs typeface="Arial"/>
                        </a:rPr>
                        <a:t>0,4%</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rowSpan="2">
                  <a:txBody>
                    <a:bodyPr/>
                    <a:lstStyle/>
                    <a:p>
                      <a:pPr>
                        <a:spcAft>
                          <a:spcPts val="0"/>
                        </a:spcAft>
                      </a:pPr>
                      <a:r>
                        <a:rPr lang="el-GR" sz="1200">
                          <a:latin typeface="Verdana"/>
                          <a:ea typeface="Times New Roman"/>
                          <a:cs typeface="Arial"/>
                        </a:rPr>
                        <a:t>Περιβαλλοντική επιβάρυνση από τα "κατάλοιπα" της γεωργικής δραστηριότητας</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a:txBody>
                    <a:bodyPr/>
                    <a:lstStyle/>
                    <a:p>
                      <a:pPr algn="ctr">
                        <a:spcAft>
                          <a:spcPts val="0"/>
                        </a:spcAft>
                      </a:pPr>
                      <a:r>
                        <a:rPr lang="el-GR" sz="1200">
                          <a:latin typeface="Verdana"/>
                          <a:ea typeface="Times New Roman"/>
                          <a:cs typeface="Arial"/>
                        </a:rPr>
                        <a:t>14,7%</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extLst>
                  <a:ext uri="{0D108BD9-81ED-4DB2-BD59-A6C34878D82A}">
                    <a16:rowId xmlns:a16="http://schemas.microsoft.com/office/drawing/2014/main" val="10009"/>
                  </a:ext>
                </a:extLst>
              </a:tr>
              <a:tr h="278576">
                <a:tc>
                  <a:txBody>
                    <a:bodyPr/>
                    <a:lstStyle/>
                    <a:p>
                      <a:pPr>
                        <a:spcAft>
                          <a:spcPts val="0"/>
                        </a:spcAft>
                      </a:pPr>
                      <a:r>
                        <a:rPr lang="el-GR" sz="1200">
                          <a:latin typeface="Verdana"/>
                          <a:ea typeface="Times New Roman"/>
                          <a:cs typeface="Arial"/>
                        </a:rPr>
                        <a:t>Απόσταση από τις παραδοσιακές αγορές της Δυτικής Ευρώπης</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el-GR" sz="1200">
                          <a:latin typeface="Verdana"/>
                          <a:ea typeface="Times New Roman"/>
                          <a:cs typeface="Arial"/>
                        </a:rPr>
                        <a:t>38,8%</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vMerge="1">
                  <a:txBody>
                    <a:bodyPr/>
                    <a:lstStyle/>
                    <a:p>
                      <a:endParaRPr lang="el-GR"/>
                    </a:p>
                  </a:txBody>
                  <a:tcPr/>
                </a:tc>
                <a:tc vMerge="1">
                  <a:txBody>
                    <a:bodyPr/>
                    <a:lstStyle/>
                    <a:p>
                      <a:endParaRPr lang="el-GR"/>
                    </a:p>
                  </a:txBody>
                  <a:tcPr/>
                </a:tc>
                <a:extLst>
                  <a:ext uri="{0D108BD9-81ED-4DB2-BD59-A6C34878D82A}">
                    <a16:rowId xmlns:a16="http://schemas.microsoft.com/office/drawing/2014/main" val="10010"/>
                  </a:ext>
                </a:extLst>
              </a:tr>
              <a:tr h="346998">
                <a:tc>
                  <a:txBody>
                    <a:bodyPr/>
                    <a:lstStyle/>
                    <a:p>
                      <a:pPr>
                        <a:spcAft>
                          <a:spcPts val="0"/>
                        </a:spcAft>
                      </a:pPr>
                      <a:r>
                        <a:rPr lang="el-GR" sz="1200">
                          <a:latin typeface="Verdana"/>
                          <a:ea typeface="Times New Roman"/>
                          <a:cs typeface="Arial"/>
                        </a:rPr>
                        <a:t>Ανεπάρκεια μηχανισμών ελέγχου κατοχύρωσης της ποιότητας</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el-GR" sz="1200">
                          <a:latin typeface="Verdana"/>
                          <a:ea typeface="Times New Roman"/>
                          <a:cs typeface="Arial"/>
                        </a:rPr>
                        <a:t>1,3%</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spcAft>
                          <a:spcPts val="0"/>
                        </a:spcAft>
                      </a:pPr>
                      <a:r>
                        <a:rPr lang="el-GR" sz="1200">
                          <a:latin typeface="Verdana"/>
                          <a:ea typeface="Times New Roman"/>
                          <a:cs typeface="Arial"/>
                        </a:rPr>
                        <a:t>Επέκταση άλλων χρήσεων γης στον αγροτικό χώρο</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el-GR" sz="1200">
                          <a:latin typeface="Verdana"/>
                          <a:ea typeface="Times New Roman"/>
                          <a:cs typeface="Arial"/>
                        </a:rPr>
                        <a:t>45,9%</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extLst>
                  <a:ext uri="{0D108BD9-81ED-4DB2-BD59-A6C34878D82A}">
                    <a16:rowId xmlns:a16="http://schemas.microsoft.com/office/drawing/2014/main" val="10011"/>
                  </a:ext>
                </a:extLst>
              </a:tr>
              <a:tr h="483842">
                <a:tc>
                  <a:txBody>
                    <a:bodyPr/>
                    <a:lstStyle/>
                    <a:p>
                      <a:pPr>
                        <a:spcAft>
                          <a:spcPts val="0"/>
                        </a:spcAft>
                      </a:pPr>
                      <a:r>
                        <a:rPr lang="el-GR" sz="1200">
                          <a:latin typeface="Verdana"/>
                          <a:ea typeface="Times New Roman"/>
                          <a:cs typeface="Arial"/>
                        </a:rPr>
                        <a:t>Προβληματική οργάνωση συλλογικών φορέων</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el-GR" sz="1200">
                          <a:latin typeface="Verdana"/>
                          <a:ea typeface="Times New Roman"/>
                          <a:cs typeface="Arial"/>
                        </a:rPr>
                        <a:t>0,0%</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spcAft>
                          <a:spcPts val="0"/>
                        </a:spcAft>
                      </a:pPr>
                      <a:r>
                        <a:rPr lang="el-GR" sz="1200">
                          <a:latin typeface="Verdana"/>
                          <a:ea typeface="Times New Roman"/>
                          <a:cs typeface="Arial"/>
                        </a:rPr>
                        <a:t>Νέες προκλήσεις στον διεθνή χώρο  – έναρξη οικονομικής κρίσης με απροσδιόριστες ακόμη συνέπειες στην οικονομία</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el-GR" sz="1200">
                          <a:latin typeface="Verdana"/>
                          <a:ea typeface="Times New Roman"/>
                          <a:cs typeface="Arial"/>
                        </a:rPr>
                        <a:t>0,4%</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extLst>
                  <a:ext uri="{0D108BD9-81ED-4DB2-BD59-A6C34878D82A}">
                    <a16:rowId xmlns:a16="http://schemas.microsoft.com/office/drawing/2014/main" val="10012"/>
                  </a:ext>
                </a:extLst>
              </a:tr>
              <a:tr h="278576">
                <a:tc>
                  <a:txBody>
                    <a:bodyPr/>
                    <a:lstStyle/>
                    <a:p>
                      <a:pPr>
                        <a:spcAft>
                          <a:spcPts val="0"/>
                        </a:spcAft>
                      </a:pPr>
                      <a:r>
                        <a:rPr lang="el-GR" sz="1200">
                          <a:latin typeface="Verdana"/>
                          <a:ea typeface="Times New Roman"/>
                          <a:cs typeface="Arial"/>
                        </a:rPr>
                        <a:t>Χαμηλό επίπεδο Τεχνικής Υποστήριξης παραγωγών</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el-GR" sz="1200">
                          <a:latin typeface="Verdana"/>
                          <a:ea typeface="Times New Roman"/>
                          <a:cs typeface="Arial"/>
                        </a:rPr>
                        <a:t>0,4%</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spcAft>
                          <a:spcPts val="0"/>
                        </a:spcAft>
                      </a:pPr>
                      <a:r>
                        <a:rPr lang="el-GR" sz="1200">
                          <a:latin typeface="Verdana"/>
                          <a:ea typeface="Times New Roman"/>
                          <a:cs typeface="Arial"/>
                        </a:rPr>
                        <a:t> </a:t>
                      </a:r>
                      <a:endParaRPr lang="el-GR" sz="1200">
                        <a:latin typeface="Times New Roman"/>
                        <a:ea typeface="Times New Roman"/>
                      </a:endParaRPr>
                    </a:p>
                  </a:txBody>
                  <a:tcPr marL="35189" marR="3518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spcAft>
                          <a:spcPts val="0"/>
                        </a:spcAft>
                      </a:pPr>
                      <a:r>
                        <a:rPr lang="el-GR" sz="1200">
                          <a:latin typeface="Verdana"/>
                          <a:ea typeface="Times New Roman"/>
                          <a:cs typeface="Arial"/>
                        </a:rPr>
                        <a:t> </a:t>
                      </a:r>
                      <a:endParaRPr lang="el-GR" sz="1200">
                        <a:latin typeface="Times New Roman"/>
                        <a:ea typeface="Times New Roman"/>
                      </a:endParaRPr>
                    </a:p>
                  </a:txBody>
                  <a:tcPr marL="35189" marR="3518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extLst>
                  <a:ext uri="{0D108BD9-81ED-4DB2-BD59-A6C34878D82A}">
                    <a16:rowId xmlns:a16="http://schemas.microsoft.com/office/drawing/2014/main" val="10013"/>
                  </a:ext>
                </a:extLst>
              </a:tr>
              <a:tr h="141732">
                <a:tc>
                  <a:txBody>
                    <a:bodyPr/>
                    <a:lstStyle/>
                    <a:p>
                      <a:pPr>
                        <a:spcAft>
                          <a:spcPts val="0"/>
                        </a:spcAft>
                      </a:pPr>
                      <a:r>
                        <a:rPr lang="el-GR" sz="1200">
                          <a:latin typeface="Verdana"/>
                          <a:ea typeface="Times New Roman"/>
                          <a:cs typeface="Arial"/>
                        </a:rPr>
                        <a:t>Χαμηλές δαπάνες και διάχυση Ε.&amp;Τ.</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el-GR" sz="1200">
                          <a:latin typeface="Verdana"/>
                          <a:ea typeface="Times New Roman"/>
                          <a:cs typeface="Arial"/>
                        </a:rPr>
                        <a:t>1,3%</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spcAft>
                          <a:spcPts val="0"/>
                        </a:spcAft>
                      </a:pPr>
                      <a:r>
                        <a:rPr lang="el-GR" sz="1200">
                          <a:latin typeface="Verdana"/>
                          <a:ea typeface="Times New Roman"/>
                          <a:cs typeface="Arial"/>
                        </a:rPr>
                        <a:t> </a:t>
                      </a:r>
                      <a:endParaRPr lang="el-GR" sz="1200">
                        <a:latin typeface="Times New Roman"/>
                        <a:ea typeface="Times New Roman"/>
                      </a:endParaRPr>
                    </a:p>
                  </a:txBody>
                  <a:tcPr marL="35189" marR="3518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spcAft>
                          <a:spcPts val="0"/>
                        </a:spcAft>
                      </a:pPr>
                      <a:r>
                        <a:rPr lang="el-GR" sz="1200">
                          <a:latin typeface="Verdana"/>
                          <a:ea typeface="Times New Roman"/>
                          <a:cs typeface="Arial"/>
                        </a:rPr>
                        <a:t> </a:t>
                      </a:r>
                      <a:endParaRPr lang="el-GR" sz="1200">
                        <a:latin typeface="Times New Roman"/>
                        <a:ea typeface="Times New Roman"/>
                      </a:endParaRPr>
                    </a:p>
                  </a:txBody>
                  <a:tcPr marL="35189" marR="3518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extLst>
                  <a:ext uri="{0D108BD9-81ED-4DB2-BD59-A6C34878D82A}">
                    <a16:rowId xmlns:a16="http://schemas.microsoft.com/office/drawing/2014/main" val="10014"/>
                  </a:ext>
                </a:extLst>
              </a:tr>
              <a:tr h="278576">
                <a:tc>
                  <a:txBody>
                    <a:bodyPr/>
                    <a:lstStyle/>
                    <a:p>
                      <a:pPr>
                        <a:spcAft>
                          <a:spcPts val="0"/>
                        </a:spcAft>
                      </a:pPr>
                      <a:r>
                        <a:rPr lang="el-GR" sz="1200">
                          <a:latin typeface="Verdana"/>
                          <a:ea typeface="Times New Roman"/>
                          <a:cs typeface="Arial"/>
                        </a:rPr>
                        <a:t>Ελλιπής υποστήριξη αγροτικού πολιτιστικού περιβάλλοντος</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el-GR" sz="1200">
                          <a:latin typeface="Verdana"/>
                          <a:ea typeface="Times New Roman"/>
                          <a:cs typeface="Arial"/>
                        </a:rPr>
                        <a:t>5,9%</a:t>
                      </a:r>
                      <a:endParaRPr lang="el-GR" sz="1200">
                        <a:latin typeface="Times New Roman"/>
                        <a:ea typeface="Times New Roman"/>
                      </a:endParaRPr>
                    </a:p>
                  </a:txBody>
                  <a:tcPr marL="35189" marR="35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spcAft>
                          <a:spcPts val="0"/>
                        </a:spcAft>
                      </a:pPr>
                      <a:r>
                        <a:rPr lang="el-GR" sz="1200">
                          <a:latin typeface="Verdana"/>
                          <a:ea typeface="Times New Roman"/>
                          <a:cs typeface="Arial"/>
                        </a:rPr>
                        <a:t> </a:t>
                      </a:r>
                      <a:endParaRPr lang="el-GR" sz="1200">
                        <a:latin typeface="Times New Roman"/>
                        <a:ea typeface="Times New Roman"/>
                      </a:endParaRPr>
                    </a:p>
                  </a:txBody>
                  <a:tcPr marL="35189" marR="3518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spcAft>
                          <a:spcPts val="0"/>
                        </a:spcAft>
                      </a:pPr>
                      <a:r>
                        <a:rPr lang="el-GR" sz="1200" dirty="0">
                          <a:latin typeface="Verdana"/>
                          <a:ea typeface="Times New Roman"/>
                          <a:cs typeface="Arial"/>
                        </a:rPr>
                        <a:t> </a:t>
                      </a:r>
                      <a:endParaRPr lang="el-GR" sz="1200" dirty="0">
                        <a:latin typeface="Times New Roman"/>
                        <a:ea typeface="Times New Roman"/>
                      </a:endParaRPr>
                    </a:p>
                  </a:txBody>
                  <a:tcPr marL="35189" marR="3518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extLst>
                  <a:ext uri="{0D108BD9-81ED-4DB2-BD59-A6C34878D82A}">
                    <a16:rowId xmlns:a16="http://schemas.microsoft.com/office/drawing/2014/main" val="10015"/>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Συνέργια Ε.Π.Α.Α και της Κ.Π. </a:t>
            </a:r>
            <a:r>
              <a:rPr lang="el-GR" dirty="0" err="1"/>
              <a:t>Leader</a:t>
            </a:r>
            <a:r>
              <a:rPr lang="el-GR" dirty="0"/>
              <a:t> +</a:t>
            </a:r>
          </a:p>
        </p:txBody>
      </p:sp>
      <p:graphicFrame>
        <p:nvGraphicFramePr>
          <p:cNvPr id="4" name="3 - Θέση περιεχομένου"/>
          <p:cNvGraphicFramePr>
            <a:graphicFrameLocks noGrp="1"/>
          </p:cNvGraphicFramePr>
          <p:nvPr>
            <p:ph idx="1"/>
          </p:nvPr>
        </p:nvGraphicFramePr>
        <p:xfrm>
          <a:off x="477519" y="1844821"/>
          <a:ext cx="8188961" cy="3448788"/>
        </p:xfrm>
        <a:graphic>
          <a:graphicData uri="http://schemas.openxmlformats.org/drawingml/2006/table">
            <a:tbl>
              <a:tblPr/>
              <a:tblGrid>
                <a:gridCol w="738946">
                  <a:extLst>
                    <a:ext uri="{9D8B030D-6E8A-4147-A177-3AD203B41FA5}">
                      <a16:colId xmlns:a16="http://schemas.microsoft.com/office/drawing/2014/main" val="20000"/>
                    </a:ext>
                  </a:extLst>
                </a:gridCol>
                <a:gridCol w="738946">
                  <a:extLst>
                    <a:ext uri="{9D8B030D-6E8A-4147-A177-3AD203B41FA5}">
                      <a16:colId xmlns:a16="http://schemas.microsoft.com/office/drawing/2014/main" val="20001"/>
                    </a:ext>
                  </a:extLst>
                </a:gridCol>
                <a:gridCol w="928827">
                  <a:extLst>
                    <a:ext uri="{9D8B030D-6E8A-4147-A177-3AD203B41FA5}">
                      <a16:colId xmlns:a16="http://schemas.microsoft.com/office/drawing/2014/main" val="20002"/>
                    </a:ext>
                  </a:extLst>
                </a:gridCol>
                <a:gridCol w="928827">
                  <a:extLst>
                    <a:ext uri="{9D8B030D-6E8A-4147-A177-3AD203B41FA5}">
                      <a16:colId xmlns:a16="http://schemas.microsoft.com/office/drawing/2014/main" val="20003"/>
                    </a:ext>
                  </a:extLst>
                </a:gridCol>
                <a:gridCol w="1011716">
                  <a:extLst>
                    <a:ext uri="{9D8B030D-6E8A-4147-A177-3AD203B41FA5}">
                      <a16:colId xmlns:a16="http://schemas.microsoft.com/office/drawing/2014/main" val="20004"/>
                    </a:ext>
                  </a:extLst>
                </a:gridCol>
                <a:gridCol w="1011716">
                  <a:extLst>
                    <a:ext uri="{9D8B030D-6E8A-4147-A177-3AD203B41FA5}">
                      <a16:colId xmlns:a16="http://schemas.microsoft.com/office/drawing/2014/main" val="20005"/>
                    </a:ext>
                  </a:extLst>
                </a:gridCol>
                <a:gridCol w="733068">
                  <a:extLst>
                    <a:ext uri="{9D8B030D-6E8A-4147-A177-3AD203B41FA5}">
                      <a16:colId xmlns:a16="http://schemas.microsoft.com/office/drawing/2014/main" val="20006"/>
                    </a:ext>
                  </a:extLst>
                </a:gridCol>
                <a:gridCol w="746001">
                  <a:extLst>
                    <a:ext uri="{9D8B030D-6E8A-4147-A177-3AD203B41FA5}">
                      <a16:colId xmlns:a16="http://schemas.microsoft.com/office/drawing/2014/main" val="20007"/>
                    </a:ext>
                  </a:extLst>
                </a:gridCol>
                <a:gridCol w="746001">
                  <a:extLst>
                    <a:ext uri="{9D8B030D-6E8A-4147-A177-3AD203B41FA5}">
                      <a16:colId xmlns:a16="http://schemas.microsoft.com/office/drawing/2014/main" val="20008"/>
                    </a:ext>
                  </a:extLst>
                </a:gridCol>
                <a:gridCol w="604913">
                  <a:extLst>
                    <a:ext uri="{9D8B030D-6E8A-4147-A177-3AD203B41FA5}">
                      <a16:colId xmlns:a16="http://schemas.microsoft.com/office/drawing/2014/main" val="20009"/>
                    </a:ext>
                  </a:extLst>
                </a:gridCol>
              </a:tblGrid>
              <a:tr h="644072">
                <a:tc gridSpan="10">
                  <a:txBody>
                    <a:bodyPr/>
                    <a:lstStyle/>
                    <a:p>
                      <a:pPr algn="ctr">
                        <a:spcAft>
                          <a:spcPts val="0"/>
                        </a:spcAft>
                      </a:pPr>
                      <a:endParaRPr lang="el-GR" sz="1100" dirty="0">
                        <a:latin typeface="Times New Roman"/>
                        <a:ea typeface="Times New Roman"/>
                      </a:endParaRPr>
                    </a:p>
                    <a:p>
                      <a:pPr algn="ctr">
                        <a:spcAft>
                          <a:spcPts val="0"/>
                        </a:spcAft>
                      </a:pPr>
                      <a:r>
                        <a:rPr lang="el-GR" sz="1100" b="1" dirty="0">
                          <a:latin typeface="Verdana"/>
                          <a:ea typeface="Times New Roman"/>
                          <a:cs typeface="Arial"/>
                        </a:rPr>
                        <a:t>ΜΕΤΡΑ  Κ.Π. LEADER </a:t>
                      </a:r>
                      <a:r>
                        <a:rPr lang="el-GR" sz="1100" dirty="0">
                          <a:latin typeface="Verdana"/>
                          <a:ea typeface="Times New Roman"/>
                          <a:cs typeface="Arial"/>
                        </a:rPr>
                        <a:t>+</a:t>
                      </a:r>
                      <a:endParaRPr lang="el-GR" sz="1100" dirty="0">
                        <a:latin typeface="Times New Roman"/>
                        <a:ea typeface="Times New Roman"/>
                      </a:endParaRPr>
                    </a:p>
                    <a:p>
                      <a:pPr algn="ctr">
                        <a:spcAft>
                          <a:spcPts val="0"/>
                        </a:spcAft>
                      </a:pPr>
                      <a:r>
                        <a:rPr lang="en-US" sz="1100" b="1" dirty="0">
                          <a:latin typeface="Verdana"/>
                          <a:ea typeface="Times New Roman"/>
                          <a:cs typeface="Arial"/>
                        </a:rPr>
                        <a:t> </a:t>
                      </a:r>
                      <a:endParaRPr lang="el-GR" sz="1100" dirty="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213852">
                <a:tc rowSpan="2">
                  <a:txBody>
                    <a:bodyPr/>
                    <a:lstStyle/>
                    <a:p>
                      <a:pPr>
                        <a:spcAft>
                          <a:spcPts val="0"/>
                        </a:spcAft>
                      </a:pPr>
                      <a:r>
                        <a:rPr lang="el-GR" sz="1100" b="1">
                          <a:latin typeface="Verdana"/>
                          <a:ea typeface="Times New Roman"/>
                          <a:cs typeface="Arial"/>
                        </a:rPr>
                        <a:t> </a:t>
                      </a:r>
                      <a:endParaRPr lang="el-GR" sz="1100">
                        <a:latin typeface="Times New Roman"/>
                        <a:ea typeface="Times New Roman"/>
                      </a:endParaRPr>
                    </a:p>
                    <a:p>
                      <a:pPr algn="ctr">
                        <a:spcAft>
                          <a:spcPts val="0"/>
                        </a:spcAft>
                      </a:pPr>
                      <a:r>
                        <a:rPr lang="el-GR" sz="1100" b="1">
                          <a:latin typeface="Verdana"/>
                          <a:ea typeface="Times New Roman"/>
                          <a:cs typeface="Arial"/>
                        </a:rPr>
                        <a:t>ΑΞΟΝΕΣ Ε.Π.Α.Α</a:t>
                      </a:r>
                      <a:endParaRPr lang="el-GR" sz="1100">
                        <a:latin typeface="Times New Roman"/>
                        <a:ea typeface="Times New Roman"/>
                      </a:endParaRPr>
                    </a:p>
                  </a:txBody>
                  <a:tcPr marL="68580" marR="6858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r>
                        <a:rPr lang="el-GR" sz="1100" b="1">
                          <a:latin typeface="Verdana"/>
                          <a:ea typeface="Times New Roman"/>
                          <a:cs typeface="Arial"/>
                        </a:rPr>
                        <a:t>Μ 1.1 </a:t>
                      </a:r>
                      <a:endParaRPr lang="el-GR" sz="1100">
                        <a:latin typeface="Times New Roman"/>
                        <a:ea typeface="Times New Roman"/>
                      </a:endParaRPr>
                    </a:p>
                  </a:txBody>
                  <a:tcPr marL="68580" marR="6858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r>
                        <a:rPr lang="el-GR" sz="1100" b="1">
                          <a:latin typeface="Verdana"/>
                          <a:ea typeface="Times New Roman"/>
                          <a:cs typeface="Arial"/>
                        </a:rPr>
                        <a:t>Μ 1.2  </a:t>
                      </a:r>
                      <a:endParaRPr lang="el-GR" sz="1100">
                        <a:latin typeface="Times New Roman"/>
                        <a:ea typeface="Times New Roman"/>
                      </a:endParaRPr>
                    </a:p>
                  </a:txBody>
                  <a:tcPr marL="68580" marR="6858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r>
                        <a:rPr lang="el-GR" sz="1100" b="1">
                          <a:latin typeface="Verdana"/>
                          <a:ea typeface="Times New Roman"/>
                          <a:cs typeface="Arial"/>
                        </a:rPr>
                        <a:t>Μ1.3 </a:t>
                      </a:r>
                      <a:endParaRPr lang="el-GR" sz="1100">
                        <a:latin typeface="Times New Roman"/>
                        <a:ea typeface="Times New Roman"/>
                      </a:endParaRPr>
                    </a:p>
                  </a:txBody>
                  <a:tcPr marL="68580" marR="6858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r>
                        <a:rPr lang="el-GR" sz="1100" b="1">
                          <a:latin typeface="Verdana"/>
                          <a:ea typeface="Times New Roman"/>
                          <a:cs typeface="Arial"/>
                        </a:rPr>
                        <a:t>Μ 1.4</a:t>
                      </a:r>
                      <a:endParaRPr lang="el-GR" sz="1100">
                        <a:latin typeface="Times New Roman"/>
                        <a:ea typeface="Times New Roman"/>
                      </a:endParaRPr>
                    </a:p>
                  </a:txBody>
                  <a:tcPr marL="68580" marR="6858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r>
                        <a:rPr lang="el-GR" sz="1100" b="1">
                          <a:latin typeface="Verdana"/>
                          <a:ea typeface="Times New Roman"/>
                          <a:cs typeface="Arial"/>
                        </a:rPr>
                        <a:t>Μ 2.1</a:t>
                      </a:r>
                      <a:endParaRPr lang="el-GR" sz="1100">
                        <a:latin typeface="Times New Roman"/>
                        <a:ea typeface="Times New Roman"/>
                      </a:endParaRPr>
                    </a:p>
                  </a:txBody>
                  <a:tcPr marL="68580" marR="6858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r>
                        <a:rPr lang="el-GR" sz="1100" b="1">
                          <a:latin typeface="Verdana"/>
                          <a:ea typeface="Times New Roman"/>
                          <a:cs typeface="Arial"/>
                        </a:rPr>
                        <a:t>Μ 2.2</a:t>
                      </a:r>
                      <a:endParaRPr lang="el-GR" sz="1100">
                        <a:latin typeface="Times New Roman"/>
                        <a:ea typeface="Times New Roman"/>
                      </a:endParaRPr>
                    </a:p>
                  </a:txBody>
                  <a:tcPr marL="68580" marR="6858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spcAft>
                          <a:spcPts val="0"/>
                        </a:spcAft>
                      </a:pPr>
                      <a:r>
                        <a:rPr lang="el-GR" sz="1100" b="1">
                          <a:latin typeface="Verdana"/>
                          <a:ea typeface="Times New Roman"/>
                          <a:cs typeface="Arial"/>
                        </a:rPr>
                        <a:t>Μ 3.1</a:t>
                      </a:r>
                      <a:endParaRPr lang="el-GR" sz="1100">
                        <a:latin typeface="Times New Roman"/>
                        <a:ea typeface="Times New Roman"/>
                      </a:endParaRPr>
                    </a:p>
                  </a:txBody>
                  <a:tcPr marL="68580" marR="6858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r>
                        <a:rPr lang="el-GR" sz="1100" b="1">
                          <a:latin typeface="Verdana"/>
                          <a:ea typeface="Times New Roman"/>
                          <a:cs typeface="Arial"/>
                        </a:rPr>
                        <a:t>Μ 3.2</a:t>
                      </a:r>
                      <a:endParaRPr lang="el-GR" sz="1100">
                        <a:latin typeface="Times New Roman"/>
                        <a:ea typeface="Times New Roman"/>
                      </a:endParaRPr>
                    </a:p>
                  </a:txBody>
                  <a:tcPr marL="68580" marR="6858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rowSpan="2">
                  <a:txBody>
                    <a:bodyPr/>
                    <a:lstStyle/>
                    <a:p>
                      <a:pPr algn="ctr">
                        <a:spcAft>
                          <a:spcPts val="0"/>
                        </a:spcAft>
                      </a:pPr>
                      <a:r>
                        <a:rPr lang="el-GR" sz="1100" b="1">
                          <a:latin typeface="Verdana"/>
                          <a:ea typeface="Times New Roman"/>
                          <a:cs typeface="Arial"/>
                        </a:rPr>
                        <a:t>Σύνολο</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extLst>
                  <a:ext uri="{0D108BD9-81ED-4DB2-BD59-A6C34878D82A}">
                    <a16:rowId xmlns:a16="http://schemas.microsoft.com/office/drawing/2014/main" val="10001"/>
                  </a:ext>
                </a:extLst>
              </a:tr>
              <a:tr h="805090">
                <a:tc vMerge="1">
                  <a:txBody>
                    <a:bodyPr/>
                    <a:lstStyle/>
                    <a:p>
                      <a:endParaRPr lang="el-GR"/>
                    </a:p>
                  </a:txBody>
                  <a:tcPr/>
                </a:tc>
                <a:tc>
                  <a:txBody>
                    <a:bodyPr/>
                    <a:lstStyle/>
                    <a:p>
                      <a:pPr algn="ctr">
                        <a:spcAft>
                          <a:spcPts val="0"/>
                        </a:spcAft>
                      </a:pPr>
                      <a:r>
                        <a:rPr lang="el-GR" sz="1100" b="1">
                          <a:latin typeface="Verdana"/>
                          <a:ea typeface="Times New Roman"/>
                          <a:cs typeface="Arial"/>
                        </a:rPr>
                        <a:t>Τεχνική Στήριξη Φορέων υλοποίησης</a:t>
                      </a:r>
                      <a:endParaRPr lang="el-GR" sz="1100">
                        <a:latin typeface="Times New Roman"/>
                        <a:ea typeface="Times New Roman"/>
                      </a:endParaRPr>
                    </a:p>
                  </a:txBody>
                  <a:tcPr marL="68580" marR="6858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r>
                        <a:rPr lang="el-GR" sz="1100" b="1" dirty="0">
                          <a:latin typeface="Verdana"/>
                          <a:ea typeface="Times New Roman"/>
                          <a:cs typeface="Arial"/>
                        </a:rPr>
                        <a:t>Ενισχύσεις  για Επενδύσεις </a:t>
                      </a:r>
                      <a:endParaRPr lang="el-GR" sz="1100" dirty="0">
                        <a:latin typeface="Times New Roman"/>
                        <a:ea typeface="Times New Roman"/>
                      </a:endParaRPr>
                    </a:p>
                  </a:txBody>
                  <a:tcPr marL="68580" marR="6858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r>
                        <a:rPr lang="el-GR" sz="1100" b="1">
                          <a:latin typeface="Verdana"/>
                          <a:ea typeface="Times New Roman"/>
                          <a:cs typeface="Arial"/>
                        </a:rPr>
                        <a:t>Υποστηρικτικές Ενέργειες</a:t>
                      </a:r>
                      <a:endParaRPr lang="el-GR" sz="1100">
                        <a:latin typeface="Times New Roman"/>
                        <a:ea typeface="Times New Roman"/>
                      </a:endParaRPr>
                    </a:p>
                  </a:txBody>
                  <a:tcPr marL="68580" marR="6858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r>
                        <a:rPr lang="el-GR" sz="1100" b="1">
                          <a:latin typeface="Verdana"/>
                          <a:ea typeface="Times New Roman"/>
                          <a:cs typeface="Arial"/>
                        </a:rPr>
                        <a:t>Προστασία φυσικής –πολιτιστικής κληρονομιάς</a:t>
                      </a:r>
                      <a:endParaRPr lang="el-GR" sz="1100">
                        <a:latin typeface="Times New Roman"/>
                        <a:ea typeface="Times New Roman"/>
                      </a:endParaRPr>
                    </a:p>
                  </a:txBody>
                  <a:tcPr marL="68580" marR="6858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r>
                        <a:rPr lang="el-GR" sz="1100" b="1">
                          <a:latin typeface="Verdana"/>
                          <a:ea typeface="Times New Roman"/>
                          <a:cs typeface="Arial"/>
                        </a:rPr>
                        <a:t>Διαπεριφερειακή Συνεργασία </a:t>
                      </a:r>
                      <a:endParaRPr lang="el-GR" sz="1100">
                        <a:latin typeface="Times New Roman"/>
                        <a:ea typeface="Times New Roman"/>
                      </a:endParaRPr>
                    </a:p>
                  </a:txBody>
                  <a:tcPr marL="68580" marR="6858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r>
                        <a:rPr lang="el-GR" sz="1100" b="1">
                          <a:latin typeface="Verdana"/>
                          <a:ea typeface="Times New Roman"/>
                          <a:cs typeface="Arial"/>
                        </a:rPr>
                        <a:t>Διακρατική Συνεργασία</a:t>
                      </a:r>
                      <a:endParaRPr lang="el-GR" sz="1100">
                        <a:latin typeface="Times New Roman"/>
                        <a:ea typeface="Times New Roman"/>
                      </a:endParaRPr>
                    </a:p>
                  </a:txBody>
                  <a:tcPr marL="68580" marR="6858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spcAft>
                          <a:spcPts val="0"/>
                        </a:spcAft>
                      </a:pPr>
                      <a:r>
                        <a:rPr lang="el-GR" sz="1100" b="1">
                          <a:latin typeface="Verdana"/>
                          <a:ea typeface="Times New Roman"/>
                          <a:cs typeface="Arial"/>
                        </a:rPr>
                        <a:t>Λειτουργία Δικτύου Leader +</a:t>
                      </a:r>
                      <a:endParaRPr lang="el-GR" sz="1100">
                        <a:latin typeface="Times New Roman"/>
                        <a:ea typeface="Times New Roman"/>
                      </a:endParaRPr>
                    </a:p>
                  </a:txBody>
                  <a:tcPr marL="68580" marR="6858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r>
                        <a:rPr lang="el-GR" sz="1100" b="1">
                          <a:latin typeface="Verdana"/>
                          <a:ea typeface="Times New Roman"/>
                          <a:cs typeface="Arial"/>
                        </a:rPr>
                        <a:t>Μονάδα Εμψύχωσης  Δικτύου</a:t>
                      </a:r>
                      <a:endParaRPr lang="el-GR" sz="1100">
                        <a:latin typeface="Times New Roman"/>
                        <a:ea typeface="Times New Roman"/>
                      </a:endParaRPr>
                    </a:p>
                  </a:txBody>
                  <a:tcPr marL="68580" marR="6858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vMerge="1">
                  <a:txBody>
                    <a:bodyPr/>
                    <a:lstStyle/>
                    <a:p>
                      <a:endParaRPr lang="el-GR"/>
                    </a:p>
                  </a:txBody>
                  <a:tcPr/>
                </a:tc>
                <a:extLst>
                  <a:ext uri="{0D108BD9-81ED-4DB2-BD59-A6C34878D82A}">
                    <a16:rowId xmlns:a16="http://schemas.microsoft.com/office/drawing/2014/main" val="10002"/>
                  </a:ext>
                </a:extLst>
              </a:tr>
              <a:tr h="226432">
                <a:tc>
                  <a:txBody>
                    <a:bodyPr/>
                    <a:lstStyle/>
                    <a:p>
                      <a:pPr algn="ctr">
                        <a:spcAft>
                          <a:spcPts val="0"/>
                        </a:spcAft>
                      </a:pPr>
                      <a:r>
                        <a:rPr lang="el-GR" sz="1100">
                          <a:latin typeface="Verdana"/>
                          <a:ea typeface="Times New Roman"/>
                          <a:cs typeface="Arial"/>
                        </a:rPr>
                        <a:t>ΑΠ 1</a:t>
                      </a:r>
                      <a:endParaRPr lang="el-GR" sz="1100">
                        <a:latin typeface="Times New Roman"/>
                        <a:ea typeface="Times New Roman"/>
                      </a:endParaRPr>
                    </a:p>
                  </a:txBody>
                  <a:tcPr marL="68580" marR="6858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Arial"/>
                        </a:rPr>
                        <a:t>5</a:t>
                      </a:r>
                      <a:endParaRPr lang="el-GR" sz="1100">
                        <a:latin typeface="Times New Roman"/>
                        <a:ea typeface="Times New Roman"/>
                      </a:endParaRPr>
                    </a:p>
                  </a:txBody>
                  <a:tcPr marL="68580" marR="6858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extLst>
                  <a:ext uri="{0D108BD9-81ED-4DB2-BD59-A6C34878D82A}">
                    <a16:rowId xmlns:a16="http://schemas.microsoft.com/office/drawing/2014/main" val="10003"/>
                  </a:ext>
                </a:extLst>
              </a:tr>
              <a:tr h="226432">
                <a:tc>
                  <a:txBody>
                    <a:bodyPr/>
                    <a:lstStyle/>
                    <a:p>
                      <a:pPr algn="ctr">
                        <a:spcAft>
                          <a:spcPts val="0"/>
                        </a:spcAft>
                      </a:pPr>
                      <a:r>
                        <a:rPr lang="el-GR" sz="1100">
                          <a:latin typeface="Verdana"/>
                          <a:ea typeface="Times New Roman"/>
                          <a:cs typeface="Arial"/>
                        </a:rPr>
                        <a:t>ΑΠ 2</a:t>
                      </a:r>
                      <a:endParaRPr lang="el-GR" sz="1100">
                        <a:latin typeface="Times New Roman"/>
                        <a:ea typeface="Times New Roman"/>
                      </a:endParaRPr>
                    </a:p>
                  </a:txBody>
                  <a:tcPr marL="68580" marR="68580" marT="0" marB="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Arial"/>
                        </a:rPr>
                        <a:t>8</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extLst>
                  <a:ext uri="{0D108BD9-81ED-4DB2-BD59-A6C34878D82A}">
                    <a16:rowId xmlns:a16="http://schemas.microsoft.com/office/drawing/2014/main" val="10004"/>
                  </a:ext>
                </a:extLst>
              </a:tr>
              <a:tr h="226432">
                <a:tc>
                  <a:txBody>
                    <a:bodyPr/>
                    <a:lstStyle/>
                    <a:p>
                      <a:pPr algn="ctr">
                        <a:spcAft>
                          <a:spcPts val="0"/>
                        </a:spcAft>
                      </a:pPr>
                      <a:r>
                        <a:rPr lang="el-GR" sz="1100">
                          <a:latin typeface="Verdana"/>
                          <a:ea typeface="Times New Roman"/>
                          <a:cs typeface="Arial"/>
                        </a:rPr>
                        <a:t>ΑΠ 3</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Arial"/>
                        </a:rPr>
                        <a:t>5</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extLst>
                  <a:ext uri="{0D108BD9-81ED-4DB2-BD59-A6C34878D82A}">
                    <a16:rowId xmlns:a16="http://schemas.microsoft.com/office/drawing/2014/main" val="10005"/>
                  </a:ext>
                </a:extLst>
              </a:tr>
              <a:tr h="226432">
                <a:tc>
                  <a:txBody>
                    <a:bodyPr/>
                    <a:lstStyle/>
                    <a:p>
                      <a:pPr algn="ctr">
                        <a:spcAft>
                          <a:spcPts val="0"/>
                        </a:spcAft>
                      </a:pPr>
                      <a:r>
                        <a:rPr lang="el-GR" sz="1100">
                          <a:latin typeface="Verdana"/>
                          <a:ea typeface="Times New Roman"/>
                          <a:cs typeface="Arial"/>
                        </a:rPr>
                        <a:t>ΑΠ 4</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Arial"/>
                        </a:rPr>
                        <a:t>5</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extLst>
                  <a:ext uri="{0D108BD9-81ED-4DB2-BD59-A6C34878D82A}">
                    <a16:rowId xmlns:a16="http://schemas.microsoft.com/office/drawing/2014/main" val="10006"/>
                  </a:ext>
                </a:extLst>
              </a:tr>
              <a:tr h="226432">
                <a:tc>
                  <a:txBody>
                    <a:bodyPr/>
                    <a:lstStyle/>
                    <a:p>
                      <a:pPr algn="ctr">
                        <a:spcAft>
                          <a:spcPts val="0"/>
                        </a:spcAft>
                      </a:pPr>
                      <a:r>
                        <a:rPr lang="el-GR" sz="1100">
                          <a:latin typeface="Verdana"/>
                          <a:ea typeface="Times New Roman"/>
                          <a:cs typeface="Arial"/>
                        </a:rPr>
                        <a:t>ΑΠ 5</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Arial"/>
                        </a:rPr>
                        <a:t>5</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extLst>
                  <a:ext uri="{0D108BD9-81ED-4DB2-BD59-A6C34878D82A}">
                    <a16:rowId xmlns:a16="http://schemas.microsoft.com/office/drawing/2014/main" val="10007"/>
                  </a:ext>
                </a:extLst>
              </a:tr>
              <a:tr h="226432">
                <a:tc>
                  <a:txBody>
                    <a:bodyPr/>
                    <a:lstStyle/>
                    <a:p>
                      <a:pPr algn="ctr">
                        <a:spcAft>
                          <a:spcPts val="0"/>
                        </a:spcAft>
                      </a:pPr>
                      <a:r>
                        <a:rPr lang="el-GR" sz="1100">
                          <a:latin typeface="Verdana"/>
                          <a:ea typeface="Times New Roman"/>
                          <a:cs typeface="Arial"/>
                        </a:rPr>
                        <a:t>ΑΠ 6</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 </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a:spcAft>
                          <a:spcPts val="0"/>
                        </a:spcAft>
                      </a:pPr>
                      <a:r>
                        <a:rPr lang="el-GR" sz="1100" b="1">
                          <a:latin typeface="Verdana"/>
                          <a:ea typeface="Times New Roman"/>
                          <a:cs typeface="Arial"/>
                        </a:rPr>
                        <a:t>5</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extLst>
                  <a:ext uri="{0D108BD9-81ED-4DB2-BD59-A6C34878D82A}">
                    <a16:rowId xmlns:a16="http://schemas.microsoft.com/office/drawing/2014/main" val="10008"/>
                  </a:ext>
                </a:extLst>
              </a:tr>
              <a:tr h="226432">
                <a:tc>
                  <a:txBody>
                    <a:bodyPr/>
                    <a:lstStyle/>
                    <a:p>
                      <a:pPr algn="ctr">
                        <a:spcAft>
                          <a:spcPts val="0"/>
                        </a:spcAft>
                      </a:pPr>
                      <a:r>
                        <a:rPr lang="el-GR" sz="1100" b="1">
                          <a:latin typeface="Verdana"/>
                          <a:ea typeface="Times New Roman"/>
                          <a:cs typeface="Arial"/>
                        </a:rPr>
                        <a:t>Σύνολο</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b="1">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b="1">
                          <a:latin typeface="Verdana"/>
                          <a:ea typeface="Times New Roman"/>
                          <a:cs typeface="Arial"/>
                        </a:rPr>
                        <a:t>6</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b="1">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b="1">
                          <a:latin typeface="Verdana"/>
                          <a:ea typeface="Times New Roman"/>
                          <a:cs typeface="Arial"/>
                        </a:rPr>
                        <a:t>6</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b="1">
                          <a:latin typeface="Verdana"/>
                          <a:ea typeface="Times New Roman"/>
                          <a:cs typeface="Arial"/>
                        </a:rPr>
                        <a:t>6</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b="1">
                          <a:latin typeface="Verdana"/>
                          <a:ea typeface="Times New Roman"/>
                          <a:cs typeface="Arial"/>
                        </a:rPr>
                        <a:t>1</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b="1">
                          <a:latin typeface="Verdana"/>
                          <a:ea typeface="Times New Roman"/>
                          <a:cs typeface="Arial"/>
                        </a:rPr>
                        <a:t>6</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b="1">
                          <a:latin typeface="Verdana"/>
                          <a:ea typeface="Times New Roman"/>
                          <a:cs typeface="Arial"/>
                        </a:rPr>
                        <a:t>6</a:t>
                      </a:r>
                      <a:endParaRPr lang="el-GR" sz="110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b="1" dirty="0">
                          <a:latin typeface="Verdana"/>
                          <a:ea typeface="Times New Roman"/>
                          <a:cs typeface="Arial"/>
                        </a:rPr>
                        <a:t> </a:t>
                      </a:r>
                      <a:endParaRPr lang="el-GR" sz="1100" dirty="0">
                        <a:latin typeface="Times New Roman"/>
                        <a:ea typeface="Times New Roman"/>
                      </a:endParaRPr>
                    </a:p>
                  </a:txBody>
                  <a:tcPr marL="68580" marR="68580"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extLst>
                  <a:ext uri="{0D108BD9-81ED-4DB2-BD59-A6C34878D82A}">
                    <a16:rowId xmlns:a16="http://schemas.microsoft.com/office/drawing/2014/main" val="10009"/>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lvl="2" algn="ctr" rtl="0">
              <a:spcBef>
                <a:spcPct val="0"/>
              </a:spcBef>
            </a:pPr>
            <a:r>
              <a:rPr lang="el-GR" b="1" cap="all" dirty="0" err="1"/>
              <a:t>Συνεργια</a:t>
            </a:r>
            <a:r>
              <a:rPr lang="el-GR" b="1" cap="all" dirty="0"/>
              <a:t> του </a:t>
            </a:r>
            <a:r>
              <a:rPr lang="el-GR" b="1" cap="all" dirty="0" err="1"/>
              <a:t>Ε.Π.Α.α</a:t>
            </a:r>
            <a:r>
              <a:rPr lang="el-GR" b="1" cap="all" dirty="0"/>
              <a:t> με τα </a:t>
            </a:r>
            <a:r>
              <a:rPr lang="el-GR" b="1" cap="all" dirty="0" err="1"/>
              <a:t>Περιφερειακα</a:t>
            </a:r>
            <a:r>
              <a:rPr lang="el-GR" b="1" cap="all" dirty="0"/>
              <a:t> </a:t>
            </a:r>
            <a:r>
              <a:rPr lang="el-GR" b="1" cap="all" dirty="0" err="1"/>
              <a:t>Επιχειρησιακα</a:t>
            </a:r>
            <a:r>
              <a:rPr lang="el-GR" b="1" cap="all" dirty="0"/>
              <a:t> </a:t>
            </a:r>
            <a:r>
              <a:rPr lang="el-GR" b="1" cap="all" dirty="0" err="1"/>
              <a:t>Προγραμμάτα</a:t>
            </a:r>
            <a:r>
              <a:rPr lang="el-GR" b="1" cap="all" dirty="0"/>
              <a:t> (ΠΕΠ)</a:t>
            </a:r>
            <a:br>
              <a:rPr lang="el-GR" b="1" dirty="0"/>
            </a:br>
            <a:endParaRPr lang="el-GR" dirty="0"/>
          </a:p>
        </p:txBody>
      </p:sp>
      <p:graphicFrame>
        <p:nvGraphicFramePr>
          <p:cNvPr id="5" name="4 - Θέση περιεχομένου"/>
          <p:cNvGraphicFramePr>
            <a:graphicFrameLocks noGrp="1"/>
          </p:cNvGraphicFramePr>
          <p:nvPr>
            <p:ph idx="1"/>
          </p:nvPr>
        </p:nvGraphicFramePr>
        <p:xfrm>
          <a:off x="251519" y="1052736"/>
          <a:ext cx="8568952" cy="5441365"/>
        </p:xfrm>
        <a:graphic>
          <a:graphicData uri="http://schemas.openxmlformats.org/drawingml/2006/table">
            <a:tbl>
              <a:tblPr/>
              <a:tblGrid>
                <a:gridCol w="1102232">
                  <a:extLst>
                    <a:ext uri="{9D8B030D-6E8A-4147-A177-3AD203B41FA5}">
                      <a16:colId xmlns:a16="http://schemas.microsoft.com/office/drawing/2014/main" val="20000"/>
                    </a:ext>
                  </a:extLst>
                </a:gridCol>
                <a:gridCol w="960006">
                  <a:extLst>
                    <a:ext uri="{9D8B030D-6E8A-4147-A177-3AD203B41FA5}">
                      <a16:colId xmlns:a16="http://schemas.microsoft.com/office/drawing/2014/main" val="20001"/>
                    </a:ext>
                  </a:extLst>
                </a:gridCol>
                <a:gridCol w="831117">
                  <a:extLst>
                    <a:ext uri="{9D8B030D-6E8A-4147-A177-3AD203B41FA5}">
                      <a16:colId xmlns:a16="http://schemas.microsoft.com/office/drawing/2014/main" val="20002"/>
                    </a:ext>
                  </a:extLst>
                </a:gridCol>
                <a:gridCol w="1088898">
                  <a:extLst>
                    <a:ext uri="{9D8B030D-6E8A-4147-A177-3AD203B41FA5}">
                      <a16:colId xmlns:a16="http://schemas.microsoft.com/office/drawing/2014/main" val="20003"/>
                    </a:ext>
                  </a:extLst>
                </a:gridCol>
                <a:gridCol w="1311122">
                  <a:extLst>
                    <a:ext uri="{9D8B030D-6E8A-4147-A177-3AD203B41FA5}">
                      <a16:colId xmlns:a16="http://schemas.microsoft.com/office/drawing/2014/main" val="20004"/>
                    </a:ext>
                  </a:extLst>
                </a:gridCol>
                <a:gridCol w="608893">
                  <a:extLst>
                    <a:ext uri="{9D8B030D-6E8A-4147-A177-3AD203B41FA5}">
                      <a16:colId xmlns:a16="http://schemas.microsoft.com/office/drawing/2014/main" val="20005"/>
                    </a:ext>
                  </a:extLst>
                </a:gridCol>
                <a:gridCol w="960006">
                  <a:extLst>
                    <a:ext uri="{9D8B030D-6E8A-4147-A177-3AD203B41FA5}">
                      <a16:colId xmlns:a16="http://schemas.microsoft.com/office/drawing/2014/main" val="20006"/>
                    </a:ext>
                  </a:extLst>
                </a:gridCol>
                <a:gridCol w="853339">
                  <a:extLst>
                    <a:ext uri="{9D8B030D-6E8A-4147-A177-3AD203B41FA5}">
                      <a16:colId xmlns:a16="http://schemas.microsoft.com/office/drawing/2014/main" val="20007"/>
                    </a:ext>
                  </a:extLst>
                </a:gridCol>
                <a:gridCol w="853339">
                  <a:extLst>
                    <a:ext uri="{9D8B030D-6E8A-4147-A177-3AD203B41FA5}">
                      <a16:colId xmlns:a16="http://schemas.microsoft.com/office/drawing/2014/main" val="20008"/>
                    </a:ext>
                  </a:extLst>
                </a:gridCol>
              </a:tblGrid>
              <a:tr h="1250365">
                <a:tc>
                  <a:txBody>
                    <a:bodyPr/>
                    <a:lstStyle/>
                    <a:p>
                      <a:pPr algn="ctr">
                        <a:spcAft>
                          <a:spcPts val="0"/>
                        </a:spcAft>
                      </a:pPr>
                      <a:r>
                        <a:rPr lang="el-GR" sz="1100" b="1">
                          <a:latin typeface="Verdana"/>
                          <a:ea typeface="Times New Roman"/>
                          <a:cs typeface="Arial"/>
                        </a:rPr>
                        <a:t>Μέτρα ΕΠΑΑ</a:t>
                      </a:r>
                      <a:endParaRPr lang="el-GR" sz="1100">
                        <a:latin typeface="Times New Roman"/>
                        <a:ea typeface="Times New Roman"/>
                      </a:endParaRPr>
                    </a:p>
                  </a:txBody>
                  <a:tcPr marL="57778" marR="57778"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r>
                        <a:rPr lang="el-GR" sz="1100">
                          <a:latin typeface="Verdana"/>
                          <a:ea typeface="Times New Roman"/>
                          <a:cs typeface="Arial"/>
                        </a:rPr>
                        <a:t>ΑΝΑΔΑΣΜΟΣ-ΠΑΡΑΛΛΗΛΑ ΕΡΓΑ</a:t>
                      </a:r>
                      <a:endParaRPr lang="el-GR" sz="1100">
                        <a:latin typeface="Times New Roman"/>
                        <a:ea typeface="Times New Roman"/>
                      </a:endParaRPr>
                    </a:p>
                  </a:txBody>
                  <a:tcPr marL="57778" marR="57778" marT="0" marB="0" vert="vert27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r>
                        <a:rPr lang="el-GR" sz="1100">
                          <a:latin typeface="Verdana"/>
                          <a:ea typeface="Times New Roman"/>
                          <a:cs typeface="Arial"/>
                        </a:rPr>
                        <a:t>ΑΝΑΠΤΥΞΗ ΚΑΙ ΒΕΛΤΙΩΣΗ ΥΠΟΔΟΜΩΝ ΤΟΥ ΑΓΡΟΤΙΚΟΥ ΧΩΡΟΥ</a:t>
                      </a:r>
                      <a:endParaRPr lang="el-GR" sz="1100">
                        <a:latin typeface="Times New Roman"/>
                        <a:ea typeface="Times New Roman"/>
                      </a:endParaRPr>
                    </a:p>
                  </a:txBody>
                  <a:tcPr marL="57778" marR="57778" marT="0" marB="0" vert="vert27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r>
                        <a:rPr lang="el-GR" sz="1100">
                          <a:latin typeface="Verdana"/>
                          <a:ea typeface="Times New Roman"/>
                          <a:cs typeface="Arial"/>
                        </a:rPr>
                        <a:t>ΑΝΑΣΥΣΤΑΣΗ ΔΑΣΟΚΟΜΙΚΟΥ ΠΑΡΑΓΩΓΙΚΟΥ ΔΥΝΑΜΙΚΟΥ ΚΑΙ ΠΡΟΣΤΑΣΙΑ ΔΑΣΙΚΟΥ ΠΕΡΙΒΑΛΛΟΝΤΟΣ</a:t>
                      </a:r>
                      <a:endParaRPr lang="el-GR" sz="1100">
                        <a:latin typeface="Times New Roman"/>
                        <a:ea typeface="Times New Roman"/>
                      </a:endParaRPr>
                    </a:p>
                  </a:txBody>
                  <a:tcPr marL="57778" marR="57778" marT="0" marB="0" vert="vert27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r>
                        <a:rPr lang="el-GR" sz="1100">
                          <a:latin typeface="Verdana"/>
                          <a:ea typeface="Times New Roman"/>
                          <a:cs typeface="Arial"/>
                        </a:rPr>
                        <a:t>ΠΡΟΣΤΑΣΙΑ ΤΟΥ ΠΕΡΙΒΑΛΛΟΝΤΟΣ ΣΕ ΣΥΝΔΥΑΣΜΟ ΜΕ ΤΗ ΔΑΣΟΚΟΜΙΑ ΚΑΙ ΠΡΟΣΤΑΣΙΑ ΤΟΥ ΔΑΣΙΚΟΥ ΠΕΡΙΒΑΛΛΟΝΤΟΣ</a:t>
                      </a:r>
                      <a:endParaRPr lang="el-GR" sz="1100">
                        <a:latin typeface="Times New Roman"/>
                        <a:ea typeface="Times New Roman"/>
                      </a:endParaRPr>
                    </a:p>
                  </a:txBody>
                  <a:tcPr marL="57778" marR="57778" marT="0" marB="0" vert="vert27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r>
                        <a:rPr lang="el-GR" sz="1100">
                          <a:latin typeface="Verdana"/>
                          <a:ea typeface="Times New Roman"/>
                        </a:rPr>
                        <a:t>ΒΑΣΙΚΕΣ ΥΠΗΡΕΣΙΕΣ ΓΙΑ ΤΗΝ ΑΓΡΟΤΙΚΗ ΟΙΚΟΝΟΜΙΑ</a:t>
                      </a:r>
                      <a:endParaRPr lang="el-GR" sz="1100">
                        <a:latin typeface="Times New Roman"/>
                        <a:ea typeface="Times New Roman"/>
                      </a:endParaRPr>
                    </a:p>
                  </a:txBody>
                  <a:tcPr marL="57778" marR="57778" marT="0" marB="0" vert="vert27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r>
                        <a:rPr lang="el-GR" sz="1100">
                          <a:latin typeface="Verdana"/>
                          <a:ea typeface="Times New Roman"/>
                          <a:cs typeface="Arial"/>
                        </a:rPr>
                        <a:t>ΟΛΟΚΛΗΡΩΜΕΝΕΣ ΠΑΡΕΜΒΑΣΕΙΣ ΑΝΑΠΤΥΞΗΣ ΕΙΔΙΚΩΝ ΠΕΡΙΟΧΩΝ</a:t>
                      </a:r>
                      <a:endParaRPr lang="el-GR" sz="1100">
                        <a:latin typeface="Times New Roman"/>
                        <a:ea typeface="Times New Roman"/>
                      </a:endParaRPr>
                    </a:p>
                  </a:txBody>
                  <a:tcPr marL="57778" marR="57778" marT="0" marB="0" vert="vert27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r>
                        <a:rPr lang="el-GR" sz="1100">
                          <a:latin typeface="Verdana"/>
                          <a:ea typeface="Times New Roman"/>
                          <a:cs typeface="Arial"/>
                        </a:rPr>
                        <a:t>ΕΠΕΝΔΥΣΕΙΣ ΣΕ ΓΕΩΡΓΙΚΕΣ ΕΚΜΕΤΑΛΛΕΥΣΕΙΣ</a:t>
                      </a:r>
                      <a:endParaRPr lang="el-GR" sz="1100">
                        <a:latin typeface="Times New Roman"/>
                        <a:ea typeface="Times New Roman"/>
                      </a:endParaRPr>
                    </a:p>
                  </a:txBody>
                  <a:tcPr marL="57778" marR="57778" marT="0" marB="0" vert="vert27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tc>
                  <a:txBody>
                    <a:bodyPr/>
                    <a:lstStyle/>
                    <a:p>
                      <a:pPr algn="ctr">
                        <a:spcAft>
                          <a:spcPts val="0"/>
                        </a:spcAft>
                      </a:pPr>
                      <a:r>
                        <a:rPr lang="el-GR" sz="1100" b="1">
                          <a:latin typeface="Verdana"/>
                          <a:ea typeface="Times New Roman"/>
                          <a:cs typeface="Arial"/>
                        </a:rPr>
                        <a:t>ΣΥΝΟΛΟ</a:t>
                      </a:r>
                      <a:endParaRPr lang="el-GR" sz="1100">
                        <a:latin typeface="Times New Roman"/>
                        <a:ea typeface="Times New Roman"/>
                      </a:endParaRPr>
                    </a:p>
                  </a:txBody>
                  <a:tcPr marL="57778" marR="57778" marT="0" marB="0" vert="vert27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CCFFCC"/>
                    </a:solidFill>
                  </a:tcPr>
                </a:tc>
                <a:extLst>
                  <a:ext uri="{0D108BD9-81ED-4DB2-BD59-A6C34878D82A}">
                    <a16:rowId xmlns:a16="http://schemas.microsoft.com/office/drawing/2014/main" val="10000"/>
                  </a:ext>
                </a:extLst>
              </a:tr>
              <a:tr h="152923">
                <a:tc>
                  <a:txBody>
                    <a:bodyPr/>
                    <a:lstStyle/>
                    <a:p>
                      <a:pPr algn="ctr">
                        <a:spcAft>
                          <a:spcPts val="0"/>
                        </a:spcAft>
                      </a:pPr>
                      <a:r>
                        <a:rPr lang="el-GR" sz="1100" b="1">
                          <a:latin typeface="Verdana"/>
                          <a:ea typeface="Times New Roman"/>
                          <a:cs typeface="Arial"/>
                        </a:rPr>
                        <a:t>Μ 1.1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Arial"/>
                          <a:ea typeface="Times New Roman"/>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Arial"/>
                          <a:ea typeface="Times New Roman"/>
                        </a:rPr>
                        <a:t>2</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1"/>
                  </a:ext>
                </a:extLst>
              </a:tr>
              <a:tr h="152923">
                <a:tc>
                  <a:txBody>
                    <a:bodyPr/>
                    <a:lstStyle/>
                    <a:p>
                      <a:pPr algn="ctr">
                        <a:spcAft>
                          <a:spcPts val="0"/>
                        </a:spcAft>
                      </a:pPr>
                      <a:r>
                        <a:rPr lang="el-GR" sz="1100" b="1">
                          <a:latin typeface="Verdana"/>
                          <a:ea typeface="Times New Roman"/>
                          <a:cs typeface="Arial"/>
                        </a:rPr>
                        <a:t>Μ2.1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Arial"/>
                          <a:ea typeface="Times New Roman"/>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Arial"/>
                          <a:ea typeface="Times New Roman"/>
                        </a:rPr>
                        <a:t>3</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2"/>
                  </a:ext>
                </a:extLst>
              </a:tr>
              <a:tr h="152923">
                <a:tc>
                  <a:txBody>
                    <a:bodyPr/>
                    <a:lstStyle/>
                    <a:p>
                      <a:pPr algn="ctr">
                        <a:spcAft>
                          <a:spcPts val="0"/>
                        </a:spcAft>
                      </a:pPr>
                      <a:r>
                        <a:rPr lang="el-GR" sz="1100" b="1">
                          <a:latin typeface="Verdana"/>
                          <a:ea typeface="Times New Roman"/>
                          <a:cs typeface="Arial"/>
                        </a:rPr>
                        <a:t>Μ3.1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Arial"/>
                          <a:ea typeface="Times New Roman"/>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Arial"/>
                          <a:ea typeface="Times New Roman"/>
                        </a:rPr>
                        <a:t>3</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3"/>
                  </a:ext>
                </a:extLst>
              </a:tr>
              <a:tr h="152923">
                <a:tc>
                  <a:txBody>
                    <a:bodyPr/>
                    <a:lstStyle/>
                    <a:p>
                      <a:pPr algn="ctr">
                        <a:spcAft>
                          <a:spcPts val="0"/>
                        </a:spcAft>
                      </a:pPr>
                      <a:r>
                        <a:rPr lang="el-GR" sz="1100" b="1">
                          <a:latin typeface="Verdana"/>
                          <a:ea typeface="Times New Roman"/>
                          <a:cs typeface="Arial"/>
                        </a:rPr>
                        <a:t>Μ3.2</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Arial"/>
                          <a:ea typeface="Times New Roman"/>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Arial"/>
                          <a:ea typeface="Times New Roman"/>
                        </a:rPr>
                        <a:t>2</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4"/>
                  </a:ext>
                </a:extLst>
              </a:tr>
              <a:tr h="152923">
                <a:tc>
                  <a:txBody>
                    <a:bodyPr/>
                    <a:lstStyle/>
                    <a:p>
                      <a:pPr algn="ctr">
                        <a:spcAft>
                          <a:spcPts val="0"/>
                        </a:spcAft>
                      </a:pPr>
                      <a:r>
                        <a:rPr lang="el-GR" sz="1100" b="1">
                          <a:latin typeface="Verdana"/>
                          <a:ea typeface="Times New Roman"/>
                          <a:cs typeface="Arial"/>
                        </a:rPr>
                        <a:t>Μ3.3</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Arial"/>
                          <a:ea typeface="Times New Roman"/>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Arial"/>
                          <a:ea typeface="Times New Roman"/>
                        </a:rPr>
                        <a:t>3</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5"/>
                  </a:ext>
                </a:extLst>
              </a:tr>
              <a:tr h="152923">
                <a:tc>
                  <a:txBody>
                    <a:bodyPr/>
                    <a:lstStyle/>
                    <a:p>
                      <a:pPr algn="ctr">
                        <a:spcAft>
                          <a:spcPts val="0"/>
                        </a:spcAft>
                      </a:pPr>
                      <a:r>
                        <a:rPr lang="el-GR" sz="1100" b="1">
                          <a:latin typeface="Verdana"/>
                          <a:ea typeface="Times New Roman"/>
                          <a:cs typeface="Arial"/>
                        </a:rPr>
                        <a:t>Μ3.4</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Arial"/>
                          <a:ea typeface="Times New Roman"/>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Arial"/>
                          <a:ea typeface="Times New Roman"/>
                        </a:rPr>
                        <a:t>2</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6"/>
                  </a:ext>
                </a:extLst>
              </a:tr>
              <a:tr h="152923">
                <a:tc>
                  <a:txBody>
                    <a:bodyPr/>
                    <a:lstStyle/>
                    <a:p>
                      <a:pPr algn="ctr">
                        <a:spcAft>
                          <a:spcPts val="0"/>
                        </a:spcAft>
                      </a:pPr>
                      <a:r>
                        <a:rPr lang="el-GR" sz="1100" b="1">
                          <a:latin typeface="Verdana"/>
                          <a:ea typeface="Times New Roman"/>
                          <a:cs typeface="Arial"/>
                        </a:rPr>
                        <a:t>Μ3.5</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Arial"/>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Arial"/>
                          <a:ea typeface="Times New Roman"/>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7"/>
                  </a:ext>
                </a:extLst>
              </a:tr>
              <a:tr h="152923">
                <a:tc>
                  <a:txBody>
                    <a:bodyPr/>
                    <a:lstStyle/>
                    <a:p>
                      <a:pPr algn="ctr">
                        <a:spcAft>
                          <a:spcPts val="0"/>
                        </a:spcAft>
                      </a:pPr>
                      <a:r>
                        <a:rPr lang="el-GR" sz="1100" b="1">
                          <a:latin typeface="Verdana"/>
                          <a:ea typeface="Times New Roman"/>
                          <a:cs typeface="Arial"/>
                        </a:rPr>
                        <a:t>Μ3.6</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Arial"/>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Arial"/>
                          <a:ea typeface="Times New Roman"/>
                        </a:rPr>
                        <a:t>2</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8"/>
                  </a:ext>
                </a:extLst>
              </a:tr>
              <a:tr h="152923">
                <a:tc>
                  <a:txBody>
                    <a:bodyPr/>
                    <a:lstStyle/>
                    <a:p>
                      <a:pPr algn="ctr">
                        <a:spcAft>
                          <a:spcPts val="0"/>
                        </a:spcAft>
                      </a:pPr>
                      <a:r>
                        <a:rPr lang="el-GR" sz="1100" b="1">
                          <a:latin typeface="Verdana"/>
                          <a:ea typeface="Times New Roman"/>
                          <a:cs typeface="Arial"/>
                        </a:rPr>
                        <a:t>Μ3.7</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Arial"/>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Arial"/>
                          <a:ea typeface="Times New Roman"/>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9"/>
                  </a:ext>
                </a:extLst>
              </a:tr>
              <a:tr h="152923">
                <a:tc>
                  <a:txBody>
                    <a:bodyPr/>
                    <a:lstStyle/>
                    <a:p>
                      <a:pPr algn="ctr">
                        <a:spcAft>
                          <a:spcPts val="0"/>
                        </a:spcAft>
                      </a:pPr>
                      <a:r>
                        <a:rPr lang="el-GR" sz="1100" b="1">
                          <a:latin typeface="Verdana"/>
                          <a:ea typeface="Times New Roman"/>
                          <a:cs typeface="Arial"/>
                        </a:rPr>
                        <a:t>Μ3.8</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Arial"/>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Arial"/>
                          <a:ea typeface="Times New Roman"/>
                        </a:rPr>
                        <a:t>2</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10"/>
                  </a:ext>
                </a:extLst>
              </a:tr>
              <a:tr h="152923">
                <a:tc>
                  <a:txBody>
                    <a:bodyPr/>
                    <a:lstStyle/>
                    <a:p>
                      <a:pPr algn="ctr">
                        <a:spcAft>
                          <a:spcPts val="0"/>
                        </a:spcAft>
                      </a:pPr>
                      <a:r>
                        <a:rPr lang="el-GR" sz="1100" b="1">
                          <a:latin typeface="Verdana"/>
                          <a:ea typeface="Times New Roman"/>
                          <a:cs typeface="Arial"/>
                        </a:rPr>
                        <a:t>Μ3.9</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Arial"/>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Arial"/>
                          <a:ea typeface="Times New Roman"/>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11"/>
                  </a:ext>
                </a:extLst>
              </a:tr>
              <a:tr h="152923">
                <a:tc>
                  <a:txBody>
                    <a:bodyPr/>
                    <a:lstStyle/>
                    <a:p>
                      <a:pPr algn="ctr">
                        <a:spcAft>
                          <a:spcPts val="0"/>
                        </a:spcAft>
                      </a:pPr>
                      <a:r>
                        <a:rPr lang="el-GR" sz="1100" b="1">
                          <a:latin typeface="Verdana"/>
                          <a:ea typeface="Times New Roman"/>
                          <a:cs typeface="Arial"/>
                        </a:rPr>
                        <a:t>Μ3.10</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Arial"/>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Arial"/>
                          <a:ea typeface="Times New Roman"/>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12"/>
                  </a:ext>
                </a:extLst>
              </a:tr>
              <a:tr h="152923">
                <a:tc>
                  <a:txBody>
                    <a:bodyPr/>
                    <a:lstStyle/>
                    <a:p>
                      <a:pPr algn="ctr">
                        <a:spcAft>
                          <a:spcPts val="0"/>
                        </a:spcAft>
                      </a:pPr>
                      <a:r>
                        <a:rPr lang="el-GR" sz="1100" b="1">
                          <a:latin typeface="Verdana"/>
                          <a:ea typeface="Times New Roman"/>
                          <a:cs typeface="Arial"/>
                        </a:rPr>
                        <a:t>Μ3.11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Arial"/>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Arial"/>
                          <a:ea typeface="Times New Roman"/>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13"/>
                  </a:ext>
                </a:extLst>
              </a:tr>
              <a:tr h="152923">
                <a:tc>
                  <a:txBody>
                    <a:bodyPr/>
                    <a:lstStyle/>
                    <a:p>
                      <a:pPr algn="ctr">
                        <a:spcAft>
                          <a:spcPts val="0"/>
                        </a:spcAft>
                      </a:pPr>
                      <a:r>
                        <a:rPr lang="el-GR" sz="1100" b="1">
                          <a:latin typeface="Verdana"/>
                          <a:ea typeface="Times New Roman"/>
                          <a:cs typeface="Arial"/>
                        </a:rPr>
                        <a:t>Μ3.12</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Arial"/>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Arial"/>
                          <a:ea typeface="Times New Roman"/>
                        </a:rPr>
                        <a:t>3</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14"/>
                  </a:ext>
                </a:extLst>
              </a:tr>
              <a:tr h="152923">
                <a:tc>
                  <a:txBody>
                    <a:bodyPr/>
                    <a:lstStyle/>
                    <a:p>
                      <a:pPr algn="ctr">
                        <a:spcAft>
                          <a:spcPts val="0"/>
                        </a:spcAft>
                      </a:pPr>
                      <a:r>
                        <a:rPr lang="el-GR" sz="1100" b="1">
                          <a:latin typeface="Verdana"/>
                          <a:ea typeface="Times New Roman"/>
                          <a:cs typeface="Arial"/>
                        </a:rPr>
                        <a:t>Μ3.13</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Arial"/>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Arial"/>
                          <a:ea typeface="Times New Roman"/>
                        </a:rPr>
                        <a:t>3</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15"/>
                  </a:ext>
                </a:extLst>
              </a:tr>
              <a:tr h="152923">
                <a:tc>
                  <a:txBody>
                    <a:bodyPr/>
                    <a:lstStyle/>
                    <a:p>
                      <a:pPr algn="ctr">
                        <a:spcAft>
                          <a:spcPts val="0"/>
                        </a:spcAft>
                      </a:pPr>
                      <a:r>
                        <a:rPr lang="el-GR" sz="1100" b="1">
                          <a:latin typeface="Verdana"/>
                          <a:ea typeface="Times New Roman"/>
                          <a:cs typeface="Arial"/>
                        </a:rPr>
                        <a:t>Μ3.14</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Arial"/>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Arial"/>
                          <a:ea typeface="Times New Roman"/>
                        </a:rPr>
                        <a:t>3</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16"/>
                  </a:ext>
                </a:extLst>
              </a:tr>
              <a:tr h="152923">
                <a:tc>
                  <a:txBody>
                    <a:bodyPr/>
                    <a:lstStyle/>
                    <a:p>
                      <a:pPr algn="ctr">
                        <a:spcAft>
                          <a:spcPts val="0"/>
                        </a:spcAft>
                      </a:pPr>
                      <a:r>
                        <a:rPr lang="el-GR" sz="1100" b="1">
                          <a:latin typeface="Verdana"/>
                          <a:ea typeface="Times New Roman"/>
                          <a:cs typeface="Arial"/>
                        </a:rPr>
                        <a:t>Μ3.15</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Arial"/>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Arial"/>
                          <a:ea typeface="Times New Roman"/>
                        </a:rPr>
                        <a:t>3</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17"/>
                  </a:ext>
                </a:extLst>
              </a:tr>
              <a:tr h="152923">
                <a:tc>
                  <a:txBody>
                    <a:bodyPr/>
                    <a:lstStyle/>
                    <a:p>
                      <a:pPr algn="ctr">
                        <a:spcAft>
                          <a:spcPts val="0"/>
                        </a:spcAft>
                      </a:pPr>
                      <a:r>
                        <a:rPr lang="el-GR" sz="1100" b="1">
                          <a:latin typeface="Verdana"/>
                          <a:ea typeface="Times New Roman"/>
                          <a:cs typeface="Arial"/>
                        </a:rPr>
                        <a:t>Μ3.16</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Arial"/>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Arial"/>
                          <a:ea typeface="Times New Roman"/>
                        </a:rPr>
                        <a:t>3</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18"/>
                  </a:ext>
                </a:extLst>
              </a:tr>
              <a:tr h="152923">
                <a:tc>
                  <a:txBody>
                    <a:bodyPr/>
                    <a:lstStyle/>
                    <a:p>
                      <a:pPr algn="ctr">
                        <a:spcAft>
                          <a:spcPts val="0"/>
                        </a:spcAft>
                      </a:pPr>
                      <a:r>
                        <a:rPr lang="el-GR" sz="1100" b="1">
                          <a:latin typeface="Verdana"/>
                          <a:ea typeface="Times New Roman"/>
                          <a:cs typeface="Arial"/>
                        </a:rPr>
                        <a:t>Μ3.17</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Arial"/>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Arial"/>
                          <a:ea typeface="Times New Roman"/>
                        </a:rPr>
                        <a:t>3</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19"/>
                  </a:ext>
                </a:extLst>
              </a:tr>
              <a:tr h="152923">
                <a:tc>
                  <a:txBody>
                    <a:bodyPr/>
                    <a:lstStyle/>
                    <a:p>
                      <a:pPr algn="ctr">
                        <a:spcAft>
                          <a:spcPts val="0"/>
                        </a:spcAft>
                      </a:pPr>
                      <a:r>
                        <a:rPr lang="el-GR" sz="1100" b="1">
                          <a:latin typeface="Verdana"/>
                          <a:ea typeface="Times New Roman"/>
                          <a:cs typeface="Arial"/>
                        </a:rPr>
                        <a:t>Μ4.1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Arial"/>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Arial"/>
                          <a:ea typeface="Times New Roman"/>
                        </a:rPr>
                        <a:t>2</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20"/>
                  </a:ext>
                </a:extLst>
              </a:tr>
              <a:tr h="152923">
                <a:tc>
                  <a:txBody>
                    <a:bodyPr/>
                    <a:lstStyle/>
                    <a:p>
                      <a:pPr algn="ctr">
                        <a:spcAft>
                          <a:spcPts val="0"/>
                        </a:spcAft>
                      </a:pPr>
                      <a:r>
                        <a:rPr lang="el-GR" sz="1100" b="1">
                          <a:latin typeface="Verdana"/>
                          <a:ea typeface="Times New Roman"/>
                          <a:cs typeface="Arial"/>
                        </a:rPr>
                        <a:t>Μ5.1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Arial"/>
                          <a:ea typeface="Times New Roman"/>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Arial"/>
                          <a:ea typeface="Times New Roman"/>
                        </a:rPr>
                        <a:t>2</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21"/>
                  </a:ext>
                </a:extLst>
              </a:tr>
              <a:tr h="152923">
                <a:tc>
                  <a:txBody>
                    <a:bodyPr/>
                    <a:lstStyle/>
                    <a:p>
                      <a:pPr algn="ctr">
                        <a:spcAft>
                          <a:spcPts val="0"/>
                        </a:spcAft>
                      </a:pPr>
                      <a:r>
                        <a:rPr lang="el-GR" sz="1100" b="1">
                          <a:latin typeface="Verdana"/>
                          <a:ea typeface="Times New Roman"/>
                          <a:cs typeface="Arial"/>
                        </a:rPr>
                        <a:t>Μ5.2</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Arial"/>
                          <a:ea typeface="Times New Roman"/>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Arial"/>
                          <a:ea typeface="Times New Roman"/>
                        </a:rPr>
                        <a:t>2</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22"/>
                  </a:ext>
                </a:extLst>
              </a:tr>
              <a:tr h="152923">
                <a:tc>
                  <a:txBody>
                    <a:bodyPr/>
                    <a:lstStyle/>
                    <a:p>
                      <a:pPr algn="ctr">
                        <a:spcAft>
                          <a:spcPts val="0"/>
                        </a:spcAft>
                      </a:pPr>
                      <a:r>
                        <a:rPr lang="el-GR" sz="1100" b="1">
                          <a:latin typeface="Verdana"/>
                          <a:ea typeface="Times New Roman"/>
                          <a:cs typeface="Arial"/>
                        </a:rPr>
                        <a:t>Μ6.1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Verdana"/>
                        <a:ea typeface="Times New Roman"/>
                        <a:cs typeface="Arial"/>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Arial"/>
                          <a:ea typeface="Times New Roman"/>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Arial"/>
                          <a:ea typeface="Times New Roman"/>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23"/>
                  </a:ext>
                </a:extLst>
              </a:tr>
              <a:tr h="152923">
                <a:tc>
                  <a:txBody>
                    <a:bodyPr/>
                    <a:lstStyle/>
                    <a:p>
                      <a:pPr algn="ctr">
                        <a:spcAft>
                          <a:spcPts val="0"/>
                        </a:spcAft>
                      </a:pPr>
                      <a:r>
                        <a:rPr lang="el-GR" sz="1100" b="1">
                          <a:latin typeface="Verdana"/>
                          <a:ea typeface="Times New Roman"/>
                          <a:cs typeface="Arial"/>
                        </a:rPr>
                        <a:t>Μ6.2</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endParaRPr lang="el-GR" sz="1100">
                        <a:latin typeface="Arial"/>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Arial"/>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Arial"/>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Arial"/>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Arial"/>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el-GR" sz="1100">
                        <a:latin typeface="Arial"/>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a:latin typeface="Arial"/>
                          <a:ea typeface="Times New Roman"/>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Arial"/>
                          <a:ea typeface="Times New Roman"/>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24"/>
                  </a:ext>
                </a:extLst>
              </a:tr>
              <a:tr h="152923">
                <a:tc>
                  <a:txBody>
                    <a:bodyPr/>
                    <a:lstStyle/>
                    <a:p>
                      <a:pPr algn="ctr">
                        <a:spcAft>
                          <a:spcPts val="0"/>
                        </a:spcAft>
                      </a:pPr>
                      <a:r>
                        <a:rPr lang="el-GR" sz="1100" b="1">
                          <a:latin typeface="Verdana"/>
                          <a:ea typeface="Times New Roman"/>
                          <a:cs typeface="Arial"/>
                        </a:rPr>
                        <a:t>ΣΥΝΟΛΟ</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6E6E6"/>
                    </a:solidFill>
                  </a:tcPr>
                </a:tc>
                <a:tc>
                  <a:txBody>
                    <a:bodyPr/>
                    <a:lstStyle/>
                    <a:p>
                      <a:pPr algn="ctr">
                        <a:spcAft>
                          <a:spcPts val="0"/>
                        </a:spcAft>
                      </a:pPr>
                      <a:r>
                        <a:rPr lang="el-GR" sz="1100" b="1">
                          <a:latin typeface="Verdana"/>
                          <a:ea typeface="Times New Roman"/>
                          <a:cs typeface="Arial"/>
                        </a:rPr>
                        <a:t>2</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1</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8</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18</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5</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6</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a:latin typeface="Verdana"/>
                          <a:ea typeface="Times New Roman"/>
                          <a:cs typeface="Arial"/>
                        </a:rPr>
                        <a:t>10</a:t>
                      </a:r>
                      <a:endParaRPr lang="el-GR" sz="110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el-GR" sz="1100" b="1" dirty="0">
                          <a:latin typeface="Arial"/>
                          <a:ea typeface="Times New Roman"/>
                        </a:rPr>
                        <a:t>50</a:t>
                      </a:r>
                      <a:endParaRPr lang="el-GR" sz="1100" dirty="0">
                        <a:latin typeface="Times New Roman"/>
                        <a:ea typeface="Times New Roman"/>
                      </a:endParaRPr>
                    </a:p>
                  </a:txBody>
                  <a:tcPr marL="57778" marR="57778" marT="0" marB="0" anchor="b">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25"/>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a:t>Δείκτες Άξονα Προτεραιότητα 1: Πρόωρη Συνταξιοδότηση / Μέτρο 1.1: Πρόωρη Συνταξιοδότηση </a:t>
            </a:r>
          </a:p>
        </p:txBody>
      </p:sp>
      <p:graphicFrame>
        <p:nvGraphicFramePr>
          <p:cNvPr id="4" name="3 - Θέση περιεχομένου"/>
          <p:cNvGraphicFramePr>
            <a:graphicFrameLocks noGrp="1"/>
          </p:cNvGraphicFramePr>
          <p:nvPr>
            <p:ph idx="1"/>
          </p:nvPr>
        </p:nvGraphicFramePr>
        <p:xfrm>
          <a:off x="1187624" y="1412776"/>
          <a:ext cx="6840757" cy="12001500"/>
        </p:xfrm>
        <a:graphic>
          <a:graphicData uri="http://schemas.openxmlformats.org/drawingml/2006/table">
            <a:tbl>
              <a:tblPr/>
              <a:tblGrid>
                <a:gridCol w="977251">
                  <a:extLst>
                    <a:ext uri="{9D8B030D-6E8A-4147-A177-3AD203B41FA5}">
                      <a16:colId xmlns:a16="http://schemas.microsoft.com/office/drawing/2014/main" val="20000"/>
                    </a:ext>
                  </a:extLst>
                </a:gridCol>
                <a:gridCol w="977251">
                  <a:extLst>
                    <a:ext uri="{9D8B030D-6E8A-4147-A177-3AD203B41FA5}">
                      <a16:colId xmlns:a16="http://schemas.microsoft.com/office/drawing/2014/main" val="20001"/>
                    </a:ext>
                  </a:extLst>
                </a:gridCol>
                <a:gridCol w="977251">
                  <a:extLst>
                    <a:ext uri="{9D8B030D-6E8A-4147-A177-3AD203B41FA5}">
                      <a16:colId xmlns:a16="http://schemas.microsoft.com/office/drawing/2014/main" val="20002"/>
                    </a:ext>
                  </a:extLst>
                </a:gridCol>
                <a:gridCol w="977251">
                  <a:extLst>
                    <a:ext uri="{9D8B030D-6E8A-4147-A177-3AD203B41FA5}">
                      <a16:colId xmlns:a16="http://schemas.microsoft.com/office/drawing/2014/main" val="20003"/>
                    </a:ext>
                  </a:extLst>
                </a:gridCol>
                <a:gridCol w="977251">
                  <a:extLst>
                    <a:ext uri="{9D8B030D-6E8A-4147-A177-3AD203B41FA5}">
                      <a16:colId xmlns:a16="http://schemas.microsoft.com/office/drawing/2014/main" val="20004"/>
                    </a:ext>
                  </a:extLst>
                </a:gridCol>
                <a:gridCol w="977251">
                  <a:extLst>
                    <a:ext uri="{9D8B030D-6E8A-4147-A177-3AD203B41FA5}">
                      <a16:colId xmlns:a16="http://schemas.microsoft.com/office/drawing/2014/main" val="20005"/>
                    </a:ext>
                  </a:extLst>
                </a:gridCol>
                <a:gridCol w="977251">
                  <a:extLst>
                    <a:ext uri="{9D8B030D-6E8A-4147-A177-3AD203B41FA5}">
                      <a16:colId xmlns:a16="http://schemas.microsoft.com/office/drawing/2014/main" val="20006"/>
                    </a:ext>
                  </a:extLst>
                </a:gridCol>
              </a:tblGrid>
              <a:tr h="206980">
                <a:tc>
                  <a:txBody>
                    <a:bodyPr/>
                    <a:lstStyle/>
                    <a:p>
                      <a:pPr algn="ctr">
                        <a:spcAft>
                          <a:spcPts val="0"/>
                        </a:spcAft>
                      </a:pPr>
                      <a:r>
                        <a:rPr lang="el-GR" sz="1050" b="1">
                          <a:latin typeface="Arial Narrow"/>
                          <a:ea typeface="Times New Roman"/>
                        </a:rPr>
                        <a:t>Ερώτημα</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a:spcAft>
                          <a:spcPts val="0"/>
                        </a:spcAft>
                      </a:pPr>
                      <a:r>
                        <a:rPr lang="el-GR" sz="1050" b="1">
                          <a:latin typeface="Arial Narrow"/>
                          <a:ea typeface="Times New Roman"/>
                        </a:rPr>
                        <a:t>Κριτήριο</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a:spcAft>
                          <a:spcPts val="0"/>
                        </a:spcAft>
                      </a:pPr>
                      <a:r>
                        <a:rPr lang="el-GR" sz="1050" b="1">
                          <a:latin typeface="Arial Narrow"/>
                          <a:ea typeface="Times New Roman"/>
                        </a:rPr>
                        <a:t>Κωδικός Δείκτη</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a:spcAft>
                          <a:spcPts val="0"/>
                        </a:spcAft>
                      </a:pPr>
                      <a:r>
                        <a:rPr lang="el-GR" sz="1050" b="1">
                          <a:latin typeface="Arial Narrow"/>
                          <a:ea typeface="Times New Roman"/>
                        </a:rPr>
                        <a:t>Δείκτης</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a:spcAft>
                          <a:spcPts val="0"/>
                        </a:spcAft>
                      </a:pPr>
                      <a:r>
                        <a:rPr lang="el-GR" sz="1050" b="1">
                          <a:latin typeface="Arial Narrow"/>
                          <a:ea typeface="Times New Roman"/>
                        </a:rPr>
                        <a:t>Στόχος 2006 </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a:spcAft>
                          <a:spcPts val="0"/>
                        </a:spcAft>
                      </a:pPr>
                      <a:r>
                        <a:rPr lang="el-GR" sz="1050" b="1">
                          <a:latin typeface="Arial Narrow"/>
                          <a:ea typeface="Times New Roman"/>
                        </a:rPr>
                        <a:t>Υλοποίηση </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a:spcAft>
                          <a:spcPts val="0"/>
                        </a:spcAft>
                      </a:pPr>
                      <a:r>
                        <a:rPr lang="el-GR" sz="1050" b="1">
                          <a:latin typeface="Arial Narrow"/>
                          <a:ea typeface="Times New Roman"/>
                        </a:rPr>
                        <a:t>Ποσοστό Φυσικής Υλοποίησης </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0"/>
                  </a:ext>
                </a:extLst>
              </a:tr>
              <a:tr h="68993">
                <a:tc>
                  <a:txBody>
                    <a:bodyPr/>
                    <a:lstStyle/>
                    <a:p>
                      <a:pPr algn="ctr">
                        <a:spcAft>
                          <a:spcPts val="0"/>
                        </a:spcAft>
                      </a:pPr>
                      <a:r>
                        <a:rPr lang="el-GR" sz="1050" b="1">
                          <a:latin typeface="Arial Narrow"/>
                          <a:ea typeface="Times New Roman"/>
                        </a:rPr>
                        <a:t> </a:t>
                      </a:r>
                      <a:endParaRPr lang="el-GR" sz="1050">
                        <a:latin typeface="Times New Roman"/>
                        <a:ea typeface="Times New Roman"/>
                      </a:endParaRPr>
                    </a:p>
                  </a:txBody>
                  <a:tcPr marL="27597" marR="27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a:spcAft>
                          <a:spcPts val="0"/>
                        </a:spcAft>
                      </a:pPr>
                      <a:r>
                        <a:rPr lang="el-GR" sz="1050" b="1">
                          <a:latin typeface="Arial Narrow"/>
                          <a:ea typeface="Times New Roman"/>
                        </a:rPr>
                        <a:t> </a:t>
                      </a:r>
                      <a:endParaRPr lang="el-GR" sz="1050">
                        <a:latin typeface="Times New Roman"/>
                        <a:ea typeface="Times New Roman"/>
                      </a:endParaRPr>
                    </a:p>
                  </a:txBody>
                  <a:tcPr marL="27597" marR="27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a:spcAft>
                          <a:spcPts val="0"/>
                        </a:spcAft>
                      </a:pPr>
                      <a:r>
                        <a:rPr lang="el-GR" sz="1050" b="1">
                          <a:latin typeface="Arial Narrow"/>
                          <a:ea typeface="Times New Roman"/>
                        </a:rPr>
                        <a:t> </a:t>
                      </a:r>
                      <a:endParaRPr lang="el-GR" sz="1050">
                        <a:latin typeface="Times New Roman"/>
                        <a:ea typeface="Times New Roman"/>
                      </a:endParaRPr>
                    </a:p>
                  </a:txBody>
                  <a:tcPr marL="27597" marR="27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a:spcAft>
                          <a:spcPts val="0"/>
                        </a:spcAft>
                      </a:pPr>
                      <a:r>
                        <a:rPr lang="el-GR" sz="1050" b="1">
                          <a:latin typeface="Arial Narrow"/>
                          <a:ea typeface="Times New Roman"/>
                        </a:rPr>
                        <a:t> </a:t>
                      </a:r>
                      <a:endParaRPr lang="el-GR" sz="1050">
                        <a:latin typeface="Times New Roman"/>
                        <a:ea typeface="Times New Roman"/>
                      </a:endParaRPr>
                    </a:p>
                  </a:txBody>
                  <a:tcPr marL="27597" marR="27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a:spcAft>
                          <a:spcPts val="0"/>
                        </a:spcAft>
                      </a:pPr>
                      <a:r>
                        <a:rPr lang="en-US" sz="1050" b="1">
                          <a:latin typeface="Arial Narrow"/>
                          <a:ea typeface="Times New Roman"/>
                        </a:rPr>
                        <a:t>1</a:t>
                      </a:r>
                      <a:endParaRPr lang="el-GR" sz="1050">
                        <a:latin typeface="Times New Roman"/>
                        <a:ea typeface="Times New Roman"/>
                      </a:endParaRPr>
                    </a:p>
                  </a:txBody>
                  <a:tcPr marL="27597" marR="27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a:spcAft>
                          <a:spcPts val="0"/>
                        </a:spcAft>
                      </a:pPr>
                      <a:r>
                        <a:rPr lang="en-US" sz="1050" b="1">
                          <a:latin typeface="Arial Narrow"/>
                          <a:ea typeface="Times New Roman"/>
                        </a:rPr>
                        <a:t>2</a:t>
                      </a:r>
                      <a:endParaRPr lang="el-GR" sz="1050">
                        <a:latin typeface="Times New Roman"/>
                        <a:ea typeface="Times New Roman"/>
                      </a:endParaRPr>
                    </a:p>
                  </a:txBody>
                  <a:tcPr marL="27597" marR="27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a:spcAft>
                          <a:spcPts val="0"/>
                        </a:spcAft>
                      </a:pPr>
                      <a:r>
                        <a:rPr lang="en-US" sz="1050" b="1">
                          <a:latin typeface="Arial Narrow"/>
                          <a:ea typeface="Times New Roman"/>
                        </a:rPr>
                        <a:t>3</a:t>
                      </a:r>
                      <a:r>
                        <a:rPr lang="el-GR" sz="1050" b="1">
                          <a:latin typeface="Arial Narrow"/>
                          <a:ea typeface="Times New Roman"/>
                        </a:rPr>
                        <a:t>=</a:t>
                      </a:r>
                      <a:r>
                        <a:rPr lang="en-US" sz="1050" b="1">
                          <a:latin typeface="Arial Narrow"/>
                          <a:ea typeface="Times New Roman"/>
                        </a:rPr>
                        <a:t>2</a:t>
                      </a:r>
                      <a:r>
                        <a:rPr lang="el-GR" sz="1050" b="1">
                          <a:latin typeface="Arial Narrow"/>
                          <a:ea typeface="Times New Roman"/>
                        </a:rPr>
                        <a:t>/</a:t>
                      </a:r>
                      <a:r>
                        <a:rPr lang="en-US" sz="1050" b="1">
                          <a:latin typeface="Arial Narrow"/>
                          <a:ea typeface="Times New Roman"/>
                        </a:rPr>
                        <a:t>1</a:t>
                      </a:r>
                      <a:endParaRPr lang="el-GR" sz="1050">
                        <a:latin typeface="Times New Roman"/>
                        <a:ea typeface="Times New Roman"/>
                      </a:endParaRPr>
                    </a:p>
                  </a:txBody>
                  <a:tcPr marL="27597" marR="27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1"/>
                  </a:ext>
                </a:extLst>
              </a:tr>
              <a:tr h="220779">
                <a:tc>
                  <a:txBody>
                    <a:bodyPr/>
                    <a:lstStyle/>
                    <a:p>
                      <a:pPr algn="ctr">
                        <a:spcAft>
                          <a:spcPts val="0"/>
                        </a:spcAft>
                      </a:pPr>
                      <a:r>
                        <a:rPr lang="el-GR" sz="1050">
                          <a:latin typeface="Arial Narrow"/>
                          <a:ea typeface="Times New Roman"/>
                        </a:rPr>
                        <a:t> </a:t>
                      </a:r>
                      <a:endParaRPr lang="el-GR" sz="1050">
                        <a:latin typeface="Times New Roman"/>
                        <a:ea typeface="Times New Roman"/>
                      </a:endParaRPr>
                    </a:p>
                  </a:txBody>
                  <a:tcPr marL="27597" marR="27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 </a:t>
                      </a:r>
                      <a:endParaRPr lang="el-GR" sz="1050">
                        <a:latin typeface="Times New Roman"/>
                        <a:ea typeface="Times New Roman"/>
                      </a:endParaRPr>
                    </a:p>
                  </a:txBody>
                  <a:tcPr marL="27597" marR="27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 </a:t>
                      </a:r>
                      <a:endParaRPr lang="el-GR" sz="1050">
                        <a:latin typeface="Times New Roman"/>
                        <a:ea typeface="Times New Roman"/>
                      </a:endParaRPr>
                    </a:p>
                  </a:txBody>
                  <a:tcPr marL="27597" marR="27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050" b="1">
                          <a:latin typeface="Arial Narrow"/>
                          <a:ea typeface="Times New Roman"/>
                        </a:rPr>
                        <a:t>Α. ΔΕΙΚΤΕΣ ΠΡΑΓΜΑΤΟΠΟΙΗΣΗΣ (ΕΚΡΟΩΝ)</a:t>
                      </a:r>
                      <a:endParaRPr lang="el-GR" sz="1050">
                        <a:latin typeface="Times New Roman"/>
                        <a:ea typeface="Times New Roman"/>
                      </a:endParaRPr>
                    </a:p>
                  </a:txBody>
                  <a:tcPr marL="27597" marR="27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 </a:t>
                      </a:r>
                      <a:endParaRPr lang="el-GR" sz="1050">
                        <a:latin typeface="Times New Roman"/>
                        <a:ea typeface="Times New Roman"/>
                      </a:endParaRPr>
                    </a:p>
                  </a:txBody>
                  <a:tcPr marL="27597" marR="27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 </a:t>
                      </a:r>
                      <a:endParaRPr lang="el-GR" sz="1050">
                        <a:latin typeface="Times New Roman"/>
                        <a:ea typeface="Times New Roman"/>
                      </a:endParaRPr>
                    </a:p>
                  </a:txBody>
                  <a:tcPr marL="27597" marR="27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 </a:t>
                      </a:r>
                      <a:endParaRPr lang="el-GR" sz="1050">
                        <a:latin typeface="Times New Roman"/>
                        <a:ea typeface="Times New Roman"/>
                      </a:endParaRPr>
                    </a:p>
                  </a:txBody>
                  <a:tcPr marL="27597" marR="27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0389">
                <a:tc>
                  <a:txBody>
                    <a:bodyPr/>
                    <a:lstStyle/>
                    <a:p>
                      <a:pPr algn="ctr">
                        <a:spcAft>
                          <a:spcPts val="0"/>
                        </a:spcAft>
                      </a:pPr>
                      <a:r>
                        <a:rPr lang="el-GR" sz="1050">
                          <a:latin typeface="Arial Narrow"/>
                          <a:ea typeface="Times New Roman"/>
                        </a:rPr>
                        <a:t> </a:t>
                      </a:r>
                      <a:endParaRPr lang="el-GR" sz="1050">
                        <a:latin typeface="Times New Roman"/>
                        <a:ea typeface="Times New Roman"/>
                      </a:endParaRPr>
                    </a:p>
                  </a:txBody>
                  <a:tcPr marL="27597" marR="27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 </a:t>
                      </a:r>
                      <a:endParaRPr lang="el-GR" sz="1050">
                        <a:latin typeface="Times New Roman"/>
                        <a:ea typeface="Times New Roman"/>
                      </a:endParaRPr>
                    </a:p>
                  </a:txBody>
                  <a:tcPr marL="27597" marR="27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 </a:t>
                      </a:r>
                      <a:endParaRPr lang="el-GR" sz="1050">
                        <a:latin typeface="Times New Roman"/>
                        <a:ea typeface="Times New Roman"/>
                      </a:endParaRPr>
                    </a:p>
                  </a:txBody>
                  <a:tcPr marL="27597" marR="27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050">
                          <a:latin typeface="Arial Narrow"/>
                          <a:ea typeface="Times New Roman"/>
                        </a:rPr>
                        <a:t>Αριθμός Δικαιούχων</a:t>
                      </a:r>
                      <a:endParaRPr lang="el-GR" sz="1050">
                        <a:latin typeface="Times New Roman"/>
                        <a:ea typeface="Times New Roman"/>
                      </a:endParaRPr>
                    </a:p>
                  </a:txBody>
                  <a:tcPr marL="27597" marR="27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69.080</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61.650</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cs typeface="Arial"/>
                        </a:rPr>
                        <a:t>89,24%</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75973">
                <a:tc>
                  <a:txBody>
                    <a:bodyPr/>
                    <a:lstStyle/>
                    <a:p>
                      <a:pPr algn="ctr">
                        <a:spcAft>
                          <a:spcPts val="0"/>
                        </a:spcAft>
                      </a:pPr>
                      <a:r>
                        <a:rPr lang="el-GR" sz="1050">
                          <a:latin typeface="Arial Narrow"/>
                          <a:ea typeface="Times New Roman"/>
                        </a:rPr>
                        <a:t> </a:t>
                      </a:r>
                      <a:endParaRPr lang="el-GR" sz="1050">
                        <a:latin typeface="Times New Roman"/>
                        <a:ea typeface="Times New Roman"/>
                      </a:endParaRPr>
                    </a:p>
                  </a:txBody>
                  <a:tcPr marL="27597" marR="27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 </a:t>
                      </a:r>
                      <a:endParaRPr lang="el-GR" sz="1050">
                        <a:latin typeface="Times New Roman"/>
                        <a:ea typeface="Times New Roman"/>
                      </a:endParaRPr>
                    </a:p>
                  </a:txBody>
                  <a:tcPr marL="27597" marR="27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 </a:t>
                      </a:r>
                      <a:endParaRPr lang="el-GR" sz="1050">
                        <a:latin typeface="Times New Roman"/>
                        <a:ea typeface="Times New Roman"/>
                      </a:endParaRPr>
                    </a:p>
                  </a:txBody>
                  <a:tcPr marL="27597" marR="27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050">
                          <a:latin typeface="Arial Narrow"/>
                          <a:ea typeface="Times New Roman"/>
                        </a:rPr>
                        <a:t>Παραχώρηση Εκτάσεων από τους Δικαιούχους στους Διαδόχους [σε Ha]</a:t>
                      </a:r>
                      <a:endParaRPr lang="el-GR" sz="1050">
                        <a:latin typeface="Times New Roman"/>
                        <a:ea typeface="Times New Roman"/>
                      </a:endParaRPr>
                    </a:p>
                  </a:txBody>
                  <a:tcPr marL="27597" marR="27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363.772</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386.552</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106,26%</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0779">
                <a:tc>
                  <a:txBody>
                    <a:bodyPr/>
                    <a:lstStyle/>
                    <a:p>
                      <a:pPr algn="ctr">
                        <a:spcAft>
                          <a:spcPts val="0"/>
                        </a:spcAft>
                      </a:pPr>
                      <a:r>
                        <a:rPr lang="el-GR" sz="1050">
                          <a:latin typeface="Arial Narrow"/>
                          <a:ea typeface="Times New Roman"/>
                        </a:rPr>
                        <a:t> </a:t>
                      </a:r>
                      <a:endParaRPr lang="el-GR" sz="1050">
                        <a:latin typeface="Times New Roman"/>
                        <a:ea typeface="Times New Roman"/>
                      </a:endParaRPr>
                    </a:p>
                  </a:txBody>
                  <a:tcPr marL="27597" marR="27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 </a:t>
                      </a:r>
                      <a:endParaRPr lang="el-GR" sz="1050">
                        <a:latin typeface="Times New Roman"/>
                        <a:ea typeface="Times New Roman"/>
                      </a:endParaRPr>
                    </a:p>
                  </a:txBody>
                  <a:tcPr marL="27597" marR="27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 </a:t>
                      </a:r>
                      <a:endParaRPr lang="el-GR" sz="1050">
                        <a:latin typeface="Times New Roman"/>
                        <a:ea typeface="Times New Roman"/>
                      </a:endParaRPr>
                    </a:p>
                  </a:txBody>
                  <a:tcPr marL="27597" marR="27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050" b="1">
                          <a:latin typeface="Arial Narrow"/>
                          <a:ea typeface="Times New Roman"/>
                        </a:rPr>
                        <a:t>Β. ΔΕΙΚΤΕΣ ΑΠΟΤΕΛΕΣΜΑΤΟΣ ΚΑΙ ΕΠΙΠΤΩΣΕΩΝ</a:t>
                      </a:r>
                      <a:endParaRPr lang="el-GR" sz="1050">
                        <a:latin typeface="Times New Roman"/>
                        <a:ea typeface="Times New Roman"/>
                      </a:endParaRPr>
                    </a:p>
                  </a:txBody>
                  <a:tcPr marL="27597" marR="27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 </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 </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 </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772725">
                <a:tc>
                  <a:txBody>
                    <a:bodyPr/>
                    <a:lstStyle/>
                    <a:p>
                      <a:pPr algn="ctr">
                        <a:spcAft>
                          <a:spcPts val="0"/>
                        </a:spcAft>
                      </a:pPr>
                      <a:r>
                        <a:rPr lang="el-GR" sz="1050">
                          <a:latin typeface="Arial Narrow"/>
                          <a:ea typeface="Times New Roman"/>
                        </a:rPr>
                        <a:t>IV.1.A.</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IV.1.A-1</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IV.1.A-1.1</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050">
                          <a:latin typeface="Arial Narrow"/>
                          <a:ea typeface="Times New Roman"/>
                        </a:rPr>
                        <a:t>Αναλογία αριθμού των δικαιούχων για εγκατάσταση που αντικαθιστούν δικαιούχους ενίσχυσης για πρόωρη συνταξιοδότηση προς σύνολο περιπτώσεων ενισχυόμενης συνταξιοδότησης</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0,8</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0,82</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 102,5%</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86363">
                <a:tc rowSpan="3">
                  <a:txBody>
                    <a:bodyPr/>
                    <a:lstStyle/>
                    <a:p>
                      <a:pPr algn="ctr">
                        <a:spcAft>
                          <a:spcPts val="0"/>
                        </a:spcAft>
                      </a:pPr>
                      <a:r>
                        <a:rPr lang="el-GR" sz="1050">
                          <a:latin typeface="Arial Narrow"/>
                          <a:ea typeface="Times New Roman"/>
                        </a:rPr>
                        <a:t>IV.1</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spcAft>
                          <a:spcPts val="0"/>
                        </a:spcAft>
                      </a:pPr>
                      <a:r>
                        <a:rPr lang="el-GR" sz="1050">
                          <a:latin typeface="Arial Narrow"/>
                          <a:ea typeface="Times New Roman"/>
                        </a:rPr>
                        <a:t>IV.1-1</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IV1-1.1</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050">
                          <a:latin typeface="Arial Narrow"/>
                          <a:ea typeface="Times New Roman"/>
                        </a:rPr>
                        <a:t>Μέση διαφορά ηλικίας μεταξύ του αποχωρούντος γεωργού και του διαδόχου (σε έτη)</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30</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27</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 90%</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65160">
                <a:tc vMerge="1">
                  <a:txBody>
                    <a:bodyPr/>
                    <a:lstStyle/>
                    <a:p>
                      <a:endParaRPr lang="el-GR"/>
                    </a:p>
                  </a:txBody>
                  <a:tcPr/>
                </a:tc>
                <a:tc vMerge="1">
                  <a:txBody>
                    <a:bodyPr/>
                    <a:lstStyle/>
                    <a:p>
                      <a:endParaRPr lang="el-GR"/>
                    </a:p>
                  </a:txBody>
                  <a:tcPr/>
                </a:tc>
                <a:tc rowSpan="2">
                  <a:txBody>
                    <a:bodyPr/>
                    <a:lstStyle/>
                    <a:p>
                      <a:pPr algn="ctr">
                        <a:spcAft>
                          <a:spcPts val="0"/>
                        </a:spcAft>
                      </a:pPr>
                      <a:r>
                        <a:rPr lang="el-GR" sz="1050">
                          <a:latin typeface="Arial Narrow"/>
                          <a:ea typeface="Times New Roman"/>
                        </a:rPr>
                        <a:t>IV.1-1.2</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spcAft>
                          <a:spcPts val="0"/>
                        </a:spcAft>
                      </a:pPr>
                      <a:r>
                        <a:rPr lang="el-GR" sz="1050">
                          <a:latin typeface="Arial Narrow"/>
                          <a:ea typeface="Times New Roman"/>
                        </a:rPr>
                        <a:t>Πρόωρα αποδεσμευθείσα έκταση (εκτάρια και αριθμός εκμεταλλεύσεων)</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363.772</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386.552</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a:latin typeface="Arial Narrow"/>
                          <a:ea typeface="Times New Roman"/>
                        </a:rPr>
                        <a:t>106,26%</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10813">
                <a:tc vMerge="1">
                  <a:txBody>
                    <a:bodyPr/>
                    <a:lstStyle/>
                    <a:p>
                      <a:endParaRPr lang="el-GR"/>
                    </a:p>
                  </a:txBody>
                  <a:tcPr/>
                </a:tc>
                <a:tc vMerge="1">
                  <a:txBody>
                    <a:bodyPr/>
                    <a:lstStyle/>
                    <a:p>
                      <a:endParaRPr lang="el-GR"/>
                    </a:p>
                  </a:txBody>
                  <a:tcPr/>
                </a:tc>
                <a:tc vMerge="1">
                  <a:txBody>
                    <a:bodyPr/>
                    <a:lstStyle/>
                    <a:p>
                      <a:endParaRPr lang="el-GR"/>
                    </a:p>
                  </a:txBody>
                  <a:tcPr/>
                </a:tc>
                <a:tc vMerge="1">
                  <a:txBody>
                    <a:bodyPr/>
                    <a:lstStyle/>
                    <a:p>
                      <a:endParaRPr lang="el-GR"/>
                    </a:p>
                  </a:txBody>
                  <a:tcPr/>
                </a:tc>
                <a:tc>
                  <a:txBody>
                    <a:bodyPr/>
                    <a:lstStyle/>
                    <a:p>
                      <a:pPr algn="ctr">
                        <a:spcAft>
                          <a:spcPts val="0"/>
                        </a:spcAft>
                      </a:pPr>
                      <a:r>
                        <a:rPr lang="el-GR" sz="1050">
                          <a:latin typeface="Arial Narrow"/>
                          <a:ea typeface="Times New Roman"/>
                        </a:rPr>
                        <a:t>69.080</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61.650</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a:latin typeface="Arial Narrow"/>
                          <a:ea typeface="Times New Roman"/>
                        </a:rPr>
                        <a:t>89,24%</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75973">
                <a:tc rowSpan="6">
                  <a:txBody>
                    <a:bodyPr/>
                    <a:lstStyle/>
                    <a:p>
                      <a:pPr algn="ctr">
                        <a:spcAft>
                          <a:spcPts val="0"/>
                        </a:spcAft>
                      </a:pPr>
                      <a:r>
                        <a:rPr lang="el-GR" sz="1050">
                          <a:latin typeface="Arial Narrow"/>
                          <a:ea typeface="Times New Roman"/>
                        </a:rPr>
                        <a:t>IV.2.</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algn="ctr">
                        <a:spcAft>
                          <a:spcPts val="0"/>
                        </a:spcAft>
                      </a:pPr>
                      <a:r>
                        <a:rPr lang="el-GR" sz="1050">
                          <a:latin typeface="Arial Narrow"/>
                          <a:ea typeface="Times New Roman"/>
                        </a:rPr>
                        <a:t>IV.2-1</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algn="ctr">
                        <a:spcAft>
                          <a:spcPts val="0"/>
                        </a:spcAft>
                      </a:pPr>
                      <a:r>
                        <a:rPr lang="el-GR" sz="1050">
                          <a:latin typeface="Arial Narrow"/>
                          <a:ea typeface="Times New Roman"/>
                        </a:rPr>
                        <a:t>IV.2-1.2</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050" i="1">
                          <a:latin typeface="Arial Narrow"/>
                          <a:ea typeface="Times New Roman"/>
                        </a:rPr>
                        <a:t>Ανάπτυξη διαρθρώσεων εκμετάλλευσης χάρη σε συγχωνεύσεις:</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 </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 </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 </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65160">
                <a:tc vMerge="1">
                  <a:txBody>
                    <a:bodyPr/>
                    <a:lstStyle/>
                    <a:p>
                      <a:endParaRPr lang="el-GR"/>
                    </a:p>
                  </a:txBody>
                  <a:tcPr/>
                </a:tc>
                <a:tc vMerge="1">
                  <a:txBody>
                    <a:bodyPr/>
                    <a:lstStyle/>
                    <a:p>
                      <a:endParaRPr lang="el-GR"/>
                    </a:p>
                  </a:txBody>
                  <a:tcPr/>
                </a:tc>
                <a:tc vMerge="1">
                  <a:txBody>
                    <a:bodyPr/>
                    <a:lstStyle/>
                    <a:p>
                      <a:endParaRPr lang="el-GR"/>
                    </a:p>
                  </a:txBody>
                  <a:tcPr/>
                </a:tc>
                <a:tc rowSpan="2">
                  <a:txBody>
                    <a:bodyPr/>
                    <a:lstStyle/>
                    <a:p>
                      <a:pPr algn="r">
                        <a:spcAft>
                          <a:spcPts val="0"/>
                        </a:spcAft>
                      </a:pPr>
                      <a:r>
                        <a:rPr lang="el-GR" sz="1050">
                          <a:latin typeface="Arial Narrow"/>
                          <a:ea typeface="Times New Roman"/>
                        </a:rPr>
                        <a:t>α. αύξηση του μέσου μεγέθους όλων των σχετικών εκμεταλλεύσεων που απομένουν μετά τη μεταβίβαση / συγχώνευση (εκτάρια και %)</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8,5 </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10,7</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a:latin typeface="Arial Narrow"/>
                          <a:ea typeface="Times New Roman"/>
                        </a:rPr>
                        <a:t>126%</a:t>
                      </a:r>
                      <a:r>
                        <a:rPr lang="el-GR" sz="1050">
                          <a:latin typeface="Arial Narrow"/>
                          <a:ea typeface="Times New Roman"/>
                        </a:rPr>
                        <a:t> </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486786">
                <a:tc vMerge="1">
                  <a:txBody>
                    <a:bodyPr/>
                    <a:lstStyle/>
                    <a:p>
                      <a:endParaRPr lang="el-GR"/>
                    </a:p>
                  </a:txBody>
                  <a:tcPr/>
                </a:tc>
                <a:tc vMerge="1">
                  <a:txBody>
                    <a:bodyPr/>
                    <a:lstStyle/>
                    <a:p>
                      <a:endParaRPr lang="el-GR"/>
                    </a:p>
                  </a:txBody>
                  <a:tcPr/>
                </a:tc>
                <a:tc vMerge="1">
                  <a:txBody>
                    <a:bodyPr/>
                    <a:lstStyle/>
                    <a:p>
                      <a:endParaRPr lang="el-GR"/>
                    </a:p>
                  </a:txBody>
                  <a:tcPr/>
                </a:tc>
                <a:tc vMerge="1">
                  <a:txBody>
                    <a:bodyPr/>
                    <a:lstStyle/>
                    <a:p>
                      <a:endParaRPr lang="el-GR"/>
                    </a:p>
                  </a:txBody>
                  <a:tcPr/>
                </a:tc>
                <a:tc>
                  <a:txBody>
                    <a:bodyPr/>
                    <a:lstStyle/>
                    <a:p>
                      <a:pPr algn="ctr">
                        <a:spcAft>
                          <a:spcPts val="0"/>
                        </a:spcAft>
                      </a:pPr>
                      <a:r>
                        <a:rPr lang="el-GR" sz="1050">
                          <a:latin typeface="Arial Narrow"/>
                          <a:ea typeface="Times New Roman"/>
                        </a:rPr>
                        <a:t>20</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l-GR" sz="1050">
                        <a:latin typeface="Arial Narrow"/>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l-GR" sz="1050">
                          <a:latin typeface="Arial Narrow"/>
                          <a:ea typeface="Times New Roman"/>
                        </a:rPr>
                        <a:t> </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496752">
                <a:tc vMerge="1">
                  <a:txBody>
                    <a:bodyPr/>
                    <a:lstStyle/>
                    <a:p>
                      <a:endParaRPr lang="el-GR"/>
                    </a:p>
                  </a:txBody>
                  <a:tcPr/>
                </a:tc>
                <a:tc vMerge="1">
                  <a:txBody>
                    <a:bodyPr/>
                    <a:lstStyle/>
                    <a:p>
                      <a:endParaRPr lang="el-GR"/>
                    </a:p>
                  </a:txBody>
                  <a:tcPr/>
                </a:tc>
                <a:tc vMerge="1">
                  <a:txBody>
                    <a:bodyPr/>
                    <a:lstStyle/>
                    <a:p>
                      <a:endParaRPr lang="el-GR"/>
                    </a:p>
                  </a:txBody>
                  <a:tcPr/>
                </a:tc>
                <a:tc>
                  <a:txBody>
                    <a:bodyPr/>
                    <a:lstStyle/>
                    <a:p>
                      <a:pPr algn="r">
                        <a:spcAft>
                          <a:spcPts val="0"/>
                        </a:spcAft>
                      </a:pPr>
                      <a:r>
                        <a:rPr lang="el-GR" sz="1050">
                          <a:latin typeface="Arial Narrow"/>
                          <a:ea typeface="Times New Roman"/>
                        </a:rPr>
                        <a:t>β. μείωση του αριθμού εκμεταλλεύσεων που εναπομένουν μετά τη μεταβίβαση / συγχώνευση (αριθμός) </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 </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050">
                        <a:latin typeface="Arial Narrow"/>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l-GR" sz="1050">
                          <a:latin typeface="Arial Narrow"/>
                          <a:ea typeface="Times New Roman"/>
                        </a:rPr>
                        <a:t> </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20779">
                <a:tc vMerge="1">
                  <a:txBody>
                    <a:bodyPr/>
                    <a:lstStyle/>
                    <a:p>
                      <a:endParaRPr lang="el-GR"/>
                    </a:p>
                  </a:txBody>
                  <a:tcPr/>
                </a:tc>
                <a:tc vMerge="1">
                  <a:txBody>
                    <a:bodyPr/>
                    <a:lstStyle/>
                    <a:p>
                      <a:endParaRPr lang="el-GR"/>
                    </a:p>
                  </a:txBody>
                  <a:tcPr/>
                </a:tc>
                <a:tc vMerge="1">
                  <a:txBody>
                    <a:bodyPr/>
                    <a:lstStyle/>
                    <a:p>
                      <a:endParaRPr lang="el-GR"/>
                    </a:p>
                  </a:txBody>
                  <a:tcPr/>
                </a:tc>
                <a:tc>
                  <a:txBody>
                    <a:bodyPr/>
                    <a:lstStyle/>
                    <a:p>
                      <a:pPr algn="r">
                        <a:spcAft>
                          <a:spcPts val="0"/>
                        </a:spcAft>
                      </a:pPr>
                      <a:r>
                        <a:rPr lang="el-GR" sz="1050">
                          <a:latin typeface="Arial Narrow"/>
                          <a:ea typeface="Times New Roman"/>
                        </a:rPr>
                        <a:t>γ) αριθμός αγροτεμαχίων διευριμένης εκματάλλευσης </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 -</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50">
                          <a:latin typeface="Arial Narrow"/>
                          <a:ea typeface="Times New Roman"/>
                        </a:rPr>
                        <a:t> </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l-GR" sz="1050">
                          <a:latin typeface="Arial Narrow"/>
                          <a:ea typeface="Times New Roman"/>
                        </a:rPr>
                        <a:t> </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441557">
                <a:tc vMerge="1">
                  <a:txBody>
                    <a:bodyPr/>
                    <a:lstStyle/>
                    <a:p>
                      <a:endParaRPr lang="el-GR"/>
                    </a:p>
                  </a:txBody>
                  <a:tcPr/>
                </a:tc>
                <a:tc vMerge="1">
                  <a:txBody>
                    <a:bodyPr/>
                    <a:lstStyle/>
                    <a:p>
                      <a:endParaRPr lang="el-GR"/>
                    </a:p>
                  </a:txBody>
                  <a:tcPr/>
                </a:tc>
                <a:tc vMerge="1">
                  <a:txBody>
                    <a:bodyPr/>
                    <a:lstStyle/>
                    <a:p>
                      <a:endParaRPr lang="el-GR"/>
                    </a:p>
                  </a:txBody>
                  <a:tcPr/>
                </a:tc>
                <a:tc>
                  <a:txBody>
                    <a:bodyPr/>
                    <a:lstStyle/>
                    <a:p>
                      <a:pPr algn="just">
                        <a:spcAft>
                          <a:spcPts val="0"/>
                        </a:spcAft>
                      </a:pPr>
                      <a:r>
                        <a:rPr lang="el-GR" sz="1050">
                          <a:latin typeface="Arial Narrow"/>
                          <a:ea typeface="Times New Roman"/>
                        </a:rPr>
                        <a:t>δ) τάση για εξειδίκευση των εκμεταλλεύσεων (μικτή παραγωγή έναντι χωριστά ζωικής και αροτραίας) (περιγραφή)</a:t>
                      </a:r>
                      <a:endParaRPr lang="el-GR" sz="105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spcAft>
                          <a:spcPts val="0"/>
                        </a:spcAft>
                      </a:pPr>
                      <a:r>
                        <a:rPr lang="el-GR" sz="1050" dirty="0">
                          <a:latin typeface="Arial Narrow"/>
                          <a:ea typeface="Times New Roman"/>
                        </a:rPr>
                        <a:t> Για την περίοδο 2000-2006, οι διευρυμένες εκμεταλλεύσεις   εξειδικεύονται ως εξής :  Δενδρώδεις  Καλλιέργειες 19%, Αμπέλια 3%, Καπνά 4%, </a:t>
                      </a:r>
                      <a:r>
                        <a:rPr lang="el-GR" sz="1050" dirty="0" err="1">
                          <a:latin typeface="Arial Narrow"/>
                          <a:ea typeface="Times New Roman"/>
                        </a:rPr>
                        <a:t>Ξηρικές</a:t>
                      </a:r>
                      <a:r>
                        <a:rPr lang="el-GR" sz="1050" dirty="0">
                          <a:latin typeface="Arial Narrow"/>
                          <a:ea typeface="Times New Roman"/>
                        </a:rPr>
                        <a:t> Καλλιέργειες 33% και ποτιστικές 42</a:t>
                      </a:r>
                      <a:endParaRPr lang="el-GR" sz="1050" dirty="0">
                        <a:latin typeface="Times New Roman"/>
                        <a:ea typeface="Times New Roman"/>
                      </a:endParaRPr>
                    </a:p>
                  </a:txBody>
                  <a:tcPr marL="27597" marR="27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15"/>
                  </a:ext>
                </a:extLst>
              </a:tr>
            </a:tbl>
          </a:graphicData>
        </a:graphic>
      </p:graphicFrame>
      <p:sp>
        <p:nvSpPr>
          <p:cNvPr id="47105"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l-GR" sz="1800" b="0" i="0" u="none" strike="noStrike" cap="none" normalizeH="0" baseline="0">
                <a:ln>
                  <a:noFill/>
                </a:ln>
                <a:solidFill>
                  <a:schemeClr val="tx1"/>
                </a:solidFill>
                <a:effectLst/>
                <a:latin typeface="Arial" pitchFamily="34" charset="0"/>
                <a:cs typeface="Arial" pitchFamily="34" charset="0"/>
              </a:rPr>
            </a:b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47106" name="Rectangle 2"/>
          <p:cNvSpPr>
            <a:spLocks noChangeArrowheads="1"/>
          </p:cNvSpPr>
          <p:nvPr/>
        </p:nvSpPr>
        <p:spPr bwMode="auto">
          <a:xfrm>
            <a:off x="0" y="0"/>
            <a:ext cx="3017838" cy="6350"/>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br>
              <a:rPr lang="el-GR" sz="2000" dirty="0"/>
            </a:br>
            <a:r>
              <a:rPr lang="el-GR" sz="2000" dirty="0"/>
              <a:t>Πίνακας Ποσοτικών Στόχων και Δεικτών (εκροές) του Ε.Π.Α.Α 2000 – 2006 και Βαθμός Κάλυψης μέχρι 31/12/06 </a:t>
            </a:r>
          </a:p>
        </p:txBody>
      </p:sp>
      <p:graphicFrame>
        <p:nvGraphicFramePr>
          <p:cNvPr id="5" name="4 - Θέση περιεχομένου"/>
          <p:cNvGraphicFramePr>
            <a:graphicFrameLocks noGrp="1"/>
          </p:cNvGraphicFramePr>
          <p:nvPr>
            <p:ph idx="1"/>
          </p:nvPr>
        </p:nvGraphicFramePr>
        <p:xfrm>
          <a:off x="611560" y="1593445"/>
          <a:ext cx="8280919" cy="13411200"/>
        </p:xfrm>
        <a:graphic>
          <a:graphicData uri="http://schemas.openxmlformats.org/drawingml/2006/table">
            <a:tbl>
              <a:tblPr/>
              <a:tblGrid>
                <a:gridCol w="2431276">
                  <a:extLst>
                    <a:ext uri="{9D8B030D-6E8A-4147-A177-3AD203B41FA5}">
                      <a16:colId xmlns:a16="http://schemas.microsoft.com/office/drawing/2014/main" val="20000"/>
                    </a:ext>
                  </a:extLst>
                </a:gridCol>
                <a:gridCol w="2015577">
                  <a:extLst>
                    <a:ext uri="{9D8B030D-6E8A-4147-A177-3AD203B41FA5}">
                      <a16:colId xmlns:a16="http://schemas.microsoft.com/office/drawing/2014/main" val="20001"/>
                    </a:ext>
                  </a:extLst>
                </a:gridCol>
                <a:gridCol w="953961">
                  <a:extLst>
                    <a:ext uri="{9D8B030D-6E8A-4147-A177-3AD203B41FA5}">
                      <a16:colId xmlns:a16="http://schemas.microsoft.com/office/drawing/2014/main" val="20002"/>
                    </a:ext>
                  </a:extLst>
                </a:gridCol>
                <a:gridCol w="1015241">
                  <a:extLst>
                    <a:ext uri="{9D8B030D-6E8A-4147-A177-3AD203B41FA5}">
                      <a16:colId xmlns:a16="http://schemas.microsoft.com/office/drawing/2014/main" val="20003"/>
                    </a:ext>
                  </a:extLst>
                </a:gridCol>
                <a:gridCol w="1015241">
                  <a:extLst>
                    <a:ext uri="{9D8B030D-6E8A-4147-A177-3AD203B41FA5}">
                      <a16:colId xmlns:a16="http://schemas.microsoft.com/office/drawing/2014/main" val="20004"/>
                    </a:ext>
                  </a:extLst>
                </a:gridCol>
                <a:gridCol w="849623">
                  <a:extLst>
                    <a:ext uri="{9D8B030D-6E8A-4147-A177-3AD203B41FA5}">
                      <a16:colId xmlns:a16="http://schemas.microsoft.com/office/drawing/2014/main" val="20005"/>
                    </a:ext>
                  </a:extLst>
                </a:gridCol>
              </a:tblGrid>
              <a:tr h="111142">
                <a:tc>
                  <a:txBody>
                    <a:bodyPr/>
                    <a:lstStyle/>
                    <a:p>
                      <a:pPr algn="ctr">
                        <a:spcAft>
                          <a:spcPts val="0"/>
                        </a:spcAft>
                      </a:pPr>
                      <a:r>
                        <a:rPr lang="el-GR" sz="1100" b="1">
                          <a:latin typeface="Arial Narrow"/>
                          <a:ea typeface="Times New Roman"/>
                          <a:cs typeface="Arial"/>
                        </a:rPr>
                        <a:t>ΜΕΤΡΟ</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3B3B3"/>
                    </a:solidFill>
                  </a:tcPr>
                </a:tc>
                <a:tc>
                  <a:txBody>
                    <a:bodyPr/>
                    <a:lstStyle/>
                    <a:p>
                      <a:pPr algn="ctr">
                        <a:spcAft>
                          <a:spcPts val="0"/>
                        </a:spcAft>
                      </a:pPr>
                      <a:r>
                        <a:rPr lang="el-GR" sz="1100" b="1">
                          <a:latin typeface="Arial Narrow"/>
                          <a:ea typeface="Times New Roman"/>
                          <a:cs typeface="Arial"/>
                        </a:rPr>
                        <a:t>ΔΕΙΚΤΕΣ</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3B3B3"/>
                    </a:solidFill>
                  </a:tcPr>
                </a:tc>
                <a:tc>
                  <a:txBody>
                    <a:bodyPr/>
                    <a:lstStyle/>
                    <a:p>
                      <a:pPr algn="ctr">
                        <a:spcAft>
                          <a:spcPts val="0"/>
                        </a:spcAft>
                      </a:pPr>
                      <a:r>
                        <a:rPr lang="el-GR" sz="1100" b="1">
                          <a:latin typeface="Arial Narrow"/>
                          <a:ea typeface="Times New Roman"/>
                          <a:cs typeface="Arial"/>
                        </a:rPr>
                        <a:t>ΤΙΜΗ ΒΑΣΗΣ</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3B3B3"/>
                    </a:solidFill>
                  </a:tcPr>
                </a:tc>
                <a:tc>
                  <a:txBody>
                    <a:bodyPr/>
                    <a:lstStyle/>
                    <a:p>
                      <a:pPr algn="ctr">
                        <a:spcAft>
                          <a:spcPts val="0"/>
                        </a:spcAft>
                      </a:pPr>
                      <a:r>
                        <a:rPr lang="el-GR" sz="1100" b="1">
                          <a:latin typeface="Arial Narrow"/>
                          <a:ea typeface="Times New Roman"/>
                          <a:cs typeface="Arial"/>
                        </a:rPr>
                        <a:t>ΣΤΟΧΟΣ 2006</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3B3B3"/>
                    </a:solidFill>
                  </a:tcPr>
                </a:tc>
                <a:tc>
                  <a:txBody>
                    <a:bodyPr/>
                    <a:lstStyle/>
                    <a:p>
                      <a:pPr algn="ctr">
                        <a:spcAft>
                          <a:spcPts val="0"/>
                        </a:spcAft>
                      </a:pPr>
                      <a:r>
                        <a:rPr lang="el-GR" sz="1100" b="1">
                          <a:latin typeface="Arial Narrow"/>
                          <a:ea typeface="Times New Roman"/>
                          <a:cs typeface="Arial"/>
                        </a:rPr>
                        <a:t>ΕΠΙΤΕΥΞΗ ΣΤΟΧΩΝ</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3B3B3"/>
                    </a:solidFill>
                  </a:tcPr>
                </a:tc>
                <a:tc>
                  <a:txBody>
                    <a:bodyPr/>
                    <a:lstStyle/>
                    <a:p>
                      <a:pPr algn="ctr">
                        <a:spcAft>
                          <a:spcPts val="0"/>
                        </a:spcAft>
                      </a:pPr>
                      <a:r>
                        <a:rPr lang="el-GR" sz="1100" b="1">
                          <a:latin typeface="Arial Narrow"/>
                          <a:ea typeface="Times New Roman"/>
                          <a:cs typeface="Arial"/>
                        </a:rPr>
                        <a:t>ΠΟΣΟΣΤΟ ΚΑΛΥΨΗΣ ΣΤΟΧΟΥ</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3B3B3"/>
                    </a:solidFill>
                  </a:tcPr>
                </a:tc>
                <a:extLst>
                  <a:ext uri="{0D108BD9-81ED-4DB2-BD59-A6C34878D82A}">
                    <a16:rowId xmlns:a16="http://schemas.microsoft.com/office/drawing/2014/main" val="10000"/>
                  </a:ext>
                </a:extLst>
              </a:tr>
              <a:tr h="148190">
                <a:tc rowSpan="2">
                  <a:txBody>
                    <a:bodyPr/>
                    <a:lstStyle/>
                    <a:p>
                      <a:pPr>
                        <a:spcAft>
                          <a:spcPts val="0"/>
                        </a:spcAft>
                      </a:pPr>
                      <a:r>
                        <a:rPr lang="el-GR" sz="1100" b="1">
                          <a:latin typeface="Arial Narrow"/>
                          <a:ea typeface="Times New Roman"/>
                          <a:cs typeface="Arial"/>
                        </a:rPr>
                        <a:t>ΜΕΤΡΟ 1.1: </a:t>
                      </a:r>
                      <a:r>
                        <a:rPr lang="el-GR" sz="1100">
                          <a:latin typeface="Arial Narrow"/>
                          <a:ea typeface="Times New Roman"/>
                          <a:cs typeface="Arial"/>
                        </a:rPr>
                        <a:t>Πρόωρη Συνταξιοδότηση [Συνεχιζόμενο]</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100">
                          <a:latin typeface="Arial Narrow"/>
                          <a:ea typeface="Times New Roman"/>
                          <a:cs typeface="Arial"/>
                        </a:rPr>
                        <a:t>Αριθμός ατόμων που εντάσσονται στο πρόγραμμα πρόωρης συνταξιοδότησης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29.080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69.080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61.650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89,24%</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0560">
                <a:tc vMerge="1">
                  <a:txBody>
                    <a:bodyPr/>
                    <a:lstStyle/>
                    <a:p>
                      <a:endParaRPr lang="el-GR"/>
                    </a:p>
                  </a:txBody>
                  <a:tcPr/>
                </a:tc>
                <a:tc>
                  <a:txBody>
                    <a:bodyPr/>
                    <a:lstStyle/>
                    <a:p>
                      <a:pPr>
                        <a:spcAft>
                          <a:spcPts val="0"/>
                        </a:spcAft>
                      </a:pPr>
                      <a:r>
                        <a:rPr lang="el-GR" sz="1100">
                          <a:latin typeface="Arial Narrow"/>
                          <a:ea typeface="Times New Roman"/>
                          <a:cs typeface="Arial"/>
                        </a:rPr>
                        <a:t>Παραχώρηση Εκτάσεων από τους Δικαιούχους στους Διαδόχους [σε Ha]</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63.772</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363.772</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386.552</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106,26%</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09084">
                <a:tc rowSpan="2">
                  <a:txBody>
                    <a:bodyPr/>
                    <a:lstStyle/>
                    <a:p>
                      <a:pPr>
                        <a:spcAft>
                          <a:spcPts val="0"/>
                        </a:spcAft>
                      </a:pPr>
                      <a:r>
                        <a:rPr lang="el-GR" sz="1100" b="1">
                          <a:latin typeface="Arial Narrow"/>
                          <a:ea typeface="Times New Roman"/>
                          <a:cs typeface="Arial"/>
                        </a:rPr>
                        <a:t>ΜΕΤΡΟ 2.1: </a:t>
                      </a:r>
                      <a:r>
                        <a:rPr lang="el-GR" sz="1100">
                          <a:latin typeface="Arial Narrow"/>
                          <a:ea typeface="Times New Roman"/>
                          <a:cs typeface="Arial"/>
                        </a:rPr>
                        <a:t>Εξισωτική Αποζημίωση [Συνεχιζόμενο]</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100">
                          <a:latin typeface="Arial Narrow"/>
                          <a:ea typeface="Times New Roman"/>
                          <a:cs typeface="Arial"/>
                        </a:rPr>
                        <a:t>Αριθμός γεωργοκτηνοτρόφων που τους χορηγείται εξισωτική αποζημίωση</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180.000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130.000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103.430,00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79,56%</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78211">
                <a:tc vMerge="1">
                  <a:txBody>
                    <a:bodyPr/>
                    <a:lstStyle/>
                    <a:p>
                      <a:endParaRPr lang="el-GR"/>
                    </a:p>
                  </a:txBody>
                  <a:tcPr/>
                </a:tc>
                <a:tc>
                  <a:txBody>
                    <a:bodyPr/>
                    <a:lstStyle/>
                    <a:p>
                      <a:pPr>
                        <a:spcAft>
                          <a:spcPts val="0"/>
                        </a:spcAft>
                      </a:pPr>
                      <a:r>
                        <a:rPr lang="el-GR" sz="1100">
                          <a:latin typeface="Arial Narrow"/>
                          <a:ea typeface="Times New Roman"/>
                          <a:cs typeface="Arial"/>
                        </a:rPr>
                        <a:t>Καλυπτόμενη έκταση (σε Ha)</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10.582.000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1.900.000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1.866.000,00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98,21%</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7920">
                <a:tc rowSpan="2">
                  <a:txBody>
                    <a:bodyPr/>
                    <a:lstStyle/>
                    <a:p>
                      <a:pPr>
                        <a:spcAft>
                          <a:spcPts val="0"/>
                        </a:spcAft>
                      </a:pPr>
                      <a:r>
                        <a:rPr lang="el-GR" sz="1100" b="1">
                          <a:latin typeface="Arial Narrow"/>
                          <a:ea typeface="Times New Roman"/>
                          <a:cs typeface="Arial"/>
                        </a:rPr>
                        <a:t>ΜΕΤΡΟ 3.1: </a:t>
                      </a:r>
                      <a:r>
                        <a:rPr lang="el-GR" sz="1100">
                          <a:latin typeface="Arial Narrow"/>
                          <a:ea typeface="Times New Roman"/>
                          <a:cs typeface="Arial"/>
                        </a:rPr>
                        <a:t>Βιολογική Γεωργία  [Συνεχιζόμενο]</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100">
                          <a:latin typeface="Arial Narrow"/>
                          <a:ea typeface="Times New Roman"/>
                          <a:cs typeface="Arial"/>
                        </a:rPr>
                        <a:t>Αριθμός Δικαιούχων</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1.305</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15.000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20.364,00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135,76%</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76153">
                <a:tc vMerge="1">
                  <a:txBody>
                    <a:bodyPr/>
                    <a:lstStyle/>
                    <a:p>
                      <a:endParaRPr lang="el-GR"/>
                    </a:p>
                  </a:txBody>
                  <a:tcPr/>
                </a:tc>
                <a:tc>
                  <a:txBody>
                    <a:bodyPr/>
                    <a:lstStyle/>
                    <a:p>
                      <a:pPr>
                        <a:spcAft>
                          <a:spcPts val="0"/>
                        </a:spcAft>
                      </a:pPr>
                      <a:r>
                        <a:rPr lang="el-GR" sz="1100">
                          <a:latin typeface="Arial Narrow"/>
                          <a:ea typeface="Times New Roman"/>
                          <a:cs typeface="Arial"/>
                        </a:rPr>
                        <a:t>Καλυπτόμενη έκταση (σε Ha)</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6.502</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50.000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152.829,70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305,66%</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78211">
                <a:tc rowSpan="2">
                  <a:txBody>
                    <a:bodyPr/>
                    <a:lstStyle/>
                    <a:p>
                      <a:pPr>
                        <a:spcAft>
                          <a:spcPts val="0"/>
                        </a:spcAft>
                      </a:pPr>
                      <a:r>
                        <a:rPr lang="el-GR" sz="1100" b="1">
                          <a:latin typeface="Arial Narrow"/>
                          <a:ea typeface="Times New Roman"/>
                          <a:cs typeface="Arial"/>
                        </a:rPr>
                        <a:t>ΜΕΤΡΟ 3.2: </a:t>
                      </a:r>
                      <a:r>
                        <a:rPr lang="el-GR" sz="1100">
                          <a:latin typeface="Arial Narrow"/>
                          <a:ea typeface="Times New Roman"/>
                          <a:cs typeface="Arial"/>
                        </a:rPr>
                        <a:t>Βιολογική Κτηνοτροφία  [Νέο]</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100">
                          <a:latin typeface="Arial Narrow"/>
                          <a:ea typeface="Times New Roman"/>
                          <a:cs typeface="Arial"/>
                        </a:rPr>
                        <a:t>Αριθμός δικαιούχων</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1.652</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2.050,00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124,09%</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76153">
                <a:tc vMerge="1">
                  <a:txBody>
                    <a:bodyPr/>
                    <a:lstStyle/>
                    <a:p>
                      <a:endParaRPr lang="el-GR"/>
                    </a:p>
                  </a:txBody>
                  <a:tcPr/>
                </a:tc>
                <a:tc>
                  <a:txBody>
                    <a:bodyPr/>
                    <a:lstStyle/>
                    <a:p>
                      <a:pPr>
                        <a:spcAft>
                          <a:spcPts val="0"/>
                        </a:spcAft>
                      </a:pPr>
                      <a:r>
                        <a:rPr lang="el-GR" sz="1100">
                          <a:latin typeface="Arial Narrow"/>
                          <a:ea typeface="Times New Roman"/>
                          <a:cs typeface="Arial"/>
                        </a:rPr>
                        <a:t>Καλυπτόμενη έκταση (σε Ha)</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56.464</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156.772,00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277,65%</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84386">
                <a:tc rowSpan="2">
                  <a:txBody>
                    <a:bodyPr/>
                    <a:lstStyle/>
                    <a:p>
                      <a:pPr>
                        <a:spcAft>
                          <a:spcPts val="0"/>
                        </a:spcAft>
                      </a:pPr>
                      <a:r>
                        <a:rPr lang="el-GR" sz="1100" b="1">
                          <a:latin typeface="Arial Narrow"/>
                          <a:ea typeface="Times New Roman"/>
                          <a:cs typeface="Arial"/>
                        </a:rPr>
                        <a:t>ΜΕΤΡΟ 3.3: </a:t>
                      </a:r>
                      <a:r>
                        <a:rPr lang="el-GR" sz="1100">
                          <a:latin typeface="Arial Narrow"/>
                          <a:ea typeface="Times New Roman"/>
                          <a:cs typeface="Arial"/>
                        </a:rPr>
                        <a:t>Μακροχρόνια Παύση Γεωργικών Γαιών [Συνεχιζόμενο]</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100">
                          <a:latin typeface="Arial Narrow"/>
                          <a:ea typeface="Times New Roman"/>
                          <a:cs typeface="Arial"/>
                        </a:rPr>
                        <a:t>Αριθμός δικαιούχων</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82</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700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149,00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21,29%</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78211">
                <a:tc vMerge="1">
                  <a:txBody>
                    <a:bodyPr/>
                    <a:lstStyle/>
                    <a:p>
                      <a:endParaRPr lang="el-GR"/>
                    </a:p>
                  </a:txBody>
                  <a:tcPr/>
                </a:tc>
                <a:tc>
                  <a:txBody>
                    <a:bodyPr/>
                    <a:lstStyle/>
                    <a:p>
                      <a:pPr>
                        <a:spcAft>
                          <a:spcPts val="0"/>
                        </a:spcAft>
                      </a:pPr>
                      <a:r>
                        <a:rPr lang="el-GR" sz="1100">
                          <a:latin typeface="Arial Narrow"/>
                          <a:ea typeface="Times New Roman"/>
                          <a:cs typeface="Arial"/>
                        </a:rPr>
                        <a:t>Καλυπτόμενη έκταση (σε Ha)</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19.486</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25.000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6.300,00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25,20%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76153">
                <a:tc rowSpan="2">
                  <a:txBody>
                    <a:bodyPr/>
                    <a:lstStyle/>
                    <a:p>
                      <a:pPr>
                        <a:spcAft>
                          <a:spcPts val="0"/>
                        </a:spcAft>
                      </a:pPr>
                      <a:r>
                        <a:rPr lang="el-GR" sz="1100" b="1">
                          <a:latin typeface="Arial Narrow"/>
                          <a:ea typeface="Times New Roman"/>
                          <a:cs typeface="Arial"/>
                        </a:rPr>
                        <a:t>ΜΕΤΡΟ 3.4: </a:t>
                      </a:r>
                      <a:r>
                        <a:rPr lang="el-GR" sz="1100">
                          <a:latin typeface="Arial Narrow"/>
                          <a:ea typeface="Times New Roman"/>
                          <a:cs typeface="Arial"/>
                        </a:rPr>
                        <a:t>Εκτατικοποίηση της Κτηνοτροφίας [Νέο]</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100">
                          <a:latin typeface="Arial Narrow"/>
                          <a:ea typeface="Times New Roman"/>
                          <a:cs typeface="Arial"/>
                        </a:rPr>
                        <a:t>Αριθμός δικαιούχων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1.652</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1.012,00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61,26%</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69979">
                <a:tc vMerge="1">
                  <a:txBody>
                    <a:bodyPr/>
                    <a:lstStyle/>
                    <a:p>
                      <a:endParaRPr lang="el-GR"/>
                    </a:p>
                  </a:txBody>
                  <a:tcPr/>
                </a:tc>
                <a:tc>
                  <a:txBody>
                    <a:bodyPr/>
                    <a:lstStyle/>
                    <a:p>
                      <a:pPr>
                        <a:spcAft>
                          <a:spcPts val="0"/>
                        </a:spcAft>
                      </a:pPr>
                      <a:r>
                        <a:rPr lang="el-GR" sz="1100">
                          <a:latin typeface="Arial Narrow"/>
                          <a:ea typeface="Times New Roman"/>
                          <a:cs typeface="Arial"/>
                        </a:rPr>
                        <a:t>Καλυπτόμενη έκταση (σε Ha)</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56.464</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43.257,00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76,61%</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65862">
                <a:tc rowSpan="2">
                  <a:txBody>
                    <a:bodyPr/>
                    <a:lstStyle/>
                    <a:p>
                      <a:pPr>
                        <a:spcAft>
                          <a:spcPts val="0"/>
                        </a:spcAft>
                      </a:pPr>
                      <a:r>
                        <a:rPr lang="el-GR" sz="1100" b="1">
                          <a:latin typeface="Arial Narrow"/>
                          <a:ea typeface="Times New Roman"/>
                          <a:cs typeface="Arial"/>
                        </a:rPr>
                        <a:t>ΜΕΤΡΟ 3.5: </a:t>
                      </a:r>
                      <a:r>
                        <a:rPr lang="el-GR" sz="1100">
                          <a:latin typeface="Arial Narrow"/>
                          <a:ea typeface="Times New Roman"/>
                          <a:cs typeface="Arial"/>
                        </a:rPr>
                        <a:t>Μείωση της Νιτρορύπανσης Γεωργικής Προέλευσης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100">
                          <a:latin typeface="Arial Narrow"/>
                          <a:ea typeface="Times New Roman"/>
                          <a:cs typeface="Arial"/>
                        </a:rPr>
                        <a:t>Αριθμός δικαιούχων</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3.955</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9.000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16.585,00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184,28%</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69979">
                <a:tc vMerge="1">
                  <a:txBody>
                    <a:bodyPr/>
                    <a:lstStyle/>
                    <a:p>
                      <a:endParaRPr lang="el-GR"/>
                    </a:p>
                  </a:txBody>
                  <a:tcPr/>
                </a:tc>
                <a:tc>
                  <a:txBody>
                    <a:bodyPr/>
                    <a:lstStyle/>
                    <a:p>
                      <a:pPr>
                        <a:spcAft>
                          <a:spcPts val="0"/>
                        </a:spcAft>
                      </a:pPr>
                      <a:r>
                        <a:rPr lang="el-GR" sz="1100">
                          <a:latin typeface="Arial Narrow"/>
                          <a:ea typeface="Times New Roman"/>
                          <a:cs typeface="Arial"/>
                        </a:rPr>
                        <a:t>Καλυπτόμενη έκταση (σε Ha)</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45.911</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93.000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176.445,00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189,73%</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88502">
                <a:tc rowSpan="2">
                  <a:txBody>
                    <a:bodyPr/>
                    <a:lstStyle/>
                    <a:p>
                      <a:pPr>
                        <a:spcAft>
                          <a:spcPts val="0"/>
                        </a:spcAft>
                      </a:pPr>
                      <a:r>
                        <a:rPr lang="el-GR" sz="1100" b="1">
                          <a:latin typeface="Arial Narrow"/>
                          <a:ea typeface="Times New Roman"/>
                          <a:cs typeface="Arial"/>
                        </a:rPr>
                        <a:t>ΜΕΤΡΟ 3.6: </a:t>
                      </a:r>
                      <a:r>
                        <a:rPr lang="el-GR" sz="1100">
                          <a:latin typeface="Arial Narrow"/>
                          <a:ea typeface="Times New Roman"/>
                          <a:cs typeface="Arial"/>
                        </a:rPr>
                        <a:t>Περιβαλλοντική Προστασία της Λίμνης Παμβώτιδας  [Νέο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100">
                          <a:latin typeface="Arial Narrow"/>
                          <a:ea typeface="Times New Roman"/>
                          <a:cs typeface="Arial"/>
                        </a:rPr>
                        <a:t>Αριθμός δικαιούχων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260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0,00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0,00%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76153">
                <a:tc vMerge="1">
                  <a:txBody>
                    <a:bodyPr/>
                    <a:lstStyle/>
                    <a:p>
                      <a:endParaRPr lang="el-GR"/>
                    </a:p>
                  </a:txBody>
                  <a:tcPr/>
                </a:tc>
                <a:tc>
                  <a:txBody>
                    <a:bodyPr/>
                    <a:lstStyle/>
                    <a:p>
                      <a:pPr>
                        <a:spcAft>
                          <a:spcPts val="0"/>
                        </a:spcAft>
                      </a:pPr>
                      <a:r>
                        <a:rPr lang="el-GR" sz="1100">
                          <a:latin typeface="Arial Narrow"/>
                          <a:ea typeface="Times New Roman"/>
                          <a:cs typeface="Arial"/>
                        </a:rPr>
                        <a:t>Καλυπτόμενη έκταση (σε Ha)</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1.300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0,00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0,00%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48190">
                <a:tc rowSpan="2">
                  <a:txBody>
                    <a:bodyPr/>
                    <a:lstStyle/>
                    <a:p>
                      <a:pPr>
                        <a:spcAft>
                          <a:spcPts val="0"/>
                        </a:spcAft>
                      </a:pPr>
                      <a:r>
                        <a:rPr lang="el-GR" sz="1100" b="1">
                          <a:latin typeface="Arial Narrow"/>
                          <a:ea typeface="Times New Roman"/>
                          <a:cs typeface="Arial"/>
                        </a:rPr>
                        <a:t>ΜΕΤΡΟ 3.7: </a:t>
                      </a:r>
                      <a:r>
                        <a:rPr lang="el-GR" sz="1100">
                          <a:latin typeface="Arial Narrow"/>
                          <a:ea typeface="Times New Roman"/>
                          <a:cs typeface="Arial"/>
                        </a:rPr>
                        <a:t>Πρόγραμμα Απειλούμενων Αυτοχθόνων Φυλών Αγρίων Ζώων [Συνεχιζόμενο]</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100">
                          <a:latin typeface="Arial Narrow"/>
                          <a:ea typeface="Times New Roman"/>
                          <a:cs typeface="Arial"/>
                        </a:rPr>
                        <a:t>Αριθμός δικαιούχων για προγράμματα απειλούμενων με εγκατάλειψη φυλών αγροτικών ζώων</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909</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1.500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2.220,00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148,00%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86444">
                <a:tc vMerge="1">
                  <a:txBody>
                    <a:bodyPr/>
                    <a:lstStyle/>
                    <a:p>
                      <a:endParaRPr lang="el-GR"/>
                    </a:p>
                  </a:txBody>
                  <a:tcPr/>
                </a:tc>
                <a:tc>
                  <a:txBody>
                    <a:bodyPr/>
                    <a:lstStyle/>
                    <a:p>
                      <a:pPr>
                        <a:spcAft>
                          <a:spcPts val="0"/>
                        </a:spcAft>
                      </a:pPr>
                      <a:r>
                        <a:rPr lang="el-GR" sz="1100">
                          <a:latin typeface="Arial Narrow"/>
                          <a:ea typeface="Times New Roman"/>
                          <a:cs typeface="Arial"/>
                        </a:rPr>
                        <a:t>Καλυπτόμενη έκταση (σε Ha)</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8.000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8.300,00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103,75%</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148190">
                <a:tc rowSpan="2">
                  <a:txBody>
                    <a:bodyPr/>
                    <a:lstStyle/>
                    <a:p>
                      <a:pPr>
                        <a:spcAft>
                          <a:spcPts val="0"/>
                        </a:spcAft>
                      </a:pPr>
                      <a:r>
                        <a:rPr lang="el-GR" sz="1100" b="1">
                          <a:latin typeface="Arial Narrow"/>
                          <a:ea typeface="Times New Roman"/>
                          <a:cs typeface="Arial"/>
                        </a:rPr>
                        <a:t>ΜΕΤΡΟ 3.8: </a:t>
                      </a:r>
                      <a:r>
                        <a:rPr lang="el-GR" sz="1100">
                          <a:latin typeface="Arial Narrow"/>
                          <a:ea typeface="Times New Roman"/>
                          <a:cs typeface="Arial"/>
                        </a:rPr>
                        <a:t>Διατήρηση Εκτατικών Καλλιεργειών που κινδυνεύουν από τη Γενετική Διάβρωση [Νέο]</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100">
                          <a:latin typeface="Arial Narrow"/>
                          <a:ea typeface="Times New Roman"/>
                          <a:cs typeface="Arial"/>
                        </a:rPr>
                        <a:t>Αριθμός δικαιούχων για προγράμματα διατήρησης εκτατικών καλλιεργειών που κινδυνεύουν από γενετική διάβρωση</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900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251,00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27,89%</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104968">
                <a:tc vMerge="1">
                  <a:txBody>
                    <a:bodyPr/>
                    <a:lstStyle/>
                    <a:p>
                      <a:endParaRPr lang="el-GR"/>
                    </a:p>
                  </a:txBody>
                  <a:tcPr/>
                </a:tc>
                <a:tc>
                  <a:txBody>
                    <a:bodyPr/>
                    <a:lstStyle/>
                    <a:p>
                      <a:pPr>
                        <a:spcAft>
                          <a:spcPts val="0"/>
                        </a:spcAft>
                      </a:pPr>
                      <a:r>
                        <a:rPr lang="el-GR" sz="1100">
                          <a:latin typeface="Arial Narrow"/>
                          <a:ea typeface="Times New Roman"/>
                          <a:cs typeface="Arial"/>
                        </a:rPr>
                        <a:t>Καλυπτόμενη έκταση (σε Ha)</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4.100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491,75</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11,99%</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r h="118552">
                <a:tc rowSpan="2">
                  <a:txBody>
                    <a:bodyPr/>
                    <a:lstStyle/>
                    <a:p>
                      <a:pPr>
                        <a:spcAft>
                          <a:spcPts val="0"/>
                        </a:spcAft>
                      </a:pPr>
                      <a:r>
                        <a:rPr lang="el-GR" sz="1100" b="1">
                          <a:latin typeface="Arial Narrow"/>
                          <a:ea typeface="Times New Roman"/>
                          <a:cs typeface="Arial"/>
                        </a:rPr>
                        <a:t>ΜΕΤΡΟ 3.9: </a:t>
                      </a:r>
                      <a:r>
                        <a:rPr lang="el-GR" sz="1100">
                          <a:latin typeface="Arial Narrow"/>
                          <a:ea typeface="Times New Roman"/>
                          <a:cs typeface="Arial"/>
                        </a:rPr>
                        <a:t>Πρόγραμμα Διαχείρισης των Λιμνών και Λιμνοθαλασσών Θράκης [Νέο]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100">
                          <a:latin typeface="Arial Narrow"/>
                          <a:ea typeface="Times New Roman"/>
                          <a:cs typeface="Arial"/>
                        </a:rPr>
                        <a:t>Αριθμός δικαιούχων για προγράμματα διαχείρισης λιμνών και λιμνοθαλασσών Θράκης</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4.000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853,00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21,33%</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r h="96735">
                <a:tc vMerge="1">
                  <a:txBody>
                    <a:bodyPr/>
                    <a:lstStyle/>
                    <a:p>
                      <a:endParaRPr lang="el-GR"/>
                    </a:p>
                  </a:txBody>
                  <a:tcPr/>
                </a:tc>
                <a:tc>
                  <a:txBody>
                    <a:bodyPr/>
                    <a:lstStyle/>
                    <a:p>
                      <a:pPr>
                        <a:spcAft>
                          <a:spcPts val="0"/>
                        </a:spcAft>
                      </a:pPr>
                      <a:r>
                        <a:rPr lang="el-GR" sz="1100">
                          <a:latin typeface="Arial Narrow"/>
                          <a:ea typeface="Times New Roman"/>
                          <a:cs typeface="Arial"/>
                        </a:rPr>
                        <a:t>Καλυπτόμενη έκταση (σε Ha)</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12.000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8.354,54</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69,62%</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2"/>
                  </a:ext>
                </a:extLst>
              </a:tr>
              <a:tr h="111142">
                <a:tc rowSpan="2">
                  <a:txBody>
                    <a:bodyPr/>
                    <a:lstStyle/>
                    <a:p>
                      <a:pPr>
                        <a:spcAft>
                          <a:spcPts val="0"/>
                        </a:spcAft>
                      </a:pPr>
                      <a:r>
                        <a:rPr lang="el-GR" sz="1100" b="1">
                          <a:latin typeface="Arial Narrow"/>
                          <a:ea typeface="Times New Roman"/>
                          <a:cs typeface="Arial"/>
                        </a:rPr>
                        <a:t>ΜΕΤΡΟ 3.10: </a:t>
                      </a:r>
                      <a:r>
                        <a:rPr lang="el-GR" sz="1100">
                          <a:latin typeface="Arial Narrow"/>
                          <a:ea typeface="Times New Roman"/>
                          <a:cs typeface="Arial"/>
                        </a:rPr>
                        <a:t>Πρόγραμμα  Διαχείρισης Παραλίμνιων Εκτάσεων των Λιμνών Βόλβης και Κορώνειας [Νέο]</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100">
                          <a:latin typeface="Arial Narrow"/>
                          <a:ea typeface="Times New Roman"/>
                          <a:cs typeface="Arial"/>
                        </a:rPr>
                        <a:t>Αριθμός δικαιούχων για προγράμματα διαχείρισης λιμνών Βόλβη-Κορώνεια</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1.200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86</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7,17%</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3"/>
                  </a:ext>
                </a:extLst>
              </a:tr>
              <a:tr h="82328">
                <a:tc vMerge="1">
                  <a:txBody>
                    <a:bodyPr/>
                    <a:lstStyle/>
                    <a:p>
                      <a:endParaRPr lang="el-GR"/>
                    </a:p>
                  </a:txBody>
                  <a:tcPr/>
                </a:tc>
                <a:tc>
                  <a:txBody>
                    <a:bodyPr/>
                    <a:lstStyle/>
                    <a:p>
                      <a:pPr>
                        <a:spcAft>
                          <a:spcPts val="0"/>
                        </a:spcAft>
                      </a:pPr>
                      <a:r>
                        <a:rPr lang="el-GR" sz="1100">
                          <a:latin typeface="Arial Narrow"/>
                          <a:ea typeface="Times New Roman"/>
                          <a:cs typeface="Arial"/>
                        </a:rPr>
                        <a:t>Καλυπτόμενη έκταση (σε Ha)</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7.300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1055</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14,45%</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4"/>
                  </a:ext>
                </a:extLst>
              </a:tr>
              <a:tr h="88502">
                <a:tc rowSpan="2">
                  <a:txBody>
                    <a:bodyPr/>
                    <a:lstStyle/>
                    <a:p>
                      <a:pPr>
                        <a:spcAft>
                          <a:spcPts val="0"/>
                        </a:spcAft>
                      </a:pPr>
                      <a:r>
                        <a:rPr lang="el-GR" sz="1100" b="1">
                          <a:latin typeface="Arial Narrow"/>
                          <a:ea typeface="Times New Roman"/>
                          <a:cs typeface="Arial"/>
                        </a:rPr>
                        <a:t>ΜΕΤΡΟ 3.11: </a:t>
                      </a:r>
                      <a:r>
                        <a:rPr lang="el-GR" sz="1100">
                          <a:latin typeface="Arial Narrow"/>
                          <a:ea typeface="Times New Roman"/>
                          <a:cs typeface="Arial"/>
                        </a:rPr>
                        <a:t>Διατήρηση και Αποκατάσταση Φυτοφρακτών [Νέο]</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100">
                          <a:latin typeface="Arial Narrow"/>
                          <a:ea typeface="Times New Roman"/>
                          <a:cs typeface="Arial"/>
                        </a:rPr>
                        <a:t>Καλυπτόμενη έκταση (σε Ha) στο νομό Έβρου</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4.000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0,00%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5"/>
                  </a:ext>
                </a:extLst>
              </a:tr>
              <a:tr h="76153">
                <a:tc vMerge="1">
                  <a:txBody>
                    <a:bodyPr/>
                    <a:lstStyle/>
                    <a:p>
                      <a:endParaRPr lang="el-GR"/>
                    </a:p>
                  </a:txBody>
                  <a:tcPr/>
                </a:tc>
                <a:tc>
                  <a:txBody>
                    <a:bodyPr/>
                    <a:lstStyle/>
                    <a:p>
                      <a:pPr>
                        <a:spcAft>
                          <a:spcPts val="0"/>
                        </a:spcAft>
                      </a:pPr>
                      <a:r>
                        <a:rPr lang="el-GR" sz="1100">
                          <a:latin typeface="Arial Narrow"/>
                          <a:ea typeface="Times New Roman"/>
                          <a:cs typeface="Arial"/>
                        </a:rPr>
                        <a:t>Καλυπτόμενη έκταση (σε Ha) στο νομό Ιωαννίνων</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1.000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0,00%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6"/>
                  </a:ext>
                </a:extLst>
              </a:tr>
              <a:tr h="118552">
                <a:tc rowSpan="2">
                  <a:txBody>
                    <a:bodyPr/>
                    <a:lstStyle/>
                    <a:p>
                      <a:pPr>
                        <a:spcAft>
                          <a:spcPts val="0"/>
                        </a:spcAft>
                      </a:pPr>
                      <a:r>
                        <a:rPr lang="el-GR" sz="1100" b="1">
                          <a:latin typeface="Arial Narrow"/>
                          <a:ea typeface="Times New Roman"/>
                          <a:cs typeface="Arial"/>
                        </a:rPr>
                        <a:t>ΜΕΤΡΟ 3.12: </a:t>
                      </a:r>
                      <a:r>
                        <a:rPr lang="el-GR" sz="1100">
                          <a:latin typeface="Arial Narrow"/>
                          <a:ea typeface="Times New Roman"/>
                          <a:cs typeface="Arial"/>
                        </a:rPr>
                        <a:t>Διατήρηση και Ανακατασκευή Αναβαθμίδων σε επικλινείς εκτάσεις για την προστασία των εδαφών από τη διάβρωση [Νέο]</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100">
                          <a:latin typeface="Arial Narrow"/>
                          <a:ea typeface="Times New Roman"/>
                          <a:cs typeface="Arial"/>
                        </a:rPr>
                        <a:t>Έκταση στην οποία θα εφαρμοστεί το πρόγραμμα ανακατασκευής αναβαθμίδων (σε Ha)</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43.750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1.317</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3,01%</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7"/>
                  </a:ext>
                </a:extLst>
              </a:tr>
              <a:tr h="78211">
                <a:tc vMerge="1">
                  <a:txBody>
                    <a:bodyPr/>
                    <a:lstStyle/>
                    <a:p>
                      <a:endParaRPr lang="el-GR"/>
                    </a:p>
                  </a:txBody>
                  <a:tcPr/>
                </a:tc>
                <a:tc>
                  <a:txBody>
                    <a:bodyPr/>
                    <a:lstStyle/>
                    <a:p>
                      <a:pPr>
                        <a:spcAft>
                          <a:spcPts val="0"/>
                        </a:spcAft>
                      </a:pPr>
                      <a:r>
                        <a:rPr lang="el-GR" sz="1100">
                          <a:latin typeface="Arial Narrow"/>
                          <a:ea typeface="Times New Roman"/>
                          <a:cs typeface="Arial"/>
                        </a:rPr>
                        <a:t>Δικαιούχοι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559</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8"/>
                  </a:ext>
                </a:extLst>
              </a:tr>
              <a:tr h="156423">
                <a:tc rowSpan="2">
                  <a:txBody>
                    <a:bodyPr/>
                    <a:lstStyle/>
                    <a:p>
                      <a:pPr>
                        <a:spcAft>
                          <a:spcPts val="0"/>
                        </a:spcAft>
                      </a:pPr>
                      <a:r>
                        <a:rPr lang="el-GR" sz="1100" b="1">
                          <a:latin typeface="Arial Narrow"/>
                          <a:ea typeface="Times New Roman"/>
                          <a:cs typeface="Arial"/>
                        </a:rPr>
                        <a:t>ΜΕΤΡΟ 3.13: </a:t>
                      </a:r>
                      <a:r>
                        <a:rPr lang="el-GR" sz="1100">
                          <a:latin typeface="Arial Narrow"/>
                          <a:ea typeface="Times New Roman"/>
                          <a:cs typeface="Arial"/>
                        </a:rPr>
                        <a:t>Διατήρηση Γεωργικών εκτάσεων για την Προστασία ειδών Άγριας Ζωής [Νέο]</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100">
                          <a:latin typeface="Arial Narrow"/>
                          <a:ea typeface="Times New Roman"/>
                          <a:cs typeface="Arial"/>
                        </a:rPr>
                        <a:t>Έκταση στην οποία θα εφαρμοστεί το πρόγραμμα διατήρησης των γεωργικών εκτάσεων για την προστασία της άγριας ζωής (σε Ha)</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23.000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138,443</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0,60%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9"/>
                  </a:ext>
                </a:extLst>
              </a:tr>
              <a:tr h="98793">
                <a:tc vMerge="1">
                  <a:txBody>
                    <a:bodyPr/>
                    <a:lstStyle/>
                    <a:p>
                      <a:endParaRPr lang="el-GR"/>
                    </a:p>
                  </a:txBody>
                  <a:tcPr/>
                </a:tc>
                <a:tc>
                  <a:txBody>
                    <a:bodyPr/>
                    <a:lstStyle/>
                    <a:p>
                      <a:pPr>
                        <a:spcAft>
                          <a:spcPts val="0"/>
                        </a:spcAft>
                      </a:pPr>
                      <a:r>
                        <a:rPr lang="el-GR" sz="1100">
                          <a:latin typeface="Arial Narrow"/>
                          <a:ea typeface="Times New Roman"/>
                          <a:cs typeface="Arial"/>
                        </a:rPr>
                        <a:t>Δικαιούχοι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20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0"/>
                  </a:ext>
                </a:extLst>
              </a:tr>
              <a:tr h="74095">
                <a:tc rowSpan="2">
                  <a:txBody>
                    <a:bodyPr/>
                    <a:lstStyle/>
                    <a:p>
                      <a:pPr>
                        <a:spcAft>
                          <a:spcPts val="0"/>
                        </a:spcAft>
                      </a:pPr>
                      <a:r>
                        <a:rPr lang="el-GR" sz="1100" b="1">
                          <a:latin typeface="Arial Narrow"/>
                          <a:ea typeface="Times New Roman"/>
                          <a:cs typeface="Arial"/>
                        </a:rPr>
                        <a:t>ΜΕΤΡΟ 3.14: </a:t>
                      </a:r>
                      <a:r>
                        <a:rPr lang="el-GR" sz="1100">
                          <a:latin typeface="Arial Narrow"/>
                          <a:ea typeface="Times New Roman"/>
                          <a:cs typeface="Arial"/>
                        </a:rPr>
                        <a:t>Προστασία Παραδοσιακού Ελαιώνα της Άμφισσας [Νέο]</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100">
                          <a:latin typeface="Arial Narrow"/>
                          <a:ea typeface="Times New Roman"/>
                          <a:cs typeface="Arial"/>
                        </a:rPr>
                        <a:t>Αριθμός δικαιούχων</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3000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2703</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90,10%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1"/>
                  </a:ext>
                </a:extLst>
              </a:tr>
              <a:tr h="65862">
                <a:tc vMerge="1">
                  <a:txBody>
                    <a:bodyPr/>
                    <a:lstStyle/>
                    <a:p>
                      <a:endParaRPr lang="el-GR"/>
                    </a:p>
                  </a:txBody>
                  <a:tcPr/>
                </a:tc>
                <a:tc>
                  <a:txBody>
                    <a:bodyPr/>
                    <a:lstStyle/>
                    <a:p>
                      <a:pPr>
                        <a:spcAft>
                          <a:spcPts val="0"/>
                        </a:spcAft>
                      </a:pPr>
                      <a:r>
                        <a:rPr lang="el-GR" sz="1100">
                          <a:latin typeface="Arial Narrow"/>
                          <a:ea typeface="Times New Roman"/>
                          <a:cs typeface="Arial"/>
                        </a:rPr>
                        <a:t>Καλυπτόμενη Έκταση (ha)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6000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3383</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56,38%</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2"/>
                  </a:ext>
                </a:extLst>
              </a:tr>
              <a:tr h="82328">
                <a:tc rowSpan="2">
                  <a:txBody>
                    <a:bodyPr/>
                    <a:lstStyle/>
                    <a:p>
                      <a:pPr>
                        <a:spcAft>
                          <a:spcPts val="0"/>
                        </a:spcAft>
                      </a:pPr>
                      <a:r>
                        <a:rPr lang="el-GR" sz="1100" b="1">
                          <a:latin typeface="Arial Narrow"/>
                          <a:ea typeface="Times New Roman"/>
                          <a:cs typeface="Arial"/>
                        </a:rPr>
                        <a:t>ΜΕΤΡΟ 3.15: </a:t>
                      </a:r>
                      <a:r>
                        <a:rPr lang="el-GR" sz="1100">
                          <a:latin typeface="Arial Narrow"/>
                          <a:ea typeface="Times New Roman"/>
                          <a:cs typeface="Arial"/>
                        </a:rPr>
                        <a:t>Διατήρηση Παραδοσιακού Αμπελώνα Ν. Θήρας [Νέο]</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100">
                          <a:latin typeface="Arial Narrow"/>
                          <a:ea typeface="Times New Roman"/>
                          <a:cs typeface="Arial"/>
                        </a:rPr>
                        <a:t>Αριθμός δικαιούχων</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500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655</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131,00%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3"/>
                  </a:ext>
                </a:extLst>
              </a:tr>
              <a:tr h="72037">
                <a:tc vMerge="1">
                  <a:txBody>
                    <a:bodyPr/>
                    <a:lstStyle/>
                    <a:p>
                      <a:endParaRPr lang="el-GR"/>
                    </a:p>
                  </a:txBody>
                  <a:tcPr/>
                </a:tc>
                <a:tc>
                  <a:txBody>
                    <a:bodyPr/>
                    <a:lstStyle/>
                    <a:p>
                      <a:pPr>
                        <a:spcAft>
                          <a:spcPts val="0"/>
                        </a:spcAft>
                      </a:pPr>
                      <a:r>
                        <a:rPr lang="el-GR" sz="1100">
                          <a:latin typeface="Arial Narrow"/>
                          <a:ea typeface="Times New Roman"/>
                          <a:cs typeface="Arial"/>
                        </a:rPr>
                        <a:t>Καλυπτόμενη Έκταση (ha)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1500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709</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47,27%</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4"/>
                  </a:ext>
                </a:extLst>
              </a:tr>
              <a:tr h="104968">
                <a:tc rowSpan="2">
                  <a:txBody>
                    <a:bodyPr/>
                    <a:lstStyle/>
                    <a:p>
                      <a:pPr>
                        <a:spcAft>
                          <a:spcPts val="0"/>
                        </a:spcAft>
                      </a:pPr>
                      <a:r>
                        <a:rPr lang="el-GR" sz="1100" b="1">
                          <a:latin typeface="Arial Narrow"/>
                          <a:ea typeface="Times New Roman"/>
                          <a:cs typeface="Arial"/>
                        </a:rPr>
                        <a:t>ΜΕΤΡΟ 3.16: </a:t>
                      </a:r>
                      <a:r>
                        <a:rPr lang="el-GR" sz="1100">
                          <a:latin typeface="Arial Narrow"/>
                          <a:ea typeface="Times New Roman"/>
                          <a:cs typeface="Arial"/>
                        </a:rPr>
                        <a:t>Περιβαλλοντική προστασία Λιμνών Περιφέρειας Δυτικής Μακεδονίας "Λίμνες Βεγορίτιδας - Πετρών (GR1340004) - "Λίμνες Χειμαδίτιδας - Ζαζάρης" (GR1340005) [Νέο]</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100">
                          <a:latin typeface="Arial Narrow"/>
                          <a:ea typeface="Times New Roman"/>
                          <a:cs typeface="Arial"/>
                        </a:rPr>
                        <a:t>Αριθμός δικαιούχων</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1000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28</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2,80%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5"/>
                  </a:ext>
                </a:extLst>
              </a:tr>
              <a:tr h="92619">
                <a:tc vMerge="1">
                  <a:txBody>
                    <a:bodyPr/>
                    <a:lstStyle/>
                    <a:p>
                      <a:endParaRPr lang="el-GR"/>
                    </a:p>
                  </a:txBody>
                  <a:tcPr/>
                </a:tc>
                <a:tc>
                  <a:txBody>
                    <a:bodyPr/>
                    <a:lstStyle/>
                    <a:p>
                      <a:pPr>
                        <a:spcAft>
                          <a:spcPts val="0"/>
                        </a:spcAft>
                      </a:pPr>
                      <a:r>
                        <a:rPr lang="el-GR" sz="1100">
                          <a:latin typeface="Arial Narrow"/>
                          <a:ea typeface="Times New Roman"/>
                          <a:cs typeface="Arial"/>
                        </a:rPr>
                        <a:t>Καλυπτόμενη Έκταση (ha)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3800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221,4</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5,83%</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6"/>
                  </a:ext>
                </a:extLst>
              </a:tr>
              <a:tr h="96735">
                <a:tc rowSpan="2">
                  <a:txBody>
                    <a:bodyPr/>
                    <a:lstStyle/>
                    <a:p>
                      <a:pPr>
                        <a:spcAft>
                          <a:spcPts val="0"/>
                        </a:spcAft>
                      </a:pPr>
                      <a:r>
                        <a:rPr lang="el-GR" sz="1100" b="1">
                          <a:latin typeface="Arial Narrow"/>
                          <a:ea typeface="Times New Roman"/>
                          <a:cs typeface="Arial"/>
                        </a:rPr>
                        <a:t>ΜΕΤΡΟ 3.17:</a:t>
                      </a:r>
                      <a:r>
                        <a:rPr lang="el-GR" sz="1100">
                          <a:latin typeface="Arial Narrow"/>
                          <a:ea typeface="Times New Roman"/>
                          <a:cs typeface="Arial"/>
                        </a:rPr>
                        <a:t>Προστασία της λίμνης Δοϊράνης [Νέο]</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100">
                          <a:latin typeface="Arial Narrow"/>
                          <a:ea typeface="Times New Roman"/>
                          <a:cs typeface="Arial"/>
                        </a:rPr>
                        <a:t>Αριθμός δικαιούχων</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500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42</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8,40%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7"/>
                  </a:ext>
                </a:extLst>
              </a:tr>
              <a:tr h="96735">
                <a:tc vMerge="1">
                  <a:txBody>
                    <a:bodyPr/>
                    <a:lstStyle/>
                    <a:p>
                      <a:endParaRPr lang="el-GR"/>
                    </a:p>
                  </a:txBody>
                  <a:tcPr/>
                </a:tc>
                <a:tc>
                  <a:txBody>
                    <a:bodyPr/>
                    <a:lstStyle/>
                    <a:p>
                      <a:pPr>
                        <a:spcAft>
                          <a:spcPts val="0"/>
                        </a:spcAft>
                      </a:pPr>
                      <a:r>
                        <a:rPr lang="el-GR" sz="1100">
                          <a:latin typeface="Arial Narrow"/>
                          <a:ea typeface="Times New Roman"/>
                          <a:cs typeface="Arial"/>
                        </a:rPr>
                        <a:t>Καλυπτόμενη Έκταση (ha)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2000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450,8</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22,54%</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8"/>
                  </a:ext>
                </a:extLst>
              </a:tr>
              <a:tr h="90560">
                <a:tc rowSpan="2">
                  <a:txBody>
                    <a:bodyPr/>
                    <a:lstStyle/>
                    <a:p>
                      <a:pPr>
                        <a:spcAft>
                          <a:spcPts val="0"/>
                        </a:spcAft>
                      </a:pPr>
                      <a:r>
                        <a:rPr lang="el-GR" sz="1100" b="1">
                          <a:latin typeface="Arial Narrow"/>
                          <a:ea typeface="Times New Roman"/>
                          <a:cs typeface="Arial"/>
                        </a:rPr>
                        <a:t>ΜΕΤΡΟ 4.1: </a:t>
                      </a:r>
                      <a:r>
                        <a:rPr lang="el-GR" sz="1100">
                          <a:latin typeface="Arial Narrow"/>
                          <a:ea typeface="Times New Roman"/>
                          <a:cs typeface="Arial"/>
                        </a:rPr>
                        <a:t>Δασώσεις Γεωργικών Γεών [Συνεχιζόμενο]</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100">
                          <a:latin typeface="Arial Narrow"/>
                          <a:ea typeface="Times New Roman"/>
                          <a:cs typeface="Arial"/>
                        </a:rPr>
                        <a:t>Αριθμός δικαιούχων</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15.707</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25.707</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23.407</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91,05%</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9"/>
                  </a:ext>
                </a:extLst>
              </a:tr>
              <a:tr h="76153">
                <a:tc vMerge="1">
                  <a:txBody>
                    <a:bodyPr/>
                    <a:lstStyle/>
                    <a:p>
                      <a:endParaRPr lang="el-GR"/>
                    </a:p>
                  </a:txBody>
                  <a:tcPr/>
                </a:tc>
                <a:tc>
                  <a:txBody>
                    <a:bodyPr/>
                    <a:lstStyle/>
                    <a:p>
                      <a:pPr>
                        <a:spcAft>
                          <a:spcPts val="0"/>
                        </a:spcAft>
                      </a:pPr>
                      <a:r>
                        <a:rPr lang="el-GR" sz="1100">
                          <a:latin typeface="Arial Narrow"/>
                          <a:ea typeface="Times New Roman"/>
                          <a:cs typeface="Arial"/>
                        </a:rPr>
                        <a:t>Έκταση υποβοηθούμενων φυτεύσεων (εκτάρια)</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21.791</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37.191</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33.995</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91,41%</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40"/>
                  </a:ext>
                </a:extLst>
              </a:tr>
              <a:tr h="100851">
                <a:tc rowSpan="2">
                  <a:txBody>
                    <a:bodyPr/>
                    <a:lstStyle/>
                    <a:p>
                      <a:pPr>
                        <a:spcAft>
                          <a:spcPts val="0"/>
                        </a:spcAft>
                      </a:pPr>
                      <a:r>
                        <a:rPr lang="el-GR" sz="1100" b="1">
                          <a:latin typeface="Arial Narrow"/>
                          <a:ea typeface="Times New Roman"/>
                          <a:cs typeface="Arial"/>
                        </a:rPr>
                        <a:t>ΜΕΤΡΟ 5.1: </a:t>
                      </a:r>
                      <a:r>
                        <a:rPr lang="el-GR" sz="1100">
                          <a:latin typeface="Arial Narrow"/>
                          <a:ea typeface="Times New Roman"/>
                          <a:cs typeface="Arial"/>
                        </a:rPr>
                        <a:t>Εφαρμογή και Τήρηση Προτύπων [Νέο]</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100">
                          <a:latin typeface="Arial Narrow"/>
                          <a:ea typeface="Times New Roman"/>
                          <a:cs typeface="Arial"/>
                        </a:rPr>
                        <a:t>Αριθμός Αιγοπροβατοτροφκών Εκμεταλλεύσεων  (Αριθμός Δικαιούχων)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130.000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4.039</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3,11%</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41"/>
                  </a:ext>
                </a:extLst>
              </a:tr>
              <a:tr h="78211">
                <a:tc vMerge="1">
                  <a:txBody>
                    <a:bodyPr/>
                    <a:lstStyle/>
                    <a:p>
                      <a:endParaRPr lang="el-GR"/>
                    </a:p>
                  </a:txBody>
                  <a:tcPr/>
                </a:tc>
                <a:tc>
                  <a:txBody>
                    <a:bodyPr/>
                    <a:lstStyle/>
                    <a:p>
                      <a:pPr>
                        <a:spcAft>
                          <a:spcPts val="0"/>
                        </a:spcAft>
                      </a:pPr>
                      <a:r>
                        <a:rPr lang="el-GR" sz="1100">
                          <a:latin typeface="Arial Narrow"/>
                          <a:ea typeface="Times New Roman"/>
                          <a:cs typeface="Arial"/>
                        </a:rPr>
                        <a:t>Αριθμός Ζώων (Αιγοπρόβατα)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14.000.000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749.251</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5,35%</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42"/>
                  </a:ext>
                </a:extLst>
              </a:tr>
              <a:tr h="63804">
                <a:tc rowSpan="3">
                  <a:txBody>
                    <a:bodyPr/>
                    <a:lstStyle/>
                    <a:p>
                      <a:pPr>
                        <a:spcAft>
                          <a:spcPts val="0"/>
                        </a:spcAft>
                      </a:pPr>
                      <a:r>
                        <a:rPr lang="el-GR" sz="1100" b="1">
                          <a:latin typeface="Arial Narrow"/>
                          <a:ea typeface="Times New Roman"/>
                          <a:cs typeface="Arial"/>
                        </a:rPr>
                        <a:t>ΜΕΤΡΟ 5.2: </a:t>
                      </a:r>
                      <a:r>
                        <a:rPr lang="el-GR" sz="1100">
                          <a:latin typeface="Arial Narrow"/>
                          <a:ea typeface="Times New Roman"/>
                          <a:cs typeface="Arial"/>
                        </a:rPr>
                        <a:t>Χρήση Υπηρεσιών Παροχής Συμβουλών στον Τομέα της Γεωργίας [Νέο]</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100">
                          <a:latin typeface="Arial Narrow"/>
                          <a:ea typeface="Times New Roman"/>
                          <a:cs typeface="Arial"/>
                        </a:rPr>
                        <a:t>Αριθμός Δικαιούχων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43"/>
                  </a:ext>
                </a:extLst>
              </a:tr>
              <a:tr h="59276">
                <a:tc vMerge="1">
                  <a:txBody>
                    <a:bodyPr/>
                    <a:lstStyle/>
                    <a:p>
                      <a:endParaRPr lang="el-GR"/>
                    </a:p>
                  </a:txBody>
                  <a:tcPr/>
                </a:tc>
                <a:tc>
                  <a:txBody>
                    <a:bodyPr/>
                    <a:lstStyle/>
                    <a:p>
                      <a:pPr>
                        <a:spcAft>
                          <a:spcPts val="0"/>
                        </a:spcAft>
                      </a:pPr>
                      <a:r>
                        <a:rPr lang="el-GR" sz="1100">
                          <a:latin typeface="Arial Narrow"/>
                          <a:ea typeface="Times New Roman"/>
                          <a:cs typeface="Arial"/>
                        </a:rPr>
                        <a:t>Αριθμός Προτύπων που Εφαρμόζονται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44"/>
                  </a:ext>
                </a:extLst>
              </a:tr>
              <a:tr h="53513">
                <a:tc vMerge="1">
                  <a:txBody>
                    <a:bodyPr/>
                    <a:lstStyle/>
                    <a:p>
                      <a:endParaRPr lang="el-GR"/>
                    </a:p>
                  </a:txBody>
                  <a:tcPr/>
                </a:tc>
                <a:tc>
                  <a:txBody>
                    <a:bodyPr/>
                    <a:lstStyle/>
                    <a:p>
                      <a:pPr>
                        <a:spcAft>
                          <a:spcPts val="0"/>
                        </a:spcAft>
                      </a:pPr>
                      <a:r>
                        <a:rPr lang="el-GR" sz="1100">
                          <a:latin typeface="Arial Narrow"/>
                          <a:ea typeface="Times New Roman"/>
                          <a:cs typeface="Arial"/>
                        </a:rPr>
                        <a:t>Καλυπτόμενη Έκταση (ha)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45"/>
                  </a:ext>
                </a:extLst>
              </a:tr>
              <a:tr h="59688">
                <a:tc rowSpan="2">
                  <a:txBody>
                    <a:bodyPr/>
                    <a:lstStyle/>
                    <a:p>
                      <a:pPr>
                        <a:spcAft>
                          <a:spcPts val="0"/>
                        </a:spcAft>
                      </a:pPr>
                      <a:r>
                        <a:rPr lang="el-GR" sz="1100" b="1">
                          <a:latin typeface="Arial Narrow"/>
                          <a:ea typeface="Times New Roman"/>
                          <a:cs typeface="Arial"/>
                        </a:rPr>
                        <a:t>ΜΕΤΡΟ 6.1: </a:t>
                      </a:r>
                      <a:r>
                        <a:rPr lang="el-GR" sz="1100">
                          <a:latin typeface="Arial Narrow"/>
                          <a:ea typeface="Times New Roman"/>
                          <a:cs typeface="Arial"/>
                        </a:rPr>
                        <a:t>Συμμετοχή σε Καθεστώτα Ποιότητας Τροφίμων [Νέο]</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100">
                          <a:latin typeface="Arial Narrow"/>
                          <a:ea typeface="Times New Roman"/>
                          <a:cs typeface="Arial"/>
                        </a:rPr>
                        <a:t>Αριθμός Δικαιούχων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46"/>
                  </a:ext>
                </a:extLst>
              </a:tr>
              <a:tr h="65862">
                <a:tc vMerge="1">
                  <a:txBody>
                    <a:bodyPr/>
                    <a:lstStyle/>
                    <a:p>
                      <a:endParaRPr lang="el-GR"/>
                    </a:p>
                  </a:txBody>
                  <a:tcPr/>
                </a:tc>
                <a:tc>
                  <a:txBody>
                    <a:bodyPr/>
                    <a:lstStyle/>
                    <a:p>
                      <a:pPr>
                        <a:spcAft>
                          <a:spcPts val="0"/>
                        </a:spcAft>
                      </a:pPr>
                      <a:r>
                        <a:rPr lang="el-GR" sz="1100">
                          <a:latin typeface="Arial Narrow"/>
                          <a:ea typeface="Times New Roman"/>
                          <a:cs typeface="Arial"/>
                        </a:rPr>
                        <a:t>Καλυπτόμενη Έκταση (ha)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47"/>
                  </a:ext>
                </a:extLst>
              </a:tr>
              <a:tr h="76153">
                <a:tc rowSpan="2">
                  <a:txBody>
                    <a:bodyPr/>
                    <a:lstStyle/>
                    <a:p>
                      <a:pPr>
                        <a:spcAft>
                          <a:spcPts val="0"/>
                        </a:spcAft>
                      </a:pPr>
                      <a:r>
                        <a:rPr lang="el-GR" sz="1100" b="1">
                          <a:latin typeface="Arial Narrow"/>
                          <a:ea typeface="Times New Roman"/>
                          <a:cs typeface="Arial"/>
                        </a:rPr>
                        <a:t>ΜΕΤΡΟ 6.2: Καθεστώς Ενίσχυσης για την Προώθηση των Προϊόντων Ποιότητας [Νέο]</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100">
                          <a:latin typeface="Arial Narrow"/>
                          <a:ea typeface="Times New Roman"/>
                          <a:cs typeface="Arial"/>
                        </a:rPr>
                        <a:t>Αριθμός  Ενώσεων Παραγωγών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48"/>
                  </a:ext>
                </a:extLst>
              </a:tr>
              <a:tr h="63804">
                <a:tc vMerge="1">
                  <a:txBody>
                    <a:bodyPr/>
                    <a:lstStyle/>
                    <a:p>
                      <a:endParaRPr lang="el-GR"/>
                    </a:p>
                  </a:txBody>
                  <a:tcPr/>
                </a:tc>
                <a:tc>
                  <a:txBody>
                    <a:bodyPr/>
                    <a:lstStyle/>
                    <a:p>
                      <a:pPr>
                        <a:spcAft>
                          <a:spcPts val="0"/>
                        </a:spcAft>
                      </a:pPr>
                      <a:r>
                        <a:rPr lang="el-GR" sz="1100">
                          <a:latin typeface="Arial Narrow"/>
                          <a:ea typeface="Times New Roman"/>
                          <a:cs typeface="Arial"/>
                        </a:rPr>
                        <a:t>Αριθμός Προϊόντων που Προωθούνται</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 </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49"/>
                  </a:ext>
                </a:extLst>
              </a:tr>
              <a:tr h="94677">
                <a:tc>
                  <a:txBody>
                    <a:bodyPr/>
                    <a:lstStyle/>
                    <a:p>
                      <a:pPr>
                        <a:spcAft>
                          <a:spcPts val="0"/>
                        </a:spcAft>
                      </a:pPr>
                      <a:r>
                        <a:rPr lang="el-GR" sz="1100" b="1">
                          <a:latin typeface="Arial Narrow"/>
                          <a:ea typeface="Times New Roman"/>
                          <a:cs typeface="Arial"/>
                        </a:rPr>
                        <a:t> Τεχνική Στήριξη ΕΠΑΑ</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100">
                          <a:latin typeface="Arial Narrow"/>
                          <a:ea typeface="Times New Roman"/>
                          <a:cs typeface="Arial"/>
                        </a:rPr>
                        <a:t>Μελέτες</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0</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6</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Narrow"/>
                          <a:ea typeface="Times New Roman"/>
                          <a:cs typeface="Arial"/>
                        </a:rPr>
                        <a:t>6</a:t>
                      </a:r>
                      <a:endParaRPr lang="el-GR" sz="110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dirty="0">
                          <a:latin typeface="Arial Narrow"/>
                          <a:ea typeface="Times New Roman"/>
                          <a:cs typeface="Arial"/>
                        </a:rPr>
                        <a:t>100,00%</a:t>
                      </a:r>
                      <a:endParaRPr lang="el-GR" sz="1100" dirty="0">
                        <a:latin typeface="Times New Roman"/>
                        <a:ea typeface="Times New Roman"/>
                      </a:endParaRPr>
                    </a:p>
                  </a:txBody>
                  <a:tcPr marL="14819" marR="148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50"/>
                  </a:ext>
                </a:extLst>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Απορρόφηση</a:t>
            </a:r>
          </a:p>
        </p:txBody>
      </p:sp>
      <p:sp>
        <p:nvSpPr>
          <p:cNvPr id="3" name="2 - Θέση περιεχομένου"/>
          <p:cNvSpPr>
            <a:spLocks noGrp="1"/>
          </p:cNvSpPr>
          <p:nvPr>
            <p:ph idx="1"/>
          </p:nvPr>
        </p:nvSpPr>
        <p:spPr/>
        <p:txBody>
          <a:bodyPr/>
          <a:lstStyle/>
          <a:p>
            <a:endParaRPr lang="el-GR" dirty="0"/>
          </a:p>
        </p:txBody>
      </p:sp>
      <p:pic>
        <p:nvPicPr>
          <p:cNvPr id="49154" name="Picture 2"/>
          <p:cNvPicPr>
            <a:picLocks noChangeAspect="1" noChangeArrowheads="1"/>
          </p:cNvPicPr>
          <p:nvPr/>
        </p:nvPicPr>
        <p:blipFill>
          <a:blip r:embed="rId2" cstate="print"/>
          <a:srcRect/>
          <a:stretch>
            <a:fillRect/>
          </a:stretch>
        </p:blipFill>
        <p:spPr bwMode="auto">
          <a:xfrm>
            <a:off x="755576" y="1844824"/>
            <a:ext cx="7241783" cy="3627487"/>
          </a:xfrm>
          <a:prstGeom prst="rect">
            <a:avLst/>
          </a:prstGeom>
          <a:noFill/>
          <a:ln w="9525">
            <a:no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714202"/>
          </a:xfrm>
        </p:spPr>
        <p:txBody>
          <a:bodyPr>
            <a:normAutofit fontScale="90000"/>
          </a:bodyPr>
          <a:lstStyle/>
          <a:p>
            <a:pPr lvl="2" algn="ctr" rtl="0">
              <a:spcBef>
                <a:spcPct val="0"/>
              </a:spcBef>
            </a:pPr>
            <a:r>
              <a:rPr lang="el-GR" b="1" dirty="0"/>
              <a:t>ΑΠΟΔΟΤΙΚΟΤΗΤΑ</a:t>
            </a:r>
            <a:br>
              <a:rPr lang="el-GR" b="1" dirty="0"/>
            </a:br>
            <a:r>
              <a:rPr lang="el-GR" dirty="0"/>
              <a:t>η αποδοτικότητα εκφράζει τη σχέση της υλοποίησης του φυσικού αντικειμένου με την απορρόφηση (οικονομική ολοκλήρωση). Διαφαίνεται λοιπόν από την τιμή που λαμβάνει ο δείκτης (συνολικά και σε επίπεδο ΑΠ), ότι η υλοποίηση του έχει πραγματοποιηθεί σύμφωνα με τον σχετικό προγραμματισμό.</a:t>
            </a:r>
            <a:br>
              <a:rPr lang="el-GR" b="1" dirty="0"/>
            </a:br>
            <a:endParaRPr lang="el-GR" dirty="0"/>
          </a:p>
        </p:txBody>
      </p:sp>
      <p:graphicFrame>
        <p:nvGraphicFramePr>
          <p:cNvPr id="4" name="3 - Θέση περιεχομένου"/>
          <p:cNvGraphicFramePr>
            <a:graphicFrameLocks noGrp="1"/>
          </p:cNvGraphicFramePr>
          <p:nvPr>
            <p:ph idx="1"/>
          </p:nvPr>
        </p:nvGraphicFramePr>
        <p:xfrm>
          <a:off x="395535" y="1988840"/>
          <a:ext cx="8568952" cy="4064792"/>
        </p:xfrm>
        <a:graphic>
          <a:graphicData uri="http://schemas.openxmlformats.org/drawingml/2006/table">
            <a:tbl>
              <a:tblPr/>
              <a:tblGrid>
                <a:gridCol w="870606">
                  <a:extLst>
                    <a:ext uri="{9D8B030D-6E8A-4147-A177-3AD203B41FA5}">
                      <a16:colId xmlns:a16="http://schemas.microsoft.com/office/drawing/2014/main" val="20000"/>
                    </a:ext>
                  </a:extLst>
                </a:gridCol>
                <a:gridCol w="1168805">
                  <a:extLst>
                    <a:ext uri="{9D8B030D-6E8A-4147-A177-3AD203B41FA5}">
                      <a16:colId xmlns:a16="http://schemas.microsoft.com/office/drawing/2014/main" val="20001"/>
                    </a:ext>
                  </a:extLst>
                </a:gridCol>
                <a:gridCol w="884315">
                  <a:extLst>
                    <a:ext uri="{9D8B030D-6E8A-4147-A177-3AD203B41FA5}">
                      <a16:colId xmlns:a16="http://schemas.microsoft.com/office/drawing/2014/main" val="20002"/>
                    </a:ext>
                  </a:extLst>
                </a:gridCol>
                <a:gridCol w="1129389">
                  <a:extLst>
                    <a:ext uri="{9D8B030D-6E8A-4147-A177-3AD203B41FA5}">
                      <a16:colId xmlns:a16="http://schemas.microsoft.com/office/drawing/2014/main" val="20003"/>
                    </a:ext>
                  </a:extLst>
                </a:gridCol>
                <a:gridCol w="1333329">
                  <a:extLst>
                    <a:ext uri="{9D8B030D-6E8A-4147-A177-3AD203B41FA5}">
                      <a16:colId xmlns:a16="http://schemas.microsoft.com/office/drawing/2014/main" val="20004"/>
                    </a:ext>
                  </a:extLst>
                </a:gridCol>
                <a:gridCol w="1101967">
                  <a:extLst>
                    <a:ext uri="{9D8B030D-6E8A-4147-A177-3AD203B41FA5}">
                      <a16:colId xmlns:a16="http://schemas.microsoft.com/office/drawing/2014/main" val="20005"/>
                    </a:ext>
                  </a:extLst>
                </a:gridCol>
                <a:gridCol w="978574">
                  <a:extLst>
                    <a:ext uri="{9D8B030D-6E8A-4147-A177-3AD203B41FA5}">
                      <a16:colId xmlns:a16="http://schemas.microsoft.com/office/drawing/2014/main" val="20006"/>
                    </a:ext>
                  </a:extLst>
                </a:gridCol>
                <a:gridCol w="1101967">
                  <a:extLst>
                    <a:ext uri="{9D8B030D-6E8A-4147-A177-3AD203B41FA5}">
                      <a16:colId xmlns:a16="http://schemas.microsoft.com/office/drawing/2014/main" val="20007"/>
                    </a:ext>
                  </a:extLst>
                </a:gridCol>
              </a:tblGrid>
              <a:tr h="1214247">
                <a:tc>
                  <a:txBody>
                    <a:bodyPr/>
                    <a:lstStyle/>
                    <a:p>
                      <a:pPr algn="ctr">
                        <a:spcAft>
                          <a:spcPts val="0"/>
                        </a:spcAft>
                      </a:pPr>
                      <a:r>
                        <a:rPr lang="el-GR" sz="1100">
                          <a:latin typeface="Arial"/>
                          <a:ea typeface="Times New Roman"/>
                        </a:rPr>
                        <a:t>ΚΩΔΙΚΟΣ ΜΕΤΡΟΥ/ ΑΠ</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el-GR" sz="1100">
                          <a:latin typeface="Arial"/>
                          <a:ea typeface="Times New Roman"/>
                        </a:rPr>
                        <a:t>ΔΗΜΟΣΙΑ ΔΑΠΑΝΗ ΜΕΤΡΟΥ/ΑΠ </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el-GR" sz="1100">
                          <a:latin typeface="Arial"/>
                          <a:ea typeface="Times New Roman"/>
                        </a:rPr>
                        <a:t>ΒΑΡΥΤΗΤΑ  ΣΤΟ ΣΥΝΟΛΟ ΤΟΥ ΜΕΤΡΟΥ/ΑΠ</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el-GR" sz="1100">
                          <a:latin typeface="Arial"/>
                          <a:ea typeface="Times New Roman"/>
                        </a:rPr>
                        <a:t>ΣΤΑΘΜΙΣΕΝΟΣ ΔΕΙΚΤΗΣ ΦΥΣΙΚΗΣ ΟΛΟΚΛΗΡΩΣΗΣ ΥΛΟΠΟΙΟΥΜΕΝΟΥ ΤΜΗΜΑΤΟΣ ΜΕΤΡΟΥ/ΑΠ</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el-GR" sz="1100">
                          <a:latin typeface="Arial"/>
                          <a:ea typeface="Times New Roman"/>
                        </a:rPr>
                        <a:t>ΔΕΙΚΤΗΣ ΦΥΣΙΚΗΣ ΟΛΟΚΛΗΡΩΣΗΣ / ΑΠΟΤΕΛΕΣΜΑΤΙΚΟΤΗΤΑΣ ΜΕΤΡΟΥ/ΑΠ</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el-GR" sz="1100">
                          <a:latin typeface="Arial"/>
                          <a:ea typeface="Times New Roman"/>
                        </a:rPr>
                        <a:t>ΔΑΠΑΝΕΣ</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el-GR" sz="1100">
                          <a:latin typeface="Arial"/>
                          <a:ea typeface="Times New Roman"/>
                        </a:rPr>
                        <a:t>ΑΠΟΡΡΟΦΗΣΗ ΜΕΤΡΟΥ/ΑΠ ΣΤΟ ΣΥΝΟΛΟ ΤΗΣ ΔΗΜΟΣΙΑΣ ΔΑΠΑΝΗΣ ΜΕΤΡΟΥ/ΑΠ</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el-GR" sz="1100">
                          <a:latin typeface="Arial"/>
                          <a:ea typeface="Times New Roman"/>
                        </a:rPr>
                        <a:t>ΔΕΙΚΤΗΣ ΑΠΟΔΟΤΙΚΟΤΗΤΑΣ ΜΕΤΡΟΥ/ΑΠ</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167098">
                <a:tc>
                  <a:txBody>
                    <a:bodyPr/>
                    <a:lstStyle/>
                    <a:p>
                      <a:pPr algn="ctr">
                        <a:spcAft>
                          <a:spcPts val="0"/>
                        </a:spcAft>
                      </a:pPr>
                      <a:r>
                        <a:rPr lang="el-GR" sz="1100">
                          <a:latin typeface="Arial"/>
                          <a:ea typeface="Times New Roman"/>
                        </a:rPr>
                        <a:t> </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a:ea typeface="Times New Roman"/>
                        </a:rPr>
                        <a:t>1</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a:ea typeface="Times New Roman"/>
                        </a:rPr>
                        <a:t>2</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a:ea typeface="Times New Roman"/>
                        </a:rPr>
                        <a:t>3</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a:ea typeface="Times New Roman"/>
                        </a:rPr>
                        <a:t>4=3*2</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a:ea typeface="Times New Roman"/>
                        </a:rPr>
                        <a:t>5</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a:ea typeface="Times New Roman"/>
                        </a:rPr>
                        <a:t>6=5/1</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a:ea typeface="Times New Roman"/>
                        </a:rPr>
                        <a:t>7=4/6</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98549">
                <a:tc>
                  <a:txBody>
                    <a:bodyPr/>
                    <a:lstStyle/>
                    <a:p>
                      <a:pPr>
                        <a:spcAft>
                          <a:spcPts val="0"/>
                        </a:spcAft>
                      </a:pPr>
                      <a:r>
                        <a:rPr lang="el-GR" sz="1100">
                          <a:latin typeface="Arial"/>
                          <a:ea typeface="Times New Roman"/>
                        </a:rPr>
                        <a:t>ΑΠ 1</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a:spcAft>
                          <a:spcPts val="0"/>
                        </a:spcAft>
                      </a:pPr>
                      <a:r>
                        <a:rPr lang="el-GR" sz="1100">
                          <a:latin typeface="Arial"/>
                          <a:ea typeface="Times New Roman"/>
                        </a:rPr>
                        <a:t>1.127.280.000</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0,47</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0,92</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0,4282</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1.117.854.950</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0,99</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0,43</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98549">
                <a:tc>
                  <a:txBody>
                    <a:bodyPr/>
                    <a:lstStyle/>
                    <a:p>
                      <a:pPr>
                        <a:spcAft>
                          <a:spcPts val="0"/>
                        </a:spcAft>
                      </a:pPr>
                      <a:r>
                        <a:rPr lang="el-GR" sz="1100">
                          <a:latin typeface="Arial"/>
                          <a:ea typeface="Times New Roman"/>
                        </a:rPr>
                        <a:t>ΑΠ 2</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a:spcAft>
                          <a:spcPts val="0"/>
                        </a:spcAft>
                      </a:pPr>
                      <a:r>
                        <a:rPr lang="el-GR" sz="1100">
                          <a:latin typeface="Arial"/>
                          <a:ea typeface="Times New Roman"/>
                        </a:rPr>
                        <a:t>932.080.000</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0,39</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0,84</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0,3250</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940.251.287</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1,01</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0,32</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98549">
                <a:tc>
                  <a:txBody>
                    <a:bodyPr/>
                    <a:lstStyle/>
                    <a:p>
                      <a:pPr>
                        <a:spcAft>
                          <a:spcPts val="0"/>
                        </a:spcAft>
                      </a:pPr>
                      <a:r>
                        <a:rPr lang="el-GR" sz="1100">
                          <a:latin typeface="Arial"/>
                          <a:ea typeface="Times New Roman"/>
                        </a:rPr>
                        <a:t>ΑΠ 3</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a:spcAft>
                          <a:spcPts val="0"/>
                        </a:spcAft>
                      </a:pPr>
                      <a:r>
                        <a:rPr lang="el-GR" sz="1100">
                          <a:latin typeface="Arial"/>
                          <a:ea typeface="Times New Roman"/>
                        </a:rPr>
                        <a:t>190.000.000</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0,08</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1,60</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0,13</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129.622.080</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0,68</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0,18</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98549">
                <a:tc>
                  <a:txBody>
                    <a:bodyPr/>
                    <a:lstStyle/>
                    <a:p>
                      <a:pPr>
                        <a:spcAft>
                          <a:spcPts val="0"/>
                        </a:spcAft>
                      </a:pPr>
                      <a:r>
                        <a:rPr lang="el-GR" sz="1100">
                          <a:latin typeface="Arial"/>
                          <a:ea typeface="Times New Roman"/>
                        </a:rPr>
                        <a:t>ΑΠ 4</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a:spcAft>
                          <a:spcPts val="0"/>
                        </a:spcAft>
                      </a:pPr>
                      <a:r>
                        <a:rPr lang="el-GR" sz="1100">
                          <a:latin typeface="Arial"/>
                          <a:ea typeface="Times New Roman"/>
                        </a:rPr>
                        <a:t>142.440.000</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0,06</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0,91</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0,05</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136.366.548</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0,96</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0,06</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98549">
                <a:tc>
                  <a:txBody>
                    <a:bodyPr/>
                    <a:lstStyle/>
                    <a:p>
                      <a:pPr>
                        <a:spcAft>
                          <a:spcPts val="0"/>
                        </a:spcAft>
                      </a:pPr>
                      <a:r>
                        <a:rPr lang="el-GR" sz="1100">
                          <a:latin typeface="Arial"/>
                          <a:ea typeface="Times New Roman"/>
                        </a:rPr>
                        <a:t>ΑΠ 5</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a:spcAft>
                          <a:spcPts val="0"/>
                        </a:spcAft>
                      </a:pPr>
                      <a:r>
                        <a:rPr lang="el-GR" sz="1100">
                          <a:latin typeface="Arial"/>
                          <a:ea typeface="Times New Roman"/>
                        </a:rPr>
                        <a:t>10.000.000</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0,00</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0,00</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0,00</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0</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0,00</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a:ea typeface="Times New Roman"/>
                        </a:rPr>
                        <a:t>#DIV/0!</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98549">
                <a:tc>
                  <a:txBody>
                    <a:bodyPr/>
                    <a:lstStyle/>
                    <a:p>
                      <a:pPr>
                        <a:spcAft>
                          <a:spcPts val="0"/>
                        </a:spcAft>
                      </a:pPr>
                      <a:r>
                        <a:rPr lang="el-GR" sz="1100">
                          <a:latin typeface="Arial"/>
                          <a:ea typeface="Times New Roman"/>
                        </a:rPr>
                        <a:t>ΑΠ 6</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a:spcAft>
                          <a:spcPts val="0"/>
                        </a:spcAft>
                      </a:pPr>
                      <a:r>
                        <a:rPr lang="el-GR" sz="1100">
                          <a:latin typeface="Arial"/>
                          <a:ea typeface="Times New Roman"/>
                        </a:rPr>
                        <a:t>10.000.000</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0,00</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0,00</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0,00</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0</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0,00</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100">
                          <a:latin typeface="Arial"/>
                          <a:ea typeface="Times New Roman"/>
                        </a:rPr>
                        <a:t>#DIV/0!</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98549">
                <a:tc>
                  <a:txBody>
                    <a:bodyPr/>
                    <a:lstStyle/>
                    <a:p>
                      <a:pPr>
                        <a:spcAft>
                          <a:spcPts val="0"/>
                        </a:spcAft>
                      </a:pPr>
                      <a:r>
                        <a:rPr lang="el-GR" sz="1100">
                          <a:latin typeface="Arial"/>
                          <a:ea typeface="Times New Roman"/>
                        </a:rPr>
                        <a:t>ΑΠ 7</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a:spcAft>
                          <a:spcPts val="0"/>
                        </a:spcAft>
                      </a:pPr>
                      <a:r>
                        <a:rPr lang="el-GR" sz="1100">
                          <a:latin typeface="Arial"/>
                          <a:ea typeface="Times New Roman"/>
                        </a:rPr>
                        <a:t>500.000</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0,00</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0,99</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0,00</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492.293</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0,98</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a:latin typeface="Arial"/>
                          <a:ea typeface="Times New Roman"/>
                        </a:rPr>
                        <a:t>0,00</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98549">
                <a:tc>
                  <a:txBody>
                    <a:bodyPr/>
                    <a:lstStyle/>
                    <a:p>
                      <a:pPr>
                        <a:spcAft>
                          <a:spcPts val="0"/>
                        </a:spcAft>
                      </a:pPr>
                      <a:r>
                        <a:rPr lang="el-GR" sz="1100" b="1">
                          <a:latin typeface="Arial"/>
                          <a:ea typeface="Times New Roman"/>
                        </a:rPr>
                        <a:t>Ε.Π.Α.Α.</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a:spcAft>
                          <a:spcPts val="0"/>
                        </a:spcAft>
                      </a:pPr>
                      <a:r>
                        <a:rPr lang="el-GR" sz="1100" b="1">
                          <a:latin typeface="Arial"/>
                          <a:ea typeface="Times New Roman"/>
                        </a:rPr>
                        <a:t>2.412.300.000</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b="1">
                          <a:latin typeface="Arial"/>
                          <a:ea typeface="Times New Roman"/>
                        </a:rPr>
                        <a:t>1,00</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100" b="1">
                          <a:latin typeface="Arial"/>
                          <a:ea typeface="Times New Roman"/>
                        </a:rPr>
                        <a:t> </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b="1">
                          <a:latin typeface="Arial"/>
                          <a:ea typeface="Times New Roman"/>
                        </a:rPr>
                        <a:t>0,93</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a:txBody>
                    <a:bodyPr/>
                    <a:lstStyle/>
                    <a:p>
                      <a:pPr algn="r">
                        <a:spcAft>
                          <a:spcPts val="0"/>
                        </a:spcAft>
                      </a:pPr>
                      <a:r>
                        <a:rPr lang="el-GR" sz="1100" b="1">
                          <a:latin typeface="Arial"/>
                          <a:ea typeface="Times New Roman"/>
                        </a:rPr>
                        <a:t>2.324.587.157</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b="1">
                          <a:latin typeface="Arial"/>
                          <a:ea typeface="Times New Roman"/>
                        </a:rPr>
                        <a:t>0,96</a:t>
                      </a:r>
                      <a:endParaRPr lang="el-GR" sz="11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100" b="1" dirty="0">
                          <a:latin typeface="Arial"/>
                          <a:ea typeface="Times New Roman"/>
                        </a:rPr>
                        <a:t>0,97</a:t>
                      </a:r>
                      <a:endParaRPr lang="el-GR" sz="11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extLst>
                  <a:ext uri="{0D108BD9-81ED-4DB2-BD59-A6C34878D82A}">
                    <a16:rowId xmlns:a16="http://schemas.microsoft.com/office/drawing/2014/main" val="10009"/>
                  </a:ext>
                </a:extLst>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a:t>Συνδυασμένη αποτελεσματικότητα – απορρόφηση Αξόνων Προτεραιότητας Ε.Π.Α.Α 2000 – 2006</a:t>
            </a:r>
          </a:p>
        </p:txBody>
      </p:sp>
      <p:sp>
        <p:nvSpPr>
          <p:cNvPr id="3" name="2 - Θέση περιεχομένου"/>
          <p:cNvSpPr>
            <a:spLocks noGrp="1"/>
          </p:cNvSpPr>
          <p:nvPr>
            <p:ph idx="1"/>
          </p:nvPr>
        </p:nvSpPr>
        <p:spPr/>
        <p:txBody>
          <a:bodyPr/>
          <a:lstStyle/>
          <a:p>
            <a:endParaRPr lang="el-GR"/>
          </a:p>
        </p:txBody>
      </p:sp>
      <p:pic>
        <p:nvPicPr>
          <p:cNvPr id="51202" name="Picture 2"/>
          <p:cNvPicPr>
            <a:picLocks noChangeAspect="1" noChangeArrowheads="1"/>
          </p:cNvPicPr>
          <p:nvPr/>
        </p:nvPicPr>
        <p:blipFill>
          <a:blip r:embed="rId2" cstate="print"/>
          <a:srcRect/>
          <a:stretch>
            <a:fillRect/>
          </a:stretch>
        </p:blipFill>
        <p:spPr bwMode="auto">
          <a:xfrm>
            <a:off x="971600" y="1484784"/>
            <a:ext cx="7200800" cy="4614440"/>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B10AA8-D278-4E4E-97CB-572ADE75BA0E}"/>
              </a:ext>
            </a:extLst>
          </p:cNvPr>
          <p:cNvSpPr>
            <a:spLocks noGrp="1"/>
          </p:cNvSpPr>
          <p:nvPr>
            <p:ph type="title"/>
          </p:nvPr>
        </p:nvSpPr>
        <p:spPr/>
        <p:txBody>
          <a:bodyPr>
            <a:normAutofit fontScale="90000"/>
          </a:bodyPr>
          <a:lstStyle/>
          <a:p>
            <a:r>
              <a:rPr lang="el-GR" dirty="0">
                <a:solidFill>
                  <a:srgbClr val="555555"/>
                </a:solidFill>
                <a:latin typeface="Open Sans" panose="020B0606030504020204" pitchFamily="34" charset="0"/>
              </a:rPr>
              <a:t>Ομαδική Εργασία 2022</a:t>
            </a:r>
            <a:br>
              <a:rPr lang="el-GR" dirty="0">
                <a:solidFill>
                  <a:srgbClr val="555555"/>
                </a:solidFill>
                <a:latin typeface="Open Sans" panose="020B0606030504020204" pitchFamily="34" charset="0"/>
              </a:rPr>
            </a:br>
            <a:endParaRPr lang="el-GR" dirty="0"/>
          </a:p>
        </p:txBody>
      </p:sp>
      <p:sp>
        <p:nvSpPr>
          <p:cNvPr id="4" name="Θέση περιεχομένου 3">
            <a:extLst>
              <a:ext uri="{FF2B5EF4-FFF2-40B4-BE49-F238E27FC236}">
                <a16:creationId xmlns:a16="http://schemas.microsoft.com/office/drawing/2014/main" id="{773623C3-3BDF-C848-9D10-E48A42948B5F}"/>
              </a:ext>
            </a:extLst>
          </p:cNvPr>
          <p:cNvSpPr>
            <a:spLocks noGrp="1"/>
          </p:cNvSpPr>
          <p:nvPr>
            <p:ph idx="1"/>
          </p:nvPr>
        </p:nvSpPr>
        <p:spPr>
          <a:xfrm>
            <a:off x="457200" y="1600200"/>
            <a:ext cx="8229600" cy="2677656"/>
          </a:xfrm>
          <a:prstGeom prst="rect">
            <a:avLst/>
          </a:prstGeom>
        </p:spPr>
        <p:txBody>
          <a:bodyPr>
            <a:spAutoFit/>
          </a:bodyPr>
          <a:lstStyle/>
          <a:p>
            <a:pPr marL="0" indent="0">
              <a:buNone/>
            </a:pPr>
            <a:r>
              <a:rPr lang="el-GR" sz="1600" b="1" i="0" u="none" strike="noStrike" dirty="0">
                <a:solidFill>
                  <a:srgbClr val="555555"/>
                </a:solidFill>
                <a:effectLst/>
                <a:latin typeface="Open Sans" panose="020B0606030504020204" pitchFamily="34" charset="0"/>
              </a:rPr>
              <a:t>Περιγραφή:</a:t>
            </a:r>
            <a:endParaRPr lang="el-GR" sz="1600" b="0" i="0" u="none" strike="noStrike" dirty="0">
              <a:solidFill>
                <a:srgbClr val="555555"/>
              </a:solidFill>
              <a:effectLst/>
              <a:latin typeface="Open Sans" panose="020B0606030504020204" pitchFamily="34" charset="0"/>
            </a:endParaRPr>
          </a:p>
          <a:p>
            <a:pPr>
              <a:buFont typeface="+mj-lt"/>
              <a:buAutoNum type="arabicPeriod"/>
            </a:pPr>
            <a:r>
              <a:rPr lang="el-GR" sz="1600" b="1" i="0" u="none" strike="noStrike" dirty="0">
                <a:solidFill>
                  <a:srgbClr val="555555"/>
                </a:solidFill>
                <a:effectLst/>
                <a:latin typeface="Open Sans" panose="020B0606030504020204" pitchFamily="34" charset="0"/>
              </a:rPr>
              <a:t>ΑΝΤΙΚΕΙΜΕΝΟ ΚΑΙ ΤΡΟΠΟΣ ΕΚΠΟΝΗΣΗΣ ΤΗΣ ΕΡΓΑΣΙΑΣ</a:t>
            </a:r>
            <a:endParaRPr lang="el-GR" sz="1600" b="0" i="0" u="none" strike="noStrike" dirty="0">
              <a:solidFill>
                <a:srgbClr val="555555"/>
              </a:solidFill>
              <a:effectLst/>
              <a:latin typeface="Open Sans" panose="020B0606030504020204" pitchFamily="34" charset="0"/>
            </a:endParaRPr>
          </a:p>
          <a:p>
            <a:r>
              <a:rPr lang="el-GR" sz="1600" b="0" i="0" u="none" strike="noStrike" dirty="0">
                <a:solidFill>
                  <a:srgbClr val="555555"/>
                </a:solidFill>
                <a:effectLst/>
                <a:latin typeface="Open Sans" panose="020B0606030504020204" pitchFamily="34" charset="0"/>
              </a:rPr>
              <a:t>Η κάθε ομάδα θα πρέπει να παρουσιάσει την αναπτυξιακή φυσιογνωμία και τον αναπτυξιακό προγραμματισμό μιας συγκεκριμένης Περιφέρειας για την περίοδο 2021-2027, με ιδιαίτερη αναφορά στο πεδίο των ανθρώπινων πόρων και κατόπιν να προχωρήσει στην αξιολόγηση του αναφερόμενου προγράμματος.</a:t>
            </a:r>
          </a:p>
          <a:p>
            <a:r>
              <a:rPr lang="el-GR" sz="1600" b="0" i="0" u="none" strike="noStrike" dirty="0">
                <a:solidFill>
                  <a:srgbClr val="555555"/>
                </a:solidFill>
                <a:effectLst/>
                <a:latin typeface="Open Sans" panose="020B0606030504020204" pitchFamily="34" charset="0"/>
              </a:rPr>
              <a:t>Η αξιολόγηση του προγράμματος θα στηριχθεί σε σχετικό υλικό, που είναι διαθέσιμο, καθώς και σε προσωπική διαμόρφωση προτάσεων για δείκτες, σύμφωνα με το εκπαιδευτικό υλικό και τις παραδόσεις του μαθήματος.</a:t>
            </a:r>
          </a:p>
          <a:p>
            <a:pPr>
              <a:buFont typeface="+mj-lt"/>
              <a:buAutoNum type="arabicPeriod" startAt="2"/>
            </a:pPr>
            <a:endParaRPr lang="el-GR" sz="1200" b="0" i="0" u="none" strike="noStrike" dirty="0">
              <a:solidFill>
                <a:srgbClr val="555555"/>
              </a:solidFill>
              <a:effectLst/>
              <a:latin typeface="Open Sans" panose="020B0606030504020204" pitchFamily="34" charset="0"/>
            </a:endParaRPr>
          </a:p>
        </p:txBody>
      </p:sp>
    </p:spTree>
    <p:extLst>
      <p:ext uri="{BB962C8B-B14F-4D97-AF65-F5344CB8AC3E}">
        <p14:creationId xmlns:p14="http://schemas.microsoft.com/office/powerpoint/2010/main" val="2521021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r>
              <a:rPr lang="el-GR" dirty="0"/>
              <a:t>Σε ότι αφορά στην πορεία υλοποίησης του Προγράμματος θα πρέπει να αναφερθούν τα εξής:</a:t>
            </a:r>
          </a:p>
          <a:p>
            <a:pPr lvl="0"/>
            <a:r>
              <a:rPr lang="el-GR" dirty="0"/>
              <a:t>Ο συνολικός Προϋπολογισμός των </a:t>
            </a:r>
            <a:r>
              <a:rPr lang="el-GR" b="1" dirty="0"/>
              <a:t>δημοσιευμένων προσκλήσεων</a:t>
            </a:r>
            <a:r>
              <a:rPr lang="el-GR" dirty="0"/>
              <a:t> ανέρχεται σε</a:t>
            </a:r>
            <a:r>
              <a:rPr lang="el-GR" b="1" dirty="0"/>
              <a:t> 619.690.900 Ευρώ</a:t>
            </a:r>
            <a:r>
              <a:rPr lang="el-GR" dirty="0"/>
              <a:t>, ο οποίος είναι σημαντικά μεγαλύτερος από τον προϋπολογισμό των ενταγμένων Έργων του προγράμματος, εξαιτίας του γεγονότος ότι:</a:t>
            </a:r>
          </a:p>
          <a:p>
            <a:pPr lvl="0"/>
            <a:r>
              <a:rPr lang="el-GR" dirty="0"/>
              <a:t>ορισμένες προσκλήσεις ήταν άγονες,</a:t>
            </a:r>
          </a:p>
          <a:p>
            <a:pPr lvl="0"/>
            <a:r>
              <a:rPr lang="el-GR" dirty="0"/>
              <a:t>ο προϋπολογισμός των ενταγμένων πράξεων ήταν μικρότερος από τον προϋπολογισμό της Πρόσκλησης και έγινε </a:t>
            </a:r>
            <a:r>
              <a:rPr lang="el-GR" dirty="0" err="1"/>
              <a:t>επαναπρόσκληση</a:t>
            </a:r>
            <a:r>
              <a:rPr lang="el-GR" dirty="0"/>
              <a:t> του υπολοίπου,</a:t>
            </a:r>
          </a:p>
          <a:p>
            <a:pPr lvl="0"/>
            <a:r>
              <a:rPr lang="el-GR" dirty="0"/>
              <a:t>οι συμβάσεις με τους Αναδόχους περιλαμβάνουν εκπτώσεις οι οποίες χρησιμοποιούνται σε νέες Προσκλήσεις</a:t>
            </a:r>
          </a:p>
          <a:p>
            <a:pPr lvl="0"/>
            <a:r>
              <a:rPr lang="el-GR" dirty="0"/>
              <a:t>Έχουν ενταχθεί </a:t>
            </a:r>
            <a:r>
              <a:rPr lang="el-GR" b="1" dirty="0"/>
              <a:t>368 έργα</a:t>
            </a:r>
            <a:r>
              <a:rPr lang="el-GR" dirty="0"/>
              <a:t>, συνολικού προϋπολογισμού</a:t>
            </a:r>
            <a:r>
              <a:rPr lang="el-GR" b="1" dirty="0"/>
              <a:t> 369.420.811 Ευρώ, </a:t>
            </a:r>
            <a:r>
              <a:rPr lang="el-GR" dirty="0"/>
              <a:t>που αντιστοιχούν σε ποσοστό </a:t>
            </a:r>
            <a:r>
              <a:rPr lang="el-GR" b="1" dirty="0"/>
              <a:t>62%</a:t>
            </a:r>
            <a:r>
              <a:rPr lang="el-GR" dirty="0"/>
              <a:t> επί του προϋπολογισμού του Προγράμματος. </a:t>
            </a:r>
          </a:p>
          <a:p>
            <a:endParaRPr lang="el-G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AB34FE-22DD-0C49-B084-32794FEC380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2A1D48F-662F-1644-9179-8E2C578697B8}"/>
              </a:ext>
            </a:extLst>
          </p:cNvPr>
          <p:cNvSpPr>
            <a:spLocks noGrp="1"/>
          </p:cNvSpPr>
          <p:nvPr>
            <p:ph idx="1"/>
          </p:nvPr>
        </p:nvSpPr>
        <p:spPr>
          <a:xfrm>
            <a:off x="457200" y="692696"/>
            <a:ext cx="8229600" cy="5433467"/>
          </a:xfrm>
        </p:spPr>
        <p:txBody>
          <a:bodyPr>
            <a:normAutofit fontScale="70000" lnSpcReduction="20000"/>
          </a:bodyPr>
          <a:lstStyle/>
          <a:p>
            <a:pPr>
              <a:buFont typeface="+mj-lt"/>
              <a:buAutoNum type="arabicPeriod" startAt="2"/>
            </a:pPr>
            <a:r>
              <a:rPr lang="el-GR" b="1" dirty="0">
                <a:solidFill>
                  <a:srgbClr val="555555"/>
                </a:solidFill>
                <a:latin typeface="Open Sans" panose="020B0606030504020204" pitchFamily="34" charset="0"/>
              </a:rPr>
              <a:t>ΕΝΔΕΙΚΤΙΚΗ ΔΟΜΗ</a:t>
            </a:r>
            <a:endParaRPr lang="el-GR" dirty="0">
              <a:solidFill>
                <a:srgbClr val="555555"/>
              </a:solidFill>
              <a:latin typeface="Open Sans" panose="020B0606030504020204" pitchFamily="34" charset="0"/>
            </a:endParaRPr>
          </a:p>
          <a:p>
            <a:r>
              <a:rPr lang="el-GR" dirty="0">
                <a:solidFill>
                  <a:srgbClr val="555555"/>
                </a:solidFill>
                <a:latin typeface="Open Sans" panose="020B0606030504020204" pitchFamily="34" charset="0"/>
              </a:rPr>
              <a:t>Η βασική δομή της εργασίας είναι η ακόλουθη:</a:t>
            </a:r>
          </a:p>
          <a:p>
            <a:r>
              <a:rPr lang="el-GR" b="1" i="1" dirty="0">
                <a:solidFill>
                  <a:srgbClr val="555555"/>
                </a:solidFill>
                <a:latin typeface="Open Sans" panose="020B0606030504020204" pitchFamily="34" charset="0"/>
              </a:rPr>
              <a:t>Θέμα Εργασίας: Διαχείριση και Αξιολόγηση Περιφερειακού Επιχειρησιακού Προγράμματος μιας ελληνικής Περιφέρειας, με έμφαση στην ενίσχυση των ανθρώπινων πόρων</a:t>
            </a:r>
            <a:endParaRPr lang="el-GR" dirty="0">
              <a:solidFill>
                <a:srgbClr val="555555"/>
              </a:solidFill>
              <a:latin typeface="Open Sans" panose="020B0606030504020204" pitchFamily="34" charset="0"/>
            </a:endParaRPr>
          </a:p>
          <a:p>
            <a:r>
              <a:rPr lang="el-GR" b="1" dirty="0">
                <a:solidFill>
                  <a:srgbClr val="555555"/>
                </a:solidFill>
                <a:latin typeface="Open Sans" panose="020B0606030504020204" pitchFamily="34" charset="0"/>
              </a:rPr>
              <a:t>Πρόλογος</a:t>
            </a:r>
          </a:p>
          <a:p>
            <a:r>
              <a:rPr lang="el-GR" dirty="0">
                <a:solidFill>
                  <a:srgbClr val="555555"/>
                </a:solidFill>
                <a:latin typeface="Open Sans" panose="020B0606030504020204" pitchFamily="34" charset="0"/>
              </a:rPr>
              <a:t>Περιεχόμενα</a:t>
            </a:r>
          </a:p>
          <a:p>
            <a:r>
              <a:rPr lang="el-GR" dirty="0">
                <a:solidFill>
                  <a:srgbClr val="555555"/>
                </a:solidFill>
                <a:latin typeface="Open Sans" panose="020B0606030504020204" pitchFamily="34" charset="0"/>
              </a:rPr>
              <a:t>Εισαγωγή</a:t>
            </a:r>
          </a:p>
          <a:p>
            <a:r>
              <a:rPr lang="el-GR" dirty="0">
                <a:solidFill>
                  <a:srgbClr val="555555"/>
                </a:solidFill>
                <a:latin typeface="Open Sans" panose="020B0606030504020204" pitchFamily="34" charset="0"/>
              </a:rPr>
              <a:t>Α. Βασικά αναπτυξιακά χαρακτηριστικά περιοχής</a:t>
            </a:r>
          </a:p>
          <a:p>
            <a:r>
              <a:rPr lang="el-GR" dirty="0">
                <a:solidFill>
                  <a:srgbClr val="555555"/>
                </a:solidFill>
                <a:latin typeface="Open Sans" panose="020B0606030504020204" pitchFamily="34" charset="0"/>
              </a:rPr>
              <a:t>Φυσικά χαρακτηριστικά</a:t>
            </a:r>
          </a:p>
          <a:p>
            <a:r>
              <a:rPr lang="el-GR" dirty="0">
                <a:solidFill>
                  <a:srgbClr val="555555"/>
                </a:solidFill>
                <a:latin typeface="Open Sans" panose="020B0606030504020204" pitchFamily="34" charset="0"/>
              </a:rPr>
              <a:t>Δημογραφικά χαρακτηριστικά</a:t>
            </a:r>
          </a:p>
          <a:p>
            <a:r>
              <a:rPr lang="el-GR" dirty="0">
                <a:solidFill>
                  <a:srgbClr val="555555"/>
                </a:solidFill>
                <a:latin typeface="Open Sans" panose="020B0606030504020204" pitchFamily="34" charset="0"/>
              </a:rPr>
              <a:t>Παραγωγή - Απασχόληση – ΑΕΠ</a:t>
            </a:r>
          </a:p>
          <a:p>
            <a:r>
              <a:rPr lang="el-GR" dirty="0">
                <a:solidFill>
                  <a:srgbClr val="555555"/>
                </a:solidFill>
                <a:latin typeface="Open Sans" panose="020B0606030504020204" pitchFamily="34" charset="0"/>
              </a:rPr>
              <a:t>Υποδομές (επιχειρηματικές, ψηφιακές, κοινωνικές). </a:t>
            </a:r>
          </a:p>
          <a:p>
            <a:r>
              <a:rPr lang="el-GR" dirty="0">
                <a:solidFill>
                  <a:srgbClr val="555555"/>
                </a:solidFill>
                <a:latin typeface="Open Sans" panose="020B0606030504020204" pitchFamily="34" charset="0"/>
              </a:rPr>
              <a:t>Περιβάλλον</a:t>
            </a:r>
          </a:p>
          <a:p>
            <a:r>
              <a:rPr lang="el-GR" dirty="0">
                <a:solidFill>
                  <a:srgbClr val="555555"/>
                </a:solidFill>
                <a:latin typeface="Open Sans" panose="020B0606030504020204" pitchFamily="34" charset="0"/>
              </a:rPr>
              <a:t>Συμπεράσματα</a:t>
            </a:r>
          </a:p>
          <a:p>
            <a:pPr>
              <a:buFont typeface="+mj-lt"/>
              <a:buAutoNum type="arabicPeriod" startAt="3"/>
            </a:pPr>
            <a:endParaRPr lang="el-GR" dirty="0"/>
          </a:p>
        </p:txBody>
      </p:sp>
    </p:spTree>
    <p:extLst>
      <p:ext uri="{BB962C8B-B14F-4D97-AF65-F5344CB8AC3E}">
        <p14:creationId xmlns:p14="http://schemas.microsoft.com/office/powerpoint/2010/main" val="21279233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B4A54E-5723-5C40-99EB-52E59E4D0AB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997261A-EAF4-1D41-ACAF-E24D254DFABE}"/>
              </a:ext>
            </a:extLst>
          </p:cNvPr>
          <p:cNvSpPr>
            <a:spLocks noGrp="1"/>
          </p:cNvSpPr>
          <p:nvPr>
            <p:ph idx="1"/>
          </p:nvPr>
        </p:nvSpPr>
        <p:spPr/>
        <p:txBody>
          <a:bodyPr>
            <a:normAutofit fontScale="47500" lnSpcReduction="20000"/>
          </a:bodyPr>
          <a:lstStyle/>
          <a:p>
            <a:r>
              <a:rPr lang="el-GR" b="1" dirty="0">
                <a:solidFill>
                  <a:srgbClr val="555555"/>
                </a:solidFill>
                <a:latin typeface="Open Sans" panose="020B0606030504020204" pitchFamily="34" charset="0"/>
              </a:rPr>
              <a:t>Β. Αναπτυξιακός Προγραμματισμό</a:t>
            </a:r>
            <a:r>
              <a:rPr lang="el-GR" dirty="0">
                <a:solidFill>
                  <a:srgbClr val="555555"/>
                </a:solidFill>
                <a:latin typeface="Open Sans" panose="020B0606030504020204" pitchFamily="34" charset="0"/>
              </a:rPr>
              <a:t>ς </a:t>
            </a:r>
          </a:p>
          <a:p>
            <a:r>
              <a:rPr lang="el-GR" dirty="0">
                <a:solidFill>
                  <a:srgbClr val="555555"/>
                </a:solidFill>
                <a:latin typeface="Open Sans" panose="020B0606030504020204" pitchFamily="34" charset="0"/>
              </a:rPr>
              <a:t>Γενική Περιγραφή – Προδιαγραφές Επιχειρησιακού Προγραμματισμού- Θεματικές Προτεραιότητες</a:t>
            </a:r>
          </a:p>
          <a:p>
            <a:r>
              <a:rPr lang="el-GR" dirty="0">
                <a:solidFill>
                  <a:srgbClr val="555555"/>
                </a:solidFill>
                <a:latin typeface="Open Sans" panose="020B0606030504020204" pitchFamily="34" charset="0"/>
              </a:rPr>
              <a:t>Αναπτυξιακή Στρατηγική για τους </a:t>
            </a:r>
            <a:r>
              <a:rPr lang="el-GR" dirty="0" err="1">
                <a:solidFill>
                  <a:srgbClr val="555555"/>
                </a:solidFill>
                <a:latin typeface="Open Sans" panose="020B0606030504020204" pitchFamily="34" charset="0"/>
              </a:rPr>
              <a:t>Ανθρώπινουν</a:t>
            </a:r>
            <a:r>
              <a:rPr lang="el-GR" dirty="0">
                <a:solidFill>
                  <a:srgbClr val="555555"/>
                </a:solidFill>
                <a:latin typeface="Open Sans" panose="020B0606030504020204" pitchFamily="34" charset="0"/>
              </a:rPr>
              <a:t> Πόρους</a:t>
            </a:r>
          </a:p>
          <a:p>
            <a:r>
              <a:rPr lang="el-GR" dirty="0">
                <a:solidFill>
                  <a:srgbClr val="555555"/>
                </a:solidFill>
                <a:latin typeface="Open Sans" panose="020B0606030504020204" pitchFamily="34" charset="0"/>
              </a:rPr>
              <a:t>Άξονες, Μέτρα και Δράσεις του Προγράμματος (μέχρι 4 άξονες)</a:t>
            </a:r>
          </a:p>
          <a:p>
            <a:r>
              <a:rPr lang="el-GR" dirty="0">
                <a:solidFill>
                  <a:srgbClr val="555555"/>
                </a:solidFill>
                <a:latin typeface="Open Sans" panose="020B0606030504020204" pitchFamily="34" charset="0"/>
              </a:rPr>
              <a:t>Χρηματοδότηση Προγράμματος</a:t>
            </a:r>
          </a:p>
          <a:p>
            <a:r>
              <a:rPr lang="el-GR" b="1" dirty="0">
                <a:solidFill>
                  <a:srgbClr val="555555"/>
                </a:solidFill>
                <a:latin typeface="Open Sans" panose="020B0606030504020204" pitchFamily="34" charset="0"/>
              </a:rPr>
              <a:t>Γ. Η διαδικασία Οργάνωσης, Παρακολούθησης και Διαχείρισης του Προγράμματος</a:t>
            </a:r>
          </a:p>
          <a:p>
            <a:r>
              <a:rPr lang="el-GR" dirty="0">
                <a:solidFill>
                  <a:srgbClr val="555555"/>
                </a:solidFill>
                <a:latin typeface="Open Sans" panose="020B0606030504020204" pitchFamily="34" charset="0"/>
              </a:rPr>
              <a:t>Οργάνωση και Διαχείριση Προγράμματος (διαδικασίες, φορείς)</a:t>
            </a:r>
          </a:p>
          <a:p>
            <a:r>
              <a:rPr lang="el-GR" dirty="0">
                <a:solidFill>
                  <a:srgbClr val="555555"/>
                </a:solidFill>
                <a:latin typeface="Open Sans" panose="020B0606030504020204" pitchFamily="34" charset="0"/>
              </a:rPr>
              <a:t>Παρακολούθηση Προγράμματος</a:t>
            </a:r>
          </a:p>
          <a:p>
            <a:r>
              <a:rPr lang="el-GR" dirty="0">
                <a:solidFill>
                  <a:srgbClr val="555555"/>
                </a:solidFill>
                <a:latin typeface="Open Sans" panose="020B0606030504020204" pitchFamily="34" charset="0"/>
              </a:rPr>
              <a:t>Διαβούλευση – Εμπλεκόμενοι Φορείς</a:t>
            </a:r>
          </a:p>
          <a:p>
            <a:r>
              <a:rPr lang="el-GR" b="1" dirty="0">
                <a:solidFill>
                  <a:srgbClr val="555555"/>
                </a:solidFill>
                <a:latin typeface="Open Sans" panose="020B0606030504020204" pitchFamily="34" charset="0"/>
              </a:rPr>
              <a:t>Δ. Η Αξιολόγηση του Προγράμματος</a:t>
            </a:r>
          </a:p>
          <a:p>
            <a:r>
              <a:rPr lang="el-GR" dirty="0">
                <a:solidFill>
                  <a:srgbClr val="555555"/>
                </a:solidFill>
                <a:latin typeface="Open Sans" panose="020B0606030504020204" pitchFamily="34" charset="0"/>
              </a:rPr>
              <a:t>Διαδικασία Αξιολόγησης</a:t>
            </a:r>
          </a:p>
          <a:p>
            <a:r>
              <a:rPr lang="el-GR" dirty="0">
                <a:solidFill>
                  <a:srgbClr val="555555"/>
                </a:solidFill>
                <a:latin typeface="Open Sans" panose="020B0606030504020204" pitchFamily="34" charset="0"/>
              </a:rPr>
              <a:t>Στάδια Αξιολόγησης</a:t>
            </a:r>
          </a:p>
          <a:p>
            <a:r>
              <a:rPr lang="el-GR" dirty="0">
                <a:solidFill>
                  <a:srgbClr val="555555"/>
                </a:solidFill>
                <a:latin typeface="Open Sans" panose="020B0606030504020204" pitchFamily="34" charset="0"/>
              </a:rPr>
              <a:t>Αξιολόγηση Αναπτυξιακής Στρατηγικής</a:t>
            </a:r>
          </a:p>
          <a:p>
            <a:r>
              <a:rPr lang="el-GR" dirty="0">
                <a:solidFill>
                  <a:srgbClr val="555555"/>
                </a:solidFill>
                <a:latin typeface="Open Sans" panose="020B0606030504020204" pitchFamily="34" charset="0"/>
              </a:rPr>
              <a:t>Δείκτες Αξιολόγησης (Δείκτες Εισροών, Εκροών, Αποτελεσμάτων ανά Άξονα και Μέτρο-Ομάδα Δράσεων)</a:t>
            </a:r>
          </a:p>
          <a:p>
            <a:r>
              <a:rPr lang="el-GR" b="1" dirty="0">
                <a:solidFill>
                  <a:srgbClr val="555555"/>
                </a:solidFill>
                <a:latin typeface="Open Sans" panose="020B0606030504020204" pitchFamily="34" charset="0"/>
              </a:rPr>
              <a:t>Ε. Συμπεράσματα - Προτάσεις</a:t>
            </a:r>
          </a:p>
          <a:p>
            <a:r>
              <a:rPr lang="el-GR" b="1" dirty="0">
                <a:solidFill>
                  <a:srgbClr val="555555"/>
                </a:solidFill>
                <a:latin typeface="Open Sans" panose="020B0606030504020204" pitchFamily="34" charset="0"/>
              </a:rPr>
              <a:t>Βιβλιογραφία - Πηγές</a:t>
            </a:r>
          </a:p>
          <a:p>
            <a:r>
              <a:rPr lang="el-GR" dirty="0">
                <a:solidFill>
                  <a:srgbClr val="555555"/>
                </a:solidFill>
                <a:latin typeface="Open Sans" panose="020B0606030504020204" pitchFamily="34" charset="0"/>
              </a:rPr>
              <a:t> </a:t>
            </a:r>
          </a:p>
          <a:p>
            <a:endParaRPr lang="el-GR" dirty="0"/>
          </a:p>
        </p:txBody>
      </p:sp>
    </p:spTree>
    <p:extLst>
      <p:ext uri="{BB962C8B-B14F-4D97-AF65-F5344CB8AC3E}">
        <p14:creationId xmlns:p14="http://schemas.microsoft.com/office/powerpoint/2010/main" val="12110446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D7C1A6-8BCC-2F47-885F-07A1560950A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A7E0D78-081D-AE42-928E-035D669AAC09}"/>
              </a:ext>
            </a:extLst>
          </p:cNvPr>
          <p:cNvSpPr>
            <a:spLocks noGrp="1"/>
          </p:cNvSpPr>
          <p:nvPr>
            <p:ph idx="1"/>
          </p:nvPr>
        </p:nvSpPr>
        <p:spPr/>
        <p:txBody>
          <a:bodyPr>
            <a:normAutofit fontScale="55000" lnSpcReduction="20000"/>
          </a:bodyPr>
          <a:lstStyle/>
          <a:p>
            <a:pPr>
              <a:buFont typeface="+mj-lt"/>
              <a:buAutoNum type="arabicPeriod" startAt="3"/>
            </a:pPr>
            <a:r>
              <a:rPr lang="el-GR" b="1" dirty="0">
                <a:solidFill>
                  <a:srgbClr val="555555"/>
                </a:solidFill>
                <a:latin typeface="Open Sans" panose="020B0606030504020204" pitchFamily="34" charset="0"/>
              </a:rPr>
              <a:t>ΚΥΡΙΕΣ ΒΙΒΛΙΟΓΡΑΦΙΚΕΣ ΠΗΓΕΣ </a:t>
            </a:r>
            <a:endParaRPr lang="el-GR" dirty="0">
              <a:solidFill>
                <a:srgbClr val="555555"/>
              </a:solidFill>
              <a:latin typeface="Open Sans" panose="020B0606030504020204" pitchFamily="34" charset="0"/>
            </a:endParaRPr>
          </a:p>
          <a:p>
            <a:r>
              <a:rPr lang="el-GR" dirty="0" err="1">
                <a:solidFill>
                  <a:srgbClr val="555555"/>
                </a:solidFill>
                <a:latin typeface="Open Sans" panose="020B0606030504020204" pitchFamily="34" charset="0"/>
              </a:rPr>
              <a:t>Παπαδασκαλόπουλος</a:t>
            </a:r>
            <a:r>
              <a:rPr lang="el-GR" dirty="0">
                <a:solidFill>
                  <a:srgbClr val="555555"/>
                </a:solidFill>
                <a:latin typeface="Open Sans" panose="020B0606030504020204" pitchFamily="34" charset="0"/>
              </a:rPr>
              <a:t> </a:t>
            </a:r>
            <a:r>
              <a:rPr lang="el-GR" dirty="0" err="1">
                <a:solidFill>
                  <a:srgbClr val="555555"/>
                </a:solidFill>
                <a:latin typeface="Open Sans" panose="020B0606030504020204" pitchFamily="34" charset="0"/>
              </a:rPr>
              <a:t>Αθ</a:t>
            </a:r>
            <a:r>
              <a:rPr lang="el-GR" dirty="0">
                <a:solidFill>
                  <a:srgbClr val="555555"/>
                </a:solidFill>
                <a:latin typeface="Open Sans" panose="020B0606030504020204" pitchFamily="34" charset="0"/>
              </a:rPr>
              <a:t>., </a:t>
            </a:r>
            <a:r>
              <a:rPr lang="el-GR" dirty="0" err="1">
                <a:solidFill>
                  <a:srgbClr val="555555"/>
                </a:solidFill>
                <a:latin typeface="Open Sans" panose="020B0606030504020204" pitchFamily="34" charset="0"/>
              </a:rPr>
              <a:t>Χριστοφάκης</a:t>
            </a:r>
            <a:r>
              <a:rPr lang="el-GR" dirty="0">
                <a:solidFill>
                  <a:srgbClr val="555555"/>
                </a:solidFill>
                <a:latin typeface="Open Sans" panose="020B0606030504020204" pitchFamily="34" charset="0"/>
              </a:rPr>
              <a:t> Μ., 2009, </a:t>
            </a:r>
            <a:r>
              <a:rPr lang="el-GR" i="1" dirty="0">
                <a:solidFill>
                  <a:srgbClr val="555555"/>
                </a:solidFill>
                <a:latin typeface="Open Sans" panose="020B0606030504020204" pitchFamily="34" charset="0"/>
              </a:rPr>
              <a:t>Περιφερειακός Προγραμματισμός</a:t>
            </a:r>
            <a:r>
              <a:rPr lang="el-GR" dirty="0">
                <a:solidFill>
                  <a:srgbClr val="555555"/>
                </a:solidFill>
                <a:latin typeface="Open Sans" panose="020B0606030504020204" pitchFamily="34" charset="0"/>
              </a:rPr>
              <a:t>, Β΄ Έκδοση, Εκδόσεις </a:t>
            </a:r>
            <a:r>
              <a:rPr lang="el-GR" dirty="0" err="1">
                <a:solidFill>
                  <a:srgbClr val="555555"/>
                </a:solidFill>
                <a:latin typeface="Open Sans" panose="020B0606030504020204" pitchFamily="34" charset="0"/>
              </a:rPr>
              <a:t>Παπαζήση</a:t>
            </a:r>
            <a:r>
              <a:rPr lang="el-GR" dirty="0">
                <a:solidFill>
                  <a:srgbClr val="555555"/>
                </a:solidFill>
                <a:latin typeface="Open Sans" panose="020B0606030504020204" pitchFamily="34" charset="0"/>
              </a:rPr>
              <a:t>, Αθήνα.</a:t>
            </a:r>
          </a:p>
          <a:p>
            <a:pPr marL="0" indent="0">
              <a:buNone/>
            </a:pPr>
            <a:endParaRPr lang="el-GR" dirty="0">
              <a:solidFill>
                <a:srgbClr val="555555"/>
              </a:solidFill>
              <a:latin typeface="Open Sans" panose="020B0606030504020204" pitchFamily="34" charset="0"/>
            </a:endParaRPr>
          </a:p>
          <a:p>
            <a:r>
              <a:rPr lang="el-GR" u="sng" dirty="0">
                <a:solidFill>
                  <a:srgbClr val="555555"/>
                </a:solidFill>
                <a:latin typeface="Open Sans" panose="020B0606030504020204" pitchFamily="34" charset="0"/>
              </a:rPr>
              <a:t>Συμπληρωματικές πηγές άντλησης σχετικού υλικού στο διαδίκτυο</a:t>
            </a:r>
            <a:endParaRPr lang="el-GR" dirty="0">
              <a:solidFill>
                <a:srgbClr val="555555"/>
              </a:solidFill>
              <a:latin typeface="Open Sans" panose="020B0606030504020204" pitchFamily="34" charset="0"/>
            </a:endParaRPr>
          </a:p>
          <a:p>
            <a:r>
              <a:rPr lang="el-GR" dirty="0">
                <a:solidFill>
                  <a:srgbClr val="555555"/>
                </a:solidFill>
                <a:latin typeface="Open Sans" panose="020B0606030504020204" pitchFamily="34" charset="0"/>
              </a:rPr>
              <a:t>Ιστοσελίδες Περιφερειών - Υπηρεσιών Διαχείρισης ΠΕΠ</a:t>
            </a:r>
          </a:p>
          <a:p>
            <a:r>
              <a:rPr lang="el-GR" dirty="0">
                <a:solidFill>
                  <a:srgbClr val="555555"/>
                </a:solidFill>
                <a:latin typeface="Open Sans" panose="020B0606030504020204" pitchFamily="34" charset="0"/>
              </a:rPr>
              <a:t>Εκθέσεις Αξιολόγησης (Εκ των Προτέρων, Ενδιάμεσες, Εκ των Υστέρων), σε διάφορες ιστοσελίδες</a:t>
            </a:r>
          </a:p>
          <a:p>
            <a:r>
              <a:rPr lang="en" dirty="0">
                <a:solidFill>
                  <a:srgbClr val="555555"/>
                </a:solidFill>
                <a:latin typeface="Open Sans" panose="020B0606030504020204" pitchFamily="34" charset="0"/>
              </a:rPr>
              <a:t>Eurostat</a:t>
            </a:r>
          </a:p>
          <a:p>
            <a:pPr marL="0" indent="0">
              <a:buNone/>
            </a:pPr>
            <a:endParaRPr lang="en" dirty="0">
              <a:solidFill>
                <a:srgbClr val="555555"/>
              </a:solidFill>
              <a:latin typeface="Open Sans" panose="020B0606030504020204" pitchFamily="34" charset="0"/>
            </a:endParaRPr>
          </a:p>
          <a:p>
            <a:pPr>
              <a:buFont typeface="+mj-lt"/>
              <a:buAutoNum type="arabicPeriod" startAt="4"/>
            </a:pPr>
            <a:r>
              <a:rPr lang="el-GR" b="1" dirty="0">
                <a:solidFill>
                  <a:srgbClr val="555555"/>
                </a:solidFill>
                <a:latin typeface="Open Sans" panose="020B0606030504020204" pitchFamily="34" charset="0"/>
              </a:rPr>
              <a:t>ΠΡΟΔΙΑΓΡΑΦΕΣ ΕΡΓΑΣΙΑΣ</a:t>
            </a:r>
            <a:endParaRPr lang="el-GR" dirty="0">
              <a:solidFill>
                <a:srgbClr val="555555"/>
              </a:solidFill>
              <a:latin typeface="Open Sans" panose="020B0606030504020204" pitchFamily="34" charset="0"/>
            </a:endParaRPr>
          </a:p>
          <a:p>
            <a:r>
              <a:rPr lang="el-GR" u="sng" dirty="0">
                <a:solidFill>
                  <a:srgbClr val="555555"/>
                </a:solidFill>
                <a:latin typeface="Open Sans" panose="020B0606030504020204" pitchFamily="34" charset="0"/>
              </a:rPr>
              <a:t>Χαρακτήρας Εργασίας:</a:t>
            </a:r>
            <a:r>
              <a:rPr lang="el-GR" i="1" dirty="0">
                <a:solidFill>
                  <a:srgbClr val="555555"/>
                </a:solidFill>
                <a:latin typeface="Open Sans" panose="020B0606030504020204" pitchFamily="34" charset="0"/>
              </a:rPr>
              <a:t> Υποχρεωτικός</a:t>
            </a:r>
            <a:endParaRPr lang="el-GR" dirty="0">
              <a:solidFill>
                <a:srgbClr val="555555"/>
              </a:solidFill>
              <a:latin typeface="Open Sans" panose="020B0606030504020204" pitchFamily="34" charset="0"/>
            </a:endParaRPr>
          </a:p>
          <a:p>
            <a:r>
              <a:rPr lang="el-GR" u="sng" dirty="0">
                <a:solidFill>
                  <a:srgbClr val="555555"/>
                </a:solidFill>
                <a:latin typeface="Open Sans" panose="020B0606030504020204" pitchFamily="34" charset="0"/>
              </a:rPr>
              <a:t>Τύπος Εργασίας:</a:t>
            </a:r>
            <a:r>
              <a:rPr lang="el-GR" i="1" dirty="0">
                <a:solidFill>
                  <a:srgbClr val="555555"/>
                </a:solidFill>
                <a:latin typeface="Open Sans" panose="020B0606030504020204" pitchFamily="34" charset="0"/>
              </a:rPr>
              <a:t> Ομαδική</a:t>
            </a:r>
            <a:endParaRPr lang="el-GR" dirty="0">
              <a:solidFill>
                <a:srgbClr val="555555"/>
              </a:solidFill>
              <a:latin typeface="Open Sans" panose="020B0606030504020204" pitchFamily="34" charset="0"/>
            </a:endParaRPr>
          </a:p>
          <a:p>
            <a:r>
              <a:rPr lang="el-GR" u="sng" dirty="0">
                <a:solidFill>
                  <a:srgbClr val="555555"/>
                </a:solidFill>
                <a:latin typeface="Open Sans" panose="020B0606030504020204" pitchFamily="34" charset="0"/>
              </a:rPr>
              <a:t>Ενδεικτικό Μέγεθος Εργασίας:</a:t>
            </a:r>
            <a:r>
              <a:rPr lang="el-GR" dirty="0">
                <a:solidFill>
                  <a:srgbClr val="555555"/>
                </a:solidFill>
                <a:latin typeface="Open Sans" panose="020B0606030504020204" pitchFamily="34" charset="0"/>
              </a:rPr>
              <a:t> 20.</a:t>
            </a:r>
            <a:r>
              <a:rPr lang="el-GR" i="1" dirty="0">
                <a:solidFill>
                  <a:srgbClr val="555555"/>
                </a:solidFill>
                <a:latin typeface="Open Sans" panose="020B0606030504020204" pitchFamily="34" charset="0"/>
              </a:rPr>
              <a:t>000 λέξεις </a:t>
            </a:r>
            <a:endParaRPr lang="el-GR" dirty="0">
              <a:solidFill>
                <a:srgbClr val="555555"/>
              </a:solidFill>
              <a:latin typeface="Open Sans" panose="020B0606030504020204" pitchFamily="34" charset="0"/>
            </a:endParaRPr>
          </a:p>
          <a:p>
            <a:r>
              <a:rPr lang="el-GR" u="sng" dirty="0">
                <a:solidFill>
                  <a:srgbClr val="555555"/>
                </a:solidFill>
                <a:latin typeface="Open Sans" panose="020B0606030504020204" pitchFamily="34" charset="0"/>
              </a:rPr>
              <a:t>Μέγεθος Κειμένου:</a:t>
            </a:r>
            <a:r>
              <a:rPr lang="el-GR" dirty="0">
                <a:solidFill>
                  <a:srgbClr val="555555"/>
                </a:solidFill>
                <a:latin typeface="Open Sans" panose="020B0606030504020204" pitchFamily="34" charset="0"/>
              </a:rPr>
              <a:t> </a:t>
            </a:r>
            <a:r>
              <a:rPr lang="en" i="1" dirty="0">
                <a:solidFill>
                  <a:srgbClr val="555555"/>
                </a:solidFill>
                <a:latin typeface="Open Sans" panose="020B0606030504020204" pitchFamily="34" charset="0"/>
              </a:rPr>
              <a:t>Calibri 12, </a:t>
            </a:r>
            <a:r>
              <a:rPr lang="el-GR" i="1" dirty="0">
                <a:solidFill>
                  <a:srgbClr val="555555"/>
                </a:solidFill>
                <a:latin typeface="Open Sans" panose="020B0606030504020204" pitchFamily="34" charset="0"/>
              </a:rPr>
              <a:t>διάστιχο: 1.15</a:t>
            </a:r>
            <a:endParaRPr lang="el-GR" dirty="0">
              <a:solidFill>
                <a:srgbClr val="555555"/>
              </a:solidFill>
              <a:latin typeface="Open Sans" panose="020B0606030504020204" pitchFamily="34" charset="0"/>
            </a:endParaRPr>
          </a:p>
          <a:p>
            <a:r>
              <a:rPr lang="el-GR" u="sng" dirty="0">
                <a:solidFill>
                  <a:srgbClr val="555555"/>
                </a:solidFill>
                <a:latin typeface="Open Sans" panose="020B0606030504020204" pitchFamily="34" charset="0"/>
              </a:rPr>
              <a:t>Ημερομηνία Παράδοσης:</a:t>
            </a:r>
            <a:r>
              <a:rPr lang="el-GR" dirty="0">
                <a:solidFill>
                  <a:srgbClr val="555555"/>
                </a:solidFill>
                <a:latin typeface="Open Sans" panose="020B0606030504020204" pitchFamily="34" charset="0"/>
              </a:rPr>
              <a:t> 29</a:t>
            </a:r>
            <a:r>
              <a:rPr lang="el-GR" i="1" dirty="0">
                <a:solidFill>
                  <a:srgbClr val="555555"/>
                </a:solidFill>
                <a:latin typeface="Open Sans" panose="020B0606030504020204" pitchFamily="34" charset="0"/>
              </a:rPr>
              <a:t> Μαΐου 2022</a:t>
            </a:r>
            <a:endParaRPr lang="el-GR" dirty="0"/>
          </a:p>
        </p:txBody>
      </p:sp>
    </p:spTree>
    <p:extLst>
      <p:ext uri="{BB962C8B-B14F-4D97-AF65-F5344CB8AC3E}">
        <p14:creationId xmlns:p14="http://schemas.microsoft.com/office/powerpoint/2010/main" val="3732501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pPr lvl="0">
              <a:buNone/>
            </a:pPr>
            <a:r>
              <a:rPr lang="el-GR" dirty="0"/>
              <a:t>Οι Άξονες που παρουσιάζουν </a:t>
            </a:r>
            <a:r>
              <a:rPr lang="el-GR" b="1" dirty="0"/>
              <a:t>υψηλότερο ποσοστό προϋπολογισμού ενταγμένων πράξεων</a:t>
            </a:r>
            <a:r>
              <a:rPr lang="el-GR" dirty="0"/>
              <a:t> είναι οι εξής:</a:t>
            </a:r>
          </a:p>
          <a:p>
            <a:pPr lvl="0">
              <a:buNone/>
            </a:pPr>
            <a:r>
              <a:rPr lang="el-GR" dirty="0"/>
              <a:t>      Ο Άξονας 4 (Ατμοσφαιρικό Περιβάλλον – Θόρυβος) με ποσοστό 101%</a:t>
            </a:r>
          </a:p>
          <a:p>
            <a:pPr lvl="0"/>
            <a:r>
              <a:rPr lang="el-GR" dirty="0"/>
              <a:t>Ο Άξονας  3 (Πολιτική Προστασία, Προστασία Τοπίων &amp; Θαλάσσιου Περιβάλλοντος) με ποσοστό 98%</a:t>
            </a:r>
          </a:p>
          <a:p>
            <a:pPr lvl="0"/>
            <a:r>
              <a:rPr lang="el-GR" dirty="0"/>
              <a:t>Ο Άξονας  2 (Στερεά Απόβλητα) με ποσοστό 91%</a:t>
            </a:r>
          </a:p>
          <a:p>
            <a:pPr lvl="0"/>
            <a:r>
              <a:rPr lang="el-GR" dirty="0"/>
              <a:t>Ο Άξονας  7 (Χωροταξία – Πολεοδομία - Αναπλάσεις) με ποσοστό 80%</a:t>
            </a:r>
          </a:p>
          <a:p>
            <a:r>
              <a:rPr lang="el-GR" dirty="0"/>
              <a:t> </a:t>
            </a:r>
          </a:p>
          <a:p>
            <a:r>
              <a:rPr lang="el-GR" dirty="0"/>
              <a:t>Οι Άξονες που παρουσιάζουν </a:t>
            </a:r>
            <a:r>
              <a:rPr lang="el-GR" b="1" dirty="0"/>
              <a:t>χαμηλότερο ποσοστό προϋπολογισμού ενταγμένων πράξεων</a:t>
            </a:r>
            <a:r>
              <a:rPr lang="el-GR" dirty="0"/>
              <a:t> είναι οι εξής:</a:t>
            </a:r>
          </a:p>
          <a:p>
            <a:pPr lvl="0"/>
            <a:r>
              <a:rPr lang="el-GR" dirty="0"/>
              <a:t>Ο Άξονας  6 (Προστασία των Εδαφικών Πόρων &amp; Προσαρμογή της Χώρας στην Κοινοτική Νομοθεσία) με ποσοστό 25%</a:t>
            </a:r>
          </a:p>
          <a:p>
            <a:pPr lvl="0"/>
            <a:r>
              <a:rPr lang="el-GR" dirty="0"/>
              <a:t>Ο Άξονας  10 (Τεχνική Βοήθεια) με ποσοστό 43%</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dirty="0"/>
          </a:p>
        </p:txBody>
      </p:sp>
      <p:pic>
        <p:nvPicPr>
          <p:cNvPr id="9218" name="Picture 2"/>
          <p:cNvPicPr>
            <a:picLocks noChangeAspect="1" noChangeArrowheads="1"/>
          </p:cNvPicPr>
          <p:nvPr/>
        </p:nvPicPr>
        <p:blipFill>
          <a:blip r:embed="rId2" cstate="print"/>
          <a:srcRect/>
          <a:stretch>
            <a:fillRect/>
          </a:stretch>
        </p:blipFill>
        <p:spPr bwMode="auto">
          <a:xfrm>
            <a:off x="827584" y="1700808"/>
            <a:ext cx="7041555" cy="3744416"/>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graphicFrame>
        <p:nvGraphicFramePr>
          <p:cNvPr id="6" name="5 - Θέση περιεχομένου"/>
          <p:cNvGraphicFramePr>
            <a:graphicFrameLocks noGrp="1"/>
          </p:cNvGraphicFramePr>
          <p:nvPr>
            <p:ph idx="1"/>
          </p:nvPr>
        </p:nvGraphicFramePr>
        <p:xfrm>
          <a:off x="1043608" y="2060847"/>
          <a:ext cx="7128793" cy="3312368"/>
        </p:xfrm>
        <a:graphic>
          <a:graphicData uri="http://schemas.openxmlformats.org/drawingml/2006/table">
            <a:tbl>
              <a:tblPr/>
              <a:tblGrid>
                <a:gridCol w="2510325">
                  <a:extLst>
                    <a:ext uri="{9D8B030D-6E8A-4147-A177-3AD203B41FA5}">
                      <a16:colId xmlns:a16="http://schemas.microsoft.com/office/drawing/2014/main" val="20000"/>
                    </a:ext>
                  </a:extLst>
                </a:gridCol>
                <a:gridCol w="1620515">
                  <a:extLst>
                    <a:ext uri="{9D8B030D-6E8A-4147-A177-3AD203B41FA5}">
                      <a16:colId xmlns:a16="http://schemas.microsoft.com/office/drawing/2014/main" val="20001"/>
                    </a:ext>
                  </a:extLst>
                </a:gridCol>
                <a:gridCol w="1539489">
                  <a:extLst>
                    <a:ext uri="{9D8B030D-6E8A-4147-A177-3AD203B41FA5}">
                      <a16:colId xmlns:a16="http://schemas.microsoft.com/office/drawing/2014/main" val="20002"/>
                    </a:ext>
                  </a:extLst>
                </a:gridCol>
                <a:gridCol w="1458464">
                  <a:extLst>
                    <a:ext uri="{9D8B030D-6E8A-4147-A177-3AD203B41FA5}">
                      <a16:colId xmlns:a16="http://schemas.microsoft.com/office/drawing/2014/main" val="20003"/>
                    </a:ext>
                  </a:extLst>
                </a:gridCol>
              </a:tblGrid>
              <a:tr h="404633">
                <a:tc>
                  <a:txBody>
                    <a:bodyPr/>
                    <a:lstStyle/>
                    <a:p>
                      <a:pPr algn="just">
                        <a:lnSpc>
                          <a:spcPct val="150000"/>
                        </a:lnSpc>
                        <a:spcBef>
                          <a:spcPts val="600"/>
                        </a:spcBef>
                        <a:spcAft>
                          <a:spcPts val="0"/>
                        </a:spcAft>
                      </a:pPr>
                      <a:endParaRPr lang="el-GR" sz="1200" dirty="0">
                        <a:latin typeface="Arial"/>
                        <a:ea typeface="Times New Roman"/>
                        <a:cs typeface="Times New Roman"/>
                      </a:endParaRPr>
                    </a:p>
                  </a:txBody>
                  <a:tcPr marL="68580" marR="68580" marT="0" marB="0">
                    <a:lnL>
                      <a:noFill/>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600"/>
                        </a:spcBef>
                        <a:spcAft>
                          <a:spcPts val="0"/>
                        </a:spcAft>
                      </a:pPr>
                      <a:r>
                        <a:rPr lang="el-GR" sz="1200" b="1" i="1">
                          <a:latin typeface="Arial"/>
                          <a:ea typeface="Times New Roman"/>
                          <a:cs typeface="Times New Roman"/>
                        </a:rPr>
                        <a:t>Άξονας  1</a:t>
                      </a:r>
                      <a:endParaRPr lang="el-GR" sz="1200">
                        <a:latin typeface="Arial"/>
                        <a:ea typeface="Times New Roman"/>
                        <a:cs typeface="Times New Roman"/>
                      </a:endParaRP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solidFill>
                      <a:srgbClr val="CCCCCC"/>
                    </a:solidFill>
                  </a:tcPr>
                </a:tc>
                <a:tc>
                  <a:txBody>
                    <a:bodyPr/>
                    <a:lstStyle/>
                    <a:p>
                      <a:pPr algn="ctr">
                        <a:lnSpc>
                          <a:spcPct val="150000"/>
                        </a:lnSpc>
                        <a:spcBef>
                          <a:spcPts val="600"/>
                        </a:spcBef>
                        <a:spcAft>
                          <a:spcPts val="0"/>
                        </a:spcAft>
                      </a:pPr>
                      <a:r>
                        <a:rPr lang="el-GR" sz="1200" b="1">
                          <a:latin typeface="Arial"/>
                          <a:ea typeface="Times New Roman"/>
                          <a:cs typeface="Times New Roman"/>
                        </a:rPr>
                        <a:t>Μέτρο 1.1</a:t>
                      </a:r>
                      <a:endParaRPr lang="el-GR" sz="1200">
                        <a:latin typeface="Arial"/>
                        <a:ea typeface="Times New Roman"/>
                        <a:cs typeface="Times New Roman"/>
                      </a:endParaRP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600"/>
                        </a:spcBef>
                        <a:spcAft>
                          <a:spcPts val="0"/>
                        </a:spcAft>
                      </a:pPr>
                      <a:r>
                        <a:rPr lang="el-GR" sz="1200" b="1">
                          <a:latin typeface="Arial"/>
                          <a:ea typeface="Times New Roman"/>
                          <a:cs typeface="Times New Roman"/>
                        </a:rPr>
                        <a:t>Μέτρο 1.2</a:t>
                      </a:r>
                      <a:endParaRPr lang="el-GR" sz="1200">
                        <a:latin typeface="Arial"/>
                        <a:ea typeface="Times New Roman"/>
                        <a:cs typeface="Times New Roman"/>
                      </a:endParaRPr>
                    </a:p>
                  </a:txBody>
                  <a:tcPr marL="68580" marR="68580" marT="0" marB="0">
                    <a:lnL w="12700" cap="flat" cmpd="sng" algn="ctr">
                      <a:solidFill>
                        <a:srgbClr val="808080"/>
                      </a:solidFill>
                      <a:prstDash val="solid"/>
                      <a:round/>
                      <a:headEnd type="none" w="med" len="med"/>
                      <a:tailEnd type="none" w="med" len="med"/>
                    </a:lnL>
                    <a:lnR>
                      <a:noFill/>
                    </a:lnR>
                    <a:lnT>
                      <a:noFill/>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0"/>
                  </a:ext>
                </a:extLst>
              </a:tr>
              <a:tr h="422616">
                <a:tc>
                  <a:txBody>
                    <a:bodyPr/>
                    <a:lstStyle/>
                    <a:p>
                      <a:pPr algn="r">
                        <a:lnSpc>
                          <a:spcPct val="150000"/>
                        </a:lnSpc>
                        <a:spcBef>
                          <a:spcPts val="600"/>
                        </a:spcBef>
                        <a:spcAft>
                          <a:spcPts val="0"/>
                        </a:spcAft>
                      </a:pPr>
                      <a:r>
                        <a:rPr lang="el-GR" sz="1200">
                          <a:latin typeface="Arial"/>
                          <a:ea typeface="Times New Roman"/>
                          <a:cs typeface="Times New Roman"/>
                        </a:rPr>
                        <a:t>Προϋπολογισμός (σε Ευρώ)</a:t>
                      </a:r>
                    </a:p>
                  </a:txBody>
                  <a:tcPr marL="68580" marR="68580" marT="0" marB="0">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600"/>
                        </a:spcBef>
                        <a:spcAft>
                          <a:spcPts val="0"/>
                        </a:spcAft>
                      </a:pPr>
                      <a:r>
                        <a:rPr lang="el-GR" sz="1200" b="1" i="1" dirty="0">
                          <a:latin typeface="Arial"/>
                          <a:ea typeface="Times New Roman"/>
                          <a:cs typeface="Times New Roman"/>
                        </a:rPr>
                        <a:t>20.412.000</a:t>
                      </a:r>
                      <a:endParaRPr lang="el-GR" sz="1200" dirty="0">
                        <a:latin typeface="Arial"/>
                        <a:ea typeface="Times New Roman"/>
                        <a:cs typeface="Times New Roman"/>
                      </a:endParaRP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CC"/>
                    </a:solidFill>
                  </a:tcPr>
                </a:tc>
                <a:tc>
                  <a:txBody>
                    <a:bodyPr/>
                    <a:lstStyle/>
                    <a:p>
                      <a:pPr algn="ctr">
                        <a:lnSpc>
                          <a:spcPct val="150000"/>
                        </a:lnSpc>
                        <a:spcBef>
                          <a:spcPts val="600"/>
                        </a:spcBef>
                        <a:spcAft>
                          <a:spcPts val="0"/>
                        </a:spcAft>
                      </a:pPr>
                      <a:r>
                        <a:rPr lang="el-GR" sz="1200">
                          <a:latin typeface="Arial"/>
                          <a:ea typeface="Times New Roman"/>
                          <a:cs typeface="Times New Roman"/>
                        </a:rPr>
                        <a:t>10.850.000</a:t>
                      </a: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600"/>
                        </a:spcBef>
                        <a:spcAft>
                          <a:spcPts val="0"/>
                        </a:spcAft>
                      </a:pPr>
                      <a:r>
                        <a:rPr lang="el-GR" sz="1200">
                          <a:latin typeface="Arial"/>
                          <a:ea typeface="Times New Roman"/>
                          <a:cs typeface="Times New Roman"/>
                        </a:rPr>
                        <a:t>9.562.000</a:t>
                      </a:r>
                    </a:p>
                  </a:txBody>
                  <a:tcPr marL="68580" marR="68580" marT="0" marB="0">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1"/>
                  </a:ext>
                </a:extLst>
              </a:tr>
              <a:tr h="404633">
                <a:tc>
                  <a:txBody>
                    <a:bodyPr/>
                    <a:lstStyle/>
                    <a:p>
                      <a:pPr algn="r">
                        <a:lnSpc>
                          <a:spcPct val="150000"/>
                        </a:lnSpc>
                        <a:spcBef>
                          <a:spcPts val="600"/>
                        </a:spcBef>
                        <a:spcAft>
                          <a:spcPts val="0"/>
                        </a:spcAft>
                      </a:pPr>
                      <a:r>
                        <a:rPr lang="el-GR" sz="1200">
                          <a:latin typeface="Arial"/>
                          <a:ea typeface="Times New Roman"/>
                          <a:cs typeface="Times New Roman"/>
                        </a:rPr>
                        <a:t>Δημόσια Δαπάνη (σε Ευρώ)</a:t>
                      </a:r>
                    </a:p>
                  </a:txBody>
                  <a:tcPr marL="68580" marR="68580" marT="0" marB="0">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600"/>
                        </a:spcBef>
                        <a:spcAft>
                          <a:spcPts val="0"/>
                        </a:spcAft>
                      </a:pPr>
                      <a:r>
                        <a:rPr lang="el-GR" sz="1200" b="1" i="1">
                          <a:latin typeface="Arial"/>
                          <a:ea typeface="Times New Roman"/>
                          <a:cs typeface="Times New Roman"/>
                        </a:rPr>
                        <a:t>20.412.000</a:t>
                      </a:r>
                      <a:endParaRPr lang="el-GR" sz="1200">
                        <a:latin typeface="Arial"/>
                        <a:ea typeface="Times New Roman"/>
                        <a:cs typeface="Times New Roman"/>
                      </a:endParaRP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CC"/>
                    </a:solidFill>
                  </a:tcPr>
                </a:tc>
                <a:tc>
                  <a:txBody>
                    <a:bodyPr/>
                    <a:lstStyle/>
                    <a:p>
                      <a:pPr algn="ctr">
                        <a:lnSpc>
                          <a:spcPct val="150000"/>
                        </a:lnSpc>
                        <a:spcBef>
                          <a:spcPts val="600"/>
                        </a:spcBef>
                        <a:spcAft>
                          <a:spcPts val="0"/>
                        </a:spcAft>
                      </a:pPr>
                      <a:r>
                        <a:rPr lang="el-GR" sz="1200">
                          <a:latin typeface="Arial"/>
                          <a:ea typeface="Times New Roman"/>
                          <a:cs typeface="Times New Roman"/>
                        </a:rPr>
                        <a:t>10.850.000</a:t>
                      </a: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600"/>
                        </a:spcBef>
                        <a:spcAft>
                          <a:spcPts val="0"/>
                        </a:spcAft>
                      </a:pPr>
                      <a:r>
                        <a:rPr lang="el-GR" sz="1200">
                          <a:latin typeface="Arial"/>
                          <a:ea typeface="Times New Roman"/>
                          <a:cs typeface="Times New Roman"/>
                        </a:rPr>
                        <a:t>9.562.000</a:t>
                      </a:r>
                    </a:p>
                  </a:txBody>
                  <a:tcPr marL="68580" marR="68580" marT="0" marB="0">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2"/>
                  </a:ext>
                </a:extLst>
              </a:tr>
              <a:tr h="809265">
                <a:tc>
                  <a:txBody>
                    <a:bodyPr/>
                    <a:lstStyle/>
                    <a:p>
                      <a:pPr algn="r">
                        <a:lnSpc>
                          <a:spcPct val="150000"/>
                        </a:lnSpc>
                        <a:spcAft>
                          <a:spcPts val="0"/>
                        </a:spcAft>
                      </a:pPr>
                      <a:r>
                        <a:rPr lang="el-GR" sz="1200">
                          <a:latin typeface="Arial"/>
                          <a:ea typeface="Times New Roman"/>
                          <a:cs typeface="Times New Roman"/>
                        </a:rPr>
                        <a:t>Ποσοστό (%) επί </a:t>
                      </a:r>
                    </a:p>
                    <a:p>
                      <a:pPr algn="r">
                        <a:lnSpc>
                          <a:spcPct val="150000"/>
                        </a:lnSpc>
                        <a:spcAft>
                          <a:spcPts val="0"/>
                        </a:spcAft>
                      </a:pPr>
                      <a:r>
                        <a:rPr lang="el-GR" sz="1200">
                          <a:latin typeface="Arial"/>
                          <a:ea typeface="Times New Roman"/>
                          <a:cs typeface="Times New Roman"/>
                        </a:rPr>
                        <a:t>του Π/Υ του Ε.Π.</a:t>
                      </a:r>
                    </a:p>
                  </a:txBody>
                  <a:tcPr marL="68580" marR="68580" marT="0" marB="0">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b="1" i="1">
                          <a:latin typeface="Arial"/>
                          <a:ea typeface="Times New Roman"/>
                          <a:cs typeface="Times New Roman"/>
                        </a:rPr>
                        <a:t>3,4%</a:t>
                      </a:r>
                      <a:endParaRPr lang="el-GR" sz="1200">
                        <a:latin typeface="Arial"/>
                        <a:ea typeface="Times New Roman"/>
                        <a:cs typeface="Times New Roman"/>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CC"/>
                    </a:solidFill>
                  </a:tcPr>
                </a:tc>
                <a:tc>
                  <a:txBody>
                    <a:bodyPr/>
                    <a:lstStyle/>
                    <a:p>
                      <a:pPr algn="ctr">
                        <a:lnSpc>
                          <a:spcPct val="150000"/>
                        </a:lnSpc>
                        <a:spcAft>
                          <a:spcPts val="0"/>
                        </a:spcAft>
                      </a:pPr>
                      <a:endParaRPr lang="el-GR" sz="1200">
                        <a:latin typeface="Arial"/>
                        <a:ea typeface="Times New Roman"/>
                        <a:cs typeface="Times New Roman"/>
                      </a:endParaRPr>
                    </a:p>
                  </a:txBody>
                  <a:tcPr marL="68580" marR="68580" marT="0" marB="0" anchor="ctr">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endParaRPr lang="el-GR" sz="1200">
                        <a:latin typeface="Arial"/>
                        <a:ea typeface="Times New Roman"/>
                        <a:cs typeface="Times New Roman"/>
                      </a:endParaRPr>
                    </a:p>
                  </a:txBody>
                  <a:tcPr marL="68580" marR="68580" marT="0"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3"/>
                  </a:ext>
                </a:extLst>
              </a:tr>
              <a:tr h="461956">
                <a:tc>
                  <a:txBody>
                    <a:bodyPr/>
                    <a:lstStyle/>
                    <a:p>
                      <a:pPr algn="r">
                        <a:lnSpc>
                          <a:spcPct val="150000"/>
                        </a:lnSpc>
                        <a:spcBef>
                          <a:spcPts val="600"/>
                        </a:spcBef>
                        <a:spcAft>
                          <a:spcPts val="0"/>
                        </a:spcAft>
                      </a:pPr>
                      <a:r>
                        <a:rPr lang="el-GR" sz="1200">
                          <a:latin typeface="Arial"/>
                          <a:ea typeface="Times New Roman"/>
                          <a:cs typeface="Times New Roman"/>
                        </a:rPr>
                        <a:t>Κοινοτική Συμμετοχή</a:t>
                      </a:r>
                    </a:p>
                  </a:txBody>
                  <a:tcPr marL="68580" marR="68580" marT="0" marB="0">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600"/>
                        </a:spcBef>
                        <a:spcAft>
                          <a:spcPts val="0"/>
                        </a:spcAft>
                      </a:pPr>
                      <a:r>
                        <a:rPr lang="el-GR" sz="1200" b="1" i="1">
                          <a:latin typeface="Arial"/>
                          <a:ea typeface="Times New Roman"/>
                          <a:cs typeface="Times New Roman"/>
                        </a:rPr>
                        <a:t>14.830.900</a:t>
                      </a:r>
                      <a:endParaRPr lang="el-GR" sz="1200">
                        <a:latin typeface="Arial"/>
                        <a:ea typeface="Times New Roman"/>
                        <a:cs typeface="Times New Roman"/>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CC"/>
                    </a:solidFill>
                  </a:tcPr>
                </a:tc>
                <a:tc>
                  <a:txBody>
                    <a:bodyPr/>
                    <a:lstStyle/>
                    <a:p>
                      <a:pPr algn="ctr">
                        <a:lnSpc>
                          <a:spcPct val="150000"/>
                        </a:lnSpc>
                        <a:spcBef>
                          <a:spcPts val="600"/>
                        </a:spcBef>
                        <a:spcAft>
                          <a:spcPts val="0"/>
                        </a:spcAft>
                      </a:pPr>
                      <a:r>
                        <a:rPr lang="el-GR" sz="1200">
                          <a:latin typeface="Arial"/>
                          <a:ea typeface="Times New Roman"/>
                          <a:cs typeface="Arial"/>
                        </a:rPr>
                        <a:t>8.137.500</a:t>
                      </a:r>
                      <a:endParaRPr lang="el-GR" sz="1200">
                        <a:latin typeface="Arial"/>
                        <a:ea typeface="Times New Roman"/>
                        <a:cs typeface="Times New Roman"/>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a:latin typeface="Arial"/>
                          <a:ea typeface="Times New Roman"/>
                          <a:cs typeface="Arial"/>
                        </a:rPr>
                        <a:t>6.693.400</a:t>
                      </a:r>
                      <a:endParaRPr lang="el-GR" sz="1200">
                        <a:latin typeface="Arial"/>
                        <a:ea typeface="Times New Roman"/>
                        <a:cs typeface="Times New Roman"/>
                      </a:endParaRPr>
                    </a:p>
                  </a:txBody>
                  <a:tcPr marL="68580" marR="68580" marT="0" marB="0" anchor="ctr">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4"/>
                  </a:ext>
                </a:extLst>
              </a:tr>
              <a:tr h="809265">
                <a:tc>
                  <a:txBody>
                    <a:bodyPr/>
                    <a:lstStyle/>
                    <a:p>
                      <a:pPr algn="r">
                        <a:lnSpc>
                          <a:spcPct val="150000"/>
                        </a:lnSpc>
                        <a:spcBef>
                          <a:spcPts val="600"/>
                        </a:spcBef>
                        <a:spcAft>
                          <a:spcPts val="0"/>
                        </a:spcAft>
                      </a:pPr>
                      <a:r>
                        <a:rPr lang="el-GR" sz="1200">
                          <a:latin typeface="Arial"/>
                          <a:ea typeface="Times New Roman"/>
                          <a:cs typeface="Times New Roman"/>
                        </a:rPr>
                        <a:t>Ποσοστό (%) της Κοινοτικής Συμμετοχής στον Άξονα / Μέτρο </a:t>
                      </a:r>
                    </a:p>
                  </a:txBody>
                  <a:tcPr marL="68580" marR="68580" marT="0" marB="0">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b="1" i="1">
                          <a:latin typeface="Arial"/>
                          <a:ea typeface="Times New Roman"/>
                          <a:cs typeface="Times New Roman"/>
                        </a:rPr>
                        <a:t>72,6%</a:t>
                      </a:r>
                      <a:endParaRPr lang="el-GR" sz="1200">
                        <a:latin typeface="Arial"/>
                        <a:ea typeface="Times New Roman"/>
                        <a:cs typeface="Times New Roman"/>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CCCCC"/>
                    </a:solidFill>
                  </a:tcPr>
                </a:tc>
                <a:tc>
                  <a:txBody>
                    <a:bodyPr/>
                    <a:lstStyle/>
                    <a:p>
                      <a:pPr algn="ctr">
                        <a:lnSpc>
                          <a:spcPct val="150000"/>
                        </a:lnSpc>
                        <a:spcAft>
                          <a:spcPts val="0"/>
                        </a:spcAft>
                      </a:pPr>
                      <a:r>
                        <a:rPr lang="el-GR" sz="1200">
                          <a:latin typeface="Arial"/>
                          <a:ea typeface="Times New Roman"/>
                          <a:cs typeface="Times New Roman"/>
                        </a:rPr>
                        <a:t>75%</a:t>
                      </a: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Aft>
                          <a:spcPts val="0"/>
                        </a:spcAft>
                      </a:pPr>
                      <a:r>
                        <a:rPr lang="el-GR" sz="1200" dirty="0">
                          <a:latin typeface="Arial"/>
                          <a:ea typeface="Times New Roman"/>
                          <a:cs typeface="Times New Roman"/>
                        </a:rPr>
                        <a:t>70%</a:t>
                      </a:r>
                    </a:p>
                  </a:txBody>
                  <a:tcPr marL="68580" marR="68580" marT="0" marB="0" anchor="ctr">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0242" name="Rectangle 2"/>
          <p:cNvSpPr>
            <a:spLocks noChangeArrowheads="1"/>
          </p:cNvSpPr>
          <p:nvPr/>
        </p:nvSpPr>
        <p:spPr bwMode="auto">
          <a:xfrm>
            <a:off x="0" y="143870"/>
            <a:ext cx="9144000" cy="1338828"/>
          </a:xfrm>
          <a:prstGeom prst="rect">
            <a:avLst/>
          </a:prstGeom>
          <a:noFill/>
          <a:ln w="9525">
            <a:noFill/>
            <a:miter lim="800000"/>
            <a:headEnd/>
            <a:tailEnd/>
          </a:ln>
          <a:effectLst/>
        </p:spPr>
        <p:txBody>
          <a:bodyPr vert="horz" wrap="square" lIns="539580" tIns="4572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374900" algn="l"/>
              </a:tabLst>
            </a:pPr>
            <a:r>
              <a:rPr kumimoji="0" lang="el-GR" sz="1400" b="1" i="1" u="none" strike="noStrike" cap="none" normalizeH="0" baseline="0" dirty="0">
                <a:ln>
                  <a:noFill/>
                </a:ln>
                <a:solidFill>
                  <a:schemeClr val="tx1"/>
                </a:solidFill>
                <a:effectLst/>
                <a:latin typeface="Arial" pitchFamily="34" charset="0"/>
                <a:cs typeface="Arial" pitchFamily="34" charset="0"/>
              </a:rPr>
              <a:t>Πρόοδος Υλοποίησης του Προγράμματος ανά Άξονα</a:t>
            </a:r>
          </a:p>
          <a:p>
            <a:pPr marL="0" marR="0" lvl="0" indent="0" algn="l" defTabSz="914400" rtl="0" eaLnBrk="0" fontAlgn="base" latinLnBrk="0" hangingPunct="0">
              <a:lnSpc>
                <a:spcPct val="100000"/>
              </a:lnSpc>
              <a:spcBef>
                <a:spcPct val="0"/>
              </a:spcBef>
              <a:spcAft>
                <a:spcPct val="0"/>
              </a:spcAft>
              <a:buClrTx/>
              <a:buSzTx/>
              <a:buFontTx/>
              <a:buNone/>
              <a:tabLst>
                <a:tab pos="2374900" algn="l"/>
              </a:tabLst>
            </a:pPr>
            <a:r>
              <a:rPr kumimoji="0" lang="el-GR" sz="1400" b="1" i="0" u="sng" strike="noStrike" cap="none" normalizeH="0" baseline="0" dirty="0">
                <a:ln>
                  <a:noFill/>
                </a:ln>
                <a:solidFill>
                  <a:schemeClr val="tx1"/>
                </a:solidFill>
                <a:effectLst/>
                <a:latin typeface="Arial" pitchFamily="34" charset="0"/>
                <a:ea typeface="Times New Roman" pitchFamily="18" charset="0"/>
                <a:cs typeface="Times New Roman" pitchFamily="18" charset="0"/>
              </a:rPr>
              <a:t>ΑΞΟΝΑΣ ΠΡΟΤΕΡΑΙΟΤΗΤΑΣ 1: «ΥΔΑΤΙΚΟ ΠΕΡΙΒΑΛΛΟΝ» </a:t>
            </a:r>
            <a:endParaRPr kumimoji="0" lang="el-GR"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374900" algn="l"/>
              </a:tabLst>
            </a:pPr>
            <a:r>
              <a:rPr kumimoji="0" lang="el-GR" sz="1400" b="1"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Μέτρο 1.1:	</a:t>
            </a:r>
            <a:r>
              <a:rPr kumimoji="0" lang="el-GR" sz="1400"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Παρακολούθηση Ποιότητας Νερών</a:t>
            </a:r>
            <a:endParaRPr kumimoji="0" lang="el-GR"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374900" algn="l"/>
              </a:tabLst>
            </a:pPr>
            <a:r>
              <a:rPr kumimoji="0" lang="el-GR" sz="1400" b="1"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Μέτρο 1.2:	</a:t>
            </a:r>
            <a:r>
              <a:rPr kumimoji="0" lang="el-GR" sz="1400"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Ειδικές Παρεμβάσεις στον Τομέα της Αποχέτευσης – Δράσεις Εξοικονόμησης Υδατικών Πόρων </a:t>
            </a:r>
            <a:endParaRPr kumimoji="0" lang="el-GR"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374900" algn="l"/>
              </a:tabLst>
            </a:pPr>
            <a:endParaRPr kumimoji="0" lang="el-GR" sz="1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r>
              <a:rPr lang="el-GR" dirty="0"/>
              <a:t>Ο Άξονας  Προτεραιότητας 1 περιλαμβάνει:</a:t>
            </a:r>
          </a:p>
          <a:p>
            <a:r>
              <a:rPr lang="el-GR" dirty="0"/>
              <a:t>Δράσεις σχετικές με την επέκταση του Εθνικού Δικτύου παρακολούθησης της ποιότητας των επιφανειακών, υπογείων, παράκτιων και θαλασσίων υδάτων, καθώς και την οργάνωση του Εθνικού Δικτύου παρακολούθησης της ποιότητας του πόσιμου νερού, σε συνεργασία με τα συναρμόδια Υπουργεία.</a:t>
            </a:r>
          </a:p>
          <a:p>
            <a:r>
              <a:rPr lang="el-GR" dirty="0"/>
              <a:t>Δράσεις συνδυασμένης διαχείρισης υδατικών πόρων με σκοπό την ανάκτηση / αξιοποίηση επεξεργασμένων εκροών. </a:t>
            </a:r>
          </a:p>
          <a:p>
            <a:r>
              <a:rPr lang="el-GR" dirty="0"/>
              <a:t>Έργα δημιουργίας φυσικών συστημάτων επεξεργασίας λυμάτων προσαρμοσμένων στις τοπικές ανάγκες, σε οικισμούς με εποχιακή διακύμανση πληθυσμού </a:t>
            </a:r>
          </a:p>
          <a:p>
            <a:r>
              <a:rPr lang="el-GR" dirty="0"/>
              <a:t>Έργα εξοικονόμησης υδατικών πόρων στα δίκτυα ύδρευσης</a:t>
            </a:r>
          </a:p>
          <a:p>
            <a:pPr>
              <a:buNone/>
            </a:pPr>
            <a:endParaRPr lang="el-GR" dirty="0"/>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pic>
        <p:nvPicPr>
          <p:cNvPr id="15362" name="Picture 2"/>
          <p:cNvPicPr>
            <a:picLocks noChangeAspect="1" noChangeArrowheads="1"/>
          </p:cNvPicPr>
          <p:nvPr/>
        </p:nvPicPr>
        <p:blipFill>
          <a:blip r:embed="rId2" cstate="print"/>
          <a:srcRect/>
          <a:stretch>
            <a:fillRect/>
          </a:stretch>
        </p:blipFill>
        <p:spPr bwMode="auto">
          <a:xfrm>
            <a:off x="683568" y="1844824"/>
            <a:ext cx="7556872" cy="3528392"/>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TotalTime>
  <Words>6822</Words>
  <Application>Microsoft Macintosh PowerPoint</Application>
  <PresentationFormat>Προβολή στην οθόνη (4:3)</PresentationFormat>
  <Paragraphs>2035</Paragraphs>
  <Slides>42</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42</vt:i4>
      </vt:variant>
    </vt:vector>
  </HeadingPairs>
  <TitlesOfParts>
    <vt:vector size="49" baseType="lpstr">
      <vt:lpstr>Arial</vt:lpstr>
      <vt:lpstr>Arial Narrow</vt:lpstr>
      <vt:lpstr>Calibri</vt:lpstr>
      <vt:lpstr>Open Sans</vt:lpstr>
      <vt:lpstr>Times New Roman</vt:lpstr>
      <vt:lpstr>Verdana</vt:lpstr>
      <vt:lpstr>Θέμα του Office</vt:lpstr>
      <vt:lpstr>Ενδιάμεση και εκ των υστέρων αξιολόγηση (μελέτες περιπτώσεων ΕΠΠΕΡ, ΕΠΑΑ: Γ ΚΠΣ)</vt:lpstr>
      <vt:lpstr>Παρουσίαση του PowerPoint</vt:lpstr>
      <vt:lpstr>Σύνοψη Στοιχείων Παρακολούθησης ανά Άξονα και Μέτρο</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Ενδο-προγραμματικές Μεταφορές Πόρων κατά την Ενδιάμεση Αξιολόγηση</vt:lpstr>
      <vt:lpstr>Προβληματα και διορθωτικεσ ενεργειεσ </vt:lpstr>
      <vt:lpstr>Παρουσίαση του PowerPoint</vt:lpstr>
      <vt:lpstr>δημοσιονομικη εκτελεση του προγραμματοσ </vt:lpstr>
      <vt:lpstr>Σύγκριση Μεταξύ Πραγματικής Χρηματοδοτικής Εκτέλεσης &amp; Προβλέψεων για το 2004  </vt:lpstr>
      <vt:lpstr>Πορεία Εξέλιξης Οικονομικού Αντικειμένου ανά Πεδίο Παρέμβασης Ε.Π.ΠΕΡ</vt:lpstr>
      <vt:lpstr>ΣΤΟΧΟΘΕΣΙΑ Ε.Π.ΠΕΡ. &amp; ΔΕΙΚΤΕΣ </vt:lpstr>
      <vt:lpstr>Παρουσίαση του PowerPoint</vt:lpstr>
      <vt:lpstr>Άξονας Προτεραιότητας 1: Υδατικό Περιβάλλον </vt:lpstr>
      <vt:lpstr>Παρουσίαση του PowerPoint</vt:lpstr>
      <vt:lpstr>Θέσεις Εργασίας που Προκύπτουν κατά την Εκτέλεση του Προγράμματος   </vt:lpstr>
      <vt:lpstr>Προβλήματα Ποσοτικοποίησης Δεικτών &amp; Συλλογής Στοιχείων και Παράγοντες που Επηρεάζουν την Επίτευξη των Στόχων</vt:lpstr>
      <vt:lpstr>Παρουσίαση του PowerPoint</vt:lpstr>
      <vt:lpstr>Eκ των υστέρων αξιολόγηση του Εγγράφου Προγραμματισμού Αγροτικής Ανάπτυξης (Ε.Π.Α.Α) 2000-2006</vt:lpstr>
      <vt:lpstr>Παρουσίαση του PowerPoint</vt:lpstr>
      <vt:lpstr>ΑΞΙΟΛΟΓΗΣΗ ΔΙΑΘΕΣΙΜΟΤΗΤΑΣ ΚΑΙ ΤΗΣ ΧΡΗΣΙΜΟΠΟΙΗΣΗΣ ΔΙΑΘΕΣΙΜΟΤΗΤΑΣ ΚΑΙ ΤΗΣ ΧΡΗΣΙΜΟΠΟΙΗΣΗΣ ΤΩΝ ΕΙΣΡΟΩΝ ΤΟΥ ΠΡΟΓΡΑΜΜΑΤΟΣ </vt:lpstr>
      <vt:lpstr>Δράσεις έναρξης ΕΠΑΑ: στο πλαίσιο της έναρξης του ΕΠΑΑ, πραγματοποιήθηκαν τα ακόλουθα:</vt:lpstr>
      <vt:lpstr>Συνάφεια με ΚΑΠ</vt:lpstr>
      <vt:lpstr>Μήτρα συνάφειας στρατηγικής – οριζόντιων θεμάτων / στόχων κοινωνικοοικονομικής συνοχής </vt:lpstr>
      <vt:lpstr>Συσχέτιση προϋπολογιστικής βαρύτητας με Αδυναμίες και Απειλές </vt:lpstr>
      <vt:lpstr>Συνέργια Ε.Π.Α.Α και της Κ.Π. Leader +</vt:lpstr>
      <vt:lpstr>Συνεργια του Ε.Π.Α.α με τα Περιφερειακα Επιχειρησιακα Προγραμμάτα (ΠΕΠ) </vt:lpstr>
      <vt:lpstr>Δείκτες Άξονα Προτεραιότητα 1: Πρόωρη Συνταξιοδότηση / Μέτρο 1.1: Πρόωρη Συνταξιοδότηση </vt:lpstr>
      <vt:lpstr> Πίνακας Ποσοτικών Στόχων και Δεικτών (εκροές) του Ε.Π.Α.Α 2000 – 2006 και Βαθμός Κάλυψης μέχρι 31/12/06 </vt:lpstr>
      <vt:lpstr>Απορρόφηση</vt:lpstr>
      <vt:lpstr>ΑΠΟΔΟΤΙΚΟΤΗΤΑ η αποδοτικότητα εκφράζει τη σχέση της υλοποίησης του φυσικού αντικειμένου με την απορρόφηση (οικονομική ολοκλήρωση). Διαφαίνεται λοιπόν από την τιμή που λαμβάνει ο δείκτης (συνολικά και σε επίπεδο ΑΠ), ότι η υλοποίηση του έχει πραγματοποιηθεί σύμφωνα με τον σχετικό προγραμματισμό. </vt:lpstr>
      <vt:lpstr>Συνδυασμένη αποτελεσματικότητα – απορρόφηση Αξόνων Προτεραιότητας Ε.Π.Α.Α 2000 – 2006</vt:lpstr>
      <vt:lpstr>Ομαδική Εργασία 2022 </vt:lpstr>
      <vt:lpstr>Παρουσίαση του PowerPoint</vt:lpstr>
      <vt:lpstr>Παρουσίαση του PowerPoint</vt:lpstr>
      <vt:lpstr>Παρουσίαση του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Admin</dc:creator>
  <cp:lastModifiedBy>Vasilis Avdikos</cp:lastModifiedBy>
  <cp:revision>19</cp:revision>
  <dcterms:created xsi:type="dcterms:W3CDTF">2015-04-28T08:18:36Z</dcterms:created>
  <dcterms:modified xsi:type="dcterms:W3CDTF">2022-03-28T09:02:44Z</dcterms:modified>
</cp:coreProperties>
</file>