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77" r:id="rId5"/>
  </p:sldMasterIdLst>
  <p:notesMasterIdLst>
    <p:notesMasterId r:id="rId39"/>
  </p:notesMasterIdLst>
  <p:sldIdLst>
    <p:sldId id="256" r:id="rId6"/>
    <p:sldId id="267" r:id="rId7"/>
    <p:sldId id="320" r:id="rId8"/>
    <p:sldId id="305" r:id="rId9"/>
    <p:sldId id="268" r:id="rId10"/>
    <p:sldId id="269" r:id="rId11"/>
    <p:sldId id="270" r:id="rId12"/>
    <p:sldId id="271" r:id="rId13"/>
    <p:sldId id="285" r:id="rId14"/>
    <p:sldId id="286" r:id="rId15"/>
    <p:sldId id="288" r:id="rId16"/>
    <p:sldId id="262" r:id="rId17"/>
    <p:sldId id="289" r:id="rId18"/>
    <p:sldId id="290" r:id="rId19"/>
    <p:sldId id="291" r:id="rId20"/>
    <p:sldId id="321" r:id="rId21"/>
    <p:sldId id="264" r:id="rId22"/>
    <p:sldId id="292" r:id="rId23"/>
    <p:sldId id="293" r:id="rId24"/>
    <p:sldId id="308" r:id="rId25"/>
    <p:sldId id="310" r:id="rId26"/>
    <p:sldId id="311" r:id="rId27"/>
    <p:sldId id="312" r:id="rId28"/>
    <p:sldId id="316" r:id="rId29"/>
    <p:sldId id="322" r:id="rId30"/>
    <p:sldId id="323" r:id="rId31"/>
    <p:sldId id="314" r:id="rId32"/>
    <p:sldId id="315" r:id="rId33"/>
    <p:sldId id="304" r:id="rId34"/>
    <p:sldId id="306" r:id="rId35"/>
    <p:sldId id="317" r:id="rId36"/>
    <p:sldId id="318" r:id="rId37"/>
    <p:sldId id="319" r:id="rId3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Μεσαίο στυλ 3 - 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Στυλ με θέμα 1 - Έμφαση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Φωτεινό στυλ 1 - Έμφαση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Σκούρο στυλ 2 - Έμφαση 5/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Σκούρο στυλ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9" autoAdjust="0"/>
    <p:restoredTop sz="77218" autoAdjust="0"/>
  </p:normalViewPr>
  <p:slideViewPr>
    <p:cSldViewPr snapToGrid="0">
      <p:cViewPr varScale="1">
        <p:scale>
          <a:sx n="63" d="100"/>
          <a:sy n="63" d="100"/>
        </p:scale>
        <p:origin x="14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scenario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odo\AppData\Local\Microsoft\Windows\INetCache\Content.Outlook\6JWROW8Z\scenari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user\Desktop\scenarios%20(1)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user\Downloads\scenarios%20(1)%20(1)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user\Downloads\scenarios%20(1)%20(1)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user\Downloads\scenarios%20(1)%20(1)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user\Downloads\scenarios%20(1)%20(1)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user\Downloads\scenarios%20(1)%20(1)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user\Downloads\scenarios%20(1)%20(1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user\Downloads\scenarios%20(1)%20(1)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user\Downloads\scenarios%20(1)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user\Desktop\scenarios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er\Desktop\scenarios%20(1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user\Downloads\scenarios%20(1)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cenarios%20(1)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user\Desktop\scenarios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user\Desktop\scenarios%20(1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user\Desktop\scenarios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Olive cultivations </a:t>
            </a:r>
            <a:endParaRPr lang="el-GR" sz="1600" b="1" dirty="0"/>
          </a:p>
        </c:rich>
      </c:tx>
      <c:layout>
        <c:manualLayout>
          <c:xMode val="edge"/>
          <c:yMode val="edge"/>
          <c:x val="0.28029855643044627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Φύλλο1!$V$29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Φύλλο1!$U$31:$U$33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Φύλλο1!$V$31:$V$33</c:f>
              <c:numCache>
                <c:formatCode>General</c:formatCode>
                <c:ptCount val="3"/>
                <c:pt idx="0">
                  <c:v>5.64</c:v>
                </c:pt>
                <c:pt idx="1">
                  <c:v>6.28</c:v>
                </c:pt>
                <c:pt idx="2">
                  <c:v>6.65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B-4B2E-BAAA-EEC532EDDFEF}"/>
            </c:ext>
          </c:extLst>
        </c:ser>
        <c:ser>
          <c:idx val="1"/>
          <c:order val="1"/>
          <c:tx>
            <c:strRef>
              <c:f>Φύλλο1!$V$30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6640677338233632E-2"/>
                  <c:y val="-0.114560402223079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11.34</a:t>
                    </a:r>
                    <a:r>
                      <a:rPr lang="en-US" sz="1400" b="1" dirty="0"/>
                      <a:t>%</a:t>
                    </a:r>
                  </a:p>
                  <a:p>
                    <a:pPr>
                      <a:defRPr sz="1400" b="1"/>
                    </a:pPr>
                    <a:endParaRPr lang="en-US" sz="14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76780252471563"/>
                      <c:h val="6.847780549077787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10BB-4B2E-BAAA-EEC532EDDFEF}"/>
                </c:ext>
              </c:extLst>
            </c:dLbl>
            <c:dLbl>
              <c:idx val="2"/>
              <c:layout>
                <c:manualLayout>
                  <c:x val="-5.4514661761205603E-3"/>
                  <c:y val="-8.58168669560765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17.9</a:t>
                    </a:r>
                    <a:r>
                      <a:rPr lang="en-US" sz="1200" b="1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0BB-4B2E-BAAA-EEC532EDDFEF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Φύλλο1!$U$31:$U$33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Φύλλο1!$W$31:$W$33</c:f>
              <c:numCache>
                <c:formatCode>General</c:formatCode>
                <c:ptCount val="3"/>
                <c:pt idx="1">
                  <c:v>0.64000000000000057</c:v>
                </c:pt>
                <c:pt idx="2">
                  <c:v>1.01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BB-4B2E-BAAA-EEC532EDDFE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18081167"/>
        <c:axId val="518084079"/>
      </c:barChart>
      <c:catAx>
        <c:axId val="51808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518084079"/>
        <c:crosses val="autoZero"/>
        <c:auto val="1"/>
        <c:lblAlgn val="ctr"/>
        <c:lblOffset val="100"/>
        <c:noMultiLvlLbl val="0"/>
      </c:catAx>
      <c:valAx>
        <c:axId val="518084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51808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07920594029528"/>
          <c:y val="0.77827264086204295"/>
          <c:w val="0.72292171973583141"/>
          <c:h val="0.19312173681926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541795289E-2"/>
          <c:y val="4.1978804835330286E-2"/>
          <c:w val="0.9734299491640942"/>
          <c:h val="0.856716546797070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'Aggregate '!$A$3</c:f>
              <c:strCache>
                <c:ptCount val="1"/>
                <c:pt idx="0">
                  <c:v>Neutralized emissions by 1 Ha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28502541795289E-2"/>
                  <c:y val="-0.167915219341321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pattFill prst="pct5">
                        <a:fgClr>
                          <a:schemeClr val="tx1"/>
                        </a:fgClr>
                        <a:bgClr>
                          <a:schemeClr val="tx1"/>
                        </a:bgClr>
                      </a:patt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F-470F-9275-330DBCA174A2}"/>
                </c:ext>
              </c:extLst>
            </c:dLbl>
            <c:dLbl>
              <c:idx val="1"/>
              <c:layout>
                <c:manualLayout>
                  <c:x val="-7.2463775007016651E-3"/>
                  <c:y val="-0.238754452500941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pattFill prst="pct5">
                        <a:fgClr>
                          <a:prstClr val="white"/>
                        </a:fgClr>
                        <a:bgClr>
                          <a:schemeClr val="tx1"/>
                        </a:bgClr>
                      </a:patt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F-470F-9275-330DBCA174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'Aggregate '!$A$6:$A$7</c:f>
              <c:strCache>
                <c:ptCount val="2"/>
                <c:pt idx="0">
                  <c:v>Olive</c:v>
                </c:pt>
                <c:pt idx="1">
                  <c:v>Orange</c:v>
                </c:pt>
              </c:strCache>
              <c:extLst/>
            </c:strRef>
          </c:cat>
          <c:val>
            <c:numRef>
              <c:f>'Aggregate '!$B$6:$B$7</c:f>
              <c:numCache>
                <c:formatCode>#,##0</c:formatCode>
                <c:ptCount val="2"/>
                <c:pt idx="0">
                  <c:v>4.0277777777777777</c:v>
                </c:pt>
                <c:pt idx="1">
                  <c:v>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23F-470F-9275-330DBCA174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402050399"/>
        <c:axId val="140205580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'Aggregate '!$C$4</c15:sqref>
                        </c15:formulaRef>
                      </c:ext>
                    </c:extLst>
                    <c:strCache>
                      <c:ptCount val="1"/>
                      <c:pt idx="0">
                        <c:v>Additional  Removal Capacity in tonnes</c:v>
                      </c:pt>
                    </c:strCache>
                  </c:strRef>
                </c:tx>
                <c:spPr>
                  <a:solidFill>
                    <a:schemeClr val="accent5">
                      <a:tint val="7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l-G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'Aggregate '!$A$6:$A$7</c15:sqref>
                        </c15:formulaRef>
                      </c:ext>
                    </c:extLst>
                    <c:strCache>
                      <c:ptCount val="2"/>
                      <c:pt idx="0">
                        <c:v>Olive</c:v>
                      </c:pt>
                      <c:pt idx="1">
                        <c:v>Orange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('Aggregate '!$C$5:$C$6,'Aggregate '!$C$8)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1">
                        <c:v>-218432.97222222222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23F-470F-9275-330DBCA174A2}"/>
                  </c:ext>
                </c:extLst>
              </c15:ser>
            </c15:filteredBarSeries>
          </c:ext>
        </c:extLst>
      </c:barChart>
      <c:catAx>
        <c:axId val="1402050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055807"/>
        <c:crosses val="autoZero"/>
        <c:auto val="1"/>
        <c:lblAlgn val="ctr"/>
        <c:lblOffset val="100"/>
        <c:noMultiLvlLbl val="0"/>
      </c:catAx>
      <c:valAx>
        <c:axId val="140205580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205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Orange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Φύλλο4!$A$3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900-4289-999C-3FD4FEFF09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  <a:r>
                      <a:rPr lang="en-US" baseline="0"/>
                      <a:t> 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900-4289-999C-3FD4FEFF09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  <a:r>
                      <a:rPr lang="en-US" baseline="0"/>
                      <a:t> 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900-4289-999C-3FD4FEFF09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Φύλλο4!$A$5:$A$8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Φύλλο4!$B$5:$B$8</c:f>
              <c:numCache>
                <c:formatCode>#,##0</c:formatCode>
                <c:ptCount val="4"/>
                <c:pt idx="0">
                  <c:v>218437</c:v>
                </c:pt>
                <c:pt idx="1">
                  <c:v>245138</c:v>
                </c:pt>
                <c:pt idx="2">
                  <c:v>268557</c:v>
                </c:pt>
                <c:pt idx="3" formatCode="#,##0.00">
                  <c:v>322268.40000000002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5-4BD2-99AE-7ADD684AE62A}"/>
            </c:ext>
          </c:extLst>
        </c:ser>
        <c:ser>
          <c:idx val="1"/>
          <c:order val="1"/>
          <c:tx>
            <c:strRef>
              <c:f>Φύλλο4!$C$4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0742833124201806E-3"/>
                  <c:y val="9.979424312942082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00-4289-999C-3FD4FEFF09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Φύλλο4!$A$5:$A$8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Φύλλο4!$C$5:$C$8</c:f>
              <c:numCache>
                <c:formatCode>#,##0</c:formatCode>
                <c:ptCount val="4"/>
                <c:pt idx="1">
                  <c:v>26701</c:v>
                </c:pt>
                <c:pt idx="2">
                  <c:v>50120</c:v>
                </c:pt>
                <c:pt idx="3" formatCode="#,##0.00">
                  <c:v>103831.40000000002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5-4BD2-99AE-7ADD684AE6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402050399"/>
        <c:axId val="1402055807"/>
      </c:barChart>
      <c:catAx>
        <c:axId val="1402050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055807"/>
        <c:crosses val="autoZero"/>
        <c:auto val="1"/>
        <c:lblAlgn val="ctr"/>
        <c:lblOffset val="100"/>
        <c:noMultiLvlLbl val="0"/>
      </c:catAx>
      <c:valAx>
        <c:axId val="140205580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2050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925786608806521E-2"/>
          <c:y val="0.14235648782412011"/>
          <c:w val="0.92283413506343748"/>
          <c:h val="0.129109391384770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olive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'!$A$11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02D-4AFD-827A-A765DC3CCEF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02D-4AFD-827A-A765DC3CCEF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02D-4AFD-827A-A765DC3CCE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'!$A$13:$A$16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'!$B$13:$B$16</c:f>
              <c:numCache>
                <c:formatCode>#,##0</c:formatCode>
                <c:ptCount val="4"/>
                <c:pt idx="0">
                  <c:v>3047921</c:v>
                </c:pt>
                <c:pt idx="1">
                  <c:v>3549140</c:v>
                </c:pt>
                <c:pt idx="2">
                  <c:v>3858027</c:v>
                </c:pt>
                <c:pt idx="3" formatCode="0">
                  <c:v>4629632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D-4AFD-827A-A765DC3CCEF0}"/>
            </c:ext>
          </c:extLst>
        </c:ser>
        <c:ser>
          <c:idx val="1"/>
          <c:order val="1"/>
          <c:tx>
            <c:strRef>
              <c:f>'Aggregate '!$B$12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'!$A$13:$A$16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'!$C$13:$C$16</c:f>
              <c:numCache>
                <c:formatCode>#,##0</c:formatCode>
                <c:ptCount val="4"/>
                <c:pt idx="1">
                  <c:v>501219</c:v>
                </c:pt>
                <c:pt idx="2">
                  <c:v>810106</c:v>
                </c:pt>
                <c:pt idx="3">
                  <c:v>1581711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D-4AFD-827A-A765DC3CCE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69527680"/>
        <c:axId val="169522272"/>
      </c:barChart>
      <c:catAx>
        <c:axId val="16952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9522272"/>
        <c:crosses val="autoZero"/>
        <c:auto val="1"/>
        <c:lblAlgn val="ctr"/>
        <c:lblOffset val="100"/>
        <c:noMultiLvlLbl val="0"/>
      </c:catAx>
      <c:valAx>
        <c:axId val="169522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952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12745370370370374"/>
          <c:w val="0.9831815398075241"/>
          <c:h val="0.1604899387576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APPLE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'!$B$18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83</a:t>
                    </a:r>
                    <a:r>
                      <a:rPr lang="en-US" baseline="0"/>
                      <a:t> % 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275-4FAF-AC94-2AB50F46C37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143%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275-4FAF-AC94-2AB50F46C37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192%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275-4FAF-AC94-2AB50F46C3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'!$A$19:$A$22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'!$B$19:$B$22</c:f>
              <c:numCache>
                <c:formatCode>#,##0</c:formatCode>
                <c:ptCount val="4"/>
                <c:pt idx="0">
                  <c:v>9768</c:v>
                </c:pt>
                <c:pt idx="1">
                  <c:v>17903</c:v>
                </c:pt>
                <c:pt idx="2">
                  <c:v>23797</c:v>
                </c:pt>
                <c:pt idx="3" formatCode="0">
                  <c:v>28556.399999999998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5-4FAF-AC94-2AB50F46C375}"/>
            </c:ext>
          </c:extLst>
        </c:ser>
        <c:ser>
          <c:idx val="1"/>
          <c:order val="1"/>
          <c:tx>
            <c:strRef>
              <c:f>'Aggregate '!$C$18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'!$A$19:$A$22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'!$C$19:$C$22</c:f>
              <c:numCache>
                <c:formatCode>#,##0</c:formatCode>
                <c:ptCount val="4"/>
                <c:pt idx="1">
                  <c:v>8135</c:v>
                </c:pt>
                <c:pt idx="2">
                  <c:v>14029</c:v>
                </c:pt>
                <c:pt idx="3" formatCode="0">
                  <c:v>18788.399999999998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5-4FAF-AC94-2AB50F46C3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69532672"/>
        <c:axId val="169535584"/>
      </c:barChart>
      <c:catAx>
        <c:axId val="169532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9535584"/>
        <c:crosses val="autoZero"/>
        <c:auto val="1"/>
        <c:lblAlgn val="ctr"/>
        <c:lblOffset val="100"/>
        <c:noMultiLvlLbl val="0"/>
      </c:catAx>
      <c:valAx>
        <c:axId val="16953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953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oRANGE</a:t>
            </a:r>
            <a:r>
              <a:rPr lang="en-US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'!$A$24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9.7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551-4385-B1C2-9B25EF4865F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551-4385-B1C2-9B25EF4865F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41</a:t>
                    </a:r>
                    <a:r>
                      <a:rPr lang="en-US" baseline="0"/>
                      <a:t> 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551-4385-B1C2-9B25EF4865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'!$A$26:$A$29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'!$B$26:$B$29</c:f>
              <c:numCache>
                <c:formatCode>#,##0</c:formatCode>
                <c:ptCount val="4"/>
                <c:pt idx="0">
                  <c:v>1072596</c:v>
                </c:pt>
                <c:pt idx="1">
                  <c:v>1176827</c:v>
                </c:pt>
                <c:pt idx="2">
                  <c:v>1267417</c:v>
                </c:pt>
                <c:pt idx="3" formatCode="0">
                  <c:v>1520900.4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1-4385-B1C2-9B25EF4865FA}"/>
            </c:ext>
          </c:extLst>
        </c:ser>
        <c:ser>
          <c:idx val="1"/>
          <c:order val="1"/>
          <c:tx>
            <c:strRef>
              <c:f>'Aggregate '!$B$25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756264942050623E-2"/>
                  <c:y val="4.38834579750229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51-4385-B1C2-9B25EF4865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'!$A$26:$A$29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'!$C$26:$C$29</c:f>
              <c:numCache>
                <c:formatCode>#,##0</c:formatCode>
                <c:ptCount val="4"/>
                <c:pt idx="1">
                  <c:v>104231</c:v>
                </c:pt>
                <c:pt idx="2">
                  <c:v>194821</c:v>
                </c:pt>
                <c:pt idx="3" formatCode="0">
                  <c:v>448304.39999999991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51-4385-B1C2-9B25EF4865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01729360"/>
        <c:axId val="201732272"/>
      </c:barChart>
      <c:catAx>
        <c:axId val="20172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1732272"/>
        <c:crosses val="autoZero"/>
        <c:auto val="1"/>
        <c:lblAlgn val="ctr"/>
        <c:lblOffset val="100"/>
        <c:noMultiLvlLbl val="0"/>
      </c:catAx>
      <c:valAx>
        <c:axId val="201732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172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dirty="0"/>
              <a:t>ο</a:t>
            </a:r>
            <a:r>
              <a:rPr lang="en-US" dirty="0"/>
              <a:t>live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'!$A$31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5D9-4100-8E3F-182B4DE23D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5D9-4100-8E3F-182B4DE23D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5D9-4100-8E3F-182B4DE23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'!$A$33:$A$36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'!$B$33:$B$36</c:f>
              <c:numCache>
                <c:formatCode>#,##0</c:formatCode>
                <c:ptCount val="4"/>
                <c:pt idx="0">
                  <c:v>13717511</c:v>
                </c:pt>
                <c:pt idx="1">
                  <c:v>15256934</c:v>
                </c:pt>
                <c:pt idx="2">
                  <c:v>16173670</c:v>
                </c:pt>
                <c:pt idx="3" formatCode="General">
                  <c:v>19408404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D9-4100-8E3F-182B4DE23D36}"/>
            </c:ext>
          </c:extLst>
        </c:ser>
        <c:ser>
          <c:idx val="1"/>
          <c:order val="1"/>
          <c:tx>
            <c:strRef>
              <c:f>'Aggregate '!$B$32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7778670364447255E-3"/>
                  <c:y val="1.383425888768235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D9-4100-8E3F-182B4DE23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'!$A$33:$A$36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'!$C$33:$C$36</c:f>
              <c:numCache>
                <c:formatCode>#,##0</c:formatCode>
                <c:ptCount val="4"/>
                <c:pt idx="1">
                  <c:v>1539423</c:v>
                </c:pt>
                <c:pt idx="2">
                  <c:v>2456159</c:v>
                </c:pt>
                <c:pt idx="3">
                  <c:v>5690893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D9-4100-8E3F-182B4DE23D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068828784"/>
        <c:axId val="2068823376"/>
      </c:barChart>
      <c:catAx>
        <c:axId val="206882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68823376"/>
        <c:crosses val="autoZero"/>
        <c:auto val="1"/>
        <c:lblAlgn val="ctr"/>
        <c:lblOffset val="100"/>
        <c:noMultiLvlLbl val="0"/>
      </c:catAx>
      <c:valAx>
        <c:axId val="20688233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6882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Apple</a:t>
            </a:r>
            <a:r>
              <a:rPr lang="en-US" baseline="0" dirty="0"/>
              <a:t> cultivations</a:t>
            </a:r>
            <a:endParaRPr lang="el-GR" dirty="0"/>
          </a:p>
        </c:rich>
      </c:tx>
      <c:layout>
        <c:manualLayout>
          <c:xMode val="edge"/>
          <c:yMode val="edge"/>
          <c:x val="0.18268976461253636"/>
          <c:y val="4.0980135121508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'!$A$38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666666666666651E-2"/>
                      <c:h val="6.474555263925341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58A5-40D2-9B2A-F73032395F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8A5-40D2-9B2A-F73032395F2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207%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8A5-40D2-9B2A-F73032395F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'!$A$39:$A$42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'!$B$39:$B$42</c:f>
              <c:numCache>
                <c:formatCode>General</c:formatCode>
                <c:ptCount val="4"/>
                <c:pt idx="0">
                  <c:v>21310</c:v>
                </c:pt>
                <c:pt idx="1">
                  <c:v>39968</c:v>
                </c:pt>
                <c:pt idx="2">
                  <c:v>54575</c:v>
                </c:pt>
                <c:pt idx="3">
                  <c:v>65490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A5-40D2-9B2A-F73032395F2D}"/>
            </c:ext>
          </c:extLst>
        </c:ser>
        <c:ser>
          <c:idx val="1"/>
          <c:order val="1"/>
          <c:tx>
            <c:strRef>
              <c:f>'Aggregate '!$D$38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'!$A$39:$A$42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'!$C$39:$C$42</c:f>
              <c:numCache>
                <c:formatCode>#,##0</c:formatCode>
                <c:ptCount val="4"/>
                <c:pt idx="1">
                  <c:v>18658</c:v>
                </c:pt>
                <c:pt idx="2">
                  <c:v>33265</c:v>
                </c:pt>
                <c:pt idx="3" formatCode="General">
                  <c:v>44180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A5-40D2-9B2A-F73032395F2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12426032"/>
        <c:axId val="312425616"/>
      </c:barChart>
      <c:catAx>
        <c:axId val="312426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12425616"/>
        <c:crosses val="autoZero"/>
        <c:auto val="1"/>
        <c:lblAlgn val="ctr"/>
        <c:lblOffset val="100"/>
        <c:noMultiLvlLbl val="0"/>
      </c:catAx>
      <c:valAx>
        <c:axId val="31242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242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orange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'!$A$45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E65-4B44-B67E-6E4EA7B9E2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E65-4B44-B67E-6E4EA7B9E2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E65-4B44-B67E-6E4EA7B9E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'!$A$46:$A$49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'!$B$46:$B$49</c:f>
              <c:numCache>
                <c:formatCode>#,##0</c:formatCode>
                <c:ptCount val="4"/>
                <c:pt idx="0">
                  <c:v>544000</c:v>
                </c:pt>
                <c:pt idx="1">
                  <c:v>609855</c:v>
                </c:pt>
                <c:pt idx="2">
                  <c:v>665611</c:v>
                </c:pt>
                <c:pt idx="3" formatCode="0">
                  <c:v>798733.2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5-4B44-B67E-6E4EA7B9E27C}"/>
            </c:ext>
          </c:extLst>
        </c:ser>
        <c:ser>
          <c:idx val="1"/>
          <c:order val="1"/>
          <c:tx>
            <c:strRef>
              <c:f>'Aggregate '!$D$38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'!$A$46:$A$49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'!$C$46:$C$49</c:f>
              <c:numCache>
                <c:formatCode>#,##0</c:formatCode>
                <c:ptCount val="4"/>
                <c:pt idx="1">
                  <c:v>65855</c:v>
                </c:pt>
                <c:pt idx="2">
                  <c:v>121611</c:v>
                </c:pt>
                <c:pt idx="3" formatCode="0">
                  <c:v>254733.19999999995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65-4B44-B67E-6E4EA7B9E2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12429360"/>
        <c:axId val="312416048"/>
      </c:barChart>
      <c:catAx>
        <c:axId val="31242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12416048"/>
        <c:crosses val="autoZero"/>
        <c:auto val="1"/>
        <c:lblAlgn val="ctr"/>
        <c:lblOffset val="100"/>
        <c:noMultiLvlLbl val="0"/>
      </c:catAx>
      <c:valAx>
        <c:axId val="3124160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1242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OLIVE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3.6111111111111108E-2"/>
          <c:y val="0.20418261977088434"/>
          <c:w val="0.93333333333333335"/>
          <c:h val="0.692386381380961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'Aggregate '!$A$51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163%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5BB-4F73-909C-E5D17FE4400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5BB-4F73-909C-E5D17FE4400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735%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5BB-4F73-909C-E5D17FE44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'!$A$52:$A$55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'!$B$52:$B$55</c:f>
              <c:numCache>
                <c:formatCode>#,##0</c:formatCode>
                <c:ptCount val="4"/>
                <c:pt idx="0">
                  <c:v>-432427</c:v>
                </c:pt>
                <c:pt idx="1">
                  <c:v>275559</c:v>
                </c:pt>
                <c:pt idx="2">
                  <c:v>701394</c:v>
                </c:pt>
                <c:pt idx="3" formatCode="0">
                  <c:v>2747999.0880000005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BB-4F73-909C-E5D17FE44001}"/>
            </c:ext>
          </c:extLst>
        </c:ser>
        <c:ser>
          <c:idx val="1"/>
          <c:order val="1"/>
          <c:tx>
            <c:strRef>
              <c:f>'Aggregate '!$B$32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108F568F-9DBB-4A40-BDB0-9E24C2C958EE}" type="VALUE">
                      <a:rPr lang="en-US" smtClean="0"/>
                      <a:pPr/>
                      <a:t>[ΤΙΜΗ]</a:t>
                    </a:fld>
                    <a:endParaRPr lang="el-G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84D-41C2-9B24-3893A89FD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'!$A$52:$A$55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'!$C$52:$C$55</c:f>
              <c:numCache>
                <c:formatCode>#,##0</c:formatCode>
                <c:ptCount val="4"/>
                <c:pt idx="1">
                  <c:v>707986</c:v>
                </c:pt>
                <c:pt idx="2">
                  <c:v>1133821</c:v>
                </c:pt>
                <c:pt idx="3" formatCode="0">
                  <c:v>3180426.0880000005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BB-4F73-909C-E5D17FE440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1442464"/>
        <c:axId val="211439552"/>
      </c:barChart>
      <c:catAx>
        <c:axId val="21144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11439552"/>
        <c:crosses val="autoZero"/>
        <c:auto val="1"/>
        <c:lblAlgn val="ctr"/>
        <c:lblOffset val="100"/>
        <c:noMultiLvlLbl val="0"/>
      </c:catAx>
      <c:valAx>
        <c:axId val="211439552"/>
        <c:scaling>
          <c:orientation val="minMax"/>
          <c:max val="6000000"/>
          <c:min val="-2000000"/>
        </c:scaling>
        <c:delete val="1"/>
        <c:axPos val="l"/>
        <c:numFmt formatCode="#,##0" sourceLinked="1"/>
        <c:majorTickMark val="none"/>
        <c:minorTickMark val="none"/>
        <c:tickLblPos val="nextTo"/>
        <c:crossAx val="21144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Apple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'Aggregate '!$A$57</c:f>
              <c:strCache>
                <c:ptCount val="1"/>
                <c:pt idx="0">
                  <c:v>Aggregate Net Removal Capacity in tonnes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7AB-4A00-BA07-BC3719F7DB5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AB-4A00-BA07-BC3719F7DB5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7AB-4A00-BA07-BC3719F7DB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'!$A$58:$A$61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'!$B$58:$B$61</c:f>
              <c:numCache>
                <c:formatCode>#,##0</c:formatCode>
                <c:ptCount val="4"/>
                <c:pt idx="0">
                  <c:v>144814</c:v>
                </c:pt>
                <c:pt idx="1">
                  <c:v>184092</c:v>
                </c:pt>
                <c:pt idx="2">
                  <c:v>210821</c:v>
                </c:pt>
                <c:pt idx="3" formatCode="0">
                  <c:v>252985.2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B-4A00-BA07-BC3719F7DB5B}"/>
            </c:ext>
          </c:extLst>
        </c:ser>
        <c:ser>
          <c:idx val="1"/>
          <c:order val="1"/>
          <c:tx>
            <c:strRef>
              <c:f>'Aggregate '!$D$38</c:f>
              <c:strCache>
                <c:ptCount val="1"/>
                <c:pt idx="0">
                  <c:v>Additional  Removal Capacity in tonnes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'Aggregate '!$A$58:$A$61</c:f>
              <c:strCache>
                <c:ptCount val="4"/>
                <c:pt idx="0">
                  <c:v>Conventional  Practices </c:v>
                </c:pt>
                <c:pt idx="1">
                  <c:v>Medium Mitigation Scenarios </c:v>
                </c:pt>
                <c:pt idx="2">
                  <c:v>High Mitigation Scenarios </c:v>
                </c:pt>
                <c:pt idx="3">
                  <c:v>20% Increase of land use </c:v>
                </c:pt>
              </c:strCache>
            </c:strRef>
          </c:cat>
          <c:val>
            <c:numRef>
              <c:f>'Aggregate '!$C$58:$C$61</c:f>
              <c:numCache>
                <c:formatCode>#,##0</c:formatCode>
                <c:ptCount val="4"/>
                <c:pt idx="1">
                  <c:v>39278</c:v>
                </c:pt>
                <c:pt idx="2">
                  <c:v>66007</c:v>
                </c:pt>
                <c:pt idx="3" formatCode="0">
                  <c:v>108171.20000000001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AB-4A00-BA07-BC3719F7DB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02596688"/>
        <c:axId val="202592944"/>
      </c:barChart>
      <c:catAx>
        <c:axId val="202596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2592944"/>
        <c:crosses val="autoZero"/>
        <c:auto val="1"/>
        <c:lblAlgn val="ctr"/>
        <c:lblOffset val="100"/>
        <c:noMultiLvlLbl val="0"/>
      </c:catAx>
      <c:valAx>
        <c:axId val="2025929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259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6180815007806288E-2"/>
          <c:y val="0.17455755673316634"/>
          <c:w val="0.95043240234518289"/>
          <c:h val="0.16303279579244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Orange cultivations </a:t>
            </a:r>
            <a:r>
              <a:rPr lang="el-GR" baseline="0" dirty="0"/>
              <a:t> </a:t>
            </a:r>
            <a:endParaRPr lang="en-US" dirty="0"/>
          </a:p>
          <a:p>
            <a:pPr>
              <a:defRPr/>
            </a:pP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Φύλλο1!$P$28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Φύλλο1!$N$30:$N$32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Φύλλο1!$O$30:$O$32</c:f>
              <c:numCache>
                <c:formatCode>General</c:formatCode>
                <c:ptCount val="3"/>
                <c:pt idx="0">
                  <c:v>6.44</c:v>
                </c:pt>
                <c:pt idx="1">
                  <c:v>7.23</c:v>
                </c:pt>
                <c:pt idx="2">
                  <c:v>7.92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0-4913-9BFC-7A7071071794}"/>
            </c:ext>
          </c:extLst>
        </c:ser>
        <c:ser>
          <c:idx val="1"/>
          <c:order val="1"/>
          <c:tx>
            <c:strRef>
              <c:f>Φύλλο1!$P$29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Φύλλο1!$N$30:$N$32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Φύλλο1!$P$30:$P$32</c:f>
              <c:numCache>
                <c:formatCode>General</c:formatCode>
                <c:ptCount val="3"/>
                <c:pt idx="1">
                  <c:v>0.79</c:v>
                </c:pt>
                <c:pt idx="2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D0-4913-9BFC-7A70710717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46888575"/>
        <c:axId val="646886079"/>
      </c:barChart>
      <c:catAx>
        <c:axId val="64688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46886079"/>
        <c:crosses val="autoZero"/>
        <c:auto val="1"/>
        <c:lblAlgn val="ctr"/>
        <c:lblOffset val="100"/>
        <c:noMultiLvlLbl val="0"/>
      </c:catAx>
      <c:valAx>
        <c:axId val="646886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4688857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629560517096234E-2"/>
          <c:y val="0.75222201634621277"/>
          <c:w val="0.81749354892168757"/>
          <c:h val="0.22820906233664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Apple Cultivations</a:t>
            </a:r>
            <a:endParaRPr lang="el-GR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Φύλλο1!$V$35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Φύλλο1!$U$37:$U$39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Φύλλο1!$V$37:$V$39</c:f>
              <c:numCache>
                <c:formatCode>General</c:formatCode>
                <c:ptCount val="3"/>
                <c:pt idx="0">
                  <c:v>0.9</c:v>
                </c:pt>
                <c:pt idx="1">
                  <c:v>1.6</c:v>
                </c:pt>
                <c:pt idx="2">
                  <c:v>2.13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82-4C56-A0AC-7C219DF66271}"/>
            </c:ext>
          </c:extLst>
        </c:ser>
        <c:ser>
          <c:idx val="1"/>
          <c:order val="1"/>
          <c:tx>
            <c:strRef>
              <c:f>Φύλλο1!$V$36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596351392533702E-2"/>
                  <c:y val="9.765403303467130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1.6</a:t>
                    </a:r>
                    <a:endParaRPr lang="en-US" sz="14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8B9-4D04-8447-7D7F9675D7B9}"/>
                </c:ext>
              </c:extLst>
            </c:dLbl>
            <c:dLbl>
              <c:idx val="2"/>
              <c:layout>
                <c:manualLayout>
                  <c:x val="5.2982799910639249E-3"/>
                  <c:y val="0.139505761478101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>
                        <a:solidFill>
                          <a:schemeClr val="bg1"/>
                        </a:solidFill>
                      </a:rPr>
                      <a:t>2.1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326586016195306E-2"/>
                      <c:h val="0.102234655281629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F8B9-4D04-8447-7D7F9675D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Φύλλο1!$U$37:$U$39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Φύλλο1!$W$37:$W$39</c:f>
              <c:numCache>
                <c:formatCode>General</c:formatCode>
                <c:ptCount val="3"/>
                <c:pt idx="1">
                  <c:v>0.70000000000000007</c:v>
                </c:pt>
                <c:pt idx="2">
                  <c:v>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82-4C56-A0AC-7C219DF662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89173583"/>
        <c:axId val="1389155695"/>
      </c:barChart>
      <c:catAx>
        <c:axId val="138917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55695"/>
        <c:crosses val="autoZero"/>
        <c:auto val="1"/>
        <c:lblAlgn val="ctr"/>
        <c:lblOffset val="100"/>
        <c:noMultiLvlLbl val="0"/>
      </c:catAx>
      <c:valAx>
        <c:axId val="1389155695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73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Orange</a:t>
            </a:r>
            <a:r>
              <a:rPr lang="en-US" baseline="0" dirty="0"/>
              <a:t> cultivations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Φύλλο1!$G$82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Φύλλο1!$F$83:$F$85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Φύλλο1!$G$83:$G$85</c:f>
              <c:numCache>
                <c:formatCode>General</c:formatCode>
                <c:ptCount val="3"/>
                <c:pt idx="0">
                  <c:v>6.44</c:v>
                </c:pt>
                <c:pt idx="1">
                  <c:v>7.22</c:v>
                </c:pt>
                <c:pt idx="2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D-4CE0-BAEF-529F44D732A0}"/>
            </c:ext>
          </c:extLst>
        </c:ser>
        <c:ser>
          <c:idx val="1"/>
          <c:order val="1"/>
          <c:tx>
            <c:strRef>
              <c:f>Φύλλο1!$H$82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-6.257518687277945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12%</a:t>
                    </a:r>
                    <a:endParaRPr lang="en-US" sz="12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550-4430-9472-8077F549E041}"/>
                </c:ext>
              </c:extLst>
            </c:dLbl>
            <c:dLbl>
              <c:idx val="2"/>
              <c:layout>
                <c:manualLayout>
                  <c:x val="0"/>
                  <c:y val="-5.776171095948874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22%</a:t>
                    </a:r>
                    <a:endParaRPr lang="en-US" sz="12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550-4430-9472-8077F549E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Φύλλο1!$F$83:$F$85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Φύλλο1!$H$83:$H$85</c:f>
              <c:numCache>
                <c:formatCode>General</c:formatCode>
                <c:ptCount val="3"/>
                <c:pt idx="1">
                  <c:v>0.77999999999999936</c:v>
                </c:pt>
                <c:pt idx="2">
                  <c:v>1.4399999999999995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4D-4CE0-BAEF-529F44D732A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02501983"/>
        <c:axId val="1402484927"/>
      </c:barChart>
      <c:catAx>
        <c:axId val="140250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484927"/>
        <c:crosses val="autoZero"/>
        <c:auto val="1"/>
        <c:lblAlgn val="ctr"/>
        <c:lblOffset val="100"/>
        <c:noMultiLvlLbl val="0"/>
      </c:catAx>
      <c:valAx>
        <c:axId val="1402484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50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406167979002623E-2"/>
          <c:y val="0.82291557305336838"/>
          <c:w val="0.92659383202099732"/>
          <c:h val="0.14930664916885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Olive cultivations</a:t>
            </a:r>
            <a:endParaRPr lang="el-GR" dirty="0"/>
          </a:p>
        </c:rich>
      </c:tx>
      <c:layout>
        <c:manualLayout>
          <c:xMode val="edge"/>
          <c:yMode val="edge"/>
          <c:x val="0.33176926610349766"/>
          <c:y val="0.16365818105188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8.8803368328958895E-2"/>
          <c:y val="0.14696032976665785"/>
          <c:w val="0.88897440944881889"/>
          <c:h val="0.683679985249423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'per hectare '!$B$66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hectare '!$A$68:$A$70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'per hectare '!$B$68:$B$70</c:f>
              <c:numCache>
                <c:formatCode>General</c:formatCode>
                <c:ptCount val="3"/>
                <c:pt idx="0">
                  <c:v>-0.38</c:v>
                </c:pt>
                <c:pt idx="1">
                  <c:v>0.24</c:v>
                </c:pt>
                <c:pt idx="2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CD-4062-9510-8A3E1055429C}"/>
            </c:ext>
          </c:extLst>
        </c:ser>
        <c:ser>
          <c:idx val="1"/>
          <c:order val="1"/>
          <c:tx>
            <c:strRef>
              <c:f>'per hectare '!$B$67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7.2301722488909937E-3"/>
                  <c:y val="-0.135851067554058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/>
                      <a:t>163%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C43-45CD-8E7D-3312BFCA4F11}"/>
                </c:ext>
              </c:extLst>
            </c:dLbl>
            <c:dLbl>
              <c:idx val="2"/>
              <c:layout>
                <c:manualLayout>
                  <c:x val="-2.4100574162970864E-3"/>
                  <c:y val="-0.1770180577219549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263%</a:t>
                    </a:r>
                    <a:endParaRPr lang="en-US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C43-45CD-8E7D-3312BFCA4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hectare '!$A$68:$A$70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'per hectare '!$C$68:$C$70</c:f>
              <c:numCache>
                <c:formatCode>General</c:formatCode>
                <c:ptCount val="3"/>
                <c:pt idx="1">
                  <c:v>0.62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CD-4062-9510-8A3E1055429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89138223"/>
        <c:axId val="1389134063"/>
      </c:barChart>
      <c:catAx>
        <c:axId val="13891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34063"/>
        <c:crosses val="autoZero"/>
        <c:auto val="0"/>
        <c:lblAlgn val="ctr"/>
        <c:lblOffset val="100"/>
        <c:noMultiLvlLbl val="0"/>
      </c:catAx>
      <c:valAx>
        <c:axId val="1389134063"/>
        <c:scaling>
          <c:orientation val="minMax"/>
          <c:max val="2"/>
          <c:min val="-0.70000000000000007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840616797900262"/>
          <c:y val="0.84238774345466283"/>
          <c:w val="0.61429877515310582"/>
          <c:h val="0.14978063758628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Apple Cultivations</a:t>
            </a:r>
            <a:endParaRPr lang="el-GR" b="1" dirty="0"/>
          </a:p>
        </c:rich>
      </c:tx>
      <c:layout>
        <c:manualLayout>
          <c:xMode val="edge"/>
          <c:yMode val="edge"/>
          <c:x val="0.30786507581748784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'per hectare '!$N$82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39D-4D51-8120-BE1845ADBE33}"/>
                </c:ext>
              </c:extLst>
            </c:dLbl>
            <c:dLbl>
              <c:idx val="1"/>
              <c:layout>
                <c:manualLayout>
                  <c:x val="-3.9082556977828959E-3"/>
                  <c:y val="-5.1020941083266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9D-4D51-8120-BE1845ADBE3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39D-4D51-8120-BE1845ADBE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hectare '!$M$83:$M$85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'per hectare '!$N$83:$N$85</c:f>
              <c:numCache>
                <c:formatCode>General</c:formatCode>
                <c:ptCount val="3"/>
                <c:pt idx="0">
                  <c:v>2.76</c:v>
                </c:pt>
                <c:pt idx="1">
                  <c:v>4.0199999999999996</c:v>
                </c:pt>
                <c:pt idx="2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4-4202-BD74-90020EF2D223}"/>
            </c:ext>
          </c:extLst>
        </c:ser>
        <c:ser>
          <c:idx val="1"/>
          <c:order val="1"/>
          <c:tx>
            <c:strRef>
              <c:f>'per hectare '!$O$82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9541278488913764E-3"/>
                  <c:y val="-0.10204188216653395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45%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414-4202-BD74-90020EF2D223}"/>
                </c:ext>
              </c:extLst>
            </c:dLbl>
            <c:dLbl>
              <c:idx val="2"/>
              <c:layout>
                <c:manualLayout>
                  <c:x val="5.8623835466743435E-3"/>
                  <c:y val="-0.14796072914147426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207%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14-4202-BD74-90020EF2D2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 hectare '!$M$83:$M$85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'per hectare '!$O$83:$O$85</c:f>
              <c:numCache>
                <c:formatCode>General</c:formatCode>
                <c:ptCount val="3"/>
                <c:pt idx="1">
                  <c:v>1.2599999999999998</c:v>
                </c:pt>
                <c:pt idx="2">
                  <c:v>5.74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14-4202-BD74-90020EF2D2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89159855"/>
        <c:axId val="1389177327"/>
      </c:barChart>
      <c:catAx>
        <c:axId val="138915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77327"/>
        <c:crosses val="autoZero"/>
        <c:auto val="1"/>
        <c:lblAlgn val="ctr"/>
        <c:lblOffset val="100"/>
        <c:noMultiLvlLbl val="0"/>
      </c:catAx>
      <c:valAx>
        <c:axId val="13891773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8915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Olive Cultivations</a:t>
            </a:r>
            <a:endParaRPr lang="el-GR"/>
          </a:p>
        </c:rich>
      </c:tx>
      <c:layout>
        <c:manualLayout>
          <c:xMode val="edge"/>
          <c:yMode val="edge"/>
          <c:x val="0.31881233595800523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Φύλλο1!$B$95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Φύλλο1!$A$96:$A$98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Φύλλο1!$B$96:$B$98</c:f>
              <c:numCache>
                <c:formatCode>General</c:formatCode>
                <c:ptCount val="3"/>
                <c:pt idx="0">
                  <c:v>5.64</c:v>
                </c:pt>
                <c:pt idx="1">
                  <c:v>6.28</c:v>
                </c:pt>
                <c:pt idx="2">
                  <c:v>6.65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6-409F-A459-F56285099404}"/>
            </c:ext>
          </c:extLst>
        </c:ser>
        <c:ser>
          <c:idx val="1"/>
          <c:order val="1"/>
          <c:tx>
            <c:strRef>
              <c:f>Φύλλο1!$C$95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7619047619046747E-3"/>
                  <c:y val="-7.2152707268593935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11%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7F-4A66-873A-D76525E61771}"/>
                </c:ext>
              </c:extLst>
            </c:dLbl>
            <c:dLbl>
              <c:idx val="2"/>
              <c:layout>
                <c:manualLayout>
                  <c:x val="0"/>
                  <c:y val="-0.1236903553175895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18%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7F-4A66-873A-D76525E61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Φύλλο1!$A$96:$A$98</c:f>
              <c:strCache>
                <c:ptCount val="3"/>
                <c:pt idx="0">
                  <c:v>Conventional 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Φύλλο1!$C$96:$C$98</c:f>
              <c:numCache>
                <c:formatCode>General</c:formatCode>
                <c:ptCount val="3"/>
                <c:pt idx="1">
                  <c:v>0.64000000000000057</c:v>
                </c:pt>
                <c:pt idx="2">
                  <c:v>1.0100000000000007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6-409F-A459-F562850994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02482847"/>
        <c:axId val="1402495743"/>
      </c:barChart>
      <c:catAx>
        <c:axId val="1402482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495743"/>
        <c:crosses val="autoZero"/>
        <c:auto val="1"/>
        <c:lblAlgn val="ctr"/>
        <c:lblOffset val="100"/>
        <c:noMultiLvlLbl val="0"/>
      </c:catAx>
      <c:valAx>
        <c:axId val="14024957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402482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l-G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Orange</a:t>
            </a:r>
            <a:r>
              <a:rPr lang="en-US" b="1" baseline="0" dirty="0"/>
              <a:t> Cultivations</a:t>
            </a:r>
            <a:endParaRPr lang="el-G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Φύλλο1!$M$92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AA5-48DA-8647-646F305A6AC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AA5-48DA-8647-646F305A6AC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AA5-48DA-8647-646F305A6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Φύλλο1!$L$93:$L$95</c:f>
              <c:strCache>
                <c:ptCount val="3"/>
                <c:pt idx="0">
                  <c:v>Conventional Practices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Φύλλο1!$M$93:$M$95</c:f>
              <c:numCache>
                <c:formatCode>General</c:formatCode>
                <c:ptCount val="3"/>
                <c:pt idx="0">
                  <c:v>7.82</c:v>
                </c:pt>
                <c:pt idx="1">
                  <c:v>8.5</c:v>
                </c:pt>
                <c:pt idx="2">
                  <c:v>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6-4F87-AACD-CAA7B44AF083}"/>
            </c:ext>
          </c:extLst>
        </c:ser>
        <c:ser>
          <c:idx val="1"/>
          <c:order val="1"/>
          <c:tx>
            <c:strRef>
              <c:f>Φύλλο1!$N$92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4308108820017497E-3"/>
                  <c:y val="-6.192640247735620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8.7</a:t>
                    </a:r>
                    <a:r>
                      <a:rPr lang="en-US" sz="1200" b="1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783-4281-B59A-637C63CA7153}"/>
                </c:ext>
              </c:extLst>
            </c:dLbl>
            <c:dLbl>
              <c:idx val="2"/>
              <c:layout>
                <c:manualLayout>
                  <c:x val="-4.4308108820017497E-3"/>
                  <c:y val="-6.6689971898691275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18.2</a:t>
                    </a:r>
                    <a:r>
                      <a:rPr lang="en-US" sz="1200" b="1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783-4281-B59A-637C63CA71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Φύλλο1!$L$93:$L$95</c:f>
              <c:strCache>
                <c:ptCount val="3"/>
                <c:pt idx="0">
                  <c:v>Conventional Practices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Φύλλο1!$N$93:$N$95</c:f>
              <c:numCache>
                <c:formatCode>General</c:formatCode>
                <c:ptCount val="3"/>
                <c:pt idx="1">
                  <c:v>0.67999999999999972</c:v>
                </c:pt>
                <c:pt idx="2">
                  <c:v>1.4299999999999997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6-4F87-AACD-CAA7B44AF0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90710895"/>
        <c:axId val="1390715055"/>
      </c:barChart>
      <c:catAx>
        <c:axId val="139071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90715055"/>
        <c:crosses val="autoZero"/>
        <c:auto val="1"/>
        <c:lblAlgn val="ctr"/>
        <c:lblOffset val="100"/>
        <c:noMultiLvlLbl val="0"/>
      </c:catAx>
      <c:valAx>
        <c:axId val="13907150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90710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Apple</a:t>
            </a:r>
            <a:r>
              <a:rPr lang="en-US" b="1" baseline="0" dirty="0"/>
              <a:t> Cultivations</a:t>
            </a:r>
            <a:endParaRPr lang="el-G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Φύλλο1!$G$99</c:f>
              <c:strCache>
                <c:ptCount val="1"/>
                <c:pt idx="0">
                  <c:v>Νet CO2 Removal Capacity / ton hectare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Φύλλο1!$F$100:$F$102</c:f>
              <c:strCache>
                <c:ptCount val="3"/>
                <c:pt idx="0">
                  <c:v>Conventional Practices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Φύλλο1!$G$100:$G$102</c:f>
              <c:numCache>
                <c:formatCode>General</c:formatCode>
                <c:ptCount val="3"/>
                <c:pt idx="0">
                  <c:v>0.74</c:v>
                </c:pt>
                <c:pt idx="1">
                  <c:v>1.39</c:v>
                </c:pt>
                <c:pt idx="2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B2-4CAA-86E7-092062EECFDE}"/>
            </c:ext>
          </c:extLst>
        </c:ser>
        <c:ser>
          <c:idx val="1"/>
          <c:order val="1"/>
          <c:tx>
            <c:strRef>
              <c:f>Φύλλο1!$H$99</c:f>
              <c:strCache>
                <c:ptCount val="1"/>
                <c:pt idx="0">
                  <c:v>Aditional Net Removal Capacity / ton  hectare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2817751970248745E-3"/>
                  <c:y val="-8.769337424770132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87%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86B-43AC-BF48-B412194CD7FD}"/>
                </c:ext>
              </c:extLst>
            </c:dLbl>
            <c:dLbl>
              <c:idx val="2"/>
              <c:layout>
                <c:manualLayout>
                  <c:x val="0"/>
                  <c:y val="-0.10084738038485656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156%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6B-43AC-BF48-B412194CD7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Φύλλο1!$F$100:$F$102</c:f>
              <c:strCache>
                <c:ptCount val="3"/>
                <c:pt idx="0">
                  <c:v>Conventional Practices</c:v>
                </c:pt>
                <c:pt idx="1">
                  <c:v>Medium Mitigation Scenarios </c:v>
                </c:pt>
                <c:pt idx="2">
                  <c:v>High Mitigation Scenarios </c:v>
                </c:pt>
              </c:strCache>
            </c:strRef>
          </c:cat>
          <c:val>
            <c:numRef>
              <c:f>Φύλλο1!$H$100:$H$102</c:f>
              <c:numCache>
                <c:formatCode>General</c:formatCode>
                <c:ptCount val="3"/>
                <c:pt idx="1">
                  <c:v>0.64999999999999991</c:v>
                </c:pt>
                <c:pt idx="2">
                  <c:v>1.1599999999999999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B2-4CAA-86E7-092062EECF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57467503"/>
        <c:axId val="1257474575"/>
      </c:barChart>
      <c:catAx>
        <c:axId val="125746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7474575"/>
        <c:crosses val="autoZero"/>
        <c:auto val="1"/>
        <c:lblAlgn val="ctr"/>
        <c:lblOffset val="100"/>
        <c:noMultiLvlLbl val="0"/>
      </c:catAx>
      <c:valAx>
        <c:axId val="1257474575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746750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15C7AB-2149-4CA3-A8CD-5B881E044200}" type="doc">
      <dgm:prSet loTypeId="urn:microsoft.com/office/officeart/2005/8/layout/matrix2" loCatId="matrix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C41B27AA-AF60-4E6D-83CB-F58732E9B25E}">
      <dgm:prSet phldrT="[Κείμενο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With an additional 20% land increase</a:t>
          </a:r>
        </a:p>
        <a:p>
          <a:r>
            <a:rPr lang="en-US" dirty="0"/>
            <a:t> </a:t>
          </a:r>
        </a:p>
        <a:p>
          <a:r>
            <a:rPr lang="en-US" dirty="0"/>
            <a:t>Mitigation as 698,858 persons</a:t>
          </a:r>
        </a:p>
        <a:p>
          <a:r>
            <a:rPr lang="en-US" dirty="0"/>
            <a:t>(+217,078) </a:t>
          </a:r>
        </a:p>
      </dgm:t>
    </dgm:pt>
    <dgm:pt modelId="{38290730-0925-4CE9-B503-88A559975F33}" type="parTrans" cxnId="{77EBC74D-B3A4-4764-B3C6-4ECD607CF39A}">
      <dgm:prSet/>
      <dgm:spPr/>
      <dgm:t>
        <a:bodyPr/>
        <a:lstStyle/>
        <a:p>
          <a:endParaRPr lang="el-GR"/>
        </a:p>
      </dgm:t>
    </dgm:pt>
    <dgm:pt modelId="{AB299F3A-67B6-45E8-B2E0-23CEB9FEDEF8}" type="sibTrans" cxnId="{77EBC74D-B3A4-4764-B3C6-4ECD607CF39A}">
      <dgm:prSet/>
      <dgm:spPr/>
      <dgm:t>
        <a:bodyPr/>
        <a:lstStyle/>
        <a:p>
          <a:endParaRPr lang="el-GR"/>
        </a:p>
      </dgm:t>
    </dgm:pt>
    <dgm:pt modelId="{477AE6BB-FB2B-4CAF-BAA0-2574C48F356D}">
      <dgm:prSet phldrT="[Κείμενο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Medium Mitigation Scenario </a:t>
          </a:r>
        </a:p>
        <a:p>
          <a:endParaRPr lang="en-US" sz="1800" dirty="0"/>
        </a:p>
        <a:p>
          <a:r>
            <a:rPr lang="en-US" sz="1800" dirty="0"/>
            <a:t>Mitigation as 559,419 persons </a:t>
          </a:r>
        </a:p>
        <a:p>
          <a:r>
            <a:rPr lang="en-US" sz="1800" dirty="0"/>
            <a:t>(+77,639)</a:t>
          </a:r>
          <a:endParaRPr lang="el-GR" sz="1800" dirty="0"/>
        </a:p>
      </dgm:t>
    </dgm:pt>
    <dgm:pt modelId="{AF146E05-D97F-4C75-AF9F-9D12ED2F806B}" type="parTrans" cxnId="{A442D450-FC85-4E32-B5B8-5E857ED64BA0}">
      <dgm:prSet/>
      <dgm:spPr/>
      <dgm:t>
        <a:bodyPr/>
        <a:lstStyle/>
        <a:p>
          <a:endParaRPr lang="el-GR"/>
        </a:p>
      </dgm:t>
    </dgm:pt>
    <dgm:pt modelId="{172A4170-B8F3-4B2F-AE2B-6C40265E418C}" type="sibTrans" cxnId="{A442D450-FC85-4E32-B5B8-5E857ED64BA0}">
      <dgm:prSet/>
      <dgm:spPr/>
      <dgm:t>
        <a:bodyPr/>
        <a:lstStyle/>
        <a:p>
          <a:endParaRPr lang="el-GR"/>
        </a:p>
      </dgm:t>
    </dgm:pt>
    <dgm:pt modelId="{4C8C8F4E-9C33-406B-8FFE-64A735ED498A}">
      <dgm:prSet phldrT="[Κείμενο]" custT="1"/>
      <dgm:spPr/>
      <dgm:t>
        <a:bodyPr/>
        <a:lstStyle/>
        <a:p>
          <a:r>
            <a:rPr lang="en-US" sz="1800" dirty="0"/>
            <a:t>High Mitigation Scenario</a:t>
          </a:r>
        </a:p>
        <a:p>
          <a:endParaRPr lang="en-US" sz="1800" dirty="0"/>
        </a:p>
        <a:p>
          <a:r>
            <a:rPr lang="en-US" sz="1800" dirty="0"/>
            <a:t>Mitigation as 687,986 persons</a:t>
          </a:r>
        </a:p>
        <a:p>
          <a:r>
            <a:rPr lang="en-US" sz="1800" dirty="0"/>
            <a:t>(+206,206)</a:t>
          </a:r>
          <a:endParaRPr lang="el-GR" sz="1800" dirty="0"/>
        </a:p>
      </dgm:t>
    </dgm:pt>
    <dgm:pt modelId="{F8346870-D887-4132-98C1-F2003B5AE303}" type="parTrans" cxnId="{A2EDD319-ECD0-4F1B-82CC-61876E8AC610}">
      <dgm:prSet/>
      <dgm:spPr/>
      <dgm:t>
        <a:bodyPr/>
        <a:lstStyle/>
        <a:p>
          <a:endParaRPr lang="el-GR"/>
        </a:p>
      </dgm:t>
    </dgm:pt>
    <dgm:pt modelId="{E1ED5320-67C4-4538-87BB-371698E9839D}" type="sibTrans" cxnId="{A2EDD319-ECD0-4F1B-82CC-61876E8AC610}">
      <dgm:prSet/>
      <dgm:spPr/>
      <dgm:t>
        <a:bodyPr/>
        <a:lstStyle/>
        <a:p>
          <a:endParaRPr lang="el-GR"/>
        </a:p>
      </dgm:t>
    </dgm:pt>
    <dgm:pt modelId="{6ADE44D2-7E4E-488C-AF44-4F04FD12D2A9}">
      <dgm:prSet phldrT="[Κείμενο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Conventional scenario</a:t>
          </a:r>
        </a:p>
        <a:p>
          <a:endParaRPr lang="en-US" sz="1800" dirty="0"/>
        </a:p>
        <a:p>
          <a:r>
            <a:rPr lang="en-US" sz="1800" dirty="0"/>
            <a:t>Mitigation as 481,780 persons </a:t>
          </a:r>
        </a:p>
      </dgm:t>
    </dgm:pt>
    <dgm:pt modelId="{AAADDF13-7593-43A1-AAC0-C70FAC7F46A4}" type="parTrans" cxnId="{668A53DF-D4D2-4DBC-8E70-FAB4254CA161}">
      <dgm:prSet/>
      <dgm:spPr/>
      <dgm:t>
        <a:bodyPr/>
        <a:lstStyle/>
        <a:p>
          <a:endParaRPr lang="el-GR"/>
        </a:p>
      </dgm:t>
    </dgm:pt>
    <dgm:pt modelId="{4B382893-E906-4410-934C-01F33DB0928E}" type="sibTrans" cxnId="{668A53DF-D4D2-4DBC-8E70-FAB4254CA161}">
      <dgm:prSet/>
      <dgm:spPr/>
      <dgm:t>
        <a:bodyPr/>
        <a:lstStyle/>
        <a:p>
          <a:endParaRPr lang="el-GR"/>
        </a:p>
      </dgm:t>
    </dgm:pt>
    <dgm:pt modelId="{8C327171-A222-49B0-9DCA-B06A0945932E}" type="pres">
      <dgm:prSet presAssocID="{6115C7AB-2149-4CA3-A8CD-5B881E044200}" presName="matrix" presStyleCnt="0">
        <dgm:presLayoutVars>
          <dgm:chMax val="1"/>
          <dgm:dir/>
          <dgm:resizeHandles val="exact"/>
        </dgm:presLayoutVars>
      </dgm:prSet>
      <dgm:spPr/>
    </dgm:pt>
    <dgm:pt modelId="{C3179F1A-A741-4119-AD7D-7EF84D9CA4FC}" type="pres">
      <dgm:prSet presAssocID="{6115C7AB-2149-4CA3-A8CD-5B881E044200}" presName="axisShape" presStyleLbl="bgShp" presStyleIdx="0" presStyleCnt="1"/>
      <dgm:spPr/>
    </dgm:pt>
    <dgm:pt modelId="{F2EC40AA-E679-48E0-963E-89AC15003F8E}" type="pres">
      <dgm:prSet presAssocID="{6115C7AB-2149-4CA3-A8CD-5B881E044200}" presName="rect1" presStyleLbl="node1" presStyleIdx="0" presStyleCnt="4" custLinFactX="19056" custLinFactY="20549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580F83B3-0010-4A44-AEAF-2D19844B2C81}" type="pres">
      <dgm:prSet presAssocID="{6115C7AB-2149-4CA3-A8CD-5B881E044200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CEAA917-A3B1-4F7A-8ABD-4B9E9127BB1C}" type="pres">
      <dgm:prSet presAssocID="{6115C7AB-2149-4CA3-A8CD-5B881E044200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4CD7748-220B-4613-B07F-1C5A6236F7ED}" type="pres">
      <dgm:prSet presAssocID="{6115C7AB-2149-4CA3-A8CD-5B881E044200}" presName="rect4" presStyleLbl="node1" presStyleIdx="3" presStyleCnt="4" custScaleX="102092" custScaleY="103907" custLinFactX="-16827" custLinFactY="-19529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A2EDD319-ECD0-4F1B-82CC-61876E8AC610}" srcId="{6115C7AB-2149-4CA3-A8CD-5B881E044200}" destId="{4C8C8F4E-9C33-406B-8FFE-64A735ED498A}" srcOrd="2" destOrd="0" parTransId="{F8346870-D887-4132-98C1-F2003B5AE303}" sibTransId="{E1ED5320-67C4-4538-87BB-371698E9839D}"/>
    <dgm:cxn modelId="{9D27E819-CC6E-493D-BD93-58BABEF868DB}" type="presOf" srcId="{C41B27AA-AF60-4E6D-83CB-F58732E9B25E}" destId="{F2EC40AA-E679-48E0-963E-89AC15003F8E}" srcOrd="0" destOrd="0" presId="urn:microsoft.com/office/officeart/2005/8/layout/matrix2"/>
    <dgm:cxn modelId="{7FBD481A-8DEB-4243-8B5E-B39C86E4C85A}" type="presOf" srcId="{6115C7AB-2149-4CA3-A8CD-5B881E044200}" destId="{8C327171-A222-49B0-9DCA-B06A0945932E}" srcOrd="0" destOrd="0" presId="urn:microsoft.com/office/officeart/2005/8/layout/matrix2"/>
    <dgm:cxn modelId="{F0F0C92C-2FE9-47FF-A046-14BB4583D470}" type="presOf" srcId="{477AE6BB-FB2B-4CAF-BAA0-2574C48F356D}" destId="{580F83B3-0010-4A44-AEAF-2D19844B2C81}" srcOrd="0" destOrd="0" presId="urn:microsoft.com/office/officeart/2005/8/layout/matrix2"/>
    <dgm:cxn modelId="{25EDFF3E-8534-48C8-A832-FE37BB845F00}" type="presOf" srcId="{4C8C8F4E-9C33-406B-8FFE-64A735ED498A}" destId="{7CEAA917-A3B1-4F7A-8ABD-4B9E9127BB1C}" srcOrd="0" destOrd="0" presId="urn:microsoft.com/office/officeart/2005/8/layout/matrix2"/>
    <dgm:cxn modelId="{77EBC74D-B3A4-4764-B3C6-4ECD607CF39A}" srcId="{6115C7AB-2149-4CA3-A8CD-5B881E044200}" destId="{C41B27AA-AF60-4E6D-83CB-F58732E9B25E}" srcOrd="0" destOrd="0" parTransId="{38290730-0925-4CE9-B503-88A559975F33}" sibTransId="{AB299F3A-67B6-45E8-B2E0-23CEB9FEDEF8}"/>
    <dgm:cxn modelId="{A442D450-FC85-4E32-B5B8-5E857ED64BA0}" srcId="{6115C7AB-2149-4CA3-A8CD-5B881E044200}" destId="{477AE6BB-FB2B-4CAF-BAA0-2574C48F356D}" srcOrd="1" destOrd="0" parTransId="{AF146E05-D97F-4C75-AF9F-9D12ED2F806B}" sibTransId="{172A4170-B8F3-4B2F-AE2B-6C40265E418C}"/>
    <dgm:cxn modelId="{10C12AD9-7FF7-4C71-AC9E-9D69CA4FD841}" type="presOf" srcId="{6ADE44D2-7E4E-488C-AF44-4F04FD12D2A9}" destId="{54CD7748-220B-4613-B07F-1C5A6236F7ED}" srcOrd="0" destOrd="0" presId="urn:microsoft.com/office/officeart/2005/8/layout/matrix2"/>
    <dgm:cxn modelId="{668A53DF-D4D2-4DBC-8E70-FAB4254CA161}" srcId="{6115C7AB-2149-4CA3-A8CD-5B881E044200}" destId="{6ADE44D2-7E4E-488C-AF44-4F04FD12D2A9}" srcOrd="3" destOrd="0" parTransId="{AAADDF13-7593-43A1-AAC0-C70FAC7F46A4}" sibTransId="{4B382893-E906-4410-934C-01F33DB0928E}"/>
    <dgm:cxn modelId="{918352B7-8D0C-4989-8C2D-2AAC30A7DCEF}" type="presParOf" srcId="{8C327171-A222-49B0-9DCA-B06A0945932E}" destId="{C3179F1A-A741-4119-AD7D-7EF84D9CA4FC}" srcOrd="0" destOrd="0" presId="urn:microsoft.com/office/officeart/2005/8/layout/matrix2"/>
    <dgm:cxn modelId="{18B1CE97-1EC3-477F-9FE0-42B351CD35FF}" type="presParOf" srcId="{8C327171-A222-49B0-9DCA-B06A0945932E}" destId="{F2EC40AA-E679-48E0-963E-89AC15003F8E}" srcOrd="1" destOrd="0" presId="urn:microsoft.com/office/officeart/2005/8/layout/matrix2"/>
    <dgm:cxn modelId="{D7D953AB-B7F3-4B0E-869D-B7B1940ED1B6}" type="presParOf" srcId="{8C327171-A222-49B0-9DCA-B06A0945932E}" destId="{580F83B3-0010-4A44-AEAF-2D19844B2C81}" srcOrd="2" destOrd="0" presId="urn:microsoft.com/office/officeart/2005/8/layout/matrix2"/>
    <dgm:cxn modelId="{D938DD7B-DD9D-4B81-9906-F261959A5BD1}" type="presParOf" srcId="{8C327171-A222-49B0-9DCA-B06A0945932E}" destId="{7CEAA917-A3B1-4F7A-8ABD-4B9E9127BB1C}" srcOrd="3" destOrd="0" presId="urn:microsoft.com/office/officeart/2005/8/layout/matrix2"/>
    <dgm:cxn modelId="{C316049B-92CA-463B-B086-6438B4ACA7F2}" type="presParOf" srcId="{8C327171-A222-49B0-9DCA-B06A0945932E}" destId="{54CD7748-220B-4613-B07F-1C5A6236F7E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15C7AB-2149-4CA3-A8CD-5B881E044200}" type="doc">
      <dgm:prSet loTypeId="urn:microsoft.com/office/officeart/2005/8/layout/matrix2" loCatId="matrix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C41B27AA-AF60-4E6D-83CB-F58732E9B25E}">
      <dgm:prSet phldrT="[Κείμενο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With an additional 20% land increase</a:t>
          </a:r>
        </a:p>
        <a:p>
          <a:r>
            <a:rPr lang="en-US" dirty="0"/>
            <a:t> </a:t>
          </a:r>
        </a:p>
        <a:p>
          <a:r>
            <a:rPr lang="en-US" dirty="0"/>
            <a:t>Mitigation as 3,726,669 persons</a:t>
          </a:r>
        </a:p>
        <a:p>
          <a:r>
            <a:rPr lang="en-US" dirty="0"/>
            <a:t>(+1,548,520)  </a:t>
          </a:r>
        </a:p>
      </dgm:t>
    </dgm:pt>
    <dgm:pt modelId="{38290730-0925-4CE9-B503-88A559975F33}" type="parTrans" cxnId="{77EBC74D-B3A4-4764-B3C6-4ECD607CF39A}">
      <dgm:prSet/>
      <dgm:spPr/>
      <dgm:t>
        <a:bodyPr/>
        <a:lstStyle/>
        <a:p>
          <a:endParaRPr lang="el-GR"/>
        </a:p>
      </dgm:t>
    </dgm:pt>
    <dgm:pt modelId="{AB299F3A-67B6-45E8-B2E0-23CEB9FEDEF8}" type="sibTrans" cxnId="{77EBC74D-B3A4-4764-B3C6-4ECD607CF39A}">
      <dgm:prSet/>
      <dgm:spPr/>
      <dgm:t>
        <a:bodyPr/>
        <a:lstStyle/>
        <a:p>
          <a:endParaRPr lang="el-GR"/>
        </a:p>
      </dgm:t>
    </dgm:pt>
    <dgm:pt modelId="{477AE6BB-FB2B-4CAF-BAA0-2574C48F356D}">
      <dgm:prSet phldrT="[Κείμενο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Medium Mitigation Scenario </a:t>
          </a:r>
        </a:p>
        <a:p>
          <a:endParaRPr lang="en-US" sz="1800" dirty="0"/>
        </a:p>
        <a:p>
          <a:r>
            <a:rPr lang="en-US" sz="1800" dirty="0"/>
            <a:t>Mitigation as</a:t>
          </a:r>
        </a:p>
        <a:p>
          <a:r>
            <a:rPr lang="en-US" sz="1800" dirty="0"/>
            <a:t>2,422,607 persons </a:t>
          </a:r>
        </a:p>
        <a:p>
          <a:r>
            <a:rPr lang="en-US" sz="1800" dirty="0"/>
            <a:t>(+244,458)</a:t>
          </a:r>
          <a:endParaRPr lang="el-GR" sz="1800" dirty="0"/>
        </a:p>
      </dgm:t>
    </dgm:pt>
    <dgm:pt modelId="{AF146E05-D97F-4C75-AF9F-9D12ED2F806B}" type="parTrans" cxnId="{A442D450-FC85-4E32-B5B8-5E857ED64BA0}">
      <dgm:prSet/>
      <dgm:spPr/>
      <dgm:t>
        <a:bodyPr/>
        <a:lstStyle/>
        <a:p>
          <a:endParaRPr lang="el-GR"/>
        </a:p>
      </dgm:t>
    </dgm:pt>
    <dgm:pt modelId="{172A4170-B8F3-4B2F-AE2B-6C40265E418C}" type="sibTrans" cxnId="{A442D450-FC85-4E32-B5B8-5E857ED64BA0}">
      <dgm:prSet/>
      <dgm:spPr/>
      <dgm:t>
        <a:bodyPr/>
        <a:lstStyle/>
        <a:p>
          <a:endParaRPr lang="el-GR"/>
        </a:p>
      </dgm:t>
    </dgm:pt>
    <dgm:pt modelId="{6ADE44D2-7E4E-488C-AF44-4F04FD12D2A9}">
      <dgm:prSet phldrT="[Κείμενο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Conventional scenario</a:t>
          </a:r>
        </a:p>
        <a:p>
          <a:endParaRPr lang="en-US" sz="1800" dirty="0"/>
        </a:p>
        <a:p>
          <a:r>
            <a:rPr lang="en-US" sz="1800" dirty="0"/>
            <a:t>Mitigation as 2,178,149 persons </a:t>
          </a:r>
        </a:p>
      </dgm:t>
    </dgm:pt>
    <dgm:pt modelId="{4B382893-E906-4410-934C-01F33DB0928E}" type="sibTrans" cxnId="{668A53DF-D4D2-4DBC-8E70-FAB4254CA161}">
      <dgm:prSet/>
      <dgm:spPr/>
      <dgm:t>
        <a:bodyPr/>
        <a:lstStyle/>
        <a:p>
          <a:endParaRPr lang="el-GR"/>
        </a:p>
      </dgm:t>
    </dgm:pt>
    <dgm:pt modelId="{AAADDF13-7593-43A1-AAC0-C70FAC7F46A4}" type="parTrans" cxnId="{668A53DF-D4D2-4DBC-8E70-FAB4254CA161}">
      <dgm:prSet/>
      <dgm:spPr/>
      <dgm:t>
        <a:bodyPr/>
        <a:lstStyle/>
        <a:p>
          <a:endParaRPr lang="el-GR"/>
        </a:p>
      </dgm:t>
    </dgm:pt>
    <dgm:pt modelId="{4C8C8F4E-9C33-406B-8FFE-64A735ED498A}">
      <dgm:prSet phldrT="[Κείμενο]" custT="1"/>
      <dgm:spPr/>
      <dgm:t>
        <a:bodyPr/>
        <a:lstStyle/>
        <a:p>
          <a:r>
            <a:rPr lang="en-US" sz="1800" dirty="0"/>
            <a:t>High Mitigation Scenario</a:t>
          </a:r>
        </a:p>
        <a:p>
          <a:endParaRPr lang="en-US" sz="1800" dirty="0"/>
        </a:p>
        <a:p>
          <a:r>
            <a:rPr lang="en-US" sz="1800" dirty="0"/>
            <a:t>Mitigation as</a:t>
          </a:r>
        </a:p>
        <a:p>
          <a:r>
            <a:rPr lang="en-US" sz="1800" dirty="0"/>
            <a:t>2,817,349 persons</a:t>
          </a:r>
        </a:p>
        <a:p>
          <a:r>
            <a:rPr lang="en-US" sz="1800" dirty="0"/>
            <a:t>(+639,200)</a:t>
          </a:r>
          <a:endParaRPr lang="el-GR" sz="1800" dirty="0"/>
        </a:p>
      </dgm:t>
    </dgm:pt>
    <dgm:pt modelId="{E1ED5320-67C4-4538-87BB-371698E9839D}" type="sibTrans" cxnId="{A2EDD319-ECD0-4F1B-82CC-61876E8AC610}">
      <dgm:prSet/>
      <dgm:spPr/>
      <dgm:t>
        <a:bodyPr/>
        <a:lstStyle/>
        <a:p>
          <a:endParaRPr lang="el-GR"/>
        </a:p>
      </dgm:t>
    </dgm:pt>
    <dgm:pt modelId="{F8346870-D887-4132-98C1-F2003B5AE303}" type="parTrans" cxnId="{A2EDD319-ECD0-4F1B-82CC-61876E8AC610}">
      <dgm:prSet/>
      <dgm:spPr/>
      <dgm:t>
        <a:bodyPr/>
        <a:lstStyle/>
        <a:p>
          <a:endParaRPr lang="el-GR"/>
        </a:p>
      </dgm:t>
    </dgm:pt>
    <dgm:pt modelId="{8C327171-A222-49B0-9DCA-B06A0945932E}" type="pres">
      <dgm:prSet presAssocID="{6115C7AB-2149-4CA3-A8CD-5B881E044200}" presName="matrix" presStyleCnt="0">
        <dgm:presLayoutVars>
          <dgm:chMax val="1"/>
          <dgm:dir/>
          <dgm:resizeHandles val="exact"/>
        </dgm:presLayoutVars>
      </dgm:prSet>
      <dgm:spPr/>
    </dgm:pt>
    <dgm:pt modelId="{C3179F1A-A741-4119-AD7D-7EF84D9CA4FC}" type="pres">
      <dgm:prSet presAssocID="{6115C7AB-2149-4CA3-A8CD-5B881E044200}" presName="axisShape" presStyleLbl="bgShp" presStyleIdx="0" presStyleCnt="1"/>
      <dgm:spPr/>
    </dgm:pt>
    <dgm:pt modelId="{F2EC40AA-E679-48E0-963E-89AC15003F8E}" type="pres">
      <dgm:prSet presAssocID="{6115C7AB-2149-4CA3-A8CD-5B881E044200}" presName="rect1" presStyleLbl="node1" presStyleIdx="0" presStyleCnt="4" custLinFactX="19056" custLinFactY="20549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580F83B3-0010-4A44-AEAF-2D19844B2C81}" type="pres">
      <dgm:prSet presAssocID="{6115C7AB-2149-4CA3-A8CD-5B881E044200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CEAA917-A3B1-4F7A-8ABD-4B9E9127BB1C}" type="pres">
      <dgm:prSet presAssocID="{6115C7AB-2149-4CA3-A8CD-5B881E044200}" presName="rect3" presStyleLbl="node1" presStyleIdx="2" presStyleCnt="4" custLinFactNeighborX="-3245">
        <dgm:presLayoutVars>
          <dgm:chMax val="0"/>
          <dgm:chPref val="0"/>
          <dgm:bulletEnabled val="1"/>
        </dgm:presLayoutVars>
      </dgm:prSet>
      <dgm:spPr/>
    </dgm:pt>
    <dgm:pt modelId="{54CD7748-220B-4613-B07F-1C5A6236F7ED}" type="pres">
      <dgm:prSet presAssocID="{6115C7AB-2149-4CA3-A8CD-5B881E044200}" presName="rect4" presStyleLbl="node1" presStyleIdx="3" presStyleCnt="4" custScaleX="102092" custScaleY="103907" custLinFactX="-16827" custLinFactY="-19529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A2EDD319-ECD0-4F1B-82CC-61876E8AC610}" srcId="{6115C7AB-2149-4CA3-A8CD-5B881E044200}" destId="{4C8C8F4E-9C33-406B-8FFE-64A735ED498A}" srcOrd="2" destOrd="0" parTransId="{F8346870-D887-4132-98C1-F2003B5AE303}" sibTransId="{E1ED5320-67C4-4538-87BB-371698E9839D}"/>
    <dgm:cxn modelId="{9D27E819-CC6E-493D-BD93-58BABEF868DB}" type="presOf" srcId="{C41B27AA-AF60-4E6D-83CB-F58732E9B25E}" destId="{F2EC40AA-E679-48E0-963E-89AC15003F8E}" srcOrd="0" destOrd="0" presId="urn:microsoft.com/office/officeart/2005/8/layout/matrix2"/>
    <dgm:cxn modelId="{7FBD481A-8DEB-4243-8B5E-B39C86E4C85A}" type="presOf" srcId="{6115C7AB-2149-4CA3-A8CD-5B881E044200}" destId="{8C327171-A222-49B0-9DCA-B06A0945932E}" srcOrd="0" destOrd="0" presId="urn:microsoft.com/office/officeart/2005/8/layout/matrix2"/>
    <dgm:cxn modelId="{F0F0C92C-2FE9-47FF-A046-14BB4583D470}" type="presOf" srcId="{477AE6BB-FB2B-4CAF-BAA0-2574C48F356D}" destId="{580F83B3-0010-4A44-AEAF-2D19844B2C81}" srcOrd="0" destOrd="0" presId="urn:microsoft.com/office/officeart/2005/8/layout/matrix2"/>
    <dgm:cxn modelId="{25EDFF3E-8534-48C8-A832-FE37BB845F00}" type="presOf" srcId="{4C8C8F4E-9C33-406B-8FFE-64A735ED498A}" destId="{7CEAA917-A3B1-4F7A-8ABD-4B9E9127BB1C}" srcOrd="0" destOrd="0" presId="urn:microsoft.com/office/officeart/2005/8/layout/matrix2"/>
    <dgm:cxn modelId="{77EBC74D-B3A4-4764-B3C6-4ECD607CF39A}" srcId="{6115C7AB-2149-4CA3-A8CD-5B881E044200}" destId="{C41B27AA-AF60-4E6D-83CB-F58732E9B25E}" srcOrd="0" destOrd="0" parTransId="{38290730-0925-4CE9-B503-88A559975F33}" sibTransId="{AB299F3A-67B6-45E8-B2E0-23CEB9FEDEF8}"/>
    <dgm:cxn modelId="{A442D450-FC85-4E32-B5B8-5E857ED64BA0}" srcId="{6115C7AB-2149-4CA3-A8CD-5B881E044200}" destId="{477AE6BB-FB2B-4CAF-BAA0-2574C48F356D}" srcOrd="1" destOrd="0" parTransId="{AF146E05-D97F-4C75-AF9F-9D12ED2F806B}" sibTransId="{172A4170-B8F3-4B2F-AE2B-6C40265E418C}"/>
    <dgm:cxn modelId="{10C12AD9-7FF7-4C71-AC9E-9D69CA4FD841}" type="presOf" srcId="{6ADE44D2-7E4E-488C-AF44-4F04FD12D2A9}" destId="{54CD7748-220B-4613-B07F-1C5A6236F7ED}" srcOrd="0" destOrd="0" presId="urn:microsoft.com/office/officeart/2005/8/layout/matrix2"/>
    <dgm:cxn modelId="{668A53DF-D4D2-4DBC-8E70-FAB4254CA161}" srcId="{6115C7AB-2149-4CA3-A8CD-5B881E044200}" destId="{6ADE44D2-7E4E-488C-AF44-4F04FD12D2A9}" srcOrd="3" destOrd="0" parTransId="{AAADDF13-7593-43A1-AAC0-C70FAC7F46A4}" sibTransId="{4B382893-E906-4410-934C-01F33DB0928E}"/>
    <dgm:cxn modelId="{918352B7-8D0C-4989-8C2D-2AAC30A7DCEF}" type="presParOf" srcId="{8C327171-A222-49B0-9DCA-B06A0945932E}" destId="{C3179F1A-A741-4119-AD7D-7EF84D9CA4FC}" srcOrd="0" destOrd="0" presId="urn:microsoft.com/office/officeart/2005/8/layout/matrix2"/>
    <dgm:cxn modelId="{18B1CE97-1EC3-477F-9FE0-42B351CD35FF}" type="presParOf" srcId="{8C327171-A222-49B0-9DCA-B06A0945932E}" destId="{F2EC40AA-E679-48E0-963E-89AC15003F8E}" srcOrd="1" destOrd="0" presId="urn:microsoft.com/office/officeart/2005/8/layout/matrix2"/>
    <dgm:cxn modelId="{D7D953AB-B7F3-4B0E-869D-B7B1940ED1B6}" type="presParOf" srcId="{8C327171-A222-49B0-9DCA-B06A0945932E}" destId="{580F83B3-0010-4A44-AEAF-2D19844B2C81}" srcOrd="2" destOrd="0" presId="urn:microsoft.com/office/officeart/2005/8/layout/matrix2"/>
    <dgm:cxn modelId="{D938DD7B-DD9D-4B81-9906-F261959A5BD1}" type="presParOf" srcId="{8C327171-A222-49B0-9DCA-B06A0945932E}" destId="{7CEAA917-A3B1-4F7A-8ABD-4B9E9127BB1C}" srcOrd="3" destOrd="0" presId="urn:microsoft.com/office/officeart/2005/8/layout/matrix2"/>
    <dgm:cxn modelId="{C316049B-92CA-463B-B086-6438B4ACA7F2}" type="presParOf" srcId="{8C327171-A222-49B0-9DCA-B06A0945932E}" destId="{54CD7748-220B-4613-B07F-1C5A6236F7E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15C7AB-2149-4CA3-A8CD-5B881E044200}" type="doc">
      <dgm:prSet loTypeId="urn:microsoft.com/office/officeart/2005/8/layout/matrix2" loCatId="matrix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C41B27AA-AF60-4E6D-83CB-F58732E9B25E}">
      <dgm:prSet phldrT="[Κείμενο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/>
            <a:t>With an additional 20% land increase</a:t>
          </a:r>
        </a:p>
        <a:p>
          <a:r>
            <a:rPr lang="en-US" sz="1800" dirty="0"/>
            <a:t> </a:t>
          </a:r>
        </a:p>
        <a:p>
          <a:r>
            <a:rPr lang="en-US" sz="1800" dirty="0"/>
            <a:t>Mitigation as</a:t>
          </a:r>
        </a:p>
        <a:p>
          <a:r>
            <a:rPr lang="en-US" sz="1800" dirty="0"/>
            <a:t>872,687 persons</a:t>
          </a:r>
        </a:p>
        <a:p>
          <a:r>
            <a:rPr lang="en-US" sz="1800" dirty="0"/>
            <a:t> (+834,984)</a:t>
          </a:r>
        </a:p>
      </dgm:t>
    </dgm:pt>
    <dgm:pt modelId="{38290730-0925-4CE9-B503-88A559975F33}" type="parTrans" cxnId="{77EBC74D-B3A4-4764-B3C6-4ECD607CF39A}">
      <dgm:prSet/>
      <dgm:spPr/>
      <dgm:t>
        <a:bodyPr/>
        <a:lstStyle/>
        <a:p>
          <a:endParaRPr lang="el-GR"/>
        </a:p>
      </dgm:t>
    </dgm:pt>
    <dgm:pt modelId="{AB299F3A-67B6-45E8-B2E0-23CEB9FEDEF8}" type="sibTrans" cxnId="{77EBC74D-B3A4-4764-B3C6-4ECD607CF39A}">
      <dgm:prSet/>
      <dgm:spPr/>
      <dgm:t>
        <a:bodyPr/>
        <a:lstStyle/>
        <a:p>
          <a:endParaRPr lang="el-GR"/>
        </a:p>
      </dgm:t>
    </dgm:pt>
    <dgm:pt modelId="{477AE6BB-FB2B-4CAF-BAA0-2574C48F356D}">
      <dgm:prSet phldrT="[Κείμενο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Medium Mitigation Scenario </a:t>
          </a:r>
        </a:p>
        <a:p>
          <a:endParaRPr lang="en-US" sz="1800" dirty="0"/>
        </a:p>
        <a:p>
          <a:r>
            <a:rPr lang="en-US" sz="1800" dirty="0"/>
            <a:t>Mitigation as 157,208 persons</a:t>
          </a:r>
        </a:p>
        <a:p>
          <a:r>
            <a:rPr lang="en-US" sz="1800" dirty="0"/>
            <a:t>(+119.505) </a:t>
          </a:r>
          <a:endParaRPr lang="el-GR" sz="1800" dirty="0"/>
        </a:p>
      </dgm:t>
    </dgm:pt>
    <dgm:pt modelId="{AF146E05-D97F-4C75-AF9F-9D12ED2F806B}" type="parTrans" cxnId="{A442D450-FC85-4E32-B5B8-5E857ED64BA0}">
      <dgm:prSet/>
      <dgm:spPr/>
      <dgm:t>
        <a:bodyPr/>
        <a:lstStyle/>
        <a:p>
          <a:endParaRPr lang="el-GR"/>
        </a:p>
      </dgm:t>
    </dgm:pt>
    <dgm:pt modelId="{172A4170-B8F3-4B2F-AE2B-6C40265E418C}" type="sibTrans" cxnId="{A442D450-FC85-4E32-B5B8-5E857ED64BA0}">
      <dgm:prSet/>
      <dgm:spPr/>
      <dgm:t>
        <a:bodyPr/>
        <a:lstStyle/>
        <a:p>
          <a:endParaRPr lang="el-GR"/>
        </a:p>
      </dgm:t>
    </dgm:pt>
    <dgm:pt modelId="{4C8C8F4E-9C33-406B-8FFE-64A735ED498A}">
      <dgm:prSet phldrT="[Κείμενο]" custT="1"/>
      <dgm:spPr/>
      <dgm:t>
        <a:bodyPr/>
        <a:lstStyle/>
        <a:p>
          <a:r>
            <a:rPr lang="en-US" sz="1800" dirty="0"/>
            <a:t>High Mitigation Scenario</a:t>
          </a:r>
        </a:p>
        <a:p>
          <a:endParaRPr lang="en-US" sz="1800" dirty="0"/>
        </a:p>
        <a:p>
          <a:r>
            <a:rPr lang="en-US" sz="1800" dirty="0"/>
            <a:t>Mitigation as 351,609 persons</a:t>
          </a:r>
        </a:p>
        <a:p>
          <a:r>
            <a:rPr lang="en-US" sz="1800" dirty="0"/>
            <a:t>(+313,906)</a:t>
          </a:r>
          <a:endParaRPr lang="el-GR" sz="1800" dirty="0"/>
        </a:p>
      </dgm:t>
    </dgm:pt>
    <dgm:pt modelId="{F8346870-D887-4132-98C1-F2003B5AE303}" type="parTrans" cxnId="{A2EDD319-ECD0-4F1B-82CC-61876E8AC610}">
      <dgm:prSet/>
      <dgm:spPr/>
      <dgm:t>
        <a:bodyPr/>
        <a:lstStyle/>
        <a:p>
          <a:endParaRPr lang="el-GR"/>
        </a:p>
      </dgm:t>
    </dgm:pt>
    <dgm:pt modelId="{E1ED5320-67C4-4538-87BB-371698E9839D}" type="sibTrans" cxnId="{A2EDD319-ECD0-4F1B-82CC-61876E8AC610}">
      <dgm:prSet/>
      <dgm:spPr/>
      <dgm:t>
        <a:bodyPr/>
        <a:lstStyle/>
        <a:p>
          <a:endParaRPr lang="el-GR"/>
        </a:p>
      </dgm:t>
    </dgm:pt>
    <dgm:pt modelId="{6ADE44D2-7E4E-488C-AF44-4F04FD12D2A9}">
      <dgm:prSet phldrT="[Κείμενο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Conventional scenario</a:t>
          </a:r>
        </a:p>
        <a:p>
          <a:endParaRPr lang="en-US" sz="1800" dirty="0"/>
        </a:p>
        <a:p>
          <a:r>
            <a:rPr lang="en-US" sz="1800" dirty="0"/>
            <a:t>Mitigation as 37,703 persons </a:t>
          </a:r>
        </a:p>
      </dgm:t>
    </dgm:pt>
    <dgm:pt modelId="{AAADDF13-7593-43A1-AAC0-C70FAC7F46A4}" type="parTrans" cxnId="{668A53DF-D4D2-4DBC-8E70-FAB4254CA161}">
      <dgm:prSet/>
      <dgm:spPr/>
      <dgm:t>
        <a:bodyPr/>
        <a:lstStyle/>
        <a:p>
          <a:endParaRPr lang="el-GR"/>
        </a:p>
      </dgm:t>
    </dgm:pt>
    <dgm:pt modelId="{4B382893-E906-4410-934C-01F33DB0928E}" type="sibTrans" cxnId="{668A53DF-D4D2-4DBC-8E70-FAB4254CA161}">
      <dgm:prSet/>
      <dgm:spPr/>
      <dgm:t>
        <a:bodyPr/>
        <a:lstStyle/>
        <a:p>
          <a:endParaRPr lang="el-GR"/>
        </a:p>
      </dgm:t>
    </dgm:pt>
    <dgm:pt modelId="{8C327171-A222-49B0-9DCA-B06A0945932E}" type="pres">
      <dgm:prSet presAssocID="{6115C7AB-2149-4CA3-A8CD-5B881E044200}" presName="matrix" presStyleCnt="0">
        <dgm:presLayoutVars>
          <dgm:chMax val="1"/>
          <dgm:dir/>
          <dgm:resizeHandles val="exact"/>
        </dgm:presLayoutVars>
      </dgm:prSet>
      <dgm:spPr/>
    </dgm:pt>
    <dgm:pt modelId="{C3179F1A-A741-4119-AD7D-7EF84D9CA4FC}" type="pres">
      <dgm:prSet presAssocID="{6115C7AB-2149-4CA3-A8CD-5B881E044200}" presName="axisShape" presStyleLbl="bgShp" presStyleIdx="0" presStyleCnt="1"/>
      <dgm:spPr/>
    </dgm:pt>
    <dgm:pt modelId="{F2EC40AA-E679-48E0-963E-89AC15003F8E}" type="pres">
      <dgm:prSet presAssocID="{6115C7AB-2149-4CA3-A8CD-5B881E044200}" presName="rect1" presStyleLbl="node1" presStyleIdx="0" presStyleCnt="4" custLinFactX="19056" custLinFactY="20549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580F83B3-0010-4A44-AEAF-2D19844B2C81}" type="pres">
      <dgm:prSet presAssocID="{6115C7AB-2149-4CA3-A8CD-5B881E044200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CEAA917-A3B1-4F7A-8ABD-4B9E9127BB1C}" type="pres">
      <dgm:prSet presAssocID="{6115C7AB-2149-4CA3-A8CD-5B881E044200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4CD7748-220B-4613-B07F-1C5A6236F7ED}" type="pres">
      <dgm:prSet presAssocID="{6115C7AB-2149-4CA3-A8CD-5B881E044200}" presName="rect4" presStyleLbl="node1" presStyleIdx="3" presStyleCnt="4" custScaleX="102092" custScaleY="103907" custLinFactX="-16827" custLinFactY="-19529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A2EDD319-ECD0-4F1B-82CC-61876E8AC610}" srcId="{6115C7AB-2149-4CA3-A8CD-5B881E044200}" destId="{4C8C8F4E-9C33-406B-8FFE-64A735ED498A}" srcOrd="2" destOrd="0" parTransId="{F8346870-D887-4132-98C1-F2003B5AE303}" sibTransId="{E1ED5320-67C4-4538-87BB-371698E9839D}"/>
    <dgm:cxn modelId="{9D27E819-CC6E-493D-BD93-58BABEF868DB}" type="presOf" srcId="{C41B27AA-AF60-4E6D-83CB-F58732E9B25E}" destId="{F2EC40AA-E679-48E0-963E-89AC15003F8E}" srcOrd="0" destOrd="0" presId="urn:microsoft.com/office/officeart/2005/8/layout/matrix2"/>
    <dgm:cxn modelId="{7FBD481A-8DEB-4243-8B5E-B39C86E4C85A}" type="presOf" srcId="{6115C7AB-2149-4CA3-A8CD-5B881E044200}" destId="{8C327171-A222-49B0-9DCA-B06A0945932E}" srcOrd="0" destOrd="0" presId="urn:microsoft.com/office/officeart/2005/8/layout/matrix2"/>
    <dgm:cxn modelId="{F0F0C92C-2FE9-47FF-A046-14BB4583D470}" type="presOf" srcId="{477AE6BB-FB2B-4CAF-BAA0-2574C48F356D}" destId="{580F83B3-0010-4A44-AEAF-2D19844B2C81}" srcOrd="0" destOrd="0" presId="urn:microsoft.com/office/officeart/2005/8/layout/matrix2"/>
    <dgm:cxn modelId="{25EDFF3E-8534-48C8-A832-FE37BB845F00}" type="presOf" srcId="{4C8C8F4E-9C33-406B-8FFE-64A735ED498A}" destId="{7CEAA917-A3B1-4F7A-8ABD-4B9E9127BB1C}" srcOrd="0" destOrd="0" presId="urn:microsoft.com/office/officeart/2005/8/layout/matrix2"/>
    <dgm:cxn modelId="{77EBC74D-B3A4-4764-B3C6-4ECD607CF39A}" srcId="{6115C7AB-2149-4CA3-A8CD-5B881E044200}" destId="{C41B27AA-AF60-4E6D-83CB-F58732E9B25E}" srcOrd="0" destOrd="0" parTransId="{38290730-0925-4CE9-B503-88A559975F33}" sibTransId="{AB299F3A-67B6-45E8-B2E0-23CEB9FEDEF8}"/>
    <dgm:cxn modelId="{A442D450-FC85-4E32-B5B8-5E857ED64BA0}" srcId="{6115C7AB-2149-4CA3-A8CD-5B881E044200}" destId="{477AE6BB-FB2B-4CAF-BAA0-2574C48F356D}" srcOrd="1" destOrd="0" parTransId="{AF146E05-D97F-4C75-AF9F-9D12ED2F806B}" sibTransId="{172A4170-B8F3-4B2F-AE2B-6C40265E418C}"/>
    <dgm:cxn modelId="{10C12AD9-7FF7-4C71-AC9E-9D69CA4FD841}" type="presOf" srcId="{6ADE44D2-7E4E-488C-AF44-4F04FD12D2A9}" destId="{54CD7748-220B-4613-B07F-1C5A6236F7ED}" srcOrd="0" destOrd="0" presId="urn:microsoft.com/office/officeart/2005/8/layout/matrix2"/>
    <dgm:cxn modelId="{668A53DF-D4D2-4DBC-8E70-FAB4254CA161}" srcId="{6115C7AB-2149-4CA3-A8CD-5B881E044200}" destId="{6ADE44D2-7E4E-488C-AF44-4F04FD12D2A9}" srcOrd="3" destOrd="0" parTransId="{AAADDF13-7593-43A1-AAC0-C70FAC7F46A4}" sibTransId="{4B382893-E906-4410-934C-01F33DB0928E}"/>
    <dgm:cxn modelId="{918352B7-8D0C-4989-8C2D-2AAC30A7DCEF}" type="presParOf" srcId="{8C327171-A222-49B0-9DCA-B06A0945932E}" destId="{C3179F1A-A741-4119-AD7D-7EF84D9CA4FC}" srcOrd="0" destOrd="0" presId="urn:microsoft.com/office/officeart/2005/8/layout/matrix2"/>
    <dgm:cxn modelId="{18B1CE97-1EC3-477F-9FE0-42B351CD35FF}" type="presParOf" srcId="{8C327171-A222-49B0-9DCA-B06A0945932E}" destId="{F2EC40AA-E679-48E0-963E-89AC15003F8E}" srcOrd="1" destOrd="0" presId="urn:microsoft.com/office/officeart/2005/8/layout/matrix2"/>
    <dgm:cxn modelId="{D7D953AB-B7F3-4B0E-869D-B7B1940ED1B6}" type="presParOf" srcId="{8C327171-A222-49B0-9DCA-B06A0945932E}" destId="{580F83B3-0010-4A44-AEAF-2D19844B2C81}" srcOrd="2" destOrd="0" presId="urn:microsoft.com/office/officeart/2005/8/layout/matrix2"/>
    <dgm:cxn modelId="{D938DD7B-DD9D-4B81-9906-F261959A5BD1}" type="presParOf" srcId="{8C327171-A222-49B0-9DCA-B06A0945932E}" destId="{7CEAA917-A3B1-4F7A-8ABD-4B9E9127BB1C}" srcOrd="3" destOrd="0" presId="urn:microsoft.com/office/officeart/2005/8/layout/matrix2"/>
    <dgm:cxn modelId="{C316049B-92CA-463B-B086-6438B4ACA7F2}" type="presParOf" srcId="{8C327171-A222-49B0-9DCA-B06A0945932E}" destId="{54CD7748-220B-4613-B07F-1C5A6236F7E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79F1A-A741-4119-AD7D-7EF84D9CA4FC}">
      <dsp:nvSpPr>
        <dsp:cNvPr id="0" name=""/>
        <dsp:cNvSpPr/>
      </dsp:nvSpPr>
      <dsp:spPr>
        <a:xfrm>
          <a:off x="1432820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C40AA-E679-48E0-963E-89AC15003F8E}">
      <dsp:nvSpPr>
        <dsp:cNvPr id="0" name=""/>
        <dsp:cNvSpPr/>
      </dsp:nvSpPr>
      <dsp:spPr>
        <a:xfrm>
          <a:off x="4365533" y="2965072"/>
          <a:ext cx="2167466" cy="2167466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With an additional 20% land increase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698,858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(+217,078) </a:t>
          </a:r>
        </a:p>
      </dsp:txBody>
      <dsp:txXfrm>
        <a:off x="4471340" y="3070879"/>
        <a:ext cx="1955852" cy="1955852"/>
      </dsp:txXfrm>
    </dsp:sp>
    <dsp:sp modelId="{580F83B3-0010-4A44-AEAF-2D19844B2C81}">
      <dsp:nvSpPr>
        <dsp:cNvPr id="0" name=""/>
        <dsp:cNvSpPr/>
      </dsp:nvSpPr>
      <dsp:spPr>
        <a:xfrm>
          <a:off x="4331807" y="352213"/>
          <a:ext cx="2167466" cy="216746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Medium Mitigation Scenario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559,419 persons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(+77,639)</a:t>
          </a:r>
          <a:endParaRPr lang="el-GR" sz="1800" kern="1200" dirty="0"/>
        </a:p>
      </dsp:txBody>
      <dsp:txXfrm>
        <a:off x="4437614" y="458020"/>
        <a:ext cx="1955852" cy="1955852"/>
      </dsp:txXfrm>
    </dsp:sp>
    <dsp:sp modelId="{7CEAA917-A3B1-4F7A-8ABD-4B9E9127BB1C}">
      <dsp:nvSpPr>
        <dsp:cNvPr id="0" name=""/>
        <dsp:cNvSpPr/>
      </dsp:nvSpPr>
      <dsp:spPr>
        <a:xfrm>
          <a:off x="1785033" y="2898986"/>
          <a:ext cx="2167466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Mitigation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687,986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(+206,206)</a:t>
          </a:r>
          <a:endParaRPr lang="el-GR" sz="1800" kern="1200" dirty="0"/>
        </a:p>
      </dsp:txBody>
      <dsp:txXfrm>
        <a:off x="1890840" y="3004793"/>
        <a:ext cx="1955852" cy="1955852"/>
      </dsp:txXfrm>
    </dsp:sp>
    <dsp:sp modelId="{54CD7748-220B-4613-B07F-1C5A6236F7ED}">
      <dsp:nvSpPr>
        <dsp:cNvPr id="0" name=""/>
        <dsp:cNvSpPr/>
      </dsp:nvSpPr>
      <dsp:spPr>
        <a:xfrm>
          <a:off x="1776949" y="265893"/>
          <a:ext cx="2212810" cy="225214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Conventional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481,780 persons </a:t>
          </a:r>
        </a:p>
      </dsp:txBody>
      <dsp:txXfrm>
        <a:off x="1884969" y="373913"/>
        <a:ext cx="1996770" cy="2036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79F1A-A741-4119-AD7D-7EF84D9CA4FC}">
      <dsp:nvSpPr>
        <dsp:cNvPr id="0" name=""/>
        <dsp:cNvSpPr/>
      </dsp:nvSpPr>
      <dsp:spPr>
        <a:xfrm>
          <a:off x="1432820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C40AA-E679-48E0-963E-89AC15003F8E}">
      <dsp:nvSpPr>
        <dsp:cNvPr id="0" name=""/>
        <dsp:cNvSpPr/>
      </dsp:nvSpPr>
      <dsp:spPr>
        <a:xfrm>
          <a:off x="4365533" y="2965072"/>
          <a:ext cx="2167466" cy="2167466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With an additional 20% land increase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3,726,669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(+1,548,520)  </a:t>
          </a:r>
        </a:p>
      </dsp:txBody>
      <dsp:txXfrm>
        <a:off x="4471340" y="3070879"/>
        <a:ext cx="1955852" cy="1955852"/>
      </dsp:txXfrm>
    </dsp:sp>
    <dsp:sp modelId="{580F83B3-0010-4A44-AEAF-2D19844B2C81}">
      <dsp:nvSpPr>
        <dsp:cNvPr id="0" name=""/>
        <dsp:cNvSpPr/>
      </dsp:nvSpPr>
      <dsp:spPr>
        <a:xfrm>
          <a:off x="4331807" y="352213"/>
          <a:ext cx="2167466" cy="216746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Medium Mitigation Scenario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2,422,607 persons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(+244,458)</a:t>
          </a:r>
          <a:endParaRPr lang="el-GR" sz="1800" kern="1200" dirty="0"/>
        </a:p>
      </dsp:txBody>
      <dsp:txXfrm>
        <a:off x="4437614" y="458020"/>
        <a:ext cx="1955852" cy="1955852"/>
      </dsp:txXfrm>
    </dsp:sp>
    <dsp:sp modelId="{7CEAA917-A3B1-4F7A-8ABD-4B9E9127BB1C}">
      <dsp:nvSpPr>
        <dsp:cNvPr id="0" name=""/>
        <dsp:cNvSpPr/>
      </dsp:nvSpPr>
      <dsp:spPr>
        <a:xfrm>
          <a:off x="1714699" y="2898986"/>
          <a:ext cx="2167466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Mitigation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2,817,349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(+639,200)</a:t>
          </a:r>
          <a:endParaRPr lang="el-GR" sz="1800" kern="1200" dirty="0"/>
        </a:p>
      </dsp:txBody>
      <dsp:txXfrm>
        <a:off x="1820506" y="3004793"/>
        <a:ext cx="1955852" cy="1955852"/>
      </dsp:txXfrm>
    </dsp:sp>
    <dsp:sp modelId="{54CD7748-220B-4613-B07F-1C5A6236F7ED}">
      <dsp:nvSpPr>
        <dsp:cNvPr id="0" name=""/>
        <dsp:cNvSpPr/>
      </dsp:nvSpPr>
      <dsp:spPr>
        <a:xfrm>
          <a:off x="1776949" y="265893"/>
          <a:ext cx="2212810" cy="225214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Conventional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2,178,149 persons </a:t>
          </a:r>
        </a:p>
      </dsp:txBody>
      <dsp:txXfrm>
        <a:off x="1884969" y="373913"/>
        <a:ext cx="1996770" cy="2036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79F1A-A741-4119-AD7D-7EF84D9CA4FC}">
      <dsp:nvSpPr>
        <dsp:cNvPr id="0" name=""/>
        <dsp:cNvSpPr/>
      </dsp:nvSpPr>
      <dsp:spPr>
        <a:xfrm>
          <a:off x="1432820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C40AA-E679-48E0-963E-89AC15003F8E}">
      <dsp:nvSpPr>
        <dsp:cNvPr id="0" name=""/>
        <dsp:cNvSpPr/>
      </dsp:nvSpPr>
      <dsp:spPr>
        <a:xfrm>
          <a:off x="4365533" y="2965072"/>
          <a:ext cx="2167466" cy="2167466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With an additional 20% land increase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872,687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(+834,984)</a:t>
          </a:r>
        </a:p>
      </dsp:txBody>
      <dsp:txXfrm>
        <a:off x="4471340" y="3070879"/>
        <a:ext cx="1955852" cy="1955852"/>
      </dsp:txXfrm>
    </dsp:sp>
    <dsp:sp modelId="{580F83B3-0010-4A44-AEAF-2D19844B2C81}">
      <dsp:nvSpPr>
        <dsp:cNvPr id="0" name=""/>
        <dsp:cNvSpPr/>
      </dsp:nvSpPr>
      <dsp:spPr>
        <a:xfrm>
          <a:off x="4331807" y="352213"/>
          <a:ext cx="2167466" cy="216746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Medium Mitigation Scenario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157,208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(+119.505) </a:t>
          </a:r>
          <a:endParaRPr lang="el-GR" sz="1800" kern="1200" dirty="0"/>
        </a:p>
      </dsp:txBody>
      <dsp:txXfrm>
        <a:off x="4437614" y="458020"/>
        <a:ext cx="1955852" cy="1955852"/>
      </dsp:txXfrm>
    </dsp:sp>
    <dsp:sp modelId="{7CEAA917-A3B1-4F7A-8ABD-4B9E9127BB1C}">
      <dsp:nvSpPr>
        <dsp:cNvPr id="0" name=""/>
        <dsp:cNvSpPr/>
      </dsp:nvSpPr>
      <dsp:spPr>
        <a:xfrm>
          <a:off x="1785033" y="2898986"/>
          <a:ext cx="2167466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Mitigation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351,609 persons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(+313,906)</a:t>
          </a:r>
          <a:endParaRPr lang="el-GR" sz="1800" kern="1200" dirty="0"/>
        </a:p>
      </dsp:txBody>
      <dsp:txXfrm>
        <a:off x="1890840" y="3004793"/>
        <a:ext cx="1955852" cy="1955852"/>
      </dsp:txXfrm>
    </dsp:sp>
    <dsp:sp modelId="{54CD7748-220B-4613-B07F-1C5A6236F7ED}">
      <dsp:nvSpPr>
        <dsp:cNvPr id="0" name=""/>
        <dsp:cNvSpPr/>
      </dsp:nvSpPr>
      <dsp:spPr>
        <a:xfrm>
          <a:off x="1776949" y="265893"/>
          <a:ext cx="2212810" cy="225214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Conventional scenario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Mitigation as 37,703 persons </a:t>
          </a:r>
        </a:p>
      </dsp:txBody>
      <dsp:txXfrm>
        <a:off x="1884969" y="373913"/>
        <a:ext cx="1996770" cy="2036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0.19558</cdr:x>
      <cdr:y>0.42501</cdr:y>
    </cdr:from>
    <cdr:to>
      <cdr:x>0.31132</cdr:x>
      <cdr:y>0.52183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BA08ECA-1C53-5D69-BC8C-68F1058E2CF9}"/>
            </a:ext>
          </a:extLst>
        </cdr:cNvPr>
        <cdr:cNvSpPr txBox="1"/>
      </cdr:nvSpPr>
      <cdr:spPr>
        <a:xfrm xmlns:a="http://schemas.openxmlformats.org/drawingml/2006/main">
          <a:off x="911257" y="1132139"/>
          <a:ext cx="539262" cy="257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0.45584</cdr:x>
      <cdr:y>0.51119</cdr:y>
    </cdr:from>
    <cdr:to>
      <cdr:x>0.54248</cdr:x>
      <cdr:y>0.59244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94E6DC4-4297-6401-8D17-F2CE679E15EB}"/>
            </a:ext>
          </a:extLst>
        </cdr:cNvPr>
        <cdr:cNvSpPr txBox="1"/>
      </cdr:nvSpPr>
      <cdr:spPr>
        <a:xfrm xmlns:a="http://schemas.openxmlformats.org/drawingml/2006/main">
          <a:off x="2164117" y="1247113"/>
          <a:ext cx="411301" cy="198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  <cdr:relSizeAnchor xmlns:cdr="http://schemas.openxmlformats.org/drawingml/2006/chartDrawing">
    <cdr:from>
      <cdr:x>0.47495</cdr:x>
      <cdr:y>0.22631</cdr:y>
    </cdr:from>
    <cdr:to>
      <cdr:x>0.58528</cdr:x>
      <cdr:y>0.39392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2C5F898-50CC-259F-0876-ADBFE84B6807}"/>
            </a:ext>
          </a:extLst>
        </cdr:cNvPr>
        <cdr:cNvSpPr txBox="1"/>
      </cdr:nvSpPr>
      <cdr:spPr>
        <a:xfrm xmlns:a="http://schemas.openxmlformats.org/drawingml/2006/main">
          <a:off x="2569520" y="716678"/>
          <a:ext cx="596895" cy="5307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12</a:t>
          </a:r>
          <a:r>
            <a:rPr lang="en-US" sz="1000" b="1" dirty="0"/>
            <a:t>%</a:t>
          </a:r>
          <a:endParaRPr lang="el-GR" sz="1000" b="1" dirty="0"/>
        </a:p>
      </cdr:txBody>
    </cdr:sp>
  </cdr:relSizeAnchor>
  <cdr:relSizeAnchor xmlns:cdr="http://schemas.openxmlformats.org/drawingml/2006/chartDrawing">
    <cdr:from>
      <cdr:x>0.78006</cdr:x>
      <cdr:y>0.17252</cdr:y>
    </cdr:from>
    <cdr:to>
      <cdr:x>0.87916</cdr:x>
      <cdr:y>0.25587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3C4F5E2-7F89-E9C6-733E-7BF0B6B1D040}"/>
            </a:ext>
          </a:extLst>
        </cdr:cNvPr>
        <cdr:cNvSpPr txBox="1"/>
      </cdr:nvSpPr>
      <cdr:spPr>
        <a:xfrm xmlns:a="http://schemas.openxmlformats.org/drawingml/2006/main">
          <a:off x="4220185" y="546321"/>
          <a:ext cx="536139" cy="263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22</a:t>
          </a:r>
          <a:r>
            <a:rPr lang="en-US" sz="1200" dirty="0"/>
            <a:t>%</a:t>
          </a:r>
          <a:endParaRPr lang="el-GR" sz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0.77355</cdr:x>
      <cdr:y>0.19836</cdr:y>
    </cdr:from>
    <cdr:to>
      <cdr:x>0.89932</cdr:x>
      <cdr:y>0.44787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D8F03C4-5EAB-1AC1-9AF2-1FFBCF819D53}"/>
            </a:ext>
          </a:extLst>
        </cdr:cNvPr>
        <cdr:cNvSpPr txBox="1"/>
      </cdr:nvSpPr>
      <cdr:spPr>
        <a:xfrm xmlns:a="http://schemas.openxmlformats.org/drawingml/2006/main">
          <a:off x="3708461" y="541725"/>
          <a:ext cx="602954" cy="681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130</a:t>
          </a:r>
          <a:r>
            <a:rPr lang="en-US" sz="900" dirty="0"/>
            <a:t>%</a:t>
          </a:r>
          <a:endParaRPr lang="el-GR" sz="9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1DE00-553A-4799-92C9-6A97DBA2FD19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F4669-4C4D-430B-9744-ED1B008C5F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99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937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900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481.783 persons </a:t>
            </a:r>
          </a:p>
          <a:p>
            <a:r>
              <a:rPr lang="en-US" dirty="0"/>
              <a:t>559.419</a:t>
            </a:r>
          </a:p>
          <a:p>
            <a:r>
              <a:rPr lang="en-US" dirty="0"/>
              <a:t>687.986 </a:t>
            </a:r>
          </a:p>
          <a:p>
            <a:r>
              <a:rPr lang="en-US" dirty="0"/>
              <a:t>698.858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51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2.178.149</a:t>
            </a:r>
          </a:p>
          <a:p>
            <a:r>
              <a:rPr lang="en-US" dirty="0"/>
              <a:t>2.422.607</a:t>
            </a:r>
          </a:p>
          <a:p>
            <a:r>
              <a:rPr lang="en-US" dirty="0"/>
              <a:t>2.817.349</a:t>
            </a:r>
          </a:p>
          <a:p>
            <a:r>
              <a:rPr lang="en-US" dirty="0"/>
              <a:t> 3.726.669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18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37.703</a:t>
            </a:r>
            <a:endParaRPr lang="en-US" dirty="0"/>
          </a:p>
          <a:p>
            <a:r>
              <a:rPr lang="en-US"/>
              <a:t>157.208</a:t>
            </a:r>
            <a:endParaRPr lang="en-US" dirty="0"/>
          </a:p>
          <a:p>
            <a:r>
              <a:rPr lang="en-US"/>
              <a:t> 351. </a:t>
            </a:r>
            <a:r>
              <a:rPr lang="en-US" dirty="0"/>
              <a:t>609</a:t>
            </a:r>
          </a:p>
          <a:p>
            <a:r>
              <a:rPr lang="en-US"/>
              <a:t>872.687</a:t>
            </a:r>
            <a:endParaRPr lang="en-US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9066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703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859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472" marR="0" lvl="0" indent="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Coordinator: </a:t>
            </a: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Institute of Urban Environment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 Human Resources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UEHR).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Panteion University</a:t>
            </a:r>
          </a:p>
          <a:p>
            <a:pPr marL="347472" marR="0" lvl="0" indent="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Associated Beneficiaries: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AUA(Agricultural University of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Athens).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Greece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CSIC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Agencia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Estatal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Consejo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 Superior 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Investigaciones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Científicas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Spain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UNIBAS (University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degli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Studi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Basilicata).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Italy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TERRA NOVA (TERRA NOVA ENVIRONMENTAL ENGINEERING CONSULTANCY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Ltd).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Greece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633222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UOWM (Research Committee - University of Western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Macedonia).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Greece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09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944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Θέση εικόνας διαφάνειας 1">
            <a:extLst>
              <a:ext uri="{FF2B5EF4-FFF2-40B4-BE49-F238E27FC236}">
                <a16:creationId xmlns:a16="http://schemas.microsoft.com/office/drawing/2014/main" id="{E7C94125-57F5-021B-9E5D-5B02FBFC6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Θέση σημειώσεων 2">
            <a:extLst>
              <a:ext uri="{FF2B5EF4-FFF2-40B4-BE49-F238E27FC236}">
                <a16:creationId xmlns:a16="http://schemas.microsoft.com/office/drawing/2014/main" id="{F04B91C4-5E8C-61A1-CC0D-9A0D1DF15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11268" name="Θέση αριθμού διαφάνειας 3">
            <a:extLst>
              <a:ext uri="{FF2B5EF4-FFF2-40B4-BE49-F238E27FC236}">
                <a16:creationId xmlns:a16="http://schemas.microsoft.com/office/drawing/2014/main" id="{50CC51CC-B83B-1E50-ABEF-A80942214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65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085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805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525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80710E-BBBA-4A38-9417-E675325BD7C2}" type="slidenum">
              <a:rPr lang="el-GR" altLang="el-GR" smtClean="0">
                <a:solidFill>
                  <a:srgbClr val="000000"/>
                </a:solidFill>
              </a:rPr>
              <a:pPr/>
              <a:t>9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698BF-6F00-4277-B193-6D5739A35E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654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738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45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l-GR" dirty="0"/>
              <a:t>ιναι </a:t>
            </a:r>
            <a:r>
              <a:rPr lang="en-US" sz="1200" dirty="0"/>
              <a:t>1 hectare of orange, olive, apple crops </a:t>
            </a:r>
            <a:r>
              <a:rPr lang="el-GR" sz="1200" dirty="0"/>
              <a:t> όχι </a:t>
            </a:r>
            <a:r>
              <a:rPr lang="el-GR" sz="1200" dirty="0" err="1"/>
              <a:t>μονο</a:t>
            </a:r>
            <a:r>
              <a:rPr lang="el-GR" sz="1200" dirty="0"/>
              <a:t> ελιά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F4669-4C4D-430B-9744-ED1B008C5F1C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72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5190A-856F-C024-560F-0D956F268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12BEFDB-9BE6-0FC2-A227-F9333F3DF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42CF56-212D-2A79-412D-2DBB5988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EC0838-637C-1F25-4BD0-3F78729F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B65B4B-A208-1FDA-B91D-267AB947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622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8893BD-38B9-D5A0-BE2A-118712A5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7FF5DA8-D375-B4A7-8844-4F2701112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4EE71C4-A489-7A87-A04C-59CC199B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3289114-3E44-5EFB-40DE-FB3D0BB5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F0630F-430A-8C6D-B9FE-003AA92A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609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2DAFC76-3B0D-BB26-1BA3-B88D8D6A4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E7B2B55-FBE0-B783-90FA-370116269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8CD686-BF83-C8FE-23D8-29941C04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2DB338-9E9B-9FC3-A57F-BBADE875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0F504E-80CF-B5EB-31A9-D2021778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86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45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54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4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45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004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742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84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06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EF7D6D-E20D-D4EE-918A-E3DAE6AB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1795DC-FD4F-5A4D-2937-0F9499AA8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C68045-BD73-AA91-3F91-DF87FF6F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6F03D3-1848-40D6-5E1B-CFCADA43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62AA06-7D09-B1E5-DB0A-0615D653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5553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73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99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12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287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727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1" y="1"/>
            <a:ext cx="12433300" cy="544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041131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6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15FA13-B75D-BBA3-B869-3D4C44B0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822F1B-7236-7164-2C99-235D4E625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3600ED0-4F59-F519-7D4F-31C4A314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887FBCB-3A53-9FC7-20EF-6B7F97C6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11D74C-E282-13A0-208B-62E40007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50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018316-AB01-52C4-7421-86F09099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6CA435-79F7-B56D-317F-86A4E717F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008DF0-6D0E-5508-A477-34432A490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F0C34D8-2D64-3087-2D57-C33FFA46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3070B69-F05D-DD96-0166-2E3E36D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71BE02-7F49-8F7D-1B7E-5B1C55CD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33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17E147-378F-3F5F-3D31-A3059BD6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E832E75-AFA5-2D93-5CF5-2CD388A9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19BEFF6-D14B-009A-412C-77DF52889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D1F3492-1BDC-EBAB-462C-EA6ECF965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4237B7D-FC93-8EC1-1F05-A3AFDD5A3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4FFA827-855B-07B5-1AAB-AB417872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5EED768-0663-6C2C-5EC4-8D305D07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0A51303-F4BF-C9E5-06CA-8180F465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985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AEC9CC-CED2-8588-8154-5AC09958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511CA5B-4E05-0552-B1E6-2603EDB67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390DB9-A79B-0B46-F3FA-5E4E360E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2477065-87D6-5F3B-82F6-5426F72C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5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A0D97DD-A52F-D50D-41BA-3E756303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889B007-0412-43ED-B8E3-0D871B5B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0CD544-C84A-736A-F871-A1BE61EA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107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764218-C6F6-AC30-E923-53407EF9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FCEED2-290D-77E9-0897-6C0A6090E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18CF20A-8505-53C3-EC5E-5CF98001B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CA6C932-DF30-DE66-D05E-4515D5B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9654471-398E-4BEC-C61B-12736C36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886A163-C813-EEF6-F7F3-3D329E0B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36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113248-B415-1F80-AC0F-C0861467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40D2D8C-CDB5-4E50-7566-59D3F4AA2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AA4E3CA-348C-E629-CEC0-31085AE94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60A1651-CD66-2C3F-8810-312B7578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5103EB1-C6BD-EA00-042F-2B8AE186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7340CB0-DF3D-6FEC-F3F7-FE4DD450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46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3A546F4-44A8-F047-082C-A7E13A1C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CF2F270-963C-02B7-2AAA-7EF2D8F9A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D3753A-63BA-D8EA-EDFF-71BE4FF68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34545-90CC-4796-8DE6-CA400AB5EDC2}" type="datetimeFigureOut">
              <a:rPr lang="el-GR" smtClean="0"/>
              <a:t>16/10/2023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048E8B-8108-26E2-B86E-358C24415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D4E201-DEBF-4076-008D-ED6711F6D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AD46-372A-402F-A170-9C7AC6FD4A9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47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>
            <a:extLst>
              <a:ext uri="{FF2B5EF4-FFF2-40B4-BE49-F238E27FC236}">
                <a16:creationId xmlns:a16="http://schemas.microsoft.com/office/drawing/2014/main" id="{6AE316E0-2DB4-2790-89C2-503293ABC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4ECA2-26BF-AA5C-4101-335BE6BE9DE7}"/>
              </a:ext>
            </a:extLst>
          </p:cNvPr>
          <p:cNvSpPr txBox="1"/>
          <p:nvPr userDrawn="1"/>
        </p:nvSpPr>
        <p:spPr>
          <a:xfrm>
            <a:off x="46567" y="6505576"/>
            <a:ext cx="4610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en-US" sz="14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e-Conference 22.10.2020</a:t>
            </a:r>
            <a:endParaRPr lang="el-GR" sz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23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>
            <a:extLst>
              <a:ext uri="{FF2B5EF4-FFF2-40B4-BE49-F238E27FC236}">
                <a16:creationId xmlns:a16="http://schemas.microsoft.com/office/drawing/2014/main" id="{6AE316E0-2DB4-2790-89C2-503293ABC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4ECA2-26BF-AA5C-4101-335BE6BE9DE7}"/>
              </a:ext>
            </a:extLst>
          </p:cNvPr>
          <p:cNvSpPr txBox="1"/>
          <p:nvPr userDrawn="1"/>
        </p:nvSpPr>
        <p:spPr>
          <a:xfrm>
            <a:off x="46567" y="6505576"/>
            <a:ext cx="4610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en-US" sz="14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e-Conference 22.10.2020</a:t>
            </a:r>
            <a:endParaRPr lang="el-GR" sz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77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C887-E368-4DE1-9D83-994F7CC630A9}" type="datetimeFigureOut">
              <a:rPr lang="it-IT" smtClean="0"/>
              <a:t>16/10/2023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C64E-F146-4593-808E-DC3CE1D8EF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92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>
            <a:extLst>
              <a:ext uri="{FF2B5EF4-FFF2-40B4-BE49-F238E27FC236}">
                <a16:creationId xmlns:a16="http://schemas.microsoft.com/office/drawing/2014/main" id="{6AE316E0-2DB4-2790-89C2-503293ABC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4ECA2-26BF-AA5C-4101-335BE6BE9DE7}"/>
              </a:ext>
            </a:extLst>
          </p:cNvPr>
          <p:cNvSpPr txBox="1"/>
          <p:nvPr userDrawn="1"/>
        </p:nvSpPr>
        <p:spPr>
          <a:xfrm>
            <a:off x="46567" y="6505576"/>
            <a:ext cx="4610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en-US" sz="14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e-Conference 22.10.2020</a:t>
            </a:r>
            <a:endParaRPr lang="el-GR" sz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44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10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Tractor in farmland">
            <a:extLst>
              <a:ext uri="{FF2B5EF4-FFF2-40B4-BE49-F238E27FC236}">
                <a16:creationId xmlns:a16="http://schemas.microsoft.com/office/drawing/2014/main" id="{2A35A19D-82E9-EBFE-78B2-214B4FD73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1" t="9091" r="137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FE820FF-BBA3-D476-C745-596F4CEDA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79" y="891851"/>
            <a:ext cx="4962653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b="1" dirty="0"/>
              <a:t>Exploring agriculture-based mitigation in the pursuit of circular economy. Food Tree crops ecosystems as a net sink of CO2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54864F6-F5C9-92B6-0B3F-21CCD0585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3rd Symposium on Circular</a:t>
            </a:r>
            <a:b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Economy and Sustainability</a:t>
            </a:r>
            <a:b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Chania. Greece</a:t>
            </a:r>
            <a:b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27-29 June. 2022</a:t>
            </a:r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315A9-2BFE-4F85-B22A-82A17991A893}"/>
              </a:ext>
            </a:extLst>
          </p:cNvPr>
          <p:cNvSpPr txBox="1"/>
          <p:nvPr/>
        </p:nvSpPr>
        <p:spPr>
          <a:xfrm>
            <a:off x="7876032" y="3784221"/>
            <a:ext cx="47939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Prof. Kostas Bithas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Environmental and Natural Resources Economics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Institute of Urban Environment and Human resources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Panteion University </a:t>
            </a:r>
            <a:endParaRPr lang="el-GR" sz="2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el-GR" dirty="0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0AA6B0DE-4492-1A33-3CE5-748C2D3F5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00" y="5323880"/>
            <a:ext cx="1798800" cy="15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C880BD-84D9-3C91-4934-D848B701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526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altLang="en-US" sz="3600" dirty="0">
                <a:latin typeface="+mn-lt"/>
              </a:rPr>
              <a:t>E-tool.   CO2 Removal Capacity Algorithm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4CEAA0-5135-78DC-0E20-0683BD5D5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74" y="1109651"/>
            <a:ext cx="8738647" cy="53832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03C1463-9CE7-2102-88B7-FD78A744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4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5285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6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2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Practices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effectLst/>
                        </a:rPr>
                        <a:t>IMPACT CATEGORY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</a:rPr>
                        <a:t>IMPLEMENTATION IMPACT 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>
                          <a:effectLst/>
                        </a:rPr>
                        <a:t>High </a:t>
                      </a:r>
                      <a:r>
                        <a:rPr lang="it-IT" sz="1600" u="none" strike="noStrike" dirty="0" err="1">
                          <a:effectLst/>
                        </a:rPr>
                        <a:t>density</a:t>
                      </a:r>
                      <a:r>
                        <a:rPr lang="it-IT" sz="1600" u="none" strike="noStrike" dirty="0">
                          <a:effectLst/>
                        </a:rPr>
                        <a:t> </a:t>
                      </a:r>
                      <a:r>
                        <a:rPr lang="it-IT" sz="1600" u="none" strike="noStrike" dirty="0" err="1">
                          <a:effectLst/>
                        </a:rPr>
                        <a:t>plantations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Medium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Canopy management for higher solar interception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Reduction</a:t>
                      </a:r>
                      <a:r>
                        <a:rPr lang="it-IT" sz="1600" u="none" strike="noStrike" dirty="0">
                          <a:effectLst/>
                        </a:rPr>
                        <a:t> of GHG </a:t>
                      </a:r>
                      <a:r>
                        <a:rPr lang="it-IT" sz="1600" u="none" strike="noStrike" dirty="0" err="1">
                          <a:effectLst/>
                        </a:rPr>
                        <a:t>emissions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Medium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Use of mulching material on the planting row and fertigation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Reduction</a:t>
                      </a:r>
                      <a:r>
                        <a:rPr lang="it-IT" sz="1600" u="none" strike="noStrike" dirty="0">
                          <a:effectLst/>
                        </a:rPr>
                        <a:t> of GHG </a:t>
                      </a:r>
                      <a:r>
                        <a:rPr lang="it-IT" sz="1600" u="none" strike="noStrike" dirty="0" err="1">
                          <a:effectLst/>
                        </a:rPr>
                        <a:t>emissions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High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Implementation of cover crops between </a:t>
                      </a:r>
                      <a:r>
                        <a:rPr lang="en-US" sz="1600" u="none" strike="noStrike">
                          <a:effectLst/>
                        </a:rPr>
                        <a:t>planting rows.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High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>
                          <a:effectLst/>
                        </a:rPr>
                        <a:t>Minimum </a:t>
                      </a:r>
                      <a:r>
                        <a:rPr lang="it-IT" sz="1600" u="none" strike="noStrike" dirty="0" err="1">
                          <a:effectLst/>
                        </a:rPr>
                        <a:t>tillage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High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>
                          <a:effectLst/>
                        </a:rPr>
                        <a:t>Deficit </a:t>
                      </a:r>
                      <a:r>
                        <a:rPr lang="it-IT" sz="1600" u="none" strike="noStrike" dirty="0" err="1">
                          <a:effectLst/>
                        </a:rPr>
                        <a:t>irrigation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Reduction</a:t>
                      </a:r>
                      <a:r>
                        <a:rPr lang="it-IT" sz="1600" u="none" strike="noStrike" dirty="0">
                          <a:effectLst/>
                        </a:rPr>
                        <a:t> of GHG </a:t>
                      </a:r>
                      <a:r>
                        <a:rPr lang="it-IT" sz="1600" u="none" strike="noStrike" dirty="0" err="1">
                          <a:effectLst/>
                        </a:rPr>
                        <a:t>emissions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High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err="1">
                          <a:effectLst/>
                        </a:rPr>
                        <a:t>Monitoring</a:t>
                      </a:r>
                      <a:r>
                        <a:rPr lang="it-IT" sz="1600" u="none" strike="noStrike" dirty="0">
                          <a:effectLst/>
                        </a:rPr>
                        <a:t> (meteo/</a:t>
                      </a:r>
                      <a:r>
                        <a:rPr lang="it-IT" sz="1600" u="none" strike="noStrike" dirty="0" err="1">
                          <a:effectLst/>
                        </a:rPr>
                        <a:t>insects</a:t>
                      </a:r>
                      <a:r>
                        <a:rPr lang="it-IT" sz="1600" u="none" strike="noStrike" dirty="0">
                          <a:effectLst/>
                        </a:rPr>
                        <a:t>) DSS spray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Reduction</a:t>
                      </a:r>
                      <a:r>
                        <a:rPr lang="it-IT" sz="1600" u="none" strike="noStrike" dirty="0">
                          <a:effectLst/>
                        </a:rPr>
                        <a:t> of GHG </a:t>
                      </a:r>
                      <a:r>
                        <a:rPr lang="it-IT" sz="1600" u="none" strike="noStrike" dirty="0" err="1">
                          <a:effectLst/>
                        </a:rPr>
                        <a:t>emissions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Medium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err="1">
                          <a:effectLst/>
                        </a:rPr>
                        <a:t>Recycling</a:t>
                      </a:r>
                      <a:r>
                        <a:rPr lang="it-IT" sz="1600" u="none" strike="noStrike" dirty="0">
                          <a:effectLst/>
                        </a:rPr>
                        <a:t> in loco </a:t>
                      </a:r>
                      <a:r>
                        <a:rPr lang="it-IT" sz="1600" u="none" strike="noStrike" dirty="0" err="1">
                          <a:effectLst/>
                        </a:rPr>
                        <a:t>pruning</a:t>
                      </a:r>
                      <a:r>
                        <a:rPr lang="it-IT" sz="1600" u="none" strike="noStrike" dirty="0">
                          <a:effectLst/>
                        </a:rPr>
                        <a:t> </a:t>
                      </a:r>
                      <a:r>
                        <a:rPr lang="it-IT" sz="1600" u="none" strike="noStrike" dirty="0" err="1">
                          <a:effectLst/>
                        </a:rPr>
                        <a:t>residuals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High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Use of renewable energy sources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Reduction</a:t>
                      </a:r>
                      <a:r>
                        <a:rPr lang="it-IT" sz="1600" u="none" strike="noStrike" dirty="0">
                          <a:effectLst/>
                        </a:rPr>
                        <a:t> of GHG </a:t>
                      </a:r>
                      <a:r>
                        <a:rPr lang="it-IT" sz="1600" u="none" strike="noStrike" dirty="0" err="1">
                          <a:effectLst/>
                        </a:rPr>
                        <a:t>emissions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Low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600" u="none" strike="noStrike" dirty="0" err="1">
                          <a:effectLst/>
                        </a:rPr>
                        <a:t>Recovery</a:t>
                      </a:r>
                      <a:r>
                        <a:rPr lang="it-IT" sz="1600" u="none" strike="noStrike" dirty="0">
                          <a:effectLst/>
                        </a:rPr>
                        <a:t> of </a:t>
                      </a:r>
                      <a:r>
                        <a:rPr lang="it-IT" sz="1600" u="none" strike="noStrike" dirty="0" err="1">
                          <a:effectLst/>
                        </a:rPr>
                        <a:t>abandon</a:t>
                      </a:r>
                      <a:r>
                        <a:rPr lang="it-IT" sz="1600" u="none" strike="noStrike" dirty="0">
                          <a:effectLst/>
                        </a:rPr>
                        <a:t> </a:t>
                      </a:r>
                      <a:r>
                        <a:rPr lang="it-IT" sz="1600" u="none" strike="noStrike" dirty="0" err="1">
                          <a:effectLst/>
                        </a:rPr>
                        <a:t>orchards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Medium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7233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Canopy management for high foliage production in olive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Increase C sink capacity of 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Low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5" marR="4715" marT="471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44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C6271B-45A4-E7BA-25C1-4B96DE97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" y="1706880"/>
            <a:ext cx="10729877" cy="441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scenario: Use of conventional practices (fertilizers &amp; pesticides);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</a:t>
            </a:r>
            <a:r>
              <a:rPr lang="en-US" baseline="30000" dirty="0"/>
              <a:t>nd </a:t>
            </a:r>
            <a:r>
              <a:rPr lang="en-US" dirty="0"/>
              <a:t>scenario: implementation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cover crops</a:t>
            </a:r>
            <a:r>
              <a:rPr lang="en-US" dirty="0"/>
              <a:t>, implementation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fertigation</a:t>
            </a:r>
            <a:r>
              <a:rPr lang="en-US" dirty="0"/>
              <a:t>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scenario: implementation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Leguminosae cover crops</a:t>
            </a:r>
            <a:r>
              <a:rPr lang="en-US" dirty="0"/>
              <a:t>. application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mulching</a:t>
            </a:r>
            <a:r>
              <a:rPr lang="en-US" dirty="0"/>
              <a:t>. application of insects monitoring and mass trapping and alternative use of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prunings</a:t>
            </a:r>
            <a:r>
              <a:rPr lang="en-US" dirty="0"/>
              <a:t>;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scenari</a:t>
            </a:r>
            <a:r>
              <a:rPr lang="el-GR" dirty="0"/>
              <a:t>ο</a:t>
            </a:r>
            <a:r>
              <a:rPr lang="en-US" dirty="0"/>
              <a:t>: Based on 3</a:t>
            </a:r>
            <a:r>
              <a:rPr lang="en-US" baseline="30000" dirty="0"/>
              <a:t>rd</a:t>
            </a:r>
            <a:r>
              <a:rPr lang="en-US" dirty="0"/>
              <a:t> scenario and a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20% increase </a:t>
            </a:r>
            <a:r>
              <a:rPr lang="en-US" dirty="0"/>
              <a:t>in land area cultivated.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D2050-6F65-061B-C86D-E432BED59C16}"/>
              </a:ext>
            </a:extLst>
          </p:cNvPr>
          <p:cNvSpPr txBox="1"/>
          <p:nvPr/>
        </p:nvSpPr>
        <p:spPr>
          <a:xfrm>
            <a:off x="682752" y="1091327"/>
            <a:ext cx="11509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alternative management scenarios for Mediterranean countries for 5 tree crops: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E347B-F102-506E-CB31-79E31210B1E2}"/>
              </a:ext>
            </a:extLst>
          </p:cNvPr>
          <p:cNvSpPr txBox="1"/>
          <p:nvPr/>
        </p:nvSpPr>
        <p:spPr>
          <a:xfrm>
            <a:off x="3412822" y="137219"/>
            <a:ext cx="468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Indicative Results </a:t>
            </a:r>
            <a:endParaRPr lang="el-GR" sz="36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3600735-A945-A217-6400-181F6249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160C44-3B7B-4B27-3A70-5741937D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028"/>
            <a:ext cx="10662501" cy="9532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  Additional Net Removal (Removals – Emissions) – Greece CO2 ton/hectare </a:t>
            </a:r>
            <a:endParaRPr lang="el-GR" sz="40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321516-9D59-4199-86ED-C5824D27EB09}"/>
              </a:ext>
            </a:extLst>
          </p:cNvPr>
          <p:cNvGrpSpPr/>
          <p:nvPr/>
        </p:nvGrpSpPr>
        <p:grpSpPr>
          <a:xfrm>
            <a:off x="345310" y="1065230"/>
            <a:ext cx="5072748" cy="3054725"/>
            <a:chOff x="345310" y="1065230"/>
            <a:chExt cx="5072748" cy="3054725"/>
          </a:xfrm>
        </p:grpSpPr>
        <p:graphicFrame>
          <p:nvGraphicFramePr>
            <p:cNvPr id="7" name="Γράφημα 6">
              <a:extLst>
                <a:ext uri="{FF2B5EF4-FFF2-40B4-BE49-F238E27FC236}">
                  <a16:creationId xmlns:a16="http://schemas.microsoft.com/office/drawing/2014/main" id="{BF56F02A-E1B2-42C3-B4EA-CFD9D61D0F9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25454266"/>
                </p:ext>
              </p:extLst>
            </p:nvPr>
          </p:nvGraphicFramePr>
          <p:xfrm>
            <a:off x="345310" y="1065230"/>
            <a:ext cx="5072748" cy="3054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0BD9F5-C784-887C-0C23-B5CAE1628873}"/>
                </a:ext>
              </a:extLst>
            </p:cNvPr>
            <p:cNvSpPr txBox="1"/>
            <p:nvPr/>
          </p:nvSpPr>
          <p:spPr>
            <a:xfrm>
              <a:off x="1188789" y="2252162"/>
              <a:ext cx="4454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3.</a:t>
              </a:r>
              <a:r>
                <a:rPr lang="en-US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8</a:t>
              </a:r>
              <a:r>
                <a:rPr lang="el-GR" sz="14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A9680C-E4CC-AB8D-D089-531DBDE1B8F4}"/>
                </a:ext>
              </a:extLst>
            </p:cNvPr>
            <p:cNvSpPr txBox="1"/>
            <p:nvPr/>
          </p:nvSpPr>
          <p:spPr>
            <a:xfrm>
              <a:off x="2679679" y="2067496"/>
              <a:ext cx="657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4.35</a:t>
              </a:r>
              <a:r>
                <a:rPr lang="el-GR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8602F2-0932-6FEF-9E66-1820C963E8AD}"/>
                </a:ext>
              </a:extLst>
            </p:cNvPr>
            <p:cNvSpPr txBox="1"/>
            <p:nvPr/>
          </p:nvSpPr>
          <p:spPr>
            <a:xfrm>
              <a:off x="4211054" y="2053058"/>
              <a:ext cx="657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4.73</a:t>
              </a:r>
              <a:r>
                <a:rPr lang="el-GR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C3BA77-3379-8E36-53B3-C02CFF10982F}"/>
              </a:ext>
            </a:extLst>
          </p:cNvPr>
          <p:cNvGrpSpPr/>
          <p:nvPr/>
        </p:nvGrpSpPr>
        <p:grpSpPr>
          <a:xfrm>
            <a:off x="6308700" y="1065230"/>
            <a:ext cx="5410085" cy="3166801"/>
            <a:chOff x="6308700" y="1065230"/>
            <a:chExt cx="5410085" cy="3166801"/>
          </a:xfrm>
        </p:grpSpPr>
        <p:graphicFrame>
          <p:nvGraphicFramePr>
            <p:cNvPr id="10" name="Θέση περιεχομένου 3">
              <a:extLst>
                <a:ext uri="{FF2B5EF4-FFF2-40B4-BE49-F238E27FC236}">
                  <a16:creationId xmlns:a16="http://schemas.microsoft.com/office/drawing/2014/main" id="{9A14F7F5-D36B-C0F6-8CD3-3EF633297D2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7217487"/>
                </p:ext>
              </p:extLst>
            </p:nvPr>
          </p:nvGraphicFramePr>
          <p:xfrm>
            <a:off x="6308700" y="1065230"/>
            <a:ext cx="5410085" cy="3166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8123F-A3E7-9666-8388-266364410DFD}"/>
                </a:ext>
              </a:extLst>
            </p:cNvPr>
            <p:cNvSpPr txBox="1"/>
            <p:nvPr/>
          </p:nvSpPr>
          <p:spPr>
            <a:xfrm>
              <a:off x="7221416" y="2175050"/>
              <a:ext cx="5609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6.44</a:t>
              </a:r>
              <a:r>
                <a:rPr lang="el-GR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2B2E9B-29A1-73BD-D36A-939E9C981F66}"/>
                </a:ext>
              </a:extLst>
            </p:cNvPr>
            <p:cNvSpPr txBox="1"/>
            <p:nvPr/>
          </p:nvSpPr>
          <p:spPr>
            <a:xfrm>
              <a:off x="8794500" y="2141120"/>
              <a:ext cx="515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7.23</a:t>
              </a:r>
              <a:r>
                <a:rPr lang="el-GR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EC0CE-C455-2CE2-9FBE-7D162669A4BA}"/>
                </a:ext>
              </a:extLst>
            </p:cNvPr>
            <p:cNvSpPr txBox="1"/>
            <p:nvPr/>
          </p:nvSpPr>
          <p:spPr>
            <a:xfrm>
              <a:off x="10468032" y="2188293"/>
              <a:ext cx="657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7.92</a:t>
              </a:r>
              <a:r>
                <a:rPr lang="el-GR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9D683C-9909-16D4-2334-6025A0F00D26}"/>
              </a:ext>
            </a:extLst>
          </p:cNvPr>
          <p:cNvGrpSpPr/>
          <p:nvPr/>
        </p:nvGrpSpPr>
        <p:grpSpPr>
          <a:xfrm>
            <a:off x="3986465" y="3957839"/>
            <a:ext cx="4794103" cy="2731070"/>
            <a:chOff x="3986465" y="3835919"/>
            <a:chExt cx="4794103" cy="2731070"/>
          </a:xfrm>
        </p:grpSpPr>
        <p:graphicFrame>
          <p:nvGraphicFramePr>
            <p:cNvPr id="9" name="Γράφημα 8">
              <a:extLst>
                <a:ext uri="{FF2B5EF4-FFF2-40B4-BE49-F238E27FC236}">
                  <a16:creationId xmlns:a16="http://schemas.microsoft.com/office/drawing/2014/main" id="{329E8E83-8BB3-9016-1988-E93D8752E61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90322646"/>
                </p:ext>
              </p:extLst>
            </p:nvPr>
          </p:nvGraphicFramePr>
          <p:xfrm>
            <a:off x="3986465" y="3835919"/>
            <a:ext cx="4794103" cy="27310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6C5B25-96B5-4B96-C336-2B6F3C1592E0}"/>
                </a:ext>
              </a:extLst>
            </p:cNvPr>
            <p:cNvGrpSpPr/>
            <p:nvPr/>
          </p:nvGrpSpPr>
          <p:grpSpPr>
            <a:xfrm>
              <a:off x="4720978" y="4602480"/>
              <a:ext cx="2121781" cy="804950"/>
              <a:chOff x="4720979" y="4554488"/>
              <a:chExt cx="1950056" cy="85424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3CD488-C777-4983-F39C-2B5A8C907D01}"/>
                  </a:ext>
                </a:extLst>
              </p:cNvPr>
              <p:cNvSpPr txBox="1"/>
              <p:nvPr/>
            </p:nvSpPr>
            <p:spPr>
              <a:xfrm>
                <a:off x="6096000" y="4554488"/>
                <a:ext cx="5750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77%</a:t>
                </a:r>
                <a:endParaRPr lang="el-GR" sz="1200" b="1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5E646F-C8D3-8030-F5B1-20CAD7268A36}"/>
                  </a:ext>
                </a:extLst>
              </p:cNvPr>
              <p:cNvSpPr txBox="1"/>
              <p:nvPr/>
            </p:nvSpPr>
            <p:spPr>
              <a:xfrm>
                <a:off x="4720979" y="5016784"/>
                <a:ext cx="445477" cy="391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400" b="1" i="0" u="none" strike="noStrike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0.9</a:t>
                </a:r>
                <a:r>
                  <a:rPr lang="el-GR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F3C2FA2-E738-019B-70AC-999C299D2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Γράφημα 4">
            <a:extLst>
              <a:ext uri="{FF2B5EF4-FFF2-40B4-BE49-F238E27FC236}">
                <a16:creationId xmlns:a16="http://schemas.microsoft.com/office/drawing/2014/main" id="{7067699F-8765-19CD-2A47-EE31F7E606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026836"/>
              </p:ext>
            </p:extLst>
          </p:nvPr>
        </p:nvGraphicFramePr>
        <p:xfrm>
          <a:off x="6623538" y="1576461"/>
          <a:ext cx="5332793" cy="263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id="{6E066251-C54C-3096-2509-570885FD1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680540"/>
              </p:ext>
            </p:extLst>
          </p:nvPr>
        </p:nvGraphicFramePr>
        <p:xfrm>
          <a:off x="235669" y="1154878"/>
          <a:ext cx="6106515" cy="263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0AB6AD27-10EB-3D86-9E2A-233B9D1A1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958460"/>
              </p:ext>
            </p:extLst>
          </p:nvPr>
        </p:nvGraphicFramePr>
        <p:xfrm>
          <a:off x="2790871" y="4224207"/>
          <a:ext cx="6499063" cy="2489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Τίτλος 1">
            <a:extLst>
              <a:ext uri="{FF2B5EF4-FFF2-40B4-BE49-F238E27FC236}">
                <a16:creationId xmlns:a16="http://schemas.microsoft.com/office/drawing/2014/main" id="{D41FF8F1-8AD1-4541-C2C2-FF135EFB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028"/>
            <a:ext cx="10662501" cy="9532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  Additional Net Removal (Removals – Emissions) –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Italy CO2 ton/hectare </a:t>
            </a:r>
            <a:endParaRPr lang="el-GR" sz="4000" dirty="0">
              <a:latin typeface="+mn-lt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985392F-3562-A7A5-A62E-83EDD69FA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AE19A51D-97F5-DBB6-3914-805B58276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552177"/>
              </p:ext>
            </p:extLst>
          </p:nvPr>
        </p:nvGraphicFramePr>
        <p:xfrm>
          <a:off x="363415" y="1258293"/>
          <a:ext cx="5334000" cy="246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Γράφημα 5">
            <a:extLst>
              <a:ext uri="{FF2B5EF4-FFF2-40B4-BE49-F238E27FC236}">
                <a16:creationId xmlns:a16="http://schemas.microsoft.com/office/drawing/2014/main" id="{218CDC92-C0E8-C392-6E1F-C036DF7A65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197773"/>
              </p:ext>
            </p:extLst>
          </p:nvPr>
        </p:nvGraphicFramePr>
        <p:xfrm>
          <a:off x="6095999" y="1258294"/>
          <a:ext cx="5732585" cy="266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id="{79AE358C-9D8D-1B9C-F05F-61BCE744E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048289"/>
              </p:ext>
            </p:extLst>
          </p:nvPr>
        </p:nvGraphicFramePr>
        <p:xfrm>
          <a:off x="2601902" y="3924362"/>
          <a:ext cx="5932119" cy="289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Τίτλος 1">
            <a:extLst>
              <a:ext uri="{FF2B5EF4-FFF2-40B4-BE49-F238E27FC236}">
                <a16:creationId xmlns:a16="http://schemas.microsoft.com/office/drawing/2014/main" id="{D09E395B-ECA7-25E1-A8D9-CE076ABB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028"/>
            <a:ext cx="10662501" cy="9532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  Additional Net Removal (Removals – Emissions) –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Spain CO2 ton/hectare </a:t>
            </a:r>
            <a:endParaRPr lang="el-GR" sz="4000" dirty="0">
              <a:latin typeface="+mn-lt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5522EAB-B421-FD56-DB22-B9EB093CE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5809-9F5B-4CF8-FF65-D16E66F2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Neutralizing the CO2 emissions of passenger cars. 1 Hectare, 1 year in mitigation rich scenario</a:t>
            </a:r>
            <a:endParaRPr lang="en-GB" sz="3600" dirty="0">
              <a:latin typeface="+mn-lt"/>
            </a:endParaRPr>
          </a:p>
        </p:txBody>
      </p:sp>
      <p:graphicFrame>
        <p:nvGraphicFramePr>
          <p:cNvPr id="10" name="Γράφημα 1">
            <a:extLst>
              <a:ext uri="{FF2B5EF4-FFF2-40B4-BE49-F238E27FC236}">
                <a16:creationId xmlns:a16="http://schemas.microsoft.com/office/drawing/2014/main" id="{5B454AB1-F1D3-A0FC-F743-50D1D592B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279286"/>
              </p:ext>
            </p:extLst>
          </p:nvPr>
        </p:nvGraphicFramePr>
        <p:xfrm>
          <a:off x="838200" y="1652337"/>
          <a:ext cx="10515599" cy="484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5F1FF87-BF34-85C7-65DA-9059A2396957}"/>
              </a:ext>
            </a:extLst>
          </p:cNvPr>
          <p:cNvGrpSpPr/>
          <p:nvPr/>
        </p:nvGrpSpPr>
        <p:grpSpPr>
          <a:xfrm>
            <a:off x="3169920" y="4397943"/>
            <a:ext cx="670560" cy="1676400"/>
            <a:chOff x="3169920" y="4397943"/>
            <a:chExt cx="670560" cy="1676400"/>
          </a:xfrm>
        </p:grpSpPr>
        <p:pic>
          <p:nvPicPr>
            <p:cNvPr id="12" name="Graphic 11" descr="Car with solid fill">
              <a:extLst>
                <a:ext uri="{FF2B5EF4-FFF2-40B4-BE49-F238E27FC236}">
                  <a16:creationId xmlns:a16="http://schemas.microsoft.com/office/drawing/2014/main" id="{13E7EB75-B89A-A51C-E9F4-2DC655E5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403783"/>
              <a:ext cx="670560" cy="670560"/>
            </a:xfrm>
            <a:prstGeom prst="rect">
              <a:avLst/>
            </a:prstGeom>
          </p:spPr>
        </p:pic>
        <p:pic>
          <p:nvPicPr>
            <p:cNvPr id="13" name="Graphic 12" descr="Car with solid fill">
              <a:extLst>
                <a:ext uri="{FF2B5EF4-FFF2-40B4-BE49-F238E27FC236}">
                  <a16:creationId xmlns:a16="http://schemas.microsoft.com/office/drawing/2014/main" id="{92C7265A-64BC-6DC6-FDFD-0B7AA56A9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068503"/>
              <a:ext cx="670560" cy="670560"/>
            </a:xfrm>
            <a:prstGeom prst="rect">
              <a:avLst/>
            </a:prstGeom>
          </p:spPr>
        </p:pic>
        <p:pic>
          <p:nvPicPr>
            <p:cNvPr id="14" name="Graphic 13" descr="Car with solid fill">
              <a:extLst>
                <a:ext uri="{FF2B5EF4-FFF2-40B4-BE49-F238E27FC236}">
                  <a16:creationId xmlns:a16="http://schemas.microsoft.com/office/drawing/2014/main" id="{AF63226F-52F9-DD00-A5A8-286C0FCE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733223"/>
              <a:ext cx="670560" cy="670560"/>
            </a:xfrm>
            <a:prstGeom prst="rect">
              <a:avLst/>
            </a:prstGeom>
          </p:spPr>
        </p:pic>
        <p:pic>
          <p:nvPicPr>
            <p:cNvPr id="15" name="Graphic 14" descr="Car with solid fill">
              <a:extLst>
                <a:ext uri="{FF2B5EF4-FFF2-40B4-BE49-F238E27FC236}">
                  <a16:creationId xmlns:a16="http://schemas.microsoft.com/office/drawing/2014/main" id="{46ECA298-82C2-53EA-2ED1-51604893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397943"/>
              <a:ext cx="670560" cy="67056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BEEBB-499C-CC40-C499-8D87E468E019}"/>
              </a:ext>
            </a:extLst>
          </p:cNvPr>
          <p:cNvGrpSpPr/>
          <p:nvPr/>
        </p:nvGrpSpPr>
        <p:grpSpPr>
          <a:xfrm>
            <a:off x="8351522" y="4397943"/>
            <a:ext cx="670560" cy="1676400"/>
            <a:chOff x="3169920" y="4397943"/>
            <a:chExt cx="670560" cy="1676400"/>
          </a:xfrm>
        </p:grpSpPr>
        <p:pic>
          <p:nvPicPr>
            <p:cNvPr id="18" name="Graphic 17" descr="Car with solid fill">
              <a:extLst>
                <a:ext uri="{FF2B5EF4-FFF2-40B4-BE49-F238E27FC236}">
                  <a16:creationId xmlns:a16="http://schemas.microsoft.com/office/drawing/2014/main" id="{95796992-50ED-527A-5CCB-A9FD3B79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403783"/>
              <a:ext cx="670560" cy="670560"/>
            </a:xfrm>
            <a:prstGeom prst="rect">
              <a:avLst/>
            </a:prstGeom>
          </p:spPr>
        </p:pic>
        <p:pic>
          <p:nvPicPr>
            <p:cNvPr id="19" name="Graphic 18" descr="Car with solid fill">
              <a:extLst>
                <a:ext uri="{FF2B5EF4-FFF2-40B4-BE49-F238E27FC236}">
                  <a16:creationId xmlns:a16="http://schemas.microsoft.com/office/drawing/2014/main" id="{9CB49D2D-8BF2-478B-5403-E0BD7C72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068503"/>
              <a:ext cx="670560" cy="670560"/>
            </a:xfrm>
            <a:prstGeom prst="rect">
              <a:avLst/>
            </a:prstGeom>
          </p:spPr>
        </p:pic>
        <p:pic>
          <p:nvPicPr>
            <p:cNvPr id="20" name="Graphic 19" descr="Car with solid fill">
              <a:extLst>
                <a:ext uri="{FF2B5EF4-FFF2-40B4-BE49-F238E27FC236}">
                  <a16:creationId xmlns:a16="http://schemas.microsoft.com/office/drawing/2014/main" id="{956C0BB5-CB00-C485-5FF4-92B436B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733223"/>
              <a:ext cx="670560" cy="670560"/>
            </a:xfrm>
            <a:prstGeom prst="rect">
              <a:avLst/>
            </a:prstGeom>
          </p:spPr>
        </p:pic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C26FEFEE-3AE1-3A4E-2BA6-AF88CA17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397943"/>
              <a:ext cx="670560" cy="6705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53609-ED8B-9CF4-A36E-029D072048A9}"/>
              </a:ext>
            </a:extLst>
          </p:cNvPr>
          <p:cNvGrpSpPr/>
          <p:nvPr/>
        </p:nvGrpSpPr>
        <p:grpSpPr>
          <a:xfrm>
            <a:off x="8351522" y="3076792"/>
            <a:ext cx="670560" cy="1676400"/>
            <a:chOff x="3169920" y="4397943"/>
            <a:chExt cx="670560" cy="1676400"/>
          </a:xfrm>
        </p:grpSpPr>
        <p:pic>
          <p:nvPicPr>
            <p:cNvPr id="23" name="Graphic 22" descr="Car with solid fill">
              <a:extLst>
                <a:ext uri="{FF2B5EF4-FFF2-40B4-BE49-F238E27FC236}">
                  <a16:creationId xmlns:a16="http://schemas.microsoft.com/office/drawing/2014/main" id="{F2FC11A7-3A92-C794-8893-D06AEB2D5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403783"/>
              <a:ext cx="670560" cy="670560"/>
            </a:xfrm>
            <a:prstGeom prst="rect">
              <a:avLst/>
            </a:prstGeom>
          </p:spPr>
        </p:pic>
        <p:pic>
          <p:nvPicPr>
            <p:cNvPr id="24" name="Graphic 23" descr="Car with solid fill">
              <a:extLst>
                <a:ext uri="{FF2B5EF4-FFF2-40B4-BE49-F238E27FC236}">
                  <a16:creationId xmlns:a16="http://schemas.microsoft.com/office/drawing/2014/main" id="{50AB5CE3-205B-C0B8-D2BF-CBED5B855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5068503"/>
              <a:ext cx="670560" cy="670560"/>
            </a:xfrm>
            <a:prstGeom prst="rect">
              <a:avLst/>
            </a:prstGeom>
          </p:spPr>
        </p:pic>
        <p:pic>
          <p:nvPicPr>
            <p:cNvPr id="25" name="Graphic 24" descr="Car with solid fill">
              <a:extLst>
                <a:ext uri="{FF2B5EF4-FFF2-40B4-BE49-F238E27FC236}">
                  <a16:creationId xmlns:a16="http://schemas.microsoft.com/office/drawing/2014/main" id="{6AFCA8D9-8F86-7EB4-1BAE-905B061F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733223"/>
              <a:ext cx="670560" cy="670560"/>
            </a:xfrm>
            <a:prstGeom prst="rect">
              <a:avLst/>
            </a:prstGeom>
          </p:spPr>
        </p:pic>
        <p:pic>
          <p:nvPicPr>
            <p:cNvPr id="26" name="Graphic 25" descr="Car with solid fill">
              <a:extLst>
                <a:ext uri="{FF2B5EF4-FFF2-40B4-BE49-F238E27FC236}">
                  <a16:creationId xmlns:a16="http://schemas.microsoft.com/office/drawing/2014/main" id="{FC599877-DA9F-3C04-1CAC-7F82A57F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9920" y="4397943"/>
              <a:ext cx="670560" cy="67056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75A9A00-4194-2707-B814-08D655F2FE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63" t="7822" r="8526" b="13423"/>
          <a:stretch/>
        </p:blipFill>
        <p:spPr>
          <a:xfrm>
            <a:off x="1106483" y="1711288"/>
            <a:ext cx="2302637" cy="20360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D89F0E-48A5-9A70-5280-046C930F54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9" t="3022" r="8109" b="8978"/>
          <a:stretch/>
        </p:blipFill>
        <p:spPr>
          <a:xfrm>
            <a:off x="9241107" y="1711609"/>
            <a:ext cx="1893666" cy="2036064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3D19D716-C2CE-F8F7-5EF0-811953DD2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35770-C087-5DEE-0AEC-1F1ADB85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1"/>
            <a:ext cx="9607978" cy="12405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CO2 footprint of human beings neutralized by a farm of 3 Hectares in 1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51CB-5CC8-1CBE-2E48-63E57756C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54" y="1522623"/>
            <a:ext cx="11328300" cy="4639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 </a:t>
            </a:r>
          </a:p>
          <a:p>
            <a:pPr marL="0" indent="0">
              <a:buNone/>
            </a:pPr>
            <a:r>
              <a:rPr lang="en-US" sz="1700" dirty="0"/>
              <a:t>Conventional scenario                 Medium mitigation scenario              High mitigation scenario          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 descr="Οικογένεια">
            <a:extLst>
              <a:ext uri="{FF2B5EF4-FFF2-40B4-BE49-F238E27FC236}">
                <a16:creationId xmlns:a16="http://schemas.microsoft.com/office/drawing/2014/main" id="{C9492059-110E-45B7-A54F-9CB59BA46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1262" y="28769"/>
            <a:ext cx="1645491" cy="164549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2CB7E90-A2B2-4194-A88D-D3C0EAEC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54" y="2472405"/>
            <a:ext cx="1912856" cy="1912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Γραφικό 5" descr="Άνδρας περίγραμμα">
            <a:extLst>
              <a:ext uri="{FF2B5EF4-FFF2-40B4-BE49-F238E27FC236}">
                <a16:creationId xmlns:a16="http://schemas.microsoft.com/office/drawing/2014/main" id="{BD3BF672-5123-1BAC-976E-AB705019F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99" y="2781008"/>
            <a:ext cx="724161" cy="724161"/>
          </a:xfrm>
          <a:prstGeom prst="rect">
            <a:avLst/>
          </a:prstGeom>
        </p:spPr>
      </p:pic>
      <p:pic>
        <p:nvPicPr>
          <p:cNvPr id="23" name="Γραφικό 22" descr="Άνδρας περίγραμμα">
            <a:extLst>
              <a:ext uri="{FF2B5EF4-FFF2-40B4-BE49-F238E27FC236}">
                <a16:creationId xmlns:a16="http://schemas.microsoft.com/office/drawing/2014/main" id="{AE2E0563-0A44-53A4-C380-F80D59D6C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0642" y="4323573"/>
            <a:ext cx="724161" cy="724161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E35D755-9325-7D46-19DF-44FDFB451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052" y="2434779"/>
            <a:ext cx="1914310" cy="1908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8A0143F0-2A0E-06C3-15E7-7996456E7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6955" y="2754172"/>
            <a:ext cx="725487" cy="725487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7C5CA0EE-C386-BBE8-ECC1-716DE5CD0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61" y="2489648"/>
            <a:ext cx="725487" cy="725487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100C289-787D-E384-9965-709E89FFB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242" y="2415360"/>
            <a:ext cx="1914310" cy="1908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6662576-0820-9419-71C0-1058E4EA3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4953" y="2511155"/>
            <a:ext cx="725487" cy="725487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97145348-AF2F-00A9-5B19-FD43DE0F4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575" y="3211716"/>
            <a:ext cx="725487" cy="72548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6A1AD17-736D-47D8-A18F-E1BA73035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593" y="2523408"/>
            <a:ext cx="725487" cy="72548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7F40368E-601A-769D-90CA-1D171BE6C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480" y="3178336"/>
            <a:ext cx="725487" cy="7254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49824A8-06FD-0551-8A27-608EE19F5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986" y="2410119"/>
            <a:ext cx="725487" cy="72548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65ED8E91-FF46-200A-56BD-14D3AAA2F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5243" y="3231050"/>
            <a:ext cx="725487" cy="725487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E6A473B-3D21-0818-6CE3-8D7360C5B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710" y="3297031"/>
            <a:ext cx="725487" cy="725487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13B70CFA-952A-B608-CD52-70BAB307B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401" y="3223107"/>
            <a:ext cx="725487" cy="72548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6CBBE68-E886-B89C-5061-2850C5C2B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016" y="3110550"/>
            <a:ext cx="725487" cy="72548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469D293-1AD4-088D-EAE4-5528AF607C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9742" y="2546186"/>
            <a:ext cx="702709" cy="702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A384F2-5EEB-9D36-4F67-C29EA313309A}"/>
              </a:ext>
            </a:extLst>
          </p:cNvPr>
          <p:cNvSpPr txBox="1"/>
          <p:nvPr/>
        </p:nvSpPr>
        <p:spPr>
          <a:xfrm>
            <a:off x="918229" y="5102686"/>
            <a:ext cx="1080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persons                                               4 persons                                         6  persons </a:t>
            </a:r>
            <a:r>
              <a:rPr lang="el-GR" dirty="0"/>
              <a:t>                                8 </a:t>
            </a:r>
            <a:r>
              <a:rPr lang="en-US" dirty="0"/>
              <a:t>persons 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C8E8AFE-0ABC-8E33-90C0-511055C74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136" y="2424691"/>
            <a:ext cx="2377646" cy="3036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36CAD8-A528-EB5D-6AFB-A344F8E5B60C}"/>
              </a:ext>
            </a:extLst>
          </p:cNvPr>
          <p:cNvSpPr txBox="1"/>
          <p:nvPr/>
        </p:nvSpPr>
        <p:spPr>
          <a:xfrm>
            <a:off x="9588385" y="1827741"/>
            <a:ext cx="2669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High mitigation scenario with a 20% land increase</a:t>
            </a:r>
            <a:endParaRPr lang="el-GR" sz="1700" dirty="0"/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9C1A1DE0-93A0-7C71-A853-23949729B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6466" y="2631273"/>
            <a:ext cx="702709" cy="702709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EA0CF5E8-D78F-B98F-6B56-9568B6315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23" y="2642653"/>
            <a:ext cx="702709" cy="702709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0270255D-835D-AD15-B69C-440840A18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5171" y="2791733"/>
            <a:ext cx="702709" cy="702709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12883FCC-A3B0-AD72-E091-0A3AF62AD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0292" y="2891084"/>
            <a:ext cx="702709" cy="702709"/>
          </a:xfrm>
          <a:prstGeom prst="rect">
            <a:avLst/>
          </a:prstGeom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1EBB4F98-515E-AF80-767F-0DF8743A9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0620" y="3441797"/>
            <a:ext cx="702709" cy="702709"/>
          </a:xfrm>
          <a:prstGeom prst="rect">
            <a:avLst/>
          </a:prstGeom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EF3D4F24-B017-3B5C-BE72-9F95A588A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4802" y="3356742"/>
            <a:ext cx="702709" cy="702709"/>
          </a:xfrm>
          <a:prstGeom prst="rect">
            <a:avLst/>
          </a:prstGeom>
        </p:spPr>
      </p:pic>
      <p:pic>
        <p:nvPicPr>
          <p:cNvPr id="38" name="Εικόνα 37">
            <a:extLst>
              <a:ext uri="{FF2B5EF4-FFF2-40B4-BE49-F238E27FC236}">
                <a16:creationId xmlns:a16="http://schemas.microsoft.com/office/drawing/2014/main" id="{07825B62-5FB5-2468-49B6-594008855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2533" y="3499632"/>
            <a:ext cx="702709" cy="702709"/>
          </a:xfrm>
          <a:prstGeom prst="rect">
            <a:avLst/>
          </a:prstGeom>
        </p:spPr>
      </p:pic>
      <p:pic>
        <p:nvPicPr>
          <p:cNvPr id="39" name="Εικόνα 38">
            <a:extLst>
              <a:ext uri="{FF2B5EF4-FFF2-40B4-BE49-F238E27FC236}">
                <a16:creationId xmlns:a16="http://schemas.microsoft.com/office/drawing/2014/main" id="{E124810C-BD1E-E17B-34BD-0361F117A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6550" y="2780197"/>
            <a:ext cx="702709" cy="7027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53AFF3-6E7C-3C23-33DE-E8BE917ABC45}"/>
              </a:ext>
            </a:extLst>
          </p:cNvPr>
          <p:cNvSpPr txBox="1"/>
          <p:nvPr/>
        </p:nvSpPr>
        <p:spPr>
          <a:xfrm>
            <a:off x="601408" y="6114533"/>
            <a:ext cx="688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Each farms consists of 1 Ha Olive trees, 1 Ha Orange Trees, and 1 Ha Apple Trees. </a:t>
            </a:r>
            <a:endParaRPr lang="en-GB" sz="1600" dirty="0"/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B26680D2-07E6-3AD6-DFBF-26C39A6436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29F83E-2D4E-F213-9BED-D2F6EC2A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18" y="89259"/>
            <a:ext cx="11216640" cy="1094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Aggregate (Existing land use) Net Removal Capacity - Greece</a:t>
            </a:r>
            <a:endParaRPr lang="el-GR" sz="4000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5B454AB1-F1D3-A0FC-F743-50D1D592B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797518"/>
              </p:ext>
            </p:extLst>
          </p:nvPr>
        </p:nvGraphicFramePr>
        <p:xfrm>
          <a:off x="6170645" y="1468950"/>
          <a:ext cx="5005633" cy="254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Γράφημα 4">
            <a:extLst>
              <a:ext uri="{FF2B5EF4-FFF2-40B4-BE49-F238E27FC236}">
                <a16:creationId xmlns:a16="http://schemas.microsoft.com/office/drawing/2014/main" id="{FBC4F778-A440-2A59-7174-28FA0747B9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875968"/>
              </p:ext>
            </p:extLst>
          </p:nvPr>
        </p:nvGraphicFramePr>
        <p:xfrm>
          <a:off x="838200" y="13926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Γράφημα 5">
            <a:extLst>
              <a:ext uri="{FF2B5EF4-FFF2-40B4-BE49-F238E27FC236}">
                <a16:creationId xmlns:a16="http://schemas.microsoft.com/office/drawing/2014/main" id="{13899674-ADAC-5697-7E1F-6D0F43666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64942"/>
              </p:ext>
            </p:extLst>
          </p:nvPr>
        </p:nvGraphicFramePr>
        <p:xfrm>
          <a:off x="3568822" y="4223503"/>
          <a:ext cx="5005633" cy="254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079A43-7EBC-1440-C546-24BDE3A91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0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718C21F6-88F9-1B61-BA28-53978F531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550387"/>
              </p:ext>
            </p:extLst>
          </p:nvPr>
        </p:nvGraphicFramePr>
        <p:xfrm>
          <a:off x="6542201" y="1357459"/>
          <a:ext cx="4722829" cy="289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Γράφημα 5">
            <a:extLst>
              <a:ext uri="{FF2B5EF4-FFF2-40B4-BE49-F238E27FC236}">
                <a16:creationId xmlns:a16="http://schemas.microsoft.com/office/drawing/2014/main" id="{B50307BA-56FB-F544-46BA-65291DB00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919416"/>
              </p:ext>
            </p:extLst>
          </p:nvPr>
        </p:nvGraphicFramePr>
        <p:xfrm>
          <a:off x="923435" y="1464906"/>
          <a:ext cx="4854804" cy="271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id="{0994BEF2-A1D8-3926-04F4-645F92FD9F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940859"/>
              </p:ext>
            </p:extLst>
          </p:nvPr>
        </p:nvGraphicFramePr>
        <p:xfrm>
          <a:off x="3668598" y="4185501"/>
          <a:ext cx="4854804" cy="247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Τίτλος 1">
            <a:extLst>
              <a:ext uri="{FF2B5EF4-FFF2-40B4-BE49-F238E27FC236}">
                <a16:creationId xmlns:a16="http://schemas.microsoft.com/office/drawing/2014/main" id="{D9501F98-EC3B-A37A-4032-3AEE1175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18" y="89259"/>
            <a:ext cx="11216640" cy="1094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Aggregate (Existing land use) Net Removal Capacity – </a:t>
            </a:r>
            <a:b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Spain</a:t>
            </a:r>
            <a:endParaRPr lang="el-GR" sz="40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E42C8F4-1DE0-7BF7-1859-648B6F7C9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5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0A1463-5C60-A5A9-77B2-E3025ED5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3418"/>
            <a:ext cx="10515600" cy="981324"/>
          </a:xfrm>
        </p:spPr>
        <p:txBody>
          <a:bodyPr>
            <a:normAutofit/>
          </a:bodyPr>
          <a:lstStyle/>
          <a:p>
            <a:pPr algn="ctr"/>
            <a:r>
              <a:rPr lang="el-GR" sz="3600" u="sng" dirty="0"/>
              <a:t>   Τ</a:t>
            </a:r>
            <a:r>
              <a:rPr lang="en-US" sz="3600" u="sng" dirty="0"/>
              <a:t>he </a:t>
            </a:r>
            <a:r>
              <a:rPr lang="en-US" sz="3600" u="sng" dirty="0">
                <a:latin typeface="+mn-lt"/>
              </a:rPr>
              <a:t>CLIMATREE</a:t>
            </a:r>
            <a:r>
              <a:rPr lang="en-US" sz="3600" u="sng" dirty="0"/>
              <a:t> project </a:t>
            </a:r>
            <a:endParaRPr lang="el-GR" sz="3600" u="sng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F716F9-1C99-7520-7959-0E03DF6C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036" y="7258030"/>
            <a:ext cx="10158046" cy="786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E08DD5C6-06E9-A849-E6EC-39E94EA12EA3}"/>
              </a:ext>
            </a:extLst>
          </p:cNvPr>
          <p:cNvSpPr/>
          <p:nvPr/>
        </p:nvSpPr>
        <p:spPr>
          <a:xfrm>
            <a:off x="2579077" y="3716817"/>
            <a:ext cx="989834" cy="64087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4DB9E08E-122A-AB04-5640-F5B72E208D4E}"/>
              </a:ext>
            </a:extLst>
          </p:cNvPr>
          <p:cNvSpPr/>
          <p:nvPr/>
        </p:nvSpPr>
        <p:spPr>
          <a:xfrm>
            <a:off x="2768077" y="4739072"/>
            <a:ext cx="765031" cy="55591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C6BA3A-AD28-494B-6B5B-76CDC88EFB39}"/>
              </a:ext>
            </a:extLst>
          </p:cNvPr>
          <p:cNvGrpSpPr/>
          <p:nvPr/>
        </p:nvGrpSpPr>
        <p:grpSpPr>
          <a:xfrm>
            <a:off x="648596" y="2359536"/>
            <a:ext cx="2651045" cy="2850548"/>
            <a:chOff x="648596" y="2359536"/>
            <a:chExt cx="2651045" cy="26031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8E04F3-7E27-0385-7CA9-8E24E1CF2EDB}"/>
                </a:ext>
              </a:extLst>
            </p:cNvPr>
            <p:cNvGrpSpPr/>
            <p:nvPr/>
          </p:nvGrpSpPr>
          <p:grpSpPr>
            <a:xfrm>
              <a:off x="648596" y="2359536"/>
              <a:ext cx="2651045" cy="2512603"/>
              <a:chOff x="597875" y="1508981"/>
              <a:chExt cx="2848710" cy="2512603"/>
            </a:xfrm>
          </p:grpSpPr>
          <p:pic>
            <p:nvPicPr>
              <p:cNvPr id="5" name="Εικόνα 4">
                <a:extLst>
                  <a:ext uri="{FF2B5EF4-FFF2-40B4-BE49-F238E27FC236}">
                    <a16:creationId xmlns:a16="http://schemas.microsoft.com/office/drawing/2014/main" id="{4549AFA8-D196-A143-C717-8E476CC64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1798"/>
              <a:stretch/>
            </p:blipFill>
            <p:spPr>
              <a:xfrm>
                <a:off x="597875" y="1508981"/>
                <a:ext cx="2848710" cy="2512603"/>
              </a:xfrm>
              <a:prstGeom prst="rect">
                <a:avLst/>
              </a:prstGeom>
            </p:spPr>
          </p:pic>
          <p:pic>
            <p:nvPicPr>
              <p:cNvPr id="12" name="Εικόνα 11">
                <a:extLst>
                  <a:ext uri="{FF2B5EF4-FFF2-40B4-BE49-F238E27FC236}">
                    <a16:creationId xmlns:a16="http://schemas.microsoft.com/office/drawing/2014/main" id="{5E40D3C3-8732-B3F7-5C5D-ED4E91EFD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754" y="2566317"/>
                <a:ext cx="1266092" cy="358775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30FCD7-0620-7835-A487-EE6313A73631}"/>
                </a:ext>
              </a:extLst>
            </p:cNvPr>
            <p:cNvSpPr txBox="1"/>
            <p:nvPr/>
          </p:nvSpPr>
          <p:spPr>
            <a:xfrm>
              <a:off x="968534" y="4654894"/>
              <a:ext cx="2331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 Agricultural Units </a:t>
              </a:r>
              <a:endParaRPr lang="el-GR" sz="1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7BC36D-C40D-5E34-46CE-77B6EE746187}"/>
              </a:ext>
            </a:extLst>
          </p:cNvPr>
          <p:cNvGrpSpPr/>
          <p:nvPr/>
        </p:nvGrpSpPr>
        <p:grpSpPr>
          <a:xfrm>
            <a:off x="4678206" y="2511228"/>
            <a:ext cx="3090097" cy="3091533"/>
            <a:chOff x="4678206" y="2511228"/>
            <a:chExt cx="3090097" cy="30915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B0B61B-81DD-C027-907E-D2C1A2FFBA87}"/>
                </a:ext>
              </a:extLst>
            </p:cNvPr>
            <p:cNvGrpSpPr/>
            <p:nvPr/>
          </p:nvGrpSpPr>
          <p:grpSpPr>
            <a:xfrm>
              <a:off x="4678206" y="2511228"/>
              <a:ext cx="3090097" cy="2967771"/>
              <a:chOff x="4630848" y="1698731"/>
              <a:chExt cx="3090097" cy="2967771"/>
            </a:xfrm>
          </p:grpSpPr>
          <p:pic>
            <p:nvPicPr>
              <p:cNvPr id="6" name="Εικόνα 5">
                <a:extLst>
                  <a:ext uri="{FF2B5EF4-FFF2-40B4-BE49-F238E27FC236}">
                    <a16:creationId xmlns:a16="http://schemas.microsoft.com/office/drawing/2014/main" id="{E386EB1E-169F-8655-EA69-17F3C3C8A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3174" y="1698731"/>
                <a:ext cx="2967771" cy="2967771"/>
              </a:xfrm>
              <a:prstGeom prst="rect">
                <a:avLst/>
              </a:prstGeom>
            </p:spPr>
          </p:pic>
          <p:pic>
            <p:nvPicPr>
              <p:cNvPr id="18" name="Εικόνα 17" descr="Εικόνα που περιέχει κείμενο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0F784420-91C7-829D-AC43-088725DE0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0848" y="2806756"/>
                <a:ext cx="1711337" cy="551935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353F89-3D4C-81A3-0858-A4A2047A13A4}"/>
                </a:ext>
              </a:extLst>
            </p:cNvPr>
            <p:cNvSpPr txBox="1"/>
            <p:nvPr/>
          </p:nvSpPr>
          <p:spPr>
            <a:xfrm>
              <a:off x="5392615" y="5294984"/>
              <a:ext cx="2239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Several Agricultural Units </a:t>
              </a:r>
              <a:endParaRPr lang="el-GR" sz="1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9F49B3-B300-0D20-79D5-CEBC468EDD1C}"/>
              </a:ext>
            </a:extLst>
          </p:cNvPr>
          <p:cNvGrpSpPr/>
          <p:nvPr/>
        </p:nvGrpSpPr>
        <p:grpSpPr>
          <a:xfrm>
            <a:off x="8733940" y="2127557"/>
            <a:ext cx="3174225" cy="3416704"/>
            <a:chOff x="8733940" y="2127557"/>
            <a:chExt cx="3174225" cy="3416704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7EE082B1-F8F3-9F39-7347-EA2EA660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3940" y="2127557"/>
              <a:ext cx="2596198" cy="2983390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7E19A3A5-EDD1-1EDB-B60D-4FF7F54CB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625" y="4159313"/>
              <a:ext cx="1091583" cy="495581"/>
            </a:xfrm>
            <a:prstGeom prst="rect">
              <a:avLst/>
            </a:prstGeom>
          </p:spPr>
        </p:pic>
        <p:pic>
          <p:nvPicPr>
            <p:cNvPr id="14" name="Εικόνα 13" descr="Εικόνα που περιέχει κείμεν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5C783B10-A4D8-6D3A-A7D4-53588C14F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854" y="3445568"/>
              <a:ext cx="1583945" cy="456952"/>
            </a:xfrm>
            <a:prstGeom prst="rect">
              <a:avLst/>
            </a:prstGeom>
          </p:spPr>
        </p:pic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95729E34-699A-EED9-920D-BBEFBE72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527" y="2659182"/>
              <a:ext cx="1192052" cy="5317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B38CD1-5917-3750-C58D-54BBD2603B45}"/>
                </a:ext>
              </a:extLst>
            </p:cNvPr>
            <p:cNvSpPr txBox="1"/>
            <p:nvPr/>
          </p:nvSpPr>
          <p:spPr>
            <a:xfrm>
              <a:off x="8913135" y="5236484"/>
              <a:ext cx="2995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Several Agricultural Units </a:t>
              </a:r>
              <a:endParaRPr lang="el-GR" sz="1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060370B-B4EF-83D9-CA80-5547FEC5D902}"/>
              </a:ext>
            </a:extLst>
          </p:cNvPr>
          <p:cNvSpPr txBox="1"/>
          <p:nvPr/>
        </p:nvSpPr>
        <p:spPr>
          <a:xfrm>
            <a:off x="3706306" y="1469947"/>
            <a:ext cx="306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Coordinator</a:t>
            </a:r>
            <a:endParaRPr lang="el-GR" sz="2800" b="1" u="sng" dirty="0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C3DF8388-B17A-34BF-D383-49722ADFD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47" y="928811"/>
            <a:ext cx="2132067" cy="18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A6A61E36-8187-E653-F7CF-F0623A595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820564"/>
              </p:ext>
            </p:extLst>
          </p:nvPr>
        </p:nvGraphicFramePr>
        <p:xfrm>
          <a:off x="6805079" y="1129061"/>
          <a:ext cx="4874443" cy="305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Γράφημα 5">
            <a:extLst>
              <a:ext uri="{FF2B5EF4-FFF2-40B4-BE49-F238E27FC236}">
                <a16:creationId xmlns:a16="http://schemas.microsoft.com/office/drawing/2014/main" id="{0B0F5CBC-89D0-737E-763F-E82935926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645632"/>
              </p:ext>
            </p:extLst>
          </p:nvPr>
        </p:nvGraphicFramePr>
        <p:xfrm>
          <a:off x="728566" y="1198209"/>
          <a:ext cx="5578312" cy="295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id="{20A4990A-8295-182B-E9AF-5D4588811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715267"/>
              </p:ext>
            </p:extLst>
          </p:nvPr>
        </p:nvGraphicFramePr>
        <p:xfrm>
          <a:off x="3593185" y="4151352"/>
          <a:ext cx="4711060" cy="2637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Τίτλος 1">
            <a:extLst>
              <a:ext uri="{FF2B5EF4-FFF2-40B4-BE49-F238E27FC236}">
                <a16:creationId xmlns:a16="http://schemas.microsoft.com/office/drawing/2014/main" id="{A5C23D02-0E56-D24B-7D41-5004EABC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18" y="89259"/>
            <a:ext cx="11216640" cy="1094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Aggregate (Existing land use) Net Removal Capacity – </a:t>
            </a:r>
            <a:b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Italy</a:t>
            </a:r>
            <a:endParaRPr lang="el-GR" sz="40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0EB3D3A-4758-5DA3-8695-7F84F7429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D2289D-1775-CB4C-B197-60C2B0C7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169" y="147374"/>
            <a:ext cx="10210800" cy="114458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Aggregate potential to “neutralize” the footprint of human beings – Greece </a:t>
            </a:r>
            <a:endParaRPr lang="el-GR" sz="3600" dirty="0">
              <a:latin typeface="+mn-lt"/>
            </a:endParaRP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2CA10012-C47C-9FDD-73B8-5743A3725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669846"/>
              </p:ext>
            </p:extLst>
          </p:nvPr>
        </p:nvGraphicFramePr>
        <p:xfrm>
          <a:off x="2032000" y="1291960"/>
          <a:ext cx="82843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19310C16-C5BD-DCB6-49AB-0516F4F34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30" y="695318"/>
            <a:ext cx="1646063" cy="1646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133C5-CFB1-1D73-5D83-7CC6CF717158}"/>
              </a:ext>
            </a:extLst>
          </p:cNvPr>
          <p:cNvSpPr txBox="1"/>
          <p:nvPr/>
        </p:nvSpPr>
        <p:spPr>
          <a:xfrm>
            <a:off x="9204960" y="2341381"/>
            <a:ext cx="28698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Mitigating cultivations: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Olive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Orange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Apple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Peach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Almond Trees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B972AED-426E-37AB-7A37-990949E0A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189CBA-B63A-64E5-F35F-9A829402457A}"/>
              </a:ext>
            </a:extLst>
          </p:cNvPr>
          <p:cNvSpPr txBox="1"/>
          <p:nvPr/>
        </p:nvSpPr>
        <p:spPr>
          <a:xfrm>
            <a:off x="117230" y="3339573"/>
            <a:ext cx="3186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Change from baseline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 Mitigation: 16%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Mitigation : 43%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20% land increase</a:t>
            </a:r>
            <a:r>
              <a:rPr lang="en-GB" sz="2000" dirty="0"/>
              <a:t>: 45%</a:t>
            </a:r>
          </a:p>
        </p:txBody>
      </p:sp>
    </p:spTree>
    <p:extLst>
      <p:ext uri="{BB962C8B-B14F-4D97-AF65-F5344CB8AC3E}">
        <p14:creationId xmlns:p14="http://schemas.microsoft.com/office/powerpoint/2010/main" val="227141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B1641E-C722-541D-9939-C75ACF96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1646063" cy="1646063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2734F510-7902-FAAD-6297-9FA8AC11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30049"/>
            <a:ext cx="10925907" cy="89826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Aggregate potential to “neutralize” the footprint of human beings – Spain </a:t>
            </a:r>
            <a:endParaRPr lang="el-GR" sz="3600" dirty="0">
              <a:latin typeface="+mn-lt"/>
            </a:endParaRPr>
          </a:p>
        </p:txBody>
      </p:sp>
      <p:graphicFrame>
        <p:nvGraphicFramePr>
          <p:cNvPr id="6" name="Διάγραμμα 3">
            <a:extLst>
              <a:ext uri="{FF2B5EF4-FFF2-40B4-BE49-F238E27FC236}">
                <a16:creationId xmlns:a16="http://schemas.microsoft.com/office/drawing/2014/main" id="{79A65187-8D08-0128-6224-036019391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165278"/>
              </p:ext>
            </p:extLst>
          </p:nvPr>
        </p:nvGraphicFramePr>
        <p:xfrm>
          <a:off x="2032000" y="1291960"/>
          <a:ext cx="82843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4ECF91F-A074-A97B-F682-21E39D8B9261}"/>
              </a:ext>
            </a:extLst>
          </p:cNvPr>
          <p:cNvSpPr txBox="1"/>
          <p:nvPr/>
        </p:nvSpPr>
        <p:spPr>
          <a:xfrm>
            <a:off x="9204960" y="2341381"/>
            <a:ext cx="28698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Mitigating cultivations: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Olive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Orange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Apple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Peach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Almond Trees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44D53DB-87DF-E9E9-CB2E-7C4ACEE90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BB3B1-BA6E-1C0E-2FE3-55D0F3D72F97}"/>
              </a:ext>
            </a:extLst>
          </p:cNvPr>
          <p:cNvSpPr txBox="1"/>
          <p:nvPr/>
        </p:nvSpPr>
        <p:spPr>
          <a:xfrm>
            <a:off x="117230" y="3339573"/>
            <a:ext cx="3186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Change from baseline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 Mitigation: 11%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Mitigation : 29%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20% land increase</a:t>
            </a:r>
            <a:r>
              <a:rPr lang="en-GB" sz="2000" dirty="0"/>
              <a:t>: 71%</a:t>
            </a:r>
          </a:p>
        </p:txBody>
      </p:sp>
    </p:spTree>
    <p:extLst>
      <p:ext uri="{BB962C8B-B14F-4D97-AF65-F5344CB8AC3E}">
        <p14:creationId xmlns:p14="http://schemas.microsoft.com/office/powerpoint/2010/main" val="750600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0D8198-0F7A-F58D-6DE8-E93FD3E9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" y="690417"/>
            <a:ext cx="1646063" cy="164606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AC43A72D-3F6E-4895-61D1-94D7E9AA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63" y="246184"/>
            <a:ext cx="10123906" cy="89826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Aggregate potential to “neutralize” the footprint of human beings – Italy </a:t>
            </a:r>
            <a:endParaRPr lang="el-GR" sz="3600" dirty="0">
              <a:latin typeface="+mn-lt"/>
            </a:endParaRPr>
          </a:p>
        </p:txBody>
      </p:sp>
      <p:graphicFrame>
        <p:nvGraphicFramePr>
          <p:cNvPr id="5" name="Διάγραμμα 3">
            <a:extLst>
              <a:ext uri="{FF2B5EF4-FFF2-40B4-BE49-F238E27FC236}">
                <a16:creationId xmlns:a16="http://schemas.microsoft.com/office/drawing/2014/main" id="{509C2410-6C41-D7F7-F99F-E90C6C55FB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944589"/>
              </p:ext>
            </p:extLst>
          </p:nvPr>
        </p:nvGraphicFramePr>
        <p:xfrm>
          <a:off x="2032000" y="1291960"/>
          <a:ext cx="82843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183A6F-557B-D553-8B56-4898A9CE3940}"/>
              </a:ext>
            </a:extLst>
          </p:cNvPr>
          <p:cNvSpPr txBox="1"/>
          <p:nvPr/>
        </p:nvSpPr>
        <p:spPr>
          <a:xfrm>
            <a:off x="9204960" y="2341381"/>
            <a:ext cx="28698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Mitigating cultivations: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Olive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Orange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Apple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Peach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Almond Trees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B4F2C9-1B94-CC66-A649-6D8BC1241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0C0C1-F97C-FCA4-3451-88215EC63BF6}"/>
              </a:ext>
            </a:extLst>
          </p:cNvPr>
          <p:cNvSpPr txBox="1"/>
          <p:nvPr/>
        </p:nvSpPr>
        <p:spPr>
          <a:xfrm>
            <a:off x="117230" y="3339573"/>
            <a:ext cx="334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Change from baseline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 Mitigation: 317%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Mitigation : 833%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20% land increase</a:t>
            </a:r>
            <a:r>
              <a:rPr lang="en-GB" sz="2000" dirty="0"/>
              <a:t>: 2215%</a:t>
            </a:r>
          </a:p>
        </p:txBody>
      </p:sp>
    </p:spTree>
    <p:extLst>
      <p:ext uri="{BB962C8B-B14F-4D97-AF65-F5344CB8AC3E}">
        <p14:creationId xmlns:p14="http://schemas.microsoft.com/office/powerpoint/2010/main" val="110435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A0EC43-582B-6303-A345-02F55007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11" y="47133"/>
            <a:ext cx="11482752" cy="1137583"/>
          </a:xfrm>
        </p:spPr>
        <p:txBody>
          <a:bodyPr>
            <a:normAutofit/>
          </a:bodyPr>
          <a:lstStyle/>
          <a:p>
            <a:pPr algn="ctr"/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Economic Benefits: </a:t>
            </a:r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Assigning monetary values on CO</a:t>
            </a:r>
            <a:r>
              <a:rPr kumimoji="0" lang="en-US" altLang="en-US" sz="36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 sequestration</a:t>
            </a:r>
            <a:endParaRPr lang="el-GR" sz="6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1B9117-4B2D-E805-8CAF-41354C93B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6" y="1365074"/>
            <a:ext cx="11482753" cy="54929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Stated preferences methods;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Willingness to pay for olive oil produced by rich mitigation method;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Certified production;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 market-based framework pertaining to actual marked conditions (purchasing experience of individuals).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3BC169-941D-6302-93DD-4D7CAB85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A0EC43-582B-6303-A345-02F55007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11" y="47133"/>
            <a:ext cx="11482752" cy="113758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economic value in Greek conditions 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1B9117-4B2D-E805-8CAF-41354C93B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6" y="1365074"/>
            <a:ext cx="11482753" cy="5492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Olive oil                       Value of CO2 sequestration                              Hectares </a:t>
            </a:r>
          </a:p>
          <a:p>
            <a:pPr marL="0" indent="0">
              <a:buNone/>
            </a:pPr>
            <a:r>
              <a:rPr lang="en-US" sz="2400" dirty="0"/>
              <a:t>1 lit                                    1,59  </a:t>
            </a:r>
            <a:r>
              <a:rPr lang="el-GR" sz="2400" dirty="0"/>
              <a:t>€</a:t>
            </a:r>
            <a:r>
              <a:rPr lang="en-US" sz="2400" dirty="0"/>
              <a:t>                                                                 0,00125</a:t>
            </a:r>
          </a:p>
          <a:p>
            <a:pPr marL="0" indent="0">
              <a:buNone/>
            </a:pPr>
            <a:r>
              <a:rPr lang="en-US" sz="2400" dirty="0"/>
              <a:t>800 lit                                1272</a:t>
            </a:r>
            <a:r>
              <a:rPr lang="el-GR" sz="2400" dirty="0"/>
              <a:t> </a:t>
            </a:r>
            <a:r>
              <a:rPr lang="en-US" sz="2400" dirty="0"/>
              <a:t> </a:t>
            </a:r>
            <a:r>
              <a:rPr lang="el-GR" sz="2400" dirty="0"/>
              <a:t>€</a:t>
            </a:r>
            <a:r>
              <a:rPr lang="en-US" sz="2400" dirty="0"/>
              <a:t>                                                               1 hectare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Yield : 800 lit per hectare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                                              Value of 1 hectare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Greece          1272 </a:t>
            </a:r>
            <a:r>
              <a:rPr lang="el-GR" sz="2400" dirty="0"/>
              <a:t>€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Italy               1910 </a:t>
            </a:r>
            <a:r>
              <a:rPr lang="el-GR" sz="2400" dirty="0"/>
              <a:t>€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Spain             1163 </a:t>
            </a:r>
            <a:r>
              <a:rPr lang="el-GR" sz="2400" dirty="0"/>
              <a:t>€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62EBDE-FF4E-6192-0945-ECD001C8D094}"/>
              </a:ext>
            </a:extLst>
          </p:cNvPr>
          <p:cNvGrpSpPr/>
          <p:nvPr/>
        </p:nvGrpSpPr>
        <p:grpSpPr>
          <a:xfrm>
            <a:off x="4742502" y="5142536"/>
            <a:ext cx="316523" cy="1017050"/>
            <a:chOff x="4742502" y="4228136"/>
            <a:chExt cx="316523" cy="1017050"/>
          </a:xfrm>
        </p:grpSpPr>
        <p:sp>
          <p:nvSpPr>
            <p:cNvPr id="4" name="Βέλος: Δεξιό 3">
              <a:extLst>
                <a:ext uri="{FF2B5EF4-FFF2-40B4-BE49-F238E27FC236}">
                  <a16:creationId xmlns:a16="http://schemas.microsoft.com/office/drawing/2014/main" id="{BBA52B7E-DDC4-70EF-DE25-B361C0048823}"/>
                </a:ext>
              </a:extLst>
            </p:cNvPr>
            <p:cNvSpPr/>
            <p:nvPr/>
          </p:nvSpPr>
          <p:spPr>
            <a:xfrm>
              <a:off x="4742502" y="4228136"/>
              <a:ext cx="316523" cy="1578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Βέλος: Δεξιό 3">
              <a:extLst>
                <a:ext uri="{FF2B5EF4-FFF2-40B4-BE49-F238E27FC236}">
                  <a16:creationId xmlns:a16="http://schemas.microsoft.com/office/drawing/2014/main" id="{ECDC732C-FF03-B925-4390-3CF20121A257}"/>
                </a:ext>
              </a:extLst>
            </p:cNvPr>
            <p:cNvSpPr/>
            <p:nvPr/>
          </p:nvSpPr>
          <p:spPr>
            <a:xfrm>
              <a:off x="4742502" y="4657718"/>
              <a:ext cx="316523" cy="1578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Βέλος: Δεξιό 3">
              <a:extLst>
                <a:ext uri="{FF2B5EF4-FFF2-40B4-BE49-F238E27FC236}">
                  <a16:creationId xmlns:a16="http://schemas.microsoft.com/office/drawing/2014/main" id="{55237516-CCFA-ADD6-E4CB-E6C640E85B99}"/>
                </a:ext>
              </a:extLst>
            </p:cNvPr>
            <p:cNvSpPr/>
            <p:nvPr/>
          </p:nvSpPr>
          <p:spPr>
            <a:xfrm>
              <a:off x="4742502" y="5087301"/>
              <a:ext cx="316523" cy="1578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2FC7B50-3D54-AAC1-401D-0D7038E2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3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A0EC43-582B-6303-A345-02F55007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11" y="47133"/>
            <a:ext cx="11482752" cy="113758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Valuation of 1 ton of CO2 removed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1B9117-4B2D-E805-8CAF-41354C93B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6" y="2529840"/>
            <a:ext cx="11482753" cy="4328159"/>
          </a:xfrm>
        </p:spPr>
        <p:txBody>
          <a:bodyPr>
            <a:normAutofit/>
          </a:bodyPr>
          <a:lstStyle/>
          <a:p>
            <a:r>
              <a:rPr lang="en-US" altLang="en-US" dirty="0"/>
              <a:t>256 </a:t>
            </a:r>
            <a:r>
              <a:rPr lang="el-GR" altLang="el-GR" dirty="0"/>
              <a:t>€</a:t>
            </a:r>
            <a:r>
              <a:rPr lang="en-US" altLang="el-GR" dirty="0"/>
              <a:t>/ t CO</a:t>
            </a:r>
            <a:r>
              <a:rPr lang="en-US" altLang="en-US" dirty="0"/>
              <a:t>2  CLIMATREE estimates 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</a:p>
          <a:p>
            <a:r>
              <a:rPr lang="en-US" altLang="en-US" dirty="0"/>
              <a:t>242 </a:t>
            </a:r>
            <a:r>
              <a:rPr lang="el-GR" altLang="el-GR" dirty="0"/>
              <a:t>€</a:t>
            </a:r>
            <a:r>
              <a:rPr lang="en-US" altLang="el-GR" dirty="0"/>
              <a:t>/ t CO</a:t>
            </a:r>
            <a:r>
              <a:rPr lang="en-US" altLang="en-US" dirty="0"/>
              <a:t>2  Stern Report  </a:t>
            </a:r>
          </a:p>
          <a:p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FAE852-5B2F-1A44-A8B6-AA1AAAEBC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95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655DEC-4514-C4DB-62FC-FE3B67B2A7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E6EA"/>
          </a:solidFill>
          <a:ln>
            <a:solidFill>
              <a:srgbClr val="E0E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018462F-5D8B-4008-8776-3BBE5A3DB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59" y="0"/>
            <a:ext cx="7675352" cy="6727297"/>
          </a:xfr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A7574EA-FE3C-A68E-5468-C9376B3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11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C003AAD-9A2C-48B5-AFE9-56081E603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28216"/>
          <a:stretch/>
        </p:blipFill>
        <p:spPr>
          <a:xfrm>
            <a:off x="0" y="808354"/>
            <a:ext cx="12104370" cy="4906646"/>
          </a:xfr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305B652-CD1D-B4B5-FCB5-3A97BA0D1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486DFD-5A94-4B58-211E-22056511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8269"/>
            <a:ext cx="10866120" cy="936625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600" dirty="0">
                <a:latin typeface="+mn-lt"/>
              </a:rPr>
              <a:t>Farmers Opportunities 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047A31-A5E3-7003-C581-730388A3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1439"/>
            <a:ext cx="10866120" cy="4556441"/>
          </a:xfrm>
        </p:spPr>
        <p:txBody>
          <a:bodyPr rtlCol="0">
            <a:normAutofit/>
          </a:bodyPr>
          <a:lstStyle/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en-US" dirty="0"/>
              <a:t>  </a:t>
            </a: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Estimates of (additional) CO</a:t>
            </a:r>
            <a:r>
              <a:rPr lang="en-US" sz="2200" baseline="-250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2 </a:t>
            </a: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sequestration;</a:t>
            </a: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en-US" sz="24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 Assigning a monetary value to CO</a:t>
            </a:r>
            <a:r>
              <a:rPr lang="en-US" sz="2200" baseline="-250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2 </a:t>
            </a: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sequestration;</a:t>
            </a: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en-US" sz="24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 Developing incentives within CAP; </a:t>
            </a:r>
          </a:p>
          <a:p>
            <a:pPr marL="0" indent="0" defTabSz="457200">
              <a:buClr>
                <a:srgbClr val="90C226"/>
              </a:buClr>
              <a:buSzPct val="80000"/>
              <a:buNone/>
              <a:defRPr/>
            </a:pPr>
            <a:endParaRPr lang="en-US" sz="24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 Developing Ecolabeling – Carbon farming schemes; </a:t>
            </a: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en-US" sz="24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Developing Voluntary Markets for CO</a:t>
            </a:r>
            <a:r>
              <a:rPr lang="en-US" sz="2200" baseline="-250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2 </a:t>
            </a:r>
            <a:r>
              <a:rPr lang="en-US" sz="24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sequestration</a:t>
            </a:r>
            <a:r>
              <a:rPr lang="en-US" sz="20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.</a:t>
            </a:r>
            <a:endParaRPr lang="en-US" sz="2200" baseline="-250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  <a:p>
            <a:pPr defTabSz="457200"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el-GR" sz="2400" dirty="0">
              <a:solidFill>
                <a:srgbClr val="40404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C05D3E0-F4A4-E74D-9D93-D26DCCE4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8229-6490-6C8A-4FC5-A4DEEC21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365125"/>
            <a:ext cx="11055096" cy="111010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Nature based climate services are integral components of circular economy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3B6E9-BD1D-A81E-11A5-9B8DC22A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1840" cy="40411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Switching to sustainable practices in agriculture can enhance land-based carbon pools (biomass and soil carbon sequestration).</a:t>
            </a:r>
          </a:p>
          <a:p>
            <a:r>
              <a:rPr lang="en-US" dirty="0"/>
              <a:t>These practices can be: “cover crops”, “low tillage”, “agroforestry”, “fertigation”,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But how much can these practices help our mitigation efforts?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This is where our </a:t>
            </a:r>
            <a:r>
              <a:rPr lang="en-US" b="1" dirty="0" err="1"/>
              <a:t>ClimaTree</a:t>
            </a:r>
            <a:r>
              <a:rPr lang="en-US" b="1" dirty="0"/>
              <a:t> project </a:t>
            </a:r>
            <a:r>
              <a:rPr lang="en-GB" b="1" dirty="0"/>
              <a:t>osculate</a:t>
            </a:r>
            <a:r>
              <a:rPr lang="en-US" b="1" dirty="0"/>
              <a:t>s with Circular Economy.</a:t>
            </a:r>
            <a:endParaRPr lang="en-GB" b="1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AD8446D-C516-A38E-D640-3DC7CC138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E8D711-CFEA-FE7F-BE35-60B66F81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Ultimate Contribution to the EU CLIMA objectives</a:t>
            </a:r>
            <a:endParaRPr lang="el-GR" sz="6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1D72F1-8C65-F836-4C47-83A5584B9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Coupling climate and agriculture policies;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altLang="el-GR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228600" marR="0" lvl="0" indent="-2286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Influence the (Common) Agricultural Policy to integrate Climate Objectives;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altLang="el-GR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228600" marR="0" lvl="0" indent="-2286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Make the EU Climate Policies more informative and rigorous;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altLang="el-GR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228600" marR="0" lvl="0" indent="-2286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Exploiting the mitigation potentials of tree cultivations.</a:t>
            </a:r>
            <a:endParaRPr kumimoji="0" lang="el-GR" altLang="el-GR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endParaRPr lang="el-GR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83D362D-ABA5-0A0C-C0F0-20F37AE0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C66A42-760E-54C5-D80B-7E1AD815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61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new Common Agricultural Policy 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3635EA-0C13-CE00-A065-62139824B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Eco-schemes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Carbon Farming  </a:t>
            </a:r>
          </a:p>
          <a:p>
            <a:pPr marL="0" indent="0" algn="ctr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dirty="0"/>
              <a:t>Methodologies for assessment CO2 balance </a:t>
            </a:r>
          </a:p>
          <a:p>
            <a:pPr algn="ctr"/>
            <a:r>
              <a:rPr lang="en-US" dirty="0"/>
              <a:t>Certification protocols </a:t>
            </a:r>
          </a:p>
          <a:p>
            <a:pPr algn="ctr"/>
            <a:r>
              <a:rPr lang="en-US" dirty="0"/>
              <a:t>Monitoring </a:t>
            </a:r>
          </a:p>
          <a:p>
            <a:pPr algn="ctr"/>
            <a:r>
              <a:rPr lang="en-US" dirty="0"/>
              <a:t>Incentives modes 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E74C98C1-E817-440D-63E3-3B307706FDB3}"/>
              </a:ext>
            </a:extLst>
          </p:cNvPr>
          <p:cNvSpPr/>
          <p:nvPr/>
        </p:nvSpPr>
        <p:spPr>
          <a:xfrm>
            <a:off x="5873261" y="2414953"/>
            <a:ext cx="445477" cy="73855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507205D-DC10-5DF4-DA4F-F1E0C56A1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6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52869D-EA45-C320-6B5F-2D7519FF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558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Voluntary CO2 markets </a:t>
            </a:r>
            <a:endParaRPr lang="el-GR" sz="3600" b="1" u="sng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B09197-1478-36ED-4811-262B464E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2" y="1344979"/>
            <a:ext cx="10515600" cy="4351338"/>
          </a:xfrm>
        </p:spPr>
        <p:txBody>
          <a:bodyPr/>
          <a:lstStyle/>
          <a:p>
            <a:r>
              <a:rPr lang="en-US" dirty="0"/>
              <a:t>The problem of greenwashing;</a:t>
            </a:r>
          </a:p>
          <a:p>
            <a:r>
              <a:rPr lang="en-US" dirty="0"/>
              <a:t>The development of suitable STANDARDs;</a:t>
            </a:r>
          </a:p>
          <a:p>
            <a:pPr marL="0" indent="0" algn="ctr">
              <a:buNone/>
            </a:pPr>
            <a:endParaRPr lang="en-US" sz="3600" u="sng" dirty="0"/>
          </a:p>
          <a:p>
            <a:r>
              <a:rPr lang="en-US" dirty="0"/>
              <a:t>Methodology of </a:t>
            </a:r>
            <a:r>
              <a:rPr lang="en-US" b="1" dirty="0" err="1"/>
              <a:t>ClimaTree</a:t>
            </a:r>
            <a:r>
              <a:rPr lang="en-US" dirty="0"/>
              <a:t> under certification;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u="sng" dirty="0">
                <a:solidFill>
                  <a:schemeClr val="accent2">
                    <a:lumMod val="75000"/>
                  </a:schemeClr>
                </a:solidFill>
              </a:rPr>
              <a:t>Next steps </a:t>
            </a:r>
          </a:p>
          <a:p>
            <a:r>
              <a:rPr lang="en-US" dirty="0"/>
              <a:t>Involvement of stakeholders from agriculture and “industry”,</a:t>
            </a:r>
          </a:p>
          <a:p>
            <a:endParaRPr lang="el-GR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3923A6C-6B71-2752-443B-A5921E5C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68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2F2FC3-1059-70DF-8AC6-EC2FF93E0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Nature based mitigation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Cost – effective mitigation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Supporting circular economy  </a:t>
            </a:r>
            <a:endParaRPr lang="el-G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0EBD5C-BC18-C5A7-A9C9-892E5DF17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0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8561BF-CA18-9BB9-F1FD-8A06C2C50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724" y="2387194"/>
            <a:ext cx="3601477" cy="237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55229-7834-DB7F-704E-D883414AE919}"/>
              </a:ext>
            </a:extLst>
          </p:cNvPr>
          <p:cNvSpPr txBox="1"/>
          <p:nvPr/>
        </p:nvSpPr>
        <p:spPr>
          <a:xfrm>
            <a:off x="1039726" y="4964602"/>
            <a:ext cx="494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Here we have</a:t>
            </a:r>
          </a:p>
          <a:p>
            <a:pPr algn="ctr"/>
            <a:r>
              <a:rPr lang="en-US" sz="3200" dirty="0"/>
              <a:t>Removals &gt; Emissions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0C1158-D44A-416A-EC84-A462BC2EE65B}"/>
              </a:ext>
            </a:extLst>
          </p:cNvPr>
          <p:cNvGrpSpPr/>
          <p:nvPr/>
        </p:nvGrpSpPr>
        <p:grpSpPr>
          <a:xfrm>
            <a:off x="6872519" y="968003"/>
            <a:ext cx="4668167" cy="3837266"/>
            <a:chOff x="6876133" y="725947"/>
            <a:chExt cx="4668167" cy="38372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B56ED4-6AB5-D3C0-0D53-46EBD9C13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1876" y="2085882"/>
              <a:ext cx="3209924" cy="24773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2DA196-E5A1-0B63-0C8F-179F0B1D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501" y="1284188"/>
              <a:ext cx="1140051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4072EA-4B3F-5F92-05B9-5935CC509D45}"/>
                </a:ext>
              </a:extLst>
            </p:cNvPr>
            <p:cNvSpPr txBox="1"/>
            <p:nvPr/>
          </p:nvSpPr>
          <p:spPr>
            <a:xfrm>
              <a:off x="6876133" y="762000"/>
              <a:ext cx="1693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Removals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C7BD30-36A4-F4AA-E7F9-EB4FE6F97271}"/>
                </a:ext>
              </a:extLst>
            </p:cNvPr>
            <p:cNvCxnSpPr/>
            <p:nvPr/>
          </p:nvCxnSpPr>
          <p:spPr>
            <a:xfrm flipV="1">
              <a:off x="9742131" y="1268217"/>
              <a:ext cx="419878" cy="14177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57A7EF-3D5B-AB0D-1EFF-F093F2552E84}"/>
                </a:ext>
              </a:extLst>
            </p:cNvPr>
            <p:cNvSpPr txBox="1"/>
            <p:nvPr/>
          </p:nvSpPr>
          <p:spPr>
            <a:xfrm>
              <a:off x="9496425" y="725947"/>
              <a:ext cx="2047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Emissions</a:t>
              </a:r>
              <a:r>
                <a:rPr lang="en-US" dirty="0"/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6B86F4-3443-FD54-7831-09D471363D47}"/>
                </a:ext>
              </a:extLst>
            </p:cNvPr>
            <p:cNvSpPr txBox="1"/>
            <p:nvPr/>
          </p:nvSpPr>
          <p:spPr>
            <a:xfrm>
              <a:off x="8305217" y="1397006"/>
              <a:ext cx="138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Tree Cultivations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0EFE9B-AD00-34FB-5128-5D15A085632F}"/>
              </a:ext>
            </a:extLst>
          </p:cNvPr>
          <p:cNvSpPr txBox="1"/>
          <p:nvPr/>
        </p:nvSpPr>
        <p:spPr>
          <a:xfrm>
            <a:off x="7429502" y="5041546"/>
            <a:ext cx="3998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Let us make </a:t>
            </a:r>
          </a:p>
          <a:p>
            <a:r>
              <a:rPr lang="en-US" sz="3200" dirty="0"/>
              <a:t>Removals </a:t>
            </a:r>
            <a:r>
              <a:rPr lang="en-US" sz="3200" b="1" dirty="0"/>
              <a:t>&gt;</a:t>
            </a:r>
            <a:r>
              <a:rPr lang="en-US" sz="3200" dirty="0"/>
              <a:t> Emissions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62C8860-4CA6-1AEF-16C8-C8EADBAB5DE6}"/>
              </a:ext>
            </a:extLst>
          </p:cNvPr>
          <p:cNvSpPr txBox="1">
            <a:spLocks/>
          </p:cNvSpPr>
          <p:nvPr/>
        </p:nvSpPr>
        <p:spPr>
          <a:xfrm>
            <a:off x="6412992" y="574181"/>
            <a:ext cx="4552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496C3B-124F-2CF6-6001-6C8129D4845C}"/>
              </a:ext>
            </a:extLst>
          </p:cNvPr>
          <p:cNvGrpSpPr/>
          <p:nvPr/>
        </p:nvGrpSpPr>
        <p:grpSpPr>
          <a:xfrm>
            <a:off x="1360055" y="968003"/>
            <a:ext cx="4668167" cy="1981007"/>
            <a:chOff x="1281093" y="760718"/>
            <a:chExt cx="4668167" cy="198100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089A625-4A67-537E-535E-5BD3F05BF065}"/>
                </a:ext>
              </a:extLst>
            </p:cNvPr>
            <p:cNvCxnSpPr/>
            <p:nvPr/>
          </p:nvCxnSpPr>
          <p:spPr>
            <a:xfrm>
              <a:off x="1743075" y="1323975"/>
              <a:ext cx="942975" cy="14177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E20045-10F4-6657-3B04-ECDEDE52B081}"/>
                </a:ext>
              </a:extLst>
            </p:cNvPr>
            <p:cNvCxnSpPr/>
            <p:nvPr/>
          </p:nvCxnSpPr>
          <p:spPr>
            <a:xfrm flipV="1">
              <a:off x="4208106" y="1323975"/>
              <a:ext cx="419878" cy="14177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B7A3C2-3982-5724-24F5-121909B6E68A}"/>
                </a:ext>
              </a:extLst>
            </p:cNvPr>
            <p:cNvSpPr txBox="1"/>
            <p:nvPr/>
          </p:nvSpPr>
          <p:spPr>
            <a:xfrm>
              <a:off x="2571750" y="1697208"/>
              <a:ext cx="1476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   Forests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C7199D-547F-2801-C429-F353E0B7E7AB}"/>
                </a:ext>
              </a:extLst>
            </p:cNvPr>
            <p:cNvSpPr txBox="1"/>
            <p:nvPr/>
          </p:nvSpPr>
          <p:spPr>
            <a:xfrm>
              <a:off x="1281093" y="796771"/>
              <a:ext cx="1693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Removals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857D82-24F5-49F3-20DB-E8367600AB63}"/>
                </a:ext>
              </a:extLst>
            </p:cNvPr>
            <p:cNvSpPr txBox="1"/>
            <p:nvPr/>
          </p:nvSpPr>
          <p:spPr>
            <a:xfrm>
              <a:off x="3901385" y="760718"/>
              <a:ext cx="2047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Emissions</a:t>
              </a:r>
              <a:r>
                <a:rPr lang="en-US" dirty="0"/>
                <a:t>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40E42F-A6C2-BF55-810F-282960663FC8}"/>
              </a:ext>
            </a:extLst>
          </p:cNvPr>
          <p:cNvSpPr txBox="1"/>
          <p:nvPr/>
        </p:nvSpPr>
        <p:spPr>
          <a:xfrm>
            <a:off x="3288770" y="54160"/>
            <a:ext cx="54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Forests. The inspiration </a:t>
            </a:r>
            <a:endParaRPr lang="el-GR" sz="4000" dirty="0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9FC3566-A581-AEED-F4FB-4D07AAA8A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910F7C-68C4-253E-62A7-782A0BBC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55"/>
            <a:ext cx="10515600" cy="80530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 CLIMATREE objectives 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0930AE-A4AF-68C6-DAC4-3F04CB844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“novel methodology” for estimating CO2 balance on Tree cultivations (case study: S. Europe);</a:t>
            </a:r>
          </a:p>
          <a:p>
            <a:endParaRPr lang="en-US" dirty="0"/>
          </a:p>
          <a:p>
            <a:r>
              <a:rPr lang="en-US" dirty="0"/>
              <a:t>Identification and projection of climatic conditions relevant to CO2 sequestration;</a:t>
            </a:r>
          </a:p>
          <a:p>
            <a:endParaRPr lang="en-US" dirty="0"/>
          </a:p>
          <a:p>
            <a:r>
              <a:rPr lang="en-US" dirty="0"/>
              <a:t>Identification and ranking of mitigation-rich cultivation practices for maximizing CO2 sequestration;</a:t>
            </a:r>
          </a:p>
          <a:p>
            <a:endParaRPr lang="en-US" dirty="0"/>
          </a:p>
          <a:p>
            <a:r>
              <a:rPr lang="en-US" dirty="0"/>
              <a:t>Evaluation of economic benefits arising from the CO2 sequestration; being on ecosystem services ;</a:t>
            </a:r>
          </a:p>
          <a:p>
            <a:endParaRPr lang="en-US" dirty="0"/>
          </a:p>
          <a:p>
            <a:r>
              <a:rPr lang="en-US" dirty="0"/>
              <a:t>Identification of additional ecosystem services arising from tree cultivations.</a:t>
            </a:r>
          </a:p>
          <a:p>
            <a:endParaRPr lang="el-GR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B4C117C-4B53-D116-C7A8-CD54E934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8692C2-B73E-FD61-B1F3-D005D140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04"/>
            <a:ext cx="10515600" cy="58435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scope of CLIMATREE</a:t>
            </a:r>
            <a:endParaRPr lang="el-GR" sz="6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30FD68-2BBD-3EE6-07AA-B97B75B4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267"/>
            <a:ext cx="10515600" cy="4690696"/>
          </a:xfr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t>IPCC Framework                   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t>                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t>LCA  Framework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t> 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DD75C-3BA3-9E9C-448B-4DFEC82A9230}"/>
              </a:ext>
            </a:extLst>
          </p:cNvPr>
          <p:cNvSpPr txBox="1"/>
          <p:nvPr/>
        </p:nvSpPr>
        <p:spPr>
          <a:xfrm>
            <a:off x="5474562" y="1486267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CLIMATREE :  IPCC and LCA Frameworks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CLIMATREE </a:t>
            </a:r>
            <a:r>
              <a:rPr lang="en-US" altLang="el-GR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en-US" altLang="el-GR" dirty="0">
                <a:solidFill>
                  <a:srgbClr val="ED7D31">
                    <a:lumMod val="75000"/>
                  </a:srgbClr>
                </a:solidFill>
                <a:cs typeface="Arial" panose="020B0604020202020204" pitchFamily="34" charset="0"/>
              </a:rPr>
              <a:t>emissions </a:t>
            </a:r>
            <a:r>
              <a:rPr kumimoji="0" lang="en-US" alt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 removals from biological functions and cultivation </a:t>
            </a:r>
            <a:endParaRPr kumimoji="0" lang="el-GR" altLang="el-GR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2A56EBB-1F0B-5537-DE30-67204FC5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92" y="2852179"/>
            <a:ext cx="6956139" cy="367620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639D466-753F-6F18-C3FD-22C96EB87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6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6ECF4E-9F20-2454-E8E5-256FED10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US" altLang="el-GR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High added value Deliverables</a:t>
            </a:r>
            <a:endParaRPr lang="el-GR" sz="6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04AE74-0289-13F1-FB81-53379206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761738" cy="4362111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dynamic model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with geospatial properties reflecting the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balance at tree cultivation; 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Removal Calculation Algorithm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incorporated by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e-tool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permitting estimates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balance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under different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conditions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” (land use scenarios. cultivation methods. energy use etc.); </a:t>
            </a: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ＭＳ Ｐゴシック" pitchFamily="34" charset="-128"/>
              </a:rPr>
              <a:t>Carbon farming cultivation methods. Identification and ranking;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just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  <a:ea typeface="ＭＳ Ｐゴシック" pitchFamily="34" charset="-128"/>
              </a:rPr>
              <a:t>Economic valuation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of the Ecosystem Service of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sequestration;</a:t>
            </a:r>
          </a:p>
          <a:p>
            <a:pPr marL="228600" marR="0" lvl="0" indent="-228600" algn="just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  <a:p>
            <a:pPr marL="228600" marR="0" lvl="0" indent="-228600" algn="just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 policy framework for exploiting agriculture-based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mitigation (e.g., carbon farming).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D3A8B05-0A8A-86B0-DB23-DCFD6F539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6D6230-CF51-1EF3-2B65-E805D3FC4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63461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CLIMATREE dynamic model. Long-run perspective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DBAF33-9FFE-A39C-B6FE-0E80716F3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50 years period with annual steps.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Calculation in NUTS 1. 2 or 3  for Italy. Spain and Greece.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Climatic conditions (temperature. rainfall. open pan evaporation) by NASA models. calibrated by Western Macedonia University.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4.   Soil characteristics are based on data of LUCAS dataset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23A001E-D7BD-0B4B-239F-B8B2B4F3CB1E}"/>
              </a:ext>
            </a:extLst>
          </p:cNvPr>
          <p:cNvSpPr/>
          <p:nvPr/>
        </p:nvSpPr>
        <p:spPr>
          <a:xfrm>
            <a:off x="7606961" y="1958959"/>
            <a:ext cx="39909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+mn-lt"/>
              </a:rPr>
              <a:t>CO</a:t>
            </a:r>
            <a:r>
              <a:rPr lang="en-US" b="1" baseline="-250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ＭＳ Ｐゴシック" pitchFamily="34" charset="-128"/>
              </a:rPr>
              <a:t>2 </a:t>
            </a:r>
            <a:r>
              <a:rPr lang="en-US" b="1" dirty="0">
                <a:solidFill>
                  <a:prstClr val="black"/>
                </a:solidFill>
                <a:latin typeface="+mn-lt"/>
              </a:rPr>
              <a:t>pools: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Biomass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Debris</a:t>
            </a:r>
            <a:endParaRPr lang="el-GR" dirty="0">
              <a:solidFill>
                <a:prstClr val="black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Soil</a:t>
            </a:r>
            <a:endParaRPr lang="el-GR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8FA5F79-229A-1087-EBB6-09DA0DFF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47" y="1201738"/>
            <a:ext cx="3817398" cy="314186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6E1886B-0CFA-0430-387C-7EE4D15B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66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>
            <a:extLst>
              <a:ext uri="{FF2B5EF4-FFF2-40B4-BE49-F238E27FC236}">
                <a16:creationId xmlns:a16="http://schemas.microsoft.com/office/drawing/2014/main" id="{66B40DE7-53EC-4118-59D0-4983AFFA4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216" y="123825"/>
            <a:ext cx="11094720" cy="654050"/>
          </a:xfrm>
        </p:spPr>
        <p:txBody>
          <a:bodyPr anchor="t"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l-GR" sz="3600" dirty="0">
                <a:solidFill>
                  <a:srgbClr val="000000"/>
                </a:solidFill>
                <a:latin typeface="+mn-lt"/>
              </a:rPr>
              <a:t>Model estimates : Aggregate Carbon sequestration in 50 years</a:t>
            </a:r>
            <a:endParaRPr lang="el-GR" altLang="el-GR" sz="3600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B229AA-2E50-1A2D-86D5-4192550D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777876"/>
            <a:ext cx="2089150" cy="347663"/>
          </a:xfrm>
        </p:spPr>
        <p:txBody>
          <a:bodyPr rtlCol="0"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6400" b="1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6400" b="1" dirty="0">
                <a:solidFill>
                  <a:prstClr val="black"/>
                </a:solidFill>
              </a:rPr>
              <a:t>Total Carbon (in Mt)</a:t>
            </a:r>
            <a:endParaRPr lang="el-GR" sz="6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el-GR" dirty="0"/>
          </a:p>
        </p:txBody>
      </p:sp>
      <p:sp>
        <p:nvSpPr>
          <p:cNvPr id="12292" name="TextBox 1">
            <a:extLst>
              <a:ext uri="{FF2B5EF4-FFF2-40B4-BE49-F238E27FC236}">
                <a16:creationId xmlns:a16="http://schemas.microsoft.com/office/drawing/2014/main" id="{F65AF270-44AB-40D4-DCC3-E3402F197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1" y="1125539"/>
            <a:ext cx="5592763" cy="3138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n-US" altLang="el-GR" dirty="0">
                <a:solidFill>
                  <a:srgbClr val="000000"/>
                </a:solidFill>
                <a:latin typeface="+mn-lt"/>
              </a:rPr>
              <a:t>~80% of the total carbon sequestration realized in soil </a:t>
            </a:r>
          </a:p>
          <a:p>
            <a:pPr marL="0" indent="0" algn="just">
              <a:defRPr/>
            </a:pPr>
            <a:endParaRPr lang="en-US" altLang="el-GR" dirty="0">
              <a:solidFill>
                <a:srgbClr val="000000"/>
              </a:solidFill>
              <a:latin typeface="+mn-lt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n-US" altLang="el-GR" dirty="0">
                <a:solidFill>
                  <a:srgbClr val="000000"/>
                </a:solidFill>
                <a:latin typeface="+mn-lt"/>
              </a:rPr>
              <a:t>+ 2°C results in negative effect – 17% on carbon sequestration</a:t>
            </a:r>
          </a:p>
          <a:p>
            <a:pPr marL="0" indent="0" algn="just">
              <a:defRPr/>
            </a:pPr>
            <a:endParaRPr lang="en-US" altLang="el-GR" dirty="0">
              <a:solidFill>
                <a:srgbClr val="000000"/>
              </a:solidFill>
              <a:latin typeface="+mn-lt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n-US" altLang="el-GR" dirty="0">
                <a:solidFill>
                  <a:srgbClr val="000000"/>
                </a:solidFill>
                <a:latin typeface="+mn-lt"/>
              </a:rPr>
              <a:t>Vegetated field results increase </a:t>
            </a:r>
            <a:r>
              <a:rPr lang="el-GR" altLang="el-GR" dirty="0">
                <a:solidFill>
                  <a:srgbClr val="404040"/>
                </a:solidFill>
                <a:latin typeface="+mn-lt"/>
                <a:ea typeface="ＭＳ Ｐゴシック" panose="020B0600070205080204" pitchFamily="34" charset="-128"/>
              </a:rPr>
              <a:t>≃</a:t>
            </a:r>
            <a:r>
              <a:rPr lang="en-US" altLang="el-GR" dirty="0">
                <a:solidFill>
                  <a:srgbClr val="000000"/>
                </a:solidFill>
                <a:latin typeface="+mn-lt"/>
              </a:rPr>
              <a:t> 40% in soil carbon sequestration</a:t>
            </a:r>
          </a:p>
          <a:p>
            <a:pPr marL="0" indent="0" algn="just">
              <a:defRPr/>
            </a:pPr>
            <a:endParaRPr lang="en-US" altLang="el-GR" dirty="0">
              <a:solidFill>
                <a:srgbClr val="000000"/>
              </a:solidFill>
              <a:latin typeface="+mn-lt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n-US" altLang="el-GR" dirty="0">
                <a:solidFill>
                  <a:srgbClr val="000000"/>
                </a:solidFill>
                <a:latin typeface="+mn-lt"/>
              </a:rPr>
              <a:t>Keeping pruning on the field can increase sequestration by </a:t>
            </a:r>
            <a:r>
              <a:rPr lang="el-GR" altLang="el-GR" dirty="0">
                <a:solidFill>
                  <a:srgbClr val="404040"/>
                </a:solidFill>
                <a:latin typeface="+mn-lt"/>
                <a:ea typeface="ＭＳ Ｐゴシック" panose="020B0600070205080204" pitchFamily="34" charset="-128"/>
              </a:rPr>
              <a:t>≃ </a:t>
            </a:r>
            <a:r>
              <a:rPr lang="en-US" altLang="el-GR" dirty="0">
                <a:solidFill>
                  <a:srgbClr val="000000"/>
                </a:solidFill>
                <a:latin typeface="+mn-lt"/>
              </a:rPr>
              <a:t>10%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l-GR" altLang="el-GR" dirty="0">
              <a:solidFill>
                <a:srgbClr val="000000"/>
              </a:solidFill>
            </a:endParaRPr>
          </a:p>
        </p:txBody>
      </p:sp>
      <p:sp>
        <p:nvSpPr>
          <p:cNvPr id="10245" name="Θέση περιεχομένου 2">
            <a:extLst>
              <a:ext uri="{FF2B5EF4-FFF2-40B4-BE49-F238E27FC236}">
                <a16:creationId xmlns:a16="http://schemas.microsoft.com/office/drawing/2014/main" id="{E5EBF49C-3A5E-F5C8-5379-133176AC0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3129598"/>
            <a:ext cx="30337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600" b="1">
                <a:solidFill>
                  <a:srgbClr val="000000"/>
                </a:solidFill>
                <a:latin typeface="Calibri" panose="020F0502020204030204" pitchFamily="34" charset="0"/>
              </a:rPr>
              <a:t>  Total Carbon for olives (in Mt)</a:t>
            </a:r>
            <a:endParaRPr lang="el-GR" altLang="el-GR" sz="16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9C468E08-AE09-CE0E-51FC-A7FEC2A062E1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3422650"/>
          <a:ext cx="2819400" cy="1085852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+ 0.0 C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+2.0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+5.0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31.69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Spain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227.65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210.84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187.58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37.52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30.94</a:t>
                      </a:r>
                    </a:p>
                  </a:txBody>
                  <a:tcPr marL="9526" marR="9526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D7D5E0C2-4C9C-4247-D5BF-613475F3E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475720"/>
              </p:ext>
            </p:extLst>
          </p:nvPr>
        </p:nvGraphicFramePr>
        <p:xfrm>
          <a:off x="1774826" y="1235075"/>
          <a:ext cx="3035299" cy="1676400"/>
        </p:xfrm>
        <a:graphic>
          <a:graphicData uri="http://schemas.openxmlformats.org/drawingml/2006/table">
            <a:tbl>
              <a:tblPr/>
              <a:tblGrid>
                <a:gridCol w="785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Spain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olive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36.49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apple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almond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peach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8050D66A-2C2D-F00E-4FE2-AA59F5A38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43549"/>
              </p:ext>
            </p:extLst>
          </p:nvPr>
        </p:nvGraphicFramePr>
        <p:xfrm>
          <a:off x="5232400" y="4667250"/>
          <a:ext cx="2987674" cy="1009652"/>
        </p:xfrm>
        <a:graphic>
          <a:graphicData uri="http://schemas.openxmlformats.org/drawingml/2006/table">
            <a:tbl>
              <a:tblPr/>
              <a:tblGrid>
                <a:gridCol w="644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keep pruning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 pruning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25.05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Spain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196.50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36.49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32.80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D470CAAE-5872-EA9E-1DD6-B4D53632F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00784"/>
              </p:ext>
            </p:extLst>
          </p:nvPr>
        </p:nvGraphicFramePr>
        <p:xfrm>
          <a:off x="1765300" y="4667250"/>
          <a:ext cx="3175000" cy="1009652"/>
        </p:xfrm>
        <a:graphic>
          <a:graphicData uri="http://schemas.openxmlformats.org/drawingml/2006/table">
            <a:tbl>
              <a:tblPr/>
              <a:tblGrid>
                <a:gridCol w="65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vegetated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vegetated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220.71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124.16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36.49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21.43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AF6A4A2-D2ED-B366-5750-928B0187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47" y="5866764"/>
            <a:ext cx="1162253" cy="99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1714</Words>
  <Application>Microsoft Office PowerPoint</Application>
  <PresentationFormat>Ευρεία οθόνη</PresentationFormat>
  <Paragraphs>470</Paragraphs>
  <Slides>33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5</vt:i4>
      </vt:variant>
      <vt:variant>
        <vt:lpstr>Τίτλοι διαφανειών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Wingdings 3</vt:lpstr>
      <vt:lpstr>Θέμα του Office</vt:lpstr>
      <vt:lpstr>Custom Design</vt:lpstr>
      <vt:lpstr>1_Custom Design</vt:lpstr>
      <vt:lpstr>Tema di Office</vt:lpstr>
      <vt:lpstr>2_Custom Design</vt:lpstr>
      <vt:lpstr>Exploring agriculture-based mitigation in the pursuit of circular economy. Food Tree crops ecosystems as a net sink of CO2</vt:lpstr>
      <vt:lpstr>   Τhe CLIMATREE project </vt:lpstr>
      <vt:lpstr>Nature based climate services are integral components of circular economy</vt:lpstr>
      <vt:lpstr>Παρουσίαση του PowerPoint</vt:lpstr>
      <vt:lpstr> CLIMATREE objectives </vt:lpstr>
      <vt:lpstr>The scope of CLIMATREE</vt:lpstr>
      <vt:lpstr>High added value Deliverables</vt:lpstr>
      <vt:lpstr>CLIMATREE dynamic model. Long-run perspective</vt:lpstr>
      <vt:lpstr>Model estimates : Aggregate Carbon sequestration in 50 years</vt:lpstr>
      <vt:lpstr>E-tool.   CO2 Removal Capacity Algorithm</vt:lpstr>
      <vt:lpstr>Παρουσίαση του PowerPoint</vt:lpstr>
      <vt:lpstr>Παρουσίαση του PowerPoint</vt:lpstr>
      <vt:lpstr>  Additional Net Removal (Removals – Emissions) – Greece CO2 ton/hectare </vt:lpstr>
      <vt:lpstr>  Additional Net Removal (Removals – Emissions) –  Italy CO2 ton/hectare </vt:lpstr>
      <vt:lpstr>  Additional Net Removal (Removals – Emissions) –  Spain CO2 ton/hectare </vt:lpstr>
      <vt:lpstr>Neutralizing the CO2 emissions of passenger cars. 1 Hectare, 1 year in mitigation rich scenario</vt:lpstr>
      <vt:lpstr>CO2 footprint of human beings neutralized by a farm of 3 Hectares in 1 year</vt:lpstr>
      <vt:lpstr>Aggregate (Existing land use) Net Removal Capacity - Greece</vt:lpstr>
      <vt:lpstr>Aggregate (Existing land use) Net Removal Capacity –  Spain</vt:lpstr>
      <vt:lpstr>Aggregate (Existing land use) Net Removal Capacity –  Italy</vt:lpstr>
      <vt:lpstr>Aggregate potential to “neutralize” the footprint of human beings – Greece </vt:lpstr>
      <vt:lpstr>Aggregate potential to “neutralize” the footprint of human beings – Spain </vt:lpstr>
      <vt:lpstr>Aggregate potential to “neutralize” the footprint of human beings – Italy </vt:lpstr>
      <vt:lpstr>Economic Benefits: Assigning monetary values on CO2  sequestration</vt:lpstr>
      <vt:lpstr>The economic value in Greek conditions </vt:lpstr>
      <vt:lpstr>Valuation of 1 ton of CO2 removed</vt:lpstr>
      <vt:lpstr>Παρουσίαση του PowerPoint</vt:lpstr>
      <vt:lpstr>Παρουσίαση του PowerPoint</vt:lpstr>
      <vt:lpstr>Farmers Opportunities </vt:lpstr>
      <vt:lpstr>Ultimate Contribution to the EU CLIMA objectives</vt:lpstr>
      <vt:lpstr>The new Common Agricultural Policy </vt:lpstr>
      <vt:lpstr>Voluntary CO2 markets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ΚΑΡΙΟΦΥΛΛΙΑ ΠΕΤΡΙΔΟΥ</dc:creator>
  <cp:lastModifiedBy>Κων/νος Μπίθας</cp:lastModifiedBy>
  <cp:revision>121</cp:revision>
  <dcterms:created xsi:type="dcterms:W3CDTF">2022-05-19T12:50:53Z</dcterms:created>
  <dcterms:modified xsi:type="dcterms:W3CDTF">2023-10-16T09:52:40Z</dcterms:modified>
</cp:coreProperties>
</file>