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6" r:id="rId17"/>
    <p:sldId id="274" r:id="rId18"/>
    <p:sldId id="272" r:id="rId19"/>
    <p:sldId id="268" r:id="rId20"/>
    <p:sldId id="277" r:id="rId21"/>
    <p:sldId id="278" r:id="rId22"/>
    <p:sldId id="279" r:id="rId23"/>
    <p:sldId id="280" r:id="rId24"/>
    <p:sldId id="281" r:id="rId25"/>
    <p:sldId id="283" r:id="rId26"/>
    <p:sldId id="282" r:id="rId27"/>
    <p:sldId id="284" r:id="rId28"/>
    <p:sldId id="285" r:id="rId29"/>
    <p:sldId id="286" r:id="rId30"/>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BF07F-BEEB-FC40-96D1-44865877731B}" type="datetimeFigureOut">
              <a:rPr lang="en-GR" smtClean="0"/>
              <a:t>16/12/20</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BD2A4-E6FD-1A4B-A975-1C1666A41791}" type="slidenum">
              <a:rPr lang="en-GR" smtClean="0"/>
              <a:t>‹#›</a:t>
            </a:fld>
            <a:endParaRPr lang="en-GR"/>
          </a:p>
        </p:txBody>
      </p:sp>
    </p:spTree>
    <p:extLst>
      <p:ext uri="{BB962C8B-B14F-4D97-AF65-F5344CB8AC3E}">
        <p14:creationId xmlns:p14="http://schemas.microsoft.com/office/powerpoint/2010/main" val="394981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F18BD2A4-E6FD-1A4B-A975-1C1666A41791}" type="slidenum">
              <a:rPr lang="en-GR" smtClean="0"/>
              <a:t>22</a:t>
            </a:fld>
            <a:endParaRPr lang="en-GR"/>
          </a:p>
        </p:txBody>
      </p:sp>
    </p:spTree>
    <p:extLst>
      <p:ext uri="{BB962C8B-B14F-4D97-AF65-F5344CB8AC3E}">
        <p14:creationId xmlns:p14="http://schemas.microsoft.com/office/powerpoint/2010/main" val="201814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8560-C762-ED49-9964-CC247D12718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62F45C62-EF2B-E648-9127-E394F1524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F30279E5-48F0-2949-BDA9-DE22B86F03D9}"/>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5" name="Footer Placeholder 4">
            <a:extLst>
              <a:ext uri="{FF2B5EF4-FFF2-40B4-BE49-F238E27FC236}">
                <a16:creationId xmlns:a16="http://schemas.microsoft.com/office/drawing/2014/main" id="{D5CA0C2B-CAFC-F849-8996-7556656C773C}"/>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84B4C2AE-6EA2-B84E-96A9-CC9015DBDE83}"/>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96263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BCDA-86EF-7249-A312-B168CDA487F2}"/>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7D2794C-3DBD-BD44-A1AA-429F41D239C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8FB72062-A1D7-A04E-8491-26D7B41424EA}"/>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5" name="Footer Placeholder 4">
            <a:extLst>
              <a:ext uri="{FF2B5EF4-FFF2-40B4-BE49-F238E27FC236}">
                <a16:creationId xmlns:a16="http://schemas.microsoft.com/office/drawing/2014/main" id="{BCC333FA-E0C7-7749-86D9-E7F101CC3E0F}"/>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3A308035-E9D5-2648-9CAB-51E0F336683B}"/>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298084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88C87-3454-8743-BC4E-97F14539C7F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54E2AD7-01F9-E049-88D9-AD1E23C3841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DA8CEF5E-8B8B-6342-AAA6-0DB20EB5F205}"/>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5" name="Footer Placeholder 4">
            <a:extLst>
              <a:ext uri="{FF2B5EF4-FFF2-40B4-BE49-F238E27FC236}">
                <a16:creationId xmlns:a16="http://schemas.microsoft.com/office/drawing/2014/main" id="{ACD8C58E-6EEB-2847-ABAD-CC3CB23729F3}"/>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4E9BBFB-AD6D-6A41-B4CA-5A4D1A92FF19}"/>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203360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FD19-82BE-CF4B-96DA-6AF2249F79A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2F0BE35-F52E-6742-AAF3-320193124D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32FD6E9C-9D64-E142-87DB-D53A38ED91E9}"/>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5" name="Footer Placeholder 4">
            <a:extLst>
              <a:ext uri="{FF2B5EF4-FFF2-40B4-BE49-F238E27FC236}">
                <a16:creationId xmlns:a16="http://schemas.microsoft.com/office/drawing/2014/main" id="{8956ECF2-D813-1F44-A093-A558489CCFDB}"/>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88951619-2823-8346-A910-A88D796DB32E}"/>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256516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B497-E22D-1C44-AD9A-35CE8813B2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4B0F42D9-9546-1749-ABEB-9E943E0C82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6C328C2-00BA-AF47-BF60-1B1BC79D1346}"/>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5" name="Footer Placeholder 4">
            <a:extLst>
              <a:ext uri="{FF2B5EF4-FFF2-40B4-BE49-F238E27FC236}">
                <a16:creationId xmlns:a16="http://schemas.microsoft.com/office/drawing/2014/main" id="{ED8D4AA2-69C2-9048-88F7-CA685FB336DF}"/>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7B5AA9F3-75C7-5641-9FC3-E6B984B3FE94}"/>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211539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31E-388C-DC45-BFD9-2852B0F60BD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270EDF9F-96AC-9442-AB46-5704FAB55D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1DBE11F5-7758-A345-8ABF-A8E3E3E320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8BD1B5E5-E50F-C242-AA83-F520FBD8E353}"/>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6" name="Footer Placeholder 5">
            <a:extLst>
              <a:ext uri="{FF2B5EF4-FFF2-40B4-BE49-F238E27FC236}">
                <a16:creationId xmlns:a16="http://schemas.microsoft.com/office/drawing/2014/main" id="{70CD51F2-0805-CA42-9C89-8F33A754BF6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8D3643E0-820F-5E4B-991D-A1A250B2300A}"/>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2849620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B10C-41CD-B04A-A7D2-C207234B748D}"/>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00CBED1A-613E-B44F-9AC7-B720D1457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8AAC3AC-416D-DA4A-9502-BE3F2F1366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6508D80F-D80B-004E-A53A-CF369E0C9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B48A37-DD5D-AD4F-B190-F97FF61A77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8A0AF063-3BBF-E249-B551-19B77B5E9525}"/>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8" name="Footer Placeholder 7">
            <a:extLst>
              <a:ext uri="{FF2B5EF4-FFF2-40B4-BE49-F238E27FC236}">
                <a16:creationId xmlns:a16="http://schemas.microsoft.com/office/drawing/2014/main" id="{AEBB0BA6-3FB6-074E-8D78-0D45810F8102}"/>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5441C756-1F8B-9A48-AA01-EED14376BAED}"/>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349076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5963-C344-8643-BFD5-B9AFFEA33600}"/>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B9AD1BD5-CBE9-144A-A778-CDB134DC49B7}"/>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4" name="Footer Placeholder 3">
            <a:extLst>
              <a:ext uri="{FF2B5EF4-FFF2-40B4-BE49-F238E27FC236}">
                <a16:creationId xmlns:a16="http://schemas.microsoft.com/office/drawing/2014/main" id="{75B823CD-E6CF-344A-B6EC-7F7D4D310F6E}"/>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1C07FA50-FC43-2D4D-929A-A7EB33B501D2}"/>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373198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6651B-C0BE-A042-B536-59C639549CCC}"/>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3" name="Footer Placeholder 2">
            <a:extLst>
              <a:ext uri="{FF2B5EF4-FFF2-40B4-BE49-F238E27FC236}">
                <a16:creationId xmlns:a16="http://schemas.microsoft.com/office/drawing/2014/main" id="{46E77609-E9B4-1848-B6D1-22B35CB04505}"/>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8514FA9F-6C9F-8941-9433-129E43B5ED3B}"/>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425764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0A5DE-DC52-5E4F-BF2E-0317B6FEA9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3DDC714A-2541-5541-A73E-0BB42D332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952087D-DC28-B24E-A172-109C85BDB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DF56E7-9E1B-7448-89C6-CD430A6100C5}"/>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6" name="Footer Placeholder 5">
            <a:extLst>
              <a:ext uri="{FF2B5EF4-FFF2-40B4-BE49-F238E27FC236}">
                <a16:creationId xmlns:a16="http://schemas.microsoft.com/office/drawing/2014/main" id="{4D2938F1-1C0C-9840-85EB-2C7805CBDD9D}"/>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E3827E9C-CF4E-484D-A3A7-ACDB1040B9E4}"/>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21144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71EA-CD23-C54C-8762-485E8B6E85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E92EF1A-A115-B84E-9BFE-A8090B0B4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BF7E896-A84F-E14A-BDBB-9CFE9F5FD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A642E9-3D00-914B-A861-4E0C41E433F6}"/>
              </a:ext>
            </a:extLst>
          </p:cNvPr>
          <p:cNvSpPr>
            <a:spLocks noGrp="1"/>
          </p:cNvSpPr>
          <p:nvPr>
            <p:ph type="dt" sz="half" idx="10"/>
          </p:nvPr>
        </p:nvSpPr>
        <p:spPr/>
        <p:txBody>
          <a:bodyPr/>
          <a:lstStyle/>
          <a:p>
            <a:fld id="{0C0EB569-FA6C-434C-B203-C1ABE4B4A49F}" type="datetimeFigureOut">
              <a:rPr lang="en-GR" smtClean="0"/>
              <a:t>16/12/20</a:t>
            </a:fld>
            <a:endParaRPr lang="en-GR"/>
          </a:p>
        </p:txBody>
      </p:sp>
      <p:sp>
        <p:nvSpPr>
          <p:cNvPr id="6" name="Footer Placeholder 5">
            <a:extLst>
              <a:ext uri="{FF2B5EF4-FFF2-40B4-BE49-F238E27FC236}">
                <a16:creationId xmlns:a16="http://schemas.microsoft.com/office/drawing/2014/main" id="{B7D0132A-B551-CF49-A49D-833311C1C6CA}"/>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45073ED3-9EEB-3744-8AB4-15A8B61F2FEE}"/>
              </a:ext>
            </a:extLst>
          </p:cNvPr>
          <p:cNvSpPr>
            <a:spLocks noGrp="1"/>
          </p:cNvSpPr>
          <p:nvPr>
            <p:ph type="sldNum" sz="quarter" idx="12"/>
          </p:nvPr>
        </p:nvSpPr>
        <p:spPr/>
        <p:txBody>
          <a:bodyPr/>
          <a:lstStyle/>
          <a:p>
            <a:fld id="{64A32635-5A38-6449-BDCA-24F34BBD016D}" type="slidenum">
              <a:rPr lang="en-GR" smtClean="0"/>
              <a:t>‹#›</a:t>
            </a:fld>
            <a:endParaRPr lang="en-GR"/>
          </a:p>
        </p:txBody>
      </p:sp>
    </p:spTree>
    <p:extLst>
      <p:ext uri="{BB962C8B-B14F-4D97-AF65-F5344CB8AC3E}">
        <p14:creationId xmlns:p14="http://schemas.microsoft.com/office/powerpoint/2010/main" val="230372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1ABDA8-A147-1E4C-A53C-95A1D9968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A4E3141-18F4-2C43-A6FE-038460F89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4B996D5E-797D-0344-921B-8FED62704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EB569-FA6C-434C-B203-C1ABE4B4A49F}" type="datetimeFigureOut">
              <a:rPr lang="en-GR" smtClean="0"/>
              <a:t>16/12/20</a:t>
            </a:fld>
            <a:endParaRPr lang="en-GR"/>
          </a:p>
        </p:txBody>
      </p:sp>
      <p:sp>
        <p:nvSpPr>
          <p:cNvPr id="5" name="Footer Placeholder 4">
            <a:extLst>
              <a:ext uri="{FF2B5EF4-FFF2-40B4-BE49-F238E27FC236}">
                <a16:creationId xmlns:a16="http://schemas.microsoft.com/office/drawing/2014/main" id="{CC9AD92A-E8D8-6240-AE33-758F0B3D3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42554F2D-CB33-424E-A7CC-36399B1E2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32635-5A38-6449-BDCA-24F34BBD016D}" type="slidenum">
              <a:rPr lang="en-GR" smtClean="0"/>
              <a:t>‹#›</a:t>
            </a:fld>
            <a:endParaRPr lang="en-GR"/>
          </a:p>
        </p:txBody>
      </p:sp>
    </p:spTree>
    <p:extLst>
      <p:ext uri="{BB962C8B-B14F-4D97-AF65-F5344CB8AC3E}">
        <p14:creationId xmlns:p14="http://schemas.microsoft.com/office/powerpoint/2010/main" val="142977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7A1E-0863-1145-82B4-164D1961D9D0}"/>
              </a:ext>
            </a:extLst>
          </p:cNvPr>
          <p:cNvSpPr>
            <a:spLocks noGrp="1"/>
          </p:cNvSpPr>
          <p:nvPr>
            <p:ph type="ctrTitle"/>
          </p:nvPr>
        </p:nvSpPr>
        <p:spPr/>
        <p:txBody>
          <a:bodyPr/>
          <a:lstStyle/>
          <a:p>
            <a:r>
              <a:rPr lang="en-US" b="1" dirty="0">
                <a:solidFill>
                  <a:srgbClr val="C00000"/>
                </a:solidFill>
              </a:rPr>
              <a:t>RAPHAEL SAMUEL_ </a:t>
            </a:r>
            <a:r>
              <a:rPr lang="en-US" sz="2000" b="1" dirty="0">
                <a:solidFill>
                  <a:srgbClr val="C00000"/>
                </a:solidFill>
                <a:latin typeface="Helvetica" pitchFamily="2" charset="0"/>
              </a:rPr>
              <a:t>History Workshop</a:t>
            </a:r>
            <a:endParaRPr lang="en-GR" sz="2000" b="1" dirty="0">
              <a:solidFill>
                <a:srgbClr val="C00000"/>
              </a:solidFill>
              <a:latin typeface="Helvetica" pitchFamily="2" charset="0"/>
            </a:endParaRPr>
          </a:p>
        </p:txBody>
      </p:sp>
      <p:sp>
        <p:nvSpPr>
          <p:cNvPr id="3" name="Subtitle 2">
            <a:extLst>
              <a:ext uri="{FF2B5EF4-FFF2-40B4-BE49-F238E27FC236}">
                <a16:creationId xmlns:a16="http://schemas.microsoft.com/office/drawing/2014/main" id="{FFFCD1E2-3DDF-074F-B1AD-CD6A5270DE53}"/>
              </a:ext>
            </a:extLst>
          </p:cNvPr>
          <p:cNvSpPr>
            <a:spLocks noGrp="1"/>
          </p:cNvSpPr>
          <p:nvPr>
            <p:ph type="subTitle" idx="1"/>
          </p:nvPr>
        </p:nvSpPr>
        <p:spPr/>
        <p:txBody>
          <a:bodyPr/>
          <a:lstStyle/>
          <a:p>
            <a:r>
              <a:rPr lang="en-GR" b="1" dirty="0">
                <a:solidFill>
                  <a:srgbClr val="C00000"/>
                </a:solidFill>
              </a:rPr>
              <a:t>THE LAMBETH WALK </a:t>
            </a:r>
          </a:p>
          <a:p>
            <a:r>
              <a:rPr lang="el-GR" b="1" dirty="0">
                <a:solidFill>
                  <a:srgbClr val="0432FF"/>
                </a:solidFill>
              </a:rPr>
              <a:t>ΕΡΓΑΤΙΚΗ ΤΑΞΗ &amp; ΑΡΙΣΤΟΚΡΑΤΙΑ </a:t>
            </a:r>
            <a:endParaRPr lang="en-GR" b="1" dirty="0">
              <a:solidFill>
                <a:srgbClr val="0432FF"/>
              </a:solidFill>
            </a:endParaRPr>
          </a:p>
        </p:txBody>
      </p:sp>
    </p:spTree>
    <p:extLst>
      <p:ext uri="{BB962C8B-B14F-4D97-AF65-F5344CB8AC3E}">
        <p14:creationId xmlns:p14="http://schemas.microsoft.com/office/powerpoint/2010/main" val="218665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DE450-6D79-4040-9C0B-BCD8927FEE2E}"/>
              </a:ext>
            </a:extLst>
          </p:cNvPr>
          <p:cNvSpPr/>
          <p:nvPr/>
        </p:nvSpPr>
        <p:spPr>
          <a:xfrm>
            <a:off x="1" y="277402"/>
            <a:ext cx="12192000" cy="6247864"/>
          </a:xfrm>
          <a:prstGeom prst="rect">
            <a:avLst/>
          </a:prstGeom>
        </p:spPr>
        <p:txBody>
          <a:bodyPr wrap="square">
            <a:spAutoFit/>
          </a:bodyPr>
          <a:lstStyle/>
          <a:p>
            <a:pPr algn="just">
              <a:spcAft>
                <a:spcPts val="1200"/>
              </a:spcAft>
            </a:pPr>
            <a:r>
              <a:rPr lang="en-US" b="1" dirty="0">
                <a:solidFill>
                  <a:srgbClr val="C00000"/>
                </a:solidFill>
                <a:latin typeface="Helvetica" pitchFamily="2" charset="0"/>
                <a:ea typeface="Calibri" panose="020F0502020204030204" pitchFamily="34" charset="0"/>
                <a:cs typeface="Times New Roman" panose="02020603050405020304" pitchFamily="18" charset="0"/>
              </a:rPr>
              <a:t>Me and My Girl – The Lambeth Walk </a:t>
            </a:r>
          </a:p>
          <a:p>
            <a:pPr algn="just">
              <a:spcAft>
                <a:spcPts val="1200"/>
              </a:spcAft>
            </a:pPr>
            <a:r>
              <a:rPr lang="el-GR" b="1" dirty="0">
                <a:solidFill>
                  <a:srgbClr val="0432FF"/>
                </a:solidFill>
                <a:latin typeface="Helvetica" pitchFamily="2" charset="0"/>
                <a:ea typeface="Calibri" panose="020F0502020204030204" pitchFamily="34" charset="0"/>
                <a:cs typeface="Times New Roman" panose="02020603050405020304" pitchFamily="18" charset="0"/>
              </a:rPr>
              <a:t>ΑΡΧΙΚΗ ΠΑΡΑΓΩΓΗ – </a:t>
            </a:r>
            <a:r>
              <a:rPr lang="el-GR" b="1" dirty="0">
                <a:solidFill>
                  <a:srgbClr val="C00000"/>
                </a:solidFill>
                <a:highlight>
                  <a:srgbClr val="FFFF00"/>
                </a:highlight>
                <a:latin typeface="Helvetica" pitchFamily="2" charset="0"/>
                <a:ea typeface="Calibri" panose="020F0502020204030204" pitchFamily="34" charset="0"/>
                <a:cs typeface="Times New Roman" panose="02020603050405020304" pitchFamily="18" charset="0"/>
              </a:rPr>
              <a:t>1937</a:t>
            </a:r>
            <a:endParaRPr lang="en-US" b="1" dirty="0">
              <a:solidFill>
                <a:srgbClr val="C00000"/>
              </a:solidFill>
              <a:highlight>
                <a:srgbClr val="FFFF00"/>
              </a:highlight>
              <a:latin typeface="Helvetica" pitchFamily="2" charset="0"/>
              <a:ea typeface="Calibri" panose="020F0502020204030204" pitchFamily="34" charset="0"/>
              <a:cs typeface="Times New Roman" panose="02020603050405020304" pitchFamily="18" charset="0"/>
            </a:endParaRPr>
          </a:p>
          <a:p>
            <a:pPr algn="just">
              <a:spcAft>
                <a:spcPts val="1200"/>
              </a:spcAft>
            </a:pPr>
            <a:endParaRPr lang="el-GR" b="1" dirty="0">
              <a:solidFill>
                <a:srgbClr val="C00000"/>
              </a:solidFill>
              <a:latin typeface="Helvetica" pitchFamily="2" charset="0"/>
              <a:ea typeface="Calibri" panose="020F0502020204030204" pitchFamily="34" charset="0"/>
              <a:cs typeface="Times New Roman" panose="02020603050405020304" pitchFamily="18" charset="0"/>
            </a:endParaRPr>
          </a:p>
          <a:p>
            <a:pPr algn="just">
              <a:spcAft>
                <a:spcPts val="1200"/>
              </a:spcAft>
            </a:pPr>
            <a:r>
              <a:rPr lang="el-GR" b="1" dirty="0">
                <a:solidFill>
                  <a:srgbClr val="0432FF"/>
                </a:solidFill>
                <a:latin typeface="Helvetica" pitchFamily="2" charset="0"/>
                <a:ea typeface="Calibri" panose="020F0502020204030204" pitchFamily="34" charset="0"/>
                <a:cs typeface="Times New Roman" panose="02020603050405020304" pitchFamily="18" charset="0"/>
              </a:rPr>
              <a:t>ΤΟ ΒΑΣΙΚΟ ΤΗΣ ΣΤΟΙΧΕΙΟ = </a:t>
            </a:r>
            <a:r>
              <a:rPr lang="en-GB" b="1" dirty="0">
                <a:latin typeface="Helvetica" pitchFamily="2" charset="0"/>
              </a:rPr>
              <a:t>the ‘world turned upside-down</a:t>
            </a:r>
            <a:r>
              <a:rPr lang="en-GB" dirty="0">
                <a:latin typeface="Helvetica" pitchFamily="2" charset="0"/>
              </a:rPr>
              <a:t>’</a:t>
            </a:r>
            <a:r>
              <a:rPr lang="el-GR" dirty="0">
                <a:latin typeface="Helvetica" pitchFamily="2" charset="0"/>
              </a:rPr>
              <a:t> –  </a:t>
            </a:r>
          </a:p>
          <a:p>
            <a:pPr algn="just">
              <a:spcAft>
                <a:spcPts val="1200"/>
              </a:spcAft>
            </a:pPr>
            <a:r>
              <a:rPr lang="el-GR" b="1" dirty="0">
                <a:solidFill>
                  <a:srgbClr val="C00000"/>
                </a:solidFill>
                <a:latin typeface="Helvetica" pitchFamily="2" charset="0"/>
              </a:rPr>
              <a:t>ΑΝΑΠΟΔΟΓΥΡΙΣΜΑ ΚΟΙΝΩΝΙΚΗΣ ΙΕΡΑΡΧΙΑΣ</a:t>
            </a:r>
          </a:p>
          <a:p>
            <a:pPr algn="just">
              <a:spcAft>
                <a:spcPts val="1200"/>
              </a:spcAft>
            </a:pPr>
            <a:r>
              <a:rPr lang="el-GR" b="1" dirty="0">
                <a:solidFill>
                  <a:srgbClr val="0432FF"/>
                </a:solidFill>
                <a:latin typeface="Helvetica" pitchFamily="2" charset="0"/>
              </a:rPr>
              <a:t>ΤΑ ΚΑΤΩ ΕΡΧΟΝΤΑΙ ΠΑΝΩ / ΤΑ ΠΑΝΩ – ΚΑΤΩ  </a:t>
            </a:r>
            <a:r>
              <a:rPr lang="en-GR" b="1" dirty="0">
                <a:solidFill>
                  <a:srgbClr val="0432FF"/>
                </a:solidFill>
                <a:latin typeface="Helvetica" pitchFamily="2" charset="0"/>
              </a:rPr>
              <a:t> </a:t>
            </a:r>
          </a:p>
          <a:p>
            <a:pPr algn="just">
              <a:spcAft>
                <a:spcPts val="1200"/>
              </a:spcAft>
            </a:pPr>
            <a:endParaRPr lang="el-GR"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spcAft>
                <a:spcPts val="1200"/>
              </a:spcAft>
            </a:pPr>
            <a:r>
              <a:rPr lang="el-GR" b="1" dirty="0" err="1">
                <a:solidFill>
                  <a:srgbClr val="0432FF"/>
                </a:solidFill>
                <a:latin typeface="Helvetica" pitchFamily="2" charset="0"/>
                <a:ea typeface="Calibri" panose="020F0502020204030204" pitchFamily="34" charset="0"/>
                <a:cs typeface="Times New Roman" panose="02020603050405020304" pitchFamily="18" charset="0"/>
              </a:rPr>
              <a:t>Καρναβαλίστικο</a:t>
            </a:r>
            <a:r>
              <a:rPr lang="el-GR" b="1" dirty="0">
                <a:solidFill>
                  <a:srgbClr val="0432FF"/>
                </a:solidFill>
                <a:latin typeface="Helvetica" pitchFamily="2" charset="0"/>
                <a:ea typeface="Calibri" panose="020F0502020204030204" pitchFamily="34" charset="0"/>
                <a:cs typeface="Times New Roman" panose="02020603050405020304" pitchFamily="18" charset="0"/>
              </a:rPr>
              <a:t> στοιχείο – Λαϊκές γιορτές  - πανηγύρια  - Οι ζητιάνοι ντύνονται και τιμώνται ως βασιλείς</a:t>
            </a:r>
            <a:endParaRPr lang="en-US"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spcAft>
                <a:spcPts val="1200"/>
              </a:spcAft>
            </a:pPr>
            <a:endParaRPr lang="el-GR"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spcAft>
                <a:spcPts val="1200"/>
              </a:spcAft>
            </a:pPr>
            <a:r>
              <a:rPr lang="el-GR" b="1" dirty="0">
                <a:solidFill>
                  <a:srgbClr val="C00000"/>
                </a:solidFill>
                <a:latin typeface="Helvetica" pitchFamily="2" charset="0"/>
                <a:ea typeface="Calibri" panose="020F0502020204030204" pitchFamily="34" charset="0"/>
                <a:cs typeface="Times New Roman" panose="02020603050405020304" pitchFamily="18" charset="0"/>
              </a:rPr>
              <a:t>η ανατροπή στο </a:t>
            </a:r>
            <a:r>
              <a:rPr lang="en-US" b="1" i="1" dirty="0">
                <a:solidFill>
                  <a:srgbClr val="C00000"/>
                </a:solidFill>
                <a:latin typeface="Helvetica" pitchFamily="2" charset="0"/>
                <a:ea typeface="Calibri" panose="020F0502020204030204" pitchFamily="34" charset="0"/>
                <a:cs typeface="Times New Roman" panose="02020603050405020304" pitchFamily="18" charset="0"/>
              </a:rPr>
              <a:t>Me and My Girl </a:t>
            </a:r>
            <a:endParaRPr lang="el-GR" b="1" i="1" dirty="0">
              <a:solidFill>
                <a:srgbClr val="C00000"/>
              </a:solidFill>
              <a:latin typeface="Helvetica" pitchFamily="2" charset="0"/>
              <a:ea typeface="Calibri" panose="020F0502020204030204" pitchFamily="34" charset="0"/>
              <a:cs typeface="Times New Roman" panose="02020603050405020304" pitchFamily="18" charset="0"/>
            </a:endParaRPr>
          </a:p>
          <a:p>
            <a:pPr algn="just">
              <a:spcAft>
                <a:spcPts val="1200"/>
              </a:spcAft>
            </a:pPr>
            <a:r>
              <a:rPr lang="en-GB" b="1" dirty="0">
                <a:solidFill>
                  <a:srgbClr val="0432FF"/>
                </a:solidFill>
                <a:latin typeface="Helvetica" pitchFamily="2" charset="0"/>
              </a:rPr>
              <a:t>Bill </a:t>
            </a:r>
            <a:r>
              <a:rPr lang="en-GB" b="1" dirty="0" err="1">
                <a:solidFill>
                  <a:srgbClr val="0432FF"/>
                </a:solidFill>
                <a:latin typeface="Helvetica" pitchFamily="2" charset="0"/>
              </a:rPr>
              <a:t>Snibson</a:t>
            </a:r>
            <a:r>
              <a:rPr lang="el-GR" b="1" dirty="0">
                <a:solidFill>
                  <a:srgbClr val="0432FF"/>
                </a:solidFill>
                <a:latin typeface="Helvetica" pitchFamily="2" charset="0"/>
              </a:rPr>
              <a:t> – ένας λαϊκός άντρας – ΠΛΑΝΟΔΙΟΣ ΠΩΛΗΤΗΣ ΦΡΟΥΤΩΝ - από το </a:t>
            </a:r>
            <a:r>
              <a:rPr lang="en-US" b="1" dirty="0">
                <a:solidFill>
                  <a:srgbClr val="0432FF"/>
                </a:solidFill>
                <a:latin typeface="Helvetica" pitchFamily="2" charset="0"/>
              </a:rPr>
              <a:t>Lambeth</a:t>
            </a:r>
            <a:r>
              <a:rPr lang="el-GR" b="1" dirty="0">
                <a:solidFill>
                  <a:srgbClr val="0432FF"/>
                </a:solidFill>
                <a:latin typeface="Helvetica" pitchFamily="2" charset="0"/>
              </a:rPr>
              <a:t>,</a:t>
            </a:r>
            <a:r>
              <a:rPr lang="en-US" b="1" dirty="0">
                <a:solidFill>
                  <a:srgbClr val="0432FF"/>
                </a:solidFill>
                <a:latin typeface="Helvetica" pitchFamily="2" charset="0"/>
              </a:rPr>
              <a:t> </a:t>
            </a:r>
            <a:r>
              <a:rPr lang="el-GR" b="1" dirty="0">
                <a:solidFill>
                  <a:srgbClr val="0432FF"/>
                </a:solidFill>
                <a:latin typeface="Helvetica" pitchFamily="2" charset="0"/>
              </a:rPr>
              <a:t>κληρονομεί μια τεράστια περιουσία_ </a:t>
            </a:r>
            <a:endParaRPr lang="en-US"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spcAft>
                <a:spcPts val="1200"/>
              </a:spcAft>
            </a:pPr>
            <a:r>
              <a:rPr lang="el-GR" b="1" dirty="0">
                <a:solidFill>
                  <a:srgbClr val="C00000"/>
                </a:solidFill>
                <a:latin typeface="Helvetica" pitchFamily="2" charset="0"/>
                <a:ea typeface="Calibri" panose="020F0502020204030204" pitchFamily="34" charset="0"/>
                <a:cs typeface="Times New Roman" panose="02020603050405020304" pitchFamily="18" charset="0"/>
              </a:rPr>
              <a:t>ΑΝΑΝΕΩΣΗ ΤΟΥ ΚΟΣΜΟΥ, ΣΥΜΦΩΝΑ ΜΕ ΤΑ ΠΡΟΤΥΠΑ –ΓΟΥΣΤΑ ΤΩΝ "ΑΠΟ ΚΑΤΩ"</a:t>
            </a:r>
          </a:p>
          <a:p>
            <a:pPr algn="just">
              <a:spcAft>
                <a:spcPts val="1200"/>
              </a:spcAft>
            </a:pPr>
            <a:r>
              <a:rPr lang="el-GR" b="1" i="1" dirty="0">
                <a:latin typeface="Helvetica" pitchFamily="2" charset="0"/>
                <a:cs typeface="Times New Roman" panose="02020603050405020304" pitchFamily="18" charset="0"/>
              </a:rPr>
              <a:t>"</a:t>
            </a:r>
            <a:r>
              <a:rPr lang="en-US" b="1" i="1" dirty="0">
                <a:latin typeface="Helvetica" pitchFamily="2" charset="0"/>
                <a:cs typeface="Times New Roman" panose="02020603050405020304" pitchFamily="18" charset="0"/>
              </a:rPr>
              <a:t>I</a:t>
            </a:r>
            <a:r>
              <a:rPr lang="en-GB" b="1" i="1" dirty="0">
                <a:latin typeface="Helvetica" pitchFamily="2" charset="0"/>
              </a:rPr>
              <a:t>t is </a:t>
            </a:r>
            <a:r>
              <a:rPr lang="en-GB" b="1" i="1" u="sng" dirty="0">
                <a:latin typeface="Helvetica" pitchFamily="2" charset="0"/>
              </a:rPr>
              <a:t>the high-born </a:t>
            </a:r>
            <a:r>
              <a:rPr lang="en-GB" b="1" i="1" dirty="0">
                <a:latin typeface="Helvetica" pitchFamily="2" charset="0"/>
              </a:rPr>
              <a:t>who, in the original production, </a:t>
            </a:r>
            <a:r>
              <a:rPr lang="en-GB" b="1" i="1" u="sng" dirty="0">
                <a:latin typeface="Helvetica" pitchFamily="2" charset="0"/>
              </a:rPr>
              <a:t>are revitalized from below</a:t>
            </a:r>
            <a:r>
              <a:rPr lang="el-GR" b="1" i="1" u="sng" dirty="0">
                <a:latin typeface="Helvetica" pitchFamily="2" charset="0"/>
              </a:rPr>
              <a:t>"</a:t>
            </a:r>
            <a:r>
              <a:rPr lang="en-GB" b="1" i="1" dirty="0">
                <a:latin typeface="Helvetica" pitchFamily="2" charset="0"/>
              </a:rPr>
              <a:t>.</a:t>
            </a:r>
            <a:endParaRPr lang="en-US" b="1" i="1" dirty="0">
              <a:latin typeface="Helvetica" pitchFamily="2" charset="0"/>
              <a:ea typeface="Calibri" panose="020F0502020204030204" pitchFamily="34" charset="0"/>
              <a:cs typeface="Times New Roman" panose="02020603050405020304" pitchFamily="18" charset="0"/>
            </a:endParaRPr>
          </a:p>
          <a:p>
            <a:pPr algn="just">
              <a:spcAft>
                <a:spcPts val="1200"/>
              </a:spcAft>
            </a:pPr>
            <a:endParaRPr lang="en-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813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0845D-2A49-FE43-8D18-C058E95AB465}"/>
              </a:ext>
            </a:extLst>
          </p:cNvPr>
          <p:cNvSpPr/>
          <p:nvPr/>
        </p:nvSpPr>
        <p:spPr>
          <a:xfrm>
            <a:off x="339047" y="400692"/>
            <a:ext cx="10644027" cy="5109091"/>
          </a:xfrm>
          <a:prstGeom prst="rect">
            <a:avLst/>
          </a:prstGeom>
        </p:spPr>
        <p:txBody>
          <a:bodyPr wrap="square">
            <a:spAutoFit/>
          </a:bodyPr>
          <a:lstStyle/>
          <a:p>
            <a:pPr algn="just">
              <a:spcAft>
                <a:spcPts val="1200"/>
              </a:spcAft>
            </a:pP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a:t>
            </a:r>
            <a:r>
              <a:rPr lang="en-GB" b="1" u="sng"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ir love of display is not the conspicuous consumption </a:t>
            </a:r>
            <a:r>
              <a:rPr lang="el-GR" u="sng"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[επιδεικτική κατανάλωση] </a:t>
            </a:r>
            <a:r>
              <a:rPr lang="en-GB" b="1" u="sng"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of the moneyed classes but making accessible and public the pleasures of being human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they are the people who, however humble their walk in life or lowly their social station, know how to have a good time; how to be true in love</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gn="just">
              <a:spcAft>
                <a:spcPts val="120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They can defy social convention and make the stuffed shirts dance. </a:t>
            </a:r>
          </a:p>
          <a:p>
            <a:pPr algn="just">
              <a:spcAft>
                <a:spcPts val="120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generosity and the self- assertion is irresistible. </a:t>
            </a:r>
          </a:p>
          <a:p>
            <a:pPr algn="just">
              <a:spcAft>
                <a:spcPts val="120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Do as you damn well </a:t>
            </a:r>
            <a:r>
              <a:rPr lang="en-GB"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pleasey</a:t>
            </a:r>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 a favourite line from the Lambeth Walk – is hardly a revolutionary injunction, but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a:t>
            </a:r>
            <a:r>
              <a:rPr lang="en-GB" i="1" dirty="0">
                <a:solidFill>
                  <a:srgbClr val="000000"/>
                </a:solidFill>
                <a:latin typeface="Times" pitchFamily="2" charset="0"/>
                <a:ea typeface="Calibri" panose="020F0502020204030204" pitchFamily="34" charset="0"/>
                <a:cs typeface="Times" pitchFamily="2" charset="0"/>
              </a:rPr>
              <a:t>Me and My Girl</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contrasted to the starched voices [</a:t>
            </a:r>
            <a:r>
              <a:rPr lang="el-GR"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τυπικούρες</a:t>
            </a:r>
            <a:r>
              <a:rPr lang="el-GR"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anxious stratagems </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l-GR"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τεχνάσματα, το αντίθετο της ντομπροσύνης</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the upper-class characters, it certainly seems liberatory.</a:t>
            </a:r>
            <a:r>
              <a:rPr lang="en-GB"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gn="just">
              <a:spcAft>
                <a:spcPts val="1200"/>
              </a:spcAft>
            </a:pPr>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like the defiant ‘</a:t>
            </a:r>
            <a:r>
              <a:rPr lang="en-GB" sz="4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oi</a:t>
            </a:r>
            <a:r>
              <a:rPr lang="en-GB"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which brings song and dance to a climax it is completely transgressive.</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algn="just">
              <a:spcAft>
                <a:spcPts val="1200"/>
              </a:spcAft>
            </a:pP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truly social act of communication which the song and dance embodies galvanizes </a:t>
            </a:r>
            <a:r>
              <a:rPr lang="en-GB"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audience </a:t>
            </a: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unites them in the make-believe </a:t>
            </a:r>
            <a:r>
              <a:rPr lang="en-GB" b="1"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a:t>
            </a:r>
            <a:r>
              <a:rPr lang="en-GB" b="1" u="sng"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olidarity of an auditorium</a:t>
            </a:r>
            <a:r>
              <a:rPr lang="el-GR" b="1" u="sng"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r>
              <a:rPr lang="en-GB" b="1" u="sng"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endParaRPr lang="el-GR" b="1" u="sng"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algn="just">
              <a:spcAft>
                <a:spcPts val="1200"/>
              </a:spcAft>
            </a:pPr>
            <a:endParaRPr lang="el-GR" sz="1600" b="1" u="sng"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endParaRPr>
          </a:p>
          <a:p>
            <a:pPr algn="r">
              <a:spcAft>
                <a:spcPts val="1200"/>
              </a:spcAft>
            </a:pPr>
            <a:r>
              <a:rPr lang="en-US" sz="1600" b="1"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t>
            </a:r>
            <a:r>
              <a:rPr lang="el-GR" sz="1600" b="1"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See in, Samuel Raph</a:t>
            </a:r>
            <a:r>
              <a:rPr lang="en-US" sz="1600" b="1"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ael, Doing </a:t>
            </a:r>
            <a:r>
              <a:rPr lang="en-US" sz="1600" b="1" i="1"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The Lambeth Walk</a:t>
            </a:r>
            <a:r>
              <a:rPr lang="en-US" sz="1600" b="1" dirty="0">
                <a:solidFill>
                  <a:srgbClr val="000000"/>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_</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26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A5859C-20DE-FE42-A650-2DAB37FDB525}"/>
              </a:ext>
            </a:extLst>
          </p:cNvPr>
          <p:cNvSpPr/>
          <p:nvPr/>
        </p:nvSpPr>
        <p:spPr>
          <a:xfrm>
            <a:off x="636998" y="729466"/>
            <a:ext cx="9596063" cy="3416320"/>
          </a:xfrm>
          <a:prstGeom prst="rect">
            <a:avLst/>
          </a:prstGeom>
        </p:spPr>
        <p:txBody>
          <a:bodyPr wrap="square">
            <a:spAutoFit/>
          </a:bodyPr>
          <a:lstStyle/>
          <a:p>
            <a:r>
              <a:rPr lang="el-GR" b="1" dirty="0">
                <a:solidFill>
                  <a:srgbClr val="0432FF"/>
                </a:solidFill>
                <a:latin typeface="Helvetica" pitchFamily="2" charset="0"/>
                <a:ea typeface="Calibri" panose="020F0502020204030204" pitchFamily="34" charset="0"/>
                <a:cs typeface="Times" pitchFamily="2" charset="0"/>
              </a:rPr>
              <a:t>Ο </a:t>
            </a:r>
            <a:r>
              <a:rPr lang="en-GB" b="1" dirty="0" err="1">
                <a:solidFill>
                  <a:srgbClr val="0432FF"/>
                </a:solidFill>
                <a:latin typeface="Helvetica" pitchFamily="2" charset="0"/>
                <a:ea typeface="Calibri" panose="020F0502020204030204" pitchFamily="34" charset="0"/>
                <a:cs typeface="Times" pitchFamily="2" charset="0"/>
              </a:rPr>
              <a:t>Lupino</a:t>
            </a:r>
            <a:r>
              <a:rPr lang="en-GB" b="1" dirty="0">
                <a:solidFill>
                  <a:srgbClr val="0432FF"/>
                </a:solidFill>
                <a:latin typeface="Helvetica" pitchFamily="2" charset="0"/>
                <a:ea typeface="Calibri" panose="020F0502020204030204" pitchFamily="34" charset="0"/>
                <a:cs typeface="Times" pitchFamily="2" charset="0"/>
              </a:rPr>
              <a:t> Lane</a:t>
            </a:r>
            <a:r>
              <a:rPr lang="el-GR" b="1" dirty="0">
                <a:solidFill>
                  <a:srgbClr val="0432FF"/>
                </a:solidFill>
                <a:latin typeface="Helvetica" pitchFamily="2" charset="0"/>
                <a:ea typeface="Calibri" panose="020F0502020204030204" pitchFamily="34" charset="0"/>
                <a:cs typeface="Times" pitchFamily="2" charset="0"/>
              </a:rPr>
              <a:t>, «ένας </a:t>
            </a:r>
            <a:r>
              <a:rPr lang="en-US" b="1" dirty="0">
                <a:solidFill>
                  <a:srgbClr val="0432FF"/>
                </a:solidFill>
                <a:latin typeface="Helvetica" pitchFamily="2" charset="0"/>
                <a:ea typeface="Calibri" panose="020F0502020204030204" pitchFamily="34" charset="0"/>
                <a:cs typeface="Times" pitchFamily="2" charset="0"/>
              </a:rPr>
              <a:t>cockney" </a:t>
            </a:r>
            <a:r>
              <a:rPr lang="el-GR" b="1" dirty="0">
                <a:solidFill>
                  <a:srgbClr val="0432FF"/>
                </a:solidFill>
                <a:latin typeface="Helvetica" pitchFamily="2" charset="0"/>
                <a:ea typeface="Calibri" panose="020F0502020204030204" pitchFamily="34" charset="0"/>
                <a:cs typeface="Times" pitchFamily="2" charset="0"/>
              </a:rPr>
              <a:t> </a:t>
            </a:r>
            <a:r>
              <a:rPr lang="en-US" b="1" dirty="0">
                <a:solidFill>
                  <a:srgbClr val="0432FF"/>
                </a:solidFill>
                <a:latin typeface="Helvetica" pitchFamily="2" charset="0"/>
                <a:ea typeface="Calibri" panose="020F0502020204030204" pitchFamily="34" charset="0"/>
                <a:cs typeface="Times" pitchFamily="2" charset="0"/>
              </a:rPr>
              <a:t> </a:t>
            </a:r>
            <a:r>
              <a:rPr lang="en-US" b="1" dirty="0">
                <a:solidFill>
                  <a:srgbClr val="0432FF"/>
                </a:solidFill>
                <a:latin typeface="Helvetica" pitchFamily="2" charset="0"/>
                <a:ea typeface="Calibri" panose="020F0502020204030204" pitchFamily="34" charset="0"/>
                <a:cs typeface="Times" pitchFamily="2" charset="0"/>
                <a:sym typeface="Wingdings" pitchFamily="2" charset="2"/>
              </a:rPr>
              <a:t> </a:t>
            </a:r>
            <a:r>
              <a:rPr lang="el-GR" b="1" dirty="0">
                <a:solidFill>
                  <a:srgbClr val="0432FF"/>
                </a:solidFill>
                <a:latin typeface="Helvetica" pitchFamily="2" charset="0"/>
                <a:ea typeface="Calibri" panose="020F0502020204030204" pitchFamily="34" charset="0"/>
                <a:cs typeface="Times" pitchFamily="2" charset="0"/>
                <a:sym typeface="Wingdings" pitchFamily="2" charset="2"/>
              </a:rPr>
              <a:t>στήνει το υπόδειγμα του Χορού [</a:t>
            </a:r>
            <a:r>
              <a:rPr lang="en-US" b="1" dirty="0" err="1">
                <a:solidFill>
                  <a:srgbClr val="0432FF"/>
                </a:solidFill>
                <a:latin typeface="Helvetica" pitchFamily="2" charset="0"/>
                <a:ea typeface="Calibri" panose="020F0502020204030204" pitchFamily="34" charset="0"/>
                <a:cs typeface="Times" pitchFamily="2" charset="0"/>
                <a:sym typeface="Wingdings" pitchFamily="2" charset="2"/>
              </a:rPr>
              <a:t>Labeth</a:t>
            </a:r>
            <a:r>
              <a:rPr lang="en-US" b="1" dirty="0">
                <a:solidFill>
                  <a:srgbClr val="0432FF"/>
                </a:solidFill>
                <a:latin typeface="Helvetica" pitchFamily="2" charset="0"/>
                <a:ea typeface="Calibri" panose="020F0502020204030204" pitchFamily="34" charset="0"/>
                <a:cs typeface="Times" pitchFamily="2" charset="0"/>
                <a:sym typeface="Wingdings" pitchFamily="2" charset="2"/>
              </a:rPr>
              <a:t> dance] –</a:t>
            </a:r>
            <a:r>
              <a:rPr lang="el-GR" b="1" dirty="0">
                <a:solidFill>
                  <a:srgbClr val="0432FF"/>
                </a:solidFill>
                <a:latin typeface="Helvetica" pitchFamily="2" charset="0"/>
                <a:ea typeface="Calibri" panose="020F0502020204030204" pitchFamily="34" charset="0"/>
                <a:cs typeface="Times" pitchFamily="2" charset="0"/>
                <a:sym typeface="Wingdings" pitchFamily="2" charset="2"/>
              </a:rPr>
              <a:t>λαϊκού βαδίσματος – έστω με κάπως υπερβολικό τρόπο</a:t>
            </a:r>
          </a:p>
          <a:p>
            <a:endParaRPr lang="el-GR" b="1" dirty="0">
              <a:solidFill>
                <a:srgbClr val="0432FF"/>
              </a:solidFill>
              <a:latin typeface="Helvetica" pitchFamily="2" charset="0"/>
              <a:ea typeface="Calibri" panose="020F0502020204030204" pitchFamily="34" charset="0"/>
              <a:cs typeface="Times" pitchFamily="2" charset="0"/>
              <a:sym typeface="Wingdings" pitchFamily="2" charset="2"/>
            </a:endParaRPr>
          </a:p>
          <a:p>
            <a:endParaRPr lang="en-US" b="1" dirty="0">
              <a:solidFill>
                <a:srgbClr val="0432FF"/>
              </a:solidFill>
              <a:latin typeface="Helvetica" pitchFamily="2" charset="0"/>
              <a:ea typeface="Calibri" panose="020F0502020204030204" pitchFamily="34" charset="0"/>
              <a:cs typeface="Times" pitchFamily="2" charset="0"/>
            </a:endParaRPr>
          </a:p>
          <a:p>
            <a:r>
              <a:rPr lang="en-US" b="1" dirty="0">
                <a:solidFill>
                  <a:srgbClr val="0432FF"/>
                </a:solidFill>
                <a:latin typeface="Helvetica" pitchFamily="2" charset="0"/>
                <a:ea typeface="Calibri" panose="020F0502020204030204" pitchFamily="34" charset="0"/>
                <a:cs typeface="Times" pitchFamily="2" charset="0"/>
              </a:rPr>
              <a:t>- </a:t>
            </a:r>
            <a:r>
              <a:rPr lang="el-GR" b="1" dirty="0">
                <a:solidFill>
                  <a:srgbClr val="0432FF"/>
                </a:solidFill>
                <a:latin typeface="Helvetica" pitchFamily="2" charset="0"/>
                <a:ea typeface="Calibri" panose="020F0502020204030204" pitchFamily="34" charset="0"/>
                <a:cs typeface="Times" pitchFamily="2" charset="0"/>
              </a:rPr>
              <a:t>γοφοί που ταλαντεύονται, </a:t>
            </a:r>
            <a:endParaRPr lang="en-US" b="1" dirty="0">
              <a:solidFill>
                <a:srgbClr val="0432FF"/>
              </a:solidFill>
              <a:latin typeface="Helvetica" pitchFamily="2" charset="0"/>
              <a:ea typeface="Calibri" panose="020F0502020204030204" pitchFamily="34" charset="0"/>
              <a:cs typeface="Times" pitchFamily="2" charset="0"/>
            </a:endParaRPr>
          </a:p>
          <a:p>
            <a:endParaRPr lang="en-US" b="1" dirty="0">
              <a:solidFill>
                <a:srgbClr val="0432FF"/>
              </a:solidFill>
              <a:latin typeface="Helvetica" pitchFamily="2" charset="0"/>
              <a:ea typeface="Calibri" panose="020F0502020204030204" pitchFamily="34" charset="0"/>
              <a:cs typeface="Times" pitchFamily="2" charset="0"/>
            </a:endParaRPr>
          </a:p>
          <a:p>
            <a:r>
              <a:rPr lang="en-US" b="1" dirty="0">
                <a:solidFill>
                  <a:srgbClr val="0432FF"/>
                </a:solidFill>
                <a:latin typeface="Helvetica" pitchFamily="2" charset="0"/>
                <a:ea typeface="Calibri" panose="020F0502020204030204" pitchFamily="34" charset="0"/>
                <a:cs typeface="Times" pitchFamily="2" charset="0"/>
              </a:rPr>
              <a:t>- </a:t>
            </a:r>
            <a:r>
              <a:rPr lang="el-GR" b="1" dirty="0">
                <a:solidFill>
                  <a:srgbClr val="0432FF"/>
                </a:solidFill>
                <a:latin typeface="Helvetica" pitchFamily="2" charset="0"/>
                <a:ea typeface="Calibri" panose="020F0502020204030204" pitchFamily="34" charset="0"/>
                <a:cs typeface="Times" pitchFamily="2" charset="0"/>
              </a:rPr>
              <a:t>χέρια </a:t>
            </a:r>
            <a:r>
              <a:rPr lang="el-GR" b="1" dirty="0" err="1">
                <a:solidFill>
                  <a:srgbClr val="0432FF"/>
                </a:solidFill>
                <a:latin typeface="Helvetica" pitchFamily="2" charset="0"/>
                <a:ea typeface="Calibri" panose="020F0502020204030204" pitchFamily="34" charset="0"/>
                <a:cs typeface="Times" pitchFamily="2" charset="0"/>
              </a:rPr>
              <a:t>ψιλο</a:t>
            </a:r>
            <a:r>
              <a:rPr lang="el-GR" b="1" dirty="0">
                <a:solidFill>
                  <a:srgbClr val="0432FF"/>
                </a:solidFill>
                <a:latin typeface="Helvetica" pitchFamily="2" charset="0"/>
                <a:ea typeface="Calibri" panose="020F0502020204030204" pitchFamily="34" charset="0"/>
                <a:cs typeface="Times" pitchFamily="2" charset="0"/>
              </a:rPr>
              <a:t>-ανοικτά στο πλάι – </a:t>
            </a:r>
            <a:endParaRPr lang="en-US" b="1" dirty="0">
              <a:solidFill>
                <a:srgbClr val="0432FF"/>
              </a:solidFill>
              <a:latin typeface="Helvetica" pitchFamily="2" charset="0"/>
              <a:ea typeface="Calibri" panose="020F0502020204030204" pitchFamily="34" charset="0"/>
              <a:cs typeface="Times" pitchFamily="2" charset="0"/>
            </a:endParaRPr>
          </a:p>
          <a:p>
            <a:endParaRPr lang="en-US" b="1" dirty="0">
              <a:solidFill>
                <a:srgbClr val="0432FF"/>
              </a:solidFill>
              <a:latin typeface="Helvetica" pitchFamily="2" charset="0"/>
              <a:ea typeface="Calibri" panose="020F0502020204030204" pitchFamily="34" charset="0"/>
              <a:cs typeface="Times" pitchFamily="2" charset="0"/>
            </a:endParaRPr>
          </a:p>
          <a:p>
            <a:r>
              <a:rPr lang="en-US" b="1" dirty="0">
                <a:solidFill>
                  <a:srgbClr val="0432FF"/>
                </a:solidFill>
                <a:latin typeface="Helvetica" pitchFamily="2" charset="0"/>
                <a:ea typeface="Calibri" panose="020F0502020204030204" pitchFamily="34" charset="0"/>
                <a:cs typeface="Times" pitchFamily="2" charset="0"/>
              </a:rPr>
              <a:t>- </a:t>
            </a:r>
            <a:r>
              <a:rPr lang="el-GR" b="1" dirty="0">
                <a:solidFill>
                  <a:srgbClr val="0432FF"/>
                </a:solidFill>
                <a:latin typeface="Helvetica" pitchFamily="2" charset="0"/>
                <a:ea typeface="Calibri" panose="020F0502020204030204" pitchFamily="34" charset="0"/>
                <a:cs typeface="Times" pitchFamily="2" charset="0"/>
              </a:rPr>
              <a:t>στις μύτες των ποδιών του σαν να είναι μπόξερ </a:t>
            </a:r>
          </a:p>
          <a:p>
            <a:endParaRPr lang="el-GR" b="1" dirty="0">
              <a:solidFill>
                <a:srgbClr val="C00000"/>
              </a:solidFill>
              <a:latin typeface="Helvetica" pitchFamily="2" charset="0"/>
              <a:ea typeface="Calibri" panose="020F0502020204030204" pitchFamily="34" charset="0"/>
              <a:cs typeface="Times" pitchFamily="2" charset="0"/>
            </a:endParaRPr>
          </a:p>
          <a:p>
            <a:endParaRPr lang="el-GR" b="1" dirty="0">
              <a:solidFill>
                <a:srgbClr val="C00000"/>
              </a:solidFill>
              <a:latin typeface="Helvetica" pitchFamily="2" charset="0"/>
            </a:endParaRPr>
          </a:p>
          <a:p>
            <a:endParaRPr lang="en-GR" dirty="0"/>
          </a:p>
        </p:txBody>
      </p:sp>
    </p:spTree>
    <p:extLst>
      <p:ext uri="{BB962C8B-B14F-4D97-AF65-F5344CB8AC3E}">
        <p14:creationId xmlns:p14="http://schemas.microsoft.com/office/powerpoint/2010/main" val="225843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2FB29A-DCA3-464F-B15E-10453DCF1C88}"/>
              </a:ext>
            </a:extLst>
          </p:cNvPr>
          <p:cNvSpPr/>
          <p:nvPr/>
        </p:nvSpPr>
        <p:spPr>
          <a:xfrm>
            <a:off x="133564" y="123290"/>
            <a:ext cx="12058435" cy="6463308"/>
          </a:xfrm>
          <a:prstGeom prst="rect">
            <a:avLst/>
          </a:prstGeom>
        </p:spPr>
        <p:txBody>
          <a:bodyPr wrap="square">
            <a:spAutoFit/>
          </a:bodyPr>
          <a:lstStyle/>
          <a:p>
            <a:r>
              <a:rPr lang="el-GR" b="1" dirty="0">
                <a:solidFill>
                  <a:srgbClr val="C00000"/>
                </a:solidFill>
                <a:latin typeface="Helvetica" pitchFamily="2" charset="0"/>
                <a:ea typeface="Calibri" panose="020F0502020204030204" pitchFamily="34" charset="0"/>
                <a:cs typeface="Times" pitchFamily="2" charset="0"/>
              </a:rPr>
              <a:t>Το «</a:t>
            </a:r>
            <a:r>
              <a:rPr lang="en-GB" b="1" dirty="0">
                <a:solidFill>
                  <a:srgbClr val="C00000"/>
                </a:solidFill>
                <a:latin typeface="Helvetica" pitchFamily="2" charset="0"/>
                <a:ea typeface="Calibri" panose="020F0502020204030204" pitchFamily="34" charset="0"/>
                <a:cs typeface="Times" pitchFamily="2" charset="0"/>
              </a:rPr>
              <a:t>Lambeth</a:t>
            </a:r>
            <a:r>
              <a:rPr lang="el-GR" b="1" dirty="0">
                <a:solidFill>
                  <a:srgbClr val="C00000"/>
                </a:solidFill>
                <a:latin typeface="Helvetica" pitchFamily="2" charset="0"/>
                <a:ea typeface="Calibri" panose="020F0502020204030204" pitchFamily="34" charset="0"/>
                <a:cs typeface="Times" pitchFamily="2" charset="0"/>
              </a:rPr>
              <a:t>» στο </a:t>
            </a:r>
            <a:r>
              <a:rPr lang="en-US" b="1" i="1" dirty="0">
                <a:solidFill>
                  <a:srgbClr val="C00000"/>
                </a:solidFill>
                <a:latin typeface="Helvetica" pitchFamily="2" charset="0"/>
                <a:ea typeface="Calibri" panose="020F0502020204030204" pitchFamily="34" charset="0"/>
                <a:cs typeface="Times" pitchFamily="2" charset="0"/>
              </a:rPr>
              <a:t>Me and My Girl </a:t>
            </a:r>
            <a:r>
              <a:rPr lang="el-GR" b="1" dirty="0">
                <a:solidFill>
                  <a:srgbClr val="C00000"/>
                </a:solidFill>
                <a:latin typeface="Helvetica" pitchFamily="2" charset="0"/>
                <a:ea typeface="Calibri" panose="020F0502020204030204" pitchFamily="34" charset="0"/>
                <a:cs typeface="Times" pitchFamily="2" charset="0"/>
              </a:rPr>
              <a:t>βασίστηκε σε μια μακρά παράδοση – παρούσα ήδη στην βικτωριανή εποχή</a:t>
            </a:r>
            <a:endParaRPr lang="el-GR" b="1" dirty="0">
              <a:solidFill>
                <a:srgbClr val="C00000"/>
              </a:solidFill>
              <a:latin typeface="Times" pitchFamily="2" charset="0"/>
              <a:ea typeface="Calibri" panose="020F0502020204030204" pitchFamily="34" charset="0"/>
              <a:cs typeface="Times" pitchFamily="2" charset="0"/>
            </a:endParaRPr>
          </a:p>
          <a:p>
            <a:endParaRPr lang="el-GR" b="1" dirty="0">
              <a:solidFill>
                <a:srgbClr val="0432FF"/>
              </a:solidFill>
              <a:latin typeface="Helvetica" pitchFamily="2" charset="0"/>
            </a:endParaRPr>
          </a:p>
          <a:p>
            <a:r>
              <a:rPr lang="el-GR" b="1" dirty="0">
                <a:solidFill>
                  <a:srgbClr val="0432FF"/>
                </a:solidFill>
                <a:latin typeface="Helvetica" pitchFamily="2" charset="0"/>
              </a:rPr>
              <a:t>παρά τον αρχαϊσμό του, το </a:t>
            </a:r>
            <a:r>
              <a:rPr lang="en-GB" b="1" i="1" dirty="0">
                <a:solidFill>
                  <a:srgbClr val="0432FF"/>
                </a:solidFill>
                <a:latin typeface="Helvetica" pitchFamily="2" charset="0"/>
              </a:rPr>
              <a:t>Me and My Girl</a:t>
            </a:r>
            <a:r>
              <a:rPr lang="el-GR" b="1" i="1" dirty="0">
                <a:solidFill>
                  <a:srgbClr val="0432FF"/>
                </a:solidFill>
                <a:latin typeface="Helvetica" pitchFamily="2" charset="0"/>
              </a:rPr>
              <a:t> </a:t>
            </a:r>
            <a:r>
              <a:rPr lang="el-GR" b="1" dirty="0">
                <a:solidFill>
                  <a:srgbClr val="0432FF"/>
                </a:solidFill>
                <a:latin typeface="Helvetica" pitchFamily="2" charset="0"/>
              </a:rPr>
              <a:t>ήταν συντονισμένο με την εποχή του.</a:t>
            </a:r>
          </a:p>
          <a:p>
            <a:endParaRPr lang="el-GR" b="1" dirty="0">
              <a:solidFill>
                <a:srgbClr val="0432FF"/>
              </a:solidFill>
              <a:latin typeface="Helvetica" pitchFamily="2" charset="0"/>
            </a:endParaRPr>
          </a:p>
          <a:p>
            <a:pPr algn="just"/>
            <a:r>
              <a:rPr lang="el-GR" b="1" dirty="0">
                <a:solidFill>
                  <a:srgbClr val="0432FF"/>
                </a:solidFill>
                <a:latin typeface="Helvetica" pitchFamily="2" charset="0"/>
              </a:rPr>
              <a:t>Σαν κοινωνικός, </a:t>
            </a:r>
            <a:r>
              <a:rPr lang="el-GR" b="1" dirty="0" err="1">
                <a:solidFill>
                  <a:srgbClr val="0432FF"/>
                </a:solidFill>
                <a:latin typeface="Helvetica" pitchFamily="2" charset="0"/>
              </a:rPr>
              <a:t>πιασάρικος</a:t>
            </a:r>
            <a:r>
              <a:rPr lang="el-GR" b="1" dirty="0">
                <a:solidFill>
                  <a:srgbClr val="0432FF"/>
                </a:solidFill>
                <a:latin typeface="Helvetica" pitchFamily="2" charset="0"/>
              </a:rPr>
              <a:t> χορός «γεμάτος ζωντάνια και κίνηση» </a:t>
            </a:r>
          </a:p>
          <a:p>
            <a:pPr algn="just"/>
            <a:endParaRPr lang="el-GR" b="1" dirty="0">
              <a:solidFill>
                <a:srgbClr val="0432FF"/>
              </a:solidFill>
              <a:latin typeface="Helvetica" pitchFamily="2" charset="0"/>
            </a:endParaRPr>
          </a:p>
          <a:p>
            <a:pPr algn="just"/>
            <a:r>
              <a:rPr lang="el-GR" b="1" dirty="0">
                <a:solidFill>
                  <a:srgbClr val="0432FF"/>
                </a:solidFill>
                <a:latin typeface="Helvetica" pitchFamily="2" charset="0"/>
                <a:sym typeface="Wingdings" pitchFamily="2" charset="2"/>
              </a:rPr>
              <a:t></a:t>
            </a:r>
            <a:r>
              <a:rPr lang="el-GR" b="1" dirty="0">
                <a:solidFill>
                  <a:srgbClr val="0432FF"/>
                </a:solidFill>
                <a:latin typeface="Helvetica" pitchFamily="2" charset="0"/>
              </a:rPr>
              <a:t> ένα αντίδοτο στην ντροπαλοσύνη/συστολή, διασώζοντας τους νέους από την αμηχανία και τους επέτρεψε να κάνουν ανοίγματα ο ένας στον άλλο.</a:t>
            </a:r>
            <a:r>
              <a:rPr lang="en-GR" dirty="0">
                <a:solidFill>
                  <a:srgbClr val="0432FF"/>
                </a:solidFill>
                <a:latin typeface="Helvetica" pitchFamily="2" charset="0"/>
              </a:rPr>
              <a:t> </a:t>
            </a:r>
            <a:endParaRPr lang="el-GR" dirty="0">
              <a:solidFill>
                <a:srgbClr val="0432FF"/>
              </a:solidFill>
              <a:latin typeface="Helvetica" pitchFamily="2" charset="0"/>
            </a:endParaRPr>
          </a:p>
          <a:p>
            <a:endParaRPr lang="el-GR" b="1" dirty="0">
              <a:solidFill>
                <a:srgbClr val="0432FF"/>
              </a:solidFill>
              <a:latin typeface="Helvetica" pitchFamily="2" charset="0"/>
            </a:endParaRPr>
          </a:p>
          <a:p>
            <a:r>
              <a:rPr lang="el-GR" b="1" dirty="0">
                <a:solidFill>
                  <a:srgbClr val="0432FF"/>
                </a:solidFill>
                <a:latin typeface="Helvetica" pitchFamily="2" charset="0"/>
              </a:rPr>
              <a:t>Αναφορικά με τις ταξικές διαφορές</a:t>
            </a:r>
          </a:p>
          <a:p>
            <a:endParaRPr lang="el-GR" b="1" dirty="0">
              <a:solidFill>
                <a:srgbClr val="0432FF"/>
              </a:solidFill>
              <a:latin typeface="Helvetica" pitchFamily="2" charset="0"/>
            </a:endParaRPr>
          </a:p>
          <a:p>
            <a:r>
              <a:rPr lang="el-GR" b="1" dirty="0">
                <a:solidFill>
                  <a:srgbClr val="0432FF"/>
                </a:solidFill>
                <a:latin typeface="Helvetica" pitchFamily="2" charset="0"/>
                <a:sym typeface="Wingdings" pitchFamily="2" charset="2"/>
              </a:rPr>
              <a:t> </a:t>
            </a:r>
            <a:r>
              <a:rPr lang="el-GR" b="1" dirty="0">
                <a:solidFill>
                  <a:srgbClr val="0432FF"/>
                </a:solidFill>
                <a:latin typeface="Helvetica" pitchFamily="2" charset="0"/>
              </a:rPr>
              <a:t>η εργατική τάξη = τραχιά στους τρόπους, αλλά ακίνδυνη. </a:t>
            </a:r>
          </a:p>
          <a:p>
            <a:r>
              <a:rPr lang="el-GR" b="1" dirty="0">
                <a:solidFill>
                  <a:srgbClr val="0432FF"/>
                </a:solidFill>
                <a:latin typeface="Helvetica" pitchFamily="2" charset="0"/>
                <a:sym typeface="Wingdings" pitchFamily="2" charset="2"/>
              </a:rPr>
              <a:t> </a:t>
            </a:r>
            <a:r>
              <a:rPr lang="el-GR" b="1" dirty="0">
                <a:solidFill>
                  <a:srgbClr val="0432FF"/>
                </a:solidFill>
                <a:latin typeface="Helvetica" pitchFamily="2" charset="0"/>
              </a:rPr>
              <a:t>η αριστοκρατία = αλαζονική και ξιπασμένη, αλλά καλοκάγαθη.</a:t>
            </a:r>
          </a:p>
          <a:p>
            <a:r>
              <a:rPr lang="el-GR" b="1" dirty="0">
                <a:solidFill>
                  <a:srgbClr val="0432FF"/>
                </a:solidFill>
                <a:latin typeface="Helvetica" pitchFamily="2" charset="0"/>
                <a:sym typeface="Wingdings" pitchFamily="2" charset="2"/>
              </a:rPr>
              <a:t> </a:t>
            </a:r>
            <a:r>
              <a:rPr lang="el-GR" b="1" dirty="0">
                <a:solidFill>
                  <a:srgbClr val="0432FF"/>
                </a:solidFill>
                <a:latin typeface="Helvetica" pitchFamily="2" charset="0"/>
              </a:rPr>
              <a:t>οι Άγγλοι =  μια φυλή αξιαγάπητων εκκεντρικών. </a:t>
            </a:r>
          </a:p>
          <a:p>
            <a:endParaRPr lang="el-GR" b="1" dirty="0">
              <a:solidFill>
                <a:srgbClr val="0432FF"/>
              </a:solidFill>
              <a:latin typeface="Helvetica" pitchFamily="2" charset="0"/>
            </a:endParaRPr>
          </a:p>
          <a:p>
            <a:r>
              <a:rPr lang="el-GR" b="1" dirty="0">
                <a:solidFill>
                  <a:srgbClr val="0432FF"/>
                </a:solidFill>
                <a:latin typeface="Helvetica" pitchFamily="2" charset="0"/>
              </a:rPr>
              <a:t>Αν </a:t>
            </a:r>
            <a:r>
              <a:rPr lang="el-GR" b="1" dirty="0">
                <a:solidFill>
                  <a:srgbClr val="C00000"/>
                </a:solidFill>
                <a:latin typeface="Helvetica" pitchFamily="2" charset="0"/>
              </a:rPr>
              <a:t>η εργατική τάξη ήταν η «ερχόμενη τάξη» </a:t>
            </a:r>
            <a:r>
              <a:rPr lang="el-GR" b="1" dirty="0">
                <a:solidFill>
                  <a:srgbClr val="0432FF"/>
                </a:solidFill>
                <a:latin typeface="Helvetica" pitchFamily="2" charset="0"/>
              </a:rPr>
              <a:t>(όπως φαίνεται στο έργο), </a:t>
            </a:r>
          </a:p>
          <a:p>
            <a:r>
              <a:rPr lang="el-GR" b="1" dirty="0">
                <a:solidFill>
                  <a:srgbClr val="0432FF"/>
                </a:solidFill>
                <a:latin typeface="Helvetica" pitchFamily="2" charset="0"/>
              </a:rPr>
              <a:t>δεν ήταν ούτε λόγω της πολιτικής της δύναμης, </a:t>
            </a:r>
          </a:p>
          <a:p>
            <a:r>
              <a:rPr lang="el-GR" b="1" dirty="0">
                <a:solidFill>
                  <a:srgbClr val="0432FF"/>
                </a:solidFill>
                <a:latin typeface="Helvetica" pitchFamily="2" charset="0"/>
              </a:rPr>
              <a:t>ούτε λόγω της ρόλου της στην παραγωγική διαδικασία-οικονομία, </a:t>
            </a:r>
          </a:p>
          <a:p>
            <a:r>
              <a:rPr lang="el-GR" b="1" dirty="0">
                <a:solidFill>
                  <a:srgbClr val="0432FF"/>
                </a:solidFill>
                <a:latin typeface="Helvetica" pitchFamily="2" charset="0"/>
              </a:rPr>
              <a:t>αλλά επειδή τα μέλη της ήξεραν τι σημαίνει η χαρά και η απόλαυση της ζωής. </a:t>
            </a:r>
          </a:p>
          <a:p>
            <a:endParaRPr lang="el-GR" b="1" dirty="0">
              <a:solidFill>
                <a:srgbClr val="0432FF"/>
              </a:solidFill>
              <a:latin typeface="Helvetica" pitchFamily="2" charset="0"/>
            </a:endParaRPr>
          </a:p>
          <a:p>
            <a:r>
              <a:rPr lang="el-GR" b="1" dirty="0">
                <a:solidFill>
                  <a:srgbClr val="0432FF"/>
                </a:solidFill>
                <a:latin typeface="Helvetica" pitchFamily="2" charset="0"/>
              </a:rPr>
              <a:t>Με τα λόγια των ιδρυτών του </a:t>
            </a:r>
            <a:r>
              <a:rPr lang="en-US" b="1" dirty="0">
                <a:solidFill>
                  <a:srgbClr val="0432FF"/>
                </a:solidFill>
                <a:latin typeface="Helvetica" pitchFamily="2" charset="0"/>
              </a:rPr>
              <a:t>Mass Observation</a:t>
            </a:r>
            <a:r>
              <a:rPr lang="el-GR" b="1" dirty="0">
                <a:solidFill>
                  <a:srgbClr val="0432FF"/>
                </a:solidFill>
                <a:latin typeface="Helvetica" pitchFamily="2" charset="0"/>
              </a:rPr>
              <a:t>, «είναι η τάξη που ήξερε πώς να περάσει καλά».</a:t>
            </a:r>
            <a:endParaRPr lang="en-GR" dirty="0">
              <a:solidFill>
                <a:srgbClr val="0432FF"/>
              </a:solidFill>
              <a:latin typeface="Helvetica" pitchFamily="2" charset="0"/>
            </a:endParaRPr>
          </a:p>
          <a:p>
            <a:endParaRPr lang="el-GR" b="1" dirty="0">
              <a:solidFill>
                <a:srgbClr val="C00000"/>
              </a:solidFill>
              <a:latin typeface="Times" pitchFamily="2" charset="0"/>
            </a:endParaRPr>
          </a:p>
          <a:p>
            <a:r>
              <a:rPr lang="en-GR" dirty="0"/>
              <a:t> </a:t>
            </a:r>
          </a:p>
        </p:txBody>
      </p:sp>
    </p:spTree>
    <p:extLst>
      <p:ext uri="{BB962C8B-B14F-4D97-AF65-F5344CB8AC3E}">
        <p14:creationId xmlns:p14="http://schemas.microsoft.com/office/powerpoint/2010/main" val="2527123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81C47A-6E64-6E4F-B7FC-F58FC92856A8}"/>
              </a:ext>
            </a:extLst>
          </p:cNvPr>
          <p:cNvSpPr/>
          <p:nvPr/>
        </p:nvSpPr>
        <p:spPr>
          <a:xfrm>
            <a:off x="215757" y="359596"/>
            <a:ext cx="11352944" cy="6124754"/>
          </a:xfrm>
          <a:prstGeom prst="rect">
            <a:avLst/>
          </a:prstGeom>
        </p:spPr>
        <p:txBody>
          <a:bodyPr wrap="square">
            <a:spAutoFit/>
          </a:bodyPr>
          <a:lstStyle/>
          <a:p>
            <a:r>
              <a:rPr lang="el-GR" b="1" dirty="0">
                <a:solidFill>
                  <a:srgbClr val="0432FF"/>
                </a:solidFill>
              </a:rPr>
              <a:t>ΠΩΣ ΜΠΟΡΟΥΜΕ ΝΑ "ΔΙΑΒΑΣΟΥΜΕ" = ΕΡΜΗΝΕΥΣΟΥΜΕ ΤΟ </a:t>
            </a:r>
            <a:r>
              <a:rPr lang="en-US" b="1" i="1" dirty="0">
                <a:solidFill>
                  <a:srgbClr val="C00000"/>
                </a:solidFill>
              </a:rPr>
              <a:t>ME AND MY GIRL – THE LAMBETH WALK </a:t>
            </a:r>
            <a:r>
              <a:rPr lang="en-US" b="1" dirty="0"/>
              <a:t>– </a:t>
            </a:r>
            <a:r>
              <a:rPr lang="en-US" b="1" dirty="0">
                <a:solidFill>
                  <a:srgbClr val="0432FF"/>
                </a:solidFill>
                <a:highlight>
                  <a:srgbClr val="FFFF00"/>
                </a:highlight>
              </a:rPr>
              <a:t>1937 </a:t>
            </a:r>
            <a:r>
              <a:rPr lang="en-US" b="1" dirty="0">
                <a:solidFill>
                  <a:srgbClr val="0432FF"/>
                </a:solidFill>
              </a:rPr>
              <a:t>??????</a:t>
            </a:r>
          </a:p>
          <a:p>
            <a:endParaRPr lang="en-US" b="1" dirty="0"/>
          </a:p>
          <a:p>
            <a:endParaRPr lang="en-US" b="1" dirty="0">
              <a:solidFill>
                <a:srgbClr val="0432FF"/>
              </a:solidFill>
              <a:latin typeface="Helvetica" pitchFamily="2" charset="0"/>
            </a:endParaRPr>
          </a:p>
          <a:p>
            <a:r>
              <a:rPr lang="el-GR" b="1" dirty="0">
                <a:solidFill>
                  <a:srgbClr val="0432FF"/>
                </a:solidFill>
                <a:latin typeface="Helvetica" pitchFamily="2" charset="0"/>
              </a:rPr>
              <a:t>Ε</a:t>
            </a:r>
            <a:r>
              <a:rPr lang="en-US" b="1" dirty="0" err="1">
                <a:solidFill>
                  <a:srgbClr val="0432FF"/>
                </a:solidFill>
                <a:latin typeface="Helvetica" pitchFamily="2" charset="0"/>
              </a:rPr>
              <a:t>ί</a:t>
            </a:r>
            <a:r>
              <a:rPr lang="el-GR" b="1" dirty="0" err="1">
                <a:solidFill>
                  <a:srgbClr val="0432FF"/>
                </a:solidFill>
                <a:latin typeface="Helvetica" pitchFamily="2" charset="0"/>
              </a:rPr>
              <a:t>σοδος</a:t>
            </a:r>
            <a:r>
              <a:rPr lang="el-GR" b="1" dirty="0">
                <a:solidFill>
                  <a:srgbClr val="0432FF"/>
                </a:solidFill>
                <a:latin typeface="Helvetica" pitchFamily="2" charset="0"/>
              </a:rPr>
              <a:t> στον Β' Παγκόσμιο Πόλεμο </a:t>
            </a:r>
          </a:p>
          <a:p>
            <a:endParaRPr lang="el-GR" b="1" dirty="0">
              <a:solidFill>
                <a:srgbClr val="0432FF"/>
              </a:solidFill>
              <a:latin typeface="Helvetica" pitchFamily="2" charset="0"/>
            </a:endParaRPr>
          </a:p>
          <a:p>
            <a:endParaRPr lang="en-US" b="1" dirty="0">
              <a:solidFill>
                <a:srgbClr val="0432FF"/>
              </a:solidFill>
              <a:latin typeface="Helvetica" pitchFamily="2" charset="0"/>
            </a:endParaRPr>
          </a:p>
          <a:p>
            <a:r>
              <a:rPr lang="el-GR" b="1" dirty="0">
                <a:solidFill>
                  <a:srgbClr val="0432FF"/>
                </a:solidFill>
                <a:latin typeface="Helvetica" pitchFamily="2" charset="0"/>
              </a:rPr>
              <a:t>Μοτίβο της </a:t>
            </a:r>
            <a:r>
              <a:rPr lang="el-GR" b="1" u="sng" dirty="0">
                <a:solidFill>
                  <a:srgbClr val="0432FF"/>
                </a:solidFill>
                <a:latin typeface="Helvetica" pitchFamily="2" charset="0"/>
              </a:rPr>
              <a:t>προπαγάνδας του πολέμου </a:t>
            </a:r>
            <a:r>
              <a:rPr lang="el-GR" b="1" dirty="0">
                <a:solidFill>
                  <a:srgbClr val="0432FF"/>
                </a:solidFill>
                <a:latin typeface="Helvetica" pitchFamily="2" charset="0"/>
              </a:rPr>
              <a:t>- </a:t>
            </a:r>
            <a:r>
              <a:rPr lang="el-GR" b="1" dirty="0">
                <a:solidFill>
                  <a:srgbClr val="C00000"/>
                </a:solidFill>
                <a:latin typeface="Helvetica" pitchFamily="2" charset="0"/>
              </a:rPr>
              <a:t>Αδελφοποίηση μεταξύ τάξεων - «όλοι μαζί» </a:t>
            </a:r>
          </a:p>
          <a:p>
            <a:endParaRPr lang="el-GR" b="1" dirty="0">
              <a:latin typeface="Helvetica" pitchFamily="2" charset="0"/>
            </a:endParaRPr>
          </a:p>
          <a:p>
            <a:r>
              <a:rPr lang="el-GR" b="1" dirty="0" err="1">
                <a:solidFill>
                  <a:srgbClr val="0432FF"/>
                </a:solidFill>
                <a:latin typeface="Helvetica" pitchFamily="2" charset="0"/>
              </a:rPr>
              <a:t>Διαμορφ</a:t>
            </a:r>
            <a:r>
              <a:rPr lang="en-US" b="1" dirty="0" err="1">
                <a:solidFill>
                  <a:srgbClr val="0432FF"/>
                </a:solidFill>
                <a:latin typeface="Helvetica" pitchFamily="2" charset="0"/>
              </a:rPr>
              <a:t>ώ</a:t>
            </a:r>
            <a:r>
              <a:rPr lang="el-GR" b="1" dirty="0" err="1">
                <a:solidFill>
                  <a:srgbClr val="0432FF"/>
                </a:solidFill>
                <a:latin typeface="Helvetica" pitchFamily="2" charset="0"/>
              </a:rPr>
              <a:t>νει</a:t>
            </a:r>
            <a:r>
              <a:rPr lang="el-GR" b="1" dirty="0">
                <a:solidFill>
                  <a:srgbClr val="0432FF"/>
                </a:solidFill>
                <a:latin typeface="Helvetica" pitchFamily="2" charset="0"/>
              </a:rPr>
              <a:t> του όρους της Νίκης </a:t>
            </a:r>
            <a:r>
              <a:rPr lang="el-GR" b="1" dirty="0">
                <a:solidFill>
                  <a:srgbClr val="0432FF"/>
                </a:solidFill>
                <a:latin typeface="Helvetica" pitchFamily="2" charset="0"/>
                <a:sym typeface="Wingdings" pitchFamily="2" charset="2"/>
              </a:rPr>
              <a:t> </a:t>
            </a:r>
            <a:r>
              <a:rPr lang="el-GR" b="1" dirty="0">
                <a:solidFill>
                  <a:srgbClr val="0432FF"/>
                </a:solidFill>
                <a:latin typeface="Helvetica" pitchFamily="2" charset="0"/>
              </a:rPr>
              <a:t>Προαναγγελία της νίκης του κόμματος των Εργατικών </a:t>
            </a:r>
            <a:r>
              <a:rPr lang="el-GR" sz="1400" dirty="0">
                <a:solidFill>
                  <a:srgbClr val="0432FF"/>
                </a:solidFill>
                <a:latin typeface="Helvetica" pitchFamily="2" charset="0"/>
              </a:rPr>
              <a:t>[</a:t>
            </a:r>
            <a:r>
              <a:rPr lang="en-US" sz="1400" dirty="0">
                <a:solidFill>
                  <a:srgbClr val="0432FF"/>
                </a:solidFill>
                <a:latin typeface="Helvetica" pitchFamily="2" charset="0"/>
              </a:rPr>
              <a:t>Clement </a:t>
            </a:r>
            <a:r>
              <a:rPr lang="en-GB" sz="1400" dirty="0">
                <a:solidFill>
                  <a:srgbClr val="0432FF"/>
                </a:solidFill>
                <a:latin typeface="Helvetica" pitchFamily="2" charset="0"/>
              </a:rPr>
              <a:t>Attlee, 1945 – 1951] </a:t>
            </a:r>
          </a:p>
          <a:p>
            <a:endParaRPr lang="en-GB" b="1" dirty="0">
              <a:solidFill>
                <a:srgbClr val="0432FF"/>
              </a:solidFill>
              <a:latin typeface="Helvetica" pitchFamily="2" charset="0"/>
            </a:endParaRPr>
          </a:p>
          <a:p>
            <a:r>
              <a:rPr lang="en-GB" b="1" dirty="0">
                <a:solidFill>
                  <a:srgbClr val="0432FF"/>
                </a:solidFill>
                <a:latin typeface="Helvetica" pitchFamily="2" charset="0"/>
              </a:rPr>
              <a:t> </a:t>
            </a:r>
            <a:r>
              <a:rPr lang="el-GR" b="1" dirty="0">
                <a:solidFill>
                  <a:srgbClr val="0432FF"/>
                </a:solidFill>
                <a:latin typeface="Helvetica" pitchFamily="2" charset="0"/>
                <a:sym typeface="Wingdings" pitchFamily="2" charset="2"/>
              </a:rPr>
              <a:t> Δημοκρατικό αίσθημα των Άγγλων == Δημοκρατικός Πολίτης </a:t>
            </a:r>
          </a:p>
          <a:p>
            <a:endParaRPr lang="el-GR" b="1" dirty="0">
              <a:solidFill>
                <a:srgbClr val="0432FF"/>
              </a:solidFill>
              <a:latin typeface="Helvetica" pitchFamily="2" charset="0"/>
              <a:sym typeface="Wingdings" pitchFamily="2" charset="2"/>
            </a:endParaRPr>
          </a:p>
          <a:p>
            <a:r>
              <a:rPr lang="el-GR" b="1" dirty="0">
                <a:solidFill>
                  <a:srgbClr val="0432FF"/>
                </a:solidFill>
                <a:latin typeface="Helvetica" pitchFamily="2" charset="0"/>
                <a:sym typeface="Wingdings" pitchFamily="2" charset="2"/>
              </a:rPr>
              <a:t> Πατριωτισμός =  </a:t>
            </a:r>
            <a:r>
              <a:rPr lang="el-GR" b="1" dirty="0" err="1">
                <a:solidFill>
                  <a:srgbClr val="0432FF"/>
                </a:solidFill>
                <a:latin typeface="Helvetica" pitchFamily="2" charset="0"/>
                <a:sym typeface="Wingdings" pitchFamily="2" charset="2"/>
              </a:rPr>
              <a:t>Υπερταξικός</a:t>
            </a:r>
            <a:r>
              <a:rPr lang="el-GR" b="1" dirty="0">
                <a:solidFill>
                  <a:srgbClr val="0432FF"/>
                </a:solidFill>
                <a:latin typeface="Helvetica" pitchFamily="2" charset="0"/>
                <a:sym typeface="Wingdings" pitchFamily="2" charset="2"/>
              </a:rPr>
              <a:t> – Αταξικός </a:t>
            </a:r>
          </a:p>
          <a:p>
            <a:endParaRPr lang="el-GR" b="1" dirty="0">
              <a:solidFill>
                <a:srgbClr val="0432FF"/>
              </a:solidFill>
              <a:latin typeface="Helvetica" pitchFamily="2" charset="0"/>
              <a:sym typeface="Wingdings" pitchFamily="2" charset="2"/>
            </a:endParaRPr>
          </a:p>
          <a:p>
            <a:r>
              <a:rPr lang="el-GR" b="1" dirty="0">
                <a:solidFill>
                  <a:srgbClr val="0432FF"/>
                </a:solidFill>
                <a:latin typeface="Helvetica" pitchFamily="2" charset="0"/>
                <a:sym typeface="Wingdings" pitchFamily="2" charset="2"/>
              </a:rPr>
              <a:t>και συγχρόνως </a:t>
            </a:r>
          </a:p>
          <a:p>
            <a:endParaRPr lang="el-GR" b="1" dirty="0">
              <a:solidFill>
                <a:srgbClr val="0432FF"/>
              </a:solidFill>
              <a:latin typeface="Helvetica" pitchFamily="2" charset="0"/>
              <a:sym typeface="Wingdings" pitchFamily="2" charset="2"/>
            </a:endParaRPr>
          </a:p>
          <a:p>
            <a:r>
              <a:rPr lang="el-GR" b="1" dirty="0">
                <a:solidFill>
                  <a:srgbClr val="0432FF"/>
                </a:solidFill>
                <a:latin typeface="Helvetica" pitchFamily="2" charset="0"/>
                <a:sym typeface="Wingdings" pitchFamily="2" charset="2"/>
              </a:rPr>
              <a:t> </a:t>
            </a:r>
            <a:r>
              <a:rPr lang="el-GR" b="1" dirty="0">
                <a:solidFill>
                  <a:srgbClr val="C00000"/>
                </a:solidFill>
                <a:latin typeface="Helvetica" pitchFamily="2" charset="0"/>
                <a:sym typeface="Wingdings" pitchFamily="2" charset="2"/>
              </a:rPr>
              <a:t>Αναγνώριση της Εργατικής Τάξης ως Ραχοκοκαλιάς του έθνους </a:t>
            </a:r>
            <a:r>
              <a:rPr lang="el-GR" b="1" dirty="0">
                <a:solidFill>
                  <a:srgbClr val="0432FF"/>
                </a:solidFill>
                <a:latin typeface="Helvetica" pitchFamily="2" charset="0"/>
                <a:sym typeface="Wingdings" pitchFamily="2" charset="2"/>
              </a:rPr>
              <a:t> </a:t>
            </a:r>
            <a:endParaRPr lang="en-US" b="1" dirty="0">
              <a:solidFill>
                <a:srgbClr val="0432FF"/>
              </a:solidFill>
              <a:latin typeface="Helvetica" pitchFamily="2" charset="0"/>
              <a:sym typeface="Wingdings" pitchFamily="2" charset="2"/>
            </a:endParaRPr>
          </a:p>
          <a:p>
            <a:endParaRPr lang="en-US" b="1" dirty="0">
              <a:solidFill>
                <a:srgbClr val="0432FF"/>
              </a:solidFill>
              <a:latin typeface="Helvetica" pitchFamily="2" charset="0"/>
              <a:sym typeface="Wingdings" pitchFamily="2" charset="2"/>
            </a:endParaRPr>
          </a:p>
          <a:p>
            <a:r>
              <a:rPr lang="el-GR" b="1" dirty="0" err="1">
                <a:solidFill>
                  <a:srgbClr val="0432FF"/>
                </a:solidFill>
                <a:latin typeface="Helvetica" pitchFamily="2" charset="0"/>
                <a:sym typeface="Wingdings" pitchFamily="2" charset="2"/>
              </a:rPr>
              <a:t>Αναγκα</a:t>
            </a:r>
            <a:r>
              <a:rPr lang="en-US" b="1" dirty="0" err="1">
                <a:solidFill>
                  <a:srgbClr val="0432FF"/>
                </a:solidFill>
                <a:latin typeface="Helvetica" pitchFamily="2" charset="0"/>
                <a:sym typeface="Wingdings" pitchFamily="2" charset="2"/>
              </a:rPr>
              <a:t>ί</a:t>
            </a:r>
            <a:r>
              <a:rPr lang="el-GR" b="1" dirty="0">
                <a:solidFill>
                  <a:srgbClr val="0432FF"/>
                </a:solidFill>
                <a:latin typeface="Helvetica" pitchFamily="2" charset="0"/>
                <a:sym typeface="Wingdings" pitchFamily="2" charset="2"/>
              </a:rPr>
              <a:t>α για την μεταπολεμική </a:t>
            </a:r>
            <a:r>
              <a:rPr lang="el-GR" b="1" dirty="0">
                <a:solidFill>
                  <a:srgbClr val="0432FF"/>
                </a:solidFill>
                <a:latin typeface="Helvetica" pitchFamily="2" charset="0"/>
              </a:rPr>
              <a:t>ανασυγκρότηση και την οικονομική ανάπτυξη</a:t>
            </a:r>
          </a:p>
          <a:p>
            <a:endParaRPr lang="el-GR" b="1" dirty="0"/>
          </a:p>
          <a:p>
            <a:endParaRPr lang="el-GR" b="1" dirty="0"/>
          </a:p>
        </p:txBody>
      </p:sp>
    </p:spTree>
    <p:extLst>
      <p:ext uri="{BB962C8B-B14F-4D97-AF65-F5344CB8AC3E}">
        <p14:creationId xmlns:p14="http://schemas.microsoft.com/office/powerpoint/2010/main" val="89730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0F4F2A-BE2C-4341-99D1-FF1B72C12E85}"/>
              </a:ext>
            </a:extLst>
          </p:cNvPr>
          <p:cNvSpPr/>
          <p:nvPr/>
        </p:nvSpPr>
        <p:spPr>
          <a:xfrm>
            <a:off x="1" y="0"/>
            <a:ext cx="12192000" cy="6740307"/>
          </a:xfrm>
          <a:prstGeom prst="rect">
            <a:avLst/>
          </a:prstGeom>
        </p:spPr>
        <p:txBody>
          <a:bodyPr wrap="square">
            <a:spAutoFit/>
          </a:bodyPr>
          <a:lstStyle/>
          <a:p>
            <a:r>
              <a:rPr lang="el-GR" b="1" dirty="0">
                <a:solidFill>
                  <a:srgbClr val="C00000"/>
                </a:solidFill>
                <a:latin typeface="arial" panose="020B0604020202020204" pitchFamily="34" charset="0"/>
              </a:rPr>
              <a:t>ΔΙΑΦΟΡΕΣ – Η ΠΑΡΑΣΤΑΣΗ ΤΟΥ </a:t>
            </a:r>
            <a:r>
              <a:rPr lang="el-GR" b="1" dirty="0">
                <a:solidFill>
                  <a:srgbClr val="C00000"/>
                </a:solidFill>
                <a:highlight>
                  <a:srgbClr val="FFFF00"/>
                </a:highlight>
                <a:latin typeface="arial" panose="020B0604020202020204" pitchFamily="34" charset="0"/>
              </a:rPr>
              <a:t>1985 </a:t>
            </a:r>
            <a:endParaRPr lang="el-GR" b="1" dirty="0">
              <a:solidFill>
                <a:srgbClr val="5F6368"/>
              </a:solidFill>
              <a:highlight>
                <a:srgbClr val="FFFF00"/>
              </a:highlight>
              <a:latin typeface="arial" panose="020B0604020202020204" pitchFamily="34" charset="0"/>
            </a:endParaRPr>
          </a:p>
          <a:p>
            <a:pPr algn="just"/>
            <a:r>
              <a:rPr lang="en-GB" b="1" dirty="0">
                <a:solidFill>
                  <a:srgbClr val="0432FF"/>
                </a:solidFill>
                <a:latin typeface="Helvetica" pitchFamily="2" charset="0"/>
              </a:rPr>
              <a:t>Adelphi Theatre</a:t>
            </a:r>
            <a:r>
              <a:rPr lang="en-GB" dirty="0">
                <a:solidFill>
                  <a:srgbClr val="0432FF"/>
                </a:solidFill>
                <a:latin typeface="Helvetica" pitchFamily="2" charset="0"/>
              </a:rPr>
              <a:t> </a:t>
            </a:r>
            <a:r>
              <a:rPr lang="el-GR" dirty="0">
                <a:solidFill>
                  <a:srgbClr val="0432FF"/>
                </a:solidFill>
                <a:latin typeface="Helvetica" pitchFamily="2" charset="0"/>
              </a:rPr>
              <a:t>[</a:t>
            </a:r>
            <a:r>
              <a:rPr lang="en-GB" dirty="0">
                <a:solidFill>
                  <a:srgbClr val="0432FF"/>
                </a:solidFill>
                <a:latin typeface="Helvetica" pitchFamily="2" charset="0"/>
              </a:rPr>
              <a:t>12 </a:t>
            </a:r>
            <a:r>
              <a:rPr lang="el-GR" dirty="0">
                <a:solidFill>
                  <a:srgbClr val="0432FF"/>
                </a:solidFill>
                <a:latin typeface="Helvetica" pitchFamily="2" charset="0"/>
              </a:rPr>
              <a:t>Φεβρουαρίου</a:t>
            </a:r>
            <a:r>
              <a:rPr lang="en-GB" dirty="0">
                <a:solidFill>
                  <a:srgbClr val="0432FF"/>
                </a:solidFill>
                <a:latin typeface="Helvetica" pitchFamily="2" charset="0"/>
              </a:rPr>
              <a:t> 1985 </a:t>
            </a:r>
            <a:r>
              <a:rPr lang="en-GB" dirty="0" err="1">
                <a:solidFill>
                  <a:srgbClr val="0432FF"/>
                </a:solidFill>
                <a:latin typeface="Helvetica" pitchFamily="2" charset="0"/>
              </a:rPr>
              <a:t>έ</a:t>
            </a:r>
            <a:r>
              <a:rPr lang="el-GR" dirty="0">
                <a:solidFill>
                  <a:srgbClr val="0432FF"/>
                </a:solidFill>
                <a:latin typeface="Helvetica" pitchFamily="2" charset="0"/>
              </a:rPr>
              <a:t>ως </a:t>
            </a:r>
            <a:r>
              <a:rPr lang="en-GB" dirty="0">
                <a:solidFill>
                  <a:srgbClr val="0432FF"/>
                </a:solidFill>
                <a:latin typeface="Helvetica" pitchFamily="2" charset="0"/>
              </a:rPr>
              <a:t>16 </a:t>
            </a:r>
            <a:r>
              <a:rPr lang="el-GR" dirty="0">
                <a:solidFill>
                  <a:srgbClr val="0432FF"/>
                </a:solidFill>
                <a:latin typeface="Helvetica" pitchFamily="2" charset="0"/>
              </a:rPr>
              <a:t>Ιανουαρίου</a:t>
            </a:r>
            <a:r>
              <a:rPr lang="en-GB" dirty="0">
                <a:solidFill>
                  <a:srgbClr val="0432FF"/>
                </a:solidFill>
                <a:latin typeface="Helvetica" pitchFamily="2" charset="0"/>
              </a:rPr>
              <a:t> 1993</a:t>
            </a:r>
            <a:r>
              <a:rPr lang="el-GR" dirty="0">
                <a:solidFill>
                  <a:srgbClr val="0432FF"/>
                </a:solidFill>
                <a:latin typeface="Helvetica" pitchFamily="2" charset="0"/>
              </a:rPr>
              <a:t>]</a:t>
            </a:r>
          </a:p>
          <a:p>
            <a:pPr algn="just"/>
            <a:endParaRPr lang="el-GR" b="1" dirty="0">
              <a:solidFill>
                <a:srgbClr val="0432FF"/>
              </a:solidFill>
              <a:latin typeface="Helvetica" pitchFamily="2" charset="0"/>
            </a:endParaRPr>
          </a:p>
          <a:p>
            <a:pPr algn="just"/>
            <a:r>
              <a:rPr lang="el-GR" b="1" dirty="0">
                <a:solidFill>
                  <a:srgbClr val="0432FF"/>
                </a:solidFill>
                <a:latin typeface="Helvetica" pitchFamily="2" charset="0"/>
              </a:rPr>
              <a:t>Η </a:t>
            </a:r>
            <a:r>
              <a:rPr lang="el-GR" b="1" u="sng" dirty="0">
                <a:solidFill>
                  <a:srgbClr val="0432FF"/>
                </a:solidFill>
                <a:latin typeface="Helvetica" pitchFamily="2" charset="0"/>
              </a:rPr>
              <a:t>ισορροπία</a:t>
            </a:r>
            <a:r>
              <a:rPr lang="el-GR" b="1" dirty="0">
                <a:solidFill>
                  <a:srgbClr val="0432FF"/>
                </a:solidFill>
                <a:latin typeface="Helvetica" pitchFamily="2" charset="0"/>
              </a:rPr>
              <a:t> του αρχικού μιούζικαλ </a:t>
            </a:r>
            <a:r>
              <a:rPr lang="el-GR" b="1" u="sng" dirty="0">
                <a:solidFill>
                  <a:srgbClr val="0432FF"/>
                </a:solidFill>
                <a:latin typeface="Helvetica" pitchFamily="2" charset="0"/>
              </a:rPr>
              <a:t>είχε πειραχτεί – Εδώ κλείνει υπέρ του  </a:t>
            </a:r>
            <a:r>
              <a:rPr lang="el-GR" b="1" u="sng" dirty="0">
                <a:solidFill>
                  <a:srgbClr val="C00000"/>
                </a:solidFill>
                <a:latin typeface="Helvetica" pitchFamily="2" charset="0"/>
              </a:rPr>
              <a:t>Εξευγενισμού</a:t>
            </a:r>
            <a:r>
              <a:rPr lang="en-US" b="1" u="sng" dirty="0">
                <a:solidFill>
                  <a:srgbClr val="C00000"/>
                </a:solidFill>
                <a:latin typeface="Helvetica" pitchFamily="2" charset="0"/>
              </a:rPr>
              <a:t> / Gentrification</a:t>
            </a:r>
            <a:r>
              <a:rPr lang="el-GR" b="1" u="sng" dirty="0">
                <a:solidFill>
                  <a:srgbClr val="0432FF"/>
                </a:solidFill>
                <a:latin typeface="Helvetica" pitchFamily="2" charset="0"/>
              </a:rPr>
              <a:t>. </a:t>
            </a:r>
          </a:p>
          <a:p>
            <a:pPr algn="just"/>
            <a:endParaRPr lang="el-GR" b="1" dirty="0">
              <a:solidFill>
                <a:srgbClr val="0432FF"/>
              </a:solidFill>
              <a:latin typeface="Helvetica" pitchFamily="2" charset="0"/>
            </a:endParaRPr>
          </a:p>
          <a:p>
            <a:pPr algn="just"/>
            <a:r>
              <a:rPr lang="el-GR" b="1" dirty="0">
                <a:solidFill>
                  <a:srgbClr val="C00000"/>
                </a:solidFill>
                <a:highlight>
                  <a:srgbClr val="FFFF00"/>
                </a:highlight>
                <a:latin typeface="Helvetica" pitchFamily="2" charset="0"/>
              </a:rPr>
              <a:t>Στο μιούζικαλ του 1937 </a:t>
            </a:r>
            <a:r>
              <a:rPr lang="el-GR" b="1" dirty="0">
                <a:solidFill>
                  <a:srgbClr val="0432FF"/>
                </a:solidFill>
                <a:latin typeface="Helvetica" pitchFamily="2" charset="0"/>
                <a:sym typeface="Wingdings" pitchFamily="2" charset="2"/>
              </a:rPr>
              <a:t> </a:t>
            </a:r>
            <a:r>
              <a:rPr lang="el-GR" b="1" dirty="0">
                <a:solidFill>
                  <a:srgbClr val="0432FF"/>
                </a:solidFill>
                <a:latin typeface="Helvetica" pitchFamily="2" charset="0"/>
              </a:rPr>
              <a:t> Η ηγεμονία του </a:t>
            </a:r>
            <a:r>
              <a:rPr lang="en-US" b="1" dirty="0">
                <a:solidFill>
                  <a:srgbClr val="0432FF"/>
                </a:solidFill>
                <a:latin typeface="Helvetica" pitchFamily="2" charset="0"/>
              </a:rPr>
              <a:t>Cockney</a:t>
            </a:r>
            <a:r>
              <a:rPr lang="el-GR" b="1" dirty="0">
                <a:solidFill>
                  <a:srgbClr val="0432FF"/>
                </a:solidFill>
                <a:latin typeface="Helvetica" pitchFamily="2" charset="0"/>
              </a:rPr>
              <a:t> δεν αμφισβητήθηκε</a:t>
            </a:r>
          </a:p>
          <a:p>
            <a:pPr algn="just"/>
            <a:r>
              <a:rPr lang="el-GR" b="1" dirty="0">
                <a:solidFill>
                  <a:srgbClr val="0432FF"/>
                </a:solidFill>
                <a:latin typeface="Helvetica" pitchFamily="2" charset="0"/>
              </a:rPr>
              <a:t>Οι αριστοκράτες μαθαίνουν να μιλούν </a:t>
            </a:r>
            <a:r>
              <a:rPr lang="el-GR" b="1" dirty="0" err="1">
                <a:solidFill>
                  <a:srgbClr val="0432FF"/>
                </a:solidFill>
                <a:latin typeface="Helvetica" pitchFamily="2" charset="0"/>
              </a:rPr>
              <a:t>σλανγκ</a:t>
            </a:r>
            <a:r>
              <a:rPr lang="el-GR" b="1" dirty="0">
                <a:solidFill>
                  <a:srgbClr val="0432FF"/>
                </a:solidFill>
                <a:latin typeface="Helvetica" pitchFamily="2" charset="0"/>
              </a:rPr>
              <a:t> – λαϊκή αργκό </a:t>
            </a:r>
          </a:p>
          <a:p>
            <a:r>
              <a:rPr lang="el-GR" b="1" dirty="0">
                <a:solidFill>
                  <a:srgbClr val="0432FF"/>
                </a:solidFill>
                <a:latin typeface="Helvetica" pitchFamily="2" charset="0"/>
              </a:rPr>
              <a:t>ο </a:t>
            </a:r>
            <a:r>
              <a:rPr lang="en-US" b="1" dirty="0">
                <a:solidFill>
                  <a:srgbClr val="0432FF"/>
                </a:solidFill>
                <a:latin typeface="Helvetica" pitchFamily="2" charset="0"/>
              </a:rPr>
              <a:t>Bill </a:t>
            </a:r>
            <a:r>
              <a:rPr lang="el-GR" b="1" dirty="0">
                <a:solidFill>
                  <a:srgbClr val="0432FF"/>
                </a:solidFill>
                <a:latin typeface="Helvetica" pitchFamily="2" charset="0"/>
              </a:rPr>
              <a:t>καθοδηγεί τους αριστοκράτες για το πως να παίξουν φυσαρμόνικα και να μάθουν τις νότες του </a:t>
            </a:r>
            <a:r>
              <a:rPr lang="en-US" b="1" dirty="0">
                <a:solidFill>
                  <a:srgbClr val="0432FF"/>
                </a:solidFill>
                <a:latin typeface="Helvetica" pitchFamily="2" charset="0"/>
              </a:rPr>
              <a:t>Lambeth Walk</a:t>
            </a:r>
            <a:endParaRPr lang="el-GR" b="1" dirty="0">
              <a:solidFill>
                <a:srgbClr val="0432FF"/>
              </a:solidFill>
              <a:latin typeface="Helvetica" pitchFamily="2" charset="0"/>
            </a:endParaRPr>
          </a:p>
          <a:p>
            <a:endParaRPr lang="el-GR" b="1" dirty="0">
              <a:solidFill>
                <a:srgbClr val="0432FF"/>
              </a:solidFill>
              <a:latin typeface="Helvetica" pitchFamily="2" charset="0"/>
            </a:endParaRPr>
          </a:p>
          <a:p>
            <a:r>
              <a:rPr lang="el-GR" b="1" dirty="0">
                <a:solidFill>
                  <a:srgbClr val="C00000"/>
                </a:solidFill>
                <a:highlight>
                  <a:srgbClr val="FFFF00"/>
                </a:highlight>
                <a:latin typeface="Helvetica" pitchFamily="2" charset="0"/>
                <a:sym typeface="Wingdings" pitchFamily="2" charset="2"/>
              </a:rPr>
              <a:t>Στην εκδοχή του 1985 </a:t>
            </a:r>
            <a:r>
              <a:rPr lang="el-GR" b="1" dirty="0">
                <a:solidFill>
                  <a:srgbClr val="0432FF"/>
                </a:solidFill>
                <a:latin typeface="Helvetica" pitchFamily="2" charset="0"/>
                <a:sym typeface="Wingdings" pitchFamily="2" charset="2"/>
              </a:rPr>
              <a:t> </a:t>
            </a:r>
            <a:r>
              <a:rPr lang="el-GR" b="1" dirty="0" err="1">
                <a:solidFill>
                  <a:srgbClr val="0432FF"/>
                </a:solidFill>
                <a:latin typeface="Helvetica" pitchFamily="2" charset="0"/>
              </a:rPr>
              <a:t>Αντ</a:t>
            </a:r>
            <a:r>
              <a:rPr lang="en-US" b="1" dirty="0" err="1">
                <a:solidFill>
                  <a:srgbClr val="0432FF"/>
                </a:solidFill>
                <a:latin typeface="Helvetica" pitchFamily="2" charset="0"/>
              </a:rPr>
              <a:t>ί</a:t>
            </a:r>
            <a:r>
              <a:rPr lang="el-GR" b="1" dirty="0">
                <a:solidFill>
                  <a:srgbClr val="0432FF"/>
                </a:solidFill>
                <a:latin typeface="Helvetica" pitchFamily="2" charset="0"/>
              </a:rPr>
              <a:t> για το </a:t>
            </a:r>
            <a:r>
              <a:rPr lang="en-US" b="1" i="1" dirty="0">
                <a:solidFill>
                  <a:srgbClr val="C00000"/>
                </a:solidFill>
                <a:latin typeface="Helvetica" pitchFamily="2" charset="0"/>
              </a:rPr>
              <a:t>Lambeth Walk </a:t>
            </a:r>
            <a:r>
              <a:rPr lang="en-US" b="1" i="1" dirty="0">
                <a:solidFill>
                  <a:srgbClr val="C00000"/>
                </a:solidFill>
                <a:latin typeface="Helvetica" pitchFamily="2" charset="0"/>
                <a:sym typeface="Wingdings" pitchFamily="2" charset="2"/>
              </a:rPr>
              <a:t> </a:t>
            </a:r>
            <a:r>
              <a:rPr lang="en-GB" b="1" i="1" dirty="0">
                <a:solidFill>
                  <a:srgbClr val="C00000"/>
                </a:solidFill>
                <a:latin typeface="Helvetica" pitchFamily="2" charset="0"/>
              </a:rPr>
              <a:t>The Sun Has Got His Hat On</a:t>
            </a:r>
            <a:r>
              <a:rPr lang="en-GB" dirty="0">
                <a:solidFill>
                  <a:srgbClr val="C00000"/>
                </a:solidFill>
                <a:latin typeface="Helvetica" pitchFamily="2" charset="0"/>
              </a:rPr>
              <a:t> </a:t>
            </a:r>
            <a:r>
              <a:rPr lang="el-GR" dirty="0">
                <a:solidFill>
                  <a:srgbClr val="C00000"/>
                </a:solidFill>
                <a:latin typeface="Helvetica" pitchFamily="2" charset="0"/>
              </a:rPr>
              <a:t>– </a:t>
            </a:r>
            <a:r>
              <a:rPr lang="el-GR" b="1" dirty="0">
                <a:solidFill>
                  <a:srgbClr val="0432FF"/>
                </a:solidFill>
                <a:highlight>
                  <a:srgbClr val="FFFF00"/>
                </a:highlight>
                <a:latin typeface="Helvetica" pitchFamily="2" charset="0"/>
              </a:rPr>
              <a:t>Απαλείφονται οι λαϊκές αναφορές </a:t>
            </a:r>
            <a:endParaRPr lang="en-US" b="1" dirty="0">
              <a:solidFill>
                <a:srgbClr val="0432FF"/>
              </a:solidFill>
              <a:highlight>
                <a:srgbClr val="FFFF00"/>
              </a:highlight>
              <a:latin typeface="Helvetica" pitchFamily="2" charset="0"/>
            </a:endParaRPr>
          </a:p>
          <a:p>
            <a:endParaRPr lang="el-GR" b="1" dirty="0">
              <a:solidFill>
                <a:srgbClr val="0432FF"/>
              </a:solidFill>
              <a:latin typeface="Helvetica" pitchFamily="2" charset="0"/>
            </a:endParaRPr>
          </a:p>
          <a:p>
            <a:r>
              <a:rPr lang="el-GR" b="1" dirty="0">
                <a:solidFill>
                  <a:srgbClr val="0432FF"/>
                </a:solidFill>
                <a:latin typeface="Helvetica" pitchFamily="2" charset="0"/>
              </a:rPr>
              <a:t>Οι </a:t>
            </a:r>
            <a:r>
              <a:rPr lang="el-GR" b="1" dirty="0" err="1">
                <a:solidFill>
                  <a:srgbClr val="0432FF"/>
                </a:solidFill>
                <a:latin typeface="Helvetica" pitchFamily="2" charset="0"/>
              </a:rPr>
              <a:t>αριστοκρ</a:t>
            </a:r>
            <a:r>
              <a:rPr lang="en-US" b="1" dirty="0" err="1">
                <a:solidFill>
                  <a:srgbClr val="0432FF"/>
                </a:solidFill>
                <a:latin typeface="Helvetica" pitchFamily="2" charset="0"/>
              </a:rPr>
              <a:t>ά</a:t>
            </a:r>
            <a:r>
              <a:rPr lang="el-GR" b="1" dirty="0">
                <a:solidFill>
                  <a:srgbClr val="0432FF"/>
                </a:solidFill>
                <a:latin typeface="Helvetica" pitchFamily="2" charset="0"/>
              </a:rPr>
              <a:t>τες δεν φορούν στενά πουκάμισα, αλλά αθλητικά ρούχα – όχι γυαλιά μονόκλ, αλλά ρακέτες τένις  </a:t>
            </a:r>
          </a:p>
          <a:p>
            <a:endParaRPr lang="en-US" b="1" dirty="0">
              <a:solidFill>
                <a:srgbClr val="0432FF"/>
              </a:solidFill>
              <a:latin typeface="Helvetica" pitchFamily="2" charset="0"/>
            </a:endParaRPr>
          </a:p>
          <a:p>
            <a:r>
              <a:rPr lang="el-GR" b="1" dirty="0">
                <a:solidFill>
                  <a:srgbClr val="C00000"/>
                </a:solidFill>
                <a:highlight>
                  <a:srgbClr val="FFFF00"/>
                </a:highlight>
                <a:latin typeface="Helvetica" pitchFamily="2" charset="0"/>
              </a:rPr>
              <a:t>Ταξική εκδίκηση </a:t>
            </a:r>
            <a:r>
              <a:rPr lang="en-US" b="1" dirty="0">
                <a:solidFill>
                  <a:srgbClr val="C00000"/>
                </a:solidFill>
                <a:highlight>
                  <a:srgbClr val="FFFF00"/>
                </a:highlight>
                <a:latin typeface="Helvetica" pitchFamily="2" charset="0"/>
              </a:rPr>
              <a:t>-  </a:t>
            </a:r>
            <a:r>
              <a:rPr lang="el-GR" b="1" dirty="0">
                <a:solidFill>
                  <a:srgbClr val="0432FF"/>
                </a:solidFill>
                <a:highlight>
                  <a:srgbClr val="FFFF00"/>
                </a:highlight>
                <a:latin typeface="Helvetica" pitchFamily="2" charset="0"/>
              </a:rPr>
              <a:t>στο 1985  </a:t>
            </a:r>
            <a:r>
              <a:rPr lang="el-GR" b="1" dirty="0">
                <a:solidFill>
                  <a:srgbClr val="0432FF"/>
                </a:solidFill>
                <a:highlight>
                  <a:srgbClr val="FFFF00"/>
                </a:highlight>
                <a:latin typeface="Helvetica" pitchFamily="2" charset="0"/>
                <a:sym typeface="Wingdings" pitchFamily="2" charset="2"/>
              </a:rPr>
              <a:t> Η</a:t>
            </a:r>
            <a:r>
              <a:rPr lang="el-GR" b="1" dirty="0">
                <a:solidFill>
                  <a:srgbClr val="0432FF"/>
                </a:solidFill>
                <a:highlight>
                  <a:srgbClr val="FFFF00"/>
                </a:highlight>
                <a:latin typeface="Helvetica" pitchFamily="2" charset="0"/>
              </a:rPr>
              <a:t> εργατική τάξη είναι ΞΕΠΕΡΑΣΜΕΝΗ [όχι η Αριστοκρατία].</a:t>
            </a:r>
          </a:p>
          <a:p>
            <a:endParaRPr lang="el-GR" b="1" dirty="0">
              <a:solidFill>
                <a:srgbClr val="0432FF"/>
              </a:solidFill>
              <a:latin typeface="Helvetica" pitchFamily="2" charset="0"/>
            </a:endParaRPr>
          </a:p>
          <a:p>
            <a:r>
              <a:rPr lang="el-GR" b="1" dirty="0">
                <a:solidFill>
                  <a:srgbClr val="C00000"/>
                </a:solidFill>
                <a:latin typeface="Helvetica" pitchFamily="2" charset="0"/>
              </a:rPr>
              <a:t>Η </a:t>
            </a:r>
            <a:r>
              <a:rPr lang="en-US" b="1" dirty="0">
                <a:solidFill>
                  <a:srgbClr val="C00000"/>
                </a:solidFill>
                <a:latin typeface="Helvetica" pitchFamily="2" charset="0"/>
              </a:rPr>
              <a:t>Sally</a:t>
            </a:r>
            <a:r>
              <a:rPr lang="en-US" b="1" dirty="0">
                <a:solidFill>
                  <a:srgbClr val="0432FF"/>
                </a:solidFill>
                <a:latin typeface="Helvetica" pitchFamily="2" charset="0"/>
              </a:rPr>
              <a:t>, </a:t>
            </a:r>
            <a:r>
              <a:rPr lang="el-GR" b="1" dirty="0">
                <a:solidFill>
                  <a:srgbClr val="0432FF"/>
                </a:solidFill>
                <a:latin typeface="Helvetica" pitchFamily="2" charset="0"/>
              </a:rPr>
              <a:t>το κορίτσι του </a:t>
            </a:r>
            <a:r>
              <a:rPr lang="en-US" b="1" dirty="0">
                <a:solidFill>
                  <a:srgbClr val="0432FF"/>
                </a:solidFill>
                <a:latin typeface="Helvetica" pitchFamily="2" charset="0"/>
              </a:rPr>
              <a:t>Bill, </a:t>
            </a:r>
            <a:r>
              <a:rPr lang="el-GR" b="1" dirty="0">
                <a:solidFill>
                  <a:srgbClr val="0432FF"/>
                </a:solidFill>
                <a:latin typeface="Helvetica" pitchFamily="2" charset="0"/>
              </a:rPr>
              <a:t>πείθεται από τον </a:t>
            </a:r>
            <a:r>
              <a:rPr lang="en-US" b="1" dirty="0">
                <a:solidFill>
                  <a:srgbClr val="0432FF"/>
                </a:solidFill>
                <a:latin typeface="Helvetica" pitchFamily="2" charset="0"/>
              </a:rPr>
              <a:t>Sir John </a:t>
            </a:r>
            <a:r>
              <a:rPr lang="el-GR" b="1" dirty="0">
                <a:solidFill>
                  <a:srgbClr val="0432FF"/>
                </a:solidFill>
                <a:latin typeface="Helvetica" pitchFamily="2" charset="0"/>
              </a:rPr>
              <a:t>να μεταμορφωθεί σε "</a:t>
            </a:r>
            <a:r>
              <a:rPr lang="el-GR" b="1" dirty="0">
                <a:solidFill>
                  <a:srgbClr val="C00000"/>
                </a:solidFill>
                <a:latin typeface="Helvetica" pitchFamily="2" charset="0"/>
              </a:rPr>
              <a:t>πραγματική κυρία</a:t>
            </a:r>
            <a:r>
              <a:rPr lang="el-GR" b="1" dirty="0">
                <a:solidFill>
                  <a:srgbClr val="0432FF"/>
                </a:solidFill>
                <a:latin typeface="Helvetica" pitchFamily="2" charset="0"/>
              </a:rPr>
              <a:t>"!</a:t>
            </a:r>
          </a:p>
          <a:p>
            <a:endParaRPr lang="el-GR" dirty="0">
              <a:solidFill>
                <a:srgbClr val="C00000"/>
              </a:solidFill>
              <a:latin typeface="Helvetica" pitchFamily="2" charset="0"/>
            </a:endParaRPr>
          </a:p>
          <a:p>
            <a:r>
              <a:rPr lang="en-GB" b="1" dirty="0">
                <a:solidFill>
                  <a:srgbClr val="0432FF"/>
                </a:solidFill>
                <a:latin typeface="Helvetica" pitchFamily="2" charset="0"/>
              </a:rPr>
              <a:t>Bill</a:t>
            </a:r>
            <a:r>
              <a:rPr lang="el-GR" b="1" dirty="0">
                <a:solidFill>
                  <a:srgbClr val="0432FF"/>
                </a:solidFill>
                <a:latin typeface="Helvetica" pitchFamily="2" charset="0"/>
              </a:rPr>
              <a:t> και η </a:t>
            </a:r>
            <a:r>
              <a:rPr lang="en-GB" b="1" dirty="0">
                <a:solidFill>
                  <a:srgbClr val="0432FF"/>
                </a:solidFill>
                <a:latin typeface="Helvetica" pitchFamily="2" charset="0"/>
              </a:rPr>
              <a:t>Sally</a:t>
            </a:r>
            <a:r>
              <a:rPr lang="el-GR" b="1" dirty="0">
                <a:solidFill>
                  <a:srgbClr val="0432FF"/>
                </a:solidFill>
                <a:latin typeface="Helvetica" pitchFamily="2" charset="0"/>
              </a:rPr>
              <a:t> ==&gt; κάτι σαν </a:t>
            </a:r>
            <a:r>
              <a:rPr lang="en-GB" b="1" dirty="0">
                <a:solidFill>
                  <a:srgbClr val="C00000"/>
                </a:solidFill>
                <a:latin typeface="Helvetica" pitchFamily="2" charset="0"/>
              </a:rPr>
              <a:t>Fred Astaire</a:t>
            </a:r>
            <a:r>
              <a:rPr lang="el-GR" b="1" dirty="0">
                <a:solidFill>
                  <a:srgbClr val="C00000"/>
                </a:solidFill>
                <a:latin typeface="Helvetica" pitchFamily="2" charset="0"/>
              </a:rPr>
              <a:t> και </a:t>
            </a:r>
            <a:r>
              <a:rPr lang="en-GB" b="1" dirty="0">
                <a:solidFill>
                  <a:srgbClr val="C00000"/>
                </a:solidFill>
                <a:latin typeface="Helvetica" pitchFamily="2" charset="0"/>
              </a:rPr>
              <a:t>Ginger Rogers</a:t>
            </a:r>
            <a:r>
              <a:rPr lang="el-GR" b="1" dirty="0">
                <a:solidFill>
                  <a:srgbClr val="C00000"/>
                </a:solidFill>
                <a:latin typeface="Helvetica" pitchFamily="2" charset="0"/>
              </a:rPr>
              <a:t> </a:t>
            </a:r>
            <a:r>
              <a:rPr lang="el-GR" b="1" dirty="0">
                <a:solidFill>
                  <a:srgbClr val="0432FF"/>
                </a:solidFill>
                <a:latin typeface="Helvetica" pitchFamily="2" charset="0"/>
              </a:rPr>
              <a:t>χορεύουν γλιστρώντας κομψά πάνω στην σκηνή</a:t>
            </a:r>
            <a:endParaRPr lang="en-US" b="1" dirty="0">
              <a:solidFill>
                <a:srgbClr val="0432FF"/>
              </a:solidFill>
              <a:latin typeface="Helvetica" pitchFamily="2" charset="0"/>
            </a:endParaRPr>
          </a:p>
          <a:p>
            <a:endParaRPr lang="en-US" b="1" dirty="0">
              <a:solidFill>
                <a:srgbClr val="0432FF"/>
              </a:solidFill>
              <a:latin typeface="Helvetica" pitchFamily="2" charset="0"/>
            </a:endParaRPr>
          </a:p>
          <a:p>
            <a:r>
              <a:rPr lang="en-US" b="1" dirty="0">
                <a:solidFill>
                  <a:srgbClr val="0432FF"/>
                </a:solidFill>
                <a:latin typeface="Helvetica" pitchFamily="2" charset="0"/>
              </a:rPr>
              <a:t>O Bill </a:t>
            </a:r>
            <a:r>
              <a:rPr lang="el-GR" b="1" dirty="0">
                <a:solidFill>
                  <a:srgbClr val="0432FF"/>
                </a:solidFill>
                <a:latin typeface="Helvetica" pitchFamily="2" charset="0"/>
                <a:sym typeface="Wingdings" pitchFamily="2" charset="2"/>
              </a:rPr>
              <a:t></a:t>
            </a:r>
            <a:r>
              <a:rPr lang="el-GR" b="1" dirty="0">
                <a:solidFill>
                  <a:srgbClr val="0432FF"/>
                </a:solidFill>
                <a:latin typeface="Helvetica" pitchFamily="2" charset="0"/>
              </a:rPr>
              <a:t> αντί μιας ταξικά προσδιορισμένης Ανδρικότητας </a:t>
            </a:r>
            <a:r>
              <a:rPr lang="el-GR" b="1" dirty="0">
                <a:solidFill>
                  <a:srgbClr val="0432FF"/>
                </a:solidFill>
                <a:latin typeface="Helvetica" pitchFamily="2" charset="0"/>
                <a:sym typeface="Wingdings" pitchFamily="2" charset="2"/>
              </a:rPr>
              <a:t> στο 1985 -&gt; </a:t>
            </a:r>
            <a:r>
              <a:rPr lang="el-GR" b="1" dirty="0">
                <a:solidFill>
                  <a:srgbClr val="0432FF"/>
                </a:solidFill>
                <a:latin typeface="Helvetica" pitchFamily="2" charset="0"/>
              </a:rPr>
              <a:t> εκπροσώπηση της </a:t>
            </a:r>
            <a:r>
              <a:rPr lang="el-GR" b="1" dirty="0" err="1">
                <a:solidFill>
                  <a:srgbClr val="0432FF"/>
                </a:solidFill>
                <a:latin typeface="Helvetica" pitchFamily="2" charset="0"/>
              </a:rPr>
              <a:t>Αγγλικότητας</a:t>
            </a:r>
            <a:r>
              <a:rPr lang="el-GR" b="1" dirty="0">
                <a:solidFill>
                  <a:srgbClr val="0432FF"/>
                </a:solidFill>
                <a:latin typeface="Helvetica" pitchFamily="2" charset="0"/>
              </a:rPr>
              <a:t> – εθνική παράδοση</a:t>
            </a:r>
            <a:r>
              <a:rPr lang="en-US" b="1" dirty="0">
                <a:solidFill>
                  <a:srgbClr val="0432FF"/>
                </a:solidFill>
                <a:latin typeface="Helvetica" pitchFamily="2" charset="0"/>
              </a:rPr>
              <a:t> </a:t>
            </a:r>
            <a:r>
              <a:rPr lang="en-US" b="1" dirty="0">
                <a:solidFill>
                  <a:srgbClr val="0432FF"/>
                </a:solidFill>
                <a:latin typeface="Helvetica" pitchFamily="2" charset="0"/>
                <a:sym typeface="Wingdings" pitchFamily="2" charset="2"/>
              </a:rPr>
              <a:t> o </a:t>
            </a:r>
            <a:r>
              <a:rPr lang="en-US" b="1" dirty="0" err="1">
                <a:solidFill>
                  <a:srgbClr val="0432FF"/>
                </a:solidFill>
                <a:latin typeface="Helvetica" pitchFamily="2" charset="0"/>
                <a:sym typeface="Wingdings" pitchFamily="2" charset="2"/>
              </a:rPr>
              <a:t>ά</a:t>
            </a:r>
            <a:r>
              <a:rPr lang="el-GR" b="1" dirty="0" err="1">
                <a:solidFill>
                  <a:srgbClr val="0432FF"/>
                </a:solidFill>
                <a:latin typeface="Helvetica" pitchFamily="2" charset="0"/>
                <a:sym typeface="Wingdings" pitchFamily="2" charset="2"/>
              </a:rPr>
              <a:t>γγλος</a:t>
            </a:r>
            <a:r>
              <a:rPr lang="el-GR" b="1" dirty="0">
                <a:solidFill>
                  <a:srgbClr val="0432FF"/>
                </a:solidFill>
                <a:latin typeface="Helvetica" pitchFamily="2" charset="0"/>
                <a:sym typeface="Wingdings" pitchFamily="2" charset="2"/>
              </a:rPr>
              <a:t> πολίτης </a:t>
            </a:r>
            <a:endParaRPr lang="en-GR" dirty="0">
              <a:solidFill>
                <a:srgbClr val="0432FF"/>
              </a:solidFill>
              <a:latin typeface="Helvetica" pitchFamily="2" charset="0"/>
            </a:endParaRPr>
          </a:p>
        </p:txBody>
      </p:sp>
    </p:spTree>
    <p:extLst>
      <p:ext uri="{BB962C8B-B14F-4D97-AF65-F5344CB8AC3E}">
        <p14:creationId xmlns:p14="http://schemas.microsoft.com/office/powerpoint/2010/main" val="365243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FB7E2C-29FA-CA4F-8DEA-CA4DD4D5010D}"/>
              </a:ext>
            </a:extLst>
          </p:cNvPr>
          <p:cNvPicPr>
            <a:picLocks noChangeAspect="1"/>
          </p:cNvPicPr>
          <p:nvPr/>
        </p:nvPicPr>
        <p:blipFill rotWithShape="1">
          <a:blip r:embed="rId2"/>
          <a:srcRect l="11333" r="-11333"/>
          <a:stretch/>
        </p:blipFill>
        <p:spPr>
          <a:xfrm>
            <a:off x="6584566" y="1746000"/>
            <a:ext cx="6324126" cy="5112000"/>
          </a:xfrm>
          <a:prstGeom prst="rect">
            <a:avLst/>
          </a:prstGeom>
        </p:spPr>
      </p:pic>
      <p:pic>
        <p:nvPicPr>
          <p:cNvPr id="5" name="Picture 4">
            <a:extLst>
              <a:ext uri="{FF2B5EF4-FFF2-40B4-BE49-F238E27FC236}">
                <a16:creationId xmlns:a16="http://schemas.microsoft.com/office/drawing/2014/main" id="{3A4FDC8C-FD08-F744-B6B1-14ECED9E74DF}"/>
              </a:ext>
            </a:extLst>
          </p:cNvPr>
          <p:cNvPicPr>
            <a:picLocks noChangeAspect="1"/>
          </p:cNvPicPr>
          <p:nvPr/>
        </p:nvPicPr>
        <p:blipFill rotWithShape="1">
          <a:blip r:embed="rId3"/>
          <a:srcRect l="13557" t="-211" r="-3406" b="211"/>
          <a:stretch/>
        </p:blipFill>
        <p:spPr>
          <a:xfrm>
            <a:off x="0" y="0"/>
            <a:ext cx="6979982" cy="4876800"/>
          </a:xfrm>
          <a:prstGeom prst="rect">
            <a:avLst/>
          </a:prstGeom>
        </p:spPr>
      </p:pic>
    </p:spTree>
    <p:extLst>
      <p:ext uri="{BB962C8B-B14F-4D97-AF65-F5344CB8AC3E}">
        <p14:creationId xmlns:p14="http://schemas.microsoft.com/office/powerpoint/2010/main" val="116989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E0D79F-514D-0740-81F6-6C6376A24B81}"/>
              </a:ext>
            </a:extLst>
          </p:cNvPr>
          <p:cNvSpPr/>
          <p:nvPr/>
        </p:nvSpPr>
        <p:spPr>
          <a:xfrm>
            <a:off x="308225" y="565079"/>
            <a:ext cx="11270750" cy="3139321"/>
          </a:xfrm>
          <a:prstGeom prst="rect">
            <a:avLst/>
          </a:prstGeom>
        </p:spPr>
        <p:txBody>
          <a:bodyPr wrap="square">
            <a:spAutoFit/>
          </a:bodyPr>
          <a:lstStyle/>
          <a:p>
            <a:r>
              <a:rPr lang="en-GR" b="1" dirty="0">
                <a:latin typeface="Helvetica" pitchFamily="2" charset="0"/>
              </a:rPr>
              <a:t>"(...) </a:t>
            </a:r>
            <a:r>
              <a:rPr lang="en-GR" b="1" u="sng" dirty="0">
                <a:solidFill>
                  <a:srgbClr val="C00000"/>
                </a:solidFill>
                <a:latin typeface="Helvetica" pitchFamily="2" charset="0"/>
              </a:rPr>
              <a:t>in the current revival it has been given a conservative twist</a:t>
            </a:r>
            <a:r>
              <a:rPr lang="en-GR" b="1" dirty="0">
                <a:latin typeface="Helvetica" pitchFamily="2" charset="0"/>
              </a:rPr>
              <a:t>. The workers are no longer the coming class; the cockneys no longer know how to be true to themselves.  (...) when it comes to having a good time it seems </a:t>
            </a:r>
            <a:r>
              <a:rPr lang="en-GR" b="1" u="sng" dirty="0">
                <a:latin typeface="Helvetica" pitchFamily="2" charset="0"/>
              </a:rPr>
              <a:t>the upper classes can teach them a thing or two</a:t>
            </a:r>
            <a:r>
              <a:rPr lang="en-GR" b="1" dirty="0">
                <a:latin typeface="Helvetica" pitchFamily="2" charset="0"/>
              </a:rPr>
              <a:t>". </a:t>
            </a:r>
          </a:p>
          <a:p>
            <a:endParaRPr lang="en-GR" dirty="0">
              <a:latin typeface="Helvetica" pitchFamily="2" charset="0"/>
            </a:endParaRPr>
          </a:p>
          <a:p>
            <a:pPr algn="r"/>
            <a:r>
              <a:rPr lang="en-US" b="1" dirty="0">
                <a:solidFill>
                  <a:srgbClr val="000000"/>
                </a:solidFill>
                <a:uFill>
                  <a:solidFill>
                    <a:srgbClr val="000000"/>
                  </a:solidFill>
                </a:uFill>
                <a:latin typeface="Helvetica" pitchFamily="2" charset="0"/>
                <a:ea typeface="Calibri" panose="020F0502020204030204" pitchFamily="34" charset="0"/>
                <a:cs typeface="Times New Roman" panose="02020603050405020304" pitchFamily="18" charset="0"/>
              </a:rPr>
              <a:t>   *</a:t>
            </a:r>
            <a:r>
              <a:rPr lang="el-GR" b="1" dirty="0">
                <a:solidFill>
                  <a:srgbClr val="000000"/>
                </a:solidFill>
                <a:uFill>
                  <a:solidFill>
                    <a:srgbClr val="000000"/>
                  </a:solidFill>
                </a:uFill>
                <a:latin typeface="Helvetica" pitchFamily="2" charset="0"/>
                <a:ea typeface="Calibri" panose="020F0502020204030204" pitchFamily="34" charset="0"/>
                <a:cs typeface="Times New Roman" panose="02020603050405020304" pitchFamily="18" charset="0"/>
              </a:rPr>
              <a:t> </a:t>
            </a:r>
            <a:r>
              <a:rPr lang="en-US" b="1" dirty="0">
                <a:solidFill>
                  <a:srgbClr val="000000"/>
                </a:solidFill>
                <a:uFill>
                  <a:solidFill>
                    <a:srgbClr val="000000"/>
                  </a:solidFill>
                </a:uFill>
                <a:latin typeface="Helvetica" pitchFamily="2" charset="0"/>
                <a:ea typeface="Calibri" panose="020F0502020204030204" pitchFamily="34" charset="0"/>
                <a:cs typeface="Times New Roman" panose="02020603050405020304" pitchFamily="18" charset="0"/>
              </a:rPr>
              <a:t>See in, Samuel Raphael, </a:t>
            </a:r>
            <a:r>
              <a:rPr lang="en-US" b="1" i="1" dirty="0">
                <a:solidFill>
                  <a:srgbClr val="000000"/>
                </a:solidFill>
                <a:uFill>
                  <a:solidFill>
                    <a:srgbClr val="000000"/>
                  </a:solidFill>
                </a:uFill>
                <a:latin typeface="Helvetica" pitchFamily="2" charset="0"/>
                <a:ea typeface="Calibri" panose="020F0502020204030204" pitchFamily="34" charset="0"/>
                <a:cs typeface="Times New Roman" panose="02020603050405020304" pitchFamily="18" charset="0"/>
              </a:rPr>
              <a:t>Doing</a:t>
            </a:r>
            <a:r>
              <a:rPr lang="en-US" b="1" dirty="0">
                <a:solidFill>
                  <a:srgbClr val="000000"/>
                </a:solidFill>
                <a:uFill>
                  <a:solidFill>
                    <a:srgbClr val="000000"/>
                  </a:solidFill>
                </a:uFill>
                <a:latin typeface="Helvetica" pitchFamily="2" charset="0"/>
                <a:ea typeface="Calibri" panose="020F0502020204030204" pitchFamily="34" charset="0"/>
                <a:cs typeface="Times New Roman" panose="02020603050405020304" pitchFamily="18" charset="0"/>
              </a:rPr>
              <a:t> </a:t>
            </a:r>
            <a:r>
              <a:rPr lang="en-US" b="1" i="1" dirty="0">
                <a:solidFill>
                  <a:srgbClr val="000000"/>
                </a:solidFill>
                <a:uFill>
                  <a:solidFill>
                    <a:srgbClr val="000000"/>
                  </a:solidFill>
                </a:uFill>
                <a:latin typeface="Helvetica" pitchFamily="2" charset="0"/>
                <a:ea typeface="Calibri" panose="020F0502020204030204" pitchFamily="34" charset="0"/>
                <a:cs typeface="Times New Roman" panose="02020603050405020304" pitchFamily="18" charset="0"/>
              </a:rPr>
              <a:t>The Lambeth Walk</a:t>
            </a:r>
            <a:r>
              <a:rPr lang="en-US" b="1" dirty="0">
                <a:solidFill>
                  <a:srgbClr val="000000"/>
                </a:solidFill>
                <a:uFill>
                  <a:solidFill>
                    <a:srgbClr val="000000"/>
                  </a:solidFill>
                </a:uFill>
                <a:latin typeface="Helvetica" pitchFamily="2" charset="0"/>
                <a:ea typeface="Calibri" panose="020F0502020204030204" pitchFamily="34" charset="0"/>
                <a:cs typeface="Times New Roman" panose="02020603050405020304" pitchFamily="18" charset="0"/>
              </a:rPr>
              <a:t>_</a:t>
            </a:r>
            <a:endParaRPr lang="en-GR" dirty="0">
              <a:latin typeface="Helvetica" pitchFamily="2" charset="0"/>
              <a:ea typeface="Calibri" panose="020F0502020204030204" pitchFamily="34" charset="0"/>
              <a:cs typeface="Times New Roman" panose="02020603050405020304" pitchFamily="18" charset="0"/>
            </a:endParaRPr>
          </a:p>
          <a:p>
            <a:endParaRPr lang="en-GR" dirty="0">
              <a:latin typeface="Helvetica" pitchFamily="2" charset="0"/>
            </a:endParaRPr>
          </a:p>
          <a:p>
            <a:endParaRPr lang="en-GR" dirty="0"/>
          </a:p>
          <a:p>
            <a:pPr algn="just"/>
            <a:r>
              <a:rPr lang="el-GR" b="1" dirty="0">
                <a:solidFill>
                  <a:srgbClr val="0432FF"/>
                </a:solidFill>
                <a:latin typeface="Helvetica" pitchFamily="2" charset="0"/>
              </a:rPr>
              <a:t>"(...) στην σ</a:t>
            </a:r>
            <a:r>
              <a:rPr lang="en-US" b="1" dirty="0" err="1">
                <a:solidFill>
                  <a:srgbClr val="0432FF"/>
                </a:solidFill>
                <a:latin typeface="Helvetica" pitchFamily="2" charset="0"/>
              </a:rPr>
              <a:t>ύ</a:t>
            </a:r>
            <a:r>
              <a:rPr lang="el-GR" b="1" dirty="0" err="1">
                <a:solidFill>
                  <a:srgbClr val="0432FF"/>
                </a:solidFill>
                <a:latin typeface="Helvetica" pitchFamily="2" charset="0"/>
              </a:rPr>
              <a:t>γχρονη</a:t>
            </a:r>
            <a:r>
              <a:rPr lang="el-GR" b="1" dirty="0">
                <a:solidFill>
                  <a:srgbClr val="0432FF"/>
                </a:solidFill>
                <a:latin typeface="Helvetica" pitchFamily="2" charset="0"/>
              </a:rPr>
              <a:t> αναβίωση υπάρχει μια συντηρητική στροφή. Η εργατική τάξη δεν είναι πλέον η </a:t>
            </a:r>
            <a:r>
              <a:rPr lang="en-US" b="1" dirty="0">
                <a:solidFill>
                  <a:srgbClr val="0432FF"/>
                </a:solidFill>
                <a:latin typeface="Helvetica" pitchFamily="2" charset="0"/>
              </a:rPr>
              <a:t>'</a:t>
            </a:r>
            <a:r>
              <a:rPr lang="el-GR" b="1" dirty="0">
                <a:solidFill>
                  <a:srgbClr val="0432FF"/>
                </a:solidFill>
                <a:latin typeface="Helvetica" pitchFamily="2" charset="0"/>
              </a:rPr>
              <a:t>επερχόμενη τάξη</a:t>
            </a:r>
            <a:r>
              <a:rPr lang="en-US" b="1" dirty="0">
                <a:solidFill>
                  <a:srgbClr val="0432FF"/>
                </a:solidFill>
                <a:latin typeface="Helvetica" pitchFamily="2" charset="0"/>
              </a:rPr>
              <a:t>'</a:t>
            </a:r>
            <a:r>
              <a:rPr lang="el-GR" b="1" dirty="0">
                <a:solidFill>
                  <a:srgbClr val="0432FF"/>
                </a:solidFill>
                <a:latin typeface="Helvetica" pitchFamily="2" charset="0"/>
              </a:rPr>
              <a:t>. </a:t>
            </a:r>
            <a:r>
              <a:rPr lang="en-US" b="1" dirty="0">
                <a:solidFill>
                  <a:srgbClr val="0432FF"/>
                </a:solidFill>
                <a:latin typeface="Helvetica" pitchFamily="2" charset="0"/>
              </a:rPr>
              <a:t>O</a:t>
            </a:r>
            <a:r>
              <a:rPr lang="el-GR" b="1" dirty="0">
                <a:solidFill>
                  <a:srgbClr val="0432FF"/>
                </a:solidFill>
                <a:latin typeface="Helvetica" pitchFamily="2" charset="0"/>
              </a:rPr>
              <a:t>ι </a:t>
            </a:r>
            <a:r>
              <a:rPr lang="en-GR" b="1" dirty="0">
                <a:solidFill>
                  <a:srgbClr val="0432FF"/>
                </a:solidFill>
                <a:latin typeface="Helvetica" pitchFamily="2" charset="0"/>
              </a:rPr>
              <a:t>cockneys </a:t>
            </a:r>
            <a:r>
              <a:rPr lang="el-GR" b="1" dirty="0">
                <a:solidFill>
                  <a:srgbClr val="0432FF"/>
                </a:solidFill>
                <a:latin typeface="Helvetica" pitchFamily="2" charset="0"/>
              </a:rPr>
              <a:t>δεν γνωρίζουν πλέον πώς να είναι </a:t>
            </a:r>
            <a:r>
              <a:rPr lang="el-GR" b="1" dirty="0" err="1">
                <a:solidFill>
                  <a:srgbClr val="0432FF"/>
                </a:solidFill>
                <a:latin typeface="Helvetica" pitchFamily="2" charset="0"/>
              </a:rPr>
              <a:t>πιστο</a:t>
            </a:r>
            <a:r>
              <a:rPr lang="en-US" b="1" dirty="0" err="1">
                <a:solidFill>
                  <a:srgbClr val="0432FF"/>
                </a:solidFill>
                <a:latin typeface="Helvetica" pitchFamily="2" charset="0"/>
              </a:rPr>
              <a:t>ί</a:t>
            </a:r>
            <a:r>
              <a:rPr lang="el-GR" b="1" dirty="0">
                <a:solidFill>
                  <a:srgbClr val="0432FF"/>
                </a:solidFill>
                <a:latin typeface="Helvetica" pitchFamily="2" charset="0"/>
              </a:rPr>
              <a:t> στον εαυτό τους. (...) όταν πρόκειται να διασκεδάσουν, οι ανώτερες τάξεις είναι αυτές που μπορούν να τους διδάξουν ένα ή δύο πράγματα ".</a:t>
            </a:r>
            <a:endParaRPr lang="en-GR" b="1" dirty="0">
              <a:solidFill>
                <a:srgbClr val="0432FF"/>
              </a:solidFill>
              <a:latin typeface="Helvetica" pitchFamily="2" charset="0"/>
            </a:endParaRPr>
          </a:p>
        </p:txBody>
      </p:sp>
    </p:spTree>
    <p:extLst>
      <p:ext uri="{BB962C8B-B14F-4D97-AF65-F5344CB8AC3E}">
        <p14:creationId xmlns:p14="http://schemas.microsoft.com/office/powerpoint/2010/main" val="295607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787AF-11D6-BC4A-A687-5C4917259D9E}"/>
              </a:ext>
            </a:extLst>
          </p:cNvPr>
          <p:cNvSpPr/>
          <p:nvPr/>
        </p:nvSpPr>
        <p:spPr>
          <a:xfrm>
            <a:off x="842481" y="534256"/>
            <a:ext cx="10438544" cy="5355312"/>
          </a:xfrm>
          <a:prstGeom prst="rect">
            <a:avLst/>
          </a:prstGeom>
          <a:solidFill>
            <a:schemeClr val="tx1"/>
          </a:solidFill>
        </p:spPr>
        <p:txBody>
          <a:bodyPr wrap="square">
            <a:spAutoFit/>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n-GR" dirty="0"/>
          </a:p>
        </p:txBody>
      </p:sp>
    </p:spTree>
    <p:extLst>
      <p:ext uri="{BB962C8B-B14F-4D97-AF65-F5344CB8AC3E}">
        <p14:creationId xmlns:p14="http://schemas.microsoft.com/office/powerpoint/2010/main" val="185112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0ECDC8-30ED-6B4C-8D4B-E1D2D2C7D18F}"/>
              </a:ext>
            </a:extLst>
          </p:cNvPr>
          <p:cNvPicPr/>
          <p:nvPr/>
        </p:nvPicPr>
        <p:blipFill>
          <a:blip r:embed="rId2">
            <a:extLst>
              <a:ext uri="{28A0092B-C50C-407E-A947-70E740481C1C}">
                <a14:useLocalDpi xmlns:a14="http://schemas.microsoft.com/office/drawing/2010/main" val="0"/>
              </a:ext>
            </a:extLst>
          </a:blip>
          <a:stretch>
            <a:fillRect/>
          </a:stretch>
        </p:blipFill>
        <p:spPr>
          <a:xfrm>
            <a:off x="479461" y="254000"/>
            <a:ext cx="4267200" cy="6350000"/>
          </a:xfrm>
          <a:prstGeom prst="rect">
            <a:avLst/>
          </a:prstGeom>
        </p:spPr>
      </p:pic>
      <p:sp>
        <p:nvSpPr>
          <p:cNvPr id="3" name="Rectangle 2">
            <a:extLst>
              <a:ext uri="{FF2B5EF4-FFF2-40B4-BE49-F238E27FC236}">
                <a16:creationId xmlns:a16="http://schemas.microsoft.com/office/drawing/2014/main" id="{0F4F8113-CFF4-B448-B6E7-DB75E2031B65}"/>
              </a:ext>
            </a:extLst>
          </p:cNvPr>
          <p:cNvSpPr/>
          <p:nvPr/>
        </p:nvSpPr>
        <p:spPr>
          <a:xfrm>
            <a:off x="5208998" y="254000"/>
            <a:ext cx="6616557" cy="6463308"/>
          </a:xfrm>
          <a:prstGeom prst="rect">
            <a:avLst/>
          </a:prstGeom>
        </p:spPr>
        <p:txBody>
          <a:bodyPr wrap="square">
            <a:spAutoFit/>
          </a:bodyPr>
          <a:lstStyle/>
          <a:p>
            <a:r>
              <a:rPr lang="en-GR" b="1" dirty="0">
                <a:solidFill>
                  <a:srgbClr val="C00000"/>
                </a:solidFill>
              </a:rPr>
              <a:t>Pearly Kings and Queens</a:t>
            </a:r>
            <a:r>
              <a:rPr lang="en-GR" dirty="0">
                <a:solidFill>
                  <a:srgbClr val="C00000"/>
                </a:solidFill>
              </a:rPr>
              <a:t>, known as </a:t>
            </a:r>
            <a:r>
              <a:rPr lang="en-GR" b="1" dirty="0">
                <a:solidFill>
                  <a:srgbClr val="C00000"/>
                </a:solidFill>
              </a:rPr>
              <a:t>pearlies</a:t>
            </a:r>
            <a:r>
              <a:rPr lang="en-GR" dirty="0">
                <a:solidFill>
                  <a:srgbClr val="C00000"/>
                </a:solidFill>
              </a:rPr>
              <a:t> </a:t>
            </a:r>
            <a:endParaRPr lang="el-GR" dirty="0">
              <a:solidFill>
                <a:srgbClr val="C00000"/>
              </a:solidFill>
            </a:endParaRPr>
          </a:p>
          <a:p>
            <a:r>
              <a:rPr lang="en-GR" dirty="0">
                <a:solidFill>
                  <a:srgbClr val="0432FF"/>
                </a:solidFill>
                <a:latin typeface="Calibri" panose="020F0502020204030204" pitchFamily="34" charset="0"/>
                <a:ea typeface="Calibri" panose="020F0502020204030204" pitchFamily="34" charset="0"/>
                <a:cs typeface="Times New Roman" panose="02020603050405020304" pitchFamily="18" charset="0"/>
              </a:rPr>
              <a:t>οργανωμένη φιλανθρωπική παράδοση του πολιτισμού της εργατικής τάξης στο Λονδίνο</a:t>
            </a:r>
            <a:r>
              <a:rPr lang="el-GR" dirty="0">
                <a:solidFill>
                  <a:srgbClr val="0432FF"/>
                </a:solidFill>
                <a:latin typeface="Calibri" panose="020F0502020204030204" pitchFamily="34" charset="0"/>
                <a:ea typeface="Calibri" panose="020F0502020204030204" pitchFamily="34" charset="0"/>
                <a:cs typeface="Times New Roman" panose="02020603050405020304" pitchFamily="18" charset="0"/>
              </a:rPr>
              <a:t>_</a:t>
            </a:r>
          </a:p>
          <a:p>
            <a:endParaRPr lang="el-GR" dirty="0">
              <a:solidFill>
                <a:srgbClr val="0432FF"/>
              </a:solidFill>
              <a:latin typeface="Calibri" panose="020F0502020204030204" pitchFamily="34" charset="0"/>
              <a:cs typeface="Times New Roman" panose="02020603050405020304" pitchFamily="18" charset="0"/>
            </a:endParaRPr>
          </a:p>
          <a:p>
            <a:r>
              <a:rPr lang="en-GR" dirty="0">
                <a:solidFill>
                  <a:srgbClr val="0432FF"/>
                </a:solidFill>
              </a:rPr>
              <a:t>ρούχα </a:t>
            </a:r>
            <a:r>
              <a:rPr lang="en-GR" b="1" u="sng" dirty="0">
                <a:solidFill>
                  <a:srgbClr val="0432FF"/>
                </a:solidFill>
              </a:rPr>
              <a:t>διακοσμημένα με κουμπιά μαργαριτάρι</a:t>
            </a:r>
            <a:endParaRPr lang="el-GR" b="1" u="sng" dirty="0">
              <a:solidFill>
                <a:srgbClr val="0432FF"/>
              </a:solidFill>
            </a:endParaRPr>
          </a:p>
          <a:p>
            <a:endParaRPr lang="el-GR" dirty="0">
              <a:solidFill>
                <a:srgbClr val="0432FF"/>
              </a:solidFill>
            </a:endParaRPr>
          </a:p>
          <a:p>
            <a:r>
              <a:rPr lang="el-GR" dirty="0">
                <a:solidFill>
                  <a:srgbClr val="0432FF"/>
                </a:solidFill>
              </a:rPr>
              <a:t> η </a:t>
            </a:r>
            <a:r>
              <a:rPr lang="el-GR" dirty="0" err="1">
                <a:solidFill>
                  <a:srgbClr val="0432FF"/>
                </a:solidFill>
              </a:rPr>
              <a:t>παρ</a:t>
            </a:r>
            <a:r>
              <a:rPr lang="en-GR" dirty="0">
                <a:solidFill>
                  <a:srgbClr val="0432FF"/>
                </a:solidFill>
              </a:rPr>
              <a:t>ά</a:t>
            </a:r>
            <a:r>
              <a:rPr lang="el-GR" dirty="0" err="1">
                <a:solidFill>
                  <a:srgbClr val="0432FF"/>
                </a:solidFill>
              </a:rPr>
              <a:t>δοση</a:t>
            </a:r>
            <a:r>
              <a:rPr lang="el-GR" dirty="0">
                <a:solidFill>
                  <a:srgbClr val="0432FF"/>
                </a:solidFill>
              </a:rPr>
              <a:t> έρχεται από τον </a:t>
            </a:r>
            <a:r>
              <a:rPr lang="en-GR" b="1" dirty="0">
                <a:solidFill>
                  <a:srgbClr val="C00000"/>
                </a:solidFill>
              </a:rPr>
              <a:t>Henry Croft (1861-1930) </a:t>
            </a:r>
            <a:endParaRPr lang="el-GR" b="1" dirty="0">
              <a:solidFill>
                <a:srgbClr val="C00000"/>
              </a:solidFill>
            </a:endParaRPr>
          </a:p>
          <a:p>
            <a:endParaRPr lang="el-GR" b="1" u="sng" dirty="0"/>
          </a:p>
          <a:p>
            <a:r>
              <a:rPr lang="en-GR" dirty="0">
                <a:solidFill>
                  <a:srgbClr val="0432FF"/>
                </a:solidFill>
              </a:rPr>
              <a:t>ένα ορφανό</a:t>
            </a:r>
            <a:r>
              <a:rPr lang="el-GR" dirty="0">
                <a:solidFill>
                  <a:srgbClr val="0432FF"/>
                </a:solidFill>
              </a:rPr>
              <a:t> που εργαζόταν ως</a:t>
            </a:r>
            <a:r>
              <a:rPr lang="en-GR" dirty="0">
                <a:solidFill>
                  <a:srgbClr val="0432FF"/>
                </a:solidFill>
              </a:rPr>
              <a:t> </a:t>
            </a:r>
            <a:r>
              <a:rPr lang="el-GR" dirty="0">
                <a:solidFill>
                  <a:srgbClr val="0432FF"/>
                </a:solidFill>
              </a:rPr>
              <a:t>οδοκαθαριστής </a:t>
            </a:r>
          </a:p>
          <a:p>
            <a:r>
              <a:rPr lang="el-GR" dirty="0">
                <a:solidFill>
                  <a:srgbClr val="0432FF"/>
                </a:solidFill>
              </a:rPr>
              <a:t>&amp; </a:t>
            </a:r>
            <a:r>
              <a:rPr lang="en-GR" dirty="0">
                <a:solidFill>
                  <a:srgbClr val="0432FF"/>
                </a:solidFill>
              </a:rPr>
              <a:t>συγκέντρω</a:t>
            </a:r>
            <a:r>
              <a:rPr lang="el-GR" dirty="0">
                <a:solidFill>
                  <a:srgbClr val="0432FF"/>
                </a:solidFill>
              </a:rPr>
              <a:t>ν</a:t>
            </a:r>
            <a:r>
              <a:rPr lang="en-GR" dirty="0">
                <a:solidFill>
                  <a:srgbClr val="0432FF"/>
                </a:solidFill>
              </a:rPr>
              <a:t>ε χρήματα για φιλανθρωπικούς σκοπούς. </a:t>
            </a:r>
            <a:endParaRPr lang="el-GR" dirty="0">
              <a:solidFill>
                <a:srgbClr val="0432FF"/>
              </a:solidFill>
            </a:endParaRPr>
          </a:p>
          <a:p>
            <a:endParaRPr lang="el-GR" dirty="0">
              <a:solidFill>
                <a:srgbClr val="0432FF"/>
              </a:solidFill>
            </a:endParaRPr>
          </a:p>
          <a:p>
            <a:pPr algn="just"/>
            <a:r>
              <a:rPr lang="el-GR" dirty="0">
                <a:solidFill>
                  <a:srgbClr val="0432FF"/>
                </a:solidFill>
              </a:rPr>
              <a:t>Ο</a:t>
            </a:r>
            <a:r>
              <a:rPr lang="en-GR" dirty="0">
                <a:solidFill>
                  <a:srgbClr val="0432FF"/>
                </a:solidFill>
              </a:rPr>
              <a:t>ι λιανοπωλητές του Λονδίνου (έμποροι του δρόμου) είχαν τη συνήθεια να φορούν παντελόνι</a:t>
            </a:r>
            <a:r>
              <a:rPr lang="el-GR" dirty="0">
                <a:solidFill>
                  <a:srgbClr val="0432FF"/>
                </a:solidFill>
              </a:rPr>
              <a:t>α</a:t>
            </a:r>
            <a:r>
              <a:rPr lang="en-GR" dirty="0">
                <a:solidFill>
                  <a:srgbClr val="0432FF"/>
                </a:solidFill>
              </a:rPr>
              <a:t> διακοσμημένα στις ραφές με κουμπιά μαργαριταριών</a:t>
            </a:r>
            <a:r>
              <a:rPr lang="el-GR" dirty="0">
                <a:solidFill>
                  <a:srgbClr val="0432FF"/>
                </a:solidFill>
              </a:rPr>
              <a:t> </a:t>
            </a:r>
          </a:p>
          <a:p>
            <a:endParaRPr lang="el-GR" dirty="0">
              <a:solidFill>
                <a:srgbClr val="0432FF"/>
              </a:solidFill>
            </a:endParaRPr>
          </a:p>
          <a:p>
            <a:pPr algn="just"/>
            <a:r>
              <a:rPr lang="el-GR" dirty="0">
                <a:solidFill>
                  <a:srgbClr val="C00000"/>
                </a:solidFill>
              </a:rPr>
              <a:t>Τ</a:t>
            </a:r>
            <a:r>
              <a:rPr lang="en-GR" dirty="0">
                <a:solidFill>
                  <a:srgbClr val="C00000"/>
                </a:solidFill>
              </a:rPr>
              <a:t>έλη του 1870</a:t>
            </a:r>
            <a:r>
              <a:rPr lang="el-GR" dirty="0">
                <a:solidFill>
                  <a:srgbClr val="C00000"/>
                </a:solidFill>
              </a:rPr>
              <a:t> _</a:t>
            </a:r>
            <a:r>
              <a:rPr lang="en-GR" dirty="0">
                <a:solidFill>
                  <a:srgbClr val="C00000"/>
                </a:solidFill>
              </a:rPr>
              <a:t> </a:t>
            </a:r>
            <a:r>
              <a:rPr lang="en-GR" dirty="0">
                <a:solidFill>
                  <a:srgbClr val="0432FF"/>
                </a:solidFill>
              </a:rPr>
              <a:t>ο Croft το προσαρμόζει για να δημιουργήσει ένα μαργαριτάρι κοστούμι </a:t>
            </a:r>
            <a:r>
              <a:rPr lang="el-GR" dirty="0">
                <a:solidFill>
                  <a:srgbClr val="0432FF"/>
                </a:solidFill>
              </a:rPr>
              <a:t> </a:t>
            </a:r>
            <a:r>
              <a:rPr lang="el-GR" dirty="0">
                <a:solidFill>
                  <a:srgbClr val="0432FF"/>
                </a:solidFill>
                <a:sym typeface="Wingdings" pitchFamily="2" charset="2"/>
              </a:rPr>
              <a:t> με σκοπό να δημιουργήσει μια </a:t>
            </a:r>
            <a:r>
              <a:rPr lang="el-GR" dirty="0" err="1">
                <a:solidFill>
                  <a:srgbClr val="0432FF"/>
                </a:solidFill>
                <a:sym typeface="Wingdings" pitchFamily="2" charset="2"/>
              </a:rPr>
              <a:t>περσόνα</a:t>
            </a:r>
            <a:r>
              <a:rPr lang="el-GR" dirty="0">
                <a:solidFill>
                  <a:srgbClr val="0432FF"/>
                </a:solidFill>
                <a:sym typeface="Wingdings" pitchFamily="2" charset="2"/>
              </a:rPr>
              <a:t>, να τραβήξει την προσοχή και </a:t>
            </a:r>
            <a:r>
              <a:rPr lang="en-GR" dirty="0">
                <a:solidFill>
                  <a:srgbClr val="0432FF"/>
                </a:solidFill>
              </a:rPr>
              <a:t>να βοηθήσει </a:t>
            </a:r>
            <a:r>
              <a:rPr lang="el-GR" dirty="0">
                <a:solidFill>
                  <a:srgbClr val="0432FF"/>
                </a:solidFill>
              </a:rPr>
              <a:t>στη συγκέντρωση χρημάτων</a:t>
            </a:r>
            <a:r>
              <a:rPr lang="en-GR" dirty="0">
                <a:solidFill>
                  <a:srgbClr val="0432FF"/>
                </a:solidFill>
              </a:rPr>
              <a:t>. </a:t>
            </a:r>
            <a:endParaRPr lang="el-GR" dirty="0">
              <a:solidFill>
                <a:srgbClr val="0432FF"/>
              </a:solidFill>
            </a:endParaRPr>
          </a:p>
          <a:p>
            <a:endParaRPr lang="el-GR" dirty="0">
              <a:solidFill>
                <a:srgbClr val="0432FF"/>
              </a:solidFill>
            </a:endParaRPr>
          </a:p>
          <a:p>
            <a:r>
              <a:rPr lang="el-GR" dirty="0">
                <a:solidFill>
                  <a:srgbClr val="C00000"/>
                </a:solidFill>
              </a:rPr>
              <a:t>Το </a:t>
            </a:r>
            <a:r>
              <a:rPr lang="en-GR" dirty="0">
                <a:solidFill>
                  <a:srgbClr val="C00000"/>
                </a:solidFill>
              </a:rPr>
              <a:t>1911 </a:t>
            </a:r>
            <a:r>
              <a:rPr lang="en-GR" dirty="0">
                <a:solidFill>
                  <a:srgbClr val="0432FF"/>
                </a:solidFill>
              </a:rPr>
              <a:t>δημιουργήθηκε μια οργανωμένη </a:t>
            </a:r>
            <a:r>
              <a:rPr lang="el-GR" dirty="0">
                <a:solidFill>
                  <a:srgbClr val="0432FF"/>
                </a:solidFill>
              </a:rPr>
              <a:t>φιλανθρωπική εταιρία </a:t>
            </a:r>
            <a:r>
              <a:rPr lang="en-GR" dirty="0">
                <a:solidFill>
                  <a:srgbClr val="0432FF"/>
                </a:solidFill>
              </a:rPr>
              <a:t>στο Finchley</a:t>
            </a:r>
            <a:r>
              <a:rPr lang="el-GR" dirty="0">
                <a:solidFill>
                  <a:srgbClr val="0432FF"/>
                </a:solidFill>
              </a:rPr>
              <a:t> - </a:t>
            </a:r>
            <a:r>
              <a:rPr lang="en-GR" dirty="0">
                <a:solidFill>
                  <a:srgbClr val="0432FF"/>
                </a:solidFill>
              </a:rPr>
              <a:t>βόρειο Λονδίνο.</a:t>
            </a:r>
          </a:p>
          <a:p>
            <a:endParaRPr lang="el-GR" dirty="0">
              <a:solidFill>
                <a:srgbClr val="0432FF"/>
              </a:solidFill>
            </a:endParaRPr>
          </a:p>
        </p:txBody>
      </p:sp>
    </p:spTree>
    <p:extLst>
      <p:ext uri="{BB962C8B-B14F-4D97-AF65-F5344CB8AC3E}">
        <p14:creationId xmlns:p14="http://schemas.microsoft.com/office/powerpoint/2010/main" val="57305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A61028-EBD7-6848-93B7-492BCB590AF1}"/>
              </a:ext>
            </a:extLst>
          </p:cNvPr>
          <p:cNvSpPr/>
          <p:nvPr/>
        </p:nvSpPr>
        <p:spPr>
          <a:xfrm>
            <a:off x="432486" y="98854"/>
            <a:ext cx="11759513" cy="6718121"/>
          </a:xfrm>
          <a:prstGeom prst="rect">
            <a:avLst/>
          </a:prstGeom>
        </p:spPr>
        <p:txBody>
          <a:bodyPr wrap="square">
            <a:spAutoFit/>
          </a:bodyPr>
          <a:lstStyle/>
          <a:p>
            <a:pPr algn="just">
              <a:lnSpc>
                <a:spcPct val="120000"/>
              </a:lnSpc>
            </a:pPr>
            <a:r>
              <a:rPr lang="en-GB" b="1" dirty="0" err="1">
                <a:solidFill>
                  <a:srgbClr val="0432FF"/>
                </a:solidFill>
                <a:latin typeface="Helvetica" pitchFamily="2" charset="0"/>
                <a:ea typeface="Calibri" panose="020F0502020204030204" pitchFamily="34" charset="0"/>
                <a:cs typeface="Helvetica" pitchFamily="2" charset="0"/>
              </a:rPr>
              <a:t>Το</a:t>
            </a:r>
            <a:r>
              <a:rPr lang="en-GB" b="1" dirty="0">
                <a:solidFill>
                  <a:srgbClr val="0432FF"/>
                </a:solidFill>
                <a:latin typeface="Helvetica" pitchFamily="2" charset="0"/>
                <a:ea typeface="Calibri" panose="020F0502020204030204" pitchFamily="34" charset="0"/>
                <a:cs typeface="Helvetica" pitchFamily="2" charset="0"/>
              </a:rPr>
              <a:t> "The Lambeth Walk" </a:t>
            </a:r>
            <a:r>
              <a:rPr lang="el-GR"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τρ</a:t>
            </a:r>
            <a:r>
              <a:rPr lang="en-GB" b="1" dirty="0">
                <a:solidFill>
                  <a:srgbClr val="0432FF"/>
                </a:solidFill>
                <a:latin typeface="Helvetica" pitchFamily="2" charset="0"/>
                <a:ea typeface="Calibri" panose="020F0502020204030204" pitchFamily="34" charset="0"/>
                <a:cs typeface="Helvetica" pitchFamily="2" charset="0"/>
              </a:rPr>
              <a:t>α</a:t>
            </a:r>
            <a:r>
              <a:rPr lang="en-GB" b="1" dirty="0" err="1">
                <a:solidFill>
                  <a:srgbClr val="0432FF"/>
                </a:solidFill>
                <a:latin typeface="Helvetica" pitchFamily="2" charset="0"/>
                <a:ea typeface="Calibri" panose="020F0502020204030204" pitchFamily="34" charset="0"/>
                <a:cs typeface="Helvetica" pitchFamily="2" charset="0"/>
              </a:rPr>
              <a:t>γούδι</a:t>
            </a:r>
            <a:r>
              <a:rPr lang="en-GB" b="1" dirty="0">
                <a:solidFill>
                  <a:srgbClr val="0432FF"/>
                </a:solidFill>
                <a:latin typeface="Helvetica" pitchFamily="2" charset="0"/>
                <a:ea typeface="Calibri" panose="020F0502020204030204" pitchFamily="34" charset="0"/>
                <a:cs typeface="Helvetica" pitchFamily="2" charset="0"/>
              </a:rPr>
              <a:t> απ</a:t>
            </a:r>
            <a:r>
              <a:rPr lang="en-GB" b="1" dirty="0" err="1">
                <a:solidFill>
                  <a:srgbClr val="0432FF"/>
                </a:solidFill>
                <a:latin typeface="Helvetica" pitchFamily="2" charset="0"/>
                <a:ea typeface="Calibri" panose="020F0502020204030204" pitchFamily="34" charset="0"/>
                <a:cs typeface="Helvetica" pitchFamily="2" charset="0"/>
              </a:rPr>
              <a:t>ό</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το</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μιούζικ</a:t>
            </a:r>
            <a:r>
              <a:rPr lang="en-GB" b="1" dirty="0">
                <a:solidFill>
                  <a:srgbClr val="0432FF"/>
                </a:solidFill>
                <a:latin typeface="Helvetica" pitchFamily="2" charset="0"/>
                <a:ea typeface="Calibri" panose="020F0502020204030204" pitchFamily="34" charset="0"/>
                <a:cs typeface="Helvetica" pitchFamily="2" charset="0"/>
              </a:rPr>
              <a:t>α</a:t>
            </a:r>
            <a:r>
              <a:rPr lang="en-GB" b="1" dirty="0" err="1">
                <a:solidFill>
                  <a:srgbClr val="0432FF"/>
                </a:solidFill>
                <a:latin typeface="Helvetica" pitchFamily="2" charset="0"/>
                <a:ea typeface="Calibri" panose="020F0502020204030204" pitchFamily="34" charset="0"/>
                <a:cs typeface="Helvetica" pitchFamily="2" charset="0"/>
              </a:rPr>
              <a:t>λ</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του</a:t>
            </a:r>
            <a:r>
              <a:rPr lang="en-GB" b="1" dirty="0">
                <a:solidFill>
                  <a:srgbClr val="0432FF"/>
                </a:solidFill>
                <a:latin typeface="Helvetica" pitchFamily="2" charset="0"/>
                <a:ea typeface="Calibri" panose="020F0502020204030204" pitchFamily="34" charset="0"/>
                <a:cs typeface="Helvetica" pitchFamily="2" charset="0"/>
              </a:rPr>
              <a:t> 1937, </a:t>
            </a:r>
            <a:r>
              <a:rPr lang="en-GB" b="1" dirty="0" err="1">
                <a:solidFill>
                  <a:srgbClr val="0432FF"/>
                </a:solidFill>
                <a:latin typeface="Helvetica" pitchFamily="2" charset="0"/>
                <a:ea typeface="Calibri" panose="020F0502020204030204" pitchFamily="34" charset="0"/>
                <a:cs typeface="Helvetica" pitchFamily="2" charset="0"/>
              </a:rPr>
              <a:t>το</a:t>
            </a:r>
            <a:r>
              <a:rPr lang="en-GB" b="1" dirty="0">
                <a:solidFill>
                  <a:srgbClr val="0432FF"/>
                </a:solidFill>
                <a:latin typeface="Helvetica" pitchFamily="2" charset="0"/>
                <a:ea typeface="Calibri" panose="020F0502020204030204" pitchFamily="34" charset="0"/>
                <a:cs typeface="Helvetica" pitchFamily="2" charset="0"/>
              </a:rPr>
              <a:t> Me and My Girl (</a:t>
            </a:r>
            <a:r>
              <a:rPr lang="en-GB" b="1" dirty="0" err="1">
                <a:solidFill>
                  <a:srgbClr val="0432FF"/>
                </a:solidFill>
                <a:latin typeface="Helvetica" pitchFamily="2" charset="0"/>
                <a:ea typeface="Calibri" panose="020F0502020204030204" pitchFamily="34" charset="0"/>
                <a:cs typeface="Helvetica" pitchFamily="2" charset="0"/>
              </a:rPr>
              <a:t>με</a:t>
            </a:r>
            <a:r>
              <a:rPr lang="en-GB" b="1" dirty="0">
                <a:solidFill>
                  <a:srgbClr val="0432FF"/>
                </a:solidFill>
                <a:latin typeface="Helvetica" pitchFamily="2" charset="0"/>
                <a:ea typeface="Calibri" panose="020F0502020204030204" pitchFamily="34" charset="0"/>
                <a:cs typeface="Helvetica" pitchFamily="2" charset="0"/>
              </a:rPr>
              <a:t> β</a:t>
            </a:r>
            <a:r>
              <a:rPr lang="en-GB" b="1" dirty="0" err="1">
                <a:solidFill>
                  <a:srgbClr val="0432FF"/>
                </a:solidFill>
                <a:latin typeface="Helvetica" pitchFamily="2" charset="0"/>
                <a:ea typeface="Calibri" panose="020F0502020204030204" pitchFamily="34" charset="0"/>
                <a:cs typeface="Helvetica" pitchFamily="2" charset="0"/>
              </a:rPr>
              <a:t>ι</a:t>
            </a:r>
            <a:r>
              <a:rPr lang="en-GB" b="1" dirty="0">
                <a:solidFill>
                  <a:srgbClr val="0432FF"/>
                </a:solidFill>
                <a:latin typeface="Helvetica" pitchFamily="2" charset="0"/>
                <a:ea typeface="Calibri" panose="020F0502020204030204" pitchFamily="34" charset="0"/>
                <a:cs typeface="Helvetica" pitchFamily="2" charset="0"/>
              </a:rPr>
              <a:t>β</a:t>
            </a:r>
            <a:r>
              <a:rPr lang="en-GB" b="1" dirty="0" err="1">
                <a:solidFill>
                  <a:srgbClr val="0432FF"/>
                </a:solidFill>
                <a:latin typeface="Helvetica" pitchFamily="2" charset="0"/>
                <a:ea typeface="Calibri" panose="020F0502020204030204" pitchFamily="34" charset="0"/>
                <a:cs typeface="Helvetica" pitchFamily="2" charset="0"/>
              </a:rPr>
              <a:t>λίο</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κ</a:t>
            </a:r>
            <a:r>
              <a:rPr lang="en-GB" b="1" dirty="0">
                <a:solidFill>
                  <a:srgbClr val="0432FF"/>
                </a:solidFill>
                <a:latin typeface="Helvetica" pitchFamily="2" charset="0"/>
                <a:ea typeface="Calibri" panose="020F0502020204030204" pitchFamily="34" charset="0"/>
                <a:cs typeface="Helvetica" pitchFamily="2" charset="0"/>
              </a:rPr>
              <a:t>α</a:t>
            </a:r>
            <a:r>
              <a:rPr lang="en-GB" b="1" dirty="0" err="1">
                <a:solidFill>
                  <a:srgbClr val="0432FF"/>
                </a:solidFill>
                <a:latin typeface="Helvetica" pitchFamily="2" charset="0"/>
                <a:ea typeface="Calibri" panose="020F0502020204030204" pitchFamily="34" charset="0"/>
                <a:cs typeface="Helvetica" pitchFamily="2" charset="0"/>
              </a:rPr>
              <a:t>ι</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στίχους</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των</a:t>
            </a:r>
            <a:r>
              <a:rPr lang="en-GB" b="1" dirty="0">
                <a:solidFill>
                  <a:srgbClr val="0432FF"/>
                </a:solidFill>
                <a:latin typeface="Helvetica" pitchFamily="2" charset="0"/>
                <a:ea typeface="Calibri" panose="020F0502020204030204" pitchFamily="34" charset="0"/>
                <a:cs typeface="Helvetica" pitchFamily="2" charset="0"/>
              </a:rPr>
              <a:t> Douglas </a:t>
            </a:r>
            <a:r>
              <a:rPr lang="en-GB" b="1" dirty="0" err="1">
                <a:solidFill>
                  <a:srgbClr val="0432FF"/>
                </a:solidFill>
                <a:latin typeface="Helvetica" pitchFamily="2" charset="0"/>
                <a:ea typeface="Calibri" panose="020F0502020204030204" pitchFamily="34" charset="0"/>
                <a:cs typeface="Helvetica" pitchFamily="2" charset="0"/>
              </a:rPr>
              <a:t>Furber</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κ</a:t>
            </a:r>
            <a:r>
              <a:rPr lang="en-GB" b="1" dirty="0">
                <a:solidFill>
                  <a:srgbClr val="0432FF"/>
                </a:solidFill>
                <a:latin typeface="Helvetica" pitchFamily="2" charset="0"/>
                <a:ea typeface="Calibri" panose="020F0502020204030204" pitchFamily="34" charset="0"/>
                <a:cs typeface="Helvetica" pitchFamily="2" charset="0"/>
              </a:rPr>
              <a:t>α</a:t>
            </a:r>
            <a:r>
              <a:rPr lang="en-GB" b="1" dirty="0" err="1">
                <a:solidFill>
                  <a:srgbClr val="0432FF"/>
                </a:solidFill>
                <a:latin typeface="Helvetica" pitchFamily="2" charset="0"/>
                <a:ea typeface="Calibri" panose="020F0502020204030204" pitchFamily="34" charset="0"/>
                <a:cs typeface="Helvetica" pitchFamily="2" charset="0"/>
              </a:rPr>
              <a:t>ι</a:t>
            </a:r>
            <a:r>
              <a:rPr lang="en-GB" b="1" dirty="0">
                <a:solidFill>
                  <a:srgbClr val="0432FF"/>
                </a:solidFill>
                <a:latin typeface="Helvetica" pitchFamily="2" charset="0"/>
                <a:ea typeface="Calibri" panose="020F0502020204030204" pitchFamily="34" charset="0"/>
                <a:cs typeface="Helvetica" pitchFamily="2" charset="0"/>
              </a:rPr>
              <a:t> L. Arthur Rose </a:t>
            </a:r>
            <a:r>
              <a:rPr lang="en-GB" b="1" dirty="0" err="1">
                <a:solidFill>
                  <a:srgbClr val="0432FF"/>
                </a:solidFill>
                <a:latin typeface="Helvetica" pitchFamily="2" charset="0"/>
                <a:ea typeface="Calibri" panose="020F0502020204030204" pitchFamily="34" charset="0"/>
                <a:cs typeface="Helvetica" pitchFamily="2" charset="0"/>
              </a:rPr>
              <a:t>κ</a:t>
            </a:r>
            <a:r>
              <a:rPr lang="en-GB" b="1" dirty="0">
                <a:solidFill>
                  <a:srgbClr val="0432FF"/>
                </a:solidFill>
                <a:latin typeface="Helvetica" pitchFamily="2" charset="0"/>
                <a:ea typeface="Calibri" panose="020F0502020204030204" pitchFamily="34" charset="0"/>
                <a:cs typeface="Helvetica" pitchFamily="2" charset="0"/>
              </a:rPr>
              <a:t>α</a:t>
            </a:r>
            <a:r>
              <a:rPr lang="en-GB" b="1" dirty="0" err="1">
                <a:solidFill>
                  <a:srgbClr val="0432FF"/>
                </a:solidFill>
                <a:latin typeface="Helvetica" pitchFamily="2" charset="0"/>
                <a:ea typeface="Calibri" panose="020F0502020204030204" pitchFamily="34" charset="0"/>
                <a:cs typeface="Helvetica" pitchFamily="2" charset="0"/>
              </a:rPr>
              <a:t>ι</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μουσική</a:t>
            </a:r>
            <a:r>
              <a:rPr lang="en-GB" b="1" dirty="0">
                <a:solidFill>
                  <a:srgbClr val="0432FF"/>
                </a:solidFill>
                <a:latin typeface="Helvetica" pitchFamily="2" charset="0"/>
                <a:ea typeface="Calibri" panose="020F0502020204030204" pitchFamily="34" charset="0"/>
                <a:cs typeface="Helvetica" pitchFamily="2" charset="0"/>
              </a:rPr>
              <a:t> </a:t>
            </a:r>
            <a:r>
              <a:rPr lang="en-GB" b="1" dirty="0" err="1">
                <a:solidFill>
                  <a:srgbClr val="0432FF"/>
                </a:solidFill>
                <a:latin typeface="Helvetica" pitchFamily="2" charset="0"/>
                <a:ea typeface="Calibri" panose="020F0502020204030204" pitchFamily="34" charset="0"/>
                <a:cs typeface="Helvetica" pitchFamily="2" charset="0"/>
              </a:rPr>
              <a:t>του</a:t>
            </a:r>
            <a:r>
              <a:rPr lang="en-GB" b="1" dirty="0">
                <a:solidFill>
                  <a:srgbClr val="0432FF"/>
                </a:solidFill>
                <a:latin typeface="Helvetica" pitchFamily="2" charset="0"/>
                <a:ea typeface="Calibri" panose="020F0502020204030204" pitchFamily="34" charset="0"/>
                <a:cs typeface="Helvetica" pitchFamily="2" charset="0"/>
              </a:rPr>
              <a:t> Noel Gay). </a:t>
            </a:r>
          </a:p>
          <a:p>
            <a:pPr algn="just">
              <a:lnSpc>
                <a:spcPct val="120000"/>
              </a:lnSpc>
            </a:pPr>
            <a:endParaRPr lang="en-GB" b="1" dirty="0">
              <a:solidFill>
                <a:srgbClr val="0432FF"/>
              </a:solidFill>
              <a:latin typeface="Helvetica" pitchFamily="2" charset="0"/>
              <a:ea typeface="Calibri" panose="020F0502020204030204" pitchFamily="34" charset="0"/>
              <a:cs typeface="Helvetica" pitchFamily="2" charset="0"/>
            </a:endParaRPr>
          </a:p>
          <a:p>
            <a:pPr algn="just">
              <a:lnSpc>
                <a:spcPct val="120000"/>
              </a:lnSpc>
            </a:pPr>
            <a:r>
              <a:rPr lang="en-GB" b="1" dirty="0">
                <a:solidFill>
                  <a:srgbClr val="0432FF"/>
                </a:solidFill>
                <a:latin typeface="Helvetica" pitchFamily="2" charset="0"/>
                <a:ea typeface="Calibri" panose="020F0502020204030204" pitchFamily="34" charset="0"/>
                <a:cs typeface="Helvetica" pitchFamily="2" charset="0"/>
              </a:rPr>
              <a:t>Lambeth Walk</a:t>
            </a:r>
            <a:r>
              <a:rPr lang="en-US" b="1" dirty="0">
                <a:solidFill>
                  <a:srgbClr val="0432FF"/>
                </a:solidFill>
                <a:latin typeface="Helvetica" pitchFamily="2" charset="0"/>
                <a:ea typeface="Calibri" panose="020F0502020204030204" pitchFamily="34" charset="0"/>
                <a:cs typeface="Helvetica" pitchFamily="2" charset="0"/>
              </a:rPr>
              <a:t> – Lambeth = </a:t>
            </a:r>
            <a:r>
              <a:rPr lang="el-GR" b="1" dirty="0">
                <a:solidFill>
                  <a:srgbClr val="0432FF"/>
                </a:solidFill>
                <a:latin typeface="Helvetica" pitchFamily="2" charset="0"/>
                <a:ea typeface="Calibri" panose="020F0502020204030204" pitchFamily="34" charset="0"/>
                <a:cs typeface="Helvetica" pitchFamily="2" charset="0"/>
              </a:rPr>
              <a:t>μια περιοχή του Λονδίνου</a:t>
            </a:r>
            <a:r>
              <a:rPr lang="en-US" b="1" dirty="0">
                <a:solidFill>
                  <a:srgbClr val="0432FF"/>
                </a:solidFill>
                <a:latin typeface="Helvetica" pitchFamily="2" charset="0"/>
                <a:ea typeface="Calibri" panose="020F0502020204030204" pitchFamily="34" charset="0"/>
                <a:cs typeface="Helvetica" pitchFamily="2" charset="0"/>
              </a:rPr>
              <a:t> </a:t>
            </a:r>
            <a:r>
              <a:rPr lang="en-US" b="1" dirty="0">
                <a:solidFill>
                  <a:srgbClr val="0432FF"/>
                </a:solidFill>
                <a:latin typeface="Helvetica" pitchFamily="2" charset="0"/>
                <a:ea typeface="Calibri" panose="020F0502020204030204" pitchFamily="34" charset="0"/>
                <a:cs typeface="Helvetica" pitchFamily="2" charset="0"/>
                <a:sym typeface="Wingdings" pitchFamily="2" charset="2"/>
              </a:rPr>
              <a:t> </a:t>
            </a:r>
            <a:r>
              <a:rPr lang="el-GR" b="1" dirty="0">
                <a:solidFill>
                  <a:srgbClr val="0432FF"/>
                </a:solidFill>
                <a:latin typeface="Helvetica" pitchFamily="2" charset="0"/>
                <a:ea typeface="Calibri" panose="020F0502020204030204" pitchFamily="34" charset="0"/>
                <a:cs typeface="Helvetica" pitchFamily="2" charset="0"/>
                <a:sym typeface="Wingdings" pitchFamily="2" charset="2"/>
              </a:rPr>
              <a:t>αγορά &amp; κουλτούρα της εργατικής τάξης </a:t>
            </a:r>
          </a:p>
          <a:p>
            <a:pPr algn="just">
              <a:lnSpc>
                <a:spcPct val="120000"/>
              </a:lnSpc>
            </a:pPr>
            <a:endParaRPr lang="el-GR" b="1" dirty="0">
              <a:solidFill>
                <a:srgbClr val="0432FF"/>
              </a:solidFill>
              <a:latin typeface="Helvetica" pitchFamily="2" charset="0"/>
              <a:ea typeface="Calibri" panose="020F0502020204030204" pitchFamily="34" charset="0"/>
              <a:cs typeface="Helvetica" pitchFamily="2" charset="0"/>
              <a:sym typeface="Wingdings" pitchFamily="2" charset="2"/>
            </a:endParaRPr>
          </a:p>
          <a:p>
            <a:pPr algn="just">
              <a:lnSpc>
                <a:spcPct val="120000"/>
              </a:lnSpc>
            </a:pPr>
            <a:r>
              <a:rPr lang="en-GB" b="1" dirty="0">
                <a:solidFill>
                  <a:srgbClr val="C00000"/>
                </a:solidFill>
              </a:rPr>
              <a:t>EAST END OF LONDON</a:t>
            </a:r>
            <a:endParaRPr lang="el-GR" b="1" dirty="0">
              <a:solidFill>
                <a:srgbClr val="C00000"/>
              </a:solidFill>
            </a:endParaRPr>
          </a:p>
          <a:p>
            <a:pPr algn="just">
              <a:lnSpc>
                <a:spcPct val="120000"/>
              </a:lnSpc>
            </a:pPr>
            <a:endParaRPr lang="en-US" b="1" dirty="0">
              <a:solidFill>
                <a:srgbClr val="C00000"/>
              </a:solidFill>
              <a:latin typeface="Helvetica" pitchFamily="2" charset="0"/>
              <a:ea typeface="Calibri" panose="020F0502020204030204" pitchFamily="34" charset="0"/>
              <a:cs typeface="Helvetica" pitchFamily="2" charset="0"/>
            </a:endParaRPr>
          </a:p>
          <a:p>
            <a:pPr algn="just">
              <a:lnSpc>
                <a:spcPct val="120000"/>
              </a:lnSpc>
            </a:pPr>
            <a:r>
              <a:rPr lang="el-GR" b="1" dirty="0">
                <a:solidFill>
                  <a:srgbClr val="0432FF"/>
                </a:solidFill>
                <a:latin typeface="Helvetica" pitchFamily="2" charset="0"/>
                <a:ea typeface="Calibri" panose="020F0502020204030204" pitchFamily="34" charset="0"/>
                <a:cs typeface="Helvetica" pitchFamily="2" charset="0"/>
              </a:rPr>
              <a:t>Το Τραγούδι συνοδεύτηκε από έναν χορό </a:t>
            </a:r>
            <a:r>
              <a:rPr lang="en-GB" b="1" dirty="0">
                <a:solidFill>
                  <a:srgbClr val="0432FF"/>
                </a:solidFill>
                <a:latin typeface="Helvetica" pitchFamily="2" charset="0"/>
                <a:ea typeface="Calibri" panose="020F0502020204030204" pitchFamily="34" charset="0"/>
                <a:cs typeface="Helvetica" pitchFamily="2" charset="0"/>
              </a:rPr>
              <a:t>Cockney</a:t>
            </a:r>
            <a:r>
              <a:rPr lang="el-GR" b="1" dirty="0">
                <a:solidFill>
                  <a:srgbClr val="0432FF"/>
                </a:solidFill>
                <a:latin typeface="Helvetica" pitchFamily="2" charset="0"/>
                <a:ea typeface="Calibri" panose="020F0502020204030204" pitchFamily="34" charset="0"/>
                <a:cs typeface="Helvetica" pitchFamily="2" charset="0"/>
              </a:rPr>
              <a:t> που έγινε δημοφιλής το 1937 από τον </a:t>
            </a:r>
            <a:r>
              <a:rPr lang="en-GB" b="1" dirty="0" err="1">
                <a:solidFill>
                  <a:srgbClr val="0432FF"/>
                </a:solidFill>
                <a:latin typeface="Helvetica" pitchFamily="2" charset="0"/>
                <a:ea typeface="Calibri" panose="020F0502020204030204" pitchFamily="34" charset="0"/>
                <a:cs typeface="Helvetica" pitchFamily="2" charset="0"/>
              </a:rPr>
              <a:t>Lupino</a:t>
            </a:r>
            <a:r>
              <a:rPr lang="en-GB" b="1" dirty="0">
                <a:solidFill>
                  <a:srgbClr val="0432FF"/>
                </a:solidFill>
                <a:latin typeface="Helvetica" pitchFamily="2" charset="0"/>
                <a:ea typeface="Calibri" panose="020F0502020204030204" pitchFamily="34" charset="0"/>
                <a:cs typeface="Helvetica" pitchFamily="2" charset="0"/>
              </a:rPr>
              <a:t> Lane</a:t>
            </a:r>
            <a:r>
              <a:rPr lang="el-GR" b="1" dirty="0">
                <a:solidFill>
                  <a:srgbClr val="0432FF"/>
                </a:solidFill>
                <a:latin typeface="Helvetica" pitchFamily="2" charset="0"/>
                <a:ea typeface="Calibri" panose="020F0502020204030204" pitchFamily="34" charset="0"/>
                <a:cs typeface="Helvetica" pitchFamily="2" charset="0"/>
              </a:rPr>
              <a:t>.</a:t>
            </a:r>
          </a:p>
          <a:p>
            <a:pPr algn="just">
              <a:lnSpc>
                <a:spcPct val="120000"/>
              </a:lnSpc>
            </a:pPr>
            <a:endParaRPr lang="en-US"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endParaRPr lang="en-US"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endParaRPr lang="en-US"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endParaRPr lang="el-GR"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72FBD6E-CCF4-BA4F-8899-CC4285149B31}"/>
              </a:ext>
            </a:extLst>
          </p:cNvPr>
          <p:cNvPicPr>
            <a:picLocks noChangeAspect="1"/>
          </p:cNvPicPr>
          <p:nvPr/>
        </p:nvPicPr>
        <p:blipFill>
          <a:blip r:embed="rId2"/>
          <a:stretch>
            <a:fillRect/>
          </a:stretch>
        </p:blipFill>
        <p:spPr>
          <a:xfrm>
            <a:off x="8141035" y="3058289"/>
            <a:ext cx="2695680" cy="3744000"/>
          </a:xfrm>
          <a:prstGeom prst="rect">
            <a:avLst/>
          </a:prstGeom>
        </p:spPr>
      </p:pic>
    </p:spTree>
    <p:extLst>
      <p:ext uri="{BB962C8B-B14F-4D97-AF65-F5344CB8AC3E}">
        <p14:creationId xmlns:p14="http://schemas.microsoft.com/office/powerpoint/2010/main" val="304183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787AF-11D6-BC4A-A687-5C4917259D9E}"/>
              </a:ext>
            </a:extLst>
          </p:cNvPr>
          <p:cNvSpPr/>
          <p:nvPr/>
        </p:nvSpPr>
        <p:spPr>
          <a:xfrm>
            <a:off x="842481" y="534256"/>
            <a:ext cx="10438544" cy="5355312"/>
          </a:xfrm>
          <a:prstGeom prst="rect">
            <a:avLst/>
          </a:prstGeom>
          <a:solidFill>
            <a:schemeClr val="tx1"/>
          </a:solidFill>
        </p:spPr>
        <p:txBody>
          <a:bodyPr wrap="square">
            <a:spAutoFit/>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n-GR" dirty="0"/>
          </a:p>
        </p:txBody>
      </p:sp>
    </p:spTree>
    <p:extLst>
      <p:ext uri="{BB962C8B-B14F-4D97-AF65-F5344CB8AC3E}">
        <p14:creationId xmlns:p14="http://schemas.microsoft.com/office/powerpoint/2010/main" val="2952942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D7326D-C539-1E4A-9FCF-316F391CD884}"/>
              </a:ext>
            </a:extLst>
          </p:cNvPr>
          <p:cNvSpPr/>
          <p:nvPr/>
        </p:nvSpPr>
        <p:spPr>
          <a:xfrm>
            <a:off x="0" y="102742"/>
            <a:ext cx="11918021" cy="4862870"/>
          </a:xfrm>
          <a:prstGeom prst="rect">
            <a:avLst/>
          </a:prstGeom>
        </p:spPr>
        <p:txBody>
          <a:bodyPr wrap="square">
            <a:spAutoFit/>
          </a:bodyPr>
          <a:lstStyle/>
          <a:p>
            <a:r>
              <a:rPr lang="en-GR" sz="2000" b="1" dirty="0">
                <a:solidFill>
                  <a:srgbClr val="C00000"/>
                </a:solidFill>
                <a:latin typeface="QuadraatPro"/>
                <a:ea typeface="Times New Roman" panose="02020603050405020304" pitchFamily="18" charset="0"/>
              </a:rPr>
              <a:t>Retrochic </a:t>
            </a:r>
            <a:endParaRPr lang="en-GR" dirty="0">
              <a:solidFill>
                <a:srgbClr val="C00000"/>
              </a:solidFill>
              <a:latin typeface="Times New Roman" panose="02020603050405020304" pitchFamily="18" charset="0"/>
              <a:ea typeface="Times New Roman" panose="02020603050405020304" pitchFamily="18" charset="0"/>
            </a:endParaRPr>
          </a:p>
          <a:p>
            <a:r>
              <a:rPr lang="en-GR" sz="2000" b="1" dirty="0">
                <a:solidFill>
                  <a:srgbClr val="C00000"/>
                </a:solidFill>
                <a:latin typeface="QuadraatPro"/>
                <a:ea typeface="Times New Roman" panose="02020603050405020304" pitchFamily="18" charset="0"/>
              </a:rPr>
              <a:t>Keith Thomas </a:t>
            </a:r>
            <a:endParaRPr lang="en-GR" dirty="0">
              <a:solidFill>
                <a:srgbClr val="C00000"/>
              </a:solidFill>
              <a:latin typeface="Times New Roman" panose="02020603050405020304" pitchFamily="18" charset="0"/>
              <a:ea typeface="Times New Roman" panose="02020603050405020304" pitchFamily="18" charset="0"/>
            </a:endParaRPr>
          </a:p>
          <a:p>
            <a:pPr algn="just"/>
            <a:r>
              <a:rPr lang="en-US" dirty="0">
                <a:solidFill>
                  <a:srgbClr val="C00000"/>
                </a:solidFill>
                <a:latin typeface="QuadraatPro"/>
                <a:ea typeface="Times New Roman" panose="02020603050405020304" pitchFamily="18" charset="0"/>
              </a:rPr>
              <a:t>Review_</a:t>
            </a:r>
            <a:r>
              <a:rPr lang="en-GR" dirty="0">
                <a:solidFill>
                  <a:srgbClr val="C00000"/>
                </a:solidFill>
                <a:latin typeface="QuadraatPro"/>
                <a:ea typeface="Times New Roman" panose="02020603050405020304" pitchFamily="18" charset="0"/>
              </a:rPr>
              <a:t>Theatres of Memory. Vol. I: Past and Present in Contemporary Culture by Raphael Samuel.Verso, 479 pp., 1995</a:t>
            </a:r>
          </a:p>
          <a:p>
            <a:pPr algn="just"/>
            <a:endParaRPr lang="en-GR" b="1" dirty="0">
              <a:solidFill>
                <a:srgbClr val="C00000"/>
              </a:solidFill>
              <a:latin typeface="QuadraatPro"/>
            </a:endParaRPr>
          </a:p>
          <a:p>
            <a:pPr algn="just"/>
            <a:endParaRPr lang="en-GR" b="1" dirty="0">
              <a:solidFill>
                <a:srgbClr val="C00000"/>
              </a:solidFill>
              <a:latin typeface="QuadraatPro"/>
            </a:endParaRPr>
          </a:p>
          <a:p>
            <a:pPr algn="just"/>
            <a:r>
              <a:rPr lang="el-GR" b="1" dirty="0">
                <a:solidFill>
                  <a:srgbClr val="C00000"/>
                </a:solidFill>
                <a:latin typeface="QuadraatPro"/>
              </a:rPr>
              <a:t>Η βασική παραδοχή του </a:t>
            </a:r>
            <a:r>
              <a:rPr lang="en-US" b="1" dirty="0">
                <a:solidFill>
                  <a:srgbClr val="C00000"/>
                </a:solidFill>
                <a:latin typeface="QuadraatPro"/>
              </a:rPr>
              <a:t>Samuel = </a:t>
            </a:r>
            <a:r>
              <a:rPr lang="el-GR" b="1" dirty="0">
                <a:solidFill>
                  <a:srgbClr val="0432FF"/>
                </a:solidFill>
                <a:latin typeface="QuadraatPro"/>
              </a:rPr>
              <a:t>οι</a:t>
            </a:r>
            <a:r>
              <a:rPr lang="en-US" b="1" dirty="0">
                <a:solidFill>
                  <a:srgbClr val="0432FF"/>
                </a:solidFill>
                <a:latin typeface="QuadraatPro"/>
              </a:rPr>
              <a:t> </a:t>
            </a:r>
            <a:r>
              <a:rPr lang="en-GR" b="1" dirty="0">
                <a:solidFill>
                  <a:srgbClr val="0432FF"/>
                </a:solidFill>
              </a:rPr>
              <a:t>αντιλήψεις των περισσότερων ανθρώπων για το παρελθόν οφείλονται λιγότερο στο έργο της συμβατικής </a:t>
            </a:r>
            <a:r>
              <a:rPr lang="el-GR" b="1" dirty="0">
                <a:solidFill>
                  <a:srgbClr val="0432FF"/>
                </a:solidFill>
              </a:rPr>
              <a:t>επαγγελματικής ιστορίας</a:t>
            </a:r>
            <a:r>
              <a:rPr lang="en-GR" b="1" dirty="0">
                <a:solidFill>
                  <a:srgbClr val="0432FF"/>
                </a:solidFill>
              </a:rPr>
              <a:t> </a:t>
            </a:r>
            <a:r>
              <a:rPr lang="el-GR" b="1" dirty="0">
                <a:solidFill>
                  <a:srgbClr val="0432FF"/>
                </a:solidFill>
              </a:rPr>
              <a:t>και περισσότερο </a:t>
            </a:r>
            <a:r>
              <a:rPr lang="en-GR" b="1" dirty="0">
                <a:solidFill>
                  <a:srgbClr val="0432FF"/>
                </a:solidFill>
              </a:rPr>
              <a:t>σε μια σειρά από άλλες, </a:t>
            </a:r>
            <a:r>
              <a:rPr lang="el-GR" b="1" dirty="0">
                <a:solidFill>
                  <a:srgbClr val="0432FF"/>
                </a:solidFill>
              </a:rPr>
              <a:t>διάσπαρτες, </a:t>
            </a:r>
            <a:r>
              <a:rPr lang="el-GR" b="1" dirty="0" err="1">
                <a:solidFill>
                  <a:srgbClr val="0432FF"/>
                </a:solidFill>
              </a:rPr>
              <a:t>εξω</a:t>
            </a:r>
            <a:r>
              <a:rPr lang="el-GR" b="1" dirty="0">
                <a:solidFill>
                  <a:srgbClr val="0432FF"/>
                </a:solidFill>
              </a:rPr>
              <a:t>-ακαδημαϊκές </a:t>
            </a:r>
            <a:r>
              <a:rPr lang="en-GR" b="1" dirty="0">
                <a:solidFill>
                  <a:srgbClr val="0432FF"/>
                </a:solidFill>
              </a:rPr>
              <a:t>επιρροές</a:t>
            </a:r>
            <a:r>
              <a:rPr lang="el-GR" b="1" dirty="0">
                <a:solidFill>
                  <a:srgbClr val="0432FF"/>
                </a:solidFill>
              </a:rPr>
              <a:t>.</a:t>
            </a:r>
            <a:endParaRPr lang="en-GR" dirty="0">
              <a:solidFill>
                <a:srgbClr val="0432FF"/>
              </a:solidFill>
              <a:latin typeface="QuadraatPro"/>
              <a:ea typeface="Times New Roman" panose="02020603050405020304" pitchFamily="18" charset="0"/>
            </a:endParaRPr>
          </a:p>
          <a:p>
            <a:pPr algn="just"/>
            <a:endParaRPr lang="en-US" dirty="0">
              <a:solidFill>
                <a:srgbClr val="C00000"/>
              </a:solidFill>
              <a:latin typeface="QuadraatPro"/>
              <a:ea typeface="Times New Roman" panose="02020603050405020304" pitchFamily="18" charset="0"/>
            </a:endParaRPr>
          </a:p>
          <a:p>
            <a:pPr algn="just"/>
            <a:r>
              <a:rPr lang="el-GR" b="1" dirty="0">
                <a:solidFill>
                  <a:srgbClr val="C00000"/>
                </a:solidFill>
                <a:highlight>
                  <a:srgbClr val="FFFF00"/>
                </a:highlight>
                <a:ea typeface="Times New Roman" panose="02020603050405020304" pitchFamily="18" charset="0"/>
              </a:rPr>
              <a:t>Κριτική του </a:t>
            </a:r>
            <a:r>
              <a:rPr lang="en-US" b="1" dirty="0">
                <a:solidFill>
                  <a:srgbClr val="C00000"/>
                </a:solidFill>
                <a:highlight>
                  <a:srgbClr val="FFFF00"/>
                </a:highlight>
              </a:rPr>
              <a:t>Samuel</a:t>
            </a:r>
            <a:r>
              <a:rPr lang="el-GR" b="1" dirty="0">
                <a:solidFill>
                  <a:srgbClr val="C00000"/>
                </a:solidFill>
                <a:highlight>
                  <a:srgbClr val="FFFF00"/>
                </a:highlight>
              </a:rPr>
              <a:t> σε επαγγελματίες ιστορικούς – πανεπιστήμιο</a:t>
            </a:r>
            <a:r>
              <a:rPr lang="en-US" b="1" dirty="0">
                <a:solidFill>
                  <a:srgbClr val="C00000"/>
                </a:solidFill>
              </a:rPr>
              <a:t>: </a:t>
            </a:r>
            <a:r>
              <a:rPr lang="el-GR" b="1" dirty="0">
                <a:solidFill>
                  <a:srgbClr val="0432FF"/>
                </a:solidFill>
              </a:rPr>
              <a:t>οι μελέτες τους στερούνται φαντασίας, είναι απρόσιτες στο ευρύτερο κοινό, στηρίζονται σε γραπτές πηγές, αδιαφορούν για οπτικά αρχεία και τον υλικό πολιτισμό, τα υλικά απομεινάρια του παρελθόντος.  </a:t>
            </a:r>
            <a:endParaRPr lang="el-GR" dirty="0">
              <a:solidFill>
                <a:srgbClr val="0432FF"/>
              </a:solidFill>
              <a:ea typeface="Times New Roman" panose="02020603050405020304" pitchFamily="18" charset="0"/>
            </a:endParaRPr>
          </a:p>
          <a:p>
            <a:pPr algn="just"/>
            <a:endParaRPr lang="el-GR" dirty="0">
              <a:solidFill>
                <a:srgbClr val="C00000"/>
              </a:solidFill>
              <a:ea typeface="Times New Roman" panose="02020603050405020304" pitchFamily="18" charset="0"/>
            </a:endParaRPr>
          </a:p>
          <a:p>
            <a:pPr algn="just"/>
            <a:r>
              <a:rPr lang="el-GR" b="1" dirty="0">
                <a:solidFill>
                  <a:srgbClr val="0432FF"/>
                </a:solidFill>
                <a:ea typeface="Times New Roman" panose="02020603050405020304" pitchFamily="18" charset="0"/>
              </a:rPr>
              <a:t>Το κατηγορητήριο κατά των ιστορικών έχει κάποια βάση – ωστόσο πολλοί από αυτούς καταφέρνουν να απευθυνθούν στο ευρύτερο κοινό, φιλική γλώσσα, εικονογράφηση, επιτόπια έρευνα, χρήση προφορικών αφηγήσεων, κλπ.</a:t>
            </a:r>
          </a:p>
          <a:p>
            <a:pPr algn="just"/>
            <a:endParaRPr lang="el-GR" dirty="0">
              <a:solidFill>
                <a:srgbClr val="C00000"/>
              </a:solidFill>
              <a:latin typeface="Times New Roman" panose="02020603050405020304" pitchFamily="18" charset="0"/>
              <a:ea typeface="Times New Roman" panose="02020603050405020304" pitchFamily="18" charset="0"/>
            </a:endParaRPr>
          </a:p>
          <a:p>
            <a:pPr algn="just"/>
            <a:endParaRPr lang="en-GR"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3530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16image2532912">
            <a:extLst>
              <a:ext uri="{FF2B5EF4-FFF2-40B4-BE49-F238E27FC236}">
                <a16:creationId xmlns:a16="http://schemas.microsoft.com/office/drawing/2014/main" id="{720F50A1-1D6F-9A4E-A90E-3194F7D95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4"/>
            <a:ext cx="4876672" cy="6803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D7B4DA6-F61D-564B-A8DF-2C0BF5E9BCCA}"/>
              </a:ext>
            </a:extLst>
          </p:cNvPr>
          <p:cNvSpPr/>
          <p:nvPr/>
        </p:nvSpPr>
        <p:spPr>
          <a:xfrm>
            <a:off x="5189839" y="1495168"/>
            <a:ext cx="6907426" cy="1846659"/>
          </a:xfrm>
          <a:prstGeom prst="rect">
            <a:avLst/>
          </a:prstGeom>
        </p:spPr>
        <p:txBody>
          <a:bodyPr wrap="square">
            <a:spAutoFit/>
          </a:bodyPr>
          <a:lstStyle/>
          <a:p>
            <a:pPr algn="just"/>
            <a:r>
              <a:rPr lang="en-GB" sz="1600" b="1" dirty="0"/>
              <a:t>(...) </a:t>
            </a:r>
            <a:r>
              <a:rPr lang="en-GB" sz="1600" b="1" dirty="0" err="1"/>
              <a:t>Retrochic</a:t>
            </a:r>
            <a:r>
              <a:rPr lang="en-GB" sz="1600" b="1" dirty="0"/>
              <a:t> trades on inversion, discovering hitherto unnoticed beauties in the flotsam and jetsam of everyday life; elevating yesterday’s cast-offs into antique clothes and vintage wear; and treating the out-of-date and the anachronistic – or imitations of them – as though they were the latest thing. </a:t>
            </a:r>
          </a:p>
          <a:p>
            <a:endParaRPr lang="en-GB" sz="1600" b="1" dirty="0"/>
          </a:p>
          <a:p>
            <a:r>
              <a:rPr lang="en-GR" sz="1600" b="1" dirty="0"/>
              <a:t>From Retrochic_</a:t>
            </a:r>
            <a:r>
              <a:rPr lang="en-GB" sz="1600" b="1" dirty="0"/>
              <a:t>[</a:t>
            </a:r>
            <a:r>
              <a:rPr lang="en-GB" sz="1600" b="1" dirty="0" err="1"/>
              <a:t>Raphael_Samuel</a:t>
            </a:r>
            <a:r>
              <a:rPr lang="en-GB" sz="1600" b="1" dirty="0"/>
              <a:t>]_</a:t>
            </a:r>
            <a:r>
              <a:rPr lang="en-GB" sz="1600" b="1" dirty="0" err="1"/>
              <a:t>Theatres_of_Memory</a:t>
            </a:r>
            <a:r>
              <a:rPr lang="en-GB" sz="1600" b="1" dirty="0"/>
              <a:t>, </a:t>
            </a:r>
            <a:endParaRPr lang="en-GR" sz="1600" b="1" dirty="0"/>
          </a:p>
          <a:p>
            <a:endParaRPr lang="en-GB" dirty="0"/>
          </a:p>
        </p:txBody>
      </p:sp>
    </p:spTree>
    <p:extLst>
      <p:ext uri="{BB962C8B-B14F-4D97-AF65-F5344CB8AC3E}">
        <p14:creationId xmlns:p14="http://schemas.microsoft.com/office/powerpoint/2010/main" val="300054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5E2B36-B094-594F-9B40-FB903CA5DE81}"/>
              </a:ext>
            </a:extLst>
          </p:cNvPr>
          <p:cNvSpPr/>
          <p:nvPr/>
        </p:nvSpPr>
        <p:spPr>
          <a:xfrm>
            <a:off x="0" y="113016"/>
            <a:ext cx="12102957" cy="6755952"/>
          </a:xfrm>
          <a:prstGeom prst="rect">
            <a:avLst/>
          </a:prstGeom>
        </p:spPr>
        <p:txBody>
          <a:bodyPr wrap="square">
            <a:spAutoFit/>
          </a:bodyPr>
          <a:lstStyle/>
          <a:p>
            <a:pPr algn="just">
              <a:lnSpc>
                <a:spcPct val="115000"/>
              </a:lnSpc>
            </a:pPr>
            <a:r>
              <a:rPr lang="el-GR" b="1" dirty="0">
                <a:solidFill>
                  <a:srgbClr val="C00000"/>
                </a:solidFill>
                <a:latin typeface="Cambria" panose="02040503050406030204" pitchFamily="18" charset="0"/>
                <a:ea typeface="Times New Roman" panose="02020603050405020304" pitchFamily="18" charset="0"/>
              </a:rPr>
              <a:t>Σε αντίθεση με ότι ορίζει ως κεντρική ενασχόληση των </a:t>
            </a:r>
            <a:r>
              <a:rPr lang="el-GR" b="1" dirty="0" err="1">
                <a:solidFill>
                  <a:srgbClr val="C00000"/>
                </a:solidFill>
                <a:latin typeface="Cambria" panose="02040503050406030204" pitchFamily="18" charset="0"/>
                <a:ea typeface="Times New Roman" panose="02020603050405020304" pitchFamily="18" charset="0"/>
              </a:rPr>
              <a:t>συναδ</a:t>
            </a:r>
            <a:r>
              <a:rPr lang="en-US" b="1" dirty="0" err="1">
                <a:solidFill>
                  <a:srgbClr val="C00000"/>
                </a:solidFill>
                <a:latin typeface="Cambria" panose="02040503050406030204" pitchFamily="18" charset="0"/>
                <a:ea typeface="Times New Roman" panose="02020603050405020304" pitchFamily="18" charset="0"/>
              </a:rPr>
              <a:t>έ</a:t>
            </a:r>
            <a:r>
              <a:rPr lang="el-GR" b="1" dirty="0" err="1">
                <a:solidFill>
                  <a:srgbClr val="C00000"/>
                </a:solidFill>
                <a:latin typeface="Cambria" panose="02040503050406030204" pitchFamily="18" charset="0"/>
                <a:ea typeface="Times New Roman" panose="02020603050405020304" pitchFamily="18" charset="0"/>
              </a:rPr>
              <a:t>λφων</a:t>
            </a:r>
            <a:r>
              <a:rPr lang="el-GR" b="1" dirty="0">
                <a:solidFill>
                  <a:srgbClr val="C00000"/>
                </a:solidFill>
                <a:latin typeface="Cambria" panose="02040503050406030204" pitchFamily="18" charset="0"/>
                <a:ea typeface="Times New Roman" panose="02020603050405020304" pitchFamily="18" charset="0"/>
              </a:rPr>
              <a:t> του, πανεπιστημιακών ιστορικών</a:t>
            </a:r>
            <a:r>
              <a:rPr lang="el-GR" b="1" dirty="0">
                <a:solidFill>
                  <a:srgbClr val="0432FF"/>
                </a:solidFill>
                <a:latin typeface="Cambria" panose="02040503050406030204" pitchFamily="18" charset="0"/>
                <a:ea typeface="Times New Roman" panose="02020603050405020304" pitchFamily="18" charset="0"/>
              </a:rPr>
              <a:t>,  </a:t>
            </a:r>
            <a:r>
              <a:rPr lang="en-GR" b="1" dirty="0">
                <a:solidFill>
                  <a:srgbClr val="0432FF"/>
                </a:solidFill>
                <a:latin typeface="Cambria" panose="02040503050406030204" pitchFamily="18" charset="0"/>
                <a:ea typeface="Times New Roman" panose="02020603050405020304" pitchFamily="18" charset="0"/>
              </a:rPr>
              <a:t>ο Samuel </a:t>
            </a:r>
            <a:r>
              <a:rPr lang="el-GR" b="1" dirty="0">
                <a:solidFill>
                  <a:srgbClr val="0432FF"/>
                </a:solidFill>
                <a:latin typeface="Cambria" panose="02040503050406030204" pitchFamily="18" charset="0"/>
                <a:ea typeface="Times New Roman" panose="02020603050405020304" pitchFamily="18" charset="0"/>
              </a:rPr>
              <a:t>στρέφεται να </a:t>
            </a:r>
            <a:r>
              <a:rPr lang="en-GR" b="1" dirty="0">
                <a:solidFill>
                  <a:srgbClr val="0432FF"/>
                </a:solidFill>
                <a:latin typeface="Cambria" panose="02040503050406030204" pitchFamily="18" charset="0"/>
                <a:ea typeface="Times New Roman" panose="02020603050405020304" pitchFamily="18" charset="0"/>
              </a:rPr>
              <a:t>εξετά</a:t>
            </a:r>
            <a:r>
              <a:rPr lang="el-GR" b="1" dirty="0">
                <a:solidFill>
                  <a:srgbClr val="0432FF"/>
                </a:solidFill>
                <a:latin typeface="Cambria" panose="02040503050406030204" pitchFamily="18" charset="0"/>
                <a:ea typeface="Times New Roman" panose="02020603050405020304" pitchFamily="18" charset="0"/>
              </a:rPr>
              <a:t>σ</a:t>
            </a:r>
            <a:r>
              <a:rPr lang="en-GR" b="1" dirty="0">
                <a:solidFill>
                  <a:srgbClr val="0432FF"/>
                </a:solidFill>
                <a:latin typeface="Cambria" panose="02040503050406030204" pitchFamily="18" charset="0"/>
                <a:ea typeface="Times New Roman" panose="02020603050405020304" pitchFamily="18" charset="0"/>
              </a:rPr>
              <a:t>ει άλλους τομείς της σύγχρονης ζωής πο</a:t>
            </a:r>
            <a:r>
              <a:rPr lang="el-GR" b="1" dirty="0">
                <a:solidFill>
                  <a:srgbClr val="0432FF"/>
                </a:solidFill>
                <a:latin typeface="Cambria" panose="02040503050406030204" pitchFamily="18" charset="0"/>
                <a:ea typeface="Times New Roman" panose="02020603050405020304" pitchFamily="18" charset="0"/>
              </a:rPr>
              <a:t>υ θεωρεί ότι </a:t>
            </a:r>
            <a:r>
              <a:rPr lang="en-GR" b="1" dirty="0">
                <a:solidFill>
                  <a:srgbClr val="0432FF"/>
                </a:solidFill>
                <a:latin typeface="Cambria" panose="02040503050406030204" pitchFamily="18" charset="0"/>
                <a:ea typeface="Times New Roman" panose="02020603050405020304" pitchFamily="18" charset="0"/>
              </a:rPr>
              <a:t>διαμορφώνουν τις απόψεις μας για το παρελθόν. </a:t>
            </a:r>
          </a:p>
          <a:p>
            <a:pPr algn="just">
              <a:lnSpc>
                <a:spcPct val="115000"/>
              </a:lnSpc>
            </a:pPr>
            <a:endParaRPr lang="en-GR" b="1" dirty="0">
              <a:solidFill>
                <a:srgbClr val="0432FF"/>
              </a:solidFill>
              <a:latin typeface="Cambria" panose="02040503050406030204" pitchFamily="18" charset="0"/>
              <a:ea typeface="Times New Roman" panose="02020603050405020304" pitchFamily="18" charset="0"/>
            </a:endParaRPr>
          </a:p>
          <a:p>
            <a:pPr algn="just">
              <a:lnSpc>
                <a:spcPct val="115000"/>
              </a:lnSpc>
            </a:pPr>
            <a:r>
              <a:rPr lang="en-GR" b="1" dirty="0">
                <a:solidFill>
                  <a:srgbClr val="0432FF"/>
                </a:solidFill>
                <a:latin typeface="Cambria" panose="02040503050406030204" pitchFamily="18" charset="0"/>
                <a:ea typeface="Times New Roman" panose="02020603050405020304" pitchFamily="18" charset="0"/>
              </a:rPr>
              <a:t>Ομαδοποιεί τα δοκί</a:t>
            </a:r>
            <a:r>
              <a:rPr lang="el-GR" b="1" dirty="0" err="1">
                <a:solidFill>
                  <a:srgbClr val="0432FF"/>
                </a:solidFill>
                <a:latin typeface="Cambria" panose="02040503050406030204" pitchFamily="18" charset="0"/>
                <a:ea typeface="Times New Roman" panose="02020603050405020304" pitchFamily="18" charset="0"/>
              </a:rPr>
              <a:t>μιά</a:t>
            </a:r>
            <a:r>
              <a:rPr lang="en-GR" b="1" dirty="0">
                <a:solidFill>
                  <a:srgbClr val="0432FF"/>
                </a:solidFill>
                <a:latin typeface="Cambria" panose="02040503050406030204" pitchFamily="18" charset="0"/>
                <a:ea typeface="Times New Roman" panose="02020603050405020304" pitchFamily="18" charset="0"/>
              </a:rPr>
              <a:t> του γύρω από </a:t>
            </a:r>
            <a:r>
              <a:rPr lang="en-GR" b="1" dirty="0">
                <a:solidFill>
                  <a:srgbClr val="C00000"/>
                </a:solidFill>
                <a:latin typeface="Cambria" panose="02040503050406030204" pitchFamily="18" charset="0"/>
                <a:ea typeface="Times New Roman" panose="02020603050405020304" pitchFamily="18" charset="0"/>
              </a:rPr>
              <a:t>πέντε συγκεκριμένα θέματα</a:t>
            </a:r>
            <a:r>
              <a:rPr lang="en-GR" b="1" dirty="0">
                <a:solidFill>
                  <a:srgbClr val="0432FF"/>
                </a:solidFill>
                <a:latin typeface="Cambria" panose="02040503050406030204" pitchFamily="18" charset="0"/>
                <a:ea typeface="Times New Roman" panose="02020603050405020304" pitchFamily="18" charset="0"/>
              </a:rPr>
              <a:t>: </a:t>
            </a:r>
          </a:p>
          <a:p>
            <a:pPr algn="just">
              <a:lnSpc>
                <a:spcPct val="115000"/>
              </a:lnSpc>
            </a:pPr>
            <a:endParaRPr lang="en-GR" b="1" dirty="0">
              <a:solidFill>
                <a:srgbClr val="0432FF"/>
              </a:solidFill>
              <a:latin typeface="Cambria" panose="02040503050406030204" pitchFamily="18" charset="0"/>
              <a:ea typeface="Times New Roman" panose="02020603050405020304" pitchFamily="18" charset="0"/>
            </a:endParaRPr>
          </a:p>
          <a:p>
            <a:pPr algn="just">
              <a:lnSpc>
                <a:spcPct val="115000"/>
              </a:lnSpc>
            </a:pPr>
            <a:r>
              <a:rPr lang="el-GR" b="1" dirty="0">
                <a:solidFill>
                  <a:srgbClr val="0432FF"/>
                </a:solidFill>
                <a:latin typeface="Cambria" panose="02040503050406030204" pitchFamily="18" charset="0"/>
                <a:ea typeface="Times New Roman" panose="02020603050405020304" pitchFamily="18" charset="0"/>
              </a:rPr>
              <a:t>το γούστο/</a:t>
            </a:r>
            <a:r>
              <a:rPr lang="en-US" b="1" dirty="0">
                <a:solidFill>
                  <a:srgbClr val="0432FF"/>
                </a:solidFill>
                <a:latin typeface="Cambria" panose="02040503050406030204" pitchFamily="18" charset="0"/>
                <a:ea typeface="Times New Roman" panose="02020603050405020304" pitchFamily="18" charset="0"/>
              </a:rPr>
              <a:t>taste</a:t>
            </a:r>
            <a:r>
              <a:rPr lang="en-GR" b="1" dirty="0">
                <a:solidFill>
                  <a:srgbClr val="0432FF"/>
                </a:solidFill>
                <a:latin typeface="Cambria" panose="02040503050406030204" pitchFamily="18" charset="0"/>
                <a:ea typeface="Times New Roman" panose="02020603050405020304" pitchFamily="18" charset="0"/>
              </a:rPr>
              <a:t> και την εσωτερική διακόσμηση, ειδικά τη λατρεία του «</a:t>
            </a:r>
            <a:r>
              <a:rPr lang="en-US" b="1" dirty="0" err="1">
                <a:solidFill>
                  <a:srgbClr val="0432FF"/>
                </a:solidFill>
                <a:latin typeface="Cambria" panose="02040503050406030204" pitchFamily="18" charset="0"/>
                <a:ea typeface="Times New Roman" panose="02020603050405020304" pitchFamily="18" charset="0"/>
              </a:rPr>
              <a:t>retrochic</a:t>
            </a:r>
            <a:r>
              <a:rPr lang="en-GR" b="1" dirty="0">
                <a:solidFill>
                  <a:srgbClr val="0432FF"/>
                </a:solidFill>
                <a:latin typeface="Cambria" panose="02040503050406030204" pitchFamily="18" charset="0"/>
                <a:ea typeface="Times New Roman" panose="02020603050405020304" pitchFamily="18" charset="0"/>
              </a:rPr>
              <a:t>» και την ενσωμάτωση των χαρακτηριστικών «</a:t>
            </a:r>
            <a:r>
              <a:rPr lang="el-GR" b="1" dirty="0">
                <a:solidFill>
                  <a:srgbClr val="0432FF"/>
                </a:solidFill>
                <a:latin typeface="Cambria" panose="02040503050406030204" pitchFamily="18" charset="0"/>
                <a:ea typeface="Times New Roman" panose="02020603050405020304" pitchFamily="18" charset="0"/>
              </a:rPr>
              <a:t>εποχής</a:t>
            </a:r>
            <a:r>
              <a:rPr lang="en-GR" b="1" dirty="0">
                <a:solidFill>
                  <a:srgbClr val="0432FF"/>
                </a:solidFill>
                <a:latin typeface="Cambria" panose="02040503050406030204" pitchFamily="18" charset="0"/>
                <a:ea typeface="Times New Roman" panose="02020603050405020304" pitchFamily="18" charset="0"/>
              </a:rPr>
              <a:t>» σε μοντέρνα σπίτια</a:t>
            </a:r>
            <a:r>
              <a:rPr lang="el-GR" b="1" dirty="0">
                <a:solidFill>
                  <a:srgbClr val="0432FF"/>
                </a:solidFill>
                <a:latin typeface="Cambria" panose="02040503050406030204" pitchFamily="18" charset="0"/>
                <a:ea typeface="Times New Roman" panose="02020603050405020304" pitchFamily="18" charset="0"/>
              </a:rPr>
              <a:t> </a:t>
            </a:r>
            <a:endParaRPr lang="en-US" b="1" dirty="0">
              <a:solidFill>
                <a:srgbClr val="0432FF"/>
              </a:solidFill>
              <a:latin typeface="Cambria" panose="02040503050406030204" pitchFamily="18" charset="0"/>
              <a:ea typeface="Times New Roman" panose="02020603050405020304" pitchFamily="18" charset="0"/>
            </a:endParaRPr>
          </a:p>
          <a:p>
            <a:pPr algn="just">
              <a:lnSpc>
                <a:spcPct val="115000"/>
              </a:lnSpc>
            </a:pPr>
            <a:endParaRPr lang="en-US" b="1" dirty="0">
              <a:solidFill>
                <a:srgbClr val="0432FF"/>
              </a:solidFill>
              <a:latin typeface="Cambria" panose="02040503050406030204" pitchFamily="18" charset="0"/>
              <a:ea typeface="Times New Roman" panose="02020603050405020304" pitchFamily="18" charset="0"/>
            </a:endParaRPr>
          </a:p>
          <a:p>
            <a:pPr algn="just">
              <a:lnSpc>
                <a:spcPct val="115000"/>
              </a:lnSpc>
            </a:pPr>
            <a:r>
              <a:rPr lang="el-GR" b="1" dirty="0">
                <a:solidFill>
                  <a:srgbClr val="0432FF"/>
                </a:solidFill>
                <a:latin typeface="Cambria" panose="02040503050406030204" pitchFamily="18" charset="0"/>
                <a:ea typeface="Times New Roman" panose="02020603050405020304" pitchFamily="18" charset="0"/>
              </a:rPr>
              <a:t>-</a:t>
            </a:r>
            <a:r>
              <a:rPr lang="en-GR" b="1" dirty="0">
                <a:solidFill>
                  <a:srgbClr val="0432FF"/>
                </a:solidFill>
                <a:latin typeface="Cambria" panose="02040503050406030204" pitchFamily="18" charset="0"/>
                <a:ea typeface="Times New Roman" panose="02020603050405020304" pitchFamily="18" charset="0"/>
              </a:rPr>
              <a:t> τη </a:t>
            </a:r>
            <a:r>
              <a:rPr lang="el-GR" b="1" dirty="0">
                <a:solidFill>
                  <a:srgbClr val="0432FF"/>
                </a:solidFill>
                <a:latin typeface="Cambria" panose="02040503050406030204" pitchFamily="18" charset="0"/>
                <a:ea typeface="Times New Roman" panose="02020603050405020304" pitchFamily="18" charset="0"/>
              </a:rPr>
              <a:t>σχεδιασμένη ανασύσταση</a:t>
            </a:r>
            <a:r>
              <a:rPr lang="en-GR" b="1" dirty="0">
                <a:solidFill>
                  <a:srgbClr val="0432FF"/>
                </a:solidFill>
                <a:latin typeface="Cambria" panose="02040503050406030204" pitchFamily="18" charset="0"/>
                <a:ea typeface="Times New Roman" panose="02020603050405020304" pitchFamily="18" charset="0"/>
              </a:rPr>
              <a:t> ενός εξαφανισμένου κόσμου, είτε από τη βιομηχανία των διακοπώ</a:t>
            </a:r>
            <a:r>
              <a:rPr lang="el-GR" b="1" dirty="0">
                <a:solidFill>
                  <a:srgbClr val="0432FF"/>
                </a:solidFill>
                <a:latin typeface="Cambria" panose="02040503050406030204" pitchFamily="18" charset="0"/>
                <a:ea typeface="Times New Roman" panose="02020603050405020304" pitchFamily="18" charset="0"/>
              </a:rPr>
              <a:t>ν </a:t>
            </a:r>
            <a:r>
              <a:rPr lang="en-GR" b="1" dirty="0">
                <a:solidFill>
                  <a:srgbClr val="0432FF"/>
                </a:solidFill>
                <a:latin typeface="Cambria" panose="02040503050406030204" pitchFamily="18" charset="0"/>
                <a:ea typeface="Times New Roman" panose="02020603050405020304" pitchFamily="18" charset="0"/>
              </a:rPr>
              <a:t>είτε από εθελοντικές ομάδες όπως το Sealed Knot, οι οποίες </a:t>
            </a:r>
            <a:r>
              <a:rPr lang="el-GR" b="1" dirty="0">
                <a:solidFill>
                  <a:srgbClr val="0432FF"/>
                </a:solidFill>
                <a:latin typeface="Cambria" panose="02040503050406030204" pitchFamily="18" charset="0"/>
                <a:ea typeface="Times New Roman" panose="02020603050405020304" pitchFamily="18" charset="0"/>
              </a:rPr>
              <a:t>δραματοποιούν σκηνές από τις </a:t>
            </a:r>
            <a:r>
              <a:rPr lang="en-GR" b="1" dirty="0">
                <a:solidFill>
                  <a:srgbClr val="0432FF"/>
                </a:solidFill>
                <a:latin typeface="Cambria" panose="02040503050406030204" pitchFamily="18" charset="0"/>
                <a:ea typeface="Times New Roman" panose="02020603050405020304" pitchFamily="18" charset="0"/>
              </a:rPr>
              <a:t>μάχες </a:t>
            </a:r>
            <a:r>
              <a:rPr lang="el-GR" b="1" dirty="0">
                <a:solidFill>
                  <a:srgbClr val="0432FF"/>
                </a:solidFill>
                <a:latin typeface="Cambria" panose="02040503050406030204" pitchFamily="18" charset="0"/>
                <a:ea typeface="Times New Roman" panose="02020603050405020304" pitchFamily="18" charset="0"/>
              </a:rPr>
              <a:t>του αμερικανικού </a:t>
            </a:r>
            <a:r>
              <a:rPr lang="en-GR" b="1" dirty="0">
                <a:solidFill>
                  <a:srgbClr val="0432FF"/>
                </a:solidFill>
                <a:latin typeface="Cambria" panose="02040503050406030204" pitchFamily="18" charset="0"/>
                <a:ea typeface="Times New Roman" panose="02020603050405020304" pitchFamily="18" charset="0"/>
              </a:rPr>
              <a:t>εμφυλίου πολέμου </a:t>
            </a:r>
            <a:endParaRPr lang="el-GR" b="1" dirty="0">
              <a:solidFill>
                <a:srgbClr val="0432FF"/>
              </a:solidFill>
              <a:latin typeface="Cambria" panose="02040503050406030204" pitchFamily="18" charset="0"/>
              <a:ea typeface="Times New Roman" panose="02020603050405020304" pitchFamily="18" charset="0"/>
            </a:endParaRPr>
          </a:p>
          <a:p>
            <a:pPr algn="just">
              <a:lnSpc>
                <a:spcPct val="115000"/>
              </a:lnSpc>
            </a:pPr>
            <a:endParaRPr lang="en-GR" b="1" dirty="0">
              <a:solidFill>
                <a:srgbClr val="0432FF"/>
              </a:solidFill>
              <a:latin typeface="Cambria" panose="02040503050406030204" pitchFamily="18" charset="0"/>
              <a:ea typeface="Times New Roman" panose="02020603050405020304" pitchFamily="18" charset="0"/>
            </a:endParaRPr>
          </a:p>
          <a:p>
            <a:pPr algn="just">
              <a:lnSpc>
                <a:spcPct val="115000"/>
              </a:lnSpc>
            </a:pPr>
            <a:r>
              <a:rPr lang="en-GR" b="1" dirty="0">
                <a:solidFill>
                  <a:srgbClr val="0432FF"/>
                </a:solidFill>
                <a:latin typeface="Cambria" panose="02040503050406030204" pitchFamily="18" charset="0"/>
                <a:ea typeface="Times New Roman" panose="02020603050405020304" pitchFamily="18" charset="0"/>
              </a:rPr>
              <a:t>· τη διατήρηση </a:t>
            </a:r>
            <a:r>
              <a:rPr lang="el-GR" b="1" dirty="0">
                <a:solidFill>
                  <a:srgbClr val="0432FF"/>
                </a:solidFill>
                <a:latin typeface="Cambria" panose="02040503050406030204" pitchFamily="18" charset="0"/>
                <a:ea typeface="Times New Roman" panose="02020603050405020304" pitchFamily="18" charset="0"/>
              </a:rPr>
              <a:t>της κληρονομιάς, είτε αυτή αφορά το χτισμένο είτε το φυσικό περιβάλλον -</a:t>
            </a:r>
            <a:r>
              <a:rPr lang="en-GR" b="1" dirty="0">
                <a:solidFill>
                  <a:srgbClr val="0432FF"/>
                </a:solidFill>
                <a:latin typeface="Cambria" panose="02040503050406030204" pitchFamily="18" charset="0"/>
                <a:ea typeface="Times New Roman" panose="02020603050405020304" pitchFamily="18" charset="0"/>
              </a:rPr>
              <a:t>της χτισμένης και φυσικής «κληρονομιάς» </a:t>
            </a:r>
            <a:endParaRPr lang="el-GR" b="1" dirty="0">
              <a:solidFill>
                <a:srgbClr val="0432FF"/>
              </a:solidFill>
              <a:latin typeface="Cambria" panose="02040503050406030204" pitchFamily="18" charset="0"/>
              <a:ea typeface="Times New Roman" panose="02020603050405020304" pitchFamily="18" charset="0"/>
            </a:endParaRPr>
          </a:p>
          <a:p>
            <a:pPr algn="just">
              <a:lnSpc>
                <a:spcPct val="115000"/>
              </a:lnSpc>
            </a:pPr>
            <a:endParaRPr lang="en-GR" b="1" dirty="0">
              <a:solidFill>
                <a:srgbClr val="0432FF"/>
              </a:solidFill>
              <a:latin typeface="Cambria" panose="02040503050406030204" pitchFamily="18" charset="0"/>
              <a:ea typeface="Times New Roman" panose="02020603050405020304" pitchFamily="18" charset="0"/>
            </a:endParaRPr>
          </a:p>
          <a:p>
            <a:pPr algn="just">
              <a:lnSpc>
                <a:spcPct val="115000"/>
              </a:lnSpc>
            </a:pPr>
            <a:r>
              <a:rPr lang="en-GR" b="1" dirty="0">
                <a:solidFill>
                  <a:srgbClr val="0432FF"/>
                </a:solidFill>
                <a:latin typeface="Cambria" panose="02040503050406030204" pitchFamily="18" charset="0"/>
                <a:ea typeface="Times New Roman" panose="02020603050405020304" pitchFamily="18" charset="0"/>
              </a:rPr>
              <a:t>· το ενδιαφέρον για </a:t>
            </a:r>
            <a:r>
              <a:rPr lang="el-GR" b="1" dirty="0">
                <a:solidFill>
                  <a:srgbClr val="0432FF"/>
                </a:solidFill>
                <a:latin typeface="Cambria" panose="02040503050406030204" pitchFamily="18" charset="0"/>
                <a:ea typeface="Times New Roman" panose="02020603050405020304" pitchFamily="18" charset="0"/>
              </a:rPr>
              <a:t>τις </a:t>
            </a:r>
            <a:r>
              <a:rPr lang="en-GR" b="1" dirty="0">
                <a:solidFill>
                  <a:srgbClr val="0432FF"/>
                </a:solidFill>
                <a:latin typeface="Cambria" panose="02040503050406030204" pitchFamily="18" charset="0"/>
                <a:ea typeface="Times New Roman" panose="02020603050405020304" pitchFamily="18" charset="0"/>
              </a:rPr>
              <a:t>παλιές φωτογραφίε</a:t>
            </a:r>
            <a:r>
              <a:rPr lang="el-GR" b="1" dirty="0">
                <a:solidFill>
                  <a:srgbClr val="0432FF"/>
                </a:solidFill>
                <a:latin typeface="Cambria" panose="02040503050406030204" pitchFamily="18" charset="0"/>
                <a:ea typeface="Times New Roman" panose="02020603050405020304" pitchFamily="18" charset="0"/>
              </a:rPr>
              <a:t>ς</a:t>
            </a:r>
            <a:r>
              <a:rPr lang="en-GR" b="1" dirty="0">
                <a:solidFill>
                  <a:srgbClr val="0432FF"/>
                </a:solidFill>
                <a:latin typeface="Cambria" panose="02040503050406030204" pitchFamily="18" charset="0"/>
                <a:ea typeface="Times New Roman" panose="02020603050405020304" pitchFamily="18" charset="0"/>
              </a:rPr>
              <a:t>.  </a:t>
            </a:r>
            <a:r>
              <a:rPr lang="el-GR" b="1" dirty="0">
                <a:solidFill>
                  <a:srgbClr val="0432FF"/>
                </a:solidFill>
                <a:latin typeface="Cambria" panose="02040503050406030204" pitchFamily="18" charset="0"/>
                <a:ea typeface="Times New Roman" panose="02020603050405020304" pitchFamily="18" charset="0"/>
              </a:rPr>
              <a:t>….  </a:t>
            </a:r>
            <a:endParaRPr lang="en-US" b="1" dirty="0">
              <a:solidFill>
                <a:srgbClr val="0432FF"/>
              </a:solidFill>
              <a:latin typeface="Cambria" panose="02040503050406030204" pitchFamily="18" charset="0"/>
              <a:ea typeface="Times New Roman" panose="02020603050405020304" pitchFamily="18" charset="0"/>
            </a:endParaRPr>
          </a:p>
          <a:p>
            <a:pPr algn="just">
              <a:lnSpc>
                <a:spcPct val="115000"/>
              </a:lnSpc>
            </a:pPr>
            <a:endParaRPr lang="en-US" b="1" dirty="0">
              <a:solidFill>
                <a:srgbClr val="0432FF"/>
              </a:solidFill>
              <a:latin typeface="Cambria" panose="02040503050406030204" pitchFamily="18" charset="0"/>
              <a:ea typeface="Times New Roman" panose="02020603050405020304" pitchFamily="18" charset="0"/>
            </a:endParaRPr>
          </a:p>
          <a:p>
            <a:pPr algn="just">
              <a:lnSpc>
                <a:spcPct val="115000"/>
              </a:lnSpc>
            </a:pPr>
            <a:r>
              <a:rPr lang="el-GR" b="1" dirty="0">
                <a:solidFill>
                  <a:srgbClr val="0432FF"/>
                </a:solidFill>
                <a:latin typeface="Cambria" panose="02040503050406030204" pitchFamily="18" charset="0"/>
                <a:ea typeface="Times New Roman" panose="02020603050405020304" pitchFamily="18" charset="0"/>
              </a:rPr>
              <a:t>Και επιχειρεί να αναδείξει </a:t>
            </a:r>
            <a:r>
              <a:rPr lang="en-GR" b="1" dirty="0">
                <a:solidFill>
                  <a:srgbClr val="0432FF"/>
                </a:solidFill>
                <a:latin typeface="Cambria" panose="02040503050406030204" pitchFamily="18" charset="0"/>
                <a:ea typeface="Times New Roman" panose="02020603050405020304" pitchFamily="18" charset="0"/>
              </a:rPr>
              <a:t>την αναποτελεσματικότητα της ακαδημαϊκής γραφής</a:t>
            </a:r>
            <a:r>
              <a:rPr lang="el-GR" b="1" dirty="0">
                <a:solidFill>
                  <a:srgbClr val="0432FF"/>
                </a:solidFill>
                <a:latin typeface="Cambria" panose="02040503050406030204" pitchFamily="18" charset="0"/>
                <a:ea typeface="Times New Roman" panose="02020603050405020304" pitchFamily="18" charset="0"/>
              </a:rPr>
              <a:t>, την αδυναμία της να επηρεάσει τις δημόσιες χρήσεις </a:t>
            </a:r>
            <a:r>
              <a:rPr lang="en-GR" b="1" dirty="0">
                <a:solidFill>
                  <a:srgbClr val="0432FF"/>
                </a:solidFill>
                <a:latin typeface="Cambria" panose="02040503050406030204" pitchFamily="18" charset="0"/>
                <a:ea typeface="Times New Roman" panose="02020603050405020304" pitchFamily="18" charset="0"/>
              </a:rPr>
              <a:t>του παρελθόντος,</a:t>
            </a:r>
            <a:r>
              <a:rPr lang="el-GR" b="1" dirty="0">
                <a:solidFill>
                  <a:srgbClr val="0432FF"/>
                </a:solidFill>
                <a:latin typeface="Cambria" panose="02040503050406030204" pitchFamily="18" charset="0"/>
                <a:ea typeface="Times New Roman" panose="02020603050405020304" pitchFamily="18" charset="0"/>
              </a:rPr>
              <a:t> </a:t>
            </a:r>
            <a:r>
              <a:rPr lang="el-GR" b="1" dirty="0">
                <a:solidFill>
                  <a:srgbClr val="C00000"/>
                </a:solidFill>
                <a:latin typeface="Cambria" panose="02040503050406030204" pitchFamily="18" charset="0"/>
                <a:ea typeface="Times New Roman" panose="02020603050405020304" pitchFamily="18" charset="0"/>
              </a:rPr>
              <a:t>συγκριτικά </a:t>
            </a:r>
            <a:r>
              <a:rPr lang="en-GR" b="1" dirty="0">
                <a:solidFill>
                  <a:srgbClr val="C00000"/>
                </a:solidFill>
                <a:latin typeface="Cambria" panose="02040503050406030204" pitchFamily="18" charset="0"/>
                <a:ea typeface="Times New Roman" panose="02020603050405020304" pitchFamily="18" charset="0"/>
              </a:rPr>
              <a:t>με την εικονογραφική και συναισθηματική αμεσότητα φαινομένων όπως </a:t>
            </a:r>
            <a:r>
              <a:rPr lang="el-GR" b="1" dirty="0">
                <a:solidFill>
                  <a:srgbClr val="0432FF"/>
                </a:solidFill>
                <a:latin typeface="Cambria" panose="02040503050406030204" pitchFamily="18" charset="0"/>
                <a:ea typeface="Times New Roman" panose="02020603050405020304" pitchFamily="18" charset="0"/>
              </a:rPr>
              <a:t>τα παζάρια, το εμπόριο </a:t>
            </a:r>
            <a:r>
              <a:rPr lang="el-GR" b="1" dirty="0" err="1">
                <a:solidFill>
                  <a:srgbClr val="0432FF"/>
                </a:solidFill>
                <a:latin typeface="Cambria" panose="02040503050406030204" pitchFamily="18" charset="0"/>
                <a:ea typeface="Times New Roman" panose="02020603050405020304" pitchFamily="18" charset="0"/>
              </a:rPr>
              <a:t>αντικέ</a:t>
            </a:r>
            <a:r>
              <a:rPr lang="el-GR" b="1" dirty="0">
                <a:solidFill>
                  <a:srgbClr val="0432FF"/>
                </a:solidFill>
                <a:latin typeface="Cambria" panose="02040503050406030204" pitchFamily="18" charset="0"/>
                <a:ea typeface="Times New Roman" panose="02020603050405020304" pitchFamily="18" charset="0"/>
              </a:rPr>
              <a:t> επίπλων ή το περιοδικό  </a:t>
            </a:r>
            <a:r>
              <a:rPr lang="en-GR" b="1" dirty="0">
                <a:solidFill>
                  <a:srgbClr val="0432FF"/>
                </a:solidFill>
                <a:latin typeface="Cambria" panose="02040503050406030204" pitchFamily="18" charset="0"/>
                <a:ea typeface="Times New Roman" panose="02020603050405020304" pitchFamily="18" charset="0"/>
              </a:rPr>
              <a:t>The World of Interiors</a:t>
            </a:r>
            <a:r>
              <a:rPr lang="el-GR" b="1" dirty="0">
                <a:solidFill>
                  <a:srgbClr val="0432FF"/>
                </a:solidFill>
                <a:latin typeface="Cambria" panose="02040503050406030204" pitchFamily="18" charset="0"/>
                <a:ea typeface="Times New Roman" panose="02020603050405020304" pitchFamily="18" charset="0"/>
              </a:rPr>
              <a:t>. </a:t>
            </a:r>
            <a:endParaRPr lang="en-G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6651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FE199F-4795-D341-9A26-2C52D01F339B}"/>
              </a:ext>
            </a:extLst>
          </p:cNvPr>
          <p:cNvPicPr/>
          <p:nvPr/>
        </p:nvPicPr>
        <p:blipFill>
          <a:blip r:embed="rId2">
            <a:extLst>
              <a:ext uri="{28A0092B-C50C-407E-A947-70E740481C1C}">
                <a14:useLocalDpi xmlns:a14="http://schemas.microsoft.com/office/drawing/2010/main" val="0"/>
              </a:ext>
            </a:extLst>
          </a:blip>
          <a:stretch>
            <a:fillRect/>
          </a:stretch>
        </p:blipFill>
        <p:spPr>
          <a:xfrm>
            <a:off x="601609" y="405829"/>
            <a:ext cx="4064000" cy="2286000"/>
          </a:xfrm>
          <a:prstGeom prst="rect">
            <a:avLst/>
          </a:prstGeom>
        </p:spPr>
      </p:pic>
      <p:sp>
        <p:nvSpPr>
          <p:cNvPr id="4" name="Rectangle 3">
            <a:extLst>
              <a:ext uri="{FF2B5EF4-FFF2-40B4-BE49-F238E27FC236}">
                <a16:creationId xmlns:a16="http://schemas.microsoft.com/office/drawing/2014/main" id="{35F12BCA-6A18-B048-A762-7075EE510C4C}"/>
              </a:ext>
            </a:extLst>
          </p:cNvPr>
          <p:cNvSpPr/>
          <p:nvPr/>
        </p:nvSpPr>
        <p:spPr>
          <a:xfrm>
            <a:off x="601610" y="2691830"/>
            <a:ext cx="4063999" cy="352532"/>
          </a:xfrm>
          <a:prstGeom prst="rect">
            <a:avLst/>
          </a:prstGeom>
        </p:spPr>
        <p:txBody>
          <a:bodyPr wrap="square">
            <a:spAutoFit/>
          </a:bodyPr>
          <a:lstStyle/>
          <a:p>
            <a:pPr algn="just">
              <a:lnSpc>
                <a:spcPct val="115000"/>
              </a:lnSpc>
            </a:pPr>
            <a:r>
              <a:rPr lang="el-GR" sz="1600" b="1" dirty="0">
                <a:solidFill>
                  <a:schemeClr val="bg1">
                    <a:lumMod val="50000"/>
                  </a:schemeClr>
                </a:solidFill>
                <a:latin typeface="Cambria" panose="02040503050406030204" pitchFamily="18" charset="0"/>
                <a:ea typeface="Times New Roman" panose="02020603050405020304" pitchFamily="18" charset="0"/>
              </a:rPr>
              <a:t>Επισκευή ταπετσαρίας</a:t>
            </a:r>
            <a:endParaRPr lang="en-GR" sz="1600" dirty="0">
              <a:solidFill>
                <a:schemeClr val="bg1">
                  <a:lumMod val="50000"/>
                </a:schemeClr>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D7CFC90C-D515-C946-9B0F-F5ED782B67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36447" y="1548829"/>
            <a:ext cx="5731510" cy="2507615"/>
          </a:xfrm>
          <a:prstGeom prst="rect">
            <a:avLst/>
          </a:prstGeom>
        </p:spPr>
      </p:pic>
      <p:sp>
        <p:nvSpPr>
          <p:cNvPr id="8" name="Rectangle 7">
            <a:extLst>
              <a:ext uri="{FF2B5EF4-FFF2-40B4-BE49-F238E27FC236}">
                <a16:creationId xmlns:a16="http://schemas.microsoft.com/office/drawing/2014/main" id="{BFC8EC6A-6B02-BC42-B191-366D5A47F99A}"/>
              </a:ext>
            </a:extLst>
          </p:cNvPr>
          <p:cNvSpPr/>
          <p:nvPr/>
        </p:nvSpPr>
        <p:spPr>
          <a:xfrm>
            <a:off x="5246669" y="4150861"/>
            <a:ext cx="6096000" cy="499880"/>
          </a:xfrm>
          <a:prstGeom prst="rect">
            <a:avLst/>
          </a:prstGeom>
        </p:spPr>
        <p:txBody>
          <a:bodyPr wrap="square">
            <a:spAutoFit/>
          </a:bodyPr>
          <a:lstStyle/>
          <a:p>
            <a:pPr algn="just">
              <a:lnSpc>
                <a:spcPct val="115000"/>
              </a:lnSpc>
            </a:pPr>
            <a:r>
              <a:rPr lang="en-US" sz="1200" b="1" dirty="0">
                <a:solidFill>
                  <a:schemeClr val="bg1">
                    <a:lumMod val="50000"/>
                  </a:schemeClr>
                </a:solidFill>
                <a:latin typeface="Cambria" panose="02040503050406030204" pitchFamily="18" charset="0"/>
                <a:ea typeface="Times New Roman" panose="02020603050405020304" pitchFamily="18" charset="0"/>
              </a:rPr>
              <a:t>A hidden fore-edge painting on “Castle of </a:t>
            </a:r>
            <a:r>
              <a:rPr lang="en-US" sz="1200" b="1" dirty="0" err="1">
                <a:solidFill>
                  <a:schemeClr val="bg1">
                    <a:lumMod val="50000"/>
                  </a:schemeClr>
                </a:solidFill>
                <a:latin typeface="Cambria" panose="02040503050406030204" pitchFamily="18" charset="0"/>
                <a:ea typeface="Times New Roman" panose="02020603050405020304" pitchFamily="18" charset="0"/>
              </a:rPr>
              <a:t>Otrando</a:t>
            </a:r>
            <a:r>
              <a:rPr lang="en-US" sz="1200" b="1" dirty="0">
                <a:solidFill>
                  <a:schemeClr val="bg1">
                    <a:lumMod val="50000"/>
                  </a:schemeClr>
                </a:solidFill>
                <a:latin typeface="Cambria" panose="02040503050406030204" pitchFamily="18" charset="0"/>
                <a:ea typeface="Times New Roman" panose="02020603050405020304" pitchFamily="18" charset="0"/>
              </a:rPr>
              <a:t>’ [</a:t>
            </a:r>
            <a:r>
              <a:rPr lang="el-GR" sz="1200" b="1" dirty="0">
                <a:solidFill>
                  <a:schemeClr val="bg1">
                    <a:lumMod val="50000"/>
                  </a:schemeClr>
                </a:solidFill>
                <a:latin typeface="Cambria" panose="02040503050406030204" pitchFamily="18" charset="0"/>
                <a:ea typeface="Times New Roman" panose="02020603050405020304" pitchFamily="18" charset="0"/>
              </a:rPr>
              <a:t>το πρώτο γοτθικό μυθιστόρημα</a:t>
            </a:r>
            <a:r>
              <a:rPr lang="en-US" sz="1200" b="1" dirty="0">
                <a:solidFill>
                  <a:schemeClr val="bg1">
                    <a:lumMod val="50000"/>
                  </a:schemeClr>
                </a:solidFill>
                <a:latin typeface="Cambria" panose="02040503050406030204" pitchFamily="18" charset="0"/>
                <a:ea typeface="Times New Roman" panose="02020603050405020304" pitchFamily="18" charset="0"/>
              </a:rPr>
              <a:t>] by Horace Walpole, 1791, Anglesey Abbey, </a:t>
            </a:r>
            <a:r>
              <a:rPr lang="en-US" sz="1200" b="1" dirty="0" err="1">
                <a:solidFill>
                  <a:schemeClr val="bg1">
                    <a:lumMod val="50000"/>
                  </a:schemeClr>
                </a:solidFill>
                <a:latin typeface="Cambria" panose="02040503050406030204" pitchFamily="18" charset="0"/>
                <a:ea typeface="Times New Roman" panose="02020603050405020304" pitchFamily="18" charset="0"/>
              </a:rPr>
              <a:t>Canbrdgeshire</a:t>
            </a:r>
            <a:r>
              <a:rPr lang="en-US" sz="1200" b="1" dirty="0">
                <a:solidFill>
                  <a:schemeClr val="bg1">
                    <a:lumMod val="50000"/>
                  </a:schemeClr>
                </a:solidFill>
                <a:latin typeface="Cambria" panose="02040503050406030204" pitchFamily="18" charset="0"/>
                <a:ea typeface="Times New Roman" panose="02020603050405020304" pitchFamily="18" charset="0"/>
              </a:rPr>
              <a:t>_</a:t>
            </a:r>
            <a:endParaRPr lang="en-GR" sz="1200" dirty="0">
              <a:solidFill>
                <a:schemeClr val="bg1">
                  <a:lumMod val="50000"/>
                </a:schemeClr>
              </a:solidFill>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F0BC4869-6228-F24F-930C-0EFE7C99DEB7}"/>
              </a:ext>
            </a:extLst>
          </p:cNvPr>
          <p:cNvSpPr/>
          <p:nvPr/>
        </p:nvSpPr>
        <p:spPr>
          <a:xfrm>
            <a:off x="256854" y="5147353"/>
            <a:ext cx="11599524" cy="646331"/>
          </a:xfrm>
          <a:prstGeom prst="rect">
            <a:avLst/>
          </a:prstGeom>
        </p:spPr>
        <p:txBody>
          <a:bodyPr wrap="square">
            <a:spAutoFit/>
          </a:bodyPr>
          <a:lstStyle/>
          <a:p>
            <a:r>
              <a:rPr lang="en-US" b="1" dirty="0">
                <a:solidFill>
                  <a:srgbClr val="C00000"/>
                </a:solidFill>
                <a:ea typeface="Times New Roman" panose="02020603050405020304" pitchFamily="18" charset="0"/>
              </a:rPr>
              <a:t>The National Trust </a:t>
            </a:r>
            <a:r>
              <a:rPr lang="en-US" dirty="0">
                <a:solidFill>
                  <a:srgbClr val="2C2C2C"/>
                </a:solidFill>
                <a:ea typeface="Times New Roman" panose="02020603050405020304" pitchFamily="18" charset="0"/>
              </a:rPr>
              <a:t>__</a:t>
            </a:r>
            <a:r>
              <a:rPr lang="en-GR" dirty="0">
                <a:solidFill>
                  <a:srgbClr val="2C2C2C"/>
                </a:solidFill>
                <a:ea typeface="Times New Roman" panose="02020603050405020304" pitchFamily="18" charset="0"/>
              </a:rPr>
              <a:t>We look after more than 400,000 books and manuscripts, held in over 160 historic houses across England, Wales and Northern Ireland. </a:t>
            </a:r>
            <a:endParaRPr lang="en-GR" sz="1200" dirty="0">
              <a:effectLst/>
              <a:ea typeface="Times New Roman" panose="02020603050405020304" pitchFamily="18" charset="0"/>
            </a:endParaRPr>
          </a:p>
        </p:txBody>
      </p:sp>
    </p:spTree>
    <p:extLst>
      <p:ext uri="{BB962C8B-B14F-4D97-AF65-F5344CB8AC3E}">
        <p14:creationId xmlns:p14="http://schemas.microsoft.com/office/powerpoint/2010/main" val="32575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34D2D-6884-3542-B0C6-9479F44615D4}"/>
              </a:ext>
            </a:extLst>
          </p:cNvPr>
          <p:cNvPicPr>
            <a:picLocks noChangeAspect="1"/>
          </p:cNvPicPr>
          <p:nvPr/>
        </p:nvPicPr>
        <p:blipFill>
          <a:blip r:embed="rId2"/>
          <a:stretch>
            <a:fillRect/>
          </a:stretch>
        </p:blipFill>
        <p:spPr>
          <a:xfrm>
            <a:off x="3947417" y="499581"/>
            <a:ext cx="5715000" cy="5715000"/>
          </a:xfrm>
          <a:prstGeom prst="rect">
            <a:avLst/>
          </a:prstGeom>
        </p:spPr>
      </p:pic>
      <p:sp>
        <p:nvSpPr>
          <p:cNvPr id="3" name="Rectangle 2">
            <a:extLst>
              <a:ext uri="{FF2B5EF4-FFF2-40B4-BE49-F238E27FC236}">
                <a16:creationId xmlns:a16="http://schemas.microsoft.com/office/drawing/2014/main" id="{ACD40446-522E-3F42-AC8C-8E2BB05B8E4A}"/>
              </a:ext>
            </a:extLst>
          </p:cNvPr>
          <p:cNvSpPr/>
          <p:nvPr/>
        </p:nvSpPr>
        <p:spPr>
          <a:xfrm>
            <a:off x="256854" y="780836"/>
            <a:ext cx="3298004" cy="3970318"/>
          </a:xfrm>
          <a:prstGeom prst="rect">
            <a:avLst/>
          </a:prstGeom>
        </p:spPr>
        <p:txBody>
          <a:bodyPr wrap="square">
            <a:spAutoFit/>
          </a:bodyPr>
          <a:lstStyle/>
          <a:p>
            <a:r>
              <a:rPr lang="en-GB" dirty="0">
                <a:solidFill>
                  <a:srgbClr val="545454"/>
                </a:solidFill>
                <a:latin typeface="Helvetica Neue" panose="02000503000000020004" pitchFamily="2" charset="0"/>
              </a:rPr>
              <a:t>This National Trust East Midlands </a:t>
            </a:r>
            <a:r>
              <a:rPr lang="en-GB" b="1" dirty="0">
                <a:solidFill>
                  <a:srgbClr val="C00000"/>
                </a:solidFill>
                <a:latin typeface="Helvetica Neue" panose="02000503000000020004" pitchFamily="2" charset="0"/>
              </a:rPr>
              <a:t>cotton tea towel </a:t>
            </a:r>
            <a:r>
              <a:rPr lang="en-GB" dirty="0">
                <a:solidFill>
                  <a:srgbClr val="545454"/>
                </a:solidFill>
                <a:latin typeface="Helvetica Neue" panose="02000503000000020004" pitchFamily="2" charset="0"/>
              </a:rPr>
              <a:t>has been exclusively hand drawn in ink by illustrator </a:t>
            </a:r>
            <a:r>
              <a:rPr lang="en-GB" dirty="0" err="1">
                <a:solidFill>
                  <a:srgbClr val="545454"/>
                </a:solidFill>
                <a:latin typeface="Helvetica Neue" panose="02000503000000020004" pitchFamily="2" charset="0"/>
              </a:rPr>
              <a:t>Livi</a:t>
            </a:r>
            <a:r>
              <a:rPr lang="en-GB" dirty="0">
                <a:solidFill>
                  <a:srgbClr val="545454"/>
                </a:solidFill>
                <a:latin typeface="Helvetica Neue" panose="02000503000000020004" pitchFamily="2" charset="0"/>
              </a:rPr>
              <a:t> Gosling.</a:t>
            </a:r>
          </a:p>
          <a:p>
            <a:endParaRPr lang="en-GB" dirty="0">
              <a:solidFill>
                <a:srgbClr val="545454"/>
              </a:solidFill>
              <a:latin typeface="Helvetica Neue" panose="02000503000000020004" pitchFamily="2" charset="0"/>
            </a:endParaRPr>
          </a:p>
          <a:p>
            <a:r>
              <a:rPr lang="en-GB" dirty="0" err="1">
                <a:solidFill>
                  <a:srgbClr val="545454"/>
                </a:solidFill>
                <a:latin typeface="Helvetica Neue" panose="02000503000000020004" pitchFamily="2" charset="0"/>
              </a:rPr>
              <a:t>Livi’s</a:t>
            </a:r>
            <a:r>
              <a:rPr lang="en-GB" dirty="0">
                <a:solidFill>
                  <a:srgbClr val="545454"/>
                </a:solidFill>
                <a:latin typeface="Helvetica Neue" panose="02000503000000020004" pitchFamily="2" charset="0"/>
              </a:rPr>
              <a:t> design was </a:t>
            </a:r>
            <a:r>
              <a:rPr lang="en-GB" b="1" dirty="0">
                <a:solidFill>
                  <a:srgbClr val="545454"/>
                </a:solidFill>
                <a:latin typeface="Helvetica Neue" panose="02000503000000020004" pitchFamily="2" charset="0"/>
              </a:rPr>
              <a:t>inspired by the wild beauty of the Peak District ...</a:t>
            </a:r>
          </a:p>
          <a:p>
            <a:endParaRPr lang="en-GB" dirty="0">
              <a:solidFill>
                <a:srgbClr val="545454"/>
              </a:solidFill>
              <a:latin typeface="Helvetica Neue" panose="02000503000000020004" pitchFamily="2" charset="0"/>
            </a:endParaRPr>
          </a:p>
          <a:p>
            <a:r>
              <a:rPr lang="en-GB" dirty="0">
                <a:solidFill>
                  <a:srgbClr val="545454"/>
                </a:solidFill>
                <a:latin typeface="Helvetica Neue" panose="02000503000000020004" pitchFamily="2" charset="0"/>
              </a:rPr>
              <a:t>houses packed full of treasures and stories ...</a:t>
            </a:r>
          </a:p>
          <a:p>
            <a:endParaRPr lang="en-GB" dirty="0">
              <a:solidFill>
                <a:srgbClr val="545454"/>
              </a:solidFill>
              <a:latin typeface="Helvetica Neue" panose="02000503000000020004" pitchFamily="2" charset="0"/>
            </a:endParaRPr>
          </a:p>
          <a:p>
            <a:r>
              <a:rPr lang="en-GB" dirty="0">
                <a:solidFill>
                  <a:srgbClr val="545454"/>
                </a:solidFill>
                <a:latin typeface="Helvetica Neue" panose="02000503000000020004" pitchFamily="2" charset="0"/>
              </a:rPr>
              <a:t>ancient deer park</a:t>
            </a:r>
            <a:endParaRPr lang="en-GB" b="0" i="0" u="none" strike="noStrike" dirty="0">
              <a:solidFill>
                <a:srgbClr val="545454"/>
              </a:solidFill>
              <a:effectLst/>
              <a:latin typeface="Helvetica Neue" panose="02000503000000020004" pitchFamily="2" charset="0"/>
            </a:endParaRPr>
          </a:p>
        </p:txBody>
      </p:sp>
    </p:spTree>
    <p:extLst>
      <p:ext uri="{BB962C8B-B14F-4D97-AF65-F5344CB8AC3E}">
        <p14:creationId xmlns:p14="http://schemas.microsoft.com/office/powerpoint/2010/main" val="1373168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08412-E03D-8C4E-B81F-BC14AEA21589}"/>
              </a:ext>
            </a:extLst>
          </p:cNvPr>
          <p:cNvSpPr/>
          <p:nvPr/>
        </p:nvSpPr>
        <p:spPr>
          <a:xfrm>
            <a:off x="133564" y="195209"/>
            <a:ext cx="12058436" cy="6247864"/>
          </a:xfrm>
          <a:prstGeom prst="rect">
            <a:avLst/>
          </a:prstGeom>
        </p:spPr>
        <p:txBody>
          <a:bodyPr wrap="square">
            <a:spAutoFit/>
          </a:bodyPr>
          <a:lstStyle/>
          <a:p>
            <a:r>
              <a:rPr lang="el-GR" b="1" dirty="0">
                <a:solidFill>
                  <a:srgbClr val="0432FF"/>
                </a:solidFill>
                <a:effectLst/>
                <a:ea typeface="Times New Roman" panose="02020603050405020304" pitchFamily="18" charset="0"/>
              </a:rPr>
              <a:t>Το </a:t>
            </a:r>
            <a:r>
              <a:rPr lang="el-GR" b="1" dirty="0" err="1">
                <a:solidFill>
                  <a:srgbClr val="0432FF"/>
                </a:solidFill>
                <a:effectLst/>
                <a:ea typeface="Times New Roman" panose="02020603050405020304" pitchFamily="18" charset="0"/>
              </a:rPr>
              <a:t>ενδιαφ</a:t>
            </a:r>
            <a:r>
              <a:rPr lang="en-GR" b="1" dirty="0">
                <a:solidFill>
                  <a:srgbClr val="0432FF"/>
                </a:solidFill>
                <a:effectLst/>
                <a:ea typeface="Times New Roman" panose="02020603050405020304" pitchFamily="18" charset="0"/>
              </a:rPr>
              <a:t>έ</a:t>
            </a:r>
            <a:r>
              <a:rPr lang="el-GR" b="1" dirty="0" err="1">
                <a:solidFill>
                  <a:srgbClr val="0432FF"/>
                </a:solidFill>
                <a:effectLst/>
                <a:ea typeface="Times New Roman" panose="02020603050405020304" pitchFamily="18" charset="0"/>
              </a:rPr>
              <a:t>ρον</a:t>
            </a:r>
            <a:r>
              <a:rPr lang="el-GR" b="1" dirty="0">
                <a:solidFill>
                  <a:srgbClr val="0432FF"/>
                </a:solidFill>
                <a:effectLst/>
                <a:ea typeface="Times New Roman" panose="02020603050405020304" pitchFamily="18" charset="0"/>
              </a:rPr>
              <a:t> του </a:t>
            </a:r>
            <a:r>
              <a:rPr lang="en-US" b="1" dirty="0">
                <a:solidFill>
                  <a:srgbClr val="0432FF"/>
                </a:solidFill>
                <a:effectLst/>
                <a:ea typeface="Times New Roman" panose="02020603050405020304" pitchFamily="18" charset="0"/>
              </a:rPr>
              <a:t>Samuel </a:t>
            </a:r>
            <a:r>
              <a:rPr lang="el-GR" b="1" dirty="0">
                <a:solidFill>
                  <a:srgbClr val="0432FF"/>
                </a:solidFill>
                <a:effectLst/>
                <a:ea typeface="Times New Roman" panose="02020603050405020304" pitchFamily="18" charset="0"/>
              </a:rPr>
              <a:t>για αυτά τα "</a:t>
            </a:r>
            <a:r>
              <a:rPr lang="el-GR" b="1" dirty="0">
                <a:solidFill>
                  <a:srgbClr val="C00000"/>
                </a:solidFill>
                <a:effectLst/>
                <a:ea typeface="Times New Roman" panose="02020603050405020304" pitchFamily="18" charset="0"/>
              </a:rPr>
              <a:t>ασήμαντα", "ετερόκλητα</a:t>
            </a:r>
            <a:r>
              <a:rPr lang="el-GR" b="1" dirty="0">
                <a:solidFill>
                  <a:srgbClr val="0432FF"/>
                </a:solidFill>
                <a:effectLst/>
                <a:ea typeface="Times New Roman" panose="02020603050405020304" pitchFamily="18" charset="0"/>
              </a:rPr>
              <a:t>" </a:t>
            </a:r>
            <a:r>
              <a:rPr lang="en-US" b="1" dirty="0">
                <a:solidFill>
                  <a:srgbClr val="0432FF"/>
                </a:solidFill>
                <a:effectLst/>
                <a:ea typeface="Times New Roman" panose="02020603050405020304" pitchFamily="18" charset="0"/>
              </a:rPr>
              <a:t>[frivolities – miscellaneous</a:t>
            </a:r>
            <a:r>
              <a:rPr lang="en-US" b="1" dirty="0">
                <a:solidFill>
                  <a:srgbClr val="0432FF"/>
                </a:solidFill>
                <a:ea typeface="Times New Roman" panose="02020603050405020304" pitchFamily="18" charset="0"/>
              </a:rPr>
              <a:t>] </a:t>
            </a:r>
            <a:r>
              <a:rPr lang="el-GR" b="1" dirty="0">
                <a:solidFill>
                  <a:srgbClr val="0432FF"/>
                </a:solidFill>
                <a:effectLst/>
                <a:ea typeface="Times New Roman" panose="02020603050405020304" pitchFamily="18" charset="0"/>
              </a:rPr>
              <a:t>πράγματα που επιβιώνουν και διασώζονται από τ</a:t>
            </a:r>
            <a:r>
              <a:rPr lang="en-US" b="1" dirty="0">
                <a:solidFill>
                  <a:srgbClr val="0432FF"/>
                </a:solidFill>
                <a:effectLst/>
                <a:ea typeface="Times New Roman" panose="02020603050405020304" pitchFamily="18" charset="0"/>
              </a:rPr>
              <a:t>o</a:t>
            </a:r>
            <a:r>
              <a:rPr lang="el-GR" b="1" dirty="0">
                <a:solidFill>
                  <a:srgbClr val="0432FF"/>
                </a:solidFill>
                <a:effectLst/>
                <a:ea typeface="Times New Roman" panose="02020603050405020304" pitchFamily="18" charset="0"/>
              </a:rPr>
              <a:t> παρελθόν – λαϊκή / </a:t>
            </a:r>
            <a:r>
              <a:rPr lang="el-GR" b="1" dirty="0" err="1">
                <a:solidFill>
                  <a:srgbClr val="0432FF"/>
                </a:solidFill>
                <a:effectLst/>
                <a:ea typeface="Times New Roman" panose="02020603050405020304" pitchFamily="18" charset="0"/>
              </a:rPr>
              <a:t>λαϊκιστική</a:t>
            </a:r>
            <a:r>
              <a:rPr lang="el-GR" b="1" dirty="0">
                <a:solidFill>
                  <a:srgbClr val="0432FF"/>
                </a:solidFill>
                <a:effectLst/>
                <a:ea typeface="Times New Roman" panose="02020603050405020304" pitchFamily="18" charset="0"/>
              </a:rPr>
              <a:t> γοητεία για την κληρονομιά [</a:t>
            </a:r>
            <a:r>
              <a:rPr lang="en-US" b="1" dirty="0">
                <a:solidFill>
                  <a:srgbClr val="0432FF"/>
                </a:solidFill>
                <a:effectLst/>
                <a:ea typeface="Times New Roman" panose="02020603050405020304" pitchFamily="18" charset="0"/>
              </a:rPr>
              <a:t>heritage] </a:t>
            </a:r>
          </a:p>
          <a:p>
            <a:endParaRPr lang="en-US" b="1" dirty="0">
              <a:solidFill>
                <a:srgbClr val="0432FF"/>
              </a:solidFill>
              <a:ea typeface="Times New Roman" panose="02020603050405020304" pitchFamily="18" charset="0"/>
            </a:endParaRPr>
          </a:p>
          <a:p>
            <a:r>
              <a:rPr lang="el-GR" sz="2000" b="1" dirty="0">
                <a:solidFill>
                  <a:srgbClr val="C00000"/>
                </a:solidFill>
                <a:effectLst/>
                <a:highlight>
                  <a:srgbClr val="FFFF00"/>
                </a:highlight>
                <a:ea typeface="Times New Roman" panose="02020603050405020304" pitchFamily="18" charset="0"/>
              </a:rPr>
              <a:t>Η ΚΡΙΤΙΚΗ </a:t>
            </a:r>
            <a:r>
              <a:rPr lang="el-GR" sz="2000" b="1" dirty="0">
                <a:solidFill>
                  <a:srgbClr val="C00000"/>
                </a:solidFill>
                <a:highlight>
                  <a:srgbClr val="FFFF00"/>
                </a:highlight>
                <a:ea typeface="Times New Roman" panose="02020603050405020304" pitchFamily="18" charset="0"/>
              </a:rPr>
              <a:t>ΤΩΝ ΣΥΝΑΔΕΛΦΩΝ ΤΟΥ </a:t>
            </a:r>
            <a:r>
              <a:rPr lang="en-US" sz="2000" b="1" dirty="0">
                <a:solidFill>
                  <a:srgbClr val="C00000"/>
                </a:solidFill>
                <a:highlight>
                  <a:srgbClr val="FFFF00"/>
                </a:highlight>
                <a:ea typeface="Times New Roman" panose="02020603050405020304" pitchFamily="18" charset="0"/>
              </a:rPr>
              <a:t>SAMUEL </a:t>
            </a:r>
            <a:r>
              <a:rPr lang="el-GR" sz="2000" b="1" dirty="0">
                <a:solidFill>
                  <a:srgbClr val="C00000"/>
                </a:solidFill>
                <a:highlight>
                  <a:srgbClr val="FFFF00"/>
                </a:highlight>
                <a:ea typeface="Times New Roman" panose="02020603050405020304" pitchFamily="18" charset="0"/>
              </a:rPr>
              <a:t>στην </a:t>
            </a:r>
            <a:r>
              <a:rPr lang="en-US" sz="2000" b="1" dirty="0">
                <a:solidFill>
                  <a:srgbClr val="C00000"/>
                </a:solidFill>
                <a:highlight>
                  <a:srgbClr val="FFFF00"/>
                </a:highlight>
                <a:ea typeface="Times New Roman" panose="02020603050405020304" pitchFamily="18" charset="0"/>
              </a:rPr>
              <a:t>HERITAGE INDUSTRY </a:t>
            </a:r>
            <a:endParaRPr lang="el-GR" sz="2000" b="1" dirty="0">
              <a:solidFill>
                <a:srgbClr val="0432FF"/>
              </a:solidFill>
              <a:effectLst/>
              <a:highlight>
                <a:srgbClr val="FFFF00"/>
              </a:highlight>
              <a:ea typeface="Times New Roman" panose="02020603050405020304" pitchFamily="18" charset="0"/>
            </a:endParaRPr>
          </a:p>
          <a:p>
            <a:endParaRPr lang="el-GR" sz="1600" b="1" dirty="0">
              <a:solidFill>
                <a:srgbClr val="0432FF"/>
              </a:solidFill>
              <a:ea typeface="Times New Roman" panose="02020603050405020304" pitchFamily="18" charset="0"/>
            </a:endParaRPr>
          </a:p>
          <a:p>
            <a:r>
              <a:rPr lang="en-GR" b="1" dirty="0"/>
              <a:t> «προοδευτικοί» συγγραφείς </a:t>
            </a:r>
            <a:r>
              <a:rPr lang="el-GR" b="1" dirty="0" err="1"/>
              <a:t>ασκο</a:t>
            </a:r>
            <a:r>
              <a:rPr lang="en-GR" b="1" dirty="0"/>
              <a:t>ύ</a:t>
            </a:r>
            <a:r>
              <a:rPr lang="el-GR" b="1" dirty="0"/>
              <a:t>ν Κριτική σ</a:t>
            </a:r>
            <a:r>
              <a:rPr lang="en-GR" b="1" dirty="0"/>
              <a:t>την </a:t>
            </a:r>
            <a:r>
              <a:rPr lang="en-GR" b="1" dirty="0">
                <a:solidFill>
                  <a:srgbClr val="C00000"/>
                </a:solidFill>
              </a:rPr>
              <a:t>heritage business/ heritage industry</a:t>
            </a:r>
            <a:endParaRPr lang="en-US" sz="1600" b="1" dirty="0">
              <a:solidFill>
                <a:srgbClr val="0432FF"/>
              </a:solidFill>
              <a:effectLst/>
              <a:ea typeface="Times New Roman" panose="02020603050405020304" pitchFamily="18" charset="0"/>
            </a:endParaRPr>
          </a:p>
          <a:p>
            <a:endParaRPr lang="en-GR" sz="1600" b="1" dirty="0">
              <a:solidFill>
                <a:srgbClr val="0432FF"/>
              </a:solidFill>
              <a:effectLst/>
              <a:ea typeface="Times New Roman" panose="02020603050405020304" pitchFamily="18" charset="0"/>
            </a:endParaRPr>
          </a:p>
          <a:p>
            <a:endParaRPr lang="en-GR" sz="1600" b="1" dirty="0">
              <a:solidFill>
                <a:srgbClr val="0432FF"/>
              </a:solidFill>
              <a:ea typeface="Times New Roman" panose="02020603050405020304" pitchFamily="18" charset="0"/>
            </a:endParaRPr>
          </a:p>
          <a:p>
            <a:r>
              <a:rPr lang="en-GR" b="1" dirty="0">
                <a:solidFill>
                  <a:srgbClr val="C00000"/>
                </a:solidFill>
              </a:rPr>
              <a:t>heritage industry </a:t>
            </a:r>
            <a:r>
              <a:rPr lang="el-GR" b="1" dirty="0">
                <a:solidFill>
                  <a:srgbClr val="C00000"/>
                </a:solidFill>
                <a:sym typeface="Wingdings" pitchFamily="2" charset="2"/>
              </a:rPr>
              <a:t> </a:t>
            </a:r>
            <a:r>
              <a:rPr lang="en-GR" b="1" dirty="0">
                <a:solidFill>
                  <a:srgbClr val="0432FF"/>
                </a:solidFill>
              </a:rPr>
              <a:t>Παρουσιάζει μια </a:t>
            </a:r>
            <a:r>
              <a:rPr lang="el-GR" b="1" dirty="0" err="1">
                <a:solidFill>
                  <a:srgbClr val="0432FF"/>
                </a:solidFill>
              </a:rPr>
              <a:t>αποκαθαρμένη</a:t>
            </a:r>
            <a:r>
              <a:rPr lang="el-GR" b="1" dirty="0">
                <a:solidFill>
                  <a:srgbClr val="0432FF"/>
                </a:solidFill>
              </a:rPr>
              <a:t>, ρομαντική</a:t>
            </a:r>
            <a:r>
              <a:rPr lang="en-GR" b="1" dirty="0">
                <a:solidFill>
                  <a:srgbClr val="0432FF"/>
                </a:solidFill>
              </a:rPr>
              <a:t> και συναισθηματική εκδοχή του παρελθόντος στην οποία η φτώχεια και η ταξική καταπίεση </a:t>
            </a:r>
            <a:r>
              <a:rPr lang="el-GR" b="1" dirty="0">
                <a:solidFill>
                  <a:srgbClr val="0432FF"/>
                </a:solidFill>
              </a:rPr>
              <a:t>αποσιωπώνται – νοσταλγική, απονεκρωμένη καθησυχαστική συνείδηση</a:t>
            </a:r>
            <a:endParaRPr lang="en-GR" b="1" dirty="0">
              <a:solidFill>
                <a:srgbClr val="0432FF"/>
              </a:solidFill>
            </a:endParaRPr>
          </a:p>
          <a:p>
            <a:endParaRPr lang="en-GR" sz="1600" b="1" u="sng" dirty="0">
              <a:solidFill>
                <a:srgbClr val="0432FF"/>
              </a:solidFill>
              <a:effectLst/>
              <a:ea typeface="Times New Roman" panose="02020603050405020304" pitchFamily="18" charset="0"/>
            </a:endParaRPr>
          </a:p>
          <a:p>
            <a:r>
              <a:rPr lang="el-GR" b="1" dirty="0">
                <a:solidFill>
                  <a:srgbClr val="0432FF"/>
                </a:solidFill>
              </a:rPr>
              <a:t>Οι </a:t>
            </a:r>
            <a:r>
              <a:rPr lang="en-GR" b="1" dirty="0">
                <a:solidFill>
                  <a:srgbClr val="0432FF"/>
                </a:solidFill>
              </a:rPr>
              <a:t>επισκέπτες </a:t>
            </a:r>
            <a:r>
              <a:rPr lang="el-GR" b="1" dirty="0">
                <a:solidFill>
                  <a:srgbClr val="0432FF"/>
                </a:solidFill>
              </a:rPr>
              <a:t>που βλέπουν/ αγοράζουν</a:t>
            </a:r>
            <a:r>
              <a:rPr lang="en-GR" b="1" dirty="0">
                <a:solidFill>
                  <a:srgbClr val="0432FF"/>
                </a:solidFill>
              </a:rPr>
              <a:t> τις πετσέτες σε ένα κατάστημα δώρων της National Trust </a:t>
            </a:r>
            <a:r>
              <a:rPr lang="el-GR" b="1" dirty="0">
                <a:solidFill>
                  <a:srgbClr val="0432FF"/>
                </a:solidFill>
              </a:rPr>
              <a:t>/ </a:t>
            </a:r>
            <a:r>
              <a:rPr lang="en-GR" b="1" dirty="0">
                <a:solidFill>
                  <a:srgbClr val="0432FF"/>
                </a:solidFill>
              </a:rPr>
              <a:t>National Trust gift shop </a:t>
            </a:r>
            <a:r>
              <a:rPr lang="el-GR" dirty="0">
                <a:solidFill>
                  <a:srgbClr val="0432FF"/>
                </a:solidFill>
              </a:rPr>
              <a:t>μαθαίνουν άραγε </a:t>
            </a:r>
            <a:r>
              <a:rPr lang="en-GR" b="1" dirty="0">
                <a:solidFill>
                  <a:srgbClr val="0432FF"/>
                </a:solidFill>
              </a:rPr>
              <a:t>τίποτα για τις πραγματικές συνθήκες διαβίωσης των εργαζομένων και </a:t>
            </a:r>
            <a:r>
              <a:rPr lang="el-GR" b="1" dirty="0">
                <a:solidFill>
                  <a:srgbClr val="0432FF"/>
                </a:solidFill>
              </a:rPr>
              <a:t>του οικιακού βίου στον </a:t>
            </a:r>
            <a:r>
              <a:rPr lang="en-GR" b="1" dirty="0">
                <a:solidFill>
                  <a:srgbClr val="0432FF"/>
                </a:solidFill>
              </a:rPr>
              <a:t>18ο</a:t>
            </a:r>
            <a:r>
              <a:rPr lang="el-GR" b="1" dirty="0">
                <a:solidFill>
                  <a:srgbClr val="0432FF"/>
                </a:solidFill>
              </a:rPr>
              <a:t> </a:t>
            </a:r>
            <a:r>
              <a:rPr lang="en-GR" b="1" dirty="0">
                <a:solidFill>
                  <a:srgbClr val="0432FF"/>
                </a:solidFill>
              </a:rPr>
              <a:t>αιώνα</a:t>
            </a:r>
            <a:r>
              <a:rPr lang="el-GR" b="1" dirty="0">
                <a:solidFill>
                  <a:srgbClr val="0432FF"/>
                </a:solidFill>
              </a:rPr>
              <a:t>? </a:t>
            </a:r>
            <a:endParaRPr lang="en-US" b="1" dirty="0">
              <a:solidFill>
                <a:srgbClr val="0432FF"/>
              </a:solidFill>
            </a:endParaRPr>
          </a:p>
          <a:p>
            <a:endParaRPr lang="en-US" b="1" u="sng" dirty="0">
              <a:solidFill>
                <a:srgbClr val="0432FF"/>
              </a:solidFill>
              <a:effectLst/>
              <a:ea typeface="Times New Roman" panose="02020603050405020304" pitchFamily="18" charset="0"/>
            </a:endParaRPr>
          </a:p>
          <a:p>
            <a:endParaRPr lang="en-US" b="1" u="sng" dirty="0">
              <a:solidFill>
                <a:srgbClr val="0432FF"/>
              </a:solidFill>
              <a:ea typeface="Times New Roman" panose="02020603050405020304" pitchFamily="18" charset="0"/>
            </a:endParaRPr>
          </a:p>
          <a:p>
            <a:r>
              <a:rPr lang="en-GR" b="1" dirty="0">
                <a:solidFill>
                  <a:srgbClr val="C00000"/>
                </a:solidFill>
              </a:rPr>
              <a:t>heritage business/ heritage industry</a:t>
            </a:r>
            <a:r>
              <a:rPr lang="el-GR" b="1" dirty="0">
                <a:solidFill>
                  <a:srgbClr val="C00000"/>
                </a:solidFill>
              </a:rPr>
              <a:t> = </a:t>
            </a:r>
            <a:r>
              <a:rPr lang="en-GR" b="1" dirty="0">
                <a:solidFill>
                  <a:srgbClr val="0432FF"/>
                </a:solidFill>
              </a:rPr>
              <a:t>μέρος της  κουλτούρας </a:t>
            </a:r>
            <a:r>
              <a:rPr lang="el-GR" b="1" dirty="0">
                <a:solidFill>
                  <a:srgbClr val="0432FF"/>
                </a:solidFill>
              </a:rPr>
              <a:t>της </a:t>
            </a:r>
            <a:r>
              <a:rPr lang="en-GR" b="1" dirty="0">
                <a:solidFill>
                  <a:srgbClr val="0432FF"/>
                </a:solidFill>
              </a:rPr>
              <a:t>εθνικής παρακμής. </a:t>
            </a:r>
            <a:endParaRPr lang="el-GR" b="1" dirty="0">
              <a:solidFill>
                <a:srgbClr val="0432FF"/>
              </a:solidFill>
            </a:endParaRPr>
          </a:p>
          <a:p>
            <a:endParaRPr lang="el-GR" b="1" dirty="0"/>
          </a:p>
          <a:p>
            <a:r>
              <a:rPr lang="en-GR" b="1" dirty="0">
                <a:solidFill>
                  <a:srgbClr val="0432FF"/>
                </a:solidFill>
              </a:rPr>
              <a:t>Καθώς η σημασία</a:t>
            </a:r>
            <a:r>
              <a:rPr lang="el-GR" b="1" dirty="0">
                <a:solidFill>
                  <a:srgbClr val="0432FF"/>
                </a:solidFill>
              </a:rPr>
              <a:t> και η ισχύς</a:t>
            </a:r>
            <a:r>
              <a:rPr lang="en-GR" b="1" dirty="0">
                <a:solidFill>
                  <a:srgbClr val="0432FF"/>
                </a:solidFill>
              </a:rPr>
              <a:t> της χώρας τους στον κόσμο μειώνεται, οι Βρετανοί στρέφονται στο παρελθόν τους για συναισθηματική αποζημίωση. </a:t>
            </a:r>
            <a:endParaRPr lang="el-GR" b="1" dirty="0">
              <a:solidFill>
                <a:srgbClr val="0432FF"/>
              </a:solidFill>
            </a:endParaRPr>
          </a:p>
          <a:p>
            <a:endParaRPr lang="el-GR" b="1" dirty="0"/>
          </a:p>
          <a:p>
            <a:r>
              <a:rPr lang="en-GR" b="1" dirty="0">
                <a:solidFill>
                  <a:srgbClr val="C00000"/>
                </a:solidFill>
              </a:rPr>
              <a:t>Robert Hewison</a:t>
            </a:r>
            <a:r>
              <a:rPr lang="el-GR" b="1" dirty="0">
                <a:solidFill>
                  <a:srgbClr val="C00000"/>
                </a:solidFill>
              </a:rPr>
              <a:t> </a:t>
            </a:r>
            <a:r>
              <a:rPr lang="el-GR" b="1" dirty="0">
                <a:solidFill>
                  <a:srgbClr val="C00000"/>
                </a:solidFill>
                <a:sym typeface="Wingdings" pitchFamily="2" charset="2"/>
              </a:rPr>
              <a:t> σύντομα ολόκληρη η χώρα θα μετατραπεί σε ένα απέραντο μουσείο</a:t>
            </a:r>
            <a:r>
              <a:rPr lang="el-GR" b="1" dirty="0">
                <a:sym typeface="Wingdings" pitchFamily="2" charset="2"/>
              </a:rPr>
              <a:t>!! </a:t>
            </a:r>
            <a:r>
              <a:rPr lang="en-GR" b="1" dirty="0"/>
              <a:t> </a:t>
            </a:r>
            <a:endParaRPr lang="en-US" sz="1600" b="1" u="sng" dirty="0">
              <a:solidFill>
                <a:srgbClr val="0432FF"/>
              </a:solidFill>
              <a:ea typeface="Times New Roman" panose="02020603050405020304" pitchFamily="18" charset="0"/>
            </a:endParaRPr>
          </a:p>
          <a:p>
            <a:endParaRPr lang="en-US" sz="1600" b="1" u="sng" dirty="0">
              <a:solidFill>
                <a:srgbClr val="0432FF"/>
              </a:solidFill>
              <a:effectLst/>
              <a:ea typeface="Times New Roman" panose="02020603050405020304" pitchFamily="18" charset="0"/>
            </a:endParaRPr>
          </a:p>
        </p:txBody>
      </p:sp>
    </p:spTree>
    <p:extLst>
      <p:ext uri="{BB962C8B-B14F-4D97-AF65-F5344CB8AC3E}">
        <p14:creationId xmlns:p14="http://schemas.microsoft.com/office/powerpoint/2010/main" val="544493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A0C2C7-DC6E-AA45-8257-7CDA979B05D1}"/>
              </a:ext>
            </a:extLst>
          </p:cNvPr>
          <p:cNvSpPr/>
          <p:nvPr/>
        </p:nvSpPr>
        <p:spPr>
          <a:xfrm>
            <a:off x="1" y="82193"/>
            <a:ext cx="11455684" cy="6186309"/>
          </a:xfrm>
          <a:prstGeom prst="rect">
            <a:avLst/>
          </a:prstGeom>
        </p:spPr>
        <p:txBody>
          <a:bodyPr wrap="square">
            <a:spAutoFit/>
          </a:bodyPr>
          <a:lstStyle/>
          <a:p>
            <a:r>
              <a:rPr lang="el-GR" b="1" dirty="0">
                <a:solidFill>
                  <a:srgbClr val="C00000"/>
                </a:solidFill>
                <a:highlight>
                  <a:srgbClr val="FFFF00"/>
                </a:highlight>
                <a:ea typeface="Times New Roman" panose="02020603050405020304" pitchFamily="18" charset="0"/>
              </a:rPr>
              <a:t>ΑΠΑΝΤΗΣΗ ΤΟΥ </a:t>
            </a:r>
            <a:r>
              <a:rPr lang="en-US" b="1" dirty="0">
                <a:solidFill>
                  <a:srgbClr val="C00000"/>
                </a:solidFill>
                <a:highlight>
                  <a:srgbClr val="FFFF00"/>
                </a:highlight>
                <a:ea typeface="Times New Roman" panose="02020603050405020304" pitchFamily="18" charset="0"/>
              </a:rPr>
              <a:t>SAMUEL </a:t>
            </a:r>
            <a:r>
              <a:rPr lang="el-GR" b="1" dirty="0">
                <a:solidFill>
                  <a:srgbClr val="C00000"/>
                </a:solidFill>
                <a:highlight>
                  <a:srgbClr val="FFFF00"/>
                </a:highlight>
                <a:ea typeface="Times New Roman" panose="02020603050405020304" pitchFamily="18" charset="0"/>
              </a:rPr>
              <a:t>ΣΤΟΥΣ ΣΥΝΑΔΕΛΦΟΥΣ ΤΟΥ [</a:t>
            </a:r>
            <a:r>
              <a:rPr lang="en-US" b="1" dirty="0">
                <a:solidFill>
                  <a:srgbClr val="C00000"/>
                </a:solidFill>
                <a:highlight>
                  <a:srgbClr val="FFFF00"/>
                </a:highlight>
                <a:ea typeface="Times New Roman" panose="02020603050405020304" pitchFamily="18" charset="0"/>
              </a:rPr>
              <a:t>anti-heritage critics] </a:t>
            </a:r>
            <a:r>
              <a:rPr lang="el-GR" b="1" dirty="0">
                <a:solidFill>
                  <a:srgbClr val="C00000"/>
                </a:solidFill>
                <a:highlight>
                  <a:srgbClr val="FFFF00"/>
                </a:highlight>
                <a:ea typeface="Times New Roman" panose="02020603050405020304" pitchFamily="18" charset="0"/>
              </a:rPr>
              <a:t>ΠΟΥ ΑΣΚΟΥΝ ΚΡΙΤΙΚΗ ΣΤΗΝ  </a:t>
            </a:r>
            <a:r>
              <a:rPr lang="en-US" b="1" dirty="0">
                <a:solidFill>
                  <a:srgbClr val="C00000"/>
                </a:solidFill>
                <a:highlight>
                  <a:srgbClr val="FFFF00"/>
                </a:highlight>
                <a:ea typeface="Times New Roman" panose="02020603050405020304" pitchFamily="18" charset="0"/>
              </a:rPr>
              <a:t>HERITAGE </a:t>
            </a:r>
            <a:endParaRPr lang="el-GR" b="1" dirty="0">
              <a:solidFill>
                <a:srgbClr val="C00000"/>
              </a:solidFill>
              <a:highlight>
                <a:srgbClr val="FFFF00"/>
              </a:highlight>
              <a:ea typeface="Times New Roman" panose="02020603050405020304" pitchFamily="18" charset="0"/>
            </a:endParaRPr>
          </a:p>
          <a:p>
            <a:endParaRPr lang="el-GR" b="1" dirty="0">
              <a:solidFill>
                <a:srgbClr val="0432FF"/>
              </a:solidFill>
              <a:ea typeface="Times New Roman" panose="02020603050405020304" pitchFamily="18" charset="0"/>
            </a:endParaRPr>
          </a:p>
          <a:p>
            <a:pPr algn="just"/>
            <a:r>
              <a:rPr lang="en-GR" b="1" dirty="0">
                <a:solidFill>
                  <a:srgbClr val="0432FF"/>
                </a:solidFill>
              </a:rPr>
              <a:t>H </a:t>
            </a:r>
            <a:r>
              <a:rPr lang="el-GR" b="1" dirty="0">
                <a:solidFill>
                  <a:srgbClr val="0432FF"/>
                </a:solidFill>
              </a:rPr>
              <a:t>κριτική τους = η απέχθειά</a:t>
            </a:r>
            <a:r>
              <a:rPr lang="en-GR" b="1" dirty="0">
                <a:solidFill>
                  <a:srgbClr val="0432FF"/>
                </a:solidFill>
              </a:rPr>
              <a:t> τους </a:t>
            </a:r>
            <a:r>
              <a:rPr lang="el-GR" b="1" dirty="0">
                <a:solidFill>
                  <a:srgbClr val="0432FF"/>
                </a:solidFill>
              </a:rPr>
              <a:t>για </a:t>
            </a:r>
            <a:r>
              <a:rPr lang="en-GR" b="1" dirty="0">
                <a:solidFill>
                  <a:srgbClr val="0432FF"/>
                </a:solidFill>
              </a:rPr>
              <a:t>τα θεματικά πάρκα, τα καταστήματα δώρων και τις δημοφιλείς</a:t>
            </a:r>
            <a:r>
              <a:rPr lang="el-GR" b="1" dirty="0">
                <a:solidFill>
                  <a:srgbClr val="0432FF"/>
                </a:solidFill>
              </a:rPr>
              <a:t>, λαϊκές μορφές</a:t>
            </a:r>
            <a:r>
              <a:rPr lang="en-GR" b="1" dirty="0">
                <a:solidFill>
                  <a:srgbClr val="0432FF"/>
                </a:solidFill>
              </a:rPr>
              <a:t> ψυχαγωγί</a:t>
            </a:r>
            <a:r>
              <a:rPr lang="el-GR" b="1" dirty="0">
                <a:solidFill>
                  <a:srgbClr val="0432FF"/>
                </a:solidFill>
              </a:rPr>
              <a:t>α</a:t>
            </a:r>
            <a:r>
              <a:rPr lang="en-GR" b="1" dirty="0">
                <a:solidFill>
                  <a:srgbClr val="0432FF"/>
                </a:solidFill>
              </a:rPr>
              <a:t>ς</a:t>
            </a:r>
            <a:r>
              <a:rPr lang="el-GR" b="1" dirty="0">
                <a:solidFill>
                  <a:srgbClr val="0432FF"/>
                </a:solidFill>
              </a:rPr>
              <a:t> = έκφραση σνομπισμού - ελιτισμού</a:t>
            </a:r>
          </a:p>
          <a:p>
            <a:pPr algn="just"/>
            <a:endParaRPr lang="el-GR" b="1" u="sng" dirty="0">
              <a:solidFill>
                <a:srgbClr val="0432FF"/>
              </a:solidFill>
            </a:endParaRPr>
          </a:p>
          <a:p>
            <a:pPr algn="just"/>
            <a:r>
              <a:rPr lang="el-GR" b="1" dirty="0">
                <a:solidFill>
                  <a:srgbClr val="0432FF"/>
                </a:solidFill>
              </a:rPr>
              <a:t>Έχουν μια παρωχημένη αντίληψη για την ιστορία  - Απαξιώνουν την </a:t>
            </a:r>
            <a:r>
              <a:rPr lang="el-GR" b="1" dirty="0" err="1">
                <a:solidFill>
                  <a:srgbClr val="0432FF"/>
                </a:solidFill>
              </a:rPr>
              <a:t>προφορικότητα</a:t>
            </a:r>
            <a:r>
              <a:rPr lang="el-GR" b="1" dirty="0">
                <a:solidFill>
                  <a:srgbClr val="0432FF"/>
                </a:solidFill>
              </a:rPr>
              <a:t>, τον υλικό πολιτισμό.  </a:t>
            </a:r>
          </a:p>
          <a:p>
            <a:pPr algn="just"/>
            <a:endParaRPr lang="el-GR" b="1" u="sng" dirty="0">
              <a:solidFill>
                <a:srgbClr val="0432FF"/>
              </a:solidFill>
            </a:endParaRPr>
          </a:p>
          <a:p>
            <a:pPr algn="just"/>
            <a:r>
              <a:rPr lang="en-GR" b="1" dirty="0">
                <a:solidFill>
                  <a:srgbClr val="0432FF"/>
                </a:solidFill>
              </a:rPr>
              <a:t> </a:t>
            </a:r>
            <a:r>
              <a:rPr lang="el-GR" b="1" dirty="0">
                <a:solidFill>
                  <a:srgbClr val="C00000"/>
                </a:solidFill>
              </a:rPr>
              <a:t>Αντιθέτως, </a:t>
            </a:r>
            <a:r>
              <a:rPr lang="el-GR" b="1" dirty="0">
                <a:solidFill>
                  <a:srgbClr val="0432FF"/>
                </a:solidFill>
              </a:rPr>
              <a:t>ο </a:t>
            </a:r>
            <a:r>
              <a:rPr lang="en-US" b="1" dirty="0">
                <a:solidFill>
                  <a:srgbClr val="0432FF"/>
                </a:solidFill>
              </a:rPr>
              <a:t>Samuel </a:t>
            </a:r>
            <a:r>
              <a:rPr lang="el-GR" b="1" dirty="0">
                <a:solidFill>
                  <a:srgbClr val="0432FF"/>
                </a:solidFill>
              </a:rPr>
              <a:t>εκτιμά ότι μέσω του ενδιαφέροντος για την Κληρονομιά – πολιτισμική κληρονομιά </a:t>
            </a:r>
            <a:r>
              <a:rPr lang="el-GR" b="1" dirty="0">
                <a:solidFill>
                  <a:srgbClr val="0432FF"/>
                </a:solidFill>
                <a:sym typeface="Wingdings" pitchFamily="2" charset="2"/>
              </a:rPr>
              <a:t> διεγείρεται το ενδιαφέρον του Ευρύτερου Κοινού για την Ιστορία-Παρελθόν &amp; Επεκτείνεται το Αντικείμενο της ιστορίας των ιστορικών. </a:t>
            </a:r>
            <a:endParaRPr lang="el-GR" b="1" dirty="0">
              <a:solidFill>
                <a:srgbClr val="0432FF"/>
              </a:solidFill>
            </a:endParaRPr>
          </a:p>
          <a:p>
            <a:pPr algn="just"/>
            <a:endParaRPr lang="el-GR" b="1" dirty="0">
              <a:solidFill>
                <a:srgbClr val="0432FF"/>
              </a:solidFill>
            </a:endParaRPr>
          </a:p>
          <a:p>
            <a:pPr algn="just"/>
            <a:r>
              <a:rPr lang="el-GR" b="1" dirty="0">
                <a:solidFill>
                  <a:srgbClr val="0432FF"/>
                </a:solidFill>
              </a:rPr>
              <a:t>Απομάκρυνση από την πολιτική και συνταγματική ιστορία ==&gt;  Η</a:t>
            </a:r>
            <a:r>
              <a:rPr lang="en-GR" b="1" dirty="0">
                <a:solidFill>
                  <a:srgbClr val="0432FF"/>
                </a:solidFill>
              </a:rPr>
              <a:t> ιστορία της κληρονομιάς αφορά </a:t>
            </a:r>
            <a:r>
              <a:rPr lang="en-GR" b="1" dirty="0">
                <a:solidFill>
                  <a:srgbClr val="C00000"/>
                </a:solidFill>
              </a:rPr>
              <a:t>τα σπίτια, τους χώρους εργασίας</a:t>
            </a:r>
            <a:r>
              <a:rPr lang="el-GR" b="1" dirty="0">
                <a:solidFill>
                  <a:srgbClr val="C00000"/>
                </a:solidFill>
              </a:rPr>
              <a:t>, τα εργαστήρια</a:t>
            </a:r>
            <a:r>
              <a:rPr lang="en-GR" b="1" dirty="0">
                <a:solidFill>
                  <a:srgbClr val="C00000"/>
                </a:solidFill>
              </a:rPr>
              <a:t> και τ</a:t>
            </a:r>
            <a:r>
              <a:rPr lang="el-GR" b="1" dirty="0">
                <a:solidFill>
                  <a:srgbClr val="C00000"/>
                </a:solidFill>
              </a:rPr>
              <a:t>η</a:t>
            </a:r>
            <a:r>
              <a:rPr lang="en-GR" b="1" dirty="0">
                <a:solidFill>
                  <a:srgbClr val="C00000"/>
                </a:solidFill>
              </a:rPr>
              <a:t>ν </a:t>
            </a:r>
            <a:r>
              <a:rPr lang="el-GR" b="1" dirty="0">
                <a:solidFill>
                  <a:srgbClr val="C00000"/>
                </a:solidFill>
              </a:rPr>
              <a:t>καθημερινή</a:t>
            </a:r>
            <a:r>
              <a:rPr lang="en-GR" b="1" dirty="0">
                <a:solidFill>
                  <a:srgbClr val="C00000"/>
                </a:solidFill>
              </a:rPr>
              <a:t> ζωή. </a:t>
            </a:r>
            <a:endParaRPr lang="el-GR" b="1" dirty="0">
              <a:solidFill>
                <a:srgbClr val="C00000"/>
              </a:solidFill>
            </a:endParaRPr>
          </a:p>
          <a:p>
            <a:pPr algn="just"/>
            <a:endParaRPr lang="el-GR" b="1" dirty="0">
              <a:solidFill>
                <a:srgbClr val="0432FF"/>
              </a:solidFill>
            </a:endParaRPr>
          </a:p>
          <a:p>
            <a:pPr algn="just"/>
            <a:r>
              <a:rPr lang="en-GR" b="1" dirty="0">
                <a:solidFill>
                  <a:srgbClr val="0432FF"/>
                </a:solidFill>
              </a:rPr>
              <a:t>Δημιουργεί </a:t>
            </a:r>
            <a:r>
              <a:rPr lang="en-GR" b="1" dirty="0">
                <a:solidFill>
                  <a:srgbClr val="C00000"/>
                </a:solidFill>
              </a:rPr>
              <a:t>νέα ερωτήματα </a:t>
            </a:r>
            <a:r>
              <a:rPr lang="en-GR" b="1" dirty="0">
                <a:solidFill>
                  <a:srgbClr val="0432FF"/>
                </a:solidFill>
              </a:rPr>
              <a:t>στα οποία οι επαγγελματίες ιστορικοί, που συχνά αγνοούν τις </a:t>
            </a:r>
            <a:r>
              <a:rPr lang="en-GR" b="1" dirty="0">
                <a:solidFill>
                  <a:srgbClr val="C00000"/>
                </a:solidFill>
              </a:rPr>
              <a:t>καθημερινές συνθήκες διαβίωσης</a:t>
            </a:r>
            <a:r>
              <a:rPr lang="en-GR" b="1" dirty="0">
                <a:solidFill>
                  <a:srgbClr val="0432FF"/>
                </a:solidFill>
              </a:rPr>
              <a:t> </a:t>
            </a:r>
            <a:r>
              <a:rPr lang="el-GR" b="1" dirty="0">
                <a:solidFill>
                  <a:srgbClr val="0432FF"/>
                </a:solidFill>
              </a:rPr>
              <a:t>στο</a:t>
            </a:r>
            <a:r>
              <a:rPr lang="en-GR" b="1" dirty="0">
                <a:solidFill>
                  <a:srgbClr val="0432FF"/>
                </a:solidFill>
              </a:rPr>
              <a:t> παρελθόν, συχνά δεν μπορούν να απαντήσουν. </a:t>
            </a:r>
            <a:endParaRPr lang="el-GR" b="1" dirty="0">
              <a:solidFill>
                <a:srgbClr val="0432FF"/>
              </a:solidFill>
            </a:endParaRPr>
          </a:p>
          <a:p>
            <a:pPr algn="just"/>
            <a:endParaRPr lang="el-GR" b="1" dirty="0">
              <a:solidFill>
                <a:srgbClr val="0432FF"/>
              </a:solidFill>
            </a:endParaRPr>
          </a:p>
          <a:p>
            <a:pPr algn="just"/>
            <a:r>
              <a:rPr lang="el-GR" b="1" dirty="0">
                <a:solidFill>
                  <a:srgbClr val="0432FF"/>
                </a:solidFill>
              </a:rPr>
              <a:t>Υ</a:t>
            </a:r>
            <a:r>
              <a:rPr lang="en-GR" b="1" dirty="0">
                <a:solidFill>
                  <a:srgbClr val="0432FF"/>
                </a:solidFill>
              </a:rPr>
              <a:t>περασπίζεται </a:t>
            </a:r>
            <a:r>
              <a:rPr lang="el-GR" b="1" dirty="0">
                <a:solidFill>
                  <a:srgbClr val="0432FF"/>
                </a:solidFill>
              </a:rPr>
              <a:t>την </a:t>
            </a:r>
            <a:r>
              <a:rPr lang="en-GR" b="1" dirty="0">
                <a:solidFill>
                  <a:srgbClr val="0432FF"/>
                </a:solidFill>
              </a:rPr>
              <a:t>«</a:t>
            </a:r>
            <a:r>
              <a:rPr lang="en-GR" b="1" dirty="0">
                <a:solidFill>
                  <a:srgbClr val="C00000"/>
                </a:solidFill>
              </a:rPr>
              <a:t>ζωντανή ιστορία</a:t>
            </a:r>
            <a:r>
              <a:rPr lang="en-GR" b="1" dirty="0">
                <a:solidFill>
                  <a:srgbClr val="0432FF"/>
                </a:solidFill>
              </a:rPr>
              <a:t>» </a:t>
            </a:r>
            <a:r>
              <a:rPr lang="el-GR" b="1" dirty="0">
                <a:solidFill>
                  <a:srgbClr val="0432FF"/>
                </a:solidFill>
                <a:sym typeface="Wingdings" pitchFamily="2" charset="2"/>
              </a:rPr>
              <a:t> στα </a:t>
            </a:r>
            <a:r>
              <a:rPr lang="en-GR" b="1" dirty="0">
                <a:solidFill>
                  <a:srgbClr val="0432FF"/>
                </a:solidFill>
              </a:rPr>
              <a:t>αποκατεστημένα μεσαιωνικά σπίτια ή </a:t>
            </a:r>
            <a:r>
              <a:rPr lang="el-GR" b="1" dirty="0">
                <a:solidFill>
                  <a:srgbClr val="0432FF"/>
                </a:solidFill>
              </a:rPr>
              <a:t>τα </a:t>
            </a:r>
            <a:r>
              <a:rPr lang="en-GR" b="1" dirty="0">
                <a:solidFill>
                  <a:srgbClr val="0432FF"/>
                </a:solidFill>
              </a:rPr>
              <a:t>γοτθικά μπουντρούμια βασανιστηρίων ως </a:t>
            </a:r>
            <a:r>
              <a:rPr lang="el-GR" b="1" dirty="0">
                <a:solidFill>
                  <a:srgbClr val="0432FF"/>
                </a:solidFill>
              </a:rPr>
              <a:t>σημαντικές </a:t>
            </a:r>
            <a:r>
              <a:rPr lang="en-GR" b="1" dirty="0">
                <a:solidFill>
                  <a:srgbClr val="0432FF"/>
                </a:solidFill>
              </a:rPr>
              <a:t>προσπάθειες </a:t>
            </a:r>
            <a:r>
              <a:rPr lang="el-GR" b="1" dirty="0">
                <a:solidFill>
                  <a:srgbClr val="0432FF"/>
                </a:solidFill>
                <a:sym typeface="Wingdings" pitchFamily="2" charset="2"/>
              </a:rPr>
              <a:t> </a:t>
            </a:r>
            <a:r>
              <a:rPr lang="en-GR" b="1" dirty="0">
                <a:solidFill>
                  <a:srgbClr val="0432FF"/>
                </a:solidFill>
              </a:rPr>
              <a:t>ανασυγκρότηση</a:t>
            </a:r>
            <a:r>
              <a:rPr lang="el-GR" b="1" dirty="0">
                <a:solidFill>
                  <a:srgbClr val="0432FF"/>
                </a:solidFill>
              </a:rPr>
              <a:t> &amp; ανασύσταση</a:t>
            </a:r>
            <a:r>
              <a:rPr lang="en-GR" b="1" dirty="0">
                <a:solidFill>
                  <a:srgbClr val="0432FF"/>
                </a:solidFill>
              </a:rPr>
              <a:t> του </a:t>
            </a:r>
            <a:r>
              <a:rPr lang="el-GR" b="1" dirty="0">
                <a:solidFill>
                  <a:srgbClr val="0432FF"/>
                </a:solidFill>
              </a:rPr>
              <a:t>ιστορικού </a:t>
            </a:r>
            <a:r>
              <a:rPr lang="en-GR" b="1" dirty="0">
                <a:solidFill>
                  <a:srgbClr val="0432FF"/>
                </a:solidFill>
              </a:rPr>
              <a:t>παρελθόντος</a:t>
            </a:r>
            <a:r>
              <a:rPr lang="el-GR" b="1" dirty="0">
                <a:solidFill>
                  <a:srgbClr val="0432FF"/>
                </a:solidFill>
              </a:rPr>
              <a:t>.</a:t>
            </a:r>
            <a:endParaRPr lang="en-GR" dirty="0">
              <a:solidFill>
                <a:srgbClr val="0432FF"/>
              </a:solidFill>
            </a:endParaRPr>
          </a:p>
          <a:p>
            <a:pPr algn="just"/>
            <a:endParaRPr lang="el-GR" b="1" dirty="0">
              <a:solidFill>
                <a:srgbClr val="C00000"/>
              </a:solidFill>
              <a:highlight>
                <a:srgbClr val="FFFF00"/>
              </a:highlight>
              <a:ea typeface="Times New Roman" panose="02020603050405020304" pitchFamily="18" charset="0"/>
            </a:endParaRPr>
          </a:p>
          <a:p>
            <a:endParaRPr lang="el-GR" b="1" dirty="0">
              <a:solidFill>
                <a:srgbClr val="C00000"/>
              </a:solidFill>
              <a:highlight>
                <a:srgbClr val="FFFF00"/>
              </a:highlight>
              <a:ea typeface="Times New Roman" panose="02020603050405020304" pitchFamily="18" charset="0"/>
            </a:endParaRPr>
          </a:p>
          <a:p>
            <a:r>
              <a:rPr lang="en-US" b="1" dirty="0">
                <a:solidFill>
                  <a:srgbClr val="C00000"/>
                </a:solidFill>
                <a:highlight>
                  <a:srgbClr val="FFFF00"/>
                </a:highlight>
                <a:ea typeface="Times New Roman" panose="02020603050405020304" pitchFamily="18" charset="0"/>
              </a:rPr>
              <a:t> </a:t>
            </a:r>
            <a:endParaRPr lang="el-GR" b="1" dirty="0">
              <a:solidFill>
                <a:srgbClr val="0432FF"/>
              </a:solidFill>
              <a:highlight>
                <a:srgbClr val="FFFF00"/>
              </a:highlight>
              <a:ea typeface="Times New Roman" panose="02020603050405020304" pitchFamily="18" charset="0"/>
            </a:endParaRPr>
          </a:p>
        </p:txBody>
      </p:sp>
    </p:spTree>
    <p:extLst>
      <p:ext uri="{BB962C8B-B14F-4D97-AF65-F5344CB8AC3E}">
        <p14:creationId xmlns:p14="http://schemas.microsoft.com/office/powerpoint/2010/main" val="3175427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CF5DC6-7B44-0A4D-9A80-F846B69D9B1F}"/>
              </a:ext>
            </a:extLst>
          </p:cNvPr>
          <p:cNvSpPr/>
          <p:nvPr/>
        </p:nvSpPr>
        <p:spPr>
          <a:xfrm>
            <a:off x="297951" y="369870"/>
            <a:ext cx="11496782" cy="5970865"/>
          </a:xfrm>
          <a:prstGeom prst="rect">
            <a:avLst/>
          </a:prstGeom>
        </p:spPr>
        <p:txBody>
          <a:bodyPr wrap="square">
            <a:spAutoFit/>
          </a:bodyPr>
          <a:lstStyle/>
          <a:p>
            <a:pPr algn="just"/>
            <a:r>
              <a:rPr lang="en-GR" b="1" dirty="0">
                <a:solidFill>
                  <a:srgbClr val="0432FF"/>
                </a:solidFill>
                <a:ea typeface="Times New Roman" panose="02020603050405020304" pitchFamily="18" charset="0"/>
                <a:cs typeface="Times New Roman" panose="02020603050405020304" pitchFamily="18" charset="0"/>
              </a:rPr>
              <a:t>Ο Samuel επισημαίνει ότι μεγάλο μέρος της </a:t>
            </a:r>
            <a:r>
              <a:rPr lang="el-GR" b="1" dirty="0">
                <a:solidFill>
                  <a:srgbClr val="0432FF"/>
                </a:solidFill>
                <a:ea typeface="Times New Roman" panose="02020603050405020304" pitchFamily="18" charset="0"/>
                <a:cs typeface="Times New Roman" panose="02020603050405020304" pitchFamily="18" charset="0"/>
              </a:rPr>
              <a:t>πολιτισμικής κληρονομιάς </a:t>
            </a:r>
            <a:r>
              <a:rPr lang="en-GR" b="1" u="sng" dirty="0">
                <a:solidFill>
                  <a:srgbClr val="C00000"/>
                </a:solidFill>
                <a:ea typeface="Times New Roman" panose="02020603050405020304" pitchFamily="18" charset="0"/>
                <a:cs typeface="Times New Roman" panose="02020603050405020304" pitchFamily="18" charset="0"/>
              </a:rPr>
              <a:t>δεν ασχολείται </a:t>
            </a:r>
            <a:r>
              <a:rPr lang="en-GR" b="1" u="sng" dirty="0">
                <a:solidFill>
                  <a:srgbClr val="0432FF"/>
                </a:solidFill>
                <a:ea typeface="Times New Roman" panose="02020603050405020304" pitchFamily="18" charset="0"/>
                <a:cs typeface="Times New Roman" panose="02020603050405020304" pitchFamily="18" charset="0"/>
              </a:rPr>
              <a:t>με τα εξοχικά σπίτια και την αριστοκρατία, αλλά </a:t>
            </a:r>
            <a:endParaRPr lang="el-GR" b="1" u="sng" dirty="0">
              <a:solidFill>
                <a:srgbClr val="0432FF"/>
              </a:solidFill>
              <a:ea typeface="Times New Roman" panose="02020603050405020304" pitchFamily="18" charset="0"/>
              <a:cs typeface="Times New Roman" panose="02020603050405020304" pitchFamily="18" charset="0"/>
            </a:endParaRPr>
          </a:p>
          <a:p>
            <a:pPr algn="just"/>
            <a:endParaRPr lang="el-GR" b="1" u="sng" dirty="0">
              <a:solidFill>
                <a:srgbClr val="0432FF"/>
              </a:solidFill>
              <a:ea typeface="Times New Roman" panose="02020603050405020304" pitchFamily="18" charset="0"/>
              <a:cs typeface="Times New Roman" panose="02020603050405020304" pitchFamily="18" charset="0"/>
            </a:endParaRPr>
          </a:p>
          <a:p>
            <a:pPr algn="just"/>
            <a:r>
              <a:rPr lang="en-GR" b="1" u="sng" dirty="0">
                <a:solidFill>
                  <a:srgbClr val="0432FF"/>
                </a:solidFill>
                <a:ea typeface="Times New Roman" panose="02020603050405020304" pitchFamily="18" charset="0"/>
                <a:cs typeface="Times New Roman" panose="02020603050405020304" pitchFamily="18" charset="0"/>
              </a:rPr>
              <a:t>επιδιώκει να </a:t>
            </a:r>
            <a:r>
              <a:rPr lang="el-GR" b="1" u="sng" dirty="0">
                <a:solidFill>
                  <a:srgbClr val="0432FF"/>
                </a:solidFill>
                <a:ea typeface="Times New Roman" panose="02020603050405020304" pitchFamily="18" charset="0"/>
                <a:cs typeface="Times New Roman" panose="02020603050405020304" pitchFamily="18" charset="0"/>
              </a:rPr>
              <a:t>ανασυγκροτήσει</a:t>
            </a:r>
            <a:r>
              <a:rPr lang="en-GR" b="1" u="sng" dirty="0">
                <a:solidFill>
                  <a:srgbClr val="0432FF"/>
                </a:solidFill>
                <a:ea typeface="Times New Roman" panose="02020603050405020304" pitchFamily="18" charset="0"/>
                <a:cs typeface="Times New Roman" panose="02020603050405020304" pitchFamily="18" charset="0"/>
              </a:rPr>
              <a:t> τις ζωές γυναικών, </a:t>
            </a:r>
            <a:r>
              <a:rPr lang="el-GR" b="1" u="sng" dirty="0">
                <a:solidFill>
                  <a:srgbClr val="0432FF"/>
                </a:solidFill>
                <a:ea typeface="Times New Roman" panose="02020603050405020304" pitchFamily="18" charset="0"/>
                <a:cs typeface="Times New Roman" panose="02020603050405020304" pitchFamily="18" charset="0"/>
              </a:rPr>
              <a:t>των </a:t>
            </a:r>
            <a:r>
              <a:rPr lang="en-GR" b="1" u="sng" dirty="0">
                <a:solidFill>
                  <a:srgbClr val="0432FF"/>
                </a:solidFill>
                <a:ea typeface="Times New Roman" panose="02020603050405020304" pitchFamily="18" charset="0"/>
                <a:cs typeface="Times New Roman" panose="02020603050405020304" pitchFamily="18" charset="0"/>
              </a:rPr>
              <a:t>αγροτών, </a:t>
            </a:r>
            <a:r>
              <a:rPr lang="el-GR" b="1" u="sng" dirty="0">
                <a:solidFill>
                  <a:srgbClr val="0432FF"/>
                </a:solidFill>
                <a:ea typeface="Times New Roman" panose="02020603050405020304" pitchFamily="18" charset="0"/>
                <a:cs typeface="Times New Roman" panose="02020603050405020304" pitchFamily="18" charset="0"/>
              </a:rPr>
              <a:t>των </a:t>
            </a:r>
            <a:r>
              <a:rPr lang="en-GR" b="1" u="sng" dirty="0">
                <a:solidFill>
                  <a:srgbClr val="0432FF"/>
                </a:solidFill>
                <a:ea typeface="Times New Roman" panose="02020603050405020304" pitchFamily="18" charset="0"/>
                <a:cs typeface="Times New Roman" panose="02020603050405020304" pitchFamily="18" charset="0"/>
              </a:rPr>
              <a:t>ανθρακωρύχων</a:t>
            </a:r>
            <a:r>
              <a:rPr lang="el-GR" b="1" u="sng" dirty="0">
                <a:solidFill>
                  <a:srgbClr val="0432FF"/>
                </a:solidFill>
                <a:ea typeface="Times New Roman" panose="02020603050405020304" pitchFamily="18" charset="0"/>
                <a:cs typeface="Times New Roman" panose="02020603050405020304" pitchFamily="18" charset="0"/>
              </a:rPr>
              <a:t>, </a:t>
            </a:r>
            <a:r>
              <a:rPr lang="en-GR" b="1" u="sng" dirty="0">
                <a:solidFill>
                  <a:srgbClr val="0432FF"/>
                </a:solidFill>
                <a:ea typeface="Times New Roman" panose="02020603050405020304" pitchFamily="18" charset="0"/>
                <a:cs typeface="Times New Roman" panose="02020603050405020304" pitchFamily="18" charset="0"/>
              </a:rPr>
              <a:t> </a:t>
            </a:r>
            <a:r>
              <a:rPr lang="el-GR" b="1" u="sng" dirty="0">
                <a:solidFill>
                  <a:srgbClr val="0432FF"/>
                </a:solidFill>
                <a:ea typeface="Times New Roman" panose="02020603050405020304" pitchFamily="18" charset="0"/>
                <a:cs typeface="Times New Roman" panose="02020603050405020304" pitchFamily="18" charset="0"/>
              </a:rPr>
              <a:t>των </a:t>
            </a:r>
            <a:r>
              <a:rPr lang="en-GR" b="1" u="sng" dirty="0">
                <a:solidFill>
                  <a:srgbClr val="0432FF"/>
                </a:solidFill>
                <a:ea typeface="Times New Roman" panose="02020603050405020304" pitchFamily="18" charset="0"/>
                <a:cs typeface="Times New Roman" panose="02020603050405020304" pitchFamily="18" charset="0"/>
              </a:rPr>
              <a:t> σιδηρουργών</a:t>
            </a:r>
            <a:r>
              <a:rPr lang="el-GR" b="1" u="sng" dirty="0">
                <a:solidFill>
                  <a:srgbClr val="0432FF"/>
                </a:solidFill>
                <a:ea typeface="Times New Roman" panose="02020603050405020304" pitchFamily="18" charset="0"/>
                <a:cs typeface="Times New Roman" panose="02020603050405020304" pitchFamily="18" charset="0"/>
              </a:rPr>
              <a:t>, </a:t>
            </a:r>
            <a:r>
              <a:rPr lang="el-GR" b="1" u="sng" dirty="0" err="1">
                <a:solidFill>
                  <a:srgbClr val="0432FF"/>
                </a:solidFill>
                <a:ea typeface="Times New Roman" panose="02020603050405020304" pitchFamily="18" charset="0"/>
                <a:cs typeface="Times New Roman" panose="02020603050405020304" pitchFamily="18" charset="0"/>
              </a:rPr>
              <a:t>κλπ</a:t>
            </a:r>
            <a:r>
              <a:rPr lang="en-GR" b="1" dirty="0">
                <a:solidFill>
                  <a:srgbClr val="0432FF"/>
                </a:solidFill>
                <a:ea typeface="Times New Roman" panose="02020603050405020304" pitchFamily="18" charset="0"/>
                <a:cs typeface="Times New Roman" panose="02020603050405020304" pitchFamily="18" charset="0"/>
              </a:rPr>
              <a:t>. </a:t>
            </a:r>
            <a:endParaRPr lang="el-GR" b="1" dirty="0">
              <a:solidFill>
                <a:srgbClr val="0432FF"/>
              </a:solidFill>
              <a:ea typeface="Times New Roman" panose="02020603050405020304" pitchFamily="18" charset="0"/>
              <a:cs typeface="Times New Roman" panose="02020603050405020304" pitchFamily="18" charset="0"/>
            </a:endParaRPr>
          </a:p>
          <a:p>
            <a:pPr algn="just"/>
            <a:endParaRPr lang="el-GR" b="1" dirty="0">
              <a:solidFill>
                <a:srgbClr val="0432FF"/>
              </a:solidFill>
              <a:ea typeface="Times New Roman" panose="02020603050405020304" pitchFamily="18" charset="0"/>
              <a:cs typeface="Times New Roman" panose="02020603050405020304" pitchFamily="18" charset="0"/>
            </a:endParaRPr>
          </a:p>
          <a:p>
            <a:pPr algn="just"/>
            <a:r>
              <a:rPr lang="el-GR" b="1" dirty="0">
                <a:solidFill>
                  <a:srgbClr val="0432FF"/>
                </a:solidFill>
                <a:ea typeface="Times New Roman" panose="02020603050405020304" pitchFamily="18" charset="0"/>
                <a:cs typeface="Times New Roman" panose="02020603050405020304" pitchFamily="18" charset="0"/>
                <a:sym typeface="Wingdings" pitchFamily="2" charset="2"/>
              </a:rPr>
              <a:t> </a:t>
            </a:r>
            <a:r>
              <a:rPr lang="en-GR" b="1" dirty="0">
                <a:solidFill>
                  <a:srgbClr val="0432FF"/>
                </a:solidFill>
                <a:ea typeface="Times New Roman" panose="02020603050405020304" pitchFamily="18" charset="0"/>
                <a:cs typeface="Times New Roman" panose="02020603050405020304" pitchFamily="18" charset="0"/>
              </a:rPr>
              <a:t>παρεκκλήσια, λαϊκά μουσεία, προφορική ιστορία, φωτογραφίες εργατών</a:t>
            </a:r>
            <a:r>
              <a:rPr lang="el-GR" b="1" dirty="0">
                <a:solidFill>
                  <a:srgbClr val="0432FF"/>
                </a:solidFill>
                <a:ea typeface="Times New Roman" panose="02020603050405020304" pitchFamily="18" charset="0"/>
                <a:cs typeface="Times New Roman" panose="02020603050405020304" pitchFamily="18" charset="0"/>
              </a:rPr>
              <a:t> από βικτωριανή εποχή</a:t>
            </a:r>
          </a:p>
          <a:p>
            <a:pPr algn="just"/>
            <a:endParaRPr lang="el-GR" b="1" dirty="0">
              <a:solidFill>
                <a:srgbClr val="0432FF"/>
              </a:solidFill>
              <a:ea typeface="Times New Roman" panose="02020603050405020304" pitchFamily="18" charset="0"/>
              <a:cs typeface="Times New Roman" panose="02020603050405020304" pitchFamily="18" charset="0"/>
            </a:endParaRPr>
          </a:p>
          <a:p>
            <a:pPr algn="just"/>
            <a:r>
              <a:rPr lang="el-GR" b="1" dirty="0">
                <a:solidFill>
                  <a:srgbClr val="0432FF"/>
                </a:solidFill>
                <a:ea typeface="Times New Roman" panose="02020603050405020304" pitchFamily="18" charset="0"/>
                <a:cs typeface="Times New Roman" panose="02020603050405020304" pitchFamily="18" charset="0"/>
                <a:sym typeface="Wingdings" pitchFamily="2" charset="2"/>
              </a:rPr>
              <a:t> το </a:t>
            </a:r>
            <a:r>
              <a:rPr lang="el-GR" b="1" dirty="0" err="1">
                <a:solidFill>
                  <a:srgbClr val="0432FF"/>
                </a:solidFill>
                <a:ea typeface="Times New Roman" panose="02020603050405020304" pitchFamily="18" charset="0"/>
                <a:cs typeface="Times New Roman" panose="02020603050405020304" pitchFamily="18" charset="0"/>
                <a:sym typeface="Wingdings" pitchFamily="2" charset="2"/>
              </a:rPr>
              <a:t>ενδιαφ</a:t>
            </a:r>
            <a:r>
              <a:rPr lang="en-GR" b="1" dirty="0">
                <a:solidFill>
                  <a:srgbClr val="0432FF"/>
                </a:solidFill>
                <a:ea typeface="Times New Roman" panose="02020603050405020304" pitchFamily="18" charset="0"/>
                <a:cs typeface="Times New Roman" panose="02020603050405020304" pitchFamily="18" charset="0"/>
                <a:sym typeface="Wingdings" pitchFamily="2" charset="2"/>
              </a:rPr>
              <a:t>έ</a:t>
            </a:r>
            <a:r>
              <a:rPr lang="el-GR" b="1" dirty="0" err="1">
                <a:solidFill>
                  <a:srgbClr val="0432FF"/>
                </a:solidFill>
                <a:ea typeface="Times New Roman" panose="02020603050405020304" pitchFamily="18" charset="0"/>
                <a:cs typeface="Times New Roman" panose="02020603050405020304" pitchFamily="18" charset="0"/>
                <a:sym typeface="Wingdings" pitchFamily="2" charset="2"/>
              </a:rPr>
              <a:t>ρον</a:t>
            </a:r>
            <a:r>
              <a:rPr lang="el-GR" b="1" dirty="0">
                <a:solidFill>
                  <a:srgbClr val="0432FF"/>
                </a:solidFill>
                <a:ea typeface="Times New Roman" panose="02020603050405020304" pitchFamily="18" charset="0"/>
                <a:cs typeface="Times New Roman" panose="02020603050405020304" pitchFamily="18" charset="0"/>
                <a:sym typeface="Wingdings" pitchFamily="2" charset="2"/>
              </a:rPr>
              <a:t> εδώ είναι λαϊκό και δημοκρατικό, όχι εθνικιστικό και αποικιοκρατικό</a:t>
            </a:r>
          </a:p>
          <a:p>
            <a:pPr algn="just"/>
            <a:endParaRPr lang="el-GR" b="1" dirty="0">
              <a:solidFill>
                <a:srgbClr val="0432FF"/>
              </a:solidFill>
              <a:ea typeface="Times New Roman" panose="02020603050405020304" pitchFamily="18" charset="0"/>
              <a:cs typeface="Times New Roman" panose="02020603050405020304" pitchFamily="18" charset="0"/>
              <a:sym typeface="Wingdings" pitchFamily="2" charset="2"/>
            </a:endParaRPr>
          </a:p>
          <a:p>
            <a:pPr algn="just"/>
            <a:endParaRPr lang="el-GR" b="1" dirty="0">
              <a:solidFill>
                <a:srgbClr val="0432FF"/>
              </a:solidFill>
              <a:ea typeface="Times New Roman" panose="02020603050405020304" pitchFamily="18" charset="0"/>
              <a:cs typeface="Times New Roman" panose="02020603050405020304" pitchFamily="18" charset="0"/>
              <a:sym typeface="Wingdings" pitchFamily="2" charset="2"/>
            </a:endParaRPr>
          </a:p>
          <a:p>
            <a:pPr algn="just"/>
            <a:r>
              <a:rPr lang="el-GR" b="1" dirty="0">
                <a:solidFill>
                  <a:srgbClr val="C00000"/>
                </a:solidFill>
                <a:ea typeface="Times New Roman" panose="02020603050405020304" pitchFamily="18" charset="0"/>
                <a:cs typeface="Times New Roman" panose="02020603050405020304" pitchFamily="18" charset="0"/>
                <a:sym typeface="Wingdings" pitchFamily="2" charset="2"/>
              </a:rPr>
              <a:t>Στους ριζοσπάστες κριτικούς του </a:t>
            </a:r>
            <a:r>
              <a:rPr lang="el-GR" b="1" dirty="0">
                <a:solidFill>
                  <a:srgbClr val="0432FF"/>
                </a:solidFill>
                <a:ea typeface="Times New Roman" panose="02020603050405020304" pitchFamily="18" charset="0"/>
                <a:cs typeface="Times New Roman" panose="02020603050405020304" pitchFamily="18" charset="0"/>
                <a:sym typeface="Wingdings" pitchFamily="2" charset="2"/>
              </a:rPr>
              <a:t>που θεωρούν ότι η σύγχρονη μανία (</a:t>
            </a:r>
            <a:r>
              <a:rPr lang="en-GR" dirty="0">
                <a:solidFill>
                  <a:srgbClr val="0432FF"/>
                </a:solidFill>
              </a:rPr>
              <a:t>resurrectionism</a:t>
            </a:r>
            <a:r>
              <a:rPr lang="el-GR" dirty="0">
                <a:solidFill>
                  <a:srgbClr val="0432FF"/>
                </a:solidFill>
              </a:rPr>
              <a:t>)</a:t>
            </a:r>
            <a:r>
              <a:rPr lang="en-GR" b="1" dirty="0">
                <a:solidFill>
                  <a:srgbClr val="0432FF"/>
                </a:solidFill>
              </a:rPr>
              <a:t> εξημερώνει</a:t>
            </a:r>
            <a:r>
              <a:rPr lang="el-GR" b="1" dirty="0">
                <a:solidFill>
                  <a:srgbClr val="0432FF"/>
                </a:solidFill>
              </a:rPr>
              <a:t> και εξωραΐζει</a:t>
            </a:r>
            <a:r>
              <a:rPr lang="en-GR" b="1" dirty="0">
                <a:solidFill>
                  <a:srgbClr val="0432FF"/>
                </a:solidFill>
              </a:rPr>
              <a:t> το παρελθόν και </a:t>
            </a:r>
            <a:r>
              <a:rPr lang="el-GR" b="1" dirty="0">
                <a:solidFill>
                  <a:srgbClr val="0432FF"/>
                </a:solidFill>
              </a:rPr>
              <a:t>αποσιωπά τις σκοτεινές του όψεις – τη φρίκη, </a:t>
            </a:r>
          </a:p>
          <a:p>
            <a:pPr algn="just"/>
            <a:endParaRPr lang="el-GR" b="1" dirty="0"/>
          </a:p>
          <a:p>
            <a:pPr algn="just"/>
            <a:r>
              <a:rPr lang="el-GR" b="1" dirty="0">
                <a:solidFill>
                  <a:srgbClr val="C00000"/>
                </a:solidFill>
              </a:rPr>
              <a:t>ο </a:t>
            </a:r>
            <a:r>
              <a:rPr lang="en-GR" b="1" dirty="0">
                <a:solidFill>
                  <a:srgbClr val="C00000"/>
                </a:solidFill>
                <a:ea typeface="Times New Roman" panose="02020603050405020304" pitchFamily="18" charset="0"/>
                <a:cs typeface="Times New Roman" panose="02020603050405020304" pitchFamily="18" charset="0"/>
              </a:rPr>
              <a:t>Samuel </a:t>
            </a:r>
            <a:r>
              <a:rPr lang="el-GR" b="1" dirty="0">
                <a:solidFill>
                  <a:srgbClr val="C00000"/>
                </a:solidFill>
                <a:ea typeface="Times New Roman" panose="02020603050405020304" pitchFamily="18" charset="0"/>
                <a:cs typeface="Times New Roman" panose="02020603050405020304" pitchFamily="18" charset="0"/>
              </a:rPr>
              <a:t>απαντά</a:t>
            </a:r>
            <a:r>
              <a:rPr lang="en-US" b="1" dirty="0">
                <a:solidFill>
                  <a:srgbClr val="C00000"/>
                </a:solidFill>
                <a:ea typeface="Times New Roman" panose="02020603050405020304" pitchFamily="18" charset="0"/>
                <a:cs typeface="Times New Roman" panose="02020603050405020304" pitchFamily="18" charset="0"/>
              </a:rPr>
              <a:t>:</a:t>
            </a:r>
          </a:p>
          <a:p>
            <a:pPr algn="just"/>
            <a:endParaRPr lang="en-US" b="1" dirty="0">
              <a:solidFill>
                <a:srgbClr val="0432FF"/>
              </a:solidFill>
              <a:cs typeface="Times New Roman" panose="02020603050405020304" pitchFamily="18" charset="0"/>
            </a:endParaRPr>
          </a:p>
          <a:p>
            <a:pPr algn="just"/>
            <a:r>
              <a:rPr lang="el-GR" b="1" dirty="0">
                <a:solidFill>
                  <a:srgbClr val="0432FF"/>
                </a:solidFill>
              </a:rPr>
              <a:t>σε</a:t>
            </a:r>
            <a:r>
              <a:rPr lang="en-US" b="1" dirty="0">
                <a:solidFill>
                  <a:srgbClr val="0432FF"/>
                </a:solidFill>
              </a:rPr>
              <a:t> </a:t>
            </a:r>
            <a:r>
              <a:rPr lang="en-US" b="1" dirty="0" err="1">
                <a:solidFill>
                  <a:srgbClr val="0432FF"/>
                </a:solidFill>
              </a:rPr>
              <a:t>ε</a:t>
            </a:r>
            <a:r>
              <a:rPr lang="en-US" b="1" dirty="0">
                <a:solidFill>
                  <a:srgbClr val="0432FF"/>
                </a:solidFill>
              </a:rPr>
              <a:t>π</a:t>
            </a:r>
            <a:r>
              <a:rPr lang="en-US" b="1" dirty="0" err="1">
                <a:solidFill>
                  <a:srgbClr val="0432FF"/>
                </a:solidFill>
              </a:rPr>
              <a:t>ιστ</a:t>
            </a:r>
            <a:r>
              <a:rPr lang="el-GR" b="1" dirty="0" err="1">
                <a:solidFill>
                  <a:srgbClr val="0432FF"/>
                </a:solidFill>
              </a:rPr>
              <a:t>ολή</a:t>
            </a:r>
            <a:r>
              <a:rPr lang="el-GR" b="1" dirty="0">
                <a:solidFill>
                  <a:srgbClr val="0432FF"/>
                </a:solidFill>
              </a:rPr>
              <a:t> του προς την </a:t>
            </a:r>
            <a:r>
              <a:rPr lang="en-GR" b="1" dirty="0">
                <a:solidFill>
                  <a:srgbClr val="0432FF"/>
                </a:solidFill>
              </a:rPr>
              <a:t>Daily Telegraph έ</a:t>
            </a:r>
            <a:r>
              <a:rPr lang="el-GR" b="1" dirty="0" err="1">
                <a:solidFill>
                  <a:srgbClr val="0432FF"/>
                </a:solidFill>
              </a:rPr>
              <a:t>νας</a:t>
            </a:r>
            <a:r>
              <a:rPr lang="el-GR" b="1" dirty="0">
                <a:solidFill>
                  <a:srgbClr val="0432FF"/>
                </a:solidFill>
              </a:rPr>
              <a:t> επισκέπτης του </a:t>
            </a:r>
            <a:r>
              <a:rPr lang="en-GR" b="1" dirty="0">
                <a:solidFill>
                  <a:srgbClr val="0432FF"/>
                </a:solidFill>
              </a:rPr>
              <a:t>HMS Victory στο Πόρτσμουθ</a:t>
            </a:r>
            <a:r>
              <a:rPr lang="el-GR" b="1" dirty="0">
                <a:solidFill>
                  <a:srgbClr val="0432FF"/>
                </a:solidFill>
              </a:rPr>
              <a:t> σημείωνε ότι ο ξεναγός δεν </a:t>
            </a:r>
            <a:r>
              <a:rPr lang="en-GR" b="1" dirty="0">
                <a:solidFill>
                  <a:srgbClr val="0432FF"/>
                </a:solidFill>
              </a:rPr>
              <a:t>είπε τίποτα για τον </a:t>
            </a:r>
            <a:r>
              <a:rPr lang="el-GR" b="1" dirty="0">
                <a:solidFill>
                  <a:srgbClr val="0432FF"/>
                </a:solidFill>
              </a:rPr>
              <a:t>ναύαρχο </a:t>
            </a:r>
            <a:r>
              <a:rPr lang="en-GR" b="1" dirty="0">
                <a:solidFill>
                  <a:srgbClr val="0432FF"/>
                </a:solidFill>
              </a:rPr>
              <a:t>Νέλσον </a:t>
            </a:r>
            <a:r>
              <a:rPr lang="el-GR" b="1" dirty="0">
                <a:solidFill>
                  <a:srgbClr val="0432FF"/>
                </a:solidFill>
              </a:rPr>
              <a:t>-</a:t>
            </a:r>
            <a:r>
              <a:rPr lang="en-GR" b="1" dirty="0">
                <a:solidFill>
                  <a:srgbClr val="0432FF"/>
                </a:solidFill>
              </a:rPr>
              <a:t>ήρωα, αλλά </a:t>
            </a:r>
            <a:r>
              <a:rPr lang="el-GR" b="1" dirty="0">
                <a:solidFill>
                  <a:srgbClr val="0432FF"/>
                </a:solidFill>
              </a:rPr>
              <a:t>αναφέρθηκε </a:t>
            </a:r>
            <a:r>
              <a:rPr lang="en-GR" b="1" dirty="0">
                <a:solidFill>
                  <a:srgbClr val="0432FF"/>
                </a:solidFill>
              </a:rPr>
              <a:t>στις φρικτές συνθήκες </a:t>
            </a:r>
            <a:r>
              <a:rPr lang="el-GR" b="1" dirty="0">
                <a:solidFill>
                  <a:srgbClr val="0432FF"/>
                </a:solidFill>
              </a:rPr>
              <a:t>διαβίωσης των ανδρών που εργάζονταν στις αποθήκες, </a:t>
            </a:r>
            <a:r>
              <a:rPr lang="en-GR" b="1" dirty="0">
                <a:solidFill>
                  <a:srgbClr val="0432FF"/>
                </a:solidFill>
              </a:rPr>
              <a:t>κάτω από το κατάστρωμα</a:t>
            </a:r>
            <a:r>
              <a:rPr lang="el-GR" b="1" dirty="0">
                <a:solidFill>
                  <a:srgbClr val="0432FF"/>
                </a:solidFill>
              </a:rPr>
              <a:t>,</a:t>
            </a:r>
            <a:r>
              <a:rPr lang="en-GR" b="1" dirty="0">
                <a:solidFill>
                  <a:srgbClr val="0432FF"/>
                </a:solidFill>
              </a:rPr>
              <a:t> και </a:t>
            </a:r>
            <a:r>
              <a:rPr lang="el-GR" b="1" dirty="0">
                <a:solidFill>
                  <a:srgbClr val="0432FF"/>
                </a:solidFill>
              </a:rPr>
              <a:t>στις</a:t>
            </a:r>
            <a:r>
              <a:rPr lang="en-GR" b="1" dirty="0">
                <a:solidFill>
                  <a:srgbClr val="0432FF"/>
                </a:solidFill>
              </a:rPr>
              <a:t> τιμωρίες που </a:t>
            </a:r>
            <a:r>
              <a:rPr lang="el-GR" b="1" dirty="0">
                <a:solidFill>
                  <a:srgbClr val="0432FF"/>
                </a:solidFill>
              </a:rPr>
              <a:t>τους επιβάλλονταν</a:t>
            </a:r>
            <a:r>
              <a:rPr lang="en-GR" b="1" dirty="0">
                <a:solidFill>
                  <a:srgbClr val="0432FF"/>
                </a:solidFill>
              </a:rPr>
              <a:t> από τους αξιωματικούς τους, οι οποίοι ζούσαν με ό</a:t>
            </a:r>
            <a:r>
              <a:rPr lang="el-GR" b="1" dirty="0">
                <a:solidFill>
                  <a:srgbClr val="0432FF"/>
                </a:solidFill>
              </a:rPr>
              <a:t>λες τις ανέσεις</a:t>
            </a:r>
            <a:r>
              <a:rPr lang="en-GR" b="1" dirty="0">
                <a:solidFill>
                  <a:srgbClr val="0432FF"/>
                </a:solidFill>
              </a:rPr>
              <a:t>.</a:t>
            </a:r>
            <a:endParaRPr lang="el-GR" b="1" dirty="0">
              <a:solidFill>
                <a:srgbClr val="0432FF"/>
              </a:solidFill>
            </a:endParaRPr>
          </a:p>
          <a:p>
            <a:pPr algn="just"/>
            <a:endParaRPr lang="en-US" b="1" dirty="0">
              <a:solidFill>
                <a:srgbClr val="0432FF"/>
              </a:solidFill>
            </a:endParaRPr>
          </a:p>
          <a:p>
            <a:pPr algn="just"/>
            <a:r>
              <a:rPr lang="el-GR" sz="1100" b="1" dirty="0"/>
              <a:t>ο </a:t>
            </a:r>
            <a:r>
              <a:rPr lang="en-GB" sz="1100" b="1" dirty="0"/>
              <a:t>HMS Victory </a:t>
            </a:r>
            <a:r>
              <a:rPr lang="el-GR" sz="1100" b="1" dirty="0"/>
              <a:t>είναι ένα πλοίο πρώτης τάξεως 104 όπλων της γραμμής του Βασιλικού Ναυτικού, που παραγγέλθηκε το 1758, καθορίστηκε το 1759 και ξεκίνησε το 1765. Είναι γνωστή για τον ρόλο της ως ναυαρχίδα του Λόρδου Νέλσον στη Μάχη του </a:t>
            </a:r>
            <a:r>
              <a:rPr lang="el-GR" sz="1100" b="1" dirty="0" err="1"/>
              <a:t>Τραφάλγκαρ</a:t>
            </a:r>
            <a:r>
              <a:rPr lang="el-GR" sz="1100" b="1" dirty="0"/>
              <a:t> στις 21 Οκτώβριος 1805.</a:t>
            </a:r>
            <a:endParaRPr lang="el-GR" sz="1100" b="1" dirty="0">
              <a:solidFill>
                <a:srgbClr val="0432FF"/>
              </a:solidFill>
            </a:endParaRPr>
          </a:p>
        </p:txBody>
      </p:sp>
    </p:spTree>
    <p:extLst>
      <p:ext uri="{BB962C8B-B14F-4D97-AF65-F5344CB8AC3E}">
        <p14:creationId xmlns:p14="http://schemas.microsoft.com/office/powerpoint/2010/main" val="4234706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62DDFB-1A0D-D64F-AC66-D12D1E2B696A}"/>
              </a:ext>
            </a:extLst>
          </p:cNvPr>
          <p:cNvSpPr/>
          <p:nvPr/>
        </p:nvSpPr>
        <p:spPr>
          <a:xfrm>
            <a:off x="0" y="0"/>
            <a:ext cx="12102957" cy="7017306"/>
          </a:xfrm>
          <a:prstGeom prst="rect">
            <a:avLst/>
          </a:prstGeom>
        </p:spPr>
        <p:txBody>
          <a:bodyPr wrap="square">
            <a:spAutoFit/>
          </a:bodyPr>
          <a:lstStyle/>
          <a:p>
            <a:r>
              <a:rPr lang="en-GR" b="1" dirty="0">
                <a:solidFill>
                  <a:srgbClr val="0432FF"/>
                </a:solidFill>
                <a:ea typeface="Times New Roman" panose="02020603050405020304" pitchFamily="18" charset="0"/>
                <a:cs typeface="Times New Roman" panose="02020603050405020304" pitchFamily="18" charset="0"/>
              </a:rPr>
              <a:t>Ο Samuel έχει </a:t>
            </a:r>
            <a:r>
              <a:rPr lang="el-GR" b="1" dirty="0">
                <a:solidFill>
                  <a:srgbClr val="0432FF"/>
                </a:solidFill>
                <a:ea typeface="Times New Roman" panose="02020603050405020304" pitchFamily="18" charset="0"/>
                <a:cs typeface="Times New Roman" panose="02020603050405020304" pitchFamily="18" charset="0"/>
              </a:rPr>
              <a:t>μ</a:t>
            </a:r>
            <a:r>
              <a:rPr lang="en-GR" b="1" dirty="0">
                <a:solidFill>
                  <a:srgbClr val="0432FF"/>
                </a:solidFill>
                <a:ea typeface="Times New Roman" panose="02020603050405020304" pitchFamily="18" charset="0"/>
                <a:cs typeface="Times New Roman" panose="02020603050405020304" pitchFamily="18" charset="0"/>
              </a:rPr>
              <a:t>ά</a:t>
            </a:r>
            <a:r>
              <a:rPr lang="el-GR" b="1" dirty="0" err="1">
                <a:solidFill>
                  <a:srgbClr val="0432FF"/>
                </a:solidFill>
                <a:ea typeface="Times New Roman" panose="02020603050405020304" pitchFamily="18" charset="0"/>
                <a:cs typeface="Times New Roman" panose="02020603050405020304" pitchFamily="18" charset="0"/>
              </a:rPr>
              <a:t>λλον</a:t>
            </a:r>
            <a:r>
              <a:rPr lang="el-GR" b="1" dirty="0">
                <a:solidFill>
                  <a:srgbClr val="0432FF"/>
                </a:solidFill>
                <a:ea typeface="Times New Roman" panose="02020603050405020304" pitchFamily="18" charset="0"/>
                <a:cs typeface="Times New Roman" panose="02020603050405020304" pitchFamily="18" charset="0"/>
              </a:rPr>
              <a:t> </a:t>
            </a:r>
            <a:r>
              <a:rPr lang="en-GR" b="1" dirty="0">
                <a:solidFill>
                  <a:srgbClr val="0432FF"/>
                </a:solidFill>
                <a:ea typeface="Times New Roman" panose="02020603050405020304" pitchFamily="18" charset="0"/>
                <a:cs typeface="Times New Roman" panose="02020603050405020304" pitchFamily="18" charset="0"/>
              </a:rPr>
              <a:t>δίκιο να καλωσορίζει δραστηριότητες που βοηθούν στην </a:t>
            </a:r>
            <a:r>
              <a:rPr lang="el-GR" b="1" dirty="0">
                <a:solidFill>
                  <a:srgbClr val="0432FF"/>
                </a:solidFill>
                <a:ea typeface="Times New Roman" panose="02020603050405020304" pitchFamily="18" charset="0"/>
                <a:cs typeface="Times New Roman" panose="02020603050405020304" pitchFamily="18" charset="0"/>
              </a:rPr>
              <a:t>διεύρυνση</a:t>
            </a:r>
            <a:r>
              <a:rPr lang="en-GR" b="1" dirty="0">
                <a:solidFill>
                  <a:srgbClr val="0432FF"/>
                </a:solidFill>
                <a:ea typeface="Times New Roman" panose="02020603050405020304" pitchFamily="18" charset="0"/>
                <a:cs typeface="Times New Roman" panose="02020603050405020304" pitchFamily="18" charset="0"/>
              </a:rPr>
              <a:t> της </a:t>
            </a:r>
            <a:r>
              <a:rPr lang="el-GR" b="1" dirty="0">
                <a:solidFill>
                  <a:srgbClr val="0432FF"/>
                </a:solidFill>
                <a:ea typeface="Times New Roman" panose="02020603050405020304" pitchFamily="18" charset="0"/>
                <a:cs typeface="Times New Roman" panose="02020603050405020304" pitchFamily="18" charset="0"/>
              </a:rPr>
              <a:t>ιστορικής</a:t>
            </a:r>
            <a:r>
              <a:rPr lang="en-GR" b="1" dirty="0">
                <a:solidFill>
                  <a:srgbClr val="0432FF"/>
                </a:solidFill>
                <a:ea typeface="Times New Roman" panose="02020603050405020304" pitchFamily="18" charset="0"/>
                <a:cs typeface="Times New Roman" panose="02020603050405020304" pitchFamily="18" charset="0"/>
              </a:rPr>
              <a:t> προοπτικής </a:t>
            </a:r>
            <a:r>
              <a:rPr lang="el-GR" b="1" dirty="0">
                <a:solidFill>
                  <a:srgbClr val="0432FF"/>
                </a:solidFill>
                <a:ea typeface="Times New Roman" panose="02020603050405020304" pitchFamily="18" charset="0"/>
                <a:cs typeface="Times New Roman" panose="02020603050405020304" pitchFamily="18" charset="0"/>
              </a:rPr>
              <a:t>του ευρύτερου κοινού</a:t>
            </a:r>
          </a:p>
          <a:p>
            <a:pPr algn="just"/>
            <a:endParaRPr lang="el-GR" b="1" dirty="0">
              <a:solidFill>
                <a:srgbClr val="0432FF"/>
              </a:solidFill>
              <a:cs typeface="Times New Roman" panose="02020603050405020304" pitchFamily="18" charset="0"/>
            </a:endParaRPr>
          </a:p>
          <a:p>
            <a:pPr algn="just"/>
            <a:r>
              <a:rPr lang="el-GR" b="1" dirty="0" err="1">
                <a:solidFill>
                  <a:srgbClr val="C00000"/>
                </a:solidFill>
              </a:rPr>
              <a:t>Ωστ</a:t>
            </a:r>
            <a:r>
              <a:rPr lang="en-GR" b="1" dirty="0">
                <a:solidFill>
                  <a:srgbClr val="C00000"/>
                </a:solidFill>
              </a:rPr>
              <a:t>ό</a:t>
            </a:r>
            <a:r>
              <a:rPr lang="el-GR" b="1" dirty="0" err="1">
                <a:solidFill>
                  <a:srgbClr val="C00000"/>
                </a:solidFill>
              </a:rPr>
              <a:t>σο</a:t>
            </a:r>
            <a:r>
              <a:rPr lang="el-GR" b="1" dirty="0">
                <a:solidFill>
                  <a:srgbClr val="0432FF"/>
                </a:solidFill>
              </a:rPr>
              <a:t>, μήπως </a:t>
            </a:r>
            <a:r>
              <a:rPr lang="el-GR" b="1" dirty="0" err="1">
                <a:solidFill>
                  <a:srgbClr val="0432FF"/>
                </a:solidFill>
              </a:rPr>
              <a:t>παρα</a:t>
            </a:r>
            <a:r>
              <a:rPr lang="en-GR" b="1" dirty="0">
                <a:solidFill>
                  <a:srgbClr val="0432FF"/>
                </a:solidFill>
              </a:rPr>
              <a:t>είναι επιεικής </a:t>
            </a:r>
            <a:r>
              <a:rPr lang="el-GR" b="1" dirty="0">
                <a:solidFill>
                  <a:srgbClr val="0432FF"/>
                </a:solidFill>
              </a:rPr>
              <a:t>προς</a:t>
            </a:r>
            <a:r>
              <a:rPr lang="en-GR" b="1" dirty="0">
                <a:solidFill>
                  <a:srgbClr val="0432FF"/>
                </a:solidFill>
              </a:rPr>
              <a:t> εκείνες τις μορφές λαϊκής ψυχαγωγίας </a:t>
            </a:r>
            <a:r>
              <a:rPr lang="el-GR" b="1" dirty="0">
                <a:solidFill>
                  <a:srgbClr val="0432FF"/>
                </a:solidFill>
                <a:sym typeface="Wingdings" pitchFamily="2" charset="2"/>
              </a:rPr>
              <a:t> ανεπίσημες πηγές  </a:t>
            </a:r>
            <a:r>
              <a:rPr lang="en-GR" b="1" dirty="0">
                <a:solidFill>
                  <a:srgbClr val="0432FF"/>
                </a:solidFill>
              </a:rPr>
              <a:t>που </a:t>
            </a:r>
            <a:r>
              <a:rPr lang="el-GR" b="1" dirty="0">
                <a:solidFill>
                  <a:srgbClr val="0432FF"/>
                </a:solidFill>
              </a:rPr>
              <a:t>προάγουν </a:t>
            </a:r>
            <a:r>
              <a:rPr lang="en-GR" b="1" dirty="0">
                <a:solidFill>
                  <a:srgbClr val="0432FF"/>
                </a:solidFill>
              </a:rPr>
              <a:t>άκριτα </a:t>
            </a:r>
            <a:r>
              <a:rPr lang="el-GR" b="1" dirty="0">
                <a:solidFill>
                  <a:srgbClr val="0432FF"/>
                </a:solidFill>
              </a:rPr>
              <a:t>διάφορους μύθους για το παρελθόν ?</a:t>
            </a:r>
          </a:p>
          <a:p>
            <a:pPr algn="just"/>
            <a:endParaRPr lang="el-GR" b="1" dirty="0">
              <a:solidFill>
                <a:srgbClr val="0432FF"/>
              </a:solidFill>
              <a:cs typeface="Times New Roman" panose="02020603050405020304" pitchFamily="18" charset="0"/>
            </a:endParaRPr>
          </a:p>
          <a:p>
            <a:pPr algn="just"/>
            <a:endParaRPr lang="el-GR" b="1" dirty="0">
              <a:solidFill>
                <a:srgbClr val="0432FF"/>
              </a:solidFill>
            </a:endParaRPr>
          </a:p>
          <a:p>
            <a:pPr algn="just"/>
            <a:r>
              <a:rPr lang="el-GR" b="1" dirty="0">
                <a:solidFill>
                  <a:srgbClr val="C00000"/>
                </a:solidFill>
              </a:rPr>
              <a:t>Παρόλα αυτά</a:t>
            </a:r>
            <a:r>
              <a:rPr lang="en-GR" b="1" dirty="0">
                <a:solidFill>
                  <a:srgbClr val="0432FF"/>
                </a:solidFill>
              </a:rPr>
              <a:t>, </a:t>
            </a:r>
            <a:r>
              <a:rPr lang="el-GR" b="1" dirty="0">
                <a:solidFill>
                  <a:srgbClr val="0432FF"/>
                </a:solidFill>
              </a:rPr>
              <a:t>το ενδιαφέρον για την πολιτισμική</a:t>
            </a:r>
            <a:r>
              <a:rPr lang="en-GR" b="1" dirty="0">
                <a:solidFill>
                  <a:srgbClr val="0432FF"/>
                </a:solidFill>
              </a:rPr>
              <a:t> κληρονομιά δεν είναι αποκλειστικά θέμα νοσταλγίας. </a:t>
            </a:r>
            <a:endParaRPr lang="el-GR" b="1" dirty="0">
              <a:solidFill>
                <a:srgbClr val="0432FF"/>
              </a:solidFill>
            </a:endParaRPr>
          </a:p>
          <a:p>
            <a:pPr algn="just"/>
            <a:endParaRPr lang="el-GR" b="1" dirty="0">
              <a:solidFill>
                <a:srgbClr val="0432FF"/>
              </a:solidFill>
            </a:endParaRPr>
          </a:p>
          <a:p>
            <a:pPr algn="just"/>
            <a:r>
              <a:rPr lang="en-GR" b="1" dirty="0">
                <a:solidFill>
                  <a:srgbClr val="0432FF"/>
                </a:solidFill>
              </a:rPr>
              <a:t>Μερικές φορές ένα τοπικό μουσείο που </a:t>
            </a:r>
            <a:r>
              <a:rPr lang="el-GR" b="1" dirty="0">
                <a:solidFill>
                  <a:srgbClr val="0432FF"/>
                </a:solidFill>
              </a:rPr>
              <a:t>φιλοξενεί </a:t>
            </a:r>
            <a:r>
              <a:rPr lang="en-GR" b="1" dirty="0">
                <a:solidFill>
                  <a:srgbClr val="0432FF"/>
                </a:solidFill>
              </a:rPr>
              <a:t>την εργατική ζωή</a:t>
            </a:r>
            <a:r>
              <a:rPr lang="el-GR" b="1" dirty="0">
                <a:solidFill>
                  <a:srgbClr val="0432FF"/>
                </a:solidFill>
              </a:rPr>
              <a:t> και την προϊστορία</a:t>
            </a:r>
            <a:r>
              <a:rPr lang="en-GR" b="1" dirty="0">
                <a:solidFill>
                  <a:srgbClr val="0432FF"/>
                </a:solidFill>
              </a:rPr>
              <a:t> των σημερινών κατοίκων, </a:t>
            </a:r>
            <a:r>
              <a:rPr lang="el-GR" b="1" dirty="0">
                <a:solidFill>
                  <a:srgbClr val="0432FF"/>
                </a:solidFill>
              </a:rPr>
              <a:t>πχ </a:t>
            </a:r>
            <a:r>
              <a:rPr lang="en-GR" b="1" dirty="0">
                <a:solidFill>
                  <a:srgbClr val="0432FF"/>
                </a:solidFill>
              </a:rPr>
              <a:t>των ανθρακωρύχων ή των χαλυβουργών, μπορεί να ενισχύσει την αίσθηση της ταυτότητάς τους, να τους </a:t>
            </a:r>
            <a:r>
              <a:rPr lang="el-GR" b="1" dirty="0" err="1">
                <a:solidFill>
                  <a:srgbClr val="0432FF"/>
                </a:solidFill>
              </a:rPr>
              <a:t>απο</a:t>
            </a:r>
            <a:r>
              <a:rPr lang="en-GR" b="1" dirty="0">
                <a:solidFill>
                  <a:srgbClr val="0432FF"/>
                </a:solidFill>
              </a:rPr>
              <a:t>δώσει σεβασμό και να ανανεώσει την εμπιστοσύνη στην αξιοπρέπεια της ζωής τους. </a:t>
            </a:r>
            <a:endParaRPr lang="el-GR" b="1" dirty="0">
              <a:solidFill>
                <a:srgbClr val="0432FF"/>
              </a:solidFill>
            </a:endParaRPr>
          </a:p>
          <a:p>
            <a:pPr algn="just"/>
            <a:endParaRPr lang="el-GR" b="1" dirty="0">
              <a:solidFill>
                <a:srgbClr val="0432FF"/>
              </a:solidFill>
            </a:endParaRPr>
          </a:p>
          <a:p>
            <a:pPr algn="just"/>
            <a:r>
              <a:rPr lang="en-GR" b="1" dirty="0">
                <a:solidFill>
                  <a:srgbClr val="C00000"/>
                </a:solidFill>
              </a:rPr>
              <a:t>Ωστόσο, </a:t>
            </a:r>
            <a:r>
              <a:rPr lang="en-GR" b="1" dirty="0">
                <a:solidFill>
                  <a:srgbClr val="0432FF"/>
                </a:solidFill>
              </a:rPr>
              <a:t>πολύ συχνά η ασυνέχεια είναι πολύ μεγάλη. </a:t>
            </a:r>
            <a:r>
              <a:rPr lang="el-GR" b="1" dirty="0">
                <a:solidFill>
                  <a:srgbClr val="0432FF"/>
                </a:solidFill>
              </a:rPr>
              <a:t>Μετά την </a:t>
            </a:r>
            <a:r>
              <a:rPr lang="el-GR" b="1" dirty="0">
                <a:solidFill>
                  <a:srgbClr val="C00000"/>
                </a:solidFill>
              </a:rPr>
              <a:t>αποβιομηχάνιση της Βρετανίας </a:t>
            </a:r>
            <a:r>
              <a:rPr lang="el-GR" b="1" dirty="0">
                <a:solidFill>
                  <a:srgbClr val="0432FF"/>
                </a:solidFill>
              </a:rPr>
              <a:t>(κλωστοϋφαντουργία, ορυχεία, αυτοκινητοβιομηχανία, χαλυβουργεία κλπ. &amp; μεταφορά παραγωγής στον "Τρίτο Κόσμο") πως μπορεί να ανασυγκροτηθεί η ταυτότητα της "εργατικής τάξης" -  λαϊκών στρωμάτων? </a:t>
            </a:r>
          </a:p>
          <a:p>
            <a:pPr algn="just"/>
            <a:endParaRPr lang="el-GR" b="1" dirty="0">
              <a:solidFill>
                <a:srgbClr val="0432FF"/>
              </a:solidFill>
            </a:endParaRPr>
          </a:p>
          <a:p>
            <a:pPr algn="just"/>
            <a:r>
              <a:rPr lang="en-GR" b="1" dirty="0">
                <a:solidFill>
                  <a:srgbClr val="0432FF"/>
                </a:solidFill>
              </a:rPr>
              <a:t>Τα πράγματα έχουν αλλάξει και το παρελθόν είναι </a:t>
            </a:r>
            <a:r>
              <a:rPr lang="el-GR" b="1" dirty="0">
                <a:solidFill>
                  <a:srgbClr val="0432FF"/>
                </a:solidFill>
              </a:rPr>
              <a:t>μια </a:t>
            </a:r>
            <a:r>
              <a:rPr lang="en-GR" b="1" dirty="0">
                <a:solidFill>
                  <a:srgbClr val="0432FF"/>
                </a:solidFill>
              </a:rPr>
              <a:t>ξένη χώρα. Ποιος δεν μπορεί να νιώσει την αίσθηση αυτών των προσώπων που κοιτάζουν από τις παλιές φωτογραφίες, τόσο άμεσες αλλά και τόσο </a:t>
            </a:r>
            <a:r>
              <a:rPr lang="el-GR" b="1" dirty="0">
                <a:solidFill>
                  <a:srgbClr val="0432FF"/>
                </a:solidFill>
              </a:rPr>
              <a:t>μακρινές</a:t>
            </a:r>
            <a:r>
              <a:rPr lang="en-GR" b="1" dirty="0">
                <a:solidFill>
                  <a:srgbClr val="0432FF"/>
                </a:solidFill>
              </a:rPr>
              <a:t>; </a:t>
            </a:r>
            <a:endParaRPr lang="el-GR" b="1" dirty="0">
              <a:solidFill>
                <a:srgbClr val="0432FF"/>
              </a:solidFill>
            </a:endParaRPr>
          </a:p>
          <a:p>
            <a:pPr algn="just"/>
            <a:endParaRPr lang="el-GR" b="1" dirty="0">
              <a:solidFill>
                <a:srgbClr val="0432FF"/>
              </a:solidFill>
            </a:endParaRPr>
          </a:p>
          <a:p>
            <a:pPr algn="just"/>
            <a:r>
              <a:rPr lang="en-GR" b="1" dirty="0">
                <a:solidFill>
                  <a:srgbClr val="C00000"/>
                </a:solidFill>
              </a:rPr>
              <a:t>Ο</a:t>
            </a:r>
            <a:r>
              <a:rPr lang="en-GR" b="1" dirty="0">
                <a:solidFill>
                  <a:srgbClr val="0432FF"/>
                </a:solidFill>
              </a:rPr>
              <a:t> </a:t>
            </a:r>
            <a:r>
              <a:rPr lang="en-GR" b="1" dirty="0">
                <a:solidFill>
                  <a:srgbClr val="C00000"/>
                </a:solidFill>
              </a:rPr>
              <a:t>Samuel </a:t>
            </a:r>
            <a:r>
              <a:rPr lang="el-GR" b="1" dirty="0">
                <a:solidFill>
                  <a:srgbClr val="C00000"/>
                </a:solidFill>
              </a:rPr>
              <a:t>σωστά</a:t>
            </a:r>
            <a:r>
              <a:rPr lang="en-GR" b="1" dirty="0">
                <a:solidFill>
                  <a:srgbClr val="C00000"/>
                </a:solidFill>
              </a:rPr>
              <a:t> υποστηρίζει ότι το ενδιαφέρον για την κληρονομιά </a:t>
            </a:r>
            <a:r>
              <a:rPr lang="el-GR" b="1" dirty="0">
                <a:solidFill>
                  <a:srgbClr val="C00000"/>
                </a:solidFill>
              </a:rPr>
              <a:t>εκ</a:t>
            </a:r>
            <a:r>
              <a:rPr lang="en-GR" b="1" dirty="0">
                <a:solidFill>
                  <a:srgbClr val="C00000"/>
                </a:solidFill>
              </a:rPr>
              <a:t>πηγάζει από τη δυσαρέσκεια με το παρόν. </a:t>
            </a:r>
            <a:endParaRPr lang="el-GR" b="1" dirty="0">
              <a:solidFill>
                <a:srgbClr val="C00000"/>
              </a:solidFill>
            </a:endParaRPr>
          </a:p>
          <a:p>
            <a:pPr algn="just"/>
            <a:endParaRPr lang="el-GR" b="1" dirty="0">
              <a:solidFill>
                <a:srgbClr val="0432FF"/>
              </a:solidFill>
            </a:endParaRPr>
          </a:p>
          <a:p>
            <a:pPr algn="just"/>
            <a:r>
              <a:rPr lang="el-GR" b="1" dirty="0" err="1">
                <a:solidFill>
                  <a:srgbClr val="0432FF"/>
                </a:solidFill>
              </a:rPr>
              <a:t>Ωστ</a:t>
            </a:r>
            <a:r>
              <a:rPr lang="en-GR" b="1" dirty="0">
                <a:solidFill>
                  <a:srgbClr val="0432FF"/>
                </a:solidFill>
              </a:rPr>
              <a:t>ό</a:t>
            </a:r>
            <a:r>
              <a:rPr lang="el-GR" b="1" dirty="0" err="1">
                <a:solidFill>
                  <a:srgbClr val="0432FF"/>
                </a:solidFill>
              </a:rPr>
              <a:t>σο</a:t>
            </a:r>
            <a:r>
              <a:rPr lang="el-GR" b="1" dirty="0">
                <a:solidFill>
                  <a:srgbClr val="0432FF"/>
                </a:solidFill>
              </a:rPr>
              <a:t>, </a:t>
            </a:r>
            <a:r>
              <a:rPr lang="el-GR" b="1" dirty="0">
                <a:solidFill>
                  <a:srgbClr val="C00000"/>
                </a:solidFill>
              </a:rPr>
              <a:t>ίσως</a:t>
            </a:r>
            <a:r>
              <a:rPr lang="el-GR" b="1" dirty="0">
                <a:solidFill>
                  <a:srgbClr val="0432FF"/>
                </a:solidFill>
              </a:rPr>
              <a:t> το παρακάνει, ίσως </a:t>
            </a:r>
            <a:r>
              <a:rPr lang="el-GR" b="1" dirty="0" err="1">
                <a:solidFill>
                  <a:srgbClr val="0432FF"/>
                </a:solidFill>
              </a:rPr>
              <a:t>παραείναι</a:t>
            </a:r>
            <a:r>
              <a:rPr lang="el-GR" b="1" dirty="0">
                <a:solidFill>
                  <a:srgbClr val="0432FF"/>
                </a:solidFill>
              </a:rPr>
              <a:t> αισιόδοξος, όταν θεωρεί ότι αυτή η δυσαρέσκεια κρύβει μια ελπίδα για το μέλλον.</a:t>
            </a:r>
          </a:p>
          <a:p>
            <a:endParaRPr lang="el-GR" b="1" dirty="0"/>
          </a:p>
        </p:txBody>
      </p:sp>
    </p:spTree>
    <p:extLst>
      <p:ext uri="{BB962C8B-B14F-4D97-AF65-F5344CB8AC3E}">
        <p14:creationId xmlns:p14="http://schemas.microsoft.com/office/powerpoint/2010/main" val="782700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CD2EE-192C-1A43-ACD8-FD74958A61CA}"/>
              </a:ext>
            </a:extLst>
          </p:cNvPr>
          <p:cNvPicPr>
            <a:picLocks noChangeAspect="1"/>
          </p:cNvPicPr>
          <p:nvPr/>
        </p:nvPicPr>
        <p:blipFill>
          <a:blip r:embed="rId2"/>
          <a:stretch>
            <a:fillRect/>
          </a:stretch>
        </p:blipFill>
        <p:spPr>
          <a:xfrm>
            <a:off x="2701952" y="207000"/>
            <a:ext cx="4773374" cy="6444000"/>
          </a:xfrm>
          <a:prstGeom prst="rect">
            <a:avLst/>
          </a:prstGeom>
        </p:spPr>
      </p:pic>
    </p:spTree>
    <p:extLst>
      <p:ext uri="{BB962C8B-B14F-4D97-AF65-F5344CB8AC3E}">
        <p14:creationId xmlns:p14="http://schemas.microsoft.com/office/powerpoint/2010/main" val="310243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B92BB-3C34-3746-8D17-5C0360D96B58}"/>
              </a:ext>
            </a:extLst>
          </p:cNvPr>
          <p:cNvPicPr>
            <a:picLocks noChangeAspect="1"/>
          </p:cNvPicPr>
          <p:nvPr/>
        </p:nvPicPr>
        <p:blipFill>
          <a:blip r:embed="rId2"/>
          <a:stretch>
            <a:fillRect/>
          </a:stretch>
        </p:blipFill>
        <p:spPr>
          <a:xfrm>
            <a:off x="1521925" y="0"/>
            <a:ext cx="9148149" cy="6858000"/>
          </a:xfrm>
          <a:prstGeom prst="rect">
            <a:avLst/>
          </a:prstGeom>
        </p:spPr>
      </p:pic>
    </p:spTree>
    <p:extLst>
      <p:ext uri="{BB962C8B-B14F-4D97-AF65-F5344CB8AC3E}">
        <p14:creationId xmlns:p14="http://schemas.microsoft.com/office/powerpoint/2010/main" val="77613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646B7-1A63-B44E-A157-BDF64C338012}"/>
              </a:ext>
            </a:extLst>
          </p:cNvPr>
          <p:cNvSpPr/>
          <p:nvPr/>
        </p:nvSpPr>
        <p:spPr>
          <a:xfrm>
            <a:off x="605481" y="518984"/>
            <a:ext cx="10911016" cy="5058885"/>
          </a:xfrm>
          <a:prstGeom prst="rect">
            <a:avLst/>
          </a:prstGeom>
        </p:spPr>
        <p:txBody>
          <a:bodyPr wrap="square">
            <a:spAutoFit/>
          </a:bodyPr>
          <a:lstStyle/>
          <a:p>
            <a:pPr algn="just">
              <a:lnSpc>
                <a:spcPct val="120000"/>
              </a:lnSpc>
            </a:pPr>
            <a:endParaRPr lang="el-GR" b="1" dirty="0">
              <a:solidFill>
                <a:srgbClr val="FF0000"/>
              </a:solidFill>
              <a:latin typeface="Helvetica" pitchFamily="2" charset="0"/>
              <a:ea typeface="Calibri" panose="020F0502020204030204" pitchFamily="34" charset="0"/>
              <a:cs typeface="Helvetica" pitchFamily="2" charset="0"/>
            </a:endParaRPr>
          </a:p>
          <a:p>
            <a:pPr algn="just">
              <a:lnSpc>
                <a:spcPct val="120000"/>
              </a:lnSpc>
            </a:pPr>
            <a:r>
              <a:rPr lang="en-GB" b="1" dirty="0">
                <a:solidFill>
                  <a:srgbClr val="C00000"/>
                </a:solidFill>
                <a:latin typeface="Helvetica" pitchFamily="2" charset="0"/>
                <a:ea typeface="Calibri" panose="020F0502020204030204" pitchFamily="34" charset="0"/>
                <a:cs typeface="Helvetica" pitchFamily="2" charset="0"/>
              </a:rPr>
              <a:t>EAST END OF LONDON</a:t>
            </a:r>
            <a:r>
              <a:rPr lang="el-GR" b="1" dirty="0">
                <a:solidFill>
                  <a:srgbClr val="0432FF"/>
                </a:solidFill>
                <a:latin typeface="Helvetica" pitchFamily="2" charset="0"/>
                <a:ea typeface="Calibri" panose="020F0502020204030204" pitchFamily="34" charset="0"/>
                <a:cs typeface="Helvetica" pitchFamily="2" charset="0"/>
              </a:rPr>
              <a:t>_</a:t>
            </a:r>
            <a:r>
              <a:rPr lang="en-US" b="1" dirty="0">
                <a:solidFill>
                  <a:srgbClr val="0432FF"/>
                </a:solidFill>
                <a:latin typeface="Helvetica" pitchFamily="2" charset="0"/>
                <a:ea typeface="Calibri" panose="020F0502020204030204" pitchFamily="34" charset="0"/>
                <a:cs typeface="Helvetica" pitchFamily="2" charset="0"/>
              </a:rPr>
              <a:t> </a:t>
            </a:r>
            <a:r>
              <a:rPr lang="el-GR" b="1" dirty="0">
                <a:solidFill>
                  <a:srgbClr val="0432FF"/>
                </a:solidFill>
                <a:latin typeface="Helvetica" pitchFamily="2" charset="0"/>
                <a:ea typeface="Calibri" panose="020F0502020204030204" pitchFamily="34" charset="0"/>
                <a:cs typeface="Helvetica" pitchFamily="2" charset="0"/>
              </a:rPr>
              <a:t>φτώχεια, υπερπληθυσμός </a:t>
            </a:r>
            <a:r>
              <a:rPr lang="en-US" b="1" dirty="0">
                <a:solidFill>
                  <a:srgbClr val="0432FF"/>
                </a:solidFill>
                <a:latin typeface="Helvetica" pitchFamily="2" charset="0"/>
                <a:ea typeface="Calibri" panose="020F0502020204030204" pitchFamily="34" charset="0"/>
                <a:cs typeface="Helvetica" pitchFamily="2" charset="0"/>
              </a:rPr>
              <a:t>- </a:t>
            </a:r>
            <a:r>
              <a:rPr lang="el-GR" b="1" dirty="0">
                <a:solidFill>
                  <a:srgbClr val="0432FF"/>
                </a:solidFill>
                <a:latin typeface="Helvetica" pitchFamily="2" charset="0"/>
                <a:ea typeface="Calibri" panose="020F0502020204030204" pitchFamily="34" charset="0"/>
                <a:cs typeface="Helvetica" pitchFamily="2" charset="0"/>
              </a:rPr>
              <a:t>κοινωνικά προβλήματα. </a:t>
            </a:r>
          </a:p>
          <a:p>
            <a:pPr algn="just">
              <a:lnSpc>
                <a:spcPct val="120000"/>
              </a:lnSpc>
            </a:pPr>
            <a:endParaRPr lang="el-GR" b="1" dirty="0">
              <a:solidFill>
                <a:srgbClr val="0432FF"/>
              </a:solidFill>
              <a:latin typeface="Helvetica" pitchFamily="2" charset="0"/>
              <a:ea typeface="Calibri" panose="020F0502020204030204" pitchFamily="34" charset="0"/>
              <a:cs typeface="Helvetica" pitchFamily="2" charset="0"/>
            </a:endParaRPr>
          </a:p>
          <a:p>
            <a:pPr algn="just">
              <a:lnSpc>
                <a:spcPct val="120000"/>
              </a:lnSpc>
            </a:pPr>
            <a:r>
              <a:rPr lang="el-GR" b="1" dirty="0">
                <a:solidFill>
                  <a:srgbClr val="0432FF"/>
                </a:solidFill>
                <a:latin typeface="Helvetica" pitchFamily="2" charset="0"/>
                <a:ea typeface="Calibri" panose="020F0502020204030204" pitchFamily="34" charset="0"/>
                <a:cs typeface="Helvetica" pitchFamily="2" charset="0"/>
                <a:sym typeface="Wingdings" pitchFamily="2" charset="2"/>
              </a:rPr>
              <a:t> </a:t>
            </a:r>
            <a:r>
              <a:rPr lang="el-GR" b="1" dirty="0">
                <a:solidFill>
                  <a:srgbClr val="0432FF"/>
                </a:solidFill>
                <a:latin typeface="Helvetica" pitchFamily="2" charset="0"/>
                <a:ea typeface="Calibri" panose="020F0502020204030204" pitchFamily="34" charset="0"/>
                <a:cs typeface="Helvetica" pitchFamily="2" charset="0"/>
              </a:rPr>
              <a:t>έντονος πολιτικός ακτιβισμός  - συνεργασία με τους πιο σημαντικούς κοινωνικούς μεταρρυθμιστές.</a:t>
            </a:r>
          </a:p>
          <a:p>
            <a:pPr algn="just">
              <a:lnSpc>
                <a:spcPct val="120000"/>
              </a:lnSpc>
            </a:pPr>
            <a:endParaRPr lang="el-GR" b="1" dirty="0">
              <a:solidFill>
                <a:srgbClr val="0432FF"/>
              </a:solidFill>
              <a:latin typeface="Helvetica" pitchFamily="2" charset="0"/>
              <a:ea typeface="Calibri" panose="020F0502020204030204" pitchFamily="34" charset="0"/>
              <a:cs typeface="Helvetica" pitchFamily="2" charset="0"/>
            </a:endParaRPr>
          </a:p>
          <a:p>
            <a:pPr algn="just">
              <a:lnSpc>
                <a:spcPct val="120000"/>
              </a:lnSpc>
            </a:pPr>
            <a:r>
              <a:rPr lang="el-GR" b="1" dirty="0">
                <a:solidFill>
                  <a:srgbClr val="0432FF"/>
                </a:solidFill>
                <a:latin typeface="Helvetica" pitchFamily="2" charset="0"/>
                <a:ea typeface="Calibri" panose="020F0502020204030204" pitchFamily="34" charset="0"/>
                <a:cs typeface="Helvetica" pitchFamily="2" charset="0"/>
              </a:rPr>
              <a:t>Μετανάστευση, τόσο προς τα μέσα όσο και προς τα έξω. </a:t>
            </a:r>
          </a:p>
          <a:p>
            <a:pPr algn="just">
              <a:lnSpc>
                <a:spcPct val="120000"/>
              </a:lnSpc>
            </a:pPr>
            <a:endParaRPr lang="el-GR" b="1" dirty="0">
              <a:solidFill>
                <a:srgbClr val="0432FF"/>
              </a:solidFill>
              <a:latin typeface="Helvetica" pitchFamily="2" charset="0"/>
              <a:ea typeface="Calibri" panose="020F0502020204030204" pitchFamily="34" charset="0"/>
              <a:cs typeface="Helvetica" pitchFamily="2" charset="0"/>
            </a:endParaRPr>
          </a:p>
          <a:p>
            <a:pPr algn="just">
              <a:lnSpc>
                <a:spcPct val="120000"/>
              </a:lnSpc>
            </a:pPr>
            <a:r>
              <a:rPr lang="el-GR" b="1" dirty="0">
                <a:solidFill>
                  <a:srgbClr val="0432FF"/>
                </a:solidFill>
                <a:latin typeface="Helvetica" pitchFamily="2" charset="0"/>
                <a:ea typeface="Calibri" panose="020F0502020204030204" pitchFamily="34" charset="0"/>
                <a:cs typeface="Helvetica" pitchFamily="2" charset="0"/>
              </a:rPr>
              <a:t>Φτωχοί της υπαίθρου - Ιρλανδοί υφαντές - Εβραίοι – Μπενγκάλι </a:t>
            </a:r>
            <a:r>
              <a:rPr lang="en-US" b="1" dirty="0">
                <a:solidFill>
                  <a:srgbClr val="0432FF"/>
                </a:solidFill>
                <a:latin typeface="Helvetica" pitchFamily="2" charset="0"/>
                <a:ea typeface="Calibri" panose="020F0502020204030204" pitchFamily="34" charset="0"/>
                <a:cs typeface="Helvetica" pitchFamily="2" charset="0"/>
              </a:rPr>
              <a:t>– 50% </a:t>
            </a:r>
            <a:r>
              <a:rPr lang="el-GR" b="1" dirty="0">
                <a:solidFill>
                  <a:srgbClr val="0432FF"/>
                </a:solidFill>
                <a:latin typeface="Helvetica" pitchFamily="2" charset="0"/>
                <a:ea typeface="Calibri" panose="020F0502020204030204" pitchFamily="34" charset="0"/>
                <a:cs typeface="Helvetica" pitchFamily="2" charset="0"/>
              </a:rPr>
              <a:t>του πληθυσμού των μεταναστών από το Μπαγκλαντές </a:t>
            </a:r>
            <a:r>
              <a:rPr lang="el-GR" b="1" dirty="0" err="1">
                <a:solidFill>
                  <a:srgbClr val="0432FF"/>
                </a:solidFill>
                <a:latin typeface="Helvetica" pitchFamily="2" charset="0"/>
                <a:ea typeface="Calibri" panose="020F0502020204030204" pitchFamily="34" charset="0"/>
                <a:cs typeface="Helvetica" pitchFamily="2" charset="0"/>
              </a:rPr>
              <a:t>ζούν</a:t>
            </a:r>
            <a:r>
              <a:rPr lang="el-GR" b="1" dirty="0">
                <a:solidFill>
                  <a:srgbClr val="0432FF"/>
                </a:solidFill>
                <a:latin typeface="Helvetica" pitchFamily="2" charset="0"/>
                <a:ea typeface="Calibri" panose="020F0502020204030204" pitchFamily="34" charset="0"/>
                <a:cs typeface="Helvetica" pitchFamily="2" charset="0"/>
              </a:rPr>
              <a:t> στο Δυτικό Λονδίνο.</a:t>
            </a:r>
          </a:p>
          <a:p>
            <a:pPr algn="just">
              <a:lnSpc>
                <a:spcPct val="120000"/>
              </a:lnSpc>
            </a:pPr>
            <a:endParaRPr lang="el-GR"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r>
              <a:rPr lang="el-GR" b="1" dirty="0">
                <a:solidFill>
                  <a:srgbClr val="0432FF"/>
                </a:solidFill>
                <a:latin typeface="Helvetica" pitchFamily="2" charset="0"/>
              </a:rPr>
              <a:t>Οι κάτοικοι υπερηφανεύονται για το </a:t>
            </a:r>
            <a:r>
              <a:rPr lang="en-GB" b="1" dirty="0">
                <a:solidFill>
                  <a:srgbClr val="0432FF"/>
                </a:solidFill>
                <a:latin typeface="Helvetica" pitchFamily="2" charset="0"/>
              </a:rPr>
              <a:t>East End</a:t>
            </a:r>
            <a:r>
              <a:rPr lang="el-GR" b="1" dirty="0">
                <a:solidFill>
                  <a:srgbClr val="0432FF"/>
                </a:solidFill>
                <a:latin typeface="Helvetica" pitchFamily="2" charset="0"/>
              </a:rPr>
              <a:t> και την ταυτότητά τους – </a:t>
            </a:r>
            <a:r>
              <a:rPr lang="en-GB" b="1" dirty="0">
                <a:solidFill>
                  <a:srgbClr val="0432FF"/>
                </a:solidFill>
                <a:latin typeface="Helvetica" pitchFamily="2" charset="0"/>
              </a:rPr>
              <a:t>Cockney</a:t>
            </a:r>
            <a:endParaRPr lang="el-GR" b="1" dirty="0">
              <a:solidFill>
                <a:srgbClr val="0432FF"/>
              </a:solidFill>
              <a:latin typeface="Helvetica" pitchFamily="2" charset="0"/>
            </a:endParaRPr>
          </a:p>
          <a:p>
            <a:pPr algn="just">
              <a:lnSpc>
                <a:spcPct val="120000"/>
              </a:lnSpc>
            </a:pPr>
            <a:endParaRPr lang="el-GR"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endParaRPr lang="el-GR"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endParaRPr lang="en-GR" dirty="0">
              <a:solidFill>
                <a:srgbClr val="0432FF"/>
              </a:solidFill>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123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91F4A1-C97C-774F-BC92-E526684BEDE8}"/>
              </a:ext>
            </a:extLst>
          </p:cNvPr>
          <p:cNvSpPr/>
          <p:nvPr/>
        </p:nvSpPr>
        <p:spPr>
          <a:xfrm>
            <a:off x="1136822" y="691978"/>
            <a:ext cx="10453816" cy="4391330"/>
          </a:xfrm>
          <a:prstGeom prst="rect">
            <a:avLst/>
          </a:prstGeom>
        </p:spPr>
        <p:txBody>
          <a:bodyPr wrap="square">
            <a:spAutoFit/>
          </a:bodyPr>
          <a:lstStyle/>
          <a:p>
            <a:pPr algn="just">
              <a:lnSpc>
                <a:spcPct val="120000"/>
              </a:lnSpc>
            </a:pPr>
            <a:r>
              <a:rPr lang="el-GR" b="1" dirty="0">
                <a:solidFill>
                  <a:srgbClr val="0432FF"/>
                </a:solidFill>
                <a:latin typeface="Helvetica" pitchFamily="2" charset="0"/>
                <a:ea typeface="Calibri" panose="020F0502020204030204" pitchFamily="34" charset="0"/>
                <a:cs typeface="Helvetica" pitchFamily="2" charset="0"/>
              </a:rPr>
              <a:t>καμαρωτό, κορδωτό, </a:t>
            </a:r>
            <a:r>
              <a:rPr lang="el-GR" b="1" dirty="0" err="1">
                <a:solidFill>
                  <a:srgbClr val="0432FF"/>
                </a:solidFill>
                <a:latin typeface="Helvetica" pitchFamily="2" charset="0"/>
                <a:ea typeface="Calibri" panose="020F0502020204030204" pitchFamily="34" charset="0"/>
                <a:cs typeface="Helvetica" pitchFamily="2" charset="0"/>
              </a:rPr>
              <a:t>μαγκιόρικο</a:t>
            </a:r>
            <a:r>
              <a:rPr lang="el-GR" b="1" dirty="0">
                <a:solidFill>
                  <a:srgbClr val="0432FF"/>
                </a:solidFill>
                <a:latin typeface="Helvetica" pitchFamily="2" charset="0"/>
                <a:ea typeface="Calibri" panose="020F0502020204030204" pitchFamily="34" charset="0"/>
                <a:cs typeface="Helvetica" pitchFamily="2" charset="0"/>
              </a:rPr>
              <a:t> στυλ -βάδισμα. </a:t>
            </a:r>
          </a:p>
          <a:p>
            <a:pPr algn="just">
              <a:lnSpc>
                <a:spcPct val="120000"/>
              </a:lnSpc>
            </a:pPr>
            <a:endParaRPr lang="el-GR" b="1" dirty="0">
              <a:solidFill>
                <a:srgbClr val="0432FF"/>
              </a:solidFill>
              <a:latin typeface="Helvetica" pitchFamily="2" charset="0"/>
              <a:ea typeface="Calibri" panose="020F0502020204030204" pitchFamily="34" charset="0"/>
              <a:cs typeface="Helvetica" pitchFamily="2" charset="0"/>
            </a:endParaRPr>
          </a:p>
          <a:p>
            <a:pPr algn="just">
              <a:lnSpc>
                <a:spcPct val="120000"/>
              </a:lnSpc>
            </a:pPr>
            <a:r>
              <a:rPr lang="en-GB" b="1" dirty="0">
                <a:solidFill>
                  <a:srgbClr val="0432FF"/>
                </a:solidFill>
                <a:latin typeface="Helvetica" pitchFamily="2" charset="0"/>
                <a:ea typeface="Calibri" panose="020F0502020204030204" pitchFamily="34" charset="0"/>
                <a:cs typeface="Helvetica" pitchFamily="2" charset="0"/>
              </a:rPr>
              <a:t>Lane</a:t>
            </a:r>
            <a:r>
              <a:rPr lang="el-GR" b="1" dirty="0">
                <a:solidFill>
                  <a:srgbClr val="0432FF"/>
                </a:solidFill>
                <a:latin typeface="Helvetica" pitchFamily="2" charset="0"/>
                <a:ea typeface="Calibri" panose="020F0502020204030204" pitchFamily="34" charset="0"/>
                <a:cs typeface="Helvetica" pitchFamily="2" charset="0"/>
              </a:rPr>
              <a:t> «Είμαι </a:t>
            </a:r>
            <a:r>
              <a:rPr lang="en-GB" b="1" dirty="0">
                <a:solidFill>
                  <a:srgbClr val="0432FF"/>
                </a:solidFill>
                <a:latin typeface="Helvetica" pitchFamily="2" charset="0"/>
                <a:ea typeface="Calibri" panose="020F0502020204030204" pitchFamily="34" charset="0"/>
                <a:cs typeface="Helvetica" pitchFamily="2" charset="0"/>
              </a:rPr>
              <a:t>cockney</a:t>
            </a:r>
            <a:r>
              <a:rPr lang="el-GR" b="1" dirty="0">
                <a:solidFill>
                  <a:srgbClr val="0432FF"/>
                </a:solidFill>
                <a:latin typeface="Helvetica" pitchFamily="2" charset="0"/>
                <a:ea typeface="Calibri" panose="020F0502020204030204" pitchFamily="34" charset="0"/>
                <a:cs typeface="Helvetica" pitchFamily="2" charset="0"/>
              </a:rPr>
              <a:t> - γεννήθηκα και ανατράφηκα ως </a:t>
            </a:r>
            <a:r>
              <a:rPr lang="en-GB" b="1" dirty="0">
                <a:solidFill>
                  <a:srgbClr val="0432FF"/>
                </a:solidFill>
                <a:latin typeface="Helvetica" pitchFamily="2" charset="0"/>
                <a:ea typeface="Calibri" panose="020F0502020204030204" pitchFamily="34" charset="0"/>
                <a:cs typeface="Helvetica" pitchFamily="2" charset="0"/>
              </a:rPr>
              <a:t>cockney</a:t>
            </a:r>
            <a:r>
              <a:rPr lang="el-GR" b="1" dirty="0">
                <a:solidFill>
                  <a:srgbClr val="0432FF"/>
                </a:solidFill>
                <a:latin typeface="Helvetica" pitchFamily="2" charset="0"/>
                <a:ea typeface="Calibri" panose="020F0502020204030204" pitchFamily="34" charset="0"/>
                <a:cs typeface="Helvetica" pitchFamily="2" charset="0"/>
              </a:rPr>
              <a:t>. Το </a:t>
            </a:r>
            <a:r>
              <a:rPr lang="en-GB" b="1" dirty="0">
                <a:solidFill>
                  <a:srgbClr val="0432FF"/>
                </a:solidFill>
                <a:latin typeface="Helvetica" pitchFamily="2" charset="0"/>
                <a:ea typeface="Calibri" panose="020F0502020204030204" pitchFamily="34" charset="0"/>
                <a:cs typeface="Helvetica" pitchFamily="2" charset="0"/>
              </a:rPr>
              <a:t>Lambeth Walk</a:t>
            </a:r>
            <a:r>
              <a:rPr lang="el-GR" b="1" dirty="0">
                <a:solidFill>
                  <a:srgbClr val="0432FF"/>
                </a:solidFill>
                <a:latin typeface="Helvetica" pitchFamily="2" charset="0"/>
                <a:ea typeface="Calibri" panose="020F0502020204030204" pitchFamily="34" charset="0"/>
                <a:cs typeface="Helvetica" pitchFamily="2" charset="0"/>
              </a:rPr>
              <a:t> είναι απλώς μια υπερβολική ιδέα για το πώς ξεκινάει το καμαρωτό βάδισμα των </a:t>
            </a:r>
            <a:r>
              <a:rPr lang="en-GB" b="1" dirty="0">
                <a:solidFill>
                  <a:srgbClr val="0432FF"/>
                </a:solidFill>
                <a:latin typeface="Helvetica" pitchFamily="2" charset="0"/>
                <a:ea typeface="Calibri" panose="020F0502020204030204" pitchFamily="34" charset="0"/>
                <a:cs typeface="Helvetica" pitchFamily="2" charset="0"/>
              </a:rPr>
              <a:t>cockney</a:t>
            </a:r>
            <a:r>
              <a:rPr lang="el-GR" b="1" dirty="0">
                <a:solidFill>
                  <a:srgbClr val="0432FF"/>
                </a:solidFill>
                <a:latin typeface="Helvetica" pitchFamily="2" charset="0"/>
                <a:ea typeface="Calibri" panose="020F0502020204030204" pitchFamily="34" charset="0"/>
                <a:cs typeface="Helvetica" pitchFamily="2" charset="0"/>
              </a:rPr>
              <a:t>".</a:t>
            </a:r>
          </a:p>
          <a:p>
            <a:pPr algn="just">
              <a:lnSpc>
                <a:spcPct val="120000"/>
              </a:lnSpc>
            </a:pPr>
            <a:endParaRPr lang="el-GR"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r>
              <a:rPr lang="en-US" b="1" dirty="0">
                <a:solidFill>
                  <a:srgbClr val="C00000"/>
                </a:solidFill>
                <a:latin typeface="Helvetica" pitchFamily="2" charset="0"/>
                <a:ea typeface="Calibri" panose="020F0502020204030204" pitchFamily="34" charset="0"/>
                <a:cs typeface="Times New Roman" panose="02020603050405020304" pitchFamily="18" charset="0"/>
              </a:rPr>
              <a:t>Dance Craze _</a:t>
            </a:r>
          </a:p>
          <a:p>
            <a:pPr algn="just">
              <a:lnSpc>
                <a:spcPct val="120000"/>
              </a:lnSpc>
            </a:pPr>
            <a:endParaRPr lang="el-GR" b="1" dirty="0">
              <a:solidFill>
                <a:srgbClr val="0432FF"/>
              </a:solidFill>
              <a:latin typeface="Helvetica" pitchFamily="2" charset="0"/>
              <a:ea typeface="Calibri" panose="020F0502020204030204" pitchFamily="34" charset="0"/>
              <a:cs typeface="Times New Roman" panose="02020603050405020304" pitchFamily="18" charset="0"/>
            </a:endParaRPr>
          </a:p>
          <a:p>
            <a:pPr algn="just">
              <a:lnSpc>
                <a:spcPct val="120000"/>
              </a:lnSpc>
            </a:pPr>
            <a:r>
              <a:rPr lang="el-GR" b="1" dirty="0">
                <a:solidFill>
                  <a:srgbClr val="0432FF"/>
                </a:solidFill>
                <a:latin typeface="Helvetica" pitchFamily="2" charset="0"/>
              </a:rPr>
              <a:t>Διαδόθηκε στα </a:t>
            </a:r>
            <a:r>
              <a:rPr lang="el-GR" b="1" dirty="0" err="1">
                <a:solidFill>
                  <a:srgbClr val="0432FF"/>
                </a:solidFill>
                <a:latin typeface="Helvetica" pitchFamily="2" charset="0"/>
              </a:rPr>
              <a:t>Μιούζικ</a:t>
            </a:r>
            <a:r>
              <a:rPr lang="el-GR" b="1" dirty="0">
                <a:solidFill>
                  <a:srgbClr val="0432FF"/>
                </a:solidFill>
                <a:latin typeface="Helvetica" pitchFamily="2" charset="0"/>
              </a:rPr>
              <a:t> </a:t>
            </a:r>
            <a:r>
              <a:rPr lang="el-GR" b="1" dirty="0" err="1">
                <a:solidFill>
                  <a:srgbClr val="0432FF"/>
                </a:solidFill>
                <a:latin typeface="Helvetica" pitchFamily="2" charset="0"/>
              </a:rPr>
              <a:t>Χωλς</a:t>
            </a:r>
            <a:r>
              <a:rPr lang="en-US" b="1" dirty="0">
                <a:solidFill>
                  <a:srgbClr val="0432FF"/>
                </a:solidFill>
                <a:latin typeface="Helvetica" pitchFamily="2" charset="0"/>
              </a:rPr>
              <a:t> - </a:t>
            </a:r>
            <a:r>
              <a:rPr lang="el-GR" b="1" dirty="0">
                <a:solidFill>
                  <a:srgbClr val="0432FF"/>
                </a:solidFill>
                <a:latin typeface="Helvetica" pitchFamily="2" charset="0"/>
              </a:rPr>
              <a:t>Ανάκτορα του </a:t>
            </a:r>
            <a:r>
              <a:rPr lang="el-GR" b="1" dirty="0" err="1">
                <a:solidFill>
                  <a:srgbClr val="0432FF"/>
                </a:solidFill>
                <a:latin typeface="Helvetica" pitchFamily="2" charset="0"/>
              </a:rPr>
              <a:t>Μπάκιγχαμ</a:t>
            </a:r>
            <a:r>
              <a:rPr lang="el-GR" b="1" dirty="0">
                <a:solidFill>
                  <a:srgbClr val="0432FF"/>
                </a:solidFill>
                <a:latin typeface="Helvetica" pitchFamily="2" charset="0"/>
              </a:rPr>
              <a:t> – </a:t>
            </a:r>
            <a:endParaRPr lang="en-US" b="1" dirty="0">
              <a:solidFill>
                <a:srgbClr val="0432FF"/>
              </a:solidFill>
              <a:latin typeface="Helvetica" pitchFamily="2" charset="0"/>
            </a:endParaRPr>
          </a:p>
          <a:p>
            <a:pPr algn="just">
              <a:lnSpc>
                <a:spcPct val="120000"/>
              </a:lnSpc>
            </a:pPr>
            <a:endParaRPr lang="en-US" b="1" dirty="0">
              <a:solidFill>
                <a:srgbClr val="0432FF"/>
              </a:solidFill>
              <a:latin typeface="Helvetica" pitchFamily="2" charset="0"/>
            </a:endParaRPr>
          </a:p>
          <a:p>
            <a:pPr algn="just">
              <a:lnSpc>
                <a:spcPct val="120000"/>
              </a:lnSpc>
            </a:pPr>
            <a:r>
              <a:rPr lang="el-GR" b="1" dirty="0">
                <a:solidFill>
                  <a:srgbClr val="0432FF"/>
                </a:solidFill>
                <a:latin typeface="Helvetica" pitchFamily="2" charset="0"/>
              </a:rPr>
              <a:t>ο </a:t>
            </a:r>
            <a:r>
              <a:rPr lang="el-GR" b="1" dirty="0" err="1">
                <a:solidFill>
                  <a:srgbClr val="0432FF"/>
                </a:solidFill>
                <a:latin typeface="Helvetica" pitchFamily="2" charset="0"/>
              </a:rPr>
              <a:t>Γε</a:t>
            </a:r>
            <a:r>
              <a:rPr lang="en-US" b="1" dirty="0" err="1">
                <a:solidFill>
                  <a:srgbClr val="0432FF"/>
                </a:solidFill>
                <a:latin typeface="Helvetica" pitchFamily="2" charset="0"/>
              </a:rPr>
              <a:t>ώ</a:t>
            </a:r>
            <a:r>
              <a:rPr lang="el-GR" b="1" dirty="0" err="1">
                <a:solidFill>
                  <a:srgbClr val="0432FF"/>
                </a:solidFill>
                <a:latin typeface="Helvetica" pitchFamily="2" charset="0"/>
              </a:rPr>
              <a:t>ργιος</a:t>
            </a:r>
            <a:r>
              <a:rPr lang="el-GR" b="1" dirty="0">
                <a:solidFill>
                  <a:srgbClr val="0432FF"/>
                </a:solidFill>
                <a:latin typeface="Helvetica" pitchFamily="2" charset="0"/>
              </a:rPr>
              <a:t> 6ος και η Βασίλισσα Ελισάβετ σε μια παράσταση</a:t>
            </a:r>
            <a:r>
              <a:rPr lang="en-US" b="1" dirty="0">
                <a:solidFill>
                  <a:srgbClr val="0432FF"/>
                </a:solidFill>
                <a:latin typeface="Helvetica" pitchFamily="2" charset="0"/>
              </a:rPr>
              <a:t> </a:t>
            </a:r>
            <a:r>
              <a:rPr lang="el-GR" b="1" dirty="0">
                <a:solidFill>
                  <a:srgbClr val="0432FF"/>
                </a:solidFill>
                <a:latin typeface="Helvetica" pitchFamily="2" charset="0"/>
              </a:rPr>
              <a:t>φωνάζουν </a:t>
            </a:r>
            <a:r>
              <a:rPr lang="en-US" b="1" dirty="0">
                <a:solidFill>
                  <a:srgbClr val="C00000"/>
                </a:solidFill>
                <a:latin typeface="Helvetica" pitchFamily="2" charset="0"/>
              </a:rPr>
              <a:t>Oi!</a:t>
            </a:r>
            <a:r>
              <a:rPr lang="en-US" b="1" dirty="0">
                <a:solidFill>
                  <a:srgbClr val="0432FF"/>
                </a:solidFill>
                <a:latin typeface="Helvetica" pitchFamily="2" charset="0"/>
              </a:rPr>
              <a:t> </a:t>
            </a:r>
            <a:r>
              <a:rPr lang="el-GR" b="1" dirty="0" err="1">
                <a:solidFill>
                  <a:srgbClr val="0432FF"/>
                </a:solidFill>
                <a:latin typeface="Helvetica" pitchFamily="2" charset="0"/>
              </a:rPr>
              <a:t>μαζ</a:t>
            </a:r>
            <a:r>
              <a:rPr lang="en-US" b="1" dirty="0" err="1">
                <a:solidFill>
                  <a:srgbClr val="0432FF"/>
                </a:solidFill>
                <a:latin typeface="Helvetica" pitchFamily="2" charset="0"/>
              </a:rPr>
              <a:t>ί</a:t>
            </a:r>
            <a:r>
              <a:rPr lang="el-GR" b="1" dirty="0">
                <a:solidFill>
                  <a:srgbClr val="0432FF"/>
                </a:solidFill>
                <a:latin typeface="Helvetica" pitchFamily="2" charset="0"/>
              </a:rPr>
              <a:t> με τη χορωδία </a:t>
            </a:r>
            <a:endParaRPr lang="en-GR" dirty="0">
              <a:solidFill>
                <a:srgbClr val="0432FF"/>
              </a:solidFill>
              <a:latin typeface="Helvetica" pitchFamily="2" charset="0"/>
            </a:endParaRPr>
          </a:p>
          <a:p>
            <a:pPr algn="just">
              <a:lnSpc>
                <a:spcPct val="120000"/>
              </a:lnSpc>
            </a:pPr>
            <a:endParaRPr lang="en-US" b="1" dirty="0">
              <a:latin typeface="Helvetica" pitchFamily="2" charset="0"/>
            </a:endParaRPr>
          </a:p>
          <a:p>
            <a:pPr algn="just">
              <a:lnSpc>
                <a:spcPct val="120000"/>
              </a:lnSpc>
            </a:pPr>
            <a:endParaRPr lang="en-US" b="1" dirty="0"/>
          </a:p>
          <a:p>
            <a:pPr algn="just">
              <a:lnSpc>
                <a:spcPct val="120000"/>
              </a:lnSpc>
            </a:pPr>
            <a:endParaRPr lang="en-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94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963FC-01E8-9D4F-8BA1-795D2F00B70D}"/>
              </a:ext>
            </a:extLst>
          </p:cNvPr>
          <p:cNvSpPr/>
          <p:nvPr/>
        </p:nvSpPr>
        <p:spPr>
          <a:xfrm>
            <a:off x="0" y="236305"/>
            <a:ext cx="12031038" cy="5386090"/>
          </a:xfrm>
          <a:prstGeom prst="rect">
            <a:avLst/>
          </a:prstGeom>
        </p:spPr>
        <p:txBody>
          <a:bodyPr wrap="square">
            <a:spAutoFit/>
          </a:bodyPr>
          <a:lstStyle/>
          <a:p>
            <a:pPr algn="just">
              <a:spcAft>
                <a:spcPts val="1200"/>
              </a:spcAft>
            </a:pPr>
            <a:r>
              <a:rPr lang="en-GB" b="1" dirty="0">
                <a:solidFill>
                  <a:srgbClr val="C00000"/>
                </a:solidFill>
                <a:latin typeface="Helvetica" pitchFamily="2" charset="0"/>
                <a:ea typeface="Calibri" panose="020F0502020204030204" pitchFamily="34" charset="0"/>
                <a:cs typeface="Times New Roman" panose="02020603050405020304" pitchFamily="18" charset="0"/>
              </a:rPr>
              <a:t>Raphael</a:t>
            </a:r>
            <a:r>
              <a:rPr lang="el-GR" b="1" dirty="0">
                <a:solidFill>
                  <a:srgbClr val="C00000"/>
                </a:solidFill>
                <a:latin typeface="Helvetica" pitchFamily="2" charset="0"/>
                <a:ea typeface="Calibri" panose="020F0502020204030204" pitchFamily="34" charset="0"/>
                <a:cs typeface="Times New Roman" panose="02020603050405020304" pitchFamily="18" charset="0"/>
              </a:rPr>
              <a:t> </a:t>
            </a:r>
            <a:r>
              <a:rPr lang="en-GB" b="1" dirty="0">
                <a:solidFill>
                  <a:srgbClr val="C00000"/>
                </a:solidFill>
                <a:latin typeface="Helvetica" pitchFamily="2" charset="0"/>
                <a:ea typeface="Calibri" panose="020F0502020204030204" pitchFamily="34" charset="0"/>
                <a:cs typeface="Times New Roman" panose="02020603050405020304" pitchFamily="18" charset="0"/>
              </a:rPr>
              <a:t>Samuel</a:t>
            </a:r>
            <a:r>
              <a:rPr lang="el-GR" b="1" dirty="0">
                <a:solidFill>
                  <a:srgbClr val="C00000"/>
                </a:solidFill>
                <a:latin typeface="Helvetica" pitchFamily="2" charset="0"/>
                <a:ea typeface="Calibri" panose="020F0502020204030204" pitchFamily="34" charset="0"/>
                <a:cs typeface="Times New Roman" panose="02020603050405020304" pitchFamily="18" charset="0"/>
              </a:rPr>
              <a:t>, </a:t>
            </a:r>
            <a:r>
              <a:rPr lang="en-GB" b="1" i="1" dirty="0">
                <a:solidFill>
                  <a:srgbClr val="C00000"/>
                </a:solidFill>
                <a:latin typeface="Helvetica" pitchFamily="2" charset="0"/>
                <a:ea typeface="Calibri" panose="020F0502020204030204" pitchFamily="34" charset="0"/>
                <a:cs typeface="Times New Roman" panose="02020603050405020304" pitchFamily="18" charset="0"/>
              </a:rPr>
              <a:t>Theatres</a:t>
            </a:r>
            <a:r>
              <a:rPr lang="el-GR" b="1" i="1" dirty="0">
                <a:solidFill>
                  <a:srgbClr val="C00000"/>
                </a:solidFill>
                <a:latin typeface="Helvetica" pitchFamily="2" charset="0"/>
                <a:ea typeface="Calibri" panose="020F0502020204030204" pitchFamily="34" charset="0"/>
                <a:cs typeface="Times New Roman" panose="02020603050405020304" pitchFamily="18" charset="0"/>
              </a:rPr>
              <a:t> </a:t>
            </a:r>
            <a:r>
              <a:rPr lang="en-GB" b="1" i="1" dirty="0">
                <a:solidFill>
                  <a:srgbClr val="C00000"/>
                </a:solidFill>
                <a:latin typeface="Helvetica" pitchFamily="2" charset="0"/>
                <a:ea typeface="Calibri" panose="020F0502020204030204" pitchFamily="34" charset="0"/>
                <a:cs typeface="Times New Roman" panose="02020603050405020304" pitchFamily="18" charset="0"/>
              </a:rPr>
              <a:t>of</a:t>
            </a:r>
            <a:r>
              <a:rPr lang="el-GR" b="1" i="1" dirty="0">
                <a:solidFill>
                  <a:srgbClr val="C00000"/>
                </a:solidFill>
                <a:latin typeface="Helvetica" pitchFamily="2" charset="0"/>
                <a:ea typeface="Calibri" panose="020F0502020204030204" pitchFamily="34" charset="0"/>
                <a:cs typeface="Times New Roman" panose="02020603050405020304" pitchFamily="18" charset="0"/>
              </a:rPr>
              <a:t> </a:t>
            </a:r>
            <a:r>
              <a:rPr lang="en-GB" b="1" i="1" dirty="0">
                <a:solidFill>
                  <a:srgbClr val="C00000"/>
                </a:solidFill>
                <a:latin typeface="Helvetica" pitchFamily="2" charset="0"/>
                <a:ea typeface="Calibri" panose="020F0502020204030204" pitchFamily="34" charset="0"/>
                <a:cs typeface="Times New Roman" panose="02020603050405020304" pitchFamily="18" charset="0"/>
              </a:rPr>
              <a:t>Memory</a:t>
            </a:r>
            <a:r>
              <a:rPr lang="el-GR" b="1" i="1" dirty="0">
                <a:solidFill>
                  <a:srgbClr val="C00000"/>
                </a:solidFill>
                <a:latin typeface="Helvetica" pitchFamily="2" charset="0"/>
                <a:ea typeface="Calibri" panose="020F0502020204030204" pitchFamily="34" charset="0"/>
                <a:cs typeface="Times New Roman" panose="02020603050405020304" pitchFamily="18" charset="0"/>
              </a:rPr>
              <a:t>. </a:t>
            </a:r>
            <a:r>
              <a:rPr lang="en-US" b="1" i="1" dirty="0">
                <a:solidFill>
                  <a:srgbClr val="C00000"/>
                </a:solidFill>
                <a:latin typeface="Helvetica" pitchFamily="2" charset="0"/>
                <a:ea typeface="Calibri" panose="020F0502020204030204" pitchFamily="34" charset="0"/>
                <a:cs typeface="Times New Roman" panose="02020603050405020304" pitchFamily="18" charset="0"/>
              </a:rPr>
              <a:t>Past and Present in Contemporary Culture</a:t>
            </a:r>
            <a:r>
              <a:rPr lang="en-US" b="1" dirty="0">
                <a:solidFill>
                  <a:srgbClr val="C00000"/>
                </a:solidFill>
                <a:latin typeface="Helvetica" pitchFamily="2" charset="0"/>
                <a:ea typeface="Calibri" panose="020F0502020204030204" pitchFamily="34" charset="0"/>
                <a:cs typeface="Times New Roman" panose="02020603050405020304" pitchFamily="18" charset="0"/>
              </a:rPr>
              <a:t>_1994 </a:t>
            </a:r>
            <a:endParaRPr lang="el-GR" b="1" dirty="0">
              <a:solidFill>
                <a:srgbClr val="C00000"/>
              </a:solidFill>
              <a:latin typeface="Helvetica" pitchFamily="2" charset="0"/>
              <a:ea typeface="Calibri" panose="020F0502020204030204" pitchFamily="34" charset="0"/>
              <a:cs typeface="Times New Roman" panose="02020603050405020304" pitchFamily="18" charset="0"/>
            </a:endParaRPr>
          </a:p>
          <a:p>
            <a:r>
              <a:rPr lang="en-GB" dirty="0">
                <a:latin typeface="Helvetica" pitchFamily="2" charset="0"/>
              </a:rPr>
              <a:t>The classic, passionate plea to “</a:t>
            </a:r>
            <a:r>
              <a:rPr lang="en-GB" b="1" dirty="0">
                <a:highlight>
                  <a:srgbClr val="FFFF00"/>
                </a:highlight>
                <a:latin typeface="Helvetica" pitchFamily="2" charset="0"/>
              </a:rPr>
              <a:t>remember what others forget</a:t>
            </a:r>
            <a:r>
              <a:rPr lang="en-GB" dirty="0">
                <a:latin typeface="Helvetica" pitchFamily="2" charset="0"/>
              </a:rPr>
              <a:t>.”</a:t>
            </a:r>
          </a:p>
          <a:p>
            <a:endParaRPr lang="en-GB" dirty="0">
              <a:latin typeface="Helvetica" pitchFamily="2" charset="0"/>
            </a:endParaRPr>
          </a:p>
          <a:p>
            <a:r>
              <a:rPr lang="en-GB" dirty="0">
                <a:latin typeface="Helvetica" pitchFamily="2" charset="0"/>
              </a:rPr>
              <a:t>When </a:t>
            </a:r>
            <a:r>
              <a:rPr lang="en-GB" i="1" dirty="0">
                <a:latin typeface="Helvetica" pitchFamily="2" charset="0"/>
              </a:rPr>
              <a:t>Theatres of Memory</a:t>
            </a:r>
            <a:r>
              <a:rPr lang="en-GB" dirty="0">
                <a:latin typeface="Helvetica" pitchFamily="2" charset="0"/>
              </a:rPr>
              <a:t> was first published in 1994, </a:t>
            </a:r>
            <a:r>
              <a:rPr lang="en-GB" b="1" u="sng" dirty="0">
                <a:highlight>
                  <a:srgbClr val="FFFF00"/>
                </a:highlight>
                <a:latin typeface="Helvetica" pitchFamily="2" charset="0"/>
              </a:rPr>
              <a:t>it transformed the debate about what is to be considered history and questioned the role of “heritage</a:t>
            </a:r>
            <a:r>
              <a:rPr lang="en-GB" dirty="0">
                <a:latin typeface="Helvetica" pitchFamily="2" charset="0"/>
              </a:rPr>
              <a:t>” that lies at the heart of every </a:t>
            </a:r>
            <a:r>
              <a:rPr lang="en-GB" b="1" u="sng" dirty="0">
                <a:latin typeface="Helvetica" pitchFamily="2" charset="0"/>
              </a:rPr>
              <a:t>Western nation’s obsession with the past</a:t>
            </a:r>
            <a:r>
              <a:rPr lang="en-GB" dirty="0">
                <a:latin typeface="Helvetica" pitchFamily="2" charset="0"/>
              </a:rPr>
              <a:t>. </a:t>
            </a:r>
          </a:p>
          <a:p>
            <a:endParaRPr lang="en-GB" dirty="0">
              <a:latin typeface="Helvetica" pitchFamily="2" charset="0"/>
            </a:endParaRPr>
          </a:p>
          <a:p>
            <a:r>
              <a:rPr lang="en-GB" dirty="0">
                <a:latin typeface="Helvetica" pitchFamily="2" charset="0"/>
              </a:rPr>
              <a:t>Today (...) we are once again </a:t>
            </a:r>
            <a:r>
              <a:rPr lang="en-GB" b="1" dirty="0">
                <a:latin typeface="Helvetica" pitchFamily="2" charset="0"/>
              </a:rPr>
              <a:t>conjuring historical fictions to make sense of our everyday lives</a:t>
            </a:r>
            <a:r>
              <a:rPr lang="en-GB" dirty="0">
                <a:latin typeface="Helvetica" pitchFamily="2" charset="0"/>
              </a:rPr>
              <a:t>.</a:t>
            </a:r>
          </a:p>
          <a:p>
            <a:endParaRPr lang="en-GB" dirty="0">
              <a:latin typeface="Helvetica" pitchFamily="2" charset="0"/>
            </a:endParaRPr>
          </a:p>
          <a:p>
            <a:r>
              <a:rPr lang="en-GB" dirty="0">
                <a:latin typeface="Helvetica" pitchFamily="2" charset="0"/>
              </a:rPr>
              <a:t>Samuel looks </a:t>
            </a:r>
            <a:r>
              <a:rPr lang="en-GB" b="1" u="sng" dirty="0">
                <a:highlight>
                  <a:srgbClr val="FFFF00"/>
                </a:highlight>
                <a:latin typeface="Helvetica" pitchFamily="2" charset="0"/>
              </a:rPr>
              <a:t>at the many different ways we use </a:t>
            </a:r>
            <a:r>
              <a:rPr lang="en-GB" b="1" u="sng" dirty="0">
                <a:solidFill>
                  <a:srgbClr val="C00000"/>
                </a:solidFill>
                <a:highlight>
                  <a:srgbClr val="FFFF00"/>
                </a:highlight>
                <a:latin typeface="Helvetica" pitchFamily="2" charset="0"/>
              </a:rPr>
              <a:t>the ‘unofficial knowledge’ of the past</a:t>
            </a:r>
            <a:r>
              <a:rPr lang="en-GB" dirty="0">
                <a:latin typeface="Helvetica" pitchFamily="2" charset="0"/>
              </a:rPr>
              <a:t>.</a:t>
            </a:r>
          </a:p>
          <a:p>
            <a:endParaRPr lang="en-GB" dirty="0">
              <a:latin typeface="Helvetica" pitchFamily="2" charset="0"/>
            </a:endParaRPr>
          </a:p>
          <a:p>
            <a:r>
              <a:rPr lang="en-GB" dirty="0">
                <a:latin typeface="Helvetica" pitchFamily="2" charset="0"/>
              </a:rPr>
              <a:t>Considering such varied areas as (</a:t>
            </a:r>
            <a:r>
              <a:rPr lang="en-GB" b="1" dirty="0">
                <a:latin typeface="Helvetica" pitchFamily="2" charset="0"/>
              </a:rPr>
              <a:t>...) </a:t>
            </a:r>
            <a:r>
              <a:rPr lang="en-GB" dirty="0">
                <a:latin typeface="Helvetica" pitchFamily="2" charset="0"/>
              </a:rPr>
              <a:t>the </a:t>
            </a:r>
            <a:r>
              <a:rPr lang="en-GB" b="1" u="sng" dirty="0">
                <a:latin typeface="Helvetica" pitchFamily="2" charset="0"/>
              </a:rPr>
              <a:t>rise of family history</a:t>
            </a:r>
            <a:r>
              <a:rPr lang="en-GB" dirty="0">
                <a:latin typeface="Helvetica" pitchFamily="2" charset="0"/>
              </a:rPr>
              <a:t>, </a:t>
            </a:r>
            <a:r>
              <a:rPr lang="en-GB" b="1" u="sng" dirty="0">
                <a:latin typeface="Helvetica" pitchFamily="2" charset="0"/>
              </a:rPr>
              <a:t>the joys of collecting old photographs, the allure of </a:t>
            </a:r>
            <a:r>
              <a:rPr lang="en-GB" b="1" u="sng" dirty="0" err="1">
                <a:latin typeface="Helvetica" pitchFamily="2" charset="0"/>
              </a:rPr>
              <a:t>reenactment</a:t>
            </a:r>
            <a:r>
              <a:rPr lang="en-GB" b="1" u="sng" dirty="0">
                <a:latin typeface="Helvetica" pitchFamily="2" charset="0"/>
              </a:rPr>
              <a:t> societies and televised adaptations of Dickens</a:t>
            </a:r>
            <a:r>
              <a:rPr lang="en-GB" dirty="0">
                <a:latin typeface="Helvetica" pitchFamily="2" charset="0"/>
              </a:rPr>
              <a:t>, Samuel transforms our understanding of the uses of history. </a:t>
            </a:r>
          </a:p>
          <a:p>
            <a:endParaRPr lang="en-GB" dirty="0">
              <a:latin typeface="Helvetica" pitchFamily="2" charset="0"/>
            </a:endParaRPr>
          </a:p>
          <a:p>
            <a:r>
              <a:rPr lang="en-GB" dirty="0">
                <a:latin typeface="Helvetica" pitchFamily="2" charset="0"/>
              </a:rPr>
              <a:t>He shows us that </a:t>
            </a:r>
            <a:r>
              <a:rPr lang="en-GB" b="1" u="sng" dirty="0">
                <a:solidFill>
                  <a:srgbClr val="C00000"/>
                </a:solidFill>
                <a:latin typeface="Helvetica" pitchFamily="2" charset="0"/>
              </a:rPr>
              <a:t>history is a living practice</a:t>
            </a:r>
            <a:r>
              <a:rPr lang="en-GB" dirty="0">
                <a:latin typeface="Helvetica" pitchFamily="2" charset="0"/>
              </a:rPr>
              <a:t>, something constantly being </a:t>
            </a:r>
            <a:r>
              <a:rPr lang="en-GB" b="1" dirty="0">
                <a:solidFill>
                  <a:srgbClr val="C00000"/>
                </a:solidFill>
                <a:latin typeface="Helvetica" pitchFamily="2" charset="0"/>
              </a:rPr>
              <a:t>reassessed in the world around us</a:t>
            </a:r>
            <a:r>
              <a:rPr lang="en-GB" dirty="0">
                <a:latin typeface="Helvetica" pitchFamily="2" charset="0"/>
              </a:rPr>
              <a:t>.</a:t>
            </a:r>
            <a:endParaRPr lang="en-GR" dirty="0">
              <a:latin typeface="Helvetica" pitchFamily="2" charset="0"/>
              <a:ea typeface="Calibri" panose="020F0502020204030204" pitchFamily="34" charset="0"/>
              <a:cs typeface="Times New Roman" panose="02020603050405020304" pitchFamily="18" charset="0"/>
            </a:endParaRPr>
          </a:p>
          <a:p>
            <a:pPr algn="just">
              <a:spcAft>
                <a:spcPts val="1200"/>
              </a:spcAft>
            </a:pPr>
            <a:endParaRPr lang="en-GR" dirty="0">
              <a:latin typeface="Helvetica" pitchFamily="2" charset="0"/>
              <a:ea typeface="Calibri" panose="020F0502020204030204" pitchFamily="34" charset="0"/>
              <a:cs typeface="Times New Roman" panose="02020603050405020304" pitchFamily="18" charset="0"/>
            </a:endParaRPr>
          </a:p>
          <a:p>
            <a:pPr algn="just">
              <a:spcAft>
                <a:spcPts val="1200"/>
              </a:spcAft>
            </a:pPr>
            <a:endParaRPr lang="en-GR" dirty="0">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895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1F912-858D-E740-95E3-9F6F5108A9A6}"/>
              </a:ext>
            </a:extLst>
          </p:cNvPr>
          <p:cNvPicPr>
            <a:picLocks noChangeAspect="1"/>
          </p:cNvPicPr>
          <p:nvPr/>
        </p:nvPicPr>
        <p:blipFill>
          <a:blip r:embed="rId2"/>
          <a:stretch>
            <a:fillRect/>
          </a:stretch>
        </p:blipFill>
        <p:spPr>
          <a:xfrm>
            <a:off x="1082212" y="301888"/>
            <a:ext cx="5013788" cy="6405640"/>
          </a:xfrm>
          <a:prstGeom prst="rect">
            <a:avLst/>
          </a:prstGeom>
        </p:spPr>
      </p:pic>
      <p:sp>
        <p:nvSpPr>
          <p:cNvPr id="5" name="Rectangle 4">
            <a:extLst>
              <a:ext uri="{FF2B5EF4-FFF2-40B4-BE49-F238E27FC236}">
                <a16:creationId xmlns:a16="http://schemas.microsoft.com/office/drawing/2014/main" id="{0F3BC90D-D43E-1747-9695-9913A2D9F47F}"/>
              </a:ext>
            </a:extLst>
          </p:cNvPr>
          <p:cNvSpPr/>
          <p:nvPr/>
        </p:nvSpPr>
        <p:spPr>
          <a:xfrm>
            <a:off x="6739847" y="554804"/>
            <a:ext cx="3113069" cy="5078313"/>
          </a:xfrm>
          <a:prstGeom prst="rect">
            <a:avLst/>
          </a:prstGeom>
        </p:spPr>
        <p:txBody>
          <a:bodyPr wrap="square">
            <a:spAutoFit/>
          </a:bodyPr>
          <a:lstStyle/>
          <a:p>
            <a:pPr algn="just"/>
            <a:r>
              <a:rPr lang="en-GB" dirty="0">
                <a:solidFill>
                  <a:srgbClr val="000000"/>
                </a:solidFill>
                <a:latin typeface="Arial" panose="020B0604020202020204" pitchFamily="34" charset="0"/>
              </a:rPr>
              <a:t>Lambeth Walk gave its name to a </a:t>
            </a:r>
            <a:r>
              <a:rPr lang="en-GB" b="1" dirty="0">
                <a:solidFill>
                  <a:srgbClr val="C00000"/>
                </a:solidFill>
                <a:latin typeface="Arial" panose="020B0604020202020204" pitchFamily="34" charset="0"/>
              </a:rPr>
              <a:t>Cockney dance </a:t>
            </a:r>
            <a:r>
              <a:rPr lang="en-GB" dirty="0">
                <a:solidFill>
                  <a:srgbClr val="000000"/>
                </a:solidFill>
                <a:latin typeface="Arial" panose="020B0604020202020204" pitchFamily="34" charset="0"/>
              </a:rPr>
              <a:t>first made popular </a:t>
            </a:r>
            <a:r>
              <a:rPr lang="en-GB" b="1" dirty="0">
                <a:solidFill>
                  <a:srgbClr val="C00000"/>
                </a:solidFill>
                <a:latin typeface="Arial" panose="020B0604020202020204" pitchFamily="34" charset="0"/>
              </a:rPr>
              <a:t>in 1937 </a:t>
            </a:r>
            <a:r>
              <a:rPr lang="en-GB" dirty="0">
                <a:solidFill>
                  <a:srgbClr val="000000"/>
                </a:solidFill>
                <a:latin typeface="Arial" panose="020B0604020202020204" pitchFamily="34" charset="0"/>
              </a:rPr>
              <a:t>by </a:t>
            </a:r>
            <a:r>
              <a:rPr lang="en-GB" dirty="0" err="1">
                <a:solidFill>
                  <a:srgbClr val="000000"/>
                </a:solidFill>
                <a:latin typeface="Arial" panose="020B0604020202020204" pitchFamily="34" charset="0"/>
              </a:rPr>
              <a:t>Lupino</a:t>
            </a:r>
            <a:r>
              <a:rPr lang="en-GB" dirty="0">
                <a:solidFill>
                  <a:srgbClr val="000000"/>
                </a:solidFill>
                <a:latin typeface="Arial" panose="020B0604020202020204" pitchFamily="34" charset="0"/>
              </a:rPr>
              <a:t> Lane. </a:t>
            </a:r>
          </a:p>
          <a:p>
            <a:pPr algn="just"/>
            <a:endParaRPr lang="en-GB" dirty="0">
              <a:solidFill>
                <a:srgbClr val="000000"/>
              </a:solidFill>
              <a:latin typeface="Arial" panose="020B0604020202020204" pitchFamily="34" charset="0"/>
            </a:endParaRPr>
          </a:p>
          <a:p>
            <a:pPr algn="just"/>
            <a:r>
              <a:rPr lang="en-GB" dirty="0">
                <a:solidFill>
                  <a:srgbClr val="000000"/>
                </a:solidFill>
                <a:latin typeface="Arial" panose="020B0604020202020204" pitchFamily="34" charset="0"/>
              </a:rPr>
              <a:t>The song from the 1937 musical </a:t>
            </a:r>
            <a:r>
              <a:rPr lang="en-GB" b="1" dirty="0">
                <a:solidFill>
                  <a:srgbClr val="C00000"/>
                </a:solidFill>
                <a:latin typeface="Arial" panose="020B0604020202020204" pitchFamily="34" charset="0"/>
              </a:rPr>
              <a:t>Me and My Girl</a:t>
            </a:r>
            <a:r>
              <a:rPr lang="en-GB" dirty="0">
                <a:solidFill>
                  <a:srgbClr val="000000"/>
                </a:solidFill>
                <a:latin typeface="Arial" panose="020B0604020202020204" pitchFamily="34" charset="0"/>
              </a:rPr>
              <a:t>.</a:t>
            </a:r>
          </a:p>
          <a:p>
            <a:pPr algn="just"/>
            <a:endParaRPr lang="en-GB" dirty="0">
              <a:solidFill>
                <a:srgbClr val="000000"/>
              </a:solidFill>
              <a:latin typeface="Arial" panose="020B0604020202020204" pitchFamily="34" charset="0"/>
            </a:endParaRPr>
          </a:p>
          <a:p>
            <a:pPr algn="just"/>
            <a:r>
              <a:rPr lang="en-GB" dirty="0">
                <a:solidFill>
                  <a:srgbClr val="000000"/>
                </a:solidFill>
                <a:latin typeface="Arial" panose="020B0604020202020204" pitchFamily="34" charset="0"/>
              </a:rPr>
              <a:t>(Book and Lyrics by L Arthur Rose and Douglas </a:t>
            </a:r>
            <a:r>
              <a:rPr lang="en-GB" dirty="0" err="1">
                <a:solidFill>
                  <a:srgbClr val="000000"/>
                </a:solidFill>
                <a:latin typeface="Arial" panose="020B0604020202020204" pitchFamily="34" charset="0"/>
              </a:rPr>
              <a:t>Furber</a:t>
            </a:r>
            <a:r>
              <a:rPr lang="en-GB" dirty="0">
                <a:solidFill>
                  <a:srgbClr val="000000"/>
                </a:solidFill>
                <a:latin typeface="Arial" panose="020B0604020202020204" pitchFamily="34" charset="0"/>
              </a:rPr>
              <a:t>, Book revised by Stephen Fry, Music by Noel Gay).</a:t>
            </a:r>
          </a:p>
          <a:p>
            <a:pPr algn="just"/>
            <a:endParaRPr lang="en-GB" dirty="0">
              <a:solidFill>
                <a:srgbClr val="000000"/>
              </a:solidFill>
              <a:latin typeface="Arial" panose="020B0604020202020204" pitchFamily="34" charset="0"/>
            </a:endParaRPr>
          </a:p>
          <a:p>
            <a:pPr algn="just"/>
            <a:r>
              <a:rPr lang="en-GB" dirty="0">
                <a:solidFill>
                  <a:srgbClr val="000000"/>
                </a:solidFill>
                <a:latin typeface="Arial" panose="020B0604020202020204" pitchFamily="34" charset="0"/>
              </a:rPr>
              <a:t> The story line is about a </a:t>
            </a:r>
            <a:r>
              <a:rPr lang="en-GB" b="1" u="sng" dirty="0">
                <a:solidFill>
                  <a:srgbClr val="000000"/>
                </a:solidFill>
                <a:latin typeface="Arial" panose="020B0604020202020204" pitchFamily="34" charset="0"/>
              </a:rPr>
              <a:t>Cockney barrow boy </a:t>
            </a:r>
            <a:r>
              <a:rPr lang="en-GB" dirty="0">
                <a:solidFill>
                  <a:srgbClr val="000000"/>
                </a:solidFill>
                <a:latin typeface="Arial" panose="020B0604020202020204" pitchFamily="34" charset="0"/>
              </a:rPr>
              <a:t>who inherits an earldom and almost loses his Lambeth girlfriend.</a:t>
            </a:r>
            <a:endParaRPr lang="en-GR" dirty="0"/>
          </a:p>
        </p:txBody>
      </p:sp>
    </p:spTree>
    <p:extLst>
      <p:ext uri="{BB962C8B-B14F-4D97-AF65-F5344CB8AC3E}">
        <p14:creationId xmlns:p14="http://schemas.microsoft.com/office/powerpoint/2010/main" val="319713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405CBF-5ED9-614F-B3C3-FC767AB2EEED}"/>
              </a:ext>
            </a:extLst>
          </p:cNvPr>
          <p:cNvSpPr/>
          <p:nvPr/>
        </p:nvSpPr>
        <p:spPr>
          <a:xfrm>
            <a:off x="369870" y="308225"/>
            <a:ext cx="11363218" cy="5355312"/>
          </a:xfrm>
          <a:prstGeom prst="rect">
            <a:avLst/>
          </a:prstGeom>
        </p:spPr>
        <p:txBody>
          <a:bodyPr wrap="square">
            <a:spAutoFit/>
          </a:bodyPr>
          <a:lstStyle/>
          <a:p>
            <a:pPr algn="just"/>
            <a:r>
              <a:rPr lang="en-GB" b="1" dirty="0">
                <a:solidFill>
                  <a:srgbClr val="C00000"/>
                </a:solidFill>
                <a:latin typeface="Helvetica" pitchFamily="2" charset="0"/>
                <a:ea typeface="Calibri" panose="020F0502020204030204" pitchFamily="34" charset="0"/>
                <a:cs typeface="Times" pitchFamily="2" charset="0"/>
              </a:rPr>
              <a:t>REVIVAL  </a:t>
            </a:r>
          </a:p>
          <a:p>
            <a:pPr algn="just"/>
            <a:endParaRPr lang="el-GR" b="1" i="1" dirty="0">
              <a:solidFill>
                <a:srgbClr val="E6000E"/>
              </a:solidFill>
              <a:latin typeface="Helvetica" pitchFamily="2" charset="0"/>
              <a:ea typeface="Calibri" panose="020F0502020204030204" pitchFamily="34" charset="0"/>
              <a:cs typeface="Times" pitchFamily="2" charset="0"/>
            </a:endParaRPr>
          </a:p>
          <a:p>
            <a:pPr algn="just"/>
            <a:r>
              <a:rPr lang="en-US" b="1" dirty="0">
                <a:solidFill>
                  <a:srgbClr val="C00000"/>
                </a:solidFill>
                <a:latin typeface="Helvetica" pitchFamily="2" charset="0"/>
                <a:ea typeface="Calibri" panose="020F0502020204030204" pitchFamily="34" charset="0"/>
                <a:cs typeface="Times" pitchFamily="2" charset="0"/>
              </a:rPr>
              <a:t>ADELPHI THEATRE 1985</a:t>
            </a:r>
            <a:endParaRPr lang="el-GR" b="1" dirty="0">
              <a:solidFill>
                <a:srgbClr val="C00000"/>
              </a:solidFill>
              <a:latin typeface="Helvetica" pitchFamily="2" charset="0"/>
              <a:ea typeface="Calibri" panose="020F0502020204030204" pitchFamily="34" charset="0"/>
              <a:cs typeface="Times" pitchFamily="2" charset="0"/>
            </a:endParaRPr>
          </a:p>
          <a:p>
            <a:pPr algn="just"/>
            <a:endParaRPr lang="en-GB" b="1" dirty="0">
              <a:solidFill>
                <a:srgbClr val="E6000E"/>
              </a:solidFill>
              <a:latin typeface="Helvetica" pitchFamily="2" charset="0"/>
              <a:ea typeface="Calibri" panose="020F0502020204030204" pitchFamily="34" charset="0"/>
              <a:cs typeface="Times" pitchFamily="2" charset="0"/>
            </a:endParaRPr>
          </a:p>
          <a:p>
            <a:pPr algn="just"/>
            <a:r>
              <a:rPr lang="el-GR" b="1" dirty="0">
                <a:solidFill>
                  <a:srgbClr val="0432FF"/>
                </a:solidFill>
                <a:latin typeface="Helvetica" pitchFamily="2" charset="0"/>
                <a:ea typeface="Calibri" panose="020F0502020204030204" pitchFamily="34" charset="0"/>
                <a:cs typeface="Times" pitchFamily="2" charset="0"/>
              </a:rPr>
              <a:t>Αν</a:t>
            </a:r>
            <a:r>
              <a:rPr lang="en-US" b="1" dirty="0" err="1">
                <a:solidFill>
                  <a:srgbClr val="0432FF"/>
                </a:solidFill>
                <a:latin typeface="Helvetica" pitchFamily="2" charset="0"/>
                <a:ea typeface="Calibri" panose="020F0502020204030204" pitchFamily="34" charset="0"/>
                <a:cs typeface="Times" pitchFamily="2" charset="0"/>
              </a:rPr>
              <a:t>έ</a:t>
            </a:r>
            <a:r>
              <a:rPr lang="el-GR" b="1" dirty="0" err="1">
                <a:solidFill>
                  <a:srgbClr val="0432FF"/>
                </a:solidFill>
                <a:latin typeface="Helvetica" pitchFamily="2" charset="0"/>
                <a:ea typeface="Calibri" panose="020F0502020204030204" pitchFamily="34" charset="0"/>
                <a:cs typeface="Times" pitchFamily="2" charset="0"/>
              </a:rPr>
              <a:t>βασμα</a:t>
            </a:r>
            <a:r>
              <a:rPr lang="el-GR" b="1" dirty="0">
                <a:solidFill>
                  <a:srgbClr val="0432FF"/>
                </a:solidFill>
                <a:latin typeface="Helvetica" pitchFamily="2" charset="0"/>
                <a:ea typeface="Calibri" panose="020F0502020204030204" pitchFamily="34" charset="0"/>
                <a:cs typeface="Times" pitchFamily="2" charset="0"/>
              </a:rPr>
              <a:t> της Θεατρικής Παράστασης το </a:t>
            </a:r>
            <a:r>
              <a:rPr lang="el-GR" b="1" dirty="0">
                <a:solidFill>
                  <a:srgbClr val="0432FF"/>
                </a:solidFill>
                <a:highlight>
                  <a:srgbClr val="FFFF00"/>
                </a:highlight>
                <a:latin typeface="Helvetica" pitchFamily="2" charset="0"/>
                <a:ea typeface="Calibri" panose="020F0502020204030204" pitchFamily="34" charset="0"/>
                <a:cs typeface="Times" pitchFamily="2" charset="0"/>
              </a:rPr>
              <a:t>1985</a:t>
            </a:r>
            <a:r>
              <a:rPr lang="el-GR" b="1" dirty="0">
                <a:solidFill>
                  <a:srgbClr val="0432FF"/>
                </a:solidFill>
                <a:latin typeface="Helvetica" pitchFamily="2" charset="0"/>
                <a:ea typeface="Calibri" panose="020F0502020204030204" pitchFamily="34" charset="0"/>
                <a:cs typeface="Times" pitchFamily="2" charset="0"/>
              </a:rPr>
              <a:t>  </a:t>
            </a:r>
            <a:r>
              <a:rPr lang="en-GB" b="1" i="1" dirty="0">
                <a:solidFill>
                  <a:srgbClr val="C00000"/>
                </a:solidFill>
                <a:latin typeface="Helvetica" pitchFamily="2" charset="0"/>
                <a:ea typeface="Calibri" panose="020F0502020204030204" pitchFamily="34" charset="0"/>
                <a:cs typeface="Times" pitchFamily="2" charset="0"/>
              </a:rPr>
              <a:t>Me and My Girl</a:t>
            </a:r>
            <a:r>
              <a:rPr lang="el-GR" b="1" i="1" dirty="0">
                <a:solidFill>
                  <a:srgbClr val="C00000"/>
                </a:solidFill>
                <a:latin typeface="Helvetica" pitchFamily="2" charset="0"/>
                <a:ea typeface="Calibri" panose="020F0502020204030204" pitchFamily="34" charset="0"/>
                <a:cs typeface="Times" pitchFamily="2" charset="0"/>
              </a:rPr>
              <a:t> </a:t>
            </a:r>
            <a:r>
              <a:rPr lang="en-GB" b="1" i="1" dirty="0">
                <a:solidFill>
                  <a:srgbClr val="C00000"/>
                </a:solidFill>
                <a:latin typeface="Helvetica" pitchFamily="2" charset="0"/>
                <a:ea typeface="Calibri" panose="020F0502020204030204" pitchFamily="34" charset="0"/>
                <a:cs typeface="Times" pitchFamily="2" charset="0"/>
              </a:rPr>
              <a:t>– </a:t>
            </a:r>
            <a:r>
              <a:rPr lang="en-US" dirty="0">
                <a:latin typeface="Helvetica" pitchFamily="2" charset="0"/>
                <a:ea typeface="Calibri" panose="020F0502020204030204" pitchFamily="34" charset="0"/>
                <a:cs typeface="Times" pitchFamily="2" charset="0"/>
              </a:rPr>
              <a:t>The</a:t>
            </a:r>
            <a:r>
              <a:rPr lang="en-US" b="1" i="1" dirty="0">
                <a:solidFill>
                  <a:srgbClr val="C00000"/>
                </a:solidFill>
                <a:latin typeface="Helvetica" pitchFamily="2" charset="0"/>
                <a:ea typeface="Calibri" panose="020F0502020204030204" pitchFamily="34" charset="0"/>
                <a:cs typeface="Times" pitchFamily="2" charset="0"/>
              </a:rPr>
              <a:t> </a:t>
            </a:r>
            <a:r>
              <a:rPr lang="en-GB" dirty="0">
                <a:solidFill>
                  <a:srgbClr val="000000"/>
                </a:solidFill>
                <a:latin typeface="Helvetica" pitchFamily="2" charset="0"/>
                <a:ea typeface="Calibri" panose="020F0502020204030204" pitchFamily="34" charset="0"/>
                <a:cs typeface="Times New Roman" panose="02020603050405020304" pitchFamily="18" charset="0"/>
              </a:rPr>
              <a:t>Musical of the Year </a:t>
            </a:r>
            <a:endParaRPr lang="el-GR" dirty="0">
              <a:solidFill>
                <a:srgbClr val="000000"/>
              </a:solidFill>
              <a:latin typeface="Helvetica" pitchFamily="2" charset="0"/>
              <a:ea typeface="Calibri" panose="020F0502020204030204" pitchFamily="34" charset="0"/>
              <a:cs typeface="Times New Roman" panose="02020603050405020304" pitchFamily="18" charset="0"/>
            </a:endParaRPr>
          </a:p>
          <a:p>
            <a:pPr algn="just"/>
            <a:endParaRPr lang="el-GR" dirty="0">
              <a:solidFill>
                <a:srgbClr val="000000"/>
              </a:solidFill>
              <a:latin typeface="Helvetica" pitchFamily="2" charset="0"/>
              <a:cs typeface="Times New Roman" panose="02020603050405020304" pitchFamily="18" charset="0"/>
            </a:endParaRPr>
          </a:p>
          <a:p>
            <a:pPr algn="just"/>
            <a:r>
              <a:rPr lang="el-GR" b="1" dirty="0">
                <a:solidFill>
                  <a:srgbClr val="0432FF"/>
                </a:solidFill>
                <a:latin typeface="Helvetica" pitchFamily="2" charset="0"/>
              </a:rPr>
              <a:t>όπως και άλλες «αναβιώσεις», η ν</a:t>
            </a:r>
            <a:r>
              <a:rPr lang="en-US" b="1" dirty="0" err="1">
                <a:solidFill>
                  <a:srgbClr val="0432FF"/>
                </a:solidFill>
                <a:latin typeface="Helvetica" pitchFamily="2" charset="0"/>
              </a:rPr>
              <a:t>έ</a:t>
            </a:r>
            <a:r>
              <a:rPr lang="el-GR" b="1" dirty="0">
                <a:solidFill>
                  <a:srgbClr val="0432FF"/>
                </a:solidFill>
                <a:latin typeface="Helvetica" pitchFamily="2" charset="0"/>
              </a:rPr>
              <a:t>α Θεατρική Παράσταση μας μιλά</a:t>
            </a:r>
          </a:p>
          <a:p>
            <a:pPr algn="just"/>
            <a:endParaRPr lang="el-GR" b="1" dirty="0">
              <a:solidFill>
                <a:srgbClr val="0432FF"/>
              </a:solidFill>
              <a:latin typeface="Helvetica" pitchFamily="2" charset="0"/>
            </a:endParaRPr>
          </a:p>
          <a:p>
            <a:pPr algn="just"/>
            <a:r>
              <a:rPr lang="el-GR" b="1" dirty="0">
                <a:solidFill>
                  <a:srgbClr val="0432FF"/>
                </a:solidFill>
                <a:latin typeface="Helvetica" pitchFamily="2" charset="0"/>
                <a:sym typeface="Wingdings" pitchFamily="2" charset="2"/>
              </a:rPr>
              <a:t> </a:t>
            </a:r>
            <a:r>
              <a:rPr lang="el-GR" b="1" dirty="0">
                <a:solidFill>
                  <a:srgbClr val="0432FF"/>
                </a:solidFill>
                <a:latin typeface="Helvetica" pitchFamily="2" charset="0"/>
              </a:rPr>
              <a:t> για το παρόν όσο και για το παρελθόν </a:t>
            </a:r>
          </a:p>
          <a:p>
            <a:pPr algn="just"/>
            <a:endParaRPr lang="el-GR" b="1" dirty="0">
              <a:solidFill>
                <a:srgbClr val="0432FF"/>
              </a:solidFill>
              <a:latin typeface="Helvetica" pitchFamily="2" charset="0"/>
            </a:endParaRPr>
          </a:p>
          <a:p>
            <a:pPr algn="just"/>
            <a:r>
              <a:rPr lang="el-GR" b="1" dirty="0">
                <a:solidFill>
                  <a:srgbClr val="0432FF"/>
                </a:solidFill>
                <a:latin typeface="Helvetica" pitchFamily="2" charset="0"/>
                <a:sym typeface="Wingdings" pitchFamily="2" charset="2"/>
              </a:rPr>
              <a:t> </a:t>
            </a:r>
            <a:r>
              <a:rPr lang="el-GR" b="1" dirty="0">
                <a:solidFill>
                  <a:srgbClr val="C00000"/>
                </a:solidFill>
                <a:latin typeface="Helvetica" pitchFamily="2" charset="0"/>
                <a:sym typeface="Wingdings" pitchFamily="2" charset="2"/>
              </a:rPr>
              <a:t>για τους τρόπους </a:t>
            </a:r>
            <a:r>
              <a:rPr lang="el-GR" b="1" dirty="0">
                <a:solidFill>
                  <a:srgbClr val="C00000"/>
                </a:solidFill>
                <a:latin typeface="Helvetica" pitchFamily="2" charset="0"/>
              </a:rPr>
              <a:t>με τους οποίους και το θεατρικό έργο των </a:t>
            </a:r>
            <a:r>
              <a:rPr lang="en-US" b="1" dirty="0">
                <a:solidFill>
                  <a:srgbClr val="C00000"/>
                </a:solidFill>
                <a:latin typeface="Helvetica" pitchFamily="2" charset="0"/>
              </a:rPr>
              <a:t>Douglas </a:t>
            </a:r>
            <a:r>
              <a:rPr lang="en-US" b="1" dirty="0" err="1">
                <a:solidFill>
                  <a:srgbClr val="C00000"/>
                </a:solidFill>
                <a:latin typeface="Helvetica" pitchFamily="2" charset="0"/>
              </a:rPr>
              <a:t>Furber</a:t>
            </a:r>
            <a:r>
              <a:rPr lang="en-US" b="1" dirty="0">
                <a:solidFill>
                  <a:srgbClr val="C00000"/>
                </a:solidFill>
                <a:latin typeface="Helvetica" pitchFamily="2" charset="0"/>
              </a:rPr>
              <a:t> – L. Arthur Rose </a:t>
            </a:r>
            <a:r>
              <a:rPr lang="el-GR" b="1" dirty="0">
                <a:solidFill>
                  <a:srgbClr val="C00000"/>
                </a:solidFill>
                <a:latin typeface="Helvetica" pitchFamily="2" charset="0"/>
              </a:rPr>
              <a:t>και η </a:t>
            </a:r>
            <a:r>
              <a:rPr lang="el-GR" b="1" dirty="0" err="1">
                <a:solidFill>
                  <a:srgbClr val="C00000"/>
                </a:solidFill>
                <a:latin typeface="Helvetica" pitchFamily="2" charset="0"/>
              </a:rPr>
              <a:t>παρ</a:t>
            </a:r>
            <a:r>
              <a:rPr lang="en-US" b="1" dirty="0" err="1">
                <a:solidFill>
                  <a:srgbClr val="C00000"/>
                </a:solidFill>
                <a:latin typeface="Helvetica" pitchFamily="2" charset="0"/>
              </a:rPr>
              <a:t>ά</a:t>
            </a:r>
            <a:r>
              <a:rPr lang="el-GR" b="1" dirty="0" err="1">
                <a:solidFill>
                  <a:srgbClr val="C00000"/>
                </a:solidFill>
                <a:latin typeface="Helvetica" pitchFamily="2" charset="0"/>
              </a:rPr>
              <a:t>σταση</a:t>
            </a:r>
            <a:r>
              <a:rPr lang="el-GR" b="1" dirty="0">
                <a:solidFill>
                  <a:srgbClr val="C00000"/>
                </a:solidFill>
                <a:latin typeface="Helvetica" pitchFamily="2" charset="0"/>
              </a:rPr>
              <a:t> του 1937 έχουν υποστεί μετατροπές και </a:t>
            </a:r>
            <a:r>
              <a:rPr lang="el-GR" b="1" dirty="0" err="1">
                <a:solidFill>
                  <a:srgbClr val="C00000"/>
                </a:solidFill>
                <a:latin typeface="Helvetica" pitchFamily="2" charset="0"/>
              </a:rPr>
              <a:t>επανερμηνεύτηκαν</a:t>
            </a:r>
            <a:r>
              <a:rPr lang="el-GR" b="1" dirty="0">
                <a:solidFill>
                  <a:srgbClr val="C00000"/>
                </a:solidFill>
                <a:latin typeface="Helvetica" pitchFamily="2" charset="0"/>
              </a:rPr>
              <a:t> ώστε να ταιριάξουν στην παρούσα </a:t>
            </a:r>
            <a:r>
              <a:rPr lang="en-US" b="1" dirty="0">
                <a:solidFill>
                  <a:srgbClr val="C00000"/>
                </a:solidFill>
                <a:latin typeface="Helvetica" pitchFamily="2" charset="0"/>
              </a:rPr>
              <a:t> </a:t>
            </a:r>
            <a:r>
              <a:rPr lang="el-GR" b="1" dirty="0" err="1">
                <a:solidFill>
                  <a:srgbClr val="C00000"/>
                </a:solidFill>
                <a:latin typeface="Helvetica" pitchFamily="2" charset="0"/>
              </a:rPr>
              <a:t>πολιτικο</a:t>
            </a:r>
            <a:r>
              <a:rPr lang="el-GR" b="1" dirty="0">
                <a:solidFill>
                  <a:srgbClr val="C00000"/>
                </a:solidFill>
                <a:latin typeface="Helvetica" pitchFamily="2" charset="0"/>
              </a:rPr>
              <a:t>-κοινωνική συγκυρία [</a:t>
            </a:r>
            <a:r>
              <a:rPr lang="en-US" b="1" dirty="0">
                <a:solidFill>
                  <a:srgbClr val="C00000"/>
                </a:solidFill>
                <a:latin typeface="Helvetica" pitchFamily="2" charset="0"/>
              </a:rPr>
              <a:t>Thatcher – Heritage ] </a:t>
            </a:r>
            <a:endParaRPr lang="el-GR" b="1" dirty="0">
              <a:solidFill>
                <a:srgbClr val="C00000"/>
              </a:solidFill>
              <a:latin typeface="Helvetica" pitchFamily="2" charset="0"/>
            </a:endParaRPr>
          </a:p>
          <a:p>
            <a:pPr algn="just"/>
            <a:endParaRPr lang="en-US" b="1" dirty="0">
              <a:solidFill>
                <a:srgbClr val="0432FF"/>
              </a:solidFill>
              <a:latin typeface="Helvetica" pitchFamily="2" charset="0"/>
            </a:endParaRPr>
          </a:p>
          <a:p>
            <a:pPr algn="just"/>
            <a:r>
              <a:rPr lang="en-US" b="1" dirty="0">
                <a:solidFill>
                  <a:srgbClr val="0432FF"/>
                </a:solidFill>
                <a:latin typeface="Helvetica" pitchFamily="2" charset="0"/>
                <a:sym typeface="Wingdings" pitchFamily="2" charset="2"/>
              </a:rPr>
              <a:t>  </a:t>
            </a:r>
            <a:r>
              <a:rPr lang="el-GR" b="1" dirty="0">
                <a:solidFill>
                  <a:srgbClr val="0432FF"/>
                </a:solidFill>
                <a:latin typeface="Helvetica" pitchFamily="2" charset="0"/>
                <a:sym typeface="Wingdings" pitchFamily="2" charset="2"/>
              </a:rPr>
              <a:t>η σύγκριση των δύο παραστάσεων μας προσφέρει μια ευκαιρία για την </a:t>
            </a:r>
            <a:r>
              <a:rPr lang="el-GR" b="1" dirty="0">
                <a:solidFill>
                  <a:srgbClr val="C00000"/>
                </a:solidFill>
                <a:latin typeface="Helvetica" pitchFamily="2" charset="0"/>
                <a:sym typeface="Wingdings" pitchFamily="2" charset="2"/>
              </a:rPr>
              <a:t>ανάλυση των </a:t>
            </a:r>
            <a:r>
              <a:rPr lang="el-GR" b="1" dirty="0">
                <a:solidFill>
                  <a:srgbClr val="C00000"/>
                </a:solidFill>
                <a:latin typeface="Helvetica" pitchFamily="2" charset="0"/>
              </a:rPr>
              <a:t>Συντηρητικών προσλήψεων της «Παράδοσης». </a:t>
            </a:r>
          </a:p>
          <a:p>
            <a:pPr algn="just"/>
            <a:endParaRPr lang="el-GR" b="1" dirty="0">
              <a:solidFill>
                <a:srgbClr val="0432FF"/>
              </a:solidFill>
              <a:latin typeface="Helvetica" pitchFamily="2" charset="0"/>
            </a:endParaRPr>
          </a:p>
          <a:p>
            <a:pPr algn="just"/>
            <a:r>
              <a:rPr lang="el-GR" b="1" dirty="0">
                <a:solidFill>
                  <a:srgbClr val="0432FF"/>
                </a:solidFill>
                <a:latin typeface="Helvetica" pitchFamily="2" charset="0"/>
                <a:sym typeface="Wingdings" pitchFamily="2" charset="2"/>
              </a:rPr>
              <a:t> τα </a:t>
            </a:r>
            <a:r>
              <a:rPr lang="el-GR" b="1" dirty="0">
                <a:solidFill>
                  <a:srgbClr val="0432FF"/>
                </a:solidFill>
                <a:latin typeface="Helvetica" pitchFamily="2" charset="0"/>
              </a:rPr>
              <a:t>κόλπα που παίζει η μνήμη  - τι ξεχνάμε και τι θυμόμαστε από το παρελθόν</a:t>
            </a:r>
            <a:endParaRPr lang="el-GR" dirty="0">
              <a:solidFill>
                <a:srgbClr val="000000"/>
              </a:solidFill>
              <a:latin typeface="Helvetica" pitchFamily="2" charset="0"/>
              <a:cs typeface="Times New Roman" panose="02020603050405020304" pitchFamily="18" charset="0"/>
            </a:endParaRPr>
          </a:p>
          <a:p>
            <a:pPr algn="just"/>
            <a:endParaRPr lang="en-GR" dirty="0">
              <a:latin typeface="Helvetica" pitchFamily="2" charset="0"/>
            </a:endParaRPr>
          </a:p>
        </p:txBody>
      </p:sp>
    </p:spTree>
    <p:extLst>
      <p:ext uri="{BB962C8B-B14F-4D97-AF65-F5344CB8AC3E}">
        <p14:creationId xmlns:p14="http://schemas.microsoft.com/office/powerpoint/2010/main" val="1975152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2994</Words>
  <Application>Microsoft Macintosh PowerPoint</Application>
  <PresentationFormat>Widescreen</PresentationFormat>
  <Paragraphs>323</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vt:lpstr>
      <vt:lpstr>Calibri</vt:lpstr>
      <vt:lpstr>Calibri Light</vt:lpstr>
      <vt:lpstr>Cambria</vt:lpstr>
      <vt:lpstr>Helvetica</vt:lpstr>
      <vt:lpstr>Helvetica Neue</vt:lpstr>
      <vt:lpstr>QuadraatPro</vt:lpstr>
      <vt:lpstr>Times</vt:lpstr>
      <vt:lpstr>Times New Roman</vt:lpstr>
      <vt:lpstr>Office Theme</vt:lpstr>
      <vt:lpstr>RAPHAEL SAMUEL_ History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RAPHAEL SAMUEL</dc:title>
  <dc:creator>Polytechnitis@outlook.com</dc:creator>
  <cp:lastModifiedBy>Polytechnitis@outlook.com</cp:lastModifiedBy>
  <cp:revision>59</cp:revision>
  <dcterms:created xsi:type="dcterms:W3CDTF">2020-12-12T12:03:02Z</dcterms:created>
  <dcterms:modified xsi:type="dcterms:W3CDTF">2020-12-16T10:25:31Z</dcterms:modified>
</cp:coreProperties>
</file>