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Lst>
  <p:sldSz cx="12192000" cy="6858000"/>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754" autoAdjust="0"/>
    <p:restoredTop sz="90340" autoAdjust="0"/>
  </p:normalViewPr>
  <p:slideViewPr>
    <p:cSldViewPr snapToGrid="0">
      <p:cViewPr varScale="1">
        <p:scale>
          <a:sx n="111" d="100"/>
          <a:sy n="111" d="100"/>
        </p:scale>
        <p:origin x="744" y="1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9022287-67D5-4DCE-9BCE-C908D72339D7}" type="datetimeFigureOut">
              <a:rPr lang="en-GB" smtClean="0"/>
              <a:t>15/01/2025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5E9410-E812-4A32-8E8C-E96FAF93338E}" type="slidenum">
              <a:rPr lang="en-GB" smtClean="0"/>
              <a:t>‹#›</a:t>
            </a:fld>
            <a:endParaRPr lang="en-GB" dirty="0"/>
          </a:p>
        </p:txBody>
      </p:sp>
    </p:spTree>
    <p:extLst>
      <p:ext uri="{BB962C8B-B14F-4D97-AF65-F5344CB8AC3E}">
        <p14:creationId xmlns:p14="http://schemas.microsoft.com/office/powerpoint/2010/main" val="32263661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022287-67D5-4DCE-9BCE-C908D72339D7}" type="datetimeFigureOut">
              <a:rPr lang="en-GB" smtClean="0"/>
              <a:t>15/01/2025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5E9410-E812-4A32-8E8C-E96FAF93338E}" type="slidenum">
              <a:rPr lang="en-GB" smtClean="0"/>
              <a:t>‹#›</a:t>
            </a:fld>
            <a:endParaRPr lang="en-GB" dirty="0"/>
          </a:p>
        </p:txBody>
      </p:sp>
    </p:spTree>
    <p:extLst>
      <p:ext uri="{BB962C8B-B14F-4D97-AF65-F5344CB8AC3E}">
        <p14:creationId xmlns:p14="http://schemas.microsoft.com/office/powerpoint/2010/main" val="2430871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022287-67D5-4DCE-9BCE-C908D72339D7}" type="datetimeFigureOut">
              <a:rPr lang="en-GB" smtClean="0"/>
              <a:t>15/01/2025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5E9410-E812-4A32-8E8C-E96FAF93338E}" type="slidenum">
              <a:rPr lang="en-GB" smtClean="0"/>
              <a:t>‹#›</a:t>
            </a:fld>
            <a:endParaRPr lang="en-GB" dirty="0"/>
          </a:p>
        </p:txBody>
      </p:sp>
    </p:spTree>
    <p:extLst>
      <p:ext uri="{BB962C8B-B14F-4D97-AF65-F5344CB8AC3E}">
        <p14:creationId xmlns:p14="http://schemas.microsoft.com/office/powerpoint/2010/main" val="4108820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022287-67D5-4DCE-9BCE-C908D72339D7}" type="datetimeFigureOut">
              <a:rPr lang="en-GB" smtClean="0"/>
              <a:t>15/01/2025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5E9410-E812-4A32-8E8C-E96FAF93338E}" type="slidenum">
              <a:rPr lang="en-GB" smtClean="0"/>
              <a:t>‹#›</a:t>
            </a:fld>
            <a:endParaRPr lang="en-GB"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441320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022287-67D5-4DCE-9BCE-C908D72339D7}" type="datetimeFigureOut">
              <a:rPr lang="en-GB" smtClean="0"/>
              <a:t>15/01/2025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5E9410-E812-4A32-8E8C-E96FAF93338E}" type="slidenum">
              <a:rPr lang="en-GB" smtClean="0"/>
              <a:t>‹#›</a:t>
            </a:fld>
            <a:endParaRPr lang="en-GB" dirty="0"/>
          </a:p>
        </p:txBody>
      </p:sp>
    </p:spTree>
    <p:extLst>
      <p:ext uri="{BB962C8B-B14F-4D97-AF65-F5344CB8AC3E}">
        <p14:creationId xmlns:p14="http://schemas.microsoft.com/office/powerpoint/2010/main" val="57385763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9022287-67D5-4DCE-9BCE-C908D72339D7}" type="datetimeFigureOut">
              <a:rPr lang="en-GB" smtClean="0"/>
              <a:t>15/01/2025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85E9410-E812-4A32-8E8C-E96FAF93338E}" type="slidenum">
              <a:rPr lang="en-GB" smtClean="0"/>
              <a:t>‹#›</a:t>
            </a:fld>
            <a:endParaRPr lang="en-GB" dirty="0"/>
          </a:p>
        </p:txBody>
      </p:sp>
    </p:spTree>
    <p:extLst>
      <p:ext uri="{BB962C8B-B14F-4D97-AF65-F5344CB8AC3E}">
        <p14:creationId xmlns:p14="http://schemas.microsoft.com/office/powerpoint/2010/main" val="9585457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39022287-67D5-4DCE-9BCE-C908D72339D7}" type="datetimeFigureOut">
              <a:rPr lang="en-GB" smtClean="0"/>
              <a:t>15/01/2025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85E9410-E812-4A32-8E8C-E96FAF93338E}" type="slidenum">
              <a:rPr lang="en-GB" smtClean="0"/>
              <a:t>‹#›</a:t>
            </a:fld>
            <a:endParaRPr lang="en-GB" dirty="0"/>
          </a:p>
        </p:txBody>
      </p:sp>
    </p:spTree>
    <p:extLst>
      <p:ext uri="{BB962C8B-B14F-4D97-AF65-F5344CB8AC3E}">
        <p14:creationId xmlns:p14="http://schemas.microsoft.com/office/powerpoint/2010/main" val="1796178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022287-67D5-4DCE-9BCE-C908D72339D7}" type="datetimeFigureOut">
              <a:rPr lang="en-GB" smtClean="0"/>
              <a:t>15/01/2025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5E9410-E812-4A32-8E8C-E96FAF93338E}" type="slidenum">
              <a:rPr lang="en-GB" smtClean="0"/>
              <a:t>‹#›</a:t>
            </a:fld>
            <a:endParaRPr lang="en-GB" dirty="0"/>
          </a:p>
        </p:txBody>
      </p:sp>
    </p:spTree>
    <p:extLst>
      <p:ext uri="{BB962C8B-B14F-4D97-AF65-F5344CB8AC3E}">
        <p14:creationId xmlns:p14="http://schemas.microsoft.com/office/powerpoint/2010/main" val="14955754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022287-67D5-4DCE-9BCE-C908D72339D7}" type="datetimeFigureOut">
              <a:rPr lang="en-GB" smtClean="0"/>
              <a:t>15/01/2025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5E9410-E812-4A32-8E8C-E96FAF93338E}" type="slidenum">
              <a:rPr lang="en-GB" smtClean="0"/>
              <a:t>‹#›</a:t>
            </a:fld>
            <a:endParaRPr lang="en-GB" dirty="0"/>
          </a:p>
        </p:txBody>
      </p:sp>
    </p:spTree>
    <p:extLst>
      <p:ext uri="{BB962C8B-B14F-4D97-AF65-F5344CB8AC3E}">
        <p14:creationId xmlns:p14="http://schemas.microsoft.com/office/powerpoint/2010/main" val="4653331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9022287-67D5-4DCE-9BCE-C908D72339D7}" type="datetimeFigureOut">
              <a:rPr lang="en-GB" smtClean="0"/>
              <a:t>15/01/2025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5E9410-E812-4A32-8E8C-E96FAF93338E}" type="slidenum">
              <a:rPr lang="en-GB" smtClean="0"/>
              <a:t>‹#›</a:t>
            </a:fld>
            <a:endParaRPr lang="en-GB" dirty="0"/>
          </a:p>
        </p:txBody>
      </p:sp>
    </p:spTree>
    <p:extLst>
      <p:ext uri="{BB962C8B-B14F-4D97-AF65-F5344CB8AC3E}">
        <p14:creationId xmlns:p14="http://schemas.microsoft.com/office/powerpoint/2010/main" val="41387971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9022287-67D5-4DCE-9BCE-C908D72339D7}" type="datetimeFigureOut">
              <a:rPr lang="en-GB" smtClean="0"/>
              <a:t>15/01/2025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685E9410-E812-4A32-8E8C-E96FAF93338E}" type="slidenum">
              <a:rPr lang="en-GB" smtClean="0"/>
              <a:t>‹#›</a:t>
            </a:fld>
            <a:endParaRPr lang="en-GB" dirty="0"/>
          </a:p>
        </p:txBody>
      </p:sp>
    </p:spTree>
    <p:extLst>
      <p:ext uri="{BB962C8B-B14F-4D97-AF65-F5344CB8AC3E}">
        <p14:creationId xmlns:p14="http://schemas.microsoft.com/office/powerpoint/2010/main" val="35524424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9022287-67D5-4DCE-9BCE-C908D72339D7}" type="datetimeFigureOut">
              <a:rPr lang="en-GB" smtClean="0"/>
              <a:t>15/01/2025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5E9410-E812-4A32-8E8C-E96FAF93338E}" type="slidenum">
              <a:rPr lang="en-GB" smtClean="0"/>
              <a:t>‹#›</a:t>
            </a:fld>
            <a:endParaRPr lang="en-GB" dirty="0"/>
          </a:p>
        </p:txBody>
      </p:sp>
    </p:spTree>
    <p:extLst>
      <p:ext uri="{BB962C8B-B14F-4D97-AF65-F5344CB8AC3E}">
        <p14:creationId xmlns:p14="http://schemas.microsoft.com/office/powerpoint/2010/main" val="3322540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9022287-67D5-4DCE-9BCE-C908D72339D7}" type="datetimeFigureOut">
              <a:rPr lang="en-GB" smtClean="0"/>
              <a:t>15/01/2025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685E9410-E812-4A32-8E8C-E96FAF93338E}" type="slidenum">
              <a:rPr lang="en-GB" smtClean="0"/>
              <a:t>‹#›</a:t>
            </a:fld>
            <a:endParaRPr lang="en-GB" dirty="0"/>
          </a:p>
        </p:txBody>
      </p:sp>
    </p:spTree>
    <p:extLst>
      <p:ext uri="{BB962C8B-B14F-4D97-AF65-F5344CB8AC3E}">
        <p14:creationId xmlns:p14="http://schemas.microsoft.com/office/powerpoint/2010/main" val="9631774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9022287-67D5-4DCE-9BCE-C908D72339D7}" type="datetimeFigureOut">
              <a:rPr lang="en-GB" smtClean="0"/>
              <a:t>15/01/2025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685E9410-E812-4A32-8E8C-E96FAF93338E}" type="slidenum">
              <a:rPr lang="en-GB" smtClean="0"/>
              <a:t>‹#›</a:t>
            </a:fld>
            <a:endParaRPr lang="en-GB" dirty="0"/>
          </a:p>
        </p:txBody>
      </p:sp>
    </p:spTree>
    <p:extLst>
      <p:ext uri="{BB962C8B-B14F-4D97-AF65-F5344CB8AC3E}">
        <p14:creationId xmlns:p14="http://schemas.microsoft.com/office/powerpoint/2010/main" val="3842656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022287-67D5-4DCE-9BCE-C908D72339D7}" type="datetimeFigureOut">
              <a:rPr lang="en-GB" smtClean="0"/>
              <a:t>15/01/2025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685E9410-E812-4A32-8E8C-E96FAF93338E}" type="slidenum">
              <a:rPr lang="en-GB" smtClean="0"/>
              <a:t>‹#›</a:t>
            </a:fld>
            <a:endParaRPr lang="en-GB" dirty="0"/>
          </a:p>
        </p:txBody>
      </p:sp>
    </p:spTree>
    <p:extLst>
      <p:ext uri="{BB962C8B-B14F-4D97-AF65-F5344CB8AC3E}">
        <p14:creationId xmlns:p14="http://schemas.microsoft.com/office/powerpoint/2010/main" val="2649423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022287-67D5-4DCE-9BCE-C908D72339D7}" type="datetimeFigureOut">
              <a:rPr lang="en-GB" smtClean="0"/>
              <a:t>15/01/2025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5E9410-E812-4A32-8E8C-E96FAF93338E}" type="slidenum">
              <a:rPr lang="en-GB" smtClean="0"/>
              <a:t>‹#›</a:t>
            </a:fld>
            <a:endParaRPr lang="en-GB" dirty="0"/>
          </a:p>
        </p:txBody>
      </p:sp>
    </p:spTree>
    <p:extLst>
      <p:ext uri="{BB962C8B-B14F-4D97-AF65-F5344CB8AC3E}">
        <p14:creationId xmlns:p14="http://schemas.microsoft.com/office/powerpoint/2010/main" val="12421492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9022287-67D5-4DCE-9BCE-C908D72339D7}" type="datetimeFigureOut">
              <a:rPr lang="en-GB" smtClean="0"/>
              <a:t>15/01/2025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685E9410-E812-4A32-8E8C-E96FAF93338E}" type="slidenum">
              <a:rPr lang="en-GB" smtClean="0"/>
              <a:t>‹#›</a:t>
            </a:fld>
            <a:endParaRPr lang="en-GB" dirty="0"/>
          </a:p>
        </p:txBody>
      </p:sp>
    </p:spTree>
    <p:extLst>
      <p:ext uri="{BB962C8B-B14F-4D97-AF65-F5344CB8AC3E}">
        <p14:creationId xmlns:p14="http://schemas.microsoft.com/office/powerpoint/2010/main" val="1752790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39022287-67D5-4DCE-9BCE-C908D72339D7}" type="datetimeFigureOut">
              <a:rPr lang="en-GB" smtClean="0"/>
              <a:t>15/01/2025</a:t>
            </a:fld>
            <a:endParaRPr lang="en-GB" dirty="0"/>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685E9410-E812-4A32-8E8C-E96FAF93338E}" type="slidenum">
              <a:rPr lang="en-GB" smtClean="0"/>
              <a:t>‹#›</a:t>
            </a:fld>
            <a:endParaRPr lang="en-GB" dirty="0"/>
          </a:p>
        </p:txBody>
      </p:sp>
    </p:spTree>
    <p:extLst>
      <p:ext uri="{BB962C8B-B14F-4D97-AF65-F5344CB8AC3E}">
        <p14:creationId xmlns:p14="http://schemas.microsoft.com/office/powerpoint/2010/main" val="42068025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6110B-0036-EA64-0347-FC31EA19FF99}"/>
              </a:ext>
            </a:extLst>
          </p:cNvPr>
          <p:cNvSpPr>
            <a:spLocks noGrp="1"/>
          </p:cNvSpPr>
          <p:nvPr>
            <p:ph type="ctrTitle"/>
          </p:nvPr>
        </p:nvSpPr>
        <p:spPr/>
        <p:txBody>
          <a:bodyPr/>
          <a:lstStyle/>
          <a:p>
            <a:r>
              <a:rPr lang="el-GR" dirty="0"/>
              <a:t>ΑΝΘΡΩΠΙΝΑ ΔΙΚΑΙΩΜΑΤΑ ΓΥΝΑΙΚΩΝ ΑΝΑ ΤΟΥΣ ΑΙΩΝΕΣ</a:t>
            </a:r>
            <a:endParaRPr lang="en-GB" dirty="0"/>
          </a:p>
        </p:txBody>
      </p:sp>
      <p:sp>
        <p:nvSpPr>
          <p:cNvPr id="3" name="Subtitle 2">
            <a:extLst>
              <a:ext uri="{FF2B5EF4-FFF2-40B4-BE49-F238E27FC236}">
                <a16:creationId xmlns:a16="http://schemas.microsoft.com/office/drawing/2014/main" id="{5FA97DE3-6D48-D9AF-5E9B-E2A9DA3ED7FB}"/>
              </a:ext>
            </a:extLst>
          </p:cNvPr>
          <p:cNvSpPr>
            <a:spLocks noGrp="1"/>
          </p:cNvSpPr>
          <p:nvPr>
            <p:ph type="subTitle" idx="1"/>
          </p:nvPr>
        </p:nvSpPr>
        <p:spPr>
          <a:xfrm>
            <a:off x="1926771" y="3701144"/>
            <a:ext cx="8284029" cy="2034493"/>
          </a:xfrm>
        </p:spPr>
        <p:txBody>
          <a:bodyPr>
            <a:normAutofit fontScale="70000" lnSpcReduction="20000"/>
          </a:bodyPr>
          <a:lstStyle/>
          <a:p>
            <a:r>
              <a:rPr lang="el-GR" dirty="0"/>
              <a:t>Ονοματεπώνυμα     </a:t>
            </a:r>
          </a:p>
          <a:p>
            <a:r>
              <a:rPr lang="el-GR" dirty="0"/>
              <a:t>Ανδριώτη Μαργαρίτα </a:t>
            </a:r>
          </a:p>
          <a:p>
            <a:r>
              <a:rPr lang="el-GR" dirty="0"/>
              <a:t>Αρβανίτη Ευτυχία </a:t>
            </a:r>
          </a:p>
          <a:p>
            <a:r>
              <a:rPr lang="el-GR" dirty="0"/>
              <a:t>Καλυβιώτη Ιωάννα </a:t>
            </a:r>
          </a:p>
          <a:p>
            <a:r>
              <a:rPr lang="el-GR" dirty="0"/>
              <a:t>Ψαρρού Ιωάννα </a:t>
            </a:r>
          </a:p>
        </p:txBody>
      </p:sp>
    </p:spTree>
    <p:extLst>
      <p:ext uri="{BB962C8B-B14F-4D97-AF65-F5344CB8AC3E}">
        <p14:creationId xmlns:p14="http://schemas.microsoft.com/office/powerpoint/2010/main" val="426312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E65A4-F74B-E15B-5416-F7FBF6187C3C}"/>
              </a:ext>
            </a:extLst>
          </p:cNvPr>
          <p:cNvSpPr>
            <a:spLocks noGrp="1"/>
          </p:cNvSpPr>
          <p:nvPr>
            <p:ph type="title"/>
          </p:nvPr>
        </p:nvSpPr>
        <p:spPr>
          <a:xfrm>
            <a:off x="913795" y="609600"/>
            <a:ext cx="10353761" cy="5771949"/>
          </a:xfrm>
        </p:spPr>
        <p:txBody>
          <a:bodyPr/>
          <a:lstStyle/>
          <a:p>
            <a:r>
              <a:rPr lang="el-GR" sz="8000" dirty="0">
                <a:solidFill>
                  <a:schemeClr val="accent3">
                    <a:lumMod val="40000"/>
                    <a:lumOff val="60000"/>
                  </a:schemeClr>
                </a:solidFill>
              </a:rPr>
              <a:t>ΕΠΑΓΓΕΛΜΑΤΑ</a:t>
            </a:r>
            <a:r>
              <a:rPr lang="el-GR" dirty="0"/>
              <a:t> </a:t>
            </a:r>
            <a:endParaRPr lang="en-GB" dirty="0"/>
          </a:p>
        </p:txBody>
      </p:sp>
    </p:spTree>
    <p:extLst>
      <p:ext uri="{BB962C8B-B14F-4D97-AF65-F5344CB8AC3E}">
        <p14:creationId xmlns:p14="http://schemas.microsoft.com/office/powerpoint/2010/main" val="25479383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888CF-0367-E867-8D13-DD717090F939}"/>
              </a:ext>
            </a:extLst>
          </p:cNvPr>
          <p:cNvSpPr>
            <a:spLocks noGrp="1"/>
          </p:cNvSpPr>
          <p:nvPr>
            <p:ph type="title"/>
          </p:nvPr>
        </p:nvSpPr>
        <p:spPr/>
        <p:txBody>
          <a:bodyPr/>
          <a:lstStyle/>
          <a:p>
            <a:r>
              <a:rPr lang="el-GR" dirty="0"/>
              <a:t> </a:t>
            </a:r>
            <a:endParaRPr lang="en-GB" dirty="0"/>
          </a:p>
        </p:txBody>
      </p:sp>
      <p:sp>
        <p:nvSpPr>
          <p:cNvPr id="3" name="Content Placeholder 2">
            <a:extLst>
              <a:ext uri="{FF2B5EF4-FFF2-40B4-BE49-F238E27FC236}">
                <a16:creationId xmlns:a16="http://schemas.microsoft.com/office/drawing/2014/main" id="{458FFE29-8C0A-B0E0-3F25-7AE9BE31D1F9}"/>
              </a:ext>
            </a:extLst>
          </p:cNvPr>
          <p:cNvSpPr>
            <a:spLocks noGrp="1"/>
          </p:cNvSpPr>
          <p:nvPr>
            <p:ph idx="1"/>
          </p:nvPr>
        </p:nvSpPr>
        <p:spPr>
          <a:xfrm>
            <a:off x="913795" y="1694046"/>
            <a:ext cx="10353762" cy="4097154"/>
          </a:xfrm>
        </p:spPr>
        <p:txBody>
          <a:bodyPr>
            <a:normAutofit/>
          </a:bodyPr>
          <a:lstStyle/>
          <a:p>
            <a:pPr marL="0" indent="0" algn="ctr">
              <a:buNone/>
            </a:pPr>
            <a:r>
              <a:rPr lang="el-GR" sz="2800" dirty="0"/>
              <a:t>Από τα συμβόλαια αποδεικνύεται, επίσης, ότι οι γυναίκες στο Μεσαίωνα ασκούσαν σχεδόν όλα τα επαγγέλματα: τόσο αυτά που απαιτούσαν μόρφωση (εκπαιδευτικοί, γιατροί, φαρμακοποιοί, εικονογράφοι βιβλίων) όσο και τα τεχνικά, καθώς ασκούσαν και κάθε είδους εμπορική και επιχειρηματική δραστηριότητα .</a:t>
            </a:r>
            <a:endParaRPr lang="en-GB" sz="2800" dirty="0"/>
          </a:p>
        </p:txBody>
      </p:sp>
    </p:spTree>
    <p:extLst>
      <p:ext uri="{BB962C8B-B14F-4D97-AF65-F5344CB8AC3E}">
        <p14:creationId xmlns:p14="http://schemas.microsoft.com/office/powerpoint/2010/main" val="1747521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EBD78F-9467-AA71-60F1-ADA186C6DE53}"/>
              </a:ext>
            </a:extLst>
          </p:cNvPr>
          <p:cNvSpPr>
            <a:spLocks noGrp="1"/>
          </p:cNvSpPr>
          <p:nvPr>
            <p:ph type="title"/>
          </p:nvPr>
        </p:nvSpPr>
        <p:spPr>
          <a:xfrm>
            <a:off x="913795" y="609600"/>
            <a:ext cx="10353761" cy="2893996"/>
          </a:xfrm>
        </p:spPr>
        <p:txBody>
          <a:bodyPr/>
          <a:lstStyle/>
          <a:p>
            <a:r>
              <a:rPr lang="el-GR" dirty="0">
                <a:solidFill>
                  <a:srgbClr val="A50021"/>
                </a:solidFill>
              </a:rPr>
              <a:t>Η ΜΕΣΑΙΩΝΙΚΗ ΕΚΚΛΗΣΙΑ </a:t>
            </a:r>
            <a:endParaRPr lang="en-GB" dirty="0">
              <a:solidFill>
                <a:srgbClr val="A50021"/>
              </a:solidFill>
            </a:endParaRPr>
          </a:p>
        </p:txBody>
      </p:sp>
      <p:sp>
        <p:nvSpPr>
          <p:cNvPr id="3" name="Content Placeholder 2">
            <a:extLst>
              <a:ext uri="{FF2B5EF4-FFF2-40B4-BE49-F238E27FC236}">
                <a16:creationId xmlns:a16="http://schemas.microsoft.com/office/drawing/2014/main" id="{B2D01D5F-D550-CF43-EF76-BB902A42A670}"/>
              </a:ext>
            </a:extLst>
          </p:cNvPr>
          <p:cNvSpPr>
            <a:spLocks noGrp="1"/>
          </p:cNvSpPr>
          <p:nvPr>
            <p:ph idx="1"/>
          </p:nvPr>
        </p:nvSpPr>
        <p:spPr>
          <a:xfrm>
            <a:off x="913795" y="2627696"/>
            <a:ext cx="10353762" cy="4090737"/>
          </a:xfrm>
        </p:spPr>
        <p:txBody>
          <a:bodyPr>
            <a:normAutofit/>
          </a:bodyPr>
          <a:lstStyle/>
          <a:p>
            <a:pPr marL="0" indent="0" algn="ctr">
              <a:buNone/>
            </a:pPr>
            <a:r>
              <a:rPr lang="el-GR" sz="2800" dirty="0"/>
              <a:t>Υπάρχουν και τα ιστορικά στοιχεία που παρέχουν μια πιο ισορροπημένη εικόνα της γυναίκας. Καταρχάς, η μεσαιωνική Εκκλησία δεν δίσταζε να αναθέσει σε γυναίκες, θέσεις ευθύνης, με πολιτική και οικονομική ισχύ. Ενώ, οι ηγούμενες των μονών ασκούσαν εξουσία και διαχειρίζονταν πολλές φορές τεράστιες περιουσίες .</a:t>
            </a:r>
            <a:endParaRPr lang="en-GB" sz="2800" dirty="0"/>
          </a:p>
        </p:txBody>
      </p:sp>
    </p:spTree>
    <p:extLst>
      <p:ext uri="{BB962C8B-B14F-4D97-AF65-F5344CB8AC3E}">
        <p14:creationId xmlns:p14="http://schemas.microsoft.com/office/powerpoint/2010/main" val="2809093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F5B94-B0A4-0F8E-8836-23294F982767}"/>
              </a:ext>
            </a:extLst>
          </p:cNvPr>
          <p:cNvSpPr>
            <a:spLocks noGrp="1"/>
          </p:cNvSpPr>
          <p:nvPr>
            <p:ph type="title"/>
          </p:nvPr>
        </p:nvSpPr>
        <p:spPr/>
        <p:txBody>
          <a:bodyPr/>
          <a:lstStyle/>
          <a:p>
            <a:endParaRPr lang="en-GB" dirty="0"/>
          </a:p>
        </p:txBody>
      </p:sp>
      <p:sp>
        <p:nvSpPr>
          <p:cNvPr id="3" name="Content Placeholder 2">
            <a:extLst>
              <a:ext uri="{FF2B5EF4-FFF2-40B4-BE49-F238E27FC236}">
                <a16:creationId xmlns:a16="http://schemas.microsoft.com/office/drawing/2014/main" id="{F82BA2B2-E132-9440-C1DD-90AE94E08C7E}"/>
              </a:ext>
            </a:extLst>
          </p:cNvPr>
          <p:cNvSpPr>
            <a:spLocks noGrp="1"/>
          </p:cNvSpPr>
          <p:nvPr>
            <p:ph idx="1"/>
          </p:nvPr>
        </p:nvSpPr>
        <p:spPr>
          <a:xfrm>
            <a:off x="913796" y="1313793"/>
            <a:ext cx="10279722" cy="4769373"/>
          </a:xfrm>
        </p:spPr>
        <p:txBody>
          <a:bodyPr>
            <a:noAutofit/>
          </a:bodyPr>
          <a:lstStyle/>
          <a:p>
            <a:pPr marL="0" indent="0">
              <a:buNone/>
            </a:pPr>
            <a:endParaRPr lang="el-GR" sz="2800" dirty="0">
              <a:solidFill>
                <a:schemeClr val="tx2">
                  <a:lumMod val="50000"/>
                </a:schemeClr>
              </a:solidFill>
            </a:endParaRPr>
          </a:p>
          <a:p>
            <a:pPr marL="0" indent="0">
              <a:buNone/>
            </a:pPr>
            <a:r>
              <a:rPr lang="el-GR" sz="2800" dirty="0">
                <a:solidFill>
                  <a:schemeClr val="tx2">
                    <a:lumMod val="50000"/>
                  </a:schemeClr>
                </a:solidFill>
              </a:rPr>
              <a:t>Τα ιστορικά στοιχεία αποδεικνύουν ότι ο Μεσαίωνας και αναγνώριζε στη γυναίκα, θέση πολύ καλύτερη απ’ ό,τι οι περισσότερες περίοδοι της Ιστορίας και δέχονταν την ιδιαιτερότητα του φύλου της, στοιχείο πολύ σημαντικό, όταν στην εποχή μας το πρότυπο που, σχεδόν αποκλειστικά, προσφέρεται στη σύγχρονη γυναίκα, είναι αυτό της μίμησης του άντρα.  Καθώς επίσης, εκείνη την εποχή, η Εκκλησία έδειχνε την εκτίμησή της στις ικανότητες των γυναικών.</a:t>
            </a:r>
            <a:endParaRPr lang="en-GB" sz="2800" dirty="0">
              <a:solidFill>
                <a:schemeClr val="tx2">
                  <a:lumMod val="50000"/>
                </a:schemeClr>
              </a:solidFill>
            </a:endParaRPr>
          </a:p>
        </p:txBody>
      </p:sp>
    </p:spTree>
    <p:extLst>
      <p:ext uri="{BB962C8B-B14F-4D97-AF65-F5344CB8AC3E}">
        <p14:creationId xmlns:p14="http://schemas.microsoft.com/office/powerpoint/2010/main" val="28388931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A9937D-BD03-74FA-6BB1-95824AF1510A}"/>
              </a:ext>
            </a:extLst>
          </p:cNvPr>
          <p:cNvSpPr>
            <a:spLocks noGrp="1"/>
          </p:cNvSpPr>
          <p:nvPr>
            <p:ph type="title"/>
          </p:nvPr>
        </p:nvSpPr>
        <p:spPr/>
        <p:txBody>
          <a:bodyPr/>
          <a:lstStyle/>
          <a:p>
            <a:r>
              <a:rPr lang="el-GR" dirty="0"/>
              <a:t> </a:t>
            </a:r>
            <a:endParaRPr lang="en-GB" dirty="0"/>
          </a:p>
        </p:txBody>
      </p:sp>
      <p:pic>
        <p:nvPicPr>
          <p:cNvPr id="4" name="Picture 3">
            <a:extLst>
              <a:ext uri="{FF2B5EF4-FFF2-40B4-BE49-F238E27FC236}">
                <a16:creationId xmlns:a16="http://schemas.microsoft.com/office/drawing/2014/main" id="{49F99F6E-9684-ADB9-7B0A-7EF1E0538218}"/>
              </a:ext>
            </a:extLst>
          </p:cNvPr>
          <p:cNvPicPr>
            <a:picLocks noChangeAspect="1"/>
          </p:cNvPicPr>
          <p:nvPr/>
        </p:nvPicPr>
        <p:blipFill>
          <a:blip r:embed="rId2"/>
          <a:stretch>
            <a:fillRect/>
          </a:stretch>
        </p:blipFill>
        <p:spPr>
          <a:xfrm>
            <a:off x="1229243" y="481263"/>
            <a:ext cx="9339295" cy="5700261"/>
          </a:xfrm>
          <a:prstGeom prst="rect">
            <a:avLst/>
          </a:prstGeom>
        </p:spPr>
      </p:pic>
      <p:sp>
        <p:nvSpPr>
          <p:cNvPr id="3" name="Text Placeholder 2">
            <a:extLst>
              <a:ext uri="{FF2B5EF4-FFF2-40B4-BE49-F238E27FC236}">
                <a16:creationId xmlns:a16="http://schemas.microsoft.com/office/drawing/2014/main" id="{ADF3FA33-AF3D-6FBA-3AAF-FEFF67E9024C}"/>
              </a:ext>
            </a:extLst>
          </p:cNvPr>
          <p:cNvSpPr>
            <a:spLocks noGrp="1"/>
          </p:cNvSpPr>
          <p:nvPr>
            <p:ph type="body" idx="1"/>
          </p:nvPr>
        </p:nvSpPr>
        <p:spPr/>
        <p:txBody>
          <a:bodyPr/>
          <a:lstStyle/>
          <a:p>
            <a:r>
              <a:rPr lang="el-GR" dirty="0"/>
              <a:t> </a:t>
            </a:r>
            <a:endParaRPr lang="en-GB" dirty="0"/>
          </a:p>
        </p:txBody>
      </p:sp>
    </p:spTree>
    <p:extLst>
      <p:ext uri="{BB962C8B-B14F-4D97-AF65-F5344CB8AC3E}">
        <p14:creationId xmlns:p14="http://schemas.microsoft.com/office/powerpoint/2010/main" val="14707164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8E98C4-F91E-97D2-FBFD-D091EE9E03A7}"/>
              </a:ext>
            </a:extLst>
          </p:cNvPr>
          <p:cNvSpPr>
            <a:spLocks noGrp="1"/>
          </p:cNvSpPr>
          <p:nvPr>
            <p:ph type="title"/>
          </p:nvPr>
        </p:nvSpPr>
        <p:spPr>
          <a:xfrm>
            <a:off x="1203158" y="856648"/>
            <a:ext cx="10064398" cy="1001028"/>
          </a:xfrm>
        </p:spPr>
        <p:txBody>
          <a:bodyPr>
            <a:normAutofit fontScale="90000"/>
          </a:bodyPr>
          <a:lstStyle/>
          <a:p>
            <a:r>
              <a:rPr lang="el-GR" dirty="0">
                <a:solidFill>
                  <a:schemeClr val="tx2">
                    <a:lumMod val="90000"/>
                  </a:schemeClr>
                </a:solidFill>
              </a:rPr>
              <a:t>Η ΘΕΣΗ ΤΗΣ ΓΥΝΑΙΚΑΣ ΣΤΗΝ ΑΝΑΓΕΝΝΗΣΗ</a:t>
            </a:r>
            <a:endParaRPr lang="en-GB" dirty="0">
              <a:solidFill>
                <a:schemeClr val="tx2">
                  <a:lumMod val="90000"/>
                </a:schemeClr>
              </a:solidFill>
            </a:endParaRPr>
          </a:p>
        </p:txBody>
      </p:sp>
      <p:sp>
        <p:nvSpPr>
          <p:cNvPr id="3" name="Content Placeholder 2">
            <a:extLst>
              <a:ext uri="{FF2B5EF4-FFF2-40B4-BE49-F238E27FC236}">
                <a16:creationId xmlns:a16="http://schemas.microsoft.com/office/drawing/2014/main" id="{62875502-B11F-33C7-5A65-89CCC94822B5}"/>
              </a:ext>
            </a:extLst>
          </p:cNvPr>
          <p:cNvSpPr>
            <a:spLocks noGrp="1"/>
          </p:cNvSpPr>
          <p:nvPr>
            <p:ph idx="1"/>
          </p:nvPr>
        </p:nvSpPr>
        <p:spPr>
          <a:xfrm>
            <a:off x="866275" y="1674797"/>
            <a:ext cx="5746281" cy="4254366"/>
          </a:xfrm>
        </p:spPr>
        <p:txBody>
          <a:bodyPr>
            <a:normAutofit/>
          </a:bodyPr>
          <a:lstStyle/>
          <a:p>
            <a:pPr marL="0" indent="0" algn="ctr">
              <a:buNone/>
            </a:pPr>
            <a:r>
              <a:rPr lang="el-GR" dirty="0"/>
              <a:t>Η Αναγέννηση, που διήρκεσε περίπου από τον 14ο έως τον 17ο αιώνα στην</a:t>
            </a:r>
          </a:p>
          <a:p>
            <a:pPr marL="0" indent="0" algn="ctr">
              <a:buNone/>
            </a:pPr>
            <a:r>
              <a:rPr lang="el-GR" dirty="0"/>
              <a:t>Ευρώπη, αντιπροσώπευε μια περίοδο επανεξέτασης της κλασικής παράδοσης και</a:t>
            </a:r>
          </a:p>
          <a:p>
            <a:pPr marL="0" indent="0" algn="ctr">
              <a:buNone/>
            </a:pPr>
            <a:r>
              <a:rPr lang="el-GR" dirty="0"/>
              <a:t>της ανθρώπινης επιστήμης. Κατά τη</a:t>
            </a:r>
          </a:p>
          <a:p>
            <a:pPr marL="0" indent="0" algn="ctr">
              <a:buNone/>
            </a:pPr>
            <a:r>
              <a:rPr lang="el-GR" dirty="0"/>
              <a:t>διάρκεια αυτής της περιόδου, η θέση των</a:t>
            </a:r>
          </a:p>
          <a:p>
            <a:pPr marL="0" indent="0" algn="ctr">
              <a:buNone/>
            </a:pPr>
            <a:r>
              <a:rPr lang="el-GR" dirty="0"/>
              <a:t>γυναικών δεν ήταν ισότιμη με εκείνη των</a:t>
            </a:r>
          </a:p>
          <a:p>
            <a:pPr marL="0" indent="0" algn="ctr">
              <a:buNone/>
            </a:pPr>
            <a:r>
              <a:rPr lang="el-GR" dirty="0"/>
              <a:t>ανδρών, και η κοινωνία ήταν εξαιρετικά</a:t>
            </a:r>
          </a:p>
          <a:p>
            <a:pPr marL="0" indent="0" algn="ctr">
              <a:buNone/>
            </a:pPr>
            <a:r>
              <a:rPr lang="el-GR" dirty="0"/>
              <a:t>πατριαρχική.</a:t>
            </a:r>
          </a:p>
          <a:p>
            <a:pPr marL="0" indent="0" algn="ctr">
              <a:buNone/>
            </a:pPr>
            <a:endParaRPr lang="en-GB" dirty="0"/>
          </a:p>
        </p:txBody>
      </p:sp>
      <p:pic>
        <p:nvPicPr>
          <p:cNvPr id="4" name="Picture 3">
            <a:extLst>
              <a:ext uri="{FF2B5EF4-FFF2-40B4-BE49-F238E27FC236}">
                <a16:creationId xmlns:a16="http://schemas.microsoft.com/office/drawing/2014/main" id="{C130C696-7ACF-14F1-A85F-7D00ADC47C2A}"/>
              </a:ext>
            </a:extLst>
          </p:cNvPr>
          <p:cNvPicPr>
            <a:picLocks noChangeAspect="1"/>
          </p:cNvPicPr>
          <p:nvPr/>
        </p:nvPicPr>
        <p:blipFill>
          <a:blip r:embed="rId2"/>
          <a:stretch>
            <a:fillRect/>
          </a:stretch>
        </p:blipFill>
        <p:spPr>
          <a:xfrm>
            <a:off x="6949439" y="1857676"/>
            <a:ext cx="4572000" cy="3461484"/>
          </a:xfrm>
          <a:prstGeom prst="rect">
            <a:avLst/>
          </a:prstGeom>
        </p:spPr>
      </p:pic>
    </p:spTree>
    <p:extLst>
      <p:ext uri="{BB962C8B-B14F-4D97-AF65-F5344CB8AC3E}">
        <p14:creationId xmlns:p14="http://schemas.microsoft.com/office/powerpoint/2010/main" val="15329320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937BA7-D34C-02CA-B99F-F5D2E1049F82}"/>
              </a:ext>
            </a:extLst>
          </p:cNvPr>
          <p:cNvSpPr txBox="1"/>
          <p:nvPr/>
        </p:nvSpPr>
        <p:spPr>
          <a:xfrm>
            <a:off x="1030014" y="1578543"/>
            <a:ext cx="9654028" cy="2092881"/>
          </a:xfrm>
          <a:prstGeom prst="rect">
            <a:avLst/>
          </a:prstGeom>
          <a:noFill/>
        </p:spPr>
        <p:txBody>
          <a:bodyPr wrap="square">
            <a:spAutoFit/>
          </a:bodyPr>
          <a:lstStyle/>
          <a:p>
            <a:pPr algn="ctr"/>
            <a:r>
              <a:rPr lang="el-GR" sz="2600" dirty="0">
                <a:solidFill>
                  <a:schemeClr val="accent3">
                    <a:lumMod val="20000"/>
                    <a:lumOff val="80000"/>
                  </a:schemeClr>
                </a:solidFill>
              </a:rPr>
              <a:t>Σε πολλές περιοχές της Ευρώπης κατά την περίοδο της Αναγέννησης, η θέση των γυναικών εξακολουθούσε να υπόκειται σε πολιτιστικούς και κοινωνικούς περιορισμούς. </a:t>
            </a:r>
          </a:p>
          <a:p>
            <a:pPr algn="ctr"/>
            <a:r>
              <a:rPr lang="el-GR" sz="2600" dirty="0">
                <a:solidFill>
                  <a:schemeClr val="accent3">
                    <a:lumMod val="20000"/>
                    <a:lumOff val="80000"/>
                  </a:schemeClr>
                </a:solidFill>
              </a:rPr>
              <a:t>Ωστόσο, υπήρχαν και κάποιες εξελίξεις που επηρέασαν θετικά τη θέση των γυναικών.</a:t>
            </a:r>
          </a:p>
        </p:txBody>
      </p:sp>
    </p:spTree>
    <p:extLst>
      <p:ext uri="{BB962C8B-B14F-4D97-AF65-F5344CB8AC3E}">
        <p14:creationId xmlns:p14="http://schemas.microsoft.com/office/powerpoint/2010/main" val="2868763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A7DCA-09DB-459C-A9AB-84CD079CBAF5}"/>
              </a:ext>
            </a:extLst>
          </p:cNvPr>
          <p:cNvSpPr>
            <a:spLocks noGrp="1"/>
          </p:cNvSpPr>
          <p:nvPr>
            <p:ph type="title"/>
          </p:nvPr>
        </p:nvSpPr>
        <p:spPr/>
        <p:txBody>
          <a:bodyPr/>
          <a:lstStyle/>
          <a:p>
            <a:r>
              <a:rPr lang="el-GR" dirty="0"/>
              <a:t> </a:t>
            </a:r>
            <a:endParaRPr lang="en-GB" dirty="0"/>
          </a:p>
        </p:txBody>
      </p:sp>
      <p:sp>
        <p:nvSpPr>
          <p:cNvPr id="3" name="Content Placeholder 2">
            <a:extLst>
              <a:ext uri="{FF2B5EF4-FFF2-40B4-BE49-F238E27FC236}">
                <a16:creationId xmlns:a16="http://schemas.microsoft.com/office/drawing/2014/main" id="{CB7EE32F-A7C5-0172-B346-0CCC80D44CF2}"/>
              </a:ext>
            </a:extLst>
          </p:cNvPr>
          <p:cNvSpPr>
            <a:spLocks noGrp="1"/>
          </p:cNvSpPr>
          <p:nvPr>
            <p:ph idx="1"/>
          </p:nvPr>
        </p:nvSpPr>
        <p:spPr>
          <a:xfrm>
            <a:off x="1732546" y="808522"/>
            <a:ext cx="9650513" cy="5439878"/>
          </a:xfrm>
        </p:spPr>
        <p:txBody>
          <a:bodyPr>
            <a:normAutofit fontScale="92500" lnSpcReduction="10000"/>
          </a:bodyPr>
          <a:lstStyle/>
          <a:p>
            <a:pPr marL="0" indent="0">
              <a:buNone/>
            </a:pPr>
            <a:r>
              <a:rPr lang="el-GR" sz="2200" dirty="0"/>
              <a:t>1.  </a:t>
            </a:r>
            <a:r>
              <a:rPr lang="el-GR" dirty="0"/>
              <a:t>Εκπαίδευση για κάποιες γυναίκες που ανήκαν στην ελιτ: Ορισμένες αριστοκρατικές</a:t>
            </a:r>
          </a:p>
          <a:p>
            <a:pPr marL="0" indent="0">
              <a:buNone/>
            </a:pPr>
            <a:r>
              <a:rPr lang="el-GR" dirty="0"/>
              <a:t>οικογένειες παρείχαν εκπαίδευση στις κόρες τους. Αυτές οι γυναίκες μπορεί</a:t>
            </a:r>
          </a:p>
          <a:p>
            <a:pPr marL="0" indent="0">
              <a:buNone/>
            </a:pPr>
            <a:r>
              <a:rPr lang="el-GR" dirty="0"/>
              <a:t>να είχαν πρόσβαση σε γλώσσες, στη λογοτεχνία, στη μουσική και στις τέχνες.</a:t>
            </a:r>
          </a:p>
          <a:p>
            <a:pPr marL="0" indent="0">
              <a:buNone/>
            </a:pPr>
            <a:r>
              <a:rPr lang="el-GR" sz="2200" dirty="0"/>
              <a:t>2.</a:t>
            </a:r>
            <a:r>
              <a:rPr lang="el-GR" dirty="0"/>
              <a:t>  Πνευματικές μούσες και προστάτιδες: Ορισμένες γυναίκες αναδείχθηκαν</a:t>
            </a:r>
          </a:p>
          <a:p>
            <a:pPr marL="0" indent="0">
              <a:buNone/>
            </a:pPr>
            <a:r>
              <a:rPr lang="el-GR" dirty="0"/>
              <a:t>ως πνευματικές μούσες και προστάτιδες των τεχνών και των επιστημών. Για</a:t>
            </a:r>
          </a:p>
          <a:p>
            <a:pPr marL="0" indent="0">
              <a:buNone/>
            </a:pPr>
            <a:r>
              <a:rPr lang="el-GR" dirty="0"/>
              <a:t>παράδειγμα, η Ισαβέλλα της Καστίλης θεωρούνταν προστάτιδα των τεχνών</a:t>
            </a:r>
          </a:p>
          <a:p>
            <a:pPr marL="0" indent="0">
              <a:buNone/>
            </a:pPr>
            <a:r>
              <a:rPr lang="el-GR" dirty="0"/>
              <a:t>και του πολιτισμού.</a:t>
            </a:r>
          </a:p>
          <a:p>
            <a:pPr marL="0" indent="0">
              <a:buNone/>
            </a:pPr>
            <a:r>
              <a:rPr lang="el-GR" sz="2200" dirty="0"/>
              <a:t>3.   </a:t>
            </a:r>
            <a:r>
              <a:rPr lang="el-GR" dirty="0"/>
              <a:t>Γυναίκες που συνεισέφεραν στον πολιτισμό: Ορισμένες γυναίκες</a:t>
            </a:r>
          </a:p>
          <a:p>
            <a:pPr marL="0" indent="0">
              <a:buNone/>
            </a:pPr>
            <a:r>
              <a:rPr lang="el-GR" dirty="0"/>
              <a:t>συνέβαλαν στον πολιτισμό και τη λογοτεχνία με τις ιδέες και τις γραπτές</a:t>
            </a:r>
          </a:p>
          <a:p>
            <a:pPr marL="0" indent="0">
              <a:buNone/>
            </a:pPr>
            <a:r>
              <a:rPr lang="el-GR" dirty="0"/>
              <a:t>τους εργασίες. Η Βιττόρια Κολόνα, για παράδειγμα, ήταν μια ευγενής</a:t>
            </a:r>
          </a:p>
          <a:p>
            <a:pPr marL="0" indent="0">
              <a:buNone/>
            </a:pPr>
            <a:r>
              <a:rPr lang="el-GR" dirty="0"/>
              <a:t>γυναίκα που ανέπτυξε σημαντικές σχέσεις με πολιτισμικές και φιλοσοφικές</a:t>
            </a:r>
          </a:p>
          <a:p>
            <a:pPr marL="0" indent="0">
              <a:buNone/>
            </a:pPr>
            <a:r>
              <a:rPr lang="el-GR" dirty="0"/>
              <a:t>προσεγγίσεις της εποχής.</a:t>
            </a:r>
          </a:p>
          <a:p>
            <a:pPr marL="0" indent="0">
              <a:buNone/>
            </a:pPr>
            <a:endParaRPr lang="en-GB" dirty="0"/>
          </a:p>
        </p:txBody>
      </p:sp>
    </p:spTree>
    <p:extLst>
      <p:ext uri="{BB962C8B-B14F-4D97-AF65-F5344CB8AC3E}">
        <p14:creationId xmlns:p14="http://schemas.microsoft.com/office/powerpoint/2010/main" val="20232326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FF203E-92E1-B6CD-C956-42BED03115B1}"/>
              </a:ext>
            </a:extLst>
          </p:cNvPr>
          <p:cNvSpPr>
            <a:spLocks noGrp="1"/>
          </p:cNvSpPr>
          <p:nvPr>
            <p:ph type="title"/>
          </p:nvPr>
        </p:nvSpPr>
        <p:spPr>
          <a:xfrm>
            <a:off x="913795" y="609601"/>
            <a:ext cx="10353762" cy="457200"/>
          </a:xfrm>
        </p:spPr>
        <p:txBody>
          <a:bodyPr>
            <a:normAutofit fontScale="90000"/>
          </a:bodyPr>
          <a:lstStyle/>
          <a:p>
            <a:r>
              <a:rPr lang="el-GR" dirty="0"/>
              <a:t> </a:t>
            </a:r>
            <a:endParaRPr lang="en-GB" dirty="0"/>
          </a:p>
        </p:txBody>
      </p:sp>
      <p:sp>
        <p:nvSpPr>
          <p:cNvPr id="3" name="Content Placeholder 2">
            <a:extLst>
              <a:ext uri="{FF2B5EF4-FFF2-40B4-BE49-F238E27FC236}">
                <a16:creationId xmlns:a16="http://schemas.microsoft.com/office/drawing/2014/main" id="{C83628C8-6FF7-995B-E996-F61496318E48}"/>
              </a:ext>
            </a:extLst>
          </p:cNvPr>
          <p:cNvSpPr>
            <a:spLocks noGrp="1"/>
          </p:cNvSpPr>
          <p:nvPr>
            <p:ph idx="1"/>
          </p:nvPr>
        </p:nvSpPr>
        <p:spPr>
          <a:xfrm>
            <a:off x="577516" y="77003"/>
            <a:ext cx="11338559" cy="5714198"/>
          </a:xfrm>
        </p:spPr>
        <p:txBody>
          <a:bodyPr>
            <a:normAutofit fontScale="25000" lnSpcReduction="20000"/>
          </a:bodyPr>
          <a:lstStyle/>
          <a:p>
            <a:pPr marL="0" indent="0" algn="ctr">
              <a:buNone/>
            </a:pPr>
            <a:r>
              <a:rPr lang="el-GR" sz="7200" dirty="0"/>
              <a:t>Παρόλες τις προόδους αυτές, πρέπει να επισημανθεί ότι η κοινωνία της Αναγέννησης, παρέμενε, </a:t>
            </a:r>
          </a:p>
          <a:p>
            <a:pPr marL="0" indent="0" algn="ctr">
              <a:buNone/>
            </a:pPr>
            <a:r>
              <a:rPr lang="el-GR" sz="7200" dirty="0"/>
              <a:t>κατά κύριο λόγο πατριαρχική και οι ευκαιρίες για τις γυναίκες ήταν περιορισμένες σε σύγκριση με αυτές των ανδρών . </a:t>
            </a:r>
          </a:p>
          <a:p>
            <a:pPr marL="0" indent="0" algn="ctr">
              <a:buNone/>
            </a:pPr>
            <a:r>
              <a:rPr lang="el-GR" sz="7200" dirty="0"/>
              <a:t>4.  Γυναίκες στη θρησκεία: Στον τομέα της θρησκείας, ο ρόλος των γυναικών περιορίζονταν συχνά στον χώρο του οικιακού και εκκλησιαστικού βίου. Ωστόσο, υπήρχαν γυναίκες που ασχολούνταν με θρησκευτικές</a:t>
            </a:r>
          </a:p>
          <a:p>
            <a:pPr marL="0" indent="0" algn="ctr">
              <a:buNone/>
            </a:pPr>
            <a:r>
              <a:rPr lang="el-GR" sz="7200" dirty="0"/>
              <a:t>δραστηριότητες και ασκούσαν επιρροή, όπως η Καταρίνα της Σιένα, που ήταν μυστικός ιερέας και θεολόγος.</a:t>
            </a:r>
          </a:p>
          <a:p>
            <a:pPr marL="0" indent="0" algn="ctr">
              <a:buNone/>
            </a:pPr>
            <a:endParaRPr lang="el-GR" sz="7200" dirty="0"/>
          </a:p>
          <a:p>
            <a:pPr marL="0" indent="0" algn="ctr">
              <a:buNone/>
            </a:pPr>
            <a:r>
              <a:rPr lang="el-GR" sz="7200" dirty="0"/>
              <a:t>5.  Γάμος και Οικογένεια: Οι γυναίκες, συχνά, θεωρούνταν ως "περιουσία" των οικογενειών τους και η θέση τους      ήταν συνδεδεμένη με τον γάμο και την οικογένεια. Οικογενειακοί δεσμοί, συχνά, καθόριζαν την κοινωνική θέση και το μέλλον των γυναικών.</a:t>
            </a:r>
          </a:p>
          <a:p>
            <a:pPr marL="0" indent="0" algn="ctr">
              <a:buNone/>
            </a:pPr>
            <a:r>
              <a:rPr lang="el-GR" sz="7200" dirty="0"/>
              <a:t>6.  Διακίνηση Ιδεών: Η ανάπτυξη της εκτύπωσης βοήθησε στη διακίνηση ιδεών και στην εξάπλωση της γνώσης. Οι γυναίκες σε περιορισμένο αριθμό περιπτώσεων είχαν πρόσβαση σε βιβλία και εκπαιδεύονταν, προσφέροντας τους έναν μικρό βαθμό αυτονομίας και πνευματικής ανεξαρτησίας.</a:t>
            </a:r>
          </a:p>
          <a:p>
            <a:pPr marL="0" indent="0" algn="ctr">
              <a:buNone/>
            </a:pPr>
            <a:r>
              <a:rPr lang="el-GR" sz="7200" dirty="0"/>
              <a:t>7.  Οικονομική Συμμετοχή: Σε ορισμένες κοινωνικές τάξεις, οι γυναίκες συμμετείχαν στην οικονομία ως επιχειρηματίες ή εργάτριες, συμβάλλοντας στην οικονομική δραστηριότητα της εποχής.</a:t>
            </a:r>
          </a:p>
          <a:p>
            <a:endParaRPr lang="en-GB" dirty="0"/>
          </a:p>
        </p:txBody>
      </p:sp>
    </p:spTree>
    <p:extLst>
      <p:ext uri="{BB962C8B-B14F-4D97-AF65-F5344CB8AC3E}">
        <p14:creationId xmlns:p14="http://schemas.microsoft.com/office/powerpoint/2010/main" val="6074372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18567-3770-7302-5934-D9D5A6748A93}"/>
              </a:ext>
            </a:extLst>
          </p:cNvPr>
          <p:cNvSpPr>
            <a:spLocks noGrp="1"/>
          </p:cNvSpPr>
          <p:nvPr>
            <p:ph type="title"/>
          </p:nvPr>
        </p:nvSpPr>
        <p:spPr/>
        <p:txBody>
          <a:bodyPr/>
          <a:lstStyle/>
          <a:p>
            <a:r>
              <a:rPr lang="el-GR" dirty="0"/>
              <a:t> </a:t>
            </a:r>
            <a:endParaRPr lang="en-GB" dirty="0"/>
          </a:p>
        </p:txBody>
      </p:sp>
      <p:sp>
        <p:nvSpPr>
          <p:cNvPr id="3" name="Content Placeholder 2">
            <a:extLst>
              <a:ext uri="{FF2B5EF4-FFF2-40B4-BE49-F238E27FC236}">
                <a16:creationId xmlns:a16="http://schemas.microsoft.com/office/drawing/2014/main" id="{EAD046A1-D42A-92A8-C8C7-3EDABAACEB44}"/>
              </a:ext>
            </a:extLst>
          </p:cNvPr>
          <p:cNvSpPr>
            <a:spLocks noGrp="1"/>
          </p:cNvSpPr>
          <p:nvPr>
            <p:ph idx="1"/>
          </p:nvPr>
        </p:nvSpPr>
        <p:spPr>
          <a:xfrm>
            <a:off x="913795" y="609601"/>
            <a:ext cx="10353762" cy="5877826"/>
          </a:xfrm>
        </p:spPr>
        <p:txBody>
          <a:bodyPr>
            <a:normAutofit fontScale="32500" lnSpcReduction="20000"/>
          </a:bodyPr>
          <a:lstStyle/>
          <a:p>
            <a:pPr marL="0" indent="0" algn="ctr">
              <a:buNone/>
            </a:pPr>
            <a:r>
              <a:rPr lang="el-GR" sz="6400" dirty="0"/>
              <a:t>8.  Οι Γυναίκες στο Χώρο της Επιστήμης: Ενώ η πρόσβαση των γυναικών στην  εκπαίδευση ήταν περιορισμένη, ορισμένες γυναίκες κατάφεραν να ασχοληθούν με τις επιστήμες. Για παράδειγμα, η Ελένη Πιτζιανή ήταν μια Ιταλίδα φιλόσοφος, μαθηματικός και γιατρός που έζησε στον 15ο αιώνα. </a:t>
            </a:r>
          </a:p>
          <a:p>
            <a:pPr marL="0" indent="0" algn="ctr">
              <a:buNone/>
            </a:pPr>
            <a:endParaRPr lang="el-GR" sz="6400" dirty="0"/>
          </a:p>
          <a:p>
            <a:pPr marL="0" indent="0" algn="ctr">
              <a:buNone/>
            </a:pPr>
            <a:r>
              <a:rPr lang="el-GR" sz="6400" dirty="0"/>
              <a:t>9.  Κοινωνική Ευαισθησία: Ορισμένες γυναίκες ενδιαφέρονταν για κοινωνικά ζητήματα και δικαιώματα. Η Βενέρα Σαβαλόνα, Ιταλίδα ποιήτρια, εξέφραζε τις ανησυχίες της για την κοινωνική δικαιοσύνη και τα δικαιώματα των γυναικών. Παρόλο που οι περιορισμοί ήταν εμφανείς, είναι σημαντικό να αναγνωρίσουμε ότι ορισμένες γυναίκες της Αναγέννησης κατάφεραν να ξεπεράσουν αυτούς τους περιορισμούς και να συμβάλλουν, σημαντικά, στην τέχνη, την φιλοσοφία, την εκπαίδευση και την κοινωνία.</a:t>
            </a:r>
          </a:p>
          <a:p>
            <a:pPr marL="0" indent="0" algn="ctr">
              <a:buNone/>
            </a:pPr>
            <a:r>
              <a:rPr lang="el-GR" sz="6400" dirty="0"/>
              <a:t>10.  Εκπαίδευση και Πνευματική Δραστηριότητα: Ορισμένες γυναίκες είχαν πρόσβαση στην εκπαίδευση και δραστηριοποιούνταν στους πνευματικούς κύκλους της εποχής. Για παράδειγμα, η Βιττόρια Κολόνα είχε πρόσβαση σε βιβλία και συμμετείχε σε πολυάριθμες συζητήσεις με σημαντικούς διανοούμενους της εποχής.</a:t>
            </a:r>
          </a:p>
          <a:p>
            <a:pPr algn="ctr"/>
            <a:endParaRPr lang="en-GB" dirty="0"/>
          </a:p>
        </p:txBody>
      </p:sp>
    </p:spTree>
    <p:extLst>
      <p:ext uri="{BB962C8B-B14F-4D97-AF65-F5344CB8AC3E}">
        <p14:creationId xmlns:p14="http://schemas.microsoft.com/office/powerpoint/2010/main" val="20467670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61AF9E-7040-9D80-68FA-9A1CD4865EF9}"/>
              </a:ext>
            </a:extLst>
          </p:cNvPr>
          <p:cNvSpPr>
            <a:spLocks noGrp="1"/>
          </p:cNvSpPr>
          <p:nvPr>
            <p:ph type="title"/>
          </p:nvPr>
        </p:nvSpPr>
        <p:spPr/>
        <p:txBody>
          <a:bodyPr/>
          <a:lstStyle/>
          <a:p>
            <a:r>
              <a:rPr lang="el-GR" dirty="0"/>
              <a:t> </a:t>
            </a:r>
            <a:endParaRPr lang="en-GB" dirty="0"/>
          </a:p>
        </p:txBody>
      </p:sp>
      <p:sp>
        <p:nvSpPr>
          <p:cNvPr id="3" name="Content Placeholder 2">
            <a:extLst>
              <a:ext uri="{FF2B5EF4-FFF2-40B4-BE49-F238E27FC236}">
                <a16:creationId xmlns:a16="http://schemas.microsoft.com/office/drawing/2014/main" id="{A8E31A91-A33C-EC2A-5AC6-FB734A0BBAD9}"/>
              </a:ext>
            </a:extLst>
          </p:cNvPr>
          <p:cNvSpPr>
            <a:spLocks noGrp="1"/>
          </p:cNvSpPr>
          <p:nvPr>
            <p:ph idx="1"/>
          </p:nvPr>
        </p:nvSpPr>
        <p:spPr>
          <a:xfrm>
            <a:off x="913795" y="609600"/>
            <a:ext cx="10353762" cy="5181600"/>
          </a:xfrm>
        </p:spPr>
        <p:txBody>
          <a:bodyPr>
            <a:normAutofit lnSpcReduction="10000"/>
          </a:bodyPr>
          <a:lstStyle/>
          <a:p>
            <a:r>
              <a:rPr lang="el-GR" sz="2100" dirty="0"/>
              <a:t>Τα δικαιώματα των γυναικών αποτελούν ένα από τα πιο κύρια θέματα όσον αφορά στην κοινωνική δικαιοσύνη  και στην ισότητα .</a:t>
            </a:r>
          </a:p>
          <a:p>
            <a:endParaRPr lang="el-GR" sz="2100" dirty="0"/>
          </a:p>
          <a:p>
            <a:r>
              <a:rPr lang="el-GR" sz="2100" dirty="0"/>
              <a:t>Επικεντρώνονται σε ένα σύνολο θεμελιωδών δικαιωμάτων που διασφαλίζουν στις γυναίκες ίσες ευκαιρίες , προστασία και συμμετοχή στην κοινωνία . </a:t>
            </a:r>
          </a:p>
          <a:p>
            <a:endParaRPr lang="el-GR" sz="2100" dirty="0"/>
          </a:p>
          <a:p>
            <a:r>
              <a:rPr lang="el-GR" sz="2100" dirty="0"/>
              <a:t>Οι αγώνες κατά των διακρίσεων των δύο φύλων είναι μια ατέρμονη πάλη, που απασχολεί την ανθρωπότητα από τα αρχαία χρόνια μέχρι και τις μέρες μας. </a:t>
            </a:r>
          </a:p>
          <a:p>
            <a:endParaRPr lang="el-GR" sz="2100" dirty="0"/>
          </a:p>
          <a:p>
            <a:r>
              <a:rPr lang="el-GR" sz="2100" dirty="0"/>
              <a:t>Το δικαίωμα της ψήφου το οποίο ακόμα και σήμερα σε πολλές χώρες δεν έχει κατακτηθεί , η καταπολέμηση της έμφυλης βίας και οι ίσες αμοιβές στην εργασία είναι μερικά από τα δικαιώματα τα οποία δεν έχουν εδραιωθεί μέχρι και σήμερα.</a:t>
            </a:r>
          </a:p>
          <a:p>
            <a:endParaRPr lang="en-GB" dirty="0"/>
          </a:p>
        </p:txBody>
      </p:sp>
    </p:spTree>
    <p:extLst>
      <p:ext uri="{BB962C8B-B14F-4D97-AF65-F5344CB8AC3E}">
        <p14:creationId xmlns:p14="http://schemas.microsoft.com/office/powerpoint/2010/main" val="4135375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05FDEA-3A29-4010-2585-2EE0D66D40F6}"/>
              </a:ext>
            </a:extLst>
          </p:cNvPr>
          <p:cNvSpPr>
            <a:spLocks noGrp="1"/>
          </p:cNvSpPr>
          <p:nvPr>
            <p:ph type="title"/>
          </p:nvPr>
        </p:nvSpPr>
        <p:spPr/>
        <p:txBody>
          <a:bodyPr/>
          <a:lstStyle/>
          <a:p>
            <a:r>
              <a:rPr lang="el-GR" dirty="0"/>
              <a:t> </a:t>
            </a:r>
            <a:endParaRPr lang="en-GB" dirty="0"/>
          </a:p>
        </p:txBody>
      </p:sp>
      <p:sp>
        <p:nvSpPr>
          <p:cNvPr id="3" name="Content Placeholder 2">
            <a:extLst>
              <a:ext uri="{FF2B5EF4-FFF2-40B4-BE49-F238E27FC236}">
                <a16:creationId xmlns:a16="http://schemas.microsoft.com/office/drawing/2014/main" id="{69558BC3-DA3B-92CE-9FFB-81DB5FB94ED0}"/>
              </a:ext>
            </a:extLst>
          </p:cNvPr>
          <p:cNvSpPr>
            <a:spLocks noGrp="1"/>
          </p:cNvSpPr>
          <p:nvPr>
            <p:ph idx="1"/>
          </p:nvPr>
        </p:nvSpPr>
        <p:spPr>
          <a:xfrm>
            <a:off x="913795" y="1260909"/>
            <a:ext cx="10353762" cy="4530291"/>
          </a:xfrm>
        </p:spPr>
        <p:txBody>
          <a:bodyPr>
            <a:normAutofit fontScale="92500" lnSpcReduction="10000"/>
          </a:bodyPr>
          <a:lstStyle/>
          <a:p>
            <a:pPr marL="0" indent="0" algn="ctr">
              <a:buNone/>
            </a:pPr>
            <a:r>
              <a:rPr lang="el-GR" dirty="0"/>
              <a:t>11.  Γυναίκες Διακονίσσες και Μοναχές: Σε κληρικές και μοναστηριακές</a:t>
            </a:r>
          </a:p>
          <a:p>
            <a:pPr marL="0" indent="0" algn="ctr">
              <a:buNone/>
            </a:pPr>
            <a:r>
              <a:rPr lang="el-GR" dirty="0"/>
              <a:t>κοινότητες, οι γυναίκες μπορούσαν να διαδραματίσουν ρόλο ως διακονίσσες</a:t>
            </a:r>
          </a:p>
          <a:p>
            <a:pPr marL="0" indent="0" algn="ctr">
              <a:buNone/>
            </a:pPr>
            <a:r>
              <a:rPr lang="el-GR" dirty="0"/>
              <a:t>ή μοναχές, ασχολούμενες με τη φιλανθρωπία και την εκπαίδευση.</a:t>
            </a:r>
          </a:p>
          <a:p>
            <a:pPr marL="0" indent="0" algn="ctr">
              <a:buNone/>
            </a:pPr>
            <a:r>
              <a:rPr lang="el-GR" dirty="0"/>
              <a:t>12.  Γυναίκες Επιχειρηματίες: Σε οικονομικό επίπεδο, ορισμένες γυναίκες</a:t>
            </a:r>
          </a:p>
          <a:p>
            <a:pPr marL="0" indent="0" algn="ctr">
              <a:buNone/>
            </a:pPr>
            <a:r>
              <a:rPr lang="el-GR" dirty="0"/>
              <a:t>εμπλέκονταν σε επιχειρηματικές δραστηριότητες. Παραδείγματος χάριν, η</a:t>
            </a:r>
          </a:p>
          <a:p>
            <a:pPr marL="0" indent="0" algn="ctr">
              <a:buNone/>
            </a:pPr>
            <a:r>
              <a:rPr lang="el-GR" dirty="0"/>
              <a:t>Κατερίνα Ντε Μεντίτσι, γνωστή ως "Κατερίνα η Μεγάλη", ήταν μια</a:t>
            </a:r>
          </a:p>
          <a:p>
            <a:pPr marL="0" indent="0" algn="ctr">
              <a:buNone/>
            </a:pPr>
            <a:r>
              <a:rPr lang="el-GR" dirty="0"/>
              <a:t>επιτυχημένη επιχειρηματίας που διαχειρίζονταν την οικογενειακή τράπεζα.</a:t>
            </a:r>
          </a:p>
          <a:p>
            <a:pPr marL="0" indent="0" algn="ctr">
              <a:buNone/>
            </a:pPr>
            <a:r>
              <a:rPr lang="el-GR" dirty="0"/>
              <a:t>13.  Γυναικεία Αγωγή: Ορισμένες γυναίκες αφιερώθηκαν στην εκπαίδευση και</a:t>
            </a:r>
          </a:p>
          <a:p>
            <a:pPr marL="0" indent="0" algn="ctr">
              <a:buNone/>
            </a:pPr>
            <a:r>
              <a:rPr lang="el-GR" dirty="0"/>
              <a:t>τη διδασκαλία. Η Τσιούλια Μπονάτζια, που ήταν φιλόσοφος και δάσκαλος,</a:t>
            </a:r>
          </a:p>
          <a:p>
            <a:pPr marL="0" indent="0" algn="ctr">
              <a:buNone/>
            </a:pPr>
            <a:r>
              <a:rPr lang="el-GR" dirty="0"/>
              <a:t>προωθούσε την εκπαίδευση των κοριτσιών.</a:t>
            </a:r>
          </a:p>
          <a:p>
            <a:pPr marL="0" indent="0" algn="ctr">
              <a:buNone/>
            </a:pPr>
            <a:endParaRPr lang="en-GB" dirty="0"/>
          </a:p>
        </p:txBody>
      </p:sp>
    </p:spTree>
    <p:extLst>
      <p:ext uri="{BB962C8B-B14F-4D97-AF65-F5344CB8AC3E}">
        <p14:creationId xmlns:p14="http://schemas.microsoft.com/office/powerpoint/2010/main" val="4167267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610B4-8B61-C1A6-1EDF-567323DB55BE}"/>
              </a:ext>
            </a:extLst>
          </p:cNvPr>
          <p:cNvSpPr>
            <a:spLocks noGrp="1"/>
          </p:cNvSpPr>
          <p:nvPr>
            <p:ph type="title"/>
          </p:nvPr>
        </p:nvSpPr>
        <p:spPr/>
        <p:txBody>
          <a:bodyPr/>
          <a:lstStyle/>
          <a:p>
            <a:r>
              <a:rPr lang="el-GR" dirty="0"/>
              <a:t> </a:t>
            </a:r>
            <a:endParaRPr lang="en-GB" dirty="0"/>
          </a:p>
        </p:txBody>
      </p:sp>
      <p:sp>
        <p:nvSpPr>
          <p:cNvPr id="3" name="Content Placeholder 2">
            <a:extLst>
              <a:ext uri="{FF2B5EF4-FFF2-40B4-BE49-F238E27FC236}">
                <a16:creationId xmlns:a16="http://schemas.microsoft.com/office/drawing/2014/main" id="{C02A1DD8-8D44-4786-6B3A-40A0CC9BEB1E}"/>
              </a:ext>
            </a:extLst>
          </p:cNvPr>
          <p:cNvSpPr>
            <a:spLocks noGrp="1"/>
          </p:cNvSpPr>
          <p:nvPr>
            <p:ph idx="1"/>
          </p:nvPr>
        </p:nvSpPr>
        <p:spPr>
          <a:xfrm>
            <a:off x="913795" y="866274"/>
            <a:ext cx="10353762" cy="4196614"/>
          </a:xfrm>
        </p:spPr>
        <p:txBody>
          <a:bodyPr/>
          <a:lstStyle/>
          <a:p>
            <a:pPr marL="0" indent="0">
              <a:buNone/>
            </a:pPr>
            <a:r>
              <a:rPr lang="el-GR" dirty="0"/>
              <a:t>14.  Γυναίκες και Επανάσταση: Σε ορισμένες περιπτώσεις, γυναίκες συμμετείχαν</a:t>
            </a:r>
          </a:p>
          <a:p>
            <a:pPr marL="0" indent="0">
              <a:buNone/>
            </a:pPr>
            <a:r>
              <a:rPr lang="el-GR" dirty="0"/>
              <a:t>σε κινήματα επανάστασης και πολιτικού αγώνα. Η Ισαβέλλα της Καστίλης,</a:t>
            </a:r>
          </a:p>
          <a:p>
            <a:pPr marL="0" indent="0">
              <a:buNone/>
            </a:pPr>
            <a:r>
              <a:rPr lang="el-GR" dirty="0"/>
              <a:t>εκτός από προστάτιδα των τεχνών, είχε και πολιτική επίδραση στα γεγονότα της εποχής της.</a:t>
            </a:r>
          </a:p>
          <a:p>
            <a:pPr marL="0" indent="0">
              <a:buNone/>
            </a:pPr>
            <a:r>
              <a:rPr lang="el-GR" dirty="0"/>
              <a:t>15.  Γυναικεία Επαγγέλματα: Παρά τις προκλήσεις, ορισμένες γυναίκες</a:t>
            </a:r>
          </a:p>
          <a:p>
            <a:pPr marL="0" indent="0">
              <a:buNone/>
            </a:pPr>
            <a:r>
              <a:rPr lang="el-GR" dirty="0"/>
              <a:t>ανέλαβαν επαγγέλματα, όπως το εμπόριο ή την ιατρική. </a:t>
            </a:r>
            <a:endParaRPr lang="en-GB" dirty="0"/>
          </a:p>
        </p:txBody>
      </p:sp>
    </p:spTree>
    <p:extLst>
      <p:ext uri="{BB962C8B-B14F-4D97-AF65-F5344CB8AC3E}">
        <p14:creationId xmlns:p14="http://schemas.microsoft.com/office/powerpoint/2010/main" val="423981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0B36C-185C-7B2F-15E0-D7EBB5E182A0}"/>
              </a:ext>
            </a:extLst>
          </p:cNvPr>
          <p:cNvSpPr>
            <a:spLocks noGrp="1"/>
          </p:cNvSpPr>
          <p:nvPr>
            <p:ph type="title"/>
          </p:nvPr>
        </p:nvSpPr>
        <p:spPr>
          <a:xfrm>
            <a:off x="913795" y="609601"/>
            <a:ext cx="10353761" cy="882316"/>
          </a:xfrm>
        </p:spPr>
        <p:txBody>
          <a:bodyPr/>
          <a:lstStyle/>
          <a:p>
            <a:r>
              <a:rPr lang="el-GR" sz="4000" dirty="0">
                <a:solidFill>
                  <a:schemeClr val="tx2">
                    <a:lumMod val="75000"/>
                  </a:schemeClr>
                </a:solidFill>
              </a:rPr>
              <a:t>ΔΙΑΦΩΤΙΣΜΟΣ</a:t>
            </a:r>
            <a:r>
              <a:rPr lang="el-GR" dirty="0"/>
              <a:t> </a:t>
            </a:r>
            <a:endParaRPr lang="en-GB" dirty="0"/>
          </a:p>
        </p:txBody>
      </p:sp>
      <p:pic>
        <p:nvPicPr>
          <p:cNvPr id="4" name="Content Placeholder 3">
            <a:extLst>
              <a:ext uri="{FF2B5EF4-FFF2-40B4-BE49-F238E27FC236}">
                <a16:creationId xmlns:a16="http://schemas.microsoft.com/office/drawing/2014/main" id="{F14D94E1-9EB9-CC54-0649-0A9A93358EAE}"/>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45845" y="1491916"/>
            <a:ext cx="5120640" cy="4405059"/>
          </a:xfrm>
          <a:prstGeom prst="rect">
            <a:avLst/>
          </a:prstGeom>
          <a:noFill/>
        </p:spPr>
      </p:pic>
    </p:spTree>
    <p:extLst>
      <p:ext uri="{BB962C8B-B14F-4D97-AF65-F5344CB8AC3E}">
        <p14:creationId xmlns:p14="http://schemas.microsoft.com/office/powerpoint/2010/main" val="12928113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5120C7-4A38-4DDD-3AC0-AA6E50E22E97}"/>
              </a:ext>
            </a:extLst>
          </p:cNvPr>
          <p:cNvSpPr>
            <a:spLocks noGrp="1"/>
          </p:cNvSpPr>
          <p:nvPr>
            <p:ph type="title"/>
          </p:nvPr>
        </p:nvSpPr>
        <p:spPr/>
        <p:txBody>
          <a:bodyPr/>
          <a:lstStyle/>
          <a:p>
            <a:r>
              <a:rPr lang="el-GR" dirty="0"/>
              <a:t> </a:t>
            </a:r>
            <a:endParaRPr lang="en-GB" dirty="0"/>
          </a:p>
        </p:txBody>
      </p:sp>
      <p:sp>
        <p:nvSpPr>
          <p:cNvPr id="3" name="Content Placeholder 2">
            <a:extLst>
              <a:ext uri="{FF2B5EF4-FFF2-40B4-BE49-F238E27FC236}">
                <a16:creationId xmlns:a16="http://schemas.microsoft.com/office/drawing/2014/main" id="{B9BF2D68-7C07-60E4-9209-27AF47460391}"/>
              </a:ext>
            </a:extLst>
          </p:cNvPr>
          <p:cNvSpPr>
            <a:spLocks noGrp="1"/>
          </p:cNvSpPr>
          <p:nvPr>
            <p:ph idx="1"/>
          </p:nvPr>
        </p:nvSpPr>
        <p:spPr>
          <a:xfrm>
            <a:off x="913795" y="1222408"/>
            <a:ext cx="10353762" cy="5236144"/>
          </a:xfrm>
        </p:spPr>
        <p:txBody>
          <a:bodyPr>
            <a:normAutofit fontScale="92500" lnSpcReduction="20000"/>
          </a:bodyPr>
          <a:lstStyle/>
          <a:p>
            <a:pPr marL="0" indent="0" algn="ctr">
              <a:buNone/>
            </a:pPr>
            <a:r>
              <a:rPr lang="el-GR" dirty="0"/>
              <a:t>Ορισμένες γυναίκες τόλμησαν και εναντιώθηκαν στο στερεότυπο που θεωρούσε το θηλυκό</a:t>
            </a:r>
          </a:p>
          <a:p>
            <a:pPr marL="0" indent="0" algn="ctr">
              <a:buNone/>
            </a:pPr>
            <a:r>
              <a:rPr lang="el-GR" dirty="0"/>
              <a:t>φύλλο, κατώτερο νοητικά, από το ανδρικό, ξεκινώντας το δικό τους, αυτόνομο έργο.</a:t>
            </a:r>
          </a:p>
          <a:p>
            <a:pPr marL="0" indent="0" algn="ctr">
              <a:buNone/>
            </a:pPr>
            <a:r>
              <a:rPr lang="el-GR" dirty="0"/>
              <a:t>Γυναίκες που άφησαν ιστορία, όπως η Pauline Robert de Lezadiere, η οποία έγραψε</a:t>
            </a:r>
          </a:p>
          <a:p>
            <a:pPr marL="0" indent="0" algn="ctr">
              <a:buNone/>
            </a:pPr>
            <a:r>
              <a:rPr lang="el-GR" dirty="0"/>
              <a:t>πολλαπλούς τόμους σχετικά με την Ιστορία των Γαλλικών Νόμων, ή όπως η Caroline</a:t>
            </a:r>
          </a:p>
          <a:p>
            <a:pPr marL="0" indent="0" algn="ctr">
              <a:buNone/>
            </a:pPr>
            <a:r>
              <a:rPr lang="el-GR" dirty="0"/>
              <a:t>Herschel η οποία εξαιτίας των παρατηρήσεων της στην αστροφυσική, το Πανεπιστήμιο</a:t>
            </a:r>
          </a:p>
          <a:p>
            <a:pPr marL="0" indent="0" algn="ctr">
              <a:buNone/>
            </a:pPr>
            <a:r>
              <a:rPr lang="el-GR" dirty="0"/>
              <a:t>της Οξφόρδης μετονόμασε αργότερα ένα κολλέγιο προς τιμήν της, ή όπως η Laura Bassi, η</a:t>
            </a:r>
          </a:p>
          <a:p>
            <a:pPr marL="0" indent="0" algn="ctr">
              <a:buNone/>
            </a:pPr>
            <a:r>
              <a:rPr lang="el-GR" dirty="0"/>
              <a:t>γνωστή φυσικός που έγινε η πρώτη γυναίκα απόφοιτος του Πανεπιστήμιου της</a:t>
            </a:r>
          </a:p>
          <a:p>
            <a:pPr marL="0" indent="0" algn="ctr">
              <a:buNone/>
            </a:pPr>
            <a:r>
              <a:rPr lang="el-GR" dirty="0"/>
              <a:t>Μπολόνια, καθώς και η πρώτη γυναίκα στην Ευρώπη που απέκτησε επαγγελματική θέση</a:t>
            </a:r>
          </a:p>
          <a:p>
            <a:pPr marL="0" indent="0" algn="ctr">
              <a:buNone/>
            </a:pPr>
            <a:r>
              <a:rPr lang="el-GR" dirty="0"/>
              <a:t>σε πανεπιστήμιο. Σε γενικότερα πλαίσια, οι Ιστορικοί υπολογίζουν ότι πάνω από 300</a:t>
            </a:r>
          </a:p>
          <a:p>
            <a:pPr marL="0" indent="0" algn="ctr">
              <a:buNone/>
            </a:pPr>
            <a:r>
              <a:rPr lang="el-GR" dirty="0"/>
              <a:t>γυναίκες συγγραφείς δημοσίευσαν γραπτά έργα τους και αυτό, κοιτώντας μονάχα τη</a:t>
            </a:r>
          </a:p>
          <a:p>
            <a:pPr marL="0" indent="0" algn="ctr">
              <a:buNone/>
            </a:pPr>
            <a:r>
              <a:rPr lang="el-GR" dirty="0"/>
              <a:t>δεκαετία της Γαλλικής Επανάστασης, 1789-99. Γεγονός που παρατηρήθηκε όχι μόνο στη</a:t>
            </a:r>
          </a:p>
          <a:p>
            <a:pPr marL="0" indent="0" algn="ctr">
              <a:buNone/>
            </a:pPr>
            <a:r>
              <a:rPr lang="el-GR" dirty="0"/>
              <a:t>Γαλλία αλλά και στην υπόλοιπη Ευρώπη.</a:t>
            </a:r>
          </a:p>
          <a:p>
            <a:pPr marL="0" indent="0">
              <a:buNone/>
            </a:pPr>
            <a:endParaRPr lang="en-GB" dirty="0"/>
          </a:p>
        </p:txBody>
      </p:sp>
    </p:spTree>
    <p:extLst>
      <p:ext uri="{BB962C8B-B14F-4D97-AF65-F5344CB8AC3E}">
        <p14:creationId xmlns:p14="http://schemas.microsoft.com/office/powerpoint/2010/main" val="4814974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38AE0-B133-1B96-E01B-A8BC9DDA1A55}"/>
              </a:ext>
            </a:extLst>
          </p:cNvPr>
          <p:cNvSpPr>
            <a:spLocks noGrp="1"/>
          </p:cNvSpPr>
          <p:nvPr>
            <p:ph type="title"/>
          </p:nvPr>
        </p:nvSpPr>
        <p:spPr/>
        <p:txBody>
          <a:bodyPr/>
          <a:lstStyle/>
          <a:p>
            <a:r>
              <a:rPr lang="el-GR" dirty="0"/>
              <a:t> </a:t>
            </a:r>
            <a:endParaRPr lang="en-GB" dirty="0"/>
          </a:p>
        </p:txBody>
      </p:sp>
      <p:sp>
        <p:nvSpPr>
          <p:cNvPr id="3" name="Content Placeholder 2">
            <a:extLst>
              <a:ext uri="{FF2B5EF4-FFF2-40B4-BE49-F238E27FC236}">
                <a16:creationId xmlns:a16="http://schemas.microsoft.com/office/drawing/2014/main" id="{824DC6AD-87C4-6E99-DA2B-B23B4CBAA991}"/>
              </a:ext>
            </a:extLst>
          </p:cNvPr>
          <p:cNvSpPr>
            <a:spLocks noGrp="1"/>
          </p:cNvSpPr>
          <p:nvPr>
            <p:ph idx="1"/>
          </p:nvPr>
        </p:nvSpPr>
        <p:spPr>
          <a:xfrm>
            <a:off x="913795" y="827773"/>
            <a:ext cx="10353762" cy="4963427"/>
          </a:xfrm>
        </p:spPr>
        <p:txBody>
          <a:bodyPr>
            <a:normAutofit/>
          </a:bodyPr>
          <a:lstStyle/>
          <a:p>
            <a:pPr marL="0" indent="0" algn="ctr">
              <a:buNone/>
            </a:pPr>
            <a:r>
              <a:rPr lang="el-GR" dirty="0"/>
              <a:t>Γυναίκες, κυρίως αριστοκρατικής καταγωγής, όχι απλώς δεν ήταν απούσες από τον</a:t>
            </a:r>
          </a:p>
          <a:p>
            <a:pPr marL="0" indent="0" algn="ctr">
              <a:buNone/>
            </a:pPr>
            <a:r>
              <a:rPr lang="el-GR" dirty="0"/>
              <a:t>διάλογο της εποχής, αλλά αντιθέτως ήταν υπεύθυνες για την διοργάνωση ενός από</a:t>
            </a:r>
          </a:p>
          <a:p>
            <a:pPr marL="0" indent="0" algn="ctr">
              <a:buNone/>
            </a:pPr>
            <a:r>
              <a:rPr lang="el-GR" dirty="0"/>
              <a:t>τους πιο σημαντικούς πυρήνες παραγωγής και διάπλασης ιδεών του</a:t>
            </a:r>
          </a:p>
          <a:p>
            <a:pPr marL="0" indent="0" algn="ctr">
              <a:buNone/>
            </a:pPr>
            <a:r>
              <a:rPr lang="el-GR" dirty="0"/>
              <a:t>Διαφωτισμού: τα σαλόνια. Η οικοδέσποινα του σαλονιού διάλεγε τους καλεσμένους</a:t>
            </a:r>
          </a:p>
          <a:p>
            <a:pPr marL="0" indent="0" algn="ctr">
              <a:buNone/>
            </a:pPr>
            <a:r>
              <a:rPr lang="el-GR" dirty="0"/>
              <a:t>της, αλλά, πρωτίστως, επέλεγε τα θέματα της συζήτησης και ήταν, επίσης, υπεύθυνη για την</a:t>
            </a:r>
          </a:p>
          <a:p>
            <a:pPr marL="0" indent="0" algn="ctr">
              <a:buNone/>
            </a:pPr>
            <a:r>
              <a:rPr lang="el-GR" dirty="0"/>
              <a:t>ομαλή διεξαγωγή του διαλόγου, χωρίς ωστόσο να εκφέρει άποψη η ίδια. Καταξιωμένοι</a:t>
            </a:r>
          </a:p>
          <a:p>
            <a:pPr marL="0" indent="0" algn="ctr">
              <a:buNone/>
            </a:pPr>
            <a:r>
              <a:rPr lang="el-GR" dirty="0"/>
              <a:t>σεναριογράφοι, ποιητές και συγγραφείς παρουσίαζαν τα αδημοσίευτα ακόμα έργα τους</a:t>
            </a:r>
          </a:p>
          <a:p>
            <a:pPr marL="0" indent="0" algn="ctr">
              <a:buNone/>
            </a:pPr>
            <a:r>
              <a:rPr lang="el-GR" dirty="0"/>
              <a:t>στα σαλόνια και τα έθεταν προς τη διαβούλευση και τον σχολιασμό των καλεσμένων,</a:t>
            </a:r>
          </a:p>
          <a:p>
            <a:pPr marL="0" indent="0" algn="ctr">
              <a:buNone/>
            </a:pPr>
            <a:r>
              <a:rPr lang="el-GR" dirty="0"/>
              <a:t>λαμβάνοντας, ύστερα, την κριτική αυτή, υπόψιν.</a:t>
            </a:r>
          </a:p>
          <a:p>
            <a:pPr marL="0" indent="0" algn="ctr">
              <a:buNone/>
            </a:pPr>
            <a:endParaRPr lang="el-GR" dirty="0"/>
          </a:p>
          <a:p>
            <a:endParaRPr lang="en-GB" dirty="0"/>
          </a:p>
        </p:txBody>
      </p:sp>
    </p:spTree>
    <p:extLst>
      <p:ext uri="{BB962C8B-B14F-4D97-AF65-F5344CB8AC3E}">
        <p14:creationId xmlns:p14="http://schemas.microsoft.com/office/powerpoint/2010/main" val="27130337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29FB56-977C-F55D-B481-7B00724CC305}"/>
              </a:ext>
            </a:extLst>
          </p:cNvPr>
          <p:cNvSpPr>
            <a:spLocks noGrp="1"/>
          </p:cNvSpPr>
          <p:nvPr>
            <p:ph type="title"/>
          </p:nvPr>
        </p:nvSpPr>
        <p:spPr/>
        <p:txBody>
          <a:bodyPr/>
          <a:lstStyle/>
          <a:p>
            <a:r>
              <a:rPr lang="el-GR" dirty="0"/>
              <a:t> </a:t>
            </a:r>
            <a:endParaRPr lang="en-GB" dirty="0"/>
          </a:p>
        </p:txBody>
      </p:sp>
      <p:sp>
        <p:nvSpPr>
          <p:cNvPr id="3" name="Content Placeholder 2">
            <a:extLst>
              <a:ext uri="{FF2B5EF4-FFF2-40B4-BE49-F238E27FC236}">
                <a16:creationId xmlns:a16="http://schemas.microsoft.com/office/drawing/2014/main" id="{F3CC0E0B-1342-3B61-B5E7-12CB0E181EFA}"/>
              </a:ext>
            </a:extLst>
          </p:cNvPr>
          <p:cNvSpPr>
            <a:spLocks noGrp="1"/>
          </p:cNvSpPr>
          <p:nvPr>
            <p:ph idx="1"/>
          </p:nvPr>
        </p:nvSpPr>
        <p:spPr>
          <a:xfrm>
            <a:off x="913795" y="462014"/>
            <a:ext cx="10353762" cy="2107932"/>
          </a:xfrm>
        </p:spPr>
        <p:txBody>
          <a:bodyPr>
            <a:normAutofit/>
          </a:bodyPr>
          <a:lstStyle/>
          <a:p>
            <a:pPr marL="342900" lvl="0" indent="-342900">
              <a:lnSpc>
                <a:spcPct val="107000"/>
              </a:lnSpc>
              <a:spcAft>
                <a:spcPts val="800"/>
              </a:spcAft>
              <a:buFont typeface="Arial" panose="020B0604020202020204" pitchFamily="34" charset="0"/>
              <a:buChar char="•"/>
              <a:tabLst>
                <a:tab pos="457200" algn="l"/>
              </a:tabLst>
            </a:pPr>
            <a:r>
              <a:rPr lang="el-GR" sz="2400" kern="100" dirty="0">
                <a:effectLst/>
                <a:latin typeface="Calibri" panose="020F0502020204030204" pitchFamily="34" charset="0"/>
                <a:ea typeface="Calibri" panose="020F0502020204030204" pitchFamily="34" charset="0"/>
                <a:cs typeface="Times New Roman" panose="02020603050405020304" pitchFamily="18" charset="0"/>
              </a:rPr>
              <a:t>Η Αναγέννηση και ο Διαφωτισμός αν και αποτέλεσαν σημαντικούς σταθμούς στην ιστορία της σκέψης και της κοινωνικής προόδου άφησαν μικρά, αλλά σημαντικά αποτυπώματα στα γυναικεία δικαιώματα. Ο Διαφωτισμός, με την έμφαση του στην λογική, την ισότητα και τα δικαιώματα, έθεσε τις πρώτες βάσεις για την αμφισβήτηση της ανισότητας των δυο φύλων. </a:t>
            </a:r>
          </a:p>
        </p:txBody>
      </p:sp>
      <p:pic>
        <p:nvPicPr>
          <p:cNvPr id="6" name="Picture 5">
            <a:extLst>
              <a:ext uri="{FF2B5EF4-FFF2-40B4-BE49-F238E27FC236}">
                <a16:creationId xmlns:a16="http://schemas.microsoft.com/office/drawing/2014/main" id="{BA641E7F-50DA-4C40-7E6E-2C82E152D4FC}"/>
              </a:ext>
            </a:extLst>
          </p:cNvPr>
          <p:cNvPicPr>
            <a:picLocks noChangeAspect="1"/>
          </p:cNvPicPr>
          <p:nvPr/>
        </p:nvPicPr>
        <p:blipFill>
          <a:blip r:embed="rId2"/>
          <a:stretch>
            <a:fillRect/>
          </a:stretch>
        </p:blipFill>
        <p:spPr>
          <a:xfrm>
            <a:off x="3280556" y="3071952"/>
            <a:ext cx="5274644" cy="2926080"/>
          </a:xfrm>
          <a:prstGeom prst="rect">
            <a:avLst/>
          </a:prstGeom>
        </p:spPr>
      </p:pic>
    </p:spTree>
    <p:extLst>
      <p:ext uri="{BB962C8B-B14F-4D97-AF65-F5344CB8AC3E}">
        <p14:creationId xmlns:p14="http://schemas.microsoft.com/office/powerpoint/2010/main" val="30613882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84DA9-D533-5ECA-78D6-B96641113840}"/>
              </a:ext>
            </a:extLst>
          </p:cNvPr>
          <p:cNvSpPr>
            <a:spLocks noGrp="1"/>
          </p:cNvSpPr>
          <p:nvPr>
            <p:ph type="title"/>
          </p:nvPr>
        </p:nvSpPr>
        <p:spPr>
          <a:xfrm>
            <a:off x="1087655" y="609600"/>
            <a:ext cx="10179901" cy="1326321"/>
          </a:xfrm>
        </p:spPr>
        <p:txBody>
          <a:bodyPr/>
          <a:lstStyle/>
          <a:p>
            <a:r>
              <a:rPr lang="el-GR" cap="none" dirty="0">
                <a:ln w="6600">
                  <a:solidFill>
                    <a:schemeClr val="accent2"/>
                  </a:solidFill>
                  <a:prstDash val="solid"/>
                </a:ln>
                <a:solidFill>
                  <a:srgbClr val="FFFFFF"/>
                </a:solidFill>
                <a:effectLst>
                  <a:outerShdw dist="38100" dir="2700000" algn="tl" rotWithShape="0">
                    <a:schemeClr val="accent2"/>
                  </a:outerShdw>
                </a:effectLst>
              </a:rPr>
              <a:t>ΑΝΘΡΩΠΙΝΑ ΔΙΚΑΙΩΜΑΤΑ ΓΥΝΑΙΚΩΝ ΣΤΗΝ ΣΥΓΧΡΟΝΗ ΕΠΟΧΗ </a:t>
            </a:r>
            <a:endParaRPr lang="en-GB" cap="none" dirty="0">
              <a:ln w="6600">
                <a:solidFill>
                  <a:schemeClr val="accent2"/>
                </a:solidFill>
                <a:prstDash val="solid"/>
              </a:ln>
              <a:solidFill>
                <a:srgbClr val="FFFFFF"/>
              </a:solidFill>
              <a:effectLst>
                <a:outerShdw dist="38100" dir="2700000" algn="tl" rotWithShape="0">
                  <a:schemeClr val="accent2"/>
                </a:outerShdw>
              </a:effectLst>
            </a:endParaRPr>
          </a:p>
        </p:txBody>
      </p:sp>
      <p:pic>
        <p:nvPicPr>
          <p:cNvPr id="4" name="Content Placeholder 3">
            <a:extLst>
              <a:ext uri="{FF2B5EF4-FFF2-40B4-BE49-F238E27FC236}">
                <a16:creationId xmlns:a16="http://schemas.microsoft.com/office/drawing/2014/main" id="{88D9F08E-B2F8-02DB-DE65-DB74631635DF}"/>
              </a:ext>
            </a:extLst>
          </p:cNvPr>
          <p:cNvPicPr>
            <a:picLocks noGrp="1" noChangeAspect="1"/>
          </p:cNvPicPr>
          <p:nvPr>
            <p:ph idx="1"/>
          </p:nvPr>
        </p:nvPicPr>
        <p:blipFill>
          <a:blip r:embed="rId2"/>
          <a:stretch>
            <a:fillRect/>
          </a:stretch>
        </p:blipFill>
        <p:spPr>
          <a:xfrm>
            <a:off x="1780674" y="1935921"/>
            <a:ext cx="8422105" cy="3855279"/>
          </a:xfrm>
          <a:prstGeom prst="rect">
            <a:avLst/>
          </a:prstGeom>
        </p:spPr>
      </p:pic>
    </p:spTree>
    <p:extLst>
      <p:ext uri="{BB962C8B-B14F-4D97-AF65-F5344CB8AC3E}">
        <p14:creationId xmlns:p14="http://schemas.microsoft.com/office/powerpoint/2010/main" val="2733521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AD29B-9C91-F1AB-52A6-E1EFB74A6C02}"/>
              </a:ext>
            </a:extLst>
          </p:cNvPr>
          <p:cNvSpPr>
            <a:spLocks noGrp="1"/>
          </p:cNvSpPr>
          <p:nvPr>
            <p:ph type="title"/>
          </p:nvPr>
        </p:nvSpPr>
        <p:spPr/>
        <p:txBody>
          <a:bodyPr/>
          <a:lstStyle/>
          <a:p>
            <a:r>
              <a:rPr lang="el-GR" dirty="0"/>
              <a:t> </a:t>
            </a:r>
            <a:endParaRPr lang="en-GB" dirty="0"/>
          </a:p>
        </p:txBody>
      </p:sp>
      <p:sp>
        <p:nvSpPr>
          <p:cNvPr id="3" name="Content Placeholder 2">
            <a:extLst>
              <a:ext uri="{FF2B5EF4-FFF2-40B4-BE49-F238E27FC236}">
                <a16:creationId xmlns:a16="http://schemas.microsoft.com/office/drawing/2014/main" id="{3038024F-8C7B-53FC-B34E-699EFF4C57D4}"/>
              </a:ext>
            </a:extLst>
          </p:cNvPr>
          <p:cNvSpPr>
            <a:spLocks noGrp="1"/>
          </p:cNvSpPr>
          <p:nvPr>
            <p:ph idx="1"/>
          </p:nvPr>
        </p:nvSpPr>
        <p:spPr>
          <a:xfrm>
            <a:off x="913795" y="1588169"/>
            <a:ext cx="10353762" cy="4203032"/>
          </a:xfrm>
        </p:spPr>
        <p:txBody>
          <a:bodyPr>
            <a:normAutofit/>
          </a:bodyPr>
          <a:lstStyle/>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Κατά τα νεότερα χρόνια στις δυτικές κοινωνίες η θέση της γυναίκας βελτιώθηκε σταδιακά .  </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Από τον 19ο αιώνα, κυρίως, άρχισε να διαμορφώνεται ένα γυναίκειο κίνημα που κορυφώθηκε κατά τις δεκαετίες του 1960 και 1970 και το οποίο διεκδίκησε την αποτίναξη του ανδρικού ζυγού, την αναγνώριση των δικαιωμάτων των γυναικών και την ισότιμη αντιμετώπιση των δυο φύλων.</a:t>
            </a:r>
          </a:p>
          <a:p>
            <a:pPr>
              <a:lnSpc>
                <a:spcPct val="107000"/>
              </a:lnSpc>
              <a:spcAft>
                <a:spcPts val="800"/>
              </a:spcAft>
            </a:pPr>
            <a:r>
              <a:rPr lang="el-GR" sz="1800" kern="100" dirty="0">
                <a:effectLst/>
                <a:latin typeface="Calibri" panose="020F0502020204030204" pitchFamily="34" charset="0"/>
                <a:ea typeface="Calibri" panose="020F0502020204030204" pitchFamily="34" charset="0"/>
                <a:cs typeface="Times New Roman" panose="02020603050405020304" pitchFamily="18" charset="0"/>
              </a:rPr>
              <a:t>Οι αγώνες των γυναικών ευνοήθηκαν από τις οικονομικές, κοινωνικές και πολιτικές αλλαγές που συντελέστηκαν κατά την περίοδο αυτή. Ο εκδημοκρατισμός των κοινωνιών και η κατοχύρωση των ελευθεριών στους πολίτες δημιούργησαν γόνιμο έδαφος για να προβάλουν και οι γυναίκες τις διεκδικήσεις τους. Από την άλλη πλευρά, η βιομηχανική επανάσταση και επικράτηση του καπιταλιστικού συστήματος δημιούργησαν αυξημένες ανάγκες σε εργατικά χέρια και συνέβαλλαν στην μαζική  ένταξη των γυναικών στην αγορά εργασίας. </a:t>
            </a:r>
          </a:p>
        </p:txBody>
      </p:sp>
    </p:spTree>
    <p:extLst>
      <p:ext uri="{BB962C8B-B14F-4D97-AF65-F5344CB8AC3E}">
        <p14:creationId xmlns:p14="http://schemas.microsoft.com/office/powerpoint/2010/main" val="33735844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A72F75-EA49-67CD-C4F2-EEF4D8FD595A}"/>
              </a:ext>
            </a:extLst>
          </p:cNvPr>
          <p:cNvSpPr>
            <a:spLocks noGrp="1"/>
          </p:cNvSpPr>
          <p:nvPr>
            <p:ph type="title"/>
          </p:nvPr>
        </p:nvSpPr>
        <p:spPr/>
        <p:txBody>
          <a:bodyPr/>
          <a:lstStyle/>
          <a:p>
            <a:r>
              <a:rPr lang="el-GR" dirty="0"/>
              <a:t> </a:t>
            </a:r>
            <a:endParaRPr lang="en-GB" dirty="0"/>
          </a:p>
        </p:txBody>
      </p:sp>
      <p:sp>
        <p:nvSpPr>
          <p:cNvPr id="3" name="Content Placeholder 2">
            <a:extLst>
              <a:ext uri="{FF2B5EF4-FFF2-40B4-BE49-F238E27FC236}">
                <a16:creationId xmlns:a16="http://schemas.microsoft.com/office/drawing/2014/main" id="{DEE8D8CE-3695-CE5D-6182-21C00F8FB344}"/>
              </a:ext>
            </a:extLst>
          </p:cNvPr>
          <p:cNvSpPr>
            <a:spLocks noGrp="1"/>
          </p:cNvSpPr>
          <p:nvPr>
            <p:ph idx="1"/>
          </p:nvPr>
        </p:nvSpPr>
        <p:spPr>
          <a:xfrm>
            <a:off x="557048" y="1450428"/>
            <a:ext cx="4509405" cy="3724755"/>
          </a:xfrm>
        </p:spPr>
        <p:txBody>
          <a:bodyPr>
            <a:noAutofit/>
          </a:bodyPr>
          <a:lstStyle/>
          <a:p>
            <a:pPr marL="0" indent="0">
              <a:buNone/>
            </a:pPr>
            <a:r>
              <a:rPr lang="el-GR" sz="2800" dirty="0">
                <a:solidFill>
                  <a:schemeClr val="accent3">
                    <a:lumMod val="60000"/>
                    <a:lumOff val="40000"/>
                  </a:schemeClr>
                </a:solidFill>
              </a:rPr>
              <a:t>1. Ίσες αποδοχές</a:t>
            </a:r>
          </a:p>
          <a:p>
            <a:pPr marL="0" indent="0">
              <a:buNone/>
            </a:pPr>
            <a:r>
              <a:rPr lang="el-GR" sz="2800" dirty="0">
                <a:solidFill>
                  <a:schemeClr val="accent3">
                    <a:lumMod val="60000"/>
                    <a:lumOff val="40000"/>
                  </a:schemeClr>
                </a:solidFill>
              </a:rPr>
              <a:t>2. Εκπαίδευση και έρευνα</a:t>
            </a:r>
          </a:p>
          <a:p>
            <a:pPr marL="0" indent="0">
              <a:buNone/>
            </a:pPr>
            <a:r>
              <a:rPr lang="el-GR" sz="2800" dirty="0">
                <a:solidFill>
                  <a:schemeClr val="accent3">
                    <a:lumMod val="60000"/>
                    <a:lumOff val="40000"/>
                  </a:schemeClr>
                </a:solidFill>
              </a:rPr>
              <a:t>3.Αντιμετώπιση Βίας</a:t>
            </a:r>
          </a:p>
          <a:p>
            <a:pPr marL="0" indent="0">
              <a:buNone/>
            </a:pPr>
            <a:r>
              <a:rPr lang="el-GR" sz="2800" dirty="0">
                <a:solidFill>
                  <a:schemeClr val="accent3">
                    <a:lumMod val="60000"/>
                    <a:lumOff val="40000"/>
                  </a:schemeClr>
                </a:solidFill>
              </a:rPr>
              <a:t>4. Ηγετικές θέσεις</a:t>
            </a:r>
          </a:p>
          <a:p>
            <a:pPr marL="0" indent="0">
              <a:buNone/>
            </a:pPr>
            <a:r>
              <a:rPr lang="el-GR" sz="2800" dirty="0">
                <a:solidFill>
                  <a:schemeClr val="accent3">
                    <a:lumMod val="60000"/>
                    <a:lumOff val="40000"/>
                  </a:schemeClr>
                </a:solidFill>
              </a:rPr>
              <a:t>5. Δικαίωμα στην οδήγηση</a:t>
            </a:r>
          </a:p>
          <a:p>
            <a:pPr marL="0" indent="0">
              <a:buNone/>
            </a:pPr>
            <a:r>
              <a:rPr lang="el-GR" sz="2800" dirty="0">
                <a:solidFill>
                  <a:schemeClr val="accent3">
                    <a:lumMod val="60000"/>
                    <a:lumOff val="40000"/>
                  </a:schemeClr>
                </a:solidFill>
              </a:rPr>
              <a:t>6. Δικαίωμα ψήφου</a:t>
            </a:r>
            <a:endParaRPr lang="en-GB" sz="2800" dirty="0">
              <a:solidFill>
                <a:schemeClr val="accent3">
                  <a:lumMod val="60000"/>
                  <a:lumOff val="40000"/>
                </a:schemeClr>
              </a:solidFill>
            </a:endParaRPr>
          </a:p>
        </p:txBody>
      </p:sp>
      <p:pic>
        <p:nvPicPr>
          <p:cNvPr id="4" name="Picture 3">
            <a:extLst>
              <a:ext uri="{FF2B5EF4-FFF2-40B4-BE49-F238E27FC236}">
                <a16:creationId xmlns:a16="http://schemas.microsoft.com/office/drawing/2014/main" id="{7146556D-3A50-411F-61AF-3028A03B3D30}"/>
              </a:ext>
            </a:extLst>
          </p:cNvPr>
          <p:cNvPicPr>
            <a:picLocks noChangeAspect="1"/>
          </p:cNvPicPr>
          <p:nvPr/>
        </p:nvPicPr>
        <p:blipFill>
          <a:blip r:embed="rId2"/>
          <a:stretch>
            <a:fillRect/>
          </a:stretch>
        </p:blipFill>
        <p:spPr>
          <a:xfrm>
            <a:off x="5612524" y="1303283"/>
            <a:ext cx="6285186" cy="4487917"/>
          </a:xfrm>
          <a:prstGeom prst="rect">
            <a:avLst/>
          </a:prstGeom>
        </p:spPr>
      </p:pic>
    </p:spTree>
    <p:extLst>
      <p:ext uri="{BB962C8B-B14F-4D97-AF65-F5344CB8AC3E}">
        <p14:creationId xmlns:p14="http://schemas.microsoft.com/office/powerpoint/2010/main" val="38119455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F35E2-CC87-1095-4E82-926A69075074}"/>
              </a:ext>
            </a:extLst>
          </p:cNvPr>
          <p:cNvSpPr>
            <a:spLocks noGrp="1"/>
          </p:cNvSpPr>
          <p:nvPr>
            <p:ph type="title"/>
          </p:nvPr>
        </p:nvSpPr>
        <p:spPr/>
        <p:txBody>
          <a:bodyPr/>
          <a:lstStyle/>
          <a:p>
            <a:r>
              <a:rPr lang="el-GR" dirty="0"/>
              <a:t> </a:t>
            </a:r>
            <a:endParaRPr lang="en-GB" dirty="0"/>
          </a:p>
        </p:txBody>
      </p:sp>
      <p:sp>
        <p:nvSpPr>
          <p:cNvPr id="3" name="Content Placeholder 2">
            <a:extLst>
              <a:ext uri="{FF2B5EF4-FFF2-40B4-BE49-F238E27FC236}">
                <a16:creationId xmlns:a16="http://schemas.microsoft.com/office/drawing/2014/main" id="{17253ABF-69A8-E765-715B-E46937AFD393}"/>
              </a:ext>
            </a:extLst>
          </p:cNvPr>
          <p:cNvSpPr>
            <a:spLocks noGrp="1"/>
          </p:cNvSpPr>
          <p:nvPr>
            <p:ph idx="1"/>
          </p:nvPr>
        </p:nvSpPr>
        <p:spPr>
          <a:xfrm>
            <a:off x="913795" y="756745"/>
            <a:ext cx="10353762" cy="5491655"/>
          </a:xfrm>
        </p:spPr>
        <p:txBody>
          <a:bodyPr>
            <a:normAutofit fontScale="92500"/>
          </a:bodyPr>
          <a:lstStyle/>
          <a:p>
            <a:pPr marL="0" indent="0">
              <a:buNone/>
            </a:pPr>
            <a:r>
              <a:rPr lang="el-GR" sz="2300" dirty="0">
                <a:solidFill>
                  <a:srgbClr val="FFC000"/>
                </a:solidFill>
              </a:rPr>
              <a:t>Ίσες αποδοχές:</a:t>
            </a:r>
          </a:p>
          <a:p>
            <a:pPr marL="0" indent="0">
              <a:buNone/>
            </a:pPr>
            <a:r>
              <a:rPr lang="el-GR" sz="2300" dirty="0"/>
              <a:t>Οι γυναίκες κερδίζουν κατά μέσο όρο 16 % λιγότερο από τους άνδρες στην Ευρωπαϊκή Ένωση (ΕΕ-27), με σημαντικές διαφορές μεταξύ των χωρών. Η ΕΕ ευαισθητοποιεί σχετικά με την κατάσταση, με την ετήσια Ημέρα, για την Ισότητα των Αμοιβών της Ευρωπαϊκής Επιτροπής, στις 4 Νοεμβρίου και θεσπίζει διάφορους νόμους, όπως τα δικαιώματα της ΕΕ, για την ισορροπία μεταξύ επαγγελματικής και προσωπικής ζωής. </a:t>
            </a:r>
          </a:p>
          <a:p>
            <a:pPr marL="0" indent="0">
              <a:buNone/>
            </a:pPr>
            <a:r>
              <a:rPr lang="el-GR" sz="2300" dirty="0">
                <a:solidFill>
                  <a:srgbClr val="FFFF00"/>
                </a:solidFill>
              </a:rPr>
              <a:t>Εκπαίδευση και έρευνα</a:t>
            </a:r>
            <a:r>
              <a:rPr lang="el-GR" sz="2300" dirty="0"/>
              <a:t>:</a:t>
            </a:r>
          </a:p>
          <a:p>
            <a:pPr marL="0" indent="0">
              <a:buNone/>
            </a:pPr>
            <a:r>
              <a:rPr lang="el-GR" sz="2300" dirty="0"/>
              <a:t>Οι ανισότητες μεταξύ των φύλων στον τομέα της εκπαίδευσης εξακολουθούν να υφίστανται, για παράδειγμα, όσον αφορά τις προτιμήσεις στην επιλογή των σπουδών. Οι γυναίκες είναι πιο πιθανό να έχουν πτυχίο τριτοβάθμιας εκπαίδευσης, αλλά εξακολουθούν να υπερεκπροσωπούνται σε τομείς σπουδών, που συνδέονται με παραδοσιακούς γυναικείους ρόλους, όπως οι τομείς που συνδέονται με την παροχή φροντίδας και υποεκπροσωπούνται σε τομείς, όπως η επιστήμη και η μηχανολογία. </a:t>
            </a:r>
          </a:p>
          <a:p>
            <a:pPr marL="0" indent="0">
              <a:buNone/>
            </a:pPr>
            <a:endParaRPr lang="en-GB" dirty="0"/>
          </a:p>
        </p:txBody>
      </p:sp>
    </p:spTree>
    <p:extLst>
      <p:ext uri="{BB962C8B-B14F-4D97-AF65-F5344CB8AC3E}">
        <p14:creationId xmlns:p14="http://schemas.microsoft.com/office/powerpoint/2010/main" val="362112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604778-3816-E0A9-53D0-DC13AF424568}"/>
              </a:ext>
            </a:extLst>
          </p:cNvPr>
          <p:cNvSpPr>
            <a:spLocks noGrp="1"/>
          </p:cNvSpPr>
          <p:nvPr>
            <p:ph type="title"/>
          </p:nvPr>
        </p:nvSpPr>
        <p:spPr/>
        <p:txBody>
          <a:bodyPr/>
          <a:lstStyle/>
          <a:p>
            <a:r>
              <a:rPr lang="el-GR" dirty="0"/>
              <a:t>ΑΡΧΑΙΟΤΗΤΑ </a:t>
            </a:r>
            <a:endParaRPr lang="en-GB" dirty="0"/>
          </a:p>
        </p:txBody>
      </p:sp>
      <p:sp>
        <p:nvSpPr>
          <p:cNvPr id="3" name="Content Placeholder 2">
            <a:extLst>
              <a:ext uri="{FF2B5EF4-FFF2-40B4-BE49-F238E27FC236}">
                <a16:creationId xmlns:a16="http://schemas.microsoft.com/office/drawing/2014/main" id="{FCE5D03B-CA21-758D-B6FD-E468C736F9D0}"/>
              </a:ext>
            </a:extLst>
          </p:cNvPr>
          <p:cNvSpPr>
            <a:spLocks noGrp="1"/>
          </p:cNvSpPr>
          <p:nvPr>
            <p:ph sz="half" idx="1"/>
          </p:nvPr>
        </p:nvSpPr>
        <p:spPr>
          <a:xfrm>
            <a:off x="289327" y="2188680"/>
            <a:ext cx="5106004" cy="3702881"/>
          </a:xfrm>
        </p:spPr>
        <p:txBody>
          <a:bodyPr>
            <a:normAutofit lnSpcReduction="10000"/>
          </a:bodyPr>
          <a:lstStyle/>
          <a:p>
            <a:r>
              <a:rPr lang="el-GR" dirty="0"/>
              <a:t>Στις πατριαρχικές και ανδροκρατούμενες κοινωνίες του παρελθόντος, η θέση της γυναίκας ήταν σαφώς υποβαθμισμένη . Παρά τις διαφοροποιήσεις που παρουσιάζονται ανά  εποχές και κοινωνίες όπως για παράδειγμα, στην μινωική Κρήτη και αρχαία Σπάρτη , όπου οι γυναίκες έχαιραν κάποιου κύρους και σεβασμού, η γυναίκα γενικά θεωρούνταν κατώτερο ον .</a:t>
            </a:r>
          </a:p>
          <a:p>
            <a:endParaRPr lang="el-GR" dirty="0"/>
          </a:p>
          <a:p>
            <a:endParaRPr lang="en-GB" dirty="0"/>
          </a:p>
        </p:txBody>
      </p:sp>
      <p:sp>
        <p:nvSpPr>
          <p:cNvPr id="5" name="Content Placeholder 4">
            <a:extLst>
              <a:ext uri="{FF2B5EF4-FFF2-40B4-BE49-F238E27FC236}">
                <a16:creationId xmlns:a16="http://schemas.microsoft.com/office/drawing/2014/main" id="{E2112387-2DA5-32C4-D805-354A6142DCED}"/>
              </a:ext>
            </a:extLst>
          </p:cNvPr>
          <p:cNvSpPr>
            <a:spLocks noGrp="1"/>
          </p:cNvSpPr>
          <p:nvPr>
            <p:ph sz="half" idx="2"/>
          </p:nvPr>
        </p:nvSpPr>
        <p:spPr>
          <a:xfrm>
            <a:off x="6329519" y="2536563"/>
            <a:ext cx="4275291" cy="3007114"/>
          </a:xfrm>
        </p:spPr>
        <p:txBody>
          <a:bodyPr>
            <a:normAutofit lnSpcReduction="10000"/>
          </a:bodyPr>
          <a:lstStyle/>
          <a:p>
            <a:endParaRPr lang="en-GB" dirty="0"/>
          </a:p>
        </p:txBody>
      </p:sp>
      <p:pic>
        <p:nvPicPr>
          <p:cNvPr id="4" name="Picture 3">
            <a:extLst>
              <a:ext uri="{FF2B5EF4-FFF2-40B4-BE49-F238E27FC236}">
                <a16:creationId xmlns:a16="http://schemas.microsoft.com/office/drawing/2014/main" id="{BD3372FD-30AA-00E0-A57A-47FDF13D8950}"/>
              </a:ext>
            </a:extLst>
          </p:cNvPr>
          <p:cNvPicPr>
            <a:picLocks noChangeAspect="1"/>
          </p:cNvPicPr>
          <p:nvPr/>
        </p:nvPicPr>
        <p:blipFill>
          <a:blip r:embed="rId2"/>
          <a:stretch>
            <a:fillRect/>
          </a:stretch>
        </p:blipFill>
        <p:spPr>
          <a:xfrm>
            <a:off x="5511417" y="2088319"/>
            <a:ext cx="6591490" cy="3505873"/>
          </a:xfrm>
          <a:prstGeom prst="rect">
            <a:avLst/>
          </a:prstGeom>
        </p:spPr>
      </p:pic>
    </p:spTree>
    <p:extLst>
      <p:ext uri="{BB962C8B-B14F-4D97-AF65-F5344CB8AC3E}">
        <p14:creationId xmlns:p14="http://schemas.microsoft.com/office/powerpoint/2010/main" val="302148344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669BCD-7E7C-A062-ADFE-11C67CDBAA94}"/>
              </a:ext>
            </a:extLst>
          </p:cNvPr>
          <p:cNvSpPr>
            <a:spLocks noGrp="1"/>
          </p:cNvSpPr>
          <p:nvPr>
            <p:ph type="title"/>
          </p:nvPr>
        </p:nvSpPr>
        <p:spPr/>
        <p:txBody>
          <a:bodyPr/>
          <a:lstStyle/>
          <a:p>
            <a:r>
              <a:rPr lang="el-GR" dirty="0"/>
              <a:t> </a:t>
            </a:r>
            <a:endParaRPr lang="en-GB" dirty="0"/>
          </a:p>
        </p:txBody>
      </p:sp>
      <p:sp>
        <p:nvSpPr>
          <p:cNvPr id="3" name="Content Placeholder 2">
            <a:extLst>
              <a:ext uri="{FF2B5EF4-FFF2-40B4-BE49-F238E27FC236}">
                <a16:creationId xmlns:a16="http://schemas.microsoft.com/office/drawing/2014/main" id="{AAF33ECD-B3E0-478C-6E56-AE614A4A5F72}"/>
              </a:ext>
            </a:extLst>
          </p:cNvPr>
          <p:cNvSpPr>
            <a:spLocks noGrp="1"/>
          </p:cNvSpPr>
          <p:nvPr>
            <p:ph idx="1"/>
          </p:nvPr>
        </p:nvSpPr>
        <p:spPr>
          <a:xfrm>
            <a:off x="913795" y="804041"/>
            <a:ext cx="10353762" cy="4987159"/>
          </a:xfrm>
        </p:spPr>
        <p:txBody>
          <a:bodyPr>
            <a:normAutofit fontScale="92500" lnSpcReduction="10000"/>
          </a:bodyPr>
          <a:lstStyle/>
          <a:p>
            <a:pPr marL="0" indent="0">
              <a:buNone/>
            </a:pPr>
            <a:r>
              <a:rPr lang="el-GR" sz="2400" dirty="0">
                <a:solidFill>
                  <a:srgbClr val="00B0F0"/>
                </a:solidFill>
              </a:rPr>
              <a:t>Βία :</a:t>
            </a:r>
          </a:p>
          <a:p>
            <a:pPr marL="0" indent="0">
              <a:buNone/>
            </a:pPr>
            <a:r>
              <a:rPr lang="el-GR" sz="2400" dirty="0"/>
              <a:t>Το 33 % των γυναικών στην ΕΕ έχουν υποστεί σωματική και/ή σεξουαλική βία! </a:t>
            </a:r>
          </a:p>
          <a:p>
            <a:pPr marL="0" indent="0">
              <a:buNone/>
            </a:pPr>
            <a:r>
              <a:rPr lang="el-GR" sz="2400" dirty="0"/>
              <a:t>Η ΕΕ στοχεύει στην αντιμετώπιση της έμφυλης βίας μέσω νομοθεσίας και πρακτικών μέτρων για τα δικαιώματα των θυμάτων, σύμφωνα με τη Σύμβαση του Συμβουλίου της Ευρώπης, για την πρόληψη και την καταπολέμηση της βίας, κατά των γυναικών και της ενδοοικογενειακής βίας.</a:t>
            </a:r>
          </a:p>
          <a:p>
            <a:pPr marL="0" indent="0">
              <a:buNone/>
            </a:pPr>
            <a:r>
              <a:rPr lang="el-GR" sz="2400" dirty="0">
                <a:solidFill>
                  <a:schemeClr val="accent5">
                    <a:lumMod val="40000"/>
                    <a:lumOff val="60000"/>
                  </a:schemeClr>
                </a:solidFill>
              </a:rPr>
              <a:t>Ηγετικές θέσεις</a:t>
            </a:r>
            <a:r>
              <a:rPr lang="el-GR" sz="2400" dirty="0"/>
              <a:t>:</a:t>
            </a:r>
          </a:p>
          <a:p>
            <a:pPr marL="0" indent="0">
              <a:buNone/>
            </a:pPr>
            <a:r>
              <a:rPr lang="el-GR" sz="2400" dirty="0"/>
              <a:t>Οι γυναίκες εκπροσωπούνται λιγότερο σε ηγετικές θέσεις, σε διάφορους τομείς, όπως η πολιτική, η οικονομία, η επιστήμη και η έρευνα. Μόνο το 7,5 % των προέδρων των διοικητικών συμβουλιων και το 7,7 % των διευθυντικών στελεχών είναι γυναίκες .</a:t>
            </a:r>
          </a:p>
          <a:p>
            <a:pPr marL="0" indent="0">
              <a:buNone/>
            </a:pPr>
            <a:endParaRPr lang="el-GR" sz="2400" dirty="0"/>
          </a:p>
          <a:p>
            <a:pPr marL="0" indent="0">
              <a:buNone/>
            </a:pPr>
            <a:endParaRPr lang="en-GB" dirty="0"/>
          </a:p>
        </p:txBody>
      </p:sp>
    </p:spTree>
    <p:extLst>
      <p:ext uri="{BB962C8B-B14F-4D97-AF65-F5344CB8AC3E}">
        <p14:creationId xmlns:p14="http://schemas.microsoft.com/office/powerpoint/2010/main" val="125991186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3AF1BB-3C90-3554-A7E7-09000D131B1F}"/>
              </a:ext>
            </a:extLst>
          </p:cNvPr>
          <p:cNvSpPr>
            <a:spLocks noGrp="1"/>
          </p:cNvSpPr>
          <p:nvPr>
            <p:ph type="title"/>
          </p:nvPr>
        </p:nvSpPr>
        <p:spPr/>
        <p:txBody>
          <a:bodyPr/>
          <a:lstStyle/>
          <a:p>
            <a:r>
              <a:rPr lang="el-GR" dirty="0"/>
              <a:t> </a:t>
            </a:r>
            <a:endParaRPr lang="en-GB" dirty="0"/>
          </a:p>
        </p:txBody>
      </p:sp>
      <p:sp>
        <p:nvSpPr>
          <p:cNvPr id="3" name="Content Placeholder 2">
            <a:extLst>
              <a:ext uri="{FF2B5EF4-FFF2-40B4-BE49-F238E27FC236}">
                <a16:creationId xmlns:a16="http://schemas.microsoft.com/office/drawing/2014/main" id="{68DBED46-2902-1A16-AD07-D6C08710DD15}"/>
              </a:ext>
            </a:extLst>
          </p:cNvPr>
          <p:cNvSpPr>
            <a:spLocks noGrp="1"/>
          </p:cNvSpPr>
          <p:nvPr>
            <p:ph idx="1"/>
          </p:nvPr>
        </p:nvSpPr>
        <p:spPr>
          <a:xfrm>
            <a:off x="913795" y="346841"/>
            <a:ext cx="10353762" cy="6211614"/>
          </a:xfrm>
        </p:spPr>
        <p:txBody>
          <a:bodyPr>
            <a:noAutofit/>
          </a:bodyPr>
          <a:lstStyle/>
          <a:p>
            <a:pPr marL="0" indent="0">
              <a:buNone/>
            </a:pPr>
            <a:r>
              <a:rPr lang="el-GR" dirty="0">
                <a:solidFill>
                  <a:schemeClr val="accent1">
                    <a:lumMod val="60000"/>
                    <a:lumOff val="40000"/>
                  </a:schemeClr>
                </a:solidFill>
              </a:rPr>
              <a:t>Δικαίωμα Ψήφου:</a:t>
            </a:r>
          </a:p>
          <a:p>
            <a:pPr marL="0" indent="0">
              <a:buNone/>
            </a:pPr>
            <a:r>
              <a:rPr lang="el-GR" dirty="0"/>
              <a:t>Επιπρόσθετα, ένα άλλο εφόδιο ύψιστης αξίας, που απέκτησαν οι γυναίκες, ήταν το δικαίωμα ψήφου. Ξεκινώντας από τα τέλη του 19ου αιώνα, οι γυναίκες προσπάθησαν να αλλάξουν τη νομοθεσία και να διεκδικήσουν το δικαίωμα της προσθήκης, του δικού τους στίγματος στην πολιτική, προκειμένου να μπορούν να αποφασίζουν για τα κοινά, παρέχοντας την ψήφο τους. Το 1832, στην Ελλάδα, οι γυναίκες ήταν αποκλεισμένες από την εκλογική διαδικασία. Η πρώτη πρόταση για να τους δοθεί δικαίωμα ψήφου παραχωρήθηκε στις 19 Μαΐου του 1922 από τον πρωθυπουργό Δημήτριο Γούναρη, κατά τη συνταγματική συνέλευση. Για να προστεθεί αυτή η πρόταση στο σύνταγμα, απαιτούνταν να υπάρξει πλειοψηφία, κερδίζοντας το 80%, αλλά αυτό δεν επετεύχθη. </a:t>
            </a:r>
          </a:p>
          <a:p>
            <a:pPr marL="0" indent="0">
              <a:buNone/>
            </a:pPr>
            <a:r>
              <a:rPr lang="el-GR" dirty="0"/>
              <a:t>Ωστόσο, το 1925, εγκρίθηκε ένας νόμος, ο οποίος επέτρεπε στις γυναίκες, να έχουν δικαίωμα ψήφου στις τοπικές εκλογές, εφόσον είχαν συμπληρώσει το 30ό έτος της ηλικίας τους και εφόσον είχαν ολοκληρώσει την πρωτοβάθμια εκπαίδευση. Αυτός ο νόμος, όμως, δεν εφαρμόστηκε, έως ότου, ενεπλάκη το φεμινιστικό κίνημα και άσκησε πίεση στην κυβέρνηση το Δεκέμβριο του 1927 και το Μάρτιο του 1929. Πρώτη φορά, στις εκλογές της Θεσσαλονίκης, το Δεκέμβριο του 1930, 240 γυναίκες ψήφισαν σε τοπικό επίπεδο.</a:t>
            </a:r>
            <a:endParaRPr lang="en-GB" dirty="0"/>
          </a:p>
        </p:txBody>
      </p:sp>
    </p:spTree>
    <p:extLst>
      <p:ext uri="{BB962C8B-B14F-4D97-AF65-F5344CB8AC3E}">
        <p14:creationId xmlns:p14="http://schemas.microsoft.com/office/powerpoint/2010/main" val="11984870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DE20DA-1B7F-DE76-68DB-1E16B7D5E98D}"/>
              </a:ext>
            </a:extLst>
          </p:cNvPr>
          <p:cNvSpPr>
            <a:spLocks noGrp="1"/>
          </p:cNvSpPr>
          <p:nvPr>
            <p:ph type="title"/>
          </p:nvPr>
        </p:nvSpPr>
        <p:spPr/>
        <p:txBody>
          <a:bodyPr/>
          <a:lstStyle/>
          <a:p>
            <a:r>
              <a:rPr lang="el-GR" dirty="0"/>
              <a:t> </a:t>
            </a:r>
            <a:endParaRPr lang="en-GB" dirty="0"/>
          </a:p>
        </p:txBody>
      </p:sp>
      <p:sp>
        <p:nvSpPr>
          <p:cNvPr id="3" name="Content Placeholder 2">
            <a:extLst>
              <a:ext uri="{FF2B5EF4-FFF2-40B4-BE49-F238E27FC236}">
                <a16:creationId xmlns:a16="http://schemas.microsoft.com/office/drawing/2014/main" id="{EAF619A1-CEB0-516D-70B6-AB01D36517F5}"/>
              </a:ext>
            </a:extLst>
          </p:cNvPr>
          <p:cNvSpPr>
            <a:spLocks noGrp="1"/>
          </p:cNvSpPr>
          <p:nvPr>
            <p:ph idx="1"/>
          </p:nvPr>
        </p:nvSpPr>
        <p:spPr>
          <a:xfrm>
            <a:off x="913795" y="1337912"/>
            <a:ext cx="10353762" cy="5226517"/>
          </a:xfrm>
        </p:spPr>
        <p:txBody>
          <a:bodyPr/>
          <a:lstStyle/>
          <a:p>
            <a:pPr marL="0" indent="0">
              <a:lnSpc>
                <a:spcPct val="107000"/>
              </a:lnSpc>
              <a:spcAft>
                <a:spcPts val="800"/>
              </a:spcAft>
              <a:buNone/>
            </a:pPr>
            <a:r>
              <a:rPr lang="el-GR" dirty="0">
                <a:solidFill>
                  <a:schemeClr val="accent1">
                    <a:lumMod val="20000"/>
                    <a:lumOff val="80000"/>
                  </a:schemeClr>
                </a:solidFill>
              </a:rPr>
              <a:t> </a:t>
            </a:r>
            <a:r>
              <a:rPr lang="el-GR" sz="2200" kern="100" dirty="0">
                <a:effectLst/>
                <a:latin typeface="Calibri" panose="020F0502020204030204" pitchFamily="34" charset="0"/>
                <a:ea typeface="Calibri" panose="020F0502020204030204" pitchFamily="34" charset="0"/>
                <a:cs typeface="Times New Roman" panose="02020603050405020304" pitchFamily="18" charset="0"/>
              </a:rPr>
              <a:t>ΔΙΚΑΙΩΜΑ ΟΔΗΓΗΣΗΣ </a:t>
            </a:r>
          </a:p>
          <a:p>
            <a:pPr>
              <a:lnSpc>
                <a:spcPct val="107000"/>
              </a:lnSpc>
              <a:spcAft>
                <a:spcPts val="800"/>
              </a:spcAft>
            </a:pPr>
            <a:r>
              <a:rPr lang="el-GR" sz="2200" kern="100" dirty="0">
                <a:effectLst/>
                <a:latin typeface="Calibri" panose="020F0502020204030204" pitchFamily="34" charset="0"/>
                <a:ea typeface="Calibri" panose="020F0502020204030204" pitchFamily="34" charset="0"/>
                <a:cs typeface="Times New Roman" panose="02020603050405020304" pitchFamily="18" charset="0"/>
              </a:rPr>
              <a:t> Οι γυναίκες ξεκίνησαν να οδηγούν στην Ελλάδα μετά τον ΒΠΠ και ιδίως, από το 1950 και μετά καθώς αποτελούσε προκατάληψη. </a:t>
            </a:r>
          </a:p>
          <a:p>
            <a:pPr>
              <a:lnSpc>
                <a:spcPct val="107000"/>
              </a:lnSpc>
              <a:spcAft>
                <a:spcPts val="800"/>
              </a:spcAft>
            </a:pPr>
            <a:r>
              <a:rPr lang="el-GR" sz="2200" kern="100" dirty="0">
                <a:effectLst/>
                <a:latin typeface="Calibri" panose="020F0502020204030204" pitchFamily="34" charset="0"/>
                <a:ea typeface="Calibri" panose="020F0502020204030204" pitchFamily="34" charset="0"/>
                <a:cs typeface="Times New Roman" panose="02020603050405020304" pitchFamily="18" charset="0"/>
              </a:rPr>
              <a:t>Η πρώτη άδεια οδήγησης για αυτοκίνητα που δόθηκε σε γυναίκα ήταν το 1900, στην Ουάσιγκτον των ΗΠΑ. Η γυναίκα αυτή ονομαζόταν, Αnne French. Ωστόσο, η άδεια οδήγησης για μηχανή, χρειάστηκε άλλα 37 χρόνια για να αρχίσει να δίνεται στις γυναίκες. </a:t>
            </a:r>
          </a:p>
          <a:p>
            <a:pPr marL="0" indent="0">
              <a:buNone/>
            </a:pPr>
            <a:endParaRPr lang="en-GB" dirty="0"/>
          </a:p>
        </p:txBody>
      </p:sp>
    </p:spTree>
    <p:extLst>
      <p:ext uri="{BB962C8B-B14F-4D97-AF65-F5344CB8AC3E}">
        <p14:creationId xmlns:p14="http://schemas.microsoft.com/office/powerpoint/2010/main" val="24575648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58001C-3770-F780-E9F3-141E0588F711}"/>
              </a:ext>
            </a:extLst>
          </p:cNvPr>
          <p:cNvSpPr>
            <a:spLocks noGrp="1"/>
          </p:cNvSpPr>
          <p:nvPr>
            <p:ph type="title"/>
          </p:nvPr>
        </p:nvSpPr>
        <p:spPr/>
        <p:txBody>
          <a:bodyPr/>
          <a:lstStyle/>
          <a:p>
            <a:r>
              <a:rPr lang="el-GR" dirty="0"/>
              <a:t>ΠΗΓΕς  </a:t>
            </a:r>
            <a:endParaRPr lang="en-GB" dirty="0"/>
          </a:p>
        </p:txBody>
      </p:sp>
      <p:sp>
        <p:nvSpPr>
          <p:cNvPr id="3" name="Content Placeholder 2">
            <a:extLst>
              <a:ext uri="{FF2B5EF4-FFF2-40B4-BE49-F238E27FC236}">
                <a16:creationId xmlns:a16="http://schemas.microsoft.com/office/drawing/2014/main" id="{242B02A6-3586-DC5E-189D-FC8CEE1168FA}"/>
              </a:ext>
            </a:extLst>
          </p:cNvPr>
          <p:cNvSpPr>
            <a:spLocks noGrp="1"/>
          </p:cNvSpPr>
          <p:nvPr>
            <p:ph idx="1"/>
          </p:nvPr>
        </p:nvSpPr>
        <p:spPr/>
        <p:txBody>
          <a:bodyPr/>
          <a:lstStyle/>
          <a:p>
            <a:r>
              <a:rPr lang="el-GR" dirty="0"/>
              <a:t>ΕΠΙΚΑΙΡΟΣ ΛΟΓΟΣ (ΣΑΒΒΑΛΑΣ)</a:t>
            </a:r>
          </a:p>
          <a:p>
            <a:r>
              <a:rPr lang="en-GB" dirty="0"/>
              <a:t>World history </a:t>
            </a:r>
            <a:r>
              <a:rPr lang="en-GB" dirty="0" err="1"/>
              <a:t>encyclopedia</a:t>
            </a:r>
            <a:r>
              <a:rPr lang="en-GB" dirty="0"/>
              <a:t> </a:t>
            </a:r>
          </a:p>
          <a:p>
            <a:r>
              <a:rPr lang="en-GB" dirty="0"/>
              <a:t>Archailogia.gr </a:t>
            </a:r>
          </a:p>
          <a:p>
            <a:r>
              <a:rPr lang="en-GB" dirty="0"/>
              <a:t>Nestor.teipel.gr </a:t>
            </a:r>
          </a:p>
          <a:p>
            <a:r>
              <a:rPr lang="en-GB" dirty="0"/>
              <a:t>Rogerios.wordpress.com </a:t>
            </a:r>
          </a:p>
          <a:p>
            <a:r>
              <a:rPr lang="en-GB" dirty="0"/>
              <a:t>Europa.eu</a:t>
            </a:r>
          </a:p>
          <a:p>
            <a:r>
              <a:rPr lang="en-GB" dirty="0"/>
              <a:t>Offlinepost.gr</a:t>
            </a:r>
          </a:p>
        </p:txBody>
      </p:sp>
    </p:spTree>
    <p:extLst>
      <p:ext uri="{BB962C8B-B14F-4D97-AF65-F5344CB8AC3E}">
        <p14:creationId xmlns:p14="http://schemas.microsoft.com/office/powerpoint/2010/main" val="1689880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E1EEFE6-8C85-A972-5A95-D4E996D0253F}"/>
              </a:ext>
            </a:extLst>
          </p:cNvPr>
          <p:cNvSpPr txBox="1"/>
          <p:nvPr/>
        </p:nvSpPr>
        <p:spPr>
          <a:xfrm>
            <a:off x="1005469" y="1416205"/>
            <a:ext cx="10181062" cy="4524315"/>
          </a:xfrm>
          <a:prstGeom prst="rect">
            <a:avLst/>
          </a:prstGeom>
          <a:noFill/>
        </p:spPr>
        <p:txBody>
          <a:bodyPr wrap="square">
            <a:spAutoFit/>
          </a:bodyPr>
          <a:lstStyle/>
          <a:p>
            <a:pPr marL="342900" indent="-342900">
              <a:buFont typeface="Arial" panose="020B0604020202020204" pitchFamily="34" charset="0"/>
              <a:buChar char="•"/>
            </a:pPr>
            <a:r>
              <a:rPr lang="el-GR" sz="2400" dirty="0"/>
              <a:t>Η εκπαίδευση των κοριτσιών γινόταν με παρόμοιο τρόπο με αυτή των αγοριών, όμως δίνονταν μεγαλύτερη έμφαση στο χορό, στην ενόργανη γυμναστική και στη μουσική, όπου μπορούσαν να δείξουν το ταλέντο τους σε μουσικούς διαγωνισμούς και σε θρησκευτικές γιορτές και τελετές. Ο απώτερος σκοπός της εκπαίδευσης των κοριτσιών ήταν να τις προετοιμάσει για το ρόλο τους στην οικογένεια και όχι τόσο για να ενισχύσει την πνευματική τους ανάπτυξη.</a:t>
            </a:r>
          </a:p>
          <a:p>
            <a:pPr marL="342900" indent="-342900">
              <a:buFont typeface="Arial" panose="020B0604020202020204" pitchFamily="34" charset="0"/>
              <a:buChar char="•"/>
            </a:pPr>
            <a:r>
              <a:rPr lang="el-GR" sz="2400" dirty="0"/>
              <a:t>Οι νεαρές γυναίκες έπρεπε να παντρευτούν παρθένες. Τον γάμο οργάνωνε συνήθως ο πατέρας της νύφης, ο οποίος επέλεγε τον σύζυγο και δεχόταν από αυτόν προίκα.</a:t>
            </a:r>
          </a:p>
          <a:p>
            <a:pPr marL="342900" indent="-342900">
              <a:buFont typeface="Arial" panose="020B0604020202020204" pitchFamily="34" charset="0"/>
              <a:buChar char="•"/>
            </a:pPr>
            <a:r>
              <a:rPr lang="el-GR" sz="2400" dirty="0"/>
              <a:t>Αντιμετωπίζονταν υποτιμητικά από τον άνδρα ως μέσο αναπαραγωγής που θα εξασφάλιζε άρρενες απογόνους .</a:t>
            </a:r>
          </a:p>
        </p:txBody>
      </p:sp>
    </p:spTree>
    <p:extLst>
      <p:ext uri="{BB962C8B-B14F-4D97-AF65-F5344CB8AC3E}">
        <p14:creationId xmlns:p14="http://schemas.microsoft.com/office/powerpoint/2010/main" val="11565437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D4DBA-7EA1-0ACE-A8BE-3A1CF52C27C3}"/>
              </a:ext>
            </a:extLst>
          </p:cNvPr>
          <p:cNvSpPr>
            <a:spLocks noGrp="1"/>
          </p:cNvSpPr>
          <p:nvPr>
            <p:ph type="title"/>
          </p:nvPr>
        </p:nvSpPr>
        <p:spPr>
          <a:xfrm>
            <a:off x="446049" y="609600"/>
            <a:ext cx="10821507" cy="628185"/>
          </a:xfrm>
        </p:spPr>
        <p:txBody>
          <a:bodyPr/>
          <a:lstStyle/>
          <a:p>
            <a:r>
              <a:rPr lang="el-GR" dirty="0"/>
              <a:t>Δικαιωματα στη ζωη</a:t>
            </a:r>
            <a:endParaRPr lang="en-GB" dirty="0"/>
          </a:p>
        </p:txBody>
      </p:sp>
      <p:sp>
        <p:nvSpPr>
          <p:cNvPr id="3" name="Content Placeholder 2">
            <a:extLst>
              <a:ext uri="{FF2B5EF4-FFF2-40B4-BE49-F238E27FC236}">
                <a16:creationId xmlns:a16="http://schemas.microsoft.com/office/drawing/2014/main" id="{9139971A-352F-0DEF-5FD1-64762BF3CD41}"/>
              </a:ext>
            </a:extLst>
          </p:cNvPr>
          <p:cNvSpPr>
            <a:spLocks noGrp="1"/>
          </p:cNvSpPr>
          <p:nvPr>
            <p:ph sz="half" idx="1"/>
          </p:nvPr>
        </p:nvSpPr>
        <p:spPr>
          <a:xfrm>
            <a:off x="-1" y="1460134"/>
            <a:ext cx="6062663" cy="5308656"/>
          </a:xfrm>
        </p:spPr>
        <p:txBody>
          <a:bodyPr>
            <a:normAutofit fontScale="47500" lnSpcReduction="20000"/>
          </a:bodyPr>
          <a:lstStyle/>
          <a:p>
            <a:r>
              <a:rPr lang="el-GR" sz="2900" dirty="0"/>
              <a:t>Όλες οι γυναίκες έπρεπε να παντρευτούν και δεν προβλέπονταν κανένας ρόλος για τις ανύπαντρες ώριμες γυναίκες στην ελληνική κοινωνία.</a:t>
            </a:r>
          </a:p>
          <a:p>
            <a:r>
              <a:rPr lang="el-GR" sz="2900" dirty="0"/>
              <a:t>Στην οικογενειακή εστία, οι γυναίκες έπρεπε να μεγαλώνουν τα παιδιά και να χειρίζονται τις καθημερινές απαιτήσεις του νοικοκυριού.</a:t>
            </a:r>
          </a:p>
          <a:p>
            <a:r>
              <a:rPr lang="el-GR" sz="2900" dirty="0"/>
              <a:t>Μπορούσαν να επισκεφτούν φίλους και να συμμετέχουν σε δημόσιες θρησκευτικές τελετές και γιορτές.</a:t>
            </a:r>
          </a:p>
          <a:p>
            <a:r>
              <a:rPr lang="el-GR" sz="2900" dirty="0"/>
              <a:t>Από την άλλη πλευρά, η γυναίκα δεν είχε πολιτκά δικαιώματα, ήταν εντελώς αποκλεισμένη απο την πολιτική και δεν συμμετείχε στα κοινά.</a:t>
            </a:r>
          </a:p>
          <a:p>
            <a:r>
              <a:rPr lang="el-GR" sz="2900" dirty="0"/>
              <a:t>Πιο συγκεκριμένα, δεν επιτρέπονταν να παρευρίσκονται σε δημόσιες συνελεύσεις, να ψηφίζουν ή να κατέχουν δημόσιο αξίωμα. Ακόμα και το όνομα μίας γυναίκας δεν έπρεπε να αναφέρεται δημοσίως, είτε επρόκειτο για κάποιο επίτευγμα, είτε για κάποια πιθανή εμπλοκή σε δυσάρεστη κατάσταση.</a:t>
            </a:r>
          </a:p>
          <a:p>
            <a:r>
              <a:rPr lang="el-GR" sz="2900" dirty="0"/>
              <a:t>Ενώ οι γυναίκες έπρεπε να είναι πιστές στο σύζυγό τους, οι άνδρες μπορούσαν ελεύθερα να πληρώνουν ιερόδουλες, να έχουν ερωμένες ή εταίρες.</a:t>
            </a:r>
          </a:p>
          <a:p>
            <a:endParaRPr lang="en-GB" dirty="0"/>
          </a:p>
        </p:txBody>
      </p:sp>
      <p:pic>
        <p:nvPicPr>
          <p:cNvPr id="5" name="Content Placeholder 4">
            <a:extLst>
              <a:ext uri="{FF2B5EF4-FFF2-40B4-BE49-F238E27FC236}">
                <a16:creationId xmlns:a16="http://schemas.microsoft.com/office/drawing/2014/main" id="{50863E1B-3D52-BE65-7E71-D8249439CBDF}"/>
              </a:ext>
            </a:extLst>
          </p:cNvPr>
          <p:cNvPicPr>
            <a:picLocks noGrp="1" noChangeAspect="1"/>
          </p:cNvPicPr>
          <p:nvPr>
            <p:ph sz="half" idx="2"/>
          </p:nvPr>
        </p:nvPicPr>
        <p:blipFill>
          <a:blip r:embed="rId2"/>
          <a:stretch>
            <a:fillRect/>
          </a:stretch>
        </p:blipFill>
        <p:spPr>
          <a:xfrm>
            <a:off x="6062662" y="1980346"/>
            <a:ext cx="5773737" cy="4141869"/>
          </a:xfrm>
          <a:prstGeom prst="rect">
            <a:avLst/>
          </a:prstGeom>
        </p:spPr>
      </p:pic>
    </p:spTree>
    <p:extLst>
      <p:ext uri="{BB962C8B-B14F-4D97-AF65-F5344CB8AC3E}">
        <p14:creationId xmlns:p14="http://schemas.microsoft.com/office/powerpoint/2010/main" val="39159501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7323D-2F53-56C6-CDB0-80AA2DEA3494}"/>
              </a:ext>
            </a:extLst>
          </p:cNvPr>
          <p:cNvSpPr>
            <a:spLocks noGrp="1"/>
          </p:cNvSpPr>
          <p:nvPr>
            <p:ph type="title"/>
          </p:nvPr>
        </p:nvSpPr>
        <p:spPr/>
        <p:txBody>
          <a:bodyPr/>
          <a:lstStyle/>
          <a:p>
            <a:r>
              <a:rPr lang="el-GR" dirty="0"/>
              <a:t>Δικαιωμα στην εργασια</a:t>
            </a:r>
            <a:endParaRPr lang="en-GB" dirty="0"/>
          </a:p>
        </p:txBody>
      </p:sp>
      <p:sp>
        <p:nvSpPr>
          <p:cNvPr id="3" name="Content Placeholder 2">
            <a:extLst>
              <a:ext uri="{FF2B5EF4-FFF2-40B4-BE49-F238E27FC236}">
                <a16:creationId xmlns:a16="http://schemas.microsoft.com/office/drawing/2014/main" id="{FC5BE921-DE7B-BF04-93B1-C94951E23BBB}"/>
              </a:ext>
            </a:extLst>
          </p:cNvPr>
          <p:cNvSpPr>
            <a:spLocks noGrp="1"/>
          </p:cNvSpPr>
          <p:nvPr>
            <p:ph idx="1"/>
          </p:nvPr>
        </p:nvSpPr>
        <p:spPr>
          <a:xfrm>
            <a:off x="780585" y="2341756"/>
            <a:ext cx="10486972" cy="4181706"/>
          </a:xfrm>
        </p:spPr>
        <p:txBody>
          <a:bodyPr>
            <a:noAutofit/>
          </a:bodyPr>
          <a:lstStyle/>
          <a:p>
            <a:r>
              <a:rPr lang="el-GR" dirty="0"/>
              <a:t>Μόνο σε περίπτωση ανάγκης η Αθηναία του 5ου αιώνα π.Χ. επιτρέπονταν να εξασκεί κάποιο επάγγελμα. Από τις τρεις κοινωνικές τάξεις, από τις οποίες εξαιρούνταν οι δούλες, οι ελεύθερες ή πολίτιδες εργάζονταν μόνο σε περίπτωση χηρείας ή εάν αποκτούσαν οικονομικά προβλήματα, ενώ οι γυναίκες μέτοικοι για βιοπορισμό. Αποκλειστικά γυναικεία επαγγέλματα ήταν της τροφού, της μαίας και της προμνήστριας. Τα δυο πρώτα θεωρούνταν λειτουργήματα και έχαιραν σεβασμού. Προμνήστρια ήταν η προξενήτρα. Αν και ο ρόλος της δεν συγχέονταν με εκείνο της μαστροπού ή μαυλίστριας ή προαγωγού που εξυπηρετούσε αθέμιτες σχέσεις, η προμνήστρια δεν έχαιρε ιδιαίτερης εκτίμησης.</a:t>
            </a:r>
          </a:p>
        </p:txBody>
      </p:sp>
    </p:spTree>
    <p:extLst>
      <p:ext uri="{BB962C8B-B14F-4D97-AF65-F5344CB8AC3E}">
        <p14:creationId xmlns:p14="http://schemas.microsoft.com/office/powerpoint/2010/main" val="8743701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BB6DD-118B-71A7-C705-0B48223C65BD}"/>
              </a:ext>
            </a:extLst>
          </p:cNvPr>
          <p:cNvSpPr>
            <a:spLocks noGrp="1"/>
          </p:cNvSpPr>
          <p:nvPr>
            <p:ph type="title"/>
          </p:nvPr>
        </p:nvSpPr>
        <p:spPr/>
        <p:txBody>
          <a:bodyPr/>
          <a:lstStyle/>
          <a:p>
            <a:r>
              <a:rPr lang="el-GR" dirty="0">
                <a:solidFill>
                  <a:srgbClr val="A50021"/>
                </a:solidFill>
              </a:rPr>
              <a:t>ΜΕΣΑΙΩΝΑΣ</a:t>
            </a:r>
            <a:r>
              <a:rPr lang="el-GR" dirty="0"/>
              <a:t> </a:t>
            </a:r>
            <a:endParaRPr lang="en-GB" dirty="0"/>
          </a:p>
        </p:txBody>
      </p:sp>
      <p:sp>
        <p:nvSpPr>
          <p:cNvPr id="3" name="Content Placeholder 2">
            <a:extLst>
              <a:ext uri="{FF2B5EF4-FFF2-40B4-BE49-F238E27FC236}">
                <a16:creationId xmlns:a16="http://schemas.microsoft.com/office/drawing/2014/main" id="{D9988C41-0EC8-FC98-FAF4-17DEE2B19DCF}"/>
              </a:ext>
            </a:extLst>
          </p:cNvPr>
          <p:cNvSpPr>
            <a:spLocks noGrp="1"/>
          </p:cNvSpPr>
          <p:nvPr>
            <p:ph idx="1"/>
          </p:nvPr>
        </p:nvSpPr>
        <p:spPr/>
        <p:txBody>
          <a:bodyPr>
            <a:normAutofit fontScale="92500"/>
          </a:bodyPr>
          <a:lstStyle/>
          <a:p>
            <a:r>
              <a:rPr lang="el-GR" sz="2100" dirty="0"/>
              <a:t>Ο μέσος σύγχρονος άνθρωπος είναι σχεδόν πεπεισμένος ότι η θέση της γυναίκας στα χρόνια του Μεσαίωνα ήταν άθλια. Καταπιεσμένες από αυταρχικούς και βίαιους συζύγους, καταπιεσμένες από τους φεουδάρχες, καταπιεσμένες από την Παπική Εκκλησία που τις θεωρούσε σύμβολα της αμαρτίας και του κακού, που όταν δεν τις έστελνε στην πυρά για να τις κάψει σαν μάγισσες, οι γυναίκες του Μεσαίωνα φαίνεται να ζούσαν σε συνθήκες απόλυτης δυστυχίας. </a:t>
            </a:r>
          </a:p>
          <a:p>
            <a:r>
              <a:rPr lang="el-GR" sz="2100" dirty="0"/>
              <a:t>Ωστόσο, οι παραπάνω συνθήκες δεν απεικονίζουν με ακρίβεια την καθημερινή τους ζωή, καθώς κατά την εποχή του Μεσαίωνα η θέση της γυναίκας υπήρξε πολύ καλύτερη, απ’ ό,τι στην Αρχαιότητα ή κατά τη διάρκεια των αιώνων που ακολούθησαν, την “εποχή της φεουδαρχίας”.</a:t>
            </a:r>
          </a:p>
          <a:p>
            <a:endParaRPr lang="en-GB" dirty="0"/>
          </a:p>
        </p:txBody>
      </p:sp>
    </p:spTree>
    <p:extLst>
      <p:ext uri="{BB962C8B-B14F-4D97-AF65-F5344CB8AC3E}">
        <p14:creationId xmlns:p14="http://schemas.microsoft.com/office/powerpoint/2010/main" val="341417077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4829F-214A-D627-0E24-559B99C4BF68}"/>
              </a:ext>
            </a:extLst>
          </p:cNvPr>
          <p:cNvSpPr>
            <a:spLocks noGrp="1"/>
          </p:cNvSpPr>
          <p:nvPr>
            <p:ph type="title"/>
          </p:nvPr>
        </p:nvSpPr>
        <p:spPr>
          <a:xfrm>
            <a:off x="913795" y="609600"/>
            <a:ext cx="10353761" cy="1969971"/>
          </a:xfrm>
        </p:spPr>
        <p:txBody>
          <a:bodyPr/>
          <a:lstStyle/>
          <a:p>
            <a:r>
              <a:rPr lang="el-GR" dirty="0">
                <a:solidFill>
                  <a:schemeClr val="tx2">
                    <a:lumMod val="75000"/>
                  </a:schemeClr>
                </a:solidFill>
              </a:rPr>
              <a:t>Ο ΘΕΣΜΟΣ ΤΗΣ ΕΠΙΚΛΗΡΗΣ </a:t>
            </a:r>
            <a:endParaRPr lang="en-GB" dirty="0">
              <a:solidFill>
                <a:schemeClr val="tx2">
                  <a:lumMod val="75000"/>
                </a:schemeClr>
              </a:solidFill>
            </a:endParaRPr>
          </a:p>
        </p:txBody>
      </p:sp>
      <p:sp>
        <p:nvSpPr>
          <p:cNvPr id="3" name="Content Placeholder 2">
            <a:extLst>
              <a:ext uri="{FF2B5EF4-FFF2-40B4-BE49-F238E27FC236}">
                <a16:creationId xmlns:a16="http://schemas.microsoft.com/office/drawing/2014/main" id="{10031F79-CC07-E17E-5F8F-7B0102A5DF65}"/>
              </a:ext>
            </a:extLst>
          </p:cNvPr>
          <p:cNvSpPr>
            <a:spLocks noGrp="1"/>
          </p:cNvSpPr>
          <p:nvPr>
            <p:ph sz="half" idx="1"/>
          </p:nvPr>
        </p:nvSpPr>
        <p:spPr>
          <a:xfrm>
            <a:off x="740541" y="2088319"/>
            <a:ext cx="5106004" cy="3702881"/>
          </a:xfrm>
        </p:spPr>
        <p:txBody>
          <a:bodyPr>
            <a:normAutofit lnSpcReduction="10000"/>
          </a:bodyPr>
          <a:lstStyle/>
          <a:p>
            <a:pPr marL="3657600" lvl="8" indent="0">
              <a:buNone/>
            </a:pPr>
            <a:endParaRPr lang="el-GR" dirty="0"/>
          </a:p>
          <a:p>
            <a:pPr marL="0" indent="0">
              <a:buNone/>
            </a:pPr>
            <a:r>
              <a:rPr lang="el-GR" dirty="0"/>
              <a:t>Χαρακτηριστικό της θέσης της γυναίκας στο Μεσαίωνα  ήταν ο θεσμός της επίκληρης. </a:t>
            </a:r>
          </a:p>
          <a:p>
            <a:pPr marL="0" indent="0">
              <a:buNone/>
            </a:pPr>
            <a:r>
              <a:rPr lang="el-GR" dirty="0"/>
              <a:t>Η «επίκληρος» ήταν μια γυναίκα χωρίς αδελφούς και χωρίς αρσενικά παιδιά, τα οποία, κανονικά, θα έπρεπε να κληρονομήσουν την οικογενειακή περιουσία. Δεν ήταν, όμως, πραγματικά, κληρονόμος, καθώς, όπως μαρτυρά και ο όρος, απλώς «μετέφερε» την περιουσία.</a:t>
            </a:r>
          </a:p>
          <a:p>
            <a:pPr marL="0" indent="0">
              <a:buNone/>
            </a:pPr>
            <a:endParaRPr lang="en-GB" dirty="0"/>
          </a:p>
        </p:txBody>
      </p:sp>
      <p:sp>
        <p:nvSpPr>
          <p:cNvPr id="4" name="Content Placeholder 3">
            <a:extLst>
              <a:ext uri="{FF2B5EF4-FFF2-40B4-BE49-F238E27FC236}">
                <a16:creationId xmlns:a16="http://schemas.microsoft.com/office/drawing/2014/main" id="{EC30C351-F13D-8D9F-E89A-7A6DAB60FCA5}"/>
              </a:ext>
            </a:extLst>
          </p:cNvPr>
          <p:cNvSpPr>
            <a:spLocks noGrp="1"/>
          </p:cNvSpPr>
          <p:nvPr>
            <p:ph sz="half" idx="2"/>
          </p:nvPr>
        </p:nvSpPr>
        <p:spPr>
          <a:xfrm>
            <a:off x="6173403" y="2464067"/>
            <a:ext cx="4837898" cy="3327133"/>
          </a:xfrm>
        </p:spPr>
        <p:txBody>
          <a:bodyPr>
            <a:normAutofit lnSpcReduction="10000"/>
          </a:bodyPr>
          <a:lstStyle/>
          <a:p>
            <a:pPr marL="0" indent="0">
              <a:buNone/>
            </a:pPr>
            <a:r>
              <a:rPr lang="el-GR" dirty="0"/>
              <a:t>Για να μη χαθεί η περιουσία από την ευρύτερη οικογένεια, η επίκληρος ήταν υποχρεωμένη να παντρευτεί τον εγγύτερο άρρενα συγγενή της (αυτό συνέβαινε ακόμη  κι αν ήταν παντρεμένη, οπότε υποχρεούνταν, πρώτα, να χωρίσει τον ως τότε σύζυγό της και έπειτα να ξαναπαντρευτεί).</a:t>
            </a:r>
          </a:p>
          <a:p>
            <a:pPr marL="0" indent="0">
              <a:buNone/>
            </a:pPr>
            <a:endParaRPr lang="en-GB" dirty="0"/>
          </a:p>
        </p:txBody>
      </p:sp>
    </p:spTree>
    <p:extLst>
      <p:ext uri="{BB962C8B-B14F-4D97-AF65-F5344CB8AC3E}">
        <p14:creationId xmlns:p14="http://schemas.microsoft.com/office/powerpoint/2010/main" val="105597087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A3CD69-7DFF-8FFC-8865-616B5C2F1CF7}"/>
              </a:ext>
            </a:extLst>
          </p:cNvPr>
          <p:cNvSpPr>
            <a:spLocks noGrp="1"/>
          </p:cNvSpPr>
          <p:nvPr>
            <p:ph type="title"/>
          </p:nvPr>
        </p:nvSpPr>
        <p:spPr>
          <a:xfrm>
            <a:off x="913795" y="609600"/>
            <a:ext cx="10353761" cy="1835217"/>
          </a:xfrm>
        </p:spPr>
        <p:txBody>
          <a:bodyPr/>
          <a:lstStyle/>
          <a:p>
            <a:r>
              <a:rPr lang="el-GR" dirty="0">
                <a:solidFill>
                  <a:schemeClr val="tx2">
                    <a:lumMod val="50000"/>
                  </a:schemeClr>
                </a:solidFill>
              </a:rPr>
              <a:t>ΔΙΚΑΙΩΜΑ ΨΗΦΟΥ </a:t>
            </a:r>
            <a:endParaRPr lang="en-GB" dirty="0">
              <a:solidFill>
                <a:schemeClr val="tx2">
                  <a:lumMod val="50000"/>
                </a:schemeClr>
              </a:solidFill>
            </a:endParaRPr>
          </a:p>
        </p:txBody>
      </p:sp>
      <p:sp>
        <p:nvSpPr>
          <p:cNvPr id="3" name="Content Placeholder 2">
            <a:extLst>
              <a:ext uri="{FF2B5EF4-FFF2-40B4-BE49-F238E27FC236}">
                <a16:creationId xmlns:a16="http://schemas.microsoft.com/office/drawing/2014/main" id="{BD62628B-6BFE-E2B8-C042-2D73E0BFA887}"/>
              </a:ext>
            </a:extLst>
          </p:cNvPr>
          <p:cNvSpPr>
            <a:spLocks noGrp="1"/>
          </p:cNvSpPr>
          <p:nvPr>
            <p:ph sz="half" idx="1"/>
          </p:nvPr>
        </p:nvSpPr>
        <p:spPr>
          <a:xfrm>
            <a:off x="528785" y="2444817"/>
            <a:ext cx="5106004" cy="3702881"/>
          </a:xfrm>
        </p:spPr>
        <p:txBody>
          <a:bodyPr>
            <a:normAutofit fontScale="92500" lnSpcReduction="20000"/>
          </a:bodyPr>
          <a:lstStyle/>
          <a:p>
            <a:pPr marL="0" indent="0">
              <a:buNone/>
            </a:pPr>
            <a:r>
              <a:rPr lang="el-GR" dirty="0"/>
              <a:t>Όπως γνωρίζουμε, στα χρόνια της ελληνικής και ρωμαϊκής Αρχαιότητας, η γυναίκα στερούνταν, πλήρως, των πολιτικών δικαιωμάτων της. </a:t>
            </a:r>
          </a:p>
          <a:p>
            <a:pPr marL="0" indent="0">
              <a:buNone/>
            </a:pPr>
            <a:r>
              <a:rPr lang="el-GR" dirty="0"/>
              <a:t>Στο Μεσαίωνα βλέπουμε τις γυναίκες να ψηφίζουν στις συνελεύσεις πόλεων και χωριών που καλύπτουν ένα ευρύ τμήμα της δυτικής Ευρώπης.</a:t>
            </a:r>
          </a:p>
          <a:p>
            <a:pPr marL="0" indent="0">
              <a:buNone/>
            </a:pPr>
            <a:r>
              <a:rPr lang="el-GR" dirty="0"/>
              <a:t>Ενώ, στους Νεότερους Χρόνους πρέπει να φτάσουμε στον 20ό αιώνα για να δοθεί στις γυναίκες το δικαίωμα της ψήφου.</a:t>
            </a:r>
          </a:p>
          <a:p>
            <a:pPr marL="0" indent="0">
              <a:buNone/>
            </a:pPr>
            <a:endParaRPr lang="en-GB" dirty="0"/>
          </a:p>
        </p:txBody>
      </p:sp>
      <p:sp>
        <p:nvSpPr>
          <p:cNvPr id="4" name="Content Placeholder 3">
            <a:extLst>
              <a:ext uri="{FF2B5EF4-FFF2-40B4-BE49-F238E27FC236}">
                <a16:creationId xmlns:a16="http://schemas.microsoft.com/office/drawing/2014/main" id="{FDE8FDE6-542E-DA46-1628-9869C7258DA3}"/>
              </a:ext>
            </a:extLst>
          </p:cNvPr>
          <p:cNvSpPr>
            <a:spLocks noGrp="1"/>
          </p:cNvSpPr>
          <p:nvPr>
            <p:ph sz="half" idx="2"/>
          </p:nvPr>
        </p:nvSpPr>
        <p:spPr>
          <a:xfrm>
            <a:off x="6288906" y="2646585"/>
            <a:ext cx="5094154" cy="3702881"/>
          </a:xfrm>
        </p:spPr>
        <p:txBody>
          <a:bodyPr>
            <a:normAutofit fontScale="92500" lnSpcReduction="20000"/>
          </a:bodyPr>
          <a:lstStyle/>
          <a:p>
            <a:pPr marL="0" indent="0">
              <a:buNone/>
            </a:pPr>
            <a:r>
              <a:rPr lang="el-GR" dirty="0"/>
              <a:t>Βεβαίως, κατά την εποχή του Μεσαίωνα, δεν ψήφιζαν τα άτομα, αλλά οι οικογένειες, οι οποίες, πράγματι, εκπροσωπούνταν συνήθως από τον άντρα. Όταν όμως αυτός αδυνατούσε να συμμετάσχει στη διαδικασία (απουσία, ασθένεια ή θάνατος), τότε η οικογένεια εκπροσωπούνταν, αναγκαστικά, από τη γυναίκα.</a:t>
            </a:r>
          </a:p>
          <a:p>
            <a:pPr marL="0" indent="0">
              <a:buNone/>
            </a:pPr>
            <a:endParaRPr lang="en-GB" dirty="0"/>
          </a:p>
        </p:txBody>
      </p:sp>
    </p:spTree>
    <p:extLst>
      <p:ext uri="{BB962C8B-B14F-4D97-AF65-F5344CB8AC3E}">
        <p14:creationId xmlns:p14="http://schemas.microsoft.com/office/powerpoint/2010/main" val="275519702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docProps/app.xml><?xml version="1.0" encoding="utf-8"?>
<Properties xmlns="http://schemas.openxmlformats.org/officeDocument/2006/extended-properties" xmlns:vt="http://schemas.openxmlformats.org/officeDocument/2006/docPropsVTypes">
  <Template>TM04033921[[fn=Damask]]</Template>
  <TotalTime>611</TotalTime>
  <Words>2936</Words>
  <Application>Microsoft Macintosh PowerPoint</Application>
  <PresentationFormat>Widescreen</PresentationFormat>
  <Paragraphs>169</Paragraphs>
  <Slides>33</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33</vt:i4>
      </vt:variant>
    </vt:vector>
  </HeadingPairs>
  <TitlesOfParts>
    <vt:vector size="38" baseType="lpstr">
      <vt:lpstr>Arial</vt:lpstr>
      <vt:lpstr>Bookman Old Style</vt:lpstr>
      <vt:lpstr>Calibri</vt:lpstr>
      <vt:lpstr>Rockwell</vt:lpstr>
      <vt:lpstr>Damask</vt:lpstr>
      <vt:lpstr>ΑΝΘΡΩΠΙΝΑ ΔΙΚΑΙΩΜΑΤΑ ΓΥΝΑΙΚΩΝ ΑΝΑ ΤΟΥΣ ΑΙΩΝΕΣ</vt:lpstr>
      <vt:lpstr> </vt:lpstr>
      <vt:lpstr>ΑΡΧΑΙΟΤΗΤΑ </vt:lpstr>
      <vt:lpstr>PowerPoint Presentation</vt:lpstr>
      <vt:lpstr>Δικαιωματα στη ζωη</vt:lpstr>
      <vt:lpstr>Δικαιωμα στην εργασια</vt:lpstr>
      <vt:lpstr>ΜΕΣΑΙΩΝΑΣ </vt:lpstr>
      <vt:lpstr>Ο ΘΕΣΜΟΣ ΤΗΣ ΕΠΙΚΛΗΡΗΣ </vt:lpstr>
      <vt:lpstr>ΔΙΚΑΙΩΜΑ ΨΗΦΟΥ </vt:lpstr>
      <vt:lpstr>ΕΠΑΓΓΕΛΜΑΤΑ </vt:lpstr>
      <vt:lpstr> </vt:lpstr>
      <vt:lpstr>Η ΜΕΣΑΙΩΝΙΚΗ ΕΚΚΛΗΣΙΑ </vt:lpstr>
      <vt:lpstr>PowerPoint Presentation</vt:lpstr>
      <vt:lpstr> </vt:lpstr>
      <vt:lpstr>Η ΘΕΣΗ ΤΗΣ ΓΥΝΑΙΚΑΣ ΣΤΗΝ ΑΝΑΓΕΝΝΗΣΗ</vt:lpstr>
      <vt:lpstr>PowerPoint Presentation</vt:lpstr>
      <vt:lpstr> </vt:lpstr>
      <vt:lpstr> </vt:lpstr>
      <vt:lpstr> </vt:lpstr>
      <vt:lpstr> </vt:lpstr>
      <vt:lpstr> </vt:lpstr>
      <vt:lpstr>ΔΙΑΦΩΤΙΣΜΟΣ </vt:lpstr>
      <vt:lpstr> </vt:lpstr>
      <vt:lpstr> </vt:lpstr>
      <vt:lpstr> </vt:lpstr>
      <vt:lpstr>ΑΝΘΡΩΠΙΝΑ ΔΙΚΑΙΩΜΑΤΑ ΓΥΝΑΙΚΩΝ ΣΤΗΝ ΣΥΓΧΡΟΝΗ ΕΠΟΧΗ </vt:lpstr>
      <vt:lpstr> </vt:lpstr>
      <vt:lpstr> </vt:lpstr>
      <vt:lpstr> </vt:lpstr>
      <vt:lpstr> </vt:lpstr>
      <vt:lpstr> </vt:lpstr>
      <vt:lpstr> </vt:lpstr>
      <vt:lpstr>ΠΗΓΕς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ΑΝΘΡΩΠΙΝΑ ΔΙΚΑΙΩΜΑΤΑ ΓΥΝΑΙΚΩΝ ΑΝΑ ΤΟΥΣ ΑΙΩΝΕΣ</dc:title>
  <dc:creator>User</dc:creator>
  <cp:lastModifiedBy>Sofia Tipaldou</cp:lastModifiedBy>
  <cp:revision>72</cp:revision>
  <cp:lastPrinted>2025-01-15T08:44:04Z</cp:lastPrinted>
  <dcterms:created xsi:type="dcterms:W3CDTF">2025-01-14T14:47:57Z</dcterms:created>
  <dcterms:modified xsi:type="dcterms:W3CDTF">2025-01-15T12:33:37Z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958c1004-b24f-4bde-8aad-2ae45b2e013d_Enabled">
    <vt:lpwstr>true</vt:lpwstr>
  </property>
  <property fmtid="{D5CDD505-2E9C-101B-9397-08002B2CF9AE}" pid="3" name="MSIP_Label_958c1004-b24f-4bde-8aad-2ae45b2e013d_SetDate">
    <vt:lpwstr>2025-01-14T22:20:35Z</vt:lpwstr>
  </property>
  <property fmtid="{D5CDD505-2E9C-101B-9397-08002B2CF9AE}" pid="4" name="MSIP_Label_958c1004-b24f-4bde-8aad-2ae45b2e013d_Method">
    <vt:lpwstr>Standard</vt:lpwstr>
  </property>
  <property fmtid="{D5CDD505-2E9C-101B-9397-08002B2CF9AE}" pid="5" name="MSIP_Label_958c1004-b24f-4bde-8aad-2ae45b2e013d_Name">
    <vt:lpwstr>Internal Use</vt:lpwstr>
  </property>
  <property fmtid="{D5CDD505-2E9C-101B-9397-08002B2CF9AE}" pid="6" name="MSIP_Label_958c1004-b24f-4bde-8aad-2ae45b2e013d_SiteId">
    <vt:lpwstr>4f1b3dbb-846d-4206-92b5-ac1cf048dbb2</vt:lpwstr>
  </property>
  <property fmtid="{D5CDD505-2E9C-101B-9397-08002B2CF9AE}" pid="7" name="MSIP_Label_958c1004-b24f-4bde-8aad-2ae45b2e013d_ActionId">
    <vt:lpwstr>f5a91c69-178c-4f50-ba70-92244c86f197</vt:lpwstr>
  </property>
  <property fmtid="{D5CDD505-2E9C-101B-9397-08002B2CF9AE}" pid="8" name="MSIP_Label_958c1004-b24f-4bde-8aad-2ae45b2e013d_ContentBits">
    <vt:lpwstr>0</vt:lpwstr>
  </property>
</Properties>
</file>