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5143500" type="screen16x9"/>
  <p:notesSz cx="6858000" cy="9144000"/>
  <p:embeddedFontLst>
    <p:embeddedFont>
      <p:font typeface="Quicksand" panose="020B0604020202020204" charset="0"/>
      <p:regular r:id="rId28"/>
      <p:bold r:id="rId29"/>
    </p:embeddedFont>
    <p:embeddedFont>
      <p:font typeface="Quicksand Medium" panose="020B0604020202020204" charset="0"/>
      <p:regular r:id="rId30"/>
      <p:bold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vectors/chessboard-chess-board-game-296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vectors/chessboard-chess-board-game-2963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ritannica.com/topic/Deep-Blue#/media/1/155485/6108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tsandculture.google.com/experiment/assisted-melody/cAGcgh18Zi7DqQ?hl=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xabay.com/service/licen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achinglondoncomputing.org/resources/inspiring-unplugged-classroom-activities/the-intelligent-piece-of-paper-activ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pf.io/xai-1-v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vectors/chessboard-chess-board-game-296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https://pixabay.com/vectors/chessboard-chess-board-game-29630/</a:t>
            </a:r>
            <a:endParaRPr>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https://pixabay.com/vectors/chessboard-chess-board-game-29630/</a:t>
            </a:r>
            <a:endParaRPr>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https://www.britannica.com/topic/Deep-Blue#/media/1/155485/61084/</a:t>
            </a:r>
            <a:endParaRPr>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https://artsandculture.google.com/experiment/assisted-melody/cAGcgh18Zi7DqQ?hl=en/</a:t>
            </a:r>
            <a:endParaRPr>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a:solidFill>
                  <a:schemeClr val="dk1"/>
                </a:solidFill>
                <a:latin typeface="Roboto"/>
                <a:ea typeface="Roboto"/>
                <a:cs typeface="Roboto"/>
                <a:sym typeface="Roboto"/>
              </a:rPr>
              <a:t>https://www.craiyon.com/</a:t>
            </a:r>
            <a:endParaRPr>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Pixabay</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Για περισσότερες πληροφορίες σχετικά με τους όρους αδειοδότησης της Pixabay, </a:t>
            </a:r>
            <a:r>
              <a:rPr lang="en-US" u="sng">
                <a:solidFill>
                  <a:schemeClr val="hlink"/>
                </a:solidFill>
                <a:latin typeface="Roboto"/>
                <a:ea typeface="Roboto"/>
                <a:cs typeface="Roboto"/>
                <a:sym typeface="Roboto"/>
                <a:hlinkClick r:id="rId4"/>
              </a:rPr>
              <a:t>επισκεφτείτε αυτήν τη σελίδα</a:t>
            </a:r>
            <a:r>
              <a:rPr lang="en-US" sz="1100">
                <a:latin typeface="Roboto"/>
                <a:ea typeface="Roboto"/>
                <a:cs typeface="Roboto"/>
                <a:sym typeface="Roboto"/>
              </a:rPr>
              <a:t>.</a:t>
            </a:r>
            <a:endParaRPr>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a:extLst>
            <a:ext uri="{FF2B5EF4-FFF2-40B4-BE49-F238E27FC236}">
              <a16:creationId xmlns:a16="http://schemas.microsoft.com/office/drawing/2014/main" id="{8603EDD6-AD9F-9EC8-FB44-7F7089D81F06}"/>
            </a:ext>
          </a:extLst>
        </p:cNvPr>
        <p:cNvGrpSpPr/>
        <p:nvPr/>
      </p:nvGrpSpPr>
      <p:grpSpPr>
        <a:xfrm>
          <a:off x="0" y="0"/>
          <a:ext cx="0" cy="0"/>
          <a:chOff x="0" y="0"/>
          <a:chExt cx="0" cy="0"/>
        </a:xfrm>
      </p:grpSpPr>
      <p:sp>
        <p:nvSpPr>
          <p:cNvPr id="41" name="Google Shape;41;p1:notes">
            <a:extLst>
              <a:ext uri="{FF2B5EF4-FFF2-40B4-BE49-F238E27FC236}">
                <a16:creationId xmlns:a16="http://schemas.microsoft.com/office/drawing/2014/main" id="{60FAF66A-17B5-C776-4E5E-D9EE0A6DD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a:extLst>
              <a:ext uri="{FF2B5EF4-FFF2-40B4-BE49-F238E27FC236}">
                <a16:creationId xmlns:a16="http://schemas.microsoft.com/office/drawing/2014/main" id="{506EF3C9-43BD-1CC5-6902-DB68AA7736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287260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Raspberry Pi Foundation</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sz="1100">
                <a:latin typeface="Roboto"/>
                <a:ea typeface="Roboto"/>
                <a:cs typeface="Roboto"/>
                <a:sym typeface="Roboto"/>
              </a:rPr>
              <a:t>Πίστωση δραστηριότητας: «Το έξυπνο χαρτί» έχει προσαρμοστεί από μια δραστηριότητα που δημιούργησαν οι Peter McOwan και Paul Curzon στο Queen Mary University of London </a:t>
            </a:r>
            <a:r>
              <a:rPr lang="en-US">
                <a:solidFill>
                  <a:schemeClr val="dk1"/>
                </a:solidFill>
                <a:latin typeface="Roboto"/>
                <a:ea typeface="Roboto"/>
                <a:cs typeface="Roboto"/>
                <a:sym typeface="Roboto"/>
              </a:rPr>
              <a:t>με την υποστήριξη του EPSRC και της Google, που διατίθεται στον </a:t>
            </a:r>
            <a:r>
              <a:rPr lang="en-US" u="sng">
                <a:solidFill>
                  <a:schemeClr val="hlink"/>
                </a:solidFill>
                <a:latin typeface="Roboto"/>
                <a:ea typeface="Roboto"/>
                <a:cs typeface="Roboto"/>
                <a:sym typeface="Roboto"/>
                <a:hlinkClick r:id="rId3"/>
              </a:rPr>
              <a:t>ιστότοπο Teaching London Computing</a:t>
            </a:r>
            <a:r>
              <a:rPr lang="en-US">
                <a:solidFill>
                  <a:schemeClr val="dk1"/>
                </a:solidFill>
                <a:latin typeface="Roboto"/>
                <a:ea typeface="Roboto"/>
                <a:cs typeface="Roboto"/>
                <a:sym typeface="Roboto"/>
              </a:rPr>
              <a:t>.</a:t>
            </a:r>
            <a:endParaRPr>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βίντεο: Raspberry Pi Foundat</a:t>
            </a:r>
            <a:r>
              <a:rPr lang="en-US">
                <a:latin typeface="Roboto"/>
                <a:ea typeface="Roboto"/>
                <a:cs typeface="Roboto"/>
                <a:sym typeface="Roboto"/>
              </a:rPr>
              <a:t>ion - </a:t>
            </a:r>
            <a:r>
              <a:rPr lang="en-US" u="sng">
                <a:solidFill>
                  <a:schemeClr val="hlink"/>
                </a:solidFill>
                <a:latin typeface="Roboto"/>
                <a:ea typeface="Roboto"/>
                <a:cs typeface="Roboto"/>
                <a:sym typeface="Roboto"/>
                <a:hlinkClick r:id="rId3"/>
              </a:rPr>
              <a:t>rpf.io/xai-1-v1</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https://pixabay.com/vectors/chessboard-chess-board-game-29630/</a:t>
            </a:r>
            <a:endParaRPr>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120525" y="30250"/>
            <a:ext cx="19632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3"/>
          </p:nvPr>
        </p:nvSpPr>
        <p:spPr>
          <a:xfrm>
            <a:off x="6008425" y="30250"/>
            <a:ext cx="30750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2" name="Google Shape;32;p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043301" y="-2525"/>
            <a:ext cx="2103300" cy="4734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rpf.io/xai-1-v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QzQP-afR1Q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dirty="0" err="1">
                <a:solidFill>
                  <a:srgbClr val="C31C4A"/>
                </a:solidFill>
                <a:latin typeface="Roboto"/>
                <a:ea typeface="Roboto"/>
                <a:cs typeface="Roboto"/>
                <a:sym typeface="Roboto"/>
              </a:rPr>
              <a:t>Μάθημ</a:t>
            </a:r>
            <a:r>
              <a:rPr lang="en-US" sz="5800" dirty="0">
                <a:solidFill>
                  <a:srgbClr val="C31C4A"/>
                </a:solidFill>
                <a:latin typeface="Roboto"/>
                <a:ea typeface="Roboto"/>
                <a:cs typeface="Roboto"/>
                <a:sym typeface="Roboto"/>
              </a:rPr>
              <a:t>α 1:</a:t>
            </a:r>
            <a:endParaRPr dirty="0">
              <a:latin typeface="Roboto"/>
              <a:ea typeface="Roboto"/>
              <a:cs typeface="Roboto"/>
              <a:sym typeface="Roboto"/>
            </a:endParaRPr>
          </a:p>
          <a:p>
            <a:pPr marL="0" lvl="0" indent="0" algn="l" rtl="0">
              <a:lnSpc>
                <a:spcPct val="100000"/>
              </a:lnSpc>
              <a:spcBef>
                <a:spcPts val="0"/>
              </a:spcBef>
              <a:spcAft>
                <a:spcPts val="0"/>
              </a:spcAft>
              <a:buSzPts val="2800"/>
              <a:buNone/>
            </a:pPr>
            <a:r>
              <a:rPr lang="el-GR" dirty="0">
                <a:latin typeface="Roboto"/>
                <a:ea typeface="Roboto"/>
                <a:cs typeface="Roboto"/>
                <a:sym typeface="Roboto"/>
              </a:rPr>
              <a:t>Εισαγωγή στην Τεχνητή Νοημοσύνη</a:t>
            </a:r>
            <a:endParaRPr dirty="0">
              <a:latin typeface="Roboto"/>
              <a:ea typeface="Roboto"/>
              <a:cs typeface="Roboto"/>
              <a:sym typeface="Roboto"/>
            </a:endParaRPr>
          </a:p>
        </p:txBody>
      </p:sp>
      <p:sp>
        <p:nvSpPr>
          <p:cNvPr id="2" name="Google Shape;45;p9">
            <a:extLst>
              <a:ext uri="{FF2B5EF4-FFF2-40B4-BE49-F238E27FC236}">
                <a16:creationId xmlns:a16="http://schemas.microsoft.com/office/drawing/2014/main" id="{776516C6-CC57-6546-2E66-88781330F85A}"/>
              </a:ext>
            </a:extLst>
          </p:cNvPr>
          <p:cNvSpPr txBox="1">
            <a:spLocks/>
          </p:cNvSpPr>
          <p:nvPr/>
        </p:nvSpPr>
        <p:spPr>
          <a:xfrm>
            <a:off x="648962" y="3982756"/>
            <a:ext cx="8095800" cy="73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C31C4A"/>
              </a:buClr>
              <a:buSzPts val="1800"/>
              <a:buFont typeface="Quicksand"/>
              <a:buNone/>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None/>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None/>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9pPr>
          </a:lstStyle>
          <a:p>
            <a:pPr marL="0" indent="0">
              <a:spcAft>
                <a:spcPts val="1600"/>
              </a:spcAft>
            </a:pPr>
            <a:r>
              <a:rPr lang="el-GR" dirty="0">
                <a:latin typeface="Roboto"/>
                <a:ea typeface="Roboto"/>
                <a:cs typeface="Roboto"/>
                <a:sym typeface="Roboto"/>
              </a:rPr>
              <a:t>Κώστας Καρπούζης – </a:t>
            </a:r>
            <a:r>
              <a:rPr lang="en-GB" dirty="0">
                <a:latin typeface="Roboto"/>
                <a:ea typeface="Roboto"/>
                <a:cs typeface="Roboto"/>
                <a:sym typeface="Roboto"/>
              </a:rPr>
              <a:t>kkarpou@panteion.gr – @kkarpou</a:t>
            </a:r>
            <a:endParaRPr lang="en-US"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Ένα μοντέλο σκακιστή</a:t>
            </a:r>
            <a:endParaRPr>
              <a:latin typeface="Roboto"/>
              <a:ea typeface="Roboto"/>
              <a:cs typeface="Roboto"/>
              <a:sym typeface="Roboto"/>
            </a:endParaRPr>
          </a:p>
        </p:txBody>
      </p:sp>
      <p:sp>
        <p:nvSpPr>
          <p:cNvPr id="137" name="Google Shape;137;p20"/>
          <p:cNvSpPr txBox="1"/>
          <p:nvPr/>
        </p:nvSpPr>
        <p:spPr>
          <a:xfrm>
            <a:off x="310900" y="1062825"/>
            <a:ext cx="4045800" cy="78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1800"/>
              <a:buFont typeface="Arial"/>
              <a:buNone/>
            </a:pPr>
            <a:r>
              <a:rPr lang="en-US" sz="1800" i="0" u="none" strike="noStrike" cap="none">
                <a:solidFill>
                  <a:srgbClr val="000000"/>
                </a:solidFill>
                <a:latin typeface="Roboto"/>
                <a:ea typeface="Roboto"/>
                <a:cs typeface="Roboto"/>
                <a:sym typeface="Roboto"/>
              </a:rPr>
              <a:t>Τι θέλετε να μπορεί να κάνει το μοντέλο;</a:t>
            </a:r>
            <a:endParaRPr sz="1800" i="0" u="none" strike="noStrike" cap="none">
              <a:solidFill>
                <a:srgbClr val="000000"/>
              </a:solidFill>
              <a:latin typeface="Roboto"/>
              <a:ea typeface="Roboto"/>
              <a:cs typeface="Roboto"/>
              <a:sym typeface="Roboto"/>
            </a:endParaRPr>
          </a:p>
        </p:txBody>
      </p:sp>
      <p:sp>
        <p:nvSpPr>
          <p:cNvPr id="138" name="Google Shape;138;p20"/>
          <p:cNvSpPr txBox="1"/>
          <p:nvPr/>
        </p:nvSpPr>
        <p:spPr>
          <a:xfrm>
            <a:off x="310900" y="1901025"/>
            <a:ext cx="4096500" cy="1941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C31C4A"/>
                </a:solidFill>
                <a:latin typeface="Roboto"/>
                <a:ea typeface="Roboto"/>
                <a:cs typeface="Roboto"/>
                <a:sym typeface="Roboto"/>
              </a:rPr>
              <a:t>Για κάθε γύρο, επιλέξτε ποιο πιόνι θα παίζετε και πού θα το μετακινείτε για να έχετε τις μεγαλύτερες πιθανότητες νίκης</a:t>
            </a:r>
            <a:endParaRPr sz="1800" b="1" i="0" u="none" strike="noStrike" cap="none">
              <a:solidFill>
                <a:srgbClr val="C31C4A"/>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i="0" u="none" strike="noStrike" cap="none">
              <a:solidFill>
                <a:srgbClr val="000000"/>
              </a:solidFill>
              <a:latin typeface="Roboto"/>
              <a:ea typeface="Roboto"/>
              <a:cs typeface="Roboto"/>
              <a:sym typeface="Roboto"/>
            </a:endParaRPr>
          </a:p>
        </p:txBody>
      </p:sp>
      <p:pic>
        <p:nvPicPr>
          <p:cNvPr id="139" name="Google Shape;139;p20"/>
          <p:cNvPicPr preferRelativeResize="0"/>
          <p:nvPr/>
        </p:nvPicPr>
        <p:blipFill rotWithShape="1">
          <a:blip r:embed="rId3">
            <a:alphaModFix/>
          </a:blip>
          <a:srcRect/>
          <a:stretch/>
        </p:blipFill>
        <p:spPr>
          <a:xfrm>
            <a:off x="5573375" y="1289300"/>
            <a:ext cx="3036499" cy="3036499"/>
          </a:xfrm>
          <a:prstGeom prst="rect">
            <a:avLst/>
          </a:prstGeom>
          <a:noFill/>
          <a:ln>
            <a:noFill/>
          </a:ln>
        </p:spPr>
      </p:pic>
      <p:pic>
        <p:nvPicPr>
          <p:cNvPr id="140" name="Google Shape;140;p20"/>
          <p:cNvPicPr preferRelativeResize="0"/>
          <p:nvPr/>
        </p:nvPicPr>
        <p:blipFill rotWithShape="1">
          <a:blip r:embed="rId4">
            <a:alphaModFix/>
          </a:blip>
          <a:srcRect/>
          <a:stretch/>
        </p:blipFill>
        <p:spPr>
          <a:xfrm>
            <a:off x="5064200" y="1034713"/>
            <a:ext cx="3545674" cy="3545674"/>
          </a:xfrm>
          <a:prstGeom prst="rect">
            <a:avLst/>
          </a:prstGeom>
          <a:noFill/>
          <a:ln>
            <a:noFill/>
          </a:ln>
        </p:spPr>
      </p:pic>
      <p:sp>
        <p:nvSpPr>
          <p:cNvPr id="141" name="Google Shape;141;p20"/>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Ένα μοντέλο σκακιστή</a:t>
            </a:r>
            <a:endParaRPr>
              <a:latin typeface="Roboto"/>
              <a:ea typeface="Roboto"/>
              <a:cs typeface="Roboto"/>
              <a:sym typeface="Roboto"/>
            </a:endParaRPr>
          </a:p>
        </p:txBody>
      </p:sp>
      <p:sp>
        <p:nvSpPr>
          <p:cNvPr id="147" name="Google Shape;147;p21"/>
          <p:cNvSpPr txBox="1"/>
          <p:nvPr/>
        </p:nvSpPr>
        <p:spPr>
          <a:xfrm>
            <a:off x="310900" y="1062825"/>
            <a:ext cx="3919500" cy="78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1800"/>
              <a:buFont typeface="Arial"/>
              <a:buNone/>
            </a:pPr>
            <a:r>
              <a:rPr lang="en-US" sz="1800" i="0" u="none" strike="noStrike" cap="none">
                <a:solidFill>
                  <a:srgbClr val="000000"/>
                </a:solidFill>
                <a:latin typeface="Roboto"/>
                <a:ea typeface="Roboto"/>
                <a:cs typeface="Roboto"/>
                <a:sym typeface="Roboto"/>
              </a:rPr>
              <a:t>Ποια δεδομένα θα χρειαστείτε για να δημιουργήσετε το μοντέλο;</a:t>
            </a:r>
            <a:endParaRPr sz="1800" i="0" u="none" strike="noStrike" cap="none">
              <a:solidFill>
                <a:srgbClr val="000000"/>
              </a:solidFill>
              <a:latin typeface="Roboto"/>
              <a:ea typeface="Roboto"/>
              <a:cs typeface="Roboto"/>
              <a:sym typeface="Roboto"/>
            </a:endParaRPr>
          </a:p>
        </p:txBody>
      </p:sp>
      <p:sp>
        <p:nvSpPr>
          <p:cNvPr id="148" name="Google Shape;148;p21"/>
          <p:cNvSpPr txBox="1"/>
          <p:nvPr/>
        </p:nvSpPr>
        <p:spPr>
          <a:xfrm>
            <a:off x="310900" y="1824825"/>
            <a:ext cx="3919500" cy="2706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C31C4A"/>
              </a:buClr>
              <a:buSzPts val="1800"/>
              <a:buFont typeface="Roboto"/>
              <a:buChar char="●"/>
            </a:pPr>
            <a:r>
              <a:rPr lang="en-US" sz="1800" b="1" i="0" u="none" strike="noStrike" cap="none">
                <a:solidFill>
                  <a:srgbClr val="C31C4A"/>
                </a:solidFill>
                <a:latin typeface="Roboto"/>
                <a:ea typeface="Roboto"/>
                <a:cs typeface="Roboto"/>
                <a:sym typeface="Roboto"/>
              </a:rPr>
              <a:t>Που έχει τοποθετηθεί κάθε πιόνι σε προηγούμενα παιχνίδια</a:t>
            </a:r>
            <a:endParaRPr sz="1800" b="1" i="0" u="none" strike="noStrike" cap="none">
              <a:solidFill>
                <a:srgbClr val="C31C4A"/>
              </a:solidFill>
              <a:latin typeface="Roboto"/>
              <a:ea typeface="Roboto"/>
              <a:cs typeface="Roboto"/>
              <a:sym typeface="Roboto"/>
            </a:endParaRPr>
          </a:p>
          <a:p>
            <a:pPr marL="457200" marR="0" lvl="0" indent="-342900" algn="l" rtl="0">
              <a:lnSpc>
                <a:spcPct val="115000"/>
              </a:lnSpc>
              <a:spcBef>
                <a:spcPts val="1000"/>
              </a:spcBef>
              <a:spcAft>
                <a:spcPts val="0"/>
              </a:spcAft>
              <a:buClr>
                <a:srgbClr val="C31C4A"/>
              </a:buClr>
              <a:buSzPts val="1800"/>
              <a:buFont typeface="Roboto"/>
              <a:buChar char="●"/>
            </a:pPr>
            <a:r>
              <a:rPr lang="en-US" sz="1800" b="1" i="0" u="none" strike="noStrike" cap="none">
                <a:solidFill>
                  <a:srgbClr val="C31C4A"/>
                </a:solidFill>
                <a:latin typeface="Roboto"/>
                <a:ea typeface="Roboto"/>
                <a:cs typeface="Roboto"/>
                <a:sym typeface="Roboto"/>
              </a:rPr>
              <a:t>Συνδυασμοί κινήσεων που οδήγησαν σε νίκη, ήττα ή ισοπαλία</a:t>
            </a:r>
            <a:endParaRPr sz="1800" b="1" i="0" u="none" strike="noStrike" cap="none">
              <a:solidFill>
                <a:srgbClr val="C31C4A"/>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i="0" u="none" strike="noStrike" cap="none">
              <a:solidFill>
                <a:srgbClr val="000000"/>
              </a:solidFill>
              <a:latin typeface="Roboto"/>
              <a:ea typeface="Roboto"/>
              <a:cs typeface="Roboto"/>
              <a:sym typeface="Roboto"/>
            </a:endParaRPr>
          </a:p>
        </p:txBody>
      </p:sp>
      <p:pic>
        <p:nvPicPr>
          <p:cNvPr id="149" name="Google Shape;149;p21"/>
          <p:cNvPicPr preferRelativeResize="0"/>
          <p:nvPr/>
        </p:nvPicPr>
        <p:blipFill rotWithShape="1">
          <a:blip r:embed="rId3">
            <a:alphaModFix/>
          </a:blip>
          <a:srcRect/>
          <a:stretch/>
        </p:blipFill>
        <p:spPr>
          <a:xfrm>
            <a:off x="4940350" y="832275"/>
            <a:ext cx="3891759" cy="3820999"/>
          </a:xfrm>
          <a:prstGeom prst="rect">
            <a:avLst/>
          </a:prstGeom>
          <a:noFill/>
          <a:ln>
            <a:noFill/>
          </a:ln>
        </p:spPr>
      </p:pic>
      <p:sp>
        <p:nvSpPr>
          <p:cNvPr id="150" name="Google Shape;150;p21"/>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body" idx="1"/>
          </p:nvPr>
        </p:nvSpPr>
        <p:spPr>
          <a:xfrm>
            <a:off x="310900" y="1017725"/>
            <a:ext cx="4236300" cy="368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Το 1996 ήταν μια σημαντική χρονιά για την ανάπτυξη του AI, καθώς ένα σύστημα AI που ονομάζεται Deep Blue νίκησε ως γνωστόν έναν από τους καλύτερους σκακιστές του κόσμου.</a:t>
            </a:r>
            <a:endParaRPr>
              <a:latin typeface="Roboto"/>
              <a:ea typeface="Roboto"/>
              <a:cs typeface="Roboto"/>
              <a:sym typeface="Roboto"/>
            </a:endParaRPr>
          </a:p>
        </p:txBody>
      </p:sp>
      <p:sp>
        <p:nvSpPr>
          <p:cNvPr id="156" name="Google Shape;156;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AI και σκάκι</a:t>
            </a:r>
            <a:endParaRPr>
              <a:latin typeface="Roboto"/>
              <a:ea typeface="Roboto"/>
              <a:cs typeface="Roboto"/>
              <a:sym typeface="Roboto"/>
            </a:endParaRPr>
          </a:p>
        </p:txBody>
      </p:sp>
      <p:sp>
        <p:nvSpPr>
          <p:cNvPr id="157" name="Google Shape;157;p22"/>
          <p:cNvSpPr txBox="1">
            <a:spLocks noGrp="1"/>
          </p:cNvSpPr>
          <p:nvPr>
            <p:ph type="body" idx="2"/>
          </p:nvPr>
        </p:nvSpPr>
        <p:spPr>
          <a:xfrm>
            <a:off x="4736600" y="1093900"/>
            <a:ext cx="4096500" cy="14550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Roboto"/>
                <a:ea typeface="Roboto"/>
                <a:cs typeface="Roboto"/>
                <a:sym typeface="Roboto"/>
              </a:rPr>
              <a:t>Γιατί μια προσέγγιση βάσει δεδομένων είναι ωφέλιμη για τη δημιουργία μιας εφαρμογής για να κερδίσετε μια παρτίδα σκάκι; </a:t>
            </a:r>
            <a:endParaRPr>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chemeClr val="lt1"/>
              </a:solidFill>
              <a:latin typeface="Roboto"/>
              <a:ea typeface="Roboto"/>
              <a:cs typeface="Roboto"/>
              <a:sym typeface="Roboto"/>
            </a:endParaRPr>
          </a:p>
        </p:txBody>
      </p:sp>
      <p:pic>
        <p:nvPicPr>
          <p:cNvPr id="158" name="Google Shape;158;p22"/>
          <p:cNvPicPr preferRelativeResize="0"/>
          <p:nvPr/>
        </p:nvPicPr>
        <p:blipFill rotWithShape="1">
          <a:blip r:embed="rId3">
            <a:alphaModFix/>
          </a:blip>
          <a:srcRect/>
          <a:stretch/>
        </p:blipFill>
        <p:spPr>
          <a:xfrm>
            <a:off x="400625" y="2828922"/>
            <a:ext cx="3004525" cy="1945430"/>
          </a:xfrm>
          <a:prstGeom prst="rect">
            <a:avLst/>
          </a:prstGeom>
          <a:noFill/>
          <a:ln>
            <a:noFill/>
          </a:ln>
        </p:spPr>
      </p:pic>
      <p:sp>
        <p:nvSpPr>
          <p:cNvPr id="159" name="Google Shape;159;p22"/>
          <p:cNvSpPr txBox="1">
            <a:spLocks noGrp="1"/>
          </p:cNvSpPr>
          <p:nvPr>
            <p:ph type="body" idx="1"/>
          </p:nvPr>
        </p:nvSpPr>
        <p:spPr>
          <a:xfrm>
            <a:off x="400625" y="4739500"/>
            <a:ext cx="1355700" cy="26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500"/>
              <a:t>Πηγή εικόνας: Encyclopædia Britannica</a:t>
            </a:r>
            <a:endParaRPr/>
          </a:p>
        </p:txBody>
      </p:sp>
      <p:sp>
        <p:nvSpPr>
          <p:cNvPr id="160" name="Google Shape;160;p22"/>
          <p:cNvSpPr txBox="1"/>
          <p:nvPr/>
        </p:nvSpPr>
        <p:spPr>
          <a:xfrm>
            <a:off x="4736600" y="2472675"/>
            <a:ext cx="4096500" cy="2578800"/>
          </a:xfrm>
          <a:prstGeom prst="rect">
            <a:avLst/>
          </a:prstGeom>
          <a:solidFill>
            <a:srgbClr val="006DAC"/>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chemeClr val="lt1"/>
                </a:solidFill>
                <a:latin typeface="Roboto"/>
                <a:ea typeface="Roboto"/>
                <a:cs typeface="Roboto"/>
                <a:sym typeface="Roboto"/>
              </a:rPr>
              <a:t>Υπάρχουν περισσότερες παραλλαγές στις παρτίδες σκακιού από ό, τι άτομα στο παρατηρήσιμο σύμπαν.</a:t>
            </a:r>
            <a:endParaRPr sz="1800" i="0" u="none" strike="noStrike" cap="none">
              <a:solidFill>
                <a:schemeClr val="lt1"/>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r>
              <a:rPr lang="en-US" sz="1800" i="0" u="none" strike="noStrike" cap="none">
                <a:solidFill>
                  <a:schemeClr val="lt1"/>
                </a:solidFill>
                <a:latin typeface="Roboto"/>
                <a:ea typeface="Roboto"/>
                <a:cs typeface="Roboto"/>
                <a:sym typeface="Roboto"/>
              </a:rPr>
              <a:t>Η επιλογή της καλύτερης κίνησης θα ήταν εξαιρετικά δύσκολο να επιτευχθεί με ένα σύστημα βάσει κανόνα.</a:t>
            </a:r>
            <a:endParaRPr sz="1400" i="0" u="none" strike="noStrike" cap="none">
              <a:solidFill>
                <a:schemeClr val="lt1"/>
              </a:solidFill>
              <a:latin typeface="Roboto"/>
              <a:ea typeface="Roboto"/>
              <a:cs typeface="Roboto"/>
              <a:sym typeface="Roboto"/>
            </a:endParaRPr>
          </a:p>
        </p:txBody>
      </p:sp>
      <p:sp>
        <p:nvSpPr>
          <p:cNvPr id="161" name="Google Shape;161;p22"/>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latin typeface="Roboto"/>
                <a:ea typeface="Roboto"/>
                <a:cs typeface="Roboto"/>
                <a:sym typeface="Roboto"/>
              </a:rPr>
              <a:t>Οι εφαρμογές Παραγωγικού AI προορίζονται για τη δημιουργία «</a:t>
            </a:r>
            <a:r>
              <a:rPr lang="en-US" b="1">
                <a:solidFill>
                  <a:srgbClr val="C31C4A"/>
                </a:solidFill>
                <a:latin typeface="Roboto"/>
                <a:ea typeface="Roboto"/>
                <a:cs typeface="Roboto"/>
                <a:sym typeface="Roboto"/>
              </a:rPr>
              <a:t>δημιουργικού</a:t>
            </a:r>
            <a:r>
              <a:rPr lang="en-US" sz="1700">
                <a:latin typeface="Roboto"/>
                <a:ea typeface="Roboto"/>
                <a:cs typeface="Roboto"/>
                <a:sym typeface="Roboto"/>
              </a:rPr>
              <a:t> περιεχομένου», όπως:</a:t>
            </a:r>
            <a:endParaRPr sz="1700">
              <a:latin typeface="Roboto"/>
              <a:ea typeface="Roboto"/>
              <a:cs typeface="Roboto"/>
              <a:sym typeface="Roboto"/>
            </a:endParaRPr>
          </a:p>
          <a:p>
            <a:pPr marL="457200" lvl="0" indent="-336550" algn="l" rtl="0">
              <a:lnSpc>
                <a:spcPct val="115000"/>
              </a:lnSpc>
              <a:spcBef>
                <a:spcPts val="1600"/>
              </a:spcBef>
              <a:spcAft>
                <a:spcPts val="0"/>
              </a:spcAft>
              <a:buSzPts val="1700"/>
              <a:buFont typeface="Roboto"/>
              <a:buChar char="●"/>
            </a:pPr>
            <a:r>
              <a:rPr lang="en-US" sz="1700">
                <a:latin typeface="Roboto"/>
                <a:ea typeface="Roboto"/>
                <a:cs typeface="Roboto"/>
                <a:sym typeface="Roboto"/>
              </a:rPr>
              <a:t>Ήχος</a:t>
            </a:r>
            <a:endParaRPr sz="1700">
              <a:latin typeface="Roboto"/>
              <a:ea typeface="Roboto"/>
              <a:cs typeface="Roboto"/>
              <a:sym typeface="Roboto"/>
            </a:endParaRPr>
          </a:p>
          <a:p>
            <a:pPr marL="457200" lvl="0" indent="-336550" algn="l" rtl="0">
              <a:lnSpc>
                <a:spcPct val="115000"/>
              </a:lnSpc>
              <a:spcBef>
                <a:spcPts val="0"/>
              </a:spcBef>
              <a:spcAft>
                <a:spcPts val="0"/>
              </a:spcAft>
              <a:buSzPts val="1700"/>
              <a:buFont typeface="Roboto"/>
              <a:buChar char="●"/>
            </a:pPr>
            <a:r>
              <a:rPr lang="en-US" sz="1700">
                <a:latin typeface="Roboto"/>
                <a:ea typeface="Roboto"/>
                <a:cs typeface="Roboto"/>
                <a:sym typeface="Roboto"/>
              </a:rPr>
              <a:t>Εικόνες</a:t>
            </a:r>
            <a:endParaRPr sz="1700">
              <a:latin typeface="Roboto"/>
              <a:ea typeface="Roboto"/>
              <a:cs typeface="Roboto"/>
              <a:sym typeface="Roboto"/>
            </a:endParaRPr>
          </a:p>
          <a:p>
            <a:pPr marL="457200" lvl="0" indent="-336550" algn="l" rtl="0">
              <a:lnSpc>
                <a:spcPct val="115000"/>
              </a:lnSpc>
              <a:spcBef>
                <a:spcPts val="0"/>
              </a:spcBef>
              <a:spcAft>
                <a:spcPts val="0"/>
              </a:spcAft>
              <a:buSzPts val="1700"/>
              <a:buFont typeface="Roboto"/>
              <a:buChar char="●"/>
            </a:pPr>
            <a:r>
              <a:rPr lang="en-US" sz="1700">
                <a:latin typeface="Roboto"/>
                <a:ea typeface="Roboto"/>
                <a:cs typeface="Roboto"/>
                <a:sym typeface="Roboto"/>
              </a:rPr>
              <a:t>Κείμενο</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1600"/>
              </a:spcAft>
              <a:buSzPts val="1800"/>
              <a:buNone/>
            </a:pPr>
            <a:endParaRPr sz="1700">
              <a:latin typeface="Roboto"/>
              <a:ea typeface="Roboto"/>
              <a:cs typeface="Roboto"/>
              <a:sym typeface="Roboto"/>
            </a:endParaRPr>
          </a:p>
        </p:txBody>
      </p:sp>
      <p:sp>
        <p:nvSpPr>
          <p:cNvPr id="167" name="Google Shape;167;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Εφαρμογές AI - παραγωγικό AI</a:t>
            </a:r>
            <a:endParaRPr>
              <a:latin typeface="Roboto"/>
              <a:ea typeface="Roboto"/>
              <a:cs typeface="Roboto"/>
              <a:sym typeface="Roboto"/>
            </a:endParaRPr>
          </a:p>
        </p:txBody>
      </p:sp>
      <p:sp>
        <p:nvSpPr>
          <p:cNvPr id="168" name="Google Shape;168;p23"/>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a:t>Η υποβοηθούμενη μελωδία της Google - χρησιμοποιεί AI για να εναρμονίσει τη μουσική σας στο στυλ ενός συνθέτη της επιλογής σας</a:t>
            </a:r>
            <a:endParaRPr sz="1300"/>
          </a:p>
        </p:txBody>
      </p:sp>
      <p:pic>
        <p:nvPicPr>
          <p:cNvPr id="169" name="Google Shape;169;p23"/>
          <p:cNvPicPr preferRelativeResize="0"/>
          <p:nvPr/>
        </p:nvPicPr>
        <p:blipFill rotWithShape="1">
          <a:blip r:embed="rId3">
            <a:alphaModFix/>
          </a:blip>
          <a:srcRect/>
          <a:stretch/>
        </p:blipFill>
        <p:spPr>
          <a:xfrm>
            <a:off x="4502971" y="1289312"/>
            <a:ext cx="4354054" cy="1789487"/>
          </a:xfrm>
          <a:prstGeom prst="rect">
            <a:avLst/>
          </a:prstGeom>
          <a:noFill/>
          <a:ln>
            <a:noFill/>
          </a:ln>
        </p:spPr>
      </p:pic>
      <p:sp>
        <p:nvSpPr>
          <p:cNvPr id="170" name="Google Shape;170;p23"/>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4"/>
          <p:cNvPicPr preferRelativeResize="0"/>
          <p:nvPr/>
        </p:nvPicPr>
        <p:blipFill rotWithShape="1">
          <a:blip r:embed="rId3">
            <a:alphaModFix/>
          </a:blip>
          <a:srcRect/>
          <a:stretch/>
        </p:blipFill>
        <p:spPr>
          <a:xfrm>
            <a:off x="4822775" y="1024125"/>
            <a:ext cx="3374425" cy="3374425"/>
          </a:xfrm>
          <a:prstGeom prst="rect">
            <a:avLst/>
          </a:prstGeom>
          <a:noFill/>
          <a:ln>
            <a:noFill/>
          </a:ln>
        </p:spPr>
      </p:pic>
      <p:sp>
        <p:nvSpPr>
          <p:cNvPr id="176" name="Google Shape;176;p2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a:latin typeface="Roboto"/>
                <a:ea typeface="Roboto"/>
                <a:cs typeface="Roboto"/>
                <a:sym typeface="Roboto"/>
              </a:rPr>
              <a:t>Θα </a:t>
            </a:r>
            <a:r>
              <a:rPr lang="en-US" sz="1800" dirty="0" err="1">
                <a:latin typeface="Roboto"/>
                <a:ea typeface="Roboto"/>
                <a:cs typeface="Roboto"/>
                <a:sym typeface="Roboto"/>
              </a:rPr>
              <a:t>χρησιμο</a:t>
            </a:r>
            <a:r>
              <a:rPr lang="en-US" sz="1800" dirty="0">
                <a:latin typeface="Roboto"/>
                <a:ea typeface="Roboto"/>
                <a:cs typeface="Roboto"/>
                <a:sym typeface="Roboto"/>
              </a:rPr>
              <a:t>ποιήσετε μια εφαρμογή για να δημιουργήσετε έργα τέχνης με βάση τα κριτήρια που της παρέχετε</a:t>
            </a:r>
            <a:r>
              <a:rPr lang="el-GR" sz="1800" dirty="0">
                <a:latin typeface="Roboto"/>
                <a:ea typeface="Roboto"/>
                <a:cs typeface="Roboto"/>
                <a:sym typeface="Roboto"/>
              </a:rPr>
              <a:t> (</a:t>
            </a:r>
            <a:r>
              <a:rPr lang="en-GB" sz="1800" dirty="0">
                <a:latin typeface="Roboto"/>
                <a:ea typeface="Roboto"/>
                <a:cs typeface="Roboto"/>
                <a:sym typeface="Roboto"/>
              </a:rPr>
              <a:t>tengr.ai </a:t>
            </a:r>
            <a:r>
              <a:rPr lang="el-GR" sz="1800" dirty="0">
                <a:latin typeface="Roboto"/>
                <a:ea typeface="Roboto"/>
                <a:cs typeface="Roboto"/>
                <a:sym typeface="Roboto"/>
              </a:rPr>
              <a:t>ή </a:t>
            </a:r>
            <a:r>
              <a:rPr lang="en-GB" sz="1800" dirty="0">
                <a:latin typeface="Roboto"/>
                <a:ea typeface="Roboto"/>
                <a:cs typeface="Roboto"/>
                <a:sym typeface="Roboto"/>
              </a:rPr>
              <a:t>copilot)</a:t>
            </a:r>
            <a:endParaRPr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AutoNum type="arabicPeriod"/>
            </a:pPr>
            <a:r>
              <a:rPr lang="en-US" sz="1800" dirty="0" err="1">
                <a:latin typeface="Roboto"/>
                <a:ea typeface="Roboto"/>
                <a:cs typeface="Roboto"/>
                <a:sym typeface="Roboto"/>
              </a:rPr>
              <a:t>Εισάγετε</a:t>
            </a:r>
            <a:r>
              <a:rPr lang="en-US" sz="1800" dirty="0">
                <a:latin typeface="Roboto"/>
                <a:ea typeface="Roboto"/>
                <a:cs typeface="Roboto"/>
                <a:sym typeface="Roboto"/>
              </a:rPr>
              <a:t> </a:t>
            </a:r>
            <a:r>
              <a:rPr lang="en-US" sz="1800" dirty="0" err="1">
                <a:latin typeface="Roboto"/>
                <a:ea typeface="Roboto"/>
                <a:cs typeface="Roboto"/>
                <a:sym typeface="Roboto"/>
              </a:rPr>
              <a:t>έν</a:t>
            </a:r>
            <a:r>
              <a:rPr lang="en-US" sz="1800" dirty="0">
                <a:latin typeface="Roboto"/>
                <a:ea typeface="Roboto"/>
                <a:cs typeface="Roboto"/>
                <a:sym typeface="Roboto"/>
              </a:rPr>
              <a:t>αν όρο αναζήτησης.</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US" sz="1800" dirty="0">
                <a:latin typeface="Roboto"/>
                <a:ea typeface="Roboto"/>
                <a:cs typeface="Roboto"/>
                <a:sym typeface="Roboto"/>
              </a:rPr>
              <a:t>Επ</a:t>
            </a:r>
            <a:r>
              <a:rPr lang="en-US" sz="1800" dirty="0" err="1">
                <a:latin typeface="Roboto"/>
                <a:ea typeface="Roboto"/>
                <a:cs typeface="Roboto"/>
                <a:sym typeface="Roboto"/>
              </a:rPr>
              <a:t>ιλέξτε</a:t>
            </a:r>
            <a:r>
              <a:rPr lang="en-US" sz="1800" dirty="0">
                <a:latin typeface="Roboto"/>
                <a:ea typeface="Roboto"/>
                <a:cs typeface="Roboto"/>
                <a:sym typeface="Roboto"/>
              </a:rPr>
              <a:t> </a:t>
            </a:r>
            <a:r>
              <a:rPr lang="en-US" sz="1800" dirty="0" err="1">
                <a:latin typeface="Roboto"/>
                <a:ea typeface="Roboto"/>
                <a:cs typeface="Roboto"/>
                <a:sym typeface="Roboto"/>
              </a:rPr>
              <a:t>το</a:t>
            </a:r>
            <a:r>
              <a:rPr lang="en-US" sz="1800" dirty="0">
                <a:latin typeface="Roboto"/>
                <a:ea typeface="Roboto"/>
                <a:cs typeface="Roboto"/>
                <a:sym typeface="Roboto"/>
              </a:rPr>
              <a:t> </a:t>
            </a:r>
            <a:r>
              <a:rPr lang="en-US" sz="1800" dirty="0" err="1">
                <a:latin typeface="Roboto"/>
                <a:ea typeface="Roboto"/>
                <a:cs typeface="Roboto"/>
                <a:sym typeface="Roboto"/>
              </a:rPr>
              <a:t>στυλ</a:t>
            </a:r>
            <a:r>
              <a:rPr lang="en-US" sz="1800" dirty="0">
                <a:latin typeface="Roboto"/>
                <a:ea typeface="Roboto"/>
                <a:cs typeface="Roboto"/>
                <a:sym typeface="Roboto"/>
              </a:rPr>
              <a:t> π</a:t>
            </a:r>
            <a:r>
              <a:rPr lang="en-US" sz="1800" dirty="0" err="1">
                <a:latin typeface="Roboto"/>
                <a:ea typeface="Roboto"/>
                <a:cs typeface="Roboto"/>
                <a:sym typeface="Roboto"/>
              </a:rPr>
              <a:t>ου</a:t>
            </a:r>
            <a:r>
              <a:rPr lang="en-US" sz="1800" dirty="0">
                <a:latin typeface="Roboto"/>
                <a:ea typeface="Roboto"/>
                <a:cs typeface="Roboto"/>
                <a:sym typeface="Roboto"/>
              </a:rPr>
              <a:t> π</a:t>
            </a:r>
            <a:r>
              <a:rPr lang="en-US" sz="1800" dirty="0" err="1">
                <a:latin typeface="Roboto"/>
                <a:ea typeface="Roboto"/>
                <a:cs typeface="Roboto"/>
                <a:sym typeface="Roboto"/>
              </a:rPr>
              <a:t>ροτιμάτε</a:t>
            </a:r>
            <a:r>
              <a:rPr lang="en-US" sz="1800" dirty="0">
                <a:latin typeface="Roboto"/>
                <a:ea typeface="Roboto"/>
                <a:cs typeface="Roboto"/>
                <a:sym typeface="Roboto"/>
              </a:rPr>
              <a:t>.</a:t>
            </a:r>
            <a:endParaRPr dirty="0">
              <a:latin typeface="Roboto"/>
              <a:ea typeface="Roboto"/>
              <a:cs typeface="Roboto"/>
              <a:sym typeface="Roboto"/>
            </a:endParaRPr>
          </a:p>
          <a:p>
            <a:pPr marL="457200" lvl="0" indent="-342900" algn="l" rtl="0">
              <a:lnSpc>
                <a:spcPct val="115000"/>
              </a:lnSpc>
              <a:spcBef>
                <a:spcPts val="0"/>
              </a:spcBef>
              <a:spcAft>
                <a:spcPts val="0"/>
              </a:spcAft>
              <a:buSzPts val="1800"/>
              <a:buAutoNum type="arabicPeriod"/>
            </a:pPr>
            <a:r>
              <a:rPr lang="en-US" sz="1800" dirty="0" err="1">
                <a:latin typeface="Roboto"/>
                <a:ea typeface="Roboto"/>
                <a:cs typeface="Roboto"/>
                <a:sym typeface="Roboto"/>
              </a:rPr>
              <a:t>Κάντε</a:t>
            </a:r>
            <a:r>
              <a:rPr lang="en-US" sz="1800" dirty="0">
                <a:latin typeface="Roboto"/>
                <a:ea typeface="Roboto"/>
                <a:cs typeface="Roboto"/>
                <a:sym typeface="Roboto"/>
              </a:rPr>
              <a:t> </a:t>
            </a:r>
            <a:r>
              <a:rPr lang="en-US" sz="1800" dirty="0" err="1">
                <a:latin typeface="Roboto"/>
                <a:ea typeface="Roboto"/>
                <a:cs typeface="Roboto"/>
                <a:sym typeface="Roboto"/>
              </a:rPr>
              <a:t>κλικ</a:t>
            </a:r>
            <a:r>
              <a:rPr lang="en-US" sz="1800" dirty="0">
                <a:latin typeface="Roboto"/>
                <a:ea typeface="Roboto"/>
                <a:cs typeface="Roboto"/>
                <a:sym typeface="Roboto"/>
              </a:rPr>
              <a:t> </a:t>
            </a:r>
            <a:r>
              <a:rPr lang="en-US" sz="1800" dirty="0" err="1">
                <a:latin typeface="Roboto"/>
                <a:ea typeface="Roboto"/>
                <a:cs typeface="Roboto"/>
                <a:sym typeface="Roboto"/>
              </a:rPr>
              <a:t>στην</a:t>
            </a:r>
            <a:r>
              <a:rPr lang="en-US" sz="1800" dirty="0">
                <a:latin typeface="Roboto"/>
                <a:ea typeface="Roboto"/>
                <a:cs typeface="Roboto"/>
                <a:sym typeface="Roboto"/>
              </a:rPr>
              <a:t> επ</a:t>
            </a:r>
            <a:r>
              <a:rPr lang="en-US" sz="1800" dirty="0" err="1">
                <a:latin typeface="Roboto"/>
                <a:ea typeface="Roboto"/>
                <a:cs typeface="Roboto"/>
                <a:sym typeface="Roboto"/>
              </a:rPr>
              <a:t>ιλογή</a:t>
            </a:r>
            <a:r>
              <a:rPr lang="en-US" sz="1800" dirty="0">
                <a:latin typeface="Roboto"/>
                <a:ea typeface="Roboto"/>
                <a:cs typeface="Roboto"/>
                <a:sym typeface="Roboto"/>
              </a:rPr>
              <a:t> </a:t>
            </a:r>
            <a:r>
              <a:rPr lang="en-US" sz="1800" b="1" dirty="0">
                <a:latin typeface="Roboto"/>
                <a:ea typeface="Roboto"/>
                <a:cs typeface="Roboto"/>
                <a:sym typeface="Roboto"/>
              </a:rPr>
              <a:t>«Draw</a:t>
            </a:r>
            <a:r>
              <a:rPr lang="en-US" b="1" dirty="0">
                <a:latin typeface="Roboto"/>
                <a:ea typeface="Roboto"/>
                <a:cs typeface="Roboto"/>
                <a:sym typeface="Roboto"/>
              </a:rPr>
              <a:t>»</a:t>
            </a:r>
            <a:r>
              <a:rPr lang="en-US" sz="1800" dirty="0">
                <a:latin typeface="Roboto"/>
                <a:ea typeface="Roboto"/>
                <a:cs typeface="Roboto"/>
                <a:sym typeface="Roboto"/>
              </a:rPr>
              <a:t> (</a:t>
            </a:r>
            <a:r>
              <a:rPr lang="en-US" dirty="0" err="1">
                <a:latin typeface="Roboto"/>
                <a:ea typeface="Roboto"/>
                <a:cs typeface="Roboto"/>
                <a:sym typeface="Roboto"/>
              </a:rPr>
              <a:t>Σχεδί</a:t>
            </a:r>
            <a:r>
              <a:rPr lang="en-US" dirty="0">
                <a:latin typeface="Roboto"/>
                <a:ea typeface="Roboto"/>
                <a:cs typeface="Roboto"/>
                <a:sym typeface="Roboto"/>
              </a:rPr>
              <a:t>αση)</a:t>
            </a:r>
            <a:r>
              <a:rPr lang="en-US" sz="1800" dirty="0">
                <a:latin typeface="Roboto"/>
                <a:ea typeface="Roboto"/>
                <a:cs typeface="Roboto"/>
                <a:sym typeface="Roboto"/>
              </a:rPr>
              <a:t>.</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dirty="0">
              <a:latin typeface="Roboto"/>
              <a:ea typeface="Roboto"/>
              <a:cs typeface="Roboto"/>
              <a:sym typeface="Roboto"/>
            </a:endParaRPr>
          </a:p>
        </p:txBody>
      </p:sp>
      <p:sp>
        <p:nvSpPr>
          <p:cNvPr id="177" name="Google Shape;177;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Εφαρμογές AI που δημιουργούν τέχνη </a:t>
            </a:r>
            <a:endParaRPr>
              <a:latin typeface="Roboto"/>
              <a:ea typeface="Roboto"/>
              <a:cs typeface="Roboto"/>
              <a:sym typeface="Roboto"/>
            </a:endParaRPr>
          </a:p>
        </p:txBody>
      </p:sp>
      <p:sp>
        <p:nvSpPr>
          <p:cNvPr id="178" name="Google Shape;178;p24"/>
          <p:cNvSpPr txBox="1">
            <a:spLocks noGrp="1"/>
          </p:cNvSpPr>
          <p:nvPr>
            <p:ph type="subTitle" idx="3"/>
          </p:nvPr>
        </p:nvSpPr>
        <p:spPr>
          <a:xfrm>
            <a:off x="7146000" y="30250"/>
            <a:ext cx="186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
        <p:nvSpPr>
          <p:cNvPr id="179" name="Google Shape;179;p24"/>
          <p:cNvSpPr txBox="1"/>
          <p:nvPr/>
        </p:nvSpPr>
        <p:spPr>
          <a:xfrm>
            <a:off x="4568775" y="4404950"/>
            <a:ext cx="4422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a:solidFill>
                  <a:srgbClr val="000000"/>
                </a:solidFill>
                <a:latin typeface="Roboto"/>
                <a:ea typeface="Roboto"/>
                <a:cs typeface="Roboto"/>
                <a:sym typeface="Roboto"/>
              </a:rPr>
              <a:t>Δημιουργία έργων τέχνης για μια ταινία</a:t>
            </a:r>
            <a:r>
              <a:rPr lang="en-US" sz="1200" i="0" u="none" strike="noStrike" cap="none">
                <a:solidFill>
                  <a:srgbClr val="000000"/>
                </a:solidFill>
                <a:highlight>
                  <a:schemeClr val="lt1"/>
                </a:highlight>
                <a:latin typeface="Roboto"/>
                <a:ea typeface="Roboto"/>
                <a:cs typeface="Roboto"/>
                <a:sym typeface="Roboto"/>
              </a:rPr>
              <a:t> με έ</a:t>
            </a:r>
            <a:r>
              <a:rPr lang="en-US" sz="1200" i="0" u="none" strike="noStrike" cap="none">
                <a:solidFill>
                  <a:srgbClr val="000000"/>
                </a:solidFill>
                <a:latin typeface="Roboto"/>
                <a:ea typeface="Roboto"/>
                <a:cs typeface="Roboto"/>
                <a:sym typeface="Roboto"/>
              </a:rPr>
              <a:t>ναν υπερήρωα που προστατεύει μια κατεστραμμένη πόλη</a:t>
            </a:r>
            <a:endParaRPr sz="120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err="1">
                <a:latin typeface="Roboto"/>
                <a:ea typeface="Roboto"/>
                <a:cs typeface="Roboto"/>
                <a:sym typeface="Roboto"/>
              </a:rPr>
              <a:t>Χρησιμο</a:t>
            </a:r>
            <a:r>
              <a:rPr lang="en-US" sz="1800" dirty="0">
                <a:latin typeface="Roboto"/>
                <a:ea typeface="Roboto"/>
                <a:cs typeface="Roboto"/>
                <a:sym typeface="Roboto"/>
              </a:rPr>
              <a:t>ποιήστε την εφαρμογή AI για να δημιουργήσετε έργα τέχνης για :</a:t>
            </a:r>
            <a:endParaRPr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AutoNum type="arabicPeriod"/>
            </a:pPr>
            <a:r>
              <a:rPr lang="en-US" sz="1800" dirty="0" err="1">
                <a:latin typeface="Roboto"/>
                <a:ea typeface="Roboto"/>
                <a:cs typeface="Roboto"/>
                <a:sym typeface="Roboto"/>
              </a:rPr>
              <a:t>Μι</a:t>
            </a:r>
            <a:r>
              <a:rPr lang="en-US" sz="1800" dirty="0">
                <a:latin typeface="Roboto"/>
                <a:ea typeface="Roboto"/>
                <a:cs typeface="Roboto"/>
                <a:sym typeface="Roboto"/>
              </a:rPr>
              <a:t>α αφίσα για τη διάσκεψη για την παγκόσμια κλιματική αλλαγή</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US" sz="1800" dirty="0" err="1">
                <a:latin typeface="Roboto"/>
                <a:ea typeface="Roboto"/>
                <a:cs typeface="Roboto"/>
                <a:sym typeface="Roboto"/>
              </a:rPr>
              <a:t>Έν</a:t>
            </a:r>
            <a:r>
              <a:rPr lang="en-US" sz="1800" dirty="0">
                <a:latin typeface="Roboto"/>
                <a:ea typeface="Roboto"/>
                <a:cs typeface="Roboto"/>
                <a:sym typeface="Roboto"/>
              </a:rPr>
              <a:t>αν τοίχο καφετέριας ή εστιατορίου</a:t>
            </a:r>
            <a:endParaRPr dirty="0">
              <a:latin typeface="Roboto"/>
              <a:ea typeface="Roboto"/>
              <a:cs typeface="Roboto"/>
              <a:sym typeface="Roboto"/>
            </a:endParaRPr>
          </a:p>
        </p:txBody>
      </p:sp>
      <p:sp>
        <p:nvSpPr>
          <p:cNvPr id="185" name="Google Shape;185;p2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Εφαρμογές AI που δημιουργούν έργα </a:t>
            </a:r>
            <a:br>
              <a:rPr lang="en-US" sz="2400">
                <a:latin typeface="Roboto"/>
                <a:ea typeface="Roboto"/>
                <a:cs typeface="Roboto"/>
                <a:sym typeface="Roboto"/>
              </a:rPr>
            </a:br>
            <a:r>
              <a:rPr lang="en-US" sz="2400">
                <a:latin typeface="Roboto"/>
                <a:ea typeface="Roboto"/>
                <a:cs typeface="Roboto"/>
                <a:sym typeface="Roboto"/>
              </a:rPr>
              <a:t>τέχνης - 5 λεπτά</a:t>
            </a:r>
            <a:endParaRPr>
              <a:latin typeface="Roboto"/>
              <a:ea typeface="Roboto"/>
              <a:cs typeface="Roboto"/>
              <a:sym typeface="Roboto"/>
            </a:endParaRPr>
          </a:p>
        </p:txBody>
      </p:sp>
      <p:sp>
        <p:nvSpPr>
          <p:cNvPr id="186" name="Google Shape;186;p25"/>
          <p:cNvSpPr txBox="1">
            <a:spLocks noGrp="1"/>
          </p:cNvSpPr>
          <p:nvPr>
            <p:ph type="body" idx="2"/>
          </p:nvPr>
        </p:nvSpPr>
        <p:spPr>
          <a:xfrm>
            <a:off x="4736600" y="1170100"/>
            <a:ext cx="40965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Πράγματα που πρέπει να σκεφτείτε:</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Ποιος ωφελείται από τη χρήση του AI για τη δημιουργία τέχνης;</a:t>
            </a:r>
            <a:endParaRPr>
              <a:solidFill>
                <a:schemeClr val="lt1"/>
              </a:solidFill>
              <a:latin typeface="Roboto"/>
              <a:ea typeface="Roboto"/>
              <a:cs typeface="Roboto"/>
              <a:sym typeface="Roboto"/>
            </a:endParaRPr>
          </a:p>
          <a:p>
            <a:pPr marL="457200" lvl="0" indent="-323850" algn="l" rtl="0">
              <a:lnSpc>
                <a:spcPct val="115000"/>
              </a:lnSpc>
              <a:spcBef>
                <a:spcPts val="1600"/>
              </a:spcBef>
              <a:spcAft>
                <a:spcPts val="0"/>
              </a:spcAft>
              <a:buClr>
                <a:schemeClr val="lt1"/>
              </a:buClr>
              <a:buSzPts val="1500"/>
              <a:buFont typeface="Roboto"/>
              <a:buChar char="●"/>
            </a:pPr>
            <a:r>
              <a:rPr lang="en-US" sz="1500">
                <a:solidFill>
                  <a:schemeClr val="lt1"/>
                </a:solidFill>
                <a:latin typeface="Roboto"/>
                <a:ea typeface="Roboto"/>
                <a:cs typeface="Roboto"/>
                <a:sym typeface="Roboto"/>
              </a:rPr>
              <a:t>Σε ποιον ανήκει η τέχνη;</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US" sz="1500">
                <a:solidFill>
                  <a:schemeClr val="lt1"/>
                </a:solidFill>
                <a:latin typeface="Roboto"/>
                <a:ea typeface="Roboto"/>
                <a:cs typeface="Roboto"/>
                <a:sym typeface="Roboto"/>
              </a:rPr>
              <a:t>Ποιος δημιούργησε την τέχνη; Εσείς ή η εφαρμογή;</a:t>
            </a:r>
            <a:endParaRPr sz="150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Ποια είναι τα ενδεχόμενα ζητήματα χρήσης του AI για τη δημιουργία τέχνης για εσάς;</a:t>
            </a:r>
            <a:endParaRPr>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chemeClr val="lt1"/>
              </a:solidFill>
              <a:latin typeface="Roboto"/>
              <a:ea typeface="Roboto"/>
              <a:cs typeface="Roboto"/>
              <a:sym typeface="Roboto"/>
            </a:endParaRPr>
          </a:p>
        </p:txBody>
      </p:sp>
      <p:sp>
        <p:nvSpPr>
          <p:cNvPr id="187" name="Google Shape;187;p25"/>
          <p:cNvSpPr txBox="1">
            <a:spLocks noGrp="1"/>
          </p:cNvSpPr>
          <p:nvPr>
            <p:ph type="subTitle" idx="3"/>
          </p:nvPr>
        </p:nvSpPr>
        <p:spPr>
          <a:xfrm>
            <a:off x="7105325" y="30250"/>
            <a:ext cx="1902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pic>
        <p:nvPicPr>
          <p:cNvPr id="188" name="Google Shape;188;p25"/>
          <p:cNvPicPr preferRelativeResize="0"/>
          <p:nvPr/>
        </p:nvPicPr>
        <p:blipFill rotWithShape="1">
          <a:blip r:embed="rId3">
            <a:alphaModFix/>
          </a:blip>
          <a:srcRect/>
          <a:stretch/>
        </p:blipFill>
        <p:spPr>
          <a:xfrm>
            <a:off x="8126588" y="568475"/>
            <a:ext cx="371475" cy="371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Η υπολογιστική όραση είναι ένα πεδίο του AI που επιχειρεί να αντλήσει ουσιαστικές πληροφορίες από εικόνες.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Ένας τρόπος για να επιτευχθεί αυτό είναι με την αναγνώριση αντικειμένων σε μια εικόνα.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solidFill>
                  <a:srgbClr val="C31C4A"/>
                </a:solidFill>
                <a:latin typeface="Roboto"/>
                <a:ea typeface="Roboto"/>
                <a:cs typeface="Roboto"/>
                <a:sym typeface="Roboto"/>
              </a:rPr>
              <a:t>Γιατί πιστεύετε ότι υπάρχουν ποσοστά δίπλα σε κάθε αντικείμενο που έχει αναγνωριστεί;</a:t>
            </a:r>
            <a:endParaRPr b="1">
              <a:solidFill>
                <a:srgbClr val="C31C4A"/>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rgbClr val="C31C4A"/>
              </a:solidFill>
              <a:latin typeface="Roboto"/>
              <a:ea typeface="Roboto"/>
              <a:cs typeface="Roboto"/>
              <a:sym typeface="Roboto"/>
            </a:endParaRPr>
          </a:p>
        </p:txBody>
      </p:sp>
      <p:sp>
        <p:nvSpPr>
          <p:cNvPr id="194" name="Google Shape;194;p2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Εφαρμογές AI - υπολογιστική όραση</a:t>
            </a:r>
            <a:endParaRPr>
              <a:latin typeface="Roboto"/>
              <a:ea typeface="Roboto"/>
              <a:cs typeface="Roboto"/>
              <a:sym typeface="Roboto"/>
            </a:endParaRPr>
          </a:p>
        </p:txBody>
      </p:sp>
      <p:sp>
        <p:nvSpPr>
          <p:cNvPr id="195" name="Google Shape;195;p26"/>
          <p:cNvSpPr txBox="1">
            <a:spLocks noGrp="1"/>
          </p:cNvSpPr>
          <p:nvPr>
            <p:ph type="subTitle" idx="3"/>
          </p:nvPr>
        </p:nvSpPr>
        <p:spPr>
          <a:xfrm>
            <a:off x="7120100" y="30250"/>
            <a:ext cx="1887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pic>
        <p:nvPicPr>
          <p:cNvPr id="196" name="Google Shape;196;p26" title="#8571_Driverless_car.png"/>
          <p:cNvPicPr preferRelativeResize="0"/>
          <p:nvPr/>
        </p:nvPicPr>
        <p:blipFill rotWithShape="1">
          <a:blip r:embed="rId3">
            <a:alphaModFix/>
          </a:blip>
          <a:srcRect/>
          <a:stretch/>
        </p:blipFill>
        <p:spPr>
          <a:xfrm>
            <a:off x="4407400" y="1170125"/>
            <a:ext cx="4431801" cy="3028307"/>
          </a:xfrm>
          <a:prstGeom prst="rect">
            <a:avLst/>
          </a:prstGeom>
          <a:noFill/>
          <a:ln w="9525" cap="flat" cmpd="sng">
            <a:solidFill>
              <a:srgbClr val="FF0000"/>
            </a:solidFill>
            <a:prstDash val="solid"/>
            <a:round/>
            <a:headEnd type="none" w="sm" len="sm"/>
            <a:tailEnd type="none" w="sm" len="sm"/>
          </a:ln>
        </p:spPr>
      </p:pic>
      <p:sp>
        <p:nvSpPr>
          <p:cNvPr id="197" name="Google Shape;197;p26"/>
          <p:cNvSpPr txBox="1"/>
          <p:nvPr/>
        </p:nvSpPr>
        <p:spPr>
          <a:xfrm>
            <a:off x="4514500" y="1864800"/>
            <a:ext cx="1082100" cy="196200"/>
          </a:xfrm>
          <a:prstGeom prst="rect">
            <a:avLst/>
          </a:prstGeom>
          <a:solidFill>
            <a:srgbClr val="C31C4A"/>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lt1"/>
                </a:solidFill>
                <a:latin typeface="Roboto"/>
                <a:ea typeface="Roboto"/>
                <a:cs typeface="Roboto"/>
                <a:sym typeface="Roboto"/>
              </a:rPr>
              <a:t>Τρακτέρ: 97%</a:t>
            </a:r>
            <a:endParaRPr sz="1200" i="0" u="none" strike="noStrike" cap="none">
              <a:solidFill>
                <a:schemeClr val="lt1"/>
              </a:solidFill>
              <a:latin typeface="Roboto"/>
              <a:ea typeface="Roboto"/>
              <a:cs typeface="Roboto"/>
              <a:sym typeface="Roboto"/>
            </a:endParaRPr>
          </a:p>
        </p:txBody>
      </p:sp>
      <p:sp>
        <p:nvSpPr>
          <p:cNvPr id="198" name="Google Shape;198;p26"/>
          <p:cNvSpPr txBox="1"/>
          <p:nvPr/>
        </p:nvSpPr>
        <p:spPr>
          <a:xfrm>
            <a:off x="6293275" y="1983100"/>
            <a:ext cx="1428300" cy="196200"/>
          </a:xfrm>
          <a:prstGeom prst="rect">
            <a:avLst/>
          </a:prstGeom>
          <a:solidFill>
            <a:srgbClr val="C31C4A"/>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lt1"/>
                </a:solidFill>
                <a:latin typeface="Roboto"/>
                <a:ea typeface="Roboto"/>
                <a:cs typeface="Roboto"/>
                <a:sym typeface="Roboto"/>
              </a:rPr>
              <a:t>Μοτοσικλέτα: 71%</a:t>
            </a:r>
            <a:endParaRPr sz="1200" i="0" u="none" strike="noStrike" cap="none">
              <a:solidFill>
                <a:schemeClr val="lt1"/>
              </a:solidFill>
              <a:latin typeface="Roboto"/>
              <a:ea typeface="Roboto"/>
              <a:cs typeface="Roboto"/>
              <a:sym typeface="Roboto"/>
            </a:endParaRPr>
          </a:p>
        </p:txBody>
      </p:sp>
      <p:sp>
        <p:nvSpPr>
          <p:cNvPr id="199" name="Google Shape;199;p26"/>
          <p:cNvSpPr txBox="1"/>
          <p:nvPr/>
        </p:nvSpPr>
        <p:spPr>
          <a:xfrm>
            <a:off x="7375375" y="2840625"/>
            <a:ext cx="1019100" cy="196200"/>
          </a:xfrm>
          <a:prstGeom prst="rect">
            <a:avLst/>
          </a:prstGeom>
          <a:solidFill>
            <a:srgbClr val="C31C4A"/>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lt1"/>
                </a:solidFill>
                <a:latin typeface="Roboto"/>
                <a:ea typeface="Roboto"/>
                <a:cs typeface="Roboto"/>
                <a:sym typeface="Roboto"/>
              </a:rPr>
              <a:t>Φορτηγό: 84%</a:t>
            </a:r>
            <a:endParaRPr sz="1200" i="0" u="none" strike="noStrike" cap="none">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Χρησιμοποιήστε τον ιστότοπο που συνδέεται στο φύλλο εργασίας σας για να επιλέξετε μια εικόνα.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Θα χρησιμοποιήσει AI για να </a:t>
            </a:r>
            <a:r>
              <a:rPr lang="en-US" b="1">
                <a:solidFill>
                  <a:srgbClr val="C31C4A"/>
                </a:solidFill>
                <a:latin typeface="Roboto"/>
                <a:ea typeface="Roboto"/>
                <a:cs typeface="Roboto"/>
                <a:sym typeface="Roboto"/>
              </a:rPr>
              <a:t>προβλέψει</a:t>
            </a:r>
            <a:r>
              <a:rPr lang="en-US" sz="1800">
                <a:latin typeface="Roboto"/>
                <a:ea typeface="Roboto"/>
                <a:cs typeface="Roboto"/>
                <a:sym typeface="Roboto"/>
              </a:rPr>
              <a:t> τι υπάρχει στην εικόνα.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Μελετήστε τους βαθμούς εμπιστοσύνης.</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05" name="Google Shape;205;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Roboto"/>
                <a:ea typeface="Roboto"/>
                <a:cs typeface="Roboto"/>
                <a:sym typeface="Roboto"/>
              </a:rPr>
              <a:t>Εργασία υπολογιστικής όρασης - 5 λεπτά</a:t>
            </a:r>
            <a:endParaRPr>
              <a:latin typeface="Roboto"/>
              <a:ea typeface="Roboto"/>
              <a:cs typeface="Roboto"/>
              <a:sym typeface="Roboto"/>
            </a:endParaRPr>
          </a:p>
        </p:txBody>
      </p:sp>
      <p:sp>
        <p:nvSpPr>
          <p:cNvPr id="206" name="Google Shape;206;p27"/>
          <p:cNvSpPr txBox="1">
            <a:spLocks noGrp="1"/>
          </p:cNvSpPr>
          <p:nvPr>
            <p:ph type="body" idx="2"/>
          </p:nvPr>
        </p:nvSpPr>
        <p:spPr>
          <a:xfrm>
            <a:off x="4736600" y="1170100"/>
            <a:ext cx="42264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chemeClr val="lt1"/>
                </a:solidFill>
                <a:latin typeface="Roboto"/>
                <a:ea typeface="Roboto"/>
                <a:cs typeface="Roboto"/>
                <a:sym typeface="Roboto"/>
              </a:rPr>
              <a:t>Πράγμ</a:t>
            </a:r>
            <a:r>
              <a:rPr lang="en-US" b="1" dirty="0">
                <a:solidFill>
                  <a:schemeClr val="lt1"/>
                </a:solidFill>
                <a:latin typeface="Roboto"/>
                <a:ea typeface="Roboto"/>
                <a:cs typeface="Roboto"/>
                <a:sym typeface="Roboto"/>
              </a:rPr>
              <a:t>ατα που πρέπει να σκεφτ</a:t>
            </a:r>
            <a:r>
              <a:rPr lang="el-GR" b="1" dirty="0" err="1">
                <a:solidFill>
                  <a:schemeClr val="lt1"/>
                </a:solidFill>
                <a:latin typeface="Roboto"/>
                <a:ea typeface="Roboto"/>
                <a:cs typeface="Roboto"/>
                <a:sym typeface="Roboto"/>
              </a:rPr>
              <a:t>ούμε</a:t>
            </a:r>
            <a:endParaRPr b="1" dirty="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solidFill>
                  <a:schemeClr val="lt1"/>
                </a:solidFill>
                <a:latin typeface="Roboto"/>
                <a:ea typeface="Roboto"/>
                <a:cs typeface="Roboto"/>
                <a:sym typeface="Roboto"/>
              </a:rPr>
              <a:t>Πού</a:t>
            </a:r>
            <a:r>
              <a:rPr lang="en-US" dirty="0">
                <a:solidFill>
                  <a:schemeClr val="lt1"/>
                </a:solidFill>
                <a:latin typeface="Roboto"/>
                <a:ea typeface="Roboto"/>
                <a:cs typeface="Roboto"/>
                <a:sym typeface="Roboto"/>
              </a:rPr>
              <a:t> μπ</a:t>
            </a:r>
            <a:r>
              <a:rPr lang="en-US" dirty="0" err="1">
                <a:solidFill>
                  <a:schemeClr val="lt1"/>
                </a:solidFill>
                <a:latin typeface="Roboto"/>
                <a:ea typeface="Roboto"/>
                <a:cs typeface="Roboto"/>
                <a:sym typeface="Roboto"/>
              </a:rPr>
              <a:t>ορείτε</a:t>
            </a:r>
            <a:r>
              <a:rPr lang="en-US" dirty="0">
                <a:solidFill>
                  <a:schemeClr val="lt1"/>
                </a:solidFill>
                <a:latin typeface="Roboto"/>
                <a:ea typeface="Roboto"/>
                <a:cs typeface="Roboto"/>
                <a:sym typeface="Roboto"/>
              </a:rPr>
              <a:t> να </a:t>
            </a:r>
            <a:r>
              <a:rPr lang="en-US" dirty="0" err="1">
                <a:solidFill>
                  <a:schemeClr val="lt1"/>
                </a:solidFill>
                <a:latin typeface="Roboto"/>
                <a:ea typeface="Roboto"/>
                <a:cs typeface="Roboto"/>
                <a:sym typeface="Roboto"/>
              </a:rPr>
              <a:t>σκεφτείτε</a:t>
            </a:r>
            <a:r>
              <a:rPr lang="en-US" dirty="0">
                <a:solidFill>
                  <a:schemeClr val="lt1"/>
                </a:solidFill>
                <a:latin typeface="Roboto"/>
                <a:ea typeface="Roboto"/>
                <a:cs typeface="Roboto"/>
                <a:sym typeface="Roboto"/>
              </a:rPr>
              <a:t> να </a:t>
            </a:r>
            <a:r>
              <a:rPr lang="en-US" dirty="0" err="1">
                <a:solidFill>
                  <a:schemeClr val="lt1"/>
                </a:solidFill>
                <a:latin typeface="Roboto"/>
                <a:ea typeface="Roboto"/>
                <a:cs typeface="Roboto"/>
                <a:sym typeface="Roboto"/>
              </a:rPr>
              <a:t>χρησιμο</a:t>
            </a:r>
            <a:r>
              <a:rPr lang="en-US" dirty="0">
                <a:solidFill>
                  <a:schemeClr val="lt1"/>
                </a:solidFill>
                <a:latin typeface="Roboto"/>
                <a:ea typeface="Roboto"/>
                <a:cs typeface="Roboto"/>
                <a:sym typeface="Roboto"/>
              </a:rPr>
              <a:t>ποιείται αυτή η τεχνολογία και ποιος θα ωφεληθεί από αυτήν και πώς;</a:t>
            </a:r>
            <a:endParaRPr dirty="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solidFill>
                  <a:schemeClr val="lt1"/>
                </a:solidFill>
                <a:latin typeface="Roboto"/>
                <a:ea typeface="Roboto"/>
                <a:cs typeface="Roboto"/>
                <a:sym typeface="Roboto"/>
              </a:rPr>
              <a:t>Ποι</a:t>
            </a:r>
            <a:r>
              <a:rPr lang="en-US" dirty="0">
                <a:solidFill>
                  <a:schemeClr val="lt1"/>
                </a:solidFill>
                <a:latin typeface="Roboto"/>
                <a:ea typeface="Roboto"/>
                <a:cs typeface="Roboto"/>
                <a:sym typeface="Roboto"/>
              </a:rPr>
              <a:t>α μπορεί να είναι τα προβλήματα της δυνατότητας αυτόματης αναγνώρισης ατόμων και αντικειμένων σε εικόνες;</a:t>
            </a:r>
            <a:endParaRPr dirty="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dirty="0">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dirty="0">
              <a:solidFill>
                <a:schemeClr val="lt1"/>
              </a:solidFill>
              <a:latin typeface="Roboto"/>
              <a:ea typeface="Roboto"/>
              <a:cs typeface="Roboto"/>
              <a:sym typeface="Roboto"/>
            </a:endParaRPr>
          </a:p>
        </p:txBody>
      </p:sp>
      <p:pic>
        <p:nvPicPr>
          <p:cNvPr id="207" name="Google Shape;207;p27"/>
          <p:cNvPicPr preferRelativeResize="0"/>
          <p:nvPr/>
        </p:nvPicPr>
        <p:blipFill rotWithShape="1">
          <a:blip r:embed="rId3">
            <a:alphaModFix/>
          </a:blip>
          <a:srcRect/>
          <a:stretch/>
        </p:blipFill>
        <p:spPr>
          <a:xfrm>
            <a:off x="8126588" y="568475"/>
            <a:ext cx="371475" cy="371475"/>
          </a:xfrm>
          <a:prstGeom prst="rect">
            <a:avLst/>
          </a:prstGeom>
          <a:noFill/>
          <a:ln>
            <a:noFill/>
          </a:ln>
        </p:spPr>
      </p:pic>
      <p:pic>
        <p:nvPicPr>
          <p:cNvPr id="208" name="Google Shape;208;p27"/>
          <p:cNvPicPr preferRelativeResize="0"/>
          <p:nvPr/>
        </p:nvPicPr>
        <p:blipFill rotWithShape="1">
          <a:blip r:embed="rId4">
            <a:alphaModFix/>
          </a:blip>
          <a:srcRect/>
          <a:stretch/>
        </p:blipFill>
        <p:spPr>
          <a:xfrm>
            <a:off x="336300" y="3898750"/>
            <a:ext cx="4045700" cy="1077050"/>
          </a:xfrm>
          <a:prstGeom prst="rect">
            <a:avLst/>
          </a:prstGeom>
          <a:noFill/>
          <a:ln>
            <a:noFill/>
          </a:ln>
        </p:spPr>
      </p:pic>
      <p:sp>
        <p:nvSpPr>
          <p:cNvPr id="209" name="Google Shape;209;p27"/>
          <p:cNvSpPr txBox="1">
            <a:spLocks noGrp="1"/>
          </p:cNvSpPr>
          <p:nvPr>
            <p:ph type="subTitle" idx="3"/>
          </p:nvPr>
        </p:nvSpPr>
        <p:spPr>
          <a:xfrm>
            <a:off x="7120100" y="30250"/>
            <a:ext cx="1887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310899" y="1170124"/>
            <a:ext cx="7027547"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dirty="0" err="1">
                <a:latin typeface="Roboto"/>
                <a:ea typeface="Roboto"/>
                <a:cs typeface="Roboto"/>
                <a:sym typeface="Roboto"/>
              </a:rPr>
              <a:t>Στη</a:t>
            </a:r>
            <a:r>
              <a:rPr lang="en-US" sz="2400" dirty="0">
                <a:latin typeface="Roboto"/>
                <a:ea typeface="Roboto"/>
                <a:cs typeface="Roboto"/>
                <a:sym typeface="Roboto"/>
              </a:rPr>
              <a:t> </a:t>
            </a:r>
            <a:r>
              <a:rPr lang="en-US" sz="2400" dirty="0" err="1">
                <a:latin typeface="Roboto"/>
                <a:ea typeface="Roboto"/>
                <a:cs typeface="Roboto"/>
                <a:sym typeface="Roboto"/>
              </a:rPr>
              <a:t>σελίδ</a:t>
            </a:r>
            <a:r>
              <a:rPr lang="en-US" sz="2400" dirty="0">
                <a:latin typeface="Roboto"/>
                <a:ea typeface="Roboto"/>
                <a:cs typeface="Roboto"/>
                <a:sym typeface="Roboto"/>
              </a:rPr>
              <a:t>α δραστηριότητας στο φύλλο εργασίας σας, δείτε τα παραδείγματα εφαρμογών.</a:t>
            </a:r>
            <a:endParaRPr sz="24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2400" dirty="0" err="1">
                <a:latin typeface="Roboto"/>
                <a:ea typeface="Roboto"/>
                <a:cs typeface="Roboto"/>
                <a:sym typeface="Roboto"/>
              </a:rPr>
              <a:t>Γι</a:t>
            </a:r>
            <a:r>
              <a:rPr lang="en-US" sz="2400" dirty="0">
                <a:latin typeface="Roboto"/>
                <a:ea typeface="Roboto"/>
                <a:cs typeface="Roboto"/>
                <a:sym typeface="Roboto"/>
              </a:rPr>
              <a:t>α κάθε ένα, αποφασίστε εάν πιστεύετε ότι χρησιμοποιεί AI ή όχι και αιτιολογήστε την απάντησή σας.</a:t>
            </a:r>
            <a:endParaRPr sz="2400"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2400" dirty="0" err="1">
                <a:latin typeface="Roboto"/>
                <a:ea typeface="Roboto"/>
                <a:cs typeface="Roboto"/>
                <a:sym typeface="Roboto"/>
              </a:rPr>
              <a:t>Σκεφτείτε</a:t>
            </a:r>
            <a:r>
              <a:rPr lang="en-US" sz="2400" dirty="0">
                <a:latin typeface="Roboto"/>
                <a:ea typeface="Roboto"/>
                <a:cs typeface="Roboto"/>
                <a:sym typeface="Roboto"/>
              </a:rPr>
              <a:t> </a:t>
            </a:r>
            <a:r>
              <a:rPr lang="en-US" sz="2400" dirty="0" err="1">
                <a:latin typeface="Roboto"/>
                <a:ea typeface="Roboto"/>
                <a:cs typeface="Roboto"/>
                <a:sym typeface="Roboto"/>
              </a:rPr>
              <a:t>εάν</a:t>
            </a:r>
            <a:r>
              <a:rPr lang="en-US" sz="2400" dirty="0">
                <a:latin typeface="Roboto"/>
                <a:ea typeface="Roboto"/>
                <a:cs typeface="Roboto"/>
                <a:sym typeface="Roboto"/>
              </a:rPr>
              <a:t> </a:t>
            </a:r>
            <a:r>
              <a:rPr lang="en-US" sz="2400" dirty="0" err="1">
                <a:latin typeface="Roboto"/>
                <a:ea typeface="Roboto"/>
                <a:cs typeface="Roboto"/>
                <a:sym typeface="Roboto"/>
              </a:rPr>
              <a:t>είν</a:t>
            </a:r>
            <a:r>
              <a:rPr lang="en-US" sz="2400" dirty="0">
                <a:latin typeface="Roboto"/>
                <a:ea typeface="Roboto"/>
                <a:cs typeface="Roboto"/>
                <a:sym typeface="Roboto"/>
              </a:rPr>
              <a:t>αι </a:t>
            </a:r>
            <a:r>
              <a:rPr lang="en-US" sz="2400" b="1" dirty="0">
                <a:solidFill>
                  <a:srgbClr val="C31C4A"/>
                </a:solidFill>
                <a:latin typeface="Roboto"/>
                <a:ea typeface="Roboto"/>
                <a:cs typeface="Roboto"/>
                <a:sym typeface="Roboto"/>
              </a:rPr>
              <a:t>βάσει κανόνα ή </a:t>
            </a:r>
            <a:r>
              <a:rPr lang="en-US" sz="2400" dirty="0">
                <a:latin typeface="Roboto"/>
                <a:ea typeface="Roboto"/>
                <a:cs typeface="Roboto"/>
                <a:sym typeface="Roboto"/>
              </a:rPr>
              <a:t> </a:t>
            </a:r>
            <a:r>
              <a:rPr lang="en-US" sz="2400" b="1" dirty="0">
                <a:solidFill>
                  <a:srgbClr val="C31C4A"/>
                </a:solidFill>
                <a:latin typeface="Roboto"/>
                <a:ea typeface="Roboto"/>
                <a:cs typeface="Roboto"/>
                <a:sym typeface="Roboto"/>
              </a:rPr>
              <a:t>βάσει δεδομένων</a:t>
            </a:r>
            <a:r>
              <a:rPr lang="en-US" sz="2400" dirty="0">
                <a:latin typeface="Roboto"/>
                <a:ea typeface="Roboto"/>
                <a:cs typeface="Roboto"/>
                <a:sym typeface="Roboto"/>
              </a:rPr>
              <a:t>.</a:t>
            </a:r>
            <a:endParaRPr sz="2400" dirty="0">
              <a:latin typeface="Roboto"/>
              <a:ea typeface="Roboto"/>
              <a:cs typeface="Roboto"/>
              <a:sym typeface="Roboto"/>
            </a:endParaRPr>
          </a:p>
        </p:txBody>
      </p:sp>
      <p:sp>
        <p:nvSpPr>
          <p:cNvPr id="215" name="Google Shape;215;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AI ή όχι AI;</a:t>
            </a:r>
            <a:endParaRPr>
              <a:latin typeface="Roboto"/>
              <a:ea typeface="Roboto"/>
              <a:cs typeface="Roboto"/>
              <a:sym typeface="Roboto"/>
            </a:endParaRPr>
          </a:p>
        </p:txBody>
      </p:sp>
      <p:sp>
        <p:nvSpPr>
          <p:cNvPr id="216" name="Google Shape;216;p28"/>
          <p:cNvSpPr txBox="1">
            <a:spLocks noGrp="1"/>
          </p:cNvSpPr>
          <p:nvPr>
            <p:ph type="subTitle" idx="3"/>
          </p:nvPr>
        </p:nvSpPr>
        <p:spPr>
          <a:xfrm>
            <a:off x="7271350"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217" name="Google Shape;217;p28"/>
          <p:cNvPicPr preferRelativeResize="0"/>
          <p:nvPr/>
        </p:nvPicPr>
        <p:blipFill rotWithShape="1">
          <a:blip r:embed="rId3">
            <a:alphaModFix/>
          </a:blip>
          <a:srcRect/>
          <a:stretch/>
        </p:blipFill>
        <p:spPr>
          <a:xfrm>
            <a:off x="8126588" y="568475"/>
            <a:ext cx="371475" cy="37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dirty="0">
                <a:latin typeface="Roboto"/>
                <a:ea typeface="Roboto"/>
                <a:cs typeface="Roboto"/>
                <a:sym typeface="Roboto"/>
              </a:rPr>
              <a:t>Υπ</a:t>
            </a:r>
            <a:r>
              <a:rPr lang="en-US" sz="1800" dirty="0" err="1">
                <a:latin typeface="Roboto"/>
                <a:ea typeface="Roboto"/>
                <a:cs typeface="Roboto"/>
                <a:sym typeface="Roboto"/>
              </a:rPr>
              <a:t>ολογιστικό</a:t>
            </a:r>
            <a:r>
              <a:rPr lang="en-US" sz="1800" dirty="0">
                <a:latin typeface="Roboto"/>
                <a:ea typeface="Roboto"/>
                <a:cs typeface="Roboto"/>
                <a:sym typeface="Roboto"/>
              </a:rPr>
              <a:t> </a:t>
            </a:r>
            <a:r>
              <a:rPr lang="en-US" sz="1800" dirty="0" err="1">
                <a:latin typeface="Roboto"/>
                <a:ea typeface="Roboto"/>
                <a:cs typeface="Roboto"/>
                <a:sym typeface="Roboto"/>
              </a:rPr>
              <a:t>φύλλο</a:t>
            </a:r>
            <a:r>
              <a:rPr lang="en-US" sz="1800" dirty="0">
                <a:latin typeface="Roboto"/>
                <a:ea typeface="Roboto"/>
                <a:cs typeface="Roboto"/>
                <a:sym typeface="Roboto"/>
              </a:rPr>
              <a:t> π</a:t>
            </a:r>
            <a:r>
              <a:rPr lang="en-US" sz="1800" dirty="0" err="1">
                <a:latin typeface="Roboto"/>
                <a:ea typeface="Roboto"/>
                <a:cs typeface="Roboto"/>
                <a:sym typeface="Roboto"/>
              </a:rPr>
              <a:t>ου</a:t>
            </a:r>
            <a:r>
              <a:rPr lang="en-US" sz="1800" dirty="0">
                <a:latin typeface="Roboto"/>
                <a:ea typeface="Roboto"/>
                <a:cs typeface="Roboto"/>
                <a:sym typeface="Roboto"/>
              </a:rPr>
              <a:t> </a:t>
            </a:r>
            <a:r>
              <a:rPr lang="en-US" sz="1800" dirty="0" err="1">
                <a:latin typeface="Roboto"/>
                <a:ea typeface="Roboto"/>
                <a:cs typeface="Roboto"/>
                <a:sym typeface="Roboto"/>
              </a:rPr>
              <a:t>χρησιμο</a:t>
            </a:r>
            <a:r>
              <a:rPr lang="en-US" sz="1800" dirty="0">
                <a:latin typeface="Roboto"/>
                <a:ea typeface="Roboto"/>
                <a:cs typeface="Roboto"/>
                <a:sym typeface="Roboto"/>
              </a:rPr>
              <a:t>ποιεί τύπους για να υπολογίσει το συνολικό κόστος των διακοπών</a:t>
            </a:r>
            <a:endParaRPr dirty="0">
              <a:latin typeface="Roboto"/>
              <a:ea typeface="Roboto"/>
              <a:cs typeface="Roboto"/>
              <a:sym typeface="Roboto"/>
            </a:endParaRPr>
          </a:p>
        </p:txBody>
      </p:sp>
      <p:sp>
        <p:nvSpPr>
          <p:cNvPr id="223" name="Google Shape;223;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Απαντήσεις</a:t>
            </a:r>
            <a:endParaRPr>
              <a:latin typeface="Roboto"/>
              <a:ea typeface="Roboto"/>
              <a:cs typeface="Roboto"/>
              <a:sym typeface="Roboto"/>
            </a:endParaRPr>
          </a:p>
        </p:txBody>
      </p:sp>
      <p:sp>
        <p:nvSpPr>
          <p:cNvPr id="224" name="Google Shape;224;p29"/>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200" b="1">
                <a:solidFill>
                  <a:srgbClr val="C31C4A"/>
                </a:solidFill>
                <a:latin typeface="Roboto"/>
                <a:ea typeface="Roboto"/>
                <a:cs typeface="Roboto"/>
                <a:sym typeface="Roboto"/>
              </a:rPr>
              <a:t>ΟΧΙ AI</a:t>
            </a:r>
            <a:endParaRPr sz="2200"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Το υπολογιστικό φύλλο θα υπολογίσει το συνολικό κόστος των διακοπών χρησιμοποιώντας τύπους βάσει κανόνα. </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25" name="Google Shape;225;p29"/>
          <p:cNvSpPr txBox="1">
            <a:spLocks noGrp="1"/>
          </p:cNvSpPr>
          <p:nvPr>
            <p:ph type="subTitle" idx="3"/>
          </p:nvPr>
        </p:nvSpPr>
        <p:spPr>
          <a:xfrm>
            <a:off x="7271350"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0900" y="1376067"/>
            <a:ext cx="8521200" cy="698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4000" dirty="0" err="1">
                <a:latin typeface="Roboto"/>
                <a:ea typeface="Roboto"/>
                <a:cs typeface="Roboto"/>
                <a:sym typeface="Roboto"/>
              </a:rPr>
              <a:t>Τι</a:t>
            </a:r>
            <a:r>
              <a:rPr lang="en-US" sz="4000" dirty="0">
                <a:latin typeface="Roboto"/>
                <a:ea typeface="Roboto"/>
                <a:cs typeface="Roboto"/>
                <a:sym typeface="Roboto"/>
              </a:rPr>
              <a:t> </a:t>
            </a:r>
            <a:r>
              <a:rPr lang="en-US" sz="4000" dirty="0" err="1">
                <a:latin typeface="Roboto"/>
                <a:ea typeface="Roboto"/>
                <a:cs typeface="Roboto"/>
                <a:sym typeface="Roboto"/>
              </a:rPr>
              <a:t>είν</a:t>
            </a:r>
            <a:r>
              <a:rPr lang="en-US" sz="4000" dirty="0">
                <a:latin typeface="Roboto"/>
                <a:ea typeface="Roboto"/>
                <a:cs typeface="Roboto"/>
                <a:sym typeface="Roboto"/>
              </a:rPr>
              <a:t>αι η νοημοσύνη;</a:t>
            </a:r>
            <a:endParaRPr sz="4000" dirty="0">
              <a:latin typeface="Roboto"/>
              <a:ea typeface="Roboto"/>
              <a:cs typeface="Roboto"/>
              <a:sym typeface="Roboto"/>
            </a:endParaRPr>
          </a:p>
        </p:txBody>
      </p:sp>
      <p:sp>
        <p:nvSpPr>
          <p:cNvPr id="51" name="Google Shape;51;p10"/>
          <p:cNvSpPr txBox="1">
            <a:spLocks noGrp="1"/>
          </p:cNvSpPr>
          <p:nvPr>
            <p:ph type="subTitle" idx="3"/>
          </p:nvPr>
        </p:nvSpPr>
        <p:spPr>
          <a:xfrm>
            <a:off x="7096975" y="30250"/>
            <a:ext cx="2062800" cy="50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300" dirty="0" err="1">
                <a:solidFill>
                  <a:srgbClr val="FFFFFF"/>
                </a:solidFill>
                <a:latin typeface="Roboto"/>
                <a:ea typeface="Roboto"/>
                <a:cs typeface="Roboto"/>
                <a:sym typeface="Roboto"/>
              </a:rPr>
              <a:t>Δρ</a:t>
            </a:r>
            <a:r>
              <a:rPr lang="en-US" sz="1300" dirty="0">
                <a:solidFill>
                  <a:srgbClr val="FFFFFF"/>
                </a:solidFill>
                <a:latin typeface="Roboto"/>
                <a:ea typeface="Roboto"/>
                <a:cs typeface="Roboto"/>
                <a:sym typeface="Roboto"/>
              </a:rPr>
              <a:t>αστηριότητα Starter</a:t>
            </a:r>
            <a:endParaRPr sz="1300" dirty="0">
              <a:latin typeface="Roboto"/>
              <a:ea typeface="Roboto"/>
              <a:cs typeface="Roboto"/>
              <a:sym typeface="Roboto"/>
            </a:endParaRPr>
          </a:p>
        </p:txBody>
      </p:sp>
      <p:sp>
        <p:nvSpPr>
          <p:cNvPr id="53" name="Google Shape;53;p10"/>
          <p:cNvSpPr txBox="1"/>
          <p:nvPr/>
        </p:nvSpPr>
        <p:spPr>
          <a:xfrm>
            <a:off x="476000" y="3145940"/>
            <a:ext cx="8521200" cy="800189"/>
          </a:xfrm>
          <a:prstGeom prst="rect">
            <a:avLst/>
          </a:prstGeom>
          <a:solidFill>
            <a:srgbClr val="C31C4A"/>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i="0" u="none" strike="noStrike" cap="none">
                <a:solidFill>
                  <a:schemeClr val="lt1"/>
                </a:solidFill>
                <a:latin typeface="Roboto"/>
                <a:ea typeface="Roboto"/>
                <a:cs typeface="Roboto"/>
                <a:sym typeface="Roboto"/>
              </a:rPr>
              <a:t>Συνήθως, οι άνθρωποι περιγράφουν τη νοημοσύνη ως ικανότητα μάθησης και </a:t>
            </a:r>
            <a:r>
              <a:rPr lang="en-US" sz="2000" b="1" i="0" u="none" strike="noStrike" cap="none">
                <a:solidFill>
                  <a:schemeClr val="lt1"/>
                </a:solidFill>
                <a:latin typeface="Roboto"/>
                <a:ea typeface="Roboto"/>
                <a:cs typeface="Roboto"/>
                <a:sym typeface="Roboto"/>
              </a:rPr>
              <a:t>προσαρμογής/αντίδρασης σε νέες καταστάσεις</a:t>
            </a:r>
            <a:r>
              <a:rPr lang="en-US" sz="2000" i="0" u="none" strike="noStrike" cap="none">
                <a:solidFill>
                  <a:schemeClr val="lt1"/>
                </a:solidFill>
                <a:latin typeface="Roboto"/>
                <a:ea typeface="Roboto"/>
                <a:cs typeface="Roboto"/>
                <a:sym typeface="Roboto"/>
              </a:rPr>
              <a:t>. </a:t>
            </a:r>
            <a:endParaRPr sz="2000" i="0" u="none" strike="noStrike" cap="none">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body" idx="1"/>
          </p:nvPr>
        </p:nvSpPr>
        <p:spPr>
          <a:xfrm>
            <a:off x="310900" y="1170125"/>
            <a:ext cx="34500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dirty="0" err="1">
                <a:latin typeface="Roboto"/>
                <a:ea typeface="Roboto"/>
                <a:cs typeface="Roboto"/>
                <a:sym typeface="Roboto"/>
              </a:rPr>
              <a:t>Δι</a:t>
            </a:r>
            <a:r>
              <a:rPr lang="en-US" sz="1800" dirty="0">
                <a:latin typeface="Roboto"/>
                <a:ea typeface="Roboto"/>
                <a:cs typeface="Roboto"/>
                <a:sym typeface="Roboto"/>
              </a:rPr>
              <a:t>αδικτυακή υπηρεσία ροής που προτείνει ταινίες με βάση τις συνήθειες προβολής των χρηστών</a:t>
            </a:r>
            <a:endParaRPr dirty="0">
              <a:latin typeface="Roboto"/>
              <a:ea typeface="Roboto"/>
              <a:cs typeface="Roboto"/>
              <a:sym typeface="Roboto"/>
            </a:endParaRPr>
          </a:p>
        </p:txBody>
      </p:sp>
      <p:sp>
        <p:nvSpPr>
          <p:cNvPr id="231" name="Google Shape;231;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Απαντήσεις</a:t>
            </a:r>
            <a:endParaRPr>
              <a:latin typeface="Roboto"/>
              <a:ea typeface="Roboto"/>
              <a:cs typeface="Roboto"/>
              <a:sym typeface="Roboto"/>
            </a:endParaRPr>
          </a:p>
        </p:txBody>
      </p:sp>
      <p:sp>
        <p:nvSpPr>
          <p:cNvPr id="232" name="Google Shape;232;p30"/>
          <p:cNvSpPr txBox="1">
            <a:spLocks noGrp="1"/>
          </p:cNvSpPr>
          <p:nvPr>
            <p:ph type="body" idx="2"/>
          </p:nvPr>
        </p:nvSpPr>
        <p:spPr>
          <a:xfrm>
            <a:off x="4272500" y="1170100"/>
            <a:ext cx="4737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200" b="1">
                <a:solidFill>
                  <a:srgbClr val="C31C4A"/>
                </a:solidFill>
                <a:latin typeface="Roboto"/>
                <a:ea typeface="Roboto"/>
                <a:cs typeface="Roboto"/>
                <a:sym typeface="Roboto"/>
              </a:rPr>
              <a:t>AI</a:t>
            </a:r>
            <a:endParaRPr sz="2200"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Η υπηρεσία θα χρησιμοποιεί τις συνήθειες προβολής του χρήστη, θα τις συγκρίνει με εκείνες των άλλων χρηστών και θα κάνει μια πρόβλεψη για το τι θα ήθελε να παρακολουθήσει ο χρήστης στη συνέχεια.</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Υπάρχουν πάρα πολλοί χρήστες διαδικτυακής υπηρεσίας ροής για να μπορούν να </a:t>
            </a:r>
            <a:r>
              <a:rPr lang="en-US">
                <a:latin typeface="Roboto"/>
                <a:ea typeface="Roboto"/>
                <a:cs typeface="Roboto"/>
                <a:sym typeface="Roboto"/>
              </a:rPr>
              <a:t>δημιουργηθούν</a:t>
            </a:r>
            <a:r>
              <a:rPr lang="en-US" sz="1800">
                <a:latin typeface="Roboto"/>
                <a:ea typeface="Roboto"/>
                <a:cs typeface="Roboto"/>
                <a:sym typeface="Roboto"/>
              </a:rPr>
              <a:t> κανόνες για κάθε χρήστη.</a:t>
            </a:r>
            <a:endParaRPr>
              <a:latin typeface="Roboto"/>
              <a:ea typeface="Roboto"/>
              <a:cs typeface="Roboto"/>
              <a:sym typeface="Roboto"/>
            </a:endParaRPr>
          </a:p>
        </p:txBody>
      </p:sp>
      <p:sp>
        <p:nvSpPr>
          <p:cNvPr id="233" name="Google Shape;233;p30"/>
          <p:cNvSpPr txBox="1">
            <a:spLocks noGrp="1"/>
          </p:cNvSpPr>
          <p:nvPr>
            <p:ph type="subTitle" idx="3"/>
          </p:nvPr>
        </p:nvSpPr>
        <p:spPr>
          <a:xfrm>
            <a:off x="7249325" y="30250"/>
            <a:ext cx="1629000" cy="40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body" idx="1"/>
          </p:nvPr>
        </p:nvSpPr>
        <p:spPr>
          <a:xfrm>
            <a:off x="310900" y="1170125"/>
            <a:ext cx="3108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Chatbot εξυπηρέτησης πελατών που προσπαθεί να επιλύσει συνήθη προβλήματα που αντιμετωπίζουν οι πελάτες</a:t>
            </a:r>
            <a:endParaRPr>
              <a:latin typeface="Roboto"/>
              <a:ea typeface="Roboto"/>
              <a:cs typeface="Roboto"/>
              <a:sym typeface="Roboto"/>
            </a:endParaRPr>
          </a:p>
        </p:txBody>
      </p:sp>
      <p:sp>
        <p:nvSpPr>
          <p:cNvPr id="239" name="Google Shape;239;p3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Απαντήσεις</a:t>
            </a:r>
            <a:endParaRPr>
              <a:latin typeface="Roboto"/>
              <a:ea typeface="Roboto"/>
              <a:cs typeface="Roboto"/>
              <a:sym typeface="Roboto"/>
            </a:endParaRPr>
          </a:p>
        </p:txBody>
      </p:sp>
      <p:sp>
        <p:nvSpPr>
          <p:cNvPr id="240" name="Google Shape;240;p31"/>
          <p:cNvSpPr txBox="1">
            <a:spLocks noGrp="1"/>
          </p:cNvSpPr>
          <p:nvPr>
            <p:ph type="body" idx="2"/>
          </p:nvPr>
        </p:nvSpPr>
        <p:spPr>
          <a:xfrm>
            <a:off x="3798725" y="941500"/>
            <a:ext cx="5202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200" b="1">
                <a:solidFill>
                  <a:srgbClr val="C31C4A"/>
                </a:solidFill>
                <a:latin typeface="Roboto"/>
                <a:ea typeface="Roboto"/>
                <a:cs typeface="Roboto"/>
                <a:sym typeface="Roboto"/>
              </a:rPr>
              <a:t>Μπορεί να είναι AI</a:t>
            </a:r>
            <a:endParaRPr sz="2200"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Ένα chatbot θα μπορούσε να χρησιμοποιήσει κανόνες IF/THEN (ΕΑΝ/ΤΟΤΕ) για να ανταποκριθεί σε </a:t>
            </a:r>
            <a:r>
              <a:rPr lang="en-US" b="1">
                <a:solidFill>
                  <a:srgbClr val="C31C4A"/>
                </a:solidFill>
                <a:latin typeface="Roboto"/>
                <a:ea typeface="Roboto"/>
                <a:cs typeface="Roboto"/>
                <a:sym typeface="Roboto"/>
              </a:rPr>
              <a:t>συγκεκριμένα </a:t>
            </a:r>
            <a:r>
              <a:rPr lang="en-US" sz="1800">
                <a:latin typeface="Roboto"/>
                <a:ea typeface="Roboto"/>
                <a:cs typeface="Roboto"/>
                <a:sym typeface="Roboto"/>
              </a:rPr>
              <a:t>δεδομένα εισόδου. Αυτό δεν θα χρησιμοποιούσε AI.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Εάν το chatbot είναι σε θέση να αναγνωρίσει το νόημα οποιασδήποτε πρότασης που εισάγει ένας πελάτης και να χρησιμοποιήσει ένα μοντέλο για τη δημιουργία κατάλληλης απάντησης, αυτό θα το καθιστούσε εφαρμογή τεχνητής νοημοσύνης. </a:t>
            </a:r>
            <a:endParaRPr>
              <a:latin typeface="Roboto"/>
              <a:ea typeface="Roboto"/>
              <a:cs typeface="Roboto"/>
              <a:sym typeface="Roboto"/>
            </a:endParaRPr>
          </a:p>
        </p:txBody>
      </p:sp>
      <p:sp>
        <p:nvSpPr>
          <p:cNvPr id="241" name="Google Shape;241;p31"/>
          <p:cNvSpPr txBox="1">
            <a:spLocks noGrp="1"/>
          </p:cNvSpPr>
          <p:nvPr>
            <p:ph type="subTitle" idx="3"/>
          </p:nvPr>
        </p:nvSpPr>
        <p:spPr>
          <a:xfrm>
            <a:off x="7315375" y="30250"/>
            <a:ext cx="1548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310900" y="1170125"/>
            <a:ext cx="69531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dirty="0" err="1">
                <a:latin typeface="Roboto"/>
                <a:ea typeface="Roboto"/>
                <a:cs typeface="Roboto"/>
                <a:sym typeface="Roboto"/>
              </a:rPr>
              <a:t>Το</a:t>
            </a:r>
            <a:r>
              <a:rPr lang="en-US" sz="2400" dirty="0">
                <a:latin typeface="Roboto"/>
                <a:ea typeface="Roboto"/>
                <a:cs typeface="Roboto"/>
                <a:sym typeface="Roboto"/>
              </a:rPr>
              <a:t> AI μπ</a:t>
            </a:r>
            <a:r>
              <a:rPr lang="en-US" sz="2400" dirty="0" err="1">
                <a:latin typeface="Roboto"/>
                <a:ea typeface="Roboto"/>
                <a:cs typeface="Roboto"/>
                <a:sym typeface="Roboto"/>
              </a:rPr>
              <a:t>ορεί</a:t>
            </a:r>
            <a:r>
              <a:rPr lang="en-US" sz="2400" dirty="0">
                <a:latin typeface="Roboto"/>
                <a:ea typeface="Roboto"/>
                <a:cs typeface="Roboto"/>
                <a:sym typeface="Roboto"/>
              </a:rPr>
              <a:t> να </a:t>
            </a:r>
            <a:r>
              <a:rPr lang="en-US" sz="2400" dirty="0" err="1">
                <a:latin typeface="Roboto"/>
                <a:ea typeface="Roboto"/>
                <a:cs typeface="Roboto"/>
                <a:sym typeface="Roboto"/>
              </a:rPr>
              <a:t>χρησιμο</a:t>
            </a:r>
            <a:r>
              <a:rPr lang="en-US" sz="2400" dirty="0">
                <a:latin typeface="Roboto"/>
                <a:ea typeface="Roboto"/>
                <a:cs typeface="Roboto"/>
                <a:sym typeface="Roboto"/>
              </a:rPr>
              <a:t>ποιηθεί για την επίλυση προβλημάτων.</a:t>
            </a:r>
            <a:endParaRPr sz="2400"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2400" dirty="0" err="1">
                <a:latin typeface="Roboto"/>
                <a:ea typeface="Roboto"/>
                <a:cs typeface="Roboto"/>
                <a:sym typeface="Roboto"/>
              </a:rPr>
              <a:t>Το</a:t>
            </a:r>
            <a:r>
              <a:rPr lang="en-US" sz="2400" dirty="0">
                <a:latin typeface="Roboto"/>
                <a:ea typeface="Roboto"/>
                <a:cs typeface="Roboto"/>
                <a:sym typeface="Roboto"/>
              </a:rPr>
              <a:t> AI </a:t>
            </a:r>
            <a:r>
              <a:rPr lang="en-US" sz="2400" dirty="0" err="1">
                <a:latin typeface="Roboto"/>
                <a:ea typeface="Roboto"/>
                <a:cs typeface="Roboto"/>
                <a:sym typeface="Roboto"/>
              </a:rPr>
              <a:t>χρησιμο</a:t>
            </a:r>
            <a:r>
              <a:rPr lang="en-US" sz="2400" dirty="0">
                <a:latin typeface="Roboto"/>
                <a:ea typeface="Roboto"/>
                <a:cs typeface="Roboto"/>
                <a:sym typeface="Roboto"/>
              </a:rPr>
              <a:t>ποιεί μοντέλα </a:t>
            </a:r>
            <a:r>
              <a:rPr lang="en-US" sz="2400" b="1" dirty="0">
                <a:solidFill>
                  <a:srgbClr val="C31C4A"/>
                </a:solidFill>
                <a:latin typeface="Roboto"/>
                <a:ea typeface="Roboto"/>
                <a:cs typeface="Roboto"/>
                <a:sym typeface="Roboto"/>
              </a:rPr>
              <a:t>βάσει δεδομένων</a:t>
            </a:r>
            <a:r>
              <a:rPr lang="en-US" sz="2400" dirty="0">
                <a:latin typeface="Roboto"/>
                <a:ea typeface="Roboto"/>
                <a:cs typeface="Roboto"/>
                <a:sym typeface="Roboto"/>
              </a:rPr>
              <a:t> για να αναπαραστήσει τον πραγματικό κόσμο.</a:t>
            </a:r>
            <a:endParaRPr sz="24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2400" dirty="0">
                <a:latin typeface="Roboto"/>
                <a:ea typeface="Roboto"/>
                <a:cs typeface="Roboto"/>
                <a:sym typeface="Roboto"/>
              </a:rPr>
              <a:t>Τα </a:t>
            </a:r>
            <a:r>
              <a:rPr lang="en-US" sz="2400" dirty="0" err="1">
                <a:latin typeface="Roboto"/>
                <a:ea typeface="Roboto"/>
                <a:cs typeface="Roboto"/>
                <a:sym typeface="Roboto"/>
              </a:rPr>
              <a:t>μοντέλ</a:t>
            </a:r>
            <a:r>
              <a:rPr lang="en-US" sz="2400" dirty="0">
                <a:latin typeface="Roboto"/>
                <a:ea typeface="Roboto"/>
                <a:cs typeface="Roboto"/>
                <a:sym typeface="Roboto"/>
              </a:rPr>
              <a:t>α πραγματοποιούν προβλέψεις.</a:t>
            </a:r>
            <a:endParaRPr sz="24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2400" dirty="0">
              <a:latin typeface="Roboto"/>
              <a:ea typeface="Roboto"/>
              <a:cs typeface="Roboto"/>
              <a:sym typeface="Roboto"/>
            </a:endParaRPr>
          </a:p>
        </p:txBody>
      </p:sp>
      <p:sp>
        <p:nvSpPr>
          <p:cNvPr id="247" name="Google Shape;247;p3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Περίληψη</a:t>
            </a:r>
            <a:endParaRPr>
              <a:latin typeface="Roboto"/>
              <a:ea typeface="Roboto"/>
              <a:cs typeface="Roboto"/>
              <a:sym typeface="Roboto"/>
            </a:endParaRPr>
          </a:p>
        </p:txBody>
      </p:sp>
      <p:sp>
        <p:nvSpPr>
          <p:cNvPr id="248" name="Google Shape;248;p32"/>
          <p:cNvSpPr txBox="1">
            <a:spLocks noGrp="1"/>
          </p:cNvSpPr>
          <p:nvPr>
            <p:ph type="subTitle" idx="3"/>
          </p:nvPr>
        </p:nvSpPr>
        <p:spPr>
          <a:xfrm>
            <a:off x="7264000" y="30250"/>
            <a:ext cx="16584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body" idx="1"/>
          </p:nvPr>
        </p:nvSpPr>
        <p:spPr>
          <a:xfrm>
            <a:off x="310899" y="1170125"/>
            <a:ext cx="6967775"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dirty="0" err="1">
                <a:latin typeface="Roboto"/>
                <a:ea typeface="Roboto"/>
                <a:cs typeface="Roboto"/>
                <a:sym typeface="Roboto"/>
              </a:rPr>
              <a:t>Τι</a:t>
            </a:r>
            <a:r>
              <a:rPr lang="en-US" sz="2400" dirty="0">
                <a:latin typeface="Roboto"/>
                <a:ea typeface="Roboto"/>
                <a:cs typeface="Roboto"/>
                <a:sym typeface="Roboto"/>
              </a:rPr>
              <a:t> θα α</a:t>
            </a:r>
            <a:r>
              <a:rPr lang="en-US" sz="2400" dirty="0" err="1">
                <a:latin typeface="Roboto"/>
                <a:ea typeface="Roboto"/>
                <a:cs typeface="Roboto"/>
                <a:sym typeface="Roboto"/>
              </a:rPr>
              <a:t>λλάζ</a:t>
            </a:r>
            <a:r>
              <a:rPr lang="en-US" sz="2400" dirty="0">
                <a:latin typeface="Roboto"/>
                <a:ea typeface="Roboto"/>
                <a:cs typeface="Roboto"/>
                <a:sym typeface="Roboto"/>
              </a:rPr>
              <a:t>ατε σχετικά με  </a:t>
            </a:r>
            <a:r>
              <a:rPr lang="en-US" sz="2400" b="1" dirty="0">
                <a:solidFill>
                  <a:srgbClr val="C31C4A"/>
                </a:solidFill>
                <a:latin typeface="Roboto"/>
                <a:ea typeface="Roboto"/>
                <a:cs typeface="Roboto"/>
                <a:sym typeface="Roboto"/>
              </a:rPr>
              <a:t>την</a:t>
            </a:r>
            <a:r>
              <a:rPr lang="en-US" sz="2400" dirty="0">
                <a:latin typeface="Roboto"/>
                <a:ea typeface="Roboto"/>
                <a:cs typeface="Roboto"/>
                <a:sym typeface="Roboto"/>
              </a:rPr>
              <a:t> πρώτη σας περιγραφή του AI τώρα που έχετε ολοκληρώσει το μάθημα;</a:t>
            </a:r>
            <a:endParaRPr sz="24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2400" dirty="0" err="1">
                <a:latin typeface="Roboto"/>
                <a:ea typeface="Roboto"/>
                <a:cs typeface="Roboto"/>
                <a:sym typeface="Roboto"/>
              </a:rPr>
              <a:t>Χρησιμο</a:t>
            </a:r>
            <a:r>
              <a:rPr lang="en-US" sz="2400" dirty="0">
                <a:latin typeface="Roboto"/>
                <a:ea typeface="Roboto"/>
                <a:cs typeface="Roboto"/>
                <a:sym typeface="Roboto"/>
              </a:rPr>
              <a:t>ποιώντας τον κενό χώρο που παρέχεται στο φύλλο εργασίας σας, </a:t>
            </a:r>
            <a:r>
              <a:rPr lang="en-US" sz="2400" b="1" dirty="0">
                <a:solidFill>
                  <a:srgbClr val="C31C4A"/>
                </a:solidFill>
                <a:latin typeface="Roboto"/>
                <a:ea typeface="Roboto"/>
                <a:cs typeface="Roboto"/>
                <a:sym typeface="Roboto"/>
              </a:rPr>
              <a:t>ενημερώστε την περιγραφή σας</a:t>
            </a:r>
            <a:r>
              <a:rPr lang="en-US" sz="2400" dirty="0">
                <a:latin typeface="Roboto"/>
                <a:ea typeface="Roboto"/>
                <a:cs typeface="Roboto"/>
                <a:sym typeface="Roboto"/>
              </a:rPr>
              <a:t> για το τι σημαίνει «τεχνητή νοημοσύνη (AI)».</a:t>
            </a:r>
            <a:endParaRPr sz="24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24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2400" dirty="0">
              <a:latin typeface="Roboto"/>
              <a:ea typeface="Roboto"/>
              <a:cs typeface="Roboto"/>
              <a:sym typeface="Roboto"/>
            </a:endParaRPr>
          </a:p>
        </p:txBody>
      </p:sp>
      <p:sp>
        <p:nvSpPr>
          <p:cNvPr id="254" name="Google Shape;254;p3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είναι η τεχνητή νοημοσύνη (AI);</a:t>
            </a:r>
            <a:endParaRPr>
              <a:latin typeface="Roboto"/>
              <a:ea typeface="Roboto"/>
              <a:cs typeface="Roboto"/>
              <a:sym typeface="Roboto"/>
            </a:endParaRPr>
          </a:p>
        </p:txBody>
      </p:sp>
      <p:pic>
        <p:nvPicPr>
          <p:cNvPr id="255" name="Google Shape;255;p33"/>
          <p:cNvPicPr preferRelativeResize="0"/>
          <p:nvPr/>
        </p:nvPicPr>
        <p:blipFill rotWithShape="1">
          <a:blip r:embed="rId3">
            <a:alphaModFix/>
          </a:blip>
          <a:srcRect/>
          <a:stretch/>
        </p:blipFill>
        <p:spPr>
          <a:xfrm>
            <a:off x="8126588" y="568475"/>
            <a:ext cx="371475" cy="371475"/>
          </a:xfrm>
          <a:prstGeom prst="rect">
            <a:avLst/>
          </a:prstGeom>
          <a:noFill/>
          <a:ln>
            <a:noFill/>
          </a:ln>
        </p:spPr>
      </p:pic>
      <p:sp>
        <p:nvSpPr>
          <p:cNvPr id="256" name="Google Shape;256;p33"/>
          <p:cNvSpPr txBox="1">
            <a:spLocks noGrp="1"/>
          </p:cNvSpPr>
          <p:nvPr>
            <p:ph type="subTitle" idx="3"/>
          </p:nvPr>
        </p:nvSpPr>
        <p:spPr>
          <a:xfrm>
            <a:off x="72786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60"/>
        <p:cNvGrpSpPr/>
        <p:nvPr/>
      </p:nvGrpSpPr>
      <p:grpSpPr>
        <a:xfrm>
          <a:off x="0" y="0"/>
          <a:ext cx="0" cy="0"/>
          <a:chOff x="0" y="0"/>
          <a:chExt cx="0" cy="0"/>
        </a:xfrm>
      </p:grpSpPr>
      <p:sp>
        <p:nvSpPr>
          <p:cNvPr id="261" name="Google Shape;261;p3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a:t>
            </a:r>
            <a:r>
              <a:rPr lang="el-GR" b="1" dirty="0">
                <a:solidFill>
                  <a:srgbClr val="C31C4A"/>
                </a:solidFill>
                <a:latin typeface="Roboto"/>
                <a:ea typeface="Roboto"/>
                <a:cs typeface="Roboto"/>
                <a:sym typeface="Roboto"/>
              </a:rPr>
              <a:t> θα δούμε</a:t>
            </a:r>
            <a:r>
              <a:rPr lang="en-US" b="1" dirty="0">
                <a:solidFill>
                  <a:srgbClr val="C31C4A"/>
                </a:solidFill>
                <a:latin typeface="Roboto"/>
                <a:ea typeface="Roboto"/>
                <a:cs typeface="Roboto"/>
                <a:sym typeface="Roboto"/>
              </a:rPr>
              <a:t>…</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l-GR" sz="1800" dirty="0">
                <a:latin typeface="Roboto"/>
                <a:ea typeface="Roboto"/>
                <a:cs typeface="Roboto"/>
                <a:sym typeface="Roboto"/>
              </a:rPr>
              <a:t>Πώς δημιουργούνται και λειτουργούν συστήματα ΤΝ</a:t>
            </a:r>
          </a:p>
          <a:p>
            <a:pPr marL="0" lvl="0" indent="0" algn="l" rtl="0">
              <a:lnSpc>
                <a:spcPct val="115000"/>
              </a:lnSpc>
              <a:spcBef>
                <a:spcPts val="1600"/>
              </a:spcBef>
              <a:spcAft>
                <a:spcPts val="0"/>
              </a:spcAft>
              <a:buSzPts val="1800"/>
              <a:buNone/>
            </a:pPr>
            <a:r>
              <a:rPr lang="el-GR" dirty="0">
                <a:latin typeface="Roboto"/>
                <a:ea typeface="Roboto"/>
                <a:cs typeface="Roboto"/>
                <a:sym typeface="Roboto"/>
              </a:rPr>
              <a:t>Ποιες είναι οι δυνατότητες και οι περιορισμοί τους</a:t>
            </a:r>
          </a:p>
          <a:p>
            <a:pPr marL="0" lvl="0" indent="0" algn="l" rtl="0">
              <a:lnSpc>
                <a:spcPct val="115000"/>
              </a:lnSpc>
              <a:spcBef>
                <a:spcPts val="1600"/>
              </a:spcBef>
              <a:spcAft>
                <a:spcPts val="0"/>
              </a:spcAft>
              <a:buSzPts val="1800"/>
              <a:buNone/>
            </a:pPr>
            <a:r>
              <a:rPr lang="el-GR" dirty="0">
                <a:solidFill>
                  <a:schemeClr val="bg2">
                    <a:lumMod val="10000"/>
                  </a:schemeClr>
                </a:solidFill>
                <a:latin typeface="Roboto"/>
                <a:ea typeface="Roboto"/>
                <a:cs typeface="Roboto"/>
                <a:sym typeface="Roboto"/>
              </a:rPr>
              <a:t>Πώς μπορώ να τα αξιοποιήσω στην εργασία μου στο Πανεπιστήμιο και μετά</a:t>
            </a:r>
            <a:endParaRPr dirty="0">
              <a:solidFill>
                <a:schemeClr val="bg2">
                  <a:lumMod val="10000"/>
                </a:schemeClr>
              </a:solidFill>
              <a:latin typeface="Roboto"/>
              <a:ea typeface="Roboto"/>
              <a:cs typeface="Roboto"/>
              <a:sym typeface="Roboto"/>
            </a:endParaRPr>
          </a:p>
        </p:txBody>
      </p:sp>
      <p:sp>
        <p:nvSpPr>
          <p:cNvPr id="262" name="Google Shape;262;p3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l-GR" dirty="0">
                <a:solidFill>
                  <a:srgbClr val="C31C4A"/>
                </a:solidFill>
                <a:latin typeface="Roboto"/>
                <a:ea typeface="Roboto"/>
                <a:cs typeface="Roboto"/>
                <a:sym typeface="Roboto"/>
              </a:rPr>
              <a:t>Το μάθημα</a:t>
            </a:r>
            <a:endParaRPr dirty="0">
              <a:solidFill>
                <a:srgbClr val="C31C4A"/>
              </a:solidFill>
              <a:latin typeface="Roboto"/>
              <a:ea typeface="Roboto"/>
              <a:cs typeface="Roboto"/>
              <a:sym typeface="Roboto"/>
            </a:endParaRPr>
          </a:p>
        </p:txBody>
      </p:sp>
      <p:sp>
        <p:nvSpPr>
          <p:cNvPr id="263" name="Google Shape;263;p34"/>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l-GR" b="1" dirty="0">
                <a:solidFill>
                  <a:srgbClr val="C31C4A"/>
                </a:solidFill>
                <a:latin typeface="Roboto"/>
                <a:ea typeface="Roboto"/>
                <a:cs typeface="Roboto"/>
                <a:sym typeface="Roboto"/>
              </a:rPr>
              <a:t>Εξέταση</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l-GR" sz="1800" dirty="0">
                <a:latin typeface="Roboto"/>
                <a:ea typeface="Roboto"/>
                <a:cs typeface="Roboto"/>
                <a:sym typeface="Roboto"/>
              </a:rPr>
              <a:t>Τέσσερις </a:t>
            </a:r>
            <a:r>
              <a:rPr lang="el-GR" sz="1800" b="1" dirty="0">
                <a:latin typeface="Roboto"/>
                <a:ea typeface="Roboto"/>
                <a:cs typeface="Roboto"/>
                <a:sym typeface="Roboto"/>
              </a:rPr>
              <a:t>ατομικές</a:t>
            </a:r>
            <a:r>
              <a:rPr lang="el-GR" sz="1800" dirty="0">
                <a:latin typeface="Roboto"/>
                <a:ea typeface="Roboto"/>
                <a:cs typeface="Roboto"/>
                <a:sym typeface="Roboto"/>
              </a:rPr>
              <a:t> εργασίες (</a:t>
            </a:r>
            <a:r>
              <a:rPr lang="en-GB" sz="1800" dirty="0">
                <a:latin typeface="Roboto"/>
                <a:ea typeface="Roboto"/>
                <a:cs typeface="Roboto"/>
                <a:sym typeface="Roboto"/>
              </a:rPr>
              <a:t>x15</a:t>
            </a:r>
            <a:r>
              <a:rPr lang="el-GR" sz="1800" dirty="0">
                <a:latin typeface="Roboto"/>
                <a:ea typeface="Roboto"/>
                <a:cs typeface="Roboto"/>
                <a:sym typeface="Roboto"/>
              </a:rPr>
              <a:t>%)</a:t>
            </a:r>
            <a:endParaRPr dirty="0">
              <a:latin typeface="Roboto"/>
              <a:ea typeface="Roboto"/>
              <a:cs typeface="Roboto"/>
              <a:sym typeface="Roboto"/>
            </a:endParaRPr>
          </a:p>
          <a:p>
            <a:pPr marL="285750" lvl="0" indent="-285750" algn="l" rtl="0">
              <a:lnSpc>
                <a:spcPct val="100000"/>
              </a:lnSpc>
              <a:spcAft>
                <a:spcPts val="0"/>
              </a:spcAft>
              <a:buSzPts val="1800"/>
              <a:buFontTx/>
              <a:buChar char="-"/>
            </a:pPr>
            <a:r>
              <a:rPr lang="el-GR" dirty="0">
                <a:latin typeface="Roboto"/>
                <a:ea typeface="Roboto"/>
                <a:cs typeface="Roboto"/>
                <a:sym typeface="Roboto"/>
              </a:rPr>
              <a:t>ΤΝ για ερευνητική εργασία</a:t>
            </a:r>
          </a:p>
          <a:p>
            <a:pPr marL="285750" lvl="0" indent="-285750" algn="l" rtl="0">
              <a:lnSpc>
                <a:spcPct val="100000"/>
              </a:lnSpc>
              <a:spcAft>
                <a:spcPts val="0"/>
              </a:spcAft>
              <a:buSzPts val="1800"/>
              <a:buFontTx/>
              <a:buChar char="-"/>
            </a:pPr>
            <a:r>
              <a:rPr lang="el-GR" dirty="0">
                <a:latin typeface="Roboto"/>
                <a:ea typeface="Roboto"/>
                <a:cs typeface="Roboto"/>
                <a:sym typeface="Roboto"/>
              </a:rPr>
              <a:t>ΤΝ στη Δημοσιογραφία</a:t>
            </a:r>
          </a:p>
          <a:p>
            <a:pPr marL="285750" lvl="0" indent="-285750" algn="l" rtl="0">
              <a:lnSpc>
                <a:spcPct val="100000"/>
              </a:lnSpc>
              <a:spcAft>
                <a:spcPts val="0"/>
              </a:spcAft>
              <a:buSzPts val="1800"/>
              <a:buFontTx/>
              <a:buChar char="-"/>
            </a:pPr>
            <a:r>
              <a:rPr lang="el-GR" dirty="0">
                <a:latin typeface="Roboto"/>
                <a:ea typeface="Roboto"/>
                <a:cs typeface="Roboto"/>
                <a:sym typeface="Roboto"/>
              </a:rPr>
              <a:t>ΤΝ στην Επικοινωνία</a:t>
            </a:r>
          </a:p>
          <a:p>
            <a:pPr marL="285750" lvl="0" indent="-285750" algn="l" rtl="0">
              <a:lnSpc>
                <a:spcPct val="100000"/>
              </a:lnSpc>
              <a:spcAft>
                <a:spcPts val="0"/>
              </a:spcAft>
              <a:buSzPts val="1800"/>
              <a:buFontTx/>
              <a:buChar char="-"/>
            </a:pPr>
            <a:r>
              <a:rPr lang="el-GR" dirty="0">
                <a:latin typeface="Roboto"/>
                <a:ea typeface="Roboto"/>
                <a:cs typeface="Roboto"/>
                <a:sym typeface="Roboto"/>
              </a:rPr>
              <a:t>ΤΝ στον Πολιτισμό</a:t>
            </a:r>
          </a:p>
          <a:p>
            <a:pPr marL="0" lvl="0" indent="0" algn="l" rtl="0">
              <a:lnSpc>
                <a:spcPct val="115000"/>
              </a:lnSpc>
              <a:spcBef>
                <a:spcPts val="1600"/>
              </a:spcBef>
              <a:spcAft>
                <a:spcPts val="0"/>
              </a:spcAft>
              <a:buSzPts val="1800"/>
              <a:buNone/>
            </a:pPr>
            <a:r>
              <a:rPr lang="el-GR" dirty="0">
                <a:latin typeface="Roboto"/>
                <a:ea typeface="Roboto"/>
                <a:cs typeface="Roboto"/>
                <a:sym typeface="Roboto"/>
              </a:rPr>
              <a:t>Γραπτή εξέταση (40%)</a:t>
            </a:r>
          </a:p>
          <a:p>
            <a:pPr marL="0" lvl="0" indent="0" algn="l" rtl="0">
              <a:lnSpc>
                <a:spcPct val="115000"/>
              </a:lnSpc>
              <a:spcBef>
                <a:spcPts val="1600"/>
              </a:spcBef>
              <a:spcAft>
                <a:spcPts val="0"/>
              </a:spcAft>
              <a:buSzPts val="1800"/>
              <a:buNone/>
            </a:pPr>
            <a:r>
              <a:rPr lang="el-GR" b="1" dirty="0">
                <a:solidFill>
                  <a:srgbClr val="C31C4A"/>
                </a:solidFill>
                <a:latin typeface="Roboto"/>
                <a:ea typeface="Roboto"/>
                <a:cs typeface="Roboto"/>
                <a:sym typeface="Roboto"/>
              </a:rPr>
              <a:t>Θα χρειαστούμε</a:t>
            </a:r>
          </a:p>
          <a:p>
            <a:pPr marL="0" lvl="0" indent="0" algn="l" rtl="0">
              <a:lnSpc>
                <a:spcPct val="115000"/>
              </a:lnSpc>
              <a:spcBef>
                <a:spcPts val="1600"/>
              </a:spcBef>
              <a:spcAft>
                <a:spcPts val="0"/>
              </a:spcAft>
              <a:buSzPts val="1800"/>
              <a:buNone/>
            </a:pPr>
            <a:r>
              <a:rPr lang="el-GR" dirty="0">
                <a:solidFill>
                  <a:schemeClr val="bg2">
                    <a:lumMod val="10000"/>
                  </a:schemeClr>
                </a:solidFill>
                <a:latin typeface="Roboto"/>
                <a:ea typeface="Roboto"/>
                <a:cs typeface="Roboto"/>
                <a:sym typeface="Roboto"/>
              </a:rPr>
              <a:t>Λογαριασμό </a:t>
            </a:r>
            <a:r>
              <a:rPr lang="en-GB" dirty="0">
                <a:solidFill>
                  <a:schemeClr val="bg2">
                    <a:lumMod val="10000"/>
                  </a:schemeClr>
                </a:solidFill>
                <a:latin typeface="Roboto"/>
                <a:ea typeface="Roboto"/>
                <a:cs typeface="Roboto"/>
                <a:sym typeface="Roboto"/>
              </a:rPr>
              <a:t>ChatGPT</a:t>
            </a:r>
            <a:r>
              <a:rPr lang="el-GR" dirty="0">
                <a:solidFill>
                  <a:schemeClr val="bg2">
                    <a:lumMod val="10000"/>
                  </a:schemeClr>
                </a:solidFill>
                <a:latin typeface="Roboto"/>
                <a:ea typeface="Roboto"/>
                <a:cs typeface="Roboto"/>
                <a:sym typeface="Roboto"/>
              </a:rPr>
              <a:t> ή </a:t>
            </a:r>
            <a:r>
              <a:rPr lang="en-GB" dirty="0">
                <a:solidFill>
                  <a:schemeClr val="bg2">
                    <a:lumMod val="10000"/>
                  </a:schemeClr>
                </a:solidFill>
                <a:latin typeface="Roboto"/>
                <a:ea typeface="Roboto"/>
                <a:cs typeface="Roboto"/>
                <a:sym typeface="Roboto"/>
              </a:rPr>
              <a:t>Copilot</a:t>
            </a:r>
            <a:endParaRPr dirty="0">
              <a:solidFill>
                <a:schemeClr val="bg2">
                  <a:lumMod val="10000"/>
                </a:schemeClr>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dirty="0">
              <a:latin typeface="Roboto"/>
              <a:ea typeface="Roboto"/>
              <a:cs typeface="Roboto"/>
              <a:sym typeface="Roboto"/>
            </a:endParaRPr>
          </a:p>
        </p:txBody>
      </p:sp>
      <p:sp>
        <p:nvSpPr>
          <p:cNvPr id="264" name="Google Shape;264;p34"/>
          <p:cNvSpPr txBox="1">
            <a:spLocks noGrp="1"/>
          </p:cNvSpPr>
          <p:nvPr>
            <p:ph type="subTitle" idx="3"/>
          </p:nvPr>
        </p:nvSpPr>
        <p:spPr>
          <a:xfrm>
            <a:off x="73124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l-GR" dirty="0">
                <a:latin typeface="Roboto"/>
                <a:ea typeface="Roboto"/>
                <a:cs typeface="Roboto"/>
                <a:sym typeface="Roboto"/>
              </a:rPr>
              <a:t>Το μάθημα</a:t>
            </a:r>
            <a:endParaRPr dirty="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a:extLst>
            <a:ext uri="{FF2B5EF4-FFF2-40B4-BE49-F238E27FC236}">
              <a16:creationId xmlns:a16="http://schemas.microsoft.com/office/drawing/2014/main" id="{9D7C7BB3-E473-2F72-58B2-F4AC37B834CA}"/>
            </a:ext>
          </a:extLst>
        </p:cNvPr>
        <p:cNvGrpSpPr/>
        <p:nvPr/>
      </p:nvGrpSpPr>
      <p:grpSpPr>
        <a:xfrm>
          <a:off x="0" y="0"/>
          <a:ext cx="0" cy="0"/>
          <a:chOff x="0" y="0"/>
          <a:chExt cx="0" cy="0"/>
        </a:xfrm>
      </p:grpSpPr>
      <p:sp>
        <p:nvSpPr>
          <p:cNvPr id="44" name="Google Shape;44;p9">
            <a:extLst>
              <a:ext uri="{FF2B5EF4-FFF2-40B4-BE49-F238E27FC236}">
                <a16:creationId xmlns:a16="http://schemas.microsoft.com/office/drawing/2014/main" id="{A51AD5AE-8B24-9580-F6E1-ACF4A2AF4F7E}"/>
              </a:ext>
            </a:extLst>
          </p:cNvPr>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dirty="0" err="1">
                <a:solidFill>
                  <a:srgbClr val="C31C4A"/>
                </a:solidFill>
                <a:latin typeface="Roboto"/>
                <a:ea typeface="Roboto"/>
                <a:cs typeface="Roboto"/>
                <a:sym typeface="Roboto"/>
              </a:rPr>
              <a:t>Μάθημ</a:t>
            </a:r>
            <a:r>
              <a:rPr lang="en-US" sz="5800" dirty="0">
                <a:solidFill>
                  <a:srgbClr val="C31C4A"/>
                </a:solidFill>
                <a:latin typeface="Roboto"/>
                <a:ea typeface="Roboto"/>
                <a:cs typeface="Roboto"/>
                <a:sym typeface="Roboto"/>
              </a:rPr>
              <a:t>α 1:</a:t>
            </a:r>
            <a:endParaRPr dirty="0">
              <a:latin typeface="Roboto"/>
              <a:ea typeface="Roboto"/>
              <a:cs typeface="Roboto"/>
              <a:sym typeface="Roboto"/>
            </a:endParaRPr>
          </a:p>
          <a:p>
            <a:pPr marL="0" lvl="0" indent="0" algn="l" rtl="0">
              <a:lnSpc>
                <a:spcPct val="100000"/>
              </a:lnSpc>
              <a:spcBef>
                <a:spcPts val="0"/>
              </a:spcBef>
              <a:spcAft>
                <a:spcPts val="0"/>
              </a:spcAft>
              <a:buSzPts val="2800"/>
              <a:buNone/>
            </a:pPr>
            <a:r>
              <a:rPr lang="el-GR" dirty="0">
                <a:latin typeface="Roboto"/>
                <a:ea typeface="Roboto"/>
                <a:cs typeface="Roboto"/>
                <a:sym typeface="Roboto"/>
              </a:rPr>
              <a:t>Εισαγωγή στην Τεχνητή Νοημοσύνη</a:t>
            </a:r>
            <a:endParaRPr dirty="0">
              <a:latin typeface="Roboto"/>
              <a:ea typeface="Roboto"/>
              <a:cs typeface="Roboto"/>
              <a:sym typeface="Roboto"/>
            </a:endParaRPr>
          </a:p>
        </p:txBody>
      </p:sp>
      <p:sp>
        <p:nvSpPr>
          <p:cNvPr id="2" name="Google Shape;45;p9">
            <a:extLst>
              <a:ext uri="{FF2B5EF4-FFF2-40B4-BE49-F238E27FC236}">
                <a16:creationId xmlns:a16="http://schemas.microsoft.com/office/drawing/2014/main" id="{E28925CA-0AC6-C793-FD0B-E65B2BE5C157}"/>
              </a:ext>
            </a:extLst>
          </p:cNvPr>
          <p:cNvSpPr txBox="1">
            <a:spLocks/>
          </p:cNvSpPr>
          <p:nvPr/>
        </p:nvSpPr>
        <p:spPr>
          <a:xfrm>
            <a:off x="648962" y="3982756"/>
            <a:ext cx="8095800" cy="73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C31C4A"/>
              </a:buClr>
              <a:buSzPts val="1800"/>
              <a:buFont typeface="Quicksand"/>
              <a:buNone/>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None/>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None/>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None/>
              <a:defRPr sz="1400" b="0" i="0" u="none" strike="noStrike" cap="none">
                <a:solidFill>
                  <a:srgbClr val="000000"/>
                </a:solidFill>
                <a:latin typeface="Quicksand"/>
                <a:ea typeface="Quicksand"/>
                <a:cs typeface="Quicksand"/>
                <a:sym typeface="Quicksand"/>
              </a:defRPr>
            </a:lvl9pPr>
          </a:lstStyle>
          <a:p>
            <a:pPr marL="0" indent="0">
              <a:spcAft>
                <a:spcPts val="1600"/>
              </a:spcAft>
            </a:pPr>
            <a:r>
              <a:rPr lang="el-GR" dirty="0">
                <a:latin typeface="Roboto"/>
                <a:ea typeface="Roboto"/>
                <a:cs typeface="Roboto"/>
                <a:sym typeface="Roboto"/>
              </a:rPr>
              <a:t>Κώστας Καρπούζης – </a:t>
            </a:r>
            <a:r>
              <a:rPr lang="en-GB" dirty="0">
                <a:latin typeface="Roboto"/>
                <a:ea typeface="Roboto"/>
                <a:cs typeface="Roboto"/>
                <a:sym typeface="Roboto"/>
              </a:rPr>
              <a:t>kkarpou@panteion.gr – @kkarpou</a:t>
            </a:r>
            <a:endParaRPr lang="en-US" dirty="0">
              <a:latin typeface="Roboto"/>
              <a:ea typeface="Roboto"/>
              <a:cs typeface="Roboto"/>
              <a:sym typeface="Roboto"/>
            </a:endParaRPr>
          </a:p>
        </p:txBody>
      </p:sp>
    </p:spTree>
    <p:extLst>
      <p:ext uri="{BB962C8B-B14F-4D97-AF65-F5344CB8AC3E}">
        <p14:creationId xmlns:p14="http://schemas.microsoft.com/office/powerpoint/2010/main" val="18055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Το έξυπνο χαρτί μου δεν έχει χάσει ποτέ ένα παιχνίδι τρίλιζας.</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Χρειάζονται 2 εθελοντές.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Ο </a:t>
            </a:r>
            <a:r>
              <a:rPr lang="en-US">
                <a:latin typeface="Roboto"/>
                <a:ea typeface="Roboto"/>
                <a:cs typeface="Roboto"/>
                <a:sym typeface="Roboto"/>
              </a:rPr>
              <a:t>ένας</a:t>
            </a:r>
            <a:r>
              <a:rPr lang="en-US" sz="1800">
                <a:latin typeface="Roboto"/>
                <a:ea typeface="Roboto"/>
                <a:cs typeface="Roboto"/>
                <a:sym typeface="Roboto"/>
              </a:rPr>
              <a:t> θα παίξει για λογαριασμό των ανθρώπων.</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0 άλλος θα ακολουθήσει τις οδηγίες που δίνονται από το έξυπνο χαρτί.</a:t>
            </a:r>
            <a:endParaRPr>
              <a:latin typeface="Roboto"/>
              <a:ea typeface="Roboto"/>
              <a:cs typeface="Roboto"/>
              <a:sym typeface="Roboto"/>
            </a:endParaRPr>
          </a:p>
        </p:txBody>
      </p:sp>
      <p:sp>
        <p:nvSpPr>
          <p:cNvPr id="73" name="Google Shape;73;p1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Το «έξυπνο» χαρτί</a:t>
            </a:r>
            <a:endParaRPr>
              <a:latin typeface="Roboto"/>
              <a:ea typeface="Roboto"/>
              <a:cs typeface="Roboto"/>
              <a:sym typeface="Roboto"/>
            </a:endParaRPr>
          </a:p>
        </p:txBody>
      </p:sp>
      <p:pic>
        <p:nvPicPr>
          <p:cNvPr id="74" name="Google Shape;74;p13"/>
          <p:cNvPicPr preferRelativeResize="0"/>
          <p:nvPr/>
        </p:nvPicPr>
        <p:blipFill rotWithShape="1">
          <a:blip r:embed="rId3">
            <a:alphaModFix/>
          </a:blip>
          <a:srcRect/>
          <a:stretch/>
        </p:blipFill>
        <p:spPr>
          <a:xfrm>
            <a:off x="5257800" y="1230200"/>
            <a:ext cx="3275325" cy="3275325"/>
          </a:xfrm>
          <a:prstGeom prst="rect">
            <a:avLst/>
          </a:prstGeom>
          <a:noFill/>
          <a:ln>
            <a:noFill/>
          </a:ln>
        </p:spPr>
      </p:pic>
      <p:sp>
        <p:nvSpPr>
          <p:cNvPr id="75" name="Google Shape;75;p13"/>
          <p:cNvSpPr txBox="1">
            <a:spLocks noGrp="1"/>
          </p:cNvSpPr>
          <p:nvPr>
            <p:ph type="subTitle" idx="3"/>
          </p:nvPr>
        </p:nvSpPr>
        <p:spPr>
          <a:xfrm>
            <a:off x="7203750" y="30250"/>
            <a:ext cx="1803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p:nvPr/>
        </p:nvSpPr>
        <p:spPr>
          <a:xfrm rot="231516">
            <a:off x="4726706" y="678893"/>
            <a:ext cx="4156981" cy="4329643"/>
          </a:xfrm>
          <a:prstGeom prst="rect">
            <a:avLst/>
          </a:prstGeom>
          <a:solidFill>
            <a:srgbClr val="FFFFFF"/>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Κίνηση</a:t>
            </a:r>
            <a:r>
              <a:rPr lang="en-US" sz="1100" b="1" i="0" u="none" strike="noStrike" cap="none" dirty="0">
                <a:solidFill>
                  <a:srgbClr val="0000FF"/>
                </a:solidFill>
                <a:latin typeface="Roboto"/>
                <a:ea typeface="Roboto"/>
                <a:cs typeface="Roboto"/>
                <a:sym typeface="Roboto"/>
              </a:rPr>
              <a:t> 1: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Βάλε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μι</a:t>
            </a:r>
            <a:r>
              <a:rPr lang="en-US" sz="1100" b="1" i="0" u="none" strike="noStrike" cap="none" dirty="0">
                <a:solidFill>
                  <a:srgbClr val="0000FF"/>
                </a:solidFill>
                <a:latin typeface="Roboto"/>
                <a:ea typeface="Roboto"/>
                <a:cs typeface="Roboto"/>
                <a:sym typeface="Roboto"/>
              </a:rPr>
              <a:t>α γωνία.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Κίνηση</a:t>
            </a:r>
            <a:r>
              <a:rPr lang="en-US" sz="1100" b="1" i="0" u="none" strike="noStrike" cap="none" dirty="0">
                <a:solidFill>
                  <a:srgbClr val="0000FF"/>
                </a:solidFill>
                <a:latin typeface="Roboto"/>
                <a:ea typeface="Roboto"/>
                <a:cs typeface="Roboto"/>
                <a:sym typeface="Roboto"/>
              </a:rPr>
              <a:t> 2: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ΕΑΝ ο </a:t>
            </a:r>
            <a:r>
              <a:rPr lang="en-US" sz="1100" b="1" i="0" u="none" strike="noStrike" cap="none" dirty="0" err="1">
                <a:solidFill>
                  <a:srgbClr val="0000FF"/>
                </a:solidFill>
                <a:latin typeface="Roboto"/>
                <a:ea typeface="Roboto"/>
                <a:cs typeface="Roboto"/>
                <a:sym typeface="Roboto"/>
              </a:rPr>
              <a:t>άλλος</a:t>
            </a:r>
            <a:r>
              <a:rPr lang="en-US" sz="1100" b="1" i="0" u="none" strike="noStrike" cap="none" dirty="0">
                <a:solidFill>
                  <a:srgbClr val="0000FF"/>
                </a:solidFill>
                <a:latin typeface="Roboto"/>
                <a:ea typeface="Roboto"/>
                <a:cs typeface="Roboto"/>
                <a:sym typeface="Roboto"/>
              </a:rPr>
              <a:t> πα</a:t>
            </a:r>
            <a:r>
              <a:rPr lang="en-US" sz="1100" b="1" i="0" u="none" strike="noStrike" cap="none" dirty="0" err="1">
                <a:solidFill>
                  <a:srgbClr val="0000FF"/>
                </a:solidFill>
                <a:latin typeface="Roboto"/>
                <a:ea typeface="Roboto"/>
                <a:cs typeface="Roboto"/>
                <a:sym typeface="Roboto"/>
              </a:rPr>
              <a:t>ίκτης</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δεν</a:t>
            </a:r>
            <a:r>
              <a:rPr lang="en-US" sz="1100" b="1" i="0" u="none" strike="noStrike" cap="none" dirty="0">
                <a:solidFill>
                  <a:srgbClr val="0000FF"/>
                </a:solidFill>
                <a:latin typeface="Roboto"/>
                <a:ea typeface="Roboto"/>
                <a:cs typeface="Roboto"/>
                <a:sym typeface="Roboto"/>
              </a:rPr>
              <a:t> έβα</a:t>
            </a:r>
            <a:r>
              <a:rPr lang="en-US" sz="1100" b="1" i="0" u="none" strike="noStrike" cap="none" dirty="0" err="1">
                <a:solidFill>
                  <a:srgbClr val="0000FF"/>
                </a:solidFill>
                <a:latin typeface="Roboto"/>
                <a:ea typeface="Roboto"/>
                <a:cs typeface="Roboto"/>
                <a:sym typeface="Roboto"/>
              </a:rPr>
              <a:t>λε</a:t>
            </a:r>
            <a:r>
              <a:rPr lang="en-US" sz="1100" b="1" i="0" u="none" strike="noStrike" cap="none" dirty="0">
                <a:solidFill>
                  <a:srgbClr val="0000FF"/>
                </a:solidFill>
                <a:latin typeface="Roboto"/>
                <a:ea typeface="Roboto"/>
                <a:cs typeface="Roboto"/>
                <a:sym typeface="Roboto"/>
              </a:rPr>
              <a:t> Ο </a:t>
            </a:r>
            <a:r>
              <a:rPr lang="en-US" sz="1100" b="1" i="0" u="none" strike="noStrike" cap="none" dirty="0" err="1">
                <a:solidFill>
                  <a:srgbClr val="0000FF"/>
                </a:solidFill>
                <a:latin typeface="Roboto"/>
                <a:ea typeface="Roboto"/>
                <a:cs typeface="Roboto"/>
                <a:sym typeface="Roboto"/>
              </a:rPr>
              <a:t>στην</a:t>
            </a:r>
            <a:r>
              <a:rPr lang="en-US" sz="1100" b="1" i="0" u="none" strike="noStrike" cap="none" dirty="0">
                <a:solidFill>
                  <a:srgbClr val="0000FF"/>
                </a:solidFill>
                <a:latin typeface="Roboto"/>
                <a:ea typeface="Roboto"/>
                <a:cs typeface="Roboto"/>
                <a:sym typeface="Roboto"/>
              </a:rPr>
              <a:t> απ</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αντι γωνία</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ΤΟΤΕ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στην</a:t>
            </a:r>
            <a:r>
              <a:rPr lang="en-US" sz="1100" b="1" i="0" u="none" strike="noStrike" cap="none" dirty="0">
                <a:solidFill>
                  <a:srgbClr val="0000FF"/>
                </a:solidFill>
                <a:latin typeface="Roboto"/>
                <a:ea typeface="Roboto"/>
                <a:cs typeface="Roboto"/>
                <a:sym typeface="Roboto"/>
              </a:rPr>
              <a:t> απ</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αντι γωνία από την κίνηση 1.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ΔΙΑΦΟΡΕΤΙΚΑ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μι</a:t>
            </a:r>
            <a:r>
              <a:rPr lang="en-US" sz="1100" b="1" i="0" u="none" strike="noStrike" cap="none" dirty="0">
                <a:solidFill>
                  <a:srgbClr val="0000FF"/>
                </a:solidFill>
                <a:latin typeface="Roboto"/>
                <a:ea typeface="Roboto"/>
                <a:cs typeface="Roboto"/>
                <a:sym typeface="Roboto"/>
              </a:rPr>
              <a:t>α</a:t>
            </a:r>
            <a:r>
              <a:rPr lang="en-US" sz="1100" b="1" i="0" u="none" strike="noStrike" cap="none" dirty="0">
                <a:solidFill>
                  <a:srgbClr val="1616FF"/>
                </a:solidFill>
                <a:latin typeface="Roboto"/>
                <a:ea typeface="Roboto"/>
                <a:cs typeface="Roboto"/>
                <a:sym typeface="Roboto"/>
              </a:rPr>
              <a:t> ελεύθερη γωνία. </a:t>
            </a:r>
            <a:endParaRPr sz="1100" b="1" i="0" u="none" strike="noStrike" cap="none" dirty="0">
              <a:solidFill>
                <a:srgbClr val="1616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Κίνηση</a:t>
            </a:r>
            <a:r>
              <a:rPr lang="en-US" sz="1100" b="1" i="0" u="none" strike="noStrike" cap="none" dirty="0">
                <a:solidFill>
                  <a:srgbClr val="0000FF"/>
                </a:solidFill>
                <a:latin typeface="Roboto"/>
                <a:ea typeface="Roboto"/>
                <a:cs typeface="Roboto"/>
                <a:sym typeface="Roboto"/>
              </a:rPr>
              <a:t> 3: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ΕΑΝ υπ</a:t>
            </a:r>
            <a:r>
              <a:rPr lang="en-US" sz="1100" b="1" i="0" u="none" strike="noStrike" cap="none" dirty="0" err="1">
                <a:solidFill>
                  <a:srgbClr val="0000FF"/>
                </a:solidFill>
                <a:latin typeface="Roboto"/>
                <a:ea typeface="Roboto"/>
                <a:cs typeface="Roboto"/>
                <a:sym typeface="Roboto"/>
              </a:rPr>
              <a:t>άρχουν</a:t>
            </a:r>
            <a:r>
              <a:rPr lang="en-US" sz="1100" b="1" i="0" u="none" strike="noStrike" cap="none" dirty="0">
                <a:solidFill>
                  <a:srgbClr val="0000FF"/>
                </a:solidFill>
                <a:latin typeface="Roboto"/>
                <a:ea typeface="Roboto"/>
                <a:cs typeface="Roboto"/>
                <a:sym typeface="Roboto"/>
              </a:rPr>
              <a:t> 2 Χ και </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 κενό σε μια γραμμή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ΤΟΤΕ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στο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ελεύθερο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κενό</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α</a:t>
            </a:r>
            <a:r>
              <a:rPr lang="en-US" sz="1100" b="1" i="0" u="none" strike="noStrike" cap="none" dirty="0" err="1">
                <a:solidFill>
                  <a:srgbClr val="0000FF"/>
                </a:solidFill>
                <a:latin typeface="Roboto"/>
                <a:ea typeface="Roboto"/>
                <a:cs typeface="Roboto"/>
                <a:sym typeface="Roboto"/>
              </a:rPr>
              <a:t>υτή</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τη</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γρ</a:t>
            </a:r>
            <a:r>
              <a:rPr lang="en-US" sz="1100" b="1" i="0" u="none" strike="noStrike" cap="none" dirty="0">
                <a:solidFill>
                  <a:srgbClr val="0000FF"/>
                </a:solidFill>
                <a:latin typeface="Roboto"/>
                <a:ea typeface="Roboto"/>
                <a:cs typeface="Roboto"/>
                <a:sym typeface="Roboto"/>
              </a:rPr>
              <a:t>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ΔΙΑΦΟΡΕΤΙΚΑ ΕΑΝ υπ</a:t>
            </a:r>
            <a:r>
              <a:rPr lang="en-US" sz="1100" b="1" i="0" u="none" strike="noStrike" cap="none" dirty="0" err="1">
                <a:solidFill>
                  <a:srgbClr val="0000FF"/>
                </a:solidFill>
                <a:latin typeface="Roboto"/>
                <a:ea typeface="Roboto"/>
                <a:cs typeface="Roboto"/>
                <a:sym typeface="Roboto"/>
              </a:rPr>
              <a:t>άρχουν</a:t>
            </a:r>
            <a:r>
              <a:rPr lang="en-US" sz="1100" b="1" i="0" u="none" strike="noStrike" cap="none" dirty="0">
                <a:solidFill>
                  <a:srgbClr val="0000FF"/>
                </a:solidFill>
                <a:latin typeface="Roboto"/>
                <a:ea typeface="Roboto"/>
                <a:cs typeface="Roboto"/>
                <a:sym typeface="Roboto"/>
              </a:rPr>
              <a:t> 2 Ο και </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 κενό σε μια γραμμή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ΤΟΤΕ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α</a:t>
            </a:r>
            <a:r>
              <a:rPr lang="en-US" sz="1100" b="1" i="0" u="none" strike="noStrike" cap="none" dirty="0" err="1">
                <a:solidFill>
                  <a:srgbClr val="0000FF"/>
                </a:solidFill>
                <a:latin typeface="Roboto"/>
                <a:ea typeface="Roboto"/>
                <a:cs typeface="Roboto"/>
                <a:sym typeface="Roboto"/>
              </a:rPr>
              <a:t>υτό</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το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κενό</a:t>
            </a:r>
            <a:r>
              <a:rPr lang="en-US" sz="1100" b="1" i="0" u="none" strike="noStrike" cap="none" dirty="0">
                <a:solidFill>
                  <a:srgbClr val="0000FF"/>
                </a:solidFill>
                <a:latin typeface="Roboto"/>
                <a:ea typeface="Roboto"/>
                <a:cs typeface="Roboto"/>
                <a:sym typeface="Roboto"/>
              </a:rPr>
              <a:t>.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ΔΙΑΦΟΡΕΤΙΚΑ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μι</a:t>
            </a:r>
            <a:r>
              <a:rPr lang="en-US" sz="1100" b="1" i="0" u="none" strike="noStrike" cap="none" dirty="0">
                <a:solidFill>
                  <a:srgbClr val="0000FF"/>
                </a:solidFill>
                <a:latin typeface="Roboto"/>
                <a:ea typeface="Roboto"/>
                <a:cs typeface="Roboto"/>
                <a:sym typeface="Roboto"/>
              </a:rPr>
              <a:t>α ελεύθερη γωνία.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Κίνηση</a:t>
            </a:r>
            <a:r>
              <a:rPr lang="en-US" sz="1100" b="1" i="0" u="none" strike="noStrike" cap="none" dirty="0">
                <a:solidFill>
                  <a:srgbClr val="0000FF"/>
                </a:solidFill>
                <a:latin typeface="Roboto"/>
                <a:ea typeface="Roboto"/>
                <a:cs typeface="Roboto"/>
                <a:sym typeface="Roboto"/>
              </a:rPr>
              <a:t> 4: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ΕΑΝ υπ</a:t>
            </a:r>
            <a:r>
              <a:rPr lang="en-US" sz="1100" b="1" i="0" u="none" strike="noStrike" cap="none" dirty="0" err="1">
                <a:solidFill>
                  <a:srgbClr val="0000FF"/>
                </a:solidFill>
                <a:latin typeface="Roboto"/>
                <a:ea typeface="Roboto"/>
                <a:cs typeface="Roboto"/>
                <a:sym typeface="Roboto"/>
              </a:rPr>
              <a:t>άρχουν</a:t>
            </a:r>
            <a:r>
              <a:rPr lang="en-US" sz="1100" b="1" i="0" u="none" strike="noStrike" cap="none" dirty="0">
                <a:solidFill>
                  <a:srgbClr val="0000FF"/>
                </a:solidFill>
                <a:latin typeface="Roboto"/>
                <a:ea typeface="Roboto"/>
                <a:cs typeface="Roboto"/>
                <a:sym typeface="Roboto"/>
              </a:rPr>
              <a:t> 2 Χ και </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 κενό σε μια γραμμή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ΤΟΤΕ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στο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ελεύθερο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κενό</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α</a:t>
            </a:r>
            <a:r>
              <a:rPr lang="en-US" sz="1100" b="1" i="0" u="none" strike="noStrike" cap="none" dirty="0" err="1">
                <a:solidFill>
                  <a:srgbClr val="0000FF"/>
                </a:solidFill>
                <a:latin typeface="Roboto"/>
                <a:ea typeface="Roboto"/>
                <a:cs typeface="Roboto"/>
                <a:sym typeface="Roboto"/>
              </a:rPr>
              <a:t>υτή</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τη</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γρ</a:t>
            </a:r>
            <a:r>
              <a:rPr lang="en-US" sz="1100" b="1" i="0" u="none" strike="noStrike" cap="none" dirty="0">
                <a:solidFill>
                  <a:srgbClr val="0000FF"/>
                </a:solidFill>
                <a:latin typeface="Roboto"/>
                <a:ea typeface="Roboto"/>
                <a:cs typeface="Roboto"/>
                <a:sym typeface="Roboto"/>
              </a:rPr>
              <a:t>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ΔΙΑΦΟΡΕΤΙΚΑ ΕΑΝ υπ</a:t>
            </a:r>
            <a:r>
              <a:rPr lang="en-US" sz="1100" b="1" i="0" u="none" strike="noStrike" cap="none" dirty="0" err="1">
                <a:solidFill>
                  <a:srgbClr val="0000FF"/>
                </a:solidFill>
                <a:latin typeface="Roboto"/>
                <a:ea typeface="Roboto"/>
                <a:cs typeface="Roboto"/>
                <a:sym typeface="Roboto"/>
              </a:rPr>
              <a:t>άρχουν</a:t>
            </a:r>
            <a:r>
              <a:rPr lang="en-US" sz="1100" b="1" i="0" u="none" strike="noStrike" cap="none" dirty="0">
                <a:solidFill>
                  <a:srgbClr val="0000FF"/>
                </a:solidFill>
                <a:latin typeface="Roboto"/>
                <a:ea typeface="Roboto"/>
                <a:cs typeface="Roboto"/>
                <a:sym typeface="Roboto"/>
              </a:rPr>
              <a:t> 2 Ο και </a:t>
            </a:r>
            <a:r>
              <a:rPr lang="en-US" sz="1100" b="1" i="0" u="none" strike="noStrike" cap="none" dirty="0" err="1">
                <a:solidFill>
                  <a:srgbClr val="0000FF"/>
                </a:solidFill>
                <a:latin typeface="Roboto"/>
                <a:ea typeface="Roboto"/>
                <a:cs typeface="Roboto"/>
                <a:sym typeface="Roboto"/>
              </a:rPr>
              <a:t>έν</a:t>
            </a:r>
            <a:r>
              <a:rPr lang="en-US" sz="1100" b="1" i="0" u="none" strike="noStrike" cap="none" dirty="0">
                <a:solidFill>
                  <a:srgbClr val="0000FF"/>
                </a:solidFill>
                <a:latin typeface="Roboto"/>
                <a:ea typeface="Roboto"/>
                <a:cs typeface="Roboto"/>
                <a:sym typeface="Roboto"/>
              </a:rPr>
              <a:t>α κενό σε μια γραμμή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ΤΟΤΕ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α</a:t>
            </a:r>
            <a:r>
              <a:rPr lang="en-US" sz="1100" b="1" i="0" u="none" strike="noStrike" cap="none" dirty="0" err="1">
                <a:solidFill>
                  <a:srgbClr val="0000FF"/>
                </a:solidFill>
                <a:latin typeface="Roboto"/>
                <a:ea typeface="Roboto"/>
                <a:cs typeface="Roboto"/>
                <a:sym typeface="Roboto"/>
              </a:rPr>
              <a:t>υτό</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το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κενό</a:t>
            </a:r>
            <a:r>
              <a:rPr lang="en-US" sz="1100" b="1" i="0" u="none" strike="noStrike" cap="none" dirty="0">
                <a:solidFill>
                  <a:srgbClr val="0000FF"/>
                </a:solidFill>
                <a:latin typeface="Roboto"/>
                <a:ea typeface="Roboto"/>
                <a:cs typeface="Roboto"/>
                <a:sym typeface="Roboto"/>
              </a:rPr>
              <a:t>.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a:solidFill>
                  <a:srgbClr val="0000FF"/>
                </a:solidFill>
                <a:latin typeface="Roboto"/>
                <a:ea typeface="Roboto"/>
                <a:cs typeface="Roboto"/>
                <a:sym typeface="Roboto"/>
              </a:rPr>
              <a:t>ΔΙΑΦΟΡΕΤΙΚΑ β</a:t>
            </a:r>
            <a:r>
              <a:rPr lang="en-US" sz="1100" b="1" i="0" u="none" strike="noStrike" cap="none" dirty="0" err="1">
                <a:solidFill>
                  <a:srgbClr val="0000FF"/>
                </a:solidFill>
                <a:latin typeface="Roboto"/>
                <a:ea typeface="Roboto"/>
                <a:cs typeface="Roboto"/>
                <a:sym typeface="Roboto"/>
              </a:rPr>
              <a:t>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σε</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μι</a:t>
            </a:r>
            <a:r>
              <a:rPr lang="en-US" sz="1100" b="1" i="0" u="none" strike="noStrike" cap="none" dirty="0">
                <a:solidFill>
                  <a:srgbClr val="0000FF"/>
                </a:solidFill>
                <a:latin typeface="Roboto"/>
                <a:ea typeface="Roboto"/>
                <a:cs typeface="Roboto"/>
                <a:sym typeface="Roboto"/>
              </a:rPr>
              <a:t>α ελεύθερη γωνία.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Κίνηση</a:t>
            </a:r>
            <a:r>
              <a:rPr lang="en-US" sz="1100" b="1" i="0" u="none" strike="noStrike" cap="none" dirty="0">
                <a:solidFill>
                  <a:srgbClr val="0000FF"/>
                </a:solidFill>
                <a:latin typeface="Roboto"/>
                <a:ea typeface="Roboto"/>
                <a:cs typeface="Roboto"/>
                <a:sym typeface="Roboto"/>
              </a:rPr>
              <a:t> 5: </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US" sz="1100" b="1" i="0" u="none" strike="noStrike" cap="none" dirty="0" err="1">
                <a:solidFill>
                  <a:srgbClr val="0000FF"/>
                </a:solidFill>
                <a:latin typeface="Roboto"/>
                <a:ea typeface="Roboto"/>
                <a:cs typeface="Roboto"/>
                <a:sym typeface="Roboto"/>
              </a:rPr>
              <a:t>Βάλε</a:t>
            </a:r>
            <a:r>
              <a:rPr lang="en-US" sz="1100" b="1" i="0" u="none" strike="noStrike" cap="none" dirty="0">
                <a:solidFill>
                  <a:srgbClr val="0000FF"/>
                </a:solidFill>
                <a:latin typeface="Roboto"/>
                <a:ea typeface="Roboto"/>
                <a:cs typeface="Roboto"/>
                <a:sym typeface="Roboto"/>
              </a:rPr>
              <a:t> Χ </a:t>
            </a:r>
            <a:r>
              <a:rPr lang="en-US" sz="1100" b="1" i="0" u="none" strike="noStrike" cap="none" dirty="0" err="1">
                <a:solidFill>
                  <a:srgbClr val="0000FF"/>
                </a:solidFill>
                <a:latin typeface="Roboto"/>
                <a:ea typeface="Roboto"/>
                <a:cs typeface="Roboto"/>
                <a:sym typeface="Roboto"/>
              </a:rPr>
              <a:t>στο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ελεύθερο</a:t>
            </a:r>
            <a:r>
              <a:rPr lang="en-US" sz="1100" b="1" i="0" u="none" strike="noStrike" cap="none" dirty="0">
                <a:solidFill>
                  <a:srgbClr val="0000FF"/>
                </a:solidFill>
                <a:latin typeface="Roboto"/>
                <a:ea typeface="Roboto"/>
                <a:cs typeface="Roboto"/>
                <a:sym typeface="Roboto"/>
              </a:rPr>
              <a:t> </a:t>
            </a:r>
            <a:r>
              <a:rPr lang="en-US" sz="1100" b="1" i="0" u="none" strike="noStrike" cap="none" dirty="0" err="1">
                <a:solidFill>
                  <a:srgbClr val="0000FF"/>
                </a:solidFill>
                <a:latin typeface="Roboto"/>
                <a:ea typeface="Roboto"/>
                <a:cs typeface="Roboto"/>
                <a:sym typeface="Roboto"/>
              </a:rPr>
              <a:t>κενό</a:t>
            </a:r>
            <a:r>
              <a:rPr lang="en-US" sz="1100" b="1" i="0" u="none" strike="noStrike" cap="none" dirty="0">
                <a:solidFill>
                  <a:srgbClr val="0000FF"/>
                </a:solidFill>
                <a:latin typeface="Roboto"/>
                <a:ea typeface="Roboto"/>
                <a:cs typeface="Roboto"/>
                <a:sym typeface="Roboto"/>
              </a:rPr>
              <a:t>.</a:t>
            </a:r>
            <a:endParaRPr sz="1100" b="1" i="0" u="none" strike="noStrike" cap="none" dirty="0">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2800" i="0" u="none" strike="noStrike" cap="none" dirty="0">
              <a:solidFill>
                <a:srgbClr val="000000"/>
              </a:solidFill>
              <a:latin typeface="Roboto"/>
              <a:ea typeface="Roboto"/>
              <a:cs typeface="Roboto"/>
              <a:sym typeface="Roboto"/>
            </a:endParaRPr>
          </a:p>
        </p:txBody>
      </p:sp>
      <p:sp>
        <p:nvSpPr>
          <p:cNvPr id="81" name="Google Shape;81;p1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Το χαρτί είχε γραμμένες οδηγίες.</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Αυτό κάνει το χαρτί έξυπνο;</a:t>
            </a:r>
            <a:endParaRPr>
              <a:latin typeface="Roboto"/>
              <a:ea typeface="Roboto"/>
              <a:cs typeface="Roboto"/>
              <a:sym typeface="Roboto"/>
            </a:endParaRPr>
          </a:p>
        </p:txBody>
      </p:sp>
      <p:sp>
        <p:nvSpPr>
          <p:cNvPr id="82" name="Google Shape;82;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κάνει το χαρτί «έξυπνο»;</a:t>
            </a:r>
            <a:endParaRPr>
              <a:latin typeface="Roboto"/>
              <a:ea typeface="Roboto"/>
              <a:cs typeface="Roboto"/>
              <a:sym typeface="Roboto"/>
            </a:endParaRPr>
          </a:p>
        </p:txBody>
      </p:sp>
      <p:sp>
        <p:nvSpPr>
          <p:cNvPr id="83" name="Google Shape;83;p14"/>
          <p:cNvSpPr txBox="1">
            <a:spLocks noGrp="1"/>
          </p:cNvSpPr>
          <p:nvPr>
            <p:ph type="body" idx="1"/>
          </p:nvPr>
        </p:nvSpPr>
        <p:spPr>
          <a:xfrm>
            <a:off x="324950" y="2564125"/>
            <a:ext cx="4096500" cy="22653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Όχι.</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Το χαρτί δεν είναι έξυπνο.</a:t>
            </a: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r>
              <a:rPr lang="en-US">
                <a:solidFill>
                  <a:schemeClr val="lt1"/>
                </a:solidFill>
                <a:latin typeface="Roboto"/>
                <a:ea typeface="Roboto"/>
                <a:cs typeface="Roboto"/>
                <a:sym typeface="Roboto"/>
              </a:rPr>
              <a:t>Είναι ένα σύνολο </a:t>
            </a:r>
            <a:r>
              <a:rPr lang="en-US" b="1">
                <a:solidFill>
                  <a:schemeClr val="lt1"/>
                </a:solidFill>
                <a:latin typeface="Roboto"/>
                <a:ea typeface="Roboto"/>
                <a:cs typeface="Roboto"/>
                <a:sym typeface="Roboto"/>
              </a:rPr>
              <a:t>κανόνων</a:t>
            </a:r>
            <a:r>
              <a:rPr lang="en-US" b="1">
                <a:latin typeface="Roboto"/>
                <a:ea typeface="Roboto"/>
                <a:cs typeface="Roboto"/>
                <a:sym typeface="Roboto"/>
              </a:rPr>
              <a:t> </a:t>
            </a:r>
            <a:r>
              <a:rPr lang="en-US">
                <a:solidFill>
                  <a:schemeClr val="lt1"/>
                </a:solidFill>
                <a:latin typeface="Roboto"/>
                <a:ea typeface="Roboto"/>
                <a:cs typeface="Roboto"/>
                <a:sym typeface="Roboto"/>
              </a:rPr>
              <a:t>IF/THEN (ΕΑΝ/ΤΟΤΕ) και δεν μπορεί να προσαρμοστεί σε νέες καταστάσεις.</a:t>
            </a:r>
            <a:endParaRPr>
              <a:solidFill>
                <a:schemeClr val="lt1"/>
              </a:solidFill>
              <a:latin typeface="Roboto"/>
              <a:ea typeface="Roboto"/>
              <a:cs typeface="Roboto"/>
              <a:sym typeface="Roboto"/>
            </a:endParaRPr>
          </a:p>
        </p:txBody>
      </p:sp>
      <p:sp>
        <p:nvSpPr>
          <p:cNvPr id="84" name="Google Shape;84;p14"/>
          <p:cNvSpPr txBox="1">
            <a:spLocks noGrp="1"/>
          </p:cNvSpPr>
          <p:nvPr>
            <p:ph type="subTitle" idx="3"/>
          </p:nvPr>
        </p:nvSpPr>
        <p:spPr>
          <a:xfrm>
            <a:off x="7203750" y="30250"/>
            <a:ext cx="1803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310899" y="1170124"/>
            <a:ext cx="6945775"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dirty="0" err="1">
                <a:latin typeface="Roboto"/>
                <a:ea typeface="Roboto"/>
                <a:cs typeface="Roboto"/>
                <a:sym typeface="Roboto"/>
              </a:rPr>
              <a:t>Τώρ</a:t>
            </a:r>
            <a:r>
              <a:rPr lang="en-US" sz="2400" dirty="0">
                <a:latin typeface="Roboto"/>
                <a:ea typeface="Roboto"/>
                <a:cs typeface="Roboto"/>
                <a:sym typeface="Roboto"/>
              </a:rPr>
              <a:t>α έχετε σκεφτεί τι σημαίνει </a:t>
            </a:r>
            <a:r>
              <a:rPr lang="en-US" sz="2400" b="1" dirty="0">
                <a:solidFill>
                  <a:srgbClr val="C31C4A"/>
                </a:solidFill>
                <a:latin typeface="Roboto"/>
                <a:ea typeface="Roboto"/>
                <a:cs typeface="Roboto"/>
                <a:sym typeface="Roboto"/>
              </a:rPr>
              <a:t>νοημοσύνη</a:t>
            </a:r>
            <a:r>
              <a:rPr lang="en-US" sz="2400" dirty="0">
                <a:latin typeface="Roboto"/>
                <a:ea typeface="Roboto"/>
                <a:cs typeface="Roboto"/>
                <a:sym typeface="Roboto"/>
              </a:rPr>
              <a:t>:</a:t>
            </a:r>
            <a:endParaRPr sz="2400"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AutoNum type="arabicPeriod"/>
            </a:pPr>
            <a:r>
              <a:rPr lang="en-US" sz="2400" dirty="0" err="1">
                <a:latin typeface="Roboto"/>
                <a:ea typeface="Roboto"/>
                <a:cs typeface="Roboto"/>
                <a:sym typeface="Roboto"/>
              </a:rPr>
              <a:t>Ανοίξτε</a:t>
            </a:r>
            <a:r>
              <a:rPr lang="en-US" sz="2400" dirty="0">
                <a:latin typeface="Roboto"/>
                <a:ea typeface="Roboto"/>
                <a:cs typeface="Roboto"/>
                <a:sym typeface="Roboto"/>
              </a:rPr>
              <a:t> </a:t>
            </a:r>
            <a:r>
              <a:rPr lang="en-US" sz="2400" dirty="0" err="1">
                <a:latin typeface="Roboto"/>
                <a:ea typeface="Roboto"/>
                <a:cs typeface="Roboto"/>
                <a:sym typeface="Roboto"/>
              </a:rPr>
              <a:t>το</a:t>
            </a:r>
            <a:r>
              <a:rPr lang="en-US" sz="2400" dirty="0">
                <a:latin typeface="Roboto"/>
                <a:ea typeface="Roboto"/>
                <a:cs typeface="Roboto"/>
                <a:sym typeface="Roboto"/>
              </a:rPr>
              <a:t> </a:t>
            </a:r>
            <a:r>
              <a:rPr lang="en-US" sz="2400" dirty="0" err="1">
                <a:latin typeface="Roboto"/>
                <a:ea typeface="Roboto"/>
                <a:cs typeface="Roboto"/>
                <a:sym typeface="Roboto"/>
              </a:rPr>
              <a:t>φύλλο</a:t>
            </a:r>
            <a:r>
              <a:rPr lang="en-US" sz="2400" dirty="0">
                <a:latin typeface="Roboto"/>
                <a:ea typeface="Roboto"/>
                <a:cs typeface="Roboto"/>
                <a:sym typeface="Roboto"/>
              </a:rPr>
              <a:t> </a:t>
            </a:r>
            <a:r>
              <a:rPr lang="en-US" sz="2400" dirty="0" err="1">
                <a:latin typeface="Roboto"/>
                <a:ea typeface="Roboto"/>
                <a:cs typeface="Roboto"/>
                <a:sym typeface="Roboto"/>
              </a:rPr>
              <a:t>εργ</a:t>
            </a:r>
            <a:r>
              <a:rPr lang="en-US" sz="2400" dirty="0">
                <a:latin typeface="Roboto"/>
                <a:ea typeface="Roboto"/>
                <a:cs typeface="Roboto"/>
                <a:sym typeface="Roboto"/>
              </a:rPr>
              <a:t>ασίας σας.</a:t>
            </a:r>
            <a:endParaRPr sz="2400" dirty="0">
              <a:latin typeface="Roboto"/>
              <a:ea typeface="Roboto"/>
              <a:cs typeface="Roboto"/>
              <a:sym typeface="Roboto"/>
            </a:endParaRPr>
          </a:p>
          <a:p>
            <a:pPr marL="457200" lvl="0" indent="-342900" algn="l" rtl="0">
              <a:lnSpc>
                <a:spcPct val="115000"/>
              </a:lnSpc>
              <a:spcBef>
                <a:spcPts val="0"/>
              </a:spcBef>
              <a:spcAft>
                <a:spcPts val="0"/>
              </a:spcAft>
              <a:buSzPts val="1800"/>
              <a:buAutoNum type="arabicPeriod"/>
            </a:pPr>
            <a:r>
              <a:rPr lang="en-US" sz="2400" dirty="0" err="1">
                <a:latin typeface="Roboto"/>
                <a:ea typeface="Roboto"/>
                <a:cs typeface="Roboto"/>
                <a:sym typeface="Roboto"/>
              </a:rPr>
              <a:t>Γράψτε</a:t>
            </a:r>
            <a:r>
              <a:rPr lang="en-US" sz="2400" dirty="0">
                <a:latin typeface="Roboto"/>
                <a:ea typeface="Roboto"/>
                <a:cs typeface="Roboto"/>
                <a:sym typeface="Roboto"/>
              </a:rPr>
              <a:t> </a:t>
            </a:r>
            <a:r>
              <a:rPr lang="en-US" sz="2400" dirty="0" err="1">
                <a:latin typeface="Roboto"/>
                <a:ea typeface="Roboto"/>
                <a:cs typeface="Roboto"/>
                <a:sym typeface="Roboto"/>
              </a:rPr>
              <a:t>τι</a:t>
            </a:r>
            <a:r>
              <a:rPr lang="en-US" sz="2400" dirty="0">
                <a:latin typeface="Roboto"/>
                <a:ea typeface="Roboto"/>
                <a:cs typeface="Roboto"/>
                <a:sym typeface="Roboto"/>
              </a:rPr>
              <a:t> </a:t>
            </a:r>
            <a:r>
              <a:rPr lang="en-US" sz="2400" dirty="0" err="1">
                <a:latin typeface="Roboto"/>
                <a:ea typeface="Roboto"/>
                <a:cs typeface="Roboto"/>
                <a:sym typeface="Roboto"/>
              </a:rPr>
              <a:t>νομίζετε</a:t>
            </a:r>
            <a:r>
              <a:rPr lang="en-US" sz="2400" dirty="0">
                <a:latin typeface="Roboto"/>
                <a:ea typeface="Roboto"/>
                <a:cs typeface="Roboto"/>
                <a:sym typeface="Roboto"/>
              </a:rPr>
              <a:t> </a:t>
            </a:r>
            <a:r>
              <a:rPr lang="en-US" sz="2400" dirty="0" err="1">
                <a:latin typeface="Roboto"/>
                <a:ea typeface="Roboto"/>
                <a:cs typeface="Roboto"/>
                <a:sym typeface="Roboto"/>
              </a:rPr>
              <a:t>ότι</a:t>
            </a:r>
            <a:r>
              <a:rPr lang="en-US" sz="2400" dirty="0">
                <a:latin typeface="Roboto"/>
                <a:ea typeface="Roboto"/>
                <a:cs typeface="Roboto"/>
                <a:sym typeface="Roboto"/>
              </a:rPr>
              <a:t> </a:t>
            </a:r>
            <a:r>
              <a:rPr lang="en-US" sz="2400" dirty="0" err="1">
                <a:latin typeface="Roboto"/>
                <a:ea typeface="Roboto"/>
                <a:cs typeface="Roboto"/>
                <a:sym typeface="Roboto"/>
              </a:rPr>
              <a:t>σημ</a:t>
            </a:r>
            <a:r>
              <a:rPr lang="en-US" sz="2400" dirty="0">
                <a:latin typeface="Roboto"/>
                <a:ea typeface="Roboto"/>
                <a:cs typeface="Roboto"/>
                <a:sym typeface="Roboto"/>
              </a:rPr>
              <a:t>αίνει ο όρος </a:t>
            </a:r>
            <a:r>
              <a:rPr lang="en-US" sz="2400" b="1" dirty="0">
                <a:solidFill>
                  <a:srgbClr val="C31C4A"/>
                </a:solidFill>
                <a:latin typeface="Roboto"/>
                <a:ea typeface="Roboto"/>
                <a:cs typeface="Roboto"/>
                <a:sym typeface="Roboto"/>
              </a:rPr>
              <a:t>τεχνητή </a:t>
            </a:r>
            <a:r>
              <a:rPr lang="en-US" sz="2400" dirty="0">
                <a:latin typeface="Roboto"/>
                <a:ea typeface="Roboto"/>
                <a:cs typeface="Roboto"/>
                <a:sym typeface="Roboto"/>
              </a:rPr>
              <a:t>νοημοσύνη.</a:t>
            </a:r>
            <a:endParaRPr sz="2400" dirty="0">
              <a:latin typeface="Roboto"/>
              <a:ea typeface="Roboto"/>
              <a:cs typeface="Roboto"/>
              <a:sym typeface="Roboto"/>
            </a:endParaRPr>
          </a:p>
        </p:txBody>
      </p:sp>
      <p:sp>
        <p:nvSpPr>
          <p:cNvPr id="90" name="Google Shape;90;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είναι η τεχνητή νοημοσύνη (AI);</a:t>
            </a:r>
            <a:endParaRPr>
              <a:latin typeface="Roboto"/>
              <a:ea typeface="Roboto"/>
              <a:cs typeface="Roboto"/>
              <a:sym typeface="Roboto"/>
            </a:endParaRPr>
          </a:p>
        </p:txBody>
      </p:sp>
      <p:sp>
        <p:nvSpPr>
          <p:cNvPr id="91" name="Google Shape;91;p15"/>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pic>
        <p:nvPicPr>
          <p:cNvPr id="92" name="Google Shape;92;p15"/>
          <p:cNvPicPr preferRelativeResize="0"/>
          <p:nvPr/>
        </p:nvPicPr>
        <p:blipFill rotWithShape="1">
          <a:blip r:embed="rId3">
            <a:alphaModFix/>
          </a:blip>
          <a:srcRect/>
          <a:stretch/>
        </p:blipFill>
        <p:spPr>
          <a:xfrm>
            <a:off x="8126588" y="568475"/>
            <a:ext cx="371475" cy="37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p:nvPr/>
        </p:nvSpPr>
        <p:spPr>
          <a:xfrm>
            <a:off x="2770050" y="4361975"/>
            <a:ext cx="3603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dirty="0">
                <a:solidFill>
                  <a:schemeClr val="hlink"/>
                </a:solidFill>
                <a:latin typeface="Roboto"/>
                <a:ea typeface="Roboto"/>
                <a:cs typeface="Roboto"/>
                <a:sym typeface="Roboto"/>
                <a:hlinkClick r:id="rId3"/>
              </a:rPr>
              <a:t>Παρα</a:t>
            </a:r>
            <a:r>
              <a:rPr lang="en-US" u="sng" dirty="0" err="1">
                <a:solidFill>
                  <a:schemeClr val="hlink"/>
                </a:solidFill>
                <a:latin typeface="Roboto"/>
                <a:ea typeface="Roboto"/>
                <a:cs typeface="Roboto"/>
                <a:sym typeface="Roboto"/>
                <a:hlinkClick r:id="rId3"/>
              </a:rPr>
              <a:t>κολουθήστε</a:t>
            </a:r>
            <a:r>
              <a:rPr lang="en-US" u="sng" dirty="0">
                <a:solidFill>
                  <a:schemeClr val="hlink"/>
                </a:solidFill>
                <a:latin typeface="Roboto"/>
                <a:ea typeface="Roboto"/>
                <a:cs typeface="Roboto"/>
                <a:sym typeface="Roboto"/>
                <a:hlinkClick r:id="rId3"/>
              </a:rPr>
              <a:t> </a:t>
            </a:r>
            <a:r>
              <a:rPr lang="en-US" u="sng" dirty="0" err="1">
                <a:solidFill>
                  <a:schemeClr val="hlink"/>
                </a:solidFill>
                <a:latin typeface="Roboto"/>
                <a:ea typeface="Roboto"/>
                <a:cs typeface="Roboto"/>
                <a:sym typeface="Roboto"/>
                <a:hlinkClick r:id="rId3"/>
              </a:rPr>
              <a:t>το</a:t>
            </a:r>
            <a:r>
              <a:rPr lang="en-US" u="sng" dirty="0">
                <a:solidFill>
                  <a:schemeClr val="hlink"/>
                </a:solidFill>
                <a:latin typeface="Roboto"/>
                <a:ea typeface="Roboto"/>
                <a:cs typeface="Roboto"/>
                <a:sym typeface="Roboto"/>
                <a:hlinkClick r:id="rId3"/>
              </a:rPr>
              <a:t> β</a:t>
            </a:r>
            <a:r>
              <a:rPr lang="en-US" u="sng" dirty="0" err="1">
                <a:solidFill>
                  <a:schemeClr val="hlink"/>
                </a:solidFill>
                <a:latin typeface="Roboto"/>
                <a:ea typeface="Roboto"/>
                <a:cs typeface="Roboto"/>
                <a:sym typeface="Roboto"/>
                <a:hlinkClick r:id="rId3"/>
              </a:rPr>
              <a:t>ίντεο</a:t>
            </a:r>
            <a:r>
              <a:rPr lang="en-US" u="sng" dirty="0">
                <a:solidFill>
                  <a:schemeClr val="hlink"/>
                </a:solidFill>
                <a:latin typeface="Roboto"/>
                <a:ea typeface="Roboto"/>
                <a:cs typeface="Roboto"/>
                <a:sym typeface="Roboto"/>
                <a:hlinkClick r:id="rId3"/>
              </a:rPr>
              <a:t> </a:t>
            </a:r>
            <a:r>
              <a:rPr lang="en-US" u="sng" dirty="0" err="1">
                <a:solidFill>
                  <a:schemeClr val="hlink"/>
                </a:solidFill>
                <a:latin typeface="Roboto"/>
                <a:ea typeface="Roboto"/>
                <a:cs typeface="Roboto"/>
                <a:sym typeface="Roboto"/>
                <a:hlinkClick r:id="rId3"/>
              </a:rPr>
              <a:t>στο</a:t>
            </a:r>
            <a:r>
              <a:rPr lang="en-US" u="sng" dirty="0">
                <a:solidFill>
                  <a:schemeClr val="hlink"/>
                </a:solidFill>
                <a:latin typeface="Roboto"/>
                <a:ea typeface="Roboto"/>
                <a:cs typeface="Roboto"/>
                <a:sym typeface="Roboto"/>
                <a:hlinkClick r:id="rId3"/>
              </a:rPr>
              <a:t> YouTube</a:t>
            </a:r>
            <a:endParaRPr sz="1400" i="0" u="none" strike="noStrike" cap="none" dirty="0">
              <a:solidFill>
                <a:srgbClr val="000000"/>
              </a:solidFill>
              <a:latin typeface="Roboto"/>
              <a:ea typeface="Roboto"/>
              <a:cs typeface="Roboto"/>
              <a:sym typeface="Roboto"/>
            </a:endParaRPr>
          </a:p>
        </p:txBody>
      </p:sp>
      <p:sp>
        <p:nvSpPr>
          <p:cNvPr id="98" name="Google Shape;98;p16"/>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pic>
        <p:nvPicPr>
          <p:cNvPr id="99" name="Google Shape;99;p16" descr="Artificial intelligence is being used more and more frequently in our everyday lives. Everyone seems to have a different idea about what this term actually means. &#10;&#10;Join computer science student Salome Tirado as she heads to London to talk to the people at Google DeepMind who research and develop AI systems to hear directly from them what this emerging technology means for the world.&#10;&#10;Sign up now at http://rpf.io/experienceai &#10;&#10;This video's copyright is held by the Raspberry Pi Foundation, and the video is dual licensed under the YouTube Standard license and Creative Commons CC BY-SA 4.0 license." title="What is Artificial Intelligence? | Experience AI">
            <a:hlinkClick r:id="rId4"/>
          </p:cNvPr>
          <p:cNvPicPr preferRelativeResize="0"/>
          <p:nvPr/>
        </p:nvPicPr>
        <p:blipFill>
          <a:blip r:embed="rId5">
            <a:alphaModFix/>
          </a:blip>
          <a:stretch>
            <a:fillRect/>
          </a:stretch>
        </p:blipFill>
        <p:spPr>
          <a:xfrm>
            <a:off x="1453325" y="817495"/>
            <a:ext cx="6237350" cy="350851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7"/>
          <p:cNvGrpSpPr/>
          <p:nvPr/>
        </p:nvGrpSpPr>
        <p:grpSpPr>
          <a:xfrm>
            <a:off x="4559802" y="2069300"/>
            <a:ext cx="4096501" cy="2731001"/>
            <a:chOff x="4559802" y="2069300"/>
            <a:chExt cx="4096501" cy="2731001"/>
          </a:xfrm>
        </p:grpSpPr>
        <p:pic>
          <p:nvPicPr>
            <p:cNvPr id="105" name="Google Shape;105;p17"/>
            <p:cNvPicPr preferRelativeResize="0"/>
            <p:nvPr/>
          </p:nvPicPr>
          <p:blipFill rotWithShape="1">
            <a:blip r:embed="rId3">
              <a:alphaModFix/>
            </a:blip>
            <a:srcRect/>
            <a:stretch/>
          </p:blipFill>
          <p:spPr>
            <a:xfrm>
              <a:off x="4559802" y="2069300"/>
              <a:ext cx="4096501" cy="2731001"/>
            </a:xfrm>
            <a:prstGeom prst="rect">
              <a:avLst/>
            </a:prstGeom>
            <a:noFill/>
            <a:ln>
              <a:noFill/>
            </a:ln>
          </p:spPr>
        </p:pic>
        <p:sp>
          <p:nvSpPr>
            <p:cNvPr id="106" name="Google Shape;106;p17"/>
            <p:cNvSpPr txBox="1"/>
            <p:nvPr/>
          </p:nvSpPr>
          <p:spPr>
            <a:xfrm>
              <a:off x="6876702" y="3292742"/>
              <a:ext cx="735600" cy="2841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80000"/>
                </a:lnSpc>
                <a:spcBef>
                  <a:spcPts val="0"/>
                </a:spcBef>
                <a:spcAft>
                  <a:spcPts val="0"/>
                </a:spcAft>
                <a:buClr>
                  <a:srgbClr val="000000"/>
                </a:buClr>
                <a:buSzPct val="61797"/>
                <a:buFont typeface="Arial"/>
                <a:buNone/>
              </a:pPr>
              <a:r>
                <a:rPr lang="en-US" sz="1112" b="1" i="0" u="none" strike="noStrike" cap="none">
                  <a:solidFill>
                    <a:srgbClr val="000000"/>
                  </a:solidFill>
                  <a:latin typeface="Roboto"/>
                  <a:ea typeface="Roboto"/>
                  <a:cs typeface="Roboto"/>
                  <a:sym typeface="Roboto"/>
                </a:rPr>
                <a:t>Μοντέλο</a:t>
              </a:r>
              <a:endParaRPr sz="1112" b="1" i="0" u="none" strike="noStrike" cap="none">
                <a:solidFill>
                  <a:srgbClr val="000000"/>
                </a:solidFill>
                <a:latin typeface="Roboto"/>
                <a:ea typeface="Roboto"/>
                <a:cs typeface="Roboto"/>
                <a:sym typeface="Roboto"/>
              </a:endParaRPr>
            </a:p>
          </p:txBody>
        </p:sp>
        <p:sp>
          <p:nvSpPr>
            <p:cNvPr id="107" name="Google Shape;107;p17"/>
            <p:cNvSpPr txBox="1"/>
            <p:nvPr/>
          </p:nvSpPr>
          <p:spPr>
            <a:xfrm rot="-5400000">
              <a:off x="3671875" y="3212300"/>
              <a:ext cx="2312100" cy="2955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ctr" rtl="0">
                <a:lnSpc>
                  <a:spcPct val="80000"/>
                </a:lnSpc>
                <a:spcBef>
                  <a:spcPts val="0"/>
                </a:spcBef>
                <a:spcAft>
                  <a:spcPts val="0"/>
                </a:spcAft>
                <a:buClr>
                  <a:srgbClr val="000000"/>
                </a:buClr>
                <a:buSzPct val="69369"/>
                <a:buFont typeface="Arial"/>
                <a:buNone/>
              </a:pPr>
              <a:r>
                <a:rPr lang="en-US" sz="1110" b="1" i="0" u="none" strike="noStrike" cap="none">
                  <a:solidFill>
                    <a:srgbClr val="000000"/>
                  </a:solidFill>
                  <a:latin typeface="Roboto"/>
                  <a:ea typeface="Roboto"/>
                  <a:cs typeface="Roboto"/>
                  <a:sym typeface="Roboto"/>
                </a:rPr>
                <a:t>Τεράστιος όγκος δεδομένων</a:t>
              </a:r>
              <a:endParaRPr sz="1110" b="1" i="0" u="none" strike="noStrike" cap="none">
                <a:solidFill>
                  <a:srgbClr val="000000"/>
                </a:solidFill>
                <a:latin typeface="Roboto"/>
                <a:ea typeface="Roboto"/>
                <a:cs typeface="Roboto"/>
                <a:sym typeface="Roboto"/>
              </a:endParaRPr>
            </a:p>
          </p:txBody>
        </p:sp>
      </p:grpSp>
      <p:sp>
        <p:nvSpPr>
          <p:cNvPr id="108" name="Google Shape;108;p1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b="1">
                <a:solidFill>
                  <a:srgbClr val="1A1A1A"/>
                </a:solidFill>
                <a:latin typeface="Roboto"/>
                <a:ea typeface="Roboto"/>
                <a:cs typeface="Roboto"/>
                <a:sym typeface="Roboto"/>
              </a:rPr>
              <a:t>Rule-based (Βάσει κανόνα)</a:t>
            </a:r>
            <a:endParaRPr>
              <a:solidFill>
                <a:srgbClr val="1A1A1A"/>
              </a:solidFill>
              <a:latin typeface="Roboto"/>
              <a:ea typeface="Roboto"/>
              <a:cs typeface="Roboto"/>
              <a:sym typeface="Roboto"/>
            </a:endParaRPr>
          </a:p>
        </p:txBody>
      </p:sp>
      <p:sp>
        <p:nvSpPr>
          <p:cNvPr id="109" name="Google Shape;109;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Χρήση του AI για την επίλυση προβλημάτων</a:t>
            </a:r>
            <a:endParaRPr>
              <a:latin typeface="Roboto"/>
              <a:ea typeface="Roboto"/>
              <a:cs typeface="Roboto"/>
              <a:sym typeface="Roboto"/>
            </a:endParaRPr>
          </a:p>
        </p:txBody>
      </p:sp>
      <p:sp>
        <p:nvSpPr>
          <p:cNvPr id="110" name="Google Shape;110;p17"/>
          <p:cNvSpPr txBox="1">
            <a:spLocks noGrp="1"/>
          </p:cNvSpPr>
          <p:nvPr>
            <p:ph type="body" idx="2"/>
          </p:nvPr>
        </p:nvSpPr>
        <p:spPr>
          <a:xfrm>
            <a:off x="4736600" y="1170100"/>
            <a:ext cx="4096500" cy="63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b="1">
                <a:solidFill>
                  <a:srgbClr val="1A1A1A"/>
                </a:solidFill>
                <a:latin typeface="Roboto"/>
                <a:ea typeface="Roboto"/>
                <a:cs typeface="Roboto"/>
                <a:sym typeface="Roboto"/>
              </a:rPr>
              <a:t>Data-driven (Βάσει δεδομένων)</a:t>
            </a:r>
            <a:endParaRPr b="1">
              <a:solidFill>
                <a:srgbClr val="1A1A1A"/>
              </a:solidFill>
              <a:latin typeface="Roboto"/>
              <a:ea typeface="Roboto"/>
              <a:cs typeface="Roboto"/>
              <a:sym typeface="Roboto"/>
            </a:endParaRPr>
          </a:p>
        </p:txBody>
      </p:sp>
      <p:sp>
        <p:nvSpPr>
          <p:cNvPr id="111" name="Google Shape;111;p1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 name="Google Shape;112;p17"/>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 name="Google Shape;113;p17"/>
          <p:cNvSpPr txBox="1"/>
          <p:nvPr/>
        </p:nvSpPr>
        <p:spPr>
          <a:xfrm>
            <a:off x="491650" y="2127700"/>
            <a:ext cx="2508300" cy="2766600"/>
          </a:xfrm>
          <a:prstGeom prst="rect">
            <a:avLst/>
          </a:prstGeom>
          <a:solidFill>
            <a:srgbClr val="FFFFFF"/>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Κίνηση 1: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Βάλε Χ σε μια γωνία.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Κίνηση 2: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ΕΑΝ ο άλλος παίκτης δεν έβαλε Ο στην απέναντι γωνία</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ΤΟΤΕ βάλε Χ στην απέναντι γωνία από την κίνηση 1.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ΔΙΑΦΟΡΕΤΙΚΑ βάλε Χ σε μια</a:t>
            </a:r>
            <a:r>
              <a:rPr lang="en-US" sz="900" b="1" i="0" u="none" strike="noStrike" cap="none">
                <a:solidFill>
                  <a:srgbClr val="1616FF"/>
                </a:solidFill>
                <a:latin typeface="Roboto"/>
                <a:ea typeface="Roboto"/>
                <a:cs typeface="Roboto"/>
                <a:sym typeface="Roboto"/>
              </a:rPr>
              <a:t> ελεύθερη γωνία. </a:t>
            </a:r>
            <a:endParaRPr sz="900" b="1" i="0" u="none" strike="noStrike" cap="none">
              <a:solidFill>
                <a:srgbClr val="1616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Κίνηση 3: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ΕΑΝ υπάρχουν 2 Χ και ένα κενό σε μια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ΤΟΤΕ βάλε Χ στο ελεύθερο κενό σε αυτή τη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ΔΙΑΦΟΡΕΤΙΚΑ ΕΑΝ υπάρχουν 2 Ο και ένα κενό σε μια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ΤΟΤΕ βάλε Χ σε αυτό το κενό.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ΔΙΑΦΟΡΕΤΙΚΑ βάλε Χ σε μια ελεύθερη γωνία.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Κίνηση 4: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ΕΑΝ υπάρχουν 2 Χ και ένα κενό σε μια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ΤΟΤΕ βάλε Χ στο ελεύθερο κενό σε αυτή τη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ΔΙΑΦΟΡΕΤΙΚΑ ΕΑΝ υπάρχουν 2 Ο και ένα κενό σε μια γραμμή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ΤΟΤΕ βάλε Χ σε αυτό το κενό.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ΔΙΑΦΟΡΕΤΙΚΑ βάλε Χ σε μια ελεύθερη γωνία.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Κίνηση 5: </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900" b="1" i="0" u="none" strike="noStrike" cap="none">
                <a:solidFill>
                  <a:srgbClr val="0000FF"/>
                </a:solidFill>
                <a:latin typeface="Roboto"/>
                <a:ea typeface="Roboto"/>
                <a:cs typeface="Roboto"/>
                <a:sym typeface="Roboto"/>
              </a:rPr>
              <a:t>Βάλε Χ στο ελεύθερο κενό.</a:t>
            </a:r>
            <a:endParaRPr sz="900" b="1" i="0" u="none" strike="noStrike" cap="none">
              <a:solidFill>
                <a:srgbClr val="0000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endParaRPr sz="1800" i="0" u="none" strike="noStrike" cap="none">
              <a:solidFill>
                <a:srgbClr val="000000"/>
              </a:solidFill>
              <a:latin typeface="Roboto"/>
              <a:ea typeface="Roboto"/>
              <a:cs typeface="Roboto"/>
              <a:sym typeface="Roboto"/>
            </a:endParaRPr>
          </a:p>
        </p:txBody>
      </p:sp>
      <p:sp>
        <p:nvSpPr>
          <p:cNvPr id="114" name="Google Shape;114;p17"/>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body" idx="1"/>
          </p:nvPr>
        </p:nvSpPr>
        <p:spPr>
          <a:xfrm>
            <a:off x="310900" y="1093925"/>
            <a:ext cx="4198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Ένα </a:t>
            </a:r>
            <a:r>
              <a:rPr lang="en-US" b="1">
                <a:solidFill>
                  <a:srgbClr val="C31C4A"/>
                </a:solidFill>
                <a:latin typeface="Roboto"/>
                <a:ea typeface="Roboto"/>
                <a:cs typeface="Roboto"/>
                <a:sym typeface="Roboto"/>
              </a:rPr>
              <a:t>μοντέλο</a:t>
            </a:r>
            <a:r>
              <a:rPr lang="en-US" sz="1800">
                <a:latin typeface="Roboto"/>
                <a:ea typeface="Roboto"/>
                <a:cs typeface="Roboto"/>
                <a:sym typeface="Roboto"/>
              </a:rPr>
              <a:t> αποτελεί αναπαράσταση του πραγματικού κόσμου.</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Ένα </a:t>
            </a:r>
            <a:r>
              <a:rPr lang="en-US" b="1">
                <a:solidFill>
                  <a:srgbClr val="C31C4A"/>
                </a:solidFill>
                <a:latin typeface="Roboto"/>
                <a:ea typeface="Roboto"/>
                <a:cs typeface="Roboto"/>
                <a:sym typeface="Roboto"/>
              </a:rPr>
              <a:t>μοντέλο βάσει δεδομένων</a:t>
            </a:r>
            <a:r>
              <a:rPr lang="en-US" sz="1800">
                <a:latin typeface="Roboto"/>
                <a:ea typeface="Roboto"/>
                <a:cs typeface="Roboto"/>
                <a:sym typeface="Roboto"/>
              </a:rPr>
              <a:t> χρησιμοποιείται για την επίλυση ενός προβλήματος.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Συνήθως, βασίζονται σε έναν τεράστιο αριθμό παραδειγμάτων (πολλά δεδομένα), για να ανιχνεύσουν μοτίβα για τη δημιουργία της αναπαράστασης. </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120" name="Google Shape;120;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είναι ένα μοντέλο;</a:t>
            </a:r>
            <a:endParaRPr>
              <a:latin typeface="Roboto"/>
              <a:ea typeface="Roboto"/>
              <a:cs typeface="Roboto"/>
              <a:sym typeface="Roboto"/>
            </a:endParaRPr>
          </a:p>
        </p:txBody>
      </p:sp>
      <p:sp>
        <p:nvSpPr>
          <p:cNvPr id="121" name="Google Shape;121;p18"/>
          <p:cNvSpPr txBox="1">
            <a:spLocks noGrp="1"/>
          </p:cNvSpPr>
          <p:nvPr>
            <p:ph type="body" idx="2"/>
          </p:nvPr>
        </p:nvSpPr>
        <p:spPr>
          <a:xfrm>
            <a:off x="4907375" y="1170100"/>
            <a:ext cx="39258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Παράδειγμα: AI chatbot</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Χρησιμοποιεί τεράστιο όγκο δεδομένων για τη δημιουργία ενός μοντέλου συνομιλίας.</a:t>
            </a: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r>
              <a:rPr lang="en-US">
                <a:solidFill>
                  <a:schemeClr val="lt1"/>
                </a:solidFill>
                <a:latin typeface="Roboto"/>
                <a:ea typeface="Roboto"/>
                <a:cs typeface="Roboto"/>
                <a:sym typeface="Roboto"/>
              </a:rPr>
              <a:t>Μια εφαρμογή μπορεί να χρησιμοποιήσει αυτό το μοντέλο για την πραγματοποίηση μιας συνομιλίας.</a:t>
            </a:r>
            <a:endParaRPr>
              <a:solidFill>
                <a:schemeClr val="lt1"/>
              </a:solidFill>
              <a:latin typeface="Roboto"/>
              <a:ea typeface="Roboto"/>
              <a:cs typeface="Roboto"/>
              <a:sym typeface="Roboto"/>
            </a:endParaRPr>
          </a:p>
        </p:txBody>
      </p:sp>
      <p:sp>
        <p:nvSpPr>
          <p:cNvPr id="122" name="Google Shape;122;p18"/>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Το σκάκι είναι ένα πολύπλοκο επιτραπέζιο παιχνίδι στρατηγικής μεταξύ δύο παικτών.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Αν θέλατε να δημιουργήσετε ένα </a:t>
            </a:r>
            <a:r>
              <a:rPr lang="en-US" b="1">
                <a:solidFill>
                  <a:srgbClr val="C31C4A"/>
                </a:solidFill>
                <a:latin typeface="Roboto"/>
                <a:ea typeface="Roboto"/>
                <a:cs typeface="Roboto"/>
                <a:sym typeface="Roboto"/>
              </a:rPr>
              <a:t>μοντέλο</a:t>
            </a:r>
            <a:r>
              <a:rPr lang="en-US" sz="1800">
                <a:latin typeface="Roboto"/>
                <a:ea typeface="Roboto"/>
                <a:cs typeface="Roboto"/>
                <a:sym typeface="Roboto"/>
              </a:rPr>
              <a:t> AI για το πώς να παίξετε μια παρτίδα σκάκι, τι θα χρειαζόταν;</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rgbClr val="9E9E9E"/>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rgbClr val="9E9E9E"/>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rgbClr val="9E9E9E"/>
              </a:solidFill>
              <a:latin typeface="Roboto"/>
              <a:ea typeface="Roboto"/>
              <a:cs typeface="Roboto"/>
              <a:sym typeface="Roboto"/>
            </a:endParaRPr>
          </a:p>
        </p:txBody>
      </p:sp>
      <p:sp>
        <p:nvSpPr>
          <p:cNvPr id="128" name="Google Shape;128;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Δημιουργία μοντέλου</a:t>
            </a:r>
            <a:endParaRPr>
              <a:latin typeface="Roboto"/>
              <a:ea typeface="Roboto"/>
              <a:cs typeface="Roboto"/>
              <a:sym typeface="Roboto"/>
            </a:endParaRPr>
          </a:p>
        </p:txBody>
      </p:sp>
      <p:sp>
        <p:nvSpPr>
          <p:cNvPr id="129" name="Google Shape;129;p19"/>
          <p:cNvSpPr txBox="1">
            <a:spLocks noGrp="1"/>
          </p:cNvSpPr>
          <p:nvPr>
            <p:ph type="body" idx="2"/>
          </p:nvPr>
        </p:nvSpPr>
        <p:spPr>
          <a:xfrm>
            <a:off x="374675" y="3765750"/>
            <a:ext cx="4096500" cy="698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chemeClr val="lt1"/>
                </a:solidFill>
                <a:latin typeface="Roboto"/>
                <a:ea typeface="Roboto"/>
                <a:cs typeface="Roboto"/>
                <a:sym typeface="Roboto"/>
              </a:rPr>
              <a:t>Δεδομέν</a:t>
            </a:r>
            <a:r>
              <a:rPr lang="en-US" b="1" dirty="0">
                <a:solidFill>
                  <a:schemeClr val="lt1"/>
                </a:solidFill>
                <a:latin typeface="Roboto"/>
                <a:ea typeface="Roboto"/>
                <a:cs typeface="Roboto"/>
                <a:sym typeface="Roboto"/>
              </a:rPr>
              <a:t>α</a:t>
            </a:r>
            <a:endParaRPr b="1" dirty="0">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dirty="0">
              <a:solidFill>
                <a:schemeClr val="lt1"/>
              </a:solidFill>
              <a:latin typeface="Roboto"/>
              <a:ea typeface="Roboto"/>
              <a:cs typeface="Roboto"/>
              <a:sym typeface="Roboto"/>
            </a:endParaRPr>
          </a:p>
        </p:txBody>
      </p:sp>
      <p:pic>
        <p:nvPicPr>
          <p:cNvPr id="130" name="Google Shape;130;p19"/>
          <p:cNvPicPr preferRelativeResize="0"/>
          <p:nvPr/>
        </p:nvPicPr>
        <p:blipFill rotWithShape="1">
          <a:blip r:embed="rId3">
            <a:alphaModFix/>
          </a:blip>
          <a:srcRect/>
          <a:stretch/>
        </p:blipFill>
        <p:spPr>
          <a:xfrm>
            <a:off x="5064200" y="1034713"/>
            <a:ext cx="3545674" cy="3545674"/>
          </a:xfrm>
          <a:prstGeom prst="rect">
            <a:avLst/>
          </a:prstGeom>
          <a:noFill/>
          <a:ln>
            <a:noFill/>
          </a:ln>
        </p:spPr>
      </p:pic>
      <p:sp>
        <p:nvSpPr>
          <p:cNvPr id="131" name="Google Shape;131;p19"/>
          <p:cNvSpPr txBox="1">
            <a:spLocks noGrp="1"/>
          </p:cNvSpPr>
          <p:nvPr>
            <p:ph type="subTitle" idx="3"/>
          </p:nvPr>
        </p:nvSpPr>
        <p:spPr>
          <a:xfrm>
            <a:off x="7256675" y="30250"/>
            <a:ext cx="16437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rience AI">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294</TotalTime>
  <Words>1788</Words>
  <Application>Microsoft Office PowerPoint</Application>
  <PresentationFormat>On-screen Show (16:9)</PresentationFormat>
  <Paragraphs>224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Quicksand</vt:lpstr>
      <vt:lpstr>Quicksand Medium</vt:lpstr>
      <vt:lpstr>Arial</vt:lpstr>
      <vt:lpstr>Roboto</vt:lpstr>
      <vt:lpstr>Experience AI</vt:lpstr>
      <vt:lpstr>Μάθημα 1: Εισαγωγή στην Τεχνητή Νοημοσύνη</vt:lpstr>
      <vt:lpstr>Τι είναι η νοημοσύνη;</vt:lpstr>
      <vt:lpstr>Το «έξυπνο» χαρτί</vt:lpstr>
      <vt:lpstr>Τι κάνει το χαρτί «έξυπνο»;</vt:lpstr>
      <vt:lpstr>Τι είναι η τεχνητή νοημοσύνη (AI);</vt:lpstr>
      <vt:lpstr>PowerPoint Presentation</vt:lpstr>
      <vt:lpstr>Χρήση του AI για την επίλυση προβλημάτων</vt:lpstr>
      <vt:lpstr>Τι είναι ένα μοντέλο;</vt:lpstr>
      <vt:lpstr>Δημιουργία μοντέλου</vt:lpstr>
      <vt:lpstr>Ένα μοντέλο σκακιστή</vt:lpstr>
      <vt:lpstr>Ένα μοντέλο σκακιστή</vt:lpstr>
      <vt:lpstr>AI και σκάκι</vt:lpstr>
      <vt:lpstr>Εφαρμογές AI - παραγωγικό AI</vt:lpstr>
      <vt:lpstr>Εφαρμογές AI που δημιουργούν τέχνη </vt:lpstr>
      <vt:lpstr>Εφαρμογές AI που δημιουργούν έργα  τέχνης - 5 λεπτά</vt:lpstr>
      <vt:lpstr>Εφαρμογές AI - υπολογιστική όραση</vt:lpstr>
      <vt:lpstr>Εργασία υπολογιστικής όρασης - 5 λεπτά</vt:lpstr>
      <vt:lpstr>AI ή όχι AI;</vt:lpstr>
      <vt:lpstr>Απαντήσεις</vt:lpstr>
      <vt:lpstr>Απαντήσεις</vt:lpstr>
      <vt:lpstr>Απαντήσεις</vt:lpstr>
      <vt:lpstr>Περίληψη</vt:lpstr>
      <vt:lpstr>Τι είναι η τεχνητή νοημοσύνη (AI);</vt:lpstr>
      <vt:lpstr>Το μάθημα</vt:lpstr>
      <vt:lpstr>Μάθημα 1: Εισαγωγή στην Τεχνητή Νοημοσύνη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11</cp:revision>
  <dcterms:modified xsi:type="dcterms:W3CDTF">2025-02-26T12:02:25Z</dcterms:modified>
</cp:coreProperties>
</file>