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80" r:id="rId3"/>
    <p:sldId id="257" r:id="rId4"/>
    <p:sldId id="258" r:id="rId5"/>
    <p:sldId id="301" r:id="rId6"/>
    <p:sldId id="284" r:id="rId7"/>
    <p:sldId id="287" r:id="rId8"/>
    <p:sldId id="288" r:id="rId9"/>
    <p:sldId id="293" r:id="rId10"/>
    <p:sldId id="294" r:id="rId11"/>
    <p:sldId id="285" r:id="rId12"/>
    <p:sldId id="299" r:id="rId13"/>
    <p:sldId id="300" r:id="rId14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8"/>
    <p:restoredTop sz="94490"/>
  </p:normalViewPr>
  <p:slideViewPr>
    <p:cSldViewPr snapToGrid="0">
      <p:cViewPr varScale="1">
        <p:scale>
          <a:sx n="112" d="100"/>
          <a:sy n="112" d="100"/>
        </p:scale>
        <p:origin x="21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4E351-32A2-40F7-8FED-CD7220EDB3C1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98E0A9C-B7B0-44E7-8B28-BC80BA253FF2}">
      <dgm:prSet/>
      <dgm:spPr/>
      <dgm:t>
        <a:bodyPr/>
        <a:lstStyle/>
        <a:p>
          <a:r>
            <a:rPr lang="el-GR"/>
            <a:t>Εθνοτικές</a:t>
          </a:r>
          <a:endParaRPr lang="en-US"/>
        </a:p>
      </dgm:t>
    </dgm:pt>
    <dgm:pt modelId="{65F6BC7F-4E35-4F4A-8C28-076D0924DF82}" type="parTrans" cxnId="{47A872E5-64AC-4938-AED1-FF5AB9D309D1}">
      <dgm:prSet/>
      <dgm:spPr/>
      <dgm:t>
        <a:bodyPr/>
        <a:lstStyle/>
        <a:p>
          <a:endParaRPr lang="en-US"/>
        </a:p>
      </dgm:t>
    </dgm:pt>
    <dgm:pt modelId="{7CBABFBC-E1DD-45E9-9ED5-E50A5015E249}" type="sibTrans" cxnId="{47A872E5-64AC-4938-AED1-FF5AB9D309D1}">
      <dgm:prSet/>
      <dgm:spPr/>
      <dgm:t>
        <a:bodyPr/>
        <a:lstStyle/>
        <a:p>
          <a:endParaRPr lang="en-US"/>
        </a:p>
      </dgm:t>
    </dgm:pt>
    <dgm:pt modelId="{91EE5C3D-3FAE-4D67-A07F-ECEB8D0A50D7}">
      <dgm:prSet/>
      <dgm:spPr/>
      <dgm:t>
        <a:bodyPr/>
        <a:lstStyle/>
        <a:p>
          <a:r>
            <a:rPr lang="el-GR"/>
            <a:t>Θρησκευτικές</a:t>
          </a:r>
          <a:endParaRPr lang="en-US"/>
        </a:p>
      </dgm:t>
    </dgm:pt>
    <dgm:pt modelId="{A15B3273-1FFC-483B-91F3-3755D166CCAB}" type="parTrans" cxnId="{F9A92FDE-2DCF-40C7-A3C7-5034C88C12D7}">
      <dgm:prSet/>
      <dgm:spPr/>
      <dgm:t>
        <a:bodyPr/>
        <a:lstStyle/>
        <a:p>
          <a:endParaRPr lang="en-US"/>
        </a:p>
      </dgm:t>
    </dgm:pt>
    <dgm:pt modelId="{B855C7E4-CAC1-4366-83BE-D5161E7FB912}" type="sibTrans" cxnId="{F9A92FDE-2DCF-40C7-A3C7-5034C88C12D7}">
      <dgm:prSet/>
      <dgm:spPr/>
      <dgm:t>
        <a:bodyPr/>
        <a:lstStyle/>
        <a:p>
          <a:endParaRPr lang="en-US"/>
        </a:p>
      </dgm:t>
    </dgm:pt>
    <dgm:pt modelId="{30E6C42E-0521-4C85-A7F7-94026A753207}">
      <dgm:prSet/>
      <dgm:spPr/>
      <dgm:t>
        <a:bodyPr/>
        <a:lstStyle/>
        <a:p>
          <a:r>
            <a:rPr lang="el-GR"/>
            <a:t>Ιδεολογικές</a:t>
          </a:r>
          <a:endParaRPr lang="en-US"/>
        </a:p>
      </dgm:t>
    </dgm:pt>
    <dgm:pt modelId="{E3FF45B4-E19A-4AA1-860A-80ECDAE8643F}" type="parTrans" cxnId="{4F1EBFF6-8C3E-42D2-8310-21AD7BAC2506}">
      <dgm:prSet/>
      <dgm:spPr/>
      <dgm:t>
        <a:bodyPr/>
        <a:lstStyle/>
        <a:p>
          <a:endParaRPr lang="en-US"/>
        </a:p>
      </dgm:t>
    </dgm:pt>
    <dgm:pt modelId="{826CE073-59DD-4DE4-887E-C706E7ED1487}" type="sibTrans" cxnId="{4F1EBFF6-8C3E-42D2-8310-21AD7BAC2506}">
      <dgm:prSet/>
      <dgm:spPr/>
      <dgm:t>
        <a:bodyPr/>
        <a:lstStyle/>
        <a:p>
          <a:endParaRPr lang="en-US"/>
        </a:p>
      </dgm:t>
    </dgm:pt>
    <dgm:pt modelId="{F85A536F-6995-402A-BF49-1A56FA4AD474}">
      <dgm:prSet/>
      <dgm:spPr/>
      <dgm:t>
        <a:bodyPr/>
        <a:lstStyle/>
        <a:p>
          <a:r>
            <a:rPr lang="el-GR"/>
            <a:t>Εδαφικές</a:t>
          </a:r>
          <a:endParaRPr lang="en-US"/>
        </a:p>
      </dgm:t>
    </dgm:pt>
    <dgm:pt modelId="{40353689-00DB-4351-A52B-19E08FFE47F6}" type="parTrans" cxnId="{8E11A443-A119-47E5-A2EC-2363C2E549AD}">
      <dgm:prSet/>
      <dgm:spPr/>
      <dgm:t>
        <a:bodyPr/>
        <a:lstStyle/>
        <a:p>
          <a:endParaRPr lang="en-US"/>
        </a:p>
      </dgm:t>
    </dgm:pt>
    <dgm:pt modelId="{9EE40FAC-D254-4DBB-849D-81FB4D8C5A3B}" type="sibTrans" cxnId="{8E11A443-A119-47E5-A2EC-2363C2E549AD}">
      <dgm:prSet/>
      <dgm:spPr/>
      <dgm:t>
        <a:bodyPr/>
        <a:lstStyle/>
        <a:p>
          <a:endParaRPr lang="en-US"/>
        </a:p>
      </dgm:t>
    </dgm:pt>
    <dgm:pt modelId="{94914884-56E5-4975-B521-7B85E749158F}">
      <dgm:prSet/>
      <dgm:spPr/>
      <dgm:t>
        <a:bodyPr/>
        <a:lstStyle/>
        <a:p>
          <a:r>
            <a:rPr lang="el-GR"/>
            <a:t>Κυβερνητικές</a:t>
          </a:r>
          <a:endParaRPr lang="en-US"/>
        </a:p>
      </dgm:t>
    </dgm:pt>
    <dgm:pt modelId="{D88B8356-397F-474C-9113-46C3D4608C3D}" type="parTrans" cxnId="{8A6E99E6-6673-4ADF-AD40-0682784CE7ED}">
      <dgm:prSet/>
      <dgm:spPr/>
      <dgm:t>
        <a:bodyPr/>
        <a:lstStyle/>
        <a:p>
          <a:endParaRPr lang="en-US"/>
        </a:p>
      </dgm:t>
    </dgm:pt>
    <dgm:pt modelId="{A39003E0-9276-406A-A118-DD376387D89E}" type="sibTrans" cxnId="{8A6E99E6-6673-4ADF-AD40-0682784CE7ED}">
      <dgm:prSet/>
      <dgm:spPr/>
      <dgm:t>
        <a:bodyPr/>
        <a:lstStyle/>
        <a:p>
          <a:endParaRPr lang="en-US"/>
        </a:p>
      </dgm:t>
    </dgm:pt>
    <dgm:pt modelId="{86EB6E21-75FC-4B4D-96D9-D44953073D87}">
      <dgm:prSet/>
      <dgm:spPr/>
      <dgm:t>
        <a:bodyPr/>
        <a:lstStyle/>
        <a:p>
          <a:r>
            <a:rPr lang="el-GR"/>
            <a:t>Οικονομικες</a:t>
          </a:r>
          <a:endParaRPr lang="en-US"/>
        </a:p>
      </dgm:t>
    </dgm:pt>
    <dgm:pt modelId="{86E0DDE0-E08A-40A3-A72F-486AFC5F4AB4}" type="parTrans" cxnId="{C65BBC4D-DB1D-4598-AD3D-7E0DC27EF9F1}">
      <dgm:prSet/>
      <dgm:spPr/>
      <dgm:t>
        <a:bodyPr/>
        <a:lstStyle/>
        <a:p>
          <a:endParaRPr lang="en-US"/>
        </a:p>
      </dgm:t>
    </dgm:pt>
    <dgm:pt modelId="{8A093651-87C4-4301-A035-8A9152E639F5}" type="sibTrans" cxnId="{C65BBC4D-DB1D-4598-AD3D-7E0DC27EF9F1}">
      <dgm:prSet/>
      <dgm:spPr/>
      <dgm:t>
        <a:bodyPr/>
        <a:lstStyle/>
        <a:p>
          <a:endParaRPr lang="en-US"/>
        </a:p>
      </dgm:t>
    </dgm:pt>
    <dgm:pt modelId="{5B4EDF8F-3DA8-6B4C-AEEA-07C73A9FDEB1}" type="pres">
      <dgm:prSet presAssocID="{AF84E351-32A2-40F7-8FED-CD7220EDB3C1}" presName="diagram" presStyleCnt="0">
        <dgm:presLayoutVars>
          <dgm:dir/>
          <dgm:resizeHandles val="exact"/>
        </dgm:presLayoutVars>
      </dgm:prSet>
      <dgm:spPr/>
    </dgm:pt>
    <dgm:pt modelId="{36805AE8-3B9F-E543-BD40-F6CA85E177E6}" type="pres">
      <dgm:prSet presAssocID="{198E0A9C-B7B0-44E7-8B28-BC80BA253FF2}" presName="node" presStyleLbl="node1" presStyleIdx="0" presStyleCnt="6">
        <dgm:presLayoutVars>
          <dgm:bulletEnabled val="1"/>
        </dgm:presLayoutVars>
      </dgm:prSet>
      <dgm:spPr/>
    </dgm:pt>
    <dgm:pt modelId="{767E1EBB-4644-DE48-B1E9-236F93765009}" type="pres">
      <dgm:prSet presAssocID="{7CBABFBC-E1DD-45E9-9ED5-E50A5015E249}" presName="sibTrans" presStyleCnt="0"/>
      <dgm:spPr/>
    </dgm:pt>
    <dgm:pt modelId="{9D50EB4D-831D-464C-ADCA-FCE1144AACCE}" type="pres">
      <dgm:prSet presAssocID="{91EE5C3D-3FAE-4D67-A07F-ECEB8D0A50D7}" presName="node" presStyleLbl="node1" presStyleIdx="1" presStyleCnt="6">
        <dgm:presLayoutVars>
          <dgm:bulletEnabled val="1"/>
        </dgm:presLayoutVars>
      </dgm:prSet>
      <dgm:spPr/>
    </dgm:pt>
    <dgm:pt modelId="{4E9C6990-7FA1-6C4F-8330-EE49B5B8A301}" type="pres">
      <dgm:prSet presAssocID="{B855C7E4-CAC1-4366-83BE-D5161E7FB912}" presName="sibTrans" presStyleCnt="0"/>
      <dgm:spPr/>
    </dgm:pt>
    <dgm:pt modelId="{BC53145E-725B-4447-A8F7-B349085745C3}" type="pres">
      <dgm:prSet presAssocID="{30E6C42E-0521-4C85-A7F7-94026A753207}" presName="node" presStyleLbl="node1" presStyleIdx="2" presStyleCnt="6">
        <dgm:presLayoutVars>
          <dgm:bulletEnabled val="1"/>
        </dgm:presLayoutVars>
      </dgm:prSet>
      <dgm:spPr/>
    </dgm:pt>
    <dgm:pt modelId="{D428B9D8-CCCC-4540-9853-C587A6E3F01F}" type="pres">
      <dgm:prSet presAssocID="{826CE073-59DD-4DE4-887E-C706E7ED1487}" presName="sibTrans" presStyleCnt="0"/>
      <dgm:spPr/>
    </dgm:pt>
    <dgm:pt modelId="{935E40D0-6A65-524A-BAD5-360C9819AE34}" type="pres">
      <dgm:prSet presAssocID="{F85A536F-6995-402A-BF49-1A56FA4AD474}" presName="node" presStyleLbl="node1" presStyleIdx="3" presStyleCnt="6">
        <dgm:presLayoutVars>
          <dgm:bulletEnabled val="1"/>
        </dgm:presLayoutVars>
      </dgm:prSet>
      <dgm:spPr/>
    </dgm:pt>
    <dgm:pt modelId="{E5703644-D045-8A46-847E-96C6D52F4C8B}" type="pres">
      <dgm:prSet presAssocID="{9EE40FAC-D254-4DBB-849D-81FB4D8C5A3B}" presName="sibTrans" presStyleCnt="0"/>
      <dgm:spPr/>
    </dgm:pt>
    <dgm:pt modelId="{35B0563B-B727-844A-B6B8-63F22444A901}" type="pres">
      <dgm:prSet presAssocID="{94914884-56E5-4975-B521-7B85E749158F}" presName="node" presStyleLbl="node1" presStyleIdx="4" presStyleCnt="6">
        <dgm:presLayoutVars>
          <dgm:bulletEnabled val="1"/>
        </dgm:presLayoutVars>
      </dgm:prSet>
      <dgm:spPr/>
    </dgm:pt>
    <dgm:pt modelId="{3B00C137-4BC7-B340-B4B6-C42159607B3C}" type="pres">
      <dgm:prSet presAssocID="{A39003E0-9276-406A-A118-DD376387D89E}" presName="sibTrans" presStyleCnt="0"/>
      <dgm:spPr/>
    </dgm:pt>
    <dgm:pt modelId="{D3DC8D32-7277-EF4C-99F2-EC99AE04ED84}" type="pres">
      <dgm:prSet presAssocID="{86EB6E21-75FC-4B4D-96D9-D44953073D87}" presName="node" presStyleLbl="node1" presStyleIdx="5" presStyleCnt="6">
        <dgm:presLayoutVars>
          <dgm:bulletEnabled val="1"/>
        </dgm:presLayoutVars>
      </dgm:prSet>
      <dgm:spPr/>
    </dgm:pt>
  </dgm:ptLst>
  <dgm:cxnLst>
    <dgm:cxn modelId="{CB4D2115-DE6F-F94D-AD31-38B4BAE82DF3}" type="presOf" srcId="{198E0A9C-B7B0-44E7-8B28-BC80BA253FF2}" destId="{36805AE8-3B9F-E543-BD40-F6CA85E177E6}" srcOrd="0" destOrd="0" presId="urn:microsoft.com/office/officeart/2005/8/layout/default"/>
    <dgm:cxn modelId="{1C71B026-2761-404A-8AC2-2E61A226ADA1}" type="presOf" srcId="{86EB6E21-75FC-4B4D-96D9-D44953073D87}" destId="{D3DC8D32-7277-EF4C-99F2-EC99AE04ED84}" srcOrd="0" destOrd="0" presId="urn:microsoft.com/office/officeart/2005/8/layout/default"/>
    <dgm:cxn modelId="{8E11A443-A119-47E5-A2EC-2363C2E549AD}" srcId="{AF84E351-32A2-40F7-8FED-CD7220EDB3C1}" destId="{F85A536F-6995-402A-BF49-1A56FA4AD474}" srcOrd="3" destOrd="0" parTransId="{40353689-00DB-4351-A52B-19E08FFE47F6}" sibTransId="{9EE40FAC-D254-4DBB-849D-81FB4D8C5A3B}"/>
    <dgm:cxn modelId="{C65BBC4D-DB1D-4598-AD3D-7E0DC27EF9F1}" srcId="{AF84E351-32A2-40F7-8FED-CD7220EDB3C1}" destId="{86EB6E21-75FC-4B4D-96D9-D44953073D87}" srcOrd="5" destOrd="0" parTransId="{86E0DDE0-E08A-40A3-A72F-486AFC5F4AB4}" sibTransId="{8A093651-87C4-4301-A035-8A9152E639F5}"/>
    <dgm:cxn modelId="{9D8AB156-A9E3-344D-866D-9B0086BEF93A}" type="presOf" srcId="{30E6C42E-0521-4C85-A7F7-94026A753207}" destId="{BC53145E-725B-4447-A8F7-B349085745C3}" srcOrd="0" destOrd="0" presId="urn:microsoft.com/office/officeart/2005/8/layout/default"/>
    <dgm:cxn modelId="{20C5A25F-CA28-5B48-8A90-2DF72859AE65}" type="presOf" srcId="{F85A536F-6995-402A-BF49-1A56FA4AD474}" destId="{935E40D0-6A65-524A-BAD5-360C9819AE34}" srcOrd="0" destOrd="0" presId="urn:microsoft.com/office/officeart/2005/8/layout/default"/>
    <dgm:cxn modelId="{83541493-6B4D-824B-9FF2-334E617E472A}" type="presOf" srcId="{AF84E351-32A2-40F7-8FED-CD7220EDB3C1}" destId="{5B4EDF8F-3DA8-6B4C-AEEA-07C73A9FDEB1}" srcOrd="0" destOrd="0" presId="urn:microsoft.com/office/officeart/2005/8/layout/default"/>
    <dgm:cxn modelId="{F9A92FDE-2DCF-40C7-A3C7-5034C88C12D7}" srcId="{AF84E351-32A2-40F7-8FED-CD7220EDB3C1}" destId="{91EE5C3D-3FAE-4D67-A07F-ECEB8D0A50D7}" srcOrd="1" destOrd="0" parTransId="{A15B3273-1FFC-483B-91F3-3755D166CCAB}" sibTransId="{B855C7E4-CAC1-4366-83BE-D5161E7FB912}"/>
    <dgm:cxn modelId="{47A872E5-64AC-4938-AED1-FF5AB9D309D1}" srcId="{AF84E351-32A2-40F7-8FED-CD7220EDB3C1}" destId="{198E0A9C-B7B0-44E7-8B28-BC80BA253FF2}" srcOrd="0" destOrd="0" parTransId="{65F6BC7F-4E35-4F4A-8C28-076D0924DF82}" sibTransId="{7CBABFBC-E1DD-45E9-9ED5-E50A5015E249}"/>
    <dgm:cxn modelId="{8A6E99E6-6673-4ADF-AD40-0682784CE7ED}" srcId="{AF84E351-32A2-40F7-8FED-CD7220EDB3C1}" destId="{94914884-56E5-4975-B521-7B85E749158F}" srcOrd="4" destOrd="0" parTransId="{D88B8356-397F-474C-9113-46C3D4608C3D}" sibTransId="{A39003E0-9276-406A-A118-DD376387D89E}"/>
    <dgm:cxn modelId="{0A3518E9-4E77-F842-A1E2-BEC70A17F565}" type="presOf" srcId="{94914884-56E5-4975-B521-7B85E749158F}" destId="{35B0563B-B727-844A-B6B8-63F22444A901}" srcOrd="0" destOrd="0" presId="urn:microsoft.com/office/officeart/2005/8/layout/default"/>
    <dgm:cxn modelId="{D8D3ABEE-A3EA-3743-9BE6-05AE26837CBC}" type="presOf" srcId="{91EE5C3D-3FAE-4D67-A07F-ECEB8D0A50D7}" destId="{9D50EB4D-831D-464C-ADCA-FCE1144AACCE}" srcOrd="0" destOrd="0" presId="urn:microsoft.com/office/officeart/2005/8/layout/default"/>
    <dgm:cxn modelId="{4F1EBFF6-8C3E-42D2-8310-21AD7BAC2506}" srcId="{AF84E351-32A2-40F7-8FED-CD7220EDB3C1}" destId="{30E6C42E-0521-4C85-A7F7-94026A753207}" srcOrd="2" destOrd="0" parTransId="{E3FF45B4-E19A-4AA1-860A-80ECDAE8643F}" sibTransId="{826CE073-59DD-4DE4-887E-C706E7ED1487}"/>
    <dgm:cxn modelId="{C90237B2-9859-814C-9CB8-C0DE980D6B67}" type="presParOf" srcId="{5B4EDF8F-3DA8-6B4C-AEEA-07C73A9FDEB1}" destId="{36805AE8-3B9F-E543-BD40-F6CA85E177E6}" srcOrd="0" destOrd="0" presId="urn:microsoft.com/office/officeart/2005/8/layout/default"/>
    <dgm:cxn modelId="{C84A01AD-08F1-B34A-BE36-89CEBEFD1D29}" type="presParOf" srcId="{5B4EDF8F-3DA8-6B4C-AEEA-07C73A9FDEB1}" destId="{767E1EBB-4644-DE48-B1E9-236F93765009}" srcOrd="1" destOrd="0" presId="urn:microsoft.com/office/officeart/2005/8/layout/default"/>
    <dgm:cxn modelId="{95F07B34-070F-A945-B6AA-F0467B7A6CD2}" type="presParOf" srcId="{5B4EDF8F-3DA8-6B4C-AEEA-07C73A9FDEB1}" destId="{9D50EB4D-831D-464C-ADCA-FCE1144AACCE}" srcOrd="2" destOrd="0" presId="urn:microsoft.com/office/officeart/2005/8/layout/default"/>
    <dgm:cxn modelId="{03D2163C-2093-9944-9B53-9E8CF0AC4CCA}" type="presParOf" srcId="{5B4EDF8F-3DA8-6B4C-AEEA-07C73A9FDEB1}" destId="{4E9C6990-7FA1-6C4F-8330-EE49B5B8A301}" srcOrd="3" destOrd="0" presId="urn:microsoft.com/office/officeart/2005/8/layout/default"/>
    <dgm:cxn modelId="{E8847388-63DE-424E-AA46-CE02210AAE14}" type="presParOf" srcId="{5B4EDF8F-3DA8-6B4C-AEEA-07C73A9FDEB1}" destId="{BC53145E-725B-4447-A8F7-B349085745C3}" srcOrd="4" destOrd="0" presId="urn:microsoft.com/office/officeart/2005/8/layout/default"/>
    <dgm:cxn modelId="{F619F163-0865-B74C-9D69-15A6C877960E}" type="presParOf" srcId="{5B4EDF8F-3DA8-6B4C-AEEA-07C73A9FDEB1}" destId="{D428B9D8-CCCC-4540-9853-C587A6E3F01F}" srcOrd="5" destOrd="0" presId="urn:microsoft.com/office/officeart/2005/8/layout/default"/>
    <dgm:cxn modelId="{03625A36-976A-CF4C-9143-01F6AD5A7D6C}" type="presParOf" srcId="{5B4EDF8F-3DA8-6B4C-AEEA-07C73A9FDEB1}" destId="{935E40D0-6A65-524A-BAD5-360C9819AE34}" srcOrd="6" destOrd="0" presId="urn:microsoft.com/office/officeart/2005/8/layout/default"/>
    <dgm:cxn modelId="{B0DB77EC-C731-534D-817F-18FB586FBFFB}" type="presParOf" srcId="{5B4EDF8F-3DA8-6B4C-AEEA-07C73A9FDEB1}" destId="{E5703644-D045-8A46-847E-96C6D52F4C8B}" srcOrd="7" destOrd="0" presId="urn:microsoft.com/office/officeart/2005/8/layout/default"/>
    <dgm:cxn modelId="{684728D2-4599-D041-B5C7-D630EB4D0801}" type="presParOf" srcId="{5B4EDF8F-3DA8-6B4C-AEEA-07C73A9FDEB1}" destId="{35B0563B-B727-844A-B6B8-63F22444A901}" srcOrd="8" destOrd="0" presId="urn:microsoft.com/office/officeart/2005/8/layout/default"/>
    <dgm:cxn modelId="{A79FCD1F-C625-6F46-BA96-257652D4507A}" type="presParOf" srcId="{5B4EDF8F-3DA8-6B4C-AEEA-07C73A9FDEB1}" destId="{3B00C137-4BC7-B340-B4B6-C42159607B3C}" srcOrd="9" destOrd="0" presId="urn:microsoft.com/office/officeart/2005/8/layout/default"/>
    <dgm:cxn modelId="{C1CADEF3-BBA2-9647-91F2-148837341710}" type="presParOf" srcId="{5B4EDF8F-3DA8-6B4C-AEEA-07C73A9FDEB1}" destId="{D3DC8D32-7277-EF4C-99F2-EC99AE04ED8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05AE8-3B9F-E543-BD40-F6CA85E177E6}">
      <dsp:nvSpPr>
        <dsp:cNvPr id="0" name=""/>
        <dsp:cNvSpPr/>
      </dsp:nvSpPr>
      <dsp:spPr>
        <a:xfrm>
          <a:off x="902330" y="1025"/>
          <a:ext cx="2602114" cy="15612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Εθνοτικές</a:t>
          </a:r>
          <a:endParaRPr lang="en-US" sz="3200" kern="1200"/>
        </a:p>
      </dsp:txBody>
      <dsp:txXfrm>
        <a:off x="902330" y="1025"/>
        <a:ext cx="2602114" cy="1561268"/>
      </dsp:txXfrm>
    </dsp:sp>
    <dsp:sp modelId="{9D50EB4D-831D-464C-ADCA-FCE1144AACCE}">
      <dsp:nvSpPr>
        <dsp:cNvPr id="0" name=""/>
        <dsp:cNvSpPr/>
      </dsp:nvSpPr>
      <dsp:spPr>
        <a:xfrm>
          <a:off x="3764655" y="1025"/>
          <a:ext cx="2602114" cy="1561268"/>
        </a:xfrm>
        <a:prstGeom prst="rect">
          <a:avLst/>
        </a:prstGeom>
        <a:solidFill>
          <a:schemeClr val="accent5">
            <a:hueOff val="296700"/>
            <a:satOff val="64"/>
            <a:lumOff val="-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Θρησκευτικές</a:t>
          </a:r>
          <a:endParaRPr lang="en-US" sz="3200" kern="1200"/>
        </a:p>
      </dsp:txBody>
      <dsp:txXfrm>
        <a:off x="3764655" y="1025"/>
        <a:ext cx="2602114" cy="1561268"/>
      </dsp:txXfrm>
    </dsp:sp>
    <dsp:sp modelId="{BC53145E-725B-4447-A8F7-B349085745C3}">
      <dsp:nvSpPr>
        <dsp:cNvPr id="0" name=""/>
        <dsp:cNvSpPr/>
      </dsp:nvSpPr>
      <dsp:spPr>
        <a:xfrm>
          <a:off x="6626980" y="1025"/>
          <a:ext cx="2602114" cy="1561268"/>
        </a:xfrm>
        <a:prstGeom prst="rect">
          <a:avLst/>
        </a:prstGeom>
        <a:solidFill>
          <a:schemeClr val="accent5">
            <a:hueOff val="593400"/>
            <a:satOff val="128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Ιδεολογικές</a:t>
          </a:r>
          <a:endParaRPr lang="en-US" sz="3200" kern="1200"/>
        </a:p>
      </dsp:txBody>
      <dsp:txXfrm>
        <a:off x="6626980" y="1025"/>
        <a:ext cx="2602114" cy="1561268"/>
      </dsp:txXfrm>
    </dsp:sp>
    <dsp:sp modelId="{935E40D0-6A65-524A-BAD5-360C9819AE34}">
      <dsp:nvSpPr>
        <dsp:cNvPr id="0" name=""/>
        <dsp:cNvSpPr/>
      </dsp:nvSpPr>
      <dsp:spPr>
        <a:xfrm>
          <a:off x="902330" y="1822505"/>
          <a:ext cx="2602114" cy="1561268"/>
        </a:xfrm>
        <a:prstGeom prst="rect">
          <a:avLst/>
        </a:prstGeom>
        <a:solidFill>
          <a:schemeClr val="accent5">
            <a:hueOff val="890100"/>
            <a:satOff val="192"/>
            <a:lumOff val="-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Εδαφικές</a:t>
          </a:r>
          <a:endParaRPr lang="en-US" sz="3200" kern="1200"/>
        </a:p>
      </dsp:txBody>
      <dsp:txXfrm>
        <a:off x="902330" y="1822505"/>
        <a:ext cx="2602114" cy="1561268"/>
      </dsp:txXfrm>
    </dsp:sp>
    <dsp:sp modelId="{35B0563B-B727-844A-B6B8-63F22444A901}">
      <dsp:nvSpPr>
        <dsp:cNvPr id="0" name=""/>
        <dsp:cNvSpPr/>
      </dsp:nvSpPr>
      <dsp:spPr>
        <a:xfrm>
          <a:off x="3764655" y="1822505"/>
          <a:ext cx="2602114" cy="1561268"/>
        </a:xfrm>
        <a:prstGeom prst="rect">
          <a:avLst/>
        </a:prstGeom>
        <a:solidFill>
          <a:schemeClr val="accent5">
            <a:hueOff val="1186800"/>
            <a:satOff val="256"/>
            <a:lumOff val="-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Κυβερνητικές</a:t>
          </a:r>
          <a:endParaRPr lang="en-US" sz="3200" kern="1200"/>
        </a:p>
      </dsp:txBody>
      <dsp:txXfrm>
        <a:off x="3764655" y="1822505"/>
        <a:ext cx="2602114" cy="1561268"/>
      </dsp:txXfrm>
    </dsp:sp>
    <dsp:sp modelId="{D3DC8D32-7277-EF4C-99F2-EC99AE04ED84}">
      <dsp:nvSpPr>
        <dsp:cNvPr id="0" name=""/>
        <dsp:cNvSpPr/>
      </dsp:nvSpPr>
      <dsp:spPr>
        <a:xfrm>
          <a:off x="6626980" y="1822505"/>
          <a:ext cx="2602114" cy="1561268"/>
        </a:xfrm>
        <a:prstGeom prst="rect">
          <a:avLst/>
        </a:prstGeom>
        <a:solidFill>
          <a:schemeClr val="accent5">
            <a:hueOff val="1483500"/>
            <a:satOff val="320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Οικονομικες</a:t>
          </a:r>
          <a:endParaRPr lang="en-US" sz="3200" kern="1200"/>
        </a:p>
      </dsp:txBody>
      <dsp:txXfrm>
        <a:off x="6626980" y="1822505"/>
        <a:ext cx="2602114" cy="1561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3DCA-4455-A34E-A2AB-297356F1820E}" type="datetimeFigureOut">
              <a:rPr lang="en-GR" smtClean="0"/>
              <a:t>18/12/24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4DF34-3B7D-AB47-BEF7-C1C0DC67F5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60861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6C41-2CB4-B64D-95B9-9061BB0D28E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3542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>
            <a:extLst>
              <a:ext uri="{FF2B5EF4-FFF2-40B4-BE49-F238E27FC236}">
                <a16:creationId xmlns:a16="http://schemas.microsoft.com/office/drawing/2014/main" id="{26622CF9-7156-EDF6-5D16-913841C955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72C7C76-CFA4-CE42-AFDF-9059C6D7CD80}" type="slidenum">
              <a:rPr lang="el-G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9</a:t>
            </a:fld>
            <a:endParaRPr lang="el-G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1">
            <a:extLst>
              <a:ext uri="{FF2B5EF4-FFF2-40B4-BE49-F238E27FC236}">
                <a16:creationId xmlns:a16="http://schemas.microsoft.com/office/drawing/2014/main" id="{304D6DDE-A427-7516-7250-1AF2F9D1977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Text Box 2">
            <a:extLst>
              <a:ext uri="{FF2B5EF4-FFF2-40B4-BE49-F238E27FC236}">
                <a16:creationId xmlns:a16="http://schemas.microsoft.com/office/drawing/2014/main" id="{D7D28670-7147-698E-EC70-6536226F0C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</p:spPr>
        <p:txBody>
          <a:bodyPr/>
          <a:lstStyle/>
          <a:p>
            <a:pPr marL="285750" indent="-277813" eaLnBrk="1">
              <a:spcBef>
                <a:spcPct val="0"/>
              </a:spcBef>
              <a:buClrTx/>
              <a:buFontTx/>
              <a:buNone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 sz="2000" b="1">
                <a:latin typeface="Arial" panose="020B0604020202020204" pitchFamily="34" charset="0"/>
                <a:ea typeface="Microsoft YaHei" panose="020B0503020204020204" pitchFamily="34" charset="-122"/>
              </a:rPr>
              <a:t>Long description for Figure 5.3</a:t>
            </a:r>
            <a:r>
              <a:rPr lang="el-GR" altLang="en-US" sz="2000">
                <a:latin typeface="Arial" panose="020B0604020202020204" pitchFamily="34" charset="0"/>
                <a:ea typeface="Microsoft YaHei" panose="020B0503020204020204" pitchFamily="34" charset="-122"/>
              </a:rPr>
              <a:t>:</a:t>
            </a:r>
          </a:p>
          <a:p>
            <a:pPr marL="285750" indent="-277813" eaLnBrk="1">
              <a:spcBef>
                <a:spcPct val="0"/>
              </a:spcBef>
              <a:buClrTx/>
              <a:buFontTx/>
              <a:buNone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endParaRPr lang="el-GR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85750" indent="-277813" eaLnBrk="1">
              <a:spcBef>
                <a:spcPct val="0"/>
              </a:spcBef>
              <a:buClrTx/>
              <a:buFontTx/>
              <a:buNone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 sz="2000">
                <a:latin typeface="Arial" panose="020B0604020202020204" pitchFamily="34" charset="0"/>
                <a:ea typeface="Microsoft YaHei" panose="020B0503020204020204" pitchFamily="34" charset="-122"/>
              </a:rPr>
              <a:t>The screenshot shows the following:</a:t>
            </a:r>
          </a:p>
          <a:p>
            <a:pPr marL="285750" indent="-277813" eaLnBrk="1">
              <a:spcBef>
                <a:spcPct val="0"/>
              </a:spcBef>
              <a:buClrTx/>
              <a:buFontTx/>
              <a:buNone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endParaRPr lang="el-GR" altLang="en-US" sz="2000">
              <a:latin typeface="Arial" panose="020B0604020202020204" pitchFamily="34" charset="0"/>
              <a:ea typeface="Microsoft YaHei" panose="020B0503020204020204" pitchFamily="34" charset="-122"/>
            </a:endParaRPr>
          </a:p>
          <a:p>
            <a:pPr marL="279400" indent="-271463" eaLnBrk="1">
              <a:spcBef>
                <a:spcPct val="0"/>
              </a:spcBef>
              <a:buSzPct val="45000"/>
              <a:buFont typeface="Arial" panose="020B0604020202020204" pitchFamily="34" charset="0"/>
              <a:buChar char="•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 sz="2000">
                <a:latin typeface="Arial" panose="020B0604020202020204" pitchFamily="34" charset="0"/>
                <a:ea typeface="Microsoft YaHei" panose="020B0503020204020204" pitchFamily="34" charset="-122"/>
              </a:rPr>
              <a:t>Shaded countries to specify the members of the Islamic Conference </a:t>
            </a:r>
          </a:p>
          <a:p>
            <a:pPr marL="279400" indent="-271463" eaLnBrk="1">
              <a:spcBef>
                <a:spcPct val="0"/>
              </a:spcBef>
              <a:buSzPct val="45000"/>
              <a:buFont typeface="Arial" panose="020B0604020202020204" pitchFamily="34" charset="0"/>
              <a:buChar char="•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 sz="2000">
                <a:latin typeface="Arial" panose="020B0604020202020204" pitchFamily="34" charset="0"/>
                <a:ea typeface="Microsoft YaHei" panose="020B0503020204020204" pitchFamily="34" charset="-122"/>
              </a:rPr>
              <a:t>Numbered regions labeled 1 to 21 to specify areas of conflict</a:t>
            </a:r>
          </a:p>
          <a:p>
            <a:pPr marL="279400" indent="-271463" eaLnBrk="1">
              <a:spcBef>
                <a:spcPct val="0"/>
              </a:spcBef>
              <a:buSzPct val="45000"/>
              <a:buFont typeface="Arial" panose="020B0604020202020204" pitchFamily="34" charset="0"/>
              <a:buChar char="•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 sz="2000">
                <a:latin typeface="Arial" panose="020B0604020202020204" pitchFamily="34" charset="0"/>
                <a:ea typeface="Microsoft YaHei" panose="020B0503020204020204" pitchFamily="34" charset="-122"/>
              </a:rPr>
              <a:t>Below the screenshot, there is another screenshot specifying the names of the areas according to the numbers, with a label "Shaded countries are members of the conference; numbered regions are areas of conflict between Muslims and non-Muslims or secular authorities." The areas are numbered as follows: 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 sz="2000">
                <a:latin typeface="Arial" panose="020B0604020202020204" pitchFamily="34" charset="0"/>
                <a:ea typeface="Microsoft YaHei" panose="020B0503020204020204" pitchFamily="34" charset="-122"/>
              </a:rPr>
              <a:t>Germany, France, Spain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 sz="2000">
                <a:latin typeface="Arial" panose="020B0604020202020204" pitchFamily="34" charset="0"/>
                <a:ea typeface="Microsoft YaHei" panose="020B0503020204020204" pitchFamily="34" charset="-122"/>
              </a:rPr>
              <a:t>Bosnia-Herzegovina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 sz="2000">
                <a:latin typeface="Arial" panose="020B0604020202020204" pitchFamily="34" charset="0"/>
                <a:ea typeface="Microsoft YaHei" panose="020B0503020204020204" pitchFamily="34" charset="-122"/>
              </a:rPr>
              <a:t>Serbia/Kosovo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 sz="2000">
                <a:latin typeface="Arial" panose="020B0604020202020204" pitchFamily="34" charset="0"/>
                <a:ea typeface="Microsoft YaHei" panose="020B0503020204020204" pitchFamily="34" charset="-122"/>
              </a:rPr>
              <a:t>Turkey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Cyprus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Georgia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Southern Russia/Chechnya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Armenia/Azerbaijan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Afghanistan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Symbol" panose="05050102010706020507" pitchFamily="18" charset="2"/>
              <a:buChar char="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Tajikistan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Symbol" panose="05050102010706020507" pitchFamily="18" charset="2"/>
              <a:buChar char="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Western China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Symbol" panose="05050102010706020507" pitchFamily="18" charset="2"/>
              <a:buChar char="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Philippines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Symbol" panose="05050102010706020507" pitchFamily="18" charset="2"/>
              <a:buChar char="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East Timor/Indonesia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Symbol" panose="05050102010706020507" pitchFamily="18" charset="2"/>
              <a:buChar char="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Symbol" panose="05050102010706020507" pitchFamily="18" charset="2"/>
              <a:buChar char="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Pakistan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Symbol" panose="05050102010706020507" pitchFamily="18" charset="2"/>
              <a:buChar char="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Lebanon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Israel/Palestine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Algeria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Sudan</a:t>
            </a:r>
          </a:p>
          <a:p>
            <a:pPr marL="766763" indent="-336550" eaLnBrk="1">
              <a:spcBef>
                <a:spcPct val="0"/>
              </a:spcBef>
              <a:buSzPct val="45000"/>
              <a:buFont typeface="Arial" panose="020B0604020202020204" pitchFamily="34" charset="0"/>
              <a:buAutoNum type="arabicPeriod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/>
            </a:pP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</a:p>
        </p:txBody>
      </p:sp>
      <p:sp>
        <p:nvSpPr>
          <p:cNvPr id="83973" name="Text Box 3">
            <a:extLst>
              <a:ext uri="{FF2B5EF4-FFF2-40B4-BE49-F238E27FC236}">
                <a16:creationId xmlns:a16="http://schemas.microsoft.com/office/drawing/2014/main" id="{709D4299-9560-AF71-757C-C381C71C0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A2007B96-21A7-894B-A661-3F3412062633}" type="slidenum">
              <a:rPr lang="el-GR" altLang="en-US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9</a:t>
            </a:fld>
            <a:endParaRPr lang="el-GR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6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12/18/24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12/18/24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4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12/18/24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1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12/18/24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12/18/24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8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12/18/24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12/18/24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12/18/24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ofia.tipaldou@panteion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populationreview.com/country-rankings/countries-currently-at-wa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D3D6E1F-9FE0-47E6-B008-9634F0D0B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" y="4724290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DEA18E-5A02-2A22-987D-1BD0B6F0C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2954226"/>
            <a:ext cx="5555624" cy="2232199"/>
          </a:xfrm>
        </p:spPr>
        <p:txBody>
          <a:bodyPr anchor="t">
            <a:normAutofit fontScale="90000"/>
          </a:bodyPr>
          <a:lstStyle/>
          <a:p>
            <a:pPr algn="l"/>
            <a:r>
              <a:rPr lang="el-GR" dirty="0"/>
              <a:t>ΕΙΣΑΓΩΓΗ ΣΤΙΣ ΔΙΕΘΝΕΙΣ ΣΧΕΣΕΙΣ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E20BA-8969-02E6-919B-48725E809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5555624" cy="2063925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l-GR" sz="2400" b="1" dirty="0"/>
              <a:t>Δρ. Σοφία Τυπάλδου</a:t>
            </a:r>
            <a:r>
              <a:rPr lang="en-US" sz="2400" b="1" dirty="0"/>
              <a:t>, </a:t>
            </a:r>
            <a:endParaRPr lang="el-GR" sz="2400" b="1" dirty="0"/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sofia.tipaldou@panteion.gr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l-GR" sz="2400" b="1" dirty="0"/>
              <a:t>Νέο Κτίριο, ΣΤ-19</a:t>
            </a:r>
            <a:r>
              <a:rPr lang="en-US" sz="2400" b="1" dirty="0"/>
              <a:t>. </a:t>
            </a:r>
            <a:endParaRPr lang="el-GR" sz="2400" b="1" dirty="0"/>
          </a:p>
          <a:p>
            <a:pPr algn="l">
              <a:lnSpc>
                <a:spcPct val="90000"/>
              </a:lnSpc>
            </a:pPr>
            <a:r>
              <a:rPr lang="el-GR" sz="2400" b="1" dirty="0" err="1"/>
              <a:t>Ωρες</a:t>
            </a:r>
            <a:r>
              <a:rPr lang="el-GR" sz="2400" b="1" dirty="0"/>
              <a:t> γραφείου: Τετάρτη 15.00-16.00</a:t>
            </a:r>
            <a:endParaRPr lang="en-US" sz="2400" b="1" dirty="0"/>
          </a:p>
          <a:p>
            <a:pPr algn="l"/>
            <a:endParaRPr lang="en-GR" dirty="0"/>
          </a:p>
        </p:txBody>
      </p:sp>
      <p:pic>
        <p:nvPicPr>
          <p:cNvPr id="4" name="Picture 3" descr="Abstract red geometric pattern">
            <a:extLst>
              <a:ext uri="{FF2B5EF4-FFF2-40B4-BE49-F238E27FC236}">
                <a16:creationId xmlns:a16="http://schemas.microsoft.com/office/drawing/2014/main" id="{3E8C7522-E3CB-E84B-0351-8DFF653E9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7" r="35849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A93D-59A4-00BE-C74B-BDFE6A81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ΙΔΕΟΛΟΓΙΚΕΣ ΣΥΓΚΡΟΥΣΕΙΣ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A0AF-5F04-F934-4962-6A90DCD8B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70" y="1557450"/>
            <a:ext cx="10734471" cy="4715933"/>
          </a:xfrm>
        </p:spPr>
        <p:txBody>
          <a:bodyPr>
            <a:normAutofit lnSpcReduction="10000"/>
          </a:bodyPr>
          <a:lstStyle/>
          <a:p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ιδεολογία είναι σαν τη θρησκεία: περισσότερο συμβολίζει και εντείνει τις συγκρούσεις μεταξύ ομάδων και κρατών παρά τις προκαλεί. </a:t>
            </a:r>
          </a:p>
          <a:p>
            <a:r>
              <a:rPr lang="el-G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Αλλά η ιδεολογία δημιουργεί λιγότερα </a:t>
            </a:r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προβλήματα στο διεθνές σύστημα, γιατί έχει μικρότερη επιρροή σε βασικές αξίες και απόλυτες αλήθειες (από τις θρησκείες)</a:t>
            </a:r>
            <a:endParaRPr lang="en-GR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Μακροπρόθεσμα, οι χώρες που έχουν ζήσει επαναστάσεις τείνουν να χάνουν τον ιδεολογικό τους ζήλο</a:t>
            </a:r>
            <a:endParaRPr lang="en-GR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Βραχυπρόθεσμα οι επαναστάσεις αλλάζουν τις διεθνείς σχέσεις, γιατί καθιστούν τους πολέμους πιο πιθανούς αλλά όχι λόγω ιδεολογίας. Η ξαφνική αλλαγή κυβερνήσεων μπορεί να μεταβάλει τις συμμαχίες και να αλλάξει την ισορροπία ισχύος. </a:t>
            </a:r>
            <a:endParaRPr lang="en-GR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1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B935-088C-8F59-AB44-D1FB967EA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83" y="0"/>
            <a:ext cx="7402285" cy="1360714"/>
          </a:xfrm>
        </p:spPr>
        <p:txBody>
          <a:bodyPr>
            <a:normAutofit/>
          </a:bodyPr>
          <a:lstStyle/>
          <a:p>
            <a:r>
              <a:rPr lang="el-GR" dirty="0"/>
              <a:t>4. ΕΔΑΦΙΚΕΣ ΣΥΓΚΡΟΥΣΕΙΣ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4883-7380-4A33-5BDB-6DF6332BE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25" y="1181100"/>
            <a:ext cx="10122188" cy="5433456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Αλυτρωτισμός: μια μορφή εθνικισμού, στόχος της οποίας είναι η ανάκτηση εδαφών που ανήκουν πλέον σε άλλο κράτος. Μπορεί να οδηγήσει σε βίαιες διακρατικές συγκρούσεις</a:t>
            </a:r>
          </a:p>
          <a:p>
            <a:r>
              <a:rPr lang="el-GR" sz="2400" dirty="0">
                <a:solidFill>
                  <a:schemeClr val="tx1"/>
                </a:solidFill>
              </a:rPr>
              <a:t>Απόσχιση</a:t>
            </a:r>
          </a:p>
          <a:p>
            <a:r>
              <a:rPr lang="el-GR" sz="2400" dirty="0">
                <a:solidFill>
                  <a:schemeClr val="tx1"/>
                </a:solidFill>
              </a:rPr>
              <a:t>Εθνοκάθαρση: ευφημισμός για την αναγκαστική μετακίνηση μιας </a:t>
            </a:r>
            <a:r>
              <a:rPr lang="el-GR" sz="2400" dirty="0" err="1">
                <a:solidFill>
                  <a:schemeClr val="tx1"/>
                </a:solidFill>
              </a:rPr>
              <a:t>εθνοτικής</a:t>
            </a:r>
            <a:r>
              <a:rPr lang="el-GR" sz="2400" dirty="0">
                <a:solidFill>
                  <a:schemeClr val="tx1"/>
                </a:solidFill>
              </a:rPr>
              <a:t> ομάδας ή ομάδων από μία επικράτεια. Συνοδεύεται συνήθως από σφαγές και άλλες παραβιάσεις ανθρωπίνων δικαιωμάτων. Μπορεί να συμβεί μετά τη διάλυση πολυεθνικών κρατών. </a:t>
            </a:r>
          </a:p>
          <a:p>
            <a:r>
              <a:rPr lang="el-GR" sz="2400" dirty="0">
                <a:solidFill>
                  <a:schemeClr val="tx1"/>
                </a:solidFill>
              </a:rPr>
              <a:t>Διακρατικά σύνορα</a:t>
            </a:r>
          </a:p>
          <a:p>
            <a:r>
              <a:rPr lang="el-GR" sz="2400" dirty="0">
                <a:solidFill>
                  <a:schemeClr val="tx1"/>
                </a:solidFill>
              </a:rPr>
              <a:t>Παρατεταμένες διαφορές</a:t>
            </a:r>
          </a:p>
          <a:p>
            <a:r>
              <a:rPr lang="el-GR" sz="2400" dirty="0">
                <a:solidFill>
                  <a:schemeClr val="tx1"/>
                </a:solidFill>
              </a:rPr>
              <a:t>Χωρικά ύδατα </a:t>
            </a:r>
          </a:p>
          <a:p>
            <a:r>
              <a:rPr lang="el-GR" sz="2400" dirty="0">
                <a:solidFill>
                  <a:schemeClr val="tx1"/>
                </a:solidFill>
              </a:rPr>
              <a:t>Εναέριος χώρος</a:t>
            </a:r>
          </a:p>
        </p:txBody>
      </p:sp>
    </p:spTree>
    <p:extLst>
      <p:ext uri="{BB962C8B-B14F-4D97-AF65-F5344CB8AC3E}">
        <p14:creationId xmlns:p14="http://schemas.microsoft.com/office/powerpoint/2010/main" val="381394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CC88-5886-612E-704C-48EBDCBC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00743"/>
            <a:ext cx="8967865" cy="1360714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5. ΚΥΒΕΡΝΗΤΙΚΕΣ ΣΥΓΚΡΟΥΣΕΙΣ</a:t>
            </a:r>
            <a:endParaRPr lang="en-GR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03DF-B398-482A-BE5C-94BB6E397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1457"/>
            <a:ext cx="7402285" cy="3392110"/>
          </a:xfrm>
        </p:spPr>
        <p:txBody>
          <a:bodyPr>
            <a:normAutofit/>
          </a:bodyPr>
          <a:lstStyle/>
          <a:p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Συγκρούσεις για το ποια κυβέρνηση θα ελέγχει το σύνολο ενός κράτους</a:t>
            </a:r>
            <a:endParaRPr lang="en-GR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solidFill>
                  <a:schemeClr val="tx1"/>
                </a:solidFill>
              </a:rPr>
              <a:t>π.χ. Ρωσία-Ουκρανία 2004 και 2014</a:t>
            </a:r>
            <a:endParaRPr lang="en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73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CC88-5886-612E-704C-48EBDCBC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00743"/>
            <a:ext cx="9852284" cy="1360714"/>
          </a:xfrm>
        </p:spPr>
        <p:txBody>
          <a:bodyPr>
            <a:normAutofit/>
          </a:bodyPr>
          <a:lstStyle/>
          <a:p>
            <a:r>
              <a:rPr lang="el-GR" dirty="0"/>
              <a:t>6. ΟΙΚΟΝΟΜΙΚΕΣ ΣΥΓΚΡΟΥΣΕΙΣ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703DF-B398-482A-BE5C-94BB6E397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1457"/>
            <a:ext cx="7402285" cy="4495800"/>
          </a:xfrm>
        </p:spPr>
        <p:txBody>
          <a:bodyPr>
            <a:noAutofit/>
          </a:bodyPr>
          <a:lstStyle/>
          <a:p>
            <a:r>
              <a:rPr lang="el-GR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πιο διαδεδομένες μορφές σύγκρουσης στις διεθνείς σχέσεις</a:t>
            </a:r>
            <a:endParaRPr lang="en-GR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Κάθε πώληση που γίνεται και κάθε συμφωνία που επιτυγχάνεται σε διεθνές επίπεδο συνεπάγεται επίλυση συγκρουόμενων συμφερόντων. </a:t>
            </a:r>
            <a:endParaRPr lang="en-GR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>
                <a:solidFill>
                  <a:schemeClr val="tx1"/>
                </a:solidFill>
              </a:rPr>
              <a:t>Σπάνια οδηγούν σε χρήση βίας</a:t>
            </a:r>
          </a:p>
          <a:p>
            <a:r>
              <a:rPr lang="el-GR" sz="2000" dirty="0">
                <a:solidFill>
                  <a:schemeClr val="tx1"/>
                </a:solidFill>
              </a:rPr>
              <a:t>Είδη οικονομικής σύγκρουσης που επηρεάζουν διεθνή ασφάλεια: </a:t>
            </a:r>
          </a:p>
          <a:p>
            <a:pPr marL="400050" indent="-400050">
              <a:buFont typeface="+mj-lt"/>
              <a:buAutoNum type="romanLcPeriod"/>
            </a:pPr>
            <a:r>
              <a:rPr lang="el-GR" sz="2000" dirty="0">
                <a:solidFill>
                  <a:schemeClr val="tx1"/>
                </a:solidFill>
              </a:rPr>
              <a:t>Μερκαντιλισμός</a:t>
            </a:r>
          </a:p>
          <a:p>
            <a:pPr marL="400050" indent="-400050">
              <a:buFont typeface="+mj-lt"/>
              <a:buAutoNum type="romanLcPeriod"/>
            </a:pPr>
            <a:r>
              <a:rPr lang="el-GR" sz="2000" dirty="0">
                <a:solidFill>
                  <a:schemeClr val="tx1"/>
                </a:solidFill>
              </a:rPr>
              <a:t>Θεωρία της πλευρικής πίεσης</a:t>
            </a:r>
          </a:p>
          <a:p>
            <a:pPr marL="400050" indent="-400050">
              <a:buFont typeface="+mj-lt"/>
              <a:buAutoNum type="romanLcPeriod"/>
            </a:pPr>
            <a:r>
              <a:rPr lang="el-GR" sz="2000" dirty="0">
                <a:solidFill>
                  <a:schemeClr val="tx1"/>
                </a:solidFill>
              </a:rPr>
              <a:t>Στρατιωτική βιομηχανία</a:t>
            </a:r>
          </a:p>
          <a:p>
            <a:pPr marL="400050" indent="-400050">
              <a:buFont typeface="+mj-lt"/>
              <a:buAutoNum type="romanLcPeriod"/>
            </a:pPr>
            <a:r>
              <a:rPr lang="el-GR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Κατανομή πλούτου εντός και μεταξύ των κρατών</a:t>
            </a:r>
            <a:endParaRPr lang="en-GR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520B4B2-FCAD-2ED5-9541-5EB378DED6B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917" y="422220"/>
            <a:ext cx="382905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E47B1-54D8-D532-A972-36E8A7CF6ADE}"/>
              </a:ext>
            </a:extLst>
          </p:cNvPr>
          <p:cNvSpPr txBox="1"/>
          <p:nvPr/>
        </p:nvSpPr>
        <p:spPr>
          <a:xfrm>
            <a:off x="812800" y="6485467"/>
            <a:ext cx="113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Ό</a:t>
            </a:r>
            <a:r>
              <a:rPr lang="el-GR" dirty="0"/>
              <a:t>λες οι ιδέες, οι ορισμοί και τα διαγράμματα της παρουσίασης είναι από το βιβλίο των </a:t>
            </a:r>
            <a:r>
              <a:rPr lang="en-US" dirty="0" err="1"/>
              <a:t>Pevehouse</a:t>
            </a:r>
            <a:r>
              <a:rPr lang="en-US" dirty="0"/>
              <a:t> &amp; Goldstein</a:t>
            </a:r>
            <a:endParaRPr lang="en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9B589-AE8B-5BD5-92CB-0F29F167DE3F}"/>
              </a:ext>
            </a:extLst>
          </p:cNvPr>
          <p:cNvSpPr txBox="1"/>
          <p:nvPr/>
        </p:nvSpPr>
        <p:spPr>
          <a:xfrm>
            <a:off x="8448451" y="1071282"/>
            <a:ext cx="155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ΚΕΦ 5</a:t>
            </a:r>
            <a:endParaRPr lang="en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04675-0BB8-EB82-63FB-5A731B44549E}"/>
              </a:ext>
            </a:extLst>
          </p:cNvPr>
          <p:cNvSpPr txBox="1"/>
          <p:nvPr/>
        </p:nvSpPr>
        <p:spPr>
          <a:xfrm>
            <a:off x="8061434" y="1870841"/>
            <a:ext cx="279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ΔΙΕΘΝΕΙΣ ΣΥΓΚΡΟΥΣΕΙΣ</a:t>
            </a:r>
            <a:endParaRPr lang="en-GR" b="1" dirty="0"/>
          </a:p>
        </p:txBody>
      </p:sp>
    </p:spTree>
    <p:extLst>
      <p:ext uri="{BB962C8B-B14F-4D97-AF65-F5344CB8AC3E}">
        <p14:creationId xmlns:p14="http://schemas.microsoft.com/office/powerpoint/2010/main" val="29891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Right Triangle 59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91B797-F52E-EAB0-465F-BE48138C4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r>
              <a:rPr lang="el-GR" dirty="0"/>
              <a:t>ΧΩΡΕΣ ΣΕ ΠΟΛΕΜΟ</a:t>
            </a:r>
            <a:endParaRPr lang="en-GR" dirty="0"/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493A083D-4AC2-B835-71F6-C7EF35D2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3009494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93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4F6AB79C-6070-7D9B-B202-12AC1AB8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107" y="461839"/>
            <a:ext cx="7171973" cy="5827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71659-B6B0-CBF3-5DD0-6A5EC950BADF}"/>
              </a:ext>
            </a:extLst>
          </p:cNvPr>
          <p:cNvSpPr txBox="1"/>
          <p:nvPr/>
        </p:nvSpPr>
        <p:spPr>
          <a:xfrm>
            <a:off x="1563827" y="6353216"/>
            <a:ext cx="977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https://worldpopulationreview.com/country-rankings/countries-currently-at-war</a:t>
            </a:r>
            <a:r>
              <a:rPr lang="en-GB" dirty="0"/>
              <a:t>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01779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6B006-4A86-890D-0C54-A431F650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ΠΟΛΕΜΟΣ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8705-884C-6BB2-1901-31247ECD0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25625"/>
            <a:ext cx="11115207" cy="4667250"/>
          </a:xfrm>
        </p:spPr>
        <p:txBody>
          <a:bodyPr>
            <a:normAutofit fontScale="92500" lnSpcReduction="20000"/>
          </a:bodyPr>
          <a:lstStyle/>
          <a:p>
            <a:r>
              <a:rPr lang="el-GR" dirty="0">
                <a:solidFill>
                  <a:srgbClr val="374151"/>
                </a:solidFill>
                <a:latin typeface="Arial" panose="020B0604020202020204" pitchFamily="34" charset="0"/>
              </a:rPr>
              <a:t>Σύμφωνα με το Αγγλικό Λεξικό της Οξφόρδης, ο πόλεμος ορίζεται ως:</a:t>
            </a:r>
          </a:p>
          <a:p>
            <a:r>
              <a:rPr lang="el-GR" dirty="0">
                <a:solidFill>
                  <a:srgbClr val="374151"/>
                </a:solidFill>
                <a:latin typeface="Arial" panose="020B0604020202020204" pitchFamily="34" charset="0"/>
              </a:rPr>
              <a:t>(1) μια ένοπλη σύγκρουση μεταξύ διαφορετικών χωρών ή διαφορετικών ομάδων μέσα σε μια χώρα</a:t>
            </a:r>
          </a:p>
          <a:p>
            <a:r>
              <a:rPr lang="el-GR" b="0" i="0" u="none" strike="noStrike" dirty="0">
                <a:solidFill>
                  <a:srgbClr val="374151"/>
                </a:solidFill>
                <a:effectLst/>
                <a:latin typeface="Arial" panose="020B0604020202020204" pitchFamily="34" charset="0"/>
              </a:rPr>
              <a:t>(2) μια </a:t>
            </a:r>
            <a:r>
              <a:rPr lang="el-GR" dirty="0">
                <a:solidFill>
                  <a:srgbClr val="374151"/>
                </a:solidFill>
                <a:latin typeface="Arial" panose="020B0604020202020204" pitchFamily="34" charset="0"/>
              </a:rPr>
              <a:t>κατάσταση ανταγωνισμού ή εχθρότητας μεταξύ διαφόρων ανθρώπων ή ομάδων</a:t>
            </a:r>
          </a:p>
          <a:p>
            <a:r>
              <a:rPr lang="el-GR" dirty="0">
                <a:solidFill>
                  <a:srgbClr val="374151"/>
                </a:solidFill>
                <a:latin typeface="Arial" panose="020B0604020202020204" pitchFamily="34" charset="0"/>
              </a:rPr>
              <a:t>(3) μια διαρκής καμπάνια εναντία σε μια μη επιθυμητή κατάσταση ή δραστηριότητα</a:t>
            </a:r>
          </a:p>
          <a:p>
            <a:r>
              <a:rPr lang="el-GR" dirty="0">
                <a:solidFill>
                  <a:srgbClr val="374151"/>
                </a:solidFill>
                <a:latin typeface="Arial" panose="020B0604020202020204" pitchFamily="34" charset="0"/>
              </a:rPr>
              <a:t>Επειδή πολλές διαφορετικές δραστηριότητες μπορούν να χαρακτηριστούν ως πόλεμοι, ένα </a:t>
            </a:r>
            <a:r>
              <a:rPr lang="el-GR" b="1" dirty="0">
                <a:solidFill>
                  <a:srgbClr val="374151"/>
                </a:solidFill>
                <a:latin typeface="Arial" panose="020B0604020202020204" pitchFamily="34" charset="0"/>
              </a:rPr>
              <a:t>ελάχιστο κριτήριο είναι η ύπαρξη τουλάχιστον 1000 θανάτων στη μάχη</a:t>
            </a:r>
            <a:r>
              <a:rPr lang="el-GR" dirty="0">
                <a:solidFill>
                  <a:srgbClr val="374151"/>
                </a:solidFill>
                <a:latin typeface="Arial" panose="020B0604020202020204" pitchFamily="34" charset="0"/>
              </a:rPr>
              <a:t> (για να τον διακρίνουμε από τη βία χαμηλότερου επιπέδου, όπως απεργίες ή ταραχές) </a:t>
            </a:r>
          </a:p>
          <a:p>
            <a:endParaRPr lang="el-GR" dirty="0">
              <a:solidFill>
                <a:srgbClr val="37415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4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7831-6856-5F20-29A9-3E980E77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ΕΙΔΗ ΠΟΛΕΜΟΥ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ABA0B-589B-9CA7-3A50-36B5861EF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Ηγεμονικός (ή παγκόσμιος ή καθολικός): για τον έλεγχο ολόκληρης της παγκόσμιας τάξης των κανόνων του διεθνούς συστήματος στο σύνολό τους</a:t>
            </a:r>
          </a:p>
          <a:p>
            <a:r>
              <a:rPr lang="el-GR" dirty="0"/>
              <a:t>Ολοκληρωτικός: για να καταληφθεί ένα κράτος και να παραδοθεί η κυβέρνησή του</a:t>
            </a:r>
          </a:p>
          <a:p>
            <a:r>
              <a:rPr lang="el-GR" dirty="0"/>
              <a:t>Περιορισμένος: στρατιωτικές ενέργειες που επιδιώκουν στόχους άλλους από την παράδοση και κατοχή του εχθρού</a:t>
            </a:r>
            <a:endParaRPr lang="en-US" dirty="0"/>
          </a:p>
          <a:p>
            <a:r>
              <a:rPr lang="el-GR" dirty="0"/>
              <a:t>Εμφύλιος: πόλεμος μεταξύ αντιμαχόμενων παρατάξεων στο εσωτερικό ενός κράτους</a:t>
            </a:r>
          </a:p>
          <a:p>
            <a:r>
              <a:rPr lang="el-GR" dirty="0"/>
              <a:t>Αντάρτικος: πόλεμος χωρίς μέτωπα (περιλαμβάνει και ορισμένα είδη εμφυλίων)</a:t>
            </a:r>
            <a:endParaRPr lang="en-US" dirty="0"/>
          </a:p>
          <a:p>
            <a:endParaRPr lang="en-US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90790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35C6-5FC9-306F-8721-61FE1797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l-GR"/>
              <a:t>Ειδη διεθνων συγκρουσεων</a:t>
            </a:r>
            <a:endParaRPr lang="en-GR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6F9AFEB-4C86-CCDA-662A-79749467EB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3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FA98-21A9-8CDA-0577-39B70EC3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1177092"/>
          </a:xfrm>
        </p:spPr>
        <p:txBody>
          <a:bodyPr anchor="b">
            <a:normAutofit/>
          </a:bodyPr>
          <a:lstStyle/>
          <a:p>
            <a:pPr algn="ctr"/>
            <a:r>
              <a:rPr lang="el-GR" sz="4400" dirty="0"/>
              <a:t>1. </a:t>
            </a:r>
            <a:r>
              <a:rPr lang="el-GR" dirty="0"/>
              <a:t>ΕΘΝΟΤΙΚΕΣ ΣΥΓΚΡΟΥΣΕΙΣ</a:t>
            </a:r>
            <a:endParaRPr lang="en-GR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C079-C0B8-D60A-1327-29C37AD7D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989663"/>
            <a:ext cx="11105324" cy="4068237"/>
          </a:xfrm>
        </p:spPr>
        <p:txBody>
          <a:bodyPr anchor="t">
            <a:normAutofit lnSpcReduction="10000"/>
          </a:bodyPr>
          <a:lstStyle/>
          <a:p>
            <a:r>
              <a:rPr lang="el-GR" sz="2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Εθνοτικές</a:t>
            </a:r>
            <a:r>
              <a:rPr lang="el-G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ομάδες: μεγάλες ομάδες ανθρώπων που μοιράζονται προγονικούς, γλωσσικούς, πολιτισμικούς ή θρησκευτικούς δεσμούς</a:t>
            </a:r>
            <a:r>
              <a:rPr lang="el-GR" sz="28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μια κοινή </a:t>
            </a:r>
            <a:r>
              <a:rPr lang="el-GR" sz="2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ταυτότητα </a:t>
            </a:r>
            <a:r>
              <a:rPr lang="el-G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(τα άτομα ταυτίζονται με την ομάδα). </a:t>
            </a:r>
            <a:endParaRPr lang="el-GR" sz="28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Αιτίες </a:t>
            </a:r>
            <a:r>
              <a:rPr lang="el-GR" sz="2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εθνοτικής</a:t>
            </a:r>
            <a:r>
              <a:rPr lang="el-G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βίας:</a:t>
            </a:r>
          </a:p>
          <a:p>
            <a:r>
              <a:rPr lang="el-G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Εθνοκεντρισμός: η τάση να βλέπει κανείς θετικά την ομάδα στην οποία ανήκει και αρνητικά τις </a:t>
            </a:r>
            <a:r>
              <a:rPr lang="el-GR" sz="2800" i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εξωομάδες</a:t>
            </a:r>
            <a:r>
              <a:rPr lang="el-GR" sz="2800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R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8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Απανθρωποποίηση</a:t>
            </a:r>
            <a:r>
              <a:rPr lang="el-GR" sz="2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ο στιγματισμός των εχθρών ως υπανθρώπων ή μη ανθρώπινων, που συχνά οδηγεί σε εκτεταμένη χρήση βίας.</a:t>
            </a:r>
            <a:endParaRPr lang="en-GR" sz="28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45F7-76CA-620B-F77B-C9359FDF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79513"/>
            <a:ext cx="7808140" cy="1099457"/>
          </a:xfrm>
        </p:spPr>
        <p:txBody>
          <a:bodyPr anchor="b">
            <a:normAutofit/>
          </a:bodyPr>
          <a:lstStyle/>
          <a:p>
            <a:r>
              <a:rPr lang="el-GR" sz="4000" dirty="0"/>
              <a:t>2. ΘΡΗΣΚΕΥΤΙΚΕΣ ΣΥΓΚΡΟΥΣΕΙΣ</a:t>
            </a:r>
            <a:endParaRPr lang="en-G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BA518-D978-C4AD-16EB-7C93CBFB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375833"/>
            <a:ext cx="10703339" cy="4865941"/>
          </a:xfrm>
        </p:spPr>
        <p:txBody>
          <a:bodyPr anchor="t">
            <a:no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l-GR" sz="2400" b="1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Ισλαμιστικά</a:t>
            </a:r>
            <a:r>
              <a:rPr lang="el-GR" sz="24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κινήματα</a:t>
            </a:r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l-GR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Μια ευρεία και ετερογενής παγκόσμια θρησκεία που περιλαμβάνει διαφορετικούς πληθυσμούς, όπως Σουνίτες Μουσουλμάνους, </a:t>
            </a:r>
            <a:r>
              <a:rPr lang="el-GR" sz="24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Σιίτες</a:t>
            </a:r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Μουσουλμάνους και πολλά μικρότερα παρακλάδια και αιρέσεις από την Νιγηρία έως την Ινδονησία, με επίκεντρο τη Μέση Ανατολή και Νότια Ασία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</a:t>
            </a:r>
            <a:r>
              <a:rPr lang="el-GR" sz="24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ισλαμιστικές</a:t>
            </a:r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ομάδες υποστηρίζουν ότι κυβέρνηση και κοινωνία θα πρέπει να λειτουργούν με βάση το ισλαμικό δίκαιο. </a:t>
            </a:r>
            <a:endParaRPr lang="en-GR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σημαντικά για διεθνείς σχέσεις, επειδή: </a:t>
            </a:r>
          </a:p>
          <a:p>
            <a:pPr marL="0" lvl="0" indent="0">
              <a:buNone/>
            </a:pPr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η </a:t>
            </a:r>
            <a:r>
              <a:rPr lang="el-GR" sz="24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ισλαμιστική</a:t>
            </a:r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πολιτική μπορεί να οδηγήσει σε διαφορετικές εξωτερικές πολιτικές</a:t>
            </a:r>
            <a:endParaRPr lang="en-GR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l-GR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αποτελούν πλέον μία διακρατική δύναμη που διαμορφώνει την παγκόσμια τάξη και τις σχέσεις ανάμεσα στον παγκόσμιο Βορρά και τον παγκόσμιο Νότο</a:t>
            </a:r>
            <a:endParaRPr lang="en-GR" sz="2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2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">
            <a:extLst>
              <a:ext uri="{FF2B5EF4-FFF2-40B4-BE49-F238E27FC236}">
                <a16:creationId xmlns:a16="http://schemas.microsoft.com/office/drawing/2014/main" id="{D126A9B7-7A3E-2B06-1E79-9E74D47F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115439"/>
            <a:ext cx="5147730" cy="1641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</a:pPr>
            <a:r>
              <a:rPr lang="el-GR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2.ΘΡΗΣΚΕΥΤΙΚΕΣ ΣΥΓΚΡΟΥΣΕΙΣ: </a:t>
            </a:r>
          </a:p>
          <a:p>
            <a:pPr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M</a:t>
            </a:r>
            <a:r>
              <a:rPr lang="el-GR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ε</a:t>
            </a:r>
            <a:r>
              <a:rPr lang="en-US" alt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λη</a:t>
            </a:r>
            <a:r>
              <a:rPr lang="en-US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της</a:t>
            </a:r>
            <a:r>
              <a:rPr lang="en-US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Ισλ</a:t>
            </a:r>
            <a:r>
              <a:rPr lang="en-US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alt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μικ</a:t>
            </a:r>
            <a:r>
              <a:rPr lang="el-GR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η</a:t>
            </a:r>
            <a:r>
              <a:rPr lang="en-US" alt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ς</a:t>
            </a:r>
            <a:r>
              <a:rPr lang="en-US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ΔιΑσκεψης</a:t>
            </a:r>
            <a:r>
              <a:rPr lang="en-US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κ</a:t>
            </a:r>
            <a:r>
              <a:rPr lang="en-US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n-US" alt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ι</a:t>
            </a:r>
            <a:r>
              <a:rPr lang="en-US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π</a:t>
            </a:r>
            <a:r>
              <a:rPr lang="en-US" alt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εριοχ</a:t>
            </a:r>
            <a:r>
              <a:rPr lang="el-GR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ε</a:t>
            </a:r>
            <a:r>
              <a:rPr lang="en-US" alt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ς</a:t>
            </a:r>
            <a:r>
              <a:rPr lang="en-US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συγκρ</a:t>
            </a:r>
            <a:r>
              <a:rPr lang="el-GR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ου</a:t>
            </a:r>
            <a:r>
              <a:rPr lang="en-US" altLang="en-US" sz="3600" cap="all" dirty="0" err="1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σεων</a:t>
            </a:r>
            <a:r>
              <a:rPr lang="en-US" altLang="en-US" sz="3600" cap="all" dirty="0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2948" name="Picture 3" descr="Diagram&#10;&#10;Description automatically generated">
            <a:extLst>
              <a:ext uri="{FF2B5EF4-FFF2-40B4-BE49-F238E27FC236}">
                <a16:creationId xmlns:a16="http://schemas.microsoft.com/office/drawing/2014/main" id="{F6B79B8A-08E7-A5D4-6E1E-8AB41D033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50"/>
          <a:stretch/>
        </p:blipFill>
        <p:spPr bwMode="auto">
          <a:xfrm>
            <a:off x="20" y="975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Text Box 2">
            <a:extLst>
              <a:ext uri="{FF2B5EF4-FFF2-40B4-BE49-F238E27FC236}">
                <a16:creationId xmlns:a16="http://schemas.microsoft.com/office/drawing/2014/main" id="{E1AC6B77-5680-CB26-E78B-091024C39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51587"/>
            <a:ext cx="5147730" cy="36379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000"/>
              </a:spcAft>
              <a:buClr>
                <a:schemeClr val="tx1"/>
              </a:buClr>
              <a:buFont typeface="Arial"/>
              <a:buChar char="•"/>
            </a:pP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Οι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χρωμ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α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τισμένες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χώρες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είν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α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ι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μέλη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της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διάσκεψης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.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Τ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α α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ριθμημέν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α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σημεί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α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είν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α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ι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π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εριοχές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συγκρούσεων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μετ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α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ξύ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Μουσουλμάνων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κ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α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ι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μη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Μουσουλμάνων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ή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κοσμικών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α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ρχών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.</a:t>
            </a:r>
          </a:p>
          <a:p>
            <a:pPr>
              <a:spcAft>
                <a:spcPts val="1000"/>
              </a:spcAft>
              <a:buClr>
                <a:schemeClr val="tx1"/>
              </a:buClr>
              <a:buFont typeface="Arial"/>
              <a:buChar char="•"/>
            </a:pPr>
            <a:endParaRPr lang="en-US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spcAft>
                <a:spcPts val="1000"/>
              </a:spcAft>
              <a:buClr>
                <a:schemeClr val="tx1"/>
              </a:buClr>
              <a:buFont typeface="Arial"/>
              <a:buChar char="•"/>
            </a:pP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Πηγή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Pevehouse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 &amp; Goldstein (2021), </a:t>
            </a:r>
            <a:r>
              <a:rPr lang="en-US" altLang="en-US" dirty="0" err="1">
                <a:solidFill>
                  <a:schemeClr val="tx1"/>
                </a:solidFill>
                <a:latin typeface="+mn-lt"/>
                <a:ea typeface="+mn-ea"/>
              </a:rPr>
              <a:t>σχήμ</a:t>
            </a:r>
            <a:r>
              <a:rPr lang="en-US" altLang="en-US" dirty="0">
                <a:solidFill>
                  <a:schemeClr val="tx1"/>
                </a:solidFill>
                <a:latin typeface="+mn-lt"/>
                <a:ea typeface="+mn-ea"/>
              </a:rPr>
              <a:t>α 5.3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neVTI">
  <a:themeElements>
    <a:clrScheme name="AnalogousFromLightSeedRightStep">
      <a:dk1>
        <a:srgbClr val="000000"/>
      </a:dk1>
      <a:lt1>
        <a:srgbClr val="FFFFFF"/>
      </a:lt1>
      <a:dk2>
        <a:srgbClr val="412624"/>
      </a:dk2>
      <a:lt2>
        <a:srgbClr val="E6E8E2"/>
      </a:lt2>
      <a:accent1>
        <a:srgbClr val="A996C6"/>
      </a:accent1>
      <a:accent2>
        <a:srgbClr val="AF7FBA"/>
      </a:accent2>
      <a:accent3>
        <a:srgbClr val="C593B9"/>
      </a:accent3>
      <a:accent4>
        <a:srgbClr val="BA7F94"/>
      </a:accent4>
      <a:accent5>
        <a:srgbClr val="C69996"/>
      </a:accent5>
      <a:accent6>
        <a:srgbClr val="BA9B7F"/>
      </a:accent6>
      <a:hlink>
        <a:srgbClr val="758A53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854</Words>
  <Application>Microsoft Macintosh PowerPoint</Application>
  <PresentationFormat>Widescreen</PresentationFormat>
  <Paragraphs>101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Next LT Pro</vt:lpstr>
      <vt:lpstr>Calibri</vt:lpstr>
      <vt:lpstr>Posterama</vt:lpstr>
      <vt:lpstr>Symbol</vt:lpstr>
      <vt:lpstr>Times New Roman</vt:lpstr>
      <vt:lpstr>SineVTI</vt:lpstr>
      <vt:lpstr>ΕΙΣΑΓΩΓΗ ΣΤΙΣ ΔΙΕΘΝΕΙΣ ΣΧΕΣΕΙΣ</vt:lpstr>
      <vt:lpstr>PowerPoint Presentation</vt:lpstr>
      <vt:lpstr>ΧΩΡΕΣ ΣΕ ΠΟΛΕΜΟ</vt:lpstr>
      <vt:lpstr>ΠΟΛΕΜΟΣ</vt:lpstr>
      <vt:lpstr>ΕΙΔΗ ΠΟΛΕΜΟΥ</vt:lpstr>
      <vt:lpstr>Ειδη διεθνων συγκρουσεων</vt:lpstr>
      <vt:lpstr>1. ΕΘΝΟΤΙΚΕΣ ΣΥΓΚΡΟΥΣΕΙΣ</vt:lpstr>
      <vt:lpstr>2. ΘΡΗΣΚΕΥΤΙΚΕΣ ΣΥΓΚΡΟΥΣΕΙΣ</vt:lpstr>
      <vt:lpstr>PowerPoint Presentation</vt:lpstr>
      <vt:lpstr>3. ΙΔΕΟΛΟΓΙΚΕΣ ΣΥΓΚΡΟΥΣΕΙΣ</vt:lpstr>
      <vt:lpstr>4. ΕΔΑΦΙΚΕΣ ΣΥΓΚΡΟΥΣΕΙΣ </vt:lpstr>
      <vt:lpstr>5. ΚΥΒΕΡΝΗΤΙΚΕΣ ΣΥΓΚΡΟΥΣΕΙΣ</vt:lpstr>
      <vt:lpstr>6. ΟΙΚΟΝΟΜΙΚΕΣ ΣΥΓΚΡΟΥΣΕΙΣ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ΣΤΙΣ ΔΙΕΘΝΕΙΣ ΣΧΕΣΕΙΣ</dc:title>
  <dc:creator>Sofia Tipaldou</dc:creator>
  <cp:lastModifiedBy>Sofia Tipaldou</cp:lastModifiedBy>
  <cp:revision>5</cp:revision>
  <dcterms:created xsi:type="dcterms:W3CDTF">2024-01-09T13:59:38Z</dcterms:created>
  <dcterms:modified xsi:type="dcterms:W3CDTF">2024-12-18T14:22:09Z</dcterms:modified>
</cp:coreProperties>
</file>