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85" r:id="rId11"/>
    <p:sldId id="265" r:id="rId12"/>
    <p:sldId id="286" r:id="rId13"/>
    <p:sldId id="292" r:id="rId14"/>
    <p:sldId id="293" r:id="rId15"/>
    <p:sldId id="288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48161EA-7C31-47E0-A5C0-A820FDCBF77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64EB0F-6040-4AC6-91B1-0C2FA0E4E70C}" type="datetimeFigureOut">
              <a:rPr lang="el-GR" smtClean="0"/>
              <a:t>10/4/2023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543800" cy="3590255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έμφυλη</a:t>
            </a:r>
            <a:r>
              <a:rPr lang="el-GR" dirty="0"/>
              <a:t> διάσταση της </a:t>
            </a:r>
            <a:r>
              <a:rPr lang="el-GR" dirty="0" smtClean="0"/>
              <a:t>Ιστορίας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/>
              <a:t>ΜΙΑ ΕΠΙΣΚΟΠΗΣΗ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sz="2800" dirty="0" smtClean="0"/>
              <a:t>Τασούλα </a:t>
            </a:r>
            <a:r>
              <a:rPr lang="el-GR" sz="2800" dirty="0" err="1" smtClean="0"/>
              <a:t>Βερβενιώτη</a:t>
            </a:r>
            <a:r>
              <a:rPr lang="el-GR" sz="2800" dirty="0" smtClean="0"/>
              <a:t> 6/4/2023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0409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Οι θεωρητικές αναζητήσεις </a:t>
            </a:r>
            <a:r>
              <a:rPr lang="el-GR" sz="4000" b="1" dirty="0" smtClean="0"/>
              <a:t>&amp; </a:t>
            </a:r>
            <a:br>
              <a:rPr lang="el-GR" sz="4000" b="1" dirty="0" smtClean="0"/>
            </a:br>
            <a:r>
              <a:rPr lang="el-GR" sz="4000" b="1" dirty="0" smtClean="0"/>
              <a:t>οι </a:t>
            </a:r>
            <a:r>
              <a:rPr lang="el-GR" sz="4000" b="1" dirty="0"/>
              <a:t>αλλαγές </a:t>
            </a:r>
            <a:r>
              <a:rPr lang="el-GR" sz="4000" b="1" dirty="0" smtClean="0"/>
              <a:t>στην ιστοριογραφία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γυναικεία καταπίεση είναι συνδεδεμένη με τις κοινωνικές διακρίσεις</a:t>
            </a:r>
          </a:p>
          <a:p>
            <a:r>
              <a:rPr lang="en-US" dirty="0"/>
              <a:t>Angela </a:t>
            </a:r>
            <a:r>
              <a:rPr lang="en-US" dirty="0" smtClean="0"/>
              <a:t>Davis</a:t>
            </a:r>
            <a:r>
              <a:rPr lang="el-GR" dirty="0" smtClean="0"/>
              <a:t>, </a:t>
            </a:r>
            <a:r>
              <a:rPr lang="en-US" i="1" dirty="0" smtClean="0"/>
              <a:t>Women</a:t>
            </a:r>
            <a:r>
              <a:rPr lang="el-GR" i="1" dirty="0"/>
              <a:t>, </a:t>
            </a:r>
            <a:r>
              <a:rPr lang="en-US" i="1" dirty="0"/>
              <a:t>Race and </a:t>
            </a:r>
            <a:r>
              <a:rPr lang="en-US" i="1" dirty="0" smtClean="0"/>
              <a:t>Class</a:t>
            </a:r>
            <a:r>
              <a:rPr lang="el-GR" i="1" dirty="0" smtClean="0"/>
              <a:t> </a:t>
            </a:r>
            <a:r>
              <a:rPr lang="el-GR" dirty="0" smtClean="0"/>
              <a:t>(</a:t>
            </a:r>
            <a:r>
              <a:rPr lang="el-GR" dirty="0"/>
              <a:t>1981</a:t>
            </a:r>
            <a:r>
              <a:rPr lang="el-GR" dirty="0" smtClean="0"/>
              <a:t>): άσκησε κριτική και στα </a:t>
            </a:r>
            <a:r>
              <a:rPr lang="el-GR" dirty="0"/>
              <a:t>κινήματα για την απελευθέρωση των γυναικών της δεκαετίας του </a:t>
            </a:r>
            <a:r>
              <a:rPr lang="el-GR" dirty="0" smtClean="0"/>
              <a:t>1960.</a:t>
            </a:r>
          </a:p>
          <a:p>
            <a:r>
              <a:rPr lang="el-GR" dirty="0"/>
              <a:t>1989: </a:t>
            </a:r>
            <a:r>
              <a:rPr lang="en-US" dirty="0" err="1"/>
              <a:t>intersectionality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 err="1"/>
              <a:t>διαθεματικότητα</a:t>
            </a:r>
            <a:r>
              <a:rPr lang="el-GR" dirty="0"/>
              <a:t>): </a:t>
            </a:r>
          </a:p>
          <a:p>
            <a:pPr lvl="1"/>
            <a:r>
              <a:rPr lang="el-GR" dirty="0"/>
              <a:t>οι κοινωνικοί μηχανισμοί καταπίεσης και διακρίσεων δημιουργούν σε κάθε άνθρωπο διαφορετικές εμπειρίες, οι οποίες εξαρτώνται από το φύλο, τη φυλή, την κοινωνική τάξη, </a:t>
            </a:r>
            <a:r>
              <a:rPr lang="el-GR" dirty="0" smtClean="0"/>
              <a:t>τη </a:t>
            </a:r>
            <a:r>
              <a:rPr lang="el-GR" dirty="0"/>
              <a:t>θρησκεία, την ηλικία, τον τόπο, την αναπηρία, κτλ </a:t>
            </a:r>
            <a:endParaRPr lang="el-GR" dirty="0" smtClean="0"/>
          </a:p>
          <a:p>
            <a:pPr lvl="1"/>
            <a:r>
              <a:rPr lang="el-GR" dirty="0" smtClean="0"/>
              <a:t>Υπάρχουν </a:t>
            </a:r>
            <a:r>
              <a:rPr lang="el-GR" dirty="0"/>
              <a:t>πολλαπλά στρώματα καταπίεσης που διασταυρώνονται (π.χ. μαύρη, ηλικιωμένη, φτωχή)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άνθρωποι διαθέτουν πολλαπλές και πολλές φορές επικαλυπτόμενες ταυτότητες </a:t>
            </a:r>
            <a:endParaRPr lang="el-GR" dirty="0" smtClean="0"/>
          </a:p>
          <a:p>
            <a:pPr lvl="1"/>
            <a:r>
              <a:rPr lang="el-GR" dirty="0" smtClean="0"/>
              <a:t>Μια διάκριση μπορεί να είναι ταυτόχρονα «καλή» και «κακή».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977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C76611B-1C52-44E5-8474-69A22262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080120"/>
          </a:xfrm>
        </p:spPr>
        <p:txBody>
          <a:bodyPr>
            <a:noAutofit/>
          </a:bodyPr>
          <a:lstStyle/>
          <a:p>
            <a:r>
              <a:rPr lang="el-GR" sz="3600" b="1" dirty="0"/>
              <a:t>Οι θεωρητικές αναζητήσεις </a:t>
            </a:r>
            <a:r>
              <a:rPr lang="el-GR" sz="3600" b="1" dirty="0" smtClean="0"/>
              <a:t>&amp; οι </a:t>
            </a:r>
            <a:r>
              <a:rPr lang="el-GR" sz="3600" b="1" dirty="0"/>
              <a:t>αλλαγές </a:t>
            </a:r>
            <a:r>
              <a:rPr lang="el-GR" sz="3600" b="1" dirty="0" smtClean="0"/>
              <a:t>στην ιστοριογραφία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8B84609-4B63-487F-A794-23162B78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7128908" cy="460851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1986: </a:t>
            </a:r>
            <a:r>
              <a:rPr lang="en-US" dirty="0"/>
              <a:t>Joan Wallach Scott</a:t>
            </a:r>
            <a:r>
              <a:rPr lang="el-GR" dirty="0"/>
              <a:t>, "</a:t>
            </a:r>
            <a:r>
              <a:rPr lang="en-US" dirty="0"/>
              <a:t>Gender</a:t>
            </a:r>
            <a:r>
              <a:rPr lang="el-GR" dirty="0"/>
              <a:t>: </a:t>
            </a:r>
            <a:r>
              <a:rPr lang="en-US" dirty="0"/>
              <a:t>A Useful Category of Historical Analysis</a:t>
            </a:r>
            <a:r>
              <a:rPr lang="el-GR" dirty="0" smtClean="0"/>
              <a:t>"</a:t>
            </a:r>
            <a:endParaRPr lang="el-GR" i="1" dirty="0"/>
          </a:p>
          <a:p>
            <a:pPr lvl="1"/>
            <a:r>
              <a:rPr lang="el-GR" dirty="0"/>
              <a:t> η γυναικεία ιστορία δεν μπορεί να είναι μια συμπληρωματική ιστορία, δίπλα στη ‘μεγάλη’ ιστορία.</a:t>
            </a:r>
          </a:p>
          <a:p>
            <a:pPr lvl="1"/>
            <a:r>
              <a:rPr lang="el-GR" dirty="0"/>
              <a:t>Το κοινωνικό φύλο αποτελεί μια χρήσιμη κατηγορία για την ιστορική ανάλυση</a:t>
            </a:r>
          </a:p>
          <a:p>
            <a:pPr lvl="1"/>
            <a:r>
              <a:rPr lang="el-GR" dirty="0"/>
              <a:t>Η άσκηση της εξουσίας, η διαμόρφωση των </a:t>
            </a:r>
            <a:r>
              <a:rPr lang="el-GR" dirty="0" smtClean="0"/>
              <a:t>ταυτοτήτων</a:t>
            </a:r>
          </a:p>
          <a:p>
            <a:r>
              <a:rPr lang="en-US" dirty="0"/>
              <a:t>Judith Butler</a:t>
            </a:r>
            <a:r>
              <a:rPr lang="el-GR" dirty="0"/>
              <a:t> </a:t>
            </a:r>
            <a:r>
              <a:rPr lang="en-US" i="1" dirty="0" smtClean="0"/>
              <a:t>Gender </a:t>
            </a:r>
            <a:r>
              <a:rPr lang="en-US" i="1" dirty="0"/>
              <a:t>trouble</a:t>
            </a:r>
            <a:r>
              <a:rPr lang="el-GR" i="1" dirty="0"/>
              <a:t> : </a:t>
            </a:r>
            <a:r>
              <a:rPr lang="en-US" i="1" dirty="0"/>
              <a:t>feminism and the subversion of </a:t>
            </a:r>
            <a:r>
              <a:rPr lang="en-US" i="1" dirty="0" smtClean="0"/>
              <a:t>identit</a:t>
            </a:r>
            <a:r>
              <a:rPr lang="en-US" dirty="0" smtClean="0"/>
              <a:t>y</a:t>
            </a:r>
            <a:r>
              <a:rPr lang="el-GR" dirty="0" smtClean="0"/>
              <a:t> (1990).</a:t>
            </a:r>
          </a:p>
          <a:p>
            <a:pPr lvl="1"/>
            <a:r>
              <a:rPr lang="el-GR" dirty="0"/>
              <a:t>απορρίπτει τις διχοτομίες </a:t>
            </a:r>
            <a:r>
              <a:rPr lang="el-GR" dirty="0" smtClean="0"/>
              <a:t>-  τη </a:t>
            </a:r>
            <a:r>
              <a:rPr lang="el-GR" dirty="0"/>
              <a:t>διάκριση ανάμεσα στο κοινωνικό φύλο (</a:t>
            </a:r>
            <a:r>
              <a:rPr lang="en-US" dirty="0"/>
              <a:t>gender</a:t>
            </a:r>
            <a:r>
              <a:rPr lang="el-GR" dirty="0"/>
              <a:t>) και το βιολογικό φύλο (</a:t>
            </a:r>
            <a:r>
              <a:rPr lang="en-US" dirty="0"/>
              <a:t>sex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Κατασκευάζονται στο πλαίσιο ενός πολιτισμού</a:t>
            </a:r>
          </a:p>
          <a:p>
            <a:pPr lvl="1"/>
            <a:r>
              <a:rPr lang="el-GR" dirty="0"/>
              <a:t>Η αποδόμηση της διάκρισης </a:t>
            </a:r>
            <a:r>
              <a:rPr lang="en-US" dirty="0"/>
              <a:t>sex</a:t>
            </a:r>
            <a:r>
              <a:rPr lang="el-GR" dirty="0"/>
              <a:t>/</a:t>
            </a:r>
            <a:r>
              <a:rPr lang="en-US" dirty="0"/>
              <a:t>gender</a:t>
            </a:r>
            <a:r>
              <a:rPr lang="el-GR" dirty="0"/>
              <a:t> έχει υιοθετηθεί ιδιαίτερα από </a:t>
            </a:r>
            <a:r>
              <a:rPr lang="en-US" dirty="0"/>
              <a:t>queer</a:t>
            </a:r>
            <a:r>
              <a:rPr lang="el-GR" dirty="0"/>
              <a:t> θεωρητικούς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2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861048"/>
            <a:ext cx="7659687" cy="2793752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ελληνικη</a:t>
            </a:r>
            <a:r>
              <a:rPr lang="el-GR" dirty="0" smtClean="0"/>
              <a:t> </a:t>
            </a:r>
            <a:r>
              <a:rPr lang="el-GR" dirty="0" err="1" smtClean="0"/>
              <a:t>περιπτωση</a:t>
            </a:r>
            <a:r>
              <a:rPr lang="el-GR" dirty="0" smtClean="0"/>
              <a:t> και οι </a:t>
            </a:r>
            <a:r>
              <a:rPr lang="el-GR" dirty="0" err="1" smtClean="0"/>
              <a:t>ιδιορυθμιεσ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611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απαρχές: το ‘πρώτο κύμα’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1830: ίδρυση Ελληνικού Κράτους (Πελοπόννησος, Στερεά, Κυκλάδες). </a:t>
            </a:r>
          </a:p>
          <a:p>
            <a:r>
              <a:rPr lang="el-GR" dirty="0" smtClean="0"/>
              <a:t>1850: Λόγιες </a:t>
            </a:r>
            <a:r>
              <a:rPr lang="el-GR" dirty="0"/>
              <a:t>γυναίκες, στην Αθήνα, την Κωνσταντινούπολη ή τη Σμύρνη, έγραφαν σε λογοτεχνικά περιοδικά και εξέδιδαν γυναικεία περιοδικά. </a:t>
            </a:r>
            <a:endParaRPr lang="el-GR" dirty="0" smtClean="0"/>
          </a:p>
          <a:p>
            <a:r>
              <a:rPr lang="el-GR" dirty="0" smtClean="0"/>
              <a:t>1870: Φιλανθρωπικά σωματεία - γυναίκες </a:t>
            </a:r>
            <a:r>
              <a:rPr lang="el-GR" dirty="0"/>
              <a:t>της μεσαίας </a:t>
            </a:r>
            <a:r>
              <a:rPr lang="el-GR" dirty="0" smtClean="0"/>
              <a:t>τάξης</a:t>
            </a:r>
          </a:p>
          <a:p>
            <a:r>
              <a:rPr lang="el-GR" dirty="0" smtClean="0"/>
              <a:t>1887: </a:t>
            </a:r>
            <a:r>
              <a:rPr lang="el-GR" i="1" dirty="0" err="1"/>
              <a:t>Εφημερίς</a:t>
            </a:r>
            <a:r>
              <a:rPr lang="el-GR" i="1" dirty="0"/>
              <a:t> των </a:t>
            </a:r>
            <a:r>
              <a:rPr lang="el-GR" i="1" dirty="0" smtClean="0"/>
              <a:t>Κυριών,</a:t>
            </a:r>
            <a:r>
              <a:rPr lang="el-GR" dirty="0" smtClean="0"/>
              <a:t> Καλλιρόη </a:t>
            </a:r>
            <a:r>
              <a:rPr lang="el-GR" dirty="0" err="1" smtClean="0"/>
              <a:t>Παρρέν</a:t>
            </a:r>
            <a:endParaRPr lang="el-GR" dirty="0" smtClean="0"/>
          </a:p>
          <a:p>
            <a:r>
              <a:rPr lang="el-GR" dirty="0" smtClean="0"/>
              <a:t>1908: Εθνικό Συμβούλιο Ελληνίδων, τμήμα του Διεθνούς Συμβουλίου Γυναικών</a:t>
            </a:r>
          </a:p>
          <a:p>
            <a:pPr lvl="1"/>
            <a:r>
              <a:rPr lang="el-GR" dirty="0" smtClean="0"/>
              <a:t>από το 1920 εξέδιδε το περιοδικό </a:t>
            </a:r>
            <a:r>
              <a:rPr lang="el-GR" i="1" dirty="0" err="1" smtClean="0"/>
              <a:t>Ελληνίς</a:t>
            </a:r>
            <a:endParaRPr lang="el-GR" dirty="0" smtClean="0"/>
          </a:p>
          <a:p>
            <a:r>
              <a:rPr lang="el-GR" dirty="0" smtClean="0"/>
              <a:t>1911: Λύκειο </a:t>
            </a:r>
            <a:r>
              <a:rPr lang="el-GR" dirty="0"/>
              <a:t>των </a:t>
            </a:r>
            <a:r>
              <a:rPr lang="el-GR" dirty="0" smtClean="0"/>
              <a:t>Ελληνίδων</a:t>
            </a:r>
          </a:p>
          <a:p>
            <a:r>
              <a:rPr lang="el-GR" dirty="0" smtClean="0"/>
              <a:t>«</a:t>
            </a:r>
            <a:r>
              <a:rPr lang="el-GR" dirty="0"/>
              <a:t>πρώτο κύμα του φεμινισμού</a:t>
            </a:r>
            <a:r>
              <a:rPr lang="el-GR" dirty="0" smtClean="0"/>
              <a:t>»: η διεκδίκηση θεσμικών αλλαγών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51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αλυτρωτισμός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Οι γυναικείες διεκδικήσεις </a:t>
            </a:r>
            <a:r>
              <a:rPr lang="el-GR" dirty="0"/>
              <a:t>είναι συνδεδεμένες με τον </a:t>
            </a:r>
            <a:r>
              <a:rPr lang="el-GR" dirty="0" smtClean="0"/>
              <a:t>αλυτρωτισμό και την υλοποίηση </a:t>
            </a:r>
            <a:r>
              <a:rPr lang="el-GR" dirty="0"/>
              <a:t>της Μεγάλης </a:t>
            </a:r>
            <a:r>
              <a:rPr lang="el-GR" dirty="0" smtClean="0"/>
              <a:t>Ιδέας</a:t>
            </a:r>
          </a:p>
          <a:p>
            <a:pPr lvl="1"/>
            <a:r>
              <a:rPr lang="el-GR" dirty="0" smtClean="0"/>
              <a:t>ο </a:t>
            </a:r>
            <a:r>
              <a:rPr lang="el-GR" dirty="0"/>
              <a:t>«ατυχής</a:t>
            </a:r>
            <a:r>
              <a:rPr lang="el-GR" dirty="0" smtClean="0"/>
              <a:t>» πόλεμος </a:t>
            </a:r>
            <a:r>
              <a:rPr lang="el-GR" dirty="0"/>
              <a:t>του </a:t>
            </a:r>
            <a:r>
              <a:rPr lang="el-GR" dirty="0" smtClean="0"/>
              <a:t>1897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Βαλκανικοί (1912-13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ο </a:t>
            </a:r>
            <a:r>
              <a:rPr lang="el-GR" dirty="0"/>
              <a:t>Α΄ </a:t>
            </a:r>
            <a:r>
              <a:rPr lang="el-GR" dirty="0" smtClean="0"/>
              <a:t>Παγκόσμιος: </a:t>
            </a:r>
            <a:r>
              <a:rPr lang="el-GR" dirty="0"/>
              <a:t>το κράτος διπλασίασε την έκτασή </a:t>
            </a:r>
            <a:r>
              <a:rPr lang="el-GR" dirty="0" smtClean="0"/>
              <a:t>του </a:t>
            </a:r>
          </a:p>
          <a:p>
            <a:pPr lvl="1"/>
            <a:r>
              <a:rPr lang="el-GR" dirty="0" smtClean="0"/>
              <a:t>Μικρασιατική </a:t>
            </a:r>
            <a:r>
              <a:rPr lang="el-GR" dirty="0"/>
              <a:t>Εκστρατεία (1919-1922</a:t>
            </a:r>
            <a:r>
              <a:rPr lang="el-GR" dirty="0" smtClean="0"/>
              <a:t>) </a:t>
            </a:r>
          </a:p>
          <a:p>
            <a:r>
              <a:rPr lang="el-GR" dirty="0" smtClean="0"/>
              <a:t>Γυναίκες </a:t>
            </a:r>
            <a:r>
              <a:rPr lang="el-GR" dirty="0"/>
              <a:t>των πόλεων συμπαραστάθηκαν στους μαχόμενους άντρες ως αδελφές νοσοκόμες </a:t>
            </a:r>
            <a:r>
              <a:rPr lang="el-GR" dirty="0" smtClean="0"/>
              <a:t>ή </a:t>
            </a:r>
            <a:r>
              <a:rPr lang="el-GR" dirty="0"/>
              <a:t>μάνες του στρατιώτη </a:t>
            </a:r>
            <a:endParaRPr lang="el-GR" dirty="0" smtClean="0"/>
          </a:p>
          <a:p>
            <a:r>
              <a:rPr lang="el-GR" dirty="0" smtClean="0"/>
              <a:t>τη </a:t>
            </a:r>
            <a:r>
              <a:rPr lang="el-GR" dirty="0"/>
              <a:t>συμμετοχή τους διευκόλυνε ο ζωτικός μύθος της «γυναίκας - σωτήρα», που στηρίχτηκε στην παράδοση και στη θρησκεία (η Παναγιά καθοδηγεί τον εθνικό στρατό).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βιολογική «διαφορά», η ανισότητα των φύλων, μετατράπηκε σε πηγή μιας θετικής ταυτότητας: οι γυναίκες μπορούσαν να είναι πολίτες, να παρεμβαίνουν δυναμικά για να σώσουν το έθνος, αλλά και να διεκδικούν δικαιώματα</a:t>
            </a:r>
          </a:p>
        </p:txBody>
      </p:sp>
    </p:spTree>
    <p:extLst>
      <p:ext uri="{BB962C8B-B14F-4D97-AF65-F5344CB8AC3E}">
        <p14:creationId xmlns:p14="http://schemas.microsoft.com/office/powerpoint/2010/main" val="294421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Μάννα του Στρατιώτη</a:t>
            </a:r>
            <a:endParaRPr lang="el-GR" dirty="0"/>
          </a:p>
        </p:txBody>
      </p:sp>
      <p:pic>
        <p:nvPicPr>
          <p:cNvPr id="1026" name="Picture 2" descr="C:\Users\ME\Documents\Εμφύλιος - Γυναίκες\Μάνες Στρατιώτη\MELA 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613" y="1600200"/>
            <a:ext cx="32311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Φιλανθρωπία και εθνικισμός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γυναίκες των πόλεων </a:t>
            </a:r>
          </a:p>
          <a:p>
            <a:pPr lvl="1"/>
            <a:r>
              <a:rPr lang="el-GR" dirty="0" smtClean="0"/>
              <a:t>Συμμετέχουν στις </a:t>
            </a:r>
            <a:r>
              <a:rPr lang="el-GR" dirty="0"/>
              <a:t>εθνικές διεκδικήσεις </a:t>
            </a:r>
            <a:endParaRPr lang="el-GR" dirty="0" smtClean="0"/>
          </a:p>
          <a:p>
            <a:pPr lvl="1"/>
            <a:r>
              <a:rPr lang="el-GR" dirty="0" smtClean="0"/>
              <a:t>Διεκδικούν δικαιώματα υπέρ των γυναικών</a:t>
            </a:r>
          </a:p>
          <a:p>
            <a:pPr lvl="1"/>
            <a:r>
              <a:rPr lang="el-GR" dirty="0" smtClean="0"/>
              <a:t>Ασκούν φιλανθρωπικές δράσεις </a:t>
            </a:r>
          </a:p>
          <a:p>
            <a:r>
              <a:rPr lang="el-GR" dirty="0" smtClean="0"/>
              <a:t>Η </a:t>
            </a:r>
            <a:r>
              <a:rPr lang="el-GR" dirty="0"/>
              <a:t>Αύρα </a:t>
            </a:r>
            <a:r>
              <a:rPr lang="el-GR" dirty="0" err="1"/>
              <a:t>Θεοδωροπούλου</a:t>
            </a:r>
            <a:r>
              <a:rPr lang="el-GR" dirty="0"/>
              <a:t>, μια εμβληματική μορφή του φεμινιστικού κινήματος, ίδρυσε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/>
              <a:t>1918 τον Σύνδεσμο «Αδελφή του Στρατιώτη» </a:t>
            </a:r>
            <a:endParaRPr lang="el-GR" dirty="0" smtClean="0"/>
          </a:p>
          <a:p>
            <a:pPr lvl="1"/>
            <a:r>
              <a:rPr lang="el-GR" dirty="0" smtClean="0"/>
              <a:t>Το 1920 </a:t>
            </a:r>
            <a:r>
              <a:rPr lang="el-GR" dirty="0"/>
              <a:t>τον «Σύνδεσμο για τα Δικαιώματα της Γυναίκας», ο οποίος πρωτοστάτησε στον αγώνα για την </a:t>
            </a:r>
            <a:r>
              <a:rPr lang="el-GR" dirty="0" smtClean="0"/>
              <a:t>ψήφο</a:t>
            </a:r>
          </a:p>
          <a:p>
            <a:pPr lvl="1"/>
            <a:r>
              <a:rPr lang="el-GR" dirty="0" smtClean="0"/>
              <a:t>Επόπτευε </a:t>
            </a:r>
            <a:r>
              <a:rPr lang="el-GR" dirty="0"/>
              <a:t>πενήντα καταυλισμούς </a:t>
            </a:r>
            <a:r>
              <a:rPr lang="el-GR" dirty="0" err="1"/>
              <a:t>Μικρασιατών</a:t>
            </a:r>
            <a:r>
              <a:rPr lang="el-GR" dirty="0"/>
              <a:t> προσφύγων, ίδρυε ορφανοτροφεία και επαγγελματικές </a:t>
            </a:r>
            <a:r>
              <a:rPr lang="el-GR" dirty="0" smtClean="0"/>
              <a:t>σχολές. </a:t>
            </a:r>
          </a:p>
          <a:p>
            <a:r>
              <a:rPr lang="el-GR" dirty="0" smtClean="0"/>
              <a:t>Το 1930 δόθηκε το δικαίωμα ψήφου με περιορισμούς, για τις Δημοτικές εκλογές.</a:t>
            </a:r>
          </a:p>
          <a:p>
            <a:r>
              <a:rPr lang="el-GR" dirty="0" smtClean="0"/>
              <a:t>Δικτατορία </a:t>
            </a:r>
            <a:r>
              <a:rPr lang="el-GR" dirty="0"/>
              <a:t>του Μεταξά (1936-1940) ο Σύνδεσμος αρνήθηκε να περιοριστεί σε φιλανθρωπικές δραστηριότητες και σταμάτησε τη δράση του.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01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Β΄ Παγκόσμιος πόλεμος</a:t>
            </a:r>
            <a:br>
              <a:rPr lang="el-GR" dirty="0"/>
            </a:br>
            <a:r>
              <a:rPr lang="el-GR" dirty="0"/>
              <a:t> (1940-1944)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Τριπλή Κατοχή (Γερμανία, Ιταλία, </a:t>
            </a:r>
            <a:r>
              <a:rPr lang="el-GR" dirty="0" smtClean="0"/>
              <a:t>Βουλγαρία</a:t>
            </a:r>
            <a:r>
              <a:rPr lang="el-GR" dirty="0"/>
              <a:t>)</a:t>
            </a:r>
          </a:p>
          <a:p>
            <a:r>
              <a:rPr lang="el-GR" dirty="0"/>
              <a:t>Δημιουργία ενός μεγάλου αντιστασιακού κινήματος </a:t>
            </a:r>
            <a:r>
              <a:rPr lang="el-GR" dirty="0" smtClean="0"/>
              <a:t>στις πόλεις και στην ύπαιθρο (αντάρτικο)</a:t>
            </a:r>
            <a:endParaRPr lang="el-GR" dirty="0"/>
          </a:p>
          <a:p>
            <a:r>
              <a:rPr lang="el-GR" dirty="0" smtClean="0"/>
              <a:t>Μαζική συμμετοχή των γυναικών - χωρίς πολιτικά δικαιώματα</a:t>
            </a:r>
          </a:p>
          <a:p>
            <a:r>
              <a:rPr lang="el-GR" dirty="0" smtClean="0"/>
              <a:t>Οι σκληρές συνθήκες κατάκτησης</a:t>
            </a:r>
          </a:p>
          <a:p>
            <a:pPr lvl="1"/>
            <a:r>
              <a:rPr lang="el-GR" dirty="0" smtClean="0"/>
              <a:t>Στην πόλη:  η πείνα, ο πληθωρισμός,  έλλειψη νερού, σαπουνιού,  οι βόθρους, τα σκουπίδια,  οι αρρώστιες</a:t>
            </a:r>
          </a:p>
          <a:p>
            <a:pPr lvl="1"/>
            <a:r>
              <a:rPr lang="el-GR" dirty="0" smtClean="0"/>
              <a:t>Στην ύπαιθρο: βιαιότητες, καμένα χωριά,  ομηρία,  εκκαθαριστικές επιχειρήσεις, λεηλασίες, βιασμοί</a:t>
            </a:r>
          </a:p>
          <a:p>
            <a:r>
              <a:rPr lang="el-GR" dirty="0" smtClean="0"/>
              <a:t>Συμμετέχουν ως ελληνίδες, ως μάνες, ως αδελφές αγωνιστών </a:t>
            </a:r>
          </a:p>
          <a:p>
            <a:r>
              <a:rPr lang="el-GR" dirty="0" err="1" smtClean="0"/>
              <a:t>Ριζοσπαστικοποιούνται</a:t>
            </a:r>
            <a:r>
              <a:rPr lang="el-GR" dirty="0" smtClean="0"/>
              <a:t> και απελευθερώνονται – τα νέα κορίτσια</a:t>
            </a: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6435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και πως οργανώνονται;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Εντάχθηκαν </a:t>
            </a:r>
            <a:r>
              <a:rPr lang="el-GR" dirty="0"/>
              <a:t>στη μαζικότερη αντιστασιακή οργάνωση, το </a:t>
            </a:r>
            <a:r>
              <a:rPr lang="el-GR" dirty="0" smtClean="0"/>
              <a:t>ΕΑΜ: Εθνική απελευθέρωσης και Λαοκρατία. </a:t>
            </a:r>
          </a:p>
          <a:p>
            <a:r>
              <a:rPr lang="el-GR" dirty="0" smtClean="0"/>
              <a:t>Οι </a:t>
            </a:r>
            <a:r>
              <a:rPr lang="el-GR" dirty="0" err="1"/>
              <a:t>Εαμικές</a:t>
            </a:r>
            <a:r>
              <a:rPr lang="el-GR" dirty="0"/>
              <a:t> οργανώσεις</a:t>
            </a:r>
          </a:p>
          <a:p>
            <a:pPr lvl="1"/>
            <a:r>
              <a:rPr lang="el-GR" dirty="0"/>
              <a:t>Εθνική Αλληλεγγύη: μια «γυναικεία» οργάνωση </a:t>
            </a:r>
          </a:p>
          <a:p>
            <a:pPr lvl="1"/>
            <a:r>
              <a:rPr lang="el-GR" dirty="0"/>
              <a:t>ΕΠΟΝ: </a:t>
            </a:r>
            <a:r>
              <a:rPr lang="el-GR" dirty="0" smtClean="0"/>
              <a:t>η νεολαία </a:t>
            </a:r>
            <a:r>
              <a:rPr lang="el-GR" dirty="0"/>
              <a:t>/ αγόρια και κορίτσια περίπου ίσα</a:t>
            </a:r>
          </a:p>
          <a:p>
            <a:pPr lvl="1"/>
            <a:r>
              <a:rPr lang="el-GR" dirty="0"/>
              <a:t>ΕΛΑΣ (Ελληνικός Λαϊκός Απελευθερωτικός  Στρατός) –  Γυναικείες διμοιρίες / </a:t>
            </a:r>
            <a:r>
              <a:rPr lang="el-GR" dirty="0" err="1" smtClean="0"/>
              <a:t>Εφεδροελασίτισσες</a:t>
            </a:r>
            <a:r>
              <a:rPr lang="el-GR" dirty="0" smtClean="0"/>
              <a:t>. Είναι κυρίως αγρότισσες.</a:t>
            </a:r>
            <a:endParaRPr lang="el-GR" dirty="0"/>
          </a:p>
          <a:p>
            <a:r>
              <a:rPr lang="el-GR" dirty="0"/>
              <a:t>Οι γυναίκες ψήφισαν χωρίς περιορισμούς.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οργανώσεις του Στρατηγείου Μ. Ανατολής</a:t>
            </a:r>
            <a:r>
              <a:rPr lang="el-GR" dirty="0" smtClean="0"/>
              <a:t>: </a:t>
            </a:r>
            <a:r>
              <a:rPr lang="el-GR" dirty="0"/>
              <a:t>ασύρματοι (Λ. Καραγιάννη)</a:t>
            </a:r>
          </a:p>
          <a:p>
            <a:r>
              <a:rPr lang="el-GR" dirty="0"/>
              <a:t>ΠΕΑΝ: ανατίναξη ΕΣΠΟ (Ιουλία </a:t>
            </a:r>
            <a:r>
              <a:rPr lang="el-GR" dirty="0" err="1"/>
              <a:t>Μπίμπα</a:t>
            </a:r>
            <a:r>
              <a:rPr lang="el-GR" dirty="0"/>
              <a:t>) </a:t>
            </a:r>
            <a:endParaRPr lang="el-GR" dirty="0" smtClean="0"/>
          </a:p>
          <a:p>
            <a:r>
              <a:rPr lang="el-GR" dirty="0" smtClean="0"/>
              <a:t>Αμφισβήτησαν </a:t>
            </a:r>
            <a:r>
              <a:rPr lang="el-GR" dirty="0"/>
              <a:t>έμπρακτα την πατριαρχική εικόνα της «γυναίκας</a:t>
            </a:r>
            <a:r>
              <a:rPr lang="el-GR" dirty="0" smtClean="0"/>
              <a:t>», αλλά αποστασιοποιήθηκαν από τον </a:t>
            </a:r>
            <a:r>
              <a:rPr lang="el-GR" dirty="0"/>
              <a:t>όρο «φεμινισμός», </a:t>
            </a:r>
            <a:r>
              <a:rPr lang="el-GR" dirty="0" smtClean="0"/>
              <a:t>όπως </a:t>
            </a:r>
            <a:r>
              <a:rPr lang="el-GR" dirty="0"/>
              <a:t>σε όλα σχεδόν τα αντιφασιστικά κινήματα.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69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γυναίκες στην Αντίσταση</a:t>
            </a:r>
            <a:endParaRPr lang="el-GR" dirty="0"/>
          </a:p>
        </p:txBody>
      </p:sp>
      <p:pic>
        <p:nvPicPr>
          <p:cNvPr id="4" name="3 - Θέση περιεχομένου" descr="6a ΦΑ_14_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768751" cy="4552156"/>
          </a:xfrm>
        </p:spPr>
      </p:pic>
    </p:spTree>
    <p:extLst>
      <p:ext uri="{BB962C8B-B14F-4D97-AF65-F5344CB8AC3E}">
        <p14:creationId xmlns:p14="http://schemas.microsoft.com/office/powerpoint/2010/main" val="39663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861048"/>
            <a:ext cx="7659687" cy="2793752"/>
          </a:xfrm>
        </p:spPr>
        <p:txBody>
          <a:bodyPr/>
          <a:lstStyle/>
          <a:p>
            <a:r>
              <a:rPr lang="el-GR" dirty="0" smtClean="0"/>
              <a:t>Η ΙΣΤΟΡΙΑ ΚΑΙ Η ΙΣΤΟΡΙΟΓΡΑΦΙΑ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527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γυναίκες στην Αντίσταση</a:t>
            </a:r>
            <a:endParaRPr lang="el-GR" dirty="0"/>
          </a:p>
        </p:txBody>
      </p:sp>
      <p:pic>
        <p:nvPicPr>
          <p:cNvPr id="4" name="3 - Θέση περιεχομένου" descr="8a-ΦΑ_14_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0864"/>
            <a:ext cx="5400600" cy="5337514"/>
          </a:xfrm>
        </p:spPr>
      </p:pic>
    </p:spTree>
    <p:extLst>
      <p:ext uri="{BB962C8B-B14F-4D97-AF65-F5344CB8AC3E}">
        <p14:creationId xmlns:p14="http://schemas.microsoft.com/office/powerpoint/2010/main" val="3532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μαρτυρία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Έχει σχέση που άλλαξε όλη η δομή η στερεωμένη, η στρωμένη, η κανονική ζωή, όπως τινάχτηκε στο αέρα η Ελλάδα ολόκληρη και η στρωμένη τους ζωή όλα τα </a:t>
            </a:r>
            <a:r>
              <a:rPr lang="el-GR" dirty="0" err="1" smtClean="0"/>
              <a:t>καλοβολεμένα</a:t>
            </a:r>
            <a:r>
              <a:rPr lang="el-GR" dirty="0" smtClean="0"/>
              <a:t> που ήταν έτσι όπως ήταν στην Ελλάδα, </a:t>
            </a:r>
            <a:r>
              <a:rPr lang="el-GR" dirty="0" err="1" smtClean="0"/>
              <a:t>σπάσαν</a:t>
            </a:r>
            <a:r>
              <a:rPr lang="el-GR" dirty="0" smtClean="0"/>
              <a:t>, τινάχτηκαν στον αέρα έτσι ακριβώς και με μεγαλύτερη δύναμη το γυναικείο κίνημα, γιατί είναι ζωή και η ζωή είναι πολύ ζωντανό πράγμα και επειδή κρατιούνταν πιο πολύ απ' όλα το γυναικείο κομμάτι κλεισμένο και καταπιεσμένο εκεί ήταν και η δυνατότερη έκρηξη. Έσπασε πιο πολύ. </a:t>
            </a:r>
          </a:p>
          <a:p>
            <a:pPr>
              <a:buNone/>
            </a:pPr>
            <a:r>
              <a:rPr lang="el-GR" dirty="0" smtClean="0"/>
              <a:t>Λοιπόν μέσα στη γενική έκρηξη που έγινε τότε η έκρηξη των γυναικών ήταν πολύ δυνατότερη. Αν -ας πούμε- της Ελλάδας η έκρηξη ήταν 10 μεγατόνων των γυναικών ήταν 100 μεγατόνων. Τέτοιο πράγμα. Τέτοια ανατροπή, πλήρης. Αδιανόητο να το πιάσει το μυαλό του σημερινού ανθρώπου τι μεγάλη αλλαγή έγινε. </a:t>
            </a:r>
          </a:p>
          <a:p>
            <a:pPr>
              <a:buNone/>
            </a:pPr>
            <a:r>
              <a:rPr lang="el-GR" dirty="0" smtClean="0"/>
              <a:t>Μαρία Καραγιώργη, 24 Οκτωβρίου 1988.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210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πορεία προς τον εμφύλιο πόλεμο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Απελευθέρωση: Οκτώβριος 1944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Μάχη της Αθήνας: Δεκέμβρης 1944 (ήττα ΕΑΜ/ΕΛΑΣ)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Συμφωνία της Βάρκιζας: Φλεβάρης 1945 (παράδοση των όπλων του ΕΛΑΣ)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«Λευκή τρομοκρατία»: 1945-1946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Παρέμεινε το </a:t>
            </a:r>
            <a:r>
              <a:rPr lang="el-GR" dirty="0"/>
              <a:t>Οικογενειακό Δίκαιο </a:t>
            </a:r>
            <a:r>
              <a:rPr lang="el-GR" dirty="0" smtClean="0"/>
              <a:t>της Δικτατορίας </a:t>
            </a:r>
            <a:r>
              <a:rPr lang="el-GR" dirty="0"/>
              <a:t>του </a:t>
            </a:r>
            <a:r>
              <a:rPr lang="el-GR" dirty="0" smtClean="0"/>
              <a:t>Μεταξά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Δεν κατοχυρώθηκε το </a:t>
            </a:r>
            <a:r>
              <a:rPr lang="el-GR" dirty="0"/>
              <a:t>δικαίωμα σε κάθε </a:t>
            </a:r>
            <a:r>
              <a:rPr lang="el-GR" dirty="0" smtClean="0"/>
              <a:t>εργασία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ίση αμοιβή για ίση δουλειά </a:t>
            </a:r>
            <a:endParaRPr lang="el-GR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Δεν δόθηκε το δικαίωμα ψήφου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/>
              <a:t>Η παρουσία  των γυναικών στην πολιτική σκηνή διακύβευε το ιδεολογικό οικοδόμημα της </a:t>
            </a:r>
            <a:r>
              <a:rPr lang="el-GR" dirty="0" smtClean="0"/>
              <a:t>εθνικοφροσύνης</a:t>
            </a:r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επανεγκλωβισμός</a:t>
            </a:r>
            <a:r>
              <a:rPr lang="el-GR" dirty="0"/>
              <a:t> τους στον ιδιωτικό χώρο έγινε με τη χρήση ακραίας/ ωμής βίας (κούρεμα, βιασμοί) </a:t>
            </a:r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l-GR" sz="3600" dirty="0" smtClean="0"/>
          </a:p>
          <a:p>
            <a:pPr lvl="1"/>
            <a:endParaRPr lang="en-GB" dirty="0" smtClean="0"/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3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γυναικείο κίνημα 1945-6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Άνοιξη του </a:t>
            </a:r>
            <a:r>
              <a:rPr lang="el-GR" dirty="0" smtClean="0"/>
              <a:t>1945: Πανελλήνιος </a:t>
            </a:r>
            <a:r>
              <a:rPr lang="el-GR" dirty="0"/>
              <a:t>'</a:t>
            </a:r>
            <a:r>
              <a:rPr lang="el-GR" dirty="0" err="1"/>
              <a:t>Ενωσις</a:t>
            </a:r>
            <a:r>
              <a:rPr lang="el-GR" dirty="0"/>
              <a:t> Γυναικών" (ΠΕΓ</a:t>
            </a:r>
            <a:r>
              <a:rPr lang="el-GR" dirty="0" smtClean="0"/>
              <a:t>), μέλος της ΠΔΟΓ (Φ. Σημίτη)</a:t>
            </a:r>
          </a:p>
          <a:p>
            <a:r>
              <a:rPr lang="el-GR" dirty="0" smtClean="0"/>
              <a:t>1945-6: σε όλες τις πόλεις φτιάχνονται γυναικείες οργανώσεις</a:t>
            </a:r>
          </a:p>
          <a:p>
            <a:pPr lvl="1"/>
            <a:r>
              <a:rPr lang="el-GR" dirty="0" smtClean="0"/>
              <a:t>Συνεργασία φεμινιστριών- κομμουνιστριών για ψήφο</a:t>
            </a:r>
          </a:p>
          <a:p>
            <a:pPr lvl="1"/>
            <a:r>
              <a:rPr lang="el-GR" dirty="0" smtClean="0"/>
              <a:t>Χάρτης ΟΗΕ: </a:t>
            </a:r>
            <a:r>
              <a:rPr lang="el-GR" dirty="0"/>
              <a:t>εσωτερικό δίκαιο </a:t>
            </a:r>
            <a:r>
              <a:rPr lang="el-GR" dirty="0" smtClean="0"/>
              <a:t>στις 29.9.1945</a:t>
            </a:r>
          </a:p>
          <a:p>
            <a:r>
              <a:rPr lang="el-GR" dirty="0" smtClean="0"/>
              <a:t>Φεβρουάριος 1946: </a:t>
            </a:r>
            <a:r>
              <a:rPr lang="el-GR" dirty="0"/>
              <a:t>Πανελλαδική Ομοσπονδία Γυναικών (ΠΟΓ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Μάιος 1946: </a:t>
            </a:r>
            <a:r>
              <a:rPr lang="el-GR" dirty="0"/>
              <a:t>Α’ Πανελλαδικό Συνέδριο </a:t>
            </a:r>
            <a:r>
              <a:rPr lang="el-GR" dirty="0" smtClean="0"/>
              <a:t>Γυναικών / </a:t>
            </a:r>
            <a:r>
              <a:rPr lang="el-GR" dirty="0"/>
              <a:t>671 </a:t>
            </a:r>
            <a:r>
              <a:rPr lang="el-GR" dirty="0" smtClean="0"/>
              <a:t>αντιπρόσωποι, </a:t>
            </a:r>
            <a:r>
              <a:rPr lang="el-GR" dirty="0"/>
              <a:t>εκπροσωπώντας 120.000 </a:t>
            </a:r>
            <a:r>
              <a:rPr lang="el-GR" dirty="0" smtClean="0"/>
              <a:t>γυναίκες (</a:t>
            </a:r>
            <a:r>
              <a:rPr lang="el-GR" dirty="0"/>
              <a:t>περιφερειακά </a:t>
            </a:r>
            <a:r>
              <a:rPr lang="el-GR" dirty="0" smtClean="0"/>
              <a:t>συνέδρια)</a:t>
            </a:r>
          </a:p>
          <a:p>
            <a:pPr lvl="1"/>
            <a:r>
              <a:rPr lang="el-GR" dirty="0" smtClean="0"/>
              <a:t>Αύρα </a:t>
            </a:r>
            <a:r>
              <a:rPr lang="el-GR" dirty="0" err="1" smtClean="0"/>
              <a:t>Θεοδωροπούλου</a:t>
            </a:r>
            <a:r>
              <a:rPr lang="el-GR" dirty="0" smtClean="0"/>
              <a:t> – Ρόζα Ιμβριώτη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30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μαρτυρία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'</a:t>
            </a:r>
            <a:r>
              <a:rPr lang="el-GR" dirty="0" err="1"/>
              <a:t>Οταν</a:t>
            </a:r>
            <a:r>
              <a:rPr lang="el-GR" dirty="0"/>
              <a:t> </a:t>
            </a:r>
            <a:r>
              <a:rPr lang="el-GR" dirty="0" err="1"/>
              <a:t>πρωτοάκουσα</a:t>
            </a:r>
            <a:r>
              <a:rPr lang="el-GR" dirty="0"/>
              <a:t> την Αύρα τη </a:t>
            </a:r>
            <a:r>
              <a:rPr lang="el-GR" dirty="0" err="1"/>
              <a:t>Θεοδωροπούλου</a:t>
            </a:r>
            <a:r>
              <a:rPr lang="el-GR" dirty="0"/>
              <a:t> που είπε ότι είμαστε ίσες με τους άντρες και η ισότητά μας δεν αφορά ούτε το να βρίζουμε σαν άντρες, ούτε το να ντυνόμαστε σαν άντρες  -ήταν η πρώτη φορά που έπιασα το γυναικείο κίνημα σαν έννοια - αλλά μέσα από το είμαστε γυναίκες διεκδικούμε ισότητα και όχι ισοτιμία. </a:t>
            </a:r>
          </a:p>
          <a:p>
            <a:r>
              <a:rPr lang="el-GR" dirty="0"/>
              <a:t>[πότε ήταν; ] </a:t>
            </a:r>
          </a:p>
          <a:p>
            <a:r>
              <a:rPr lang="el-GR" dirty="0"/>
              <a:t>Στο συνέδριο του 46. Με είχανε στην πόρτα –δεν ήμουν σύνεδρος- για να προσέχω ποιοί μπαίνουν μήπως μπουν χαφιέδες κλπ. Το 46 τελείωσα το Γυμνάσιο και μάλιστα έφευγα για να παρακολουθήσω αυτά που μ άρεσαν πολύ. Εκεί άκουσα και αντάρτισσες να μιλάνε. 'Ασπα </a:t>
            </a:r>
            <a:r>
              <a:rPr lang="el-GR" dirty="0" err="1"/>
              <a:t>Παπαθανασοπούλου</a:t>
            </a:r>
            <a:r>
              <a:rPr lang="el-GR" dirty="0"/>
              <a:t>, 12 - 5 - 88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90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Εμφύλιος πόλεμος 1946-1949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1947 η χώρα ήταν βαθιά διχασμένη: υπήρχαν δύο κυβερνήσεις και δύο στρατοί</a:t>
            </a:r>
          </a:p>
          <a:p>
            <a:r>
              <a:rPr lang="el-GR" dirty="0" smtClean="0"/>
              <a:t>ΑΝ 509/1947 </a:t>
            </a:r>
            <a:r>
              <a:rPr lang="el-GR" dirty="0"/>
              <a:t>το ΕΑΜ/ΚΚΕ και οι συνοδοιπόροι τέθηκαν εκτός </a:t>
            </a:r>
            <a:r>
              <a:rPr lang="el-GR" dirty="0" smtClean="0"/>
              <a:t>νόμου. Και οι γυναικείες οργανώσεις</a:t>
            </a:r>
          </a:p>
          <a:p>
            <a:pPr lvl="1"/>
            <a:r>
              <a:rPr lang="el-GR" dirty="0" smtClean="0"/>
              <a:t>Εξορίες, φυλακίσεις, εκτελέσεις </a:t>
            </a:r>
          </a:p>
          <a:p>
            <a:r>
              <a:rPr lang="el-GR" dirty="0" smtClean="0"/>
              <a:t>Μεγάλη εμπλοκή των γυναικών ως δράστες και ως θύματα</a:t>
            </a:r>
            <a:r>
              <a:rPr lang="en-US" dirty="0" smtClean="0"/>
              <a:t> </a:t>
            </a:r>
          </a:p>
          <a:p>
            <a:pPr lvl="1"/>
            <a:r>
              <a:rPr lang="el-GR" dirty="0" smtClean="0"/>
              <a:t>Μαχήτριες του Δημοκρατικού Στρατού Ελλάδας/ΚΚΕ</a:t>
            </a:r>
            <a:endParaRPr lang="en-GB" dirty="0" smtClean="0"/>
          </a:p>
          <a:p>
            <a:pPr lvl="2"/>
            <a:r>
              <a:rPr lang="en-GB" dirty="0" smtClean="0"/>
              <a:t>30% </a:t>
            </a:r>
            <a:r>
              <a:rPr lang="el-GR" dirty="0" smtClean="0"/>
              <a:t>στα μάχιμα τμήματα / </a:t>
            </a:r>
            <a:r>
              <a:rPr lang="en-GB" dirty="0" smtClean="0"/>
              <a:t>70% </a:t>
            </a:r>
            <a:r>
              <a:rPr lang="el-GR" dirty="0" smtClean="0"/>
              <a:t>στις βοηθητικές υπηρεσίες</a:t>
            </a:r>
            <a:endParaRPr lang="en-GB" dirty="0" smtClean="0"/>
          </a:p>
          <a:p>
            <a:r>
              <a:rPr lang="el-GR" dirty="0" smtClean="0"/>
              <a:t>Συμμετοχή των γυναικών με την πλευρά της επίσημης κυβέρνησης, του  Παλατιού και του Εθνικού Στρατού</a:t>
            </a:r>
          </a:p>
          <a:p>
            <a:r>
              <a:rPr lang="el-GR" dirty="0" smtClean="0"/>
              <a:t>Την ηγεσία του αντικομουνιστικού αγώνα ο βασιλιάς ανέθεσε στην Αδελφότητα Θεολόγων η ΖΩΗ –πολλές γυναίκες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9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Πανελλαδική Δημοκρατική Ένωση Γυναικών (ΠΔΕΓ)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Αύγουστος 1948: </a:t>
            </a:r>
            <a:r>
              <a:rPr lang="el-GR" i="1" dirty="0" smtClean="0"/>
              <a:t>Μαχήτρια, Ό</a:t>
            </a:r>
            <a:r>
              <a:rPr lang="el-GR" dirty="0" smtClean="0"/>
              <a:t>ργανο των Μαχητριών του ΔΣΕ/ της ΠΔΕΓ</a:t>
            </a:r>
          </a:p>
          <a:p>
            <a:r>
              <a:rPr lang="el-GR" dirty="0" smtClean="0"/>
              <a:t>Η ΠΔΕΓ </a:t>
            </a:r>
            <a:r>
              <a:rPr lang="el-GR" dirty="0"/>
              <a:t>ιδρύθηκε στις 25 Οκτώβρη 1948 </a:t>
            </a:r>
            <a:endParaRPr lang="el-GR" dirty="0" smtClean="0"/>
          </a:p>
          <a:p>
            <a:pPr lvl="1"/>
            <a:r>
              <a:rPr lang="el-GR" dirty="0" smtClean="0"/>
              <a:t>Ήταν μέλος της Παγκόσμιας </a:t>
            </a:r>
            <a:r>
              <a:rPr lang="el-GR" dirty="0"/>
              <a:t>Δημοκρατικής Ομοσπονδίας Γυναικών</a:t>
            </a:r>
            <a:endParaRPr lang="el-GR" dirty="0" smtClean="0"/>
          </a:p>
          <a:p>
            <a:pPr lvl="1"/>
            <a:r>
              <a:rPr lang="el-GR" dirty="0" smtClean="0"/>
              <a:t>Περιλάμβανε τις μαχήτριες, τις γυναίκες </a:t>
            </a:r>
            <a:r>
              <a:rPr lang="el-GR" dirty="0"/>
              <a:t>της Ελεύθερης </a:t>
            </a:r>
            <a:r>
              <a:rPr lang="el-GR" dirty="0" smtClean="0"/>
              <a:t>Ελλάδας &amp; της ΑΦΖ</a:t>
            </a:r>
          </a:p>
          <a:p>
            <a:r>
              <a:rPr lang="el-GR" dirty="0" smtClean="0"/>
              <a:t>Α’ Πανελλαδική Συνδιάσκεψη: Μάρτιος 1949 / ημέρα της γυναίκας </a:t>
            </a:r>
          </a:p>
          <a:p>
            <a:r>
              <a:rPr lang="el-GR" dirty="0"/>
              <a:t>Απρίλιος </a:t>
            </a:r>
            <a:r>
              <a:rPr lang="el-GR" dirty="0" smtClean="0"/>
              <a:t>1949: </a:t>
            </a:r>
            <a:r>
              <a:rPr lang="el-GR" dirty="0"/>
              <a:t>η ΠΔΕΓ πήρε μέρος στο Παγκόσμιο Συνέδριο για την </a:t>
            </a:r>
            <a:r>
              <a:rPr lang="el-GR" dirty="0" smtClean="0"/>
              <a:t>Ειρήνη</a:t>
            </a:r>
          </a:p>
          <a:p>
            <a:r>
              <a:rPr lang="el-GR" dirty="0" smtClean="0"/>
              <a:t>Εκδίδουν:  </a:t>
            </a:r>
            <a:r>
              <a:rPr lang="el-GR" i="1" dirty="0"/>
              <a:t>Μαχήτριες της Λευτεριάς </a:t>
            </a:r>
            <a:r>
              <a:rPr lang="el-GR" i="1" dirty="0" smtClean="0"/>
              <a:t>κ.ά.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37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Συνδιάσκεψη στο Βίτσι – Μάρτιος 1949</a:t>
            </a:r>
            <a:endParaRPr lang="el-GR" dirty="0"/>
          </a:p>
        </p:txBody>
      </p:sp>
      <p:pic>
        <p:nvPicPr>
          <p:cNvPr id="11266" name="Picture 2" descr="C:\Users\Tasoula\Pictures\DSE ka\20160318_153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238" y="1751907"/>
            <a:ext cx="7493924" cy="449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116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</a:t>
            </a:r>
            <a:r>
              <a:rPr lang="el-GR" dirty="0" smtClean="0"/>
              <a:t>υνέδριο της ΠΔΟΓ</a:t>
            </a:r>
            <a:endParaRPr lang="el-GR" dirty="0"/>
          </a:p>
        </p:txBody>
      </p:sp>
      <p:pic>
        <p:nvPicPr>
          <p:cNvPr id="10242" name="Picture 2" descr="C:\Users\Tasoula\Pictures\DSE ka\20160318_153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238" y="1751907"/>
            <a:ext cx="7493924" cy="449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422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Παγκόσμιο Συνέδριο Γυναικών</a:t>
            </a:r>
            <a:endParaRPr lang="el-GR" dirty="0"/>
          </a:p>
        </p:txBody>
      </p:sp>
      <p:pic>
        <p:nvPicPr>
          <p:cNvPr id="7170" name="Picture 2" descr="C:\Users\Tasoula\Pictures\DSE ka\20160318_153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238" y="1751907"/>
            <a:ext cx="7493924" cy="449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2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C8AF6D-3CB7-44B7-BE12-2B4D7333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smtClean="0"/>
              <a:t>αναγκαιότητα </a:t>
            </a:r>
            <a:r>
              <a:rPr lang="el-GR" dirty="0"/>
              <a:t>της </a:t>
            </a:r>
            <a:r>
              <a:rPr lang="el-GR" dirty="0" smtClean="0"/>
              <a:t>Ιστορίας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4B40F99-5A75-4991-98D0-C5DD720E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536504"/>
          </a:xfrm>
        </p:spPr>
        <p:txBody>
          <a:bodyPr>
            <a:normAutofit/>
          </a:bodyPr>
          <a:lstStyle/>
          <a:p>
            <a:r>
              <a:rPr lang="el-GR" sz="2400" dirty="0"/>
              <a:t>Η γνώση του παρελθόντος ήταν πάντα αναγκαία</a:t>
            </a:r>
          </a:p>
          <a:p>
            <a:r>
              <a:rPr lang="el-GR" sz="2400" dirty="0"/>
              <a:t>Η σχέση της Ιστορίας με την κοινωνία: βίοι παράλληλοι</a:t>
            </a:r>
          </a:p>
          <a:p>
            <a:r>
              <a:rPr lang="el-GR" sz="2400" dirty="0"/>
              <a:t>Η Ιστορία ως επιστήμη – 19</a:t>
            </a:r>
            <a:r>
              <a:rPr lang="el-GR" sz="2400" baseline="30000" dirty="0"/>
              <a:t>ος</a:t>
            </a:r>
            <a:r>
              <a:rPr lang="el-GR" sz="2400" dirty="0"/>
              <a:t> αι.</a:t>
            </a:r>
          </a:p>
          <a:p>
            <a:pPr lvl="1"/>
            <a:r>
              <a:rPr lang="el-GR" sz="2400" dirty="0"/>
              <a:t>Θετικισμός: «τι πραγματικά συνέβη»</a:t>
            </a:r>
          </a:p>
          <a:p>
            <a:pPr lvl="1"/>
            <a:r>
              <a:rPr lang="el-GR" sz="2400" dirty="0"/>
              <a:t>Η μελέτη των αρχείων </a:t>
            </a:r>
          </a:p>
          <a:p>
            <a:pPr lvl="2"/>
            <a:r>
              <a:rPr lang="el-GR" sz="2400" dirty="0"/>
              <a:t>πρωτογενείς πηγές</a:t>
            </a:r>
          </a:p>
          <a:p>
            <a:pPr lvl="2"/>
            <a:r>
              <a:rPr lang="el-GR" sz="2400" dirty="0"/>
              <a:t>δευτερογενείς πηγές</a:t>
            </a:r>
          </a:p>
          <a:p>
            <a:r>
              <a:rPr lang="el-GR" sz="2400" dirty="0"/>
              <a:t>Με ποια θέματα ασχολείται;</a:t>
            </a:r>
          </a:p>
          <a:p>
            <a:pPr lvl="1"/>
            <a:r>
              <a:rPr lang="el-GR" sz="2400" dirty="0"/>
              <a:t>Στρατιωτική, διπλωματική, πολιτική ιστορία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609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Καταυλισμοί προσφύγων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7CC59B74-AC22-4842-960F-C7330731B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050" y="2110576"/>
            <a:ext cx="4566300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9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="" xmlns:a16="http://schemas.microsoft.com/office/drawing/2014/main" id="{442A5030-4C1C-434A-BCC0-5BE01A57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271"/>
            <a:ext cx="4752528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δημοτική ψήφος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Εθνικόφρονες: φόβος ότι η </a:t>
            </a:r>
            <a:r>
              <a:rPr lang="el-GR" dirty="0"/>
              <a:t>ψήφος θα οδηγούσε τις γυναίκες σε μια ανεξαρτησία, θα διέλυε την ελληνική </a:t>
            </a:r>
            <a:r>
              <a:rPr lang="el-GR" dirty="0" smtClean="0"/>
              <a:t>οικογένεια, το κύτταρο </a:t>
            </a:r>
            <a:r>
              <a:rPr lang="el-GR" dirty="0"/>
              <a:t>του ελληνικού </a:t>
            </a:r>
            <a:r>
              <a:rPr lang="el-GR" dirty="0" smtClean="0"/>
              <a:t>έθνους</a:t>
            </a:r>
          </a:p>
          <a:p>
            <a:r>
              <a:rPr lang="el-GR" dirty="0" smtClean="0"/>
              <a:t>1948 ΟΗΕ: </a:t>
            </a:r>
            <a:r>
              <a:rPr lang="el-GR" dirty="0" err="1"/>
              <a:t>Commission</a:t>
            </a:r>
            <a:r>
              <a:rPr lang="el-GR" dirty="0"/>
              <a:t> </a:t>
            </a:r>
            <a:r>
              <a:rPr lang="el-GR" dirty="0" err="1"/>
              <a:t>on</a:t>
            </a:r>
            <a:r>
              <a:rPr lang="el-GR" dirty="0"/>
              <a:t> the </a:t>
            </a:r>
            <a:r>
              <a:rPr lang="el-GR" dirty="0" err="1"/>
              <a:t>Status</a:t>
            </a:r>
            <a:r>
              <a:rPr lang="el-GR" dirty="0"/>
              <a:t> of </a:t>
            </a:r>
            <a:r>
              <a:rPr lang="el-GR" dirty="0" err="1" smtClean="0"/>
              <a:t>Woman</a:t>
            </a:r>
            <a:r>
              <a:rPr lang="el-GR" dirty="0" smtClean="0"/>
              <a:t>/ ζητά να στείλουν εκπρόσωπο</a:t>
            </a:r>
          </a:p>
          <a:p>
            <a:r>
              <a:rPr lang="el-GR" dirty="0" smtClean="0"/>
              <a:t>Τα 7 συνεργαζόμενα γυναικεία σωματεία: </a:t>
            </a:r>
            <a:r>
              <a:rPr lang="el-GR" dirty="0"/>
              <a:t>Εθνικό Συμβούλιο </a:t>
            </a:r>
            <a:r>
              <a:rPr lang="el-GR" dirty="0" smtClean="0"/>
              <a:t>Ελληνίδων, </a:t>
            </a:r>
            <a:r>
              <a:rPr lang="el-GR" dirty="0"/>
              <a:t>Λύκειον των </a:t>
            </a:r>
            <a:r>
              <a:rPr lang="el-GR" dirty="0" smtClean="0"/>
              <a:t>Ελληνίδων, ΧΕΝ &amp; Σύνδεσμος κτλ</a:t>
            </a:r>
          </a:p>
          <a:p>
            <a:r>
              <a:rPr lang="el-GR" dirty="0" smtClean="0"/>
              <a:t>Μάρτιος 1949, ΟΗΕ: η Λ. Τσαλδάρη ζητά από τον ανιψιό της να δώσουν ψήφο</a:t>
            </a:r>
          </a:p>
          <a:p>
            <a:r>
              <a:rPr lang="el-GR" dirty="0" smtClean="0"/>
              <a:t>Απρίλιος 1949: θεσμοθετείται η </a:t>
            </a:r>
            <a:r>
              <a:rPr lang="el-GR" dirty="0"/>
              <a:t>ψήφος </a:t>
            </a:r>
            <a:r>
              <a:rPr lang="el-GR" dirty="0" smtClean="0"/>
              <a:t>για </a:t>
            </a:r>
            <a:r>
              <a:rPr lang="el-GR" dirty="0"/>
              <a:t>τις δημοτικές </a:t>
            </a:r>
            <a:r>
              <a:rPr lang="el-GR" dirty="0" smtClean="0"/>
              <a:t>εκλογές</a:t>
            </a:r>
          </a:p>
          <a:p>
            <a:pPr lvl="1"/>
            <a:r>
              <a:rPr lang="el-GR" dirty="0" smtClean="0"/>
              <a:t>Ο νόμος επικυρώθηκε μετά από δύο χρόνια: 1951 με διαφορά 8 ψήφων (η παρουσία του Διεθνούς Συμβουλίου Γυναικών)</a:t>
            </a:r>
          </a:p>
          <a:p>
            <a:pPr lvl="1"/>
            <a:r>
              <a:rPr lang="el-GR" dirty="0" smtClean="0"/>
              <a:t>Δυσκολία εγγραφής στους εκλογικούς καταλόγους/ Δημοτολόγια</a:t>
            </a:r>
          </a:p>
          <a:p>
            <a:r>
              <a:rPr lang="el-GR" dirty="0" smtClean="0"/>
              <a:t>Δημοτικές εκλογές 1951: μόνο όσες ήταν πάνω από 25 χρονών / δεν μπορούσαν να εκλεγούν Δήμαρχοι ή Κοινοτάρχες</a:t>
            </a:r>
          </a:p>
          <a:p>
            <a:r>
              <a:rPr lang="el-GR" dirty="0"/>
              <a:t>Οι γυναίκες </a:t>
            </a:r>
            <a:r>
              <a:rPr lang="el-GR" dirty="0" smtClean="0"/>
              <a:t>στην </a:t>
            </a:r>
            <a:r>
              <a:rPr lang="el-GR" dirty="0"/>
              <a:t>πλειοψηφία τους ψήφισαν συντηρητικά. </a:t>
            </a:r>
          </a:p>
        </p:txBody>
      </p:sp>
    </p:spTree>
    <p:extLst>
      <p:ext uri="{BB962C8B-B14F-4D97-AF65-F5344CB8AC3E}">
        <p14:creationId xmlns:p14="http://schemas.microsoft.com/office/powerpoint/2010/main" val="142055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ψήφος στις γενικές εκλογές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1.1.1952, νέο Σύνταγμα:  ισότητα </a:t>
            </a:r>
            <a:r>
              <a:rPr lang="el-GR" dirty="0"/>
              <a:t>ανδρών και </a:t>
            </a:r>
            <a:r>
              <a:rPr lang="el-GR" dirty="0" smtClean="0"/>
              <a:t>γυναικών, δικαίωμα ψήφου </a:t>
            </a:r>
            <a:r>
              <a:rPr lang="el-GR" dirty="0"/>
              <a:t>σε </a:t>
            </a:r>
            <a:r>
              <a:rPr lang="el-GR" dirty="0" smtClean="0"/>
              <a:t>όλους</a:t>
            </a:r>
          </a:p>
          <a:p>
            <a:r>
              <a:rPr lang="el-GR" dirty="0" smtClean="0"/>
              <a:t>1952: ο νέος εκλογικός νόμος παραβιάζοντας το Σύνταγμα απέκλεισε τις γυναίκες από τις εκλογές του Νοεμβρίου</a:t>
            </a:r>
            <a:endParaRPr lang="el-GR" dirty="0"/>
          </a:p>
          <a:p>
            <a:r>
              <a:rPr lang="el-GR" dirty="0" smtClean="0"/>
              <a:t>18.1.1953: </a:t>
            </a:r>
            <a:r>
              <a:rPr lang="el-GR" dirty="0"/>
              <a:t>στη </a:t>
            </a:r>
            <a:r>
              <a:rPr lang="el-GR" dirty="0" err="1"/>
              <a:t>Θεσ</a:t>
            </a:r>
            <a:r>
              <a:rPr lang="el-GR" dirty="0"/>
              <a:t>/νίκη, </a:t>
            </a:r>
            <a:r>
              <a:rPr lang="el-GR" dirty="0" smtClean="0"/>
              <a:t>αναπληρωματικές εκλογές</a:t>
            </a:r>
          </a:p>
          <a:p>
            <a:pPr lvl="1"/>
            <a:r>
              <a:rPr lang="el-GR" dirty="0"/>
              <a:t>Ελένη Σκούρα υποψήφια του </a:t>
            </a:r>
            <a:r>
              <a:rPr lang="el-GR" dirty="0" smtClean="0"/>
              <a:t>Συναγερμού, «Κυρία Εθελοντής </a:t>
            </a:r>
            <a:r>
              <a:rPr lang="el-GR" dirty="0"/>
              <a:t>–</a:t>
            </a:r>
            <a:r>
              <a:rPr lang="el-GR" dirty="0" smtClean="0"/>
              <a:t>Βοηθός» </a:t>
            </a:r>
            <a:r>
              <a:rPr lang="el-GR" dirty="0"/>
              <a:t>του Εράνου της </a:t>
            </a:r>
            <a:r>
              <a:rPr lang="el-GR" dirty="0" smtClean="0"/>
              <a:t>Βασίλισσας</a:t>
            </a:r>
          </a:p>
          <a:p>
            <a:pPr lvl="1"/>
            <a:r>
              <a:rPr lang="el-GR" dirty="0"/>
              <a:t>καταργήθηκαν οι διακρίσεις στο Δημόσιο Δίκαιο και οι φραγμοί για την κατάληψη </a:t>
            </a:r>
            <a:r>
              <a:rPr lang="el-GR" dirty="0" smtClean="0"/>
              <a:t>θέσεων</a:t>
            </a:r>
          </a:p>
          <a:p>
            <a:r>
              <a:rPr lang="el-GR" dirty="0" smtClean="0"/>
              <a:t>19.2.1956: ψήφισαν και οι γυναίκες. Εκλέχτηκαν δύο</a:t>
            </a:r>
          </a:p>
          <a:p>
            <a:pPr lvl="1"/>
            <a:r>
              <a:rPr lang="el-GR" dirty="0"/>
              <a:t>Λίνα Τσαλδάρη </a:t>
            </a:r>
            <a:r>
              <a:rPr lang="el-GR" dirty="0" smtClean="0"/>
              <a:t>με την ΕΡΕ (δεξιά)</a:t>
            </a:r>
          </a:p>
          <a:p>
            <a:pPr lvl="1"/>
            <a:r>
              <a:rPr lang="el-GR" dirty="0" smtClean="0"/>
              <a:t>Βάσω </a:t>
            </a:r>
            <a:r>
              <a:rPr lang="el-GR" dirty="0" err="1" smtClean="0"/>
              <a:t>Θανασέκου</a:t>
            </a:r>
            <a:r>
              <a:rPr lang="el-GR" dirty="0" smtClean="0"/>
              <a:t> με την Κεντροαριστερά</a:t>
            </a:r>
          </a:p>
          <a:p>
            <a:pPr lvl="1"/>
            <a:r>
              <a:rPr lang="el-GR" dirty="0"/>
              <a:t>Το 40,8% των γυναικών της Αθήνας δεν ψήφισε</a:t>
            </a:r>
          </a:p>
        </p:txBody>
      </p:sp>
    </p:spTree>
    <p:extLst>
      <p:ext uri="{BB962C8B-B14F-4D97-AF65-F5344CB8AC3E}">
        <p14:creationId xmlns:p14="http://schemas.microsoft.com/office/powerpoint/2010/main" val="510035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Δεκαετίες 1950- 1960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ελληνικός εμφύλιος, τέλος, αποτέλεσε ένα κοινωνικό και πολιτισμικό τραύμα, καθώς και ένα θέμα ταμπού. </a:t>
            </a:r>
            <a:endParaRPr lang="el-GR" dirty="0" smtClean="0"/>
          </a:p>
          <a:p>
            <a:r>
              <a:rPr lang="el-GR" dirty="0" smtClean="0"/>
              <a:t>Τη </a:t>
            </a:r>
            <a:r>
              <a:rPr lang="el-GR" dirty="0"/>
              <a:t>δεκαετία του 1950 η ελληνική κοινωνία χρησιμοποίησε τη λήθη για να γιατρέψει τις πληγές της. </a:t>
            </a:r>
            <a:endParaRPr lang="el-GR" dirty="0" smtClean="0"/>
          </a:p>
          <a:p>
            <a:r>
              <a:rPr lang="el-GR" dirty="0" smtClean="0"/>
              <a:t>Αρχές δεκαετίας 1960: σύντομη </a:t>
            </a:r>
            <a:r>
              <a:rPr lang="el-GR" dirty="0"/>
              <a:t>«δημοκρατική άνοιξη</a:t>
            </a:r>
            <a:r>
              <a:rPr lang="el-GR" dirty="0" smtClean="0"/>
              <a:t>»</a:t>
            </a:r>
          </a:p>
          <a:p>
            <a:r>
              <a:rPr lang="el-GR" dirty="0" smtClean="0"/>
              <a:t>Δικτατορία </a:t>
            </a:r>
            <a:r>
              <a:rPr lang="el-GR" dirty="0"/>
              <a:t>των συνταγματαρχών (1967-1974). </a:t>
            </a:r>
            <a:endParaRPr lang="el-GR" dirty="0" smtClean="0"/>
          </a:p>
          <a:p>
            <a:r>
              <a:rPr lang="el-GR" dirty="0" smtClean="0"/>
              <a:t>Για </a:t>
            </a:r>
            <a:r>
              <a:rPr lang="el-GR" dirty="0"/>
              <a:t>αυτό, στα ελληνικά πανεπιστήμια, τις δεκαετίες του 1960 και του 1970, που αναδείχτηκε το «δεύτερο φεμινιστικό κύμα», η κοινωνική ιστορία, στο πλαίσιο της οποίας διαμορφώθηκε η γραφή της ιστορίας των γυναικών και οι σπουδές φύλου, ήταν άγνωστη.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857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μεταπολίτευση 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Μετά το τέλος της δικτατορίας (1974), δημιουργήθηκε ένα ευρύ αριστερό </a:t>
            </a:r>
            <a:r>
              <a:rPr lang="el-GR" dirty="0" smtClean="0"/>
              <a:t>ρεύμα – αντάρτικο τραγούδι.</a:t>
            </a:r>
          </a:p>
          <a:p>
            <a:r>
              <a:rPr lang="el-GR" dirty="0" smtClean="0"/>
              <a:t>Δημιουργία αυτόνομου </a:t>
            </a:r>
            <a:r>
              <a:rPr lang="el-GR" dirty="0"/>
              <a:t>φεμινιστικού κινήματος </a:t>
            </a:r>
            <a:r>
              <a:rPr lang="el-GR" dirty="0" smtClean="0"/>
              <a:t>- Κίνηση </a:t>
            </a:r>
            <a:r>
              <a:rPr lang="el-GR" dirty="0"/>
              <a:t>για την Απελευθέρωση των Γυναικών (1975) </a:t>
            </a:r>
            <a:r>
              <a:rPr lang="el-GR" dirty="0" smtClean="0"/>
              <a:t>- Αυτόνομες Ομάδες /Εκδίδουν περιοδικά – μεταφρασμένα έργα.</a:t>
            </a:r>
          </a:p>
          <a:p>
            <a:r>
              <a:rPr lang="el-GR" dirty="0" err="1" smtClean="0"/>
              <a:t>Επανασυστήνονται</a:t>
            </a:r>
            <a:r>
              <a:rPr lang="el-GR" dirty="0" smtClean="0"/>
              <a:t> οι φεμινιστικές οργανώσεις του Μεσοπολέμου</a:t>
            </a:r>
          </a:p>
          <a:p>
            <a:r>
              <a:rPr lang="el-GR" dirty="0" smtClean="0"/>
              <a:t>Λειτουργούν ‘κομματικές’ οργανώσεις: ΟΓΕ, ΠΕΓ, Κίνηση Δημοκρατικών Γυναικών</a:t>
            </a:r>
          </a:p>
          <a:p>
            <a:r>
              <a:rPr lang="el-GR" dirty="0"/>
              <a:t>Δ</a:t>
            </a:r>
            <a:r>
              <a:rPr lang="el-GR" dirty="0" smtClean="0"/>
              <a:t>εκαετία 1980 θεσμικές αλλαγές</a:t>
            </a:r>
          </a:p>
          <a:p>
            <a:r>
              <a:rPr lang="el-GR" dirty="0" smtClean="0"/>
              <a:t>Οικογενειακό Δίκαιο: οι </a:t>
            </a:r>
            <a:r>
              <a:rPr lang="el-GR" dirty="0"/>
              <a:t>άντρες </a:t>
            </a:r>
            <a:r>
              <a:rPr lang="el-GR" dirty="0" smtClean="0"/>
              <a:t>δεν </a:t>
            </a:r>
            <a:r>
              <a:rPr lang="el-GR" dirty="0"/>
              <a:t>θεωρούνται «κεφαλή» της οικογένειας, καταργήθηκε η προίκα, αποποινικοποιήθηκε η μοιχεία, καθιερώθηκε ο πολιτικός γάμος κ.ά. </a:t>
            </a:r>
            <a:endParaRPr lang="el-GR" dirty="0" smtClean="0"/>
          </a:p>
          <a:p>
            <a:r>
              <a:rPr lang="el-GR" dirty="0" smtClean="0"/>
              <a:t>Ιδρύθηκε </a:t>
            </a:r>
            <a:r>
              <a:rPr lang="el-GR" dirty="0"/>
              <a:t>η Γενική Γραμματεία Ισότητας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πολιτικά κόμματα άρχισαν να εντάσσουν και τις γυναικείες διεκδικήσεις στα προγράμματά τους </a:t>
            </a:r>
          </a:p>
        </p:txBody>
      </p:sp>
    </p:spTree>
    <p:extLst>
      <p:ext uri="{BB962C8B-B14F-4D97-AF65-F5344CB8AC3E}">
        <p14:creationId xmlns:p14="http://schemas.microsoft.com/office/powerpoint/2010/main" val="2225262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Μεταπολίτευση 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Τη δεκαετία του </a:t>
            </a:r>
            <a:r>
              <a:rPr lang="el-GR" dirty="0" smtClean="0"/>
              <a:t>1990: το </a:t>
            </a:r>
            <a:r>
              <a:rPr lang="el-GR" dirty="0"/>
              <a:t>γυναικείο κίνημα υποχωρούσε, η έρευνα για την ιστορία των γυναικών άρχισε να αναπτύσσεται στα </a:t>
            </a:r>
            <a:r>
              <a:rPr lang="el-GR" dirty="0" smtClean="0"/>
              <a:t>πανεπιστήμια - </a:t>
            </a:r>
            <a:r>
              <a:rPr lang="el-GR" dirty="0"/>
              <a:t>κοινωνική </a:t>
            </a:r>
            <a:r>
              <a:rPr lang="el-GR" dirty="0" smtClean="0"/>
              <a:t>ιστορία</a:t>
            </a:r>
          </a:p>
          <a:p>
            <a:r>
              <a:rPr lang="el-GR" dirty="0"/>
              <a:t>1991 η Γενική Γραμματεία  Ισότητας και η Ομάδα Γυναικείων Σπουδών του </a:t>
            </a:r>
            <a:r>
              <a:rPr lang="el-GR" dirty="0" smtClean="0"/>
              <a:t>ΑΠΘ κάλεσαν συνάντηση για τη «</a:t>
            </a:r>
            <a:r>
              <a:rPr lang="el-GR" dirty="0"/>
              <a:t>Θεσμοθέτηση γυναικείων σπουδών στα Πανεπιστήμια». </a:t>
            </a:r>
            <a:endParaRPr lang="el-GR" dirty="0" smtClean="0"/>
          </a:p>
          <a:p>
            <a:r>
              <a:rPr lang="el-GR" dirty="0"/>
              <a:t>Το </a:t>
            </a:r>
            <a:r>
              <a:rPr lang="el-GR" dirty="0" smtClean="0"/>
              <a:t>2003 στο </a:t>
            </a:r>
            <a:r>
              <a:rPr lang="el-GR" dirty="0"/>
              <a:t>πλαίσιο ευρωπαϊκών προγραμμάτων </a:t>
            </a:r>
            <a:r>
              <a:rPr lang="el-GR" dirty="0" smtClean="0"/>
              <a:t>(</a:t>
            </a:r>
            <a:r>
              <a:rPr lang="el-GR" dirty="0"/>
              <a:t>ΕΠΕΑΕΚ</a:t>
            </a:r>
            <a:r>
              <a:rPr lang="el-GR" dirty="0" smtClean="0"/>
              <a:t>) </a:t>
            </a:r>
            <a:r>
              <a:rPr lang="el-GR" dirty="0"/>
              <a:t>διοργανώθηκαν </a:t>
            </a:r>
            <a:r>
              <a:rPr lang="el-GR" dirty="0" err="1"/>
              <a:t>διατμηματικά</a:t>
            </a:r>
            <a:r>
              <a:rPr lang="el-GR" dirty="0"/>
              <a:t> προπτυχιακά και μεταπτυχιακά προγράμματα σπουδών για θέματα φύλου και ισότητας των </a:t>
            </a:r>
            <a:r>
              <a:rPr lang="el-GR" dirty="0" smtClean="0"/>
              <a:t>γυναικών.</a:t>
            </a:r>
          </a:p>
          <a:p>
            <a:r>
              <a:rPr lang="el-GR" dirty="0" smtClean="0"/>
              <a:t>τη </a:t>
            </a:r>
            <a:r>
              <a:rPr lang="el-GR" dirty="0"/>
              <a:t>δεκαετία του 2010, </a:t>
            </a:r>
            <a:r>
              <a:rPr lang="el-GR" dirty="0" smtClean="0"/>
              <a:t>παρόλη την κρίση, οι </a:t>
            </a:r>
            <a:r>
              <a:rPr lang="el-GR" dirty="0"/>
              <a:t>έρευνες για την ιστορία των γυναικών και του φύλου </a:t>
            </a:r>
            <a:r>
              <a:rPr lang="el-GR" dirty="0" smtClean="0"/>
              <a:t>διευρύνθηκαν</a:t>
            </a:r>
          </a:p>
          <a:p>
            <a:r>
              <a:rPr lang="el-GR" dirty="0"/>
              <a:t>Στην τρίτη δεκαετία του 21</a:t>
            </a:r>
            <a:r>
              <a:rPr lang="el-GR" baseline="30000" dirty="0"/>
              <a:t>ου</a:t>
            </a:r>
            <a:r>
              <a:rPr lang="el-GR" dirty="0"/>
              <a:t> </a:t>
            </a:r>
            <a:r>
              <a:rPr lang="el-GR" dirty="0" smtClean="0"/>
              <a:t>αιώνα: αλλαγές γλωσσικές (η </a:t>
            </a:r>
            <a:r>
              <a:rPr lang="el-GR" dirty="0" err="1" smtClean="0"/>
              <a:t>βουλεύτρια</a:t>
            </a:r>
            <a:r>
              <a:rPr lang="el-GR" dirty="0" smtClean="0"/>
              <a:t>)/ </a:t>
            </a:r>
            <a:r>
              <a:rPr lang="el-GR" dirty="0"/>
              <a:t>δημιουργία επιτροπών ισότητας φύλου στις Περιφέρειες, τους Δήμους ή τα Πανεπιστήμια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Δημιουργείται κίνημα που υπερασπίζεται τη διαφορετικότητα και καταγγέλλει τους </a:t>
            </a:r>
            <a:r>
              <a:rPr lang="el-GR"/>
              <a:t>βιαστές </a:t>
            </a:r>
            <a:r>
              <a:rPr lang="el-GR" smtClean="0"/>
              <a:t>και</a:t>
            </a:r>
            <a:r>
              <a:rPr lang="el-GR" smtClean="0"/>
              <a:t> </a:t>
            </a:r>
            <a:r>
              <a:rPr lang="el-GR" dirty="0"/>
              <a:t>τους </a:t>
            </a:r>
            <a:r>
              <a:rPr lang="el-GR" dirty="0" err="1" smtClean="0"/>
              <a:t>γυναικοκτόνους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372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3200" dirty="0"/>
              <a:t>Η ιστορία,  η γνώση του παρελθόντος, είναι κυρίως – αν και όχι αποκλειστικά- μια κοινωνική κατασκευή που διαμορφώνεται με βάση τα ερωτήματα και τις επιδιώξεις του </a:t>
            </a:r>
            <a:r>
              <a:rPr lang="el-GR" sz="3200" dirty="0" err="1"/>
              <a:t>παρόντος∙</a:t>
            </a:r>
            <a:r>
              <a:rPr lang="el-GR" sz="3200" dirty="0"/>
              <a:t> οι διαφορετικές οπτικές για το παρελθόν σχηματοποιούνται και διαπλάθονται από τις ιδεολογίες και τα ιδεολογήματα, τα ενδιαφέροντα και τις προσδοκίες της εκάστοτε συγκυρίας </a:t>
            </a:r>
            <a:endParaRPr lang="el-GR" sz="3200" dirty="0" smtClean="0"/>
          </a:p>
          <a:p>
            <a:pPr marL="0" indent="0">
              <a:buNone/>
            </a:pPr>
            <a:r>
              <a:rPr lang="el-GR" sz="3200" dirty="0" smtClean="0"/>
              <a:t>(</a:t>
            </a:r>
            <a:r>
              <a:rPr lang="en-US" sz="3200" dirty="0" err="1"/>
              <a:t>Halbwachs</a:t>
            </a:r>
            <a:r>
              <a:rPr lang="el-GR" sz="3200" dirty="0"/>
              <a:t> 1925: 25). </a:t>
            </a:r>
            <a:r>
              <a:rPr lang="el-GR" sz="3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l-GR" sz="32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7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85EA09E-85CE-41CC-B227-8FD666D3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Οι κοινωνικές αλλαγές και οι  ιστοριογραφικές αλλαγές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C9BFE9-E01E-4EBE-8633-A65E05EB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4608512"/>
          </a:xfrm>
        </p:spPr>
        <p:txBody>
          <a:bodyPr>
            <a:noAutofit/>
          </a:bodyPr>
          <a:lstStyle/>
          <a:p>
            <a:r>
              <a:rPr lang="el-GR" sz="2400" dirty="0"/>
              <a:t>Οι αλλαγές μετά τα μέσα του 20</a:t>
            </a:r>
            <a:r>
              <a:rPr lang="el-GR" sz="2400" baseline="30000" dirty="0"/>
              <a:t>ου</a:t>
            </a:r>
            <a:r>
              <a:rPr lang="el-GR" sz="2400" dirty="0"/>
              <a:t> αι. </a:t>
            </a:r>
          </a:p>
          <a:p>
            <a:pPr lvl="1"/>
            <a:r>
              <a:rPr lang="el-GR" sz="2400" dirty="0"/>
              <a:t>Β΄ Παγκόσμιος Πόλεμος (1939-1945</a:t>
            </a:r>
            <a:r>
              <a:rPr lang="el-GR" sz="2400" dirty="0" smtClean="0"/>
              <a:t>) - Αντιαποικιακά κινήματα </a:t>
            </a:r>
            <a:endParaRPr lang="el-GR" sz="2400" dirty="0"/>
          </a:p>
          <a:p>
            <a:r>
              <a:rPr lang="el-GR" sz="2400" dirty="0"/>
              <a:t>Νέα ερωτήματα </a:t>
            </a:r>
            <a:r>
              <a:rPr lang="el-GR" sz="2400" dirty="0" smtClean="0"/>
              <a:t>- Νέα </a:t>
            </a:r>
            <a:r>
              <a:rPr lang="el-GR" sz="2400" dirty="0"/>
              <a:t>ιστορικά υποκείμενα </a:t>
            </a:r>
            <a:r>
              <a:rPr lang="el-GR" sz="2400" dirty="0" smtClean="0"/>
              <a:t> </a:t>
            </a:r>
            <a:endParaRPr lang="el-GR" sz="2400" dirty="0"/>
          </a:p>
          <a:p>
            <a:pPr lvl="1"/>
            <a:r>
              <a:rPr lang="el-GR" sz="2400" dirty="0"/>
              <a:t>Ποιοι κρατούν αρχεία</a:t>
            </a:r>
            <a:r>
              <a:rPr lang="el-GR" sz="2400" dirty="0" smtClean="0"/>
              <a:t>;</a:t>
            </a:r>
          </a:p>
          <a:p>
            <a:pPr lvl="1"/>
            <a:r>
              <a:rPr lang="el-GR" sz="2400" dirty="0" smtClean="0"/>
              <a:t>Ποιο </a:t>
            </a:r>
            <a:r>
              <a:rPr lang="el-GR" sz="2400" dirty="0"/>
              <a:t>είναι το αντικείμενο της Ιστορίας; </a:t>
            </a:r>
          </a:p>
          <a:p>
            <a:pPr lvl="2"/>
            <a:r>
              <a:rPr lang="el-GR" sz="2400" dirty="0"/>
              <a:t>Κοινωνική ιστορία: οι ‘απλοί’ άνθρωποι στα ‘μεγάλα’ γεγονότα</a:t>
            </a:r>
          </a:p>
          <a:p>
            <a:pPr lvl="2"/>
            <a:r>
              <a:rPr lang="el-GR" sz="2400" dirty="0"/>
              <a:t>Προφορική ιστορία: η ιστορία των ‘αφανών’</a:t>
            </a:r>
          </a:p>
          <a:p>
            <a:pPr lvl="3"/>
            <a:r>
              <a:rPr lang="el-GR" sz="2400" dirty="0" smtClean="0"/>
              <a:t>Οι σπουδές μνήμης</a:t>
            </a:r>
            <a:endParaRPr lang="el-GR" sz="2400" dirty="0"/>
          </a:p>
          <a:p>
            <a:pPr lvl="2"/>
            <a:r>
              <a:rPr lang="el-GR" sz="2400" dirty="0" smtClean="0"/>
              <a:t>Πολιτισμική ιστορία – Ταυτότητες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77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992ECA7-BE11-48BE-802B-1FEC93B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διαπίστωση και τα ερωτήματα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685B9F5-A3F7-40E2-AF3F-C231B2D6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5112568"/>
          </a:xfrm>
        </p:spPr>
        <p:txBody>
          <a:bodyPr>
            <a:normAutofit fontScale="32500" lnSpcReduction="20000"/>
          </a:bodyPr>
          <a:lstStyle/>
          <a:p>
            <a:r>
              <a:rPr lang="el-GR" sz="7400" dirty="0"/>
              <a:t>Η διαπίστωση </a:t>
            </a:r>
          </a:p>
          <a:p>
            <a:pPr lvl="1"/>
            <a:r>
              <a:rPr lang="el-GR" sz="7400" dirty="0"/>
              <a:t>Η ιστορία μέχρι τώρα έχει ερευνηθεί και έχει γραφτεί με βάση ένα </a:t>
            </a:r>
            <a:r>
              <a:rPr lang="el-GR" sz="7400" dirty="0" err="1"/>
              <a:t>ανδροκεντρικό</a:t>
            </a:r>
            <a:r>
              <a:rPr lang="el-GR" sz="7400" dirty="0"/>
              <a:t> πλαίσιο αναφοράς, το οποίο δεν ήταν τίποτα άλλο παρά η αντανάκλαση της δεδομένης κοινωνίας </a:t>
            </a:r>
          </a:p>
          <a:p>
            <a:pPr lvl="1"/>
            <a:r>
              <a:rPr lang="el-GR" sz="7400" dirty="0" smtClean="0"/>
              <a:t>Η θεώρηση </a:t>
            </a:r>
            <a:r>
              <a:rPr lang="el-GR" sz="7400" dirty="0"/>
              <a:t>της ιστορίας </a:t>
            </a:r>
            <a:r>
              <a:rPr lang="el-GR" sz="7400" dirty="0" smtClean="0"/>
              <a:t>γινόταν με </a:t>
            </a:r>
            <a:r>
              <a:rPr lang="el-GR" sz="7400" dirty="0"/>
              <a:t>ανδρικούς όρους / οπτική</a:t>
            </a:r>
          </a:p>
          <a:p>
            <a:r>
              <a:rPr lang="el-GR" sz="7400" dirty="0"/>
              <a:t>Τα ερωτήματα</a:t>
            </a:r>
          </a:p>
          <a:p>
            <a:pPr lvl="1"/>
            <a:r>
              <a:rPr lang="el-GR" sz="7400" dirty="0"/>
              <a:t>Μπορεί το παρελθόν να οριστεί </a:t>
            </a:r>
            <a:r>
              <a:rPr lang="el-GR" sz="7400" dirty="0" err="1" smtClean="0"/>
              <a:t>έμφυλα</a:t>
            </a:r>
            <a:r>
              <a:rPr lang="el-GR" sz="7400" dirty="0" smtClean="0"/>
              <a:t>;</a:t>
            </a:r>
            <a:endParaRPr lang="el-GR" sz="7400" dirty="0"/>
          </a:p>
          <a:p>
            <a:pPr lvl="1"/>
            <a:r>
              <a:rPr lang="el-GR" sz="7400" dirty="0"/>
              <a:t>Μπορεί η ιστορία των γυναικών να αποτελέσει ένα ξεχωριστό πεδίο της ιστορικής έρευνας;</a:t>
            </a:r>
          </a:p>
          <a:p>
            <a:pPr lvl="1"/>
            <a:r>
              <a:rPr lang="el-GR" sz="7400" dirty="0"/>
              <a:t>Ποιο μπορεί να είναι το νόημα και το περιεχόμενο του όρου γυναικεία ιστορία;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78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722313" y="3861048"/>
            <a:ext cx="7659687" cy="2793752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ΙστορΙΑ</a:t>
            </a:r>
            <a:r>
              <a:rPr lang="el-GR" dirty="0" smtClean="0"/>
              <a:t> των </a:t>
            </a:r>
            <a:r>
              <a:rPr lang="el-GR" dirty="0" err="1" smtClean="0"/>
              <a:t>γυναικΩΝ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ΟΙ ΣΠΟΥΔΕΣ ΦΥΛΟΥ</a:t>
            </a:r>
            <a:endParaRPr lang="el-GR" dirty="0"/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68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C3DBD78-C392-4FA0-A839-40897F3C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Η ιστορία των γυναικών και οι σπουδές για το φύλο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AF00056-2E68-462F-A427-1C628FE0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772816"/>
            <a:ext cx="7272924" cy="4248472"/>
          </a:xfrm>
        </p:spPr>
        <p:txBody>
          <a:bodyPr>
            <a:normAutofit/>
          </a:bodyPr>
          <a:lstStyle/>
          <a:p>
            <a:r>
              <a:rPr lang="el-GR" dirty="0" smtClean="0"/>
              <a:t>1949: </a:t>
            </a:r>
            <a:r>
              <a:rPr lang="el-GR" dirty="0"/>
              <a:t>Σιμόν Ντε </a:t>
            </a:r>
            <a:r>
              <a:rPr lang="el-GR" dirty="0" err="1"/>
              <a:t>Μποβουάρ</a:t>
            </a:r>
            <a:r>
              <a:rPr lang="el-GR" dirty="0"/>
              <a:t>, </a:t>
            </a:r>
            <a:r>
              <a:rPr lang="el-GR" i="1" dirty="0"/>
              <a:t>Το Δεύτερο </a:t>
            </a:r>
            <a:r>
              <a:rPr lang="el-GR" i="1" dirty="0" smtClean="0"/>
              <a:t>Φύλο</a:t>
            </a:r>
          </a:p>
          <a:p>
            <a:pPr lvl="1"/>
            <a:r>
              <a:rPr lang="el-GR" dirty="0"/>
              <a:t>«γυναίκα δεν γεννιέσαι, αλλά γίνεσαι»</a:t>
            </a:r>
          </a:p>
          <a:p>
            <a:r>
              <a:rPr lang="el-GR" dirty="0"/>
              <a:t>1968: η ιστορία αναφέρεται σε άντρες λευκούς, αστούς και μορφωμένους</a:t>
            </a:r>
            <a:r>
              <a:rPr lang="en-US" dirty="0"/>
              <a:t>. </a:t>
            </a:r>
            <a:endParaRPr lang="el-GR" dirty="0"/>
          </a:p>
          <a:p>
            <a:pPr lvl="1"/>
            <a:r>
              <a:rPr lang="el-GR" dirty="0" smtClean="0"/>
              <a:t>Ανάδειξη </a:t>
            </a:r>
            <a:r>
              <a:rPr lang="el-GR" dirty="0"/>
              <a:t>των ‘σπουδαίων’ γυναικών</a:t>
            </a:r>
          </a:p>
          <a:p>
            <a:pPr lvl="1"/>
            <a:r>
              <a:rPr lang="en-US" dirty="0"/>
              <a:t>A</a:t>
            </a:r>
            <a:r>
              <a:rPr lang="el-GR" dirty="0" err="1"/>
              <a:t>νάδειξη</a:t>
            </a:r>
            <a:r>
              <a:rPr lang="el-GR" dirty="0"/>
              <a:t> των γυναικείων αγώνων (π.χ. ψήφος) </a:t>
            </a:r>
            <a:endParaRPr lang="en-US" dirty="0"/>
          </a:p>
          <a:p>
            <a:pPr lvl="1"/>
            <a:r>
              <a:rPr lang="el-GR" dirty="0"/>
              <a:t>Ανάδειξη της γυναικείας κοινωνικής συνεισφοράς (π.χ. φιλανθρωπία, </a:t>
            </a:r>
            <a:r>
              <a:rPr lang="el-GR" dirty="0" smtClean="0"/>
              <a:t>συμμετοχή στους </a:t>
            </a:r>
            <a:r>
              <a:rPr lang="el-GR" dirty="0"/>
              <a:t>πολέμους)</a:t>
            </a:r>
          </a:p>
          <a:p>
            <a:pPr lvl="1"/>
            <a:r>
              <a:rPr lang="el-GR" dirty="0"/>
              <a:t>Οι ‘καθημερινές’ γυναίκες στο ιστορικό προσκήνιο (π.χ. οι εργάτριες, οι </a:t>
            </a:r>
            <a:r>
              <a:rPr lang="el-GR" dirty="0" err="1"/>
              <a:t>μάνες</a:t>
            </a:r>
            <a:r>
              <a:rPr lang="el-GR" dirty="0"/>
              <a:t>, οι νοικοκυρές)</a:t>
            </a:r>
          </a:p>
          <a:p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6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C063B5-AC0D-44AE-8073-C121A288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Οι θεωρητικές αναζητήσεις </a:t>
            </a:r>
            <a:r>
              <a:rPr lang="el-GR" b="1" dirty="0" smtClean="0"/>
              <a:t>&amp;</a:t>
            </a:r>
            <a:br>
              <a:rPr lang="el-GR" b="1" dirty="0" smtClean="0"/>
            </a:br>
            <a:r>
              <a:rPr lang="el-GR" b="1" dirty="0" smtClean="0"/>
              <a:t> </a:t>
            </a:r>
            <a:r>
              <a:rPr lang="el-GR" b="1" dirty="0"/>
              <a:t>οι αλλαγές στην ιστοριογραφία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D1B529C-7691-4AA6-A0E0-FE789E9F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772816"/>
            <a:ext cx="7200916" cy="439248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1977: </a:t>
            </a:r>
            <a:r>
              <a:rPr lang="en-US" dirty="0"/>
              <a:t>Joan Kelly, “Did Women have a Renaissance?”</a:t>
            </a:r>
          </a:p>
          <a:p>
            <a:r>
              <a:rPr lang="el-GR" dirty="0" smtClean="0"/>
              <a:t>Αμφισβήτηση της </a:t>
            </a:r>
            <a:r>
              <a:rPr lang="el-GR" dirty="0" err="1" smtClean="0"/>
              <a:t>περιοδολόγησης</a:t>
            </a:r>
            <a:r>
              <a:rPr lang="el-GR" dirty="0" smtClean="0"/>
              <a:t>: Τα </a:t>
            </a:r>
            <a:r>
              <a:rPr lang="el-GR" dirty="0"/>
              <a:t>ιστορικά γεγονότα δεν βιώνονται με τον ίδιο τρόπο από άνδρες και γυναίκες</a:t>
            </a:r>
          </a:p>
          <a:p>
            <a:r>
              <a:rPr lang="el-GR" dirty="0"/>
              <a:t>Διάκριση ανάμεσα στο βιολογικό φύλο </a:t>
            </a:r>
            <a:r>
              <a:rPr lang="en-US" dirty="0"/>
              <a:t>(sex) </a:t>
            </a:r>
            <a:r>
              <a:rPr lang="el-GR" dirty="0"/>
              <a:t>και το κοινωνικό</a:t>
            </a:r>
            <a:r>
              <a:rPr lang="en-US" dirty="0"/>
              <a:t> (gender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Η διχοτομία ανάμεσα στο ιδιωτικό και το δημόσιο έχει μεγαλοποιηθεί</a:t>
            </a:r>
            <a:endParaRPr lang="en-US" dirty="0"/>
          </a:p>
          <a:p>
            <a:r>
              <a:rPr lang="el-GR" dirty="0"/>
              <a:t>Οι διαφορές είναι κοινωνικές κατασκευές και </a:t>
            </a:r>
            <a:r>
              <a:rPr lang="el-GR" dirty="0" err="1"/>
              <a:t>γι</a:t>
            </a:r>
            <a:r>
              <a:rPr lang="el-GR" dirty="0"/>
              <a:t> αυτό απαιτούν κοινωνικές συμπεριφορές ανδρικές και γυναικείες που αντικατοπτρίζουν τις κοινωνικές, πολιτισμικές και πολιτικές διαφορές</a:t>
            </a:r>
          </a:p>
          <a:p>
            <a:r>
              <a:rPr lang="el-GR" dirty="0" smtClean="0"/>
              <a:t>Η </a:t>
            </a:r>
            <a:r>
              <a:rPr lang="el-GR" dirty="0"/>
              <a:t>αναγνώριση των γυναικείων επιτευγμάτων σε τομείς που θεωρούνταν </a:t>
            </a:r>
            <a:r>
              <a:rPr lang="el-GR" dirty="0" err="1"/>
              <a:t>κατ΄</a:t>
            </a:r>
            <a:r>
              <a:rPr lang="el-GR" dirty="0"/>
              <a:t> εξοχήν ανδρικοί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240</TotalTime>
  <Words>2476</Words>
  <Application>Microsoft Office PowerPoint</Application>
  <PresentationFormat>Προβολή στην οθόνη (4:3)</PresentationFormat>
  <Paragraphs>216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Γειτνίαση</vt:lpstr>
      <vt:lpstr>Η έμφυλη διάσταση της Ιστορίας  ΜΙΑ ΕΠΙΣΚΟΠΗΣΗ</vt:lpstr>
      <vt:lpstr>Η ΙΣΤΟΡΙΑ ΚΑΙ Η ΙΣΤΟΡΙΟΓΡΑΦΙΑ</vt:lpstr>
      <vt:lpstr>Η αναγκαιότητα της Ιστορίας</vt:lpstr>
      <vt:lpstr>Η ιστορία</vt:lpstr>
      <vt:lpstr>Οι κοινωνικές αλλαγές και οι  ιστοριογραφικές αλλαγές</vt:lpstr>
      <vt:lpstr>Η διαπίστωση και τα ερωτήματα</vt:lpstr>
      <vt:lpstr>Η ΙστορΙΑ των γυναικΩΝ ΟΙ ΣΠΟΥΔΕΣ ΦΥΛΟΥ</vt:lpstr>
      <vt:lpstr>Η ιστορία των γυναικών και οι σπουδές για το φύλο  </vt:lpstr>
      <vt:lpstr>Οι θεωρητικές αναζητήσεις &amp;  οι αλλαγές στην ιστοριογραφία </vt:lpstr>
      <vt:lpstr>Οι θεωρητικές αναζητήσεις &amp;  οι αλλαγές στην ιστοριογραφία</vt:lpstr>
      <vt:lpstr>Οι θεωρητικές αναζητήσεις &amp; οι αλλαγές στην ιστοριογραφία</vt:lpstr>
      <vt:lpstr>Η ελληνικη περιπτωση και οι ιδιορυθμιεσ τησ</vt:lpstr>
      <vt:lpstr>Οι απαρχές: το ‘πρώτο κύμα’</vt:lpstr>
      <vt:lpstr>Ο αλυτρωτισμός</vt:lpstr>
      <vt:lpstr>Η Μάννα του Στρατιώτη</vt:lpstr>
      <vt:lpstr>Φιλανθρωπία και εθνικισμός</vt:lpstr>
      <vt:lpstr>Β΄ Παγκόσμιος πόλεμος  (1940-1944) </vt:lpstr>
      <vt:lpstr>Που και πως οργανώνονται;</vt:lpstr>
      <vt:lpstr>Οι γυναίκες στην Αντίσταση</vt:lpstr>
      <vt:lpstr>Οι γυναίκες στην Αντίσταση</vt:lpstr>
      <vt:lpstr>Μια μαρτυρία</vt:lpstr>
      <vt:lpstr>Η πορεία προς τον εμφύλιο πόλεμο</vt:lpstr>
      <vt:lpstr>Το γυναικείο κίνημα 1945-6</vt:lpstr>
      <vt:lpstr>Μια μαρτυρία</vt:lpstr>
      <vt:lpstr>Εμφύλιος πόλεμος 1946-1949</vt:lpstr>
      <vt:lpstr>Πανελλαδική Δημοκρατική Ένωση Γυναικών (ΠΔΕΓ)</vt:lpstr>
      <vt:lpstr>Συνδιάσκεψη στο Βίτσι – Μάρτιος 1949</vt:lpstr>
      <vt:lpstr>Συνέδριο της ΠΔΟΓ</vt:lpstr>
      <vt:lpstr>2ο Παγκόσμιο Συνέδριο Γυναικών</vt:lpstr>
      <vt:lpstr>Καταυλισμοί προσφύγων</vt:lpstr>
      <vt:lpstr>Παρουσίαση του PowerPoint</vt:lpstr>
      <vt:lpstr>Η δημοτική ψήφος</vt:lpstr>
      <vt:lpstr>Η ψήφος στις γενικές εκλογές</vt:lpstr>
      <vt:lpstr>Δεκαετίες 1950- 1960</vt:lpstr>
      <vt:lpstr>Η μεταπολίτευση Ι</vt:lpstr>
      <vt:lpstr>Μεταπολίτευση ΙΙ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</dc:creator>
  <cp:lastModifiedBy>ME</cp:lastModifiedBy>
  <cp:revision>21</cp:revision>
  <dcterms:created xsi:type="dcterms:W3CDTF">2023-04-05T16:24:05Z</dcterms:created>
  <dcterms:modified xsi:type="dcterms:W3CDTF">2023-04-10T18:33:03Z</dcterms:modified>
</cp:coreProperties>
</file>