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94"/>
  </p:normalViewPr>
  <p:slideViewPr>
    <p:cSldViewPr snapToGrid="0">
      <p:cViewPr varScale="1">
        <p:scale>
          <a:sx n="156" d="100"/>
          <a:sy n="156" d="100"/>
        </p:scale>
        <p:origin x="368" y="16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325ae3d7fe6_0_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325ae3d7fe6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325ae3d7fe6_0_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325ae3d7fe6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325ae3d7fe6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325ae3d7fe6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325ae3d7fe6_0_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325ae3d7fe6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325ae3d7fe6_0_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325ae3d7fe6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25ae3d7fe6_0_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325ae3d7fe6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325ae3d7fe6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325ae3d7fe6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325ae3d7fe6_0_10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325ae3d7fe6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325ae3d7fe6_0_1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325ae3d7fe6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325ae3d7fe6_0_1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325ae3d7fe6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25ae3d7fe6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25ae3d7fe6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25ae3d7fe6_0_1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325ae3d7fe6_0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325ae3d7fe6_0_1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325ae3d7fe6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25ae3d7fe6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25ae3d7fe6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25ae3d7fe6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25ae3d7fe6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325ae3d7fe6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325ae3d7fe6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25ae3d7fe6_0_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25ae3d7fe6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325ae3d7fe6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325ae3d7fe6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25ae3d7fe6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325ae3d7fe6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325ae3d7fe6_0_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325ae3d7fe6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l"/>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data.ipu.org/women-ranking/"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www.mckinsey.com/featured-insights/diversity-and-"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6" Type="http://schemas.openxmlformats.org/officeDocument/2006/relationships/hyperlink" Target="https://www.statista.com/statistics/1058345/countries-with-women-highest-position-executive-power-since-1960/" TargetMode="External"/><Relationship Id="rId5" Type="http://schemas.openxmlformats.org/officeDocument/2006/relationships/hyperlink" Target="https://www.euronews.com/2024/08/22/european-leaders-in-" TargetMode="External"/><Relationship Id="rId4" Type="http://schemas.openxmlformats.org/officeDocument/2006/relationships/hyperlink" Target="https://theconversation.com/male-voices-dominate-the-news-heres-how-journalists-and-female-"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744575"/>
            <a:ext cx="8520600" cy="7644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l" sz="4800"/>
              <a:t>WHERE ARE THE WOMEN ?</a:t>
            </a:r>
            <a:endParaRPr sz="4800"/>
          </a:p>
          <a:p>
            <a:pPr marL="0" lvl="0" indent="0" algn="ctr" rtl="0">
              <a:spcBef>
                <a:spcPts val="0"/>
              </a:spcBef>
              <a:spcAft>
                <a:spcPts val="0"/>
              </a:spcAft>
              <a:buNone/>
            </a:pPr>
            <a:endParaRPr sz="4800"/>
          </a:p>
        </p:txBody>
      </p:sp>
      <p:sp>
        <p:nvSpPr>
          <p:cNvPr id="55" name="Google Shape;55;p13"/>
          <p:cNvSpPr txBox="1">
            <a:spLocks noGrp="1"/>
          </p:cNvSpPr>
          <p:nvPr>
            <p:ph type="subTitle" idx="1"/>
          </p:nvPr>
        </p:nvSpPr>
        <p:spPr>
          <a:xfrm>
            <a:off x="311700" y="1243275"/>
            <a:ext cx="8520600" cy="3835200"/>
          </a:xfrm>
          <a:prstGeom prst="rect">
            <a:avLst/>
          </a:prstGeom>
        </p:spPr>
        <p:txBody>
          <a:bodyPr spcFirstLastPara="1" wrap="square" lIns="91425" tIns="91425" rIns="91425" bIns="91425" anchor="t" anchorCtr="0">
            <a:noAutofit/>
          </a:bodyPr>
          <a:lstStyle/>
          <a:p>
            <a:pPr marL="0" lvl="0" indent="0" algn="ctr" rtl="0">
              <a:lnSpc>
                <a:spcPct val="80000"/>
              </a:lnSpc>
              <a:spcBef>
                <a:spcPts val="0"/>
              </a:spcBef>
              <a:spcAft>
                <a:spcPts val="0"/>
              </a:spcAft>
              <a:buClr>
                <a:schemeClr val="dk1"/>
              </a:buClr>
              <a:buSzPts val="275"/>
              <a:buFont typeface="Arial"/>
              <a:buNone/>
            </a:pPr>
            <a:r>
              <a:rPr lang="el" sz="1800"/>
              <a:t>Look around you—where are the women? Whether it concerns a fellow</a:t>
            </a:r>
            <a:endParaRPr sz="1800"/>
          </a:p>
          <a:p>
            <a:pPr marL="0" lvl="0" indent="0" algn="ctr" rtl="0">
              <a:lnSpc>
                <a:spcPct val="80000"/>
              </a:lnSpc>
              <a:spcBef>
                <a:spcPts val="0"/>
              </a:spcBef>
              <a:spcAft>
                <a:spcPts val="0"/>
              </a:spcAft>
              <a:buClr>
                <a:schemeClr val="dk1"/>
              </a:buClr>
              <a:buSzPts val="275"/>
              <a:buFont typeface="Arial"/>
              <a:buNone/>
            </a:pPr>
            <a:r>
              <a:rPr lang="el" sz="1800"/>
              <a:t>student, a colleague at work, or the woman who will assist you at a public</a:t>
            </a:r>
            <a:endParaRPr sz="1800"/>
          </a:p>
          <a:p>
            <a:pPr marL="0" lvl="0" indent="0" algn="ctr" rtl="0">
              <a:lnSpc>
                <a:spcPct val="80000"/>
              </a:lnSpc>
              <a:spcBef>
                <a:spcPts val="0"/>
              </a:spcBef>
              <a:spcAft>
                <a:spcPts val="0"/>
              </a:spcAft>
              <a:buClr>
                <a:schemeClr val="dk1"/>
              </a:buClr>
              <a:buSzPts val="275"/>
              <a:buFont typeface="Arial"/>
              <a:buNone/>
            </a:pPr>
            <a:r>
              <a:rPr lang="el" sz="1800"/>
              <a:t>service office, the doctor, the lawyer, the journalist, the politician… women,</a:t>
            </a:r>
            <a:endParaRPr sz="1800"/>
          </a:p>
          <a:p>
            <a:pPr marL="0" lvl="0" indent="0" algn="ctr" rtl="0">
              <a:lnSpc>
                <a:spcPct val="80000"/>
              </a:lnSpc>
              <a:spcBef>
                <a:spcPts val="0"/>
              </a:spcBef>
              <a:spcAft>
                <a:spcPts val="0"/>
              </a:spcAft>
              <a:buClr>
                <a:schemeClr val="dk1"/>
              </a:buClr>
              <a:buSzPts val="275"/>
              <a:buFont typeface="Arial"/>
              <a:buNone/>
            </a:pPr>
            <a:r>
              <a:rPr lang="el" sz="1800"/>
              <a:t>across the globe, are making a strong presence in the global workforce,</a:t>
            </a:r>
            <a:endParaRPr sz="1800"/>
          </a:p>
          <a:p>
            <a:pPr marL="0" lvl="0" indent="0" algn="ctr" rtl="0">
              <a:lnSpc>
                <a:spcPct val="80000"/>
              </a:lnSpc>
              <a:spcBef>
                <a:spcPts val="0"/>
              </a:spcBef>
              <a:spcAft>
                <a:spcPts val="0"/>
              </a:spcAft>
              <a:buClr>
                <a:schemeClr val="dk1"/>
              </a:buClr>
              <a:buSzPts val="275"/>
              <a:buFont typeface="Arial"/>
              <a:buNone/>
            </a:pPr>
            <a:r>
              <a:rPr lang="el" sz="1800"/>
              <a:t>playing significant and active roles. Or perhaps not? ‘Gender inequality,’ the</a:t>
            </a:r>
            <a:endParaRPr sz="1800"/>
          </a:p>
          <a:p>
            <a:pPr marL="0" lvl="0" indent="0" algn="ctr" rtl="0">
              <a:lnSpc>
                <a:spcPct val="80000"/>
              </a:lnSpc>
              <a:spcBef>
                <a:spcPts val="0"/>
              </a:spcBef>
              <a:spcAft>
                <a:spcPts val="0"/>
              </a:spcAft>
              <a:buClr>
                <a:schemeClr val="dk1"/>
              </a:buClr>
              <a:buSzPts val="275"/>
              <a:buFont typeface="Arial"/>
              <a:buNone/>
            </a:pPr>
            <a:r>
              <a:rPr lang="el" sz="1800"/>
              <a:t>gender gap, sexism, threats, and the stripping away of human rights all defend</a:t>
            </a:r>
            <a:endParaRPr sz="1800"/>
          </a:p>
          <a:p>
            <a:pPr marL="0" lvl="0" indent="0" algn="ctr" rtl="0">
              <a:lnSpc>
                <a:spcPct val="80000"/>
              </a:lnSpc>
              <a:spcBef>
                <a:spcPts val="0"/>
              </a:spcBef>
              <a:spcAft>
                <a:spcPts val="0"/>
              </a:spcAft>
              <a:buClr>
                <a:schemeClr val="dk1"/>
              </a:buClr>
              <a:buSzPts val="275"/>
              <a:buFont typeface="Arial"/>
              <a:buNone/>
            </a:pPr>
            <a:r>
              <a:rPr lang="el" sz="1800"/>
              <a:t>one common goal: destruction. In the end, are women at the top of the</a:t>
            </a:r>
            <a:endParaRPr sz="1800"/>
          </a:p>
          <a:p>
            <a:pPr marL="0" lvl="0" indent="0" algn="ctr" rtl="0">
              <a:lnSpc>
                <a:spcPct val="80000"/>
              </a:lnSpc>
              <a:spcBef>
                <a:spcPts val="0"/>
              </a:spcBef>
              <a:spcAft>
                <a:spcPts val="0"/>
              </a:spcAft>
              <a:buClr>
                <a:schemeClr val="dk1"/>
              </a:buClr>
              <a:buSzPts val="275"/>
              <a:buFont typeface="Arial"/>
              <a:buNone/>
            </a:pPr>
            <a:r>
              <a:rPr lang="el" sz="1800"/>
              <a:t>iceberg, or are they increasingly sinking to the bottom of the sea?</a:t>
            </a:r>
            <a:endParaRPr sz="1800"/>
          </a:p>
          <a:p>
            <a:pPr marL="0" lvl="0" indent="0" algn="ctr" rtl="0">
              <a:lnSpc>
                <a:spcPct val="80000"/>
              </a:lnSpc>
              <a:spcBef>
                <a:spcPts val="0"/>
              </a:spcBef>
              <a:spcAft>
                <a:spcPts val="0"/>
              </a:spcAft>
              <a:buClr>
                <a:schemeClr val="dk1"/>
              </a:buClr>
              <a:buSzPts val="275"/>
              <a:buFont typeface="Arial"/>
              <a:buNone/>
            </a:pPr>
            <a:r>
              <a:rPr lang="el" sz="1800"/>
              <a:t>So, how do human rights “serve” us? What are they and why do they differ in</a:t>
            </a:r>
            <a:endParaRPr sz="1800"/>
          </a:p>
          <a:p>
            <a:pPr marL="0" lvl="0" indent="0" algn="ctr" rtl="0">
              <a:lnSpc>
                <a:spcPct val="80000"/>
              </a:lnSpc>
              <a:spcBef>
                <a:spcPts val="0"/>
              </a:spcBef>
              <a:spcAft>
                <a:spcPts val="0"/>
              </a:spcAft>
              <a:buClr>
                <a:schemeClr val="dk1"/>
              </a:buClr>
              <a:buSzPts val="275"/>
              <a:buFont typeface="Arial"/>
              <a:buNone/>
            </a:pPr>
            <a:r>
              <a:rPr lang="el" sz="1800"/>
              <a:t>the global arena? Can they help women cope with the challenges of the</a:t>
            </a:r>
            <a:endParaRPr sz="1800"/>
          </a:p>
          <a:p>
            <a:pPr marL="0" lvl="0" indent="0" algn="ctr" rtl="0">
              <a:lnSpc>
                <a:spcPct val="80000"/>
              </a:lnSpc>
              <a:spcBef>
                <a:spcPts val="0"/>
              </a:spcBef>
              <a:spcAft>
                <a:spcPts val="0"/>
              </a:spcAft>
              <a:buClr>
                <a:schemeClr val="dk1"/>
              </a:buClr>
              <a:buSzPts val="275"/>
              <a:buFont typeface="Arial"/>
              <a:buNone/>
            </a:pPr>
            <a:r>
              <a:rPr lang="el" sz="1800"/>
              <a:t>workplace? This presentation, using social and statistical tools, approaches</a:t>
            </a:r>
            <a:endParaRPr sz="1800"/>
          </a:p>
          <a:p>
            <a:pPr marL="0" lvl="0" indent="0" algn="ctr" rtl="0">
              <a:lnSpc>
                <a:spcPct val="80000"/>
              </a:lnSpc>
              <a:spcBef>
                <a:spcPts val="0"/>
              </a:spcBef>
              <a:spcAft>
                <a:spcPts val="0"/>
              </a:spcAft>
              <a:buClr>
                <a:schemeClr val="dk1"/>
              </a:buClr>
              <a:buSzPts val="275"/>
              <a:buFont typeface="Arial"/>
              <a:buNone/>
            </a:pPr>
            <a:r>
              <a:rPr lang="el" sz="1800"/>
              <a:t>the topic of “work – women” today, highlighting the various aspects—both</a:t>
            </a:r>
            <a:endParaRPr sz="1800"/>
          </a:p>
          <a:p>
            <a:pPr marL="0" lvl="0" indent="0" algn="ctr" rtl="0">
              <a:lnSpc>
                <a:spcPct val="80000"/>
              </a:lnSpc>
              <a:spcBef>
                <a:spcPts val="0"/>
              </a:spcBef>
              <a:spcAft>
                <a:spcPts val="0"/>
              </a:spcAft>
              <a:buClr>
                <a:schemeClr val="dk1"/>
              </a:buClr>
              <a:buSzPts val="275"/>
              <a:buFont typeface="Arial"/>
              <a:buNone/>
            </a:pPr>
            <a:r>
              <a:rPr lang="el" sz="1800"/>
              <a:t>positive and negative—that women experience in the global work</a:t>
            </a:r>
            <a:endParaRPr sz="1800"/>
          </a:p>
          <a:p>
            <a:pPr marL="0" lvl="0" indent="0" algn="ctr" rtl="0">
              <a:lnSpc>
                <a:spcPct val="80000"/>
              </a:lnSpc>
              <a:spcBef>
                <a:spcPts val="0"/>
              </a:spcBef>
              <a:spcAft>
                <a:spcPts val="0"/>
              </a:spcAft>
              <a:buClr>
                <a:schemeClr val="dk1"/>
              </a:buClr>
              <a:buSzPts val="275"/>
              <a:buFont typeface="Arial"/>
              <a:buNone/>
            </a:pPr>
            <a:r>
              <a:rPr lang="el" sz="1800"/>
              <a:t>environment. By highlighting the role, significance, and influence of human</a:t>
            </a:r>
            <a:endParaRPr sz="1800"/>
          </a:p>
          <a:p>
            <a:pPr marL="0" lvl="0" indent="0" algn="ctr" rtl="0">
              <a:lnSpc>
                <a:spcPct val="80000"/>
              </a:lnSpc>
              <a:spcBef>
                <a:spcPts val="0"/>
              </a:spcBef>
              <a:spcAft>
                <a:spcPts val="0"/>
              </a:spcAft>
              <a:buClr>
                <a:schemeClr val="dk1"/>
              </a:buClr>
              <a:buSzPts val="275"/>
              <a:buFont typeface="Arial"/>
              <a:buNone/>
            </a:pPr>
            <a:r>
              <a:rPr lang="el" sz="1800"/>
              <a:t>rights, the presentation reveals a comprehensive approach to the current</a:t>
            </a:r>
            <a:endParaRPr sz="1800"/>
          </a:p>
          <a:p>
            <a:pPr marL="0" lvl="0" indent="0" algn="ctr" rtl="0">
              <a:lnSpc>
                <a:spcPct val="80000"/>
              </a:lnSpc>
              <a:spcBef>
                <a:spcPts val="0"/>
              </a:spcBef>
              <a:spcAft>
                <a:spcPts val="0"/>
              </a:spcAft>
              <a:buClr>
                <a:schemeClr val="dk1"/>
              </a:buClr>
              <a:buSzPts val="275"/>
              <a:buFont typeface="Arial"/>
              <a:buNone/>
            </a:pPr>
            <a:r>
              <a:rPr lang="el" sz="1800"/>
              <a:t>issue, with the main goal being reflection and critical thinking on your part.</a:t>
            </a:r>
            <a:endParaRPr sz="1800"/>
          </a:p>
          <a:p>
            <a:pPr marL="0" lvl="0" indent="0" algn="ctr" rtl="0">
              <a:lnSpc>
                <a:spcPct val="80000"/>
              </a:lnSpc>
              <a:spcBef>
                <a:spcPts val="0"/>
              </a:spcBef>
              <a:spcAft>
                <a:spcPts val="0"/>
              </a:spcAft>
              <a:buSzPts val="275"/>
              <a:buNone/>
            </a:pPr>
            <a:endParaRPr sz="11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10" name="Google Shape;110;p22"/>
          <p:cNvSpPr txBox="1">
            <a:spLocks noGrp="1"/>
          </p:cNvSpPr>
          <p:nvPr>
            <p:ph type="body" idx="1"/>
          </p:nvPr>
        </p:nvSpPr>
        <p:spPr>
          <a:xfrm>
            <a:off x="0" y="0"/>
            <a:ext cx="9144000" cy="45690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Clr>
                <a:schemeClr val="dk1"/>
              </a:buClr>
              <a:buSzPts val="1100"/>
              <a:buFont typeface="Arial"/>
              <a:buNone/>
            </a:pPr>
            <a:r>
              <a:rPr lang="el"/>
              <a:t>The Euronews article titled “European Leaders in Europe: Where Are They and How</a:t>
            </a:r>
            <a:endParaRPr/>
          </a:p>
          <a:p>
            <a:pPr marL="0" lvl="0" indent="0" algn="ctr" rtl="0">
              <a:spcBef>
                <a:spcPts val="1200"/>
              </a:spcBef>
              <a:spcAft>
                <a:spcPts val="0"/>
              </a:spcAft>
              <a:buClr>
                <a:schemeClr val="dk1"/>
              </a:buClr>
              <a:buSzPts val="1100"/>
              <a:buFont typeface="Arial"/>
              <a:buNone/>
            </a:pPr>
            <a:r>
              <a:rPr lang="el"/>
              <a:t>Many Are There?” examines the gender distribution of leadership positions in</a:t>
            </a:r>
            <a:endParaRPr/>
          </a:p>
          <a:p>
            <a:pPr marL="0" lvl="0" indent="0" algn="ctr" rtl="0">
              <a:spcBef>
                <a:spcPts val="1200"/>
              </a:spcBef>
              <a:spcAft>
                <a:spcPts val="0"/>
              </a:spcAft>
              <a:buClr>
                <a:schemeClr val="dk1"/>
              </a:buClr>
              <a:buSzPts val="1100"/>
              <a:buFont typeface="Arial"/>
              <a:buNone/>
            </a:pPr>
            <a:r>
              <a:rPr lang="el"/>
              <a:t>European politics.</a:t>
            </a:r>
            <a:endParaRPr/>
          </a:p>
          <a:p>
            <a:pPr marL="0" lvl="0" indent="0" algn="l" rtl="0">
              <a:spcBef>
                <a:spcPts val="1200"/>
              </a:spcBef>
              <a:spcAft>
                <a:spcPts val="12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16" name="Google Shape;116;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Clr>
                <a:schemeClr val="dk1"/>
              </a:buClr>
              <a:buSzPts val="1100"/>
              <a:buFont typeface="Arial"/>
              <a:buNone/>
            </a:pPr>
            <a:r>
              <a:rPr lang="el"/>
              <a:t>1. </a:t>
            </a:r>
            <a:r>
              <a:rPr lang="el" b="1"/>
              <a:t>Gender Disparity in European Leadership:</a:t>
            </a:r>
            <a:endParaRPr b="1"/>
          </a:p>
          <a:p>
            <a:pPr marL="0" lvl="0" indent="0" algn="l" rtl="0">
              <a:spcBef>
                <a:spcPts val="1200"/>
              </a:spcBef>
              <a:spcAft>
                <a:spcPts val="0"/>
              </a:spcAft>
              <a:buClr>
                <a:schemeClr val="dk1"/>
              </a:buClr>
              <a:buSzPts val="1100"/>
              <a:buFont typeface="Arial"/>
              <a:buNone/>
            </a:pPr>
            <a:r>
              <a:rPr lang="el"/>
              <a:t>• The article highlights the underrepresentation of women in</a:t>
            </a:r>
            <a:endParaRPr/>
          </a:p>
          <a:p>
            <a:pPr marL="0" lvl="0" indent="0" algn="l" rtl="0">
              <a:spcBef>
                <a:spcPts val="1200"/>
              </a:spcBef>
              <a:spcAft>
                <a:spcPts val="0"/>
              </a:spcAft>
              <a:buClr>
                <a:schemeClr val="dk1"/>
              </a:buClr>
              <a:buSzPts val="1100"/>
              <a:buFont typeface="Arial"/>
              <a:buNone/>
            </a:pPr>
            <a:r>
              <a:rPr lang="el"/>
              <a:t>leadership positions across Europe. Despite progress, women make up only 33%</a:t>
            </a:r>
            <a:endParaRPr/>
          </a:p>
          <a:p>
            <a:pPr marL="0" lvl="0" indent="0" algn="l" rtl="0">
              <a:spcBef>
                <a:spcPts val="1200"/>
              </a:spcBef>
              <a:spcAft>
                <a:spcPts val="0"/>
              </a:spcAft>
              <a:buClr>
                <a:schemeClr val="dk1"/>
              </a:buClr>
              <a:buSzPts val="1100"/>
              <a:buFont typeface="Arial"/>
              <a:buNone/>
            </a:pPr>
            <a:r>
              <a:rPr lang="el"/>
              <a:t>of political leaders in Europe.</a:t>
            </a:r>
            <a:endParaRPr/>
          </a:p>
          <a:p>
            <a:pPr marL="0" lvl="0" indent="0" algn="l" rtl="0">
              <a:spcBef>
                <a:spcPts val="1200"/>
              </a:spcBef>
              <a:spcAft>
                <a:spcPts val="0"/>
              </a:spcAft>
              <a:buClr>
                <a:schemeClr val="dk1"/>
              </a:buClr>
              <a:buSzPts val="1100"/>
              <a:buFont typeface="Arial"/>
              <a:buNone/>
            </a:pPr>
            <a:r>
              <a:rPr lang="el"/>
              <a:t>• This figure is notably low when compared to the overall number of</a:t>
            </a:r>
            <a:endParaRPr/>
          </a:p>
          <a:p>
            <a:pPr marL="0" lvl="0" indent="0" algn="l" rtl="0">
              <a:spcBef>
                <a:spcPts val="1200"/>
              </a:spcBef>
              <a:spcAft>
                <a:spcPts val="0"/>
              </a:spcAft>
              <a:buClr>
                <a:schemeClr val="dk1"/>
              </a:buClr>
              <a:buSzPts val="1100"/>
              <a:buFont typeface="Arial"/>
              <a:buNone/>
            </a:pPr>
            <a:r>
              <a:rPr lang="el"/>
              <a:t>women in national parliaments, which is closer to 40%, indicating that leadership</a:t>
            </a:r>
            <a:endParaRPr/>
          </a:p>
          <a:p>
            <a:pPr marL="0" lvl="0" indent="0" algn="l" rtl="0">
              <a:spcBef>
                <a:spcPts val="1200"/>
              </a:spcBef>
              <a:spcAft>
                <a:spcPts val="0"/>
              </a:spcAft>
              <a:buClr>
                <a:schemeClr val="dk1"/>
              </a:buClr>
              <a:buSzPts val="1100"/>
              <a:buFont typeface="Arial"/>
              <a:buNone/>
            </a:pPr>
            <a:r>
              <a:rPr lang="el"/>
              <a:t>roles remain disproportionately held by men.</a:t>
            </a:r>
            <a:endParaRPr/>
          </a:p>
          <a:p>
            <a:pPr marL="0" lvl="0" indent="0" algn="l" rtl="0">
              <a:spcBef>
                <a:spcPts val="1200"/>
              </a:spcBef>
              <a:spcAft>
                <a:spcPts val="12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22" name="Google Shape;122;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Clr>
                <a:schemeClr val="dk1"/>
              </a:buClr>
              <a:buSzPts val="1100"/>
              <a:buFont typeface="Arial"/>
              <a:buNone/>
            </a:pPr>
            <a:r>
              <a:rPr lang="el"/>
              <a:t>2. </a:t>
            </a:r>
            <a:r>
              <a:rPr lang="el" b="1"/>
              <a:t>Country Comparisons:</a:t>
            </a:r>
            <a:endParaRPr b="1"/>
          </a:p>
          <a:p>
            <a:pPr marL="0" lvl="0" indent="0" algn="l" rtl="0">
              <a:spcBef>
                <a:spcPts val="1200"/>
              </a:spcBef>
              <a:spcAft>
                <a:spcPts val="0"/>
              </a:spcAft>
              <a:buClr>
                <a:schemeClr val="dk1"/>
              </a:buClr>
              <a:buSzPts val="1100"/>
              <a:buFont typeface="Arial"/>
              <a:buNone/>
            </a:pPr>
            <a:r>
              <a:rPr lang="el"/>
              <a:t>• Some countries have made strides in gender equality in political</a:t>
            </a:r>
            <a:endParaRPr/>
          </a:p>
          <a:p>
            <a:pPr marL="0" lvl="0" indent="0" algn="l" rtl="0">
              <a:spcBef>
                <a:spcPts val="1200"/>
              </a:spcBef>
              <a:spcAft>
                <a:spcPts val="0"/>
              </a:spcAft>
              <a:buClr>
                <a:schemeClr val="dk1"/>
              </a:buClr>
              <a:buSzPts val="1100"/>
              <a:buFont typeface="Arial"/>
              <a:buNone/>
            </a:pPr>
            <a:r>
              <a:rPr lang="el"/>
              <a:t>leadership. Finland, Denmark, and Iceland are leaders in Europe, with more than</a:t>
            </a:r>
            <a:endParaRPr/>
          </a:p>
          <a:p>
            <a:pPr marL="0" lvl="0" indent="0" algn="l" rtl="0">
              <a:spcBef>
                <a:spcPts val="1200"/>
              </a:spcBef>
              <a:spcAft>
                <a:spcPts val="0"/>
              </a:spcAft>
              <a:buClr>
                <a:schemeClr val="dk1"/>
              </a:buClr>
              <a:buSzPts val="1100"/>
              <a:buFont typeface="Arial"/>
              <a:buNone/>
            </a:pPr>
            <a:r>
              <a:rPr lang="el"/>
              <a:t>50% of their government leaders being women.</a:t>
            </a:r>
            <a:endParaRPr/>
          </a:p>
          <a:p>
            <a:pPr marL="0" lvl="0" indent="0" algn="l" rtl="0">
              <a:spcBef>
                <a:spcPts val="1200"/>
              </a:spcBef>
              <a:spcAft>
                <a:spcPts val="0"/>
              </a:spcAft>
              <a:buClr>
                <a:schemeClr val="dk1"/>
              </a:buClr>
              <a:buSzPts val="1100"/>
              <a:buFont typeface="Arial"/>
              <a:buNone/>
            </a:pPr>
            <a:r>
              <a:rPr lang="el"/>
              <a:t>• However, in several other countries, especially in Eastern Europe,</a:t>
            </a:r>
            <a:endParaRPr/>
          </a:p>
          <a:p>
            <a:pPr marL="0" lvl="0" indent="0" algn="l" rtl="0">
              <a:spcBef>
                <a:spcPts val="1200"/>
              </a:spcBef>
              <a:spcAft>
                <a:spcPts val="0"/>
              </a:spcAft>
              <a:buClr>
                <a:schemeClr val="dk1"/>
              </a:buClr>
              <a:buSzPts val="1100"/>
              <a:buFont typeface="Arial"/>
              <a:buNone/>
            </a:pPr>
            <a:r>
              <a:rPr lang="el"/>
              <a:t>women remain largely absent from top political positions. Countries like Hungary,</a:t>
            </a:r>
            <a:endParaRPr/>
          </a:p>
          <a:p>
            <a:pPr marL="0" lvl="0" indent="0" algn="l" rtl="0">
              <a:spcBef>
                <a:spcPts val="1200"/>
              </a:spcBef>
              <a:spcAft>
                <a:spcPts val="0"/>
              </a:spcAft>
              <a:buClr>
                <a:schemeClr val="dk1"/>
              </a:buClr>
              <a:buSzPts val="1100"/>
              <a:buFont typeface="Arial"/>
              <a:buNone/>
            </a:pPr>
            <a:r>
              <a:rPr lang="el"/>
              <a:t>Poland, and Slovakia have few or no female leaders.</a:t>
            </a:r>
            <a:endParaRPr/>
          </a:p>
          <a:p>
            <a:pPr marL="0" lvl="0" indent="0" algn="l" rtl="0">
              <a:spcBef>
                <a:spcPts val="1200"/>
              </a:spcBef>
              <a:spcAft>
                <a:spcPts val="12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28" name="Google Shape;128;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l"/>
              <a:t>3. </a:t>
            </a:r>
            <a:r>
              <a:rPr lang="el" b="1"/>
              <a:t>Key Positions and Gender Representation:</a:t>
            </a:r>
            <a:endParaRPr b="1"/>
          </a:p>
          <a:p>
            <a:pPr marL="0" lvl="0" indent="0" algn="l" rtl="0">
              <a:spcBef>
                <a:spcPts val="1200"/>
              </a:spcBef>
              <a:spcAft>
                <a:spcPts val="0"/>
              </a:spcAft>
              <a:buClr>
                <a:schemeClr val="dk1"/>
              </a:buClr>
              <a:buSzPts val="1100"/>
              <a:buFont typeface="Arial"/>
              <a:buNone/>
            </a:pPr>
            <a:r>
              <a:rPr lang="el"/>
              <a:t>• The analysis focuses on leadership roles, including heads of state,</a:t>
            </a:r>
            <a:endParaRPr/>
          </a:p>
          <a:p>
            <a:pPr marL="0" lvl="0" indent="0" algn="l" rtl="0">
              <a:spcBef>
                <a:spcPts val="1200"/>
              </a:spcBef>
              <a:spcAft>
                <a:spcPts val="0"/>
              </a:spcAft>
              <a:buClr>
                <a:schemeClr val="dk1"/>
              </a:buClr>
              <a:buSzPts val="1100"/>
              <a:buFont typeface="Arial"/>
              <a:buNone/>
            </a:pPr>
            <a:r>
              <a:rPr lang="el"/>
              <a:t>prime ministers, and cabinet ministers. Women hold notable leadership positions</a:t>
            </a:r>
            <a:endParaRPr/>
          </a:p>
          <a:p>
            <a:pPr marL="0" lvl="0" indent="0" algn="l" rtl="0">
              <a:spcBef>
                <a:spcPts val="1200"/>
              </a:spcBef>
              <a:spcAft>
                <a:spcPts val="0"/>
              </a:spcAft>
              <a:buClr>
                <a:schemeClr val="dk1"/>
              </a:buClr>
              <a:buSzPts val="1100"/>
              <a:buFont typeface="Arial"/>
              <a:buNone/>
            </a:pPr>
            <a:r>
              <a:rPr lang="el"/>
              <a:t>in these areas, but the representation is still skewed.</a:t>
            </a:r>
            <a:endParaRPr/>
          </a:p>
          <a:p>
            <a:pPr marL="0" lvl="0" indent="0" algn="l" rtl="0">
              <a:spcBef>
                <a:spcPts val="1200"/>
              </a:spcBef>
              <a:spcAft>
                <a:spcPts val="0"/>
              </a:spcAft>
              <a:buClr>
                <a:schemeClr val="dk1"/>
              </a:buClr>
              <a:buSzPts val="1100"/>
              <a:buFont typeface="Arial"/>
              <a:buNone/>
            </a:pPr>
            <a:r>
              <a:rPr lang="el"/>
              <a:t>• Only 8 out of the 27 EU member states have a female head of</a:t>
            </a:r>
            <a:endParaRPr/>
          </a:p>
          <a:p>
            <a:pPr marL="0" lvl="0" indent="0" algn="l" rtl="0">
              <a:spcBef>
                <a:spcPts val="1200"/>
              </a:spcBef>
              <a:spcAft>
                <a:spcPts val="0"/>
              </a:spcAft>
              <a:buClr>
                <a:schemeClr val="dk1"/>
              </a:buClr>
              <a:buSzPts val="1100"/>
              <a:buFont typeface="Arial"/>
              <a:buNone/>
            </a:pPr>
            <a:r>
              <a:rPr lang="el"/>
              <a:t>government, highlighting the gender gap in the highest political positions.</a:t>
            </a:r>
            <a:endParaRPr/>
          </a:p>
          <a:p>
            <a:pPr marL="0" lvl="0" indent="0" algn="l" rtl="0">
              <a:spcBef>
                <a:spcPts val="1200"/>
              </a:spcBef>
              <a:spcAft>
                <a:spcPts val="12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34" name="Google Shape;134;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l"/>
              <a:t>4. </a:t>
            </a:r>
            <a:r>
              <a:rPr lang="el" b="1"/>
              <a:t>Progress and Challenges:</a:t>
            </a:r>
            <a:endParaRPr b="1"/>
          </a:p>
          <a:p>
            <a:pPr marL="0" lvl="0" indent="0" algn="l" rtl="0">
              <a:spcBef>
                <a:spcPts val="1200"/>
              </a:spcBef>
              <a:spcAft>
                <a:spcPts val="0"/>
              </a:spcAft>
              <a:buClr>
                <a:schemeClr val="dk1"/>
              </a:buClr>
              <a:buSzPct val="61111"/>
              <a:buFont typeface="Arial"/>
              <a:buNone/>
            </a:pPr>
            <a:r>
              <a:rPr lang="el"/>
              <a:t>• The article acknowledges positive changes in recent years, with more</a:t>
            </a:r>
            <a:endParaRPr/>
          </a:p>
          <a:p>
            <a:pPr marL="0" lvl="0" indent="0" algn="l" rtl="0">
              <a:spcBef>
                <a:spcPts val="1200"/>
              </a:spcBef>
              <a:spcAft>
                <a:spcPts val="0"/>
              </a:spcAft>
              <a:buClr>
                <a:schemeClr val="dk1"/>
              </a:buClr>
              <a:buSzPct val="61111"/>
              <a:buFont typeface="Arial"/>
              <a:buNone/>
            </a:pPr>
            <a:r>
              <a:rPr lang="el"/>
              <a:t>women gaining leadership roles, especially in Scandinavian and Nordic countries.</a:t>
            </a:r>
            <a:endParaRPr/>
          </a:p>
          <a:p>
            <a:pPr marL="0" lvl="0" indent="0" algn="l" rtl="0">
              <a:spcBef>
                <a:spcPts val="1200"/>
              </a:spcBef>
              <a:spcAft>
                <a:spcPts val="0"/>
              </a:spcAft>
              <a:buClr>
                <a:schemeClr val="dk1"/>
              </a:buClr>
              <a:buSzPct val="61111"/>
              <a:buFont typeface="Arial"/>
              <a:buNone/>
            </a:pPr>
            <a:r>
              <a:rPr lang="el"/>
              <a:t>However, it also points to the persistent challenges women face, such as gender</a:t>
            </a:r>
            <a:endParaRPr/>
          </a:p>
          <a:p>
            <a:pPr marL="0" lvl="0" indent="0" algn="l" rtl="0">
              <a:spcBef>
                <a:spcPts val="1200"/>
              </a:spcBef>
              <a:spcAft>
                <a:spcPts val="0"/>
              </a:spcAft>
              <a:buClr>
                <a:schemeClr val="dk1"/>
              </a:buClr>
              <a:buSzPct val="61111"/>
              <a:buFont typeface="Arial"/>
              <a:buNone/>
            </a:pPr>
            <a:r>
              <a:rPr lang="el"/>
              <a:t>stereotypes and institutional barriers.</a:t>
            </a:r>
            <a:endParaRPr/>
          </a:p>
          <a:p>
            <a:pPr marL="0" lvl="0" indent="0" algn="l" rtl="0">
              <a:spcBef>
                <a:spcPts val="1200"/>
              </a:spcBef>
              <a:spcAft>
                <a:spcPts val="0"/>
              </a:spcAft>
              <a:buClr>
                <a:schemeClr val="dk1"/>
              </a:buClr>
              <a:buSzPct val="61111"/>
              <a:buFont typeface="Arial"/>
              <a:buNone/>
            </a:pPr>
            <a:r>
              <a:rPr lang="el"/>
              <a:t>• While some countries have gender quotas to promote female</a:t>
            </a:r>
            <a:endParaRPr/>
          </a:p>
          <a:p>
            <a:pPr marL="0" lvl="0" indent="0" algn="l" rtl="0">
              <a:spcBef>
                <a:spcPts val="1200"/>
              </a:spcBef>
              <a:spcAft>
                <a:spcPts val="0"/>
              </a:spcAft>
              <a:buClr>
                <a:schemeClr val="dk1"/>
              </a:buClr>
              <a:buSzPct val="61111"/>
              <a:buFont typeface="Arial"/>
              <a:buNone/>
            </a:pPr>
            <a:r>
              <a:rPr lang="el"/>
              <a:t>representation, these quotas often don’t extend to the highest leadership</a:t>
            </a:r>
            <a:endParaRPr/>
          </a:p>
          <a:p>
            <a:pPr marL="0" lvl="0" indent="0" algn="l" rtl="0">
              <a:spcBef>
                <a:spcPts val="1200"/>
              </a:spcBef>
              <a:spcAft>
                <a:spcPts val="0"/>
              </a:spcAft>
              <a:buClr>
                <a:schemeClr val="dk1"/>
              </a:buClr>
              <a:buSzPct val="61111"/>
              <a:buFont typeface="Arial"/>
              <a:buNone/>
            </a:pPr>
            <a:r>
              <a:rPr lang="el"/>
              <a:t>positions, where men still dominate.</a:t>
            </a:r>
            <a:endParaRPr/>
          </a:p>
          <a:p>
            <a:pPr marL="0" lvl="0" indent="0" algn="l" rtl="0">
              <a:spcBef>
                <a:spcPts val="1200"/>
              </a:spcBef>
              <a:spcAft>
                <a:spcPts val="12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40" name="Google Shape;140;p27"/>
          <p:cNvSpPr txBox="1">
            <a:spLocks noGrp="1"/>
          </p:cNvSpPr>
          <p:nvPr>
            <p:ph type="body" idx="1"/>
          </p:nvPr>
        </p:nvSpPr>
        <p:spPr>
          <a:xfrm>
            <a:off x="0" y="0"/>
            <a:ext cx="9144000" cy="51435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Clr>
                <a:schemeClr val="dk1"/>
              </a:buClr>
              <a:buSzPts val="1100"/>
              <a:buFont typeface="Arial"/>
              <a:buNone/>
            </a:pPr>
            <a:r>
              <a:rPr lang="el"/>
              <a:t>While Europe has seen some progress toward gender equality in political leadership,</a:t>
            </a:r>
            <a:endParaRPr/>
          </a:p>
          <a:p>
            <a:pPr marL="0" lvl="0" indent="0" algn="ctr" rtl="0">
              <a:spcBef>
                <a:spcPts val="1200"/>
              </a:spcBef>
              <a:spcAft>
                <a:spcPts val="0"/>
              </a:spcAft>
              <a:buClr>
                <a:schemeClr val="dk1"/>
              </a:buClr>
              <a:buSzPts val="1100"/>
              <a:buFont typeface="Arial"/>
              <a:buNone/>
            </a:pPr>
            <a:r>
              <a:rPr lang="el"/>
              <a:t>gender parity is still far from being achieved, especially in top political offices. There</a:t>
            </a:r>
            <a:endParaRPr/>
          </a:p>
          <a:p>
            <a:pPr marL="0" lvl="0" indent="0" algn="ctr" rtl="0">
              <a:spcBef>
                <a:spcPts val="1200"/>
              </a:spcBef>
              <a:spcAft>
                <a:spcPts val="0"/>
              </a:spcAft>
              <a:buClr>
                <a:schemeClr val="dk1"/>
              </a:buClr>
              <a:buSzPts val="1100"/>
              <a:buFont typeface="Arial"/>
              <a:buNone/>
            </a:pPr>
            <a:r>
              <a:rPr lang="el"/>
              <a:t>are clear regional differences, with Northern Europe leading in female</a:t>
            </a:r>
            <a:endParaRPr/>
          </a:p>
          <a:p>
            <a:pPr marL="0" lvl="0" indent="0" algn="ctr" rtl="0">
              <a:spcBef>
                <a:spcPts val="1200"/>
              </a:spcBef>
              <a:spcAft>
                <a:spcPts val="0"/>
              </a:spcAft>
              <a:buClr>
                <a:schemeClr val="dk1"/>
              </a:buClr>
              <a:buSzPts val="1100"/>
              <a:buFont typeface="Arial"/>
              <a:buNone/>
            </a:pPr>
            <a:r>
              <a:rPr lang="el"/>
              <a:t>representation, while countries in Eastern and Southern Europe lag behind. There</a:t>
            </a:r>
            <a:endParaRPr/>
          </a:p>
          <a:p>
            <a:pPr marL="0" lvl="0" indent="0" algn="ctr" rtl="0">
              <a:spcBef>
                <a:spcPts val="1200"/>
              </a:spcBef>
              <a:spcAft>
                <a:spcPts val="0"/>
              </a:spcAft>
              <a:buClr>
                <a:schemeClr val="dk1"/>
              </a:buClr>
              <a:buSzPts val="1100"/>
              <a:buFont typeface="Arial"/>
              <a:buNone/>
            </a:pPr>
            <a:r>
              <a:rPr lang="el"/>
              <a:t>remains a need for more proactive measures, such as gender quotas and</a:t>
            </a:r>
            <a:endParaRPr/>
          </a:p>
          <a:p>
            <a:pPr marL="0" lvl="0" indent="0" algn="ctr" rtl="0">
              <a:spcBef>
                <a:spcPts val="1200"/>
              </a:spcBef>
              <a:spcAft>
                <a:spcPts val="0"/>
              </a:spcAft>
              <a:buClr>
                <a:schemeClr val="dk1"/>
              </a:buClr>
              <a:buSzPts val="1100"/>
              <a:buFont typeface="Arial"/>
              <a:buNone/>
            </a:pPr>
            <a:r>
              <a:rPr lang="el"/>
              <a:t>structural changes, to ensure equal opportunities for women in European leadership</a:t>
            </a:r>
            <a:endParaRPr/>
          </a:p>
          <a:p>
            <a:pPr marL="0" lvl="0" indent="0" algn="ctr" rtl="0">
              <a:spcBef>
                <a:spcPts val="1200"/>
              </a:spcBef>
              <a:spcAft>
                <a:spcPts val="0"/>
              </a:spcAft>
              <a:buClr>
                <a:schemeClr val="dk1"/>
              </a:buClr>
              <a:buSzPts val="1100"/>
              <a:buFont typeface="Arial"/>
              <a:buNone/>
            </a:pPr>
            <a:r>
              <a:rPr lang="el"/>
              <a:t>positions.</a:t>
            </a:r>
            <a:endParaRPr/>
          </a:p>
          <a:p>
            <a:pPr marL="0" lvl="0" indent="0" algn="ctr" rtl="0">
              <a:spcBef>
                <a:spcPts val="1200"/>
              </a:spcBef>
              <a:spcAft>
                <a:spcPts val="0"/>
              </a:spcAft>
              <a:buClr>
                <a:schemeClr val="dk1"/>
              </a:buClr>
              <a:buSzPts val="1100"/>
              <a:buFont typeface="Arial"/>
              <a:buNone/>
            </a:pPr>
            <a:r>
              <a:rPr lang="el" u="sng">
                <a:solidFill>
                  <a:schemeClr val="hlink"/>
                </a:solidFill>
                <a:hlinkClick r:id="rId3"/>
              </a:rPr>
              <a:t>https://data.ipu.org/women-ranking/</a:t>
            </a:r>
            <a:endParaRPr/>
          </a:p>
          <a:p>
            <a:pPr marL="0" lvl="0" indent="0" algn="ctr" rtl="0">
              <a:spcBef>
                <a:spcPts val="1200"/>
              </a:spcBef>
              <a:spcAft>
                <a:spcPts val="0"/>
              </a:spcAft>
              <a:buClr>
                <a:schemeClr val="dk1"/>
              </a:buClr>
              <a:buSzPts val="1100"/>
              <a:buFont typeface="Arial"/>
              <a:buNone/>
            </a:pPr>
            <a:r>
              <a:rPr lang="el" u="sng">
                <a:solidFill>
                  <a:schemeClr val="hlink"/>
                </a:solidFill>
                <a:hlinkClick r:id="rId3"/>
              </a:rPr>
              <a:t>https://www.statista.com/statistics/1058345/countries-with-women-highest-position-executive-power-since-1960/</a:t>
            </a:r>
            <a:endParaRPr/>
          </a:p>
          <a:p>
            <a:pPr marL="0" lvl="0" indent="0" algn="l" rtl="0">
              <a:spcBef>
                <a:spcPts val="1200"/>
              </a:spcBef>
              <a:spcAft>
                <a:spcPts val="12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t>Women in Politics in Afghanistan:</a:t>
            </a:r>
            <a:endParaRPr/>
          </a:p>
        </p:txBody>
      </p:sp>
      <p:sp>
        <p:nvSpPr>
          <p:cNvPr id="146" name="Google Shape;146;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Clr>
                <a:schemeClr val="dk1"/>
              </a:buClr>
              <a:buSzPts val="1100"/>
              <a:buFont typeface="Arial"/>
              <a:buNone/>
            </a:pPr>
            <a:r>
              <a:rPr lang="el"/>
              <a:t>Women in Afghanistan have faced profound challenges in politics, largely due to patriarchal structures, cultural norms, and political instability. However, there have been significant milestones over the years, especially following the fall of the Taliban in 2001.</a:t>
            </a:r>
            <a:endParaRPr/>
          </a:p>
          <a:p>
            <a:pPr marL="0" lvl="0" indent="0" algn="l" rtl="0">
              <a:spcBef>
                <a:spcPts val="1200"/>
              </a:spcBef>
              <a:spcAft>
                <a:spcPts val="12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52" name="Google Shape;152;p29"/>
          <p:cNvSpPr txBox="1">
            <a:spLocks noGrp="1"/>
          </p:cNvSpPr>
          <p:nvPr>
            <p:ph type="body" idx="1"/>
          </p:nvPr>
        </p:nvSpPr>
        <p:spPr>
          <a:xfrm>
            <a:off x="0" y="0"/>
            <a:ext cx="9144000" cy="53040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l" b="1"/>
              <a:t>Post-Taliban Reforms:</a:t>
            </a:r>
            <a:r>
              <a:rPr lang="el"/>
              <a:t> After the fall of the Taliban, Afghanistan made strides towards gender equality, with women participating in the national parliament and occupying key governmental roles. In 2004, Afghanistan’s Constitution guaranteed 25% representation of women in parliament.</a:t>
            </a:r>
            <a:endParaRPr/>
          </a:p>
          <a:p>
            <a:pPr marL="457200" lvl="0" indent="0" algn="l" rtl="0">
              <a:spcBef>
                <a:spcPts val="1200"/>
              </a:spcBef>
              <a:spcAft>
                <a:spcPts val="0"/>
              </a:spcAft>
              <a:buNone/>
            </a:pPr>
            <a:endParaRPr/>
          </a:p>
          <a:p>
            <a:pPr marL="457200" lvl="0" indent="-342900" algn="l" rtl="0">
              <a:spcBef>
                <a:spcPts val="1200"/>
              </a:spcBef>
              <a:spcAft>
                <a:spcPts val="0"/>
              </a:spcAft>
              <a:buSzPts val="1800"/>
              <a:buChar char="●"/>
            </a:pPr>
            <a:r>
              <a:rPr lang="el" b="1"/>
              <a:t>Challenges Under the Taliban:</a:t>
            </a:r>
            <a:r>
              <a:rPr lang="el"/>
              <a:t> The return of the Taliban in August 2021 has reversed many of these gains. Women in Afghanistan have faced severe restrictions, including the prohibition of education for girls beyond grade six, and restrictions on their ability to work and move freely. The Taliban’s policies have significantly curtailed the political and social freedom of Afghan women, stripping them of many rights.</a:t>
            </a:r>
            <a:endParaRPr/>
          </a:p>
          <a:p>
            <a:pPr marL="0" lvl="0" indent="0" algn="l" rtl="0">
              <a:spcBef>
                <a:spcPts val="1200"/>
              </a:spcBef>
              <a:spcAft>
                <a:spcPts val="0"/>
              </a:spcAft>
              <a:buNone/>
            </a:pPr>
            <a:endParaRPr/>
          </a:p>
          <a:p>
            <a:pPr marL="457200" lvl="0" indent="0" algn="l" rtl="0">
              <a:spcBef>
                <a:spcPts val="1200"/>
              </a:spcBef>
              <a:spcAft>
                <a:spcPts val="120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30"/>
          <p:cNvSpPr txBox="1">
            <a:spLocks noGrp="1"/>
          </p:cNvSpPr>
          <p:nvPr>
            <p:ph type="title"/>
          </p:nvPr>
        </p:nvSpPr>
        <p:spPr>
          <a:xfrm>
            <a:off x="311700" y="445025"/>
            <a:ext cx="8520600" cy="5727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l"/>
              <a:t>Women in Politics in India and in Africa</a:t>
            </a:r>
            <a:endParaRPr/>
          </a:p>
        </p:txBody>
      </p:sp>
      <p:sp>
        <p:nvSpPr>
          <p:cNvPr id="158" name="Google Shape;158;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457200" lvl="0" indent="-342900" algn="l" rtl="0">
              <a:spcBef>
                <a:spcPts val="0"/>
              </a:spcBef>
              <a:spcAft>
                <a:spcPts val="0"/>
              </a:spcAft>
              <a:buSzPts val="1800"/>
              <a:buChar char="●"/>
            </a:pPr>
            <a:r>
              <a:rPr lang="el" b="1"/>
              <a:t>Historical Progress:</a:t>
            </a:r>
            <a:r>
              <a:rPr lang="el"/>
              <a:t> India has had female leadership at the highest levels.</a:t>
            </a:r>
            <a:endParaRPr/>
          </a:p>
          <a:p>
            <a:pPr marL="457200" lvl="0" indent="-342900" algn="l" rtl="0">
              <a:spcBef>
                <a:spcPts val="0"/>
              </a:spcBef>
              <a:spcAft>
                <a:spcPts val="0"/>
              </a:spcAft>
              <a:buSzPts val="1800"/>
              <a:buChar char="●"/>
            </a:pPr>
            <a:r>
              <a:rPr lang="el" b="1"/>
              <a:t>Legislative Representation:</a:t>
            </a:r>
            <a:r>
              <a:rPr lang="el"/>
              <a:t> Women’s representation in India’s parliament has been limited.</a:t>
            </a:r>
            <a:endParaRPr/>
          </a:p>
          <a:p>
            <a:pPr marL="457200" lvl="0" indent="-342900" algn="l" rtl="0">
              <a:spcBef>
                <a:spcPts val="0"/>
              </a:spcBef>
              <a:spcAft>
                <a:spcPts val="0"/>
              </a:spcAft>
              <a:buSzPts val="1800"/>
              <a:buChar char="●"/>
            </a:pPr>
            <a:r>
              <a:rPr lang="el" b="1"/>
              <a:t>Rwanda</a:t>
            </a:r>
            <a:r>
              <a:rPr lang="el"/>
              <a:t> stands out globally for having the highest percentage of women in parliament.</a:t>
            </a:r>
            <a:endParaRPr/>
          </a:p>
          <a:p>
            <a:pPr marL="457200" lvl="0" indent="-342900" algn="l" rtl="0">
              <a:spcBef>
                <a:spcPts val="0"/>
              </a:spcBef>
              <a:spcAft>
                <a:spcPts val="0"/>
              </a:spcAft>
              <a:buSzPts val="1800"/>
              <a:buChar char="●"/>
            </a:pPr>
            <a:r>
              <a:rPr lang="el"/>
              <a:t>In countries like </a:t>
            </a:r>
            <a:r>
              <a:rPr lang="el" b="1"/>
              <a:t>South Africa</a:t>
            </a:r>
            <a:r>
              <a:rPr lang="el"/>
              <a:t> and </a:t>
            </a:r>
            <a:r>
              <a:rPr lang="el" b="1"/>
              <a:t>Ethiopia</a:t>
            </a:r>
            <a:r>
              <a:rPr lang="el"/>
              <a:t>, women have held significant political positions.</a:t>
            </a: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31"/>
          <p:cNvSpPr txBox="1">
            <a:spLocks noGrp="1"/>
          </p:cNvSpPr>
          <p:nvPr>
            <p:ph type="title"/>
          </p:nvPr>
        </p:nvSpPr>
        <p:spPr>
          <a:xfrm>
            <a:off x="311700" y="5797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64" name="Google Shape;164;p31"/>
          <p:cNvSpPr txBox="1">
            <a:spLocks noGrp="1"/>
          </p:cNvSpPr>
          <p:nvPr>
            <p:ph type="body" idx="1"/>
          </p:nvPr>
        </p:nvSpPr>
        <p:spPr>
          <a:xfrm>
            <a:off x="0" y="0"/>
            <a:ext cx="8998500" cy="54093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l"/>
              <a:t>As the world continues to evolve, the presence of women in the workforce becomes</a:t>
            </a:r>
            <a:endParaRPr/>
          </a:p>
          <a:p>
            <a:pPr marL="0" lvl="0" indent="0" algn="ctr" rtl="0">
              <a:spcBef>
                <a:spcPts val="1200"/>
              </a:spcBef>
              <a:spcAft>
                <a:spcPts val="0"/>
              </a:spcAft>
              <a:buNone/>
            </a:pPr>
            <a:r>
              <a:rPr lang="el"/>
              <a:t>an undeniable force—one that is not simply a shift in numbers, but a testament to the</a:t>
            </a:r>
            <a:endParaRPr/>
          </a:p>
          <a:p>
            <a:pPr marL="0" lvl="0" indent="0" algn="ctr" rtl="0">
              <a:spcBef>
                <a:spcPts val="1200"/>
              </a:spcBef>
              <a:spcAft>
                <a:spcPts val="0"/>
              </a:spcAft>
              <a:buNone/>
            </a:pPr>
            <a:r>
              <a:rPr lang="el"/>
              <a:t>breaking of barriers. Yet, this presence is not just about filling positions, but about</a:t>
            </a:r>
            <a:endParaRPr/>
          </a:p>
          <a:p>
            <a:pPr marL="0" lvl="0" indent="0" algn="ctr" rtl="0">
              <a:spcBef>
                <a:spcPts val="1200"/>
              </a:spcBef>
              <a:spcAft>
                <a:spcPts val="0"/>
              </a:spcAft>
              <a:buNone/>
            </a:pPr>
            <a:r>
              <a:rPr lang="el"/>
              <a:t>asserting a fundamental truth: that women, like all people, are entitled to the same</a:t>
            </a:r>
            <a:endParaRPr/>
          </a:p>
          <a:p>
            <a:pPr marL="0" lvl="0" indent="0" algn="ctr" rtl="0">
              <a:spcBef>
                <a:spcPts val="1200"/>
              </a:spcBef>
              <a:spcAft>
                <a:spcPts val="0"/>
              </a:spcAft>
              <a:buNone/>
            </a:pPr>
            <a:r>
              <a:rPr lang="el"/>
              <a:t>rights, opportunities, and respect in the workplace as anyone else. The question then</a:t>
            </a:r>
            <a:endParaRPr/>
          </a:p>
          <a:p>
            <a:pPr marL="0" lvl="0" indent="0" algn="ctr" rtl="0">
              <a:spcBef>
                <a:spcPts val="1200"/>
              </a:spcBef>
              <a:spcAft>
                <a:spcPts val="0"/>
              </a:spcAft>
              <a:buNone/>
            </a:pPr>
            <a:r>
              <a:rPr lang="el"/>
              <a:t>isn’t whether women belong in the workforce, but how long we will allow systemic</a:t>
            </a:r>
            <a:endParaRPr/>
          </a:p>
          <a:p>
            <a:pPr marL="0" lvl="0" indent="0" algn="ctr" rtl="0">
              <a:spcBef>
                <a:spcPts val="1200"/>
              </a:spcBef>
              <a:spcAft>
                <a:spcPts val="0"/>
              </a:spcAft>
              <a:buNone/>
            </a:pPr>
            <a:r>
              <a:rPr lang="el"/>
              <a:t>inequalities to persist. For in the intersection of human rights and professional</a:t>
            </a:r>
            <a:endParaRPr/>
          </a:p>
          <a:p>
            <a:pPr marL="0" lvl="0" indent="0" algn="ctr" rtl="0">
              <a:spcBef>
                <a:spcPts val="1200"/>
              </a:spcBef>
              <a:spcAft>
                <a:spcPts val="0"/>
              </a:spcAft>
              <a:buNone/>
            </a:pPr>
            <a:r>
              <a:rPr lang="el"/>
              <a:t>equality, the future isn’t just about breaking the glass ceiling; it’s about ensuring that</a:t>
            </a:r>
            <a:endParaRPr/>
          </a:p>
          <a:p>
            <a:pPr marL="0" lvl="0" indent="0" algn="ctr" rtl="0">
              <a:spcBef>
                <a:spcPts val="1200"/>
              </a:spcBef>
              <a:spcAft>
                <a:spcPts val="0"/>
              </a:spcAft>
              <a:buNone/>
            </a:pPr>
            <a:r>
              <a:rPr lang="el"/>
              <a:t>no one is ever confined by it. The challenge ahead is not merely to achieve equality,</a:t>
            </a:r>
            <a:endParaRPr/>
          </a:p>
          <a:p>
            <a:pPr marL="0" lvl="0" indent="0" algn="ctr" rtl="0">
              <a:spcBef>
                <a:spcPts val="1200"/>
              </a:spcBef>
              <a:spcAft>
                <a:spcPts val="1200"/>
              </a:spcAft>
              <a:buNone/>
            </a:pPr>
            <a:r>
              <a:rPr lang="el"/>
              <a:t>but to redefine a world where equality isn’t a battle, but a given.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61" name="Google Shape;61;p14"/>
          <p:cNvSpPr txBox="1">
            <a:spLocks noGrp="1"/>
          </p:cNvSpPr>
          <p:nvPr>
            <p:ph type="body" idx="1"/>
          </p:nvPr>
        </p:nvSpPr>
        <p:spPr>
          <a:xfrm>
            <a:off x="311700" y="70175"/>
            <a:ext cx="8520600" cy="51435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l"/>
              <a:t>McKinsey’s “Women in the Workplace” report, typically updated annually,examines the progress and challenges women face in the workplace, particularly in leadership and decision-making roles.</a:t>
            </a:r>
            <a:endParaRPr/>
          </a:p>
          <a:p>
            <a:pPr marL="457200" lvl="0" indent="-325755" algn="l" rtl="0">
              <a:spcBef>
                <a:spcPts val="1200"/>
              </a:spcBef>
              <a:spcAft>
                <a:spcPts val="0"/>
              </a:spcAft>
              <a:buSzPct val="100000"/>
              <a:buChar char="●"/>
            </a:pPr>
            <a:r>
              <a:rPr lang="el" b="1"/>
              <a:t>Slow Progress in Gender Parity:</a:t>
            </a:r>
            <a:r>
              <a:rPr lang="el"/>
              <a:t> While there has been some progress in terms of women in leadership roles, overall gender parity remains elusive. Women are still underrepresented, particularly at senior levels.</a:t>
            </a:r>
            <a:endParaRPr/>
          </a:p>
          <a:p>
            <a:pPr marL="457200" lvl="0" indent="0" algn="l" rtl="0">
              <a:spcBef>
                <a:spcPts val="1200"/>
              </a:spcBef>
              <a:spcAft>
                <a:spcPts val="0"/>
              </a:spcAft>
              <a:buNone/>
            </a:pPr>
            <a:endParaRPr/>
          </a:p>
          <a:p>
            <a:pPr marL="457200" lvl="0" indent="-325755" algn="l" rtl="0">
              <a:spcBef>
                <a:spcPts val="1200"/>
              </a:spcBef>
              <a:spcAft>
                <a:spcPts val="0"/>
              </a:spcAft>
              <a:buSzPct val="100000"/>
              <a:buChar char="●"/>
            </a:pPr>
            <a:r>
              <a:rPr lang="el" b="1"/>
              <a:t>Leadership Gaps:</a:t>
            </a:r>
            <a:r>
              <a:rPr lang="el"/>
              <a:t> Despite progress in entry-level positions, the number of women decreases significantly as you move up the corporate ladder. There is a notable drop-off between the first step into management and higher executive roles.</a:t>
            </a:r>
            <a:endParaRPr/>
          </a:p>
          <a:p>
            <a:pPr marL="457200" lvl="0" indent="0" algn="l" rtl="0">
              <a:spcBef>
                <a:spcPts val="1200"/>
              </a:spcBef>
              <a:spcAft>
                <a:spcPts val="0"/>
              </a:spcAft>
              <a:buNone/>
            </a:pPr>
            <a:endParaRPr/>
          </a:p>
          <a:p>
            <a:pPr marL="457200" lvl="0" indent="-325755" algn="l" rtl="0">
              <a:spcBef>
                <a:spcPts val="1200"/>
              </a:spcBef>
              <a:spcAft>
                <a:spcPts val="0"/>
              </a:spcAft>
              <a:buSzPct val="100000"/>
              <a:buChar char="●"/>
            </a:pPr>
            <a:r>
              <a:rPr lang="el" b="1"/>
              <a:t>Impact of COVID-19: </a:t>
            </a:r>
            <a:r>
              <a:rPr lang="el"/>
              <a:t>The pandemic has disproportionately affected women, especially working mothers, with many facing challenges balancing home and work responsibilities. This has contributed to an increased risk of burnout and women leaving the workforce.</a:t>
            </a:r>
            <a:endParaRPr b="1"/>
          </a:p>
          <a:p>
            <a:pPr marL="45720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2"/>
          <p:cNvSpPr txBox="1">
            <a:spLocks noGrp="1"/>
          </p:cNvSpPr>
          <p:nvPr>
            <p:ph type="title"/>
          </p:nvPr>
        </p:nvSpPr>
        <p:spPr>
          <a:xfrm>
            <a:off x="116175" y="0"/>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t>Βιβλιογραφία</a:t>
            </a:r>
            <a:endParaRPr/>
          </a:p>
        </p:txBody>
      </p:sp>
      <p:sp>
        <p:nvSpPr>
          <p:cNvPr id="170" name="Google Shape;170;p32"/>
          <p:cNvSpPr txBox="1">
            <a:spLocks noGrp="1"/>
          </p:cNvSpPr>
          <p:nvPr>
            <p:ph type="body" idx="1"/>
          </p:nvPr>
        </p:nvSpPr>
        <p:spPr>
          <a:xfrm>
            <a:off x="0" y="506325"/>
            <a:ext cx="9565200" cy="45573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Clr>
                <a:schemeClr val="dk1"/>
              </a:buClr>
              <a:buSzPts val="275"/>
              <a:buFont typeface="Arial"/>
              <a:buNone/>
            </a:pPr>
            <a:r>
              <a:rPr lang="el" sz="4907"/>
              <a:t>1 η ΘΕΜΑΤΙΚΗ : </a:t>
            </a:r>
            <a:r>
              <a:rPr lang="el" sz="4907" u="sng">
                <a:solidFill>
                  <a:schemeClr val="hlink"/>
                </a:solidFill>
                <a:hlinkClick r:id="rId3"/>
              </a:rPr>
              <a:t>https://www.mckinsey.com/featured-insights/diversity-and-</a:t>
            </a:r>
            <a:endParaRPr sz="4907"/>
          </a:p>
          <a:p>
            <a:pPr marL="0" lvl="0" indent="0" algn="l" rtl="0">
              <a:spcBef>
                <a:spcPts val="1200"/>
              </a:spcBef>
              <a:spcAft>
                <a:spcPts val="0"/>
              </a:spcAft>
              <a:buClr>
                <a:schemeClr val="dk1"/>
              </a:buClr>
              <a:buSzPts val="275"/>
              <a:buFont typeface="Arial"/>
              <a:buNone/>
            </a:pPr>
            <a:r>
              <a:rPr lang="el" sz="4907" u="sng">
                <a:solidFill>
                  <a:schemeClr val="hlink"/>
                </a:solidFill>
                <a:hlinkClick r:id="rId3"/>
              </a:rPr>
              <a:t>inclusion/women-in-the-workplace#/</a:t>
            </a:r>
            <a:endParaRPr sz="4907"/>
          </a:p>
          <a:p>
            <a:pPr marL="0" lvl="0" indent="0" algn="l" rtl="0">
              <a:spcBef>
                <a:spcPts val="1200"/>
              </a:spcBef>
              <a:spcAft>
                <a:spcPts val="0"/>
              </a:spcAft>
              <a:buClr>
                <a:schemeClr val="dk1"/>
              </a:buClr>
              <a:buSzPts val="275"/>
              <a:buFont typeface="Arial"/>
              <a:buNone/>
            </a:pPr>
            <a:r>
              <a:rPr lang="el" sz="4907"/>
              <a:t>2 ΘΕΜΑΤΙΚΗ : </a:t>
            </a:r>
            <a:r>
              <a:rPr lang="el" sz="4907" u="sng">
                <a:solidFill>
                  <a:schemeClr val="hlink"/>
                </a:solidFill>
                <a:hlinkClick r:id="rId4"/>
              </a:rPr>
              <a:t>https://theconversation.com/male-voices-dominate-the-news-heres-how-journalists-and-female-</a:t>
            </a:r>
            <a:endParaRPr sz="4907"/>
          </a:p>
          <a:p>
            <a:pPr marL="0" lvl="0" indent="0" algn="l" rtl="0">
              <a:spcBef>
                <a:spcPts val="1200"/>
              </a:spcBef>
              <a:spcAft>
                <a:spcPts val="0"/>
              </a:spcAft>
              <a:buClr>
                <a:schemeClr val="dk1"/>
              </a:buClr>
              <a:buSzPts val="275"/>
              <a:buFont typeface="Arial"/>
              <a:buNone/>
            </a:pPr>
            <a:r>
              <a:rPr lang="el" sz="4907" u="sng">
                <a:solidFill>
                  <a:schemeClr val="hlink"/>
                </a:solidFill>
                <a:hlinkClick r:id="rId4"/>
              </a:rPr>
              <a:t>experts-can-turn-this-around-160209 https://medium.com/@JennaJo63237273/is-journalism-gender-</a:t>
            </a:r>
            <a:endParaRPr sz="4907"/>
          </a:p>
          <a:p>
            <a:pPr marL="0" lvl="0" indent="0" algn="l" rtl="0">
              <a:spcBef>
                <a:spcPts val="1200"/>
              </a:spcBef>
              <a:spcAft>
                <a:spcPts val="0"/>
              </a:spcAft>
              <a:buClr>
                <a:schemeClr val="dk1"/>
              </a:buClr>
              <a:buSzPts val="275"/>
              <a:buFont typeface="Arial"/>
              <a:buNone/>
            </a:pPr>
            <a:r>
              <a:rPr lang="el" sz="4907" u="sng">
                <a:solidFill>
                  <a:schemeClr val="hlink"/>
                </a:solidFill>
                <a:hlinkClick r:id="rId4"/>
              </a:rPr>
              <a:t>dominated-2e579866b823</a:t>
            </a:r>
            <a:endParaRPr sz="4907"/>
          </a:p>
          <a:p>
            <a:pPr marL="0" lvl="0" indent="0" algn="l" rtl="0">
              <a:spcBef>
                <a:spcPts val="1200"/>
              </a:spcBef>
              <a:spcAft>
                <a:spcPts val="0"/>
              </a:spcAft>
              <a:buClr>
                <a:schemeClr val="dk1"/>
              </a:buClr>
              <a:buSzPts val="275"/>
              <a:buFont typeface="Arial"/>
              <a:buNone/>
            </a:pPr>
            <a:r>
              <a:rPr lang="el" sz="4907"/>
              <a:t>3 ΘΕΜΑΤΙΚΗ : </a:t>
            </a:r>
            <a:r>
              <a:rPr lang="el" sz="4907" u="sng">
                <a:solidFill>
                  <a:schemeClr val="hlink"/>
                </a:solidFill>
                <a:hlinkClick r:id="rId5"/>
              </a:rPr>
              <a:t>https://www.euronews.com/2024/08/22/european-leaders-in-</a:t>
            </a:r>
            <a:endParaRPr sz="4907"/>
          </a:p>
          <a:p>
            <a:pPr marL="0" lvl="0" indent="0" algn="l" rtl="0">
              <a:spcBef>
                <a:spcPts val="1200"/>
              </a:spcBef>
              <a:spcAft>
                <a:spcPts val="0"/>
              </a:spcAft>
              <a:buClr>
                <a:schemeClr val="dk1"/>
              </a:buClr>
              <a:buSzPts val="275"/>
              <a:buFont typeface="Arial"/>
              <a:buNone/>
            </a:pPr>
            <a:r>
              <a:rPr lang="el" sz="4907" u="sng">
                <a:solidFill>
                  <a:schemeClr val="hlink"/>
                </a:solidFill>
                <a:hlinkClick r:id="rId5"/>
              </a:rPr>
              <a:t>europe-where-are-they-and-how-many-are-there + τα διαγράμματα</a:t>
            </a:r>
            <a:endParaRPr sz="4907"/>
          </a:p>
          <a:p>
            <a:pPr marL="0" lvl="0" indent="0" algn="l" rtl="0">
              <a:spcBef>
                <a:spcPts val="1200"/>
              </a:spcBef>
              <a:spcAft>
                <a:spcPts val="0"/>
              </a:spcAft>
              <a:buClr>
                <a:schemeClr val="dk1"/>
              </a:buClr>
              <a:buSzPts val="275"/>
              <a:buFont typeface="Arial"/>
              <a:buNone/>
            </a:pPr>
            <a:r>
              <a:rPr lang="el" sz="4907" u="sng">
                <a:solidFill>
                  <a:schemeClr val="hlink"/>
                </a:solidFill>
                <a:hlinkClick r:id="rId5"/>
              </a:rPr>
              <a:t>https://data.ipu.org/women-ranking/</a:t>
            </a:r>
            <a:endParaRPr sz="4907"/>
          </a:p>
          <a:p>
            <a:pPr marL="0" lvl="0" indent="0" algn="l" rtl="0">
              <a:spcBef>
                <a:spcPts val="1200"/>
              </a:spcBef>
              <a:spcAft>
                <a:spcPts val="0"/>
              </a:spcAft>
              <a:buClr>
                <a:schemeClr val="dk1"/>
              </a:buClr>
              <a:buSzPts val="275"/>
              <a:buFont typeface="Arial"/>
              <a:buNone/>
            </a:pPr>
            <a:r>
              <a:rPr lang="el" sz="4907" u="sng">
                <a:solidFill>
                  <a:schemeClr val="hlink"/>
                </a:solidFill>
                <a:hlinkClick r:id="rId6"/>
              </a:rPr>
              <a:t>https://www.statista.com/statistics/1058345/countries-with-women-highest-position-executive-power-since-1960/</a:t>
            </a:r>
            <a:endParaRPr sz="4907"/>
          </a:p>
          <a:p>
            <a:pPr marL="0" lvl="0" indent="0" algn="l" rtl="0">
              <a:spcBef>
                <a:spcPts val="1200"/>
              </a:spcBef>
              <a:spcAft>
                <a:spcPts val="0"/>
              </a:spcAft>
              <a:buClr>
                <a:schemeClr val="dk1"/>
              </a:buClr>
              <a:buSzPts val="275"/>
              <a:buFont typeface="Arial"/>
              <a:buNone/>
            </a:pPr>
            <a:r>
              <a:rPr lang="el" sz="4907"/>
              <a:t> ΕΠΙΣΗΣ ΓΙΑ ΤΙΣ ΠΟΛΙΤΙΚΕΣ ΤΩΝ ΓΥΝΑΙΚΩΝ ΣΕ ΑΛΛΕΣ ΧΩΡΕΣ der Quotas</a:t>
            </a:r>
            <a:endParaRPr sz="4907"/>
          </a:p>
          <a:p>
            <a:pPr marL="0" lvl="0" indent="0" algn="l" rtl="0">
              <a:spcBef>
                <a:spcPts val="1200"/>
              </a:spcBef>
              <a:spcAft>
                <a:spcPts val="0"/>
              </a:spcAft>
              <a:buClr>
                <a:schemeClr val="dk1"/>
              </a:buClr>
              <a:buSzPts val="275"/>
              <a:buFont typeface="Arial"/>
              <a:buNone/>
            </a:pPr>
            <a:r>
              <a:rPr lang="el" sz="4907"/>
              <a:t>(Publication: Cambridge University Press, 2013).</a:t>
            </a:r>
            <a:endParaRPr sz="4907"/>
          </a:p>
          <a:p>
            <a:pPr marL="0" lvl="0" indent="0" algn="l" rtl="0">
              <a:spcBef>
                <a:spcPts val="1200"/>
              </a:spcBef>
              <a:spcAft>
                <a:spcPts val="0"/>
              </a:spcAft>
              <a:buClr>
                <a:schemeClr val="dk1"/>
              </a:buClr>
              <a:buSzPts val="275"/>
              <a:buFont typeface="Arial"/>
              <a:buNone/>
            </a:pPr>
            <a:r>
              <a:rPr lang="el" sz="4907"/>
              <a:t>• Αυτή η μελέτη εξετάζει την πρόοδο των γυναικών στην πολιτική στην</a:t>
            </a:r>
            <a:endParaRPr sz="4907"/>
          </a:p>
          <a:p>
            <a:pPr marL="0" lvl="0" indent="0" algn="l" rtl="0">
              <a:spcBef>
                <a:spcPts val="1200"/>
              </a:spcBef>
              <a:spcAft>
                <a:spcPts val="0"/>
              </a:spcAft>
              <a:buClr>
                <a:schemeClr val="dk1"/>
              </a:buClr>
              <a:buSzPts val="275"/>
              <a:buFont typeface="Arial"/>
              <a:buNone/>
            </a:pPr>
            <a:r>
              <a:rPr lang="el" sz="4907"/>
              <a:t>Ινδία και πώς οι πολιτικές ποσοστώσεων έχουν βοηθήσει στην αύξηση της</a:t>
            </a:r>
            <a:endParaRPr sz="4907"/>
          </a:p>
          <a:p>
            <a:pPr marL="0" lvl="0" indent="0" algn="l" rtl="0">
              <a:spcBef>
                <a:spcPts val="1200"/>
              </a:spcBef>
              <a:spcAft>
                <a:spcPts val="0"/>
              </a:spcAft>
              <a:buClr>
                <a:schemeClr val="dk1"/>
              </a:buClr>
              <a:buSzPts val="275"/>
              <a:buFont typeface="Arial"/>
              <a:buNone/>
            </a:pPr>
            <a:r>
              <a:rPr lang="el" sz="4907"/>
              <a:t>συμμετοχής τους στα κοινοβούλια και σε κυβερνητικές θέσεις.</a:t>
            </a:r>
            <a:endParaRPr sz="4907"/>
          </a:p>
          <a:p>
            <a:pPr marL="0" lvl="0" indent="0" algn="l" rtl="0">
              <a:spcBef>
                <a:spcPts val="1200"/>
              </a:spcBef>
              <a:spcAft>
                <a:spcPts val="1200"/>
              </a:spcAft>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76" name="Google Shape;176;p33"/>
          <p:cNvSpPr txBox="1">
            <a:spLocks noGrp="1"/>
          </p:cNvSpPr>
          <p:nvPr>
            <p:ph type="body" idx="1"/>
          </p:nvPr>
        </p:nvSpPr>
        <p:spPr>
          <a:xfrm>
            <a:off x="0" y="0"/>
            <a:ext cx="9144000" cy="5439300"/>
          </a:xfrm>
          <a:prstGeom prst="rect">
            <a:avLst/>
          </a:prstGeom>
        </p:spPr>
        <p:txBody>
          <a:bodyPr spcFirstLastPara="1" wrap="square" lIns="91425" tIns="91425" rIns="91425" bIns="91425" anchor="t" anchorCtr="0">
            <a:noAutofit/>
          </a:bodyPr>
          <a:lstStyle/>
          <a:p>
            <a:pPr marL="0" lvl="0" indent="0" algn="l" rtl="0">
              <a:lnSpc>
                <a:spcPct val="95000"/>
              </a:lnSpc>
              <a:spcBef>
                <a:spcPts val="0"/>
              </a:spcBef>
              <a:spcAft>
                <a:spcPts val="0"/>
              </a:spcAft>
              <a:buClr>
                <a:schemeClr val="dk1"/>
              </a:buClr>
              <a:buSzPts val="275"/>
              <a:buFont typeface="Arial"/>
              <a:buNone/>
            </a:pPr>
            <a:r>
              <a:rPr lang="el" sz="1350"/>
              <a:t>4. Rwanda’s Gender Equality in Politics</a:t>
            </a:r>
            <a:endParaRPr sz="1350"/>
          </a:p>
          <a:p>
            <a:pPr marL="0" lvl="0" indent="0" algn="l" rtl="0">
              <a:lnSpc>
                <a:spcPct val="95000"/>
              </a:lnSpc>
              <a:spcBef>
                <a:spcPts val="1200"/>
              </a:spcBef>
              <a:spcAft>
                <a:spcPts val="0"/>
              </a:spcAft>
              <a:buClr>
                <a:schemeClr val="dk1"/>
              </a:buClr>
              <a:buSzPts val="275"/>
              <a:buFont typeface="Arial"/>
              <a:buNone/>
            </a:pPr>
            <a:r>
              <a:rPr lang="el" sz="1350"/>
              <a:t>• Gender Equality and Women’s Empowerment in Africa: Rwanda as a Case Study (Journal of African Politics, 2018).</a:t>
            </a:r>
            <a:endParaRPr sz="1350"/>
          </a:p>
          <a:p>
            <a:pPr marL="0" lvl="0" indent="0" algn="l" rtl="0">
              <a:lnSpc>
                <a:spcPct val="95000"/>
              </a:lnSpc>
              <a:spcBef>
                <a:spcPts val="1200"/>
              </a:spcBef>
              <a:spcAft>
                <a:spcPts val="0"/>
              </a:spcAft>
              <a:buClr>
                <a:schemeClr val="dk1"/>
              </a:buClr>
              <a:buSzPts val="275"/>
              <a:buFont typeface="Arial"/>
              <a:buNone/>
            </a:pPr>
            <a:r>
              <a:rPr lang="el" sz="1350"/>
              <a:t>• Αυτή η μελέτη εξετάζει την εκπληκτική επιτυχία της Ρουάντας στην ενσωμάτωση των γυναικών στην πολιτική διαδικασία και την επίτευξη του</a:t>
            </a:r>
            <a:endParaRPr sz="1350"/>
          </a:p>
          <a:p>
            <a:pPr marL="0" lvl="0" indent="0" algn="l" rtl="0">
              <a:lnSpc>
                <a:spcPct val="95000"/>
              </a:lnSpc>
              <a:spcBef>
                <a:spcPts val="1200"/>
              </a:spcBef>
              <a:spcAft>
                <a:spcPts val="0"/>
              </a:spcAft>
              <a:buClr>
                <a:schemeClr val="dk1"/>
              </a:buClr>
              <a:buSzPts val="275"/>
              <a:buFont typeface="Arial"/>
              <a:buNone/>
            </a:pPr>
            <a:r>
              <a:rPr lang="el" sz="1350"/>
              <a:t>υψηλότερου ποσοστού γυναικών στο κοινοβούλιο παγκοσμίως.</a:t>
            </a:r>
            <a:endParaRPr sz="1350"/>
          </a:p>
          <a:p>
            <a:pPr marL="0" lvl="0" indent="0" algn="l" rtl="0">
              <a:lnSpc>
                <a:spcPct val="95000"/>
              </a:lnSpc>
              <a:spcBef>
                <a:spcPts val="1200"/>
              </a:spcBef>
              <a:spcAft>
                <a:spcPts val="0"/>
              </a:spcAft>
              <a:buClr>
                <a:schemeClr val="dk1"/>
              </a:buClr>
              <a:buSzPts val="275"/>
              <a:buFont typeface="Arial"/>
              <a:buNone/>
            </a:pPr>
            <a:r>
              <a:rPr lang="el" sz="1350"/>
              <a:t>5. Ellen Johnson Sirleaf’s Leadership in Liberia</a:t>
            </a:r>
            <a:endParaRPr sz="1350"/>
          </a:p>
          <a:p>
            <a:pPr marL="0" lvl="0" indent="0" algn="l" rtl="0">
              <a:lnSpc>
                <a:spcPct val="95000"/>
              </a:lnSpc>
              <a:spcBef>
                <a:spcPts val="1200"/>
              </a:spcBef>
              <a:spcAft>
                <a:spcPts val="0"/>
              </a:spcAft>
              <a:buClr>
                <a:schemeClr val="dk1"/>
              </a:buClr>
              <a:buSzPts val="275"/>
              <a:buFont typeface="Arial"/>
              <a:buNone/>
            </a:pPr>
            <a:r>
              <a:rPr lang="el" sz="1350"/>
              <a:t>• This Child Will Be Great: Memoir of a President από την Ellen Johnson Sirleaf. Αυτή η αυτοβιογραφία της πρώτης γυναίκας προέδρου στην Αφρική εξετάζει</a:t>
            </a:r>
            <a:endParaRPr sz="1350"/>
          </a:p>
          <a:p>
            <a:pPr marL="0" lvl="0" indent="0" algn="l" rtl="0">
              <a:lnSpc>
                <a:spcPct val="95000"/>
              </a:lnSpc>
              <a:spcBef>
                <a:spcPts val="1200"/>
              </a:spcBef>
              <a:spcAft>
                <a:spcPts val="0"/>
              </a:spcAft>
              <a:buClr>
                <a:schemeClr val="dk1"/>
              </a:buClr>
              <a:buSzPts val="275"/>
              <a:buFont typeface="Arial"/>
              <a:buNone/>
            </a:pPr>
            <a:r>
              <a:rPr lang="el" sz="1350"/>
              <a:t>τις προκλήσεις και τα επιτεύγματά της στον πολιτικό χώρο.</a:t>
            </a:r>
            <a:endParaRPr sz="1350"/>
          </a:p>
          <a:p>
            <a:pPr marL="0" lvl="0" indent="0" algn="l" rtl="0">
              <a:lnSpc>
                <a:spcPct val="95000"/>
              </a:lnSpc>
              <a:spcBef>
                <a:spcPts val="1200"/>
              </a:spcBef>
              <a:spcAft>
                <a:spcPts val="0"/>
              </a:spcAft>
              <a:buClr>
                <a:schemeClr val="dk1"/>
              </a:buClr>
              <a:buSzPts val="275"/>
              <a:buFont typeface="Arial"/>
              <a:buNone/>
            </a:pPr>
            <a:r>
              <a:rPr lang="el" sz="1350"/>
              <a:t>6. The Challenges of Women in African Politics:</a:t>
            </a:r>
            <a:endParaRPr sz="1350"/>
          </a:p>
          <a:p>
            <a:pPr marL="0" lvl="0" indent="0" algn="l" rtl="0">
              <a:lnSpc>
                <a:spcPct val="95000"/>
              </a:lnSpc>
              <a:spcBef>
                <a:spcPts val="1200"/>
              </a:spcBef>
              <a:spcAft>
                <a:spcPts val="0"/>
              </a:spcAft>
              <a:buClr>
                <a:schemeClr val="dk1"/>
              </a:buClr>
              <a:buSzPts val="275"/>
              <a:buFont typeface="Arial"/>
              <a:buNone/>
            </a:pPr>
            <a:r>
              <a:rPr lang="el" sz="1350"/>
              <a:t>• Women in Politics: African Experiences (African Women’s Development Fund, 2019).</a:t>
            </a:r>
            <a:endParaRPr sz="1350"/>
          </a:p>
          <a:p>
            <a:pPr marL="0" lvl="0" indent="0" algn="l" rtl="0">
              <a:lnSpc>
                <a:spcPct val="95000"/>
              </a:lnSpc>
              <a:spcBef>
                <a:spcPts val="1200"/>
              </a:spcBef>
              <a:spcAft>
                <a:spcPts val="0"/>
              </a:spcAft>
              <a:buClr>
                <a:schemeClr val="dk1"/>
              </a:buClr>
              <a:buSzPts val="275"/>
              <a:buFont typeface="Arial"/>
              <a:buNone/>
            </a:pPr>
            <a:r>
              <a:rPr lang="el" sz="1350"/>
              <a:t>• Αυτή η αναφορά παρέχει μια ανάλυση των πολιτικών και κοινωνικών περιορισμών που αντιμετωπίζουν οι γυναίκες στην Αφρική, εξετάζοντας την πορεία</a:t>
            </a:r>
            <a:endParaRPr sz="1350"/>
          </a:p>
          <a:p>
            <a:pPr marL="0" lvl="0" indent="0" algn="l" rtl="0">
              <a:lnSpc>
                <a:spcPct val="95000"/>
              </a:lnSpc>
              <a:spcBef>
                <a:spcPts val="1200"/>
              </a:spcBef>
              <a:spcAft>
                <a:spcPts val="0"/>
              </a:spcAft>
              <a:buClr>
                <a:schemeClr val="dk1"/>
              </a:buClr>
              <a:buSzPts val="275"/>
              <a:buFont typeface="Arial"/>
              <a:buNone/>
            </a:pPr>
            <a:r>
              <a:rPr lang="el" sz="1350"/>
              <a:t>τους σε χώρες όπως η Γκάνα, η Νιγηρία, και η Αιθιοπία.</a:t>
            </a:r>
            <a:endParaRPr sz="1350"/>
          </a:p>
          <a:p>
            <a:pPr marL="0" lvl="0" indent="0" algn="l" rtl="0">
              <a:lnSpc>
                <a:spcPct val="95000"/>
              </a:lnSpc>
              <a:spcBef>
                <a:spcPts val="1200"/>
              </a:spcBef>
              <a:spcAft>
                <a:spcPts val="0"/>
              </a:spcAft>
              <a:buClr>
                <a:schemeClr val="dk1"/>
              </a:buClr>
              <a:buSzPts val="275"/>
              <a:buFont typeface="Arial"/>
              <a:buNone/>
            </a:pPr>
            <a:r>
              <a:rPr lang="el" sz="1350"/>
              <a:t>7. Gender and Politics in the Middle East (Stimson Center, 2023)</a:t>
            </a:r>
            <a:endParaRPr sz="1350"/>
          </a:p>
          <a:p>
            <a:pPr marL="0" lvl="0" indent="0" algn="l" rtl="0">
              <a:lnSpc>
                <a:spcPct val="95000"/>
              </a:lnSpc>
              <a:spcBef>
                <a:spcPts val="1200"/>
              </a:spcBef>
              <a:spcAft>
                <a:spcPts val="0"/>
              </a:spcAft>
              <a:buClr>
                <a:schemeClr val="dk1"/>
              </a:buClr>
              <a:buSzPts val="275"/>
              <a:buFont typeface="Arial"/>
              <a:buNone/>
            </a:pPr>
            <a:r>
              <a:rPr lang="el" sz="1350"/>
              <a:t>• Μελέτη που αναλύει τον ρόλο των γυναικών στην πολιτική στη Μέση Ανατολή, εξετάζοντας χώρες όπως η Σαουδική Αραβία και η Ιορδανία και τις πρόσφατες προσπάθειες εκσυγχρονισμού.</a:t>
            </a:r>
            <a:endParaRPr sz="1350"/>
          </a:p>
          <a:p>
            <a:pPr marL="0" lvl="0" indent="0" algn="l" rtl="0">
              <a:lnSpc>
                <a:spcPct val="95000"/>
              </a:lnSpc>
              <a:spcBef>
                <a:spcPts val="1200"/>
              </a:spcBef>
              <a:spcAft>
                <a:spcPts val="1200"/>
              </a:spcAft>
              <a:buSzPts val="275"/>
              <a:buNone/>
            </a:pPr>
            <a:endParaRPr sz="45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67" name="Google Shape;67;p15"/>
          <p:cNvSpPr txBox="1">
            <a:spLocks noGrp="1"/>
          </p:cNvSpPr>
          <p:nvPr>
            <p:ph type="body" idx="1"/>
          </p:nvPr>
        </p:nvSpPr>
        <p:spPr>
          <a:xfrm>
            <a:off x="161300" y="130350"/>
            <a:ext cx="8520600" cy="6306600"/>
          </a:xfrm>
          <a:prstGeom prst="rect">
            <a:avLst/>
          </a:prstGeom>
        </p:spPr>
        <p:txBody>
          <a:bodyPr spcFirstLastPara="1" wrap="square" lIns="91425" tIns="91425" rIns="91425" bIns="91425" anchor="t" anchorCtr="0">
            <a:normAutofit fontScale="85000" lnSpcReduction="10000"/>
          </a:bodyPr>
          <a:lstStyle/>
          <a:p>
            <a:pPr marL="457200" lvl="0" indent="-325755" algn="l" rtl="0">
              <a:spcBef>
                <a:spcPts val="0"/>
              </a:spcBef>
              <a:spcAft>
                <a:spcPts val="0"/>
              </a:spcAft>
              <a:buSzPct val="100000"/>
              <a:buChar char="●"/>
            </a:pPr>
            <a:r>
              <a:rPr lang="el" b="1"/>
              <a:t>Bias and Inequality:</a:t>
            </a:r>
            <a:r>
              <a:rPr lang="el"/>
              <a:t> Gender bias, discrimination, and stereotypes continue to impede women’s career advancement. This includes challenges in being recognized for leadership potential, which often leads to fewer opportunities for advancement.</a:t>
            </a:r>
            <a:endParaRPr/>
          </a:p>
          <a:p>
            <a:pPr marL="457200" lvl="0" indent="0" algn="l" rtl="0">
              <a:spcBef>
                <a:spcPts val="1200"/>
              </a:spcBef>
              <a:spcAft>
                <a:spcPts val="0"/>
              </a:spcAft>
              <a:buNone/>
            </a:pPr>
            <a:endParaRPr/>
          </a:p>
          <a:p>
            <a:pPr marL="457200" lvl="0" indent="-325755" algn="l" rtl="0">
              <a:spcBef>
                <a:spcPts val="1200"/>
              </a:spcBef>
              <a:spcAft>
                <a:spcPts val="0"/>
              </a:spcAft>
              <a:buSzPct val="100000"/>
              <a:buChar char="●"/>
            </a:pPr>
            <a:r>
              <a:rPr lang="el" b="1"/>
              <a:t>Diversity and Inclusion Initiatives:</a:t>
            </a:r>
            <a:r>
              <a:rPr lang="el"/>
              <a:t> Companies that are more committed to diversity and inclusion tend to have better retention rates and higher levels of employee satisfaction. However, many companies are not fully meeting their diversity targets.</a:t>
            </a:r>
            <a:endParaRPr/>
          </a:p>
          <a:p>
            <a:pPr marL="457200" lvl="0" indent="0" algn="l" rtl="0">
              <a:spcBef>
                <a:spcPts val="1200"/>
              </a:spcBef>
              <a:spcAft>
                <a:spcPts val="0"/>
              </a:spcAft>
              <a:buNone/>
            </a:pPr>
            <a:endParaRPr/>
          </a:p>
          <a:p>
            <a:pPr marL="457200" lvl="0" indent="-325755" algn="l" rtl="0">
              <a:spcBef>
                <a:spcPts val="1200"/>
              </a:spcBef>
              <a:spcAft>
                <a:spcPts val="0"/>
              </a:spcAft>
              <a:buSzPct val="100000"/>
              <a:buChar char="●"/>
            </a:pPr>
            <a:r>
              <a:rPr lang="el" b="1"/>
              <a:t>Retention and Advancement: </a:t>
            </a:r>
            <a:r>
              <a:rPr lang="el"/>
              <a:t>Retention and career growth for women are heavily influenced by support from leaders, flexible working conditions, and having a strong network. Companies that invest in mentorship and sponsorship for women tend to see more women advancing into senior positions.</a:t>
            </a:r>
            <a:endParaRPr/>
          </a:p>
          <a:p>
            <a:pPr marL="457200" lvl="0" indent="0" algn="l" rtl="0">
              <a:spcBef>
                <a:spcPts val="1200"/>
              </a:spcBef>
              <a:spcAft>
                <a:spcPts val="0"/>
              </a:spcAft>
              <a:buNone/>
            </a:pPr>
            <a:endParaRPr/>
          </a:p>
          <a:p>
            <a:pPr marL="457200" lvl="0" indent="-325755" algn="l" rtl="0">
              <a:spcBef>
                <a:spcPts val="1200"/>
              </a:spcBef>
              <a:spcAft>
                <a:spcPts val="0"/>
              </a:spcAft>
              <a:buSzPct val="100000"/>
              <a:buChar char="●"/>
            </a:pPr>
            <a:r>
              <a:rPr lang="el" b="1"/>
              <a:t>Calls for Systemic Change:</a:t>
            </a:r>
            <a:r>
              <a:rPr lang="el"/>
              <a:t> The report stresses the importance of systemic changes in workplace culture, including addressing bias, promoting women’s voices in leadership, and implementing policies that support women’s work-life balance.</a:t>
            </a: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74" name="Google Shape;74;p16"/>
          <p:cNvPicPr preferRelativeResize="0"/>
          <p:nvPr/>
        </p:nvPicPr>
        <p:blipFill>
          <a:blip r:embed="rId3">
            <a:alphaModFix/>
          </a:blip>
          <a:stretch>
            <a:fillRect/>
          </a:stretch>
        </p:blipFill>
        <p:spPr>
          <a:xfrm>
            <a:off x="0" y="0"/>
            <a:ext cx="8832301" cy="514350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l"/>
              <a:t>Male Dominance in Journalism and Media</a:t>
            </a:r>
            <a:endParaRPr/>
          </a:p>
        </p:txBody>
      </p:sp>
      <p:sp>
        <p:nvSpPr>
          <p:cNvPr id="80" name="Google Shape;80;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endParaRPr/>
          </a:p>
          <a:p>
            <a:pPr marL="0" lvl="0" indent="0" algn="ctr" rtl="0">
              <a:spcBef>
                <a:spcPts val="1200"/>
              </a:spcBef>
              <a:spcAft>
                <a:spcPts val="0"/>
              </a:spcAft>
              <a:buNone/>
            </a:pPr>
            <a:endParaRPr/>
          </a:p>
          <a:p>
            <a:pPr marL="0" lvl="0" indent="0" algn="ctr" rtl="0">
              <a:spcBef>
                <a:spcPts val="1200"/>
              </a:spcBef>
              <a:spcAft>
                <a:spcPts val="0"/>
              </a:spcAft>
              <a:buClr>
                <a:schemeClr val="dk1"/>
              </a:buClr>
              <a:buSzPts val="1100"/>
              <a:buFont typeface="Arial"/>
              <a:buNone/>
            </a:pPr>
            <a:r>
              <a:rPr lang="el"/>
              <a:t>Both articles highlight the significant gender imbalance in journalism and media, particularly in terms of representation, sources, and the portrayal of news.</a:t>
            </a:r>
            <a:endParaRPr/>
          </a:p>
          <a:p>
            <a:pPr marL="0" lvl="0" indent="0" algn="l" rtl="0">
              <a:spcBef>
                <a:spcPts val="1200"/>
              </a:spcBef>
              <a:spcAft>
                <a:spcPts val="12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86" name="Google Shape;86;p18"/>
          <p:cNvSpPr txBox="1">
            <a:spLocks noGrp="1"/>
          </p:cNvSpPr>
          <p:nvPr>
            <p:ph type="body" idx="1"/>
          </p:nvPr>
        </p:nvSpPr>
        <p:spPr>
          <a:xfrm>
            <a:off x="0" y="0"/>
            <a:ext cx="9144000" cy="51435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Clr>
                <a:schemeClr val="dk1"/>
              </a:buClr>
              <a:buSzPts val="1100"/>
              <a:buFont typeface="Arial"/>
              <a:buNone/>
            </a:pPr>
            <a:r>
              <a:rPr lang="el"/>
              <a:t>1. </a:t>
            </a:r>
            <a:r>
              <a:rPr lang="el" b="1"/>
              <a:t>Underrepresentation of Women in Journalism:</a:t>
            </a:r>
            <a:endParaRPr b="1"/>
          </a:p>
          <a:p>
            <a:pPr marL="0" lvl="0" indent="0" algn="l" rtl="0">
              <a:spcBef>
                <a:spcPts val="1200"/>
              </a:spcBef>
              <a:spcAft>
                <a:spcPts val="0"/>
              </a:spcAft>
              <a:buClr>
                <a:schemeClr val="dk1"/>
              </a:buClr>
              <a:buSzPts val="1100"/>
              <a:buFont typeface="Arial"/>
              <a:buNone/>
            </a:pPr>
            <a:r>
              <a:rPr lang="el" b="1"/>
              <a:t>• </a:t>
            </a:r>
            <a:r>
              <a:rPr lang="el"/>
              <a:t>The first article from Medium examines how gender bias manifests in journalism, especially in</a:t>
            </a:r>
            <a:endParaRPr/>
          </a:p>
          <a:p>
            <a:pPr marL="0" lvl="0" indent="0" algn="l" rtl="0">
              <a:spcBef>
                <a:spcPts val="1200"/>
              </a:spcBef>
              <a:spcAft>
                <a:spcPts val="0"/>
              </a:spcAft>
              <a:buClr>
                <a:schemeClr val="dk1"/>
              </a:buClr>
              <a:buSzPts val="1100"/>
              <a:buFont typeface="Arial"/>
              <a:buNone/>
            </a:pPr>
            <a:r>
              <a:rPr lang="el"/>
              <a:t>editorial and reporting roles. Women are often assigned less authoritative positions, and their voices are</a:t>
            </a:r>
            <a:endParaRPr/>
          </a:p>
          <a:p>
            <a:pPr marL="0" lvl="0" indent="0" algn="l" rtl="0">
              <a:spcBef>
                <a:spcPts val="1200"/>
              </a:spcBef>
              <a:spcAft>
                <a:spcPts val="0"/>
              </a:spcAft>
              <a:buClr>
                <a:schemeClr val="dk1"/>
              </a:buClr>
              <a:buSzPts val="1100"/>
              <a:buFont typeface="Arial"/>
              <a:buNone/>
            </a:pPr>
            <a:r>
              <a:rPr lang="el"/>
              <a:t>marginalized compared to male journalists.</a:t>
            </a:r>
            <a:endParaRPr/>
          </a:p>
          <a:p>
            <a:pPr marL="0" lvl="0" indent="0" algn="l" rtl="0">
              <a:spcBef>
                <a:spcPts val="1200"/>
              </a:spcBef>
              <a:spcAft>
                <a:spcPts val="0"/>
              </a:spcAft>
              <a:buClr>
                <a:schemeClr val="dk1"/>
              </a:buClr>
              <a:buSzPts val="1100"/>
              <a:buFont typeface="Arial"/>
              <a:buNone/>
            </a:pPr>
            <a:r>
              <a:rPr lang="el" b="1"/>
              <a:t>•</a:t>
            </a:r>
            <a:r>
              <a:rPr lang="el"/>
              <a:t> The second article from The Conversation discusses how male experts dominate the news.</a:t>
            </a:r>
            <a:endParaRPr/>
          </a:p>
          <a:p>
            <a:pPr marL="0" lvl="0" indent="0" algn="l" rtl="0">
              <a:spcBef>
                <a:spcPts val="1200"/>
              </a:spcBef>
              <a:spcAft>
                <a:spcPts val="0"/>
              </a:spcAft>
              <a:buClr>
                <a:schemeClr val="dk1"/>
              </a:buClr>
              <a:buSzPts val="1100"/>
              <a:buFont typeface="Arial"/>
              <a:buNone/>
            </a:pPr>
            <a:r>
              <a:rPr lang="el"/>
              <a:t>Research shows that men are cited more frequently than women, even in areas where women have equal or</a:t>
            </a:r>
            <a:endParaRPr/>
          </a:p>
          <a:p>
            <a:pPr marL="0" lvl="0" indent="0" algn="l" rtl="0">
              <a:spcBef>
                <a:spcPts val="1200"/>
              </a:spcBef>
              <a:spcAft>
                <a:spcPts val="0"/>
              </a:spcAft>
              <a:buClr>
                <a:schemeClr val="dk1"/>
              </a:buClr>
              <a:buSzPts val="1100"/>
              <a:buFont typeface="Arial"/>
              <a:buNone/>
            </a:pPr>
            <a:r>
              <a:rPr lang="el"/>
              <a:t>greater expertise. This trend reinforces the notion that men are more credible, authoritative sources.</a:t>
            </a:r>
            <a:endParaRPr/>
          </a:p>
          <a:p>
            <a:pPr marL="0" lvl="0" indent="0" algn="l" rtl="0">
              <a:spcBef>
                <a:spcPts val="1200"/>
              </a:spcBef>
              <a:spcAft>
                <a:spcPts val="12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92" name="Google Shape;92;p19"/>
          <p:cNvSpPr txBox="1">
            <a:spLocks noGrp="1"/>
          </p:cNvSpPr>
          <p:nvPr>
            <p:ph type="body" idx="1"/>
          </p:nvPr>
        </p:nvSpPr>
        <p:spPr>
          <a:xfrm>
            <a:off x="0" y="0"/>
            <a:ext cx="9144000" cy="5379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l"/>
              <a:t>2. </a:t>
            </a:r>
            <a:r>
              <a:rPr lang="el" b="1"/>
              <a:t>Male Bias in Expert Commentary:</a:t>
            </a:r>
            <a:endParaRPr b="1"/>
          </a:p>
          <a:p>
            <a:pPr marL="0" lvl="0" indent="0" algn="l" rtl="0">
              <a:spcBef>
                <a:spcPts val="1200"/>
              </a:spcBef>
              <a:spcAft>
                <a:spcPts val="0"/>
              </a:spcAft>
              <a:buClr>
                <a:schemeClr val="dk1"/>
              </a:buClr>
              <a:buSzPts val="1100"/>
              <a:buFont typeface="Arial"/>
              <a:buNone/>
            </a:pPr>
            <a:r>
              <a:rPr lang="el" b="1"/>
              <a:t>•</a:t>
            </a:r>
            <a:r>
              <a:rPr lang="el"/>
              <a:t> Female experts are significantly less likely to be invited as sources for</a:t>
            </a:r>
            <a:endParaRPr/>
          </a:p>
          <a:p>
            <a:pPr marL="0" lvl="0" indent="0" algn="l" rtl="0">
              <a:spcBef>
                <a:spcPts val="1200"/>
              </a:spcBef>
              <a:spcAft>
                <a:spcPts val="0"/>
              </a:spcAft>
              <a:buClr>
                <a:schemeClr val="dk1"/>
              </a:buClr>
              <a:buSzPts val="1100"/>
              <a:buFont typeface="Arial"/>
              <a:buNone/>
            </a:pPr>
            <a:r>
              <a:rPr lang="el"/>
              <a:t>stories, particularly in fields like politics, economics, and science. The articles</a:t>
            </a:r>
            <a:endParaRPr/>
          </a:p>
          <a:p>
            <a:pPr marL="0" lvl="0" indent="0" algn="l" rtl="0">
              <a:spcBef>
                <a:spcPts val="1200"/>
              </a:spcBef>
              <a:spcAft>
                <a:spcPts val="0"/>
              </a:spcAft>
              <a:buClr>
                <a:schemeClr val="dk1"/>
              </a:buClr>
              <a:buSzPts val="1100"/>
              <a:buFont typeface="Arial"/>
              <a:buNone/>
            </a:pPr>
            <a:r>
              <a:rPr lang="el"/>
              <a:t>suggest this is largely due to unconscious biases within journalism, which favor</a:t>
            </a:r>
            <a:endParaRPr/>
          </a:p>
          <a:p>
            <a:pPr marL="0" lvl="0" indent="0" algn="l" rtl="0">
              <a:spcBef>
                <a:spcPts val="1200"/>
              </a:spcBef>
              <a:spcAft>
                <a:spcPts val="0"/>
              </a:spcAft>
              <a:buClr>
                <a:schemeClr val="dk1"/>
              </a:buClr>
              <a:buSzPts val="1100"/>
              <a:buFont typeface="Arial"/>
              <a:buNone/>
            </a:pPr>
            <a:r>
              <a:rPr lang="el"/>
              <a:t>male experts even in areas where women are equally qualified.</a:t>
            </a:r>
            <a:endParaRPr/>
          </a:p>
          <a:p>
            <a:pPr marL="0" lvl="0" indent="0" algn="l" rtl="0">
              <a:spcBef>
                <a:spcPts val="1200"/>
              </a:spcBef>
              <a:spcAft>
                <a:spcPts val="0"/>
              </a:spcAft>
              <a:buClr>
                <a:schemeClr val="dk1"/>
              </a:buClr>
              <a:buSzPts val="1100"/>
              <a:buFont typeface="Arial"/>
              <a:buNone/>
            </a:pPr>
            <a:r>
              <a:rPr lang="el" b="1"/>
              <a:t>•</a:t>
            </a:r>
            <a:r>
              <a:rPr lang="el"/>
              <a:t> In the The Conversation article, the authors argue that female experts</a:t>
            </a:r>
            <a:endParaRPr/>
          </a:p>
          <a:p>
            <a:pPr marL="0" lvl="0" indent="0" algn="l" rtl="0">
              <a:spcBef>
                <a:spcPts val="1200"/>
              </a:spcBef>
              <a:spcAft>
                <a:spcPts val="0"/>
              </a:spcAft>
              <a:buClr>
                <a:schemeClr val="dk1"/>
              </a:buClr>
              <a:buSzPts val="1100"/>
              <a:buFont typeface="Arial"/>
              <a:buNone/>
            </a:pPr>
            <a:r>
              <a:rPr lang="el"/>
              <a:t>and journalists should actively seek out opportunities to speak on important</a:t>
            </a:r>
            <a:endParaRPr/>
          </a:p>
          <a:p>
            <a:pPr marL="0" lvl="0" indent="0" algn="l" rtl="0">
              <a:spcBef>
                <a:spcPts val="1200"/>
              </a:spcBef>
              <a:spcAft>
                <a:spcPts val="0"/>
              </a:spcAft>
              <a:buClr>
                <a:schemeClr val="dk1"/>
              </a:buClr>
              <a:buSzPts val="1100"/>
              <a:buFont typeface="Arial"/>
              <a:buNone/>
            </a:pPr>
            <a:r>
              <a:rPr lang="el"/>
              <a:t>issues, and media outlets need to make a concerted effort to invite more diverse</a:t>
            </a:r>
            <a:endParaRPr/>
          </a:p>
          <a:p>
            <a:pPr marL="0" lvl="0" indent="0" algn="l" rtl="0">
              <a:spcBef>
                <a:spcPts val="1200"/>
              </a:spcBef>
              <a:spcAft>
                <a:spcPts val="0"/>
              </a:spcAft>
              <a:buClr>
                <a:schemeClr val="dk1"/>
              </a:buClr>
              <a:buSzPts val="1100"/>
              <a:buFont typeface="Arial"/>
              <a:buNone/>
            </a:pPr>
            <a:r>
              <a:rPr lang="el"/>
              <a:t>voices.</a:t>
            </a:r>
            <a:endParaRPr/>
          </a:p>
          <a:p>
            <a:pPr marL="0" lvl="0" indent="0" algn="l" rtl="0">
              <a:spcBef>
                <a:spcPts val="120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98" name="Google Shape;98;p20"/>
          <p:cNvSpPr txBox="1">
            <a:spLocks noGrp="1"/>
          </p:cNvSpPr>
          <p:nvPr>
            <p:ph type="body" idx="1"/>
          </p:nvPr>
        </p:nvSpPr>
        <p:spPr>
          <a:xfrm>
            <a:off x="0" y="0"/>
            <a:ext cx="9144000" cy="5143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l"/>
              <a:t>3. </a:t>
            </a:r>
            <a:r>
              <a:rPr lang="el" b="1"/>
              <a:t>Structural Barriers and Cultural Norms:</a:t>
            </a:r>
            <a:endParaRPr b="1"/>
          </a:p>
          <a:p>
            <a:pPr marL="0" lvl="0" indent="0" algn="l" rtl="0">
              <a:spcBef>
                <a:spcPts val="1200"/>
              </a:spcBef>
              <a:spcAft>
                <a:spcPts val="0"/>
              </a:spcAft>
              <a:buClr>
                <a:schemeClr val="dk1"/>
              </a:buClr>
              <a:buSzPts val="1100"/>
              <a:buFont typeface="Arial"/>
              <a:buNone/>
            </a:pPr>
            <a:r>
              <a:rPr lang="el" b="1"/>
              <a:t>•</a:t>
            </a:r>
            <a:r>
              <a:rPr lang="el"/>
              <a:t> Both articles touch on cultural and structural barriers that prevent</a:t>
            </a:r>
            <a:endParaRPr/>
          </a:p>
          <a:p>
            <a:pPr marL="0" lvl="0" indent="0" algn="l" rtl="0">
              <a:spcBef>
                <a:spcPts val="1200"/>
              </a:spcBef>
              <a:spcAft>
                <a:spcPts val="0"/>
              </a:spcAft>
              <a:buClr>
                <a:schemeClr val="dk1"/>
              </a:buClr>
              <a:buSzPts val="1100"/>
              <a:buFont typeface="Arial"/>
              <a:buNone/>
            </a:pPr>
            <a:r>
              <a:rPr lang="el"/>
              <a:t>women from achieving equal visibility. These include unequal access to networks,</a:t>
            </a:r>
            <a:endParaRPr/>
          </a:p>
          <a:p>
            <a:pPr marL="0" lvl="0" indent="0" algn="l" rtl="0">
              <a:spcBef>
                <a:spcPts val="1200"/>
              </a:spcBef>
              <a:spcAft>
                <a:spcPts val="0"/>
              </a:spcAft>
              <a:buClr>
                <a:schemeClr val="dk1"/>
              </a:buClr>
              <a:buSzPts val="1100"/>
              <a:buFont typeface="Arial"/>
              <a:buNone/>
            </a:pPr>
            <a:r>
              <a:rPr lang="el"/>
              <a:t>mentorship, and editorial influence. In many cases, women in journalism struggle</a:t>
            </a:r>
            <a:endParaRPr/>
          </a:p>
          <a:p>
            <a:pPr marL="0" lvl="0" indent="0" algn="l" rtl="0">
              <a:spcBef>
                <a:spcPts val="1200"/>
              </a:spcBef>
              <a:spcAft>
                <a:spcPts val="0"/>
              </a:spcAft>
              <a:buClr>
                <a:schemeClr val="dk1"/>
              </a:buClr>
              <a:buSzPts val="1100"/>
              <a:buFont typeface="Arial"/>
              <a:buNone/>
            </a:pPr>
            <a:r>
              <a:rPr lang="el"/>
              <a:t>to gain the same visibility and credibility as their male counterparts.</a:t>
            </a:r>
            <a:endParaRPr/>
          </a:p>
          <a:p>
            <a:pPr marL="0" lvl="0" indent="0" algn="l" rtl="0">
              <a:spcBef>
                <a:spcPts val="1200"/>
              </a:spcBef>
              <a:spcAft>
                <a:spcPts val="0"/>
              </a:spcAft>
              <a:buClr>
                <a:schemeClr val="dk1"/>
              </a:buClr>
              <a:buSzPts val="1100"/>
              <a:buFont typeface="Arial"/>
              <a:buNone/>
            </a:pPr>
            <a:r>
              <a:rPr lang="el" b="1"/>
              <a:t>•</a:t>
            </a:r>
            <a:r>
              <a:rPr lang="el"/>
              <a:t> The Medium article also highlights how gendered expectations in</a:t>
            </a:r>
            <a:endParaRPr/>
          </a:p>
          <a:p>
            <a:pPr marL="0" lvl="0" indent="0" algn="l" rtl="0">
              <a:spcBef>
                <a:spcPts val="1200"/>
              </a:spcBef>
              <a:spcAft>
                <a:spcPts val="0"/>
              </a:spcAft>
              <a:buClr>
                <a:schemeClr val="dk1"/>
              </a:buClr>
              <a:buSzPts val="1100"/>
              <a:buFont typeface="Arial"/>
              <a:buNone/>
            </a:pPr>
            <a:r>
              <a:rPr lang="el"/>
              <a:t>news coverage shape the stories that are told, often reducing the role of women to</a:t>
            </a:r>
            <a:endParaRPr/>
          </a:p>
          <a:p>
            <a:pPr marL="0" lvl="0" indent="0" algn="l" rtl="0">
              <a:spcBef>
                <a:spcPts val="1200"/>
              </a:spcBef>
              <a:spcAft>
                <a:spcPts val="0"/>
              </a:spcAft>
              <a:buClr>
                <a:schemeClr val="dk1"/>
              </a:buClr>
              <a:buSzPts val="1100"/>
              <a:buFont typeface="Arial"/>
              <a:buNone/>
            </a:pPr>
            <a:r>
              <a:rPr lang="el"/>
              <a:t>personal experiences or “soft news” rather than hard-hitting, fact-based reporting.</a:t>
            </a:r>
            <a:endParaRPr/>
          </a:p>
          <a:p>
            <a:pPr marL="0" lvl="0" indent="0" algn="l" rtl="0">
              <a:spcBef>
                <a:spcPts val="1200"/>
              </a:spcBef>
              <a:spcAft>
                <a:spcPts val="12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04" name="Google Shape;104;p21"/>
          <p:cNvSpPr txBox="1">
            <a:spLocks noGrp="1"/>
          </p:cNvSpPr>
          <p:nvPr>
            <p:ph type="body" idx="1"/>
          </p:nvPr>
        </p:nvSpPr>
        <p:spPr>
          <a:xfrm>
            <a:off x="0" y="0"/>
            <a:ext cx="9144000" cy="52890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Clr>
                <a:schemeClr val="dk1"/>
              </a:buClr>
              <a:buSzPts val="1100"/>
              <a:buFont typeface="Arial"/>
              <a:buNone/>
            </a:pPr>
            <a:r>
              <a:rPr lang="el"/>
              <a:t>Despite ongoing efforts toward gender equality, male voices remain</a:t>
            </a:r>
            <a:endParaRPr/>
          </a:p>
          <a:p>
            <a:pPr marL="0" lvl="0" indent="0" algn="ctr" rtl="0">
              <a:spcBef>
                <a:spcPts val="1200"/>
              </a:spcBef>
              <a:spcAft>
                <a:spcPts val="0"/>
              </a:spcAft>
              <a:buClr>
                <a:schemeClr val="dk1"/>
              </a:buClr>
              <a:buSzPts val="1100"/>
              <a:buFont typeface="Arial"/>
              <a:buNone/>
            </a:pPr>
            <a:r>
              <a:rPr lang="el"/>
              <a:t>disproportionately dominant in journalism. To achieve more balanced and inclusive</a:t>
            </a:r>
            <a:endParaRPr/>
          </a:p>
          <a:p>
            <a:pPr marL="0" lvl="0" indent="0" algn="ctr" rtl="0">
              <a:spcBef>
                <a:spcPts val="1200"/>
              </a:spcBef>
              <a:spcAft>
                <a:spcPts val="0"/>
              </a:spcAft>
              <a:buClr>
                <a:schemeClr val="dk1"/>
              </a:buClr>
              <a:buSzPts val="1100"/>
              <a:buFont typeface="Arial"/>
              <a:buNone/>
            </a:pPr>
            <a:r>
              <a:rPr lang="el"/>
              <a:t>media, both journalists and media organizations must prioritize diverse sources,</a:t>
            </a:r>
            <a:endParaRPr/>
          </a:p>
          <a:p>
            <a:pPr marL="0" lvl="0" indent="0" algn="ctr" rtl="0">
              <a:spcBef>
                <a:spcPts val="1200"/>
              </a:spcBef>
              <a:spcAft>
                <a:spcPts val="0"/>
              </a:spcAft>
              <a:buClr>
                <a:schemeClr val="dk1"/>
              </a:buClr>
              <a:buSzPts val="1100"/>
              <a:buFont typeface="Arial"/>
              <a:buNone/>
            </a:pPr>
            <a:r>
              <a:rPr lang="el"/>
              <a:t>ensure equitable representation in editorial positions, and confront the unconscious</a:t>
            </a:r>
            <a:endParaRPr/>
          </a:p>
          <a:p>
            <a:pPr marL="0" lvl="0" indent="0" algn="ctr" rtl="0">
              <a:spcBef>
                <a:spcPts val="1200"/>
              </a:spcBef>
              <a:spcAft>
                <a:spcPts val="0"/>
              </a:spcAft>
              <a:buClr>
                <a:schemeClr val="dk1"/>
              </a:buClr>
              <a:buSzPts val="1100"/>
              <a:buFont typeface="Arial"/>
              <a:buNone/>
            </a:pPr>
            <a:r>
              <a:rPr lang="el"/>
              <a:t>biases that perpetuate gender imbalances. By implementing these strategies,</a:t>
            </a:r>
            <a:endParaRPr/>
          </a:p>
          <a:p>
            <a:pPr marL="0" lvl="0" indent="0" algn="ctr" rtl="0">
              <a:spcBef>
                <a:spcPts val="1200"/>
              </a:spcBef>
              <a:spcAft>
                <a:spcPts val="0"/>
              </a:spcAft>
              <a:buClr>
                <a:schemeClr val="dk1"/>
              </a:buClr>
              <a:buSzPts val="1100"/>
              <a:buFont typeface="Arial"/>
              <a:buNone/>
            </a:pPr>
            <a:r>
              <a:rPr lang="el"/>
              <a:t>journalism can become a more inclusive field that accurately reflects the</a:t>
            </a:r>
            <a:endParaRPr/>
          </a:p>
          <a:p>
            <a:pPr marL="0" lvl="0" indent="0" algn="ctr" rtl="0">
              <a:spcBef>
                <a:spcPts val="1200"/>
              </a:spcBef>
              <a:spcAft>
                <a:spcPts val="0"/>
              </a:spcAft>
              <a:buClr>
                <a:schemeClr val="dk1"/>
              </a:buClr>
              <a:buSzPts val="1100"/>
              <a:buFont typeface="Arial"/>
              <a:buNone/>
            </a:pPr>
            <a:r>
              <a:rPr lang="el"/>
              <a:t>perspectives and expertise of both women and men.</a:t>
            </a:r>
            <a:endParaRPr/>
          </a:p>
          <a:p>
            <a:pPr marL="0" lvl="0" indent="0" algn="l" rtl="0">
              <a:spcBef>
                <a:spcPts val="1200"/>
              </a:spcBef>
              <a:spcAft>
                <a:spcPts val="12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2113</Words>
  <Application>Microsoft Macintosh PowerPoint</Application>
  <PresentationFormat>On-screen Show (16:9)</PresentationFormat>
  <Paragraphs>155</Paragraphs>
  <Slides>21</Slides>
  <Notes>21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21</vt:i4>
      </vt:variant>
    </vt:vector>
  </HeadingPairs>
  <TitlesOfParts>
    <vt:vector size="23" baseType="lpstr">
      <vt:lpstr>Arial</vt:lpstr>
      <vt:lpstr>Simple Light</vt:lpstr>
      <vt:lpstr>WHERE ARE THE WOMEN ? </vt:lpstr>
      <vt:lpstr>PowerPoint Presentation</vt:lpstr>
      <vt:lpstr>PowerPoint Presentation</vt:lpstr>
      <vt:lpstr>PowerPoint Presentation</vt:lpstr>
      <vt:lpstr>Male Dominance in Journalism and Media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Women in Politics in Afghanistan:</vt:lpstr>
      <vt:lpstr>PowerPoint Presentation</vt:lpstr>
      <vt:lpstr>Women in Politics in India and in Africa</vt:lpstr>
      <vt:lpstr>PowerPoint Presentation</vt:lpstr>
      <vt:lpstr>Βιβλιογραφία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Sofia Tipaldou</cp:lastModifiedBy>
  <cp:revision>1</cp:revision>
  <dcterms:modified xsi:type="dcterms:W3CDTF">2025-01-15T12:40:50Z</dcterms:modified>
</cp:coreProperties>
</file>