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FE849-13D3-C88D-E9AE-9274C1ECF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56F8C-1F22-EE7B-524A-F65A4596D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684FF-E551-1704-0D21-34205A9C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5A683-B62F-EF1C-F259-07730C92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DB3D0-D73B-19F1-B950-40F0D8A6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5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F0C3-809F-FC8B-3310-9855868C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9A6FE-FD36-C8E3-48AD-3D2D86F4B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37348-8996-FC2D-C952-D25151FA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1ADD-AF90-3369-FE4A-58C38114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57A4-111C-6A3F-BC81-3DFB7633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93CB5F-A4B4-E0D1-983C-0E97751F7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FA973-E0CA-6B7B-0BAA-88EE80141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1F00F-1F76-7AC2-4910-51BBE3A1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81F41-BD91-CFC6-AD81-A447179A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C278E-D6A5-1296-CCBB-B73CC4C3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4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FCFB-0605-18ED-231A-A16F54D1E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03D65-257F-6E70-4F74-2CC9A686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C6BBD-64B8-AC53-329C-737123CAE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EAB77-50BC-D158-8111-894B3B0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E7D3-38EA-699B-B7C9-3DBB5D2F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5D63-B3B5-5EDC-F7AB-40396ECB2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8238A-5B53-CCE0-0C67-DC664E764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021F1-DC3E-22E7-69FB-474E7D03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D5A70-0B01-0467-E6F9-8CE9D1A5C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74459-4535-92C6-9B09-AE06F2D5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4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A70E5-9991-65E3-3FD2-8A01FAA4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6530F-9AA3-EBA9-2409-A7652D9CC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1EF79-4FF1-FCE5-7E46-3547E4776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A1F11-8757-9BF3-9E50-BA7F47CF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E39F9-1D49-01EA-56E2-1120CA9F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301D0-71C8-075F-81C7-78563C18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4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FF91-4B57-D49A-CF67-800DB8986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C731D-9EAE-1327-49BB-1EC852C0A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3B704-25CC-9590-C191-43020860F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59EDF-33BA-5A64-6ADE-E3A7A2307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C1126D-3188-D383-D9DA-363A26744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605B0-81BB-5DD8-5034-0F413893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34779-983B-0AE8-5640-154AC68A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DC1DD0-9CE1-4F89-ADBC-583F0D49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5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DAAF-C8D3-5A3D-A33E-575EB198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84F112-4D0D-7234-8E86-1719336E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84E14-C5EE-0059-58F4-F7653754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A9AC6-1E38-A3D9-7ABB-58677DDC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6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C1D794-206E-95D8-09EE-72333615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AC9BF-FB34-BE48-BD6A-6FFBFA1B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AC095-7C68-4EB9-834A-7545F9E7D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9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094B-0715-2D22-F200-F26C35C31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09634-A73E-89E1-0404-DD831763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45BF9-856A-63CE-13F2-2715F0827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DCC19-44B0-991C-752E-2C7DB522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D4233-4C81-CE77-571F-7DC4D4B3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7E5DD-C3A1-7D68-F250-A7602DA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E1CF-77B3-34BA-30A8-F2EFEFCB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E40D82-EF2F-14D6-AA52-BCF3AC850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52B13-A2C2-C90C-9A88-659D8FDEB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22AF3-758D-C0B3-F12A-374FF660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BBC5-2875-4218-AC6F-B09868AE7FE9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3D7EE-AC02-EC61-7EA0-34D40FCE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B7C5C-494D-2D0F-5CA3-69433B62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409-8617-4A5F-AB9D-09A3B121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9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2879D-91A3-953C-1ECC-EC02E05A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3E41B-79AD-8993-6EDA-EC6FD0A43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3AEB6-DED8-B8E8-DC52-19D2B8095A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4D2BBC5-2875-4218-AC6F-B09868AE7FE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9A320-7454-B31C-E087-93EF75E2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29EE9-275E-E4C4-5A4D-7BF940537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C3360409-8617-4A5F-AB9D-09A3B1210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6ABBA-60BA-70A4-A1FF-DD7014D417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Τι πρέπει να θυμόμαστε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CD9F1-5E90-43B1-AE79-FB0FFA1CDD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358-9EFB-6645-AB49-EC3AB8EB2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Δέντρ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 απόφασης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80DFD-D4E0-BDC9-02BA-510DE1C4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>
                <a:solidFill>
                  <a:schemeClr val="bg1"/>
                </a:solidFill>
              </a:rPr>
              <a:t>Τα δέντρα απόφασης λαμβάνονται υπόψη για ιατρικό λογισμικό που βοηθά τους γιατρούς στη διάγνωση των ασθενών.</a:t>
            </a:r>
          </a:p>
          <a:p>
            <a:r>
              <a:rPr lang="el-GR" sz="2800" dirty="0">
                <a:solidFill>
                  <a:schemeClr val="bg1"/>
                </a:solidFill>
              </a:rPr>
              <a:t>Τα δέντρα απόφασης προσφέρουν </a:t>
            </a:r>
            <a:r>
              <a:rPr lang="el-GR" b="1" dirty="0">
                <a:solidFill>
                  <a:schemeClr val="bg1"/>
                </a:solidFill>
              </a:rPr>
              <a:t>δυνατότητα επεξήγησης </a:t>
            </a:r>
            <a:r>
              <a:rPr lang="el-GR" b="1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l-GR" sz="2800" dirty="0">
                <a:solidFill>
                  <a:schemeClr val="bg1"/>
                </a:solidFill>
              </a:rPr>
              <a:t>χρήσιμο όταν ένας ασθενής ή ένας γιατρός θέλει να μάθει γιατί τέθηκε μια συγκεκριμένη διάγνωση. </a:t>
            </a:r>
            <a:endParaRPr lang="el-GR" dirty="0">
              <a:solidFill>
                <a:schemeClr val="bg1"/>
              </a:solidFill>
            </a:endParaRPr>
          </a:p>
          <a:p>
            <a:r>
              <a:rPr lang="el-GR" sz="2800" dirty="0">
                <a:solidFill>
                  <a:schemeClr val="bg1"/>
                </a:solidFill>
              </a:rPr>
              <a:t>Τα δεδομένα που συλλέγουν οι γιατροί για τους ασθενείς </a:t>
            </a:r>
            <a:r>
              <a:rPr lang="el-GR" sz="28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l-GR" b="1" dirty="0">
                <a:solidFill>
                  <a:schemeClr val="bg1"/>
                </a:solidFill>
              </a:rPr>
              <a:t>αριθμητικά</a:t>
            </a:r>
            <a:r>
              <a:rPr lang="el-GR" sz="2800" dirty="0">
                <a:solidFill>
                  <a:schemeClr val="bg1"/>
                </a:solidFill>
              </a:rPr>
              <a:t> ή </a:t>
            </a:r>
            <a:r>
              <a:rPr lang="el-GR" b="1" dirty="0">
                <a:solidFill>
                  <a:schemeClr val="bg1"/>
                </a:solidFill>
              </a:rPr>
              <a:t>κατηγορικά</a:t>
            </a:r>
            <a:r>
              <a:rPr lang="el-GR" sz="2800" dirty="0">
                <a:solidFill>
                  <a:schemeClr val="bg1"/>
                </a:solidFill>
              </a:rPr>
              <a:t>.</a:t>
            </a:r>
            <a:endParaRPr lang="el-GR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0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3314-1ED0-8BA1-779C-A4B95CCA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Επ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ίλυση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βλημάτων με μοντέλα ML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6E91-2457-166E-0E20-CFFDC9D48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Σ</a:t>
            </a:r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τάδι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 του κύκλου ζωής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ενός </a:t>
            </a:r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έργου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AI</a:t>
            </a:r>
            <a:endParaRPr lang="el-GR" sz="28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Μια προσέγγιση «με επίκεντρο τον χρήστη»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εστίαση στα προβλήματα που αντιμετωπίζουν οι χρήστες λαμβάνοντας υπόψη τις επιθυμίες και τις ανάγκες τους.</a:t>
            </a:r>
          </a:p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Ένα μοντέλο θα είναι τόσο επιτυχημένο όσο τα δεδομένα που χρησιμοποιούνται για την εκπαίδευσή του.</a:t>
            </a:r>
          </a:p>
          <a:p>
            <a:pPr lvl="1"/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Εξίσου σημαντικό είναι να «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καθαρίσουμε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» τα δεδομένα.</a:t>
            </a:r>
          </a:p>
          <a:p>
            <a:pPr lvl="1"/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Η χρήση πολύ λίγων δεδομένων εκπαίδευσης μπορεί να σημαίνει ότι το μοντέλο ενδέχεται να κάνει λιγότερο ακριβείς προβλέψεις</a:t>
            </a:r>
          </a:p>
          <a:p>
            <a:pPr lvl="1"/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Χρήση υπερβολικά πολλών δεδομένων εκπαίδευσης 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 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λιγότερα δεδομένα ελέγχου για να καταλάβετε πόσο ακριβείς είναι οι προβλέψεις του μοντέλου</a:t>
            </a:r>
          </a:p>
          <a:p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l-GR" sz="28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7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03BC-16C9-D3A7-B801-DD5E196F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Επ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ίλυση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βλημάτων με μοντέλα ML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E0C7-A7E9-12E4-3F88-21C54016D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Μέτρηση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της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α</a:t>
            </a:r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κρί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βειας</a:t>
            </a:r>
            <a:endParaRPr lang="el-GR" sz="28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Τα μοντέλα ταξινόμησης ML δεν επιστρέφουν απλώς μια επισήμανση. Επιστρέφουν επίσης έναν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βαθμό εμπιστοσύνης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1"/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Ελάχιστο επίπεδο εμπιστοσύνης (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κατώφλι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lvl="1"/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Ένα μοντέλο ίσως επιστρέφει τη σωστή επισήμανση, αλλά ενδεχομένως να μην είμαστε ικανοποιημένοι με το επίπεδο εμπιστοσύνης.</a:t>
            </a:r>
          </a:p>
          <a:p>
            <a:r>
              <a:rPr lang="el-GR" dirty="0">
                <a:latin typeface="Roboto"/>
                <a:ea typeface="Roboto"/>
                <a:cs typeface="Roboto"/>
                <a:sym typeface="Roboto"/>
              </a:rPr>
              <a:t>Η ακρίβεια είναι τώρα το ποσοστό των προβλέψεων όπου η ετικέτα είναι σωστή </a:t>
            </a:r>
            <a:r>
              <a:rPr lang="el-GR" b="1" dirty="0">
                <a:latin typeface="Roboto"/>
                <a:ea typeface="Roboto"/>
                <a:cs typeface="Roboto"/>
                <a:sym typeface="Roboto"/>
              </a:rPr>
              <a:t>και τ</a:t>
            </a:r>
            <a:r>
              <a:rPr lang="el-GR" dirty="0">
                <a:latin typeface="Roboto"/>
                <a:ea typeface="Roboto"/>
                <a:cs typeface="Roboto"/>
                <a:sym typeface="Roboto"/>
              </a:rPr>
              <a:t>ο όριο εμπιστοσύνης ικανοποιείται</a:t>
            </a:r>
            <a:endParaRPr lang="el-GR" sz="2000" dirty="0">
              <a:latin typeface="Roboto"/>
              <a:ea typeface="Roboto"/>
              <a:cs typeface="Roboto"/>
              <a:sym typeface="Roboto"/>
            </a:endParaRPr>
          </a:p>
          <a:p>
            <a:endParaRPr lang="el-GR" sz="24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52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B434-DF42-8E27-D3A5-1DF45DD9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Μεγάλ</a:t>
            </a:r>
            <a:r>
              <a:rPr lang="en-US" sz="44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 γλωσσικά μοντέλα (LLM)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75018-016B-568C-3DD1-6E65B0A2C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Τα γλωσσικά μοντέλα χρησιμοποιούν την τεχνητή νοημοσύνη (AI) για να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προβλέψουν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ποιες λέξεις ακολουθούν σε μια πρόταση.</a:t>
            </a:r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Τα </a:t>
            </a:r>
            <a:r>
              <a:rPr lang="el-GR" sz="2800" b="1" dirty="0">
                <a:latin typeface="Roboto"/>
                <a:ea typeface="Roboto"/>
                <a:cs typeface="Roboto"/>
                <a:sym typeface="Roboto"/>
              </a:rPr>
              <a:t>μεγάλα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 γλωσσικά μοντέλα είναι ένας συγκεκριμένος τύπος μοντέλου AI που έχει εκπαιδευτεί χρησιμοποιώντας τεράστιους όγκους κειμένου (δισεκατομμύρια λέξεις).</a:t>
            </a:r>
          </a:p>
          <a:p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Chatbots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 (</a:t>
            </a:r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ChatGPT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Copilot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), Μετάφραση γλώσσας</a:t>
            </a:r>
            <a:r>
              <a:rPr lang="el-GR" dirty="0"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Αναγνώρισης ομιλίας, Δημιουργία περιεχομένου</a:t>
            </a:r>
          </a:p>
          <a:p>
            <a:r>
              <a:rPr lang="en-GB" dirty="0">
                <a:latin typeface="Roboto"/>
                <a:ea typeface="Roboto"/>
                <a:cs typeface="Roboto"/>
                <a:sym typeface="Roboto"/>
              </a:rPr>
              <a:t>Prompting, </a:t>
            </a:r>
            <a:r>
              <a:rPr lang="el-GR" dirty="0">
                <a:latin typeface="Roboto"/>
                <a:ea typeface="Roboto"/>
                <a:cs typeface="Roboto"/>
                <a:sym typeface="Roboto"/>
              </a:rPr>
              <a:t>βοήθεια στη δομή</a:t>
            </a:r>
          </a:p>
          <a:p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8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8BD4A-B40D-3C33-2572-5119B05A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Μεγάλ</a:t>
            </a:r>
            <a:r>
              <a:rPr lang="en-US" sz="44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 γλωσσικά μοντέλα (LLM)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828BD-D302-EBF3-DE6F-70CFA4A79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Είναι π</a:t>
            </a:r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άντ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 σωστές οι προβλέψεις;</a:t>
            </a:r>
            <a:endParaRPr lang="el-GR" sz="28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Προκ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αταλήψεις θεωρούνται τα δεδομένα εξόδου ενός μοντέλου AI που ευνοούν ορισμένα πράγματα και υποβαθμίζουν ή αποκλείουν άλλα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Ο στόχος ενός LLM είναι να μπορεί να παρέχει ρεαλιστικές συνομιλίες, προβλέποντας την επόμενη λέξη/φράση.</a:t>
            </a:r>
          </a:p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Δεν υπάρχει καμία εγγύηση ότι τα δεδομένα που χρησιμοποιούνται για την εκπαίδευση των </a:t>
            </a:r>
            <a:r>
              <a:rPr lang="el-GR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LLMs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είναι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ακριβή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χωρίς προκαταλήψεις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ή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αξιόπιστα</a:t>
            </a:r>
          </a:p>
          <a:p>
            <a:r>
              <a:rPr lang="en-US" sz="2800" dirty="0" err="1">
                <a:latin typeface="Roboto"/>
                <a:ea typeface="Roboto"/>
                <a:cs typeface="Roboto"/>
                <a:sym typeface="Roboto"/>
              </a:rPr>
              <a:t>Μηχ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ανές αναζήτησης </a:t>
            </a:r>
            <a:r>
              <a:rPr lang="en-GB" dirty="0">
                <a:latin typeface="Roboto"/>
                <a:ea typeface="Roboto"/>
                <a:cs typeface="Roboto"/>
                <a:sym typeface="Roboto"/>
              </a:rPr>
              <a:t>vs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 LLM</a:t>
            </a:r>
            <a:endParaRPr lang="el-GR" b="1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66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C35F-50AE-C486-4DFD-383DB934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Κάρτες μοντέλου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C8828-E94D-F665-C88B-9D89BB340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Π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α</a:t>
            </a:r>
            <a:r>
              <a:rPr lang="en-US" sz="2800" dirty="0" err="1">
                <a:latin typeface="Roboto"/>
                <a:ea typeface="Roboto"/>
                <a:cs typeface="Roboto"/>
                <a:sym typeface="Roboto"/>
              </a:rPr>
              <a:t>ράγοντ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ε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ς που πρέπει να ληφθ</a:t>
            </a:r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ούν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 υπόψη κατά την αξιολόγηση </a:t>
            </a:r>
            <a:r>
              <a:rPr lang="en-US" sz="2800" dirty="0" err="1">
                <a:latin typeface="Roboto"/>
                <a:ea typeface="Roboto"/>
                <a:cs typeface="Roboto"/>
                <a:sym typeface="Roboto"/>
              </a:rPr>
              <a:t>ενός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800" dirty="0" err="1">
                <a:latin typeface="Roboto"/>
                <a:ea typeface="Roboto"/>
                <a:cs typeface="Roboto"/>
                <a:sym typeface="Roboto"/>
              </a:rPr>
              <a:t>μο</a:t>
            </a:r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ντέλου</a:t>
            </a:r>
            <a:endParaRPr lang="el-GR" sz="2800" dirty="0">
              <a:latin typeface="Roboto"/>
              <a:ea typeface="Roboto"/>
              <a:cs typeface="Roboto"/>
              <a:sym typeface="Roboto"/>
            </a:endParaRP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Χρησιμοποιήθηκαν αρκετά δεδομένα;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Ποιες προκαταλήψεις υπάρχουν στα δεδομένα εκπαίδευσης;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Ποιοι άλλοι περιορισμοί είναι γνωστοί για το μοντέλο;</a:t>
            </a:r>
          </a:p>
          <a:p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Οι κάρτες μοντέλων </a:t>
            </a:r>
            <a:r>
              <a:rPr lang="el-GR" sz="2800" dirty="0"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 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περιγραφή μοντέλου μηχανικής μάθησης.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Περιγραφή μοντέλου και προβλεπόμενη χρήση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Δεδομένα που χρησιμοποιούνται για την εκπαίδευση του μοντέλου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Ακρίβεια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Περιορισμοί και προκαταλήψεις</a:t>
            </a:r>
          </a:p>
          <a:p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73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106EE-95A1-ECC3-CA80-EC60BDE4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Ηθικές</a:t>
            </a:r>
            <a:r>
              <a:rPr lang="en-GB" sz="4400" dirty="0"/>
              <a:t> </a:t>
            </a:r>
            <a:r>
              <a:rPr lang="el-GR" sz="4400" dirty="0"/>
              <a:t>και δεοντολογικές διαστάσεις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DD3BA-E169-1DCF-186E-7888ECE0D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3200" dirty="0"/>
              <a:t>Τα ΝΝ μπορούν να εκπαιδευτούν ώστε να κατατάσσουν φωτογραφίες, βίντεο, τιμές μετοχών, σχεδόν οτιδήποτε, πιο αποτελεσματικά από τον καλύτερα εκπαιδευμένο άνθρωπο</a:t>
            </a:r>
          </a:p>
          <a:p>
            <a:pPr lvl="1"/>
            <a:r>
              <a:rPr lang="el-GR" sz="2800" dirty="0"/>
              <a:t>Αναγνώριση προσώπων και συναισθημάτων</a:t>
            </a:r>
          </a:p>
          <a:p>
            <a:pPr lvl="1"/>
            <a:r>
              <a:rPr lang="el-GR" sz="2800" dirty="0"/>
              <a:t>Πρόβλεψη καιρού και τιμών μετοχών</a:t>
            </a:r>
          </a:p>
          <a:p>
            <a:r>
              <a:rPr lang="el-GR" sz="3200" dirty="0"/>
              <a:t>Με τον πιο ευρύ ορισμό της ΤΝ, μπορούν να </a:t>
            </a:r>
            <a:r>
              <a:rPr lang="el-GR" sz="3200" dirty="0" err="1"/>
              <a:t>μοντελοποιήσουν</a:t>
            </a:r>
            <a:r>
              <a:rPr lang="el-GR" sz="3200" dirty="0"/>
              <a:t> αποτελεσματικότερα και την οργανωμένη γνώση</a:t>
            </a:r>
          </a:p>
          <a:p>
            <a:pPr lvl="1"/>
            <a:r>
              <a:rPr lang="el-GR" sz="2800" dirty="0"/>
              <a:t>Από επιτραπέζια παιχνίδια (σκάκι, </a:t>
            </a:r>
            <a:r>
              <a:rPr lang="en-US" sz="2800" dirty="0"/>
              <a:t>Go</a:t>
            </a:r>
            <a:r>
              <a:rPr lang="el-GR" sz="2800" dirty="0"/>
              <a:t>, ακόμα και </a:t>
            </a:r>
            <a:r>
              <a:rPr lang="en-US" sz="2800" dirty="0"/>
              <a:t>poker</a:t>
            </a:r>
            <a:r>
              <a:rPr lang="el-GR" sz="2800" dirty="0"/>
              <a:t>) </a:t>
            </a:r>
          </a:p>
          <a:p>
            <a:pPr lvl="1"/>
            <a:r>
              <a:rPr lang="el-GR" sz="2800" dirty="0"/>
              <a:t>Μέχρι την</a:t>
            </a:r>
            <a:r>
              <a:rPr lang="en-US" sz="2800" dirty="0"/>
              <a:t> 3</a:t>
            </a:r>
            <a:r>
              <a:rPr lang="el-GR" sz="2800" dirty="0"/>
              <a:t>Δ δομή των πρωτεϊνών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53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BFE3-D40B-C0AB-0CAB-37DB638C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/>
              <a:t>Ηθικές</a:t>
            </a:r>
            <a:r>
              <a:rPr lang="en-GB" sz="4400" dirty="0"/>
              <a:t> </a:t>
            </a:r>
            <a:r>
              <a:rPr lang="el-GR" sz="4400" dirty="0"/>
              <a:t>και δεοντολογικές διαστάσεις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96850-DE98-2675-8860-3A971DC0C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 αρκετές περιπτώσεις, δεν είναι πολύ σαφές το πώς τα ΝΝ διακρίνουν τα δείγματα</a:t>
            </a:r>
          </a:p>
          <a:p>
            <a:pPr lvl="1"/>
            <a:r>
              <a:rPr lang="el-GR" dirty="0"/>
              <a:t>Ποιες πληροφορίες ή χαρακτηριστικά τους χρησιμοποιούν για να βγάλουν μια απόφαση (</a:t>
            </a:r>
            <a:r>
              <a:rPr lang="en-GB" dirty="0"/>
              <a:t>explainability)</a:t>
            </a:r>
            <a:endParaRPr lang="el-GR" dirty="0"/>
          </a:p>
          <a:p>
            <a:pPr lvl="1"/>
            <a:r>
              <a:rPr lang="el-GR" dirty="0"/>
              <a:t>Πώς διακρίνει το ΝΝ τις κλάσεις (π.χ. όνομα ζώου)</a:t>
            </a:r>
          </a:p>
          <a:p>
            <a:pPr lvl="1"/>
            <a:r>
              <a:rPr lang="el-GR" dirty="0"/>
              <a:t>Πώς θα συμπεριφερθεί το ΝΝ σε </a:t>
            </a:r>
            <a:r>
              <a:rPr lang="el-GR" i="1" dirty="0"/>
              <a:t>προσεκτικά επιλεγμένα </a:t>
            </a:r>
            <a:r>
              <a:rPr lang="el-GR" dirty="0"/>
              <a:t>δεδομένα;</a:t>
            </a:r>
          </a:p>
          <a:p>
            <a:pPr lvl="1"/>
            <a:r>
              <a:rPr lang="el-GR" sz="2400" dirty="0">
                <a:sym typeface="Wingdings" panose="05000000000000000000" pitchFamily="2" charset="2"/>
              </a:rPr>
              <a:t>Ο αλγόριθμος θα μας επιστρέψει μια τιμή, που θα στρογγυλοποιήσουμε στο 0 ή το 1 - Τι γίνεται με το 0.45 ή το 0.55;</a:t>
            </a:r>
            <a:endParaRPr lang="el-GR" dirty="0"/>
          </a:p>
          <a:p>
            <a:r>
              <a:rPr lang="el-GR" dirty="0"/>
              <a:t>Παραδείγματα </a:t>
            </a:r>
            <a:r>
              <a:rPr lang="en-US" dirty="0"/>
              <a:t>IRL</a:t>
            </a:r>
            <a:endParaRPr lang="el-GR" dirty="0"/>
          </a:p>
          <a:p>
            <a:r>
              <a:rPr lang="el-GR" dirty="0"/>
              <a:t>Ηθικοί κίνδυνοι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390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D65E-865C-413E-E00A-DA881087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8219" y="365125"/>
            <a:ext cx="4857136" cy="2319081"/>
          </a:xfrm>
        </p:spPr>
        <p:txBody>
          <a:bodyPr>
            <a:normAutofit/>
          </a:bodyPr>
          <a:lstStyle/>
          <a:p>
            <a:pPr algn="r"/>
            <a:r>
              <a:rPr lang="el-GR" sz="5400" dirty="0"/>
              <a:t>Αξιολόγηση του μαθήματος</a:t>
            </a:r>
            <a:endParaRPr lang="en-US" sz="5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217B6E-C99E-229F-BDA8-1A850BB56210}"/>
              </a:ext>
            </a:extLst>
          </p:cNvPr>
          <p:cNvSpPr txBox="1">
            <a:spLocks/>
          </p:cNvSpPr>
          <p:nvPr/>
        </p:nvSpPr>
        <p:spPr>
          <a:xfrm>
            <a:off x="6796549" y="1825625"/>
            <a:ext cx="47268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FC90B6-9063-D47B-A26F-9D054FC66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915538" cy="691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R Code Image">
            <a:extLst>
              <a:ext uri="{FF2B5EF4-FFF2-40B4-BE49-F238E27FC236}">
                <a16:creationId xmlns:a16="http://schemas.microsoft.com/office/drawing/2014/main" id="{8E6EF0B1-ED8D-1971-8DDF-D48123787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61" y="109913"/>
            <a:ext cx="3296488" cy="329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QR Code Image">
            <a:extLst>
              <a:ext uri="{FF2B5EF4-FFF2-40B4-BE49-F238E27FC236}">
                <a16:creationId xmlns:a16="http://schemas.microsoft.com/office/drawing/2014/main" id="{35F94883-8AEE-C99A-5A06-21C211F10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62" y="3619051"/>
            <a:ext cx="3296488" cy="329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95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F27E-3AEB-E794-7E42-0C085814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στην ΤΝ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223A-A76E-4257-4461-78A93141B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Πώς διακρίνω ένα ευφυές (ΤΝ) σύστημα από ένα που δεν είναι;</a:t>
            </a:r>
          </a:p>
          <a:p>
            <a:r>
              <a:rPr lang="en-GB" sz="3200" dirty="0"/>
              <a:t>Rule-based </a:t>
            </a:r>
            <a:r>
              <a:rPr lang="el-GR" sz="3200" dirty="0"/>
              <a:t>ή </a:t>
            </a:r>
            <a:r>
              <a:rPr lang="en-GB" sz="3200" dirty="0"/>
              <a:t>data-driven</a:t>
            </a:r>
            <a:r>
              <a:rPr lang="el-GR" sz="3200" dirty="0"/>
              <a:t>, ικανότητα προσαρμογής</a:t>
            </a:r>
          </a:p>
          <a:p>
            <a:r>
              <a:rPr lang="el-GR" sz="3200" dirty="0"/>
              <a:t>Τι είναι ένα μοντέλο;</a:t>
            </a:r>
          </a:p>
          <a:p>
            <a:r>
              <a:rPr lang="el-GR" sz="3200" dirty="0"/>
              <a:t>Τι δείχνουν τα ποσοστά δίπλα σε κάτι που αναγνωρίζει (κατηγοριοποιεί) η ΤΝ;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86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E6F4-2F5A-D3B9-61E4-553E74B6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Πώς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μαθα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ίνουν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οι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υπ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ολογιστές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44B6-B70A-2A86-E0AA-93D7E80B3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  <a:sym typeface="Roboto"/>
              </a:rPr>
              <a:t>Απ</a:t>
            </a:r>
            <a:r>
              <a:rPr lang="en-US" dirty="0" err="1">
                <a:latin typeface="Roboto"/>
                <a:ea typeface="Roboto"/>
                <a:cs typeface="Roboto"/>
                <a:sym typeface="Roboto"/>
              </a:rPr>
              <a:t>οτελεί</a:t>
            </a: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dirty="0" err="1">
                <a:latin typeface="Roboto"/>
                <a:ea typeface="Roboto"/>
                <a:cs typeface="Roboto"/>
                <a:sym typeface="Roboto"/>
              </a:rPr>
              <a:t>εφ</a:t>
            </a: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αρμογή AI ένα </a:t>
            </a:r>
            <a:r>
              <a:rPr lang="en-US" sz="3600" dirty="0">
                <a:latin typeface="Roboto"/>
                <a:ea typeface="Roboto"/>
                <a:cs typeface="Roboto"/>
                <a:sym typeface="Roboto"/>
              </a:rPr>
              <a:t>«</a:t>
            </a: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έξυπνο</a:t>
            </a:r>
            <a:r>
              <a:rPr lang="en-US" sz="3600" dirty="0">
                <a:latin typeface="Roboto"/>
                <a:ea typeface="Roboto"/>
                <a:cs typeface="Roboto"/>
                <a:sym typeface="Roboto"/>
              </a:rPr>
              <a:t>»</a:t>
            </a: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 ηχείο; </a:t>
            </a:r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l-GR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Medium"/>
              </a:rPr>
              <a:t>Τ</a:t>
            </a:r>
            <a:r>
              <a:rPr lang="en-US" sz="2800" i="0" u="none" strike="noStrike" cap="none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Medium"/>
              </a:rPr>
              <a:t>α </a:t>
            </a:r>
            <a:r>
              <a:rPr lang="en-US" sz="2800" i="0" u="none" strike="noStrike" cap="none" dirty="0" err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Medium"/>
              </a:rPr>
              <a:t>συστήμ</a:t>
            </a:r>
            <a:r>
              <a:rPr lang="en-US" sz="2800" i="0" u="none" strike="noStrike" cap="none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Medium"/>
              </a:rPr>
              <a:t>ατα μηχανικής μάθησης έχουν σχεδιαστεί για να κάνουν </a:t>
            </a:r>
            <a:r>
              <a:rPr lang="en-US" sz="2800" i="0" u="none" strike="noStrike" cap="none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προβλέψεις</a:t>
            </a:r>
            <a:r>
              <a:rPr lang="en-US" sz="2800" i="0" u="none" strike="noStrike" cap="none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Medium"/>
              </a:rPr>
              <a:t> βάσει πολλών δεδομένων.</a:t>
            </a:r>
            <a:endParaRPr lang="el-GR" sz="2800" i="0" u="none" strike="noStrike" cap="none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 Medium"/>
            </a:endParaRPr>
          </a:p>
          <a:p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Τα </a:t>
            </a:r>
            <a:r>
              <a:rPr lang="en-US" sz="2800" dirty="0" err="1">
                <a:latin typeface="Roboto"/>
                <a:ea typeface="Roboto"/>
                <a:cs typeface="Roboto"/>
                <a:sym typeface="Roboto"/>
              </a:rPr>
              <a:t>μοντέλ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α βοηθούν στην επίλυση </a:t>
            </a:r>
            <a:r>
              <a:rPr lang="en-US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σύνθετων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 προβλημάτων που απαιτούν κάτι περισσότερο από μια προσέγγιση βάσει κανόνα</a:t>
            </a:r>
            <a:r>
              <a:rPr lang="el-GR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Medium"/>
              </a:rPr>
              <a:t>.</a:t>
            </a:r>
          </a:p>
          <a:p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Δεν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απαιτούν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 όλα τα προβλήματα  ένα μοντέλο μηχανικής μάθησης. </a:t>
            </a:r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Παραδείγματα μάθησης με/χωρίς επίβλεψη, </a:t>
            </a:r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ενισχ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. μάθησης </a:t>
            </a:r>
          </a:p>
          <a:p>
            <a:endParaRPr lang="el-GR" sz="2800" i="0" u="none" strike="noStrike" cap="none" dirty="0">
              <a:solidFill>
                <a:srgbClr val="FFFFF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 Medium"/>
            </a:endParaRPr>
          </a:p>
          <a:p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7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04CA-70E7-6020-12C8-D1D7502B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Πώς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μαθα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ίνουν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οι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υπ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ολογιστές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64EA1-DDAD-6202-C5EE-C606D0A2E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Τα </a:t>
            </a:r>
            <a:r>
              <a:rPr lang="en-US" sz="2800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μοντέλ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α ταξινόμησης πρέπει να είναι </a:t>
            </a:r>
            <a:r>
              <a:rPr lang="en-US" sz="2800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εκπαιδευμένα με παραδείγματα δεδομένων</a:t>
            </a:r>
            <a:r>
              <a:rPr lang="en-US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που διαθέτουν ήδη επισημάνσεις που έχουν εκχωρηθεί από άνθρωπο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Όσο </a:t>
            </a:r>
            <a:r>
              <a:rPr lang="el-GR" sz="2800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περισσότερα δεδομένα εκπαίδευσης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χρησιμοποιείτε, τόσο </a:t>
            </a:r>
            <a:r>
              <a:rPr lang="el-GR" sz="2800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πιο ακριβές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θα είναι το μοντέλο. </a:t>
            </a:r>
          </a:p>
          <a:p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Κλάση </a:t>
            </a:r>
            <a:r>
              <a:rPr lang="en-GB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vs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επισήμανση (ή επισημείωση)</a:t>
            </a:r>
          </a:p>
          <a:p>
            <a:endParaRPr lang="el-GR" sz="28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l-GR" sz="2800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731D-01CB-AFAC-ABE8-7FE5DA28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Είσοδος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ροκ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αταλήψεων,</a:t>
            </a:r>
            <a:br>
              <a:rPr lang="el-GR" sz="4400" dirty="0">
                <a:latin typeface="Roboto"/>
                <a:ea typeface="Roboto"/>
                <a:cs typeface="Roboto"/>
                <a:sym typeface="Roboto"/>
              </a:rPr>
            </a:b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έξοδος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ροκ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αταλήψεων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46F6C-B1B4-A024-B019-459EA402C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Ένα σύνολο δεδομένων χρησιμοποιείται για τη δημιουργία ενός μοντέλου ML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Το μοντέλο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εκπαιδεύεται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 με ορισμένα από τα δεδομένα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και στη συνέχεια, </a:t>
            </a:r>
            <a:r>
              <a:rPr lang="el-GR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δοκιμάζεται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με τα υπόλοιπα δεδομένα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 </a:t>
            </a:r>
            <a:r>
              <a:rPr lang="el-GR" sz="2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Μόλις το μοντέλο ML έχει εκπαιδευτεί και δοκιμαστεί, είναι έτοιμο για χρήση στον πραγματικό κόσμο.</a:t>
            </a:r>
          </a:p>
          <a:p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Στο παράδειγμα του σούπερ </a:t>
            </a:r>
            <a:r>
              <a:rPr lang="el-GR" dirty="0" err="1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μάρκετ</a:t>
            </a:r>
            <a:r>
              <a:rPr lang="el-GR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, γ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ιατί πιστεύετε ότι το σούπερ </a:t>
            </a:r>
            <a:r>
              <a:rPr lang="el-GR" sz="2800" dirty="0" err="1">
                <a:latin typeface="Roboto"/>
                <a:ea typeface="Roboto"/>
                <a:cs typeface="Roboto"/>
                <a:sym typeface="Roboto"/>
              </a:rPr>
              <a:t>μάρκετ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 θεώρησε ότι το μοντέλο δεν ήταν αρκετά ακριβές;</a:t>
            </a:r>
          </a:p>
          <a:p>
            <a:pPr lvl="1"/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Τι θα μπορούσατε να κάνετε για να βελτιώσετε την ακρίβεια του μοντέλου σας; </a:t>
            </a:r>
          </a:p>
          <a:p>
            <a:pPr marL="457200" lvl="1" indent="0">
              <a:buNone/>
            </a:pPr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4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9F24E-F62D-EBD3-6B6F-FE94498D3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Είσοδος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ροκ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αταλήψεων,</a:t>
            </a:r>
            <a:br>
              <a:rPr lang="el-GR" sz="4400" dirty="0">
                <a:latin typeface="Roboto"/>
                <a:ea typeface="Roboto"/>
                <a:cs typeface="Roboto"/>
                <a:sym typeface="Roboto"/>
              </a:rPr>
            </a:b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έξοδος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ροκ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αταλήψεων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EAF27-FF6F-F92B-4131-BFD941165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>
                <a:latin typeface="Roboto"/>
                <a:ea typeface="Roboto"/>
                <a:cs typeface="Roboto"/>
                <a:sym typeface="Roboto"/>
              </a:rPr>
              <a:t>Προκαταλήψεις θεωρούνται τα δεδομένα εξόδου ενός μοντέλου μηχανικής μάθησης που ευνοούν ορισμένα πράγματα και υποβαθμίζουν ή αποκλείουν άλλα.</a:t>
            </a:r>
          </a:p>
          <a:p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Παρα</a:t>
            </a:r>
            <a:r>
              <a:rPr lang="en-US" sz="2800" dirty="0" err="1">
                <a:latin typeface="Roboto"/>
                <a:ea typeface="Roboto"/>
                <a:cs typeface="Roboto"/>
                <a:sym typeface="Roboto"/>
              </a:rPr>
              <a:t>δείγμ</a:t>
            </a:r>
            <a:r>
              <a:rPr lang="en-US" sz="2800" dirty="0">
                <a:latin typeface="Roboto"/>
                <a:ea typeface="Roboto"/>
                <a:cs typeface="Roboto"/>
                <a:sym typeface="Roboto"/>
              </a:rPr>
              <a:t>ατα προκαταλήψεων μηχανικής μάθησης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r>
              <a:rPr lang="el-GR" dirty="0">
                <a:latin typeface="Roboto"/>
                <a:ea typeface="Roboto"/>
                <a:cs typeface="Roboto"/>
                <a:sym typeface="Roboto"/>
              </a:rPr>
              <a:t>Κοινωνικές προκαταλήψεις: 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όταν τα δεδομένα που χρησιμοποιούνται για την εκπαίδευση ενός μοντέλου αντικατοπτρίζουν τις προκαταλήψεις που υπάρχουν στην κοινωνία.</a:t>
            </a:r>
          </a:p>
          <a:p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Υποθέστε μια εφαρμογή AI που προβλέπει τη δουλειά που μπορεί να κάνει ένα άτομο, με το μοντέλο να έχει εκπαιδευτεί χρησιμοποιώντας δεδομένα απασχόλησης από το 1960.</a:t>
            </a:r>
          </a:p>
          <a:p>
            <a:endParaRPr lang="el-GR" sz="2800" dirty="0"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6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EDCC-84F1-46C1-5A15-C5B3FB01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Είσοδος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ροκ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αταλήψεων,</a:t>
            </a:r>
            <a:br>
              <a:rPr lang="el-GR" sz="4400" dirty="0">
                <a:latin typeface="Roboto"/>
                <a:ea typeface="Roboto"/>
                <a:cs typeface="Roboto"/>
                <a:sym typeface="Roboto"/>
              </a:rPr>
            </a:b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έξοδος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 π</a:t>
            </a:r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ροκ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αταλήψεων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B374F-0D32-F767-1336-BE1473F4C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Μεγάλα και αντιπροσωπευτικά σύνολα δεδομένων για την εκπαίδευση μοντέλων ML</a:t>
            </a:r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Δεδομένα δοκιμής (διαφορετικά από τα δεδομένα εκπαίδευσης)</a:t>
            </a:r>
            <a:endParaRPr lang="el-GR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Κατά τη διαδικασία σχεδιασμού της εφαρμογής ML </a:t>
            </a:r>
            <a:r>
              <a:rPr lang="el-GR" sz="2800" dirty="0">
                <a:latin typeface="Roboto"/>
                <a:ea typeface="Roboto"/>
                <a:cs typeface="Roboto"/>
                <a:sym typeface="Wingdings" panose="05000000000000000000" pitchFamily="2" charset="2"/>
              </a:rPr>
              <a:t></a:t>
            </a:r>
            <a:r>
              <a:rPr lang="el-GR" sz="2800" dirty="0">
                <a:latin typeface="Roboto"/>
                <a:ea typeface="Roboto"/>
                <a:cs typeface="Roboto"/>
                <a:sym typeface="Roboto"/>
              </a:rPr>
              <a:t> άτομα με διαφορετικό υπόβαθρο, εμπειρίες και απόψεις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4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CEC8-6C63-55D4-1255-94ECA21C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Δέντρ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 απόφασης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EF6F4-22D8-A9E8-9A4E-DBC77C020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Τι</a:t>
            </a:r>
            <a:r>
              <a:rPr lang="en-US" sz="2800" dirty="0"/>
              <a:t> είναι η τα</a:t>
            </a:r>
            <a:r>
              <a:rPr lang="en-US" sz="2800" dirty="0" err="1"/>
              <a:t>ξινόμηση</a:t>
            </a:r>
            <a:r>
              <a:rPr lang="en-US" sz="2800" dirty="0"/>
              <a:t>;</a:t>
            </a:r>
            <a:endParaRPr lang="el-GR" dirty="0"/>
          </a:p>
          <a:p>
            <a:r>
              <a:rPr lang="el-GR" sz="2800" dirty="0"/>
              <a:t>Τα δέντρα απόφασης δημιουργούνται με μάθηση με επίβλεψη </a:t>
            </a:r>
            <a:r>
              <a:rPr lang="el-GR" sz="2800" dirty="0">
                <a:sym typeface="Wingdings" panose="05000000000000000000" pitchFamily="2" charset="2"/>
              </a:rPr>
              <a:t> </a:t>
            </a:r>
            <a:r>
              <a:rPr lang="el-GR" sz="2800" dirty="0"/>
              <a:t>ταξινόμηση δεδομένων.</a:t>
            </a:r>
          </a:p>
          <a:p>
            <a:pPr lvl="1"/>
            <a:r>
              <a:rPr lang="el-GR" dirty="0"/>
              <a:t>Τα δέντρα απόφασης αποτελούνται από </a:t>
            </a:r>
            <a:r>
              <a:rPr lang="el-GR" b="1" dirty="0">
                <a:solidFill>
                  <a:schemeClr val="bg1"/>
                </a:solidFill>
              </a:rPr>
              <a:t>κόμβους</a:t>
            </a:r>
            <a:r>
              <a:rPr lang="el-GR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el-GR" dirty="0"/>
              <a:t>Ο κόμβος στην κορυφή ενός δέντρου απόφασης </a:t>
            </a:r>
            <a:r>
              <a:rPr lang="el-GR" dirty="0">
                <a:solidFill>
                  <a:schemeClr val="bg1"/>
                </a:solidFill>
              </a:rPr>
              <a:t>ονομάζεται </a:t>
            </a:r>
            <a:r>
              <a:rPr lang="el-GR" b="1" dirty="0">
                <a:solidFill>
                  <a:schemeClr val="bg1"/>
                </a:solidFill>
              </a:rPr>
              <a:t>ρίζα</a:t>
            </a:r>
            <a:r>
              <a:rPr lang="el-GR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l-GR" sz="2400" dirty="0"/>
              <a:t>Οι κόμβοι απόφασης περιέχουν </a:t>
            </a:r>
            <a:r>
              <a:rPr lang="el-GR" b="1" dirty="0">
                <a:solidFill>
                  <a:schemeClr val="bg1"/>
                </a:solidFill>
              </a:rPr>
              <a:t>συνθήκες</a:t>
            </a:r>
            <a:r>
              <a:rPr lang="el-GR" sz="2400" dirty="0"/>
              <a:t> που θα χωρίσουν</a:t>
            </a:r>
            <a:r>
              <a:rPr lang="el-GR" b="1" dirty="0"/>
              <a:t> </a:t>
            </a:r>
            <a:r>
              <a:rPr lang="el-GR" sz="2400" dirty="0"/>
              <a:t>τα δεδομένα, συνήθως σε δύο κατευθύνσεις. </a:t>
            </a:r>
          </a:p>
          <a:p>
            <a:pPr lvl="1"/>
            <a:r>
              <a:rPr lang="el-GR" sz="2400" dirty="0"/>
              <a:t>Όταν τα δεδομένα αξιολογούνται χρησιμοποιώντας ένα δέντρο απόφασης, το φύλλο στο οποίο τελειώνετε παρέχει την προβλεπόμενη </a:t>
            </a:r>
            <a:r>
              <a:rPr lang="el-GR" b="1" dirty="0">
                <a:solidFill>
                  <a:schemeClr val="bg1"/>
                </a:solidFill>
              </a:rPr>
              <a:t>ετικέτα</a:t>
            </a:r>
            <a:r>
              <a:rPr lang="el-GR" b="1" dirty="0"/>
              <a:t> </a:t>
            </a:r>
            <a:r>
              <a:rPr lang="el-GR" sz="2400" dirty="0"/>
              <a:t>για αυτά τα δεδομένα.</a:t>
            </a:r>
            <a:endParaRPr lang="el-GR" dirty="0"/>
          </a:p>
          <a:p>
            <a:pPr lvl="1"/>
            <a:endParaRPr lang="el-GR" sz="2400" dirty="0"/>
          </a:p>
          <a:p>
            <a:endParaRPr lang="el-GR" dirty="0"/>
          </a:p>
          <a:p>
            <a:pPr lvl="1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DD8E6-60B1-2E99-97E6-B91B07C6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Roboto"/>
                <a:ea typeface="Roboto"/>
                <a:cs typeface="Roboto"/>
                <a:sym typeface="Roboto"/>
              </a:rPr>
              <a:t>Δέντρ</a:t>
            </a:r>
            <a:r>
              <a:rPr lang="en-US" sz="4400" dirty="0">
                <a:latin typeface="Roboto"/>
                <a:ea typeface="Roboto"/>
                <a:cs typeface="Roboto"/>
                <a:sym typeface="Roboto"/>
              </a:rPr>
              <a:t>α απόφασης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7995-6C97-F896-052D-F29CDAC0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buSzPts val="1800"/>
            </a:pPr>
            <a:r>
              <a:rPr lang="el-GR" sz="2800" dirty="0"/>
              <a:t>Τα δέντρα απόφασης θα λειτουργούν μόνο με αριθμητικά ή κατηγορικά δεδομένα (όπως Ισχύει/Δεν ισχύει). </a:t>
            </a:r>
          </a:p>
          <a:p>
            <a:pPr>
              <a:lnSpc>
                <a:spcPct val="115000"/>
              </a:lnSpc>
              <a:spcBef>
                <a:spcPts val="1600"/>
              </a:spcBef>
              <a:buSzPts val="1800"/>
            </a:pPr>
            <a:r>
              <a:rPr lang="el-GR" sz="2800" dirty="0"/>
              <a:t>Δεν λειτουργούν με πολύπλοκα δεδομένα όπως εικόνες, ήχος, βίντεο ή δεδομένα μεγάλου κειμένου. </a:t>
            </a:r>
          </a:p>
          <a:p>
            <a:pPr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</a:pPr>
            <a:r>
              <a:rPr lang="el-GR" sz="2800" dirty="0"/>
              <a:t>Τα δέντρα απόφασης έχουν πολύ υψηλό επίπεδο </a:t>
            </a:r>
            <a:r>
              <a:rPr lang="el-GR" sz="2800" b="1" dirty="0">
                <a:solidFill>
                  <a:schemeClr val="bg1"/>
                </a:solidFill>
              </a:rPr>
              <a:t>δυνατότητας επεξήγησης</a:t>
            </a:r>
            <a:r>
              <a:rPr lang="el-GR" sz="2800" dirty="0">
                <a:solidFill>
                  <a:schemeClr val="bg1"/>
                </a:solidFill>
              </a:rPr>
              <a:t>, επειδή μπορείτε να ακολουθ</a:t>
            </a:r>
            <a:r>
              <a:rPr lang="el-GR" sz="2800" dirty="0"/>
              <a:t>ήσετε τις συνθήκες για να ελέγξετε την αιτία μιας πρόβλεψης.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4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1092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Roboto</vt:lpstr>
      <vt:lpstr>Wingdings</vt:lpstr>
      <vt:lpstr>Office Theme</vt:lpstr>
      <vt:lpstr>Τι πρέπει να θυμόμαστε</vt:lpstr>
      <vt:lpstr>Εισαγωγή στην ΤΝ</vt:lpstr>
      <vt:lpstr>Πώς μαθαίνουν οι υπολογιστές</vt:lpstr>
      <vt:lpstr>Πώς μαθαίνουν οι υπολογιστές</vt:lpstr>
      <vt:lpstr>Είσοδος προκαταλήψεων, έξοδος προκαταλήψεων</vt:lpstr>
      <vt:lpstr>Είσοδος προκαταλήψεων, έξοδος προκαταλήψεων</vt:lpstr>
      <vt:lpstr>Είσοδος προκαταλήψεων, έξοδος προκαταλήψεων</vt:lpstr>
      <vt:lpstr>Δέντρα απόφασης</vt:lpstr>
      <vt:lpstr>Δέντρα απόφασης</vt:lpstr>
      <vt:lpstr>Δέντρα απόφασης</vt:lpstr>
      <vt:lpstr>Επίλυση προβλημάτων με μοντέλα ML</vt:lpstr>
      <vt:lpstr>Επίλυση προβλημάτων με μοντέλα ML</vt:lpstr>
      <vt:lpstr>Μεγάλα γλωσσικά μοντέλα (LLM) </vt:lpstr>
      <vt:lpstr>Μεγάλα γλωσσικά μοντέλα (LLM) </vt:lpstr>
      <vt:lpstr>Κάρτες μοντέλου</vt:lpstr>
      <vt:lpstr>Ηθικές και δεοντολογικές διαστάσεις</vt:lpstr>
      <vt:lpstr>Ηθικές και δεοντολογικές διαστάσεις</vt:lpstr>
      <vt:lpstr>Αξιολόγηση του μαθήματος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Kostas Karpouzis</dc:creator>
  <cp:lastModifiedBy>Kostas Karpouzis</cp:lastModifiedBy>
  <cp:revision>58</cp:revision>
  <dcterms:created xsi:type="dcterms:W3CDTF">2025-05-26T17:37:18Z</dcterms:created>
  <dcterms:modified xsi:type="dcterms:W3CDTF">2025-05-28T09:03:31Z</dcterms:modified>
</cp:coreProperties>
</file>