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FE849-13D3-C88D-E9AE-9274C1ECFF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356F8C-1F22-EE7B-524A-F65A4596DA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2684FF-E551-1704-0D21-34205A9C2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BBC5-2875-4218-AC6F-B09868AE7FE9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75A683-B62F-EF1C-F259-07730C92D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4DB3D0-D73B-19F1-B950-40F0D8A67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60409-8617-4A5F-AB9D-09A3B1210A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854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8F0C3-809F-FC8B-3310-9855868CD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A9A6FE-FD36-C8E3-48AD-3D2D86F4B3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037348-8996-FC2D-C952-D25151FAA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BBC5-2875-4218-AC6F-B09868AE7FE9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B71ADD-AF90-3369-FE4A-58C38114C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5E57A4-111C-6A3F-BC81-3DFB76336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60409-8617-4A5F-AB9D-09A3B1210A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119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993CB5F-A4B4-E0D1-983C-0E97751F7A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6FA973-E0CA-6B7B-0BAA-88EE80141B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81F00F-1F76-7AC2-4910-51BBE3A1D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BBC5-2875-4218-AC6F-B09868AE7FE9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981F41-BD91-CFC6-AD81-A447179AE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CC278E-D6A5-1296-CCBB-B73CC4C37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60409-8617-4A5F-AB9D-09A3B1210A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041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5EFCFB-0605-18ED-231A-A16F54D1E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103D65-257F-6E70-4F74-2CC9A68618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2C6BBD-64B8-AC53-329C-737123CAE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BBC5-2875-4218-AC6F-B09868AE7FE9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4EAB77-50BC-D158-8111-894B3B05D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CDE7D3-38EA-699B-B7C9-3DBB5D2F1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60409-8617-4A5F-AB9D-09A3B1210A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666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75D63-B3B5-5EDC-F7AB-40396ECB2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B8238A-5B53-CCE0-0C67-DC664E7641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D021F1-DC3E-22E7-69FB-474E7D036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BBC5-2875-4218-AC6F-B09868AE7FE9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4D5A70-0B01-0467-E6F9-8CE9D1A5C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A74459-4535-92C6-9B09-AE06F2D58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60409-8617-4A5F-AB9D-09A3B1210A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448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A70E5-9991-65E3-3FD2-8A01FAA40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E6530F-9AA3-EBA9-2409-A7652D9CCA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31EF79-4FF1-FCE5-7E46-3547E4776F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6A1F11-8757-9BF3-9E50-BA7F47CF3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BBC5-2875-4218-AC6F-B09868AE7FE9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6E39F9-1D49-01EA-56E2-1120CA9FE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3301D0-71C8-075F-81C7-78563C189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60409-8617-4A5F-AB9D-09A3B1210A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148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ECFF91-4B57-D49A-CF67-800DB89863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AC731D-9EAE-1327-49BB-1EC852C0AE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43B704-25CC-9590-C191-43020860F4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A59EDF-33BA-5A64-6ADE-E3A7A2307B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BC1126D-3188-D383-D9DA-363A26744D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6605B0-81BB-5DD8-5034-0F41389348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BBC5-2875-4218-AC6F-B09868AE7FE9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434779-983B-0AE8-5640-154AC68AD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FDC1DD0-9CE1-4F89-ADBC-583F0D49C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60409-8617-4A5F-AB9D-09A3B1210A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557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DDAAF-C8D3-5A3D-A33E-575EB198E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84F112-4D0D-7234-8E86-1719336E3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BBC5-2875-4218-AC6F-B09868AE7FE9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A84E14-C5EE-0059-58F4-F76537549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3A9AC6-1E38-A3D9-7ABB-58677DDC5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60409-8617-4A5F-AB9D-09A3B1210A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762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CC1D794-206E-95D8-09EE-723336159F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BBC5-2875-4218-AC6F-B09868AE7FE9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1AC9BF-FB34-BE48-BD6A-6FFBFA1B1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AAC095-7C68-4EB9-834A-7545F9E7D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60409-8617-4A5F-AB9D-09A3B1210A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995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5094B-0715-2D22-F200-F26C35C31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009634-A73E-89E1-0404-DD831763DC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145BF9-856A-63CE-13F2-2715F08271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ADCC19-44B0-991C-752E-2C7DB5228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BBC5-2875-4218-AC6F-B09868AE7FE9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3D4233-4C81-CE77-571F-7DC4D4B3F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C7E5DD-C3A1-7D68-F250-A7602DA3C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60409-8617-4A5F-AB9D-09A3B1210A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841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0FE1CF-77B3-34BA-30A8-F2EFEFCB9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CE40D82-EF2F-14D6-AA52-BCF3AC850A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E52B13-A2C2-C90C-9A88-659D8FDEB5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B22AF3-758D-C0B3-F12A-374FF6601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BBC5-2875-4218-AC6F-B09868AE7FE9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C3D7EE-AC02-EC61-7EA0-34D40FCEE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4B7C5C-494D-2D0F-5CA3-69433B626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60409-8617-4A5F-AB9D-09A3B1210A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396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90000"/>
            <a:lumOff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42879D-91A3-953C-1ECC-EC02E05A8E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13E41B-79AD-8993-6EDA-EC6FD0A430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43AEB6-DED8-B8E8-DC52-19D2B8095A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C4D2BBC5-2875-4218-AC6F-B09868AE7FE9}" type="datetimeFigureOut">
              <a:rPr lang="en-US" smtClean="0"/>
              <a:pPr/>
              <a:t>5/28/2025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99A320-7454-B31C-E087-93EF75E2A1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829EE9-275E-E4C4-5A4D-7BF9405374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C3360409-8617-4A5F-AB9D-09A3B1210A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889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>
              <a:lumMod val="9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>
              <a:lumMod val="9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>
              <a:lumMod val="9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>
              <a:lumMod val="9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>
              <a:lumMod val="9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>
              <a:lumMod val="9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6ABBA-60BA-70A4-A1FF-DD7014D417A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Τι πρέπει να θυμόμαστε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7CD9F1-5E90-43B1-AE79-FB0FFA1CDD4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9322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4B358-9EFB-6645-AB49-EC3AB8EB2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err="1">
                <a:latin typeface="Roboto"/>
                <a:ea typeface="Roboto"/>
                <a:cs typeface="Roboto"/>
                <a:sym typeface="Roboto"/>
              </a:rPr>
              <a:t>Δέντρ</a:t>
            </a:r>
            <a:r>
              <a:rPr lang="en-US" sz="4400" dirty="0">
                <a:latin typeface="Roboto"/>
                <a:ea typeface="Roboto"/>
                <a:cs typeface="Roboto"/>
                <a:sym typeface="Roboto"/>
              </a:rPr>
              <a:t>α απόφασης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080DFD-D4E0-BDC9-02BA-510DE1C47F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800" dirty="0">
                <a:solidFill>
                  <a:schemeClr val="bg1"/>
                </a:solidFill>
              </a:rPr>
              <a:t>Τα δέντρα απόφασης λαμβάνονται υπόψη για ιατρικό λογισμικό που βοηθά τους γιατρούς στη διάγνωση των ασθενών.</a:t>
            </a:r>
          </a:p>
          <a:p>
            <a:r>
              <a:rPr lang="el-GR" sz="2800" dirty="0">
                <a:solidFill>
                  <a:schemeClr val="bg1"/>
                </a:solidFill>
              </a:rPr>
              <a:t>Τα δέντρα απόφασης προσφέρουν </a:t>
            </a:r>
            <a:r>
              <a:rPr lang="el-GR" b="1" dirty="0">
                <a:solidFill>
                  <a:schemeClr val="bg1"/>
                </a:solidFill>
              </a:rPr>
              <a:t>δυνατότητα επεξήγησης </a:t>
            </a:r>
            <a:r>
              <a:rPr lang="el-GR" b="1" dirty="0">
                <a:solidFill>
                  <a:schemeClr val="bg1"/>
                </a:solidFill>
                <a:sym typeface="Wingdings" panose="05000000000000000000" pitchFamily="2" charset="2"/>
              </a:rPr>
              <a:t> </a:t>
            </a:r>
            <a:r>
              <a:rPr lang="el-GR" sz="2800" dirty="0">
                <a:solidFill>
                  <a:schemeClr val="bg1"/>
                </a:solidFill>
              </a:rPr>
              <a:t>χρήσιμο όταν ένας ασθενής ή ένας γιατρός θέλει να μάθει γιατί τέθηκε μια συγκεκριμένη διάγνωση. </a:t>
            </a:r>
            <a:endParaRPr lang="el-GR" dirty="0">
              <a:solidFill>
                <a:schemeClr val="bg1"/>
              </a:solidFill>
            </a:endParaRPr>
          </a:p>
          <a:p>
            <a:r>
              <a:rPr lang="el-GR" sz="2800" dirty="0">
                <a:solidFill>
                  <a:schemeClr val="bg1"/>
                </a:solidFill>
              </a:rPr>
              <a:t>Τα δεδομένα που συλλέγουν οι γιατροί για τους ασθενείς </a:t>
            </a:r>
            <a:r>
              <a:rPr lang="el-GR" sz="2800" dirty="0">
                <a:solidFill>
                  <a:schemeClr val="bg1"/>
                </a:solidFill>
                <a:sym typeface="Wingdings" panose="05000000000000000000" pitchFamily="2" charset="2"/>
              </a:rPr>
              <a:t> </a:t>
            </a:r>
            <a:r>
              <a:rPr lang="el-GR" b="1" dirty="0">
                <a:solidFill>
                  <a:schemeClr val="bg1"/>
                </a:solidFill>
              </a:rPr>
              <a:t>αριθμητικά</a:t>
            </a:r>
            <a:r>
              <a:rPr lang="el-GR" sz="2800" dirty="0">
                <a:solidFill>
                  <a:schemeClr val="bg1"/>
                </a:solidFill>
              </a:rPr>
              <a:t> ή </a:t>
            </a:r>
            <a:r>
              <a:rPr lang="el-GR" b="1" dirty="0">
                <a:solidFill>
                  <a:schemeClr val="bg1"/>
                </a:solidFill>
              </a:rPr>
              <a:t>κατηγορικά</a:t>
            </a:r>
            <a:r>
              <a:rPr lang="el-GR" sz="2800" dirty="0">
                <a:solidFill>
                  <a:schemeClr val="bg1"/>
                </a:solidFill>
              </a:rPr>
              <a:t>.</a:t>
            </a:r>
            <a:endParaRPr lang="el-GR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91009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5D3314-1ED0-8BA1-779C-A4B95CCA8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>
                <a:latin typeface="Roboto"/>
                <a:ea typeface="Roboto"/>
                <a:cs typeface="Roboto"/>
                <a:sym typeface="Roboto"/>
              </a:rPr>
              <a:t>Επ</a:t>
            </a:r>
            <a:r>
              <a:rPr lang="en-US" sz="4400" dirty="0" err="1">
                <a:latin typeface="Roboto"/>
                <a:ea typeface="Roboto"/>
                <a:cs typeface="Roboto"/>
                <a:sym typeface="Roboto"/>
              </a:rPr>
              <a:t>ίλυση</a:t>
            </a:r>
            <a:r>
              <a:rPr lang="en-US" sz="4400" dirty="0">
                <a:latin typeface="Roboto"/>
                <a:ea typeface="Roboto"/>
                <a:cs typeface="Roboto"/>
                <a:sym typeface="Roboto"/>
              </a:rPr>
              <a:t> π</a:t>
            </a:r>
            <a:r>
              <a:rPr lang="en-US" sz="4400" dirty="0" err="1">
                <a:latin typeface="Roboto"/>
                <a:ea typeface="Roboto"/>
                <a:cs typeface="Roboto"/>
                <a:sym typeface="Roboto"/>
              </a:rPr>
              <a:t>ρο</a:t>
            </a:r>
            <a:r>
              <a:rPr lang="en-US" sz="4400" dirty="0">
                <a:latin typeface="Roboto"/>
                <a:ea typeface="Roboto"/>
                <a:cs typeface="Roboto"/>
                <a:sym typeface="Roboto"/>
              </a:rPr>
              <a:t>βλημάτων με μοντέλα ML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AF6E91-2457-166E-0E20-CFFDC9D487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>
                <a:solidFill>
                  <a:schemeClr val="bg1"/>
                </a:solidFill>
                <a:latin typeface="Roboto"/>
                <a:ea typeface="Roboto"/>
                <a:cs typeface="Roboto"/>
                <a:sym typeface="Roboto"/>
              </a:rPr>
              <a:t>Σ</a:t>
            </a:r>
            <a:r>
              <a:rPr lang="en-US" sz="2800" dirty="0" err="1">
                <a:solidFill>
                  <a:schemeClr val="bg1"/>
                </a:solidFill>
                <a:latin typeface="Roboto"/>
                <a:ea typeface="Roboto"/>
                <a:cs typeface="Roboto"/>
                <a:sym typeface="Roboto"/>
              </a:rPr>
              <a:t>τάδι</a:t>
            </a:r>
            <a:r>
              <a:rPr lang="en-US" sz="2800" dirty="0">
                <a:solidFill>
                  <a:schemeClr val="bg1"/>
                </a:solidFill>
                <a:latin typeface="Roboto"/>
                <a:ea typeface="Roboto"/>
                <a:cs typeface="Roboto"/>
                <a:sym typeface="Roboto"/>
              </a:rPr>
              <a:t>α του κύκλου ζωής </a:t>
            </a:r>
            <a:r>
              <a:rPr lang="el-GR" sz="2800" dirty="0">
                <a:solidFill>
                  <a:schemeClr val="bg1"/>
                </a:solidFill>
                <a:latin typeface="Roboto"/>
                <a:ea typeface="Roboto"/>
                <a:cs typeface="Roboto"/>
                <a:sym typeface="Roboto"/>
              </a:rPr>
              <a:t>ενός </a:t>
            </a:r>
            <a:r>
              <a:rPr lang="en-US" sz="2800" dirty="0" err="1">
                <a:solidFill>
                  <a:schemeClr val="bg1"/>
                </a:solidFill>
                <a:latin typeface="Roboto"/>
                <a:ea typeface="Roboto"/>
                <a:cs typeface="Roboto"/>
                <a:sym typeface="Roboto"/>
              </a:rPr>
              <a:t>έργου</a:t>
            </a:r>
            <a:r>
              <a:rPr lang="en-US" sz="2800" dirty="0">
                <a:solidFill>
                  <a:schemeClr val="bg1"/>
                </a:solidFill>
                <a:latin typeface="Roboto"/>
                <a:ea typeface="Roboto"/>
                <a:cs typeface="Roboto"/>
                <a:sym typeface="Roboto"/>
              </a:rPr>
              <a:t> AI</a:t>
            </a:r>
            <a:endParaRPr lang="el-GR" sz="2800" dirty="0">
              <a:solidFill>
                <a:schemeClr val="bg1"/>
              </a:solidFill>
              <a:latin typeface="Roboto"/>
              <a:ea typeface="Roboto"/>
              <a:cs typeface="Roboto"/>
              <a:sym typeface="Roboto"/>
            </a:endParaRPr>
          </a:p>
          <a:p>
            <a:r>
              <a:rPr lang="el-GR" sz="2800" dirty="0">
                <a:solidFill>
                  <a:schemeClr val="bg1"/>
                </a:solidFill>
                <a:latin typeface="Roboto"/>
                <a:ea typeface="Roboto"/>
                <a:cs typeface="Roboto"/>
                <a:sym typeface="Roboto"/>
              </a:rPr>
              <a:t>Μια προσέγγιση «με επίκεντρο τον χρήστη» </a:t>
            </a:r>
            <a:r>
              <a:rPr lang="el-GR" sz="2800" dirty="0">
                <a:solidFill>
                  <a:schemeClr val="bg1"/>
                </a:solidFill>
                <a:latin typeface="Roboto"/>
                <a:ea typeface="Roboto"/>
                <a:cs typeface="Roboto"/>
                <a:sym typeface="Wingdings" panose="05000000000000000000" pitchFamily="2" charset="2"/>
              </a:rPr>
              <a:t> </a:t>
            </a:r>
            <a:r>
              <a:rPr lang="el-GR" sz="2800" dirty="0">
                <a:solidFill>
                  <a:schemeClr val="bg1"/>
                </a:solidFill>
                <a:latin typeface="Roboto"/>
                <a:ea typeface="Roboto"/>
                <a:cs typeface="Roboto"/>
                <a:sym typeface="Roboto"/>
              </a:rPr>
              <a:t>εστίαση στα προβλήματα που αντιμετωπίζουν οι χρήστες λαμβάνοντας υπόψη τις επιθυμίες και τις ανάγκες τους.</a:t>
            </a:r>
          </a:p>
          <a:p>
            <a:r>
              <a:rPr lang="el-GR" sz="2800" dirty="0">
                <a:solidFill>
                  <a:schemeClr val="bg1"/>
                </a:solidFill>
                <a:latin typeface="Roboto"/>
                <a:ea typeface="Roboto"/>
                <a:cs typeface="Roboto"/>
                <a:sym typeface="Roboto"/>
              </a:rPr>
              <a:t>Ένα μοντέλο θα είναι τόσο επιτυχημένο όσο τα δεδομένα που χρησιμοποιούνται για την εκπαίδευσή του.</a:t>
            </a:r>
          </a:p>
          <a:p>
            <a:pPr lvl="1"/>
            <a:r>
              <a:rPr lang="el-GR" dirty="0">
                <a:solidFill>
                  <a:schemeClr val="bg1"/>
                </a:solidFill>
                <a:latin typeface="Roboto"/>
                <a:ea typeface="Roboto"/>
                <a:cs typeface="Roboto"/>
                <a:sym typeface="Roboto"/>
              </a:rPr>
              <a:t>Εξίσου σημαντικό είναι να «</a:t>
            </a:r>
            <a:r>
              <a:rPr lang="el-GR" b="1" dirty="0">
                <a:solidFill>
                  <a:schemeClr val="bg1"/>
                </a:solidFill>
                <a:latin typeface="Roboto"/>
                <a:ea typeface="Roboto"/>
                <a:cs typeface="Roboto"/>
                <a:sym typeface="Roboto"/>
              </a:rPr>
              <a:t>καθαρίσουμε</a:t>
            </a:r>
            <a:r>
              <a:rPr lang="el-GR" dirty="0">
                <a:solidFill>
                  <a:schemeClr val="bg1"/>
                </a:solidFill>
                <a:latin typeface="Roboto"/>
                <a:ea typeface="Roboto"/>
                <a:cs typeface="Roboto"/>
                <a:sym typeface="Roboto"/>
              </a:rPr>
              <a:t>» τα δεδομένα.</a:t>
            </a:r>
          </a:p>
          <a:p>
            <a:pPr lvl="1"/>
            <a:r>
              <a:rPr lang="el-GR" dirty="0">
                <a:solidFill>
                  <a:schemeClr val="bg1"/>
                </a:solidFill>
                <a:latin typeface="Roboto"/>
                <a:ea typeface="Roboto"/>
                <a:cs typeface="Roboto"/>
                <a:sym typeface="Roboto"/>
              </a:rPr>
              <a:t>Η χρήση πολύ λίγων δεδομένων εκπαίδευσης μπορεί να σημαίνει ότι το μοντέλο ενδέχεται να κάνει λιγότερο ακριβείς προβλέψεις</a:t>
            </a:r>
          </a:p>
          <a:p>
            <a:pPr lvl="1"/>
            <a:r>
              <a:rPr lang="el-GR" dirty="0">
                <a:solidFill>
                  <a:schemeClr val="bg1"/>
                </a:solidFill>
                <a:latin typeface="Roboto"/>
                <a:ea typeface="Roboto"/>
                <a:cs typeface="Roboto"/>
                <a:sym typeface="Roboto"/>
              </a:rPr>
              <a:t>Χρήση υπερβολικά πολλών δεδομένων εκπαίδευσης </a:t>
            </a:r>
            <a:r>
              <a:rPr lang="el-GR" dirty="0">
                <a:solidFill>
                  <a:schemeClr val="bg1"/>
                </a:solidFill>
                <a:latin typeface="Roboto"/>
                <a:ea typeface="Roboto"/>
                <a:cs typeface="Roboto"/>
                <a:sym typeface="Wingdings" panose="05000000000000000000" pitchFamily="2" charset="2"/>
              </a:rPr>
              <a:t> </a:t>
            </a:r>
            <a:r>
              <a:rPr lang="el-GR" dirty="0">
                <a:solidFill>
                  <a:schemeClr val="bg1"/>
                </a:solidFill>
                <a:latin typeface="Roboto"/>
                <a:ea typeface="Roboto"/>
                <a:cs typeface="Roboto"/>
                <a:sym typeface="Roboto"/>
              </a:rPr>
              <a:t>λιγότερα δεδομένα ελέγχου για να καταλάβετε πόσο ακριβείς είναι οι προβλέψεις του μοντέλου</a:t>
            </a:r>
          </a:p>
          <a:p>
            <a:endParaRPr lang="el-GR" dirty="0">
              <a:solidFill>
                <a:schemeClr val="bg1"/>
              </a:solidFill>
              <a:latin typeface="Roboto"/>
              <a:ea typeface="Roboto"/>
              <a:cs typeface="Roboto"/>
              <a:sym typeface="Roboto"/>
            </a:endParaRPr>
          </a:p>
          <a:p>
            <a:endParaRPr lang="el-GR" dirty="0">
              <a:solidFill>
                <a:schemeClr val="bg1"/>
              </a:solidFill>
              <a:latin typeface="Roboto"/>
              <a:ea typeface="Roboto"/>
              <a:cs typeface="Roboto"/>
              <a:sym typeface="Roboto"/>
            </a:endParaRPr>
          </a:p>
          <a:p>
            <a:endParaRPr lang="el-GR" sz="2800" dirty="0">
              <a:solidFill>
                <a:schemeClr val="bg1"/>
              </a:solidFill>
              <a:latin typeface="Roboto"/>
              <a:ea typeface="Roboto"/>
              <a:cs typeface="Roboto"/>
              <a:sym typeface="Roboto"/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91733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203BC-16C9-D3A7-B801-DD5E196FC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>
                <a:latin typeface="Roboto"/>
                <a:ea typeface="Roboto"/>
                <a:cs typeface="Roboto"/>
                <a:sym typeface="Roboto"/>
              </a:rPr>
              <a:t>Επ</a:t>
            </a:r>
            <a:r>
              <a:rPr lang="en-US" sz="4400" dirty="0" err="1">
                <a:latin typeface="Roboto"/>
                <a:ea typeface="Roboto"/>
                <a:cs typeface="Roboto"/>
                <a:sym typeface="Roboto"/>
              </a:rPr>
              <a:t>ίλυση</a:t>
            </a:r>
            <a:r>
              <a:rPr lang="en-US" sz="4400" dirty="0">
                <a:latin typeface="Roboto"/>
                <a:ea typeface="Roboto"/>
                <a:cs typeface="Roboto"/>
                <a:sym typeface="Roboto"/>
              </a:rPr>
              <a:t> π</a:t>
            </a:r>
            <a:r>
              <a:rPr lang="en-US" sz="4400" dirty="0" err="1">
                <a:latin typeface="Roboto"/>
                <a:ea typeface="Roboto"/>
                <a:cs typeface="Roboto"/>
                <a:sym typeface="Roboto"/>
              </a:rPr>
              <a:t>ρο</a:t>
            </a:r>
            <a:r>
              <a:rPr lang="en-US" sz="4400" dirty="0">
                <a:latin typeface="Roboto"/>
                <a:ea typeface="Roboto"/>
                <a:cs typeface="Roboto"/>
                <a:sym typeface="Roboto"/>
              </a:rPr>
              <a:t>βλημάτων με μοντέλα ML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36E0C7-A7E9-12E4-3F88-21C54016D2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>
                <a:solidFill>
                  <a:schemeClr val="bg1"/>
                </a:solidFill>
                <a:latin typeface="Roboto"/>
                <a:ea typeface="Roboto"/>
                <a:cs typeface="Roboto"/>
                <a:sym typeface="Roboto"/>
              </a:rPr>
              <a:t>Μέτρηση</a:t>
            </a:r>
            <a:r>
              <a:rPr lang="en-US" sz="2800" dirty="0">
                <a:solidFill>
                  <a:schemeClr val="bg1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Roboto"/>
                <a:ea typeface="Roboto"/>
                <a:cs typeface="Roboto"/>
                <a:sym typeface="Roboto"/>
              </a:rPr>
              <a:t>της</a:t>
            </a:r>
            <a:r>
              <a:rPr lang="en-US" sz="2800" dirty="0">
                <a:solidFill>
                  <a:schemeClr val="bg1"/>
                </a:solidFill>
                <a:latin typeface="Roboto"/>
                <a:ea typeface="Roboto"/>
                <a:cs typeface="Roboto"/>
                <a:sym typeface="Roboto"/>
              </a:rPr>
              <a:t> α</a:t>
            </a:r>
            <a:r>
              <a:rPr lang="en-US" sz="2800" dirty="0" err="1">
                <a:solidFill>
                  <a:schemeClr val="bg1"/>
                </a:solidFill>
                <a:latin typeface="Roboto"/>
                <a:ea typeface="Roboto"/>
                <a:cs typeface="Roboto"/>
                <a:sym typeface="Roboto"/>
              </a:rPr>
              <a:t>κρί</a:t>
            </a:r>
            <a:r>
              <a:rPr lang="en-US" sz="2800" dirty="0">
                <a:solidFill>
                  <a:schemeClr val="bg1"/>
                </a:solidFill>
                <a:latin typeface="Roboto"/>
                <a:ea typeface="Roboto"/>
                <a:cs typeface="Roboto"/>
                <a:sym typeface="Roboto"/>
              </a:rPr>
              <a:t>βειας</a:t>
            </a:r>
            <a:endParaRPr lang="el-GR" sz="2800" dirty="0">
              <a:solidFill>
                <a:schemeClr val="bg1"/>
              </a:solidFill>
              <a:latin typeface="Roboto"/>
              <a:ea typeface="Roboto"/>
              <a:cs typeface="Roboto"/>
              <a:sym typeface="Roboto"/>
            </a:endParaRPr>
          </a:p>
          <a:p>
            <a:r>
              <a:rPr lang="el-GR" sz="2800" dirty="0">
                <a:solidFill>
                  <a:schemeClr val="bg1"/>
                </a:solidFill>
                <a:latin typeface="Roboto"/>
                <a:ea typeface="Roboto"/>
                <a:cs typeface="Roboto"/>
                <a:sym typeface="Roboto"/>
              </a:rPr>
              <a:t>Τα μοντέλα ταξινόμησης ML δεν επιστρέφουν απλώς μια επισήμανση. Επιστρέφουν επίσης έναν </a:t>
            </a:r>
            <a:r>
              <a:rPr lang="el-GR" b="1" dirty="0">
                <a:solidFill>
                  <a:schemeClr val="bg1"/>
                </a:solidFill>
                <a:latin typeface="Roboto"/>
                <a:ea typeface="Roboto"/>
                <a:cs typeface="Roboto"/>
                <a:sym typeface="Roboto"/>
              </a:rPr>
              <a:t>βαθμό εμπιστοσύνης</a:t>
            </a:r>
            <a:r>
              <a:rPr lang="el-GR" sz="2800" dirty="0">
                <a:solidFill>
                  <a:schemeClr val="bg1"/>
                </a:solidFill>
                <a:latin typeface="Roboto"/>
                <a:ea typeface="Roboto"/>
                <a:cs typeface="Roboto"/>
                <a:sym typeface="Roboto"/>
              </a:rPr>
              <a:t>.</a:t>
            </a:r>
            <a:endParaRPr lang="el-GR" dirty="0">
              <a:solidFill>
                <a:schemeClr val="bg1"/>
              </a:solidFill>
              <a:latin typeface="Roboto"/>
              <a:ea typeface="Roboto"/>
              <a:cs typeface="Roboto"/>
              <a:sym typeface="Roboto"/>
            </a:endParaRPr>
          </a:p>
          <a:p>
            <a:pPr lvl="1"/>
            <a:r>
              <a:rPr lang="el-GR" dirty="0">
                <a:solidFill>
                  <a:schemeClr val="bg1"/>
                </a:solidFill>
                <a:latin typeface="Roboto"/>
                <a:ea typeface="Roboto"/>
                <a:cs typeface="Roboto"/>
                <a:sym typeface="Roboto"/>
              </a:rPr>
              <a:t>Ελάχιστο επίπεδο εμπιστοσύνης (</a:t>
            </a:r>
            <a:r>
              <a:rPr lang="el-GR" b="1" dirty="0">
                <a:solidFill>
                  <a:schemeClr val="bg1"/>
                </a:solidFill>
                <a:latin typeface="Roboto"/>
                <a:ea typeface="Roboto"/>
                <a:cs typeface="Roboto"/>
                <a:sym typeface="Roboto"/>
              </a:rPr>
              <a:t>κατώφλι</a:t>
            </a:r>
            <a:r>
              <a:rPr lang="el-GR" dirty="0">
                <a:solidFill>
                  <a:schemeClr val="bg1"/>
                </a:solidFill>
                <a:latin typeface="Roboto"/>
                <a:ea typeface="Roboto"/>
                <a:cs typeface="Roboto"/>
                <a:sym typeface="Roboto"/>
              </a:rPr>
              <a:t>)</a:t>
            </a:r>
            <a:r>
              <a:rPr lang="el-GR" b="1" dirty="0">
                <a:solidFill>
                  <a:schemeClr val="bg1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l-GR" dirty="0">
                <a:solidFill>
                  <a:schemeClr val="bg1"/>
                </a:solidFill>
                <a:latin typeface="Roboto"/>
                <a:ea typeface="Roboto"/>
                <a:cs typeface="Roboto"/>
                <a:sym typeface="Roboto"/>
              </a:rPr>
              <a:t>.</a:t>
            </a:r>
          </a:p>
          <a:p>
            <a:pPr lvl="1"/>
            <a:r>
              <a:rPr lang="el-GR" dirty="0">
                <a:solidFill>
                  <a:schemeClr val="bg1"/>
                </a:solidFill>
                <a:latin typeface="Roboto"/>
                <a:ea typeface="Roboto"/>
                <a:cs typeface="Roboto"/>
                <a:sym typeface="Roboto"/>
              </a:rPr>
              <a:t>Ένα μοντέλο ίσως επιστρέφει τη σωστή επισήμανση, αλλά ενδεχομένως να μην είμαστε ικανοποιημένοι με το επίπεδο εμπιστοσύνης.</a:t>
            </a:r>
          </a:p>
          <a:p>
            <a:r>
              <a:rPr lang="el-GR" dirty="0">
                <a:latin typeface="Roboto"/>
                <a:ea typeface="Roboto"/>
                <a:cs typeface="Roboto"/>
                <a:sym typeface="Roboto"/>
              </a:rPr>
              <a:t>Η ακρίβεια είναι τώρα το ποσοστό των προβλέψεων όπου η ετικέτα είναι σωστή </a:t>
            </a:r>
            <a:r>
              <a:rPr lang="el-GR" b="1" dirty="0">
                <a:latin typeface="Roboto"/>
                <a:ea typeface="Roboto"/>
                <a:cs typeface="Roboto"/>
                <a:sym typeface="Roboto"/>
              </a:rPr>
              <a:t>και τ</a:t>
            </a:r>
            <a:r>
              <a:rPr lang="el-GR" dirty="0">
                <a:latin typeface="Roboto"/>
                <a:ea typeface="Roboto"/>
                <a:cs typeface="Roboto"/>
                <a:sym typeface="Roboto"/>
              </a:rPr>
              <a:t>ο όριο εμπιστοσύνης ικανοποιείται</a:t>
            </a:r>
            <a:endParaRPr lang="el-GR" sz="2000" dirty="0">
              <a:latin typeface="Roboto"/>
              <a:ea typeface="Roboto"/>
              <a:cs typeface="Roboto"/>
              <a:sym typeface="Roboto"/>
            </a:endParaRPr>
          </a:p>
          <a:p>
            <a:endParaRPr lang="el-GR" sz="2400" dirty="0">
              <a:solidFill>
                <a:schemeClr val="bg1"/>
              </a:solidFill>
              <a:latin typeface="Roboto"/>
              <a:ea typeface="Roboto"/>
              <a:cs typeface="Roboto"/>
              <a:sym typeface="Roboto"/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15529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DB434-DF42-8E27-D3A5-1DF45DD94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err="1">
                <a:solidFill>
                  <a:schemeClr val="bg1"/>
                </a:solidFill>
                <a:latin typeface="Roboto"/>
                <a:ea typeface="Roboto"/>
                <a:cs typeface="Roboto"/>
                <a:sym typeface="Roboto"/>
              </a:rPr>
              <a:t>Μεγάλ</a:t>
            </a:r>
            <a:r>
              <a:rPr lang="en-US" sz="4400" dirty="0">
                <a:solidFill>
                  <a:schemeClr val="bg1"/>
                </a:solidFill>
                <a:latin typeface="Roboto"/>
                <a:ea typeface="Roboto"/>
                <a:cs typeface="Roboto"/>
                <a:sym typeface="Roboto"/>
              </a:rPr>
              <a:t>α γλωσσικά μοντέλα (LLM)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B75018-016B-568C-3DD1-6E65B0A2C9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800" dirty="0">
                <a:solidFill>
                  <a:schemeClr val="bg1"/>
                </a:solidFill>
                <a:latin typeface="Roboto"/>
                <a:ea typeface="Roboto"/>
                <a:cs typeface="Roboto"/>
                <a:sym typeface="Roboto"/>
              </a:rPr>
              <a:t>Τα γλωσσικά μοντέλα χρησιμοποιούν την τεχνητή νοημοσύνη (AI) για να </a:t>
            </a:r>
            <a:r>
              <a:rPr lang="el-GR" b="1" dirty="0">
                <a:solidFill>
                  <a:schemeClr val="bg1"/>
                </a:solidFill>
                <a:latin typeface="Roboto"/>
                <a:ea typeface="Roboto"/>
                <a:cs typeface="Roboto"/>
                <a:sym typeface="Roboto"/>
              </a:rPr>
              <a:t>προβλέψουν</a:t>
            </a:r>
            <a:r>
              <a:rPr lang="el-GR" sz="2800" dirty="0">
                <a:solidFill>
                  <a:schemeClr val="bg1"/>
                </a:solidFill>
                <a:latin typeface="Roboto"/>
                <a:ea typeface="Roboto"/>
                <a:cs typeface="Roboto"/>
                <a:sym typeface="Roboto"/>
              </a:rPr>
              <a:t> ποιες λέξεις ακολουθούν σε μια πρόταση.</a:t>
            </a:r>
            <a:endParaRPr lang="el-GR" dirty="0">
              <a:solidFill>
                <a:schemeClr val="bg1"/>
              </a:solidFill>
              <a:latin typeface="Roboto"/>
              <a:ea typeface="Roboto"/>
              <a:cs typeface="Roboto"/>
              <a:sym typeface="Roboto"/>
            </a:endParaRPr>
          </a:p>
          <a:p>
            <a:r>
              <a:rPr lang="el-GR" sz="2800" dirty="0">
                <a:latin typeface="Roboto"/>
                <a:ea typeface="Roboto"/>
                <a:cs typeface="Roboto"/>
                <a:sym typeface="Roboto"/>
              </a:rPr>
              <a:t>Τα </a:t>
            </a:r>
            <a:r>
              <a:rPr lang="el-GR" sz="2800" b="1" dirty="0">
                <a:latin typeface="Roboto"/>
                <a:ea typeface="Roboto"/>
                <a:cs typeface="Roboto"/>
                <a:sym typeface="Roboto"/>
              </a:rPr>
              <a:t>μεγάλα</a:t>
            </a:r>
            <a:r>
              <a:rPr lang="el-GR" sz="2800" dirty="0">
                <a:latin typeface="Roboto"/>
                <a:ea typeface="Roboto"/>
                <a:cs typeface="Roboto"/>
                <a:sym typeface="Roboto"/>
              </a:rPr>
              <a:t> γλωσσικά μοντέλα είναι ένας συγκεκριμένος τύπος μοντέλου AI που έχει εκπαιδευτεί χρησιμοποιώντας τεράστιους όγκους κειμένου (δισεκατομμύρια λέξεις).</a:t>
            </a:r>
          </a:p>
          <a:p>
            <a:r>
              <a:rPr lang="el-GR" sz="2800" dirty="0" err="1">
                <a:latin typeface="Roboto"/>
                <a:ea typeface="Roboto"/>
                <a:cs typeface="Roboto"/>
                <a:sym typeface="Roboto"/>
              </a:rPr>
              <a:t>Chatbots</a:t>
            </a:r>
            <a:r>
              <a:rPr lang="el-GR" sz="2800" dirty="0">
                <a:latin typeface="Roboto"/>
                <a:ea typeface="Roboto"/>
                <a:cs typeface="Roboto"/>
                <a:sym typeface="Roboto"/>
              </a:rPr>
              <a:t> (</a:t>
            </a:r>
            <a:r>
              <a:rPr lang="el-GR" sz="2800" dirty="0" err="1">
                <a:latin typeface="Roboto"/>
                <a:ea typeface="Roboto"/>
                <a:cs typeface="Roboto"/>
                <a:sym typeface="Roboto"/>
              </a:rPr>
              <a:t>ChatGPT</a:t>
            </a:r>
            <a:r>
              <a:rPr lang="el-GR" sz="2800" dirty="0">
                <a:latin typeface="Roboto"/>
                <a:ea typeface="Roboto"/>
                <a:cs typeface="Roboto"/>
                <a:sym typeface="Roboto"/>
              </a:rPr>
              <a:t>, </a:t>
            </a:r>
            <a:r>
              <a:rPr lang="el-GR" sz="2800" dirty="0" err="1">
                <a:latin typeface="Roboto"/>
                <a:ea typeface="Roboto"/>
                <a:cs typeface="Roboto"/>
                <a:sym typeface="Roboto"/>
              </a:rPr>
              <a:t>Copilot</a:t>
            </a:r>
            <a:r>
              <a:rPr lang="el-GR" sz="2800" dirty="0">
                <a:latin typeface="Roboto"/>
                <a:ea typeface="Roboto"/>
                <a:cs typeface="Roboto"/>
                <a:sym typeface="Roboto"/>
              </a:rPr>
              <a:t>), Μετάφραση γλώσσας</a:t>
            </a:r>
            <a:r>
              <a:rPr lang="el-GR" dirty="0">
                <a:latin typeface="Roboto"/>
                <a:ea typeface="Roboto"/>
                <a:cs typeface="Roboto"/>
                <a:sym typeface="Roboto"/>
              </a:rPr>
              <a:t>, </a:t>
            </a:r>
            <a:r>
              <a:rPr lang="el-GR" sz="2800" dirty="0">
                <a:latin typeface="Roboto"/>
                <a:ea typeface="Roboto"/>
                <a:cs typeface="Roboto"/>
                <a:sym typeface="Roboto"/>
              </a:rPr>
              <a:t>Αναγνώρισης ομιλίας, Δημιουργία περιεχομένου</a:t>
            </a:r>
          </a:p>
          <a:p>
            <a:r>
              <a:rPr lang="en-GB" dirty="0">
                <a:latin typeface="Roboto"/>
                <a:ea typeface="Roboto"/>
                <a:cs typeface="Roboto"/>
                <a:sym typeface="Roboto"/>
              </a:rPr>
              <a:t>Prompting, </a:t>
            </a:r>
            <a:r>
              <a:rPr lang="el-GR" dirty="0">
                <a:latin typeface="Roboto"/>
                <a:ea typeface="Roboto"/>
                <a:cs typeface="Roboto"/>
                <a:sym typeface="Roboto"/>
              </a:rPr>
              <a:t>βοήθεια στη δομή</a:t>
            </a:r>
          </a:p>
          <a:p>
            <a:endParaRPr lang="el-GR" dirty="0">
              <a:latin typeface="Roboto"/>
              <a:ea typeface="Roboto"/>
              <a:cs typeface="Roboto"/>
              <a:sym typeface="Roboto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3883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8BD4A-B40D-3C33-2572-5119B05AB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err="1">
                <a:solidFill>
                  <a:schemeClr val="bg1"/>
                </a:solidFill>
                <a:latin typeface="Roboto"/>
                <a:ea typeface="Roboto"/>
                <a:cs typeface="Roboto"/>
                <a:sym typeface="Roboto"/>
              </a:rPr>
              <a:t>Μεγάλ</a:t>
            </a:r>
            <a:r>
              <a:rPr lang="en-US" sz="4400" dirty="0">
                <a:solidFill>
                  <a:schemeClr val="bg1"/>
                </a:solidFill>
                <a:latin typeface="Roboto"/>
                <a:ea typeface="Roboto"/>
                <a:cs typeface="Roboto"/>
                <a:sym typeface="Roboto"/>
              </a:rPr>
              <a:t>α γλωσσικά μοντέλα (LLM)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E828BD-D302-EBF3-DE6F-70CFA4A793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Roboto"/>
                <a:ea typeface="Roboto"/>
                <a:cs typeface="Roboto"/>
                <a:sym typeface="Roboto"/>
              </a:rPr>
              <a:t>Είναι π</a:t>
            </a:r>
            <a:r>
              <a:rPr lang="en-US" sz="2800" dirty="0" err="1">
                <a:solidFill>
                  <a:schemeClr val="bg1"/>
                </a:solidFill>
                <a:latin typeface="Roboto"/>
                <a:ea typeface="Roboto"/>
                <a:cs typeface="Roboto"/>
                <a:sym typeface="Roboto"/>
              </a:rPr>
              <a:t>άντ</a:t>
            </a:r>
            <a:r>
              <a:rPr lang="en-US" sz="2800" dirty="0">
                <a:solidFill>
                  <a:schemeClr val="bg1"/>
                </a:solidFill>
                <a:latin typeface="Roboto"/>
                <a:ea typeface="Roboto"/>
                <a:cs typeface="Roboto"/>
                <a:sym typeface="Roboto"/>
              </a:rPr>
              <a:t>α σωστές οι προβλέψεις;</a:t>
            </a:r>
            <a:endParaRPr lang="el-GR" sz="2800" dirty="0">
              <a:solidFill>
                <a:schemeClr val="bg1"/>
              </a:solidFill>
              <a:latin typeface="Roboto"/>
              <a:ea typeface="Roboto"/>
              <a:cs typeface="Roboto"/>
              <a:sym typeface="Roboto"/>
            </a:endParaRPr>
          </a:p>
          <a:p>
            <a:r>
              <a:rPr lang="en-US" sz="2800" dirty="0" err="1">
                <a:solidFill>
                  <a:schemeClr val="bg1"/>
                </a:solidFill>
                <a:latin typeface="Roboto"/>
                <a:ea typeface="Roboto"/>
                <a:cs typeface="Roboto"/>
                <a:sym typeface="Roboto"/>
              </a:rPr>
              <a:t>Προκ</a:t>
            </a:r>
            <a:r>
              <a:rPr lang="en-US" sz="2800" dirty="0">
                <a:solidFill>
                  <a:schemeClr val="bg1"/>
                </a:solidFill>
                <a:latin typeface="Roboto"/>
                <a:ea typeface="Roboto"/>
                <a:cs typeface="Roboto"/>
                <a:sym typeface="Roboto"/>
              </a:rPr>
              <a:t>αταλήψεις θεωρούνται τα δεδομένα εξόδου ενός μοντέλου AI που ευνοούν ορισμένα πράγματα και υποβαθμίζουν ή αποκλείουν άλλα</a:t>
            </a:r>
            <a:r>
              <a:rPr lang="el-GR" dirty="0">
                <a:solidFill>
                  <a:schemeClr val="bg1"/>
                </a:solidFill>
                <a:latin typeface="Roboto"/>
                <a:ea typeface="Roboto"/>
                <a:cs typeface="Roboto"/>
                <a:sym typeface="Roboto"/>
              </a:rPr>
              <a:t>.</a:t>
            </a:r>
          </a:p>
          <a:p>
            <a:r>
              <a:rPr lang="el-GR" sz="2800" dirty="0">
                <a:solidFill>
                  <a:schemeClr val="bg1"/>
                </a:solidFill>
                <a:latin typeface="Roboto"/>
                <a:ea typeface="Roboto"/>
                <a:cs typeface="Roboto"/>
                <a:sym typeface="Roboto"/>
              </a:rPr>
              <a:t>Ο στόχος ενός LLM είναι να μπορεί να παρέχει ρεαλιστικές συνομιλίες, προβλέποντας την επόμενη λέξη/φράση.</a:t>
            </a:r>
          </a:p>
          <a:p>
            <a:r>
              <a:rPr lang="el-GR" sz="2800" dirty="0">
                <a:solidFill>
                  <a:schemeClr val="bg1"/>
                </a:solidFill>
                <a:latin typeface="Roboto"/>
                <a:ea typeface="Roboto"/>
                <a:cs typeface="Roboto"/>
                <a:sym typeface="Roboto"/>
              </a:rPr>
              <a:t>Δεν υπάρχει καμία εγγύηση ότι τα δεδομένα που χρησιμοποιούνται για την εκπαίδευση των </a:t>
            </a:r>
            <a:r>
              <a:rPr lang="el-GR" sz="2800" dirty="0" err="1">
                <a:solidFill>
                  <a:schemeClr val="bg1"/>
                </a:solidFill>
                <a:latin typeface="Roboto"/>
                <a:ea typeface="Roboto"/>
                <a:cs typeface="Roboto"/>
                <a:sym typeface="Roboto"/>
              </a:rPr>
              <a:t>LLMs</a:t>
            </a:r>
            <a:r>
              <a:rPr lang="el-GR" sz="2800" dirty="0">
                <a:solidFill>
                  <a:schemeClr val="bg1"/>
                </a:solidFill>
                <a:latin typeface="Roboto"/>
                <a:ea typeface="Roboto"/>
                <a:cs typeface="Roboto"/>
                <a:sym typeface="Roboto"/>
              </a:rPr>
              <a:t> είναι </a:t>
            </a:r>
            <a:r>
              <a:rPr lang="el-GR" b="1" dirty="0">
                <a:solidFill>
                  <a:schemeClr val="bg1"/>
                </a:solidFill>
                <a:latin typeface="Roboto"/>
                <a:ea typeface="Roboto"/>
                <a:cs typeface="Roboto"/>
                <a:sym typeface="Roboto"/>
              </a:rPr>
              <a:t>ακριβή</a:t>
            </a:r>
            <a:r>
              <a:rPr lang="el-GR" sz="2800" dirty="0">
                <a:solidFill>
                  <a:schemeClr val="bg1"/>
                </a:solidFill>
                <a:latin typeface="Roboto"/>
                <a:ea typeface="Roboto"/>
                <a:cs typeface="Roboto"/>
                <a:sym typeface="Roboto"/>
              </a:rPr>
              <a:t>, </a:t>
            </a:r>
            <a:r>
              <a:rPr lang="el-GR" b="1" dirty="0">
                <a:solidFill>
                  <a:schemeClr val="bg1"/>
                </a:solidFill>
                <a:latin typeface="Roboto"/>
                <a:ea typeface="Roboto"/>
                <a:cs typeface="Roboto"/>
                <a:sym typeface="Roboto"/>
              </a:rPr>
              <a:t> χωρίς προκαταλήψεις</a:t>
            </a:r>
            <a:r>
              <a:rPr lang="el-GR" sz="2800" dirty="0">
                <a:solidFill>
                  <a:schemeClr val="bg1"/>
                </a:solidFill>
                <a:latin typeface="Roboto"/>
                <a:ea typeface="Roboto"/>
                <a:cs typeface="Roboto"/>
                <a:sym typeface="Roboto"/>
              </a:rPr>
              <a:t> ή </a:t>
            </a:r>
            <a:r>
              <a:rPr lang="el-GR" b="1" dirty="0">
                <a:solidFill>
                  <a:schemeClr val="bg1"/>
                </a:solidFill>
                <a:latin typeface="Roboto"/>
                <a:ea typeface="Roboto"/>
                <a:cs typeface="Roboto"/>
                <a:sym typeface="Roboto"/>
              </a:rPr>
              <a:t>αξιόπιστα</a:t>
            </a:r>
          </a:p>
          <a:p>
            <a:r>
              <a:rPr lang="en-US" sz="2800" dirty="0" err="1">
                <a:latin typeface="Roboto"/>
                <a:ea typeface="Roboto"/>
                <a:cs typeface="Roboto"/>
                <a:sym typeface="Roboto"/>
              </a:rPr>
              <a:t>Μηχ</a:t>
            </a:r>
            <a:r>
              <a:rPr lang="en-US" sz="2800" dirty="0">
                <a:latin typeface="Roboto"/>
                <a:ea typeface="Roboto"/>
                <a:cs typeface="Roboto"/>
                <a:sym typeface="Roboto"/>
              </a:rPr>
              <a:t>ανές αναζήτησης </a:t>
            </a:r>
            <a:r>
              <a:rPr lang="en-GB" dirty="0">
                <a:latin typeface="Roboto"/>
                <a:ea typeface="Roboto"/>
                <a:cs typeface="Roboto"/>
                <a:sym typeface="Roboto"/>
              </a:rPr>
              <a:t>vs</a:t>
            </a:r>
            <a:r>
              <a:rPr lang="en-US" sz="2800" dirty="0">
                <a:latin typeface="Roboto"/>
                <a:ea typeface="Roboto"/>
                <a:cs typeface="Roboto"/>
                <a:sym typeface="Roboto"/>
              </a:rPr>
              <a:t> LLM</a:t>
            </a:r>
            <a:endParaRPr lang="el-GR" b="1" dirty="0">
              <a:solidFill>
                <a:schemeClr val="bg1"/>
              </a:solidFill>
              <a:latin typeface="Roboto"/>
              <a:ea typeface="Roboto"/>
              <a:cs typeface="Roboto"/>
              <a:sym typeface="Roboto"/>
            </a:endParaRPr>
          </a:p>
          <a:p>
            <a:endParaRPr lang="el-GR" dirty="0">
              <a:solidFill>
                <a:schemeClr val="bg1"/>
              </a:solidFill>
              <a:latin typeface="Roboto"/>
              <a:ea typeface="Roboto"/>
              <a:cs typeface="Roboto"/>
              <a:sym typeface="Roboto"/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5661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0C35F-50AE-C486-4DFD-383DB9340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>
                <a:solidFill>
                  <a:schemeClr val="bg1"/>
                </a:solidFill>
                <a:latin typeface="Roboto"/>
                <a:ea typeface="Roboto"/>
                <a:cs typeface="Roboto"/>
                <a:sym typeface="Roboto"/>
              </a:rPr>
              <a:t>Κάρτες μοντέλου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6C8828-E94D-F665-C88B-9D89BB340C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800" dirty="0">
                <a:latin typeface="Roboto"/>
                <a:ea typeface="Roboto"/>
                <a:cs typeface="Roboto"/>
                <a:sym typeface="Roboto"/>
              </a:rPr>
              <a:t>Π</a:t>
            </a:r>
            <a:r>
              <a:rPr lang="en-US" sz="2800" dirty="0">
                <a:latin typeface="Roboto"/>
                <a:ea typeface="Roboto"/>
                <a:cs typeface="Roboto"/>
                <a:sym typeface="Roboto"/>
              </a:rPr>
              <a:t>α</a:t>
            </a:r>
            <a:r>
              <a:rPr lang="en-US" sz="2800" dirty="0" err="1">
                <a:latin typeface="Roboto"/>
                <a:ea typeface="Roboto"/>
                <a:cs typeface="Roboto"/>
                <a:sym typeface="Roboto"/>
              </a:rPr>
              <a:t>ράγοντ</a:t>
            </a:r>
            <a:r>
              <a:rPr lang="el-GR" sz="2800" dirty="0">
                <a:latin typeface="Roboto"/>
                <a:ea typeface="Roboto"/>
                <a:cs typeface="Roboto"/>
                <a:sym typeface="Roboto"/>
              </a:rPr>
              <a:t>ε</a:t>
            </a:r>
            <a:r>
              <a:rPr lang="en-US" sz="2800" dirty="0">
                <a:latin typeface="Roboto"/>
                <a:ea typeface="Roboto"/>
                <a:cs typeface="Roboto"/>
                <a:sym typeface="Roboto"/>
              </a:rPr>
              <a:t>ς που πρέπει να ληφθ</a:t>
            </a:r>
            <a:r>
              <a:rPr lang="el-GR" sz="2800" dirty="0" err="1">
                <a:latin typeface="Roboto"/>
                <a:ea typeface="Roboto"/>
                <a:cs typeface="Roboto"/>
                <a:sym typeface="Roboto"/>
              </a:rPr>
              <a:t>ούν</a:t>
            </a:r>
            <a:r>
              <a:rPr lang="en-US" sz="2800" dirty="0">
                <a:latin typeface="Roboto"/>
                <a:ea typeface="Roboto"/>
                <a:cs typeface="Roboto"/>
                <a:sym typeface="Roboto"/>
              </a:rPr>
              <a:t> υπόψη κατά την αξιολόγηση </a:t>
            </a:r>
            <a:r>
              <a:rPr lang="en-US" sz="2800" dirty="0" err="1">
                <a:latin typeface="Roboto"/>
                <a:ea typeface="Roboto"/>
                <a:cs typeface="Roboto"/>
                <a:sym typeface="Roboto"/>
              </a:rPr>
              <a:t>ενός</a:t>
            </a:r>
            <a:r>
              <a:rPr lang="en-US" sz="2800" dirty="0"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-US" sz="2800" dirty="0" err="1">
                <a:latin typeface="Roboto"/>
                <a:ea typeface="Roboto"/>
                <a:cs typeface="Roboto"/>
                <a:sym typeface="Roboto"/>
              </a:rPr>
              <a:t>μο</a:t>
            </a:r>
            <a:r>
              <a:rPr lang="el-GR" sz="2800" dirty="0" err="1">
                <a:latin typeface="Roboto"/>
                <a:ea typeface="Roboto"/>
                <a:cs typeface="Roboto"/>
                <a:sym typeface="Roboto"/>
              </a:rPr>
              <a:t>ντέλου</a:t>
            </a:r>
            <a:endParaRPr lang="el-GR" sz="2800" dirty="0">
              <a:latin typeface="Roboto"/>
              <a:ea typeface="Roboto"/>
              <a:cs typeface="Roboto"/>
              <a:sym typeface="Roboto"/>
            </a:endParaRPr>
          </a:p>
          <a:p>
            <a:pPr lvl="1"/>
            <a:r>
              <a:rPr lang="el-GR" dirty="0">
                <a:latin typeface="Roboto"/>
                <a:ea typeface="Roboto"/>
                <a:cs typeface="Roboto"/>
                <a:sym typeface="Roboto"/>
              </a:rPr>
              <a:t>Χρησιμοποιήθηκαν αρκετά δεδομένα;</a:t>
            </a:r>
          </a:p>
          <a:p>
            <a:pPr lvl="1"/>
            <a:r>
              <a:rPr lang="el-GR" dirty="0">
                <a:latin typeface="Roboto"/>
                <a:ea typeface="Roboto"/>
                <a:cs typeface="Roboto"/>
                <a:sym typeface="Roboto"/>
              </a:rPr>
              <a:t>Ποιες προκαταλήψεις υπάρχουν στα δεδομένα εκπαίδευσης;</a:t>
            </a:r>
          </a:p>
          <a:p>
            <a:pPr lvl="1"/>
            <a:r>
              <a:rPr lang="el-GR" dirty="0">
                <a:latin typeface="Roboto"/>
                <a:ea typeface="Roboto"/>
                <a:cs typeface="Roboto"/>
                <a:sym typeface="Roboto"/>
              </a:rPr>
              <a:t>Ποιοι άλλοι περιορισμοί είναι γνωστοί για το μοντέλο;</a:t>
            </a:r>
          </a:p>
          <a:p>
            <a:r>
              <a:rPr lang="el-GR" sz="2800" dirty="0">
                <a:latin typeface="Roboto"/>
                <a:ea typeface="Roboto"/>
                <a:cs typeface="Roboto"/>
                <a:sym typeface="Roboto"/>
              </a:rPr>
              <a:t>Οι κάρτες μοντέλων </a:t>
            </a:r>
            <a:r>
              <a:rPr lang="el-GR" sz="2800" dirty="0">
                <a:latin typeface="Roboto"/>
                <a:ea typeface="Roboto"/>
                <a:cs typeface="Roboto"/>
                <a:sym typeface="Wingdings" panose="05000000000000000000" pitchFamily="2" charset="2"/>
              </a:rPr>
              <a:t> </a:t>
            </a:r>
            <a:r>
              <a:rPr lang="el-GR" sz="2800" dirty="0">
                <a:latin typeface="Roboto"/>
                <a:ea typeface="Roboto"/>
                <a:cs typeface="Roboto"/>
                <a:sym typeface="Roboto"/>
              </a:rPr>
              <a:t>περιγραφή μοντέλου μηχανικής μάθησης.</a:t>
            </a:r>
          </a:p>
          <a:p>
            <a:pPr lvl="1"/>
            <a:r>
              <a:rPr lang="el-GR" dirty="0">
                <a:latin typeface="Roboto"/>
                <a:ea typeface="Roboto"/>
                <a:cs typeface="Roboto"/>
                <a:sym typeface="Roboto"/>
              </a:rPr>
              <a:t>Περιγραφή μοντέλου και προβλεπόμενη χρήση</a:t>
            </a:r>
          </a:p>
          <a:p>
            <a:pPr lvl="1"/>
            <a:r>
              <a:rPr lang="el-GR" dirty="0">
                <a:latin typeface="Roboto"/>
                <a:ea typeface="Roboto"/>
                <a:cs typeface="Roboto"/>
                <a:sym typeface="Roboto"/>
              </a:rPr>
              <a:t>Δεδομένα που χρησιμοποιούνται για την εκπαίδευση του μοντέλου</a:t>
            </a:r>
          </a:p>
          <a:p>
            <a:pPr lvl="1"/>
            <a:r>
              <a:rPr lang="el-GR" dirty="0">
                <a:latin typeface="Roboto"/>
                <a:ea typeface="Roboto"/>
                <a:cs typeface="Roboto"/>
                <a:sym typeface="Roboto"/>
              </a:rPr>
              <a:t>Ακρίβεια</a:t>
            </a:r>
          </a:p>
          <a:p>
            <a:pPr lvl="1"/>
            <a:r>
              <a:rPr lang="el-GR" dirty="0">
                <a:latin typeface="Roboto"/>
                <a:ea typeface="Roboto"/>
                <a:cs typeface="Roboto"/>
                <a:sym typeface="Roboto"/>
              </a:rPr>
              <a:t>Περιορισμοί και προκαταλήψεις</a:t>
            </a:r>
          </a:p>
          <a:p>
            <a:endParaRPr lang="el-GR" dirty="0">
              <a:latin typeface="Roboto"/>
              <a:ea typeface="Roboto"/>
              <a:cs typeface="Roboto"/>
              <a:sym typeface="Roboto"/>
            </a:endParaRPr>
          </a:p>
          <a:p>
            <a:endParaRPr lang="el-GR" dirty="0">
              <a:latin typeface="Roboto"/>
              <a:ea typeface="Roboto"/>
              <a:cs typeface="Roboto"/>
              <a:sym typeface="Roboto"/>
            </a:endParaRPr>
          </a:p>
          <a:p>
            <a:pPr lvl="1"/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85734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3106EE-95A1-ECC3-CA80-EC60BDE46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dirty="0"/>
              <a:t>Ηθικές</a:t>
            </a:r>
            <a:r>
              <a:rPr lang="en-GB" sz="4400" dirty="0"/>
              <a:t> </a:t>
            </a:r>
            <a:r>
              <a:rPr lang="el-GR" sz="4400" dirty="0"/>
              <a:t>και δεοντολογικές διαστάσεις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CDD3BA-E169-1DCF-186E-7888ECE0D1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sz="3200" dirty="0"/>
              <a:t>Τα ΝΝ μπορούν να εκπαιδευτούν ώστε να κατατάσσουν φωτογραφίες, βίντεο, τιμές μετοχών, σχεδόν οτιδήποτε, πιο αποτελεσματικά από τον καλύτερα εκπαιδευμένο άνθρωπο</a:t>
            </a:r>
          </a:p>
          <a:p>
            <a:pPr lvl="1"/>
            <a:r>
              <a:rPr lang="el-GR" sz="2800" dirty="0"/>
              <a:t>Αναγνώριση προσώπων και συναισθημάτων</a:t>
            </a:r>
          </a:p>
          <a:p>
            <a:pPr lvl="1"/>
            <a:r>
              <a:rPr lang="el-GR" sz="2800" dirty="0"/>
              <a:t>Πρόβλεψη καιρού και τιμών μετοχών</a:t>
            </a:r>
          </a:p>
          <a:p>
            <a:r>
              <a:rPr lang="el-GR" sz="3200" dirty="0"/>
              <a:t>Με τον πιο ευρύ ορισμό της ΤΝ, μπορούν να </a:t>
            </a:r>
            <a:r>
              <a:rPr lang="el-GR" sz="3200" dirty="0" err="1"/>
              <a:t>μοντελοποιήσουν</a:t>
            </a:r>
            <a:r>
              <a:rPr lang="el-GR" sz="3200" dirty="0"/>
              <a:t> αποτελεσματικότερα και την οργανωμένη γνώση</a:t>
            </a:r>
          </a:p>
          <a:p>
            <a:pPr lvl="1"/>
            <a:r>
              <a:rPr lang="el-GR" sz="2800" dirty="0"/>
              <a:t>Από επιτραπέζια παιχνίδια (σκάκι, </a:t>
            </a:r>
            <a:r>
              <a:rPr lang="en-US" sz="2800" dirty="0"/>
              <a:t>Go</a:t>
            </a:r>
            <a:r>
              <a:rPr lang="el-GR" sz="2800" dirty="0"/>
              <a:t>, ακόμα και </a:t>
            </a:r>
            <a:r>
              <a:rPr lang="en-US" sz="2800" dirty="0"/>
              <a:t>poker</a:t>
            </a:r>
            <a:r>
              <a:rPr lang="el-GR" sz="2800" dirty="0"/>
              <a:t>) </a:t>
            </a:r>
          </a:p>
          <a:p>
            <a:pPr lvl="1"/>
            <a:r>
              <a:rPr lang="el-GR" sz="2800" dirty="0"/>
              <a:t>Μέχρι την</a:t>
            </a:r>
            <a:r>
              <a:rPr lang="en-US" sz="2800" dirty="0"/>
              <a:t> 3</a:t>
            </a:r>
            <a:r>
              <a:rPr lang="el-GR" sz="2800" dirty="0"/>
              <a:t>Δ δομή των πρωτεϊνών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3531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0BFE3-D40B-C0AB-0CAB-37DB638CF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dirty="0"/>
              <a:t>Ηθικές</a:t>
            </a:r>
            <a:r>
              <a:rPr lang="en-GB" sz="4400" dirty="0"/>
              <a:t> </a:t>
            </a:r>
            <a:r>
              <a:rPr lang="el-GR" sz="4400" dirty="0"/>
              <a:t>και δεοντολογικές διαστάσεις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596850-DE98-2675-8860-3A971DC0CD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Σε αρκετές περιπτώσεις, δεν είναι πολύ σαφές το πώς τα ΝΝ διακρίνουν τα δείγματα</a:t>
            </a:r>
          </a:p>
          <a:p>
            <a:pPr lvl="1"/>
            <a:r>
              <a:rPr lang="el-GR" dirty="0"/>
              <a:t>Ποιες πληροφορίες ή χαρακτηριστικά τους χρησιμοποιούν για να βγάλουν μια απόφαση (</a:t>
            </a:r>
            <a:r>
              <a:rPr lang="en-GB" dirty="0"/>
              <a:t>explainability)</a:t>
            </a:r>
            <a:endParaRPr lang="el-GR" dirty="0"/>
          </a:p>
          <a:p>
            <a:pPr lvl="1"/>
            <a:r>
              <a:rPr lang="el-GR" dirty="0"/>
              <a:t>Πώς διακρίνει το ΝΝ τις κλάσεις (π.χ. όνομα ζώου)</a:t>
            </a:r>
          </a:p>
          <a:p>
            <a:pPr lvl="1"/>
            <a:r>
              <a:rPr lang="el-GR" dirty="0"/>
              <a:t>Πώς θα συμπεριφερθεί το ΝΝ σε </a:t>
            </a:r>
            <a:r>
              <a:rPr lang="el-GR" i="1" dirty="0"/>
              <a:t>προσεκτικά επιλεγμένα </a:t>
            </a:r>
            <a:r>
              <a:rPr lang="el-GR" dirty="0"/>
              <a:t>δεδομένα;</a:t>
            </a:r>
          </a:p>
          <a:p>
            <a:pPr lvl="1"/>
            <a:r>
              <a:rPr lang="el-GR" sz="2400" dirty="0">
                <a:sym typeface="Wingdings" panose="05000000000000000000" pitchFamily="2" charset="2"/>
              </a:rPr>
              <a:t>Ο αλγόριθμος θα μας επιστρέψει μια τιμή, που θα στρογγυλοποιήσουμε στο 0 ή το 1 - Τι γίνεται με το 0.45 ή το 0.55;</a:t>
            </a:r>
            <a:endParaRPr lang="el-GR" dirty="0"/>
          </a:p>
          <a:p>
            <a:r>
              <a:rPr lang="el-GR" dirty="0"/>
              <a:t>Παραδείγματα </a:t>
            </a:r>
            <a:r>
              <a:rPr lang="en-US" dirty="0"/>
              <a:t>IRL</a:t>
            </a:r>
            <a:endParaRPr lang="el-GR" dirty="0"/>
          </a:p>
          <a:p>
            <a:r>
              <a:rPr lang="el-GR" dirty="0"/>
              <a:t>Ηθικοί κίνδυνοι</a:t>
            </a:r>
            <a:endParaRPr lang="en-US" dirty="0"/>
          </a:p>
          <a:p>
            <a:pPr lvl="1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039010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A0D65E-865C-413E-E00A-DA881087A0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38219" y="365125"/>
            <a:ext cx="4857136" cy="2319081"/>
          </a:xfrm>
        </p:spPr>
        <p:txBody>
          <a:bodyPr>
            <a:normAutofit/>
          </a:bodyPr>
          <a:lstStyle/>
          <a:p>
            <a:pPr algn="r"/>
            <a:r>
              <a:rPr lang="el-GR" sz="5400" dirty="0"/>
              <a:t>Αξιολόγηση του μαθήματος</a:t>
            </a:r>
            <a:endParaRPr lang="en-US" sz="54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B217B6E-C99E-229F-BDA8-1A850BB56210}"/>
              </a:ext>
            </a:extLst>
          </p:cNvPr>
          <p:cNvSpPr txBox="1">
            <a:spLocks/>
          </p:cNvSpPr>
          <p:nvPr/>
        </p:nvSpPr>
        <p:spPr>
          <a:xfrm>
            <a:off x="6796549" y="1825625"/>
            <a:ext cx="472685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>
                    <a:lumMod val="9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>
                    <a:lumMod val="9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>
                    <a:lumMod val="9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>
                    <a:lumMod val="9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>
                    <a:lumMod val="9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42FC90B6-9063-D47B-A26F-9D054FC666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6915538" cy="6915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QR Code Image">
            <a:extLst>
              <a:ext uri="{FF2B5EF4-FFF2-40B4-BE49-F238E27FC236}">
                <a16:creationId xmlns:a16="http://schemas.microsoft.com/office/drawing/2014/main" id="{8E6EF0B1-ED8D-1971-8DDF-D48123787A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061" y="109913"/>
            <a:ext cx="3296488" cy="3296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QR Code Image">
            <a:extLst>
              <a:ext uri="{FF2B5EF4-FFF2-40B4-BE49-F238E27FC236}">
                <a16:creationId xmlns:a16="http://schemas.microsoft.com/office/drawing/2014/main" id="{35F94883-8AEE-C99A-5A06-21C211F10A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062" y="3619051"/>
            <a:ext cx="3296488" cy="3296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9959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3F27E-3AEB-E794-7E42-0C0858148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Εισαγωγή στην ΤΝ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3B223A-A76E-4257-4461-78A93141BF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Πώς διακρίνω ένα ευφυές (ΤΝ) σύστημα από ένα που δεν είναι;</a:t>
            </a:r>
          </a:p>
          <a:p>
            <a:r>
              <a:rPr lang="en-GB" sz="3200" dirty="0"/>
              <a:t>Rule-based </a:t>
            </a:r>
            <a:r>
              <a:rPr lang="el-GR" sz="3200" dirty="0"/>
              <a:t>ή </a:t>
            </a:r>
            <a:r>
              <a:rPr lang="en-GB" sz="3200" dirty="0"/>
              <a:t>data-driven</a:t>
            </a:r>
            <a:r>
              <a:rPr lang="el-GR" sz="3200" dirty="0"/>
              <a:t>, ικανότητα προσαρμογής</a:t>
            </a:r>
          </a:p>
          <a:p>
            <a:r>
              <a:rPr lang="el-GR" sz="3200" dirty="0"/>
              <a:t>Τι είναι ένα μοντέλο;</a:t>
            </a:r>
          </a:p>
          <a:p>
            <a:r>
              <a:rPr lang="el-GR" sz="3200" dirty="0"/>
              <a:t>Τι δείχνουν τα ποσοστά δίπλα σε κάτι που αναγνωρίζει (κατηγοριοποιεί) η ΤΝ;</a:t>
            </a:r>
          </a:p>
          <a:p>
            <a:pPr marL="0" indent="0">
              <a:buNone/>
            </a:pPr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1860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14E6F4-2F5A-D3B9-61E4-553E74B6E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err="1">
                <a:latin typeface="Roboto"/>
                <a:ea typeface="Roboto"/>
                <a:cs typeface="Roboto"/>
                <a:sym typeface="Roboto"/>
              </a:rPr>
              <a:t>Πώς</a:t>
            </a:r>
            <a:r>
              <a:rPr lang="en-US" sz="4400" dirty="0">
                <a:latin typeface="Roboto"/>
                <a:ea typeface="Roboto"/>
                <a:cs typeface="Roboto"/>
                <a:sym typeface="Roboto"/>
              </a:rPr>
              <a:t> μαθα</a:t>
            </a:r>
            <a:r>
              <a:rPr lang="en-US" sz="4400" dirty="0" err="1">
                <a:latin typeface="Roboto"/>
                <a:ea typeface="Roboto"/>
                <a:cs typeface="Roboto"/>
                <a:sym typeface="Roboto"/>
              </a:rPr>
              <a:t>ίνουν</a:t>
            </a:r>
            <a:r>
              <a:rPr lang="en-US" sz="4400" dirty="0"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-US" sz="4400" dirty="0" err="1">
                <a:latin typeface="Roboto"/>
                <a:ea typeface="Roboto"/>
                <a:cs typeface="Roboto"/>
                <a:sym typeface="Roboto"/>
              </a:rPr>
              <a:t>οι</a:t>
            </a:r>
            <a:r>
              <a:rPr lang="en-US" sz="4400" dirty="0">
                <a:latin typeface="Roboto"/>
                <a:ea typeface="Roboto"/>
                <a:cs typeface="Roboto"/>
                <a:sym typeface="Roboto"/>
              </a:rPr>
              <a:t> υπ</a:t>
            </a:r>
            <a:r>
              <a:rPr lang="en-US" sz="4400" dirty="0" err="1">
                <a:latin typeface="Roboto"/>
                <a:ea typeface="Roboto"/>
                <a:cs typeface="Roboto"/>
                <a:sym typeface="Roboto"/>
              </a:rPr>
              <a:t>ολογιστές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144B6-B70A-2A86-E0AA-93D7E80B37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Roboto"/>
                <a:ea typeface="Roboto"/>
                <a:cs typeface="Roboto"/>
                <a:sym typeface="Roboto"/>
              </a:rPr>
              <a:t>Απ</a:t>
            </a:r>
            <a:r>
              <a:rPr lang="en-US" dirty="0" err="1">
                <a:latin typeface="Roboto"/>
                <a:ea typeface="Roboto"/>
                <a:cs typeface="Roboto"/>
                <a:sym typeface="Roboto"/>
              </a:rPr>
              <a:t>οτελεί</a:t>
            </a:r>
            <a:r>
              <a:rPr lang="en-US" dirty="0"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-US" dirty="0" err="1">
                <a:latin typeface="Roboto"/>
                <a:ea typeface="Roboto"/>
                <a:cs typeface="Roboto"/>
                <a:sym typeface="Roboto"/>
              </a:rPr>
              <a:t>εφ</a:t>
            </a:r>
            <a:r>
              <a:rPr lang="en-US" dirty="0">
                <a:latin typeface="Roboto"/>
                <a:ea typeface="Roboto"/>
                <a:cs typeface="Roboto"/>
                <a:sym typeface="Roboto"/>
              </a:rPr>
              <a:t>αρμογή AI ένα </a:t>
            </a:r>
            <a:r>
              <a:rPr lang="en-US" sz="3600" dirty="0">
                <a:latin typeface="Roboto"/>
                <a:ea typeface="Roboto"/>
                <a:cs typeface="Roboto"/>
                <a:sym typeface="Roboto"/>
              </a:rPr>
              <a:t>«</a:t>
            </a:r>
            <a:r>
              <a:rPr lang="en-US" dirty="0">
                <a:latin typeface="Roboto"/>
                <a:ea typeface="Roboto"/>
                <a:cs typeface="Roboto"/>
                <a:sym typeface="Roboto"/>
              </a:rPr>
              <a:t>έξυπνο</a:t>
            </a:r>
            <a:r>
              <a:rPr lang="en-US" sz="3600" dirty="0">
                <a:latin typeface="Roboto"/>
                <a:ea typeface="Roboto"/>
                <a:cs typeface="Roboto"/>
                <a:sym typeface="Roboto"/>
              </a:rPr>
              <a:t>»</a:t>
            </a:r>
            <a:r>
              <a:rPr lang="en-US" dirty="0">
                <a:latin typeface="Roboto"/>
                <a:ea typeface="Roboto"/>
                <a:cs typeface="Roboto"/>
                <a:sym typeface="Roboto"/>
              </a:rPr>
              <a:t> ηχείο; </a:t>
            </a:r>
            <a:endParaRPr lang="el-GR" dirty="0">
              <a:latin typeface="Roboto"/>
              <a:ea typeface="Roboto"/>
              <a:cs typeface="Roboto"/>
              <a:sym typeface="Roboto"/>
            </a:endParaRPr>
          </a:p>
          <a:p>
            <a:r>
              <a:rPr lang="el-GR" dirty="0">
                <a:solidFill>
                  <a:srgbClr val="FFFFF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Roboto Medium"/>
              </a:rPr>
              <a:t>Τ</a:t>
            </a:r>
            <a:r>
              <a:rPr lang="en-US" sz="2800" i="0" u="none" strike="noStrike" cap="none" dirty="0">
                <a:solidFill>
                  <a:srgbClr val="FFFFF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Roboto Medium"/>
              </a:rPr>
              <a:t>α </a:t>
            </a:r>
            <a:r>
              <a:rPr lang="en-US" sz="2800" i="0" u="none" strike="noStrike" cap="none" dirty="0" err="1">
                <a:solidFill>
                  <a:srgbClr val="FFFFF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Roboto Medium"/>
              </a:rPr>
              <a:t>συστήμ</a:t>
            </a:r>
            <a:r>
              <a:rPr lang="en-US" sz="2800" i="0" u="none" strike="noStrike" cap="none" dirty="0">
                <a:solidFill>
                  <a:srgbClr val="FFFFF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Roboto Medium"/>
              </a:rPr>
              <a:t>ατα μηχανικής μάθησης έχουν σχεδιαστεί για να κάνουν </a:t>
            </a:r>
            <a:r>
              <a:rPr lang="en-US" sz="2800" i="0" u="none" strike="noStrike" cap="none" dirty="0">
                <a:solidFill>
                  <a:srgbClr val="FFFFF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Roboto"/>
              </a:rPr>
              <a:t>προβλέψεις</a:t>
            </a:r>
            <a:r>
              <a:rPr lang="en-US" sz="2800" i="0" u="none" strike="noStrike" cap="none" dirty="0">
                <a:solidFill>
                  <a:srgbClr val="FFFFF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Roboto Medium"/>
              </a:rPr>
              <a:t> βάσει πολλών δεδομένων.</a:t>
            </a:r>
            <a:endParaRPr lang="el-GR" sz="2800" i="0" u="none" strike="noStrike" cap="none" dirty="0">
              <a:solidFill>
                <a:srgbClr val="FFFFFF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  <a:sym typeface="Roboto Medium"/>
            </a:endParaRPr>
          </a:p>
          <a:p>
            <a:r>
              <a:rPr lang="en-US" sz="2800" dirty="0">
                <a:latin typeface="Roboto"/>
                <a:ea typeface="Roboto"/>
                <a:cs typeface="Roboto"/>
                <a:sym typeface="Roboto"/>
              </a:rPr>
              <a:t>Τα </a:t>
            </a:r>
            <a:r>
              <a:rPr lang="en-US" sz="2800" dirty="0" err="1">
                <a:latin typeface="Roboto"/>
                <a:ea typeface="Roboto"/>
                <a:cs typeface="Roboto"/>
                <a:sym typeface="Roboto"/>
              </a:rPr>
              <a:t>μοντέλ</a:t>
            </a:r>
            <a:r>
              <a:rPr lang="en-US" sz="2800" dirty="0">
                <a:latin typeface="Roboto"/>
                <a:ea typeface="Roboto"/>
                <a:cs typeface="Roboto"/>
                <a:sym typeface="Roboto"/>
              </a:rPr>
              <a:t>α βοηθούν στην επίλυση </a:t>
            </a:r>
            <a:r>
              <a:rPr lang="en-US" b="1" dirty="0">
                <a:solidFill>
                  <a:schemeClr val="bg1"/>
                </a:solidFill>
                <a:latin typeface="Roboto"/>
                <a:ea typeface="Roboto"/>
                <a:cs typeface="Roboto"/>
                <a:sym typeface="Roboto"/>
              </a:rPr>
              <a:t>σύνθετων</a:t>
            </a:r>
            <a:r>
              <a:rPr lang="en-US" sz="2800" dirty="0">
                <a:latin typeface="Roboto"/>
                <a:ea typeface="Roboto"/>
                <a:cs typeface="Roboto"/>
                <a:sym typeface="Roboto"/>
              </a:rPr>
              <a:t> προβλημάτων που απαιτούν κάτι περισσότερο από μια προσέγγιση βάσει κανόνα</a:t>
            </a:r>
            <a:r>
              <a:rPr lang="el-GR" dirty="0">
                <a:solidFill>
                  <a:srgbClr val="FFFFF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Roboto Medium"/>
              </a:rPr>
              <a:t>.</a:t>
            </a:r>
          </a:p>
          <a:p>
            <a:r>
              <a:rPr lang="el-GR" sz="2800" dirty="0">
                <a:latin typeface="Roboto"/>
                <a:ea typeface="Roboto"/>
                <a:cs typeface="Roboto"/>
                <a:sym typeface="Roboto"/>
              </a:rPr>
              <a:t>Δεν </a:t>
            </a:r>
            <a:r>
              <a:rPr lang="el-GR" sz="2800" dirty="0">
                <a:solidFill>
                  <a:schemeClr val="bg1"/>
                </a:solidFill>
                <a:latin typeface="Roboto"/>
                <a:ea typeface="Roboto"/>
                <a:cs typeface="Roboto"/>
                <a:sym typeface="Roboto"/>
              </a:rPr>
              <a:t>απαιτούν</a:t>
            </a:r>
            <a:r>
              <a:rPr lang="el-GR" sz="2800" dirty="0">
                <a:latin typeface="Roboto"/>
                <a:ea typeface="Roboto"/>
                <a:cs typeface="Roboto"/>
                <a:sym typeface="Roboto"/>
              </a:rPr>
              <a:t> όλα τα προβλήματα  ένα μοντέλο μηχανικής μάθησης. </a:t>
            </a:r>
            <a:endParaRPr lang="el-GR" dirty="0">
              <a:latin typeface="Roboto"/>
              <a:ea typeface="Roboto"/>
              <a:cs typeface="Roboto"/>
              <a:sym typeface="Roboto"/>
            </a:endParaRPr>
          </a:p>
          <a:p>
            <a:r>
              <a:rPr lang="el-GR" sz="2800" dirty="0">
                <a:latin typeface="Roboto"/>
                <a:ea typeface="Roboto"/>
                <a:cs typeface="Roboto"/>
                <a:sym typeface="Roboto"/>
              </a:rPr>
              <a:t>Παραδείγματα μάθησης με/χωρίς επίβλεψη, </a:t>
            </a:r>
            <a:r>
              <a:rPr lang="el-GR" sz="2800" dirty="0" err="1">
                <a:latin typeface="Roboto"/>
                <a:ea typeface="Roboto"/>
                <a:cs typeface="Roboto"/>
                <a:sym typeface="Roboto"/>
              </a:rPr>
              <a:t>ενισχ</a:t>
            </a:r>
            <a:r>
              <a:rPr lang="el-GR" sz="2800" dirty="0">
                <a:latin typeface="Roboto"/>
                <a:ea typeface="Roboto"/>
                <a:cs typeface="Roboto"/>
                <a:sym typeface="Roboto"/>
              </a:rPr>
              <a:t>. μάθησης </a:t>
            </a:r>
          </a:p>
          <a:p>
            <a:endParaRPr lang="el-GR" sz="2800" i="0" u="none" strike="noStrike" cap="none" dirty="0">
              <a:solidFill>
                <a:srgbClr val="FFFFFF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  <a:sym typeface="Roboto Medium"/>
            </a:endParaRPr>
          </a:p>
          <a:p>
            <a:endPara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9071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3404CA-70E7-6020-12C8-D1D7502B8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err="1">
                <a:latin typeface="Roboto"/>
                <a:ea typeface="Roboto"/>
                <a:cs typeface="Roboto"/>
                <a:sym typeface="Roboto"/>
              </a:rPr>
              <a:t>Πώς</a:t>
            </a:r>
            <a:r>
              <a:rPr lang="en-US" sz="4400" dirty="0">
                <a:latin typeface="Roboto"/>
                <a:ea typeface="Roboto"/>
                <a:cs typeface="Roboto"/>
                <a:sym typeface="Roboto"/>
              </a:rPr>
              <a:t> μαθα</a:t>
            </a:r>
            <a:r>
              <a:rPr lang="en-US" sz="4400" dirty="0" err="1">
                <a:latin typeface="Roboto"/>
                <a:ea typeface="Roboto"/>
                <a:cs typeface="Roboto"/>
                <a:sym typeface="Roboto"/>
              </a:rPr>
              <a:t>ίνουν</a:t>
            </a:r>
            <a:r>
              <a:rPr lang="en-US" sz="4400" dirty="0"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-US" sz="4400" dirty="0" err="1">
                <a:latin typeface="Roboto"/>
                <a:ea typeface="Roboto"/>
                <a:cs typeface="Roboto"/>
                <a:sym typeface="Roboto"/>
              </a:rPr>
              <a:t>οι</a:t>
            </a:r>
            <a:r>
              <a:rPr lang="en-US" sz="4400" dirty="0">
                <a:latin typeface="Roboto"/>
                <a:ea typeface="Roboto"/>
                <a:cs typeface="Roboto"/>
                <a:sym typeface="Roboto"/>
              </a:rPr>
              <a:t> υπ</a:t>
            </a:r>
            <a:r>
              <a:rPr lang="en-US" sz="4400" dirty="0" err="1">
                <a:latin typeface="Roboto"/>
                <a:ea typeface="Roboto"/>
                <a:cs typeface="Roboto"/>
                <a:sym typeface="Roboto"/>
              </a:rPr>
              <a:t>ολογιστές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264EA1-DDAD-6202-C5EE-C606D0A2EA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bg1"/>
                </a:solidFill>
                <a:latin typeface="Roboto"/>
                <a:ea typeface="Roboto"/>
                <a:cs typeface="Roboto"/>
                <a:sym typeface="Roboto"/>
              </a:rPr>
              <a:t>Τα </a:t>
            </a:r>
            <a:r>
              <a:rPr lang="en-US" sz="2800" dirty="0" err="1">
                <a:solidFill>
                  <a:schemeClr val="bg1"/>
                </a:solidFill>
                <a:latin typeface="Roboto"/>
                <a:ea typeface="Roboto"/>
                <a:cs typeface="Roboto"/>
                <a:sym typeface="Roboto"/>
              </a:rPr>
              <a:t>μοντέλ</a:t>
            </a:r>
            <a:r>
              <a:rPr lang="en-US" sz="2800" dirty="0">
                <a:solidFill>
                  <a:schemeClr val="bg1"/>
                </a:solidFill>
                <a:latin typeface="Roboto"/>
                <a:ea typeface="Roboto"/>
                <a:cs typeface="Roboto"/>
                <a:sym typeface="Roboto"/>
              </a:rPr>
              <a:t>α ταξινόμησης πρέπει να είναι </a:t>
            </a:r>
            <a:r>
              <a:rPr lang="en-US" sz="2800" b="1" dirty="0">
                <a:solidFill>
                  <a:schemeClr val="bg1"/>
                </a:solidFill>
                <a:latin typeface="Roboto"/>
                <a:ea typeface="Roboto"/>
                <a:cs typeface="Roboto"/>
                <a:sym typeface="Roboto"/>
              </a:rPr>
              <a:t>εκπαιδευμένα με παραδείγματα δεδομένων</a:t>
            </a:r>
            <a:r>
              <a:rPr lang="en-US" sz="2800" dirty="0">
                <a:solidFill>
                  <a:schemeClr val="bg1"/>
                </a:solidFill>
                <a:latin typeface="Roboto"/>
                <a:ea typeface="Roboto"/>
                <a:cs typeface="Roboto"/>
                <a:sym typeface="Roboto"/>
              </a:rPr>
              <a:t> που διαθέτουν ήδη επισημάνσεις που έχουν εκχωρηθεί από άνθρωπο</a:t>
            </a:r>
            <a:r>
              <a:rPr lang="el-GR" sz="2800" dirty="0">
                <a:solidFill>
                  <a:schemeClr val="bg1"/>
                </a:solidFill>
                <a:latin typeface="Roboto"/>
                <a:ea typeface="Roboto"/>
                <a:cs typeface="Roboto"/>
                <a:sym typeface="Roboto"/>
              </a:rPr>
              <a:t>.</a:t>
            </a:r>
          </a:p>
          <a:p>
            <a:r>
              <a:rPr lang="el-GR" sz="2800" dirty="0">
                <a:solidFill>
                  <a:schemeClr val="bg1"/>
                </a:solidFill>
                <a:latin typeface="Roboto"/>
                <a:ea typeface="Roboto"/>
                <a:cs typeface="Roboto"/>
                <a:sym typeface="Roboto"/>
              </a:rPr>
              <a:t>Όσο </a:t>
            </a:r>
            <a:r>
              <a:rPr lang="el-GR" sz="2800" b="1" dirty="0">
                <a:solidFill>
                  <a:schemeClr val="bg1"/>
                </a:solidFill>
                <a:latin typeface="Roboto"/>
                <a:ea typeface="Roboto"/>
                <a:cs typeface="Roboto"/>
                <a:sym typeface="Roboto"/>
              </a:rPr>
              <a:t>περισσότερα δεδομένα εκπαίδευσης</a:t>
            </a:r>
            <a:r>
              <a:rPr lang="el-GR" sz="2800" dirty="0">
                <a:solidFill>
                  <a:schemeClr val="bg1"/>
                </a:solidFill>
                <a:latin typeface="Roboto"/>
                <a:ea typeface="Roboto"/>
                <a:cs typeface="Roboto"/>
                <a:sym typeface="Roboto"/>
              </a:rPr>
              <a:t> χρησιμοποιείτε, τόσο </a:t>
            </a:r>
            <a:r>
              <a:rPr lang="el-GR" sz="2800" b="1" dirty="0">
                <a:solidFill>
                  <a:schemeClr val="bg1"/>
                </a:solidFill>
                <a:latin typeface="Roboto"/>
                <a:ea typeface="Roboto"/>
                <a:cs typeface="Roboto"/>
                <a:sym typeface="Roboto"/>
              </a:rPr>
              <a:t>πιο ακριβές</a:t>
            </a:r>
            <a:r>
              <a:rPr lang="el-GR" sz="2800" dirty="0">
                <a:solidFill>
                  <a:schemeClr val="bg1"/>
                </a:solidFill>
                <a:latin typeface="Roboto"/>
                <a:ea typeface="Roboto"/>
                <a:cs typeface="Roboto"/>
                <a:sym typeface="Roboto"/>
              </a:rPr>
              <a:t> θα είναι το μοντέλο. </a:t>
            </a:r>
          </a:p>
          <a:p>
            <a:r>
              <a:rPr lang="el-GR" dirty="0">
                <a:solidFill>
                  <a:schemeClr val="bg1"/>
                </a:solidFill>
                <a:latin typeface="Roboto"/>
                <a:ea typeface="Roboto"/>
                <a:cs typeface="Roboto"/>
                <a:sym typeface="Roboto"/>
              </a:rPr>
              <a:t>Κλάση </a:t>
            </a:r>
            <a:r>
              <a:rPr lang="en-GB" dirty="0">
                <a:solidFill>
                  <a:schemeClr val="bg1"/>
                </a:solidFill>
                <a:latin typeface="Roboto"/>
                <a:ea typeface="Roboto"/>
                <a:cs typeface="Roboto"/>
                <a:sym typeface="Roboto"/>
              </a:rPr>
              <a:t>vs</a:t>
            </a:r>
            <a:r>
              <a:rPr lang="el-GR" dirty="0">
                <a:solidFill>
                  <a:schemeClr val="bg1"/>
                </a:solidFill>
                <a:latin typeface="Roboto"/>
                <a:ea typeface="Roboto"/>
                <a:cs typeface="Roboto"/>
                <a:sym typeface="Roboto"/>
              </a:rPr>
              <a:t> επισήμανση (ή επισημείωση)</a:t>
            </a:r>
          </a:p>
          <a:p>
            <a:endParaRPr lang="el-GR" sz="2800" dirty="0">
              <a:solidFill>
                <a:schemeClr val="bg1"/>
              </a:solidFill>
              <a:latin typeface="Roboto"/>
              <a:ea typeface="Roboto"/>
              <a:cs typeface="Roboto"/>
              <a:sym typeface="Roboto"/>
            </a:endParaRPr>
          </a:p>
          <a:p>
            <a:endParaRPr lang="el-GR" sz="2800" dirty="0">
              <a:solidFill>
                <a:schemeClr val="bg1"/>
              </a:solidFill>
              <a:latin typeface="Roboto"/>
              <a:ea typeface="Roboto"/>
              <a:cs typeface="Roboto"/>
              <a:sym typeface="Roboto"/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7653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87731D-01CB-AFAC-ABE8-7FE5DA28A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err="1">
                <a:latin typeface="Roboto"/>
                <a:ea typeface="Roboto"/>
                <a:cs typeface="Roboto"/>
                <a:sym typeface="Roboto"/>
              </a:rPr>
              <a:t>Είσοδος</a:t>
            </a:r>
            <a:r>
              <a:rPr lang="en-US" sz="4400" dirty="0">
                <a:latin typeface="Roboto"/>
                <a:ea typeface="Roboto"/>
                <a:cs typeface="Roboto"/>
                <a:sym typeface="Roboto"/>
              </a:rPr>
              <a:t> π</a:t>
            </a:r>
            <a:r>
              <a:rPr lang="en-US" sz="4400" dirty="0" err="1">
                <a:latin typeface="Roboto"/>
                <a:ea typeface="Roboto"/>
                <a:cs typeface="Roboto"/>
                <a:sym typeface="Roboto"/>
              </a:rPr>
              <a:t>ροκ</a:t>
            </a:r>
            <a:r>
              <a:rPr lang="en-US" sz="4400" dirty="0">
                <a:latin typeface="Roboto"/>
                <a:ea typeface="Roboto"/>
                <a:cs typeface="Roboto"/>
                <a:sym typeface="Roboto"/>
              </a:rPr>
              <a:t>αταλήψεων,</a:t>
            </a:r>
            <a:br>
              <a:rPr lang="el-GR" sz="4400" dirty="0">
                <a:latin typeface="Roboto"/>
                <a:ea typeface="Roboto"/>
                <a:cs typeface="Roboto"/>
                <a:sym typeface="Roboto"/>
              </a:rPr>
            </a:br>
            <a:r>
              <a:rPr lang="en-US" sz="4400" dirty="0" err="1">
                <a:latin typeface="Roboto"/>
                <a:ea typeface="Roboto"/>
                <a:cs typeface="Roboto"/>
                <a:sym typeface="Roboto"/>
              </a:rPr>
              <a:t>έξοδος</a:t>
            </a:r>
            <a:r>
              <a:rPr lang="en-US" sz="4400" dirty="0">
                <a:latin typeface="Roboto"/>
                <a:ea typeface="Roboto"/>
                <a:cs typeface="Roboto"/>
                <a:sym typeface="Roboto"/>
              </a:rPr>
              <a:t> π</a:t>
            </a:r>
            <a:r>
              <a:rPr lang="en-US" sz="4400" dirty="0" err="1">
                <a:latin typeface="Roboto"/>
                <a:ea typeface="Roboto"/>
                <a:cs typeface="Roboto"/>
                <a:sym typeface="Roboto"/>
              </a:rPr>
              <a:t>ροκ</a:t>
            </a:r>
            <a:r>
              <a:rPr lang="en-US" sz="4400" dirty="0">
                <a:latin typeface="Roboto"/>
                <a:ea typeface="Roboto"/>
                <a:cs typeface="Roboto"/>
                <a:sym typeface="Roboto"/>
              </a:rPr>
              <a:t>αταλήψεων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346F6C-B1B4-A024-B019-459EA402C0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800" dirty="0">
                <a:solidFill>
                  <a:schemeClr val="bg1"/>
                </a:solidFill>
                <a:latin typeface="Roboto"/>
                <a:ea typeface="Roboto"/>
                <a:cs typeface="Roboto"/>
                <a:sym typeface="Roboto"/>
              </a:rPr>
              <a:t>Ένα σύνολο δεδομένων χρησιμοποιείται για τη δημιουργία ενός μοντέλου ML </a:t>
            </a:r>
            <a:r>
              <a:rPr lang="el-GR" sz="2800" dirty="0">
                <a:solidFill>
                  <a:schemeClr val="bg1"/>
                </a:solidFill>
                <a:latin typeface="Roboto"/>
                <a:ea typeface="Roboto"/>
                <a:cs typeface="Roboto"/>
                <a:sym typeface="Wingdings" panose="05000000000000000000" pitchFamily="2" charset="2"/>
              </a:rPr>
              <a:t> </a:t>
            </a:r>
            <a:r>
              <a:rPr lang="el-GR" sz="2800" dirty="0">
                <a:solidFill>
                  <a:schemeClr val="bg1"/>
                </a:solidFill>
                <a:latin typeface="Roboto"/>
                <a:ea typeface="Roboto"/>
                <a:cs typeface="Roboto"/>
                <a:sym typeface="Roboto"/>
              </a:rPr>
              <a:t>Το μοντέλο </a:t>
            </a:r>
            <a:r>
              <a:rPr lang="el-GR" b="1" dirty="0">
                <a:solidFill>
                  <a:schemeClr val="bg1"/>
                </a:solidFill>
                <a:latin typeface="Roboto"/>
                <a:ea typeface="Roboto"/>
                <a:cs typeface="Roboto"/>
                <a:sym typeface="Roboto"/>
              </a:rPr>
              <a:t>εκπαιδεύεται</a:t>
            </a:r>
            <a:r>
              <a:rPr lang="el-GR" sz="2800" dirty="0">
                <a:solidFill>
                  <a:schemeClr val="bg1"/>
                </a:solidFill>
                <a:latin typeface="Roboto"/>
                <a:ea typeface="Roboto"/>
                <a:cs typeface="Roboto"/>
                <a:sym typeface="Roboto"/>
              </a:rPr>
              <a:t> με ορισμένα από τα δεδομένα </a:t>
            </a:r>
            <a:r>
              <a:rPr lang="el-GR" sz="2800" dirty="0">
                <a:solidFill>
                  <a:schemeClr val="bg1"/>
                </a:solidFill>
                <a:latin typeface="Roboto"/>
                <a:ea typeface="Roboto"/>
                <a:cs typeface="Roboto"/>
                <a:sym typeface="Wingdings" panose="05000000000000000000" pitchFamily="2" charset="2"/>
              </a:rPr>
              <a:t> </a:t>
            </a:r>
            <a:r>
              <a:rPr lang="el-GR" sz="2800" dirty="0">
                <a:solidFill>
                  <a:schemeClr val="bg1"/>
                </a:solidFill>
                <a:latin typeface="Roboto"/>
                <a:ea typeface="Roboto"/>
                <a:cs typeface="Roboto"/>
                <a:sym typeface="Roboto"/>
              </a:rPr>
              <a:t>και στη συνέχεια, </a:t>
            </a:r>
            <a:r>
              <a:rPr lang="el-GR" b="1" dirty="0">
                <a:solidFill>
                  <a:schemeClr val="bg1"/>
                </a:solidFill>
                <a:latin typeface="Roboto"/>
                <a:ea typeface="Roboto"/>
                <a:cs typeface="Roboto"/>
                <a:sym typeface="Roboto"/>
              </a:rPr>
              <a:t>δοκιμάζεται </a:t>
            </a:r>
            <a:r>
              <a:rPr lang="el-GR" sz="2800" dirty="0">
                <a:solidFill>
                  <a:schemeClr val="bg1"/>
                </a:solidFill>
                <a:latin typeface="Roboto"/>
                <a:ea typeface="Roboto"/>
                <a:cs typeface="Roboto"/>
                <a:sym typeface="Roboto"/>
              </a:rPr>
              <a:t>με τα υπόλοιπα δεδομένα </a:t>
            </a:r>
            <a:r>
              <a:rPr lang="el-GR" sz="2800" dirty="0">
                <a:solidFill>
                  <a:schemeClr val="bg1"/>
                </a:solidFill>
                <a:latin typeface="Roboto"/>
                <a:ea typeface="Roboto"/>
                <a:cs typeface="Roboto"/>
                <a:sym typeface="Wingdings" panose="05000000000000000000" pitchFamily="2" charset="2"/>
              </a:rPr>
              <a:t> </a:t>
            </a:r>
            <a:r>
              <a:rPr lang="el-GR" sz="2800" dirty="0">
                <a:solidFill>
                  <a:schemeClr val="bg1"/>
                </a:solidFill>
                <a:latin typeface="Roboto"/>
                <a:ea typeface="Roboto"/>
                <a:cs typeface="Roboto"/>
                <a:sym typeface="Roboto"/>
              </a:rPr>
              <a:t>Μόλις το μοντέλο ML έχει εκπαιδευτεί και δοκιμαστεί, είναι έτοιμο για χρήση στον πραγματικό κόσμο.</a:t>
            </a:r>
          </a:p>
          <a:p>
            <a:r>
              <a:rPr lang="el-GR" dirty="0">
                <a:solidFill>
                  <a:schemeClr val="bg1"/>
                </a:solidFill>
                <a:latin typeface="Roboto"/>
                <a:ea typeface="Roboto"/>
                <a:cs typeface="Roboto"/>
                <a:sym typeface="Roboto"/>
              </a:rPr>
              <a:t>Στο παράδειγμα του σούπερ </a:t>
            </a:r>
            <a:r>
              <a:rPr lang="el-GR" dirty="0" err="1">
                <a:solidFill>
                  <a:schemeClr val="bg1"/>
                </a:solidFill>
                <a:latin typeface="Roboto"/>
                <a:ea typeface="Roboto"/>
                <a:cs typeface="Roboto"/>
                <a:sym typeface="Roboto"/>
              </a:rPr>
              <a:t>μάρκετ</a:t>
            </a:r>
            <a:r>
              <a:rPr lang="el-GR" dirty="0">
                <a:solidFill>
                  <a:schemeClr val="bg1"/>
                </a:solidFill>
                <a:latin typeface="Roboto"/>
                <a:ea typeface="Roboto"/>
                <a:cs typeface="Roboto"/>
                <a:sym typeface="Roboto"/>
              </a:rPr>
              <a:t>, γ</a:t>
            </a:r>
            <a:r>
              <a:rPr lang="el-GR" sz="2800" dirty="0">
                <a:latin typeface="Roboto"/>
                <a:ea typeface="Roboto"/>
                <a:cs typeface="Roboto"/>
                <a:sym typeface="Roboto"/>
              </a:rPr>
              <a:t>ιατί πιστεύετε ότι το σούπερ </a:t>
            </a:r>
            <a:r>
              <a:rPr lang="el-GR" sz="2800" dirty="0" err="1">
                <a:latin typeface="Roboto"/>
                <a:ea typeface="Roboto"/>
                <a:cs typeface="Roboto"/>
                <a:sym typeface="Roboto"/>
              </a:rPr>
              <a:t>μάρκετ</a:t>
            </a:r>
            <a:r>
              <a:rPr lang="el-GR" sz="2800" dirty="0">
                <a:latin typeface="Roboto"/>
                <a:ea typeface="Roboto"/>
                <a:cs typeface="Roboto"/>
                <a:sym typeface="Roboto"/>
              </a:rPr>
              <a:t> θεώρησε ότι το μοντέλο δεν ήταν αρκετά ακριβές;</a:t>
            </a:r>
          </a:p>
          <a:p>
            <a:pPr lvl="1"/>
            <a:r>
              <a:rPr lang="el-GR" dirty="0">
                <a:latin typeface="Roboto"/>
                <a:ea typeface="Roboto"/>
                <a:cs typeface="Roboto"/>
                <a:sym typeface="Roboto"/>
              </a:rPr>
              <a:t>Τι θα μπορούσατε να κάνετε για να βελτιώσετε την ακρίβεια του μοντέλου σας; </a:t>
            </a:r>
          </a:p>
          <a:p>
            <a:pPr marL="457200" lvl="1" indent="0">
              <a:buNone/>
            </a:pPr>
            <a:endParaRPr lang="el-GR" dirty="0">
              <a:latin typeface="Roboto"/>
              <a:ea typeface="Roboto"/>
              <a:cs typeface="Roboto"/>
              <a:sym typeface="Roboto"/>
            </a:endParaRPr>
          </a:p>
          <a:p>
            <a:endParaRPr lang="el-GR" dirty="0">
              <a:solidFill>
                <a:schemeClr val="bg1"/>
              </a:solidFill>
              <a:latin typeface="Roboto"/>
              <a:ea typeface="Roboto"/>
              <a:cs typeface="Roboto"/>
              <a:sym typeface="Roboto"/>
            </a:endParaRPr>
          </a:p>
          <a:p>
            <a:endParaRPr lang="el-GR" dirty="0">
              <a:solidFill>
                <a:schemeClr val="bg1"/>
              </a:solidFill>
              <a:latin typeface="Roboto"/>
              <a:ea typeface="Roboto"/>
              <a:cs typeface="Roboto"/>
              <a:sym typeface="Roboto"/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0045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19F24E-F62D-EBD3-6B6F-FE94498D3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err="1">
                <a:latin typeface="Roboto"/>
                <a:ea typeface="Roboto"/>
                <a:cs typeface="Roboto"/>
                <a:sym typeface="Roboto"/>
              </a:rPr>
              <a:t>Είσοδος</a:t>
            </a:r>
            <a:r>
              <a:rPr lang="en-US" sz="4400" dirty="0">
                <a:latin typeface="Roboto"/>
                <a:ea typeface="Roboto"/>
                <a:cs typeface="Roboto"/>
                <a:sym typeface="Roboto"/>
              </a:rPr>
              <a:t> π</a:t>
            </a:r>
            <a:r>
              <a:rPr lang="en-US" sz="4400" dirty="0" err="1">
                <a:latin typeface="Roboto"/>
                <a:ea typeface="Roboto"/>
                <a:cs typeface="Roboto"/>
                <a:sym typeface="Roboto"/>
              </a:rPr>
              <a:t>ροκ</a:t>
            </a:r>
            <a:r>
              <a:rPr lang="en-US" sz="4400" dirty="0">
                <a:latin typeface="Roboto"/>
                <a:ea typeface="Roboto"/>
                <a:cs typeface="Roboto"/>
                <a:sym typeface="Roboto"/>
              </a:rPr>
              <a:t>αταλήψεων,</a:t>
            </a:r>
            <a:br>
              <a:rPr lang="el-GR" sz="4400" dirty="0">
                <a:latin typeface="Roboto"/>
                <a:ea typeface="Roboto"/>
                <a:cs typeface="Roboto"/>
                <a:sym typeface="Roboto"/>
              </a:rPr>
            </a:br>
            <a:r>
              <a:rPr lang="en-US" sz="4400" dirty="0" err="1">
                <a:latin typeface="Roboto"/>
                <a:ea typeface="Roboto"/>
                <a:cs typeface="Roboto"/>
                <a:sym typeface="Roboto"/>
              </a:rPr>
              <a:t>έξοδος</a:t>
            </a:r>
            <a:r>
              <a:rPr lang="en-US" sz="4400" dirty="0">
                <a:latin typeface="Roboto"/>
                <a:ea typeface="Roboto"/>
                <a:cs typeface="Roboto"/>
                <a:sym typeface="Roboto"/>
              </a:rPr>
              <a:t> π</a:t>
            </a:r>
            <a:r>
              <a:rPr lang="en-US" sz="4400" dirty="0" err="1">
                <a:latin typeface="Roboto"/>
                <a:ea typeface="Roboto"/>
                <a:cs typeface="Roboto"/>
                <a:sym typeface="Roboto"/>
              </a:rPr>
              <a:t>ροκ</a:t>
            </a:r>
            <a:r>
              <a:rPr lang="en-US" sz="4400" dirty="0">
                <a:latin typeface="Roboto"/>
                <a:ea typeface="Roboto"/>
                <a:cs typeface="Roboto"/>
                <a:sym typeface="Roboto"/>
              </a:rPr>
              <a:t>αταλήψεων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9EAF27-FF6F-F92B-4131-BFD9411651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>
                <a:latin typeface="Roboto"/>
                <a:ea typeface="Roboto"/>
                <a:cs typeface="Roboto"/>
                <a:sym typeface="Roboto"/>
              </a:rPr>
              <a:t>Προκαταλήψεις θεωρούνται τα δεδομένα εξόδου ενός μοντέλου μηχανικής μάθησης που ευνοούν ορισμένα πράγματα και υποβαθμίζουν ή αποκλείουν άλλα.</a:t>
            </a:r>
          </a:p>
          <a:p>
            <a:r>
              <a:rPr lang="en-US" sz="2800" dirty="0">
                <a:latin typeface="Roboto"/>
                <a:ea typeface="Roboto"/>
                <a:cs typeface="Roboto"/>
                <a:sym typeface="Roboto"/>
              </a:rPr>
              <a:t>Παρα</a:t>
            </a:r>
            <a:r>
              <a:rPr lang="en-US" sz="2800" dirty="0" err="1">
                <a:latin typeface="Roboto"/>
                <a:ea typeface="Roboto"/>
                <a:cs typeface="Roboto"/>
                <a:sym typeface="Roboto"/>
              </a:rPr>
              <a:t>δείγμ</a:t>
            </a:r>
            <a:r>
              <a:rPr lang="en-US" sz="2800" dirty="0">
                <a:latin typeface="Roboto"/>
                <a:ea typeface="Roboto"/>
                <a:cs typeface="Roboto"/>
                <a:sym typeface="Roboto"/>
              </a:rPr>
              <a:t>ατα προκαταλήψεων μηχανικής μάθησης</a:t>
            </a:r>
            <a:r>
              <a:rPr lang="el-GR" sz="2800" dirty="0">
                <a:latin typeface="Roboto"/>
                <a:ea typeface="Roboto"/>
                <a:cs typeface="Roboto"/>
                <a:sym typeface="Roboto"/>
              </a:rPr>
              <a:t>.</a:t>
            </a:r>
          </a:p>
          <a:p>
            <a:r>
              <a:rPr lang="el-GR" dirty="0">
                <a:latin typeface="Roboto"/>
                <a:ea typeface="Roboto"/>
                <a:cs typeface="Roboto"/>
                <a:sym typeface="Roboto"/>
              </a:rPr>
              <a:t>Κοινωνικές προκαταλήψεις: </a:t>
            </a:r>
            <a:r>
              <a:rPr lang="el-GR" sz="2800" dirty="0">
                <a:latin typeface="Roboto"/>
                <a:ea typeface="Roboto"/>
                <a:cs typeface="Roboto"/>
                <a:sym typeface="Roboto"/>
              </a:rPr>
              <a:t>όταν τα δεδομένα που χρησιμοποιούνται για την εκπαίδευση ενός μοντέλου αντικατοπτρίζουν τις προκαταλήψεις που υπάρχουν στην κοινωνία.</a:t>
            </a:r>
          </a:p>
          <a:p>
            <a:r>
              <a:rPr lang="el-GR" sz="2800" dirty="0">
                <a:latin typeface="Roboto"/>
                <a:ea typeface="Roboto"/>
                <a:cs typeface="Roboto"/>
                <a:sym typeface="Roboto"/>
              </a:rPr>
              <a:t>Υποθέστε μια εφαρμογή AI που προβλέπει τη δουλειά που μπορεί να κάνει ένα άτομο, με το μοντέλο να έχει εκπαιδευτεί χρησιμοποιώντας δεδομένα απασχόλησης από το 1960.</a:t>
            </a:r>
          </a:p>
          <a:p>
            <a:endParaRPr lang="el-GR" sz="2800" dirty="0">
              <a:latin typeface="Roboto"/>
              <a:ea typeface="Roboto"/>
              <a:cs typeface="Roboto"/>
              <a:sym typeface="Roboto"/>
            </a:endParaRPr>
          </a:p>
          <a:p>
            <a:endParaRPr lang="el-GR" dirty="0">
              <a:latin typeface="Roboto"/>
              <a:ea typeface="Roboto"/>
              <a:cs typeface="Roboto"/>
              <a:sym typeface="Roboto"/>
            </a:endParaRPr>
          </a:p>
          <a:p>
            <a:endParaRPr lang="el-GR" dirty="0">
              <a:latin typeface="Roboto"/>
              <a:ea typeface="Roboto"/>
              <a:cs typeface="Roboto"/>
              <a:sym typeface="Roboto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6652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65EDCC-84F1-46C1-5A15-C5B3FB0136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err="1">
                <a:latin typeface="Roboto"/>
                <a:ea typeface="Roboto"/>
                <a:cs typeface="Roboto"/>
                <a:sym typeface="Roboto"/>
              </a:rPr>
              <a:t>Είσοδος</a:t>
            </a:r>
            <a:r>
              <a:rPr lang="en-US" sz="4400" dirty="0">
                <a:latin typeface="Roboto"/>
                <a:ea typeface="Roboto"/>
                <a:cs typeface="Roboto"/>
                <a:sym typeface="Roboto"/>
              </a:rPr>
              <a:t> π</a:t>
            </a:r>
            <a:r>
              <a:rPr lang="en-US" sz="4400" dirty="0" err="1">
                <a:latin typeface="Roboto"/>
                <a:ea typeface="Roboto"/>
                <a:cs typeface="Roboto"/>
                <a:sym typeface="Roboto"/>
              </a:rPr>
              <a:t>ροκ</a:t>
            </a:r>
            <a:r>
              <a:rPr lang="en-US" sz="4400" dirty="0">
                <a:latin typeface="Roboto"/>
                <a:ea typeface="Roboto"/>
                <a:cs typeface="Roboto"/>
                <a:sym typeface="Roboto"/>
              </a:rPr>
              <a:t>αταλήψεων,</a:t>
            </a:r>
            <a:br>
              <a:rPr lang="el-GR" sz="4400" dirty="0">
                <a:latin typeface="Roboto"/>
                <a:ea typeface="Roboto"/>
                <a:cs typeface="Roboto"/>
                <a:sym typeface="Roboto"/>
              </a:rPr>
            </a:br>
            <a:r>
              <a:rPr lang="en-US" sz="4400" dirty="0" err="1">
                <a:latin typeface="Roboto"/>
                <a:ea typeface="Roboto"/>
                <a:cs typeface="Roboto"/>
                <a:sym typeface="Roboto"/>
              </a:rPr>
              <a:t>έξοδος</a:t>
            </a:r>
            <a:r>
              <a:rPr lang="en-US" sz="4400" dirty="0">
                <a:latin typeface="Roboto"/>
                <a:ea typeface="Roboto"/>
                <a:cs typeface="Roboto"/>
                <a:sym typeface="Roboto"/>
              </a:rPr>
              <a:t> π</a:t>
            </a:r>
            <a:r>
              <a:rPr lang="en-US" sz="4400" dirty="0" err="1">
                <a:latin typeface="Roboto"/>
                <a:ea typeface="Roboto"/>
                <a:cs typeface="Roboto"/>
                <a:sym typeface="Roboto"/>
              </a:rPr>
              <a:t>ροκ</a:t>
            </a:r>
            <a:r>
              <a:rPr lang="en-US" sz="4400" dirty="0">
                <a:latin typeface="Roboto"/>
                <a:ea typeface="Roboto"/>
                <a:cs typeface="Roboto"/>
                <a:sym typeface="Roboto"/>
              </a:rPr>
              <a:t>αταλήψεων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B374F-0D32-F767-1336-BE1473F4CB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0" indent="-3429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Font typeface="Roboto"/>
              <a:buChar char="●"/>
            </a:pPr>
            <a:r>
              <a:rPr lang="el-GR" sz="2800" dirty="0">
                <a:latin typeface="Roboto"/>
                <a:ea typeface="Roboto"/>
                <a:cs typeface="Roboto"/>
                <a:sym typeface="Roboto"/>
              </a:rPr>
              <a:t>Μεγάλα και αντιπροσωπευτικά σύνολα δεδομένων για την εκπαίδευση μοντέλων ML</a:t>
            </a:r>
            <a:endParaRPr lang="el-GR" dirty="0">
              <a:latin typeface="Roboto"/>
              <a:ea typeface="Roboto"/>
              <a:cs typeface="Roboto"/>
              <a:sym typeface="Roboto"/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Roboto"/>
              <a:buChar char="●"/>
            </a:pPr>
            <a:r>
              <a:rPr lang="el-GR" sz="2800" dirty="0">
                <a:latin typeface="Roboto"/>
                <a:ea typeface="Roboto"/>
                <a:cs typeface="Roboto"/>
                <a:sym typeface="Roboto"/>
              </a:rPr>
              <a:t>Δεδομένα δοκιμής (διαφορετικά από τα δεδομένα εκπαίδευσης)</a:t>
            </a:r>
            <a:endParaRPr lang="el-GR" dirty="0">
              <a:latin typeface="Roboto"/>
              <a:ea typeface="Roboto"/>
              <a:cs typeface="Roboto"/>
              <a:sym typeface="Roboto"/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Roboto"/>
              <a:buChar char="●"/>
            </a:pPr>
            <a:r>
              <a:rPr lang="el-GR" sz="2800" dirty="0">
                <a:latin typeface="Roboto"/>
                <a:ea typeface="Roboto"/>
                <a:cs typeface="Roboto"/>
                <a:sym typeface="Roboto"/>
              </a:rPr>
              <a:t>Κατά τη διαδικασία σχεδιασμού της εφαρμογής ML </a:t>
            </a:r>
            <a:r>
              <a:rPr lang="el-GR" sz="2800" dirty="0">
                <a:latin typeface="Roboto"/>
                <a:ea typeface="Roboto"/>
                <a:cs typeface="Roboto"/>
                <a:sym typeface="Wingdings" panose="05000000000000000000" pitchFamily="2" charset="2"/>
              </a:rPr>
              <a:t></a:t>
            </a:r>
            <a:r>
              <a:rPr lang="el-GR" sz="2800" dirty="0">
                <a:latin typeface="Roboto"/>
                <a:ea typeface="Roboto"/>
                <a:cs typeface="Roboto"/>
                <a:sym typeface="Roboto"/>
              </a:rPr>
              <a:t> άτομα με διαφορετικό υπόβαθρο, εμπειρίες και απόψεις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5427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26CEC8-6C63-55D4-1255-94ECA21CD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err="1">
                <a:latin typeface="Roboto"/>
                <a:ea typeface="Roboto"/>
                <a:cs typeface="Roboto"/>
                <a:sym typeface="Roboto"/>
              </a:rPr>
              <a:t>Δέντρ</a:t>
            </a:r>
            <a:r>
              <a:rPr lang="en-US" sz="4400" dirty="0">
                <a:latin typeface="Roboto"/>
                <a:ea typeface="Roboto"/>
                <a:cs typeface="Roboto"/>
                <a:sym typeface="Roboto"/>
              </a:rPr>
              <a:t>α απόφασης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9EF6F4-22D8-A9E8-9A4E-DBC77C0207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err="1"/>
              <a:t>Τι</a:t>
            </a:r>
            <a:r>
              <a:rPr lang="en-US" sz="2800" dirty="0"/>
              <a:t> είναι η τα</a:t>
            </a:r>
            <a:r>
              <a:rPr lang="en-US" sz="2800" dirty="0" err="1"/>
              <a:t>ξινόμηση</a:t>
            </a:r>
            <a:r>
              <a:rPr lang="en-US" sz="2800" dirty="0"/>
              <a:t>;</a:t>
            </a:r>
            <a:endParaRPr lang="el-GR" dirty="0"/>
          </a:p>
          <a:p>
            <a:r>
              <a:rPr lang="el-GR" sz="2800" dirty="0"/>
              <a:t>Τα δέντρα απόφασης δημιουργούνται με μάθηση με επίβλεψη </a:t>
            </a:r>
            <a:r>
              <a:rPr lang="el-GR" sz="2800" dirty="0">
                <a:sym typeface="Wingdings" panose="05000000000000000000" pitchFamily="2" charset="2"/>
              </a:rPr>
              <a:t> </a:t>
            </a:r>
            <a:r>
              <a:rPr lang="el-GR" sz="2800" dirty="0"/>
              <a:t>ταξινόμηση δεδομένων.</a:t>
            </a:r>
          </a:p>
          <a:p>
            <a:pPr lvl="1"/>
            <a:r>
              <a:rPr lang="el-GR" dirty="0"/>
              <a:t>Τα δέντρα απόφασης αποτελούνται από </a:t>
            </a:r>
            <a:r>
              <a:rPr lang="el-GR" b="1" dirty="0">
                <a:solidFill>
                  <a:schemeClr val="bg1"/>
                </a:solidFill>
              </a:rPr>
              <a:t>κόμβους</a:t>
            </a:r>
            <a:r>
              <a:rPr lang="el-GR" dirty="0">
                <a:solidFill>
                  <a:schemeClr val="bg1"/>
                </a:solidFill>
              </a:rPr>
              <a:t>. </a:t>
            </a:r>
          </a:p>
          <a:p>
            <a:pPr lvl="1"/>
            <a:r>
              <a:rPr lang="el-GR" dirty="0"/>
              <a:t>Ο κόμβος στην κορυφή ενός δέντρου απόφασης </a:t>
            </a:r>
            <a:r>
              <a:rPr lang="el-GR" dirty="0">
                <a:solidFill>
                  <a:schemeClr val="bg1"/>
                </a:solidFill>
              </a:rPr>
              <a:t>ονομάζεται </a:t>
            </a:r>
            <a:r>
              <a:rPr lang="el-GR" b="1" dirty="0">
                <a:solidFill>
                  <a:schemeClr val="bg1"/>
                </a:solidFill>
              </a:rPr>
              <a:t>ρίζα</a:t>
            </a:r>
            <a:r>
              <a:rPr lang="el-GR" dirty="0">
                <a:solidFill>
                  <a:schemeClr val="bg1"/>
                </a:solidFill>
              </a:rPr>
              <a:t>.</a:t>
            </a:r>
          </a:p>
          <a:p>
            <a:pPr lvl="1"/>
            <a:r>
              <a:rPr lang="el-GR" sz="2400" dirty="0"/>
              <a:t>Οι κόμβοι απόφασης περιέχουν </a:t>
            </a:r>
            <a:r>
              <a:rPr lang="el-GR" b="1" dirty="0">
                <a:solidFill>
                  <a:schemeClr val="bg1"/>
                </a:solidFill>
              </a:rPr>
              <a:t>συνθήκες</a:t>
            </a:r>
            <a:r>
              <a:rPr lang="el-GR" sz="2400" dirty="0"/>
              <a:t> που θα χωρίσουν</a:t>
            </a:r>
            <a:r>
              <a:rPr lang="el-GR" b="1" dirty="0"/>
              <a:t> </a:t>
            </a:r>
            <a:r>
              <a:rPr lang="el-GR" sz="2400" dirty="0"/>
              <a:t>τα δεδομένα, συνήθως σε δύο κατευθύνσεις. </a:t>
            </a:r>
          </a:p>
          <a:p>
            <a:pPr lvl="1"/>
            <a:r>
              <a:rPr lang="el-GR" sz="2400" dirty="0"/>
              <a:t>Όταν τα δεδομένα αξιολογούνται χρησιμοποιώντας ένα δέντρο απόφασης, το φύλλο στο οποίο τελειώνετε παρέχει την προβλεπόμενη </a:t>
            </a:r>
            <a:r>
              <a:rPr lang="el-GR" b="1" dirty="0">
                <a:solidFill>
                  <a:schemeClr val="bg1"/>
                </a:solidFill>
              </a:rPr>
              <a:t>ετικέτα</a:t>
            </a:r>
            <a:r>
              <a:rPr lang="el-GR" b="1" dirty="0"/>
              <a:t> </a:t>
            </a:r>
            <a:r>
              <a:rPr lang="el-GR" sz="2400" dirty="0"/>
              <a:t>για αυτά τα δεδομένα.</a:t>
            </a:r>
            <a:endParaRPr lang="el-GR" dirty="0"/>
          </a:p>
          <a:p>
            <a:pPr lvl="1"/>
            <a:endParaRPr lang="el-GR" sz="2400" dirty="0"/>
          </a:p>
          <a:p>
            <a:endParaRPr lang="el-GR" dirty="0"/>
          </a:p>
          <a:p>
            <a:pPr lvl="1"/>
            <a:endParaRPr lang="el-GR" dirty="0">
              <a:solidFill>
                <a:schemeClr val="bg1"/>
              </a:solidFill>
            </a:endParaRPr>
          </a:p>
          <a:p>
            <a:endParaRPr lang="el-GR" dirty="0">
              <a:solidFill>
                <a:schemeClr val="bg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636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DD8E6-60B1-2E99-97E6-B91B07C6F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err="1">
                <a:latin typeface="Roboto"/>
                <a:ea typeface="Roboto"/>
                <a:cs typeface="Roboto"/>
                <a:sym typeface="Roboto"/>
              </a:rPr>
              <a:t>Δέντρ</a:t>
            </a:r>
            <a:r>
              <a:rPr lang="en-US" sz="4400" dirty="0">
                <a:latin typeface="Roboto"/>
                <a:ea typeface="Roboto"/>
                <a:cs typeface="Roboto"/>
                <a:sym typeface="Roboto"/>
              </a:rPr>
              <a:t>α απόφασης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F27995-6C97-F896-052D-F29CDAC066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Bef>
                <a:spcPts val="0"/>
              </a:spcBef>
              <a:buSzPts val="1800"/>
            </a:pPr>
            <a:r>
              <a:rPr lang="el-GR" sz="2800" dirty="0"/>
              <a:t>Τα δέντρα απόφασης θα λειτουργούν μόνο με αριθμητικά ή κατηγορικά δεδομένα (όπως Ισχύει/Δεν ισχύει). </a:t>
            </a:r>
          </a:p>
          <a:p>
            <a:pPr>
              <a:lnSpc>
                <a:spcPct val="115000"/>
              </a:lnSpc>
              <a:spcBef>
                <a:spcPts val="1600"/>
              </a:spcBef>
              <a:buSzPts val="1800"/>
            </a:pPr>
            <a:r>
              <a:rPr lang="el-GR" sz="2800" dirty="0"/>
              <a:t>Δεν λειτουργούν με πολύπλοκα δεδομένα όπως εικόνες, ήχος, βίντεο ή δεδομένα μεγάλου κειμένου. </a:t>
            </a:r>
          </a:p>
          <a:p>
            <a:pPr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800"/>
            </a:pPr>
            <a:r>
              <a:rPr lang="el-GR" sz="2800" dirty="0"/>
              <a:t>Τα δέντρα απόφασης έχουν πολύ υψηλό επίπεδο </a:t>
            </a:r>
            <a:r>
              <a:rPr lang="el-GR" sz="2800" b="1" dirty="0">
                <a:solidFill>
                  <a:schemeClr val="bg1"/>
                </a:solidFill>
              </a:rPr>
              <a:t>δυνατότητας επεξήγησης</a:t>
            </a:r>
            <a:r>
              <a:rPr lang="el-GR" sz="2800" dirty="0">
                <a:solidFill>
                  <a:schemeClr val="bg1"/>
                </a:solidFill>
              </a:rPr>
              <a:t>, επειδή μπορείτε να ακολουθ</a:t>
            </a:r>
            <a:r>
              <a:rPr lang="el-GR" sz="2800" dirty="0"/>
              <a:t>ήσετε τις συνθήκες για να ελέγξετε την αιτία μιας πρόβλεψης.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5440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</TotalTime>
  <Words>1092</Words>
  <Application>Microsoft Office PowerPoint</Application>
  <PresentationFormat>Widescreen</PresentationFormat>
  <Paragraphs>105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Aptos</vt:lpstr>
      <vt:lpstr>Aptos Display</vt:lpstr>
      <vt:lpstr>Arial</vt:lpstr>
      <vt:lpstr>Roboto</vt:lpstr>
      <vt:lpstr>Wingdings</vt:lpstr>
      <vt:lpstr>Office Theme</vt:lpstr>
      <vt:lpstr>Τι πρέπει να θυμόμαστε</vt:lpstr>
      <vt:lpstr>Εισαγωγή στην ΤΝ</vt:lpstr>
      <vt:lpstr>Πώς μαθαίνουν οι υπολογιστές</vt:lpstr>
      <vt:lpstr>Πώς μαθαίνουν οι υπολογιστές</vt:lpstr>
      <vt:lpstr>Είσοδος προκαταλήψεων, έξοδος προκαταλήψεων</vt:lpstr>
      <vt:lpstr>Είσοδος προκαταλήψεων, έξοδος προκαταλήψεων</vt:lpstr>
      <vt:lpstr>Είσοδος προκαταλήψεων, έξοδος προκαταλήψεων</vt:lpstr>
      <vt:lpstr>Δέντρα απόφασης</vt:lpstr>
      <vt:lpstr>Δέντρα απόφασης</vt:lpstr>
      <vt:lpstr>Δέντρα απόφασης</vt:lpstr>
      <vt:lpstr>Επίλυση προβλημάτων με μοντέλα ML</vt:lpstr>
      <vt:lpstr>Επίλυση προβλημάτων με μοντέλα ML</vt:lpstr>
      <vt:lpstr>Μεγάλα γλωσσικά μοντέλα (LLM) </vt:lpstr>
      <vt:lpstr>Μεγάλα γλωσσικά μοντέλα (LLM) </vt:lpstr>
      <vt:lpstr>Κάρτες μοντέλου</vt:lpstr>
      <vt:lpstr>Ηθικές και δεοντολογικές διαστάσεις</vt:lpstr>
      <vt:lpstr>Ηθικές και δεοντολογικές διαστάσεις</vt:lpstr>
      <vt:lpstr>Αξιολόγηση του μαθήματος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Kostas Karpouzis</dc:creator>
  <cp:lastModifiedBy>Kostas Karpouzis</cp:lastModifiedBy>
  <cp:revision>58</cp:revision>
  <dcterms:created xsi:type="dcterms:W3CDTF">2025-05-26T17:37:18Z</dcterms:created>
  <dcterms:modified xsi:type="dcterms:W3CDTF">2025-05-28T09:03:31Z</dcterms:modified>
</cp:coreProperties>
</file>