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2"/>
  </p:notesMasterIdLst>
  <p:sldIdLst>
    <p:sldId id="256" r:id="rId2"/>
    <p:sldId id="257" r:id="rId3"/>
    <p:sldId id="280" r:id="rId4"/>
    <p:sldId id="258" r:id="rId5"/>
    <p:sldId id="259" r:id="rId6"/>
    <p:sldId id="312" r:id="rId7"/>
    <p:sldId id="314" r:id="rId8"/>
    <p:sldId id="315" r:id="rId9"/>
    <p:sldId id="316" r:id="rId10"/>
    <p:sldId id="317" r:id="rId11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71"/>
    <p:restoredTop sz="96327"/>
  </p:normalViewPr>
  <p:slideViewPr>
    <p:cSldViewPr snapToGrid="0">
      <p:cViewPr>
        <p:scale>
          <a:sx n="80" d="100"/>
          <a:sy n="80" d="100"/>
        </p:scale>
        <p:origin x="5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6E29D-FE6A-7749-A317-48721AC90CDA}" type="datetimeFigureOut">
              <a:rPr lang="en-GR" smtClean="0"/>
              <a:t>16/3/24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A3F65-947F-524E-95EC-0D4B7C820F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207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542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>
            <a:extLst>
              <a:ext uri="{FF2B5EF4-FFF2-40B4-BE49-F238E27FC236}">
                <a16:creationId xmlns:a16="http://schemas.microsoft.com/office/drawing/2014/main" id="{04C6EA68-9E1F-642C-3F0D-5ECDBB61C1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CF906B-184F-1244-899D-FF8A7017A3DF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l-GR" altLang="en-US" sz="1400"/>
          </a:p>
        </p:txBody>
      </p:sp>
      <p:sp>
        <p:nvSpPr>
          <p:cNvPr id="122883" name="Rectangle 1">
            <a:extLst>
              <a:ext uri="{FF2B5EF4-FFF2-40B4-BE49-F238E27FC236}">
                <a16:creationId xmlns:a16="http://schemas.microsoft.com/office/drawing/2014/main" id="{BF722C50-5E9C-1907-8FA9-B0411FBF1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3E3E619F-ECC5-117B-C975-BB62860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885" name="Text Box 3">
            <a:extLst>
              <a:ext uri="{FF2B5EF4-FFF2-40B4-BE49-F238E27FC236}">
                <a16:creationId xmlns:a16="http://schemas.microsoft.com/office/drawing/2014/main" id="{3E5F6266-454E-0223-3E0A-408E298A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A7FB39-CEFE-AF43-B73F-F71F37BC5DB5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9">
            <a:extLst>
              <a:ext uri="{FF2B5EF4-FFF2-40B4-BE49-F238E27FC236}">
                <a16:creationId xmlns:a16="http://schemas.microsoft.com/office/drawing/2014/main" id="{EA05A411-EE15-495D-9F5A-5B49829B78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4BD3F6-ABA2-5F4D-96B3-54179CDE840A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l-GR" altLang="en-US" sz="1400"/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C3D51BD6-07C5-9EBC-EFE7-A4BAB594A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Text Box 2">
            <a:extLst>
              <a:ext uri="{FF2B5EF4-FFF2-40B4-BE49-F238E27FC236}">
                <a16:creationId xmlns:a16="http://schemas.microsoft.com/office/drawing/2014/main" id="{B11F8AE9-50F8-3B3D-2BEF-C66CFC728C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altLang="en-US" b="1">
                <a:latin typeface="Arial" panose="020B0604020202020204" pitchFamily="34" charset="0"/>
                <a:cs typeface="+mn-ea" charset="0"/>
              </a:rPr>
              <a:t>Long description for Figure 7.5: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+mn-ea" charset="0"/>
              </a:rPr>
              <a:t>The graph shows a heading "Human Rights Are </a:t>
            </a:r>
            <a:r>
              <a:rPr lang="el-GR" altLang="en-US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</a:t>
            </a:r>
            <a:r>
              <a:rPr lang="el-GR" altLang="en-US">
                <a:latin typeface="Arial" panose="020B0604020202020204" pitchFamily="34" charset="0"/>
                <a:cs typeface="+mn-ea" charset="0"/>
              </a:rPr>
              <a:t>" at the top. The horizontal axis is labeled "Year" ranging from 1980 to 2010 in increments of 10. The vertical axis is labeled "Percentage" ranging from 0 to 60 in increments of 20. The line for not a priority fluctuates in the range within the 0% to 20% region, with gradual increase till 2010, and then gradually decreases. The line for a top priority starts at just above 40%, decreases gradually to around 30% at 2010, and then increases and ends around 50%. The line for somewhat of a priority starts at around 50%, gradually increases, and then decreases to 40%. The values used in the description are approximate.</a:t>
            </a:r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3694E156-940E-A82D-2081-51E1D3C6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52461-7346-6441-8668-6D7641AB6550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1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1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7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9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5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3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.tipaldou@panteion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E00E0CD7-2FAF-EBB4-709F-41FD5CDC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770F8-18A0-9C0D-485F-F608B40E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ΕΙΣΑΓΩΓΗ ΣΤΙΣ ΔΙΕΘΝΕΙΣ ΣΧΕΣΕΙΣ</a:t>
            </a:r>
            <a:endParaRPr lang="en-GR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A833-03D4-6558-3BE2-68C9EB7A6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 fontScale="47500" lnSpcReduction="20000"/>
          </a:bodyPr>
          <a:lstStyle/>
          <a:p>
            <a:endParaRPr lang="el-GR" sz="2800" dirty="0"/>
          </a:p>
          <a:p>
            <a:r>
              <a:rPr lang="el-GR" sz="2800" dirty="0">
                <a:solidFill>
                  <a:schemeClr val="tx1"/>
                </a:solidFill>
              </a:rPr>
              <a:t>Δρ. Σοφία Τυπάλδου</a:t>
            </a:r>
          </a:p>
          <a:p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Νέο Κτίριο, ΣΤ-19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Ώ</a:t>
            </a:r>
            <a:r>
              <a:rPr lang="el-GR" sz="2800" dirty="0" err="1">
                <a:solidFill>
                  <a:schemeClr val="tx1"/>
                </a:solidFill>
              </a:rPr>
              <a:t>ρες</a:t>
            </a:r>
            <a:r>
              <a:rPr lang="el-GR" sz="2800" dirty="0">
                <a:solidFill>
                  <a:schemeClr val="tx1"/>
                </a:solidFill>
              </a:rPr>
              <a:t> γραφείου: Τρίτη 15.00-16.00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R" sz="18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4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4CF97-62F9-4A23-7644-252D48C6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chemeClr val="accent1"/>
                </a:solidFill>
              </a:rPr>
              <a:t>διεθνες ποινικο δικαστηριο</a:t>
            </a:r>
            <a:endParaRPr lang="en-GR" sz="40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D103-8089-426F-3731-EF89538E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l-GR" sz="2000" dirty="0"/>
              <a:t>Ένα μόνιμο δικαστήριο για εγκλήματα πολέμου και εγκλήματα κατά της ανθρωπότητας</a:t>
            </a:r>
          </a:p>
          <a:p>
            <a:r>
              <a:rPr lang="el-GR" sz="2000" dirty="0"/>
              <a:t>1998 συνθήκη για τη δημιουργία του</a:t>
            </a:r>
          </a:p>
          <a:p>
            <a:r>
              <a:rPr lang="el-GR" sz="2000" dirty="0"/>
              <a:t>Ξεκίνησε τη λειτουργία του το 2003 στη Χάγη</a:t>
            </a:r>
          </a:p>
          <a:p>
            <a:r>
              <a:rPr lang="el-GR" sz="2000" dirty="0"/>
              <a:t>18 δικαστές από όλο τον κόσμο</a:t>
            </a:r>
          </a:p>
          <a:p>
            <a:r>
              <a:rPr lang="el-GR" sz="2000" dirty="0"/>
              <a:t>2008: Πρώτη δίκη ηγέτης παραστρατιωτικής οργάνωσης από Λαϊκή Δημοκρατία Κονγκό, κατηγορείτο για στρατολόγηση ετών κάτω των 15 ετών και δολοφονίες αμάχων. </a:t>
            </a:r>
            <a:r>
              <a:rPr lang="el-GR" sz="2000" dirty="0" err="1"/>
              <a:t>Καταδικάστικε</a:t>
            </a:r>
            <a:r>
              <a:rPr lang="el-GR" sz="2000" dirty="0"/>
              <a:t> το 2012. 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218146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AA2AF-ABE1-D916-E155-42B0A329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l-GR" sz="6600" b="0" kern="1200" cap="all" dirty="0" err="1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Ανθρωπινα</a:t>
            </a:r>
            <a:r>
              <a:rPr lang="el-GR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6600" b="0" kern="1200" cap="all" dirty="0" err="1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δικαιωματα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0408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520B4B2-FCAD-2ED5-9541-5EB378DED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6" y="643467"/>
            <a:ext cx="38301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E47B1-54D8-D532-A972-36E8A7CF6ADE}"/>
              </a:ext>
            </a:extLst>
          </p:cNvPr>
          <p:cNvSpPr txBox="1"/>
          <p:nvPr/>
        </p:nvSpPr>
        <p:spPr>
          <a:xfrm>
            <a:off x="812800" y="6485467"/>
            <a:ext cx="1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D72F5-65CB-1AED-D52A-07835DD0FD28}"/>
              </a:ext>
            </a:extLst>
          </p:cNvPr>
          <p:cNvSpPr txBox="1"/>
          <p:nvPr/>
        </p:nvSpPr>
        <p:spPr>
          <a:xfrm>
            <a:off x="10197885" y="218526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ΚΕΦ 7.5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9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38D6-F5F1-ABFC-5F25-F82189F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/>
              <a:t>Ανθρωπινα δικαιωματα</a:t>
            </a:r>
            <a:endParaRPr lang="en-G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4084-AEDD-839B-B9E5-F94C4EA4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Τα δικαιώματα όλων των ανθρώπων να μην υφίστανται παραβιάσεις όπως βασανιστήρια ή φυλάκιση για τις πολιτικές τους πεποιθήσεις (αστικά και πολιτικά δικαιώματα) και να απολαύουν ορισμένων ελαχίστων οικονομικών και κοινωνικών προστασιών (οικονομικά και κοινωνικά δικαιώματα)</a:t>
            </a:r>
            <a:endParaRPr lang="en-GR" sz="3200" dirty="0"/>
          </a:p>
        </p:txBody>
      </p:sp>
    </p:spTree>
    <p:extLst>
      <p:ext uri="{BB962C8B-B14F-4D97-AF65-F5344CB8AC3E}">
        <p14:creationId xmlns:p14="http://schemas.microsoft.com/office/powerpoint/2010/main" val="23263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33D79-C9C1-0B3B-B1B4-AA90290F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l-GR" sz="4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ΟΙΚΟΥΜΕΝΙΚΗ ΔΙΑΚΥΡΗΞΗ ΔΙΚΑΙΩΜΑΤΩΝ ΑΝΘΡΩΠΟΥ (</a:t>
            </a:r>
            <a:r>
              <a:rPr lang="en-US" sz="4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UDHR</a:t>
            </a:r>
            <a:r>
              <a:rPr lang="el-GR" sz="4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GR" sz="4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DBB-CB96-EDA9-016E-C7811FF9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Autofit/>
          </a:bodyPr>
          <a:lstStyle/>
          <a:p>
            <a:r>
              <a:rPr lang="el-GR" sz="2800" dirty="0"/>
              <a:t>Το </a:t>
            </a:r>
            <a:r>
              <a:rPr lang="el-GR" sz="2800" dirty="0" err="1"/>
              <a:t>βασικ</a:t>
            </a:r>
            <a:r>
              <a:rPr lang="en-GR" sz="2800" dirty="0"/>
              <a:t>ό</a:t>
            </a:r>
            <a:r>
              <a:rPr lang="el-GR" sz="2800" dirty="0"/>
              <a:t> έγγραφο του ΟΗΕ για τα ανθρώπινα δικαιώματα. Δεν έχει ισχύ διεθνούς δικαίου, αλλά καθορίζει τις νόρμες σχετικά με τη συμπεριφορά των κυβερνήσεων απέναντι στους πολίτες τους και τους αλλοδαπούς</a:t>
            </a:r>
            <a:endParaRPr lang="en-GR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326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2A262432-2D83-F994-B3ED-FE39E718C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521756"/>
            <a:ext cx="8229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400" dirty="0" err="1"/>
              <a:t>Πίν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ς</a:t>
            </a:r>
            <a:r>
              <a:rPr lang="en-US" altLang="en-US" sz="2400" dirty="0"/>
              <a:t> 7.3: </a:t>
            </a:r>
            <a:r>
              <a:rPr lang="en-US" altLang="en-US" sz="2400" dirty="0" err="1"/>
              <a:t>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τάστ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ση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ικύρωσης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των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εννέ</a:t>
            </a:r>
            <a:r>
              <a:rPr lang="en-US" altLang="en-US" sz="2400" dirty="0"/>
              <a:t>α βα</a:t>
            </a:r>
            <a:r>
              <a:rPr lang="en-US" altLang="en-US" sz="2400" dirty="0" err="1"/>
              <a:t>σικών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συνθηκών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του</a:t>
            </a:r>
            <a:r>
              <a:rPr lang="en-US" altLang="en-US" sz="2400" dirty="0"/>
              <a:t> ΟΗΕ </a:t>
            </a:r>
            <a:r>
              <a:rPr lang="en-US" altLang="en-US" sz="2400" dirty="0" err="1"/>
              <a:t>γι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τ</a:t>
            </a:r>
            <a:r>
              <a:rPr lang="en-US" altLang="en-US" sz="2400" dirty="0"/>
              <a:t>α α</a:t>
            </a:r>
            <a:r>
              <a:rPr lang="en-US" altLang="en-US" sz="2400" dirty="0" err="1"/>
              <a:t>νθρώ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ιν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δικ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ιώμ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τ</a:t>
            </a:r>
            <a:r>
              <a:rPr lang="en-US" altLang="en-US" sz="2400" dirty="0"/>
              <a:t>α, 2018</a:t>
            </a:r>
          </a:p>
        </p:txBody>
      </p:sp>
      <p:graphicFrame>
        <p:nvGraphicFramePr>
          <p:cNvPr id="64514" name="Group 2">
            <a:extLst>
              <a:ext uri="{FF2B5EF4-FFF2-40B4-BE49-F238E27FC236}">
                <a16:creationId xmlns:a16="http://schemas.microsoft.com/office/drawing/2014/main" id="{ABBA7237-9306-BFBD-B60B-8EFF719DD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22120"/>
              </p:ext>
            </p:extLst>
          </p:nvPr>
        </p:nvGraphicFramePr>
        <p:xfrm>
          <a:off x="1757362" y="1442506"/>
          <a:ext cx="8677275" cy="5257802"/>
        </p:xfrm>
        <a:graphic>
          <a:graphicData uri="http://schemas.openxmlformats.org/drawingml/2006/table">
            <a:tbl>
              <a:tblPr/>
              <a:tblGrid>
                <a:gridCol w="438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4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Συνθήκη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Ημερομηνία που τέθηκε σε ισχύ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Αριθμός μερών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Βασικά μη μέλη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Διεθνής Σύμβαση για την Κατάργηση Κάθε Μορφής Φυλετικών Διακρίσεων (CERD)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 Ιανουαρίου 1969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Bιρμανία, Mαλαισία, Βόρεια Κορέα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Διεθνές Σύμφωνο για τα Οικονομικά, Κοινωνικά και Πολιτισμικά  Δικαιώματα (CESCR)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Ιανουαρίου 1976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Μποτσουάνα, Σαουδική Aραβία, 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Διεθνές Σύμφωνο για τα Αστικά και Πολιτικά Δικαιώματα (CCPR)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23 Μαρτίου 1976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Bιρμανία, Κίνα, Σαουδική Aραβία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Σύμβαση για την Εξάλειψη Όλων των Μορφών Διάκρισης Κατά των Γυναικών  (CEDAW)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Σεπτεμβρίου 1981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Iράν, Σομαλία, Σουδάν, 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Σύμβαση κατά των Βασανιστηρίων (CAT)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26 Ιουνίου 1987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Aγκόλα, Bιρμανία, Iνδία, Iράν, Σουδάν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Σύμβαση για τα  Δικαιώματα του Παιδιού (CRC)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Σεπτεμβρίου 1990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24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Διεθνής Σύμβαση για την Προστασία των Δικαιωμάτων Όλων των Μεταναστών Εργαζομένων και των Μελών των Οικογενειών τους  (CMW)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Ιουλίου 2003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Γαλλία, Μ. Βρετανία, Κίνα, Ρωσία, 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Σύμβαση για τα Δικαιώματα των Ατόμων με Αναπηρία (CRPD)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 Mαίου 2008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Τσαντ, Λιβύη, 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6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Διεθνής Σύμβαση για την Προστασία Όλων των Προσώπων από Αναγκαστική Εξαφάνιση (CPED)</a:t>
                      </a:r>
                    </a:p>
                  </a:txBody>
                  <a:tcPr marT="148774" marB="4572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23 Δεκεμβρίου 2010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Aυστραλία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Κίνα, Ρωσία, ΗΠΑ</a:t>
                      </a:r>
                    </a:p>
                  </a:txBody>
                  <a:tcPr marT="148774" marB="45727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09C337DD-EDFD-482A-07D8-D5042218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3917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400" dirty="0" err="1"/>
              <a:t>Σχήμ</a:t>
            </a:r>
            <a:r>
              <a:rPr lang="en-US" altLang="en-US" sz="2400" dirty="0"/>
              <a:t>α 7.5: </a:t>
            </a:r>
            <a:r>
              <a:rPr lang="en-US" altLang="en-US" sz="2400" dirty="0" err="1"/>
              <a:t>Τ</a:t>
            </a:r>
            <a:r>
              <a:rPr lang="en-US" altLang="en-US" sz="2400" dirty="0"/>
              <a:t>α α</a:t>
            </a:r>
            <a:r>
              <a:rPr lang="en-US" altLang="en-US" sz="2400" dirty="0" err="1"/>
              <a:t>νθρώ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ιν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δικ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ιώμ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τ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ως</a:t>
            </a:r>
            <a:r>
              <a:rPr lang="en-US" altLang="en-US" sz="2400" dirty="0"/>
              <a:t> π</a:t>
            </a:r>
            <a:r>
              <a:rPr lang="en-US" altLang="en-US" sz="2400" dirty="0" err="1"/>
              <a:t>ροτερ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ιότητ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εξωτερικής</a:t>
            </a:r>
            <a:r>
              <a:rPr lang="en-US" altLang="en-US" sz="2400" dirty="0"/>
              <a:t> π</a:t>
            </a:r>
            <a:r>
              <a:rPr lang="en-US" altLang="en-US" sz="2400" dirty="0" err="1"/>
              <a:t>ολιτικής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των</a:t>
            </a:r>
            <a:r>
              <a:rPr lang="en-US" altLang="en-US" sz="2400" dirty="0"/>
              <a:t> ΗΠΑ</a:t>
            </a:r>
          </a:p>
        </p:txBody>
      </p:sp>
      <p:sp>
        <p:nvSpPr>
          <p:cNvPr id="125955" name="Text Box 2">
            <a:extLst>
              <a:ext uri="{FF2B5EF4-FFF2-40B4-BE49-F238E27FC236}">
                <a16:creationId xmlns:a16="http://schemas.microsoft.com/office/drawing/2014/main" id="{A0A4B91A-7E55-28E6-C31E-57A9152F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83338"/>
            <a:ext cx="822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dirty="0"/>
              <a:t>ΠΗΓΗ: Roper Center for Public Opinion.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1B6C8D7C-2ABC-8442-3AC3-968800E0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13290"/>
            <a:ext cx="88201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1988-7492-97E1-FBDA-FBA9B535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chemeClr val="accent1"/>
                </a:solidFill>
              </a:rPr>
              <a:t>ΜΗ ΚΥΒΕΡΝΗΤΙΚΕΣ ΟΡΓΑΝΩΣΕΙΣ ΓΙΑ ΠΡΟΣΤΑΣΙΑ ΑΝΘΡΩΠΙΝΩΝ ΔΙΚΑΙΩΜΑΤΩΝ</a:t>
            </a:r>
            <a:endParaRPr lang="en-GR" sz="4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6A85-A8BA-330B-6A4F-73C01F37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l-GR" sz="2000" dirty="0"/>
              <a:t>Λειτουργούν ως γέφυρα μεταξύ παγκόσμιων ή περιφερειακών οργανισμών και των επιτόπιων προσπαθειών προώθησης ανθρωπίνων δικαιωμάτων, παρέχοντας πληροφορίες και υπεράσπιση στον ΟΗΕ και άλλους περιφερειακούς οργανισμούς</a:t>
            </a:r>
            <a:endParaRPr lang="en-US" sz="2000" dirty="0"/>
          </a:p>
          <a:p>
            <a:r>
              <a:rPr lang="el-GR" sz="2000" dirty="0"/>
              <a:t>ΔΙΕΘΝΗΣ ΑΜΝΗΣΤΙΑ: λειτουργεί παγκοσμίως για την παρακολούθηση και την προσπάθεια αποκατάστασης κατάφωρων παραβιάσεων πολιτικών ανθρώπινων δικαιωμάτων</a:t>
            </a:r>
          </a:p>
          <a:p>
            <a:r>
              <a:rPr lang="en-US" sz="2000" dirty="0"/>
              <a:t>HUMAN RIGHTS WATCH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386903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3E362-9C19-A08B-6580-3EC8BAD0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452422" cy="4624327"/>
          </a:xfrm>
        </p:spPr>
        <p:txBody>
          <a:bodyPr anchor="ctr">
            <a:normAutofit/>
          </a:bodyPr>
          <a:lstStyle/>
          <a:p>
            <a:r>
              <a:rPr lang="el-GR" sz="3200" dirty="0" err="1">
                <a:solidFill>
                  <a:srgbClr val="FFFFFF"/>
                </a:solidFill>
              </a:rPr>
              <a:t>Εγκληματα</a:t>
            </a:r>
            <a:r>
              <a:rPr lang="el-GR" sz="3200" dirty="0">
                <a:solidFill>
                  <a:srgbClr val="FFFFFF"/>
                </a:solidFill>
              </a:rPr>
              <a:t> </a:t>
            </a:r>
            <a:r>
              <a:rPr lang="el-GR" sz="3200" dirty="0" err="1">
                <a:solidFill>
                  <a:srgbClr val="FFFFFF"/>
                </a:solidFill>
              </a:rPr>
              <a:t>πολεμου</a:t>
            </a:r>
            <a:r>
              <a:rPr lang="el-GR" sz="3200" dirty="0">
                <a:solidFill>
                  <a:srgbClr val="FFFFFF"/>
                </a:solidFill>
              </a:rPr>
              <a:t> &amp;</a:t>
            </a:r>
            <a:br>
              <a:rPr lang="el-GR" sz="3200" dirty="0">
                <a:solidFill>
                  <a:srgbClr val="FFFFFF"/>
                </a:solidFill>
              </a:rPr>
            </a:br>
            <a:r>
              <a:rPr lang="el-GR" sz="3200" dirty="0">
                <a:solidFill>
                  <a:srgbClr val="FFFFFF"/>
                </a:solidFill>
              </a:rPr>
              <a:t>ΕΓΚΛΗΜΑΤΑ ΚΑΤΆ </a:t>
            </a:r>
            <a:r>
              <a:rPr lang="el-GR" sz="3200" dirty="0" err="1">
                <a:solidFill>
                  <a:srgbClr val="FFFFFF"/>
                </a:solidFill>
              </a:rPr>
              <a:t>ΑΝΘΡΩΠΟΤΗΤΑσ</a:t>
            </a:r>
            <a:endParaRPr lang="en-GR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09031-9DA7-B98C-20BC-3E0D1BDC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Autofit/>
          </a:bodyPr>
          <a:lstStyle/>
          <a:p>
            <a:r>
              <a:rPr lang="el-GR" sz="2400" dirty="0"/>
              <a:t>Εγκλήματα πολέμου: παραβιάσεις των νόμων που διέπουν τη διεξαγωγή πολέμου, όπως η κακομεταχείριση των αιχμαλώτων πολέμου ή η μη αναγκαία στόχευση αμάχων</a:t>
            </a:r>
          </a:p>
          <a:p>
            <a:r>
              <a:rPr lang="el-GR" sz="2400" dirty="0"/>
              <a:t>Εγκλήματα κατά της ανθρωπότητας: μια κατηγορία νομικών αδικημάτων που δημιουργήθηκε στις δίκες της Νυρεμβέργης μετά τον Β’ΠΠ έτσι ώστε να συμπεριληφθεί η γενοκτονία και άλλες πράξεις που διαπράχθηκαν από τους πολιτικούς και στρατιωτικούς ηγέτες του Τρίτου Ράιχ</a:t>
            </a:r>
            <a:endParaRPr lang="en-GR" sz="2400" dirty="0"/>
          </a:p>
        </p:txBody>
      </p:sp>
    </p:spTree>
    <p:extLst>
      <p:ext uri="{BB962C8B-B14F-4D97-AF65-F5344CB8AC3E}">
        <p14:creationId xmlns:p14="http://schemas.microsoft.com/office/powerpoint/2010/main" val="21555128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721</Words>
  <Application>Microsoft Macintosh PowerPoint</Application>
  <PresentationFormat>Widescreen</PresentationFormat>
  <Paragraphs>76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Symbol</vt:lpstr>
      <vt:lpstr>Wingdings 2</vt:lpstr>
      <vt:lpstr>DividendVTI</vt:lpstr>
      <vt:lpstr>ΕΙΣΑΓΩΓΗ ΣΤΙΣ ΔΙΕΘΝΕΙΣ ΣΧΕΣΕΙΣ</vt:lpstr>
      <vt:lpstr>Ανθρωπινα δικαιωματα</vt:lpstr>
      <vt:lpstr>PowerPoint Presentation</vt:lpstr>
      <vt:lpstr>Ανθρωπινα δικαιωματα</vt:lpstr>
      <vt:lpstr>ΟΙΚΟΥΜΕΝΙΚΗ ΔΙΑΚΥΡΗΞΗ ΔΙΚΑΙΩΜΑΤΩΝ ΑΝΘΡΩΠΟΥ (UDHR) </vt:lpstr>
      <vt:lpstr>PowerPoint Presentation</vt:lpstr>
      <vt:lpstr>PowerPoint Presentation</vt:lpstr>
      <vt:lpstr>ΜΗ ΚΥΒΕΡΝΗΤΙΚΕΣ ΟΡΓΑΝΩΣΕΙΣ ΓΙΑ ΠΡΟΣΤΑΣΙΑ ΑΝΘΡΩΠΙΝΩΝ ΔΙΚΑΙΩΜΑΤΩΝ</vt:lpstr>
      <vt:lpstr>Εγκληματα πολεμου &amp; ΕΓΚΛΗΜΑΤΑ ΚΑΤΆ ΑΝΘΡΩΠΟΤΗΤΑσ</vt:lpstr>
      <vt:lpstr>διεθνες ποινικο δικαστηριο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ΣΤΙΣ ΔΙΕΘΝΕΙΣ ΣΧΕΣΕΙΣ</dc:title>
  <dc:creator>Sofia Tipaldou</dc:creator>
  <cp:lastModifiedBy>Sofia Tipaldou</cp:lastModifiedBy>
  <cp:revision>23</cp:revision>
  <dcterms:created xsi:type="dcterms:W3CDTF">2023-11-28T16:26:50Z</dcterms:created>
  <dcterms:modified xsi:type="dcterms:W3CDTF">2024-03-16T18:11:51Z</dcterms:modified>
</cp:coreProperties>
</file>