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1381" r:id="rId2"/>
    <p:sldId id="1214" r:id="rId3"/>
    <p:sldId id="1266" r:id="rId4"/>
    <p:sldId id="1351" r:id="rId5"/>
    <p:sldId id="1356" r:id="rId6"/>
    <p:sldId id="1357" r:id="rId7"/>
    <p:sldId id="1358" r:id="rId8"/>
    <p:sldId id="1359" r:id="rId9"/>
    <p:sldId id="1360" r:id="rId10"/>
    <p:sldId id="1361" r:id="rId11"/>
    <p:sldId id="1362" r:id="rId12"/>
    <p:sldId id="1363" r:id="rId13"/>
    <p:sldId id="1364" r:id="rId14"/>
    <p:sldId id="1366" r:id="rId15"/>
    <p:sldId id="1367" r:id="rId16"/>
    <p:sldId id="1368" r:id="rId17"/>
    <p:sldId id="1369" r:id="rId18"/>
    <p:sldId id="1370" r:id="rId19"/>
    <p:sldId id="1371" r:id="rId20"/>
    <p:sldId id="1372" r:id="rId21"/>
    <p:sldId id="1373" r:id="rId22"/>
    <p:sldId id="1374" r:id="rId23"/>
    <p:sldId id="1375" r:id="rId24"/>
    <p:sldId id="1377" r:id="rId25"/>
    <p:sldId id="1376" r:id="rId26"/>
    <p:sldId id="1378" r:id="rId27"/>
    <p:sldId id="1379" r:id="rId28"/>
    <p:sldId id="1380" r:id="rId29"/>
    <p:sldId id="116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36">
          <p15:clr>
            <a:srgbClr val="A4A3A4"/>
          </p15:clr>
        </p15:guide>
        <p15:guide id="4" orient="horz" pos="3984">
          <p15:clr>
            <a:srgbClr val="A4A3A4"/>
          </p15:clr>
        </p15:guide>
        <p15:guide id="5" orient="horz" pos="720">
          <p15:clr>
            <a:srgbClr val="A4A3A4"/>
          </p15:clr>
        </p15:guide>
        <p15:guide id="6" orient="horz" pos="1056">
          <p15:clr>
            <a:srgbClr val="A4A3A4"/>
          </p15:clr>
        </p15:guide>
        <p15:guide id="7" orient="horz" pos="1392">
          <p15:clr>
            <a:srgbClr val="A4A3A4"/>
          </p15:clr>
        </p15:guide>
        <p15:guide id="8" pos="288">
          <p15:clr>
            <a:srgbClr val="A4A3A4"/>
          </p15:clr>
        </p15:guide>
        <p15:guide id="9" pos="547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FA3"/>
    <a:srgbClr val="D4EAE4"/>
    <a:srgbClr val="99008C"/>
    <a:srgbClr val="001581"/>
    <a:srgbClr val="82007C"/>
    <a:srgbClr val="96008F"/>
    <a:srgbClr val="595375"/>
    <a:srgbClr val="6B638B"/>
    <a:srgbClr val="000000"/>
    <a:srgbClr val="FDB9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909" autoAdjust="0"/>
    <p:restoredTop sz="85871" autoAdjust="0"/>
  </p:normalViewPr>
  <p:slideViewPr>
    <p:cSldViewPr>
      <p:cViewPr varScale="1">
        <p:scale>
          <a:sx n="79" d="100"/>
          <a:sy n="79" d="100"/>
        </p:scale>
        <p:origin x="-1500" y="-84"/>
      </p:cViewPr>
      <p:guideLst>
        <p:guide orient="horz" pos="2160"/>
        <p:guide orient="horz" pos="336"/>
        <p:guide orient="horz" pos="3984"/>
        <p:guide orient="horz" pos="720"/>
        <p:guide orient="horz" pos="1056"/>
        <p:guide orient="horz" pos="1392"/>
        <p:guide pos="2880"/>
        <p:guide pos="288"/>
        <p:guide pos="5472"/>
      </p:guideLst>
    </p:cSldViewPr>
  </p:slideViewPr>
  <p:outlineViewPr>
    <p:cViewPr>
      <p:scale>
        <a:sx n="20" d="100"/>
        <a:sy n="20" d="100"/>
      </p:scale>
      <p:origin x="0" y="0"/>
    </p:cViewPr>
  </p:outlineViewPr>
  <p:notesTextViewPr>
    <p:cViewPr>
      <p:scale>
        <a:sx n="1" d="1"/>
        <a:sy n="1" d="1"/>
      </p:scale>
      <p:origin x="0" y="2730"/>
    </p:cViewPr>
  </p:notesTextViewPr>
  <p:sorterViewPr>
    <p:cViewPr>
      <p:scale>
        <a:sx n="100" d="100"/>
        <a:sy n="100" d="100"/>
      </p:scale>
      <p:origin x="0" y="0"/>
    </p:cViewPr>
  </p:sorterViewPr>
  <p:notesViewPr>
    <p:cSldViewPr>
      <p:cViewPr varScale="1">
        <p:scale>
          <a:sx n="55" d="100"/>
          <a:sy n="55" d="100"/>
        </p:scale>
        <p:origin x="28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Εάν αυτή η παρουσίαση του PowerPoint περιέχει μαθηματικές εξισώσεις, ίσως χρειαστεί να ελέγξετε ότι ο υπολογιστής σας έχει εγκατεστημένα τα ακόλουθα:</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Πρόσθετο </a:t>
            </a:r>
            <a:r>
              <a:rPr lang="el-GR" dirty="0" err="1"/>
              <a:t>MathType</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err="1" smtClean="0"/>
              <a:t>Math</a:t>
            </a:r>
            <a:r>
              <a:rPr lang="el-GR" dirty="0" smtClean="0"/>
              <a:t> </a:t>
            </a:r>
            <a:r>
              <a:rPr lang="el-GR" dirty="0"/>
              <a:t>Player (διαθέσιμη δωρεάν έκδοση)</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NVDA </a:t>
            </a:r>
            <a:r>
              <a:rPr lang="el-GR" dirty="0" err="1"/>
              <a:t>Reader</a:t>
            </a:r>
            <a:r>
              <a:rPr lang="el-GR" dirty="0"/>
              <a:t> (διαθέσιμη δωρεάν έκδοση)</a:t>
            </a:r>
            <a:r>
              <a:rPr lang="en-US"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 xmlns:p14="http://schemas.microsoft.com/office/powerpoint/2010/main" val="2366172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έννοια της «πραγματικής» ζήτησης χρημάτων μπορεί να φαίνεται λίγο αφηρημένη, οπότε ένα παράδειγμα θα βοηθήσει. Αντί να σκέφτεστε τη ζήτηση σας για χρήματα γενικά, σκεφτείτε τη ζήτησή σας για νομίσματα. Ας υποθέσουμε ότι σας αρέσει να έχετε κέρματα στην τσέπη σας για να αγοράσετε δύο φλιτζάνια καφέ κατά τη διάρκεια της ημέρας. Εάν ένα φλιτζάνι κοστίζει 1,20 $, θα θέλετε να έχετε περίπου 2,40 $ σε κέρματα. Αυτή είναι η ονομαστική σας απαίτηση για κέρματα. Αντίστοιχα, θέλετε να έχετε αρκετά κέρματα στην τσέπη σας για να αγοράσετε δύο φλιτζάνια καφέ. Αυτή είναι η ζήτηση σας για κέρματα από άποψη </a:t>
            </a:r>
            <a:r>
              <a:rPr lang="el-GR" sz="1200" b="0" i="0" u="none" strike="noStrike" kern="1200" baseline="0" dirty="0" smtClean="0">
                <a:solidFill>
                  <a:schemeClr val="tx1"/>
                </a:solidFill>
                <a:latin typeface="+mn-lt"/>
                <a:ea typeface="+mn-ea"/>
                <a:cs typeface="+mn-cs"/>
              </a:rPr>
              <a:t>αγαθών — εδώ </a:t>
            </a:r>
            <a:r>
              <a:rPr lang="el-GR" sz="1200" b="0" i="0" u="none" strike="noStrike" kern="1200" baseline="0" dirty="0">
                <a:solidFill>
                  <a:schemeClr val="tx1"/>
                </a:solidFill>
                <a:latin typeface="+mn-lt"/>
                <a:ea typeface="+mn-ea"/>
                <a:cs typeface="+mn-cs"/>
              </a:rPr>
              <a:t>όσον αφορά τα φλιτζάνια του καφέ.</a:t>
            </a:r>
          </a:p>
          <a:p>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Στο υπόλοιπο του βιβλίου, θα σκεφτόμαστε ότι η κεντρική τράπεζα επιλέγει το επιτόκιο (και κάνει ό,τι χρειάζεται να κάνει με την προσφορά χρήματος για να επιτύχει αυτό το επιτόκιο). Αυτό θα δημιουργήσει μια εξαιρετικά απλή καμπύλη LM, δηλαδή μια οριζόντια γραμμή (στο Σχήμα 5-4) στην τιμή του επιτοκίου, i, που επιλέγεται από την κεντρική τράπεζα.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φέρει την ένδειξη «επιτόκιο, </a:t>
            </a:r>
            <a:r>
              <a:rPr lang="el-GR" sz="1200" b="0" i="0" u="none" strike="noStrike" kern="1200" baseline="0" dirty="0" smtClean="0">
                <a:solidFill>
                  <a:schemeClr val="tx1"/>
                </a:solidFill>
                <a:latin typeface="+mn-lt"/>
                <a:ea typeface="+mn-ea"/>
                <a:cs typeface="+mn-cs"/>
              </a:rPr>
              <a:t>i» </a:t>
            </a:r>
            <a:r>
              <a:rPr lang="el-GR" sz="1200" b="0" i="0" u="none" strike="noStrike" kern="1200" baseline="0" dirty="0">
                <a:solidFill>
                  <a:schemeClr val="tx1"/>
                </a:solidFill>
                <a:latin typeface="+mn-lt"/>
                <a:ea typeface="+mn-ea"/>
                <a:cs typeface="+mn-cs"/>
              </a:rPr>
              <a:t>και ο οριζόντιος άξονας φέρει την ένδειξη «Προϊόν, </a:t>
            </a:r>
            <a:r>
              <a:rPr lang="el-GR" sz="1200" b="0" i="0" u="none" strike="noStrike" kern="1200" baseline="0" dirty="0" smtClean="0">
                <a:solidFill>
                  <a:schemeClr val="tx1"/>
                </a:solidFill>
                <a:latin typeface="+mn-lt"/>
                <a:ea typeface="+mn-ea"/>
                <a:cs typeface="+mn-cs"/>
              </a:rPr>
              <a:t>Y». </a:t>
            </a:r>
            <a:r>
              <a:rPr lang="el-GR" sz="1200" b="0" i="0" u="none" strike="noStrike" kern="1200" baseline="0" dirty="0">
                <a:solidFill>
                  <a:schemeClr val="tx1"/>
                </a:solidFill>
                <a:latin typeface="+mn-lt"/>
                <a:ea typeface="+mn-ea"/>
                <a:cs typeface="+mn-cs"/>
              </a:rPr>
              <a:t>Μια ευθεία οριζόντια γραμμή σχεδιάζεται από το σημείο </a:t>
            </a:r>
            <a:r>
              <a:rPr lang="el-GR" sz="1200" b="0" i="0" u="none" strike="noStrike" kern="1200" baseline="0" dirty="0" smtClean="0">
                <a:solidFill>
                  <a:schemeClr val="tx1"/>
                </a:solidFill>
                <a:latin typeface="+mn-lt"/>
                <a:ea typeface="+mn-ea"/>
                <a:cs typeface="+mn-cs"/>
              </a:rPr>
              <a:t>i</a:t>
            </a:r>
            <a:r>
              <a:rPr lang="en-US" sz="1200" b="0" i="0" u="none" strike="noStrike" kern="1200" baseline="0" dirty="0" smtClean="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στο </a:t>
            </a:r>
            <a:r>
              <a:rPr lang="el-GR" sz="1200" b="0" i="0" u="none" strike="noStrike" kern="1200" baseline="0" dirty="0">
                <a:solidFill>
                  <a:schemeClr val="tx1"/>
                </a:solidFill>
                <a:latin typeface="+mn-lt"/>
                <a:ea typeface="+mn-ea"/>
                <a:cs typeface="+mn-cs"/>
              </a:rPr>
              <a:t>κέντρο του κατακόρυφου άξονα. Η ευθεία φέρει την ένδειξη </a:t>
            </a:r>
            <a:r>
              <a:rPr lang="el-GR" sz="1200" b="0" i="0" u="none" strike="noStrike" kern="1200" baseline="0" dirty="0" smtClean="0">
                <a:solidFill>
                  <a:schemeClr val="tx1"/>
                </a:solidFill>
                <a:latin typeface="+mn-lt"/>
                <a:ea typeface="+mn-ea"/>
                <a:cs typeface="+mn-cs"/>
              </a:rPr>
              <a:t>«LM».</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Στην επόμενη διαφάνεια θα δούμε αυτές τις σχέσεις διαγραμματικά (Απεικόνιση 5.5) για να μας βοηθήσουν να κατανοήσουμε τον αντίκτυπο μιας μεταβολής σε μια τιμή που επηρεάζει μια άλλη τιμή.</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5-5 μας επιτρέπει να μελετήσουμε τι συμβαίνει στην παραγωγή όταν η κεντρική τράπεζα αποφασίζει να μειώσει το επιτόκιο ή όταν η κυβέρνηση αποφασίζει να αυξήσει τους φόρους ή όταν οι καταναλωτές γίνονται πιο απαισιόδοξοι για το μέλλον κ.λπ.</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διαγράμματος φέρει την ένδειξη «επιτόκιο, </a:t>
            </a:r>
            <a:r>
              <a:rPr lang="el-GR" sz="1200" b="0" i="0" u="none" strike="noStrike" kern="1200" baseline="0" dirty="0" smtClean="0">
                <a:solidFill>
                  <a:schemeClr val="tx1"/>
                </a:solidFill>
                <a:latin typeface="+mn-lt"/>
                <a:ea typeface="+mn-ea"/>
                <a:cs typeface="+mn-cs"/>
              </a:rPr>
              <a:t>i» </a:t>
            </a:r>
            <a:r>
              <a:rPr lang="el-GR" sz="1200" b="0" i="0" u="none" strike="noStrike" kern="1200" baseline="0" dirty="0">
                <a:solidFill>
                  <a:schemeClr val="tx1"/>
                </a:solidFill>
                <a:latin typeface="+mn-lt"/>
                <a:ea typeface="+mn-ea"/>
                <a:cs typeface="+mn-cs"/>
              </a:rPr>
              <a:t>και ο οριζόντιος άξονας φέρει την </a:t>
            </a:r>
            <a:r>
              <a:rPr lang="el-GR" sz="1200" b="0" i="0" u="none" strike="noStrike" kern="1200" baseline="0" dirty="0" smtClean="0">
                <a:solidFill>
                  <a:schemeClr val="tx1"/>
                </a:solidFill>
                <a:latin typeface="+mn-lt"/>
                <a:ea typeface="+mn-ea"/>
                <a:cs typeface="+mn-cs"/>
              </a:rPr>
              <a:t>ένδειξη </a:t>
            </a:r>
            <a:r>
              <a:rPr lang="el-GR" sz="1200" b="0" i="0" u="none" strike="noStrike" kern="1200" baseline="0" dirty="0">
                <a:solidFill>
                  <a:schemeClr val="tx1"/>
                </a:solidFill>
                <a:latin typeface="+mn-lt"/>
                <a:ea typeface="+mn-ea"/>
                <a:cs typeface="+mn-cs"/>
              </a:rPr>
              <a:t>«Προϊόν </a:t>
            </a:r>
            <a:r>
              <a:rPr lang="el-GR" sz="1200" b="0" i="0" u="none" strike="noStrike" kern="1200" baseline="0" dirty="0" smtClean="0">
                <a:solidFill>
                  <a:schemeClr val="tx1"/>
                </a:solidFill>
                <a:latin typeface="+mn-lt"/>
                <a:ea typeface="+mn-ea"/>
                <a:cs typeface="+mn-cs"/>
              </a:rPr>
              <a:t>Y». </a:t>
            </a:r>
            <a:r>
              <a:rPr lang="el-GR" sz="1200" b="0" i="0" u="none" strike="noStrike" kern="1200" baseline="0" dirty="0">
                <a:solidFill>
                  <a:schemeClr val="tx1"/>
                </a:solidFill>
                <a:latin typeface="+mn-lt"/>
                <a:ea typeface="+mn-ea"/>
                <a:cs typeface="+mn-cs"/>
              </a:rPr>
              <a:t>Μια οριζόντια ευθεία γραμμή σχεδιάζεται από το σημείο i με γραμμή στο κέντρο του κατακόρυφου άξονα. Η ευθεία γραμμή φέρει την ένδειξη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Σχεδιάζεται μια </a:t>
            </a:r>
            <a:r>
              <a:rPr lang="el-GR" sz="1200" b="0" i="0" u="none" strike="noStrike" kern="1200" baseline="0" dirty="0" smtClean="0">
                <a:solidFill>
                  <a:schemeClr val="tx1"/>
                </a:solidFill>
                <a:latin typeface="+mn-lt"/>
                <a:ea typeface="+mn-ea"/>
                <a:cs typeface="+mn-cs"/>
              </a:rPr>
              <a:t>κυρτή </a:t>
            </a:r>
            <a:r>
              <a:rPr lang="el-GR" sz="1200" b="0" i="0" u="none" strike="noStrike" kern="1200" baseline="0" dirty="0">
                <a:solidFill>
                  <a:schemeClr val="tx1"/>
                </a:solidFill>
                <a:latin typeface="+mn-lt"/>
                <a:ea typeface="+mn-ea"/>
                <a:cs typeface="+mn-cs"/>
              </a:rPr>
              <a:t>καμπύλη με φθίνουσα κλίση που διέρχεται από τη γραμμή </a:t>
            </a:r>
            <a:r>
              <a:rPr lang="el-GR" sz="1200" b="0" i="0" u="none" strike="noStrike" kern="1200" baseline="0" dirty="0" smtClean="0">
                <a:solidFill>
                  <a:schemeClr val="tx1"/>
                </a:solidFill>
                <a:latin typeface="+mn-lt"/>
                <a:ea typeface="+mn-ea"/>
                <a:cs typeface="+mn-cs"/>
              </a:rPr>
              <a:t>LM</a:t>
            </a:r>
            <a:r>
              <a:rPr lang="el-GR" sz="1200" b="0" i="0" u="none" strike="noStrike" kern="1200" baseline="0" dirty="0">
                <a:solidFill>
                  <a:schemeClr val="tx1"/>
                </a:solidFill>
                <a:latin typeface="+mn-lt"/>
                <a:ea typeface="+mn-ea"/>
                <a:cs typeface="+mn-cs"/>
              </a:rPr>
              <a:t>. Το τμήμα της γραμμής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πριν από το σημείο τομής φέρει την ένδειξη </a:t>
            </a:r>
            <a:r>
              <a:rPr lang="el-GR" sz="1200" b="0" i="0" u="none" strike="noStrike" kern="1200" baseline="0" dirty="0" smtClean="0">
                <a:solidFill>
                  <a:schemeClr val="tx1"/>
                </a:solidFill>
                <a:latin typeface="+mn-lt"/>
                <a:ea typeface="+mn-ea"/>
                <a:cs typeface="+mn-cs"/>
              </a:rPr>
              <a:t>«Ισορροπία </a:t>
            </a:r>
            <a:r>
              <a:rPr lang="el-GR" sz="1200" b="0" i="0" u="none" strike="noStrike" kern="1200" baseline="0" dirty="0" smtClean="0">
                <a:solidFill>
                  <a:schemeClr val="tx1"/>
                </a:solidFill>
                <a:latin typeface="+mn-lt"/>
                <a:ea typeface="+mn-ea"/>
                <a:cs typeface="+mn-cs"/>
              </a:rPr>
              <a:t>στην» </a:t>
            </a:r>
            <a:r>
              <a:rPr lang="el-GR" sz="1200" b="0" i="0" u="none" strike="noStrike" kern="1200" baseline="0" dirty="0">
                <a:solidFill>
                  <a:schemeClr val="tx1"/>
                </a:solidFill>
                <a:latin typeface="+mn-lt"/>
                <a:ea typeface="+mn-ea"/>
                <a:cs typeface="+mn-cs"/>
              </a:rPr>
              <a:t>και το τμήμα μετά το σημείο τομής φέρει την ένδειξη </a:t>
            </a:r>
            <a:r>
              <a:rPr lang="el-GR" sz="1200" b="0" i="0" u="none" strike="noStrike" kern="1200" baseline="0" dirty="0" smtClean="0">
                <a:solidFill>
                  <a:schemeClr val="tx1"/>
                </a:solidFill>
                <a:latin typeface="+mn-lt"/>
                <a:ea typeface="+mn-ea"/>
                <a:cs typeface="+mn-cs"/>
              </a:rPr>
              <a:t>«Αγορά </a:t>
            </a:r>
            <a:r>
              <a:rPr lang="el-GR" sz="1200" b="0" i="0" u="none" strike="noStrike" kern="1200" baseline="0" dirty="0" smtClean="0">
                <a:solidFill>
                  <a:schemeClr val="tx1"/>
                </a:solidFill>
                <a:latin typeface="+mn-lt"/>
                <a:ea typeface="+mn-ea"/>
                <a:cs typeface="+mn-cs"/>
              </a:rPr>
              <a:t>χρήματος». </a:t>
            </a:r>
            <a:r>
              <a:rPr lang="el-GR" sz="1200" b="0" i="0" u="none" strike="noStrike" kern="1200" baseline="0" dirty="0">
                <a:solidFill>
                  <a:schemeClr val="tx1"/>
                </a:solidFill>
                <a:latin typeface="+mn-lt"/>
                <a:ea typeface="+mn-ea"/>
                <a:cs typeface="+mn-cs"/>
              </a:rPr>
              <a:t>Το τμήμα της  καμπύλης πάνω από το σημείο τομής φέρει την ένδειξη «Ισορροπία </a:t>
            </a:r>
            <a:r>
              <a:rPr lang="el-GR" sz="1200" b="0" i="0" u="none" strike="noStrike" kern="1200" baseline="0" dirty="0" smtClean="0">
                <a:solidFill>
                  <a:schemeClr val="tx1"/>
                </a:solidFill>
                <a:latin typeface="+mn-lt"/>
                <a:ea typeface="+mn-ea"/>
                <a:cs typeface="+mn-cs"/>
              </a:rPr>
              <a:t>στην» </a:t>
            </a:r>
            <a:r>
              <a:rPr lang="el-GR" sz="1200" b="0" i="0" u="none" strike="noStrike" kern="1200" baseline="0" dirty="0">
                <a:solidFill>
                  <a:schemeClr val="tx1"/>
                </a:solidFill>
                <a:latin typeface="+mn-lt"/>
                <a:ea typeface="+mn-ea"/>
                <a:cs typeface="+mn-cs"/>
              </a:rPr>
              <a:t>και το τμήμα κάτω από το σημείο τομής φέρει την ένδειξη «Αγορά αγαθών».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μείωση του δημοσιονομικού ελλείμματος, που επιτυγχάνεται είτε με αύξηση των φόρων, είτε με μείωση των δαπανών, είτε και με τα δύο, ονομάζεται </a:t>
            </a:r>
            <a:r>
              <a:rPr lang="el-GR" sz="1200" b="1" i="0" u="none" strike="noStrike" kern="1200" baseline="0" dirty="0">
                <a:solidFill>
                  <a:schemeClr val="tx1"/>
                </a:solidFill>
                <a:latin typeface="+mn-lt"/>
                <a:ea typeface="+mn-ea"/>
                <a:cs typeface="+mn-cs"/>
              </a:rPr>
              <a:t>δημοσιονομική συρρίκνωση</a:t>
            </a:r>
            <a:r>
              <a:rPr lang="el-GR" sz="1200" b="0" i="0" u="none" strike="noStrike" kern="1200" baseline="0" dirty="0">
                <a:solidFill>
                  <a:schemeClr val="tx1"/>
                </a:solidFill>
                <a:latin typeface="+mn-lt"/>
                <a:ea typeface="+mn-ea"/>
                <a:cs typeface="+mn-cs"/>
              </a:rPr>
              <a:t> ή δημοσιονομική εξυγίανση. Αντίστοιχα, μια αύξηση του δημοσιονομικού ελλείμματος, που επιτυγχάνεται είτε με τη μείωση των φόρων, είτε με την αύξηση των δαπανών ή και τα δύο, ονομάζεται </a:t>
            </a:r>
            <a:r>
              <a:rPr lang="el-GR" sz="1200" b="1" i="0" u="none" strike="noStrike" kern="1200" baseline="0" dirty="0">
                <a:solidFill>
                  <a:schemeClr val="tx1"/>
                </a:solidFill>
                <a:latin typeface="+mn-lt"/>
                <a:ea typeface="+mn-ea"/>
                <a:cs typeface="+mn-cs"/>
              </a:rPr>
              <a:t>δημοσιονομική επέκταση</a:t>
            </a:r>
            <a:r>
              <a:rPr lang="el-GR" sz="1200" b="0" i="0" u="none" strike="noStrike" kern="1200" baseline="0" dirty="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Όταν απαντάτε σε αυτήν ή σε οποιαδήποτε άλλη ερώτηση σχετικά με τις επιπτώσεις των μεταβολών στην πολιτική (ή, γενικότερα, τις αλλαγές σε εξωγενείς μεταβλητές), ακολουθήστε πάντα τα εξής τρία βήματα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Πριν από την αύξηση των φόρων, η ισορροπία δίνεται από το σημείο Α, στην τομή των καμπυλών IS και LM. Μετά την αύξηση των φόρων και τη μετατόπιση προς τα αριστερά της καμπύλης IS από IS σε IS’, η νέα ισορροπία δίνεται από το σημείο Α’. Το προϊόν μειώνεται από Y σε Y'. Με βάση την υπόθεση μας,, το επιτόκιο δεν αλλάζει. Έτσι, καθώς η καμπύλη IS μετατοπίζεται, η οικονομία κινείται κατά μήκος της καμπύλης LM, από το Α στο Α’. Ο λόγος που αυτές οι λέξεις είναι σε πλάγια γραφή είναι ότι, είναι σημαντικό να γίνεται πάντα διάκριση μεταξύ της μετατόπισης μιας καμπύλης (εδώ η μετατόπιση της καμπύλης IS) και της κίνησης κατά μήκος μιας καμπύλης (εδώ η κίνηση κατά μήκος της καμπύλης LM).</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φέρει την ένδειξη «επιτόκιο, </a:t>
            </a:r>
            <a:r>
              <a:rPr lang="el-GR" sz="1200" b="0" i="0" u="none" strike="noStrike" kern="1200" baseline="0" dirty="0" smtClean="0">
                <a:solidFill>
                  <a:schemeClr val="tx1"/>
                </a:solidFill>
                <a:latin typeface="+mn-lt"/>
                <a:ea typeface="+mn-ea"/>
                <a:cs typeface="+mn-cs"/>
              </a:rPr>
              <a:t>i» </a:t>
            </a:r>
            <a:r>
              <a:rPr lang="el-GR" sz="1200" b="0" i="0" u="none" strike="noStrike" kern="1200" baseline="0" dirty="0">
                <a:solidFill>
                  <a:schemeClr val="tx1"/>
                </a:solidFill>
                <a:latin typeface="+mn-lt"/>
                <a:ea typeface="+mn-ea"/>
                <a:cs typeface="+mn-cs"/>
              </a:rPr>
              <a:t>και ο οριζόντιος άξονας φέρει την ένδειξη «Προϊόν, </a:t>
            </a:r>
            <a:r>
              <a:rPr lang="el-GR" sz="1200" b="0" i="0" u="none" strike="noStrike" kern="1200" baseline="0" dirty="0" smtClean="0">
                <a:solidFill>
                  <a:schemeClr val="tx1"/>
                </a:solidFill>
                <a:latin typeface="+mn-lt"/>
                <a:ea typeface="+mn-ea"/>
                <a:cs typeface="+mn-cs"/>
              </a:rPr>
              <a:t>Y». </a:t>
            </a:r>
            <a:r>
              <a:rPr lang="el-GR" sz="1200" b="0" i="0" u="none" strike="noStrike" kern="1200" baseline="0" dirty="0">
                <a:solidFill>
                  <a:schemeClr val="tx1"/>
                </a:solidFill>
                <a:latin typeface="+mn-lt"/>
                <a:ea typeface="+mn-ea"/>
                <a:cs typeface="+mn-cs"/>
              </a:rPr>
              <a:t>Δύο </a:t>
            </a:r>
            <a:r>
              <a:rPr lang="el-GR" sz="1200" b="0" i="0" u="none" strike="noStrike" kern="1200" baseline="0" dirty="0" smtClean="0">
                <a:solidFill>
                  <a:schemeClr val="tx1"/>
                </a:solidFill>
                <a:latin typeface="+mn-lt"/>
                <a:ea typeface="+mn-ea"/>
                <a:cs typeface="+mn-cs"/>
              </a:rPr>
              <a:t>κυρτές </a:t>
            </a:r>
            <a:r>
              <a:rPr lang="el-GR" sz="1200" b="0" i="0" u="none" strike="noStrike" kern="1200" baseline="0" dirty="0">
                <a:solidFill>
                  <a:schemeClr val="tx1"/>
                </a:solidFill>
                <a:latin typeface="+mn-lt"/>
                <a:ea typeface="+mn-ea"/>
                <a:cs typeface="+mn-cs"/>
              </a:rPr>
              <a:t>καμπύλες, η μία δεξιά με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η άλλη στα αριστερά με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σχεδιάζονται με </a:t>
            </a:r>
            <a:r>
              <a:rPr lang="el-GR" sz="1200" b="0" i="0" u="none" strike="noStrike" kern="1200" baseline="0" dirty="0" smtClean="0">
                <a:solidFill>
                  <a:schemeClr val="tx1"/>
                </a:solidFill>
                <a:latin typeface="+mn-lt"/>
                <a:ea typeface="+mn-ea"/>
                <a:cs typeface="+mn-cs"/>
              </a:rPr>
              <a:t>φθίνουσα κλίση </a:t>
            </a:r>
            <a:r>
              <a:rPr lang="el-GR" sz="1200" b="0" i="0" u="none" strike="noStrike" kern="1200" baseline="0" dirty="0">
                <a:solidFill>
                  <a:schemeClr val="tx1"/>
                </a:solidFill>
                <a:latin typeface="+mn-lt"/>
                <a:ea typeface="+mn-ea"/>
                <a:cs typeface="+mn-cs"/>
              </a:rPr>
              <a:t>από την κορυφή του κατακόρυφου άξονα. Μια οριζόντια ευθεία γραμμή με την ένδειξη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σχεδιάζεται από το σημείο i </a:t>
            </a:r>
            <a:r>
              <a:rPr lang="el-GR" sz="1200" b="0" i="0" u="none" strike="noStrike" kern="1200" baseline="0" dirty="0" smtClean="0">
                <a:solidFill>
                  <a:schemeClr val="tx1"/>
                </a:solidFill>
                <a:latin typeface="+mn-lt"/>
                <a:ea typeface="+mn-ea"/>
                <a:cs typeface="+mn-cs"/>
              </a:rPr>
              <a:t>στο </a:t>
            </a:r>
            <a:r>
              <a:rPr lang="el-GR" sz="1200" b="0" i="0" u="none" strike="noStrike" kern="1200" baseline="0" dirty="0">
                <a:solidFill>
                  <a:schemeClr val="tx1"/>
                </a:solidFill>
                <a:latin typeface="+mn-lt"/>
                <a:ea typeface="+mn-ea"/>
                <a:cs typeface="+mn-cs"/>
              </a:rPr>
              <a:t>κέντρο του κατακόρυφου άξονα και διέρχεται από την 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την καμπύλη </a:t>
            </a:r>
            <a:r>
              <a:rPr lang="el-GR" sz="1200" b="0" i="0" u="none" strike="noStrike" kern="1200" baseline="0" dirty="0" smtClean="0">
                <a:solidFill>
                  <a:schemeClr val="tx1"/>
                </a:solidFill>
                <a:latin typeface="+mn-lt"/>
                <a:ea typeface="+mn-ea"/>
                <a:cs typeface="+mn-cs"/>
              </a:rPr>
              <a:t>IS’ στα </a:t>
            </a:r>
            <a:r>
              <a:rPr lang="el-GR" sz="1200" b="0" i="0" u="none" strike="noStrike" kern="1200" baseline="0" dirty="0">
                <a:solidFill>
                  <a:schemeClr val="tx1"/>
                </a:solidFill>
                <a:latin typeface="+mn-lt"/>
                <a:ea typeface="+mn-ea"/>
                <a:cs typeface="+mn-cs"/>
              </a:rPr>
              <a:t>σημεία </a:t>
            </a:r>
            <a:r>
              <a:rPr lang="el-GR" sz="1200" b="0" i="0" u="none" strike="noStrike" kern="1200" baseline="0" dirty="0" smtClean="0">
                <a:solidFill>
                  <a:schemeClr val="tx1"/>
                </a:solidFill>
                <a:latin typeface="+mn-lt"/>
                <a:ea typeface="+mn-ea"/>
                <a:cs typeface="+mn-cs"/>
              </a:rPr>
              <a:t>A’ και </a:t>
            </a:r>
            <a:r>
              <a:rPr lang="el-GR" sz="1200" b="0" i="0" u="none" strike="noStrike" kern="1200" baseline="0" dirty="0">
                <a:solidFill>
                  <a:schemeClr val="tx1"/>
                </a:solidFill>
                <a:latin typeface="+mn-lt"/>
                <a:ea typeface="+mn-ea"/>
                <a:cs typeface="+mn-cs"/>
              </a:rPr>
              <a:t>A, αντίστοιχα. Υπάρχει ένα βέλος προς τα αριστερά μεταξύ των καμπυλών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Δύο διακεκομμένες ευθείες γραμμές σχεδιάζονται κάθετα από τα σημεία Α και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στα σημεία Υ και </a:t>
            </a:r>
            <a:r>
              <a:rPr lang="el-GR" sz="1200" b="0" i="0" u="none" strike="noStrike" kern="1200" baseline="0" dirty="0" smtClean="0">
                <a:solidFill>
                  <a:schemeClr val="tx1"/>
                </a:solidFill>
                <a:latin typeface="+mn-lt"/>
                <a:ea typeface="+mn-ea"/>
                <a:cs typeface="+mn-cs"/>
              </a:rPr>
              <a:t>Υ’, </a:t>
            </a:r>
            <a:r>
              <a:rPr lang="el-GR" sz="1200" b="0" i="0" u="none" strike="noStrike" kern="1200" baseline="0" dirty="0">
                <a:solidFill>
                  <a:schemeClr val="tx1"/>
                </a:solidFill>
                <a:latin typeface="+mn-lt"/>
                <a:ea typeface="+mn-ea"/>
                <a:cs typeface="+mn-cs"/>
              </a:rPr>
              <a:t>αντίστοιχα στον οριζόντιο άξονα.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Τώρα θα στραφούμε στη νομισματική πολιτική. Ας υποθέσουμε ότι η κεντρική τράπεζα μειώνει το επιτόκιο. Θυμηθείτε ότι, για να γίνει αυτό, αυξάνει την προσφορά χρήματος. Μια τέτοια αλλαγή στη νομισματική πολιτική ονομάζεται </a:t>
            </a:r>
            <a:r>
              <a:rPr lang="el-GR" sz="1200" b="1" i="0" u="none" strike="noStrike" kern="1200" baseline="0" dirty="0">
                <a:solidFill>
                  <a:schemeClr val="tx1"/>
                </a:solidFill>
                <a:latin typeface="+mn-lt"/>
                <a:ea typeface="+mn-ea"/>
                <a:cs typeface="+mn-cs"/>
              </a:rPr>
              <a:t>νομισματική επέκταση</a:t>
            </a:r>
            <a:r>
              <a:rPr lang="el-GR" sz="1200" b="0" i="0" u="none" strike="noStrike" kern="1200" baseline="0" dirty="0">
                <a:solidFill>
                  <a:schemeClr val="tx1"/>
                </a:solidFill>
                <a:latin typeface="+mn-lt"/>
                <a:ea typeface="+mn-ea"/>
                <a:cs typeface="+mn-cs"/>
              </a:rPr>
              <a:t>. (Αντίστροφα, μια αύξηση του επιτοκίου, η οποία επιτυγχάνεται μέσω της μείωσης της προσφοράς χρήματος, ονομάζεται </a:t>
            </a:r>
            <a:r>
              <a:rPr lang="el-GR" sz="1200" b="1" i="0" u="none" strike="noStrike" kern="1200" baseline="0" dirty="0">
                <a:solidFill>
                  <a:schemeClr val="tx1"/>
                </a:solidFill>
                <a:latin typeface="+mn-lt"/>
                <a:ea typeface="+mn-ea"/>
                <a:cs typeface="+mn-cs"/>
              </a:rPr>
              <a:t>νομισματική συρρίκνωση ή νομισματική σύσφιξη</a:t>
            </a:r>
            <a:r>
              <a:rPr lang="el-GR" sz="1200" b="0" i="0" u="none" strike="noStrike" kern="1200" baseline="0" dirty="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μείωση του επιτοκίου οδηγεί σε καθοδική μετατόπιση της καμπύλης LM. Η οικονομία κινείται προς τα κάτω κατά μήκος της καμπύλης IS και η ισορροπία κινείται από το σημείο Α στο σημείο Α’. Η παραγωγή αυξάνει από Y σε Y' και το επιτόκιο μειώνεται από i σε i’.</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φέρει την ένδειξη «επιτόκιο, </a:t>
            </a:r>
            <a:r>
              <a:rPr lang="el-GR" sz="1200" b="0" i="0" u="none" strike="noStrike" kern="1200" baseline="0" dirty="0" smtClean="0">
                <a:solidFill>
                  <a:schemeClr val="tx1"/>
                </a:solidFill>
                <a:latin typeface="+mn-lt"/>
                <a:ea typeface="+mn-ea"/>
                <a:cs typeface="+mn-cs"/>
              </a:rPr>
              <a:t>i» </a:t>
            </a:r>
            <a:r>
              <a:rPr lang="el-GR" sz="1200" b="0" i="0" u="none" strike="noStrike" kern="1200" baseline="0" dirty="0">
                <a:solidFill>
                  <a:schemeClr val="tx1"/>
                </a:solidFill>
                <a:latin typeface="+mn-lt"/>
                <a:ea typeface="+mn-ea"/>
                <a:cs typeface="+mn-cs"/>
              </a:rPr>
              <a:t>και ο οριζόντιος άξονας φέρει την ένδειξη «Προϊόν, </a:t>
            </a:r>
            <a:r>
              <a:rPr lang="el-GR" sz="1200" b="0" i="0" u="none" strike="noStrike" kern="1200" baseline="0" dirty="0" smtClean="0">
                <a:solidFill>
                  <a:schemeClr val="tx1"/>
                </a:solidFill>
                <a:latin typeface="+mn-lt"/>
                <a:ea typeface="+mn-ea"/>
                <a:cs typeface="+mn-cs"/>
              </a:rPr>
              <a:t>Y». </a:t>
            </a:r>
            <a:r>
              <a:rPr lang="el-GR" sz="1200" b="0" i="0" u="none" strike="noStrike" kern="1200" baseline="0" dirty="0">
                <a:solidFill>
                  <a:schemeClr val="tx1"/>
                </a:solidFill>
                <a:latin typeface="+mn-lt"/>
                <a:ea typeface="+mn-ea"/>
                <a:cs typeface="+mn-cs"/>
              </a:rPr>
              <a:t>Δύο  οριζόντιες ευθείες γραμμές, η μία στο επάνω μέρος με την ένδειξη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η άλλη στο κάτω με την ένδειξη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σχεδιάζονται από τα σημεία i </a:t>
            </a:r>
            <a:r>
              <a:rPr lang="el-GR" sz="1200" b="0" i="0" u="none" strike="noStrike" kern="1200" baseline="0" dirty="0" smtClean="0">
                <a:solidFill>
                  <a:schemeClr val="tx1"/>
                </a:solidFill>
                <a:latin typeface="+mn-lt"/>
                <a:ea typeface="+mn-ea"/>
                <a:cs typeface="+mn-cs"/>
              </a:rPr>
              <a:t>και i’, αντίστοιχα, </a:t>
            </a:r>
            <a:r>
              <a:rPr lang="el-GR" sz="1200" b="0" i="0" u="none" strike="noStrike" kern="1200" baseline="0" dirty="0">
                <a:solidFill>
                  <a:schemeClr val="tx1"/>
                </a:solidFill>
                <a:latin typeface="+mn-lt"/>
                <a:ea typeface="+mn-ea"/>
                <a:cs typeface="+mn-cs"/>
              </a:rPr>
              <a:t>στον κατακόρυφο άξονα. Μια </a:t>
            </a:r>
            <a:r>
              <a:rPr lang="el-GR" sz="1200" b="0" i="0" u="none" strike="noStrike" kern="1200" baseline="0" dirty="0" smtClean="0">
                <a:solidFill>
                  <a:schemeClr val="tx1"/>
                </a:solidFill>
                <a:latin typeface="+mn-lt"/>
                <a:ea typeface="+mn-ea"/>
                <a:cs typeface="+mn-cs"/>
              </a:rPr>
              <a:t>κυρτή καμπύλη  </a:t>
            </a:r>
            <a:r>
              <a:rPr lang="el-GR" sz="1200" b="0" i="0" u="none" strike="noStrike" kern="1200" baseline="0" dirty="0">
                <a:solidFill>
                  <a:schemeClr val="tx1"/>
                </a:solidFill>
                <a:latin typeface="+mn-lt"/>
                <a:ea typeface="+mn-ea"/>
                <a:cs typeface="+mn-cs"/>
              </a:rPr>
              <a:t>με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με φθίνουσα κλίση σχεδιάζεται διερχόμενη από τη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την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στα σημεία A και </a:t>
            </a:r>
            <a:r>
              <a:rPr lang="el-GR" sz="1200" b="0" i="0" u="none" strike="noStrike" kern="1200" baseline="0" dirty="0" smtClean="0">
                <a:solidFill>
                  <a:schemeClr val="tx1"/>
                </a:solidFill>
                <a:latin typeface="+mn-lt"/>
                <a:ea typeface="+mn-ea"/>
                <a:cs typeface="+mn-cs"/>
              </a:rPr>
              <a:t>A’, </a:t>
            </a:r>
            <a:r>
              <a:rPr lang="el-GR" sz="1200" b="0" i="0" u="none" strike="noStrike" kern="1200" baseline="0" dirty="0">
                <a:solidFill>
                  <a:schemeClr val="tx1"/>
                </a:solidFill>
                <a:latin typeface="+mn-lt"/>
                <a:ea typeface="+mn-ea"/>
                <a:cs typeface="+mn-cs"/>
              </a:rPr>
              <a:t>αντίστοιχα. Υπάρχει ένα βέλος προς τα κάτω μεταξύ των γραμμών. Δύο διακεκομμένες ευθείες γραμμές σχεδιάζονται κάθετα από τα σημεία Α και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στα σημεία Υ και </a:t>
            </a:r>
            <a:r>
              <a:rPr lang="el-GR" sz="1200" b="0" i="0" u="none" strike="noStrike" kern="1200" baseline="0" dirty="0" smtClean="0">
                <a:solidFill>
                  <a:schemeClr val="tx1"/>
                </a:solidFill>
                <a:latin typeface="+mn-lt"/>
                <a:ea typeface="+mn-ea"/>
                <a:cs typeface="+mn-cs"/>
              </a:rPr>
              <a:t>Υ’, </a:t>
            </a:r>
            <a:r>
              <a:rPr lang="el-GR" sz="1200" b="0" i="0" u="none" strike="noStrike" kern="1200" baseline="0" dirty="0">
                <a:solidFill>
                  <a:schemeClr val="tx1"/>
                </a:solidFill>
                <a:latin typeface="+mn-lt"/>
                <a:ea typeface="+mn-ea"/>
                <a:cs typeface="+mn-cs"/>
              </a:rPr>
              <a:t>αντίστοιχα στον οριζόντιο άξονα.</a:t>
            </a:r>
          </a:p>
          <a:p>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Έχουμε εξετάσει μέχρι στιγμής τη δημοσιονομική πολιτική και τη νομισματική πολιτική μεμονωμένα. Σκοπός μας ήταν να δείξουμε πώς λειτουργούσε η καθεμιά. Στην πράξη, συχνά εφαρμόζονται μαζί. Ο συνδυασμός νομισματικής και δημοσιονομικής πολιτικής είναι γνωστός ως μίγμα νομισματικής-δημοσιονομικής πολιτικής ή απλώς μίγμα πολιτικής.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Μερικές φορές, το σωστό μίγμα είναι η χρήση δημοσιονομικής και νομισματικής πολιτικής προς την ίδια κατεύθυνση. Ας υποθέσουμε, για παράδειγμα, ότι η οικονομία βρίσκεται σε ύφεση και η παραγωγή είναι πολύ χαμηλή. Τότε, τόσο η δημοσιονομική όσο και η νομισματική πολιτική μπορούν να χρησιμοποιηθούν για την αύξηση της παραγωγής. Αυτός ο συνδυασμός παρουσιάζεται στο Σχήμα 5-8.</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φέρει την ένδειξη «επιτόκιο, </a:t>
            </a:r>
            <a:r>
              <a:rPr lang="el-GR" sz="1200" b="0" i="0" u="none" strike="noStrike" kern="1200" baseline="0" dirty="0" smtClean="0">
                <a:solidFill>
                  <a:schemeClr val="tx1"/>
                </a:solidFill>
                <a:latin typeface="+mn-lt"/>
                <a:ea typeface="+mn-ea"/>
                <a:cs typeface="+mn-cs"/>
              </a:rPr>
              <a:t>i» </a:t>
            </a:r>
            <a:r>
              <a:rPr lang="el-GR" sz="1200" b="0" i="0" u="none" strike="noStrike" kern="1200" baseline="0" dirty="0">
                <a:solidFill>
                  <a:schemeClr val="tx1"/>
                </a:solidFill>
                <a:latin typeface="+mn-lt"/>
                <a:ea typeface="+mn-ea"/>
                <a:cs typeface="+mn-cs"/>
              </a:rPr>
              <a:t>και ο οριζόντιος άξονας φέρει την ένδειξη «Προϊόν, </a:t>
            </a:r>
            <a:r>
              <a:rPr lang="el-GR" sz="1200" b="0" i="0" u="none" strike="noStrike" kern="1200" baseline="0" dirty="0" smtClean="0">
                <a:solidFill>
                  <a:schemeClr val="tx1"/>
                </a:solidFill>
                <a:latin typeface="+mn-lt"/>
                <a:ea typeface="+mn-ea"/>
                <a:cs typeface="+mn-cs"/>
              </a:rPr>
              <a:t>Y». </a:t>
            </a:r>
            <a:r>
              <a:rPr lang="el-GR" sz="1200" b="0" i="0" u="none" strike="noStrike" kern="1200" baseline="0" dirty="0">
                <a:solidFill>
                  <a:schemeClr val="tx1"/>
                </a:solidFill>
                <a:latin typeface="+mn-lt"/>
                <a:ea typeface="+mn-ea"/>
                <a:cs typeface="+mn-cs"/>
              </a:rPr>
              <a:t>Δύο  οριζόντιες ευθείες γραμμές, η μία στο επάνω μέρος με την ένδειξη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η άλλη στο κάτω μέρος με την ένδειξη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σχεδιάζονται από τον κατακόρυφο άξονα.  Η καμπύλη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σχεδιάζεται από το σημείο </a:t>
            </a:r>
            <a:r>
              <a:rPr lang="el-GR" sz="1200" b="0" i="0" u="none" strike="noStrike" kern="1200" baseline="0" dirty="0" smtClean="0">
                <a:solidFill>
                  <a:schemeClr val="tx1"/>
                </a:solidFill>
                <a:latin typeface="+mn-lt"/>
                <a:ea typeface="+mn-ea"/>
                <a:cs typeface="+mn-cs"/>
              </a:rPr>
              <a:t>i, </a:t>
            </a:r>
            <a:r>
              <a:rPr lang="el-GR" sz="1200" b="0" i="0" u="none" strike="noStrike" kern="1200" baseline="0" dirty="0">
                <a:solidFill>
                  <a:schemeClr val="tx1"/>
                </a:solidFill>
                <a:latin typeface="+mn-lt"/>
                <a:ea typeface="+mn-ea"/>
                <a:cs typeface="+mn-cs"/>
              </a:rPr>
              <a:t>που σημειώνεται στο κέντρο του κατακόρυφου άξονα. Υπάρχει ένα βέλος προς τα κάτω μεταξύ των γραμμών. Δύο </a:t>
            </a:r>
            <a:r>
              <a:rPr lang="el-GR" sz="1200" b="0" i="0" u="none" strike="noStrike" kern="1200" baseline="0" dirty="0" smtClean="0">
                <a:solidFill>
                  <a:schemeClr val="tx1"/>
                </a:solidFill>
                <a:latin typeface="+mn-lt"/>
                <a:ea typeface="+mn-ea"/>
                <a:cs typeface="+mn-cs"/>
              </a:rPr>
              <a:t>κυρτές </a:t>
            </a:r>
            <a:r>
              <a:rPr lang="el-GR" sz="1200" b="0" i="0" u="none" strike="noStrike" kern="1200" baseline="0" dirty="0">
                <a:solidFill>
                  <a:schemeClr val="tx1"/>
                </a:solidFill>
                <a:latin typeface="+mn-lt"/>
                <a:ea typeface="+mn-ea"/>
                <a:cs typeface="+mn-cs"/>
              </a:rPr>
              <a:t>καμπύλες με φθίνουσες κλίσεις, η μία στα αριστερά με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η άλλη στα δεξιά με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σχεδιάζονται διερχόμενες από τη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την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Η 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τέμνει την ευθεία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στο σημείο A και η 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τέμνει την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στο σημείο </a:t>
            </a:r>
            <a:r>
              <a:rPr lang="el-GR" sz="1200" b="0" i="0" u="none" strike="noStrike" kern="1200" baseline="0" dirty="0" smtClean="0">
                <a:solidFill>
                  <a:schemeClr val="tx1"/>
                </a:solidFill>
                <a:latin typeface="+mn-lt"/>
                <a:ea typeface="+mn-ea"/>
                <a:cs typeface="+mn-cs"/>
              </a:rPr>
              <a:t>A’. </a:t>
            </a:r>
            <a:r>
              <a:rPr lang="el-GR" sz="1200" b="0" i="0" u="none" strike="noStrike" kern="1200" baseline="0" dirty="0">
                <a:solidFill>
                  <a:schemeClr val="tx1"/>
                </a:solidFill>
                <a:latin typeface="+mn-lt"/>
                <a:ea typeface="+mn-ea"/>
                <a:cs typeface="+mn-cs"/>
              </a:rPr>
              <a:t>Δύο διακεκομμένες ευθείες γραμμές σχεδιάζονται κάθετα, η μία από το σημείο Α στο σημείο Υ στον οριζόντιο άξονα και η άλλη από το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στο σημείο </a:t>
            </a:r>
            <a:r>
              <a:rPr lang="el-GR" sz="1200" b="0" i="0" u="none" strike="noStrike" kern="1200" baseline="0" dirty="0" smtClean="0">
                <a:solidFill>
                  <a:schemeClr val="tx1"/>
                </a:solidFill>
                <a:latin typeface="+mn-lt"/>
                <a:ea typeface="+mn-ea"/>
                <a:cs typeface="+mn-cs"/>
              </a:rPr>
              <a:t>Υ’ </a:t>
            </a:r>
            <a:r>
              <a:rPr lang="el-GR" sz="1200" b="0" i="0" u="none" strike="noStrike" kern="1200" baseline="0" dirty="0">
                <a:solidFill>
                  <a:schemeClr val="tx1"/>
                </a:solidFill>
                <a:latin typeface="+mn-lt"/>
                <a:ea typeface="+mn-ea"/>
                <a:cs typeface="+mn-cs"/>
              </a:rPr>
              <a:t>στον οριζόντιο άξονα. Ανάμεσα στις ευθείες γραμμές υπάρχει ένα βέλος προς τα </a:t>
            </a:r>
            <a:r>
              <a:rPr lang="el-GR" sz="1200" b="0" i="0" u="none" strike="noStrike" kern="1200" baseline="0" dirty="0" smtClean="0">
                <a:solidFill>
                  <a:schemeClr val="tx1"/>
                </a:solidFill>
                <a:latin typeface="+mn-lt"/>
                <a:ea typeface="+mn-ea"/>
                <a:cs typeface="+mn-cs"/>
              </a:rPr>
              <a:t>δεξιά.</a:t>
            </a:r>
          </a:p>
          <a:p>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a:solidFill>
                  <a:schemeClr val="tx1"/>
                </a:solidFill>
                <a:effectLst/>
                <a:latin typeface="+mn-lt"/>
                <a:ea typeface="+mn-ea"/>
                <a:cs typeface="+mn-cs"/>
              </a:rPr>
              <a:t>Από το τρίτο τρίμηνο του 2000 έως το τέταρτο τρίμηνο του 2001, η αύξηση του ΑΕΠ ήταν είτε θετική και κοντά στο μηδέν, είτε αρνητική. Με βάση τα διαθέσιμα στοιχεία εκείνη την εποχή, θεωρήθηκε ότι η ανάπτυξη ήταν αρνητική για τα πρώτα τρία τρίμηνα του 2001. Με βάση τα αναθεωρημένα στοιχεία, που φαίνονται στο Σχήμα 1, το οποίο δίνει τον ρυθμό ανάπτυξης για κάθε τρίμηνο από το 1</a:t>
            </a:r>
            <a:r>
              <a:rPr lang="el-GR" sz="1200" kern="1200" baseline="30000" dirty="0">
                <a:solidFill>
                  <a:schemeClr val="tx1"/>
                </a:solidFill>
                <a:effectLst/>
                <a:latin typeface="+mn-lt"/>
                <a:ea typeface="+mn-ea"/>
                <a:cs typeface="+mn-cs"/>
              </a:rPr>
              <a:t>ο</a:t>
            </a:r>
            <a:r>
              <a:rPr lang="el-GR" sz="1200" kern="1200" dirty="0">
                <a:solidFill>
                  <a:schemeClr val="tx1"/>
                </a:solidFill>
                <a:effectLst/>
                <a:latin typeface="+mn-lt"/>
                <a:ea typeface="+mn-ea"/>
                <a:cs typeface="+mn-cs"/>
              </a:rPr>
              <a:t> του 1999 έως το 4</a:t>
            </a:r>
            <a:r>
              <a:rPr lang="el-GR" sz="1200" kern="1200" baseline="30000" dirty="0">
                <a:solidFill>
                  <a:schemeClr val="tx1"/>
                </a:solidFill>
                <a:effectLst/>
                <a:latin typeface="+mn-lt"/>
                <a:ea typeface="+mn-ea"/>
                <a:cs typeface="+mn-cs"/>
              </a:rPr>
              <a:t>ο</a:t>
            </a:r>
            <a:r>
              <a:rPr lang="el-GR" sz="1200" kern="1200" dirty="0">
                <a:solidFill>
                  <a:schemeClr val="tx1"/>
                </a:solidFill>
                <a:effectLst/>
                <a:latin typeface="+mn-lt"/>
                <a:ea typeface="+mn-ea"/>
                <a:cs typeface="+mn-cs"/>
              </a:rPr>
              <a:t> του 2002, , φαίνεται ότι η ανάπτυξη ήταν στην πραγματικότητα μικρή αλλά θετική το δεύτερο τρίμηνο.</a:t>
            </a:r>
          </a:p>
          <a:p>
            <a:endParaRPr lang="el-GR"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Μεγάλη περιγραφή</a:t>
            </a:r>
            <a:r>
              <a:rPr lang="el-GR" sz="1200" kern="1200" dirty="0" smtClean="0">
                <a:solidFill>
                  <a:schemeClr val="tx1"/>
                </a:solidFill>
                <a:effectLst/>
                <a:latin typeface="+mn-lt"/>
                <a:ea typeface="+mn-ea"/>
                <a:cs typeface="+mn-cs"/>
              </a:rPr>
              <a:t>: Ο </a:t>
            </a:r>
            <a:r>
              <a:rPr lang="el-GR" sz="1200" kern="1200" dirty="0">
                <a:solidFill>
                  <a:schemeClr val="tx1"/>
                </a:solidFill>
                <a:effectLst/>
                <a:latin typeface="+mn-lt"/>
                <a:ea typeface="+mn-ea"/>
                <a:cs typeface="+mn-cs"/>
              </a:rPr>
              <a:t>κατακόρυφος άξονας φέρει την ένδειξη </a:t>
            </a:r>
            <a:r>
              <a:rPr lang="el-GR" sz="1200" kern="1200" dirty="0" smtClean="0">
                <a:solidFill>
                  <a:schemeClr val="tx1"/>
                </a:solidFill>
                <a:effectLst/>
                <a:latin typeface="+mn-lt"/>
                <a:ea typeface="+mn-ea"/>
                <a:cs typeface="+mn-cs"/>
              </a:rPr>
              <a:t>«Ποσοστό» </a:t>
            </a:r>
            <a:r>
              <a:rPr lang="el-GR" sz="1200" kern="1200" dirty="0">
                <a:solidFill>
                  <a:schemeClr val="tx1"/>
                </a:solidFill>
                <a:effectLst/>
                <a:latin typeface="+mn-lt"/>
                <a:ea typeface="+mn-ea"/>
                <a:cs typeface="+mn-cs"/>
              </a:rPr>
              <a:t>και κυμαίνεται από αρνητικό 0,5 έως 2, σε προσαυξήσεις 0,5. Ο οριζόντιος άξονας αντιπροσωπεύει το σύνολο των τεσσάρων τριμήνων από τα έτη, 1999 έως 2002. Ο εκτιμώμενος ρυθμός ανάπτυξης των ΗΠΑ κατά τα τέσσερα τρίμηνα του έτους 1999 έχει ως εξής:</a:t>
            </a:r>
          </a:p>
          <a:p>
            <a:r>
              <a:rPr lang="el-GR" sz="1200" kern="1200" dirty="0">
                <a:solidFill>
                  <a:schemeClr val="tx1"/>
                </a:solidFill>
                <a:effectLst/>
                <a:latin typeface="+mn-lt"/>
                <a:ea typeface="+mn-ea"/>
                <a:cs typeface="+mn-cs"/>
              </a:rPr>
              <a:t>1ο τρίμηνο: 0,9 τοις εκατό</a:t>
            </a:r>
          </a:p>
          <a:p>
            <a:r>
              <a:rPr lang="el-GR" sz="1200" kern="1200" dirty="0">
                <a:solidFill>
                  <a:schemeClr val="tx1"/>
                </a:solidFill>
                <a:effectLst/>
                <a:latin typeface="+mn-lt"/>
                <a:ea typeface="+mn-ea"/>
                <a:cs typeface="+mn-cs"/>
              </a:rPr>
              <a:t>2ο τρίμηνο: 0,8 τοις εκατό</a:t>
            </a:r>
          </a:p>
          <a:p>
            <a:r>
              <a:rPr lang="el-GR" sz="1200" kern="1200" dirty="0">
                <a:solidFill>
                  <a:schemeClr val="tx1"/>
                </a:solidFill>
                <a:effectLst/>
                <a:latin typeface="+mn-lt"/>
                <a:ea typeface="+mn-ea"/>
                <a:cs typeface="+mn-cs"/>
              </a:rPr>
              <a:t>3ο τρίμηνο: 1,3 τοις εκατό</a:t>
            </a:r>
          </a:p>
          <a:p>
            <a:r>
              <a:rPr lang="el-GR" sz="1200" kern="1200" dirty="0">
                <a:solidFill>
                  <a:schemeClr val="tx1"/>
                </a:solidFill>
                <a:effectLst/>
                <a:latin typeface="+mn-lt"/>
                <a:ea typeface="+mn-ea"/>
                <a:cs typeface="+mn-cs"/>
              </a:rPr>
              <a:t>4ο τρίμηνο: 1,8 τοις εκατό</a:t>
            </a:r>
          </a:p>
          <a:p>
            <a:endParaRPr lang="el-GR"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Ο εκτιμώμενος ρυθμός ανάπτυξης των ΗΠΑ κατά τα τέσσερα τρίμηνα του έτους 2000 έχει ως εξής:</a:t>
            </a:r>
          </a:p>
          <a:p>
            <a:r>
              <a:rPr lang="el-GR" sz="1200" kern="1200" dirty="0">
                <a:solidFill>
                  <a:schemeClr val="tx1"/>
                </a:solidFill>
                <a:effectLst/>
                <a:latin typeface="+mn-lt"/>
                <a:ea typeface="+mn-ea"/>
                <a:cs typeface="+mn-cs"/>
              </a:rPr>
              <a:t>1ο τρίμηνο: 0,3 τοις εκατό</a:t>
            </a:r>
          </a:p>
          <a:p>
            <a:r>
              <a:rPr lang="el-GR" sz="1200" kern="1200" dirty="0">
                <a:solidFill>
                  <a:schemeClr val="tx1"/>
                </a:solidFill>
                <a:effectLst/>
                <a:latin typeface="+mn-lt"/>
                <a:ea typeface="+mn-ea"/>
                <a:cs typeface="+mn-cs"/>
              </a:rPr>
              <a:t>2ο τρίμηνο: 1,95 τοις εκατό</a:t>
            </a:r>
          </a:p>
          <a:p>
            <a:r>
              <a:rPr lang="el-GR" sz="1200" kern="1200" dirty="0">
                <a:solidFill>
                  <a:schemeClr val="tx1"/>
                </a:solidFill>
                <a:effectLst/>
                <a:latin typeface="+mn-lt"/>
                <a:ea typeface="+mn-ea"/>
                <a:cs typeface="+mn-cs"/>
              </a:rPr>
              <a:t>3ο τρίμηνο: 0,1 τοις εκατό</a:t>
            </a:r>
          </a:p>
          <a:p>
            <a:r>
              <a:rPr lang="el-GR" sz="1200" kern="1200" dirty="0">
                <a:solidFill>
                  <a:schemeClr val="tx1"/>
                </a:solidFill>
                <a:effectLst/>
                <a:latin typeface="+mn-lt"/>
                <a:ea typeface="+mn-ea"/>
                <a:cs typeface="+mn-cs"/>
              </a:rPr>
              <a:t>4ο τρίμηνο: 0,6 τοις εκατό</a:t>
            </a:r>
          </a:p>
          <a:p>
            <a:endParaRPr lang="el-GR"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Ο εκτιμώμενος ρυθμός ανάπτυξης των ΗΠΑ κατά τα τέσσερα τρίμηνα του έτους 2001 έχει ως εξής:</a:t>
            </a:r>
          </a:p>
          <a:p>
            <a:r>
              <a:rPr lang="el-GR" sz="1200" kern="1200" dirty="0">
                <a:solidFill>
                  <a:schemeClr val="tx1"/>
                </a:solidFill>
                <a:effectLst/>
                <a:latin typeface="+mn-lt"/>
                <a:ea typeface="+mn-ea"/>
                <a:cs typeface="+mn-cs"/>
              </a:rPr>
              <a:t>1</a:t>
            </a:r>
            <a:r>
              <a:rPr lang="el-GR" sz="1200" kern="1200" baseline="30000" dirty="0">
                <a:solidFill>
                  <a:schemeClr val="tx1"/>
                </a:solidFill>
                <a:effectLst/>
                <a:latin typeface="+mn-lt"/>
                <a:ea typeface="+mn-ea"/>
                <a:cs typeface="+mn-cs"/>
              </a:rPr>
              <a:t>ο</a:t>
            </a:r>
            <a:r>
              <a:rPr lang="el-GR" sz="1200" kern="1200" dirty="0">
                <a:solidFill>
                  <a:schemeClr val="tx1"/>
                </a:solidFill>
                <a:effectLst/>
                <a:latin typeface="+mn-lt"/>
                <a:ea typeface="+mn-ea"/>
                <a:cs typeface="+mn-cs"/>
              </a:rPr>
              <a:t> τρίμηνο: αρνητικό 0,3 τοις εκατό</a:t>
            </a:r>
          </a:p>
          <a:p>
            <a:r>
              <a:rPr lang="el-GR" sz="1200" kern="1200" dirty="0">
                <a:solidFill>
                  <a:schemeClr val="tx1"/>
                </a:solidFill>
                <a:effectLst/>
                <a:latin typeface="+mn-lt"/>
                <a:ea typeface="+mn-ea"/>
                <a:cs typeface="+mn-cs"/>
              </a:rPr>
              <a:t>2ο τρίμηνο: 1,65 τοις εκατό</a:t>
            </a:r>
          </a:p>
          <a:p>
            <a:r>
              <a:rPr lang="el-GR" sz="1200" kern="1200" dirty="0">
                <a:solidFill>
                  <a:schemeClr val="tx1"/>
                </a:solidFill>
                <a:effectLst/>
                <a:latin typeface="+mn-lt"/>
                <a:ea typeface="+mn-ea"/>
                <a:cs typeface="+mn-cs"/>
              </a:rPr>
              <a:t>3</a:t>
            </a:r>
            <a:r>
              <a:rPr lang="el-GR" sz="1200" kern="1200" baseline="30000" dirty="0">
                <a:solidFill>
                  <a:schemeClr val="tx1"/>
                </a:solidFill>
                <a:effectLst/>
                <a:latin typeface="+mn-lt"/>
                <a:ea typeface="+mn-ea"/>
                <a:cs typeface="+mn-cs"/>
              </a:rPr>
              <a:t>ο</a:t>
            </a:r>
            <a:r>
              <a:rPr lang="el-GR" sz="1200" kern="1200" dirty="0">
                <a:solidFill>
                  <a:schemeClr val="tx1"/>
                </a:solidFill>
                <a:effectLst/>
                <a:latin typeface="+mn-lt"/>
                <a:ea typeface="+mn-ea"/>
                <a:cs typeface="+mn-cs"/>
              </a:rPr>
              <a:t> τρίμηνο: αρνητικό 0,25 τοις εκατό</a:t>
            </a:r>
          </a:p>
          <a:p>
            <a:r>
              <a:rPr lang="el-GR" sz="1200" kern="1200" dirty="0">
                <a:solidFill>
                  <a:schemeClr val="tx1"/>
                </a:solidFill>
                <a:effectLst/>
                <a:latin typeface="+mn-lt"/>
                <a:ea typeface="+mn-ea"/>
                <a:cs typeface="+mn-cs"/>
              </a:rPr>
              <a:t>4ο τρίμηνο: 0,85 τοις εκατό</a:t>
            </a:r>
          </a:p>
          <a:p>
            <a:endParaRPr lang="el-GR"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Ο εκτιμώμενος ρυθμός ανάπτυξης των ΗΠΑ κατά τα τέσσερα τρίμηνα του έτους 2002 έχει ως εξής:</a:t>
            </a:r>
          </a:p>
          <a:p>
            <a:r>
              <a:rPr lang="el-GR" sz="1200" kern="1200" dirty="0">
                <a:solidFill>
                  <a:schemeClr val="tx1"/>
                </a:solidFill>
                <a:effectLst/>
                <a:latin typeface="+mn-lt"/>
                <a:ea typeface="+mn-ea"/>
                <a:cs typeface="+mn-cs"/>
              </a:rPr>
              <a:t>1ο τρίμηνο: 0,85 τοις εκατό</a:t>
            </a:r>
          </a:p>
          <a:p>
            <a:r>
              <a:rPr lang="el-GR" sz="1200" kern="1200" dirty="0">
                <a:solidFill>
                  <a:schemeClr val="tx1"/>
                </a:solidFill>
                <a:effectLst/>
                <a:latin typeface="+mn-lt"/>
                <a:ea typeface="+mn-ea"/>
                <a:cs typeface="+mn-cs"/>
              </a:rPr>
              <a:t>2ο τρίμηνο: 0,55 τοις εκατό</a:t>
            </a:r>
          </a:p>
          <a:p>
            <a:r>
              <a:rPr lang="el-GR" sz="1200" kern="1200" dirty="0">
                <a:solidFill>
                  <a:schemeClr val="tx1"/>
                </a:solidFill>
                <a:effectLst/>
                <a:latin typeface="+mn-lt"/>
                <a:ea typeface="+mn-ea"/>
                <a:cs typeface="+mn-cs"/>
              </a:rPr>
              <a:t>3ο τρίμηνο: 0,5 τοις εκατό</a:t>
            </a:r>
          </a:p>
          <a:p>
            <a:r>
              <a:rPr lang="el-GR" sz="1200" kern="1200" dirty="0">
                <a:solidFill>
                  <a:schemeClr val="tx1"/>
                </a:solidFill>
                <a:effectLst/>
                <a:latin typeface="+mn-lt"/>
                <a:ea typeface="+mn-ea"/>
                <a:cs typeface="+mn-cs"/>
              </a:rPr>
              <a:t>4ο τρίμηνο: 0,3 τοις εκατό</a:t>
            </a:r>
            <a:r>
              <a:rPr lang="en-US" sz="1200" kern="1200" dirty="0">
                <a:solidFill>
                  <a:schemeClr val="tx1"/>
                </a:solidFill>
                <a:effectLst/>
                <a:latin typeface="+mn-lt"/>
                <a:ea typeface="+mn-ea"/>
                <a:cs typeface="+mn-cs"/>
              </a:rPr>
              <a:t> </a:t>
            </a: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Από τις αρχές του 2001, η </a:t>
            </a:r>
            <a:r>
              <a:rPr lang="el-GR" sz="1200" b="0" i="0" u="none" strike="noStrike" kern="1200" baseline="0" dirty="0" err="1">
                <a:solidFill>
                  <a:schemeClr val="tx1"/>
                </a:solidFill>
                <a:latin typeface="+mn-lt"/>
                <a:ea typeface="+mn-ea"/>
                <a:cs typeface="+mn-cs"/>
              </a:rPr>
              <a:t>Fed</a:t>
            </a:r>
            <a:r>
              <a:rPr lang="el-GR" sz="1200" b="0" i="0" u="none" strike="noStrike" kern="1200" baseline="0" dirty="0">
                <a:solidFill>
                  <a:schemeClr val="tx1"/>
                </a:solidFill>
                <a:latin typeface="+mn-lt"/>
                <a:ea typeface="+mn-ea"/>
                <a:cs typeface="+mn-cs"/>
              </a:rPr>
              <a:t>, αναγνωρίζοντας ότι η οικονομία επιβραδύνεται, άρχισε να μειώνει επιθετικά το επιτόκιο των ομοσπονδιακών κεφαλαίων. (Το Σχήμα 2 δείχνει τη συμπεριφορά του επιτοκίου των ομοσπονδιακών κεφαλαίων από το 1ο τρίμηνο του 1991 έως το 4ο τρίμηνο του 2002.) Συνέχισε να το κάνει καθ' όλη τη διάρκεια του έτους. Το ποσοστό, το οποίο διαμορφώθηκε στο 6,5% τον Ιανουάριο, ήταν λιγότερο από 2% στο τέλος του έτους.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και κυμαίνεται από 0 έως 7, σε προσαυξήσεις του 1. Ο οριζόντιος άξονας αντιπροσωπεύει το σύνολο των τεσσάρων τριμήνων από τα έτη, 1999 έως 2002. Το εκτιμώμενο επιτόκιο ομοσπονδιακών κεφαλαίων στα τέσσερα τρίμηνα του 1999 έχει ως εξής:</a:t>
            </a:r>
          </a:p>
          <a:p>
            <a:r>
              <a:rPr lang="el-GR" sz="1200" b="0" i="0" u="none" strike="noStrike" kern="1200" baseline="0" dirty="0">
                <a:solidFill>
                  <a:schemeClr val="tx1"/>
                </a:solidFill>
                <a:latin typeface="+mn-lt"/>
                <a:ea typeface="+mn-ea"/>
                <a:cs typeface="+mn-cs"/>
              </a:rPr>
              <a:t>1ο τρίμηνο: 4,7 τοις εκατό</a:t>
            </a:r>
          </a:p>
          <a:p>
            <a:r>
              <a:rPr lang="el-GR" sz="1200" b="0" i="0" u="none" strike="noStrike" kern="1200" baseline="0" dirty="0">
                <a:solidFill>
                  <a:schemeClr val="tx1"/>
                </a:solidFill>
                <a:latin typeface="+mn-lt"/>
                <a:ea typeface="+mn-ea"/>
                <a:cs typeface="+mn-cs"/>
              </a:rPr>
              <a:t>2ο τρίμηνο: 4,7 τοις εκατό</a:t>
            </a:r>
          </a:p>
          <a:p>
            <a:r>
              <a:rPr lang="el-GR" sz="1200" b="0" i="0" u="none" strike="noStrike" kern="1200" baseline="0" dirty="0">
                <a:solidFill>
                  <a:schemeClr val="tx1"/>
                </a:solidFill>
                <a:latin typeface="+mn-lt"/>
                <a:ea typeface="+mn-ea"/>
                <a:cs typeface="+mn-cs"/>
              </a:rPr>
              <a:t>3ο τρίμηνο: 5,05 τοις εκατό</a:t>
            </a:r>
          </a:p>
          <a:p>
            <a:r>
              <a:rPr lang="el-GR" sz="1200" b="0" i="0" u="none" strike="noStrike" kern="1200" baseline="0" dirty="0">
                <a:solidFill>
                  <a:schemeClr val="tx1"/>
                </a:solidFill>
                <a:latin typeface="+mn-lt"/>
                <a:ea typeface="+mn-ea"/>
                <a:cs typeface="+mn-cs"/>
              </a:rPr>
              <a:t>4ο τρίμηνο: 5,3 τοις εκατό</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Το εκτιμώμενο επιτόκιο ομοσπονδιακών κεφαλαίων για τα τέσσερα τρίμηνα του έτους, 2000 έχει ως εξής:</a:t>
            </a:r>
          </a:p>
          <a:p>
            <a:r>
              <a:rPr lang="el-GR" sz="1200" b="0" i="0" u="none" strike="noStrike" kern="1200" baseline="0" dirty="0">
                <a:solidFill>
                  <a:schemeClr val="tx1"/>
                </a:solidFill>
                <a:latin typeface="+mn-lt"/>
                <a:ea typeface="+mn-ea"/>
                <a:cs typeface="+mn-cs"/>
              </a:rPr>
              <a:t>1ο τρίμηνο: 5,7 τοις εκατό</a:t>
            </a:r>
          </a:p>
          <a:p>
            <a:r>
              <a:rPr lang="el-GR" sz="1200" b="0" i="0" u="none" strike="noStrike" kern="1200" baseline="0" dirty="0">
                <a:solidFill>
                  <a:schemeClr val="tx1"/>
                </a:solidFill>
                <a:latin typeface="+mn-lt"/>
                <a:ea typeface="+mn-ea"/>
                <a:cs typeface="+mn-cs"/>
              </a:rPr>
              <a:t>2ο τρίμηνο: 6,3 τοις εκατό</a:t>
            </a:r>
          </a:p>
          <a:p>
            <a:r>
              <a:rPr lang="el-GR" sz="1200" b="0" i="0" u="none" strike="noStrike" kern="1200" baseline="0" dirty="0">
                <a:solidFill>
                  <a:schemeClr val="tx1"/>
                </a:solidFill>
                <a:latin typeface="+mn-lt"/>
                <a:ea typeface="+mn-ea"/>
                <a:cs typeface="+mn-cs"/>
              </a:rPr>
              <a:t>3ο τρίμηνο: 6,6 τοις εκατό</a:t>
            </a:r>
          </a:p>
          <a:p>
            <a:r>
              <a:rPr lang="el-GR" sz="1200" b="0" i="0" u="none" strike="noStrike" kern="1200" baseline="0" dirty="0">
                <a:solidFill>
                  <a:schemeClr val="tx1"/>
                </a:solidFill>
                <a:latin typeface="+mn-lt"/>
                <a:ea typeface="+mn-ea"/>
                <a:cs typeface="+mn-cs"/>
              </a:rPr>
              <a:t>4ο τρίμηνο: 6,5 τοις εκατό</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Το εκτιμώμενο επιτόκιο ομοσπονδιακών κεφαλαίων για τα τέσσερα τρίμηνα του έτους 2001 έχει ως εξής:</a:t>
            </a:r>
          </a:p>
          <a:p>
            <a:r>
              <a:rPr lang="el-GR" sz="1200" b="0" i="0" u="none" strike="noStrike" kern="1200" baseline="0" dirty="0">
                <a:solidFill>
                  <a:schemeClr val="tx1"/>
                </a:solidFill>
                <a:latin typeface="+mn-lt"/>
                <a:ea typeface="+mn-ea"/>
                <a:cs typeface="+mn-cs"/>
              </a:rPr>
              <a:t>1ο τρίμηνο: 5,7 τοις εκατό</a:t>
            </a:r>
          </a:p>
          <a:p>
            <a:r>
              <a:rPr lang="el-GR" sz="1200" b="0" i="0" u="none" strike="noStrike" kern="1200" baseline="0" dirty="0">
                <a:solidFill>
                  <a:schemeClr val="tx1"/>
                </a:solidFill>
                <a:latin typeface="+mn-lt"/>
                <a:ea typeface="+mn-ea"/>
                <a:cs typeface="+mn-cs"/>
              </a:rPr>
              <a:t>2ο τρίμηνο: 4,4 τοις εκατό</a:t>
            </a:r>
          </a:p>
          <a:p>
            <a:r>
              <a:rPr lang="el-GR" sz="1200" b="0" i="0" u="none" strike="noStrike" kern="1200" baseline="0" dirty="0">
                <a:solidFill>
                  <a:schemeClr val="tx1"/>
                </a:solidFill>
                <a:latin typeface="+mn-lt"/>
                <a:ea typeface="+mn-ea"/>
                <a:cs typeface="+mn-cs"/>
              </a:rPr>
              <a:t>3ο τρίμηνο: 3,6 τοις εκατό</a:t>
            </a:r>
          </a:p>
          <a:p>
            <a:r>
              <a:rPr lang="el-GR" sz="1200" b="0" i="0" u="none" strike="noStrike" kern="1200" baseline="0" dirty="0">
                <a:solidFill>
                  <a:schemeClr val="tx1"/>
                </a:solidFill>
                <a:latin typeface="+mn-lt"/>
                <a:ea typeface="+mn-ea"/>
                <a:cs typeface="+mn-cs"/>
              </a:rPr>
              <a:t>4ο τέταρτο: 2,2 τοις εκατό</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Το εκτιμώμενο επιτόκιο ομοσπονδιακών κεφαλαίων για τα τέσσερα τρίμηνα του έτους 2002 έχει ως εξής:</a:t>
            </a:r>
          </a:p>
          <a:p>
            <a:r>
              <a:rPr lang="el-GR" sz="1200" b="0" i="0" u="none" strike="noStrike" kern="1200" baseline="0" dirty="0">
                <a:solidFill>
                  <a:schemeClr val="tx1"/>
                </a:solidFill>
                <a:latin typeface="+mn-lt"/>
                <a:ea typeface="+mn-ea"/>
                <a:cs typeface="+mn-cs"/>
              </a:rPr>
              <a:t>1ο τρίμηνο: 1,8 τοις εκατό</a:t>
            </a:r>
          </a:p>
          <a:p>
            <a:r>
              <a:rPr lang="el-GR" sz="1200" b="0" i="0" u="none" strike="noStrike" kern="1200" baseline="0" dirty="0">
                <a:solidFill>
                  <a:schemeClr val="tx1"/>
                </a:solidFill>
                <a:latin typeface="+mn-lt"/>
                <a:ea typeface="+mn-ea"/>
                <a:cs typeface="+mn-cs"/>
              </a:rPr>
              <a:t>2ο τρίμηνο: 1,8 τοις εκατό</a:t>
            </a:r>
          </a:p>
          <a:p>
            <a:r>
              <a:rPr lang="el-GR" sz="1200" b="0" i="0" u="none" strike="noStrike" kern="1200" baseline="0" dirty="0">
                <a:solidFill>
                  <a:schemeClr val="tx1"/>
                </a:solidFill>
                <a:latin typeface="+mn-lt"/>
                <a:ea typeface="+mn-ea"/>
                <a:cs typeface="+mn-cs"/>
              </a:rPr>
              <a:t>3ο τρίμηνο: 1,8 τοις εκατό</a:t>
            </a:r>
          </a:p>
          <a:p>
            <a:r>
              <a:rPr lang="el-GR" sz="1200" b="0" i="0" u="none" strike="noStrike" kern="1200" baseline="0" dirty="0">
                <a:solidFill>
                  <a:schemeClr val="tx1"/>
                </a:solidFill>
                <a:latin typeface="+mn-lt"/>
                <a:ea typeface="+mn-ea"/>
                <a:cs typeface="+mn-cs"/>
              </a:rPr>
              <a:t>4ο τρίμηνο: 1,4 τοις εκατό</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3 δείχνει τα έσοδα και τις δαπάνες της ομοσπονδιακής κυβέρνησης από το 1ο τρίμηνο του 1999 έως το 4ο τρίμηνο του 2002, και τα δύο εκφρασμένα σε ποσοστά του ΑΕΠ. Σημειώστε τη δραματική μείωση των εσόδων από το τρίτο τρίμηνο του 2001. Ακόμη και χωρίς μειώσεις στους φορολογικούς συντελεστές, τα έσοδα θα είχαν μειωθεί κατά τη διάρκεια της ύφεσης: Η χαμηλότερη παραγωγή και το χαμηλότερο εισόδημα συνεπάγονται μηχανικά χαμηλότερα φορολογικά έσοδα. Όμως, λόγω των φορολογικών περικοπών, η μείωση των εσόδων το 2001 και το 2002 ήταν πολύ μεγαλύτερη από ό,τι μπορεί να εξηγηθεί από την ύφεση.</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και κυμαίνεται από 17 έως 21, σε προσαυξήσεις 0,5. Ο οριζόντιος άξονας αντιπροσωπεύει το σύνολο των τεσσάρων τριμήνων από τα έτη 1999 έως 2002. Τα εκτιμώμενα ομοσπονδιακά έσοδα και δαπάνες κατά τα τέσσερα τρίμηνα του έτους, 1999 έχουν ως εξής:</a:t>
            </a:r>
          </a:p>
          <a:p>
            <a:r>
              <a:rPr lang="el-GR" sz="1200" b="0" i="0" u="none" strike="noStrike" kern="1200" baseline="0" dirty="0">
                <a:solidFill>
                  <a:schemeClr val="tx1"/>
                </a:solidFill>
                <a:latin typeface="+mn-lt"/>
                <a:ea typeface="+mn-ea"/>
                <a:cs typeface="+mn-cs"/>
              </a:rPr>
              <a:t>Τρίμηνο 1: Ομοσπονδιακό αποθεματικό, 19,4 τοις εκατό. Δαπάνες, 20,25 τοις εκατό</a:t>
            </a:r>
          </a:p>
          <a:p>
            <a:r>
              <a:rPr lang="el-GR" sz="1200" b="0" i="0" u="none" strike="noStrike" kern="1200" baseline="0" dirty="0">
                <a:solidFill>
                  <a:schemeClr val="tx1"/>
                </a:solidFill>
                <a:latin typeface="+mn-lt"/>
                <a:ea typeface="+mn-ea"/>
                <a:cs typeface="+mn-cs"/>
              </a:rPr>
              <a:t>Τρίμηνο 2: Ομοσπονδιακό αποθεματικό, 19,2 τοις εκατό. Δαπάνες, 20,25 τοις εκατό</a:t>
            </a:r>
          </a:p>
          <a:p>
            <a:r>
              <a:rPr lang="el-GR" sz="1200" b="0" i="0" u="none" strike="noStrike" kern="1200" baseline="0" dirty="0">
                <a:solidFill>
                  <a:schemeClr val="tx1"/>
                </a:solidFill>
                <a:latin typeface="+mn-lt"/>
                <a:ea typeface="+mn-ea"/>
                <a:cs typeface="+mn-cs"/>
              </a:rPr>
              <a:t>Τρίμηνο 3: Ομοσπονδιακό αποθεματικό, 19,15 τοις εκατό. Δαπάνες, 20,25 τοις εκατό</a:t>
            </a:r>
          </a:p>
          <a:p>
            <a:r>
              <a:rPr lang="el-GR" sz="1200" b="0" i="0" u="none" strike="noStrike" kern="1200" baseline="0" dirty="0">
                <a:solidFill>
                  <a:schemeClr val="tx1"/>
                </a:solidFill>
                <a:latin typeface="+mn-lt"/>
                <a:ea typeface="+mn-ea"/>
                <a:cs typeface="+mn-cs"/>
              </a:rPr>
              <a:t>Τρίμηνο 4: Ομοσπονδιακό αποθεματικό, 19,1 τοις εκατό. Δαπάνες, 20,35 τοις εκατό</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Τα εκτιμώμενα ομοσπονδιακά έσοδα και δαπάνες κατά τα τέσσερα τρίμηνα του έτους, 2000 έχουν ως εξής:</a:t>
            </a:r>
          </a:p>
          <a:p>
            <a:r>
              <a:rPr lang="el-GR" sz="1200" b="0" i="0" u="none" strike="noStrike" kern="1200" baseline="0" dirty="0">
                <a:solidFill>
                  <a:schemeClr val="tx1"/>
                </a:solidFill>
                <a:latin typeface="+mn-lt"/>
                <a:ea typeface="+mn-ea"/>
                <a:cs typeface="+mn-cs"/>
              </a:rPr>
              <a:t>Τρίμηνο 1: Ομοσπονδιακό αποθεματικό, 18,35 τοις εκατό. Δαπάνες, 20,45 τοις εκατό</a:t>
            </a:r>
          </a:p>
          <a:p>
            <a:r>
              <a:rPr lang="el-GR" sz="1200" b="0" i="0" u="none" strike="noStrike" kern="1200" baseline="0" dirty="0">
                <a:solidFill>
                  <a:schemeClr val="tx1"/>
                </a:solidFill>
                <a:latin typeface="+mn-lt"/>
                <a:ea typeface="+mn-ea"/>
                <a:cs typeface="+mn-cs"/>
              </a:rPr>
              <a:t>Τρίμηνο 2: Ομοσπονδιακό αποθεματικό, 18,35 τοις εκατό. Δαπάνες, 20,6 τοις εκατό</a:t>
            </a:r>
          </a:p>
          <a:p>
            <a:r>
              <a:rPr lang="el-GR" sz="1200" b="0" i="0" u="none" strike="noStrike" kern="1200" baseline="0" dirty="0">
                <a:solidFill>
                  <a:schemeClr val="tx1"/>
                </a:solidFill>
                <a:latin typeface="+mn-lt"/>
                <a:ea typeface="+mn-ea"/>
                <a:cs typeface="+mn-cs"/>
              </a:rPr>
              <a:t>Τρίμηνο 3: Ομοσπονδιακό αποθεματικό, 18,34 τοις εκατό. Δαπάνες, 20,5 τοις εκατό</a:t>
            </a:r>
          </a:p>
          <a:p>
            <a:r>
              <a:rPr lang="el-GR" sz="1200" b="0" i="0" u="none" strike="noStrike" kern="1200" baseline="0" dirty="0">
                <a:solidFill>
                  <a:schemeClr val="tx1"/>
                </a:solidFill>
                <a:latin typeface="+mn-lt"/>
                <a:ea typeface="+mn-ea"/>
                <a:cs typeface="+mn-cs"/>
              </a:rPr>
              <a:t>Τρίμηνο 4: Ομοσπονδιακό αποθεματικό, 18,35 τοις εκατό. Δαπάνες, 20,6 τοις εκατό</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Τα εκτιμώμενα ομοσπονδιακά έσοδα και δαπάνες για τα τέσσερα τρίμηνα του έτους 2001 έχουν ως εξής:</a:t>
            </a:r>
          </a:p>
          <a:p>
            <a:r>
              <a:rPr lang="el-GR" sz="1200" b="0" i="0" u="none" strike="noStrike" kern="1200" baseline="0" dirty="0">
                <a:solidFill>
                  <a:schemeClr val="tx1"/>
                </a:solidFill>
                <a:latin typeface="+mn-lt"/>
                <a:ea typeface="+mn-ea"/>
                <a:cs typeface="+mn-cs"/>
              </a:rPr>
              <a:t>Τρίμηνο 1: Ομοσπονδιακό αποθεματικό, 19,1 τοις εκατό. Δαπάνες, 20,65 τοις εκατό</a:t>
            </a:r>
          </a:p>
          <a:p>
            <a:r>
              <a:rPr lang="el-GR" sz="1200" b="0" i="0" u="none" strike="noStrike" kern="1200" baseline="0" dirty="0">
                <a:solidFill>
                  <a:schemeClr val="tx1"/>
                </a:solidFill>
                <a:latin typeface="+mn-lt"/>
                <a:ea typeface="+mn-ea"/>
                <a:cs typeface="+mn-cs"/>
              </a:rPr>
              <a:t>Τρίμηνο 2: Ομοσπονδιακό αποθεματικό, 19,1 τοις εκατό. Δαπάνες, 20,25 τοις εκατό</a:t>
            </a:r>
          </a:p>
          <a:p>
            <a:r>
              <a:rPr lang="el-GR" sz="1200" b="0" i="0" u="none" strike="noStrike" kern="1200" baseline="0" dirty="0">
                <a:solidFill>
                  <a:schemeClr val="tx1"/>
                </a:solidFill>
                <a:latin typeface="+mn-lt"/>
                <a:ea typeface="+mn-ea"/>
                <a:cs typeface="+mn-cs"/>
              </a:rPr>
              <a:t>Τρίμηνο 3: Ομοσπονδιακό αποθεματικό, 19,4 τοις εκατό. Δαπάνες, 18,4 τοις εκατό</a:t>
            </a:r>
          </a:p>
          <a:p>
            <a:r>
              <a:rPr lang="el-GR" sz="1200" b="0" i="0" u="none" strike="noStrike" kern="1200" baseline="0" dirty="0">
                <a:solidFill>
                  <a:schemeClr val="tx1"/>
                </a:solidFill>
                <a:latin typeface="+mn-lt"/>
                <a:ea typeface="+mn-ea"/>
                <a:cs typeface="+mn-cs"/>
              </a:rPr>
              <a:t>Τρίμηνο 4: Ομοσπονδιακό αποθεματικό, 19,4 τοις εκατό. Δαπάνες, 19,25 τοις εκατό</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Τα εκτιμώμενα ομοσπονδιακά έσοδα και δαπάνες για τα τέσσερα τρίμηνα του έτους 2002 έχουν ως εξής:</a:t>
            </a:r>
          </a:p>
          <a:p>
            <a:r>
              <a:rPr lang="el-GR" sz="1200" b="0" i="0" u="none" strike="noStrike" kern="1200" baseline="0" dirty="0">
                <a:solidFill>
                  <a:schemeClr val="tx1"/>
                </a:solidFill>
                <a:latin typeface="+mn-lt"/>
                <a:ea typeface="+mn-ea"/>
                <a:cs typeface="+mn-cs"/>
              </a:rPr>
              <a:t>Τρίμηνο 1: Ομοσπονδιακό αποθεματικό, 19,65 τοις εκατό. Δαπάνες, 17,7 τοις εκατό</a:t>
            </a:r>
          </a:p>
          <a:p>
            <a:r>
              <a:rPr lang="el-GR" sz="1200" b="0" i="0" u="none" strike="noStrike" kern="1200" baseline="0" dirty="0">
                <a:solidFill>
                  <a:schemeClr val="tx1"/>
                </a:solidFill>
                <a:latin typeface="+mn-lt"/>
                <a:ea typeface="+mn-ea"/>
                <a:cs typeface="+mn-cs"/>
              </a:rPr>
              <a:t>Τρίμηνο 2: Ομοσπονδιακό αποθεματικό, 19,9 τοις εκατό. Δαπάνες, 17,55 τοις εκατό</a:t>
            </a:r>
          </a:p>
          <a:p>
            <a:r>
              <a:rPr lang="el-GR" sz="1200" b="0" i="0" u="none" strike="noStrike" kern="1200" baseline="0" dirty="0">
                <a:solidFill>
                  <a:schemeClr val="tx1"/>
                </a:solidFill>
                <a:latin typeface="+mn-lt"/>
                <a:ea typeface="+mn-ea"/>
                <a:cs typeface="+mn-cs"/>
              </a:rPr>
              <a:t>Τρίμηνο 3: Ομοσπονδιακό αποθεματικό, 19,8 τοις εκατό. Δαπάνες, 17,4 τοις εκατό</a:t>
            </a:r>
          </a:p>
          <a:p>
            <a:r>
              <a:rPr lang="el-GR" sz="1200" b="0" i="0" u="none" strike="noStrike" kern="1200" baseline="0" dirty="0">
                <a:solidFill>
                  <a:schemeClr val="tx1"/>
                </a:solidFill>
                <a:latin typeface="+mn-lt"/>
                <a:ea typeface="+mn-ea"/>
                <a:cs typeface="+mn-cs"/>
              </a:rPr>
              <a:t>Τρίμηνο 4: Ομοσπονδιακό αποθεματικό, 20 τοις εκατό. Δαπάνες, 17,35 τοις εκατό</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Η περιοχή του γραφήματος από 17 τοις εκατό σε 21 τοις εκατό σε όλα τα τρίμηνα το 2001 είναι σκιασμένη.</a:t>
            </a:r>
          </a:p>
          <a:p>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Εάν η κυβέρνηση μειώσει το έλλειμμα, π.χ. αυξάνοντας το T ή μειώνοντας το G (ή και τα δύο), η καμπύλη IS θα μετατοπιστεί προς τα αριστερά, από το IS στο IS</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Η ισορροπία θα είναι στο σημείο Α’, με επίπεδο προϊόντος Υ’. Σε ένα δεδομένο επιτόκιο, υψηλότεροι φόροι ή χαμηλότερες δαπάνες θα μειώσουν τη ζήτηση και μέσω του πολλαπλασιαστή θα μειώσουν την παραγωγή. Έτσι, η μείωση του ελλείμματος θα οδηγήσει σε ύφεση.</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«Επιτόκιο</a:t>
            </a:r>
            <a:r>
              <a:rPr lang="el-GR" sz="1200" b="0" i="0" u="none" strike="noStrike" kern="1200" baseline="0" dirty="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i» </a:t>
            </a:r>
            <a:r>
              <a:rPr lang="el-GR" sz="1200" b="0" i="0" u="none" strike="noStrike" kern="1200" baseline="0" dirty="0">
                <a:solidFill>
                  <a:schemeClr val="tx1"/>
                </a:solidFill>
                <a:latin typeface="+mn-lt"/>
                <a:ea typeface="+mn-ea"/>
                <a:cs typeface="+mn-cs"/>
              </a:rPr>
              <a:t>και ο οριζόντιος άξονας φέρει την ένδειξη «Προϊόν, </a:t>
            </a:r>
            <a:r>
              <a:rPr lang="el-GR" sz="1200" b="0" i="0" u="none" strike="noStrike" kern="1200" baseline="0" dirty="0" smtClean="0">
                <a:solidFill>
                  <a:schemeClr val="tx1"/>
                </a:solidFill>
                <a:latin typeface="+mn-lt"/>
                <a:ea typeface="+mn-ea"/>
                <a:cs typeface="+mn-cs"/>
              </a:rPr>
              <a:t>Y». </a:t>
            </a:r>
            <a:r>
              <a:rPr lang="el-GR" sz="1200" b="0" i="0" u="none" strike="noStrike" kern="1200" baseline="0" dirty="0">
                <a:solidFill>
                  <a:schemeClr val="tx1"/>
                </a:solidFill>
                <a:latin typeface="+mn-lt"/>
                <a:ea typeface="+mn-ea"/>
                <a:cs typeface="+mn-cs"/>
              </a:rPr>
              <a:t>Δύο  οριζόντιες ευθείες γραμμές, η μία στο επάνω μέρος με την ένδειξη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η άλλη στο κάτω μέρος με την ένδειξη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σχεδιάζονται από τον κατακόρυφο άξονα.  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σχεδιάζεται από το σημείο </a:t>
            </a:r>
            <a:r>
              <a:rPr lang="el-GR" sz="1200" b="0" i="0" u="none" strike="noStrike" kern="1200" baseline="0" dirty="0" smtClean="0">
                <a:solidFill>
                  <a:schemeClr val="tx1"/>
                </a:solidFill>
                <a:latin typeface="+mn-lt"/>
                <a:ea typeface="+mn-ea"/>
                <a:cs typeface="+mn-cs"/>
              </a:rPr>
              <a:t>i, </a:t>
            </a:r>
            <a:r>
              <a:rPr lang="el-GR" sz="1200" b="0" i="0" u="none" strike="noStrike" kern="1200" baseline="0" dirty="0">
                <a:solidFill>
                  <a:schemeClr val="tx1"/>
                </a:solidFill>
                <a:latin typeface="+mn-lt"/>
                <a:ea typeface="+mn-ea"/>
                <a:cs typeface="+mn-cs"/>
              </a:rPr>
              <a:t>που σημειώνεται στο κέντρο του κατακόρυφου άξονα. Υπάρχει ένα βέλος προς τα κάτω μεταξύ των ευθειών. Δύο </a:t>
            </a:r>
            <a:r>
              <a:rPr lang="el-GR" sz="1200" b="0" i="0" u="none" strike="noStrike" kern="1200" baseline="0" dirty="0" smtClean="0">
                <a:solidFill>
                  <a:schemeClr val="tx1"/>
                </a:solidFill>
                <a:latin typeface="+mn-lt"/>
                <a:ea typeface="+mn-ea"/>
                <a:cs typeface="+mn-cs"/>
              </a:rPr>
              <a:t>κυρτές καμπύλες </a:t>
            </a:r>
            <a:r>
              <a:rPr lang="el-GR" sz="1200" b="0" i="0" u="none" strike="noStrike" kern="1200" baseline="0" dirty="0">
                <a:solidFill>
                  <a:schemeClr val="tx1"/>
                </a:solidFill>
                <a:latin typeface="+mn-lt"/>
                <a:ea typeface="+mn-ea"/>
                <a:cs typeface="+mn-cs"/>
              </a:rPr>
              <a:t>με </a:t>
            </a:r>
            <a:r>
              <a:rPr lang="el-GR" sz="1200" b="0" i="0" u="none" strike="noStrike" kern="1200" baseline="0" dirty="0" smtClean="0">
                <a:solidFill>
                  <a:schemeClr val="tx1"/>
                </a:solidFill>
                <a:latin typeface="+mn-lt"/>
                <a:ea typeface="+mn-ea"/>
                <a:cs typeface="+mn-cs"/>
              </a:rPr>
              <a:t>φθίνουσα κλίση, </a:t>
            </a:r>
            <a:r>
              <a:rPr lang="el-GR" sz="1200" b="0" i="0" u="none" strike="noStrike" kern="1200" baseline="0" dirty="0">
                <a:solidFill>
                  <a:schemeClr val="tx1"/>
                </a:solidFill>
                <a:latin typeface="+mn-lt"/>
                <a:ea typeface="+mn-ea"/>
                <a:cs typeface="+mn-cs"/>
              </a:rPr>
              <a:t>η μία στα δεξιά με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η άλλη στα αριστερά με την ένδειξη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σχεδιάζονται διερχόμενες από τη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τη γραμμή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Η 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τέμνει την ευθεία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στο σημείο A. Η  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τέμνει την ευθεία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και την ευθεία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στο σημείο </a:t>
            </a:r>
            <a:r>
              <a:rPr lang="el-GR" sz="1200" b="0" i="0" u="none" strike="noStrike" kern="1200" baseline="0" dirty="0" smtClean="0">
                <a:solidFill>
                  <a:schemeClr val="tx1"/>
                </a:solidFill>
                <a:latin typeface="+mn-lt"/>
                <a:ea typeface="+mn-ea"/>
                <a:cs typeface="+mn-cs"/>
              </a:rPr>
              <a:t>A’ </a:t>
            </a:r>
            <a:r>
              <a:rPr lang="el-GR" sz="1200" b="0" i="0" u="none" strike="noStrike" kern="1200" baseline="0" dirty="0">
                <a:solidFill>
                  <a:schemeClr val="tx1"/>
                </a:solidFill>
                <a:latin typeface="+mn-lt"/>
                <a:ea typeface="+mn-ea"/>
                <a:cs typeface="+mn-cs"/>
              </a:rPr>
              <a:t>και το σημείο </a:t>
            </a:r>
            <a:r>
              <a:rPr lang="el-GR" sz="1200" b="0" i="0" u="none" strike="noStrike" kern="1200" baseline="0" dirty="0" smtClean="0">
                <a:solidFill>
                  <a:schemeClr val="tx1"/>
                </a:solidFill>
                <a:latin typeface="+mn-lt"/>
                <a:ea typeface="+mn-ea"/>
                <a:cs typeface="+mn-cs"/>
              </a:rPr>
              <a:t>A’’, </a:t>
            </a:r>
            <a:r>
              <a:rPr lang="el-GR" sz="1200" b="0" i="0" u="none" strike="noStrike" kern="1200" baseline="0" dirty="0">
                <a:solidFill>
                  <a:schemeClr val="tx1"/>
                </a:solidFill>
                <a:latin typeface="+mn-lt"/>
                <a:ea typeface="+mn-ea"/>
                <a:cs typeface="+mn-cs"/>
              </a:rPr>
              <a:t>αντίστοιχα. Δύο διακεκομμένες ευθείες γραμμές σχεδιάζονται κατακόρυφα, η μία από το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στο σημείο </a:t>
            </a:r>
            <a:r>
              <a:rPr lang="el-GR" sz="1200" b="0" i="0" u="none" strike="noStrike" kern="1200" baseline="0" dirty="0" smtClean="0">
                <a:solidFill>
                  <a:schemeClr val="tx1"/>
                </a:solidFill>
                <a:latin typeface="+mn-lt"/>
                <a:ea typeface="+mn-ea"/>
                <a:cs typeface="+mn-cs"/>
              </a:rPr>
              <a:t>Υ’ </a:t>
            </a:r>
            <a:r>
              <a:rPr lang="el-GR" sz="1200" b="0" i="0" u="none" strike="noStrike" kern="1200" baseline="0" dirty="0">
                <a:solidFill>
                  <a:schemeClr val="tx1"/>
                </a:solidFill>
                <a:latin typeface="+mn-lt"/>
                <a:ea typeface="+mn-ea"/>
                <a:cs typeface="+mn-cs"/>
              </a:rPr>
              <a:t>στον οριζόντιο άξονα και η άλλη από το σημείο Α στο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και τελειώνει σε ένα σημείο με την ένδειξη </a:t>
            </a:r>
            <a:r>
              <a:rPr lang="el-GR" sz="1200" b="0" i="0" u="none" strike="noStrike" kern="1200" baseline="0" dirty="0" smtClean="0">
                <a:solidFill>
                  <a:schemeClr val="tx1"/>
                </a:solidFill>
                <a:latin typeface="+mn-lt"/>
                <a:ea typeface="+mn-ea"/>
                <a:cs typeface="+mn-cs"/>
              </a:rPr>
              <a:t>Y</a:t>
            </a:r>
            <a:r>
              <a:rPr lang="el-GR" sz="1200" b="0" i="0" u="none" strike="noStrike" kern="1200" baseline="0" dirty="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Y’’ στον οριζόντιο άξονα. </a:t>
            </a:r>
            <a:r>
              <a:rPr lang="el-GR" sz="1200" b="0" i="0" u="none" strike="noStrike" kern="1200" baseline="0" dirty="0">
                <a:solidFill>
                  <a:schemeClr val="tx1"/>
                </a:solidFill>
                <a:latin typeface="+mn-lt"/>
                <a:ea typeface="+mn-ea"/>
                <a:cs typeface="+mn-cs"/>
              </a:rPr>
              <a:t>Υπάρχει ένα αριστερό βέλος μεταξύ των καμπυλών IS και </a:t>
            </a:r>
            <a:r>
              <a:rPr lang="el-GR" sz="1200" b="0" i="0" u="none" strike="noStrike" kern="1200" baseline="0" dirty="0" smtClean="0">
                <a:solidFill>
                  <a:schemeClr val="tx1"/>
                </a:solidFill>
                <a:latin typeface="+mn-lt"/>
                <a:ea typeface="+mn-ea"/>
                <a:cs typeface="+mn-cs"/>
              </a:rPr>
              <a:t>IS’.</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Σημαίνει αυτό ότι η μείωση του ελλείμματος πάντα μειώνει τις επενδύσεις; Η απάντηση είναι ξεκάθαρα όχι. Το είδαμε αυτό στην Απεικόνιση 5-9. Εάν, όταν μειωθεί το έλλειμμα, η κεντρική τράπεζα μειώσει επίσης το επιτόκιο για να διατηρήσει σταθερή την παραγωγή, τότε οι επενδύσεις αναγκαστικά αυξάνονται. Αν και η παραγωγή παραμένει αμετάβλητη, το χαμηλότερο επιτόκιο οδηγεί σε υψηλότερες επενδύσεις. Το αν η μείωση του ελλείμματος οδηγεί σε αύξηση των επενδύσεων δεν είναι σε καμιά περίπτωση αυτόματη διαδικασία. Μπορεί ναι, ή όχι, ανάλογα με την αντίδραση της νομισματικής πολιτικής.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Μέχρι στιγμής έχουμε αγνοήσει τη δυναμική ανάλυση. Για παράδειγμα, όταν εξετάσαμε τις επιπτώσεις μιας αύξησης των φόρων στην Απεικόνιση 5-6 —ή τις επιπτώσεις μιας νομισματικής επέκτασης στην Απεικόνιση </a:t>
            </a:r>
            <a:r>
              <a:rPr lang="el-GR" sz="1200" b="0" i="0" u="none" strike="noStrike" kern="1200" baseline="0" dirty="0" smtClean="0">
                <a:solidFill>
                  <a:schemeClr val="tx1"/>
                </a:solidFill>
                <a:latin typeface="+mn-lt"/>
                <a:ea typeface="+mn-ea"/>
                <a:cs typeface="+mn-cs"/>
              </a:rPr>
              <a:t>5-7 — </a:t>
            </a:r>
            <a:r>
              <a:rPr lang="el-GR" sz="1200" b="0" i="0" u="none" strike="noStrike" kern="1200" baseline="0" dirty="0">
                <a:solidFill>
                  <a:schemeClr val="tx1"/>
                </a:solidFill>
                <a:latin typeface="+mn-lt"/>
                <a:ea typeface="+mn-ea"/>
                <a:cs typeface="+mn-cs"/>
              </a:rPr>
              <a:t>το κάναμε να φαίνεται σαν η οικονομία να μετακινήθηκε στιγμιαία από το Α στο Α’, σαν το προϊόν να πήγε στιγμιαία από το Y στο Y'. Αυτό προφανώς δεν είναι ρεαλιστικό: Η προσαρμογή της παραγωγής απαιτεί χρόνο. Για να συλλάβουμε αυτή τη διάσταση του χρόνου, πρέπει να επαναφέρουμε τη δυναμική ανάλυση.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5-10 δείχνει τα αποτελέσματα μιας οικονομετρικής μελέτης, η οποία χρησιμοποιεί δεδομένα από τις Ηνωμένες Πολιτείες από το 1960 έως το 1990. Η μελέτη εξετάζει τις επιπτώσεις μιας απόφασης της </a:t>
            </a:r>
            <a:r>
              <a:rPr lang="el-GR" sz="1200" b="0" i="0" u="none" strike="noStrike" kern="1200" baseline="0" dirty="0" err="1">
                <a:solidFill>
                  <a:schemeClr val="tx1"/>
                </a:solidFill>
                <a:latin typeface="+mn-lt"/>
                <a:ea typeface="+mn-ea"/>
                <a:cs typeface="+mn-cs"/>
              </a:rPr>
              <a:t>Fed</a:t>
            </a:r>
            <a:r>
              <a:rPr lang="el-GR" sz="1200" b="0" i="0" u="none" strike="noStrike" kern="1200" baseline="0" dirty="0">
                <a:solidFill>
                  <a:schemeClr val="tx1"/>
                </a:solidFill>
                <a:latin typeface="+mn-lt"/>
                <a:ea typeface="+mn-ea"/>
                <a:cs typeface="+mn-cs"/>
              </a:rPr>
              <a:t> να αυξήσει το επιτόκιο των ομοσπονδιακών κεφαλαίων κατά 1%. Ανιχνεύει τις τυπικές επιπτώσεις μιας τέτοιας αύξησης σε μια σειρά από μακροοικονομικές μεταβλητές.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Το πρώτο γράφημα με την ένδειξη a αντιπροσωπεύει τις επιπτώσεις της αύξησης 1 τοις εκατό στο επιτόκιο των ομοσπονδιακών κεφαλαίων στις λιανικές πωλήσεις κατά τη διάρκεια των 12 τριμήνων. Ο κατακόρυφος άξονας φέρει την ένδειξη «</a:t>
            </a:r>
            <a:r>
              <a:rPr lang="el-GR" sz="1200" b="0" i="0" u="none" strike="noStrike" kern="1200" baseline="0" dirty="0" smtClean="0">
                <a:solidFill>
                  <a:schemeClr val="tx1"/>
                </a:solidFill>
                <a:latin typeface="+mn-lt"/>
                <a:ea typeface="+mn-ea"/>
                <a:cs typeface="+mn-cs"/>
              </a:rPr>
              <a:t>Ποσοστιαία αλλαγή στις </a:t>
            </a:r>
            <a:r>
              <a:rPr lang="el-GR" sz="1200" b="0" i="0" u="none" strike="noStrike" kern="1200" baseline="0" dirty="0">
                <a:solidFill>
                  <a:schemeClr val="tx1"/>
                </a:solidFill>
                <a:latin typeface="+mn-lt"/>
                <a:ea typeface="+mn-ea"/>
                <a:cs typeface="+mn-cs"/>
              </a:rPr>
              <a:t>λιανικές πωλήσεις» και κυμαίνεται από αρνητικό 1,6 έως 1,6, σε προσαυξήσεις 0,4. Ο οριζόντιος άξονας φέρει την ένδειξη «Χρόνος ( τρίμηνα)» και κυμαίνεται σε 12 τρίμηνα. Σχεδιάζονται τρεις καμπύλες: η συμπαγής καμπύλη στο κέντρο δίνει την καλύτερη εκτίμηση της επίδρασης της μεταβολής του επιτοκίου των ομοσπονδιακών κεφαλαίων στις λιανικές πωλήσεις και οι δύο διακεκομμένες καμπύλες και ο χρωματισμένος χώρος μεταξύ τους αντιπροσωπεύουν μια ζώνη εμπιστοσύνης. Η εκτιμώμενη ποσοστιαία μεταβολή στις λιανικές πωλήσεις έχει ως εξής</a:t>
            </a:r>
            <a:r>
              <a:rPr lang="el-GR" sz="1200" b="0" i="0" u="none" strike="noStrike" kern="1200" baseline="0" dirty="0" smtClean="0">
                <a:solidFill>
                  <a:schemeClr val="tx1"/>
                </a:solidFill>
                <a:latin typeface="+mn-lt"/>
                <a:ea typeface="+mn-ea"/>
                <a:cs typeface="+mn-cs"/>
              </a:rPr>
              <a:t>: </a:t>
            </a:r>
            <a:endParaRPr lang="el-GR" sz="1200" b="0" i="0" u="none" strike="noStrike" kern="1200" baseline="0" dirty="0">
              <a:solidFill>
                <a:schemeClr val="tx1"/>
              </a:solidFill>
              <a:latin typeface="+mn-lt"/>
              <a:ea typeface="+mn-ea"/>
              <a:cs typeface="+mn-cs"/>
            </a:endParaRP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1ο τρίμηνο αρνητικό </a:t>
            </a:r>
            <a:r>
              <a:rPr lang="el-GR" sz="1200" b="0" i="0" u="none" strike="noStrike" kern="1200" baseline="0" dirty="0" smtClean="0">
                <a:solidFill>
                  <a:schemeClr val="tx1"/>
                </a:solidFill>
                <a:latin typeface="+mn-lt"/>
                <a:ea typeface="+mn-ea"/>
                <a:cs typeface="+mn-cs"/>
              </a:rPr>
              <a:t>0,1 </a:t>
            </a:r>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4</a:t>
            </a:r>
            <a:r>
              <a:rPr lang="el-GR" sz="1200" b="0" i="0" u="none" strike="noStrike" kern="1200" baseline="30000" dirty="0">
                <a:solidFill>
                  <a:schemeClr val="tx1"/>
                </a:solidFill>
                <a:latin typeface="+mn-lt"/>
                <a:ea typeface="+mn-ea"/>
                <a:cs typeface="+mn-cs"/>
              </a:rPr>
              <a:t>ο</a:t>
            </a:r>
            <a:r>
              <a:rPr lang="el-GR" sz="1200" b="0" i="0" u="none" strike="noStrike" kern="1200" baseline="0" dirty="0">
                <a:solidFill>
                  <a:schemeClr val="tx1"/>
                </a:solidFill>
                <a:latin typeface="+mn-lt"/>
                <a:ea typeface="+mn-ea"/>
                <a:cs typeface="+mn-cs"/>
              </a:rPr>
              <a:t> τρίμηνο 4: αρνητικό </a:t>
            </a:r>
            <a:r>
              <a:rPr lang="el-GR" sz="1200" b="0" i="0" u="none" strike="noStrike" kern="1200" baseline="0" dirty="0" smtClean="0">
                <a:solidFill>
                  <a:schemeClr val="tx1"/>
                </a:solidFill>
                <a:latin typeface="+mn-lt"/>
                <a:ea typeface="+mn-ea"/>
                <a:cs typeface="+mn-cs"/>
              </a:rPr>
              <a:t>0,8 </a:t>
            </a:r>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8ο τρίμηνο: αρνητικό </a:t>
            </a:r>
            <a:r>
              <a:rPr lang="el-GR" sz="1200" b="0" i="0" u="none" strike="noStrike" kern="1200" baseline="0" dirty="0" smtClean="0">
                <a:solidFill>
                  <a:schemeClr val="tx1"/>
                </a:solidFill>
                <a:latin typeface="+mn-lt"/>
                <a:ea typeface="+mn-ea"/>
                <a:cs typeface="+mn-cs"/>
              </a:rPr>
              <a:t>0,9 </a:t>
            </a:r>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12</a:t>
            </a:r>
            <a:r>
              <a:rPr lang="el-GR" sz="1200" b="0" i="0" u="none" strike="noStrike" kern="1200" baseline="30000" dirty="0">
                <a:solidFill>
                  <a:schemeClr val="tx1"/>
                </a:solidFill>
                <a:latin typeface="+mn-lt"/>
                <a:ea typeface="+mn-ea"/>
                <a:cs typeface="+mn-cs"/>
              </a:rPr>
              <a:t>ο</a:t>
            </a:r>
            <a:r>
              <a:rPr lang="el-GR" sz="1200" b="0" i="0" u="none" strike="noStrike" kern="1200" baseline="0" dirty="0">
                <a:solidFill>
                  <a:schemeClr val="tx1"/>
                </a:solidFill>
                <a:latin typeface="+mn-lt"/>
                <a:ea typeface="+mn-ea"/>
                <a:cs typeface="+mn-cs"/>
              </a:rPr>
              <a:t> τρίμηνο αρνητικό 0,4</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Το δεύτερο γράφημα με την ένδειξη b αντιπροσωπεύει τις επιπτώσεις της αύξησης 1 τοις εκατό στο επιτόκιο των ομοσπονδιακών κεφαλαίων στο προϊόν, κατά τη διάρκεια των 12 τριμήνων. Ο κατακόρυφος άξονας φέρει την ένδειξη </a:t>
            </a:r>
            <a:r>
              <a:rPr lang="el-GR" sz="1200" b="0" i="0" u="none" strike="noStrike" kern="1200" baseline="0" dirty="0" smtClean="0">
                <a:solidFill>
                  <a:schemeClr val="tx1"/>
                </a:solidFill>
                <a:latin typeface="+mn-lt"/>
                <a:ea typeface="+mn-ea"/>
                <a:cs typeface="+mn-cs"/>
              </a:rPr>
              <a:t>«Ποσοστιαία αλλαγή στο προϊόν» </a:t>
            </a:r>
            <a:r>
              <a:rPr lang="el-GR" sz="1200" b="0" i="0" u="none" strike="noStrike" kern="1200" baseline="0" dirty="0">
                <a:solidFill>
                  <a:schemeClr val="tx1"/>
                </a:solidFill>
                <a:latin typeface="+mn-lt"/>
                <a:ea typeface="+mn-ea"/>
                <a:cs typeface="+mn-cs"/>
              </a:rPr>
              <a:t>και κυμαίνεται από αρνητικό 1,6 έως 1,6, σε προσαυξήσεις 0,4. Ο οριζόντιος άξονας φέρει την ένδειξη «Χρόνος (τρίμηνα)» και κυμαίνεται σε 12 τρίμηνα. Σχεδιάζονται τρεις καμπύλες: η συμπαγής καμπύλη στο κέντρο δίνει την καλύτερη εκτίμηση της επίδρασης της αλλαγής του επιτοκίου των ομοσπονδιακών κεφαλαίων στην παραγωγή, και οι δύο διακεκομμένες καμπύλες και ο χρωματισμένος χώρος μεταξύ τους αντιπροσωπεύουν μια ζώνη εμπιστοσύνης. Η εκτιμώμενη ποσοστιαία μεταβολή στην παραγωγή έχει ως εξής</a:t>
            </a:r>
            <a:r>
              <a:rPr lang="el-GR" sz="1200" b="0" i="0" u="none" strike="noStrike" kern="1200" baseline="0" dirty="0" smtClean="0">
                <a:solidFill>
                  <a:schemeClr val="tx1"/>
                </a:solidFill>
                <a:latin typeface="+mn-lt"/>
                <a:ea typeface="+mn-ea"/>
                <a:cs typeface="+mn-cs"/>
              </a:rPr>
              <a:t>: </a:t>
            </a:r>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2ο τρίμηνο: 0</a:t>
            </a:r>
          </a:p>
          <a:p>
            <a:r>
              <a:rPr lang="el-GR" sz="1200" b="0" i="0" u="none" strike="noStrike" kern="1200" baseline="0" dirty="0">
                <a:solidFill>
                  <a:schemeClr val="tx1"/>
                </a:solidFill>
                <a:latin typeface="+mn-lt"/>
                <a:ea typeface="+mn-ea"/>
                <a:cs typeface="+mn-cs"/>
              </a:rPr>
              <a:t>4</a:t>
            </a:r>
            <a:r>
              <a:rPr lang="el-GR" sz="1200" b="0" i="0" u="none" strike="noStrike" kern="1200" baseline="30000" dirty="0">
                <a:solidFill>
                  <a:schemeClr val="tx1"/>
                </a:solidFill>
                <a:latin typeface="+mn-lt"/>
                <a:ea typeface="+mn-ea"/>
                <a:cs typeface="+mn-cs"/>
              </a:rPr>
              <a:t>ο</a:t>
            </a:r>
            <a:r>
              <a:rPr lang="el-GR" sz="1200" b="0" i="0" u="none" strike="noStrike" kern="1200" baseline="0" dirty="0">
                <a:solidFill>
                  <a:schemeClr val="tx1"/>
                </a:solidFill>
                <a:latin typeface="+mn-lt"/>
                <a:ea typeface="+mn-ea"/>
                <a:cs typeface="+mn-cs"/>
              </a:rPr>
              <a:t> τρίμηνο: αρνητικό 0,4</a:t>
            </a:r>
          </a:p>
          <a:p>
            <a:r>
              <a:rPr lang="el-GR" sz="1200" b="0" i="0" u="none" strike="noStrike" kern="1200" baseline="0" dirty="0">
                <a:solidFill>
                  <a:schemeClr val="tx1"/>
                </a:solidFill>
                <a:latin typeface="+mn-lt"/>
                <a:ea typeface="+mn-ea"/>
                <a:cs typeface="+mn-cs"/>
              </a:rPr>
              <a:t>8ο τρίμηνο: αρνητικό 0,6</a:t>
            </a:r>
          </a:p>
          <a:p>
            <a:r>
              <a:rPr lang="el-GR" sz="1200" b="0" i="0" u="none" strike="noStrike" kern="1200" baseline="0" dirty="0">
                <a:solidFill>
                  <a:schemeClr val="tx1"/>
                </a:solidFill>
                <a:latin typeface="+mn-lt"/>
                <a:ea typeface="+mn-ea"/>
                <a:cs typeface="+mn-cs"/>
              </a:rPr>
              <a:t>12</a:t>
            </a:r>
            <a:r>
              <a:rPr lang="el-GR" sz="1200" b="0" i="0" u="none" strike="noStrike" kern="1200" baseline="30000" dirty="0">
                <a:solidFill>
                  <a:schemeClr val="tx1"/>
                </a:solidFill>
                <a:latin typeface="+mn-lt"/>
                <a:ea typeface="+mn-ea"/>
                <a:cs typeface="+mn-cs"/>
              </a:rPr>
              <a:t>ο</a:t>
            </a:r>
            <a:r>
              <a:rPr lang="el-GR" sz="1200" b="0" i="0" u="none" strike="noStrike" kern="1200" baseline="0" dirty="0">
                <a:solidFill>
                  <a:schemeClr val="tx1"/>
                </a:solidFill>
                <a:latin typeface="+mn-lt"/>
                <a:ea typeface="+mn-ea"/>
                <a:cs typeface="+mn-cs"/>
              </a:rPr>
              <a:t> τρίμηνο: αρνητικό 0,5</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Το τρίτο γράφημα με την ένδειξη c αντιπροσωπεύει τις επιπτώσεις της αύξησης 1 τοις εκατό στο επιτόκιο των ομοσπονδιακών ταμείων στην απασχόληση κατά τη διάρκεια των 12 τριμήνων. Ο κατακόρυφος άξονας φέρει την ένδειξη </a:t>
            </a:r>
            <a:r>
              <a:rPr lang="el-GR" sz="1200" b="0" i="0" u="none" strike="noStrike" kern="1200" baseline="0" dirty="0" smtClean="0">
                <a:solidFill>
                  <a:schemeClr val="tx1"/>
                </a:solidFill>
                <a:latin typeface="+mn-lt"/>
                <a:ea typeface="+mn-ea"/>
                <a:cs typeface="+mn-cs"/>
              </a:rPr>
              <a:t>«Ποσοστιαία αλλαγή στην απασχόληση» </a:t>
            </a:r>
            <a:r>
              <a:rPr lang="el-GR" sz="1200" b="0" i="0" u="none" strike="noStrike" kern="1200" baseline="0" dirty="0">
                <a:solidFill>
                  <a:schemeClr val="tx1"/>
                </a:solidFill>
                <a:latin typeface="+mn-lt"/>
                <a:ea typeface="+mn-ea"/>
                <a:cs typeface="+mn-cs"/>
              </a:rPr>
              <a:t>και κυμαίνεται από αρνητικό 1,6 έως 1,6, σε προσαυξήσεις 0,4. Ο οριζόντιος άξονας φέρει την ένδειξη «Χρόνος (τρίμηνα)» και κυμαίνεται σε 12 τρίμηνα. Σχεδιάζονται τρεις γραμμές: η συμπαγής καμπύλη στο κέντρο δίνει την καλύτερη εκτίμηση της επίδρασης της αλλαγής του επιτοκίου των ομοσπονδιακών ταμείων στην απασχόληση, και οι δύο διακεκομμένες καμπύλες και ο χρωματισμένος χώρος μεταξύ τους αντιπροσωπεύουν μια ζώνη εμπιστοσύνης. Η εκτιμώμενη ποσοστιαία μεταβολή της απασχόλησης έχει ως εξής</a:t>
            </a:r>
            <a:r>
              <a:rPr lang="el-GR" sz="1200" b="0" i="0" u="none" strike="noStrike" kern="1200" baseline="0" dirty="0" smtClean="0">
                <a:solidFill>
                  <a:schemeClr val="tx1"/>
                </a:solidFill>
                <a:latin typeface="+mn-lt"/>
                <a:ea typeface="+mn-ea"/>
                <a:cs typeface="+mn-cs"/>
              </a:rPr>
              <a:t>:</a:t>
            </a:r>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1ο τρίμηνο: 0</a:t>
            </a:r>
          </a:p>
          <a:p>
            <a:r>
              <a:rPr lang="el-GR" sz="1200" b="0" i="0" u="none" strike="noStrike" kern="1200" baseline="0" dirty="0">
                <a:solidFill>
                  <a:schemeClr val="tx1"/>
                </a:solidFill>
                <a:latin typeface="+mn-lt"/>
                <a:ea typeface="+mn-ea"/>
                <a:cs typeface="+mn-cs"/>
              </a:rPr>
              <a:t>2ο τρίμηνο: αρνητικό 0,1</a:t>
            </a:r>
          </a:p>
          <a:p>
            <a:r>
              <a:rPr lang="el-GR" sz="1200" b="0" i="0" u="none" strike="noStrike" kern="1200" baseline="0" dirty="0">
                <a:solidFill>
                  <a:schemeClr val="tx1"/>
                </a:solidFill>
                <a:latin typeface="+mn-lt"/>
                <a:ea typeface="+mn-ea"/>
                <a:cs typeface="+mn-cs"/>
              </a:rPr>
              <a:t>4</a:t>
            </a:r>
            <a:r>
              <a:rPr lang="el-GR" sz="1200" b="0" i="0" u="none" strike="noStrike" kern="1200" baseline="30000" dirty="0">
                <a:solidFill>
                  <a:schemeClr val="tx1"/>
                </a:solidFill>
                <a:latin typeface="+mn-lt"/>
                <a:ea typeface="+mn-ea"/>
                <a:cs typeface="+mn-cs"/>
              </a:rPr>
              <a:t>ο</a:t>
            </a:r>
            <a:r>
              <a:rPr lang="el-GR" sz="1200" b="0" i="0" u="none" strike="noStrike" kern="1200" baseline="0" dirty="0">
                <a:solidFill>
                  <a:schemeClr val="tx1"/>
                </a:solidFill>
                <a:latin typeface="+mn-lt"/>
                <a:ea typeface="+mn-ea"/>
                <a:cs typeface="+mn-cs"/>
              </a:rPr>
              <a:t> τρίμηνο: αρνητικό 0,3</a:t>
            </a:r>
          </a:p>
          <a:p>
            <a:r>
              <a:rPr lang="el-GR" sz="1200" b="0" i="0" u="none" strike="noStrike" kern="1200" baseline="0" dirty="0">
                <a:solidFill>
                  <a:schemeClr val="tx1"/>
                </a:solidFill>
                <a:latin typeface="+mn-lt"/>
                <a:ea typeface="+mn-ea"/>
                <a:cs typeface="+mn-cs"/>
              </a:rPr>
              <a:t>8ο τρίμηνο 0,4</a:t>
            </a:r>
          </a:p>
          <a:p>
            <a:r>
              <a:rPr lang="el-GR" sz="1200" b="0" i="0" u="none" strike="noStrike" kern="1200" baseline="0" dirty="0">
                <a:solidFill>
                  <a:schemeClr val="tx1"/>
                </a:solidFill>
                <a:latin typeface="+mn-lt"/>
                <a:ea typeface="+mn-ea"/>
                <a:cs typeface="+mn-cs"/>
              </a:rPr>
              <a:t>11</a:t>
            </a:r>
            <a:r>
              <a:rPr lang="el-GR" sz="1200" b="0" i="0" u="none" strike="noStrike" kern="1200" baseline="30000" dirty="0">
                <a:solidFill>
                  <a:schemeClr val="tx1"/>
                </a:solidFill>
                <a:latin typeface="+mn-lt"/>
                <a:ea typeface="+mn-ea"/>
                <a:cs typeface="+mn-cs"/>
              </a:rPr>
              <a:t>ο</a:t>
            </a:r>
            <a:r>
              <a:rPr lang="el-GR" sz="1200" b="0" i="0" u="none" strike="noStrike" kern="1200" baseline="0" dirty="0">
                <a:solidFill>
                  <a:schemeClr val="tx1"/>
                </a:solidFill>
                <a:latin typeface="+mn-lt"/>
                <a:ea typeface="+mn-ea"/>
                <a:cs typeface="+mn-cs"/>
              </a:rPr>
              <a:t> τρίμηνο: αρνητικό 0,4</a:t>
            </a:r>
          </a:p>
          <a:p>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Κάθε πλαίσιο στο Σχήμα 5-10 αντιπροσωπεύει τα αποτελέσματα της αλλαγής του επιτοκίου σε μια δεδομένη μεταβλητή: λιανικές πωλήσεις, παραγωγή, απασχόληση, ανεργία και τιμές. Κάθε πίνακας περιλαμβάνει τρεις καμπύλες: η συμπαγής καμπύλη στο κέντρο μιας ζώνης δίνει την καλύτερη εκτίμηση της επίδρασης της αλλαγής του επιτοκίου στη μεταβλητή, και οι δύο διακεκομμένες καμπύλες και ο χρωματισμένος χώρος μεταξύ τους αντιπροσωπεύουν μια ζώνη εμπιστοσύνης, εντός της οποίας η πραγματική τιμή του αποτελέσματος βρίσκεται με πιθανότητα 60%.</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Το πρώτο γράφημα με την ένδειξη d αντιπροσωπεύει τις επιπτώσεις της αύξησης του επιτοκίου των ομοσπονδιακών κεφαλαίων κατά 1 τοις εκατό στην ανεργία, κατά τη διάρκεια των 12 τριμήνων. Ο κατακόρυφος άξονας φέρει την ένδειξη «Ποσοστιαία </a:t>
            </a:r>
            <a:r>
              <a:rPr lang="el-GR" sz="1200" b="0" i="0" u="none" strike="noStrike" kern="1200" baseline="0" dirty="0" smtClean="0">
                <a:solidFill>
                  <a:schemeClr val="tx1"/>
                </a:solidFill>
                <a:latin typeface="+mn-lt"/>
                <a:ea typeface="+mn-ea"/>
                <a:cs typeface="+mn-cs"/>
              </a:rPr>
              <a:t>αλλαγή στο δείκτη </a:t>
            </a:r>
            <a:r>
              <a:rPr lang="el-GR" sz="1200" b="0" i="0" u="none" strike="noStrike" kern="1200" baseline="0" dirty="0">
                <a:solidFill>
                  <a:schemeClr val="tx1"/>
                </a:solidFill>
                <a:latin typeface="+mn-lt"/>
                <a:ea typeface="+mn-ea"/>
                <a:cs typeface="+mn-cs"/>
              </a:rPr>
              <a:t>ανεργίας» και κυμαίνεται από αρνητικό 0,06 έως 0,15, σε προσαυξήσεις 0,03. Ο οριζόντιος άξονας φέρει την ένδειξη «Χρόνος (τρίμηνα)» και κυμαίνεται σε 12 τέταρτα. Σχεδιάζονται τρεις καμπύλες: η συμπαγής καμπύλη στο κέντρο δίνει την καλύτερη εκτίμηση της επίδρασης της αλλαγής του επιτοκίου των ομοσπονδιακών κεφαλαίων στην ανεργία, και οι δύο διακεκομμένες καμπύλες και ο χρωματισμένος χώρος μεταξύ τους αντιπροσωπεύουν μια ζώνη εμπιστοσύνης. Η εκτιμώμενη ποσοστιαία μεταβολή της ανεργίας έχει ως εξής:</a:t>
            </a:r>
          </a:p>
          <a:p>
            <a:r>
              <a:rPr lang="el-GR" sz="1200" b="0" i="0" u="none" strike="noStrike" kern="1200" baseline="0" dirty="0" smtClean="0">
                <a:solidFill>
                  <a:schemeClr val="tx1"/>
                </a:solidFill>
                <a:latin typeface="+mn-lt"/>
                <a:ea typeface="+mn-ea"/>
                <a:cs typeface="+mn-cs"/>
              </a:rPr>
              <a:t>2</a:t>
            </a:r>
            <a:r>
              <a:rPr lang="el-GR" sz="1200" b="0" i="0" u="none" strike="noStrike" kern="1200" baseline="30000" dirty="0" smtClean="0">
                <a:solidFill>
                  <a:schemeClr val="tx1"/>
                </a:solidFill>
                <a:latin typeface="+mn-lt"/>
                <a:ea typeface="+mn-ea"/>
                <a:cs typeface="+mn-cs"/>
              </a:rPr>
              <a:t>ο</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τρίμηνο: 0</a:t>
            </a:r>
          </a:p>
          <a:p>
            <a:r>
              <a:rPr lang="el-GR" sz="1200" b="0" i="0" u="none" strike="noStrike" kern="1200" baseline="0" dirty="0" smtClean="0">
                <a:solidFill>
                  <a:schemeClr val="tx1"/>
                </a:solidFill>
                <a:latin typeface="+mn-lt"/>
                <a:ea typeface="+mn-ea"/>
                <a:cs typeface="+mn-cs"/>
              </a:rPr>
              <a:t>4</a:t>
            </a:r>
            <a:r>
              <a:rPr lang="el-GR" sz="1200" b="0" i="0" u="none" strike="noStrike" kern="1200" baseline="30000" dirty="0" smtClean="0">
                <a:solidFill>
                  <a:schemeClr val="tx1"/>
                </a:solidFill>
                <a:latin typeface="+mn-lt"/>
                <a:ea typeface="+mn-ea"/>
                <a:cs typeface="+mn-cs"/>
              </a:rPr>
              <a:t>ο</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τρίμηνο: 0,075</a:t>
            </a:r>
          </a:p>
          <a:p>
            <a:r>
              <a:rPr lang="el-GR" sz="1200" b="0" i="0" u="none" strike="noStrike" kern="1200" baseline="0" dirty="0" smtClean="0">
                <a:solidFill>
                  <a:schemeClr val="tx1"/>
                </a:solidFill>
                <a:latin typeface="+mn-lt"/>
                <a:ea typeface="+mn-ea"/>
                <a:cs typeface="+mn-cs"/>
              </a:rPr>
              <a:t>8</a:t>
            </a:r>
            <a:r>
              <a:rPr lang="el-GR" sz="1200" b="0" i="0" u="none" strike="noStrike" kern="1200" baseline="30000" dirty="0" smtClean="0">
                <a:solidFill>
                  <a:schemeClr val="tx1"/>
                </a:solidFill>
                <a:latin typeface="+mn-lt"/>
                <a:ea typeface="+mn-ea"/>
                <a:cs typeface="+mn-cs"/>
              </a:rPr>
              <a:t>ο</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τρίμηνο: 0,09</a:t>
            </a:r>
          </a:p>
          <a:p>
            <a:r>
              <a:rPr lang="el-GR" sz="1200" b="0" i="0" u="none" strike="noStrike" kern="1200" baseline="0" dirty="0">
                <a:solidFill>
                  <a:schemeClr val="tx1"/>
                </a:solidFill>
                <a:latin typeface="+mn-lt"/>
                <a:ea typeface="+mn-ea"/>
                <a:cs typeface="+mn-cs"/>
              </a:rPr>
              <a:t>12</a:t>
            </a:r>
            <a:r>
              <a:rPr lang="el-GR" sz="1200" b="0" i="0" u="none" strike="noStrike" kern="1200" baseline="30000" dirty="0">
                <a:solidFill>
                  <a:schemeClr val="tx1"/>
                </a:solidFill>
                <a:latin typeface="+mn-lt"/>
                <a:ea typeface="+mn-ea"/>
                <a:cs typeface="+mn-cs"/>
              </a:rPr>
              <a:t>ο</a:t>
            </a:r>
            <a:r>
              <a:rPr lang="el-GR" sz="1200" b="0" i="0" u="none" strike="noStrike" kern="1200" baseline="0" dirty="0">
                <a:solidFill>
                  <a:schemeClr val="tx1"/>
                </a:solidFill>
                <a:latin typeface="+mn-lt"/>
                <a:ea typeface="+mn-ea"/>
                <a:cs typeface="+mn-cs"/>
              </a:rPr>
              <a:t> τρίμηνο: 0.03</a:t>
            </a:r>
          </a:p>
          <a:p>
            <a:r>
              <a:rPr lang="el-GR" sz="1200" b="0" i="0" u="none" strike="noStrike" kern="1200" baseline="0" dirty="0">
                <a:solidFill>
                  <a:schemeClr val="tx1"/>
                </a:solidFill>
                <a:latin typeface="+mn-lt"/>
                <a:ea typeface="+mn-ea"/>
                <a:cs typeface="+mn-cs"/>
              </a:rPr>
              <a:t>13</a:t>
            </a:r>
            <a:r>
              <a:rPr lang="el-GR" sz="1200" b="0" i="0" u="none" strike="noStrike" kern="1200" baseline="30000" dirty="0">
                <a:solidFill>
                  <a:schemeClr val="tx1"/>
                </a:solidFill>
                <a:latin typeface="+mn-lt"/>
                <a:ea typeface="+mn-ea"/>
                <a:cs typeface="+mn-cs"/>
              </a:rPr>
              <a:t>ο</a:t>
            </a:r>
            <a:r>
              <a:rPr lang="el-GR" sz="1200" b="0" i="0" u="none" strike="noStrike" kern="1200" baseline="0" dirty="0">
                <a:solidFill>
                  <a:schemeClr val="tx1"/>
                </a:solidFill>
                <a:latin typeface="+mn-lt"/>
                <a:ea typeface="+mn-ea"/>
                <a:cs typeface="+mn-cs"/>
              </a:rPr>
              <a:t> τρίμηνο: 0</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Το δεύτερο γράφημα με την ένδειξη e αντιπροσωπεύει τις επιπτώσεις της αύξησης 1 τοις εκατό στο επιτόκιο των ομοσπονδιακών κεφαλαίων στο επίπεδο των τιμών κατά τη διάρκεια των 12 τριμήνων. Ο κατακόρυφος άξονας φέρει την ένδειξη </a:t>
            </a:r>
            <a:r>
              <a:rPr lang="el-GR" sz="1200" b="0" i="0" u="none" strike="noStrike" kern="1200" baseline="0" dirty="0" smtClean="0">
                <a:solidFill>
                  <a:schemeClr val="tx1"/>
                </a:solidFill>
                <a:latin typeface="+mn-lt"/>
                <a:ea typeface="+mn-ea"/>
                <a:cs typeface="+mn-cs"/>
              </a:rPr>
              <a:t>«Ποσοστιαία αλλαγή στο επίπεδο </a:t>
            </a:r>
            <a:r>
              <a:rPr lang="el-GR" sz="1200" b="0" i="0" u="none" strike="noStrike" kern="1200" baseline="0" dirty="0">
                <a:solidFill>
                  <a:schemeClr val="tx1"/>
                </a:solidFill>
                <a:latin typeface="+mn-lt"/>
                <a:ea typeface="+mn-ea"/>
                <a:cs typeface="+mn-cs"/>
              </a:rPr>
              <a:t>τιμών» και κυμαίνεται από αρνητικό 1,6 έως 1,6, σε προσαυξήσεις 0,4. Ο οριζόντιος άξονας φέρει την ένδειξη «Χρόνος (τρίμηνα)» και κυμαίνεται σε 12 τρίμηνα. Σχεδιάζονται τρεις καμπύλες: η συμπαγής καμπύλη στο κέντρο δίνει την καλύτερη εκτίμηση της επίδρασης της αλλαγής του επιτοκίου των ομοσπονδιακών κεφαλαίων στο επίπεδο τιμών και οι δύο διακεκομμένες καμπύλες και ο χρωματισμένος χώρος μεταξύ τους αντιπροσωπεύουν μια ζώνη εμπιστοσύνης. Η εκτιμώμενη ποσοστιαία μεταβολή του επιπέδου τιμών έχει ως εξής: </a:t>
            </a:r>
          </a:p>
          <a:p>
            <a:r>
              <a:rPr lang="el-GR" sz="1200" b="0" i="0" u="none" strike="noStrike" kern="1200" baseline="0" dirty="0" smtClean="0">
                <a:solidFill>
                  <a:schemeClr val="tx1"/>
                </a:solidFill>
                <a:latin typeface="+mn-lt"/>
                <a:ea typeface="+mn-ea"/>
                <a:cs typeface="+mn-cs"/>
              </a:rPr>
              <a:t>1</a:t>
            </a:r>
            <a:r>
              <a:rPr lang="el-GR" sz="1200" b="0" i="0" u="none" strike="noStrike" kern="1200" baseline="30000" dirty="0" smtClean="0">
                <a:solidFill>
                  <a:schemeClr val="tx1"/>
                </a:solidFill>
                <a:latin typeface="+mn-lt"/>
                <a:ea typeface="+mn-ea"/>
                <a:cs typeface="+mn-cs"/>
              </a:rPr>
              <a:t>ο</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τρίμηνο: 0</a:t>
            </a:r>
          </a:p>
          <a:p>
            <a:r>
              <a:rPr lang="el-GR" sz="1200" b="0" i="0" u="none" strike="noStrike" kern="1200" baseline="0" dirty="0" smtClean="0">
                <a:solidFill>
                  <a:schemeClr val="tx1"/>
                </a:solidFill>
                <a:latin typeface="+mn-lt"/>
                <a:ea typeface="+mn-ea"/>
                <a:cs typeface="+mn-cs"/>
              </a:rPr>
              <a:t>3</a:t>
            </a:r>
            <a:r>
              <a:rPr lang="el-GR" sz="1200" b="0" i="0" u="none" strike="noStrike" kern="1200" baseline="30000" dirty="0" smtClean="0">
                <a:solidFill>
                  <a:schemeClr val="tx1"/>
                </a:solidFill>
                <a:latin typeface="+mn-lt"/>
                <a:ea typeface="+mn-ea"/>
                <a:cs typeface="+mn-cs"/>
              </a:rPr>
              <a:t>ο</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τρίμηνο: 0,1</a:t>
            </a:r>
          </a:p>
          <a:p>
            <a:r>
              <a:rPr lang="el-GR" sz="1200" b="0" i="0" u="none" strike="noStrike" kern="1200" baseline="0" dirty="0" smtClean="0">
                <a:solidFill>
                  <a:schemeClr val="tx1"/>
                </a:solidFill>
                <a:latin typeface="+mn-lt"/>
                <a:ea typeface="+mn-ea"/>
                <a:cs typeface="+mn-cs"/>
              </a:rPr>
              <a:t>4</a:t>
            </a:r>
            <a:r>
              <a:rPr lang="el-GR" sz="1200" b="0" i="0" u="none" strike="noStrike" kern="1200" baseline="30000" dirty="0" smtClean="0">
                <a:solidFill>
                  <a:schemeClr val="tx1"/>
                </a:solidFill>
                <a:latin typeface="+mn-lt"/>
                <a:ea typeface="+mn-ea"/>
                <a:cs typeface="+mn-cs"/>
              </a:rPr>
              <a:t>ο</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τρίμηνο: </a:t>
            </a:r>
            <a:r>
              <a:rPr lang="el-GR" sz="1200" b="0" i="0" u="none" strike="noStrike" kern="1200" baseline="0" dirty="0" smtClean="0">
                <a:solidFill>
                  <a:schemeClr val="tx1"/>
                </a:solidFill>
                <a:latin typeface="+mn-lt"/>
                <a:ea typeface="+mn-ea"/>
                <a:cs typeface="+mn-cs"/>
              </a:rPr>
              <a:t>0 </a:t>
            </a:r>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8</a:t>
            </a:r>
            <a:r>
              <a:rPr lang="el-GR" sz="1200" b="0" i="0" u="none" strike="noStrike" kern="1200" baseline="30000" dirty="0">
                <a:solidFill>
                  <a:schemeClr val="tx1"/>
                </a:solidFill>
                <a:latin typeface="+mn-lt"/>
                <a:ea typeface="+mn-ea"/>
                <a:cs typeface="+mn-cs"/>
              </a:rPr>
              <a:t>ο</a:t>
            </a:r>
            <a:r>
              <a:rPr lang="el-GR" sz="1200" b="0" i="0" u="none" strike="noStrike" kern="1200" baseline="0" dirty="0">
                <a:solidFill>
                  <a:schemeClr val="tx1"/>
                </a:solidFill>
                <a:latin typeface="+mn-lt"/>
                <a:ea typeface="+mn-ea"/>
                <a:cs typeface="+mn-cs"/>
              </a:rPr>
              <a:t> τρίμηνο: αρνητικό 0,1</a:t>
            </a:r>
          </a:p>
          <a:p>
            <a:r>
              <a:rPr lang="el-GR" sz="1200" b="0" i="0" u="none" strike="noStrike" kern="1200" baseline="0" dirty="0">
                <a:solidFill>
                  <a:schemeClr val="tx1"/>
                </a:solidFill>
                <a:latin typeface="+mn-lt"/>
                <a:ea typeface="+mn-ea"/>
                <a:cs typeface="+mn-cs"/>
              </a:rPr>
              <a:t>11</a:t>
            </a:r>
            <a:r>
              <a:rPr lang="el-GR" sz="1200" b="0" i="0" u="none" strike="noStrike" kern="1200" baseline="30000" dirty="0">
                <a:solidFill>
                  <a:schemeClr val="tx1"/>
                </a:solidFill>
                <a:latin typeface="+mn-lt"/>
                <a:ea typeface="+mn-ea"/>
                <a:cs typeface="+mn-cs"/>
              </a:rPr>
              <a:t>ο</a:t>
            </a:r>
            <a:r>
              <a:rPr lang="el-GR" sz="1200" b="0" i="0" u="none" strike="noStrike" kern="1200" baseline="0" dirty="0">
                <a:solidFill>
                  <a:schemeClr val="tx1"/>
                </a:solidFill>
                <a:latin typeface="+mn-lt"/>
                <a:ea typeface="+mn-ea"/>
                <a:cs typeface="+mn-cs"/>
              </a:rPr>
              <a:t> τρίμηνο: αρνητικό 0,3</a:t>
            </a:r>
          </a:p>
          <a:p>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κύρια απλοποίηση του μοντέλου που αναπτύχθηκε σε προηγούμενα κεφάλαια ήταν ότι το επιτόκιο δεν επηρεάζει τη ζήτηση για αγαθά. Το πρώτο μας καθήκον σε αυτό το κεφάλαιο είναι να εγκαταλείψουμε αυτήν την απλούστευση και να εισάγουμε το επιτόκιο στο υπόδειγμα ισορροπίας στην αγορά αγαθών. Προς το παρόν, εστιάζουμε μόνο στην επίδραση του επιτοκίου στις επενδύσεις και αφήνουμε τη συζήτηση των επιπτώσεών του στις άλλες συνιστώσες της ζήτησης για αργότερα.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εξίσωση (5.1) δηλώνει ότι η επένδυση I εξαρτάται από την παραγωγή Y και το επιτόκιο i. Το θετικό πρόσημο κάτω από το Υ υποδηλώνει ότι μια αύξηση της παραγωγής (ισοδύναμα, μια αύξηση στις πωλήσεις) οδηγεί σε αύξηση των επενδύσεων. Το αρνητικό πρόσημο κάτω από το επιτόκιο i υποδηλώνει ότι η αύξηση του επιτοκίου οδηγεί σε μείωση της επένδυσης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Επειδή δεν έχουμε υποθέσει ότι οι σχέσεις κατανάλωσης και επένδυσης στην εξίσωση (5.2) είναι γραμμικές, η ZZ είναι γενικά μια καμπύλη αντί για ευθεία, όπως φαίνεται στο Σχήμα 5-1. Ωστόσο, όλα τα επιχειρήματα που ακολουθούν θα ίσχυαν εάν υποθέταμε ότι οι σχέσεις κατανάλωσης και επένδυσης ήταν γραμμικές και ότι η ZZ ήταν ευθεία γραμμή.</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a:t>
            </a:r>
            <a:r>
              <a:rPr lang="el-GR" sz="1200" b="0" i="0" u="none" strike="noStrike" kern="1200" baseline="0" dirty="0" smtClean="0">
                <a:solidFill>
                  <a:schemeClr val="tx1"/>
                </a:solidFill>
                <a:latin typeface="+mn-lt"/>
                <a:ea typeface="+mn-ea"/>
                <a:cs typeface="+mn-cs"/>
              </a:rPr>
              <a:t>περιγραφή: Ο </a:t>
            </a:r>
            <a:r>
              <a:rPr lang="el-GR" sz="1200" b="0" i="0" u="none" strike="noStrike" kern="1200" baseline="0" dirty="0">
                <a:solidFill>
                  <a:schemeClr val="tx1"/>
                </a:solidFill>
                <a:latin typeface="+mn-lt"/>
                <a:ea typeface="+mn-ea"/>
                <a:cs typeface="+mn-cs"/>
              </a:rPr>
              <a:t>κατακόρυφος άξονας του γραφήματος φέρει την ένδειξη «Ζήτηση, </a:t>
            </a:r>
            <a:r>
              <a:rPr lang="el-GR" sz="1200" b="0" i="0" u="none" strike="noStrike" kern="1200" baseline="0" dirty="0" smtClean="0">
                <a:solidFill>
                  <a:schemeClr val="tx1"/>
                </a:solidFill>
                <a:latin typeface="+mn-lt"/>
                <a:ea typeface="+mn-ea"/>
                <a:cs typeface="+mn-cs"/>
              </a:rPr>
              <a:t>Z» </a:t>
            </a:r>
            <a:r>
              <a:rPr lang="el-GR" sz="1200" b="0" i="0" u="none" strike="noStrike" kern="1200" baseline="0" dirty="0">
                <a:solidFill>
                  <a:schemeClr val="tx1"/>
                </a:solidFill>
                <a:latin typeface="+mn-lt"/>
                <a:ea typeface="+mn-ea"/>
                <a:cs typeface="+mn-cs"/>
              </a:rPr>
              <a:t>και ο οριζόντιος άξονας ονομάζεται «Προϊόν, </a:t>
            </a:r>
            <a:r>
              <a:rPr lang="el-GR" sz="1200" b="0" i="0" u="none" strike="noStrike" kern="1200" baseline="0" dirty="0" smtClean="0">
                <a:solidFill>
                  <a:schemeClr val="tx1"/>
                </a:solidFill>
                <a:latin typeface="+mn-lt"/>
                <a:ea typeface="+mn-ea"/>
                <a:cs typeface="+mn-cs"/>
              </a:rPr>
              <a:t>Y». </a:t>
            </a:r>
            <a:r>
              <a:rPr lang="el-GR" sz="1200" b="0" i="0" u="none" strike="noStrike" kern="1200" baseline="0" dirty="0">
                <a:solidFill>
                  <a:schemeClr val="tx1"/>
                </a:solidFill>
                <a:latin typeface="+mn-lt"/>
                <a:ea typeface="+mn-ea"/>
                <a:cs typeface="+mn-cs"/>
              </a:rPr>
              <a:t>Μια ευθεία γραμμή θετικής κλίσης σχεδιάζεται υπό γωνία 45 μοιρών από το σημείο εκκίνησης. Μια κοίλη καμπύλη με την ένδειξη «Ζήτηση,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σχεδιάζεται ακριβώς κάτω από το κέντρο του κατακόρυφου άξονα με αύξουσα κλίση και τέμνει την ευθεία στο σημείο Α. Μια διακεκομμένη ευθεία σχεδιάζεται κάθετα από το σημείο Α στο σημείο Υ στον οριζόντιο άξονα.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ισορροπία στην αγορά αγαθών επιτυγχάνεται στο σημείο όπου η ζήτηση για αγαθά ισούται με την παραγωγή. δηλαδή στο σημείο Α, την τομή της ΖΖ και της ευθείας 45 μοιρών. Το επίπεδο ισορροπίας του προϊόντος δίνεται από το Y.</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Ας υποθέσουμε ότι, στο Σχήμα 5-2(α), η καμπύλη ζήτησης δίνεται από το ZZ και η αρχική ισορροπία βρίσκεται στο σημείο Α. Ας υποθέσουμε τώρα ότι το επιτόκιο αυξάνεται από την αρχική του τιμή </a:t>
            </a:r>
            <a:r>
              <a:rPr lang="en-US" sz="1200" b="0" i="0" u="none" strike="noStrike" kern="1200" baseline="0" dirty="0" err="1">
                <a:solidFill>
                  <a:schemeClr val="tx1"/>
                </a:solidFill>
                <a:latin typeface="+mn-lt"/>
                <a:ea typeface="+mn-ea"/>
                <a:cs typeface="+mn-cs"/>
              </a:rPr>
              <a:t>i</a:t>
            </a:r>
            <a:r>
              <a:rPr lang="el-GR" sz="1200" b="0" i="0" u="none" strike="noStrike" kern="1200" baseline="0" dirty="0">
                <a:solidFill>
                  <a:schemeClr val="tx1"/>
                </a:solidFill>
                <a:latin typeface="+mn-lt"/>
                <a:ea typeface="+mn-ea"/>
                <a:cs typeface="+mn-cs"/>
              </a:rPr>
              <a:t> σ</a:t>
            </a:r>
            <a:r>
              <a:rPr lang="en-US" sz="1200" b="0" i="0" u="none" strike="noStrike" kern="1200" baseline="0" dirty="0">
                <a:solidFill>
                  <a:schemeClr val="tx1"/>
                </a:solidFill>
                <a:latin typeface="+mn-lt"/>
                <a:ea typeface="+mn-ea"/>
                <a:cs typeface="+mn-cs"/>
              </a:rPr>
              <a:t>e </a:t>
            </a:r>
            <a:r>
              <a:rPr lang="en-US" sz="1200" b="0" i="0" u="none" strike="noStrike" kern="1200" baseline="0" dirty="0" err="1">
                <a:solidFill>
                  <a:schemeClr val="tx1"/>
                </a:solidFill>
                <a:latin typeface="+mn-lt"/>
                <a:ea typeface="+mn-ea"/>
                <a:cs typeface="+mn-cs"/>
              </a:rPr>
              <a:t>i</a:t>
            </a:r>
            <a:r>
              <a:rPr lang="el-GR" sz="1200" b="0" i="0" u="none" strike="noStrike" kern="1200" baseline="0" dirty="0">
                <a:solidFill>
                  <a:schemeClr val="tx1"/>
                </a:solidFill>
                <a:latin typeface="+mn-lt"/>
                <a:ea typeface="+mn-ea"/>
                <a:cs typeface="+mn-cs"/>
              </a:rPr>
              <a:t>’. Σε οποιοδήποτε επίπεδο παραγωγής, το υψηλότερο επιτόκιο οδηγεί σε χαμηλότερες επενδύσεις και χαμηλότερη ζήτηση. Η καμπύλη ζήτησης ZZ μετατοπίζεται προς τα κάτω στο ZZ'. Η νέα ισορροπία βρίσκεται στη τομή της χαμηλότερης καμπύλης ζήτησης ΖΖ και της ευθείας των 45 μοιρών, στο σημείο Α’. Το επίπεδο ισορροπίας της παραγωγής είναι τώρα ίσο με </a:t>
            </a:r>
            <a:r>
              <a:rPr lang="el-GR" sz="1200" b="0" i="0" u="none" strike="noStrike" kern="1200" baseline="0" dirty="0" smtClean="0">
                <a:solidFill>
                  <a:schemeClr val="tx1"/>
                </a:solidFill>
                <a:latin typeface="+mn-lt"/>
                <a:ea typeface="+mn-ea"/>
                <a:cs typeface="+mn-cs"/>
              </a:rPr>
              <a:t>Y.</a:t>
            </a:r>
            <a:endParaRPr lang="el-GR" sz="1200" b="0" i="0" u="none" strike="noStrike" kern="1200" baseline="0" dirty="0">
              <a:solidFill>
                <a:schemeClr val="tx1"/>
              </a:solidFill>
              <a:latin typeface="+mn-lt"/>
              <a:ea typeface="+mn-ea"/>
              <a:cs typeface="+mn-cs"/>
            </a:endParaRP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Το πρώτο γράφημα στο επάνω μέρος απεικονίζει τη σχέση μεταξύ της ζήτησης (Z) και της παραγωγής (Y) για τις μεταβαλλόμενες τιμές ενός επιτοκίου. Ο κατακόρυφος άξονας του γραφήματος φέρει την ένδειξη «Ζήτηση, Z" και ο οριζόντιος άξονας ονομάζεται «Προϊόν, Y". Μια ευθεία γραμμή θετικής κλίσης σχεδιάζεται από το σημείο εκκίνησης υπό γωνία 45 μοιρών. Δύο κοίλες καμπύλες, η μία στο επάνω μέρος με την ένδειξη "ZZ (για i)" και η άλλη στο κάτω μέρος με την ένδειξη "ZZ τόνος (για i ΄τόνος μεγαλύτερο από i)" σχεδιάζονται ακριβώς κάτω από το κέντρο του κατακόρυφου άξονα, με αύξουσες κλίσεις. Η καμπύλη ZΖ τέμνει τη ευθεία γραμμή στο σημείο Α και η ΖΖ τόνος τέμνει την ευθεία γραμμή στο  σημείο Α τόνος. Υπάρχει ένα βέλος ανάμεσα στις καμπύλες. Δύο διακεκομμένες ευθείες γραμμές σχεδιάζονται κάθετα από το σημείο Α και το σημείο Α τόνος στο σημείο Υ και το σημείο Υ τόνος αντίστοιχα, στον οριζόντιο άξονα.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Το δεύτερο γράφημα στο κάτω μέρος απεικονίζει τη σχέση μεταξύ του προϊόντος ισορροπίας (Y) και των μεταβαλλόμενων επιτοκίων (i). Ο κατακόρυφος άξονας φέρει την ένδειξη «επιτόκιο, i" και ο οριζόντιος άξονας φέρει την ετικέτα «Προϊόν, Y". Μια κοίλη καμπύλη με την ένδειξη "I S" σχεδιάζεται με φθίνουσα κλίση από την κορυφή του κατακόρυφου άξονα. Δύο διακεκομμένες ευθείες γραμμές σχεδιάζονται κάθετα από τα σημεία Υ τόνος και Υ στο πρώτο γράφημα, το οποίο τέμνει την καμπύλη I S στα σημεία Α και Α τόνος, αντίστοιχα. Οι κατακόρυφες γραμμές εκτείνονται περαιτέρω προς τα κάτω και συναντούν τον οριζόντιο άξονα στα σημεία Y και Y τόνος. Δύο οριζόντιες διακεκομμένες γραμμές σχεδιάζονται από τα σημεία Α και Α τόνος στον κατακόρυφο άξονα, στα σημεία i και i τόνος, αντίστοιχα.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καμπύλη IS δίνει το επίπεδο ισορροπίας της παραγωγής ως συνάρτηση του επιτοκίου. Σχεδιάζεται για δεδομένες τιμές φόρων και δαπανών. Τώρα σκεφτείτε μια αύξηση των φόρων, από Τ σε Τ’. Σε ένα δεδομένο επιτόκιο, i, το διαθέσιμο εισόδημα μειώνεται, οδηγώντας σε μείωση της κατανάλωσης, οδηγώντας με τη σειρά του σε μείωση της ζήτησης για αγαθά και μείωση του προϊόντος ισορροπίας, από το Υ στο Υ’. Η καμπύλη IS μετατοπίζεται προς τα αριστερά: Σε ένα δεδομένο επιτόκιο, το επίπεδο ισορροπίας του προϊόντος είναι χαμηλότερο από αυτό που ήταν πριν από την αύξηση των φόρων.</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«επιτόκιο, i" και ο οριζόντιος άξονας ονομάζεται «Προϊόν, Y". Δύο κοίλες καμπύλες, η μία στα δεξιά με την ένδειξη "IS (για φόρους Τ)" και η άλλη στα αριστερά με την ένδειξη "IS τόνος (για T τόνος μεγαλύτερο από T)" σχεδιάζονται με φθίνουσες κλίσεις από την κορυφή του κατακόρυφου άξονα .</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Μια διακεκομμένη ευθεία γραμμή σχεδιάζεται κατακόρυφα από ένα σημείο της καμπύλης I S έως το σημείο Y στον οριζόντιο άξονα. Μια οριζόντια διακεκομμένη γραμμή σχεδιάζεται από το σημείο που διέρχεται από την καμπύλη I S τόνος και συναντά τον κατακόρυφο άξονα στο σημείο i. Μια άλλη διακεκομμένη ευθεία γραμμή σχεδιάζεται κατακόρυφα από το σημείο στην πρώτη καμπύλη I S έως το πρώτο σημείο Y στον οριζόντιο άξονα. Υπάρχει ένα βέλος προς τα αριστερά ανάμεσα στις καμπύλες.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Οποιοσδήποτε παράγοντας που, για ένα δεδομένο επιτόκιο, μειώνει το επίπεδο ισορροπίας της παραγωγής προκαλεί τη μετατόπιση της καμπύλης IS προς τα αριστερά. Εξετάσαμε την αύξηση των φόρων. Αλλά το ίδιο θα ισχύει για τη μείωση των κρατικών δαπανών ή της εμπιστοσύνης των καταναλωτών (η οποία μειώνει την κατανάλωση δεδομένου του διαθέσιμου εισοδήματος).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 xmlns:p14="http://schemas.microsoft.com/office/powerpoint/2010/main" val="205802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71775"/>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686175"/>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5"/>
          </p:nvPr>
        </p:nvSpPr>
        <p:spPr>
          <a:xfrm>
            <a:off x="457200" y="5029200"/>
            <a:ext cx="81534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 xmlns:p14="http://schemas.microsoft.com/office/powerpoint/2010/main" val="183635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8379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375470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85512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711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5/22/2022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906049" y="6416475"/>
            <a:ext cx="5943600" cy="184666"/>
          </a:xfrm>
          <a:prstGeom prst="rect">
            <a:avLst/>
          </a:prstGeom>
        </p:spPr>
        <p:txBody>
          <a:bodyPr wrap="square" lIns="0" tIns="0" rIns="0" bIns="0">
            <a:spAutoFit/>
          </a:bodyPr>
          <a:lstStyle>
            <a:lvl1pPr marL="0" indent="0" eaLnBrk="1" fontAlgn="auto" hangingPunct="1">
              <a:spcBef>
                <a:spcPts val="0"/>
              </a:spcBef>
              <a:spcAft>
                <a:spcPts val="0"/>
              </a:spcAft>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3" name="Picture Placeholder 2"/>
          <p:cNvSpPr>
            <a:spLocks noGrp="1"/>
          </p:cNvSpPr>
          <p:nvPr>
            <p:ph type="pic" sz="quarter" idx="20"/>
          </p:nvPr>
        </p:nvSpPr>
        <p:spPr>
          <a:xfrm>
            <a:off x="762000" y="2057400"/>
            <a:ext cx="3429000" cy="3657600"/>
          </a:xfrm>
        </p:spPr>
        <p:txBody>
          <a:bodyPr/>
          <a:lstStyle/>
          <a:p>
            <a:endParaRPr lang="en-IN"/>
          </a:p>
        </p:txBody>
      </p:sp>
    </p:spTree>
    <p:extLst>
      <p:ext uri="{BB962C8B-B14F-4D97-AF65-F5344CB8AC3E}">
        <p14:creationId xmlns="" xmlns:p14="http://schemas.microsoft.com/office/powerpoint/2010/main" val="167541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5/22/2022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12259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30213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532389" y="6378267"/>
            <a:ext cx="7162800" cy="276999"/>
          </a:xfrm>
          <a:prstGeom prst="rect">
            <a:avLst/>
          </a:prstGeom>
          <a:noFill/>
        </p:spPr>
        <p:txBody>
          <a:bodyPr wrap="square" rtlCol="0">
            <a:spAutoFit/>
          </a:bodyPr>
          <a:lstStyle/>
          <a:p>
            <a:pPr algn="r"/>
            <a:r>
              <a:rPr lang="en-IN" sz="1200" dirty="0">
                <a:latin typeface="Verdana" panose="020B0604030504040204" pitchFamily="34" charset="0"/>
                <a:ea typeface="Verdana" panose="020B0604030504040204" pitchFamily="34" charset="0"/>
                <a:cs typeface="Verdana" panose="020B0604030504040204" pitchFamily="34" charset="0"/>
              </a:rPr>
              <a:t>Copyright © 2021, 2017, 2013 Pearson Education, Inc. All Rights Reserved</a:t>
            </a:r>
          </a:p>
        </p:txBody>
      </p:sp>
      <p:pic>
        <p:nvPicPr>
          <p:cNvPr id="10" name="Picture 9" descr="Pearson Logo"/>
          <p:cNvPicPr>
            <a:picLocks noChangeAspect="1"/>
          </p:cNvPicPr>
          <p:nvPr userDrawn="1"/>
        </p:nvPicPr>
        <p:blipFill>
          <a:blip r:embed="rId18"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5" r:id="rId10"/>
    <p:sldLayoutId id="2147483666" r:id="rId11"/>
    <p:sldLayoutId id="2147483663" r:id="rId12"/>
    <p:sldLayoutId id="2147483651" r:id="rId13"/>
    <p:sldLayoutId id="2147483654" r:id="rId14"/>
    <p:sldLayoutId id="2147483655" r:id="rId15"/>
    <p:sldLayoutId id="2147483668" r:id="rId16"/>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hyperlink" Target="http://research.stlouisfed.org/fred2/" TargetMode="External"/><Relationship Id="rId2" Type="http://schemas.openxmlformats.org/officeDocument/2006/relationships/notesSlide" Target="../notesSlides/notesSlide21.xml"/><Relationship Id="rId1" Type="http://schemas.openxmlformats.org/officeDocument/2006/relationships/slideLayout" Target="../slideLayouts/slideLayout10.xml"/><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hyperlink" Target="http://research.stlouisfed.org/fred2/" TargetMode="External"/><Relationship Id="rId2" Type="http://schemas.openxmlformats.org/officeDocument/2006/relationships/notesSlide" Target="../notesSlides/notesSlide22.xml"/><Relationship Id="rId1" Type="http://schemas.openxmlformats.org/officeDocument/2006/relationships/slideLayout" Target="../slideLayouts/slideLayout10.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hyperlink" Target="http://research.stlouisfed.org/fred2/" TargetMode="External"/><Relationship Id="rId2" Type="http://schemas.openxmlformats.org/officeDocument/2006/relationships/notesSlide" Target="../notesSlides/notesSlide23.xml"/><Relationship Id="rId1" Type="http://schemas.openxmlformats.org/officeDocument/2006/relationships/slideLayout" Target="../slideLayouts/slideLayout10.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82022"/>
            <a:ext cx="8229600" cy="557174"/>
          </a:xfrm>
        </p:spPr>
        <p:txBody>
          <a:bodyPr>
            <a:noAutofit/>
          </a:bodyPr>
          <a:lstStyle/>
          <a:p>
            <a:r>
              <a:rPr lang="el-GR" sz="3600" dirty="0">
                <a:latin typeface="+mj-lt"/>
              </a:rPr>
              <a:t>Μακροοικονομική</a:t>
            </a:r>
            <a:endParaRPr lang="en-IN" sz="3600" dirty="0">
              <a:latin typeface="+mj-lt"/>
            </a:endParaRPr>
          </a:p>
        </p:txBody>
      </p:sp>
      <p:sp>
        <p:nvSpPr>
          <p:cNvPr id="3" name="Text Placeholder 2"/>
          <p:cNvSpPr>
            <a:spLocks noGrp="1"/>
          </p:cNvSpPr>
          <p:nvPr>
            <p:ph type="body" sz="quarter" idx="13"/>
          </p:nvPr>
        </p:nvSpPr>
        <p:spPr>
          <a:xfrm>
            <a:off x="457200" y="762000"/>
            <a:ext cx="8229600" cy="381000"/>
          </a:xfrm>
        </p:spPr>
        <p:txBody>
          <a:bodyPr>
            <a:noAutofit/>
          </a:bodyPr>
          <a:lstStyle/>
          <a:p>
            <a:r>
              <a:rPr lang="el-GR" dirty="0"/>
              <a:t>Όγδοη Έκδοση</a:t>
            </a:r>
            <a:endParaRPr lang="en-US" dirty="0"/>
          </a:p>
        </p:txBody>
      </p:sp>
      <p:sp>
        <p:nvSpPr>
          <p:cNvPr id="10"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4581525" y="2828925"/>
            <a:ext cx="4114800" cy="558800"/>
          </a:xfrm>
        </p:spPr>
        <p:txBody>
          <a:bodyPr wrap="square">
            <a:noAutofit/>
          </a:bodyPr>
          <a:lstStyle/>
          <a:p>
            <a:pPr marL="0" indent="0" algn="ctr">
              <a:buNone/>
            </a:pPr>
            <a:r>
              <a:rPr lang="el-GR" sz="3200" dirty="0">
                <a:solidFill>
                  <a:schemeClr val="tx1"/>
                </a:solidFill>
              </a:rPr>
              <a:t>Κεφάλαιο</a:t>
            </a:r>
            <a:r>
              <a:rPr lang="en-US" sz="3200" dirty="0">
                <a:solidFill>
                  <a:schemeClr val="tx1"/>
                </a:solidFill>
              </a:rPr>
              <a:t> 5</a:t>
            </a:r>
          </a:p>
        </p:txBody>
      </p:sp>
      <p:sp>
        <p:nvSpPr>
          <p:cNvPr id="4" name="Text Placeholder 3"/>
          <p:cNvSpPr>
            <a:spLocks noGrp="1"/>
          </p:cNvSpPr>
          <p:nvPr>
            <p:ph type="body" sz="quarter" idx="14"/>
          </p:nvPr>
        </p:nvSpPr>
        <p:spPr>
          <a:xfrm>
            <a:off x="4572000" y="3495675"/>
            <a:ext cx="4114800" cy="669924"/>
          </a:xfrm>
        </p:spPr>
        <p:txBody>
          <a:bodyPr vert="horz" wrap="square" lIns="0" tIns="0" rIns="0" bIns="0" rtlCol="0" anchor="ctr">
            <a:noAutofit/>
          </a:bodyPr>
          <a:lstStyle/>
          <a:p>
            <a:pPr algn="ctr"/>
            <a:r>
              <a:rPr lang="el-GR" sz="2000" dirty="0">
                <a:ea typeface="ヒラギノ角ゴ Pro W3" pitchFamily="-84" charset="-128"/>
              </a:rPr>
              <a:t>Αγορές αγαθών και αγορές χρήματος</a:t>
            </a:r>
            <a:r>
              <a:rPr lang="en-US" sz="2000" dirty="0">
                <a:ea typeface="ヒラギノ角ゴ Pro W3" pitchFamily="-84" charset="-128"/>
              </a:rPr>
              <a:t>: </a:t>
            </a:r>
            <a:r>
              <a:rPr lang="el-GR" sz="2000" dirty="0">
                <a:ea typeface="ヒラギノ角ゴ Pro W3" pitchFamily="-84" charset="-128"/>
              </a:rPr>
              <a:t>Το υπόδειγμα</a:t>
            </a:r>
            <a:r>
              <a:rPr lang="en-US" sz="2000" dirty="0">
                <a:ea typeface="ヒラギノ角ゴ Pro W3" pitchFamily="-84" charset="-128"/>
              </a:rPr>
              <a:t>  </a:t>
            </a:r>
            <a:r>
              <a:rPr lang="en-US" sz="2000" i="1" kern="0" spc="-350" dirty="0">
                <a:ea typeface="ヒラギノ角ゴ Pro W3" pitchFamily="-84" charset="-128"/>
              </a:rPr>
              <a:t>I </a:t>
            </a:r>
            <a:r>
              <a:rPr lang="en-US" sz="2000" i="1" dirty="0">
                <a:ea typeface="ヒラギノ角ゴ Pro W3" pitchFamily="-84" charset="-128"/>
              </a:rPr>
              <a:t>S-</a:t>
            </a:r>
            <a:r>
              <a:rPr lang="en-US" sz="2000" i="1" kern="0" spc="-350" dirty="0">
                <a:ea typeface="ヒラギノ角ゴ Pro W3" pitchFamily="-84" charset="-128"/>
              </a:rPr>
              <a:t>L </a:t>
            </a:r>
            <a:r>
              <a:rPr lang="en-US" sz="2000" i="1" dirty="0">
                <a:ea typeface="ヒラギノ角ゴ Pro W3" pitchFamily="-84" charset="-128"/>
              </a:rPr>
              <a:t>M</a:t>
            </a:r>
            <a:r>
              <a:rPr lang="en-US" sz="2000" dirty="0">
                <a:ea typeface="ヒラギノ角ゴ Pro W3" pitchFamily="-84" charset="-128"/>
              </a:rPr>
              <a:t> </a:t>
            </a:r>
            <a:endParaRPr lang="en-US" sz="2000" dirty="0">
              <a:latin typeface="Times New Roman" panose="02020603050405020304" pitchFamily="18" charset="0"/>
              <a:cs typeface="Times New Roman" panose="02020603050405020304" pitchFamily="18" charset="0"/>
            </a:endParaRPr>
          </a:p>
        </p:txBody>
      </p:sp>
      <p:pic>
        <p:nvPicPr>
          <p:cNvPr id="12" name="Picture Placeholder 11" descr="Front Cover: Macroeconomics, Eighth Edition by Olivier Blanchard">
            <a:extLst>
              <a:ext uri="{FF2B5EF4-FFF2-40B4-BE49-F238E27FC236}">
                <a16:creationId xmlns="" xmlns:a16="http://schemas.microsoft.com/office/drawing/2014/main" id="{4B7C0549-CC8A-406F-AE51-9FCA19C1137C}"/>
              </a:ext>
            </a:extLst>
          </p:cNvPr>
          <p:cNvPicPr>
            <a:picLocks noGrp="1" noChangeAspect="1"/>
          </p:cNvPicPr>
          <p:nvPr>
            <p:ph type="pic" sz="quarter" idx="20"/>
          </p:nvPr>
        </p:nvPicPr>
        <p:blipFill>
          <a:blip r:embed="rId3" cstate="print">
            <a:extLst>
              <a:ext uri="{28A0092B-C50C-407E-A947-70E740481C1C}">
                <a14:useLocalDpi xmlns="" xmlns:a14="http://schemas.microsoft.com/office/drawing/2010/main" val="0"/>
              </a:ext>
            </a:extLst>
          </a:blip>
          <a:stretch>
            <a:fillRect/>
          </a:stretch>
        </p:blipFill>
        <p:spPr>
          <a:xfrm>
            <a:off x="457200" y="1268227"/>
            <a:ext cx="4037479" cy="5046848"/>
          </a:xfrm>
          <a:prstGeom prst="rect">
            <a:avLst/>
          </a:prstGeom>
        </p:spPr>
      </p:pic>
      <p:sp>
        <p:nvSpPr>
          <p:cNvPr id="9"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2819400" y="6410324"/>
            <a:ext cx="5943600" cy="219075"/>
          </a:xfrm>
        </p:spPr>
        <p:txBody>
          <a:bodyPr wrap="square">
            <a:noAutofit/>
          </a:bodyPr>
          <a:lstStyle/>
          <a:p>
            <a:pPr marL="0" indent="0">
              <a:spcBef>
                <a:spcPts val="0"/>
              </a:spcBef>
              <a:buNone/>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8" name="TextBox 9"/>
          <p:cNvSpPr txBox="1"/>
          <p:nvPr/>
        </p:nvSpPr>
        <p:spPr>
          <a:xfrm>
            <a:off x="5333992" y="4419600"/>
            <a:ext cx="2971808" cy="5757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000" dirty="0">
                <a:solidFill>
                  <a:schemeClr val="bg1"/>
                </a:solidFill>
              </a:rPr>
              <a:t>Slide in this Presentation Contain Hyperlinks. JAWS users should be able to get a list of links by using INSERT+F7</a:t>
            </a:r>
          </a:p>
        </p:txBody>
      </p:sp>
    </p:spTree>
    <p:extLst>
      <p:ext uri="{BB962C8B-B14F-4D97-AF65-F5344CB8AC3E}">
        <p14:creationId xmlns="" xmlns:p14="http://schemas.microsoft.com/office/powerpoint/2010/main" val="3146923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5.2 </a:t>
            </a:r>
            <a:r>
              <a:rPr lang="el-GR" sz="2800" dirty="0">
                <a:latin typeface="+mj-lt"/>
              </a:rPr>
              <a:t>Οι αγορές χρήματος και η σχέση</a:t>
            </a:r>
            <a:r>
              <a:rPr lang="en-IN" sz="2800" dirty="0">
                <a:latin typeface="+mj-lt"/>
              </a:rPr>
              <a:t> </a:t>
            </a:r>
            <a:r>
              <a:rPr lang="en-IN" sz="2800" i="1" kern="0" spc="-450" dirty="0">
                <a:latin typeface="+mj-lt"/>
              </a:rPr>
              <a:t>L</a:t>
            </a:r>
            <a:r>
              <a:rPr lang="en-IN" sz="2800" i="1" dirty="0">
                <a:latin typeface="+mj-lt"/>
              </a:rPr>
              <a:t>M</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1 </a:t>
            </a:r>
            <a:r>
              <a:rPr lang="el-GR" sz="2800" dirty="0">
                <a:latin typeface="+mj-lt"/>
              </a:rPr>
              <a:t>από</a:t>
            </a:r>
            <a:r>
              <a:rPr lang="en-IN" sz="2800" dirty="0">
                <a:latin typeface="+mj-lt"/>
              </a:rPr>
              <a:t> 3)</a:t>
            </a:r>
            <a:endParaRPr lang="en-US" sz="2800" dirty="0">
              <a:latin typeface="+mj-lt"/>
            </a:endParaRPr>
          </a:p>
        </p:txBody>
      </p:sp>
      <p:sp>
        <p:nvSpPr>
          <p:cNvPr id="5" name="Content Placeholder 4"/>
          <p:cNvSpPr>
            <a:spLocks noGrp="1"/>
          </p:cNvSpPr>
          <p:nvPr>
            <p:ph idx="1"/>
          </p:nvPr>
        </p:nvSpPr>
        <p:spPr>
          <a:xfrm>
            <a:off x="457200" y="1371600"/>
            <a:ext cx="8229600" cy="838200"/>
          </a:xfrm>
        </p:spPr>
        <p:txBody>
          <a:bodyPr>
            <a:noAutofit/>
          </a:bodyPr>
          <a:lstStyle/>
          <a:p>
            <a:pPr>
              <a:spcBef>
                <a:spcPts val="525"/>
              </a:spcBef>
            </a:pPr>
            <a:r>
              <a:rPr lang="el-GR" sz="2200" dirty="0">
                <a:ea typeface="ヒラギノ角ゴ Pro W3" pitchFamily="-84" charset="-128"/>
              </a:rPr>
              <a:t>Θυμηθείτε το Κεφάλαιο </a:t>
            </a:r>
            <a:r>
              <a:rPr lang="en-US" sz="2200" dirty="0">
                <a:ea typeface="ヒラギノ角ゴ Pro W3" pitchFamily="-84" charset="-128"/>
              </a:rPr>
              <a:t> 4: </a:t>
            </a:r>
            <a:r>
              <a:rPr lang="en-US" sz="2200" i="1" dirty="0">
                <a:ea typeface="ヒラギノ角ゴ Pro W3" pitchFamily="-84" charset="-128"/>
                <a:cs typeface="Times New Roman" panose="02020603050405020304" pitchFamily="18" charset="0"/>
              </a:rPr>
              <a:t>M</a:t>
            </a:r>
            <a:r>
              <a:rPr lang="en-US" sz="2200" dirty="0">
                <a:ea typeface="ヒラギノ角ゴ Pro W3" pitchFamily="-84" charset="-128"/>
                <a:cs typeface="Times New Roman" panose="02020603050405020304" pitchFamily="18" charset="0"/>
              </a:rPr>
              <a:t> = $</a:t>
            </a:r>
            <a:r>
              <a:rPr lang="en-US" sz="2200" i="1" dirty="0">
                <a:ea typeface="ヒラギノ角ゴ Pro W3" pitchFamily="-84" charset="-128"/>
                <a:cs typeface="Times New Roman" panose="02020603050405020304" pitchFamily="18" charset="0"/>
              </a:rPr>
              <a:t>Y</a:t>
            </a:r>
            <a:r>
              <a:rPr lang="en-US" sz="2200" dirty="0">
                <a:ea typeface="ヒラギノ角ゴ Pro W3" pitchFamily="-84" charset="-128"/>
                <a:cs typeface="Times New Roman" panose="02020603050405020304" pitchFamily="18" charset="0"/>
              </a:rPr>
              <a:t> </a:t>
            </a:r>
            <a:r>
              <a:rPr lang="en-US" sz="2200" i="1" dirty="0">
                <a:ea typeface="ヒラギノ角ゴ Pro W3" pitchFamily="-84" charset="-128"/>
                <a:cs typeface="Times New Roman" panose="02020603050405020304" pitchFamily="18" charset="0"/>
              </a:rPr>
              <a:t>L</a:t>
            </a:r>
            <a:r>
              <a:rPr lang="en-US" sz="2200" dirty="0">
                <a:ea typeface="ヒラギノ角ゴ Pro W3" pitchFamily="-84" charset="-128"/>
                <a:cs typeface="Times New Roman" panose="02020603050405020304" pitchFamily="18" charset="0"/>
              </a:rPr>
              <a:t>(</a:t>
            </a:r>
            <a:r>
              <a:rPr lang="en-US" sz="2200" i="1" dirty="0" err="1">
                <a:ea typeface="ヒラギノ角ゴ Pro W3" pitchFamily="-84" charset="-128"/>
                <a:cs typeface="Times New Roman" panose="02020603050405020304" pitchFamily="18" charset="0"/>
              </a:rPr>
              <a:t>i</a:t>
            </a:r>
            <a:r>
              <a:rPr lang="en-US" sz="2200" dirty="0">
                <a:ea typeface="ヒラギノ角ゴ Pro W3" pitchFamily="-84" charset="-128"/>
                <a:cs typeface="Times New Roman" panose="02020603050405020304" pitchFamily="18" charset="0"/>
              </a:rPr>
              <a:t>)</a:t>
            </a:r>
          </a:p>
          <a:p>
            <a:pPr>
              <a:spcBef>
                <a:spcPts val="525"/>
              </a:spcBef>
            </a:pPr>
            <a:r>
              <a:rPr lang="el-GR" sz="2200" dirty="0">
                <a:ea typeface="ヒラギノ角ゴ Pro W3" pitchFamily="-84" charset="-128"/>
              </a:rPr>
              <a:t>Διαιρούμε και τα δυο μέρη της εξίσωσης με το επίπεδο τιμών</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P</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7" name="Object 6"/>
              <p:cNvSpPr txBox="1"/>
              <p:nvPr/>
            </p:nvSpPr>
            <p:spPr>
              <a:xfrm>
                <a:off x="2895600" y="2404044"/>
                <a:ext cx="3341076" cy="767212"/>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f>
                        <m:fPr>
                          <m:ctrlPr>
                            <a:rPr lang="en-US" i="1" smtClean="0">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𝑀</m:t>
                          </m:r>
                        </m:num>
                        <m:den>
                          <m:r>
                            <a:rPr lang="en-US" i="1">
                              <a:solidFill>
                                <a:srgbClr val="000000"/>
                              </a:solidFill>
                              <a:latin typeface="Cambria Math" panose="02040503050406030204" pitchFamily="18" charset="0"/>
                            </a:rPr>
                            <m:t>𝑃</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𝑌𝐿</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𝑖</m:t>
                          </m:r>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(5.3)</m:t>
                      </m:r>
                    </m:oMath>
                  </m:oMathPara>
                </a14:m>
                <a:endParaRPr lang="en-US" dirty="0"/>
              </a:p>
            </p:txBody>
          </p:sp>
        </mc:Choice>
        <mc:Fallback>
          <p:sp>
            <p:nvSpPr>
              <p:cNvPr id="7" name="Object 6"/>
              <p:cNvSpPr txBox="1">
                <a:spLocks noRot="1" noChangeAspect="1" noMove="1" noResize="1" noEditPoints="1" noAdjustHandles="1" noChangeArrowheads="1" noChangeShapeType="1" noTextEdit="1"/>
              </p:cNvSpPr>
              <p:nvPr/>
            </p:nvSpPr>
            <p:spPr>
              <a:xfrm>
                <a:off x="2895600" y="2404044"/>
                <a:ext cx="3341076" cy="767212"/>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47675" y="3200400"/>
            <a:ext cx="8229600" cy="369332"/>
          </a:xfrm>
        </p:spPr>
        <p:txBody>
          <a:bodyPr>
            <a:noAutofit/>
          </a:bodyPr>
          <a:lstStyle/>
          <a:p>
            <a:pPr marL="266700" indent="0">
              <a:buNone/>
            </a:pPr>
            <a:r>
              <a:rPr lang="el-GR" sz="2200" dirty="0" smtClean="0">
                <a:ea typeface="ヒラギノ角ゴ Pro W3" pitchFamily="-84" charset="-128"/>
              </a:rPr>
              <a:t>που </a:t>
            </a:r>
            <a:r>
              <a:rPr lang="el-GR" sz="2200" dirty="0">
                <a:ea typeface="ヒラギノ角ゴ Pro W3" pitchFamily="-84" charset="-128"/>
              </a:rPr>
              <a:t>είναι η σχέση</a:t>
            </a:r>
            <a:r>
              <a:rPr lang="en-US" sz="2200" dirty="0">
                <a:ea typeface="ヒラギノ角ゴ Pro W3" pitchFamily="-84" charset="-128"/>
              </a:rPr>
              <a:t> </a:t>
            </a:r>
            <a:r>
              <a:rPr lang="en-US" sz="2200" i="1" kern="0" spc="-350" dirty="0">
                <a:ea typeface="ヒラギノ角ゴ Pro W3" pitchFamily="-84" charset="-128"/>
              </a:rPr>
              <a:t>L </a:t>
            </a:r>
            <a:r>
              <a:rPr lang="en-US" sz="2200" i="1" dirty="0">
                <a:ea typeface="ヒラギノ角ゴ Pro W3" pitchFamily="-84" charset="-128"/>
              </a:rPr>
              <a:t>M</a:t>
            </a:r>
            <a:r>
              <a:rPr lang="en-US" sz="2200" dirty="0">
                <a:ea typeface="ヒラギノ角ゴ Pro W3" pitchFamily="-84" charset="-128"/>
              </a:rPr>
              <a:t>.</a:t>
            </a:r>
          </a:p>
        </p:txBody>
      </p:sp>
      <p:sp>
        <p:nvSpPr>
          <p:cNvPr id="6" name="Content Placeholder 5"/>
          <p:cNvSpPr>
            <a:spLocks noGrp="1"/>
          </p:cNvSpPr>
          <p:nvPr>
            <p:ph sz="quarter" idx="14"/>
          </p:nvPr>
        </p:nvSpPr>
        <p:spPr>
          <a:xfrm>
            <a:off x="457200" y="4073604"/>
            <a:ext cx="8229600" cy="1107996"/>
          </a:xfrm>
        </p:spPr>
        <p:txBody>
          <a:bodyPr>
            <a:noAutofit/>
          </a:bodyPr>
          <a:lstStyle/>
          <a:p>
            <a:r>
              <a:rPr lang="el-GR" sz="2200" dirty="0">
                <a:ea typeface="ヒラギノ角ゴ Pro W3" pitchFamily="-84" charset="-128"/>
              </a:rPr>
              <a:t>Σε κατάσταση ισορροπίας, η πραγματική προσφορά χρήματος ισούται με την πραγματική ζήτηση χρήματος, η οποία εξαρτάται από το πραγματικό εισόδημα Y, και το επιτόκιο i.</a:t>
            </a:r>
            <a:endParaRPr lang="en-US" sz="2200" dirty="0">
              <a:ea typeface="ヒラギノ角ゴ Pro W3" pitchFamily="-84" charset="-128"/>
            </a:endParaRPr>
          </a:p>
        </p:txBody>
      </p:sp>
    </p:spTree>
    <p:extLst>
      <p:ext uri="{BB962C8B-B14F-4D97-AF65-F5344CB8AC3E}">
        <p14:creationId xmlns="" xmlns:p14="http://schemas.microsoft.com/office/powerpoint/2010/main" val="2237491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66800"/>
            <a:ext cx="8229600" cy="369332"/>
          </a:xfrm>
        </p:spPr>
        <p:txBody>
          <a:bodyPr>
            <a:noAutofit/>
          </a:bodyPr>
          <a:lstStyle/>
          <a:p>
            <a:pPr marL="0" indent="0">
              <a:buNone/>
            </a:pPr>
            <a:r>
              <a:rPr lang="el-GR" sz="2200" b="1" dirty="0">
                <a:ea typeface="ヒラギノ角ゴ Pro W3" pitchFamily="-65" charset="-128"/>
              </a:rPr>
              <a:t>Απεικόνιση</a:t>
            </a:r>
            <a:r>
              <a:rPr lang="en-IN" sz="2200" b="1" dirty="0">
                <a:ea typeface="ヒラギノ角ゴ Pro W3" pitchFamily="-65" charset="-128"/>
              </a:rPr>
              <a:t> 5.4 </a:t>
            </a:r>
            <a:r>
              <a:rPr lang="el-GR" sz="2200" dirty="0">
                <a:ea typeface="ヒラギノ角ゴ Pro W3" pitchFamily="-65" charset="-128"/>
              </a:rPr>
              <a:t>Η καμπύλη</a:t>
            </a:r>
            <a:r>
              <a:rPr lang="en-IN" sz="2200" dirty="0">
                <a:ea typeface="ヒラギノ角ゴ Pro W3" pitchFamily="-65" charset="-128"/>
              </a:rPr>
              <a:t> </a:t>
            </a:r>
            <a:r>
              <a:rPr lang="en-IN" sz="2200" i="1" kern="0" spc="-350" dirty="0">
                <a:ea typeface="ヒラギノ角ゴ Pro W3" pitchFamily="-65" charset="-128"/>
              </a:rPr>
              <a:t>L </a:t>
            </a:r>
            <a:r>
              <a:rPr lang="en-IN" sz="2200" i="1" dirty="0">
                <a:ea typeface="ヒラギノ角ゴ Pro W3" pitchFamily="-65" charset="-128"/>
              </a:rPr>
              <a:t>M </a:t>
            </a:r>
            <a:endParaRPr lang="en-IN" sz="2200" dirty="0">
              <a:ea typeface="ヒラギノ角ゴ Pro W3" pitchFamily="-65" charset="-128"/>
            </a:endParaRPr>
          </a:p>
        </p:txBody>
      </p:sp>
      <p:sp>
        <p:nvSpPr>
          <p:cNvPr id="6" name="Content Placeholder 5"/>
          <p:cNvSpPr>
            <a:spLocks noGrp="1"/>
          </p:cNvSpPr>
          <p:nvPr>
            <p:ph idx="13"/>
          </p:nvPr>
        </p:nvSpPr>
        <p:spPr>
          <a:xfrm>
            <a:off x="457200" y="1591574"/>
            <a:ext cx="8229600" cy="738664"/>
          </a:xfrm>
        </p:spPr>
        <p:txBody>
          <a:bodyPr>
            <a:noAutofit/>
          </a:bodyPr>
          <a:lstStyle/>
          <a:p>
            <a:pPr marL="0" indent="0">
              <a:buNone/>
            </a:pPr>
            <a:r>
              <a:rPr lang="el-GR" sz="1800" dirty="0"/>
              <a:t>Η Κεντρική Τράπεζα επιλέγει το επιτόκιο (και προσαρμόζει την προσφορά χρήματος ώστε να το επιτύχει)</a:t>
            </a:r>
            <a:r>
              <a:rPr lang="en-US" sz="1800" dirty="0"/>
              <a:t>.</a:t>
            </a:r>
          </a:p>
        </p:txBody>
      </p:sp>
      <p:pic>
        <p:nvPicPr>
          <p:cNvPr id="4098" name="Picture 2"/>
          <p:cNvPicPr>
            <a:picLocks noChangeAspect="1" noChangeArrowheads="1"/>
          </p:cNvPicPr>
          <p:nvPr/>
        </p:nvPicPr>
        <p:blipFill>
          <a:blip r:embed="rId3" cstate="print"/>
          <a:srcRect/>
          <a:stretch>
            <a:fillRect/>
          </a:stretch>
        </p:blipFill>
        <p:spPr bwMode="auto">
          <a:xfrm>
            <a:off x="1981200" y="2222432"/>
            <a:ext cx="5110163" cy="4117279"/>
          </a:xfrm>
          <a:prstGeom prst="rect">
            <a:avLst/>
          </a:prstGeom>
          <a:noFill/>
          <a:ln w="9525">
            <a:noFill/>
            <a:miter lim="800000"/>
            <a:headEnd/>
            <a:tailEnd/>
          </a:ln>
        </p:spPr>
      </p:pic>
      <p:sp>
        <p:nvSpPr>
          <p:cNvPr id="8" name="Title 1"/>
          <p:cNvSpPr>
            <a:spLocks noGrp="1"/>
          </p:cNvSpPr>
          <p:nvPr>
            <p:ph type="title"/>
          </p:nvPr>
        </p:nvSpPr>
        <p:spPr>
          <a:xfrm>
            <a:off x="457200" y="0"/>
            <a:ext cx="8229600" cy="838200"/>
          </a:xfrm>
        </p:spPr>
        <p:txBody>
          <a:bodyPr wrap="square">
            <a:noAutofit/>
          </a:bodyPr>
          <a:lstStyle/>
          <a:p>
            <a:r>
              <a:rPr lang="en-IN" sz="2800" dirty="0">
                <a:latin typeface="+mj-lt"/>
              </a:rPr>
              <a:t>5.2 </a:t>
            </a:r>
            <a:r>
              <a:rPr lang="el-GR" sz="2800" dirty="0">
                <a:latin typeface="+mj-lt"/>
              </a:rPr>
              <a:t>Οι αγορές χρήματος και η σχέση</a:t>
            </a:r>
            <a:r>
              <a:rPr lang="en-IN" sz="2800" dirty="0">
                <a:latin typeface="+mj-lt"/>
              </a:rPr>
              <a:t> </a:t>
            </a:r>
            <a:r>
              <a:rPr lang="en-IN" sz="2800" i="1" kern="0" spc="-450" dirty="0">
                <a:latin typeface="+mj-lt"/>
              </a:rPr>
              <a:t>L</a:t>
            </a:r>
            <a:r>
              <a:rPr lang="en-IN" sz="2800" i="1" dirty="0">
                <a:latin typeface="+mj-lt"/>
              </a:rPr>
              <a:t>M</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smtClean="0">
                <a:latin typeface="+mj-lt"/>
              </a:rPr>
              <a:t>2</a:t>
            </a:r>
            <a:r>
              <a:rPr lang="en-IN" sz="2800" dirty="0" smtClean="0">
                <a:latin typeface="+mj-lt"/>
              </a:rPr>
              <a:t> </a:t>
            </a:r>
            <a:r>
              <a:rPr lang="el-GR" sz="2800" dirty="0">
                <a:latin typeface="+mj-lt"/>
              </a:rPr>
              <a:t>από</a:t>
            </a:r>
            <a:r>
              <a:rPr lang="en-IN" sz="2800" dirty="0">
                <a:latin typeface="+mj-lt"/>
              </a:rPr>
              <a:t> 3)</a:t>
            </a:r>
            <a:endParaRPr lang="en-US" sz="2800" dirty="0">
              <a:latin typeface="+mj-lt"/>
            </a:endParaRPr>
          </a:p>
        </p:txBody>
      </p:sp>
    </p:spTree>
    <p:extLst>
      <p:ext uri="{BB962C8B-B14F-4D97-AF65-F5344CB8AC3E}">
        <p14:creationId xmlns="" xmlns:p14="http://schemas.microsoft.com/office/powerpoint/2010/main" val="203996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 Θέση περιεχομένου"/>
          <p:cNvSpPr>
            <a:spLocks noGrp="1"/>
          </p:cNvSpPr>
          <p:nvPr>
            <p:ph idx="1"/>
          </p:nvPr>
        </p:nvSpPr>
        <p:spPr>
          <a:xfrm>
            <a:off x="457200" y="2789237"/>
            <a:ext cx="8229600" cy="2849563"/>
          </a:xfrm>
        </p:spPr>
        <p:txBody>
          <a:bodyPr/>
          <a:lstStyle/>
          <a:p>
            <a:r>
              <a:rPr lang="el-GR" sz="2000" dirty="0" smtClean="0"/>
              <a:t>Οι σχέσεις </a:t>
            </a:r>
            <a:r>
              <a:rPr lang="en-US" sz="2000" dirty="0" smtClean="0"/>
              <a:t>IS </a:t>
            </a:r>
            <a:r>
              <a:rPr lang="el-GR" sz="2000" dirty="0" smtClean="0"/>
              <a:t>και </a:t>
            </a:r>
            <a:r>
              <a:rPr lang="en-US" sz="2000" dirty="0" smtClean="0"/>
              <a:t>LM </a:t>
            </a:r>
            <a:r>
              <a:rPr lang="el-GR" sz="2000" dirty="0" smtClean="0"/>
              <a:t>καθορίζουν από κοινού το προϊόν.</a:t>
            </a:r>
          </a:p>
          <a:p>
            <a:r>
              <a:rPr lang="el-GR" sz="2000" dirty="0" smtClean="0"/>
              <a:t>Οποιοδήποτε σημείο στη φθίνουσα καμπύλη </a:t>
            </a:r>
            <a:r>
              <a:rPr lang="en-US" sz="2000" dirty="0" smtClean="0"/>
              <a:t>IS </a:t>
            </a:r>
            <a:r>
              <a:rPr lang="el-GR" sz="2000" dirty="0" smtClean="0"/>
              <a:t>αντιστοιχεί σε ισορροπία στην αγορά αγαθών.</a:t>
            </a:r>
          </a:p>
          <a:p>
            <a:r>
              <a:rPr lang="el-GR" sz="2000" dirty="0" smtClean="0"/>
              <a:t>Οποιοδήποτε σημείο στην οριζόντια καμπύλη </a:t>
            </a:r>
            <a:r>
              <a:rPr lang="en-US" sz="2000" dirty="0" smtClean="0"/>
              <a:t>LM </a:t>
            </a:r>
            <a:r>
              <a:rPr lang="el-GR" sz="2000" dirty="0" smtClean="0"/>
              <a:t>αντιστοιχεί σε ισορροπία στις αγορές χρήματος.</a:t>
            </a:r>
          </a:p>
          <a:p>
            <a:r>
              <a:rPr lang="el-GR" sz="2000" dirty="0" smtClean="0"/>
              <a:t>Μόνο στην τομή τους (σημείο Α) ικανοποιούνται και οι δυο.</a:t>
            </a:r>
            <a:endParaRPr lang="el-GR" sz="2000" dirty="0"/>
          </a:p>
        </p:txBody>
      </p:sp>
      <p:pic>
        <p:nvPicPr>
          <p:cNvPr id="5122" name="Picture 2"/>
          <p:cNvPicPr>
            <a:picLocks noChangeAspect="1" noChangeArrowheads="1"/>
          </p:cNvPicPr>
          <p:nvPr/>
        </p:nvPicPr>
        <p:blipFill>
          <a:blip r:embed="rId3" cstate="print"/>
          <a:srcRect/>
          <a:stretch>
            <a:fillRect/>
          </a:stretch>
        </p:blipFill>
        <p:spPr bwMode="auto">
          <a:xfrm>
            <a:off x="1690688" y="1323975"/>
            <a:ext cx="5762625" cy="1038225"/>
          </a:xfrm>
          <a:prstGeom prst="rect">
            <a:avLst/>
          </a:prstGeom>
          <a:noFill/>
          <a:ln w="9525">
            <a:noFill/>
            <a:miter lim="800000"/>
            <a:headEnd/>
            <a:tailEnd/>
          </a:ln>
        </p:spPr>
      </p:pic>
      <p:sp>
        <p:nvSpPr>
          <p:cNvPr id="6" name="Title 1"/>
          <p:cNvSpPr>
            <a:spLocks noGrp="1"/>
          </p:cNvSpPr>
          <p:nvPr>
            <p:ph type="title"/>
          </p:nvPr>
        </p:nvSpPr>
        <p:spPr>
          <a:xfrm>
            <a:off x="457200" y="0"/>
            <a:ext cx="8229600" cy="838200"/>
          </a:xfrm>
        </p:spPr>
        <p:txBody>
          <a:bodyPr wrap="square">
            <a:noAutofit/>
          </a:bodyPr>
          <a:lstStyle/>
          <a:p>
            <a:r>
              <a:rPr lang="en-IN" sz="2800" dirty="0">
                <a:latin typeface="+mj-lt"/>
              </a:rPr>
              <a:t>5.2 </a:t>
            </a:r>
            <a:r>
              <a:rPr lang="el-GR" sz="2800" dirty="0">
                <a:latin typeface="+mj-lt"/>
              </a:rPr>
              <a:t>Οι αγορές χρήματος και η σχέση</a:t>
            </a:r>
            <a:r>
              <a:rPr lang="en-IN" sz="2800" dirty="0">
                <a:latin typeface="+mj-lt"/>
              </a:rPr>
              <a:t> </a:t>
            </a:r>
            <a:r>
              <a:rPr lang="en-IN" sz="2800" i="1" kern="0" spc="-450" dirty="0">
                <a:latin typeface="+mj-lt"/>
              </a:rPr>
              <a:t>L</a:t>
            </a:r>
            <a:r>
              <a:rPr lang="en-IN" sz="2800" i="1" dirty="0">
                <a:latin typeface="+mj-lt"/>
              </a:rPr>
              <a:t>M</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smtClean="0">
                <a:latin typeface="+mj-lt"/>
              </a:rPr>
              <a:t>3</a:t>
            </a:r>
            <a:r>
              <a:rPr lang="en-IN" sz="2800" dirty="0" smtClean="0">
                <a:latin typeface="+mj-lt"/>
              </a:rPr>
              <a:t> </a:t>
            </a:r>
            <a:r>
              <a:rPr lang="el-GR" sz="2800" dirty="0">
                <a:latin typeface="+mj-lt"/>
              </a:rPr>
              <a:t>από</a:t>
            </a:r>
            <a:r>
              <a:rPr lang="en-IN" sz="2800" dirty="0">
                <a:latin typeface="+mj-lt"/>
              </a:rPr>
              <a:t> 3)</a:t>
            </a:r>
            <a:endParaRPr lang="en-US" sz="2800" dirty="0">
              <a:latin typeface="+mj-lt"/>
            </a:endParaRPr>
          </a:p>
        </p:txBody>
      </p:sp>
    </p:spTree>
    <p:extLst>
      <p:ext uri="{BB962C8B-B14F-4D97-AF65-F5344CB8AC3E}">
        <p14:creationId xmlns="" xmlns:p14="http://schemas.microsoft.com/office/powerpoint/2010/main" val="756570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5.3 </a:t>
            </a:r>
            <a:r>
              <a:rPr lang="el-GR" sz="2800" dirty="0">
                <a:latin typeface="+mj-lt"/>
              </a:rPr>
              <a:t>Συνδυάζοντας τις σχέσεις</a:t>
            </a:r>
            <a:r>
              <a:rPr lang="en-IN" sz="2800" dirty="0">
                <a:latin typeface="+mj-lt"/>
              </a:rPr>
              <a:t> </a:t>
            </a:r>
            <a:r>
              <a:rPr lang="en-IN" sz="2800" i="1" kern="0" spc="-450" dirty="0">
                <a:latin typeface="+mj-lt"/>
              </a:rPr>
              <a:t>I </a:t>
            </a:r>
            <a:r>
              <a:rPr lang="en-IN" sz="2800" i="1" dirty="0">
                <a:latin typeface="+mj-lt"/>
              </a:rPr>
              <a:t>S</a:t>
            </a:r>
            <a:r>
              <a:rPr lang="en-IN" sz="2800" dirty="0">
                <a:latin typeface="+mj-lt"/>
              </a:rPr>
              <a:t> </a:t>
            </a:r>
            <a:r>
              <a:rPr lang="el-GR" sz="2800" dirty="0">
                <a:latin typeface="+mj-lt"/>
              </a:rPr>
              <a:t>και</a:t>
            </a:r>
            <a:r>
              <a:rPr lang="en-IN" sz="2800" dirty="0">
                <a:latin typeface="+mj-lt"/>
              </a:rPr>
              <a:t> </a:t>
            </a:r>
            <a:r>
              <a:rPr lang="en-IN" sz="2800" i="1" kern="0" spc="-450" dirty="0">
                <a:latin typeface="+mj-lt"/>
              </a:rPr>
              <a:t>L</a:t>
            </a:r>
            <a:r>
              <a:rPr lang="en-IN" sz="2800" i="1" dirty="0">
                <a:latin typeface="+mj-lt"/>
              </a:rPr>
              <a:t>M</a:t>
            </a:r>
            <a:r>
              <a:rPr lang="en-IN" sz="2800" dirty="0">
                <a:latin typeface="+mj-lt"/>
              </a:rPr>
              <a:t> (1 </a:t>
            </a:r>
            <a:r>
              <a:rPr lang="el-GR" sz="2800" dirty="0">
                <a:latin typeface="+mj-lt"/>
              </a:rPr>
              <a:t>από</a:t>
            </a:r>
            <a:r>
              <a:rPr lang="en-IN" sz="2800" dirty="0">
                <a:latin typeface="+mj-lt"/>
              </a:rPr>
              <a:t> 6)</a:t>
            </a:r>
            <a:endParaRPr lang="en-US" sz="2800" dirty="0">
              <a:latin typeface="+mj-lt"/>
            </a:endParaRPr>
          </a:p>
        </p:txBody>
      </p:sp>
      <p:sp>
        <p:nvSpPr>
          <p:cNvPr id="5" name="Content Placeholder 4"/>
          <p:cNvSpPr>
            <a:spLocks noGrp="1"/>
          </p:cNvSpPr>
          <p:nvPr>
            <p:ph idx="1"/>
          </p:nvPr>
        </p:nvSpPr>
        <p:spPr>
          <a:xfrm>
            <a:off x="457200" y="762000"/>
            <a:ext cx="8229600" cy="369332"/>
          </a:xfrm>
        </p:spPr>
        <p:txBody>
          <a:bodyPr>
            <a:noAutofit/>
          </a:bodyPr>
          <a:lstStyle/>
          <a:p>
            <a:pPr marL="0" indent="0">
              <a:buNone/>
            </a:pPr>
            <a:r>
              <a:rPr lang="el-GR" sz="2200" b="1" dirty="0">
                <a:ea typeface="ヒラギノ角ゴ Pro W3" pitchFamily="-65" charset="-128"/>
              </a:rPr>
              <a:t>Απεικόνιση</a:t>
            </a:r>
            <a:r>
              <a:rPr lang="en-IN" sz="2200" b="1" dirty="0">
                <a:ea typeface="ヒラギノ角ゴ Pro W3" pitchFamily="-65" charset="-128"/>
              </a:rPr>
              <a:t> 5-5 </a:t>
            </a:r>
            <a:r>
              <a:rPr lang="en-IN" sz="2200" dirty="0">
                <a:ea typeface="ヒラギノ角ゴ Pro W3" pitchFamily="-65" charset="-128"/>
              </a:rPr>
              <a:t>T</a:t>
            </a:r>
            <a:r>
              <a:rPr lang="el-GR" sz="2200" dirty="0">
                <a:ea typeface="ヒラギノ角ゴ Pro W3" pitchFamily="-65" charset="-128"/>
              </a:rPr>
              <a:t>ο υπόδειγμα</a:t>
            </a:r>
            <a:r>
              <a:rPr lang="en-IN" sz="2200" dirty="0">
                <a:ea typeface="ヒラギノ角ゴ Pro W3" pitchFamily="-65" charset="-128"/>
              </a:rPr>
              <a:t> </a:t>
            </a:r>
            <a:r>
              <a:rPr lang="en-IN" sz="2200" i="1" kern="0" spc="-350" dirty="0">
                <a:ea typeface="ヒラギノ角ゴ Pro W3" pitchFamily="-65" charset="-128"/>
              </a:rPr>
              <a:t>I </a:t>
            </a:r>
            <a:r>
              <a:rPr lang="en-IN" sz="2200" i="1" dirty="0">
                <a:ea typeface="ヒラギノ角ゴ Pro W3" pitchFamily="-65" charset="-128"/>
              </a:rPr>
              <a:t>S–</a:t>
            </a:r>
            <a:r>
              <a:rPr lang="en-IN" sz="2200" i="1" kern="0" spc="-350" dirty="0">
                <a:ea typeface="ヒラギノ角ゴ Pro W3" pitchFamily="-65" charset="-128"/>
              </a:rPr>
              <a:t>L </a:t>
            </a:r>
            <a:r>
              <a:rPr lang="en-IN" sz="2200" i="1" dirty="0">
                <a:ea typeface="ヒラギノ角ゴ Pro W3" pitchFamily="-65" charset="-128"/>
              </a:rPr>
              <a:t>M</a:t>
            </a:r>
            <a:endParaRPr lang="en-IN" sz="2200" dirty="0">
              <a:ea typeface="ヒラギノ角ゴ Pro W3" pitchFamily="-65" charset="-128"/>
            </a:endParaRPr>
          </a:p>
        </p:txBody>
      </p:sp>
      <p:sp>
        <p:nvSpPr>
          <p:cNvPr id="6" name="Content Placeholder 5"/>
          <p:cNvSpPr>
            <a:spLocks noGrp="1"/>
          </p:cNvSpPr>
          <p:nvPr>
            <p:ph idx="13"/>
          </p:nvPr>
        </p:nvSpPr>
        <p:spPr>
          <a:xfrm>
            <a:off x="457200" y="1371600"/>
            <a:ext cx="3200400" cy="4768989"/>
          </a:xfrm>
        </p:spPr>
        <p:txBody>
          <a:bodyPr>
            <a:noAutofit/>
          </a:bodyPr>
          <a:lstStyle/>
          <a:p>
            <a:pPr marL="0" indent="0">
              <a:spcBef>
                <a:spcPts val="600"/>
              </a:spcBef>
              <a:buNone/>
            </a:pPr>
            <a:r>
              <a:rPr lang="el-GR" sz="1800" dirty="0" smtClean="0"/>
              <a:t>Ισορροπία στην αγορά αγαθών σημαίνει ότι μια αύξηση στο ποσοστό επιτοκίου οδηγεί σε μείωση της ποσότητας προϊόντος. Αυτό αντιπροσωπεύεται από την καμπύλη </a:t>
            </a:r>
            <a:r>
              <a:rPr lang="en-US" sz="1800" i="1" kern="0" spc="-350" dirty="0" smtClean="0"/>
              <a:t>I </a:t>
            </a:r>
            <a:r>
              <a:rPr lang="en-US" sz="1800" i="1" dirty="0" smtClean="0"/>
              <a:t>S</a:t>
            </a:r>
            <a:r>
              <a:rPr lang="en-US" sz="1800" dirty="0" smtClean="0"/>
              <a:t>.</a:t>
            </a:r>
            <a:endParaRPr lang="en-US" sz="1800" dirty="0"/>
          </a:p>
          <a:p>
            <a:pPr marL="0" indent="0">
              <a:spcBef>
                <a:spcPts val="600"/>
              </a:spcBef>
              <a:buNone/>
            </a:pPr>
            <a:r>
              <a:rPr lang="el-GR" sz="1800" dirty="0" smtClean="0"/>
              <a:t>Η ισορροπία στις αγορές χρήματος αντιπροσωπεύεται από την οριζόντια γραμμή </a:t>
            </a:r>
            <a:r>
              <a:rPr lang="en-US" sz="1800" i="1" kern="0" spc="-350" dirty="0" smtClean="0"/>
              <a:t>L </a:t>
            </a:r>
            <a:r>
              <a:rPr lang="en-US" sz="1800" i="1" dirty="0" smtClean="0"/>
              <a:t>M</a:t>
            </a:r>
            <a:r>
              <a:rPr lang="en-US" sz="1800" dirty="0" smtClean="0"/>
              <a:t>. </a:t>
            </a:r>
            <a:endParaRPr lang="el-GR" sz="1800" dirty="0" smtClean="0"/>
          </a:p>
          <a:p>
            <a:pPr marL="0" indent="0">
              <a:spcBef>
                <a:spcPts val="600"/>
              </a:spcBef>
              <a:buNone/>
            </a:pPr>
            <a:r>
              <a:rPr lang="el-GR" sz="1800" dirty="0" smtClean="0"/>
              <a:t>Μόνο στο σημείο Α, όπου τέμνονται οι δυο καμπύλες, είναι ταυτόχρονα σε ισορροπία οι αγορές αγαθών και χρήματος</a:t>
            </a:r>
            <a:r>
              <a:rPr lang="en-US" sz="1800" dirty="0" smtClean="0"/>
              <a:t>.</a:t>
            </a:r>
            <a:endParaRPr lang="en-US" sz="1800" dirty="0"/>
          </a:p>
        </p:txBody>
      </p:sp>
      <p:pic>
        <p:nvPicPr>
          <p:cNvPr id="6146" name="Picture 2"/>
          <p:cNvPicPr>
            <a:picLocks noChangeAspect="1" noChangeArrowheads="1"/>
          </p:cNvPicPr>
          <p:nvPr/>
        </p:nvPicPr>
        <p:blipFill>
          <a:blip r:embed="rId3" cstate="print"/>
          <a:srcRect/>
          <a:stretch>
            <a:fillRect/>
          </a:stretch>
        </p:blipFill>
        <p:spPr bwMode="auto">
          <a:xfrm>
            <a:off x="3733800" y="1371600"/>
            <a:ext cx="5257801" cy="4442568"/>
          </a:xfrm>
          <a:prstGeom prst="rect">
            <a:avLst/>
          </a:prstGeom>
          <a:noFill/>
          <a:ln w="9525">
            <a:noFill/>
            <a:miter lim="800000"/>
            <a:headEnd/>
            <a:tailEnd/>
          </a:ln>
        </p:spPr>
      </p:pic>
    </p:spTree>
    <p:extLst>
      <p:ext uri="{BB962C8B-B14F-4D97-AF65-F5344CB8AC3E}">
        <p14:creationId xmlns="" xmlns:p14="http://schemas.microsoft.com/office/powerpoint/2010/main" val="88267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3 - Θέση περιεχομένου"/>
          <p:cNvSpPr>
            <a:spLocks noGrp="1"/>
          </p:cNvSpPr>
          <p:nvPr>
            <p:ph idx="1"/>
          </p:nvPr>
        </p:nvSpPr>
        <p:spPr>
          <a:xfrm>
            <a:off x="381000" y="1905000"/>
            <a:ext cx="8229600" cy="2163763"/>
          </a:xfrm>
        </p:spPr>
        <p:txBody>
          <a:bodyPr/>
          <a:lstStyle/>
          <a:p>
            <a:pPr>
              <a:tabLst>
                <a:tab pos="2779713" algn="l"/>
                <a:tab pos="4487863" algn="l"/>
              </a:tabLst>
            </a:pPr>
            <a:r>
              <a:rPr lang="el-GR" sz="2200" dirty="0" smtClean="0"/>
              <a:t>Δημοσιονομική πολιτική:</a:t>
            </a:r>
          </a:p>
          <a:p>
            <a:pPr>
              <a:buNone/>
              <a:tabLst>
                <a:tab pos="2779713" algn="l"/>
                <a:tab pos="4487863" algn="l"/>
              </a:tabLst>
            </a:pPr>
            <a:r>
              <a:rPr lang="el-GR" sz="2200" dirty="0" smtClean="0">
                <a:latin typeface="Arial Unicode MS"/>
                <a:ea typeface="Arial Unicode MS"/>
                <a:cs typeface="Arial Unicode MS"/>
              </a:rPr>
              <a:t>	</a:t>
            </a:r>
            <a:r>
              <a:rPr lang="el-GR" sz="2200" dirty="0" smtClean="0"/>
              <a:t>Μείωση του </a:t>
            </a:r>
            <a:r>
              <a:rPr lang="en-US" sz="2200" dirty="0" smtClean="0"/>
              <a:t>G-T </a:t>
            </a:r>
            <a:r>
              <a:rPr lang="el-GR" sz="2200" dirty="0" smtClean="0"/>
              <a:t>	</a:t>
            </a:r>
            <a:r>
              <a:rPr lang="en-US" sz="2200" dirty="0" smtClean="0">
                <a:latin typeface="Arial Unicode MS"/>
                <a:ea typeface="Arial Unicode MS"/>
                <a:cs typeface="Arial Unicode MS"/>
              </a:rPr>
              <a:t>⇔ </a:t>
            </a:r>
            <a:r>
              <a:rPr lang="el-GR" sz="2200" dirty="0" smtClean="0">
                <a:latin typeface="Arial Unicode MS"/>
                <a:ea typeface="Arial Unicode MS"/>
                <a:cs typeface="Arial Unicode MS"/>
              </a:rPr>
              <a:t>  δημοσιονομική </a:t>
            </a:r>
            <a:r>
              <a:rPr lang="el-GR" sz="2200" b="1" dirty="0" smtClean="0">
                <a:latin typeface="Arial Unicode MS"/>
                <a:ea typeface="Arial Unicode MS"/>
                <a:cs typeface="Arial Unicode MS"/>
              </a:rPr>
              <a:t>συρρίκνωση</a:t>
            </a:r>
            <a:r>
              <a:rPr lang="el-GR" sz="2200" dirty="0" smtClean="0">
                <a:latin typeface="Arial Unicode MS"/>
                <a:ea typeface="Arial Unicode MS"/>
                <a:cs typeface="Arial Unicode MS"/>
              </a:rPr>
              <a:t>  </a:t>
            </a:r>
            <a:br>
              <a:rPr lang="el-GR" sz="2200" dirty="0" smtClean="0">
                <a:latin typeface="Arial Unicode MS"/>
                <a:ea typeface="Arial Unicode MS"/>
                <a:cs typeface="Arial Unicode MS"/>
              </a:rPr>
            </a:br>
            <a:r>
              <a:rPr lang="el-GR" sz="2200" dirty="0" smtClean="0">
                <a:latin typeface="Arial Unicode MS"/>
                <a:ea typeface="Arial Unicode MS"/>
                <a:cs typeface="Arial Unicode MS"/>
              </a:rPr>
              <a:t>	</a:t>
            </a:r>
            <a:r>
              <a:rPr lang="en-US" sz="2200" dirty="0" smtClean="0">
                <a:latin typeface="Arial Unicode MS"/>
                <a:ea typeface="Arial Unicode MS"/>
                <a:cs typeface="Arial Unicode MS"/>
              </a:rPr>
              <a:t>⇔ </a:t>
            </a:r>
            <a:r>
              <a:rPr lang="el-GR" sz="2200" dirty="0" smtClean="0">
                <a:latin typeface="Arial Unicode MS"/>
                <a:ea typeface="Arial Unicode MS"/>
                <a:cs typeface="Arial Unicode MS"/>
              </a:rPr>
              <a:t>  δημοσιονομική </a:t>
            </a:r>
            <a:r>
              <a:rPr lang="el-GR" sz="2200" b="1" dirty="0" smtClean="0">
                <a:latin typeface="Arial Unicode MS"/>
                <a:ea typeface="Arial Unicode MS"/>
                <a:cs typeface="Arial Unicode MS"/>
              </a:rPr>
              <a:t>σύσφιξη</a:t>
            </a:r>
          </a:p>
          <a:p>
            <a:pPr>
              <a:buNone/>
              <a:tabLst>
                <a:tab pos="2779713" algn="l"/>
                <a:tab pos="4487863" algn="l"/>
              </a:tabLst>
            </a:pPr>
            <a:r>
              <a:rPr lang="el-GR" sz="2200" dirty="0" smtClean="0"/>
              <a:t>	Αύξηση του </a:t>
            </a:r>
            <a:r>
              <a:rPr lang="en-US" sz="2200" dirty="0" smtClean="0"/>
              <a:t>G-T </a:t>
            </a:r>
            <a:r>
              <a:rPr lang="el-GR" sz="2200" dirty="0" smtClean="0">
                <a:latin typeface="Arial Unicode MS"/>
                <a:ea typeface="Arial Unicode MS"/>
                <a:cs typeface="Arial Unicode MS"/>
              </a:rPr>
              <a:t>	</a:t>
            </a:r>
            <a:r>
              <a:rPr lang="en-US" sz="2200" dirty="0" smtClean="0">
                <a:latin typeface="Arial Unicode MS"/>
                <a:ea typeface="Arial Unicode MS"/>
                <a:cs typeface="Arial Unicode MS"/>
              </a:rPr>
              <a:t>⇔ </a:t>
            </a:r>
            <a:r>
              <a:rPr lang="el-GR" sz="2200" dirty="0" smtClean="0">
                <a:latin typeface="Arial Unicode MS"/>
                <a:ea typeface="Arial Unicode MS"/>
                <a:cs typeface="Arial Unicode MS"/>
              </a:rPr>
              <a:t>  δημοσιονομική </a:t>
            </a:r>
            <a:r>
              <a:rPr lang="el-GR" sz="2200" b="1" dirty="0" smtClean="0">
                <a:latin typeface="Arial Unicode MS"/>
                <a:ea typeface="Arial Unicode MS"/>
                <a:cs typeface="Arial Unicode MS"/>
              </a:rPr>
              <a:t>επέκταση</a:t>
            </a:r>
          </a:p>
          <a:p>
            <a:pPr>
              <a:buNone/>
              <a:tabLst>
                <a:tab pos="2057400" algn="l"/>
                <a:tab pos="4487863" algn="l"/>
              </a:tabLst>
            </a:pPr>
            <a:endParaRPr lang="el-GR" sz="2200" b="1" dirty="0"/>
          </a:p>
        </p:txBody>
      </p:sp>
      <p:sp>
        <p:nvSpPr>
          <p:cNvPr id="5" name="Title 1"/>
          <p:cNvSpPr>
            <a:spLocks noGrp="1"/>
          </p:cNvSpPr>
          <p:nvPr>
            <p:ph type="title"/>
          </p:nvPr>
        </p:nvSpPr>
        <p:spPr>
          <a:xfrm>
            <a:off x="457200" y="0"/>
            <a:ext cx="8229600" cy="457200"/>
          </a:xfrm>
        </p:spPr>
        <p:txBody>
          <a:bodyPr wrap="square">
            <a:noAutofit/>
          </a:bodyPr>
          <a:lstStyle/>
          <a:p>
            <a:r>
              <a:rPr lang="en-IN" sz="2800" dirty="0">
                <a:latin typeface="+mj-lt"/>
              </a:rPr>
              <a:t>5.3 </a:t>
            </a:r>
            <a:r>
              <a:rPr lang="el-GR" sz="2800" dirty="0">
                <a:latin typeface="+mj-lt"/>
              </a:rPr>
              <a:t>Συνδυάζοντας τις σχέσεις</a:t>
            </a:r>
            <a:r>
              <a:rPr lang="en-IN" sz="2800" dirty="0">
                <a:latin typeface="+mj-lt"/>
              </a:rPr>
              <a:t> </a:t>
            </a:r>
            <a:r>
              <a:rPr lang="en-IN" sz="2800" i="1" kern="0" spc="-450" dirty="0">
                <a:latin typeface="+mj-lt"/>
              </a:rPr>
              <a:t>I </a:t>
            </a:r>
            <a:r>
              <a:rPr lang="en-IN" sz="2800" i="1" dirty="0">
                <a:latin typeface="+mj-lt"/>
              </a:rPr>
              <a:t>S</a:t>
            </a:r>
            <a:r>
              <a:rPr lang="en-IN" sz="2800" dirty="0">
                <a:latin typeface="+mj-lt"/>
              </a:rPr>
              <a:t> </a:t>
            </a:r>
            <a:r>
              <a:rPr lang="el-GR" sz="2800" dirty="0">
                <a:latin typeface="+mj-lt"/>
              </a:rPr>
              <a:t>και</a:t>
            </a:r>
            <a:r>
              <a:rPr lang="en-IN" sz="2800" dirty="0">
                <a:latin typeface="+mj-lt"/>
              </a:rPr>
              <a:t> </a:t>
            </a:r>
            <a:r>
              <a:rPr lang="en-IN" sz="2800" i="1" kern="0" spc="-450" dirty="0">
                <a:latin typeface="+mj-lt"/>
              </a:rPr>
              <a:t>L</a:t>
            </a:r>
            <a:r>
              <a:rPr lang="en-IN" sz="2800" i="1" dirty="0">
                <a:latin typeface="+mj-lt"/>
              </a:rPr>
              <a:t>M</a:t>
            </a:r>
            <a:r>
              <a:rPr lang="en-IN" sz="2800" dirty="0">
                <a:latin typeface="+mj-lt"/>
              </a:rPr>
              <a:t> </a:t>
            </a:r>
            <a:r>
              <a:rPr lang="en-IN" sz="2800" dirty="0" smtClean="0">
                <a:latin typeface="+mj-lt"/>
              </a:rPr>
              <a:t>(</a:t>
            </a:r>
            <a:r>
              <a:rPr lang="el-GR" sz="2800" dirty="0" smtClean="0">
                <a:latin typeface="+mj-lt"/>
              </a:rPr>
              <a:t>2</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3937022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54048"/>
            <a:ext cx="8229600" cy="2408352"/>
          </a:xfrm>
        </p:spPr>
        <p:txBody>
          <a:bodyPr>
            <a:noAutofit/>
          </a:bodyPr>
          <a:lstStyle/>
          <a:p>
            <a:pPr>
              <a:spcBef>
                <a:spcPts val="525"/>
              </a:spcBef>
            </a:pPr>
            <a:r>
              <a:rPr lang="el-GR" sz="2200" dirty="0">
                <a:ea typeface="ヒラギノ角ゴ Pro W3" pitchFamily="-84" charset="-128"/>
              </a:rPr>
              <a:t>Βήματα για την ανάλυση των επιπτώσεων μεταβολών πολιτικής ή εξωγενών μεταβλητών</a:t>
            </a:r>
            <a:r>
              <a:rPr lang="en-US" sz="2200" dirty="0">
                <a:ea typeface="ヒラギノ角ゴ Pro W3" pitchFamily="-84" charset="-128"/>
              </a:rPr>
              <a:t>:</a:t>
            </a:r>
          </a:p>
          <a:p>
            <a:pPr marL="857250" lvl="1" indent="-457200">
              <a:spcBef>
                <a:spcPts val="525"/>
              </a:spcBef>
              <a:buFont typeface="+mj-lt"/>
              <a:buAutoNum type="arabicPeriod"/>
            </a:pPr>
            <a:r>
              <a:rPr lang="el-GR" sz="2200" dirty="0">
                <a:ea typeface="ヒラギノ角ゴ Pro W3" pitchFamily="-84" charset="-128"/>
              </a:rPr>
              <a:t>Μετατοπίζει την καμπύλη </a:t>
            </a:r>
            <a:r>
              <a:rPr lang="el-GR" sz="2200" dirty="0" smtClean="0">
                <a:ea typeface="ヒラギノ角ゴ Pro W3" pitchFamily="-84" charset="-128"/>
              </a:rPr>
              <a:t>IS </a:t>
            </a:r>
            <a:r>
              <a:rPr lang="el-GR" sz="2200" dirty="0">
                <a:ea typeface="ヒラギノ角ゴ Pro W3" pitchFamily="-84" charset="-128"/>
              </a:rPr>
              <a:t>ή/και την καμπύλη </a:t>
            </a:r>
            <a:r>
              <a:rPr lang="el-GR" sz="2200" dirty="0" smtClean="0">
                <a:ea typeface="ヒラギノ角ゴ Pro W3" pitchFamily="-84" charset="-128"/>
              </a:rPr>
              <a:t>LM</a:t>
            </a:r>
            <a:r>
              <a:rPr lang="el-GR" sz="2200" dirty="0">
                <a:ea typeface="ヒラギノ角ゴ Pro W3" pitchFamily="-84" charset="-128"/>
              </a:rPr>
              <a:t>;</a:t>
            </a:r>
          </a:p>
          <a:p>
            <a:pPr marL="857250" lvl="1" indent="-457200">
              <a:spcBef>
                <a:spcPts val="525"/>
              </a:spcBef>
              <a:buFont typeface="+mj-lt"/>
              <a:buAutoNum type="arabicPeriod"/>
            </a:pPr>
            <a:r>
              <a:rPr lang="el-GR" sz="2200" dirty="0">
                <a:ea typeface="ヒラギノ角ゴ Pro W3" pitchFamily="-84" charset="-128"/>
              </a:rPr>
              <a:t>Τι επίπτωση έχει αυτό στο προϊόν ισορροπίας και στο επιτόκιο ισορροπίας;</a:t>
            </a:r>
          </a:p>
          <a:p>
            <a:pPr marL="857250" lvl="1" indent="-457200">
              <a:spcBef>
                <a:spcPts val="525"/>
              </a:spcBef>
              <a:buFont typeface="+mj-lt"/>
              <a:buAutoNum type="arabicPeriod"/>
            </a:pPr>
            <a:r>
              <a:rPr lang="el-GR" sz="2200" dirty="0">
                <a:ea typeface="ヒラギノ角ゴ Pro W3" pitchFamily="-84" charset="-128"/>
              </a:rPr>
              <a:t>Περιγράψτε τα αποτελέσματα με λέξεις.</a:t>
            </a:r>
            <a:endParaRPr lang="en-US" sz="2200" dirty="0">
              <a:ea typeface="ヒラギノ角ゴ Pro W3" pitchFamily="-84" charset="-128"/>
            </a:endParaRPr>
          </a:p>
        </p:txBody>
      </p:sp>
      <p:sp>
        <p:nvSpPr>
          <p:cNvPr id="6" name="Title 1"/>
          <p:cNvSpPr>
            <a:spLocks noGrp="1"/>
          </p:cNvSpPr>
          <p:nvPr>
            <p:ph type="title"/>
          </p:nvPr>
        </p:nvSpPr>
        <p:spPr>
          <a:xfrm>
            <a:off x="457200" y="0"/>
            <a:ext cx="8229600" cy="457200"/>
          </a:xfrm>
        </p:spPr>
        <p:txBody>
          <a:bodyPr wrap="square">
            <a:noAutofit/>
          </a:bodyPr>
          <a:lstStyle/>
          <a:p>
            <a:r>
              <a:rPr lang="en-IN" sz="2800" dirty="0">
                <a:latin typeface="+mj-lt"/>
              </a:rPr>
              <a:t>5.3 </a:t>
            </a:r>
            <a:r>
              <a:rPr lang="el-GR" sz="2800" dirty="0">
                <a:latin typeface="+mj-lt"/>
              </a:rPr>
              <a:t>Συνδυάζοντας τις σχέσεις</a:t>
            </a:r>
            <a:r>
              <a:rPr lang="en-IN" sz="2800" dirty="0">
                <a:latin typeface="+mj-lt"/>
              </a:rPr>
              <a:t> </a:t>
            </a:r>
            <a:r>
              <a:rPr lang="en-IN" sz="2800" i="1" kern="0" spc="-450" dirty="0">
                <a:latin typeface="+mj-lt"/>
              </a:rPr>
              <a:t>I </a:t>
            </a:r>
            <a:r>
              <a:rPr lang="en-IN" sz="2800" i="1" dirty="0">
                <a:latin typeface="+mj-lt"/>
              </a:rPr>
              <a:t>S</a:t>
            </a:r>
            <a:r>
              <a:rPr lang="en-IN" sz="2800" dirty="0">
                <a:latin typeface="+mj-lt"/>
              </a:rPr>
              <a:t> </a:t>
            </a:r>
            <a:r>
              <a:rPr lang="el-GR" sz="2800" dirty="0">
                <a:latin typeface="+mj-lt"/>
              </a:rPr>
              <a:t>και</a:t>
            </a:r>
            <a:r>
              <a:rPr lang="en-IN" sz="2800" dirty="0">
                <a:latin typeface="+mj-lt"/>
              </a:rPr>
              <a:t> </a:t>
            </a:r>
            <a:r>
              <a:rPr lang="en-IN" sz="2800" i="1" kern="0" spc="-450" dirty="0">
                <a:latin typeface="+mj-lt"/>
              </a:rPr>
              <a:t>L</a:t>
            </a:r>
            <a:r>
              <a:rPr lang="en-IN" sz="2800" i="1" dirty="0">
                <a:latin typeface="+mj-lt"/>
              </a:rPr>
              <a:t>M</a:t>
            </a:r>
            <a:r>
              <a:rPr lang="en-IN" sz="2800" dirty="0">
                <a:latin typeface="+mj-lt"/>
              </a:rPr>
              <a:t> </a:t>
            </a:r>
            <a:r>
              <a:rPr lang="en-IN" sz="2800" dirty="0" smtClean="0">
                <a:latin typeface="+mj-lt"/>
              </a:rPr>
              <a:t>(</a:t>
            </a:r>
            <a:r>
              <a:rPr lang="el-GR" sz="2800" dirty="0" smtClean="0">
                <a:latin typeface="+mj-lt"/>
              </a:rPr>
              <a:t>3</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1674178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0"/>
            <a:ext cx="8229600" cy="338554"/>
          </a:xfrm>
        </p:spPr>
        <p:txBody>
          <a:bodyPr>
            <a:noAutofit/>
          </a:bodyPr>
          <a:lstStyle/>
          <a:p>
            <a:pPr marL="0" indent="0">
              <a:buNone/>
            </a:pPr>
            <a:r>
              <a:rPr lang="el-GR" sz="2200" b="1" dirty="0">
                <a:ea typeface="ヒラギノ角ゴ Pro W3" pitchFamily="-65" charset="-128"/>
              </a:rPr>
              <a:t>Απεικόνιση</a:t>
            </a:r>
            <a:r>
              <a:rPr lang="en-IN" sz="2200" b="1" dirty="0">
                <a:ea typeface="ヒラギノ角ゴ Pro W3" pitchFamily="-65" charset="-128"/>
              </a:rPr>
              <a:t> 5.6 </a:t>
            </a:r>
            <a:r>
              <a:rPr lang="el-GR" sz="2200" dirty="0">
                <a:ea typeface="ヒラギノ角ゴ Pro W3" pitchFamily="-65" charset="-128"/>
              </a:rPr>
              <a:t>Οι επιπτώσεις μιας αύξησης των φόρων</a:t>
            </a:r>
            <a:endParaRPr lang="en-IN" sz="2200" dirty="0">
              <a:ea typeface="ヒラギノ角ゴ Pro W3" pitchFamily="-65" charset="-128"/>
            </a:endParaRPr>
          </a:p>
        </p:txBody>
      </p:sp>
      <p:sp>
        <p:nvSpPr>
          <p:cNvPr id="6" name="Content Placeholder 5"/>
          <p:cNvSpPr>
            <a:spLocks noGrp="1"/>
          </p:cNvSpPr>
          <p:nvPr>
            <p:ph idx="13"/>
          </p:nvPr>
        </p:nvSpPr>
        <p:spPr>
          <a:xfrm>
            <a:off x="457200" y="1428750"/>
            <a:ext cx="8229600" cy="704850"/>
          </a:xfrm>
        </p:spPr>
        <p:txBody>
          <a:bodyPr>
            <a:noAutofit/>
          </a:bodyPr>
          <a:lstStyle/>
          <a:p>
            <a:pPr marL="0" indent="0">
              <a:spcBef>
                <a:spcPts val="600"/>
              </a:spcBef>
              <a:buNone/>
            </a:pPr>
            <a:r>
              <a:rPr lang="el-GR" sz="1800" dirty="0" smtClean="0"/>
              <a:t>Μια αύξηση των φόρων μετατοπίζει την καμπύλη </a:t>
            </a:r>
            <a:r>
              <a:rPr lang="en-US" sz="1800" dirty="0" smtClean="0"/>
              <a:t>IS </a:t>
            </a:r>
            <a:r>
              <a:rPr lang="el-GR" sz="1800" dirty="0" smtClean="0"/>
              <a:t>προς τα αριστερά.</a:t>
            </a:r>
            <a:r>
              <a:rPr lang="en-US" sz="1800" dirty="0" smtClean="0"/>
              <a:t> </a:t>
            </a:r>
            <a:r>
              <a:rPr lang="el-GR" sz="1800" dirty="0" smtClean="0"/>
              <a:t>Αυτό οδηγεί σε μείωση του επιπέδου ισορροπίας του προϊόντος</a:t>
            </a:r>
            <a:r>
              <a:rPr lang="en-US" sz="1800" dirty="0" smtClean="0"/>
              <a:t>.</a:t>
            </a:r>
            <a:endParaRPr lang="en-US" sz="1800" dirty="0"/>
          </a:p>
        </p:txBody>
      </p:sp>
      <p:pic>
        <p:nvPicPr>
          <p:cNvPr id="7170" name="Picture 2"/>
          <p:cNvPicPr>
            <a:picLocks noChangeAspect="1" noChangeArrowheads="1"/>
          </p:cNvPicPr>
          <p:nvPr/>
        </p:nvPicPr>
        <p:blipFill>
          <a:blip r:embed="rId3" cstate="print"/>
          <a:srcRect/>
          <a:stretch>
            <a:fillRect/>
          </a:stretch>
        </p:blipFill>
        <p:spPr bwMode="auto">
          <a:xfrm>
            <a:off x="2090737" y="1989271"/>
            <a:ext cx="4995863" cy="4335329"/>
          </a:xfrm>
          <a:prstGeom prst="rect">
            <a:avLst/>
          </a:prstGeom>
          <a:noFill/>
          <a:ln w="9525">
            <a:noFill/>
            <a:miter lim="800000"/>
            <a:headEnd/>
            <a:tailEnd/>
          </a:ln>
        </p:spPr>
      </p:pic>
      <p:sp>
        <p:nvSpPr>
          <p:cNvPr id="8" name="Title 1"/>
          <p:cNvSpPr>
            <a:spLocks noGrp="1"/>
          </p:cNvSpPr>
          <p:nvPr>
            <p:ph type="title"/>
          </p:nvPr>
        </p:nvSpPr>
        <p:spPr>
          <a:xfrm>
            <a:off x="457200" y="0"/>
            <a:ext cx="8229600" cy="457200"/>
          </a:xfrm>
        </p:spPr>
        <p:txBody>
          <a:bodyPr wrap="square">
            <a:noAutofit/>
          </a:bodyPr>
          <a:lstStyle/>
          <a:p>
            <a:r>
              <a:rPr lang="en-IN" sz="2800" dirty="0">
                <a:latin typeface="+mj-lt"/>
              </a:rPr>
              <a:t>5.3 </a:t>
            </a:r>
            <a:r>
              <a:rPr lang="el-GR" sz="2800" dirty="0">
                <a:latin typeface="+mj-lt"/>
              </a:rPr>
              <a:t>Συνδυάζοντας τις σχέσεις</a:t>
            </a:r>
            <a:r>
              <a:rPr lang="en-IN" sz="2800" dirty="0">
                <a:latin typeface="+mj-lt"/>
              </a:rPr>
              <a:t> </a:t>
            </a:r>
            <a:r>
              <a:rPr lang="en-IN" sz="2800" i="1" kern="0" spc="-450" dirty="0">
                <a:latin typeface="+mj-lt"/>
              </a:rPr>
              <a:t>I </a:t>
            </a:r>
            <a:r>
              <a:rPr lang="en-IN" sz="2800" i="1" dirty="0">
                <a:latin typeface="+mj-lt"/>
              </a:rPr>
              <a:t>S</a:t>
            </a:r>
            <a:r>
              <a:rPr lang="en-IN" sz="2800" dirty="0">
                <a:latin typeface="+mj-lt"/>
              </a:rPr>
              <a:t> </a:t>
            </a:r>
            <a:r>
              <a:rPr lang="el-GR" sz="2800" dirty="0">
                <a:latin typeface="+mj-lt"/>
              </a:rPr>
              <a:t>και</a:t>
            </a:r>
            <a:r>
              <a:rPr lang="en-IN" sz="2800" dirty="0">
                <a:latin typeface="+mj-lt"/>
              </a:rPr>
              <a:t> </a:t>
            </a:r>
            <a:r>
              <a:rPr lang="en-IN" sz="2800" i="1" kern="0" spc="-450" dirty="0">
                <a:latin typeface="+mj-lt"/>
              </a:rPr>
              <a:t>L</a:t>
            </a:r>
            <a:r>
              <a:rPr lang="en-IN" sz="2800" i="1" dirty="0">
                <a:latin typeface="+mj-lt"/>
              </a:rPr>
              <a:t>M</a:t>
            </a:r>
            <a:r>
              <a:rPr lang="en-IN" sz="2800" dirty="0">
                <a:latin typeface="+mj-lt"/>
              </a:rPr>
              <a:t> </a:t>
            </a:r>
            <a:r>
              <a:rPr lang="en-IN" sz="2800" dirty="0" smtClean="0">
                <a:latin typeface="+mj-lt"/>
              </a:rPr>
              <a:t>(</a:t>
            </a:r>
            <a:r>
              <a:rPr lang="el-GR" sz="2800" dirty="0" smtClean="0">
                <a:latin typeface="+mj-lt"/>
              </a:rPr>
              <a:t>4</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3128481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381000" y="1828800"/>
            <a:ext cx="8229600" cy="2163763"/>
          </a:xfrm>
        </p:spPr>
        <p:txBody>
          <a:bodyPr/>
          <a:lstStyle/>
          <a:p>
            <a:pPr>
              <a:tabLst>
                <a:tab pos="2057400" algn="l"/>
                <a:tab pos="4487863" algn="l"/>
              </a:tabLst>
            </a:pPr>
            <a:r>
              <a:rPr lang="el-GR" sz="2200" dirty="0" smtClean="0"/>
              <a:t>Νομισματική πολιτική:</a:t>
            </a:r>
          </a:p>
          <a:p>
            <a:pPr>
              <a:buNone/>
              <a:tabLst>
                <a:tab pos="2057400" algn="l"/>
                <a:tab pos="4487863" algn="l"/>
              </a:tabLst>
            </a:pPr>
            <a:r>
              <a:rPr lang="el-GR" sz="2200" dirty="0" smtClean="0"/>
              <a:t>	Μείωση σε </a:t>
            </a:r>
            <a:r>
              <a:rPr lang="en-US" sz="2200" dirty="0" err="1" smtClean="0"/>
              <a:t>i</a:t>
            </a:r>
            <a:r>
              <a:rPr lang="en-US" sz="2200" dirty="0" smtClean="0"/>
              <a:t> </a:t>
            </a:r>
            <a:r>
              <a:rPr lang="el-GR" sz="2200" dirty="0" smtClean="0"/>
              <a:t>	</a:t>
            </a:r>
            <a:r>
              <a:rPr lang="en-US" sz="2200" dirty="0" smtClean="0">
                <a:latin typeface="Arial Unicode MS"/>
                <a:ea typeface="Arial Unicode MS"/>
                <a:cs typeface="Arial Unicode MS"/>
              </a:rPr>
              <a:t>⇔ </a:t>
            </a:r>
            <a:r>
              <a:rPr lang="el-GR" sz="2200" dirty="0" smtClean="0">
                <a:latin typeface="Arial Unicode MS"/>
                <a:ea typeface="Arial Unicode MS"/>
                <a:cs typeface="Arial Unicode MS"/>
              </a:rPr>
              <a:t>   αύξηση σε Μ	</a:t>
            </a:r>
            <a:r>
              <a:rPr lang="en-US" sz="2200" dirty="0" smtClean="0">
                <a:latin typeface="Arial Unicode MS"/>
                <a:ea typeface="Arial Unicode MS"/>
                <a:cs typeface="Arial Unicode MS"/>
              </a:rPr>
              <a:t>⇔ </a:t>
            </a:r>
            <a:r>
              <a:rPr lang="el-GR" sz="2200" dirty="0" smtClean="0">
                <a:latin typeface="Arial Unicode MS"/>
                <a:ea typeface="Arial Unicode MS"/>
                <a:cs typeface="Arial Unicode MS"/>
              </a:rPr>
              <a:t> νομισματική </a:t>
            </a:r>
            <a:r>
              <a:rPr lang="el-GR" sz="2200" b="1" dirty="0" smtClean="0">
                <a:latin typeface="Arial Unicode MS"/>
                <a:ea typeface="Arial Unicode MS"/>
                <a:cs typeface="Arial Unicode MS"/>
              </a:rPr>
              <a:t>επέκταση</a:t>
            </a:r>
          </a:p>
          <a:p>
            <a:pPr>
              <a:buNone/>
              <a:tabLst>
                <a:tab pos="2057400" algn="l"/>
                <a:tab pos="4487863" algn="l"/>
              </a:tabLst>
            </a:pPr>
            <a:r>
              <a:rPr lang="el-GR" sz="2200" dirty="0" smtClean="0">
                <a:latin typeface="Arial Unicode MS"/>
                <a:ea typeface="Arial Unicode MS"/>
                <a:cs typeface="Arial Unicode MS"/>
              </a:rPr>
              <a:t>	</a:t>
            </a:r>
            <a:r>
              <a:rPr lang="el-GR" sz="2200" dirty="0" smtClean="0"/>
              <a:t>Μείωση σε </a:t>
            </a:r>
            <a:r>
              <a:rPr lang="en-US" sz="2200" dirty="0" err="1" smtClean="0"/>
              <a:t>i</a:t>
            </a:r>
            <a:r>
              <a:rPr lang="en-US" sz="2200" dirty="0" smtClean="0"/>
              <a:t> </a:t>
            </a:r>
            <a:r>
              <a:rPr lang="el-GR" sz="2200" dirty="0" smtClean="0"/>
              <a:t>	</a:t>
            </a:r>
            <a:r>
              <a:rPr lang="en-US" sz="2200" dirty="0" smtClean="0">
                <a:latin typeface="Arial Unicode MS"/>
                <a:ea typeface="Arial Unicode MS"/>
                <a:cs typeface="Arial Unicode MS"/>
              </a:rPr>
              <a:t>⇔ </a:t>
            </a:r>
            <a:r>
              <a:rPr lang="el-GR" sz="2200" dirty="0" smtClean="0">
                <a:latin typeface="Arial Unicode MS"/>
                <a:ea typeface="Arial Unicode MS"/>
                <a:cs typeface="Arial Unicode MS"/>
              </a:rPr>
              <a:t>   αύξηση σε Μ	</a:t>
            </a:r>
            <a:r>
              <a:rPr lang="en-US" sz="2200" dirty="0" smtClean="0">
                <a:latin typeface="Arial Unicode MS"/>
                <a:ea typeface="Arial Unicode MS"/>
                <a:cs typeface="Arial Unicode MS"/>
              </a:rPr>
              <a:t>⇔ </a:t>
            </a:r>
            <a:r>
              <a:rPr lang="el-GR" sz="2200" dirty="0" smtClean="0">
                <a:latin typeface="Arial Unicode MS"/>
                <a:ea typeface="Arial Unicode MS"/>
                <a:cs typeface="Arial Unicode MS"/>
              </a:rPr>
              <a:t> νομισματική </a:t>
            </a:r>
            <a:r>
              <a:rPr lang="el-GR" sz="2200" b="1" dirty="0" smtClean="0">
                <a:latin typeface="Arial Unicode MS"/>
                <a:ea typeface="Arial Unicode MS"/>
                <a:cs typeface="Arial Unicode MS"/>
              </a:rPr>
              <a:t>συρρίκνωση</a:t>
            </a:r>
            <a:r>
              <a:rPr lang="el-GR" sz="2200" dirty="0" smtClean="0">
                <a:latin typeface="Arial Unicode MS"/>
                <a:ea typeface="Arial Unicode MS"/>
                <a:cs typeface="Arial Unicode MS"/>
              </a:rPr>
              <a:t>  </a:t>
            </a:r>
            <a:br>
              <a:rPr lang="el-GR" sz="2200" dirty="0" smtClean="0">
                <a:latin typeface="Arial Unicode MS"/>
                <a:ea typeface="Arial Unicode MS"/>
                <a:cs typeface="Arial Unicode MS"/>
              </a:rPr>
            </a:br>
            <a:r>
              <a:rPr lang="el-GR" sz="2200" dirty="0" smtClean="0">
                <a:latin typeface="Arial Unicode MS"/>
                <a:ea typeface="Arial Unicode MS"/>
                <a:cs typeface="Arial Unicode MS"/>
              </a:rPr>
              <a:t>		</a:t>
            </a:r>
            <a:r>
              <a:rPr lang="en-US" sz="2200" dirty="0" smtClean="0">
                <a:latin typeface="Arial Unicode MS"/>
                <a:ea typeface="Arial Unicode MS"/>
                <a:cs typeface="Arial Unicode MS"/>
              </a:rPr>
              <a:t>⇔ </a:t>
            </a:r>
            <a:r>
              <a:rPr lang="el-GR" sz="2200" dirty="0" smtClean="0">
                <a:latin typeface="Arial Unicode MS"/>
                <a:ea typeface="Arial Unicode MS"/>
                <a:cs typeface="Arial Unicode MS"/>
              </a:rPr>
              <a:t> νομισματική </a:t>
            </a:r>
            <a:r>
              <a:rPr lang="el-GR" sz="2200" b="1" dirty="0" smtClean="0">
                <a:latin typeface="Arial Unicode MS"/>
                <a:ea typeface="Arial Unicode MS"/>
                <a:cs typeface="Arial Unicode MS"/>
              </a:rPr>
              <a:t>σύσφιξη</a:t>
            </a:r>
            <a:endParaRPr lang="el-GR" sz="2200" b="1" dirty="0"/>
          </a:p>
        </p:txBody>
      </p:sp>
      <p:sp>
        <p:nvSpPr>
          <p:cNvPr id="6" name="Title 1"/>
          <p:cNvSpPr>
            <a:spLocks noGrp="1"/>
          </p:cNvSpPr>
          <p:nvPr>
            <p:ph type="title"/>
          </p:nvPr>
        </p:nvSpPr>
        <p:spPr>
          <a:xfrm>
            <a:off x="457200" y="0"/>
            <a:ext cx="8229600" cy="457200"/>
          </a:xfrm>
        </p:spPr>
        <p:txBody>
          <a:bodyPr wrap="square">
            <a:noAutofit/>
          </a:bodyPr>
          <a:lstStyle/>
          <a:p>
            <a:r>
              <a:rPr lang="en-IN" sz="2800" dirty="0">
                <a:latin typeface="+mj-lt"/>
              </a:rPr>
              <a:t>5.3 </a:t>
            </a:r>
            <a:r>
              <a:rPr lang="el-GR" sz="2800" dirty="0">
                <a:latin typeface="+mj-lt"/>
              </a:rPr>
              <a:t>Συνδυάζοντας τις σχέσεις</a:t>
            </a:r>
            <a:r>
              <a:rPr lang="en-IN" sz="2800" dirty="0">
                <a:latin typeface="+mj-lt"/>
              </a:rPr>
              <a:t> </a:t>
            </a:r>
            <a:r>
              <a:rPr lang="en-IN" sz="2800" i="1" kern="0" spc="-450" dirty="0">
                <a:latin typeface="+mj-lt"/>
              </a:rPr>
              <a:t>I </a:t>
            </a:r>
            <a:r>
              <a:rPr lang="en-IN" sz="2800" i="1" dirty="0">
                <a:latin typeface="+mj-lt"/>
              </a:rPr>
              <a:t>S</a:t>
            </a:r>
            <a:r>
              <a:rPr lang="en-IN" sz="2800" dirty="0">
                <a:latin typeface="+mj-lt"/>
              </a:rPr>
              <a:t> </a:t>
            </a:r>
            <a:r>
              <a:rPr lang="el-GR" sz="2800" dirty="0">
                <a:latin typeface="+mj-lt"/>
              </a:rPr>
              <a:t>και</a:t>
            </a:r>
            <a:r>
              <a:rPr lang="en-IN" sz="2800" dirty="0">
                <a:latin typeface="+mj-lt"/>
              </a:rPr>
              <a:t> </a:t>
            </a:r>
            <a:r>
              <a:rPr lang="en-IN" sz="2800" i="1" kern="0" spc="-450" dirty="0">
                <a:latin typeface="+mj-lt"/>
              </a:rPr>
              <a:t>L</a:t>
            </a:r>
            <a:r>
              <a:rPr lang="en-IN" sz="2800" i="1" dirty="0">
                <a:latin typeface="+mj-lt"/>
              </a:rPr>
              <a:t>M</a:t>
            </a:r>
            <a:r>
              <a:rPr lang="en-IN" sz="2800" dirty="0">
                <a:latin typeface="+mj-lt"/>
              </a:rPr>
              <a:t> </a:t>
            </a:r>
            <a:r>
              <a:rPr lang="en-IN" sz="2800" dirty="0" smtClean="0">
                <a:latin typeface="+mj-lt"/>
              </a:rPr>
              <a:t>(</a:t>
            </a:r>
            <a:r>
              <a:rPr lang="el-GR" sz="2800" dirty="0" smtClean="0">
                <a:latin typeface="+mj-lt"/>
              </a:rPr>
              <a:t>5</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2918415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0"/>
            <a:ext cx="8229600" cy="338554"/>
          </a:xfrm>
        </p:spPr>
        <p:txBody>
          <a:bodyPr>
            <a:noAutofit/>
          </a:bodyPr>
          <a:lstStyle/>
          <a:p>
            <a:pPr marL="0" indent="0">
              <a:buNone/>
            </a:pPr>
            <a:r>
              <a:rPr lang="el-GR" sz="2200" b="1" dirty="0">
                <a:ea typeface="ヒラギノ角ゴ Pro W3" pitchFamily="-65" charset="-128"/>
              </a:rPr>
              <a:t>Απεικόνιση</a:t>
            </a:r>
            <a:r>
              <a:rPr lang="en-IN" sz="2200" b="1" dirty="0">
                <a:ea typeface="ヒラギノ角ゴ Pro W3" pitchFamily="-65" charset="-128"/>
              </a:rPr>
              <a:t> 5.7 </a:t>
            </a:r>
            <a:r>
              <a:rPr lang="el-GR" sz="2200" dirty="0">
                <a:ea typeface="ヒラギノ角ゴ Pro W3" pitchFamily="-65" charset="-128"/>
              </a:rPr>
              <a:t>Οι επιπτώσεις μιας μείωσης του επιτοκίου</a:t>
            </a:r>
            <a:endParaRPr lang="en-IN" sz="2200" dirty="0">
              <a:ea typeface="ヒラギノ角ゴ Pro W3" pitchFamily="-65" charset="-128"/>
            </a:endParaRPr>
          </a:p>
        </p:txBody>
      </p:sp>
      <p:sp>
        <p:nvSpPr>
          <p:cNvPr id="6" name="Content Placeholder 5"/>
          <p:cNvSpPr>
            <a:spLocks noGrp="1"/>
          </p:cNvSpPr>
          <p:nvPr>
            <p:ph idx="13"/>
          </p:nvPr>
        </p:nvSpPr>
        <p:spPr>
          <a:xfrm>
            <a:off x="457200" y="1276350"/>
            <a:ext cx="8229600" cy="738664"/>
          </a:xfrm>
        </p:spPr>
        <p:txBody>
          <a:bodyPr>
            <a:noAutofit/>
          </a:bodyPr>
          <a:lstStyle/>
          <a:p>
            <a:pPr marL="0" indent="0">
              <a:buNone/>
            </a:pPr>
            <a:r>
              <a:rPr lang="el-GR" sz="1800" dirty="0" smtClean="0"/>
              <a:t>Μια νομισματική επέκταση μετατοπίζει τη γραμμή </a:t>
            </a:r>
            <a:r>
              <a:rPr lang="en-US" sz="1800" i="1" kern="0" spc="-350" dirty="0" smtClean="0"/>
              <a:t>L </a:t>
            </a:r>
            <a:r>
              <a:rPr lang="en-US" sz="1800" i="1" dirty="0"/>
              <a:t>M</a:t>
            </a:r>
            <a:r>
              <a:rPr lang="en-US" sz="1800" dirty="0"/>
              <a:t> </a:t>
            </a:r>
            <a:r>
              <a:rPr lang="el-GR" sz="1800" dirty="0" smtClean="0"/>
              <a:t>προς τα κάτω</a:t>
            </a:r>
            <a:r>
              <a:rPr lang="en-US" sz="1800" dirty="0" smtClean="0"/>
              <a:t>, </a:t>
            </a:r>
            <a:r>
              <a:rPr lang="el-GR" sz="1800" dirty="0" smtClean="0"/>
              <a:t>και οδηγεί σε αύξηση του επιπέδου ισορροπίας προϊόντος</a:t>
            </a:r>
            <a:r>
              <a:rPr lang="en-US" sz="1800" dirty="0" smtClean="0"/>
              <a:t>.</a:t>
            </a:r>
            <a:endParaRPr lang="en-US" sz="1800" dirty="0"/>
          </a:p>
        </p:txBody>
      </p:sp>
      <p:pic>
        <p:nvPicPr>
          <p:cNvPr id="8194" name="Picture 2"/>
          <p:cNvPicPr>
            <a:picLocks noChangeAspect="1" noChangeArrowheads="1"/>
          </p:cNvPicPr>
          <p:nvPr/>
        </p:nvPicPr>
        <p:blipFill>
          <a:blip r:embed="rId3" cstate="print"/>
          <a:srcRect/>
          <a:stretch>
            <a:fillRect/>
          </a:stretch>
        </p:blipFill>
        <p:spPr bwMode="auto">
          <a:xfrm>
            <a:off x="1752600" y="1813637"/>
            <a:ext cx="5338133" cy="4510963"/>
          </a:xfrm>
          <a:prstGeom prst="rect">
            <a:avLst/>
          </a:prstGeom>
          <a:noFill/>
          <a:ln w="9525">
            <a:noFill/>
            <a:miter lim="800000"/>
            <a:headEnd/>
            <a:tailEnd/>
          </a:ln>
        </p:spPr>
      </p:pic>
      <p:sp>
        <p:nvSpPr>
          <p:cNvPr id="8" name="Title 1"/>
          <p:cNvSpPr>
            <a:spLocks noGrp="1"/>
          </p:cNvSpPr>
          <p:nvPr>
            <p:ph type="title"/>
          </p:nvPr>
        </p:nvSpPr>
        <p:spPr>
          <a:xfrm>
            <a:off x="457200" y="0"/>
            <a:ext cx="8229600" cy="457200"/>
          </a:xfrm>
        </p:spPr>
        <p:txBody>
          <a:bodyPr wrap="square">
            <a:noAutofit/>
          </a:bodyPr>
          <a:lstStyle/>
          <a:p>
            <a:r>
              <a:rPr lang="en-IN" sz="2800" dirty="0">
                <a:latin typeface="+mj-lt"/>
              </a:rPr>
              <a:t>5.3 </a:t>
            </a:r>
            <a:r>
              <a:rPr lang="el-GR" sz="2800" dirty="0">
                <a:latin typeface="+mj-lt"/>
              </a:rPr>
              <a:t>Συνδυάζοντας τις σχέσεις</a:t>
            </a:r>
            <a:r>
              <a:rPr lang="en-IN" sz="2800" dirty="0">
                <a:latin typeface="+mj-lt"/>
              </a:rPr>
              <a:t> </a:t>
            </a:r>
            <a:r>
              <a:rPr lang="en-IN" sz="2800" i="1" kern="0" spc="-450" dirty="0">
                <a:latin typeface="+mj-lt"/>
              </a:rPr>
              <a:t>I </a:t>
            </a:r>
            <a:r>
              <a:rPr lang="en-IN" sz="2800" i="1" dirty="0">
                <a:latin typeface="+mj-lt"/>
              </a:rPr>
              <a:t>S</a:t>
            </a:r>
            <a:r>
              <a:rPr lang="en-IN" sz="2800" dirty="0">
                <a:latin typeface="+mj-lt"/>
              </a:rPr>
              <a:t> </a:t>
            </a:r>
            <a:r>
              <a:rPr lang="el-GR" sz="2800" dirty="0">
                <a:latin typeface="+mj-lt"/>
              </a:rPr>
              <a:t>και</a:t>
            </a:r>
            <a:r>
              <a:rPr lang="en-IN" sz="2800" dirty="0">
                <a:latin typeface="+mj-lt"/>
              </a:rPr>
              <a:t> </a:t>
            </a:r>
            <a:r>
              <a:rPr lang="en-IN" sz="2800" i="1" kern="0" spc="-450" dirty="0">
                <a:latin typeface="+mj-lt"/>
              </a:rPr>
              <a:t>L</a:t>
            </a:r>
            <a:r>
              <a:rPr lang="en-IN" sz="2800" i="1" dirty="0">
                <a:latin typeface="+mj-lt"/>
              </a:rPr>
              <a:t>M</a:t>
            </a:r>
            <a:r>
              <a:rPr lang="en-IN" sz="2800" dirty="0">
                <a:latin typeface="+mj-lt"/>
              </a:rPr>
              <a:t> </a:t>
            </a:r>
            <a:r>
              <a:rPr lang="en-IN" sz="2800" dirty="0" smtClean="0">
                <a:latin typeface="+mj-lt"/>
              </a:rPr>
              <a:t>(</a:t>
            </a:r>
            <a:r>
              <a:rPr lang="el-GR" sz="2800" dirty="0" smtClean="0">
                <a:latin typeface="+mj-lt"/>
              </a:rPr>
              <a:t>6</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2098979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5.4 </a:t>
            </a:r>
            <a:r>
              <a:rPr lang="el-GR" sz="2800" dirty="0">
                <a:latin typeface="+mj-lt"/>
              </a:rPr>
              <a:t>Χρήση μίγματος πολιτικής</a:t>
            </a:r>
            <a:r>
              <a:rPr lang="en-IN" sz="2800" dirty="0">
                <a:latin typeface="+mj-lt"/>
              </a:rPr>
              <a:t> (1 </a:t>
            </a:r>
            <a:r>
              <a:rPr lang="el-GR" sz="2800" dirty="0">
                <a:latin typeface="+mj-lt"/>
              </a:rPr>
              <a:t>από</a:t>
            </a:r>
            <a:r>
              <a:rPr lang="en-IN" sz="2800" dirty="0">
                <a:latin typeface="+mj-lt"/>
              </a:rPr>
              <a:t> 3)</a:t>
            </a:r>
            <a:endParaRPr lang="en-US" sz="2800" dirty="0">
              <a:latin typeface="+mj-lt"/>
            </a:endParaRPr>
          </a:p>
        </p:txBody>
      </p:sp>
      <p:sp>
        <p:nvSpPr>
          <p:cNvPr id="5" name="Content Placeholder 4"/>
          <p:cNvSpPr>
            <a:spLocks noGrp="1"/>
          </p:cNvSpPr>
          <p:nvPr>
            <p:ph idx="1"/>
          </p:nvPr>
        </p:nvSpPr>
        <p:spPr>
          <a:xfrm>
            <a:off x="457200" y="1173048"/>
            <a:ext cx="8229600" cy="2408352"/>
          </a:xfrm>
        </p:spPr>
        <p:txBody>
          <a:bodyPr>
            <a:noAutofit/>
          </a:bodyPr>
          <a:lstStyle/>
          <a:p>
            <a:pPr>
              <a:spcBef>
                <a:spcPts val="525"/>
              </a:spcBef>
            </a:pPr>
            <a:r>
              <a:rPr lang="el-GR" sz="2200" dirty="0">
                <a:ea typeface="ヒラギノ角ゴ Pro W3" pitchFamily="-84" charset="-128"/>
              </a:rPr>
              <a:t>Το μίγμα νομισματικής-δημοσιονομικής πολιτικής είναι ο συνδυασμός νομισματικής και δημοσιονομικής πολιτικής.</a:t>
            </a:r>
          </a:p>
          <a:p>
            <a:pPr>
              <a:spcBef>
                <a:spcPts val="525"/>
              </a:spcBef>
            </a:pPr>
            <a:r>
              <a:rPr lang="el-GR" sz="2200" dirty="0">
                <a:ea typeface="ヒラギノ角ゴ Pro W3" pitchFamily="-84" charset="-128"/>
              </a:rPr>
              <a:t>Ας υποθέσουμε ότι η οικονομία βρίσκεται σε ύφεση και η παραγωγή είναι πολύ χαμηλή.</a:t>
            </a:r>
          </a:p>
          <a:p>
            <a:pPr>
              <a:spcBef>
                <a:spcPts val="525"/>
              </a:spcBef>
            </a:pPr>
            <a:r>
              <a:rPr lang="el-GR" sz="2200" dirty="0">
                <a:ea typeface="ヒラギノ角ゴ Pro W3" pitchFamily="-84" charset="-128"/>
              </a:rPr>
              <a:t>Τόσο η δημοσιονομική όσο και η νομισματική πολιτική μπορούν να χρησιμοποιηθούν για την αύξηση της παραγωγής.</a:t>
            </a:r>
            <a:endParaRPr lang="en-US" sz="2200" dirty="0">
              <a:ea typeface="ヒラギノ角ゴ Pro W3" pitchFamily="-84" charset="-128"/>
            </a:endParaRPr>
          </a:p>
        </p:txBody>
      </p:sp>
    </p:spTree>
    <p:extLst>
      <p:ext uri="{BB962C8B-B14F-4D97-AF65-F5344CB8AC3E}">
        <p14:creationId xmlns="" xmlns:p14="http://schemas.microsoft.com/office/powerpoint/2010/main" val="51891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153400" cy="553998"/>
          </a:xfrm>
        </p:spPr>
        <p:txBody>
          <a:bodyPr wrap="square">
            <a:spAutoFit/>
          </a:bodyPr>
          <a:lstStyle/>
          <a:p>
            <a:r>
              <a:rPr lang="el-GR" sz="3600" dirty="0">
                <a:latin typeface="+mj-lt"/>
              </a:rPr>
              <a:t>Σχεδιάγραμμα Κεφαλαίου</a:t>
            </a:r>
            <a:r>
              <a:rPr lang="en-US" sz="3600" dirty="0">
                <a:latin typeface="+mj-lt"/>
              </a:rPr>
              <a:t> 5 </a:t>
            </a:r>
          </a:p>
        </p:txBody>
      </p:sp>
      <p:sp>
        <p:nvSpPr>
          <p:cNvPr id="3" name="Content Placeholder 2"/>
          <p:cNvSpPr>
            <a:spLocks noGrp="1"/>
          </p:cNvSpPr>
          <p:nvPr>
            <p:ph idx="1"/>
          </p:nvPr>
        </p:nvSpPr>
        <p:spPr>
          <a:xfrm>
            <a:off x="457200" y="838200"/>
            <a:ext cx="8229600" cy="2985433"/>
          </a:xfrm>
        </p:spPr>
        <p:txBody>
          <a:bodyPr wrap="square">
            <a:spAutoFit/>
          </a:bodyPr>
          <a:lstStyle/>
          <a:p>
            <a:pPr marL="533400" lvl="0" indent="-533400">
              <a:spcBef>
                <a:spcPts val="1200"/>
              </a:spcBef>
              <a:buClr>
                <a:schemeClr val="lt1"/>
              </a:buClr>
              <a:buSzPct val="25000"/>
              <a:buNone/>
            </a:pPr>
            <a:r>
              <a:rPr lang="el-GR" sz="2400" b="1" dirty="0"/>
              <a:t>Αγορές αγαθών και χρήματος</a:t>
            </a:r>
            <a:r>
              <a:rPr lang="en-IN" sz="2400" b="1" dirty="0"/>
              <a:t>: </a:t>
            </a:r>
            <a:r>
              <a:rPr lang="el-GR" sz="2400" b="1" dirty="0"/>
              <a:t>Το υπόδειγμα</a:t>
            </a:r>
            <a:r>
              <a:rPr lang="en-IN" sz="2400" b="1" dirty="0"/>
              <a:t> </a:t>
            </a:r>
            <a:r>
              <a:rPr lang="en-IN" sz="2400" b="1" i="1" kern="0" spc="-350" dirty="0"/>
              <a:t>I </a:t>
            </a:r>
            <a:r>
              <a:rPr lang="en-IN" sz="2400" b="1" i="1" dirty="0"/>
              <a:t>S-</a:t>
            </a:r>
            <a:r>
              <a:rPr lang="en-IN" sz="2400" b="1" i="1" kern="0" spc="-350" dirty="0"/>
              <a:t>L </a:t>
            </a:r>
            <a:r>
              <a:rPr lang="en-IN" sz="2400" b="1" i="1" dirty="0"/>
              <a:t>M</a:t>
            </a:r>
            <a:endParaRPr lang="en-IN" sz="2400" b="1" dirty="0"/>
          </a:p>
          <a:p>
            <a:pPr marL="533400" lvl="0" indent="-533400">
              <a:spcBef>
                <a:spcPts val="1200"/>
              </a:spcBef>
              <a:buClr>
                <a:schemeClr val="lt1"/>
              </a:buClr>
              <a:buSzPct val="25000"/>
              <a:buNone/>
            </a:pPr>
            <a:r>
              <a:rPr lang="en-IN" sz="2400" b="1" dirty="0">
                <a:solidFill>
                  <a:srgbClr val="007FA3"/>
                </a:solidFill>
              </a:rPr>
              <a:t>5.1</a:t>
            </a:r>
            <a:r>
              <a:rPr lang="en-IN" sz="2400" dirty="0"/>
              <a:t>	</a:t>
            </a:r>
            <a:r>
              <a:rPr lang="el-GR" sz="2400" dirty="0"/>
              <a:t>Αγορές αγαθών και η σχέση</a:t>
            </a:r>
            <a:r>
              <a:rPr lang="en-IN" sz="2400" dirty="0"/>
              <a:t> </a:t>
            </a:r>
            <a:r>
              <a:rPr lang="en-IN" sz="2400" i="1" kern="0" spc="-350" dirty="0"/>
              <a:t>I </a:t>
            </a:r>
            <a:r>
              <a:rPr lang="en-IN" sz="2400" i="1" dirty="0"/>
              <a:t>S</a:t>
            </a:r>
            <a:r>
              <a:rPr lang="en-IN" sz="2400" dirty="0"/>
              <a:t> </a:t>
            </a:r>
          </a:p>
          <a:p>
            <a:pPr marL="533400" lvl="0" indent="-533400">
              <a:spcBef>
                <a:spcPts val="1200"/>
              </a:spcBef>
              <a:buClr>
                <a:schemeClr val="lt1"/>
              </a:buClr>
              <a:buSzPct val="25000"/>
              <a:buNone/>
            </a:pPr>
            <a:r>
              <a:rPr lang="en-IN" sz="2400" b="1" dirty="0">
                <a:solidFill>
                  <a:srgbClr val="007FA3"/>
                </a:solidFill>
              </a:rPr>
              <a:t>5.2</a:t>
            </a:r>
            <a:r>
              <a:rPr lang="en-IN" sz="2400" dirty="0"/>
              <a:t>	</a:t>
            </a:r>
            <a:r>
              <a:rPr lang="el-GR" sz="2400" dirty="0"/>
              <a:t>Αγορές χρήματος και η σχέση</a:t>
            </a:r>
            <a:r>
              <a:rPr lang="en-IN" sz="2400" dirty="0"/>
              <a:t> </a:t>
            </a:r>
            <a:r>
              <a:rPr lang="en-IN" sz="2400" i="1" kern="0" spc="-350" dirty="0"/>
              <a:t>L </a:t>
            </a:r>
            <a:r>
              <a:rPr lang="en-IN" sz="2400" i="1" dirty="0"/>
              <a:t>M</a:t>
            </a:r>
            <a:endParaRPr lang="en-IN" sz="2400" dirty="0"/>
          </a:p>
          <a:p>
            <a:pPr marL="533400" lvl="0" indent="-533400">
              <a:spcBef>
                <a:spcPts val="1200"/>
              </a:spcBef>
              <a:buClr>
                <a:schemeClr val="lt1"/>
              </a:buClr>
              <a:buSzPct val="25000"/>
              <a:buNone/>
            </a:pPr>
            <a:r>
              <a:rPr lang="en-IN" sz="2400" b="1" dirty="0">
                <a:solidFill>
                  <a:srgbClr val="007FA3"/>
                </a:solidFill>
              </a:rPr>
              <a:t>5.3</a:t>
            </a:r>
            <a:r>
              <a:rPr lang="en-IN" sz="2400" dirty="0"/>
              <a:t>	</a:t>
            </a:r>
            <a:r>
              <a:rPr lang="el-GR" sz="2400" dirty="0"/>
              <a:t>Συνδυάζοντας τις σχέσεις</a:t>
            </a:r>
            <a:r>
              <a:rPr lang="en-IN" sz="2400" dirty="0"/>
              <a:t> </a:t>
            </a:r>
            <a:r>
              <a:rPr lang="en-IN" sz="2400" i="1" kern="0" spc="-350" dirty="0"/>
              <a:t>I </a:t>
            </a:r>
            <a:r>
              <a:rPr lang="en-IN" sz="2400" i="1" dirty="0"/>
              <a:t>S</a:t>
            </a:r>
            <a:r>
              <a:rPr lang="en-IN" sz="2400" dirty="0"/>
              <a:t> </a:t>
            </a:r>
            <a:r>
              <a:rPr lang="el-GR" sz="2400" dirty="0"/>
              <a:t>και</a:t>
            </a:r>
            <a:r>
              <a:rPr lang="en-IN" sz="2400" dirty="0"/>
              <a:t> </a:t>
            </a:r>
            <a:r>
              <a:rPr lang="en-IN" sz="2400" i="1" kern="0" spc="-350" dirty="0"/>
              <a:t>L </a:t>
            </a:r>
            <a:r>
              <a:rPr lang="en-IN" sz="2400" i="1" dirty="0"/>
              <a:t>M</a:t>
            </a:r>
            <a:endParaRPr lang="en-IN" sz="2400" dirty="0"/>
          </a:p>
          <a:p>
            <a:pPr marL="533400" lvl="0" indent="-533400">
              <a:spcBef>
                <a:spcPts val="1200"/>
              </a:spcBef>
              <a:buClr>
                <a:schemeClr val="lt1"/>
              </a:buClr>
              <a:buSzPct val="25000"/>
              <a:buNone/>
            </a:pPr>
            <a:r>
              <a:rPr lang="en-IN" sz="2400" b="1" dirty="0">
                <a:solidFill>
                  <a:srgbClr val="007FA3"/>
                </a:solidFill>
              </a:rPr>
              <a:t>5.4</a:t>
            </a:r>
            <a:r>
              <a:rPr lang="en-IN" sz="2400" dirty="0"/>
              <a:t>	</a:t>
            </a:r>
            <a:r>
              <a:rPr lang="el-GR" sz="2400" dirty="0"/>
              <a:t>Χρήση μίγματος πολιτικής</a:t>
            </a:r>
            <a:endParaRPr lang="en-IN" sz="2400" dirty="0"/>
          </a:p>
          <a:p>
            <a:pPr marL="533400" lvl="0" indent="-533400">
              <a:spcBef>
                <a:spcPts val="1200"/>
              </a:spcBef>
              <a:buClr>
                <a:schemeClr val="lt1"/>
              </a:buClr>
              <a:buSzPct val="25000"/>
              <a:buNone/>
            </a:pPr>
            <a:r>
              <a:rPr lang="en-IN" sz="2400" b="1" dirty="0">
                <a:solidFill>
                  <a:srgbClr val="007FA3"/>
                </a:solidFill>
              </a:rPr>
              <a:t>5.5</a:t>
            </a:r>
            <a:r>
              <a:rPr lang="en-IN" sz="2400" dirty="0"/>
              <a:t>	</a:t>
            </a:r>
            <a:r>
              <a:rPr lang="el-GR" sz="2400" dirty="0"/>
              <a:t>Πώς ταιριάζει το υπόδειγμα</a:t>
            </a:r>
            <a:r>
              <a:rPr lang="en-IN" sz="2400" dirty="0"/>
              <a:t> </a:t>
            </a:r>
            <a:r>
              <a:rPr lang="en-IN" sz="2400" i="1" kern="0" spc="-350" dirty="0"/>
              <a:t>I </a:t>
            </a:r>
            <a:r>
              <a:rPr lang="en-IN" sz="2400" i="1" dirty="0"/>
              <a:t>S-</a:t>
            </a:r>
            <a:r>
              <a:rPr lang="en-IN" sz="2400" i="1" kern="0" spc="-350" dirty="0"/>
              <a:t>L </a:t>
            </a:r>
            <a:r>
              <a:rPr lang="en-IN" sz="2400" i="1" dirty="0"/>
              <a:t>M</a:t>
            </a:r>
            <a:r>
              <a:rPr lang="en-IN" sz="2400" dirty="0"/>
              <a:t> </a:t>
            </a:r>
            <a:r>
              <a:rPr lang="el-GR" sz="2400" dirty="0"/>
              <a:t>στα γεγονότα;</a:t>
            </a:r>
            <a:endParaRPr lang="en-IN" sz="2400" dirty="0"/>
          </a:p>
        </p:txBody>
      </p:sp>
    </p:spTree>
    <p:extLst>
      <p:ext uri="{BB962C8B-B14F-4D97-AF65-F5344CB8AC3E}">
        <p14:creationId xmlns="" xmlns:p14="http://schemas.microsoft.com/office/powerpoint/2010/main" val="1036042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38200"/>
            <a:ext cx="8229600" cy="738664"/>
          </a:xfrm>
        </p:spPr>
        <p:txBody>
          <a:bodyPr>
            <a:noAutofit/>
          </a:bodyPr>
          <a:lstStyle/>
          <a:p>
            <a:pPr marL="0" indent="0">
              <a:buNone/>
            </a:pPr>
            <a:r>
              <a:rPr lang="el-GR" sz="2200" b="1" dirty="0">
                <a:ea typeface="ヒラギノ角ゴ Pro W3" pitchFamily="-65" charset="-128"/>
              </a:rPr>
              <a:t>Απεικόνιση</a:t>
            </a:r>
            <a:r>
              <a:rPr lang="en-IN" sz="2200" b="1" dirty="0">
                <a:ea typeface="ヒラギノ角ゴ Pro W3" pitchFamily="-65" charset="-128"/>
              </a:rPr>
              <a:t> 5.8 </a:t>
            </a:r>
            <a:r>
              <a:rPr lang="el-GR" sz="2200" dirty="0">
                <a:ea typeface="ヒラギノ角ゴ Pro W3" pitchFamily="-65" charset="-128"/>
              </a:rPr>
              <a:t>Οι επιπτώσεις ενός συνδυασμού δημοσιονομικής και νομισματικής πολιτικής</a:t>
            </a:r>
            <a:endParaRPr lang="en-IN" sz="2200" dirty="0">
              <a:ea typeface="ヒラギノ角ゴ Pro W3" pitchFamily="-65" charset="-128"/>
            </a:endParaRPr>
          </a:p>
        </p:txBody>
      </p:sp>
      <p:sp>
        <p:nvSpPr>
          <p:cNvPr id="6" name="Content Placeholder 5"/>
          <p:cNvSpPr>
            <a:spLocks noGrp="1"/>
          </p:cNvSpPr>
          <p:nvPr>
            <p:ph idx="13"/>
          </p:nvPr>
        </p:nvSpPr>
        <p:spPr>
          <a:xfrm>
            <a:off x="457200" y="1600200"/>
            <a:ext cx="8229600" cy="1295400"/>
          </a:xfrm>
        </p:spPr>
        <p:txBody>
          <a:bodyPr>
            <a:noAutofit/>
          </a:bodyPr>
          <a:lstStyle/>
          <a:p>
            <a:pPr marL="0" indent="0">
              <a:spcBef>
                <a:spcPts val="600"/>
              </a:spcBef>
              <a:buNone/>
            </a:pPr>
            <a:r>
              <a:rPr lang="el-GR" sz="1800" dirty="0" smtClean="0"/>
              <a:t>Η δημοσιονομική επέκταση μετατοπίζει την καμπύλη </a:t>
            </a:r>
            <a:r>
              <a:rPr lang="en-US" sz="1800" i="1" kern="0" spc="-350" dirty="0" smtClean="0"/>
              <a:t>I </a:t>
            </a:r>
            <a:r>
              <a:rPr lang="en-US" sz="1800" i="1" dirty="0"/>
              <a:t>S</a:t>
            </a:r>
            <a:r>
              <a:rPr lang="en-US" sz="1800" dirty="0"/>
              <a:t> </a:t>
            </a:r>
            <a:r>
              <a:rPr lang="el-GR" sz="1800" dirty="0" smtClean="0"/>
              <a:t>προς τα δεξιά</a:t>
            </a:r>
            <a:r>
              <a:rPr lang="en-US" sz="1800" dirty="0" smtClean="0"/>
              <a:t>.</a:t>
            </a:r>
            <a:r>
              <a:rPr lang="el-GR" sz="1800" dirty="0" smtClean="0"/>
              <a:t/>
            </a:r>
            <a:br>
              <a:rPr lang="el-GR" sz="1800" dirty="0" smtClean="0"/>
            </a:br>
            <a:r>
              <a:rPr lang="el-GR" sz="1800" dirty="0" smtClean="0"/>
              <a:t>Μια </a:t>
            </a:r>
            <a:r>
              <a:rPr lang="el-GR" sz="1800" dirty="0" smtClean="0"/>
              <a:t>νομισματική επέκταση μετατοπίζει τη γραμμή </a:t>
            </a:r>
            <a:r>
              <a:rPr lang="en-US" sz="1800" i="1" kern="0" spc="-350" dirty="0" smtClean="0"/>
              <a:t>L</a:t>
            </a:r>
            <a:r>
              <a:rPr lang="el-GR" sz="1800" i="1" kern="0" spc="-350" dirty="0" smtClean="0"/>
              <a:t> </a:t>
            </a:r>
            <a:r>
              <a:rPr lang="en-US" sz="1800" i="1" dirty="0" smtClean="0"/>
              <a:t>M</a:t>
            </a:r>
            <a:r>
              <a:rPr lang="en-US" sz="1800" dirty="0" smtClean="0"/>
              <a:t> </a:t>
            </a:r>
            <a:r>
              <a:rPr lang="el-GR" sz="1800" dirty="0" smtClean="0"/>
              <a:t>προς τα κάτω</a:t>
            </a:r>
            <a:r>
              <a:rPr lang="en-US" sz="1800" dirty="0" smtClean="0"/>
              <a:t>.</a:t>
            </a:r>
            <a:r>
              <a:rPr lang="el-GR" sz="1800" dirty="0" smtClean="0"/>
              <a:t/>
            </a:r>
            <a:br>
              <a:rPr lang="el-GR" sz="1800" dirty="0" smtClean="0"/>
            </a:br>
            <a:r>
              <a:rPr lang="el-GR" sz="1800" dirty="0" smtClean="0"/>
              <a:t>Και </a:t>
            </a:r>
            <a:r>
              <a:rPr lang="el-GR" sz="1800" dirty="0" smtClean="0"/>
              <a:t>οι δυο οδηγούν σε αύξηση της παραγωγής</a:t>
            </a:r>
            <a:r>
              <a:rPr lang="en-US" sz="1800" dirty="0" smtClean="0"/>
              <a:t>.</a:t>
            </a:r>
            <a:endParaRPr lang="en-US" sz="1800" dirty="0"/>
          </a:p>
        </p:txBody>
      </p:sp>
      <p:pic>
        <p:nvPicPr>
          <p:cNvPr id="9218" name="Picture 2"/>
          <p:cNvPicPr>
            <a:picLocks noChangeAspect="1" noChangeArrowheads="1"/>
          </p:cNvPicPr>
          <p:nvPr/>
        </p:nvPicPr>
        <p:blipFill>
          <a:blip r:embed="rId3" cstate="print"/>
          <a:srcRect/>
          <a:stretch>
            <a:fillRect/>
          </a:stretch>
        </p:blipFill>
        <p:spPr bwMode="auto">
          <a:xfrm>
            <a:off x="1981200" y="2471738"/>
            <a:ext cx="4572000" cy="3929062"/>
          </a:xfrm>
          <a:prstGeom prst="rect">
            <a:avLst/>
          </a:prstGeom>
          <a:noFill/>
          <a:ln w="9525">
            <a:noFill/>
            <a:miter lim="800000"/>
            <a:headEnd/>
            <a:tailEnd/>
          </a:ln>
        </p:spPr>
      </p:pic>
      <p:sp>
        <p:nvSpPr>
          <p:cNvPr id="8" name="Title 1"/>
          <p:cNvSpPr>
            <a:spLocks noGrp="1"/>
          </p:cNvSpPr>
          <p:nvPr>
            <p:ph type="title"/>
          </p:nvPr>
        </p:nvSpPr>
        <p:spPr>
          <a:xfrm>
            <a:off x="457200" y="0"/>
            <a:ext cx="8229600" cy="457200"/>
          </a:xfrm>
        </p:spPr>
        <p:txBody>
          <a:bodyPr wrap="square">
            <a:noAutofit/>
          </a:bodyPr>
          <a:lstStyle/>
          <a:p>
            <a:r>
              <a:rPr lang="en-IN" sz="2800" dirty="0">
                <a:latin typeface="+mj-lt"/>
              </a:rPr>
              <a:t>5.4 </a:t>
            </a:r>
            <a:r>
              <a:rPr lang="el-GR" sz="2800" dirty="0">
                <a:latin typeface="+mj-lt"/>
              </a:rPr>
              <a:t>Χρήση μίγματος πολιτικής</a:t>
            </a:r>
            <a:r>
              <a:rPr lang="en-IN" sz="2800" dirty="0">
                <a:latin typeface="+mj-lt"/>
              </a:rPr>
              <a:t> </a:t>
            </a:r>
            <a:r>
              <a:rPr lang="en-IN" sz="2800" dirty="0" smtClean="0">
                <a:latin typeface="+mj-lt"/>
              </a:rPr>
              <a:t>(</a:t>
            </a:r>
            <a:r>
              <a:rPr lang="el-GR" sz="2800" dirty="0" smtClean="0">
                <a:latin typeface="+mj-lt"/>
              </a:rPr>
              <a:t>2</a:t>
            </a:r>
            <a:r>
              <a:rPr lang="en-IN" sz="2800" dirty="0" smtClean="0">
                <a:latin typeface="+mj-lt"/>
              </a:rPr>
              <a:t> </a:t>
            </a:r>
            <a:r>
              <a:rPr lang="el-GR" sz="2800" dirty="0">
                <a:latin typeface="+mj-lt"/>
              </a:rPr>
              <a:t>από</a:t>
            </a:r>
            <a:r>
              <a:rPr lang="en-IN" sz="2800" dirty="0">
                <a:latin typeface="+mj-lt"/>
              </a:rPr>
              <a:t> 3)</a:t>
            </a:r>
            <a:endParaRPr lang="en-US" sz="2800" dirty="0">
              <a:latin typeface="+mj-lt"/>
            </a:endParaRPr>
          </a:p>
        </p:txBody>
      </p:sp>
    </p:spTree>
    <p:extLst>
      <p:ext uri="{BB962C8B-B14F-4D97-AF65-F5344CB8AC3E}">
        <p14:creationId xmlns="" xmlns:p14="http://schemas.microsoft.com/office/powerpoint/2010/main" val="1380231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Η ύφεση του 2001 στις ΗΠΑ</a:t>
            </a:r>
            <a:r>
              <a:rPr lang="en-IN" sz="2800" dirty="0">
                <a:latin typeface="+mj-lt"/>
              </a:rPr>
              <a:t> (1 </a:t>
            </a:r>
            <a:r>
              <a:rPr lang="el-GR" sz="2800" dirty="0">
                <a:latin typeface="+mj-lt"/>
              </a:rPr>
              <a:t>από</a:t>
            </a:r>
            <a:r>
              <a:rPr lang="en-IN" sz="2800" dirty="0">
                <a:latin typeface="+mj-lt"/>
              </a:rPr>
              <a:t> 3)</a:t>
            </a:r>
            <a:endParaRPr lang="en-US" sz="2800" dirty="0">
              <a:latin typeface="+mj-lt"/>
            </a:endParaRPr>
          </a:p>
        </p:txBody>
      </p:sp>
      <p:sp>
        <p:nvSpPr>
          <p:cNvPr id="5" name="Content Placeholder 4"/>
          <p:cNvSpPr>
            <a:spLocks noGrp="1"/>
          </p:cNvSpPr>
          <p:nvPr>
            <p:ph idx="1"/>
          </p:nvPr>
        </p:nvSpPr>
        <p:spPr>
          <a:xfrm>
            <a:off x="457200" y="1066800"/>
            <a:ext cx="8229600" cy="685800"/>
          </a:xfrm>
        </p:spPr>
        <p:txBody>
          <a:bodyPr>
            <a:noAutofit/>
          </a:bodyPr>
          <a:lstStyle/>
          <a:p>
            <a:pPr>
              <a:buFontTx/>
              <a:buNone/>
            </a:pPr>
            <a:r>
              <a:rPr lang="el-GR" sz="2200" b="1" dirty="0">
                <a:ea typeface="ヒラギノ角ゴ Pro W3" pitchFamily="-65" charset="-128"/>
              </a:rPr>
              <a:t>Σχήμα</a:t>
            </a:r>
            <a:r>
              <a:rPr lang="en-US" sz="2200" b="1" dirty="0">
                <a:ea typeface="ヒラギノ角ゴ Pro W3" pitchFamily="-65" charset="-128"/>
              </a:rPr>
              <a:t> 1</a:t>
            </a:r>
            <a:r>
              <a:rPr lang="en-US" sz="2200" dirty="0">
                <a:ea typeface="ヒラギノ角ゴ Pro W3" pitchFamily="-65" charset="-128"/>
              </a:rPr>
              <a:t> </a:t>
            </a:r>
            <a:r>
              <a:rPr lang="el-GR" sz="2200" dirty="0" smtClean="0">
                <a:ea typeface="ヒラギノ角ゴ Pro W3" pitchFamily="-65" charset="-128"/>
              </a:rPr>
              <a:t>Ρυθμός </a:t>
            </a:r>
            <a:r>
              <a:rPr lang="el-GR" sz="2200" dirty="0">
                <a:ea typeface="ヒラギノ角ゴ Pro W3" pitchFamily="-65" charset="-128"/>
              </a:rPr>
              <a:t>ανάπτυξης των ΗΠΑ</a:t>
            </a:r>
            <a:r>
              <a:rPr lang="en-US" sz="2200" dirty="0">
                <a:ea typeface="ヒラギノ角ゴ Pro W3" pitchFamily="-65" charset="-128"/>
              </a:rPr>
              <a:t>, </a:t>
            </a:r>
            <a:r>
              <a:rPr lang="en-US" sz="2200" dirty="0" smtClean="0">
                <a:ea typeface="ヒラギノ角ゴ Pro W3" pitchFamily="-65" charset="-128"/>
              </a:rPr>
              <a:t>1999</a:t>
            </a:r>
            <a:r>
              <a:rPr lang="el-GR" sz="2200" dirty="0" smtClean="0">
                <a:ea typeface="ヒラギノ角ゴ Pro W3" pitchFamily="-65" charset="-128"/>
              </a:rPr>
              <a:t>:1-</a:t>
            </a:r>
            <a:r>
              <a:rPr lang="en-US" sz="2200" dirty="0" smtClean="0">
                <a:ea typeface="ヒラギノ角ゴ Pro W3" pitchFamily="-65" charset="-128"/>
              </a:rPr>
              <a:t>2002</a:t>
            </a:r>
            <a:r>
              <a:rPr lang="el-GR" sz="2200" dirty="0" smtClean="0">
                <a:ea typeface="ヒラギノ角ゴ Pro W3" pitchFamily="-65" charset="-128"/>
              </a:rPr>
              <a:t>:4</a:t>
            </a:r>
            <a:endParaRPr lang="en-US" sz="2200" dirty="0">
              <a:ea typeface="ヒラギノ角ゴ Pro W3" pitchFamily="-65" charset="-128"/>
            </a:endParaRPr>
          </a:p>
        </p:txBody>
      </p:sp>
      <p:sp>
        <p:nvSpPr>
          <p:cNvPr id="6" name="Content Placeholder 5"/>
          <p:cNvSpPr>
            <a:spLocks noGrp="1"/>
          </p:cNvSpPr>
          <p:nvPr>
            <p:ph idx="13"/>
          </p:nvPr>
        </p:nvSpPr>
        <p:spPr>
          <a:xfrm>
            <a:off x="381000" y="1524000"/>
            <a:ext cx="8458200" cy="1437407"/>
          </a:xfrm>
        </p:spPr>
        <p:txBody>
          <a:bodyPr>
            <a:noAutofit/>
          </a:bodyPr>
          <a:lstStyle/>
          <a:p>
            <a:pPr marL="0" indent="0">
              <a:spcBef>
                <a:spcPts val="600"/>
              </a:spcBef>
              <a:buNone/>
            </a:pPr>
            <a:r>
              <a:rPr lang="el-GR" sz="1800" dirty="0"/>
              <a:t>Το Εθνικό Γραφείο Οικονομικών Ερευνών κατέληξε στο συμπέρασμα ότι η οικονομία των ΗΠΑ βρισκόταν σε ύφεση μεταξύ Μαρτίου 2001 και Δεκεμβρίου 2001, που προκλήθηκε από απότομη πτώση </a:t>
            </a:r>
            <a:r>
              <a:rPr lang="el-GR" sz="1800" dirty="0" smtClean="0"/>
              <a:t>στη ζήτηση επενδύσεων</a:t>
            </a:r>
            <a:r>
              <a:rPr lang="en-IN" sz="1800" dirty="0" smtClean="0"/>
              <a:t>.</a:t>
            </a:r>
            <a:endParaRPr lang="en-IN" sz="1800" dirty="0"/>
          </a:p>
        </p:txBody>
      </p:sp>
      <p:sp>
        <p:nvSpPr>
          <p:cNvPr id="3" name="Content Placeholder 2"/>
          <p:cNvSpPr>
            <a:spLocks noGrp="1"/>
          </p:cNvSpPr>
          <p:nvPr>
            <p:ph sz="quarter" idx="14"/>
          </p:nvPr>
        </p:nvSpPr>
        <p:spPr>
          <a:xfrm>
            <a:off x="457200" y="6099776"/>
            <a:ext cx="8229600" cy="529624"/>
          </a:xfrm>
        </p:spPr>
        <p:txBody>
          <a:bodyPr/>
          <a:lstStyle/>
          <a:p>
            <a:pPr marL="0" indent="0">
              <a:buNone/>
            </a:pPr>
            <a:r>
              <a:rPr lang="el-GR" sz="1200" i="1" dirty="0" smtClean="0"/>
              <a:t>Πηγή</a:t>
            </a:r>
            <a:r>
              <a:rPr lang="en-US" sz="1200" i="1" dirty="0" smtClean="0"/>
              <a:t>: </a:t>
            </a:r>
            <a:r>
              <a:rPr lang="en-US" sz="1200" dirty="0"/>
              <a:t>Calculated using Series </a:t>
            </a:r>
            <a:r>
              <a:rPr lang="en-US" sz="1200" dirty="0" smtClean="0"/>
              <a:t>GDPC1</a:t>
            </a:r>
            <a:r>
              <a:rPr lang="en-US" sz="1200" dirty="0"/>
              <a:t>, Federal Reserve Economic Data (</a:t>
            </a:r>
            <a:r>
              <a:rPr lang="en-US" sz="1200" dirty="0" smtClean="0"/>
              <a:t>FRED</a:t>
            </a:r>
            <a:r>
              <a:rPr lang="en-US" sz="1200" dirty="0"/>
              <a:t>) </a:t>
            </a:r>
            <a:r>
              <a:rPr lang="en-US" sz="1200" dirty="0">
                <a:hlinkClick r:id="rId3" tooltip="http://research.stlouisfed.org/fred2/"/>
              </a:rPr>
              <a:t>http://research.stlouisfed.org/fred2/</a:t>
            </a:r>
            <a:endParaRPr lang="en-US" sz="1200" dirty="0"/>
          </a:p>
        </p:txBody>
      </p:sp>
      <p:pic>
        <p:nvPicPr>
          <p:cNvPr id="10242" name="Picture 2"/>
          <p:cNvPicPr>
            <a:picLocks noChangeAspect="1" noChangeArrowheads="1"/>
          </p:cNvPicPr>
          <p:nvPr/>
        </p:nvPicPr>
        <p:blipFill>
          <a:blip r:embed="rId4" cstate="print"/>
          <a:srcRect/>
          <a:stretch>
            <a:fillRect/>
          </a:stretch>
        </p:blipFill>
        <p:spPr bwMode="auto">
          <a:xfrm>
            <a:off x="2089326" y="2362200"/>
            <a:ext cx="4616274" cy="3577082"/>
          </a:xfrm>
          <a:prstGeom prst="rect">
            <a:avLst/>
          </a:prstGeom>
          <a:noFill/>
          <a:ln w="9525">
            <a:noFill/>
            <a:miter lim="800000"/>
            <a:headEnd/>
            <a:tailEnd/>
          </a:ln>
        </p:spPr>
      </p:pic>
    </p:spTree>
    <p:extLst>
      <p:ext uri="{BB962C8B-B14F-4D97-AF65-F5344CB8AC3E}">
        <p14:creationId xmlns="" xmlns:p14="http://schemas.microsoft.com/office/powerpoint/2010/main" val="3315766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92322"/>
            <a:ext cx="8458200" cy="355478"/>
          </a:xfrm>
        </p:spPr>
        <p:txBody>
          <a:bodyPr>
            <a:noAutofit/>
          </a:bodyPr>
          <a:lstStyle/>
          <a:p>
            <a:pPr>
              <a:buFontTx/>
              <a:buNone/>
            </a:pPr>
            <a:r>
              <a:rPr lang="el-GR" sz="2200" b="1" dirty="0">
                <a:ea typeface="ヒラギノ角ゴ Pro W3" pitchFamily="-65" charset="-128"/>
              </a:rPr>
              <a:t>Σχήμα</a:t>
            </a:r>
            <a:r>
              <a:rPr lang="en-US" sz="2200" b="1" dirty="0">
                <a:ea typeface="ヒラギノ角ゴ Pro W3" pitchFamily="-65" charset="-128"/>
              </a:rPr>
              <a:t> 2 </a:t>
            </a:r>
            <a:r>
              <a:rPr lang="el-GR" sz="2200" dirty="0">
                <a:ea typeface="ヒラギノ角ゴ Pro W3" pitchFamily="-65" charset="-128"/>
              </a:rPr>
              <a:t>Επιτόκιο ομοσπονδιακών </a:t>
            </a:r>
            <a:r>
              <a:rPr lang="el-GR" sz="2200" dirty="0" smtClean="0">
                <a:ea typeface="ヒラギノ角ゴ Pro W3" pitchFamily="-65" charset="-128"/>
              </a:rPr>
              <a:t>καταθέσεων</a:t>
            </a:r>
            <a:r>
              <a:rPr lang="en-US" sz="2200" dirty="0" smtClean="0">
                <a:ea typeface="ヒラギノ角ゴ Pro W3" pitchFamily="-65" charset="-128"/>
              </a:rPr>
              <a:t>, 1999</a:t>
            </a:r>
            <a:r>
              <a:rPr lang="el-GR" sz="2200" dirty="0" smtClean="0">
                <a:ea typeface="ヒラギノ角ゴ Pro W3" pitchFamily="-65" charset="-128"/>
              </a:rPr>
              <a:t>:1-</a:t>
            </a:r>
            <a:r>
              <a:rPr lang="en-US" sz="2200" dirty="0" smtClean="0">
                <a:ea typeface="ヒラギノ角ゴ Pro W3" pitchFamily="-65" charset="-128"/>
              </a:rPr>
              <a:t>2002</a:t>
            </a:r>
            <a:r>
              <a:rPr lang="el-GR" sz="2200" dirty="0" smtClean="0">
                <a:ea typeface="ヒラギノ角ゴ Pro W3" pitchFamily="-65" charset="-128"/>
              </a:rPr>
              <a:t>:4</a:t>
            </a:r>
            <a:endParaRPr lang="en-US" sz="2200" dirty="0">
              <a:latin typeface="Verdana (Body)" charset="0"/>
              <a:ea typeface="ヒラギノ角ゴ Pro W3" pitchFamily="-65" charset="-128"/>
            </a:endParaRPr>
          </a:p>
        </p:txBody>
      </p:sp>
      <p:sp>
        <p:nvSpPr>
          <p:cNvPr id="6" name="Content Placeholder 5"/>
          <p:cNvSpPr>
            <a:spLocks noGrp="1"/>
          </p:cNvSpPr>
          <p:nvPr>
            <p:ph idx="13"/>
          </p:nvPr>
        </p:nvSpPr>
        <p:spPr>
          <a:xfrm>
            <a:off x="457200" y="1524000"/>
            <a:ext cx="8229600" cy="1057273"/>
          </a:xfrm>
        </p:spPr>
        <p:txBody>
          <a:bodyPr>
            <a:noAutofit/>
          </a:bodyPr>
          <a:lstStyle/>
          <a:p>
            <a:pPr marL="0" indent="0">
              <a:spcBef>
                <a:spcPts val="600"/>
              </a:spcBef>
              <a:buNone/>
            </a:pPr>
            <a:r>
              <a:rPr lang="el-GR" sz="1800" dirty="0"/>
              <a:t>Η ύφεση αντιμετωπίστηκε με ισχυρή απόκριση μακροοικονομικής πολιτικής</a:t>
            </a:r>
            <a:r>
              <a:rPr lang="el-GR" sz="1800" dirty="0" smtClean="0"/>
              <a:t>. </a:t>
            </a:r>
            <a:r>
              <a:rPr lang="el-GR" sz="1800" dirty="0" smtClean="0"/>
              <a:t/>
            </a:r>
            <a:br>
              <a:rPr lang="el-GR" sz="1800" dirty="0" smtClean="0"/>
            </a:br>
            <a:r>
              <a:rPr lang="el-GR" sz="1800" dirty="0" smtClean="0"/>
              <a:t>Η </a:t>
            </a:r>
            <a:r>
              <a:rPr lang="el-GR" sz="1800" dirty="0" err="1"/>
              <a:t>Fed</a:t>
            </a:r>
            <a:r>
              <a:rPr lang="el-GR" sz="1800" dirty="0"/>
              <a:t> μείωσε το επιτόκιο των ομοσπονδιακών </a:t>
            </a:r>
            <a:r>
              <a:rPr lang="el-GR" sz="1800" dirty="0" smtClean="0"/>
              <a:t>καταθέσεων από </a:t>
            </a:r>
            <a:r>
              <a:rPr lang="el-GR" sz="1800" dirty="0"/>
              <a:t>6,5% τον Ιανουάριο σε 2% στο τέλος του 2001.</a:t>
            </a:r>
            <a:endParaRPr lang="en-IN" sz="1800" dirty="0"/>
          </a:p>
        </p:txBody>
      </p:sp>
      <p:sp>
        <p:nvSpPr>
          <p:cNvPr id="3" name="Content Placeholder 2"/>
          <p:cNvSpPr>
            <a:spLocks noGrp="1"/>
          </p:cNvSpPr>
          <p:nvPr>
            <p:ph sz="quarter" idx="14"/>
          </p:nvPr>
        </p:nvSpPr>
        <p:spPr>
          <a:xfrm>
            <a:off x="457200" y="5847921"/>
            <a:ext cx="8229600" cy="476679"/>
          </a:xfrm>
        </p:spPr>
        <p:txBody>
          <a:bodyPr/>
          <a:lstStyle/>
          <a:p>
            <a:pPr marL="0" indent="0">
              <a:buNone/>
            </a:pPr>
            <a:r>
              <a:rPr lang="el-GR" sz="1200" i="1" dirty="0" smtClean="0"/>
              <a:t>Πηγή</a:t>
            </a:r>
            <a:r>
              <a:rPr lang="en-US" sz="1200" i="1" dirty="0" smtClean="0"/>
              <a:t>: </a:t>
            </a:r>
            <a:r>
              <a:rPr lang="en-US" sz="1200" dirty="0"/>
              <a:t>Calculated using Series </a:t>
            </a:r>
            <a:r>
              <a:rPr lang="en-US" sz="1200" dirty="0" smtClean="0"/>
              <a:t>GDP</a:t>
            </a:r>
            <a:r>
              <a:rPr lang="en-US" sz="1200" dirty="0"/>
              <a:t>, </a:t>
            </a:r>
            <a:r>
              <a:rPr lang="en-US" sz="1200" dirty="0" smtClean="0"/>
              <a:t>FGRECPY</a:t>
            </a:r>
            <a:r>
              <a:rPr lang="en-US" sz="1200" dirty="0"/>
              <a:t>, </a:t>
            </a:r>
            <a:r>
              <a:rPr lang="en-US" sz="1200" dirty="0" smtClean="0"/>
              <a:t>FGEXPND</a:t>
            </a:r>
            <a:r>
              <a:rPr lang="en-US" sz="1200" dirty="0"/>
              <a:t>, Federal Reserve Economic Data (</a:t>
            </a:r>
            <a:r>
              <a:rPr lang="en-US" sz="1200" dirty="0" smtClean="0"/>
              <a:t>FRED</a:t>
            </a:r>
            <a:r>
              <a:rPr lang="en-US" sz="1200" dirty="0"/>
              <a:t>) </a:t>
            </a:r>
            <a:r>
              <a:rPr lang="en-US" sz="1200" dirty="0">
                <a:hlinkClick r:id="rId3" tooltip="http://research.stlouisfed.org/fred2/"/>
              </a:rPr>
              <a:t>http://research.stlouisfed.org/fred2/</a:t>
            </a:r>
            <a:endParaRPr lang="en-US" sz="1200" dirty="0"/>
          </a:p>
        </p:txBody>
      </p:sp>
      <p:pic>
        <p:nvPicPr>
          <p:cNvPr id="11266" name="Picture 2"/>
          <p:cNvPicPr>
            <a:picLocks noChangeAspect="1" noChangeArrowheads="1"/>
          </p:cNvPicPr>
          <p:nvPr/>
        </p:nvPicPr>
        <p:blipFill>
          <a:blip r:embed="rId4" cstate="print"/>
          <a:srcRect/>
          <a:stretch>
            <a:fillRect/>
          </a:stretch>
        </p:blipFill>
        <p:spPr bwMode="auto">
          <a:xfrm>
            <a:off x="2209800" y="2370513"/>
            <a:ext cx="4343400" cy="3427160"/>
          </a:xfrm>
          <a:prstGeom prst="rect">
            <a:avLst/>
          </a:prstGeom>
          <a:noFill/>
          <a:ln w="9525">
            <a:noFill/>
            <a:miter lim="800000"/>
            <a:headEnd/>
            <a:tailEnd/>
          </a:ln>
        </p:spPr>
      </p:pic>
      <p:sp>
        <p:nvSpPr>
          <p:cNvPr id="8" name="Title 1"/>
          <p:cNvSpPr>
            <a:spLocks noGrp="1"/>
          </p:cNvSpPr>
          <p:nvPr>
            <p:ph type="title"/>
          </p:nvPr>
        </p:nvSpPr>
        <p:spPr>
          <a:xfrm>
            <a:off x="457200" y="0"/>
            <a:ext cx="8229600" cy="8382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Η ύφεση του 2001 στις ΗΠΑ</a:t>
            </a:r>
            <a:r>
              <a:rPr lang="en-IN" sz="2800" dirty="0">
                <a:latin typeface="+mj-lt"/>
              </a:rPr>
              <a:t> </a:t>
            </a:r>
            <a:r>
              <a:rPr lang="en-IN" sz="2800" dirty="0" smtClean="0">
                <a:latin typeface="+mj-lt"/>
              </a:rPr>
              <a:t>(</a:t>
            </a:r>
            <a:r>
              <a:rPr lang="el-GR" sz="2800" dirty="0" smtClean="0">
                <a:latin typeface="+mj-lt"/>
              </a:rPr>
              <a:t>2</a:t>
            </a:r>
            <a:r>
              <a:rPr lang="en-IN" sz="2800" dirty="0" smtClean="0">
                <a:latin typeface="+mj-lt"/>
              </a:rPr>
              <a:t> </a:t>
            </a:r>
            <a:r>
              <a:rPr lang="el-GR" sz="2800" dirty="0">
                <a:latin typeface="+mj-lt"/>
              </a:rPr>
              <a:t>από</a:t>
            </a:r>
            <a:r>
              <a:rPr lang="en-IN" sz="2800" dirty="0">
                <a:latin typeface="+mj-lt"/>
              </a:rPr>
              <a:t> 3)</a:t>
            </a:r>
            <a:endParaRPr lang="en-US" sz="2800" dirty="0">
              <a:latin typeface="+mj-lt"/>
            </a:endParaRPr>
          </a:p>
        </p:txBody>
      </p:sp>
    </p:spTree>
    <p:extLst>
      <p:ext uri="{BB962C8B-B14F-4D97-AF65-F5344CB8AC3E}">
        <p14:creationId xmlns="" xmlns:p14="http://schemas.microsoft.com/office/powerpoint/2010/main" val="1265782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22848"/>
            <a:ext cx="8229600" cy="629752"/>
          </a:xfrm>
        </p:spPr>
        <p:txBody>
          <a:bodyPr>
            <a:noAutofit/>
          </a:bodyPr>
          <a:lstStyle/>
          <a:p>
            <a:pPr marL="0" indent="0">
              <a:buFontTx/>
              <a:buNone/>
            </a:pPr>
            <a:r>
              <a:rPr lang="el-GR" sz="2200" b="1" dirty="0">
                <a:ea typeface="ヒラギノ角ゴ Pro W3" pitchFamily="-65" charset="-128"/>
              </a:rPr>
              <a:t>Σχήμα</a:t>
            </a:r>
            <a:r>
              <a:rPr lang="en-US" sz="2200" b="1" dirty="0">
                <a:ea typeface="ヒラギノ角ゴ Pro W3" pitchFamily="-65" charset="-128"/>
              </a:rPr>
              <a:t> 3 </a:t>
            </a:r>
            <a:r>
              <a:rPr lang="el-GR" sz="2200" dirty="0" smtClean="0">
                <a:ea typeface="ヒラギノ角ゴ Pro W3" pitchFamily="-65" charset="-128"/>
              </a:rPr>
              <a:t>Έσοδα </a:t>
            </a:r>
            <a:r>
              <a:rPr lang="el-GR" sz="2200" dirty="0">
                <a:ea typeface="ヒラギノ角ゴ Pro W3" pitchFamily="-65" charset="-128"/>
              </a:rPr>
              <a:t>και δαπάνες της Ομοσπονδιακής κυβέρνησης των ΗΠΑ  (ως </a:t>
            </a:r>
            <a:r>
              <a:rPr lang="el-GR" sz="2200" dirty="0" smtClean="0">
                <a:ea typeface="ヒラギノ角ゴ Pro W3" pitchFamily="-65" charset="-128"/>
              </a:rPr>
              <a:t>ποσοστό </a:t>
            </a:r>
            <a:r>
              <a:rPr lang="el-GR" sz="2200" dirty="0">
                <a:ea typeface="ヒラギノ角ゴ Pro W3" pitchFamily="-65" charset="-128"/>
              </a:rPr>
              <a:t>του ΑΕΠ)</a:t>
            </a:r>
            <a:r>
              <a:rPr lang="en-US" sz="2200" dirty="0">
                <a:ea typeface="ヒラギノ角ゴ Pro W3" pitchFamily="-65" charset="-128"/>
              </a:rPr>
              <a:t>, 1999</a:t>
            </a:r>
            <a:r>
              <a:rPr lang="el-GR" sz="2200" dirty="0" smtClean="0">
                <a:ea typeface="ヒラギノ角ゴ Pro W3" pitchFamily="-65" charset="-128"/>
              </a:rPr>
              <a:t>:1</a:t>
            </a:r>
            <a:r>
              <a:rPr lang="el-GR" sz="2200" baseline="30000" dirty="0" smtClean="0">
                <a:ea typeface="ヒラギノ角ゴ Pro W3" pitchFamily="-65" charset="-128"/>
              </a:rPr>
              <a:t>-</a:t>
            </a:r>
            <a:r>
              <a:rPr lang="en-US" sz="2200" dirty="0" smtClean="0">
                <a:ea typeface="ヒラギノ角ゴ Pro W3" pitchFamily="-65" charset="-128"/>
              </a:rPr>
              <a:t>2002</a:t>
            </a:r>
            <a:r>
              <a:rPr lang="el-GR" sz="2200" dirty="0" smtClean="0">
                <a:ea typeface="ヒラギノ角ゴ Pro W3" pitchFamily="-65" charset="-128"/>
              </a:rPr>
              <a:t>:4</a:t>
            </a:r>
            <a:endParaRPr lang="en-US" sz="2200" dirty="0">
              <a:latin typeface="Verdana (Body)" charset="0"/>
              <a:ea typeface="ヒラギノ角ゴ Pro W3" pitchFamily="-65" charset="-128"/>
            </a:endParaRPr>
          </a:p>
        </p:txBody>
      </p:sp>
      <p:sp>
        <p:nvSpPr>
          <p:cNvPr id="6" name="Content Placeholder 5"/>
          <p:cNvSpPr>
            <a:spLocks noGrp="1"/>
          </p:cNvSpPr>
          <p:nvPr>
            <p:ph idx="13"/>
          </p:nvPr>
        </p:nvSpPr>
        <p:spPr>
          <a:xfrm>
            <a:off x="457200" y="1905000"/>
            <a:ext cx="8229600" cy="1295400"/>
          </a:xfrm>
        </p:spPr>
        <p:txBody>
          <a:bodyPr>
            <a:noAutofit/>
          </a:bodyPr>
          <a:lstStyle/>
          <a:p>
            <a:pPr marL="0" indent="0">
              <a:spcBef>
                <a:spcPts val="600"/>
              </a:spcBef>
              <a:buNone/>
            </a:pPr>
            <a:r>
              <a:rPr lang="el-GR" sz="1800" dirty="0"/>
              <a:t>Ο Πρόεδρος </a:t>
            </a:r>
            <a:r>
              <a:rPr lang="en-US" sz="1800" dirty="0"/>
              <a:t>George Bush</a:t>
            </a:r>
            <a:r>
              <a:rPr lang="el-GR" sz="1800" dirty="0"/>
              <a:t> μείωσε επίσης τους φόρους στους προϋπολογισμούς του 2001 και του 2002. Τα γεγονότα της 11ης Σεπτεμβρίου 2001 </a:t>
            </a:r>
            <a:r>
              <a:rPr lang="el-GR" sz="1800" dirty="0" smtClean="0"/>
              <a:t>οδήγησαν </a:t>
            </a:r>
            <a:r>
              <a:rPr lang="el-GR" sz="1800" dirty="0"/>
              <a:t>επίσης σε αύξηση των δαπανών για την άμυνα και την εσωτερική </a:t>
            </a:r>
            <a:r>
              <a:rPr lang="el-GR" sz="1800" dirty="0" smtClean="0"/>
              <a:t>ασφάλεια</a:t>
            </a:r>
            <a:r>
              <a:rPr lang="en-IN" sz="1800" dirty="0" smtClean="0"/>
              <a:t>.</a:t>
            </a:r>
            <a:endParaRPr lang="en-IN" sz="1800" dirty="0"/>
          </a:p>
        </p:txBody>
      </p:sp>
      <p:sp>
        <p:nvSpPr>
          <p:cNvPr id="3" name="Content Placeholder 2"/>
          <p:cNvSpPr>
            <a:spLocks noGrp="1"/>
          </p:cNvSpPr>
          <p:nvPr>
            <p:ph sz="quarter" idx="14"/>
          </p:nvPr>
        </p:nvSpPr>
        <p:spPr>
          <a:xfrm>
            <a:off x="457200" y="5896998"/>
            <a:ext cx="8229600" cy="503802"/>
          </a:xfrm>
        </p:spPr>
        <p:txBody>
          <a:bodyPr/>
          <a:lstStyle/>
          <a:p>
            <a:pPr marL="0" indent="0">
              <a:buNone/>
            </a:pPr>
            <a:r>
              <a:rPr lang="el-GR" sz="1200" i="1" dirty="0" smtClean="0"/>
              <a:t>Πηγή</a:t>
            </a:r>
            <a:r>
              <a:rPr lang="en-US" sz="1200" i="1" dirty="0" smtClean="0"/>
              <a:t>: </a:t>
            </a:r>
            <a:r>
              <a:rPr lang="en-US" sz="1200" dirty="0"/>
              <a:t>Calculated using Series </a:t>
            </a:r>
            <a:r>
              <a:rPr lang="en-US" sz="1200" dirty="0" smtClean="0"/>
              <a:t>GDP</a:t>
            </a:r>
            <a:r>
              <a:rPr lang="en-US" sz="1200" dirty="0"/>
              <a:t>, </a:t>
            </a:r>
            <a:r>
              <a:rPr lang="en-US" sz="1200" dirty="0" smtClean="0"/>
              <a:t>FGRECPY</a:t>
            </a:r>
            <a:r>
              <a:rPr lang="en-US" sz="1200" dirty="0"/>
              <a:t>, </a:t>
            </a:r>
            <a:r>
              <a:rPr lang="en-US" sz="1200" dirty="0" smtClean="0"/>
              <a:t>FGEXPND</a:t>
            </a:r>
            <a:r>
              <a:rPr lang="en-US" sz="1200" dirty="0"/>
              <a:t>, Federal Reserve Economic Data (</a:t>
            </a:r>
            <a:r>
              <a:rPr lang="en-US" sz="1200" dirty="0" smtClean="0"/>
              <a:t>FRED</a:t>
            </a:r>
            <a:r>
              <a:rPr lang="en-US" sz="1200" dirty="0"/>
              <a:t>) </a:t>
            </a:r>
            <a:r>
              <a:rPr lang="en-US" sz="1200" dirty="0">
                <a:hlinkClick r:id="rId3" tooltip="http://research.stlouisfed.org/fred2/"/>
              </a:rPr>
              <a:t>http://research.stlouisfed.org/fred2/</a:t>
            </a:r>
            <a:endParaRPr lang="en-US" sz="1200" dirty="0"/>
          </a:p>
        </p:txBody>
      </p:sp>
      <p:pic>
        <p:nvPicPr>
          <p:cNvPr id="12290" name="Picture 2"/>
          <p:cNvPicPr>
            <a:picLocks noChangeAspect="1" noChangeArrowheads="1"/>
          </p:cNvPicPr>
          <p:nvPr/>
        </p:nvPicPr>
        <p:blipFill>
          <a:blip r:embed="rId4" cstate="print"/>
          <a:srcRect/>
          <a:stretch>
            <a:fillRect/>
          </a:stretch>
        </p:blipFill>
        <p:spPr bwMode="auto">
          <a:xfrm>
            <a:off x="2438400" y="2723091"/>
            <a:ext cx="4114800" cy="3068110"/>
          </a:xfrm>
          <a:prstGeom prst="rect">
            <a:avLst/>
          </a:prstGeom>
          <a:noFill/>
          <a:ln w="9525">
            <a:noFill/>
            <a:miter lim="800000"/>
            <a:headEnd/>
            <a:tailEnd/>
          </a:ln>
        </p:spPr>
      </p:pic>
      <p:sp>
        <p:nvSpPr>
          <p:cNvPr id="8" name="Title 1"/>
          <p:cNvSpPr>
            <a:spLocks noGrp="1"/>
          </p:cNvSpPr>
          <p:nvPr>
            <p:ph type="title"/>
          </p:nvPr>
        </p:nvSpPr>
        <p:spPr>
          <a:xfrm>
            <a:off x="457200" y="0"/>
            <a:ext cx="8229600" cy="8382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Η ύφεση του 2001 στις ΗΠΑ</a:t>
            </a:r>
            <a:r>
              <a:rPr lang="en-IN" sz="2800" dirty="0">
                <a:latin typeface="+mj-lt"/>
              </a:rPr>
              <a:t> </a:t>
            </a:r>
            <a:r>
              <a:rPr lang="en-IN" sz="2800" dirty="0" smtClean="0">
                <a:latin typeface="+mj-lt"/>
              </a:rPr>
              <a:t>(</a:t>
            </a:r>
            <a:r>
              <a:rPr lang="el-GR" sz="2800" dirty="0" smtClean="0">
                <a:latin typeface="+mj-lt"/>
              </a:rPr>
              <a:t>3</a:t>
            </a:r>
            <a:r>
              <a:rPr lang="en-IN" sz="2800" dirty="0" smtClean="0">
                <a:latin typeface="+mj-lt"/>
              </a:rPr>
              <a:t> </a:t>
            </a:r>
            <a:r>
              <a:rPr lang="el-GR" sz="2800" dirty="0">
                <a:latin typeface="+mj-lt"/>
              </a:rPr>
              <a:t>από</a:t>
            </a:r>
            <a:r>
              <a:rPr lang="en-IN" sz="2800" dirty="0">
                <a:latin typeface="+mj-lt"/>
              </a:rPr>
              <a:t> 3)</a:t>
            </a:r>
            <a:endParaRPr lang="en-US" sz="2800" dirty="0">
              <a:latin typeface="+mj-lt"/>
            </a:endParaRPr>
          </a:p>
        </p:txBody>
      </p:sp>
    </p:spTree>
    <p:extLst>
      <p:ext uri="{BB962C8B-B14F-4D97-AF65-F5344CB8AC3E}">
        <p14:creationId xmlns="" xmlns:p14="http://schemas.microsoft.com/office/powerpoint/2010/main" val="1696091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09136"/>
            <a:ext cx="8229600" cy="738664"/>
          </a:xfrm>
        </p:spPr>
        <p:txBody>
          <a:bodyPr>
            <a:noAutofit/>
          </a:bodyPr>
          <a:lstStyle/>
          <a:p>
            <a:pPr marL="0" indent="0">
              <a:buNone/>
            </a:pPr>
            <a:r>
              <a:rPr lang="el-GR" sz="2200" b="1" dirty="0">
                <a:ea typeface="ヒラギノ角ゴ Pro W3" pitchFamily="-65" charset="-128"/>
              </a:rPr>
              <a:t>Απεικόνιση</a:t>
            </a:r>
            <a:r>
              <a:rPr lang="en-IN" sz="2200" b="1" dirty="0">
                <a:ea typeface="ヒラギノ角ゴ Pro W3" pitchFamily="-65" charset="-128"/>
              </a:rPr>
              <a:t> 5.9 </a:t>
            </a:r>
            <a:r>
              <a:rPr lang="el-GR" sz="2200" dirty="0">
                <a:ea typeface="ヒラギノ角ゴ Pro W3" pitchFamily="-65" charset="-128"/>
              </a:rPr>
              <a:t>Οι επιπτώσεις συνδυασμού δημοσιονομικής συρρίκνωσης και νομισματικής επέκτασης</a:t>
            </a:r>
            <a:endParaRPr lang="en-IN" sz="2200" dirty="0">
              <a:ea typeface="ヒラギノ角ゴ Pro W3" pitchFamily="-65" charset="-128"/>
            </a:endParaRPr>
          </a:p>
        </p:txBody>
      </p:sp>
      <p:sp>
        <p:nvSpPr>
          <p:cNvPr id="6" name="Content Placeholder 5"/>
          <p:cNvSpPr>
            <a:spLocks noGrp="1"/>
          </p:cNvSpPr>
          <p:nvPr>
            <p:ph idx="13"/>
          </p:nvPr>
        </p:nvSpPr>
        <p:spPr>
          <a:xfrm>
            <a:off x="381000" y="1524000"/>
            <a:ext cx="8305800" cy="914400"/>
          </a:xfrm>
        </p:spPr>
        <p:txBody>
          <a:bodyPr>
            <a:noAutofit/>
          </a:bodyPr>
          <a:lstStyle/>
          <a:p>
            <a:pPr marL="0" indent="0">
              <a:spcBef>
                <a:spcPts val="600"/>
              </a:spcBef>
              <a:buNone/>
            </a:pPr>
            <a:r>
              <a:rPr lang="el-GR" sz="1800" dirty="0"/>
              <a:t>Η δημοσιονομική συρρίκνωση μετατοπίζει την καμπύλη </a:t>
            </a:r>
            <a:r>
              <a:rPr lang="el-GR" sz="1800" dirty="0" smtClean="0"/>
              <a:t>IS </a:t>
            </a:r>
            <a:r>
              <a:rPr lang="el-GR" sz="1800" dirty="0"/>
              <a:t>προς τα </a:t>
            </a:r>
            <a:r>
              <a:rPr lang="el-GR" sz="1800" dirty="0" smtClean="0"/>
              <a:t>αριστερά.</a:t>
            </a:r>
            <a:br>
              <a:rPr lang="el-GR" sz="1800" dirty="0" smtClean="0"/>
            </a:br>
            <a:r>
              <a:rPr lang="el-GR" sz="1800" dirty="0" smtClean="0"/>
              <a:t>Μια </a:t>
            </a:r>
            <a:r>
              <a:rPr lang="el-GR" sz="1800" dirty="0"/>
              <a:t>νομισματική επέκταση μετατοπίζει την καμπύλη </a:t>
            </a:r>
            <a:r>
              <a:rPr lang="el-GR" sz="1800" dirty="0" smtClean="0"/>
              <a:t>LM </a:t>
            </a:r>
            <a:r>
              <a:rPr lang="el-GR" sz="1800" dirty="0"/>
              <a:t>προς τα </a:t>
            </a:r>
            <a:r>
              <a:rPr lang="el-GR" sz="1800" dirty="0" smtClean="0"/>
              <a:t>κάτω.</a:t>
            </a:r>
            <a:br>
              <a:rPr lang="el-GR" sz="1800" dirty="0" smtClean="0"/>
            </a:br>
            <a:r>
              <a:rPr lang="el-GR" sz="1800" dirty="0" smtClean="0"/>
              <a:t>Αυτό </a:t>
            </a:r>
            <a:r>
              <a:rPr lang="el-GR" sz="1800" dirty="0"/>
              <a:t>επιτρέπει τη μείωση του ελλείμματος χωρίς ύφεση.</a:t>
            </a:r>
            <a:endParaRPr lang="en-IN" sz="1800" dirty="0"/>
          </a:p>
        </p:txBody>
      </p:sp>
      <p:pic>
        <p:nvPicPr>
          <p:cNvPr id="13314" name="Picture 2"/>
          <p:cNvPicPr>
            <a:picLocks noChangeAspect="1" noChangeArrowheads="1"/>
          </p:cNvPicPr>
          <p:nvPr/>
        </p:nvPicPr>
        <p:blipFill>
          <a:blip r:embed="rId3" cstate="print"/>
          <a:srcRect/>
          <a:stretch>
            <a:fillRect/>
          </a:stretch>
        </p:blipFill>
        <p:spPr bwMode="auto">
          <a:xfrm>
            <a:off x="2262187" y="2435452"/>
            <a:ext cx="4443413" cy="3833196"/>
          </a:xfrm>
          <a:prstGeom prst="rect">
            <a:avLst/>
          </a:prstGeom>
          <a:noFill/>
          <a:ln w="9525">
            <a:noFill/>
            <a:miter lim="800000"/>
            <a:headEnd/>
            <a:tailEnd/>
          </a:ln>
        </p:spPr>
      </p:pic>
      <p:sp>
        <p:nvSpPr>
          <p:cNvPr id="8" name="Title 1"/>
          <p:cNvSpPr>
            <a:spLocks noGrp="1"/>
          </p:cNvSpPr>
          <p:nvPr>
            <p:ph type="title"/>
          </p:nvPr>
        </p:nvSpPr>
        <p:spPr>
          <a:xfrm>
            <a:off x="457200" y="0"/>
            <a:ext cx="8229600" cy="457200"/>
          </a:xfrm>
        </p:spPr>
        <p:txBody>
          <a:bodyPr wrap="square">
            <a:noAutofit/>
          </a:bodyPr>
          <a:lstStyle/>
          <a:p>
            <a:r>
              <a:rPr lang="en-IN" sz="2800" dirty="0">
                <a:latin typeface="+mj-lt"/>
              </a:rPr>
              <a:t>5.4 </a:t>
            </a:r>
            <a:r>
              <a:rPr lang="el-GR" sz="2800" dirty="0">
                <a:latin typeface="+mj-lt"/>
              </a:rPr>
              <a:t>Χρήση μίγματος πολιτικής</a:t>
            </a:r>
            <a:r>
              <a:rPr lang="en-IN" sz="2800" dirty="0">
                <a:latin typeface="+mj-lt"/>
              </a:rPr>
              <a:t> </a:t>
            </a:r>
            <a:r>
              <a:rPr lang="en-IN" sz="2800" dirty="0" smtClean="0">
                <a:latin typeface="+mj-lt"/>
              </a:rPr>
              <a:t>(</a:t>
            </a:r>
            <a:r>
              <a:rPr lang="el-GR" sz="2800" dirty="0" smtClean="0">
                <a:latin typeface="+mj-lt"/>
              </a:rPr>
              <a:t>3</a:t>
            </a:r>
            <a:r>
              <a:rPr lang="en-IN" sz="2800" dirty="0" smtClean="0">
                <a:latin typeface="+mj-lt"/>
              </a:rPr>
              <a:t> </a:t>
            </a:r>
            <a:r>
              <a:rPr lang="el-GR" sz="2800" dirty="0">
                <a:latin typeface="+mj-lt"/>
              </a:rPr>
              <a:t>από</a:t>
            </a:r>
            <a:r>
              <a:rPr lang="en-IN" sz="2800" dirty="0">
                <a:latin typeface="+mj-lt"/>
              </a:rPr>
              <a:t> 3)</a:t>
            </a:r>
            <a:endParaRPr lang="en-US" sz="2800" dirty="0">
              <a:latin typeface="+mj-lt"/>
            </a:endParaRPr>
          </a:p>
        </p:txBody>
      </p:sp>
    </p:spTree>
    <p:extLst>
      <p:ext uri="{BB962C8B-B14F-4D97-AF65-F5344CB8AC3E}">
        <p14:creationId xmlns="" xmlns:p14="http://schemas.microsoft.com/office/powerpoint/2010/main" val="1846807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Μείωση ελλείμματος: Καλό ή κακό για τις επενδύσεις;</a:t>
            </a:r>
            <a:endParaRPr lang="en-US" sz="2800" dirty="0">
              <a:latin typeface="+mj-lt"/>
            </a:endParaRPr>
          </a:p>
        </p:txBody>
      </p:sp>
      <p:sp>
        <p:nvSpPr>
          <p:cNvPr id="5" name="Content Placeholder 4"/>
          <p:cNvSpPr>
            <a:spLocks noGrp="1"/>
          </p:cNvSpPr>
          <p:nvPr>
            <p:ph idx="1"/>
          </p:nvPr>
        </p:nvSpPr>
        <p:spPr>
          <a:xfrm>
            <a:off x="457200" y="1524000"/>
            <a:ext cx="8229600" cy="1524000"/>
          </a:xfrm>
        </p:spPr>
        <p:txBody>
          <a:bodyPr>
            <a:noAutofit/>
          </a:bodyPr>
          <a:lstStyle/>
          <a:p>
            <a:r>
              <a:rPr lang="el-GR" sz="2200" dirty="0">
                <a:ea typeface="ヒラギノ角ゴ Pro W3" pitchFamily="-65" charset="-128"/>
              </a:rPr>
              <a:t>Η ισορροπία στην αγορά </a:t>
            </a:r>
            <a:r>
              <a:rPr lang="el-GR" sz="2200" dirty="0" smtClean="0">
                <a:ea typeface="ヒラギノ角ゴ Pro W3" pitchFamily="-65" charset="-128"/>
              </a:rPr>
              <a:t>αγαθών </a:t>
            </a:r>
            <a:r>
              <a:rPr lang="el-GR" sz="2200" dirty="0">
                <a:ea typeface="ヒラギノ角ゴ Pro W3" pitchFamily="-65" charset="-128"/>
              </a:rPr>
              <a:t>συνεπάγεται </a:t>
            </a:r>
            <a:r>
              <a:rPr lang="en-US" sz="2200" dirty="0" smtClean="0">
                <a:ea typeface="ヒラギノ角ゴ Pro W3" pitchFamily="-65" charset="-128"/>
              </a:rPr>
              <a:t/>
            </a:r>
            <a:br>
              <a:rPr lang="en-US" sz="2200" dirty="0" smtClean="0">
                <a:ea typeface="ヒラギノ角ゴ Pro W3" pitchFamily="-65" charset="-128"/>
              </a:rPr>
            </a:br>
            <a:r>
              <a:rPr lang="el-GR" sz="2200" dirty="0" smtClean="0">
                <a:ea typeface="ヒラギノ角ゴ Pro W3" pitchFamily="-65" charset="-128"/>
              </a:rPr>
              <a:t>(</a:t>
            </a:r>
            <a:r>
              <a:rPr lang="el-GR" sz="2200" dirty="0">
                <a:ea typeface="ヒラギノ角ゴ Pro W3" pitchFamily="-65" charset="-128"/>
              </a:rPr>
              <a:t>από το Κεφάλαιο </a:t>
            </a:r>
            <a:r>
              <a:rPr lang="en-IN" sz="2200" dirty="0" smtClean="0">
                <a:ea typeface="ヒラギノ角ゴ Pro W3" pitchFamily="-65" charset="-128"/>
              </a:rPr>
              <a:t>3):</a:t>
            </a:r>
            <a:endParaRPr lang="el-GR" sz="2200" dirty="0" smtClean="0">
              <a:ea typeface="ヒラギノ角ゴ Pro W3" pitchFamily="-65" charset="-128"/>
            </a:endParaRPr>
          </a:p>
          <a:p>
            <a:pPr>
              <a:buNone/>
            </a:pPr>
            <a:r>
              <a:rPr lang="el-GR" sz="2200" dirty="0" smtClean="0">
                <a:ea typeface="ヒラギノ角ゴ Pro W3" pitchFamily="-65" charset="-128"/>
              </a:rPr>
              <a:t>				</a:t>
            </a:r>
            <a:r>
              <a:rPr lang="en-US" sz="2200" dirty="0" smtClean="0">
                <a:ea typeface="ヒラギノ角ゴ Pro W3" pitchFamily="-65" charset="-128"/>
              </a:rPr>
              <a:t>I = S + (T</a:t>
            </a:r>
            <a:r>
              <a:rPr lang="el-GR" sz="2200" dirty="0" err="1" smtClean="0"/>
              <a:t>−G</a:t>
            </a:r>
            <a:r>
              <a:rPr lang="en-US" sz="2200" dirty="0" smtClean="0"/>
              <a:t>)</a:t>
            </a:r>
            <a:endParaRPr lang="en-IN" sz="2200" dirty="0">
              <a:ea typeface="ヒラギノ角ゴ Pro W3" pitchFamily="-65" charset="-128"/>
            </a:endParaRPr>
          </a:p>
        </p:txBody>
      </p:sp>
      <p:sp>
        <p:nvSpPr>
          <p:cNvPr id="6" name="Content Placeholder 5"/>
          <p:cNvSpPr>
            <a:spLocks noGrp="1"/>
          </p:cNvSpPr>
          <p:nvPr>
            <p:ph idx="13"/>
          </p:nvPr>
        </p:nvSpPr>
        <p:spPr>
          <a:xfrm>
            <a:off x="457200" y="3161268"/>
            <a:ext cx="8229600" cy="2553732"/>
          </a:xfrm>
        </p:spPr>
        <p:txBody>
          <a:bodyPr>
            <a:noAutofit/>
          </a:bodyPr>
          <a:lstStyle/>
          <a:p>
            <a:pPr marL="266700" indent="-266700">
              <a:spcBef>
                <a:spcPts val="1200"/>
              </a:spcBef>
            </a:pPr>
            <a:r>
              <a:rPr lang="el-GR" sz="2200" dirty="0" smtClean="0"/>
              <a:t>Για δεδομένη ιδιωτική αποταμίευση </a:t>
            </a:r>
            <a:r>
              <a:rPr lang="el-GR" sz="2200" dirty="0"/>
              <a:t>(S), ένα χαμηλότερο δημόσιο έλλειμμα (υψηλότερο </a:t>
            </a:r>
            <a:r>
              <a:rPr lang="el-GR" sz="2200" dirty="0" smtClean="0"/>
              <a:t>T−G</a:t>
            </a:r>
            <a:r>
              <a:rPr lang="el-GR" sz="2200" dirty="0"/>
              <a:t>) σημαίνει υψηλότερο I.</a:t>
            </a:r>
          </a:p>
          <a:p>
            <a:pPr marL="266700" indent="-266700">
              <a:spcBef>
                <a:spcPts val="1200"/>
              </a:spcBef>
            </a:pPr>
            <a:r>
              <a:rPr lang="el-GR" sz="2200" dirty="0"/>
              <a:t>Ωστόσο, μια δημοσιονομική συρρίκνωση μειώνει την παραγωγή και έτσι το S μειώνεται περισσότερο από </a:t>
            </a:r>
            <a:r>
              <a:rPr lang="el-GR" sz="2200" dirty="0" smtClean="0"/>
              <a:t>όσο αυξάνεται το T−G, </a:t>
            </a:r>
            <a:r>
              <a:rPr lang="el-GR" sz="2200" dirty="0"/>
              <a:t>άρα μειώνεται το I.</a:t>
            </a:r>
            <a:r>
              <a:rPr lang="en-US" sz="2200" dirty="0"/>
              <a:t> </a:t>
            </a:r>
            <a:endParaRPr lang="en-US" sz="2200" dirty="0">
              <a:ea typeface="ヒラギノ角ゴ Pro W3" pitchFamily="-84" charset="-128"/>
            </a:endParaRPr>
          </a:p>
        </p:txBody>
      </p:sp>
    </p:spTree>
    <p:extLst>
      <p:ext uri="{BB962C8B-B14F-4D97-AF65-F5344CB8AC3E}">
        <p14:creationId xmlns="" xmlns:p14="http://schemas.microsoft.com/office/powerpoint/2010/main" val="4098325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5.5 </a:t>
            </a:r>
            <a:r>
              <a:rPr lang="el-GR" sz="2800" dirty="0">
                <a:latin typeface="+mj-lt"/>
              </a:rPr>
              <a:t>Πώς προσαρμόζεται στα γεγονότα το υπόδειγμα</a:t>
            </a:r>
            <a:r>
              <a:rPr lang="en-IN" sz="2800" dirty="0">
                <a:latin typeface="+mj-lt"/>
              </a:rPr>
              <a:t> </a:t>
            </a:r>
            <a:r>
              <a:rPr lang="en-IN" sz="2800" i="1" kern="0" spc="-450" dirty="0">
                <a:latin typeface="+mj-lt"/>
              </a:rPr>
              <a:t>I </a:t>
            </a:r>
            <a:r>
              <a:rPr lang="en-IN" sz="2800" i="1" dirty="0">
                <a:latin typeface="+mj-lt"/>
              </a:rPr>
              <a:t>S-</a:t>
            </a:r>
            <a:r>
              <a:rPr lang="en-IN" sz="2800" i="1" kern="0" spc="-450" dirty="0">
                <a:latin typeface="+mj-lt"/>
              </a:rPr>
              <a:t>L </a:t>
            </a:r>
            <a:r>
              <a:rPr lang="en-IN" sz="2800" i="1" dirty="0">
                <a:latin typeface="+mj-lt"/>
              </a:rPr>
              <a:t>M</a:t>
            </a:r>
            <a:r>
              <a:rPr lang="el-GR" sz="2800" i="1" dirty="0">
                <a:latin typeface="+mj-lt"/>
              </a:rPr>
              <a:t>; </a:t>
            </a:r>
            <a:r>
              <a:rPr lang="en-IN" sz="2800" dirty="0" smtClean="0">
                <a:latin typeface="+mj-lt"/>
              </a:rPr>
              <a:t>(</a:t>
            </a:r>
            <a:r>
              <a:rPr lang="en-IN" sz="2800" dirty="0">
                <a:latin typeface="+mj-lt"/>
              </a:rPr>
              <a:t>1 </a:t>
            </a:r>
            <a:r>
              <a:rPr lang="el-GR" sz="2800" dirty="0">
                <a:latin typeface="+mj-lt"/>
              </a:rPr>
              <a:t>από</a:t>
            </a:r>
            <a:r>
              <a:rPr lang="en-IN" sz="2800" dirty="0">
                <a:latin typeface="+mj-lt"/>
              </a:rPr>
              <a:t> 3)</a:t>
            </a:r>
            <a:endParaRPr lang="en-US" sz="2800" dirty="0">
              <a:latin typeface="+mj-lt"/>
            </a:endParaRPr>
          </a:p>
        </p:txBody>
      </p:sp>
      <p:sp>
        <p:nvSpPr>
          <p:cNvPr id="5" name="Content Placeholder 4"/>
          <p:cNvSpPr>
            <a:spLocks noGrp="1"/>
          </p:cNvSpPr>
          <p:nvPr>
            <p:ph idx="1"/>
          </p:nvPr>
        </p:nvSpPr>
        <p:spPr>
          <a:xfrm>
            <a:off x="457200" y="1143000"/>
            <a:ext cx="8305800" cy="3949799"/>
          </a:xfrm>
        </p:spPr>
        <p:txBody>
          <a:bodyPr>
            <a:noAutofit/>
          </a:bodyPr>
          <a:lstStyle/>
          <a:p>
            <a:pPr>
              <a:spcBef>
                <a:spcPts val="525"/>
              </a:spcBef>
            </a:pPr>
            <a:r>
              <a:rPr lang="el-GR" sz="2000" dirty="0">
                <a:ea typeface="ヒラギノ角ゴ Pro W3" pitchFamily="-84" charset="-128"/>
              </a:rPr>
              <a:t>Δεδομένου ότι η προσαρμογή του προϊόντος χρειάζεται χρόνο, πρέπει να εισάγουμε και πάλι την δυναμική ανάλυση</a:t>
            </a:r>
            <a:r>
              <a:rPr lang="en-US" sz="2000" dirty="0">
                <a:ea typeface="ヒラギノ角ゴ Pro W3" pitchFamily="-84" charset="-128"/>
              </a:rPr>
              <a:t>:</a:t>
            </a:r>
          </a:p>
          <a:p>
            <a:pPr lvl="1">
              <a:spcBef>
                <a:spcPts val="525"/>
              </a:spcBef>
            </a:pPr>
            <a:r>
              <a:rPr lang="el-GR" sz="2000" dirty="0">
                <a:ea typeface="ヒラギノ角ゴ Pro W3" pitchFamily="-84" charset="-128"/>
              </a:rPr>
              <a:t>Οι καταναλωτές είναι πιθανό να χρειαστούν χρόνο για να προσαρμόσουν την κατανάλωσή τους μετά από μια μεταβολή στο διαθέσιμο εισόδημα.</a:t>
            </a:r>
          </a:p>
          <a:p>
            <a:pPr lvl="1">
              <a:spcBef>
                <a:spcPts val="525"/>
              </a:spcBef>
            </a:pPr>
            <a:r>
              <a:rPr lang="el-GR" sz="2000" dirty="0">
                <a:ea typeface="ヒラギノ角ゴ Pro W3" pitchFamily="-84" charset="-128"/>
              </a:rPr>
              <a:t>Οι επιχειρήσεις είναι πιθανό να χρειαστούν χρόνο για να προσαρμόσουν τις επενδυτικές δαπάνες μετά από μια μεταβολή των πωλήσεων τους.</a:t>
            </a:r>
          </a:p>
          <a:p>
            <a:pPr lvl="1">
              <a:spcBef>
                <a:spcPts val="525"/>
              </a:spcBef>
            </a:pPr>
            <a:r>
              <a:rPr lang="el-GR" sz="2000" dirty="0">
                <a:ea typeface="ヒラギノ角ゴ Pro W3" pitchFamily="-84" charset="-128"/>
              </a:rPr>
              <a:t>Οι επιχειρήσεις είναι πιθανό να χρειαστούν χρόνο για να προσαρμόσουν τις επενδυτικές δαπάνες μετά από μια μεταβολή του επιτοκίου.</a:t>
            </a:r>
          </a:p>
          <a:p>
            <a:pPr lvl="1">
              <a:spcBef>
                <a:spcPts val="525"/>
              </a:spcBef>
            </a:pPr>
            <a:r>
              <a:rPr lang="el-GR" sz="2000" dirty="0">
                <a:ea typeface="ヒラギノ角ゴ Pro W3" pitchFamily="-84" charset="-128"/>
              </a:rPr>
              <a:t>Οι επιχειρήσεις είναι πιθανό να χρειαστούν χρόνο για να προσαρμόσουν την παραγωγή μετά από μια μεταβολή των πωλήσεων τους.</a:t>
            </a:r>
            <a:endParaRPr lang="en-US" sz="2000" dirty="0">
              <a:ea typeface="ヒラギノ角ゴ Pro W3" pitchFamily="-84" charset="-128"/>
            </a:endParaRPr>
          </a:p>
        </p:txBody>
      </p:sp>
    </p:spTree>
    <p:extLst>
      <p:ext uri="{BB962C8B-B14F-4D97-AF65-F5344CB8AC3E}">
        <p14:creationId xmlns="" xmlns:p14="http://schemas.microsoft.com/office/powerpoint/2010/main" val="3762958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90600"/>
            <a:ext cx="8229600" cy="616690"/>
          </a:xfrm>
        </p:spPr>
        <p:txBody>
          <a:bodyPr>
            <a:noAutofit/>
          </a:bodyPr>
          <a:lstStyle/>
          <a:p>
            <a:pPr marL="0" indent="0">
              <a:buNone/>
            </a:pPr>
            <a:r>
              <a:rPr lang="el-GR" sz="2200" b="1" dirty="0" smtClean="0">
                <a:ea typeface="ヒラギノ角ゴ Pro W3" pitchFamily="-65" charset="-128"/>
              </a:rPr>
              <a:t>Απεικόνιση</a:t>
            </a:r>
            <a:r>
              <a:rPr lang="en-IN" sz="2200" b="1" dirty="0" smtClean="0">
                <a:ea typeface="ヒラギノ角ゴ Pro W3" pitchFamily="-65" charset="-128"/>
              </a:rPr>
              <a:t> 5.10 </a:t>
            </a:r>
            <a:r>
              <a:rPr lang="el-GR" sz="2200" dirty="0" smtClean="0">
                <a:ea typeface="ヒラギノ角ゴ Pro W3" pitchFamily="-65" charset="-128"/>
              </a:rPr>
              <a:t>Οι εμπειρικές επιπτώσεις μιας αύξησης του επιτοκίου αποθεματικών κεφαλαίων</a:t>
            </a:r>
            <a:endParaRPr lang="en-IN" sz="2200" dirty="0">
              <a:ea typeface="ヒラギノ角ゴ Pro W3" pitchFamily="-65" charset="-128"/>
            </a:endParaRPr>
          </a:p>
        </p:txBody>
      </p:sp>
      <p:sp>
        <p:nvSpPr>
          <p:cNvPr id="6" name="Content Placeholder 5"/>
          <p:cNvSpPr>
            <a:spLocks noGrp="1"/>
          </p:cNvSpPr>
          <p:nvPr>
            <p:ph idx="13"/>
          </p:nvPr>
        </p:nvSpPr>
        <p:spPr>
          <a:xfrm>
            <a:off x="447675" y="1752600"/>
            <a:ext cx="8229600" cy="811378"/>
          </a:xfrm>
        </p:spPr>
        <p:txBody>
          <a:bodyPr>
            <a:noAutofit/>
          </a:bodyPr>
          <a:lstStyle/>
          <a:p>
            <a:pPr marL="0" indent="0">
              <a:spcBef>
                <a:spcPts val="600"/>
              </a:spcBef>
              <a:buNone/>
            </a:pPr>
            <a:r>
              <a:rPr lang="el-GR" sz="1800" dirty="0" smtClean="0"/>
              <a:t>Βραχυπρόθεσμα, μια αύξηση του επιτοκίου αποθεματικών κεφαλαίων οδηγεί σε μείωση της παραγωγής και αύξηση της ανεργίας, έχει όμως μικρή επίπτωση στο επίπεδο τιμών</a:t>
            </a:r>
            <a:r>
              <a:rPr lang="en-IN" sz="1800" dirty="0" smtClean="0"/>
              <a:t>.</a:t>
            </a:r>
            <a:endParaRPr lang="en-IN" sz="1800" dirty="0"/>
          </a:p>
        </p:txBody>
      </p:sp>
      <p:sp>
        <p:nvSpPr>
          <p:cNvPr id="3" name="Content Placeholder 2"/>
          <p:cNvSpPr>
            <a:spLocks noGrp="1"/>
          </p:cNvSpPr>
          <p:nvPr>
            <p:ph sz="quarter" idx="14"/>
          </p:nvPr>
        </p:nvSpPr>
        <p:spPr>
          <a:xfrm>
            <a:off x="457200" y="5867400"/>
            <a:ext cx="8229600" cy="685800"/>
          </a:xfrm>
        </p:spPr>
        <p:txBody>
          <a:bodyPr/>
          <a:lstStyle/>
          <a:p>
            <a:pPr marL="0" indent="0">
              <a:buNone/>
            </a:pPr>
            <a:r>
              <a:rPr lang="el-GR" sz="1200" i="1" dirty="0" smtClean="0"/>
              <a:t>Πηγή</a:t>
            </a:r>
            <a:r>
              <a:rPr lang="en-US" sz="1200" i="1" dirty="0" smtClean="0"/>
              <a:t>: </a:t>
            </a:r>
            <a:r>
              <a:rPr lang="en-US" sz="1200" dirty="0"/>
              <a:t>Lawrence </a:t>
            </a:r>
            <a:r>
              <a:rPr lang="en-US" sz="1200" dirty="0" err="1"/>
              <a:t>Christiano</a:t>
            </a:r>
            <a:r>
              <a:rPr lang="en-US" sz="1200" dirty="0"/>
              <a:t>, Martin </a:t>
            </a:r>
            <a:r>
              <a:rPr lang="en-US" sz="1200" dirty="0" err="1"/>
              <a:t>Eichenbaum</a:t>
            </a:r>
            <a:r>
              <a:rPr lang="en-US" sz="1200" dirty="0"/>
              <a:t>, and Charles Evans, “The Effects of Monetary Policy Shocks: Evidence From the Flow of Funds,” </a:t>
            </a:r>
            <a:r>
              <a:rPr lang="en-US" sz="1200" i="1" dirty="0"/>
              <a:t>Review of Economics and Statistics</a:t>
            </a:r>
            <a:r>
              <a:rPr lang="en-US" sz="1200" dirty="0"/>
              <a:t>. 1996, 78 (February): pp. 16–34.</a:t>
            </a:r>
          </a:p>
        </p:txBody>
      </p:sp>
      <p:pic>
        <p:nvPicPr>
          <p:cNvPr id="14338" name="Picture 2"/>
          <p:cNvPicPr>
            <a:picLocks noChangeAspect="1" noChangeArrowheads="1"/>
          </p:cNvPicPr>
          <p:nvPr/>
        </p:nvPicPr>
        <p:blipFill>
          <a:blip r:embed="rId3" cstate="print"/>
          <a:srcRect/>
          <a:stretch>
            <a:fillRect/>
          </a:stretch>
        </p:blipFill>
        <p:spPr bwMode="auto">
          <a:xfrm>
            <a:off x="2209800" y="2362200"/>
            <a:ext cx="5970258" cy="3429000"/>
          </a:xfrm>
          <a:prstGeom prst="rect">
            <a:avLst/>
          </a:prstGeom>
          <a:noFill/>
          <a:ln w="9525">
            <a:noFill/>
            <a:miter lim="800000"/>
            <a:headEnd/>
            <a:tailEnd/>
          </a:ln>
        </p:spPr>
      </p:pic>
      <p:sp>
        <p:nvSpPr>
          <p:cNvPr id="8" name="Title 1"/>
          <p:cNvSpPr>
            <a:spLocks noGrp="1"/>
          </p:cNvSpPr>
          <p:nvPr>
            <p:ph type="title"/>
          </p:nvPr>
        </p:nvSpPr>
        <p:spPr>
          <a:xfrm>
            <a:off x="457200" y="0"/>
            <a:ext cx="8229600" cy="838200"/>
          </a:xfrm>
        </p:spPr>
        <p:txBody>
          <a:bodyPr wrap="square">
            <a:noAutofit/>
          </a:bodyPr>
          <a:lstStyle/>
          <a:p>
            <a:r>
              <a:rPr lang="en-IN" sz="2800" dirty="0">
                <a:latin typeface="+mj-lt"/>
              </a:rPr>
              <a:t>5.5 </a:t>
            </a:r>
            <a:r>
              <a:rPr lang="el-GR" sz="2800" dirty="0">
                <a:latin typeface="+mj-lt"/>
              </a:rPr>
              <a:t>Πώς προσαρμόζεται στα γεγονότα το υπόδειγμα</a:t>
            </a:r>
            <a:r>
              <a:rPr lang="en-IN" sz="2800" dirty="0">
                <a:latin typeface="+mj-lt"/>
              </a:rPr>
              <a:t> </a:t>
            </a:r>
            <a:r>
              <a:rPr lang="en-IN" sz="2800" i="1" kern="0" spc="-450" dirty="0">
                <a:latin typeface="+mj-lt"/>
              </a:rPr>
              <a:t>I </a:t>
            </a:r>
            <a:r>
              <a:rPr lang="en-IN" sz="2800" i="1" dirty="0">
                <a:latin typeface="+mj-lt"/>
              </a:rPr>
              <a:t>S-</a:t>
            </a:r>
            <a:r>
              <a:rPr lang="en-IN" sz="2800" i="1" kern="0" spc="-450" dirty="0">
                <a:latin typeface="+mj-lt"/>
              </a:rPr>
              <a:t>L </a:t>
            </a:r>
            <a:r>
              <a:rPr lang="en-IN" sz="2800" i="1" dirty="0">
                <a:latin typeface="+mj-lt"/>
              </a:rPr>
              <a:t>M</a:t>
            </a:r>
            <a:r>
              <a:rPr lang="el-GR" sz="2800" i="1" dirty="0">
                <a:latin typeface="+mj-lt"/>
              </a:rPr>
              <a:t>; </a:t>
            </a:r>
            <a:r>
              <a:rPr lang="en-IN" sz="2800" dirty="0" smtClean="0">
                <a:latin typeface="+mj-lt"/>
              </a:rPr>
              <a:t>(</a:t>
            </a:r>
            <a:r>
              <a:rPr lang="el-GR" sz="2800" dirty="0" smtClean="0">
                <a:latin typeface="+mj-lt"/>
              </a:rPr>
              <a:t>2</a:t>
            </a:r>
            <a:r>
              <a:rPr lang="en-IN" sz="2800" dirty="0" smtClean="0">
                <a:latin typeface="+mj-lt"/>
              </a:rPr>
              <a:t> </a:t>
            </a:r>
            <a:r>
              <a:rPr lang="el-GR" sz="2800" dirty="0">
                <a:latin typeface="+mj-lt"/>
              </a:rPr>
              <a:t>από</a:t>
            </a:r>
            <a:r>
              <a:rPr lang="en-IN" sz="2800" dirty="0">
                <a:latin typeface="+mj-lt"/>
              </a:rPr>
              <a:t> 3)</a:t>
            </a:r>
            <a:endParaRPr lang="en-US" sz="2800" dirty="0">
              <a:latin typeface="+mj-lt"/>
            </a:endParaRPr>
          </a:p>
        </p:txBody>
      </p:sp>
    </p:spTree>
    <p:extLst>
      <p:ext uri="{BB962C8B-B14F-4D97-AF65-F5344CB8AC3E}">
        <p14:creationId xmlns="" xmlns:p14="http://schemas.microsoft.com/office/powerpoint/2010/main" val="3657512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66800"/>
            <a:ext cx="8229600" cy="758385"/>
          </a:xfrm>
        </p:spPr>
        <p:txBody>
          <a:bodyPr>
            <a:noAutofit/>
          </a:bodyPr>
          <a:lstStyle/>
          <a:p>
            <a:pPr marL="0" indent="0">
              <a:buNone/>
            </a:pPr>
            <a:r>
              <a:rPr lang="el-GR" sz="2200" b="1" dirty="0" smtClean="0">
                <a:ea typeface="ヒラギノ角ゴ Pro W3" pitchFamily="-65" charset="-128"/>
              </a:rPr>
              <a:t>Απεικόνιση</a:t>
            </a:r>
            <a:r>
              <a:rPr lang="en-IN" sz="2200" b="1" dirty="0" smtClean="0">
                <a:ea typeface="ヒラギノ角ゴ Pro W3" pitchFamily="-65" charset="-128"/>
              </a:rPr>
              <a:t> 5.10 </a:t>
            </a:r>
            <a:r>
              <a:rPr lang="el-GR" sz="2200" dirty="0" smtClean="0">
                <a:ea typeface="ヒラギノ角ゴ Pro W3" pitchFamily="-65" charset="-128"/>
              </a:rPr>
              <a:t>Οι εμπειρικές επιπτώσεις μιας αύξησης του επιτοκίου αποθεματικών κεφαλαίων</a:t>
            </a:r>
            <a:endParaRPr lang="en-IN" sz="2200" dirty="0">
              <a:ea typeface="ヒラギノ角ゴ Pro W3" pitchFamily="-65" charset="-128"/>
            </a:endParaRPr>
          </a:p>
        </p:txBody>
      </p:sp>
      <p:sp>
        <p:nvSpPr>
          <p:cNvPr id="3" name="Content Placeholder 2"/>
          <p:cNvSpPr>
            <a:spLocks noGrp="1"/>
          </p:cNvSpPr>
          <p:nvPr>
            <p:ph idx="13"/>
          </p:nvPr>
        </p:nvSpPr>
        <p:spPr>
          <a:xfrm>
            <a:off x="457200" y="5913437"/>
            <a:ext cx="8229600" cy="715963"/>
          </a:xfrm>
        </p:spPr>
        <p:txBody>
          <a:bodyPr/>
          <a:lstStyle/>
          <a:p>
            <a:pPr marL="0" indent="0">
              <a:buNone/>
            </a:pPr>
            <a:r>
              <a:rPr lang="el-GR" sz="1200" i="1" dirty="0" smtClean="0"/>
              <a:t>Πηγή</a:t>
            </a:r>
            <a:r>
              <a:rPr lang="en-US" sz="1200" i="1" dirty="0" smtClean="0"/>
              <a:t>: </a:t>
            </a:r>
            <a:r>
              <a:rPr lang="en-US" sz="1200" dirty="0"/>
              <a:t>Lawrence </a:t>
            </a:r>
            <a:r>
              <a:rPr lang="en-US" sz="1200" dirty="0" err="1"/>
              <a:t>Christiano</a:t>
            </a:r>
            <a:r>
              <a:rPr lang="en-US" sz="1200" dirty="0"/>
              <a:t>, Martin </a:t>
            </a:r>
            <a:r>
              <a:rPr lang="en-US" sz="1200" dirty="0" err="1"/>
              <a:t>Eichenbaum</a:t>
            </a:r>
            <a:r>
              <a:rPr lang="en-US" sz="1200" dirty="0"/>
              <a:t>, and Charles Evans, “The Effects of Monetary Policy Shocks: Evidence From the Flow of Funds,” </a:t>
            </a:r>
            <a:r>
              <a:rPr lang="en-US" sz="1200" i="1" dirty="0"/>
              <a:t>Review of Economics and Statistics</a:t>
            </a:r>
            <a:r>
              <a:rPr lang="en-US" sz="1200" dirty="0"/>
              <a:t>. 1996, 78 (February): pp. 16–34.</a:t>
            </a:r>
          </a:p>
        </p:txBody>
      </p:sp>
      <p:pic>
        <p:nvPicPr>
          <p:cNvPr id="15362" name="Picture 2"/>
          <p:cNvPicPr>
            <a:picLocks noChangeAspect="1" noChangeArrowheads="1"/>
          </p:cNvPicPr>
          <p:nvPr/>
        </p:nvPicPr>
        <p:blipFill>
          <a:blip r:embed="rId3" cstate="print"/>
          <a:srcRect/>
          <a:stretch>
            <a:fillRect/>
          </a:stretch>
        </p:blipFill>
        <p:spPr bwMode="auto">
          <a:xfrm>
            <a:off x="2143623" y="1780921"/>
            <a:ext cx="5019177" cy="4086479"/>
          </a:xfrm>
          <a:prstGeom prst="rect">
            <a:avLst/>
          </a:prstGeom>
          <a:noFill/>
          <a:ln w="9525">
            <a:noFill/>
            <a:miter lim="800000"/>
            <a:headEnd/>
            <a:tailEnd/>
          </a:ln>
        </p:spPr>
      </p:pic>
      <p:sp>
        <p:nvSpPr>
          <p:cNvPr id="7" name="Title 1"/>
          <p:cNvSpPr>
            <a:spLocks noGrp="1"/>
          </p:cNvSpPr>
          <p:nvPr>
            <p:ph type="title"/>
          </p:nvPr>
        </p:nvSpPr>
        <p:spPr>
          <a:xfrm>
            <a:off x="457200" y="0"/>
            <a:ext cx="8229600" cy="838200"/>
          </a:xfrm>
        </p:spPr>
        <p:txBody>
          <a:bodyPr wrap="square">
            <a:noAutofit/>
          </a:bodyPr>
          <a:lstStyle/>
          <a:p>
            <a:r>
              <a:rPr lang="en-IN" sz="2800" dirty="0">
                <a:latin typeface="+mj-lt"/>
              </a:rPr>
              <a:t>5.5 </a:t>
            </a:r>
            <a:r>
              <a:rPr lang="el-GR" sz="2800" dirty="0">
                <a:latin typeface="+mj-lt"/>
              </a:rPr>
              <a:t>Πώς προσαρμόζεται στα γεγονότα το υπόδειγμα</a:t>
            </a:r>
            <a:r>
              <a:rPr lang="en-IN" sz="2800" dirty="0">
                <a:latin typeface="+mj-lt"/>
              </a:rPr>
              <a:t> </a:t>
            </a:r>
            <a:r>
              <a:rPr lang="en-IN" sz="2800" i="1" kern="0" spc="-450" dirty="0">
                <a:latin typeface="+mj-lt"/>
              </a:rPr>
              <a:t>I </a:t>
            </a:r>
            <a:r>
              <a:rPr lang="en-IN" sz="2800" i="1" dirty="0">
                <a:latin typeface="+mj-lt"/>
              </a:rPr>
              <a:t>S-</a:t>
            </a:r>
            <a:r>
              <a:rPr lang="en-IN" sz="2800" i="1" kern="0" spc="-450" dirty="0">
                <a:latin typeface="+mj-lt"/>
              </a:rPr>
              <a:t>L </a:t>
            </a:r>
            <a:r>
              <a:rPr lang="en-IN" sz="2800" i="1" dirty="0">
                <a:latin typeface="+mj-lt"/>
              </a:rPr>
              <a:t>M</a:t>
            </a:r>
            <a:r>
              <a:rPr lang="el-GR" sz="2800" i="1" dirty="0">
                <a:latin typeface="+mj-lt"/>
              </a:rPr>
              <a:t>; </a:t>
            </a:r>
            <a:r>
              <a:rPr lang="en-IN" sz="2800" dirty="0" smtClean="0">
                <a:latin typeface="+mj-lt"/>
              </a:rPr>
              <a:t>(</a:t>
            </a:r>
            <a:r>
              <a:rPr lang="el-GR" sz="2800" dirty="0" smtClean="0">
                <a:latin typeface="+mj-lt"/>
              </a:rPr>
              <a:t>3</a:t>
            </a:r>
            <a:r>
              <a:rPr lang="en-IN" sz="2800" dirty="0" smtClean="0">
                <a:latin typeface="+mj-lt"/>
              </a:rPr>
              <a:t> </a:t>
            </a:r>
            <a:r>
              <a:rPr lang="el-GR" sz="2800" dirty="0">
                <a:latin typeface="+mj-lt"/>
              </a:rPr>
              <a:t>από</a:t>
            </a:r>
            <a:r>
              <a:rPr lang="en-IN" sz="2800" dirty="0">
                <a:latin typeface="+mj-lt"/>
              </a:rPr>
              <a:t> 3)</a:t>
            </a:r>
            <a:endParaRPr lang="en-US" sz="2800" dirty="0">
              <a:latin typeface="+mj-lt"/>
            </a:endParaRPr>
          </a:p>
        </p:txBody>
      </p:sp>
    </p:spTree>
    <p:extLst>
      <p:ext uri="{BB962C8B-B14F-4D97-AF65-F5344CB8AC3E}">
        <p14:creationId xmlns="" xmlns:p14="http://schemas.microsoft.com/office/powerpoint/2010/main" val="631812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74652"/>
            <a:ext cx="8230646" cy="553998"/>
          </a:xfrm>
        </p:spPr>
        <p:txBody>
          <a:bodyPr wrap="square">
            <a:spAutoFit/>
          </a:bodyPr>
          <a:lstStyle/>
          <a:p>
            <a:r>
              <a:rPr lang="en-US" sz="3600" dirty="0">
                <a:latin typeface="+mj-lt"/>
              </a:rPr>
              <a:t>Copyright</a:t>
            </a:r>
            <a:endParaRPr lang="en-US" sz="3600" b="0" dirty="0">
              <a:latin typeface="+mj-lt"/>
            </a:endParaRPr>
          </a:p>
        </p:txBody>
      </p:sp>
      <p:pic>
        <p:nvPicPr>
          <p:cNvPr id="7" name="Graphic 6" descr="Warning">
            <a:extLst>
              <a:ext uri="{FF2B5EF4-FFF2-40B4-BE49-F238E27FC236}">
                <a16:creationId xmlns="" xmlns:a16="http://schemas.microsoft.com/office/drawing/2014/main" id="{C06FB2D2-3F36-42C9-A5A6-B6234DC54C96}"/>
              </a:ext>
            </a:extLst>
          </p:cNvPr>
          <p:cNvPicPr>
            <a:picLocks noChangeAspect="1"/>
          </p:cNvPicPr>
          <p:nvPr/>
        </p:nvPicPr>
        <p:blipFill>
          <a:blip r:embed="rId2" cstate="print">
            <a:extLst>
              <a:ext uri="{96DAC541-7B7A-43D3-8B79-37D633B846F1}">
                <asvg:svgBlip xmlns="" xmlns:asvg="http://schemas.microsoft.com/office/drawing/2016/SVG/main" r:embed="rId3"/>
              </a:ext>
            </a:extLst>
          </a:blip>
          <a:stretch>
            <a:fillRect/>
          </a:stretch>
        </p:blipFill>
        <p:spPr>
          <a:xfrm>
            <a:off x="493574" y="2338447"/>
            <a:ext cx="1240235" cy="1391851"/>
          </a:xfrm>
          <a:prstGeom prst="rect">
            <a:avLst/>
          </a:prstGeom>
        </p:spPr>
      </p:pic>
      <p:sp>
        <p:nvSpPr>
          <p:cNvPr id="8" name="Text Placeholder 1">
            <a:extLst>
              <a:ext uri="{FF2B5EF4-FFF2-40B4-BE49-F238E27FC236}">
                <a16:creationId xmlns="" xmlns:a16="http://schemas.microsoft.com/office/drawing/2014/main" id="{AD5FAE7B-F718-4307-B112-AD6256157E8F}"/>
              </a:ext>
            </a:extLst>
          </p:cNvPr>
          <p:cNvSpPr txBox="1">
            <a:spLocks/>
          </p:cNvSpPr>
          <p:nvPr/>
        </p:nvSpPr>
        <p:spPr>
          <a:xfrm>
            <a:off x="1819274" y="1894227"/>
            <a:ext cx="6858001" cy="2770875"/>
          </a:xfrm>
          <a:prstGeom prst="rect">
            <a:avLst/>
          </a:prstGeom>
        </p:spPr>
        <p:style>
          <a:lnRef idx="2">
            <a:schemeClr val="dk1"/>
          </a:lnRef>
          <a:fillRef idx="1">
            <a:schemeClr val="lt1"/>
          </a:fillRef>
          <a:effectRef idx="0">
            <a:schemeClr val="dk1"/>
          </a:effectRef>
          <a:fontRef idx="minor">
            <a:schemeClr val="dk1"/>
          </a:fontRef>
        </p:style>
        <p:txBody>
          <a:bodyPr vert="horz" lIns="182880" tIns="182880" rIns="182880" bIns="182880" rtlCol="0" anchor="ctr">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dk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dk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9pPr>
          </a:lstStyle>
          <a:p>
            <a:pPr marL="101600" indent="0">
              <a:buNone/>
            </a:pPr>
            <a:r>
              <a:rPr lang="el-GR" sz="1400" b="1" dirty="0" smtClean="0"/>
              <a:t>Αυτό το έργο προστατεύεται από τους νόμους περί πνευματικών δικαιωμάτων των Ηνωμένων Πολιτειών και παρέχεται αποκλειστικά για τη χρήση των εκπαιδευτών για τη διδασκαλία των μαθημάτων τους και την αξιολόγηση της μάθησης των μαθητών. Η διάδοση ή η πώληση οποιουδήποτε μέρους αυτού του έργου (συμπεριλαμβανομένου του Παγκόσμιου Ιστού) θα καταστρέψει την ακεραιότητα του έργου και δεν επιτρέπεται. Το έργο και το υλικό από αυτό δεν πρέπει ποτέ να διατίθενται στους μαθητές παρά μόνο από εκπαιδευτές που χρησιμοποιούν το συνοδευτικό κείμενο στις τάξεις τους. Όλοι οι αποδέκτες αυτής της εργασίας αναμένεται να συμμορφωθούν με αυτούς τους περιορισμούς και να τιμήσουν τους επιδιωκόμενους παιδαγωγικούς σκοπούς και τις ανάγκες άλλων εκπαιδευτών που βασίζονται σε αυτά τα υλικά.</a:t>
            </a:r>
            <a:endParaRPr lang="en-US" sz="1400" b="1" dirty="0"/>
          </a:p>
        </p:txBody>
      </p:sp>
    </p:spTree>
    <p:extLst>
      <p:ext uri="{BB962C8B-B14F-4D97-AF65-F5344CB8AC3E}">
        <p14:creationId xmlns="" xmlns:p14="http://schemas.microsoft.com/office/powerpoint/2010/main" val="334126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4400" cy="430887"/>
          </a:xfrm>
        </p:spPr>
        <p:txBody>
          <a:bodyPr wrap="square">
            <a:spAutoFit/>
          </a:bodyPr>
          <a:lstStyle/>
          <a:p>
            <a:r>
              <a:rPr lang="el-GR" sz="2800" dirty="0">
                <a:latin typeface="+mj-lt"/>
              </a:rPr>
              <a:t>Αγορές αγαθών και χρήματος</a:t>
            </a:r>
            <a:r>
              <a:rPr lang="en-IN" sz="2800" dirty="0">
                <a:latin typeface="+mj-lt"/>
              </a:rPr>
              <a:t>: </a:t>
            </a:r>
            <a:r>
              <a:rPr lang="el-GR" sz="2800" dirty="0">
                <a:latin typeface="+mj-lt"/>
              </a:rPr>
              <a:t>Το υπόδειγμα </a:t>
            </a:r>
            <a:r>
              <a:rPr lang="en-IN" sz="2800" i="1" kern="0" spc="-450" dirty="0">
                <a:latin typeface="+mj-lt"/>
              </a:rPr>
              <a:t>I </a:t>
            </a:r>
            <a:r>
              <a:rPr lang="en-IN" sz="2800" i="1" dirty="0" smtClean="0">
                <a:latin typeface="+mj-lt"/>
              </a:rPr>
              <a:t>S-</a:t>
            </a:r>
            <a:r>
              <a:rPr lang="en-IN" sz="2800" i="1" kern="0" spc="-450" dirty="0" smtClean="0">
                <a:latin typeface="+mj-lt"/>
              </a:rPr>
              <a:t>L</a:t>
            </a:r>
            <a:r>
              <a:rPr lang="en-IN" sz="2800" i="1" dirty="0" smtClean="0">
                <a:latin typeface="+mj-lt"/>
              </a:rPr>
              <a:t>M</a:t>
            </a:r>
            <a:endParaRPr lang="en-US" sz="2800" dirty="0">
              <a:latin typeface="+mj-lt"/>
            </a:endParaRPr>
          </a:p>
        </p:txBody>
      </p:sp>
      <p:sp>
        <p:nvSpPr>
          <p:cNvPr id="3" name="Content Placeholder 2"/>
          <p:cNvSpPr>
            <a:spLocks noGrp="1"/>
          </p:cNvSpPr>
          <p:nvPr>
            <p:ph idx="1"/>
          </p:nvPr>
        </p:nvSpPr>
        <p:spPr>
          <a:xfrm>
            <a:off x="457200" y="1380226"/>
            <a:ext cx="8229600" cy="2713563"/>
          </a:xfrm>
        </p:spPr>
        <p:txBody>
          <a:bodyPr wrap="square">
            <a:noAutofit/>
          </a:bodyPr>
          <a:lstStyle/>
          <a:p>
            <a:pPr>
              <a:spcBef>
                <a:spcPts val="525"/>
              </a:spcBef>
            </a:pPr>
            <a:r>
              <a:rPr lang="el-GR" sz="2200" dirty="0">
                <a:ea typeface="ヒラギノ角ゴ Pro W3" pitchFamily="-84" charset="-128"/>
              </a:rPr>
              <a:t>Εξετάσαμε την αγορά αγαθών στο Κεφάλαιο 3 και τις αγορές χρήματος στο Κεφάλαιο 4.</a:t>
            </a:r>
          </a:p>
          <a:p>
            <a:pPr>
              <a:spcBef>
                <a:spcPts val="525"/>
              </a:spcBef>
            </a:pPr>
            <a:r>
              <a:rPr lang="el-GR" sz="2200" dirty="0">
                <a:ea typeface="ヒラギノ角ゴ Pro W3" pitchFamily="-84" charset="-128"/>
              </a:rPr>
              <a:t>Σε αυτό το κεφάλαιο, εξετάζουμε τα αγαθά και τις χρηματοπιστωτικές αγορές μαζί και κατανοούμε πώς το προϊόν και το επιτόκιο καθορίζονται βραχυπρόθεσμα.</a:t>
            </a:r>
          </a:p>
          <a:p>
            <a:pPr>
              <a:spcBef>
                <a:spcPts val="525"/>
              </a:spcBef>
            </a:pPr>
            <a:r>
              <a:rPr lang="el-GR" sz="2200" dirty="0">
                <a:ea typeface="ヒラギノ角ゴ Pro W3" pitchFamily="-84" charset="-128"/>
              </a:rPr>
              <a:t>Ο </a:t>
            </a:r>
            <a:r>
              <a:rPr lang="el-GR" sz="2200" dirty="0" err="1">
                <a:ea typeface="ヒラギノ角ゴ Pro W3" pitchFamily="-84" charset="-128"/>
              </a:rPr>
              <a:t>John</a:t>
            </a:r>
            <a:r>
              <a:rPr lang="el-GR" sz="2200" dirty="0">
                <a:ea typeface="ヒラギノ角ゴ Pro W3" pitchFamily="-84" charset="-128"/>
              </a:rPr>
              <a:t> </a:t>
            </a:r>
            <a:r>
              <a:rPr lang="el-GR" sz="2200" dirty="0" err="1">
                <a:ea typeface="ヒラギノ角ゴ Pro W3" pitchFamily="-84" charset="-128"/>
              </a:rPr>
              <a:t>Hicks</a:t>
            </a:r>
            <a:r>
              <a:rPr lang="el-GR" sz="2200" dirty="0">
                <a:ea typeface="ヒラギノ角ゴ Pro W3" pitchFamily="-84" charset="-128"/>
              </a:rPr>
              <a:t> και ο </a:t>
            </a:r>
            <a:r>
              <a:rPr lang="el-GR" sz="2200" dirty="0" err="1">
                <a:ea typeface="ヒラギノ角ゴ Pro W3" pitchFamily="-84" charset="-128"/>
              </a:rPr>
              <a:t>Alvin</a:t>
            </a:r>
            <a:r>
              <a:rPr lang="el-GR" sz="2200" dirty="0">
                <a:ea typeface="ヒラギノ角ゴ Pro W3" pitchFamily="-84" charset="-128"/>
              </a:rPr>
              <a:t> </a:t>
            </a:r>
            <a:r>
              <a:rPr lang="el-GR" sz="2200" dirty="0" err="1">
                <a:ea typeface="ヒラギノ角ゴ Pro W3" pitchFamily="-84" charset="-128"/>
              </a:rPr>
              <a:t>Hansen</a:t>
            </a:r>
            <a:r>
              <a:rPr lang="el-GR" sz="2200" dirty="0">
                <a:ea typeface="ヒラギノ角ゴ Pro W3" pitchFamily="-84" charset="-128"/>
              </a:rPr>
              <a:t> ονόμασαν αυτό το πλαίσιο το υπόδειγμα </a:t>
            </a:r>
            <a:r>
              <a:rPr lang="el-GR" sz="2200" dirty="0" smtClean="0">
                <a:ea typeface="ヒラギノ角ゴ Pro W3" pitchFamily="-84" charset="-128"/>
              </a:rPr>
              <a:t>IS-LM</a:t>
            </a:r>
            <a:r>
              <a:rPr lang="el-GR" sz="2200" dirty="0">
                <a:ea typeface="ヒラギノ角ゴ Pro W3" pitchFamily="-84" charset="-128"/>
              </a:rPr>
              <a:t>.</a:t>
            </a:r>
            <a:endParaRPr lang="en-US" sz="2200" dirty="0">
              <a:ea typeface="ヒラギノ角ゴ Pro W3" pitchFamily="-84" charset="-128"/>
            </a:endParaRPr>
          </a:p>
        </p:txBody>
      </p:sp>
    </p:spTree>
    <p:extLst>
      <p:ext uri="{BB962C8B-B14F-4D97-AF65-F5344CB8AC3E}">
        <p14:creationId xmlns="" xmlns:p14="http://schemas.microsoft.com/office/powerpoint/2010/main" val="117766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5.1 </a:t>
            </a:r>
            <a:r>
              <a:rPr lang="el-GR" sz="2800" dirty="0">
                <a:latin typeface="+mj-lt"/>
              </a:rPr>
              <a:t>Η αγορά αγαθών και η σχέση</a:t>
            </a:r>
            <a:r>
              <a:rPr lang="en-IN" sz="2800" dirty="0">
                <a:latin typeface="+mj-lt"/>
              </a:rPr>
              <a:t> </a:t>
            </a:r>
            <a:r>
              <a:rPr lang="en-IN" sz="2800" b="0" i="1" kern="0" spc="-450" dirty="0">
                <a:latin typeface="+mj-lt"/>
              </a:rPr>
              <a:t>I </a:t>
            </a:r>
            <a:r>
              <a:rPr lang="en-IN" sz="2800" b="0" i="1" dirty="0">
                <a:latin typeface="+mj-lt"/>
              </a:rPr>
              <a:t>S</a:t>
            </a:r>
            <a:r>
              <a:rPr lang="en-IN" sz="2800" dirty="0">
                <a:latin typeface="+mj-lt"/>
              </a:rPr>
              <a:t> </a:t>
            </a:r>
            <a:r>
              <a:rPr lang="el-GR" sz="2800" dirty="0">
                <a:latin typeface="+mj-lt"/>
              </a:rPr>
              <a:t/>
            </a:r>
            <a:br>
              <a:rPr lang="el-GR" sz="2800" dirty="0">
                <a:latin typeface="+mj-lt"/>
              </a:rPr>
            </a:br>
            <a:r>
              <a:rPr lang="en-IN" sz="2800" dirty="0">
                <a:latin typeface="+mj-lt"/>
              </a:rPr>
              <a:t>(1 </a:t>
            </a:r>
            <a:r>
              <a:rPr lang="el-GR" sz="2800" dirty="0">
                <a:latin typeface="+mj-lt"/>
              </a:rPr>
              <a:t>από</a:t>
            </a:r>
            <a:r>
              <a:rPr lang="en-IN" sz="2800" dirty="0">
                <a:latin typeface="+mj-lt"/>
              </a:rPr>
              <a:t> 6)</a:t>
            </a:r>
            <a:endParaRPr lang="en-US" sz="2800" dirty="0">
              <a:latin typeface="+mj-lt"/>
            </a:endParaRPr>
          </a:p>
        </p:txBody>
      </p:sp>
      <p:sp>
        <p:nvSpPr>
          <p:cNvPr id="3" name="Content Placeholder 2"/>
          <p:cNvSpPr>
            <a:spLocks noGrp="1"/>
          </p:cNvSpPr>
          <p:nvPr>
            <p:ph idx="1"/>
          </p:nvPr>
        </p:nvSpPr>
        <p:spPr>
          <a:xfrm>
            <a:off x="457200" y="1447800"/>
            <a:ext cx="8229600" cy="1541448"/>
          </a:xfrm>
        </p:spPr>
        <p:txBody>
          <a:bodyPr wrap="square">
            <a:noAutofit/>
          </a:bodyPr>
          <a:lstStyle/>
          <a:p>
            <a:pPr>
              <a:spcBef>
                <a:spcPts val="525"/>
              </a:spcBef>
            </a:pPr>
            <a:r>
              <a:rPr lang="el-GR" sz="2200" dirty="0">
                <a:ea typeface="ヒラギノ角ゴ Pro W3" pitchFamily="-84" charset="-128"/>
              </a:rPr>
              <a:t>Στο υπόδειγμα που αναπτύχθηκε στο Κεφάλαιο 3, η επένδυση θεωρήθηκε σταθερή για λόγους απλότητας.</a:t>
            </a:r>
          </a:p>
          <a:p>
            <a:pPr>
              <a:spcBef>
                <a:spcPts val="525"/>
              </a:spcBef>
            </a:pPr>
            <a:r>
              <a:rPr lang="el-GR" sz="2200" dirty="0">
                <a:ea typeface="ヒラギノ角ゴ Pro W3" pitchFamily="-84" charset="-128"/>
              </a:rPr>
              <a:t>Στην πραγματικότητα, η επένδυση εξαρτάται από το προϊόν Υ (ή τις πωλήσεις) και το επιτόκιο i.</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6" name="Object 5"/>
              <p:cNvSpPr txBox="1"/>
              <p:nvPr/>
            </p:nvSpPr>
            <p:spPr>
              <a:xfrm>
                <a:off x="2624138" y="3197225"/>
                <a:ext cx="3848100" cy="765175"/>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𝐼</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𝐼</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𝑌</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𝑖</m:t>
                          </m:r>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(5.1)</m:t>
                      </m:r>
                    </m:oMath>
                    <m:oMath xmlns:m="http://schemas.openxmlformats.org/officeDocument/2006/math">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2624138" y="3197225"/>
                <a:ext cx="3848100" cy="765175"/>
              </a:xfrm>
              <a:prstGeom prst="rect">
                <a:avLst/>
              </a:prstGeom>
              <a:blipFill>
                <a:blip r:embed="rId3" cstate="print"/>
                <a:stretch>
                  <a:fillRect r="-475"/>
                </a:stretch>
              </a:blipFill>
            </p:spPr>
            <p:txBody>
              <a:bodyPr/>
              <a:lstStyle/>
              <a:p>
                <a:r>
                  <a:rPr lang="en-US">
                    <a:noFill/>
                  </a:rPr>
                  <a:t> </a:t>
                </a:r>
              </a:p>
            </p:txBody>
          </p:sp>
        </mc:Fallback>
      </mc:AlternateContent>
      <p:sp>
        <p:nvSpPr>
          <p:cNvPr id="4" name="Content Placeholder 3"/>
          <p:cNvSpPr>
            <a:spLocks noGrp="1"/>
          </p:cNvSpPr>
          <p:nvPr>
            <p:ph idx="13"/>
          </p:nvPr>
        </p:nvSpPr>
        <p:spPr>
          <a:xfrm>
            <a:off x="447675" y="4267200"/>
            <a:ext cx="8229600" cy="369332"/>
          </a:xfrm>
        </p:spPr>
        <p:txBody>
          <a:bodyPr>
            <a:noAutofit/>
          </a:bodyPr>
          <a:lstStyle/>
          <a:p>
            <a:r>
              <a:rPr lang="el-GR" sz="2200" dirty="0">
                <a:ea typeface="ヒラギノ角ゴ Pro W3" pitchFamily="-84" charset="-128"/>
              </a:rPr>
              <a:t>Έτσι, η ισορροπία στην αγορά αγαθών γίνεται</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7" name="Object 6"/>
              <p:cNvSpPr txBox="1"/>
              <p:nvPr/>
            </p:nvSpPr>
            <p:spPr bwMode="auto">
              <a:xfrm>
                <a:off x="930926" y="4798798"/>
                <a:ext cx="5546074" cy="363966"/>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𝑌</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𝐶</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𝑌</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𝑇</m:t>
                          </m:r>
                        </m:e>
                      </m:d>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𝐼</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𝑌</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𝑖</m:t>
                          </m:r>
                        </m:e>
                      </m:d>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𝐺</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(5.2)</m:t>
                      </m:r>
                    </m:oMath>
                  </m:oMathPara>
                </a14:m>
                <a:endParaRPr lang="en-US" dirty="0"/>
              </a:p>
            </p:txBody>
          </p:sp>
        </mc:Choice>
        <mc:Fallback>
          <p:sp>
            <p:nvSpPr>
              <p:cNvPr id="7" name="Object 6"/>
              <p:cNvSpPr txBox="1">
                <a:spLocks noRot="1" noChangeAspect="1" noMove="1" noResize="1" noEditPoints="1" noAdjustHandles="1" noChangeArrowheads="1" noChangeShapeType="1" noTextEdit="1"/>
              </p:cNvSpPr>
              <p:nvPr/>
            </p:nvSpPr>
            <p:spPr bwMode="auto">
              <a:xfrm>
                <a:off x="930926" y="4798798"/>
                <a:ext cx="5546074" cy="363966"/>
              </a:xfrm>
              <a:prstGeom prst="rect">
                <a:avLst/>
              </a:prstGeom>
              <a:blipFill>
                <a:blip r:embed="rId4" cstate="print"/>
                <a:stretch>
                  <a:fillRect b="-11667"/>
                </a:stretch>
              </a:blipFill>
              <a:ln>
                <a:noFill/>
              </a:ln>
            </p:spPr>
            <p:txBody>
              <a:bodyPr/>
              <a:lstStyle/>
              <a:p>
                <a:r>
                  <a:rPr lang="en-US">
                    <a:noFill/>
                  </a:rPr>
                  <a:t> </a:t>
                </a:r>
              </a:p>
            </p:txBody>
          </p:sp>
        </mc:Fallback>
      </mc:AlternateContent>
      <p:sp>
        <p:nvSpPr>
          <p:cNvPr id="5" name="Content Placeholder 4"/>
          <p:cNvSpPr>
            <a:spLocks noGrp="1"/>
          </p:cNvSpPr>
          <p:nvPr>
            <p:ph sz="quarter" idx="14"/>
          </p:nvPr>
        </p:nvSpPr>
        <p:spPr>
          <a:xfrm>
            <a:off x="457200" y="5469493"/>
            <a:ext cx="8229600" cy="369332"/>
          </a:xfrm>
        </p:spPr>
        <p:txBody>
          <a:bodyPr>
            <a:noAutofit/>
          </a:bodyPr>
          <a:lstStyle/>
          <a:p>
            <a:pPr marL="0" indent="266700">
              <a:buNone/>
            </a:pPr>
            <a:r>
              <a:rPr lang="el-GR" sz="2200" dirty="0" smtClean="0">
                <a:ea typeface="ヒラギノ角ゴ Pro W3" pitchFamily="-84" charset="-128"/>
              </a:rPr>
              <a:t>που </a:t>
            </a:r>
            <a:r>
              <a:rPr lang="el-GR" sz="2200" dirty="0">
                <a:ea typeface="ヒラギノ角ゴ Pro W3" pitchFamily="-84" charset="-128"/>
              </a:rPr>
              <a:t>είναι η σχέση </a:t>
            </a:r>
            <a:r>
              <a:rPr lang="en-US" sz="2200" dirty="0">
                <a:ea typeface="ヒラギノ角ゴ Pro W3" pitchFamily="-84" charset="-128"/>
              </a:rPr>
              <a:t> </a:t>
            </a:r>
            <a:r>
              <a:rPr lang="en-US" sz="2200" i="1" kern="0" spc="-350" dirty="0">
                <a:ea typeface="ヒラギノ角ゴ Pro W3" pitchFamily="-84" charset="-128"/>
              </a:rPr>
              <a:t>I </a:t>
            </a:r>
            <a:r>
              <a:rPr lang="en-US" sz="2200" i="1" dirty="0">
                <a:ea typeface="ヒラギノ角ゴ Pro W3" pitchFamily="-84" charset="-128"/>
              </a:rPr>
              <a:t>S</a:t>
            </a:r>
            <a:r>
              <a:rPr lang="en-US" sz="2200" dirty="0">
                <a:ea typeface="ヒラギノ角ゴ Pro W3" pitchFamily="-84" charset="-128"/>
              </a:rPr>
              <a:t>.</a:t>
            </a:r>
          </a:p>
        </p:txBody>
      </p:sp>
    </p:spTree>
    <p:extLst>
      <p:ext uri="{BB962C8B-B14F-4D97-AF65-F5344CB8AC3E}">
        <p14:creationId xmlns="" xmlns:p14="http://schemas.microsoft.com/office/powerpoint/2010/main" val="213985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66800"/>
            <a:ext cx="8229600" cy="369332"/>
          </a:xfrm>
        </p:spPr>
        <p:txBody>
          <a:bodyPr>
            <a:noAutofit/>
          </a:bodyPr>
          <a:lstStyle/>
          <a:p>
            <a:pPr marL="0" indent="0">
              <a:buNone/>
            </a:pPr>
            <a:r>
              <a:rPr lang="el-GR" sz="2200" b="1" dirty="0">
                <a:ea typeface="ヒラギノ角ゴ Pro W3" pitchFamily="-65" charset="-128"/>
              </a:rPr>
              <a:t>Απεικόνιση</a:t>
            </a:r>
            <a:r>
              <a:rPr lang="en-IN" sz="2200" b="1" dirty="0">
                <a:ea typeface="ヒラギノ角ゴ Pro W3" pitchFamily="-65" charset="-128"/>
              </a:rPr>
              <a:t> 5.1 </a:t>
            </a:r>
            <a:r>
              <a:rPr lang="el-GR" sz="2200" dirty="0">
                <a:ea typeface="ヒラギノ角ゴ Pro W3" pitchFamily="-65" charset="-128"/>
              </a:rPr>
              <a:t>Ισορροπία στην αγορά αγαθών</a:t>
            </a:r>
            <a:endParaRPr lang="en-IN" sz="2200" dirty="0">
              <a:ea typeface="ヒラギノ角ゴ Pro W3" pitchFamily="-65" charset="-128"/>
            </a:endParaRPr>
          </a:p>
        </p:txBody>
      </p:sp>
      <p:sp>
        <p:nvSpPr>
          <p:cNvPr id="6" name="Content Placeholder 5"/>
          <p:cNvSpPr>
            <a:spLocks noGrp="1"/>
          </p:cNvSpPr>
          <p:nvPr>
            <p:ph idx="13"/>
          </p:nvPr>
        </p:nvSpPr>
        <p:spPr>
          <a:xfrm>
            <a:off x="446201" y="1600200"/>
            <a:ext cx="8229600" cy="1172116"/>
          </a:xfrm>
        </p:spPr>
        <p:txBody>
          <a:bodyPr>
            <a:noAutofit/>
          </a:bodyPr>
          <a:lstStyle/>
          <a:p>
            <a:pPr marL="0" indent="0">
              <a:spcBef>
                <a:spcPts val="525"/>
              </a:spcBef>
              <a:buNone/>
            </a:pPr>
            <a:r>
              <a:rPr lang="el-GR" sz="1800" kern="0" dirty="0">
                <a:ea typeface="ヒラギノ角ゴ Pro W3" pitchFamily="-84" charset="-128"/>
              </a:rPr>
              <a:t>Η ζήτηση για αγαθά είναι μια αύξουσα συνάρτηση της παραγωγής. Η ισορροπία απαιτεί η ζήτηση για αγαθά να είναι ίση με την παραγωγή.</a:t>
            </a:r>
            <a:endParaRPr lang="en-IN" sz="1800" kern="0" dirty="0">
              <a:ea typeface="ヒラギノ角ゴ Pro W3" pitchFamily="-84" charset="-128"/>
            </a:endParaRPr>
          </a:p>
        </p:txBody>
      </p:sp>
      <p:pic>
        <p:nvPicPr>
          <p:cNvPr id="1026" name="Picture 2"/>
          <p:cNvPicPr>
            <a:picLocks noChangeAspect="1" noChangeArrowheads="1"/>
          </p:cNvPicPr>
          <p:nvPr/>
        </p:nvPicPr>
        <p:blipFill>
          <a:blip r:embed="rId3" cstate="print"/>
          <a:srcRect/>
          <a:stretch>
            <a:fillRect/>
          </a:stretch>
        </p:blipFill>
        <p:spPr bwMode="auto">
          <a:xfrm>
            <a:off x="1828800" y="2147886"/>
            <a:ext cx="5181600" cy="4210052"/>
          </a:xfrm>
          <a:prstGeom prst="rect">
            <a:avLst/>
          </a:prstGeom>
          <a:noFill/>
          <a:ln w="9525">
            <a:noFill/>
            <a:miter lim="800000"/>
            <a:headEnd/>
            <a:tailEnd/>
          </a:ln>
        </p:spPr>
      </p:pic>
      <p:sp>
        <p:nvSpPr>
          <p:cNvPr id="8" name="Title 1"/>
          <p:cNvSpPr>
            <a:spLocks noGrp="1"/>
          </p:cNvSpPr>
          <p:nvPr>
            <p:ph type="title"/>
          </p:nvPr>
        </p:nvSpPr>
        <p:spPr>
          <a:xfrm>
            <a:off x="457200" y="0"/>
            <a:ext cx="8229600" cy="838200"/>
          </a:xfrm>
        </p:spPr>
        <p:txBody>
          <a:bodyPr wrap="square">
            <a:noAutofit/>
          </a:bodyPr>
          <a:lstStyle/>
          <a:p>
            <a:r>
              <a:rPr lang="en-IN" sz="2800" dirty="0">
                <a:latin typeface="+mj-lt"/>
              </a:rPr>
              <a:t>5.1 </a:t>
            </a:r>
            <a:r>
              <a:rPr lang="el-GR" sz="2800" dirty="0">
                <a:latin typeface="+mj-lt"/>
              </a:rPr>
              <a:t>Η αγορά αγαθών και η σχέση</a:t>
            </a:r>
            <a:r>
              <a:rPr lang="en-IN" sz="2800" dirty="0">
                <a:latin typeface="+mj-lt"/>
              </a:rPr>
              <a:t> </a:t>
            </a:r>
            <a:r>
              <a:rPr lang="en-IN" sz="2800" b="0" i="1" kern="0" spc="-450" dirty="0">
                <a:latin typeface="+mj-lt"/>
              </a:rPr>
              <a:t>I </a:t>
            </a:r>
            <a:r>
              <a:rPr lang="en-IN" sz="2800" b="0" i="1" dirty="0">
                <a:latin typeface="+mj-lt"/>
              </a:rPr>
              <a:t>S</a:t>
            </a:r>
            <a:r>
              <a:rPr lang="en-IN" sz="2800" dirty="0">
                <a:latin typeface="+mj-lt"/>
              </a:rPr>
              <a:t> </a:t>
            </a:r>
            <a:r>
              <a:rPr lang="el-GR" sz="2800" dirty="0">
                <a:latin typeface="+mj-lt"/>
              </a:rPr>
              <a:t/>
            </a:r>
            <a:br>
              <a:rPr lang="el-GR" sz="2800" dirty="0">
                <a:latin typeface="+mj-lt"/>
              </a:rPr>
            </a:br>
            <a:r>
              <a:rPr lang="en-IN" sz="2800" dirty="0" smtClean="0">
                <a:latin typeface="+mj-lt"/>
              </a:rPr>
              <a:t>(</a:t>
            </a:r>
            <a:r>
              <a:rPr lang="el-GR" sz="2800" dirty="0" smtClean="0">
                <a:latin typeface="+mj-lt"/>
              </a:rPr>
              <a:t>2</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59732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395457"/>
            <a:ext cx="8229600" cy="4624343"/>
          </a:xfrm>
        </p:spPr>
        <p:txBody>
          <a:bodyPr>
            <a:noAutofit/>
          </a:bodyPr>
          <a:lstStyle/>
          <a:p>
            <a:pPr>
              <a:spcBef>
                <a:spcPts val="525"/>
              </a:spcBef>
            </a:pPr>
            <a:r>
              <a:rPr lang="el-GR" sz="2200" kern="0" dirty="0">
                <a:ea typeface="ヒラギノ角ゴ Pro W3" pitchFamily="-84" charset="-128"/>
              </a:rPr>
              <a:t>Η </a:t>
            </a:r>
            <a:r>
              <a:rPr lang="el-GR" sz="2200" kern="0" dirty="0" smtClean="0">
                <a:ea typeface="ヒラギノ角ゴ Pro W3" pitchFamily="-84" charset="-128"/>
              </a:rPr>
              <a:t>ZZ </a:t>
            </a:r>
            <a:r>
              <a:rPr lang="el-GR" sz="2200" kern="0" dirty="0">
                <a:ea typeface="ヒラギノ角ゴ Pro W3" pitchFamily="-84" charset="-128"/>
              </a:rPr>
              <a:t>έχει ανοδική κλίση επειδή, για μια δεδομένη τιμή του επιτοκίου, η αύξηση της παραγωγής οδηγεί σε αύξηση της ζήτησης αγαθών μέσω των επιπτώσεών της στην κατανάλωση και στην επένδυση.</a:t>
            </a:r>
          </a:p>
          <a:p>
            <a:pPr>
              <a:spcBef>
                <a:spcPts val="525"/>
              </a:spcBef>
            </a:pPr>
            <a:r>
              <a:rPr lang="el-GR" sz="2200" kern="0" dirty="0">
                <a:ea typeface="ヒラギノ角ゴ Pro W3" pitchFamily="-84" charset="-128"/>
              </a:rPr>
              <a:t>Η </a:t>
            </a:r>
            <a:r>
              <a:rPr lang="el-GR" sz="2200" kern="0" dirty="0" smtClean="0">
                <a:ea typeface="ヒラギノ角ゴ Pro W3" pitchFamily="-84" charset="-128"/>
              </a:rPr>
              <a:t>ZZ </a:t>
            </a:r>
            <a:r>
              <a:rPr lang="el-GR" sz="2200" kern="0" dirty="0">
                <a:ea typeface="ヒラギノ角ゴ Pro W3" pitchFamily="-84" charset="-128"/>
              </a:rPr>
              <a:t>είναι πιο επίπεδη από τη γραμμή των 45 μοιρών, επειδή έχουμε υποθέσει ότι μια αύξηση στην παραγωγή οδηγεί σε λιγότερο από ένα προς ένα αύξηση της ζήτησης.</a:t>
            </a:r>
          </a:p>
          <a:p>
            <a:pPr>
              <a:spcBef>
                <a:spcPts val="525"/>
              </a:spcBef>
            </a:pPr>
            <a:r>
              <a:rPr lang="el-GR" sz="2200" kern="0" dirty="0">
                <a:ea typeface="ヒラギノ角ゴ Pro W3" pitchFamily="-84" charset="-128"/>
              </a:rPr>
              <a:t>Η τομή της </a:t>
            </a:r>
            <a:r>
              <a:rPr lang="el-GR" sz="2200" kern="0" dirty="0" smtClean="0">
                <a:ea typeface="ヒラギノ角ゴ Pro W3" pitchFamily="-84" charset="-128"/>
              </a:rPr>
              <a:t>ZZ </a:t>
            </a:r>
            <a:r>
              <a:rPr lang="el-GR" sz="2200" kern="0" dirty="0">
                <a:ea typeface="ヒラギノ角ゴ Pro W3" pitchFamily="-84" charset="-128"/>
              </a:rPr>
              <a:t>και της ευθείας 45 μοιρών (σημείο Α) είναι το επίπεδο ισορροπίας του προϊόντος.</a:t>
            </a:r>
            <a:r>
              <a:rPr lang="en-US" sz="2200" dirty="0">
                <a:ea typeface="ヒラギノ角ゴ Pro W3" pitchFamily="-84" charset="-128"/>
              </a:rPr>
              <a:t> </a:t>
            </a:r>
          </a:p>
        </p:txBody>
      </p:sp>
      <p:sp>
        <p:nvSpPr>
          <p:cNvPr id="6" name="Title 1"/>
          <p:cNvSpPr>
            <a:spLocks noGrp="1"/>
          </p:cNvSpPr>
          <p:nvPr>
            <p:ph type="title"/>
          </p:nvPr>
        </p:nvSpPr>
        <p:spPr>
          <a:xfrm>
            <a:off x="457200" y="0"/>
            <a:ext cx="8229600" cy="838200"/>
          </a:xfrm>
        </p:spPr>
        <p:txBody>
          <a:bodyPr wrap="square">
            <a:noAutofit/>
          </a:bodyPr>
          <a:lstStyle/>
          <a:p>
            <a:r>
              <a:rPr lang="en-IN" sz="2800" dirty="0">
                <a:latin typeface="+mj-lt"/>
              </a:rPr>
              <a:t>5.1 </a:t>
            </a:r>
            <a:r>
              <a:rPr lang="el-GR" sz="2800" dirty="0">
                <a:latin typeface="+mj-lt"/>
              </a:rPr>
              <a:t>Η αγορά αγαθών και η σχέση</a:t>
            </a:r>
            <a:r>
              <a:rPr lang="en-IN" sz="2800" dirty="0">
                <a:latin typeface="+mj-lt"/>
              </a:rPr>
              <a:t> </a:t>
            </a:r>
            <a:r>
              <a:rPr lang="en-IN" sz="2800" b="0" i="1" kern="0" spc="-450" dirty="0">
                <a:latin typeface="+mj-lt"/>
              </a:rPr>
              <a:t>I </a:t>
            </a:r>
            <a:r>
              <a:rPr lang="en-IN" sz="2800" b="0" i="1" dirty="0">
                <a:latin typeface="+mj-lt"/>
              </a:rPr>
              <a:t>S</a:t>
            </a:r>
            <a:r>
              <a:rPr lang="en-IN" sz="2800" dirty="0">
                <a:latin typeface="+mj-lt"/>
              </a:rPr>
              <a:t> </a:t>
            </a:r>
            <a:r>
              <a:rPr lang="el-GR" sz="2800" dirty="0">
                <a:latin typeface="+mj-lt"/>
              </a:rPr>
              <a:t/>
            </a:r>
            <a:br>
              <a:rPr lang="el-GR" sz="2800" dirty="0">
                <a:latin typeface="+mj-lt"/>
              </a:rPr>
            </a:br>
            <a:r>
              <a:rPr lang="en-IN" sz="2800" dirty="0" smtClean="0">
                <a:latin typeface="+mj-lt"/>
              </a:rPr>
              <a:t>(</a:t>
            </a:r>
            <a:r>
              <a:rPr lang="el-GR" sz="2800" dirty="0" smtClean="0">
                <a:latin typeface="+mj-lt"/>
              </a:rPr>
              <a:t>3</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3743789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66800"/>
            <a:ext cx="4724400" cy="307777"/>
          </a:xfrm>
        </p:spPr>
        <p:txBody>
          <a:bodyPr>
            <a:noAutofit/>
          </a:bodyPr>
          <a:lstStyle/>
          <a:p>
            <a:pPr marL="0" indent="0">
              <a:buNone/>
            </a:pPr>
            <a:r>
              <a:rPr lang="el-GR" sz="2200" b="1" dirty="0">
                <a:ea typeface="ヒラギノ角ゴ Pro W3" pitchFamily="-65" charset="-128"/>
              </a:rPr>
              <a:t>Απεικόνιση</a:t>
            </a:r>
            <a:r>
              <a:rPr lang="en-IN" sz="2200" b="1" dirty="0">
                <a:ea typeface="ヒラギノ角ゴ Pro W3" pitchFamily="-65" charset="-128"/>
              </a:rPr>
              <a:t> 5.2 </a:t>
            </a:r>
            <a:r>
              <a:rPr lang="el-GR" sz="2200" dirty="0">
                <a:ea typeface="ヒラギノ角ゴ Pro W3" pitchFamily="-65" charset="-128"/>
              </a:rPr>
              <a:t>Η καμπύλη </a:t>
            </a:r>
            <a:r>
              <a:rPr lang="en-IN" sz="2200" i="1" kern="0" spc="-350" dirty="0">
                <a:ea typeface="ヒラギノ角ゴ Pro W3" pitchFamily="-65" charset="-128"/>
              </a:rPr>
              <a:t>I </a:t>
            </a:r>
            <a:r>
              <a:rPr lang="en-IN" sz="2200" i="1" dirty="0">
                <a:ea typeface="ヒラギノ角ゴ Pro W3" pitchFamily="-65" charset="-128"/>
              </a:rPr>
              <a:t>S</a:t>
            </a:r>
            <a:endParaRPr lang="en-IN" sz="2200" dirty="0">
              <a:ea typeface="ヒラギノ角ゴ Pro W3" pitchFamily="-65" charset="-128"/>
            </a:endParaRPr>
          </a:p>
        </p:txBody>
      </p:sp>
      <p:sp>
        <p:nvSpPr>
          <p:cNvPr id="6" name="Content Placeholder 5"/>
          <p:cNvSpPr>
            <a:spLocks noGrp="1"/>
          </p:cNvSpPr>
          <p:nvPr>
            <p:ph idx="13"/>
          </p:nvPr>
        </p:nvSpPr>
        <p:spPr>
          <a:xfrm>
            <a:off x="228600" y="1828800"/>
            <a:ext cx="4267200" cy="4171950"/>
          </a:xfrm>
        </p:spPr>
        <p:txBody>
          <a:bodyPr>
            <a:noAutofit/>
          </a:bodyPr>
          <a:lstStyle/>
          <a:p>
            <a:pPr marL="544513" marR="246380" indent="-363538">
              <a:spcAft>
                <a:spcPts val="800"/>
              </a:spcAft>
              <a:buNone/>
            </a:pPr>
            <a:r>
              <a:rPr lang="el-GR" sz="1800" dirty="0" smtClean="0">
                <a:solidFill>
                  <a:srgbClr val="000000"/>
                </a:solidFill>
                <a:effectLst/>
                <a:latin typeface="Arial" pitchFamily="34" charset="0"/>
                <a:ea typeface="Times New Roman" panose="02020603050405020304" pitchFamily="18" charset="0"/>
                <a:cs typeface="Times New Roman" panose="02020603050405020304" pitchFamily="18" charset="0"/>
              </a:rPr>
              <a:t>(</a:t>
            </a:r>
            <a:r>
              <a:rPr lang="el-GR" sz="1800" dirty="0" smtClean="0">
                <a:solidFill>
                  <a:srgbClr val="000000"/>
                </a:solidFill>
                <a:effectLst/>
                <a:latin typeface="Arial" pitchFamily="34" charset="0"/>
                <a:ea typeface="Times New Roman" panose="02020603050405020304" pitchFamily="18" charset="0"/>
                <a:cs typeface="Arial" panose="020B0604020202020204" pitchFamily="34" charset="0"/>
                <a:sym typeface="Symbol" panose="05050102010706020507" pitchFamily="18" charset="2"/>
              </a:rPr>
              <a:t>α</a:t>
            </a:r>
            <a:r>
              <a:rPr lang="el-GR" sz="1800" dirty="0" smtClean="0">
                <a:solidFill>
                  <a:srgbClr val="000000"/>
                </a:solidFill>
                <a:effectLst/>
                <a:latin typeface="Arial" pitchFamily="34" charset="0"/>
                <a:ea typeface="Times New Roman" panose="02020603050405020304" pitchFamily="18" charset="0"/>
                <a:cs typeface="Times New Roman" panose="02020603050405020304" pitchFamily="18" charset="0"/>
              </a:rPr>
              <a:t>) </a:t>
            </a:r>
            <a:r>
              <a:rPr lang="en-US" sz="1800" dirty="0" smtClean="0">
                <a:solidFill>
                  <a:srgbClr val="000000"/>
                </a:solidFill>
                <a:effectLst/>
                <a:latin typeface="Arial" pitchFamily="34" charset="0"/>
                <a:ea typeface="Times New Roman" panose="02020603050405020304" pitchFamily="18" charset="0"/>
                <a:cs typeface="Times New Roman" panose="02020603050405020304" pitchFamily="18" charset="0"/>
              </a:rPr>
              <a:t>	</a:t>
            </a:r>
            <a:r>
              <a:rPr lang="el-GR" sz="1800" dirty="0" smtClean="0">
                <a:solidFill>
                  <a:srgbClr val="000000"/>
                </a:solidFill>
                <a:effectLst/>
                <a:latin typeface="Arial" pitchFamily="34" charset="0"/>
                <a:ea typeface="Times New Roman" panose="02020603050405020304" pitchFamily="18" charset="0"/>
                <a:cs typeface="Times New Roman" panose="02020603050405020304" pitchFamily="18" charset="0"/>
              </a:rPr>
              <a:t>Μια αύξηση του επιτοκίου οδηγεί σε μείωση της ζήτησης αγαθών σε κάθε επίπεδο παραγωγής, προκαλώντας μια μείωση του επιπέδου προϊόντος ισορροπίας. </a:t>
            </a:r>
            <a:endParaRPr lang="el-GR" sz="1800" dirty="0">
              <a:solidFill>
                <a:srgbClr val="000000"/>
              </a:solidFill>
              <a:effectLst/>
              <a:latin typeface="Arial" pitchFamily="34" charset="0"/>
              <a:ea typeface="Times New Roman" panose="02020603050405020304" pitchFamily="18" charset="0"/>
              <a:cs typeface="Times New Roman" panose="02020603050405020304" pitchFamily="18" charset="0"/>
            </a:endParaRPr>
          </a:p>
          <a:p>
            <a:pPr marL="544513" marR="165100" indent="-363538">
              <a:spcAft>
                <a:spcPts val="800"/>
              </a:spcAft>
              <a:buNone/>
            </a:pPr>
            <a:r>
              <a:rPr lang="el-GR" sz="1800" dirty="0">
                <a:solidFill>
                  <a:srgbClr val="000000"/>
                </a:solidFill>
                <a:latin typeface="Arial" pitchFamily="34" charset="0"/>
                <a:ea typeface="Times New Roman" panose="02020603050405020304" pitchFamily="18" charset="0"/>
                <a:cs typeface="Times New Roman" panose="02020603050405020304" pitchFamily="18" charset="0"/>
              </a:rPr>
              <a:t>(β) </a:t>
            </a:r>
            <a:r>
              <a:rPr lang="en-US" sz="1800" dirty="0" smtClean="0">
                <a:solidFill>
                  <a:srgbClr val="000000"/>
                </a:solidFill>
                <a:latin typeface="Arial" pitchFamily="34" charset="0"/>
                <a:ea typeface="Times New Roman" panose="02020603050405020304" pitchFamily="18" charset="0"/>
                <a:cs typeface="Times New Roman" panose="02020603050405020304" pitchFamily="18" charset="0"/>
              </a:rPr>
              <a:t>	</a:t>
            </a:r>
            <a:r>
              <a:rPr lang="el-GR" sz="1800" dirty="0" smtClean="0">
                <a:solidFill>
                  <a:srgbClr val="000000"/>
                </a:solidFill>
                <a:latin typeface="Arial" pitchFamily="34" charset="0"/>
                <a:ea typeface="Times New Roman" panose="02020603050405020304" pitchFamily="18" charset="0"/>
                <a:cs typeface="Times New Roman" panose="02020603050405020304" pitchFamily="18" charset="0"/>
              </a:rPr>
              <a:t>Η </a:t>
            </a:r>
            <a:r>
              <a:rPr lang="el-GR" sz="1800" dirty="0">
                <a:solidFill>
                  <a:srgbClr val="000000"/>
                </a:solidFill>
                <a:latin typeface="Arial" pitchFamily="34" charset="0"/>
                <a:ea typeface="Times New Roman" panose="02020603050405020304" pitchFamily="18" charset="0"/>
                <a:cs typeface="Times New Roman" panose="02020603050405020304" pitchFamily="18" charset="0"/>
              </a:rPr>
              <a:t>ισορροπία στην αγορά αγαθών υποδηλώνει ότι μια αύξηση του επιτοκίου οδηγεί σε αύξηση του προϊόντος</a:t>
            </a:r>
            <a:r>
              <a:rPr lang="el-GR" sz="1800" dirty="0" smtClean="0">
                <a:solidFill>
                  <a:srgbClr val="000000"/>
                </a:solidFill>
                <a:latin typeface="Arial" pitchFamily="34" charset="0"/>
                <a:ea typeface="Times New Roman" panose="02020603050405020304" pitchFamily="18" charset="0"/>
                <a:cs typeface="Times New Roman" panose="02020603050405020304" pitchFamily="18" charset="0"/>
              </a:rPr>
              <a:t>.</a:t>
            </a:r>
            <a:r>
              <a:rPr lang="en-US" sz="1800" dirty="0" smtClean="0">
                <a:solidFill>
                  <a:srgbClr val="000000"/>
                </a:solidFill>
                <a:latin typeface="Arial" pitchFamily="34" charset="0"/>
                <a:ea typeface="Times New Roman" panose="02020603050405020304" pitchFamily="18" charset="0"/>
                <a:cs typeface="Times New Roman" panose="02020603050405020304" pitchFamily="18" charset="0"/>
              </a:rPr>
              <a:t> </a:t>
            </a:r>
            <a:r>
              <a:rPr lang="el-GR" sz="1800" dirty="0" smtClean="0">
                <a:solidFill>
                  <a:srgbClr val="000000"/>
                </a:solidFill>
                <a:effectLst/>
                <a:latin typeface="Arial" pitchFamily="34" charset="0"/>
                <a:ea typeface="Times New Roman" panose="02020603050405020304" pitchFamily="18" charset="0"/>
                <a:cs typeface="Times New Roman" panose="02020603050405020304" pitchFamily="18" charset="0"/>
              </a:rPr>
              <a:t>Έτσι, </a:t>
            </a:r>
            <a:r>
              <a:rPr lang="el-GR" sz="1800" dirty="0">
                <a:solidFill>
                  <a:srgbClr val="000000"/>
                </a:solidFill>
                <a:effectLst/>
                <a:latin typeface="Arial" pitchFamily="34" charset="0"/>
                <a:ea typeface="Times New Roman" panose="02020603050405020304" pitchFamily="18" charset="0"/>
                <a:cs typeface="Times New Roman" panose="02020603050405020304" pitchFamily="18" charset="0"/>
              </a:rPr>
              <a:t>η καμπύλη</a:t>
            </a:r>
            <a:r>
              <a:rPr lang="el-GR" sz="1800" dirty="0">
                <a:solidFill>
                  <a:srgbClr val="000000"/>
                </a:solidFill>
                <a:latin typeface="Arial" pitchFamily="34" charset="0"/>
                <a:ea typeface="Times New Roman" panose="02020603050405020304" pitchFamily="18" charset="0"/>
                <a:cs typeface="Times New Roman" panose="02020603050405020304" pitchFamily="18" charset="0"/>
              </a:rPr>
              <a:t> </a:t>
            </a:r>
            <a:r>
              <a:rPr lang="en-US" sz="1800" dirty="0">
                <a:solidFill>
                  <a:srgbClr val="000000"/>
                </a:solidFill>
                <a:latin typeface="Arial" pitchFamily="34" charset="0"/>
                <a:ea typeface="Times New Roman" panose="02020603050405020304" pitchFamily="18" charset="0"/>
                <a:cs typeface="Times New Roman" panose="02020603050405020304" pitchFamily="18" charset="0"/>
              </a:rPr>
              <a:t>IS</a:t>
            </a:r>
            <a:r>
              <a:rPr lang="el-GR" sz="1800" dirty="0">
                <a:solidFill>
                  <a:srgbClr val="000000"/>
                </a:solidFill>
                <a:latin typeface="Arial" pitchFamily="34" charset="0"/>
                <a:ea typeface="Times New Roman" panose="02020603050405020304" pitchFamily="18" charset="0"/>
                <a:cs typeface="Times New Roman" panose="02020603050405020304" pitchFamily="18" charset="0"/>
              </a:rPr>
              <a:t> είναι καθοδικής κλίσης</a:t>
            </a:r>
            <a:r>
              <a:rPr lang="el-GR" sz="1800" dirty="0">
                <a:solidFill>
                  <a:srgbClr val="000000"/>
                </a:solidFill>
                <a:effectLst/>
                <a:latin typeface="Arial" pitchFamily="34" charset="0"/>
                <a:ea typeface="Times New Roman" panose="02020603050405020304" pitchFamily="18" charset="0"/>
                <a:cs typeface="Times New Roman" panose="02020603050405020304" pitchFamily="18" charset="0"/>
              </a:rPr>
              <a:t> </a:t>
            </a:r>
            <a:endParaRPr lang="en-US" sz="1800" dirty="0">
              <a:effectLst/>
              <a:latin typeface="Arial" pitchFamily="34" charset="0"/>
              <a:ea typeface="Times New Roman" panose="02020603050405020304" pitchFamily="18" charset="0"/>
              <a:cs typeface="Times New Roman" panose="02020603050405020304" pitchFamily="18" charset="0"/>
            </a:endParaRPr>
          </a:p>
          <a:p>
            <a:pPr marL="0" indent="0">
              <a:buNone/>
            </a:pPr>
            <a:endParaRPr lang="en-US" sz="2000" dirty="0"/>
          </a:p>
        </p:txBody>
      </p:sp>
      <p:pic>
        <p:nvPicPr>
          <p:cNvPr id="2051" name="Picture 3"/>
          <p:cNvPicPr>
            <a:picLocks noChangeAspect="1" noChangeArrowheads="1"/>
          </p:cNvPicPr>
          <p:nvPr/>
        </p:nvPicPr>
        <p:blipFill>
          <a:blip r:embed="rId3" cstate="print"/>
          <a:srcRect/>
          <a:stretch>
            <a:fillRect/>
          </a:stretch>
        </p:blipFill>
        <p:spPr bwMode="auto">
          <a:xfrm>
            <a:off x="5070368" y="762000"/>
            <a:ext cx="2778232" cy="5573034"/>
          </a:xfrm>
          <a:prstGeom prst="rect">
            <a:avLst/>
          </a:prstGeom>
          <a:noFill/>
          <a:ln w="9525">
            <a:noFill/>
            <a:miter lim="800000"/>
            <a:headEnd/>
            <a:tailEnd/>
          </a:ln>
        </p:spPr>
      </p:pic>
      <p:sp>
        <p:nvSpPr>
          <p:cNvPr id="8" name="Title 1"/>
          <p:cNvSpPr>
            <a:spLocks noGrp="1"/>
          </p:cNvSpPr>
          <p:nvPr>
            <p:ph type="title"/>
          </p:nvPr>
        </p:nvSpPr>
        <p:spPr>
          <a:xfrm>
            <a:off x="457200" y="0"/>
            <a:ext cx="8229600" cy="838200"/>
          </a:xfrm>
        </p:spPr>
        <p:txBody>
          <a:bodyPr wrap="square">
            <a:noAutofit/>
          </a:bodyPr>
          <a:lstStyle/>
          <a:p>
            <a:r>
              <a:rPr lang="en-IN" sz="2800" dirty="0">
                <a:latin typeface="+mj-lt"/>
              </a:rPr>
              <a:t>5.1 </a:t>
            </a:r>
            <a:r>
              <a:rPr lang="el-GR" sz="2800" dirty="0">
                <a:latin typeface="+mj-lt"/>
              </a:rPr>
              <a:t>Η αγορά αγαθών και η σχέση</a:t>
            </a:r>
            <a:r>
              <a:rPr lang="en-IN" sz="2800" dirty="0">
                <a:latin typeface="+mj-lt"/>
              </a:rPr>
              <a:t> </a:t>
            </a:r>
            <a:r>
              <a:rPr lang="en-IN" sz="2800" b="0" i="1" kern="0" spc="-450" dirty="0">
                <a:latin typeface="+mj-lt"/>
              </a:rPr>
              <a:t>I </a:t>
            </a:r>
            <a:r>
              <a:rPr lang="en-IN" sz="2800" b="0" i="1" dirty="0">
                <a:latin typeface="+mj-lt"/>
              </a:rPr>
              <a:t>S</a:t>
            </a:r>
            <a:r>
              <a:rPr lang="en-IN" sz="2800" dirty="0">
                <a:latin typeface="+mj-lt"/>
              </a:rPr>
              <a:t> </a:t>
            </a:r>
            <a:r>
              <a:rPr lang="el-GR" sz="2800" dirty="0">
                <a:latin typeface="+mj-lt"/>
              </a:rPr>
              <a:t/>
            </a:r>
            <a:br>
              <a:rPr lang="el-GR" sz="2800" dirty="0">
                <a:latin typeface="+mj-lt"/>
              </a:rPr>
            </a:br>
            <a:r>
              <a:rPr lang="en-IN" sz="2800" dirty="0" smtClean="0">
                <a:latin typeface="+mj-lt"/>
              </a:rPr>
              <a:t>(</a:t>
            </a:r>
            <a:r>
              <a:rPr lang="el-GR" sz="2800" dirty="0" smtClean="0">
                <a:latin typeface="+mj-lt"/>
              </a:rPr>
              <a:t>4</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754004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43000"/>
            <a:ext cx="8229600" cy="369332"/>
          </a:xfrm>
        </p:spPr>
        <p:txBody>
          <a:bodyPr>
            <a:noAutofit/>
          </a:bodyPr>
          <a:lstStyle/>
          <a:p>
            <a:pPr marL="0" indent="0">
              <a:buNone/>
            </a:pPr>
            <a:r>
              <a:rPr lang="el-GR" sz="2200" b="1" dirty="0">
                <a:ea typeface="ヒラギノ角ゴ Pro W3" pitchFamily="-65" charset="-128"/>
              </a:rPr>
              <a:t>Απεικόνιση</a:t>
            </a:r>
            <a:r>
              <a:rPr lang="en-IN" sz="2200" b="1" dirty="0">
                <a:ea typeface="ヒラギノ角ゴ Pro W3" pitchFamily="-65" charset="-128"/>
              </a:rPr>
              <a:t> 5.3 </a:t>
            </a:r>
            <a:r>
              <a:rPr lang="el-GR" sz="2200" dirty="0">
                <a:ea typeface="ヒラギノ角ゴ Pro W3" pitchFamily="-65" charset="-128"/>
              </a:rPr>
              <a:t>Μετατοπίσεις της καμπύλης</a:t>
            </a:r>
            <a:r>
              <a:rPr lang="en-IN" sz="2200" dirty="0">
                <a:ea typeface="ヒラギノ角ゴ Pro W3" pitchFamily="-65" charset="-128"/>
              </a:rPr>
              <a:t> </a:t>
            </a:r>
            <a:r>
              <a:rPr lang="en-IN" sz="2200" i="1" kern="0" spc="-350" dirty="0">
                <a:ea typeface="ヒラギノ角ゴ Pro W3" pitchFamily="-65" charset="-128"/>
              </a:rPr>
              <a:t>I </a:t>
            </a:r>
            <a:r>
              <a:rPr lang="en-IN" sz="2200" i="1" dirty="0">
                <a:ea typeface="ヒラギノ角ゴ Pro W3" pitchFamily="-65" charset="-128"/>
              </a:rPr>
              <a:t>S</a:t>
            </a:r>
            <a:endParaRPr lang="en-IN" sz="2200" dirty="0">
              <a:ea typeface="ヒラギノ角ゴ Pro W3" pitchFamily="-65" charset="-128"/>
            </a:endParaRPr>
          </a:p>
        </p:txBody>
      </p:sp>
      <p:sp>
        <p:nvSpPr>
          <p:cNvPr id="6" name="Content Placeholder 5"/>
          <p:cNvSpPr>
            <a:spLocks noGrp="1"/>
          </p:cNvSpPr>
          <p:nvPr>
            <p:ph idx="13"/>
          </p:nvPr>
        </p:nvSpPr>
        <p:spPr>
          <a:xfrm>
            <a:off x="457200" y="1676400"/>
            <a:ext cx="8229600" cy="369332"/>
          </a:xfrm>
        </p:spPr>
        <p:txBody>
          <a:bodyPr>
            <a:noAutofit/>
          </a:bodyPr>
          <a:lstStyle/>
          <a:p>
            <a:pPr marL="0" indent="0">
              <a:buNone/>
            </a:pPr>
            <a:r>
              <a:rPr lang="el-GR" sz="1800" dirty="0"/>
              <a:t>Μια αύξηση των φόρων μετατοπίζει την καμπύλη</a:t>
            </a:r>
            <a:r>
              <a:rPr lang="en-IN" sz="1800" dirty="0"/>
              <a:t> </a:t>
            </a:r>
            <a:r>
              <a:rPr lang="en-IN" sz="1800" i="1" kern="0" spc="-350" dirty="0">
                <a:ea typeface="ヒラギノ角ゴ Pro W3" pitchFamily="-65" charset="-128"/>
              </a:rPr>
              <a:t>I </a:t>
            </a:r>
            <a:r>
              <a:rPr lang="en-IN" sz="1800" i="1" dirty="0">
                <a:ea typeface="ヒラギノ角ゴ Pro W3" pitchFamily="-65" charset="-128"/>
              </a:rPr>
              <a:t>S</a:t>
            </a:r>
            <a:r>
              <a:rPr lang="en-IN" sz="1800" dirty="0"/>
              <a:t> </a:t>
            </a:r>
            <a:r>
              <a:rPr lang="el-GR" sz="1800" dirty="0" smtClean="0"/>
              <a:t>προς </a:t>
            </a:r>
            <a:r>
              <a:rPr lang="el-GR" sz="1800" dirty="0"/>
              <a:t>τα αριστερά</a:t>
            </a:r>
            <a:r>
              <a:rPr lang="en-IN" sz="1800" dirty="0"/>
              <a:t>.</a:t>
            </a:r>
          </a:p>
        </p:txBody>
      </p:sp>
      <p:pic>
        <p:nvPicPr>
          <p:cNvPr id="3074" name="Picture 2"/>
          <p:cNvPicPr>
            <a:picLocks noChangeAspect="1" noChangeArrowheads="1"/>
          </p:cNvPicPr>
          <p:nvPr/>
        </p:nvPicPr>
        <p:blipFill>
          <a:blip r:embed="rId3" cstate="print"/>
          <a:srcRect/>
          <a:stretch>
            <a:fillRect/>
          </a:stretch>
        </p:blipFill>
        <p:spPr bwMode="auto">
          <a:xfrm>
            <a:off x="1600200" y="2046961"/>
            <a:ext cx="5715000" cy="4201439"/>
          </a:xfrm>
          <a:prstGeom prst="rect">
            <a:avLst/>
          </a:prstGeom>
          <a:noFill/>
          <a:ln w="9525">
            <a:noFill/>
            <a:miter lim="800000"/>
            <a:headEnd/>
            <a:tailEnd/>
          </a:ln>
        </p:spPr>
      </p:pic>
      <p:sp>
        <p:nvSpPr>
          <p:cNvPr id="8" name="Title 1"/>
          <p:cNvSpPr>
            <a:spLocks noGrp="1"/>
          </p:cNvSpPr>
          <p:nvPr>
            <p:ph type="title"/>
          </p:nvPr>
        </p:nvSpPr>
        <p:spPr>
          <a:xfrm>
            <a:off x="457200" y="0"/>
            <a:ext cx="8229600" cy="838200"/>
          </a:xfrm>
        </p:spPr>
        <p:txBody>
          <a:bodyPr wrap="square">
            <a:noAutofit/>
          </a:bodyPr>
          <a:lstStyle/>
          <a:p>
            <a:r>
              <a:rPr lang="en-IN" sz="2800" dirty="0">
                <a:latin typeface="+mj-lt"/>
              </a:rPr>
              <a:t>5.1 </a:t>
            </a:r>
            <a:r>
              <a:rPr lang="el-GR" sz="2800" dirty="0">
                <a:latin typeface="+mj-lt"/>
              </a:rPr>
              <a:t>Η αγορά αγαθών και η σχέση</a:t>
            </a:r>
            <a:r>
              <a:rPr lang="en-IN" sz="2800" dirty="0">
                <a:latin typeface="+mj-lt"/>
              </a:rPr>
              <a:t> </a:t>
            </a:r>
            <a:r>
              <a:rPr lang="en-IN" sz="2800" b="0" i="1" kern="0" spc="-450" dirty="0">
                <a:latin typeface="+mj-lt"/>
              </a:rPr>
              <a:t>I </a:t>
            </a:r>
            <a:r>
              <a:rPr lang="en-IN" sz="2800" b="0" i="1" dirty="0">
                <a:latin typeface="+mj-lt"/>
              </a:rPr>
              <a:t>S</a:t>
            </a:r>
            <a:r>
              <a:rPr lang="en-IN" sz="2800" dirty="0">
                <a:latin typeface="+mj-lt"/>
              </a:rPr>
              <a:t> </a:t>
            </a:r>
            <a:r>
              <a:rPr lang="el-GR" sz="2800" dirty="0">
                <a:latin typeface="+mj-lt"/>
              </a:rPr>
              <a:t/>
            </a:r>
            <a:br>
              <a:rPr lang="el-GR" sz="2800" dirty="0">
                <a:latin typeface="+mj-lt"/>
              </a:rPr>
            </a:br>
            <a:r>
              <a:rPr lang="en-IN" sz="2800" dirty="0" smtClean="0">
                <a:latin typeface="+mj-lt"/>
              </a:rPr>
              <a:t>(</a:t>
            </a:r>
            <a:r>
              <a:rPr lang="el-GR" sz="2800" dirty="0" smtClean="0">
                <a:latin typeface="+mj-lt"/>
              </a:rPr>
              <a:t>5</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4172198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47800"/>
            <a:ext cx="8229600" cy="3124200"/>
          </a:xfrm>
        </p:spPr>
        <p:txBody>
          <a:bodyPr>
            <a:noAutofit/>
          </a:bodyPr>
          <a:lstStyle/>
          <a:p>
            <a:pPr>
              <a:spcBef>
                <a:spcPts val="525"/>
              </a:spcBef>
            </a:pPr>
            <a:r>
              <a:rPr lang="el-GR" sz="2200" dirty="0">
                <a:ea typeface="ヒラギノ角ゴ Pro W3" pitchFamily="-84" charset="-128"/>
              </a:rPr>
              <a:t>Καμπύλη </a:t>
            </a:r>
            <a:r>
              <a:rPr lang="el-GR" sz="2200" dirty="0" smtClean="0">
                <a:ea typeface="ヒラギノ角ゴ Pro W3" pitchFamily="-84" charset="-128"/>
              </a:rPr>
              <a:t>IS </a:t>
            </a:r>
            <a:r>
              <a:rPr lang="el-GR" sz="2200" dirty="0">
                <a:ea typeface="ヒラギノ角ゴ Pro W3" pitchFamily="-84" charset="-128"/>
              </a:rPr>
              <a:t>με καθοδική κλίση: Η ισορροπία στην αγορά αγαθών συνεπάγεται ότι μια αύξηση του επιτοκίου οδηγεί σε μείωση της παραγωγής.</a:t>
            </a:r>
          </a:p>
          <a:p>
            <a:pPr>
              <a:spcBef>
                <a:spcPts val="525"/>
              </a:spcBef>
            </a:pPr>
            <a:r>
              <a:rPr lang="el-GR" sz="2200" dirty="0">
                <a:ea typeface="ヒラギノ角ゴ Pro W3" pitchFamily="-84" charset="-128"/>
              </a:rPr>
              <a:t>Μετατόπιση της καμπύλης </a:t>
            </a:r>
            <a:r>
              <a:rPr lang="el-GR" sz="2200" dirty="0" smtClean="0">
                <a:ea typeface="ヒラギノ角ゴ Pro W3" pitchFamily="-84" charset="-128"/>
              </a:rPr>
              <a:t>IS</a:t>
            </a:r>
            <a:r>
              <a:rPr lang="el-GR" sz="2200" dirty="0">
                <a:ea typeface="ヒラギノ角ゴ Pro W3" pitchFamily="-84" charset="-128"/>
              </a:rPr>
              <a:t>: Οι μεταβολές στους παράγοντες που μειώνουν (αυξάνουν) τη ζήτηση για αγαθά με δεδομένο το επιτόκιο, μετατοπίζουν την καμπύλη </a:t>
            </a:r>
            <a:r>
              <a:rPr lang="el-GR" sz="2200" dirty="0" smtClean="0">
                <a:ea typeface="ヒラギノ角ゴ Pro W3" pitchFamily="-84" charset="-128"/>
              </a:rPr>
              <a:t>IS </a:t>
            </a:r>
            <a:r>
              <a:rPr lang="el-GR" sz="2200" dirty="0">
                <a:ea typeface="ヒラギノ角ゴ Pro W3" pitchFamily="-84" charset="-128"/>
              </a:rPr>
              <a:t>προς τα αριστερά (δεξιά).</a:t>
            </a:r>
            <a:r>
              <a:rPr lang="en-US" sz="2200" dirty="0">
                <a:ea typeface="ヒラギノ角ゴ Pro W3" pitchFamily="-84" charset="-128"/>
              </a:rPr>
              <a:t> </a:t>
            </a:r>
          </a:p>
        </p:txBody>
      </p:sp>
      <p:sp>
        <p:nvSpPr>
          <p:cNvPr id="6" name="Title 1"/>
          <p:cNvSpPr>
            <a:spLocks noGrp="1"/>
          </p:cNvSpPr>
          <p:nvPr>
            <p:ph type="title"/>
          </p:nvPr>
        </p:nvSpPr>
        <p:spPr>
          <a:xfrm>
            <a:off x="457200" y="0"/>
            <a:ext cx="8229600" cy="838200"/>
          </a:xfrm>
        </p:spPr>
        <p:txBody>
          <a:bodyPr wrap="square">
            <a:noAutofit/>
          </a:bodyPr>
          <a:lstStyle/>
          <a:p>
            <a:r>
              <a:rPr lang="en-IN" sz="2800" dirty="0">
                <a:latin typeface="+mj-lt"/>
              </a:rPr>
              <a:t>5.1 </a:t>
            </a:r>
            <a:r>
              <a:rPr lang="el-GR" sz="2800" dirty="0">
                <a:latin typeface="+mj-lt"/>
              </a:rPr>
              <a:t>Η αγορά αγαθών και η σχέση</a:t>
            </a:r>
            <a:r>
              <a:rPr lang="en-IN" sz="2800" dirty="0">
                <a:latin typeface="+mj-lt"/>
              </a:rPr>
              <a:t> </a:t>
            </a:r>
            <a:r>
              <a:rPr lang="en-IN" sz="2800" b="0" i="1" kern="0" spc="-450" dirty="0">
                <a:latin typeface="+mj-lt"/>
              </a:rPr>
              <a:t>I </a:t>
            </a:r>
            <a:r>
              <a:rPr lang="en-IN" sz="2800" b="0" i="1" dirty="0">
                <a:latin typeface="+mj-lt"/>
              </a:rPr>
              <a:t>S</a:t>
            </a:r>
            <a:r>
              <a:rPr lang="en-IN" sz="2800" dirty="0">
                <a:latin typeface="+mj-lt"/>
              </a:rPr>
              <a:t> </a:t>
            </a:r>
            <a:r>
              <a:rPr lang="el-GR" sz="2800" dirty="0">
                <a:latin typeface="+mj-lt"/>
              </a:rPr>
              <a:t/>
            </a:r>
            <a:br>
              <a:rPr lang="el-GR" sz="2800" dirty="0">
                <a:latin typeface="+mj-lt"/>
              </a:rPr>
            </a:br>
            <a:r>
              <a:rPr lang="en-IN" sz="2800" dirty="0" smtClean="0">
                <a:latin typeface="+mj-lt"/>
              </a:rPr>
              <a:t>(</a:t>
            </a:r>
            <a:r>
              <a:rPr lang="el-GR" sz="2800" dirty="0" smtClean="0">
                <a:latin typeface="+mj-lt"/>
              </a:rPr>
              <a:t>6</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2590171830"/>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4659</TotalTime>
  <Words>6576</Words>
  <Application>Microsoft Office PowerPoint</Application>
  <PresentationFormat>Προβολή στην οθόνη (4:3)</PresentationFormat>
  <Paragraphs>320</Paragraphs>
  <Slides>29</Slides>
  <Notes>28</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508 Lecture</vt:lpstr>
      <vt:lpstr>Μακροοικονομική</vt:lpstr>
      <vt:lpstr>Σχεδιάγραμμα Κεφαλαίου 5 </vt:lpstr>
      <vt:lpstr>Αγορές αγαθών και χρήματος: Το υπόδειγμα I S-LM</vt:lpstr>
      <vt:lpstr>5.1 Η αγορά αγαθών και η σχέση I S  (1 από 6)</vt:lpstr>
      <vt:lpstr>5.1 Η αγορά αγαθών και η σχέση I S  (2 από 6)</vt:lpstr>
      <vt:lpstr>5.1 Η αγορά αγαθών και η σχέση I S  (3 από 6)</vt:lpstr>
      <vt:lpstr>5.1 Η αγορά αγαθών και η σχέση I S  (4 από 6)</vt:lpstr>
      <vt:lpstr>5.1 Η αγορά αγαθών και η σχέση I S  (5 από 6)</vt:lpstr>
      <vt:lpstr>5.1 Η αγορά αγαθών και η σχέση I S  (6 από 6)</vt:lpstr>
      <vt:lpstr>5.2 Οι αγορές χρήματος και η σχέση LM  (1 από 3)</vt:lpstr>
      <vt:lpstr>5.2 Οι αγορές χρήματος και η σχέση LM  (2 από 3)</vt:lpstr>
      <vt:lpstr>5.2 Οι αγορές χρήματος και η σχέση LM  (3 από 3)</vt:lpstr>
      <vt:lpstr>5.3 Συνδυάζοντας τις σχέσεις I S και LM (1 από 6)</vt:lpstr>
      <vt:lpstr>5.3 Συνδυάζοντας τις σχέσεις I S και LM (2 από 6)</vt:lpstr>
      <vt:lpstr>5.3 Συνδυάζοντας τις σχέσεις I S και LM (3 από 6)</vt:lpstr>
      <vt:lpstr>5.3 Συνδυάζοντας τις σχέσεις I S και LM (4 από 6)</vt:lpstr>
      <vt:lpstr>5.3 Συνδυάζοντας τις σχέσεις I S και LM (5 από 6)</vt:lpstr>
      <vt:lpstr>5.3 Συνδυάζοντας τις σχέσεις I S και LM (6 από 6)</vt:lpstr>
      <vt:lpstr>5.4 Χρήση μίγματος πολιτικής (1 από 3)</vt:lpstr>
      <vt:lpstr>5.4 Χρήση μίγματος πολιτικής (2 από 3)</vt:lpstr>
      <vt:lpstr>ΠΛΑΙΣΙΟ ΕΠΙΚΕΝΤΡΩΣΗΣ: Η ύφεση του 2001 στις ΗΠΑ (1 από 3)</vt:lpstr>
      <vt:lpstr>ΠΛΑΙΣΙΟ ΕΠΙΚΕΝΤΡΩΣΗΣ: Η ύφεση του 2001 στις ΗΠΑ (2 από 3)</vt:lpstr>
      <vt:lpstr>ΠΛΑΙΣΙΟ ΕΠΙΚΕΝΤΡΩΣΗΣ: Η ύφεση του 2001 στις ΗΠΑ (3 από 3)</vt:lpstr>
      <vt:lpstr>5.4 Χρήση μίγματος πολιτικής (3 από 3)</vt:lpstr>
      <vt:lpstr>ΠΛΑΙΣΙΟ ΕΠΙΚΕΝΤΡΩΣΗΣ: Μείωση ελλείμματος: Καλό ή κακό για τις επενδύσεις;</vt:lpstr>
      <vt:lpstr>5.5 Πώς προσαρμόζεται στα γεγονότα το υπόδειγμα I S-L M; (1 από 3)</vt:lpstr>
      <vt:lpstr>5.5 Πώς προσαρμόζεται στα γεγονότα το υπόδειγμα I S-L M; (2 από 3)</vt:lpstr>
      <vt:lpstr>5.5 Πώς προσαρμόζεται στα γεγονότα το υπόδειγμα I S-L M; (3 από 3)</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Edition, Chapter 5, Goods and Financial Markets; The IS-LM Model</dc:title>
  <dc:subject>Economics</dc:subject>
  <dc:creator>Blanchard</dc:creator>
  <cp:keywords>Economics</cp:keywords>
  <cp:lastModifiedBy>VOTIS</cp:lastModifiedBy>
  <cp:revision>5088</cp:revision>
  <dcterms:created xsi:type="dcterms:W3CDTF">2014-07-14T20:04:21Z</dcterms:created>
  <dcterms:modified xsi:type="dcterms:W3CDTF">2022-05-22T12:02:07Z</dcterms:modified>
</cp:coreProperties>
</file>