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1" r:id="rId25"/>
    <p:sldId id="279"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36DA5A16-88A4-4DBE-B1A2-691CA11848F8}" type="datetimeFigureOut">
              <a:rPr lang="el-GR" smtClean="0"/>
              <a:t>17/5/2015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244571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6DA5A16-88A4-4DBE-B1A2-691CA11848F8}" type="datetimeFigureOut">
              <a:rPr lang="el-GR" smtClean="0"/>
              <a:t>17/5/2015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18018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6DA5A16-88A4-4DBE-B1A2-691CA11848F8}" type="datetimeFigureOut">
              <a:rPr lang="el-GR" smtClean="0"/>
              <a:t>17/5/2015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301048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6DA5A16-88A4-4DBE-B1A2-691CA11848F8}" type="datetimeFigureOut">
              <a:rPr lang="el-GR" smtClean="0"/>
              <a:t>17/5/2015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285206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36DA5A16-88A4-4DBE-B1A2-691CA11848F8}" type="datetimeFigureOut">
              <a:rPr lang="el-GR" smtClean="0"/>
              <a:t>17/5/2015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198381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36DA5A16-88A4-4DBE-B1A2-691CA11848F8}" type="datetimeFigureOut">
              <a:rPr lang="el-GR" smtClean="0"/>
              <a:t>17/5/2015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61139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36DA5A16-88A4-4DBE-B1A2-691CA11848F8}" type="datetimeFigureOut">
              <a:rPr lang="el-GR" smtClean="0"/>
              <a:t>17/5/2015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376948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36DA5A16-88A4-4DBE-B1A2-691CA11848F8}" type="datetimeFigureOut">
              <a:rPr lang="el-GR" smtClean="0"/>
              <a:t>17/5/2015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200040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6DA5A16-88A4-4DBE-B1A2-691CA11848F8}" type="datetimeFigureOut">
              <a:rPr lang="el-GR" smtClean="0"/>
              <a:t>17/5/2015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425545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36DA5A16-88A4-4DBE-B1A2-691CA11848F8}" type="datetimeFigureOut">
              <a:rPr lang="el-GR" smtClean="0"/>
              <a:t>17/5/2015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77874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36DA5A16-88A4-4DBE-B1A2-691CA11848F8}" type="datetimeFigureOut">
              <a:rPr lang="el-GR" smtClean="0"/>
              <a:t>17/5/2015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A1A989-0608-4882-9760-C4271E0012DE}" type="slidenum">
              <a:rPr lang="el-GR" smtClean="0"/>
              <a:t>‹#›</a:t>
            </a:fld>
            <a:endParaRPr lang="el-GR"/>
          </a:p>
        </p:txBody>
      </p:sp>
    </p:spTree>
    <p:extLst>
      <p:ext uri="{BB962C8B-B14F-4D97-AF65-F5344CB8AC3E}">
        <p14:creationId xmlns:p14="http://schemas.microsoft.com/office/powerpoint/2010/main" val="247901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A5A16-88A4-4DBE-B1A2-691CA11848F8}" type="datetimeFigureOut">
              <a:rPr lang="el-GR" smtClean="0"/>
              <a:t>17/5/2015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1A989-0608-4882-9760-C4271E0012DE}" type="slidenum">
              <a:rPr lang="el-GR" smtClean="0"/>
              <a:t>‹#›</a:t>
            </a:fld>
            <a:endParaRPr lang="el-GR"/>
          </a:p>
        </p:txBody>
      </p:sp>
    </p:spTree>
    <p:extLst>
      <p:ext uri="{BB962C8B-B14F-4D97-AF65-F5344CB8AC3E}">
        <p14:creationId xmlns:p14="http://schemas.microsoft.com/office/powerpoint/2010/main" val="160021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Η προεδρία </a:t>
            </a:r>
            <a:r>
              <a:rPr lang="en-US" dirty="0" smtClean="0"/>
              <a:t>George W Bush</a:t>
            </a:r>
            <a:r>
              <a:rPr lang="el-GR" dirty="0" smtClean="0"/>
              <a:t>, 2001-2009</a:t>
            </a:r>
            <a:endParaRPr lang="el-GR" dirty="0"/>
          </a:p>
        </p:txBody>
      </p:sp>
      <p:sp>
        <p:nvSpPr>
          <p:cNvPr id="3" name="Υπότιτλος 2"/>
          <p:cNvSpPr>
            <a:spLocks noGrp="1"/>
          </p:cNvSpPr>
          <p:nvPr>
            <p:ph type="subTitle" idx="1"/>
          </p:nvPr>
        </p:nvSpPr>
        <p:spPr/>
        <p:txBody>
          <a:bodyPr/>
          <a:lstStyle/>
          <a:p>
            <a:r>
              <a:rPr lang="el-GR" dirty="0" smtClean="0"/>
              <a:t>Καθηγητής Χαράλαμπος Παπασωτηρίου</a:t>
            </a:r>
            <a:endParaRPr lang="el-GR" dirty="0"/>
          </a:p>
        </p:txBody>
      </p:sp>
    </p:spTree>
    <p:extLst>
      <p:ext uri="{BB962C8B-B14F-4D97-AF65-F5344CB8AC3E}">
        <p14:creationId xmlns:p14="http://schemas.microsoft.com/office/powerpoint/2010/main" val="1803450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11</a:t>
            </a:r>
            <a:r>
              <a:rPr lang="el-GR" baseline="30000" dirty="0" smtClean="0"/>
              <a:t>η</a:t>
            </a:r>
            <a:r>
              <a:rPr lang="el-GR" dirty="0" smtClean="0"/>
              <a:t> Σεπτεμβρίου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44763" y="1461942"/>
            <a:ext cx="8280214" cy="5146675"/>
          </a:xfrm>
          <a:prstGeom prst="rect">
            <a:avLst/>
          </a:prstGeom>
        </p:spPr>
      </p:pic>
    </p:spTree>
    <p:extLst>
      <p:ext uri="{BB962C8B-B14F-4D97-AF65-F5344CB8AC3E}">
        <p14:creationId xmlns:p14="http://schemas.microsoft.com/office/powerpoint/2010/main" val="1891049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11</a:t>
            </a:r>
            <a:r>
              <a:rPr lang="el-GR" baseline="30000" dirty="0" smtClean="0"/>
              <a:t>η</a:t>
            </a:r>
            <a:r>
              <a:rPr lang="el-GR" dirty="0" smtClean="0"/>
              <a:t> Σεπτεμβρίου</a:t>
            </a:r>
            <a:endParaRPr lang="el-GR" dirty="0"/>
          </a:p>
        </p:txBody>
      </p:sp>
      <p:sp>
        <p:nvSpPr>
          <p:cNvPr id="3" name="Θέση περιεχομένου 2"/>
          <p:cNvSpPr>
            <a:spLocks noGrp="1"/>
          </p:cNvSpPr>
          <p:nvPr>
            <p:ph idx="1"/>
          </p:nvPr>
        </p:nvSpPr>
        <p:spPr/>
        <p:txBody>
          <a:bodyPr>
            <a:normAutofit lnSpcReduction="10000"/>
          </a:bodyPr>
          <a:lstStyle/>
          <a:p>
            <a:r>
              <a:rPr lang="el-GR" altLang="el-GR" b="1" dirty="0" smtClean="0"/>
              <a:t>Άμεσα μέτρα ΗΠΑ</a:t>
            </a:r>
            <a:r>
              <a:rPr lang="el-GR" altLang="el-GR" dirty="0" smtClean="0"/>
              <a:t> - Όταν οι αμερικανικές αρχές αντιλήφθηκαν το μέγεθος της απειλής, διέταξαν την προσγείωση όλων των πολιτικών αεροπλάνων, ώστε η αμερικανική πολεμική αεροπορία να ρίξει όποιο δεν συμμορφωθεί.  Ήταν όμως αργά. Η αμερικανική πολεμική αεροπορία πήρε την έγκριση από τον αντιπρόεδρο </a:t>
            </a:r>
            <a:r>
              <a:rPr lang="en-US" altLang="el-GR" dirty="0" smtClean="0"/>
              <a:t>Cheney</a:t>
            </a:r>
            <a:r>
              <a:rPr lang="el-GR" altLang="el-GR" dirty="0" smtClean="0"/>
              <a:t> (ο πρόεδρος Μπους ήταν εκτός της </a:t>
            </a:r>
            <a:r>
              <a:rPr lang="el-GR" altLang="el-GR" dirty="0" err="1" smtClean="0"/>
              <a:t>Ουάσινγκτον</a:t>
            </a:r>
            <a:r>
              <a:rPr lang="el-GR" altLang="el-GR" dirty="0" smtClean="0"/>
              <a:t>) γύρω στις 10.15 να ρίξει το τέταρτο αεροπλάνο, που κατευθυνόταν είτε προς τον Λευκό Οίκο είτε προς το Κογκρέσο, και θα το είχε μάλλον αναχαιτίσει αν δεν το είχαν ήδη ρίξει οι επιβάτες του γύρω στις 10.02, σε απόσταση 20 περίπου λεπτών από την </a:t>
            </a:r>
            <a:r>
              <a:rPr lang="el-GR" altLang="el-GR" dirty="0" err="1" smtClean="0"/>
              <a:t>Ουάσινγκτον</a:t>
            </a:r>
            <a:r>
              <a:rPr lang="el-GR" altLang="el-GR" dirty="0" smtClean="0"/>
              <a:t>, καθώς είχαν πληροφορηθεί από συγγενείς τους μέσω κινητών για το που θα κατέληγε η αεροπειρατεία του.</a:t>
            </a:r>
          </a:p>
          <a:p>
            <a:endParaRPr lang="el-GR" dirty="0"/>
          </a:p>
        </p:txBody>
      </p:sp>
    </p:spTree>
    <p:extLst>
      <p:ext uri="{BB962C8B-B14F-4D97-AF65-F5344CB8AC3E}">
        <p14:creationId xmlns:p14="http://schemas.microsoft.com/office/powerpoint/2010/main" val="412780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Διεθνής αντίδραση</a:t>
            </a:r>
            <a:endParaRPr lang="el-GR" dirty="0"/>
          </a:p>
        </p:txBody>
      </p:sp>
      <p:sp>
        <p:nvSpPr>
          <p:cNvPr id="3" name="Θέση περιεχομένου 2"/>
          <p:cNvSpPr>
            <a:spLocks noGrp="1"/>
          </p:cNvSpPr>
          <p:nvPr>
            <p:ph idx="1"/>
          </p:nvPr>
        </p:nvSpPr>
        <p:spPr/>
        <p:txBody>
          <a:bodyPr/>
          <a:lstStyle/>
          <a:p>
            <a:pPr marL="342900" lvl="0" indent="-342900" fontAlgn="base">
              <a:lnSpc>
                <a:spcPct val="80000"/>
              </a:lnSpc>
              <a:spcBef>
                <a:spcPct val="20000"/>
              </a:spcBef>
              <a:spcAft>
                <a:spcPct val="0"/>
              </a:spcAft>
              <a:buNone/>
            </a:pPr>
            <a:r>
              <a:rPr lang="el-GR" altLang="el-GR" sz="2000" dirty="0" smtClean="0">
                <a:solidFill>
                  <a:srgbClr val="000000"/>
                </a:solidFill>
                <a:latin typeface="Arial"/>
                <a:cs typeface="Arial"/>
              </a:rPr>
              <a:t>-Το </a:t>
            </a:r>
            <a:r>
              <a:rPr lang="el-GR" altLang="el-GR" sz="2000" b="1" dirty="0">
                <a:solidFill>
                  <a:srgbClr val="000000"/>
                </a:solidFill>
                <a:latin typeface="Arial"/>
                <a:cs typeface="Arial"/>
              </a:rPr>
              <a:t>Συμβούλιο Ασφαλείας</a:t>
            </a:r>
            <a:r>
              <a:rPr lang="el-GR" altLang="el-GR" sz="2000" dirty="0">
                <a:solidFill>
                  <a:srgbClr val="000000"/>
                </a:solidFill>
                <a:latin typeface="Arial"/>
                <a:cs typeface="Arial"/>
              </a:rPr>
              <a:t> υποστήριξε τον αγώνα κατά της διεθνούς τρομοκρατίας.  </a:t>
            </a:r>
          </a:p>
          <a:p>
            <a:pPr marL="342900" lvl="0" indent="-342900" fontAlgn="base">
              <a:lnSpc>
                <a:spcPct val="80000"/>
              </a:lnSpc>
              <a:spcBef>
                <a:spcPct val="20000"/>
              </a:spcBef>
              <a:spcAft>
                <a:spcPct val="0"/>
              </a:spcAft>
              <a:buNone/>
            </a:pPr>
            <a:r>
              <a:rPr lang="el-GR" altLang="el-GR" sz="2000" dirty="0">
                <a:solidFill>
                  <a:srgbClr val="000000"/>
                </a:solidFill>
                <a:latin typeface="Arial"/>
                <a:cs typeface="Arial"/>
              </a:rPr>
              <a:t>-Το </a:t>
            </a:r>
            <a:r>
              <a:rPr lang="el-GR" altLang="el-GR" sz="2000" b="1" dirty="0">
                <a:solidFill>
                  <a:srgbClr val="000000"/>
                </a:solidFill>
                <a:latin typeface="Arial"/>
                <a:cs typeface="Arial"/>
              </a:rPr>
              <a:t>ΝΑΤΟ</a:t>
            </a:r>
            <a:r>
              <a:rPr lang="el-GR" altLang="el-GR" sz="2000" dirty="0">
                <a:solidFill>
                  <a:srgbClr val="000000"/>
                </a:solidFill>
                <a:latin typeface="Arial"/>
                <a:cs typeface="Arial"/>
              </a:rPr>
              <a:t> ενεργοποίησε για πρώτη φορά το άρθρο 5 για τη συλλογική άμυνα των μελών του.  </a:t>
            </a:r>
          </a:p>
          <a:p>
            <a:pPr marL="342900" lvl="0" indent="-342900" fontAlgn="base">
              <a:lnSpc>
                <a:spcPct val="80000"/>
              </a:lnSpc>
              <a:spcBef>
                <a:spcPct val="20000"/>
              </a:spcBef>
              <a:spcAft>
                <a:spcPct val="0"/>
              </a:spcAft>
              <a:buNone/>
            </a:pPr>
            <a:r>
              <a:rPr lang="el-GR" altLang="el-GR" sz="2000" dirty="0">
                <a:solidFill>
                  <a:srgbClr val="000000"/>
                </a:solidFill>
                <a:latin typeface="Arial"/>
                <a:cs typeface="Arial"/>
              </a:rPr>
              <a:t>-Η </a:t>
            </a:r>
            <a:r>
              <a:rPr lang="el-GR" altLang="el-GR" sz="2000" b="1" dirty="0">
                <a:solidFill>
                  <a:srgbClr val="000000"/>
                </a:solidFill>
                <a:latin typeface="Arial"/>
                <a:cs typeface="Arial"/>
              </a:rPr>
              <a:t>Ρωσία</a:t>
            </a:r>
            <a:r>
              <a:rPr lang="el-GR" altLang="el-GR" sz="2000" dirty="0">
                <a:solidFill>
                  <a:srgbClr val="000000"/>
                </a:solidFill>
                <a:latin typeface="Arial"/>
                <a:cs typeface="Arial"/>
              </a:rPr>
              <a:t> έπεισε το Ουζμπεκιστάν να θέσει στη διάθεση των ΗΠΑ τις πρώην σοβιετικές βάσεις στο έδαφός του.  Παρείχε επίσης πρόσβαση στη Βόρεια Συμμαχία, που συνέχιζε στο βόρειο Αφγανιστάν να αμφισβητεί ένοπλα την κυριαρχία των </a:t>
            </a:r>
            <a:r>
              <a:rPr lang="el-GR" altLang="el-GR" sz="2000" dirty="0" err="1">
                <a:solidFill>
                  <a:srgbClr val="000000"/>
                </a:solidFill>
                <a:latin typeface="Arial"/>
                <a:cs typeface="Arial"/>
              </a:rPr>
              <a:t>Ταλιμπάν</a:t>
            </a:r>
            <a:r>
              <a:rPr lang="el-GR" altLang="el-GR" sz="2000" dirty="0">
                <a:solidFill>
                  <a:srgbClr val="000000"/>
                </a:solidFill>
                <a:latin typeface="Arial"/>
                <a:cs typeface="Arial"/>
              </a:rPr>
              <a:t>.  </a:t>
            </a:r>
          </a:p>
          <a:p>
            <a:pPr marL="342900" lvl="0" indent="-342900" fontAlgn="base">
              <a:lnSpc>
                <a:spcPct val="80000"/>
              </a:lnSpc>
              <a:spcBef>
                <a:spcPct val="20000"/>
              </a:spcBef>
              <a:spcAft>
                <a:spcPct val="0"/>
              </a:spcAft>
              <a:buNone/>
            </a:pPr>
            <a:r>
              <a:rPr lang="el-GR" altLang="el-GR" sz="2000" dirty="0">
                <a:solidFill>
                  <a:srgbClr val="000000"/>
                </a:solidFill>
                <a:latin typeface="Arial"/>
                <a:cs typeface="Arial"/>
              </a:rPr>
              <a:t>-Το </a:t>
            </a:r>
            <a:r>
              <a:rPr lang="el-GR" altLang="el-GR" sz="2000" b="1" dirty="0">
                <a:solidFill>
                  <a:srgbClr val="000000"/>
                </a:solidFill>
                <a:latin typeface="Arial"/>
                <a:cs typeface="Arial"/>
              </a:rPr>
              <a:t>Ιράν</a:t>
            </a:r>
            <a:r>
              <a:rPr lang="el-GR" altLang="el-GR" sz="2000" dirty="0">
                <a:solidFill>
                  <a:srgbClr val="000000"/>
                </a:solidFill>
                <a:latin typeface="Arial"/>
                <a:cs typeface="Arial"/>
              </a:rPr>
              <a:t> υποστήριξε ενεργά τους </a:t>
            </a:r>
            <a:r>
              <a:rPr lang="el-GR" altLang="el-GR" sz="2000" dirty="0" err="1">
                <a:solidFill>
                  <a:srgbClr val="000000"/>
                </a:solidFill>
                <a:latin typeface="Arial"/>
                <a:cs typeface="Arial"/>
              </a:rPr>
              <a:t>Σιίτες</a:t>
            </a:r>
            <a:r>
              <a:rPr lang="el-GR" altLang="el-GR" sz="2000" dirty="0">
                <a:solidFill>
                  <a:srgbClr val="000000"/>
                </a:solidFill>
                <a:latin typeface="Arial"/>
                <a:cs typeface="Arial"/>
              </a:rPr>
              <a:t> του Αφγανιστάν, με τρόπους που αποδυνάμωσαν τους </a:t>
            </a:r>
            <a:r>
              <a:rPr lang="el-GR" altLang="el-GR" sz="2000" dirty="0" err="1">
                <a:solidFill>
                  <a:srgbClr val="000000"/>
                </a:solidFill>
                <a:latin typeface="Arial"/>
                <a:cs typeface="Arial"/>
              </a:rPr>
              <a:t>Ταλιμπάν</a:t>
            </a:r>
            <a:r>
              <a:rPr lang="el-GR" altLang="el-GR" sz="2000" dirty="0">
                <a:solidFill>
                  <a:srgbClr val="000000"/>
                </a:solidFill>
                <a:latin typeface="Arial"/>
                <a:cs typeface="Arial"/>
              </a:rPr>
              <a:t> κατά τις αμερικανικές επιχειρήσεις </a:t>
            </a:r>
          </a:p>
          <a:p>
            <a:pPr marL="342900" lvl="0" indent="-342900" fontAlgn="base">
              <a:lnSpc>
                <a:spcPct val="80000"/>
              </a:lnSpc>
              <a:spcBef>
                <a:spcPct val="20000"/>
              </a:spcBef>
              <a:spcAft>
                <a:spcPct val="0"/>
              </a:spcAft>
              <a:buNone/>
            </a:pPr>
            <a:r>
              <a:rPr lang="el-GR" altLang="el-GR" sz="2000" dirty="0">
                <a:solidFill>
                  <a:srgbClr val="000000"/>
                </a:solidFill>
                <a:latin typeface="Arial"/>
                <a:cs typeface="Arial"/>
              </a:rPr>
              <a:t>-Το </a:t>
            </a:r>
            <a:r>
              <a:rPr lang="el-GR" altLang="el-GR" sz="2000" b="1" dirty="0">
                <a:solidFill>
                  <a:srgbClr val="000000"/>
                </a:solidFill>
                <a:latin typeface="Arial"/>
                <a:cs typeface="Arial"/>
              </a:rPr>
              <a:t>Πακιστάν</a:t>
            </a:r>
            <a:r>
              <a:rPr lang="el-GR" altLang="el-GR" sz="2000" dirty="0">
                <a:solidFill>
                  <a:srgbClr val="000000"/>
                </a:solidFill>
                <a:latin typeface="Arial"/>
                <a:cs typeface="Arial"/>
              </a:rPr>
              <a:t> λόγω της σημαντικής εμπλοκής του με το καθεστώς των </a:t>
            </a:r>
            <a:r>
              <a:rPr lang="el-GR" altLang="el-GR" sz="2000" dirty="0" err="1">
                <a:solidFill>
                  <a:srgbClr val="000000"/>
                </a:solidFill>
                <a:latin typeface="Arial"/>
                <a:cs typeface="Arial"/>
              </a:rPr>
              <a:t>Ταλιμπάν</a:t>
            </a:r>
            <a:r>
              <a:rPr lang="el-GR" altLang="el-GR" sz="2000" dirty="0">
                <a:solidFill>
                  <a:srgbClr val="000000"/>
                </a:solidFill>
                <a:latin typeface="Arial"/>
                <a:cs typeface="Arial"/>
              </a:rPr>
              <a:t> ήταν σε θέση να παράσχει στρατηγικές πληροφορίες αλλά και </a:t>
            </a:r>
            <a:r>
              <a:rPr lang="el-GR" altLang="el-GR" sz="2000" dirty="0" err="1">
                <a:solidFill>
                  <a:srgbClr val="000000"/>
                </a:solidFill>
                <a:latin typeface="Arial"/>
                <a:cs typeface="Arial"/>
              </a:rPr>
              <a:t>γεωστρατηγική</a:t>
            </a:r>
            <a:r>
              <a:rPr lang="el-GR" altLang="el-GR" sz="2000" dirty="0">
                <a:solidFill>
                  <a:srgbClr val="000000"/>
                </a:solidFill>
                <a:latin typeface="Arial"/>
                <a:cs typeface="Arial"/>
              </a:rPr>
              <a:t> πρόσβαση για την αστραπιαία αμερικανική επιχείρηση ανατροπής του καθεστώτος τους.</a:t>
            </a:r>
            <a:br>
              <a:rPr lang="el-GR" altLang="el-GR" sz="2000" dirty="0">
                <a:solidFill>
                  <a:srgbClr val="000000"/>
                </a:solidFill>
                <a:latin typeface="Arial"/>
                <a:cs typeface="Arial"/>
              </a:rPr>
            </a:br>
            <a:r>
              <a:rPr lang="el-GR" altLang="el-GR" sz="2000" dirty="0">
                <a:solidFill>
                  <a:srgbClr val="000000"/>
                </a:solidFill>
                <a:latin typeface="Arial"/>
                <a:cs typeface="Arial"/>
              </a:rPr>
              <a:t/>
            </a:r>
            <a:br>
              <a:rPr lang="el-GR" altLang="el-GR" sz="2000" dirty="0">
                <a:solidFill>
                  <a:srgbClr val="000000"/>
                </a:solidFill>
                <a:latin typeface="Arial"/>
                <a:cs typeface="Arial"/>
              </a:rPr>
            </a:br>
            <a:endParaRPr lang="el-GR" altLang="el-GR" sz="2000" dirty="0">
              <a:solidFill>
                <a:srgbClr val="000000"/>
              </a:solidFill>
              <a:latin typeface="Arial"/>
              <a:cs typeface="Arial"/>
            </a:endParaRPr>
          </a:p>
          <a:p>
            <a:endParaRPr lang="el-GR" dirty="0"/>
          </a:p>
        </p:txBody>
      </p:sp>
    </p:spTree>
    <p:extLst>
      <p:ext uri="{BB962C8B-B14F-4D97-AF65-F5344CB8AC3E}">
        <p14:creationId xmlns:p14="http://schemas.microsoft.com/office/powerpoint/2010/main" val="1407140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Αφγανιστάν, 2001-2</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43778" y="1365466"/>
            <a:ext cx="7588395" cy="5294945"/>
          </a:xfrm>
          <a:prstGeom prst="rect">
            <a:avLst/>
          </a:prstGeom>
        </p:spPr>
      </p:pic>
    </p:spTree>
    <p:extLst>
      <p:ext uri="{BB962C8B-B14F-4D97-AF65-F5344CB8AC3E}">
        <p14:creationId xmlns:p14="http://schemas.microsoft.com/office/powerpoint/2010/main" val="1456121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Αφγανιστάν, 2001-2</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76249" y="1491024"/>
            <a:ext cx="6761827" cy="5065640"/>
          </a:xfrm>
          <a:prstGeom prst="rect">
            <a:avLst/>
          </a:prstGeom>
        </p:spPr>
      </p:pic>
    </p:spTree>
    <p:extLst>
      <p:ext uri="{BB962C8B-B14F-4D97-AF65-F5344CB8AC3E}">
        <p14:creationId xmlns:p14="http://schemas.microsoft.com/office/powerpoint/2010/main" val="1245225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Αφγανιστάν, 2001-2</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603539" y="1690687"/>
            <a:ext cx="7137688" cy="4750953"/>
          </a:xfrm>
          <a:prstGeom prst="rect">
            <a:avLst/>
          </a:prstGeom>
        </p:spPr>
      </p:pic>
    </p:spTree>
    <p:extLst>
      <p:ext uri="{BB962C8B-B14F-4D97-AF65-F5344CB8AC3E}">
        <p14:creationId xmlns:p14="http://schemas.microsoft.com/office/powerpoint/2010/main" val="952697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2002-3 – απόφαση για Ιράκ</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74073" y="1379321"/>
            <a:ext cx="3543300" cy="2568893"/>
          </a:xfrm>
          <a:prstGeom prst="rect">
            <a:avLst/>
          </a:prstGeom>
        </p:spPr>
      </p:pic>
      <p:pic>
        <p:nvPicPr>
          <p:cNvPr id="5" name="Εικόνα 4"/>
          <p:cNvPicPr>
            <a:picLocks noChangeAspect="1"/>
          </p:cNvPicPr>
          <p:nvPr/>
        </p:nvPicPr>
        <p:blipFill>
          <a:blip r:embed="rId3"/>
          <a:stretch>
            <a:fillRect/>
          </a:stretch>
        </p:blipFill>
        <p:spPr>
          <a:xfrm>
            <a:off x="5394612" y="1379321"/>
            <a:ext cx="6263987" cy="4697990"/>
          </a:xfrm>
          <a:prstGeom prst="rect">
            <a:avLst/>
          </a:prstGeom>
        </p:spPr>
      </p:pic>
      <p:pic>
        <p:nvPicPr>
          <p:cNvPr id="6" name="Εικόνα 5"/>
          <p:cNvPicPr>
            <a:picLocks noChangeAspect="1"/>
          </p:cNvPicPr>
          <p:nvPr/>
        </p:nvPicPr>
        <p:blipFill>
          <a:blip r:embed="rId4"/>
          <a:stretch>
            <a:fillRect/>
          </a:stretch>
        </p:blipFill>
        <p:spPr>
          <a:xfrm>
            <a:off x="374073" y="4100944"/>
            <a:ext cx="2078182" cy="2597728"/>
          </a:xfrm>
          <a:prstGeom prst="rect">
            <a:avLst/>
          </a:prstGeom>
        </p:spPr>
      </p:pic>
    </p:spTree>
    <p:extLst>
      <p:ext uri="{BB962C8B-B14F-4D97-AF65-F5344CB8AC3E}">
        <p14:creationId xmlns:p14="http://schemas.microsoft.com/office/powerpoint/2010/main" val="4208691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Κογκρέσο – Οκτώβριος 2002</a:t>
            </a:r>
            <a:endParaRPr lang="el-GR" dirty="0"/>
          </a:p>
        </p:txBody>
      </p:sp>
      <p:sp>
        <p:nvSpPr>
          <p:cNvPr id="3" name="Θέση περιεχομένου 2"/>
          <p:cNvSpPr>
            <a:spLocks noGrp="1"/>
          </p:cNvSpPr>
          <p:nvPr>
            <p:ph idx="1"/>
          </p:nvPr>
        </p:nvSpPr>
        <p:spPr/>
        <p:txBody>
          <a:bodyPr/>
          <a:lstStyle/>
          <a:p>
            <a:r>
              <a:rPr lang="el-GR" dirty="0" smtClean="0"/>
              <a:t>Γερουσία – 77 ναι – 23 όχι </a:t>
            </a:r>
          </a:p>
          <a:p>
            <a:pPr lvl="1"/>
            <a:r>
              <a:rPr lang="el-GR" dirty="0" smtClean="0"/>
              <a:t>Δημοκρατικοί – 29 ναι – 21 όχι</a:t>
            </a:r>
          </a:p>
          <a:p>
            <a:pPr lvl="2"/>
            <a:r>
              <a:rPr lang="el-GR" dirty="0" smtClean="0"/>
              <a:t>Λόγω 1990-1</a:t>
            </a:r>
          </a:p>
          <a:p>
            <a:r>
              <a:rPr lang="el-GR" dirty="0" smtClean="0"/>
              <a:t>Βουλή των Αντιπροσώπων – 297 ναι – 133 όχι</a:t>
            </a:r>
          </a:p>
          <a:p>
            <a:pPr lvl="1"/>
            <a:r>
              <a:rPr lang="el-GR" dirty="0" smtClean="0"/>
              <a:t>Δημοκρατικοί – 82 ναι – 126 όχι</a:t>
            </a:r>
          </a:p>
          <a:p>
            <a:pPr lvl="1"/>
            <a:endParaRPr lang="el-GR" dirty="0"/>
          </a:p>
        </p:txBody>
      </p:sp>
      <p:pic>
        <p:nvPicPr>
          <p:cNvPr id="4" name="Εικόνα 3"/>
          <p:cNvPicPr>
            <a:picLocks noChangeAspect="1"/>
          </p:cNvPicPr>
          <p:nvPr/>
        </p:nvPicPr>
        <p:blipFill>
          <a:blip r:embed="rId2"/>
          <a:stretch>
            <a:fillRect/>
          </a:stretch>
        </p:blipFill>
        <p:spPr>
          <a:xfrm>
            <a:off x="5863936" y="3564947"/>
            <a:ext cx="4592573" cy="3054061"/>
          </a:xfrm>
          <a:prstGeom prst="rect">
            <a:avLst/>
          </a:prstGeom>
        </p:spPr>
      </p:pic>
      <p:pic>
        <p:nvPicPr>
          <p:cNvPr id="5" name="Εικόνα 4"/>
          <p:cNvPicPr>
            <a:picLocks noChangeAspect="1"/>
          </p:cNvPicPr>
          <p:nvPr/>
        </p:nvPicPr>
        <p:blipFill>
          <a:blip r:embed="rId3"/>
          <a:stretch>
            <a:fillRect/>
          </a:stretch>
        </p:blipFill>
        <p:spPr>
          <a:xfrm>
            <a:off x="167121" y="4043727"/>
            <a:ext cx="4176279" cy="2778769"/>
          </a:xfrm>
          <a:prstGeom prst="rect">
            <a:avLst/>
          </a:prstGeom>
        </p:spPr>
      </p:pic>
    </p:spTree>
    <p:extLst>
      <p:ext uri="{BB962C8B-B14F-4D97-AF65-F5344CB8AC3E}">
        <p14:creationId xmlns:p14="http://schemas.microsoft.com/office/powerpoint/2010/main" val="1260944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Συμβούλιο Ασφαλείας – Φεβρουάριος 2003</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838199" y="1690688"/>
            <a:ext cx="6862301" cy="4834803"/>
          </a:xfrm>
          <a:prstGeom prst="rect">
            <a:avLst/>
          </a:prstGeom>
        </p:spPr>
      </p:pic>
    </p:spTree>
    <p:extLst>
      <p:ext uri="{BB962C8B-B14F-4D97-AF65-F5344CB8AC3E}">
        <p14:creationId xmlns:p14="http://schemas.microsoft.com/office/powerpoint/2010/main" val="660809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Εισβολή Ιράκ – Μάρτιος-Απρίλιος 2003</a:t>
            </a:r>
            <a:endParaRPr lang="el-GR" dirty="0"/>
          </a:p>
        </p:txBody>
      </p:sp>
      <p:sp>
        <p:nvSpPr>
          <p:cNvPr id="3" name="Θέση περιεχομένου 2"/>
          <p:cNvSpPr>
            <a:spLocks noGrp="1"/>
          </p:cNvSpPr>
          <p:nvPr>
            <p:ph idx="1"/>
          </p:nvPr>
        </p:nvSpPr>
        <p:spPr/>
        <p:txBody>
          <a:bodyPr/>
          <a:lstStyle/>
          <a:p>
            <a:r>
              <a:rPr lang="el-GR" altLang="el-GR" b="1" dirty="0" smtClean="0"/>
              <a:t>Κυβέρνηση Μπους 2002-2003</a:t>
            </a:r>
            <a:r>
              <a:rPr lang="el-GR" altLang="el-GR" dirty="0" smtClean="0"/>
              <a:t> </a:t>
            </a:r>
          </a:p>
          <a:p>
            <a:pPr lvl="1"/>
            <a:r>
              <a:rPr lang="el-GR" altLang="el-GR" dirty="0" smtClean="0"/>
              <a:t> προσανατολισμένη αποκλειστικά στις συμβατικές επιχειρήσεις για την ανατροπή καθεστώτος </a:t>
            </a:r>
            <a:r>
              <a:rPr lang="el-GR" altLang="el-GR" dirty="0" err="1" smtClean="0"/>
              <a:t>Σαντάμ</a:t>
            </a:r>
            <a:r>
              <a:rPr lang="el-GR" altLang="el-GR" dirty="0" smtClean="0"/>
              <a:t> </a:t>
            </a:r>
            <a:r>
              <a:rPr lang="el-GR" altLang="el-GR" dirty="0" err="1" smtClean="0"/>
              <a:t>Χουσείν</a:t>
            </a:r>
            <a:endParaRPr lang="el-GR" altLang="el-GR" dirty="0" smtClean="0"/>
          </a:p>
          <a:p>
            <a:pPr lvl="1"/>
            <a:r>
              <a:rPr lang="el-GR" altLang="el-GR" dirty="0" smtClean="0"/>
              <a:t>απροετοίμαστη για κατοχή και ενδεχόμενο ανταρτοπόλεμο</a:t>
            </a:r>
          </a:p>
          <a:p>
            <a:endParaRPr lang="el-GR" dirty="0"/>
          </a:p>
        </p:txBody>
      </p:sp>
    </p:spTree>
    <p:extLst>
      <p:ext uri="{BB962C8B-B14F-4D97-AF65-F5344CB8AC3E}">
        <p14:creationId xmlns:p14="http://schemas.microsoft.com/office/powerpoint/2010/main" val="1363564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Πρώτη πρωτοβουλία – μείωση φόρου εισοδήματος</a:t>
            </a:r>
            <a:endParaRPr lang="el-GR" dirty="0"/>
          </a:p>
        </p:txBody>
      </p:sp>
      <p:sp>
        <p:nvSpPr>
          <p:cNvPr id="3" name="Θέση περιεχομένου 2"/>
          <p:cNvSpPr>
            <a:spLocks noGrp="1"/>
          </p:cNvSpPr>
          <p:nvPr>
            <p:ph idx="1"/>
          </p:nvPr>
        </p:nvSpPr>
        <p:spPr/>
        <p:txBody>
          <a:bodyPr/>
          <a:lstStyle/>
          <a:p>
            <a:r>
              <a:rPr lang="el-GR" dirty="0" smtClean="0"/>
              <a:t>Στα βήματα του </a:t>
            </a:r>
            <a:r>
              <a:rPr lang="en-US" dirty="0" smtClean="0"/>
              <a:t>Reagan</a:t>
            </a:r>
            <a:endParaRPr lang="el-GR" dirty="0" smtClean="0"/>
          </a:p>
          <a:p>
            <a:r>
              <a:rPr lang="el-GR" dirty="0" smtClean="0"/>
              <a:t>Μάιος 2001 – ανεξαρτητοποίηση του </a:t>
            </a:r>
            <a:r>
              <a:rPr lang="el-GR" dirty="0" err="1" smtClean="0"/>
              <a:t>ρεπουμπλικανού</a:t>
            </a:r>
            <a:r>
              <a:rPr lang="el-GR" dirty="0" smtClean="0"/>
              <a:t> γερουσιαστή </a:t>
            </a:r>
            <a:r>
              <a:rPr lang="en-US" dirty="0" smtClean="0"/>
              <a:t>Jim Jeffords</a:t>
            </a:r>
          </a:p>
          <a:p>
            <a:pPr lvl="1"/>
            <a:r>
              <a:rPr lang="el-GR" dirty="0" smtClean="0"/>
              <a:t>Ο έλεγχος της Γερουσίας πέρασε στους δημοκρατικούς</a:t>
            </a:r>
          </a:p>
          <a:p>
            <a:r>
              <a:rPr lang="el-GR" dirty="0" smtClean="0"/>
              <a:t>Ιούνιος 2001 – </a:t>
            </a:r>
            <a:r>
              <a:rPr lang="en-US" dirty="0" smtClean="0"/>
              <a:t>No Child Left Behind Act</a:t>
            </a:r>
            <a:endParaRPr lang="el-GR" dirty="0" smtClean="0"/>
          </a:p>
          <a:p>
            <a:pPr lvl="1"/>
            <a:r>
              <a:rPr lang="el-GR" dirty="0" smtClean="0"/>
              <a:t>Δικομματική συναίνεση</a:t>
            </a:r>
          </a:p>
          <a:p>
            <a:pPr lvl="2"/>
            <a:endParaRPr lang="en-US" dirty="0" smtClean="0"/>
          </a:p>
          <a:p>
            <a:pPr lvl="1"/>
            <a:endParaRPr lang="el-GR" dirty="0"/>
          </a:p>
        </p:txBody>
      </p:sp>
      <p:pic>
        <p:nvPicPr>
          <p:cNvPr id="4" name="Εικόνα 3"/>
          <p:cNvPicPr>
            <a:picLocks noChangeAspect="1"/>
          </p:cNvPicPr>
          <p:nvPr/>
        </p:nvPicPr>
        <p:blipFill>
          <a:blip r:embed="rId2"/>
          <a:stretch>
            <a:fillRect/>
          </a:stretch>
        </p:blipFill>
        <p:spPr>
          <a:xfrm>
            <a:off x="6930736" y="3568650"/>
            <a:ext cx="5070764" cy="3173317"/>
          </a:xfrm>
          <a:prstGeom prst="rect">
            <a:avLst/>
          </a:prstGeom>
        </p:spPr>
      </p:pic>
    </p:spTree>
    <p:extLst>
      <p:ext uri="{BB962C8B-B14F-4D97-AF65-F5344CB8AC3E}">
        <p14:creationId xmlns:p14="http://schemas.microsoft.com/office/powerpoint/2010/main" val="1169668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Μείωση εκστρατευτικού σώματος</a:t>
            </a:r>
            <a:endParaRPr lang="el-GR" dirty="0"/>
          </a:p>
        </p:txBody>
      </p:sp>
      <p:sp>
        <p:nvSpPr>
          <p:cNvPr id="3" name="Θέση περιεχομένου 2"/>
          <p:cNvSpPr>
            <a:spLocks noGrp="1"/>
          </p:cNvSpPr>
          <p:nvPr>
            <p:ph idx="1"/>
          </p:nvPr>
        </p:nvSpPr>
        <p:spPr/>
        <p:txBody>
          <a:bodyPr/>
          <a:lstStyle/>
          <a:p>
            <a:pPr>
              <a:lnSpc>
                <a:spcPct val="80000"/>
              </a:lnSpc>
            </a:pPr>
            <a:r>
              <a:rPr lang="el-GR" altLang="el-GR" sz="2000" dirty="0" smtClean="0"/>
              <a:t>Όταν ανέλαβε η κυβέρνηση Μπους στις αρχές του 2001, το υφιστάμενο σχέδιο των αμερικανικών ενόπλων δυνάμεων για μια ενδεχόμενη εισβολή στο Ιράκ προέβλεπε τη συγκέντρωση δύναμης 500.000 οπλιτών στη Μέση Ανατολή </a:t>
            </a:r>
          </a:p>
          <a:p>
            <a:pPr>
              <a:lnSpc>
                <a:spcPct val="80000"/>
              </a:lnSpc>
            </a:pPr>
            <a:r>
              <a:rPr lang="el-GR" altLang="el-GR" sz="2000" dirty="0" smtClean="0"/>
              <a:t>Ο υπουργός άμυνας </a:t>
            </a:r>
            <a:r>
              <a:rPr lang="en-US" altLang="el-GR" sz="2000" dirty="0" smtClean="0"/>
              <a:t>Donald Rumsfeld </a:t>
            </a:r>
            <a:r>
              <a:rPr lang="el-GR" altLang="el-GR" sz="2000" dirty="0" smtClean="0"/>
              <a:t>(2001-2006) θεωρούσε ότι με τα νέα ολοκληρωμένα πολεμικά </a:t>
            </a:r>
            <a:r>
              <a:rPr lang="el-GR" altLang="el-GR" sz="2000" dirty="0" err="1" smtClean="0"/>
              <a:t>σύστήματα</a:t>
            </a:r>
            <a:r>
              <a:rPr lang="el-GR" altLang="el-GR" sz="2000" dirty="0" smtClean="0"/>
              <a:t> πολέμου θα εξασφαλιζόταν η αμερικανική στρατιωτική υπεροχή και με πολύ μικρότερα εκστρατευτικά σώματα</a:t>
            </a:r>
          </a:p>
          <a:p>
            <a:pPr lvl="1">
              <a:lnSpc>
                <a:spcPct val="80000"/>
              </a:lnSpc>
            </a:pPr>
            <a:r>
              <a:rPr lang="el-GR" altLang="el-GR" sz="1800" dirty="0" smtClean="0"/>
              <a:t>Ο </a:t>
            </a:r>
            <a:r>
              <a:rPr lang="en-US" altLang="el-GR" sz="1800" dirty="0" smtClean="0"/>
              <a:t>Rumsfeld</a:t>
            </a:r>
            <a:r>
              <a:rPr lang="el-GR" altLang="el-GR" sz="1800" dirty="0" smtClean="0"/>
              <a:t> επιδίωκε να προσαρμόσει τις αμερικανικές ένοπλες δυνάμεις στα νέα δεδομένα, ώστε να είναι σε θέση να υλοποιούν ταχείες επιχειρήσεις με μικρότερα και πιο ευέλικτα εκστρατευτικά σώματα.  Ως εκ τούτου στο τελικό σχέδιο της εισβολής στο Ιράκ το εκστρατευτικό σώμα μειώθηκε από 500.000 σε 145.000 οπλίτες </a:t>
            </a:r>
          </a:p>
          <a:p>
            <a:endParaRPr lang="el-GR" dirty="0"/>
          </a:p>
        </p:txBody>
      </p:sp>
      <p:pic>
        <p:nvPicPr>
          <p:cNvPr id="4" name="Εικόνα 3"/>
          <p:cNvPicPr>
            <a:picLocks noChangeAspect="1"/>
          </p:cNvPicPr>
          <p:nvPr/>
        </p:nvPicPr>
        <p:blipFill>
          <a:blip r:embed="rId2"/>
          <a:stretch>
            <a:fillRect/>
          </a:stretch>
        </p:blipFill>
        <p:spPr>
          <a:xfrm>
            <a:off x="8562108" y="4185496"/>
            <a:ext cx="3424671" cy="2601860"/>
          </a:xfrm>
          <a:prstGeom prst="rect">
            <a:avLst/>
          </a:prstGeom>
        </p:spPr>
      </p:pic>
      <p:pic>
        <p:nvPicPr>
          <p:cNvPr id="5" name="Εικόνα 4"/>
          <p:cNvPicPr>
            <a:picLocks noChangeAspect="1"/>
          </p:cNvPicPr>
          <p:nvPr/>
        </p:nvPicPr>
        <p:blipFill>
          <a:blip r:embed="rId3"/>
          <a:stretch>
            <a:fillRect/>
          </a:stretch>
        </p:blipFill>
        <p:spPr>
          <a:xfrm>
            <a:off x="4387994" y="4299796"/>
            <a:ext cx="4040439" cy="2308822"/>
          </a:xfrm>
          <a:prstGeom prst="rect">
            <a:avLst/>
          </a:prstGeom>
        </p:spPr>
      </p:pic>
    </p:spTree>
    <p:extLst>
      <p:ext uri="{BB962C8B-B14F-4D97-AF65-F5344CB8AC3E}">
        <p14:creationId xmlns:p14="http://schemas.microsoft.com/office/powerpoint/2010/main" val="339890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Συμβατικές επιχειρήσεις</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78402" y="1448161"/>
            <a:ext cx="4401019" cy="4734430"/>
          </a:xfrm>
          <a:prstGeom prst="rect">
            <a:avLst/>
          </a:prstGeom>
        </p:spPr>
      </p:pic>
      <p:pic>
        <p:nvPicPr>
          <p:cNvPr id="5" name="Εικόνα 4"/>
          <p:cNvPicPr>
            <a:picLocks noChangeAspect="1"/>
          </p:cNvPicPr>
          <p:nvPr/>
        </p:nvPicPr>
        <p:blipFill>
          <a:blip r:embed="rId3"/>
          <a:stretch>
            <a:fillRect/>
          </a:stretch>
        </p:blipFill>
        <p:spPr>
          <a:xfrm>
            <a:off x="5008418" y="1553188"/>
            <a:ext cx="6934200" cy="4524375"/>
          </a:xfrm>
          <a:prstGeom prst="rect">
            <a:avLst/>
          </a:prstGeom>
        </p:spPr>
      </p:pic>
    </p:spTree>
    <p:extLst>
      <p:ext uri="{BB962C8B-B14F-4D97-AF65-F5344CB8AC3E}">
        <p14:creationId xmlns:p14="http://schemas.microsoft.com/office/powerpoint/2010/main" val="1861291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Πτώση </a:t>
            </a:r>
            <a:r>
              <a:rPr lang="el-GR" dirty="0" err="1" smtClean="0"/>
              <a:t>Σαντάμ</a:t>
            </a:r>
            <a:r>
              <a:rPr lang="el-GR" dirty="0" smtClean="0"/>
              <a:t> </a:t>
            </a:r>
            <a:r>
              <a:rPr lang="el-GR" dirty="0" err="1" smtClean="0"/>
              <a:t>Χουσεϊν</a:t>
            </a:r>
            <a:r>
              <a:rPr lang="el-GR" dirty="0" smtClean="0"/>
              <a:t>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48896" y="1489771"/>
            <a:ext cx="6883104" cy="4485002"/>
          </a:xfrm>
          <a:prstGeom prst="rect">
            <a:avLst/>
          </a:prstGeom>
        </p:spPr>
      </p:pic>
      <p:pic>
        <p:nvPicPr>
          <p:cNvPr id="5" name="Εικόνα 4"/>
          <p:cNvPicPr>
            <a:picLocks noChangeAspect="1"/>
          </p:cNvPicPr>
          <p:nvPr/>
        </p:nvPicPr>
        <p:blipFill>
          <a:blip r:embed="rId3"/>
          <a:stretch>
            <a:fillRect/>
          </a:stretch>
        </p:blipFill>
        <p:spPr>
          <a:xfrm>
            <a:off x="7279947" y="1206643"/>
            <a:ext cx="4380386" cy="5266893"/>
          </a:xfrm>
          <a:prstGeom prst="rect">
            <a:avLst/>
          </a:prstGeom>
        </p:spPr>
      </p:pic>
    </p:spTree>
    <p:extLst>
      <p:ext uri="{BB962C8B-B14F-4D97-AF65-F5344CB8AC3E}">
        <p14:creationId xmlns:p14="http://schemas.microsoft.com/office/powerpoint/2010/main" val="644135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b="1" dirty="0">
                <a:solidFill>
                  <a:srgbClr val="000000"/>
                </a:solidFill>
                <a:latin typeface="Arial"/>
                <a:cs typeface="Arial"/>
              </a:rPr>
              <a:t>Αδράνεια αμερικανικών δυνάμεων στο κύμα αναρχίας μετά την πτώση του </a:t>
            </a:r>
            <a:r>
              <a:rPr lang="el-GR" altLang="el-GR" sz="2800" b="1" dirty="0" err="1">
                <a:solidFill>
                  <a:srgbClr val="000000"/>
                </a:solidFill>
                <a:latin typeface="Arial"/>
                <a:cs typeface="Arial"/>
              </a:rPr>
              <a:t>Σαντάμ</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6077960" y="1690687"/>
            <a:ext cx="5954712" cy="4408777"/>
          </a:xfrm>
          <a:prstGeom prst="rect">
            <a:avLst/>
          </a:prstGeom>
        </p:spPr>
      </p:pic>
      <p:pic>
        <p:nvPicPr>
          <p:cNvPr id="5" name="Εικόνα 4"/>
          <p:cNvPicPr>
            <a:picLocks noChangeAspect="1"/>
          </p:cNvPicPr>
          <p:nvPr/>
        </p:nvPicPr>
        <p:blipFill>
          <a:blip r:embed="rId3"/>
          <a:stretch>
            <a:fillRect/>
          </a:stretch>
        </p:blipFill>
        <p:spPr>
          <a:xfrm>
            <a:off x="286183" y="1690687"/>
            <a:ext cx="5173272" cy="3785321"/>
          </a:xfrm>
          <a:prstGeom prst="rect">
            <a:avLst/>
          </a:prstGeom>
        </p:spPr>
      </p:pic>
    </p:spTree>
    <p:extLst>
      <p:ext uri="{BB962C8B-B14F-4D97-AF65-F5344CB8AC3E}">
        <p14:creationId xmlns:p14="http://schemas.microsoft.com/office/powerpoint/2010/main" val="3626222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74913" y="751970"/>
            <a:ext cx="6784609" cy="3820030"/>
          </a:xfrm>
          <a:prstGeom prst="rect">
            <a:avLst/>
          </a:prstGeom>
        </p:spPr>
      </p:pic>
      <p:pic>
        <p:nvPicPr>
          <p:cNvPr id="5" name="Εικόνα 4"/>
          <p:cNvPicPr>
            <a:picLocks noChangeAspect="1"/>
          </p:cNvPicPr>
          <p:nvPr/>
        </p:nvPicPr>
        <p:blipFill>
          <a:blip r:embed="rId3"/>
          <a:stretch>
            <a:fillRect/>
          </a:stretch>
        </p:blipFill>
        <p:spPr>
          <a:xfrm>
            <a:off x="7154417" y="437934"/>
            <a:ext cx="4862670" cy="6160293"/>
          </a:xfrm>
          <a:prstGeom prst="rect">
            <a:avLst/>
          </a:prstGeom>
        </p:spPr>
      </p:pic>
    </p:spTree>
    <p:extLst>
      <p:ext uri="{BB962C8B-B14F-4D97-AF65-F5344CB8AC3E}">
        <p14:creationId xmlns:p14="http://schemas.microsoft.com/office/powerpoint/2010/main" val="3948301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b="1" dirty="0">
                <a:solidFill>
                  <a:srgbClr val="000000"/>
                </a:solidFill>
                <a:latin typeface="Arial"/>
                <a:cs typeface="Arial"/>
              </a:rPr>
              <a:t>Τρία ολέθρια σφάλματα του επικεφαλής της κατοχής </a:t>
            </a:r>
            <a:r>
              <a:rPr lang="en-US" altLang="el-GR" sz="2800" b="1" dirty="0">
                <a:solidFill>
                  <a:srgbClr val="000000"/>
                </a:solidFill>
                <a:latin typeface="Arial"/>
                <a:cs typeface="Arial"/>
              </a:rPr>
              <a:t>Paul </a:t>
            </a:r>
            <a:r>
              <a:rPr lang="en-US" altLang="el-GR" sz="2800" b="1" dirty="0" err="1">
                <a:solidFill>
                  <a:srgbClr val="000000"/>
                </a:solidFill>
                <a:latin typeface="Arial"/>
                <a:cs typeface="Arial"/>
              </a:rPr>
              <a:t>Bremmer</a:t>
            </a:r>
            <a:r>
              <a:rPr lang="el-GR" altLang="el-GR" sz="2800" b="1" dirty="0">
                <a:solidFill>
                  <a:srgbClr val="000000"/>
                </a:solidFill>
                <a:latin typeface="Arial"/>
                <a:cs typeface="Arial"/>
              </a:rPr>
              <a:t> – Μάιος 2003</a:t>
            </a:r>
            <a:endParaRPr lang="el-GR" dirty="0"/>
          </a:p>
        </p:txBody>
      </p:sp>
      <p:sp>
        <p:nvSpPr>
          <p:cNvPr id="3" name="Θέση περιεχομένου 2"/>
          <p:cNvSpPr>
            <a:spLocks noGrp="1"/>
          </p:cNvSpPr>
          <p:nvPr>
            <p:ph idx="1"/>
          </p:nvPr>
        </p:nvSpPr>
        <p:spPr/>
        <p:txBody>
          <a:bodyPr/>
          <a:lstStyle/>
          <a:p>
            <a:pPr marL="609600" lvl="0" indent="-609600" fontAlgn="base">
              <a:lnSpc>
                <a:spcPct val="100000"/>
              </a:lnSpc>
              <a:spcBef>
                <a:spcPct val="20000"/>
              </a:spcBef>
              <a:spcAft>
                <a:spcPct val="0"/>
              </a:spcAft>
              <a:buFontTx/>
              <a:buAutoNum type="arabicPeriod"/>
            </a:pPr>
            <a:r>
              <a:rPr lang="el-GR" altLang="el-GR" b="1" dirty="0">
                <a:solidFill>
                  <a:srgbClr val="000000"/>
                </a:solidFill>
                <a:latin typeface="Arial"/>
                <a:cs typeface="Arial"/>
              </a:rPr>
              <a:t>Βαθιά </a:t>
            </a:r>
            <a:r>
              <a:rPr lang="el-GR" altLang="el-GR" b="1" dirty="0" err="1">
                <a:solidFill>
                  <a:srgbClr val="000000"/>
                </a:solidFill>
                <a:latin typeface="Arial"/>
                <a:cs typeface="Arial"/>
              </a:rPr>
              <a:t>απομπααθικοποίηση</a:t>
            </a:r>
            <a:r>
              <a:rPr lang="el-GR" altLang="el-GR" b="1" dirty="0">
                <a:solidFill>
                  <a:srgbClr val="000000"/>
                </a:solidFill>
                <a:latin typeface="Arial"/>
                <a:cs typeface="Arial"/>
              </a:rPr>
              <a:t> του ιρακινού κράτους</a:t>
            </a:r>
          </a:p>
          <a:p>
            <a:pPr marL="990600" lvl="1" indent="-533400" fontAlgn="base">
              <a:lnSpc>
                <a:spcPct val="100000"/>
              </a:lnSpc>
              <a:spcBef>
                <a:spcPct val="20000"/>
              </a:spcBef>
              <a:spcAft>
                <a:spcPct val="0"/>
              </a:spcAft>
              <a:buFontTx/>
              <a:buChar char="•"/>
            </a:pPr>
            <a:r>
              <a:rPr lang="el-GR" altLang="el-GR" dirty="0">
                <a:solidFill>
                  <a:srgbClr val="000000"/>
                </a:solidFill>
                <a:latin typeface="Arial"/>
                <a:cs typeface="Arial"/>
              </a:rPr>
              <a:t>Έχασαν τις δουλειές τους όλα τα μέλη του κόμματος </a:t>
            </a:r>
            <a:r>
              <a:rPr lang="el-GR" altLang="el-GR" dirty="0" err="1">
                <a:solidFill>
                  <a:srgbClr val="000000"/>
                </a:solidFill>
                <a:latin typeface="Arial"/>
                <a:cs typeface="Arial"/>
              </a:rPr>
              <a:t>Μπααθ</a:t>
            </a:r>
            <a:r>
              <a:rPr lang="el-GR" altLang="el-GR" dirty="0">
                <a:solidFill>
                  <a:srgbClr val="000000"/>
                </a:solidFill>
                <a:latin typeface="Arial"/>
                <a:cs typeface="Arial"/>
              </a:rPr>
              <a:t> που κατείχαν τις τρεις υψηλότερες βαθμίδες σε κάθε δημόσια υπηρεσία, έστω και αν δεν ήταν υψηλά στελέχη στο κόμμα.  </a:t>
            </a:r>
          </a:p>
          <a:p>
            <a:pPr marL="1371600" lvl="2" indent="-457200" fontAlgn="base">
              <a:lnSpc>
                <a:spcPct val="100000"/>
              </a:lnSpc>
              <a:spcBef>
                <a:spcPct val="20000"/>
              </a:spcBef>
              <a:spcAft>
                <a:spcPct val="0"/>
              </a:spcAft>
              <a:buFontTx/>
              <a:buChar char="•"/>
            </a:pPr>
            <a:r>
              <a:rPr lang="el-GR" altLang="el-GR" dirty="0">
                <a:solidFill>
                  <a:srgbClr val="000000"/>
                </a:solidFill>
                <a:latin typeface="Arial"/>
                <a:cs typeface="Arial"/>
              </a:rPr>
              <a:t>Ο σταθμάρχης της </a:t>
            </a:r>
            <a:r>
              <a:rPr lang="en-US" altLang="el-GR" dirty="0">
                <a:solidFill>
                  <a:srgbClr val="000000"/>
                </a:solidFill>
                <a:latin typeface="Arial"/>
                <a:cs typeface="Arial"/>
              </a:rPr>
              <a:t>CIA</a:t>
            </a:r>
            <a:r>
              <a:rPr lang="el-GR" altLang="el-GR" dirty="0">
                <a:solidFill>
                  <a:srgbClr val="000000"/>
                </a:solidFill>
                <a:latin typeface="Arial"/>
                <a:cs typeface="Arial"/>
              </a:rPr>
              <a:t> στη Βαγδάτη προειδοποίησε τον </a:t>
            </a:r>
            <a:r>
              <a:rPr lang="en-US" altLang="el-GR" dirty="0" err="1">
                <a:solidFill>
                  <a:srgbClr val="000000"/>
                </a:solidFill>
                <a:latin typeface="Arial"/>
                <a:cs typeface="Arial"/>
              </a:rPr>
              <a:t>Bremmer</a:t>
            </a:r>
            <a:r>
              <a:rPr lang="el-GR" altLang="el-GR" dirty="0">
                <a:solidFill>
                  <a:srgbClr val="000000"/>
                </a:solidFill>
                <a:latin typeface="Arial"/>
                <a:cs typeface="Arial"/>
              </a:rPr>
              <a:t>, ότι η κατοχική αρχή δεν θα είχε υψηλόβαθμα στελέχη στις ιρακινές δημόσιες υπηρεσίες με τα οποία να κυβερνήσει το Ιράκ, καθώς και ότι «θα οδηγήσεις 30.000 με 50.000 </a:t>
            </a:r>
            <a:r>
              <a:rPr lang="el-GR" altLang="el-GR" dirty="0" err="1">
                <a:solidFill>
                  <a:srgbClr val="000000"/>
                </a:solidFill>
                <a:latin typeface="Arial"/>
                <a:cs typeface="Arial"/>
              </a:rPr>
              <a:t>μπααθικούς</a:t>
            </a:r>
            <a:r>
              <a:rPr lang="el-GR" altLang="el-GR" dirty="0">
                <a:solidFill>
                  <a:srgbClr val="000000"/>
                </a:solidFill>
                <a:latin typeface="Arial"/>
                <a:cs typeface="Arial"/>
              </a:rPr>
              <a:t> στην αντίσταση».</a:t>
            </a:r>
          </a:p>
          <a:p>
            <a:endParaRPr lang="el-GR" dirty="0"/>
          </a:p>
        </p:txBody>
      </p:sp>
    </p:spTree>
    <p:extLst>
      <p:ext uri="{BB962C8B-B14F-4D97-AF65-F5344CB8AC3E}">
        <p14:creationId xmlns:p14="http://schemas.microsoft.com/office/powerpoint/2010/main" val="862300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marL="609600" lvl="0" indent="-609600" fontAlgn="base">
              <a:spcBef>
                <a:spcPct val="20000"/>
              </a:spcBef>
              <a:spcAft>
                <a:spcPct val="0"/>
              </a:spcAft>
              <a:buNone/>
            </a:pPr>
            <a:r>
              <a:rPr lang="el-GR" altLang="el-GR" b="1" dirty="0">
                <a:solidFill>
                  <a:srgbClr val="000000"/>
                </a:solidFill>
                <a:latin typeface="Arial"/>
                <a:cs typeface="Arial"/>
              </a:rPr>
              <a:t>2. Επίσημη κατάλυση του ιρακινού στρατού</a:t>
            </a:r>
          </a:p>
          <a:p>
            <a:pPr marL="990600" lvl="1" indent="-533400" fontAlgn="base">
              <a:spcBef>
                <a:spcPct val="20000"/>
              </a:spcBef>
              <a:spcAft>
                <a:spcPct val="0"/>
              </a:spcAft>
              <a:buFontTx/>
              <a:buChar char="–"/>
            </a:pPr>
            <a:r>
              <a:rPr lang="el-GR" altLang="el-GR" dirty="0">
                <a:solidFill>
                  <a:srgbClr val="000000"/>
                </a:solidFill>
                <a:latin typeface="Arial"/>
                <a:cs typeface="Arial"/>
              </a:rPr>
              <a:t> Κόπηκαν οι μισθοί εκατοντάδων χιλιάδων στρατιωτικών, πολλοί από τους οποίους είχαν πιστέψει τις προγενέστερες αμερικανικές υποσχέσεις ότι δεν θα απολύονταν και ως εκ τούτου δεν είχαν πολεμήσει ενάντια στην αμερικανική εισβολή.  </a:t>
            </a:r>
          </a:p>
          <a:p>
            <a:pPr marL="1371600" lvl="2" indent="-457200" fontAlgn="base">
              <a:spcBef>
                <a:spcPct val="20000"/>
              </a:spcBef>
              <a:spcAft>
                <a:spcPct val="0"/>
              </a:spcAft>
              <a:buFontTx/>
              <a:buChar char="•"/>
            </a:pPr>
            <a:r>
              <a:rPr lang="el-GR" altLang="el-GR" dirty="0" err="1">
                <a:solidFill>
                  <a:srgbClr val="000000"/>
                </a:solidFill>
                <a:latin typeface="Arial"/>
                <a:cs typeface="Arial"/>
              </a:rPr>
              <a:t>Απολυθέντες</a:t>
            </a:r>
            <a:r>
              <a:rPr lang="el-GR" altLang="el-GR" dirty="0">
                <a:solidFill>
                  <a:srgbClr val="000000"/>
                </a:solidFill>
                <a:latin typeface="Arial"/>
                <a:cs typeface="Arial"/>
              </a:rPr>
              <a:t> στρατιωτικοί άρχισαν διαδηλώσεις έξω από την «Πράσινη Ζώνη», δηλαδή την οχυρωμένη περιοχή στο κέντρο της Βαγδάτης όπου έδρευε η κατοχική αρχή.  Κάποιοι κρατούσαν πανό που έλεγαν: «τηρήστε τις υποσχέσεις σας».  Ένας δήλωσε στο ειδησεογραφικό πρακτορείο </a:t>
            </a:r>
            <a:r>
              <a:rPr lang="en-US" altLang="el-GR" dirty="0">
                <a:solidFill>
                  <a:srgbClr val="000000"/>
                </a:solidFill>
                <a:latin typeface="Arial"/>
                <a:cs typeface="Arial"/>
              </a:rPr>
              <a:t>Reuters</a:t>
            </a:r>
            <a:r>
              <a:rPr lang="el-GR" altLang="el-GR" dirty="0">
                <a:solidFill>
                  <a:srgbClr val="000000"/>
                </a:solidFill>
                <a:latin typeface="Arial"/>
                <a:cs typeface="Arial"/>
              </a:rPr>
              <a:t>, ότι «θα γίνουμε όλοι βομβιστές αυτοκτονίας». </a:t>
            </a:r>
          </a:p>
          <a:p>
            <a:endParaRPr lang="el-GR" dirty="0"/>
          </a:p>
        </p:txBody>
      </p:sp>
    </p:spTree>
    <p:extLst>
      <p:ext uri="{BB962C8B-B14F-4D97-AF65-F5344CB8AC3E}">
        <p14:creationId xmlns:p14="http://schemas.microsoft.com/office/powerpoint/2010/main" val="887814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marL="609600" lvl="0" indent="-609600" fontAlgn="base">
              <a:spcBef>
                <a:spcPct val="20000"/>
              </a:spcBef>
              <a:spcAft>
                <a:spcPct val="0"/>
              </a:spcAft>
              <a:buNone/>
            </a:pPr>
            <a:r>
              <a:rPr lang="el-GR" altLang="el-GR" b="1" dirty="0">
                <a:solidFill>
                  <a:srgbClr val="000000"/>
                </a:solidFill>
                <a:latin typeface="Arial"/>
                <a:cs typeface="Arial"/>
              </a:rPr>
              <a:t>3. Αναβολή παράδοσης εξουσίας σε ιρακινή κυβέρνηση</a:t>
            </a:r>
          </a:p>
          <a:p>
            <a:pPr marL="990600" lvl="1" indent="-533400" fontAlgn="base">
              <a:spcBef>
                <a:spcPct val="20000"/>
              </a:spcBef>
              <a:spcAft>
                <a:spcPct val="0"/>
              </a:spcAft>
              <a:buFontTx/>
              <a:buChar char="–"/>
            </a:pPr>
            <a:r>
              <a:rPr lang="el-GR" altLang="el-GR" dirty="0">
                <a:solidFill>
                  <a:srgbClr val="000000"/>
                </a:solidFill>
                <a:latin typeface="Arial"/>
                <a:cs typeface="Arial"/>
              </a:rPr>
              <a:t>Καθώς ο </a:t>
            </a:r>
            <a:r>
              <a:rPr lang="en-US" altLang="el-GR" dirty="0">
                <a:solidFill>
                  <a:srgbClr val="000000"/>
                </a:solidFill>
                <a:latin typeface="Arial"/>
                <a:cs typeface="Arial"/>
              </a:rPr>
              <a:t>Bremer </a:t>
            </a:r>
            <a:r>
              <a:rPr lang="el-GR" altLang="el-GR" dirty="0">
                <a:solidFill>
                  <a:srgbClr val="000000"/>
                </a:solidFill>
                <a:latin typeface="Arial"/>
                <a:cs typeface="Arial"/>
              </a:rPr>
              <a:t>δήλωσε επιπλέον, ότι θα χρειαζόταν μεγάλο χρονικό διάστημα έως τη μετάβαση της εξουσίας σε ιρακινή κυβέρνηση, μάλλον επηρεασμένος από τα προηγούμενα της Γερμανίας και της Ιαπωνίας μετά το τέλος του Δεύτερου Παγκόσμιου Πόλεμου, υπονόμευσε την εικόνα των Αμερικανών ως απελευθερωτών του Ιράκ και ενίσχυσε την πεποίθηση πολλών Ιρακινών, και ιδίως των σουνιτών Αράβων, ότι τους είχε επιβληθεί ταπεινωτικός και απεχθής ξένος ζυγός. </a:t>
            </a:r>
          </a:p>
          <a:p>
            <a:endParaRPr lang="el-GR" dirty="0"/>
          </a:p>
        </p:txBody>
      </p:sp>
    </p:spTree>
    <p:extLst>
      <p:ext uri="{BB962C8B-B14F-4D97-AF65-F5344CB8AC3E}">
        <p14:creationId xmlns:p14="http://schemas.microsoft.com/office/powerpoint/2010/main" val="1744877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3200" b="1" dirty="0">
                <a:solidFill>
                  <a:srgbClr val="000000"/>
                </a:solidFill>
                <a:latin typeface="Arial"/>
                <a:cs typeface="Arial"/>
              </a:rPr>
              <a:t>Ακατάλληλη στρατηγική και τακτική των αμερικανικών δυνάμεων</a:t>
            </a:r>
            <a:endParaRPr lang="el-GR" dirty="0"/>
          </a:p>
        </p:txBody>
      </p:sp>
      <p:sp>
        <p:nvSpPr>
          <p:cNvPr id="3" name="Θέση περιεχομένου 2"/>
          <p:cNvSpPr>
            <a:spLocks noGrp="1"/>
          </p:cNvSpPr>
          <p:nvPr>
            <p:ph idx="1"/>
          </p:nvPr>
        </p:nvSpPr>
        <p:spPr/>
        <p:txBody>
          <a:bodyPr/>
          <a:lstStyle/>
          <a:p>
            <a:r>
              <a:rPr lang="el-GR" dirty="0" smtClean="0"/>
              <a:t>Ασφαλείς βάσεις</a:t>
            </a:r>
          </a:p>
          <a:p>
            <a:r>
              <a:rPr lang="el-GR" dirty="0" smtClean="0"/>
              <a:t>Νυχτερινές επιχειρήσεις</a:t>
            </a:r>
          </a:p>
          <a:p>
            <a:pPr marL="0" indent="0">
              <a:buNone/>
            </a:pPr>
            <a:endParaRPr lang="el-GR" dirty="0"/>
          </a:p>
        </p:txBody>
      </p:sp>
      <p:pic>
        <p:nvPicPr>
          <p:cNvPr id="4" name="Εικόνα 3"/>
          <p:cNvPicPr>
            <a:picLocks noChangeAspect="1"/>
          </p:cNvPicPr>
          <p:nvPr/>
        </p:nvPicPr>
        <p:blipFill>
          <a:blip r:embed="rId2"/>
          <a:stretch>
            <a:fillRect/>
          </a:stretch>
        </p:blipFill>
        <p:spPr>
          <a:xfrm>
            <a:off x="585353" y="2882900"/>
            <a:ext cx="6677891" cy="3756314"/>
          </a:xfrm>
          <a:prstGeom prst="rect">
            <a:avLst/>
          </a:prstGeom>
        </p:spPr>
      </p:pic>
    </p:spTree>
    <p:extLst>
      <p:ext uri="{BB962C8B-B14F-4D97-AF65-F5344CB8AC3E}">
        <p14:creationId xmlns:p14="http://schemas.microsoft.com/office/powerpoint/2010/main" val="2323158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Εσωτερικό ΗΠΑ</a:t>
            </a:r>
            <a:endParaRPr lang="el-GR" dirty="0"/>
          </a:p>
        </p:txBody>
      </p:sp>
      <p:sp>
        <p:nvSpPr>
          <p:cNvPr id="3" name="Θέση περιεχομένου 2"/>
          <p:cNvSpPr>
            <a:spLocks noGrp="1"/>
          </p:cNvSpPr>
          <p:nvPr>
            <p:ph idx="1"/>
          </p:nvPr>
        </p:nvSpPr>
        <p:spPr/>
        <p:txBody>
          <a:bodyPr/>
          <a:lstStyle/>
          <a:p>
            <a:r>
              <a:rPr lang="en-US" dirty="0" smtClean="0"/>
              <a:t>Patriot Act, 2001</a:t>
            </a:r>
          </a:p>
          <a:p>
            <a:pPr lvl="1"/>
            <a:r>
              <a:rPr lang="el-GR" dirty="0" smtClean="0"/>
              <a:t>Δικαστικές ακυρώσεις διατάξεων από το 2003</a:t>
            </a:r>
            <a:endParaRPr lang="el-GR" dirty="0"/>
          </a:p>
        </p:txBody>
      </p:sp>
      <p:pic>
        <p:nvPicPr>
          <p:cNvPr id="4" name="Εικόνα 3"/>
          <p:cNvPicPr>
            <a:picLocks noChangeAspect="1"/>
          </p:cNvPicPr>
          <p:nvPr/>
        </p:nvPicPr>
        <p:blipFill>
          <a:blip r:embed="rId2"/>
          <a:stretch>
            <a:fillRect/>
          </a:stretch>
        </p:blipFill>
        <p:spPr>
          <a:xfrm>
            <a:off x="232064" y="3107316"/>
            <a:ext cx="6096000" cy="3429000"/>
          </a:xfrm>
          <a:prstGeom prst="rect">
            <a:avLst/>
          </a:prstGeom>
        </p:spPr>
      </p:pic>
      <p:pic>
        <p:nvPicPr>
          <p:cNvPr id="5" name="Εικόνα 4"/>
          <p:cNvPicPr>
            <a:picLocks noChangeAspect="1"/>
          </p:cNvPicPr>
          <p:nvPr/>
        </p:nvPicPr>
        <p:blipFill>
          <a:blip r:embed="rId3"/>
          <a:stretch>
            <a:fillRect/>
          </a:stretch>
        </p:blipFill>
        <p:spPr>
          <a:xfrm>
            <a:off x="6934200" y="2937165"/>
            <a:ext cx="5025736" cy="3769302"/>
          </a:xfrm>
          <a:prstGeom prst="rect">
            <a:avLst/>
          </a:prstGeom>
        </p:spPr>
      </p:pic>
    </p:spTree>
    <p:extLst>
      <p:ext uri="{BB962C8B-B14F-4D97-AF65-F5344CB8AC3E}">
        <p14:creationId xmlns:p14="http://schemas.microsoft.com/office/powerpoint/2010/main" val="1055148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Αλ </a:t>
            </a:r>
            <a:r>
              <a:rPr lang="el-GR" dirty="0" err="1" smtClean="0"/>
              <a:t>Κάιντα</a:t>
            </a:r>
            <a:endParaRPr lang="el-GR" dirty="0"/>
          </a:p>
        </p:txBody>
      </p:sp>
      <p:sp>
        <p:nvSpPr>
          <p:cNvPr id="3" name="Θέση περιεχομένου 2"/>
          <p:cNvSpPr>
            <a:spLocks noGrp="1"/>
          </p:cNvSpPr>
          <p:nvPr>
            <p:ph idx="1"/>
          </p:nvPr>
        </p:nvSpPr>
        <p:spPr/>
        <p:txBody>
          <a:bodyPr/>
          <a:lstStyle/>
          <a:p>
            <a:r>
              <a:rPr lang="el-GR" altLang="el-GR" b="1" dirty="0" smtClean="0"/>
              <a:t>Απαρχές:</a:t>
            </a:r>
            <a:r>
              <a:rPr lang="el-GR" altLang="el-GR" dirty="0" smtClean="0"/>
              <a:t> Τέλη δεκαετίας 1980 ιδρύθηκε η </a:t>
            </a:r>
            <a:r>
              <a:rPr lang="el-GR" altLang="el-GR" b="1" dirty="0" err="1" smtClean="0"/>
              <a:t>αλ</a:t>
            </a:r>
            <a:r>
              <a:rPr lang="el-GR" altLang="el-GR" b="1" dirty="0" smtClean="0"/>
              <a:t> </a:t>
            </a:r>
            <a:r>
              <a:rPr lang="el-GR" altLang="el-GR" b="1" dirty="0" err="1" smtClean="0"/>
              <a:t>Κάιντα</a:t>
            </a:r>
            <a:r>
              <a:rPr lang="el-GR" altLang="el-GR" dirty="0" smtClean="0"/>
              <a:t> («η βάση») από πολεμιστές του ανταρτοπόλεμου των </a:t>
            </a:r>
            <a:r>
              <a:rPr lang="el-GR" altLang="el-GR" i="1" dirty="0" err="1" smtClean="0"/>
              <a:t>μουτζαχεντίν</a:t>
            </a:r>
            <a:r>
              <a:rPr lang="el-GR" altLang="el-GR" dirty="0" smtClean="0"/>
              <a:t> ενάντια στη σοβιετική εισβολή στο Αφγανιστάν.  Χαρακτηριζόταν από υψηλό επίπεδο επαγγελματισμού, καθώς οι </a:t>
            </a:r>
            <a:r>
              <a:rPr lang="el-GR" altLang="el-GR" i="1" dirty="0" err="1" smtClean="0"/>
              <a:t>μουτζαχεντίν</a:t>
            </a:r>
            <a:r>
              <a:rPr lang="el-GR" altLang="el-GR" dirty="0" smtClean="0"/>
              <a:t> είχαν εκπαιδευτεί από τις μυστικές υπηρεσίες του Πακιστάν, της Σαουδικής Αραβίας και είτε άμεσα είτε έμμεσα από τη </a:t>
            </a:r>
            <a:r>
              <a:rPr lang="en-US" altLang="el-GR" dirty="0" smtClean="0"/>
              <a:t>CIA</a:t>
            </a:r>
            <a:r>
              <a:rPr lang="el-GR" altLang="el-GR" dirty="0" smtClean="0"/>
              <a:t>.</a:t>
            </a:r>
          </a:p>
          <a:p>
            <a:endParaRPr lang="el-GR" dirty="0"/>
          </a:p>
        </p:txBody>
      </p:sp>
      <p:pic>
        <p:nvPicPr>
          <p:cNvPr id="5" name="Εικόνα 4"/>
          <p:cNvPicPr>
            <a:picLocks noChangeAspect="1"/>
          </p:cNvPicPr>
          <p:nvPr/>
        </p:nvPicPr>
        <p:blipFill>
          <a:blip r:embed="rId2"/>
          <a:stretch>
            <a:fillRect/>
          </a:stretch>
        </p:blipFill>
        <p:spPr>
          <a:xfrm>
            <a:off x="7419975" y="3733800"/>
            <a:ext cx="3933825" cy="3048000"/>
          </a:xfrm>
          <a:prstGeom prst="rect">
            <a:avLst/>
          </a:prstGeom>
        </p:spPr>
      </p:pic>
    </p:spTree>
    <p:extLst>
      <p:ext uri="{BB962C8B-B14F-4D97-AF65-F5344CB8AC3E}">
        <p14:creationId xmlns:p14="http://schemas.microsoft.com/office/powerpoint/2010/main" val="2019378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Δημοκρατικές προκριματικές, αρχές 2004</a:t>
            </a:r>
            <a:endParaRPr lang="el-GR" dirty="0"/>
          </a:p>
        </p:txBody>
      </p:sp>
      <p:sp>
        <p:nvSpPr>
          <p:cNvPr id="3" name="Θέση περιεχομένου 2"/>
          <p:cNvSpPr>
            <a:spLocks noGrp="1"/>
          </p:cNvSpPr>
          <p:nvPr>
            <p:ph idx="1"/>
          </p:nvPr>
        </p:nvSpPr>
        <p:spPr/>
        <p:txBody>
          <a:bodyPr/>
          <a:lstStyle/>
          <a:p>
            <a:r>
              <a:rPr lang="en-US" dirty="0" smtClean="0"/>
              <a:t>John Kerry v. John Edwards</a:t>
            </a:r>
            <a:endParaRPr lang="el-GR" dirty="0"/>
          </a:p>
        </p:txBody>
      </p:sp>
      <p:pic>
        <p:nvPicPr>
          <p:cNvPr id="5" name="Εικόνα 4"/>
          <p:cNvPicPr>
            <a:picLocks noChangeAspect="1"/>
          </p:cNvPicPr>
          <p:nvPr/>
        </p:nvPicPr>
        <p:blipFill>
          <a:blip r:embed="rId2"/>
          <a:stretch>
            <a:fillRect/>
          </a:stretch>
        </p:blipFill>
        <p:spPr>
          <a:xfrm>
            <a:off x="230332" y="2537978"/>
            <a:ext cx="2802307" cy="4081030"/>
          </a:xfrm>
          <a:prstGeom prst="rect">
            <a:avLst/>
          </a:prstGeom>
        </p:spPr>
      </p:pic>
      <p:pic>
        <p:nvPicPr>
          <p:cNvPr id="6" name="Εικόνα 5"/>
          <p:cNvPicPr>
            <a:picLocks noChangeAspect="1"/>
          </p:cNvPicPr>
          <p:nvPr/>
        </p:nvPicPr>
        <p:blipFill>
          <a:blip r:embed="rId3"/>
          <a:stretch>
            <a:fillRect/>
          </a:stretch>
        </p:blipFill>
        <p:spPr>
          <a:xfrm>
            <a:off x="3280817" y="2599458"/>
            <a:ext cx="2857500" cy="4019550"/>
          </a:xfrm>
          <a:prstGeom prst="rect">
            <a:avLst/>
          </a:prstGeom>
        </p:spPr>
      </p:pic>
      <p:pic>
        <p:nvPicPr>
          <p:cNvPr id="7" name="Εικόνα 6"/>
          <p:cNvPicPr>
            <a:picLocks noChangeAspect="1"/>
          </p:cNvPicPr>
          <p:nvPr/>
        </p:nvPicPr>
        <p:blipFill>
          <a:blip r:embed="rId4"/>
          <a:stretch>
            <a:fillRect/>
          </a:stretch>
        </p:blipFill>
        <p:spPr>
          <a:xfrm>
            <a:off x="6944591" y="1599333"/>
            <a:ext cx="3810000" cy="5019675"/>
          </a:xfrm>
          <a:prstGeom prst="rect">
            <a:avLst/>
          </a:prstGeom>
        </p:spPr>
      </p:pic>
    </p:spTree>
    <p:extLst>
      <p:ext uri="{BB962C8B-B14F-4D97-AF65-F5344CB8AC3E}">
        <p14:creationId xmlns:p14="http://schemas.microsoft.com/office/powerpoint/2010/main" val="783776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99159" y="1954285"/>
            <a:ext cx="6057900" cy="2743200"/>
          </a:xfrm>
          <a:prstGeom prst="rect">
            <a:avLst/>
          </a:prstGeom>
        </p:spPr>
      </p:pic>
      <p:pic>
        <p:nvPicPr>
          <p:cNvPr id="5" name="Εικόνα 4"/>
          <p:cNvPicPr>
            <a:picLocks noChangeAspect="1"/>
          </p:cNvPicPr>
          <p:nvPr/>
        </p:nvPicPr>
        <p:blipFill>
          <a:blip r:embed="rId3"/>
          <a:stretch>
            <a:fillRect/>
          </a:stretch>
        </p:blipFill>
        <p:spPr>
          <a:xfrm>
            <a:off x="6327775" y="365125"/>
            <a:ext cx="5661602" cy="5661602"/>
          </a:xfrm>
          <a:prstGeom prst="rect">
            <a:avLst/>
          </a:prstGeom>
        </p:spPr>
      </p:pic>
    </p:spTree>
    <p:extLst>
      <p:ext uri="{BB962C8B-B14F-4D97-AF65-F5344CB8AC3E}">
        <p14:creationId xmlns:p14="http://schemas.microsoft.com/office/powerpoint/2010/main" val="1151761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Ιράκ</a:t>
            </a:r>
            <a:r>
              <a:rPr lang="en-US" dirty="0" smtClean="0"/>
              <a:t> – </a:t>
            </a:r>
            <a:r>
              <a:rPr lang="el-GR" dirty="0" smtClean="0"/>
              <a:t>άνοιξη 2004</a:t>
            </a:r>
            <a:endParaRPr lang="el-GR" dirty="0"/>
          </a:p>
        </p:txBody>
      </p:sp>
      <p:sp>
        <p:nvSpPr>
          <p:cNvPr id="3" name="Θέση περιεχομένου 2"/>
          <p:cNvSpPr>
            <a:spLocks noGrp="1"/>
          </p:cNvSpPr>
          <p:nvPr>
            <p:ph idx="1"/>
          </p:nvPr>
        </p:nvSpPr>
        <p:spPr/>
        <p:txBody>
          <a:bodyPr/>
          <a:lstStyle/>
          <a:p>
            <a:r>
              <a:rPr lang="el-GR" dirty="0" err="1" smtClean="0"/>
              <a:t>Φαλούτζα</a:t>
            </a:r>
            <a:endParaRPr lang="el-GR" dirty="0" smtClean="0"/>
          </a:p>
          <a:p>
            <a:r>
              <a:rPr lang="el-GR" dirty="0" smtClean="0"/>
              <a:t>Αμπού </a:t>
            </a:r>
            <a:r>
              <a:rPr lang="el-GR" dirty="0" err="1" smtClean="0"/>
              <a:t>Γραϊμπ</a:t>
            </a:r>
            <a:endParaRPr lang="el-GR" dirty="0" smtClean="0"/>
          </a:p>
          <a:p>
            <a:r>
              <a:rPr lang="el-GR" dirty="0" err="1" smtClean="0"/>
              <a:t>Μοκτάντα</a:t>
            </a:r>
            <a:r>
              <a:rPr lang="el-GR" dirty="0" smtClean="0"/>
              <a:t> </a:t>
            </a:r>
            <a:r>
              <a:rPr lang="el-GR" dirty="0" err="1" smtClean="0"/>
              <a:t>αλ</a:t>
            </a:r>
            <a:r>
              <a:rPr lang="el-GR" dirty="0" smtClean="0"/>
              <a:t> </a:t>
            </a:r>
            <a:r>
              <a:rPr lang="el-GR" dirty="0" err="1" smtClean="0"/>
              <a:t>Σαντρ</a:t>
            </a:r>
            <a:r>
              <a:rPr lang="el-GR" dirty="0" smtClean="0"/>
              <a:t> – πολιτοφυλακή «Μάντι»</a:t>
            </a:r>
            <a:endParaRPr lang="el-GR" dirty="0"/>
          </a:p>
        </p:txBody>
      </p:sp>
      <p:pic>
        <p:nvPicPr>
          <p:cNvPr id="4" name="Εικόνα 3"/>
          <p:cNvPicPr>
            <a:picLocks noChangeAspect="1"/>
          </p:cNvPicPr>
          <p:nvPr/>
        </p:nvPicPr>
        <p:blipFill>
          <a:blip r:embed="rId2"/>
          <a:stretch>
            <a:fillRect/>
          </a:stretch>
        </p:blipFill>
        <p:spPr>
          <a:xfrm>
            <a:off x="7839941" y="1517938"/>
            <a:ext cx="3863247" cy="5142634"/>
          </a:xfrm>
          <a:prstGeom prst="rect">
            <a:avLst/>
          </a:prstGeom>
        </p:spPr>
      </p:pic>
      <p:pic>
        <p:nvPicPr>
          <p:cNvPr id="5" name="Εικόνα 4"/>
          <p:cNvPicPr>
            <a:picLocks noChangeAspect="1"/>
          </p:cNvPicPr>
          <p:nvPr/>
        </p:nvPicPr>
        <p:blipFill>
          <a:blip r:embed="rId3"/>
          <a:stretch>
            <a:fillRect/>
          </a:stretch>
        </p:blipFill>
        <p:spPr>
          <a:xfrm>
            <a:off x="238991" y="3279159"/>
            <a:ext cx="5291390" cy="3468266"/>
          </a:xfrm>
          <a:prstGeom prst="rect">
            <a:avLst/>
          </a:prstGeom>
        </p:spPr>
      </p:pic>
    </p:spTree>
    <p:extLst>
      <p:ext uri="{BB962C8B-B14F-4D97-AF65-F5344CB8AC3E}">
        <p14:creationId xmlns:p14="http://schemas.microsoft.com/office/powerpoint/2010/main" val="3964833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Ιράκ – μέσα 2004</a:t>
            </a:r>
            <a:endParaRPr lang="el-GR" dirty="0"/>
          </a:p>
        </p:txBody>
      </p:sp>
      <p:sp>
        <p:nvSpPr>
          <p:cNvPr id="3" name="Θέση περιεχομένου 2"/>
          <p:cNvSpPr>
            <a:spLocks noGrp="1"/>
          </p:cNvSpPr>
          <p:nvPr>
            <p:ph idx="1"/>
          </p:nvPr>
        </p:nvSpPr>
        <p:spPr/>
        <p:txBody>
          <a:bodyPr/>
          <a:lstStyle/>
          <a:p>
            <a:r>
              <a:rPr lang="el-GR" dirty="0" smtClean="0"/>
              <a:t>Παράδοση κυριαρχίας σε ιρακινή προσωρινή κυβέρνηση</a:t>
            </a:r>
            <a:endParaRPr lang="el-GR" dirty="0"/>
          </a:p>
        </p:txBody>
      </p:sp>
      <p:pic>
        <p:nvPicPr>
          <p:cNvPr id="4" name="Εικόνα 3"/>
          <p:cNvPicPr>
            <a:picLocks noChangeAspect="1"/>
          </p:cNvPicPr>
          <p:nvPr/>
        </p:nvPicPr>
        <p:blipFill>
          <a:blip r:embed="rId2"/>
          <a:stretch>
            <a:fillRect/>
          </a:stretch>
        </p:blipFill>
        <p:spPr>
          <a:xfrm>
            <a:off x="271894" y="2305482"/>
            <a:ext cx="5341891" cy="4006418"/>
          </a:xfrm>
          <a:prstGeom prst="rect">
            <a:avLst/>
          </a:prstGeom>
        </p:spPr>
      </p:pic>
      <p:pic>
        <p:nvPicPr>
          <p:cNvPr id="5" name="Εικόνα 4"/>
          <p:cNvPicPr>
            <a:picLocks noChangeAspect="1"/>
          </p:cNvPicPr>
          <p:nvPr/>
        </p:nvPicPr>
        <p:blipFill>
          <a:blip r:embed="rId3"/>
          <a:stretch>
            <a:fillRect/>
          </a:stretch>
        </p:blipFill>
        <p:spPr>
          <a:xfrm>
            <a:off x="5846619" y="2305482"/>
            <a:ext cx="6278708" cy="3139354"/>
          </a:xfrm>
          <a:prstGeom prst="rect">
            <a:avLst/>
          </a:prstGeom>
        </p:spPr>
      </p:pic>
    </p:spTree>
    <p:extLst>
      <p:ext uri="{BB962C8B-B14F-4D97-AF65-F5344CB8AC3E}">
        <p14:creationId xmlns:p14="http://schemas.microsoft.com/office/powerpoint/2010/main" val="1963619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Εκλογές 2004</a:t>
            </a:r>
            <a:endParaRPr lang="el-GR" dirty="0"/>
          </a:p>
        </p:txBody>
      </p:sp>
      <p:sp>
        <p:nvSpPr>
          <p:cNvPr id="3" name="Θέση περιεχομένου 2"/>
          <p:cNvSpPr>
            <a:spLocks noGrp="1"/>
          </p:cNvSpPr>
          <p:nvPr>
            <p:ph idx="1"/>
          </p:nvPr>
        </p:nvSpPr>
        <p:spPr/>
        <p:txBody>
          <a:bodyPr/>
          <a:lstStyle/>
          <a:p>
            <a:r>
              <a:rPr lang="en-US" dirty="0" smtClean="0"/>
              <a:t>John Kerry: “I actually voted for the </a:t>
            </a:r>
            <a:r>
              <a:rPr lang="el-GR" dirty="0" smtClean="0"/>
              <a:t>8</a:t>
            </a:r>
            <a:r>
              <a:rPr lang="en-US" dirty="0" smtClean="0"/>
              <a:t>7 billion dollars before I </a:t>
            </a:r>
            <a:r>
              <a:rPr lang="en-US" dirty="0" smtClean="0"/>
              <a:t>voted </a:t>
            </a:r>
            <a:r>
              <a:rPr lang="en-US" dirty="0" smtClean="0"/>
              <a:t>against it.”</a:t>
            </a:r>
          </a:p>
          <a:p>
            <a:pPr lvl="1"/>
            <a:r>
              <a:rPr lang="el-GR" dirty="0" smtClean="0"/>
              <a:t>Αύγουστος 2004 – παγίδα </a:t>
            </a:r>
            <a:r>
              <a:rPr lang="en-US" dirty="0" smtClean="0"/>
              <a:t>Bush</a:t>
            </a:r>
            <a:endParaRPr lang="el-GR" dirty="0" smtClean="0"/>
          </a:p>
          <a:p>
            <a:pPr lvl="1"/>
            <a:endParaRPr lang="el-GR" dirty="0"/>
          </a:p>
          <a:p>
            <a:pPr lvl="1"/>
            <a:r>
              <a:rPr lang="en-US" dirty="0" smtClean="0"/>
              <a:t>https://www.youtube.com/watch?v=pbdzMLk9wHQ</a:t>
            </a:r>
            <a:endParaRPr lang="el-GR" dirty="0"/>
          </a:p>
        </p:txBody>
      </p:sp>
    </p:spTree>
    <p:extLst>
      <p:ext uri="{BB962C8B-B14F-4D97-AF65-F5344CB8AC3E}">
        <p14:creationId xmlns:p14="http://schemas.microsoft.com/office/powerpoint/2010/main" val="808811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Εκλογές 2004</a:t>
            </a:r>
            <a:endParaRPr lang="el-GR" dirty="0"/>
          </a:p>
        </p:txBody>
      </p:sp>
      <p:sp>
        <p:nvSpPr>
          <p:cNvPr id="3" name="Θέση περιεχομένου 2"/>
          <p:cNvSpPr>
            <a:spLocks noGrp="1"/>
          </p:cNvSpPr>
          <p:nvPr>
            <p:ph idx="1"/>
          </p:nvPr>
        </p:nvSpPr>
        <p:spPr/>
        <p:txBody>
          <a:bodyPr/>
          <a:lstStyle/>
          <a:p>
            <a:r>
              <a:rPr lang="el-GR" dirty="0" smtClean="0"/>
              <a:t>Μπους – 50,7% λαϊκής ψήφου, 286 εκλέκτορες</a:t>
            </a:r>
          </a:p>
          <a:p>
            <a:r>
              <a:rPr lang="el-GR" dirty="0" err="1" smtClean="0"/>
              <a:t>Κέρυ</a:t>
            </a:r>
            <a:r>
              <a:rPr lang="el-GR" dirty="0" smtClean="0"/>
              <a:t> – 48,3% λαϊκής ψήφου, 251 εκλέκτορες</a:t>
            </a:r>
            <a:endParaRPr lang="el-GR" dirty="0"/>
          </a:p>
        </p:txBody>
      </p:sp>
      <p:pic>
        <p:nvPicPr>
          <p:cNvPr id="4" name="Εικόνα 3"/>
          <p:cNvPicPr>
            <a:picLocks noChangeAspect="1"/>
          </p:cNvPicPr>
          <p:nvPr/>
        </p:nvPicPr>
        <p:blipFill>
          <a:blip r:embed="rId2"/>
          <a:stretch>
            <a:fillRect/>
          </a:stretch>
        </p:blipFill>
        <p:spPr>
          <a:xfrm>
            <a:off x="838200" y="2888239"/>
            <a:ext cx="6612082" cy="3845996"/>
          </a:xfrm>
          <a:prstGeom prst="rect">
            <a:avLst/>
          </a:prstGeom>
        </p:spPr>
      </p:pic>
    </p:spTree>
    <p:extLst>
      <p:ext uri="{BB962C8B-B14F-4D97-AF65-F5344CB8AC3E}">
        <p14:creationId xmlns:p14="http://schemas.microsoft.com/office/powerpoint/2010/main" val="23856914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Εσωτερική πολιτική, 2005-6</a:t>
            </a:r>
            <a:endParaRPr lang="el-GR" dirty="0"/>
          </a:p>
        </p:txBody>
      </p:sp>
      <p:sp>
        <p:nvSpPr>
          <p:cNvPr id="3" name="Θέση περιεχομένου 2"/>
          <p:cNvSpPr>
            <a:spLocks noGrp="1"/>
          </p:cNvSpPr>
          <p:nvPr>
            <p:ph idx="1"/>
          </p:nvPr>
        </p:nvSpPr>
        <p:spPr/>
        <p:txBody>
          <a:bodyPr/>
          <a:lstStyle/>
          <a:p>
            <a:r>
              <a:rPr lang="el-GR" dirty="0" smtClean="0"/>
              <a:t>Μεταρρύθμιση κοινωνικής ασφάλειας</a:t>
            </a:r>
          </a:p>
          <a:p>
            <a:pPr lvl="1"/>
            <a:r>
              <a:rPr lang="el-GR" dirty="0" smtClean="0"/>
              <a:t>Περιοδείες </a:t>
            </a:r>
            <a:r>
              <a:rPr lang="en-US" dirty="0" smtClean="0"/>
              <a:t>Bush </a:t>
            </a:r>
            <a:r>
              <a:rPr lang="el-GR" dirty="0" smtClean="0"/>
              <a:t>μείωναν τη δημοτικότητα της μεταρρύθμισης</a:t>
            </a:r>
          </a:p>
          <a:p>
            <a:r>
              <a:rPr lang="en-US" dirty="0" smtClean="0"/>
              <a:t>Hurricane Katrina – </a:t>
            </a:r>
            <a:r>
              <a:rPr lang="el-GR" dirty="0" smtClean="0"/>
              <a:t>Νέα Ορλεάνη, Αύγουστος 2005</a:t>
            </a:r>
          </a:p>
          <a:p>
            <a:pPr lvl="1"/>
            <a:r>
              <a:rPr lang="el-GR" dirty="0" smtClean="0"/>
              <a:t>Ανεπαρκής ομοσπονδιακή υποστήριξη</a:t>
            </a:r>
          </a:p>
          <a:p>
            <a:pPr lvl="2"/>
            <a:r>
              <a:rPr lang="el-GR" dirty="0" smtClean="0"/>
              <a:t>Παραίτηση </a:t>
            </a:r>
            <a:r>
              <a:rPr lang="en-US" dirty="0" smtClean="0"/>
              <a:t>Michael Brown (FEMA)</a:t>
            </a:r>
            <a:endParaRPr lang="el-GR" dirty="0"/>
          </a:p>
        </p:txBody>
      </p:sp>
      <p:pic>
        <p:nvPicPr>
          <p:cNvPr id="4" name="Εικόνα 3"/>
          <p:cNvPicPr>
            <a:picLocks noChangeAspect="1"/>
          </p:cNvPicPr>
          <p:nvPr/>
        </p:nvPicPr>
        <p:blipFill>
          <a:blip r:embed="rId2"/>
          <a:stretch>
            <a:fillRect/>
          </a:stretch>
        </p:blipFill>
        <p:spPr>
          <a:xfrm>
            <a:off x="6660572" y="3229198"/>
            <a:ext cx="5361709" cy="3516233"/>
          </a:xfrm>
          <a:prstGeom prst="rect">
            <a:avLst/>
          </a:prstGeom>
        </p:spPr>
      </p:pic>
      <p:pic>
        <p:nvPicPr>
          <p:cNvPr id="5" name="Εικόνα 4"/>
          <p:cNvPicPr>
            <a:picLocks noChangeAspect="1"/>
          </p:cNvPicPr>
          <p:nvPr/>
        </p:nvPicPr>
        <p:blipFill>
          <a:blip r:embed="rId3"/>
          <a:stretch>
            <a:fillRect/>
          </a:stretch>
        </p:blipFill>
        <p:spPr>
          <a:xfrm>
            <a:off x="169719" y="3931074"/>
            <a:ext cx="4111336" cy="2814358"/>
          </a:xfrm>
          <a:prstGeom prst="rect">
            <a:avLst/>
          </a:prstGeom>
        </p:spPr>
      </p:pic>
    </p:spTree>
    <p:extLst>
      <p:ext uri="{BB962C8B-B14F-4D97-AF65-F5344CB8AC3E}">
        <p14:creationId xmlns:p14="http://schemas.microsoft.com/office/powerpoint/2010/main" val="1114614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Ανώτατο Δικαστήριο ΗΠΑ</a:t>
            </a:r>
            <a:endParaRPr lang="el-GR" dirty="0"/>
          </a:p>
        </p:txBody>
      </p:sp>
      <p:sp>
        <p:nvSpPr>
          <p:cNvPr id="3" name="Θέση περιεχομένου 2"/>
          <p:cNvSpPr>
            <a:spLocks noGrp="1"/>
          </p:cNvSpPr>
          <p:nvPr>
            <p:ph idx="1"/>
          </p:nvPr>
        </p:nvSpPr>
        <p:spPr/>
        <p:txBody>
          <a:bodyPr/>
          <a:lstStyle/>
          <a:p>
            <a:r>
              <a:rPr lang="en-US" dirty="0" smtClean="0"/>
              <a:t>John Roberts              - Harriet </a:t>
            </a:r>
            <a:r>
              <a:rPr lang="en-US" dirty="0" err="1" smtClean="0"/>
              <a:t>Miers</a:t>
            </a:r>
            <a:r>
              <a:rPr lang="en-US" dirty="0" smtClean="0"/>
              <a:t>                                - Samuel Alito</a:t>
            </a:r>
            <a:endParaRPr lang="el-GR" dirty="0"/>
          </a:p>
        </p:txBody>
      </p:sp>
      <p:pic>
        <p:nvPicPr>
          <p:cNvPr id="5" name="Εικόνα 4"/>
          <p:cNvPicPr>
            <a:picLocks noChangeAspect="1"/>
          </p:cNvPicPr>
          <p:nvPr/>
        </p:nvPicPr>
        <p:blipFill>
          <a:blip r:embed="rId2"/>
          <a:stretch>
            <a:fillRect/>
          </a:stretch>
        </p:blipFill>
        <p:spPr>
          <a:xfrm>
            <a:off x="132483" y="2268681"/>
            <a:ext cx="3405757" cy="4417073"/>
          </a:xfrm>
          <a:prstGeom prst="rect">
            <a:avLst/>
          </a:prstGeom>
        </p:spPr>
      </p:pic>
      <p:pic>
        <p:nvPicPr>
          <p:cNvPr id="6" name="Εικόνα 5"/>
          <p:cNvPicPr>
            <a:picLocks noChangeAspect="1"/>
          </p:cNvPicPr>
          <p:nvPr/>
        </p:nvPicPr>
        <p:blipFill>
          <a:blip r:embed="rId3"/>
          <a:stretch>
            <a:fillRect/>
          </a:stretch>
        </p:blipFill>
        <p:spPr>
          <a:xfrm>
            <a:off x="3646342" y="3276166"/>
            <a:ext cx="4383145" cy="3035734"/>
          </a:xfrm>
          <a:prstGeom prst="rect">
            <a:avLst/>
          </a:prstGeom>
        </p:spPr>
      </p:pic>
      <p:pic>
        <p:nvPicPr>
          <p:cNvPr id="7" name="Εικόνα 6"/>
          <p:cNvPicPr>
            <a:picLocks noChangeAspect="1"/>
          </p:cNvPicPr>
          <p:nvPr/>
        </p:nvPicPr>
        <p:blipFill>
          <a:blip r:embed="rId4"/>
          <a:stretch>
            <a:fillRect/>
          </a:stretch>
        </p:blipFill>
        <p:spPr>
          <a:xfrm>
            <a:off x="8084150" y="2268681"/>
            <a:ext cx="3975366" cy="4417073"/>
          </a:xfrm>
          <a:prstGeom prst="rect">
            <a:avLst/>
          </a:prstGeom>
        </p:spPr>
      </p:pic>
    </p:spTree>
    <p:extLst>
      <p:ext uri="{BB962C8B-B14F-4D97-AF65-F5344CB8AC3E}">
        <p14:creationId xmlns:p14="http://schemas.microsoft.com/office/powerpoint/2010/main" val="1415324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Ρεπουμπλικανικά σκάνδαλα στο Κογκρέσο</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56700" y="1586633"/>
            <a:ext cx="3706145" cy="4963587"/>
          </a:xfrm>
          <a:prstGeom prst="rect">
            <a:avLst/>
          </a:prstGeom>
        </p:spPr>
      </p:pic>
      <p:pic>
        <p:nvPicPr>
          <p:cNvPr id="5" name="Εικόνα 4"/>
          <p:cNvPicPr>
            <a:picLocks noChangeAspect="1"/>
          </p:cNvPicPr>
          <p:nvPr/>
        </p:nvPicPr>
        <p:blipFill>
          <a:blip r:embed="rId3"/>
          <a:stretch>
            <a:fillRect/>
          </a:stretch>
        </p:blipFill>
        <p:spPr>
          <a:xfrm>
            <a:off x="5368636" y="1773815"/>
            <a:ext cx="5739622" cy="4351338"/>
          </a:xfrm>
          <a:prstGeom prst="rect">
            <a:avLst/>
          </a:prstGeom>
        </p:spPr>
      </p:pic>
    </p:spTree>
    <p:extLst>
      <p:ext uri="{BB962C8B-B14F-4D97-AF65-F5344CB8AC3E}">
        <p14:creationId xmlns:p14="http://schemas.microsoft.com/office/powerpoint/2010/main" val="851165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Ιράκ, 2005-6</a:t>
            </a:r>
            <a:endParaRPr lang="el-GR" dirty="0"/>
          </a:p>
        </p:txBody>
      </p:sp>
      <p:sp>
        <p:nvSpPr>
          <p:cNvPr id="3" name="Θέση περιεχομένου 2"/>
          <p:cNvSpPr>
            <a:spLocks noGrp="1"/>
          </p:cNvSpPr>
          <p:nvPr>
            <p:ph idx="1"/>
          </p:nvPr>
        </p:nvSpPr>
        <p:spPr/>
        <p:txBody>
          <a:bodyPr/>
          <a:lstStyle/>
          <a:p>
            <a:r>
              <a:rPr lang="el-GR" dirty="0" smtClean="0"/>
              <a:t>Ιανουάριος 2005 – βουλευτικές εκλογές</a:t>
            </a:r>
          </a:p>
          <a:p>
            <a:pPr lvl="1"/>
            <a:r>
              <a:rPr lang="el-GR" dirty="0" smtClean="0"/>
              <a:t>Νίκη τοπικιστικών κομμάτων</a:t>
            </a:r>
          </a:p>
          <a:p>
            <a:r>
              <a:rPr lang="el-GR" dirty="0" smtClean="0"/>
              <a:t>Οκτώβριος 2005 – δημοψήφισμα για σύνταγμα</a:t>
            </a:r>
          </a:p>
          <a:p>
            <a:pPr lvl="1"/>
            <a:r>
              <a:rPr lang="el-GR" dirty="0" smtClean="0"/>
              <a:t>Καταψηφίστηκε με πάνω από 60% μόνο σε δύο από τις τρεις κατεξοχήν </a:t>
            </a:r>
            <a:r>
              <a:rPr lang="el-GR" dirty="0" err="1" smtClean="0"/>
              <a:t>σουνιτικές</a:t>
            </a:r>
            <a:r>
              <a:rPr lang="el-GR" dirty="0" smtClean="0"/>
              <a:t> περιφέρειες</a:t>
            </a:r>
          </a:p>
          <a:p>
            <a:r>
              <a:rPr lang="el-GR" dirty="0" smtClean="0"/>
              <a:t>Δεκέμβριος 2005 – νέες βουλευτικές εκλογές</a:t>
            </a:r>
          </a:p>
        </p:txBody>
      </p:sp>
      <p:pic>
        <p:nvPicPr>
          <p:cNvPr id="4" name="Εικόνα 3"/>
          <p:cNvPicPr>
            <a:picLocks noChangeAspect="1"/>
          </p:cNvPicPr>
          <p:nvPr/>
        </p:nvPicPr>
        <p:blipFill>
          <a:blip r:embed="rId2"/>
          <a:stretch>
            <a:fillRect/>
          </a:stretch>
        </p:blipFill>
        <p:spPr>
          <a:xfrm>
            <a:off x="9466117" y="3501550"/>
            <a:ext cx="2446193" cy="3192359"/>
          </a:xfrm>
          <a:prstGeom prst="rect">
            <a:avLst/>
          </a:prstGeom>
        </p:spPr>
      </p:pic>
      <p:pic>
        <p:nvPicPr>
          <p:cNvPr id="5" name="Εικόνα 4"/>
          <p:cNvPicPr>
            <a:picLocks noChangeAspect="1"/>
          </p:cNvPicPr>
          <p:nvPr/>
        </p:nvPicPr>
        <p:blipFill>
          <a:blip r:embed="rId3"/>
          <a:stretch>
            <a:fillRect/>
          </a:stretch>
        </p:blipFill>
        <p:spPr>
          <a:xfrm>
            <a:off x="1046018" y="4384529"/>
            <a:ext cx="3079173" cy="2309380"/>
          </a:xfrm>
          <a:prstGeom prst="rect">
            <a:avLst/>
          </a:prstGeom>
        </p:spPr>
      </p:pic>
    </p:spTree>
    <p:extLst>
      <p:ext uri="{BB962C8B-B14F-4D97-AF65-F5344CB8AC3E}">
        <p14:creationId xmlns:p14="http://schemas.microsoft.com/office/powerpoint/2010/main" val="724052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Αλ </a:t>
            </a:r>
            <a:r>
              <a:rPr lang="el-GR" dirty="0" err="1" smtClean="0"/>
              <a:t>Κάιντα</a:t>
            </a:r>
            <a:endParaRPr lang="el-GR" dirty="0"/>
          </a:p>
        </p:txBody>
      </p:sp>
      <p:sp>
        <p:nvSpPr>
          <p:cNvPr id="3" name="Θέση περιεχομένου 2"/>
          <p:cNvSpPr>
            <a:spLocks noGrp="1"/>
          </p:cNvSpPr>
          <p:nvPr>
            <p:ph idx="1"/>
          </p:nvPr>
        </p:nvSpPr>
        <p:spPr/>
        <p:txBody>
          <a:bodyPr/>
          <a:lstStyle/>
          <a:p>
            <a:r>
              <a:rPr lang="el-GR" altLang="el-GR" b="1" dirty="0"/>
              <a:t>1990 – Ιρακινή εισβολή στο Κουβέιτ</a:t>
            </a:r>
            <a:r>
              <a:rPr lang="el-GR" altLang="el-GR" dirty="0"/>
              <a:t> - προκαλεί ρήξη μεταξύ Οσάμα Μπιν Λάντεν και </a:t>
            </a:r>
            <a:r>
              <a:rPr lang="el-GR" altLang="el-GR" dirty="0" err="1"/>
              <a:t>σαουδικής</a:t>
            </a:r>
            <a:r>
              <a:rPr lang="el-GR" altLang="el-GR" dirty="0"/>
              <a:t> μοναρχίας καθώς ο πρώτος προτείνει κήρυξη </a:t>
            </a:r>
            <a:r>
              <a:rPr lang="el-GR" altLang="el-GR" i="1" dirty="0"/>
              <a:t>τζιχάντ</a:t>
            </a:r>
            <a:r>
              <a:rPr lang="el-GR" altLang="el-GR" dirty="0"/>
              <a:t> ενάντια στον </a:t>
            </a:r>
            <a:r>
              <a:rPr lang="el-GR" altLang="el-GR" dirty="0" err="1"/>
              <a:t>Σαντάμ</a:t>
            </a:r>
            <a:r>
              <a:rPr lang="el-GR" altLang="el-GR" dirty="0"/>
              <a:t> Χουσεΐν ενώ η δεύτερη προτιμά την προστασία των ΗΠΑ.  </a:t>
            </a:r>
            <a:endParaRPr lang="el-GR" altLang="el-GR" b="1" dirty="0"/>
          </a:p>
          <a:p>
            <a:r>
              <a:rPr lang="el-GR" altLang="el-GR" b="1" dirty="0"/>
              <a:t>1991</a:t>
            </a:r>
            <a:r>
              <a:rPr lang="el-GR" altLang="el-GR" dirty="0"/>
              <a:t> – </a:t>
            </a:r>
            <a:r>
              <a:rPr lang="en-US" altLang="el-GR" dirty="0"/>
              <a:t>o </a:t>
            </a:r>
            <a:r>
              <a:rPr lang="el-GR" altLang="el-GR" dirty="0"/>
              <a:t>Οσάμα Μπιν Λάντεν εγκαθίσταται στο Σουδάν, εκδιώκεται το 1996 </a:t>
            </a:r>
            <a:endParaRPr lang="el-GR" altLang="el-GR" b="1" dirty="0"/>
          </a:p>
          <a:p>
            <a:r>
              <a:rPr lang="el-GR" altLang="el-GR" b="1" dirty="0"/>
              <a:t>1996 – </a:t>
            </a:r>
            <a:r>
              <a:rPr lang="el-GR" altLang="el-GR" dirty="0"/>
              <a:t>η </a:t>
            </a:r>
            <a:r>
              <a:rPr lang="el-GR" altLang="el-GR" dirty="0" err="1"/>
              <a:t>αλ</a:t>
            </a:r>
            <a:r>
              <a:rPr lang="el-GR" altLang="el-GR" dirty="0"/>
              <a:t> </a:t>
            </a:r>
            <a:r>
              <a:rPr lang="el-GR" altLang="el-GR" dirty="0" err="1"/>
              <a:t>Κάιντα</a:t>
            </a:r>
            <a:r>
              <a:rPr lang="el-GR" altLang="el-GR" dirty="0"/>
              <a:t> βρίσκει ασφαλή βάση στο Αφγανιστάν και είναι σε θέση να προετοιμάσει φιλόδοξες επιχειρήσεις</a:t>
            </a:r>
          </a:p>
          <a:p>
            <a:endParaRPr lang="el-GR" dirty="0"/>
          </a:p>
        </p:txBody>
      </p:sp>
    </p:spTree>
    <p:extLst>
      <p:ext uri="{BB962C8B-B14F-4D97-AF65-F5344CB8AC3E}">
        <p14:creationId xmlns:p14="http://schemas.microsoft.com/office/powerpoint/2010/main" val="2978889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Κλιμάκωση βίας</a:t>
            </a:r>
            <a:endParaRPr lang="el-GR" dirty="0"/>
          </a:p>
        </p:txBody>
      </p:sp>
      <p:sp>
        <p:nvSpPr>
          <p:cNvPr id="3" name="Θέση περιεχομένου 2"/>
          <p:cNvSpPr>
            <a:spLocks noGrp="1"/>
          </p:cNvSpPr>
          <p:nvPr>
            <p:ph idx="1"/>
          </p:nvPr>
        </p:nvSpPr>
        <p:spPr/>
        <p:txBody>
          <a:bodyPr/>
          <a:lstStyle/>
          <a:p>
            <a:r>
              <a:rPr lang="el-GR" dirty="0" err="1" smtClean="0"/>
              <a:t>Σουνιτικός</a:t>
            </a:r>
            <a:r>
              <a:rPr lang="el-GR" dirty="0" smtClean="0"/>
              <a:t> ανταρτοπόλεμος ενάντια σε στρατεύματα ΗΠΑ και ιρακινού καθεστώτος</a:t>
            </a:r>
          </a:p>
          <a:p>
            <a:r>
              <a:rPr lang="el-GR" dirty="0" smtClean="0"/>
              <a:t>Συγκρούσεις μεταξύ σουνιτών και </a:t>
            </a:r>
            <a:r>
              <a:rPr lang="el-GR" dirty="0" err="1" smtClean="0"/>
              <a:t>σιιτών</a:t>
            </a:r>
            <a:endParaRPr lang="el-GR" dirty="0" smtClean="0"/>
          </a:p>
          <a:p>
            <a:pPr lvl="1"/>
            <a:r>
              <a:rPr lang="el-GR" dirty="0" smtClean="0"/>
              <a:t>Αλ </a:t>
            </a:r>
            <a:r>
              <a:rPr lang="el-GR" dirty="0" err="1" smtClean="0"/>
              <a:t>Κάιντα</a:t>
            </a:r>
            <a:r>
              <a:rPr lang="el-GR" dirty="0" smtClean="0"/>
              <a:t> του Ιράκ – ιδιαίτερα βίαιη</a:t>
            </a:r>
          </a:p>
          <a:p>
            <a:pPr lvl="1"/>
            <a:r>
              <a:rPr lang="el-GR" dirty="0" smtClean="0"/>
              <a:t>Κλιμάκωση από Φεβρουάριο 2006</a:t>
            </a:r>
          </a:p>
          <a:p>
            <a:pPr lvl="2"/>
            <a:r>
              <a:rPr lang="el-GR" dirty="0" smtClean="0"/>
              <a:t>Βόμβα σε τζαμί στη Σαμάρα</a:t>
            </a:r>
            <a:endParaRPr lang="el-GR" dirty="0"/>
          </a:p>
        </p:txBody>
      </p:sp>
      <p:pic>
        <p:nvPicPr>
          <p:cNvPr id="5" name="Εικόνα 4"/>
          <p:cNvPicPr>
            <a:picLocks noChangeAspect="1"/>
          </p:cNvPicPr>
          <p:nvPr/>
        </p:nvPicPr>
        <p:blipFill>
          <a:blip r:embed="rId2"/>
          <a:stretch>
            <a:fillRect/>
          </a:stretch>
        </p:blipFill>
        <p:spPr>
          <a:xfrm>
            <a:off x="6183710" y="3366656"/>
            <a:ext cx="5734662" cy="3283094"/>
          </a:xfrm>
          <a:prstGeom prst="rect">
            <a:avLst/>
          </a:prstGeom>
        </p:spPr>
      </p:pic>
    </p:spTree>
    <p:extLst>
      <p:ext uri="{BB962C8B-B14F-4D97-AF65-F5344CB8AC3E}">
        <p14:creationId xmlns:p14="http://schemas.microsoft.com/office/powerpoint/2010/main" val="1175940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Ενδιάμεσες εκλογές Νοεμβρίου 2006</a:t>
            </a:r>
            <a:endParaRPr lang="el-GR" dirty="0"/>
          </a:p>
        </p:txBody>
      </p:sp>
      <p:sp>
        <p:nvSpPr>
          <p:cNvPr id="3" name="Θέση περιεχομένου 2"/>
          <p:cNvSpPr>
            <a:spLocks noGrp="1"/>
          </p:cNvSpPr>
          <p:nvPr>
            <p:ph idx="1"/>
          </p:nvPr>
        </p:nvSpPr>
        <p:spPr/>
        <p:txBody>
          <a:bodyPr/>
          <a:lstStyle/>
          <a:p>
            <a:r>
              <a:rPr lang="el-GR" dirty="0" smtClean="0"/>
              <a:t>Οι δημοκρατικοί κέρδισαν και τα δύο σώματα</a:t>
            </a:r>
          </a:p>
          <a:p>
            <a:pPr lvl="1"/>
            <a:r>
              <a:rPr lang="el-GR" dirty="0" smtClean="0"/>
              <a:t>Βουλή των Αντιπροσώπων – 233 έναντι 202</a:t>
            </a:r>
          </a:p>
          <a:p>
            <a:pPr lvl="1"/>
            <a:r>
              <a:rPr lang="el-GR" dirty="0" smtClean="0"/>
              <a:t>Γερουσία – 49 έναντι 49 με 2 ανεξάρτητους να συνεργάζονται με τους δημοκρατικούς</a:t>
            </a:r>
          </a:p>
          <a:p>
            <a:r>
              <a:rPr lang="el-GR" dirty="0" smtClean="0"/>
              <a:t>Παραίτηση </a:t>
            </a:r>
            <a:r>
              <a:rPr lang="en-US" dirty="0" smtClean="0"/>
              <a:t>Rumsfeld</a:t>
            </a:r>
            <a:endParaRPr lang="el-GR" dirty="0"/>
          </a:p>
        </p:txBody>
      </p:sp>
      <p:pic>
        <p:nvPicPr>
          <p:cNvPr id="4" name="Εικόνα 3"/>
          <p:cNvPicPr>
            <a:picLocks noChangeAspect="1"/>
          </p:cNvPicPr>
          <p:nvPr/>
        </p:nvPicPr>
        <p:blipFill>
          <a:blip r:embed="rId2"/>
          <a:stretch>
            <a:fillRect/>
          </a:stretch>
        </p:blipFill>
        <p:spPr>
          <a:xfrm>
            <a:off x="6556663" y="3038536"/>
            <a:ext cx="5469081" cy="3650612"/>
          </a:xfrm>
          <a:prstGeom prst="rect">
            <a:avLst/>
          </a:prstGeom>
        </p:spPr>
      </p:pic>
    </p:spTree>
    <p:extLst>
      <p:ext uri="{BB962C8B-B14F-4D97-AF65-F5344CB8AC3E}">
        <p14:creationId xmlns:p14="http://schemas.microsoft.com/office/powerpoint/2010/main" val="534614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Ιράκ 2007 – νέα στρατηγική</a:t>
            </a:r>
            <a:endParaRPr lang="el-GR" dirty="0"/>
          </a:p>
        </p:txBody>
      </p:sp>
      <p:sp>
        <p:nvSpPr>
          <p:cNvPr id="3" name="Θέση περιεχομένου 2"/>
          <p:cNvSpPr>
            <a:spLocks noGrp="1"/>
          </p:cNvSpPr>
          <p:nvPr>
            <p:ph idx="1"/>
          </p:nvPr>
        </p:nvSpPr>
        <p:spPr/>
        <p:txBody>
          <a:bodyPr/>
          <a:lstStyle/>
          <a:p>
            <a:r>
              <a:rPr lang="el-GR" dirty="0" smtClean="0"/>
              <a:t>Διοικητής – </a:t>
            </a:r>
            <a:r>
              <a:rPr lang="en-US" dirty="0" smtClean="0"/>
              <a:t>David Petraeus</a:t>
            </a:r>
          </a:p>
          <a:p>
            <a:r>
              <a:rPr lang="en-US" dirty="0" smtClean="0"/>
              <a:t>“Surge” – </a:t>
            </a:r>
            <a:r>
              <a:rPr lang="el-GR" dirty="0" smtClean="0"/>
              <a:t>αύξηση δυνάμεων κατά 30.000</a:t>
            </a:r>
          </a:p>
          <a:p>
            <a:r>
              <a:rPr lang="el-GR" dirty="0" smtClean="0"/>
              <a:t>Νέα στρατηγική ενάντια σε ανταρτοπόλεμο</a:t>
            </a:r>
            <a:endParaRPr lang="el-GR" dirty="0"/>
          </a:p>
        </p:txBody>
      </p:sp>
      <p:pic>
        <p:nvPicPr>
          <p:cNvPr id="4" name="Εικόνα 3"/>
          <p:cNvPicPr>
            <a:picLocks noChangeAspect="1"/>
          </p:cNvPicPr>
          <p:nvPr/>
        </p:nvPicPr>
        <p:blipFill>
          <a:blip r:embed="rId2"/>
          <a:stretch>
            <a:fillRect/>
          </a:stretch>
        </p:blipFill>
        <p:spPr>
          <a:xfrm>
            <a:off x="129020" y="3428253"/>
            <a:ext cx="5201516" cy="3327569"/>
          </a:xfrm>
          <a:prstGeom prst="rect">
            <a:avLst/>
          </a:prstGeom>
        </p:spPr>
      </p:pic>
      <p:pic>
        <p:nvPicPr>
          <p:cNvPr id="5" name="Εικόνα 4"/>
          <p:cNvPicPr>
            <a:picLocks noChangeAspect="1"/>
          </p:cNvPicPr>
          <p:nvPr/>
        </p:nvPicPr>
        <p:blipFill>
          <a:blip r:embed="rId3"/>
          <a:stretch>
            <a:fillRect/>
          </a:stretch>
        </p:blipFill>
        <p:spPr>
          <a:xfrm>
            <a:off x="7751618" y="3168332"/>
            <a:ext cx="4311362" cy="3587490"/>
          </a:xfrm>
          <a:prstGeom prst="rect">
            <a:avLst/>
          </a:prstGeom>
        </p:spPr>
      </p:pic>
    </p:spTree>
    <p:extLst>
      <p:ext uri="{BB962C8B-B14F-4D97-AF65-F5344CB8AC3E}">
        <p14:creationId xmlns:p14="http://schemas.microsoft.com/office/powerpoint/2010/main" val="3974138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Στροφή – Σεπτέμβριος 2007</a:t>
            </a:r>
            <a:endParaRPr lang="el-GR" dirty="0"/>
          </a:p>
        </p:txBody>
      </p:sp>
      <p:sp>
        <p:nvSpPr>
          <p:cNvPr id="3" name="Θέση περιεχομένου 2"/>
          <p:cNvSpPr>
            <a:spLocks noGrp="1"/>
          </p:cNvSpPr>
          <p:nvPr>
            <p:ph idx="1"/>
          </p:nvPr>
        </p:nvSpPr>
        <p:spPr/>
        <p:txBody>
          <a:bodyPr/>
          <a:lstStyle/>
          <a:p>
            <a:r>
              <a:rPr lang="el-GR" dirty="0" smtClean="0"/>
              <a:t>«</a:t>
            </a:r>
            <a:r>
              <a:rPr lang="en-US" dirty="0" smtClean="0"/>
              <a:t>Sunni awakening</a:t>
            </a:r>
            <a:r>
              <a:rPr lang="el-GR" dirty="0" smtClean="0"/>
              <a:t>»</a:t>
            </a:r>
            <a:endParaRPr lang="el-GR" dirty="0"/>
          </a:p>
        </p:txBody>
      </p:sp>
      <p:pic>
        <p:nvPicPr>
          <p:cNvPr id="4" name="Εικόνα 3"/>
          <p:cNvPicPr>
            <a:picLocks noChangeAspect="1"/>
          </p:cNvPicPr>
          <p:nvPr/>
        </p:nvPicPr>
        <p:blipFill>
          <a:blip r:embed="rId2"/>
          <a:stretch>
            <a:fillRect/>
          </a:stretch>
        </p:blipFill>
        <p:spPr>
          <a:xfrm>
            <a:off x="247216" y="2310606"/>
            <a:ext cx="4116024" cy="4162930"/>
          </a:xfrm>
          <a:prstGeom prst="rect">
            <a:avLst/>
          </a:prstGeom>
        </p:spPr>
      </p:pic>
      <p:pic>
        <p:nvPicPr>
          <p:cNvPr id="6" name="Εικόνα 5"/>
          <p:cNvPicPr>
            <a:picLocks noChangeAspect="1"/>
          </p:cNvPicPr>
          <p:nvPr/>
        </p:nvPicPr>
        <p:blipFill>
          <a:blip r:embed="rId3"/>
          <a:stretch>
            <a:fillRect/>
          </a:stretch>
        </p:blipFill>
        <p:spPr>
          <a:xfrm>
            <a:off x="5078557" y="2310606"/>
            <a:ext cx="5597726" cy="4162930"/>
          </a:xfrm>
          <a:prstGeom prst="rect">
            <a:avLst/>
          </a:prstGeom>
        </p:spPr>
      </p:pic>
    </p:spTree>
    <p:extLst>
      <p:ext uri="{BB962C8B-B14F-4D97-AF65-F5344CB8AC3E}">
        <p14:creationId xmlns:p14="http://schemas.microsoft.com/office/powerpoint/2010/main" val="37188741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Αμερικανικές απώλειες στο Ιράκ</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79676" y="2047802"/>
            <a:ext cx="11742625" cy="3345080"/>
          </a:xfrm>
          <a:prstGeom prst="rect">
            <a:avLst/>
          </a:prstGeom>
        </p:spPr>
      </p:pic>
    </p:spTree>
    <p:extLst>
      <p:ext uri="{BB962C8B-B14F-4D97-AF65-F5344CB8AC3E}">
        <p14:creationId xmlns:p14="http://schemas.microsoft.com/office/powerpoint/2010/main" val="3905488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Σκοποί της </a:t>
            </a:r>
            <a:r>
              <a:rPr lang="el-GR" dirty="0" err="1" smtClean="0"/>
              <a:t>αλ</a:t>
            </a:r>
            <a:r>
              <a:rPr lang="el-GR" dirty="0" smtClean="0"/>
              <a:t> </a:t>
            </a:r>
            <a:r>
              <a:rPr lang="el-GR" dirty="0" err="1" smtClean="0"/>
              <a:t>Κάιντα</a:t>
            </a:r>
            <a:endParaRPr lang="el-GR" dirty="0"/>
          </a:p>
        </p:txBody>
      </p:sp>
      <p:sp>
        <p:nvSpPr>
          <p:cNvPr id="3" name="Θέση περιεχομένου 2"/>
          <p:cNvSpPr>
            <a:spLocks noGrp="1"/>
          </p:cNvSpPr>
          <p:nvPr>
            <p:ph idx="1"/>
          </p:nvPr>
        </p:nvSpPr>
        <p:spPr/>
        <p:txBody>
          <a:bodyPr/>
          <a:lstStyle/>
          <a:p>
            <a:r>
              <a:rPr lang="el-GR" dirty="0" smtClean="0"/>
              <a:t>Εκδίωξη απίστων από τον «οίκο του Ισλάμ»</a:t>
            </a:r>
          </a:p>
          <a:p>
            <a:pPr lvl="1"/>
            <a:r>
              <a:rPr lang="el-GR" dirty="0" smtClean="0"/>
              <a:t>Ιδίως Σαουδική Αραβία</a:t>
            </a:r>
          </a:p>
          <a:p>
            <a:r>
              <a:rPr lang="el-GR" dirty="0" smtClean="0"/>
              <a:t>Βέβηλο μουσουλμάνοι να υπόκεινται σε εξουσία απίστων</a:t>
            </a:r>
          </a:p>
          <a:p>
            <a:pPr lvl="1"/>
            <a:r>
              <a:rPr lang="el-GR" dirty="0" smtClean="0"/>
              <a:t>Μουσουλμανικές μειονότητες</a:t>
            </a:r>
          </a:p>
          <a:p>
            <a:r>
              <a:rPr lang="el-GR" dirty="0" smtClean="0"/>
              <a:t>Ανατροπή καθεστώτων «αποστατών» στον μουσουλμανικό κόσμο</a:t>
            </a:r>
          </a:p>
          <a:p>
            <a:pPr lvl="1"/>
            <a:r>
              <a:rPr lang="el-GR" dirty="0" smtClean="0"/>
              <a:t>Σύσταση ενιαίου χαλιφάτου</a:t>
            </a:r>
            <a:endParaRPr lang="el-GR" dirty="0"/>
          </a:p>
        </p:txBody>
      </p:sp>
    </p:spTree>
    <p:extLst>
      <p:ext uri="{BB962C8B-B14F-4D97-AF65-F5344CB8AC3E}">
        <p14:creationId xmlns:p14="http://schemas.microsoft.com/office/powerpoint/2010/main" val="1652402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sz="3200" b="1" dirty="0" smtClean="0"/>
              <a:t>Φεβρουάριος 1998 – κήρυξη ιερού πολέμου (</a:t>
            </a:r>
            <a:r>
              <a:rPr lang="el-GR" altLang="el-GR" sz="3200" b="1" dirty="0" err="1" smtClean="0"/>
              <a:t>φάτβα</a:t>
            </a:r>
            <a:r>
              <a:rPr lang="el-GR" altLang="el-GR" sz="3200" b="1" dirty="0" smtClean="0"/>
              <a:t>) σε ΗΠΑ</a:t>
            </a:r>
            <a:endParaRPr lang="el-GR" sz="3200" dirty="0"/>
          </a:p>
        </p:txBody>
      </p:sp>
      <p:sp>
        <p:nvSpPr>
          <p:cNvPr id="3" name="Θέση περιεχομένου 2"/>
          <p:cNvSpPr>
            <a:spLocks noGrp="1"/>
          </p:cNvSpPr>
          <p:nvPr>
            <p:ph idx="1"/>
          </p:nvPr>
        </p:nvSpPr>
        <p:spPr/>
        <p:txBody>
          <a:bodyPr/>
          <a:lstStyle/>
          <a:p>
            <a:r>
              <a:rPr lang="el-GR" dirty="0" smtClean="0"/>
              <a:t>1998 – ταυτόχρονη επίθεση στις πρεσβείες ΗΠΑ σε Κένυα και Τανζανία</a:t>
            </a:r>
            <a:endParaRPr lang="el-GR" dirty="0"/>
          </a:p>
        </p:txBody>
      </p:sp>
      <p:pic>
        <p:nvPicPr>
          <p:cNvPr id="5" name="Εικόνα 4"/>
          <p:cNvPicPr>
            <a:picLocks noChangeAspect="1"/>
          </p:cNvPicPr>
          <p:nvPr/>
        </p:nvPicPr>
        <p:blipFill>
          <a:blip r:embed="rId2"/>
          <a:stretch>
            <a:fillRect/>
          </a:stretch>
        </p:blipFill>
        <p:spPr>
          <a:xfrm>
            <a:off x="526472" y="2996046"/>
            <a:ext cx="5384265" cy="3589510"/>
          </a:xfrm>
          <a:prstGeom prst="rect">
            <a:avLst/>
          </a:prstGeom>
        </p:spPr>
      </p:pic>
      <p:pic>
        <p:nvPicPr>
          <p:cNvPr id="6" name="Εικόνα 5"/>
          <p:cNvPicPr>
            <a:picLocks noChangeAspect="1"/>
          </p:cNvPicPr>
          <p:nvPr/>
        </p:nvPicPr>
        <p:blipFill>
          <a:blip r:embed="rId3"/>
          <a:stretch>
            <a:fillRect/>
          </a:stretch>
        </p:blipFill>
        <p:spPr>
          <a:xfrm>
            <a:off x="6819033" y="2996046"/>
            <a:ext cx="4392757" cy="3589510"/>
          </a:xfrm>
          <a:prstGeom prst="rect">
            <a:avLst/>
          </a:prstGeom>
        </p:spPr>
      </p:pic>
    </p:spTree>
    <p:extLst>
      <p:ext uri="{BB962C8B-B14F-4D97-AF65-F5344CB8AC3E}">
        <p14:creationId xmlns:p14="http://schemas.microsoft.com/office/powerpoint/2010/main" val="1083769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2000 – </a:t>
            </a:r>
            <a:r>
              <a:rPr lang="en-US" dirty="0" smtClean="0"/>
              <a:t>USS Cole</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83127" y="1410463"/>
            <a:ext cx="11733743" cy="5312456"/>
          </a:xfrm>
          <a:prstGeom prst="rect">
            <a:avLst/>
          </a:prstGeom>
        </p:spPr>
      </p:pic>
    </p:spTree>
    <p:extLst>
      <p:ext uri="{BB962C8B-B14F-4D97-AF65-F5344CB8AC3E}">
        <p14:creationId xmlns:p14="http://schemas.microsoft.com/office/powerpoint/2010/main" val="4241137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11</a:t>
            </a:r>
            <a:r>
              <a:rPr lang="el-GR" baseline="30000" dirty="0" smtClean="0"/>
              <a:t>η</a:t>
            </a:r>
            <a:r>
              <a:rPr lang="el-GR" dirty="0" smtClean="0"/>
              <a:t> Σεπτεμβρίου</a:t>
            </a:r>
            <a:endParaRPr lang="el-GR" dirty="0"/>
          </a:p>
        </p:txBody>
      </p:sp>
      <p:sp>
        <p:nvSpPr>
          <p:cNvPr id="3" name="Θέση περιεχομένου 2"/>
          <p:cNvSpPr>
            <a:spLocks noGrp="1"/>
          </p:cNvSpPr>
          <p:nvPr>
            <p:ph idx="1"/>
          </p:nvPr>
        </p:nvSpPr>
        <p:spPr/>
        <p:txBody>
          <a:bodyPr/>
          <a:lstStyle/>
          <a:p>
            <a:pPr>
              <a:lnSpc>
                <a:spcPct val="80000"/>
              </a:lnSpc>
            </a:pPr>
            <a:r>
              <a:rPr lang="el-GR" altLang="el-GR" b="1" dirty="0"/>
              <a:t>Άνοιξη 1999</a:t>
            </a:r>
            <a:r>
              <a:rPr lang="el-GR" altLang="el-GR" dirty="0"/>
              <a:t> – ο </a:t>
            </a:r>
            <a:r>
              <a:rPr lang="el-GR" altLang="el-GR" dirty="0" err="1"/>
              <a:t>Καλίντ</a:t>
            </a:r>
            <a:r>
              <a:rPr lang="el-GR" altLang="el-GR" dirty="0"/>
              <a:t> </a:t>
            </a:r>
            <a:r>
              <a:rPr lang="el-GR" altLang="el-GR" dirty="0" err="1"/>
              <a:t>Σεΐχ</a:t>
            </a:r>
            <a:r>
              <a:rPr lang="el-GR" altLang="el-GR" dirty="0"/>
              <a:t> Μοχάμεντ πείθει τον Οσάμα Μπιν Λάντεν να προχωρήσει στο «σχέδιο των αεροπλάνων»</a:t>
            </a:r>
            <a:endParaRPr lang="el-GR" altLang="el-GR" b="1" dirty="0"/>
          </a:p>
          <a:p>
            <a:pPr>
              <a:lnSpc>
                <a:spcPct val="80000"/>
              </a:lnSpc>
            </a:pPr>
            <a:r>
              <a:rPr lang="el-GR" altLang="el-GR" b="1" dirty="0"/>
              <a:t>Τέλη 1999</a:t>
            </a:r>
            <a:r>
              <a:rPr lang="el-GR" altLang="el-GR" dirty="0"/>
              <a:t> – στρατολόγηση ριζοσπαστικών ισλαμιστών στη Γερμανία – άτομα που κινούνταν άνετα σε δυτική χώρα – επικεφαλής τους – </a:t>
            </a:r>
            <a:r>
              <a:rPr lang="el-GR" altLang="el-GR" dirty="0" err="1"/>
              <a:t>Μοχάμετ</a:t>
            </a:r>
            <a:r>
              <a:rPr lang="el-GR" altLang="el-GR" dirty="0"/>
              <a:t> Άττα.  Εκπαιδεύθηκαν στο Αφγανιστάν και επέστρεψαν στη Γερμανία τον Φεβρουάριο 2000.</a:t>
            </a:r>
            <a:endParaRPr lang="el-GR" altLang="el-GR" b="1" dirty="0"/>
          </a:p>
          <a:p>
            <a:pPr>
              <a:lnSpc>
                <a:spcPct val="80000"/>
              </a:lnSpc>
            </a:pPr>
            <a:r>
              <a:rPr lang="el-GR" altLang="el-GR" b="1" dirty="0"/>
              <a:t>Μάιος-Ιούνιος 2000</a:t>
            </a:r>
            <a:r>
              <a:rPr lang="el-GR" altLang="el-GR" dirty="0"/>
              <a:t> – άφιξη αρχικής ομάδας «σχεδίου αεροπλάνων» στις ΗΠΑ.</a:t>
            </a:r>
            <a:endParaRPr lang="el-GR" altLang="el-GR" b="1" dirty="0"/>
          </a:p>
          <a:p>
            <a:pPr>
              <a:lnSpc>
                <a:spcPct val="80000"/>
              </a:lnSpc>
            </a:pPr>
            <a:r>
              <a:rPr lang="el-GR" altLang="el-GR" b="1" dirty="0"/>
              <a:t>Καλοκαίρι 2001</a:t>
            </a:r>
            <a:r>
              <a:rPr lang="el-GR" altLang="el-GR" dirty="0"/>
              <a:t> – ολοκλήρωση προετοιμασιών.</a:t>
            </a:r>
            <a:endParaRPr lang="el-GR" dirty="0"/>
          </a:p>
        </p:txBody>
      </p:sp>
    </p:spTree>
    <p:extLst>
      <p:ext uri="{BB962C8B-B14F-4D97-AF65-F5344CB8AC3E}">
        <p14:creationId xmlns:p14="http://schemas.microsoft.com/office/powerpoint/2010/main" val="3209955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11</a:t>
            </a:r>
            <a:r>
              <a:rPr lang="el-GR" baseline="30000" dirty="0" smtClean="0"/>
              <a:t>η</a:t>
            </a:r>
            <a:r>
              <a:rPr lang="el-GR" dirty="0" smtClean="0"/>
              <a:t> Σεπτεμβρίου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838200" y="1887969"/>
            <a:ext cx="6871855" cy="4768227"/>
          </a:xfrm>
          <a:prstGeom prst="rect">
            <a:avLst/>
          </a:prstGeom>
        </p:spPr>
      </p:pic>
    </p:spTree>
    <p:extLst>
      <p:ext uri="{BB962C8B-B14F-4D97-AF65-F5344CB8AC3E}">
        <p14:creationId xmlns:p14="http://schemas.microsoft.com/office/powerpoint/2010/main" val="2797857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1332</Words>
  <Application>Microsoft Office PowerPoint</Application>
  <PresentationFormat>Ευρεία οθόνη</PresentationFormat>
  <Paragraphs>125</Paragraphs>
  <Slides>44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44</vt:i4>
      </vt:variant>
    </vt:vector>
  </HeadingPairs>
  <TitlesOfParts>
    <vt:vector size="48" baseType="lpstr">
      <vt:lpstr>Arial</vt:lpstr>
      <vt:lpstr>Calibri</vt:lpstr>
      <vt:lpstr>Calibri Light</vt:lpstr>
      <vt:lpstr>Θέμα του Office</vt:lpstr>
      <vt:lpstr>Η προεδρία George W Bush, 2001-2009</vt:lpstr>
      <vt:lpstr>Πρώτη πρωτοβουλία – μείωση φόρου εισοδήματος</vt:lpstr>
      <vt:lpstr>Αλ Κάιντα</vt:lpstr>
      <vt:lpstr>Αλ Κάιντα</vt:lpstr>
      <vt:lpstr>Σκοποί της αλ Κάιντα</vt:lpstr>
      <vt:lpstr>Φεβρουάριος 1998 – κήρυξη ιερού πολέμου (φάτβα) σε ΗΠΑ</vt:lpstr>
      <vt:lpstr>2000 – USS Cole</vt:lpstr>
      <vt:lpstr>11η Σεπτεμβρίου</vt:lpstr>
      <vt:lpstr>11η Σεπτεμβρίου</vt:lpstr>
      <vt:lpstr>11η Σεπτεμβρίου</vt:lpstr>
      <vt:lpstr>11η Σεπτεμβρίου</vt:lpstr>
      <vt:lpstr>Διεθνής αντίδραση</vt:lpstr>
      <vt:lpstr>Αφγανιστάν, 2001-2</vt:lpstr>
      <vt:lpstr>Αφγανιστάν, 2001-2</vt:lpstr>
      <vt:lpstr>Αφγανιστάν, 2001-2</vt:lpstr>
      <vt:lpstr>2002-3 – απόφαση για Ιράκ</vt:lpstr>
      <vt:lpstr>Κογκρέσο – Οκτώβριος 2002</vt:lpstr>
      <vt:lpstr>Συμβούλιο Ασφαλείας – Φεβρουάριος 2003</vt:lpstr>
      <vt:lpstr>Εισβολή Ιράκ – Μάρτιος-Απρίλιος 2003</vt:lpstr>
      <vt:lpstr>Μείωση εκστρατευτικού σώματος</vt:lpstr>
      <vt:lpstr>Συμβατικές επιχειρήσεις</vt:lpstr>
      <vt:lpstr>Πτώση Σαντάμ Χουσεϊν </vt:lpstr>
      <vt:lpstr>Αδράνεια αμερικανικών δυνάμεων στο κύμα αναρχίας μετά την πτώση του Σαντάμ</vt:lpstr>
      <vt:lpstr>Παρουσίαση του PowerPoint</vt:lpstr>
      <vt:lpstr>Τρία ολέθρια σφάλματα του επικεφαλής της κατοχής Paul Bremmer – Μάιος 2003</vt:lpstr>
      <vt:lpstr>Παρουσίαση του PowerPoint</vt:lpstr>
      <vt:lpstr>Παρουσίαση του PowerPoint</vt:lpstr>
      <vt:lpstr>Ακατάλληλη στρατηγική και τακτική των αμερικανικών δυνάμεων</vt:lpstr>
      <vt:lpstr>Εσωτερικό ΗΠΑ</vt:lpstr>
      <vt:lpstr>Δημοκρατικές προκριματικές, αρχές 2004</vt:lpstr>
      <vt:lpstr>Παρουσίαση του PowerPoint</vt:lpstr>
      <vt:lpstr>Ιράκ – άνοιξη 2004</vt:lpstr>
      <vt:lpstr>Ιράκ – μέσα 2004</vt:lpstr>
      <vt:lpstr>Εκλογές 2004</vt:lpstr>
      <vt:lpstr>Εκλογές 2004</vt:lpstr>
      <vt:lpstr>Εσωτερική πολιτική, 2005-6</vt:lpstr>
      <vt:lpstr>Ανώτατο Δικαστήριο ΗΠΑ</vt:lpstr>
      <vt:lpstr>Ρεπουμπλικανικά σκάνδαλα στο Κογκρέσο</vt:lpstr>
      <vt:lpstr>Ιράκ, 2005-6</vt:lpstr>
      <vt:lpstr>Κλιμάκωση βίας</vt:lpstr>
      <vt:lpstr>Ενδιάμεσες εκλογές Νοεμβρίου 2006</vt:lpstr>
      <vt:lpstr>Ιράκ 2007 – νέα στρατηγική</vt:lpstr>
      <vt:lpstr>Στροφή – Σεπτέμβριος 2007</vt:lpstr>
      <vt:lpstr>Αμερικανικές απώλειες στο Ιράκ</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Harry Papasotiriou</dc:creator>
  <cp:lastModifiedBy>Harry Papasotiriou</cp:lastModifiedBy>
  <cp:revision>26</cp:revision>
  <dcterms:created xsi:type="dcterms:W3CDTF">2015-05-15T14:52:53Z</dcterms:created>
  <dcterms:modified xsi:type="dcterms:W3CDTF">2015-05-17T20:32:36Z</dcterms:modified>
</cp:coreProperties>
</file>