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notesMasterIdLst>
    <p:notesMasterId r:id="rId16"/>
  </p:notesMasterIdLst>
  <p:sldIdLst>
    <p:sldId id="345" r:id="rId3"/>
    <p:sldId id="256" r:id="rId4"/>
    <p:sldId id="346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549" r:id="rId1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7"/>
    <p:restoredTop sz="93333"/>
  </p:normalViewPr>
  <p:slideViewPr>
    <p:cSldViewPr snapToGrid="0">
      <p:cViewPr varScale="1">
        <p:scale>
          <a:sx n="100" d="100"/>
          <a:sy n="100" d="100"/>
        </p:scale>
        <p:origin x="16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3FBF1-5342-A342-B65E-217D90D8884F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6EBC-1E70-5A44-B54C-6F8725B0B66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59874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C29FA5-7879-CB4D-ADE9-47B1E3FD16F3}" type="slidenum">
              <a:rPr lang="en-GR" smtClean="0"/>
              <a:t>1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81501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1C23-1538-A020-2FFB-07689DC7D9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54007-3D3F-5E31-4C7D-B83ACFD84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75D24-0FC6-8C7E-9987-D5FDDD84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EC435-D48B-4F67-0D11-3C027C46B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B0197-AD16-021F-421E-41BC58F3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0930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DB390-380E-3655-D947-DDEF4A34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2E1F2B-2605-0FED-75D4-6603C0269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59735-AA21-D1CE-CC4D-B265C6879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99A8A-9A00-8488-FFBC-340ECD018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0DB9A-620A-C3F6-72F3-9DA8FED5E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05004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3A1342-838F-C66E-6687-6697FE727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FDF9E2-4B19-D0C5-1DE8-9859C3146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DAE9B-94AF-CE90-49FD-F7C8E9075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95F79C-1F40-5E46-0B83-5A8217A29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596D4-37FC-E357-A883-3D1653677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999811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685800" tIns="34275" rIns="685800" bIns="3427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>
            <a:lvl1pPr marL="457189" lvl="0" indent="-336542" rtl="0">
              <a:spcBef>
                <a:spcPts val="1100"/>
              </a:spcBef>
              <a:spcAft>
                <a:spcPts val="0"/>
              </a:spcAft>
              <a:buSzPts val="1700"/>
              <a:buChar char="▪"/>
              <a:defRPr/>
            </a:lvl1pPr>
            <a:lvl2pPr marL="914378" lvl="1" indent="-323842" rtl="0">
              <a:spcBef>
                <a:spcPts val="200"/>
              </a:spcBef>
              <a:spcAft>
                <a:spcPts val="0"/>
              </a:spcAft>
              <a:buSzPts val="1500"/>
              <a:buChar char="▪"/>
              <a:defRPr/>
            </a:lvl2pPr>
            <a:lvl3pPr marL="1371566" lvl="2" indent="-317492" rtl="0">
              <a:spcBef>
                <a:spcPts val="200"/>
              </a:spcBef>
              <a:spcAft>
                <a:spcPts val="0"/>
              </a:spcAft>
              <a:buSzPts val="1400"/>
              <a:buChar char="▪"/>
              <a:defRPr/>
            </a:lvl3pPr>
            <a:lvl4pPr marL="1828754" lvl="3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4pPr>
            <a:lvl5pPr marL="2285943" lvl="4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5pPr>
            <a:lvl6pPr marL="2743132" lvl="5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6pPr>
            <a:lvl7pPr marL="3200320" lvl="6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7pPr>
            <a:lvl8pPr marL="3657509" lvl="7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8pPr>
            <a:lvl9pPr marL="4114697" lvl="8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78860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B7858-CF2F-5854-9F6C-F6C948FF3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9A594-3D97-E31C-E510-268D5196B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8CCF9-6C4B-439A-E7E2-73B3D9DCD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F2795-EFF3-8BCB-A5BB-F4B3AB92D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7DF65-36F5-3BF9-50D5-A4DF13E4B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35053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ED7C7-C806-662C-4954-B4A23A79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9D96F-974B-1412-FAEC-AA8E5C837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5CE0C-FE27-FACA-BE57-0D198ED00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D542A-34A8-599F-0A75-5EA0E3E3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FAEEB-33BC-ABCB-C2CC-F29272170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76536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A7D91-CFF2-9013-5017-5C7C235AD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BE705-00EC-FD12-BAF7-4AAD6575B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B69BF-B9C6-D0F6-1DEC-5A19AC75C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2816C-5FF0-40B8-86BD-E40FFD806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9054C-B4EA-FB8C-85BD-DD51FF071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74618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89A94-4218-19A8-AC8F-82CF43C19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20085-A11B-50FD-8B18-CF99FA1D3D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EF0FB9-75D6-B4E1-04B4-38A5AE537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58FD3-CD3C-33BF-8EB7-2FB74231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9C698C-1102-9043-0E55-47A6E193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2FE66-315E-F7F9-836A-722DEFCD9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948213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7824B-9AB9-7776-B20A-960F36826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5633A-EB21-352A-6CBC-6D603C4F0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D17135-7BED-462B-1D59-24BA069E3F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0D9EBC-1175-6E86-9986-DD1052E31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60BB5B-518C-FA5E-4FD1-A95BFFCC4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329A09-A78C-B439-2502-419750E8D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0C068-3C11-3F3D-5866-27915E8BF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E66F36-52E8-DDD3-B6CB-3D3CA8CCB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799586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538AA-B1B0-9E57-7AF8-88CEA0CC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D93CF2-7A76-1E0C-FA10-59AE4C761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B2D7A-34F9-62A1-63ED-08FA69838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0F1EC9-8841-62C9-74E8-399EBBF75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5520244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E8410F-2233-FB5D-F3D4-A2AAA4FF8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8BF6A7-D4DB-B315-1D11-C3ACB496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39D8D-1A17-81FB-C2F4-7E306C308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1669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25B98-947B-1110-1B48-BA513354C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E750-C13F-ECB4-6FDF-D5CDFE8EF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78846-D272-FB6E-7C6B-DC41F196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EBFAC5-9827-71C3-910B-E12F297E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FA3E8-7D9A-84CD-6957-7F63D1B36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474473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993F1-B5AC-19F8-B159-D7ABA3F50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CB82B-729D-4609-CDCE-3A7C743A3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6B5E2-5B1D-DC52-4939-C0F4BE13A3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59B17C-F5A5-41C7-81D2-4333EAF20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D80035-99C2-CE4F-A772-EAC93413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72DD8-5679-0EED-0182-1CF5C93EC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02636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6AF2A-F518-1B4F-FC85-FA8DD75E5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34B29E-C9BA-13F5-73D6-3FE2F3807E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9BF8E-A97D-F7A2-5A35-373C20B87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39FD4-7220-BFD6-7E06-938FE687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08A84-1D47-3FEB-69FD-4CF35B3E4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423EF-B451-BAC2-FA66-063A7C8F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689034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9534A-BE2D-90BB-A827-3FEF14702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328672-FEBA-F143-054D-08C40258D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3BCDE-9BEB-701E-D3CA-0C97AFB02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714F5-D1E5-E7B3-BF81-881D5E8F2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FFBDE-12C6-9B44-6322-6AE071C31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170546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C6D4FF-4DE1-9FE0-1E33-A892E3656C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04050E-BA1A-1AF2-6DFB-BA33320FA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0A650-014E-C198-B6D8-15B08CC5D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26590-FBD9-2D2C-CA15-EEF59BCE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CB4A6-67A4-B3CF-5BA8-6D5AEB6C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036430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685800" tIns="34275" rIns="685800" bIns="3427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>
            <a:lvl1pPr marL="457189" lvl="0" indent="-336542" rtl="0">
              <a:spcBef>
                <a:spcPts val="1100"/>
              </a:spcBef>
              <a:spcAft>
                <a:spcPts val="0"/>
              </a:spcAft>
              <a:buSzPts val="1700"/>
              <a:buChar char="▪"/>
              <a:defRPr/>
            </a:lvl1pPr>
            <a:lvl2pPr marL="914378" lvl="1" indent="-323842" rtl="0">
              <a:spcBef>
                <a:spcPts val="200"/>
              </a:spcBef>
              <a:spcAft>
                <a:spcPts val="0"/>
              </a:spcAft>
              <a:buSzPts val="1500"/>
              <a:buChar char="▪"/>
              <a:defRPr/>
            </a:lvl2pPr>
            <a:lvl3pPr marL="1371566" lvl="2" indent="-317492" rtl="0">
              <a:spcBef>
                <a:spcPts val="200"/>
              </a:spcBef>
              <a:spcAft>
                <a:spcPts val="0"/>
              </a:spcAft>
              <a:buSzPts val="1400"/>
              <a:buChar char="▪"/>
              <a:defRPr/>
            </a:lvl3pPr>
            <a:lvl4pPr marL="1828754" lvl="3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4pPr>
            <a:lvl5pPr marL="2285943" lvl="4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5pPr>
            <a:lvl6pPr marL="2743132" lvl="5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6pPr>
            <a:lvl7pPr marL="3200320" lvl="6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7pPr>
            <a:lvl8pPr marL="3657509" lvl="7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8pPr>
            <a:lvl9pPr marL="4114697" lvl="8" indent="-304793" rtl="0">
              <a:spcBef>
                <a:spcPts val="0"/>
              </a:spcBef>
              <a:spcAft>
                <a:spcPts val="0"/>
              </a:spcAft>
              <a:buSzPts val="1200"/>
              <a:buChar char="▪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5237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743578" y="1638300"/>
            <a:ext cx="10711543" cy="4394200"/>
          </a:xfrm>
        </p:spPr>
        <p:txBody>
          <a:bodyPr>
            <a:normAutofit/>
          </a:bodyPr>
          <a:lstStyle>
            <a:lvl1pPr marL="257175" indent="-257175">
              <a:buClr>
                <a:srgbClr val="004A78"/>
              </a:buClr>
              <a:buFont typeface="Arial" charset="0"/>
              <a:buChar char="•"/>
              <a:defRPr sz="1500">
                <a:solidFill>
                  <a:srgbClr val="000000"/>
                </a:solidFill>
              </a:defRPr>
            </a:lvl1pPr>
            <a:lvl2pPr marL="514350" marR="0" indent="-171450" algn="l" defTabSz="685800" rtl="0" eaLnBrk="1" fontAlgn="base" latinLnBrk="0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FF6300"/>
              </a:buClr>
              <a:buSzTx/>
              <a:buFont typeface="Arial" charset="0"/>
              <a:buChar char="•"/>
              <a:tabLst/>
              <a:defRPr sz="1500" baseline="0"/>
            </a:lvl2pPr>
            <a:lvl3pPr marL="857250" indent="-171450">
              <a:buClr>
                <a:srgbClr val="000000"/>
              </a:buClr>
              <a:buFont typeface="Arial" charset="0"/>
              <a:buChar char="•"/>
              <a:defRPr sz="1500"/>
            </a:lvl3pPr>
            <a:lvl4pPr marL="1200150" indent="-171450">
              <a:buClr>
                <a:srgbClr val="000000"/>
              </a:buClr>
              <a:buSzPct val="50000"/>
              <a:buFont typeface="Calibri" charset="0"/>
              <a:buChar char="▶"/>
              <a:defRPr sz="1500"/>
            </a:lvl4pPr>
            <a:lvl5pPr marL="1543050" indent="-171450">
              <a:buClr>
                <a:srgbClr val="000000"/>
              </a:buClr>
              <a:buFont typeface="Helvetica" charset="0"/>
              <a:buChar char="⁃"/>
              <a:defRPr sz="1500"/>
            </a:lvl5pPr>
          </a:lstStyle>
          <a:p>
            <a:pPr lvl="0"/>
            <a:r>
              <a:rPr lang="en-US" dirty="0"/>
              <a:t>Click to add text here.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nullam</a:t>
            </a:r>
            <a:r>
              <a:rPr lang="en-US" dirty="0"/>
              <a:t> non.</a:t>
            </a:r>
          </a:p>
          <a:p>
            <a:pPr lvl="0"/>
            <a:r>
              <a:rPr lang="en-US" dirty="0" err="1"/>
              <a:t>Mauris</a:t>
            </a:r>
            <a:r>
              <a:rPr lang="en-US" dirty="0"/>
              <a:t> a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maecenas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ullamcorper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nisi. </a:t>
            </a:r>
            <a:r>
              <a:rPr lang="en-US" dirty="0" err="1"/>
              <a:t>Mauris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vitae.</a:t>
            </a:r>
          </a:p>
          <a:p>
            <a:pPr lvl="0"/>
            <a:r>
              <a:rPr lang="en-US" dirty="0" err="1"/>
              <a:t>Consectetur</a:t>
            </a:r>
            <a:r>
              <a:rPr lang="en-US" dirty="0"/>
              <a:t> libero id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 </a:t>
            </a:r>
            <a:r>
              <a:rPr lang="en-US" dirty="0" err="1"/>
              <a:t>morbi</a:t>
            </a:r>
            <a:r>
              <a:rPr lang="en-US" dirty="0"/>
              <a:t> tempus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volutpat</a:t>
            </a:r>
            <a:r>
              <a:rPr lang="en-US" dirty="0"/>
              <a:t> lacus.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gravida cum </a:t>
            </a:r>
            <a:r>
              <a:rPr lang="en-US" dirty="0" err="1"/>
              <a:t>sociis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920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A8490-AD05-CA02-3830-B483201E9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E33D3-F868-E8D7-2F8C-D20F0EA08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B668F-B72D-566C-A0BE-0EED725E9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00587-E6B1-CB2E-0F3E-58B3AC9D4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2E9E9-0536-0B89-6D43-727E525CC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94210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07CED-7169-8C35-5678-531D913AE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E08DE-10CA-FD80-9448-2291C1FAC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C0E527-5B42-A12F-9EF0-4F8BED09C1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98CD11-8A74-A7EE-1CA1-DF5CD37A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ABB11-FF2D-08FC-87AB-4CA9E6064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E64F9-ED5C-2688-514C-A8CEFFE3F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7695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98809-AA0B-A5CA-F644-5DE3BB50E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CD0AF-C9AF-0885-5ADA-3E7C47DEE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A3424-540F-1F9E-BD43-AD11CE09C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53645E-DBAE-BECE-E53B-2FDAAD0B35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BB1DE1-D521-5F1D-6ECD-E1F743B7FB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7C0EE5-E922-C597-6CDE-D4F3B138D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ECACEF-3EAB-4349-3D6C-39F676B83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21ECB5-2351-ABDC-91F1-D4CB78F23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19351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86202-0960-2009-878E-299204ABC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7161C8-0D90-F848-FD66-DEED740D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2CBA6B-E3F7-BBA8-9217-80FFA2C0D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E27751-3F90-050E-D3AC-0A9D1A2CB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55132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77E4EC-A393-64FC-CB8A-6CDB5C1E4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EAEED2-CE8C-1EF6-1827-2DE38738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DA8A5-F24B-B570-4E00-65404C549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3600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9256D-BE29-6CEB-3FE1-240F3D265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2248B-A541-56F5-AF64-5AC005812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858A69-5799-E550-DAC8-456E40095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7BC3EE-7456-B7E0-9C33-4A2AFAFEE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9964F2-23E3-A864-91CE-2E94C2CC0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67BC5-8D50-75B7-DE0F-2D5021A83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9041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9F8C4-BA09-359F-27DD-B717C759D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BCD948-04E9-8012-F7A0-121175C50A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DA53E-47E3-4650-4F3C-F7BF05BD9A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151148-46BB-312E-B90B-8C079D454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4530A-7DF3-99C4-962A-A7D8B59DF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A81BB-0B03-96CE-FDA8-8778ADBB2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11306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F41EF0-FF90-C0D8-A4F4-20491737C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41463-39D8-FD48-70B1-C486E9C89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461C7-85D4-967B-09F1-4813F1F3B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A3918D-D56B-2B49-8518-50F5E43A87D3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DE628-A488-BE77-307E-1AFF510BC2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FB772-BDEF-C5A8-8315-B74D94800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560A89-9202-D949-B0DA-CBF3660D085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70721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5980F2-4DE2-735E-AB66-31ACCD804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C3354-229F-A718-BC30-FBCB17EB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ED342-396B-59F1-4D8F-40B7C7BCF0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F425E7-4F47-B94B-9AB3-72DB891E7662}" type="datetimeFigureOut">
              <a:rPr lang="en-GR" smtClean="0"/>
              <a:t>10/06/2025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5E74A-187D-396A-A1FF-C1BD4B358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D4420-02E9-C894-EEFC-508B3FABC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BD1FCA-7F21-8149-9BCA-29B57E29056A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965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11B32A22-5035-793E-6DB0-4D68689B5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1070499" y="1307301"/>
            <a:ext cx="2794709" cy="38611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Θέση κειμένου 14">
            <a:extLst>
              <a:ext uri="{FF2B5EF4-FFF2-40B4-BE49-F238E27FC236}">
                <a16:creationId xmlns:a16="http://schemas.microsoft.com/office/drawing/2014/main" id="{41F7B27A-147C-502B-7B2F-4020DDF91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07253" y="1274170"/>
            <a:ext cx="5953125" cy="4239269"/>
          </a:xfrm>
        </p:spPr>
        <p:txBody>
          <a:bodyPr/>
          <a:lstStyle/>
          <a:p>
            <a:pPr marL="120647" indent="0" algn="ctr">
              <a:buNone/>
            </a:pPr>
            <a:r>
              <a:rPr lang="en-US" dirty="0">
                <a:latin typeface="+mj-lt"/>
                <a:cs typeface="Calibri Light" panose="020F0302020204030204" pitchFamily="34" charset="0"/>
              </a:rPr>
              <a:t>Andrew Heywood, Ben Whitham</a:t>
            </a:r>
            <a:endParaRPr lang="el-GR" dirty="0">
              <a:latin typeface="+mj-lt"/>
              <a:cs typeface="Calibri Light" panose="020F0302020204030204" pitchFamily="34" charset="0"/>
            </a:endParaRPr>
          </a:p>
          <a:p>
            <a:pPr marL="120647" indent="0" algn="ctr">
              <a:buNone/>
            </a:pPr>
            <a:endParaRPr lang="en-US" sz="1600" dirty="0">
              <a:latin typeface="+mj-lt"/>
              <a:cs typeface="Calibri Light" panose="020F0302020204030204" pitchFamily="34" charset="0"/>
            </a:endParaRPr>
          </a:p>
          <a:p>
            <a:pPr marL="120647" indent="0" algn="ctr">
              <a:buNone/>
            </a:pPr>
            <a:r>
              <a:rPr lang="el-GR" sz="3600" dirty="0">
                <a:latin typeface="+mj-lt"/>
                <a:cs typeface="Calibri Light" panose="020F0302020204030204" pitchFamily="34" charset="0"/>
              </a:rPr>
              <a:t>Διεθνείς σχέσεις και πολιτική στην παγκόσμια εποχή</a:t>
            </a:r>
          </a:p>
          <a:p>
            <a:pPr marL="120647" indent="0" algn="ctr">
              <a:buNone/>
            </a:pPr>
            <a:r>
              <a:rPr lang="el-GR" sz="3200" dirty="0">
                <a:latin typeface="+mj-lt"/>
                <a:cs typeface="Calibri Light" panose="020F0302020204030204" pitchFamily="34" charset="0"/>
              </a:rPr>
              <a:t>2η έκδοση</a:t>
            </a:r>
          </a:p>
          <a:p>
            <a:pPr marL="120647" indent="0" algn="ctr">
              <a:buNone/>
            </a:pPr>
            <a:endParaRPr lang="el-GR" sz="3200" dirty="0">
              <a:solidFill>
                <a:srgbClr val="004A78"/>
              </a:solidFill>
              <a:latin typeface="+mj-lt"/>
              <a:cs typeface="Calibri Light" panose="020F0302020204030204" pitchFamily="34" charset="0"/>
            </a:endParaRPr>
          </a:p>
          <a:p>
            <a:pPr marL="120647" indent="0" algn="ctr">
              <a:buNone/>
            </a:pPr>
            <a:r>
              <a:rPr lang="el-G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Δημιουργία </a:t>
            </a:r>
            <a:r>
              <a:rPr lang="en-US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&amp;</a:t>
            </a:r>
            <a:r>
              <a:rPr lang="el-G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 επιμέλεια διαφανειών: </a:t>
            </a:r>
          </a:p>
          <a:p>
            <a:pPr marL="120647" indent="0" algn="ctr">
              <a:buNone/>
            </a:pPr>
            <a:r>
              <a:rPr lang="el-GR" sz="2000" dirty="0"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Σοφία Τυπάλδου</a:t>
            </a:r>
            <a:endParaRPr lang="el-GR" sz="2000" spc="-20" dirty="0">
              <a:latin typeface="+mj-lt"/>
              <a:cs typeface="Arial" panose="020B0604020202020204" pitchFamily="34" charset="0"/>
            </a:endParaRPr>
          </a:p>
          <a:p>
            <a:pPr marL="120647" indent="0" algn="ctr">
              <a:buNone/>
            </a:pPr>
            <a:endParaRPr lang="el-GR" sz="3200" dirty="0">
              <a:solidFill>
                <a:srgbClr val="004A78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2FD45BE3-F6BB-B5B5-3EA9-9EBF682985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60378" y="6261000"/>
            <a:ext cx="1316378" cy="43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C473E84-660D-BE7A-6153-9C33B0A1F6C5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3130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19C89-839E-276D-AB60-B588C1E9C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2.1 Φιλελευθερισμός της αλληλεξάρτησης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7966D-618D-90E4-5006-E99369F15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8"/>
            <a:ext cx="11004395" cy="48021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l-GR" dirty="0"/>
              <a:t>Βασίζονται σε ιδέες που αφορούν το εμπόριο και τις οικονομικές σχέσεις. </a:t>
            </a:r>
          </a:p>
          <a:p>
            <a:pPr>
              <a:lnSpc>
                <a:spcPct val="100000"/>
              </a:lnSpc>
            </a:pPr>
            <a:r>
              <a:rPr lang="el-GR" dirty="0"/>
              <a:t>Απαρχές στον </a:t>
            </a:r>
            <a:r>
              <a:rPr lang="el-GR" b="1" dirty="0"/>
              <a:t>εμπορικό φιλελευθερισμό </a:t>
            </a:r>
            <a:r>
              <a:rPr lang="el-GR" dirty="0"/>
              <a:t>του 19</a:t>
            </a:r>
            <a:r>
              <a:rPr lang="el-GR" baseline="30000" dirty="0"/>
              <a:t>ου</a:t>
            </a:r>
            <a:r>
              <a:rPr lang="el-GR" dirty="0"/>
              <a:t> αιώνα: πίστη στις αρετές του </a:t>
            </a:r>
            <a:r>
              <a:rPr lang="el-GR" b="1" dirty="0"/>
              <a:t>ελεύθερου εμπορίου</a:t>
            </a:r>
            <a:r>
              <a:rPr lang="el-GR" dirty="0"/>
              <a:t> που επιτρέπει σε κάθε χώρα να εξειδικεύεται στην παραγωγή αγαθών σε τομείς που διαθέτει «συγκριτικό πλεονέκτημα». </a:t>
            </a:r>
          </a:p>
          <a:p>
            <a:pPr>
              <a:lnSpc>
                <a:spcPct val="100000"/>
              </a:lnSpc>
            </a:pPr>
            <a:r>
              <a:rPr lang="el-GR" dirty="0"/>
              <a:t>Το ελεύθερο εμπόριο είναι εξίσου σημαντικό για την ένταξη των κρατών σε ένα πλέγμα οικονομικής αλληλεξάρτησης, το οποίο κάνει το κόστος των διεθνών συγκρούσεων πολύ μεγάλο και τον πόλεμο σχεδόν αδιανόητο.</a:t>
            </a:r>
          </a:p>
          <a:p>
            <a:pPr>
              <a:lnSpc>
                <a:spcPct val="100000"/>
              </a:lnSpc>
            </a:pPr>
            <a:r>
              <a:rPr lang="el-GR" dirty="0"/>
              <a:t>Οι νεοφιλελεύθεροι ανέπτυξαν την έννοια της  «σύνθετης αλληλεξάρτησης» (</a:t>
            </a:r>
            <a:r>
              <a:rPr lang="en-US" dirty="0"/>
              <a:t>Keohane and Nye 1977)</a:t>
            </a:r>
            <a:r>
              <a:rPr lang="el-GR" dirty="0"/>
              <a:t>: οι λαοί και οι κυβερνήσεις επηρεάζονται από τις εξελίξεις που συμβαίνουν σε άλλες περιοχές και χώρες, σε πεδία όπως το οικονομικό, η κλιματική αλλαγή, τα ανθρώπινα δικαιώματα. </a:t>
            </a:r>
          </a:p>
          <a:p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638EF-B711-73C4-25D3-56D141B29D7B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7244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19AD0-2A0A-DC21-E621-1B917BF44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2.2 Ρεπουμπλικανικός φιλελευθερισμός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79EDC-19B5-3F1C-CDE8-FAA5A8220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Εξετάζει τα πράγματα  «από μέσα προς τα έξω». </a:t>
            </a:r>
          </a:p>
          <a:p>
            <a:r>
              <a:rPr lang="el-GR" dirty="0"/>
              <a:t>Η εξωτερική συμπεριφορά ενός κράτους επηρεάζεται καθοριστικά από την πολιτική και συνταγματική του σύνθεση. </a:t>
            </a:r>
          </a:p>
          <a:p>
            <a:r>
              <a:rPr lang="el-GR" dirty="0">
                <a:effectLst/>
              </a:rPr>
              <a:t>Σε </a:t>
            </a:r>
            <a:r>
              <a:rPr lang="el-GR" dirty="0" err="1">
                <a:effectLst/>
              </a:rPr>
              <a:t>αντίθεση</a:t>
            </a:r>
            <a:r>
              <a:rPr lang="el-GR" dirty="0">
                <a:effectLst/>
              </a:rPr>
              <a:t> με τα απολυταρχικά ή αυταρχικά </a:t>
            </a:r>
            <a:r>
              <a:rPr lang="el-GR" dirty="0" err="1">
                <a:effectLst/>
              </a:rPr>
              <a:t>κράτη</a:t>
            </a:r>
            <a:r>
              <a:rPr lang="el-GR" dirty="0">
                <a:effectLst/>
              </a:rPr>
              <a:t> που </a:t>
            </a:r>
            <a:r>
              <a:rPr lang="el-GR" dirty="0" err="1">
                <a:effectLst/>
              </a:rPr>
              <a:t>θεωρούνται</a:t>
            </a:r>
            <a:r>
              <a:rPr lang="el-GR" dirty="0">
                <a:effectLst/>
              </a:rPr>
              <a:t> </a:t>
            </a:r>
            <a:r>
              <a:rPr lang="el-GR" dirty="0" err="1">
                <a:effectLst/>
              </a:rPr>
              <a:t>φύσει</a:t>
            </a:r>
            <a:r>
              <a:rPr lang="el-GR" dirty="0">
                <a:effectLst/>
              </a:rPr>
              <a:t> μιλιταριστικά </a:t>
            </a:r>
            <a:r>
              <a:rPr lang="el-GR" dirty="0"/>
              <a:t>κ</a:t>
            </a:r>
            <a:r>
              <a:rPr lang="el-GR" dirty="0">
                <a:effectLst/>
              </a:rPr>
              <a:t>αι επιθετικά, τα δημοκρατικά </a:t>
            </a:r>
            <a:r>
              <a:rPr lang="el-GR" dirty="0" err="1">
                <a:effectLst/>
              </a:rPr>
              <a:t>κράτη</a:t>
            </a:r>
            <a:r>
              <a:rPr lang="el-GR" dirty="0">
                <a:effectLst/>
              </a:rPr>
              <a:t> </a:t>
            </a:r>
            <a:r>
              <a:rPr lang="el-GR" dirty="0" err="1">
                <a:effectLst/>
              </a:rPr>
              <a:t>αντιμετωπίζονται</a:t>
            </a:r>
            <a:r>
              <a:rPr lang="el-GR" dirty="0">
                <a:effectLst/>
              </a:rPr>
              <a:t> ως </a:t>
            </a:r>
            <a:r>
              <a:rPr lang="el-GR" dirty="0" err="1">
                <a:effectLst/>
              </a:rPr>
              <a:t>κατεξοχήν</a:t>
            </a:r>
            <a:r>
              <a:rPr lang="el-GR" dirty="0">
                <a:effectLst/>
              </a:rPr>
              <a:t> ειρηνικά, </a:t>
            </a:r>
            <a:r>
              <a:rPr lang="el-GR" dirty="0" err="1">
                <a:effectLst/>
              </a:rPr>
              <a:t>ιδιαίτερα</a:t>
            </a:r>
            <a:r>
              <a:rPr lang="el-GR" dirty="0">
                <a:effectLst/>
              </a:rPr>
              <a:t> στις </a:t>
            </a:r>
            <a:r>
              <a:rPr lang="el-GR" dirty="0" err="1">
                <a:effectLst/>
              </a:rPr>
              <a:t>σχέσεις</a:t>
            </a:r>
            <a:r>
              <a:rPr lang="el-GR" dirty="0">
                <a:effectLst/>
              </a:rPr>
              <a:t> τους με </a:t>
            </a:r>
            <a:r>
              <a:rPr lang="el-GR" dirty="0" err="1">
                <a:effectLst/>
              </a:rPr>
              <a:t>άλλα</a:t>
            </a:r>
            <a:r>
              <a:rPr lang="el-GR" dirty="0">
                <a:effectLst/>
              </a:rPr>
              <a:t> δημοκρατικά </a:t>
            </a:r>
            <a:r>
              <a:rPr lang="el-GR" dirty="0" err="1">
                <a:effectLst/>
              </a:rPr>
              <a:t>κράτη</a:t>
            </a:r>
            <a:r>
              <a:rPr lang="el-GR" dirty="0">
                <a:effectLst/>
              </a:rPr>
              <a:t> (</a:t>
            </a:r>
            <a:r>
              <a:rPr lang="el-GR" dirty="0" err="1">
                <a:effectLst/>
              </a:rPr>
              <a:t>Doyle</a:t>
            </a:r>
            <a:r>
              <a:rPr lang="el-GR" dirty="0">
                <a:effectLst/>
              </a:rPr>
              <a:t> 1986, 1995) . </a:t>
            </a:r>
          </a:p>
          <a:p>
            <a:r>
              <a:rPr lang="el-GR" b="1" dirty="0"/>
              <a:t>Θεωρία της δημοκρατικής ειρήνης</a:t>
            </a:r>
            <a:r>
              <a:rPr lang="el-GR" dirty="0"/>
              <a:t>: προσέγγιση σύμφωνα με την οποία υπάρχει μια εγγενής σύνδεση μεταξύ ειρήνης και δημοκρατίας. </a:t>
            </a:r>
          </a:p>
          <a:p>
            <a:endParaRPr 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766219-87F7-0883-E5BB-234A867F2F40}"/>
              </a:ext>
            </a:extLst>
          </p:cNvPr>
          <p:cNvSpPr txBox="1"/>
          <p:nvPr/>
        </p:nvSpPr>
        <p:spPr>
          <a:xfrm>
            <a:off x="10924297" y="230188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0102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3AE90-1D30-FE6D-E54E-DFA9464BF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2.3 Νεοφιλελεύθερος </a:t>
            </a:r>
            <a:r>
              <a:rPr lang="el-GR" dirty="0" err="1"/>
              <a:t>θεσμισμός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EEED6-5ED8-FC1C-2E60-F41F79C71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l-GR" dirty="0"/>
              <a:t>Οι </a:t>
            </a:r>
            <a:r>
              <a:rPr lang="el-GR" b="1" dirty="0"/>
              <a:t>διεθνείς οργανισμοί </a:t>
            </a:r>
            <a:r>
              <a:rPr lang="el-GR" dirty="0"/>
              <a:t>αποτελούν τον κύριο «εξωτερικό» μηχανισμό για τη συγκράτηση των φιλοδοξιών των κυρίαρχων κρατών. </a:t>
            </a:r>
          </a:p>
          <a:p>
            <a:pPr>
              <a:lnSpc>
                <a:spcPct val="110000"/>
              </a:lnSpc>
            </a:pPr>
            <a:r>
              <a:rPr lang="el-GR" dirty="0"/>
              <a:t>Μόνο η εγκαθίδρυση μιας κυρίαρχης εξουσίας και του </a:t>
            </a:r>
            <a:r>
              <a:rPr lang="el-GR" b="1" dirty="0"/>
              <a:t>κράτους δικαίου</a:t>
            </a:r>
            <a:r>
              <a:rPr lang="el-GR" dirty="0"/>
              <a:t> μπορεί να προστατεύσει τους πολίτες από τη βία και τους κινδύνους της «φυσικής κατάστασης».</a:t>
            </a:r>
          </a:p>
          <a:p>
            <a:pPr>
              <a:lnSpc>
                <a:spcPct val="110000"/>
              </a:lnSpc>
            </a:pPr>
            <a:r>
              <a:rPr lang="el-GR" dirty="0"/>
              <a:t>Οι νεοφιλελεύθεροι προσβλέπουν σε φορείς για τη δημιουργία ενός διεθνούς συστήματος που χαρακτηρίζεται από συλλογική ασφάλεια, όπως η Κοινωνία των Εθνών και τα Ηνωμένα Έθνη. </a:t>
            </a:r>
          </a:p>
          <a:p>
            <a:pPr>
              <a:lnSpc>
                <a:spcPct val="110000"/>
              </a:lnSpc>
            </a:pPr>
            <a:r>
              <a:rPr lang="el-GR" dirty="0"/>
              <a:t>Οι νεοφιλελεύθεροι ισχυρίζονται ότι τα κράτη ενδιαφέρονται περισσότερο για τα </a:t>
            </a:r>
            <a:r>
              <a:rPr lang="el-GR" b="1" dirty="0"/>
              <a:t>απόλυτα κέρδη </a:t>
            </a:r>
            <a:r>
              <a:rPr lang="el-GR" dirty="0"/>
              <a:t>και είναι πάντα πρόθυμα να συνεργαστούν εφόσον το αποτέλεσμα θα είναι προς το συμφέρον τους, αυτό εξηγεί επίσημους θεσμούς όπως ΠΟΕ, ΔΝΤ, ΕΕ. </a:t>
            </a:r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6913D8-9083-A976-DB33-F1D82D8DA45A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15407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7F204A01-3640-9394-1395-3B2DC9BE4D48}"/>
              </a:ext>
            </a:extLst>
          </p:cNvPr>
          <p:cNvSpPr txBox="1">
            <a:spLocks/>
          </p:cNvSpPr>
          <p:nvPr/>
        </p:nvSpPr>
        <p:spPr>
          <a:xfrm>
            <a:off x="3738562" y="2514601"/>
            <a:ext cx="4714876" cy="1511011"/>
          </a:xfrm>
          <a:prstGeom prst="rect">
            <a:avLst/>
          </a:prstGeom>
          <a:ln w="9525">
            <a:solidFill>
              <a:schemeClr val="tx1"/>
            </a:solidFill>
            <a:round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8012" tIns="68012" rIns="68012" bIns="68012">
            <a:noAutofit/>
          </a:bodyPr>
          <a:lstStyle>
            <a:lvl1pPr marL="256031" marR="0" indent="-255599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742950" marR="0" indent="-284399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–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1143000" marR="0" indent="-230399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▪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1600200" marR="0" indent="-230399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–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2057400" marR="0" indent="-230400" algn="l" defTabSz="914400" rtl="0" latinLnBrk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rgbClr val="007FA3"/>
              </a:buClr>
              <a:buSzPct val="100000"/>
              <a:buFont typeface="Arial"/>
              <a:buChar char="•"/>
              <a:tabLst/>
              <a:defRPr sz="24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solidFill>
                  <a:srgbClr val="007FA3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solidFill>
                  <a:srgbClr val="007FA3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solidFill>
                  <a:srgbClr val="007FA3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0" i="0" u="none" strike="noStrike" cap="none" spc="0" baseline="0">
                <a:solidFill>
                  <a:srgbClr val="007FA3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510077" marR="0" lvl="0" indent="-510077" algn="r" defTabSz="914400" rtl="1" eaLnBrk="1" fontAlgn="auto" latinLnBrk="0" hangingPunct="1">
              <a:lnSpc>
                <a:spcPct val="100000"/>
              </a:lnSpc>
              <a:spcBef>
                <a:spcPts val="745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>
                <a:solidFill>
                  <a:srgbClr val="1C4853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 Display" panose="02110004020202020204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99B879-8622-7F42-48F5-B7A58C31505D}"/>
              </a:ext>
            </a:extLst>
          </p:cNvPr>
          <p:cNvSpPr txBox="1"/>
          <p:nvPr/>
        </p:nvSpPr>
        <p:spPr>
          <a:xfrm>
            <a:off x="4114800" y="2736419"/>
            <a:ext cx="3962400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Απαγορεύεται η αναδημοσίευση ή αναπαραγωγή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του παρόντος έργου με οποιονδήποτε τρόπο χωρίς γραπτή άδεια του εκδότη, σύμφωνα με τον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Ν. 2121/1993 και τη Διεθνή Σύμβαση της Βέρνης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(που έχει κυρωθεί με τον Ν. 100/1975)</a:t>
            </a:r>
          </a:p>
        </p:txBody>
      </p:sp>
    </p:spTree>
    <p:extLst>
      <p:ext uri="{BB962C8B-B14F-4D97-AF65-F5344CB8AC3E}">
        <p14:creationId xmlns:p14="http://schemas.microsoft.com/office/powerpoint/2010/main" val="1884822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D61C-9FDC-FA9A-F704-830E839903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412" y="25511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l-GR" dirty="0"/>
              <a:t>Κεφάλαιο 3 </a:t>
            </a:r>
            <a:br>
              <a:rPr lang="el-GR" dirty="0"/>
            </a:br>
            <a:br>
              <a:rPr lang="el-GR" dirty="0"/>
            </a:br>
            <a:r>
              <a:rPr lang="el-GR" dirty="0"/>
              <a:t>Παραδοσιακές θεωρίες                      της παγκόσμιας πολιτικής</a:t>
            </a:r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FAEE4AE-BB43-9852-9932-E584F3440B38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659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17B6D-68DF-FD39-EBA9-5C3E94631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Είδη θεωρίας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EB6CE-64FD-EA30-59EB-DB48DFB4B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l-GR" dirty="0"/>
              <a:t>Θεωρητικές παραδόσεις: διανοητικά περιγράμματα που περιλαμβάνουν αλληλένδετες αξίες, θεωρίες και παραδοχές.</a:t>
            </a:r>
          </a:p>
          <a:p>
            <a:pPr>
              <a:lnSpc>
                <a:spcPct val="110000"/>
              </a:lnSpc>
            </a:pPr>
            <a:r>
              <a:rPr lang="el-GR" dirty="0"/>
              <a:t>Ο ρεαλισμός αποτελείται από τον κλασικό ρεαλισμό, τον νεορεαλισμό, τον </a:t>
            </a:r>
            <a:r>
              <a:rPr lang="el-GR" dirty="0" err="1"/>
              <a:t>μετα</a:t>
            </a:r>
            <a:r>
              <a:rPr lang="el-GR" dirty="0"/>
              <a:t>-νεορεαλισμό.</a:t>
            </a:r>
          </a:p>
          <a:p>
            <a:pPr>
              <a:lnSpc>
                <a:spcPct val="110000"/>
              </a:lnSpc>
            </a:pPr>
            <a:r>
              <a:rPr lang="el-GR" dirty="0"/>
              <a:t>Ο φιλελευθερισμός περιλαμβάνει τον φιλελευθερισμό της αλληλεξάρτησης, τον ρεπουμπλικανικό φιλελευθερισμό και τον νεοφιλελεύθερο </a:t>
            </a:r>
            <a:r>
              <a:rPr lang="el-GR" dirty="0" err="1"/>
              <a:t>θεσμισμό</a:t>
            </a:r>
            <a:r>
              <a:rPr lang="el-GR" dirty="0"/>
              <a:t>. </a:t>
            </a:r>
          </a:p>
          <a:p>
            <a:pPr>
              <a:lnSpc>
                <a:spcPct val="110000"/>
              </a:lnSpc>
            </a:pPr>
            <a:r>
              <a:rPr lang="el-GR" dirty="0"/>
              <a:t>Οι θεωρίες των διεθνών σχέσεων βασίζονται σε συγκεκριμένες οντολογικές (από τι είναι «φτιαγμένος» ο κοινωνικός κόσμος;), επιστημολογικές (πώς μπορεί να παραχθεί γνώση;) και μεθοδολογικές (ποιες μέθοδοι είναι οι πλέον κατάλληλες;) κοσμοαντιλήψεις. </a:t>
            </a:r>
          </a:p>
          <a:p>
            <a:endParaRPr lang="el-GR" dirty="0"/>
          </a:p>
          <a:p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FA01F6-E784-8EAA-CA10-185C12319179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5358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6C359-7699-9AEF-C16B-46C5C7672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l-GR" dirty="0"/>
              <a:t>. ΡΕΑΛΙΣΜΟΣ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7E057-4CF4-ED8F-C928-68387DA6E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l-GR" dirty="0"/>
              <a:t>Η παγκόσμια πολιτική σχετίζεται με την ισχύ και το συμφέρον.</a:t>
            </a:r>
          </a:p>
          <a:p>
            <a:pPr>
              <a:lnSpc>
                <a:spcPct val="110000"/>
              </a:lnSpc>
            </a:pPr>
            <a:r>
              <a:rPr lang="el-GR" dirty="0"/>
              <a:t>Περιγράφεται συχνά ως μοντέλο της «</a:t>
            </a:r>
            <a:r>
              <a:rPr lang="el-GR" b="1" dirty="0"/>
              <a:t>πολιτικής της ισχύος</a:t>
            </a:r>
            <a:r>
              <a:rPr lang="el-GR" dirty="0"/>
              <a:t>» στη διεθνή πολιτική.</a:t>
            </a:r>
          </a:p>
          <a:p>
            <a:pPr>
              <a:lnSpc>
                <a:spcPct val="110000"/>
              </a:lnSpc>
            </a:pPr>
            <a:r>
              <a:rPr lang="el-GR" dirty="0"/>
              <a:t>«Η πολιτική είναι ένας αγώνας </a:t>
            </a:r>
            <a:r>
              <a:rPr lang="el-GR" dirty="0" err="1"/>
              <a:t>εξουσιασμού</a:t>
            </a:r>
            <a:r>
              <a:rPr lang="el-GR" dirty="0"/>
              <a:t> των ανθρώπων και, ανεξάρτητα από τον τελικό στόχο, η ισχύς είναι ο άμεσος σκοπός της, ενώ οι τρόποι απόκτησης, διατήρησης και επίδειξης της ισχύος καθορίζουν την τεχνική              της πολιτικής δράσης» (</a:t>
            </a:r>
            <a:r>
              <a:rPr lang="en-US" dirty="0"/>
              <a:t>Morgenthau 1946,</a:t>
            </a:r>
            <a:r>
              <a:rPr lang="el-GR" dirty="0"/>
              <a:t> σ. 167). </a:t>
            </a:r>
          </a:p>
          <a:p>
            <a:pPr>
              <a:lnSpc>
                <a:spcPct val="110000"/>
              </a:lnSpc>
            </a:pPr>
            <a:r>
              <a:rPr lang="el-GR" b="1" dirty="0"/>
              <a:t>Κεντρικές παραδοχές </a:t>
            </a:r>
            <a:r>
              <a:rPr lang="el-GR" dirty="0"/>
              <a:t>της πολιτικής της ισχύος: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l-GR" dirty="0"/>
              <a:t>Οι άνθρωποι είναι </a:t>
            </a:r>
            <a:r>
              <a:rPr lang="el-GR" dirty="0" err="1"/>
              <a:t>κατ’ουσίαν</a:t>
            </a:r>
            <a:r>
              <a:rPr lang="el-GR" dirty="0"/>
              <a:t> εγωιστές και ανταγωνιστικοί &amp;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l-GR" dirty="0"/>
              <a:t>Το σύστημα κρατών λειτουργεί σε ένα πλαίσιο διεθνούς αναρχίας.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B7062F-4A73-8C5B-F05F-C59ED9ECF553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9315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24AD3-3975-7BCE-61CB-17E8C9245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1.1</a:t>
            </a:r>
            <a:r>
              <a:rPr lang="el-GR" dirty="0"/>
              <a:t> Κλασικός ρεαλισμός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B626D-3CD4-17B1-58F4-A2C63E13D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15185" cy="485785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l-GR" sz="3000" dirty="0"/>
              <a:t>Κλασσικοί: </a:t>
            </a:r>
            <a:r>
              <a:rPr lang="en-GR" sz="3000" dirty="0"/>
              <a:t>E.H. Carr, Hans Morgenthau, </a:t>
            </a:r>
            <a:r>
              <a:rPr lang="el-GR" sz="3000" dirty="0"/>
              <a:t>νεορεαλιστές: </a:t>
            </a:r>
            <a:r>
              <a:rPr lang="en-GR" sz="3000" dirty="0"/>
              <a:t>Kenneth Waltz</a:t>
            </a:r>
            <a:r>
              <a:rPr lang="el-GR" sz="3000" dirty="0"/>
              <a:t>, </a:t>
            </a:r>
            <a:r>
              <a:rPr lang="en-US" sz="3000" dirty="0"/>
              <a:t>John Mearsheimer.</a:t>
            </a:r>
          </a:p>
          <a:p>
            <a:pPr>
              <a:lnSpc>
                <a:spcPct val="120000"/>
              </a:lnSpc>
            </a:pPr>
            <a:r>
              <a:rPr lang="el-GR" sz="3000" dirty="0"/>
              <a:t>Μακρά και εδραιωμένη παράδοση σκέψης: Θουκυδίδης, </a:t>
            </a:r>
            <a:r>
              <a:rPr lang="en-US" sz="3000" dirty="0"/>
              <a:t>Sun Tzu, Machiavelli, Thomas Hobbes. </a:t>
            </a:r>
            <a:endParaRPr lang="el-GR" sz="3000" dirty="0"/>
          </a:p>
          <a:p>
            <a:pPr>
              <a:lnSpc>
                <a:spcPct val="120000"/>
              </a:lnSpc>
            </a:pPr>
            <a:r>
              <a:rPr lang="el-GR" sz="3000" dirty="0"/>
              <a:t>Οι άνθρωποι είναι  «αχάριστοι και αναξιόπιστοι» (</a:t>
            </a:r>
            <a:r>
              <a:rPr lang="en-US" sz="3000" dirty="0"/>
              <a:t>Machiavelli)</a:t>
            </a:r>
          </a:p>
          <a:p>
            <a:pPr>
              <a:lnSpc>
                <a:spcPct val="120000"/>
              </a:lnSpc>
            </a:pPr>
            <a:r>
              <a:rPr lang="el-GR" sz="3000" dirty="0"/>
              <a:t>Η πολιτική διεξάγεται στο πλαίσιο μιας διεθνούς «φυσικής κατάστασης»</a:t>
            </a:r>
            <a:r>
              <a:rPr lang="en-US" sz="3000" dirty="0"/>
              <a:t>, </a:t>
            </a:r>
            <a:r>
              <a:rPr lang="el-GR" sz="3000" dirty="0"/>
              <a:t>δηλαδή απουσιάζει η πολιτική εξουσία και ο επίσημος έλεγχος του ατόμου)</a:t>
            </a:r>
            <a:r>
              <a:rPr lang="en-US" sz="3000" dirty="0"/>
              <a:t> (Hobbes)</a:t>
            </a:r>
            <a:r>
              <a:rPr lang="el-GR" sz="3000" dirty="0"/>
              <a:t>.</a:t>
            </a:r>
          </a:p>
          <a:p>
            <a:pPr>
              <a:lnSpc>
                <a:spcPct val="120000"/>
              </a:lnSpc>
            </a:pPr>
            <a:r>
              <a:rPr lang="el-GR" sz="3000" dirty="0"/>
              <a:t>Ως εκ τούτου:   </a:t>
            </a:r>
          </a:p>
          <a:p>
            <a:pPr marL="371475" indent="481013">
              <a:lnSpc>
                <a:spcPct val="120000"/>
              </a:lnSpc>
              <a:buFont typeface="+mj-lt"/>
              <a:buAutoNum type="arabicPeriod"/>
            </a:pPr>
            <a:r>
              <a:rPr lang="el-GR" sz="3000" dirty="0"/>
              <a:t>η διεθνής αρένα είναι επικίνδυνη και απρόβλεπτη. </a:t>
            </a:r>
          </a:p>
          <a:p>
            <a:pPr marL="371475" indent="481013">
              <a:lnSpc>
                <a:spcPct val="120000"/>
              </a:lnSpc>
              <a:buFont typeface="+mj-lt"/>
              <a:buAutoNum type="arabicPeriod"/>
            </a:pPr>
            <a:r>
              <a:rPr lang="el-GR" sz="3000" dirty="0"/>
              <a:t>Τα κράτη είναι οι σημαντικότεροι δρώντες στην παγκόσμια σκηνή.</a:t>
            </a:r>
          </a:p>
          <a:p>
            <a:pPr marL="371475" indent="481013">
              <a:lnSpc>
                <a:spcPct val="120000"/>
              </a:lnSpc>
              <a:buFont typeface="+mj-lt"/>
              <a:buAutoNum type="arabicPeriod"/>
            </a:pPr>
            <a:r>
              <a:rPr lang="el-GR" sz="3000" dirty="0"/>
              <a:t>Ο ανθρώπινος εγωισμός καθορίζει την ιδιοτέλεια των κρατών.</a:t>
            </a:r>
          </a:p>
          <a:p>
            <a:pPr>
              <a:lnSpc>
                <a:spcPct val="120000"/>
              </a:lnSpc>
            </a:pPr>
            <a:r>
              <a:rPr lang="el-GR" sz="3000" dirty="0"/>
              <a:t>Η διεθνής πολιτική εμφανίζει μια αναπόφευκτη τάση προς τη σύγκρουση. </a:t>
            </a:r>
          </a:p>
          <a:p>
            <a:endParaRPr lang="el-GR" dirty="0"/>
          </a:p>
          <a:p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2BA0F2-765F-C466-B3F7-724A6FA87AA8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2747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922F1-D935-5791-1CBB-514A9AE6A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l-GR" dirty="0"/>
              <a:t>.</a:t>
            </a:r>
            <a:r>
              <a:rPr lang="en-US" dirty="0"/>
              <a:t>2</a:t>
            </a:r>
            <a:r>
              <a:rPr lang="el-GR" dirty="0"/>
              <a:t> Ικανότητα διακυβέρνησης και εθνικό συμφέρον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E774B-5AF4-1C76-1C6E-0F4989F14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63" y="1825625"/>
            <a:ext cx="11218127" cy="3950707"/>
          </a:xfrm>
        </p:spPr>
        <p:txBody>
          <a:bodyPr>
            <a:noAutofit/>
          </a:bodyPr>
          <a:lstStyle/>
          <a:p>
            <a:r>
              <a:rPr lang="el-GR" sz="2400" dirty="0"/>
              <a:t>Οι «</a:t>
            </a:r>
            <a:r>
              <a:rPr lang="el-GR" sz="2400" b="1" dirty="0"/>
              <a:t>έξι αρχές πολιτικού ρεαλισμού</a:t>
            </a:r>
            <a:r>
              <a:rPr lang="el-GR" sz="2400" dirty="0"/>
              <a:t>» για την άσκηση πολιτικής: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2400" dirty="0">
                <a:effectLst/>
              </a:rPr>
              <a:t>Η πολιτική </a:t>
            </a:r>
            <a:r>
              <a:rPr lang="el-GR" sz="2400">
                <a:effectLst/>
              </a:rPr>
              <a:t>διέπεται</a:t>
            </a:r>
            <a:r>
              <a:rPr lang="el-GR" sz="2400" dirty="0">
                <a:effectLst/>
              </a:rPr>
              <a:t> από </a:t>
            </a:r>
            <a:r>
              <a:rPr lang="el-GR" sz="2400" dirty="0" err="1">
                <a:effectLst/>
              </a:rPr>
              <a:t>α</a:t>
            </a:r>
            <a:r>
              <a:rPr lang="el-GR" sz="2400" i="1" dirty="0" err="1">
                <a:effectLst/>
              </a:rPr>
              <a:t>ντικειμενικούς</a:t>
            </a:r>
            <a:r>
              <a:rPr lang="el-GR" sz="2400" i="1" dirty="0">
                <a:effectLst/>
              </a:rPr>
              <a:t> </a:t>
            </a:r>
            <a:r>
              <a:rPr lang="el-GR" sz="2400" i="1" dirty="0" err="1">
                <a:effectLst/>
              </a:rPr>
              <a:t>νόμους</a:t>
            </a:r>
            <a:r>
              <a:rPr lang="el-GR" sz="2400" i="1" dirty="0">
                <a:effectLst/>
              </a:rPr>
              <a:t>.  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2400" dirty="0"/>
              <a:t>Η έ</a:t>
            </a:r>
            <a:r>
              <a:rPr lang="el-GR" sz="2400" dirty="0">
                <a:effectLst/>
              </a:rPr>
              <a:t>ννοια του </a:t>
            </a:r>
            <a:r>
              <a:rPr lang="el-GR" sz="2400" dirty="0" err="1">
                <a:effectLst/>
              </a:rPr>
              <a:t>συμφέροντος</a:t>
            </a:r>
            <a:r>
              <a:rPr lang="el-GR" sz="2400" dirty="0">
                <a:effectLst/>
              </a:rPr>
              <a:t> που </a:t>
            </a:r>
            <a:r>
              <a:rPr lang="el-GR" sz="2400" dirty="0" err="1">
                <a:effectLst/>
              </a:rPr>
              <a:t>περιγράφεται</a:t>
            </a:r>
            <a:r>
              <a:rPr lang="el-GR" sz="2400" dirty="0">
                <a:effectLst/>
              </a:rPr>
              <a:t> με </a:t>
            </a:r>
            <a:r>
              <a:rPr lang="el-GR" sz="2400" dirty="0" err="1">
                <a:effectLst/>
              </a:rPr>
              <a:t>όρους</a:t>
            </a:r>
            <a:r>
              <a:rPr lang="el-GR" sz="2400" dirty="0">
                <a:effectLst/>
              </a:rPr>
              <a:t> </a:t>
            </a:r>
            <a:r>
              <a:rPr lang="el-GR" sz="2400" i="1" dirty="0" err="1">
                <a:effectLst/>
              </a:rPr>
              <a:t>ισχύος</a:t>
            </a:r>
            <a:r>
              <a:rPr lang="el-GR" sz="2400" i="1" dirty="0"/>
              <a:t> </a:t>
            </a:r>
            <a:r>
              <a:rPr lang="el-GR" sz="2400" dirty="0"/>
              <a:t>βοηθάει στην κατανόηση της διεθνούς πολιτικής. </a:t>
            </a:r>
            <a:endParaRPr lang="el-GR" sz="2400" dirty="0">
              <a:effectLst/>
            </a:endParaRPr>
          </a:p>
          <a:p>
            <a:pPr marL="342900" indent="-342900">
              <a:buFont typeface="+mj-lt"/>
              <a:buAutoNum type="arabicPeriod"/>
            </a:pPr>
            <a:r>
              <a:rPr lang="el-GR" sz="2400" dirty="0">
                <a:effectLst/>
              </a:rPr>
              <a:t>Οι </a:t>
            </a:r>
            <a:r>
              <a:rPr lang="el-GR" sz="2400" dirty="0" err="1">
                <a:effectLst/>
              </a:rPr>
              <a:t>μορφές</a:t>
            </a:r>
            <a:r>
              <a:rPr lang="el-GR" sz="2400" dirty="0">
                <a:effectLst/>
              </a:rPr>
              <a:t> και η </a:t>
            </a:r>
            <a:r>
              <a:rPr lang="el-GR" sz="2400" dirty="0" err="1">
                <a:effectLst/>
              </a:rPr>
              <a:t>φύση</a:t>
            </a:r>
            <a:r>
              <a:rPr lang="el-GR" sz="2400" dirty="0">
                <a:effectLst/>
              </a:rPr>
              <a:t> της </a:t>
            </a:r>
            <a:r>
              <a:rPr lang="el-GR" sz="2400" dirty="0" err="1">
                <a:effectLst/>
              </a:rPr>
              <a:t>κρατικής</a:t>
            </a:r>
            <a:r>
              <a:rPr lang="el-GR" sz="2400" dirty="0">
                <a:effectLst/>
              </a:rPr>
              <a:t> </a:t>
            </a:r>
            <a:r>
              <a:rPr lang="el-GR" sz="2400" dirty="0" err="1">
                <a:effectLst/>
              </a:rPr>
              <a:t>ισχύος</a:t>
            </a:r>
            <a:r>
              <a:rPr lang="el-GR" sz="2400" dirty="0">
                <a:effectLst/>
              </a:rPr>
              <a:t> </a:t>
            </a:r>
            <a:r>
              <a:rPr lang="el-GR" sz="2400" dirty="0" err="1">
                <a:effectLst/>
              </a:rPr>
              <a:t>διαφοροποιούνται</a:t>
            </a:r>
            <a:r>
              <a:rPr lang="el-GR" sz="2400" dirty="0"/>
              <a:t>, </a:t>
            </a:r>
            <a:r>
              <a:rPr lang="el-GR" sz="2400" dirty="0">
                <a:effectLst/>
              </a:rPr>
              <a:t>η </a:t>
            </a:r>
            <a:r>
              <a:rPr lang="el-GR" sz="2400" dirty="0" err="1">
                <a:effectLst/>
              </a:rPr>
              <a:t>έννοια</a:t>
            </a:r>
            <a:r>
              <a:rPr lang="el-GR" sz="2400" dirty="0">
                <a:effectLst/>
              </a:rPr>
              <a:t> του </a:t>
            </a:r>
            <a:r>
              <a:rPr lang="el-GR" sz="2400" dirty="0" err="1">
                <a:effectLst/>
              </a:rPr>
              <a:t>συμφέροντος</a:t>
            </a:r>
            <a:r>
              <a:rPr lang="el-GR" sz="2400" dirty="0">
                <a:effectLst/>
              </a:rPr>
              <a:t> </a:t>
            </a:r>
            <a:r>
              <a:rPr lang="el-GR" sz="2400" dirty="0" err="1">
                <a:effectLst/>
              </a:rPr>
              <a:t>παραμένει</a:t>
            </a:r>
            <a:r>
              <a:rPr lang="el-GR" sz="2400" dirty="0">
                <a:effectLst/>
              </a:rPr>
              <a:t> </a:t>
            </a:r>
            <a:r>
              <a:rPr lang="el-GR" sz="2400" i="1" dirty="0" err="1">
                <a:effectLst/>
              </a:rPr>
              <a:t>αμετάβλητη</a:t>
            </a:r>
            <a:r>
              <a:rPr lang="el-GR" sz="2400" dirty="0">
                <a:effectLst/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2400" dirty="0">
                <a:effectLst/>
              </a:rPr>
              <a:t>Οι </a:t>
            </a:r>
            <a:r>
              <a:rPr lang="el-GR" sz="2400" dirty="0" err="1">
                <a:effectLst/>
              </a:rPr>
              <a:t>οικουμενικές</a:t>
            </a:r>
            <a:r>
              <a:rPr lang="el-GR" sz="2400" dirty="0">
                <a:effectLst/>
              </a:rPr>
              <a:t> </a:t>
            </a:r>
            <a:r>
              <a:rPr lang="el-GR" sz="2400" i="1" dirty="0" err="1">
                <a:effectLst/>
              </a:rPr>
              <a:t>ηθικές</a:t>
            </a:r>
            <a:r>
              <a:rPr lang="el-GR" sz="2400" i="1" dirty="0">
                <a:effectLst/>
              </a:rPr>
              <a:t> </a:t>
            </a:r>
            <a:r>
              <a:rPr lang="el-GR" sz="2400" i="1" dirty="0" err="1">
                <a:effectLst/>
              </a:rPr>
              <a:t>αρχές</a:t>
            </a:r>
            <a:r>
              <a:rPr lang="el-GR" sz="2400" i="1" dirty="0">
                <a:effectLst/>
              </a:rPr>
              <a:t> </a:t>
            </a:r>
            <a:r>
              <a:rPr lang="el-GR" sz="2400" dirty="0">
                <a:effectLst/>
              </a:rPr>
              <a:t>δεν </a:t>
            </a:r>
            <a:r>
              <a:rPr lang="el-GR" sz="2400" dirty="0" err="1">
                <a:effectLst/>
              </a:rPr>
              <a:t>υπαγορεύουν</a:t>
            </a:r>
            <a:r>
              <a:rPr lang="el-GR" sz="2400" dirty="0">
                <a:effectLst/>
              </a:rPr>
              <a:t> τη συμπεριφορά των </a:t>
            </a:r>
            <a:r>
              <a:rPr lang="el-GR" sz="2400" dirty="0" err="1">
                <a:effectLst/>
              </a:rPr>
              <a:t>κρατών</a:t>
            </a:r>
            <a:r>
              <a:rPr lang="el-GR" sz="2400" dirty="0">
                <a:effectLst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2400" i="1" dirty="0" err="1">
                <a:effectLst/>
              </a:rPr>
              <a:t>Κάθε</a:t>
            </a:r>
            <a:r>
              <a:rPr lang="el-GR" sz="2400" i="1" dirty="0">
                <a:effectLst/>
              </a:rPr>
              <a:t> </a:t>
            </a:r>
            <a:r>
              <a:rPr lang="el-GR" sz="2400" dirty="0" err="1">
                <a:effectLst/>
              </a:rPr>
              <a:t>έθνος</a:t>
            </a:r>
            <a:r>
              <a:rPr lang="el-GR" sz="2400" dirty="0">
                <a:effectLst/>
              </a:rPr>
              <a:t> </a:t>
            </a:r>
            <a:r>
              <a:rPr lang="el-GR" sz="2400" dirty="0" err="1">
                <a:effectLst/>
              </a:rPr>
              <a:t>χαρακτηρίζεται</a:t>
            </a:r>
            <a:r>
              <a:rPr lang="el-GR" sz="2400" dirty="0">
                <a:effectLst/>
              </a:rPr>
              <a:t> από τις </a:t>
            </a:r>
            <a:r>
              <a:rPr lang="el-GR" sz="2400" dirty="0" err="1">
                <a:effectLst/>
              </a:rPr>
              <a:t>δικές</a:t>
            </a:r>
            <a:r>
              <a:rPr lang="el-GR" sz="2400" dirty="0">
                <a:effectLst/>
              </a:rPr>
              <a:t> του </a:t>
            </a:r>
            <a:r>
              <a:rPr lang="el-GR" sz="2400" dirty="0" err="1">
                <a:effectLst/>
              </a:rPr>
              <a:t>ηθικές</a:t>
            </a:r>
            <a:r>
              <a:rPr lang="el-GR" sz="2400" dirty="0">
                <a:effectLst/>
              </a:rPr>
              <a:t> </a:t>
            </a:r>
            <a:r>
              <a:rPr lang="el-GR" sz="2400" dirty="0" err="1">
                <a:effectLst/>
              </a:rPr>
              <a:t>επιδιώξεις</a:t>
            </a:r>
            <a:r>
              <a:rPr lang="el-GR" sz="2400" dirty="0">
                <a:effectLst/>
              </a:rPr>
              <a:t>. 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2400" dirty="0">
                <a:effectLst/>
              </a:rPr>
              <a:t>Το βασικό </a:t>
            </a:r>
            <a:r>
              <a:rPr lang="el-GR" sz="2400" dirty="0" err="1">
                <a:effectLst/>
              </a:rPr>
              <a:t>ερώτημα</a:t>
            </a:r>
            <a:r>
              <a:rPr lang="el-GR" sz="2400" dirty="0">
                <a:effectLst/>
              </a:rPr>
              <a:t> στη διεθνή πολιτική </a:t>
            </a:r>
            <a:r>
              <a:rPr lang="el-GR" sz="2400" dirty="0" err="1">
                <a:effectLst/>
              </a:rPr>
              <a:t>είναι</a:t>
            </a:r>
            <a:r>
              <a:rPr lang="el-GR" sz="2400" dirty="0">
                <a:effectLst/>
              </a:rPr>
              <a:t>: «Με ποιον </a:t>
            </a:r>
            <a:r>
              <a:rPr lang="el-GR" sz="2400" dirty="0" err="1">
                <a:effectLst/>
              </a:rPr>
              <a:t>τρόπο</a:t>
            </a:r>
            <a:r>
              <a:rPr lang="el-GR" sz="2400" dirty="0">
                <a:effectLst/>
              </a:rPr>
              <a:t> η </a:t>
            </a:r>
            <a:r>
              <a:rPr lang="el-GR" sz="2400" dirty="0" err="1">
                <a:effectLst/>
              </a:rPr>
              <a:t>συγκεκριμένη</a:t>
            </a:r>
            <a:r>
              <a:rPr lang="el-GR" sz="2400" dirty="0">
                <a:effectLst/>
              </a:rPr>
              <a:t> πολιτική </a:t>
            </a:r>
            <a:r>
              <a:rPr lang="el-GR" sz="2400" dirty="0" err="1">
                <a:effectLst/>
              </a:rPr>
              <a:t>επηρεάζει</a:t>
            </a:r>
            <a:r>
              <a:rPr lang="el-GR" sz="2400" dirty="0">
                <a:effectLst/>
              </a:rPr>
              <a:t> την ισχύ του </a:t>
            </a:r>
            <a:r>
              <a:rPr lang="el-GR" sz="2400" dirty="0" err="1">
                <a:effectLst/>
              </a:rPr>
              <a:t>έθνους</a:t>
            </a:r>
            <a:r>
              <a:rPr lang="el-GR" sz="2400" dirty="0">
                <a:effectLst/>
              </a:rPr>
              <a:t>;» </a:t>
            </a:r>
          </a:p>
          <a:p>
            <a:r>
              <a:rPr lang="el-GR" sz="2400" b="1" dirty="0"/>
              <a:t>Εθνικό συμφέρον</a:t>
            </a:r>
            <a:r>
              <a:rPr lang="el-GR" sz="2400" dirty="0"/>
              <a:t>: στόχοι ή προτιμήσεις εξωτερικής πολιτικής που υποθετικά ωφελούν την κοινωνία στο σύνολό της. </a:t>
            </a:r>
            <a:endParaRPr lang="el-GR" sz="2400" dirty="0">
              <a:effectLst/>
            </a:endParaRPr>
          </a:p>
          <a:p>
            <a:endParaRPr lang="en-GR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30D4CF-0E23-036B-37DB-047037D3B853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3915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C855E-5436-7581-9A39-32B89EE3E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R" dirty="0"/>
              <a:t>1.3</a:t>
            </a:r>
            <a:r>
              <a:rPr lang="el-GR" dirty="0"/>
              <a:t> Η αναρχία και οι συνέπειές της</a:t>
            </a:r>
            <a:r>
              <a:rPr lang="en-GR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00973-EC33-2C55-3B78-F172EF675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92161" cy="46672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l-GR" dirty="0"/>
              <a:t>Οι θεωρίες της διεθνούς πολιτικής θα μπορούσαν να αναπτυχθούν χρησιμοποιώντας </a:t>
            </a:r>
            <a:r>
              <a:rPr lang="el-GR" b="1" dirty="0"/>
              <a:t>3 επίπεδα ανάλυσης</a:t>
            </a:r>
            <a:r>
              <a:rPr lang="en-US" dirty="0"/>
              <a:t>: </a:t>
            </a:r>
            <a:r>
              <a:rPr lang="el-GR" dirty="0"/>
              <a:t>το </a:t>
            </a:r>
            <a:r>
              <a:rPr lang="en-US" dirty="0" err="1"/>
              <a:t>ά</a:t>
            </a:r>
            <a:r>
              <a:rPr lang="el-GR" dirty="0" err="1"/>
              <a:t>τομο</a:t>
            </a:r>
            <a:r>
              <a:rPr lang="el-GR" dirty="0"/>
              <a:t>, το κράτος και το διεθνές σύστημα (</a:t>
            </a:r>
            <a:r>
              <a:rPr lang="en-US" dirty="0"/>
              <a:t>K</a:t>
            </a:r>
            <a:r>
              <a:rPr lang="en-GR" dirty="0"/>
              <a:t>enneth Waltz)</a:t>
            </a:r>
            <a:r>
              <a:rPr lang="el-GR" dirty="0"/>
              <a:t>.</a:t>
            </a:r>
          </a:p>
          <a:p>
            <a:pPr>
              <a:lnSpc>
                <a:spcPct val="110000"/>
              </a:lnSpc>
            </a:pPr>
            <a:r>
              <a:rPr lang="el-GR" dirty="0"/>
              <a:t>Ο νεορεαλισμός ή δομικός ρεαλισμός χρησιμοποιεί τη </a:t>
            </a:r>
            <a:r>
              <a:rPr lang="el-GR" b="1" dirty="0"/>
              <a:t>θεωρία συστημάτων </a:t>
            </a:r>
            <a:r>
              <a:rPr lang="el-GR" dirty="0"/>
              <a:t>και εξηγεί τη συμπεριφορά των κρατών με βάση τη δομή του διεθνούς συστήματος &amp; δίνει έμφαση στις </a:t>
            </a:r>
            <a:r>
              <a:rPr lang="el-GR" b="1" u="sng" dirty="0"/>
              <a:t>συνέπειες της αναρχίας</a:t>
            </a:r>
            <a:r>
              <a:rPr lang="el-GR" dirty="0"/>
              <a:t>: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l-GR" dirty="0"/>
              <a:t>Η διεθνής αναρχία οδηγεί στην εγκαθίδρυση ενός </a:t>
            </a:r>
            <a:r>
              <a:rPr lang="el-GR" b="1" dirty="0"/>
              <a:t>συστήματος αυτοβοήθειας.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l-GR" dirty="0"/>
              <a:t>Οι σχέσεις μεταξύ κρατών χαρακτηρίζονται πάντα από αβεβαιότητα και καχυποψία (</a:t>
            </a:r>
            <a:r>
              <a:rPr lang="el-GR" b="1" dirty="0"/>
              <a:t>δίλημμα ασφαλείας</a:t>
            </a:r>
            <a:r>
              <a:rPr lang="el-GR" dirty="0"/>
              <a:t>)</a:t>
            </a:r>
            <a:r>
              <a:rPr lang="en-US" dirty="0"/>
              <a:t>.</a:t>
            </a:r>
            <a:endParaRPr lang="el-GR" dirty="0"/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l-GR" dirty="0"/>
              <a:t>Η σύγκρουση ενθαρρύνεται καθώς τα κράτη ενδιαφέρονται πρωτίστως να διατηρήσουν ή να αποκομίσουν </a:t>
            </a:r>
            <a:r>
              <a:rPr lang="el-GR" b="1" dirty="0"/>
              <a:t>συγκριτικά κέρδη</a:t>
            </a:r>
            <a:r>
              <a:rPr lang="en-US" dirty="0"/>
              <a:t>.</a:t>
            </a:r>
            <a:r>
              <a:rPr lang="el-GR" dirty="0"/>
              <a:t> </a:t>
            </a:r>
          </a:p>
          <a:p>
            <a:endParaRPr lang="el-GR" dirty="0"/>
          </a:p>
          <a:p>
            <a:endParaRPr lang="el-GR" dirty="0"/>
          </a:p>
          <a:p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6A9671-7360-2E84-C74B-EC510506E5E6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5654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C1EE5-CDE6-885A-34F9-4EA3A0138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1.4</a:t>
            </a:r>
            <a:r>
              <a:rPr lang="el-GR" dirty="0"/>
              <a:t> Πολικότητα, σταθερότητα και ισορροπία ισχύος </a:t>
            </a:r>
            <a:r>
              <a:rPr lang="en-US" dirty="0"/>
              <a:t>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326C7-DA43-4861-39C8-A331529AB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l-GR" dirty="0"/>
              <a:t>Οι συγκρούσεις είναι δυνατόν να αποτραπούν χάρη στην ισορροπία ισχύος.</a:t>
            </a:r>
          </a:p>
          <a:p>
            <a:pPr>
              <a:lnSpc>
                <a:spcPct val="110000"/>
              </a:lnSpc>
            </a:pPr>
            <a:r>
              <a:rPr lang="el-GR" dirty="0"/>
              <a:t>Ο βασικός παράγοντας που επηρεάζει την πιθανότητα επίτευξης ισορροπίας ισχύος και την προοπτική πολέμου για τους νεορεαλιστές είναι ο αριθμός των μεγάλων δυνάμεων που λειτουργούν στο διεθνές σύστημα, δηλαδή από την </a:t>
            </a:r>
            <a:r>
              <a:rPr lang="el-GR" b="1" dirty="0"/>
              <a:t>πολικότητα</a:t>
            </a:r>
            <a:r>
              <a:rPr lang="el-GR" dirty="0"/>
              <a:t>. </a:t>
            </a:r>
          </a:p>
          <a:p>
            <a:pPr>
              <a:lnSpc>
                <a:spcPct val="110000"/>
              </a:lnSpc>
            </a:pPr>
            <a:r>
              <a:rPr lang="el-GR" b="1" dirty="0"/>
              <a:t>Επιθετικός ρεαλισμός</a:t>
            </a:r>
            <a:r>
              <a:rPr lang="el-GR" dirty="0"/>
              <a:t>: αν η ισορροπία ισχύος καταρρεύσει, όπως σε συνθήκες </a:t>
            </a:r>
            <a:r>
              <a:rPr lang="el-GR" dirty="0" err="1"/>
              <a:t>πολυπολικότητας</a:t>
            </a:r>
            <a:r>
              <a:rPr lang="el-GR" dirty="0"/>
              <a:t>, υπάρχει πολύ σοβαρή πιθανότητα να ξεσπάσει πόλεμος (</a:t>
            </a:r>
            <a:r>
              <a:rPr lang="en-US" dirty="0"/>
              <a:t>Mearsheimer 2001). </a:t>
            </a:r>
          </a:p>
          <a:p>
            <a:pPr>
              <a:lnSpc>
                <a:spcPct val="110000"/>
              </a:lnSpc>
            </a:pPr>
            <a:r>
              <a:rPr lang="el-GR" b="1" dirty="0" err="1"/>
              <a:t>Αμυντικ</a:t>
            </a:r>
            <a:r>
              <a:rPr lang="en-US" b="1" dirty="0" err="1"/>
              <a:t>ό</a:t>
            </a:r>
            <a:r>
              <a:rPr lang="el-GR" b="1" dirty="0"/>
              <a:t>ς ρεαλισμός</a:t>
            </a:r>
            <a:r>
              <a:rPr lang="el-GR" dirty="0"/>
              <a:t>: τα κράτη δίνουν προτεραιότητα στην ασφάλεια έναντι της ισχύος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 err="1"/>
              <a:t>Mastanduno</a:t>
            </a:r>
            <a:r>
              <a:rPr lang="en-US" dirty="0"/>
              <a:t> 1991). </a:t>
            </a:r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B7B7DC-DA55-9987-A0EF-717637C3D1AE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9099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004F0-9654-FD28-C347-71A5E5919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2. ΦΙΛΕΛΕΥΘΕΡΙΣΜΟΣ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4FA97-4D27-A6CC-D607-C6687FBC2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l-GR" dirty="0" err="1"/>
              <a:t>Βασικ</a:t>
            </a:r>
            <a:r>
              <a:rPr lang="en-GR" dirty="0"/>
              <a:t>ό</a:t>
            </a:r>
            <a:r>
              <a:rPr lang="el-GR" dirty="0"/>
              <a:t> στοιχείο: έννοια </a:t>
            </a:r>
            <a:r>
              <a:rPr lang="el-GR" b="1" dirty="0"/>
              <a:t>αρμονίας ή ισορροπίας </a:t>
            </a:r>
            <a:r>
              <a:rPr lang="el-GR" dirty="0"/>
              <a:t>μεταξύ ανταγωνιστικών συμφερόντων. Η σύγκρουση δεν είναι ποτέ ανεπίλυτη. Υπάρχει δυνατότητα </a:t>
            </a:r>
            <a:r>
              <a:rPr lang="el-GR" b="1" dirty="0"/>
              <a:t>ειρήνης και συνεργασίας</a:t>
            </a:r>
            <a:r>
              <a:rPr lang="el-GR" dirty="0"/>
              <a:t>. </a:t>
            </a:r>
          </a:p>
          <a:p>
            <a:pPr>
              <a:lnSpc>
                <a:spcPct val="110000"/>
              </a:lnSpc>
            </a:pPr>
            <a:r>
              <a:rPr lang="el-GR" b="1" dirty="0"/>
              <a:t>Κοινές παραδοχές με ρεαλιστές</a:t>
            </a:r>
            <a:r>
              <a:rPr lang="el-GR" dirty="0"/>
              <a:t>: οι παγκόσμιες υποθέσεις διαμορφώνονται από τον ανταγωνισμό μεταξύ των κρατών, το οποίο σημαίνει ότι το διεθνές σύστημα είναι, και ίσως πρέπει να παραμείνει εσαεί, αποκεντρωμένο. </a:t>
            </a:r>
          </a:p>
          <a:p>
            <a:pPr>
              <a:lnSpc>
                <a:spcPct val="110000"/>
              </a:lnSpc>
            </a:pPr>
            <a:r>
              <a:rPr lang="el-GR" b="1" dirty="0"/>
              <a:t>Διαφορά με ρεαλιστές</a:t>
            </a:r>
            <a:r>
              <a:rPr lang="el-GR" dirty="0"/>
              <a:t>: ο ανταγωνισμός στο εσωτερικό του συστήματος λαμβάνει χώρα μέσα σε ένα ευρύτερο πλαίσιο αρμονίας, πίστη στον διεθνισμό και στα περιθώρια συνεργασίας που προσφέρει το αποκεντρωμένο κρατικό σύστημα. </a:t>
            </a:r>
            <a:endParaRPr lang="en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BD5D17-77E8-FBFE-E026-BC9653496AF6}"/>
              </a:ext>
            </a:extLst>
          </p:cNvPr>
          <p:cNvSpPr txBox="1"/>
          <p:nvPr/>
        </p:nvSpPr>
        <p:spPr>
          <a:xfrm>
            <a:off x="11045144" y="174525"/>
            <a:ext cx="1267703" cy="35208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5pPr>
            <a:lvl6pPr marL="22860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6pPr>
            <a:lvl7pPr marL="27432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7pPr>
            <a:lvl8pPr marL="32004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8pPr>
            <a:lvl9pPr marL="3657600" algn="l" defTabSz="457200" rtl="0" eaLnBrk="1" latinLnBrk="0" hangingPunct="1">
              <a:defRPr sz="3200" b="1" kern="1200">
                <a:solidFill>
                  <a:schemeClr val="tx1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defRPr>
            </a:lvl9pPr>
          </a:lstStyle>
          <a:p>
            <a:pPr defTabSz="685800">
              <a:defRPr/>
            </a:pP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© </a:t>
            </a:r>
            <a:r>
              <a:rPr lang="el-GR" sz="788" b="0" dirty="0">
                <a:solidFill>
                  <a:prstClr val="white">
                    <a:lumMod val="50000"/>
                  </a:prstClr>
                </a:solidFill>
              </a:rPr>
              <a:t>Εκδόσεις Κριτική</a:t>
            </a:r>
            <a:r>
              <a:rPr lang="en-US" sz="788" b="0" dirty="0">
                <a:solidFill>
                  <a:prstClr val="white">
                    <a:lumMod val="50000"/>
                  </a:prstClr>
                </a:solidFill>
              </a:rPr>
              <a:t> </a:t>
            </a:r>
          </a:p>
          <a:p>
            <a:pPr defTabSz="685800">
              <a:defRPr/>
            </a:pPr>
            <a:r>
              <a:rPr lang="en-US" sz="900" b="0" dirty="0">
                <a:solidFill>
                  <a:prstClr val="white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5907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1172</Words>
  <Application>Microsoft Office PowerPoint</Application>
  <PresentationFormat>Ευρεία οθόνη</PresentationFormat>
  <Paragraphs>99</Paragraphs>
  <Slides>13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13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Helvetica</vt:lpstr>
      <vt:lpstr>Office Theme</vt:lpstr>
      <vt:lpstr>1_Office Theme</vt:lpstr>
      <vt:lpstr>Παρουσίαση του PowerPoint</vt:lpstr>
      <vt:lpstr>Κεφάλαιο 3   Παραδοσιακές θεωρίες                      της παγκόσμιας πολιτικής</vt:lpstr>
      <vt:lpstr>Είδη θεωρίας</vt:lpstr>
      <vt:lpstr>1. ΡΕΑΛΙΣΜΟΣ</vt:lpstr>
      <vt:lpstr>1.1 Κλασικός ρεαλισμός</vt:lpstr>
      <vt:lpstr>1.2 Ικανότητα διακυβέρνησης και εθνικό συμφέρον</vt:lpstr>
      <vt:lpstr>1.3 Η αναρχία και οι συνέπειές της </vt:lpstr>
      <vt:lpstr>1.4 Πολικότητα, σταθερότητα και ισορροπία ισχύος  </vt:lpstr>
      <vt:lpstr>2. ΦΙΛΕΛΕΥΘΕΡΙΣΜΟΣ</vt:lpstr>
      <vt:lpstr>2.1 Φιλελευθερισμός της αλληλεξάρτησης</vt:lpstr>
      <vt:lpstr>2.2 Ρεπουμπλικανικός φιλελευθερισμός</vt:lpstr>
      <vt:lpstr>2.3 Νεοφιλελεύθερος θεσμισμός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Sofia Tipaldou</dc:creator>
  <cp:lastModifiedBy>ΚΑΛΛΙΟΠΗ ΤΣΙΤΟΥΡΑ</cp:lastModifiedBy>
  <cp:revision>125</cp:revision>
  <dcterms:created xsi:type="dcterms:W3CDTF">2025-09-20T14:09:49Z</dcterms:created>
  <dcterms:modified xsi:type="dcterms:W3CDTF">2025-10-06T06:34:14Z</dcterms:modified>
</cp:coreProperties>
</file>