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1pPr>
    <a:lvl2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2pPr>
    <a:lvl3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3pPr>
    <a:lvl4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4pPr>
    <a:lvl5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5pPr>
    <a:lvl6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6pPr>
    <a:lvl7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7pPr>
    <a:lvl8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8pPr>
    <a:lvl9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a:tcStyle>
        <a:tcBdr/>
        <a:fill>
          <a:solidFill>
            <a:srgbClr val="E6F0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a:tcStyle>
        <a:tcBdr/>
        <a:fill>
          <a:solidFill>
            <a:srgbClr val="EAF8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D1E1"/>
          </a:solidFill>
        </a:fill>
      </a:tcStyle>
    </a:wholeTbl>
    <a:band2H>
      <a:tcTxStyle/>
      <a:tcStyle>
        <a:tcBdr/>
        <a:fill>
          <a:solidFill>
            <a:srgbClr val="FCE9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8"/>
  </p:normalViewPr>
  <p:slideViewPr>
    <p:cSldViewPr snapToGrid="0">
      <p:cViewPr varScale="1">
        <p:scale>
          <a:sx n="80" d="100"/>
          <a:sy n="80" d="100"/>
        </p:scale>
        <p:origin x="150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Τίτλος και υπότιτλος">
    <p:spTree>
      <p:nvGrpSpPr>
        <p:cNvPr id="1" name=""/>
        <p:cNvGrpSpPr/>
        <p:nvPr/>
      </p:nvGrpSpPr>
      <p:grpSpPr>
        <a:xfrm>
          <a:off x="0" y="0"/>
          <a:ext cx="0" cy="0"/>
          <a:chOff x="0" y="0"/>
          <a:chExt cx="0" cy="0"/>
        </a:xfrm>
      </p:grpSpPr>
      <p:sp>
        <p:nvSpPr>
          <p:cNvPr id="11" name="Κείμενο τίτλου"/>
          <p:cNvSpPr txBox="1">
            <a:spLocks noGrp="1"/>
          </p:cNvSpPr>
          <p:nvPr>
            <p:ph type="title"/>
          </p:nvPr>
        </p:nvSpPr>
        <p:spPr>
          <a:xfrm>
            <a:off x="1270000" y="1638300"/>
            <a:ext cx="10464800" cy="3302000"/>
          </a:xfrm>
          <a:prstGeom prst="rect">
            <a:avLst/>
          </a:prstGeom>
        </p:spPr>
        <p:txBody>
          <a:bodyPr anchor="b"/>
          <a:lstStyle/>
          <a:p>
            <a:r>
              <a:t>Κείμενο τίτλου</a:t>
            </a:r>
          </a:p>
        </p:txBody>
      </p:sp>
      <p:sp>
        <p:nvSpPr>
          <p:cNvPr id="12" name="Επίπεδο κύριου τμήματος ένα…"/>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13" name="Αριθμός σλάιντ"/>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Παράθεση">
    <p:spTree>
      <p:nvGrpSpPr>
        <p:cNvPr id="1" name=""/>
        <p:cNvGrpSpPr/>
        <p:nvPr/>
      </p:nvGrpSpPr>
      <p:grpSpPr>
        <a:xfrm>
          <a:off x="0" y="0"/>
          <a:ext cx="0" cy="0"/>
          <a:chOff x="0" y="0"/>
          <a:chExt cx="0" cy="0"/>
        </a:xfrm>
      </p:grpSpPr>
      <p:sp>
        <p:nvSpPr>
          <p:cNvPr id="93" name="Επίπεδο κύριου τμήματος ένα…"/>
          <p:cNvSpPr txBox="1">
            <a:spLocks noGrp="1"/>
          </p:cNvSpPr>
          <p:nvPr>
            <p:ph type="body" sz="quarter" idx="1"/>
          </p:nvPr>
        </p:nvSpPr>
        <p:spPr>
          <a:xfrm>
            <a:off x="1270000" y="6362700"/>
            <a:ext cx="10464800" cy="461366"/>
          </a:xfrm>
          <a:prstGeom prst="rect">
            <a:avLst/>
          </a:prstGeom>
        </p:spPr>
        <p:txBody>
          <a:bodyPr anchor="t"/>
          <a:lstStyle>
            <a:lvl1pPr marL="0" indent="0" algn="ctr">
              <a:spcBef>
                <a:spcPts val="0"/>
              </a:spcBef>
              <a:buSzTx/>
              <a:buNone/>
              <a:defRPr sz="2400" i="1"/>
            </a:lvl1pPr>
            <a:lvl2pPr marL="777875" indent="-333375" algn="ctr">
              <a:spcBef>
                <a:spcPts val="0"/>
              </a:spcBef>
              <a:defRPr sz="2400" i="1"/>
            </a:lvl2pPr>
            <a:lvl3pPr marL="1222375" indent="-333375" algn="ctr">
              <a:spcBef>
                <a:spcPts val="0"/>
              </a:spcBef>
              <a:defRPr sz="2400" i="1"/>
            </a:lvl3pPr>
            <a:lvl4pPr marL="1666875" indent="-333375" algn="ctr">
              <a:spcBef>
                <a:spcPts val="0"/>
              </a:spcBef>
              <a:defRPr sz="2400" i="1"/>
            </a:lvl4pPr>
            <a:lvl5pPr marL="2111375" indent="-333375" algn="ctr">
              <a:spcBef>
                <a:spcPts val="0"/>
              </a:spcBef>
              <a:defRPr sz="2400" i="1"/>
            </a:lvl5p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94" name="«Πληκτρολογήστε παράθεση εδώ.»"/>
          <p:cNvSpPr txBox="1">
            <a:spLocks noGrp="1"/>
          </p:cNvSpPr>
          <p:nvPr>
            <p:ph type="body" sz="quarter" idx="13"/>
          </p:nvPr>
        </p:nvSpPr>
        <p:spPr>
          <a:xfrm>
            <a:off x="1270000" y="4267112"/>
            <a:ext cx="10464800" cy="609779"/>
          </a:xfrm>
          <a:prstGeom prst="rect">
            <a:avLst/>
          </a:prstGeom>
        </p:spPr>
        <p:txBody>
          <a:bodyPr/>
          <a:lstStyle/>
          <a:p>
            <a:endParaRPr/>
          </a:p>
        </p:txBody>
      </p:sp>
      <p:sp>
        <p:nvSpPr>
          <p:cNvPr id="95"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Φωτογραφία">
    <p:spTree>
      <p:nvGrpSpPr>
        <p:cNvPr id="1" name=""/>
        <p:cNvGrpSpPr/>
        <p:nvPr/>
      </p:nvGrpSpPr>
      <p:grpSpPr>
        <a:xfrm>
          <a:off x="0" y="0"/>
          <a:ext cx="0" cy="0"/>
          <a:chOff x="0" y="0"/>
          <a:chExt cx="0" cy="0"/>
        </a:xfrm>
      </p:grpSpPr>
      <p:sp>
        <p:nvSpPr>
          <p:cNvPr id="102" name="Εικόνα"/>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Κενό">
    <p:spTree>
      <p:nvGrpSpPr>
        <p:cNvPr id="1" name=""/>
        <p:cNvGrpSpPr/>
        <p:nvPr/>
      </p:nvGrpSpPr>
      <p:grpSpPr>
        <a:xfrm>
          <a:off x="0" y="0"/>
          <a:ext cx="0" cy="0"/>
          <a:chOff x="0" y="0"/>
          <a:chExt cx="0" cy="0"/>
        </a:xfrm>
      </p:grpSpPr>
      <p:sp>
        <p:nvSpPr>
          <p:cNvPr id="110"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Φωτογραφία - Οριζόντια">
    <p:spTree>
      <p:nvGrpSpPr>
        <p:cNvPr id="1" name=""/>
        <p:cNvGrpSpPr/>
        <p:nvPr/>
      </p:nvGrpSpPr>
      <p:grpSpPr>
        <a:xfrm>
          <a:off x="0" y="0"/>
          <a:ext cx="0" cy="0"/>
          <a:chOff x="0" y="0"/>
          <a:chExt cx="0" cy="0"/>
        </a:xfrm>
      </p:grpSpPr>
      <p:sp>
        <p:nvSpPr>
          <p:cNvPr id="20" name="Εικόνα"/>
          <p:cNvSpPr>
            <a:spLocks noGrp="1"/>
          </p:cNvSpPr>
          <p:nvPr>
            <p:ph type="pic" idx="13"/>
          </p:nvPr>
        </p:nvSpPr>
        <p:spPr>
          <a:xfrm>
            <a:off x="1625600" y="673100"/>
            <a:ext cx="9753600" cy="5905500"/>
          </a:xfrm>
          <a:prstGeom prst="rect">
            <a:avLst/>
          </a:prstGeom>
        </p:spPr>
        <p:txBody>
          <a:bodyPr lIns="91439" tIns="45719" rIns="91439" bIns="45719" anchor="t">
            <a:noAutofit/>
          </a:bodyPr>
          <a:lstStyle/>
          <a:p>
            <a:endParaRPr/>
          </a:p>
        </p:txBody>
      </p:sp>
      <p:sp>
        <p:nvSpPr>
          <p:cNvPr id="21" name="Κείμενο τίτλου"/>
          <p:cNvSpPr txBox="1">
            <a:spLocks noGrp="1"/>
          </p:cNvSpPr>
          <p:nvPr>
            <p:ph type="title"/>
          </p:nvPr>
        </p:nvSpPr>
        <p:spPr>
          <a:xfrm>
            <a:off x="1270000" y="6718300"/>
            <a:ext cx="10464800" cy="1422400"/>
          </a:xfrm>
          <a:prstGeom prst="rect">
            <a:avLst/>
          </a:prstGeom>
        </p:spPr>
        <p:txBody>
          <a:bodyPr anchor="b"/>
          <a:lstStyle/>
          <a:p>
            <a:r>
              <a:t>Κείμενο τίτλου</a:t>
            </a:r>
          </a:p>
        </p:txBody>
      </p:sp>
      <p:sp>
        <p:nvSpPr>
          <p:cNvPr id="22" name="Επίπεδο κύριου τμήματος ένα…"/>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23"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Τίτλος - Κέντρο">
    <p:spTree>
      <p:nvGrpSpPr>
        <p:cNvPr id="1" name=""/>
        <p:cNvGrpSpPr/>
        <p:nvPr/>
      </p:nvGrpSpPr>
      <p:grpSpPr>
        <a:xfrm>
          <a:off x="0" y="0"/>
          <a:ext cx="0" cy="0"/>
          <a:chOff x="0" y="0"/>
          <a:chExt cx="0" cy="0"/>
        </a:xfrm>
      </p:grpSpPr>
      <p:sp>
        <p:nvSpPr>
          <p:cNvPr id="30" name="Κείμενο τίτλου"/>
          <p:cNvSpPr txBox="1">
            <a:spLocks noGrp="1"/>
          </p:cNvSpPr>
          <p:nvPr>
            <p:ph type="title"/>
          </p:nvPr>
        </p:nvSpPr>
        <p:spPr>
          <a:xfrm>
            <a:off x="1270000" y="3225800"/>
            <a:ext cx="10464800" cy="3302000"/>
          </a:xfrm>
          <a:prstGeom prst="rect">
            <a:avLst/>
          </a:prstGeom>
        </p:spPr>
        <p:txBody>
          <a:bodyPr/>
          <a:lstStyle/>
          <a:p>
            <a:r>
              <a:t>Κείμενο τίτλου</a:t>
            </a:r>
          </a:p>
        </p:txBody>
      </p:sp>
      <p:sp>
        <p:nvSpPr>
          <p:cNvPr id="31"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Φωτογραφία - κατακόρυφη">
    <p:spTree>
      <p:nvGrpSpPr>
        <p:cNvPr id="1" name=""/>
        <p:cNvGrpSpPr/>
        <p:nvPr/>
      </p:nvGrpSpPr>
      <p:grpSpPr>
        <a:xfrm>
          <a:off x="0" y="0"/>
          <a:ext cx="0" cy="0"/>
          <a:chOff x="0" y="0"/>
          <a:chExt cx="0" cy="0"/>
        </a:xfrm>
      </p:grpSpPr>
      <p:sp>
        <p:nvSpPr>
          <p:cNvPr id="38" name="Εικόνα"/>
          <p:cNvSpPr>
            <a:spLocks noGrp="1"/>
          </p:cNvSpPr>
          <p:nvPr>
            <p:ph type="pic" sz="half" idx="13"/>
          </p:nvPr>
        </p:nvSpPr>
        <p:spPr>
          <a:xfrm>
            <a:off x="6718300" y="635000"/>
            <a:ext cx="5334000" cy="8216900"/>
          </a:xfrm>
          <a:prstGeom prst="rect">
            <a:avLst/>
          </a:prstGeom>
        </p:spPr>
        <p:txBody>
          <a:bodyPr lIns="91439" tIns="45719" rIns="91439" bIns="45719" anchor="t">
            <a:noAutofit/>
          </a:bodyPr>
          <a:lstStyle/>
          <a:p>
            <a:endParaRPr/>
          </a:p>
        </p:txBody>
      </p:sp>
      <p:sp>
        <p:nvSpPr>
          <p:cNvPr id="39" name="Κείμενο τίτλου"/>
          <p:cNvSpPr txBox="1">
            <a:spLocks noGrp="1"/>
          </p:cNvSpPr>
          <p:nvPr>
            <p:ph type="title"/>
          </p:nvPr>
        </p:nvSpPr>
        <p:spPr>
          <a:xfrm>
            <a:off x="952500" y="635000"/>
            <a:ext cx="5334000" cy="3987800"/>
          </a:xfrm>
          <a:prstGeom prst="rect">
            <a:avLst/>
          </a:prstGeom>
        </p:spPr>
        <p:txBody>
          <a:bodyPr anchor="b"/>
          <a:lstStyle>
            <a:lvl1pPr>
              <a:defRPr sz="6000"/>
            </a:lvl1pPr>
          </a:lstStyle>
          <a:p>
            <a:r>
              <a:t>Κείμενο τίτλου</a:t>
            </a:r>
          </a:p>
        </p:txBody>
      </p:sp>
      <p:sp>
        <p:nvSpPr>
          <p:cNvPr id="40" name="Επίπεδο κύριου τμήματος ένα…"/>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41"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Τίτλος - Πάνω">
    <p:spTree>
      <p:nvGrpSpPr>
        <p:cNvPr id="1" name=""/>
        <p:cNvGrpSpPr/>
        <p:nvPr/>
      </p:nvGrpSpPr>
      <p:grpSpPr>
        <a:xfrm>
          <a:off x="0" y="0"/>
          <a:ext cx="0" cy="0"/>
          <a:chOff x="0" y="0"/>
          <a:chExt cx="0" cy="0"/>
        </a:xfrm>
      </p:grpSpPr>
      <p:sp>
        <p:nvSpPr>
          <p:cNvPr id="48" name="Κείμενο τίτλου"/>
          <p:cNvSpPr txBox="1">
            <a:spLocks noGrp="1"/>
          </p:cNvSpPr>
          <p:nvPr>
            <p:ph type="title"/>
          </p:nvPr>
        </p:nvSpPr>
        <p:spPr>
          <a:prstGeom prst="rect">
            <a:avLst/>
          </a:prstGeom>
        </p:spPr>
        <p:txBody>
          <a:bodyPr/>
          <a:lstStyle/>
          <a:p>
            <a:r>
              <a:t>Κείμενο τίτλου</a:t>
            </a:r>
          </a:p>
        </p:txBody>
      </p:sp>
      <p:sp>
        <p:nvSpPr>
          <p:cNvPr id="49"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Τίτλος και κουκκίδες">
    <p:spTree>
      <p:nvGrpSpPr>
        <p:cNvPr id="1" name=""/>
        <p:cNvGrpSpPr/>
        <p:nvPr/>
      </p:nvGrpSpPr>
      <p:grpSpPr>
        <a:xfrm>
          <a:off x="0" y="0"/>
          <a:ext cx="0" cy="0"/>
          <a:chOff x="0" y="0"/>
          <a:chExt cx="0" cy="0"/>
        </a:xfrm>
      </p:grpSpPr>
      <p:sp>
        <p:nvSpPr>
          <p:cNvPr id="56" name="Κείμενο τίτλου"/>
          <p:cNvSpPr txBox="1">
            <a:spLocks noGrp="1"/>
          </p:cNvSpPr>
          <p:nvPr>
            <p:ph type="title"/>
          </p:nvPr>
        </p:nvSpPr>
        <p:spPr>
          <a:prstGeom prst="rect">
            <a:avLst/>
          </a:prstGeom>
        </p:spPr>
        <p:txBody>
          <a:bodyPr/>
          <a:lstStyle/>
          <a:p>
            <a:r>
              <a:t>Κείμενο τίτλου</a:t>
            </a:r>
          </a:p>
        </p:txBody>
      </p:sp>
      <p:sp>
        <p:nvSpPr>
          <p:cNvPr id="57" name="Επίπεδο κύριου τμήματος ένα…"/>
          <p:cNvSpPr txBox="1">
            <a:spLocks noGrp="1"/>
          </p:cNvSpPr>
          <p:nvPr>
            <p:ph type="body" idx="1"/>
          </p:nvPr>
        </p:nvSpPr>
        <p:spPr>
          <a:prstGeom prst="rect">
            <a:avLst/>
          </a:prstGeom>
        </p:spPr>
        <p:txBody>
          <a:body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58"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Τίτλος, κουκκίδες και φωτογραφίες">
    <p:spTree>
      <p:nvGrpSpPr>
        <p:cNvPr id="1" name=""/>
        <p:cNvGrpSpPr/>
        <p:nvPr/>
      </p:nvGrpSpPr>
      <p:grpSpPr>
        <a:xfrm>
          <a:off x="0" y="0"/>
          <a:ext cx="0" cy="0"/>
          <a:chOff x="0" y="0"/>
          <a:chExt cx="0" cy="0"/>
        </a:xfrm>
      </p:grpSpPr>
      <p:sp>
        <p:nvSpPr>
          <p:cNvPr id="65" name="Εικόνα"/>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Κείμενο τίτλου"/>
          <p:cNvSpPr txBox="1">
            <a:spLocks noGrp="1"/>
          </p:cNvSpPr>
          <p:nvPr>
            <p:ph type="title"/>
          </p:nvPr>
        </p:nvSpPr>
        <p:spPr>
          <a:prstGeom prst="rect">
            <a:avLst/>
          </a:prstGeom>
        </p:spPr>
        <p:txBody>
          <a:bodyPr/>
          <a:lstStyle/>
          <a:p>
            <a:r>
              <a:t>Κείμενο τίτλου</a:t>
            </a:r>
          </a:p>
        </p:txBody>
      </p:sp>
      <p:sp>
        <p:nvSpPr>
          <p:cNvPr id="67" name="Επίπεδο κύριου τμήματος ένα…"/>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68" name="Αριθμός σλάιντ"/>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Κουκκίδες">
    <p:spTree>
      <p:nvGrpSpPr>
        <p:cNvPr id="1" name=""/>
        <p:cNvGrpSpPr/>
        <p:nvPr/>
      </p:nvGrpSpPr>
      <p:grpSpPr>
        <a:xfrm>
          <a:off x="0" y="0"/>
          <a:ext cx="0" cy="0"/>
          <a:chOff x="0" y="0"/>
          <a:chExt cx="0" cy="0"/>
        </a:xfrm>
      </p:grpSpPr>
      <p:sp>
        <p:nvSpPr>
          <p:cNvPr id="75" name="Επίπεδο κύριου τμήματος ένα…"/>
          <p:cNvSpPr txBox="1">
            <a:spLocks noGrp="1"/>
          </p:cNvSpPr>
          <p:nvPr>
            <p:ph type="body" idx="1"/>
          </p:nvPr>
        </p:nvSpPr>
        <p:spPr>
          <a:xfrm>
            <a:off x="952500" y="1270000"/>
            <a:ext cx="11099800" cy="7213600"/>
          </a:xfrm>
          <a:prstGeom prst="rect">
            <a:avLst/>
          </a:prstGeom>
        </p:spPr>
        <p:txBody>
          <a:body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76"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Φωτογραφία - 3 εικόνες">
    <p:spTree>
      <p:nvGrpSpPr>
        <p:cNvPr id="1" name=""/>
        <p:cNvGrpSpPr/>
        <p:nvPr/>
      </p:nvGrpSpPr>
      <p:grpSpPr>
        <a:xfrm>
          <a:off x="0" y="0"/>
          <a:ext cx="0" cy="0"/>
          <a:chOff x="0" y="0"/>
          <a:chExt cx="0" cy="0"/>
        </a:xfrm>
      </p:grpSpPr>
      <p:sp>
        <p:nvSpPr>
          <p:cNvPr id="83" name="Εικόνα"/>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Εικόνα"/>
          <p:cNvSpPr>
            <a:spLocks noGrp="1"/>
          </p:cNvSpPr>
          <p:nvPr>
            <p:ph type="pic" sz="quarter" idx="14"/>
          </p:nvPr>
        </p:nvSpPr>
        <p:spPr>
          <a:xfrm>
            <a:off x="6718300" y="889000"/>
            <a:ext cx="5334000" cy="3771900"/>
          </a:xfrm>
          <a:prstGeom prst="rect">
            <a:avLst/>
          </a:prstGeom>
        </p:spPr>
        <p:txBody>
          <a:bodyPr lIns="91439" tIns="45719" rIns="91439" bIns="45719" anchor="t">
            <a:noAutofit/>
          </a:bodyPr>
          <a:lstStyle/>
          <a:p>
            <a:endParaRPr/>
          </a:p>
        </p:txBody>
      </p:sp>
      <p:sp>
        <p:nvSpPr>
          <p:cNvPr id="85" name="Εικόνα"/>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Κείμενο τίτλου"/>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Κείμενο τίτλου</a:t>
            </a:r>
          </a:p>
        </p:txBody>
      </p:sp>
      <p:sp>
        <p:nvSpPr>
          <p:cNvPr id="3" name="Επίπεδο κύριου τμήματος ένα…"/>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4" name="Αριθμός σλάιντ"/>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3A5A2"/>
        </a:solidFill>
        <a:effectLst/>
      </p:bgPr>
    </p:bg>
    <p:spTree>
      <p:nvGrpSpPr>
        <p:cNvPr id="1" name=""/>
        <p:cNvGrpSpPr/>
        <p:nvPr/>
      </p:nvGrpSpPr>
      <p:grpSpPr>
        <a:xfrm>
          <a:off x="0" y="0"/>
          <a:ext cx="0" cy="0"/>
          <a:chOff x="0" y="0"/>
          <a:chExt cx="0" cy="0"/>
        </a:xfrm>
      </p:grpSpPr>
      <p:sp>
        <p:nvSpPr>
          <p:cNvPr id="119" name="Αντεγκληματική Πολιτική"/>
          <p:cNvSpPr txBox="1">
            <a:spLocks noGrp="1"/>
          </p:cNvSpPr>
          <p:nvPr>
            <p:ph type="ctrTitle"/>
          </p:nvPr>
        </p:nvSpPr>
        <p:spPr>
          <a:xfrm>
            <a:off x="1658738" y="1519764"/>
            <a:ext cx="9347929" cy="1278360"/>
          </a:xfrm>
          <a:prstGeom prst="rect">
            <a:avLst/>
          </a:prstGeom>
          <a:solidFill>
            <a:srgbClr val="FAC1C0">
              <a:alpha val="68224"/>
            </a:srgbClr>
          </a:solidFill>
          <a:effectLst>
            <a:outerShdw blurRad="114300" dist="350905" dir="5400000" rotWithShape="0">
              <a:srgbClr val="000000">
                <a:alpha val="75000"/>
              </a:srgbClr>
            </a:outerShdw>
            <a:reflection stA="86046" endPos="40000" dir="5400000" sy="-100000" algn="bl" rotWithShape="0"/>
          </a:effectLst>
        </p:spPr>
        <p:txBody>
          <a:bodyPr anchor="ctr"/>
          <a:lstStyle>
            <a:lvl1pPr defTabSz="560830">
              <a:defRPr sz="5700">
                <a:latin typeface="Lucida Grande"/>
                <a:ea typeface="Lucida Grande"/>
                <a:cs typeface="Lucida Grande"/>
                <a:sym typeface="Lucida Grande"/>
              </a:defRPr>
            </a:lvl1pPr>
          </a:lstStyle>
          <a:p>
            <a:r>
              <a:t>Αντεγκληματική Πολιτική</a:t>
            </a:r>
          </a:p>
        </p:txBody>
      </p:sp>
      <p:sp>
        <p:nvSpPr>
          <p:cNvPr id="120" name="Παντειο Πανεπιστήμιο…"/>
          <p:cNvSpPr txBox="1">
            <a:spLocks noGrp="1"/>
          </p:cNvSpPr>
          <p:nvPr>
            <p:ph type="subTitle" sz="quarter" idx="1"/>
          </p:nvPr>
        </p:nvSpPr>
        <p:spPr>
          <a:xfrm>
            <a:off x="976707" y="7020045"/>
            <a:ext cx="6088662" cy="1951141"/>
          </a:xfrm>
          <a:prstGeom prst="rect">
            <a:avLst/>
          </a:prstGeom>
          <a:gradFill>
            <a:gsLst>
              <a:gs pos="0">
                <a:srgbClr val="FFC9B5"/>
              </a:gs>
              <a:gs pos="100000">
                <a:srgbClr val="A585B5"/>
              </a:gs>
            </a:gsLst>
            <a:lin ang="5400000"/>
          </a:gradFill>
          <a:effectLst>
            <a:reflection stA="39256" endPos="40000" dir="5400000" sy="-100000" algn="bl" rotWithShape="0"/>
          </a:effectLst>
        </p:spPr>
        <p:txBody>
          <a:bodyPr anchor="ctr"/>
          <a:lstStyle/>
          <a:p>
            <a:pPr>
              <a:defRPr sz="2100"/>
            </a:pPr>
            <a:r>
              <a:rPr dirty="0" err="1"/>
              <a:t>Π</a:t>
            </a:r>
            <a:r>
              <a:rPr dirty="0"/>
              <a:t>α</a:t>
            </a:r>
            <a:r>
              <a:rPr dirty="0" err="1"/>
              <a:t>ντειο</a:t>
            </a:r>
            <a:r>
              <a:rPr dirty="0"/>
              <a:t> </a:t>
            </a:r>
            <a:r>
              <a:rPr dirty="0" err="1"/>
              <a:t>Π</a:t>
            </a:r>
            <a:r>
              <a:rPr dirty="0"/>
              <a:t>α</a:t>
            </a:r>
            <a:r>
              <a:rPr dirty="0" err="1"/>
              <a:t>νε</a:t>
            </a:r>
            <a:r>
              <a:rPr dirty="0"/>
              <a:t>π</a:t>
            </a:r>
            <a:r>
              <a:rPr dirty="0" err="1"/>
              <a:t>ιστήμιο</a:t>
            </a:r>
            <a:r>
              <a:rPr dirty="0"/>
              <a:t> </a:t>
            </a:r>
          </a:p>
          <a:p>
            <a:pPr>
              <a:defRPr sz="2100"/>
            </a:pPr>
            <a:r>
              <a:rPr dirty="0" err="1"/>
              <a:t>Τμήμ</a:t>
            </a:r>
            <a:r>
              <a:rPr dirty="0"/>
              <a:t>α </a:t>
            </a:r>
            <a:r>
              <a:rPr dirty="0" err="1"/>
              <a:t>Κοινωνικής</a:t>
            </a:r>
            <a:r>
              <a:rPr dirty="0"/>
              <a:t> </a:t>
            </a:r>
            <a:r>
              <a:rPr dirty="0" err="1"/>
              <a:t>Ανθρω</a:t>
            </a:r>
            <a:r>
              <a:rPr dirty="0"/>
              <a:t>π</a:t>
            </a:r>
            <a:r>
              <a:rPr dirty="0" err="1"/>
              <a:t>ολογί</a:t>
            </a:r>
            <a:r>
              <a:rPr dirty="0"/>
              <a:t>α</a:t>
            </a:r>
            <a:r>
              <a:rPr dirty="0" err="1"/>
              <a:t>ς</a:t>
            </a:r>
            <a:endParaRPr dirty="0"/>
          </a:p>
          <a:p>
            <a:pPr>
              <a:defRPr sz="2100"/>
            </a:pPr>
            <a:r>
              <a:rPr dirty="0" err="1"/>
              <a:t>Διδάσκουσ</a:t>
            </a:r>
            <a:r>
              <a:rPr dirty="0"/>
              <a:t>α: </a:t>
            </a:r>
          </a:p>
          <a:p>
            <a:pPr>
              <a:defRPr sz="2100"/>
            </a:pPr>
            <a:r>
              <a:rPr dirty="0" err="1"/>
              <a:t>Κ</a:t>
            </a:r>
            <a:r>
              <a:rPr dirty="0"/>
              <a:t>α</a:t>
            </a:r>
            <a:r>
              <a:rPr dirty="0" err="1"/>
              <a:t>θηγήτρι</a:t>
            </a:r>
            <a:r>
              <a:rPr dirty="0"/>
              <a:t>α </a:t>
            </a:r>
            <a:r>
              <a:rPr dirty="0" err="1"/>
              <a:t>Σοφί</a:t>
            </a:r>
            <a:r>
              <a:rPr dirty="0"/>
              <a:t>α Βιδάλη</a:t>
            </a:r>
          </a:p>
          <a:p>
            <a:pPr>
              <a:defRPr sz="2100"/>
            </a:pPr>
            <a:r>
              <a:rPr dirty="0" err="1"/>
              <a:t>Ακ</a:t>
            </a:r>
            <a:r>
              <a:rPr dirty="0"/>
              <a:t>α</a:t>
            </a:r>
            <a:r>
              <a:rPr dirty="0" err="1"/>
              <a:t>δημ</a:t>
            </a:r>
            <a:r>
              <a:rPr dirty="0"/>
              <a:t>α</a:t>
            </a:r>
            <a:r>
              <a:rPr dirty="0" err="1"/>
              <a:t>ϊκό</a:t>
            </a:r>
            <a:r>
              <a:rPr dirty="0"/>
              <a:t> </a:t>
            </a:r>
            <a:r>
              <a:rPr dirty="0" err="1"/>
              <a:t>έτος</a:t>
            </a:r>
            <a:r>
              <a:rPr dirty="0"/>
              <a:t> </a:t>
            </a:r>
            <a:r>
              <a:rPr lang="el-GR" dirty="0"/>
              <a:t>2022-2023</a:t>
            </a:r>
            <a:r>
              <a:rPr dirty="0"/>
              <a:t> (</a:t>
            </a:r>
            <a:r>
              <a:rPr dirty="0" err="1"/>
              <a:t>ε</a:t>
            </a:r>
            <a:r>
              <a:rPr dirty="0"/>
              <a:t>α</a:t>
            </a:r>
            <a:r>
              <a:rPr dirty="0" err="1"/>
              <a:t>ρινό</a:t>
            </a:r>
            <a:r>
              <a:rPr dirty="0"/>
              <a:t> </a:t>
            </a:r>
            <a:r>
              <a:rPr dirty="0" err="1"/>
              <a:t>εξάμηνο</a:t>
            </a:r>
            <a:r>
              <a:rPr dirty="0"/>
              <a:t>).</a:t>
            </a:r>
          </a:p>
        </p:txBody>
      </p:sp>
      <p:sp>
        <p:nvSpPr>
          <p:cNvPr id="121" name="Αριθμός σλάιντ"/>
          <p:cNvSpPr txBox="1">
            <a:spLocks noGrp="1"/>
          </p:cNvSpPr>
          <p:nvPr>
            <p:ph type="sldNum" sz="quarter" idx="4294967295"/>
          </p:nvPr>
        </p:nvSpPr>
        <p:spPr>
          <a:xfrm>
            <a:off x="6385373" y="9296399"/>
            <a:ext cx="227280" cy="32430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Helvetica Neue Thin"/>
                <a:ea typeface="Helvetica Neue Thin"/>
                <a:cs typeface="Helvetica Neue Thin"/>
                <a:sym typeface="Helvetica Neue Thin"/>
              </a:defRPr>
            </a:lvl1pPr>
          </a:lstStyle>
          <a:p>
            <a:fld id="{86CB4B4D-7CA3-9044-876B-883B54F8677D}" type="slidenum">
              <a:t>1</a:t>
            </a:fld>
            <a:endParaRPr/>
          </a:p>
        </p:txBody>
      </p:sp>
      <p:sp>
        <p:nvSpPr>
          <p:cNvPr id="122" name="Μάθημα 3ο"/>
          <p:cNvSpPr txBox="1"/>
          <p:nvPr/>
        </p:nvSpPr>
        <p:spPr>
          <a:xfrm>
            <a:off x="7889861" y="7379031"/>
            <a:ext cx="3778277" cy="456535"/>
          </a:xfrm>
          <a:prstGeom prst="rect">
            <a:avLst/>
          </a:prstGeom>
          <a:ln w="12700">
            <a:miter lim="400000"/>
          </a:ln>
          <a:effectLst>
            <a:outerShdw blurRad="355600" rotWithShape="0">
              <a:srgbClr val="000000">
                <a:alpha val="75000"/>
              </a:srgbClr>
            </a:outerShdw>
            <a:reflection stA="50000" endPos="40000" dir="5400000" sy="-100000" algn="bl" rotWithShape="0"/>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2300"/>
            </a:pPr>
            <a:r>
              <a:rPr dirty="0" err="1"/>
              <a:t>Β</a:t>
            </a:r>
            <a:r>
              <a:rPr dirty="0"/>
              <a:t>α</a:t>
            </a:r>
            <a:r>
              <a:rPr dirty="0" err="1"/>
              <a:t>σικά</a:t>
            </a:r>
            <a:r>
              <a:rPr dirty="0"/>
              <a:t> </a:t>
            </a:r>
            <a:r>
              <a:rPr dirty="0" err="1"/>
              <a:t>σημεί</a:t>
            </a:r>
            <a:r>
              <a:rPr dirty="0"/>
              <a:t>α πα</a:t>
            </a:r>
            <a:r>
              <a:rPr dirty="0" err="1"/>
              <a:t>ρ</a:t>
            </a:r>
            <a:r>
              <a:rPr dirty="0"/>
              <a:t>α</a:t>
            </a:r>
            <a:r>
              <a:rPr dirty="0" err="1"/>
              <a:t>δόσεων</a:t>
            </a:r>
            <a:endParaRPr dirty="0"/>
          </a:p>
        </p:txBody>
      </p:sp>
      <p:sp>
        <p:nvSpPr>
          <p:cNvPr id="123" name="Ιδεολογικές αναφορές της Αντεγκληματικής Πολιτικής…"/>
          <p:cNvSpPr txBox="1"/>
          <p:nvPr/>
        </p:nvSpPr>
        <p:spPr>
          <a:xfrm>
            <a:off x="2534776" y="3702236"/>
            <a:ext cx="7283579" cy="1934259"/>
          </a:xfrm>
          <a:prstGeom prst="rect">
            <a:avLst/>
          </a:prstGeom>
          <a:gradFill>
            <a:gsLst>
              <a:gs pos="0">
                <a:schemeClr val="accent5">
                  <a:hueOff val="-200295"/>
                  <a:lumOff val="22393"/>
                </a:schemeClr>
              </a:gs>
              <a:gs pos="84303">
                <a:schemeClr val="accent5">
                  <a:hueOff val="-230421"/>
                  <a:lumOff val="31419"/>
                </a:schemeClr>
              </a:gs>
              <a:gs pos="97803">
                <a:srgbClr val="FFD6D3"/>
              </a:gs>
            </a:gsLst>
            <a:path path="circle">
              <a:fillToRect l="62278" t="119636" r="37721" b="-19636"/>
            </a:path>
          </a:gradFill>
          <a:ln w="12700">
            <a:miter lim="400000"/>
          </a:ln>
          <a:effectLst>
            <a:reflection stA="55721" endPos="40000" dir="5400000" sy="-100000" algn="bl" rotWithShape="0"/>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a:latin typeface="Helvetica Neue Medium"/>
                <a:ea typeface="Helvetica Neue Medium"/>
                <a:cs typeface="Helvetica Neue Medium"/>
                <a:sym typeface="Helvetica Neue Medium"/>
              </a:defRPr>
            </a:pPr>
            <a:r>
              <a:t>Ιδεολογικές αναφορές της Αντεγκληματικής Πολιτικής</a:t>
            </a:r>
          </a:p>
          <a:p>
            <a:pPr>
              <a:defRPr>
                <a:latin typeface="Helvetica Neue Medium"/>
                <a:ea typeface="Helvetica Neue Medium"/>
                <a:cs typeface="Helvetica Neue Medium"/>
                <a:sym typeface="Helvetica Neue Medium"/>
              </a:defRPr>
            </a:pPr>
            <a:r>
              <a:t>Πρότυπα Αντεγκληματικής Πολιτικής- </a:t>
            </a:r>
          </a:p>
          <a:p>
            <a:pPr>
              <a:defRPr>
                <a:latin typeface="Helvetica Neue Medium"/>
                <a:ea typeface="Helvetica Neue Medium"/>
                <a:cs typeface="Helvetica Neue Medium"/>
                <a:sym typeface="Helvetica Neue Medium"/>
              </a:defRPr>
            </a:pPr>
            <a:r>
              <a:t>Ιδεολογία της άμυνας της κοινωνίας από το έγκλημα.΄</a:t>
            </a:r>
          </a:p>
        </p:txBody>
      </p:sp>
      <p:sp>
        <p:nvSpPr>
          <p:cNvPr id="124" name="Βιβλίο αναφοράς:…"/>
          <p:cNvSpPr txBox="1"/>
          <p:nvPr/>
        </p:nvSpPr>
        <p:spPr>
          <a:xfrm>
            <a:off x="8596132" y="8187711"/>
            <a:ext cx="2417329" cy="779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1000"/>
            </a:pPr>
            <a:r>
              <a:rPr sz="1100" dirty="0" err="1"/>
              <a:t>Βι</a:t>
            </a:r>
            <a:r>
              <a:rPr sz="1100" dirty="0"/>
              <a:t>β</a:t>
            </a:r>
            <a:r>
              <a:rPr sz="1100" dirty="0" err="1"/>
              <a:t>λίο</a:t>
            </a:r>
            <a:r>
              <a:rPr sz="1100" dirty="0"/>
              <a:t> α</a:t>
            </a:r>
            <a:r>
              <a:rPr sz="1100" dirty="0" err="1"/>
              <a:t>ν</a:t>
            </a:r>
            <a:r>
              <a:rPr sz="1100" dirty="0"/>
              <a:t>α</a:t>
            </a:r>
            <a:r>
              <a:rPr sz="1100" dirty="0" err="1"/>
              <a:t>φοράς</a:t>
            </a:r>
            <a:r>
              <a:rPr sz="1100" dirty="0"/>
              <a:t>: </a:t>
            </a:r>
          </a:p>
          <a:p>
            <a:pPr>
              <a:defRPr sz="1000"/>
            </a:pPr>
            <a:r>
              <a:rPr sz="1100" dirty="0" err="1"/>
              <a:t>Σ</a:t>
            </a:r>
            <a:r>
              <a:rPr sz="1100" dirty="0"/>
              <a:t>. Βιδάλη, 2017, </a:t>
            </a:r>
            <a:r>
              <a:rPr sz="1100" i="1" dirty="0" err="1"/>
              <a:t>Πέρ</a:t>
            </a:r>
            <a:r>
              <a:rPr sz="1100" i="1" dirty="0"/>
              <a:t>α απ</a:t>
            </a:r>
            <a:r>
              <a:rPr sz="1100" i="1" dirty="0" err="1"/>
              <a:t>ό</a:t>
            </a:r>
            <a:r>
              <a:rPr sz="1100" i="1" dirty="0"/>
              <a:t> </a:t>
            </a:r>
            <a:r>
              <a:rPr sz="1100" i="1" dirty="0" err="1"/>
              <a:t>τ</a:t>
            </a:r>
            <a:r>
              <a:rPr sz="1100" i="1" dirty="0"/>
              <a:t>α </a:t>
            </a:r>
            <a:r>
              <a:rPr sz="1100" i="1" dirty="0" err="1"/>
              <a:t>όρι</a:t>
            </a:r>
            <a:r>
              <a:rPr sz="1100" i="1" dirty="0"/>
              <a:t>α.</a:t>
            </a:r>
          </a:p>
          <a:p>
            <a:pPr>
              <a:defRPr sz="1000"/>
            </a:pPr>
            <a:r>
              <a:rPr sz="1100" i="1" dirty="0"/>
              <a:t> </a:t>
            </a:r>
            <a:r>
              <a:rPr sz="1100" i="1" dirty="0" err="1"/>
              <a:t>Η</a:t>
            </a:r>
            <a:r>
              <a:rPr sz="1100" i="1" dirty="0"/>
              <a:t> α</a:t>
            </a:r>
            <a:r>
              <a:rPr sz="1100" i="1" dirty="0" err="1"/>
              <a:t>ντεγκλημ</a:t>
            </a:r>
            <a:r>
              <a:rPr sz="1100" i="1" dirty="0"/>
              <a:t>α</a:t>
            </a:r>
            <a:r>
              <a:rPr sz="1100" i="1" dirty="0" err="1"/>
              <a:t>τική</a:t>
            </a:r>
            <a:r>
              <a:rPr sz="1100" i="1" dirty="0"/>
              <a:t> π</a:t>
            </a:r>
            <a:r>
              <a:rPr sz="1100" i="1" dirty="0" err="1"/>
              <a:t>ολιτική</a:t>
            </a:r>
            <a:r>
              <a:rPr sz="1100" i="1" dirty="0"/>
              <a:t> </a:t>
            </a:r>
            <a:r>
              <a:rPr sz="1100" i="1" dirty="0" err="1"/>
              <a:t>σήμερ</a:t>
            </a:r>
            <a:r>
              <a:rPr sz="1100" i="1" dirty="0"/>
              <a:t>α</a:t>
            </a:r>
            <a:r>
              <a:rPr sz="1100" dirty="0"/>
              <a:t>, </a:t>
            </a:r>
          </a:p>
          <a:p>
            <a:pPr>
              <a:defRPr sz="1000"/>
            </a:pPr>
            <a:r>
              <a:rPr sz="1100" dirty="0" err="1"/>
              <a:t>Νομικη</a:t>
            </a:r>
            <a:r>
              <a:rPr sz="1100" dirty="0"/>
              <a:t> </a:t>
            </a:r>
            <a:r>
              <a:rPr sz="1100" dirty="0" err="1"/>
              <a:t>Βι</a:t>
            </a:r>
            <a:r>
              <a:rPr sz="1100" dirty="0"/>
              <a:t>β</a:t>
            </a:r>
            <a:r>
              <a:rPr sz="1100" dirty="0" err="1"/>
              <a:t>λιοθήκη</a:t>
            </a:r>
            <a:r>
              <a:rPr sz="1100" dirty="0"/>
              <a:t>.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Παραγοντες διαμόρφωσης της αντεγκληματικής πολιτικής"/>
          <p:cNvSpPr txBox="1">
            <a:spLocks noGrp="1"/>
          </p:cNvSpPr>
          <p:nvPr>
            <p:ph type="ctrTitle"/>
          </p:nvPr>
        </p:nvSpPr>
        <p:spPr>
          <a:xfrm>
            <a:off x="1270000" y="791565"/>
            <a:ext cx="10464800" cy="1024403"/>
          </a:xfrm>
          <a:prstGeom prst="rect">
            <a:avLst/>
          </a:prstGeom>
        </p:spPr>
        <p:txBody>
          <a:bodyPr/>
          <a:lstStyle/>
          <a:p>
            <a:pPr defTabSz="543305">
              <a:defRPr sz="3000">
                <a:latin typeface="Lucida Grande"/>
                <a:ea typeface="Lucida Grande"/>
                <a:cs typeface="Lucida Grande"/>
                <a:sym typeface="Lucida Grande"/>
              </a:defRPr>
            </a:pPr>
            <a:r>
              <a:t>Παράγοντες διαμόρφωσης </a:t>
            </a:r>
          </a:p>
          <a:p>
            <a:pPr defTabSz="543305">
              <a:defRPr sz="3000">
                <a:latin typeface="Lucida Grande"/>
                <a:ea typeface="Lucida Grande"/>
                <a:cs typeface="Lucida Grande"/>
                <a:sym typeface="Lucida Grande"/>
              </a:defRPr>
            </a:pPr>
            <a:r>
              <a:t>της αντεγκληματικής πολιτικής</a:t>
            </a:r>
          </a:p>
        </p:txBody>
      </p:sp>
      <p:sp>
        <p:nvSpPr>
          <p:cNvPr id="155" name="Σήμερα γνωρίζουμε, ότι η αντεγκληματική πολιτική αποτέλεσε μια πολύ συγκεκριμένη διαδικασία ελέγχου των πληθυσμών και ότι η εξέ- λιξη των επιμέρους τάσεων της στο 19ο και στον 20ο αιώνα, διαμορφώθηκε υπό την επίδραση των ακόλουθων βασικών παραγόντων (βλ. και Βιδάλη, Εισαγωγή στην Εγκληματολογία, 2013):…"/>
          <p:cNvSpPr txBox="1">
            <a:spLocks noGrp="1"/>
          </p:cNvSpPr>
          <p:nvPr>
            <p:ph type="subTitle" idx="1"/>
          </p:nvPr>
        </p:nvSpPr>
        <p:spPr>
          <a:xfrm>
            <a:off x="1371600" y="2026839"/>
            <a:ext cx="10464800" cy="5561613"/>
          </a:xfrm>
          <a:prstGeom prst="rect">
            <a:avLst/>
          </a:prstGeom>
        </p:spPr>
        <p:txBody>
          <a:bodyPr/>
          <a:lstStyle/>
          <a:p>
            <a:pPr algn="l" defTabSz="379474">
              <a:lnSpc>
                <a:spcPts val="3800"/>
              </a:lnSpc>
              <a:spcBef>
                <a:spcPts val="900"/>
              </a:spcBef>
              <a:defRPr sz="2100">
                <a:latin typeface="Times"/>
                <a:ea typeface="Times"/>
                <a:cs typeface="Times"/>
                <a:sym typeface="Times"/>
              </a:defRPr>
            </a:pPr>
            <a:r>
              <a:t>Σήμερα γνωρίζουμε, ότι η αντεγκληματική πολιτική αποτέλεσε μια πολύ συγκεκριμένη διαδικασία ελέγχου των πληθυσμών και ότι η εξέ- λιξη των επιμέρους τάσεων της στο 19</a:t>
            </a:r>
            <a:r>
              <a:rPr baseline="11744"/>
              <a:t>ο </a:t>
            </a:r>
            <a:r>
              <a:t>και στον 20</a:t>
            </a:r>
            <a:r>
              <a:rPr baseline="11744"/>
              <a:t>ο </a:t>
            </a:r>
            <a:r>
              <a:t>αιώνα, διαμορφώθηκε υπό την επίδραση των ακόλουθων βασικών παραγόντων (βλ. και Βιδάλη, Εισαγωγή στην Εγκληματολογία, 2013): </a:t>
            </a:r>
          </a:p>
          <a:p>
            <a:pPr algn="l" defTabSz="379474">
              <a:lnSpc>
                <a:spcPts val="3800"/>
              </a:lnSpc>
              <a:spcBef>
                <a:spcPts val="900"/>
              </a:spcBef>
              <a:defRPr sz="2100">
                <a:latin typeface="Times"/>
                <a:ea typeface="Times"/>
                <a:cs typeface="Times"/>
                <a:sym typeface="Times"/>
              </a:defRPr>
            </a:pPr>
            <a:r>
              <a:t>α) των γενικότερων κοινωνικό-πολιτικών ζητημάτων που ανέκυπταν σε κάθε περίοδο, </a:t>
            </a:r>
          </a:p>
          <a:p>
            <a:pPr algn="l" defTabSz="379474">
              <a:lnSpc>
                <a:spcPts val="3800"/>
              </a:lnSpc>
              <a:spcBef>
                <a:spcPts val="900"/>
              </a:spcBef>
              <a:defRPr sz="2100">
                <a:latin typeface="Times"/>
                <a:ea typeface="Times"/>
                <a:cs typeface="Times"/>
                <a:sym typeface="Times"/>
              </a:defRPr>
            </a:pPr>
            <a:r>
              <a:t>β) του κυρίαρχου τύπου οικονομίας, </a:t>
            </a:r>
          </a:p>
          <a:p>
            <a:pPr algn="l" defTabSz="379474">
              <a:lnSpc>
                <a:spcPts val="3800"/>
              </a:lnSpc>
              <a:spcBef>
                <a:spcPts val="900"/>
              </a:spcBef>
              <a:defRPr sz="2100">
                <a:latin typeface="Times"/>
                <a:ea typeface="Times"/>
                <a:cs typeface="Times"/>
                <a:sym typeface="Times"/>
              </a:defRPr>
            </a:pPr>
            <a:r>
              <a:t>γ) της μορφής του πολιτεύματος και των κυρίαρχων ομάδων εξουσίας που επικρατούσαν σε συγκεκριμένο πολίτευμα και </a:t>
            </a:r>
          </a:p>
          <a:p>
            <a:pPr algn="l" defTabSz="379474">
              <a:lnSpc>
                <a:spcPts val="3800"/>
              </a:lnSpc>
              <a:spcBef>
                <a:spcPts val="900"/>
              </a:spcBef>
              <a:defRPr sz="2100">
                <a:latin typeface="Times"/>
                <a:ea typeface="Times"/>
                <a:cs typeface="Times"/>
                <a:sym typeface="Times"/>
              </a:defRPr>
            </a:pPr>
            <a:r>
              <a:t>δ) της εγκληματολογικής θεωρίας που κυριαρχούσε σε κάθε περίοδο. </a:t>
            </a:r>
          </a:p>
        </p:txBody>
      </p:sp>
      <p:sp>
        <p:nvSpPr>
          <p:cNvPr id="156" name="Αριθμός σλάιντ"/>
          <p:cNvSpPr txBox="1">
            <a:spLocks noGrp="1"/>
          </p:cNvSpPr>
          <p:nvPr>
            <p:ph type="sldNum" sz="quarter" idx="4294967295"/>
          </p:nvPr>
        </p:nvSpPr>
        <p:spPr>
          <a:xfrm>
            <a:off x="6328883" y="9296399"/>
            <a:ext cx="340259" cy="32430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Helvetica Neue Thin"/>
                <a:ea typeface="Helvetica Neue Thin"/>
                <a:cs typeface="Helvetica Neue Thin"/>
                <a:sym typeface="Helvetica Neue Thin"/>
              </a:defRPr>
            </a:lvl1pPr>
          </a:lstStyle>
          <a:p>
            <a:fld id="{86CB4B4D-7CA3-9044-876B-883B54F8677D}" type="slidenum">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Ιδεολογικά πρότυπα:…"/>
          <p:cNvSpPr txBox="1">
            <a:spLocks noGrp="1"/>
          </p:cNvSpPr>
          <p:nvPr>
            <p:ph type="title"/>
          </p:nvPr>
        </p:nvSpPr>
        <p:spPr>
          <a:prstGeom prst="rect">
            <a:avLst/>
          </a:prstGeom>
        </p:spPr>
        <p:txBody>
          <a:bodyPr/>
          <a:lstStyle/>
          <a:p>
            <a:pPr>
              <a:defRPr sz="3000">
                <a:latin typeface="Lucida Grande"/>
                <a:ea typeface="Lucida Grande"/>
                <a:cs typeface="Lucida Grande"/>
                <a:sym typeface="Lucida Grande"/>
              </a:defRPr>
            </a:pPr>
            <a:r>
              <a:t>Ιδεολογικά πρότυπα: </a:t>
            </a:r>
          </a:p>
          <a:p>
            <a:pPr>
              <a:defRPr sz="3000">
                <a:latin typeface="Lucida Grande"/>
                <a:ea typeface="Lucida Grande"/>
                <a:cs typeface="Lucida Grande"/>
                <a:sym typeface="Lucida Grande"/>
              </a:defRPr>
            </a:pPr>
            <a:r>
              <a:t>α) Η άμυνα της κοινωνίας από το έγκλημα</a:t>
            </a:r>
          </a:p>
        </p:txBody>
      </p:sp>
      <p:sp>
        <p:nvSpPr>
          <p:cNvPr id="159" name="Το έγκλημα θεωρείται προσβολή στο γενικό κοινωνικό συμφέρον.…"/>
          <p:cNvSpPr txBox="1">
            <a:spLocks noGrp="1"/>
          </p:cNvSpPr>
          <p:nvPr>
            <p:ph type="body" sz="half" idx="1"/>
          </p:nvPr>
        </p:nvSpPr>
        <p:spPr>
          <a:xfrm>
            <a:off x="1498600" y="3022600"/>
            <a:ext cx="9740305" cy="5158383"/>
          </a:xfrm>
          <a:prstGeom prst="rect">
            <a:avLst/>
          </a:prstGeom>
        </p:spPr>
        <p:txBody>
          <a:bodyPr anchor="t"/>
          <a:lstStyle/>
          <a:p>
            <a:pPr marL="0" indent="0" algn="ctr" defTabSz="537462">
              <a:lnSpc>
                <a:spcPct val="120000"/>
              </a:lnSpc>
              <a:spcBef>
                <a:spcPts val="700"/>
              </a:spcBef>
              <a:buSzTx/>
              <a:buNone/>
              <a:defRPr sz="2500">
                <a:latin typeface="Lucida Grande"/>
                <a:ea typeface="Lucida Grande"/>
                <a:cs typeface="Lucida Grande"/>
                <a:sym typeface="Lucida Grande"/>
              </a:defRPr>
            </a:pPr>
            <a:r>
              <a:t>Το έγκλημα θεωρείται προσβολή στο γενικό κοινωνικό συμφέρον. </a:t>
            </a:r>
          </a:p>
          <a:p>
            <a:pPr marL="0" indent="0" algn="ctr" defTabSz="537462">
              <a:lnSpc>
                <a:spcPct val="120000"/>
              </a:lnSpc>
              <a:spcBef>
                <a:spcPts val="700"/>
              </a:spcBef>
              <a:buSzTx/>
              <a:buNone/>
              <a:defRPr sz="2500">
                <a:latin typeface="Lucida Grande"/>
                <a:ea typeface="Lucida Grande"/>
                <a:cs typeface="Lucida Grande"/>
                <a:sym typeface="Lucida Grande"/>
              </a:defRPr>
            </a:pPr>
            <a:r>
              <a:t>Η αντεγκληματική πολιτική αναπτύσσεται ως άμυνα σε αυτήν την προσβολή</a:t>
            </a:r>
          </a:p>
          <a:p>
            <a:pPr marL="0" indent="0" algn="just" defTabSz="537462">
              <a:spcBef>
                <a:spcPts val="1300"/>
              </a:spcBef>
              <a:buSzTx/>
              <a:buNone/>
              <a:defRPr sz="2000">
                <a:latin typeface="Lucida Grande"/>
                <a:ea typeface="Lucida Grande"/>
                <a:cs typeface="Lucida Grande"/>
                <a:sym typeface="Lucida Grande"/>
              </a:defRPr>
            </a:pPr>
            <a:r>
              <a:t>Κεντρική ιδέα </a:t>
            </a:r>
          </a:p>
          <a:p>
            <a:pPr marL="0" indent="0" algn="just" defTabSz="537462">
              <a:spcBef>
                <a:spcPts val="1300"/>
              </a:spcBef>
              <a:buSzTx/>
              <a:buNone/>
              <a:defRPr sz="2000">
                <a:latin typeface="Lucida Grande"/>
                <a:ea typeface="Lucida Grande"/>
                <a:cs typeface="Lucida Grande"/>
                <a:sym typeface="Lucida Grande"/>
              </a:defRPr>
            </a:pPr>
            <a:r>
              <a:t>α) η ωφελιμιστική βάση του εγκλήματος: θεώρηση του εγκληματία ως ατόμου, που ελεύθερα επιλέγει να διαπράξει έγκλημα (Κλασσική Σχολή), </a:t>
            </a:r>
          </a:p>
          <a:p>
            <a:pPr marL="0" indent="0" algn="just" defTabSz="537462">
              <a:spcBef>
                <a:spcPts val="1300"/>
              </a:spcBef>
              <a:buSzTx/>
              <a:buNone/>
              <a:defRPr sz="2000">
                <a:latin typeface="Lucida Grande"/>
                <a:ea typeface="Lucida Grande"/>
                <a:cs typeface="Lucida Grande"/>
                <a:sym typeface="Lucida Grande"/>
              </a:defRPr>
            </a:pPr>
            <a:r>
              <a:t>β) η οντολογική βάση του εγκλήματος: το έγκλημα είναι αποτέλεσμα της διαφορετικότητας του εγκληματία (Θετική Σχολή). </a:t>
            </a:r>
          </a:p>
          <a:p>
            <a:pPr marL="0" indent="0" algn="just" defTabSz="537462">
              <a:spcBef>
                <a:spcPts val="1300"/>
              </a:spcBef>
              <a:buSzTx/>
              <a:buNone/>
              <a:defRPr sz="2000">
                <a:latin typeface="Lucida Grande"/>
                <a:ea typeface="Lucida Grande"/>
                <a:cs typeface="Lucida Grande"/>
                <a:sym typeface="Lucida Grande"/>
              </a:defRPr>
            </a:pPr>
            <a:r>
              <a:t>Στόχος η εξάλειψη του εγκλήματος μέσα από την αντεγκληματική λειτουργία των φορέων κοινωνικού ελέγχου (Θετική Σχολή). </a:t>
            </a:r>
          </a:p>
        </p:txBody>
      </p:sp>
      <p:sp>
        <p:nvSpPr>
          <p:cNvPr id="160" name="Αριθμός σλάιντ"/>
          <p:cNvSpPr txBox="1">
            <a:spLocks noGrp="1"/>
          </p:cNvSpPr>
          <p:nvPr>
            <p:ph type="sldNum" sz="quarter" idx="4294967295"/>
          </p:nvPr>
        </p:nvSpPr>
        <p:spPr>
          <a:xfrm>
            <a:off x="6328883" y="9296399"/>
            <a:ext cx="340259" cy="32430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Πρόταγμα της ιδεολογίας της άμυνας της κοινωνίας από το έγκλημα"/>
          <p:cNvSpPr txBox="1">
            <a:spLocks noGrp="1"/>
          </p:cNvSpPr>
          <p:nvPr>
            <p:ph type="title"/>
          </p:nvPr>
        </p:nvSpPr>
        <p:spPr>
          <a:xfrm>
            <a:off x="685800" y="1041399"/>
            <a:ext cx="11099800" cy="1237906"/>
          </a:xfrm>
          <a:prstGeom prst="rect">
            <a:avLst/>
          </a:prstGeom>
        </p:spPr>
        <p:txBody>
          <a:bodyPr/>
          <a:lstStyle/>
          <a:p>
            <a:pPr>
              <a:defRPr sz="3000">
                <a:latin typeface="Lucida Grande"/>
                <a:ea typeface="Lucida Grande"/>
                <a:cs typeface="Lucida Grande"/>
                <a:sym typeface="Lucida Grande"/>
              </a:defRPr>
            </a:pPr>
            <a:r>
              <a:t>Ιδεολογία της άμυνας της κοινωνίας από το έγκλημα:</a:t>
            </a:r>
          </a:p>
          <a:p>
            <a:pPr>
              <a:defRPr sz="3000">
                <a:latin typeface="Lucida Grande"/>
                <a:ea typeface="Lucida Grande"/>
                <a:cs typeface="Lucida Grande"/>
                <a:sym typeface="Lucida Grande"/>
              </a:defRPr>
            </a:pPr>
            <a:r>
              <a:t>Πρόταγμα </a:t>
            </a:r>
          </a:p>
        </p:txBody>
      </p:sp>
      <p:sp>
        <p:nvSpPr>
          <p:cNvPr id="163" name="Πρόληψη του εγκλήματος μέσω της Αποτροπής:…"/>
          <p:cNvSpPr txBox="1">
            <a:spLocks noGrp="1"/>
          </p:cNvSpPr>
          <p:nvPr>
            <p:ph type="body" idx="1"/>
          </p:nvPr>
        </p:nvSpPr>
        <p:spPr>
          <a:xfrm>
            <a:off x="545455" y="2644242"/>
            <a:ext cx="11710045" cy="5372759"/>
          </a:xfrm>
          <a:prstGeom prst="rect">
            <a:avLst/>
          </a:prstGeom>
        </p:spPr>
        <p:txBody>
          <a:bodyPr/>
          <a:lstStyle/>
          <a:p>
            <a:pPr marL="0" indent="0" defTabSz="527004">
              <a:spcBef>
                <a:spcPts val="3700"/>
              </a:spcBef>
              <a:buSzTx/>
              <a:buNone/>
              <a:defRPr sz="2500" b="1">
                <a:latin typeface="Lucida Grande"/>
                <a:ea typeface="Lucida Grande"/>
                <a:cs typeface="Lucida Grande"/>
                <a:sym typeface="Lucida Grande"/>
              </a:defRPr>
            </a:pPr>
            <a:r>
              <a:t>Πρόληψη του εγκλήματος μέσω της Αποτροπής:</a:t>
            </a:r>
            <a:r>
              <a:rPr b="0"/>
              <a:t> </a:t>
            </a:r>
          </a:p>
          <a:p>
            <a:pPr marL="0" indent="0" defTabSz="527004">
              <a:spcBef>
                <a:spcPts val="1100"/>
              </a:spcBef>
              <a:buSzTx/>
              <a:buNone/>
              <a:defRPr sz="2500">
                <a:latin typeface="Lucida Grande"/>
                <a:ea typeface="Lucida Grande"/>
                <a:cs typeface="Lucida Grande"/>
                <a:sym typeface="Lucida Grande"/>
              </a:defRPr>
            </a:pPr>
            <a:r>
              <a:t>Η αποτρεπτική λογική αποτυπώνεται στο σκοπό της ποινής, το ρόλο της αστυνομίας και στα πρότυπα αστυνόμευσης. Αναπτύσσεται όμως και με εξωπονικά μέτρα.</a:t>
            </a:r>
          </a:p>
          <a:p>
            <a:pPr marL="0" indent="0" defTabSz="527004">
              <a:spcBef>
                <a:spcPts val="300"/>
              </a:spcBef>
              <a:buSzTx/>
              <a:buNone/>
              <a:defRPr sz="2500" b="1">
                <a:latin typeface="Lucida Grande"/>
                <a:ea typeface="Lucida Grande"/>
                <a:cs typeface="Lucida Grande"/>
                <a:sym typeface="Lucida Grande"/>
              </a:defRPr>
            </a:pPr>
            <a:r>
              <a:t>Επιδίωξη </a:t>
            </a:r>
            <a:r>
              <a:rPr b="0"/>
              <a:t>: α) ελαχιστοποιήση της δυνατότητας προσβολής προληπτικά πριν εκδηλωθεί η πράξη. </a:t>
            </a:r>
          </a:p>
          <a:p>
            <a:pPr marL="0" indent="0" defTabSz="527004">
              <a:spcBef>
                <a:spcPts val="300"/>
              </a:spcBef>
              <a:buSzTx/>
              <a:buNone/>
              <a:defRPr sz="2500">
                <a:latin typeface="Lucida Grande"/>
                <a:ea typeface="Lucida Grande"/>
                <a:cs typeface="Lucida Grande"/>
                <a:sym typeface="Lucida Grande"/>
              </a:defRPr>
            </a:pPr>
            <a:r>
              <a:t>β) Πρόληψη της υποτροπής.</a:t>
            </a:r>
          </a:p>
          <a:p>
            <a:pPr marL="0" indent="0" defTabSz="412439">
              <a:lnSpc>
                <a:spcPts val="4000"/>
              </a:lnSpc>
              <a:spcBef>
                <a:spcPts val="1000"/>
              </a:spcBef>
              <a:buSzTx/>
              <a:buNone/>
              <a:defRPr sz="2200" b="1">
                <a:latin typeface="Lucida Grande"/>
                <a:ea typeface="Lucida Grande"/>
                <a:cs typeface="Lucida Grande"/>
                <a:sym typeface="Lucida Grande"/>
              </a:defRPr>
            </a:pPr>
            <a:r>
              <a:t>Η πρόληψη μέσω της αποτροπής επιδιώκεται:</a:t>
            </a:r>
            <a:r>
              <a:rPr b="0"/>
              <a:t> </a:t>
            </a:r>
          </a:p>
          <a:p>
            <a:pPr marL="0" indent="0" algn="just" defTabSz="412439">
              <a:lnSpc>
                <a:spcPct val="120000"/>
              </a:lnSpc>
              <a:spcBef>
                <a:spcPts val="600"/>
              </a:spcBef>
              <a:buSzTx/>
              <a:buNone/>
              <a:defRPr sz="2200" b="1">
                <a:latin typeface="Lucida Grande"/>
                <a:ea typeface="Lucida Grande"/>
                <a:cs typeface="Lucida Grande"/>
                <a:sym typeface="Lucida Grande"/>
              </a:defRPr>
            </a:pPr>
            <a:r>
              <a:t>α)  μεσω της αχρήστευσης:</a:t>
            </a:r>
            <a:r>
              <a:rPr b="0"/>
              <a:t> εμπεριέχει ανταπόδοση του κακού και </a:t>
            </a:r>
          </a:p>
          <a:p>
            <a:pPr marL="0" indent="0" algn="just" defTabSz="412439">
              <a:lnSpc>
                <a:spcPct val="120000"/>
              </a:lnSpc>
              <a:spcBef>
                <a:spcPts val="600"/>
              </a:spcBef>
              <a:buSzTx/>
              <a:buNone/>
              <a:defRPr sz="2200" b="1">
                <a:latin typeface="Lucida Grande"/>
                <a:ea typeface="Lucida Grande"/>
                <a:cs typeface="Lucida Grande"/>
                <a:sym typeface="Lucida Grande"/>
              </a:defRPr>
            </a:pPr>
            <a:r>
              <a:t>β) μέσω της αναμόρφωσης:</a:t>
            </a:r>
            <a:r>
              <a:rPr b="0"/>
              <a:t> παρεμβάσεις κατά τη μεταχείριση του εγκληματία, ώστε να απομακρυνθεί η επιθυμία παραβίασης του νόμου</a:t>
            </a:r>
            <a:r>
              <a:t>&gt;</a:t>
            </a:r>
            <a:r>
              <a:rPr b="0"/>
              <a:t>αλλαγή της προσωπικότητας </a:t>
            </a:r>
            <a:r>
              <a:t>&gt;</a:t>
            </a:r>
            <a:r>
              <a:rPr b="0"/>
              <a:t> επαναφορά στην κοινωνία. </a:t>
            </a:r>
          </a:p>
        </p:txBody>
      </p:sp>
      <p:sp>
        <p:nvSpPr>
          <p:cNvPr id="164" name="Αριθμός σλάιντ"/>
          <p:cNvSpPr txBox="1">
            <a:spLocks noGrp="1"/>
          </p:cNvSpPr>
          <p:nvPr>
            <p:ph type="sldNum" sz="quarter" idx="4294967295"/>
          </p:nvPr>
        </p:nvSpPr>
        <p:spPr>
          <a:xfrm>
            <a:off x="6328883" y="9296399"/>
            <a:ext cx="340259" cy="32430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Αποτρεπτική αντεγκληματική πολιτική…"/>
          <p:cNvSpPr txBox="1">
            <a:spLocks noGrp="1"/>
          </p:cNvSpPr>
          <p:nvPr>
            <p:ph type="title"/>
          </p:nvPr>
        </p:nvSpPr>
        <p:spPr>
          <a:xfrm>
            <a:off x="952500" y="952499"/>
            <a:ext cx="11099800" cy="1585619"/>
          </a:xfrm>
          <a:prstGeom prst="rect">
            <a:avLst/>
          </a:prstGeom>
        </p:spPr>
        <p:txBody>
          <a:bodyPr/>
          <a:lstStyle/>
          <a:p>
            <a:pPr defTabSz="525779">
              <a:defRPr sz="3300">
                <a:latin typeface="Lucida Grande"/>
                <a:ea typeface="Lucida Grande"/>
                <a:cs typeface="Lucida Grande"/>
                <a:sym typeface="Lucida Grande"/>
              </a:defRPr>
            </a:pPr>
            <a:r>
              <a:t>Άμυνα της κοινωνίας από το έγκλημα: </a:t>
            </a:r>
          </a:p>
          <a:p>
            <a:pPr defTabSz="525779">
              <a:defRPr sz="3300">
                <a:latin typeface="Lucida Grande"/>
                <a:ea typeface="Lucida Grande"/>
                <a:cs typeface="Lucida Grande"/>
                <a:sym typeface="Lucida Grande"/>
              </a:defRPr>
            </a:pPr>
            <a:r>
              <a:t>Αποτρεπτική αντεγκληματική πολιτική</a:t>
            </a:r>
          </a:p>
          <a:p>
            <a:pPr defTabSz="525779">
              <a:defRPr sz="3300">
                <a:latin typeface="Lucida Grande"/>
                <a:ea typeface="Lucida Grande"/>
                <a:cs typeface="Lucida Grande"/>
                <a:sym typeface="Lucida Grande"/>
              </a:defRPr>
            </a:pPr>
            <a:r>
              <a:t>(φιλελεύθερη εκδοχή)</a:t>
            </a:r>
          </a:p>
        </p:txBody>
      </p:sp>
      <p:sp>
        <p:nvSpPr>
          <p:cNvPr id="167" name="Έμφαση κυρίως σε συγκεκριμένες κατηγορίες εγκλημάτων, με βάση συγκεκριμένα κριτήρια, που έχουν σχέση με το γενικό συμφέρον του κράτους να εξασφαλίζει την κοινωνική ειρήνη.…"/>
          <p:cNvSpPr txBox="1">
            <a:spLocks noGrp="1"/>
          </p:cNvSpPr>
          <p:nvPr>
            <p:ph type="body" idx="1"/>
          </p:nvPr>
        </p:nvSpPr>
        <p:spPr>
          <a:xfrm>
            <a:off x="952500" y="2616200"/>
            <a:ext cx="11099800" cy="5511800"/>
          </a:xfrm>
          <a:prstGeom prst="rect">
            <a:avLst/>
          </a:prstGeom>
        </p:spPr>
        <p:txBody>
          <a:bodyPr/>
          <a:lstStyle/>
          <a:p>
            <a:pPr marL="0" indent="0" defTabSz="457200">
              <a:spcBef>
                <a:spcPts val="1000"/>
              </a:spcBef>
              <a:buSzTx/>
              <a:buNone/>
              <a:defRPr sz="2500">
                <a:latin typeface="Lucida Grande"/>
                <a:ea typeface="Lucida Grande"/>
                <a:cs typeface="Lucida Grande"/>
                <a:sym typeface="Lucida Grande"/>
              </a:defRPr>
            </a:pPr>
            <a:r>
              <a:t>Έμφαση κυρίως σε συγκεκριμένες κατηγορίες εγκλημάτων, με βάση συγκεκριμένα κριτήρια, που έχουν σχέση με το γενικό συμφέρον του κράτους να εξασφαλίζει την κοινωνική ειρήνη.</a:t>
            </a:r>
          </a:p>
          <a:p>
            <a:pPr marL="0" indent="0" defTabSz="457200">
              <a:spcBef>
                <a:spcPts val="1000"/>
              </a:spcBef>
              <a:buSzTx/>
              <a:buNone/>
              <a:defRPr sz="2500">
                <a:latin typeface="Lucida Grande"/>
                <a:ea typeface="Lucida Grande"/>
                <a:cs typeface="Lucida Grande"/>
                <a:sym typeface="Lucida Grande"/>
              </a:defRPr>
            </a:pPr>
            <a:r>
              <a:t>Έτσι, σταθμίζεται: </a:t>
            </a:r>
          </a:p>
          <a:p>
            <a:pPr marL="0" indent="0" defTabSz="457200">
              <a:spcBef>
                <a:spcPts val="1000"/>
              </a:spcBef>
              <a:buSzTx/>
              <a:buNone/>
              <a:defRPr sz="2500">
                <a:latin typeface="Lucida Grande"/>
                <a:ea typeface="Lucida Grande"/>
                <a:cs typeface="Lucida Grande"/>
                <a:sym typeface="Lucida Grande"/>
              </a:defRPr>
            </a:pPr>
            <a:r>
              <a:t>α) το είδος του έννομου αγαθού που προσβάλλεται, </a:t>
            </a:r>
          </a:p>
          <a:p>
            <a:pPr marL="0" indent="0" defTabSz="457200">
              <a:spcBef>
                <a:spcPts val="1000"/>
              </a:spcBef>
              <a:buSzTx/>
              <a:buNone/>
              <a:defRPr sz="2500">
                <a:latin typeface="Lucida Grande"/>
                <a:ea typeface="Lucida Grande"/>
                <a:cs typeface="Lucida Grande"/>
                <a:sym typeface="Lucida Grande"/>
              </a:defRPr>
            </a:pPr>
            <a:r>
              <a:t>β) η μορφολογία των εγκλημάτων, </a:t>
            </a:r>
          </a:p>
          <a:p>
            <a:pPr marL="0" indent="0" defTabSz="457200">
              <a:spcBef>
                <a:spcPts val="1000"/>
              </a:spcBef>
              <a:buSzTx/>
              <a:buNone/>
              <a:defRPr sz="2500">
                <a:latin typeface="Lucida Grande"/>
                <a:ea typeface="Lucida Grande"/>
                <a:cs typeface="Lucida Grande"/>
                <a:sym typeface="Lucida Grande"/>
              </a:defRPr>
            </a:pPr>
            <a:r>
              <a:t>γ) τα κοινωνικό-δημογραφικά χαρακτηριστικά και </a:t>
            </a:r>
          </a:p>
          <a:p>
            <a:pPr marL="0" indent="0" defTabSz="457200">
              <a:spcBef>
                <a:spcPts val="1000"/>
              </a:spcBef>
              <a:buSzTx/>
              <a:buNone/>
              <a:defRPr sz="2500">
                <a:latin typeface="Lucida Grande"/>
                <a:ea typeface="Lucida Grande"/>
                <a:cs typeface="Lucida Grande"/>
                <a:sym typeface="Lucida Grande"/>
              </a:defRPr>
            </a:pPr>
            <a:r>
              <a:t>δ) οι στάσεις των δραστών, </a:t>
            </a:r>
          </a:p>
          <a:p>
            <a:pPr marL="0" indent="0" defTabSz="457200">
              <a:spcBef>
                <a:spcPts val="1000"/>
              </a:spcBef>
              <a:buSzTx/>
              <a:buNone/>
              <a:defRPr sz="2500">
                <a:latin typeface="Lucida Grande"/>
                <a:ea typeface="Lucida Grande"/>
                <a:cs typeface="Lucida Grande"/>
                <a:sym typeface="Lucida Grande"/>
              </a:defRPr>
            </a:pPr>
            <a:r>
              <a:t>ε) η υποτροπή. </a:t>
            </a:r>
          </a:p>
        </p:txBody>
      </p:sp>
      <p:sp>
        <p:nvSpPr>
          <p:cNvPr id="168" name="Αριθμός σλάιντ"/>
          <p:cNvSpPr txBox="1">
            <a:spLocks noGrp="1"/>
          </p:cNvSpPr>
          <p:nvPr>
            <p:ph type="sldNum" sz="quarter" idx="4294967295"/>
          </p:nvPr>
        </p:nvSpPr>
        <p:spPr>
          <a:xfrm>
            <a:off x="6328883" y="9296399"/>
            <a:ext cx="340259" cy="32430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13</a:t>
            </a:fld>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Προβάδισμα : σε όλο τον 20ο αιώνα περίπου το προβάδισμα είχε η ποινική πολιτική ιδίως το σύστημα απονομής ποινικής δικαιοσύνης και το σωφρονιστικό σύστημα.…"/>
          <p:cNvSpPr txBox="1">
            <a:spLocks noGrp="1"/>
          </p:cNvSpPr>
          <p:nvPr>
            <p:ph type="body" idx="1"/>
          </p:nvPr>
        </p:nvSpPr>
        <p:spPr>
          <a:xfrm>
            <a:off x="470544" y="2079228"/>
            <a:ext cx="11581756" cy="7093744"/>
          </a:xfrm>
          <a:prstGeom prst="rect">
            <a:avLst/>
          </a:prstGeom>
        </p:spPr>
        <p:txBody>
          <a:bodyPr anchor="t"/>
          <a:lstStyle/>
          <a:p>
            <a:pPr marL="0" indent="0" algn="just" defTabSz="210311">
              <a:lnSpc>
                <a:spcPct val="130000"/>
              </a:lnSpc>
              <a:spcBef>
                <a:spcPts val="1400"/>
              </a:spcBef>
              <a:buSzTx/>
              <a:buNone/>
              <a:defRPr sz="1600">
                <a:latin typeface="Lucida Grande"/>
                <a:ea typeface="Lucida Grande"/>
                <a:cs typeface="Lucida Grande"/>
                <a:sym typeface="Lucida Grande"/>
              </a:defRPr>
            </a:pPr>
            <a:r>
              <a:t>Προβάδισμα : σε όλο τον 20ο αιώνα περίπου το προβάδισμα είχε η ποινική πολιτική ιδίως το σύστημα απονομής ποινικής δικαιοσύνης και το σωφρονιστικό σύστημα.</a:t>
            </a:r>
          </a:p>
          <a:p>
            <a:pPr marL="0" indent="0" algn="just" defTabSz="210311">
              <a:spcBef>
                <a:spcPts val="300"/>
              </a:spcBef>
              <a:buSzTx/>
              <a:buNone/>
              <a:defRPr sz="1600">
                <a:latin typeface="Lucida Grande"/>
                <a:ea typeface="Lucida Grande"/>
                <a:cs typeface="Lucida Grande"/>
                <a:sym typeface="Lucida Grande"/>
              </a:defRPr>
            </a:pPr>
            <a:r>
              <a:t>Η ποινή βασικό εργαλείο ελέγχου και αποτροπής. Λειτουργίες / πρότυπα που αφορούν το σκοπό της ποινής:</a:t>
            </a:r>
          </a:p>
          <a:p>
            <a:pPr marL="0" indent="0" algn="just" defTabSz="164590">
              <a:lnSpc>
                <a:spcPts val="2500"/>
              </a:lnSpc>
              <a:spcBef>
                <a:spcPts val="300"/>
              </a:spcBef>
              <a:buSzTx/>
              <a:buNone/>
              <a:defRPr sz="1600" b="1">
                <a:latin typeface="Lucida Grande"/>
                <a:ea typeface="Lucida Grande"/>
                <a:cs typeface="Lucida Grande"/>
                <a:sym typeface="Lucida Grande"/>
              </a:defRPr>
            </a:pPr>
            <a:r>
              <a:t>α) το τιμωρητικό ανταποδοτικό (retributive):</a:t>
            </a:r>
            <a:r>
              <a:rPr b="0"/>
              <a:t> η ποινή έχει ανταποδοτικό χαρακτήρα. </a:t>
            </a:r>
          </a:p>
          <a:p>
            <a:pPr marL="0" indent="0" algn="just" defTabSz="164590">
              <a:lnSpc>
                <a:spcPts val="2500"/>
              </a:lnSpc>
              <a:spcBef>
                <a:spcPts val="300"/>
              </a:spcBef>
              <a:buSzTx/>
              <a:buNone/>
              <a:defRPr sz="1600" b="1">
                <a:latin typeface="Lucida Grande"/>
                <a:ea typeface="Lucida Grande"/>
                <a:cs typeface="Lucida Grande"/>
                <a:sym typeface="Lucida Grande"/>
              </a:defRPr>
            </a:pPr>
            <a:r>
              <a:t>β) το ωφελιμιστικό- αποτρεπτικό (deterrent model)</a:t>
            </a:r>
            <a:r>
              <a:rPr b="0"/>
              <a:t>, που διαρθρώνεται στην Γενική και στην Ειδική πρόληψη. Η ποινή στοχεύει στην αλλαγή των συμπεριφορών.</a:t>
            </a:r>
          </a:p>
          <a:p>
            <a:pPr marL="0" indent="0" algn="just" defTabSz="164590">
              <a:lnSpc>
                <a:spcPts val="2500"/>
              </a:lnSpc>
              <a:spcBef>
                <a:spcPts val="300"/>
              </a:spcBef>
              <a:buSzTx/>
              <a:buNone/>
              <a:defRPr sz="1600">
                <a:latin typeface="Lucida Grande"/>
                <a:ea typeface="Lucida Grande"/>
                <a:cs typeface="Lucida Grande"/>
                <a:sym typeface="Lucida Grande"/>
              </a:defRPr>
            </a:pPr>
            <a:r>
              <a:t>γ) </a:t>
            </a:r>
            <a:r>
              <a:rPr b="1"/>
              <a:t>το αναμορφωτικό </a:t>
            </a:r>
            <a:r>
              <a:t>(reformative): Κυριάρχησε τα 18</a:t>
            </a:r>
            <a:r>
              <a:rPr baseline="20082"/>
              <a:t>ο </a:t>
            </a:r>
            <a:r>
              <a:t>και το 19</a:t>
            </a:r>
            <a:r>
              <a:rPr baseline="20082"/>
              <a:t>ο </a:t>
            </a:r>
            <a:r>
              <a:t>αιώνα. Προβάδισμα στην αναμόρφωση. Ο εγκλεισμός η απομόνωση και η καταναγκαστική εργασία θεωρούνταν ότι αναμορφώνουν τον καταδικασμένο. </a:t>
            </a:r>
          </a:p>
          <a:p>
            <a:pPr marL="0" indent="0" algn="just" defTabSz="164590">
              <a:lnSpc>
                <a:spcPts val="2500"/>
              </a:lnSpc>
              <a:spcBef>
                <a:spcPts val="300"/>
              </a:spcBef>
              <a:buSzTx/>
              <a:buNone/>
              <a:defRPr sz="1600" b="1">
                <a:latin typeface="Lucida Grande"/>
                <a:ea typeface="Lucida Grande"/>
                <a:cs typeface="Lucida Grande"/>
                <a:sym typeface="Lucida Grande"/>
              </a:defRPr>
            </a:pPr>
            <a:r>
              <a:t>δ) το επανορθωτικό (rehabilitative) πρπτυπο:</a:t>
            </a:r>
            <a:r>
              <a:rPr b="0"/>
              <a:t> ένα πλήθος ειδικών παρεμβαίνουν με επιστημονικό τρόπο για να αναμορφώσουν τον κρατούμενο. Ο εγκληματίας θεωρείται ότι στερείται βασικών ιδιοτήτων, (είναι, διαφορετικός από τον μη εγκληματία και κυρίως, έχει ανάγκη θεραπείας.</a:t>
            </a:r>
          </a:p>
          <a:p>
            <a:pPr marL="0" indent="0" algn="just" defTabSz="164590">
              <a:lnSpc>
                <a:spcPts val="2500"/>
              </a:lnSpc>
              <a:spcBef>
                <a:spcPts val="300"/>
              </a:spcBef>
              <a:buSzTx/>
              <a:buNone/>
              <a:defRPr sz="1600" b="1">
                <a:latin typeface="Lucida Grande"/>
                <a:ea typeface="Lucida Grande"/>
                <a:cs typeface="Lucida Grande"/>
                <a:sym typeface="Lucida Grande"/>
              </a:defRPr>
            </a:pPr>
            <a:r>
              <a:t>ε) το επανακοινωνικοποιητικό (resocialisation model) </a:t>
            </a:r>
            <a:r>
              <a:rPr b="0"/>
              <a:t>πρότυπο της Νέας Κοινωνικής Άμυνας (συναρτάται με το προνοιακό πρότυπο): Το έγκλημα θεωρείται αποτέλεσμα ελλειπούς ή προβληματικής κοινωνικοποίησής του δράστη. Η ποινή λοιπόν είχε στόχο την επανακοινωνικοποίηση/ αναμόρφωση του κρατούμενου. </a:t>
            </a:r>
          </a:p>
          <a:p>
            <a:pPr marL="0" indent="0" algn="just" defTabSz="164590">
              <a:lnSpc>
                <a:spcPts val="2500"/>
              </a:lnSpc>
              <a:spcBef>
                <a:spcPts val="300"/>
              </a:spcBef>
              <a:buSzTx/>
              <a:buNone/>
              <a:defRPr sz="1600">
                <a:latin typeface="Lucida Grande"/>
                <a:ea typeface="Lucida Grande"/>
                <a:cs typeface="Lucida Grande"/>
                <a:sym typeface="Lucida Grande"/>
              </a:defRPr>
            </a:pPr>
            <a:r>
              <a:t>στ) το επανεντακτικό</a:t>
            </a:r>
            <a:r>
              <a:rPr b="1"/>
              <a:t>, </a:t>
            </a:r>
            <a:r>
              <a:t>(reintegrative) συναρτάται με την επικράτηση του δικαιικού προτύπου. Στοχεύει στην κοινωνική επανένταξη του κρατούμενου. </a:t>
            </a:r>
          </a:p>
          <a:p>
            <a:pPr marL="0" indent="0" algn="just" defTabSz="164590">
              <a:lnSpc>
                <a:spcPts val="2500"/>
              </a:lnSpc>
              <a:spcBef>
                <a:spcPts val="300"/>
              </a:spcBef>
              <a:buSzTx/>
              <a:buNone/>
              <a:defRPr sz="1600" b="1">
                <a:latin typeface="Lucida Grande"/>
                <a:ea typeface="Lucida Grande"/>
                <a:cs typeface="Lucida Grande"/>
                <a:sym typeface="Lucida Grande"/>
              </a:defRPr>
            </a:pPr>
            <a:r>
              <a:t>ζ) το πρότυπο της ασφάλειας ή του πολέμου εναντίον του εγκλήματος</a:t>
            </a:r>
            <a:r>
              <a:rPr b="0"/>
              <a:t>, διαρθρώνεται: ι) στο πρότυπο του ελέγχου του εγκλήματος (crime control model) και ιι) στο πρότυπο ανταποδοτικών ποινών (just deserts model). Συναρτάται με την αναλογιστική τροπή στη λειτουργία του ποινικοκατασταλτικού συστήματος </a:t>
            </a:r>
          </a:p>
        </p:txBody>
      </p:sp>
      <p:sp>
        <p:nvSpPr>
          <p:cNvPr id="171" name="Αριθμός σλάιντ"/>
          <p:cNvSpPr txBox="1">
            <a:spLocks noGrp="1"/>
          </p:cNvSpPr>
          <p:nvPr>
            <p:ph type="sldNum" sz="quarter" idx="4294967295"/>
          </p:nvPr>
        </p:nvSpPr>
        <p:spPr>
          <a:xfrm>
            <a:off x="6328883" y="9296399"/>
            <a:ext cx="340259" cy="32430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14</a:t>
            </a:fld>
            <a:endParaRPr/>
          </a:p>
        </p:txBody>
      </p:sp>
      <p:sp>
        <p:nvSpPr>
          <p:cNvPr id="172" name="Αποτρεπτική αντεγκληματική πολιτική…"/>
          <p:cNvSpPr txBox="1"/>
          <p:nvPr/>
        </p:nvSpPr>
        <p:spPr>
          <a:xfrm>
            <a:off x="2762849" y="520697"/>
            <a:ext cx="7707698" cy="1435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3000">
                <a:latin typeface="Lucida Grande"/>
                <a:ea typeface="Lucida Grande"/>
                <a:cs typeface="Lucida Grande"/>
                <a:sym typeface="Lucida Grande"/>
              </a:defRPr>
            </a:pPr>
            <a:r>
              <a:t>Άμυνα της κοινωνίας από το έγκλημα: </a:t>
            </a:r>
          </a:p>
          <a:p>
            <a:pPr>
              <a:defRPr sz="3000">
                <a:latin typeface="Lucida Grande"/>
                <a:ea typeface="Lucida Grande"/>
                <a:cs typeface="Lucida Grande"/>
                <a:sym typeface="Lucida Grande"/>
              </a:defRPr>
            </a:pPr>
            <a:r>
              <a:t>Αποτρεπτική αντεγκληματική πολιτική</a:t>
            </a:r>
          </a:p>
          <a:p>
            <a:pPr>
              <a:defRPr sz="3000">
                <a:latin typeface="Lucida Grande"/>
                <a:ea typeface="Lucida Grande"/>
                <a:cs typeface="Lucida Grande"/>
                <a:sym typeface="Lucida Grande"/>
              </a:defRPr>
            </a:pPr>
            <a:r>
              <a:t>(φιλελεύθερη εκδοχή)</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Η αντεγκληματική πολιτική που διαμορφώνεται ως μέρος της διαδικασίας κοινωνικού ελέγχου συχνά παρουσιάζεται ως ένα πρακτικό, σχεδόν ουδέτερο, ζήτημα χωρίς ευρύτερες ή τουλάχιστον με ισχνές ιδεολογικές-θεωρητικές αναφορές.…"/>
          <p:cNvSpPr txBox="1">
            <a:spLocks noGrp="1"/>
          </p:cNvSpPr>
          <p:nvPr>
            <p:ph type="title"/>
          </p:nvPr>
        </p:nvSpPr>
        <p:spPr>
          <a:xfrm>
            <a:off x="1041631" y="2932905"/>
            <a:ext cx="10558530" cy="6045304"/>
          </a:xfrm>
          <a:prstGeom prst="rect">
            <a:avLst/>
          </a:prstGeom>
        </p:spPr>
        <p:txBody>
          <a:bodyPr/>
          <a:lstStyle/>
          <a:p>
            <a:pPr algn="just" defTabSz="352035">
              <a:lnSpc>
                <a:spcPts val="3700"/>
              </a:lnSpc>
              <a:spcBef>
                <a:spcPts val="700"/>
              </a:spcBef>
              <a:defRPr sz="2200">
                <a:latin typeface="Lucida Grande"/>
                <a:ea typeface="Lucida Grande"/>
                <a:cs typeface="Lucida Grande"/>
                <a:sym typeface="Lucida Grande"/>
              </a:defRPr>
            </a:pPr>
            <a:r>
              <a:t>Η αντεγκληματική πολιτική που διαμορφώνεται ως μέρος της διαδικασίας κοινωνικού ελέγχου συχνά παρουσιάζεται ως ένα πρακτικό, σχεδόν ουδέτερο, ζήτημα χωρίς ευρύτερες ή τουλάχιστον με ισχνές ιδεολογικές-θεωρητικές αναφορές. Όμως: </a:t>
            </a:r>
          </a:p>
          <a:p>
            <a:pPr algn="just" defTabSz="352035">
              <a:lnSpc>
                <a:spcPts val="3700"/>
              </a:lnSpc>
              <a:spcBef>
                <a:spcPts val="700"/>
              </a:spcBef>
              <a:defRPr sz="2200">
                <a:latin typeface="Lucida Grande"/>
                <a:ea typeface="Lucida Grande"/>
                <a:cs typeface="Lucida Grande"/>
                <a:sym typeface="Lucida Grande"/>
              </a:defRPr>
            </a:pPr>
            <a:r>
              <a:t>α) σήμερα τα μέτρα κατά του εγκλήματος αντανακλούν εφαρμογές της θεωρίας μιας συγκεκριμένης Σχολής Σκέψης στην Εγκληματολογία, που υιοθετήθηκαν από τις νεο- φιλελεύθερες κυβερνήσεις στο τέλος του 20</a:t>
            </a:r>
            <a:r>
              <a:rPr baseline="8586"/>
              <a:t>ου </a:t>
            </a:r>
            <a:r>
              <a:t>αιώνα· </a:t>
            </a:r>
          </a:p>
          <a:p>
            <a:pPr algn="just" defTabSz="352035">
              <a:lnSpc>
                <a:spcPts val="3700"/>
              </a:lnSpc>
              <a:spcBef>
                <a:spcPts val="700"/>
              </a:spcBef>
              <a:defRPr sz="2200">
                <a:latin typeface="Lucida Grande"/>
                <a:ea typeface="Lucida Grande"/>
                <a:cs typeface="Lucida Grande"/>
                <a:sym typeface="Lucida Grande"/>
              </a:defRPr>
            </a:pPr>
            <a:r>
              <a:t>β) πρόκειται για πολιτικές αντανακλούν την υποχώρηση του Κράτους Δικαίου και γενικά, την υποχώρηση του κράτους στην αντιμετώπιση του εγκλήματος και την αύξουσα σημασία της κοινότητας, των ιδιωτών και της οικονομίας της ασφάλειας.</a:t>
            </a:r>
          </a:p>
        </p:txBody>
      </p:sp>
      <p:sp>
        <p:nvSpPr>
          <p:cNvPr id="127" name="Η αντεγκληματική πολιτική ως ιδεολογικά προσδιορισμένη πολιτική"/>
          <p:cNvSpPr txBox="1"/>
          <p:nvPr/>
        </p:nvSpPr>
        <p:spPr>
          <a:xfrm>
            <a:off x="2840425" y="1396999"/>
            <a:ext cx="6960942" cy="939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lvl="8">
              <a:defRPr sz="2800">
                <a:latin typeface="Lucida Grande"/>
                <a:ea typeface="Lucida Grande"/>
                <a:cs typeface="Lucida Grande"/>
                <a:sym typeface="Lucida Grande"/>
              </a:defRPr>
            </a:pPr>
            <a:r>
              <a:t>Η αντεγκληματική πολιτική ως ιδεολογικά προσδιορισμένη πολιτική</a:t>
            </a:r>
          </a:p>
        </p:txBody>
      </p:sp>
      <p:sp>
        <p:nvSpPr>
          <p:cNvPr id="128" name="Αριθμός σλάιντ"/>
          <p:cNvSpPr txBox="1">
            <a:spLocks noGrp="1"/>
          </p:cNvSpPr>
          <p:nvPr>
            <p:ph type="sldNum" sz="quarter" idx="4294967295"/>
          </p:nvPr>
        </p:nvSpPr>
        <p:spPr>
          <a:xfrm>
            <a:off x="6385373" y="9296399"/>
            <a:ext cx="227280" cy="32430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Η αντεγκληματική πολιτική…"/>
          <p:cNvSpPr txBox="1">
            <a:spLocks noGrp="1"/>
          </p:cNvSpPr>
          <p:nvPr>
            <p:ph type="ctrTitle"/>
          </p:nvPr>
        </p:nvSpPr>
        <p:spPr>
          <a:xfrm>
            <a:off x="1270000" y="736598"/>
            <a:ext cx="10464800" cy="769314"/>
          </a:xfrm>
          <a:prstGeom prst="rect">
            <a:avLst/>
          </a:prstGeom>
        </p:spPr>
        <p:txBody>
          <a:bodyPr/>
          <a:lstStyle/>
          <a:p>
            <a:pPr lvl="8" defTabSz="368045">
              <a:defRPr sz="2200">
                <a:latin typeface="Lucida Grande"/>
                <a:ea typeface="Lucida Grande"/>
                <a:cs typeface="Lucida Grande"/>
                <a:sym typeface="Lucida Grande"/>
              </a:defRPr>
            </a:pPr>
            <a:r>
              <a:t>Η αντεγκληματική πολιτική </a:t>
            </a:r>
          </a:p>
          <a:p>
            <a:pPr lvl="8" defTabSz="368045">
              <a:defRPr sz="2200">
                <a:latin typeface="Lucida Grande"/>
                <a:ea typeface="Lucida Grande"/>
                <a:cs typeface="Lucida Grande"/>
                <a:sym typeface="Lucida Grande"/>
              </a:defRPr>
            </a:pPr>
            <a:r>
              <a:t>ως ιδεολογικά προσδιορισμένη πολιτική</a:t>
            </a:r>
          </a:p>
        </p:txBody>
      </p:sp>
      <p:sp>
        <p:nvSpPr>
          <p:cNvPr id="131" name="γ) Τα μέτρα αντεγκληματικής πολιτικής αποτελούν εφαρμογές γενικότερων θεωρήσεων για το τι είναι δίκαιο και νόμος κυρίως, για το τι είναι και πώς πρέπει να είναι η τάξη σε μία κοινωνία.…"/>
          <p:cNvSpPr txBox="1">
            <a:spLocks noGrp="1"/>
          </p:cNvSpPr>
          <p:nvPr>
            <p:ph type="subTitle" idx="1"/>
          </p:nvPr>
        </p:nvSpPr>
        <p:spPr>
          <a:xfrm>
            <a:off x="1000206" y="3523084"/>
            <a:ext cx="11004388" cy="4734260"/>
          </a:xfrm>
          <a:prstGeom prst="rect">
            <a:avLst/>
          </a:prstGeom>
        </p:spPr>
        <p:txBody>
          <a:bodyPr/>
          <a:lstStyle/>
          <a:p>
            <a:pPr algn="just" defTabSz="388620">
              <a:lnSpc>
                <a:spcPts val="3800"/>
              </a:lnSpc>
              <a:spcBef>
                <a:spcPts val="1000"/>
              </a:spcBef>
              <a:defRPr sz="2100">
                <a:latin typeface="Lucida Grande"/>
                <a:ea typeface="Lucida Grande"/>
                <a:cs typeface="Lucida Grande"/>
                <a:sym typeface="Lucida Grande"/>
              </a:defRPr>
            </a:pPr>
            <a:r>
              <a:t>γ) Τα μέτρα αντεγκληματικής πολιτικής αποτελούν εφαρμογές γενικότερων θεωρήσεων για το τι είναι δίκαιο και νόμος κυρίως, για το τι είναι και πώς πρέπει να είναι η τάξη σε μία κοινωνία. </a:t>
            </a:r>
          </a:p>
          <a:p>
            <a:pPr algn="just" defTabSz="388620">
              <a:lnSpc>
                <a:spcPts val="3800"/>
              </a:lnSpc>
              <a:spcBef>
                <a:spcPts val="1000"/>
              </a:spcBef>
              <a:defRPr sz="2100">
                <a:latin typeface="Lucida Grande"/>
                <a:ea typeface="Lucida Grande"/>
                <a:cs typeface="Lucida Grande"/>
                <a:sym typeface="Lucida Grande"/>
              </a:defRPr>
            </a:pPr>
            <a:r>
              <a:t>δ) Όλες οι μεγάλες φιλοσοφικές- πολιτικές ιδέες και όλες μεγάλες κοινωνιολογικές θεωρίες έχουν αφήσει το στίγμα τους στην εγκληματολογική θεωρία και την ποινική πράξη.</a:t>
            </a:r>
          </a:p>
          <a:p>
            <a:pPr algn="just" defTabSz="388620">
              <a:lnSpc>
                <a:spcPts val="3800"/>
              </a:lnSpc>
              <a:spcBef>
                <a:spcPts val="1000"/>
              </a:spcBef>
              <a:defRPr sz="2100">
                <a:latin typeface="Lucida Grande"/>
                <a:ea typeface="Lucida Grande"/>
                <a:cs typeface="Lucida Grande"/>
                <a:sym typeface="Lucida Grande"/>
              </a:defRPr>
            </a:pPr>
            <a:r>
              <a:t>ε) Ο σχεδιασμός και η εφαρμογή των μέτρων αντιμετώπισης του εγκλήματος συνιστούν πολιτικά ζητήματα, υπό την έννοια ότι αποτελούν επιλογές της εκάστοτε κυβέρνησης αντανακλάσεις πολιτικής ιδεολογίας. </a:t>
            </a:r>
          </a:p>
        </p:txBody>
      </p:sp>
      <p:sp>
        <p:nvSpPr>
          <p:cNvPr id="132" name="Αριθμός σλάιντ"/>
          <p:cNvSpPr txBox="1">
            <a:spLocks noGrp="1"/>
          </p:cNvSpPr>
          <p:nvPr>
            <p:ph type="sldNum" sz="quarter" idx="4294967295"/>
          </p:nvPr>
        </p:nvSpPr>
        <p:spPr>
          <a:xfrm>
            <a:off x="6385373" y="9296399"/>
            <a:ext cx="227280" cy="32430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Helvetica Neue Thin"/>
                <a:ea typeface="Helvetica Neue Thin"/>
                <a:cs typeface="Helvetica Neue Thin"/>
                <a:sym typeface="Helvetica Neue Thin"/>
              </a:defRPr>
            </a:lvl1pPr>
          </a:lstStyle>
          <a:p>
            <a:fld id="{86CB4B4D-7CA3-9044-876B-883B54F8677D}" type="slidenum">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Τα μέτρα αντεγκληματικής πολιτικής από την οπτική του σκοπού τους διακρίνο- νται σε:…"/>
          <p:cNvSpPr txBox="1">
            <a:spLocks noGrp="1"/>
          </p:cNvSpPr>
          <p:nvPr>
            <p:ph type="body" idx="1"/>
          </p:nvPr>
        </p:nvSpPr>
        <p:spPr>
          <a:xfrm>
            <a:off x="952500" y="1878448"/>
            <a:ext cx="11099800" cy="6096608"/>
          </a:xfrm>
          <a:prstGeom prst="rect">
            <a:avLst/>
          </a:prstGeom>
        </p:spPr>
        <p:txBody>
          <a:bodyPr anchor="t"/>
          <a:lstStyle/>
          <a:p>
            <a:pPr marL="0" indent="0" defTabSz="275691">
              <a:lnSpc>
                <a:spcPts val="2100"/>
              </a:lnSpc>
              <a:spcBef>
                <a:spcPts val="900"/>
              </a:spcBef>
              <a:buSzTx/>
              <a:buNone/>
              <a:defRPr sz="900">
                <a:latin typeface="Times"/>
                <a:ea typeface="Times"/>
                <a:cs typeface="Times"/>
                <a:sym typeface="Times"/>
              </a:defRPr>
            </a:pPr>
            <a:endParaRPr/>
          </a:p>
          <a:p>
            <a:pPr marL="0" indent="0" defTabSz="275691">
              <a:lnSpc>
                <a:spcPts val="3100"/>
              </a:lnSpc>
              <a:spcBef>
                <a:spcPts val="700"/>
              </a:spcBef>
              <a:buSzTx/>
              <a:buNone/>
              <a:defRPr sz="1800">
                <a:latin typeface="Lucida Grande"/>
                <a:ea typeface="Lucida Grande"/>
                <a:cs typeface="Lucida Grande"/>
                <a:sym typeface="Lucida Grande"/>
              </a:defRPr>
            </a:pPr>
            <a:r>
              <a:t>Τα μέτρα αντεγκληματικής πολιτικής από την οπτική του σκοπού τους διακρίνο- νται σε: </a:t>
            </a:r>
          </a:p>
          <a:p>
            <a:pPr marL="0" indent="0" defTabSz="275691">
              <a:lnSpc>
                <a:spcPts val="3100"/>
              </a:lnSpc>
              <a:spcBef>
                <a:spcPts val="700"/>
              </a:spcBef>
              <a:buSzTx/>
              <a:buNone/>
              <a:defRPr sz="1800">
                <a:latin typeface="Lucida Grande"/>
                <a:ea typeface="Lucida Grande"/>
                <a:cs typeface="Lucida Grande"/>
                <a:sym typeface="Lucida Grande"/>
              </a:defRPr>
            </a:pPr>
            <a:r>
              <a:t>α) προληπτικά, β)  αποτρεπτικά, γ) κατασταλτικά. </a:t>
            </a:r>
          </a:p>
          <a:p>
            <a:pPr marL="0" indent="0" defTabSz="275691">
              <a:lnSpc>
                <a:spcPts val="3100"/>
              </a:lnSpc>
              <a:spcBef>
                <a:spcPts val="700"/>
              </a:spcBef>
              <a:buSzTx/>
              <a:buNone/>
              <a:defRPr sz="1800">
                <a:latin typeface="Lucida Grande"/>
                <a:ea typeface="Lucida Grande"/>
                <a:cs typeface="Lucida Grande"/>
                <a:sym typeface="Lucida Grande"/>
              </a:defRPr>
            </a:pPr>
            <a:r>
              <a:t>Κάθε μια από αυτές τις κατηγορίες αναφέρεται σε μέτρα που εστιάζουν σε διαφορετικές φάσεις του ποινικού φαινομένου. </a:t>
            </a:r>
          </a:p>
          <a:p>
            <a:pPr marL="0" indent="0" defTabSz="275691">
              <a:lnSpc>
                <a:spcPts val="3100"/>
              </a:lnSpc>
              <a:spcBef>
                <a:spcPts val="700"/>
              </a:spcBef>
              <a:buSzTx/>
              <a:buNone/>
              <a:defRPr sz="1800">
                <a:latin typeface="Lucida Grande"/>
                <a:ea typeface="Lucida Grande"/>
                <a:cs typeface="Lucida Grande"/>
                <a:sym typeface="Lucida Grande"/>
              </a:defRPr>
            </a:pPr>
            <a:r>
              <a:t>Καμία από τις κατηγορίες αυτές μέτρων δεν έχει αποκλειστική εφαρμογή, αλλά εφαρμόζονται συνδυαστικά, καθώς η σχέση πρόληψης και αποτροπής στην καθημερινή πράξη συγχέονται ή ταυτίζονται, ενώ η καταστολή έχει επίσης συχνά και προληπτικό χαρακτήρα κατά την εφαρμογή της. </a:t>
            </a:r>
          </a:p>
          <a:p>
            <a:pPr marL="0" indent="0" defTabSz="275691">
              <a:lnSpc>
                <a:spcPts val="3100"/>
              </a:lnSpc>
              <a:spcBef>
                <a:spcPts val="700"/>
              </a:spcBef>
              <a:buSzTx/>
              <a:buNone/>
              <a:defRPr sz="1800">
                <a:latin typeface="Lucida Grande"/>
                <a:ea typeface="Lucida Grande"/>
                <a:cs typeface="Lucida Grande"/>
                <a:sym typeface="Lucida Grande"/>
              </a:defRPr>
            </a:pPr>
            <a:r>
              <a:t>Ο ειδικός σκοπός των επιμέρους μέτρων δεν πρέπει να συγχέεται με τους γενικούς ιδεολογικούς προσανατολισμούς της αντεγκληματικής πολιτικής. </a:t>
            </a:r>
          </a:p>
          <a:p>
            <a:pPr marL="0" indent="0" defTabSz="275691">
              <a:lnSpc>
                <a:spcPts val="3100"/>
              </a:lnSpc>
              <a:spcBef>
                <a:spcPts val="700"/>
              </a:spcBef>
              <a:buSzTx/>
              <a:buNone/>
              <a:defRPr sz="1800">
                <a:latin typeface="Lucida Grande"/>
                <a:ea typeface="Lucida Grande"/>
                <a:cs typeface="Lucida Grande"/>
                <a:sym typeface="Lucida Grande"/>
              </a:defRPr>
            </a:pPr>
            <a:r>
              <a:t>Οι ιδεολογικοί προσανατολισμοί, αποτελούν και καθοδηγητικές αρχές πολιτικής και προκύπτουν από θεμελιώδεις θέσεις για μια ιδεατή- ιδανική κοινωνία, οι οποίες απαντούν στο ερώτημα «τι είναι έγκλημα» και «τι θέλουμε να κάνουμε με το έγκλημα και τον εγκληματία».</a:t>
            </a:r>
          </a:p>
        </p:txBody>
      </p:sp>
      <p:sp>
        <p:nvSpPr>
          <p:cNvPr id="135" name="Μέτρα Αντεγκληματικής πολιτικής"/>
          <p:cNvSpPr txBox="1"/>
          <p:nvPr/>
        </p:nvSpPr>
        <p:spPr>
          <a:xfrm>
            <a:off x="3987118" y="1086464"/>
            <a:ext cx="6933885" cy="7434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lnSpc>
                <a:spcPts val="5500"/>
              </a:lnSpc>
              <a:spcBef>
                <a:spcPts val="1600"/>
              </a:spcBef>
              <a:defRPr sz="3100">
                <a:latin typeface="Lucida Grande"/>
                <a:ea typeface="Lucida Grande"/>
                <a:cs typeface="Lucida Grande"/>
                <a:sym typeface="Lucida Grande"/>
              </a:defRPr>
            </a:lvl1pPr>
          </a:lstStyle>
          <a:p>
            <a:r>
              <a:t>Μέτρα Αντεγκληματικής πολιτικής</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Ο χαρακτήρας των μέτρων αντεγκληματικής πολιτικής"/>
          <p:cNvSpPr txBox="1">
            <a:spLocks noGrp="1"/>
          </p:cNvSpPr>
          <p:nvPr>
            <p:ph type="title"/>
          </p:nvPr>
        </p:nvSpPr>
        <p:spPr>
          <a:xfrm>
            <a:off x="952500" y="1353692"/>
            <a:ext cx="11099800" cy="1059308"/>
          </a:xfrm>
          <a:prstGeom prst="rect">
            <a:avLst/>
          </a:prstGeom>
        </p:spPr>
        <p:txBody>
          <a:bodyPr/>
          <a:lstStyle>
            <a:lvl1pPr defTabSz="455674">
              <a:defRPr sz="3100">
                <a:latin typeface="Lucida Grande"/>
                <a:ea typeface="Lucida Grande"/>
                <a:cs typeface="Lucida Grande"/>
                <a:sym typeface="Lucida Grande"/>
              </a:defRPr>
            </a:lvl1pPr>
          </a:lstStyle>
          <a:p>
            <a:r>
              <a:t>Ο χαρακτήρας των μέτρων αντεγκληματικής πολιτικής</a:t>
            </a:r>
          </a:p>
        </p:txBody>
      </p:sp>
      <p:sp>
        <p:nvSpPr>
          <p:cNvPr id="138" name="Τα μέτρα είναι δράσεις εφαρμογής των αρχών της αντεγκληματικής πολιτικής, που προκύπτουν από το νόμο και αντανακλούν μια συγκεκριμένη ιδεολογία .…"/>
          <p:cNvSpPr txBox="1">
            <a:spLocks noGrp="1"/>
          </p:cNvSpPr>
          <p:nvPr>
            <p:ph type="body" idx="1"/>
          </p:nvPr>
        </p:nvSpPr>
        <p:spPr>
          <a:xfrm>
            <a:off x="952500" y="2590800"/>
            <a:ext cx="11099800" cy="5502439"/>
          </a:xfrm>
          <a:prstGeom prst="rect">
            <a:avLst/>
          </a:prstGeom>
        </p:spPr>
        <p:txBody>
          <a:bodyPr anchor="t"/>
          <a:lstStyle/>
          <a:p>
            <a:pPr marL="0" indent="0" algn="just" defTabSz="457200">
              <a:lnSpc>
                <a:spcPct val="110000"/>
              </a:lnSpc>
              <a:spcBef>
                <a:spcPts val="1200"/>
              </a:spcBef>
              <a:buSzTx/>
              <a:buNone/>
              <a:defRPr sz="2200">
                <a:latin typeface="Lucida Grande"/>
                <a:ea typeface="Lucida Grande"/>
                <a:cs typeface="Lucida Grande"/>
                <a:sym typeface="Lucida Grande"/>
              </a:defRPr>
            </a:pPr>
            <a:r>
              <a:t>Τα μέτρα είναι δράσεις εφαρμογής των αρχών της αντεγκληματικής πολιτικής, που προκύπτουν από το νόμο και αντανακλούν μια συγκεκριμένη ιδεολογία . </a:t>
            </a:r>
          </a:p>
          <a:p>
            <a:pPr marL="0" indent="0" algn="just" defTabSz="457200">
              <a:lnSpc>
                <a:spcPct val="110000"/>
              </a:lnSpc>
              <a:spcBef>
                <a:spcPts val="1200"/>
              </a:spcBef>
              <a:buSzTx/>
              <a:buNone/>
              <a:defRPr sz="2200">
                <a:latin typeface="Lucida Grande"/>
                <a:ea typeface="Lucida Grande"/>
                <a:cs typeface="Lucida Grande"/>
                <a:sym typeface="Lucida Grande"/>
              </a:defRPr>
            </a:pPr>
            <a:r>
              <a:t>Οι ιδεολογικοί προσανατολισμοί της αντεγκληματικής πολιτικής αναφέρονται σε αρχές και ιδεολογικά πρότυπα, τα οποία προάγουν γενικότερες κοσμοαντιλήψεις για την τάξη στην κοινωνία και το έγκλημα, συνήθως σε ένα ιδεατό επίπεδο. Καθένα από αυτά αποτελεί ένα πλαίσιο καθοδηγητικών ιδεών, στις οποίες θεμελιώνεται η στρατηγική, τα μέτρα και η λειτουργία των θεσμών αντεγκληματικής πολιτικής. </a:t>
            </a:r>
          </a:p>
          <a:p>
            <a:pPr marL="0" indent="0" algn="just" defTabSz="457200">
              <a:lnSpc>
                <a:spcPct val="110000"/>
              </a:lnSpc>
              <a:spcBef>
                <a:spcPts val="1200"/>
              </a:spcBef>
              <a:buSzTx/>
              <a:buNone/>
              <a:defRPr sz="2200">
                <a:latin typeface="Lucida Grande"/>
                <a:ea typeface="Lucida Grande"/>
                <a:cs typeface="Lucida Grande"/>
                <a:sym typeface="Lucida Grande"/>
              </a:defRPr>
            </a:pPr>
            <a:r>
              <a:t>Κατασταλτικά μέτρα λαμβάνονται σε ορισμένες περιπτώσεις ακόμα και όταν ο γενικός ιδεολογικός προσανατολισμός της αντεγκληματικής πολιτικής δεν προτάσσει την καταστολή ή την επιστρατεύει μόνον σε εξαιρετικές περιπτώσεις.</a:t>
            </a:r>
            <a:r>
              <a:rPr sz="2300"/>
              <a:t>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Ο χαρακτήρας των μέτρων αντεγκληματικής πολιτικής"/>
          <p:cNvSpPr txBox="1">
            <a:spLocks noGrp="1"/>
          </p:cNvSpPr>
          <p:nvPr>
            <p:ph type="title"/>
          </p:nvPr>
        </p:nvSpPr>
        <p:spPr>
          <a:prstGeom prst="rect">
            <a:avLst/>
          </a:prstGeom>
        </p:spPr>
        <p:txBody>
          <a:bodyPr/>
          <a:lstStyle>
            <a:lvl1pPr>
              <a:defRPr sz="3000">
                <a:latin typeface="Lucida Grande"/>
                <a:ea typeface="Lucida Grande"/>
                <a:cs typeface="Lucida Grande"/>
                <a:sym typeface="Lucida Grande"/>
              </a:defRPr>
            </a:lvl1pPr>
          </a:lstStyle>
          <a:p>
            <a:r>
              <a:t>Ο χαρακτήρας των μέτρων αντεγκληματικής πολιτικής</a:t>
            </a:r>
          </a:p>
        </p:txBody>
      </p:sp>
      <p:sp>
        <p:nvSpPr>
          <p:cNvPr id="141" name="Ακόμα και υπό ένα πλήρως κατασταλτικό ιδεολογικό προσανατολισμό της αντεγκληματικής πολιτικής, μπορεί να λαμβάνονται ήπια μέτρα πρόληψης του εγκλήματος σε ορισμένες περιπτώσεις.…"/>
          <p:cNvSpPr txBox="1">
            <a:spLocks noGrp="1"/>
          </p:cNvSpPr>
          <p:nvPr>
            <p:ph type="body" idx="1"/>
          </p:nvPr>
        </p:nvSpPr>
        <p:spPr>
          <a:prstGeom prst="rect">
            <a:avLst/>
          </a:prstGeom>
        </p:spPr>
        <p:txBody>
          <a:bodyPr anchor="t"/>
          <a:lstStyle/>
          <a:p>
            <a:pPr marL="0" indent="0" algn="just" defTabSz="388620">
              <a:spcBef>
                <a:spcPts val="1000"/>
              </a:spcBef>
              <a:buSzTx/>
              <a:buNone/>
              <a:defRPr sz="2300">
                <a:latin typeface="Times"/>
                <a:ea typeface="Times"/>
                <a:cs typeface="Times"/>
                <a:sym typeface="Times"/>
              </a:defRPr>
            </a:pPr>
            <a:r>
              <a:t>Ακόμα και υπό ένα πλήρως κατασταλτικό ιδεολογικό προσανατολισμό της αντεγκληματικής πολιτικής, μπορεί να λαμβάνονται ήπια μέτρα πρόληψης του εγκλήματος σε ορισμένες περιπτώσεις. </a:t>
            </a:r>
          </a:p>
          <a:p>
            <a:pPr marL="0" indent="0" algn="just" defTabSz="388620">
              <a:spcBef>
                <a:spcPts val="1000"/>
              </a:spcBef>
              <a:buSzTx/>
              <a:buNone/>
              <a:defRPr sz="2300">
                <a:latin typeface="Times"/>
                <a:ea typeface="Times"/>
                <a:cs typeface="Times"/>
                <a:sym typeface="Times"/>
              </a:defRPr>
            </a:pPr>
            <a:r>
              <a:t>Τα μέτρα που θεσπίζονται στο πλαίσιο της εφαρμογής του κάθε προτύπου δεν είναι όμως μόνον προληπτικά ή μόνον κατασταλτικά, αλλά προκύπτουν και ως ένας συνδυασμός. Έτσι, ανάλογα με τους ιδεολογικούς προσανατολισμούς και τον στρατηγικό στόχο της αντεγκληματικής πολιτικής υπερέχει η πρόληψη, η αποτροπή ή η καταστολή. </a:t>
            </a:r>
          </a:p>
          <a:p>
            <a:pPr marL="0" indent="0" algn="just" defTabSz="388620">
              <a:spcBef>
                <a:spcPts val="1000"/>
              </a:spcBef>
              <a:buSzTx/>
              <a:buNone/>
              <a:defRPr sz="2300">
                <a:latin typeface="Times"/>
                <a:ea typeface="Times"/>
                <a:cs typeface="Times"/>
                <a:sym typeface="Times"/>
              </a:defRPr>
            </a:pPr>
            <a:r>
              <a:t>Οι ιδεολογικές τάσεις αποτυπώνονται και αναφέρονται κυρίως στο σκοπό της ποινής και πιο πρόσφατα μόνον, άρχισαν να αναπτύσσονται συζητήσεις σχετικά με την αστυνομία, στο πλαίσιο της επίδρασης των νέο-συντηρητικών θεωριών. </a:t>
            </a:r>
          </a:p>
          <a:p>
            <a:pPr marL="0" indent="0" algn="just" defTabSz="388620">
              <a:spcBef>
                <a:spcPts val="1000"/>
              </a:spcBef>
              <a:buSzTx/>
              <a:buNone/>
              <a:defRPr sz="2300">
                <a:latin typeface="Times"/>
                <a:ea typeface="Times"/>
                <a:cs typeface="Times"/>
                <a:sym typeface="Times"/>
              </a:defRPr>
            </a:pPr>
            <a:r>
              <a:t>Τα όρια μεταξύ των ιδεολογικών προτύ-πων συχνά υπόκεινται σε αλληλεπιδράσεις, ενώ κατά την μετουσίωσή τους σε πολιτικές κατά του εγκλήματος συχνά επίσης, υιοθετούνται συναφή ιδεολογικά πρότυπα: δηλαδή κάθε πρότυπο δεν εφαρμόζεται «καθαρό», αλλά, μια ιδέα μπορεί να την δανείζονται εκ διαμέτρου αντίθετες ιδεολογικά προσεγγίσεις και να την αναδιαμορφώνουν σε πολιτικές. </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Βασικά πρότυπα αντεγκληματικής πολιτικής"/>
          <p:cNvSpPr txBox="1">
            <a:spLocks noGrp="1"/>
          </p:cNvSpPr>
          <p:nvPr>
            <p:ph type="title"/>
          </p:nvPr>
        </p:nvSpPr>
        <p:spPr>
          <a:xfrm>
            <a:off x="952499" y="925132"/>
            <a:ext cx="11099803" cy="1201123"/>
          </a:xfrm>
          <a:prstGeom prst="rect">
            <a:avLst/>
          </a:prstGeom>
        </p:spPr>
        <p:txBody>
          <a:bodyPr/>
          <a:lstStyle>
            <a:lvl1pPr defTabSz="425194">
              <a:lnSpc>
                <a:spcPts val="5300"/>
              </a:lnSpc>
              <a:spcBef>
                <a:spcPts val="1100"/>
              </a:spcBef>
              <a:defRPr sz="3200">
                <a:latin typeface="Times"/>
                <a:ea typeface="Times"/>
                <a:cs typeface="Times"/>
                <a:sym typeface="Times"/>
              </a:defRPr>
            </a:lvl1pPr>
          </a:lstStyle>
          <a:p>
            <a:r>
              <a:t>Βασικά πρότυπα αντεγκληματικής πολιτικής</a:t>
            </a:r>
          </a:p>
        </p:txBody>
      </p:sp>
      <p:sp>
        <p:nvSpPr>
          <p:cNvPr id="144" name="α) Το φιλελεύθερο πρότυπο και η άμυνα της κοινωνίας από το έγκλημα .…"/>
          <p:cNvSpPr txBox="1">
            <a:spLocks noGrp="1"/>
          </p:cNvSpPr>
          <p:nvPr>
            <p:ph type="body" sz="half" idx="1"/>
          </p:nvPr>
        </p:nvSpPr>
        <p:spPr>
          <a:xfrm>
            <a:off x="952499" y="3540516"/>
            <a:ext cx="11099803" cy="3758275"/>
          </a:xfrm>
          <a:prstGeom prst="rect">
            <a:avLst/>
          </a:prstGeom>
        </p:spPr>
        <p:txBody>
          <a:bodyPr anchor="t"/>
          <a:lstStyle/>
          <a:p>
            <a:pPr marL="0" indent="0" defTabSz="457200">
              <a:lnSpc>
                <a:spcPts val="3000"/>
              </a:lnSpc>
              <a:spcBef>
                <a:spcPts val="1200"/>
              </a:spcBef>
              <a:buSzTx/>
              <a:buNone/>
              <a:defRPr sz="1300">
                <a:latin typeface="Times"/>
                <a:ea typeface="Times"/>
                <a:cs typeface="Times"/>
                <a:sym typeface="Times"/>
              </a:defRPr>
            </a:pPr>
            <a:endParaRPr/>
          </a:p>
          <a:p>
            <a:pPr marL="0" indent="0" defTabSz="457200">
              <a:spcBef>
                <a:spcPts val="200"/>
              </a:spcBef>
              <a:buSzTx/>
              <a:buNone/>
              <a:defRPr sz="3000">
                <a:latin typeface="Times New Roman"/>
                <a:ea typeface="Times New Roman"/>
                <a:cs typeface="Times New Roman"/>
                <a:sym typeface="Times New Roman"/>
              </a:defRPr>
            </a:pPr>
            <a:r>
              <a:t>α) Το φιλελεύθερο πρότυπο και η άμυνα της κοινωνίας</a:t>
            </a:r>
            <a:br/>
            <a:r>
              <a:t>από το έγκλημα .</a:t>
            </a:r>
          </a:p>
          <a:p>
            <a:pPr marL="0" indent="0" defTabSz="457200">
              <a:spcBef>
                <a:spcPts val="200"/>
              </a:spcBef>
              <a:buSzTx/>
              <a:buNone/>
              <a:defRPr sz="3000">
                <a:latin typeface="Times New Roman"/>
                <a:ea typeface="Times New Roman"/>
                <a:cs typeface="Times New Roman"/>
                <a:sym typeface="Times New Roman"/>
              </a:defRPr>
            </a:pPr>
            <a:r>
              <a:t>β) Καταργητισμός</a:t>
            </a:r>
          </a:p>
          <a:p>
            <a:pPr marL="0" indent="0" defTabSz="457200">
              <a:spcBef>
                <a:spcPts val="200"/>
              </a:spcBef>
              <a:buSzTx/>
              <a:buNone/>
              <a:defRPr sz="3000">
                <a:latin typeface="Times New Roman"/>
                <a:ea typeface="Times New Roman"/>
                <a:cs typeface="Times New Roman"/>
                <a:sym typeface="Times New Roman"/>
              </a:defRPr>
            </a:pPr>
            <a:r>
              <a:t>γ) Ποινικός εγγυητισμός</a:t>
            </a:r>
          </a:p>
          <a:p>
            <a:pPr marL="0" indent="0" defTabSz="457200">
              <a:spcBef>
                <a:spcPts val="200"/>
              </a:spcBef>
              <a:buSzTx/>
              <a:buNone/>
              <a:defRPr sz="3000">
                <a:latin typeface="Times New Roman"/>
                <a:ea typeface="Times New Roman"/>
                <a:cs typeface="Times New Roman"/>
                <a:sym typeface="Times New Roman"/>
              </a:defRPr>
            </a:pPr>
            <a:r>
              <a:t>δ) Κοινωνική δικαιοσύνη</a:t>
            </a:r>
          </a:p>
          <a:p>
            <a:pPr marL="0" indent="0" defTabSz="457200">
              <a:spcBef>
                <a:spcPts val="200"/>
              </a:spcBef>
              <a:buSzTx/>
              <a:buNone/>
              <a:defRPr sz="3000">
                <a:latin typeface="Times New Roman"/>
                <a:ea typeface="Times New Roman"/>
                <a:cs typeface="Times New Roman"/>
                <a:sym typeface="Times New Roman"/>
              </a:defRPr>
            </a:pPr>
            <a:r>
              <a:t>ε)  Αποκαταστατική δικαιοσύνη</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Αντεγκληματική Πολιτική και πολιτική: δημόσιες πολιτικές"/>
          <p:cNvSpPr txBox="1">
            <a:spLocks noGrp="1"/>
          </p:cNvSpPr>
          <p:nvPr>
            <p:ph type="ctrTitle"/>
          </p:nvPr>
        </p:nvSpPr>
        <p:spPr>
          <a:xfrm>
            <a:off x="1269999" y="656163"/>
            <a:ext cx="10464801" cy="1321203"/>
          </a:xfrm>
          <a:prstGeom prst="rect">
            <a:avLst/>
          </a:prstGeom>
        </p:spPr>
        <p:txBody>
          <a:bodyPr/>
          <a:lstStyle/>
          <a:p>
            <a:pPr>
              <a:defRPr sz="3000">
                <a:latin typeface="Lucida Grande"/>
                <a:ea typeface="Lucida Grande"/>
                <a:cs typeface="Lucida Grande"/>
                <a:sym typeface="Lucida Grande"/>
              </a:defRPr>
            </a:pPr>
            <a:r>
              <a:t>Αντεγκληματική Πολιτική και πολιτική: </a:t>
            </a:r>
          </a:p>
          <a:p>
            <a:pPr>
              <a:defRPr sz="3000">
                <a:latin typeface="Lucida Grande"/>
                <a:ea typeface="Lucida Grande"/>
                <a:cs typeface="Lucida Grande"/>
                <a:sym typeface="Lucida Grande"/>
              </a:defRPr>
            </a:pPr>
            <a:r>
              <a:t>δημόσιες πολιτικές</a:t>
            </a:r>
            <a:r>
              <a:rPr>
                <a:latin typeface="Helvetica Neue Medium"/>
                <a:ea typeface="Helvetica Neue Medium"/>
                <a:cs typeface="Helvetica Neue Medium"/>
                <a:sym typeface="Helvetica Neue Medium"/>
              </a:rPr>
              <a:t> </a:t>
            </a:r>
          </a:p>
        </p:txBody>
      </p:sp>
      <p:sp>
        <p:nvSpPr>
          <p:cNvPr id="147" name="Αν και οι θεωρίες για το έγκλημα και τον εγκληματία δε διατυπώθηκαν υπό το πρίσμα συγκεκριμένης πολιτικής ιδεολογίας, είναι γνωστό, ότι διατυπώθηκαν στο πλαίσιο συγκεκρι- μένων ιστορικών συγκυριών, που επηρέαζαν τις αντιλήψεις, τις θέσεις, τις υποθέσεις εργασίας και τους γενικούς προβληματισμούς για το έγκλημα και τον εγκληματία."/>
          <p:cNvSpPr txBox="1">
            <a:spLocks noGrp="1"/>
          </p:cNvSpPr>
          <p:nvPr>
            <p:ph type="subTitle" sz="half" idx="1"/>
          </p:nvPr>
        </p:nvSpPr>
        <p:spPr>
          <a:xfrm>
            <a:off x="1028699" y="3771896"/>
            <a:ext cx="10464801" cy="3383282"/>
          </a:xfrm>
          <a:prstGeom prst="rect">
            <a:avLst/>
          </a:prstGeom>
        </p:spPr>
        <p:txBody>
          <a:bodyPr/>
          <a:lstStyle>
            <a:lvl1pPr algn="just" defTabSz="386560">
              <a:lnSpc>
                <a:spcPts val="4300"/>
              </a:lnSpc>
              <a:spcBef>
                <a:spcPts val="900"/>
              </a:spcBef>
              <a:defRPr sz="2500">
                <a:latin typeface="Times"/>
                <a:ea typeface="Times"/>
                <a:cs typeface="Times"/>
                <a:sym typeface="Times"/>
              </a:defRPr>
            </a:lvl1pPr>
          </a:lstStyle>
          <a:p>
            <a:r>
              <a:t>Αν και οι θεωρίες για το έγκλημα και τον εγκληματία δε διατυπώθηκαν υπό το πρίσμα συγκεκριμένης πολιτικής ιδεολογίας, είναι γνωστό, ότι διατυπώθηκαν στο πλαίσιο συγκεκρι- μένων ιστορικών συγκυριών, που επηρέαζαν τις αντιλήψεις, τις θέσεις, τις υποθέσεις εργασίας και τους γενικούς προβληματισμούς για το έγκλημα και τον εγκληματία. </a:t>
            </a:r>
          </a:p>
        </p:txBody>
      </p:sp>
      <p:sp>
        <p:nvSpPr>
          <p:cNvPr id="148" name="Αριθμός σλάιντ"/>
          <p:cNvSpPr txBox="1">
            <a:spLocks noGrp="1"/>
          </p:cNvSpPr>
          <p:nvPr>
            <p:ph type="sldNum" sz="quarter" idx="4294967295"/>
          </p:nvPr>
        </p:nvSpPr>
        <p:spPr>
          <a:xfrm>
            <a:off x="6385373" y="9296399"/>
            <a:ext cx="227280" cy="32430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Helvetica Neue Thin"/>
                <a:ea typeface="Helvetica Neue Thin"/>
                <a:cs typeface="Helvetica Neue Thin"/>
                <a:sym typeface="Helvetica Neue Thin"/>
              </a:defRPr>
            </a:lvl1pPr>
          </a:lstStyle>
          <a:p>
            <a:fld id="{86CB4B4D-7CA3-9044-876B-883B54F8677D}" type="slidenum">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Η επίδραση που άσκησαν και ασκούν ορισμένες θεωρίες και Σχολές σκέψης της Εγκληματολογίας στη θεσμοθέτηση μέτρων και στις τάσεις της αντεγκληματικής πολιτικής τις οποίες υιοθετούν διάφορες κυβερνήσεις, έχει σαφώς σχέση, με το πώς επιλέγει κάθε σύστημα εξουσίας, να απαντήσει στο πρόβλημα του εγκλήματος και αυτό συναρτάται, αναγωγικά, με την πολιτική ιδεολογία των κυβερνητικών σχηματισμών."/>
          <p:cNvSpPr txBox="1">
            <a:spLocks noGrp="1"/>
          </p:cNvSpPr>
          <p:nvPr>
            <p:ph type="subTitle" sz="half" idx="1"/>
          </p:nvPr>
        </p:nvSpPr>
        <p:spPr>
          <a:xfrm>
            <a:off x="1269999" y="3620358"/>
            <a:ext cx="10464801" cy="3643515"/>
          </a:xfrm>
          <a:prstGeom prst="rect">
            <a:avLst/>
          </a:prstGeom>
        </p:spPr>
        <p:txBody>
          <a:bodyPr/>
          <a:lstStyle>
            <a:lvl1pPr algn="just" defTabSz="374904">
              <a:lnSpc>
                <a:spcPts val="4100"/>
              </a:lnSpc>
              <a:spcBef>
                <a:spcPts val="900"/>
              </a:spcBef>
              <a:defRPr sz="2400">
                <a:latin typeface="Times"/>
                <a:ea typeface="Times"/>
                <a:cs typeface="Times"/>
                <a:sym typeface="Times"/>
              </a:defRPr>
            </a:lvl1pPr>
          </a:lstStyle>
          <a:p>
            <a:r>
              <a:t>Η επίδραση που άσκησαν και ασκούν ορισμένες θεωρίες και Σχολές σκέψης της Εγκληματολογίας στη θεσμοθέτηση μέτρων και στις τάσεις της αντεγκληματικής πολιτικής τις οποίες υιοθετούν διάφορες κυβερνήσεις, έχει σαφώς σχέση, με το πώς επιλέγει κάθε σύστημα εξουσίας, να απαντήσει στο πρόβλημα του εγκλήματος και αυτό συναρτάται, αναγωγικά, με την πολιτική ιδεολογία των κυβερνητικών σχηματισμών.</a:t>
            </a:r>
          </a:p>
        </p:txBody>
      </p:sp>
      <p:sp>
        <p:nvSpPr>
          <p:cNvPr id="151" name="Αριθμός σλάιντ"/>
          <p:cNvSpPr txBox="1">
            <a:spLocks noGrp="1"/>
          </p:cNvSpPr>
          <p:nvPr>
            <p:ph type="sldNum" sz="quarter" idx="4294967295"/>
          </p:nvPr>
        </p:nvSpPr>
        <p:spPr>
          <a:xfrm>
            <a:off x="6385373" y="9296399"/>
            <a:ext cx="227280" cy="32430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Helvetica Neue Thin"/>
                <a:ea typeface="Helvetica Neue Thin"/>
                <a:cs typeface="Helvetica Neue Thin"/>
                <a:sym typeface="Helvetica Neue Thin"/>
              </a:defRPr>
            </a:lvl1pPr>
          </a:lstStyle>
          <a:p>
            <a:fld id="{86CB4B4D-7CA3-9044-876B-883B54F8677D}" type="slidenum">
              <a:t>9</a:t>
            </a:fld>
            <a:endParaRPr/>
          </a:p>
        </p:txBody>
      </p:sp>
      <p:sp>
        <p:nvSpPr>
          <p:cNvPr id="152" name="Αντεγκληματική Πολιτική και πολιτική: δημόσιες πολιτικές"/>
          <p:cNvSpPr txBox="1">
            <a:spLocks noGrp="1"/>
          </p:cNvSpPr>
          <p:nvPr>
            <p:ph type="ctrTitle"/>
          </p:nvPr>
        </p:nvSpPr>
        <p:spPr>
          <a:xfrm>
            <a:off x="1270000" y="656163"/>
            <a:ext cx="10464800" cy="1321203"/>
          </a:xfrm>
          <a:prstGeom prst="rect">
            <a:avLst/>
          </a:prstGeom>
        </p:spPr>
        <p:txBody>
          <a:bodyPr/>
          <a:lstStyle/>
          <a:p>
            <a:pPr>
              <a:defRPr sz="3000">
                <a:latin typeface="Lucida Grande"/>
                <a:ea typeface="Lucida Grande"/>
                <a:cs typeface="Lucida Grande"/>
                <a:sym typeface="Lucida Grande"/>
              </a:defRPr>
            </a:pPr>
            <a:r>
              <a:t>Αντεγκληματική Πολιτική και πολιτική: δημόσιες πολιτικές</a:t>
            </a:r>
            <a:r>
              <a:rPr>
                <a:latin typeface="Helvetica Neue Medium"/>
                <a:ea typeface="Helvetica Neue Medium"/>
                <a:cs typeface="Helvetica Neue Medium"/>
                <a:sym typeface="Helvetica Neue Medium"/>
              </a:rPr>
              <a:t> </a:t>
            </a:r>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TotalTime>
  <Words>1553</Words>
  <Application>Microsoft Macintosh PowerPoint</Application>
  <PresentationFormat>Προσαρμογή</PresentationFormat>
  <Paragraphs>108</Paragraphs>
  <Slides>14</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14</vt:i4>
      </vt:variant>
    </vt:vector>
  </HeadingPairs>
  <TitlesOfParts>
    <vt:vector size="23" baseType="lpstr">
      <vt:lpstr>Helvetica Light</vt:lpstr>
      <vt:lpstr>Helvetica Neue</vt:lpstr>
      <vt:lpstr>Helvetica Neue Light</vt:lpstr>
      <vt:lpstr>Helvetica Neue Medium</vt:lpstr>
      <vt:lpstr>Helvetica Neue Thin</vt:lpstr>
      <vt:lpstr>Lucida Grande</vt:lpstr>
      <vt:lpstr>Times</vt:lpstr>
      <vt:lpstr>Times New Roman</vt:lpstr>
      <vt:lpstr>White</vt:lpstr>
      <vt:lpstr>Αντεγκληματική Πολιτική</vt:lpstr>
      <vt:lpstr>Η αντεγκληματική πολιτική που διαμορφώνεται ως μέρος της διαδικασίας κοινωνικού ελέγχου συχνά παρουσιάζεται ως ένα πρακτικό, σχεδόν ουδέτερο, ζήτημα χωρίς ευρύτερες ή τουλάχιστον με ισχνές ιδεολογικές-θεωρητικές αναφορές. Όμως:  α) σήμερα τα μέτρα κατά του εγκλήματος αντανακλούν εφαρμογές της θεωρίας μιας συγκεκριμένης Σχολής Σκέψης στην Εγκληματολογία, που υιοθετήθηκαν από τις νεο- φιλελεύθερες κυβερνήσεις στο τέλος του 20ου αιώνα·  β) πρόκειται για πολιτικές αντανακλούν την υποχώρηση του Κράτους Δικαίου και γενικά, την υποχώρηση του κράτους στην αντιμετώπιση του εγκλήματος και την αύξουσα σημασία της κοινότητας, των ιδιωτών και της οικονομίας της ασφάλειας.</vt:lpstr>
      <vt:lpstr>Η αντεγκληματική πολιτική  ως ιδεολογικά προσδιορισμένη πολιτική</vt:lpstr>
      <vt:lpstr>Παρουσίαση του PowerPoint</vt:lpstr>
      <vt:lpstr>Ο χαρακτήρας των μέτρων αντεγκληματικής πολιτικής</vt:lpstr>
      <vt:lpstr>Ο χαρακτήρας των μέτρων αντεγκληματικής πολιτικής</vt:lpstr>
      <vt:lpstr>Βασικά πρότυπα αντεγκληματικής πολιτικής</vt:lpstr>
      <vt:lpstr>Αντεγκληματική Πολιτική και πολιτική:  δημόσιες πολιτικές </vt:lpstr>
      <vt:lpstr>Αντεγκληματική Πολιτική και πολιτική: δημόσιες πολιτικές </vt:lpstr>
      <vt:lpstr>Παράγοντες διαμόρφωσης  της αντεγκληματικής πολιτικής</vt:lpstr>
      <vt:lpstr>Ιδεολογικά πρότυπα:  α) Η άμυνα της κοινωνίας από το έγκλημα</vt:lpstr>
      <vt:lpstr>Ιδεολογία της άμυνας της κοινωνίας από το έγκλημα: Πρόταγμα </vt:lpstr>
      <vt:lpstr>Άμυνα της κοινωνίας από το έγκλημα:  Αποτρεπτική αντεγκληματική πολιτική (φιλελεύθερη εκδοχή)</vt:lpstr>
      <vt:lpstr>Παρουσίαση του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Αντεγκληματική Πολιτική</dc:title>
  <dc:subject/>
  <dc:creator/>
  <cp:keywords/>
  <dc:description/>
  <cp:lastModifiedBy>SOFIA VIDALI</cp:lastModifiedBy>
  <cp:revision>2</cp:revision>
  <dcterms:modified xsi:type="dcterms:W3CDTF">2023-04-25T08:17:10Z</dcterms:modified>
  <cp:category/>
</cp:coreProperties>
</file>