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Default Extension="svg" ContentType="image/svg+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Override PartName="/ppt/notesSlides/notesSlide18.xml" ContentType="application/vnd.openxmlformats-officedocument.presentationml.notesSlide+xml"/>
  <Override PartName="/ppt/notesSlides/notesSlide27.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commentAuthors.xml" ContentType="application/vnd.openxmlformats-officedocument.presentationml.commentAuthors+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Default Extension="emf" ContentType="image/x-emf"/>
  <Default Extension="jpeg" ContentType="image/jpeg"/>
  <Override PartName="/ppt/notesSlides/notesSlide17.xml" ContentType="application/vnd.openxmlformats-officedocument.presentationml.notesSlide+xml"/>
  <Override PartName="/ppt/notesSlides/notesSlide28.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2"/>
  </p:notesMasterIdLst>
  <p:handoutMasterIdLst>
    <p:handoutMasterId r:id="rId33"/>
  </p:handoutMasterIdLst>
  <p:sldIdLst>
    <p:sldId id="1305" r:id="rId2"/>
    <p:sldId id="1214" r:id="rId3"/>
    <p:sldId id="1220" r:id="rId4"/>
    <p:sldId id="1309" r:id="rId5"/>
    <p:sldId id="1310" r:id="rId6"/>
    <p:sldId id="1311" r:id="rId7"/>
    <p:sldId id="1312" r:id="rId8"/>
    <p:sldId id="1313" r:id="rId9"/>
    <p:sldId id="1314" r:id="rId10"/>
    <p:sldId id="1270" r:id="rId11"/>
    <p:sldId id="1315" r:id="rId12"/>
    <p:sldId id="1316" r:id="rId13"/>
    <p:sldId id="1306" r:id="rId14"/>
    <p:sldId id="1307" r:id="rId15"/>
    <p:sldId id="1317" r:id="rId16"/>
    <p:sldId id="1308" r:id="rId17"/>
    <p:sldId id="1318" r:id="rId18"/>
    <p:sldId id="1296" r:id="rId19"/>
    <p:sldId id="1319" r:id="rId20"/>
    <p:sldId id="1298" r:id="rId21"/>
    <p:sldId id="1297" r:id="rId22"/>
    <p:sldId id="1320" r:id="rId23"/>
    <p:sldId id="1299" r:id="rId24"/>
    <p:sldId id="1321" r:id="rId25"/>
    <p:sldId id="1322" r:id="rId26"/>
    <p:sldId id="1301" r:id="rId27"/>
    <p:sldId id="1303" r:id="rId28"/>
    <p:sldId id="1304" r:id="rId29"/>
    <p:sldId id="1323" r:id="rId30"/>
    <p:sldId id="1165" r:id="rId3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guide id="3" orient="horz" pos="336">
          <p15:clr>
            <a:srgbClr val="A4A3A4"/>
          </p15:clr>
        </p15:guide>
        <p15:guide id="4" orient="horz" pos="3984">
          <p15:clr>
            <a:srgbClr val="A4A3A4"/>
          </p15:clr>
        </p15:guide>
        <p15:guide id="5" orient="horz" pos="720">
          <p15:clr>
            <a:srgbClr val="A4A3A4"/>
          </p15:clr>
        </p15:guide>
        <p15:guide id="6" orient="horz" pos="1056">
          <p15:clr>
            <a:srgbClr val="A4A3A4"/>
          </p15:clr>
        </p15:guide>
        <p15:guide id="7" orient="horz" pos="1392">
          <p15:clr>
            <a:srgbClr val="A4A3A4"/>
          </p15:clr>
        </p15:guide>
        <p15:guide id="8" pos="288">
          <p15:clr>
            <a:srgbClr val="A4A3A4"/>
          </p15:clr>
        </p15:guide>
        <p15:guide id="9" pos="5472">
          <p15:clr>
            <a:srgbClr val="A4A3A4"/>
          </p15:clr>
        </p15:guide>
      </p15:sldGuideLst>
    </p:ext>
    <p:ext uri="{2D200454-40CA-4A62-9FC3-DE9A4176ACB9}">
      <p15:notesGuideLst xmlns:p15="http://schemas.microsoft.com/office/powerpoint/2012/main" xmlns="">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D, Mohanapriya" initials="DM"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007FA3"/>
    <a:srgbClr val="D4EAE4"/>
    <a:srgbClr val="99008C"/>
    <a:srgbClr val="001581"/>
    <a:srgbClr val="82007C"/>
    <a:srgbClr val="96008F"/>
    <a:srgbClr val="595375"/>
    <a:srgbClr val="6B638B"/>
    <a:srgbClr val="000000"/>
    <a:srgbClr val="FDB94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3B4B98B0-60AC-42C2-AFA5-B58CD77FA1E5}">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1732" autoAdjust="0"/>
    <p:restoredTop sz="85597" autoAdjust="0"/>
  </p:normalViewPr>
  <p:slideViewPr>
    <p:cSldViewPr>
      <p:cViewPr varScale="1">
        <p:scale>
          <a:sx n="78" d="100"/>
          <a:sy n="78" d="100"/>
        </p:scale>
        <p:origin x="-1836" y="-102"/>
      </p:cViewPr>
      <p:guideLst>
        <p:guide orient="horz" pos="2160"/>
        <p:guide orient="horz" pos="336"/>
        <p:guide orient="horz" pos="3984"/>
        <p:guide orient="horz" pos="720"/>
        <p:guide orient="horz" pos="1056"/>
        <p:guide orient="horz" pos="1392"/>
        <p:guide pos="2880"/>
        <p:guide pos="288"/>
        <p:guide pos="5472"/>
      </p:guideLst>
    </p:cSldViewPr>
  </p:slideViewPr>
  <p:outlineViewPr>
    <p:cViewPr>
      <p:scale>
        <a:sx n="25" d="100"/>
        <a:sy n="25" d="100"/>
      </p:scale>
      <p:origin x="0" y="3438"/>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55" d="100"/>
          <a:sy n="55" d="100"/>
        </p:scale>
        <p:origin x="2880" y="96"/>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20DCAA22-461C-45B4-A301-BFCA580174EF}" type="slidenum">
              <a:rPr lang="en-US" smtClean="0"/>
              <a:pPr/>
              <a:t>‹#›</a:t>
            </a:fld>
            <a:endParaRPr lang="en-US" dirty="0"/>
          </a:p>
        </p:txBody>
      </p:sp>
    </p:spTree>
    <p:extLst>
      <p:ext uri="{BB962C8B-B14F-4D97-AF65-F5344CB8AC3E}">
        <p14:creationId xmlns:p14="http://schemas.microsoft.com/office/powerpoint/2010/main" xmlns="" val="49019226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A051F04-9E25-42C3-8BC5-EC2E8469D95E}" type="datetimeFigureOut">
              <a:rPr lang="en-US" smtClean="0"/>
              <a:pPr/>
              <a:t>5/22/2022</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73D6722-9B4D-4E29-B226-C325925A8118}" type="slidenum">
              <a:rPr lang="en-US" smtClean="0"/>
              <a:pPr/>
              <a:t>‹#›</a:t>
            </a:fld>
            <a:endParaRPr lang="en-US" dirty="0"/>
          </a:p>
        </p:txBody>
      </p:sp>
    </p:spTree>
    <p:extLst>
      <p:ext uri="{BB962C8B-B14F-4D97-AF65-F5344CB8AC3E}">
        <p14:creationId xmlns:p14="http://schemas.microsoft.com/office/powerpoint/2010/main" xmlns="" val="3529598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dirty="0"/>
              <a:t>Εάν αυτή η παρουσίαση του PowerPoint περιέχει μαθηματικές εξισώσεις, ίσως χρειαστεί να ελέγξετε ότι ο υπολογιστής σας έχει εγκατεστημένα τα ακόλουθα:</a:t>
            </a:r>
            <a:endParaRPr lang="en-US" dirty="0"/>
          </a:p>
          <a:p>
            <a:pPr marL="228600" marR="0" indent="-228600" algn="l" defTabSz="914400" rtl="0" eaLnBrk="1" fontAlgn="auto" latinLnBrk="0" hangingPunct="1">
              <a:lnSpc>
                <a:spcPct val="100000"/>
              </a:lnSpc>
              <a:spcBef>
                <a:spcPts val="0"/>
              </a:spcBef>
              <a:spcAft>
                <a:spcPts val="0"/>
              </a:spcAft>
              <a:buClrTx/>
              <a:buSzTx/>
              <a:buFontTx/>
              <a:buAutoNum type="arabicParenR"/>
              <a:tabLst/>
              <a:defRPr/>
            </a:pPr>
            <a:r>
              <a:rPr lang="el-GR" dirty="0"/>
              <a:t>Πρόσθετο </a:t>
            </a:r>
            <a:r>
              <a:rPr lang="el-GR" dirty="0" err="1"/>
              <a:t>MathType</a:t>
            </a:r>
            <a:endParaRPr lang="en-US" dirty="0"/>
          </a:p>
          <a:p>
            <a:pPr marL="228600" marR="0" indent="-228600" algn="l" defTabSz="914400" rtl="0" eaLnBrk="1" fontAlgn="auto" latinLnBrk="0" hangingPunct="1">
              <a:lnSpc>
                <a:spcPct val="100000"/>
              </a:lnSpc>
              <a:spcBef>
                <a:spcPts val="0"/>
              </a:spcBef>
              <a:spcAft>
                <a:spcPts val="0"/>
              </a:spcAft>
              <a:buClrTx/>
              <a:buSzTx/>
              <a:buFontTx/>
              <a:buAutoNum type="arabicParenR"/>
              <a:tabLst/>
              <a:defRPr/>
            </a:pPr>
            <a:r>
              <a:rPr lang="el-GR" dirty="0" err="1" smtClean="0"/>
              <a:t>Math</a:t>
            </a:r>
            <a:r>
              <a:rPr lang="el-GR" dirty="0" smtClean="0"/>
              <a:t> </a:t>
            </a:r>
            <a:r>
              <a:rPr lang="el-GR" dirty="0"/>
              <a:t>Player (διαθέσιμη δωρεάν έκδοση)</a:t>
            </a:r>
          </a:p>
          <a:p>
            <a:pPr marL="228600" marR="0" indent="-228600" algn="l" defTabSz="914400" rtl="0" eaLnBrk="1" fontAlgn="auto" latinLnBrk="0" hangingPunct="1">
              <a:lnSpc>
                <a:spcPct val="100000"/>
              </a:lnSpc>
              <a:spcBef>
                <a:spcPts val="0"/>
              </a:spcBef>
              <a:spcAft>
                <a:spcPts val="0"/>
              </a:spcAft>
              <a:buClrTx/>
              <a:buSzTx/>
              <a:buFontTx/>
              <a:buAutoNum type="arabicParenR"/>
              <a:tabLst/>
              <a:defRPr/>
            </a:pPr>
            <a:r>
              <a:rPr lang="el-GR" dirty="0"/>
              <a:t>NVDA </a:t>
            </a:r>
            <a:r>
              <a:rPr lang="el-GR" dirty="0" err="1"/>
              <a:t>Reader</a:t>
            </a:r>
            <a:r>
              <a:rPr lang="el-GR" dirty="0"/>
              <a:t> (διαθέσιμη δωρεάν έκδοση)</a:t>
            </a:r>
            <a:r>
              <a:rPr lang="en-US" dirty="0"/>
              <a:t> </a:t>
            </a:r>
          </a:p>
        </p:txBody>
      </p:sp>
      <p:sp>
        <p:nvSpPr>
          <p:cNvPr id="4" name="Slide Number Placeholder 3"/>
          <p:cNvSpPr>
            <a:spLocks noGrp="1"/>
          </p:cNvSpPr>
          <p:nvPr>
            <p:ph type="sldNum" sz="quarter" idx="10"/>
          </p:nvPr>
        </p:nvSpPr>
        <p:spPr/>
        <p:txBody>
          <a:bodyPr/>
          <a:lstStyle/>
          <a:p>
            <a:fld id="{A73D6722-9B4D-4E29-B226-C325925A8118}" type="slidenum">
              <a:rPr lang="en-US" smtClean="0"/>
              <a:pPr/>
              <a:t>1</a:t>
            </a:fld>
            <a:endParaRPr lang="en-US" dirty="0"/>
          </a:p>
        </p:txBody>
      </p:sp>
    </p:spTree>
    <p:extLst>
      <p:ext uri="{BB962C8B-B14F-4D97-AF65-F5344CB8AC3E}">
        <p14:creationId xmlns:p14="http://schemas.microsoft.com/office/powerpoint/2010/main" xmlns="" val="409637719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l-GR" sz="1200" b="0" i="0" u="none" strike="noStrike" kern="1200" baseline="0" dirty="0">
                <a:solidFill>
                  <a:schemeClr val="tx1"/>
                </a:solidFill>
                <a:latin typeface="+mn-lt"/>
                <a:ea typeface="+mn-ea"/>
                <a:cs typeface="+mn-cs"/>
              </a:rPr>
              <a:t>Το Σχήμα 13-1 απεικονίζει τη μέση αύξηση της παραγωγικότητας της εργασίας στις ΗΠΑ και το μέσο ποσοστό ανεργίας κατά τη διάρκεια κάθε δεκαετίας από το 1890. Με την πρώτη ματιά, φαίνεται να υπάρχει μικρή σχέση μεταξύ των δύο. Αλλά αν αγνοήσουμε τη δεκαετία του 1930 (τη Μεγάλη Ύφεση), προκύπτει μια σχέση μεταξύ της αύξησης της παραγωγικότητας και του ποσοστού ανεργίας. Είναι όμως το αντίθετο από τη σχέση που προβλέπουν όσοι πιστεύουν στην τεχνολογική ανεργία. Περίοδοι υψηλής αύξησης της παραγωγικότητας, όπως η δεκαετία του 1940 έως τη δεκαετία του 1960, έχουν συνδεθεί με χαμηλότερο ποσοστό ανεργίας. Περίοδοι χαμηλής αύξησης της παραγωγικότητας, όπως οι Ηνωμένες Πολιτείες κατά την περίοδο 2010–2018, έχουν συσχετιστεί με υψηλότερο ποσοστό ανεργίας</a:t>
            </a:r>
          </a:p>
          <a:p>
            <a:endParaRPr lang="el-GR" sz="1200" b="0" i="0" u="none" strike="noStrike" kern="1200" baseline="0" dirty="0">
              <a:solidFill>
                <a:schemeClr val="tx1"/>
              </a:solidFill>
              <a:latin typeface="+mn-lt"/>
              <a:ea typeface="+mn-ea"/>
              <a:cs typeface="+mn-cs"/>
            </a:endParaRPr>
          </a:p>
          <a:p>
            <a:r>
              <a:rPr lang="el-GR" sz="1200" b="0" i="0" u="none" strike="noStrike" kern="1200" baseline="0" dirty="0">
                <a:solidFill>
                  <a:schemeClr val="tx1"/>
                </a:solidFill>
                <a:latin typeface="+mn-lt"/>
                <a:ea typeface="+mn-ea"/>
                <a:cs typeface="+mn-cs"/>
              </a:rPr>
              <a:t>Μεγάλη περιγραφή:</a:t>
            </a:r>
            <a:r>
              <a:rPr lang="en-US" sz="1200" b="0" i="0" u="none" strike="noStrike" kern="1200" baseline="0" dirty="0">
                <a:solidFill>
                  <a:schemeClr val="tx1"/>
                </a:solidFill>
                <a:latin typeface="+mn-lt"/>
                <a:ea typeface="+mn-ea"/>
                <a:cs typeface="+mn-cs"/>
              </a:rPr>
              <a:t> </a:t>
            </a:r>
            <a:r>
              <a:rPr lang="el-GR" sz="1200" b="0" i="0" u="none" strike="noStrike" kern="1200" baseline="0" dirty="0">
                <a:solidFill>
                  <a:schemeClr val="tx1"/>
                </a:solidFill>
                <a:latin typeface="+mn-lt"/>
                <a:ea typeface="+mn-ea"/>
                <a:cs typeface="+mn-cs"/>
              </a:rPr>
              <a:t>Ο κατακόρυφος άξονας του γραφήματος φέρει την ένδειξη «Μέση ετήσια αύξηση </a:t>
            </a:r>
            <a:r>
              <a:rPr lang="el-GR" sz="1200" b="0" i="0" u="none" strike="noStrike" kern="1200" baseline="0" dirty="0" smtClean="0">
                <a:solidFill>
                  <a:schemeClr val="tx1"/>
                </a:solidFill>
                <a:latin typeface="+mn-lt"/>
                <a:ea typeface="+mn-ea"/>
                <a:cs typeface="+mn-cs"/>
              </a:rPr>
              <a:t>παραγωγικότητας </a:t>
            </a:r>
            <a:r>
              <a:rPr lang="el-GR" sz="1200" b="0" i="0" u="none" strike="noStrike" kern="1200" baseline="0" dirty="0">
                <a:solidFill>
                  <a:schemeClr val="tx1"/>
                </a:solidFill>
                <a:latin typeface="+mn-lt"/>
                <a:ea typeface="+mn-ea"/>
                <a:cs typeface="+mn-cs"/>
              </a:rPr>
              <a:t>της εργασίας (ποσοστό</a:t>
            </a:r>
            <a:r>
              <a:rPr lang="el-GR" sz="1200" b="0" i="0" u="none" strike="noStrike" kern="1200" baseline="0" dirty="0" smtClean="0">
                <a:solidFill>
                  <a:schemeClr val="tx1"/>
                </a:solidFill>
                <a:latin typeface="+mn-lt"/>
                <a:ea typeface="+mn-ea"/>
                <a:cs typeface="+mn-cs"/>
              </a:rPr>
              <a:t>)» </a:t>
            </a:r>
            <a:r>
              <a:rPr lang="el-GR" sz="1200" b="0" i="0" u="none" strike="noStrike" kern="1200" baseline="0" dirty="0">
                <a:solidFill>
                  <a:schemeClr val="tx1"/>
                </a:solidFill>
                <a:latin typeface="+mn-lt"/>
                <a:ea typeface="+mn-ea"/>
                <a:cs typeface="+mn-cs"/>
              </a:rPr>
              <a:t>που κυμαίνεται από 0,4 έως 3,6, σε προσαυξήσεις 0,4. Ο οριζόντιος άξονας του γραφήματος φέρει την ένδειξη «Μέσος ρυθμός </a:t>
            </a:r>
            <a:r>
              <a:rPr lang="el-GR" sz="1200" b="0" i="0" u="none" strike="noStrike" kern="1200" baseline="0" dirty="0" smtClean="0">
                <a:solidFill>
                  <a:schemeClr val="tx1"/>
                </a:solidFill>
                <a:latin typeface="+mn-lt"/>
                <a:ea typeface="+mn-ea"/>
                <a:cs typeface="+mn-cs"/>
              </a:rPr>
              <a:t>ανεργίας» </a:t>
            </a:r>
            <a:r>
              <a:rPr lang="el-GR" sz="1200" b="0" i="0" u="none" strike="noStrike" kern="1200" baseline="0" dirty="0">
                <a:solidFill>
                  <a:schemeClr val="tx1"/>
                </a:solidFill>
                <a:latin typeface="+mn-lt"/>
                <a:ea typeface="+mn-ea"/>
                <a:cs typeface="+mn-cs"/>
              </a:rPr>
              <a:t>που κυμαίνεται από 4 έως 20, σε προσαυξήσεις των 2. Οι τελείες που δηλώνουν χρονικές περιόδους που απεικονίζονται στο γράφημα διέρχονται από τα ακόλουθα σημεία συντεταγμένων: 1890 έως 1899, (10.2, 2); 1900 έως 1909, (4.3, 3.4); 1910 έως 1919, (4.8, 1.9); 1920 έως 1929, (4.4, 2.2); 1930 έως 1939, (18, 2.3); 1940 έως 1949, (5, 3.2); 1950 έως 1959, (4.5, 3.4); 1960 έως 1969, (5, 3.1); 1970 έως 1979, (6.1, 2.1); 1980 έως 1989, (7.2, 1.7); 1990 έως 1999 (5.8, 2.3); 2000 έως 2009, (5.5, 2.7); 2010 έως 2018, (6.3, 1). Όλες οι τιμές είναι κατά προσέγγιση.</a:t>
            </a:r>
            <a:endParaRPr lang="en-US" dirty="0"/>
          </a:p>
          <a:p>
            <a:pPr marL="0" marR="0" lvl="0" indent="0" algn="l" defTabSz="931774" rtl="0" eaLnBrk="1" fontAlgn="auto" latinLnBrk="0" hangingPunct="1">
              <a:lnSpc>
                <a:spcPct val="100000"/>
              </a:lnSpc>
              <a:spcBef>
                <a:spcPts val="0"/>
              </a:spcBef>
              <a:spcAft>
                <a:spcPts val="0"/>
              </a:spcAft>
              <a:buClrTx/>
              <a:buSzTx/>
              <a:buFontTx/>
              <a:buNone/>
              <a:tabLst/>
              <a:defRPr/>
            </a:pPr>
            <a:endParaRPr lang="en-US" dirty="0">
              <a:effectLst/>
            </a:endParaRPr>
          </a:p>
        </p:txBody>
      </p:sp>
      <p:sp>
        <p:nvSpPr>
          <p:cNvPr id="4" name="Slide Number Placeholder 3"/>
          <p:cNvSpPr>
            <a:spLocks noGrp="1"/>
          </p:cNvSpPr>
          <p:nvPr>
            <p:ph type="sldNum" sz="quarter" idx="10"/>
          </p:nvPr>
        </p:nvSpPr>
        <p:spPr/>
        <p:txBody>
          <a:bodyPr/>
          <a:lstStyle/>
          <a:p>
            <a:fld id="{A73D6722-9B4D-4E29-B226-C325925A8118}" type="slidenum">
              <a:rPr lang="en-US" smtClean="0"/>
              <a:pPr/>
              <a:t>10</a:t>
            </a:fld>
            <a:endParaRPr lang="en-US" dirty="0"/>
          </a:p>
        </p:txBody>
      </p:sp>
    </p:spTree>
    <p:extLst>
      <p:ext uri="{BB962C8B-B14F-4D97-AF65-F5344CB8AC3E}">
        <p14:creationId xmlns:p14="http://schemas.microsoft.com/office/powerpoint/2010/main" xmlns="" val="235753501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l-GR" sz="1200" b="0" i="0" u="none" strike="noStrike" kern="1200" baseline="0" dirty="0">
                <a:solidFill>
                  <a:schemeClr val="tx1"/>
                </a:solidFill>
                <a:latin typeface="+mn-lt"/>
                <a:ea typeface="+mn-ea"/>
                <a:cs typeface="+mn-cs"/>
              </a:rPr>
              <a:t>Μια μελέτη των </a:t>
            </a:r>
            <a:r>
              <a:rPr lang="el-GR" sz="1200" b="0" i="0" u="none" strike="noStrike" kern="1200" baseline="0" dirty="0" err="1">
                <a:solidFill>
                  <a:schemeClr val="tx1"/>
                </a:solidFill>
                <a:latin typeface="+mn-lt"/>
                <a:ea typeface="+mn-ea"/>
                <a:cs typeface="+mn-cs"/>
              </a:rPr>
              <a:t>Daron</a:t>
            </a:r>
            <a:r>
              <a:rPr lang="el-GR" sz="1200" b="0" i="0" u="none" strike="noStrike" kern="1200" baseline="0" dirty="0">
                <a:solidFill>
                  <a:schemeClr val="tx1"/>
                </a:solidFill>
                <a:latin typeface="+mn-lt"/>
                <a:ea typeface="+mn-ea"/>
                <a:cs typeface="+mn-cs"/>
              </a:rPr>
              <a:t> </a:t>
            </a:r>
            <a:r>
              <a:rPr lang="el-GR" sz="1200" b="0" i="0" u="none" strike="noStrike" kern="1200" baseline="0" dirty="0" err="1">
                <a:solidFill>
                  <a:schemeClr val="tx1"/>
                </a:solidFill>
                <a:latin typeface="+mn-lt"/>
                <a:ea typeface="+mn-ea"/>
                <a:cs typeface="+mn-cs"/>
              </a:rPr>
              <a:t>Acemoglu</a:t>
            </a:r>
            <a:r>
              <a:rPr lang="el-GR" sz="1200" b="0" i="0" u="none" strike="noStrike" kern="1200" baseline="0" dirty="0">
                <a:solidFill>
                  <a:schemeClr val="tx1"/>
                </a:solidFill>
                <a:latin typeface="+mn-lt"/>
                <a:ea typeface="+mn-ea"/>
                <a:cs typeface="+mn-cs"/>
              </a:rPr>
              <a:t> και </a:t>
            </a:r>
            <a:r>
              <a:rPr lang="el-GR" sz="1200" b="0" i="0" u="none" strike="noStrike" kern="1200" baseline="0" dirty="0" err="1">
                <a:solidFill>
                  <a:schemeClr val="tx1"/>
                </a:solidFill>
                <a:latin typeface="+mn-lt"/>
                <a:ea typeface="+mn-ea"/>
                <a:cs typeface="+mn-cs"/>
              </a:rPr>
              <a:t>Pascual</a:t>
            </a:r>
            <a:r>
              <a:rPr lang="el-GR" sz="1200" b="0" i="0" u="none" strike="noStrike" kern="1200" baseline="0" dirty="0">
                <a:solidFill>
                  <a:schemeClr val="tx1"/>
                </a:solidFill>
                <a:latin typeface="+mn-lt"/>
                <a:ea typeface="+mn-ea"/>
                <a:cs typeface="+mn-cs"/>
              </a:rPr>
              <a:t> </a:t>
            </a:r>
            <a:r>
              <a:rPr lang="el-GR" sz="1200" b="0" i="0" u="none" strike="noStrike" kern="1200" baseline="0" dirty="0" err="1">
                <a:solidFill>
                  <a:schemeClr val="tx1"/>
                </a:solidFill>
                <a:latin typeface="+mn-lt"/>
                <a:ea typeface="+mn-ea"/>
                <a:cs typeface="+mn-cs"/>
              </a:rPr>
              <a:t>Restrepo</a:t>
            </a:r>
            <a:r>
              <a:rPr lang="el-GR" sz="1200" b="0" i="0" u="none" strike="noStrike" kern="1200" baseline="0" dirty="0">
                <a:solidFill>
                  <a:schemeClr val="tx1"/>
                </a:solidFill>
                <a:latin typeface="+mn-lt"/>
                <a:ea typeface="+mn-ea"/>
                <a:cs typeface="+mn-cs"/>
              </a:rPr>
              <a:t> του MIT, που εξετάζει τα στοιχεία σχετικά με την επίδραση της εισαγωγής των ρομπότ στην απασχόληση στις τοπικές αγορές εργασίας, καταλήγει στο συμπέρασμα ότι, όπου εισάγονται, τα ρομπότ καταστρέφουν πράγματι θέσεις εργασίας</a:t>
            </a:r>
            <a:r>
              <a:rPr lang="en-US" sz="1200" b="0" i="0" u="none" strike="noStrike" kern="1200" baseline="0" dirty="0">
                <a:solidFill>
                  <a:schemeClr val="tx1"/>
                </a:solidFill>
                <a:latin typeface="+mn-lt"/>
                <a:ea typeface="+mn-ea"/>
                <a:cs typeface="+mn-cs"/>
              </a:rPr>
              <a:t>.</a:t>
            </a:r>
            <a:endParaRPr lang="en-US" dirty="0"/>
          </a:p>
        </p:txBody>
      </p:sp>
      <p:sp>
        <p:nvSpPr>
          <p:cNvPr id="4" name="Slide Number Placeholder 3"/>
          <p:cNvSpPr>
            <a:spLocks noGrp="1"/>
          </p:cNvSpPr>
          <p:nvPr>
            <p:ph type="sldNum" sz="quarter" idx="10"/>
          </p:nvPr>
        </p:nvSpPr>
        <p:spPr/>
        <p:txBody>
          <a:bodyPr/>
          <a:lstStyle/>
          <a:p>
            <a:fld id="{A73D6722-9B4D-4E29-B226-C325925A8118}" type="slidenum">
              <a:rPr lang="en-US" smtClean="0"/>
              <a:pPr/>
              <a:t>11</a:t>
            </a:fld>
            <a:endParaRPr lang="en-US" dirty="0"/>
          </a:p>
        </p:txBody>
      </p:sp>
    </p:spTree>
    <p:extLst>
      <p:ext uri="{BB962C8B-B14F-4D97-AF65-F5344CB8AC3E}">
        <p14:creationId xmlns:p14="http://schemas.microsoft.com/office/powerpoint/2010/main" xmlns="" val="263493908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l-GR" sz="1200" b="0" i="0" u="none" strike="noStrike" kern="1200" baseline="0" dirty="0">
                <a:solidFill>
                  <a:schemeClr val="tx1"/>
                </a:solidFill>
                <a:latin typeface="+mn-lt"/>
                <a:ea typeface="+mn-ea"/>
                <a:cs typeface="+mn-cs"/>
              </a:rPr>
              <a:t>Πολλά επαγγέλματα, από </a:t>
            </a:r>
            <a:r>
              <a:rPr lang="el-GR" sz="1200" b="0" i="0" u="none" strike="noStrike" kern="1200" baseline="0" dirty="0" err="1">
                <a:solidFill>
                  <a:schemeClr val="tx1"/>
                </a:solidFill>
                <a:latin typeface="+mn-lt"/>
                <a:ea typeface="+mn-ea"/>
                <a:cs typeface="+mn-cs"/>
              </a:rPr>
              <a:t>σιδηρουργ</a:t>
            </a:r>
            <a:r>
              <a:rPr lang="en-US" sz="1200" b="0" i="0" u="none" strike="noStrike" kern="1200" baseline="0" dirty="0">
                <a:solidFill>
                  <a:schemeClr val="tx1"/>
                </a:solidFill>
                <a:latin typeface="+mn-lt"/>
                <a:ea typeface="+mn-ea"/>
                <a:cs typeface="+mn-cs"/>
              </a:rPr>
              <a:t>o</a:t>
            </a:r>
            <a:r>
              <a:rPr lang="el-GR" sz="1200" b="0" i="0" u="none" strike="noStrike" kern="1200" baseline="0" dirty="0" err="1">
                <a:solidFill>
                  <a:schemeClr val="tx1"/>
                </a:solidFill>
                <a:latin typeface="+mn-lt"/>
                <a:ea typeface="+mn-ea"/>
                <a:cs typeface="+mn-cs"/>
              </a:rPr>
              <a:t>ύς</a:t>
            </a:r>
            <a:r>
              <a:rPr lang="el-GR" sz="1200" b="0" i="0" u="none" strike="noStrike" kern="1200" baseline="0" dirty="0">
                <a:solidFill>
                  <a:schemeClr val="tx1"/>
                </a:solidFill>
                <a:latin typeface="+mn-lt"/>
                <a:ea typeface="+mn-ea"/>
                <a:cs typeface="+mn-cs"/>
              </a:rPr>
              <a:t> έως κατασκευαστές </a:t>
            </a:r>
            <a:r>
              <a:rPr lang="el-GR" sz="1200" b="0" i="0" u="none" strike="noStrike" kern="1200" baseline="0" dirty="0" err="1">
                <a:solidFill>
                  <a:schemeClr val="tx1"/>
                </a:solidFill>
                <a:latin typeface="+mn-lt"/>
                <a:ea typeface="+mn-ea"/>
                <a:cs typeface="+mn-cs"/>
              </a:rPr>
              <a:t>ιπποειδών</a:t>
            </a:r>
            <a:r>
              <a:rPr lang="el-GR" sz="1200" b="0" i="0" u="none" strike="noStrike" kern="1200" baseline="0" dirty="0">
                <a:solidFill>
                  <a:schemeClr val="tx1"/>
                </a:solidFill>
                <a:latin typeface="+mn-lt"/>
                <a:ea typeface="+mn-ea"/>
                <a:cs typeface="+mn-cs"/>
              </a:rPr>
              <a:t>, έχουν εξαφανιστεί για πάντα. Υπήρχαν περισσότεροι από 11 εκατομμύρια αγρότες στις Ηνωμένες Πολιτείες στις αρχές του 20ου αιώνα. Λόγω της υψηλής αύξησης της παραγωγικότητας στη γεωργία, υπάρχουν λιγότερο από 1 εκατομμύριο σήμερα. Αντίθετα, υπάρχουν τώρα περισσότεροι από 3 εκατομμύρια οδηγοί φορτηγών, λεωφορείων και επαγγελματιών αυτοκινήτων. Δεν υπήρχε κανείς το 1900.</a:t>
            </a:r>
            <a:endParaRPr lang="en-US" dirty="0"/>
          </a:p>
        </p:txBody>
      </p:sp>
      <p:sp>
        <p:nvSpPr>
          <p:cNvPr id="4" name="Slide Number Placeholder 3"/>
          <p:cNvSpPr>
            <a:spLocks noGrp="1"/>
          </p:cNvSpPr>
          <p:nvPr>
            <p:ph type="sldNum" sz="quarter" idx="10"/>
          </p:nvPr>
        </p:nvSpPr>
        <p:spPr/>
        <p:txBody>
          <a:bodyPr/>
          <a:lstStyle/>
          <a:p>
            <a:fld id="{A73D6722-9B4D-4E29-B226-C325925A8118}" type="slidenum">
              <a:rPr lang="en-US" smtClean="0"/>
              <a:pPr/>
              <a:t>12</a:t>
            </a:fld>
            <a:endParaRPr lang="en-US" dirty="0"/>
          </a:p>
        </p:txBody>
      </p:sp>
    </p:spTree>
    <p:extLst>
      <p:ext uri="{BB962C8B-B14F-4D97-AF65-F5344CB8AC3E}">
        <p14:creationId xmlns:p14="http://schemas.microsoft.com/office/powerpoint/2010/main" xmlns="" val="253903901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l-GR" sz="1200" b="0" i="0" u="none" strike="noStrike" kern="1200" baseline="0" dirty="0">
                <a:solidFill>
                  <a:schemeClr val="tx1"/>
                </a:solidFill>
                <a:latin typeface="+mn-lt"/>
                <a:ea typeface="+mn-ea"/>
                <a:cs typeface="+mn-cs"/>
              </a:rPr>
              <a:t>Αυτό το πλαίσιο εστίασης διερευνά την ένταση μεταξύ των μεγάλων κερδών για την κοινωνία από την τεχνολογική αλλαγή και του δυνητικά μεγάλου κόστους για τους εργαζόμενους που χάνουν τη δουλειά τους. Μια μελέτη από τον </a:t>
            </a:r>
            <a:r>
              <a:rPr lang="el-GR" sz="1200" b="0" i="0" u="none" strike="noStrike" kern="1200" baseline="0" dirty="0" err="1">
                <a:solidFill>
                  <a:schemeClr val="tx1"/>
                </a:solidFill>
                <a:latin typeface="+mn-lt"/>
                <a:ea typeface="+mn-ea"/>
                <a:cs typeface="+mn-cs"/>
              </a:rPr>
              <a:t>Steve</a:t>
            </a:r>
            <a:r>
              <a:rPr lang="el-GR" sz="1200" b="0" i="0" u="none" strike="noStrike" kern="1200" baseline="0" dirty="0">
                <a:solidFill>
                  <a:schemeClr val="tx1"/>
                </a:solidFill>
                <a:latin typeface="+mn-lt"/>
                <a:ea typeface="+mn-ea"/>
                <a:cs typeface="+mn-cs"/>
              </a:rPr>
              <a:t> </a:t>
            </a:r>
            <a:r>
              <a:rPr lang="el-GR" sz="1200" b="0" i="0" u="none" strike="noStrike" kern="1200" baseline="0" dirty="0" err="1">
                <a:solidFill>
                  <a:schemeClr val="tx1"/>
                </a:solidFill>
                <a:latin typeface="+mn-lt"/>
                <a:ea typeface="+mn-ea"/>
                <a:cs typeface="+mn-cs"/>
              </a:rPr>
              <a:t>Davis</a:t>
            </a:r>
            <a:r>
              <a:rPr lang="el-GR" sz="1200" b="0" i="0" u="none" strike="noStrike" kern="1200" baseline="0" dirty="0">
                <a:solidFill>
                  <a:schemeClr val="tx1"/>
                </a:solidFill>
                <a:latin typeface="+mn-lt"/>
                <a:ea typeface="+mn-ea"/>
                <a:cs typeface="+mn-cs"/>
              </a:rPr>
              <a:t> και τον </a:t>
            </a:r>
            <a:r>
              <a:rPr lang="el-GR" sz="1200" b="0" i="0" u="none" strike="noStrike" kern="1200" baseline="0" dirty="0" err="1">
                <a:solidFill>
                  <a:schemeClr val="tx1"/>
                </a:solidFill>
                <a:latin typeface="+mn-lt"/>
                <a:ea typeface="+mn-ea"/>
                <a:cs typeface="+mn-cs"/>
              </a:rPr>
              <a:t>Till</a:t>
            </a:r>
            <a:r>
              <a:rPr lang="el-GR" sz="1200" b="0" i="0" u="none" strike="noStrike" kern="1200" baseline="0" dirty="0">
                <a:solidFill>
                  <a:schemeClr val="tx1"/>
                </a:solidFill>
                <a:latin typeface="+mn-lt"/>
                <a:ea typeface="+mn-ea"/>
                <a:cs typeface="+mn-cs"/>
              </a:rPr>
              <a:t> </a:t>
            </a:r>
            <a:r>
              <a:rPr lang="el-GR" sz="1200" b="0" i="0" u="none" strike="noStrike" kern="1200" baseline="0" dirty="0" err="1">
                <a:solidFill>
                  <a:schemeClr val="tx1"/>
                </a:solidFill>
                <a:latin typeface="+mn-lt"/>
                <a:ea typeface="+mn-ea"/>
                <a:cs typeface="+mn-cs"/>
              </a:rPr>
              <a:t>von</a:t>
            </a:r>
            <a:r>
              <a:rPr lang="el-GR" sz="1200" b="0" i="0" u="none" strike="noStrike" kern="1200" baseline="0" dirty="0">
                <a:solidFill>
                  <a:schemeClr val="tx1"/>
                </a:solidFill>
                <a:latin typeface="+mn-lt"/>
                <a:ea typeface="+mn-ea"/>
                <a:cs typeface="+mn-cs"/>
              </a:rPr>
              <a:t> </a:t>
            </a:r>
            <a:r>
              <a:rPr lang="el-GR" sz="1200" b="0" i="0" u="none" strike="noStrike" kern="1200" baseline="0" dirty="0" err="1">
                <a:solidFill>
                  <a:schemeClr val="tx1"/>
                </a:solidFill>
                <a:latin typeface="+mn-lt"/>
                <a:ea typeface="+mn-ea"/>
                <a:cs typeface="+mn-cs"/>
              </a:rPr>
              <a:t>Wachter</a:t>
            </a:r>
            <a:r>
              <a:rPr lang="el-GR" sz="1200" b="0" i="0" u="none" strike="noStrike" kern="1200" baseline="0" dirty="0">
                <a:solidFill>
                  <a:schemeClr val="tx1"/>
                </a:solidFill>
                <a:latin typeface="+mn-lt"/>
                <a:ea typeface="+mn-ea"/>
                <a:cs typeface="+mn-cs"/>
              </a:rPr>
              <a:t>, οι οποίοι χρησιμοποίησαν αρχεία από την Υπηρεσία Κοινωνικής Ασφάλισης μεταξύ 1974 και 2008 για να εξετάσουν τι συμβαίνει με τους εργαζόμενους που χάνουν τη δουλειά τους ως αποτέλεσμα μαζικών απολύσεων. Το Σχήμα 1 συνοψίζει τα αποτελέσματά τους. Έτσι, αν και η τεχνολογική αλλαγή είναι η κύρια πηγή ανάπτυξης μακροπρόθεσμα και σαφώς επιτρέπει υψηλότερο βιοτικό επίπεδο για τον μέσο άνθρωπο, οι εργαζόμενοι που βιώνουν μαζικές απολύσεις είναι ξεκάθαροι χαμένοι.</a:t>
            </a:r>
            <a:r>
              <a:rPr lang="en-US" sz="1200" b="0" i="0" u="none" strike="noStrike" kern="1200" baseline="0" dirty="0">
                <a:solidFill>
                  <a:schemeClr val="tx1"/>
                </a:solidFill>
                <a:latin typeface="+mn-lt"/>
                <a:ea typeface="+mn-ea"/>
                <a:cs typeface="+mn-cs"/>
              </a:rPr>
              <a:t> </a:t>
            </a:r>
          </a:p>
          <a:p>
            <a:endParaRPr lang="en-US" sz="1200" b="0" i="0" u="none" strike="noStrike" kern="1200" baseline="0" dirty="0">
              <a:solidFill>
                <a:schemeClr val="tx1"/>
              </a:solidFill>
              <a:latin typeface="+mn-lt"/>
              <a:ea typeface="+mn-ea"/>
              <a:cs typeface="+mn-cs"/>
            </a:endParaRPr>
          </a:p>
          <a:p>
            <a:r>
              <a:rPr lang="el-GR" sz="1200" b="0" i="0" u="none" strike="noStrike" kern="1200" baseline="0" dirty="0">
                <a:solidFill>
                  <a:schemeClr val="tx1"/>
                </a:solidFill>
                <a:latin typeface="+mn-lt"/>
                <a:ea typeface="+mn-ea"/>
                <a:cs typeface="+mn-cs"/>
              </a:rPr>
              <a:t>Μεγάλη περιγραφή: Ο κατακόρυφος άξονας του γραφήματος φέρει την ένδειξη </a:t>
            </a:r>
            <a:r>
              <a:rPr lang="el-GR" sz="1200" b="0" i="0" u="none" strike="noStrike" kern="1200" baseline="0" dirty="0" smtClean="0">
                <a:solidFill>
                  <a:schemeClr val="tx1"/>
                </a:solidFill>
                <a:latin typeface="+mn-lt"/>
                <a:ea typeface="+mn-ea"/>
                <a:cs typeface="+mn-cs"/>
              </a:rPr>
              <a:t>«Ποσοστό μείωσης αποδοχών μετά από απόλυση» </a:t>
            </a:r>
            <a:r>
              <a:rPr lang="el-GR" sz="1200" b="0" i="0" u="none" strike="noStrike" kern="1200" baseline="0" dirty="0">
                <a:solidFill>
                  <a:schemeClr val="tx1"/>
                </a:solidFill>
                <a:latin typeface="+mn-lt"/>
                <a:ea typeface="+mn-ea"/>
                <a:cs typeface="+mn-cs"/>
              </a:rPr>
              <a:t>που κυμαίνεται από αρνητικό 45 έως 10, σε προσαυξήσεις του 5. Ο οριζόντιος άξονας του γραφήματος φέρει την ένδειξη </a:t>
            </a:r>
            <a:r>
              <a:rPr lang="el-GR" sz="1200" b="0" i="0" u="none" strike="noStrike" kern="1200" baseline="0" dirty="0" smtClean="0">
                <a:solidFill>
                  <a:schemeClr val="tx1"/>
                </a:solidFill>
                <a:latin typeface="+mn-lt"/>
                <a:ea typeface="+mn-ea"/>
                <a:cs typeface="+mn-cs"/>
              </a:rPr>
              <a:t>«Έτη </a:t>
            </a:r>
            <a:r>
              <a:rPr lang="el-GR" sz="1200" b="0" i="0" u="none" strike="noStrike" kern="1200" baseline="0" dirty="0">
                <a:solidFill>
                  <a:schemeClr val="tx1"/>
                </a:solidFill>
                <a:latin typeface="+mn-lt"/>
                <a:ea typeface="+mn-ea"/>
                <a:cs typeface="+mn-cs"/>
              </a:rPr>
              <a:t>πριν και μετά </a:t>
            </a:r>
            <a:r>
              <a:rPr lang="el-GR" sz="1200" b="0" i="0" u="none" strike="noStrike" kern="1200" baseline="0" dirty="0" smtClean="0">
                <a:solidFill>
                  <a:schemeClr val="tx1"/>
                </a:solidFill>
                <a:latin typeface="+mn-lt"/>
                <a:ea typeface="+mn-ea"/>
                <a:cs typeface="+mn-cs"/>
              </a:rPr>
              <a:t>από μαζική απόλυση» </a:t>
            </a:r>
            <a:r>
              <a:rPr lang="el-GR" sz="1200" b="0" i="0" u="none" strike="noStrike" kern="1200" baseline="0" dirty="0">
                <a:solidFill>
                  <a:schemeClr val="tx1"/>
                </a:solidFill>
                <a:latin typeface="+mn-lt"/>
                <a:ea typeface="+mn-ea"/>
                <a:cs typeface="+mn-cs"/>
              </a:rPr>
              <a:t>και κυμαίνονται από αρνητικό 6 έως 20, σε προσαυξήσεις </a:t>
            </a:r>
            <a:r>
              <a:rPr lang="el-GR" sz="1200" b="0" i="0" u="none" strike="noStrike" kern="1200" baseline="0" dirty="0" smtClean="0">
                <a:solidFill>
                  <a:schemeClr val="tx1"/>
                </a:solidFill>
                <a:latin typeface="+mn-lt"/>
                <a:ea typeface="+mn-ea"/>
                <a:cs typeface="+mn-cs"/>
              </a:rPr>
              <a:t>του 1.</a:t>
            </a:r>
            <a:endParaRPr lang="el-GR" sz="1200" b="0" i="0" u="none" strike="noStrike" kern="1200" baseline="0" dirty="0">
              <a:solidFill>
                <a:schemeClr val="tx1"/>
              </a:solidFill>
              <a:latin typeface="+mn-lt"/>
              <a:ea typeface="+mn-ea"/>
              <a:cs typeface="+mn-cs"/>
            </a:endParaRPr>
          </a:p>
          <a:p>
            <a:endParaRPr lang="el-GR" sz="1200" b="0" i="0" u="none" strike="noStrike" kern="1200" baseline="0" dirty="0">
              <a:solidFill>
                <a:schemeClr val="tx1"/>
              </a:solidFill>
              <a:latin typeface="+mn-lt"/>
              <a:ea typeface="+mn-ea"/>
              <a:cs typeface="+mn-cs"/>
            </a:endParaRPr>
          </a:p>
          <a:p>
            <a:r>
              <a:rPr lang="el-GR" sz="1200" b="0" i="0" u="none" strike="noStrike" kern="1200" baseline="0" dirty="0">
                <a:solidFill>
                  <a:schemeClr val="tx1"/>
                </a:solidFill>
                <a:latin typeface="+mn-lt"/>
                <a:ea typeface="+mn-ea"/>
                <a:cs typeface="+mn-cs"/>
              </a:rPr>
              <a:t>1. Η καμπύλη με τίτλο </a:t>
            </a:r>
            <a:r>
              <a:rPr lang="el-GR" sz="1200" b="0" i="0" u="none" strike="noStrike" kern="1200" baseline="0" dirty="0" smtClean="0">
                <a:solidFill>
                  <a:schemeClr val="tx1"/>
                </a:solidFill>
                <a:latin typeface="+mn-lt"/>
                <a:ea typeface="+mn-ea"/>
                <a:cs typeface="+mn-cs"/>
              </a:rPr>
              <a:t>«Ανάπτυξη» </a:t>
            </a:r>
            <a:r>
              <a:rPr lang="el-GR" sz="1200" b="0" i="0" u="none" strike="noStrike" kern="1200" baseline="0" dirty="0">
                <a:solidFill>
                  <a:schemeClr val="tx1"/>
                </a:solidFill>
                <a:latin typeface="+mn-lt"/>
                <a:ea typeface="+mn-ea"/>
                <a:cs typeface="+mn-cs"/>
              </a:rPr>
              <a:t>διέρχεται από τα ακόλουθα σημεία συντεταγμένων: (αρνητικό 6, αρνητικό 2,5), αρνητικό 5, αρνητικό 0,9), (αρνητικό 4, 0), (αρνητικό 3, 1), (αρνητικό 2, 2), (αρνητικό 2, 2), ( αρνητικό 1, 2), (0, αρνητικό 7), (1, αρνητικό 25), (2, αρνητικό 22), (3, αρνητικό 21), (4, αρνητικό 19), (5, αρνητικό 15), (6 , αρνητικό 14), (7, αρνητικό 12), (8, αρνητικό 11), (9, αρνητικό 10), (10, αρνητικό 9), (11, αρνητικό 10), (12, αρνητικό 10,5), (13, αρνητικό 7), (14, αρνητικό 8), (15, αρνητικό 7), (16, αρνητικό 6), (17, αρνητικό 7), (18, αρνητικό 10), (19, αρνητικό 9,5) και (20, αρνητικό 10).</a:t>
            </a:r>
            <a:endParaRPr lang="en-US" dirty="0">
              <a:effectLst/>
            </a:endParaRPr>
          </a:p>
          <a:p>
            <a:r>
              <a:rPr lang="en-US" sz="1200" kern="1200" dirty="0">
                <a:solidFill>
                  <a:schemeClr val="tx1"/>
                </a:solidFill>
                <a:effectLst/>
                <a:latin typeface="+mn-lt"/>
                <a:ea typeface="+mn-ea"/>
                <a:cs typeface="+mn-cs"/>
              </a:rPr>
              <a:t>  </a:t>
            </a:r>
            <a:endParaRPr lang="en-US" dirty="0">
              <a:effectLst/>
            </a:endParaRPr>
          </a:p>
          <a:p>
            <a:r>
              <a:rPr lang="el-GR" sz="1200" kern="1200" dirty="0">
                <a:solidFill>
                  <a:schemeClr val="tx1"/>
                </a:solidFill>
                <a:effectLst/>
                <a:latin typeface="+mn-lt"/>
                <a:ea typeface="+mn-ea"/>
                <a:cs typeface="+mn-cs"/>
              </a:rPr>
              <a:t>Η καμπύλη με τίτλο </a:t>
            </a:r>
            <a:r>
              <a:rPr lang="el-GR" sz="1200" kern="1200" dirty="0" smtClean="0">
                <a:solidFill>
                  <a:schemeClr val="tx1"/>
                </a:solidFill>
                <a:effectLst/>
                <a:latin typeface="+mn-lt"/>
                <a:ea typeface="+mn-ea"/>
                <a:cs typeface="+mn-cs"/>
              </a:rPr>
              <a:t>«Ύφεση» </a:t>
            </a:r>
            <a:r>
              <a:rPr lang="el-GR" sz="1200" kern="1200" dirty="0">
                <a:solidFill>
                  <a:schemeClr val="tx1"/>
                </a:solidFill>
                <a:effectLst/>
                <a:latin typeface="+mn-lt"/>
                <a:ea typeface="+mn-ea"/>
                <a:cs typeface="+mn-cs"/>
              </a:rPr>
              <a:t>διέρχεται από τα ακόλουθα σημεία συντεταγμένων: (αρνητικό 6, αρνητικό 2), αρνητικό 5, αρνητικό 0,8), (αρνητικό 4, 0), (αρνητικό 3, 1), (αρνητικό 2, 2,5), (αρνητικό 2, 2,5). αρνητικό 1, 3), (0, αρνητικό 14), (1, αρνητικό 39), (2, αρνητικό 31), (3, αρνητικό 27), (4, αρνητικό 24), (5, αρνητικό 23), (6 , αρνητικό 22), (7, αρνητικό 20), (8, αρνητικό 19), (9, αρνητικό 17), (10, αρνητικό 16), (11, αρνητικό 15), (12, αρνητικό 18), (13, αρνητικό 19), (14, αρνητικό 19,5), (15, αρνητικό 20), (16, αρνητικό 20,5), (17, αρνητικό 17), (18, αρνητικό 18), (19, αρνητικό 19) και (20, αρνητικό 20)</a:t>
            </a:r>
            <a:endParaRPr lang="en-US" dirty="0">
              <a:effectLst/>
            </a:endParaRPr>
          </a:p>
        </p:txBody>
      </p:sp>
      <p:sp>
        <p:nvSpPr>
          <p:cNvPr id="4" name="Slide Number Placeholder 3"/>
          <p:cNvSpPr>
            <a:spLocks noGrp="1"/>
          </p:cNvSpPr>
          <p:nvPr>
            <p:ph type="sldNum" sz="quarter" idx="10"/>
          </p:nvPr>
        </p:nvSpPr>
        <p:spPr/>
        <p:txBody>
          <a:bodyPr/>
          <a:lstStyle/>
          <a:p>
            <a:fld id="{A73D6722-9B4D-4E29-B226-C325925A8118}" type="slidenum">
              <a:rPr lang="en-US" smtClean="0"/>
              <a:pPr/>
              <a:t>13</a:t>
            </a:fld>
            <a:endParaRPr lang="en-US" dirty="0"/>
          </a:p>
        </p:txBody>
      </p:sp>
    </p:spTree>
    <p:extLst>
      <p:ext uri="{BB962C8B-B14F-4D97-AF65-F5344CB8AC3E}">
        <p14:creationId xmlns:p14="http://schemas.microsoft.com/office/powerpoint/2010/main" xmlns="" val="176470494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l-GR" sz="1200" b="0" i="0" u="none" strike="noStrike" kern="1200" baseline="0" dirty="0">
                <a:solidFill>
                  <a:schemeClr val="tx1"/>
                </a:solidFill>
                <a:latin typeface="+mn-lt"/>
                <a:ea typeface="+mn-ea"/>
                <a:cs typeface="+mn-cs"/>
              </a:rPr>
              <a:t>Για όσους βρίσκονται σε αναπτυσσόμενους τομείς ή για όσους διαθέτουν τις κατάλληλες δεξιότητες, η τεχνολογική πρόοδος οδηγεί σε νέες ευκαιρίες και υψηλότερους μισθούς. Αλλά για όσους βρίσκονται σε </a:t>
            </a:r>
            <a:r>
              <a:rPr lang="el-GR" sz="1200" b="0" i="0" u="none" strike="noStrike" kern="1200" baseline="0" dirty="0" err="1">
                <a:solidFill>
                  <a:schemeClr val="tx1"/>
                </a:solidFill>
                <a:latin typeface="+mn-lt"/>
                <a:ea typeface="+mn-ea"/>
                <a:cs typeface="+mn-cs"/>
              </a:rPr>
              <a:t>παρακμάζοντες</a:t>
            </a:r>
            <a:r>
              <a:rPr lang="el-GR" sz="1200" b="0" i="0" u="none" strike="noStrike" kern="1200" baseline="0" dirty="0">
                <a:solidFill>
                  <a:schemeClr val="tx1"/>
                </a:solidFill>
                <a:latin typeface="+mn-lt"/>
                <a:ea typeface="+mn-ea"/>
                <a:cs typeface="+mn-cs"/>
              </a:rPr>
              <a:t> τομείς ή για εκείνους με δεξιότητες που δεν έχουν πλέον ζήτηση, η τεχνολογική πρόοδος μπορεί να σημαίνει απώλεια της δουλειάς τους, περίοδο ανεργίας και πιθανώς πολύ χαμηλότερους μισθούς. Το Σχήμα 13-2 δείχνει την εξέλιξη των σχετικών μισθών για διάφορες ομάδες εργαζομένων, ανά επίπεδο εκπαίδευσης, από το 1973.</a:t>
            </a:r>
          </a:p>
          <a:p>
            <a:endParaRPr lang="el-GR" sz="1200" b="0" i="0" u="none" strike="noStrike" kern="1200" baseline="0" dirty="0">
              <a:solidFill>
                <a:schemeClr val="tx1"/>
              </a:solidFill>
              <a:latin typeface="+mn-lt"/>
              <a:ea typeface="+mn-ea"/>
              <a:cs typeface="+mn-cs"/>
            </a:endParaRPr>
          </a:p>
          <a:p>
            <a:r>
              <a:rPr lang="el-GR" sz="1200" b="0" i="0" u="none" strike="noStrike" kern="1200" baseline="0" dirty="0">
                <a:solidFill>
                  <a:schemeClr val="tx1"/>
                </a:solidFill>
                <a:latin typeface="+mn-lt"/>
                <a:ea typeface="+mn-ea"/>
                <a:cs typeface="+mn-cs"/>
              </a:rPr>
              <a:t>Μεγάλη περιγραφή: Ο κατακόρυφος άξονας του γραφήματος φέρει την ένδειξη «Σχετικός μισθός ανά επίπεδο εκπαίδευσης» που κυμαίνεται από 0,8 έως 1,4, σε προσαυξήσεις 0,1. Ο οριζόντιος άξονας του γραφήματος αντιπροσωπεύει τα έτη από το 1973 έως το 2015, σε προσαυξήσεις των 3 ετών. Οι γραμμές που υποδηλώνουν κάθε επίπεδο εκπαίδευσης εμφανίζουν τις ακόλουθες πληροφορίες για κάθε έτος. </a:t>
            </a:r>
            <a:r>
              <a:rPr lang="en-US" sz="1200" b="0" i="0" u="none" strike="noStrike" kern="1200" baseline="0" dirty="0">
                <a:solidFill>
                  <a:schemeClr val="tx1"/>
                </a:solidFill>
                <a:latin typeface="+mn-lt"/>
                <a:ea typeface="+mn-ea"/>
                <a:cs typeface="+mn-cs"/>
              </a:rPr>
              <a:t> </a:t>
            </a:r>
          </a:p>
          <a:p>
            <a:r>
              <a:rPr lang="en-US" sz="1200" kern="1200" dirty="0">
                <a:solidFill>
                  <a:schemeClr val="tx1"/>
                </a:solidFill>
                <a:effectLst/>
                <a:latin typeface="+mn-lt"/>
                <a:ea typeface="+mn-ea"/>
                <a:cs typeface="+mn-cs"/>
              </a:rPr>
              <a:t> </a:t>
            </a:r>
            <a:endParaRPr lang="en-US" dirty="0">
              <a:effectLst/>
            </a:endParaRPr>
          </a:p>
          <a:p>
            <a:r>
              <a:rPr lang="el-GR" sz="1200" kern="1200" dirty="0" smtClean="0">
                <a:solidFill>
                  <a:schemeClr val="tx1"/>
                </a:solidFill>
                <a:effectLst/>
                <a:latin typeface="+mn-lt"/>
                <a:ea typeface="+mn-ea"/>
                <a:cs typeface="+mn-cs"/>
              </a:rPr>
              <a:t>Πτυχίο </a:t>
            </a:r>
            <a:r>
              <a:rPr lang="el-GR" sz="1200" kern="1200" dirty="0">
                <a:solidFill>
                  <a:schemeClr val="tx1"/>
                </a:solidFill>
                <a:effectLst/>
                <a:latin typeface="+mn-lt"/>
                <a:ea typeface="+mn-ea"/>
                <a:cs typeface="+mn-cs"/>
              </a:rPr>
              <a:t>ανώτατης εκπαίδευσης</a:t>
            </a:r>
            <a:r>
              <a:rPr lang="en-US" sz="1200" kern="1200" dirty="0">
                <a:solidFill>
                  <a:schemeClr val="tx1"/>
                </a:solidFill>
                <a:effectLst/>
                <a:latin typeface="+mn-lt"/>
                <a:ea typeface="+mn-ea"/>
                <a:cs typeface="+mn-cs"/>
              </a:rPr>
              <a:t>: 1973, 1; 1976, 1.02; 1979, 0.98; 1982, 1.05; 1985, 1.13; 1988, 1.15; 1991, 1.18; 1994, 1.24; 1997, 1.23; 2000, 1.23; 2003, 1.24; 2006, 1.27; 2009, 1.29; 2012, 1.34; 2015, 1.32.</a:t>
            </a:r>
            <a:endParaRPr lang="en-US" dirty="0">
              <a:effectLst/>
            </a:endParaRPr>
          </a:p>
          <a:p>
            <a:r>
              <a:rPr lang="en-US" sz="1200" kern="1200" dirty="0">
                <a:solidFill>
                  <a:schemeClr val="tx1"/>
                </a:solidFill>
                <a:effectLst/>
                <a:latin typeface="+mn-lt"/>
                <a:ea typeface="+mn-ea"/>
                <a:cs typeface="+mn-cs"/>
              </a:rPr>
              <a:t> </a:t>
            </a:r>
            <a:endParaRPr lang="en-US" dirty="0">
              <a:effectLst/>
            </a:endParaRPr>
          </a:p>
          <a:p>
            <a:r>
              <a:rPr lang="el-GR" sz="1200" kern="1200" dirty="0">
                <a:solidFill>
                  <a:schemeClr val="tx1"/>
                </a:solidFill>
                <a:effectLst/>
                <a:latin typeface="+mn-lt"/>
                <a:ea typeface="+mn-ea"/>
                <a:cs typeface="+mn-cs"/>
              </a:rPr>
              <a:t>Απολυτήριο Λυκείου</a:t>
            </a:r>
            <a:r>
              <a:rPr lang="en-US" sz="1200" kern="1200" dirty="0">
                <a:solidFill>
                  <a:schemeClr val="tx1"/>
                </a:solidFill>
                <a:effectLst/>
                <a:latin typeface="+mn-lt"/>
                <a:ea typeface="+mn-ea"/>
                <a:cs typeface="+mn-cs"/>
              </a:rPr>
              <a:t>: 1973, 1; 1976, 1; 1979, 1.02; 1982, 0.98; 1985, 0.97; 1988, 0.95; 1991, 0.91; 1994, 0.86; 1997, 0.87; 2000, 0.86; 2003, 0.86; 2006, 0.87; 2009, 0.85; 2012, 0.855; 2015, 0.87</a:t>
            </a:r>
            <a:endParaRPr lang="en-US" dirty="0">
              <a:effectLst/>
            </a:endParaRPr>
          </a:p>
          <a:p>
            <a:r>
              <a:rPr lang="en-US" sz="1200" kern="1200" dirty="0">
                <a:solidFill>
                  <a:schemeClr val="tx1"/>
                </a:solidFill>
                <a:effectLst/>
                <a:latin typeface="+mn-lt"/>
                <a:ea typeface="+mn-ea"/>
                <a:cs typeface="+mn-cs"/>
              </a:rPr>
              <a:t> </a:t>
            </a:r>
            <a:endParaRPr lang="en-US" dirty="0">
              <a:effectLst/>
            </a:endParaRPr>
          </a:p>
          <a:p>
            <a:r>
              <a:rPr lang="el-GR" sz="1200" kern="1200" dirty="0">
                <a:solidFill>
                  <a:schemeClr val="tx1"/>
                </a:solidFill>
                <a:effectLst/>
                <a:latin typeface="+mn-lt"/>
                <a:ea typeface="+mn-ea"/>
                <a:cs typeface="+mn-cs"/>
              </a:rPr>
              <a:t>Πτυχίο Κολεγίου</a:t>
            </a:r>
            <a:r>
              <a:rPr lang="en-US" sz="1200" kern="1200" dirty="0">
                <a:solidFill>
                  <a:schemeClr val="tx1"/>
                </a:solidFill>
                <a:effectLst/>
                <a:latin typeface="+mn-lt"/>
                <a:ea typeface="+mn-ea"/>
                <a:cs typeface="+mn-cs"/>
              </a:rPr>
              <a:t> 1973, 1; 1976, 0.99; 1979, 0; 1982, 1.01; 1985, 1.03; 1988, 1.02; 1991, 1.04; 1994, 1.02; 1997, 1.03; 2000, 1.05; 2003, 1.03; 2006, 1.025; 2009, 1.02; 2012, 1.01; 2015, 1.02.</a:t>
            </a:r>
            <a:endParaRPr lang="en-US" dirty="0">
              <a:effectLst/>
            </a:endParaRPr>
          </a:p>
          <a:p>
            <a:r>
              <a:rPr lang="en-US" sz="1200" kern="1200" dirty="0">
                <a:solidFill>
                  <a:schemeClr val="tx1"/>
                </a:solidFill>
                <a:effectLst/>
                <a:latin typeface="+mn-lt"/>
                <a:ea typeface="+mn-ea"/>
                <a:cs typeface="+mn-cs"/>
              </a:rPr>
              <a:t> </a:t>
            </a:r>
            <a:endParaRPr lang="en-US" dirty="0">
              <a:effectLst/>
            </a:endParaRPr>
          </a:p>
          <a:p>
            <a:r>
              <a:rPr lang="el-GR" sz="1200" kern="1200" dirty="0">
                <a:solidFill>
                  <a:schemeClr val="tx1"/>
                </a:solidFill>
                <a:effectLst/>
                <a:latin typeface="+mn-lt"/>
                <a:ea typeface="+mn-ea"/>
                <a:cs typeface="+mn-cs"/>
              </a:rPr>
              <a:t>Πτυχίο Κολεγίου</a:t>
            </a:r>
            <a:r>
              <a:rPr lang="en-US" sz="1200" kern="1200" dirty="0">
                <a:solidFill>
                  <a:schemeClr val="tx1"/>
                </a:solidFill>
                <a:effectLst/>
                <a:latin typeface="+mn-lt"/>
                <a:ea typeface="+mn-ea"/>
                <a:cs typeface="+mn-cs"/>
              </a:rPr>
              <a:t>: 1973, 1; 1976, 0.98; 1979, 0.97; 1982, 1.01; 1985, 1.06; 1988, 1.08; 1991, 1.12; 1994, 1.13; 1997, 1.17; 2000, 1.19; 2003, 1.19; 2006, 1.2; 2009, 1.19; 2012, 1.22; 2015, 1.25.</a:t>
            </a:r>
            <a:endParaRPr lang="en-US" dirty="0">
              <a:effectLst/>
            </a:endParaRPr>
          </a:p>
          <a:p>
            <a:r>
              <a:rPr lang="en-US" sz="1200" kern="1200" dirty="0">
                <a:solidFill>
                  <a:schemeClr val="tx1"/>
                </a:solidFill>
                <a:effectLst/>
                <a:latin typeface="+mn-lt"/>
                <a:ea typeface="+mn-ea"/>
                <a:cs typeface="+mn-cs"/>
              </a:rPr>
              <a:t> </a:t>
            </a:r>
            <a:endParaRPr lang="en-US" dirty="0">
              <a:effectLst/>
            </a:endParaRPr>
          </a:p>
          <a:p>
            <a:r>
              <a:rPr lang="el-GR" sz="1200" kern="1200" dirty="0">
                <a:solidFill>
                  <a:schemeClr val="tx1"/>
                </a:solidFill>
                <a:effectLst/>
                <a:latin typeface="+mn-lt"/>
                <a:ea typeface="+mn-ea"/>
                <a:cs typeface="+mn-cs"/>
              </a:rPr>
              <a:t>Απολυτήριο Λυκείου</a:t>
            </a:r>
            <a:r>
              <a:rPr lang="en-US" sz="1200" kern="1200" dirty="0">
                <a:solidFill>
                  <a:schemeClr val="tx1"/>
                </a:solidFill>
                <a:effectLst/>
                <a:latin typeface="+mn-lt"/>
                <a:ea typeface="+mn-ea"/>
                <a:cs typeface="+mn-cs"/>
              </a:rPr>
              <a:t>: 1973, 1; 1976, 1; 1979, 1; 1982, 1; 1985, 1; 1988, 1; 1991, 1; 1994, 1; 1997, 1; 2000, 1; 2003, 1; 2006, 1; 2009, 1; 2012, 1; 2015, 1.</a:t>
            </a:r>
            <a:endParaRPr lang="en-US" dirty="0">
              <a:effectLst/>
            </a:endParaRPr>
          </a:p>
        </p:txBody>
      </p:sp>
      <p:sp>
        <p:nvSpPr>
          <p:cNvPr id="4" name="Slide Number Placeholder 3"/>
          <p:cNvSpPr>
            <a:spLocks noGrp="1"/>
          </p:cNvSpPr>
          <p:nvPr>
            <p:ph type="sldNum" sz="quarter" idx="10"/>
          </p:nvPr>
        </p:nvSpPr>
        <p:spPr/>
        <p:txBody>
          <a:bodyPr/>
          <a:lstStyle/>
          <a:p>
            <a:fld id="{A73D6722-9B4D-4E29-B226-C325925A8118}" type="slidenum">
              <a:rPr lang="en-US" smtClean="0"/>
              <a:pPr/>
              <a:t>14</a:t>
            </a:fld>
            <a:endParaRPr lang="en-US" dirty="0"/>
          </a:p>
        </p:txBody>
      </p:sp>
    </p:spTree>
    <p:extLst>
      <p:ext uri="{BB962C8B-B14F-4D97-AF65-F5344CB8AC3E}">
        <p14:creationId xmlns:p14="http://schemas.microsoft.com/office/powerpoint/2010/main" xmlns="" val="315549033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l-GR" sz="1200" b="0" i="0" u="none" strike="noStrike" kern="1200" baseline="0" dirty="0">
                <a:solidFill>
                  <a:schemeClr val="tx1"/>
                </a:solidFill>
                <a:latin typeface="+mn-lt"/>
                <a:ea typeface="+mn-ea"/>
                <a:cs typeface="+mn-cs"/>
              </a:rPr>
              <a:t>Η κύρια </a:t>
            </a:r>
            <a:r>
              <a:rPr lang="el-GR" sz="1200" b="0" i="0" u="none" strike="noStrike" kern="1200" baseline="0" dirty="0" err="1">
                <a:solidFill>
                  <a:schemeClr val="tx1"/>
                </a:solidFill>
                <a:latin typeface="+mn-lt"/>
                <a:ea typeface="+mn-ea"/>
                <a:cs typeface="+mn-cs"/>
              </a:rPr>
              <a:t>δύναµη</a:t>
            </a:r>
            <a:r>
              <a:rPr lang="el-GR" sz="1200" b="0" i="0" u="none" strike="noStrike" kern="1200" baseline="0" dirty="0">
                <a:solidFill>
                  <a:schemeClr val="tx1"/>
                </a:solidFill>
                <a:latin typeface="+mn-lt"/>
                <a:ea typeface="+mn-ea"/>
                <a:cs typeface="+mn-cs"/>
              </a:rPr>
              <a:t> πίσω από την αύξηση του µ</a:t>
            </a:r>
            <a:r>
              <a:rPr lang="el-GR" sz="1200" b="0" i="0" u="none" strike="noStrike" kern="1200" baseline="0" dirty="0" err="1">
                <a:solidFill>
                  <a:schemeClr val="tx1"/>
                </a:solidFill>
                <a:latin typeface="+mn-lt"/>
                <a:ea typeface="+mn-ea"/>
                <a:cs typeface="+mn-cs"/>
              </a:rPr>
              <a:t>ισθού</a:t>
            </a:r>
            <a:r>
              <a:rPr lang="el-GR" sz="1200" b="0" i="0" u="none" strike="noStrike" kern="1200" baseline="0" dirty="0">
                <a:solidFill>
                  <a:schemeClr val="tx1"/>
                </a:solidFill>
                <a:latin typeface="+mn-lt"/>
                <a:ea typeface="+mn-ea"/>
                <a:cs typeface="+mn-cs"/>
              </a:rPr>
              <a:t> των </a:t>
            </a:r>
            <a:r>
              <a:rPr lang="el-GR" sz="1200" b="0" i="0" u="none" strike="noStrike" kern="1200" baseline="0" dirty="0" err="1">
                <a:solidFill>
                  <a:schemeClr val="tx1"/>
                </a:solidFill>
                <a:latin typeface="+mn-lt"/>
                <a:ea typeface="+mn-ea"/>
                <a:cs typeface="+mn-cs"/>
              </a:rPr>
              <a:t>εργαζοµένων</a:t>
            </a:r>
            <a:r>
              <a:rPr lang="el-GR" sz="1200" b="0" i="0" u="none" strike="noStrike" kern="1200" baseline="0" dirty="0">
                <a:solidFill>
                  <a:schemeClr val="tx1"/>
                </a:solidFill>
                <a:latin typeface="+mn-lt"/>
                <a:ea typeface="+mn-ea"/>
                <a:cs typeface="+mn-cs"/>
              </a:rPr>
              <a:t> υψηλής εξειδίκευσης σε σχέση µε τους </a:t>
            </a:r>
            <a:r>
              <a:rPr lang="el-GR" sz="1200" b="0" i="0" u="none" strike="noStrike" kern="1200" baseline="0" dirty="0" err="1">
                <a:solidFill>
                  <a:schemeClr val="tx1"/>
                </a:solidFill>
                <a:latin typeface="+mn-lt"/>
                <a:ea typeface="+mn-ea"/>
                <a:cs typeface="+mn-cs"/>
              </a:rPr>
              <a:t>εργαζοµένους</a:t>
            </a:r>
            <a:r>
              <a:rPr lang="el-GR" sz="1200" b="0" i="0" u="none" strike="noStrike" kern="1200" baseline="0" dirty="0">
                <a:solidFill>
                  <a:schemeClr val="tx1"/>
                </a:solidFill>
                <a:latin typeface="+mn-lt"/>
                <a:ea typeface="+mn-ea"/>
                <a:cs typeface="+mn-cs"/>
              </a:rPr>
              <a:t> </a:t>
            </a:r>
            <a:r>
              <a:rPr lang="el-GR" sz="1200" b="0" i="0" u="none" strike="noStrike" kern="1200" baseline="0" dirty="0" err="1">
                <a:solidFill>
                  <a:schemeClr val="tx1"/>
                </a:solidFill>
                <a:latin typeface="+mn-lt"/>
                <a:ea typeface="+mn-ea"/>
                <a:cs typeface="+mn-cs"/>
              </a:rPr>
              <a:t>χαµηλής</a:t>
            </a:r>
            <a:r>
              <a:rPr lang="el-GR" sz="1200" b="0" i="0" u="none" strike="noStrike" kern="1200" baseline="0" dirty="0">
                <a:solidFill>
                  <a:schemeClr val="tx1"/>
                </a:solidFill>
                <a:latin typeface="+mn-lt"/>
                <a:ea typeface="+mn-ea"/>
                <a:cs typeface="+mn-cs"/>
              </a:rPr>
              <a:t> εξειδίκευσης είναι η σταθερή αύξηση της ζήτησης για </a:t>
            </a:r>
            <a:r>
              <a:rPr lang="el-GR" sz="1200" b="0" i="0" u="none" strike="noStrike" kern="1200" baseline="0" dirty="0" err="1">
                <a:solidFill>
                  <a:schemeClr val="tx1"/>
                </a:solidFill>
                <a:latin typeface="+mn-lt"/>
                <a:ea typeface="+mn-ea"/>
                <a:cs typeface="+mn-cs"/>
              </a:rPr>
              <a:t>εργαζόµενους</a:t>
            </a:r>
            <a:r>
              <a:rPr lang="el-GR" sz="1200" b="0" i="0" u="none" strike="noStrike" kern="1200" baseline="0" dirty="0">
                <a:solidFill>
                  <a:schemeClr val="tx1"/>
                </a:solidFill>
                <a:latin typeface="+mn-lt"/>
                <a:ea typeface="+mn-ea"/>
                <a:cs typeface="+mn-cs"/>
              </a:rPr>
              <a:t> υψηλής εξειδίκευσης σε σχέση µε τη ζήτηση για </a:t>
            </a:r>
            <a:r>
              <a:rPr lang="el-GR" sz="1200" b="0" i="0" u="none" strike="noStrike" kern="1200" baseline="0" dirty="0" err="1">
                <a:solidFill>
                  <a:schemeClr val="tx1"/>
                </a:solidFill>
                <a:latin typeface="+mn-lt"/>
                <a:ea typeface="+mn-ea"/>
                <a:cs typeface="+mn-cs"/>
              </a:rPr>
              <a:t>εργαζόµενους</a:t>
            </a:r>
            <a:r>
              <a:rPr lang="el-GR" sz="1200" b="0" i="0" u="none" strike="noStrike" kern="1200" baseline="0" dirty="0">
                <a:solidFill>
                  <a:schemeClr val="tx1"/>
                </a:solidFill>
                <a:latin typeface="+mn-lt"/>
                <a:ea typeface="+mn-ea"/>
                <a:cs typeface="+mn-cs"/>
              </a:rPr>
              <a:t> </a:t>
            </a:r>
            <a:r>
              <a:rPr lang="el-GR" sz="1200" b="0" i="0" u="none" strike="noStrike" kern="1200" baseline="0" dirty="0" err="1">
                <a:solidFill>
                  <a:schemeClr val="tx1"/>
                </a:solidFill>
                <a:latin typeface="+mn-lt"/>
                <a:ea typeface="+mn-ea"/>
                <a:cs typeface="+mn-cs"/>
              </a:rPr>
              <a:t>χαµηλής</a:t>
            </a:r>
            <a:r>
              <a:rPr lang="el-GR" sz="1200" b="0" i="0" u="none" strike="noStrike" kern="1200" baseline="0" dirty="0">
                <a:solidFill>
                  <a:schemeClr val="tx1"/>
                </a:solidFill>
                <a:latin typeface="+mn-lt"/>
                <a:ea typeface="+mn-ea"/>
                <a:cs typeface="+mn-cs"/>
              </a:rPr>
              <a:t> εξειδίκευσης. Αυτή η τάση στη σχετική ζήτηση δεν είναι νέα, αλλά φαίνεται να έχει ενισχυθεί.</a:t>
            </a:r>
            <a:endParaRPr lang="en-US" dirty="0"/>
          </a:p>
        </p:txBody>
      </p:sp>
      <p:sp>
        <p:nvSpPr>
          <p:cNvPr id="4" name="Slide Number Placeholder 3"/>
          <p:cNvSpPr>
            <a:spLocks noGrp="1"/>
          </p:cNvSpPr>
          <p:nvPr>
            <p:ph type="sldNum" sz="quarter" idx="10"/>
          </p:nvPr>
        </p:nvSpPr>
        <p:spPr/>
        <p:txBody>
          <a:bodyPr/>
          <a:lstStyle/>
          <a:p>
            <a:fld id="{A73D6722-9B4D-4E29-B226-C325925A8118}" type="slidenum">
              <a:rPr lang="en-US" smtClean="0"/>
              <a:pPr/>
              <a:t>15</a:t>
            </a:fld>
            <a:endParaRPr lang="en-US" dirty="0"/>
          </a:p>
        </p:txBody>
      </p:sp>
    </p:spTree>
    <p:extLst>
      <p:ext uri="{BB962C8B-B14F-4D97-AF65-F5344CB8AC3E}">
        <p14:creationId xmlns:p14="http://schemas.microsoft.com/office/powerpoint/2010/main" xmlns="" val="354918297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l-GR" sz="1200" b="0" i="0" u="none" strike="noStrike" kern="1200" baseline="0" dirty="0">
                <a:solidFill>
                  <a:schemeClr val="tx1"/>
                </a:solidFill>
                <a:latin typeface="+mn-lt"/>
                <a:ea typeface="+mn-ea"/>
                <a:cs typeface="+mn-cs"/>
              </a:rPr>
              <a:t>Αυτό το πλαίσιο εστίασης δείχνει πώς όχι μόνο η ζήτηση αλλά και η προσφορά δεξιοτήτων διαμόρφωσαν την εξέλιξη της μισθολογικής ανισότητας στις Ηνωμένες Πολιτείες κατά τον 20ό αιώνα. Σημειώνουμε ότι η τεχνολογική πρόοδος, ακόμη και όταν είναι μεροληπτική ως προς τις δεξιότητες, όταν συνοδεύεται από αύξηση της ζήτησης για ειδικευμένους και μορφωμένους εργαζομένους δεν αυξάνει απαραίτητα την οικονομική ανισότητα. Και, παρόλο που οι δυνάμεις της αγοράς παρέχουν κίνητρα ώστε η ζήτηση να ανταποκριθεί στις μισθολογικές διαφορές, τα εκπαιδευτικά ιδρύματα είναι επίσης σημαντικά. </a:t>
            </a:r>
          </a:p>
          <a:p>
            <a:endParaRPr lang="el-GR" sz="1200" b="0" i="0" u="none" strike="noStrike" kern="1200" baseline="0" dirty="0">
              <a:solidFill>
                <a:schemeClr val="tx1"/>
              </a:solidFill>
              <a:latin typeface="+mn-lt"/>
              <a:ea typeface="+mn-ea"/>
              <a:cs typeface="+mn-cs"/>
            </a:endParaRPr>
          </a:p>
          <a:p>
            <a:r>
              <a:rPr lang="el-GR" sz="1200" b="0" i="0" u="none" strike="noStrike" kern="1200" baseline="0" dirty="0">
                <a:solidFill>
                  <a:schemeClr val="tx1"/>
                </a:solidFill>
                <a:latin typeface="+mn-lt"/>
                <a:ea typeface="+mn-ea"/>
                <a:cs typeface="+mn-cs"/>
              </a:rPr>
              <a:t>Μεγάλη περιγραφή: Ο κατακόρυφος άξονας του γραφήματος φέρει την ένδειξη </a:t>
            </a:r>
            <a:r>
              <a:rPr lang="el-GR" sz="1200" b="0" i="0" u="none" strike="noStrike" kern="1200" baseline="0" dirty="0" smtClean="0">
                <a:solidFill>
                  <a:schemeClr val="tx1"/>
                </a:solidFill>
                <a:latin typeface="+mn-lt"/>
                <a:ea typeface="+mn-ea"/>
                <a:cs typeface="+mn-cs"/>
              </a:rPr>
              <a:t>«Επιστροφή για ένα ακόμη έτος εκπαίδευσης» </a:t>
            </a:r>
            <a:r>
              <a:rPr lang="el-GR" sz="1200" b="0" i="0" u="none" strike="noStrike" kern="1200" baseline="0" dirty="0">
                <a:solidFill>
                  <a:schemeClr val="tx1"/>
                </a:solidFill>
                <a:latin typeface="+mn-lt"/>
                <a:ea typeface="+mn-ea"/>
                <a:cs typeface="+mn-cs"/>
              </a:rPr>
              <a:t>που κυμαίνεται από 0,06 έως 0,16, σε προσαυξήσεις 0,01. Ο οριζόντιος άξονας του γραφήματος αντιπροσωπεύει τα έτη από το 1900 έως το 2000, σε προσαυξήσεις των 10 ετών. Το ποσοστό των </a:t>
            </a:r>
            <a:r>
              <a:rPr lang="el-GR" sz="1200" b="0" i="0" u="none" strike="noStrike" kern="1200" baseline="0" dirty="0" smtClean="0">
                <a:solidFill>
                  <a:schemeClr val="tx1"/>
                </a:solidFill>
                <a:latin typeface="+mn-lt"/>
                <a:ea typeface="+mn-ea"/>
                <a:cs typeface="+mn-cs"/>
              </a:rPr>
              <a:t>νέων </a:t>
            </a:r>
            <a:r>
              <a:rPr lang="el-GR" sz="1200" b="0" i="0" u="none" strike="noStrike" kern="1200" baseline="0" dirty="0">
                <a:solidFill>
                  <a:schemeClr val="tx1"/>
                </a:solidFill>
                <a:latin typeface="+mn-lt"/>
                <a:ea typeface="+mn-ea"/>
                <a:cs typeface="+mn-cs"/>
              </a:rPr>
              <a:t>ανδρών που επέστρεψαν στο κολέγιο κατά τα έτη 1940 και 2000 έχει ως εξής: 1940, 0,115; 1950, 0,08; 1960, 0,09; 1970, 0,095; 1980, 0,085; 1990, 0,125; 1995, 0,13. Το ποσοστό όλων των ανδρών που επέστρεψαν στο κολέγιο κατά τα έτη από το 1940 και το 2000 έχει ως εξής: 1940, 0,10; 1950, 0,08; 1960, 0,09; 1970, 0,10; 1980, 0,09; 1990, 0,125; 1995, 0,14. Όλες οι τιμές είναι κατά προσέγγιση.</a:t>
            </a:r>
            <a:endParaRPr lang="en-US" dirty="0">
              <a:effectLst/>
            </a:endParaRPr>
          </a:p>
        </p:txBody>
      </p:sp>
      <p:sp>
        <p:nvSpPr>
          <p:cNvPr id="4" name="Slide Number Placeholder 3"/>
          <p:cNvSpPr>
            <a:spLocks noGrp="1"/>
          </p:cNvSpPr>
          <p:nvPr>
            <p:ph type="sldNum" sz="quarter" idx="10"/>
          </p:nvPr>
        </p:nvSpPr>
        <p:spPr/>
        <p:txBody>
          <a:bodyPr/>
          <a:lstStyle/>
          <a:p>
            <a:fld id="{A73D6722-9B4D-4E29-B226-C325925A8118}" type="slidenum">
              <a:rPr lang="en-US" smtClean="0"/>
              <a:pPr/>
              <a:t>16</a:t>
            </a:fld>
            <a:endParaRPr lang="en-US" dirty="0"/>
          </a:p>
        </p:txBody>
      </p:sp>
    </p:spTree>
    <p:extLst>
      <p:ext uri="{BB962C8B-B14F-4D97-AF65-F5344CB8AC3E}">
        <p14:creationId xmlns:p14="http://schemas.microsoft.com/office/powerpoint/2010/main" xmlns="" val="1587604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l-GR" dirty="0"/>
              <a:t>Το κορυφαίο 1% πληρώνεται συνήθως τόσο μέσω μισθών όσο και μέσω εταιρικών μετοχών που μπορούν στη συνέχεια να πουλήσουν (με ορισμένους περιορισμούς) με κέρδος.</a:t>
            </a:r>
            <a:endParaRPr lang="en-US" dirty="0"/>
          </a:p>
        </p:txBody>
      </p:sp>
      <p:sp>
        <p:nvSpPr>
          <p:cNvPr id="4" name="Slide Number Placeholder 3"/>
          <p:cNvSpPr>
            <a:spLocks noGrp="1"/>
          </p:cNvSpPr>
          <p:nvPr>
            <p:ph type="sldNum" sz="quarter" idx="10"/>
          </p:nvPr>
        </p:nvSpPr>
        <p:spPr/>
        <p:txBody>
          <a:bodyPr/>
          <a:lstStyle/>
          <a:p>
            <a:fld id="{A73D6722-9B4D-4E29-B226-C325925A8118}" type="slidenum">
              <a:rPr lang="en-US" smtClean="0"/>
              <a:pPr/>
              <a:t>17</a:t>
            </a:fld>
            <a:endParaRPr lang="en-US" dirty="0"/>
          </a:p>
        </p:txBody>
      </p:sp>
    </p:spTree>
    <p:extLst>
      <p:ext uri="{BB962C8B-B14F-4D97-AF65-F5344CB8AC3E}">
        <p14:creationId xmlns:p14="http://schemas.microsoft.com/office/powerpoint/2010/main" xmlns="" val="328974181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l-GR" sz="1200" b="0" i="0" u="none" strike="noStrike" kern="1200" baseline="0" dirty="0">
                <a:solidFill>
                  <a:schemeClr val="tx1"/>
                </a:solidFill>
                <a:latin typeface="+mn-lt"/>
                <a:ea typeface="+mn-ea"/>
                <a:cs typeface="+mn-cs"/>
              </a:rPr>
              <a:t>Η εξέλιξη του μεριδίου του κορυφαίου </a:t>
            </a:r>
            <a:r>
              <a:rPr lang="el-GR" sz="1200" b="0" i="0" u="none" strike="noStrike" kern="1200" baseline="0" dirty="0" smtClean="0">
                <a:solidFill>
                  <a:schemeClr val="tx1"/>
                </a:solidFill>
                <a:latin typeface="+mn-lt"/>
                <a:ea typeface="+mn-ea"/>
                <a:cs typeface="+mn-cs"/>
              </a:rPr>
              <a:t>1%, </a:t>
            </a:r>
            <a:r>
              <a:rPr lang="el-GR" sz="1200" b="0" i="0" u="none" strike="noStrike" kern="1200" baseline="0" dirty="0">
                <a:solidFill>
                  <a:schemeClr val="tx1"/>
                </a:solidFill>
                <a:latin typeface="+mn-lt"/>
                <a:ea typeface="+mn-ea"/>
                <a:cs typeface="+mn-cs"/>
              </a:rPr>
              <a:t>που φαίνεται στο Σχήμα 13-3, είναι εντυπωσιακή. Το μερίδιο του εισοδήματος που πάει στα νοικοκυριά στο ανώτατο 1% μειώθηκε σταθερά από τη δεκαετία του 1930 έως τα τέλη της δεκαετίας του 1970. Έκτοτε, ωστόσο, αυξήθηκε κατακόρυφα, από περίπου 9% σε 22% σήμερα. Αντίθετα, το μερίδιο του κατώτερου 50% έχει μειωθεί απότομα, από περίπου 21% στις αρχές της δεκαετίας του 1970 (τα στοιχεία δεν είναι διαθέσιμα πριν από το 1965) σε λιγότερο από 13% σήμερα.</a:t>
            </a:r>
          </a:p>
          <a:p>
            <a:endParaRPr lang="el-GR" sz="1200" b="0" i="0" u="none" strike="noStrike" kern="1200" baseline="0" dirty="0">
              <a:solidFill>
                <a:schemeClr val="tx1"/>
              </a:solidFill>
              <a:latin typeface="+mn-lt"/>
              <a:ea typeface="+mn-ea"/>
              <a:cs typeface="+mn-cs"/>
            </a:endParaRPr>
          </a:p>
          <a:p>
            <a:r>
              <a:rPr lang="el-GR" sz="1200" b="0" i="0" u="none" strike="noStrike" kern="1200" baseline="0" dirty="0">
                <a:solidFill>
                  <a:schemeClr val="tx1"/>
                </a:solidFill>
                <a:latin typeface="+mn-lt"/>
                <a:ea typeface="+mn-ea"/>
                <a:cs typeface="+mn-cs"/>
              </a:rPr>
              <a:t>Μεγάλη περιγραφή: Ο κατακόρυφος άξονας του γραφήματος φέρει την ένδειξη </a:t>
            </a:r>
            <a:r>
              <a:rPr lang="el-GR" sz="1200" b="0" i="0" u="none" strike="noStrike" kern="1200" baseline="0" dirty="0" smtClean="0">
                <a:solidFill>
                  <a:schemeClr val="tx1"/>
                </a:solidFill>
                <a:latin typeface="+mn-lt"/>
                <a:ea typeface="+mn-ea"/>
                <a:cs typeface="+mn-cs"/>
              </a:rPr>
              <a:t>«Ποσοστό» </a:t>
            </a:r>
            <a:r>
              <a:rPr lang="el-GR" sz="1200" b="0" i="0" u="none" strike="noStrike" kern="1200" baseline="0" dirty="0">
                <a:solidFill>
                  <a:schemeClr val="tx1"/>
                </a:solidFill>
                <a:latin typeface="+mn-lt"/>
                <a:ea typeface="+mn-ea"/>
                <a:cs typeface="+mn-cs"/>
              </a:rPr>
              <a:t>που κυμαίνεται από 0,07 έως 0,25, σε προσαυξήσεις 0,02. Ο οριζόντιος άξονας του γραφήματος αντιπροσωπεύει τα έτη από το 1913 έως το 2013, σε προσαυξήσεις των 4 ετών. Η γραμμή με την ένδειξη </a:t>
            </a:r>
            <a:r>
              <a:rPr lang="el-GR" sz="1200" b="0" i="0" u="none" strike="noStrike" kern="1200" baseline="0" dirty="0" smtClean="0">
                <a:solidFill>
                  <a:schemeClr val="tx1"/>
                </a:solidFill>
                <a:latin typeface="+mn-lt"/>
                <a:ea typeface="+mn-ea"/>
                <a:cs typeface="+mn-cs"/>
              </a:rPr>
              <a:t>«Ανώτατο 1%» </a:t>
            </a:r>
            <a:r>
              <a:rPr lang="el-GR" sz="1200" b="0" i="0" u="none" strike="noStrike" kern="1200" baseline="0" dirty="0">
                <a:solidFill>
                  <a:schemeClr val="tx1"/>
                </a:solidFill>
                <a:latin typeface="+mn-lt"/>
                <a:ea typeface="+mn-ea"/>
                <a:cs typeface="+mn-cs"/>
              </a:rPr>
              <a:t>εμφανίζει τις ακόλουθες πληροφορίες:</a:t>
            </a:r>
            <a:r>
              <a:rPr lang="en-US" sz="1200" kern="1200" dirty="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1913</a:t>
            </a:r>
            <a:r>
              <a:rPr lang="en-US" sz="1200" kern="1200" dirty="0">
                <a:solidFill>
                  <a:schemeClr val="tx1"/>
                </a:solidFill>
                <a:effectLst/>
                <a:latin typeface="+mn-lt"/>
                <a:ea typeface="+mn-ea"/>
                <a:cs typeface="+mn-cs"/>
              </a:rPr>
              <a:t>, 0.18; 1917, 0.192; 1921, 0.15; 1925, 0.173; 1929, 0.24; 1933, 0.155; 1937, 0.165; 1941, 0.165; 1945, 0.11; 1949, 0.113; 1953, 0.10; 1957, 0.104; 1961, 0.10; 1965, 0.109; 1969, 0.09; 1973, 0.085; 1977, 0.083; 1981, 0.10; 1985, 0.12; 1989, 0.147; 1993, 0.14; 1997, 0.17; 2001, 0.21; 2005, 0.19; 0.172; 2009, 0.18; 2013, 0.19. </a:t>
            </a:r>
            <a:r>
              <a:rPr lang="el-GR" sz="1200" b="0" i="0" u="none" strike="noStrike" kern="1200" baseline="0" dirty="0" smtClean="0">
                <a:solidFill>
                  <a:schemeClr val="tx1"/>
                </a:solidFill>
                <a:latin typeface="+mn-lt"/>
                <a:ea typeface="+mn-ea"/>
                <a:cs typeface="+mn-cs"/>
              </a:rPr>
              <a:t>Η γραμμή με την ένδειξη «Κατώτατο 50%» εμφανίζει τις ακόλουθες πληροφορίες</a:t>
            </a:r>
            <a:r>
              <a:rPr lang="en-US" sz="1200" kern="1200" dirty="0" smtClean="0">
                <a:solidFill>
                  <a:schemeClr val="tx1"/>
                </a:solidFill>
                <a:effectLst/>
                <a:latin typeface="+mn-lt"/>
                <a:ea typeface="+mn-ea"/>
                <a:cs typeface="+mn-cs"/>
              </a:rPr>
              <a:t>: </a:t>
            </a:r>
            <a:r>
              <a:rPr lang="en-US" sz="1200" kern="1200" dirty="0">
                <a:solidFill>
                  <a:schemeClr val="tx1"/>
                </a:solidFill>
                <a:effectLst/>
                <a:latin typeface="+mn-lt"/>
                <a:ea typeface="+mn-ea"/>
                <a:cs typeface="+mn-cs"/>
              </a:rPr>
              <a:t>1965, 0.192; 1969, 0.21; 1973, 0.20; 1977, 0.20; 1981, 0.19; 1985, 0.18; 1989, 0.17; 1993, 0.16; 1997, 0.15; 2001, 0.15; 2005, 0.13; 2009, 0.13; 2013, 0.13.</a:t>
            </a:r>
            <a:r>
              <a:rPr lang="el-GR" sz="1200" kern="1200" dirty="0">
                <a:solidFill>
                  <a:schemeClr val="tx1"/>
                </a:solidFill>
                <a:effectLst/>
                <a:latin typeface="+mn-lt"/>
                <a:ea typeface="+mn-ea"/>
                <a:cs typeface="+mn-cs"/>
              </a:rPr>
              <a:t>Όλες οι τιμές είναι κατά προσέγγιση</a:t>
            </a:r>
            <a:r>
              <a:rPr lang="en-US" sz="1200" kern="1200" dirty="0">
                <a:solidFill>
                  <a:schemeClr val="tx1"/>
                </a:solidFill>
                <a:effectLst/>
                <a:latin typeface="+mn-lt"/>
                <a:ea typeface="+mn-ea"/>
                <a:cs typeface="+mn-cs"/>
              </a:rPr>
              <a:t>.</a:t>
            </a:r>
            <a:endParaRPr lang="en-US" dirty="0">
              <a:effectLst/>
            </a:endParaRPr>
          </a:p>
        </p:txBody>
      </p:sp>
      <p:sp>
        <p:nvSpPr>
          <p:cNvPr id="4" name="Slide Number Placeholder 3"/>
          <p:cNvSpPr>
            <a:spLocks noGrp="1"/>
          </p:cNvSpPr>
          <p:nvPr>
            <p:ph type="sldNum" sz="quarter" idx="10"/>
          </p:nvPr>
        </p:nvSpPr>
        <p:spPr/>
        <p:txBody>
          <a:bodyPr/>
          <a:lstStyle/>
          <a:p>
            <a:fld id="{A73D6722-9B4D-4E29-B226-C325925A8118}" type="slidenum">
              <a:rPr lang="en-US" smtClean="0"/>
              <a:pPr/>
              <a:t>18</a:t>
            </a:fld>
            <a:endParaRPr lang="en-US" dirty="0"/>
          </a:p>
        </p:txBody>
      </p:sp>
    </p:spTree>
    <p:extLst>
      <p:ext uri="{BB962C8B-B14F-4D97-AF65-F5344CB8AC3E}">
        <p14:creationId xmlns:p14="http://schemas.microsoft.com/office/powerpoint/2010/main" xmlns="" val="44676926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l-GR" sz="1200" b="0" i="0" u="none" strike="noStrike" kern="1200" baseline="0" dirty="0">
                <a:solidFill>
                  <a:schemeClr val="tx1"/>
                </a:solidFill>
                <a:latin typeface="+mn-lt"/>
                <a:ea typeface="+mn-ea"/>
                <a:cs typeface="+mn-cs"/>
              </a:rPr>
              <a:t>Μέχρι στιγμής, έχουμε εξετάσει την ανισότητα της αγοράς, αλλά αυτό που έχει σημασία τελικά είναι η ανισότητα του διαθέσιμου εισοδήματος. Και εδώ πάλι, δεν είναι όλες οι προηγμένες οικονομίες σαν τις Ηνωμένες Πολιτείες. Ο συντελεστής </a:t>
            </a:r>
            <a:r>
              <a:rPr lang="el-GR" sz="1200" b="0" i="0" u="none" strike="noStrike" kern="1200" baseline="0" dirty="0" err="1">
                <a:solidFill>
                  <a:schemeClr val="tx1"/>
                </a:solidFill>
                <a:latin typeface="+mn-lt"/>
                <a:ea typeface="+mn-ea"/>
                <a:cs typeface="+mn-cs"/>
              </a:rPr>
              <a:t>Gini</a:t>
            </a:r>
            <a:r>
              <a:rPr lang="el-GR" sz="1200" b="0" i="0" u="none" strike="noStrike" kern="1200" baseline="0" dirty="0">
                <a:solidFill>
                  <a:schemeClr val="tx1"/>
                </a:solidFill>
                <a:latin typeface="+mn-lt"/>
                <a:ea typeface="+mn-ea"/>
                <a:cs typeface="+mn-cs"/>
              </a:rPr>
              <a:t> που θα συζητηθεί στην επόμενη διαφάνεια μας βοηθά να δούμε την ανισότητα</a:t>
            </a:r>
            <a:r>
              <a:rPr lang="en-US" sz="1200" b="0" i="0" u="none" strike="noStrike" kern="1200" baseline="0" dirty="0">
                <a:solidFill>
                  <a:schemeClr val="tx1"/>
                </a:solidFill>
                <a:latin typeface="+mn-lt"/>
                <a:ea typeface="+mn-ea"/>
                <a:cs typeface="+mn-cs"/>
              </a:rPr>
              <a:t>. </a:t>
            </a:r>
            <a:endParaRPr lang="en-US" dirty="0"/>
          </a:p>
        </p:txBody>
      </p:sp>
      <p:sp>
        <p:nvSpPr>
          <p:cNvPr id="4" name="Slide Number Placeholder 3"/>
          <p:cNvSpPr>
            <a:spLocks noGrp="1"/>
          </p:cNvSpPr>
          <p:nvPr>
            <p:ph type="sldNum" sz="quarter" idx="10"/>
          </p:nvPr>
        </p:nvSpPr>
        <p:spPr/>
        <p:txBody>
          <a:bodyPr/>
          <a:lstStyle/>
          <a:p>
            <a:fld id="{A73D6722-9B4D-4E29-B226-C325925A8118}" type="slidenum">
              <a:rPr lang="en-US" smtClean="0"/>
              <a:pPr/>
              <a:t>19</a:t>
            </a:fld>
            <a:endParaRPr lang="en-US" dirty="0"/>
          </a:p>
        </p:txBody>
      </p:sp>
    </p:spTree>
    <p:extLst>
      <p:ext uri="{BB962C8B-B14F-4D97-AF65-F5344CB8AC3E}">
        <p14:creationId xmlns:p14="http://schemas.microsoft.com/office/powerpoint/2010/main" xmlns="" val="220973595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endParaRPr lang="en-US" dirty="0"/>
          </a:p>
        </p:txBody>
      </p:sp>
      <p:sp>
        <p:nvSpPr>
          <p:cNvPr id="4" name="Slide Number Placeholder 3"/>
          <p:cNvSpPr>
            <a:spLocks noGrp="1"/>
          </p:cNvSpPr>
          <p:nvPr>
            <p:ph type="sldNum" sz="quarter" idx="10"/>
          </p:nvPr>
        </p:nvSpPr>
        <p:spPr/>
        <p:txBody>
          <a:bodyPr/>
          <a:lstStyle/>
          <a:p>
            <a:fld id="{A73D6722-9B4D-4E29-B226-C325925A8118}" type="slidenum">
              <a:rPr lang="en-US" smtClean="0"/>
              <a:pPr/>
              <a:t>2</a:t>
            </a:fld>
            <a:endParaRPr lang="en-US" dirty="0"/>
          </a:p>
        </p:txBody>
      </p:sp>
    </p:spTree>
    <p:extLst>
      <p:ext uri="{BB962C8B-B14F-4D97-AF65-F5344CB8AC3E}">
        <p14:creationId xmlns:p14="http://schemas.microsoft.com/office/powerpoint/2010/main" xmlns="" val="212497966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l-GR" sz="1200" b="0" i="0" u="none" strike="noStrike" kern="1200" baseline="0" dirty="0">
                <a:solidFill>
                  <a:schemeClr val="tx1"/>
                </a:solidFill>
                <a:latin typeface="+mn-lt"/>
                <a:ea typeface="+mn-ea"/>
                <a:cs typeface="+mn-cs"/>
              </a:rPr>
              <a:t>Ο συντελεστής </a:t>
            </a:r>
            <a:r>
              <a:rPr lang="el-GR" sz="1200" b="0" i="0" u="none" strike="noStrike" kern="1200" baseline="0" dirty="0" err="1">
                <a:solidFill>
                  <a:schemeClr val="tx1"/>
                </a:solidFill>
                <a:latin typeface="+mn-lt"/>
                <a:ea typeface="+mn-ea"/>
                <a:cs typeface="+mn-cs"/>
              </a:rPr>
              <a:t>Gini</a:t>
            </a:r>
            <a:r>
              <a:rPr lang="el-GR" sz="1200" b="0" i="0" u="none" strike="noStrike" kern="1200" baseline="0" dirty="0">
                <a:solidFill>
                  <a:schemeClr val="tx1"/>
                </a:solidFill>
                <a:latin typeface="+mn-lt"/>
                <a:ea typeface="+mn-ea"/>
                <a:cs typeface="+mn-cs"/>
              </a:rPr>
              <a:t> είναι ένα μέτρο της ανισότητας. Ο καλύτερος τρόπος για να το περιγράψουμε είναι με την παραπάνω εικόνα. Το μερίδιο του πληθυσμού που ταξινομείται με βάση το αυξανόμενο εισόδημα απεικονίζεται στον οριζόντιο άξονα, από το μηδέν έως το ένα. Το μερίδιο του εισοδήματος απεικονίζεται στον κατακόρυφο άξονα, από το μηδέν έως το ένα. Η σχέση που δίνει το μερίδιο του εισοδήματος που σχετίζεται με ένα δεδομένο μερίδιο πληθυσμού δίνεται από την κυρτή καμπύλη με κόκκινο χρώμα. Ο συντελεστής </a:t>
            </a:r>
            <a:r>
              <a:rPr lang="el-GR" sz="1200" b="0" i="0" u="none" strike="noStrike" kern="1200" baseline="0" dirty="0" err="1">
                <a:solidFill>
                  <a:schemeClr val="tx1"/>
                </a:solidFill>
                <a:latin typeface="+mn-lt"/>
                <a:ea typeface="+mn-ea"/>
                <a:cs typeface="+mn-cs"/>
              </a:rPr>
              <a:t>Gini</a:t>
            </a:r>
            <a:r>
              <a:rPr lang="el-GR" sz="1200" b="0" i="0" u="none" strike="noStrike" kern="1200" baseline="0" dirty="0">
                <a:solidFill>
                  <a:schemeClr val="tx1"/>
                </a:solidFill>
                <a:latin typeface="+mn-lt"/>
                <a:ea typeface="+mn-ea"/>
                <a:cs typeface="+mn-cs"/>
              </a:rPr>
              <a:t> δίνεται από τον λόγο του εμβαδού Α προς το εμβαδόν (Α + Β). Οι συντελεστές </a:t>
            </a:r>
            <a:r>
              <a:rPr lang="el-GR" sz="1200" b="0" i="0" u="none" strike="noStrike" kern="1200" baseline="0" dirty="0" err="1">
                <a:solidFill>
                  <a:schemeClr val="tx1"/>
                </a:solidFill>
                <a:latin typeface="+mn-lt"/>
                <a:ea typeface="+mn-ea"/>
                <a:cs typeface="+mn-cs"/>
              </a:rPr>
              <a:t>Gini</a:t>
            </a:r>
            <a:r>
              <a:rPr lang="el-GR" sz="1200" b="0" i="0" u="none" strike="noStrike" kern="1200" baseline="0" dirty="0">
                <a:solidFill>
                  <a:schemeClr val="tx1"/>
                </a:solidFill>
                <a:latin typeface="+mn-lt"/>
                <a:ea typeface="+mn-ea"/>
                <a:cs typeface="+mn-cs"/>
              </a:rPr>
              <a:t> κυμαίνονται συνήθως μεταξύ 0,2 και 0,6. Γενικά, όσο μεγαλύτερη είναι η ανισότητα, τόσο μικρότερο είναι το μερίδιο του εισοδήματος που πηγαίνει σε ένα δεδομένο μερίδιο του πληθυσμού. Εάν, για παράδειγμα, η ανισότητα είναι τέτοια που ένα μεγάλο ποσοστό του πληθυσμού είναι πολύ φτωχό, η καμπύλη θα είναι πολύ επίπεδη ξεκινώντας από το 0. Εάν η ανισότητα είναι τέτοια που ένα μικρό ποσοστό του πληθυσμού είναι πολύ πλούσιο, η καμπύλη θα είναι πολύ απότομη κοντά στο 1.</a:t>
            </a:r>
          </a:p>
          <a:p>
            <a:endParaRPr lang="el-GR" sz="1200" b="0" i="0" u="none" strike="noStrike" kern="1200" baseline="0" dirty="0">
              <a:solidFill>
                <a:schemeClr val="tx1"/>
              </a:solidFill>
              <a:latin typeface="+mn-lt"/>
              <a:ea typeface="+mn-ea"/>
              <a:cs typeface="+mn-cs"/>
            </a:endParaRPr>
          </a:p>
          <a:p>
            <a:r>
              <a:rPr lang="el-GR" sz="1200" b="0" i="0" u="none" strike="noStrike" kern="1200" baseline="0" dirty="0">
                <a:solidFill>
                  <a:schemeClr val="tx1"/>
                </a:solidFill>
                <a:latin typeface="+mn-lt"/>
                <a:ea typeface="+mn-ea"/>
                <a:cs typeface="+mn-cs"/>
              </a:rPr>
              <a:t>Μεγάλη περιγραφή</a:t>
            </a:r>
            <a:r>
              <a:rPr lang="el-GR" sz="1200" b="0" i="0" u="none" strike="noStrike" kern="1200" baseline="0" dirty="0" smtClean="0">
                <a:solidFill>
                  <a:schemeClr val="tx1"/>
                </a:solidFill>
                <a:latin typeface="+mn-lt"/>
                <a:ea typeface="+mn-ea"/>
                <a:cs typeface="+mn-cs"/>
              </a:rPr>
              <a:t>: Ο </a:t>
            </a:r>
            <a:r>
              <a:rPr lang="el-GR" sz="1200" b="0" i="0" u="none" strike="noStrike" kern="1200" baseline="0" dirty="0">
                <a:solidFill>
                  <a:schemeClr val="tx1"/>
                </a:solidFill>
                <a:latin typeface="+mn-lt"/>
                <a:ea typeface="+mn-ea"/>
                <a:cs typeface="+mn-cs"/>
              </a:rPr>
              <a:t>κατακόρυφος άξονας του γραφήματος δεν φέρει ετικέτα και σημειώνεται με 0 στην αρχή και 1 στην κορυφή. Ο οριζόντιος άξονας δεν φέρει ετικέτα και σημειώνεται με 0 στην αρχή και 1 στην κορυφή. Ένα κείμενο κατά μήκος του οριζόντιου άξονα γράφει, </a:t>
            </a:r>
            <a:r>
              <a:rPr lang="el-GR" sz="1200" b="0" i="0" u="none" strike="noStrike" kern="1200" baseline="0" dirty="0" smtClean="0">
                <a:solidFill>
                  <a:schemeClr val="tx1"/>
                </a:solidFill>
                <a:latin typeface="+mn-lt"/>
                <a:ea typeface="+mn-ea"/>
                <a:cs typeface="+mn-cs"/>
              </a:rPr>
              <a:t>«Ποσοστό του πληθυσμού με χαμηλότερο προς υψηλότερο </a:t>
            </a:r>
            <a:r>
              <a:rPr lang="el-GR" sz="1200" b="0" i="0" u="none" strike="noStrike" kern="1200" baseline="0" dirty="0">
                <a:solidFill>
                  <a:schemeClr val="tx1"/>
                </a:solidFill>
                <a:latin typeface="+mn-lt"/>
                <a:ea typeface="+mn-ea"/>
                <a:cs typeface="+mn-cs"/>
              </a:rPr>
              <a:t>εισόδημα» και συνοδεύεται από ένα βέλος προς τα δεξιά. Μια γραμμική καμπύλη θετικής κλίσης που ξεκινά από την αρχή φέρει την ένδειξη </a:t>
            </a:r>
            <a:r>
              <a:rPr lang="el-GR" sz="1200" b="0" i="0" u="none" strike="noStrike" kern="1200" baseline="0" dirty="0" smtClean="0">
                <a:solidFill>
                  <a:schemeClr val="tx1"/>
                </a:solidFill>
                <a:latin typeface="+mn-lt"/>
                <a:ea typeface="+mn-ea"/>
                <a:cs typeface="+mn-cs"/>
              </a:rPr>
              <a:t>A. </a:t>
            </a:r>
            <a:r>
              <a:rPr lang="el-GR" sz="1200" b="0" i="0" u="none" strike="noStrike" kern="1200" baseline="0" dirty="0">
                <a:solidFill>
                  <a:schemeClr val="tx1"/>
                </a:solidFill>
                <a:latin typeface="+mn-lt"/>
                <a:ea typeface="+mn-ea"/>
                <a:cs typeface="+mn-cs"/>
              </a:rPr>
              <a:t>Μια αυξητική </a:t>
            </a:r>
            <a:r>
              <a:rPr lang="el-GR" sz="1200" b="0" i="0" u="none" strike="noStrike" kern="1200" baseline="0" dirty="0" smtClean="0">
                <a:solidFill>
                  <a:schemeClr val="tx1"/>
                </a:solidFill>
                <a:latin typeface="+mn-lt"/>
                <a:ea typeface="+mn-ea"/>
                <a:cs typeface="+mn-cs"/>
              </a:rPr>
              <a:t>κυρτή καμπύλη </a:t>
            </a:r>
            <a:r>
              <a:rPr lang="el-GR" sz="1200" b="0" i="0" u="none" strike="noStrike" kern="1200" baseline="0" dirty="0">
                <a:solidFill>
                  <a:schemeClr val="tx1"/>
                </a:solidFill>
                <a:latin typeface="+mn-lt"/>
                <a:ea typeface="+mn-ea"/>
                <a:cs typeface="+mn-cs"/>
              </a:rPr>
              <a:t>που ξεκινά από την αρχή και </a:t>
            </a:r>
            <a:r>
              <a:rPr lang="el-GR" sz="1200" b="0" i="0" u="none" strike="noStrike" kern="1200" baseline="0" dirty="0" smtClean="0">
                <a:solidFill>
                  <a:schemeClr val="tx1"/>
                </a:solidFill>
                <a:latin typeface="+mn-lt"/>
                <a:ea typeface="+mn-ea"/>
                <a:cs typeface="+mn-cs"/>
              </a:rPr>
              <a:t>κάτω </a:t>
            </a:r>
            <a:r>
              <a:rPr lang="el-GR" sz="1200" b="0" i="0" u="none" strike="noStrike" kern="1200" baseline="0" dirty="0">
                <a:solidFill>
                  <a:schemeClr val="tx1"/>
                </a:solidFill>
                <a:latin typeface="+mn-lt"/>
                <a:ea typeface="+mn-ea"/>
                <a:cs typeface="+mn-cs"/>
              </a:rPr>
              <a:t>από την καμπύλη Α φέρει την ένδειξη </a:t>
            </a:r>
            <a:r>
              <a:rPr lang="el-GR" sz="1200" b="0" i="0" u="none" strike="noStrike" kern="1200" baseline="0" dirty="0" smtClean="0">
                <a:solidFill>
                  <a:schemeClr val="tx1"/>
                </a:solidFill>
                <a:latin typeface="+mn-lt"/>
                <a:ea typeface="+mn-ea"/>
                <a:cs typeface="+mn-cs"/>
              </a:rPr>
              <a:t>B. </a:t>
            </a:r>
            <a:r>
              <a:rPr lang="el-GR" sz="1200" b="0" i="0" u="none" strike="noStrike" kern="1200" baseline="0" dirty="0">
                <a:solidFill>
                  <a:schemeClr val="tx1"/>
                </a:solidFill>
                <a:latin typeface="+mn-lt"/>
                <a:ea typeface="+mn-ea"/>
                <a:cs typeface="+mn-cs"/>
              </a:rPr>
              <a:t>Η απόσταση μεταξύ του οριζόντιου άξονα και του σημείου στο οποίο η καμπύλη Α και η καμπύλη Β τέμνονται  επισημαίνεται ως </a:t>
            </a:r>
            <a:r>
              <a:rPr lang="el-GR" sz="1200" b="0" i="0" u="none" strike="noStrike" kern="1200" baseline="0" dirty="0" smtClean="0">
                <a:solidFill>
                  <a:schemeClr val="tx1"/>
                </a:solidFill>
                <a:latin typeface="+mn-lt"/>
                <a:ea typeface="+mn-ea"/>
                <a:cs typeface="+mn-cs"/>
              </a:rPr>
              <a:t>«Ποσοστό εισοδήματος</a:t>
            </a:r>
            <a:r>
              <a:rPr lang="el-GR" sz="1200" b="0" i="0" u="none" strike="noStrike" kern="1200" baseline="0" dirty="0">
                <a:solidFill>
                  <a:schemeClr val="tx1"/>
                </a:solidFill>
                <a:latin typeface="+mn-lt"/>
                <a:ea typeface="+mn-ea"/>
                <a:cs typeface="+mn-cs"/>
              </a:rPr>
              <a:t>» και σημειώνεται με ένα βέλος προς τα </a:t>
            </a:r>
            <a:r>
              <a:rPr lang="el-GR" sz="1200" b="0" i="0" u="none" strike="noStrike" kern="1200" baseline="0" dirty="0" smtClean="0">
                <a:solidFill>
                  <a:schemeClr val="tx1"/>
                </a:solidFill>
                <a:latin typeface="+mn-lt"/>
                <a:ea typeface="+mn-ea"/>
                <a:cs typeface="+mn-cs"/>
              </a:rPr>
              <a:t>πάνω.</a:t>
            </a:r>
            <a:r>
              <a:rPr lang="en-US" sz="1200" b="0" i="0" u="none" strike="noStrike" kern="1200" baseline="0" dirty="0" smtClean="0">
                <a:solidFill>
                  <a:schemeClr val="tx1"/>
                </a:solidFill>
                <a:latin typeface="+mn-lt"/>
                <a:ea typeface="+mn-ea"/>
                <a:cs typeface="+mn-cs"/>
              </a:rPr>
              <a:t>  </a:t>
            </a:r>
            <a:endParaRPr lang="en-US" sz="1200" b="0" i="0" u="none" strike="noStrike" kern="1200" baseline="0" dirty="0">
              <a:solidFill>
                <a:schemeClr val="tx1"/>
              </a:solidFill>
              <a:latin typeface="+mn-lt"/>
              <a:ea typeface="+mn-ea"/>
              <a:cs typeface="+mn-cs"/>
            </a:endParaRPr>
          </a:p>
          <a:p>
            <a:endParaRPr lang="en-US" sz="1200" b="0" i="0" u="none" strike="noStrike" kern="1200" baseline="0" dirty="0">
              <a:solidFill>
                <a:schemeClr val="tx1"/>
              </a:solidFill>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effectLst/>
            </a:endParaRPr>
          </a:p>
        </p:txBody>
      </p:sp>
      <p:sp>
        <p:nvSpPr>
          <p:cNvPr id="4" name="Slide Number Placeholder 3"/>
          <p:cNvSpPr>
            <a:spLocks noGrp="1"/>
          </p:cNvSpPr>
          <p:nvPr>
            <p:ph type="sldNum" sz="quarter" idx="10"/>
          </p:nvPr>
        </p:nvSpPr>
        <p:spPr/>
        <p:txBody>
          <a:bodyPr/>
          <a:lstStyle/>
          <a:p>
            <a:fld id="{A73D6722-9B4D-4E29-B226-C325925A8118}" type="slidenum">
              <a:rPr lang="en-US" smtClean="0"/>
              <a:pPr/>
              <a:t>20</a:t>
            </a:fld>
            <a:endParaRPr lang="en-US" dirty="0"/>
          </a:p>
        </p:txBody>
      </p:sp>
    </p:spTree>
    <p:extLst>
      <p:ext uri="{BB962C8B-B14F-4D97-AF65-F5344CB8AC3E}">
        <p14:creationId xmlns:p14="http://schemas.microsoft.com/office/powerpoint/2010/main" xmlns="" val="192357022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l-GR" sz="1200" b="0" i="0" u="none" strike="noStrike" kern="1200" baseline="0" dirty="0">
                <a:solidFill>
                  <a:schemeClr val="tx1"/>
                </a:solidFill>
                <a:latin typeface="+mn-lt"/>
                <a:ea typeface="+mn-ea"/>
                <a:cs typeface="+mn-cs"/>
              </a:rPr>
              <a:t>Το Σχήμα 13-4, το οποίο συγκρίνει την εξέλιξη και των δύο τύπων ανισότητας στις Ηνωμένες Πολιτείες και στη Γαλλία, καθιστά αυτά τα σημεία ξεκάθαρα. Οι δύο σειρές στην κορυφή δείχνουν την εξέλιξη των συντελεστών </a:t>
            </a:r>
            <a:r>
              <a:rPr lang="el-GR" sz="1200" b="0" i="0" u="none" strike="noStrike" kern="1200" baseline="0" dirty="0" err="1">
                <a:solidFill>
                  <a:schemeClr val="tx1"/>
                </a:solidFill>
                <a:latin typeface="+mn-lt"/>
                <a:ea typeface="+mn-ea"/>
                <a:cs typeface="+mn-cs"/>
              </a:rPr>
              <a:t>Gini</a:t>
            </a:r>
            <a:r>
              <a:rPr lang="el-GR" sz="1200" b="0" i="0" u="none" strike="noStrike" kern="1200" baseline="0" dirty="0">
                <a:solidFill>
                  <a:schemeClr val="tx1"/>
                </a:solidFill>
                <a:latin typeface="+mn-lt"/>
                <a:ea typeface="+mn-ea"/>
                <a:cs typeface="+mn-cs"/>
              </a:rPr>
              <a:t> για την ανισότητα εισοδήματος της αγοράς για τις Ηνωμένες Πολιτείες με κόκκινο και για τη Γαλλία με μπλε. Το </a:t>
            </a:r>
            <a:r>
              <a:rPr lang="el-GR" sz="1200" b="0" i="0" u="none" strike="noStrike" kern="1200" baseline="0" dirty="0" err="1">
                <a:solidFill>
                  <a:schemeClr val="tx1"/>
                </a:solidFill>
                <a:latin typeface="+mn-lt"/>
                <a:ea typeface="+mn-ea"/>
                <a:cs typeface="+mn-cs"/>
              </a:rPr>
              <a:t>Gini</a:t>
            </a:r>
            <a:r>
              <a:rPr lang="el-GR" sz="1200" b="0" i="0" u="none" strike="noStrike" kern="1200" baseline="0" dirty="0">
                <a:solidFill>
                  <a:schemeClr val="tx1"/>
                </a:solidFill>
                <a:latin typeface="+mn-lt"/>
                <a:ea typeface="+mn-ea"/>
                <a:cs typeface="+mn-cs"/>
              </a:rPr>
              <a:t> για τις Ηνωμένες Πολιτείες αυξάνεται διαχρονικά, αντανακλώντας τους μισθούς και το ανώτερο εισοδηματικό 1% που αυξάνει τις ανισότητες που συζητήσαμε νωρίτερα. Το </a:t>
            </a:r>
            <a:r>
              <a:rPr lang="el-GR" sz="1200" b="0" i="0" u="none" strike="noStrike" kern="1200" baseline="0" dirty="0" err="1">
                <a:solidFill>
                  <a:schemeClr val="tx1"/>
                </a:solidFill>
                <a:latin typeface="+mn-lt"/>
                <a:ea typeface="+mn-ea"/>
                <a:cs typeface="+mn-cs"/>
              </a:rPr>
              <a:t>Gini</a:t>
            </a:r>
            <a:r>
              <a:rPr lang="el-GR" sz="1200" b="0" i="0" u="none" strike="noStrike" kern="1200" baseline="0" dirty="0">
                <a:solidFill>
                  <a:schemeClr val="tx1"/>
                </a:solidFill>
                <a:latin typeface="+mn-lt"/>
                <a:ea typeface="+mn-ea"/>
                <a:cs typeface="+mn-cs"/>
              </a:rPr>
              <a:t> για τη Γαλλία, ωστόσο, παραμένει περίπου σταθερό. Οι δύο σειρές στο κάτω μέρος δείχνουν την εξέλιξη των συντελεστών </a:t>
            </a:r>
            <a:r>
              <a:rPr lang="el-GR" sz="1200" b="0" i="0" u="none" strike="noStrike" kern="1200" baseline="0" dirty="0" err="1">
                <a:solidFill>
                  <a:schemeClr val="tx1"/>
                </a:solidFill>
                <a:latin typeface="+mn-lt"/>
                <a:ea typeface="+mn-ea"/>
                <a:cs typeface="+mn-cs"/>
              </a:rPr>
              <a:t>Gini</a:t>
            </a:r>
            <a:r>
              <a:rPr lang="el-GR" sz="1200" b="0" i="0" u="none" strike="noStrike" kern="1200" baseline="0" dirty="0">
                <a:solidFill>
                  <a:schemeClr val="tx1"/>
                </a:solidFill>
                <a:latin typeface="+mn-lt"/>
                <a:ea typeface="+mn-ea"/>
                <a:cs typeface="+mn-cs"/>
              </a:rPr>
              <a:t> για την ανισότητα του διαθέσιμου εισοδήματος για τις δύο χώρες. Και πάλι, υπάρχει μια εντυπωσιακή αντίθεση μεταξύ τους. Ενώ ο συντελεστής </a:t>
            </a:r>
            <a:r>
              <a:rPr lang="el-GR" sz="1200" b="0" i="0" u="none" strike="noStrike" kern="1200" baseline="0" dirty="0" err="1">
                <a:solidFill>
                  <a:schemeClr val="tx1"/>
                </a:solidFill>
                <a:latin typeface="+mn-lt"/>
                <a:ea typeface="+mn-ea"/>
                <a:cs typeface="+mn-cs"/>
              </a:rPr>
              <a:t>Gini</a:t>
            </a:r>
            <a:r>
              <a:rPr lang="el-GR" sz="1200" b="0" i="0" u="none" strike="noStrike" kern="1200" baseline="0" dirty="0">
                <a:solidFill>
                  <a:schemeClr val="tx1"/>
                </a:solidFill>
                <a:latin typeface="+mn-lt"/>
                <a:ea typeface="+mn-ea"/>
                <a:cs typeface="+mn-cs"/>
              </a:rPr>
              <a:t> για τις Ηνωμένες Πολιτείες αυξάνεται, κατά το ήμισυ περίπου της αύξησης του συντελεστή </a:t>
            </a:r>
            <a:r>
              <a:rPr lang="el-GR" sz="1200" b="0" i="0" u="none" strike="noStrike" kern="1200" baseline="0" dirty="0" err="1">
                <a:solidFill>
                  <a:schemeClr val="tx1"/>
                </a:solidFill>
                <a:latin typeface="+mn-lt"/>
                <a:ea typeface="+mn-ea"/>
                <a:cs typeface="+mn-cs"/>
              </a:rPr>
              <a:t>Gini</a:t>
            </a:r>
            <a:r>
              <a:rPr lang="el-GR" sz="1200" b="0" i="0" u="none" strike="noStrike" kern="1200" baseline="0" dirty="0">
                <a:solidFill>
                  <a:schemeClr val="tx1"/>
                </a:solidFill>
                <a:latin typeface="+mn-lt"/>
                <a:ea typeface="+mn-ea"/>
                <a:cs typeface="+mn-cs"/>
              </a:rPr>
              <a:t> της αγοράς, ο συντελεστής </a:t>
            </a:r>
            <a:r>
              <a:rPr lang="el-GR" sz="1200" b="0" i="0" u="none" strike="noStrike" kern="1200" baseline="0" dirty="0" err="1">
                <a:solidFill>
                  <a:schemeClr val="tx1"/>
                </a:solidFill>
                <a:latin typeface="+mn-lt"/>
                <a:ea typeface="+mn-ea"/>
                <a:cs typeface="+mn-cs"/>
              </a:rPr>
              <a:t>Gini</a:t>
            </a:r>
            <a:r>
              <a:rPr lang="el-GR" sz="1200" b="0" i="0" u="none" strike="noStrike" kern="1200" baseline="0" dirty="0">
                <a:solidFill>
                  <a:schemeClr val="tx1"/>
                </a:solidFill>
                <a:latin typeface="+mn-lt"/>
                <a:ea typeface="+mn-ea"/>
                <a:cs typeface="+mn-cs"/>
              </a:rPr>
              <a:t> για τη Γαλλία είναι χαμηλότερος σήμερα από ό,τι ήταν τη δεκαετία του 1980.</a:t>
            </a:r>
          </a:p>
          <a:p>
            <a:endParaRPr lang="el-GR" sz="1200" b="0" i="0" u="none" strike="noStrike" kern="1200" baseline="0" dirty="0">
              <a:solidFill>
                <a:schemeClr val="tx1"/>
              </a:solidFill>
              <a:latin typeface="+mn-lt"/>
              <a:ea typeface="+mn-ea"/>
              <a:cs typeface="+mn-cs"/>
            </a:endParaRPr>
          </a:p>
          <a:p>
            <a:r>
              <a:rPr lang="el-GR" sz="1200" b="0" i="0" u="none" strike="noStrike" kern="1200" baseline="0" dirty="0">
                <a:solidFill>
                  <a:schemeClr val="tx1"/>
                </a:solidFill>
                <a:latin typeface="+mn-lt"/>
                <a:ea typeface="+mn-ea"/>
                <a:cs typeface="+mn-cs"/>
              </a:rPr>
              <a:t>Μεγάλη περιγραφή</a:t>
            </a:r>
            <a:r>
              <a:rPr lang="el-GR" sz="1200" b="0" i="0" u="none" strike="noStrike" kern="1200" baseline="0" dirty="0" smtClean="0">
                <a:solidFill>
                  <a:schemeClr val="tx1"/>
                </a:solidFill>
                <a:latin typeface="+mn-lt"/>
                <a:ea typeface="+mn-ea"/>
                <a:cs typeface="+mn-cs"/>
              </a:rPr>
              <a:t>: Ο </a:t>
            </a:r>
            <a:r>
              <a:rPr lang="el-GR" sz="1200" b="0" i="0" u="none" strike="noStrike" kern="1200" baseline="0" dirty="0">
                <a:solidFill>
                  <a:schemeClr val="tx1"/>
                </a:solidFill>
                <a:latin typeface="+mn-lt"/>
                <a:ea typeface="+mn-ea"/>
                <a:cs typeface="+mn-cs"/>
              </a:rPr>
              <a:t>κατακόρυφος άξονας του γραφήματος δεν έχει ετικέτα και κυμαίνεται μεταξύ 0,25 και 0,55, σε προσαυξήσεις 0,05. Ο οριζόντιος άξονας του γραφήματος δεν έχει ετικέτα και αντιπροσωπεύει τα έτη από τη δεκαετία του 1980 έως τη δεκαετία του 2010. Οι γραμμές δηλώνουν τις ακόλουθες πληροφορίες:</a:t>
            </a:r>
            <a:endParaRPr lang="en-US" sz="1200" kern="1200" dirty="0">
              <a:solidFill>
                <a:schemeClr val="tx1"/>
              </a:solidFill>
              <a:effectLst/>
              <a:latin typeface="+mn-lt"/>
              <a:ea typeface="+mn-ea"/>
              <a:cs typeface="+mn-cs"/>
            </a:endParaRPr>
          </a:p>
          <a:p>
            <a:pPr marL="171450" lvl="0" indent="-171450">
              <a:buFont typeface="Arial" panose="020B0604020202020204" pitchFamily="34" charset="0"/>
              <a:buChar char="•"/>
            </a:pPr>
            <a:r>
              <a:rPr lang="el-GR" sz="1200" kern="1200" dirty="0">
                <a:solidFill>
                  <a:schemeClr val="tx1"/>
                </a:solidFill>
                <a:effectLst/>
                <a:latin typeface="+mn-lt"/>
                <a:ea typeface="+mn-ea"/>
                <a:cs typeface="+mn-cs"/>
              </a:rPr>
              <a:t>Αγορά Γαλλίας</a:t>
            </a:r>
            <a:r>
              <a:rPr lang="en-US" sz="1200" kern="1200" dirty="0">
                <a:solidFill>
                  <a:schemeClr val="tx1"/>
                </a:solidFill>
                <a:effectLst/>
                <a:latin typeface="+mn-lt"/>
                <a:ea typeface="+mn-ea"/>
                <a:cs typeface="+mn-cs"/>
              </a:rPr>
              <a:t>: 1980s, 0.5; 1990s, 0.47; 2000s, 0.5; 2010s, 0.51.</a:t>
            </a:r>
          </a:p>
          <a:p>
            <a:pPr marL="171450" lvl="0" indent="-171450">
              <a:buFont typeface="Arial" panose="020B0604020202020204" pitchFamily="34" charset="0"/>
              <a:buChar char="•"/>
            </a:pPr>
            <a:r>
              <a:rPr lang="el-GR" sz="1200" kern="1200" dirty="0">
                <a:solidFill>
                  <a:schemeClr val="tx1"/>
                </a:solidFill>
                <a:effectLst/>
                <a:latin typeface="+mn-lt"/>
                <a:ea typeface="+mn-ea"/>
                <a:cs typeface="+mn-cs"/>
              </a:rPr>
              <a:t>Αγορά ΗΠΑ</a:t>
            </a:r>
            <a:r>
              <a:rPr lang="en-US" sz="1200" kern="1200" dirty="0">
                <a:solidFill>
                  <a:schemeClr val="tx1"/>
                </a:solidFill>
                <a:effectLst/>
                <a:latin typeface="+mn-lt"/>
                <a:ea typeface="+mn-ea"/>
                <a:cs typeface="+mn-cs"/>
              </a:rPr>
              <a:t>: 1980s, 0.46; 1990s, 0.46; 2000s, 0.51; 2010s, 0.52</a:t>
            </a:r>
          </a:p>
          <a:p>
            <a:pPr marL="171450" lvl="0" indent="-171450">
              <a:buFont typeface="Arial" panose="020B0604020202020204" pitchFamily="34" charset="0"/>
              <a:buChar char="•"/>
            </a:pPr>
            <a:r>
              <a:rPr lang="el-GR" sz="1200" kern="1200" dirty="0">
                <a:solidFill>
                  <a:schemeClr val="tx1"/>
                </a:solidFill>
                <a:effectLst/>
                <a:latin typeface="+mn-lt"/>
                <a:ea typeface="+mn-ea"/>
                <a:cs typeface="+mn-cs"/>
              </a:rPr>
              <a:t>Διαθέσιμο εισόδημα ΗΠΑ</a:t>
            </a:r>
            <a:r>
              <a:rPr lang="en-US" sz="1200" kern="1200" dirty="0">
                <a:solidFill>
                  <a:schemeClr val="tx1"/>
                </a:solidFill>
                <a:effectLst/>
                <a:latin typeface="+mn-lt"/>
                <a:ea typeface="+mn-ea"/>
                <a:cs typeface="+mn-cs"/>
              </a:rPr>
              <a:t>: 1980s, 0.34; 1990s, 0.35; 2000s, 0.37; 2010s, 0.36</a:t>
            </a:r>
          </a:p>
          <a:p>
            <a:pPr marL="171450" lvl="0" indent="-171450">
              <a:buFont typeface="Arial" panose="020B0604020202020204" pitchFamily="34" charset="0"/>
              <a:buChar char="•"/>
            </a:pPr>
            <a:r>
              <a:rPr lang="el-GR" sz="1200" kern="1200" dirty="0">
                <a:solidFill>
                  <a:schemeClr val="tx1"/>
                </a:solidFill>
                <a:effectLst/>
                <a:latin typeface="+mn-lt"/>
                <a:ea typeface="+mn-ea"/>
                <a:cs typeface="+mn-cs"/>
              </a:rPr>
              <a:t>Διαθέσιμο εισόδημα Γαλλίας:</a:t>
            </a:r>
            <a:r>
              <a:rPr lang="en-US" sz="1200" kern="1200" dirty="0">
                <a:solidFill>
                  <a:schemeClr val="tx1"/>
                </a:solidFill>
                <a:effectLst/>
                <a:latin typeface="+mn-lt"/>
                <a:ea typeface="+mn-ea"/>
                <a:cs typeface="+mn-cs"/>
              </a:rPr>
              <a:t> 1980s, 0.325; 1990s, 0.257; 2000s, 0.25; 2010s, 0.257</a:t>
            </a:r>
          </a:p>
          <a:p>
            <a:r>
              <a:rPr lang="el-GR" sz="1200" kern="1200" dirty="0" smtClean="0">
                <a:solidFill>
                  <a:schemeClr val="tx1"/>
                </a:solidFill>
                <a:effectLst/>
                <a:latin typeface="+mn-lt"/>
                <a:ea typeface="+mn-ea"/>
                <a:cs typeface="+mn-cs"/>
              </a:rPr>
              <a:t>Όλες </a:t>
            </a:r>
            <a:r>
              <a:rPr lang="el-GR" sz="1200" kern="1200" dirty="0">
                <a:solidFill>
                  <a:schemeClr val="tx1"/>
                </a:solidFill>
                <a:effectLst/>
                <a:latin typeface="+mn-lt"/>
                <a:ea typeface="+mn-ea"/>
                <a:cs typeface="+mn-cs"/>
              </a:rPr>
              <a:t>οι τιμές είναι κατά </a:t>
            </a:r>
            <a:r>
              <a:rPr lang="el-GR" sz="1200" kern="1200" dirty="0" smtClean="0">
                <a:solidFill>
                  <a:schemeClr val="tx1"/>
                </a:solidFill>
                <a:effectLst/>
                <a:latin typeface="+mn-lt"/>
                <a:ea typeface="+mn-ea"/>
                <a:cs typeface="+mn-cs"/>
              </a:rPr>
              <a:t>προσέγγιση.</a:t>
            </a:r>
            <a:endParaRPr lang="en-US" dirty="0">
              <a:effectLst/>
            </a:endParaRPr>
          </a:p>
        </p:txBody>
      </p:sp>
      <p:sp>
        <p:nvSpPr>
          <p:cNvPr id="4" name="Slide Number Placeholder 3"/>
          <p:cNvSpPr>
            <a:spLocks noGrp="1"/>
          </p:cNvSpPr>
          <p:nvPr>
            <p:ph type="sldNum" sz="quarter" idx="10"/>
          </p:nvPr>
        </p:nvSpPr>
        <p:spPr/>
        <p:txBody>
          <a:bodyPr/>
          <a:lstStyle/>
          <a:p>
            <a:fld id="{A73D6722-9B4D-4E29-B226-C325925A8118}" type="slidenum">
              <a:rPr lang="en-US" smtClean="0"/>
              <a:pPr/>
              <a:t>21</a:t>
            </a:fld>
            <a:endParaRPr lang="en-US" dirty="0"/>
          </a:p>
        </p:txBody>
      </p:sp>
    </p:spTree>
    <p:extLst>
      <p:ext uri="{BB962C8B-B14F-4D97-AF65-F5344CB8AC3E}">
        <p14:creationId xmlns:p14="http://schemas.microsoft.com/office/powerpoint/2010/main" xmlns="" val="11439229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l-GR" sz="1200" b="0" i="0" u="none" strike="noStrike" kern="1200" baseline="0" dirty="0">
                <a:solidFill>
                  <a:schemeClr val="tx1"/>
                </a:solidFill>
                <a:latin typeface="+mn-lt"/>
                <a:ea typeface="+mn-ea"/>
                <a:cs typeface="+mn-cs"/>
              </a:rPr>
              <a:t>Όλες οι κυβερνήσεις χρησιμοποιούν ορισμένα από αυτά τα εργαλεία και η αναδιανομή μπορεί να μειώσει σημαντικά την ανισότητα.</a:t>
            </a:r>
            <a:endParaRPr lang="en-US" dirty="0"/>
          </a:p>
        </p:txBody>
      </p:sp>
      <p:sp>
        <p:nvSpPr>
          <p:cNvPr id="4" name="Slide Number Placeholder 3"/>
          <p:cNvSpPr>
            <a:spLocks noGrp="1"/>
          </p:cNvSpPr>
          <p:nvPr>
            <p:ph type="sldNum" sz="quarter" idx="10"/>
          </p:nvPr>
        </p:nvSpPr>
        <p:spPr/>
        <p:txBody>
          <a:bodyPr/>
          <a:lstStyle/>
          <a:p>
            <a:fld id="{A73D6722-9B4D-4E29-B226-C325925A8118}" type="slidenum">
              <a:rPr lang="en-US" smtClean="0"/>
              <a:pPr/>
              <a:t>22</a:t>
            </a:fld>
            <a:endParaRPr lang="en-US" dirty="0"/>
          </a:p>
        </p:txBody>
      </p:sp>
    </p:spTree>
    <p:extLst>
      <p:ext uri="{BB962C8B-B14F-4D97-AF65-F5344CB8AC3E}">
        <p14:creationId xmlns:p14="http://schemas.microsoft.com/office/powerpoint/2010/main" xmlns="" val="62273444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l-GR" sz="1200" b="0" i="0" u="none" strike="noStrike" kern="1200" baseline="0" dirty="0">
                <a:solidFill>
                  <a:schemeClr val="tx1"/>
                </a:solidFill>
                <a:latin typeface="+mn-lt"/>
                <a:ea typeface="+mn-ea"/>
                <a:cs typeface="+mn-cs"/>
              </a:rPr>
              <a:t>Στοιχεία από μια πρόσφατη μελέτη του ΟΟΣΑ δίνονται στο Σχήμα 13-5, το οποίο δείχνει τους συντελεστές </a:t>
            </a:r>
            <a:r>
              <a:rPr lang="el-GR" sz="1200" b="0" i="0" u="none" strike="noStrike" kern="1200" baseline="0" dirty="0" err="1">
                <a:solidFill>
                  <a:schemeClr val="tx1"/>
                </a:solidFill>
                <a:latin typeface="+mn-lt"/>
                <a:ea typeface="+mn-ea"/>
                <a:cs typeface="+mn-cs"/>
              </a:rPr>
              <a:t>Gini</a:t>
            </a:r>
            <a:r>
              <a:rPr lang="el-GR" sz="1200" b="0" i="0" u="none" strike="noStrike" kern="1200" baseline="0" dirty="0">
                <a:solidFill>
                  <a:schemeClr val="tx1"/>
                </a:solidFill>
                <a:latin typeface="+mn-lt"/>
                <a:ea typeface="+mn-ea"/>
                <a:cs typeface="+mn-cs"/>
              </a:rPr>
              <a:t> (πολλαπλασιασμένους επί 100) που σχετίζονται με το εισόδημα της αγοράς και με την ανισότητα του διαθέσιμου εισοδήματος, και εμμέσως δείχνει το βαθμό </a:t>
            </a:r>
            <a:r>
              <a:rPr lang="el-GR" sz="1200" b="0" i="0" u="none" strike="noStrike" kern="1200" baseline="0" dirty="0" smtClean="0">
                <a:solidFill>
                  <a:schemeClr val="tx1"/>
                </a:solidFill>
                <a:latin typeface="+mn-lt"/>
                <a:ea typeface="+mn-ea"/>
                <a:cs typeface="+mn-cs"/>
              </a:rPr>
              <a:t>ανακατανομής</a:t>
            </a:r>
            <a:r>
              <a:rPr lang="el-GR" sz="1200" b="0" i="0" u="none" strike="noStrike" kern="1200" baseline="0" dirty="0">
                <a:solidFill>
                  <a:schemeClr val="tx1"/>
                </a:solidFill>
                <a:latin typeface="+mn-lt"/>
                <a:ea typeface="+mn-ea"/>
                <a:cs typeface="+mn-cs"/>
              </a:rPr>
              <a:t>, για κάθε χώρα του ΟΟΣΑ.</a:t>
            </a:r>
          </a:p>
          <a:p>
            <a:endParaRPr lang="el-GR" sz="1200" b="0" i="0" u="none" strike="noStrike" kern="1200" baseline="0" dirty="0">
              <a:solidFill>
                <a:schemeClr val="tx1"/>
              </a:solidFill>
              <a:latin typeface="+mn-lt"/>
              <a:ea typeface="+mn-ea"/>
              <a:cs typeface="+mn-cs"/>
            </a:endParaRPr>
          </a:p>
          <a:p>
            <a:r>
              <a:rPr lang="el-GR" sz="1200" b="0" i="0" u="none" strike="noStrike" kern="1200" baseline="0" dirty="0">
                <a:solidFill>
                  <a:schemeClr val="tx1"/>
                </a:solidFill>
                <a:latin typeface="+mn-lt"/>
                <a:ea typeface="+mn-ea"/>
                <a:cs typeface="+mn-cs"/>
              </a:rPr>
              <a:t>Μεγάλη περιγραφή</a:t>
            </a:r>
            <a:r>
              <a:rPr lang="el-GR" sz="1200" b="0" i="0" u="none" strike="noStrike" kern="1200" baseline="0" dirty="0" smtClean="0">
                <a:solidFill>
                  <a:schemeClr val="tx1"/>
                </a:solidFill>
                <a:latin typeface="+mn-lt"/>
                <a:ea typeface="+mn-ea"/>
                <a:cs typeface="+mn-cs"/>
              </a:rPr>
              <a:t>: Ο </a:t>
            </a:r>
            <a:r>
              <a:rPr lang="el-GR" sz="1200" b="0" i="0" u="none" strike="noStrike" kern="1200" baseline="0" dirty="0">
                <a:solidFill>
                  <a:schemeClr val="tx1"/>
                </a:solidFill>
                <a:latin typeface="+mn-lt"/>
                <a:ea typeface="+mn-ea"/>
                <a:cs typeface="+mn-cs"/>
              </a:rPr>
              <a:t>αριστερός κατακόρυφος άξονας του γραφήματος φέρει την ένδειξη </a:t>
            </a:r>
            <a:r>
              <a:rPr lang="el-GR" sz="1200" b="0" i="0" u="none" strike="noStrike" kern="1200" baseline="0" dirty="0" smtClean="0">
                <a:solidFill>
                  <a:schemeClr val="tx1"/>
                </a:solidFill>
                <a:latin typeface="+mn-lt"/>
                <a:ea typeface="+mn-ea"/>
                <a:cs typeface="+mn-cs"/>
              </a:rPr>
              <a:t>«Συντελεστής </a:t>
            </a:r>
            <a:r>
              <a:rPr lang="el-GR" sz="1200" b="0" i="0" u="none" strike="noStrike" kern="1200" baseline="0" dirty="0" err="1" smtClean="0">
                <a:solidFill>
                  <a:schemeClr val="tx1"/>
                </a:solidFill>
                <a:latin typeface="+mn-lt"/>
                <a:ea typeface="+mn-ea"/>
                <a:cs typeface="+mn-cs"/>
              </a:rPr>
              <a:t>Gini</a:t>
            </a:r>
            <a:r>
              <a:rPr lang="el-GR" sz="1200" b="0" i="0" u="none" strike="noStrike" kern="1200" baseline="0" dirty="0" smtClean="0">
                <a:solidFill>
                  <a:schemeClr val="tx1"/>
                </a:solidFill>
                <a:latin typeface="+mn-lt"/>
                <a:ea typeface="+mn-ea"/>
                <a:cs typeface="+mn-cs"/>
              </a:rPr>
              <a:t>» </a:t>
            </a:r>
            <a:r>
              <a:rPr lang="el-GR" sz="1200" b="0" i="0" u="none" strike="noStrike" kern="1200" baseline="0" dirty="0">
                <a:solidFill>
                  <a:schemeClr val="tx1"/>
                </a:solidFill>
                <a:latin typeface="+mn-lt"/>
                <a:ea typeface="+mn-ea"/>
                <a:cs typeface="+mn-cs"/>
              </a:rPr>
              <a:t>που κυμαίνεται από 10 έως 60, σε προσαυξήσεις του 5. Ο δεξιός κατακόρυφος άξονας του γραφήματος φέρει την ένδειξη </a:t>
            </a:r>
            <a:r>
              <a:rPr lang="el-GR" sz="1200" b="0" i="0" u="none" strike="noStrike" kern="1200" baseline="0" dirty="0" smtClean="0">
                <a:solidFill>
                  <a:schemeClr val="tx1"/>
                </a:solidFill>
                <a:latin typeface="+mn-lt"/>
                <a:ea typeface="+mn-ea"/>
                <a:cs typeface="+mn-cs"/>
              </a:rPr>
              <a:t>«Ποσοστό» </a:t>
            </a:r>
            <a:r>
              <a:rPr lang="el-GR" sz="1200" b="0" i="0" u="none" strike="noStrike" kern="1200" baseline="0" dirty="0">
                <a:solidFill>
                  <a:schemeClr val="tx1"/>
                </a:solidFill>
                <a:latin typeface="+mn-lt"/>
                <a:ea typeface="+mn-ea"/>
                <a:cs typeface="+mn-cs"/>
              </a:rPr>
              <a:t>που κυμαίνεται από 0 έως 50, σε προσαυξήσεις 5. Ο οριζόντιος άξονας του γραφήματος  αντιπροσωπεύει τα ονόματα διαφορετικών χωρών. Οι τιμές του συντελεστή </a:t>
            </a:r>
            <a:r>
              <a:rPr lang="el-GR" sz="1200" b="0" i="0" u="none" strike="noStrike" kern="1200" baseline="0" dirty="0" err="1">
                <a:solidFill>
                  <a:schemeClr val="tx1"/>
                </a:solidFill>
                <a:latin typeface="+mn-lt"/>
                <a:ea typeface="+mn-ea"/>
                <a:cs typeface="+mn-cs"/>
              </a:rPr>
              <a:t>Gini</a:t>
            </a:r>
            <a:r>
              <a:rPr lang="el-GR" sz="1200" b="0" i="0" u="none" strike="noStrike" kern="1200" baseline="0" dirty="0">
                <a:solidFill>
                  <a:schemeClr val="tx1"/>
                </a:solidFill>
                <a:latin typeface="+mn-lt"/>
                <a:ea typeface="+mn-ea"/>
                <a:cs typeface="+mn-cs"/>
              </a:rPr>
              <a:t> για την ανισότητα προ φόρων και μεταβιβάσεων για διαφορετικές χώρες είναι οι εξής: CHL, 47,5; KOR, 30,5; CHE, 33,5; JPN, 37; NZL, 42; ΗΠΑ, 46; ISR, 43; LVA, 42; EST, 42,5; CAN, 38; GBR, 46; AUS, 42; ITA, 43; ΟΟΣΑ32, 41; ISL, 32; ESP, 47; SWE, 37; NLD, 42; DEU, 41; ΠΟΛ, 42; SVK, 33; NOR, 37; PRT, 48; GRC, 50; CZE, 37; FRA, 45; LUX, 42; AUT, 41; DNK, 39; BEL, 43; SVN, 40; FIN, 44; MEX, 0; TUR, 0; HUN, 0.Οι τιμές του συντελεστή </a:t>
            </a:r>
            <a:r>
              <a:rPr lang="el-GR" sz="1200" b="0" i="0" u="none" strike="noStrike" kern="1200" baseline="0" dirty="0" err="1">
                <a:solidFill>
                  <a:schemeClr val="tx1"/>
                </a:solidFill>
                <a:latin typeface="+mn-lt"/>
                <a:ea typeface="+mn-ea"/>
                <a:cs typeface="+mn-cs"/>
              </a:rPr>
              <a:t>Gini</a:t>
            </a:r>
            <a:r>
              <a:rPr lang="el-GR" sz="1200" b="0" i="0" u="none" strike="noStrike" kern="1200" baseline="0" dirty="0">
                <a:solidFill>
                  <a:schemeClr val="tx1"/>
                </a:solidFill>
                <a:latin typeface="+mn-lt"/>
                <a:ea typeface="+mn-ea"/>
                <a:cs typeface="+mn-cs"/>
              </a:rPr>
              <a:t> για την ανισότητα μετά από φόρους και μεταβιβάσεις για διαφορετικές χώρες είναι οι εξής</a:t>
            </a:r>
            <a:r>
              <a:rPr lang="en-US" sz="1200" kern="1200" dirty="0">
                <a:solidFill>
                  <a:schemeClr val="tx1"/>
                </a:solidFill>
                <a:effectLst/>
                <a:latin typeface="+mn-lt"/>
                <a:ea typeface="+mn-ea"/>
                <a:cs typeface="+mn-cs"/>
              </a:rPr>
              <a:t>: CHL, 47.5; KOR, 30.5; CHE, 33.5; JPN, 37; NZL, 42; USA, 46; ISR, 43; LVA, 42; EST, 42.5; CAN, 38; GBR, 46; AUS, 42; ITA, 43; OECD32, 41; ISL, 32; ESP, 47; SWE, 37; NLD, 42; DEU, 41; POL, 42; SVK, 33; NOR, 37; PRT, 48; GRC, 50; CZE, 37; FRA, 45; LUX, 42; AUT, 41; DNK, 39; BEL, 43; SVN, 40; FIN, 44; MEX, 0; TUR, 0; HUN, 0.</a:t>
            </a:r>
            <a:endParaRPr lang="en-US" dirty="0">
              <a:effectLst/>
            </a:endParaRPr>
          </a:p>
          <a:p>
            <a:r>
              <a:rPr lang="en-US" sz="1200" kern="1200" dirty="0">
                <a:solidFill>
                  <a:schemeClr val="tx1"/>
                </a:solidFill>
                <a:effectLst/>
                <a:latin typeface="+mn-lt"/>
                <a:ea typeface="+mn-ea"/>
                <a:cs typeface="+mn-cs"/>
              </a:rPr>
              <a:t> </a:t>
            </a:r>
            <a:endParaRPr lang="en-US" dirty="0">
              <a:effectLst/>
            </a:endParaRPr>
          </a:p>
          <a:p>
            <a:r>
              <a:rPr lang="el-GR" sz="1200" kern="1200" dirty="0">
                <a:solidFill>
                  <a:schemeClr val="tx1"/>
                </a:solidFill>
                <a:effectLst/>
                <a:latin typeface="+mn-lt"/>
                <a:ea typeface="+mn-ea"/>
                <a:cs typeface="+mn-cs"/>
              </a:rPr>
              <a:t>Οι τιμές του συντελεστή </a:t>
            </a:r>
            <a:r>
              <a:rPr lang="el-GR" sz="1200" kern="1200" dirty="0" err="1">
                <a:solidFill>
                  <a:schemeClr val="tx1"/>
                </a:solidFill>
                <a:effectLst/>
                <a:latin typeface="+mn-lt"/>
                <a:ea typeface="+mn-ea"/>
                <a:cs typeface="+mn-cs"/>
              </a:rPr>
              <a:t>Gini</a:t>
            </a:r>
            <a:r>
              <a:rPr lang="el-GR" sz="1200" kern="1200" dirty="0">
                <a:solidFill>
                  <a:schemeClr val="tx1"/>
                </a:solidFill>
                <a:effectLst/>
                <a:latin typeface="+mn-lt"/>
                <a:ea typeface="+mn-ea"/>
                <a:cs typeface="+mn-cs"/>
              </a:rPr>
              <a:t> για την ανισότητα μετά από φόρους και μεταβιβάσεις για διαφορετικές χώρες είναι οι εξής:</a:t>
            </a:r>
            <a:r>
              <a:rPr lang="en-US" sz="1200" kern="1200" dirty="0">
                <a:solidFill>
                  <a:schemeClr val="tx1"/>
                </a:solidFill>
                <a:effectLst/>
                <a:latin typeface="+mn-lt"/>
                <a:ea typeface="+mn-ea"/>
                <a:cs typeface="+mn-cs"/>
              </a:rPr>
              <a:t> CHL, 44; KOR, 26; CHE, 27; JPN, 31; NZL, 33; USA, 37; ISR, 32; LVA, 31; EST, 31; CAN, 30; GBR, 34; AUS, 30; ITA, 30.5; OECD32, 28; ISL, 27; ESP, 33; SWE, 25; NLD, 27; DEU, 26; POL, 27; SVK, 24; NOR, 26; PRT, 33; GRC, 34; CZE, 24; FRA, 28; LUX, 27; AUT, 26; DNK, 25; BEL, 26; SVN, 25; FIN, 26; MEX, 45; TUR, 37; HUN, 27.</a:t>
            </a:r>
            <a:endParaRPr lang="en-US" dirty="0">
              <a:effectLst/>
            </a:endParaRPr>
          </a:p>
          <a:p>
            <a:r>
              <a:rPr lang="en-US" sz="1200" kern="1200" dirty="0">
                <a:solidFill>
                  <a:schemeClr val="tx1"/>
                </a:solidFill>
                <a:effectLst/>
                <a:latin typeface="+mn-lt"/>
                <a:ea typeface="+mn-ea"/>
                <a:cs typeface="+mn-cs"/>
              </a:rPr>
              <a:t> </a:t>
            </a:r>
            <a:endParaRPr lang="en-US" dirty="0">
              <a:effectLst/>
            </a:endParaRPr>
          </a:p>
          <a:p>
            <a:r>
              <a:rPr lang="el-GR" sz="1200" kern="1200" dirty="0">
                <a:solidFill>
                  <a:schemeClr val="tx1"/>
                </a:solidFill>
                <a:effectLst/>
                <a:latin typeface="+mn-lt"/>
                <a:ea typeface="+mn-ea"/>
                <a:cs typeface="+mn-cs"/>
              </a:rPr>
              <a:t>Τα ποσοστά αναδιανομής για διάφορες χώρες είναι τα εξής</a:t>
            </a:r>
            <a:r>
              <a:rPr lang="en-US" sz="1200" kern="1200" dirty="0">
                <a:solidFill>
                  <a:schemeClr val="tx1"/>
                </a:solidFill>
                <a:effectLst/>
                <a:latin typeface="+mn-lt"/>
                <a:ea typeface="+mn-ea"/>
                <a:cs typeface="+mn-cs"/>
              </a:rPr>
              <a:t>: CHL, 5; KOR, 10; CHE, 15; JPN, 15; NZL, 17; USA, 19; ISR, 20; LVA, 29; EST, 29; CAN, 30; GBR, 23; AUS, 24; ITA, 24; OECD32, 25; ISL, 26; ESP, 26; SWE, 26.5; NLD, 27; DEU, 27; POL, 28; SVK, 28.5; NOR, 29; PRT, 30; GRC, 30; CZE, 32; FRA, 33; LUX, 34; AUT, 34.5; DNK, 33; BEL, 37; SVN, 37; FIN, 38; MEX, 1; TUR, 5; HUN, 29.</a:t>
            </a:r>
            <a:endParaRPr lang="en-US" dirty="0"/>
          </a:p>
        </p:txBody>
      </p:sp>
      <p:sp>
        <p:nvSpPr>
          <p:cNvPr id="4" name="Slide Number Placeholder 3"/>
          <p:cNvSpPr>
            <a:spLocks noGrp="1"/>
          </p:cNvSpPr>
          <p:nvPr>
            <p:ph type="sldNum" sz="quarter" idx="10"/>
          </p:nvPr>
        </p:nvSpPr>
        <p:spPr/>
        <p:txBody>
          <a:bodyPr/>
          <a:lstStyle/>
          <a:p>
            <a:fld id="{A73D6722-9B4D-4E29-B226-C325925A8118}" type="slidenum">
              <a:rPr lang="en-US" smtClean="0"/>
              <a:pPr/>
              <a:t>23</a:t>
            </a:fld>
            <a:endParaRPr lang="en-US" dirty="0"/>
          </a:p>
        </p:txBody>
      </p:sp>
    </p:spTree>
    <p:extLst>
      <p:ext uri="{BB962C8B-B14F-4D97-AF65-F5344CB8AC3E}">
        <p14:creationId xmlns:p14="http://schemas.microsoft.com/office/powerpoint/2010/main" xmlns="" val="189036975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l-GR" sz="1200" b="0" i="0" u="none" strike="noStrike" kern="1200" baseline="0" dirty="0">
                <a:solidFill>
                  <a:schemeClr val="tx1"/>
                </a:solidFill>
                <a:latin typeface="+mn-lt"/>
                <a:ea typeface="+mn-ea"/>
                <a:cs typeface="+mn-cs"/>
              </a:rPr>
              <a:t>Εάν η ανισότητα συνεχίσει να αυξάνεται, οι κυβερνήσεις θα πρέπει να κάνουν περισσότερα. Γι' αυτό, για παράδειγμα, φαίνεται ότι οι συζητήσεις σχετικά με τον οριακό συντελεστή φόρου εισοδήματος ή υψηλότερους φόρους κληρονομιάς, είναι πιθανό να διαδραματίσουν σημαντικό ρόλο στο μέλλον των εκλογών στις ΗΠΑ. Η διατήρηση της ανάπτυξης με ταυτόχρονη μείωση της ανισότητας είναι μια από τις σημαντικότερες προκλήσεις που αντιμετωπίζουν σήμερα οι υπεύθυνοι χάραξης πολιτικής.</a:t>
            </a:r>
            <a:r>
              <a:rPr lang="en-US" sz="1200" b="0" i="0" u="none" strike="noStrike" kern="1200" baseline="0" dirty="0">
                <a:solidFill>
                  <a:schemeClr val="tx1"/>
                </a:solidFill>
                <a:latin typeface="+mn-lt"/>
                <a:ea typeface="+mn-ea"/>
                <a:cs typeface="+mn-cs"/>
              </a:rPr>
              <a:t> </a:t>
            </a:r>
            <a:endParaRPr lang="en-US" dirty="0"/>
          </a:p>
        </p:txBody>
      </p:sp>
      <p:sp>
        <p:nvSpPr>
          <p:cNvPr id="4" name="Slide Number Placeholder 3"/>
          <p:cNvSpPr>
            <a:spLocks noGrp="1"/>
          </p:cNvSpPr>
          <p:nvPr>
            <p:ph type="sldNum" sz="quarter" idx="10"/>
          </p:nvPr>
        </p:nvSpPr>
        <p:spPr/>
        <p:txBody>
          <a:bodyPr/>
          <a:lstStyle/>
          <a:p>
            <a:fld id="{A73D6722-9B4D-4E29-B226-C325925A8118}" type="slidenum">
              <a:rPr lang="en-US" smtClean="0"/>
              <a:pPr/>
              <a:t>24</a:t>
            </a:fld>
            <a:endParaRPr lang="en-US" dirty="0"/>
          </a:p>
        </p:txBody>
      </p:sp>
    </p:spTree>
    <p:extLst>
      <p:ext uri="{BB962C8B-B14F-4D97-AF65-F5344CB8AC3E}">
        <p14:creationId xmlns:p14="http://schemas.microsoft.com/office/powerpoint/2010/main" xmlns="" val="91747191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l-GR" sz="1200" b="0" i="0" u="none" strike="noStrike" kern="1200" baseline="0" dirty="0">
                <a:solidFill>
                  <a:schemeClr val="tx1"/>
                </a:solidFill>
                <a:latin typeface="+mn-lt"/>
                <a:ea typeface="+mn-ea"/>
                <a:cs typeface="+mn-cs"/>
              </a:rPr>
              <a:t>Εάν υπάρχει υπερβολικό διοξείδιο του άνθρακα στην ατμόσφαιρα, η θερμοκρασία της γης θα αυξηθεί, οδηγώντας σε υπερθέρμανση του πλανήτη. Η σημαντική υπερθέρμανση του πλανήτη θα ήταν καταστροφική, οδηγώντας σε μεγάλη αύξηση της στάθμης της θάλασσας, σε ακραία καιρικά φαινόμενα και μέρη του κόσμου να γίνουν ακατοίκητα.</a:t>
            </a:r>
            <a:endParaRPr lang="en-US" dirty="0"/>
          </a:p>
        </p:txBody>
      </p:sp>
      <p:sp>
        <p:nvSpPr>
          <p:cNvPr id="4" name="Slide Number Placeholder 3"/>
          <p:cNvSpPr>
            <a:spLocks noGrp="1"/>
          </p:cNvSpPr>
          <p:nvPr>
            <p:ph type="sldNum" sz="quarter" idx="10"/>
          </p:nvPr>
        </p:nvSpPr>
        <p:spPr/>
        <p:txBody>
          <a:bodyPr/>
          <a:lstStyle/>
          <a:p>
            <a:fld id="{A73D6722-9B4D-4E29-B226-C325925A8118}" type="slidenum">
              <a:rPr lang="en-US" smtClean="0"/>
              <a:pPr/>
              <a:t>25</a:t>
            </a:fld>
            <a:endParaRPr lang="en-US" dirty="0"/>
          </a:p>
        </p:txBody>
      </p:sp>
    </p:spTree>
    <p:extLst>
      <p:ext uri="{BB962C8B-B14F-4D97-AF65-F5344CB8AC3E}">
        <p14:creationId xmlns:p14="http://schemas.microsoft.com/office/powerpoint/2010/main" xmlns="" val="371859435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l-GR" sz="1200" b="0" i="0" u="none" strike="noStrike" kern="1200" baseline="0" dirty="0">
                <a:solidFill>
                  <a:schemeClr val="tx1"/>
                </a:solidFill>
                <a:latin typeface="+mn-lt"/>
                <a:ea typeface="+mn-ea"/>
                <a:cs typeface="+mn-cs"/>
              </a:rPr>
              <a:t>Το σχήμα 13-6 δείχνει την αύξηση των εκπομπών CO</a:t>
            </a:r>
            <a:r>
              <a:rPr lang="el-GR" sz="1200" b="0" i="0" u="none" strike="noStrike" kern="1200" baseline="-25000" dirty="0">
                <a:solidFill>
                  <a:schemeClr val="tx1"/>
                </a:solidFill>
                <a:latin typeface="+mn-lt"/>
                <a:ea typeface="+mn-ea"/>
                <a:cs typeface="+mn-cs"/>
              </a:rPr>
              <a:t>2</a:t>
            </a:r>
            <a:r>
              <a:rPr lang="el-GR" sz="1200" b="0" i="0" u="none" strike="noStrike" kern="1200" baseline="0" dirty="0">
                <a:solidFill>
                  <a:schemeClr val="tx1"/>
                </a:solidFill>
                <a:latin typeface="+mn-lt"/>
                <a:ea typeface="+mn-ea"/>
                <a:cs typeface="+mn-cs"/>
              </a:rPr>
              <a:t> από το 1850, ανά περιοχή του κόσμου. Δείχνει μια πολύ μεγάλη αύξηση των εκπομπών διαχρονικά, ξεκινώντας με την Ευρώπη κατά τη διάρκεια της Βιομηχανικής Επανάστασης και τις Ηνωμένες Πολιτείες  αργότερα. Ωστόσο, από τη δεκαετία του 2000, οι εκπομπές από την Κίνα έχουν υπερβεί τις εκπομπές τόσο της Ευρώπης όσο και των Ηνωμένων Πολιτειών μαζί.</a:t>
            </a:r>
          </a:p>
          <a:p>
            <a:endParaRPr lang="el-GR" sz="1200" b="0" i="0" u="none" strike="noStrike" kern="1200" baseline="0" dirty="0">
              <a:solidFill>
                <a:schemeClr val="tx1"/>
              </a:solidFill>
              <a:latin typeface="+mn-lt"/>
              <a:ea typeface="+mn-ea"/>
              <a:cs typeface="+mn-cs"/>
            </a:endParaRPr>
          </a:p>
          <a:p>
            <a:r>
              <a:rPr lang="el-GR" sz="1200" b="0" i="0" u="none" strike="noStrike" kern="1200" baseline="0" dirty="0">
                <a:solidFill>
                  <a:schemeClr val="tx1"/>
                </a:solidFill>
                <a:latin typeface="+mn-lt"/>
                <a:ea typeface="+mn-ea"/>
                <a:cs typeface="+mn-cs"/>
              </a:rPr>
              <a:t>Μεγάλη περιγραφή</a:t>
            </a:r>
            <a:r>
              <a:rPr lang="el-GR" sz="1200" b="0" i="0" u="none" strike="noStrike" kern="1200" baseline="0" dirty="0" smtClean="0">
                <a:solidFill>
                  <a:schemeClr val="tx1"/>
                </a:solidFill>
                <a:latin typeface="+mn-lt"/>
                <a:ea typeface="+mn-ea"/>
                <a:cs typeface="+mn-cs"/>
              </a:rPr>
              <a:t>: Ο </a:t>
            </a:r>
            <a:r>
              <a:rPr lang="el-GR" sz="1200" b="0" i="0" u="none" strike="noStrike" kern="1200" baseline="0" dirty="0">
                <a:solidFill>
                  <a:schemeClr val="tx1"/>
                </a:solidFill>
                <a:latin typeface="+mn-lt"/>
                <a:ea typeface="+mn-ea"/>
                <a:cs typeface="+mn-cs"/>
              </a:rPr>
              <a:t>κατακόρυφος άξονας του γραφήματος αντιπροσωπεύει τις ετήσιες εκπομπές διοξειδίου του άνθρακα σε δισεκατομμύρια τόνους και κυμαίνεται από 0 έως 40 αυξήσεις του 5. Ο οριζόντιος άξονας αντιπροσωπεύει τα έτη από το 1850 έως το 2012 σε προσαυξήσεις του 2. Το γράφημα απεικονίζει την ποσότητα της εκπομπής </a:t>
            </a:r>
            <a:r>
              <a:rPr lang="el-GR" sz="1200" b="0" i="0" u="none" strike="noStrike" kern="1200" baseline="0" dirty="0" smtClean="0">
                <a:solidFill>
                  <a:schemeClr val="tx1"/>
                </a:solidFill>
                <a:latin typeface="+mn-lt"/>
                <a:ea typeface="+mn-ea"/>
                <a:cs typeface="+mn-cs"/>
              </a:rPr>
              <a:t>CO</a:t>
            </a:r>
            <a:r>
              <a:rPr lang="el-GR" sz="1200" b="0" i="0" u="none" strike="noStrike" kern="1200" baseline="-25000" dirty="0" smtClean="0">
                <a:solidFill>
                  <a:schemeClr val="tx1"/>
                </a:solidFill>
                <a:latin typeface="+mn-lt"/>
                <a:ea typeface="+mn-ea"/>
                <a:cs typeface="+mn-cs"/>
              </a:rPr>
              <a:t>2</a:t>
            </a:r>
            <a:r>
              <a:rPr lang="el-GR" sz="1200" b="0" i="0" u="none" strike="noStrike" kern="1200" baseline="0" dirty="0" smtClean="0">
                <a:solidFill>
                  <a:schemeClr val="tx1"/>
                </a:solidFill>
                <a:latin typeface="+mn-lt"/>
                <a:ea typeface="+mn-ea"/>
                <a:cs typeface="+mn-cs"/>
              </a:rPr>
              <a:t> από </a:t>
            </a:r>
            <a:r>
              <a:rPr lang="el-GR" sz="1200" b="0" i="0" u="none" strike="noStrike" kern="1200" baseline="0" dirty="0">
                <a:solidFill>
                  <a:schemeClr val="tx1"/>
                </a:solidFill>
                <a:latin typeface="+mn-lt"/>
                <a:ea typeface="+mn-ea"/>
                <a:cs typeface="+mn-cs"/>
              </a:rPr>
              <a:t>τις ΗΠΑ, την Ευρωπαϊκή Ένωση, την Κίνα, την Ινδία και άλλες χώρες. Η εκτιμώμενη ποσότητα εκπομπών </a:t>
            </a:r>
            <a:r>
              <a:rPr lang="el-GR" sz="1200" b="0" i="0" u="none" strike="noStrike" kern="1200" baseline="0" dirty="0" smtClean="0">
                <a:solidFill>
                  <a:schemeClr val="tx1"/>
                </a:solidFill>
                <a:latin typeface="+mn-lt"/>
                <a:ea typeface="+mn-ea"/>
                <a:cs typeface="+mn-cs"/>
              </a:rPr>
              <a:t>CO</a:t>
            </a:r>
            <a:r>
              <a:rPr lang="el-GR" sz="1200" b="0" i="0" u="none" strike="noStrike" kern="1200" baseline="-25000" dirty="0" smtClean="0">
                <a:solidFill>
                  <a:schemeClr val="tx1"/>
                </a:solidFill>
                <a:latin typeface="+mn-lt"/>
                <a:ea typeface="+mn-ea"/>
                <a:cs typeface="+mn-cs"/>
              </a:rPr>
              <a:t>2</a:t>
            </a:r>
            <a:r>
              <a:rPr lang="el-GR" sz="1200" b="0" i="0" u="none" strike="noStrike" kern="1200" baseline="0" dirty="0" smtClean="0">
                <a:solidFill>
                  <a:schemeClr val="tx1"/>
                </a:solidFill>
                <a:latin typeface="+mn-lt"/>
                <a:ea typeface="+mn-ea"/>
                <a:cs typeface="+mn-cs"/>
              </a:rPr>
              <a:t> από </a:t>
            </a:r>
            <a:r>
              <a:rPr lang="el-GR" sz="1200" b="0" i="0" u="none" strike="noStrike" kern="1200" baseline="0" dirty="0">
                <a:solidFill>
                  <a:schemeClr val="tx1"/>
                </a:solidFill>
                <a:latin typeface="+mn-lt"/>
                <a:ea typeface="+mn-ea"/>
                <a:cs typeface="+mn-cs"/>
              </a:rPr>
              <a:t>τις ΗΠΑ κατά τη διάρκεια των ετών είναι η εξής</a:t>
            </a:r>
            <a:r>
              <a:rPr lang="el-GR" sz="1200" b="0" i="0" u="none" strike="noStrike" kern="1200" baseline="0" dirty="0" smtClean="0">
                <a:solidFill>
                  <a:schemeClr val="tx1"/>
                </a:solidFill>
                <a:latin typeface="+mn-lt"/>
                <a:ea typeface="+mn-ea"/>
                <a:cs typeface="+mn-cs"/>
              </a:rPr>
              <a:t>:</a:t>
            </a:r>
            <a:r>
              <a:rPr lang="en-US" sz="1200" b="0" i="0" u="none" strike="noStrike" kern="1200" baseline="0" dirty="0" smtClean="0">
                <a:solidFill>
                  <a:schemeClr val="tx1"/>
                </a:solidFill>
                <a:latin typeface="+mn-lt"/>
                <a:ea typeface="+mn-ea"/>
                <a:cs typeface="+mn-cs"/>
              </a:rPr>
              <a:t> </a:t>
            </a:r>
            <a:endParaRPr lang="en-US" sz="1200" b="0" i="0" u="none" strike="noStrike" kern="1200" baseline="0" dirty="0">
              <a:solidFill>
                <a:schemeClr val="tx1"/>
              </a:solidFill>
              <a:latin typeface="+mn-lt"/>
              <a:ea typeface="+mn-ea"/>
              <a:cs typeface="+mn-cs"/>
            </a:endParaRPr>
          </a:p>
          <a:p>
            <a:r>
              <a:rPr lang="en-US" sz="1200" kern="1200" dirty="0">
                <a:solidFill>
                  <a:schemeClr val="tx1"/>
                </a:solidFill>
                <a:effectLst/>
                <a:latin typeface="+mn-lt"/>
                <a:ea typeface="+mn-ea"/>
                <a:cs typeface="+mn-cs"/>
              </a:rPr>
              <a:t> </a:t>
            </a:r>
            <a:endParaRPr lang="en-US" dirty="0">
              <a:effectLst/>
            </a:endParaRP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1850: 0</a:t>
            </a:r>
            <a:endParaRPr lang="en-US" dirty="0">
              <a:effectLst/>
            </a:endParaRP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1880: 0.2</a:t>
            </a:r>
            <a:endParaRPr lang="en-US" dirty="0">
              <a:effectLst/>
            </a:endParaRP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1910: 1</a:t>
            </a:r>
            <a:endParaRPr lang="en-US" dirty="0">
              <a:effectLst/>
            </a:endParaRP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1940: 1.5</a:t>
            </a:r>
            <a:endParaRPr lang="en-US" dirty="0">
              <a:effectLst/>
            </a:endParaRP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1970: 4.5</a:t>
            </a:r>
            <a:endParaRPr lang="en-US" dirty="0">
              <a:effectLst/>
            </a:endParaRP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2000: 5.1</a:t>
            </a:r>
            <a:endParaRPr lang="en-US" dirty="0">
              <a:effectLst/>
            </a:endParaRP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2012: 3.5</a:t>
            </a:r>
            <a:endParaRPr lang="en-US" dirty="0">
              <a:effectLst/>
            </a:endParaRP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2015: 5</a:t>
            </a:r>
            <a:endParaRPr lang="en-US" dirty="0">
              <a:effectLst/>
            </a:endParaRPr>
          </a:p>
          <a:p>
            <a:r>
              <a:rPr lang="en-US" sz="1200" kern="1200" dirty="0">
                <a:solidFill>
                  <a:schemeClr val="tx1"/>
                </a:solidFill>
                <a:effectLst/>
                <a:latin typeface="+mn-lt"/>
                <a:ea typeface="+mn-ea"/>
                <a:cs typeface="+mn-cs"/>
              </a:rPr>
              <a:t> </a:t>
            </a:r>
            <a:endParaRPr lang="en-US" dirty="0">
              <a:effectLst/>
            </a:endParaRPr>
          </a:p>
          <a:p>
            <a:r>
              <a:rPr lang="el-GR" sz="1200" kern="1200" dirty="0">
                <a:solidFill>
                  <a:schemeClr val="tx1"/>
                </a:solidFill>
                <a:effectLst/>
                <a:latin typeface="+mn-lt"/>
                <a:ea typeface="+mn-ea"/>
                <a:cs typeface="+mn-cs"/>
              </a:rPr>
              <a:t>Η εκτιμώμενη ποσότητα εκπομπών </a:t>
            </a:r>
            <a:r>
              <a:rPr lang="el-GR" sz="1200" b="0" i="0" u="none" strike="noStrike" kern="1200" baseline="0" dirty="0" smtClean="0">
                <a:solidFill>
                  <a:schemeClr val="tx1"/>
                </a:solidFill>
                <a:latin typeface="+mn-lt"/>
                <a:ea typeface="+mn-ea"/>
                <a:cs typeface="+mn-cs"/>
              </a:rPr>
              <a:t>CO</a:t>
            </a:r>
            <a:r>
              <a:rPr lang="el-GR" sz="1200" b="0" i="0" u="none" strike="noStrike" kern="1200" baseline="-25000" dirty="0" smtClean="0">
                <a:solidFill>
                  <a:schemeClr val="tx1"/>
                </a:solidFill>
                <a:latin typeface="+mn-lt"/>
                <a:ea typeface="+mn-ea"/>
                <a:cs typeface="+mn-cs"/>
              </a:rPr>
              <a:t>2</a:t>
            </a:r>
            <a:r>
              <a:rPr lang="el-GR" sz="1200" b="0" i="0" u="none" strike="noStrike" kern="1200" baseline="0" dirty="0" smtClean="0">
                <a:solidFill>
                  <a:schemeClr val="tx1"/>
                </a:solidFill>
                <a:latin typeface="+mn-lt"/>
                <a:ea typeface="+mn-ea"/>
                <a:cs typeface="+mn-cs"/>
              </a:rPr>
              <a:t> </a:t>
            </a:r>
            <a:r>
              <a:rPr lang="el-GR" sz="1200" kern="1200" dirty="0" smtClean="0">
                <a:solidFill>
                  <a:schemeClr val="tx1"/>
                </a:solidFill>
                <a:effectLst/>
                <a:latin typeface="+mn-lt"/>
                <a:ea typeface="+mn-ea"/>
                <a:cs typeface="+mn-cs"/>
              </a:rPr>
              <a:t>από </a:t>
            </a:r>
            <a:r>
              <a:rPr lang="el-GR" sz="1200" kern="1200" dirty="0">
                <a:solidFill>
                  <a:schemeClr val="tx1"/>
                </a:solidFill>
                <a:effectLst/>
                <a:latin typeface="+mn-lt"/>
                <a:ea typeface="+mn-ea"/>
                <a:cs typeface="+mn-cs"/>
              </a:rPr>
              <a:t>την Ευρωπαϊκή Ένωση όλα αυτά τα χρόνια έχει ως εξής</a:t>
            </a:r>
            <a:r>
              <a:rPr lang="el-GR" sz="1200" kern="1200" dirty="0" smtClean="0">
                <a:solidFill>
                  <a:schemeClr val="tx1"/>
                </a:solidFill>
                <a:effectLst/>
                <a:latin typeface="+mn-lt"/>
                <a:ea typeface="+mn-ea"/>
                <a:cs typeface="+mn-cs"/>
              </a:rPr>
              <a:t>:</a:t>
            </a:r>
            <a:endParaRPr lang="en-US" dirty="0">
              <a:effectLst/>
            </a:endParaRPr>
          </a:p>
          <a:p>
            <a:r>
              <a:rPr lang="en-US" sz="1200" kern="1200" dirty="0">
                <a:solidFill>
                  <a:schemeClr val="tx1"/>
                </a:solidFill>
                <a:effectLst/>
                <a:latin typeface="+mn-lt"/>
                <a:ea typeface="+mn-ea"/>
                <a:cs typeface="+mn-cs"/>
              </a:rPr>
              <a:t> </a:t>
            </a:r>
            <a:endParaRPr lang="en-US" dirty="0">
              <a:effectLst/>
            </a:endParaRP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1850: 0.1</a:t>
            </a:r>
            <a:endParaRPr lang="en-US" dirty="0">
              <a:effectLst/>
            </a:endParaRP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1880: 0.9</a:t>
            </a:r>
            <a:endParaRPr lang="en-US" dirty="0">
              <a:effectLst/>
            </a:endParaRP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1910: 3</a:t>
            </a:r>
            <a:endParaRPr lang="en-US" dirty="0">
              <a:effectLst/>
            </a:endParaRP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1940: 3.5</a:t>
            </a:r>
            <a:endParaRPr lang="en-US" dirty="0">
              <a:effectLst/>
            </a:endParaRP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1970: 8</a:t>
            </a:r>
            <a:endParaRPr lang="en-US" dirty="0">
              <a:effectLst/>
            </a:endParaRP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2000: 9.5</a:t>
            </a:r>
            <a:endParaRPr lang="en-US" dirty="0">
              <a:effectLst/>
            </a:endParaRP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2012: 8.5</a:t>
            </a:r>
            <a:endParaRPr lang="en-US" dirty="0">
              <a:effectLst/>
            </a:endParaRP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2015: 8</a:t>
            </a:r>
            <a:endParaRPr lang="en-US" dirty="0">
              <a:effectLst/>
            </a:endParaRPr>
          </a:p>
          <a:p>
            <a:r>
              <a:rPr lang="en-US" sz="1200" kern="1200" dirty="0">
                <a:solidFill>
                  <a:schemeClr val="tx1"/>
                </a:solidFill>
                <a:effectLst/>
                <a:latin typeface="+mn-lt"/>
                <a:ea typeface="+mn-ea"/>
                <a:cs typeface="+mn-cs"/>
              </a:rPr>
              <a:t> </a:t>
            </a:r>
            <a:endParaRPr lang="en-US" dirty="0">
              <a:effectLst/>
            </a:endParaRPr>
          </a:p>
          <a:p>
            <a:r>
              <a:rPr lang="el-GR" sz="1200" kern="1200" dirty="0">
                <a:solidFill>
                  <a:schemeClr val="tx1"/>
                </a:solidFill>
                <a:effectLst/>
                <a:latin typeface="+mn-lt"/>
                <a:ea typeface="+mn-ea"/>
                <a:cs typeface="+mn-cs"/>
              </a:rPr>
              <a:t>Η εκτιμώμενη ποσότητα εκπομπών </a:t>
            </a:r>
            <a:r>
              <a:rPr lang="el-GR" sz="1200" b="0" i="0" u="none" strike="noStrike" kern="1200" baseline="0" dirty="0" smtClean="0">
                <a:solidFill>
                  <a:schemeClr val="tx1"/>
                </a:solidFill>
                <a:latin typeface="+mn-lt"/>
                <a:ea typeface="+mn-ea"/>
                <a:cs typeface="+mn-cs"/>
              </a:rPr>
              <a:t>CO</a:t>
            </a:r>
            <a:r>
              <a:rPr lang="el-GR" sz="1200" b="0" i="0" u="none" strike="noStrike" kern="1200" baseline="-25000" dirty="0" smtClean="0">
                <a:solidFill>
                  <a:schemeClr val="tx1"/>
                </a:solidFill>
                <a:latin typeface="+mn-lt"/>
                <a:ea typeface="+mn-ea"/>
                <a:cs typeface="+mn-cs"/>
              </a:rPr>
              <a:t>2</a:t>
            </a:r>
            <a:r>
              <a:rPr lang="el-GR" sz="1200" b="0" i="0" u="none" strike="noStrike" kern="1200" baseline="0" dirty="0" smtClean="0">
                <a:solidFill>
                  <a:schemeClr val="tx1"/>
                </a:solidFill>
                <a:latin typeface="+mn-lt"/>
                <a:ea typeface="+mn-ea"/>
                <a:cs typeface="+mn-cs"/>
              </a:rPr>
              <a:t> </a:t>
            </a:r>
            <a:r>
              <a:rPr lang="el-GR" sz="1200" kern="1200" dirty="0" smtClean="0">
                <a:solidFill>
                  <a:schemeClr val="tx1"/>
                </a:solidFill>
                <a:effectLst/>
                <a:latin typeface="+mn-lt"/>
                <a:ea typeface="+mn-ea"/>
                <a:cs typeface="+mn-cs"/>
              </a:rPr>
              <a:t>από </a:t>
            </a:r>
            <a:r>
              <a:rPr lang="el-GR" sz="1200" kern="1200" dirty="0">
                <a:solidFill>
                  <a:schemeClr val="tx1"/>
                </a:solidFill>
                <a:effectLst/>
                <a:latin typeface="+mn-lt"/>
                <a:ea typeface="+mn-ea"/>
                <a:cs typeface="+mn-cs"/>
              </a:rPr>
              <a:t>την Κίνα όλα αυτά τα χρόνια έχει ως εξής:</a:t>
            </a:r>
            <a:r>
              <a:rPr lang="en-US" sz="1200" kern="1200" dirty="0">
                <a:solidFill>
                  <a:schemeClr val="tx1"/>
                </a:solidFill>
                <a:effectLst/>
                <a:latin typeface="+mn-lt"/>
                <a:ea typeface="+mn-ea"/>
                <a:cs typeface="+mn-cs"/>
              </a:rPr>
              <a:t>:</a:t>
            </a:r>
            <a:endParaRPr lang="en-US" dirty="0">
              <a:effectLst/>
            </a:endParaRPr>
          </a:p>
          <a:p>
            <a:r>
              <a:rPr lang="en-US" sz="1200" kern="1200" dirty="0">
                <a:solidFill>
                  <a:schemeClr val="tx1"/>
                </a:solidFill>
                <a:effectLst/>
                <a:latin typeface="+mn-lt"/>
                <a:ea typeface="+mn-ea"/>
                <a:cs typeface="+mn-cs"/>
              </a:rPr>
              <a:t> </a:t>
            </a:r>
            <a:endParaRPr lang="en-US" dirty="0">
              <a:effectLst/>
            </a:endParaRP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1952: 4.5</a:t>
            </a:r>
            <a:endParaRPr lang="en-US" dirty="0">
              <a:effectLst/>
            </a:endParaRP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1970: 8.5</a:t>
            </a:r>
            <a:endParaRPr lang="en-US" dirty="0">
              <a:effectLst/>
            </a:endParaRP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2000: 13</a:t>
            </a:r>
            <a:endParaRPr lang="en-US" dirty="0">
              <a:effectLst/>
            </a:endParaRP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2012: 18.5</a:t>
            </a:r>
            <a:endParaRPr lang="en-US" dirty="0">
              <a:effectLst/>
            </a:endParaRP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2015: 18</a:t>
            </a:r>
            <a:endParaRPr lang="en-US" dirty="0">
              <a:effectLst/>
            </a:endParaRPr>
          </a:p>
          <a:p>
            <a:r>
              <a:rPr lang="en-US" sz="1200" kern="1200" dirty="0">
                <a:solidFill>
                  <a:schemeClr val="tx1"/>
                </a:solidFill>
                <a:effectLst/>
                <a:latin typeface="+mn-lt"/>
                <a:ea typeface="+mn-ea"/>
                <a:cs typeface="+mn-cs"/>
              </a:rPr>
              <a:t> </a:t>
            </a:r>
            <a:endParaRPr lang="en-US" dirty="0">
              <a:effectLst/>
            </a:endParaRPr>
          </a:p>
          <a:p>
            <a:r>
              <a:rPr lang="el-GR" sz="1200" kern="1200" dirty="0">
                <a:solidFill>
                  <a:schemeClr val="tx1"/>
                </a:solidFill>
                <a:effectLst/>
                <a:latin typeface="+mn-lt"/>
                <a:ea typeface="+mn-ea"/>
                <a:cs typeface="+mn-cs"/>
              </a:rPr>
              <a:t>Η εκτιμώμενη ποσότητα εκπομπών </a:t>
            </a:r>
            <a:r>
              <a:rPr lang="el-GR" sz="1200" b="0" i="0" u="none" strike="noStrike" kern="1200" baseline="0" dirty="0" smtClean="0">
                <a:solidFill>
                  <a:schemeClr val="tx1"/>
                </a:solidFill>
                <a:latin typeface="+mn-lt"/>
                <a:ea typeface="+mn-ea"/>
                <a:cs typeface="+mn-cs"/>
              </a:rPr>
              <a:t>CO</a:t>
            </a:r>
            <a:r>
              <a:rPr lang="el-GR" sz="1200" b="0" i="0" u="none" strike="noStrike" kern="1200" baseline="-25000" dirty="0" smtClean="0">
                <a:solidFill>
                  <a:schemeClr val="tx1"/>
                </a:solidFill>
                <a:latin typeface="+mn-lt"/>
                <a:ea typeface="+mn-ea"/>
                <a:cs typeface="+mn-cs"/>
              </a:rPr>
              <a:t>2</a:t>
            </a:r>
            <a:r>
              <a:rPr lang="el-GR" sz="1200" b="0" i="0" u="none" strike="noStrike" kern="1200" baseline="0" dirty="0" smtClean="0">
                <a:solidFill>
                  <a:schemeClr val="tx1"/>
                </a:solidFill>
                <a:latin typeface="+mn-lt"/>
                <a:ea typeface="+mn-ea"/>
                <a:cs typeface="+mn-cs"/>
              </a:rPr>
              <a:t> </a:t>
            </a:r>
            <a:r>
              <a:rPr lang="el-GR" sz="1200" kern="1200" dirty="0" smtClean="0">
                <a:solidFill>
                  <a:schemeClr val="tx1"/>
                </a:solidFill>
                <a:effectLst/>
                <a:latin typeface="+mn-lt"/>
                <a:ea typeface="+mn-ea"/>
                <a:cs typeface="+mn-cs"/>
              </a:rPr>
              <a:t>από </a:t>
            </a:r>
            <a:r>
              <a:rPr lang="el-GR" sz="1200" kern="1200" dirty="0">
                <a:solidFill>
                  <a:schemeClr val="tx1"/>
                </a:solidFill>
                <a:effectLst/>
                <a:latin typeface="+mn-lt"/>
                <a:ea typeface="+mn-ea"/>
                <a:cs typeface="+mn-cs"/>
              </a:rPr>
              <a:t>την Ινδία όλα αυτά τα χρόνια έχει ως εξής:</a:t>
            </a:r>
            <a:endParaRPr lang="en-US" dirty="0">
              <a:effectLst/>
            </a:endParaRPr>
          </a:p>
          <a:p>
            <a:r>
              <a:rPr lang="en-US" sz="1200" kern="1200" dirty="0">
                <a:solidFill>
                  <a:schemeClr val="tx1"/>
                </a:solidFill>
                <a:effectLst/>
                <a:latin typeface="+mn-lt"/>
                <a:ea typeface="+mn-ea"/>
                <a:cs typeface="+mn-cs"/>
              </a:rPr>
              <a:t> </a:t>
            </a:r>
            <a:endParaRPr lang="en-US" dirty="0">
              <a:effectLst/>
            </a:endParaRP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1964: 6.5</a:t>
            </a:r>
            <a:endParaRPr lang="en-US" dirty="0">
              <a:effectLst/>
            </a:endParaRP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1970: 9</a:t>
            </a:r>
            <a:endParaRPr lang="en-US" dirty="0">
              <a:effectLst/>
            </a:endParaRP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2000: 14</a:t>
            </a:r>
            <a:endParaRPr lang="en-US" dirty="0">
              <a:effectLst/>
            </a:endParaRP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2012: 21</a:t>
            </a:r>
            <a:endParaRPr lang="en-US" dirty="0">
              <a:effectLst/>
            </a:endParaRP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2015: 20.8</a:t>
            </a:r>
            <a:endParaRPr lang="en-US" dirty="0">
              <a:effectLst/>
            </a:endParaRPr>
          </a:p>
          <a:p>
            <a:r>
              <a:rPr lang="en-US" sz="1200" kern="1200" dirty="0">
                <a:solidFill>
                  <a:schemeClr val="tx1"/>
                </a:solidFill>
                <a:effectLst/>
                <a:latin typeface="+mn-lt"/>
                <a:ea typeface="+mn-ea"/>
                <a:cs typeface="+mn-cs"/>
              </a:rPr>
              <a:t> </a:t>
            </a:r>
            <a:endParaRPr lang="en-US" dirty="0">
              <a:effectLst/>
            </a:endParaRPr>
          </a:p>
          <a:p>
            <a:r>
              <a:rPr lang="el-GR" sz="1200" kern="1200" dirty="0">
                <a:solidFill>
                  <a:schemeClr val="tx1"/>
                </a:solidFill>
                <a:effectLst/>
                <a:latin typeface="+mn-lt"/>
                <a:ea typeface="+mn-ea"/>
                <a:cs typeface="+mn-cs"/>
              </a:rPr>
              <a:t>Η εκτιμώμενη ποσότητα εκπομπών </a:t>
            </a:r>
            <a:r>
              <a:rPr lang="el-GR" sz="1200" b="0" i="0" u="none" strike="noStrike" kern="1200" baseline="0" dirty="0" smtClean="0">
                <a:solidFill>
                  <a:schemeClr val="tx1"/>
                </a:solidFill>
                <a:latin typeface="+mn-lt"/>
                <a:ea typeface="+mn-ea"/>
                <a:cs typeface="+mn-cs"/>
              </a:rPr>
              <a:t>CO</a:t>
            </a:r>
            <a:r>
              <a:rPr lang="el-GR" sz="1200" b="0" i="0" u="none" strike="noStrike" kern="1200" baseline="-25000" dirty="0" smtClean="0">
                <a:solidFill>
                  <a:schemeClr val="tx1"/>
                </a:solidFill>
                <a:latin typeface="+mn-lt"/>
                <a:ea typeface="+mn-ea"/>
                <a:cs typeface="+mn-cs"/>
              </a:rPr>
              <a:t>2</a:t>
            </a:r>
            <a:r>
              <a:rPr lang="el-GR" sz="1200" b="0" i="0" u="none" strike="noStrike" kern="1200" baseline="0" dirty="0" smtClean="0">
                <a:solidFill>
                  <a:schemeClr val="tx1"/>
                </a:solidFill>
                <a:latin typeface="+mn-lt"/>
                <a:ea typeface="+mn-ea"/>
                <a:cs typeface="+mn-cs"/>
              </a:rPr>
              <a:t> </a:t>
            </a:r>
            <a:r>
              <a:rPr lang="el-GR" sz="1200" kern="1200" dirty="0" smtClean="0">
                <a:solidFill>
                  <a:schemeClr val="tx1"/>
                </a:solidFill>
                <a:effectLst/>
                <a:latin typeface="+mn-lt"/>
                <a:ea typeface="+mn-ea"/>
                <a:cs typeface="+mn-cs"/>
              </a:rPr>
              <a:t>όλων </a:t>
            </a:r>
            <a:r>
              <a:rPr lang="el-GR" sz="1200" kern="1200" dirty="0">
                <a:solidFill>
                  <a:schemeClr val="tx1"/>
                </a:solidFill>
                <a:effectLst/>
                <a:latin typeface="+mn-lt"/>
                <a:ea typeface="+mn-ea"/>
                <a:cs typeface="+mn-cs"/>
              </a:rPr>
              <a:t>των χωρών όλα αυτά τα χρόνια έχει ως εξής:</a:t>
            </a:r>
            <a:endParaRPr lang="en-US" dirty="0">
              <a:effectLst/>
            </a:endParaRPr>
          </a:p>
          <a:p>
            <a:r>
              <a:rPr lang="en-US" sz="1200" kern="1200" dirty="0">
                <a:solidFill>
                  <a:schemeClr val="tx1"/>
                </a:solidFill>
                <a:effectLst/>
                <a:latin typeface="+mn-lt"/>
                <a:ea typeface="+mn-ea"/>
                <a:cs typeface="+mn-cs"/>
              </a:rPr>
              <a:t> </a:t>
            </a:r>
            <a:endParaRPr lang="en-US" dirty="0">
              <a:effectLst/>
            </a:endParaRP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1996: 1.5</a:t>
            </a:r>
            <a:endParaRPr lang="en-US" dirty="0">
              <a:effectLst/>
            </a:endParaRP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1910: 3</a:t>
            </a:r>
            <a:endParaRPr lang="en-US" dirty="0">
              <a:effectLst/>
            </a:endParaRP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1940: 4.8</a:t>
            </a:r>
            <a:endParaRPr lang="en-US" dirty="0">
              <a:effectLst/>
            </a:endParaRP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1970: 14.8</a:t>
            </a:r>
            <a:endParaRPr lang="en-US" dirty="0">
              <a:effectLst/>
            </a:endParaRP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2000: 19.9</a:t>
            </a:r>
            <a:endParaRPr lang="en-US" dirty="0">
              <a:effectLst/>
            </a:endParaRP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2012: 35.7</a:t>
            </a:r>
            <a:endParaRPr lang="en-US" dirty="0">
              <a:effectLst/>
            </a:endParaRP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2015: 36.2</a:t>
            </a:r>
            <a:endParaRPr lang="en-US" dirty="0">
              <a:effectLst/>
            </a:endParaRPr>
          </a:p>
        </p:txBody>
      </p:sp>
      <p:sp>
        <p:nvSpPr>
          <p:cNvPr id="4" name="Slide Number Placeholder 3"/>
          <p:cNvSpPr>
            <a:spLocks noGrp="1"/>
          </p:cNvSpPr>
          <p:nvPr>
            <p:ph type="sldNum" sz="quarter" idx="10"/>
          </p:nvPr>
        </p:nvSpPr>
        <p:spPr/>
        <p:txBody>
          <a:bodyPr/>
          <a:lstStyle/>
          <a:p>
            <a:fld id="{A73D6722-9B4D-4E29-B226-C325925A8118}" type="slidenum">
              <a:rPr lang="en-US" smtClean="0"/>
              <a:pPr/>
              <a:t>26</a:t>
            </a:fld>
            <a:endParaRPr lang="en-US" dirty="0"/>
          </a:p>
        </p:txBody>
      </p:sp>
    </p:spTree>
    <p:extLst>
      <p:ext uri="{BB962C8B-B14F-4D97-AF65-F5344CB8AC3E}">
        <p14:creationId xmlns:p14="http://schemas.microsoft.com/office/powerpoint/2010/main" xmlns="" val="57799437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l-GR" sz="1200" b="0" i="0" u="none" strike="noStrike" kern="1200" baseline="0" dirty="0">
                <a:solidFill>
                  <a:schemeClr val="tx1"/>
                </a:solidFill>
                <a:latin typeface="+mn-lt"/>
                <a:ea typeface="+mn-ea"/>
                <a:cs typeface="+mn-cs"/>
              </a:rPr>
              <a:t>Το σχήμα 13-7 δείχνει την αύξηση της παγκόσμιας μέσης θερμοκρασίας από το 1850, ως απόκλιση από τη θερμοκρασία του 1850. Η θερμοκρασία έχει αυξηθεί κατά περίπου 1,2 βαθμούς Κελσίου από το 1850, με μεγάλο μέρος της αύξησης να σημειώνεται από τα τέλη της δεκαετίας του 1970.</a:t>
            </a:r>
          </a:p>
          <a:p>
            <a:endParaRPr lang="el-GR" sz="1200" b="0" i="0" u="none" strike="noStrike" kern="1200" baseline="0" dirty="0" smtClean="0">
              <a:solidFill>
                <a:schemeClr val="tx1"/>
              </a:solidFill>
              <a:latin typeface="+mn-lt"/>
              <a:ea typeface="+mn-ea"/>
              <a:cs typeface="+mn-cs"/>
            </a:endParaRPr>
          </a:p>
          <a:p>
            <a:r>
              <a:rPr lang="el-GR" sz="1200" b="0" i="0" u="none" strike="noStrike" kern="1200" baseline="0" dirty="0" smtClean="0">
                <a:solidFill>
                  <a:schemeClr val="tx1"/>
                </a:solidFill>
                <a:latin typeface="+mn-lt"/>
                <a:ea typeface="+mn-ea"/>
                <a:cs typeface="+mn-cs"/>
              </a:rPr>
              <a:t>Μεγάλη </a:t>
            </a:r>
            <a:r>
              <a:rPr lang="el-GR" sz="1200" b="0" i="0" u="none" strike="noStrike" kern="1200" baseline="0" dirty="0">
                <a:solidFill>
                  <a:schemeClr val="tx1"/>
                </a:solidFill>
                <a:latin typeface="+mn-lt"/>
                <a:ea typeface="+mn-ea"/>
                <a:cs typeface="+mn-cs"/>
              </a:rPr>
              <a:t>περιγραφή: Ο κατακόρυφος άξονας του γραφήματος δεν έχει ετικέτα και κυμαίνεται από αρνητικό 0,2 έως 1,4, σε προσαυξήσεις 0,2. Ο οριζόντιος άξονας του γραφήματος αντιπροσωπεύει τα έτη από το 1850 έως το 2012, σε προσαυξήσεις των έξι ετών. Η γραμμή διέρχεται από τα ακόλουθα σημεία συντεταγμένων: 1850, 0; 1856, 0; 1862, αρνητικό 0,1; 1868, 0,15; 1874, 0,01; 1880, 0,18; 1886, αρνητικό 0,01; 1892, αρνητικό 0,09; 1898, αρνητικό 0,3; 1904, αρνητικό 0,1; 1910, αρνητικό 0,12; 1916, αρνητικό</a:t>
            </a:r>
            <a:r>
              <a:rPr lang="en-US" sz="1200" kern="1200" dirty="0">
                <a:solidFill>
                  <a:schemeClr val="tx1"/>
                </a:solidFill>
                <a:effectLst/>
                <a:latin typeface="+mn-lt"/>
                <a:ea typeface="+mn-ea"/>
                <a:cs typeface="+mn-cs"/>
              </a:rPr>
              <a:t>; 1922, 0.1; 1928, 0.16; 1934, 0.17; 1940, 0.4; 1946, 0.32; 1952, 0.37; 1958, 0.4; 1964, 0.2; 1970, 0.2; 1976, 0.2; 1982, 0.6; 1988, 0.6; 1994, 0.5; 2000, 0.7; 2006, 0.8; 2012, 0.9. </a:t>
            </a:r>
            <a:r>
              <a:rPr lang="el-GR" sz="1200" kern="1200" dirty="0" smtClean="0">
                <a:solidFill>
                  <a:schemeClr val="tx1"/>
                </a:solidFill>
                <a:effectLst/>
                <a:latin typeface="+mn-lt"/>
                <a:ea typeface="+mn-ea"/>
                <a:cs typeface="+mn-cs"/>
              </a:rPr>
              <a:t>Όλες </a:t>
            </a:r>
            <a:r>
              <a:rPr lang="el-GR" sz="1200" kern="1200" dirty="0">
                <a:solidFill>
                  <a:schemeClr val="tx1"/>
                </a:solidFill>
                <a:effectLst/>
                <a:latin typeface="+mn-lt"/>
                <a:ea typeface="+mn-ea"/>
                <a:cs typeface="+mn-cs"/>
              </a:rPr>
              <a:t>οι τιμές είναι κατά προσέγγιση.</a:t>
            </a:r>
            <a:endParaRPr lang="en-US" dirty="0">
              <a:effectLst/>
            </a:endParaRPr>
          </a:p>
        </p:txBody>
      </p:sp>
      <p:sp>
        <p:nvSpPr>
          <p:cNvPr id="4" name="Slide Number Placeholder 3"/>
          <p:cNvSpPr>
            <a:spLocks noGrp="1"/>
          </p:cNvSpPr>
          <p:nvPr>
            <p:ph type="sldNum" sz="quarter" idx="10"/>
          </p:nvPr>
        </p:nvSpPr>
        <p:spPr/>
        <p:txBody>
          <a:bodyPr/>
          <a:lstStyle/>
          <a:p>
            <a:fld id="{A73D6722-9B4D-4E29-B226-C325925A8118}" type="slidenum">
              <a:rPr lang="en-US" smtClean="0"/>
              <a:pPr/>
              <a:t>27</a:t>
            </a:fld>
            <a:endParaRPr lang="en-US" dirty="0"/>
          </a:p>
        </p:txBody>
      </p:sp>
    </p:spTree>
    <p:extLst>
      <p:ext uri="{BB962C8B-B14F-4D97-AF65-F5344CB8AC3E}">
        <p14:creationId xmlns:p14="http://schemas.microsoft.com/office/powerpoint/2010/main" xmlns="" val="281573732"/>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l-GR" sz="1200" b="0" i="0" u="none" strike="noStrike" kern="1200" baseline="0" dirty="0">
                <a:solidFill>
                  <a:schemeClr val="tx1"/>
                </a:solidFill>
                <a:latin typeface="+mn-lt"/>
                <a:ea typeface="+mn-ea"/>
                <a:cs typeface="+mn-cs"/>
              </a:rPr>
              <a:t>Στρεφόμενοι από το παρελθόν στο μέλλον, το κύριο ερώτημα είναι πόσο γρήγορα είναι πιθανό να συμβεί η υπερθέρμανση του πλανήτη. Η συναινετική πρόβλεψη φαίνεται στο Σχήμα 13-8. Εάν δεν υπήρχαν καθόλου πολιτικές για το κλίμα, η θερμοκρασία θα προβλεπόταν να αυξηθεί, σε σχέση με την τιμή της πριν από την προ-βιομηχανική επανάσταση, κατά 4,1 έως 4,8 βαθμούς Κελσίου έως το 2100, καθιστώντας τον πλανήτη σε μεγάλο βαθμό ακατοίκητο. Σύμφωνα με τις υφιστάμενες πολιτικές, η πρόβλεψη είναι για άνοδο 3,1 έως 3,7 βαθμών, μια εξακολουθητικά καταστροφική έκβαση. Σύμφωνα με τις τρέχουσες υποσχέσεις, η πρόβλεψη είναι για άνοδο από 2,6 έως 3,2 βαθμούς. Οι υποσχέσεις, όμως, δεν είναι δεσμευτικές και η απόδειξη είναι ότι πολλές χώρες δεν τις εκπληρώνουν.</a:t>
            </a:r>
          </a:p>
          <a:p>
            <a:endParaRPr lang="el-GR" sz="1200" b="0" i="0" u="none" strike="noStrike" kern="1200" baseline="0" dirty="0">
              <a:solidFill>
                <a:schemeClr val="tx1"/>
              </a:solidFill>
              <a:latin typeface="+mn-lt"/>
              <a:ea typeface="+mn-ea"/>
              <a:cs typeface="+mn-cs"/>
            </a:endParaRPr>
          </a:p>
          <a:p>
            <a:r>
              <a:rPr lang="el-GR" sz="1200" b="0" i="0" u="none" strike="noStrike" kern="1200" baseline="0" dirty="0">
                <a:solidFill>
                  <a:schemeClr val="tx1"/>
                </a:solidFill>
                <a:latin typeface="+mn-lt"/>
                <a:ea typeface="+mn-ea"/>
                <a:cs typeface="+mn-cs"/>
              </a:rPr>
              <a:t>Μεγάλη περιγραφή: Ο κατακόρυφος άξονας του γραφήματος αντιπροσωπεύει την ποσότητα των εκπομπών αερίων θερμοκηπίου μετρημένη σε ισοδύναμα </a:t>
            </a:r>
            <a:r>
              <a:rPr lang="el-GR" sz="1200" b="0" i="0" u="none" strike="noStrike" kern="1200" baseline="0" dirty="0" err="1">
                <a:solidFill>
                  <a:schemeClr val="tx1"/>
                </a:solidFill>
                <a:latin typeface="+mn-lt"/>
                <a:ea typeface="+mn-ea"/>
                <a:cs typeface="+mn-cs"/>
              </a:rPr>
              <a:t>γιγατόνων</a:t>
            </a:r>
            <a:r>
              <a:rPr lang="el-GR" sz="1200" b="0" i="0" u="none" strike="noStrike" kern="1200" baseline="0" dirty="0">
                <a:solidFill>
                  <a:schemeClr val="tx1"/>
                </a:solidFill>
                <a:latin typeface="+mn-lt"/>
                <a:ea typeface="+mn-ea"/>
                <a:cs typeface="+mn-cs"/>
              </a:rPr>
              <a:t> διοξειδίου του άνθρακα από 0 έως 160, με προσαυξήσεις του 20. Ο οριζόντιος άξονας αντιπροσωπεύει τα έτη από το 2000 έως το 2100, σε προσαυξήσεις του 20. Οι πληροφορίες που παρέχονται στο το γράφημα αναφέρεται στον παρακάτω πίνακα.</a:t>
            </a:r>
            <a:r>
              <a:rPr lang="en-US" sz="1200" b="0" i="0" u="none" strike="noStrike" kern="1200" baseline="0" dirty="0">
                <a:solidFill>
                  <a:schemeClr val="tx1"/>
                </a:solidFill>
                <a:latin typeface="+mn-lt"/>
                <a:ea typeface="+mn-ea"/>
                <a:cs typeface="+mn-cs"/>
              </a:rPr>
              <a:t> </a:t>
            </a:r>
            <a:endParaRPr lang="el-GR" sz="1200" b="0" i="0" u="none" strike="noStrike" kern="1200" baseline="0" dirty="0">
              <a:solidFill>
                <a:schemeClr val="tx1"/>
              </a:solidFill>
              <a:latin typeface="+mn-lt"/>
              <a:ea typeface="+mn-ea"/>
              <a:cs typeface="+mn-cs"/>
            </a:endParaRPr>
          </a:p>
          <a:p>
            <a:endParaRPr lang="en-US" sz="1200" b="0" i="0" u="none" strike="noStrike" kern="1200" baseline="0" dirty="0">
              <a:solidFill>
                <a:schemeClr val="tx1"/>
              </a:solidFill>
              <a:latin typeface="+mn-lt"/>
              <a:ea typeface="+mn-ea"/>
              <a:cs typeface="+mn-cs"/>
            </a:endParaRPr>
          </a:p>
          <a:p>
            <a:r>
              <a:rPr lang="el-GR" sz="1200" kern="1200" dirty="0" smtClean="0">
                <a:solidFill>
                  <a:schemeClr val="tx1"/>
                </a:solidFill>
                <a:effectLst/>
                <a:latin typeface="+mn-lt"/>
                <a:ea typeface="+mn-ea"/>
                <a:cs typeface="+mn-cs"/>
              </a:rPr>
              <a:t>Έτος</a:t>
            </a:r>
            <a:endParaRPr lang="en-US" sz="1200" kern="1200" dirty="0">
              <a:solidFill>
                <a:schemeClr val="tx1"/>
              </a:solidFill>
              <a:effectLst/>
              <a:latin typeface="+mn-lt"/>
              <a:ea typeface="+mn-ea"/>
              <a:cs typeface="+mn-cs"/>
            </a:endParaRPr>
          </a:p>
          <a:p>
            <a:r>
              <a:rPr lang="el-GR" sz="1200" kern="1200" dirty="0">
                <a:solidFill>
                  <a:schemeClr val="tx1"/>
                </a:solidFill>
                <a:effectLst/>
                <a:latin typeface="+mn-lt"/>
                <a:ea typeface="+mn-ea"/>
                <a:cs typeface="+mn-cs"/>
              </a:rPr>
              <a:t>Ιστορικά στοιχεία</a:t>
            </a:r>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1.5C </a:t>
            </a:r>
            <a:r>
              <a:rPr lang="el-GR" sz="1200" kern="1200" dirty="0">
                <a:solidFill>
                  <a:schemeClr val="tx1"/>
                </a:solidFill>
                <a:effectLst/>
                <a:latin typeface="+mn-lt"/>
                <a:ea typeface="+mn-ea"/>
                <a:cs typeface="+mn-cs"/>
              </a:rPr>
              <a:t>τάσεις </a:t>
            </a:r>
            <a:r>
              <a:rPr lang="en-US" sz="1200" kern="1200" dirty="0">
                <a:solidFill>
                  <a:schemeClr val="tx1"/>
                </a:solidFill>
                <a:effectLst/>
                <a:latin typeface="+mn-lt"/>
                <a:ea typeface="+mn-ea"/>
                <a:cs typeface="+mn-cs"/>
              </a:rPr>
              <a:t>(</a:t>
            </a:r>
            <a:r>
              <a:rPr lang="el-GR" sz="1200" kern="1200" dirty="0">
                <a:solidFill>
                  <a:schemeClr val="tx1"/>
                </a:solidFill>
                <a:effectLst/>
                <a:latin typeface="+mn-lt"/>
                <a:ea typeface="+mn-ea"/>
                <a:cs typeface="+mn-cs"/>
              </a:rPr>
              <a:t>χαμηλά</a:t>
            </a:r>
            <a:r>
              <a:rPr lang="en-US" sz="1200" kern="1200" dirty="0">
                <a:solidFill>
                  <a:schemeClr val="tx1"/>
                </a:solidFill>
                <a:effectLst/>
                <a:latin typeface="+mn-lt"/>
                <a:ea typeface="+mn-ea"/>
                <a:cs typeface="+mn-cs"/>
              </a:rPr>
              <a:t>)</a:t>
            </a:r>
          </a:p>
          <a:p>
            <a:r>
              <a:rPr lang="en-US" sz="1200" kern="1200" dirty="0">
                <a:solidFill>
                  <a:schemeClr val="tx1"/>
                </a:solidFill>
                <a:effectLst/>
                <a:latin typeface="+mn-lt"/>
                <a:ea typeface="+mn-ea"/>
                <a:cs typeface="+mn-cs"/>
              </a:rPr>
              <a:t>2C </a:t>
            </a:r>
            <a:r>
              <a:rPr lang="el-GR" sz="1200" kern="1200" dirty="0">
                <a:solidFill>
                  <a:schemeClr val="tx1"/>
                </a:solidFill>
                <a:effectLst/>
                <a:latin typeface="+mn-lt"/>
                <a:ea typeface="+mn-ea"/>
                <a:cs typeface="+mn-cs"/>
              </a:rPr>
              <a:t>τάσεις</a:t>
            </a:r>
            <a:r>
              <a:rPr lang="en-US" sz="1200" kern="1200" dirty="0">
                <a:solidFill>
                  <a:schemeClr val="tx1"/>
                </a:solidFill>
                <a:effectLst/>
                <a:latin typeface="+mn-lt"/>
                <a:ea typeface="+mn-ea"/>
                <a:cs typeface="+mn-cs"/>
              </a:rPr>
              <a:t> (</a:t>
            </a:r>
            <a:r>
              <a:rPr lang="el-GR" sz="1200" kern="1200" dirty="0">
                <a:solidFill>
                  <a:schemeClr val="tx1"/>
                </a:solidFill>
                <a:effectLst/>
                <a:latin typeface="+mn-lt"/>
                <a:ea typeface="+mn-ea"/>
                <a:cs typeface="+mn-cs"/>
              </a:rPr>
              <a:t>υψηλά</a:t>
            </a:r>
            <a:r>
              <a:rPr lang="en-US" sz="1200" kern="1200" dirty="0">
                <a:solidFill>
                  <a:schemeClr val="tx1"/>
                </a:solidFill>
                <a:effectLst/>
                <a:latin typeface="+mn-lt"/>
                <a:ea typeface="+mn-ea"/>
                <a:cs typeface="+mn-cs"/>
              </a:rPr>
              <a:t>)</a:t>
            </a:r>
          </a:p>
          <a:p>
            <a:r>
              <a:rPr lang="en-US" sz="1200" kern="1200" dirty="0">
                <a:solidFill>
                  <a:schemeClr val="tx1"/>
                </a:solidFill>
                <a:effectLst/>
                <a:latin typeface="+mn-lt"/>
                <a:ea typeface="+mn-ea"/>
                <a:cs typeface="+mn-cs"/>
              </a:rPr>
              <a:t>2C</a:t>
            </a:r>
            <a:r>
              <a:rPr lang="el-GR" sz="1200" kern="1200" dirty="0">
                <a:solidFill>
                  <a:schemeClr val="tx1"/>
                </a:solidFill>
                <a:effectLst/>
                <a:latin typeface="+mn-lt"/>
                <a:ea typeface="+mn-ea"/>
                <a:cs typeface="+mn-cs"/>
              </a:rPr>
              <a:t> τάσεις</a:t>
            </a:r>
            <a:r>
              <a:rPr lang="en-US" sz="1200" kern="1200" dirty="0">
                <a:solidFill>
                  <a:schemeClr val="tx1"/>
                </a:solidFill>
                <a:effectLst/>
                <a:latin typeface="+mn-lt"/>
                <a:ea typeface="+mn-ea"/>
                <a:cs typeface="+mn-cs"/>
              </a:rPr>
              <a:t> (</a:t>
            </a:r>
            <a:r>
              <a:rPr lang="el-GR" sz="1200" kern="1200" dirty="0">
                <a:solidFill>
                  <a:schemeClr val="tx1"/>
                </a:solidFill>
                <a:effectLst/>
                <a:latin typeface="+mn-lt"/>
                <a:ea typeface="+mn-ea"/>
                <a:cs typeface="+mn-cs"/>
              </a:rPr>
              <a:t>χαμηλά</a:t>
            </a:r>
            <a:r>
              <a:rPr lang="en-US" sz="1200" kern="1200" dirty="0">
                <a:solidFill>
                  <a:schemeClr val="tx1"/>
                </a:solidFill>
                <a:effectLst/>
                <a:latin typeface="+mn-lt"/>
                <a:ea typeface="+mn-ea"/>
                <a:cs typeface="+mn-cs"/>
              </a:rPr>
              <a:t>)</a:t>
            </a:r>
          </a:p>
          <a:p>
            <a:r>
              <a:rPr lang="el-GR" sz="1200" kern="1200" dirty="0">
                <a:solidFill>
                  <a:schemeClr val="tx1"/>
                </a:solidFill>
                <a:effectLst/>
                <a:latin typeface="+mn-lt"/>
                <a:ea typeface="+mn-ea"/>
                <a:cs typeface="+mn-cs"/>
              </a:rPr>
              <a:t>Τρέχουσες πολιτικές</a:t>
            </a:r>
            <a:r>
              <a:rPr lang="en-US" sz="1200" kern="1200" dirty="0">
                <a:solidFill>
                  <a:schemeClr val="tx1"/>
                </a:solidFill>
                <a:effectLst/>
                <a:latin typeface="+mn-lt"/>
                <a:ea typeface="+mn-ea"/>
                <a:cs typeface="+mn-cs"/>
              </a:rPr>
              <a:t> (</a:t>
            </a:r>
            <a:r>
              <a:rPr lang="el-GR" sz="1200" kern="1200" dirty="0">
                <a:solidFill>
                  <a:schemeClr val="tx1"/>
                </a:solidFill>
                <a:effectLst/>
                <a:latin typeface="+mn-lt"/>
                <a:ea typeface="+mn-ea"/>
                <a:cs typeface="+mn-cs"/>
              </a:rPr>
              <a:t>υψηλά</a:t>
            </a:r>
            <a:r>
              <a:rPr lang="en-US" sz="1200" kern="1200" dirty="0">
                <a:solidFill>
                  <a:schemeClr val="tx1"/>
                </a:solidFill>
                <a:effectLst/>
                <a:latin typeface="+mn-lt"/>
                <a:ea typeface="+mn-ea"/>
                <a:cs typeface="+mn-cs"/>
              </a:rPr>
              <a:t>)</a:t>
            </a:r>
          </a:p>
          <a:p>
            <a:r>
              <a:rPr lang="el-GR" sz="1200" kern="1200" dirty="0">
                <a:solidFill>
                  <a:schemeClr val="tx1"/>
                </a:solidFill>
                <a:effectLst/>
                <a:latin typeface="+mn-lt"/>
                <a:ea typeface="+mn-ea"/>
                <a:cs typeface="+mn-cs"/>
              </a:rPr>
              <a:t>Τρέχουσες πολιτικές</a:t>
            </a:r>
            <a:r>
              <a:rPr lang="en-US" sz="1200" kern="1200" dirty="0">
                <a:solidFill>
                  <a:schemeClr val="tx1"/>
                </a:solidFill>
                <a:effectLst/>
                <a:latin typeface="+mn-lt"/>
                <a:ea typeface="+mn-ea"/>
                <a:cs typeface="+mn-cs"/>
              </a:rPr>
              <a:t> (</a:t>
            </a:r>
            <a:r>
              <a:rPr lang="el-GR" sz="1200" kern="1200" dirty="0">
                <a:solidFill>
                  <a:schemeClr val="tx1"/>
                </a:solidFill>
                <a:effectLst/>
                <a:latin typeface="+mn-lt"/>
                <a:ea typeface="+mn-ea"/>
                <a:cs typeface="+mn-cs"/>
              </a:rPr>
              <a:t>χαμηλά)</a:t>
            </a:r>
            <a:endParaRPr lang="en-US" sz="1200" kern="1200" dirty="0">
              <a:solidFill>
                <a:schemeClr val="tx1"/>
              </a:solidFill>
              <a:effectLst/>
              <a:latin typeface="+mn-lt"/>
              <a:ea typeface="+mn-ea"/>
              <a:cs typeface="+mn-cs"/>
            </a:endParaRPr>
          </a:p>
          <a:p>
            <a:r>
              <a:rPr lang="el-GR" sz="1200" kern="1200" dirty="0">
                <a:solidFill>
                  <a:schemeClr val="tx1"/>
                </a:solidFill>
                <a:effectLst/>
                <a:latin typeface="+mn-lt"/>
                <a:ea typeface="+mn-ea"/>
                <a:cs typeface="+mn-cs"/>
              </a:rPr>
              <a:t>Χωρίς πολιτικές για το κλίμα</a:t>
            </a:r>
            <a:r>
              <a:rPr lang="en-US" sz="1200" kern="1200" dirty="0">
                <a:solidFill>
                  <a:schemeClr val="tx1"/>
                </a:solidFill>
                <a:effectLst/>
                <a:latin typeface="+mn-lt"/>
                <a:ea typeface="+mn-ea"/>
                <a:cs typeface="+mn-cs"/>
              </a:rPr>
              <a:t> (</a:t>
            </a:r>
            <a:r>
              <a:rPr lang="el-GR" sz="1200" kern="1200" dirty="0">
                <a:solidFill>
                  <a:schemeClr val="tx1"/>
                </a:solidFill>
                <a:effectLst/>
                <a:latin typeface="+mn-lt"/>
                <a:ea typeface="+mn-ea"/>
                <a:cs typeface="+mn-cs"/>
              </a:rPr>
              <a:t>υψηλά</a:t>
            </a:r>
            <a:r>
              <a:rPr lang="en-US" sz="1200" kern="1200" dirty="0">
                <a:solidFill>
                  <a:schemeClr val="tx1"/>
                </a:solidFill>
                <a:effectLst/>
                <a:latin typeface="+mn-lt"/>
                <a:ea typeface="+mn-ea"/>
                <a:cs typeface="+mn-cs"/>
              </a:rPr>
              <a:t>)</a:t>
            </a:r>
          </a:p>
          <a:p>
            <a:r>
              <a:rPr lang="el-GR" sz="1200" kern="1200" dirty="0">
                <a:solidFill>
                  <a:schemeClr val="tx1"/>
                </a:solidFill>
                <a:effectLst/>
                <a:latin typeface="+mn-lt"/>
                <a:ea typeface="+mn-ea"/>
                <a:cs typeface="+mn-cs"/>
              </a:rPr>
              <a:t>Χωρίς πολιτικές για το κλίμα</a:t>
            </a:r>
            <a:r>
              <a:rPr lang="en-US" sz="1200" kern="1200" dirty="0">
                <a:solidFill>
                  <a:schemeClr val="tx1"/>
                </a:solidFill>
                <a:effectLst/>
                <a:latin typeface="+mn-lt"/>
                <a:ea typeface="+mn-ea"/>
                <a:cs typeface="+mn-cs"/>
              </a:rPr>
              <a:t> (</a:t>
            </a:r>
            <a:r>
              <a:rPr lang="el-GR" sz="1200" kern="1200" dirty="0">
                <a:solidFill>
                  <a:schemeClr val="tx1"/>
                </a:solidFill>
                <a:effectLst/>
                <a:latin typeface="+mn-lt"/>
                <a:ea typeface="+mn-ea"/>
                <a:cs typeface="+mn-cs"/>
              </a:rPr>
              <a:t>χαμηλά</a:t>
            </a:r>
            <a:r>
              <a:rPr lang="en-US" sz="1200" kern="1200" dirty="0">
                <a:solidFill>
                  <a:schemeClr val="tx1"/>
                </a:solidFill>
                <a:effectLst/>
                <a:latin typeface="+mn-lt"/>
                <a:ea typeface="+mn-ea"/>
                <a:cs typeface="+mn-cs"/>
              </a:rPr>
              <a:t>)</a:t>
            </a:r>
          </a:p>
          <a:p>
            <a:r>
              <a:rPr lang="el-GR" sz="1200" kern="1200" dirty="0">
                <a:solidFill>
                  <a:schemeClr val="tx1"/>
                </a:solidFill>
                <a:effectLst/>
                <a:latin typeface="+mn-lt"/>
                <a:ea typeface="+mn-ea"/>
                <a:cs typeface="+mn-cs"/>
              </a:rPr>
              <a:t>Υποσχέσεις</a:t>
            </a:r>
            <a:r>
              <a:rPr lang="en-US" sz="1200" kern="1200" dirty="0">
                <a:solidFill>
                  <a:schemeClr val="tx1"/>
                </a:solidFill>
                <a:effectLst/>
                <a:latin typeface="+mn-lt"/>
                <a:ea typeface="+mn-ea"/>
                <a:cs typeface="+mn-cs"/>
              </a:rPr>
              <a:t> (</a:t>
            </a:r>
            <a:r>
              <a:rPr lang="el-GR" sz="1200" kern="1200" dirty="0">
                <a:solidFill>
                  <a:schemeClr val="tx1"/>
                </a:solidFill>
                <a:effectLst/>
                <a:latin typeface="+mn-lt"/>
                <a:ea typeface="+mn-ea"/>
                <a:cs typeface="+mn-cs"/>
              </a:rPr>
              <a:t>υψηλά</a:t>
            </a:r>
            <a:r>
              <a:rPr lang="en-US" sz="1200" kern="1200" dirty="0">
                <a:solidFill>
                  <a:schemeClr val="tx1"/>
                </a:solidFill>
                <a:effectLst/>
                <a:latin typeface="+mn-lt"/>
                <a:ea typeface="+mn-ea"/>
                <a:cs typeface="+mn-cs"/>
              </a:rPr>
              <a:t>)</a:t>
            </a:r>
          </a:p>
          <a:p>
            <a:r>
              <a:rPr lang="el-GR" sz="1200" kern="1200" dirty="0">
                <a:solidFill>
                  <a:schemeClr val="tx1"/>
                </a:solidFill>
                <a:effectLst/>
                <a:latin typeface="+mn-lt"/>
                <a:ea typeface="+mn-ea"/>
                <a:cs typeface="+mn-cs"/>
              </a:rPr>
              <a:t>Υποσχέσεις</a:t>
            </a:r>
            <a:r>
              <a:rPr lang="en-US" sz="1200" kern="1200" dirty="0">
                <a:solidFill>
                  <a:schemeClr val="tx1"/>
                </a:solidFill>
                <a:effectLst/>
                <a:latin typeface="+mn-lt"/>
                <a:ea typeface="+mn-ea"/>
                <a:cs typeface="+mn-cs"/>
              </a:rPr>
              <a:t> (</a:t>
            </a:r>
            <a:r>
              <a:rPr lang="el-GR" sz="1200" kern="1200" dirty="0">
                <a:solidFill>
                  <a:schemeClr val="tx1"/>
                </a:solidFill>
                <a:effectLst/>
                <a:latin typeface="+mn-lt"/>
                <a:ea typeface="+mn-ea"/>
                <a:cs typeface="+mn-cs"/>
              </a:rPr>
              <a:t>χαμηλά</a:t>
            </a:r>
            <a:r>
              <a:rPr lang="en-US" sz="1200" kern="1200" dirty="0">
                <a:solidFill>
                  <a:schemeClr val="tx1"/>
                </a:solidFill>
                <a:effectLst/>
                <a:latin typeface="+mn-lt"/>
                <a:ea typeface="+mn-ea"/>
                <a:cs typeface="+mn-cs"/>
              </a:rPr>
              <a:t>)</a:t>
            </a:r>
          </a:p>
          <a:p>
            <a:r>
              <a:rPr lang="en-US" sz="1200" kern="1200" dirty="0">
                <a:solidFill>
                  <a:schemeClr val="tx1"/>
                </a:solidFill>
                <a:effectLst/>
                <a:latin typeface="+mn-lt"/>
                <a:ea typeface="+mn-ea"/>
                <a:cs typeface="+mn-cs"/>
              </a:rPr>
              <a:t>2000</a:t>
            </a:r>
          </a:p>
          <a:p>
            <a:r>
              <a:rPr lang="en-US" sz="1200" kern="1200" dirty="0">
                <a:solidFill>
                  <a:schemeClr val="tx1"/>
                </a:solidFill>
                <a:effectLst/>
                <a:latin typeface="+mn-lt"/>
                <a:ea typeface="+mn-ea"/>
                <a:cs typeface="+mn-cs"/>
              </a:rPr>
              <a:t>38.53</a:t>
            </a:r>
          </a:p>
          <a:p>
            <a:r>
              <a:rPr lang="en-US" sz="1200" kern="1200" dirty="0">
                <a:solidFill>
                  <a:schemeClr val="tx1"/>
                </a:solidFill>
                <a:effectLst/>
                <a:latin typeface="+mn-lt"/>
                <a:ea typeface="+mn-ea"/>
                <a:cs typeface="+mn-cs"/>
              </a:rPr>
              <a:t>0</a:t>
            </a:r>
          </a:p>
          <a:p>
            <a:r>
              <a:rPr lang="en-US" sz="1200" kern="1200" dirty="0">
                <a:solidFill>
                  <a:schemeClr val="tx1"/>
                </a:solidFill>
                <a:effectLst/>
                <a:latin typeface="+mn-lt"/>
                <a:ea typeface="+mn-ea"/>
                <a:cs typeface="+mn-cs"/>
              </a:rPr>
              <a:t>0</a:t>
            </a:r>
          </a:p>
          <a:p>
            <a:r>
              <a:rPr lang="en-US" sz="1200" kern="1200" dirty="0">
                <a:solidFill>
                  <a:schemeClr val="tx1"/>
                </a:solidFill>
                <a:effectLst/>
                <a:latin typeface="+mn-lt"/>
                <a:ea typeface="+mn-ea"/>
                <a:cs typeface="+mn-cs"/>
              </a:rPr>
              <a:t>0</a:t>
            </a:r>
          </a:p>
          <a:p>
            <a:r>
              <a:rPr lang="en-US" sz="1200" kern="1200" dirty="0">
                <a:solidFill>
                  <a:schemeClr val="tx1"/>
                </a:solidFill>
                <a:effectLst/>
                <a:latin typeface="+mn-lt"/>
                <a:ea typeface="+mn-ea"/>
                <a:cs typeface="+mn-cs"/>
              </a:rPr>
              <a:t>0</a:t>
            </a:r>
          </a:p>
          <a:p>
            <a:r>
              <a:rPr lang="en-US" sz="1200" kern="1200" dirty="0">
                <a:solidFill>
                  <a:schemeClr val="tx1"/>
                </a:solidFill>
                <a:effectLst/>
                <a:latin typeface="+mn-lt"/>
                <a:ea typeface="+mn-ea"/>
                <a:cs typeface="+mn-cs"/>
              </a:rPr>
              <a:t>0</a:t>
            </a:r>
          </a:p>
          <a:p>
            <a:r>
              <a:rPr lang="en-US" sz="1200" kern="1200" dirty="0">
                <a:solidFill>
                  <a:schemeClr val="tx1"/>
                </a:solidFill>
                <a:effectLst/>
                <a:latin typeface="+mn-lt"/>
                <a:ea typeface="+mn-ea"/>
                <a:cs typeface="+mn-cs"/>
              </a:rPr>
              <a:t>0</a:t>
            </a:r>
          </a:p>
          <a:p>
            <a:r>
              <a:rPr lang="en-US" sz="1200" kern="1200" dirty="0">
                <a:solidFill>
                  <a:schemeClr val="tx1"/>
                </a:solidFill>
                <a:effectLst/>
                <a:latin typeface="+mn-lt"/>
                <a:ea typeface="+mn-ea"/>
                <a:cs typeface="+mn-cs"/>
              </a:rPr>
              <a:t>0</a:t>
            </a:r>
          </a:p>
          <a:p>
            <a:r>
              <a:rPr lang="en-US" sz="1200" kern="1200" dirty="0">
                <a:solidFill>
                  <a:schemeClr val="tx1"/>
                </a:solidFill>
                <a:effectLst/>
                <a:latin typeface="+mn-lt"/>
                <a:ea typeface="+mn-ea"/>
                <a:cs typeface="+mn-cs"/>
              </a:rPr>
              <a:t>0</a:t>
            </a:r>
          </a:p>
          <a:p>
            <a:r>
              <a:rPr lang="en-US" sz="1200" kern="1200" dirty="0">
                <a:solidFill>
                  <a:schemeClr val="tx1"/>
                </a:solidFill>
                <a:effectLst/>
                <a:latin typeface="+mn-lt"/>
                <a:ea typeface="+mn-ea"/>
                <a:cs typeface="+mn-cs"/>
              </a:rPr>
              <a:t>0</a:t>
            </a:r>
          </a:p>
          <a:p>
            <a:r>
              <a:rPr lang="en-US" sz="1200" kern="1200" dirty="0">
                <a:solidFill>
                  <a:schemeClr val="tx1"/>
                </a:solidFill>
                <a:effectLst/>
                <a:latin typeface="+mn-lt"/>
                <a:ea typeface="+mn-ea"/>
                <a:cs typeface="+mn-cs"/>
              </a:rPr>
              <a:t>2020</a:t>
            </a:r>
          </a:p>
          <a:p>
            <a:r>
              <a:rPr lang="en-US" sz="1200" kern="1200" dirty="0">
                <a:solidFill>
                  <a:schemeClr val="tx1"/>
                </a:solidFill>
                <a:effectLst/>
                <a:latin typeface="+mn-lt"/>
                <a:ea typeface="+mn-ea"/>
                <a:cs typeface="+mn-cs"/>
              </a:rPr>
              <a:t>0</a:t>
            </a:r>
          </a:p>
          <a:p>
            <a:r>
              <a:rPr lang="en-US" sz="1200" kern="1200" dirty="0">
                <a:solidFill>
                  <a:schemeClr val="tx1"/>
                </a:solidFill>
                <a:effectLst/>
                <a:latin typeface="+mn-lt"/>
                <a:ea typeface="+mn-ea"/>
                <a:cs typeface="+mn-cs"/>
              </a:rPr>
              <a:t>36.87</a:t>
            </a:r>
          </a:p>
          <a:p>
            <a:r>
              <a:rPr lang="en-US" sz="1200" kern="1200" dirty="0">
                <a:solidFill>
                  <a:schemeClr val="tx1"/>
                </a:solidFill>
                <a:effectLst/>
                <a:latin typeface="+mn-lt"/>
                <a:ea typeface="+mn-ea"/>
                <a:cs typeface="+mn-cs"/>
              </a:rPr>
              <a:t>47.43</a:t>
            </a:r>
          </a:p>
          <a:p>
            <a:r>
              <a:rPr lang="en-US" sz="1200" kern="1200" dirty="0">
                <a:solidFill>
                  <a:schemeClr val="tx1"/>
                </a:solidFill>
                <a:effectLst/>
                <a:latin typeface="+mn-lt"/>
                <a:ea typeface="+mn-ea"/>
                <a:cs typeface="+mn-cs"/>
              </a:rPr>
              <a:t>40.22</a:t>
            </a:r>
          </a:p>
          <a:p>
            <a:r>
              <a:rPr lang="en-US" sz="1200" kern="1200" dirty="0">
                <a:solidFill>
                  <a:schemeClr val="tx1"/>
                </a:solidFill>
                <a:effectLst/>
                <a:latin typeface="+mn-lt"/>
                <a:ea typeface="+mn-ea"/>
                <a:cs typeface="+mn-cs"/>
              </a:rPr>
              <a:t>51.1</a:t>
            </a:r>
          </a:p>
          <a:p>
            <a:r>
              <a:rPr lang="en-US" sz="1200" kern="1200" dirty="0">
                <a:solidFill>
                  <a:schemeClr val="tx1"/>
                </a:solidFill>
                <a:effectLst/>
                <a:latin typeface="+mn-lt"/>
                <a:ea typeface="+mn-ea"/>
                <a:cs typeface="+mn-cs"/>
              </a:rPr>
              <a:t>51.76</a:t>
            </a:r>
          </a:p>
          <a:p>
            <a:r>
              <a:rPr lang="en-US" sz="1200" kern="1200" dirty="0">
                <a:solidFill>
                  <a:schemeClr val="tx1"/>
                </a:solidFill>
                <a:effectLst/>
                <a:latin typeface="+mn-lt"/>
                <a:ea typeface="+mn-ea"/>
                <a:cs typeface="+mn-cs"/>
              </a:rPr>
              <a:t>66.47</a:t>
            </a:r>
          </a:p>
          <a:p>
            <a:r>
              <a:rPr lang="en-US" sz="1200" kern="1200" dirty="0">
                <a:solidFill>
                  <a:schemeClr val="tx1"/>
                </a:solidFill>
                <a:effectLst/>
                <a:latin typeface="+mn-lt"/>
                <a:ea typeface="+mn-ea"/>
                <a:cs typeface="+mn-cs"/>
              </a:rPr>
              <a:t>53.39</a:t>
            </a:r>
          </a:p>
          <a:p>
            <a:r>
              <a:rPr lang="en-US" sz="1200" kern="1200" dirty="0">
                <a:solidFill>
                  <a:schemeClr val="tx1"/>
                </a:solidFill>
                <a:effectLst/>
                <a:latin typeface="+mn-lt"/>
                <a:ea typeface="+mn-ea"/>
                <a:cs typeface="+mn-cs"/>
              </a:rPr>
              <a:t>50.76</a:t>
            </a:r>
          </a:p>
          <a:p>
            <a:r>
              <a:rPr lang="en-US" sz="1200" kern="1200" dirty="0">
                <a:solidFill>
                  <a:schemeClr val="tx1"/>
                </a:solidFill>
                <a:effectLst/>
                <a:latin typeface="+mn-lt"/>
                <a:ea typeface="+mn-ea"/>
                <a:cs typeface="+mn-cs"/>
              </a:rPr>
              <a:t>49.32</a:t>
            </a:r>
          </a:p>
          <a:p>
            <a:r>
              <a:rPr lang="en-US" sz="1200" kern="1200" dirty="0">
                <a:solidFill>
                  <a:schemeClr val="tx1"/>
                </a:solidFill>
                <a:effectLst/>
                <a:latin typeface="+mn-lt"/>
                <a:ea typeface="+mn-ea"/>
                <a:cs typeface="+mn-cs"/>
              </a:rPr>
              <a:t>2040</a:t>
            </a:r>
          </a:p>
          <a:p>
            <a:r>
              <a:rPr lang="en-US" sz="1200" kern="1200" dirty="0">
                <a:solidFill>
                  <a:schemeClr val="tx1"/>
                </a:solidFill>
                <a:effectLst/>
                <a:latin typeface="+mn-lt"/>
                <a:ea typeface="+mn-ea"/>
                <a:cs typeface="+mn-cs"/>
              </a:rPr>
              <a:t>0</a:t>
            </a:r>
          </a:p>
          <a:p>
            <a:r>
              <a:rPr lang="en-US" sz="1200" kern="1200" dirty="0">
                <a:solidFill>
                  <a:schemeClr val="tx1"/>
                </a:solidFill>
                <a:effectLst/>
                <a:latin typeface="+mn-lt"/>
                <a:ea typeface="+mn-ea"/>
                <a:cs typeface="+mn-cs"/>
              </a:rPr>
              <a:t>16.65</a:t>
            </a:r>
          </a:p>
          <a:p>
            <a:r>
              <a:rPr lang="en-US" sz="1200" kern="1200" dirty="0">
                <a:solidFill>
                  <a:schemeClr val="tx1"/>
                </a:solidFill>
                <a:effectLst/>
                <a:latin typeface="+mn-lt"/>
                <a:ea typeface="+mn-ea"/>
                <a:cs typeface="+mn-cs"/>
              </a:rPr>
              <a:t>38.71</a:t>
            </a:r>
          </a:p>
          <a:p>
            <a:r>
              <a:rPr lang="en-US" sz="1200" kern="1200" dirty="0">
                <a:solidFill>
                  <a:schemeClr val="tx1"/>
                </a:solidFill>
                <a:effectLst/>
                <a:latin typeface="+mn-lt"/>
                <a:ea typeface="+mn-ea"/>
                <a:cs typeface="+mn-cs"/>
              </a:rPr>
              <a:t>21.1</a:t>
            </a:r>
          </a:p>
          <a:p>
            <a:r>
              <a:rPr lang="en-US" sz="1200" kern="1200" dirty="0">
                <a:solidFill>
                  <a:schemeClr val="tx1"/>
                </a:solidFill>
                <a:effectLst/>
                <a:latin typeface="+mn-lt"/>
                <a:ea typeface="+mn-ea"/>
                <a:cs typeface="+mn-cs"/>
              </a:rPr>
              <a:t>58.87</a:t>
            </a:r>
          </a:p>
          <a:p>
            <a:r>
              <a:rPr lang="en-US" sz="1200" kern="1200" dirty="0">
                <a:solidFill>
                  <a:schemeClr val="tx1"/>
                </a:solidFill>
                <a:effectLst/>
                <a:latin typeface="+mn-lt"/>
                <a:ea typeface="+mn-ea"/>
                <a:cs typeface="+mn-cs"/>
              </a:rPr>
              <a:t>67.06</a:t>
            </a:r>
          </a:p>
          <a:p>
            <a:r>
              <a:rPr lang="en-US" sz="1200" kern="1200" dirty="0">
                <a:solidFill>
                  <a:schemeClr val="tx1"/>
                </a:solidFill>
                <a:effectLst/>
                <a:latin typeface="+mn-lt"/>
                <a:ea typeface="+mn-ea"/>
                <a:cs typeface="+mn-cs"/>
              </a:rPr>
              <a:t>93.81</a:t>
            </a:r>
          </a:p>
          <a:p>
            <a:r>
              <a:rPr lang="en-US" sz="1200" kern="1200" dirty="0">
                <a:solidFill>
                  <a:schemeClr val="tx1"/>
                </a:solidFill>
                <a:effectLst/>
                <a:latin typeface="+mn-lt"/>
                <a:ea typeface="+mn-ea"/>
                <a:cs typeface="+mn-cs"/>
              </a:rPr>
              <a:t>65.71</a:t>
            </a:r>
          </a:p>
          <a:p>
            <a:r>
              <a:rPr lang="en-US" sz="1200" kern="1200" dirty="0">
                <a:solidFill>
                  <a:schemeClr val="tx1"/>
                </a:solidFill>
                <a:effectLst/>
                <a:latin typeface="+mn-lt"/>
                <a:ea typeface="+mn-ea"/>
                <a:cs typeface="+mn-cs"/>
              </a:rPr>
              <a:t>59.72</a:t>
            </a:r>
          </a:p>
          <a:p>
            <a:r>
              <a:rPr lang="en-US" sz="1200" kern="1200" dirty="0">
                <a:solidFill>
                  <a:schemeClr val="tx1"/>
                </a:solidFill>
                <a:effectLst/>
                <a:latin typeface="+mn-lt"/>
                <a:ea typeface="+mn-ea"/>
                <a:cs typeface="+mn-cs"/>
              </a:rPr>
              <a:t>53.28</a:t>
            </a:r>
          </a:p>
          <a:p>
            <a:r>
              <a:rPr lang="en-US" sz="1200" kern="1200" dirty="0">
                <a:solidFill>
                  <a:schemeClr val="tx1"/>
                </a:solidFill>
                <a:effectLst/>
                <a:latin typeface="+mn-lt"/>
                <a:ea typeface="+mn-ea"/>
                <a:cs typeface="+mn-cs"/>
              </a:rPr>
              <a:t>2060</a:t>
            </a:r>
          </a:p>
          <a:p>
            <a:r>
              <a:rPr lang="en-US" sz="1200" kern="1200" dirty="0">
                <a:solidFill>
                  <a:schemeClr val="tx1"/>
                </a:solidFill>
                <a:effectLst/>
                <a:latin typeface="+mn-lt"/>
                <a:ea typeface="+mn-ea"/>
                <a:cs typeface="+mn-cs"/>
              </a:rPr>
              <a:t>0</a:t>
            </a:r>
          </a:p>
          <a:p>
            <a:r>
              <a:rPr lang="en-US" sz="1200" kern="1200" dirty="0">
                <a:solidFill>
                  <a:schemeClr val="tx1"/>
                </a:solidFill>
                <a:effectLst/>
                <a:latin typeface="+mn-lt"/>
                <a:ea typeface="+mn-ea"/>
                <a:cs typeface="+mn-cs"/>
              </a:rPr>
              <a:t>1.54</a:t>
            </a:r>
          </a:p>
          <a:p>
            <a:r>
              <a:rPr lang="en-US" sz="1200" kern="1200" dirty="0">
                <a:solidFill>
                  <a:schemeClr val="tx1"/>
                </a:solidFill>
                <a:effectLst/>
                <a:latin typeface="+mn-lt"/>
                <a:ea typeface="+mn-ea"/>
                <a:cs typeface="+mn-cs"/>
              </a:rPr>
              <a:t>20.44</a:t>
            </a:r>
          </a:p>
          <a:p>
            <a:r>
              <a:rPr lang="en-US" sz="1200" kern="1200" dirty="0">
                <a:solidFill>
                  <a:schemeClr val="tx1"/>
                </a:solidFill>
                <a:effectLst/>
                <a:latin typeface="+mn-lt"/>
                <a:ea typeface="+mn-ea"/>
                <a:cs typeface="+mn-cs"/>
              </a:rPr>
              <a:t>10.65</a:t>
            </a:r>
          </a:p>
          <a:p>
            <a:r>
              <a:rPr lang="en-US" sz="1200" kern="1200" dirty="0">
                <a:solidFill>
                  <a:schemeClr val="tx1"/>
                </a:solidFill>
                <a:effectLst/>
                <a:latin typeface="+mn-lt"/>
                <a:ea typeface="+mn-ea"/>
                <a:cs typeface="+mn-cs"/>
              </a:rPr>
              <a:t>60.37</a:t>
            </a:r>
          </a:p>
          <a:p>
            <a:r>
              <a:rPr lang="en-US" sz="1200" kern="1200" dirty="0">
                <a:solidFill>
                  <a:schemeClr val="tx1"/>
                </a:solidFill>
                <a:effectLst/>
                <a:latin typeface="+mn-lt"/>
                <a:ea typeface="+mn-ea"/>
                <a:cs typeface="+mn-cs"/>
              </a:rPr>
              <a:t>76.77</a:t>
            </a:r>
          </a:p>
          <a:p>
            <a:r>
              <a:rPr lang="en-US" sz="1200" kern="1200" dirty="0">
                <a:solidFill>
                  <a:schemeClr val="tx1"/>
                </a:solidFill>
                <a:effectLst/>
                <a:latin typeface="+mn-lt"/>
                <a:ea typeface="+mn-ea"/>
                <a:cs typeface="+mn-cs"/>
              </a:rPr>
              <a:t>124.76</a:t>
            </a:r>
          </a:p>
          <a:p>
            <a:r>
              <a:rPr lang="en-US" sz="1200" kern="1200" dirty="0">
                <a:solidFill>
                  <a:schemeClr val="tx1"/>
                </a:solidFill>
                <a:effectLst/>
                <a:latin typeface="+mn-lt"/>
                <a:ea typeface="+mn-ea"/>
                <a:cs typeface="+mn-cs"/>
              </a:rPr>
              <a:t>80.86</a:t>
            </a:r>
          </a:p>
          <a:p>
            <a:r>
              <a:rPr lang="en-US" sz="1200" kern="1200" dirty="0">
                <a:solidFill>
                  <a:schemeClr val="tx1"/>
                </a:solidFill>
                <a:effectLst/>
                <a:latin typeface="+mn-lt"/>
                <a:ea typeface="+mn-ea"/>
                <a:cs typeface="+mn-cs"/>
              </a:rPr>
              <a:t>61.14</a:t>
            </a:r>
          </a:p>
          <a:p>
            <a:r>
              <a:rPr lang="en-US" sz="1200" kern="1200" dirty="0">
                <a:solidFill>
                  <a:schemeClr val="tx1"/>
                </a:solidFill>
                <a:effectLst/>
                <a:latin typeface="+mn-lt"/>
                <a:ea typeface="+mn-ea"/>
                <a:cs typeface="+mn-cs"/>
              </a:rPr>
              <a:t>47.07</a:t>
            </a:r>
          </a:p>
          <a:p>
            <a:r>
              <a:rPr lang="en-US" sz="1200" kern="1200" dirty="0">
                <a:solidFill>
                  <a:schemeClr val="tx1"/>
                </a:solidFill>
                <a:effectLst/>
                <a:latin typeface="+mn-lt"/>
                <a:ea typeface="+mn-ea"/>
                <a:cs typeface="+mn-cs"/>
              </a:rPr>
              <a:t>2080</a:t>
            </a:r>
          </a:p>
          <a:p>
            <a:r>
              <a:rPr lang="en-US" sz="1200" kern="1200" dirty="0">
                <a:solidFill>
                  <a:schemeClr val="tx1"/>
                </a:solidFill>
                <a:effectLst/>
                <a:latin typeface="+mn-lt"/>
                <a:ea typeface="+mn-ea"/>
                <a:cs typeface="+mn-cs"/>
              </a:rPr>
              <a:t>0</a:t>
            </a:r>
          </a:p>
          <a:p>
            <a:r>
              <a:rPr lang="en-US" sz="1200" kern="1200" dirty="0">
                <a:solidFill>
                  <a:schemeClr val="tx1"/>
                </a:solidFill>
                <a:effectLst/>
                <a:latin typeface="+mn-lt"/>
                <a:ea typeface="+mn-ea"/>
                <a:cs typeface="+mn-cs"/>
              </a:rPr>
              <a:t>-2.51</a:t>
            </a:r>
          </a:p>
          <a:p>
            <a:r>
              <a:rPr lang="en-US" sz="1200" kern="1200" dirty="0">
                <a:solidFill>
                  <a:schemeClr val="tx1"/>
                </a:solidFill>
                <a:effectLst/>
                <a:latin typeface="+mn-lt"/>
                <a:ea typeface="+mn-ea"/>
                <a:cs typeface="+mn-cs"/>
              </a:rPr>
              <a:t>11.81</a:t>
            </a:r>
          </a:p>
          <a:p>
            <a:r>
              <a:rPr lang="en-US" sz="1200" kern="1200" dirty="0">
                <a:solidFill>
                  <a:schemeClr val="tx1"/>
                </a:solidFill>
                <a:effectLst/>
                <a:latin typeface="+mn-lt"/>
                <a:ea typeface="+mn-ea"/>
                <a:cs typeface="+mn-cs"/>
              </a:rPr>
              <a:t>1.91</a:t>
            </a:r>
          </a:p>
          <a:p>
            <a:r>
              <a:rPr lang="en-US" sz="1200" kern="1200" dirty="0">
                <a:solidFill>
                  <a:schemeClr val="tx1"/>
                </a:solidFill>
                <a:effectLst/>
                <a:latin typeface="+mn-lt"/>
                <a:ea typeface="+mn-ea"/>
                <a:cs typeface="+mn-cs"/>
              </a:rPr>
              <a:t>53.93</a:t>
            </a:r>
          </a:p>
          <a:p>
            <a:r>
              <a:rPr lang="en-US" sz="1200" kern="1200" dirty="0">
                <a:solidFill>
                  <a:schemeClr val="tx1"/>
                </a:solidFill>
                <a:effectLst/>
                <a:latin typeface="+mn-lt"/>
                <a:ea typeface="+mn-ea"/>
                <a:cs typeface="+mn-cs"/>
              </a:rPr>
              <a:t>78.91</a:t>
            </a:r>
          </a:p>
          <a:p>
            <a:r>
              <a:rPr lang="en-US" sz="1200" kern="1200" dirty="0">
                <a:solidFill>
                  <a:schemeClr val="tx1"/>
                </a:solidFill>
                <a:effectLst/>
                <a:latin typeface="+mn-lt"/>
                <a:ea typeface="+mn-ea"/>
                <a:cs typeface="+mn-cs"/>
              </a:rPr>
              <a:t>148.79</a:t>
            </a:r>
          </a:p>
          <a:p>
            <a:r>
              <a:rPr lang="en-US" sz="1200" kern="1200" dirty="0">
                <a:solidFill>
                  <a:schemeClr val="tx1"/>
                </a:solidFill>
                <a:effectLst/>
                <a:latin typeface="+mn-lt"/>
                <a:ea typeface="+mn-ea"/>
                <a:cs typeface="+mn-cs"/>
              </a:rPr>
              <a:t>87.99</a:t>
            </a:r>
          </a:p>
          <a:p>
            <a:r>
              <a:rPr lang="en-US" sz="1200" kern="1200" dirty="0">
                <a:solidFill>
                  <a:schemeClr val="tx1"/>
                </a:solidFill>
                <a:effectLst/>
                <a:latin typeface="+mn-lt"/>
                <a:ea typeface="+mn-ea"/>
                <a:cs typeface="+mn-cs"/>
              </a:rPr>
              <a:t>57.62</a:t>
            </a:r>
          </a:p>
          <a:p>
            <a:r>
              <a:rPr lang="en-US" sz="1200" kern="1200" dirty="0">
                <a:solidFill>
                  <a:schemeClr val="tx1"/>
                </a:solidFill>
                <a:effectLst/>
                <a:latin typeface="+mn-lt"/>
                <a:ea typeface="+mn-ea"/>
                <a:cs typeface="+mn-cs"/>
              </a:rPr>
              <a:t>38.22</a:t>
            </a:r>
          </a:p>
          <a:p>
            <a:r>
              <a:rPr lang="en-US" sz="1200" kern="1200" dirty="0">
                <a:solidFill>
                  <a:schemeClr val="tx1"/>
                </a:solidFill>
                <a:effectLst/>
                <a:latin typeface="+mn-lt"/>
                <a:ea typeface="+mn-ea"/>
                <a:cs typeface="+mn-cs"/>
              </a:rPr>
              <a:t>2100</a:t>
            </a:r>
          </a:p>
          <a:p>
            <a:r>
              <a:rPr lang="en-US" sz="1200" kern="1200" dirty="0">
                <a:solidFill>
                  <a:schemeClr val="tx1"/>
                </a:solidFill>
                <a:effectLst/>
                <a:latin typeface="+mn-lt"/>
                <a:ea typeface="+mn-ea"/>
                <a:cs typeface="+mn-cs"/>
              </a:rPr>
              <a:t>0</a:t>
            </a:r>
          </a:p>
          <a:p>
            <a:r>
              <a:rPr lang="en-US" sz="1200" kern="1200" dirty="0">
                <a:solidFill>
                  <a:schemeClr val="tx1"/>
                </a:solidFill>
                <a:effectLst/>
                <a:latin typeface="+mn-lt"/>
                <a:ea typeface="+mn-ea"/>
                <a:cs typeface="+mn-cs"/>
              </a:rPr>
              <a:t>-9.63</a:t>
            </a:r>
          </a:p>
          <a:p>
            <a:r>
              <a:rPr lang="en-US" sz="1200" kern="1200" dirty="0">
                <a:solidFill>
                  <a:schemeClr val="tx1"/>
                </a:solidFill>
                <a:effectLst/>
                <a:latin typeface="+mn-lt"/>
                <a:ea typeface="+mn-ea"/>
                <a:cs typeface="+mn-cs"/>
              </a:rPr>
              <a:t>10.05</a:t>
            </a:r>
          </a:p>
          <a:p>
            <a:r>
              <a:rPr lang="en-US" sz="1200" kern="1200" dirty="0">
                <a:solidFill>
                  <a:schemeClr val="tx1"/>
                </a:solidFill>
                <a:effectLst/>
                <a:latin typeface="+mn-lt"/>
                <a:ea typeface="+mn-ea"/>
                <a:cs typeface="+mn-cs"/>
              </a:rPr>
              <a:t>-2.75</a:t>
            </a:r>
          </a:p>
          <a:p>
            <a:r>
              <a:rPr lang="en-US" sz="1200" kern="1200" dirty="0">
                <a:solidFill>
                  <a:schemeClr val="tx1"/>
                </a:solidFill>
                <a:effectLst/>
                <a:latin typeface="+mn-lt"/>
                <a:ea typeface="+mn-ea"/>
                <a:cs typeface="+mn-cs"/>
              </a:rPr>
              <a:t>48.81</a:t>
            </a:r>
          </a:p>
          <a:p>
            <a:r>
              <a:rPr lang="en-US" sz="1200" kern="1200" dirty="0">
                <a:solidFill>
                  <a:schemeClr val="tx1"/>
                </a:solidFill>
                <a:effectLst/>
                <a:latin typeface="+mn-lt"/>
                <a:ea typeface="+mn-ea"/>
                <a:cs typeface="+mn-cs"/>
              </a:rPr>
              <a:t>76.69</a:t>
            </a:r>
          </a:p>
          <a:p>
            <a:r>
              <a:rPr lang="en-US" sz="1200" kern="1200" dirty="0">
                <a:solidFill>
                  <a:schemeClr val="tx1"/>
                </a:solidFill>
                <a:effectLst/>
                <a:latin typeface="+mn-lt"/>
                <a:ea typeface="+mn-ea"/>
                <a:cs typeface="+mn-cs"/>
              </a:rPr>
              <a:t>175.14</a:t>
            </a:r>
          </a:p>
          <a:p>
            <a:r>
              <a:rPr lang="en-US" sz="1200" kern="1200" dirty="0">
                <a:solidFill>
                  <a:schemeClr val="tx1"/>
                </a:solidFill>
                <a:effectLst/>
                <a:latin typeface="+mn-lt"/>
                <a:ea typeface="+mn-ea"/>
                <a:cs typeface="+mn-cs"/>
              </a:rPr>
              <a:t>82.66</a:t>
            </a:r>
          </a:p>
          <a:p>
            <a:r>
              <a:rPr lang="en-US" sz="1200" kern="1200" dirty="0">
                <a:solidFill>
                  <a:schemeClr val="tx1"/>
                </a:solidFill>
                <a:effectLst/>
                <a:latin typeface="+mn-lt"/>
                <a:ea typeface="+mn-ea"/>
                <a:cs typeface="+mn-cs"/>
              </a:rPr>
              <a:t>52.89</a:t>
            </a:r>
          </a:p>
          <a:p>
            <a:r>
              <a:rPr lang="en-US" sz="1200" kern="1200" dirty="0">
                <a:solidFill>
                  <a:schemeClr val="tx1"/>
                </a:solidFill>
                <a:effectLst/>
                <a:latin typeface="+mn-lt"/>
                <a:ea typeface="+mn-ea"/>
                <a:cs typeface="+mn-cs"/>
              </a:rPr>
              <a:t>30.45</a:t>
            </a:r>
            <a:endParaRPr lang="en-US" sz="1200" b="0" i="0" u="none" strike="noStrike" kern="1200" baseline="0" dirty="0">
              <a:solidFill>
                <a:schemeClr val="tx1"/>
              </a:solidFill>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A73D6722-9B4D-4E29-B226-C325925A8118}" type="slidenum">
              <a:rPr lang="en-US" smtClean="0"/>
              <a:pPr/>
              <a:t>28</a:t>
            </a:fld>
            <a:endParaRPr lang="en-US" dirty="0"/>
          </a:p>
        </p:txBody>
      </p:sp>
    </p:spTree>
    <p:extLst>
      <p:ext uri="{BB962C8B-B14F-4D97-AF65-F5344CB8AC3E}">
        <p14:creationId xmlns:p14="http://schemas.microsoft.com/office/powerpoint/2010/main" xmlns="" val="880698732"/>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l-GR" sz="1200" b="0" i="0" u="none" strike="noStrike" kern="1200" baseline="0" dirty="0">
                <a:solidFill>
                  <a:schemeClr val="tx1"/>
                </a:solidFill>
                <a:latin typeface="+mn-lt"/>
                <a:ea typeface="+mn-ea"/>
                <a:cs typeface="+mn-cs"/>
              </a:rPr>
              <a:t>Ο λόγος που οι εκπομπές άνθρακα δεν έχουν φορολογηθεί είναι πιθανώς τετραπλός. Πρώτον, μέχρι πρόσφατα, η υπερθέρμανση του πλανήτη δεν θεωρούνταν υψηλή προτεραιότητα. Δεύτερον, οποιαδήποτε πολιτική που συνεπάγεται κόστος σήμερα σε αντάλλαγμα για δύσκολα </a:t>
            </a:r>
            <a:r>
              <a:rPr lang="el-GR" sz="1200" b="0" i="0" u="none" strike="noStrike" kern="1200" baseline="0" dirty="0" err="1">
                <a:solidFill>
                  <a:schemeClr val="tx1"/>
                </a:solidFill>
                <a:latin typeface="+mn-lt"/>
                <a:ea typeface="+mn-ea"/>
                <a:cs typeface="+mn-cs"/>
              </a:rPr>
              <a:t>εκτιμήσιμα</a:t>
            </a:r>
            <a:r>
              <a:rPr lang="el-GR" sz="1200" b="0" i="0" u="none" strike="noStrike" kern="1200" baseline="0" dirty="0">
                <a:solidFill>
                  <a:schemeClr val="tx1"/>
                </a:solidFill>
                <a:latin typeface="+mn-lt"/>
                <a:ea typeface="+mn-ea"/>
                <a:cs typeface="+mn-cs"/>
              </a:rPr>
              <a:t> οφέλη στο μακρινό μέλλον είναι πολιτικά δύσκολο να προωθηθεί. Τρίτον, επειδή οι σχετικά φτωχοί σε κάθε χώρα τείνουν να έχουν αυτοκίνητα που είναι παλαιότερα και έχουν μεγαλύτερες εκπομπές, η πολιτική, εκτός εάν αντισταθμίζεται από τις κατάλληλες μεταβιβάσεις, είναι οπισθοδρομική. Τέταρτον, και πιθανώς το πιο σημαντικό, οι συζητήσεις πολιτικής οδηγούν σε έντονες αντιπαραθέσεις μεταξύ των αναδυόμενων αγορών και των προηγμένων οικονομιών. Ωστόσο, η </a:t>
            </a:r>
            <a:r>
              <a:rPr lang="el-GR" sz="1200" b="0" i="0" u="none" strike="noStrike" kern="1200" baseline="0" dirty="0" err="1">
                <a:solidFill>
                  <a:schemeClr val="tx1"/>
                </a:solidFill>
                <a:latin typeface="+mn-lt"/>
                <a:ea typeface="+mn-ea"/>
                <a:cs typeface="+mn-cs"/>
              </a:rPr>
              <a:t>Nobel</a:t>
            </a:r>
            <a:r>
              <a:rPr lang="el-GR" sz="1200" b="0" i="0" u="none" strike="noStrike" kern="1200" baseline="0" dirty="0">
                <a:solidFill>
                  <a:schemeClr val="tx1"/>
                </a:solidFill>
                <a:latin typeface="+mn-lt"/>
                <a:ea typeface="+mn-ea"/>
                <a:cs typeface="+mn-cs"/>
              </a:rPr>
              <a:t> </a:t>
            </a:r>
            <a:r>
              <a:rPr lang="el-GR" sz="1200" b="0" i="0" u="none" strike="noStrike" kern="1200" baseline="0" dirty="0" err="1">
                <a:solidFill>
                  <a:schemeClr val="tx1"/>
                </a:solidFill>
                <a:latin typeface="+mn-lt"/>
                <a:ea typeface="+mn-ea"/>
                <a:cs typeface="+mn-cs"/>
              </a:rPr>
              <a:t>Laurette</a:t>
            </a:r>
            <a:r>
              <a:rPr lang="el-GR" sz="1200" b="0" i="0" u="none" strike="noStrike" kern="1200" baseline="0" dirty="0">
                <a:solidFill>
                  <a:schemeClr val="tx1"/>
                </a:solidFill>
                <a:latin typeface="+mn-lt"/>
                <a:ea typeface="+mn-ea"/>
                <a:cs typeface="+mn-cs"/>
              </a:rPr>
              <a:t> </a:t>
            </a:r>
            <a:r>
              <a:rPr lang="el-GR" sz="1200" b="0" i="0" u="none" strike="noStrike" kern="1200" baseline="0" dirty="0" err="1">
                <a:solidFill>
                  <a:schemeClr val="tx1"/>
                </a:solidFill>
                <a:latin typeface="+mn-lt"/>
                <a:ea typeface="+mn-ea"/>
                <a:cs typeface="+mn-cs"/>
              </a:rPr>
              <a:t>William</a:t>
            </a:r>
            <a:r>
              <a:rPr lang="el-GR" sz="1200" b="0" i="0" u="none" strike="noStrike" kern="1200" baseline="0" dirty="0">
                <a:solidFill>
                  <a:schemeClr val="tx1"/>
                </a:solidFill>
                <a:latin typeface="+mn-lt"/>
                <a:ea typeface="+mn-ea"/>
                <a:cs typeface="+mn-cs"/>
              </a:rPr>
              <a:t> </a:t>
            </a:r>
            <a:r>
              <a:rPr lang="el-GR" sz="1200" b="0" i="0" u="none" strike="noStrike" kern="1200" baseline="0" dirty="0" err="1">
                <a:solidFill>
                  <a:schemeClr val="tx1"/>
                </a:solidFill>
                <a:latin typeface="+mn-lt"/>
                <a:ea typeface="+mn-ea"/>
                <a:cs typeface="+mn-cs"/>
              </a:rPr>
              <a:t>Nordhaus</a:t>
            </a:r>
            <a:r>
              <a:rPr lang="el-GR" sz="1200" b="0" i="0" u="none" strike="noStrike" kern="1200" baseline="0" dirty="0">
                <a:solidFill>
                  <a:schemeClr val="tx1"/>
                </a:solidFill>
                <a:latin typeface="+mn-lt"/>
                <a:ea typeface="+mn-ea"/>
                <a:cs typeface="+mn-cs"/>
              </a:rPr>
              <a:t> προτείνει οι χώρες να επιβάλλουν φόρους άνθρακα και επίσης να επιβάλλουν δασμούς άνθρακα σε αγαθά που εισάγονται από χώρες που αποτυγχάνουν να επιβάλλουν φόρους άνθρακα στην παραγωγή τους.</a:t>
            </a:r>
            <a:r>
              <a:rPr lang="en-US" sz="1200" b="0" i="0" u="none" strike="noStrike" kern="1200" baseline="0" dirty="0">
                <a:solidFill>
                  <a:schemeClr val="tx1"/>
                </a:solidFill>
                <a:latin typeface="+mn-lt"/>
                <a:ea typeface="+mn-ea"/>
                <a:cs typeface="+mn-cs"/>
              </a:rPr>
              <a:t>  </a:t>
            </a:r>
            <a:endParaRPr lang="en-US" dirty="0"/>
          </a:p>
        </p:txBody>
      </p:sp>
      <p:sp>
        <p:nvSpPr>
          <p:cNvPr id="4" name="Slide Number Placeholder 3"/>
          <p:cNvSpPr>
            <a:spLocks noGrp="1"/>
          </p:cNvSpPr>
          <p:nvPr>
            <p:ph type="sldNum" sz="quarter" idx="10"/>
          </p:nvPr>
        </p:nvSpPr>
        <p:spPr/>
        <p:txBody>
          <a:bodyPr/>
          <a:lstStyle/>
          <a:p>
            <a:fld id="{A73D6722-9B4D-4E29-B226-C325925A8118}" type="slidenum">
              <a:rPr lang="en-US" smtClean="0"/>
              <a:pPr/>
              <a:t>29</a:t>
            </a:fld>
            <a:endParaRPr lang="en-US" dirty="0"/>
          </a:p>
        </p:txBody>
      </p:sp>
    </p:spTree>
    <p:extLst>
      <p:ext uri="{BB962C8B-B14F-4D97-AF65-F5344CB8AC3E}">
        <p14:creationId xmlns:p14="http://schemas.microsoft.com/office/powerpoint/2010/main" xmlns="" val="161257557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l-GR" sz="1200" b="0" i="0" u="none" strike="noStrike" kern="1200" baseline="0" dirty="0">
                <a:solidFill>
                  <a:schemeClr val="tx1"/>
                </a:solidFill>
                <a:latin typeface="+mn-lt"/>
                <a:ea typeface="+mn-ea"/>
                <a:cs typeface="+mn-cs"/>
              </a:rPr>
              <a:t>Το γενικό θέμα αυτού του κεφαλαίου είναι ότι η ανάπτυξη είναι μια σύνθετη διαδικασία και οι πολιτικές για να γίνει δίκαιη και βιώσιμη είναι ουσιαστικής σημασίας.</a:t>
            </a:r>
            <a:endParaRPr lang="en-US" dirty="0"/>
          </a:p>
        </p:txBody>
      </p:sp>
      <p:sp>
        <p:nvSpPr>
          <p:cNvPr id="4" name="Slide Number Placeholder 3"/>
          <p:cNvSpPr>
            <a:spLocks noGrp="1"/>
          </p:cNvSpPr>
          <p:nvPr>
            <p:ph type="sldNum" sz="quarter" idx="10"/>
          </p:nvPr>
        </p:nvSpPr>
        <p:spPr/>
        <p:txBody>
          <a:bodyPr/>
          <a:lstStyle/>
          <a:p>
            <a:fld id="{A73D6722-9B4D-4E29-B226-C325925A8118}" type="slidenum">
              <a:rPr lang="en-US" smtClean="0"/>
              <a:pPr/>
              <a:t>3</a:t>
            </a:fld>
            <a:endParaRPr lang="en-US" dirty="0"/>
          </a:p>
        </p:txBody>
      </p:sp>
    </p:spTree>
    <p:extLst>
      <p:ext uri="{BB962C8B-B14F-4D97-AF65-F5344CB8AC3E}">
        <p14:creationId xmlns:p14="http://schemas.microsoft.com/office/powerpoint/2010/main" xmlns="" val="212497966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l-GR" sz="1200" b="0" i="0" u="none" strike="noStrike" kern="1200" baseline="0" dirty="0">
                <a:solidFill>
                  <a:schemeClr val="tx1"/>
                </a:solidFill>
                <a:latin typeface="+mn-lt"/>
                <a:ea typeface="+mn-ea"/>
                <a:cs typeface="+mn-cs"/>
              </a:rPr>
              <a:t>Κοιτάζοντας γύρω μας, έχουμε την εντύπωση της γρήγορης τεχνολογικής αλλαγής, είτε πρόκειται για την εισαγωγή ρομπότ, την ανάπτυξη τεχνητής νοημοσύνης, τη χρήση μηχανικής μάθησης ή, πιο συγκεκριμένα, τον αριθμό των εφαρμογών που μπορούμε να χρησιμοποιήσουμε στα έξυπνα τηλέφωνά μας. Θα περίμενε κανείς ότι αυτό θα αντικατοπτριζόταν στην υψηλότερη μετρούμενη αύξηση της παραγωγικότητας. Ωστόσο, όπως είδαμε στον Πίνακα 1-2 στο Κεφάλαιο 1, η μετρούμενη αύξηση της παραγωγικότητας στις ΗΠΑ έχει επιβραδυνθεί από τα μέσα της δεκαετίας του 2000, με ρυθμό μικρότερο από το ήμισυ του ρυθμού των προηγούμενων δεκαετιών.</a:t>
            </a:r>
            <a:endParaRPr lang="en-US" dirty="0"/>
          </a:p>
        </p:txBody>
      </p:sp>
      <p:sp>
        <p:nvSpPr>
          <p:cNvPr id="4" name="Slide Number Placeholder 3"/>
          <p:cNvSpPr>
            <a:spLocks noGrp="1"/>
          </p:cNvSpPr>
          <p:nvPr>
            <p:ph type="sldNum" sz="quarter" idx="10"/>
          </p:nvPr>
        </p:nvSpPr>
        <p:spPr/>
        <p:txBody>
          <a:bodyPr/>
          <a:lstStyle/>
          <a:p>
            <a:fld id="{A73D6722-9B4D-4E29-B226-C325925A8118}" type="slidenum">
              <a:rPr lang="en-US" smtClean="0"/>
              <a:pPr/>
              <a:t>4</a:t>
            </a:fld>
            <a:endParaRPr lang="en-US" dirty="0"/>
          </a:p>
        </p:txBody>
      </p:sp>
    </p:spTree>
    <p:extLst>
      <p:ext uri="{BB962C8B-B14F-4D97-AF65-F5344CB8AC3E}">
        <p14:creationId xmlns:p14="http://schemas.microsoft.com/office/powerpoint/2010/main" xmlns="" val="173609794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l-GR" sz="1200" b="0" i="0" u="none" strike="noStrike" kern="1200" baseline="0" dirty="0">
                <a:solidFill>
                  <a:schemeClr val="tx1"/>
                </a:solidFill>
                <a:latin typeface="+mn-lt"/>
                <a:ea typeface="+mn-ea"/>
                <a:cs typeface="+mn-cs"/>
              </a:rPr>
              <a:t>Θα μπορούσε να υπάρχει σφάλμα μέτρησης σε σχέση με τον τρόπο με τον οποίο μετράμε την τεχνολογική πρόοδο ή/και την παραγωγικότητα. Όσον αφορά την αύξηση της παραγωγικότητας, η έρευνα δείχνει ότι έχουμε κάποια εσφαλμένη μέτρηση, αλλά ότι αυτό μπορεί να εξηγήσει μόνο ένα μικρό μέρος της μείωσης της μετρούμενης αύξησης της παραγωγικότητας.</a:t>
            </a:r>
            <a:endParaRPr lang="en-US" dirty="0"/>
          </a:p>
        </p:txBody>
      </p:sp>
      <p:sp>
        <p:nvSpPr>
          <p:cNvPr id="4" name="Slide Number Placeholder 3"/>
          <p:cNvSpPr>
            <a:spLocks noGrp="1"/>
          </p:cNvSpPr>
          <p:nvPr>
            <p:ph type="sldNum" sz="quarter" idx="10"/>
          </p:nvPr>
        </p:nvSpPr>
        <p:spPr/>
        <p:txBody>
          <a:bodyPr/>
          <a:lstStyle/>
          <a:p>
            <a:fld id="{A73D6722-9B4D-4E29-B226-C325925A8118}" type="slidenum">
              <a:rPr lang="en-US" smtClean="0"/>
              <a:pPr/>
              <a:t>5</a:t>
            </a:fld>
            <a:endParaRPr lang="en-US" dirty="0"/>
          </a:p>
        </p:txBody>
      </p:sp>
    </p:spTree>
    <p:extLst>
      <p:ext uri="{BB962C8B-B14F-4D97-AF65-F5344CB8AC3E}">
        <p14:creationId xmlns:p14="http://schemas.microsoft.com/office/powerpoint/2010/main" xmlns="" val="95164658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l-GR" sz="1200" b="0" i="0" u="none" strike="noStrike" kern="1200" baseline="0" dirty="0">
                <a:solidFill>
                  <a:schemeClr val="tx1"/>
                </a:solidFill>
                <a:latin typeface="+mn-lt"/>
                <a:ea typeface="+mn-ea"/>
                <a:cs typeface="+mn-cs"/>
              </a:rPr>
              <a:t>Αυτές οι μεγάλες καινοτομίες έχουν επιπτώσεις που διαρκούν δεκαετίες μετά την εισαγωγή τους. Μεταμορφώνουν τις μεθόδους παραγωγής και τη ζωή γενικότερα με συχνά ριζικούς τρόπους.</a:t>
            </a:r>
            <a:endParaRPr lang="en-US" dirty="0"/>
          </a:p>
        </p:txBody>
      </p:sp>
      <p:sp>
        <p:nvSpPr>
          <p:cNvPr id="4" name="Slide Number Placeholder 3"/>
          <p:cNvSpPr>
            <a:spLocks noGrp="1"/>
          </p:cNvSpPr>
          <p:nvPr>
            <p:ph type="sldNum" sz="quarter" idx="10"/>
          </p:nvPr>
        </p:nvSpPr>
        <p:spPr/>
        <p:txBody>
          <a:bodyPr/>
          <a:lstStyle/>
          <a:p>
            <a:fld id="{A73D6722-9B4D-4E29-B226-C325925A8118}" type="slidenum">
              <a:rPr lang="en-US" smtClean="0"/>
              <a:pPr/>
              <a:t>6</a:t>
            </a:fld>
            <a:endParaRPr lang="en-US" dirty="0"/>
          </a:p>
        </p:txBody>
      </p:sp>
    </p:spTree>
    <p:extLst>
      <p:ext uri="{BB962C8B-B14F-4D97-AF65-F5344CB8AC3E}">
        <p14:creationId xmlns:p14="http://schemas.microsoft.com/office/powerpoint/2010/main" xmlns="" val="54497364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l-GR" sz="1200" b="0" i="0" u="none" strike="noStrike" kern="1200" baseline="0" dirty="0">
                <a:solidFill>
                  <a:schemeClr val="tx1"/>
                </a:solidFill>
                <a:latin typeface="+mn-lt"/>
                <a:ea typeface="+mn-ea"/>
                <a:cs typeface="+mn-cs"/>
              </a:rPr>
              <a:t>Ποιος έχει δίκιο, ποιος έχει άδικο; Η ειλικρινής απάντηση είναι ότι κανείς δεν ξέρει πραγματικά. Υπάρχουν πολλές θεαματικά λανθασμένες προβλέψεις, συμπεριλαμβανομένης αυτής του </a:t>
            </a:r>
            <a:r>
              <a:rPr lang="el-GR" sz="1200" b="0" i="0" u="none" strike="noStrike" kern="1200" baseline="0" dirty="0" err="1">
                <a:solidFill>
                  <a:schemeClr val="tx1"/>
                </a:solidFill>
                <a:latin typeface="+mn-lt"/>
                <a:ea typeface="+mn-ea"/>
                <a:cs typeface="+mn-cs"/>
              </a:rPr>
              <a:t>Thomas</a:t>
            </a:r>
            <a:r>
              <a:rPr lang="el-GR" sz="1200" b="0" i="0" u="none" strike="noStrike" kern="1200" baseline="0" dirty="0">
                <a:solidFill>
                  <a:schemeClr val="tx1"/>
                </a:solidFill>
                <a:latin typeface="+mn-lt"/>
                <a:ea typeface="+mn-ea"/>
                <a:cs typeface="+mn-cs"/>
              </a:rPr>
              <a:t> </a:t>
            </a:r>
            <a:r>
              <a:rPr lang="el-GR" sz="1200" b="0" i="0" u="none" strike="noStrike" kern="1200" baseline="0" dirty="0" err="1">
                <a:solidFill>
                  <a:schemeClr val="tx1"/>
                </a:solidFill>
                <a:latin typeface="+mn-lt"/>
                <a:ea typeface="+mn-ea"/>
                <a:cs typeface="+mn-cs"/>
              </a:rPr>
              <a:t>Watson</a:t>
            </a:r>
            <a:r>
              <a:rPr lang="el-GR" sz="1200" b="0" i="0" u="none" strike="noStrike" kern="1200" baseline="0" dirty="0">
                <a:solidFill>
                  <a:schemeClr val="tx1"/>
                </a:solidFill>
                <a:latin typeface="+mn-lt"/>
                <a:ea typeface="+mn-ea"/>
                <a:cs typeface="+mn-cs"/>
              </a:rPr>
              <a:t>, πρώην CEO της IBM, ο οποίος το 1943 είπε: «Νομίζω ότι υπάρχει μια παγκόσμια αγορά για ίσως πέντε υπολογιστές</a:t>
            </a:r>
            <a:r>
              <a:rPr lang="el-GR" sz="1200" b="0" i="0" u="none" strike="noStrike" kern="1200" baseline="0" dirty="0" smtClean="0">
                <a:solidFill>
                  <a:schemeClr val="tx1"/>
                </a:solidFill>
                <a:latin typeface="+mn-lt"/>
                <a:ea typeface="+mn-ea"/>
                <a:cs typeface="+mn-cs"/>
              </a:rPr>
              <a:t>».</a:t>
            </a:r>
            <a:endParaRPr lang="en-US" dirty="0"/>
          </a:p>
        </p:txBody>
      </p:sp>
      <p:sp>
        <p:nvSpPr>
          <p:cNvPr id="4" name="Slide Number Placeholder 3"/>
          <p:cNvSpPr>
            <a:spLocks noGrp="1"/>
          </p:cNvSpPr>
          <p:nvPr>
            <p:ph type="sldNum" sz="quarter" idx="10"/>
          </p:nvPr>
        </p:nvSpPr>
        <p:spPr/>
        <p:txBody>
          <a:bodyPr/>
          <a:lstStyle/>
          <a:p>
            <a:fld id="{A73D6722-9B4D-4E29-B226-C325925A8118}" type="slidenum">
              <a:rPr lang="en-US" smtClean="0"/>
              <a:pPr/>
              <a:t>7</a:t>
            </a:fld>
            <a:endParaRPr lang="en-US" dirty="0"/>
          </a:p>
        </p:txBody>
      </p:sp>
    </p:spTree>
    <p:extLst>
      <p:ext uri="{BB962C8B-B14F-4D97-AF65-F5344CB8AC3E}">
        <p14:creationId xmlns:p14="http://schemas.microsoft.com/office/powerpoint/2010/main" xmlns="" val="298653874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l-GR" sz="1200" b="0" i="0" u="none" strike="noStrike" kern="1200" baseline="0" dirty="0">
                <a:solidFill>
                  <a:schemeClr val="tx1"/>
                </a:solidFill>
                <a:latin typeface="+mn-lt"/>
                <a:ea typeface="+mn-ea"/>
                <a:cs typeface="+mn-cs"/>
              </a:rPr>
              <a:t>Κατά τη διάρκεια της Μεγάλης Ύφεσης, ένα κίνημα γνωστό ως κίνημα τεχνοκρατίας υποστήριξε ότι η υψηλή ανεργία οφειλόταν στην εισαγωγή μηχανημάτων και ότι τα πράγματα ασφαλώς θα χειροτέρευαν εάν επιτρεπόταν να συνεχιστεί η τεχνολογική πρόοδος</a:t>
            </a:r>
            <a:endParaRPr lang="en-US" dirty="0"/>
          </a:p>
        </p:txBody>
      </p:sp>
      <p:sp>
        <p:nvSpPr>
          <p:cNvPr id="4" name="Slide Number Placeholder 3"/>
          <p:cNvSpPr>
            <a:spLocks noGrp="1"/>
          </p:cNvSpPr>
          <p:nvPr>
            <p:ph type="sldNum" sz="quarter" idx="10"/>
          </p:nvPr>
        </p:nvSpPr>
        <p:spPr/>
        <p:txBody>
          <a:bodyPr/>
          <a:lstStyle/>
          <a:p>
            <a:fld id="{A73D6722-9B4D-4E29-B226-C325925A8118}" type="slidenum">
              <a:rPr lang="en-US" smtClean="0"/>
              <a:pPr/>
              <a:t>8</a:t>
            </a:fld>
            <a:endParaRPr lang="en-US" dirty="0"/>
          </a:p>
        </p:txBody>
      </p:sp>
    </p:spTree>
    <p:extLst>
      <p:ext uri="{BB962C8B-B14F-4D97-AF65-F5344CB8AC3E}">
        <p14:creationId xmlns:p14="http://schemas.microsoft.com/office/powerpoint/2010/main" xmlns="" val="141191580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l-GR" sz="1200" b="0" i="0" u="none" strike="noStrike" kern="1200" baseline="0" dirty="0">
                <a:solidFill>
                  <a:schemeClr val="tx1"/>
                </a:solidFill>
                <a:latin typeface="+mn-lt"/>
                <a:ea typeface="+mn-ea"/>
                <a:cs typeface="+mn-cs"/>
              </a:rPr>
              <a:t>Στις Ηνωμένες Πολιτείες, το πραγματικό κατά κεφαλή προϊόν έχει δεκαπλασιαστεί από το 1890 και, αντί να μειώνεται, η απασχόληση έχει αυξηθεί κατά 6,5 φορές (αντανακλώντας μια παράλληλη αύξηση του μεγέθους του πληθυσμού των ΗΠΑ).</a:t>
            </a:r>
            <a:endParaRPr lang="en-US" dirty="0"/>
          </a:p>
        </p:txBody>
      </p:sp>
      <p:sp>
        <p:nvSpPr>
          <p:cNvPr id="4" name="Slide Number Placeholder 3"/>
          <p:cNvSpPr>
            <a:spLocks noGrp="1"/>
          </p:cNvSpPr>
          <p:nvPr>
            <p:ph type="sldNum" sz="quarter" idx="10"/>
          </p:nvPr>
        </p:nvSpPr>
        <p:spPr/>
        <p:txBody>
          <a:bodyPr/>
          <a:lstStyle/>
          <a:p>
            <a:fld id="{A73D6722-9B4D-4E29-B226-C325925A8118}" type="slidenum">
              <a:rPr lang="en-US" smtClean="0"/>
              <a:pPr/>
              <a:t>9</a:t>
            </a:fld>
            <a:endParaRPr lang="en-US" dirty="0"/>
          </a:p>
        </p:txBody>
      </p:sp>
    </p:spTree>
    <p:extLst>
      <p:ext uri="{BB962C8B-B14F-4D97-AF65-F5344CB8AC3E}">
        <p14:creationId xmlns:p14="http://schemas.microsoft.com/office/powerpoint/2010/main" xmlns="" val="298041508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ectangle 9"/>
          <p:cNvSpPr/>
          <p:nvPr/>
        </p:nvSpPr>
        <p:spPr bwMode="white">
          <a:xfrm>
            <a:off x="0" y="0"/>
            <a:ext cx="9144000" cy="3886200"/>
          </a:xfrm>
          <a:prstGeom prst="rect">
            <a:avLst/>
          </a:prstGeom>
          <a:solidFill>
            <a:srgbClr val="007FA3"/>
          </a:solidFill>
          <a:ln>
            <a:solidFill>
              <a:srgbClr val="007FA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ctrTitle"/>
          </p:nvPr>
        </p:nvSpPr>
        <p:spPr>
          <a:xfrm>
            <a:off x="685800" y="762000"/>
            <a:ext cx="7772400" cy="2838451"/>
          </a:xfrm>
        </p:spPr>
        <p:txBody>
          <a:bodyPr anchor="b">
            <a:noAutofit/>
          </a:bodyPr>
          <a:lstStyle>
            <a:lvl1pPr algn="l">
              <a:defRPr sz="3600">
                <a:solidFill>
                  <a:schemeClr val="bg1"/>
                </a:solidFill>
              </a:defRPr>
            </a:lvl1pPr>
          </a:lstStyle>
          <a:p>
            <a:r>
              <a:rPr lang="en-US" dirty="0"/>
              <a:t>Click to edit Master title style</a:t>
            </a:r>
          </a:p>
        </p:txBody>
      </p:sp>
      <p:sp>
        <p:nvSpPr>
          <p:cNvPr id="3" name="Subtitle 2"/>
          <p:cNvSpPr>
            <a:spLocks noGrp="1"/>
          </p:cNvSpPr>
          <p:nvPr>
            <p:ph type="subTitle" idx="1"/>
          </p:nvPr>
        </p:nvSpPr>
        <p:spPr>
          <a:xfrm>
            <a:off x="674687" y="3962400"/>
            <a:ext cx="7794626" cy="1752600"/>
          </a:xfrm>
        </p:spPr>
        <p:txBody>
          <a:bodyPr>
            <a:noAutofit/>
          </a:bodyPr>
          <a:lstStyle>
            <a:lvl1pPr marL="0" indent="0" algn="l">
              <a:spcBef>
                <a:spcPts val="0"/>
              </a:spcBef>
              <a:buNone/>
              <a:defRPr sz="18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12" name="Footer Placeholder 4"/>
          <p:cNvSpPr>
            <a:spLocks noGrp="1"/>
          </p:cNvSpPr>
          <p:nvPr>
            <p:ph type="ftr" sz="quarter" idx="11"/>
          </p:nvPr>
        </p:nvSpPr>
        <p:spPr>
          <a:xfrm>
            <a:off x="93969" y="6172200"/>
            <a:ext cx="8595360" cy="235463"/>
          </a:xfrm>
        </p:spPr>
        <p:txBody>
          <a:bodyPr/>
          <a:lstStyle/>
          <a:p>
            <a:endParaRPr lang="en-US" dirty="0"/>
          </a:p>
        </p:txBody>
      </p:sp>
      <p:sp>
        <p:nvSpPr>
          <p:cNvPr id="4" name="Date Placeholder 3"/>
          <p:cNvSpPr>
            <a:spLocks noGrp="1"/>
          </p:cNvSpPr>
          <p:nvPr>
            <p:ph type="dt" sz="half" idx="10"/>
          </p:nvPr>
        </p:nvSpPr>
        <p:spPr/>
        <p:txBody>
          <a:bodyPr/>
          <a:lstStyle/>
          <a:p>
            <a:fld id="{A9DF6EFB-3F44-496C-A842-1E0B3D3B975A}" type="datetimeFigureOut">
              <a:rPr lang="en-US" smtClean="0"/>
              <a:pPr/>
              <a:t>5/22/2022</a:t>
            </a:fld>
            <a:endParaRPr lang="en-US" dirty="0"/>
          </a:p>
        </p:txBody>
      </p:sp>
      <p:sp>
        <p:nvSpPr>
          <p:cNvPr id="6" name="Slide Number Placeholder 5"/>
          <p:cNvSpPr>
            <a:spLocks noGrp="1"/>
          </p:cNvSpPr>
          <p:nvPr>
            <p:ph type="sldNum" sz="quarter" idx="12"/>
          </p:nvPr>
        </p:nvSpPr>
        <p:spPr/>
        <p:txBody>
          <a:bodyPr/>
          <a:lstStyle/>
          <a:p>
            <a:fld id="{200B2350-5261-4F5C-9DF5-EF0D264FC8D2}" type="slidenum">
              <a:rPr lang="en-US" smtClean="0"/>
              <a:pPr/>
              <a:t>‹#›</a:t>
            </a:fld>
            <a:endParaRPr lang="en-US" dirty="0"/>
          </a:p>
        </p:txBody>
      </p:sp>
      <p:sp>
        <p:nvSpPr>
          <p:cNvPr id="9" name="TextBox 8"/>
          <p:cNvSpPr txBox="1"/>
          <p:nvPr userDrawn="1"/>
        </p:nvSpPr>
        <p:spPr>
          <a:xfrm>
            <a:off x="1533525" y="6374626"/>
            <a:ext cx="7162800" cy="276999"/>
          </a:xfrm>
          <a:prstGeom prst="rect">
            <a:avLst/>
          </a:prstGeom>
          <a:noFill/>
        </p:spPr>
        <p:txBody>
          <a:bodyPr wrap="square" rtlCol="0">
            <a:spAutoFit/>
          </a:bodyPr>
          <a:lstStyle/>
          <a:p>
            <a:pPr marL="0" marR="0" indent="0" algn="r" defTabSz="914400" rtl="0" eaLnBrk="1" fontAlgn="auto" latinLnBrk="0" hangingPunct="1">
              <a:lnSpc>
                <a:spcPct val="100000"/>
              </a:lnSpc>
              <a:spcBef>
                <a:spcPts val="0"/>
              </a:spcBef>
              <a:spcAft>
                <a:spcPts val="0"/>
              </a:spcAft>
              <a:buClrTx/>
              <a:buSzTx/>
              <a:buFontTx/>
              <a:buNone/>
              <a:tabLst/>
              <a:defRPr/>
            </a:pPr>
            <a:r>
              <a:rPr lang="en-US" altLang="en-US" sz="1200" dirty="0">
                <a:latin typeface="Verdana" panose="020B0604030504040204" pitchFamily="34" charset="0"/>
              </a:rPr>
              <a:t>Copyright © 2020 by Pearson Education, Inc. All Rights Reserved</a:t>
            </a:r>
          </a:p>
        </p:txBody>
      </p:sp>
      <p:pic>
        <p:nvPicPr>
          <p:cNvPr id="11" name="Picture 10" descr="Pearson Logo"/>
          <p:cNvPicPr>
            <a:picLocks noChangeAspect="1"/>
          </p:cNvPicPr>
          <p:nvPr userDrawn="1"/>
        </p:nvPicPr>
        <p:blipFill>
          <a:blip r:embed="rId2" cstate="print">
            <a:extLst>
              <a:ext uri="{28A0092B-C50C-407E-A947-70E740481C1C}">
                <a14:useLocalDpi xmlns:a14="http://schemas.microsoft.com/office/drawing/2010/main" xmlns="" val="0"/>
              </a:ext>
            </a:extLst>
          </a:blip>
          <a:stretch>
            <a:fillRect/>
          </a:stretch>
        </p:blipFill>
        <p:spPr>
          <a:xfrm>
            <a:off x="457200" y="6376789"/>
            <a:ext cx="918000" cy="279915"/>
          </a:xfrm>
          <a:prstGeom prst="rect">
            <a:avLst/>
          </a:prstGeom>
        </p:spPr>
      </p:pic>
    </p:spTree>
    <p:extLst>
      <p:ext uri="{BB962C8B-B14F-4D97-AF65-F5344CB8AC3E}">
        <p14:creationId xmlns:p14="http://schemas.microsoft.com/office/powerpoint/2010/main" xmlns="" val="8879806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4_Title and 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a:xfrm>
            <a:off x="457200" y="1600201"/>
            <a:ext cx="8229600" cy="838200"/>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Content Placeholder 2"/>
          <p:cNvSpPr>
            <a:spLocks noGrp="1"/>
          </p:cNvSpPr>
          <p:nvPr>
            <p:ph idx="13"/>
          </p:nvPr>
        </p:nvSpPr>
        <p:spPr>
          <a:xfrm>
            <a:off x="447675" y="3048000"/>
            <a:ext cx="8229600" cy="609600"/>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Footer Placeholder 4"/>
          <p:cNvSpPr>
            <a:spLocks noGrp="1"/>
          </p:cNvSpPr>
          <p:nvPr>
            <p:ph type="ftr" sz="quarter" idx="11"/>
          </p:nvPr>
        </p:nvSpPr>
        <p:spPr>
          <a:xfrm>
            <a:off x="93969" y="6172200"/>
            <a:ext cx="8595360" cy="235463"/>
          </a:xfrm>
        </p:spPr>
        <p:txBody>
          <a:bodyPr/>
          <a:lstStyle/>
          <a:p>
            <a:endParaRPr lang="en-US" dirty="0"/>
          </a:p>
        </p:txBody>
      </p:sp>
      <p:sp>
        <p:nvSpPr>
          <p:cNvPr id="4" name="Date Placeholder 3"/>
          <p:cNvSpPr>
            <a:spLocks noGrp="1"/>
          </p:cNvSpPr>
          <p:nvPr>
            <p:ph type="dt" sz="half" idx="10"/>
          </p:nvPr>
        </p:nvSpPr>
        <p:spPr/>
        <p:txBody>
          <a:bodyPr/>
          <a:lstStyle/>
          <a:p>
            <a:fld id="{A9DF6EFB-3F44-496C-A842-1E0B3D3B975A}" type="datetimeFigureOut">
              <a:rPr lang="en-US" smtClean="0"/>
              <a:pPr/>
              <a:t>5/22/2022</a:t>
            </a:fld>
            <a:endParaRPr lang="en-US" dirty="0"/>
          </a:p>
        </p:txBody>
      </p:sp>
      <p:sp>
        <p:nvSpPr>
          <p:cNvPr id="6" name="Slide Number Placeholder 5"/>
          <p:cNvSpPr>
            <a:spLocks noGrp="1"/>
          </p:cNvSpPr>
          <p:nvPr>
            <p:ph type="sldNum" sz="quarter" idx="12"/>
          </p:nvPr>
        </p:nvSpPr>
        <p:spPr/>
        <p:txBody>
          <a:bodyPr/>
          <a:lstStyle/>
          <a:p>
            <a:fld id="{200B2350-5261-4F5C-9DF5-EF0D264FC8D2}" type="slidenum">
              <a:rPr lang="en-US" smtClean="0"/>
              <a:pPr/>
              <a:t>‹#›</a:t>
            </a:fld>
            <a:endParaRPr lang="en-US" dirty="0"/>
          </a:p>
        </p:txBody>
      </p:sp>
      <p:sp>
        <p:nvSpPr>
          <p:cNvPr id="5" name="Content Placeholder 4"/>
          <p:cNvSpPr>
            <a:spLocks noGrp="1"/>
          </p:cNvSpPr>
          <p:nvPr>
            <p:ph sz="quarter" idx="14"/>
          </p:nvPr>
        </p:nvSpPr>
        <p:spPr>
          <a:xfrm>
            <a:off x="457200" y="4495800"/>
            <a:ext cx="8153400" cy="68580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IN" dirty="0"/>
          </a:p>
        </p:txBody>
      </p:sp>
      <p:sp>
        <p:nvSpPr>
          <p:cNvPr id="9" name="Picture Placeholder 8"/>
          <p:cNvSpPr>
            <a:spLocks noGrp="1"/>
          </p:cNvSpPr>
          <p:nvPr>
            <p:ph type="pic" sz="quarter" idx="15"/>
          </p:nvPr>
        </p:nvSpPr>
        <p:spPr>
          <a:xfrm>
            <a:off x="457200" y="5410200"/>
            <a:ext cx="8229600" cy="609600"/>
          </a:xfrm>
        </p:spPr>
        <p:txBody>
          <a:bodyPr/>
          <a:lstStyle/>
          <a:p>
            <a:endParaRPr lang="en-IN"/>
          </a:p>
        </p:txBody>
      </p:sp>
    </p:spTree>
    <p:extLst>
      <p:ext uri="{BB962C8B-B14F-4D97-AF65-F5344CB8AC3E}">
        <p14:creationId xmlns:p14="http://schemas.microsoft.com/office/powerpoint/2010/main" xmlns="" val="20580261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5_Title and 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a:xfrm>
            <a:off x="457200" y="1600201"/>
            <a:ext cx="8229600" cy="838200"/>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Content Placeholder 2"/>
          <p:cNvSpPr>
            <a:spLocks noGrp="1"/>
          </p:cNvSpPr>
          <p:nvPr>
            <p:ph idx="13"/>
          </p:nvPr>
        </p:nvSpPr>
        <p:spPr>
          <a:xfrm>
            <a:off x="447675" y="2771775"/>
            <a:ext cx="8229600" cy="609600"/>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Footer Placeholder 4"/>
          <p:cNvSpPr>
            <a:spLocks noGrp="1"/>
          </p:cNvSpPr>
          <p:nvPr>
            <p:ph type="ftr" sz="quarter" idx="11"/>
          </p:nvPr>
        </p:nvSpPr>
        <p:spPr>
          <a:xfrm>
            <a:off x="93969" y="6172200"/>
            <a:ext cx="8595360" cy="235463"/>
          </a:xfrm>
        </p:spPr>
        <p:txBody>
          <a:bodyPr/>
          <a:lstStyle/>
          <a:p>
            <a:endParaRPr lang="en-US" dirty="0"/>
          </a:p>
        </p:txBody>
      </p:sp>
      <p:sp>
        <p:nvSpPr>
          <p:cNvPr id="4" name="Date Placeholder 3"/>
          <p:cNvSpPr>
            <a:spLocks noGrp="1"/>
          </p:cNvSpPr>
          <p:nvPr>
            <p:ph type="dt" sz="half" idx="10"/>
          </p:nvPr>
        </p:nvSpPr>
        <p:spPr/>
        <p:txBody>
          <a:bodyPr/>
          <a:lstStyle/>
          <a:p>
            <a:fld id="{A9DF6EFB-3F44-496C-A842-1E0B3D3B975A}" type="datetimeFigureOut">
              <a:rPr lang="en-US" smtClean="0"/>
              <a:pPr/>
              <a:t>5/22/2022</a:t>
            </a:fld>
            <a:endParaRPr lang="en-US" dirty="0"/>
          </a:p>
        </p:txBody>
      </p:sp>
      <p:sp>
        <p:nvSpPr>
          <p:cNvPr id="6" name="Slide Number Placeholder 5"/>
          <p:cNvSpPr>
            <a:spLocks noGrp="1"/>
          </p:cNvSpPr>
          <p:nvPr>
            <p:ph type="sldNum" sz="quarter" idx="12"/>
          </p:nvPr>
        </p:nvSpPr>
        <p:spPr/>
        <p:txBody>
          <a:bodyPr/>
          <a:lstStyle/>
          <a:p>
            <a:fld id="{200B2350-5261-4F5C-9DF5-EF0D264FC8D2}" type="slidenum">
              <a:rPr lang="en-US" smtClean="0"/>
              <a:pPr/>
              <a:t>‹#›</a:t>
            </a:fld>
            <a:endParaRPr lang="en-US" dirty="0"/>
          </a:p>
        </p:txBody>
      </p:sp>
      <p:sp>
        <p:nvSpPr>
          <p:cNvPr id="5" name="Content Placeholder 4"/>
          <p:cNvSpPr>
            <a:spLocks noGrp="1"/>
          </p:cNvSpPr>
          <p:nvPr>
            <p:ph sz="quarter" idx="14"/>
          </p:nvPr>
        </p:nvSpPr>
        <p:spPr>
          <a:xfrm>
            <a:off x="457200" y="3686175"/>
            <a:ext cx="8153400" cy="68580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IN" dirty="0"/>
          </a:p>
        </p:txBody>
      </p:sp>
      <p:sp>
        <p:nvSpPr>
          <p:cNvPr id="9" name="Content Placeholder 8"/>
          <p:cNvSpPr>
            <a:spLocks noGrp="1"/>
          </p:cNvSpPr>
          <p:nvPr>
            <p:ph sz="quarter" idx="15"/>
          </p:nvPr>
        </p:nvSpPr>
        <p:spPr>
          <a:xfrm>
            <a:off x="457200" y="5029200"/>
            <a:ext cx="8153400" cy="762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Tree>
    <p:extLst>
      <p:ext uri="{BB962C8B-B14F-4D97-AF65-F5344CB8AC3E}">
        <p14:creationId xmlns:p14="http://schemas.microsoft.com/office/powerpoint/2010/main" xmlns="" val="183635170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3_Title and 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a:xfrm>
            <a:off x="457200" y="1600200"/>
            <a:ext cx="8229600" cy="2163763"/>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Content Placeholder 2"/>
          <p:cNvSpPr>
            <a:spLocks noGrp="1"/>
          </p:cNvSpPr>
          <p:nvPr>
            <p:ph idx="13"/>
          </p:nvPr>
        </p:nvSpPr>
        <p:spPr>
          <a:xfrm>
            <a:off x="457200" y="3962400"/>
            <a:ext cx="8229600" cy="2163763"/>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Footer Placeholder 4"/>
          <p:cNvSpPr>
            <a:spLocks noGrp="1"/>
          </p:cNvSpPr>
          <p:nvPr>
            <p:ph type="ftr" sz="quarter" idx="11"/>
          </p:nvPr>
        </p:nvSpPr>
        <p:spPr>
          <a:xfrm>
            <a:off x="93969" y="6172200"/>
            <a:ext cx="8595360" cy="235463"/>
          </a:xfrm>
        </p:spPr>
        <p:txBody>
          <a:bodyPr/>
          <a:lstStyle/>
          <a:p>
            <a:endParaRPr lang="en-US" dirty="0"/>
          </a:p>
        </p:txBody>
      </p:sp>
      <p:sp>
        <p:nvSpPr>
          <p:cNvPr id="4" name="Date Placeholder 3"/>
          <p:cNvSpPr>
            <a:spLocks noGrp="1"/>
          </p:cNvSpPr>
          <p:nvPr>
            <p:ph type="dt" sz="half" idx="10"/>
          </p:nvPr>
        </p:nvSpPr>
        <p:spPr/>
        <p:txBody>
          <a:bodyPr/>
          <a:lstStyle/>
          <a:p>
            <a:fld id="{A9DF6EFB-3F44-496C-A842-1E0B3D3B975A}" type="datetimeFigureOut">
              <a:rPr lang="en-US" smtClean="0"/>
              <a:pPr/>
              <a:t>5/22/2022</a:t>
            </a:fld>
            <a:endParaRPr lang="en-US" dirty="0"/>
          </a:p>
        </p:txBody>
      </p:sp>
      <p:sp>
        <p:nvSpPr>
          <p:cNvPr id="6" name="Slide Number Placeholder 5"/>
          <p:cNvSpPr>
            <a:spLocks noGrp="1"/>
          </p:cNvSpPr>
          <p:nvPr>
            <p:ph type="sldNum" sz="quarter" idx="12"/>
          </p:nvPr>
        </p:nvSpPr>
        <p:spPr/>
        <p:txBody>
          <a:bodyPr/>
          <a:lstStyle/>
          <a:p>
            <a:fld id="{200B2350-5261-4F5C-9DF5-EF0D264FC8D2}" type="slidenum">
              <a:rPr lang="en-US" smtClean="0"/>
              <a:pPr/>
              <a:t>‹#›</a:t>
            </a:fld>
            <a:endParaRPr lang="en-US" dirty="0"/>
          </a:p>
        </p:txBody>
      </p:sp>
      <p:sp>
        <p:nvSpPr>
          <p:cNvPr id="9" name="Content Placeholder 2"/>
          <p:cNvSpPr>
            <a:spLocks noGrp="1"/>
          </p:cNvSpPr>
          <p:nvPr>
            <p:ph idx="14"/>
          </p:nvPr>
        </p:nvSpPr>
        <p:spPr>
          <a:xfrm>
            <a:off x="609600" y="4114800"/>
            <a:ext cx="8229600" cy="2163763"/>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xmlns="" val="318379020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85800" y="1447800"/>
            <a:ext cx="7772400" cy="2152651"/>
          </a:xfrm>
        </p:spPr>
        <p:txBody>
          <a:bodyPr anchor="b">
            <a:noAutofit/>
          </a:bodyPr>
          <a:lstStyle>
            <a:lvl1pPr algn="l">
              <a:defRPr sz="3400" b="1" cap="none" baseline="0">
                <a:solidFill>
                  <a:srgbClr val="007FA3"/>
                </a:solidFill>
              </a:defRPr>
            </a:lvl1pPr>
          </a:lstStyle>
          <a:p>
            <a:r>
              <a:rPr lang="en-US" dirty="0"/>
              <a:t>Click to edit Master title style</a:t>
            </a:r>
          </a:p>
        </p:txBody>
      </p:sp>
      <p:sp>
        <p:nvSpPr>
          <p:cNvPr id="3" name="Text Placeholder 2"/>
          <p:cNvSpPr>
            <a:spLocks noGrp="1"/>
          </p:cNvSpPr>
          <p:nvPr>
            <p:ph type="body" idx="1"/>
          </p:nvPr>
        </p:nvSpPr>
        <p:spPr>
          <a:xfrm>
            <a:off x="674687" y="3962400"/>
            <a:ext cx="7794627" cy="1752600"/>
          </a:xfrm>
        </p:spPr>
        <p:txBody>
          <a:bodyPr anchor="t">
            <a:noAutofit/>
          </a:bodyPr>
          <a:lstStyle>
            <a:lvl1pPr marL="0" indent="0">
              <a:spcBef>
                <a:spcPts val="0"/>
              </a:spcBef>
              <a:buNone/>
              <a:defRPr sz="1600">
                <a:solidFill>
                  <a:srgbClr val="007FA3"/>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9" name="Footer Placeholder 4"/>
          <p:cNvSpPr>
            <a:spLocks noGrp="1"/>
          </p:cNvSpPr>
          <p:nvPr>
            <p:ph type="ftr" sz="quarter" idx="11"/>
          </p:nvPr>
        </p:nvSpPr>
        <p:spPr>
          <a:xfrm>
            <a:off x="93969" y="6172200"/>
            <a:ext cx="8595360" cy="235463"/>
          </a:xfrm>
        </p:spPr>
        <p:txBody>
          <a:bodyPr/>
          <a:lstStyle/>
          <a:p>
            <a:endParaRPr lang="en-US" dirty="0"/>
          </a:p>
        </p:txBody>
      </p:sp>
      <p:sp>
        <p:nvSpPr>
          <p:cNvPr id="4" name="Date Placeholder 3"/>
          <p:cNvSpPr>
            <a:spLocks noGrp="1"/>
          </p:cNvSpPr>
          <p:nvPr>
            <p:ph type="dt" sz="half" idx="10"/>
          </p:nvPr>
        </p:nvSpPr>
        <p:spPr/>
        <p:txBody>
          <a:bodyPr/>
          <a:lstStyle/>
          <a:p>
            <a:fld id="{A9DF6EFB-3F44-496C-A842-1E0B3D3B975A}" type="datetimeFigureOut">
              <a:rPr lang="en-US" smtClean="0"/>
              <a:pPr/>
              <a:t>5/22/2022</a:t>
            </a:fld>
            <a:endParaRPr lang="en-US" dirty="0"/>
          </a:p>
        </p:txBody>
      </p:sp>
      <p:sp>
        <p:nvSpPr>
          <p:cNvPr id="6" name="Slide Number Placeholder 5"/>
          <p:cNvSpPr>
            <a:spLocks noGrp="1"/>
          </p:cNvSpPr>
          <p:nvPr>
            <p:ph type="sldNum" sz="quarter" idx="12"/>
          </p:nvPr>
        </p:nvSpPr>
        <p:spPr/>
        <p:txBody>
          <a:bodyPr/>
          <a:lstStyle/>
          <a:p>
            <a:fld id="{200B2350-5261-4F5C-9DF5-EF0D264FC8D2}" type="slidenum">
              <a:rPr lang="en-US" smtClean="0"/>
              <a:pPr/>
              <a:t>‹#›</a:t>
            </a:fld>
            <a:endParaRPr lang="en-US" dirty="0"/>
          </a:p>
        </p:txBody>
      </p:sp>
    </p:spTree>
    <p:extLst>
      <p:ext uri="{BB962C8B-B14F-4D97-AF65-F5344CB8AC3E}">
        <p14:creationId xmlns:p14="http://schemas.microsoft.com/office/powerpoint/2010/main" xmlns="" val="375470418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Click to edit Master title style</a:t>
            </a:r>
          </a:p>
        </p:txBody>
      </p:sp>
      <p:sp>
        <p:nvSpPr>
          <p:cNvPr id="9" name="Footer Placeholder 3"/>
          <p:cNvSpPr>
            <a:spLocks noGrp="1"/>
          </p:cNvSpPr>
          <p:nvPr>
            <p:ph type="ftr" sz="quarter" idx="11"/>
          </p:nvPr>
        </p:nvSpPr>
        <p:spPr>
          <a:xfrm>
            <a:off x="93969" y="6172200"/>
            <a:ext cx="8595360" cy="235463"/>
          </a:xfrm>
        </p:spPr>
        <p:txBody>
          <a:bodyPr/>
          <a:lstStyle/>
          <a:p>
            <a:endParaRPr lang="en-US" dirty="0"/>
          </a:p>
        </p:txBody>
      </p:sp>
      <p:sp>
        <p:nvSpPr>
          <p:cNvPr id="3" name="Date Placeholder 2"/>
          <p:cNvSpPr>
            <a:spLocks noGrp="1"/>
          </p:cNvSpPr>
          <p:nvPr>
            <p:ph type="dt" sz="half" idx="10"/>
          </p:nvPr>
        </p:nvSpPr>
        <p:spPr/>
        <p:txBody>
          <a:bodyPr/>
          <a:lstStyle/>
          <a:p>
            <a:fld id="{A9DF6EFB-3F44-496C-A842-1E0B3D3B975A}" type="datetimeFigureOut">
              <a:rPr lang="en-US" smtClean="0"/>
              <a:pPr/>
              <a:t>5/22/2022</a:t>
            </a:fld>
            <a:endParaRPr lang="en-US" dirty="0"/>
          </a:p>
        </p:txBody>
      </p:sp>
      <p:sp>
        <p:nvSpPr>
          <p:cNvPr id="5" name="Slide Number Placeholder 4"/>
          <p:cNvSpPr>
            <a:spLocks noGrp="1"/>
          </p:cNvSpPr>
          <p:nvPr>
            <p:ph type="sldNum" sz="quarter" idx="12"/>
          </p:nvPr>
        </p:nvSpPr>
        <p:spPr/>
        <p:txBody>
          <a:bodyPr/>
          <a:lstStyle/>
          <a:p>
            <a:fld id="{200B2350-5261-4F5C-9DF5-EF0D264FC8D2}" type="slidenum">
              <a:rPr lang="en-US" smtClean="0"/>
              <a:pPr/>
              <a:t>‹#›</a:t>
            </a:fld>
            <a:endParaRPr lang="en-US" dirty="0"/>
          </a:p>
        </p:txBody>
      </p:sp>
    </p:spTree>
    <p:extLst>
      <p:ext uri="{BB962C8B-B14F-4D97-AF65-F5344CB8AC3E}">
        <p14:creationId xmlns:p14="http://schemas.microsoft.com/office/powerpoint/2010/main" xmlns="" val="185512659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reserve="1" userDrawn="1">
  <p:cSld name="Blank">
    <p:spTree>
      <p:nvGrpSpPr>
        <p:cNvPr id="1" name=""/>
        <p:cNvGrpSpPr/>
        <p:nvPr/>
      </p:nvGrpSpPr>
      <p:grpSpPr>
        <a:xfrm>
          <a:off x="0" y="0"/>
          <a:ext cx="0" cy="0"/>
          <a:chOff x="0" y="0"/>
          <a:chExt cx="0" cy="0"/>
        </a:xfrm>
      </p:grpSpPr>
      <p:sp>
        <p:nvSpPr>
          <p:cNvPr id="8" name="Footer Placeholder 2"/>
          <p:cNvSpPr>
            <a:spLocks noGrp="1"/>
          </p:cNvSpPr>
          <p:nvPr>
            <p:ph type="ftr" sz="quarter" idx="11"/>
          </p:nvPr>
        </p:nvSpPr>
        <p:spPr>
          <a:xfrm>
            <a:off x="93969" y="6172200"/>
            <a:ext cx="8595360" cy="235463"/>
          </a:xfrm>
        </p:spPr>
        <p:txBody>
          <a:bodyPr/>
          <a:lstStyle/>
          <a:p>
            <a:endParaRPr lang="en-US" dirty="0"/>
          </a:p>
        </p:txBody>
      </p:sp>
      <p:sp>
        <p:nvSpPr>
          <p:cNvPr id="2" name="Date Placeholder 1"/>
          <p:cNvSpPr>
            <a:spLocks noGrp="1"/>
          </p:cNvSpPr>
          <p:nvPr>
            <p:ph type="dt" sz="half" idx="10"/>
          </p:nvPr>
        </p:nvSpPr>
        <p:spPr/>
        <p:txBody>
          <a:bodyPr/>
          <a:lstStyle>
            <a:lvl1pPr>
              <a:defRPr>
                <a:solidFill>
                  <a:schemeClr val="tx1"/>
                </a:solidFill>
              </a:defRPr>
            </a:lvl1pPr>
          </a:lstStyle>
          <a:p>
            <a:fld id="{A9DF6EFB-3F44-496C-A842-1E0B3D3B975A}" type="datetimeFigureOut">
              <a:rPr lang="en-US" smtClean="0"/>
              <a:pPr/>
              <a:t>5/22/2022</a:t>
            </a:fld>
            <a:endParaRPr lang="en-US" dirty="0"/>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200B2350-5261-4F5C-9DF5-EF0D264FC8D2}" type="slidenum">
              <a:rPr lang="en-US" smtClean="0"/>
              <a:pPr/>
              <a:t>‹#›</a:t>
            </a:fld>
            <a:endParaRPr lang="en-US" dirty="0"/>
          </a:p>
        </p:txBody>
      </p:sp>
      <p:sp>
        <p:nvSpPr>
          <p:cNvPr id="7" name="TextBox 6"/>
          <p:cNvSpPr txBox="1"/>
          <p:nvPr userDrawn="1"/>
        </p:nvSpPr>
        <p:spPr>
          <a:xfrm>
            <a:off x="1533525" y="6374626"/>
            <a:ext cx="7162800" cy="276999"/>
          </a:xfrm>
          <a:prstGeom prst="rect">
            <a:avLst/>
          </a:prstGeom>
          <a:noFill/>
        </p:spPr>
        <p:txBody>
          <a:bodyPr wrap="square" rtlCol="0">
            <a:spAutoFit/>
          </a:bodyPr>
          <a:lstStyle/>
          <a:p>
            <a:pPr marL="0" marR="0" indent="0" algn="r" defTabSz="914400" rtl="0" eaLnBrk="1" fontAlgn="auto" latinLnBrk="0" hangingPunct="1">
              <a:lnSpc>
                <a:spcPct val="100000"/>
              </a:lnSpc>
              <a:spcBef>
                <a:spcPts val="0"/>
              </a:spcBef>
              <a:spcAft>
                <a:spcPts val="0"/>
              </a:spcAft>
              <a:buClrTx/>
              <a:buSzTx/>
              <a:buFontTx/>
              <a:buNone/>
              <a:tabLst/>
              <a:defRPr/>
            </a:pPr>
            <a:r>
              <a:rPr lang="en-US" altLang="en-US" sz="1200" dirty="0">
                <a:latin typeface="Verdana" panose="020B0604030504040204" pitchFamily="34" charset="0"/>
              </a:rPr>
              <a:t>Copyright © 2020 by Pearson Education, Inc. All Rights Reserved</a:t>
            </a:r>
          </a:p>
        </p:txBody>
      </p:sp>
      <p:pic>
        <p:nvPicPr>
          <p:cNvPr id="11" name="Picture 10" descr="Pearson Logo"/>
          <p:cNvPicPr>
            <a:picLocks noChangeAspect="1"/>
          </p:cNvPicPr>
          <p:nvPr userDrawn="1"/>
        </p:nvPicPr>
        <p:blipFill>
          <a:blip r:embed="rId2" cstate="print">
            <a:extLst>
              <a:ext uri="{28A0092B-C50C-407E-A947-70E740481C1C}">
                <a14:useLocalDpi xmlns:a14="http://schemas.microsoft.com/office/drawing/2010/main" xmlns="" val="0"/>
              </a:ext>
            </a:extLst>
          </a:blip>
          <a:stretch>
            <a:fillRect/>
          </a:stretch>
        </p:blipFill>
        <p:spPr>
          <a:xfrm>
            <a:off x="457200" y="6376789"/>
            <a:ext cx="918000" cy="279915"/>
          </a:xfrm>
          <a:prstGeom prst="rect">
            <a:avLst/>
          </a:prstGeom>
        </p:spPr>
      </p:pic>
    </p:spTree>
    <p:extLst>
      <p:ext uri="{BB962C8B-B14F-4D97-AF65-F5344CB8AC3E}">
        <p14:creationId xmlns:p14="http://schemas.microsoft.com/office/powerpoint/2010/main" xmlns="" val="371113668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userDrawn="1">
  <p:cSld name="3_Chapter Opener">
    <p:spTree>
      <p:nvGrpSpPr>
        <p:cNvPr id="1" name=""/>
        <p:cNvGrpSpPr/>
        <p:nvPr/>
      </p:nvGrpSpPr>
      <p:grpSpPr>
        <a:xfrm>
          <a:off x="0" y="0"/>
          <a:ext cx="0" cy="0"/>
          <a:chOff x="0" y="0"/>
          <a:chExt cx="0" cy="0"/>
        </a:xfrm>
      </p:grpSpPr>
      <p:sp>
        <p:nvSpPr>
          <p:cNvPr id="11" name="Title 10"/>
          <p:cNvSpPr>
            <a:spLocks noGrp="1"/>
          </p:cNvSpPr>
          <p:nvPr>
            <p:ph type="title"/>
          </p:nvPr>
        </p:nvSpPr>
        <p:spPr>
          <a:xfrm>
            <a:off x="457200" y="215372"/>
            <a:ext cx="8229600" cy="622828"/>
          </a:xfrm>
        </p:spPr>
        <p:txBody>
          <a:bodyPr anchor="t"/>
          <a:lstStyle/>
          <a:p>
            <a:r>
              <a:rPr lang="en-US" dirty="0"/>
              <a:t>Click to edit Master title style</a:t>
            </a:r>
          </a:p>
        </p:txBody>
      </p:sp>
      <p:sp>
        <p:nvSpPr>
          <p:cNvPr id="7" name="Text Placeholder 6"/>
          <p:cNvSpPr>
            <a:spLocks noGrp="1"/>
          </p:cNvSpPr>
          <p:nvPr>
            <p:ph type="body" sz="quarter" idx="13" hasCustomPrompt="1"/>
          </p:nvPr>
        </p:nvSpPr>
        <p:spPr>
          <a:xfrm>
            <a:off x="457200" y="816430"/>
            <a:ext cx="8229600" cy="478970"/>
          </a:xfrm>
        </p:spPr>
        <p:txBody>
          <a:bodyPr>
            <a:noAutofit/>
          </a:bodyPr>
          <a:lstStyle>
            <a:lvl1pPr marL="0" indent="0">
              <a:spcBef>
                <a:spcPts val="0"/>
              </a:spcBef>
              <a:buNone/>
              <a:defRPr sz="2000">
                <a:solidFill>
                  <a:srgbClr val="007FA3"/>
                </a:solidFill>
              </a:defRPr>
            </a:lvl1pPr>
            <a:lvl2pPr marL="0" indent="0">
              <a:spcBef>
                <a:spcPts val="0"/>
              </a:spcBef>
              <a:buNone/>
              <a:defRPr sz="2400">
                <a:solidFill>
                  <a:schemeClr val="bg1"/>
                </a:solidFill>
              </a:defRPr>
            </a:lvl2pPr>
            <a:lvl3pPr marL="0" indent="0">
              <a:spcBef>
                <a:spcPts val="0"/>
              </a:spcBef>
              <a:buNone/>
              <a:defRPr sz="2400">
                <a:solidFill>
                  <a:schemeClr val="bg1"/>
                </a:solidFill>
              </a:defRPr>
            </a:lvl3pPr>
            <a:lvl4pPr marL="0" indent="0">
              <a:spcBef>
                <a:spcPts val="0"/>
              </a:spcBef>
              <a:buNone/>
              <a:defRPr sz="2400">
                <a:solidFill>
                  <a:schemeClr val="bg1"/>
                </a:solidFill>
              </a:defRPr>
            </a:lvl4pPr>
            <a:lvl5pPr marL="0" indent="0">
              <a:spcBef>
                <a:spcPts val="0"/>
              </a:spcBef>
              <a:buNone/>
              <a:defRPr sz="2400">
                <a:solidFill>
                  <a:schemeClr val="bg1"/>
                </a:solidFill>
              </a:defRPr>
            </a:lvl5pPr>
            <a:lvl6pPr marL="0" indent="0">
              <a:spcBef>
                <a:spcPts val="0"/>
              </a:spcBef>
              <a:buNone/>
              <a:defRPr sz="2400">
                <a:solidFill>
                  <a:schemeClr val="bg1"/>
                </a:solidFill>
              </a:defRPr>
            </a:lvl6pPr>
            <a:lvl7pPr marL="0" indent="0">
              <a:spcBef>
                <a:spcPts val="0"/>
              </a:spcBef>
              <a:buNone/>
              <a:defRPr sz="2400">
                <a:solidFill>
                  <a:schemeClr val="bg1"/>
                </a:solidFill>
              </a:defRPr>
            </a:lvl7pPr>
            <a:lvl8pPr marL="0" indent="0">
              <a:spcBef>
                <a:spcPts val="0"/>
              </a:spcBef>
              <a:buNone/>
              <a:defRPr sz="2400">
                <a:solidFill>
                  <a:schemeClr val="bg1"/>
                </a:solidFill>
              </a:defRPr>
            </a:lvl8pPr>
            <a:lvl9pPr marL="0" indent="0">
              <a:spcBef>
                <a:spcPts val="0"/>
              </a:spcBef>
              <a:buNone/>
              <a:defRPr sz="2400">
                <a:solidFill>
                  <a:schemeClr val="bg1"/>
                </a:solidFill>
              </a:defRPr>
            </a:lvl9pPr>
          </a:lstStyle>
          <a:p>
            <a:pPr lvl="0"/>
            <a:r>
              <a:rPr lang="en-US" dirty="0"/>
              <a:t>Add edition here</a:t>
            </a:r>
          </a:p>
        </p:txBody>
      </p:sp>
      <p:sp>
        <p:nvSpPr>
          <p:cNvPr id="9" name="Text Placeholder 8"/>
          <p:cNvSpPr>
            <a:spLocks noGrp="1"/>
          </p:cNvSpPr>
          <p:nvPr>
            <p:ph type="body" sz="quarter" idx="14" hasCustomPrompt="1"/>
          </p:nvPr>
        </p:nvSpPr>
        <p:spPr>
          <a:xfrm>
            <a:off x="5029200" y="1600201"/>
            <a:ext cx="3657600" cy="1600199"/>
          </a:xfrm>
        </p:spPr>
        <p:txBody>
          <a:bodyPr anchor="b">
            <a:noAutofit/>
          </a:bodyPr>
          <a:lstStyle>
            <a:lvl1pPr marL="0" indent="0">
              <a:spcBef>
                <a:spcPts val="0"/>
              </a:spcBef>
              <a:buNone/>
              <a:defRPr sz="3000" baseline="0"/>
            </a:lvl1pPr>
            <a:lvl2pPr marL="0" indent="0">
              <a:spcBef>
                <a:spcPts val="0"/>
              </a:spcBef>
              <a:buNone/>
              <a:defRPr sz="4400"/>
            </a:lvl2pPr>
            <a:lvl3pPr marL="0" indent="0">
              <a:spcBef>
                <a:spcPts val="0"/>
              </a:spcBef>
              <a:buNone/>
              <a:defRPr sz="4400"/>
            </a:lvl3pPr>
            <a:lvl4pPr marL="0" indent="0">
              <a:spcBef>
                <a:spcPts val="0"/>
              </a:spcBef>
              <a:buNone/>
              <a:defRPr sz="4400"/>
            </a:lvl4pPr>
            <a:lvl5pPr marL="0" indent="0">
              <a:spcBef>
                <a:spcPts val="0"/>
              </a:spcBef>
              <a:buNone/>
              <a:defRPr sz="4400"/>
            </a:lvl5pPr>
            <a:lvl6pPr marL="0" indent="0">
              <a:spcBef>
                <a:spcPts val="0"/>
              </a:spcBef>
              <a:buNone/>
              <a:defRPr sz="4400"/>
            </a:lvl6pPr>
            <a:lvl7pPr marL="0" indent="0">
              <a:spcBef>
                <a:spcPts val="0"/>
              </a:spcBef>
              <a:buNone/>
              <a:defRPr sz="4400"/>
            </a:lvl7pPr>
            <a:lvl8pPr marL="0" indent="0">
              <a:spcBef>
                <a:spcPts val="0"/>
              </a:spcBef>
              <a:buNone/>
              <a:defRPr sz="4400"/>
            </a:lvl8pPr>
            <a:lvl9pPr marL="0" indent="0">
              <a:spcBef>
                <a:spcPts val="0"/>
              </a:spcBef>
              <a:buNone/>
              <a:defRPr sz="4400"/>
            </a:lvl9pPr>
          </a:lstStyle>
          <a:p>
            <a:pPr lvl="0"/>
            <a:r>
              <a:rPr lang="en-US" dirty="0"/>
              <a:t>Chapter ##</a:t>
            </a:r>
          </a:p>
        </p:txBody>
      </p:sp>
      <p:sp>
        <p:nvSpPr>
          <p:cNvPr id="10" name="Text Placeholder 8"/>
          <p:cNvSpPr>
            <a:spLocks noGrp="1"/>
          </p:cNvSpPr>
          <p:nvPr>
            <p:ph type="body" sz="quarter" idx="15" hasCustomPrompt="1"/>
          </p:nvPr>
        </p:nvSpPr>
        <p:spPr>
          <a:xfrm>
            <a:off x="5029200" y="3200400"/>
            <a:ext cx="3657600" cy="2925763"/>
          </a:xfrm>
        </p:spPr>
        <p:txBody>
          <a:bodyPr>
            <a:noAutofit/>
          </a:bodyPr>
          <a:lstStyle>
            <a:lvl1pPr marL="0" indent="0">
              <a:spcBef>
                <a:spcPts val="0"/>
              </a:spcBef>
              <a:buNone/>
              <a:defRPr sz="2200"/>
            </a:lvl1pPr>
            <a:lvl2pPr marL="0" indent="0">
              <a:spcBef>
                <a:spcPts val="0"/>
              </a:spcBef>
              <a:buNone/>
              <a:defRPr/>
            </a:lvl2pPr>
            <a:lvl3pPr marL="0" indent="0">
              <a:spcBef>
                <a:spcPts val="0"/>
              </a:spcBef>
              <a:buNone/>
              <a:defRPr/>
            </a:lvl3pPr>
            <a:lvl4pPr marL="0" indent="0">
              <a:spcBef>
                <a:spcPts val="0"/>
              </a:spcBef>
              <a:buNone/>
              <a:defRPr/>
            </a:lvl4pPr>
            <a:lvl5pPr marL="0" indent="0">
              <a:spcBef>
                <a:spcPts val="0"/>
              </a:spcBef>
              <a:buNone/>
              <a:defRPr/>
            </a:lvl5pPr>
            <a:lvl6pPr marL="0" indent="0">
              <a:spcBef>
                <a:spcPts val="0"/>
              </a:spcBef>
              <a:buNone/>
              <a:defRPr/>
            </a:lvl6pPr>
            <a:lvl7pPr marL="0" indent="0">
              <a:spcBef>
                <a:spcPts val="0"/>
              </a:spcBef>
              <a:buNone/>
              <a:defRPr/>
            </a:lvl7pPr>
            <a:lvl8pPr marL="0" indent="0">
              <a:spcBef>
                <a:spcPts val="0"/>
              </a:spcBef>
              <a:buNone/>
              <a:defRPr/>
            </a:lvl8pPr>
            <a:lvl9pPr marL="0" indent="0">
              <a:spcBef>
                <a:spcPts val="0"/>
              </a:spcBef>
              <a:buNone/>
              <a:defRPr/>
            </a:lvl9pPr>
          </a:lstStyle>
          <a:p>
            <a:pPr lvl="0"/>
            <a:r>
              <a:rPr lang="en-US" dirty="0"/>
              <a:t>Chapter title</a:t>
            </a:r>
          </a:p>
        </p:txBody>
      </p:sp>
      <p:sp>
        <p:nvSpPr>
          <p:cNvPr id="16" name="Footer Placeholder 2"/>
          <p:cNvSpPr>
            <a:spLocks noGrp="1"/>
          </p:cNvSpPr>
          <p:nvPr>
            <p:ph type="ftr" sz="quarter" idx="10"/>
          </p:nvPr>
        </p:nvSpPr>
        <p:spPr>
          <a:xfrm>
            <a:off x="93969" y="6165337"/>
            <a:ext cx="8595360" cy="235463"/>
          </a:xfrm>
        </p:spPr>
        <p:txBody>
          <a:bodyPr/>
          <a:lstStyle/>
          <a:p>
            <a:endParaRPr lang="en-US" dirty="0">
              <a:solidFill>
                <a:prstClr val="black"/>
              </a:solidFill>
            </a:endParaRPr>
          </a:p>
        </p:txBody>
      </p:sp>
      <p:sp>
        <p:nvSpPr>
          <p:cNvPr id="4" name="Date Placeholder 3"/>
          <p:cNvSpPr>
            <a:spLocks noGrp="1"/>
          </p:cNvSpPr>
          <p:nvPr>
            <p:ph type="dt" sz="half" idx="11"/>
          </p:nvPr>
        </p:nvSpPr>
        <p:spPr/>
        <p:txBody>
          <a:bodyPr/>
          <a:lstStyle/>
          <a:p>
            <a:fld id="{A9DF6EFB-3F44-496C-A842-1E0B3D3B975A}" type="datetimeFigureOut">
              <a:rPr lang="en-US" smtClean="0">
                <a:solidFill>
                  <a:prstClr val="white"/>
                </a:solidFill>
              </a:rPr>
              <a:pPr/>
              <a:t>5/22/2022</a:t>
            </a:fld>
            <a:endParaRPr lang="en-US" dirty="0">
              <a:solidFill>
                <a:prstClr val="white"/>
              </a:solidFill>
            </a:endParaRPr>
          </a:p>
        </p:txBody>
      </p:sp>
      <p:sp>
        <p:nvSpPr>
          <p:cNvPr id="5" name="Slide Number Placeholder 4"/>
          <p:cNvSpPr>
            <a:spLocks noGrp="1"/>
          </p:cNvSpPr>
          <p:nvPr>
            <p:ph type="sldNum" sz="quarter" idx="12"/>
          </p:nvPr>
        </p:nvSpPr>
        <p:spPr/>
        <p:txBody>
          <a:bodyPr/>
          <a:lstStyle/>
          <a:p>
            <a:fld id="{200B2350-5261-4F5C-9DF5-EF0D264FC8D2}" type="slidenum">
              <a:rPr lang="en-US" smtClean="0">
                <a:solidFill>
                  <a:prstClr val="white"/>
                </a:solidFill>
              </a:rPr>
              <a:pPr/>
              <a:t>‹#›</a:t>
            </a:fld>
            <a:endParaRPr lang="en-US" dirty="0">
              <a:solidFill>
                <a:prstClr val="white"/>
              </a:solidFill>
            </a:endParaRPr>
          </a:p>
        </p:txBody>
      </p:sp>
      <p:pic>
        <p:nvPicPr>
          <p:cNvPr id="12" name="Picture 11" descr="Pearson Logo"/>
          <p:cNvPicPr>
            <a:picLocks noChangeAspect="1"/>
          </p:cNvPicPr>
          <p:nvPr userDrawn="1"/>
        </p:nvPicPr>
        <p:blipFill>
          <a:blip r:embed="rId2" cstate="print">
            <a:extLst>
              <a:ext uri="{28A0092B-C50C-407E-A947-70E740481C1C}">
                <a14:useLocalDpi xmlns:a14="http://schemas.microsoft.com/office/drawing/2010/main" xmlns="" val="0"/>
              </a:ext>
            </a:extLst>
          </a:blip>
          <a:stretch>
            <a:fillRect/>
          </a:stretch>
        </p:blipFill>
        <p:spPr>
          <a:xfrm>
            <a:off x="457200" y="6376789"/>
            <a:ext cx="918000" cy="279915"/>
          </a:xfrm>
          <a:prstGeom prst="rect">
            <a:avLst/>
          </a:prstGeom>
        </p:spPr>
      </p:pic>
      <p:sp>
        <p:nvSpPr>
          <p:cNvPr id="14" name="Content Placeholder 16"/>
          <p:cNvSpPr>
            <a:spLocks noGrp="1"/>
          </p:cNvSpPr>
          <p:nvPr>
            <p:ph sz="quarter" idx="19" hasCustomPrompt="1"/>
          </p:nvPr>
        </p:nvSpPr>
        <p:spPr>
          <a:xfrm>
            <a:off x="2906049" y="6416475"/>
            <a:ext cx="5943600" cy="184666"/>
          </a:xfrm>
          <a:prstGeom prst="rect">
            <a:avLst/>
          </a:prstGeom>
        </p:spPr>
        <p:txBody>
          <a:bodyPr wrap="square" lIns="0" tIns="0" rIns="0" bIns="0">
            <a:spAutoFit/>
          </a:bodyPr>
          <a:lstStyle>
            <a:lvl1pPr marL="0" indent="0" eaLnBrk="1" fontAlgn="auto" hangingPunct="1">
              <a:spcBef>
                <a:spcPts val="0"/>
              </a:spcBef>
              <a:spcAft>
                <a:spcPts val="0"/>
              </a:spcAft>
              <a:buNone/>
              <a:defRPr sz="1200">
                <a:latin typeface="Verdana" panose="020B0604030504040204" pitchFamily="34" charset="0"/>
                <a:ea typeface="Verdana" panose="020B0604030504040204" pitchFamily="34" charset="0"/>
                <a:cs typeface="Verdana" panose="020B0604030504040204" pitchFamily="34" charset="0"/>
              </a:defRPr>
            </a:lvl1pPr>
            <a:lvl2pPr marL="457200" indent="0">
              <a:buNone/>
              <a:defRPr sz="1200">
                <a:latin typeface="Verdana" panose="020B0604030504040204" pitchFamily="34" charset="0"/>
                <a:ea typeface="Verdana" panose="020B0604030504040204" pitchFamily="34" charset="0"/>
                <a:cs typeface="Verdana" panose="020B0604030504040204" pitchFamily="34" charset="0"/>
              </a:defRPr>
            </a:lvl2pPr>
            <a:lvl3pPr marL="914400" indent="0">
              <a:buNone/>
              <a:defRPr sz="1200">
                <a:latin typeface="Verdana" panose="020B0604030504040204" pitchFamily="34" charset="0"/>
                <a:ea typeface="Verdana" panose="020B0604030504040204" pitchFamily="34" charset="0"/>
                <a:cs typeface="Verdana" panose="020B0604030504040204" pitchFamily="34" charset="0"/>
              </a:defRPr>
            </a:lvl3pPr>
            <a:lvl4pPr marL="1371600" indent="0">
              <a:buNone/>
              <a:defRPr sz="1200">
                <a:latin typeface="Verdana" panose="020B0604030504040204" pitchFamily="34" charset="0"/>
                <a:ea typeface="Verdana" panose="020B0604030504040204" pitchFamily="34" charset="0"/>
                <a:cs typeface="Verdana" panose="020B0604030504040204" pitchFamily="34" charset="0"/>
              </a:defRPr>
            </a:lvl4pPr>
            <a:lvl5pPr marL="1828800" indent="0">
              <a:buNone/>
              <a:defRPr sz="1200">
                <a:latin typeface="Verdana" panose="020B0604030504040204" pitchFamily="34" charset="0"/>
                <a:ea typeface="Verdana" panose="020B0604030504040204" pitchFamily="34" charset="0"/>
                <a:cs typeface="Verdana" panose="020B0604030504040204" pitchFamily="34" charset="0"/>
              </a:defRPr>
            </a:lvl5pPr>
          </a:lstStyle>
          <a:p>
            <a:pPr eaLnBrk="1" fontAlgn="auto" hangingPunct="1">
              <a:spcBef>
                <a:spcPts val="0"/>
              </a:spcBef>
              <a:spcAft>
                <a:spcPts val="0"/>
              </a:spcAft>
              <a:defRPr/>
            </a:pPr>
            <a:r>
              <a:rPr lang="en-US" altLang="en-US" sz="1200" dirty="0">
                <a:latin typeface="Verdana" panose="020B0604030504040204" pitchFamily="34" charset="0"/>
                <a:ea typeface="Verdana" panose="020B0604030504040204" pitchFamily="34" charset="0"/>
                <a:cs typeface="Verdana" panose="020B0604030504040204" pitchFamily="34" charset="0"/>
              </a:rPr>
              <a:t>Copyright © </a:t>
            </a:r>
            <a:r>
              <a:rPr lang="en-IN" sz="1200" dirty="0">
                <a:latin typeface="Verdana" panose="020B0604030504040204" pitchFamily="34" charset="0"/>
                <a:ea typeface="Verdana" panose="020B0604030504040204" pitchFamily="34" charset="0"/>
                <a:cs typeface="Verdana" panose="020B0604030504040204" pitchFamily="34" charset="0"/>
              </a:rPr>
              <a:t>2021, 2017, 2013</a:t>
            </a:r>
            <a:r>
              <a:rPr lang="en-US" altLang="en-US" sz="1200" dirty="0">
                <a:latin typeface="Verdana" panose="020B0604030504040204" pitchFamily="34" charset="0"/>
                <a:ea typeface="Verdana" panose="020B0604030504040204" pitchFamily="34" charset="0"/>
                <a:cs typeface="Verdana" panose="020B0604030504040204" pitchFamily="34" charset="0"/>
              </a:rPr>
              <a:t> Pearson Education, Inc. All Rights Reserved</a:t>
            </a:r>
          </a:p>
        </p:txBody>
      </p:sp>
      <p:sp>
        <p:nvSpPr>
          <p:cNvPr id="3" name="Picture Placeholder 2"/>
          <p:cNvSpPr>
            <a:spLocks noGrp="1"/>
          </p:cNvSpPr>
          <p:nvPr>
            <p:ph type="pic" sz="quarter" idx="20"/>
          </p:nvPr>
        </p:nvSpPr>
        <p:spPr>
          <a:xfrm>
            <a:off x="762000" y="2057400"/>
            <a:ext cx="3429000" cy="3657600"/>
          </a:xfrm>
        </p:spPr>
        <p:txBody>
          <a:bodyPr/>
          <a:lstStyle/>
          <a:p>
            <a:endParaRPr lang="en-IN"/>
          </a:p>
        </p:txBody>
      </p:sp>
    </p:spTree>
    <p:extLst>
      <p:ext uri="{BB962C8B-B14F-4D97-AF65-F5344CB8AC3E}">
        <p14:creationId xmlns:p14="http://schemas.microsoft.com/office/powerpoint/2010/main" xmlns="" val="2228921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Chapter Opener">
    <p:spTree>
      <p:nvGrpSpPr>
        <p:cNvPr id="1" name=""/>
        <p:cNvGrpSpPr/>
        <p:nvPr/>
      </p:nvGrpSpPr>
      <p:grpSpPr>
        <a:xfrm>
          <a:off x="0" y="0"/>
          <a:ext cx="0" cy="0"/>
          <a:chOff x="0" y="0"/>
          <a:chExt cx="0" cy="0"/>
        </a:xfrm>
      </p:grpSpPr>
      <p:sp>
        <p:nvSpPr>
          <p:cNvPr id="11" name="Title 10"/>
          <p:cNvSpPr>
            <a:spLocks noGrp="1"/>
          </p:cNvSpPr>
          <p:nvPr>
            <p:ph type="title"/>
          </p:nvPr>
        </p:nvSpPr>
        <p:spPr>
          <a:xfrm>
            <a:off x="457200" y="215372"/>
            <a:ext cx="8229600" cy="622828"/>
          </a:xfrm>
        </p:spPr>
        <p:txBody>
          <a:bodyPr anchor="t"/>
          <a:lstStyle/>
          <a:p>
            <a:r>
              <a:rPr lang="en-US" dirty="0"/>
              <a:t>Click to edit Master title style</a:t>
            </a:r>
          </a:p>
        </p:txBody>
      </p:sp>
      <p:sp>
        <p:nvSpPr>
          <p:cNvPr id="7" name="Text Placeholder 6"/>
          <p:cNvSpPr>
            <a:spLocks noGrp="1"/>
          </p:cNvSpPr>
          <p:nvPr>
            <p:ph type="body" sz="quarter" idx="13" hasCustomPrompt="1"/>
          </p:nvPr>
        </p:nvSpPr>
        <p:spPr>
          <a:xfrm>
            <a:off x="457200" y="816430"/>
            <a:ext cx="8229600" cy="478970"/>
          </a:xfrm>
        </p:spPr>
        <p:txBody>
          <a:bodyPr>
            <a:noAutofit/>
          </a:bodyPr>
          <a:lstStyle>
            <a:lvl1pPr marL="0" indent="0">
              <a:spcBef>
                <a:spcPts val="0"/>
              </a:spcBef>
              <a:buNone/>
              <a:defRPr sz="2000">
                <a:solidFill>
                  <a:srgbClr val="007FA3"/>
                </a:solidFill>
              </a:defRPr>
            </a:lvl1pPr>
            <a:lvl2pPr marL="0" indent="0">
              <a:spcBef>
                <a:spcPts val="0"/>
              </a:spcBef>
              <a:buNone/>
              <a:defRPr sz="2400">
                <a:solidFill>
                  <a:schemeClr val="bg1"/>
                </a:solidFill>
              </a:defRPr>
            </a:lvl2pPr>
            <a:lvl3pPr marL="0" indent="0">
              <a:spcBef>
                <a:spcPts val="0"/>
              </a:spcBef>
              <a:buNone/>
              <a:defRPr sz="2400">
                <a:solidFill>
                  <a:schemeClr val="bg1"/>
                </a:solidFill>
              </a:defRPr>
            </a:lvl3pPr>
            <a:lvl4pPr marL="0" indent="0">
              <a:spcBef>
                <a:spcPts val="0"/>
              </a:spcBef>
              <a:buNone/>
              <a:defRPr sz="2400">
                <a:solidFill>
                  <a:schemeClr val="bg1"/>
                </a:solidFill>
              </a:defRPr>
            </a:lvl4pPr>
            <a:lvl5pPr marL="0" indent="0">
              <a:spcBef>
                <a:spcPts val="0"/>
              </a:spcBef>
              <a:buNone/>
              <a:defRPr sz="2400">
                <a:solidFill>
                  <a:schemeClr val="bg1"/>
                </a:solidFill>
              </a:defRPr>
            </a:lvl5pPr>
            <a:lvl6pPr marL="0" indent="0">
              <a:spcBef>
                <a:spcPts val="0"/>
              </a:spcBef>
              <a:buNone/>
              <a:defRPr sz="2400">
                <a:solidFill>
                  <a:schemeClr val="bg1"/>
                </a:solidFill>
              </a:defRPr>
            </a:lvl6pPr>
            <a:lvl7pPr marL="0" indent="0">
              <a:spcBef>
                <a:spcPts val="0"/>
              </a:spcBef>
              <a:buNone/>
              <a:defRPr sz="2400">
                <a:solidFill>
                  <a:schemeClr val="bg1"/>
                </a:solidFill>
              </a:defRPr>
            </a:lvl7pPr>
            <a:lvl8pPr marL="0" indent="0">
              <a:spcBef>
                <a:spcPts val="0"/>
              </a:spcBef>
              <a:buNone/>
              <a:defRPr sz="2400">
                <a:solidFill>
                  <a:schemeClr val="bg1"/>
                </a:solidFill>
              </a:defRPr>
            </a:lvl8pPr>
            <a:lvl9pPr marL="0" indent="0">
              <a:spcBef>
                <a:spcPts val="0"/>
              </a:spcBef>
              <a:buNone/>
              <a:defRPr sz="2400">
                <a:solidFill>
                  <a:schemeClr val="bg1"/>
                </a:solidFill>
              </a:defRPr>
            </a:lvl9pPr>
          </a:lstStyle>
          <a:p>
            <a:pPr lvl="0"/>
            <a:r>
              <a:rPr lang="en-US" dirty="0"/>
              <a:t>Add edition here</a:t>
            </a:r>
          </a:p>
        </p:txBody>
      </p:sp>
      <p:sp>
        <p:nvSpPr>
          <p:cNvPr id="9" name="Text Placeholder 8"/>
          <p:cNvSpPr>
            <a:spLocks noGrp="1"/>
          </p:cNvSpPr>
          <p:nvPr>
            <p:ph type="body" sz="quarter" idx="14" hasCustomPrompt="1"/>
          </p:nvPr>
        </p:nvSpPr>
        <p:spPr>
          <a:xfrm>
            <a:off x="5029200" y="1600201"/>
            <a:ext cx="3657600" cy="1600199"/>
          </a:xfrm>
        </p:spPr>
        <p:txBody>
          <a:bodyPr anchor="b">
            <a:noAutofit/>
          </a:bodyPr>
          <a:lstStyle>
            <a:lvl1pPr marL="0" indent="0">
              <a:spcBef>
                <a:spcPts val="0"/>
              </a:spcBef>
              <a:buNone/>
              <a:defRPr sz="3000" baseline="0"/>
            </a:lvl1pPr>
            <a:lvl2pPr marL="0" indent="0">
              <a:spcBef>
                <a:spcPts val="0"/>
              </a:spcBef>
              <a:buNone/>
              <a:defRPr sz="4400"/>
            </a:lvl2pPr>
            <a:lvl3pPr marL="0" indent="0">
              <a:spcBef>
                <a:spcPts val="0"/>
              </a:spcBef>
              <a:buNone/>
              <a:defRPr sz="4400"/>
            </a:lvl3pPr>
            <a:lvl4pPr marL="0" indent="0">
              <a:spcBef>
                <a:spcPts val="0"/>
              </a:spcBef>
              <a:buNone/>
              <a:defRPr sz="4400"/>
            </a:lvl4pPr>
            <a:lvl5pPr marL="0" indent="0">
              <a:spcBef>
                <a:spcPts val="0"/>
              </a:spcBef>
              <a:buNone/>
              <a:defRPr sz="4400"/>
            </a:lvl5pPr>
            <a:lvl6pPr marL="0" indent="0">
              <a:spcBef>
                <a:spcPts val="0"/>
              </a:spcBef>
              <a:buNone/>
              <a:defRPr sz="4400"/>
            </a:lvl6pPr>
            <a:lvl7pPr marL="0" indent="0">
              <a:spcBef>
                <a:spcPts val="0"/>
              </a:spcBef>
              <a:buNone/>
              <a:defRPr sz="4400"/>
            </a:lvl7pPr>
            <a:lvl8pPr marL="0" indent="0">
              <a:spcBef>
                <a:spcPts val="0"/>
              </a:spcBef>
              <a:buNone/>
              <a:defRPr sz="4400"/>
            </a:lvl8pPr>
            <a:lvl9pPr marL="0" indent="0">
              <a:spcBef>
                <a:spcPts val="0"/>
              </a:spcBef>
              <a:buNone/>
              <a:defRPr sz="4400"/>
            </a:lvl9pPr>
          </a:lstStyle>
          <a:p>
            <a:pPr lvl="0"/>
            <a:r>
              <a:rPr lang="en-US" dirty="0"/>
              <a:t>Chapter ##</a:t>
            </a:r>
          </a:p>
        </p:txBody>
      </p:sp>
      <p:sp>
        <p:nvSpPr>
          <p:cNvPr id="10" name="Text Placeholder 8"/>
          <p:cNvSpPr>
            <a:spLocks noGrp="1"/>
          </p:cNvSpPr>
          <p:nvPr>
            <p:ph type="body" sz="quarter" idx="15" hasCustomPrompt="1"/>
          </p:nvPr>
        </p:nvSpPr>
        <p:spPr>
          <a:xfrm>
            <a:off x="5029200" y="3200400"/>
            <a:ext cx="3657600" cy="2925763"/>
          </a:xfrm>
        </p:spPr>
        <p:txBody>
          <a:bodyPr>
            <a:noAutofit/>
          </a:bodyPr>
          <a:lstStyle>
            <a:lvl1pPr marL="0" indent="0">
              <a:spcBef>
                <a:spcPts val="0"/>
              </a:spcBef>
              <a:buNone/>
              <a:defRPr sz="2200"/>
            </a:lvl1pPr>
            <a:lvl2pPr marL="0" indent="0">
              <a:spcBef>
                <a:spcPts val="0"/>
              </a:spcBef>
              <a:buNone/>
              <a:defRPr/>
            </a:lvl2pPr>
            <a:lvl3pPr marL="0" indent="0">
              <a:spcBef>
                <a:spcPts val="0"/>
              </a:spcBef>
              <a:buNone/>
              <a:defRPr/>
            </a:lvl3pPr>
            <a:lvl4pPr marL="0" indent="0">
              <a:spcBef>
                <a:spcPts val="0"/>
              </a:spcBef>
              <a:buNone/>
              <a:defRPr/>
            </a:lvl4pPr>
            <a:lvl5pPr marL="0" indent="0">
              <a:spcBef>
                <a:spcPts val="0"/>
              </a:spcBef>
              <a:buNone/>
              <a:defRPr/>
            </a:lvl5pPr>
            <a:lvl6pPr marL="0" indent="0">
              <a:spcBef>
                <a:spcPts val="0"/>
              </a:spcBef>
              <a:buNone/>
              <a:defRPr/>
            </a:lvl6pPr>
            <a:lvl7pPr marL="0" indent="0">
              <a:spcBef>
                <a:spcPts val="0"/>
              </a:spcBef>
              <a:buNone/>
              <a:defRPr/>
            </a:lvl7pPr>
            <a:lvl8pPr marL="0" indent="0">
              <a:spcBef>
                <a:spcPts val="0"/>
              </a:spcBef>
              <a:buNone/>
              <a:defRPr/>
            </a:lvl8pPr>
            <a:lvl9pPr marL="0" indent="0">
              <a:spcBef>
                <a:spcPts val="0"/>
              </a:spcBef>
              <a:buNone/>
              <a:defRPr/>
            </a:lvl9pPr>
          </a:lstStyle>
          <a:p>
            <a:pPr lvl="0"/>
            <a:r>
              <a:rPr lang="en-US" dirty="0"/>
              <a:t>Chapter title</a:t>
            </a:r>
          </a:p>
        </p:txBody>
      </p:sp>
      <p:sp>
        <p:nvSpPr>
          <p:cNvPr id="16" name="Footer Placeholder 2"/>
          <p:cNvSpPr>
            <a:spLocks noGrp="1"/>
          </p:cNvSpPr>
          <p:nvPr>
            <p:ph type="ftr" sz="quarter" idx="10"/>
          </p:nvPr>
        </p:nvSpPr>
        <p:spPr>
          <a:xfrm>
            <a:off x="93969" y="6165337"/>
            <a:ext cx="8595360" cy="235463"/>
          </a:xfrm>
        </p:spPr>
        <p:txBody>
          <a:bodyPr/>
          <a:lstStyle/>
          <a:p>
            <a:endParaRPr lang="en-US" dirty="0"/>
          </a:p>
        </p:txBody>
      </p:sp>
      <p:sp>
        <p:nvSpPr>
          <p:cNvPr id="4" name="Date Placeholder 3"/>
          <p:cNvSpPr>
            <a:spLocks noGrp="1"/>
          </p:cNvSpPr>
          <p:nvPr>
            <p:ph type="dt" sz="half" idx="11"/>
          </p:nvPr>
        </p:nvSpPr>
        <p:spPr/>
        <p:txBody>
          <a:bodyPr/>
          <a:lstStyle/>
          <a:p>
            <a:fld id="{A9DF6EFB-3F44-496C-A842-1E0B3D3B975A}" type="datetimeFigureOut">
              <a:rPr lang="en-US" smtClean="0"/>
              <a:pPr/>
              <a:t>5/22/2022</a:t>
            </a:fld>
            <a:endParaRPr lang="en-US" dirty="0"/>
          </a:p>
        </p:txBody>
      </p:sp>
      <p:sp>
        <p:nvSpPr>
          <p:cNvPr id="5" name="Slide Number Placeholder 4"/>
          <p:cNvSpPr>
            <a:spLocks noGrp="1"/>
          </p:cNvSpPr>
          <p:nvPr>
            <p:ph type="sldNum" sz="quarter" idx="12"/>
          </p:nvPr>
        </p:nvSpPr>
        <p:spPr/>
        <p:txBody>
          <a:bodyPr/>
          <a:lstStyle/>
          <a:p>
            <a:fld id="{200B2350-5261-4F5C-9DF5-EF0D264FC8D2}" type="slidenum">
              <a:rPr lang="en-US" smtClean="0"/>
              <a:pPr/>
              <a:t>‹#›</a:t>
            </a:fld>
            <a:endParaRPr lang="en-US" dirty="0"/>
          </a:p>
        </p:txBody>
      </p:sp>
      <p:pic>
        <p:nvPicPr>
          <p:cNvPr id="13" name="Picture 12" descr="Pearson Logo"/>
          <p:cNvPicPr>
            <a:picLocks noChangeAspect="1"/>
          </p:cNvPicPr>
          <p:nvPr userDrawn="1"/>
        </p:nvPicPr>
        <p:blipFill>
          <a:blip r:embed="rId2" cstate="print">
            <a:extLst>
              <a:ext uri="{28A0092B-C50C-407E-A947-70E740481C1C}">
                <a14:useLocalDpi xmlns:a14="http://schemas.microsoft.com/office/drawing/2010/main" xmlns="" val="0"/>
              </a:ext>
            </a:extLst>
          </a:blip>
          <a:stretch>
            <a:fillRect/>
          </a:stretch>
        </p:blipFill>
        <p:spPr>
          <a:xfrm>
            <a:off x="457200" y="6376789"/>
            <a:ext cx="918000" cy="279915"/>
          </a:xfrm>
          <a:prstGeom prst="rect">
            <a:avLst/>
          </a:prstGeom>
        </p:spPr>
      </p:pic>
    </p:spTree>
    <p:extLst>
      <p:ext uri="{BB962C8B-B14F-4D97-AF65-F5344CB8AC3E}">
        <p14:creationId xmlns:p14="http://schemas.microsoft.com/office/powerpoint/2010/main" xmlns="" val="29810628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 Learning Objectives and Content">
    <p:spTree>
      <p:nvGrpSpPr>
        <p:cNvPr id="1" name=""/>
        <p:cNvGrpSpPr/>
        <p:nvPr/>
      </p:nvGrpSpPr>
      <p:grpSpPr>
        <a:xfrm>
          <a:off x="0" y="0"/>
          <a:ext cx="0" cy="0"/>
          <a:chOff x="0" y="0"/>
          <a:chExt cx="0" cy="0"/>
        </a:xfrm>
      </p:grpSpPr>
      <p:sp>
        <p:nvSpPr>
          <p:cNvPr id="8" name="Title 7"/>
          <p:cNvSpPr>
            <a:spLocks noGrp="1"/>
          </p:cNvSpPr>
          <p:nvPr>
            <p:ph type="title"/>
          </p:nvPr>
        </p:nvSpPr>
        <p:spPr>
          <a:xfrm>
            <a:off x="457200" y="215372"/>
            <a:ext cx="8229600" cy="622828"/>
          </a:xfrm>
        </p:spPr>
        <p:txBody>
          <a:bodyPr anchor="t"/>
          <a:lstStyle/>
          <a:p>
            <a:r>
              <a:rPr lang="en-US" dirty="0"/>
              <a:t>Click to edit Master title style</a:t>
            </a:r>
          </a:p>
        </p:txBody>
      </p:sp>
      <p:sp>
        <p:nvSpPr>
          <p:cNvPr id="7" name="Learning Objectives Placeholder 6"/>
          <p:cNvSpPr>
            <a:spLocks noGrp="1"/>
          </p:cNvSpPr>
          <p:nvPr>
            <p:ph type="body" sz="quarter" idx="13" hasCustomPrompt="1"/>
          </p:nvPr>
        </p:nvSpPr>
        <p:spPr>
          <a:xfrm>
            <a:off x="457200" y="816430"/>
            <a:ext cx="8229600" cy="402770"/>
          </a:xfrm>
        </p:spPr>
        <p:txBody>
          <a:bodyPr>
            <a:noAutofit/>
          </a:bodyPr>
          <a:lstStyle>
            <a:lvl1pPr marL="0" indent="0">
              <a:spcBef>
                <a:spcPts val="0"/>
              </a:spcBef>
              <a:buNone/>
              <a:defRPr sz="1600">
                <a:solidFill>
                  <a:srgbClr val="007FA3"/>
                </a:solidFill>
              </a:defRPr>
            </a:lvl1pPr>
            <a:lvl2pPr marL="0" indent="0">
              <a:spcBef>
                <a:spcPts val="0"/>
              </a:spcBef>
              <a:buNone/>
              <a:defRPr sz="2400">
                <a:solidFill>
                  <a:schemeClr val="bg1"/>
                </a:solidFill>
              </a:defRPr>
            </a:lvl2pPr>
            <a:lvl3pPr marL="0" indent="0">
              <a:spcBef>
                <a:spcPts val="0"/>
              </a:spcBef>
              <a:buNone/>
              <a:defRPr sz="2400">
                <a:solidFill>
                  <a:schemeClr val="bg1"/>
                </a:solidFill>
              </a:defRPr>
            </a:lvl3pPr>
            <a:lvl4pPr marL="0" indent="0">
              <a:spcBef>
                <a:spcPts val="0"/>
              </a:spcBef>
              <a:buNone/>
              <a:defRPr sz="2400">
                <a:solidFill>
                  <a:schemeClr val="bg1"/>
                </a:solidFill>
              </a:defRPr>
            </a:lvl4pPr>
            <a:lvl5pPr marL="0" indent="0">
              <a:spcBef>
                <a:spcPts val="0"/>
              </a:spcBef>
              <a:buNone/>
              <a:defRPr sz="2400">
                <a:solidFill>
                  <a:schemeClr val="bg1"/>
                </a:solidFill>
              </a:defRPr>
            </a:lvl5pPr>
            <a:lvl6pPr marL="0" indent="0">
              <a:spcBef>
                <a:spcPts val="0"/>
              </a:spcBef>
              <a:buNone/>
              <a:defRPr sz="2400">
                <a:solidFill>
                  <a:schemeClr val="bg1"/>
                </a:solidFill>
              </a:defRPr>
            </a:lvl6pPr>
            <a:lvl7pPr marL="0" indent="0">
              <a:spcBef>
                <a:spcPts val="0"/>
              </a:spcBef>
              <a:buNone/>
              <a:defRPr sz="2400">
                <a:solidFill>
                  <a:schemeClr val="bg1"/>
                </a:solidFill>
              </a:defRPr>
            </a:lvl7pPr>
            <a:lvl8pPr marL="0" indent="0">
              <a:spcBef>
                <a:spcPts val="0"/>
              </a:spcBef>
              <a:buNone/>
              <a:defRPr sz="2400">
                <a:solidFill>
                  <a:schemeClr val="bg1"/>
                </a:solidFill>
              </a:defRPr>
            </a:lvl8pPr>
            <a:lvl9pPr marL="0" indent="0">
              <a:spcBef>
                <a:spcPts val="0"/>
              </a:spcBef>
              <a:buNone/>
              <a:defRPr sz="2400">
                <a:solidFill>
                  <a:schemeClr val="bg1"/>
                </a:solidFill>
              </a:defRPr>
            </a:lvl9pPr>
          </a:lstStyle>
          <a:p>
            <a:pPr lvl="0"/>
            <a:r>
              <a:rPr lang="en-US" dirty="0"/>
              <a:t>Click to add Learning Objective(s)</a:t>
            </a:r>
          </a:p>
        </p:txBody>
      </p:sp>
      <p:sp>
        <p:nvSpPr>
          <p:cNvPr id="9" name="Content Placeholder 8"/>
          <p:cNvSpPr>
            <a:spLocks noGrp="1"/>
          </p:cNvSpPr>
          <p:nvPr>
            <p:ph sz="quarter" idx="14"/>
          </p:nvPr>
        </p:nvSpPr>
        <p:spPr>
          <a:xfrm>
            <a:off x="457200" y="1600200"/>
            <a:ext cx="8229600" cy="4525963"/>
          </a:xfrm>
        </p:spPr>
        <p:txBody>
          <a:bodyPr/>
          <a:lstStyle>
            <a:lvl5pPr>
              <a:defRPr/>
            </a:lvl5pPr>
            <a:lvl6pPr>
              <a:defRPr/>
            </a:lvl6pPr>
            <a:lvl7pPr>
              <a:defRPr/>
            </a:lvl7pPr>
            <a:lvl8pPr>
              <a:defRPr/>
            </a:lvl8pPr>
            <a:lvl9pPr>
              <a:defRPr/>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a:t>
            </a:r>
          </a:p>
          <a:p>
            <a:pPr lvl="6"/>
            <a:r>
              <a:rPr lang="en-US" dirty="0"/>
              <a:t>Seventh</a:t>
            </a:r>
          </a:p>
          <a:p>
            <a:pPr lvl="7"/>
            <a:r>
              <a:rPr lang="en-US" dirty="0"/>
              <a:t>Eighth</a:t>
            </a:r>
          </a:p>
          <a:p>
            <a:pPr lvl="8"/>
            <a:r>
              <a:rPr lang="en-US" dirty="0"/>
              <a:t>Ninth</a:t>
            </a:r>
          </a:p>
        </p:txBody>
      </p:sp>
      <p:sp>
        <p:nvSpPr>
          <p:cNvPr id="12" name="Footer Placeholder 2"/>
          <p:cNvSpPr>
            <a:spLocks noGrp="1"/>
          </p:cNvSpPr>
          <p:nvPr>
            <p:ph type="ftr" sz="quarter" idx="10"/>
          </p:nvPr>
        </p:nvSpPr>
        <p:spPr>
          <a:xfrm>
            <a:off x="93969" y="6172200"/>
            <a:ext cx="8595360" cy="235463"/>
          </a:xfrm>
        </p:spPr>
        <p:txBody>
          <a:bodyPr/>
          <a:lstStyle/>
          <a:p>
            <a:endParaRPr lang="en-US" dirty="0"/>
          </a:p>
        </p:txBody>
      </p:sp>
      <p:sp>
        <p:nvSpPr>
          <p:cNvPr id="4" name="Date Placeholder 3"/>
          <p:cNvSpPr>
            <a:spLocks noGrp="1"/>
          </p:cNvSpPr>
          <p:nvPr>
            <p:ph type="dt" sz="half" idx="11"/>
          </p:nvPr>
        </p:nvSpPr>
        <p:spPr/>
        <p:txBody>
          <a:bodyPr/>
          <a:lstStyle/>
          <a:p>
            <a:fld id="{A9DF6EFB-3F44-496C-A842-1E0B3D3B975A}" type="datetimeFigureOut">
              <a:rPr lang="en-US" smtClean="0"/>
              <a:pPr/>
              <a:t>5/22/2022</a:t>
            </a:fld>
            <a:endParaRPr lang="en-US" dirty="0"/>
          </a:p>
        </p:txBody>
      </p:sp>
      <p:sp>
        <p:nvSpPr>
          <p:cNvPr id="5" name="Slide Number Placeholder 4"/>
          <p:cNvSpPr>
            <a:spLocks noGrp="1"/>
          </p:cNvSpPr>
          <p:nvPr>
            <p:ph type="sldNum" sz="quarter" idx="12"/>
          </p:nvPr>
        </p:nvSpPr>
        <p:spPr/>
        <p:txBody>
          <a:bodyPr/>
          <a:lstStyle/>
          <a:p>
            <a:fld id="{200B2350-5261-4F5C-9DF5-EF0D264FC8D2}" type="slidenum">
              <a:rPr lang="en-US" smtClean="0"/>
              <a:pPr/>
              <a:t>‹#›</a:t>
            </a:fld>
            <a:endParaRPr lang="en-US" dirty="0"/>
          </a:p>
        </p:txBody>
      </p:sp>
    </p:spTree>
    <p:extLst>
      <p:ext uri="{BB962C8B-B14F-4D97-AF65-F5344CB8AC3E}">
        <p14:creationId xmlns:p14="http://schemas.microsoft.com/office/powerpoint/2010/main" xmlns="" val="11524630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lvl1pPr>
              <a:defRPr sz="3600">
                <a:latin typeface="+mj-lt"/>
              </a:defRPr>
            </a:lvl1pPr>
          </a:lstStyle>
          <a:p>
            <a:r>
              <a:rPr lang="en-US" dirty="0"/>
              <a:t>Click to edit Master title style</a:t>
            </a:r>
          </a:p>
        </p:txBody>
      </p:sp>
      <p:sp>
        <p:nvSpPr>
          <p:cNvPr id="3" name="Content Placeholder 2"/>
          <p:cNvSpPr>
            <a:spLocks noGrp="1"/>
          </p:cNvSpPr>
          <p:nvPr>
            <p:ph idx="1"/>
          </p:nvPr>
        </p:nvSpPr>
        <p:spPr/>
        <p:txBody>
          <a:bodyPr/>
          <a:lstStyle>
            <a:lvl1pPr>
              <a:buClr>
                <a:srgbClr val="007FA3"/>
              </a:buClr>
              <a:buSzPct val="100000"/>
              <a:defRPr/>
            </a:lvl1pPr>
            <a:lvl2pPr>
              <a:buClr>
                <a:srgbClr val="007FA3"/>
              </a:buClr>
              <a:defRPr/>
            </a:lvl2pPr>
            <a:lvl3pPr>
              <a:buClr>
                <a:srgbClr val="007FA3"/>
              </a:buClr>
              <a:defRPr/>
            </a:lvl3pPr>
            <a:lvl4pPr>
              <a:buClr>
                <a:srgbClr val="007FA3"/>
              </a:buClr>
              <a:defRPr/>
            </a:lvl4pPr>
            <a:lvl5pPr>
              <a:buClr>
                <a:srgbClr val="007FA3"/>
              </a:buClr>
              <a:defRPr/>
            </a:lvl5pPr>
            <a:lvl6pPr>
              <a:buClr>
                <a:srgbClr val="007FA3"/>
              </a:buClr>
              <a:defRPr/>
            </a:lvl6pPr>
            <a:lvl7pPr>
              <a:buClr>
                <a:srgbClr val="007FA3"/>
              </a:buClr>
              <a:defRPr/>
            </a:lvl7pPr>
            <a:lvl8pPr>
              <a:buClr>
                <a:srgbClr val="007FA3"/>
              </a:buClr>
              <a:defRPr/>
            </a:lvl8pPr>
            <a:lvl9pPr>
              <a:buClr>
                <a:srgbClr val="007FA3"/>
              </a:buClr>
              <a:defRPr/>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a:t>
            </a:r>
          </a:p>
          <a:p>
            <a:pPr lvl="6"/>
            <a:r>
              <a:rPr lang="en-US" dirty="0"/>
              <a:t>Seventh</a:t>
            </a:r>
          </a:p>
          <a:p>
            <a:pPr lvl="7"/>
            <a:r>
              <a:rPr lang="en-US" dirty="0"/>
              <a:t>Eighth</a:t>
            </a:r>
          </a:p>
          <a:p>
            <a:pPr lvl="8"/>
            <a:r>
              <a:rPr lang="en-US" dirty="0"/>
              <a:t>Ninth</a:t>
            </a:r>
          </a:p>
        </p:txBody>
      </p:sp>
      <p:sp>
        <p:nvSpPr>
          <p:cNvPr id="6" name="Footer Placeholder 4"/>
          <p:cNvSpPr>
            <a:spLocks noGrp="1"/>
          </p:cNvSpPr>
          <p:nvPr>
            <p:ph type="ftr" sz="quarter" idx="11"/>
          </p:nvPr>
        </p:nvSpPr>
        <p:spPr>
          <a:xfrm>
            <a:off x="93969" y="6172200"/>
            <a:ext cx="8595360" cy="235463"/>
          </a:xfrm>
        </p:spPr>
        <p:txBody>
          <a:bodyPr/>
          <a:lstStyle/>
          <a:p>
            <a:endParaRPr lang="en-US" dirty="0"/>
          </a:p>
        </p:txBody>
      </p:sp>
      <p:sp>
        <p:nvSpPr>
          <p:cNvPr id="9" name="Date Placeholder 3"/>
          <p:cNvSpPr>
            <a:spLocks noGrp="1"/>
          </p:cNvSpPr>
          <p:nvPr>
            <p:ph type="dt" sz="half" idx="10"/>
          </p:nvPr>
        </p:nvSpPr>
        <p:spPr>
          <a:xfrm>
            <a:off x="6335713" y="113072"/>
            <a:ext cx="2133600" cy="182880"/>
          </a:xfrm>
        </p:spPr>
        <p:txBody>
          <a:bodyPr/>
          <a:lstStyle/>
          <a:p>
            <a:fld id="{A9DF6EFB-3F44-496C-A842-1E0B3D3B975A}" type="datetimeFigureOut">
              <a:rPr lang="en-US" smtClean="0"/>
              <a:pPr/>
              <a:t>5/22/2022</a:t>
            </a:fld>
            <a:endParaRPr lang="en-US" dirty="0"/>
          </a:p>
        </p:txBody>
      </p:sp>
      <p:sp>
        <p:nvSpPr>
          <p:cNvPr id="10" name="Slide Number Placeholder 5"/>
          <p:cNvSpPr>
            <a:spLocks noGrp="1"/>
          </p:cNvSpPr>
          <p:nvPr>
            <p:ph type="sldNum" sz="quarter" idx="12"/>
          </p:nvPr>
        </p:nvSpPr>
        <p:spPr>
          <a:xfrm>
            <a:off x="8469312" y="113072"/>
            <a:ext cx="551783" cy="182880"/>
          </a:xfrm>
        </p:spPr>
        <p:txBody>
          <a:bodyPr/>
          <a:lstStyle/>
          <a:p>
            <a:fld id="{200B2350-5261-4F5C-9DF5-EF0D264FC8D2}" type="slidenum">
              <a:rPr lang="en-US" smtClean="0"/>
              <a:pPr/>
              <a:t>‹#›</a:t>
            </a:fld>
            <a:endParaRPr lang="en-US" dirty="0"/>
          </a:p>
        </p:txBody>
      </p:sp>
    </p:spTree>
    <p:extLst>
      <p:ext uri="{BB962C8B-B14F-4D97-AF65-F5344CB8AC3E}">
        <p14:creationId xmlns:p14="http://schemas.microsoft.com/office/powerpoint/2010/main" xmlns="" val="12109093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Learning Objective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lvl1pPr marL="118872" indent="-118872">
              <a:buClr>
                <a:srgbClr val="007FA3"/>
              </a:buClr>
              <a:buSzPct val="25000"/>
              <a:defRPr sz="1600"/>
            </a:lvl1pPr>
            <a:lvl2pPr marL="569913" indent="-285750">
              <a:buClr>
                <a:srgbClr val="007FA3"/>
              </a:buClr>
              <a:defRPr sz="1600"/>
            </a:lvl2pPr>
            <a:lvl3pPr>
              <a:buClr>
                <a:srgbClr val="007FA3"/>
              </a:buClr>
              <a:defRPr sz="1600"/>
            </a:lvl3pPr>
            <a:lvl4pPr>
              <a:buClr>
                <a:srgbClr val="007FA3"/>
              </a:buClr>
              <a:defRPr sz="1600"/>
            </a:lvl4pPr>
            <a:lvl5pPr>
              <a:buClr>
                <a:srgbClr val="007FA3"/>
              </a:buClr>
              <a:defRPr sz="1600"/>
            </a:lvl5pPr>
            <a:lvl6pPr>
              <a:buClr>
                <a:srgbClr val="007FA3"/>
              </a:buClr>
              <a:defRPr sz="1600"/>
            </a:lvl6pPr>
            <a:lvl7pPr>
              <a:buClr>
                <a:srgbClr val="007FA3"/>
              </a:buClr>
              <a:defRPr sz="1600"/>
            </a:lvl7pPr>
            <a:lvl8pPr>
              <a:buClr>
                <a:srgbClr val="007FA3"/>
              </a:buClr>
              <a:defRPr sz="1600"/>
            </a:lvl8pPr>
            <a:lvl9pPr>
              <a:buClr>
                <a:srgbClr val="007FA3"/>
              </a:buCl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a:t>
            </a:r>
          </a:p>
          <a:p>
            <a:pPr lvl="6"/>
            <a:r>
              <a:rPr lang="en-US" dirty="0"/>
              <a:t>Seventh</a:t>
            </a:r>
          </a:p>
          <a:p>
            <a:pPr lvl="7"/>
            <a:r>
              <a:rPr lang="en-US" dirty="0"/>
              <a:t>Eighth</a:t>
            </a:r>
          </a:p>
          <a:p>
            <a:pPr lvl="8"/>
            <a:r>
              <a:rPr lang="en-US" dirty="0"/>
              <a:t>Ninth</a:t>
            </a:r>
          </a:p>
        </p:txBody>
      </p:sp>
      <p:sp>
        <p:nvSpPr>
          <p:cNvPr id="10" name="Footer Placeholder 4"/>
          <p:cNvSpPr>
            <a:spLocks noGrp="1"/>
          </p:cNvSpPr>
          <p:nvPr>
            <p:ph type="ftr" sz="quarter" idx="11"/>
          </p:nvPr>
        </p:nvSpPr>
        <p:spPr>
          <a:xfrm>
            <a:off x="93969" y="6172200"/>
            <a:ext cx="8595360" cy="235463"/>
          </a:xfrm>
        </p:spPr>
        <p:txBody>
          <a:bodyPr/>
          <a:lstStyle/>
          <a:p>
            <a:endParaRPr lang="en-US" dirty="0"/>
          </a:p>
        </p:txBody>
      </p:sp>
      <p:sp>
        <p:nvSpPr>
          <p:cNvPr id="4" name="Date Placeholder 3"/>
          <p:cNvSpPr>
            <a:spLocks noGrp="1"/>
          </p:cNvSpPr>
          <p:nvPr>
            <p:ph type="dt" sz="half" idx="10"/>
          </p:nvPr>
        </p:nvSpPr>
        <p:spPr/>
        <p:txBody>
          <a:bodyPr/>
          <a:lstStyle/>
          <a:p>
            <a:fld id="{A9DF6EFB-3F44-496C-A842-1E0B3D3B975A}" type="datetimeFigureOut">
              <a:rPr lang="en-US" smtClean="0"/>
              <a:pPr/>
              <a:t>5/22/2022</a:t>
            </a:fld>
            <a:endParaRPr lang="en-US" dirty="0"/>
          </a:p>
        </p:txBody>
      </p:sp>
      <p:sp>
        <p:nvSpPr>
          <p:cNvPr id="6" name="Slide Number Placeholder 5"/>
          <p:cNvSpPr>
            <a:spLocks noGrp="1"/>
          </p:cNvSpPr>
          <p:nvPr>
            <p:ph type="sldNum" sz="quarter" idx="12"/>
          </p:nvPr>
        </p:nvSpPr>
        <p:spPr/>
        <p:txBody>
          <a:bodyPr/>
          <a:lstStyle/>
          <a:p>
            <a:fld id="{200B2350-5261-4F5C-9DF5-EF0D264FC8D2}" type="slidenum">
              <a:rPr lang="en-US" smtClean="0"/>
              <a:pPr/>
              <a:t>‹#›</a:t>
            </a:fld>
            <a:endParaRPr lang="en-US" dirty="0"/>
          </a:p>
        </p:txBody>
      </p:sp>
    </p:spTree>
    <p:extLst>
      <p:ext uri="{BB962C8B-B14F-4D97-AF65-F5344CB8AC3E}">
        <p14:creationId xmlns:p14="http://schemas.microsoft.com/office/powerpoint/2010/main" xmlns="" val="2752008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Figure + Caption">
    <p:spTree>
      <p:nvGrpSpPr>
        <p:cNvPr id="1" name=""/>
        <p:cNvGrpSpPr/>
        <p:nvPr/>
      </p:nvGrpSpPr>
      <p:grpSpPr>
        <a:xfrm>
          <a:off x="0" y="0"/>
          <a:ext cx="0" cy="0"/>
          <a:chOff x="0" y="0"/>
          <a:chExt cx="0" cy="0"/>
        </a:xfrm>
      </p:grpSpPr>
      <p:sp>
        <p:nvSpPr>
          <p:cNvPr id="8" name="Title 7"/>
          <p:cNvSpPr>
            <a:spLocks noGrp="1"/>
          </p:cNvSpPr>
          <p:nvPr>
            <p:ph type="title" hasCustomPrompt="1"/>
          </p:nvPr>
        </p:nvSpPr>
        <p:spPr>
          <a:xfrm>
            <a:off x="457200" y="228600"/>
            <a:ext cx="8229600" cy="1066800"/>
          </a:xfrm>
        </p:spPr>
        <p:txBody>
          <a:bodyPr anchor="t"/>
          <a:lstStyle>
            <a:lvl1pPr>
              <a:defRPr sz="3400">
                <a:solidFill>
                  <a:srgbClr val="007FA3"/>
                </a:solidFill>
              </a:defRPr>
            </a:lvl1pPr>
          </a:lstStyle>
          <a:p>
            <a:r>
              <a:rPr lang="en-US" dirty="0"/>
              <a:t>Click to add figure number and title</a:t>
            </a:r>
          </a:p>
        </p:txBody>
      </p:sp>
      <p:sp>
        <p:nvSpPr>
          <p:cNvPr id="10" name="Text Placeholder 9"/>
          <p:cNvSpPr>
            <a:spLocks noGrp="1"/>
          </p:cNvSpPr>
          <p:nvPr>
            <p:ph type="body" sz="quarter" idx="13" hasCustomPrompt="1"/>
          </p:nvPr>
        </p:nvSpPr>
        <p:spPr>
          <a:xfrm>
            <a:off x="457200" y="5368160"/>
            <a:ext cx="8229600" cy="916856"/>
          </a:xfrm>
        </p:spPr>
        <p:txBody>
          <a:bodyPr anchor="b"/>
          <a:lstStyle>
            <a:lvl1pPr marL="0" indent="0">
              <a:spcBef>
                <a:spcPts val="0"/>
              </a:spcBef>
              <a:buNone/>
              <a:defRPr sz="800"/>
            </a:lvl1pPr>
            <a:lvl2pPr marL="0" indent="0">
              <a:spcBef>
                <a:spcPts val="0"/>
              </a:spcBef>
              <a:buNone/>
              <a:defRPr sz="1600"/>
            </a:lvl2pPr>
            <a:lvl3pPr marL="0" indent="0">
              <a:spcBef>
                <a:spcPts val="0"/>
              </a:spcBef>
              <a:buNone/>
              <a:defRPr sz="1600"/>
            </a:lvl3pPr>
            <a:lvl4pPr marL="0" indent="0">
              <a:spcBef>
                <a:spcPts val="0"/>
              </a:spcBef>
              <a:buNone/>
              <a:defRPr sz="1600"/>
            </a:lvl4pPr>
            <a:lvl5pPr marL="0" indent="0">
              <a:spcBef>
                <a:spcPts val="0"/>
              </a:spcBef>
              <a:buNone/>
              <a:defRPr sz="1600"/>
            </a:lvl5pPr>
            <a:lvl6pPr marL="0" indent="0">
              <a:spcBef>
                <a:spcPts val="0"/>
              </a:spcBef>
              <a:buNone/>
              <a:defRPr sz="1600"/>
            </a:lvl6pPr>
            <a:lvl7pPr marL="0" indent="0">
              <a:spcBef>
                <a:spcPts val="0"/>
              </a:spcBef>
              <a:buNone/>
              <a:defRPr sz="1600"/>
            </a:lvl7pPr>
            <a:lvl8pPr marL="0" indent="0">
              <a:spcBef>
                <a:spcPts val="0"/>
              </a:spcBef>
              <a:buNone/>
              <a:defRPr sz="1600"/>
            </a:lvl8pPr>
            <a:lvl9pPr marL="0" indent="0">
              <a:spcBef>
                <a:spcPts val="0"/>
              </a:spcBef>
              <a:buNone/>
              <a:defRPr sz="1600"/>
            </a:lvl9pPr>
          </a:lstStyle>
          <a:p>
            <a:pPr lvl="0"/>
            <a:r>
              <a:rPr lang="en-US" dirty="0"/>
              <a:t>Click to add caption</a:t>
            </a:r>
          </a:p>
        </p:txBody>
      </p:sp>
      <p:sp>
        <p:nvSpPr>
          <p:cNvPr id="11" name="Footer Placeholder 2"/>
          <p:cNvSpPr>
            <a:spLocks noGrp="1"/>
          </p:cNvSpPr>
          <p:nvPr>
            <p:ph type="ftr" sz="quarter" idx="11"/>
          </p:nvPr>
        </p:nvSpPr>
        <p:spPr>
          <a:xfrm>
            <a:off x="93969" y="6172200"/>
            <a:ext cx="8595360" cy="235463"/>
          </a:xfrm>
        </p:spPr>
        <p:txBody>
          <a:bodyPr/>
          <a:lstStyle/>
          <a:p>
            <a:endParaRPr lang="en-US" dirty="0"/>
          </a:p>
        </p:txBody>
      </p:sp>
      <p:sp>
        <p:nvSpPr>
          <p:cNvPr id="2" name="Date Placeholder 1"/>
          <p:cNvSpPr>
            <a:spLocks noGrp="1"/>
          </p:cNvSpPr>
          <p:nvPr>
            <p:ph type="dt" sz="half" idx="10"/>
          </p:nvPr>
        </p:nvSpPr>
        <p:spPr/>
        <p:txBody>
          <a:bodyPr/>
          <a:lstStyle>
            <a:lvl1pPr>
              <a:defRPr>
                <a:solidFill>
                  <a:schemeClr val="tx1"/>
                </a:solidFill>
              </a:defRPr>
            </a:lvl1pPr>
          </a:lstStyle>
          <a:p>
            <a:fld id="{A9DF6EFB-3F44-496C-A842-1E0B3D3B975A}" type="datetimeFigureOut">
              <a:rPr lang="en-US" smtClean="0"/>
              <a:pPr/>
              <a:t>5/22/2022</a:t>
            </a:fld>
            <a:endParaRPr lang="en-US" dirty="0"/>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200B2350-5261-4F5C-9DF5-EF0D264FC8D2}" type="slidenum">
              <a:rPr lang="en-US" smtClean="0"/>
              <a:pPr/>
              <a:t>‹#›</a:t>
            </a:fld>
            <a:endParaRPr lang="en-US" dirty="0"/>
          </a:p>
        </p:txBody>
      </p:sp>
      <p:sp>
        <p:nvSpPr>
          <p:cNvPr id="12" name="TextBox 11"/>
          <p:cNvSpPr txBox="1"/>
          <p:nvPr userDrawn="1"/>
        </p:nvSpPr>
        <p:spPr>
          <a:xfrm>
            <a:off x="1533525" y="6374626"/>
            <a:ext cx="7162800" cy="276999"/>
          </a:xfrm>
          <a:prstGeom prst="rect">
            <a:avLst/>
          </a:prstGeom>
          <a:noFill/>
        </p:spPr>
        <p:txBody>
          <a:bodyPr wrap="square" rtlCol="0">
            <a:spAutoFit/>
          </a:bodyPr>
          <a:lstStyle/>
          <a:p>
            <a:pPr marL="0" marR="0" indent="0" algn="r" defTabSz="914400" rtl="0" eaLnBrk="1" fontAlgn="auto" latinLnBrk="0" hangingPunct="1">
              <a:lnSpc>
                <a:spcPct val="100000"/>
              </a:lnSpc>
              <a:spcBef>
                <a:spcPts val="0"/>
              </a:spcBef>
              <a:spcAft>
                <a:spcPts val="0"/>
              </a:spcAft>
              <a:buClrTx/>
              <a:buSzTx/>
              <a:buFontTx/>
              <a:buNone/>
              <a:tabLst/>
              <a:defRPr/>
            </a:pPr>
            <a:r>
              <a:rPr lang="en-US" altLang="en-US" sz="1200" dirty="0">
                <a:latin typeface="Verdana" panose="020B0604030504040204" pitchFamily="34" charset="0"/>
              </a:rPr>
              <a:t>Copyright © 2020 by Pearson Education, Inc. All Rights Reserved</a:t>
            </a:r>
          </a:p>
        </p:txBody>
      </p:sp>
      <p:pic>
        <p:nvPicPr>
          <p:cNvPr id="13" name="Picture 12" descr="Pearson Logo"/>
          <p:cNvPicPr>
            <a:picLocks noChangeAspect="1"/>
          </p:cNvPicPr>
          <p:nvPr userDrawn="1"/>
        </p:nvPicPr>
        <p:blipFill>
          <a:blip r:embed="rId2" cstate="print">
            <a:extLst>
              <a:ext uri="{28A0092B-C50C-407E-A947-70E740481C1C}">
                <a14:useLocalDpi xmlns:a14="http://schemas.microsoft.com/office/drawing/2010/main" xmlns="" val="0"/>
              </a:ext>
            </a:extLst>
          </a:blip>
          <a:stretch>
            <a:fillRect/>
          </a:stretch>
        </p:blipFill>
        <p:spPr>
          <a:xfrm>
            <a:off x="457200" y="6376789"/>
            <a:ext cx="918000" cy="279915"/>
          </a:xfrm>
          <a:prstGeom prst="rect">
            <a:avLst/>
          </a:prstGeom>
        </p:spPr>
      </p:pic>
    </p:spTree>
    <p:extLst>
      <p:ext uri="{BB962C8B-B14F-4D97-AF65-F5344CB8AC3E}">
        <p14:creationId xmlns:p14="http://schemas.microsoft.com/office/powerpoint/2010/main" xmlns="" val="22037960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and 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a:xfrm>
            <a:off x="457200" y="1600201"/>
            <a:ext cx="8229600" cy="609600"/>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Content Placeholder 2"/>
          <p:cNvSpPr>
            <a:spLocks noGrp="1"/>
          </p:cNvSpPr>
          <p:nvPr>
            <p:ph idx="13"/>
          </p:nvPr>
        </p:nvSpPr>
        <p:spPr>
          <a:xfrm>
            <a:off x="457200" y="2362201"/>
            <a:ext cx="8229600" cy="533400"/>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Footer Placeholder 4"/>
          <p:cNvSpPr>
            <a:spLocks noGrp="1"/>
          </p:cNvSpPr>
          <p:nvPr>
            <p:ph type="ftr" sz="quarter" idx="11"/>
          </p:nvPr>
        </p:nvSpPr>
        <p:spPr>
          <a:xfrm>
            <a:off x="93969" y="6172200"/>
            <a:ext cx="8595360" cy="235463"/>
          </a:xfrm>
        </p:spPr>
        <p:txBody>
          <a:bodyPr/>
          <a:lstStyle/>
          <a:p>
            <a:endParaRPr lang="en-US" dirty="0"/>
          </a:p>
        </p:txBody>
      </p:sp>
      <p:sp>
        <p:nvSpPr>
          <p:cNvPr id="4" name="Date Placeholder 3"/>
          <p:cNvSpPr>
            <a:spLocks noGrp="1"/>
          </p:cNvSpPr>
          <p:nvPr>
            <p:ph type="dt" sz="half" idx="10"/>
          </p:nvPr>
        </p:nvSpPr>
        <p:spPr/>
        <p:txBody>
          <a:bodyPr/>
          <a:lstStyle/>
          <a:p>
            <a:fld id="{A9DF6EFB-3F44-496C-A842-1E0B3D3B975A}" type="datetimeFigureOut">
              <a:rPr lang="en-US" smtClean="0"/>
              <a:pPr/>
              <a:t>5/22/2022</a:t>
            </a:fld>
            <a:endParaRPr lang="en-US" dirty="0"/>
          </a:p>
        </p:txBody>
      </p:sp>
      <p:sp>
        <p:nvSpPr>
          <p:cNvPr id="6" name="Slide Number Placeholder 5"/>
          <p:cNvSpPr>
            <a:spLocks noGrp="1"/>
          </p:cNvSpPr>
          <p:nvPr>
            <p:ph type="sldNum" sz="quarter" idx="12"/>
          </p:nvPr>
        </p:nvSpPr>
        <p:spPr/>
        <p:txBody>
          <a:bodyPr/>
          <a:lstStyle/>
          <a:p>
            <a:fld id="{200B2350-5261-4F5C-9DF5-EF0D264FC8D2}" type="slidenum">
              <a:rPr lang="en-US" smtClean="0"/>
              <a:pPr/>
              <a:t>‹#›</a:t>
            </a:fld>
            <a:endParaRPr lang="en-US" dirty="0"/>
          </a:p>
        </p:txBody>
      </p:sp>
      <p:sp>
        <p:nvSpPr>
          <p:cNvPr id="9" name="Content Placeholder 2"/>
          <p:cNvSpPr>
            <a:spLocks noGrp="1"/>
          </p:cNvSpPr>
          <p:nvPr>
            <p:ph idx="14"/>
          </p:nvPr>
        </p:nvSpPr>
        <p:spPr>
          <a:xfrm>
            <a:off x="457200" y="3048000"/>
            <a:ext cx="8229600" cy="533400"/>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Content Placeholder 2"/>
          <p:cNvSpPr>
            <a:spLocks noGrp="1"/>
          </p:cNvSpPr>
          <p:nvPr>
            <p:ph idx="15"/>
          </p:nvPr>
        </p:nvSpPr>
        <p:spPr>
          <a:xfrm>
            <a:off x="457200" y="3810000"/>
            <a:ext cx="8229600" cy="533400"/>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2" name="Content Placeholder 2"/>
          <p:cNvSpPr>
            <a:spLocks noGrp="1"/>
          </p:cNvSpPr>
          <p:nvPr>
            <p:ph idx="16"/>
          </p:nvPr>
        </p:nvSpPr>
        <p:spPr>
          <a:xfrm>
            <a:off x="457200" y="4648200"/>
            <a:ext cx="8229600" cy="533400"/>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3" name="Content Placeholder 2"/>
          <p:cNvSpPr>
            <a:spLocks noGrp="1"/>
          </p:cNvSpPr>
          <p:nvPr>
            <p:ph idx="17"/>
          </p:nvPr>
        </p:nvSpPr>
        <p:spPr>
          <a:xfrm>
            <a:off x="609600" y="4800600"/>
            <a:ext cx="8229600" cy="533400"/>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xmlns="" val="31547999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2_Title and 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a:xfrm>
            <a:off x="457200" y="1600201"/>
            <a:ext cx="8229600" cy="609600"/>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Content Placeholder 2"/>
          <p:cNvSpPr>
            <a:spLocks noGrp="1"/>
          </p:cNvSpPr>
          <p:nvPr>
            <p:ph idx="13"/>
          </p:nvPr>
        </p:nvSpPr>
        <p:spPr>
          <a:xfrm>
            <a:off x="457200" y="2362201"/>
            <a:ext cx="8229600" cy="533400"/>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Footer Placeholder 4"/>
          <p:cNvSpPr>
            <a:spLocks noGrp="1"/>
          </p:cNvSpPr>
          <p:nvPr>
            <p:ph type="ftr" sz="quarter" idx="11"/>
          </p:nvPr>
        </p:nvSpPr>
        <p:spPr>
          <a:xfrm>
            <a:off x="93969" y="6172200"/>
            <a:ext cx="8595360" cy="235463"/>
          </a:xfrm>
        </p:spPr>
        <p:txBody>
          <a:bodyPr/>
          <a:lstStyle/>
          <a:p>
            <a:endParaRPr lang="en-US" dirty="0"/>
          </a:p>
        </p:txBody>
      </p:sp>
      <p:sp>
        <p:nvSpPr>
          <p:cNvPr id="4" name="Date Placeholder 3"/>
          <p:cNvSpPr>
            <a:spLocks noGrp="1"/>
          </p:cNvSpPr>
          <p:nvPr>
            <p:ph type="dt" sz="half" idx="10"/>
          </p:nvPr>
        </p:nvSpPr>
        <p:spPr/>
        <p:txBody>
          <a:bodyPr/>
          <a:lstStyle/>
          <a:p>
            <a:fld id="{A9DF6EFB-3F44-496C-A842-1E0B3D3B975A}" type="datetimeFigureOut">
              <a:rPr lang="en-US" smtClean="0"/>
              <a:pPr/>
              <a:t>5/22/2022</a:t>
            </a:fld>
            <a:endParaRPr lang="en-US" dirty="0"/>
          </a:p>
        </p:txBody>
      </p:sp>
      <p:sp>
        <p:nvSpPr>
          <p:cNvPr id="6" name="Slide Number Placeholder 5"/>
          <p:cNvSpPr>
            <a:spLocks noGrp="1"/>
          </p:cNvSpPr>
          <p:nvPr>
            <p:ph type="sldNum" sz="quarter" idx="12"/>
          </p:nvPr>
        </p:nvSpPr>
        <p:spPr/>
        <p:txBody>
          <a:bodyPr/>
          <a:lstStyle/>
          <a:p>
            <a:fld id="{200B2350-5261-4F5C-9DF5-EF0D264FC8D2}" type="slidenum">
              <a:rPr lang="en-US" smtClean="0"/>
              <a:pPr/>
              <a:t>‹#›</a:t>
            </a:fld>
            <a:endParaRPr lang="en-US" dirty="0"/>
          </a:p>
        </p:txBody>
      </p:sp>
      <p:sp>
        <p:nvSpPr>
          <p:cNvPr id="9" name="Content Placeholder 2"/>
          <p:cNvSpPr>
            <a:spLocks noGrp="1"/>
          </p:cNvSpPr>
          <p:nvPr>
            <p:ph idx="14"/>
          </p:nvPr>
        </p:nvSpPr>
        <p:spPr>
          <a:xfrm>
            <a:off x="457200" y="3048000"/>
            <a:ext cx="8229600" cy="533400"/>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Content Placeholder 2"/>
          <p:cNvSpPr>
            <a:spLocks noGrp="1"/>
          </p:cNvSpPr>
          <p:nvPr>
            <p:ph idx="15"/>
          </p:nvPr>
        </p:nvSpPr>
        <p:spPr>
          <a:xfrm>
            <a:off x="457200" y="3810000"/>
            <a:ext cx="8229600" cy="533400"/>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2" name="Content Placeholder 2"/>
          <p:cNvSpPr>
            <a:spLocks noGrp="1"/>
          </p:cNvSpPr>
          <p:nvPr>
            <p:ph idx="16"/>
          </p:nvPr>
        </p:nvSpPr>
        <p:spPr>
          <a:xfrm>
            <a:off x="457200" y="4648200"/>
            <a:ext cx="8229600" cy="533400"/>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3" name="Content Placeholder 2"/>
          <p:cNvSpPr>
            <a:spLocks noGrp="1"/>
          </p:cNvSpPr>
          <p:nvPr>
            <p:ph idx="17"/>
          </p:nvPr>
        </p:nvSpPr>
        <p:spPr>
          <a:xfrm>
            <a:off x="609600" y="4800600"/>
            <a:ext cx="8229600" cy="533400"/>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4" name="Content Placeholder 2"/>
          <p:cNvSpPr>
            <a:spLocks noGrp="1"/>
          </p:cNvSpPr>
          <p:nvPr>
            <p:ph idx="18"/>
          </p:nvPr>
        </p:nvSpPr>
        <p:spPr>
          <a:xfrm>
            <a:off x="762000" y="4953000"/>
            <a:ext cx="8229600" cy="533400"/>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5" name="Content Placeholder 2"/>
          <p:cNvSpPr>
            <a:spLocks noGrp="1"/>
          </p:cNvSpPr>
          <p:nvPr>
            <p:ph idx="19"/>
          </p:nvPr>
        </p:nvSpPr>
        <p:spPr>
          <a:xfrm>
            <a:off x="914400" y="5105400"/>
            <a:ext cx="8229600" cy="533400"/>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6" name="Content Placeholder 2"/>
          <p:cNvSpPr>
            <a:spLocks noGrp="1"/>
          </p:cNvSpPr>
          <p:nvPr>
            <p:ph idx="20"/>
          </p:nvPr>
        </p:nvSpPr>
        <p:spPr>
          <a:xfrm>
            <a:off x="1066800" y="5257800"/>
            <a:ext cx="8229600" cy="533400"/>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7" name="Content Placeholder 2"/>
          <p:cNvSpPr>
            <a:spLocks noGrp="1"/>
          </p:cNvSpPr>
          <p:nvPr>
            <p:ph idx="21"/>
          </p:nvPr>
        </p:nvSpPr>
        <p:spPr>
          <a:xfrm>
            <a:off x="1219200" y="5410200"/>
            <a:ext cx="8229600" cy="533400"/>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8" name="Content Placeholder 2"/>
          <p:cNvSpPr>
            <a:spLocks noGrp="1"/>
          </p:cNvSpPr>
          <p:nvPr>
            <p:ph idx="22"/>
          </p:nvPr>
        </p:nvSpPr>
        <p:spPr>
          <a:xfrm>
            <a:off x="1371600" y="5562600"/>
            <a:ext cx="8229600" cy="533400"/>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9" name="Content Placeholder 2"/>
          <p:cNvSpPr>
            <a:spLocks noGrp="1"/>
          </p:cNvSpPr>
          <p:nvPr>
            <p:ph idx="23"/>
          </p:nvPr>
        </p:nvSpPr>
        <p:spPr>
          <a:xfrm>
            <a:off x="1524000" y="5715000"/>
            <a:ext cx="8229600" cy="533400"/>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xmlns="" val="12259676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1_Title and 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a:xfrm>
            <a:off x="457200" y="1600200"/>
            <a:ext cx="8229600" cy="2163763"/>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Content Placeholder 2"/>
          <p:cNvSpPr>
            <a:spLocks noGrp="1"/>
          </p:cNvSpPr>
          <p:nvPr>
            <p:ph idx="13"/>
          </p:nvPr>
        </p:nvSpPr>
        <p:spPr>
          <a:xfrm>
            <a:off x="457200" y="3962400"/>
            <a:ext cx="8229600" cy="2163763"/>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Footer Placeholder 4"/>
          <p:cNvSpPr>
            <a:spLocks noGrp="1"/>
          </p:cNvSpPr>
          <p:nvPr>
            <p:ph type="ftr" sz="quarter" idx="11"/>
          </p:nvPr>
        </p:nvSpPr>
        <p:spPr>
          <a:xfrm>
            <a:off x="93969" y="6172200"/>
            <a:ext cx="8595360" cy="235463"/>
          </a:xfrm>
        </p:spPr>
        <p:txBody>
          <a:bodyPr/>
          <a:lstStyle/>
          <a:p>
            <a:endParaRPr lang="en-US" dirty="0"/>
          </a:p>
        </p:txBody>
      </p:sp>
      <p:sp>
        <p:nvSpPr>
          <p:cNvPr id="4" name="Date Placeholder 3"/>
          <p:cNvSpPr>
            <a:spLocks noGrp="1"/>
          </p:cNvSpPr>
          <p:nvPr>
            <p:ph type="dt" sz="half" idx="10"/>
          </p:nvPr>
        </p:nvSpPr>
        <p:spPr/>
        <p:txBody>
          <a:bodyPr/>
          <a:lstStyle/>
          <a:p>
            <a:fld id="{A9DF6EFB-3F44-496C-A842-1E0B3D3B975A}" type="datetimeFigureOut">
              <a:rPr lang="en-US" smtClean="0"/>
              <a:pPr/>
              <a:t>5/22/2022</a:t>
            </a:fld>
            <a:endParaRPr lang="en-US" dirty="0"/>
          </a:p>
        </p:txBody>
      </p:sp>
      <p:sp>
        <p:nvSpPr>
          <p:cNvPr id="6" name="Slide Number Placeholder 5"/>
          <p:cNvSpPr>
            <a:spLocks noGrp="1"/>
          </p:cNvSpPr>
          <p:nvPr>
            <p:ph type="sldNum" sz="quarter" idx="12"/>
          </p:nvPr>
        </p:nvSpPr>
        <p:spPr/>
        <p:txBody>
          <a:bodyPr/>
          <a:lstStyle/>
          <a:p>
            <a:fld id="{200B2350-5261-4F5C-9DF5-EF0D264FC8D2}" type="slidenum">
              <a:rPr lang="en-US" smtClean="0"/>
              <a:pPr/>
              <a:t>‹#›</a:t>
            </a:fld>
            <a:endParaRPr lang="en-US" dirty="0"/>
          </a:p>
        </p:txBody>
      </p:sp>
    </p:spTree>
    <p:extLst>
      <p:ext uri="{BB962C8B-B14F-4D97-AF65-F5344CB8AC3E}">
        <p14:creationId xmlns:p14="http://schemas.microsoft.com/office/powerpoint/2010/main" xmlns="" val="23021397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1.em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15372"/>
            <a:ext cx="8229600" cy="1097280"/>
          </a:xfrm>
          <a:prstGeom prst="rect">
            <a:avLst/>
          </a:prstGeom>
        </p:spPr>
        <p:txBody>
          <a:bodyPr vert="horz" lIns="0" tIns="0" rIns="0" bIns="0" rtlCol="0" anchor="b">
            <a:noAutofit/>
          </a:bodyPr>
          <a:lstStyle/>
          <a:p>
            <a:r>
              <a:rPr lang="en-US" dirty="0"/>
              <a:t>Click to edit </a:t>
            </a:r>
            <a:br>
              <a:rPr lang="en-US" dirty="0"/>
            </a:br>
            <a:r>
              <a:rPr lang="en-US" dirty="0"/>
              <a:t>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0" tIns="0" rIns="0" bIns="0" rtlCol="0">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a:t>
            </a:r>
          </a:p>
          <a:p>
            <a:pPr lvl="6"/>
            <a:r>
              <a:rPr lang="en-US" dirty="0"/>
              <a:t>Seventh</a:t>
            </a:r>
          </a:p>
          <a:p>
            <a:pPr lvl="7"/>
            <a:r>
              <a:rPr lang="en-US" dirty="0"/>
              <a:t>Eighth</a:t>
            </a:r>
          </a:p>
          <a:p>
            <a:pPr lvl="8"/>
            <a:r>
              <a:rPr lang="en-US" dirty="0"/>
              <a:t>Ninth</a:t>
            </a:r>
          </a:p>
        </p:txBody>
      </p:sp>
      <p:sp>
        <p:nvSpPr>
          <p:cNvPr id="11" name="Footer Placeholder 4"/>
          <p:cNvSpPr>
            <a:spLocks noGrp="1"/>
          </p:cNvSpPr>
          <p:nvPr>
            <p:ph type="ftr" sz="quarter" idx="3"/>
          </p:nvPr>
        </p:nvSpPr>
        <p:spPr>
          <a:xfrm>
            <a:off x="93969" y="6172200"/>
            <a:ext cx="8595360" cy="235463"/>
          </a:xfrm>
          <a:prstGeom prst="rect">
            <a:avLst/>
          </a:prstGeom>
        </p:spPr>
        <p:txBody>
          <a:bodyPr vert="horz" lIns="0" tIns="0" rIns="0" bIns="0" rtlCol="0" anchor="b"/>
          <a:lstStyle>
            <a:lvl1pPr algn="l">
              <a:defRPr sz="1100">
                <a:solidFill>
                  <a:schemeClr val="tx1"/>
                </a:solidFill>
              </a:defRPr>
            </a:lvl1pPr>
          </a:lstStyle>
          <a:p>
            <a:endParaRPr lang="en-US" dirty="0"/>
          </a:p>
        </p:txBody>
      </p:sp>
      <p:sp>
        <p:nvSpPr>
          <p:cNvPr id="4" name="Date Placeholder 3"/>
          <p:cNvSpPr>
            <a:spLocks noGrp="1"/>
          </p:cNvSpPr>
          <p:nvPr>
            <p:ph type="dt" sz="half" idx="2"/>
          </p:nvPr>
        </p:nvSpPr>
        <p:spPr>
          <a:xfrm>
            <a:off x="6335713" y="113072"/>
            <a:ext cx="2133600" cy="182880"/>
          </a:xfrm>
          <a:prstGeom prst="rect">
            <a:avLst/>
          </a:prstGeom>
        </p:spPr>
        <p:txBody>
          <a:bodyPr vert="horz" lIns="91440" tIns="45720" rIns="91440" bIns="45720" rtlCol="0" anchor="ctr"/>
          <a:lstStyle>
            <a:lvl1pPr algn="r">
              <a:defRPr sz="900">
                <a:solidFill>
                  <a:schemeClr val="bg1"/>
                </a:solidFill>
              </a:defRPr>
            </a:lvl1pPr>
          </a:lstStyle>
          <a:p>
            <a:fld id="{A9DF6EFB-3F44-496C-A842-1E0B3D3B975A}" type="datetimeFigureOut">
              <a:rPr lang="en-US" smtClean="0"/>
              <a:pPr/>
              <a:t>5/22/2022</a:t>
            </a:fld>
            <a:endParaRPr lang="en-US" dirty="0"/>
          </a:p>
        </p:txBody>
      </p:sp>
      <p:sp>
        <p:nvSpPr>
          <p:cNvPr id="6" name="Slide Number Placeholder 5"/>
          <p:cNvSpPr>
            <a:spLocks noGrp="1"/>
          </p:cNvSpPr>
          <p:nvPr>
            <p:ph type="sldNum" sz="quarter" idx="4"/>
          </p:nvPr>
        </p:nvSpPr>
        <p:spPr>
          <a:xfrm>
            <a:off x="8469312" y="113072"/>
            <a:ext cx="551783" cy="182880"/>
          </a:xfrm>
          <a:prstGeom prst="rect">
            <a:avLst/>
          </a:prstGeom>
        </p:spPr>
        <p:txBody>
          <a:bodyPr vert="horz" lIns="91440" tIns="45720" rIns="91440" bIns="45720" rtlCol="0" anchor="ctr"/>
          <a:lstStyle>
            <a:lvl1pPr algn="r">
              <a:defRPr sz="900">
                <a:solidFill>
                  <a:schemeClr val="bg1"/>
                </a:solidFill>
              </a:defRPr>
            </a:lvl1pPr>
          </a:lstStyle>
          <a:p>
            <a:fld id="{200B2350-5261-4F5C-9DF5-EF0D264FC8D2}" type="slidenum">
              <a:rPr lang="en-US" smtClean="0"/>
              <a:pPr/>
              <a:t>‹#›</a:t>
            </a:fld>
            <a:endParaRPr lang="en-US" dirty="0"/>
          </a:p>
        </p:txBody>
      </p:sp>
      <p:sp>
        <p:nvSpPr>
          <p:cNvPr id="9" name="TextBox 8"/>
          <p:cNvSpPr txBox="1"/>
          <p:nvPr userDrawn="1"/>
        </p:nvSpPr>
        <p:spPr>
          <a:xfrm>
            <a:off x="1532389" y="6378267"/>
            <a:ext cx="7162800" cy="276999"/>
          </a:xfrm>
          <a:prstGeom prst="rect">
            <a:avLst/>
          </a:prstGeom>
          <a:noFill/>
        </p:spPr>
        <p:txBody>
          <a:bodyPr wrap="square" rtlCol="0">
            <a:spAutoFit/>
          </a:bodyPr>
          <a:lstStyle/>
          <a:p>
            <a:pPr algn="r"/>
            <a:r>
              <a:rPr lang="en-IN" sz="1200" dirty="0">
                <a:latin typeface="Verdana" panose="020B0604030504040204" pitchFamily="34" charset="0"/>
                <a:ea typeface="Verdana" panose="020B0604030504040204" pitchFamily="34" charset="0"/>
                <a:cs typeface="Verdana" panose="020B0604030504040204" pitchFamily="34" charset="0"/>
              </a:rPr>
              <a:t>Copyright © 2021, 2017, 2013 Pearson Education, Inc. All Rights Reserved</a:t>
            </a:r>
          </a:p>
        </p:txBody>
      </p:sp>
      <p:pic>
        <p:nvPicPr>
          <p:cNvPr id="10" name="Picture 9" descr="Pearson Logo"/>
          <p:cNvPicPr>
            <a:picLocks noChangeAspect="1"/>
          </p:cNvPicPr>
          <p:nvPr userDrawn="1"/>
        </p:nvPicPr>
        <p:blipFill>
          <a:blip r:embed="rId18" cstate="print">
            <a:extLst>
              <a:ext uri="{28A0092B-C50C-407E-A947-70E740481C1C}">
                <a14:useLocalDpi xmlns:a14="http://schemas.microsoft.com/office/drawing/2010/main" xmlns="" val="0"/>
              </a:ext>
            </a:extLst>
          </a:blip>
          <a:stretch>
            <a:fillRect/>
          </a:stretch>
        </p:blipFill>
        <p:spPr>
          <a:xfrm>
            <a:off x="457200" y="6376789"/>
            <a:ext cx="918000" cy="279915"/>
          </a:xfrm>
          <a:prstGeom prst="rect">
            <a:avLst/>
          </a:prstGeom>
        </p:spPr>
      </p:pic>
    </p:spTree>
    <p:extLst>
      <p:ext uri="{BB962C8B-B14F-4D97-AF65-F5344CB8AC3E}">
        <p14:creationId xmlns:p14="http://schemas.microsoft.com/office/powerpoint/2010/main" xmlns="" val="3691570016"/>
      </p:ext>
    </p:extLst>
  </p:cSld>
  <p:clrMap bg1="lt1" tx1="dk1" bg2="lt2" tx2="dk2" accent1="accent1" accent2="accent2" accent3="accent3" accent4="accent4" accent5="accent5" accent6="accent6" hlink="hlink" folHlink="folHlink"/>
  <p:sldLayoutIdLst>
    <p:sldLayoutId id="2147483649" r:id="rId1"/>
    <p:sldLayoutId id="2147483657" r:id="rId2"/>
    <p:sldLayoutId id="2147483656" r:id="rId3"/>
    <p:sldLayoutId id="2147483650" r:id="rId4"/>
    <p:sldLayoutId id="2147483659" r:id="rId5"/>
    <p:sldLayoutId id="2147483658" r:id="rId6"/>
    <p:sldLayoutId id="2147483660" r:id="rId7"/>
    <p:sldLayoutId id="2147483662" r:id="rId8"/>
    <p:sldLayoutId id="2147483661" r:id="rId9"/>
    <p:sldLayoutId id="2147483665" r:id="rId10"/>
    <p:sldLayoutId id="2147483666" r:id="rId11"/>
    <p:sldLayoutId id="2147483663" r:id="rId12"/>
    <p:sldLayoutId id="2147483651" r:id="rId13"/>
    <p:sldLayoutId id="2147483654" r:id="rId14"/>
    <p:sldLayoutId id="2147483655" r:id="rId15"/>
    <p:sldLayoutId id="2147483668" r:id="rId16"/>
  </p:sldLayoutIdLst>
  <p:txStyles>
    <p:titleStyle>
      <a:lvl1pPr algn="l" defTabSz="914400" rtl="0" eaLnBrk="1" latinLnBrk="0" hangingPunct="1">
        <a:lnSpc>
          <a:spcPct val="100000"/>
        </a:lnSpc>
        <a:spcBef>
          <a:spcPct val="0"/>
        </a:spcBef>
        <a:buNone/>
        <a:defRPr sz="3400" b="1" kern="1200">
          <a:solidFill>
            <a:srgbClr val="007FA3"/>
          </a:solidFill>
          <a:latin typeface="Times New Roman" panose="02020603050405020304" pitchFamily="18" charset="0"/>
          <a:ea typeface="+mj-ea"/>
          <a:cs typeface="Times New Roman" panose="02020603050405020304" pitchFamily="18" charset="0"/>
        </a:defRPr>
      </a:lvl1pPr>
    </p:titleStyle>
    <p:bodyStyle>
      <a:lvl1pPr marL="256032" indent="-256032" algn="l" defTabSz="914400" rtl="0" eaLnBrk="1" latinLnBrk="0" hangingPunct="1">
        <a:spcBef>
          <a:spcPts val="1500"/>
        </a:spcBef>
        <a:buClr>
          <a:srgbClr val="007FA3"/>
        </a:buClr>
        <a:buFont typeface="Arial" panose="020B0604020202020204" pitchFamily="34" charset="0"/>
        <a:buChar char="•"/>
        <a:defRPr sz="1600" kern="1200">
          <a:solidFill>
            <a:schemeClr val="tx1"/>
          </a:solidFill>
          <a:latin typeface="+mn-lt"/>
          <a:ea typeface="+mn-ea"/>
          <a:cs typeface="+mn-cs"/>
        </a:defRPr>
      </a:lvl1pPr>
      <a:lvl2pPr marL="742950" indent="-285750" algn="l" defTabSz="914400" rtl="0" eaLnBrk="1" latinLnBrk="0" hangingPunct="1">
        <a:spcBef>
          <a:spcPts val="600"/>
        </a:spcBef>
        <a:buClr>
          <a:srgbClr val="007FA3"/>
        </a:buClr>
        <a:buFont typeface="Arial" panose="020B0604020202020204" pitchFamily="34" charset="0"/>
        <a:buChar char="–"/>
        <a:defRPr sz="1600" kern="1200">
          <a:solidFill>
            <a:schemeClr val="tx1"/>
          </a:solidFill>
          <a:latin typeface="+mn-lt"/>
          <a:ea typeface="+mn-ea"/>
          <a:cs typeface="+mn-cs"/>
        </a:defRPr>
      </a:lvl2pPr>
      <a:lvl3pPr marL="1143000" indent="-228600" algn="l" defTabSz="914400" rtl="0" eaLnBrk="1" latinLnBrk="0" hangingPunct="1">
        <a:spcBef>
          <a:spcPts val="600"/>
        </a:spcBef>
        <a:buClr>
          <a:srgbClr val="007FA3"/>
        </a:buClr>
        <a:buFont typeface="Wingdings" panose="05000000000000000000" pitchFamily="2" charset="2"/>
        <a:buChar char="§"/>
        <a:defRPr sz="1600" kern="1200">
          <a:solidFill>
            <a:schemeClr val="tx1"/>
          </a:solidFill>
          <a:latin typeface="+mn-lt"/>
          <a:ea typeface="+mn-ea"/>
          <a:cs typeface="+mn-cs"/>
        </a:defRPr>
      </a:lvl3pPr>
      <a:lvl4pPr marL="1600200" indent="-228600" algn="l" defTabSz="914400" rtl="0" eaLnBrk="1" latinLnBrk="0" hangingPunct="1">
        <a:spcBef>
          <a:spcPts val="600"/>
        </a:spcBef>
        <a:buClr>
          <a:srgbClr val="007FA3"/>
        </a:buClr>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spcBef>
          <a:spcPts val="600"/>
        </a:spcBef>
        <a:buClr>
          <a:srgbClr val="007FA3"/>
        </a:buClr>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spcBef>
          <a:spcPts val="300"/>
        </a:spcBef>
        <a:buClr>
          <a:srgbClr val="007FA3"/>
        </a:buClr>
        <a:buFont typeface="Arial" panose="020B0604020202020204" pitchFamily="34" charset="0"/>
        <a:buChar char="•"/>
        <a:defRPr sz="1600" kern="1200">
          <a:solidFill>
            <a:schemeClr val="tx1"/>
          </a:solidFill>
          <a:latin typeface="+mn-lt"/>
          <a:ea typeface="+mn-ea"/>
          <a:cs typeface="+mn-cs"/>
        </a:defRPr>
      </a:lvl6pPr>
      <a:lvl7pPr marL="2971800" indent="-228600" algn="l" defTabSz="914400" rtl="0" eaLnBrk="1" latinLnBrk="0" hangingPunct="1">
        <a:spcBef>
          <a:spcPts val="300"/>
        </a:spcBef>
        <a:buClr>
          <a:srgbClr val="007FA3"/>
        </a:buClr>
        <a:buFont typeface="Arial" panose="020B0604020202020204" pitchFamily="34" charset="0"/>
        <a:buChar char="•"/>
        <a:defRPr sz="1600" kern="1200">
          <a:solidFill>
            <a:schemeClr val="tx1"/>
          </a:solidFill>
          <a:latin typeface="+mn-lt"/>
          <a:ea typeface="+mn-ea"/>
          <a:cs typeface="+mn-cs"/>
        </a:defRPr>
      </a:lvl7pPr>
      <a:lvl8pPr marL="3429000" indent="-228600" algn="l" defTabSz="914400" rtl="0" eaLnBrk="1" latinLnBrk="0" hangingPunct="1">
        <a:spcBef>
          <a:spcPts val="300"/>
        </a:spcBef>
        <a:buClr>
          <a:srgbClr val="007FA3"/>
        </a:buClr>
        <a:buFont typeface="Arial" panose="020B0604020202020204" pitchFamily="34" charset="0"/>
        <a:buChar char="•"/>
        <a:defRPr sz="1600" kern="1200">
          <a:solidFill>
            <a:schemeClr val="tx1"/>
          </a:solidFill>
          <a:latin typeface="+mn-lt"/>
          <a:ea typeface="+mn-ea"/>
          <a:cs typeface="+mn-cs"/>
        </a:defRPr>
      </a:lvl8pPr>
      <a:lvl9pPr marL="3886200" indent="-228600" algn="l" defTabSz="914400" rtl="0" eaLnBrk="1" latinLnBrk="0" hangingPunct="1">
        <a:spcBef>
          <a:spcPts val="300"/>
        </a:spcBef>
        <a:buClr>
          <a:srgbClr val="007FA3"/>
        </a:buClr>
        <a:buFont typeface="Arial" panose="020B0604020202020204"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6.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0.xml"/><Relationship Id="rId1" Type="http://schemas.openxmlformats.org/officeDocument/2006/relationships/slideLayout" Target="../slideLayouts/slideLayout10.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3.xml"/><Relationship Id="rId1" Type="http://schemas.openxmlformats.org/officeDocument/2006/relationships/slideLayout" Target="../slideLayouts/slideLayout10.xml"/></Relationships>
</file>

<file path=ppt/slides/_rels/slide14.xml.rels><?xml version="1.0" encoding="UTF-8" standalone="yes"?>
<Relationships xmlns="http://schemas.openxmlformats.org/package/2006/relationships"><Relationship Id="rId3" Type="http://schemas.openxmlformats.org/officeDocument/2006/relationships/hyperlink" Target="http://www.epi.org/types/data-zone/" TargetMode="External"/><Relationship Id="rId2" Type="http://schemas.openxmlformats.org/officeDocument/2006/relationships/notesSlide" Target="../notesSlides/notesSlide14.xml"/><Relationship Id="rId1" Type="http://schemas.openxmlformats.org/officeDocument/2006/relationships/slideLayout" Target="../slideLayouts/slideLayout10.xml"/><Relationship Id="rId4" Type="http://schemas.openxmlformats.org/officeDocument/2006/relationships/image" Target="../media/image5.png"/></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6.xml"/><Relationship Id="rId1" Type="http://schemas.openxmlformats.org/officeDocument/2006/relationships/slideLayout" Target="../slideLayouts/slideLayout10.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8.xml"/><Relationship Id="rId1" Type="http://schemas.openxmlformats.org/officeDocument/2006/relationships/slideLayout" Target="../slideLayouts/slideLayout10.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0.xml"/></Relationships>
</file>

<file path=ppt/slides/_rels/slide2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20.xml"/><Relationship Id="rId1" Type="http://schemas.openxmlformats.org/officeDocument/2006/relationships/slideLayout" Target="../slideLayouts/slideLayout10.xml"/></Relationships>
</file>

<file path=ppt/slides/_rels/slide2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21.xml"/><Relationship Id="rId1" Type="http://schemas.openxmlformats.org/officeDocument/2006/relationships/slideLayout" Target="../slideLayouts/slideLayout10.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3" Type="http://schemas.openxmlformats.org/officeDocument/2006/relationships/hyperlink" Target="https://oecdecoscope.blog/2019/02/14/income-redistribution-across-oecd-countries-main-findings-andpolicy-implications/" TargetMode="External"/><Relationship Id="rId2" Type="http://schemas.openxmlformats.org/officeDocument/2006/relationships/notesSlide" Target="../notesSlides/notesSlide23.xml"/><Relationship Id="rId1" Type="http://schemas.openxmlformats.org/officeDocument/2006/relationships/slideLayout" Target="../slideLayouts/slideLayout10.xml"/><Relationship Id="rId4" Type="http://schemas.openxmlformats.org/officeDocument/2006/relationships/image" Target="../media/image10.png"/></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3" Type="http://schemas.openxmlformats.org/officeDocument/2006/relationships/hyperlink" Target="http://cdiac.ornl.gov/CO2_Emission/" TargetMode="External"/><Relationship Id="rId2" Type="http://schemas.openxmlformats.org/officeDocument/2006/relationships/notesSlide" Target="../notesSlides/notesSlide26.xml"/><Relationship Id="rId1" Type="http://schemas.openxmlformats.org/officeDocument/2006/relationships/slideLayout" Target="../slideLayouts/slideLayout10.xml"/><Relationship Id="rId4" Type="http://schemas.openxmlformats.org/officeDocument/2006/relationships/image" Target="../media/image11.png"/></Relationships>
</file>

<file path=ppt/slides/_rels/slide27.xml.rels><?xml version="1.0" encoding="UTF-8" standalone="yes"?>
<Relationships xmlns="http://schemas.openxmlformats.org/package/2006/relationships"><Relationship Id="rId3" Type="http://schemas.openxmlformats.org/officeDocument/2006/relationships/hyperlink" Target="http://www.metoffice.gov.uk/hadobs/hadcrut4/index.html." TargetMode="External"/><Relationship Id="rId2" Type="http://schemas.openxmlformats.org/officeDocument/2006/relationships/notesSlide" Target="../notesSlides/notesSlide27.xml"/><Relationship Id="rId1" Type="http://schemas.openxmlformats.org/officeDocument/2006/relationships/slideLayout" Target="../slideLayouts/slideLayout10.xml"/><Relationship Id="rId4" Type="http://schemas.openxmlformats.org/officeDocument/2006/relationships/image" Target="../media/image12.png"/></Relationships>
</file>

<file path=ppt/slides/_rels/slide28.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28.xml"/><Relationship Id="rId1" Type="http://schemas.openxmlformats.org/officeDocument/2006/relationships/slideLayout" Target="../slideLayouts/slideLayout10.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0.xml"/></Relationships>
</file>

<file path=ppt/slides/_rels/slide30.xml.rels><?xml version="1.0" encoding="UTF-8" standalone="yes"?>
<Relationships xmlns="http://schemas.openxmlformats.org/package/2006/relationships"><Relationship Id="rId3" Type="http://schemas.openxmlformats.org/officeDocument/2006/relationships/image" Target="../media/image15.svg"/><Relationship Id="rId2" Type="http://schemas.openxmlformats.org/officeDocument/2006/relationships/image" Target="../media/image14.pn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6725" y="82022"/>
            <a:ext cx="8229600" cy="557174"/>
          </a:xfrm>
        </p:spPr>
        <p:txBody>
          <a:bodyPr>
            <a:noAutofit/>
          </a:bodyPr>
          <a:lstStyle/>
          <a:p>
            <a:r>
              <a:rPr lang="el-GR" sz="3600" dirty="0">
                <a:latin typeface="+mj-lt"/>
              </a:rPr>
              <a:t>Μακροοικονομική</a:t>
            </a:r>
            <a:endParaRPr lang="en-IN" sz="3600" dirty="0">
              <a:latin typeface="+mj-lt"/>
            </a:endParaRPr>
          </a:p>
        </p:txBody>
      </p:sp>
      <p:sp>
        <p:nvSpPr>
          <p:cNvPr id="3" name="Text Placeholder 2"/>
          <p:cNvSpPr>
            <a:spLocks noGrp="1"/>
          </p:cNvSpPr>
          <p:nvPr>
            <p:ph type="body" sz="quarter" idx="13"/>
          </p:nvPr>
        </p:nvSpPr>
        <p:spPr>
          <a:xfrm>
            <a:off x="457200" y="762000"/>
            <a:ext cx="8229600" cy="381000"/>
          </a:xfrm>
        </p:spPr>
        <p:txBody>
          <a:bodyPr>
            <a:noAutofit/>
          </a:bodyPr>
          <a:lstStyle/>
          <a:p>
            <a:r>
              <a:rPr lang="el-GR" dirty="0" smtClean="0"/>
              <a:t>Όγδοη </a:t>
            </a:r>
            <a:r>
              <a:rPr lang="el-GR" dirty="0"/>
              <a:t>έκδοση</a:t>
            </a:r>
            <a:endParaRPr lang="en-US" dirty="0"/>
          </a:p>
        </p:txBody>
      </p:sp>
      <p:sp>
        <p:nvSpPr>
          <p:cNvPr id="10" name="Text Placeholder 1">
            <a:extLst>
              <a:ext uri="{FF2B5EF4-FFF2-40B4-BE49-F238E27FC236}">
                <a16:creationId xmlns:a16="http://schemas.microsoft.com/office/drawing/2014/main" xmlns="" id="{B90BF7CC-C13E-4975-9A72-17609AD86A49}"/>
              </a:ext>
            </a:extLst>
          </p:cNvPr>
          <p:cNvSpPr>
            <a:spLocks noGrp="1"/>
          </p:cNvSpPr>
          <p:nvPr>
            <p:ph type="body" sz="quarter" idx="4294967295"/>
          </p:nvPr>
        </p:nvSpPr>
        <p:spPr>
          <a:xfrm>
            <a:off x="4581525" y="2828925"/>
            <a:ext cx="4114800" cy="558800"/>
          </a:xfrm>
        </p:spPr>
        <p:txBody>
          <a:bodyPr wrap="square">
            <a:noAutofit/>
          </a:bodyPr>
          <a:lstStyle/>
          <a:p>
            <a:pPr marL="0" indent="0" algn="ctr">
              <a:buNone/>
            </a:pPr>
            <a:r>
              <a:rPr lang="el-GR" sz="3200" dirty="0">
                <a:solidFill>
                  <a:schemeClr val="tx1"/>
                </a:solidFill>
              </a:rPr>
              <a:t>Κεφάλαιο</a:t>
            </a:r>
            <a:r>
              <a:rPr lang="en-US" sz="3200" dirty="0">
                <a:solidFill>
                  <a:schemeClr val="tx1"/>
                </a:solidFill>
              </a:rPr>
              <a:t> 13</a:t>
            </a:r>
          </a:p>
        </p:txBody>
      </p:sp>
      <p:sp>
        <p:nvSpPr>
          <p:cNvPr id="4" name="Text Placeholder 3"/>
          <p:cNvSpPr>
            <a:spLocks noGrp="1"/>
          </p:cNvSpPr>
          <p:nvPr>
            <p:ph type="body" sz="quarter" idx="14"/>
          </p:nvPr>
        </p:nvSpPr>
        <p:spPr>
          <a:xfrm>
            <a:off x="4572000" y="3495675"/>
            <a:ext cx="4114800" cy="466725"/>
          </a:xfrm>
        </p:spPr>
        <p:txBody>
          <a:bodyPr vert="horz" wrap="square" lIns="0" tIns="0" rIns="0" bIns="0" rtlCol="0" anchor="ctr">
            <a:noAutofit/>
          </a:bodyPr>
          <a:lstStyle/>
          <a:p>
            <a:pPr algn="ctr"/>
            <a:r>
              <a:rPr lang="el-GR" sz="2000" dirty="0">
                <a:ea typeface="ヒラギノ角ゴ Pro W3" pitchFamily="-84" charset="-128"/>
              </a:rPr>
              <a:t>Οι Δυσκολίες της Ανάπτυξης</a:t>
            </a:r>
            <a:endParaRPr lang="en-US" sz="2000" dirty="0">
              <a:latin typeface="Times New Roman" panose="02020603050405020304" pitchFamily="18" charset="0"/>
              <a:cs typeface="Times New Roman" panose="02020603050405020304" pitchFamily="18" charset="0"/>
            </a:endParaRPr>
          </a:p>
        </p:txBody>
      </p:sp>
      <p:pic>
        <p:nvPicPr>
          <p:cNvPr id="12" name="Picture Placeholder 11" descr="Front Cover: Macroeconomics, Eighth Edition by Olivier Blanchard">
            <a:extLst>
              <a:ext uri="{FF2B5EF4-FFF2-40B4-BE49-F238E27FC236}">
                <a16:creationId xmlns:a16="http://schemas.microsoft.com/office/drawing/2014/main" xmlns="" id="{4B7C0549-CC8A-406F-AE51-9FCA19C1137C}"/>
              </a:ext>
            </a:extLst>
          </p:cNvPr>
          <p:cNvPicPr>
            <a:picLocks noGrp="1" noChangeAspect="1"/>
          </p:cNvPicPr>
          <p:nvPr>
            <p:ph type="pic" sz="quarter" idx="20"/>
          </p:nvPr>
        </p:nvPicPr>
        <p:blipFill>
          <a:blip r:embed="rId3" cstate="print">
            <a:extLst>
              <a:ext uri="{28A0092B-C50C-407E-A947-70E740481C1C}">
                <a14:useLocalDpi xmlns:a14="http://schemas.microsoft.com/office/drawing/2010/main" xmlns="" val="0"/>
              </a:ext>
            </a:extLst>
          </a:blip>
          <a:stretch>
            <a:fillRect/>
          </a:stretch>
        </p:blipFill>
        <p:spPr>
          <a:xfrm>
            <a:off x="457200" y="1268227"/>
            <a:ext cx="4037479" cy="5046848"/>
          </a:xfrm>
          <a:prstGeom prst="rect">
            <a:avLst/>
          </a:prstGeom>
        </p:spPr>
      </p:pic>
      <p:sp>
        <p:nvSpPr>
          <p:cNvPr id="9" name="Text Placeholder 1">
            <a:extLst>
              <a:ext uri="{FF2B5EF4-FFF2-40B4-BE49-F238E27FC236}">
                <a16:creationId xmlns:a16="http://schemas.microsoft.com/office/drawing/2014/main" xmlns="" id="{B90BF7CC-C13E-4975-9A72-17609AD86A49}"/>
              </a:ext>
            </a:extLst>
          </p:cNvPr>
          <p:cNvSpPr>
            <a:spLocks noGrp="1"/>
          </p:cNvSpPr>
          <p:nvPr>
            <p:ph type="body" sz="quarter" idx="4294967295"/>
          </p:nvPr>
        </p:nvSpPr>
        <p:spPr>
          <a:xfrm>
            <a:off x="2819400" y="6410324"/>
            <a:ext cx="5943600" cy="219075"/>
          </a:xfrm>
        </p:spPr>
        <p:txBody>
          <a:bodyPr wrap="square">
            <a:noAutofit/>
          </a:bodyPr>
          <a:lstStyle/>
          <a:p>
            <a:pPr marL="0" indent="0">
              <a:spcBef>
                <a:spcPts val="0"/>
              </a:spcBef>
              <a:buNone/>
              <a:defRPr/>
            </a:pPr>
            <a:r>
              <a:rPr lang="en-US" altLang="en-US" sz="1200" dirty="0">
                <a:latin typeface="Verdana" panose="020B0604030504040204" pitchFamily="34" charset="0"/>
                <a:ea typeface="Verdana" panose="020B0604030504040204" pitchFamily="34" charset="0"/>
                <a:cs typeface="Verdana" panose="020B0604030504040204" pitchFamily="34" charset="0"/>
              </a:rPr>
              <a:t>Copyright © </a:t>
            </a:r>
            <a:r>
              <a:rPr lang="en-IN" sz="1200" dirty="0">
                <a:latin typeface="Verdana" panose="020B0604030504040204" pitchFamily="34" charset="0"/>
                <a:ea typeface="Verdana" panose="020B0604030504040204" pitchFamily="34" charset="0"/>
                <a:cs typeface="Verdana" panose="020B0604030504040204" pitchFamily="34" charset="0"/>
              </a:rPr>
              <a:t>2021, 2017, 2013</a:t>
            </a:r>
            <a:r>
              <a:rPr lang="en-US" altLang="en-US" sz="1200" dirty="0">
                <a:latin typeface="Verdana" panose="020B0604030504040204" pitchFamily="34" charset="0"/>
                <a:ea typeface="Verdana" panose="020B0604030504040204" pitchFamily="34" charset="0"/>
                <a:cs typeface="Verdana" panose="020B0604030504040204" pitchFamily="34" charset="0"/>
              </a:rPr>
              <a:t> Pearson Education, Inc. All Rights Reserved</a:t>
            </a:r>
          </a:p>
        </p:txBody>
      </p:sp>
      <p:sp>
        <p:nvSpPr>
          <p:cNvPr id="8" name="TextBox 9"/>
          <p:cNvSpPr txBox="1"/>
          <p:nvPr/>
        </p:nvSpPr>
        <p:spPr>
          <a:xfrm>
            <a:off x="5333992" y="4419600"/>
            <a:ext cx="2971808" cy="575735"/>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IN" sz="1000" dirty="0">
                <a:solidFill>
                  <a:schemeClr val="bg1"/>
                </a:solidFill>
              </a:rPr>
              <a:t>Slide in this Presentation Contain Hyperlinks. JAWS users should be able to get a list of links by using INSERT+F7</a:t>
            </a:r>
          </a:p>
        </p:txBody>
      </p:sp>
    </p:spTree>
    <p:extLst>
      <p:ext uri="{BB962C8B-B14F-4D97-AF65-F5344CB8AC3E}">
        <p14:creationId xmlns:p14="http://schemas.microsoft.com/office/powerpoint/2010/main" xmlns="" val="1711705572"/>
      </p:ext>
    </p:extLst>
  </p:cSld>
  <p:clrMapOvr>
    <a:masterClrMapping/>
  </p:clrMapOvr>
  <mc:AlternateContent xmlns:mc="http://schemas.openxmlformats.org/markup-compatibility/2006">
    <mc:Choice xmlns:p159="http://schemas.microsoft.com/office/powerpoint/2015/09/main" xmlns="" Requires="p159">
      <p:transition xmlns:p14="http://schemas.microsoft.com/office/powerpoint/2010/main" spd="slow" p14:dur="2000">
        <p159:morph option="byObject"/>
      </p:transition>
    </mc:Choice>
    <mc:Fallback>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457200"/>
          </a:xfrm>
        </p:spPr>
        <p:txBody>
          <a:bodyPr wrap="square">
            <a:noAutofit/>
          </a:bodyPr>
          <a:lstStyle/>
          <a:p>
            <a:r>
              <a:rPr lang="en-US" sz="2800" dirty="0">
                <a:latin typeface="+mj-lt"/>
                <a:ea typeface="ヒラギノ角ゴ Pro W3" pitchFamily="-65" charset="-128"/>
              </a:rPr>
              <a:t>13.2 </a:t>
            </a:r>
            <a:r>
              <a:rPr lang="el-GR" sz="2800" dirty="0">
                <a:latin typeface="+mj-lt"/>
                <a:ea typeface="ヒラギノ角ゴ Pro W3" pitchFamily="-65" charset="-128"/>
              </a:rPr>
              <a:t>Ρομπότ και Ανεργία</a:t>
            </a:r>
            <a:r>
              <a:rPr lang="en-US" sz="2800" dirty="0">
                <a:latin typeface="+mj-lt"/>
                <a:ea typeface="ヒラギノ角ゴ Pro W3" pitchFamily="-65" charset="-128"/>
              </a:rPr>
              <a:t> (</a:t>
            </a:r>
            <a:r>
              <a:rPr lang="el-GR" sz="2800" dirty="0">
                <a:latin typeface="+mj-lt"/>
                <a:ea typeface="ヒラギノ角ゴ Pro W3" pitchFamily="-65" charset="-128"/>
              </a:rPr>
              <a:t>3</a:t>
            </a:r>
            <a:r>
              <a:rPr lang="en-US" sz="2800" dirty="0">
                <a:latin typeface="+mj-lt"/>
                <a:ea typeface="ヒラギノ角ゴ Pro W3" pitchFamily="-65" charset="-128"/>
              </a:rPr>
              <a:t> </a:t>
            </a:r>
            <a:r>
              <a:rPr lang="el-GR" sz="2800" dirty="0">
                <a:latin typeface="+mj-lt"/>
                <a:ea typeface="ヒラギノ角ゴ Pro W3" pitchFamily="-65" charset="-128"/>
              </a:rPr>
              <a:t>από</a:t>
            </a:r>
            <a:r>
              <a:rPr lang="en-US" sz="2800" dirty="0">
                <a:latin typeface="+mj-lt"/>
                <a:ea typeface="ヒラギノ角ゴ Pro W3" pitchFamily="-65" charset="-128"/>
              </a:rPr>
              <a:t> 4) </a:t>
            </a:r>
            <a:endParaRPr lang="en-US" sz="2800" dirty="0">
              <a:latin typeface="+mj-lt"/>
            </a:endParaRPr>
          </a:p>
        </p:txBody>
      </p:sp>
      <p:sp>
        <p:nvSpPr>
          <p:cNvPr id="3" name="Content Placeholder 2"/>
          <p:cNvSpPr>
            <a:spLocks noGrp="1"/>
          </p:cNvSpPr>
          <p:nvPr>
            <p:ph idx="1"/>
          </p:nvPr>
        </p:nvSpPr>
        <p:spPr>
          <a:xfrm>
            <a:off x="466078" y="920320"/>
            <a:ext cx="8229600" cy="603680"/>
          </a:xfrm>
        </p:spPr>
        <p:txBody>
          <a:bodyPr wrap="square">
            <a:noAutofit/>
          </a:bodyPr>
          <a:lstStyle/>
          <a:p>
            <a:pPr marL="0" indent="0">
              <a:buNone/>
            </a:pPr>
            <a:r>
              <a:rPr lang="el-GR" sz="1800" b="1" dirty="0" smtClean="0"/>
              <a:t>Απεικόνιση </a:t>
            </a:r>
            <a:r>
              <a:rPr lang="en-US" sz="1800" b="1" dirty="0" smtClean="0"/>
              <a:t>13.1 </a:t>
            </a:r>
            <a:r>
              <a:rPr lang="el-GR" sz="1800" dirty="0">
                <a:effectLst/>
                <a:latin typeface="Calibri" panose="020F0502020204030204" pitchFamily="34" charset="0"/>
                <a:ea typeface="Calibri" panose="020F0502020204030204" pitchFamily="34" charset="0"/>
                <a:cs typeface="Times New Roman" panose="02020603050405020304" pitchFamily="18" charset="0"/>
              </a:rPr>
              <a:t>Αύξηση παραγωγικότητας και ανεργία, Μέσοι όροι κατά Δεκαετία, </a:t>
            </a:r>
            <a:r>
              <a:rPr lang="el-GR" sz="1800" dirty="0" smtClean="0">
                <a:effectLst/>
                <a:latin typeface="Calibri" panose="020F0502020204030204" pitchFamily="34" charset="0"/>
                <a:ea typeface="Calibri" panose="020F0502020204030204" pitchFamily="34" charset="0"/>
                <a:cs typeface="Times New Roman" panose="02020603050405020304" pitchFamily="18" charset="0"/>
              </a:rPr>
              <a:t/>
            </a:r>
            <a:br>
              <a:rPr lang="el-GR" sz="1800" dirty="0" smtClean="0">
                <a:effectLst/>
                <a:latin typeface="Calibri" panose="020F0502020204030204" pitchFamily="34" charset="0"/>
                <a:ea typeface="Calibri" panose="020F0502020204030204" pitchFamily="34" charset="0"/>
                <a:cs typeface="Times New Roman" panose="02020603050405020304" pitchFamily="18" charset="0"/>
              </a:rPr>
            </a:br>
            <a:r>
              <a:rPr lang="el-GR" sz="1800" dirty="0" smtClean="0">
                <a:effectLst/>
                <a:latin typeface="Calibri" panose="020F0502020204030204" pitchFamily="34" charset="0"/>
                <a:ea typeface="Calibri" panose="020F0502020204030204" pitchFamily="34" charset="0"/>
                <a:cs typeface="Times New Roman" panose="02020603050405020304" pitchFamily="18" charset="0"/>
              </a:rPr>
              <a:t>1890-2018</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US" sz="1800" dirty="0"/>
          </a:p>
        </p:txBody>
      </p:sp>
      <p:sp>
        <p:nvSpPr>
          <p:cNvPr id="5" name="Content Placeholder 4"/>
          <p:cNvSpPr>
            <a:spLocks noGrp="1"/>
          </p:cNvSpPr>
          <p:nvPr>
            <p:ph sz="quarter" idx="14"/>
          </p:nvPr>
        </p:nvSpPr>
        <p:spPr>
          <a:xfrm>
            <a:off x="457200" y="5791200"/>
            <a:ext cx="8229600" cy="533400"/>
          </a:xfrm>
        </p:spPr>
        <p:txBody>
          <a:bodyPr/>
          <a:lstStyle/>
          <a:p>
            <a:r>
              <a:rPr lang="el-GR" sz="1200" i="1" dirty="0">
                <a:effectLst/>
                <a:latin typeface="Calibri" panose="020F0502020204030204" pitchFamily="34" charset="0"/>
                <a:ea typeface="Calibri" panose="020F0502020204030204" pitchFamily="34" charset="0"/>
                <a:cs typeface="Times New Roman" panose="02020603050405020304" pitchFamily="18" charset="0"/>
              </a:rPr>
              <a:t>Πηγή</a:t>
            </a:r>
            <a:r>
              <a:rPr lang="el-GR" sz="1200" dirty="0">
                <a:effectLst/>
                <a:latin typeface="Calibri" panose="020F0502020204030204" pitchFamily="34" charset="0"/>
                <a:ea typeface="Calibri" panose="020F0502020204030204" pitchFamily="34" charset="0"/>
                <a:cs typeface="Times New Roman" panose="02020603050405020304" pitchFamily="18" charset="0"/>
              </a:rPr>
              <a:t>: Δεδομένα πριν από το 1960: Ιστορικές στατιστικές των Ηνωμένων Πολιτειών. Στοιχεία μετά το 1960: Γραφείο Στατιστικής Εργασίας.</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endParaRPr lang="en-IN" sz="1200" dirty="0"/>
          </a:p>
        </p:txBody>
      </p:sp>
      <p:pic>
        <p:nvPicPr>
          <p:cNvPr id="1026" name="Picture 2"/>
          <p:cNvPicPr>
            <a:picLocks noChangeAspect="1" noChangeArrowheads="1"/>
          </p:cNvPicPr>
          <p:nvPr/>
        </p:nvPicPr>
        <p:blipFill>
          <a:blip r:embed="rId3" cstate="print"/>
          <a:srcRect/>
          <a:stretch>
            <a:fillRect/>
          </a:stretch>
        </p:blipFill>
        <p:spPr bwMode="auto">
          <a:xfrm>
            <a:off x="1066800" y="1524000"/>
            <a:ext cx="7229475" cy="4092311"/>
          </a:xfrm>
          <a:prstGeom prst="rect">
            <a:avLst/>
          </a:prstGeom>
          <a:noFill/>
          <a:ln w="9525">
            <a:noFill/>
            <a:miter lim="800000"/>
            <a:headEnd/>
            <a:tailEnd/>
          </a:ln>
        </p:spPr>
      </p:pic>
    </p:spTree>
    <p:extLst>
      <p:ext uri="{BB962C8B-B14F-4D97-AF65-F5344CB8AC3E}">
        <p14:creationId xmlns:p14="http://schemas.microsoft.com/office/powerpoint/2010/main" xmlns="" val="295165382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430887"/>
          </a:xfrm>
        </p:spPr>
        <p:txBody>
          <a:bodyPr wrap="square">
            <a:spAutoFit/>
          </a:bodyPr>
          <a:lstStyle/>
          <a:p>
            <a:r>
              <a:rPr lang="en-US" sz="2800" dirty="0">
                <a:latin typeface="+mj-lt"/>
                <a:ea typeface="ヒラギノ角ゴ Pro W3" pitchFamily="-65" charset="-128"/>
              </a:rPr>
              <a:t>13.2 </a:t>
            </a:r>
            <a:r>
              <a:rPr lang="el-GR" sz="2800" dirty="0">
                <a:latin typeface="+mj-lt"/>
                <a:ea typeface="ヒラギノ角ゴ Pro W3" pitchFamily="-65" charset="-128"/>
              </a:rPr>
              <a:t>Ρομπότ και Ανεργία</a:t>
            </a:r>
            <a:r>
              <a:rPr lang="en-US" sz="2800" dirty="0">
                <a:latin typeface="+mj-lt"/>
                <a:ea typeface="ヒラギノ角ゴ Pro W3" pitchFamily="-65" charset="-128"/>
              </a:rPr>
              <a:t> (</a:t>
            </a:r>
            <a:r>
              <a:rPr lang="el-GR" sz="2800" dirty="0">
                <a:latin typeface="+mj-lt"/>
                <a:ea typeface="ヒラギノ角ゴ Pro W3" pitchFamily="-65" charset="-128"/>
              </a:rPr>
              <a:t>4</a:t>
            </a:r>
            <a:r>
              <a:rPr lang="en-US" sz="2800" dirty="0">
                <a:latin typeface="+mj-lt"/>
                <a:ea typeface="ヒラギノ角ゴ Pro W3" pitchFamily="-65" charset="-128"/>
              </a:rPr>
              <a:t> </a:t>
            </a:r>
            <a:r>
              <a:rPr lang="el-GR" sz="2800" dirty="0">
                <a:latin typeface="+mj-lt"/>
                <a:ea typeface="ヒラギノ角ゴ Pro W3" pitchFamily="-65" charset="-128"/>
              </a:rPr>
              <a:t>από</a:t>
            </a:r>
            <a:r>
              <a:rPr lang="en-US" sz="2800" dirty="0">
                <a:latin typeface="+mj-lt"/>
                <a:ea typeface="ヒラギノ角ゴ Pro W3" pitchFamily="-65" charset="-128"/>
              </a:rPr>
              <a:t> 4) </a:t>
            </a:r>
            <a:endParaRPr lang="en-US" sz="2800" dirty="0">
              <a:latin typeface="+mj-lt"/>
            </a:endParaRPr>
          </a:p>
        </p:txBody>
      </p:sp>
      <p:sp>
        <p:nvSpPr>
          <p:cNvPr id="18" name="Content Placeholder 17">
            <a:extLst>
              <a:ext uri="{FF2B5EF4-FFF2-40B4-BE49-F238E27FC236}">
                <a16:creationId xmlns:a16="http://schemas.microsoft.com/office/drawing/2014/main" xmlns="" id="{1F3888C9-8DD8-499B-B3B6-79A00011117A}"/>
              </a:ext>
            </a:extLst>
          </p:cNvPr>
          <p:cNvSpPr>
            <a:spLocks noGrp="1"/>
          </p:cNvSpPr>
          <p:nvPr>
            <p:ph idx="17"/>
          </p:nvPr>
        </p:nvSpPr>
        <p:spPr>
          <a:xfrm>
            <a:off x="342327" y="1143000"/>
            <a:ext cx="8229600" cy="4724400"/>
          </a:xfrm>
        </p:spPr>
        <p:txBody>
          <a:bodyPr/>
          <a:lstStyle/>
          <a:p>
            <a:r>
              <a:rPr lang="el-GR" sz="2200" dirty="0"/>
              <a:t>Ωστόσο, αυτή η σχέση του παρελθόντος μπορεί να μην ισχύει στο μέλλον.</a:t>
            </a:r>
          </a:p>
          <a:p>
            <a:r>
              <a:rPr lang="el-GR" sz="2200" dirty="0"/>
              <a:t>Από τη φύση τους, μπορούν να αντικαταστήσουν τους λιγότερο ειδικευμένους εργάτες.</a:t>
            </a:r>
          </a:p>
          <a:p>
            <a:r>
              <a:rPr lang="el-GR" sz="2200" dirty="0"/>
              <a:t>Μια πρόσφατη μελέτη καταλήγει στο συμπέρασμα ότι, τις επόμενες δύο δεκαετίες, το 47% των εργαζομένων στις ΗΠΑ κινδυνεύουν να αντικατασταθούν από ρομπότ.</a:t>
            </a:r>
          </a:p>
          <a:p>
            <a:r>
              <a:rPr lang="el-GR" sz="2200" dirty="0"/>
              <a:t>Είναι πιθανό τα ρομπότ να δημιουργήσουν άλλες θέσεις εργασίας, που θα αντικαταστήσουν αυτές που έχουν εξαλειφθεί.</a:t>
            </a:r>
          </a:p>
          <a:p>
            <a:r>
              <a:rPr lang="el-GR" sz="2200" dirty="0"/>
              <a:t>Μέχρι σήμερα, τα ρομπότ δεν έχουν οδηγήσει σε υψηλότερη ανεργία.</a:t>
            </a:r>
            <a:endParaRPr lang="en-US" sz="2200" dirty="0"/>
          </a:p>
        </p:txBody>
      </p:sp>
    </p:spTree>
    <p:extLst>
      <p:ext uri="{BB962C8B-B14F-4D97-AF65-F5344CB8AC3E}">
        <p14:creationId xmlns:p14="http://schemas.microsoft.com/office/powerpoint/2010/main" xmlns="" val="157843043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61774"/>
          </a:xfrm>
        </p:spPr>
        <p:txBody>
          <a:bodyPr wrap="square">
            <a:spAutoFit/>
          </a:bodyPr>
          <a:lstStyle/>
          <a:p>
            <a:r>
              <a:rPr lang="en-US" sz="2800" dirty="0">
                <a:latin typeface="+mj-lt"/>
                <a:ea typeface="ヒラギノ角ゴ Pro W3" pitchFamily="-65" charset="-128"/>
              </a:rPr>
              <a:t>13.3 </a:t>
            </a:r>
            <a:r>
              <a:rPr lang="el-GR" sz="2800" dirty="0">
                <a:latin typeface="+mj-lt"/>
                <a:ea typeface="ヒラギノ角ゴ Pro W3" pitchFamily="-65" charset="-128"/>
              </a:rPr>
              <a:t>Ανάπτυξη, Ανατροπή και Ανισότητα</a:t>
            </a:r>
            <a:r>
              <a:rPr lang="en-US" sz="2800" dirty="0">
                <a:latin typeface="+mj-lt"/>
                <a:ea typeface="ヒラギノ角ゴ Pro W3" pitchFamily="-65" charset="-128"/>
              </a:rPr>
              <a:t> </a:t>
            </a:r>
            <a:r>
              <a:rPr lang="el-GR" sz="2800" dirty="0" smtClean="0">
                <a:latin typeface="+mj-lt"/>
                <a:ea typeface="ヒラギノ角ゴ Pro W3" pitchFamily="-65" charset="-128"/>
              </a:rPr>
              <a:t/>
            </a:r>
            <a:br>
              <a:rPr lang="el-GR" sz="2800" dirty="0" smtClean="0">
                <a:latin typeface="+mj-lt"/>
                <a:ea typeface="ヒラギノ角ゴ Pro W3" pitchFamily="-65" charset="-128"/>
              </a:rPr>
            </a:br>
            <a:r>
              <a:rPr lang="en-US" sz="2800" dirty="0" smtClean="0">
                <a:latin typeface="+mj-lt"/>
                <a:ea typeface="ヒラギノ角ゴ Pro W3" pitchFamily="-65" charset="-128"/>
              </a:rPr>
              <a:t>(</a:t>
            </a:r>
            <a:r>
              <a:rPr lang="en-US" sz="2800" dirty="0">
                <a:latin typeface="+mj-lt"/>
                <a:ea typeface="ヒラギノ角ゴ Pro W3" pitchFamily="-65" charset="-128"/>
              </a:rPr>
              <a:t>1 </a:t>
            </a:r>
            <a:r>
              <a:rPr lang="el-GR" sz="2800" dirty="0">
                <a:latin typeface="+mj-lt"/>
                <a:ea typeface="ヒラギノ角ゴ Pro W3" pitchFamily="-65" charset="-128"/>
              </a:rPr>
              <a:t>από</a:t>
            </a:r>
            <a:r>
              <a:rPr lang="en-US" sz="2800" dirty="0">
                <a:latin typeface="+mj-lt"/>
                <a:ea typeface="ヒラギノ角ゴ Pro W3" pitchFamily="-65" charset="-128"/>
              </a:rPr>
              <a:t> 10)</a:t>
            </a:r>
            <a:endParaRPr lang="en-US" sz="2800" dirty="0">
              <a:latin typeface="+mj-lt"/>
            </a:endParaRPr>
          </a:p>
        </p:txBody>
      </p:sp>
      <p:sp>
        <p:nvSpPr>
          <p:cNvPr id="18" name="Content Placeholder 17">
            <a:extLst>
              <a:ext uri="{FF2B5EF4-FFF2-40B4-BE49-F238E27FC236}">
                <a16:creationId xmlns:a16="http://schemas.microsoft.com/office/drawing/2014/main" xmlns="" id="{1F3888C9-8DD8-499B-B3B6-79A00011117A}"/>
              </a:ext>
            </a:extLst>
          </p:cNvPr>
          <p:cNvSpPr>
            <a:spLocks noGrp="1"/>
          </p:cNvSpPr>
          <p:nvPr>
            <p:ph idx="17"/>
          </p:nvPr>
        </p:nvSpPr>
        <p:spPr>
          <a:xfrm>
            <a:off x="304800" y="1219200"/>
            <a:ext cx="8229600" cy="4724400"/>
          </a:xfrm>
        </p:spPr>
        <p:txBody>
          <a:bodyPr/>
          <a:lstStyle/>
          <a:p>
            <a:r>
              <a:rPr lang="el-GR" sz="2200" dirty="0"/>
              <a:t>Ο Οικονομολόγος </a:t>
            </a:r>
            <a:r>
              <a:rPr lang="el-GR" sz="2200" dirty="0" err="1"/>
              <a:t>Joseph</a:t>
            </a:r>
            <a:r>
              <a:rPr lang="el-GR" sz="2200" dirty="0"/>
              <a:t> </a:t>
            </a:r>
            <a:r>
              <a:rPr lang="el-GR" sz="2200" dirty="0" err="1"/>
              <a:t>Schumpeter</a:t>
            </a:r>
            <a:r>
              <a:rPr lang="el-GR" sz="2200" dirty="0"/>
              <a:t> τόνισε ότι η διαδικασία της ανάπτυξης ήταν ουσιαστικά μια διαδικασία </a:t>
            </a:r>
            <a:r>
              <a:rPr lang="el-GR" sz="2200" b="1" dirty="0"/>
              <a:t>δημιουργικής καταστροφής</a:t>
            </a:r>
            <a:r>
              <a:rPr lang="el-GR" sz="2200" dirty="0"/>
              <a:t>: Νέα αγαθά αναπτύσσονται, καθιστώντας τα παλιά </a:t>
            </a:r>
            <a:r>
              <a:rPr lang="el-GR" sz="2200" b="1" dirty="0"/>
              <a:t>απαρχαιωμένα</a:t>
            </a:r>
            <a:r>
              <a:rPr lang="el-GR" sz="2200" dirty="0"/>
              <a:t>. </a:t>
            </a:r>
          </a:p>
          <a:p>
            <a:r>
              <a:rPr lang="el-GR" sz="2200" dirty="0"/>
              <a:t>Εισάγονται νέες τεχνικές παραγωγής, που απαιτούν νέες δεξιότητες και καθιστούν ορισμένες παλιές δεξιότητες λιγότερο χρήσιμες. Καθώς συμβαίνει αυτό, οι παλιές θέσεις εργασίας εξαλείφονται και δημιουργούνται νέες θέσεις εργασίας.</a:t>
            </a:r>
          </a:p>
          <a:p>
            <a:r>
              <a:rPr lang="el-GR" sz="2200" dirty="0"/>
              <a:t>Ακόμη και για εκείνους με τις κατάλληλες δεξιότητες, η επιχείρηση στην οποία εργάζονται μπορεί να αντικατασταθεί από μια πιο αποδοτική επιχείρηση ή το προϊόν που πουλούσε η επιχείρηση τους μπορεί να αντικατασταθεί από άλλο προϊόν.</a:t>
            </a:r>
            <a:endParaRPr lang="en-US" sz="2200" dirty="0"/>
          </a:p>
        </p:txBody>
      </p:sp>
    </p:spTree>
    <p:extLst>
      <p:ext uri="{BB962C8B-B14F-4D97-AF65-F5344CB8AC3E}">
        <p14:creationId xmlns:p14="http://schemas.microsoft.com/office/powerpoint/2010/main" xmlns="" val="380325427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29322"/>
          </a:xfrm>
        </p:spPr>
        <p:txBody>
          <a:bodyPr wrap="square">
            <a:noAutofit/>
          </a:bodyPr>
          <a:lstStyle/>
          <a:p>
            <a:r>
              <a:rPr lang="el-GR" sz="2800" dirty="0">
                <a:latin typeface="+mj-lt"/>
              </a:rPr>
              <a:t>ΠΛΑΙΣΙΟ ΕΠΙΚΕΝΤΡΩΣΗΣ</a:t>
            </a:r>
            <a:r>
              <a:rPr lang="en-US" sz="2800" dirty="0">
                <a:latin typeface="+mj-lt"/>
              </a:rPr>
              <a:t>: </a:t>
            </a:r>
            <a:r>
              <a:rPr lang="el-GR" sz="2800" dirty="0">
                <a:latin typeface="+mj-lt"/>
              </a:rPr>
              <a:t>Καταστροφή θέσεων εργασίας, ανατροπή και απώλεια κερδών</a:t>
            </a:r>
            <a:endParaRPr lang="en-US" sz="2800" dirty="0"/>
          </a:p>
        </p:txBody>
      </p:sp>
      <p:sp>
        <p:nvSpPr>
          <p:cNvPr id="3" name="Content Placeholder 2"/>
          <p:cNvSpPr>
            <a:spLocks noGrp="1"/>
          </p:cNvSpPr>
          <p:nvPr>
            <p:ph idx="1"/>
          </p:nvPr>
        </p:nvSpPr>
        <p:spPr>
          <a:xfrm>
            <a:off x="457200" y="1143000"/>
            <a:ext cx="8229600" cy="753122"/>
          </a:xfrm>
        </p:spPr>
        <p:txBody>
          <a:bodyPr wrap="square">
            <a:noAutofit/>
          </a:bodyPr>
          <a:lstStyle/>
          <a:p>
            <a:pPr marL="0" indent="0">
              <a:buNone/>
            </a:pPr>
            <a:r>
              <a:rPr lang="el-GR" sz="2200" b="1" dirty="0"/>
              <a:t>Σχήμα</a:t>
            </a:r>
            <a:r>
              <a:rPr lang="en-US" sz="2200" b="1" dirty="0"/>
              <a:t> 1 </a:t>
            </a:r>
            <a:r>
              <a:rPr lang="el-GR" sz="2200" dirty="0"/>
              <a:t>Απώλεια κερδών εργαζομένων που βιώνουν μαζική απόλυση</a:t>
            </a:r>
            <a:endParaRPr lang="en-US" sz="2200" dirty="0"/>
          </a:p>
        </p:txBody>
      </p:sp>
      <p:sp>
        <p:nvSpPr>
          <p:cNvPr id="4" name="Content Placeholder 3"/>
          <p:cNvSpPr>
            <a:spLocks noGrp="1"/>
          </p:cNvSpPr>
          <p:nvPr>
            <p:ph sz="quarter" idx="14"/>
          </p:nvPr>
        </p:nvSpPr>
        <p:spPr>
          <a:xfrm>
            <a:off x="457200" y="5867400"/>
            <a:ext cx="8229600" cy="381000"/>
          </a:xfrm>
        </p:spPr>
        <p:txBody>
          <a:bodyPr>
            <a:noAutofit/>
          </a:bodyPr>
          <a:lstStyle/>
          <a:p>
            <a:r>
              <a:rPr lang="el-GR" sz="1200" i="1" dirty="0">
                <a:effectLst/>
                <a:ea typeface="Calibri" panose="020F0502020204030204" pitchFamily="34" charset="0"/>
                <a:cs typeface="Times New Roman" panose="02020603050405020304" pitchFamily="18" charset="0"/>
              </a:rPr>
              <a:t>Πηγή</a:t>
            </a:r>
            <a:r>
              <a:rPr lang="en-US" sz="1200" dirty="0">
                <a:effectLst/>
                <a:ea typeface="Calibri" panose="020F0502020204030204" pitchFamily="34" charset="0"/>
                <a:cs typeface="Times New Roman" panose="02020603050405020304" pitchFamily="18" charset="0"/>
              </a:rPr>
              <a:t>: Steven J. Davis and Till M. von Wachter, “Recessions and the Cost of Job Loss,” National Bureau of Economics Working Paper No. 17638, 2011. </a:t>
            </a:r>
          </a:p>
          <a:p>
            <a:r>
              <a:rPr lang="en-US" sz="1200" dirty="0"/>
              <a:t>.</a:t>
            </a:r>
          </a:p>
        </p:txBody>
      </p:sp>
      <p:pic>
        <p:nvPicPr>
          <p:cNvPr id="2050" name="Picture 2"/>
          <p:cNvPicPr>
            <a:picLocks noChangeAspect="1" noChangeArrowheads="1"/>
          </p:cNvPicPr>
          <p:nvPr/>
        </p:nvPicPr>
        <p:blipFill>
          <a:blip r:embed="rId3" cstate="print"/>
          <a:srcRect/>
          <a:stretch>
            <a:fillRect/>
          </a:stretch>
        </p:blipFill>
        <p:spPr bwMode="auto">
          <a:xfrm>
            <a:off x="2133600" y="1676400"/>
            <a:ext cx="5629275" cy="3916976"/>
          </a:xfrm>
          <a:prstGeom prst="rect">
            <a:avLst/>
          </a:prstGeom>
          <a:noFill/>
          <a:ln w="9525">
            <a:noFill/>
            <a:miter lim="800000"/>
            <a:headEnd/>
            <a:tailEnd/>
          </a:ln>
        </p:spPr>
      </p:pic>
    </p:spTree>
    <p:extLst>
      <p:ext uri="{BB962C8B-B14F-4D97-AF65-F5344CB8AC3E}">
        <p14:creationId xmlns:p14="http://schemas.microsoft.com/office/powerpoint/2010/main" xmlns="" val="425506352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56839"/>
          </a:xfrm>
        </p:spPr>
        <p:txBody>
          <a:bodyPr wrap="square">
            <a:noAutofit/>
          </a:bodyPr>
          <a:lstStyle/>
          <a:p>
            <a:r>
              <a:rPr lang="en-US" sz="2800" dirty="0">
                <a:latin typeface="+mj-lt"/>
                <a:ea typeface="ヒラギノ角ゴ Pro W3" pitchFamily="-65" charset="-128"/>
              </a:rPr>
              <a:t>13.3 </a:t>
            </a:r>
            <a:r>
              <a:rPr lang="el-GR" sz="2800" dirty="0">
                <a:latin typeface="+mj-lt"/>
                <a:ea typeface="ヒラギノ角ゴ Pro W3" pitchFamily="-65" charset="-128"/>
              </a:rPr>
              <a:t>Ανάπτυξη, Ανατροπή και Ανισότητα</a:t>
            </a:r>
            <a:r>
              <a:rPr lang="en-US" sz="2800" dirty="0">
                <a:latin typeface="+mj-lt"/>
                <a:ea typeface="ヒラギノ角ゴ Pro W3" pitchFamily="-65" charset="-128"/>
              </a:rPr>
              <a:t> </a:t>
            </a:r>
            <a:r>
              <a:rPr lang="el-GR" sz="2800" dirty="0" smtClean="0">
                <a:latin typeface="+mj-lt"/>
                <a:ea typeface="ヒラギノ角ゴ Pro W3" pitchFamily="-65" charset="-128"/>
              </a:rPr>
              <a:t/>
            </a:r>
            <a:br>
              <a:rPr lang="el-GR" sz="2800" dirty="0" smtClean="0">
                <a:latin typeface="+mj-lt"/>
                <a:ea typeface="ヒラギノ角ゴ Pro W3" pitchFamily="-65" charset="-128"/>
              </a:rPr>
            </a:br>
            <a:r>
              <a:rPr lang="en-US" sz="2800" dirty="0" smtClean="0">
                <a:latin typeface="+mj-lt"/>
                <a:ea typeface="ヒラギノ角ゴ Pro W3" pitchFamily="-65" charset="-128"/>
              </a:rPr>
              <a:t>(</a:t>
            </a:r>
            <a:r>
              <a:rPr lang="en-US" sz="2800" dirty="0">
                <a:latin typeface="+mj-lt"/>
                <a:ea typeface="ヒラギノ角ゴ Pro W3" pitchFamily="-65" charset="-128"/>
              </a:rPr>
              <a:t>2 </a:t>
            </a:r>
            <a:r>
              <a:rPr lang="el-GR" sz="2800" dirty="0">
                <a:latin typeface="+mj-lt"/>
                <a:ea typeface="ヒラギノ角ゴ Pro W3" pitchFamily="-65" charset="-128"/>
              </a:rPr>
              <a:t>από </a:t>
            </a:r>
            <a:r>
              <a:rPr lang="en-US" sz="2800" dirty="0">
                <a:latin typeface="+mj-lt"/>
                <a:ea typeface="ヒラギノ角ゴ Pro W3" pitchFamily="-65" charset="-128"/>
              </a:rPr>
              <a:t>10)</a:t>
            </a:r>
            <a:endParaRPr lang="en-US" sz="2800" dirty="0">
              <a:latin typeface="+mj-lt"/>
            </a:endParaRPr>
          </a:p>
        </p:txBody>
      </p:sp>
      <p:sp>
        <p:nvSpPr>
          <p:cNvPr id="3" name="Content Placeholder 2"/>
          <p:cNvSpPr>
            <a:spLocks noGrp="1"/>
          </p:cNvSpPr>
          <p:nvPr>
            <p:ph idx="1"/>
          </p:nvPr>
        </p:nvSpPr>
        <p:spPr>
          <a:xfrm>
            <a:off x="457200" y="1067422"/>
            <a:ext cx="8229600" cy="761378"/>
          </a:xfrm>
        </p:spPr>
        <p:txBody>
          <a:bodyPr wrap="square">
            <a:noAutofit/>
          </a:bodyPr>
          <a:lstStyle/>
          <a:p>
            <a:pPr marL="0" indent="0">
              <a:buNone/>
            </a:pPr>
            <a:r>
              <a:rPr lang="el-GR" sz="2200" b="1" dirty="0"/>
              <a:t>Απεικόνιση</a:t>
            </a:r>
            <a:r>
              <a:rPr lang="en-US" sz="2200" b="1" dirty="0"/>
              <a:t> 13.2</a:t>
            </a:r>
            <a:r>
              <a:rPr lang="en-US" sz="2200" dirty="0"/>
              <a:t>: </a:t>
            </a:r>
            <a:r>
              <a:rPr lang="el-GR" sz="2200" dirty="0"/>
              <a:t>Εξέλιξη των σχετικών μισθών ανά επίπεδο εκπαίδευσης από το</a:t>
            </a:r>
            <a:r>
              <a:rPr lang="en-US" sz="2200" dirty="0"/>
              <a:t> 1973</a:t>
            </a:r>
          </a:p>
        </p:txBody>
      </p:sp>
      <p:sp>
        <p:nvSpPr>
          <p:cNvPr id="7" name="Rectangle 6">
            <a:extLst>
              <a:ext uri="{FF2B5EF4-FFF2-40B4-BE49-F238E27FC236}">
                <a16:creationId xmlns:a16="http://schemas.microsoft.com/office/drawing/2014/main" xmlns="" id="{03A2D7AF-9C3F-4BBE-B7BE-30918C6DF017}"/>
              </a:ext>
            </a:extLst>
          </p:cNvPr>
          <p:cNvSpPr/>
          <p:nvPr/>
        </p:nvSpPr>
        <p:spPr>
          <a:xfrm>
            <a:off x="457200" y="2146280"/>
            <a:ext cx="2590800" cy="3416320"/>
          </a:xfrm>
          <a:prstGeom prst="rect">
            <a:avLst/>
          </a:prstGeom>
        </p:spPr>
        <p:txBody>
          <a:bodyPr wrap="square">
            <a:spAutoFit/>
          </a:bodyPr>
          <a:lstStyle/>
          <a:p>
            <a:r>
              <a:rPr lang="el-GR" sz="1800" dirty="0">
                <a:effectLst/>
                <a:ea typeface="Calibri" panose="020F0502020204030204" pitchFamily="34" charset="0"/>
                <a:cs typeface="Times New Roman" panose="02020603050405020304" pitchFamily="18" charset="0"/>
              </a:rPr>
              <a:t>Από τις αρχές της δεκαετίας του 1980, οι σχετικοί μισθοί των εργαζομένων με χαμηλό επίπεδο εκπαίδευσης μειώνονται. </a:t>
            </a:r>
            <a:r>
              <a:rPr lang="el-GR" sz="1800" dirty="0" smtClean="0">
                <a:effectLst/>
                <a:ea typeface="Calibri" panose="020F0502020204030204" pitchFamily="34" charset="0"/>
                <a:cs typeface="Times New Roman" panose="02020603050405020304" pitchFamily="18" charset="0"/>
              </a:rPr>
              <a:t/>
            </a:r>
            <a:br>
              <a:rPr lang="el-GR" sz="1800" dirty="0" smtClean="0">
                <a:effectLst/>
                <a:ea typeface="Calibri" panose="020F0502020204030204" pitchFamily="34" charset="0"/>
                <a:cs typeface="Times New Roman" panose="02020603050405020304" pitchFamily="18" charset="0"/>
              </a:rPr>
            </a:br>
            <a:r>
              <a:rPr lang="el-GR" sz="1800" dirty="0" smtClean="0">
                <a:effectLst/>
                <a:ea typeface="Calibri" panose="020F0502020204030204" pitchFamily="34" charset="0"/>
                <a:cs typeface="Times New Roman" panose="02020603050405020304" pitchFamily="18" charset="0"/>
              </a:rPr>
              <a:t>Οι </a:t>
            </a:r>
            <a:r>
              <a:rPr lang="el-GR" sz="1800" dirty="0">
                <a:effectLst/>
                <a:ea typeface="Calibri" panose="020F0502020204030204" pitchFamily="34" charset="0"/>
                <a:cs typeface="Times New Roman" panose="02020603050405020304" pitchFamily="18" charset="0"/>
              </a:rPr>
              <a:t>σχετικοί μισθοί των εργαζομένων με υψηλό επίπεδο εκπαίδευσης έχουν αυξηθεί.</a:t>
            </a:r>
            <a:endParaRPr lang="en-US" sz="1800" dirty="0">
              <a:effectLst/>
              <a:ea typeface="Calibri" panose="020F0502020204030204" pitchFamily="34" charset="0"/>
              <a:cs typeface="Times New Roman" panose="02020603050405020304" pitchFamily="18" charset="0"/>
            </a:endParaRPr>
          </a:p>
          <a:p>
            <a:endParaRPr lang="en-US" dirty="0"/>
          </a:p>
        </p:txBody>
      </p:sp>
      <p:sp>
        <p:nvSpPr>
          <p:cNvPr id="4" name="Content Placeholder 3"/>
          <p:cNvSpPr>
            <a:spLocks noGrp="1"/>
          </p:cNvSpPr>
          <p:nvPr>
            <p:ph sz="quarter" idx="14"/>
          </p:nvPr>
        </p:nvSpPr>
        <p:spPr>
          <a:xfrm>
            <a:off x="466816" y="5867400"/>
            <a:ext cx="8219983" cy="302101"/>
          </a:xfrm>
        </p:spPr>
        <p:txBody>
          <a:bodyPr>
            <a:noAutofit/>
          </a:bodyPr>
          <a:lstStyle/>
          <a:p>
            <a:pPr>
              <a:lnSpc>
                <a:spcPct val="107000"/>
              </a:lnSpc>
              <a:spcAft>
                <a:spcPts val="800"/>
              </a:spcAft>
              <a:buNone/>
            </a:pPr>
            <a:r>
              <a:rPr lang="el-GR" sz="1200" i="1" dirty="0" smtClean="0">
                <a:effectLst/>
                <a:ea typeface="Calibri" panose="020F0502020204030204" pitchFamily="34" charset="0"/>
                <a:cs typeface="Times New Roman" panose="02020603050405020304" pitchFamily="18" charset="0"/>
              </a:rPr>
              <a:t>Πηγή</a:t>
            </a:r>
            <a:r>
              <a:rPr lang="el-GR" sz="1200" dirty="0" smtClean="0">
                <a:effectLst/>
                <a:ea typeface="Calibri" panose="020F0502020204030204" pitchFamily="34" charset="0"/>
                <a:cs typeface="Times New Roman" panose="02020603050405020304" pitchFamily="18" charset="0"/>
              </a:rPr>
              <a:t>: Ινστιτούτο </a:t>
            </a:r>
            <a:r>
              <a:rPr lang="el-GR" sz="1200" dirty="0">
                <a:effectLst/>
                <a:ea typeface="Calibri" panose="020F0502020204030204" pitchFamily="34" charset="0"/>
                <a:cs typeface="Times New Roman" panose="02020603050405020304" pitchFamily="18" charset="0"/>
              </a:rPr>
              <a:t>Οικονομικής </a:t>
            </a:r>
            <a:r>
              <a:rPr lang="el-GR" sz="1200" dirty="0" smtClean="0">
                <a:effectLst/>
                <a:ea typeface="Calibri" panose="020F0502020204030204" pitchFamily="34" charset="0"/>
                <a:cs typeface="Times New Roman" panose="02020603050405020304" pitchFamily="18" charset="0"/>
              </a:rPr>
              <a:t>Πολιτικής. Ζώνη </a:t>
            </a:r>
            <a:r>
              <a:rPr lang="el-GR" sz="1200" dirty="0">
                <a:effectLst/>
                <a:ea typeface="Calibri" panose="020F0502020204030204" pitchFamily="34" charset="0"/>
                <a:cs typeface="Times New Roman" panose="02020603050405020304" pitchFamily="18" charset="0"/>
              </a:rPr>
              <a:t>δεδομένων </a:t>
            </a:r>
            <a:r>
              <a:rPr lang="it-IT" sz="1200" dirty="0"/>
              <a:t> </a:t>
            </a:r>
            <a:r>
              <a:rPr lang="it-IT" sz="1200" dirty="0">
                <a:hlinkClick r:id="rId3" tooltip="www.epi.org/types/data-zone/"/>
              </a:rPr>
              <a:t>http://www.epi.org/types/data-zone/</a:t>
            </a:r>
            <a:endParaRPr lang="en-US" sz="1200" dirty="0"/>
          </a:p>
        </p:txBody>
      </p:sp>
      <p:pic>
        <p:nvPicPr>
          <p:cNvPr id="3074" name="Picture 2"/>
          <p:cNvPicPr>
            <a:picLocks noChangeAspect="1" noChangeArrowheads="1"/>
          </p:cNvPicPr>
          <p:nvPr/>
        </p:nvPicPr>
        <p:blipFill>
          <a:blip r:embed="rId4" cstate="print"/>
          <a:srcRect/>
          <a:stretch>
            <a:fillRect/>
          </a:stretch>
        </p:blipFill>
        <p:spPr bwMode="auto">
          <a:xfrm>
            <a:off x="3067050" y="1981200"/>
            <a:ext cx="5467350" cy="3513703"/>
          </a:xfrm>
          <a:prstGeom prst="rect">
            <a:avLst/>
          </a:prstGeom>
          <a:noFill/>
          <a:ln w="9525">
            <a:noFill/>
            <a:miter lim="800000"/>
            <a:headEnd/>
            <a:tailEnd/>
          </a:ln>
        </p:spPr>
      </p:pic>
    </p:spTree>
    <p:extLst>
      <p:ext uri="{BB962C8B-B14F-4D97-AF65-F5344CB8AC3E}">
        <p14:creationId xmlns:p14="http://schemas.microsoft.com/office/powerpoint/2010/main" xmlns="" val="176695779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61774"/>
          </a:xfrm>
        </p:spPr>
        <p:txBody>
          <a:bodyPr wrap="square">
            <a:spAutoFit/>
          </a:bodyPr>
          <a:lstStyle/>
          <a:p>
            <a:r>
              <a:rPr lang="en-US" sz="2800" dirty="0">
                <a:latin typeface="+mj-lt"/>
                <a:ea typeface="ヒラギノ角ゴ Pro W3" pitchFamily="-65" charset="-128"/>
              </a:rPr>
              <a:t>13.3 </a:t>
            </a:r>
            <a:r>
              <a:rPr lang="el-GR" sz="2800" dirty="0">
                <a:latin typeface="+mj-lt"/>
                <a:ea typeface="ヒラギノ角ゴ Pro W3" pitchFamily="-65" charset="-128"/>
              </a:rPr>
              <a:t>Ανάπτυξη, Ανατροπή και Ανισότητα</a:t>
            </a:r>
            <a:r>
              <a:rPr lang="en-US" sz="2800" dirty="0">
                <a:latin typeface="+mj-lt"/>
                <a:ea typeface="ヒラギノ角ゴ Pro W3" pitchFamily="-65" charset="-128"/>
              </a:rPr>
              <a:t> </a:t>
            </a:r>
            <a:r>
              <a:rPr lang="el-GR" sz="2800" dirty="0" smtClean="0">
                <a:latin typeface="+mj-lt"/>
                <a:ea typeface="ヒラギノ角ゴ Pro W3" pitchFamily="-65" charset="-128"/>
              </a:rPr>
              <a:t/>
            </a:r>
            <a:br>
              <a:rPr lang="el-GR" sz="2800" dirty="0" smtClean="0">
                <a:latin typeface="+mj-lt"/>
                <a:ea typeface="ヒラギノ角ゴ Pro W3" pitchFamily="-65" charset="-128"/>
              </a:rPr>
            </a:br>
            <a:r>
              <a:rPr lang="en-US" sz="2800" dirty="0" smtClean="0">
                <a:latin typeface="+mj-lt"/>
                <a:ea typeface="ヒラギノ角ゴ Pro W3" pitchFamily="-65" charset="-128"/>
              </a:rPr>
              <a:t>(</a:t>
            </a:r>
            <a:r>
              <a:rPr lang="en-US" sz="2800" dirty="0">
                <a:latin typeface="+mj-lt"/>
                <a:ea typeface="ヒラギノ角ゴ Pro W3" pitchFamily="-65" charset="-128"/>
              </a:rPr>
              <a:t>3 </a:t>
            </a:r>
            <a:r>
              <a:rPr lang="el-GR" sz="2800" dirty="0">
                <a:latin typeface="+mj-lt"/>
                <a:ea typeface="ヒラギノ角ゴ Pro W3" pitchFamily="-65" charset="-128"/>
              </a:rPr>
              <a:t>από</a:t>
            </a:r>
            <a:r>
              <a:rPr lang="en-US" sz="2800" dirty="0">
                <a:latin typeface="+mj-lt"/>
                <a:ea typeface="ヒラギノ角ゴ Pro W3" pitchFamily="-65" charset="-128"/>
              </a:rPr>
              <a:t> 10)</a:t>
            </a:r>
            <a:endParaRPr lang="en-US" sz="2800" dirty="0">
              <a:latin typeface="+mj-lt"/>
            </a:endParaRPr>
          </a:p>
        </p:txBody>
      </p:sp>
      <p:sp>
        <p:nvSpPr>
          <p:cNvPr id="18" name="Content Placeholder 17">
            <a:extLst>
              <a:ext uri="{FF2B5EF4-FFF2-40B4-BE49-F238E27FC236}">
                <a16:creationId xmlns:a16="http://schemas.microsoft.com/office/drawing/2014/main" xmlns="" id="{1F3888C9-8DD8-499B-B3B6-79A00011117A}"/>
              </a:ext>
            </a:extLst>
          </p:cNvPr>
          <p:cNvSpPr>
            <a:spLocks noGrp="1"/>
          </p:cNvSpPr>
          <p:nvPr>
            <p:ph idx="17"/>
          </p:nvPr>
        </p:nvSpPr>
        <p:spPr>
          <a:xfrm>
            <a:off x="342327" y="1219200"/>
            <a:ext cx="8229600" cy="4724400"/>
          </a:xfrm>
        </p:spPr>
        <p:txBody>
          <a:bodyPr/>
          <a:lstStyle/>
          <a:p>
            <a:r>
              <a:rPr lang="el-GR" sz="1800" dirty="0"/>
              <a:t>Η κύρια αιτία της αύξησης της μισθολογικής ανισότητας είναι η μετατόπιση της ζήτησης για σύνολα δεξιοτήτων.</a:t>
            </a:r>
          </a:p>
          <a:p>
            <a:r>
              <a:rPr lang="el-GR" sz="1800" dirty="0"/>
              <a:t>Δύο πιθανοί λόγοι για αυτή τη μετατόπιση </a:t>
            </a:r>
            <a:r>
              <a:rPr lang="el-GR" sz="1800" dirty="0" err="1"/>
              <a:t>είναι:.Η</a:t>
            </a:r>
            <a:r>
              <a:rPr lang="el-GR" sz="1800" dirty="0"/>
              <a:t> άλλη επιχειρηματολογία έχει επικεντρωθεί στην τεχνολογική πρόοδο που βασίζεται στις δεξιότητες. Οι νέες μηχανές και οι νέες μέθοδοι παραγωγής, λέει το επιχείρημα, απαιτούν ολοένα και περισσότερους εργάτες υψηλής ειδίκευσης και υψηλής εκπαίδευσης.</a:t>
            </a:r>
            <a:endParaRPr lang="en-US" sz="1800" dirty="0"/>
          </a:p>
          <a:p>
            <a:pPr marL="829818" lvl="1" indent="-342900">
              <a:buFont typeface="+mj-lt"/>
              <a:buAutoNum type="arabicPeriod"/>
            </a:pPr>
            <a:r>
              <a:rPr lang="el-GR" sz="1800" dirty="0"/>
              <a:t>Ο ρόλος του διεθνούς </a:t>
            </a:r>
            <a:r>
              <a:rPr lang="el-GR" sz="1800" dirty="0" smtClean="0"/>
              <a:t>εμπορίου</a:t>
            </a:r>
            <a:r>
              <a:rPr lang="el-GR" sz="1800" dirty="0" smtClean="0">
                <a:effectLst/>
                <a:ea typeface="Calibri" panose="020F0502020204030204" pitchFamily="34" charset="0"/>
                <a:cs typeface="Times New Roman" panose="02020603050405020304" pitchFamily="18" charset="0"/>
              </a:rPr>
              <a:t>. </a:t>
            </a:r>
            <a:r>
              <a:rPr lang="el-GR" sz="1800" dirty="0">
                <a:effectLst/>
                <a:ea typeface="Calibri" panose="020F0502020204030204" pitchFamily="34" charset="0"/>
              </a:rPr>
              <a:t>Οι</a:t>
            </a:r>
            <a:r>
              <a:rPr lang="el-GR" sz="1800" dirty="0">
                <a:effectLst/>
                <a:ea typeface="Calibri" panose="020F0502020204030204" pitchFamily="34" charset="0"/>
                <a:cs typeface="Times New Roman" panose="02020603050405020304" pitchFamily="18" charset="0"/>
              </a:rPr>
              <a:t> </a:t>
            </a:r>
            <a:r>
              <a:rPr lang="el-GR" sz="1800" dirty="0">
                <a:effectLst/>
                <a:ea typeface="Calibri" panose="020F0502020204030204" pitchFamily="34" charset="0"/>
              </a:rPr>
              <a:t>αμερικανικές</a:t>
            </a:r>
            <a:r>
              <a:rPr lang="el-GR" sz="1800" dirty="0">
                <a:effectLst/>
                <a:ea typeface="Calibri" panose="020F0502020204030204" pitchFamily="34" charset="0"/>
                <a:cs typeface="Times New Roman" panose="02020603050405020304" pitchFamily="18" charset="0"/>
              </a:rPr>
              <a:t> επιχειρήσεις </a:t>
            </a:r>
            <a:r>
              <a:rPr lang="el-GR" sz="1800" dirty="0">
                <a:effectLst/>
                <a:ea typeface="Calibri" panose="020F0502020204030204" pitchFamily="34" charset="0"/>
              </a:rPr>
              <a:t>που</a:t>
            </a:r>
            <a:r>
              <a:rPr lang="el-GR" sz="1800" dirty="0">
                <a:effectLst/>
                <a:ea typeface="Calibri" panose="020F0502020204030204" pitchFamily="34" charset="0"/>
                <a:cs typeface="Times New Roman" panose="02020603050405020304" pitchFamily="18" charset="0"/>
              </a:rPr>
              <a:t> </a:t>
            </a:r>
            <a:r>
              <a:rPr lang="el-GR" sz="1800" dirty="0">
                <a:effectLst/>
                <a:ea typeface="Calibri" panose="020F0502020204030204" pitchFamily="34" charset="0"/>
              </a:rPr>
              <a:t>απασχολούν</a:t>
            </a:r>
            <a:r>
              <a:rPr lang="el-GR" sz="1800" dirty="0">
                <a:effectLst/>
                <a:ea typeface="Calibri" panose="020F0502020204030204" pitchFamily="34" charset="0"/>
                <a:cs typeface="Times New Roman" panose="02020603050405020304" pitchFamily="18" charset="0"/>
              </a:rPr>
              <a:t> </a:t>
            </a:r>
            <a:r>
              <a:rPr lang="el-GR" sz="1800" dirty="0">
                <a:effectLst/>
                <a:ea typeface="Calibri" panose="020F0502020204030204" pitchFamily="34" charset="0"/>
              </a:rPr>
              <a:t>υψηλότερα</a:t>
            </a:r>
            <a:r>
              <a:rPr lang="el-GR" sz="1800" dirty="0">
                <a:effectLst/>
                <a:ea typeface="Calibri" panose="020F0502020204030204" pitchFamily="34" charset="0"/>
                <a:cs typeface="Times New Roman" panose="02020603050405020304" pitchFamily="18" charset="0"/>
              </a:rPr>
              <a:t> </a:t>
            </a:r>
            <a:r>
              <a:rPr lang="el-GR" sz="1800" dirty="0">
                <a:effectLst/>
                <a:ea typeface="Calibri" panose="020F0502020204030204" pitchFamily="34" charset="0"/>
              </a:rPr>
              <a:t>ποσοστά</a:t>
            </a:r>
            <a:r>
              <a:rPr lang="el-GR" sz="1800" dirty="0">
                <a:effectLst/>
                <a:ea typeface="Calibri" panose="020F0502020204030204" pitchFamily="34" charset="0"/>
                <a:cs typeface="Times New Roman" panose="02020603050405020304" pitchFamily="18" charset="0"/>
              </a:rPr>
              <a:t> </a:t>
            </a:r>
            <a:r>
              <a:rPr lang="el-GR" sz="1800" dirty="0">
                <a:effectLst/>
                <a:ea typeface="Calibri" panose="020F0502020204030204" pitchFamily="34" charset="0"/>
              </a:rPr>
              <a:t>εργαζομένων</a:t>
            </a:r>
            <a:r>
              <a:rPr lang="el-GR" sz="1800" dirty="0">
                <a:effectLst/>
                <a:ea typeface="Calibri" panose="020F0502020204030204" pitchFamily="34" charset="0"/>
                <a:cs typeface="Times New Roman" panose="02020603050405020304" pitchFamily="18" charset="0"/>
              </a:rPr>
              <a:t> </a:t>
            </a:r>
            <a:r>
              <a:rPr lang="el-GR" sz="1800" dirty="0">
                <a:effectLst/>
                <a:ea typeface="Calibri" panose="020F0502020204030204" pitchFamily="34" charset="0"/>
              </a:rPr>
              <a:t>χαμηλής</a:t>
            </a:r>
            <a:r>
              <a:rPr lang="el-GR" sz="1800" dirty="0">
                <a:effectLst/>
                <a:ea typeface="Calibri" panose="020F0502020204030204" pitchFamily="34" charset="0"/>
                <a:cs typeface="Times New Roman" panose="02020603050405020304" pitchFamily="18" charset="0"/>
              </a:rPr>
              <a:t> </a:t>
            </a:r>
            <a:r>
              <a:rPr lang="el-GR" sz="1800" dirty="0">
                <a:effectLst/>
                <a:ea typeface="Calibri" panose="020F0502020204030204" pitchFamily="34" charset="0"/>
              </a:rPr>
              <a:t>ειδίκευσης</a:t>
            </a:r>
            <a:r>
              <a:rPr lang="el-GR" sz="1800" dirty="0">
                <a:effectLst/>
                <a:ea typeface="Calibri" panose="020F0502020204030204" pitchFamily="34" charset="0"/>
                <a:cs typeface="Times New Roman" panose="02020603050405020304" pitchFamily="18" charset="0"/>
              </a:rPr>
              <a:t>, </a:t>
            </a:r>
            <a:r>
              <a:rPr lang="el-GR" sz="1800" dirty="0">
                <a:effectLst/>
                <a:ea typeface="Calibri" panose="020F0502020204030204" pitchFamily="34" charset="0"/>
              </a:rPr>
              <a:t>υποστηρίζει</a:t>
            </a:r>
            <a:r>
              <a:rPr lang="el-GR" sz="1800" dirty="0">
                <a:effectLst/>
                <a:ea typeface="Calibri" panose="020F0502020204030204" pitchFamily="34" charset="0"/>
                <a:cs typeface="Times New Roman" panose="02020603050405020304" pitchFamily="18" charset="0"/>
              </a:rPr>
              <a:t> </a:t>
            </a:r>
            <a:r>
              <a:rPr lang="el-GR" sz="1800" dirty="0">
                <a:effectLst/>
                <a:ea typeface="Calibri" panose="020F0502020204030204" pitchFamily="34" charset="0"/>
              </a:rPr>
              <a:t>το</a:t>
            </a:r>
            <a:r>
              <a:rPr lang="el-GR" sz="1800" dirty="0">
                <a:effectLst/>
                <a:ea typeface="Calibri" panose="020F0502020204030204" pitchFamily="34" charset="0"/>
                <a:cs typeface="Times New Roman" panose="02020603050405020304" pitchFamily="18" charset="0"/>
              </a:rPr>
              <a:t> </a:t>
            </a:r>
            <a:r>
              <a:rPr lang="el-GR" sz="1800" dirty="0">
                <a:effectLst/>
                <a:ea typeface="Calibri" panose="020F0502020204030204" pitchFamily="34" charset="0"/>
              </a:rPr>
              <a:t>επιχείρημα</a:t>
            </a:r>
            <a:r>
              <a:rPr lang="el-GR" sz="1800" dirty="0">
                <a:effectLst/>
                <a:ea typeface="Calibri" panose="020F0502020204030204" pitchFamily="34" charset="0"/>
                <a:cs typeface="Times New Roman" panose="02020603050405020304" pitchFamily="18" charset="0"/>
              </a:rPr>
              <a:t>, ωθούνται ολοένα </a:t>
            </a:r>
            <a:r>
              <a:rPr lang="el-GR" sz="1800" dirty="0">
                <a:effectLst/>
                <a:ea typeface="Calibri" panose="020F0502020204030204" pitchFamily="34" charset="0"/>
              </a:rPr>
              <a:t>περισσότερο</a:t>
            </a:r>
            <a:r>
              <a:rPr lang="el-GR" sz="1800" dirty="0">
                <a:effectLst/>
                <a:ea typeface="Calibri" panose="020F0502020204030204" pitchFamily="34" charset="0"/>
                <a:cs typeface="Times New Roman" panose="02020603050405020304" pitchFamily="18" charset="0"/>
              </a:rPr>
              <a:t> εκτός των αγορών εξαιτίας των εισαγωγών από παρόμοιες επιχειρήσεις σε χώρες με χαμηλούς μισθούς. </a:t>
            </a:r>
            <a:r>
              <a:rPr lang="en-US" sz="1800" dirty="0"/>
              <a:t> </a:t>
            </a:r>
          </a:p>
          <a:p>
            <a:pPr marL="829818" lvl="1" indent="-342900">
              <a:buFont typeface="+mj-lt"/>
              <a:buAutoNum type="arabicPeriod"/>
            </a:pPr>
            <a:r>
              <a:rPr lang="el-GR" sz="1800" dirty="0">
                <a:effectLst/>
                <a:ea typeface="Calibri" panose="020F0502020204030204" pitchFamily="34" charset="0"/>
              </a:rPr>
              <a:t>Η</a:t>
            </a:r>
            <a:r>
              <a:rPr lang="el-GR" sz="1800" dirty="0">
                <a:effectLst/>
                <a:ea typeface="Calibri" panose="020F0502020204030204" pitchFamily="34" charset="0"/>
                <a:cs typeface="Times New Roman" panose="02020603050405020304" pitchFamily="18" charset="0"/>
              </a:rPr>
              <a:t> </a:t>
            </a:r>
            <a:r>
              <a:rPr lang="el-GR" sz="1800" dirty="0">
                <a:effectLst/>
                <a:ea typeface="Calibri" panose="020F0502020204030204" pitchFamily="34" charset="0"/>
              </a:rPr>
              <a:t>άλλη</a:t>
            </a:r>
            <a:r>
              <a:rPr lang="el-GR" sz="1800" dirty="0">
                <a:effectLst/>
                <a:ea typeface="Calibri" panose="020F0502020204030204" pitchFamily="34" charset="0"/>
                <a:cs typeface="Times New Roman" panose="02020603050405020304" pitchFamily="18" charset="0"/>
              </a:rPr>
              <a:t> γραμμή </a:t>
            </a:r>
            <a:r>
              <a:rPr lang="el-GR" sz="1800" dirty="0">
                <a:effectLst/>
                <a:ea typeface="Calibri" panose="020F0502020204030204" pitchFamily="34" charset="0"/>
              </a:rPr>
              <a:t>επιχειρημάτων</a:t>
            </a:r>
            <a:r>
              <a:rPr lang="el-GR" sz="1800" dirty="0">
                <a:effectLst/>
                <a:ea typeface="Calibri" panose="020F0502020204030204" pitchFamily="34" charset="0"/>
                <a:cs typeface="Times New Roman" panose="02020603050405020304" pitchFamily="18" charset="0"/>
              </a:rPr>
              <a:t> </a:t>
            </a:r>
            <a:r>
              <a:rPr lang="el-GR" sz="1800" dirty="0">
                <a:effectLst/>
                <a:ea typeface="Calibri" panose="020F0502020204030204" pitchFamily="34" charset="0"/>
              </a:rPr>
              <a:t>έχει</a:t>
            </a:r>
            <a:r>
              <a:rPr lang="el-GR" sz="1800" dirty="0">
                <a:effectLst/>
                <a:ea typeface="Calibri" panose="020F0502020204030204" pitchFamily="34" charset="0"/>
                <a:cs typeface="Times New Roman" panose="02020603050405020304" pitchFamily="18" charset="0"/>
              </a:rPr>
              <a:t> </a:t>
            </a:r>
            <a:r>
              <a:rPr lang="el-GR" sz="1800" dirty="0">
                <a:effectLst/>
                <a:ea typeface="Calibri" panose="020F0502020204030204" pitchFamily="34" charset="0"/>
              </a:rPr>
              <a:t>επικεντρωθεί</a:t>
            </a:r>
            <a:r>
              <a:rPr lang="el-GR" sz="1800" dirty="0">
                <a:effectLst/>
                <a:ea typeface="Calibri" panose="020F0502020204030204" pitchFamily="34" charset="0"/>
                <a:cs typeface="Times New Roman" panose="02020603050405020304" pitchFamily="18" charset="0"/>
              </a:rPr>
              <a:t> </a:t>
            </a:r>
            <a:r>
              <a:rPr lang="el-GR" sz="1800" dirty="0">
                <a:effectLst/>
                <a:ea typeface="Calibri" panose="020F0502020204030204" pitchFamily="34" charset="0"/>
              </a:rPr>
              <a:t>στην</a:t>
            </a:r>
            <a:r>
              <a:rPr lang="el-GR" sz="1800" dirty="0">
                <a:effectLst/>
                <a:ea typeface="Calibri" panose="020F0502020204030204" pitchFamily="34" charset="0"/>
                <a:cs typeface="Times New Roman" panose="02020603050405020304" pitchFamily="18" charset="0"/>
              </a:rPr>
              <a:t> </a:t>
            </a:r>
            <a:r>
              <a:rPr lang="el-GR" sz="1800" dirty="0">
                <a:effectLst/>
                <a:ea typeface="Calibri" panose="020F0502020204030204" pitchFamily="34" charset="0"/>
              </a:rPr>
              <a:t>τεχνολογική</a:t>
            </a:r>
            <a:r>
              <a:rPr lang="el-GR" sz="1800" dirty="0">
                <a:effectLst/>
                <a:ea typeface="Calibri" panose="020F0502020204030204" pitchFamily="34" charset="0"/>
                <a:cs typeface="Times New Roman" panose="02020603050405020304" pitchFamily="18" charset="0"/>
              </a:rPr>
              <a:t> </a:t>
            </a:r>
            <a:r>
              <a:rPr lang="el-GR" sz="1800" dirty="0">
                <a:effectLst/>
                <a:ea typeface="Calibri" panose="020F0502020204030204" pitchFamily="34" charset="0"/>
              </a:rPr>
              <a:t>πρόοδο</a:t>
            </a:r>
            <a:r>
              <a:rPr lang="el-GR" sz="1800" dirty="0">
                <a:effectLst/>
                <a:ea typeface="Calibri" panose="020F0502020204030204" pitchFamily="34" charset="0"/>
                <a:cs typeface="Times New Roman" panose="02020603050405020304" pitchFamily="18" charset="0"/>
              </a:rPr>
              <a:t> </a:t>
            </a:r>
            <a:r>
              <a:rPr lang="el-GR" sz="1800" dirty="0">
                <a:effectLst/>
                <a:ea typeface="Calibri" panose="020F0502020204030204" pitchFamily="34" charset="0"/>
              </a:rPr>
              <a:t>που</a:t>
            </a:r>
            <a:r>
              <a:rPr lang="el-GR" sz="1800" dirty="0">
                <a:effectLst/>
                <a:ea typeface="Calibri" panose="020F0502020204030204" pitchFamily="34" charset="0"/>
                <a:cs typeface="Times New Roman" panose="02020603050405020304" pitchFamily="18" charset="0"/>
              </a:rPr>
              <a:t> </a:t>
            </a:r>
            <a:r>
              <a:rPr lang="el-GR" sz="1800" dirty="0">
                <a:effectLst/>
                <a:ea typeface="Calibri" panose="020F0502020204030204" pitchFamily="34" charset="0"/>
              </a:rPr>
              <a:t>βασίζεται</a:t>
            </a:r>
            <a:r>
              <a:rPr lang="el-GR" sz="1800" dirty="0">
                <a:effectLst/>
                <a:ea typeface="Calibri" panose="020F0502020204030204" pitchFamily="34" charset="0"/>
                <a:cs typeface="Times New Roman" panose="02020603050405020304" pitchFamily="18" charset="0"/>
              </a:rPr>
              <a:t> </a:t>
            </a:r>
            <a:r>
              <a:rPr lang="el-GR" sz="1800" dirty="0">
                <a:effectLst/>
                <a:ea typeface="Calibri" panose="020F0502020204030204" pitchFamily="34" charset="0"/>
              </a:rPr>
              <a:t>σε</a:t>
            </a:r>
            <a:r>
              <a:rPr lang="el-GR" sz="1800" dirty="0">
                <a:effectLst/>
                <a:ea typeface="Calibri" panose="020F0502020204030204" pitchFamily="34" charset="0"/>
                <a:cs typeface="Times New Roman" panose="02020603050405020304" pitchFamily="18" charset="0"/>
              </a:rPr>
              <a:t> </a:t>
            </a:r>
            <a:r>
              <a:rPr lang="el-GR" sz="1800" dirty="0">
                <a:effectLst/>
                <a:ea typeface="Calibri" panose="020F0502020204030204" pitchFamily="34" charset="0"/>
              </a:rPr>
              <a:t>δεξιότητες</a:t>
            </a:r>
            <a:r>
              <a:rPr lang="el-GR" sz="1800" dirty="0">
                <a:effectLst/>
                <a:ea typeface="Calibri" panose="020F0502020204030204" pitchFamily="34" charset="0"/>
                <a:cs typeface="Times New Roman" panose="02020603050405020304" pitchFamily="18" charset="0"/>
              </a:rPr>
              <a:t>. </a:t>
            </a:r>
            <a:r>
              <a:rPr lang="el-GR" sz="1800" dirty="0">
                <a:effectLst/>
                <a:ea typeface="Calibri" panose="020F0502020204030204" pitchFamily="34" charset="0"/>
              </a:rPr>
              <a:t>Νέες</a:t>
            </a:r>
            <a:r>
              <a:rPr lang="el-GR" sz="1800" dirty="0">
                <a:effectLst/>
                <a:ea typeface="Calibri" panose="020F0502020204030204" pitchFamily="34" charset="0"/>
                <a:cs typeface="Times New Roman" panose="02020603050405020304" pitchFamily="18" charset="0"/>
              </a:rPr>
              <a:t> </a:t>
            </a:r>
            <a:r>
              <a:rPr lang="el-GR" sz="1800" dirty="0">
                <a:effectLst/>
                <a:ea typeface="Calibri" panose="020F0502020204030204" pitchFamily="34" charset="0"/>
              </a:rPr>
              <a:t>μηχανές</a:t>
            </a:r>
            <a:r>
              <a:rPr lang="el-GR" sz="1800" dirty="0">
                <a:effectLst/>
                <a:ea typeface="Calibri" panose="020F0502020204030204" pitchFamily="34" charset="0"/>
                <a:cs typeface="Times New Roman" panose="02020603050405020304" pitchFamily="18" charset="0"/>
              </a:rPr>
              <a:t> </a:t>
            </a:r>
            <a:r>
              <a:rPr lang="el-GR" sz="1800" dirty="0">
                <a:effectLst/>
                <a:ea typeface="Calibri" panose="020F0502020204030204" pitchFamily="34" charset="0"/>
              </a:rPr>
              <a:t>και</a:t>
            </a:r>
            <a:r>
              <a:rPr lang="el-GR" sz="1800" dirty="0">
                <a:effectLst/>
                <a:ea typeface="Calibri" panose="020F0502020204030204" pitchFamily="34" charset="0"/>
                <a:cs typeface="Times New Roman" panose="02020603050405020304" pitchFamily="18" charset="0"/>
              </a:rPr>
              <a:t> </a:t>
            </a:r>
            <a:r>
              <a:rPr lang="el-GR" sz="1800" dirty="0">
                <a:effectLst/>
                <a:ea typeface="Calibri" panose="020F0502020204030204" pitchFamily="34" charset="0"/>
              </a:rPr>
              <a:t>νέες</a:t>
            </a:r>
            <a:r>
              <a:rPr lang="el-GR" sz="1800" dirty="0">
                <a:effectLst/>
                <a:ea typeface="Calibri" panose="020F0502020204030204" pitchFamily="34" charset="0"/>
                <a:cs typeface="Times New Roman" panose="02020603050405020304" pitchFamily="18" charset="0"/>
              </a:rPr>
              <a:t> </a:t>
            </a:r>
            <a:r>
              <a:rPr lang="el-GR" sz="1800" dirty="0">
                <a:effectLst/>
                <a:ea typeface="Calibri" panose="020F0502020204030204" pitchFamily="34" charset="0"/>
              </a:rPr>
              <a:t>μέθοδοι</a:t>
            </a:r>
            <a:r>
              <a:rPr lang="el-GR" sz="1800" dirty="0">
                <a:effectLst/>
                <a:ea typeface="Calibri" panose="020F0502020204030204" pitchFamily="34" charset="0"/>
                <a:cs typeface="Times New Roman" panose="02020603050405020304" pitchFamily="18" charset="0"/>
              </a:rPr>
              <a:t> </a:t>
            </a:r>
            <a:r>
              <a:rPr lang="el-GR" sz="1800" dirty="0">
                <a:effectLst/>
                <a:ea typeface="Calibri" panose="020F0502020204030204" pitchFamily="34" charset="0"/>
              </a:rPr>
              <a:t>παραγωγής</a:t>
            </a:r>
            <a:r>
              <a:rPr lang="el-GR" sz="1800" dirty="0">
                <a:effectLst/>
                <a:ea typeface="Calibri" panose="020F0502020204030204" pitchFamily="34" charset="0"/>
                <a:cs typeface="Times New Roman" panose="02020603050405020304" pitchFamily="18" charset="0"/>
              </a:rPr>
              <a:t>, </a:t>
            </a:r>
            <a:r>
              <a:rPr lang="el-GR" sz="1800" dirty="0">
                <a:effectLst/>
                <a:ea typeface="Calibri" panose="020F0502020204030204" pitchFamily="34" charset="0"/>
              </a:rPr>
              <a:t>υποστηρίζει</a:t>
            </a:r>
            <a:r>
              <a:rPr lang="el-GR" sz="1800" dirty="0">
                <a:effectLst/>
                <a:ea typeface="Calibri" panose="020F0502020204030204" pitchFamily="34" charset="0"/>
                <a:cs typeface="Times New Roman" panose="02020603050405020304" pitchFamily="18" charset="0"/>
              </a:rPr>
              <a:t> </a:t>
            </a:r>
            <a:r>
              <a:rPr lang="el-GR" sz="1800" dirty="0">
                <a:effectLst/>
                <a:ea typeface="Calibri" panose="020F0502020204030204" pitchFamily="34" charset="0"/>
              </a:rPr>
              <a:t>το</a:t>
            </a:r>
            <a:r>
              <a:rPr lang="el-GR" sz="1800" dirty="0">
                <a:effectLst/>
                <a:ea typeface="Calibri" panose="020F0502020204030204" pitchFamily="34" charset="0"/>
                <a:cs typeface="Times New Roman" panose="02020603050405020304" pitchFamily="18" charset="0"/>
              </a:rPr>
              <a:t> </a:t>
            </a:r>
            <a:r>
              <a:rPr lang="el-GR" sz="1800" dirty="0">
                <a:effectLst/>
                <a:ea typeface="Calibri" panose="020F0502020204030204" pitchFamily="34" charset="0"/>
              </a:rPr>
              <a:t>επιχείρημα</a:t>
            </a:r>
            <a:r>
              <a:rPr lang="el-GR" sz="1800" dirty="0">
                <a:effectLst/>
                <a:ea typeface="Calibri" panose="020F0502020204030204" pitchFamily="34" charset="0"/>
                <a:cs typeface="Times New Roman" panose="02020603050405020304" pitchFamily="18" charset="0"/>
              </a:rPr>
              <a:t>, </a:t>
            </a:r>
            <a:r>
              <a:rPr lang="el-GR" sz="1800" dirty="0">
                <a:effectLst/>
                <a:ea typeface="Calibri" panose="020F0502020204030204" pitchFamily="34" charset="0"/>
              </a:rPr>
              <a:t>απαιτούν</a:t>
            </a:r>
            <a:r>
              <a:rPr lang="el-GR" sz="1800" dirty="0">
                <a:effectLst/>
                <a:ea typeface="Calibri" panose="020F0502020204030204" pitchFamily="34" charset="0"/>
                <a:cs typeface="Times New Roman" panose="02020603050405020304" pitchFamily="18" charset="0"/>
              </a:rPr>
              <a:t> όλο και περισσότερους εργαζομένους υψηλής εκπαίδευσης και υψηλής εκπαίδευσης</a:t>
            </a:r>
            <a:r>
              <a:rPr lang="en-US" sz="1800" dirty="0"/>
              <a:t>.</a:t>
            </a:r>
          </a:p>
        </p:txBody>
      </p:sp>
    </p:spTree>
    <p:extLst>
      <p:ext uri="{BB962C8B-B14F-4D97-AF65-F5344CB8AC3E}">
        <p14:creationId xmlns:p14="http://schemas.microsoft.com/office/powerpoint/2010/main" xmlns="" val="61716403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29322"/>
          </a:xfrm>
        </p:spPr>
        <p:txBody>
          <a:bodyPr wrap="square">
            <a:noAutofit/>
          </a:bodyPr>
          <a:lstStyle/>
          <a:p>
            <a:r>
              <a:rPr lang="el-GR" sz="2800" dirty="0">
                <a:latin typeface="+mj-lt"/>
              </a:rPr>
              <a:t>ΠΛΑΙΣΙΟ ΕΠΙΚΕΝΤΡΩΣΗΣ</a:t>
            </a:r>
            <a:r>
              <a:rPr lang="en-US" sz="2800" dirty="0">
                <a:latin typeface="+mj-lt"/>
              </a:rPr>
              <a:t>: </a:t>
            </a:r>
            <a:r>
              <a:rPr lang="el-GR" sz="2800" dirty="0">
                <a:latin typeface="+mj-lt"/>
              </a:rPr>
              <a:t>Τεχνολογία, Εκπαίδευση και Ανισότητα</a:t>
            </a:r>
            <a:endParaRPr lang="en-US" sz="2800" dirty="0"/>
          </a:p>
        </p:txBody>
      </p:sp>
      <p:sp>
        <p:nvSpPr>
          <p:cNvPr id="3" name="Content Placeholder 2"/>
          <p:cNvSpPr>
            <a:spLocks noGrp="1"/>
          </p:cNvSpPr>
          <p:nvPr>
            <p:ph idx="1"/>
          </p:nvPr>
        </p:nvSpPr>
        <p:spPr>
          <a:xfrm>
            <a:off x="457200" y="1219200"/>
            <a:ext cx="8229600" cy="762000"/>
          </a:xfrm>
        </p:spPr>
        <p:txBody>
          <a:bodyPr wrap="square">
            <a:noAutofit/>
          </a:bodyPr>
          <a:lstStyle/>
          <a:p>
            <a:pPr marL="0" indent="0">
              <a:buNone/>
            </a:pPr>
            <a:r>
              <a:rPr lang="el-GR" sz="2200" b="1" dirty="0"/>
              <a:t>Σχήμα</a:t>
            </a:r>
            <a:r>
              <a:rPr lang="en-US" sz="2200" b="1" dirty="0"/>
              <a:t> </a:t>
            </a:r>
            <a:r>
              <a:rPr lang="en-US" sz="2200" b="1" dirty="0" smtClean="0"/>
              <a:t>1</a:t>
            </a:r>
            <a:r>
              <a:rPr lang="el-GR" sz="2200" b="1" dirty="0" smtClean="0"/>
              <a:t> </a:t>
            </a:r>
            <a:r>
              <a:rPr lang="en-US" sz="2200" dirty="0" smtClean="0"/>
              <a:t> </a:t>
            </a:r>
            <a:r>
              <a:rPr lang="el-GR" sz="2200" dirty="0"/>
              <a:t>Μια σφαιρική άποψη</a:t>
            </a:r>
            <a:r>
              <a:rPr lang="en-US" sz="2200" dirty="0"/>
              <a:t>: </a:t>
            </a:r>
            <a:r>
              <a:rPr lang="el-GR" sz="2200" dirty="0"/>
              <a:t>Τεχνολογία, Εκπαίδευση και Ανισότητα</a:t>
            </a:r>
            <a:endParaRPr lang="en-US" sz="2200" dirty="0"/>
          </a:p>
        </p:txBody>
      </p:sp>
      <p:sp>
        <p:nvSpPr>
          <p:cNvPr id="4" name="Content Placeholder 3"/>
          <p:cNvSpPr>
            <a:spLocks noGrp="1"/>
          </p:cNvSpPr>
          <p:nvPr>
            <p:ph sz="quarter" idx="14"/>
          </p:nvPr>
        </p:nvSpPr>
        <p:spPr>
          <a:xfrm>
            <a:off x="457200" y="5638800"/>
            <a:ext cx="8229600" cy="609600"/>
          </a:xfrm>
        </p:spPr>
        <p:txBody>
          <a:bodyPr>
            <a:noAutofit/>
          </a:bodyPr>
          <a:lstStyle/>
          <a:p>
            <a:pPr marL="0" indent="0">
              <a:buNone/>
            </a:pPr>
            <a:r>
              <a:rPr lang="el-GR" sz="1200" i="1" dirty="0"/>
              <a:t>Πηγή: </a:t>
            </a:r>
            <a:r>
              <a:rPr lang="en-US" sz="1200" i="1" dirty="0"/>
              <a:t> </a:t>
            </a:r>
            <a:r>
              <a:rPr lang="en-US" sz="1200" dirty="0"/>
              <a:t>Claudia Goldin and Larry F. Katz, “Decreasing (and then Increasing) Inequality in America: A Tale of Two Half Centuries,” In: </a:t>
            </a:r>
            <a:r>
              <a:rPr lang="en-US" sz="1200" dirty="0" err="1"/>
              <a:t>Finis</a:t>
            </a:r>
            <a:r>
              <a:rPr lang="en-US" sz="1200" dirty="0"/>
              <a:t> Welch </a:t>
            </a:r>
            <a:r>
              <a:rPr lang="en-US" sz="1200" i="1" dirty="0"/>
              <a:t>The Causes and Consequences of Increasing Inequality</a:t>
            </a:r>
            <a:r>
              <a:rPr lang="en-US" sz="1200" dirty="0"/>
              <a:t>. Chicago: University of Chicago Press; 2001.pp. 37–82. Used with Permission.</a:t>
            </a:r>
          </a:p>
        </p:txBody>
      </p:sp>
      <p:pic>
        <p:nvPicPr>
          <p:cNvPr id="4098" name="Picture 2"/>
          <p:cNvPicPr>
            <a:picLocks noChangeAspect="1" noChangeArrowheads="1"/>
          </p:cNvPicPr>
          <p:nvPr/>
        </p:nvPicPr>
        <p:blipFill>
          <a:blip r:embed="rId3" cstate="print"/>
          <a:srcRect/>
          <a:stretch>
            <a:fillRect/>
          </a:stretch>
        </p:blipFill>
        <p:spPr bwMode="auto">
          <a:xfrm>
            <a:off x="2205037" y="1752600"/>
            <a:ext cx="5338763" cy="3623972"/>
          </a:xfrm>
          <a:prstGeom prst="rect">
            <a:avLst/>
          </a:prstGeom>
          <a:noFill/>
          <a:ln w="9525">
            <a:noFill/>
            <a:miter lim="800000"/>
            <a:headEnd/>
            <a:tailEnd/>
          </a:ln>
        </p:spPr>
      </p:pic>
    </p:spTree>
    <p:extLst>
      <p:ext uri="{BB962C8B-B14F-4D97-AF65-F5344CB8AC3E}">
        <p14:creationId xmlns:p14="http://schemas.microsoft.com/office/powerpoint/2010/main" xmlns="" val="232954712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61774"/>
          </a:xfrm>
        </p:spPr>
        <p:txBody>
          <a:bodyPr wrap="square">
            <a:spAutoFit/>
          </a:bodyPr>
          <a:lstStyle/>
          <a:p>
            <a:r>
              <a:rPr lang="en-US" sz="2800" dirty="0">
                <a:latin typeface="+mj-lt"/>
                <a:ea typeface="ヒラギノ角ゴ Pro W3" pitchFamily="-65" charset="-128"/>
              </a:rPr>
              <a:t>13.3 </a:t>
            </a:r>
            <a:r>
              <a:rPr lang="el-GR" sz="2800" dirty="0">
                <a:latin typeface="+mj-lt"/>
                <a:ea typeface="ヒラギノ角ゴ Pro W3" pitchFamily="-65" charset="-128"/>
              </a:rPr>
              <a:t>Ανάπτυξη, Ανατροπή και Ανισότητα</a:t>
            </a:r>
            <a:r>
              <a:rPr lang="en-US" sz="2800" dirty="0">
                <a:latin typeface="+mj-lt"/>
                <a:ea typeface="ヒラギノ角ゴ Pro W3" pitchFamily="-65" charset="-128"/>
              </a:rPr>
              <a:t> </a:t>
            </a:r>
            <a:r>
              <a:rPr lang="el-GR" sz="2800" dirty="0" smtClean="0">
                <a:latin typeface="+mj-lt"/>
                <a:ea typeface="ヒラギノ角ゴ Pro W3" pitchFamily="-65" charset="-128"/>
              </a:rPr>
              <a:t/>
            </a:r>
            <a:br>
              <a:rPr lang="el-GR" sz="2800" dirty="0" smtClean="0">
                <a:latin typeface="+mj-lt"/>
                <a:ea typeface="ヒラギノ角ゴ Pro W3" pitchFamily="-65" charset="-128"/>
              </a:rPr>
            </a:br>
            <a:r>
              <a:rPr lang="en-US" sz="2800" dirty="0" smtClean="0">
                <a:latin typeface="+mj-lt"/>
                <a:ea typeface="ヒラギノ角ゴ Pro W3" pitchFamily="-65" charset="-128"/>
              </a:rPr>
              <a:t>(</a:t>
            </a:r>
            <a:r>
              <a:rPr lang="en-US" sz="2800" dirty="0">
                <a:latin typeface="+mj-lt"/>
                <a:ea typeface="ヒラギノ角ゴ Pro W3" pitchFamily="-65" charset="-128"/>
              </a:rPr>
              <a:t>4 </a:t>
            </a:r>
            <a:r>
              <a:rPr lang="el-GR" sz="2800" dirty="0">
                <a:latin typeface="+mj-lt"/>
                <a:ea typeface="ヒラギノ角ゴ Pro W3" pitchFamily="-65" charset="-128"/>
              </a:rPr>
              <a:t>από</a:t>
            </a:r>
            <a:r>
              <a:rPr lang="en-US" sz="2800" dirty="0">
                <a:latin typeface="+mj-lt"/>
                <a:ea typeface="ヒラギノ角ゴ Pro W3" pitchFamily="-65" charset="-128"/>
              </a:rPr>
              <a:t> 10)</a:t>
            </a:r>
            <a:endParaRPr lang="en-US" sz="2800" dirty="0">
              <a:latin typeface="+mj-lt"/>
            </a:endParaRPr>
          </a:p>
        </p:txBody>
      </p:sp>
      <p:sp>
        <p:nvSpPr>
          <p:cNvPr id="18" name="Content Placeholder 17">
            <a:extLst>
              <a:ext uri="{FF2B5EF4-FFF2-40B4-BE49-F238E27FC236}">
                <a16:creationId xmlns:a16="http://schemas.microsoft.com/office/drawing/2014/main" xmlns="" id="{1F3888C9-8DD8-499B-B3B6-79A00011117A}"/>
              </a:ext>
            </a:extLst>
          </p:cNvPr>
          <p:cNvSpPr>
            <a:spLocks noGrp="1"/>
          </p:cNvSpPr>
          <p:nvPr>
            <p:ph idx="17"/>
          </p:nvPr>
        </p:nvSpPr>
        <p:spPr>
          <a:xfrm>
            <a:off x="342327" y="1371600"/>
            <a:ext cx="8229600" cy="4724400"/>
          </a:xfrm>
        </p:spPr>
        <p:txBody>
          <a:bodyPr/>
          <a:lstStyle/>
          <a:p>
            <a:r>
              <a:rPr lang="el-GR" sz="2200" dirty="0"/>
              <a:t>Μια άλλη διάσταση της ανισότητας, όμως, είναι το ποσοστό του εισοδήματος που συγκεντρώνεται στα πλουσιότερα νοικοκυριά.</a:t>
            </a:r>
          </a:p>
          <a:p>
            <a:r>
              <a:rPr lang="el-GR" sz="2200" dirty="0"/>
              <a:t>Όταν εξετάζουμε την ανισότητα σε πολύ υψηλά επίπεδα εισοδήματος, οι μισθοί δεν αποτελούν καλό μέτρο του εισοδήματος.</a:t>
            </a:r>
          </a:p>
          <a:p>
            <a:r>
              <a:rPr lang="el-GR" sz="2200" dirty="0"/>
              <a:t>Το κορυφαίο 1% της διανομής εισοδήματος αποκομίζει μεγάλο μέρος του εισοδήματος από εισόδημα κεφαλαίου και κέρδη κεφαλαίου.</a:t>
            </a:r>
          </a:p>
          <a:p>
            <a:r>
              <a:rPr lang="el-GR" sz="2200" dirty="0"/>
              <a:t>Η απεικόνιση 13.3 δείχνει την ισότητα εισοδήματος στις Η.Π.Α.</a:t>
            </a:r>
            <a:endParaRPr lang="en-US" sz="2200" dirty="0"/>
          </a:p>
        </p:txBody>
      </p:sp>
    </p:spTree>
    <p:extLst>
      <p:ext uri="{BB962C8B-B14F-4D97-AF65-F5344CB8AC3E}">
        <p14:creationId xmlns:p14="http://schemas.microsoft.com/office/powerpoint/2010/main" xmlns="" val="387966375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3592" y="0"/>
            <a:ext cx="8229600" cy="861774"/>
          </a:xfrm>
        </p:spPr>
        <p:txBody>
          <a:bodyPr wrap="square">
            <a:spAutoFit/>
          </a:bodyPr>
          <a:lstStyle/>
          <a:p>
            <a:r>
              <a:rPr lang="en-US" sz="2800" dirty="0">
                <a:latin typeface="+mn-lt"/>
                <a:ea typeface="ヒラギノ角ゴ Pro W3" pitchFamily="-65" charset="-128"/>
              </a:rPr>
              <a:t>13.3 </a:t>
            </a:r>
            <a:r>
              <a:rPr lang="el-GR" sz="2800" dirty="0">
                <a:latin typeface="+mn-lt"/>
                <a:ea typeface="ヒラギノ角ゴ Pro W3" pitchFamily="-65" charset="-128"/>
              </a:rPr>
              <a:t>Ανάπτυξη, Ανατροπή και Ανισότητα</a:t>
            </a:r>
            <a:r>
              <a:rPr lang="en-US" sz="2800" dirty="0">
                <a:latin typeface="+mn-lt"/>
                <a:ea typeface="ヒラギノ角ゴ Pro W3" pitchFamily="-65" charset="-128"/>
              </a:rPr>
              <a:t> </a:t>
            </a:r>
            <a:r>
              <a:rPr lang="el-GR" sz="2800" dirty="0" smtClean="0">
                <a:latin typeface="+mn-lt"/>
                <a:ea typeface="ヒラギノ角ゴ Pro W3" pitchFamily="-65" charset="-128"/>
              </a:rPr>
              <a:t/>
            </a:r>
            <a:br>
              <a:rPr lang="el-GR" sz="2800" dirty="0" smtClean="0">
                <a:latin typeface="+mn-lt"/>
                <a:ea typeface="ヒラギノ角ゴ Pro W3" pitchFamily="-65" charset="-128"/>
              </a:rPr>
            </a:br>
            <a:r>
              <a:rPr lang="en-US" sz="2800" dirty="0" smtClean="0">
                <a:latin typeface="+mn-lt"/>
                <a:ea typeface="ヒラギノ角ゴ Pro W3" pitchFamily="-65" charset="-128"/>
              </a:rPr>
              <a:t>(</a:t>
            </a:r>
            <a:r>
              <a:rPr lang="el-GR" sz="2800" dirty="0">
                <a:latin typeface="+mn-lt"/>
                <a:ea typeface="ヒラギノ角ゴ Pro W3" pitchFamily="-65" charset="-128"/>
              </a:rPr>
              <a:t>5</a:t>
            </a:r>
            <a:r>
              <a:rPr lang="en-US" sz="2800" dirty="0">
                <a:latin typeface="+mn-lt"/>
                <a:ea typeface="ヒラギノ角ゴ Pro W3" pitchFamily="-65" charset="-128"/>
              </a:rPr>
              <a:t> </a:t>
            </a:r>
            <a:r>
              <a:rPr lang="el-GR" sz="2800" dirty="0">
                <a:latin typeface="+mn-lt"/>
                <a:ea typeface="ヒラギノ角ゴ Pro W3" pitchFamily="-65" charset="-128"/>
              </a:rPr>
              <a:t>από</a:t>
            </a:r>
            <a:r>
              <a:rPr lang="en-US" sz="2800" dirty="0">
                <a:latin typeface="+mn-lt"/>
                <a:ea typeface="ヒラギノ角ゴ Pro W3" pitchFamily="-65" charset="-128"/>
              </a:rPr>
              <a:t> 10) </a:t>
            </a:r>
            <a:endParaRPr lang="en-US" sz="2800" dirty="0">
              <a:latin typeface="+mn-lt"/>
            </a:endParaRPr>
          </a:p>
        </p:txBody>
      </p:sp>
      <p:sp>
        <p:nvSpPr>
          <p:cNvPr id="3" name="Content Placeholder 2"/>
          <p:cNvSpPr>
            <a:spLocks noGrp="1"/>
          </p:cNvSpPr>
          <p:nvPr>
            <p:ph idx="1"/>
          </p:nvPr>
        </p:nvSpPr>
        <p:spPr>
          <a:xfrm>
            <a:off x="457200" y="1066800"/>
            <a:ext cx="8229600" cy="600722"/>
          </a:xfrm>
        </p:spPr>
        <p:txBody>
          <a:bodyPr wrap="square">
            <a:noAutofit/>
          </a:bodyPr>
          <a:lstStyle/>
          <a:p>
            <a:pPr marL="0" indent="0">
              <a:buNone/>
            </a:pPr>
            <a:r>
              <a:rPr lang="el-GR" sz="1800" b="1" dirty="0"/>
              <a:t>Απεικόνιση</a:t>
            </a:r>
            <a:r>
              <a:rPr lang="en-US" sz="1800" b="1" dirty="0"/>
              <a:t> </a:t>
            </a:r>
            <a:r>
              <a:rPr lang="en-US" sz="1800" b="1" dirty="0" smtClean="0"/>
              <a:t>13.3</a:t>
            </a:r>
            <a:r>
              <a:rPr lang="el-GR" sz="1800" dirty="0" smtClean="0"/>
              <a:t> </a:t>
            </a:r>
            <a:r>
              <a:rPr lang="en-US" sz="1800" dirty="0" smtClean="0"/>
              <a:t> </a:t>
            </a:r>
            <a:r>
              <a:rPr lang="el-GR" sz="1800" dirty="0"/>
              <a:t>Εξέλιξη του ανώτατου </a:t>
            </a:r>
            <a:r>
              <a:rPr lang="en-US" sz="1800" dirty="0"/>
              <a:t>1% </a:t>
            </a:r>
            <a:r>
              <a:rPr lang="el-GR" sz="1800" dirty="0"/>
              <a:t>και κατώτερου </a:t>
            </a:r>
            <a:r>
              <a:rPr lang="en-US" sz="1800" dirty="0"/>
              <a:t>50% </a:t>
            </a:r>
            <a:r>
              <a:rPr lang="el-GR" sz="1800" dirty="0"/>
              <a:t>εισοδηματικού μεριδίου στις ΗΠΑ, από το</a:t>
            </a:r>
            <a:r>
              <a:rPr lang="en-US" sz="1800" dirty="0"/>
              <a:t> 1913</a:t>
            </a:r>
          </a:p>
        </p:txBody>
      </p:sp>
      <p:sp>
        <p:nvSpPr>
          <p:cNvPr id="5" name="Content Placeholder 4"/>
          <p:cNvSpPr>
            <a:spLocks noGrp="1"/>
          </p:cNvSpPr>
          <p:nvPr>
            <p:ph sz="quarter" idx="14"/>
          </p:nvPr>
        </p:nvSpPr>
        <p:spPr>
          <a:xfrm>
            <a:off x="457200" y="6019800"/>
            <a:ext cx="8153400" cy="304800"/>
          </a:xfrm>
        </p:spPr>
        <p:txBody>
          <a:bodyPr/>
          <a:lstStyle/>
          <a:p>
            <a:r>
              <a:rPr lang="el-GR" sz="1200" i="1" dirty="0">
                <a:effectLst/>
                <a:ea typeface="Calibri" panose="020F0502020204030204" pitchFamily="34" charset="0"/>
                <a:cs typeface="Times New Roman" panose="02020603050405020304" pitchFamily="18" charset="0"/>
              </a:rPr>
              <a:t>Πηγή</a:t>
            </a:r>
            <a:r>
              <a:rPr lang="en-US" sz="1200" dirty="0">
                <a:effectLst/>
                <a:ea typeface="Calibri" panose="020F0502020204030204" pitchFamily="34" charset="0"/>
                <a:cs typeface="Times New Roman" panose="02020603050405020304" pitchFamily="18" charset="0"/>
              </a:rPr>
              <a:t>: World Inequality </a:t>
            </a:r>
            <a:r>
              <a:rPr lang="en-US" sz="1200" dirty="0" err="1">
                <a:effectLst/>
                <a:ea typeface="Calibri" panose="020F0502020204030204" pitchFamily="34" charset="0"/>
                <a:cs typeface="Times New Roman" panose="02020603050405020304" pitchFamily="18" charset="0"/>
              </a:rPr>
              <a:t>Databse</a:t>
            </a:r>
            <a:r>
              <a:rPr lang="en-US" sz="1200" dirty="0">
                <a:effectLst/>
                <a:ea typeface="Calibri" panose="020F0502020204030204" pitchFamily="34" charset="0"/>
                <a:cs typeface="Times New Roman" panose="02020603050405020304" pitchFamily="18" charset="0"/>
              </a:rPr>
              <a:t>, </a:t>
            </a:r>
            <a:r>
              <a:rPr lang="en-US" sz="1200" dirty="0"/>
              <a:t> https://wid.world/</a:t>
            </a:r>
            <a:endParaRPr lang="en-IN" sz="1200" dirty="0"/>
          </a:p>
        </p:txBody>
      </p:sp>
      <p:pic>
        <p:nvPicPr>
          <p:cNvPr id="5122" name="Picture 2"/>
          <p:cNvPicPr>
            <a:picLocks noChangeAspect="1" noChangeArrowheads="1"/>
          </p:cNvPicPr>
          <p:nvPr/>
        </p:nvPicPr>
        <p:blipFill>
          <a:blip r:embed="rId3" cstate="print"/>
          <a:srcRect/>
          <a:stretch>
            <a:fillRect/>
          </a:stretch>
        </p:blipFill>
        <p:spPr bwMode="auto">
          <a:xfrm>
            <a:off x="1009650" y="1828800"/>
            <a:ext cx="6991350" cy="3867150"/>
          </a:xfrm>
          <a:prstGeom prst="rect">
            <a:avLst/>
          </a:prstGeom>
          <a:noFill/>
          <a:ln w="9525">
            <a:noFill/>
            <a:miter lim="800000"/>
            <a:headEnd/>
            <a:tailEnd/>
          </a:ln>
        </p:spPr>
      </p:pic>
    </p:spTree>
    <p:extLst>
      <p:ext uri="{BB962C8B-B14F-4D97-AF65-F5344CB8AC3E}">
        <p14:creationId xmlns:p14="http://schemas.microsoft.com/office/powerpoint/2010/main" xmlns="" val="16817812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61774"/>
          </a:xfrm>
        </p:spPr>
        <p:txBody>
          <a:bodyPr wrap="square">
            <a:spAutoFit/>
          </a:bodyPr>
          <a:lstStyle/>
          <a:p>
            <a:r>
              <a:rPr lang="en-US" sz="2800" dirty="0">
                <a:latin typeface="+mj-lt"/>
                <a:ea typeface="ヒラギノ角ゴ Pro W3" pitchFamily="-65" charset="-128"/>
              </a:rPr>
              <a:t>13.3 </a:t>
            </a:r>
            <a:r>
              <a:rPr lang="el-GR" sz="2800" dirty="0">
                <a:latin typeface="+mj-lt"/>
                <a:ea typeface="ヒラギノ角ゴ Pro W3" pitchFamily="-65" charset="-128"/>
              </a:rPr>
              <a:t>Ανάπτυξη, Ανατροπή και Ανισότητα</a:t>
            </a:r>
            <a:r>
              <a:rPr lang="en-US" sz="2800" dirty="0">
                <a:latin typeface="+mj-lt"/>
                <a:ea typeface="ヒラギノ角ゴ Pro W3" pitchFamily="-65" charset="-128"/>
              </a:rPr>
              <a:t> </a:t>
            </a:r>
            <a:r>
              <a:rPr lang="el-GR" sz="2800" dirty="0" smtClean="0">
                <a:latin typeface="+mj-lt"/>
                <a:ea typeface="ヒラギノ角ゴ Pro W3" pitchFamily="-65" charset="-128"/>
              </a:rPr>
              <a:t/>
            </a:r>
            <a:br>
              <a:rPr lang="el-GR" sz="2800" dirty="0" smtClean="0">
                <a:latin typeface="+mj-lt"/>
                <a:ea typeface="ヒラギノ角ゴ Pro W3" pitchFamily="-65" charset="-128"/>
              </a:rPr>
            </a:br>
            <a:r>
              <a:rPr lang="en-US" sz="2800" dirty="0" smtClean="0">
                <a:latin typeface="+mj-lt"/>
                <a:ea typeface="ヒラギノ角ゴ Pro W3" pitchFamily="-65" charset="-128"/>
              </a:rPr>
              <a:t>(</a:t>
            </a:r>
            <a:r>
              <a:rPr lang="el-GR" sz="2800" dirty="0">
                <a:latin typeface="+mj-lt"/>
                <a:ea typeface="ヒラギノ角ゴ Pro W3" pitchFamily="-65" charset="-128"/>
              </a:rPr>
              <a:t>6</a:t>
            </a:r>
            <a:r>
              <a:rPr lang="en-US" sz="2800" dirty="0">
                <a:latin typeface="+mj-lt"/>
                <a:ea typeface="ヒラギノ角ゴ Pro W3" pitchFamily="-65" charset="-128"/>
              </a:rPr>
              <a:t> </a:t>
            </a:r>
            <a:r>
              <a:rPr lang="el-GR" sz="2800" dirty="0">
                <a:latin typeface="+mj-lt"/>
                <a:ea typeface="ヒラギノ角ゴ Pro W3" pitchFamily="-65" charset="-128"/>
              </a:rPr>
              <a:t>από</a:t>
            </a:r>
            <a:r>
              <a:rPr lang="en-US" sz="2800" dirty="0">
                <a:latin typeface="+mj-lt"/>
                <a:ea typeface="ヒラギノ角ゴ Pro W3" pitchFamily="-65" charset="-128"/>
              </a:rPr>
              <a:t> 10) </a:t>
            </a:r>
            <a:endParaRPr lang="en-US" sz="2800" dirty="0">
              <a:latin typeface="+mj-lt"/>
            </a:endParaRPr>
          </a:p>
        </p:txBody>
      </p:sp>
      <p:sp>
        <p:nvSpPr>
          <p:cNvPr id="18" name="Content Placeholder 17">
            <a:extLst>
              <a:ext uri="{FF2B5EF4-FFF2-40B4-BE49-F238E27FC236}">
                <a16:creationId xmlns:a16="http://schemas.microsoft.com/office/drawing/2014/main" xmlns="" id="{1F3888C9-8DD8-499B-B3B6-79A00011117A}"/>
              </a:ext>
            </a:extLst>
          </p:cNvPr>
          <p:cNvSpPr>
            <a:spLocks noGrp="1"/>
          </p:cNvSpPr>
          <p:nvPr>
            <p:ph idx="17"/>
          </p:nvPr>
        </p:nvSpPr>
        <p:spPr>
          <a:xfrm>
            <a:off x="342327" y="1295400"/>
            <a:ext cx="8229600" cy="4724400"/>
          </a:xfrm>
        </p:spPr>
        <p:txBody>
          <a:bodyPr/>
          <a:lstStyle/>
          <a:p>
            <a:r>
              <a:rPr lang="el-GR" sz="2200" dirty="0">
                <a:effectLst/>
                <a:ea typeface="Calibri" panose="020F0502020204030204" pitchFamily="34" charset="0"/>
                <a:cs typeface="Times New Roman" panose="02020603050405020304" pitchFamily="18" charset="0"/>
              </a:rPr>
              <a:t>Είναι δυνατόν οι διάφορες χώρες να διατηρήσουν την ανάπτυξη τους χωρίς να έχουν ολοένα αυξανόμενη ανισότητα;</a:t>
            </a:r>
            <a:endParaRPr lang="en-US" sz="2200" dirty="0"/>
          </a:p>
          <a:p>
            <a:r>
              <a:rPr lang="el-GR" sz="2200" dirty="0"/>
              <a:t>Υπάρχουν δυο λόγοι για να είμαστε αισιόδοξοι:</a:t>
            </a:r>
            <a:endParaRPr lang="en-US" sz="2200" dirty="0"/>
          </a:p>
          <a:p>
            <a:pPr marL="944118" lvl="1" indent="-457200">
              <a:buFont typeface="+mj-lt"/>
              <a:buAutoNum type="arabicPeriod"/>
            </a:pPr>
            <a:r>
              <a:rPr lang="el-GR" sz="2200" dirty="0">
                <a:effectLst/>
                <a:ea typeface="Calibri" panose="020F0502020204030204" pitchFamily="34" charset="0"/>
                <a:cs typeface="Times New Roman" panose="02020603050405020304" pitchFamily="18" charset="0"/>
              </a:rPr>
              <a:t>Δεν είναι όλες οι προηγμένες οικονομίες σαν τις Ηνωμένες Πολιτείες. Η μισθολογική ανισότητα και το μερίδιο του κορυφαίου 1% αυξήθηκε στις περισσότερες χώρες, αλλά συνήθως πολύ λιγότερο από ό, τι στις Ηνωμένες Πολιτείες.</a:t>
            </a:r>
            <a:r>
              <a:rPr lang="en-US" sz="2200" dirty="0"/>
              <a:t> </a:t>
            </a:r>
          </a:p>
          <a:p>
            <a:pPr marL="944118" lvl="1" indent="-457200">
              <a:buFont typeface="+mj-lt"/>
              <a:buAutoNum type="arabicPeriod"/>
            </a:pPr>
            <a:r>
              <a:rPr lang="el-GR" sz="2200" dirty="0">
                <a:effectLst/>
                <a:ea typeface="Calibri" panose="020F0502020204030204" pitchFamily="34" charset="0"/>
                <a:cs typeface="Times New Roman" panose="02020603050405020304" pitchFamily="18" charset="0"/>
              </a:rPr>
              <a:t>πρέπει να διακρίνουμε μεταξύ της εισοδηματικής ανισότητας προ φόρων και  μεταβιβαστικών πληρωμών και της ανισότητας στο διαθέσιμο εισόδημα, που είναι το εισόδημα μετά τους φόρους και τις μεταβιβαστικές πληρωμές</a:t>
            </a:r>
            <a:r>
              <a:rPr lang="en-US" sz="2200" dirty="0"/>
              <a:t>.</a:t>
            </a:r>
          </a:p>
        </p:txBody>
      </p:sp>
    </p:spTree>
    <p:extLst>
      <p:ext uri="{BB962C8B-B14F-4D97-AF65-F5344CB8AC3E}">
        <p14:creationId xmlns:p14="http://schemas.microsoft.com/office/powerpoint/2010/main" xmlns="" val="13610745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6675"/>
            <a:ext cx="8153400" cy="553998"/>
          </a:xfrm>
        </p:spPr>
        <p:txBody>
          <a:bodyPr wrap="square">
            <a:spAutoFit/>
          </a:bodyPr>
          <a:lstStyle/>
          <a:p>
            <a:r>
              <a:rPr lang="el-GR" sz="3600" dirty="0">
                <a:latin typeface="+mj-lt"/>
              </a:rPr>
              <a:t>Σχεδιάγραμμα Κεφαλαίου </a:t>
            </a:r>
            <a:r>
              <a:rPr lang="en-US" sz="3600" dirty="0">
                <a:latin typeface="+mj-lt"/>
              </a:rPr>
              <a:t>13</a:t>
            </a:r>
          </a:p>
        </p:txBody>
      </p:sp>
      <p:sp>
        <p:nvSpPr>
          <p:cNvPr id="3" name="Content Placeholder 2"/>
          <p:cNvSpPr>
            <a:spLocks noGrp="1"/>
          </p:cNvSpPr>
          <p:nvPr>
            <p:ph idx="1"/>
          </p:nvPr>
        </p:nvSpPr>
        <p:spPr>
          <a:xfrm>
            <a:off x="457200" y="838200"/>
            <a:ext cx="8229600" cy="2539157"/>
          </a:xfrm>
        </p:spPr>
        <p:txBody>
          <a:bodyPr wrap="square">
            <a:spAutoFit/>
          </a:bodyPr>
          <a:lstStyle/>
          <a:p>
            <a:pPr marL="0" indent="0">
              <a:buNone/>
              <a:defRPr/>
            </a:pPr>
            <a:r>
              <a:rPr lang="el-GR" sz="2400" b="1" kern="0" dirty="0">
                <a:ea typeface="ヒラギノ角ゴ Pro W3" pitchFamily="-84" charset="-128"/>
              </a:rPr>
              <a:t>Οι Δυσκολίες της Ανάπτυξης</a:t>
            </a:r>
            <a:endParaRPr lang="en-US" sz="2400" b="1" kern="0" dirty="0">
              <a:ea typeface="ヒラギノ角ゴ Pro W3" pitchFamily="-84" charset="-128"/>
            </a:endParaRPr>
          </a:p>
          <a:p>
            <a:pPr marL="717550" indent="-717550">
              <a:spcBef>
                <a:spcPts val="1200"/>
              </a:spcBef>
              <a:buClr>
                <a:schemeClr val="lt1"/>
              </a:buClr>
              <a:buSzPct val="25000"/>
              <a:buNone/>
            </a:pPr>
            <a:r>
              <a:rPr lang="en-IN" sz="2400" b="1" dirty="0">
                <a:solidFill>
                  <a:srgbClr val="007FA3"/>
                </a:solidFill>
              </a:rPr>
              <a:t>13.1</a:t>
            </a:r>
            <a:r>
              <a:rPr lang="en-US" sz="2400" kern="0" dirty="0">
                <a:ea typeface="ヒラギノ角ゴ Pro W3" pitchFamily="-84" charset="-128"/>
              </a:rPr>
              <a:t> 	</a:t>
            </a:r>
            <a:r>
              <a:rPr lang="el-GR" sz="2400" kern="0" dirty="0">
                <a:ea typeface="ヒラギノ角ゴ Pro W3" pitchFamily="-84" charset="-128"/>
              </a:rPr>
              <a:t>Το Μέλλον της Τεχνολογικής Προόδου</a:t>
            </a:r>
            <a:endParaRPr lang="en-US" sz="2400" kern="0" dirty="0">
              <a:ea typeface="ヒラギノ角ゴ Pro W3" pitchFamily="-84" charset="-128"/>
            </a:endParaRPr>
          </a:p>
          <a:p>
            <a:pPr marL="1423988" indent="-1423988">
              <a:spcBef>
                <a:spcPts val="1200"/>
              </a:spcBef>
              <a:buClr>
                <a:schemeClr val="lt1"/>
              </a:buClr>
              <a:buSzPct val="25000"/>
              <a:buNone/>
              <a:tabLst>
                <a:tab pos="966788" algn="l"/>
                <a:tab pos="1541463" algn="l"/>
                <a:tab pos="1604963" algn="l"/>
                <a:tab pos="1658938" algn="l"/>
              </a:tabLst>
            </a:pPr>
            <a:r>
              <a:rPr lang="en-IN" sz="2400" b="1" dirty="0">
                <a:solidFill>
                  <a:srgbClr val="007FA3"/>
                </a:solidFill>
              </a:rPr>
              <a:t>13.2 </a:t>
            </a:r>
            <a:r>
              <a:rPr lang="el-GR" sz="2400" kern="0" dirty="0">
                <a:ea typeface="ヒラギノ角ゴ Pro W3" pitchFamily="-84" charset="-128"/>
              </a:rPr>
              <a:t>Ρομπότ και Ανεργία</a:t>
            </a:r>
            <a:endParaRPr lang="en-IN" sz="2400" dirty="0"/>
          </a:p>
          <a:p>
            <a:pPr marL="766763" indent="-766763">
              <a:buNone/>
              <a:defRPr/>
            </a:pPr>
            <a:r>
              <a:rPr lang="en-IN" sz="2400" b="1" dirty="0">
                <a:solidFill>
                  <a:srgbClr val="007FA3"/>
                </a:solidFill>
              </a:rPr>
              <a:t>13.3 </a:t>
            </a:r>
            <a:r>
              <a:rPr lang="el-GR" sz="2400" kern="0" dirty="0">
                <a:ea typeface="ヒラギノ角ゴ Pro W3" pitchFamily="-84" charset="-128"/>
              </a:rPr>
              <a:t>Ανάπτυξη, Ανατροπή και Ανισότητα</a:t>
            </a:r>
            <a:endParaRPr lang="en-US" sz="2400" kern="0" dirty="0">
              <a:ea typeface="ヒラギノ角ゴ Pro W3" pitchFamily="-84" charset="-128"/>
            </a:endParaRPr>
          </a:p>
          <a:p>
            <a:pPr marL="766763" indent="-766763">
              <a:buNone/>
              <a:defRPr/>
            </a:pPr>
            <a:r>
              <a:rPr lang="en-IN" sz="2400" b="1" dirty="0">
                <a:solidFill>
                  <a:srgbClr val="007FA3"/>
                </a:solidFill>
              </a:rPr>
              <a:t>13.4 </a:t>
            </a:r>
            <a:r>
              <a:rPr lang="el-GR" sz="2400" kern="0" dirty="0">
                <a:ea typeface="ヒラギノ角ゴ Pro W3" pitchFamily="-84" charset="-128"/>
              </a:rPr>
              <a:t>Κλιματική Αλλαγή και Υπερθέρμανση του Πλανήτη</a:t>
            </a:r>
            <a:endParaRPr lang="en-US" sz="2400" kern="0" dirty="0">
              <a:ea typeface="ヒラギノ角ゴ Pro W3" pitchFamily="-84" charset="-128"/>
            </a:endParaRPr>
          </a:p>
        </p:txBody>
      </p:sp>
    </p:spTree>
    <p:extLst>
      <p:ext uri="{BB962C8B-B14F-4D97-AF65-F5344CB8AC3E}">
        <p14:creationId xmlns:p14="http://schemas.microsoft.com/office/powerpoint/2010/main" xmlns="" val="103604229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6078" y="0"/>
            <a:ext cx="8229600" cy="838200"/>
          </a:xfrm>
        </p:spPr>
        <p:txBody>
          <a:bodyPr wrap="square">
            <a:noAutofit/>
          </a:bodyPr>
          <a:lstStyle/>
          <a:p>
            <a:r>
              <a:rPr lang="el-GR" sz="2800" dirty="0">
                <a:latin typeface="+mj-lt"/>
              </a:rPr>
              <a:t>ΠΛΑΙΣΙΟ ΕΠΙΚΕΝΤΡΩΣΗΣ</a:t>
            </a:r>
            <a:r>
              <a:rPr lang="en-US" sz="2800" dirty="0">
                <a:latin typeface="+mj-lt"/>
              </a:rPr>
              <a:t>: </a:t>
            </a:r>
            <a:r>
              <a:rPr lang="el-GR" sz="2800" dirty="0">
                <a:latin typeface="+mj-lt"/>
              </a:rPr>
              <a:t>Ανισότητα και συντελεστής</a:t>
            </a:r>
            <a:r>
              <a:rPr lang="en-US" sz="2800" dirty="0">
                <a:latin typeface="+mj-lt"/>
              </a:rPr>
              <a:t> Gini</a:t>
            </a:r>
            <a:endParaRPr lang="en-US" sz="2800" dirty="0"/>
          </a:p>
        </p:txBody>
      </p:sp>
      <p:pic>
        <p:nvPicPr>
          <p:cNvPr id="6147" name="Picture 3"/>
          <p:cNvPicPr>
            <a:picLocks noChangeAspect="1" noChangeArrowheads="1"/>
          </p:cNvPicPr>
          <p:nvPr/>
        </p:nvPicPr>
        <p:blipFill>
          <a:blip r:embed="rId3" cstate="print"/>
          <a:srcRect/>
          <a:stretch>
            <a:fillRect/>
          </a:stretch>
        </p:blipFill>
        <p:spPr bwMode="auto">
          <a:xfrm>
            <a:off x="2162175" y="1295400"/>
            <a:ext cx="4619625" cy="4562475"/>
          </a:xfrm>
          <a:prstGeom prst="rect">
            <a:avLst/>
          </a:prstGeom>
          <a:noFill/>
          <a:ln w="9525">
            <a:noFill/>
            <a:miter lim="800000"/>
            <a:headEnd/>
            <a:tailEnd/>
          </a:ln>
        </p:spPr>
      </p:pic>
    </p:spTree>
    <p:extLst>
      <p:ext uri="{BB962C8B-B14F-4D97-AF65-F5344CB8AC3E}">
        <p14:creationId xmlns:p14="http://schemas.microsoft.com/office/powerpoint/2010/main" xmlns="" val="315688271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38200"/>
          </a:xfrm>
        </p:spPr>
        <p:txBody>
          <a:bodyPr wrap="square">
            <a:noAutofit/>
          </a:bodyPr>
          <a:lstStyle/>
          <a:p>
            <a:r>
              <a:rPr lang="en-US" sz="2800" dirty="0">
                <a:latin typeface="+mj-lt"/>
                <a:ea typeface="ヒラギノ角ゴ Pro W3" pitchFamily="-65" charset="-128"/>
              </a:rPr>
              <a:t>13.3 </a:t>
            </a:r>
            <a:r>
              <a:rPr lang="el-GR" sz="2800" dirty="0">
                <a:latin typeface="+mj-lt"/>
                <a:ea typeface="ヒラギノ角ゴ Pro W3" pitchFamily="-65" charset="-128"/>
              </a:rPr>
              <a:t>Ανάπτυξη, Ανατροπή και Ανισότητα</a:t>
            </a:r>
            <a:r>
              <a:rPr lang="en-US" sz="2800" dirty="0">
                <a:latin typeface="+mj-lt"/>
                <a:ea typeface="ヒラギノ角ゴ Pro W3" pitchFamily="-65" charset="-128"/>
              </a:rPr>
              <a:t> </a:t>
            </a:r>
            <a:r>
              <a:rPr lang="el-GR" sz="2800" dirty="0" smtClean="0">
                <a:latin typeface="+mj-lt"/>
                <a:ea typeface="ヒラギノ角ゴ Pro W3" pitchFamily="-65" charset="-128"/>
              </a:rPr>
              <a:t/>
            </a:r>
            <a:br>
              <a:rPr lang="el-GR" sz="2800" dirty="0" smtClean="0">
                <a:latin typeface="+mj-lt"/>
                <a:ea typeface="ヒラギノ角ゴ Pro W3" pitchFamily="-65" charset="-128"/>
              </a:rPr>
            </a:br>
            <a:r>
              <a:rPr lang="en-US" sz="2800" dirty="0" smtClean="0">
                <a:latin typeface="+mj-lt"/>
                <a:ea typeface="ヒラギノ角ゴ Pro W3" pitchFamily="-65" charset="-128"/>
              </a:rPr>
              <a:t>(</a:t>
            </a:r>
            <a:r>
              <a:rPr lang="en-US" sz="2800" dirty="0">
                <a:latin typeface="+mj-lt"/>
                <a:ea typeface="ヒラギノ角ゴ Pro W3" pitchFamily="-65" charset="-128"/>
              </a:rPr>
              <a:t>7 </a:t>
            </a:r>
            <a:r>
              <a:rPr lang="el-GR" sz="2800" dirty="0">
                <a:latin typeface="+mj-lt"/>
                <a:ea typeface="ヒラギノ角ゴ Pro W3" pitchFamily="-65" charset="-128"/>
              </a:rPr>
              <a:t>από</a:t>
            </a:r>
            <a:r>
              <a:rPr lang="en-US" sz="2800" dirty="0">
                <a:latin typeface="+mj-lt"/>
                <a:ea typeface="ヒラギノ角ゴ Pro W3" pitchFamily="-65" charset="-128"/>
              </a:rPr>
              <a:t> 10)</a:t>
            </a:r>
            <a:endParaRPr lang="en-US" sz="2800" dirty="0">
              <a:latin typeface="+mj-lt"/>
            </a:endParaRPr>
          </a:p>
        </p:txBody>
      </p:sp>
      <p:sp>
        <p:nvSpPr>
          <p:cNvPr id="3" name="Content Placeholder 2"/>
          <p:cNvSpPr>
            <a:spLocks noGrp="1"/>
          </p:cNvSpPr>
          <p:nvPr>
            <p:ph idx="1"/>
          </p:nvPr>
        </p:nvSpPr>
        <p:spPr>
          <a:xfrm>
            <a:off x="228600" y="1066800"/>
            <a:ext cx="8686800" cy="592348"/>
          </a:xfrm>
        </p:spPr>
        <p:txBody>
          <a:bodyPr wrap="square">
            <a:noAutofit/>
          </a:bodyPr>
          <a:lstStyle/>
          <a:p>
            <a:pPr>
              <a:lnSpc>
                <a:spcPct val="107000"/>
              </a:lnSpc>
              <a:spcAft>
                <a:spcPts val="800"/>
              </a:spcAft>
              <a:buNone/>
            </a:pPr>
            <a:r>
              <a:rPr lang="el-GR" sz="1800" b="1" dirty="0" smtClean="0">
                <a:effectLst/>
                <a:ea typeface="Calibri" panose="020F0502020204030204" pitchFamily="34" charset="0"/>
                <a:cs typeface="Times New Roman" panose="02020603050405020304" pitchFamily="18" charset="0"/>
              </a:rPr>
              <a:t>	Απεικόνιση 13-4  </a:t>
            </a:r>
            <a:r>
              <a:rPr lang="el-GR" sz="1800" dirty="0" smtClean="0">
                <a:effectLst/>
                <a:ea typeface="Calibri" panose="020F0502020204030204" pitchFamily="34" charset="0"/>
                <a:cs typeface="Times New Roman" panose="02020603050405020304" pitchFamily="18" charset="0"/>
              </a:rPr>
              <a:t>Η </a:t>
            </a:r>
            <a:r>
              <a:rPr lang="el-GR" sz="1800" dirty="0">
                <a:effectLst/>
                <a:ea typeface="Calibri" panose="020F0502020204030204" pitchFamily="34" charset="0"/>
                <a:cs typeface="Times New Roman" panose="02020603050405020304" pitchFamily="18" charset="0"/>
              </a:rPr>
              <a:t>Εξέλιξη των συντελεστών </a:t>
            </a:r>
            <a:r>
              <a:rPr lang="el-GR" sz="1800" dirty="0" err="1">
                <a:effectLst/>
                <a:ea typeface="Calibri" panose="020F0502020204030204" pitchFamily="34" charset="0"/>
                <a:cs typeface="Times New Roman" panose="02020603050405020304" pitchFamily="18" charset="0"/>
              </a:rPr>
              <a:t>Gini</a:t>
            </a:r>
            <a:r>
              <a:rPr lang="el-GR" sz="1800" dirty="0">
                <a:effectLst/>
                <a:ea typeface="Calibri" panose="020F0502020204030204" pitchFamily="34" charset="0"/>
                <a:cs typeface="Times New Roman" panose="02020603050405020304" pitchFamily="18" charset="0"/>
              </a:rPr>
              <a:t> ακαθάριστου εισοδήματος και διαθέσιμου εισοδήματος στη Γαλλία και τις Ηνωμένες Πολιτείες από τη δεκαετία του 1980</a:t>
            </a:r>
            <a:endParaRPr lang="en-US" sz="1800" dirty="0">
              <a:effectLst/>
              <a:ea typeface="Calibri" panose="020F0502020204030204" pitchFamily="34" charset="0"/>
              <a:cs typeface="Times New Roman" panose="02020603050405020304" pitchFamily="18" charset="0"/>
            </a:endParaRPr>
          </a:p>
          <a:p>
            <a:endParaRPr lang="en-US" sz="1800" dirty="0"/>
          </a:p>
        </p:txBody>
      </p:sp>
      <p:sp>
        <p:nvSpPr>
          <p:cNvPr id="5" name="Content Placeholder 4"/>
          <p:cNvSpPr>
            <a:spLocks noGrp="1"/>
          </p:cNvSpPr>
          <p:nvPr>
            <p:ph sz="quarter" idx="14"/>
          </p:nvPr>
        </p:nvSpPr>
        <p:spPr>
          <a:xfrm>
            <a:off x="457200" y="5791200"/>
            <a:ext cx="8229600" cy="533400"/>
          </a:xfrm>
        </p:spPr>
        <p:txBody>
          <a:bodyPr/>
          <a:lstStyle/>
          <a:p>
            <a:pPr marL="0" indent="0">
              <a:buNone/>
            </a:pPr>
            <a:r>
              <a:rPr lang="el-GR" sz="1200" i="1" dirty="0"/>
              <a:t>Πηγή</a:t>
            </a:r>
            <a:r>
              <a:rPr lang="fr-FR" sz="1200" i="1" dirty="0"/>
              <a:t>: </a:t>
            </a:r>
            <a:r>
              <a:rPr lang="en-US" sz="1200" dirty="0"/>
              <a:t>Income Inequality by Max </a:t>
            </a:r>
            <a:r>
              <a:rPr lang="en-US" sz="1200" dirty="0" err="1"/>
              <a:t>Roser</a:t>
            </a:r>
            <a:r>
              <a:rPr lang="en-US" sz="1200" dirty="0"/>
              <a:t> and Esteban Ortiz-Ospina, First published in December 2013; updated October, 2016. (https://ourworldindata.org/ income-inequality).</a:t>
            </a:r>
            <a:endParaRPr lang="en-IN" sz="1200" dirty="0"/>
          </a:p>
        </p:txBody>
      </p:sp>
      <p:pic>
        <p:nvPicPr>
          <p:cNvPr id="7170" name="Picture 2"/>
          <p:cNvPicPr>
            <a:picLocks noChangeAspect="1" noChangeArrowheads="1"/>
          </p:cNvPicPr>
          <p:nvPr/>
        </p:nvPicPr>
        <p:blipFill>
          <a:blip r:embed="rId3" cstate="print"/>
          <a:srcRect/>
          <a:stretch>
            <a:fillRect/>
          </a:stretch>
        </p:blipFill>
        <p:spPr bwMode="auto">
          <a:xfrm>
            <a:off x="1676400" y="1752600"/>
            <a:ext cx="6448425" cy="3811254"/>
          </a:xfrm>
          <a:prstGeom prst="rect">
            <a:avLst/>
          </a:prstGeom>
          <a:noFill/>
          <a:ln w="9525">
            <a:noFill/>
            <a:miter lim="800000"/>
            <a:headEnd/>
            <a:tailEnd/>
          </a:ln>
        </p:spPr>
      </p:pic>
    </p:spTree>
    <p:extLst>
      <p:ext uri="{BB962C8B-B14F-4D97-AF65-F5344CB8AC3E}">
        <p14:creationId xmlns:p14="http://schemas.microsoft.com/office/powerpoint/2010/main" xmlns="" val="38659368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61774"/>
          </a:xfrm>
        </p:spPr>
        <p:txBody>
          <a:bodyPr wrap="square">
            <a:spAutoFit/>
          </a:bodyPr>
          <a:lstStyle/>
          <a:p>
            <a:r>
              <a:rPr lang="en-US" sz="2800" dirty="0">
                <a:latin typeface="+mj-lt"/>
                <a:ea typeface="ヒラギノ角ゴ Pro W3" pitchFamily="-65" charset="-128"/>
              </a:rPr>
              <a:t>13.3 </a:t>
            </a:r>
            <a:r>
              <a:rPr lang="el-GR" sz="2800" dirty="0">
                <a:latin typeface="+mj-lt"/>
                <a:ea typeface="ヒラギノ角ゴ Pro W3" pitchFamily="-65" charset="-128"/>
              </a:rPr>
              <a:t>Ανάπτυξη, Ανατροπή και Ανισότητα</a:t>
            </a:r>
            <a:r>
              <a:rPr lang="en-US" sz="2800" dirty="0">
                <a:latin typeface="+mj-lt"/>
                <a:ea typeface="ヒラギノ角ゴ Pro W3" pitchFamily="-65" charset="-128"/>
              </a:rPr>
              <a:t> </a:t>
            </a:r>
            <a:r>
              <a:rPr lang="el-GR" sz="2800" dirty="0" smtClean="0">
                <a:latin typeface="+mj-lt"/>
                <a:ea typeface="ヒラギノ角ゴ Pro W3" pitchFamily="-65" charset="-128"/>
              </a:rPr>
              <a:t/>
            </a:r>
            <a:br>
              <a:rPr lang="el-GR" sz="2800" dirty="0" smtClean="0">
                <a:latin typeface="+mj-lt"/>
                <a:ea typeface="ヒラギノ角ゴ Pro W3" pitchFamily="-65" charset="-128"/>
              </a:rPr>
            </a:br>
            <a:r>
              <a:rPr lang="en-US" sz="2800" dirty="0" smtClean="0">
                <a:latin typeface="+mj-lt"/>
                <a:ea typeface="ヒラギノ角ゴ Pro W3" pitchFamily="-65" charset="-128"/>
              </a:rPr>
              <a:t>(</a:t>
            </a:r>
            <a:r>
              <a:rPr lang="el-GR" sz="2800" dirty="0">
                <a:latin typeface="+mj-lt"/>
                <a:ea typeface="ヒラギノ角ゴ Pro W3" pitchFamily="-65" charset="-128"/>
              </a:rPr>
              <a:t>8</a:t>
            </a:r>
            <a:r>
              <a:rPr lang="en-US" sz="2800" dirty="0">
                <a:latin typeface="+mj-lt"/>
                <a:ea typeface="ヒラギノ角ゴ Pro W3" pitchFamily="-65" charset="-128"/>
              </a:rPr>
              <a:t> </a:t>
            </a:r>
            <a:r>
              <a:rPr lang="el-GR" sz="2800" dirty="0">
                <a:latin typeface="+mj-lt"/>
                <a:ea typeface="ヒラギノ角ゴ Pro W3" pitchFamily="-65" charset="-128"/>
              </a:rPr>
              <a:t>από</a:t>
            </a:r>
            <a:r>
              <a:rPr lang="en-US" sz="2800" dirty="0">
                <a:latin typeface="+mj-lt"/>
                <a:ea typeface="ヒラギノ角ゴ Pro W3" pitchFamily="-65" charset="-128"/>
              </a:rPr>
              <a:t> 10) </a:t>
            </a:r>
            <a:endParaRPr lang="en-US" sz="2800" dirty="0">
              <a:latin typeface="+mj-lt"/>
            </a:endParaRPr>
          </a:p>
        </p:txBody>
      </p:sp>
      <p:sp>
        <p:nvSpPr>
          <p:cNvPr id="18" name="Content Placeholder 17">
            <a:extLst>
              <a:ext uri="{FF2B5EF4-FFF2-40B4-BE49-F238E27FC236}">
                <a16:creationId xmlns:a16="http://schemas.microsoft.com/office/drawing/2014/main" xmlns="" id="{1F3888C9-8DD8-499B-B3B6-79A00011117A}"/>
              </a:ext>
            </a:extLst>
          </p:cNvPr>
          <p:cNvSpPr>
            <a:spLocks noGrp="1"/>
          </p:cNvSpPr>
          <p:nvPr>
            <p:ph idx="17"/>
          </p:nvPr>
        </p:nvSpPr>
        <p:spPr>
          <a:xfrm>
            <a:off x="381000" y="1219200"/>
            <a:ext cx="8229600" cy="4800600"/>
          </a:xfrm>
        </p:spPr>
        <p:txBody>
          <a:bodyPr/>
          <a:lstStyle/>
          <a:p>
            <a:r>
              <a:rPr lang="el-GR" sz="2000" dirty="0">
                <a:effectLst/>
                <a:ea typeface="Calibri" panose="020F0502020204030204" pitchFamily="34" charset="0"/>
                <a:cs typeface="Times New Roman" panose="02020603050405020304" pitchFamily="18" charset="0"/>
              </a:rPr>
              <a:t>Υπάρχουν ισχυροί ηθικοί λόγοι υπέρ του περιορισμού της ανισότητας και για την επίτευξη αυτού που είναι γνωστό ως ανάπτυξη χωρίς αποκλεισμούς. Υπάρχουν επίσης ουσιαστικοί ί πολιτικοί λόγοι για να το πράξουν οι κυβερνήσεις</a:t>
            </a:r>
            <a:r>
              <a:rPr lang="el-GR" sz="2000" dirty="0"/>
              <a:t>.</a:t>
            </a:r>
          </a:p>
          <a:p>
            <a:r>
              <a:rPr lang="el-GR" sz="2000" dirty="0"/>
              <a:t>Για να μειώσουν την ανισότητα, οι κυβερνήσεις μπορούν να προσπαθήσουν να μειώσουν την ανισότητα κατανομής εισοδήματος στην αγορά, μέσω καλύτερης εκπαίδευσης, μέσω κατώτατων μισθών και μέσω κανόνων για τη διακυβέρνηση εντός των επιχειρήσεων.</a:t>
            </a:r>
          </a:p>
          <a:p>
            <a:r>
              <a:rPr lang="el-GR" sz="2000" dirty="0"/>
              <a:t>Ή, δεδομένης της ανισότητας κατανομής του εισοδήματος στην αγορά, μπορούν να μειώσουν την ανισότητα του διαθέσιμου εισοδήματος μέσω προοδευτικής φορολογίας, συμπεριλαμβανομένης της χρήσης αρνητικού φόρου εισοδήματος για την αύξηση των εσόδων στο χαμηλό άκρο της κατανομής των μισθών, και μέσω μεταβιβάσεων όπως κουπόνια τροφίμων και επιδόματα ανεργίας.</a:t>
            </a:r>
            <a:endParaRPr lang="en-US" sz="2000" dirty="0"/>
          </a:p>
          <a:p>
            <a:pPr marL="0" indent="0">
              <a:buNone/>
            </a:pPr>
            <a:endParaRPr lang="en-US" sz="2000" dirty="0"/>
          </a:p>
        </p:txBody>
      </p:sp>
    </p:spTree>
    <p:extLst>
      <p:ext uri="{BB962C8B-B14F-4D97-AF65-F5344CB8AC3E}">
        <p14:creationId xmlns:p14="http://schemas.microsoft.com/office/powerpoint/2010/main" xmlns="" val="162008532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38200"/>
          </a:xfrm>
        </p:spPr>
        <p:txBody>
          <a:bodyPr wrap="square">
            <a:noAutofit/>
          </a:bodyPr>
          <a:lstStyle/>
          <a:p>
            <a:r>
              <a:rPr lang="en-US" sz="2800" dirty="0">
                <a:latin typeface="+mj-lt"/>
                <a:ea typeface="ヒラギノ角ゴ Pro W3" pitchFamily="-65" charset="-128"/>
              </a:rPr>
              <a:t>13.3 </a:t>
            </a:r>
            <a:r>
              <a:rPr lang="el-GR" sz="2800" dirty="0">
                <a:latin typeface="+mj-lt"/>
                <a:ea typeface="ヒラギノ角ゴ Pro W3" pitchFamily="-65" charset="-128"/>
              </a:rPr>
              <a:t>Ανάπτυξη, Ανατροπή και Ανισότητα</a:t>
            </a:r>
            <a:r>
              <a:rPr lang="en-US" sz="2800" dirty="0">
                <a:latin typeface="+mj-lt"/>
                <a:ea typeface="ヒラギノ角ゴ Pro W3" pitchFamily="-65" charset="-128"/>
              </a:rPr>
              <a:t> </a:t>
            </a:r>
            <a:r>
              <a:rPr lang="el-GR" sz="2800" dirty="0" smtClean="0">
                <a:latin typeface="+mj-lt"/>
                <a:ea typeface="ヒラギノ角ゴ Pro W3" pitchFamily="-65" charset="-128"/>
              </a:rPr>
              <a:t/>
            </a:r>
            <a:br>
              <a:rPr lang="el-GR" sz="2800" dirty="0" smtClean="0">
                <a:latin typeface="+mj-lt"/>
                <a:ea typeface="ヒラギノ角ゴ Pro W3" pitchFamily="-65" charset="-128"/>
              </a:rPr>
            </a:br>
            <a:r>
              <a:rPr lang="en-US" sz="2800" dirty="0" smtClean="0">
                <a:latin typeface="+mj-lt"/>
                <a:ea typeface="ヒラギノ角ゴ Pro W3" pitchFamily="-65" charset="-128"/>
              </a:rPr>
              <a:t>(</a:t>
            </a:r>
            <a:r>
              <a:rPr lang="el-GR" sz="2800" dirty="0">
                <a:latin typeface="+mj-lt"/>
                <a:ea typeface="ヒラギノ角ゴ Pro W3" pitchFamily="-65" charset="-128"/>
              </a:rPr>
              <a:t>9</a:t>
            </a:r>
            <a:r>
              <a:rPr lang="en-US" sz="2800" dirty="0">
                <a:latin typeface="+mj-lt"/>
                <a:ea typeface="ヒラギノ角ゴ Pro W3" pitchFamily="-65" charset="-128"/>
              </a:rPr>
              <a:t> </a:t>
            </a:r>
            <a:r>
              <a:rPr lang="el-GR" sz="2800" dirty="0">
                <a:latin typeface="+mj-lt"/>
                <a:ea typeface="ヒラギノ角ゴ Pro W3" pitchFamily="-65" charset="-128"/>
              </a:rPr>
              <a:t>από</a:t>
            </a:r>
            <a:r>
              <a:rPr lang="en-US" sz="2800" dirty="0">
                <a:latin typeface="+mj-lt"/>
                <a:ea typeface="ヒラギノ角ゴ Pro W3" pitchFamily="-65" charset="-128"/>
              </a:rPr>
              <a:t> 10) </a:t>
            </a:r>
            <a:endParaRPr lang="en-US" sz="2800" dirty="0">
              <a:latin typeface="+mj-lt"/>
            </a:endParaRPr>
          </a:p>
        </p:txBody>
      </p:sp>
      <p:sp>
        <p:nvSpPr>
          <p:cNvPr id="3" name="Content Placeholder 2"/>
          <p:cNvSpPr>
            <a:spLocks noGrp="1"/>
          </p:cNvSpPr>
          <p:nvPr>
            <p:ph idx="1"/>
          </p:nvPr>
        </p:nvSpPr>
        <p:spPr>
          <a:xfrm>
            <a:off x="457200" y="1075678"/>
            <a:ext cx="8229600" cy="600722"/>
          </a:xfrm>
        </p:spPr>
        <p:txBody>
          <a:bodyPr wrap="square">
            <a:noAutofit/>
          </a:bodyPr>
          <a:lstStyle/>
          <a:p>
            <a:pPr marL="0" indent="0">
              <a:buNone/>
            </a:pPr>
            <a:r>
              <a:rPr lang="el-GR" sz="2200" b="1" dirty="0"/>
              <a:t>Απεικόνιση</a:t>
            </a:r>
            <a:r>
              <a:rPr lang="en-US" sz="2200" b="1" dirty="0"/>
              <a:t> </a:t>
            </a:r>
            <a:r>
              <a:rPr lang="en-US" sz="2200" b="1" dirty="0" smtClean="0"/>
              <a:t>13.5</a:t>
            </a:r>
            <a:r>
              <a:rPr lang="el-GR" sz="2200" b="1" dirty="0" smtClean="0"/>
              <a:t> </a:t>
            </a:r>
            <a:r>
              <a:rPr lang="en-US" sz="2200" b="1" dirty="0" smtClean="0"/>
              <a:t> </a:t>
            </a:r>
            <a:r>
              <a:rPr lang="el-GR" sz="2200" dirty="0">
                <a:effectLst/>
                <a:latin typeface="+mj-lt"/>
                <a:ea typeface="Calibri" panose="020F0502020204030204" pitchFamily="34" charset="0"/>
                <a:cs typeface="Times New Roman" panose="02020603050405020304" pitchFamily="18" charset="0"/>
              </a:rPr>
              <a:t>Ακαθάριστο εισόδημα, διαθέσιμο εισόδημα και </a:t>
            </a:r>
            <a:r>
              <a:rPr lang="el-GR" sz="2200" dirty="0" smtClean="0">
                <a:effectLst/>
                <a:latin typeface="+mj-lt"/>
                <a:ea typeface="Calibri" panose="020F0502020204030204" pitchFamily="34" charset="0"/>
                <a:cs typeface="Times New Roman" panose="02020603050405020304" pitchFamily="18" charset="0"/>
              </a:rPr>
              <a:t>ανακατανομή</a:t>
            </a:r>
            <a:r>
              <a:rPr lang="el-GR" sz="2200" dirty="0">
                <a:effectLst/>
                <a:latin typeface="+mj-lt"/>
                <a:ea typeface="Calibri" panose="020F0502020204030204" pitchFamily="34" charset="0"/>
                <a:cs typeface="Times New Roman" panose="02020603050405020304" pitchFamily="18" charset="0"/>
              </a:rPr>
              <a:t>, σε όλες τις χώρες του ΟΟΣΑ</a:t>
            </a:r>
            <a:endParaRPr lang="en-US" sz="2200" dirty="0">
              <a:effectLst/>
              <a:latin typeface="+mj-lt"/>
              <a:ea typeface="Calibri" panose="020F0502020204030204" pitchFamily="34" charset="0"/>
              <a:cs typeface="Times New Roman" panose="02020603050405020304" pitchFamily="18" charset="0"/>
            </a:endParaRPr>
          </a:p>
          <a:p>
            <a:pPr marL="0" indent="0"/>
            <a:endParaRPr lang="en-US" sz="2200" dirty="0"/>
          </a:p>
        </p:txBody>
      </p:sp>
      <p:sp>
        <p:nvSpPr>
          <p:cNvPr id="5" name="Content Placeholder 4"/>
          <p:cNvSpPr>
            <a:spLocks noGrp="1"/>
          </p:cNvSpPr>
          <p:nvPr>
            <p:ph sz="quarter" idx="14"/>
          </p:nvPr>
        </p:nvSpPr>
        <p:spPr>
          <a:xfrm>
            <a:off x="457200" y="5791200"/>
            <a:ext cx="8229600" cy="533400"/>
          </a:xfrm>
        </p:spPr>
        <p:txBody>
          <a:bodyPr/>
          <a:lstStyle/>
          <a:p>
            <a:pPr marL="0" indent="0">
              <a:buNone/>
            </a:pPr>
            <a:r>
              <a:rPr lang="el-GR" sz="1200" i="1" dirty="0"/>
              <a:t>Πηγή</a:t>
            </a:r>
            <a:r>
              <a:rPr lang="fr-FR" sz="1200" i="1" dirty="0"/>
              <a:t>: </a:t>
            </a:r>
            <a:r>
              <a:rPr lang="en-US" sz="1200" dirty="0"/>
              <a:t>Market income, Disposable income, and redistribution, across OECD countries. </a:t>
            </a:r>
            <a:r>
              <a:rPr lang="en-US" sz="1200" dirty="0" smtClean="0">
                <a:hlinkClick r:id="rId3" tooltip="https://oecdecoscope.blog/2019/02/14/income-redistribution-across-oecd-countries-main-findings-andpolicy-implications/."/>
              </a:rPr>
              <a:t>https</a:t>
            </a:r>
            <a:r>
              <a:rPr lang="en-US" sz="1200" dirty="0">
                <a:hlinkClick r:id="rId3" tooltip="https://oecdecoscope.blog/2019/02/14/income-redistribution-across-oecd-countries-main-findings-andpolicy-implications/."/>
              </a:rPr>
              <a:t>://oecdecoscope.blog/2019/02/14/income-redistribution-across-oecd-countries-main-findings-andpolicy-implications/.</a:t>
            </a:r>
            <a:endParaRPr lang="en-US" sz="1200" dirty="0"/>
          </a:p>
          <a:p>
            <a:pPr marL="0" indent="0"/>
            <a:endParaRPr lang="en-IN" sz="1200" dirty="0"/>
          </a:p>
        </p:txBody>
      </p:sp>
      <p:pic>
        <p:nvPicPr>
          <p:cNvPr id="8194" name="Picture 2"/>
          <p:cNvPicPr>
            <a:picLocks noChangeAspect="1" noChangeArrowheads="1"/>
          </p:cNvPicPr>
          <p:nvPr/>
        </p:nvPicPr>
        <p:blipFill>
          <a:blip r:embed="rId4" cstate="print"/>
          <a:srcRect/>
          <a:stretch>
            <a:fillRect/>
          </a:stretch>
        </p:blipFill>
        <p:spPr bwMode="auto">
          <a:xfrm>
            <a:off x="381000" y="1965408"/>
            <a:ext cx="8229600" cy="3597192"/>
          </a:xfrm>
          <a:prstGeom prst="rect">
            <a:avLst/>
          </a:prstGeom>
          <a:noFill/>
          <a:ln w="9525">
            <a:noFill/>
            <a:miter lim="800000"/>
            <a:headEnd/>
            <a:tailEnd/>
          </a:ln>
        </p:spPr>
      </p:pic>
    </p:spTree>
    <p:extLst>
      <p:ext uri="{BB962C8B-B14F-4D97-AF65-F5344CB8AC3E}">
        <p14:creationId xmlns:p14="http://schemas.microsoft.com/office/powerpoint/2010/main" xmlns="" val="338667176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61774"/>
          </a:xfrm>
        </p:spPr>
        <p:txBody>
          <a:bodyPr wrap="square">
            <a:spAutoFit/>
          </a:bodyPr>
          <a:lstStyle/>
          <a:p>
            <a:r>
              <a:rPr lang="en-US" sz="2800" dirty="0">
                <a:latin typeface="+mj-lt"/>
                <a:ea typeface="ヒラギノ角ゴ Pro W3" pitchFamily="-65" charset="-128"/>
              </a:rPr>
              <a:t>13.3 </a:t>
            </a:r>
            <a:r>
              <a:rPr lang="el-GR" sz="2800" dirty="0">
                <a:latin typeface="+mj-lt"/>
                <a:ea typeface="ヒラギノ角ゴ Pro W3" pitchFamily="-65" charset="-128"/>
              </a:rPr>
              <a:t>Ανάπτυξη, Ανατροπή και Ανισότητα</a:t>
            </a:r>
            <a:r>
              <a:rPr lang="en-US" sz="2800" dirty="0">
                <a:latin typeface="+mj-lt"/>
                <a:ea typeface="ヒラギノ角ゴ Pro W3" pitchFamily="-65" charset="-128"/>
              </a:rPr>
              <a:t> </a:t>
            </a:r>
            <a:r>
              <a:rPr lang="el-GR" sz="2800" dirty="0" smtClean="0">
                <a:latin typeface="+mj-lt"/>
                <a:ea typeface="ヒラギノ角ゴ Pro W3" pitchFamily="-65" charset="-128"/>
              </a:rPr>
              <a:t/>
            </a:r>
            <a:br>
              <a:rPr lang="el-GR" sz="2800" dirty="0" smtClean="0">
                <a:latin typeface="+mj-lt"/>
                <a:ea typeface="ヒラギノ角ゴ Pro W3" pitchFamily="-65" charset="-128"/>
              </a:rPr>
            </a:br>
            <a:r>
              <a:rPr lang="en-US" sz="2800" dirty="0" smtClean="0">
                <a:latin typeface="+mj-lt"/>
                <a:ea typeface="ヒラギノ角ゴ Pro W3" pitchFamily="-65" charset="-128"/>
              </a:rPr>
              <a:t>(</a:t>
            </a:r>
            <a:r>
              <a:rPr lang="el-GR" sz="2800" dirty="0">
                <a:latin typeface="+mj-lt"/>
                <a:ea typeface="ヒラギノ角ゴ Pro W3" pitchFamily="-65" charset="-128"/>
              </a:rPr>
              <a:t>10</a:t>
            </a:r>
            <a:r>
              <a:rPr lang="en-US" sz="2800" dirty="0">
                <a:latin typeface="+mj-lt"/>
                <a:ea typeface="ヒラギノ角ゴ Pro W3" pitchFamily="-65" charset="-128"/>
              </a:rPr>
              <a:t> </a:t>
            </a:r>
            <a:r>
              <a:rPr lang="el-GR" sz="2800" dirty="0">
                <a:latin typeface="+mj-lt"/>
                <a:ea typeface="ヒラギノ角ゴ Pro W3" pitchFamily="-65" charset="-128"/>
              </a:rPr>
              <a:t>από</a:t>
            </a:r>
            <a:r>
              <a:rPr lang="en-US" sz="2800" dirty="0">
                <a:latin typeface="+mj-lt"/>
                <a:ea typeface="ヒラギノ角ゴ Pro W3" pitchFamily="-65" charset="-128"/>
              </a:rPr>
              <a:t> 10) </a:t>
            </a:r>
            <a:endParaRPr lang="en-US" sz="2800" dirty="0">
              <a:latin typeface="+mj-lt"/>
            </a:endParaRPr>
          </a:p>
        </p:txBody>
      </p:sp>
      <p:sp>
        <p:nvSpPr>
          <p:cNvPr id="18" name="Content Placeholder 17">
            <a:extLst>
              <a:ext uri="{FF2B5EF4-FFF2-40B4-BE49-F238E27FC236}">
                <a16:creationId xmlns:a16="http://schemas.microsoft.com/office/drawing/2014/main" xmlns="" id="{1F3888C9-8DD8-499B-B3B6-79A00011117A}"/>
              </a:ext>
            </a:extLst>
          </p:cNvPr>
          <p:cNvSpPr>
            <a:spLocks noGrp="1"/>
          </p:cNvSpPr>
          <p:nvPr>
            <p:ph idx="17"/>
          </p:nvPr>
        </p:nvSpPr>
        <p:spPr>
          <a:xfrm>
            <a:off x="342327" y="1143000"/>
            <a:ext cx="8229600" cy="5185144"/>
          </a:xfrm>
        </p:spPr>
        <p:txBody>
          <a:bodyPr/>
          <a:lstStyle/>
          <a:p>
            <a:r>
              <a:rPr lang="el-GR" sz="2200" dirty="0">
                <a:effectLst/>
                <a:ea typeface="Calibri" panose="020F0502020204030204" pitchFamily="34" charset="0"/>
                <a:cs typeface="Times New Roman" panose="02020603050405020304" pitchFamily="18" charset="0"/>
              </a:rPr>
              <a:t>Από το σχήμα 13.5 μπορούμε να εξάγουμε τρία συμπεράσματα.</a:t>
            </a:r>
            <a:endParaRPr lang="en-US" sz="2200" dirty="0">
              <a:effectLst/>
              <a:ea typeface="Calibri" panose="020F0502020204030204" pitchFamily="34" charset="0"/>
              <a:cs typeface="Times New Roman" panose="02020603050405020304" pitchFamily="18" charset="0"/>
            </a:endParaRPr>
          </a:p>
          <a:p>
            <a:pPr marL="914400" lvl="1" indent="-457200">
              <a:buFont typeface="+mj-lt"/>
              <a:buAutoNum type="arabicPeriod"/>
            </a:pPr>
            <a:r>
              <a:rPr lang="el-GR" sz="2200" dirty="0">
                <a:effectLst/>
                <a:ea typeface="Calibri" panose="020F0502020204030204" pitchFamily="34" charset="0"/>
              </a:rPr>
              <a:t>Οι</a:t>
            </a:r>
            <a:r>
              <a:rPr lang="el-GR" sz="2200" dirty="0">
                <a:effectLst/>
                <a:ea typeface="Calibri" panose="020F0502020204030204" pitchFamily="34" charset="0"/>
                <a:cs typeface="Times New Roman" panose="02020603050405020304" pitchFamily="18" charset="0"/>
              </a:rPr>
              <a:t> </a:t>
            </a:r>
            <a:r>
              <a:rPr lang="el-GR" sz="2200" dirty="0">
                <a:effectLst/>
                <a:ea typeface="Calibri" panose="020F0502020204030204" pitchFamily="34" charset="0"/>
              </a:rPr>
              <a:t>χώρες</a:t>
            </a:r>
            <a:r>
              <a:rPr lang="el-GR" sz="2200" dirty="0">
                <a:effectLst/>
                <a:ea typeface="Calibri" panose="020F0502020204030204" pitchFamily="34" charset="0"/>
                <a:cs typeface="Times New Roman" panose="02020603050405020304" pitchFamily="18" charset="0"/>
              </a:rPr>
              <a:t> </a:t>
            </a:r>
            <a:r>
              <a:rPr lang="el-GR" sz="2200" dirty="0">
                <a:effectLst/>
                <a:ea typeface="Calibri" panose="020F0502020204030204" pitchFamily="34" charset="0"/>
              </a:rPr>
              <a:t>διαφέρουν</a:t>
            </a:r>
            <a:r>
              <a:rPr lang="el-GR" sz="2200" dirty="0">
                <a:effectLst/>
                <a:ea typeface="Calibri" panose="020F0502020204030204" pitchFamily="34" charset="0"/>
                <a:cs typeface="Times New Roman" panose="02020603050405020304" pitchFamily="18" charset="0"/>
              </a:rPr>
              <a:t> </a:t>
            </a:r>
            <a:r>
              <a:rPr lang="el-GR" sz="2200" dirty="0">
                <a:effectLst/>
                <a:ea typeface="Calibri" panose="020F0502020204030204" pitchFamily="34" charset="0"/>
              </a:rPr>
              <a:t>σημαντικά</a:t>
            </a:r>
            <a:r>
              <a:rPr lang="el-GR" sz="2200" dirty="0">
                <a:effectLst/>
                <a:ea typeface="Calibri" panose="020F0502020204030204" pitchFamily="34" charset="0"/>
                <a:cs typeface="Times New Roman" panose="02020603050405020304" pitchFamily="18" charset="0"/>
              </a:rPr>
              <a:t> </a:t>
            </a:r>
            <a:r>
              <a:rPr lang="el-GR" sz="2200" dirty="0">
                <a:effectLst/>
                <a:ea typeface="Calibri" panose="020F0502020204030204" pitchFamily="34" charset="0"/>
              </a:rPr>
              <a:t>ως</a:t>
            </a:r>
            <a:r>
              <a:rPr lang="el-GR" sz="2200" dirty="0">
                <a:effectLst/>
                <a:ea typeface="Calibri" panose="020F0502020204030204" pitchFamily="34" charset="0"/>
                <a:cs typeface="Times New Roman" panose="02020603050405020304" pitchFamily="18" charset="0"/>
              </a:rPr>
              <a:t> </a:t>
            </a:r>
            <a:r>
              <a:rPr lang="el-GR" sz="2200" dirty="0">
                <a:effectLst/>
                <a:ea typeface="Calibri" panose="020F0502020204030204" pitchFamily="34" charset="0"/>
              </a:rPr>
              <a:t>προς</a:t>
            </a:r>
            <a:r>
              <a:rPr lang="el-GR" sz="2200" dirty="0">
                <a:effectLst/>
                <a:ea typeface="Calibri" panose="020F0502020204030204" pitchFamily="34" charset="0"/>
                <a:cs typeface="Times New Roman" panose="02020603050405020304" pitchFamily="18" charset="0"/>
              </a:rPr>
              <a:t> </a:t>
            </a:r>
            <a:r>
              <a:rPr lang="el-GR" sz="2200" dirty="0">
                <a:effectLst/>
                <a:ea typeface="Calibri" panose="020F0502020204030204" pitchFamily="34" charset="0"/>
              </a:rPr>
              <a:t>τον</a:t>
            </a:r>
            <a:r>
              <a:rPr lang="el-GR" sz="2200" dirty="0">
                <a:effectLst/>
                <a:ea typeface="Calibri" panose="020F0502020204030204" pitchFamily="34" charset="0"/>
                <a:cs typeface="Times New Roman" panose="02020603050405020304" pitchFamily="18" charset="0"/>
              </a:rPr>
              <a:t> </a:t>
            </a:r>
            <a:r>
              <a:rPr lang="el-GR" sz="2200" dirty="0">
                <a:effectLst/>
                <a:ea typeface="Calibri" panose="020F0502020204030204" pitchFamily="34" charset="0"/>
              </a:rPr>
              <a:t>βαθμό</a:t>
            </a:r>
            <a:r>
              <a:rPr lang="el-GR" sz="2200" dirty="0">
                <a:effectLst/>
                <a:ea typeface="Calibri" panose="020F0502020204030204" pitchFamily="34" charset="0"/>
                <a:cs typeface="Times New Roman" panose="02020603050405020304" pitchFamily="18" charset="0"/>
              </a:rPr>
              <a:t> </a:t>
            </a:r>
            <a:r>
              <a:rPr lang="el-GR" sz="2200" dirty="0">
                <a:effectLst/>
                <a:ea typeface="Calibri" panose="020F0502020204030204" pitchFamily="34" charset="0"/>
              </a:rPr>
              <a:t>ανισότητας</a:t>
            </a:r>
            <a:r>
              <a:rPr lang="el-GR" sz="2200" dirty="0">
                <a:effectLst/>
                <a:ea typeface="Calibri" panose="020F0502020204030204" pitchFamily="34" charset="0"/>
                <a:cs typeface="Times New Roman" panose="02020603050405020304" pitchFamily="18" charset="0"/>
              </a:rPr>
              <a:t> ακαθάριστου εισοδήματος, </a:t>
            </a:r>
            <a:r>
              <a:rPr lang="el-GR" sz="2200" dirty="0">
                <a:effectLst/>
                <a:ea typeface="Calibri" panose="020F0502020204030204" pitchFamily="34" charset="0"/>
              </a:rPr>
              <a:t>ενώ</a:t>
            </a:r>
            <a:r>
              <a:rPr lang="el-GR" sz="2200" dirty="0">
                <a:effectLst/>
                <a:ea typeface="Calibri" panose="020F0502020204030204" pitchFamily="34" charset="0"/>
                <a:cs typeface="Times New Roman" panose="02020603050405020304" pitchFamily="18" charset="0"/>
              </a:rPr>
              <a:t> </a:t>
            </a:r>
            <a:r>
              <a:rPr lang="el-GR" sz="2200" dirty="0">
                <a:effectLst/>
                <a:ea typeface="Calibri" panose="020F0502020204030204" pitchFamily="34" charset="0"/>
              </a:rPr>
              <a:t>οι</a:t>
            </a:r>
            <a:r>
              <a:rPr lang="el-GR" sz="2200" dirty="0">
                <a:effectLst/>
                <a:ea typeface="Calibri" panose="020F0502020204030204" pitchFamily="34" charset="0"/>
                <a:cs typeface="Times New Roman" panose="02020603050405020304" pitchFamily="18" charset="0"/>
              </a:rPr>
              <a:t> </a:t>
            </a:r>
            <a:r>
              <a:rPr lang="el-GR" sz="2200" dirty="0">
                <a:effectLst/>
                <a:ea typeface="Calibri" panose="020F0502020204030204" pitchFamily="34" charset="0"/>
              </a:rPr>
              <a:t>Ηνωμένες</a:t>
            </a:r>
            <a:r>
              <a:rPr lang="el-GR" sz="2200" dirty="0">
                <a:effectLst/>
                <a:ea typeface="Calibri" panose="020F0502020204030204" pitchFamily="34" charset="0"/>
                <a:cs typeface="Times New Roman" panose="02020603050405020304" pitchFamily="18" charset="0"/>
              </a:rPr>
              <a:t> </a:t>
            </a:r>
            <a:r>
              <a:rPr lang="el-GR" sz="2200" dirty="0">
                <a:effectLst/>
                <a:ea typeface="Calibri" panose="020F0502020204030204" pitchFamily="34" charset="0"/>
              </a:rPr>
              <a:t>Πολιτείες</a:t>
            </a:r>
            <a:r>
              <a:rPr lang="el-GR" sz="2200" dirty="0">
                <a:effectLst/>
                <a:ea typeface="Calibri" panose="020F0502020204030204" pitchFamily="34" charset="0"/>
                <a:cs typeface="Times New Roman" panose="02020603050405020304" pitchFamily="18" charset="0"/>
              </a:rPr>
              <a:t> </a:t>
            </a:r>
            <a:r>
              <a:rPr lang="el-GR" sz="2200" dirty="0">
                <a:effectLst/>
                <a:ea typeface="Calibri" panose="020F0502020204030204" pitchFamily="34" charset="0"/>
              </a:rPr>
              <a:t>β</a:t>
            </a:r>
            <a:r>
              <a:rPr lang="el-GR" sz="2200" dirty="0">
                <a:effectLst/>
                <a:ea typeface="Calibri" panose="020F0502020204030204" pitchFamily="34" charset="0"/>
                <a:cs typeface="Times New Roman" panose="02020603050405020304" pitchFamily="18" charset="0"/>
              </a:rPr>
              <a:t>ρίσκονται κοντά στην κορυφή. </a:t>
            </a:r>
            <a:r>
              <a:rPr lang="en-US" sz="2200" dirty="0"/>
              <a:t> </a:t>
            </a:r>
          </a:p>
          <a:p>
            <a:pPr marL="914400" lvl="1" indent="-457200">
              <a:buFont typeface="+mj-lt"/>
              <a:buAutoNum type="arabicPeriod"/>
            </a:pPr>
            <a:r>
              <a:rPr lang="el-GR" sz="2200" dirty="0">
                <a:effectLst/>
                <a:ea typeface="Calibri" panose="020F0502020204030204" pitchFamily="34" charset="0"/>
              </a:rPr>
              <a:t>Ο</a:t>
            </a:r>
            <a:r>
              <a:rPr lang="el-GR" sz="2200" dirty="0">
                <a:effectLst/>
                <a:ea typeface="Calibri" panose="020F0502020204030204" pitchFamily="34" charset="0"/>
                <a:cs typeface="Times New Roman" panose="02020603050405020304" pitchFamily="18" charset="0"/>
              </a:rPr>
              <a:t> </a:t>
            </a:r>
            <a:r>
              <a:rPr lang="el-GR" sz="2200" dirty="0">
                <a:effectLst/>
                <a:ea typeface="Calibri" panose="020F0502020204030204" pitchFamily="34" charset="0"/>
              </a:rPr>
              <a:t>βαθμός</a:t>
            </a:r>
            <a:r>
              <a:rPr lang="el-GR" sz="2200" dirty="0">
                <a:effectLst/>
                <a:ea typeface="Calibri" panose="020F0502020204030204" pitchFamily="34" charset="0"/>
                <a:cs typeface="Times New Roman" panose="02020603050405020304" pitchFamily="18" charset="0"/>
              </a:rPr>
              <a:t> </a:t>
            </a:r>
            <a:r>
              <a:rPr lang="el-GR" sz="2200" dirty="0">
                <a:effectLst/>
                <a:ea typeface="Calibri" panose="020F0502020204030204" pitchFamily="34" charset="0"/>
              </a:rPr>
              <a:t>ανακατανομής</a:t>
            </a:r>
            <a:r>
              <a:rPr lang="el-GR" sz="2200" dirty="0">
                <a:effectLst/>
                <a:ea typeface="Calibri" panose="020F0502020204030204" pitchFamily="34" charset="0"/>
                <a:cs typeface="Times New Roman" panose="02020603050405020304" pitchFamily="18" charset="0"/>
              </a:rPr>
              <a:t>, </a:t>
            </a:r>
            <a:r>
              <a:rPr lang="el-GR" sz="2200" dirty="0">
                <a:effectLst/>
                <a:ea typeface="Calibri" panose="020F0502020204030204" pitchFamily="34" charset="0"/>
              </a:rPr>
              <a:t>που</a:t>
            </a:r>
            <a:r>
              <a:rPr lang="el-GR" sz="2200" dirty="0">
                <a:effectLst/>
                <a:ea typeface="Calibri" panose="020F0502020204030204" pitchFamily="34" charset="0"/>
                <a:cs typeface="Times New Roman" panose="02020603050405020304" pitchFamily="18" charset="0"/>
              </a:rPr>
              <a:t> </a:t>
            </a:r>
            <a:r>
              <a:rPr lang="el-GR" sz="2200" dirty="0">
                <a:effectLst/>
                <a:ea typeface="Calibri" panose="020F0502020204030204" pitchFamily="34" charset="0"/>
              </a:rPr>
              <a:t>ορίζεται</a:t>
            </a:r>
            <a:r>
              <a:rPr lang="el-GR" sz="2200" dirty="0">
                <a:effectLst/>
                <a:ea typeface="Calibri" panose="020F0502020204030204" pitchFamily="34" charset="0"/>
                <a:cs typeface="Times New Roman" panose="02020603050405020304" pitchFamily="18" charset="0"/>
              </a:rPr>
              <a:t> </a:t>
            </a:r>
            <a:r>
              <a:rPr lang="el-GR" sz="2200" dirty="0">
                <a:effectLst/>
                <a:ea typeface="Calibri" panose="020F0502020204030204" pitchFamily="34" charset="0"/>
              </a:rPr>
              <a:t>ως</a:t>
            </a:r>
            <a:r>
              <a:rPr lang="el-GR" sz="2200" dirty="0">
                <a:effectLst/>
                <a:ea typeface="Calibri" panose="020F0502020204030204" pitchFamily="34" charset="0"/>
                <a:cs typeface="Times New Roman" panose="02020603050405020304" pitchFamily="18" charset="0"/>
              </a:rPr>
              <a:t> </a:t>
            </a:r>
            <a:r>
              <a:rPr lang="el-GR" sz="2200" dirty="0">
                <a:effectLst/>
                <a:ea typeface="Calibri" panose="020F0502020204030204" pitchFamily="34" charset="0"/>
              </a:rPr>
              <a:t>η</a:t>
            </a:r>
            <a:r>
              <a:rPr lang="el-GR" sz="2200" dirty="0">
                <a:effectLst/>
                <a:ea typeface="Calibri" panose="020F0502020204030204" pitchFamily="34" charset="0"/>
                <a:cs typeface="Times New Roman" panose="02020603050405020304" pitchFamily="18" charset="0"/>
              </a:rPr>
              <a:t> </a:t>
            </a:r>
            <a:r>
              <a:rPr lang="el-GR" sz="2200" dirty="0">
                <a:effectLst/>
                <a:ea typeface="Calibri" panose="020F0502020204030204" pitchFamily="34" charset="0"/>
              </a:rPr>
              <a:t>διαφορά</a:t>
            </a:r>
            <a:r>
              <a:rPr lang="el-GR" sz="2200" dirty="0">
                <a:effectLst/>
                <a:ea typeface="Calibri" panose="020F0502020204030204" pitchFamily="34" charset="0"/>
                <a:cs typeface="Times New Roman" panose="02020603050405020304" pitchFamily="18" charset="0"/>
              </a:rPr>
              <a:t> του </a:t>
            </a:r>
            <a:r>
              <a:rPr lang="el-GR" sz="2200" dirty="0" err="1">
                <a:effectLst/>
                <a:ea typeface="Calibri" panose="020F0502020204030204" pitchFamily="34" charset="0"/>
                <a:cs typeface="Times New Roman" panose="02020603050405020304" pitchFamily="18" charset="0"/>
              </a:rPr>
              <a:t>Gini</a:t>
            </a:r>
            <a:r>
              <a:rPr lang="el-GR" sz="2200" dirty="0">
                <a:effectLst/>
                <a:ea typeface="Calibri" panose="020F0502020204030204" pitchFamily="34" charset="0"/>
                <a:cs typeface="Times New Roman" panose="02020603050405020304" pitchFamily="18" charset="0"/>
              </a:rPr>
              <a:t> ακαθάριστου εισοδήματος και του </a:t>
            </a:r>
            <a:r>
              <a:rPr lang="el-GR" sz="2200" dirty="0" err="1">
                <a:effectLst/>
                <a:ea typeface="Calibri" panose="020F0502020204030204" pitchFamily="34" charset="0"/>
                <a:cs typeface="Times New Roman" panose="02020603050405020304" pitchFamily="18" charset="0"/>
              </a:rPr>
              <a:t>Gini</a:t>
            </a:r>
            <a:r>
              <a:rPr lang="el-GR" sz="2200" dirty="0">
                <a:effectLst/>
                <a:ea typeface="Calibri" panose="020F0502020204030204" pitchFamily="34" charset="0"/>
                <a:cs typeface="Times New Roman" panose="02020603050405020304" pitchFamily="18" charset="0"/>
              </a:rPr>
              <a:t> διαθέσιμου εισοδήματος, </a:t>
            </a:r>
            <a:r>
              <a:rPr lang="el-GR" sz="2200" dirty="0">
                <a:effectLst/>
                <a:ea typeface="Calibri" panose="020F0502020204030204" pitchFamily="34" charset="0"/>
              </a:rPr>
              <a:t>δια του</a:t>
            </a:r>
            <a:r>
              <a:rPr lang="el-GR" sz="2200" dirty="0">
                <a:effectLst/>
                <a:ea typeface="Calibri" panose="020F0502020204030204" pitchFamily="34" charset="0"/>
                <a:cs typeface="Times New Roman" panose="02020603050405020304" pitchFamily="18" charset="0"/>
              </a:rPr>
              <a:t> </a:t>
            </a:r>
            <a:r>
              <a:rPr lang="el-GR" sz="2200" dirty="0" err="1">
                <a:effectLst/>
                <a:ea typeface="Calibri" panose="020F0502020204030204" pitchFamily="34" charset="0"/>
                <a:cs typeface="Times New Roman" panose="02020603050405020304" pitchFamily="18" charset="0"/>
              </a:rPr>
              <a:t>Gini</a:t>
            </a:r>
            <a:r>
              <a:rPr lang="el-GR" sz="2200" dirty="0">
                <a:effectLst/>
                <a:ea typeface="Calibri" panose="020F0502020204030204" pitchFamily="34" charset="0"/>
                <a:cs typeface="Times New Roman" panose="02020603050405020304" pitchFamily="18" charset="0"/>
              </a:rPr>
              <a:t> ακαθάριστου εισοδήματος, κυμαίνεται από χαμηλές τιμές γύρω στο 5% στη Χιλή και 10% στην Κορέα έως 38% στη Φινλανδία και 40% το Ιρλανδία. </a:t>
            </a:r>
            <a:r>
              <a:rPr lang="en-US" sz="2200" dirty="0"/>
              <a:t> </a:t>
            </a:r>
          </a:p>
          <a:p>
            <a:pPr marL="914400" lvl="1" indent="-457200">
              <a:buFont typeface="+mj-lt"/>
              <a:buAutoNum type="arabicPeriod"/>
            </a:pPr>
            <a:r>
              <a:rPr lang="el-GR" sz="2200" dirty="0">
                <a:effectLst/>
                <a:ea typeface="Calibri" panose="020F0502020204030204" pitchFamily="34" charset="0"/>
                <a:cs typeface="Times New Roman" panose="02020603050405020304" pitchFamily="18" charset="0"/>
              </a:rPr>
              <a:t>Ως αποτέλεσμα της ανακατανομής, οι συντελεστές </a:t>
            </a:r>
            <a:r>
              <a:rPr lang="el-GR" sz="2200" dirty="0" err="1">
                <a:effectLst/>
                <a:ea typeface="Calibri" panose="020F0502020204030204" pitchFamily="34" charset="0"/>
                <a:cs typeface="Times New Roman" panose="02020603050405020304" pitchFamily="18" charset="0"/>
              </a:rPr>
              <a:t>Gini</a:t>
            </a:r>
            <a:r>
              <a:rPr lang="el-GR" sz="2200" dirty="0">
                <a:effectLst/>
                <a:ea typeface="Calibri" panose="020F0502020204030204" pitchFamily="34" charset="0"/>
                <a:cs typeface="Times New Roman" panose="02020603050405020304" pitchFamily="18" charset="0"/>
              </a:rPr>
              <a:t> διαθέσιμου εισοδήματος είναι χαμηλότεροι από τους συντελεστές </a:t>
            </a:r>
            <a:r>
              <a:rPr lang="el-GR" sz="2200" dirty="0" err="1">
                <a:effectLst/>
                <a:ea typeface="Calibri" panose="020F0502020204030204" pitchFamily="34" charset="0"/>
                <a:cs typeface="Times New Roman" panose="02020603050405020304" pitchFamily="18" charset="0"/>
              </a:rPr>
              <a:t>Gini</a:t>
            </a:r>
            <a:r>
              <a:rPr lang="el-GR" sz="2200" dirty="0">
                <a:effectLst/>
                <a:ea typeface="Calibri" panose="020F0502020204030204" pitchFamily="34" charset="0"/>
                <a:cs typeface="Times New Roman" panose="02020603050405020304" pitchFamily="18" charset="0"/>
              </a:rPr>
              <a:t> ακαθάριστου εισοδήματος, συχνά κατά ένα μεγάλο ποσό </a:t>
            </a:r>
            <a:r>
              <a:rPr lang="en-US" sz="2200" dirty="0"/>
              <a:t>.</a:t>
            </a:r>
          </a:p>
          <a:p>
            <a:pPr marL="914400" lvl="1" indent="-457200">
              <a:buFont typeface="+mj-lt"/>
              <a:buAutoNum type="arabicPeriod"/>
            </a:pPr>
            <a:endParaRPr lang="en-US" sz="2200" dirty="0"/>
          </a:p>
        </p:txBody>
      </p:sp>
    </p:spTree>
    <p:extLst>
      <p:ext uri="{BB962C8B-B14F-4D97-AF65-F5344CB8AC3E}">
        <p14:creationId xmlns:p14="http://schemas.microsoft.com/office/powerpoint/2010/main" xmlns="" val="356620815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61774"/>
          </a:xfrm>
        </p:spPr>
        <p:txBody>
          <a:bodyPr wrap="square">
            <a:spAutoFit/>
          </a:bodyPr>
          <a:lstStyle/>
          <a:p>
            <a:r>
              <a:rPr lang="en-US" sz="2800" dirty="0">
                <a:latin typeface="+mj-lt"/>
                <a:ea typeface="ヒラギノ角ゴ Pro W3" pitchFamily="-65" charset="-128"/>
              </a:rPr>
              <a:t>13.4 </a:t>
            </a:r>
            <a:r>
              <a:rPr lang="el-GR" sz="2800" dirty="0">
                <a:latin typeface="+mj-lt"/>
                <a:ea typeface="ヒラギノ角ゴ Pro W3" pitchFamily="-65" charset="-128"/>
              </a:rPr>
              <a:t>Κλιματική Αλλαγή και Υπερθέρμανση του Πλανήτη</a:t>
            </a:r>
            <a:r>
              <a:rPr lang="en-US" sz="2800" dirty="0">
                <a:latin typeface="+mj-lt"/>
                <a:ea typeface="ヒラギノ角ゴ Pro W3" pitchFamily="-65" charset="-128"/>
              </a:rPr>
              <a:t> (1 </a:t>
            </a:r>
            <a:r>
              <a:rPr lang="el-GR" sz="2800" dirty="0">
                <a:latin typeface="+mj-lt"/>
                <a:ea typeface="ヒラギノ角ゴ Pro W3" pitchFamily="-65" charset="-128"/>
              </a:rPr>
              <a:t>από</a:t>
            </a:r>
            <a:r>
              <a:rPr lang="en-US" sz="2800" dirty="0">
                <a:latin typeface="+mj-lt"/>
                <a:ea typeface="ヒラギノ角ゴ Pro W3" pitchFamily="-65" charset="-128"/>
              </a:rPr>
              <a:t> 5)</a:t>
            </a:r>
            <a:endParaRPr lang="en-US" sz="2800" dirty="0">
              <a:latin typeface="+mj-lt"/>
            </a:endParaRPr>
          </a:p>
        </p:txBody>
      </p:sp>
      <p:sp>
        <p:nvSpPr>
          <p:cNvPr id="18" name="Content Placeholder 17">
            <a:extLst>
              <a:ext uri="{FF2B5EF4-FFF2-40B4-BE49-F238E27FC236}">
                <a16:creationId xmlns:a16="http://schemas.microsoft.com/office/drawing/2014/main" xmlns="" id="{1F3888C9-8DD8-499B-B3B6-79A00011117A}"/>
              </a:ext>
            </a:extLst>
          </p:cNvPr>
          <p:cNvSpPr>
            <a:spLocks noGrp="1"/>
          </p:cNvSpPr>
          <p:nvPr>
            <p:ph idx="17"/>
          </p:nvPr>
        </p:nvSpPr>
        <p:spPr>
          <a:xfrm>
            <a:off x="342327" y="1600200"/>
            <a:ext cx="8229600" cy="4343400"/>
          </a:xfrm>
        </p:spPr>
        <p:txBody>
          <a:bodyPr/>
          <a:lstStyle/>
          <a:p>
            <a:r>
              <a:rPr lang="el-GR" sz="2200" dirty="0"/>
              <a:t>Οι αγορές δε λειτουργούν ικανοποιητικά όταν υπάρχουν εξωτερικές οικονομίες.</a:t>
            </a:r>
          </a:p>
          <a:p>
            <a:r>
              <a:rPr lang="el-GR" sz="2200" dirty="0"/>
              <a:t>Μια σημαντική εξωτερική οικονομία της ανάπτυξης είναι η εκπομπή αερίων του θερμοκηπίου.</a:t>
            </a:r>
          </a:p>
          <a:p>
            <a:r>
              <a:rPr lang="el-GR" sz="2200" dirty="0"/>
              <a:t>Από τη Βιομηχανική Επανάσταση, η χρήση ορυκτών καυσίμων (κυρίως άνθρακα) έχει οδηγήσει σε μεγάλη αύξηση των εκπομπών CO2. Ταυτόχρονα, παρατηρείται μια σταθερή αύξηση της μέσης παγκόσμιας θερμοκρασίας. Τα στοιχεία για το καθένα φαίνονται στις </a:t>
            </a:r>
            <a:r>
              <a:rPr lang="el-GR" sz="2200" dirty="0" smtClean="0"/>
              <a:t>Απεικονίσεις </a:t>
            </a:r>
            <a:r>
              <a:rPr lang="el-GR" sz="2200" dirty="0"/>
              <a:t>13-6 και 13-7 </a:t>
            </a:r>
            <a:r>
              <a:rPr lang="en-US" sz="2200" dirty="0"/>
              <a:t>.</a:t>
            </a:r>
          </a:p>
        </p:txBody>
      </p:sp>
    </p:spTree>
    <p:extLst>
      <p:ext uri="{BB962C8B-B14F-4D97-AF65-F5344CB8AC3E}">
        <p14:creationId xmlns:p14="http://schemas.microsoft.com/office/powerpoint/2010/main" xmlns="" val="11919952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9900" y="0"/>
            <a:ext cx="8229600" cy="861774"/>
          </a:xfrm>
        </p:spPr>
        <p:txBody>
          <a:bodyPr wrap="square">
            <a:spAutoFit/>
          </a:bodyPr>
          <a:lstStyle/>
          <a:p>
            <a:r>
              <a:rPr lang="en-US" sz="2800" dirty="0">
                <a:latin typeface="+mj-lt"/>
                <a:ea typeface="ヒラギノ角ゴ Pro W3" pitchFamily="-65" charset="-128"/>
              </a:rPr>
              <a:t>13.4 </a:t>
            </a:r>
            <a:r>
              <a:rPr lang="el-GR" sz="2800" dirty="0">
                <a:latin typeface="+mj-lt"/>
                <a:ea typeface="ヒラギノ角ゴ Pro W3" pitchFamily="-65" charset="-128"/>
              </a:rPr>
              <a:t>Κλιματική Αλλαγή και Υπερθέρμανση του Πλανήτη</a:t>
            </a:r>
            <a:r>
              <a:rPr lang="en-US" sz="2800" dirty="0">
                <a:latin typeface="+mj-lt"/>
                <a:ea typeface="ヒラギノ角ゴ Pro W3" pitchFamily="-65" charset="-128"/>
              </a:rPr>
              <a:t> (</a:t>
            </a:r>
            <a:r>
              <a:rPr lang="el-GR" sz="2800" dirty="0">
                <a:latin typeface="+mj-lt"/>
                <a:ea typeface="ヒラギノ角ゴ Pro W3" pitchFamily="-65" charset="-128"/>
              </a:rPr>
              <a:t>2</a:t>
            </a:r>
            <a:r>
              <a:rPr lang="en-US" sz="2800" dirty="0">
                <a:latin typeface="+mj-lt"/>
                <a:ea typeface="ヒラギノ角ゴ Pro W3" pitchFamily="-65" charset="-128"/>
              </a:rPr>
              <a:t> </a:t>
            </a:r>
            <a:r>
              <a:rPr lang="el-GR" sz="2800" dirty="0">
                <a:latin typeface="+mj-lt"/>
                <a:ea typeface="ヒラギノ角ゴ Pro W3" pitchFamily="-65" charset="-128"/>
              </a:rPr>
              <a:t>από</a:t>
            </a:r>
            <a:r>
              <a:rPr lang="en-US" sz="2800" dirty="0">
                <a:latin typeface="+mj-lt"/>
                <a:ea typeface="ヒラギノ角ゴ Pro W3" pitchFamily="-65" charset="-128"/>
              </a:rPr>
              <a:t> 5) </a:t>
            </a:r>
            <a:endParaRPr lang="en-US" sz="2800" dirty="0">
              <a:latin typeface="+mj-lt"/>
            </a:endParaRPr>
          </a:p>
        </p:txBody>
      </p:sp>
      <p:sp>
        <p:nvSpPr>
          <p:cNvPr id="3" name="Content Placeholder 2"/>
          <p:cNvSpPr>
            <a:spLocks noGrp="1"/>
          </p:cNvSpPr>
          <p:nvPr>
            <p:ph idx="1"/>
          </p:nvPr>
        </p:nvSpPr>
        <p:spPr>
          <a:xfrm>
            <a:off x="457200" y="1143000"/>
            <a:ext cx="8229600" cy="304800"/>
          </a:xfrm>
        </p:spPr>
        <p:txBody>
          <a:bodyPr wrap="square">
            <a:noAutofit/>
          </a:bodyPr>
          <a:lstStyle/>
          <a:p>
            <a:pPr>
              <a:lnSpc>
                <a:spcPct val="107000"/>
              </a:lnSpc>
              <a:spcAft>
                <a:spcPts val="800"/>
              </a:spcAft>
              <a:buNone/>
            </a:pPr>
            <a:r>
              <a:rPr lang="el-GR" sz="2200" b="1" dirty="0">
                <a:effectLst/>
                <a:ea typeface="Calibri" panose="020F0502020204030204" pitchFamily="34" charset="0"/>
                <a:cs typeface="Times New Roman" panose="02020603050405020304" pitchFamily="18" charset="0"/>
              </a:rPr>
              <a:t>Απεικόνιση </a:t>
            </a:r>
            <a:r>
              <a:rPr lang="el-GR" sz="2200" b="1" dirty="0" smtClean="0">
                <a:effectLst/>
                <a:ea typeface="Calibri" panose="020F0502020204030204" pitchFamily="34" charset="0"/>
                <a:cs typeface="Times New Roman" panose="02020603050405020304" pitchFamily="18" charset="0"/>
              </a:rPr>
              <a:t>13-6  </a:t>
            </a:r>
            <a:r>
              <a:rPr lang="el-GR" sz="2200" dirty="0" smtClean="0">
                <a:effectLst/>
                <a:ea typeface="Calibri" panose="020F0502020204030204" pitchFamily="34" charset="0"/>
                <a:cs typeface="Times New Roman" panose="02020603050405020304" pitchFamily="18" charset="0"/>
              </a:rPr>
              <a:t>Εκπομπές </a:t>
            </a:r>
            <a:r>
              <a:rPr lang="el-GR" sz="2200" dirty="0">
                <a:effectLst/>
                <a:ea typeface="Calibri" panose="020F0502020204030204" pitchFamily="34" charset="0"/>
                <a:cs typeface="Times New Roman" panose="02020603050405020304" pitchFamily="18" charset="0"/>
              </a:rPr>
              <a:t>CO</a:t>
            </a:r>
            <a:r>
              <a:rPr lang="el-GR" sz="2200" baseline="-25000" dirty="0">
                <a:effectLst/>
                <a:ea typeface="Calibri" panose="020F0502020204030204" pitchFamily="34" charset="0"/>
                <a:cs typeface="Times New Roman" panose="02020603050405020304" pitchFamily="18" charset="0"/>
              </a:rPr>
              <a:t>2</a:t>
            </a:r>
            <a:r>
              <a:rPr lang="el-GR" sz="2200" dirty="0">
                <a:effectLst/>
                <a:ea typeface="Calibri" panose="020F0502020204030204" pitchFamily="34" charset="0"/>
                <a:cs typeface="Times New Roman" panose="02020603050405020304" pitchFamily="18" charset="0"/>
              </a:rPr>
              <a:t> από το 1850, ανά περιοχή</a:t>
            </a:r>
            <a:endParaRPr lang="en-US" sz="2200" dirty="0">
              <a:effectLst/>
              <a:ea typeface="Calibri" panose="020F0502020204030204" pitchFamily="34" charset="0"/>
              <a:cs typeface="Times New Roman" panose="02020603050405020304" pitchFamily="18" charset="0"/>
            </a:endParaRPr>
          </a:p>
          <a:p>
            <a:endParaRPr lang="en-US" sz="2200" dirty="0"/>
          </a:p>
        </p:txBody>
      </p:sp>
      <p:sp>
        <p:nvSpPr>
          <p:cNvPr id="5" name="Content Placeholder 4"/>
          <p:cNvSpPr>
            <a:spLocks noGrp="1"/>
          </p:cNvSpPr>
          <p:nvPr>
            <p:ph sz="quarter" idx="14"/>
          </p:nvPr>
        </p:nvSpPr>
        <p:spPr>
          <a:xfrm>
            <a:off x="457200" y="5791200"/>
            <a:ext cx="8229600" cy="533400"/>
          </a:xfrm>
        </p:spPr>
        <p:txBody>
          <a:bodyPr/>
          <a:lstStyle/>
          <a:p>
            <a:pPr marL="0" indent="0">
              <a:buNone/>
            </a:pPr>
            <a:r>
              <a:rPr lang="el-GR" sz="1200" i="1" dirty="0"/>
              <a:t>Πηγή</a:t>
            </a:r>
            <a:r>
              <a:rPr lang="fr-FR" sz="1200" i="1" dirty="0"/>
              <a:t>: </a:t>
            </a:r>
            <a:r>
              <a:rPr lang="en-US" sz="1200" dirty="0"/>
              <a:t>Annual carbon dioxide (CO</a:t>
            </a:r>
            <a:r>
              <a:rPr lang="en-US" sz="1200" baseline="-25000" dirty="0"/>
              <a:t>2</a:t>
            </a:r>
            <a:r>
              <a:rPr lang="en-US" sz="1200" dirty="0"/>
              <a:t>) emissions measured in billion tons (Gt) per year. Carbon Dioxide Information Analysis Center (CDIAC), </a:t>
            </a:r>
            <a:r>
              <a:rPr lang="en-US" sz="1200" dirty="0">
                <a:hlinkClick r:id="rId3" tooltip="http://cdiac.ornl.gov/CO2_Emission/."/>
              </a:rPr>
              <a:t>http://cdiac.ornl.gov/CO2_Emission/.</a:t>
            </a:r>
            <a:endParaRPr lang="en-US" sz="1200" dirty="0"/>
          </a:p>
          <a:p>
            <a:pPr marL="0" indent="0"/>
            <a:endParaRPr lang="en-IN" sz="1200" dirty="0"/>
          </a:p>
        </p:txBody>
      </p:sp>
      <p:pic>
        <p:nvPicPr>
          <p:cNvPr id="9218" name="Picture 2"/>
          <p:cNvPicPr>
            <a:picLocks noChangeAspect="1" noChangeArrowheads="1"/>
          </p:cNvPicPr>
          <p:nvPr/>
        </p:nvPicPr>
        <p:blipFill>
          <a:blip r:embed="rId4" cstate="print"/>
          <a:srcRect/>
          <a:stretch>
            <a:fillRect/>
          </a:stretch>
        </p:blipFill>
        <p:spPr bwMode="auto">
          <a:xfrm>
            <a:off x="1066800" y="1676400"/>
            <a:ext cx="7010400" cy="3886868"/>
          </a:xfrm>
          <a:prstGeom prst="rect">
            <a:avLst/>
          </a:prstGeom>
          <a:noFill/>
          <a:ln w="9525">
            <a:noFill/>
            <a:miter lim="800000"/>
            <a:headEnd/>
            <a:tailEnd/>
          </a:ln>
        </p:spPr>
      </p:pic>
    </p:spTree>
    <p:extLst>
      <p:ext uri="{BB962C8B-B14F-4D97-AF65-F5344CB8AC3E}">
        <p14:creationId xmlns:p14="http://schemas.microsoft.com/office/powerpoint/2010/main" xmlns="" val="280631567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61774"/>
          </a:xfrm>
        </p:spPr>
        <p:txBody>
          <a:bodyPr wrap="square">
            <a:spAutoFit/>
          </a:bodyPr>
          <a:lstStyle/>
          <a:p>
            <a:r>
              <a:rPr lang="en-US" sz="2800" dirty="0">
                <a:latin typeface="+mj-lt"/>
                <a:ea typeface="ヒラギノ角ゴ Pro W3" pitchFamily="-65" charset="-128"/>
              </a:rPr>
              <a:t>13.4 </a:t>
            </a:r>
            <a:r>
              <a:rPr lang="el-GR" sz="2800" dirty="0">
                <a:latin typeface="+mj-lt"/>
                <a:ea typeface="ヒラギノ角ゴ Pro W3" pitchFamily="-65" charset="-128"/>
              </a:rPr>
              <a:t>Κλιματική Αλλαγή και Υπερθέρμανση του Πλανήτη</a:t>
            </a:r>
            <a:r>
              <a:rPr lang="en-US" sz="2800" dirty="0">
                <a:latin typeface="+mj-lt"/>
                <a:ea typeface="ヒラギノ角ゴ Pro W3" pitchFamily="-65" charset="-128"/>
              </a:rPr>
              <a:t> (</a:t>
            </a:r>
            <a:r>
              <a:rPr lang="el-GR" sz="2800" dirty="0">
                <a:latin typeface="+mj-lt"/>
                <a:ea typeface="ヒラギノ角ゴ Pro W3" pitchFamily="-65" charset="-128"/>
              </a:rPr>
              <a:t>3</a:t>
            </a:r>
            <a:r>
              <a:rPr lang="en-US" sz="2800" dirty="0">
                <a:latin typeface="+mj-lt"/>
                <a:ea typeface="ヒラギノ角ゴ Pro W3" pitchFamily="-65" charset="-128"/>
              </a:rPr>
              <a:t> </a:t>
            </a:r>
            <a:r>
              <a:rPr lang="el-GR" sz="2800" dirty="0">
                <a:latin typeface="+mj-lt"/>
                <a:ea typeface="ヒラギノ角ゴ Pro W3" pitchFamily="-65" charset="-128"/>
              </a:rPr>
              <a:t>από</a:t>
            </a:r>
            <a:r>
              <a:rPr lang="en-US" sz="2800" dirty="0">
                <a:latin typeface="+mj-lt"/>
                <a:ea typeface="ヒラギノ角ゴ Pro W3" pitchFamily="-65" charset="-128"/>
              </a:rPr>
              <a:t> 5) </a:t>
            </a:r>
            <a:endParaRPr lang="en-US" sz="2800" dirty="0">
              <a:latin typeface="+mj-lt"/>
            </a:endParaRPr>
          </a:p>
        </p:txBody>
      </p:sp>
      <p:sp>
        <p:nvSpPr>
          <p:cNvPr id="3" name="Content Placeholder 2"/>
          <p:cNvSpPr>
            <a:spLocks noGrp="1"/>
          </p:cNvSpPr>
          <p:nvPr>
            <p:ph idx="1"/>
          </p:nvPr>
        </p:nvSpPr>
        <p:spPr>
          <a:xfrm>
            <a:off x="457200" y="1295400"/>
            <a:ext cx="8229600" cy="304800"/>
          </a:xfrm>
        </p:spPr>
        <p:txBody>
          <a:bodyPr wrap="square">
            <a:noAutofit/>
          </a:bodyPr>
          <a:lstStyle/>
          <a:p>
            <a:pPr>
              <a:lnSpc>
                <a:spcPct val="107000"/>
              </a:lnSpc>
              <a:spcAft>
                <a:spcPts val="800"/>
              </a:spcAft>
              <a:buNone/>
            </a:pPr>
            <a:r>
              <a:rPr lang="el-GR" sz="2200" b="1" dirty="0">
                <a:effectLst/>
                <a:ea typeface="Calibri" panose="020F0502020204030204" pitchFamily="34" charset="0"/>
                <a:cs typeface="Times New Roman" panose="02020603050405020304" pitchFamily="18" charset="0"/>
              </a:rPr>
              <a:t>Απεικόνιση </a:t>
            </a:r>
            <a:r>
              <a:rPr lang="el-GR" sz="2200" b="1" dirty="0" smtClean="0">
                <a:effectLst/>
                <a:ea typeface="Calibri" panose="020F0502020204030204" pitchFamily="34" charset="0"/>
                <a:cs typeface="Times New Roman" panose="02020603050405020304" pitchFamily="18" charset="0"/>
              </a:rPr>
              <a:t>13-7 </a:t>
            </a:r>
            <a:r>
              <a:rPr lang="el-GR" sz="2200" dirty="0" smtClean="0">
                <a:effectLst/>
                <a:ea typeface="Calibri" panose="020F0502020204030204" pitchFamily="34" charset="0"/>
                <a:cs typeface="Times New Roman" panose="02020603050405020304" pitchFamily="18" charset="0"/>
              </a:rPr>
              <a:t> Παγκόσμια </a:t>
            </a:r>
            <a:r>
              <a:rPr lang="el-GR" sz="2200" dirty="0">
                <a:effectLst/>
                <a:ea typeface="Calibri" panose="020F0502020204030204" pitchFamily="34" charset="0"/>
                <a:cs typeface="Times New Roman" panose="02020603050405020304" pitchFamily="18" charset="0"/>
              </a:rPr>
              <a:t>μέση θερμοκρασία από το 1850</a:t>
            </a:r>
            <a:endParaRPr lang="en-US" sz="2200" dirty="0">
              <a:effectLst/>
              <a:ea typeface="Calibri" panose="020F0502020204030204" pitchFamily="34" charset="0"/>
              <a:cs typeface="Times New Roman" panose="02020603050405020304" pitchFamily="18" charset="0"/>
            </a:endParaRPr>
          </a:p>
          <a:p>
            <a:endParaRPr lang="en-US" sz="2200" dirty="0"/>
          </a:p>
        </p:txBody>
      </p:sp>
      <p:sp>
        <p:nvSpPr>
          <p:cNvPr id="5" name="Content Placeholder 4"/>
          <p:cNvSpPr>
            <a:spLocks noGrp="1"/>
          </p:cNvSpPr>
          <p:nvPr>
            <p:ph sz="quarter" idx="14"/>
          </p:nvPr>
        </p:nvSpPr>
        <p:spPr>
          <a:xfrm>
            <a:off x="457200" y="5943600"/>
            <a:ext cx="8229600" cy="304800"/>
          </a:xfrm>
        </p:spPr>
        <p:txBody>
          <a:bodyPr/>
          <a:lstStyle/>
          <a:p>
            <a:pPr>
              <a:buNone/>
            </a:pPr>
            <a:r>
              <a:rPr lang="el-GR" sz="1200" i="1" dirty="0"/>
              <a:t>Πηγή</a:t>
            </a:r>
            <a:r>
              <a:rPr lang="fr-FR" sz="1200" i="1" dirty="0"/>
              <a:t>: </a:t>
            </a:r>
            <a:r>
              <a:rPr lang="en-US" sz="1200" dirty="0"/>
              <a:t>Met Office Hadley Center, </a:t>
            </a:r>
            <a:r>
              <a:rPr lang="en-US" sz="1200" dirty="0">
                <a:hlinkClick r:id="rId3" tooltip="www.metoffice.gov.uk/hadobs/hadcrut4/index.html."/>
              </a:rPr>
              <a:t>www.metoffice.gov.uk/hadobs/hadcrut4/index.html.</a:t>
            </a:r>
            <a:endParaRPr lang="en-IN" sz="1200" dirty="0"/>
          </a:p>
        </p:txBody>
      </p:sp>
      <p:pic>
        <p:nvPicPr>
          <p:cNvPr id="10242" name="Picture 2"/>
          <p:cNvPicPr>
            <a:picLocks noChangeAspect="1" noChangeArrowheads="1"/>
          </p:cNvPicPr>
          <p:nvPr/>
        </p:nvPicPr>
        <p:blipFill>
          <a:blip r:embed="rId4" cstate="print"/>
          <a:srcRect/>
          <a:stretch>
            <a:fillRect/>
          </a:stretch>
        </p:blipFill>
        <p:spPr bwMode="auto">
          <a:xfrm>
            <a:off x="747712" y="1809841"/>
            <a:ext cx="7405688" cy="3905159"/>
          </a:xfrm>
          <a:prstGeom prst="rect">
            <a:avLst/>
          </a:prstGeom>
          <a:noFill/>
          <a:ln w="9525">
            <a:noFill/>
            <a:miter lim="800000"/>
            <a:headEnd/>
            <a:tailEnd/>
          </a:ln>
        </p:spPr>
      </p:pic>
    </p:spTree>
    <p:extLst>
      <p:ext uri="{BB962C8B-B14F-4D97-AF65-F5344CB8AC3E}">
        <p14:creationId xmlns:p14="http://schemas.microsoft.com/office/powerpoint/2010/main" xmlns="" val="260737265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61774"/>
          </a:xfrm>
        </p:spPr>
        <p:txBody>
          <a:bodyPr wrap="square">
            <a:spAutoFit/>
          </a:bodyPr>
          <a:lstStyle/>
          <a:p>
            <a:r>
              <a:rPr lang="en-US" sz="2800" dirty="0">
                <a:latin typeface="+mj-lt"/>
                <a:ea typeface="ヒラギノ角ゴ Pro W3" pitchFamily="-65" charset="-128"/>
              </a:rPr>
              <a:t>13.4 </a:t>
            </a:r>
            <a:r>
              <a:rPr lang="el-GR" sz="2800" dirty="0">
                <a:latin typeface="+mj-lt"/>
                <a:ea typeface="ヒラギノ角ゴ Pro W3" pitchFamily="-65" charset="-128"/>
              </a:rPr>
              <a:t>Κλιματική Αλλαγή και Υπερθέρμανση του Πλανήτη</a:t>
            </a:r>
            <a:r>
              <a:rPr lang="en-US" sz="2800" dirty="0">
                <a:latin typeface="+mj-lt"/>
                <a:ea typeface="ヒラギノ角ゴ Pro W3" pitchFamily="-65" charset="-128"/>
              </a:rPr>
              <a:t> (</a:t>
            </a:r>
            <a:r>
              <a:rPr lang="el-GR" sz="2800" dirty="0">
                <a:latin typeface="+mj-lt"/>
                <a:ea typeface="ヒラギノ角ゴ Pro W3" pitchFamily="-65" charset="-128"/>
              </a:rPr>
              <a:t>4</a:t>
            </a:r>
            <a:r>
              <a:rPr lang="en-US" sz="2800" dirty="0">
                <a:latin typeface="+mj-lt"/>
                <a:ea typeface="ヒラギノ角ゴ Pro W3" pitchFamily="-65" charset="-128"/>
              </a:rPr>
              <a:t> </a:t>
            </a:r>
            <a:r>
              <a:rPr lang="el-GR" sz="2800" dirty="0">
                <a:latin typeface="+mj-lt"/>
                <a:ea typeface="ヒラギノ角ゴ Pro W3" pitchFamily="-65" charset="-128"/>
              </a:rPr>
              <a:t>από</a:t>
            </a:r>
            <a:r>
              <a:rPr lang="en-US" sz="2800" dirty="0">
                <a:latin typeface="+mj-lt"/>
                <a:ea typeface="ヒラギノ角ゴ Pro W3" pitchFamily="-65" charset="-128"/>
              </a:rPr>
              <a:t> 5) </a:t>
            </a:r>
            <a:endParaRPr lang="en-US" sz="2800" dirty="0">
              <a:latin typeface="+mj-lt"/>
            </a:endParaRPr>
          </a:p>
        </p:txBody>
      </p:sp>
      <p:sp>
        <p:nvSpPr>
          <p:cNvPr id="3" name="Content Placeholder 2"/>
          <p:cNvSpPr>
            <a:spLocks noGrp="1"/>
          </p:cNvSpPr>
          <p:nvPr>
            <p:ph idx="1"/>
          </p:nvPr>
        </p:nvSpPr>
        <p:spPr>
          <a:xfrm>
            <a:off x="381000" y="1219200"/>
            <a:ext cx="8229600" cy="304800"/>
          </a:xfrm>
        </p:spPr>
        <p:txBody>
          <a:bodyPr wrap="square">
            <a:noAutofit/>
          </a:bodyPr>
          <a:lstStyle/>
          <a:p>
            <a:pPr>
              <a:lnSpc>
                <a:spcPct val="107000"/>
              </a:lnSpc>
              <a:spcAft>
                <a:spcPts val="800"/>
              </a:spcAft>
              <a:buNone/>
            </a:pPr>
            <a:r>
              <a:rPr lang="el-GR" sz="2200" b="1" dirty="0">
                <a:effectLst/>
                <a:ea typeface="Calibri" panose="020F0502020204030204" pitchFamily="34" charset="0"/>
                <a:cs typeface="Times New Roman" panose="02020603050405020304" pitchFamily="18" charset="0"/>
              </a:rPr>
              <a:t>Απεικόνιση </a:t>
            </a:r>
            <a:r>
              <a:rPr lang="el-GR" sz="2200" b="1" dirty="0" smtClean="0">
                <a:effectLst/>
                <a:ea typeface="Calibri" panose="020F0502020204030204" pitchFamily="34" charset="0"/>
                <a:cs typeface="Times New Roman" panose="02020603050405020304" pitchFamily="18" charset="0"/>
              </a:rPr>
              <a:t>13-8</a:t>
            </a:r>
            <a:r>
              <a:rPr lang="el-GR" sz="2200" dirty="0" smtClean="0">
                <a:effectLst/>
                <a:ea typeface="Calibri" panose="020F0502020204030204" pitchFamily="34" charset="0"/>
                <a:cs typeface="Times New Roman" panose="02020603050405020304" pitchFamily="18" charset="0"/>
              </a:rPr>
              <a:t>  Σενάρια </a:t>
            </a:r>
            <a:r>
              <a:rPr lang="el-GR" sz="2200" dirty="0">
                <a:effectLst/>
                <a:ea typeface="Calibri" panose="020F0502020204030204" pitchFamily="34" charset="0"/>
                <a:cs typeface="Times New Roman" panose="02020603050405020304" pitchFamily="18" charset="0"/>
              </a:rPr>
              <a:t>υπερθέρμανσης του πλανήτη</a:t>
            </a:r>
            <a:endParaRPr lang="en-US" sz="2200" dirty="0">
              <a:effectLst/>
              <a:ea typeface="Calibri" panose="020F0502020204030204" pitchFamily="34" charset="0"/>
              <a:cs typeface="Times New Roman" panose="02020603050405020304" pitchFamily="18" charset="0"/>
            </a:endParaRPr>
          </a:p>
          <a:p>
            <a:endParaRPr lang="en-US" sz="2200" dirty="0"/>
          </a:p>
        </p:txBody>
      </p:sp>
      <p:sp>
        <p:nvSpPr>
          <p:cNvPr id="5" name="Content Placeholder 4"/>
          <p:cNvSpPr>
            <a:spLocks noGrp="1"/>
          </p:cNvSpPr>
          <p:nvPr>
            <p:ph sz="quarter" idx="14"/>
          </p:nvPr>
        </p:nvSpPr>
        <p:spPr>
          <a:xfrm>
            <a:off x="457200" y="5867400"/>
            <a:ext cx="8229600" cy="381000"/>
          </a:xfrm>
        </p:spPr>
        <p:txBody>
          <a:bodyPr/>
          <a:lstStyle/>
          <a:p>
            <a:pPr>
              <a:buNone/>
            </a:pPr>
            <a:r>
              <a:rPr lang="el-GR" sz="1200" i="1" dirty="0"/>
              <a:t>Πηγή</a:t>
            </a:r>
            <a:r>
              <a:rPr lang="fr-FR" sz="1200" i="1" dirty="0"/>
              <a:t>: </a:t>
            </a:r>
            <a:r>
              <a:rPr lang="fr-FR" sz="1200" dirty="0"/>
              <a:t>Max Roser, https://ourworldindata.org/uploads/2018/04/Greenhouse-gas-emission-scenarios-01.png.</a:t>
            </a:r>
            <a:endParaRPr lang="en-IN" sz="1200" dirty="0"/>
          </a:p>
        </p:txBody>
      </p:sp>
      <p:pic>
        <p:nvPicPr>
          <p:cNvPr id="11266" name="Picture 2"/>
          <p:cNvPicPr>
            <a:picLocks noChangeAspect="1" noChangeArrowheads="1"/>
          </p:cNvPicPr>
          <p:nvPr/>
        </p:nvPicPr>
        <p:blipFill>
          <a:blip r:embed="rId3" cstate="print"/>
          <a:srcRect/>
          <a:stretch>
            <a:fillRect/>
          </a:stretch>
        </p:blipFill>
        <p:spPr bwMode="auto">
          <a:xfrm>
            <a:off x="914400" y="1698092"/>
            <a:ext cx="7315200" cy="3864508"/>
          </a:xfrm>
          <a:prstGeom prst="rect">
            <a:avLst/>
          </a:prstGeom>
          <a:noFill/>
          <a:ln w="9525">
            <a:noFill/>
            <a:miter lim="800000"/>
            <a:headEnd/>
            <a:tailEnd/>
          </a:ln>
        </p:spPr>
      </p:pic>
    </p:spTree>
    <p:extLst>
      <p:ext uri="{BB962C8B-B14F-4D97-AF65-F5344CB8AC3E}">
        <p14:creationId xmlns:p14="http://schemas.microsoft.com/office/powerpoint/2010/main" xmlns="" val="40756828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61774"/>
          </a:xfrm>
        </p:spPr>
        <p:txBody>
          <a:bodyPr wrap="square">
            <a:spAutoFit/>
          </a:bodyPr>
          <a:lstStyle/>
          <a:p>
            <a:r>
              <a:rPr lang="en-US" sz="2800" dirty="0">
                <a:latin typeface="+mj-lt"/>
                <a:ea typeface="ヒラギノ角ゴ Pro W3" pitchFamily="-65" charset="-128"/>
              </a:rPr>
              <a:t>13.4 </a:t>
            </a:r>
            <a:r>
              <a:rPr lang="el-GR" sz="2800" dirty="0">
                <a:latin typeface="+mj-lt"/>
                <a:ea typeface="ヒラギノ角ゴ Pro W3" pitchFamily="-65" charset="-128"/>
              </a:rPr>
              <a:t>Κλιματική Αλλαγή και Υπερθέρμανση του Πλανήτη</a:t>
            </a:r>
            <a:r>
              <a:rPr lang="en-US" sz="2800" dirty="0">
                <a:latin typeface="+mj-lt"/>
                <a:ea typeface="ヒラギノ角ゴ Pro W3" pitchFamily="-65" charset="-128"/>
              </a:rPr>
              <a:t> (</a:t>
            </a:r>
            <a:r>
              <a:rPr lang="el-GR" sz="2800" dirty="0">
                <a:latin typeface="+mj-lt"/>
                <a:ea typeface="ヒラギノ角ゴ Pro W3" pitchFamily="-65" charset="-128"/>
              </a:rPr>
              <a:t>5</a:t>
            </a:r>
            <a:r>
              <a:rPr lang="en-US" sz="2800" dirty="0">
                <a:latin typeface="+mj-lt"/>
                <a:ea typeface="ヒラギノ角ゴ Pro W3" pitchFamily="-65" charset="-128"/>
              </a:rPr>
              <a:t> </a:t>
            </a:r>
            <a:r>
              <a:rPr lang="el-GR" sz="2800" dirty="0">
                <a:latin typeface="+mj-lt"/>
                <a:ea typeface="ヒラギノ角ゴ Pro W3" pitchFamily="-65" charset="-128"/>
              </a:rPr>
              <a:t>από</a:t>
            </a:r>
            <a:r>
              <a:rPr lang="en-US" sz="2800" dirty="0">
                <a:latin typeface="+mj-lt"/>
                <a:ea typeface="ヒラギノ角ゴ Pro W3" pitchFamily="-65" charset="-128"/>
              </a:rPr>
              <a:t> 5) </a:t>
            </a:r>
            <a:endParaRPr lang="en-US" sz="2800" dirty="0">
              <a:latin typeface="+mj-lt"/>
            </a:endParaRPr>
          </a:p>
        </p:txBody>
      </p:sp>
      <p:sp>
        <p:nvSpPr>
          <p:cNvPr id="18" name="Content Placeholder 17">
            <a:extLst>
              <a:ext uri="{FF2B5EF4-FFF2-40B4-BE49-F238E27FC236}">
                <a16:creationId xmlns:a16="http://schemas.microsoft.com/office/drawing/2014/main" xmlns="" id="{1F3888C9-8DD8-499B-B3B6-79A00011117A}"/>
              </a:ext>
            </a:extLst>
          </p:cNvPr>
          <p:cNvSpPr>
            <a:spLocks noGrp="1"/>
          </p:cNvSpPr>
          <p:nvPr>
            <p:ph idx="17"/>
          </p:nvPr>
        </p:nvSpPr>
        <p:spPr>
          <a:xfrm>
            <a:off x="342327" y="1524000"/>
            <a:ext cx="8229600" cy="4724400"/>
          </a:xfrm>
        </p:spPr>
        <p:txBody>
          <a:bodyPr/>
          <a:lstStyle/>
          <a:p>
            <a:r>
              <a:rPr lang="el-GR" sz="2200" dirty="0"/>
              <a:t>Το γεγονός ότι τόσο τα επίπεδα CO2 όσο και η παγκόσμια θερμοκρασία έχουν αυξηθεί είναι αδιαμφισβήτητο.</a:t>
            </a:r>
          </a:p>
          <a:p>
            <a:r>
              <a:rPr lang="el-GR" sz="2200" dirty="0"/>
              <a:t>Σχεδόν όλοι οι επιστήμονες πιστεύουν ότι η σχέση είναι όντως αιτιολογική.</a:t>
            </a:r>
          </a:p>
          <a:p>
            <a:r>
              <a:rPr lang="el-GR" sz="2200" dirty="0"/>
              <a:t>Δεδομένων αυτών των στοιχείων, ποιες πολιτικές πρέπει να υιοθετήσουν οι χώρες για να περιορίσουν την αύξηση του CO2;</a:t>
            </a:r>
          </a:p>
          <a:p>
            <a:r>
              <a:rPr lang="el-GR" sz="2200" dirty="0"/>
              <a:t>Υπάρχει ευρεία συναίνεση μεταξύ των οικονομολόγων ότι η καλύτερη πολιτική είναι να τεθεί μια τιμή στις εκπομπές άνθρακα, στην ουσία ώστε να </a:t>
            </a:r>
            <a:r>
              <a:rPr lang="el-GR" sz="2200" dirty="0" err="1"/>
              <a:t>εσωτερικοποιηθεί</a:t>
            </a:r>
            <a:r>
              <a:rPr lang="el-GR" sz="2200" dirty="0"/>
              <a:t> η εξωτερική οικονομία.</a:t>
            </a:r>
            <a:endParaRPr lang="en-US" sz="2200" dirty="0"/>
          </a:p>
        </p:txBody>
      </p:sp>
    </p:spTree>
    <p:extLst>
      <p:ext uri="{BB962C8B-B14F-4D97-AF65-F5344CB8AC3E}">
        <p14:creationId xmlns:p14="http://schemas.microsoft.com/office/powerpoint/2010/main" xmlns="" val="5877558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430887"/>
          </a:xfrm>
        </p:spPr>
        <p:txBody>
          <a:bodyPr wrap="square">
            <a:spAutoFit/>
          </a:bodyPr>
          <a:lstStyle/>
          <a:p>
            <a:r>
              <a:rPr lang="el-GR" sz="2800" kern="0" dirty="0">
                <a:latin typeface="+mj-lt"/>
                <a:ea typeface="ヒラギノ角ゴ Pro W3" pitchFamily="-84" charset="-128"/>
              </a:rPr>
              <a:t>Οι Δυσκολίες της Ανάπτυξης</a:t>
            </a:r>
            <a:endParaRPr lang="en-US" sz="2800" dirty="0">
              <a:latin typeface="+mj-lt"/>
            </a:endParaRPr>
          </a:p>
        </p:txBody>
      </p:sp>
      <p:sp>
        <p:nvSpPr>
          <p:cNvPr id="3" name="Content Placeholder 2"/>
          <p:cNvSpPr>
            <a:spLocks noGrp="1"/>
          </p:cNvSpPr>
          <p:nvPr>
            <p:ph idx="1"/>
          </p:nvPr>
        </p:nvSpPr>
        <p:spPr>
          <a:xfrm>
            <a:off x="457200" y="1360200"/>
            <a:ext cx="8229600" cy="2754600"/>
          </a:xfrm>
        </p:spPr>
        <p:txBody>
          <a:bodyPr wrap="square">
            <a:spAutoFit/>
          </a:bodyPr>
          <a:lstStyle/>
          <a:p>
            <a:r>
              <a:rPr lang="el-GR" sz="2200" dirty="0">
                <a:ea typeface="ヒラギノ角ゴ Pro W3" pitchFamily="-84" charset="-128"/>
              </a:rPr>
              <a:t>Το Κεφάλαιο 12 καταλήγει στο συμπέρασμα ότι μακροπρόθεσμα, η τεχνολογική πρόοδος είναι το κλειδί για την αύξηση του βιοτικού επιπέδου.</a:t>
            </a:r>
          </a:p>
          <a:p>
            <a:r>
              <a:rPr lang="el-GR" sz="2200" dirty="0">
                <a:ea typeface="ヒラギノ角ゴ Pro W3" pitchFamily="-84" charset="-128"/>
              </a:rPr>
              <a:t>Ωστόσο, η τεχνολογική πρόοδος συχνά κατηγορείται για υψηλότερη ανεργία, μεγαλύτερη εισοδηματική ανισότητα και μεγαλύτερη ζημιά στο περιβάλλον.</a:t>
            </a:r>
          </a:p>
          <a:p>
            <a:r>
              <a:rPr lang="el-GR" sz="2200" dirty="0">
                <a:ea typeface="ヒラギノ角ゴ Pro W3" pitchFamily="-84" charset="-128"/>
              </a:rPr>
              <a:t>Θα συζητήσουμε αυτά τα ζητήματα σε αυτό το κεφάλαιο.</a:t>
            </a:r>
            <a:endParaRPr lang="en-US" sz="2200" dirty="0">
              <a:ea typeface="ヒラギノ角ゴ Pro W3" pitchFamily="-84" charset="-128"/>
            </a:endParaRPr>
          </a:p>
        </p:txBody>
      </p:sp>
    </p:spTree>
    <p:extLst>
      <p:ext uri="{BB962C8B-B14F-4D97-AF65-F5344CB8AC3E}">
        <p14:creationId xmlns:p14="http://schemas.microsoft.com/office/powerpoint/2010/main" xmlns="" val="72209991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6154" y="74652"/>
            <a:ext cx="8230646" cy="553998"/>
          </a:xfrm>
        </p:spPr>
        <p:txBody>
          <a:bodyPr wrap="square">
            <a:spAutoFit/>
          </a:bodyPr>
          <a:lstStyle/>
          <a:p>
            <a:r>
              <a:rPr lang="en-US" sz="3600" dirty="0">
                <a:latin typeface="+mj-lt"/>
              </a:rPr>
              <a:t>Copyright</a:t>
            </a:r>
            <a:endParaRPr lang="en-US" sz="3600" b="0" dirty="0">
              <a:latin typeface="+mj-lt"/>
            </a:endParaRPr>
          </a:p>
        </p:txBody>
      </p:sp>
      <p:pic>
        <p:nvPicPr>
          <p:cNvPr id="7" name="Graphic 6" descr="Warning">
            <a:extLst>
              <a:ext uri="{FF2B5EF4-FFF2-40B4-BE49-F238E27FC236}">
                <a16:creationId xmlns:a16="http://schemas.microsoft.com/office/drawing/2014/main" xmlns="" id="{C06FB2D2-3F36-42C9-A5A6-B6234DC54C96}"/>
              </a:ext>
            </a:extLst>
          </p:cNvPr>
          <p:cNvPicPr>
            <a:picLocks noChangeAspect="1"/>
          </p:cNvPicPr>
          <p:nvPr/>
        </p:nvPicPr>
        <p:blipFill>
          <a:blip r:embed="rId2" cstate="print">
            <a:extLst>
              <a:ext uri="{96DAC541-7B7A-43D3-8B79-37D633B846F1}">
                <asvg:svgBlip xmlns:asvg="http://schemas.microsoft.com/office/drawing/2016/SVG/main" xmlns="" r:embed="rId3"/>
              </a:ext>
            </a:extLst>
          </a:blip>
          <a:stretch>
            <a:fillRect/>
          </a:stretch>
        </p:blipFill>
        <p:spPr>
          <a:xfrm>
            <a:off x="493574" y="2338447"/>
            <a:ext cx="1240235" cy="1391851"/>
          </a:xfrm>
          <a:prstGeom prst="rect">
            <a:avLst/>
          </a:prstGeom>
        </p:spPr>
      </p:pic>
      <p:sp>
        <p:nvSpPr>
          <p:cNvPr id="8" name="Text Placeholder 1">
            <a:extLst>
              <a:ext uri="{FF2B5EF4-FFF2-40B4-BE49-F238E27FC236}">
                <a16:creationId xmlns:a16="http://schemas.microsoft.com/office/drawing/2014/main" xmlns="" id="{AD5FAE7B-F718-4307-B112-AD6256157E8F}"/>
              </a:ext>
            </a:extLst>
          </p:cNvPr>
          <p:cNvSpPr txBox="1">
            <a:spLocks/>
          </p:cNvSpPr>
          <p:nvPr/>
        </p:nvSpPr>
        <p:spPr>
          <a:xfrm>
            <a:off x="1819274" y="1894227"/>
            <a:ext cx="6858001" cy="2770875"/>
          </a:xfrm>
          <a:prstGeom prst="rect">
            <a:avLst/>
          </a:prstGeom>
        </p:spPr>
        <p:style>
          <a:lnRef idx="2">
            <a:schemeClr val="dk1"/>
          </a:lnRef>
          <a:fillRef idx="1">
            <a:schemeClr val="lt1"/>
          </a:fillRef>
          <a:effectRef idx="0">
            <a:schemeClr val="dk1"/>
          </a:effectRef>
          <a:fontRef idx="minor">
            <a:schemeClr val="dk1"/>
          </a:fontRef>
        </p:style>
        <p:txBody>
          <a:bodyPr vert="horz" lIns="182880" tIns="182880" rIns="182880" bIns="182880" rtlCol="0" anchor="ctr">
            <a:noAutofit/>
          </a:bodyPr>
          <a:lstStyle>
            <a:lvl1pPr marL="256032" indent="-256032" algn="l" defTabSz="914400" rtl="0" eaLnBrk="1" latinLnBrk="0" hangingPunct="1">
              <a:spcBef>
                <a:spcPts val="1500"/>
              </a:spcBef>
              <a:buClr>
                <a:srgbClr val="007FA3"/>
              </a:buClr>
              <a:buFont typeface="Arial" panose="020B0604020202020204" pitchFamily="34" charset="0"/>
              <a:buChar char="•"/>
              <a:defRPr sz="1600" kern="1200">
                <a:solidFill>
                  <a:schemeClr val="dk1"/>
                </a:solidFill>
                <a:latin typeface="+mn-lt"/>
                <a:ea typeface="+mn-ea"/>
                <a:cs typeface="+mn-cs"/>
              </a:defRPr>
            </a:lvl1pPr>
            <a:lvl2pPr marL="742950" indent="-285750" algn="l" defTabSz="914400" rtl="0" eaLnBrk="1" latinLnBrk="0" hangingPunct="1">
              <a:spcBef>
                <a:spcPts val="600"/>
              </a:spcBef>
              <a:buClr>
                <a:srgbClr val="007FA3"/>
              </a:buClr>
              <a:buFont typeface="Arial" panose="020B0604020202020204" pitchFamily="34" charset="0"/>
              <a:buChar char="–"/>
              <a:defRPr sz="1600" kern="1200">
                <a:solidFill>
                  <a:schemeClr val="dk1"/>
                </a:solidFill>
                <a:latin typeface="+mn-lt"/>
                <a:ea typeface="+mn-ea"/>
                <a:cs typeface="+mn-cs"/>
              </a:defRPr>
            </a:lvl2pPr>
            <a:lvl3pPr marL="1143000" indent="-228600" algn="l" defTabSz="914400" rtl="0" eaLnBrk="1" latinLnBrk="0" hangingPunct="1">
              <a:spcBef>
                <a:spcPts val="600"/>
              </a:spcBef>
              <a:buClr>
                <a:srgbClr val="007FA3"/>
              </a:buClr>
              <a:buFont typeface="Wingdings" panose="05000000000000000000" pitchFamily="2" charset="2"/>
              <a:buChar char="§"/>
              <a:defRPr sz="1600" kern="1200">
                <a:solidFill>
                  <a:schemeClr val="dk1"/>
                </a:solidFill>
                <a:latin typeface="+mn-lt"/>
                <a:ea typeface="+mn-ea"/>
                <a:cs typeface="+mn-cs"/>
              </a:defRPr>
            </a:lvl3pPr>
            <a:lvl4pPr marL="1600200" indent="-228600" algn="l" defTabSz="914400" rtl="0" eaLnBrk="1" latinLnBrk="0" hangingPunct="1">
              <a:spcBef>
                <a:spcPts val="600"/>
              </a:spcBef>
              <a:buClr>
                <a:srgbClr val="007FA3"/>
              </a:buClr>
              <a:buFont typeface="Arial" panose="020B0604020202020204" pitchFamily="34" charset="0"/>
              <a:buChar char="–"/>
              <a:defRPr sz="1600" kern="1200">
                <a:solidFill>
                  <a:schemeClr val="dk1"/>
                </a:solidFill>
                <a:latin typeface="+mn-lt"/>
                <a:ea typeface="+mn-ea"/>
                <a:cs typeface="+mn-cs"/>
              </a:defRPr>
            </a:lvl4pPr>
            <a:lvl5pPr marL="2057400" indent="-228600" algn="l" defTabSz="914400" rtl="0" eaLnBrk="1" latinLnBrk="0" hangingPunct="1">
              <a:spcBef>
                <a:spcPts val="600"/>
              </a:spcBef>
              <a:buClr>
                <a:srgbClr val="007FA3"/>
              </a:buClr>
              <a:buFont typeface="Arial" panose="020B0604020202020204" pitchFamily="34" charset="0"/>
              <a:buChar char="•"/>
              <a:defRPr sz="1600" kern="1200">
                <a:solidFill>
                  <a:schemeClr val="dk1"/>
                </a:solidFill>
                <a:latin typeface="+mn-lt"/>
                <a:ea typeface="+mn-ea"/>
                <a:cs typeface="+mn-cs"/>
              </a:defRPr>
            </a:lvl5pPr>
            <a:lvl6pPr marL="2514600" indent="-228600" algn="l" defTabSz="914400" rtl="0" eaLnBrk="1" latinLnBrk="0" hangingPunct="1">
              <a:spcBef>
                <a:spcPts val="300"/>
              </a:spcBef>
              <a:buClr>
                <a:srgbClr val="007FA3"/>
              </a:buClr>
              <a:buFont typeface="Arial" panose="020B0604020202020204" pitchFamily="34" charset="0"/>
              <a:buChar char="•"/>
              <a:defRPr sz="1600" kern="1200">
                <a:solidFill>
                  <a:schemeClr val="dk1"/>
                </a:solidFill>
                <a:latin typeface="+mn-lt"/>
                <a:ea typeface="+mn-ea"/>
                <a:cs typeface="+mn-cs"/>
              </a:defRPr>
            </a:lvl6pPr>
            <a:lvl7pPr marL="2971800" indent="-228600" algn="l" defTabSz="914400" rtl="0" eaLnBrk="1" latinLnBrk="0" hangingPunct="1">
              <a:spcBef>
                <a:spcPts val="300"/>
              </a:spcBef>
              <a:buClr>
                <a:srgbClr val="007FA3"/>
              </a:buClr>
              <a:buFont typeface="Arial" panose="020B0604020202020204" pitchFamily="34" charset="0"/>
              <a:buChar char="•"/>
              <a:defRPr sz="1600" kern="1200">
                <a:solidFill>
                  <a:schemeClr val="dk1"/>
                </a:solidFill>
                <a:latin typeface="+mn-lt"/>
                <a:ea typeface="+mn-ea"/>
                <a:cs typeface="+mn-cs"/>
              </a:defRPr>
            </a:lvl7pPr>
            <a:lvl8pPr marL="3429000" indent="-228600" algn="l" defTabSz="914400" rtl="0" eaLnBrk="1" latinLnBrk="0" hangingPunct="1">
              <a:spcBef>
                <a:spcPts val="300"/>
              </a:spcBef>
              <a:buClr>
                <a:srgbClr val="007FA3"/>
              </a:buClr>
              <a:buFont typeface="Arial" panose="020B0604020202020204" pitchFamily="34" charset="0"/>
              <a:buChar char="•"/>
              <a:defRPr sz="1600" kern="1200">
                <a:solidFill>
                  <a:schemeClr val="dk1"/>
                </a:solidFill>
                <a:latin typeface="+mn-lt"/>
                <a:ea typeface="+mn-ea"/>
                <a:cs typeface="+mn-cs"/>
              </a:defRPr>
            </a:lvl8pPr>
            <a:lvl9pPr marL="3886200" indent="-228600" algn="l" defTabSz="914400" rtl="0" eaLnBrk="1" latinLnBrk="0" hangingPunct="1">
              <a:spcBef>
                <a:spcPts val="300"/>
              </a:spcBef>
              <a:buClr>
                <a:srgbClr val="007FA3"/>
              </a:buClr>
              <a:buFont typeface="Arial" panose="020B0604020202020204" pitchFamily="34" charset="0"/>
              <a:buChar char="•"/>
              <a:defRPr sz="1600" kern="1200">
                <a:solidFill>
                  <a:schemeClr val="dk1"/>
                </a:solidFill>
                <a:latin typeface="+mn-lt"/>
                <a:ea typeface="+mn-ea"/>
                <a:cs typeface="+mn-cs"/>
              </a:defRPr>
            </a:lvl9pPr>
          </a:lstStyle>
          <a:p>
            <a:pPr marL="101600" indent="0">
              <a:buNone/>
            </a:pPr>
            <a:r>
              <a:rPr lang="el-GR" sz="1400" b="1" dirty="0" smtClean="0"/>
              <a:t>Αυτό το έργο προστατεύεται από τους νόμους περί πνευματικών δικαιωμάτων των Ηνωμένων Πολιτειών και παρέχεται αποκλειστικά για τη χρήση των εκπαιδευτών για τη διδασκαλία των μαθημάτων τους και την αξιολόγηση της μάθησης των μαθητών. Η διάδοση ή η πώληση οποιουδήποτε μέρους αυτού του έργου (συμπεριλαμβανομένου του Παγκόσμιου Ιστού) θα καταστρέψει την ακεραιότητα του έργου και δεν επιτρέπεται. Το έργο και το υλικό από αυτό δεν πρέπει ποτέ να διατίθενται στους μαθητές παρά μόνο από εκπαιδευτές που χρησιμοποιούν το συνοδευτικό κείμενο στις τάξεις τους. Όλοι οι αποδέκτες αυτής της εργασίας αναμένεται να συμμορφωθούν με αυτούς τους περιορισμούς και να τιμήσουν τους επιδιωκόμενους παιδαγωγικούς σκοπούς και τις ανάγκες άλλων εκπαιδευτών που βασίζονται σε αυτά τα υλικά.</a:t>
            </a:r>
            <a:endParaRPr lang="en-US" sz="1400" b="1" dirty="0"/>
          </a:p>
        </p:txBody>
      </p:sp>
    </p:spTree>
    <p:extLst>
      <p:ext uri="{BB962C8B-B14F-4D97-AF65-F5344CB8AC3E}">
        <p14:creationId xmlns:p14="http://schemas.microsoft.com/office/powerpoint/2010/main" xmlns="" val="33412688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61774"/>
          </a:xfrm>
        </p:spPr>
        <p:txBody>
          <a:bodyPr wrap="square">
            <a:spAutoFit/>
          </a:bodyPr>
          <a:lstStyle/>
          <a:p>
            <a:r>
              <a:rPr lang="en-US" sz="2800" dirty="0">
                <a:latin typeface="+mj-lt"/>
                <a:ea typeface="ヒラギノ角ゴ Pro W3" pitchFamily="-65" charset="-128"/>
              </a:rPr>
              <a:t>13.1 </a:t>
            </a:r>
            <a:r>
              <a:rPr lang="el-GR" sz="2800" dirty="0">
                <a:latin typeface="+mj-lt"/>
                <a:ea typeface="ヒラギノ角ゴ Pro W3" pitchFamily="-65" charset="-128"/>
              </a:rPr>
              <a:t>Το Μέλλον της Τεχνολογικής Προόδου</a:t>
            </a:r>
            <a:r>
              <a:rPr lang="en-US" sz="2800" dirty="0">
                <a:latin typeface="+mj-lt"/>
                <a:ea typeface="ヒラギノ角ゴ Pro W3" pitchFamily="-65" charset="-128"/>
              </a:rPr>
              <a:t> </a:t>
            </a:r>
            <a:r>
              <a:rPr lang="el-GR" sz="2800" dirty="0" smtClean="0">
                <a:latin typeface="+mj-lt"/>
                <a:ea typeface="ヒラギノ角ゴ Pro W3" pitchFamily="-65" charset="-128"/>
              </a:rPr>
              <a:t/>
            </a:r>
            <a:br>
              <a:rPr lang="el-GR" sz="2800" dirty="0" smtClean="0">
                <a:latin typeface="+mj-lt"/>
                <a:ea typeface="ヒラギノ角ゴ Pro W3" pitchFamily="-65" charset="-128"/>
              </a:rPr>
            </a:br>
            <a:r>
              <a:rPr lang="en-US" sz="2800" dirty="0" smtClean="0">
                <a:latin typeface="+mj-lt"/>
                <a:ea typeface="ヒラギノ角ゴ Pro W3" pitchFamily="-65" charset="-128"/>
              </a:rPr>
              <a:t>(</a:t>
            </a:r>
            <a:r>
              <a:rPr lang="en-US" sz="2800" dirty="0">
                <a:latin typeface="+mj-lt"/>
                <a:ea typeface="ヒラギノ角ゴ Pro W3" pitchFamily="-65" charset="-128"/>
              </a:rPr>
              <a:t>1 </a:t>
            </a:r>
            <a:r>
              <a:rPr lang="el-GR" sz="2800" dirty="0">
                <a:latin typeface="+mj-lt"/>
                <a:ea typeface="ヒラギノ角ゴ Pro W3" pitchFamily="-65" charset="-128"/>
              </a:rPr>
              <a:t>από</a:t>
            </a:r>
            <a:r>
              <a:rPr lang="en-US" sz="2800" dirty="0">
                <a:latin typeface="+mj-lt"/>
                <a:ea typeface="ヒラギノ角ゴ Pro W3" pitchFamily="-65" charset="-128"/>
              </a:rPr>
              <a:t> 4)</a:t>
            </a:r>
            <a:endParaRPr lang="en-US" sz="2800" dirty="0">
              <a:latin typeface="+mj-lt"/>
            </a:endParaRPr>
          </a:p>
        </p:txBody>
      </p:sp>
      <p:sp>
        <p:nvSpPr>
          <p:cNvPr id="18" name="Content Placeholder 17">
            <a:extLst>
              <a:ext uri="{FF2B5EF4-FFF2-40B4-BE49-F238E27FC236}">
                <a16:creationId xmlns:a16="http://schemas.microsoft.com/office/drawing/2014/main" xmlns="" id="{1F3888C9-8DD8-499B-B3B6-79A00011117A}"/>
              </a:ext>
            </a:extLst>
          </p:cNvPr>
          <p:cNvSpPr>
            <a:spLocks noGrp="1"/>
          </p:cNvSpPr>
          <p:nvPr>
            <p:ph idx="17"/>
          </p:nvPr>
        </p:nvSpPr>
        <p:spPr>
          <a:xfrm>
            <a:off x="342327" y="1524000"/>
            <a:ext cx="8229600" cy="4114800"/>
          </a:xfrm>
        </p:spPr>
        <p:txBody>
          <a:bodyPr/>
          <a:lstStyle/>
          <a:p>
            <a:r>
              <a:rPr lang="el-GR" sz="2200" dirty="0"/>
              <a:t>Ορισμένοι οικονομολόγοι πιστεύουν ότι η εποχή των μεγάλων εφευρέσεων έχει σε μεγάλο βαθμό τελειώσει και θα πρέπει να περιμένουμε ότι η τεχνολογική πρόοδος θα επιβραδυνθεί σημαντικά.</a:t>
            </a:r>
          </a:p>
          <a:p>
            <a:r>
              <a:rPr lang="el-GR" sz="2200" dirty="0"/>
              <a:t>Άλλοι πιστεύουν ότι βρισκόμαστε στα πρόθυρα μιας άλλης τεχνολογικής επανάστασης και ότι το μέλλον είναι λαμπρό.</a:t>
            </a:r>
          </a:p>
          <a:p>
            <a:r>
              <a:rPr lang="el-GR" sz="2200" dirty="0"/>
              <a:t>Στις επόμενες διαφάνειες θα εξετάσουμε τα επιχειρήματα και των δυο πλευρών.</a:t>
            </a:r>
            <a:endParaRPr lang="en-US" sz="2200" dirty="0"/>
          </a:p>
        </p:txBody>
      </p:sp>
    </p:spTree>
    <p:extLst>
      <p:ext uri="{BB962C8B-B14F-4D97-AF65-F5344CB8AC3E}">
        <p14:creationId xmlns:p14="http://schemas.microsoft.com/office/powerpoint/2010/main" xmlns="" val="10452814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61774"/>
          </a:xfrm>
        </p:spPr>
        <p:txBody>
          <a:bodyPr wrap="square">
            <a:spAutoFit/>
          </a:bodyPr>
          <a:lstStyle/>
          <a:p>
            <a:r>
              <a:rPr lang="en-US" sz="2800" dirty="0">
                <a:latin typeface="+mj-lt"/>
                <a:ea typeface="ヒラギノ角ゴ Pro W3" pitchFamily="-65" charset="-128"/>
              </a:rPr>
              <a:t>13.1 </a:t>
            </a:r>
            <a:r>
              <a:rPr lang="el-GR" sz="2800" dirty="0">
                <a:latin typeface="+mj-lt"/>
                <a:ea typeface="ヒラギノ角ゴ Pro W3" pitchFamily="-65" charset="-128"/>
              </a:rPr>
              <a:t>Το Μέλλον της Τεχνολογικής Προόδου</a:t>
            </a:r>
            <a:r>
              <a:rPr lang="en-US" sz="2800" dirty="0">
                <a:latin typeface="+mj-lt"/>
                <a:ea typeface="ヒラギノ角ゴ Pro W3" pitchFamily="-65" charset="-128"/>
              </a:rPr>
              <a:t> </a:t>
            </a:r>
            <a:r>
              <a:rPr lang="el-GR" sz="2800" dirty="0" smtClean="0">
                <a:latin typeface="+mj-lt"/>
                <a:ea typeface="ヒラギノ角ゴ Pro W3" pitchFamily="-65" charset="-128"/>
              </a:rPr>
              <a:t/>
            </a:r>
            <a:br>
              <a:rPr lang="el-GR" sz="2800" dirty="0" smtClean="0">
                <a:latin typeface="+mj-lt"/>
                <a:ea typeface="ヒラギノ角ゴ Pro W3" pitchFamily="-65" charset="-128"/>
              </a:rPr>
            </a:br>
            <a:r>
              <a:rPr lang="en-US" sz="2800" dirty="0" smtClean="0">
                <a:latin typeface="+mj-lt"/>
                <a:ea typeface="ヒラギノ角ゴ Pro W3" pitchFamily="-65" charset="-128"/>
              </a:rPr>
              <a:t>(</a:t>
            </a:r>
            <a:r>
              <a:rPr lang="el-GR" sz="2800" dirty="0">
                <a:latin typeface="+mj-lt"/>
                <a:ea typeface="ヒラギノ角ゴ Pro W3" pitchFamily="-65" charset="-128"/>
              </a:rPr>
              <a:t>2</a:t>
            </a:r>
            <a:r>
              <a:rPr lang="en-US" sz="2800" dirty="0">
                <a:latin typeface="+mj-lt"/>
                <a:ea typeface="ヒラギノ角ゴ Pro W3" pitchFamily="-65" charset="-128"/>
              </a:rPr>
              <a:t> </a:t>
            </a:r>
            <a:r>
              <a:rPr lang="el-GR" sz="2800" dirty="0">
                <a:latin typeface="+mj-lt"/>
                <a:ea typeface="ヒラギノ角ゴ Pro W3" pitchFamily="-65" charset="-128"/>
              </a:rPr>
              <a:t>από</a:t>
            </a:r>
            <a:r>
              <a:rPr lang="en-US" sz="2800" dirty="0">
                <a:latin typeface="+mj-lt"/>
                <a:ea typeface="ヒラギノ角ゴ Pro W3" pitchFamily="-65" charset="-128"/>
              </a:rPr>
              <a:t> 4) </a:t>
            </a:r>
            <a:endParaRPr lang="en-US" sz="2800" dirty="0">
              <a:latin typeface="+mj-lt"/>
            </a:endParaRPr>
          </a:p>
        </p:txBody>
      </p:sp>
      <p:sp>
        <p:nvSpPr>
          <p:cNvPr id="18" name="Content Placeholder 17">
            <a:extLst>
              <a:ext uri="{FF2B5EF4-FFF2-40B4-BE49-F238E27FC236}">
                <a16:creationId xmlns:a16="http://schemas.microsoft.com/office/drawing/2014/main" xmlns="" id="{1F3888C9-8DD8-499B-B3B6-79A00011117A}"/>
              </a:ext>
            </a:extLst>
          </p:cNvPr>
          <p:cNvSpPr>
            <a:spLocks noGrp="1"/>
          </p:cNvSpPr>
          <p:nvPr>
            <p:ph idx="17"/>
          </p:nvPr>
        </p:nvSpPr>
        <p:spPr>
          <a:xfrm>
            <a:off x="342327" y="1676400"/>
            <a:ext cx="8229600" cy="4114800"/>
          </a:xfrm>
        </p:spPr>
        <p:txBody>
          <a:bodyPr/>
          <a:lstStyle/>
          <a:p>
            <a:r>
              <a:rPr lang="el-GR" sz="2200" dirty="0"/>
              <a:t>Ένας πιθανός λόγος για τον οποίο βλέπουμε τόσο ραγδαίες εξελίξεις στην τεχνολογία, οι οποίες φαίνεται να έχουν μικρό αντίκτυπο στην αύξηση της παραγωγικότητας οφείλεται σε λάθος μέτρησης.</a:t>
            </a:r>
          </a:p>
          <a:p>
            <a:r>
              <a:rPr lang="el-GR" sz="2200" dirty="0"/>
              <a:t>Η μέτρηση της τεχνολογικής προόδου είναι δύσκολη. Για παράδειγμα, πόσο καλύτερος είναι ένας υπολογιστής του 2018 σε σχέση με έναν υπολογιστή του 2010;</a:t>
            </a:r>
          </a:p>
          <a:p>
            <a:r>
              <a:rPr lang="el-GR" sz="2200" dirty="0"/>
              <a:t>Μήπως λοιπόν υποτιμούμε τον ρυθμό αύξησης της παραγωγικότητας και ο πραγματικός ρυθμός είναι υψηλότερος;</a:t>
            </a:r>
            <a:endParaRPr lang="en-US" sz="2200" dirty="0"/>
          </a:p>
        </p:txBody>
      </p:sp>
    </p:spTree>
    <p:extLst>
      <p:ext uri="{BB962C8B-B14F-4D97-AF65-F5344CB8AC3E}">
        <p14:creationId xmlns:p14="http://schemas.microsoft.com/office/powerpoint/2010/main" xmlns="" val="39003700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61774"/>
          </a:xfrm>
        </p:spPr>
        <p:txBody>
          <a:bodyPr wrap="square">
            <a:spAutoFit/>
          </a:bodyPr>
          <a:lstStyle/>
          <a:p>
            <a:r>
              <a:rPr lang="en-US" sz="2800" dirty="0">
                <a:latin typeface="+mj-lt"/>
                <a:ea typeface="ヒラギノ角ゴ Pro W3" pitchFamily="-65" charset="-128"/>
              </a:rPr>
              <a:t>13.1 </a:t>
            </a:r>
            <a:r>
              <a:rPr lang="el-GR" sz="2800" dirty="0">
                <a:latin typeface="+mj-lt"/>
                <a:ea typeface="ヒラギノ角ゴ Pro W3" pitchFamily="-65" charset="-128"/>
              </a:rPr>
              <a:t>Το Μέλλον της Τεχνολογικής Προόδου</a:t>
            </a:r>
            <a:r>
              <a:rPr lang="en-US" sz="2800" dirty="0">
                <a:latin typeface="+mj-lt"/>
                <a:ea typeface="ヒラギノ角ゴ Pro W3" pitchFamily="-65" charset="-128"/>
              </a:rPr>
              <a:t> </a:t>
            </a:r>
            <a:r>
              <a:rPr lang="el-GR" sz="2800" dirty="0" smtClean="0">
                <a:latin typeface="+mj-lt"/>
                <a:ea typeface="ヒラギノ角ゴ Pro W3" pitchFamily="-65" charset="-128"/>
              </a:rPr>
              <a:t/>
            </a:r>
            <a:br>
              <a:rPr lang="el-GR" sz="2800" dirty="0" smtClean="0">
                <a:latin typeface="+mj-lt"/>
                <a:ea typeface="ヒラギノ角ゴ Pro W3" pitchFamily="-65" charset="-128"/>
              </a:rPr>
            </a:br>
            <a:r>
              <a:rPr lang="en-US" sz="2800" dirty="0" smtClean="0">
                <a:latin typeface="+mj-lt"/>
                <a:ea typeface="ヒラギノ角ゴ Pro W3" pitchFamily="-65" charset="-128"/>
              </a:rPr>
              <a:t>(</a:t>
            </a:r>
            <a:r>
              <a:rPr lang="el-GR" sz="2800" dirty="0">
                <a:latin typeface="+mj-lt"/>
                <a:ea typeface="ヒラギノ角ゴ Pro W3" pitchFamily="-65" charset="-128"/>
              </a:rPr>
              <a:t>3</a:t>
            </a:r>
            <a:r>
              <a:rPr lang="en-US" sz="2800" dirty="0">
                <a:latin typeface="+mj-lt"/>
                <a:ea typeface="ヒラギノ角ゴ Pro W3" pitchFamily="-65" charset="-128"/>
              </a:rPr>
              <a:t> </a:t>
            </a:r>
            <a:r>
              <a:rPr lang="el-GR" sz="2800" dirty="0">
                <a:latin typeface="+mj-lt"/>
                <a:ea typeface="ヒラギノ角ゴ Pro W3" pitchFamily="-65" charset="-128"/>
              </a:rPr>
              <a:t>από</a:t>
            </a:r>
            <a:r>
              <a:rPr lang="en-US" sz="2800" dirty="0">
                <a:latin typeface="+mj-lt"/>
                <a:ea typeface="ヒラギノ角ゴ Pro W3" pitchFamily="-65" charset="-128"/>
              </a:rPr>
              <a:t> 4) </a:t>
            </a:r>
            <a:endParaRPr lang="en-US" sz="2800" dirty="0">
              <a:latin typeface="+mj-lt"/>
            </a:endParaRPr>
          </a:p>
        </p:txBody>
      </p:sp>
      <p:sp>
        <p:nvSpPr>
          <p:cNvPr id="18" name="Content Placeholder 17">
            <a:extLst>
              <a:ext uri="{FF2B5EF4-FFF2-40B4-BE49-F238E27FC236}">
                <a16:creationId xmlns:a16="http://schemas.microsoft.com/office/drawing/2014/main" xmlns="" id="{1F3888C9-8DD8-499B-B3B6-79A00011117A}"/>
              </a:ext>
            </a:extLst>
          </p:cNvPr>
          <p:cNvSpPr>
            <a:spLocks noGrp="1"/>
          </p:cNvSpPr>
          <p:nvPr>
            <p:ph idx="17"/>
          </p:nvPr>
        </p:nvSpPr>
        <p:spPr>
          <a:xfrm>
            <a:off x="342327" y="1600200"/>
            <a:ext cx="8229600" cy="4114800"/>
          </a:xfrm>
        </p:spPr>
        <p:txBody>
          <a:bodyPr/>
          <a:lstStyle/>
          <a:p>
            <a:r>
              <a:rPr lang="el-GR" sz="2200" dirty="0"/>
              <a:t>Εάν η αύξηση της παραγωγικότητας έχει μειωθεί, θα μπορούσε να εξηγηθεί από το μέγεθος της καινοτομίας.</a:t>
            </a:r>
          </a:p>
          <a:p>
            <a:r>
              <a:rPr lang="el-GR" sz="2200" dirty="0"/>
              <a:t>Ορισμένοι υποστηρίζουν ότι οι τρέχουσες σημαντικές καινοτομίες είναι λιγότερο σημαντικές από τις μεγάλες καινοτομίες του παρελθόντος.</a:t>
            </a:r>
          </a:p>
          <a:p>
            <a:r>
              <a:rPr lang="el-GR" sz="2200" dirty="0"/>
              <a:t>Οι μεγάλες καινοτομίες είναι καινοτομίες που έχουν εφαρμογές σε πολλούς τομείς και πολλά προϊόντα. (Για αυτόν τον λόγο, αυτές οι καινοτομίες ονομάζονται </a:t>
            </a:r>
            <a:r>
              <a:rPr lang="el-GR" sz="2200" b="1" dirty="0"/>
              <a:t>τεχνολογίες γενικού σκοπού</a:t>
            </a:r>
            <a:r>
              <a:rPr lang="el-GR" sz="2200" dirty="0"/>
              <a:t>.)</a:t>
            </a:r>
            <a:endParaRPr lang="en-US" sz="2200" dirty="0"/>
          </a:p>
        </p:txBody>
      </p:sp>
    </p:spTree>
    <p:extLst>
      <p:ext uri="{BB962C8B-B14F-4D97-AF65-F5344CB8AC3E}">
        <p14:creationId xmlns:p14="http://schemas.microsoft.com/office/powerpoint/2010/main" xmlns="" val="14935008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61774"/>
          </a:xfrm>
        </p:spPr>
        <p:txBody>
          <a:bodyPr wrap="square">
            <a:spAutoFit/>
          </a:bodyPr>
          <a:lstStyle/>
          <a:p>
            <a:r>
              <a:rPr lang="en-US" sz="2800" dirty="0">
                <a:latin typeface="+mj-lt"/>
                <a:ea typeface="ヒラギノ角ゴ Pro W3" pitchFamily="-65" charset="-128"/>
              </a:rPr>
              <a:t>13.1 </a:t>
            </a:r>
            <a:r>
              <a:rPr lang="el-GR" sz="2800" dirty="0">
                <a:latin typeface="+mj-lt"/>
                <a:ea typeface="ヒラギノ角ゴ Pro W3" pitchFamily="-65" charset="-128"/>
              </a:rPr>
              <a:t>Το Μέλλον της Τεχνολογικής Προόδου</a:t>
            </a:r>
            <a:r>
              <a:rPr lang="en-US" sz="2800" dirty="0">
                <a:latin typeface="+mj-lt"/>
                <a:ea typeface="ヒラギノ角ゴ Pro W3" pitchFamily="-65" charset="-128"/>
              </a:rPr>
              <a:t> </a:t>
            </a:r>
            <a:r>
              <a:rPr lang="el-GR" sz="2800" dirty="0" smtClean="0">
                <a:latin typeface="+mj-lt"/>
                <a:ea typeface="ヒラギノ角ゴ Pro W3" pitchFamily="-65" charset="-128"/>
              </a:rPr>
              <a:t/>
            </a:r>
            <a:br>
              <a:rPr lang="el-GR" sz="2800" dirty="0" smtClean="0">
                <a:latin typeface="+mj-lt"/>
                <a:ea typeface="ヒラギノ角ゴ Pro W3" pitchFamily="-65" charset="-128"/>
              </a:rPr>
            </a:br>
            <a:r>
              <a:rPr lang="en-US" sz="2800" dirty="0" smtClean="0">
                <a:latin typeface="+mj-lt"/>
                <a:ea typeface="ヒラギノ角ゴ Pro W3" pitchFamily="-65" charset="-128"/>
              </a:rPr>
              <a:t>(</a:t>
            </a:r>
            <a:r>
              <a:rPr lang="el-GR" sz="2800" dirty="0">
                <a:latin typeface="+mj-lt"/>
                <a:ea typeface="ヒラギノ角ゴ Pro W3" pitchFamily="-65" charset="-128"/>
              </a:rPr>
              <a:t>4</a:t>
            </a:r>
            <a:r>
              <a:rPr lang="en-US" sz="2800" dirty="0">
                <a:latin typeface="+mj-lt"/>
                <a:ea typeface="ヒラギノ角ゴ Pro W3" pitchFamily="-65" charset="-128"/>
              </a:rPr>
              <a:t> </a:t>
            </a:r>
            <a:r>
              <a:rPr lang="el-GR" sz="2800" dirty="0">
                <a:latin typeface="+mj-lt"/>
                <a:ea typeface="ヒラギノ角ゴ Pro W3" pitchFamily="-65" charset="-128"/>
              </a:rPr>
              <a:t>από</a:t>
            </a:r>
            <a:r>
              <a:rPr lang="en-US" sz="2800" dirty="0">
                <a:latin typeface="+mj-lt"/>
                <a:ea typeface="ヒラギノ角ゴ Pro W3" pitchFamily="-65" charset="-128"/>
              </a:rPr>
              <a:t> 4) </a:t>
            </a:r>
            <a:endParaRPr lang="en-US" sz="2800" dirty="0">
              <a:latin typeface="+mj-lt"/>
            </a:endParaRPr>
          </a:p>
        </p:txBody>
      </p:sp>
      <p:sp>
        <p:nvSpPr>
          <p:cNvPr id="18" name="Content Placeholder 17">
            <a:extLst>
              <a:ext uri="{FF2B5EF4-FFF2-40B4-BE49-F238E27FC236}">
                <a16:creationId xmlns:a16="http://schemas.microsoft.com/office/drawing/2014/main" xmlns="" id="{1F3888C9-8DD8-499B-B3B6-79A00011117A}"/>
              </a:ext>
            </a:extLst>
          </p:cNvPr>
          <p:cNvSpPr>
            <a:spLocks noGrp="1"/>
          </p:cNvSpPr>
          <p:nvPr>
            <p:ph idx="17"/>
          </p:nvPr>
        </p:nvSpPr>
        <p:spPr>
          <a:xfrm>
            <a:off x="342327" y="1752600"/>
            <a:ext cx="8229600" cy="4114800"/>
          </a:xfrm>
        </p:spPr>
        <p:txBody>
          <a:bodyPr/>
          <a:lstStyle/>
          <a:p>
            <a:r>
              <a:rPr lang="el-GR" sz="2200" dirty="0"/>
              <a:t>Ο </a:t>
            </a:r>
            <a:r>
              <a:rPr lang="el-GR" sz="2200" dirty="0" err="1"/>
              <a:t>Robert</a:t>
            </a:r>
            <a:r>
              <a:rPr lang="el-GR" sz="2200" dirty="0"/>
              <a:t> </a:t>
            </a:r>
            <a:r>
              <a:rPr lang="el-GR" sz="2200" dirty="0" err="1"/>
              <a:t>Gordon</a:t>
            </a:r>
            <a:r>
              <a:rPr lang="el-GR" sz="2200" dirty="0"/>
              <a:t> μελέτησε την ιστορία των τεχνολογικών καινοτομιών και υποστηρίζει ότι οι δύο σημαντικότερες καινοτομίες των τελευταίων 150 ετών ήταν ο ηλεκτρισμός και ο κινητήρας εσωτερικής καύσης.</a:t>
            </a:r>
          </a:p>
          <a:p>
            <a:r>
              <a:rPr lang="el-GR" sz="2200" dirty="0"/>
              <a:t>Άλλοι, όπως ο </a:t>
            </a:r>
            <a:r>
              <a:rPr lang="el-GR" sz="2200" dirty="0" err="1"/>
              <a:t>Eric</a:t>
            </a:r>
            <a:r>
              <a:rPr lang="el-GR" sz="2200" dirty="0"/>
              <a:t> </a:t>
            </a:r>
            <a:r>
              <a:rPr lang="el-GR" sz="2200" dirty="0" err="1"/>
              <a:t>Brynjolfsson</a:t>
            </a:r>
            <a:r>
              <a:rPr lang="el-GR" sz="2200" dirty="0"/>
              <a:t>, υποστηρίζουν ότι η </a:t>
            </a:r>
            <a:r>
              <a:rPr lang="el-GR" sz="2200" dirty="0" err="1"/>
              <a:t>ψηφιοποίηση</a:t>
            </a:r>
            <a:r>
              <a:rPr lang="el-GR" sz="2200" dirty="0"/>
              <a:t>, σε συνδυασμό με την αυξανόμενη ισχύ των υπολογιστών, θα μεταμορφώσουν τις ζωές μας όσο ή και περισσότερο από ό,τι στο παρελθόν ο ηλεκτρισμός ή ο κινητήρας εσωτερικής καύσης.</a:t>
            </a:r>
            <a:endParaRPr lang="en-US" sz="2200" dirty="0"/>
          </a:p>
        </p:txBody>
      </p:sp>
    </p:spTree>
    <p:extLst>
      <p:ext uri="{BB962C8B-B14F-4D97-AF65-F5344CB8AC3E}">
        <p14:creationId xmlns:p14="http://schemas.microsoft.com/office/powerpoint/2010/main" xmlns="" val="20988475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430887"/>
          </a:xfrm>
        </p:spPr>
        <p:txBody>
          <a:bodyPr wrap="square">
            <a:spAutoFit/>
          </a:bodyPr>
          <a:lstStyle/>
          <a:p>
            <a:r>
              <a:rPr lang="en-US" sz="2800" dirty="0">
                <a:latin typeface="+mj-lt"/>
                <a:ea typeface="ヒラギノ角ゴ Pro W3" pitchFamily="-65" charset="-128"/>
              </a:rPr>
              <a:t>13.2 </a:t>
            </a:r>
            <a:r>
              <a:rPr lang="el-GR" sz="2800" dirty="0">
                <a:latin typeface="+mj-lt"/>
                <a:ea typeface="ヒラギノ角ゴ Pro W3" pitchFamily="-65" charset="-128"/>
              </a:rPr>
              <a:t>Ρομπότ και Ανεργία</a:t>
            </a:r>
            <a:r>
              <a:rPr lang="en-US" sz="2800" dirty="0">
                <a:latin typeface="+mj-lt"/>
                <a:ea typeface="ヒラギノ角ゴ Pro W3" pitchFamily="-65" charset="-128"/>
              </a:rPr>
              <a:t> (1 </a:t>
            </a:r>
            <a:r>
              <a:rPr lang="el-GR" sz="2800" dirty="0">
                <a:latin typeface="+mj-lt"/>
                <a:ea typeface="ヒラギノ角ゴ Pro W3" pitchFamily="-65" charset="-128"/>
              </a:rPr>
              <a:t>από</a:t>
            </a:r>
            <a:r>
              <a:rPr lang="en-US" sz="2800" dirty="0">
                <a:latin typeface="+mj-lt"/>
                <a:ea typeface="ヒラギノ角ゴ Pro W3" pitchFamily="-65" charset="-128"/>
              </a:rPr>
              <a:t> 4)</a:t>
            </a:r>
            <a:endParaRPr lang="en-US" sz="2800" dirty="0">
              <a:latin typeface="+mj-lt"/>
            </a:endParaRPr>
          </a:p>
        </p:txBody>
      </p:sp>
      <p:sp>
        <p:nvSpPr>
          <p:cNvPr id="18" name="Content Placeholder 17">
            <a:extLst>
              <a:ext uri="{FF2B5EF4-FFF2-40B4-BE49-F238E27FC236}">
                <a16:creationId xmlns:a16="http://schemas.microsoft.com/office/drawing/2014/main" xmlns="" id="{1F3888C9-8DD8-499B-B3B6-79A00011117A}"/>
              </a:ext>
            </a:extLst>
          </p:cNvPr>
          <p:cNvSpPr>
            <a:spLocks noGrp="1"/>
          </p:cNvSpPr>
          <p:nvPr>
            <p:ph idx="17"/>
          </p:nvPr>
        </p:nvSpPr>
        <p:spPr>
          <a:xfrm>
            <a:off x="342327" y="1600200"/>
            <a:ext cx="8229600" cy="4724400"/>
          </a:xfrm>
        </p:spPr>
        <p:txBody>
          <a:bodyPr/>
          <a:lstStyle/>
          <a:p>
            <a:r>
              <a:rPr lang="el-GR" sz="2200" dirty="0"/>
              <a:t>Μετά τη Βιομηχανική Επανάσταση, οι εργαζόμενοι ανησυχούσαν μήπως αντικατασταθούν από την τεχνολογία.</a:t>
            </a:r>
          </a:p>
          <a:p>
            <a:r>
              <a:rPr lang="el-GR" sz="2200" dirty="0"/>
              <a:t>Το θέμα της </a:t>
            </a:r>
            <a:r>
              <a:rPr lang="el-GR" sz="2200" b="1" dirty="0"/>
              <a:t>τεχνολογικής ανεργίας </a:t>
            </a:r>
            <a:r>
              <a:rPr lang="el-GR" sz="2200" dirty="0"/>
              <a:t>συνήθως επανεμφανίζεται κάθε φορά που η ανεργία είναι υψηλή.  </a:t>
            </a:r>
          </a:p>
          <a:p>
            <a:r>
              <a:rPr lang="el-GR" sz="2200" dirty="0"/>
              <a:t>Ωστόσο, στην πιο πρωτόλεια μορφή του, το επιχείρημα ότι η τεχνολογική πρόοδος πρέπει αναγκαστικά να οδηγεί σε υψηλότερη ανεργία είναι προφανώς ψευδές.</a:t>
            </a:r>
            <a:endParaRPr lang="en-US" sz="2200" dirty="0"/>
          </a:p>
          <a:p>
            <a:endParaRPr lang="en-US" sz="2200" dirty="0"/>
          </a:p>
        </p:txBody>
      </p:sp>
    </p:spTree>
    <p:extLst>
      <p:ext uri="{BB962C8B-B14F-4D97-AF65-F5344CB8AC3E}">
        <p14:creationId xmlns:p14="http://schemas.microsoft.com/office/powerpoint/2010/main" xmlns="" val="359100062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430887"/>
          </a:xfrm>
        </p:spPr>
        <p:txBody>
          <a:bodyPr wrap="square">
            <a:spAutoFit/>
          </a:bodyPr>
          <a:lstStyle/>
          <a:p>
            <a:r>
              <a:rPr lang="en-US" sz="2800" dirty="0">
                <a:latin typeface="+mj-lt"/>
                <a:ea typeface="ヒラギノ角ゴ Pro W3" pitchFamily="-65" charset="-128"/>
              </a:rPr>
              <a:t>13.2 </a:t>
            </a:r>
            <a:r>
              <a:rPr lang="el-GR" sz="2800" dirty="0">
                <a:latin typeface="+mj-lt"/>
                <a:ea typeface="ヒラギノ角ゴ Pro W3" pitchFamily="-65" charset="-128"/>
              </a:rPr>
              <a:t>Ρομπότ και Ανεργία</a:t>
            </a:r>
            <a:r>
              <a:rPr lang="en-US" sz="2800" dirty="0">
                <a:latin typeface="+mj-lt"/>
                <a:ea typeface="ヒラギノ角ゴ Pro W3" pitchFamily="-65" charset="-128"/>
              </a:rPr>
              <a:t> (</a:t>
            </a:r>
            <a:r>
              <a:rPr lang="el-GR" sz="2800" dirty="0">
                <a:latin typeface="+mj-lt"/>
                <a:ea typeface="ヒラギノ角ゴ Pro W3" pitchFamily="-65" charset="-128"/>
              </a:rPr>
              <a:t>2</a:t>
            </a:r>
            <a:r>
              <a:rPr lang="en-US" sz="2800" dirty="0">
                <a:latin typeface="+mj-lt"/>
                <a:ea typeface="ヒラギノ角ゴ Pro W3" pitchFamily="-65" charset="-128"/>
              </a:rPr>
              <a:t> </a:t>
            </a:r>
            <a:r>
              <a:rPr lang="el-GR" sz="2800" dirty="0">
                <a:latin typeface="+mj-lt"/>
                <a:ea typeface="ヒラギノ角ゴ Pro W3" pitchFamily="-65" charset="-128"/>
              </a:rPr>
              <a:t>από</a:t>
            </a:r>
            <a:r>
              <a:rPr lang="en-US" sz="2800" dirty="0">
                <a:latin typeface="+mj-lt"/>
                <a:ea typeface="ヒラギノ角ゴ Pro W3" pitchFamily="-65" charset="-128"/>
              </a:rPr>
              <a:t> 4) </a:t>
            </a:r>
            <a:endParaRPr lang="en-US" sz="2800" dirty="0">
              <a:latin typeface="+mj-lt"/>
            </a:endParaRPr>
          </a:p>
        </p:txBody>
      </p:sp>
      <p:sp>
        <p:nvSpPr>
          <p:cNvPr id="18" name="Content Placeholder 17">
            <a:extLst>
              <a:ext uri="{FF2B5EF4-FFF2-40B4-BE49-F238E27FC236}">
                <a16:creationId xmlns:a16="http://schemas.microsoft.com/office/drawing/2014/main" xmlns="" id="{1F3888C9-8DD8-499B-B3B6-79A00011117A}"/>
              </a:ext>
            </a:extLst>
          </p:cNvPr>
          <p:cNvSpPr>
            <a:spLocks noGrp="1"/>
          </p:cNvSpPr>
          <p:nvPr>
            <p:ph idx="17"/>
          </p:nvPr>
        </p:nvSpPr>
        <p:spPr>
          <a:xfrm>
            <a:off x="342327" y="1219200"/>
            <a:ext cx="8229600" cy="4724400"/>
          </a:xfrm>
        </p:spPr>
        <p:txBody>
          <a:bodyPr/>
          <a:lstStyle/>
          <a:p>
            <a:r>
              <a:rPr lang="el-GR" sz="2200" dirty="0"/>
              <a:t>Οι σημαντικές βελτιώσεις στο βιοτικό επίπεδο που απολαμβάνουν οι προηγμένες χώρες έχουν προκύψει μαζί με μεγάλες αυξήσεις στην απασχόληση και χωρίς αύξηση του ποσοστού ανεργίας.</a:t>
            </a:r>
          </a:p>
          <a:p>
            <a:r>
              <a:rPr lang="el-GR" sz="2200" dirty="0"/>
              <a:t>Αυτές οι αυξήσεις του βιοτικού επιπέδου </a:t>
            </a:r>
            <a:r>
              <a:rPr lang="el-GR" sz="2200" dirty="0" err="1"/>
              <a:t>συνέπεσαν</a:t>
            </a:r>
            <a:r>
              <a:rPr lang="el-GR" sz="2200" dirty="0"/>
              <a:t> με την αύξηση της παραγωγικότητας.</a:t>
            </a:r>
          </a:p>
          <a:p>
            <a:r>
              <a:rPr lang="el-GR" sz="2200" dirty="0"/>
              <a:t>Ωστόσο, θα πρέπει να ληφθούν πιο σοβαρά υπόψη, οι πιο εξελιγμένες εκδοχές της υπόθεσης της τεχνολογικής ανεργίας.</a:t>
            </a:r>
            <a:endParaRPr lang="en-US" sz="2200" dirty="0"/>
          </a:p>
          <a:p>
            <a:endParaRPr lang="en-US" sz="2200" dirty="0"/>
          </a:p>
        </p:txBody>
      </p:sp>
    </p:spTree>
    <p:extLst>
      <p:ext uri="{BB962C8B-B14F-4D97-AF65-F5344CB8AC3E}">
        <p14:creationId xmlns:p14="http://schemas.microsoft.com/office/powerpoint/2010/main" xmlns="" val="2038011699"/>
      </p:ext>
    </p:extLst>
  </p:cSld>
  <p:clrMapOvr>
    <a:masterClrMapping/>
  </p:clrMapOvr>
</p:sld>
</file>

<file path=ppt/theme/theme1.xml><?xml version="1.0" encoding="utf-8"?>
<a:theme xmlns:a="http://schemas.openxmlformats.org/drawingml/2006/main" name="508 Lecture">
  <a:themeElements>
    <a:clrScheme name="Custom 7">
      <a:dk1>
        <a:sysClr val="windowText" lastClr="000000"/>
      </a:dk1>
      <a:lt1>
        <a:sysClr val="window" lastClr="FFFFFF"/>
      </a:lt1>
      <a:dk2>
        <a:srgbClr val="000000"/>
      </a:dk2>
      <a:lt2>
        <a:srgbClr val="007FA3"/>
      </a:lt2>
      <a:accent1>
        <a:srgbClr val="3C1581"/>
      </a:accent1>
      <a:accent2>
        <a:srgbClr val="1A6C7C"/>
      </a:accent2>
      <a:accent3>
        <a:srgbClr val="CC730D"/>
      </a:accent3>
      <a:accent4>
        <a:srgbClr val="B2AA00"/>
      </a:accent4>
      <a:accent5>
        <a:srgbClr val="1B9332"/>
      </a:accent5>
      <a:accent6>
        <a:srgbClr val="7F7F7F"/>
      </a:accent6>
      <a:hlink>
        <a:srgbClr val="3C1581"/>
      </a:hlink>
      <a:folHlink>
        <a:srgbClr val="7F7F7F"/>
      </a:folHlink>
    </a:clrScheme>
    <a:fontScheme name="Office Classic 2">
      <a:majorFont>
        <a:latin typeface="Arial"/>
        <a:ea typeface=""/>
        <a:cs typeface=""/>
        <a:font script="Jpan" typeface="Arial"/>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Arial"/>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a:noFill/>
        </a:ln>
      </a:spPr>
      <a:bodyPr rtlCol="0" anchor="ctr"/>
      <a:lstStyle>
        <a:defPPr algn="ctr">
          <a:defRPr sz="2000" dirty="0" err="1" smtClean="0"/>
        </a:defPPr>
      </a:lstStyle>
      <a:style>
        <a:lnRef idx="2">
          <a:schemeClr val="accent1">
            <a:shade val="50000"/>
          </a:schemeClr>
        </a:lnRef>
        <a:fillRef idx="1">
          <a:schemeClr val="accent1"/>
        </a:fillRef>
        <a:effectRef idx="0">
          <a:schemeClr val="accent1"/>
        </a:effectRef>
        <a:fontRef idx="minor">
          <a:schemeClr val="lt1"/>
        </a:fontRef>
      </a:style>
    </a:spDef>
    <a:lnDef>
      <a:spPr>
        <a:ln>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none" rtlCol="0">
        <a:spAutoFit/>
      </a:bodyPr>
      <a:lstStyle>
        <a:defPPr>
          <a:defRPr sz="2000" dirty="0" err="1" smtClean="0"/>
        </a:defPPr>
      </a:lstStyle>
    </a:txDef>
  </a:objectDefaults>
  <a:extraClrSchemeLst/>
</a:theme>
</file>

<file path=ppt/theme/theme2.xml><?xml version="1.0" encoding="utf-8"?>
<a:theme xmlns:a="http://schemas.openxmlformats.org/drawingml/2006/main" name="Office Theme">
  <a:themeElements>
    <a:clrScheme name="Pearson 508">
      <a:dk1>
        <a:sysClr val="windowText" lastClr="000000"/>
      </a:dk1>
      <a:lt1>
        <a:sysClr val="window" lastClr="FFFFFF"/>
      </a:lt1>
      <a:dk2>
        <a:srgbClr val="000000"/>
      </a:dk2>
      <a:lt2>
        <a:srgbClr val="EEEEEE"/>
      </a:lt2>
      <a:accent1>
        <a:srgbClr val="3C1581"/>
      </a:accent1>
      <a:accent2>
        <a:srgbClr val="1A6C7C"/>
      </a:accent2>
      <a:accent3>
        <a:srgbClr val="CC730D"/>
      </a:accent3>
      <a:accent4>
        <a:srgbClr val="B2AA00"/>
      </a:accent4>
      <a:accent5>
        <a:srgbClr val="1B9332"/>
      </a:accent5>
      <a:accent6>
        <a:srgbClr val="7F7F7F"/>
      </a:accent6>
      <a:hlink>
        <a:srgbClr val="3C1581"/>
      </a:hlink>
      <a:folHlink>
        <a:srgbClr val="7F7F7F"/>
      </a:folHlink>
    </a:clrScheme>
    <a:fontScheme name="Office Classic 2">
      <a:majorFont>
        <a:latin typeface="Arial"/>
        <a:ea typeface=""/>
        <a:cs typeface=""/>
        <a:font script="Jpan" typeface="Arial"/>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Arial"/>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Pearson 508">
      <a:dk1>
        <a:sysClr val="windowText" lastClr="000000"/>
      </a:dk1>
      <a:lt1>
        <a:sysClr val="window" lastClr="FFFFFF"/>
      </a:lt1>
      <a:dk2>
        <a:srgbClr val="000000"/>
      </a:dk2>
      <a:lt2>
        <a:srgbClr val="EEEEEE"/>
      </a:lt2>
      <a:accent1>
        <a:srgbClr val="3C1581"/>
      </a:accent1>
      <a:accent2>
        <a:srgbClr val="1A6C7C"/>
      </a:accent2>
      <a:accent3>
        <a:srgbClr val="CC730D"/>
      </a:accent3>
      <a:accent4>
        <a:srgbClr val="B2AA00"/>
      </a:accent4>
      <a:accent5>
        <a:srgbClr val="1B9332"/>
      </a:accent5>
      <a:accent6>
        <a:srgbClr val="7F7F7F"/>
      </a:accent6>
      <a:hlink>
        <a:srgbClr val="3C1581"/>
      </a:hlink>
      <a:folHlink>
        <a:srgbClr val="7F7F7F"/>
      </a:folHlink>
    </a:clrScheme>
    <a:fontScheme name="Office Classic 2">
      <a:majorFont>
        <a:latin typeface="Arial"/>
        <a:ea typeface=""/>
        <a:cs typeface=""/>
        <a:font script="Jpan" typeface="Arial"/>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Arial"/>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682</TotalTime>
  <Words>6145</Words>
  <Application>Microsoft Office PowerPoint</Application>
  <PresentationFormat>Προβολή στην οθόνη (4:3)</PresentationFormat>
  <Paragraphs>346</Paragraphs>
  <Slides>30</Slides>
  <Notes>29</Notes>
  <HiddenSlides>0</HiddenSlides>
  <MMClips>0</MMClips>
  <ScaleCrop>false</ScaleCrop>
  <HeadingPairs>
    <vt:vector size="4" baseType="variant">
      <vt:variant>
        <vt:lpstr>Θέμα</vt:lpstr>
      </vt:variant>
      <vt:variant>
        <vt:i4>1</vt:i4>
      </vt:variant>
      <vt:variant>
        <vt:lpstr>Τίτλοι διαφανειών</vt:lpstr>
      </vt:variant>
      <vt:variant>
        <vt:i4>30</vt:i4>
      </vt:variant>
    </vt:vector>
  </HeadingPairs>
  <TitlesOfParts>
    <vt:vector size="31" baseType="lpstr">
      <vt:lpstr>508 Lecture</vt:lpstr>
      <vt:lpstr>Μακροοικονομική</vt:lpstr>
      <vt:lpstr>Σχεδιάγραμμα Κεφαλαίου 13</vt:lpstr>
      <vt:lpstr>Οι Δυσκολίες της Ανάπτυξης</vt:lpstr>
      <vt:lpstr>13.1 Το Μέλλον της Τεχνολογικής Προόδου  (1 από 4)</vt:lpstr>
      <vt:lpstr>13.1 Το Μέλλον της Τεχνολογικής Προόδου  (2 από 4) </vt:lpstr>
      <vt:lpstr>13.1 Το Μέλλον της Τεχνολογικής Προόδου  (3 από 4) </vt:lpstr>
      <vt:lpstr>13.1 Το Μέλλον της Τεχνολογικής Προόδου  (4 από 4) </vt:lpstr>
      <vt:lpstr>13.2 Ρομπότ και Ανεργία (1 από 4)</vt:lpstr>
      <vt:lpstr>13.2 Ρομπότ και Ανεργία (2 από 4) </vt:lpstr>
      <vt:lpstr>13.2 Ρομπότ και Ανεργία (3 από 4) </vt:lpstr>
      <vt:lpstr>13.2 Ρομπότ και Ανεργία (4 από 4) </vt:lpstr>
      <vt:lpstr>13.3 Ανάπτυξη, Ανατροπή και Ανισότητα  (1 από 10)</vt:lpstr>
      <vt:lpstr>ΠΛΑΙΣΙΟ ΕΠΙΚΕΝΤΡΩΣΗΣ: Καταστροφή θέσεων εργασίας, ανατροπή και απώλεια κερδών</vt:lpstr>
      <vt:lpstr>13.3 Ανάπτυξη, Ανατροπή και Ανισότητα  (2 από 10)</vt:lpstr>
      <vt:lpstr>13.3 Ανάπτυξη, Ανατροπή και Ανισότητα  (3 από 10)</vt:lpstr>
      <vt:lpstr>ΠΛΑΙΣΙΟ ΕΠΙΚΕΝΤΡΩΣΗΣ: Τεχνολογία, Εκπαίδευση και Ανισότητα</vt:lpstr>
      <vt:lpstr>13.3 Ανάπτυξη, Ανατροπή και Ανισότητα  (4 από 10)</vt:lpstr>
      <vt:lpstr>13.3 Ανάπτυξη, Ανατροπή και Ανισότητα  (5 από 10) </vt:lpstr>
      <vt:lpstr>13.3 Ανάπτυξη, Ανατροπή και Ανισότητα  (6 από 10) </vt:lpstr>
      <vt:lpstr>ΠΛΑΙΣΙΟ ΕΠΙΚΕΝΤΡΩΣΗΣ: Ανισότητα και συντελεστής Gini</vt:lpstr>
      <vt:lpstr>13.3 Ανάπτυξη, Ανατροπή και Ανισότητα  (7 από 10)</vt:lpstr>
      <vt:lpstr>13.3 Ανάπτυξη, Ανατροπή και Ανισότητα  (8 από 10) </vt:lpstr>
      <vt:lpstr>13.3 Ανάπτυξη, Ανατροπή και Ανισότητα  (9 από 10) </vt:lpstr>
      <vt:lpstr>13.3 Ανάπτυξη, Ανατροπή και Ανισότητα  (10 από 10) </vt:lpstr>
      <vt:lpstr>13.4 Κλιματική Αλλαγή και Υπερθέρμανση του Πλανήτη (1 από 5)</vt:lpstr>
      <vt:lpstr>13.4 Κλιματική Αλλαγή και Υπερθέρμανση του Πλανήτη (2 από 5) </vt:lpstr>
      <vt:lpstr>13.4 Κλιματική Αλλαγή και Υπερθέρμανση του Πλανήτη (3 από 5) </vt:lpstr>
      <vt:lpstr>13.4 Κλιματική Αλλαγή και Υπερθέρμανση του Πλανήτη (4 από 5) </vt:lpstr>
      <vt:lpstr>13.4 Κλιματική Αλλαγή και Υπερθέρμανση του Πλανήτη (5 από 5) </vt:lpstr>
      <vt:lpstr>Copyright</vt:lpstr>
    </vt:vector>
  </TitlesOfParts>
  <Company>Pearson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Macroeconomics, Eighth Edition, Chapter 13, Technological Progress: The Short, the Medium, and the Long Run</dc:title>
  <dc:subject>Economics</dc:subject>
  <dc:creator>Blanchard</dc:creator>
  <cp:keywords>Economics</cp:keywords>
  <cp:lastModifiedBy>VOTIS</cp:lastModifiedBy>
  <cp:revision>5076</cp:revision>
  <dcterms:created xsi:type="dcterms:W3CDTF">2014-07-14T20:04:21Z</dcterms:created>
  <dcterms:modified xsi:type="dcterms:W3CDTF">2022-05-22T15:43:17Z</dcterms:modified>
</cp:coreProperties>
</file>