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0"/>
  </p:notesMasterIdLst>
  <p:sldIdLst>
    <p:sldId id="256" r:id="rId2"/>
    <p:sldId id="259" r:id="rId3"/>
    <p:sldId id="257" r:id="rId4"/>
    <p:sldId id="284" r:id="rId5"/>
    <p:sldId id="285" r:id="rId6"/>
    <p:sldId id="258" r:id="rId7"/>
    <p:sldId id="260" r:id="rId8"/>
    <p:sldId id="261" r:id="rId9"/>
    <p:sldId id="262" r:id="rId10"/>
    <p:sldId id="264" r:id="rId11"/>
    <p:sldId id="265" r:id="rId12"/>
    <p:sldId id="266" r:id="rId13"/>
    <p:sldId id="267" r:id="rId14"/>
    <p:sldId id="268" r:id="rId15"/>
    <p:sldId id="269" r:id="rId16"/>
    <p:sldId id="270" r:id="rId17"/>
    <p:sldId id="271" r:id="rId18"/>
    <p:sldId id="272" r:id="rId19"/>
    <p:sldId id="274" r:id="rId20"/>
    <p:sldId id="275" r:id="rId21"/>
    <p:sldId id="276" r:id="rId22"/>
    <p:sldId id="277" r:id="rId23"/>
    <p:sldId id="278" r:id="rId24"/>
    <p:sldId id="279" r:id="rId25"/>
    <p:sldId id="280" r:id="rId26"/>
    <p:sldId id="281" r:id="rId27"/>
    <p:sldId id="282" r:id="rId28"/>
    <p:sldId id="283" r:id="rId29"/>
  </p:sldIdLst>
  <p:sldSz cx="9144000" cy="5143500" type="screen16x9"/>
  <p:notesSz cx="6858000" cy="9144000"/>
  <p:embeddedFontLst>
    <p:embeddedFont>
      <p:font typeface="Quicksand" panose="020B0604020202020204" charset="0"/>
      <p:regular r:id="rId31"/>
      <p:bold r:id="rId32"/>
    </p:embeddedFont>
    <p:embeddedFont>
      <p:font typeface="Quicksand Medium" panose="020B0604020202020204" charset="0"/>
      <p:regular r:id="rId33"/>
      <p:bold r:id="rId34"/>
    </p:embeddedFont>
    <p:embeddedFont>
      <p:font typeface="Roboto" panose="02000000000000000000" pitchFamily="2" charset="0"/>
      <p:regular r:id="rId35"/>
      <p:bold r:id="rId36"/>
      <p:italic r:id="rId37"/>
      <p:boldItalic r:id="rId38"/>
    </p:embeddedFont>
    <p:embeddedFont>
      <p:font typeface="Roboto Medium" panose="020000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D84E771-BC29-4052-B594-F3A6FF58D33F}">
  <a:tblStyle styleId="{1D84E771-BC29-4052-B594-F3A6FF58D33F}"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06" autoAdjust="0"/>
  </p:normalViewPr>
  <p:slideViewPr>
    <p:cSldViewPr snapToGrid="0">
      <p:cViewPr>
        <p:scale>
          <a:sx n="75" d="100"/>
          <a:sy n="75" d="100"/>
        </p:scale>
        <p:origin x="1666" y="3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raspberrypi.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nc-nd/4.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rgo.ucsd.edu/"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rpf.io/xai-5-v1"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s://pixabay.com/photos/banana-good-food-healthy-fruit-1949166/" TargetMode="External"/><Relationship Id="rId13" Type="http://schemas.openxmlformats.org/officeDocument/2006/relationships/hyperlink" Target="https://pixabay.com/photos/banana-fruit-healthy-yellow-nature-1237404/" TargetMode="External"/><Relationship Id="rId3" Type="http://schemas.openxmlformats.org/officeDocument/2006/relationships/hyperlink" Target="https://pixabay.com/photos/fruits-healthy-vitamins-eat-diet-2202411/" TargetMode="External"/><Relationship Id="rId7" Type="http://schemas.openxmlformats.org/officeDocument/2006/relationships/hyperlink" Target="https://pixabay.com/photos/banana-fruit-health-2409385/" TargetMode="External"/><Relationship Id="rId12" Type="http://schemas.openxmlformats.org/officeDocument/2006/relationships/hyperlink" Target="https://pixabay.com/photos/banana-fruit-food-health-healthy-3188325/"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pixabay.com/photos/banana-fruit-yellow-1504956/" TargetMode="External"/><Relationship Id="rId11" Type="http://schemas.openxmlformats.org/officeDocument/2006/relationships/hyperlink" Target="https://pixabay.com/photos/banana-yellow-green-fruit-325461/" TargetMode="External"/><Relationship Id="rId5" Type="http://schemas.openxmlformats.org/officeDocument/2006/relationships/hyperlink" Target="https://pixabay.com/illustrations/banana-southern-fruit-yellow-meal-1425576/" TargetMode="External"/><Relationship Id="rId10" Type="http://schemas.openxmlformats.org/officeDocument/2006/relationships/hyperlink" Target="https://pixabay.com/photos/fruit-bananas-png-yellow-cut-out-1218133/" TargetMode="External"/><Relationship Id="rId4" Type="http://schemas.openxmlformats.org/officeDocument/2006/relationships/hyperlink" Target="https://pixabay.com/photos/banana-fruit-food-southern-fruit-2109006/" TargetMode="External"/><Relationship Id="rId9" Type="http://schemas.openxmlformats.org/officeDocument/2006/relationships/hyperlink" Target="https://pixabay.com/photos/bananas-fruit-yummy-cute-yellow-3117509/" TargetMode="External"/><Relationship Id="rId14" Type="http://schemas.openxmlformats.org/officeDocument/2006/relationships/hyperlink" Target="https://pixabay.com/photos/bananas-fruit-healthy-yellow-1646543/"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ixabay.com/photos/apples-fruits-basket-woven-food-2607193/"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pixabay.com/vectors/weather-icons-cloud-meteorology-160759/"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pixabay.com/service/license/"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rgbClr val="666666"/>
                </a:solidFill>
                <a:latin typeface="Roboto"/>
                <a:ea typeface="Roboto"/>
                <a:cs typeface="Roboto"/>
                <a:sym typeface="Roboto"/>
              </a:rPr>
              <a:t>Αυτός ο πόρος διατίθεται από το </a:t>
            </a:r>
            <a:r>
              <a:rPr lang="en-US" sz="1000" u="sng">
                <a:solidFill>
                  <a:srgbClr val="1155CC"/>
                </a:solidFill>
                <a:latin typeface="Roboto"/>
                <a:ea typeface="Roboto"/>
                <a:cs typeface="Roboto"/>
                <a:sym typeface="Roboto"/>
                <a:hlinkClick r:id="rId3">
                  <a:extLst>
                    <a:ext uri="{A12FA001-AC4F-418D-AE19-62706E023703}">
                      <ahyp:hlinkClr xmlns:ahyp="http://schemas.microsoft.com/office/drawing/2018/hyperlinkcolor" val="tx"/>
                    </a:ext>
                  </a:extLst>
                </a:hlinkClick>
              </a:rPr>
              <a:t>Raspberry Pi Foundation</a:t>
            </a:r>
            <a:r>
              <a:rPr lang="en-US" sz="1000">
                <a:solidFill>
                  <a:srgbClr val="666666"/>
                </a:solidFill>
                <a:latin typeface="Roboto"/>
                <a:ea typeface="Roboto"/>
                <a:cs typeface="Roboto"/>
                <a:sym typeface="Roboto"/>
              </a:rPr>
              <a:t> με άδεια χρήσης Creative Commons Attribution-NonCommercial-NoDerivatives 4.0 International Public License (CC BY-NC-ND 4.0). Για περισσότερες πληροφορίες σχετικά με την άδεια αυτή, ανατρέξτε στην ηλεκτρονική διεύθυνση </a:t>
            </a:r>
            <a:r>
              <a:rPr lang="en-US" sz="1000" u="sng">
                <a:solidFill>
                  <a:srgbClr val="1155CC"/>
                </a:solidFill>
                <a:latin typeface="Roboto"/>
                <a:ea typeface="Roboto"/>
                <a:cs typeface="Roboto"/>
                <a:sym typeface="Roboto"/>
                <a:hlinkClick r:id="rId4">
                  <a:extLst>
                    <a:ext uri="{A12FA001-AC4F-418D-AE19-62706E023703}">
                      <ahyp:hlinkClr xmlns:ahyp="http://schemas.microsoft.com/office/drawing/2018/hyperlinkcolor" val="tx"/>
                    </a:ext>
                  </a:extLst>
                </a:hlinkClick>
              </a:rPr>
              <a:t>creativecommons.org/licenses/by-nc-nd/4.0</a:t>
            </a:r>
            <a:r>
              <a:rPr lang="en-US" sz="1000">
                <a:solidFill>
                  <a:srgbClr val="666666"/>
                </a:solidFill>
                <a:latin typeface="Roboto"/>
                <a:ea typeface="Roboto"/>
                <a:cs typeface="Roboto"/>
                <a:sym typeface="Roboto"/>
              </a:rPr>
              <a:t>.</a:t>
            </a:r>
            <a:endParaRPr sz="1000">
              <a:solidFill>
                <a:srgbClr val="666666"/>
              </a:solidFill>
              <a:latin typeface="Roboto"/>
              <a:ea typeface="Roboto"/>
              <a:cs typeface="Roboto"/>
              <a:sym typeface="Roboto"/>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ωκεανού: </a:t>
            </a:r>
            <a:r>
              <a:rPr lang="en-US" sz="1000" u="sng">
                <a:solidFill>
                  <a:schemeClr val="hlink"/>
                </a:solidFill>
                <a:latin typeface="Roboto"/>
                <a:ea typeface="Roboto"/>
                <a:cs typeface="Roboto"/>
                <a:sym typeface="Roboto"/>
                <a:hlinkClick r:id="rId3"/>
              </a:rPr>
              <a:t>https://argo.ucsd.edu/</a:t>
            </a:r>
            <a:endParaRPr sz="1000">
              <a:latin typeface="Roboto"/>
              <a:ea typeface="Roboto"/>
              <a:cs typeface="Roboto"/>
              <a:sym typeface="Roboto"/>
            </a:endParaRPr>
          </a:p>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ψευδών ειδήσεων: Raspberry Pi Foundation</a:t>
            </a:r>
            <a:endParaRPr sz="1000">
              <a:latin typeface="Roboto"/>
              <a:ea typeface="Roboto"/>
              <a:cs typeface="Roboto"/>
              <a:sym typeface="Roboto"/>
            </a:endParaRPr>
          </a:p>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οργανικών αποβλήτων: https://pixabay.com/photos/compost-ecology-waste-garden-6053136/</a:t>
            </a:r>
            <a:endParaRPr sz="1000">
              <a:latin typeface="Roboto"/>
              <a:ea typeface="Roboto"/>
              <a:cs typeface="Roboto"/>
              <a:sym typeface="Roboto"/>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βίντεο: Raspberry Pi Foundation - </a:t>
            </a:r>
            <a:r>
              <a:rPr lang="en-US" sz="1000" u="sng">
                <a:solidFill>
                  <a:schemeClr val="hlink"/>
                </a:solidFill>
                <a:latin typeface="Roboto"/>
                <a:ea typeface="Roboto"/>
                <a:cs typeface="Roboto"/>
                <a:sym typeface="Roboto"/>
                <a:hlinkClick r:id="rId3"/>
              </a:rPr>
              <a:t>rpf.io/xai-5-v1</a:t>
            </a:r>
            <a:r>
              <a:rPr lang="en-US" sz="1000">
                <a:latin typeface="Roboto"/>
                <a:ea typeface="Roboto"/>
                <a:cs typeface="Roboto"/>
                <a:sym typeface="Roboto"/>
              </a:rPr>
              <a:t> </a:t>
            </a:r>
            <a:endParaRPr sz="1000">
              <a:latin typeface="Roboto"/>
              <a:ea typeface="Roboto"/>
              <a:cs typeface="Roboto"/>
              <a:sym typeface="Roboto"/>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6" name="Google Shape;15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solidFill>
                  <a:schemeClr val="dk1"/>
                </a:solidFill>
                <a:latin typeface="Roboto"/>
                <a:ea typeface="Roboto"/>
                <a:cs typeface="Roboto"/>
                <a:sym typeface="Roboto"/>
              </a:rPr>
              <a:t>Πηγή εικόνας: Raspberry Pi Foundation</a:t>
            </a:r>
            <a:endParaRPr sz="1000">
              <a:latin typeface="Roboto"/>
              <a:ea typeface="Roboto"/>
              <a:cs typeface="Roboto"/>
              <a:sym typeface="Roboto"/>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Πηγές εικόνων:</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3"/>
              </a:rPr>
              <a:t>https://pixabay.com/photos/fruits-healthy-vitamins-eat-diet-2202411/</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4"/>
              </a:rPr>
              <a:t>https://pixabay.com/photos/banana-fruit-food-southern-fruit-2109006/</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5"/>
              </a:rPr>
              <a:t>https://pixabay.com/illustrations/banana-southern-fruit-yellow-meal-1425576/</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6"/>
              </a:rPr>
              <a:t>https://pixabay.com/photos/banana-fruit-yellow-1504956/</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7"/>
              </a:rPr>
              <a:t>https://pixabay.com/photos/banana-fruit-health-2409385/</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8"/>
              </a:rPr>
              <a:t>https://pixabay.com/photos/banana-good-food-healthy-fruit-1949166/</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9"/>
              </a:rPr>
              <a:t>https://pixabay.com/photos/bananas-fruit-yummy-cute-yellow-3117509/</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10"/>
              </a:rPr>
              <a:t>https://pixabay.com/photos/fruit-bananas-png-yellow-cut-out-1218133/</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11"/>
              </a:rPr>
              <a:t>https://pixabay.com/photos/banana-yellow-green-fruit-325461/</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12"/>
              </a:rPr>
              <a:t>https://pixabay.com/photos/banana-fruit-food-health-healthy-3188325/</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US" sz="1000" u="sng">
                <a:solidFill>
                  <a:schemeClr val="hlink"/>
                </a:solidFill>
                <a:latin typeface="Roboto"/>
                <a:ea typeface="Roboto"/>
                <a:cs typeface="Roboto"/>
                <a:sym typeface="Roboto"/>
                <a:hlinkClick r:id="rId13"/>
              </a:rPr>
              <a:t>https://pixabay.com/photos/banana-fruit-healthy-yellow-nature-1237404/</a:t>
            </a:r>
            <a:r>
              <a:rPr lang="en-US" sz="1000">
                <a:solidFill>
                  <a:schemeClr val="dk1"/>
                </a:solidFill>
                <a:latin typeface="Roboto"/>
                <a:ea typeface="Roboto"/>
                <a:cs typeface="Roboto"/>
                <a:sym typeface="Roboto"/>
              </a:rPr>
              <a:t> </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SzPts val="1100"/>
              <a:buNone/>
            </a:pPr>
            <a:r>
              <a:rPr lang="en-US" sz="1000" u="sng">
                <a:solidFill>
                  <a:schemeClr val="hlink"/>
                </a:solidFill>
                <a:latin typeface="Roboto"/>
                <a:ea typeface="Roboto"/>
                <a:cs typeface="Roboto"/>
                <a:sym typeface="Roboto"/>
                <a:hlinkClick r:id="rId14"/>
              </a:rPr>
              <a:t>https://pixabay.com/photos/bananas-fruit-healthy-yellow-1646543/</a:t>
            </a:r>
            <a:r>
              <a:rPr lang="en-US" sz="1000">
                <a:solidFill>
                  <a:schemeClr val="dk1"/>
                </a:solidFill>
                <a:latin typeface="Roboto"/>
                <a:ea typeface="Roboto"/>
                <a:cs typeface="Roboto"/>
                <a:sym typeface="Roboto"/>
              </a:rPr>
              <a:t> </a:t>
            </a:r>
            <a:endParaRPr sz="1000">
              <a:latin typeface="Roboto"/>
              <a:ea typeface="Roboto"/>
              <a:cs typeface="Roboto"/>
              <a:sym typeface="Roboto"/>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8" name="Google Shape;208;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endParaRPr>
              <a:latin typeface="Quicksand"/>
              <a:ea typeface="Quicksand"/>
              <a:cs typeface="Quicksand"/>
              <a:sym typeface="Quicksan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2" name="Google Shape;232;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1" name="Google Shape;24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https://pixabay.com/photos/apples-fruits-basket-woven-food-2607193/</a:t>
            </a:r>
            <a:endParaRPr sz="1000">
              <a:latin typeface="Roboto"/>
              <a:ea typeface="Roboto"/>
              <a:cs typeface="Roboto"/>
              <a:sym typeface="Roboto"/>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0" name="Google Shape;250;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1000">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https://pixabay.com/vectors/weather-icons-cloud-meteorology-160759/</a:t>
            </a:r>
            <a:endParaRPr sz="1000">
              <a:latin typeface="Roboto"/>
              <a:ea typeface="Roboto"/>
              <a:cs typeface="Roboto"/>
              <a:sym typeface="Roboto"/>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1000">
                <a:solidFill>
                  <a:schemeClr val="dk1"/>
                </a:solidFill>
                <a:latin typeface="Roboto"/>
                <a:ea typeface="Roboto"/>
                <a:cs typeface="Roboto"/>
                <a:sym typeface="Roboto"/>
              </a:rPr>
              <a:t>Πηγή εικόνας: </a:t>
            </a:r>
            <a:r>
              <a:rPr lang="en-US" sz="1000" u="sng">
                <a:solidFill>
                  <a:schemeClr val="hlink"/>
                </a:solidFill>
                <a:latin typeface="Roboto"/>
                <a:ea typeface="Roboto"/>
                <a:cs typeface="Roboto"/>
                <a:sym typeface="Roboto"/>
                <a:hlinkClick r:id="rId3"/>
              </a:rPr>
              <a:t>Pixabay</a:t>
            </a:r>
            <a:endParaRPr sz="1000">
              <a:solidFill>
                <a:schemeClr val="dk1"/>
              </a:solidFill>
              <a:latin typeface="Roboto"/>
              <a:ea typeface="Roboto"/>
              <a:cs typeface="Roboto"/>
              <a:sym typeface="Roboto"/>
            </a:endParaRPr>
          </a:p>
          <a:p>
            <a:pPr marL="0" lvl="0" indent="0" algn="l" rtl="0">
              <a:lnSpc>
                <a:spcPct val="100000"/>
              </a:lnSpc>
              <a:spcBef>
                <a:spcPts val="300"/>
              </a:spcBef>
              <a:spcAft>
                <a:spcPts val="0"/>
              </a:spcAft>
              <a:buClr>
                <a:schemeClr val="dk1"/>
              </a:buClr>
              <a:buSzPts val="1100"/>
              <a:buFont typeface="Arial"/>
              <a:buNone/>
            </a:pPr>
            <a:r>
              <a:rPr lang="en-US" sz="1000">
                <a:solidFill>
                  <a:schemeClr val="dk1"/>
                </a:solidFill>
                <a:latin typeface="Roboto"/>
                <a:ea typeface="Roboto"/>
                <a:cs typeface="Roboto"/>
                <a:sym typeface="Roboto"/>
              </a:rPr>
              <a:t>Για περισσότερες πληροφορίες σχετικά με τους όρους αδειοδότησης της Pixabay, </a:t>
            </a:r>
            <a:r>
              <a:rPr lang="en-US" sz="1000" u="sng">
                <a:solidFill>
                  <a:schemeClr val="hlink"/>
                </a:solidFill>
                <a:latin typeface="Roboto"/>
                <a:ea typeface="Roboto"/>
                <a:cs typeface="Roboto"/>
                <a:sym typeface="Roboto"/>
                <a:hlinkClick r:id="rId4"/>
              </a:rPr>
              <a:t>επισκεφτείτε αυτήν τη σελίδα</a:t>
            </a:r>
            <a:r>
              <a:rPr lang="en-US" sz="1000">
                <a:solidFill>
                  <a:schemeClr val="dk1"/>
                </a:solidFill>
                <a:latin typeface="Roboto"/>
                <a:ea typeface="Roboto"/>
                <a:cs typeface="Roboto"/>
                <a:sym typeface="Roboto"/>
              </a:rPr>
              <a:t>.</a:t>
            </a:r>
            <a:endParaRPr sz="1000">
              <a:latin typeface="Roboto"/>
              <a:ea typeface="Roboto"/>
              <a:cs typeface="Roboto"/>
              <a:sym typeface="Roboto"/>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4" name="Google Shape;27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59F940F9-D04B-F6A3-B286-DBBC7C3CF6EC}"/>
            </a:ext>
          </a:extLst>
        </p:cNvPr>
        <p:cNvGrpSpPr/>
        <p:nvPr/>
      </p:nvGrpSpPr>
      <p:grpSpPr>
        <a:xfrm>
          <a:off x="0" y="0"/>
          <a:ext cx="0" cy="0"/>
          <a:chOff x="0" y="0"/>
          <a:chExt cx="0" cy="0"/>
        </a:xfrm>
      </p:grpSpPr>
      <p:sp>
        <p:nvSpPr>
          <p:cNvPr id="52" name="Google Shape;52;p2:notes">
            <a:extLst>
              <a:ext uri="{FF2B5EF4-FFF2-40B4-BE49-F238E27FC236}">
                <a16:creationId xmlns:a16="http://schemas.microsoft.com/office/drawing/2014/main" id="{B764B66D-FEAC-112E-4530-8CA3EE5F27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2:notes">
            <a:extLst>
              <a:ext uri="{FF2B5EF4-FFF2-40B4-BE49-F238E27FC236}">
                <a16:creationId xmlns:a16="http://schemas.microsoft.com/office/drawing/2014/main" id="{B969957C-C4E2-ECA6-EF8A-F6D0C4815346}"/>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extLst>
      <p:ext uri="{BB962C8B-B14F-4D97-AF65-F5344CB8AC3E}">
        <p14:creationId xmlns:p14="http://schemas.microsoft.com/office/powerpoint/2010/main" val="1240316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a:extLst>
            <a:ext uri="{FF2B5EF4-FFF2-40B4-BE49-F238E27FC236}">
              <a16:creationId xmlns:a16="http://schemas.microsoft.com/office/drawing/2014/main" id="{EC2B879B-BD1B-0735-CA81-6CA2F7C59989}"/>
            </a:ext>
          </a:extLst>
        </p:cNvPr>
        <p:cNvGrpSpPr/>
        <p:nvPr/>
      </p:nvGrpSpPr>
      <p:grpSpPr>
        <a:xfrm>
          <a:off x="0" y="0"/>
          <a:ext cx="0" cy="0"/>
          <a:chOff x="0" y="0"/>
          <a:chExt cx="0" cy="0"/>
        </a:xfrm>
      </p:grpSpPr>
      <p:sp>
        <p:nvSpPr>
          <p:cNvPr id="52" name="Google Shape;52;p2:notes">
            <a:extLst>
              <a:ext uri="{FF2B5EF4-FFF2-40B4-BE49-F238E27FC236}">
                <a16:creationId xmlns:a16="http://schemas.microsoft.com/office/drawing/2014/main" id="{BDC9FAA3-78FE-2B15-7B4B-B2889B992FC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2:notes">
            <a:extLst>
              <a:ext uri="{FF2B5EF4-FFF2-40B4-BE49-F238E27FC236}">
                <a16:creationId xmlns:a16="http://schemas.microsoft.com/office/drawing/2014/main" id="{B10F42DE-8E97-2379-61AB-9711DB0118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extLst>
      <p:ext uri="{BB962C8B-B14F-4D97-AF65-F5344CB8AC3E}">
        <p14:creationId xmlns:p14="http://schemas.microsoft.com/office/powerpoint/2010/main" val="3224296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1" name="Google Shape;121;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110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_3">
    <p:bg>
      <p:bgPr>
        <a:solidFill>
          <a:srgbClr val="F7F7F7"/>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58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subTitle" idx="1"/>
          </p:nvPr>
        </p:nvSpPr>
        <p:spPr>
          <a:xfrm>
            <a:off x="532725" y="2665400"/>
            <a:ext cx="8095800" cy="731100"/>
          </a:xfrm>
          <a:prstGeom prst="rect">
            <a:avLst/>
          </a:prstGeom>
          <a:noFill/>
          <a:ln>
            <a:noFill/>
          </a:ln>
        </p:spPr>
        <p:txBody>
          <a:bodyPr spcFirstLastPara="1" wrap="square" lIns="91425" tIns="91425" rIns="91425" bIns="91425" anchor="t" anchorCtr="0">
            <a:noAutofit/>
          </a:bodyPr>
          <a:lstStyle>
            <a:lvl1pPr lvl="0" algn="l">
              <a:lnSpc>
                <a:spcPct val="115000"/>
              </a:lnSpc>
              <a:spcBef>
                <a:spcPts val="0"/>
              </a:spcBef>
              <a:spcAft>
                <a:spcPts val="0"/>
              </a:spcAft>
              <a:buSzPts val="1800"/>
              <a:buNone/>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
        <p:nvSpPr>
          <p:cNvPr id="12" name="Google Shape;12;p2"/>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pic>
        <p:nvPicPr>
          <p:cNvPr id="13" name="Google Shape;13;p2"/>
          <p:cNvPicPr preferRelativeResize="0"/>
          <p:nvPr/>
        </p:nvPicPr>
        <p:blipFill rotWithShape="1">
          <a:blip r:embed="rId2">
            <a:alphaModFix/>
          </a:blip>
          <a:srcRect/>
          <a:stretch/>
        </p:blipFill>
        <p:spPr>
          <a:xfrm>
            <a:off x="7455500" y="4491500"/>
            <a:ext cx="1407075" cy="4252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bg>
      <p:bgPr>
        <a:solidFill>
          <a:srgbClr val="F7F7F7"/>
        </a:solidFill>
        <a:effectLst/>
      </p:bgPr>
    </p:bg>
    <p:spTree>
      <p:nvGrpSpPr>
        <p:cNvPr id="1" name="Shape 14"/>
        <p:cNvGrpSpPr/>
        <p:nvPr/>
      </p:nvGrpSpPr>
      <p:grpSpPr>
        <a:xfrm>
          <a:off x="0" y="0"/>
          <a:ext cx="0" cy="0"/>
          <a:chOff x="0" y="0"/>
          <a:chExt cx="0" cy="0"/>
        </a:xfrm>
      </p:grpSpPr>
      <p:sp>
        <p:nvSpPr>
          <p:cNvPr id="15" name="Google Shape;15;p3"/>
          <p:cNvSpPr/>
          <p:nvPr/>
        </p:nvSpPr>
        <p:spPr>
          <a:xfrm>
            <a:off x="7478300" y="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3"/>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rgbClr val="C31C4A"/>
              </a:buClr>
              <a:buSzPts val="1800"/>
              <a:buChar char="●"/>
              <a:defRPr>
                <a:solidFill>
                  <a:srgbClr val="000000"/>
                </a:solidFill>
              </a:defRPr>
            </a:lvl1pPr>
            <a:lvl2pPr marL="914400" lvl="1" indent="-317500" algn="l">
              <a:lnSpc>
                <a:spcPct val="115000"/>
              </a:lnSpc>
              <a:spcBef>
                <a:spcPts val="1600"/>
              </a:spcBef>
              <a:spcAft>
                <a:spcPts val="0"/>
              </a:spcAft>
              <a:buClr>
                <a:srgbClr val="C31C4A"/>
              </a:buClr>
              <a:buSzPts val="1400"/>
              <a:buChar char="○"/>
              <a:defRPr>
                <a:solidFill>
                  <a:srgbClr val="000000"/>
                </a:solidFill>
              </a:defRPr>
            </a:lvl2pPr>
            <a:lvl3pPr marL="1371600" lvl="2" indent="-317500" algn="l">
              <a:lnSpc>
                <a:spcPct val="115000"/>
              </a:lnSpc>
              <a:spcBef>
                <a:spcPts val="1600"/>
              </a:spcBef>
              <a:spcAft>
                <a:spcPts val="0"/>
              </a:spcAft>
              <a:buClr>
                <a:srgbClr val="C31C4A"/>
              </a:buClr>
              <a:buSzPts val="1400"/>
              <a:buChar char="■"/>
              <a:defRPr>
                <a:solidFill>
                  <a:srgbClr val="000000"/>
                </a:solidFill>
              </a:defRPr>
            </a:lvl3pPr>
            <a:lvl4pPr marL="1828800" lvl="3" indent="-317500" algn="l">
              <a:lnSpc>
                <a:spcPct val="115000"/>
              </a:lnSpc>
              <a:spcBef>
                <a:spcPts val="1600"/>
              </a:spcBef>
              <a:spcAft>
                <a:spcPts val="0"/>
              </a:spcAft>
              <a:buClr>
                <a:srgbClr val="C31C4A"/>
              </a:buClr>
              <a:buSzPts val="1400"/>
              <a:buChar char="●"/>
              <a:defRPr>
                <a:solidFill>
                  <a:srgbClr val="000000"/>
                </a:solidFill>
              </a:defRPr>
            </a:lvl4pPr>
            <a:lvl5pPr marL="2286000" lvl="4" indent="-317500" algn="l">
              <a:lnSpc>
                <a:spcPct val="115000"/>
              </a:lnSpc>
              <a:spcBef>
                <a:spcPts val="1600"/>
              </a:spcBef>
              <a:spcAft>
                <a:spcPts val="0"/>
              </a:spcAft>
              <a:buClr>
                <a:srgbClr val="C31C4A"/>
              </a:buClr>
              <a:buSzPts val="1400"/>
              <a:buChar char="○"/>
              <a:defRPr>
                <a:solidFill>
                  <a:srgbClr val="000000"/>
                </a:solidFill>
              </a:defRPr>
            </a:lvl5pPr>
            <a:lvl6pPr marL="2743200" lvl="5" indent="-317500" algn="l">
              <a:lnSpc>
                <a:spcPct val="115000"/>
              </a:lnSpc>
              <a:spcBef>
                <a:spcPts val="1600"/>
              </a:spcBef>
              <a:spcAft>
                <a:spcPts val="0"/>
              </a:spcAft>
              <a:buClr>
                <a:srgbClr val="C31C4A"/>
              </a:buClr>
              <a:buSzPts val="1400"/>
              <a:buChar char="■"/>
              <a:defRPr>
                <a:solidFill>
                  <a:srgbClr val="000000"/>
                </a:solidFill>
              </a:defRPr>
            </a:lvl6pPr>
            <a:lvl7pPr marL="3200400" lvl="6" indent="-317500" algn="l">
              <a:lnSpc>
                <a:spcPct val="115000"/>
              </a:lnSpc>
              <a:spcBef>
                <a:spcPts val="1600"/>
              </a:spcBef>
              <a:spcAft>
                <a:spcPts val="0"/>
              </a:spcAft>
              <a:buClr>
                <a:srgbClr val="C31C4A"/>
              </a:buClr>
              <a:buSzPts val="1400"/>
              <a:buChar char="●"/>
              <a:defRPr>
                <a:solidFill>
                  <a:srgbClr val="000000"/>
                </a:solidFill>
              </a:defRPr>
            </a:lvl7pPr>
            <a:lvl8pPr marL="3657600" lvl="7" indent="-317500" algn="l">
              <a:lnSpc>
                <a:spcPct val="115000"/>
              </a:lnSpc>
              <a:spcBef>
                <a:spcPts val="1600"/>
              </a:spcBef>
              <a:spcAft>
                <a:spcPts val="0"/>
              </a:spcAft>
              <a:buClr>
                <a:srgbClr val="C31C4A"/>
              </a:buClr>
              <a:buSzPts val="1400"/>
              <a:buChar char="○"/>
              <a:defRPr>
                <a:solidFill>
                  <a:srgbClr val="000000"/>
                </a:solidFill>
              </a:defRPr>
            </a:lvl8pPr>
            <a:lvl9pPr marL="4114800" lvl="8" indent="-317500" algn="l">
              <a:lnSpc>
                <a:spcPct val="115000"/>
              </a:lnSpc>
              <a:spcBef>
                <a:spcPts val="1600"/>
              </a:spcBef>
              <a:spcAft>
                <a:spcPts val="1600"/>
              </a:spcAft>
              <a:buClr>
                <a:srgbClr val="C31C4A"/>
              </a:buClr>
              <a:buSzPts val="1400"/>
              <a:buChar char="■"/>
              <a:defRPr>
                <a:solidFill>
                  <a:srgbClr val="000000"/>
                </a:solidFill>
              </a:defRPr>
            </a:lvl9pPr>
          </a:lstStyle>
          <a:p>
            <a:endParaRPr/>
          </a:p>
        </p:txBody>
      </p:sp>
      <p:sp>
        <p:nvSpPr>
          <p:cNvPr id="17" name="Google Shape;17;p3"/>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solidFill>
                  <a:srgbClr val="C31C4A"/>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 name="Google Shape;18;p3"/>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bg>
      <p:bgPr>
        <a:solidFill>
          <a:srgbClr val="F7F7F7"/>
        </a:solidFill>
        <a:effectLst/>
      </p:bgPr>
    </p:bg>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1" name="Google Shape;21;p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4"/>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3" name="Google Shape;23;p4"/>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ext or Images side by side 1">
  <p:cSld name="TITLE_4_1_1_1_3_1_1_1_1">
    <p:spTree>
      <p:nvGrpSpPr>
        <p:cNvPr id="1" name="Shape 24"/>
        <p:cNvGrpSpPr/>
        <p:nvPr/>
      </p:nvGrpSpPr>
      <p:grpSpPr>
        <a:xfrm>
          <a:off x="0" y="0"/>
          <a:ext cx="0" cy="0"/>
          <a:chOff x="0" y="0"/>
          <a:chExt cx="0" cy="0"/>
        </a:xfrm>
      </p:grpSpPr>
      <p:sp>
        <p:nvSpPr>
          <p:cNvPr id="25" name="Google Shape;25;p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6" name="Google Shape;26;p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5"/>
          <p:cNvSpPr txBox="1">
            <a:spLocks noGrp="1"/>
          </p:cNvSpPr>
          <p:nvPr>
            <p:ph type="body" idx="2"/>
          </p:nvPr>
        </p:nvSpPr>
        <p:spPr>
          <a:xfrm>
            <a:off x="4736600" y="1170100"/>
            <a:ext cx="4096500" cy="3659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8" name="Google Shape;28;p5"/>
          <p:cNvSpPr txBox="1">
            <a:spLocks noGrp="1"/>
          </p:cNvSpPr>
          <p:nvPr>
            <p:ph type="subTitle" idx="3"/>
          </p:nvPr>
        </p:nvSpPr>
        <p:spPr>
          <a:xfrm>
            <a:off x="5257800" y="0"/>
            <a:ext cx="3564900" cy="314100"/>
          </a:xfrm>
          <a:prstGeom prst="rect">
            <a:avLst/>
          </a:prstGeom>
          <a:noFill/>
          <a:ln>
            <a:noFill/>
          </a:ln>
        </p:spPr>
        <p:txBody>
          <a:bodyPr spcFirstLastPara="1" wrap="square" lIns="91425" tIns="91425" rIns="0" bIns="91425" anchor="ctr" anchorCtr="0">
            <a:noAutofit/>
          </a:bodyPr>
          <a:lstStyle>
            <a:lvl1pPr lvl="0" algn="r">
              <a:lnSpc>
                <a:spcPct val="100000"/>
              </a:lnSpc>
              <a:spcBef>
                <a:spcPts val="0"/>
              </a:spcBef>
              <a:spcAft>
                <a:spcPts val="0"/>
              </a:spcAft>
              <a:buSzPts val="1800"/>
              <a:buNone/>
              <a:defRPr sz="1200" b="1"/>
            </a:lvl1pPr>
            <a:lvl2pPr lvl="1" algn="l">
              <a:lnSpc>
                <a:spcPct val="115000"/>
              </a:lnSpc>
              <a:spcBef>
                <a:spcPts val="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rge image and text under (with heading)">
  <p:cSld name="TITLE_4_1_1_2_1">
    <p:bg>
      <p:bgPr>
        <a:solidFill>
          <a:srgbClr val="F7F7F7"/>
        </a:solidFill>
        <a:effectLst/>
      </p:bgPr>
    </p:bg>
    <p:spTree>
      <p:nvGrpSpPr>
        <p:cNvPr id="1" name="Shape 29"/>
        <p:cNvGrpSpPr/>
        <p:nvPr/>
      </p:nvGrpSpPr>
      <p:grpSpPr>
        <a:xfrm>
          <a:off x="0" y="0"/>
          <a:ext cx="0" cy="0"/>
          <a:chOff x="0" y="0"/>
          <a:chExt cx="0" cy="0"/>
        </a:xfrm>
      </p:grpSpPr>
      <p:sp>
        <p:nvSpPr>
          <p:cNvPr id="30" name="Google Shape;30;p6"/>
          <p:cNvSpPr txBox="1">
            <a:spLocks noGrp="1"/>
          </p:cNvSpPr>
          <p:nvPr>
            <p:ph type="body" idx="1"/>
          </p:nvPr>
        </p:nvSpPr>
        <p:spPr>
          <a:xfrm>
            <a:off x="310900" y="1017725"/>
            <a:ext cx="8521200" cy="309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1" name="Google Shape;31;p6"/>
          <p:cNvSpPr txBox="1">
            <a:spLocks noGrp="1"/>
          </p:cNvSpPr>
          <p:nvPr>
            <p:ph type="body" idx="2"/>
          </p:nvPr>
        </p:nvSpPr>
        <p:spPr>
          <a:xfrm>
            <a:off x="310900" y="4117599"/>
            <a:ext cx="8521200" cy="698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2" name="Google Shape;32;p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6"/>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bg>
      <p:bgPr>
        <a:solidFill>
          <a:srgbClr val="F7F7F7"/>
        </a:solidFill>
        <a:effectLst/>
      </p:bgPr>
    </p:bg>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310900" y="472000"/>
            <a:ext cx="8521200" cy="379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6" name="Google Shape;36;p7"/>
          <p:cNvSpPr txBox="1">
            <a:spLocks noGrp="1"/>
          </p:cNvSpPr>
          <p:nvPr>
            <p:ph type="body" idx="2"/>
          </p:nvPr>
        </p:nvSpPr>
        <p:spPr>
          <a:xfrm>
            <a:off x="310900" y="4282175"/>
            <a:ext cx="8521200" cy="5460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37" name="Google Shape;37;p7"/>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arge image (no text under)">
  <p:cSld name="TITLE_4_1_1_1_3_2_1">
    <p:bg>
      <p:bgPr>
        <a:solidFill>
          <a:srgbClr val="F7F7F7"/>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body" idx="1"/>
          </p:nvPr>
        </p:nvSpPr>
        <p:spPr>
          <a:xfrm>
            <a:off x="310900" y="1017725"/>
            <a:ext cx="8521200" cy="38115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0" name="Google Shape;40;p8"/>
          <p:cNvSpPr txBox="1">
            <a:spLocks noGrp="1"/>
          </p:cNvSpPr>
          <p:nvPr>
            <p:ph type="title"/>
          </p:nvPr>
        </p:nvSpPr>
        <p:spPr>
          <a:xfrm>
            <a:off x="310900" y="319600"/>
            <a:ext cx="8521200" cy="7089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28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8"/>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Large text">
  <p:cSld name="TITLE_4_1_1_1_1_1_1">
    <p:bg>
      <p:bgPr>
        <a:solidFill>
          <a:srgbClr val="F7F7F7"/>
        </a:solidFill>
        <a:effectLst/>
      </p:bgPr>
    </p:bg>
    <p:spTree>
      <p:nvGrpSpPr>
        <p:cNvPr id="1" name="Shape 42"/>
        <p:cNvGrpSpPr/>
        <p:nvPr/>
      </p:nvGrpSpPr>
      <p:grpSpPr>
        <a:xfrm>
          <a:off x="0" y="0"/>
          <a:ext cx="0" cy="0"/>
          <a:chOff x="0" y="0"/>
          <a:chExt cx="0" cy="0"/>
        </a:xfrm>
      </p:grpSpPr>
      <p:sp>
        <p:nvSpPr>
          <p:cNvPr id="43" name="Google Shape;43;p9"/>
          <p:cNvSpPr txBox="1">
            <a:spLocks noGrp="1"/>
          </p:cNvSpPr>
          <p:nvPr>
            <p:ph type="title"/>
          </p:nvPr>
        </p:nvSpPr>
        <p:spPr>
          <a:xfrm>
            <a:off x="310900" y="319600"/>
            <a:ext cx="8521200" cy="45084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sz="3600" b="0">
                <a:latin typeface="Quicksand Medium"/>
                <a:ea typeface="Quicksand Medium"/>
                <a:cs typeface="Quicksand Medium"/>
                <a:sym typeface="Quicksand Medium"/>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4" name="Google Shape;44;p9"/>
          <p:cNvSpPr txBox="1">
            <a:spLocks noGrp="1"/>
          </p:cNvSpPr>
          <p:nvPr>
            <p:ph type="subTitle" idx="1"/>
          </p:nvPr>
        </p:nvSpPr>
        <p:spPr>
          <a:xfrm>
            <a:off x="7541025" y="30250"/>
            <a:ext cx="1542600" cy="383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FFFFFF"/>
              </a:buClr>
              <a:buSzPts val="1400"/>
              <a:buNone/>
              <a:defRPr sz="1400">
                <a:solidFill>
                  <a:srgbClr val="FFFFFF"/>
                </a:solidFill>
              </a:defRPr>
            </a:lvl1pPr>
            <a:lvl2pPr lvl="1" algn="l">
              <a:lnSpc>
                <a:spcPct val="115000"/>
              </a:lnSpc>
              <a:spcBef>
                <a:spcPts val="1600"/>
              </a:spcBef>
              <a:spcAft>
                <a:spcPts val="0"/>
              </a:spcAft>
              <a:buSzPts val="1400"/>
              <a:buNone/>
              <a:defRPr/>
            </a:lvl2pPr>
            <a:lvl3pPr lvl="2" algn="l">
              <a:lnSpc>
                <a:spcPct val="115000"/>
              </a:lnSpc>
              <a:spcBef>
                <a:spcPts val="1600"/>
              </a:spcBef>
              <a:spcAft>
                <a:spcPts val="0"/>
              </a:spcAft>
              <a:buSzPts val="1400"/>
              <a:buNone/>
              <a:defRPr/>
            </a:lvl3pPr>
            <a:lvl4pPr lvl="3" algn="l">
              <a:lnSpc>
                <a:spcPct val="115000"/>
              </a:lnSpc>
              <a:spcBef>
                <a:spcPts val="1600"/>
              </a:spcBef>
              <a:spcAft>
                <a:spcPts val="0"/>
              </a:spcAft>
              <a:buSzPts val="1400"/>
              <a:buNone/>
              <a:defRPr/>
            </a:lvl4pPr>
            <a:lvl5pPr lvl="4" algn="l">
              <a:lnSpc>
                <a:spcPct val="115000"/>
              </a:lnSpc>
              <a:spcBef>
                <a:spcPts val="1600"/>
              </a:spcBef>
              <a:spcAft>
                <a:spcPts val="0"/>
              </a:spcAft>
              <a:buSzPts val="1400"/>
              <a:buNone/>
              <a:defRPr/>
            </a:lvl5pPr>
            <a:lvl6pPr lvl="5" algn="l">
              <a:lnSpc>
                <a:spcPct val="115000"/>
              </a:lnSpc>
              <a:spcBef>
                <a:spcPts val="1600"/>
              </a:spcBef>
              <a:spcAft>
                <a:spcPts val="0"/>
              </a:spcAft>
              <a:buSzPts val="1400"/>
              <a:buNone/>
              <a:defRPr/>
            </a:lvl6pPr>
            <a:lvl7pPr lvl="6" algn="l">
              <a:lnSpc>
                <a:spcPct val="115000"/>
              </a:lnSpc>
              <a:spcBef>
                <a:spcPts val="1600"/>
              </a:spcBef>
              <a:spcAft>
                <a:spcPts val="0"/>
              </a:spcAft>
              <a:buSzPts val="1400"/>
              <a:buNone/>
              <a:defRPr/>
            </a:lvl7pPr>
            <a:lvl8pPr lvl="7" algn="l">
              <a:lnSpc>
                <a:spcPct val="115000"/>
              </a:lnSpc>
              <a:spcBef>
                <a:spcPts val="1600"/>
              </a:spcBef>
              <a:spcAft>
                <a:spcPts val="0"/>
              </a:spcAft>
              <a:buSzPts val="1400"/>
              <a:buNone/>
              <a:defRPr/>
            </a:lvl8pPr>
            <a:lvl9pPr lvl="8" algn="l">
              <a:lnSpc>
                <a:spcPct val="115000"/>
              </a:lnSpc>
              <a:spcBef>
                <a:spcPts val="1600"/>
              </a:spcBef>
              <a:spcAft>
                <a:spcPts val="160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7F7F7"/>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0900" y="310900"/>
            <a:ext cx="8521500" cy="706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C31C4A"/>
              </a:buClr>
              <a:buSzPts val="2800"/>
              <a:buFont typeface="Quicksand"/>
              <a:buNone/>
              <a:defRPr sz="2800" b="1" i="0" u="none" strike="noStrike" cap="none">
                <a:solidFill>
                  <a:srgbClr val="C31C4A"/>
                </a:solidFill>
                <a:latin typeface="Quicksand"/>
                <a:ea typeface="Quicksand"/>
                <a:cs typeface="Quicksand"/>
                <a:sym typeface="Quicksand"/>
              </a:defRPr>
            </a:lvl1pPr>
            <a:lvl2pPr marR="0" lvl="1"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2pPr>
            <a:lvl3pPr marR="0" lvl="2"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3pPr>
            <a:lvl4pPr marR="0" lvl="3"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4pPr>
            <a:lvl5pPr marR="0" lvl="4"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5pPr>
            <a:lvl6pPr marR="0" lvl="5"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6pPr>
            <a:lvl7pPr marR="0" lvl="6"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7pPr>
            <a:lvl8pPr marR="0" lvl="7"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8pPr>
            <a:lvl9pPr marR="0" lvl="8" algn="l" rtl="0">
              <a:lnSpc>
                <a:spcPct val="100000"/>
              </a:lnSpc>
              <a:spcBef>
                <a:spcPts val="0"/>
              </a:spcBef>
              <a:spcAft>
                <a:spcPts val="0"/>
              </a:spcAft>
              <a:buClr>
                <a:srgbClr val="C31C4A"/>
              </a:buClr>
              <a:buSzPts val="2800"/>
              <a:buFont typeface="Arial"/>
              <a:buNone/>
              <a:defRPr sz="2800" b="0" i="0" u="none" strike="noStrike" cap="none">
                <a:solidFill>
                  <a:srgbClr val="C31C4A"/>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0900" y="1017725"/>
            <a:ext cx="8521500" cy="3810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C31C4A"/>
              </a:buClr>
              <a:buSzPts val="1800"/>
              <a:buFont typeface="Quicksand"/>
              <a:buChar char="●"/>
              <a:defRPr sz="1800" b="0" i="0" u="none" strike="noStrike" cap="none">
                <a:solidFill>
                  <a:srgbClr val="000000"/>
                </a:solidFill>
                <a:latin typeface="Quicksand"/>
                <a:ea typeface="Quicksand"/>
                <a:cs typeface="Quicksand"/>
                <a:sym typeface="Quicksand"/>
              </a:defRPr>
            </a:lvl1pPr>
            <a:lvl2pPr marL="914400" marR="0" lvl="1"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2pPr>
            <a:lvl3pPr marL="1371600" marR="0" lvl="2" indent="-317500" algn="l" rtl="0">
              <a:lnSpc>
                <a:spcPct val="115000"/>
              </a:lnSpc>
              <a:spcBef>
                <a:spcPts val="1600"/>
              </a:spcBef>
              <a:spcAft>
                <a:spcPts val="0"/>
              </a:spcAft>
              <a:buClr>
                <a:srgbClr val="C31C4A"/>
              </a:buClr>
              <a:buSzPts val="1400"/>
              <a:buFont typeface="Quicksand"/>
              <a:buChar char="■"/>
              <a:defRPr sz="1400" b="0" i="0" u="none" strike="noStrike" cap="none">
                <a:solidFill>
                  <a:srgbClr val="000000"/>
                </a:solidFill>
                <a:latin typeface="Quicksand"/>
                <a:ea typeface="Quicksand"/>
                <a:cs typeface="Quicksand"/>
                <a:sym typeface="Quicksand"/>
              </a:defRPr>
            </a:lvl3pPr>
            <a:lvl4pPr marL="1828800" marR="0" lvl="3"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4pPr>
            <a:lvl5pPr marL="2286000" marR="0" lvl="4"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5pPr>
            <a:lvl6pPr marL="2743200" marR="0" lvl="5"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6pPr>
            <a:lvl7pPr marL="3200400" marR="0" lvl="6"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7pPr>
            <a:lvl8pPr marL="3657600" marR="0" lvl="7" indent="-317500" algn="l" rtl="0">
              <a:lnSpc>
                <a:spcPct val="115000"/>
              </a:lnSpc>
              <a:spcBef>
                <a:spcPts val="1600"/>
              </a:spcBef>
              <a:spcAft>
                <a:spcPts val="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8pPr>
            <a:lvl9pPr marL="4114800" marR="0" lvl="8" indent="-317500" algn="l" rtl="0">
              <a:lnSpc>
                <a:spcPct val="115000"/>
              </a:lnSpc>
              <a:spcBef>
                <a:spcPts val="1600"/>
              </a:spcBef>
              <a:spcAft>
                <a:spcPts val="1600"/>
              </a:spcAft>
              <a:buClr>
                <a:srgbClr val="000000"/>
              </a:buClr>
              <a:buSzPts val="1400"/>
              <a:buFont typeface="Quicksand"/>
              <a:buChar char="■"/>
              <a:defRPr sz="1400" b="0" i="0" u="none" strike="noStrike" cap="none">
                <a:solidFill>
                  <a:srgbClr val="000000"/>
                </a:solidFill>
                <a:latin typeface="Quicksand"/>
                <a:ea typeface="Quicksand"/>
                <a:cs typeface="Quicksand"/>
                <a:sym typeface="Quicksand"/>
              </a:defRPr>
            </a:lvl9pPr>
          </a:lstStyle>
          <a:p>
            <a:endParaRPr/>
          </a:p>
        </p:txBody>
      </p:sp>
      <p:sp>
        <p:nvSpPr>
          <p:cNvPr id="8" name="Google Shape;8;p1"/>
          <p:cNvSpPr/>
          <p:nvPr/>
        </p:nvSpPr>
        <p:spPr>
          <a:xfrm>
            <a:off x="7480820" y="-2520"/>
            <a:ext cx="1665600" cy="462600"/>
          </a:xfrm>
          <a:prstGeom prst="rect">
            <a:avLst/>
          </a:prstGeom>
          <a:solidFill>
            <a:srgbClr val="C31C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6">
          <p15:clr>
            <a:srgbClr val="EA4335"/>
          </p15:clr>
        </p15:guide>
        <p15:guide id="2" orient="horz" pos="196">
          <p15:clr>
            <a:srgbClr val="EA4335"/>
          </p15:clr>
        </p15:guide>
        <p15:guide id="3" orient="horz" pos="641">
          <p15:clr>
            <a:srgbClr val="EA4335"/>
          </p15:clr>
        </p15:guide>
        <p15:guide id="4" pos="2776">
          <p15:clr>
            <a:srgbClr val="EA4335"/>
          </p15:clr>
        </p15:guide>
        <p15:guide id="5" orient="horz" pos="812">
          <p15:clr>
            <a:srgbClr val="EA4335"/>
          </p15:clr>
        </p15:guide>
        <p15:guide id="6" pos="2984">
          <p15:clr>
            <a:srgbClr val="EA4335"/>
          </p15:clr>
        </p15:guide>
        <p15:guide id="7" pos="5564">
          <p15:clr>
            <a:srgbClr val="EA4335"/>
          </p15:clr>
        </p15:guide>
        <p15:guide id="8" orient="horz" pos="2592">
          <p15:clr>
            <a:srgbClr val="EA4335"/>
          </p15:clr>
        </p15:guide>
        <p15:guide id="9" pos="2448">
          <p15:clr>
            <a:srgbClr val="EA4335"/>
          </p15:clr>
        </p15:guide>
        <p15:guide id="10" pos="3312">
          <p15:clr>
            <a:srgbClr val="EA4335"/>
          </p15:clr>
        </p15:guide>
        <p15:guide id="11" orient="horz" pos="3041">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hyperlink" Target="http://rpf.io/xai-5-v1"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jpg"/><Relationship Id="rId4" Type="http://schemas.openxmlformats.org/officeDocument/2006/relationships/hyperlink" Target="http://www.youtube.com/watch?v=i-SHYptoH1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526875" y="576775"/>
            <a:ext cx="8095800" cy="2034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5000">
                <a:latin typeface="Roboto"/>
                <a:ea typeface="Roboto"/>
                <a:cs typeface="Roboto"/>
                <a:sym typeface="Roboto"/>
              </a:rPr>
              <a:t>Μάθημα 5: </a:t>
            </a:r>
            <a:br>
              <a:rPr lang="en-US" sz="5000">
                <a:latin typeface="Roboto"/>
                <a:ea typeface="Roboto"/>
                <a:cs typeface="Roboto"/>
                <a:sym typeface="Roboto"/>
              </a:rPr>
            </a:br>
            <a:r>
              <a:rPr lang="en-US" sz="5000">
                <a:latin typeface="Roboto"/>
                <a:ea typeface="Roboto"/>
                <a:cs typeface="Roboto"/>
                <a:sym typeface="Roboto"/>
              </a:rPr>
              <a:t>Επίλυση προβλημάτων με μοντέλα ML</a:t>
            </a:r>
            <a:endParaRPr sz="5000">
              <a:latin typeface="Roboto"/>
              <a:ea typeface="Roboto"/>
              <a:cs typeface="Roboto"/>
              <a:sym typeface="Roboto"/>
            </a:endParaRPr>
          </a:p>
        </p:txBody>
      </p:sp>
      <p:sp>
        <p:nvSpPr>
          <p:cNvPr id="50" name="Google Shape;50;p10"/>
          <p:cNvSpPr txBox="1">
            <a:spLocks noGrp="1"/>
          </p:cNvSpPr>
          <p:nvPr>
            <p:ph type="subTitle" idx="1"/>
          </p:nvPr>
        </p:nvSpPr>
        <p:spPr>
          <a:xfrm>
            <a:off x="532725" y="3351200"/>
            <a:ext cx="8095800" cy="731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800"/>
              <a:buNone/>
            </a:pPr>
            <a:r>
              <a:rPr lang="en-US" sz="1800">
                <a:latin typeface="Roboto"/>
                <a:ea typeface="Roboto"/>
                <a:cs typeface="Roboto"/>
                <a:sym typeface="Roboto"/>
              </a:rPr>
              <a:t>Experience AI</a:t>
            </a:r>
            <a:endParaRPr>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18"/>
          <p:cNvPicPr preferRelativeResize="0"/>
          <p:nvPr/>
        </p:nvPicPr>
        <p:blipFill rotWithShape="1">
          <a:blip r:embed="rId3">
            <a:alphaModFix/>
          </a:blip>
          <a:srcRect/>
          <a:stretch/>
        </p:blipFill>
        <p:spPr>
          <a:xfrm>
            <a:off x="3310375" y="1692800"/>
            <a:ext cx="2680282" cy="1509049"/>
          </a:xfrm>
          <a:prstGeom prst="rect">
            <a:avLst/>
          </a:prstGeom>
          <a:noFill/>
          <a:ln>
            <a:noFill/>
          </a:ln>
        </p:spPr>
      </p:pic>
      <p:sp>
        <p:nvSpPr>
          <p:cNvPr id="139" name="Google Shape;139;p18"/>
          <p:cNvSpPr txBox="1"/>
          <p:nvPr/>
        </p:nvSpPr>
        <p:spPr>
          <a:xfrm rot="-638265">
            <a:off x="4568434" y="2585863"/>
            <a:ext cx="641932" cy="426462"/>
          </a:xfrm>
          <a:prstGeom prst="rect">
            <a:avLst/>
          </a:prstGeom>
          <a:noFill/>
          <a:ln>
            <a:noFill/>
          </a:ln>
        </p:spPr>
        <p:txBody>
          <a:bodyPr spcFirstLastPara="1" wrap="square" lIns="0" tIns="0" rIns="0" bIns="0" anchor="ctr" anchorCtr="0">
            <a:normAutofit fontScale="70000" lnSpcReduction="10000"/>
          </a:bodyPr>
          <a:lstStyle/>
          <a:p>
            <a:pPr marL="0" marR="0" lvl="0" indent="0" algn="ctr" rtl="0">
              <a:lnSpc>
                <a:spcPct val="100000"/>
              </a:lnSpc>
              <a:spcBef>
                <a:spcPts val="0"/>
              </a:spcBef>
              <a:spcAft>
                <a:spcPts val="0"/>
              </a:spcAft>
              <a:buClr>
                <a:srgbClr val="000000"/>
              </a:buClr>
              <a:buSzPct val="100000"/>
              <a:buFont typeface="Arial"/>
              <a:buNone/>
            </a:pPr>
            <a:r>
              <a:rPr lang="en-US" sz="1800" b="1" i="0" u="none" strike="noStrike" cap="none">
                <a:solidFill>
                  <a:srgbClr val="000000"/>
                </a:solidFill>
                <a:latin typeface="Roboto"/>
                <a:ea typeface="Roboto"/>
                <a:cs typeface="Roboto"/>
                <a:sym typeface="Roboto"/>
              </a:rPr>
              <a:t>ΨΕΥΔΕΙΣ ΕΙΔΗΣΕΙΣ</a:t>
            </a:r>
            <a:endParaRPr sz="1800" b="1" i="0" u="none" strike="noStrike" cap="none">
              <a:solidFill>
                <a:srgbClr val="000000"/>
              </a:solidFill>
              <a:latin typeface="Roboto"/>
              <a:ea typeface="Roboto"/>
              <a:cs typeface="Roboto"/>
              <a:sym typeface="Roboto"/>
            </a:endParaRPr>
          </a:p>
        </p:txBody>
      </p:sp>
      <p:sp>
        <p:nvSpPr>
          <p:cNvPr id="140" name="Google Shape;140;p1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Επιλέξτε ένα έργο</a:t>
            </a:r>
            <a:endParaRPr>
              <a:latin typeface="Roboto"/>
              <a:ea typeface="Roboto"/>
              <a:cs typeface="Roboto"/>
              <a:sym typeface="Roboto"/>
            </a:endParaRPr>
          </a:p>
        </p:txBody>
      </p:sp>
      <p:sp>
        <p:nvSpPr>
          <p:cNvPr id="141" name="Google Shape;141;p18"/>
          <p:cNvSpPr txBox="1">
            <a:spLocks noGrp="1"/>
          </p:cNvSpPr>
          <p:nvPr>
            <p:ph type="body" idx="1"/>
          </p:nvPr>
        </p:nvSpPr>
        <p:spPr>
          <a:xfrm>
            <a:off x="3310375" y="3176375"/>
            <a:ext cx="2606400" cy="497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US" sz="1800">
                <a:latin typeface="Roboto"/>
                <a:ea typeface="Roboto"/>
                <a:cs typeface="Roboto"/>
                <a:sym typeface="Roboto"/>
              </a:rPr>
              <a:t>Αναγνώριση ψευδών ειδήσεων</a:t>
            </a:r>
            <a:endParaRPr>
              <a:latin typeface="Roboto"/>
              <a:ea typeface="Roboto"/>
              <a:cs typeface="Roboto"/>
              <a:sym typeface="Roboto"/>
            </a:endParaRPr>
          </a:p>
        </p:txBody>
      </p:sp>
      <p:pic>
        <p:nvPicPr>
          <p:cNvPr id="142" name="Google Shape;142;p18"/>
          <p:cNvPicPr preferRelativeResize="0"/>
          <p:nvPr/>
        </p:nvPicPr>
        <p:blipFill rotWithShape="1">
          <a:blip r:embed="rId4">
            <a:alphaModFix/>
          </a:blip>
          <a:srcRect/>
          <a:stretch/>
        </p:blipFill>
        <p:spPr>
          <a:xfrm>
            <a:off x="392675" y="1692797"/>
            <a:ext cx="2606474" cy="1440654"/>
          </a:xfrm>
          <a:prstGeom prst="rect">
            <a:avLst/>
          </a:prstGeom>
          <a:noFill/>
          <a:ln>
            <a:noFill/>
          </a:ln>
        </p:spPr>
      </p:pic>
      <p:sp>
        <p:nvSpPr>
          <p:cNvPr id="143" name="Google Shape;143;p18"/>
          <p:cNvSpPr txBox="1">
            <a:spLocks noGrp="1"/>
          </p:cNvSpPr>
          <p:nvPr>
            <p:ph type="body" idx="1"/>
          </p:nvPr>
        </p:nvSpPr>
        <p:spPr>
          <a:xfrm>
            <a:off x="392675" y="3176375"/>
            <a:ext cx="2606400" cy="497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US" sz="1800">
                <a:latin typeface="Roboto"/>
                <a:ea typeface="Roboto"/>
                <a:cs typeface="Roboto"/>
                <a:sym typeface="Roboto"/>
              </a:rPr>
              <a:t>Ταξινόμηση δεδομένων για τους ωκεανούς παγκοσμίως</a:t>
            </a:r>
            <a:endParaRPr>
              <a:latin typeface="Roboto"/>
              <a:ea typeface="Roboto"/>
              <a:cs typeface="Roboto"/>
              <a:sym typeface="Roboto"/>
            </a:endParaRPr>
          </a:p>
        </p:txBody>
      </p:sp>
      <p:sp>
        <p:nvSpPr>
          <p:cNvPr id="144" name="Google Shape;144;p18"/>
          <p:cNvSpPr txBox="1"/>
          <p:nvPr/>
        </p:nvSpPr>
        <p:spPr>
          <a:xfrm>
            <a:off x="196600" y="4212425"/>
            <a:ext cx="8886900" cy="738900"/>
          </a:xfrm>
          <a:prstGeom prst="rect">
            <a:avLst/>
          </a:prstGeom>
          <a:solidFill>
            <a:srgbClr val="C31C4A"/>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i="0" u="none" strike="noStrike" cap="none">
                <a:solidFill>
                  <a:schemeClr val="lt1"/>
                </a:solidFill>
                <a:latin typeface="Roboto"/>
                <a:ea typeface="Roboto"/>
                <a:cs typeface="Roboto"/>
                <a:sym typeface="Roboto"/>
              </a:rPr>
              <a:t>Αφιερώστε 5 λεπτά διαβάζοντας τις συνοπτικές πληροφορίες κάθε έργου και επιλέξτε προς επίλυση το πρόβλημα που σας ενδιαφέρει περισσότερο.</a:t>
            </a:r>
            <a:endParaRPr sz="1800" i="0" u="none" strike="noStrike" cap="none">
              <a:solidFill>
                <a:schemeClr val="lt1"/>
              </a:solidFill>
              <a:latin typeface="Roboto"/>
              <a:ea typeface="Roboto"/>
              <a:cs typeface="Roboto"/>
              <a:sym typeface="Roboto"/>
            </a:endParaRPr>
          </a:p>
        </p:txBody>
      </p:sp>
      <p:pic>
        <p:nvPicPr>
          <p:cNvPr id="145" name="Google Shape;145;p18"/>
          <p:cNvPicPr preferRelativeResize="0"/>
          <p:nvPr/>
        </p:nvPicPr>
        <p:blipFill rotWithShape="1">
          <a:blip r:embed="rId5">
            <a:alphaModFix/>
          </a:blip>
          <a:srcRect/>
          <a:stretch/>
        </p:blipFill>
        <p:spPr>
          <a:xfrm>
            <a:off x="6228075" y="1658600"/>
            <a:ext cx="2515098" cy="1509051"/>
          </a:xfrm>
          <a:prstGeom prst="rect">
            <a:avLst/>
          </a:prstGeom>
          <a:noFill/>
          <a:ln>
            <a:noFill/>
          </a:ln>
        </p:spPr>
      </p:pic>
      <p:sp>
        <p:nvSpPr>
          <p:cNvPr id="146" name="Google Shape;146;p18"/>
          <p:cNvSpPr txBox="1">
            <a:spLocks noGrp="1"/>
          </p:cNvSpPr>
          <p:nvPr>
            <p:ph type="body" idx="1"/>
          </p:nvPr>
        </p:nvSpPr>
        <p:spPr>
          <a:xfrm>
            <a:off x="6136800" y="3176375"/>
            <a:ext cx="2696400" cy="497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800"/>
              <a:buNone/>
            </a:pPr>
            <a:r>
              <a:rPr lang="en-US" sz="1800">
                <a:latin typeface="Roboto"/>
                <a:ea typeface="Roboto"/>
                <a:cs typeface="Roboto"/>
                <a:sym typeface="Roboto"/>
              </a:rPr>
              <a:t>Ταξινόμηση οργανικών και μη οργανικών απορριμμάτων</a:t>
            </a:r>
            <a:endParaRPr>
              <a:latin typeface="Roboto"/>
              <a:ea typeface="Roboto"/>
              <a:cs typeface="Roboto"/>
              <a:sym typeface="Roboto"/>
            </a:endParaRPr>
          </a:p>
        </p:txBody>
      </p:sp>
      <p:sp>
        <p:nvSpPr>
          <p:cNvPr id="147" name="Google Shape;147;p18"/>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9"/>
          <p:cNvSpPr txBox="1"/>
          <p:nvPr/>
        </p:nvSpPr>
        <p:spPr>
          <a:xfrm>
            <a:off x="2524050" y="4244200"/>
            <a:ext cx="40503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i="0" u="sng" strike="noStrike" cap="none">
                <a:solidFill>
                  <a:schemeClr val="hlink"/>
                </a:solidFill>
                <a:latin typeface="Roboto"/>
                <a:ea typeface="Roboto"/>
                <a:cs typeface="Roboto"/>
                <a:sym typeface="Roboto"/>
                <a:hlinkClick r:id="rId3"/>
              </a:rPr>
              <a:t>Παρακολουθήστε το βίντεο στο YouTube</a:t>
            </a:r>
            <a:endParaRPr sz="1400" i="0" u="none" strike="noStrike" cap="none">
              <a:solidFill>
                <a:srgbClr val="000000"/>
              </a:solidFill>
              <a:latin typeface="Roboto"/>
              <a:ea typeface="Roboto"/>
              <a:cs typeface="Roboto"/>
              <a:sym typeface="Roboto"/>
            </a:endParaRPr>
          </a:p>
        </p:txBody>
      </p:sp>
      <p:pic>
        <p:nvPicPr>
          <p:cNvPr id="153" name="Google Shape;153;p19" descr="The number of AI applications is steadily increasing. There are models to help you shop, find videos to watch, or even control a car. But how do these applications get made? Computer science student Salome Tirado is sitting down with Shakir Mohamed, Director for Science, Technology &amp; Society at DeepMind, to talk through the stages of the AI project lifecycle. &#10;&#10;Sign up now at http://rpf.io/experienceai &#10;&#10;This video's copyright is held by the Raspberry Pi Foundation, and the video is dual licensed under the YouTube Standard license and Creative Commons CC BY-SA 4.0 license." title="How do AI applications get made? | Experience AI">
            <a:hlinkClick r:id="rId4"/>
          </p:cNvPr>
          <p:cNvPicPr preferRelativeResize="0"/>
          <p:nvPr/>
        </p:nvPicPr>
        <p:blipFill>
          <a:blip r:embed="rId5">
            <a:alphaModFix/>
          </a:blip>
          <a:stretch>
            <a:fillRect/>
          </a:stretch>
        </p:blipFill>
        <p:spPr>
          <a:xfrm>
            <a:off x="1453325" y="684783"/>
            <a:ext cx="6237350" cy="350851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0"/>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00">
                <a:latin typeface="Roboto"/>
                <a:ea typeface="Roboto"/>
                <a:cs typeface="Roboto"/>
                <a:sym typeface="Roboto"/>
              </a:rPr>
              <a:t>Σε αυτό το στάδιο του κύκλου ζωής του έργου AI, το πρόβλημα που πρέπει να επιλυθεί περιγράφεται με σαφήνεια.</a:t>
            </a:r>
            <a:endParaRPr sz="1600">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a:latin typeface="Roboto"/>
                <a:ea typeface="Roboto"/>
                <a:cs typeface="Roboto"/>
                <a:sym typeface="Roboto"/>
              </a:rPr>
              <a:t>Επίσης, περιγράφονται και συμφωνούνται τα εξής:</a:t>
            </a:r>
            <a:endParaRPr sz="1600">
              <a:latin typeface="Roboto"/>
              <a:ea typeface="Roboto"/>
              <a:cs typeface="Roboto"/>
              <a:sym typeface="Roboto"/>
            </a:endParaRPr>
          </a:p>
          <a:p>
            <a:pPr marL="457200" lvl="0" indent="-330200" algn="l" rtl="0">
              <a:lnSpc>
                <a:spcPct val="115000"/>
              </a:lnSpc>
              <a:spcBef>
                <a:spcPts val="1600"/>
              </a:spcBef>
              <a:spcAft>
                <a:spcPts val="0"/>
              </a:spcAft>
              <a:buSzPts val="1600"/>
              <a:buFont typeface="Roboto"/>
              <a:buChar char="●"/>
            </a:pPr>
            <a:r>
              <a:rPr lang="en-US" sz="1600">
                <a:latin typeface="Roboto"/>
                <a:ea typeface="Roboto"/>
                <a:cs typeface="Roboto"/>
                <a:sym typeface="Roboto"/>
              </a:rPr>
              <a:t>Ποιοι είναι οι προβλεπόμενοι χρήστες, τα οφέλη και οι κίνδυνοι από τη δημιουργία της λύσης</a:t>
            </a:r>
            <a:endParaRPr sz="160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US" sz="1600">
                <a:latin typeface="Roboto"/>
                <a:ea typeface="Roboto"/>
                <a:cs typeface="Roboto"/>
                <a:sym typeface="Roboto"/>
              </a:rPr>
              <a:t>Γιατί η δημιουργία ενός μοντέλου ML αποτελεί κατάλληλη προσέγγιση</a:t>
            </a:r>
            <a:endParaRPr sz="1600">
              <a:latin typeface="Roboto"/>
              <a:ea typeface="Roboto"/>
              <a:cs typeface="Roboto"/>
              <a:sym typeface="Roboto"/>
            </a:endParaRPr>
          </a:p>
          <a:p>
            <a:pPr marL="457200" lvl="0" indent="-330200" algn="l" rtl="0">
              <a:lnSpc>
                <a:spcPct val="115000"/>
              </a:lnSpc>
              <a:spcBef>
                <a:spcPts val="0"/>
              </a:spcBef>
              <a:spcAft>
                <a:spcPts val="0"/>
              </a:spcAft>
              <a:buSzPts val="1600"/>
              <a:buFont typeface="Roboto"/>
              <a:buChar char="●"/>
            </a:pPr>
            <a:r>
              <a:rPr lang="en-US" sz="1600">
                <a:latin typeface="Roboto"/>
                <a:ea typeface="Roboto"/>
                <a:cs typeface="Roboto"/>
                <a:sym typeface="Roboto"/>
              </a:rPr>
              <a:t>Ποια δεδομένα θα συλλεχθούν και από πού</a:t>
            </a:r>
            <a:endParaRPr sz="1600">
              <a:latin typeface="Roboto"/>
              <a:ea typeface="Roboto"/>
              <a:cs typeface="Roboto"/>
              <a:sym typeface="Roboto"/>
            </a:endParaRPr>
          </a:p>
        </p:txBody>
      </p:sp>
      <p:sp>
        <p:nvSpPr>
          <p:cNvPr id="159" name="Google Shape;159;p2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Στάδιο 1: Καθορισμός του προβλήματος</a:t>
            </a:r>
            <a:endParaRPr>
              <a:latin typeface="Roboto"/>
              <a:ea typeface="Roboto"/>
              <a:cs typeface="Roboto"/>
              <a:sym typeface="Roboto"/>
            </a:endParaRPr>
          </a:p>
        </p:txBody>
      </p:sp>
      <p:sp>
        <p:nvSpPr>
          <p:cNvPr id="160" name="Google Shape;160;p20"/>
          <p:cNvSpPr txBox="1">
            <a:spLocks noGrp="1"/>
          </p:cNvSpPr>
          <p:nvPr>
            <p:ph type="body" idx="2"/>
          </p:nvPr>
        </p:nvSpPr>
        <p:spPr>
          <a:xfrm>
            <a:off x="4736600" y="1170100"/>
            <a:ext cx="4096500" cy="3746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chemeClr val="lt1"/>
                </a:solidFill>
                <a:latin typeface="Roboto"/>
                <a:ea typeface="Roboto"/>
                <a:cs typeface="Roboto"/>
                <a:sym typeface="Roboto"/>
              </a:rPr>
              <a:t>Το πρόβλημα έχει περιγραφεί και σας έχουν δοθεί τα προς χρήση δεδομένα.</a:t>
            </a:r>
            <a:endParaRPr>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a:solidFill>
                  <a:schemeClr val="lt1"/>
                </a:solidFill>
                <a:latin typeface="Roboto"/>
                <a:ea typeface="Roboto"/>
                <a:cs typeface="Roboto"/>
                <a:sym typeface="Roboto"/>
              </a:rPr>
              <a:t>Ο στόχος σας είναι:</a:t>
            </a:r>
            <a:endParaRPr>
              <a:solidFill>
                <a:schemeClr val="lt1"/>
              </a:solidFill>
              <a:latin typeface="Roboto"/>
              <a:ea typeface="Roboto"/>
              <a:cs typeface="Roboto"/>
              <a:sym typeface="Roboto"/>
            </a:endParaRPr>
          </a:p>
          <a:p>
            <a:pPr marL="457200" lvl="0" indent="-342900" algn="l" rtl="0">
              <a:lnSpc>
                <a:spcPct val="115000"/>
              </a:lnSpc>
              <a:spcBef>
                <a:spcPts val="1600"/>
              </a:spcBef>
              <a:spcAft>
                <a:spcPts val="0"/>
              </a:spcAft>
              <a:buClr>
                <a:schemeClr val="lt1"/>
              </a:buClr>
              <a:buSzPts val="1800"/>
              <a:buFont typeface="Roboto"/>
              <a:buChar char="●"/>
            </a:pPr>
            <a:r>
              <a:rPr lang="en-US">
                <a:solidFill>
                  <a:schemeClr val="lt1"/>
                </a:solidFill>
                <a:latin typeface="Roboto"/>
                <a:ea typeface="Roboto"/>
                <a:cs typeface="Roboto"/>
                <a:sym typeface="Roboto"/>
              </a:rPr>
              <a:t>Να εξετάσετε ποιοι θα ωφεληθούν από τη λύση</a:t>
            </a:r>
            <a:endParaRPr>
              <a:solidFill>
                <a:schemeClr val="lt1"/>
              </a:solidFill>
              <a:latin typeface="Roboto"/>
              <a:ea typeface="Roboto"/>
              <a:cs typeface="Roboto"/>
              <a:sym typeface="Roboto"/>
            </a:endParaRPr>
          </a:p>
          <a:p>
            <a:pPr marL="457200" lvl="0" indent="-342900" algn="l" rtl="0">
              <a:lnSpc>
                <a:spcPct val="115000"/>
              </a:lnSpc>
              <a:spcBef>
                <a:spcPts val="0"/>
              </a:spcBef>
              <a:spcAft>
                <a:spcPts val="1000"/>
              </a:spcAft>
              <a:buClr>
                <a:schemeClr val="lt1"/>
              </a:buClr>
              <a:buSzPts val="1800"/>
              <a:buFont typeface="Roboto"/>
              <a:buChar char="●"/>
            </a:pPr>
            <a:r>
              <a:rPr lang="en-US">
                <a:solidFill>
                  <a:schemeClr val="lt1"/>
                </a:solidFill>
                <a:latin typeface="Roboto"/>
                <a:ea typeface="Roboto"/>
                <a:cs typeface="Roboto"/>
                <a:sym typeface="Roboto"/>
              </a:rPr>
              <a:t>Να αιτιολογήσετε γιατί μια προσέγγιση βάσει δεδομένων είναι κατάλληλη για την επίλυση αυτού του προβλήματος</a:t>
            </a:r>
            <a:endParaRPr>
              <a:solidFill>
                <a:schemeClr val="lt1"/>
              </a:solidFill>
              <a:latin typeface="Roboto"/>
              <a:ea typeface="Roboto"/>
              <a:cs typeface="Roboto"/>
              <a:sym typeface="Roboto"/>
            </a:endParaRPr>
          </a:p>
        </p:txBody>
      </p:sp>
      <p:pic>
        <p:nvPicPr>
          <p:cNvPr id="161" name="Google Shape;161;p20"/>
          <p:cNvPicPr preferRelativeResize="0"/>
          <p:nvPr/>
        </p:nvPicPr>
        <p:blipFill rotWithShape="1">
          <a:blip r:embed="rId3">
            <a:alphaModFix/>
          </a:blip>
          <a:srcRect/>
          <a:stretch/>
        </p:blipFill>
        <p:spPr>
          <a:xfrm>
            <a:off x="8195600" y="482913"/>
            <a:ext cx="371475" cy="371475"/>
          </a:xfrm>
          <a:prstGeom prst="rect">
            <a:avLst/>
          </a:prstGeom>
          <a:noFill/>
          <a:ln>
            <a:noFill/>
          </a:ln>
        </p:spPr>
      </p:pic>
      <p:sp>
        <p:nvSpPr>
          <p:cNvPr id="162" name="Google Shape;162;p20"/>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a:latin typeface="Roboto"/>
                <a:ea typeface="Roboto"/>
                <a:cs typeface="Roboto"/>
                <a:sym typeface="Roboto"/>
              </a:rPr>
              <a:t>Ένα μοντέλο μηχανικής μάθησης θα είναι τόσο επιτυχημένο όσο τα δεδομένα που χρησιμοποιούνται για την εκπαίδευσή του.</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a:latin typeface="Roboto"/>
                <a:ea typeface="Roboto"/>
                <a:cs typeface="Roboto"/>
                <a:sym typeface="Roboto"/>
              </a:rPr>
              <a:t>Είναι σημαντικό να αποφασίσετε ποια δεδομένα θα χρησιμοποιήσετε, αλλά εξίσου σημαντικό είναι να «</a:t>
            </a:r>
            <a:r>
              <a:rPr lang="en-US" sz="1700" b="1">
                <a:solidFill>
                  <a:srgbClr val="C31C4A"/>
                </a:solidFill>
                <a:latin typeface="Roboto"/>
                <a:ea typeface="Roboto"/>
                <a:cs typeface="Roboto"/>
                <a:sym typeface="Roboto"/>
              </a:rPr>
              <a:t>καθαρίσετε</a:t>
            </a:r>
            <a:r>
              <a:rPr lang="en-US" sz="1700">
                <a:latin typeface="Roboto"/>
                <a:ea typeface="Roboto"/>
                <a:cs typeface="Roboto"/>
                <a:sym typeface="Roboto"/>
              </a:rPr>
              <a:t>» τα δεδομένα που διαθέτετε.</a:t>
            </a:r>
            <a:endParaRPr sz="170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b="1">
                <a:solidFill>
                  <a:srgbClr val="C31C4A"/>
                </a:solidFill>
                <a:latin typeface="Roboto"/>
                <a:ea typeface="Roboto"/>
                <a:cs typeface="Roboto"/>
                <a:sym typeface="Roboto"/>
              </a:rPr>
              <a:t>Μπορείτε να εντοπίσετε προβλήματα με αυτά τα δεδομένα;</a:t>
            </a:r>
            <a:endParaRPr sz="1700" b="1">
              <a:solidFill>
                <a:srgbClr val="C31C4A"/>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sz="1700" b="1">
              <a:solidFill>
                <a:srgbClr val="C31C4A"/>
              </a:solidFill>
              <a:latin typeface="Roboto"/>
              <a:ea typeface="Roboto"/>
              <a:cs typeface="Roboto"/>
              <a:sym typeface="Roboto"/>
            </a:endParaRPr>
          </a:p>
        </p:txBody>
      </p:sp>
      <p:sp>
        <p:nvSpPr>
          <p:cNvPr id="168" name="Google Shape;168;p2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Στάδιο 2: Προετοιμασία των δεδομένων</a:t>
            </a:r>
            <a:endParaRPr>
              <a:latin typeface="Roboto"/>
              <a:ea typeface="Roboto"/>
              <a:cs typeface="Roboto"/>
              <a:sym typeface="Roboto"/>
            </a:endParaRPr>
          </a:p>
        </p:txBody>
      </p:sp>
      <p:graphicFrame>
        <p:nvGraphicFramePr>
          <p:cNvPr id="169" name="Google Shape;169;p21"/>
          <p:cNvGraphicFramePr/>
          <p:nvPr/>
        </p:nvGraphicFramePr>
        <p:xfrm>
          <a:off x="4559800" y="1169925"/>
          <a:ext cx="4365600" cy="2836450"/>
        </p:xfrm>
        <a:graphic>
          <a:graphicData uri="http://schemas.openxmlformats.org/drawingml/2006/table">
            <a:tbl>
              <a:tblPr>
                <a:noFill/>
                <a:tableStyleId>{1D84E771-BC29-4052-B594-F3A6FF58D33F}</a:tableStyleId>
              </a:tblPr>
              <a:tblGrid>
                <a:gridCol w="727600">
                  <a:extLst>
                    <a:ext uri="{9D8B030D-6E8A-4147-A177-3AD203B41FA5}">
                      <a16:colId xmlns:a16="http://schemas.microsoft.com/office/drawing/2014/main" val="20000"/>
                    </a:ext>
                  </a:extLst>
                </a:gridCol>
                <a:gridCol w="727600">
                  <a:extLst>
                    <a:ext uri="{9D8B030D-6E8A-4147-A177-3AD203B41FA5}">
                      <a16:colId xmlns:a16="http://schemas.microsoft.com/office/drawing/2014/main" val="20001"/>
                    </a:ext>
                  </a:extLst>
                </a:gridCol>
                <a:gridCol w="727600">
                  <a:extLst>
                    <a:ext uri="{9D8B030D-6E8A-4147-A177-3AD203B41FA5}">
                      <a16:colId xmlns:a16="http://schemas.microsoft.com/office/drawing/2014/main" val="20002"/>
                    </a:ext>
                  </a:extLst>
                </a:gridCol>
                <a:gridCol w="727600">
                  <a:extLst>
                    <a:ext uri="{9D8B030D-6E8A-4147-A177-3AD203B41FA5}">
                      <a16:colId xmlns:a16="http://schemas.microsoft.com/office/drawing/2014/main" val="20003"/>
                    </a:ext>
                  </a:extLst>
                </a:gridCol>
                <a:gridCol w="727600">
                  <a:extLst>
                    <a:ext uri="{9D8B030D-6E8A-4147-A177-3AD203B41FA5}">
                      <a16:colId xmlns:a16="http://schemas.microsoft.com/office/drawing/2014/main" val="20004"/>
                    </a:ext>
                  </a:extLst>
                </a:gridCol>
                <a:gridCol w="727600">
                  <a:extLst>
                    <a:ext uri="{9D8B030D-6E8A-4147-A177-3AD203B41FA5}">
                      <a16:colId xmlns:a16="http://schemas.microsoft.com/office/drawing/2014/main" val="20005"/>
                    </a:ext>
                  </a:extLst>
                </a:gridCol>
              </a:tblGrid>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b="1" u="none" strike="noStrike" cap="none">
                          <a:latin typeface="Roboto"/>
                          <a:ea typeface="Roboto"/>
                          <a:cs typeface="Roboto"/>
                          <a:sym typeface="Roboto"/>
                        </a:rPr>
                        <a:t>΄Ονομα</a:t>
                      </a:r>
                      <a:endParaRPr sz="65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b="1" u="none" strike="noStrike" cap="none">
                          <a:latin typeface="Roboto"/>
                          <a:ea typeface="Roboto"/>
                          <a:cs typeface="Roboto"/>
                          <a:sym typeface="Roboto"/>
                        </a:rPr>
                        <a:t>Είδος ζώου</a:t>
                      </a:r>
                      <a:endParaRPr sz="65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b="1" u="none" strike="noStrike" cap="none">
                          <a:latin typeface="Roboto"/>
                          <a:ea typeface="Roboto"/>
                          <a:cs typeface="Roboto"/>
                          <a:sym typeface="Roboto"/>
                        </a:rPr>
                        <a:t>Βάρος (kg)</a:t>
                      </a:r>
                      <a:endParaRPr sz="65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b="1" u="none" strike="noStrike" cap="none">
                          <a:latin typeface="Roboto"/>
                          <a:ea typeface="Roboto"/>
                          <a:cs typeface="Roboto"/>
                          <a:sym typeface="Roboto"/>
                        </a:rPr>
                        <a:t>Ύψος (m)</a:t>
                      </a:r>
                      <a:endParaRPr sz="65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b="1" u="none" strike="noStrike" cap="none">
                          <a:latin typeface="Roboto"/>
                          <a:ea typeface="Roboto"/>
                          <a:cs typeface="Roboto"/>
                          <a:sym typeface="Roboto"/>
                        </a:rPr>
                        <a:t>Ηλικία</a:t>
                      </a:r>
                      <a:endParaRPr sz="65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b="1" u="none" strike="noStrike" cap="none">
                          <a:latin typeface="Roboto"/>
                          <a:ea typeface="Roboto"/>
                          <a:cs typeface="Roboto"/>
                          <a:sym typeface="Roboto"/>
                        </a:rPr>
                        <a:t>Φύλο</a:t>
                      </a:r>
                      <a:endParaRPr sz="65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Echo</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Ελέφαντας</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5900</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3,3</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45</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Θηλυκό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Stretch</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Καμηλοπάρδαλη</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800</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5.9</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50"/>
                        <a:buFont typeface="Arial"/>
                        <a:buNone/>
                      </a:pP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Αρσενικό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Yakov</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Σουρικάτα</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0,73</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0,32</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11</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Αρσενικό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Maiya</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Σουρικάτα</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0,67</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0,33</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11</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Θηλυκό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Vassily</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Σουρικάτα</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0,69</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0,32</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4</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Αρσενικό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Bogdan</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Σουρικάτα</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0,76</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3</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1</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Αρσενικό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Spot</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Καμηλοπάρδαλη</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820</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5,1</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1</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Αρσενικό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Batyr</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Ελέφαντας</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6000</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3,2</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32</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Αρσενικό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Sher</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Λιοντάρι</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650"/>
                        <a:buFont typeface="Arial"/>
                        <a:buNone/>
                      </a:pP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1,1</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7</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Θηλυκό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Lavi</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Λιοντάρι</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130</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1,2</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4</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Θηλυκό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Sarabi</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Λιοντάρι</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124</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1,3</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4</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Θηλυκό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Drona</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Ελέφαντας</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0</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3,1</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9</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Αρσενικό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Alexander</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Σουρικάτα</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0,71</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3</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4</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Αρσενικό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Scar</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Λιοντάρι</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190</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1,3</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8</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Αρσενικό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Beo</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Καμηλοπάρδαλη</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750</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4.9</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5</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Θηλυκό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166850">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Alexander</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Σουρικάτα</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0,71</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3</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4</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650"/>
                        <a:buFont typeface="Arial"/>
                        <a:buNone/>
                      </a:pPr>
                      <a:r>
                        <a:rPr lang="en-US" sz="650" u="none" strike="noStrike" cap="none">
                          <a:latin typeface="Roboto"/>
                          <a:ea typeface="Roboto"/>
                          <a:cs typeface="Roboto"/>
                          <a:sym typeface="Roboto"/>
                        </a:rPr>
                        <a:t>Αρσενικό</a:t>
                      </a:r>
                      <a:endParaRPr sz="65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bl>
          </a:graphicData>
        </a:graphic>
      </p:graphicFrame>
      <p:sp>
        <p:nvSpPr>
          <p:cNvPr id="170" name="Google Shape;170;p21"/>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Λείπουν τιμές</a:t>
            </a:r>
            <a:endParaRPr>
              <a:latin typeface="Roboto"/>
              <a:ea typeface="Roboto"/>
              <a:cs typeface="Roboto"/>
              <a:sym typeface="Roboto"/>
            </a:endParaRPr>
          </a:p>
        </p:txBody>
      </p:sp>
      <p:graphicFrame>
        <p:nvGraphicFramePr>
          <p:cNvPr id="176" name="Google Shape;176;p22"/>
          <p:cNvGraphicFramePr/>
          <p:nvPr/>
        </p:nvGraphicFramePr>
        <p:xfrm>
          <a:off x="388875" y="1054900"/>
          <a:ext cx="5714975" cy="3522345"/>
        </p:xfrm>
        <a:graphic>
          <a:graphicData uri="http://schemas.openxmlformats.org/drawingml/2006/table">
            <a:tbl>
              <a:tblPr>
                <a:noFill/>
                <a:tableStyleId>{1D84E771-BC29-4052-B594-F3A6FF58D33F}</a:tableStyleId>
              </a:tblPr>
              <a:tblGrid>
                <a:gridCol w="952500">
                  <a:extLst>
                    <a:ext uri="{9D8B030D-6E8A-4147-A177-3AD203B41FA5}">
                      <a16:colId xmlns:a16="http://schemas.microsoft.com/office/drawing/2014/main" val="20000"/>
                    </a:ext>
                  </a:extLst>
                </a:gridCol>
                <a:gridCol w="1062550">
                  <a:extLst>
                    <a:ext uri="{9D8B030D-6E8A-4147-A177-3AD203B41FA5}">
                      <a16:colId xmlns:a16="http://schemas.microsoft.com/office/drawing/2014/main" val="20001"/>
                    </a:ext>
                  </a:extLst>
                </a:gridCol>
                <a:gridCol w="842425">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tblGrid>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΄Ονομα</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Είδος ζώου</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Βάρος (kg)</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Ύψος (m)</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Ηλικία</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Φύλο</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Echo</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Ελέφαντας</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5900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45</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Stretch</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Καμηλοπάρδαλη</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800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Yakov</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Maiya</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0,67</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0,33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Vassily</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0,69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Bogdan</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0,76</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Spot</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Καμηλοπάρδαλη</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820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Batyr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Ελέφαντας</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6000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Sher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7</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Lavi</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130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Sarabi</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124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Drona</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Ελέφαντας</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Alexander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3"/>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Scar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190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8</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4"/>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Beo</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Καμηλοπάρδαλη</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750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5"/>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Alexander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chemeClr val="lt1"/>
                    </a:solidFill>
                  </a:tcPr>
                </a:tc>
                <a:extLst>
                  <a:ext uri="{0D108BD9-81ED-4DB2-BD59-A6C34878D82A}">
                    <a16:rowId xmlns:a16="http://schemas.microsoft.com/office/drawing/2014/main" val="10016"/>
                  </a:ext>
                </a:extLst>
              </a:tr>
            </a:tbl>
          </a:graphicData>
        </a:graphic>
      </p:graphicFrame>
      <p:sp>
        <p:nvSpPr>
          <p:cNvPr id="177" name="Google Shape;177;p22"/>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Διπλότυπη καταχώριση</a:t>
            </a:r>
            <a:endParaRPr>
              <a:latin typeface="Roboto"/>
              <a:ea typeface="Roboto"/>
              <a:cs typeface="Roboto"/>
              <a:sym typeface="Roboto"/>
            </a:endParaRPr>
          </a:p>
        </p:txBody>
      </p:sp>
      <p:sp>
        <p:nvSpPr>
          <p:cNvPr id="183" name="Google Shape;183;p23"/>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graphicFrame>
        <p:nvGraphicFramePr>
          <p:cNvPr id="184" name="Google Shape;184;p23"/>
          <p:cNvGraphicFramePr/>
          <p:nvPr/>
        </p:nvGraphicFramePr>
        <p:xfrm>
          <a:off x="388875" y="1054900"/>
          <a:ext cx="5715000" cy="3522345"/>
        </p:xfrm>
        <a:graphic>
          <a:graphicData uri="http://schemas.openxmlformats.org/drawingml/2006/table">
            <a:tbl>
              <a:tblPr>
                <a:noFill/>
                <a:tableStyleId>{1D84E771-BC29-4052-B594-F3A6FF58D33F}</a:tableStyleId>
              </a:tblPr>
              <a:tblGrid>
                <a:gridCol w="952500">
                  <a:extLst>
                    <a:ext uri="{9D8B030D-6E8A-4147-A177-3AD203B41FA5}">
                      <a16:colId xmlns:a16="http://schemas.microsoft.com/office/drawing/2014/main" val="20000"/>
                    </a:ext>
                  </a:extLst>
                </a:gridCol>
                <a:gridCol w="1069900">
                  <a:extLst>
                    <a:ext uri="{9D8B030D-6E8A-4147-A177-3AD203B41FA5}">
                      <a16:colId xmlns:a16="http://schemas.microsoft.com/office/drawing/2014/main" val="20001"/>
                    </a:ext>
                  </a:extLst>
                </a:gridCol>
                <a:gridCol w="8351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tblGrid>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΄Ονομα</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Είδος ζώου</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Βάρος (kg)</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Ύψος (m)</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Ηλικία</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Φύλο</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Echo</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Ελέφαντας</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5900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45</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Stretch</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Καμηλοπάρδαλη</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800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Yakov</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Maiya</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0,67</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0,33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Vassily</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0,69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Bogdan</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0,76</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Spot</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Καμηλοπάρδαλη</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820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Batyr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Ελέφαντας</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6000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Sher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7</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Lavi</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130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Sarabi</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124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Drona</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Ελέφαντας</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Alexander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Scar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190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8</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Beo</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Καμηλοπάρδαλη</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750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Alexander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Μη έγκυρα δεδομένα (εκτός φυσιολογικού εύρους)</a:t>
            </a:r>
            <a:endParaRPr>
              <a:latin typeface="Roboto"/>
              <a:ea typeface="Roboto"/>
              <a:cs typeface="Roboto"/>
              <a:sym typeface="Roboto"/>
            </a:endParaRPr>
          </a:p>
        </p:txBody>
      </p:sp>
      <p:sp>
        <p:nvSpPr>
          <p:cNvPr id="190" name="Google Shape;190;p24"/>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graphicFrame>
        <p:nvGraphicFramePr>
          <p:cNvPr id="191" name="Google Shape;191;p24"/>
          <p:cNvGraphicFramePr/>
          <p:nvPr/>
        </p:nvGraphicFramePr>
        <p:xfrm>
          <a:off x="388875" y="1054900"/>
          <a:ext cx="5715000" cy="3522345"/>
        </p:xfrm>
        <a:graphic>
          <a:graphicData uri="http://schemas.openxmlformats.org/drawingml/2006/table">
            <a:tbl>
              <a:tblPr>
                <a:noFill/>
                <a:tableStyleId>{1D84E771-BC29-4052-B594-F3A6FF58D33F}</a:tableStyleId>
              </a:tblPr>
              <a:tblGrid>
                <a:gridCol w="952500">
                  <a:extLst>
                    <a:ext uri="{9D8B030D-6E8A-4147-A177-3AD203B41FA5}">
                      <a16:colId xmlns:a16="http://schemas.microsoft.com/office/drawing/2014/main" val="20000"/>
                    </a:ext>
                  </a:extLst>
                </a:gridCol>
                <a:gridCol w="1069900">
                  <a:extLst>
                    <a:ext uri="{9D8B030D-6E8A-4147-A177-3AD203B41FA5}">
                      <a16:colId xmlns:a16="http://schemas.microsoft.com/office/drawing/2014/main" val="20001"/>
                    </a:ext>
                  </a:extLst>
                </a:gridCol>
                <a:gridCol w="835100">
                  <a:extLst>
                    <a:ext uri="{9D8B030D-6E8A-4147-A177-3AD203B41FA5}">
                      <a16:colId xmlns:a16="http://schemas.microsoft.com/office/drawing/2014/main" val="20002"/>
                    </a:ext>
                  </a:extLst>
                </a:gridCol>
                <a:gridCol w="952500">
                  <a:extLst>
                    <a:ext uri="{9D8B030D-6E8A-4147-A177-3AD203B41FA5}">
                      <a16:colId xmlns:a16="http://schemas.microsoft.com/office/drawing/2014/main" val="20003"/>
                    </a:ext>
                  </a:extLst>
                </a:gridCol>
                <a:gridCol w="952500">
                  <a:extLst>
                    <a:ext uri="{9D8B030D-6E8A-4147-A177-3AD203B41FA5}">
                      <a16:colId xmlns:a16="http://schemas.microsoft.com/office/drawing/2014/main" val="20004"/>
                    </a:ext>
                  </a:extLst>
                </a:gridCol>
                <a:gridCol w="952500">
                  <a:extLst>
                    <a:ext uri="{9D8B030D-6E8A-4147-A177-3AD203B41FA5}">
                      <a16:colId xmlns:a16="http://schemas.microsoft.com/office/drawing/2014/main" val="20005"/>
                    </a:ext>
                  </a:extLst>
                </a:gridCol>
              </a:tblGrid>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΄Ονομα</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Είδος ζώου</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Βάρος (kg)</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Ύψος (m)</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Ηλικία</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b="1" u="none" strike="noStrike" cap="none">
                          <a:latin typeface="Roboto"/>
                          <a:ea typeface="Roboto"/>
                          <a:cs typeface="Roboto"/>
                          <a:sym typeface="Roboto"/>
                        </a:rPr>
                        <a:t>Φύλο</a:t>
                      </a:r>
                      <a:endParaRPr sz="1000" b="1"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Echo</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Ελέφαντας</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5900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45</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Stretch</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Καμηλοπάρδαλη</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800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Yakov</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3"/>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Maiya</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0,67</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0,33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4"/>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Vassily</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0,69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5"/>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Bogdan</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0,76</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6"/>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Spot</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Καμηλοπάρδαλη</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820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7"/>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Batyr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Ελέφαντας</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6000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8"/>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Sher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7</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09"/>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Lavi</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130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1,2</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0"/>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Sarabi</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124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1"/>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Drona</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Ελέφαντας</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2"/>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Alexander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3"/>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Scar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Λιοντάρι</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190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1,3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8</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4"/>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Beo</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Καμηλοπάρδαλη</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750</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4.9</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5</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Θηλυκό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FF"/>
                    </a:solidFill>
                  </a:tcPr>
                </a:tc>
                <a:extLst>
                  <a:ext uri="{0D108BD9-81ED-4DB2-BD59-A6C34878D82A}">
                    <a16:rowId xmlns:a16="http://schemas.microsoft.com/office/drawing/2014/main" val="10015"/>
                  </a:ext>
                </a:extLst>
              </a:tr>
              <a:tr h="200025">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Alexander</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Σουρικάτα</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0,71</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3</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r"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4</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tc>
                  <a:txBody>
                    <a:bodyPr/>
                    <a:lstStyle/>
                    <a:p>
                      <a:pPr marL="0" marR="0" lvl="0" indent="0" algn="l" rtl="0">
                        <a:lnSpc>
                          <a:spcPct val="115000"/>
                        </a:lnSpc>
                        <a:spcBef>
                          <a:spcPts val="0"/>
                        </a:spcBef>
                        <a:spcAft>
                          <a:spcPts val="0"/>
                        </a:spcAft>
                        <a:buClr>
                          <a:srgbClr val="000000"/>
                        </a:buClr>
                        <a:buSzPts val="1000"/>
                        <a:buFont typeface="Arial"/>
                        <a:buNone/>
                      </a:pPr>
                      <a:r>
                        <a:rPr lang="en-US" sz="1000" u="none" strike="noStrike" cap="none">
                          <a:latin typeface="Roboto"/>
                          <a:ea typeface="Roboto"/>
                          <a:cs typeface="Roboto"/>
                          <a:sym typeface="Roboto"/>
                        </a:rPr>
                        <a:t>Αρσενικό</a:t>
                      </a:r>
                      <a:endParaRPr sz="1000" u="none" strike="noStrike" cap="none">
                        <a:latin typeface="Roboto"/>
                        <a:ea typeface="Roboto"/>
                        <a:cs typeface="Roboto"/>
                        <a:sym typeface="Roboto"/>
                      </a:endParaRPr>
                    </a:p>
                  </a:txBody>
                  <a:tcPr marL="28575" marR="28575" marT="19050" marB="19050" anchor="b">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solidFill>
                      <a:srgbClr val="FFFF00"/>
                    </a:solidFill>
                  </a:tcPr>
                </a:tc>
                <a:extLst>
                  <a:ext uri="{0D108BD9-81ED-4DB2-BD59-A6C34878D82A}">
                    <a16:rowId xmlns:a16="http://schemas.microsoft.com/office/drawing/2014/main" val="10016"/>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grpSp>
        <p:nvGrpSpPr>
          <p:cNvPr id="196" name="Google Shape;196;p25"/>
          <p:cNvGrpSpPr/>
          <p:nvPr/>
        </p:nvGrpSpPr>
        <p:grpSpPr>
          <a:xfrm>
            <a:off x="5147164" y="972475"/>
            <a:ext cx="3598961" cy="3855550"/>
            <a:chOff x="5147164" y="972475"/>
            <a:chExt cx="3598961" cy="3855550"/>
          </a:xfrm>
        </p:grpSpPr>
        <p:pic>
          <p:nvPicPr>
            <p:cNvPr id="197" name="Google Shape;197;p25"/>
            <p:cNvPicPr preferRelativeResize="0"/>
            <p:nvPr/>
          </p:nvPicPr>
          <p:blipFill rotWithShape="1">
            <a:blip r:embed="rId3">
              <a:alphaModFix/>
            </a:blip>
            <a:srcRect/>
            <a:stretch/>
          </p:blipFill>
          <p:spPr>
            <a:xfrm>
              <a:off x="5147164" y="972475"/>
              <a:ext cx="2065373" cy="3820999"/>
            </a:xfrm>
            <a:prstGeom prst="rect">
              <a:avLst/>
            </a:prstGeom>
            <a:noFill/>
            <a:ln>
              <a:noFill/>
            </a:ln>
          </p:spPr>
        </p:pic>
        <p:sp>
          <p:nvSpPr>
            <p:cNvPr id="198" name="Google Shape;198;p25"/>
            <p:cNvSpPr txBox="1"/>
            <p:nvPr/>
          </p:nvSpPr>
          <p:spPr>
            <a:xfrm>
              <a:off x="5557950" y="972475"/>
              <a:ext cx="12510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Μπανάνα</a:t>
              </a:r>
              <a:endParaRPr sz="1800" b="1" i="0" u="none" strike="noStrike" cap="none">
                <a:solidFill>
                  <a:srgbClr val="000000"/>
                </a:solidFill>
                <a:latin typeface="Roboto"/>
                <a:ea typeface="Roboto"/>
                <a:cs typeface="Roboto"/>
                <a:sym typeface="Roboto"/>
              </a:endParaRPr>
            </a:p>
          </p:txBody>
        </p:sp>
        <p:sp>
          <p:nvSpPr>
            <p:cNvPr id="199" name="Google Shape;199;p25"/>
            <p:cNvSpPr txBox="1"/>
            <p:nvPr/>
          </p:nvSpPr>
          <p:spPr>
            <a:xfrm>
              <a:off x="5557950" y="4366325"/>
              <a:ext cx="1218900" cy="4617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000000"/>
                  </a:solidFill>
                  <a:latin typeface="Roboto"/>
                  <a:ea typeface="Roboto"/>
                  <a:cs typeface="Roboto"/>
                  <a:sym typeface="Roboto"/>
                </a:rPr>
                <a:t>Μπανάνα</a:t>
              </a:r>
              <a:endParaRPr sz="1800" b="1" i="0" u="none" strike="noStrike" cap="none">
                <a:solidFill>
                  <a:srgbClr val="000000"/>
                </a:solidFill>
                <a:latin typeface="Roboto"/>
                <a:ea typeface="Roboto"/>
                <a:cs typeface="Roboto"/>
                <a:sym typeface="Roboto"/>
              </a:endParaRPr>
            </a:p>
          </p:txBody>
        </p:sp>
        <p:sp>
          <p:nvSpPr>
            <p:cNvPr id="200" name="Google Shape;200;p25"/>
            <p:cNvSpPr txBox="1"/>
            <p:nvPr/>
          </p:nvSpPr>
          <p:spPr>
            <a:xfrm>
              <a:off x="7212525" y="3497350"/>
              <a:ext cx="15336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C31C4A"/>
                  </a:solidFill>
                  <a:latin typeface="Roboto"/>
                  <a:ea typeface="Roboto"/>
                  <a:cs typeface="Roboto"/>
                  <a:sym typeface="Roboto"/>
                </a:rPr>
                <a:t>Επισήμανση</a:t>
              </a:r>
              <a:endParaRPr sz="1800" b="1" i="0" u="none" strike="noStrike" cap="none">
                <a:solidFill>
                  <a:srgbClr val="C31C4A"/>
                </a:solidFill>
                <a:latin typeface="Roboto"/>
                <a:ea typeface="Roboto"/>
                <a:cs typeface="Roboto"/>
                <a:sym typeface="Roboto"/>
              </a:endParaRPr>
            </a:p>
          </p:txBody>
        </p:sp>
        <p:sp>
          <p:nvSpPr>
            <p:cNvPr id="201" name="Google Shape;201;p25"/>
            <p:cNvSpPr txBox="1"/>
            <p:nvPr/>
          </p:nvSpPr>
          <p:spPr>
            <a:xfrm>
              <a:off x="7212525" y="1765800"/>
              <a:ext cx="1091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rgbClr val="C31C4A"/>
                  </a:solidFill>
                  <a:latin typeface="Roboto"/>
                  <a:ea typeface="Roboto"/>
                  <a:cs typeface="Roboto"/>
                  <a:sym typeface="Roboto"/>
                </a:rPr>
                <a:t>Κλάση</a:t>
              </a:r>
              <a:endParaRPr sz="1800" b="1" i="0" u="none" strike="noStrike" cap="none">
                <a:solidFill>
                  <a:srgbClr val="C31C4A"/>
                </a:solidFill>
                <a:latin typeface="Roboto"/>
                <a:ea typeface="Roboto"/>
                <a:cs typeface="Roboto"/>
                <a:sym typeface="Roboto"/>
              </a:endParaRPr>
            </a:p>
          </p:txBody>
        </p:sp>
      </p:grpSp>
      <p:sp>
        <p:nvSpPr>
          <p:cNvPr id="202" name="Google Shape;202;p2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Τα δεδομένα που σας παρέχονται έχουν ήδη καθαριστεί και είναι έτοιμα να χρησιμοποιηθούν για την εκπαίδευση ενός μοντέλου μηχανικής μάθησης. </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Καθώς θα χρησιμοποιήσετε την </a:t>
            </a:r>
            <a:r>
              <a:rPr lang="en-US" b="1">
                <a:solidFill>
                  <a:srgbClr val="C31C4A"/>
                </a:solidFill>
                <a:latin typeface="Roboto"/>
                <a:ea typeface="Roboto"/>
                <a:cs typeface="Roboto"/>
                <a:sym typeface="Roboto"/>
              </a:rPr>
              <a:t>ταξινόμηση</a:t>
            </a:r>
            <a:r>
              <a:rPr lang="en-US" sz="1800">
                <a:latin typeface="Roboto"/>
                <a:ea typeface="Roboto"/>
                <a:cs typeface="Roboto"/>
                <a:sym typeface="Roboto"/>
              </a:rPr>
              <a:t> για την επίλυση αυτού του προβλήματος, πρέπει να σχεδιάσετε ποιες </a:t>
            </a:r>
            <a:r>
              <a:rPr lang="en-US" b="1">
                <a:solidFill>
                  <a:srgbClr val="C31C4A"/>
                </a:solidFill>
                <a:latin typeface="Roboto"/>
                <a:ea typeface="Roboto"/>
                <a:cs typeface="Roboto"/>
                <a:sym typeface="Roboto"/>
              </a:rPr>
              <a:t>κλάσεις</a:t>
            </a:r>
            <a:r>
              <a:rPr lang="en-US" sz="1800">
                <a:latin typeface="Roboto"/>
                <a:ea typeface="Roboto"/>
                <a:cs typeface="Roboto"/>
                <a:sym typeface="Roboto"/>
              </a:rPr>
              <a:t> θα χρησιμοποιήσετε για να </a:t>
            </a:r>
            <a:r>
              <a:rPr lang="en-US" b="1">
                <a:solidFill>
                  <a:srgbClr val="C31C4A"/>
                </a:solidFill>
                <a:latin typeface="Roboto"/>
                <a:ea typeface="Roboto"/>
                <a:cs typeface="Roboto"/>
                <a:sym typeface="Roboto"/>
              </a:rPr>
              <a:t>επισημάνετε</a:t>
            </a:r>
            <a:r>
              <a:rPr lang="en-US" sz="1800">
                <a:latin typeface="Roboto"/>
                <a:ea typeface="Roboto"/>
                <a:cs typeface="Roboto"/>
                <a:sym typeface="Roboto"/>
              </a:rPr>
              <a:t> τα δεδομένα.</a:t>
            </a:r>
            <a:endParaRPr>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203" name="Google Shape;203;p2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Στάδιο 2: Προετοιμασία των δεδομένων</a:t>
            </a:r>
            <a:endParaRPr>
              <a:latin typeface="Roboto"/>
              <a:ea typeface="Roboto"/>
              <a:cs typeface="Roboto"/>
              <a:sym typeface="Roboto"/>
            </a:endParaRPr>
          </a:p>
        </p:txBody>
      </p:sp>
      <p:pic>
        <p:nvPicPr>
          <p:cNvPr id="204" name="Google Shape;204;p25"/>
          <p:cNvPicPr preferRelativeResize="0"/>
          <p:nvPr/>
        </p:nvPicPr>
        <p:blipFill rotWithShape="1">
          <a:blip r:embed="rId4">
            <a:alphaModFix/>
          </a:blip>
          <a:srcRect/>
          <a:stretch/>
        </p:blipFill>
        <p:spPr>
          <a:xfrm>
            <a:off x="8188450" y="482913"/>
            <a:ext cx="371475" cy="371475"/>
          </a:xfrm>
          <a:prstGeom prst="rect">
            <a:avLst/>
          </a:prstGeom>
          <a:noFill/>
          <a:ln>
            <a:noFill/>
          </a:ln>
        </p:spPr>
      </p:pic>
      <p:sp>
        <p:nvSpPr>
          <p:cNvPr id="205" name="Google Shape;205;p25"/>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1</a:t>
            </a:r>
            <a:endParaRPr>
              <a:latin typeface="Roboto"/>
              <a:ea typeface="Roboto"/>
              <a:cs typeface="Roboto"/>
              <a:sym typeface="Robo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700" dirty="0" err="1">
                <a:latin typeface="Roboto"/>
                <a:ea typeface="Roboto"/>
                <a:cs typeface="Roboto"/>
                <a:sym typeface="Roboto"/>
              </a:rPr>
              <a:t>Έχετε</a:t>
            </a:r>
            <a:r>
              <a:rPr lang="en-US" sz="1700" dirty="0">
                <a:latin typeface="Roboto"/>
                <a:ea typeface="Roboto"/>
                <a:cs typeface="Roboto"/>
                <a:sym typeface="Roboto"/>
              </a:rPr>
              <a:t> τα </a:t>
            </a:r>
            <a:r>
              <a:rPr lang="en-US" sz="1700" dirty="0" err="1">
                <a:latin typeface="Roboto"/>
                <a:ea typeface="Roboto"/>
                <a:cs typeface="Roboto"/>
                <a:sym typeface="Roboto"/>
              </a:rPr>
              <a:t>δεδομέν</a:t>
            </a:r>
            <a:r>
              <a:rPr lang="en-US" sz="1700" dirty="0">
                <a:latin typeface="Roboto"/>
                <a:ea typeface="Roboto"/>
                <a:cs typeface="Roboto"/>
                <a:sym typeface="Roboto"/>
              </a:rPr>
              <a:t>α και έχετε προγραμματίσει </a:t>
            </a:r>
            <a:r>
              <a:rPr lang="el-GR" sz="1700" dirty="0">
                <a:latin typeface="Roboto"/>
                <a:ea typeface="Roboto"/>
                <a:cs typeface="Roboto"/>
                <a:sym typeface="Roboto"/>
              </a:rPr>
              <a:t>τις κλάσεις σας</a:t>
            </a:r>
            <a:r>
              <a:rPr lang="en-US" sz="1700" dirty="0">
                <a:latin typeface="Roboto"/>
                <a:ea typeface="Roboto"/>
                <a:cs typeface="Roboto"/>
                <a:sym typeface="Roboto"/>
              </a:rPr>
              <a:t>. </a:t>
            </a:r>
            <a:endParaRPr sz="1700"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dirty="0" err="1">
                <a:latin typeface="Roboto"/>
                <a:ea typeface="Roboto"/>
                <a:cs typeface="Roboto"/>
                <a:sym typeface="Roboto"/>
              </a:rPr>
              <a:t>Το</a:t>
            </a:r>
            <a:r>
              <a:rPr lang="en-US" sz="1700" dirty="0">
                <a:latin typeface="Roboto"/>
                <a:ea typeface="Roboto"/>
                <a:cs typeface="Roboto"/>
                <a:sym typeface="Roboto"/>
              </a:rPr>
              <a:t> επ</a:t>
            </a:r>
            <a:r>
              <a:rPr lang="en-US" sz="1700" dirty="0" err="1">
                <a:latin typeface="Roboto"/>
                <a:ea typeface="Roboto"/>
                <a:cs typeface="Roboto"/>
                <a:sym typeface="Roboto"/>
              </a:rPr>
              <a:t>όμενο</a:t>
            </a:r>
            <a:r>
              <a:rPr lang="en-US" sz="1700" dirty="0">
                <a:latin typeface="Roboto"/>
                <a:ea typeface="Roboto"/>
                <a:cs typeface="Roboto"/>
                <a:sym typeface="Roboto"/>
              </a:rPr>
              <a:t> </a:t>
            </a:r>
            <a:r>
              <a:rPr lang="en-US" sz="1700" dirty="0" err="1">
                <a:latin typeface="Roboto"/>
                <a:ea typeface="Roboto"/>
                <a:cs typeface="Roboto"/>
                <a:sym typeface="Roboto"/>
              </a:rPr>
              <a:t>στάδιο</a:t>
            </a:r>
            <a:r>
              <a:rPr lang="en-US" sz="1700" dirty="0">
                <a:latin typeface="Roboto"/>
                <a:ea typeface="Roboto"/>
                <a:cs typeface="Roboto"/>
                <a:sym typeface="Roboto"/>
              </a:rPr>
              <a:t> </a:t>
            </a:r>
            <a:r>
              <a:rPr lang="en-US" sz="1700" dirty="0" err="1">
                <a:latin typeface="Roboto"/>
                <a:ea typeface="Roboto"/>
                <a:cs typeface="Roboto"/>
                <a:sym typeface="Roboto"/>
              </a:rPr>
              <a:t>είν</a:t>
            </a:r>
            <a:r>
              <a:rPr lang="en-US" sz="1700" dirty="0">
                <a:latin typeface="Roboto"/>
                <a:ea typeface="Roboto"/>
                <a:cs typeface="Roboto"/>
                <a:sym typeface="Roboto"/>
              </a:rPr>
              <a:t>αι η εκπαίδευση του μοντέλου. </a:t>
            </a:r>
            <a:endParaRPr sz="1700"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1700" dirty="0" err="1">
                <a:latin typeface="Roboto"/>
                <a:ea typeface="Roboto"/>
                <a:cs typeface="Roboto"/>
                <a:sym typeface="Roboto"/>
              </a:rPr>
              <a:t>Προτού</a:t>
            </a:r>
            <a:r>
              <a:rPr lang="en-US" sz="1700" dirty="0">
                <a:latin typeface="Roboto"/>
                <a:ea typeface="Roboto"/>
                <a:cs typeface="Roboto"/>
                <a:sym typeface="Roboto"/>
              </a:rPr>
              <a:t> </a:t>
            </a:r>
            <a:r>
              <a:rPr lang="en-US" sz="1700" dirty="0" err="1">
                <a:latin typeface="Roboto"/>
                <a:ea typeface="Roboto"/>
                <a:cs typeface="Roboto"/>
                <a:sym typeface="Roboto"/>
              </a:rPr>
              <a:t>το</a:t>
            </a:r>
            <a:r>
              <a:rPr lang="en-US" sz="1700" dirty="0">
                <a:latin typeface="Roboto"/>
                <a:ea typeface="Roboto"/>
                <a:cs typeface="Roboto"/>
                <a:sym typeface="Roboto"/>
              </a:rPr>
              <a:t> </a:t>
            </a:r>
            <a:r>
              <a:rPr lang="en-US" sz="1700" dirty="0" err="1">
                <a:latin typeface="Roboto"/>
                <a:ea typeface="Roboto"/>
                <a:cs typeface="Roboto"/>
                <a:sym typeface="Roboto"/>
              </a:rPr>
              <a:t>κάνετε</a:t>
            </a:r>
            <a:r>
              <a:rPr lang="en-US" sz="1700" dirty="0">
                <a:latin typeface="Roboto"/>
                <a:ea typeface="Roboto"/>
                <a:cs typeface="Roboto"/>
                <a:sym typeface="Roboto"/>
              </a:rPr>
              <a:t> α</a:t>
            </a:r>
            <a:r>
              <a:rPr lang="en-US" sz="1700" dirty="0" err="1">
                <a:latin typeface="Roboto"/>
                <a:ea typeface="Roboto"/>
                <a:cs typeface="Roboto"/>
                <a:sym typeface="Roboto"/>
              </a:rPr>
              <a:t>υτό</a:t>
            </a:r>
            <a:r>
              <a:rPr lang="en-US" sz="1700" dirty="0">
                <a:latin typeface="Roboto"/>
                <a:ea typeface="Roboto"/>
                <a:cs typeface="Roboto"/>
                <a:sym typeface="Roboto"/>
              </a:rPr>
              <a:t>, </a:t>
            </a:r>
            <a:r>
              <a:rPr lang="en-US" sz="1700" dirty="0" err="1">
                <a:latin typeface="Roboto"/>
                <a:ea typeface="Roboto"/>
                <a:cs typeface="Roboto"/>
                <a:sym typeface="Roboto"/>
              </a:rPr>
              <a:t>σκεφτείτε</a:t>
            </a:r>
            <a:r>
              <a:rPr lang="en-US" sz="1700" dirty="0">
                <a:latin typeface="Roboto"/>
                <a:ea typeface="Roboto"/>
                <a:cs typeface="Roboto"/>
                <a:sym typeface="Roboto"/>
              </a:rPr>
              <a:t> π</a:t>
            </a:r>
            <a:r>
              <a:rPr lang="en-US" sz="1700" dirty="0" err="1">
                <a:latin typeface="Roboto"/>
                <a:ea typeface="Roboto"/>
                <a:cs typeface="Roboto"/>
                <a:sym typeface="Roboto"/>
              </a:rPr>
              <a:t>όσ</a:t>
            </a:r>
            <a:r>
              <a:rPr lang="en-US" sz="1700" dirty="0">
                <a:latin typeface="Roboto"/>
                <a:ea typeface="Roboto"/>
                <a:cs typeface="Roboto"/>
                <a:sym typeface="Roboto"/>
              </a:rPr>
              <a:t>α δεδομένα θα χρησιμοποιήσετε για να </a:t>
            </a:r>
            <a:r>
              <a:rPr lang="en-US" sz="1700" b="1" dirty="0">
                <a:solidFill>
                  <a:srgbClr val="C31C4A"/>
                </a:solidFill>
                <a:latin typeface="Roboto"/>
                <a:ea typeface="Roboto"/>
                <a:cs typeface="Roboto"/>
                <a:sym typeface="Roboto"/>
              </a:rPr>
              <a:t>εκπαιδεύσετε</a:t>
            </a:r>
            <a:r>
              <a:rPr lang="en-US" sz="1700" dirty="0">
                <a:latin typeface="Roboto"/>
                <a:ea typeface="Roboto"/>
                <a:cs typeface="Roboto"/>
                <a:sym typeface="Roboto"/>
              </a:rPr>
              <a:t> το μοντέλο και πόσα θα πρέπει να αφήσετε εκτός για να τα </a:t>
            </a:r>
            <a:r>
              <a:rPr lang="en-US" sz="1700" b="1" dirty="0">
                <a:solidFill>
                  <a:srgbClr val="C31C4A"/>
                </a:solidFill>
                <a:latin typeface="Roboto"/>
                <a:ea typeface="Roboto"/>
                <a:cs typeface="Roboto"/>
                <a:sym typeface="Roboto"/>
              </a:rPr>
              <a:t>δοκιμάσετε</a:t>
            </a:r>
            <a:r>
              <a:rPr lang="en-US" sz="1700" dirty="0">
                <a:latin typeface="Roboto"/>
                <a:ea typeface="Roboto"/>
                <a:cs typeface="Roboto"/>
                <a:sym typeface="Roboto"/>
              </a:rPr>
              <a:t> στο μοντέλο αργότερα.</a:t>
            </a:r>
            <a:endParaRPr sz="1700" dirty="0">
              <a:latin typeface="Roboto"/>
              <a:ea typeface="Roboto"/>
              <a:cs typeface="Roboto"/>
              <a:sym typeface="Roboto"/>
            </a:endParaRPr>
          </a:p>
          <a:p>
            <a:pPr marL="0" lvl="0" indent="0" algn="l" rtl="0">
              <a:lnSpc>
                <a:spcPct val="115000"/>
              </a:lnSpc>
              <a:spcBef>
                <a:spcPts val="1600"/>
              </a:spcBef>
              <a:spcAft>
                <a:spcPts val="0"/>
              </a:spcAft>
              <a:buSzPts val="1800"/>
              <a:buNone/>
            </a:pPr>
            <a:endParaRPr sz="1700" dirty="0">
              <a:latin typeface="Roboto"/>
              <a:ea typeface="Roboto"/>
              <a:cs typeface="Roboto"/>
              <a:sym typeface="Roboto"/>
            </a:endParaRPr>
          </a:p>
          <a:p>
            <a:pPr marL="0" lvl="0" indent="0" algn="l" rtl="0">
              <a:lnSpc>
                <a:spcPct val="115000"/>
              </a:lnSpc>
              <a:spcBef>
                <a:spcPts val="1600"/>
              </a:spcBef>
              <a:spcAft>
                <a:spcPts val="0"/>
              </a:spcAft>
              <a:buSzPts val="1800"/>
              <a:buNone/>
            </a:pPr>
            <a:endParaRPr sz="1700" dirty="0">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700" dirty="0">
                <a:latin typeface="Roboto"/>
                <a:ea typeface="Roboto"/>
                <a:cs typeface="Roboto"/>
                <a:sym typeface="Roboto"/>
              </a:rPr>
              <a:t>  </a:t>
            </a:r>
            <a:endParaRPr sz="1700" dirty="0">
              <a:latin typeface="Roboto"/>
              <a:ea typeface="Roboto"/>
              <a:cs typeface="Roboto"/>
              <a:sym typeface="Roboto"/>
            </a:endParaRPr>
          </a:p>
        </p:txBody>
      </p:sp>
      <p:sp>
        <p:nvSpPr>
          <p:cNvPr id="211" name="Google Shape;211;p2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Στάδιο 3: Εκπαίδευση ενός μοντέλου μηχανικής μάθησης</a:t>
            </a:r>
            <a:endParaRPr>
              <a:latin typeface="Roboto"/>
              <a:ea typeface="Roboto"/>
              <a:cs typeface="Roboto"/>
              <a:sym typeface="Roboto"/>
            </a:endParaRPr>
          </a:p>
        </p:txBody>
      </p:sp>
      <p:sp>
        <p:nvSpPr>
          <p:cNvPr id="212" name="Google Shape;212;p26"/>
          <p:cNvSpPr txBox="1">
            <a:spLocks noGrp="1"/>
          </p:cNvSpPr>
          <p:nvPr>
            <p:ph type="body" idx="2"/>
          </p:nvPr>
        </p:nvSpPr>
        <p:spPr>
          <a:xfrm>
            <a:off x="4736600" y="1170100"/>
            <a:ext cx="4222200" cy="37899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600">
                <a:solidFill>
                  <a:schemeClr val="lt1"/>
                </a:solidFill>
                <a:latin typeface="Roboto"/>
                <a:ea typeface="Roboto"/>
                <a:cs typeface="Roboto"/>
                <a:sym typeface="Roboto"/>
              </a:rPr>
              <a:t>Παράγοντες που πρέπει να ληφθούν υπόψη:</a:t>
            </a:r>
            <a:endParaRPr sz="1600">
              <a:solidFill>
                <a:schemeClr val="lt1"/>
              </a:solidFill>
              <a:latin typeface="Roboto"/>
              <a:ea typeface="Roboto"/>
              <a:cs typeface="Roboto"/>
              <a:sym typeface="Roboto"/>
            </a:endParaRPr>
          </a:p>
          <a:p>
            <a:pPr marL="457200" lvl="0" indent="-330200" algn="l" rtl="0">
              <a:lnSpc>
                <a:spcPct val="115000"/>
              </a:lnSpc>
              <a:spcBef>
                <a:spcPts val="1600"/>
              </a:spcBef>
              <a:spcAft>
                <a:spcPts val="0"/>
              </a:spcAft>
              <a:buClr>
                <a:schemeClr val="lt1"/>
              </a:buClr>
              <a:buSzPts val="1600"/>
              <a:buChar char="●"/>
            </a:pPr>
            <a:r>
              <a:rPr lang="en-US" sz="1600">
                <a:solidFill>
                  <a:schemeClr val="lt1"/>
                </a:solidFill>
                <a:latin typeface="Roboto"/>
                <a:ea typeface="Roboto"/>
                <a:cs typeface="Roboto"/>
                <a:sym typeface="Roboto"/>
              </a:rPr>
              <a:t>Η χρήση πολύ λίγων </a:t>
            </a:r>
            <a:r>
              <a:rPr lang="en-US" sz="1600" b="1">
                <a:solidFill>
                  <a:srgbClr val="F7F7F7"/>
                </a:solidFill>
                <a:latin typeface="Roboto"/>
                <a:ea typeface="Roboto"/>
                <a:cs typeface="Roboto"/>
                <a:sym typeface="Roboto"/>
              </a:rPr>
              <a:t>δεδομένων εκπαίδευσης</a:t>
            </a:r>
            <a:r>
              <a:rPr lang="en-US" sz="1600">
                <a:solidFill>
                  <a:srgbClr val="F7F7F7"/>
                </a:solidFill>
                <a:latin typeface="Roboto"/>
                <a:ea typeface="Roboto"/>
                <a:cs typeface="Roboto"/>
                <a:sym typeface="Roboto"/>
              </a:rPr>
              <a:t> μπορεί να σημαίνει ότι το μοντέλο ενδέχεται να κάνει λιγότερο ακριβείς προβλέψεις</a:t>
            </a:r>
            <a:endParaRPr sz="1600">
              <a:solidFill>
                <a:srgbClr val="F7F7F7"/>
              </a:solidFill>
              <a:latin typeface="Roboto"/>
              <a:ea typeface="Roboto"/>
              <a:cs typeface="Roboto"/>
              <a:sym typeface="Roboto"/>
            </a:endParaRPr>
          </a:p>
          <a:p>
            <a:pPr marL="457200" lvl="0" indent="-330200" algn="l" rtl="0">
              <a:spcBef>
                <a:spcPts val="1000"/>
              </a:spcBef>
              <a:spcAft>
                <a:spcPts val="0"/>
              </a:spcAft>
              <a:buClr>
                <a:schemeClr val="lt1"/>
              </a:buClr>
              <a:buSzPts val="1600"/>
              <a:buChar char="●"/>
            </a:pPr>
            <a:r>
              <a:rPr lang="en-US" sz="1600">
                <a:solidFill>
                  <a:srgbClr val="F7F7F7"/>
                </a:solidFill>
                <a:latin typeface="Roboto"/>
                <a:ea typeface="Roboto"/>
                <a:cs typeface="Roboto"/>
                <a:sym typeface="Roboto"/>
              </a:rPr>
              <a:t>Η χρήση υπερβολικά πολλών </a:t>
            </a:r>
            <a:r>
              <a:rPr lang="en-US" sz="1600" b="1">
                <a:solidFill>
                  <a:srgbClr val="F7F7F7"/>
                </a:solidFill>
                <a:latin typeface="Roboto"/>
                <a:ea typeface="Roboto"/>
                <a:cs typeface="Roboto"/>
                <a:sym typeface="Roboto"/>
              </a:rPr>
              <a:t>δεδομένων εκπαίδευσης</a:t>
            </a:r>
            <a:r>
              <a:rPr lang="en-US" sz="1600">
                <a:solidFill>
                  <a:srgbClr val="F7F7F7"/>
                </a:solidFill>
                <a:latin typeface="Roboto"/>
                <a:ea typeface="Roboto"/>
                <a:cs typeface="Roboto"/>
                <a:sym typeface="Roboto"/>
              </a:rPr>
              <a:t> σημαίνει ότι έχετε λιγότερα δεδομένα ελέγχου για να χρησιμοποιήσετε και να καταλάβετε πόσο ακριβείς είναι οι προβλέψεις του μοντέλου</a:t>
            </a:r>
            <a:endParaRPr sz="1600">
              <a:solidFill>
                <a:schemeClr val="lt1"/>
              </a:solidFill>
              <a:latin typeface="Roboto"/>
              <a:ea typeface="Roboto"/>
              <a:cs typeface="Roboto"/>
              <a:sym typeface="Roboto"/>
            </a:endParaRPr>
          </a:p>
          <a:p>
            <a:pPr marL="457200" lvl="0" indent="0" algn="l" rtl="0">
              <a:lnSpc>
                <a:spcPct val="115000"/>
              </a:lnSpc>
              <a:spcBef>
                <a:spcPts val="1600"/>
              </a:spcBef>
              <a:spcAft>
                <a:spcPts val="1600"/>
              </a:spcAft>
              <a:buSzPts val="1800"/>
              <a:buNone/>
            </a:pPr>
            <a:endParaRPr sz="1600">
              <a:solidFill>
                <a:schemeClr val="lt1"/>
              </a:solidFill>
              <a:latin typeface="Roboto"/>
              <a:ea typeface="Roboto"/>
              <a:cs typeface="Roboto"/>
              <a:sym typeface="Roboto"/>
            </a:endParaRPr>
          </a:p>
        </p:txBody>
      </p:sp>
      <p:sp>
        <p:nvSpPr>
          <p:cNvPr id="213" name="Google Shape;213;p26"/>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2</a:t>
            </a:r>
            <a:endParaRPr>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Νωρίτερα ορίσατε εκτός κάποια από τα δεδομένα προς χρήση για τη δοκιμή.</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Η επόμενη εργασία σας είναι να ελέγξετε το μοντέλο με μερικά από αυτά τα δεδομένα και να μετρήσετε την </a:t>
            </a:r>
            <a:r>
              <a:rPr lang="en-US" b="1">
                <a:solidFill>
                  <a:srgbClr val="C31C4A"/>
                </a:solidFill>
                <a:latin typeface="Roboto"/>
                <a:ea typeface="Roboto"/>
                <a:cs typeface="Roboto"/>
                <a:sym typeface="Roboto"/>
              </a:rPr>
              <a:t>ακρίβεια</a:t>
            </a:r>
            <a:r>
              <a:rPr lang="en-US" sz="1800">
                <a:latin typeface="Roboto"/>
                <a:ea typeface="Roboto"/>
                <a:cs typeface="Roboto"/>
                <a:sym typeface="Roboto"/>
              </a:rPr>
              <a:t> του.</a:t>
            </a:r>
            <a:endParaRPr>
              <a:latin typeface="Roboto"/>
              <a:ea typeface="Roboto"/>
              <a:cs typeface="Roboto"/>
              <a:sym typeface="Roboto"/>
            </a:endParaRPr>
          </a:p>
        </p:txBody>
      </p:sp>
      <p:sp>
        <p:nvSpPr>
          <p:cNvPr id="225" name="Google Shape;225;p28"/>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Στάδιο 4: Δοκιμή του μοντέλου</a:t>
            </a:r>
            <a:endParaRPr>
              <a:latin typeface="Roboto"/>
              <a:ea typeface="Roboto"/>
              <a:cs typeface="Roboto"/>
              <a:sym typeface="Roboto"/>
            </a:endParaRPr>
          </a:p>
        </p:txBody>
      </p:sp>
      <p:sp>
        <p:nvSpPr>
          <p:cNvPr id="226" name="Google Shape;226;p28"/>
          <p:cNvSpPr/>
          <p:nvPr/>
        </p:nvSpPr>
        <p:spPr>
          <a:xfrm>
            <a:off x="4733425" y="1170125"/>
            <a:ext cx="4096500" cy="3659100"/>
          </a:xfrm>
          <a:prstGeom prst="rect">
            <a:avLst/>
          </a:prstGeom>
          <a:solidFill>
            <a:srgbClr val="000000"/>
          </a:solidFill>
          <a:ln>
            <a:noFill/>
          </a:ln>
        </p:spPr>
        <p:txBody>
          <a:bodyPr spcFirstLastPara="1" wrap="square" lIns="91425" tIns="0"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100" b="1" i="0" u="none" strike="noStrike" cap="none">
                <a:solidFill>
                  <a:srgbClr val="FFFFFF"/>
                </a:solidFill>
                <a:latin typeface="Roboto"/>
                <a:ea typeface="Roboto"/>
                <a:cs typeface="Roboto"/>
                <a:sym typeface="Roboto"/>
              </a:rPr>
              <a:t>Δεδομένα που χρησιμοποιούνται για τη δημιουργία ενός μοντέλου ML</a:t>
            </a:r>
            <a:endParaRPr sz="1100" b="1" i="0" u="none" strike="noStrike" cap="none">
              <a:solidFill>
                <a:srgbClr val="FFFFFF"/>
              </a:solidFill>
              <a:latin typeface="Roboto"/>
              <a:ea typeface="Roboto"/>
              <a:cs typeface="Roboto"/>
              <a:sym typeface="Roboto"/>
            </a:endParaRPr>
          </a:p>
        </p:txBody>
      </p:sp>
      <p:sp>
        <p:nvSpPr>
          <p:cNvPr id="227" name="Google Shape;227;p28"/>
          <p:cNvSpPr/>
          <p:nvPr/>
        </p:nvSpPr>
        <p:spPr>
          <a:xfrm>
            <a:off x="4801225" y="1515500"/>
            <a:ext cx="3960900" cy="2368500"/>
          </a:xfrm>
          <a:prstGeom prst="rect">
            <a:avLst/>
          </a:prstGeom>
          <a:solidFill>
            <a:srgbClr val="CFE2F3"/>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i="0" u="none" strike="noStrike" cap="none">
                <a:solidFill>
                  <a:srgbClr val="000000"/>
                </a:solidFill>
                <a:latin typeface="Roboto Medium"/>
                <a:ea typeface="Roboto Medium"/>
                <a:cs typeface="Roboto Medium"/>
                <a:sym typeface="Roboto Medium"/>
              </a:rPr>
              <a:t>Δεδομένα εκπαίδευσης</a:t>
            </a:r>
            <a:endParaRPr sz="1800" i="0" u="none" strike="noStrike" cap="none">
              <a:solidFill>
                <a:srgbClr val="000000"/>
              </a:solidFill>
              <a:latin typeface="Roboto Medium"/>
              <a:ea typeface="Roboto Medium"/>
              <a:cs typeface="Roboto Medium"/>
              <a:sym typeface="Roboto Medium"/>
            </a:endParaRPr>
          </a:p>
        </p:txBody>
      </p:sp>
      <p:sp>
        <p:nvSpPr>
          <p:cNvPr id="228" name="Google Shape;228;p28"/>
          <p:cNvSpPr/>
          <p:nvPr/>
        </p:nvSpPr>
        <p:spPr>
          <a:xfrm>
            <a:off x="4801225" y="3985525"/>
            <a:ext cx="3960900" cy="777600"/>
          </a:xfrm>
          <a:prstGeom prst="rect">
            <a:avLst/>
          </a:prstGeom>
          <a:solidFill>
            <a:srgbClr val="FFF2C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a:latin typeface="Roboto Medium"/>
                <a:ea typeface="Roboto Medium"/>
                <a:cs typeface="Roboto Medium"/>
                <a:sym typeface="Roboto Medium"/>
              </a:rPr>
              <a:t>Δεδομένα ελέγχου</a:t>
            </a:r>
            <a:endParaRPr sz="1800" i="0" u="none" strike="noStrike" cap="none">
              <a:solidFill>
                <a:srgbClr val="000000"/>
              </a:solidFill>
              <a:latin typeface="Roboto Medium"/>
              <a:ea typeface="Roboto Medium"/>
              <a:cs typeface="Roboto Medium"/>
              <a:sym typeface="Roboto Medium"/>
            </a:endParaRPr>
          </a:p>
        </p:txBody>
      </p:sp>
      <p:sp>
        <p:nvSpPr>
          <p:cNvPr id="229" name="Google Shape;229;p28"/>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97"/>
        <p:cNvGrpSpPr/>
        <p:nvPr/>
      </p:nvGrpSpPr>
      <p:grpSpPr>
        <a:xfrm>
          <a:off x="0" y="0"/>
          <a:ext cx="0" cy="0"/>
          <a:chOff x="0" y="0"/>
          <a:chExt cx="0" cy="0"/>
        </a:xfrm>
      </p:grpSpPr>
      <p:sp>
        <p:nvSpPr>
          <p:cNvPr id="98" name="Google Shape;98;p13"/>
          <p:cNvSpPr txBox="1">
            <a:spLocks noGrp="1"/>
          </p:cNvSpPr>
          <p:nvPr>
            <p:ph type="body" idx="1"/>
          </p:nvPr>
        </p:nvSpPr>
        <p:spPr>
          <a:xfrm>
            <a:off x="310900" y="1017725"/>
            <a:ext cx="8522100" cy="381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rgbClr val="C31C4A"/>
                </a:solidFill>
                <a:latin typeface="Roboto"/>
                <a:ea typeface="Roboto"/>
                <a:cs typeface="Roboto"/>
                <a:sym typeface="Roboto"/>
              </a:rPr>
              <a:t>Σε</a:t>
            </a:r>
            <a:r>
              <a:rPr lang="en-US" b="1" dirty="0">
                <a:solidFill>
                  <a:srgbClr val="C31C4A"/>
                </a:solidFill>
                <a:latin typeface="Roboto"/>
                <a:ea typeface="Roboto"/>
                <a:cs typeface="Roboto"/>
                <a:sym typeface="Roboto"/>
              </a:rPr>
              <a:t> α</a:t>
            </a:r>
            <a:r>
              <a:rPr lang="en-US" b="1" dirty="0" err="1">
                <a:solidFill>
                  <a:srgbClr val="C31C4A"/>
                </a:solidFill>
                <a:latin typeface="Roboto"/>
                <a:ea typeface="Roboto"/>
                <a:cs typeface="Roboto"/>
                <a:sym typeface="Roboto"/>
              </a:rPr>
              <a:t>υτό</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το</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μάθημ</a:t>
            </a:r>
            <a:r>
              <a:rPr lang="en-US" b="1" dirty="0">
                <a:solidFill>
                  <a:srgbClr val="C31C4A"/>
                </a:solidFill>
                <a:latin typeface="Roboto"/>
                <a:ea typeface="Roboto"/>
                <a:cs typeface="Roboto"/>
                <a:sym typeface="Roboto"/>
              </a:rPr>
              <a:t>α, θα:</a:t>
            </a:r>
            <a:endParaRPr b="1" dirty="0">
              <a:solidFill>
                <a:srgbClr val="C31C4A"/>
              </a:solidFill>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err="1">
                <a:solidFill>
                  <a:srgbClr val="000000"/>
                </a:solidFill>
                <a:latin typeface="Roboto"/>
                <a:ea typeface="Roboto"/>
                <a:cs typeface="Roboto"/>
                <a:sym typeface="Roboto"/>
              </a:rPr>
              <a:t>Περιγράψ</a:t>
            </a:r>
            <a:r>
              <a:rPr lang="el-GR" dirty="0" err="1">
                <a:latin typeface="Roboto"/>
                <a:ea typeface="Roboto"/>
                <a:cs typeface="Roboto"/>
                <a:sym typeface="Roboto"/>
              </a:rPr>
              <a:t>ουμ</a:t>
            </a:r>
            <a:r>
              <a:rPr lang="en-US" dirty="0">
                <a:solidFill>
                  <a:srgbClr val="000000"/>
                </a:solidFill>
                <a:latin typeface="Roboto"/>
                <a:ea typeface="Roboto"/>
                <a:cs typeface="Roboto"/>
                <a:sym typeface="Roboto"/>
              </a:rPr>
              <a:t>ε τα </a:t>
            </a:r>
            <a:r>
              <a:rPr lang="en-US" dirty="0" err="1">
                <a:solidFill>
                  <a:srgbClr val="000000"/>
                </a:solidFill>
                <a:latin typeface="Roboto"/>
                <a:ea typeface="Roboto"/>
                <a:cs typeface="Roboto"/>
                <a:sym typeface="Roboto"/>
              </a:rPr>
              <a:t>στάδι</a:t>
            </a:r>
            <a:r>
              <a:rPr lang="en-US" dirty="0">
                <a:solidFill>
                  <a:srgbClr val="000000"/>
                </a:solidFill>
                <a:latin typeface="Roboto"/>
                <a:ea typeface="Roboto"/>
                <a:cs typeface="Roboto"/>
                <a:sym typeface="Roboto"/>
              </a:rPr>
              <a:t>α του κύκλου ζωής του έργου AI</a:t>
            </a:r>
            <a:endParaRPr dirty="0">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err="1">
                <a:solidFill>
                  <a:srgbClr val="000000"/>
                </a:solidFill>
                <a:latin typeface="Roboto"/>
                <a:ea typeface="Roboto"/>
                <a:cs typeface="Roboto"/>
                <a:sym typeface="Roboto"/>
              </a:rPr>
              <a:t>Χρησιμο</a:t>
            </a:r>
            <a:r>
              <a:rPr lang="en-US" dirty="0">
                <a:solidFill>
                  <a:srgbClr val="000000"/>
                </a:solidFill>
                <a:latin typeface="Roboto"/>
                <a:ea typeface="Roboto"/>
                <a:cs typeface="Roboto"/>
                <a:sym typeface="Roboto"/>
              </a:rPr>
              <a:t>ποιήσ</a:t>
            </a:r>
            <a:r>
              <a:rPr lang="el-GR" dirty="0" err="1">
                <a:solidFill>
                  <a:srgbClr val="000000"/>
                </a:solidFill>
                <a:latin typeface="Roboto"/>
                <a:ea typeface="Roboto"/>
                <a:cs typeface="Roboto"/>
                <a:sym typeface="Roboto"/>
              </a:rPr>
              <a:t>ουμ</a:t>
            </a:r>
            <a:r>
              <a:rPr lang="en-US" dirty="0">
                <a:solidFill>
                  <a:srgbClr val="000000"/>
                </a:solidFill>
                <a:latin typeface="Roboto"/>
                <a:ea typeface="Roboto"/>
                <a:cs typeface="Roboto"/>
                <a:sym typeface="Roboto"/>
              </a:rPr>
              <a:t>ε ένα εργαλείο μηχανικής μάθησης για την εισαγωγή δεδομένων και την εκπαίδευση ενός μοντέλου</a:t>
            </a:r>
            <a:endParaRPr dirty="0">
              <a:latin typeface="Roboto"/>
              <a:ea typeface="Roboto"/>
              <a:cs typeface="Roboto"/>
              <a:sym typeface="Roboto"/>
            </a:endParaRPr>
          </a:p>
          <a:p>
            <a:pPr marL="457200" lvl="0" indent="-342900" algn="l" rtl="0">
              <a:lnSpc>
                <a:spcPct val="115000"/>
              </a:lnSpc>
              <a:spcBef>
                <a:spcPts val="1000"/>
              </a:spcBef>
              <a:spcAft>
                <a:spcPts val="0"/>
              </a:spcAft>
              <a:buClr>
                <a:srgbClr val="C31C4A"/>
              </a:buClr>
              <a:buSzPts val="1800"/>
              <a:buFont typeface="Roboto"/>
              <a:buChar char="●"/>
            </a:pPr>
            <a:r>
              <a:rPr lang="en-US" dirty="0" err="1">
                <a:solidFill>
                  <a:srgbClr val="000000"/>
                </a:solidFill>
                <a:latin typeface="Roboto"/>
                <a:ea typeface="Roboto"/>
                <a:cs typeface="Roboto"/>
                <a:sym typeface="Roboto"/>
              </a:rPr>
              <a:t>Δοκιμάσ</a:t>
            </a:r>
            <a:r>
              <a:rPr lang="el-GR" dirty="0" err="1">
                <a:solidFill>
                  <a:srgbClr val="000000"/>
                </a:solidFill>
                <a:latin typeface="Roboto"/>
                <a:ea typeface="Roboto"/>
                <a:cs typeface="Roboto"/>
                <a:sym typeface="Roboto"/>
              </a:rPr>
              <a:t>ουμ</a:t>
            </a:r>
            <a:r>
              <a:rPr lang="en-US" dirty="0">
                <a:solidFill>
                  <a:srgbClr val="000000"/>
                </a:solidFill>
                <a:latin typeface="Roboto"/>
                <a:ea typeface="Roboto"/>
                <a:cs typeface="Roboto"/>
                <a:sym typeface="Roboto"/>
              </a:rPr>
              <a:t>ε και </a:t>
            </a:r>
            <a:r>
              <a:rPr lang="en-US" dirty="0" err="1">
                <a:solidFill>
                  <a:srgbClr val="000000"/>
                </a:solidFill>
                <a:latin typeface="Roboto"/>
                <a:ea typeface="Roboto"/>
                <a:cs typeface="Roboto"/>
                <a:sym typeface="Roboto"/>
              </a:rPr>
              <a:t>εξετάσ</a:t>
            </a:r>
            <a:r>
              <a:rPr lang="el-GR" dirty="0" err="1">
                <a:solidFill>
                  <a:srgbClr val="000000"/>
                </a:solidFill>
                <a:latin typeface="Roboto"/>
                <a:ea typeface="Roboto"/>
                <a:cs typeface="Roboto"/>
                <a:sym typeface="Roboto"/>
              </a:rPr>
              <a:t>ουμ</a:t>
            </a:r>
            <a:r>
              <a:rPr lang="en-US" dirty="0">
                <a:solidFill>
                  <a:srgbClr val="000000"/>
                </a:solidFill>
                <a:latin typeface="Roboto"/>
                <a:ea typeface="Roboto"/>
                <a:cs typeface="Roboto"/>
                <a:sym typeface="Roboto"/>
              </a:rPr>
              <a:t>ε </a:t>
            </a:r>
            <a:r>
              <a:rPr lang="en-US" dirty="0" err="1">
                <a:solidFill>
                  <a:srgbClr val="000000"/>
                </a:solidFill>
                <a:latin typeface="Roboto"/>
                <a:ea typeface="Roboto"/>
                <a:cs typeface="Roboto"/>
                <a:sym typeface="Roboto"/>
              </a:rPr>
              <a:t>την</a:t>
            </a:r>
            <a:r>
              <a:rPr lang="en-US" dirty="0">
                <a:solidFill>
                  <a:srgbClr val="000000"/>
                </a:solidFill>
                <a:latin typeface="Roboto"/>
                <a:ea typeface="Roboto"/>
                <a:cs typeface="Roboto"/>
                <a:sym typeface="Roboto"/>
              </a:rPr>
              <a:t> α</a:t>
            </a:r>
            <a:r>
              <a:rPr lang="en-US" dirty="0" err="1">
                <a:solidFill>
                  <a:srgbClr val="000000"/>
                </a:solidFill>
                <a:latin typeface="Roboto"/>
                <a:ea typeface="Roboto"/>
                <a:cs typeface="Roboto"/>
                <a:sym typeface="Roboto"/>
              </a:rPr>
              <a:t>κρί</a:t>
            </a:r>
            <a:r>
              <a:rPr lang="en-US" dirty="0">
                <a:solidFill>
                  <a:srgbClr val="000000"/>
                </a:solidFill>
                <a:latin typeface="Roboto"/>
                <a:ea typeface="Roboto"/>
                <a:cs typeface="Roboto"/>
                <a:sym typeface="Roboto"/>
              </a:rPr>
              <a:t>βεια ενός μοντέλου μηχανικής μάθησης</a:t>
            </a:r>
            <a:endParaRPr dirty="0">
              <a:latin typeface="Roboto"/>
              <a:ea typeface="Roboto"/>
              <a:cs typeface="Roboto"/>
              <a:sym typeface="Roboto"/>
            </a:endParaRPr>
          </a:p>
          <a:p>
            <a:pPr marL="457200" lvl="0" indent="0" algn="l" rtl="0">
              <a:lnSpc>
                <a:spcPct val="115000"/>
              </a:lnSpc>
              <a:spcBef>
                <a:spcPts val="1000"/>
              </a:spcBef>
              <a:spcAft>
                <a:spcPts val="0"/>
              </a:spcAft>
              <a:buSzPts val="1800"/>
              <a:buNone/>
            </a:pPr>
            <a:endParaRPr dirty="0">
              <a:solidFill>
                <a:srgbClr val="000000"/>
              </a:solidFill>
              <a:latin typeface="Roboto"/>
              <a:ea typeface="Roboto"/>
              <a:cs typeface="Roboto"/>
              <a:sym typeface="Roboto"/>
            </a:endParaRPr>
          </a:p>
        </p:txBody>
      </p:sp>
      <p:sp>
        <p:nvSpPr>
          <p:cNvPr id="99" name="Google Shape;99;p13"/>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solidFill>
                  <a:srgbClr val="C31C4A"/>
                </a:solidFill>
                <a:latin typeface="Roboto"/>
                <a:ea typeface="Roboto"/>
                <a:cs typeface="Roboto"/>
                <a:sym typeface="Roboto"/>
              </a:rPr>
              <a:t>Μάθημα </a:t>
            </a:r>
            <a:r>
              <a:rPr lang="en-US" sz="2400">
                <a:solidFill>
                  <a:srgbClr val="C31C4A"/>
                </a:solidFill>
                <a:latin typeface="Roboto"/>
                <a:ea typeface="Roboto"/>
                <a:cs typeface="Roboto"/>
                <a:sym typeface="Roboto"/>
              </a:rPr>
              <a:t>5</a:t>
            </a:r>
            <a:r>
              <a:rPr lang="en-US">
                <a:solidFill>
                  <a:srgbClr val="C31C4A"/>
                </a:solidFill>
                <a:latin typeface="Roboto"/>
                <a:ea typeface="Roboto"/>
                <a:cs typeface="Roboto"/>
                <a:sym typeface="Roboto"/>
              </a:rPr>
              <a:t>: </a:t>
            </a:r>
            <a:r>
              <a:rPr lang="en-US" sz="2400">
                <a:solidFill>
                  <a:srgbClr val="C31C4A"/>
                </a:solidFill>
                <a:latin typeface="Roboto"/>
                <a:ea typeface="Roboto"/>
                <a:cs typeface="Roboto"/>
                <a:sym typeface="Roboto"/>
              </a:rPr>
              <a:t>Επίλυση προβλημάτων με μοντέλα ML</a:t>
            </a:r>
            <a:endParaRPr>
              <a:solidFill>
                <a:srgbClr val="C31C4A"/>
              </a:solidFill>
              <a:latin typeface="Roboto"/>
              <a:ea typeface="Roboto"/>
              <a:cs typeface="Roboto"/>
              <a:sym typeface="Roboto"/>
            </a:endParaRPr>
          </a:p>
        </p:txBody>
      </p:sp>
      <p:pic>
        <p:nvPicPr>
          <p:cNvPr id="100" name="Google Shape;100;p13"/>
          <p:cNvPicPr preferRelativeResize="0"/>
          <p:nvPr/>
        </p:nvPicPr>
        <p:blipFill rotWithShape="1">
          <a:blip r:embed="rId3">
            <a:alphaModFix/>
          </a:blip>
          <a:srcRect/>
          <a:stretch/>
        </p:blipFill>
        <p:spPr>
          <a:xfrm>
            <a:off x="8271300" y="517200"/>
            <a:ext cx="419100" cy="419100"/>
          </a:xfrm>
          <a:prstGeom prst="rect">
            <a:avLst/>
          </a:prstGeom>
          <a:noFill/>
          <a:ln>
            <a:noFill/>
          </a:ln>
        </p:spPr>
      </p:pic>
      <p:sp>
        <p:nvSpPr>
          <p:cNvPr id="101" name="Google Shape;101;p13"/>
          <p:cNvSpPr txBox="1">
            <a:spLocks noGrp="1"/>
          </p:cNvSpPr>
          <p:nvPr>
            <p:ph type="subTitle" idx="2"/>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Στόχοι</a:t>
            </a:r>
            <a:endParaRPr>
              <a:latin typeface="Roboto"/>
              <a:ea typeface="Roboto"/>
              <a:cs typeface="Roboto"/>
              <a:sym typeface="Robo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9"/>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Υπάρχει ένας απλός υπολογισμός που μπορείτε να κάνετε για να μετρήσετε την </a:t>
            </a:r>
            <a:r>
              <a:rPr lang="en-US" b="1">
                <a:solidFill>
                  <a:srgbClr val="C31C4A"/>
                </a:solidFill>
                <a:latin typeface="Roboto"/>
                <a:ea typeface="Roboto"/>
                <a:cs typeface="Roboto"/>
                <a:sym typeface="Roboto"/>
              </a:rPr>
              <a:t>ακρίβεια</a:t>
            </a:r>
            <a:r>
              <a:rPr lang="en-US" sz="1800">
                <a:latin typeface="Roboto"/>
                <a:ea typeface="Roboto"/>
                <a:cs typeface="Roboto"/>
                <a:sym typeface="Roboto"/>
              </a:rPr>
              <a:t> του μοντέλου σας:</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600">
                <a:latin typeface="Roboto"/>
                <a:ea typeface="Roboto"/>
                <a:cs typeface="Roboto"/>
                <a:sym typeface="Roboto"/>
              </a:rPr>
              <a:t>Ακρίβεια = </a:t>
            </a:r>
            <a:r>
              <a:rPr lang="en-US" sz="1400">
                <a:latin typeface="Roboto"/>
                <a:ea typeface="Roboto"/>
                <a:cs typeface="Roboto"/>
                <a:sym typeface="Roboto"/>
              </a:rPr>
              <a:t>αριθμός σωστών προβλέψεων                        </a:t>
            </a:r>
            <a:r>
              <a:rPr lang="en-US" sz="1600">
                <a:solidFill>
                  <a:srgbClr val="F7F7F7"/>
                </a:solidFill>
                <a:latin typeface="Roboto"/>
                <a:ea typeface="Roboto"/>
                <a:cs typeface="Roboto"/>
                <a:sym typeface="Roboto"/>
              </a:rPr>
              <a:t>. </a:t>
            </a:r>
            <a:r>
              <a:rPr lang="en-US" sz="1400">
                <a:latin typeface="Roboto"/>
                <a:ea typeface="Roboto"/>
                <a:cs typeface="Roboto"/>
                <a:sym typeface="Roboto"/>
              </a:rPr>
              <a:t>                      συνολικός αριθμός προβλέψεων</a:t>
            </a:r>
            <a:r>
              <a:rPr lang="en-US" sz="1600">
                <a:latin typeface="Roboto"/>
                <a:ea typeface="Roboto"/>
                <a:cs typeface="Roboto"/>
                <a:sym typeface="Roboto"/>
              </a:rPr>
              <a:t> </a:t>
            </a:r>
            <a:endParaRPr sz="1600">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Ο αριθμός αυτός μπορεί να πολλαπλασιαστεί με το 100 για να δοθεί η απάντηση σαν ποσοστό.</a:t>
            </a:r>
            <a:endParaRPr>
              <a:latin typeface="Roboto"/>
              <a:ea typeface="Roboto"/>
              <a:cs typeface="Roboto"/>
              <a:sym typeface="Roboto"/>
            </a:endParaRPr>
          </a:p>
        </p:txBody>
      </p:sp>
      <p:sp>
        <p:nvSpPr>
          <p:cNvPr id="235" name="Google Shape;235;p29"/>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Μέτρηση της ακρίβειας κατά τη διάρκεια του ελέγχου</a:t>
            </a:r>
            <a:endParaRPr>
              <a:latin typeface="Roboto"/>
              <a:ea typeface="Roboto"/>
              <a:cs typeface="Roboto"/>
              <a:sym typeface="Roboto"/>
            </a:endParaRPr>
          </a:p>
        </p:txBody>
      </p:sp>
      <p:cxnSp>
        <p:nvCxnSpPr>
          <p:cNvPr id="236" name="Google Shape;236;p29"/>
          <p:cNvCxnSpPr/>
          <p:nvPr/>
        </p:nvCxnSpPr>
        <p:spPr>
          <a:xfrm>
            <a:off x="1440500" y="2999675"/>
            <a:ext cx="2741700" cy="1200"/>
          </a:xfrm>
          <a:prstGeom prst="straightConnector1">
            <a:avLst/>
          </a:prstGeom>
          <a:noFill/>
          <a:ln w="19050" cap="flat" cmpd="sng">
            <a:solidFill>
              <a:srgbClr val="C31C4A"/>
            </a:solidFill>
            <a:prstDash val="solid"/>
            <a:round/>
            <a:headEnd type="none" w="sm" len="sm"/>
            <a:tailEnd type="none" w="sm" len="sm"/>
          </a:ln>
        </p:spPr>
      </p:cxnSp>
      <p:sp>
        <p:nvSpPr>
          <p:cNvPr id="237" name="Google Shape;237;p29"/>
          <p:cNvSpPr txBox="1">
            <a:spLocks noGrp="1"/>
          </p:cNvSpPr>
          <p:nvPr>
            <p:ph type="body" idx="2"/>
          </p:nvPr>
        </p:nvSpPr>
        <p:spPr>
          <a:xfrm>
            <a:off x="4736600" y="1170100"/>
            <a:ext cx="4096500" cy="3659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chemeClr val="lt1"/>
                </a:solidFill>
                <a:latin typeface="Roboto"/>
                <a:ea typeface="Roboto"/>
                <a:cs typeface="Roboto"/>
                <a:sym typeface="Roboto"/>
              </a:rPr>
              <a:t>Παράδειγμα εργασίας:</a:t>
            </a:r>
            <a:endParaRPr b="1">
              <a:solidFill>
                <a:schemeClr val="lt1"/>
              </a:solidFill>
              <a:latin typeface="Roboto"/>
              <a:ea typeface="Roboto"/>
              <a:cs typeface="Roboto"/>
              <a:sym typeface="Roboto"/>
            </a:endParaRPr>
          </a:p>
          <a:p>
            <a:pPr marL="457200" lvl="0" indent="-342900" algn="l" rtl="0">
              <a:lnSpc>
                <a:spcPct val="115000"/>
              </a:lnSpc>
              <a:spcBef>
                <a:spcPts val="1600"/>
              </a:spcBef>
              <a:spcAft>
                <a:spcPts val="0"/>
              </a:spcAft>
              <a:buClr>
                <a:schemeClr val="lt1"/>
              </a:buClr>
              <a:buSzPts val="1800"/>
              <a:buFont typeface="Roboto"/>
              <a:buChar char="●"/>
            </a:pPr>
            <a:r>
              <a:rPr lang="en-US">
                <a:solidFill>
                  <a:schemeClr val="lt1"/>
                </a:solidFill>
                <a:latin typeface="Roboto"/>
                <a:ea typeface="Roboto"/>
                <a:cs typeface="Roboto"/>
                <a:sym typeface="Roboto"/>
              </a:rPr>
              <a:t>Πραγματοποιήθηκαν 13 δοκιμές</a:t>
            </a:r>
            <a:endParaRPr>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US">
                <a:solidFill>
                  <a:schemeClr val="lt1"/>
                </a:solidFill>
                <a:latin typeface="Roboto"/>
                <a:ea typeface="Roboto"/>
                <a:cs typeface="Roboto"/>
                <a:sym typeface="Roboto"/>
              </a:rPr>
              <a:t>11 προβλέψεις ήταν σωστές</a:t>
            </a:r>
            <a:endParaRPr>
              <a:solidFill>
                <a:schemeClr val="lt1"/>
              </a:solidFill>
              <a:latin typeface="Roboto"/>
              <a:ea typeface="Roboto"/>
              <a:cs typeface="Roboto"/>
              <a:sym typeface="Roboto"/>
            </a:endParaRPr>
          </a:p>
          <a:p>
            <a:pPr marL="457200" lvl="0" indent="-342900" algn="l" rtl="0">
              <a:lnSpc>
                <a:spcPct val="115000"/>
              </a:lnSpc>
              <a:spcBef>
                <a:spcPts val="1000"/>
              </a:spcBef>
              <a:spcAft>
                <a:spcPts val="0"/>
              </a:spcAft>
              <a:buClr>
                <a:schemeClr val="lt1"/>
              </a:buClr>
              <a:buSzPts val="1800"/>
              <a:buFont typeface="Roboto"/>
              <a:buChar char="●"/>
            </a:pPr>
            <a:r>
              <a:rPr lang="en-US">
                <a:solidFill>
                  <a:schemeClr val="lt1"/>
                </a:solidFill>
                <a:latin typeface="Roboto"/>
                <a:ea typeface="Roboto"/>
                <a:cs typeface="Roboto"/>
                <a:sym typeface="Roboto"/>
              </a:rPr>
              <a:t>11 ÷ 13 = 0,84</a:t>
            </a:r>
            <a:endParaRPr>
              <a:solidFill>
                <a:schemeClr val="lt1"/>
              </a:solidFill>
              <a:latin typeface="Roboto"/>
              <a:ea typeface="Roboto"/>
              <a:cs typeface="Roboto"/>
              <a:sym typeface="Roboto"/>
            </a:endParaRPr>
          </a:p>
          <a:p>
            <a:pPr marL="457200" lvl="0" indent="0" algn="l" rtl="0">
              <a:lnSpc>
                <a:spcPct val="115000"/>
              </a:lnSpc>
              <a:spcBef>
                <a:spcPts val="1000"/>
              </a:spcBef>
              <a:spcAft>
                <a:spcPts val="0"/>
              </a:spcAft>
              <a:buSzPts val="1800"/>
              <a:buNone/>
            </a:pPr>
            <a:endParaRPr>
              <a:solidFill>
                <a:schemeClr val="lt1"/>
              </a:solidFill>
              <a:latin typeface="Roboto"/>
              <a:ea typeface="Roboto"/>
              <a:cs typeface="Roboto"/>
              <a:sym typeface="Roboto"/>
            </a:endParaRPr>
          </a:p>
          <a:p>
            <a:pPr marL="457200" lvl="0" indent="-342900" algn="l" rtl="0">
              <a:lnSpc>
                <a:spcPct val="115000"/>
              </a:lnSpc>
              <a:spcBef>
                <a:spcPts val="1000"/>
              </a:spcBef>
              <a:spcAft>
                <a:spcPts val="0"/>
              </a:spcAft>
              <a:buClr>
                <a:schemeClr val="lt1"/>
              </a:buClr>
              <a:buSzPts val="1800"/>
              <a:buFont typeface="Roboto"/>
              <a:buChar char="●"/>
            </a:pPr>
            <a:r>
              <a:rPr lang="en-US">
                <a:solidFill>
                  <a:schemeClr val="lt1"/>
                </a:solidFill>
                <a:latin typeface="Roboto"/>
                <a:ea typeface="Roboto"/>
                <a:cs typeface="Roboto"/>
                <a:sym typeface="Roboto"/>
              </a:rPr>
              <a:t>0,84 × 100</a:t>
            </a:r>
            <a:endParaRPr>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US" b="1">
                <a:solidFill>
                  <a:schemeClr val="lt1"/>
                </a:solidFill>
                <a:latin typeface="Roboto"/>
                <a:ea typeface="Roboto"/>
                <a:cs typeface="Roboto"/>
                <a:sym typeface="Roboto"/>
              </a:rPr>
              <a:t>Ακρίβεια = 84%</a:t>
            </a:r>
            <a:endParaRPr b="1">
              <a:solidFill>
                <a:schemeClr val="lt1"/>
              </a:solidFill>
              <a:latin typeface="Roboto"/>
              <a:ea typeface="Roboto"/>
              <a:cs typeface="Roboto"/>
              <a:sym typeface="Roboto"/>
            </a:endParaRPr>
          </a:p>
        </p:txBody>
      </p:sp>
      <p:sp>
        <p:nvSpPr>
          <p:cNvPr id="238" name="Google Shape;238;p29"/>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7"/>
                                        </p:tgtEl>
                                        <p:attrNameLst>
                                          <p:attrName>style.visibility</p:attrName>
                                        </p:attrNameLst>
                                      </p:cBhvr>
                                      <p:to>
                                        <p:strVal val="visible"/>
                                      </p:to>
                                    </p:set>
                                    <p:animEffect transition="in" filter="fade">
                                      <p:cBhvr>
                                        <p:cTn id="7" dur="1000"/>
                                        <p:tgtEl>
                                          <p:spTgt spid="23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7">
                                            <p:txEl>
                                              <p:pRg st="0" end="0"/>
                                            </p:txEl>
                                          </p:spTgt>
                                        </p:tgtEl>
                                        <p:attrNameLst>
                                          <p:attrName>style.visibility</p:attrName>
                                        </p:attrNameLst>
                                      </p:cBhvr>
                                      <p:to>
                                        <p:strVal val="visible"/>
                                      </p:to>
                                    </p:set>
                                    <p:animEffect transition="in" filter="fade">
                                      <p:cBhvr>
                                        <p:cTn id="11" dur="2500"/>
                                        <p:tgtEl>
                                          <p:spTgt spid="237">
                                            <p:txEl>
                                              <p:pRg st="0" end="0"/>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37">
                                            <p:txEl>
                                              <p:pRg st="1" end="1"/>
                                            </p:txEl>
                                          </p:spTgt>
                                        </p:tgtEl>
                                        <p:attrNameLst>
                                          <p:attrName>style.visibility</p:attrName>
                                        </p:attrNameLst>
                                      </p:cBhvr>
                                      <p:to>
                                        <p:strVal val="visible"/>
                                      </p:to>
                                    </p:set>
                                    <p:animEffect transition="in" filter="fade">
                                      <p:cBhvr>
                                        <p:cTn id="15" dur="2500"/>
                                        <p:tgtEl>
                                          <p:spTgt spid="237">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37">
                                            <p:txEl>
                                              <p:pRg st="2" end="2"/>
                                            </p:txEl>
                                          </p:spTgt>
                                        </p:tgtEl>
                                        <p:attrNameLst>
                                          <p:attrName>style.visibility</p:attrName>
                                        </p:attrNameLst>
                                      </p:cBhvr>
                                      <p:to>
                                        <p:strVal val="visible"/>
                                      </p:to>
                                    </p:set>
                                    <p:animEffect transition="in" filter="fade">
                                      <p:cBhvr>
                                        <p:cTn id="19" dur="2500"/>
                                        <p:tgtEl>
                                          <p:spTgt spid="237">
                                            <p:txEl>
                                              <p:pRg st="2" end="2"/>
                                            </p:txEl>
                                          </p:spTgt>
                                        </p:tgtEl>
                                      </p:cBhvr>
                                    </p:animEffect>
                                  </p:childTnLst>
                                </p:cTn>
                              </p:par>
                            </p:childTnLst>
                          </p:cTn>
                        </p:par>
                        <p:par>
                          <p:cTn id="20" fill="hold">
                            <p:stCondLst>
                              <p:cond delay="8500"/>
                            </p:stCondLst>
                            <p:childTnLst>
                              <p:par>
                                <p:cTn id="21" presetID="10" presetClass="entr" presetSubtype="0" fill="hold" nodeType="afterEffect">
                                  <p:stCondLst>
                                    <p:cond delay="0"/>
                                  </p:stCondLst>
                                  <p:childTnLst>
                                    <p:set>
                                      <p:cBhvr>
                                        <p:cTn id="22" dur="1" fill="hold">
                                          <p:stCondLst>
                                            <p:cond delay="0"/>
                                          </p:stCondLst>
                                        </p:cTn>
                                        <p:tgtEl>
                                          <p:spTgt spid="237">
                                            <p:txEl>
                                              <p:pRg st="3" end="3"/>
                                            </p:txEl>
                                          </p:spTgt>
                                        </p:tgtEl>
                                        <p:attrNameLst>
                                          <p:attrName>style.visibility</p:attrName>
                                        </p:attrNameLst>
                                      </p:cBhvr>
                                      <p:to>
                                        <p:strVal val="visible"/>
                                      </p:to>
                                    </p:set>
                                    <p:animEffect transition="in" filter="fade">
                                      <p:cBhvr>
                                        <p:cTn id="23" dur="2500"/>
                                        <p:tgtEl>
                                          <p:spTgt spid="237">
                                            <p:txEl>
                                              <p:pRg st="3" end="3"/>
                                            </p:txEl>
                                          </p:spTgt>
                                        </p:tgtEl>
                                      </p:cBhvr>
                                    </p:animEffect>
                                  </p:childTnLst>
                                </p:cTn>
                              </p:par>
                            </p:childTnLst>
                          </p:cTn>
                        </p:par>
                        <p:par>
                          <p:cTn id="24" fill="hold">
                            <p:stCondLst>
                              <p:cond delay="11000"/>
                            </p:stCondLst>
                            <p:childTnLst>
                              <p:par>
                                <p:cTn id="25" presetID="10" presetClass="entr" presetSubtype="0" fill="hold" nodeType="afterEffect">
                                  <p:stCondLst>
                                    <p:cond delay="0"/>
                                  </p:stCondLst>
                                  <p:childTnLst>
                                    <p:set>
                                      <p:cBhvr>
                                        <p:cTn id="26" dur="1" fill="hold">
                                          <p:stCondLst>
                                            <p:cond delay="0"/>
                                          </p:stCondLst>
                                        </p:cTn>
                                        <p:tgtEl>
                                          <p:spTgt spid="237">
                                            <p:txEl>
                                              <p:pRg st="4" end="4"/>
                                            </p:txEl>
                                          </p:spTgt>
                                        </p:tgtEl>
                                        <p:attrNameLst>
                                          <p:attrName>style.visibility</p:attrName>
                                        </p:attrNameLst>
                                      </p:cBhvr>
                                      <p:to>
                                        <p:strVal val="visible"/>
                                      </p:to>
                                    </p:set>
                                    <p:animEffect transition="in" filter="fade">
                                      <p:cBhvr>
                                        <p:cTn id="27" dur="2500"/>
                                        <p:tgtEl>
                                          <p:spTgt spid="237">
                                            <p:txEl>
                                              <p:pRg st="4" end="4"/>
                                            </p:txEl>
                                          </p:spTgt>
                                        </p:tgtEl>
                                      </p:cBhvr>
                                    </p:animEffect>
                                  </p:childTnLst>
                                </p:cTn>
                              </p:par>
                            </p:childTnLst>
                          </p:cTn>
                        </p:par>
                        <p:par>
                          <p:cTn id="28" fill="hold">
                            <p:stCondLst>
                              <p:cond delay="13500"/>
                            </p:stCondLst>
                            <p:childTnLst>
                              <p:par>
                                <p:cTn id="29" presetID="10" presetClass="entr" presetSubtype="0" fill="hold" nodeType="afterEffect">
                                  <p:stCondLst>
                                    <p:cond delay="0"/>
                                  </p:stCondLst>
                                  <p:childTnLst>
                                    <p:set>
                                      <p:cBhvr>
                                        <p:cTn id="30" dur="1" fill="hold">
                                          <p:stCondLst>
                                            <p:cond delay="0"/>
                                          </p:stCondLst>
                                        </p:cTn>
                                        <p:tgtEl>
                                          <p:spTgt spid="237">
                                            <p:txEl>
                                              <p:pRg st="5" end="5"/>
                                            </p:txEl>
                                          </p:spTgt>
                                        </p:tgtEl>
                                        <p:attrNameLst>
                                          <p:attrName>style.visibility</p:attrName>
                                        </p:attrNameLst>
                                      </p:cBhvr>
                                      <p:to>
                                        <p:strVal val="visible"/>
                                      </p:to>
                                    </p:set>
                                    <p:animEffect transition="in" filter="fade">
                                      <p:cBhvr>
                                        <p:cTn id="31" dur="2500"/>
                                        <p:tgtEl>
                                          <p:spTgt spid="237">
                                            <p:txEl>
                                              <p:pRg st="5" end="5"/>
                                            </p:txEl>
                                          </p:spTgt>
                                        </p:tgtEl>
                                      </p:cBhvr>
                                    </p:animEffect>
                                  </p:childTnLst>
                                </p:cTn>
                              </p:par>
                            </p:childTnLst>
                          </p:cTn>
                        </p:par>
                        <p:par>
                          <p:cTn id="32" fill="hold">
                            <p:stCondLst>
                              <p:cond delay="16000"/>
                            </p:stCondLst>
                            <p:childTnLst>
                              <p:par>
                                <p:cTn id="33" presetID="10" presetClass="entr" presetSubtype="0" fill="hold" nodeType="afterEffect">
                                  <p:stCondLst>
                                    <p:cond delay="0"/>
                                  </p:stCondLst>
                                  <p:childTnLst>
                                    <p:set>
                                      <p:cBhvr>
                                        <p:cTn id="34" dur="1" fill="hold">
                                          <p:stCondLst>
                                            <p:cond delay="0"/>
                                          </p:stCondLst>
                                        </p:cTn>
                                        <p:tgtEl>
                                          <p:spTgt spid="237">
                                            <p:txEl>
                                              <p:pRg st="6" end="6"/>
                                            </p:txEl>
                                          </p:spTgt>
                                        </p:tgtEl>
                                        <p:attrNameLst>
                                          <p:attrName>style.visibility</p:attrName>
                                        </p:attrNameLst>
                                      </p:cBhvr>
                                      <p:to>
                                        <p:strVal val="visible"/>
                                      </p:to>
                                    </p:set>
                                    <p:animEffect transition="in" filter="fade">
                                      <p:cBhvr>
                                        <p:cTn id="35" dur="2500"/>
                                        <p:tgtEl>
                                          <p:spTgt spid="2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body" idx="1"/>
          </p:nvPr>
        </p:nvSpPr>
        <p:spPr>
          <a:xfrm>
            <a:off x="310900" y="1170125"/>
            <a:ext cx="49059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Τα μοντέλα ταξινόμησης ML δεν επιστρέφουν απλώς μια επισήμανση. Επιστρέφουν επίσης έναν </a:t>
            </a:r>
            <a:r>
              <a:rPr lang="en-US" b="1">
                <a:solidFill>
                  <a:srgbClr val="C31C4A"/>
                </a:solidFill>
                <a:latin typeface="Roboto"/>
                <a:ea typeface="Roboto"/>
                <a:cs typeface="Roboto"/>
                <a:sym typeface="Roboto"/>
              </a:rPr>
              <a:t>βαθμό εμπιστοσύνης</a:t>
            </a:r>
            <a:r>
              <a:rPr lang="en-US" sz="1800">
                <a:latin typeface="Roboto"/>
                <a:ea typeface="Roboto"/>
                <a:cs typeface="Roboto"/>
                <a:sym typeface="Roboto"/>
              </a:rPr>
              <a:t>.</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Θα πρέπει να αποφασιστεί ένα ελάχιστο επίπεδο εμπιστοσύνης (</a:t>
            </a:r>
            <a:r>
              <a:rPr lang="en-US" b="1">
                <a:solidFill>
                  <a:srgbClr val="C31C4A"/>
                </a:solidFill>
                <a:latin typeface="Roboto"/>
                <a:ea typeface="Roboto"/>
                <a:cs typeface="Roboto"/>
                <a:sym typeface="Roboto"/>
              </a:rPr>
              <a:t>κατώφλι</a:t>
            </a:r>
            <a:r>
              <a:rPr lang="en-US" sz="1800">
                <a:latin typeface="Roboto"/>
                <a:ea typeface="Roboto"/>
                <a:cs typeface="Roboto"/>
                <a:sym typeface="Roboto"/>
              </a:rPr>
              <a:t>)</a:t>
            </a:r>
            <a:r>
              <a:rPr lang="en-US" b="1">
                <a:solidFill>
                  <a:srgbClr val="C31C4A"/>
                </a:solidFill>
                <a:latin typeface="Roboto"/>
                <a:ea typeface="Roboto"/>
                <a:cs typeface="Roboto"/>
                <a:sym typeface="Roboto"/>
              </a:rPr>
              <a:t> </a:t>
            </a:r>
            <a:r>
              <a:rPr lang="en-US" sz="1800">
                <a:latin typeface="Roboto"/>
                <a:ea typeface="Roboto"/>
                <a:cs typeface="Roboto"/>
                <a:sym typeface="Roboto"/>
              </a:rPr>
              <a:t>.</a:t>
            </a:r>
            <a:endParaRPr>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Ένα μοντέλο ίσως επιστρέφει τη σωστή επισήμανση, αλλά ενδεχομένως να μην είμαστε ικανοποιημένοι με το επίπεδο εμπιστοσύνης.</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244" name="Google Shape;244;p30"/>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Ακρίβεια και εμπιστοσύνη</a:t>
            </a:r>
            <a:endParaRPr>
              <a:latin typeface="Roboto"/>
              <a:ea typeface="Roboto"/>
              <a:cs typeface="Roboto"/>
              <a:sym typeface="Roboto"/>
            </a:endParaRPr>
          </a:p>
        </p:txBody>
      </p:sp>
      <p:pic>
        <p:nvPicPr>
          <p:cNvPr id="245" name="Google Shape;245;p30"/>
          <p:cNvPicPr preferRelativeResize="0"/>
          <p:nvPr/>
        </p:nvPicPr>
        <p:blipFill rotWithShape="1">
          <a:blip r:embed="rId3">
            <a:alphaModFix/>
          </a:blip>
          <a:srcRect/>
          <a:stretch/>
        </p:blipFill>
        <p:spPr>
          <a:xfrm>
            <a:off x="5559275" y="1198750"/>
            <a:ext cx="2633851" cy="1736700"/>
          </a:xfrm>
          <a:prstGeom prst="rect">
            <a:avLst/>
          </a:prstGeom>
          <a:noFill/>
          <a:ln>
            <a:noFill/>
          </a:ln>
        </p:spPr>
      </p:pic>
      <p:sp>
        <p:nvSpPr>
          <p:cNvPr id="246" name="Google Shape;246;p30"/>
          <p:cNvSpPr txBox="1"/>
          <p:nvPr/>
        </p:nvSpPr>
        <p:spPr>
          <a:xfrm>
            <a:off x="5602175" y="2991075"/>
            <a:ext cx="2634000" cy="963900"/>
          </a:xfrm>
          <a:prstGeom prst="rect">
            <a:avLst/>
          </a:prstGeom>
          <a:solidFill>
            <a:schemeClr val="lt1"/>
          </a:solid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500"/>
              <a:buFont typeface="Arial"/>
              <a:buNone/>
            </a:pPr>
            <a:r>
              <a:rPr lang="en-US" sz="1500" i="0" u="none" strike="noStrike" cap="none">
                <a:solidFill>
                  <a:srgbClr val="000000"/>
                </a:solidFill>
                <a:latin typeface="Roboto"/>
                <a:ea typeface="Roboto"/>
                <a:cs typeface="Roboto"/>
                <a:sym typeface="Roboto"/>
              </a:rPr>
              <a:t>Θα πρέπει να αποφασιστεί ένα ελάχιστο επίπεδο εμπιστοσύνης (</a:t>
            </a:r>
            <a:r>
              <a:rPr lang="en-US" sz="1500" b="1" i="0" u="none" strike="noStrike" cap="none">
                <a:solidFill>
                  <a:srgbClr val="000000"/>
                </a:solidFill>
                <a:latin typeface="Roboto"/>
                <a:ea typeface="Roboto"/>
                <a:cs typeface="Roboto"/>
                <a:sym typeface="Roboto"/>
              </a:rPr>
              <a:t>κατώφλι</a:t>
            </a:r>
            <a:r>
              <a:rPr lang="en-US" sz="1500" i="0" u="none" strike="noStrike" cap="none">
                <a:solidFill>
                  <a:srgbClr val="000000"/>
                </a:solidFill>
                <a:latin typeface="Roboto"/>
                <a:ea typeface="Roboto"/>
                <a:cs typeface="Roboto"/>
                <a:sym typeface="Roboto"/>
              </a:rPr>
              <a:t>)</a:t>
            </a:r>
            <a:endParaRPr sz="1500" i="0" u="none" strike="noStrike" cap="none">
              <a:solidFill>
                <a:srgbClr val="000000"/>
              </a:solidFill>
              <a:latin typeface="Roboto"/>
              <a:ea typeface="Roboto"/>
              <a:cs typeface="Roboto"/>
              <a:sym typeface="Roboto"/>
            </a:endParaRPr>
          </a:p>
        </p:txBody>
      </p:sp>
      <p:sp>
        <p:nvSpPr>
          <p:cNvPr id="247" name="Google Shape;247;p30"/>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1"/>
          <p:cNvSpPr txBox="1">
            <a:spLocks noGrp="1"/>
          </p:cNvSpPr>
          <p:nvPr>
            <p:ph type="body" idx="1"/>
          </p:nvPr>
        </p:nvSpPr>
        <p:spPr>
          <a:xfrm>
            <a:off x="310900" y="1170125"/>
            <a:ext cx="43116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Ποιο ποσοστό θα ορίζατε ως κατώφλι εμπιστοσύνης για ένα μοντέλο ML που χρησιμοποιείται σε μια εφαρμογή για να βοηθήσει στην </a:t>
            </a:r>
            <a:r>
              <a:rPr lang="en-US" b="1">
                <a:solidFill>
                  <a:srgbClr val="C31C4A"/>
                </a:solidFill>
                <a:latin typeface="Roboto"/>
                <a:ea typeface="Roboto"/>
                <a:cs typeface="Roboto"/>
                <a:sym typeface="Roboto"/>
              </a:rPr>
              <a:t>πρόγνωση του καιρού στην περιοχή σας</a:t>
            </a:r>
            <a:r>
              <a:rPr lang="en-US" sz="1800">
                <a:latin typeface="Roboto"/>
                <a:ea typeface="Roboto"/>
                <a:cs typeface="Roboto"/>
                <a:sym typeface="Roboto"/>
              </a:rPr>
              <a:t>; </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Ιδανικά το 100%;</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Θα ήταν αποδεκτό το 80%;</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253" name="Google Shape;253;p31"/>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Παράδειγμα ακρίβειας και εμπιστοσύνης</a:t>
            </a:r>
            <a:endParaRPr>
              <a:latin typeface="Roboto"/>
              <a:ea typeface="Roboto"/>
              <a:cs typeface="Roboto"/>
              <a:sym typeface="Roboto"/>
            </a:endParaRPr>
          </a:p>
        </p:txBody>
      </p:sp>
      <p:pic>
        <p:nvPicPr>
          <p:cNvPr id="254" name="Google Shape;254;p31"/>
          <p:cNvPicPr preferRelativeResize="0"/>
          <p:nvPr/>
        </p:nvPicPr>
        <p:blipFill rotWithShape="1">
          <a:blip r:embed="rId3">
            <a:alphaModFix/>
          </a:blip>
          <a:srcRect/>
          <a:stretch/>
        </p:blipFill>
        <p:spPr>
          <a:xfrm>
            <a:off x="5625700" y="883950"/>
            <a:ext cx="2648166" cy="3821000"/>
          </a:xfrm>
          <a:prstGeom prst="rect">
            <a:avLst/>
          </a:prstGeom>
          <a:noFill/>
          <a:ln>
            <a:noFill/>
          </a:ln>
        </p:spPr>
      </p:pic>
      <p:sp>
        <p:nvSpPr>
          <p:cNvPr id="255" name="Google Shape;255;p31"/>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2"/>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Ποιο ποσοστό θα ορίζατε ως όριο εμπιστοσύνης για ένα μοντέλο ML που χρησιμοποιείται από ένα </a:t>
            </a:r>
            <a:r>
              <a:rPr lang="en-US" b="1">
                <a:solidFill>
                  <a:srgbClr val="C31C4A"/>
                </a:solidFill>
                <a:latin typeface="Roboto"/>
                <a:ea typeface="Roboto"/>
                <a:cs typeface="Roboto"/>
                <a:sym typeface="Roboto"/>
              </a:rPr>
              <a:t>αυτοκίνητο χωρίς οδηγό για την αναγνώριση πεζών που διασχίζουν το δρόμο</a:t>
            </a:r>
            <a:r>
              <a:rPr lang="en-US" sz="1800">
                <a:latin typeface="Roboto"/>
                <a:ea typeface="Roboto"/>
                <a:cs typeface="Roboto"/>
                <a:sym typeface="Roboto"/>
              </a:rPr>
              <a:t>; </a:t>
            </a:r>
            <a:endParaRPr>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a:latin typeface="Roboto"/>
                <a:ea typeface="Roboto"/>
                <a:cs typeface="Roboto"/>
                <a:sym typeface="Roboto"/>
              </a:rPr>
              <a:t>Ιδανικά το 100%;</a:t>
            </a:r>
            <a:endParaRPr>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a:latin typeface="Roboto"/>
                <a:ea typeface="Roboto"/>
                <a:cs typeface="Roboto"/>
                <a:sym typeface="Roboto"/>
              </a:rPr>
              <a:t>Θα ήταν καλύτερο το 20%;</a:t>
            </a:r>
            <a:endParaRPr>
              <a:latin typeface="Roboto"/>
              <a:ea typeface="Roboto"/>
              <a:cs typeface="Roboto"/>
              <a:sym typeface="Roboto"/>
            </a:endParaRPr>
          </a:p>
          <a:p>
            <a:pPr marL="0" lvl="0" indent="0" algn="l" rtl="0">
              <a:lnSpc>
                <a:spcPct val="115000"/>
              </a:lnSpc>
              <a:spcBef>
                <a:spcPts val="1600"/>
              </a:spcBef>
              <a:spcAft>
                <a:spcPts val="0"/>
              </a:spcAft>
              <a:buSzPts val="1800"/>
              <a:buNone/>
            </a:pPr>
            <a:endParaRPr sz="1800">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261" name="Google Shape;261;p32"/>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Παράδειγμα ακρίβειας και εμπιστοσύνης</a:t>
            </a:r>
            <a:endParaRPr>
              <a:latin typeface="Roboto"/>
              <a:ea typeface="Roboto"/>
              <a:cs typeface="Roboto"/>
              <a:sym typeface="Roboto"/>
            </a:endParaRPr>
          </a:p>
        </p:txBody>
      </p:sp>
      <p:pic>
        <p:nvPicPr>
          <p:cNvPr id="262" name="Google Shape;262;p32"/>
          <p:cNvPicPr preferRelativeResize="0"/>
          <p:nvPr/>
        </p:nvPicPr>
        <p:blipFill rotWithShape="1">
          <a:blip r:embed="rId3">
            <a:alphaModFix/>
          </a:blip>
          <a:srcRect/>
          <a:stretch/>
        </p:blipFill>
        <p:spPr>
          <a:xfrm>
            <a:off x="4559800" y="1170100"/>
            <a:ext cx="4431802" cy="2954534"/>
          </a:xfrm>
          <a:prstGeom prst="rect">
            <a:avLst/>
          </a:prstGeom>
          <a:noFill/>
          <a:ln>
            <a:noFill/>
          </a:ln>
        </p:spPr>
      </p:pic>
      <p:sp>
        <p:nvSpPr>
          <p:cNvPr id="263" name="Google Shape;263;p32"/>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3"/>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dirty="0">
                <a:latin typeface="Roboto"/>
                <a:ea typeface="Roboto"/>
                <a:cs typeface="Roboto"/>
                <a:sym typeface="Roboto"/>
              </a:rPr>
              <a:t>Η α</a:t>
            </a:r>
            <a:r>
              <a:rPr lang="en-US" sz="1800" dirty="0" err="1">
                <a:latin typeface="Roboto"/>
                <a:ea typeface="Roboto"/>
                <a:cs typeface="Roboto"/>
                <a:sym typeface="Roboto"/>
              </a:rPr>
              <a:t>κρί</a:t>
            </a:r>
            <a:r>
              <a:rPr lang="en-US" sz="1800" dirty="0">
                <a:latin typeface="Roboto"/>
                <a:ea typeface="Roboto"/>
                <a:cs typeface="Roboto"/>
                <a:sym typeface="Roboto"/>
              </a:rPr>
              <a:t>βεια είναι τώρα το ποσοστό των προβλέψεων όπου:</a:t>
            </a:r>
            <a:endParaRPr dirty="0">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dirty="0">
                <a:latin typeface="Roboto"/>
                <a:ea typeface="Roboto"/>
                <a:cs typeface="Roboto"/>
                <a:sym typeface="Roboto"/>
              </a:rPr>
              <a:t>Η </a:t>
            </a:r>
            <a:r>
              <a:rPr lang="en-US" sz="1800" dirty="0" err="1">
                <a:latin typeface="Roboto"/>
                <a:ea typeface="Roboto"/>
                <a:cs typeface="Roboto"/>
                <a:sym typeface="Roboto"/>
              </a:rPr>
              <a:t>ετικέτ</a:t>
            </a:r>
            <a:r>
              <a:rPr lang="en-US" sz="1800" dirty="0">
                <a:latin typeface="Roboto"/>
                <a:ea typeface="Roboto"/>
                <a:cs typeface="Roboto"/>
                <a:sym typeface="Roboto"/>
              </a:rPr>
              <a:t>α είναι σωστή </a:t>
            </a:r>
            <a:endParaRPr dirty="0">
              <a:latin typeface="Roboto"/>
              <a:ea typeface="Roboto"/>
              <a:cs typeface="Roboto"/>
              <a:sym typeface="Roboto"/>
            </a:endParaRPr>
          </a:p>
          <a:p>
            <a:pPr marL="457200" lvl="0" indent="0" algn="l" rtl="0">
              <a:lnSpc>
                <a:spcPct val="115000"/>
              </a:lnSpc>
              <a:spcBef>
                <a:spcPts val="1600"/>
              </a:spcBef>
              <a:spcAft>
                <a:spcPts val="0"/>
              </a:spcAft>
              <a:buSzPts val="1800"/>
              <a:buNone/>
            </a:pPr>
            <a:r>
              <a:rPr lang="en-US" b="1" dirty="0">
                <a:solidFill>
                  <a:srgbClr val="C31C4A"/>
                </a:solidFill>
                <a:latin typeface="Roboto"/>
                <a:ea typeface="Roboto"/>
                <a:cs typeface="Roboto"/>
                <a:sym typeface="Roboto"/>
              </a:rPr>
              <a:t>και</a:t>
            </a:r>
            <a:endParaRPr b="1" dirty="0">
              <a:solidFill>
                <a:srgbClr val="C31C4A"/>
              </a:solidFill>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dirty="0" err="1">
                <a:latin typeface="Roboto"/>
                <a:ea typeface="Roboto"/>
                <a:cs typeface="Roboto"/>
                <a:sym typeface="Roboto"/>
              </a:rPr>
              <a:t>Το</a:t>
            </a:r>
            <a:r>
              <a:rPr lang="en-US" sz="1800" dirty="0">
                <a:latin typeface="Roboto"/>
                <a:ea typeface="Roboto"/>
                <a:cs typeface="Roboto"/>
                <a:sym typeface="Roboto"/>
              </a:rPr>
              <a:t> </a:t>
            </a:r>
            <a:r>
              <a:rPr lang="en-US" sz="1800" dirty="0" err="1">
                <a:latin typeface="Roboto"/>
                <a:ea typeface="Roboto"/>
                <a:cs typeface="Roboto"/>
                <a:sym typeface="Roboto"/>
              </a:rPr>
              <a:t>όριο</a:t>
            </a:r>
            <a:r>
              <a:rPr lang="en-US" sz="1800" dirty="0">
                <a:latin typeface="Roboto"/>
                <a:ea typeface="Roboto"/>
                <a:cs typeface="Roboto"/>
                <a:sym typeface="Roboto"/>
              </a:rPr>
              <a:t> </a:t>
            </a:r>
            <a:r>
              <a:rPr lang="en-US" sz="1800" dirty="0" err="1">
                <a:latin typeface="Roboto"/>
                <a:ea typeface="Roboto"/>
                <a:cs typeface="Roboto"/>
                <a:sym typeface="Roboto"/>
              </a:rPr>
              <a:t>εμ</a:t>
            </a:r>
            <a:r>
              <a:rPr lang="en-US" sz="1800" dirty="0">
                <a:latin typeface="Roboto"/>
                <a:ea typeface="Roboto"/>
                <a:cs typeface="Roboto"/>
                <a:sym typeface="Roboto"/>
              </a:rPr>
              <a:t>πιστοσύνης </a:t>
            </a:r>
            <a:r>
              <a:rPr lang="el-GR" sz="1800" dirty="0">
                <a:latin typeface="Roboto"/>
                <a:ea typeface="Roboto"/>
                <a:cs typeface="Roboto"/>
                <a:sym typeface="Roboto"/>
              </a:rPr>
              <a:t>ικανοποιείται</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endParaRPr sz="1600" dirty="0">
              <a:latin typeface="Roboto"/>
              <a:ea typeface="Roboto"/>
              <a:cs typeface="Roboto"/>
              <a:sym typeface="Roboto"/>
            </a:endParaRPr>
          </a:p>
          <a:p>
            <a:pPr marL="0" lvl="0" indent="0" algn="l" rtl="0">
              <a:lnSpc>
                <a:spcPct val="115000"/>
              </a:lnSpc>
              <a:spcBef>
                <a:spcPts val="1600"/>
              </a:spcBef>
              <a:spcAft>
                <a:spcPts val="1600"/>
              </a:spcAft>
              <a:buSzPts val="1800"/>
              <a:buNone/>
            </a:pPr>
            <a:endParaRPr sz="1600" dirty="0">
              <a:latin typeface="Roboto"/>
              <a:ea typeface="Roboto"/>
              <a:cs typeface="Roboto"/>
              <a:sym typeface="Roboto"/>
            </a:endParaRPr>
          </a:p>
        </p:txBody>
      </p:sp>
      <p:sp>
        <p:nvSpPr>
          <p:cNvPr id="269" name="Google Shape;269;p33"/>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Μετρώντας την ακρίβεια με κατώφλι εμπιστοσύνης</a:t>
            </a:r>
            <a:endParaRPr>
              <a:latin typeface="Roboto"/>
              <a:ea typeface="Roboto"/>
              <a:cs typeface="Roboto"/>
              <a:sym typeface="Roboto"/>
            </a:endParaRPr>
          </a:p>
        </p:txBody>
      </p:sp>
      <p:sp>
        <p:nvSpPr>
          <p:cNvPr id="270" name="Google Shape;270;p33"/>
          <p:cNvSpPr txBox="1">
            <a:spLocks noGrp="1"/>
          </p:cNvSpPr>
          <p:nvPr>
            <p:ph type="body" idx="2"/>
          </p:nvPr>
        </p:nvSpPr>
        <p:spPr>
          <a:xfrm>
            <a:off x="4736600" y="1170100"/>
            <a:ext cx="4096500" cy="36591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chemeClr val="lt1"/>
                </a:solidFill>
                <a:latin typeface="Roboto"/>
                <a:ea typeface="Roboto"/>
                <a:cs typeface="Roboto"/>
                <a:sym typeface="Roboto"/>
              </a:rPr>
              <a:t>Παράδειγμα εργασίας:</a:t>
            </a:r>
            <a:endParaRPr b="1">
              <a:solidFill>
                <a:schemeClr val="lt1"/>
              </a:solidFill>
              <a:latin typeface="Roboto"/>
              <a:ea typeface="Roboto"/>
              <a:cs typeface="Roboto"/>
              <a:sym typeface="Roboto"/>
            </a:endParaRPr>
          </a:p>
          <a:p>
            <a:pPr marL="457200" lvl="0" indent="-342900" algn="l" rtl="0">
              <a:lnSpc>
                <a:spcPct val="115000"/>
              </a:lnSpc>
              <a:spcBef>
                <a:spcPts val="1600"/>
              </a:spcBef>
              <a:spcAft>
                <a:spcPts val="0"/>
              </a:spcAft>
              <a:buClr>
                <a:schemeClr val="lt1"/>
              </a:buClr>
              <a:buSzPts val="1800"/>
              <a:buFont typeface="Roboto"/>
              <a:buChar char="●"/>
            </a:pPr>
            <a:r>
              <a:rPr lang="en-US">
                <a:solidFill>
                  <a:schemeClr val="lt1"/>
                </a:solidFill>
                <a:latin typeface="Roboto"/>
                <a:ea typeface="Roboto"/>
                <a:cs typeface="Roboto"/>
                <a:sym typeface="Roboto"/>
              </a:rPr>
              <a:t>Πραγματοποιήθηκαν 13 δοκιμές</a:t>
            </a:r>
            <a:endParaRPr>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US">
                <a:solidFill>
                  <a:schemeClr val="lt1"/>
                </a:solidFill>
                <a:latin typeface="Roboto"/>
                <a:ea typeface="Roboto"/>
                <a:cs typeface="Roboto"/>
                <a:sym typeface="Roboto"/>
              </a:rPr>
              <a:t>11 προβλέψεις ήταν σωστές, αλλά το κατώφλι εμπιστοσύνης ικανοποιήθηκε μόνο για 8 από αυτές</a:t>
            </a:r>
            <a:endParaRPr>
              <a:solidFill>
                <a:schemeClr val="lt1"/>
              </a:solidFill>
              <a:latin typeface="Roboto"/>
              <a:ea typeface="Roboto"/>
              <a:cs typeface="Roboto"/>
              <a:sym typeface="Roboto"/>
            </a:endParaRPr>
          </a:p>
          <a:p>
            <a:pPr marL="457200" lvl="0" indent="-342900" algn="l" rtl="0">
              <a:lnSpc>
                <a:spcPct val="115000"/>
              </a:lnSpc>
              <a:spcBef>
                <a:spcPts val="1000"/>
              </a:spcBef>
              <a:spcAft>
                <a:spcPts val="0"/>
              </a:spcAft>
              <a:buClr>
                <a:schemeClr val="lt1"/>
              </a:buClr>
              <a:buSzPts val="1800"/>
              <a:buFont typeface="Roboto"/>
              <a:buChar char="●"/>
            </a:pPr>
            <a:r>
              <a:rPr lang="en-US">
                <a:solidFill>
                  <a:schemeClr val="lt1"/>
                </a:solidFill>
                <a:latin typeface="Roboto"/>
                <a:ea typeface="Roboto"/>
                <a:cs typeface="Roboto"/>
                <a:sym typeface="Roboto"/>
              </a:rPr>
              <a:t>8 ÷ 13 = 0,62</a:t>
            </a:r>
            <a:endParaRPr>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US">
                <a:solidFill>
                  <a:schemeClr val="lt1"/>
                </a:solidFill>
                <a:latin typeface="Roboto"/>
                <a:ea typeface="Roboto"/>
                <a:cs typeface="Roboto"/>
                <a:sym typeface="Roboto"/>
              </a:rPr>
              <a:t>0,62 × 100</a:t>
            </a:r>
            <a:endParaRPr>
              <a:solidFill>
                <a:schemeClr val="lt1"/>
              </a:solidFill>
              <a:latin typeface="Roboto"/>
              <a:ea typeface="Roboto"/>
              <a:cs typeface="Roboto"/>
              <a:sym typeface="Roboto"/>
            </a:endParaRPr>
          </a:p>
          <a:p>
            <a:pPr marL="457200" lvl="0" indent="-342900" algn="l" rtl="0">
              <a:lnSpc>
                <a:spcPct val="115000"/>
              </a:lnSpc>
              <a:spcBef>
                <a:spcPts val="0"/>
              </a:spcBef>
              <a:spcAft>
                <a:spcPts val="0"/>
              </a:spcAft>
              <a:buClr>
                <a:schemeClr val="lt1"/>
              </a:buClr>
              <a:buSzPts val="1800"/>
              <a:buFont typeface="Roboto"/>
              <a:buChar char="●"/>
            </a:pPr>
            <a:r>
              <a:rPr lang="en-US" b="1">
                <a:solidFill>
                  <a:schemeClr val="lt1"/>
                </a:solidFill>
                <a:latin typeface="Roboto"/>
                <a:ea typeface="Roboto"/>
                <a:cs typeface="Roboto"/>
                <a:sym typeface="Roboto"/>
              </a:rPr>
              <a:t>Ακρίβεια = 62%</a:t>
            </a:r>
            <a:endParaRPr b="1">
              <a:solidFill>
                <a:schemeClr val="lt1"/>
              </a:solidFill>
              <a:latin typeface="Roboto"/>
              <a:ea typeface="Roboto"/>
              <a:cs typeface="Roboto"/>
              <a:sym typeface="Roboto"/>
            </a:endParaRPr>
          </a:p>
        </p:txBody>
      </p:sp>
      <p:sp>
        <p:nvSpPr>
          <p:cNvPr id="271" name="Google Shape;271;p33"/>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0"/>
                                        </p:tgtEl>
                                        <p:attrNameLst>
                                          <p:attrName>style.visibility</p:attrName>
                                        </p:attrNameLst>
                                      </p:cBhvr>
                                      <p:to>
                                        <p:strVal val="visible"/>
                                      </p:to>
                                    </p:set>
                                    <p:animEffect transition="in" filter="fade">
                                      <p:cBhvr>
                                        <p:cTn id="7" dur="1000"/>
                                        <p:tgtEl>
                                          <p:spTgt spid="27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70">
                                            <p:txEl>
                                              <p:pRg st="0" end="0"/>
                                            </p:txEl>
                                          </p:spTgt>
                                        </p:tgtEl>
                                        <p:attrNameLst>
                                          <p:attrName>style.visibility</p:attrName>
                                        </p:attrNameLst>
                                      </p:cBhvr>
                                      <p:to>
                                        <p:strVal val="visible"/>
                                      </p:to>
                                    </p:set>
                                    <p:animEffect transition="in" filter="fade">
                                      <p:cBhvr>
                                        <p:cTn id="11" dur="2500"/>
                                        <p:tgtEl>
                                          <p:spTgt spid="270">
                                            <p:txEl>
                                              <p:pRg st="0" end="0"/>
                                            </p:txEl>
                                          </p:spTgt>
                                        </p:tgtEl>
                                      </p:cBhvr>
                                    </p:animEffect>
                                  </p:childTnLst>
                                </p:cTn>
                              </p:par>
                            </p:childTnLst>
                          </p:cTn>
                        </p:par>
                        <p:par>
                          <p:cTn id="12" fill="hold">
                            <p:stCondLst>
                              <p:cond delay="3500"/>
                            </p:stCondLst>
                            <p:childTnLst>
                              <p:par>
                                <p:cTn id="13" presetID="10" presetClass="entr" presetSubtype="0" fill="hold" nodeType="afterEffect">
                                  <p:stCondLst>
                                    <p:cond delay="0"/>
                                  </p:stCondLst>
                                  <p:childTnLst>
                                    <p:set>
                                      <p:cBhvr>
                                        <p:cTn id="14" dur="1" fill="hold">
                                          <p:stCondLst>
                                            <p:cond delay="0"/>
                                          </p:stCondLst>
                                        </p:cTn>
                                        <p:tgtEl>
                                          <p:spTgt spid="270">
                                            <p:txEl>
                                              <p:pRg st="1" end="1"/>
                                            </p:txEl>
                                          </p:spTgt>
                                        </p:tgtEl>
                                        <p:attrNameLst>
                                          <p:attrName>style.visibility</p:attrName>
                                        </p:attrNameLst>
                                      </p:cBhvr>
                                      <p:to>
                                        <p:strVal val="visible"/>
                                      </p:to>
                                    </p:set>
                                    <p:animEffect transition="in" filter="fade">
                                      <p:cBhvr>
                                        <p:cTn id="15" dur="2500"/>
                                        <p:tgtEl>
                                          <p:spTgt spid="270">
                                            <p:txEl>
                                              <p:pRg st="1" end="1"/>
                                            </p:txEl>
                                          </p:spTgt>
                                        </p:tgtEl>
                                      </p:cBhvr>
                                    </p:animEffect>
                                  </p:childTnLst>
                                </p:cTn>
                              </p:par>
                            </p:childTnLst>
                          </p:cTn>
                        </p:par>
                        <p:par>
                          <p:cTn id="16" fill="hold">
                            <p:stCondLst>
                              <p:cond delay="6000"/>
                            </p:stCondLst>
                            <p:childTnLst>
                              <p:par>
                                <p:cTn id="17" presetID="10" presetClass="entr" presetSubtype="0" fill="hold" nodeType="afterEffect">
                                  <p:stCondLst>
                                    <p:cond delay="0"/>
                                  </p:stCondLst>
                                  <p:childTnLst>
                                    <p:set>
                                      <p:cBhvr>
                                        <p:cTn id="18" dur="1" fill="hold">
                                          <p:stCondLst>
                                            <p:cond delay="0"/>
                                          </p:stCondLst>
                                        </p:cTn>
                                        <p:tgtEl>
                                          <p:spTgt spid="270">
                                            <p:txEl>
                                              <p:pRg st="2" end="2"/>
                                            </p:txEl>
                                          </p:spTgt>
                                        </p:tgtEl>
                                        <p:attrNameLst>
                                          <p:attrName>style.visibility</p:attrName>
                                        </p:attrNameLst>
                                      </p:cBhvr>
                                      <p:to>
                                        <p:strVal val="visible"/>
                                      </p:to>
                                    </p:set>
                                    <p:animEffect transition="in" filter="fade">
                                      <p:cBhvr>
                                        <p:cTn id="19" dur="2500"/>
                                        <p:tgtEl>
                                          <p:spTgt spid="270">
                                            <p:txEl>
                                              <p:pRg st="2" end="2"/>
                                            </p:txEl>
                                          </p:spTgt>
                                        </p:tgtEl>
                                      </p:cBhvr>
                                    </p:animEffect>
                                  </p:childTnLst>
                                </p:cTn>
                              </p:par>
                            </p:childTnLst>
                          </p:cTn>
                        </p:par>
                        <p:par>
                          <p:cTn id="20" fill="hold">
                            <p:stCondLst>
                              <p:cond delay="8500"/>
                            </p:stCondLst>
                            <p:childTnLst>
                              <p:par>
                                <p:cTn id="21" presetID="10" presetClass="entr" presetSubtype="0" fill="hold" nodeType="afterEffect">
                                  <p:stCondLst>
                                    <p:cond delay="0"/>
                                  </p:stCondLst>
                                  <p:childTnLst>
                                    <p:set>
                                      <p:cBhvr>
                                        <p:cTn id="22" dur="1" fill="hold">
                                          <p:stCondLst>
                                            <p:cond delay="0"/>
                                          </p:stCondLst>
                                        </p:cTn>
                                        <p:tgtEl>
                                          <p:spTgt spid="270">
                                            <p:txEl>
                                              <p:pRg st="3" end="3"/>
                                            </p:txEl>
                                          </p:spTgt>
                                        </p:tgtEl>
                                        <p:attrNameLst>
                                          <p:attrName>style.visibility</p:attrName>
                                        </p:attrNameLst>
                                      </p:cBhvr>
                                      <p:to>
                                        <p:strVal val="visible"/>
                                      </p:to>
                                    </p:set>
                                    <p:animEffect transition="in" filter="fade">
                                      <p:cBhvr>
                                        <p:cTn id="23" dur="2500"/>
                                        <p:tgtEl>
                                          <p:spTgt spid="270">
                                            <p:txEl>
                                              <p:pRg st="3" end="3"/>
                                            </p:txEl>
                                          </p:spTgt>
                                        </p:tgtEl>
                                      </p:cBhvr>
                                    </p:animEffect>
                                  </p:childTnLst>
                                </p:cTn>
                              </p:par>
                            </p:childTnLst>
                          </p:cTn>
                        </p:par>
                        <p:par>
                          <p:cTn id="24" fill="hold">
                            <p:stCondLst>
                              <p:cond delay="11000"/>
                            </p:stCondLst>
                            <p:childTnLst>
                              <p:par>
                                <p:cTn id="25" presetID="10" presetClass="entr" presetSubtype="0" fill="hold" nodeType="afterEffect">
                                  <p:stCondLst>
                                    <p:cond delay="0"/>
                                  </p:stCondLst>
                                  <p:childTnLst>
                                    <p:set>
                                      <p:cBhvr>
                                        <p:cTn id="26" dur="1" fill="hold">
                                          <p:stCondLst>
                                            <p:cond delay="0"/>
                                          </p:stCondLst>
                                        </p:cTn>
                                        <p:tgtEl>
                                          <p:spTgt spid="270">
                                            <p:txEl>
                                              <p:pRg st="4" end="4"/>
                                            </p:txEl>
                                          </p:spTgt>
                                        </p:tgtEl>
                                        <p:attrNameLst>
                                          <p:attrName>style.visibility</p:attrName>
                                        </p:attrNameLst>
                                      </p:cBhvr>
                                      <p:to>
                                        <p:strVal val="visible"/>
                                      </p:to>
                                    </p:set>
                                    <p:animEffect transition="in" filter="fade">
                                      <p:cBhvr>
                                        <p:cTn id="27" dur="2500"/>
                                        <p:tgtEl>
                                          <p:spTgt spid="270">
                                            <p:txEl>
                                              <p:pRg st="4" end="4"/>
                                            </p:txEl>
                                          </p:spTgt>
                                        </p:tgtEl>
                                      </p:cBhvr>
                                    </p:animEffect>
                                  </p:childTnLst>
                                </p:cTn>
                              </p:par>
                            </p:childTnLst>
                          </p:cTn>
                        </p:par>
                        <p:par>
                          <p:cTn id="28" fill="hold">
                            <p:stCondLst>
                              <p:cond delay="13500"/>
                            </p:stCondLst>
                            <p:childTnLst>
                              <p:par>
                                <p:cTn id="29" presetID="10" presetClass="entr" presetSubtype="0" fill="hold" nodeType="afterEffect">
                                  <p:stCondLst>
                                    <p:cond delay="0"/>
                                  </p:stCondLst>
                                  <p:childTnLst>
                                    <p:set>
                                      <p:cBhvr>
                                        <p:cTn id="30" dur="1" fill="hold">
                                          <p:stCondLst>
                                            <p:cond delay="0"/>
                                          </p:stCondLst>
                                        </p:cTn>
                                        <p:tgtEl>
                                          <p:spTgt spid="270">
                                            <p:txEl>
                                              <p:pRg st="5" end="5"/>
                                            </p:txEl>
                                          </p:spTgt>
                                        </p:tgtEl>
                                        <p:attrNameLst>
                                          <p:attrName>style.visibility</p:attrName>
                                        </p:attrNameLst>
                                      </p:cBhvr>
                                      <p:to>
                                        <p:strVal val="visible"/>
                                      </p:to>
                                    </p:set>
                                    <p:animEffect transition="in" filter="fade">
                                      <p:cBhvr>
                                        <p:cTn id="31" dur="2500"/>
                                        <p:tgtEl>
                                          <p:spTgt spid="27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4"/>
          <p:cNvSpPr txBox="1">
            <a:spLocks noGrp="1"/>
          </p:cNvSpPr>
          <p:nvPr>
            <p:ph type="body" idx="1"/>
          </p:nvPr>
        </p:nvSpPr>
        <p:spPr>
          <a:xfrm>
            <a:off x="310900" y="1170125"/>
            <a:ext cx="55224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rgbClr val="C31C4A"/>
                </a:solidFill>
                <a:latin typeface="Roboto"/>
                <a:ea typeface="Roboto"/>
                <a:cs typeface="Roboto"/>
                <a:sym typeface="Roboto"/>
              </a:rPr>
              <a:t>Στάδιο</a:t>
            </a:r>
            <a:r>
              <a:rPr lang="en-US" b="1" dirty="0">
                <a:solidFill>
                  <a:srgbClr val="C31C4A"/>
                </a:solidFill>
                <a:latin typeface="Roboto"/>
                <a:ea typeface="Roboto"/>
                <a:cs typeface="Roboto"/>
                <a:sym typeface="Roboto"/>
              </a:rPr>
              <a:t> 4</a:t>
            </a:r>
            <a:r>
              <a:rPr lang="en-US" sz="1800" dirty="0">
                <a:latin typeface="Roboto"/>
                <a:ea typeface="Roboto"/>
                <a:cs typeface="Roboto"/>
                <a:sym typeface="Roboto"/>
              </a:rPr>
              <a:t> στο </a:t>
            </a:r>
            <a:r>
              <a:rPr lang="en-US" sz="1800" dirty="0" err="1">
                <a:latin typeface="Roboto"/>
                <a:ea typeface="Roboto"/>
                <a:cs typeface="Roboto"/>
                <a:sym typeface="Roboto"/>
              </a:rPr>
              <a:t>φύλλο</a:t>
            </a:r>
            <a:r>
              <a:rPr lang="en-US" sz="1800" dirty="0">
                <a:latin typeface="Roboto"/>
                <a:ea typeface="Roboto"/>
                <a:cs typeface="Roboto"/>
                <a:sym typeface="Roboto"/>
              </a:rPr>
              <a:t> </a:t>
            </a:r>
            <a:r>
              <a:rPr lang="en-US" sz="1800" dirty="0" err="1">
                <a:latin typeface="Roboto"/>
                <a:ea typeface="Roboto"/>
                <a:cs typeface="Roboto"/>
                <a:sym typeface="Roboto"/>
              </a:rPr>
              <a:t>εργ</a:t>
            </a:r>
            <a:r>
              <a:rPr lang="en-US" sz="1800" dirty="0">
                <a:latin typeface="Roboto"/>
                <a:ea typeface="Roboto"/>
                <a:cs typeface="Roboto"/>
                <a:sym typeface="Roboto"/>
              </a:rPr>
              <a:t>ασίας.</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dirty="0" err="1">
                <a:latin typeface="Roboto"/>
                <a:ea typeface="Roboto"/>
                <a:cs typeface="Roboto"/>
                <a:sym typeface="Roboto"/>
              </a:rPr>
              <a:t>Πρέ</a:t>
            </a:r>
            <a:r>
              <a:rPr lang="en-US" sz="1800" dirty="0">
                <a:latin typeface="Roboto"/>
                <a:ea typeface="Roboto"/>
                <a:cs typeface="Roboto"/>
                <a:sym typeface="Roboto"/>
              </a:rPr>
              <a:t>πει:</a:t>
            </a:r>
            <a:endParaRPr dirty="0">
              <a:latin typeface="Roboto"/>
              <a:ea typeface="Roboto"/>
              <a:cs typeface="Roboto"/>
              <a:sym typeface="Roboto"/>
            </a:endParaRPr>
          </a:p>
          <a:p>
            <a:pPr marL="457200" lvl="0" indent="-342900" algn="l" rtl="0">
              <a:lnSpc>
                <a:spcPct val="115000"/>
              </a:lnSpc>
              <a:spcBef>
                <a:spcPts val="1600"/>
              </a:spcBef>
              <a:spcAft>
                <a:spcPts val="0"/>
              </a:spcAft>
              <a:buSzPts val="1800"/>
              <a:buFont typeface="Roboto"/>
              <a:buChar char="●"/>
            </a:pPr>
            <a:r>
              <a:rPr lang="en-US" sz="1800" dirty="0">
                <a:latin typeface="Roboto"/>
                <a:ea typeface="Roboto"/>
                <a:cs typeface="Roboto"/>
                <a:sym typeface="Roboto"/>
              </a:rPr>
              <a:t>Να απ</a:t>
            </a:r>
            <a:r>
              <a:rPr lang="en-US" sz="1800" dirty="0" err="1">
                <a:latin typeface="Roboto"/>
                <a:ea typeface="Roboto"/>
                <a:cs typeface="Roboto"/>
                <a:sym typeface="Roboto"/>
              </a:rPr>
              <a:t>οφ</a:t>
            </a:r>
            <a:r>
              <a:rPr lang="en-US" sz="1800" dirty="0">
                <a:latin typeface="Roboto"/>
                <a:ea typeface="Roboto"/>
                <a:cs typeface="Roboto"/>
                <a:sym typeface="Roboto"/>
              </a:rPr>
              <a:t>ασίσετε ένα κατώφλι εμπιστοσύνης</a:t>
            </a:r>
            <a:endParaRPr dirty="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dirty="0">
                <a:latin typeface="Roboto"/>
                <a:ea typeface="Roboto"/>
                <a:cs typeface="Roboto"/>
                <a:sym typeface="Roboto"/>
              </a:rPr>
              <a:t>Να </a:t>
            </a:r>
            <a:r>
              <a:rPr lang="en-US" sz="1800" dirty="0" err="1">
                <a:latin typeface="Roboto"/>
                <a:ea typeface="Roboto"/>
                <a:cs typeface="Roboto"/>
                <a:sym typeface="Roboto"/>
              </a:rPr>
              <a:t>δοκιμάσετε</a:t>
            </a:r>
            <a:r>
              <a:rPr lang="en-US" sz="1800" dirty="0">
                <a:latin typeface="Roboto"/>
                <a:ea typeface="Roboto"/>
                <a:cs typeface="Roboto"/>
                <a:sym typeface="Roboto"/>
              </a:rPr>
              <a:t> </a:t>
            </a:r>
            <a:r>
              <a:rPr lang="en-US" sz="1800" dirty="0" err="1">
                <a:latin typeface="Roboto"/>
                <a:ea typeface="Roboto"/>
                <a:cs typeface="Roboto"/>
                <a:sym typeface="Roboto"/>
              </a:rPr>
              <a:t>το</a:t>
            </a:r>
            <a:r>
              <a:rPr lang="en-US" sz="1800" dirty="0">
                <a:latin typeface="Roboto"/>
                <a:ea typeface="Roboto"/>
                <a:cs typeface="Roboto"/>
                <a:sym typeface="Roboto"/>
              </a:rPr>
              <a:t> </a:t>
            </a:r>
            <a:r>
              <a:rPr lang="en-US" sz="1800" dirty="0" err="1">
                <a:latin typeface="Roboto"/>
                <a:ea typeface="Roboto"/>
                <a:cs typeface="Roboto"/>
                <a:sym typeface="Roboto"/>
              </a:rPr>
              <a:t>μοντέλο</a:t>
            </a:r>
            <a:r>
              <a:rPr lang="en-US" sz="1800" dirty="0">
                <a:latin typeface="Roboto"/>
                <a:ea typeface="Roboto"/>
                <a:cs typeface="Roboto"/>
                <a:sym typeface="Roboto"/>
              </a:rPr>
              <a:t> σας </a:t>
            </a:r>
            <a:r>
              <a:rPr lang="en-US" sz="1800" dirty="0" err="1">
                <a:latin typeface="Roboto"/>
                <a:ea typeface="Roboto"/>
                <a:cs typeface="Roboto"/>
                <a:sym typeface="Roboto"/>
              </a:rPr>
              <a:t>με</a:t>
            </a:r>
            <a:r>
              <a:rPr lang="en-US" sz="1800" dirty="0">
                <a:latin typeface="Roboto"/>
                <a:ea typeface="Roboto"/>
                <a:cs typeface="Roboto"/>
                <a:sym typeface="Roboto"/>
              </a:rPr>
              <a:t> </a:t>
            </a:r>
            <a:r>
              <a:rPr lang="en-US" sz="1800" dirty="0" err="1">
                <a:latin typeface="Roboto"/>
                <a:ea typeface="Roboto"/>
                <a:cs typeface="Roboto"/>
                <a:sym typeface="Roboto"/>
              </a:rPr>
              <a:t>τουλάχιστον</a:t>
            </a:r>
            <a:r>
              <a:rPr lang="en-US" sz="1800" dirty="0">
                <a:latin typeface="Roboto"/>
                <a:ea typeface="Roboto"/>
                <a:cs typeface="Roboto"/>
                <a:sym typeface="Roboto"/>
              </a:rPr>
              <a:t> 10 παρα</a:t>
            </a:r>
            <a:r>
              <a:rPr lang="en-US" sz="1800" dirty="0" err="1">
                <a:latin typeface="Roboto"/>
                <a:ea typeface="Roboto"/>
                <a:cs typeface="Roboto"/>
                <a:sym typeface="Roboto"/>
              </a:rPr>
              <a:t>δείγμ</a:t>
            </a:r>
            <a:r>
              <a:rPr lang="en-US" sz="1800" dirty="0">
                <a:latin typeface="Roboto"/>
                <a:ea typeface="Roboto"/>
                <a:cs typeface="Roboto"/>
                <a:sym typeface="Roboto"/>
              </a:rPr>
              <a:t>ατα δεδομένων ελέγχου</a:t>
            </a:r>
            <a:endParaRPr dirty="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dirty="0">
                <a:latin typeface="Roboto"/>
                <a:ea typeface="Roboto"/>
                <a:cs typeface="Roboto"/>
                <a:sym typeface="Roboto"/>
              </a:rPr>
              <a:t>Να </a:t>
            </a:r>
            <a:r>
              <a:rPr lang="en-US" sz="1800" dirty="0" err="1">
                <a:latin typeface="Roboto"/>
                <a:ea typeface="Roboto"/>
                <a:cs typeface="Roboto"/>
                <a:sym typeface="Roboto"/>
              </a:rPr>
              <a:t>εξετάσετε</a:t>
            </a:r>
            <a:r>
              <a:rPr lang="en-US" sz="1800" dirty="0">
                <a:latin typeface="Roboto"/>
                <a:ea typeface="Roboto"/>
                <a:cs typeface="Roboto"/>
                <a:sym typeface="Roboto"/>
              </a:rPr>
              <a:t> </a:t>
            </a:r>
            <a:r>
              <a:rPr lang="en-US" sz="1800" dirty="0" err="1">
                <a:latin typeface="Roboto"/>
                <a:ea typeface="Roboto"/>
                <a:cs typeface="Roboto"/>
                <a:sym typeface="Roboto"/>
              </a:rPr>
              <a:t>την</a:t>
            </a:r>
            <a:r>
              <a:rPr lang="en-US" sz="1800" dirty="0">
                <a:latin typeface="Roboto"/>
                <a:ea typeface="Roboto"/>
                <a:cs typeface="Roboto"/>
                <a:sym typeface="Roboto"/>
              </a:rPr>
              <a:t> α</a:t>
            </a:r>
            <a:r>
              <a:rPr lang="en-US" sz="1800" dirty="0" err="1">
                <a:latin typeface="Roboto"/>
                <a:ea typeface="Roboto"/>
                <a:cs typeface="Roboto"/>
                <a:sym typeface="Roboto"/>
              </a:rPr>
              <a:t>κρί</a:t>
            </a:r>
            <a:r>
              <a:rPr lang="en-US" sz="1800" dirty="0">
                <a:latin typeface="Roboto"/>
                <a:ea typeface="Roboto"/>
                <a:cs typeface="Roboto"/>
                <a:sym typeface="Roboto"/>
              </a:rPr>
              <a:t>βεια του μοντέλου σας</a:t>
            </a:r>
            <a:endParaRPr dirty="0">
              <a:latin typeface="Roboto"/>
              <a:ea typeface="Roboto"/>
              <a:cs typeface="Roboto"/>
              <a:sym typeface="Roboto"/>
            </a:endParaRPr>
          </a:p>
          <a:p>
            <a:pPr marL="457200" lvl="0" indent="-342900" algn="l" rtl="0">
              <a:lnSpc>
                <a:spcPct val="115000"/>
              </a:lnSpc>
              <a:spcBef>
                <a:spcPts val="0"/>
              </a:spcBef>
              <a:spcAft>
                <a:spcPts val="0"/>
              </a:spcAft>
              <a:buSzPts val="1800"/>
              <a:buFont typeface="Roboto"/>
              <a:buChar char="●"/>
            </a:pPr>
            <a:r>
              <a:rPr lang="en-US" sz="1800" dirty="0">
                <a:latin typeface="Roboto"/>
                <a:ea typeface="Roboto"/>
                <a:cs typeface="Roboto"/>
                <a:sym typeface="Roboto"/>
              </a:rPr>
              <a:t>Να ανα</a:t>
            </a:r>
            <a:r>
              <a:rPr lang="en-US" sz="1800" dirty="0" err="1">
                <a:latin typeface="Roboto"/>
                <a:ea typeface="Roboto"/>
                <a:cs typeface="Roboto"/>
                <a:sym typeface="Roboto"/>
              </a:rPr>
              <a:t>λογιστείτε</a:t>
            </a:r>
            <a:r>
              <a:rPr lang="en-US" sz="1800" dirty="0">
                <a:latin typeface="Roboto"/>
                <a:ea typeface="Roboto"/>
                <a:cs typeface="Roboto"/>
                <a:sym typeface="Roboto"/>
              </a:rPr>
              <a:t> τα απ</a:t>
            </a:r>
            <a:r>
              <a:rPr lang="en-US" sz="1800" dirty="0" err="1">
                <a:latin typeface="Roboto"/>
                <a:ea typeface="Roboto"/>
                <a:cs typeface="Roboto"/>
                <a:sym typeface="Roboto"/>
              </a:rPr>
              <a:t>οτελέσμ</a:t>
            </a:r>
            <a:r>
              <a:rPr lang="en-US" sz="1800" dirty="0">
                <a:latin typeface="Roboto"/>
                <a:ea typeface="Roboto"/>
                <a:cs typeface="Roboto"/>
                <a:sym typeface="Roboto"/>
              </a:rPr>
              <a:t>ατα</a:t>
            </a:r>
            <a:endParaRPr dirty="0">
              <a:latin typeface="Roboto"/>
              <a:ea typeface="Roboto"/>
              <a:cs typeface="Roboto"/>
              <a:sym typeface="Roboto"/>
            </a:endParaRPr>
          </a:p>
        </p:txBody>
      </p:sp>
      <p:sp>
        <p:nvSpPr>
          <p:cNvPr id="277" name="Google Shape;277;p3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Ελέγξτε το μοντέλο σας</a:t>
            </a:r>
            <a:endParaRPr>
              <a:latin typeface="Roboto"/>
              <a:ea typeface="Roboto"/>
              <a:cs typeface="Roboto"/>
              <a:sym typeface="Roboto"/>
            </a:endParaRPr>
          </a:p>
        </p:txBody>
      </p:sp>
      <p:pic>
        <p:nvPicPr>
          <p:cNvPr id="278" name="Google Shape;278;p34"/>
          <p:cNvPicPr preferRelativeResize="0"/>
          <p:nvPr/>
        </p:nvPicPr>
        <p:blipFill rotWithShape="1">
          <a:blip r:embed="rId3">
            <a:alphaModFix/>
          </a:blip>
          <a:srcRect/>
          <a:stretch/>
        </p:blipFill>
        <p:spPr>
          <a:xfrm>
            <a:off x="8166975" y="525838"/>
            <a:ext cx="371475" cy="371475"/>
          </a:xfrm>
          <a:prstGeom prst="rect">
            <a:avLst/>
          </a:prstGeom>
          <a:noFill/>
          <a:ln>
            <a:noFill/>
          </a:ln>
        </p:spPr>
      </p:pic>
      <p:sp>
        <p:nvSpPr>
          <p:cNvPr id="279" name="Google Shape;279;p34"/>
          <p:cNvSpPr txBox="1">
            <a:spLocks noGrp="1"/>
          </p:cNvSpPr>
          <p:nvPr>
            <p:ph type="subTitle" idx="3"/>
          </p:nvPr>
        </p:nvSpPr>
        <p:spPr>
          <a:xfrm>
            <a:off x="7467750" y="37575"/>
            <a:ext cx="16215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 </a:t>
            </a:r>
            <a:r>
              <a:rPr lang="en-US">
                <a:latin typeface="Roboto"/>
                <a:ea typeface="Roboto"/>
                <a:cs typeface="Roboto"/>
                <a:sym typeface="Roboto"/>
              </a:rPr>
              <a:t>3</a:t>
            </a: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txBox="1">
            <a:spLocks noGrp="1"/>
          </p:cNvSpPr>
          <p:nvPr>
            <p:ph type="body" idx="1"/>
          </p:nvPr>
        </p:nvSpPr>
        <p:spPr>
          <a:xfrm>
            <a:off x="310900" y="1170124"/>
            <a:ext cx="4096500" cy="1619700"/>
          </a:xfrm>
          <a:prstGeom prst="rect">
            <a:avLst/>
          </a:prstGeom>
          <a:solidFill>
            <a:srgbClr val="D9D2E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Μαθητής Α</a:t>
            </a:r>
            <a:endParaRPr b="1">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Ακρίβεια μοντέλου = 56%</a:t>
            </a:r>
            <a:endParaRPr>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285" name="Google Shape;285;p3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Αναφορά για την ακρίβεια ενός μοντέλου</a:t>
            </a:r>
            <a:endParaRPr>
              <a:latin typeface="Roboto"/>
              <a:ea typeface="Roboto"/>
              <a:cs typeface="Roboto"/>
              <a:sym typeface="Roboto"/>
            </a:endParaRPr>
          </a:p>
        </p:txBody>
      </p:sp>
      <p:sp>
        <p:nvSpPr>
          <p:cNvPr id="286" name="Google Shape;286;p35"/>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
        <p:nvSpPr>
          <p:cNvPr id="287" name="Google Shape;287;p35"/>
          <p:cNvSpPr txBox="1">
            <a:spLocks noGrp="1"/>
          </p:cNvSpPr>
          <p:nvPr>
            <p:ph type="body" idx="2"/>
          </p:nvPr>
        </p:nvSpPr>
        <p:spPr>
          <a:xfrm>
            <a:off x="310900" y="2994300"/>
            <a:ext cx="4096500" cy="16197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Μαθητής Β</a:t>
            </a:r>
            <a:endParaRPr b="1">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Ακρίβεια μοντέλου = 95%</a:t>
            </a:r>
            <a:endParaRPr>
              <a:latin typeface="Roboto"/>
              <a:ea typeface="Roboto"/>
              <a:cs typeface="Roboto"/>
              <a:sym typeface="Roboto"/>
            </a:endParaRPr>
          </a:p>
          <a:p>
            <a:pPr marL="0" lvl="0" indent="0" algn="l" rtl="0">
              <a:lnSpc>
                <a:spcPct val="115000"/>
              </a:lnSpc>
              <a:spcBef>
                <a:spcPts val="1600"/>
              </a:spcBef>
              <a:spcAft>
                <a:spcPts val="1600"/>
              </a:spcAft>
              <a:buSzPts val="1800"/>
              <a:buNone/>
            </a:pPr>
            <a:endParaRPr sz="1800">
              <a:latin typeface="Roboto"/>
              <a:ea typeface="Roboto"/>
              <a:cs typeface="Roboto"/>
              <a:sym typeface="Roboto"/>
            </a:endParaRPr>
          </a:p>
        </p:txBody>
      </p:sp>
      <p:sp>
        <p:nvSpPr>
          <p:cNvPr id="288" name="Google Shape;288;p35"/>
          <p:cNvSpPr txBox="1">
            <a:spLocks noGrp="1"/>
          </p:cNvSpPr>
          <p:nvPr>
            <p:ph type="body" idx="2"/>
          </p:nvPr>
        </p:nvSpPr>
        <p:spPr>
          <a:xfrm>
            <a:off x="4736600" y="1170100"/>
            <a:ext cx="4096500" cy="31149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chemeClr val="lt1"/>
                </a:solidFill>
                <a:latin typeface="Roboto"/>
                <a:ea typeface="Roboto"/>
                <a:cs typeface="Roboto"/>
                <a:sym typeface="Roboto"/>
              </a:rPr>
              <a:t>Και οι δύο μαθητές/τριες έχουν εκπαιδεύσει ένα μοντέλο με στόχο τον </a:t>
            </a:r>
            <a:r>
              <a:rPr lang="en-US" b="1">
                <a:solidFill>
                  <a:schemeClr val="lt1"/>
                </a:solidFill>
                <a:latin typeface="Roboto"/>
                <a:ea typeface="Roboto"/>
                <a:cs typeface="Roboto"/>
                <a:sym typeface="Roboto"/>
              </a:rPr>
              <a:t>εντοπισμό ψευδών ειδήσεων</a:t>
            </a:r>
            <a:r>
              <a:rPr lang="en-US">
                <a:solidFill>
                  <a:schemeClr val="lt1"/>
                </a:solidFill>
                <a:latin typeface="Roboto"/>
                <a:ea typeface="Roboto"/>
                <a:cs typeface="Roboto"/>
                <a:sym typeface="Roboto"/>
              </a:rPr>
              <a:t>.</a:t>
            </a:r>
            <a:endParaRPr>
              <a:solidFill>
                <a:schemeClr val="lt1"/>
              </a:solidFill>
              <a:latin typeface="Roboto"/>
              <a:ea typeface="Roboto"/>
              <a:cs typeface="Roboto"/>
              <a:sym typeface="Roboto"/>
            </a:endParaRPr>
          </a:p>
          <a:p>
            <a:pPr marL="457200" lvl="0" indent="-342900" algn="l" rtl="0">
              <a:lnSpc>
                <a:spcPct val="115000"/>
              </a:lnSpc>
              <a:spcBef>
                <a:spcPts val="1600"/>
              </a:spcBef>
              <a:spcAft>
                <a:spcPts val="0"/>
              </a:spcAft>
              <a:buClr>
                <a:schemeClr val="lt1"/>
              </a:buClr>
              <a:buSzPts val="1800"/>
              <a:buFont typeface="Roboto"/>
              <a:buChar char="●"/>
            </a:pPr>
            <a:r>
              <a:rPr lang="en-US">
                <a:solidFill>
                  <a:schemeClr val="lt1"/>
                </a:solidFill>
                <a:latin typeface="Roboto"/>
                <a:ea typeface="Roboto"/>
                <a:cs typeface="Roboto"/>
                <a:sym typeface="Roboto"/>
              </a:rPr>
              <a:t>Ποιο μοντέλο θα χρησιμοποιούσατε;</a:t>
            </a:r>
            <a:endParaRPr>
              <a:solidFill>
                <a:schemeClr val="lt1"/>
              </a:solidFill>
              <a:latin typeface="Roboto"/>
              <a:ea typeface="Roboto"/>
              <a:cs typeface="Roboto"/>
              <a:sym typeface="Roboto"/>
            </a:endParaRPr>
          </a:p>
          <a:p>
            <a:pPr marL="457200" lvl="0" indent="-342900" algn="l" rtl="0">
              <a:lnSpc>
                <a:spcPct val="115000"/>
              </a:lnSpc>
              <a:spcBef>
                <a:spcPts val="1000"/>
              </a:spcBef>
              <a:spcAft>
                <a:spcPts val="0"/>
              </a:spcAft>
              <a:buClr>
                <a:schemeClr val="lt1"/>
              </a:buClr>
              <a:buSzPts val="1800"/>
              <a:buFont typeface="Roboto"/>
              <a:buChar char="●"/>
            </a:pPr>
            <a:r>
              <a:rPr lang="en-US">
                <a:solidFill>
                  <a:schemeClr val="lt1"/>
                </a:solidFill>
                <a:latin typeface="Roboto"/>
                <a:ea typeface="Roboto"/>
                <a:cs typeface="Roboto"/>
                <a:sym typeface="Roboto"/>
              </a:rPr>
              <a:t>Ποιες πληροφορίες λείπουν για να σας βοηθήσουν να λάβετε αυτήν την απόφαση;</a:t>
            </a:r>
            <a:endParaRPr>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a:solidFill>
                <a:schemeClr val="lt1"/>
              </a:solidFill>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36"/>
          <p:cNvSpPr txBox="1">
            <a:spLocks noGrp="1"/>
          </p:cNvSpPr>
          <p:nvPr>
            <p:ph type="body" idx="1"/>
          </p:nvPr>
        </p:nvSpPr>
        <p:spPr>
          <a:xfrm>
            <a:off x="310900" y="1170124"/>
            <a:ext cx="4096500" cy="1619700"/>
          </a:xfrm>
          <a:prstGeom prst="rect">
            <a:avLst/>
          </a:prstGeom>
          <a:solidFill>
            <a:srgbClr val="D9D2E9"/>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Μαθητής Α</a:t>
            </a:r>
            <a:endParaRPr b="1">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Ακρίβεια μοντέλου = 56%</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Κατώφλι εμπιστοσύνης = 100%</a:t>
            </a:r>
            <a:endParaRPr>
              <a:latin typeface="Roboto"/>
              <a:ea typeface="Roboto"/>
              <a:cs typeface="Roboto"/>
              <a:sym typeface="Roboto"/>
            </a:endParaRPr>
          </a:p>
        </p:txBody>
      </p:sp>
      <p:sp>
        <p:nvSpPr>
          <p:cNvPr id="294" name="Google Shape;294;p3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Αναφορά για την ακρίβεια ενός μοντέλου</a:t>
            </a:r>
            <a:endParaRPr>
              <a:latin typeface="Roboto"/>
              <a:ea typeface="Roboto"/>
              <a:cs typeface="Roboto"/>
              <a:sym typeface="Roboto"/>
            </a:endParaRPr>
          </a:p>
        </p:txBody>
      </p:sp>
      <p:sp>
        <p:nvSpPr>
          <p:cNvPr id="295" name="Google Shape;295;p36"/>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Δραστηριότητα</a:t>
            </a:r>
            <a:endParaRPr>
              <a:latin typeface="Roboto"/>
              <a:ea typeface="Roboto"/>
              <a:cs typeface="Roboto"/>
              <a:sym typeface="Roboto"/>
            </a:endParaRPr>
          </a:p>
        </p:txBody>
      </p:sp>
      <p:sp>
        <p:nvSpPr>
          <p:cNvPr id="296" name="Google Shape;296;p36"/>
          <p:cNvSpPr txBox="1">
            <a:spLocks noGrp="1"/>
          </p:cNvSpPr>
          <p:nvPr>
            <p:ph type="body" idx="2"/>
          </p:nvPr>
        </p:nvSpPr>
        <p:spPr>
          <a:xfrm>
            <a:off x="310900" y="2994300"/>
            <a:ext cx="4096500" cy="16197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latin typeface="Roboto"/>
                <a:ea typeface="Roboto"/>
                <a:cs typeface="Roboto"/>
                <a:sym typeface="Roboto"/>
              </a:rPr>
              <a:t>Μαθητής Β</a:t>
            </a:r>
            <a:endParaRPr b="1">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a:latin typeface="Roboto"/>
                <a:ea typeface="Roboto"/>
                <a:cs typeface="Roboto"/>
                <a:sym typeface="Roboto"/>
              </a:rPr>
              <a:t>Ακρίβεια μοντέλου = 95%</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Κατώφλι εμπιστοσύνης = 60%</a:t>
            </a:r>
            <a:endParaRPr>
              <a:latin typeface="Roboto"/>
              <a:ea typeface="Roboto"/>
              <a:cs typeface="Roboto"/>
              <a:sym typeface="Roboto"/>
            </a:endParaRPr>
          </a:p>
        </p:txBody>
      </p:sp>
      <p:sp>
        <p:nvSpPr>
          <p:cNvPr id="297" name="Google Shape;297;p36"/>
          <p:cNvSpPr txBox="1">
            <a:spLocks noGrp="1"/>
          </p:cNvSpPr>
          <p:nvPr>
            <p:ph type="body" idx="2"/>
          </p:nvPr>
        </p:nvSpPr>
        <p:spPr>
          <a:xfrm>
            <a:off x="4736600" y="1170100"/>
            <a:ext cx="4096500" cy="30489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a:solidFill>
                  <a:schemeClr val="lt1"/>
                </a:solidFill>
                <a:latin typeface="Roboto"/>
                <a:ea typeface="Roboto"/>
                <a:cs typeface="Roboto"/>
                <a:sym typeface="Roboto"/>
              </a:rPr>
              <a:t>Και οι δύο μαθητές/τριες έχουν εκπαιδεύσει ένα μοντέλο με στόχο τον </a:t>
            </a:r>
            <a:r>
              <a:rPr lang="en-US" b="1">
                <a:solidFill>
                  <a:schemeClr val="lt1"/>
                </a:solidFill>
                <a:latin typeface="Roboto"/>
                <a:ea typeface="Roboto"/>
                <a:cs typeface="Roboto"/>
                <a:sym typeface="Roboto"/>
              </a:rPr>
              <a:t>εντοπισμό ψευδών ειδήσεων</a:t>
            </a:r>
            <a:r>
              <a:rPr lang="en-US">
                <a:solidFill>
                  <a:schemeClr val="lt1"/>
                </a:solidFill>
                <a:latin typeface="Roboto"/>
                <a:ea typeface="Roboto"/>
                <a:cs typeface="Roboto"/>
                <a:sym typeface="Roboto"/>
              </a:rPr>
              <a:t>.</a:t>
            </a:r>
            <a:endParaRPr>
              <a:solidFill>
                <a:schemeClr val="lt1"/>
              </a:solidFill>
              <a:latin typeface="Roboto"/>
              <a:ea typeface="Roboto"/>
              <a:cs typeface="Roboto"/>
              <a:sym typeface="Roboto"/>
            </a:endParaRPr>
          </a:p>
          <a:p>
            <a:pPr marL="457200" lvl="0" indent="-342900" algn="l" rtl="0">
              <a:lnSpc>
                <a:spcPct val="115000"/>
              </a:lnSpc>
              <a:spcBef>
                <a:spcPts val="1600"/>
              </a:spcBef>
              <a:spcAft>
                <a:spcPts val="0"/>
              </a:spcAft>
              <a:buClr>
                <a:schemeClr val="lt1"/>
              </a:buClr>
              <a:buSzPts val="1800"/>
              <a:buFont typeface="Roboto"/>
              <a:buChar char="●"/>
            </a:pPr>
            <a:r>
              <a:rPr lang="en-US">
                <a:solidFill>
                  <a:schemeClr val="lt1"/>
                </a:solidFill>
                <a:latin typeface="Roboto"/>
                <a:ea typeface="Roboto"/>
                <a:cs typeface="Roboto"/>
                <a:sym typeface="Roboto"/>
              </a:rPr>
              <a:t>Ποιο μοντέλο θα χρησιμοποιούσατε;</a:t>
            </a:r>
            <a:endParaRPr>
              <a:solidFill>
                <a:schemeClr val="lt1"/>
              </a:solidFill>
              <a:latin typeface="Roboto"/>
              <a:ea typeface="Roboto"/>
              <a:cs typeface="Roboto"/>
              <a:sym typeface="Roboto"/>
            </a:endParaRPr>
          </a:p>
          <a:p>
            <a:pPr marL="457200" lvl="0" indent="-342900" algn="l" rtl="0">
              <a:lnSpc>
                <a:spcPct val="115000"/>
              </a:lnSpc>
              <a:spcBef>
                <a:spcPts val="1000"/>
              </a:spcBef>
              <a:spcAft>
                <a:spcPts val="0"/>
              </a:spcAft>
              <a:buClr>
                <a:schemeClr val="lt1"/>
              </a:buClr>
              <a:buSzPts val="1800"/>
              <a:buFont typeface="Roboto"/>
              <a:buChar char="●"/>
            </a:pPr>
            <a:r>
              <a:rPr lang="en-US">
                <a:solidFill>
                  <a:schemeClr val="lt1"/>
                </a:solidFill>
                <a:latin typeface="Roboto"/>
                <a:ea typeface="Roboto"/>
                <a:cs typeface="Roboto"/>
                <a:sym typeface="Roboto"/>
              </a:rPr>
              <a:t>Ποιες πληροφορίες λείπουν για να σας βοηθήσουν να λάβετε αυτήν την απόφαση;</a:t>
            </a:r>
            <a:endParaRPr>
              <a:solidFill>
                <a:schemeClr val="lt1"/>
              </a:solidFill>
              <a:latin typeface="Roboto"/>
              <a:ea typeface="Roboto"/>
              <a:cs typeface="Roboto"/>
              <a:sym typeface="Roboto"/>
            </a:endParaRPr>
          </a:p>
          <a:p>
            <a:pPr marL="0" lvl="0" indent="0" algn="l" rtl="0">
              <a:lnSpc>
                <a:spcPct val="115000"/>
              </a:lnSpc>
              <a:spcBef>
                <a:spcPts val="1600"/>
              </a:spcBef>
              <a:spcAft>
                <a:spcPts val="0"/>
              </a:spcAft>
              <a:buSzPts val="1800"/>
              <a:buNone/>
            </a:pPr>
            <a:endParaRPr>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endParaRPr>
              <a:solidFill>
                <a:schemeClr val="lt1"/>
              </a:solidFill>
              <a:latin typeface="Roboto"/>
              <a:ea typeface="Roboto"/>
              <a:cs typeface="Roboto"/>
              <a:sym typeface="Robo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Shape 301"/>
        <p:cNvGrpSpPr/>
        <p:nvPr/>
      </p:nvGrpSpPr>
      <p:grpSpPr>
        <a:xfrm>
          <a:off x="0" y="0"/>
          <a:ext cx="0" cy="0"/>
          <a:chOff x="0" y="0"/>
          <a:chExt cx="0" cy="0"/>
        </a:xfrm>
      </p:grpSpPr>
      <p:sp>
        <p:nvSpPr>
          <p:cNvPr id="302" name="Google Shape;302;p37"/>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rgbClr val="C31C4A"/>
                </a:solidFill>
                <a:latin typeface="Roboto"/>
                <a:ea typeface="Roboto"/>
                <a:cs typeface="Roboto"/>
                <a:sym typeface="Roboto"/>
              </a:rPr>
              <a:t>Σε</a:t>
            </a:r>
            <a:r>
              <a:rPr lang="en-US" b="1" dirty="0">
                <a:solidFill>
                  <a:srgbClr val="C31C4A"/>
                </a:solidFill>
                <a:latin typeface="Roboto"/>
                <a:ea typeface="Roboto"/>
                <a:cs typeface="Roboto"/>
                <a:sym typeface="Roboto"/>
              </a:rPr>
              <a:t> α</a:t>
            </a:r>
            <a:r>
              <a:rPr lang="en-US" b="1" dirty="0" err="1">
                <a:solidFill>
                  <a:srgbClr val="C31C4A"/>
                </a:solidFill>
                <a:latin typeface="Roboto"/>
                <a:ea typeface="Roboto"/>
                <a:cs typeface="Roboto"/>
                <a:sym typeface="Roboto"/>
              </a:rPr>
              <a:t>υτό</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το</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μάθημ</a:t>
            </a:r>
            <a:r>
              <a:rPr lang="en-US" b="1" dirty="0">
                <a:solidFill>
                  <a:srgbClr val="C31C4A"/>
                </a:solidFill>
                <a:latin typeface="Roboto"/>
                <a:ea typeface="Roboto"/>
                <a:cs typeface="Roboto"/>
                <a:sym typeface="Roboto"/>
              </a:rPr>
              <a:t>α…</a:t>
            </a:r>
            <a:endParaRPr b="1" dirty="0">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dirty="0">
                <a:latin typeface="Roboto"/>
                <a:ea typeface="Roboto"/>
                <a:cs typeface="Roboto"/>
                <a:sym typeface="Roboto"/>
              </a:rPr>
              <a:t>Επ</a:t>
            </a:r>
            <a:r>
              <a:rPr lang="en-US" sz="1800" dirty="0" err="1">
                <a:latin typeface="Roboto"/>
                <a:ea typeface="Roboto"/>
                <a:cs typeface="Roboto"/>
                <a:sym typeface="Roboto"/>
              </a:rPr>
              <a:t>εξεργ</a:t>
            </a:r>
            <a:r>
              <a:rPr lang="en-US" sz="1800" dirty="0">
                <a:latin typeface="Roboto"/>
                <a:ea typeface="Roboto"/>
                <a:cs typeface="Roboto"/>
                <a:sym typeface="Roboto"/>
              </a:rPr>
              <a:t>αστήκα</a:t>
            </a:r>
            <a:r>
              <a:rPr lang="el-GR" sz="1800" dirty="0">
                <a:latin typeface="Roboto"/>
                <a:ea typeface="Roboto"/>
                <a:cs typeface="Roboto"/>
                <a:sym typeface="Roboto"/>
              </a:rPr>
              <a:t>μ</a:t>
            </a:r>
            <a:r>
              <a:rPr lang="en-US" sz="1800" dirty="0">
                <a:latin typeface="Roboto"/>
                <a:ea typeface="Roboto"/>
                <a:cs typeface="Roboto"/>
                <a:sym typeface="Roboto"/>
              </a:rPr>
              <a:t>ε τα στάδια του κύκλου ζωής ενός έργου AI</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dirty="0" err="1">
                <a:latin typeface="Roboto"/>
                <a:ea typeface="Roboto"/>
                <a:cs typeface="Roboto"/>
                <a:sym typeface="Roboto"/>
              </a:rPr>
              <a:t>Εκ</a:t>
            </a:r>
            <a:r>
              <a:rPr lang="en-US" sz="1800" dirty="0">
                <a:latin typeface="Roboto"/>
                <a:ea typeface="Roboto"/>
                <a:cs typeface="Roboto"/>
                <a:sym typeface="Roboto"/>
              </a:rPr>
              <a:t>παιδεύσα</a:t>
            </a:r>
            <a:r>
              <a:rPr lang="el-GR" sz="1800" dirty="0">
                <a:latin typeface="Roboto"/>
                <a:ea typeface="Roboto"/>
                <a:cs typeface="Roboto"/>
                <a:sym typeface="Roboto"/>
              </a:rPr>
              <a:t>μ</a:t>
            </a:r>
            <a:r>
              <a:rPr lang="en-US" sz="1800" dirty="0">
                <a:latin typeface="Roboto"/>
                <a:ea typeface="Roboto"/>
                <a:cs typeface="Roboto"/>
                <a:sym typeface="Roboto"/>
              </a:rPr>
              <a:t>ε ένα μοντέλο μηχανικής μάθησης</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dirty="0" err="1">
                <a:latin typeface="Roboto"/>
                <a:ea typeface="Roboto"/>
                <a:cs typeface="Roboto"/>
                <a:sym typeface="Roboto"/>
              </a:rPr>
              <a:t>Δοκιμάσ</a:t>
            </a:r>
            <a:r>
              <a:rPr lang="en-US" sz="1800" dirty="0">
                <a:latin typeface="Roboto"/>
                <a:ea typeface="Roboto"/>
                <a:cs typeface="Roboto"/>
                <a:sym typeface="Roboto"/>
              </a:rPr>
              <a:t>α</a:t>
            </a:r>
            <a:r>
              <a:rPr lang="el-GR" sz="1800" dirty="0">
                <a:latin typeface="Roboto"/>
                <a:ea typeface="Roboto"/>
                <a:cs typeface="Roboto"/>
                <a:sym typeface="Roboto"/>
              </a:rPr>
              <a:t>μ</a:t>
            </a:r>
            <a:r>
              <a:rPr lang="en-US" sz="1800" dirty="0">
                <a:latin typeface="Roboto"/>
                <a:ea typeface="Roboto"/>
                <a:cs typeface="Roboto"/>
                <a:sym typeface="Roboto"/>
              </a:rPr>
              <a:t>ε και </a:t>
            </a:r>
            <a:r>
              <a:rPr lang="en-US" sz="1800" dirty="0" err="1">
                <a:latin typeface="Roboto"/>
                <a:ea typeface="Roboto"/>
                <a:cs typeface="Roboto"/>
                <a:sym typeface="Roboto"/>
              </a:rPr>
              <a:t>εξετάσ</a:t>
            </a:r>
            <a:r>
              <a:rPr lang="en-US" sz="1800" dirty="0">
                <a:latin typeface="Roboto"/>
                <a:ea typeface="Roboto"/>
                <a:cs typeface="Roboto"/>
                <a:sym typeface="Roboto"/>
              </a:rPr>
              <a:t>α</a:t>
            </a:r>
            <a:r>
              <a:rPr lang="el-GR" sz="1800" dirty="0">
                <a:latin typeface="Roboto"/>
                <a:ea typeface="Roboto"/>
                <a:cs typeface="Roboto"/>
                <a:sym typeface="Roboto"/>
              </a:rPr>
              <a:t>μ</a:t>
            </a:r>
            <a:r>
              <a:rPr lang="en-US" sz="1800" dirty="0">
                <a:latin typeface="Roboto"/>
                <a:ea typeface="Roboto"/>
                <a:cs typeface="Roboto"/>
                <a:sym typeface="Roboto"/>
              </a:rPr>
              <a:t>ε την ακρίβεια του μοντέλου</a:t>
            </a:r>
            <a:endParaRPr dirty="0">
              <a:latin typeface="Roboto"/>
              <a:ea typeface="Roboto"/>
              <a:cs typeface="Roboto"/>
              <a:sym typeface="Roboto"/>
            </a:endParaRPr>
          </a:p>
          <a:p>
            <a:pPr marL="0" lvl="0" indent="0" algn="l" rtl="0">
              <a:lnSpc>
                <a:spcPct val="115000"/>
              </a:lnSpc>
              <a:spcBef>
                <a:spcPts val="1600"/>
              </a:spcBef>
              <a:spcAft>
                <a:spcPts val="0"/>
              </a:spcAft>
              <a:buSzPts val="1800"/>
              <a:buNone/>
            </a:pPr>
            <a:endParaRPr sz="1800" dirty="0">
              <a:latin typeface="Roboto"/>
              <a:ea typeface="Roboto"/>
              <a:cs typeface="Roboto"/>
              <a:sym typeface="Roboto"/>
            </a:endParaRPr>
          </a:p>
          <a:p>
            <a:pPr marL="0" lvl="0" indent="0" algn="l" rtl="0">
              <a:lnSpc>
                <a:spcPct val="115000"/>
              </a:lnSpc>
              <a:spcBef>
                <a:spcPts val="1600"/>
              </a:spcBef>
              <a:spcAft>
                <a:spcPts val="0"/>
              </a:spcAft>
              <a:buSzPts val="1800"/>
              <a:buNone/>
            </a:pPr>
            <a:endParaRPr sz="1800" dirty="0">
              <a:latin typeface="Roboto"/>
              <a:ea typeface="Roboto"/>
              <a:cs typeface="Roboto"/>
              <a:sym typeface="Roboto"/>
            </a:endParaRPr>
          </a:p>
          <a:p>
            <a:pPr marL="0" lvl="0" indent="0" algn="l" rtl="0">
              <a:lnSpc>
                <a:spcPct val="115000"/>
              </a:lnSpc>
              <a:spcBef>
                <a:spcPts val="1600"/>
              </a:spcBef>
              <a:spcAft>
                <a:spcPts val="1600"/>
              </a:spcAft>
              <a:buSzPts val="1800"/>
              <a:buNone/>
            </a:pPr>
            <a:endParaRPr dirty="0">
              <a:solidFill>
                <a:srgbClr val="C31C4A"/>
              </a:solidFill>
              <a:latin typeface="Roboto"/>
              <a:ea typeface="Roboto"/>
              <a:cs typeface="Roboto"/>
              <a:sym typeface="Roboto"/>
            </a:endParaRPr>
          </a:p>
        </p:txBody>
      </p:sp>
      <p:sp>
        <p:nvSpPr>
          <p:cNvPr id="303" name="Google Shape;303;p37"/>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a:solidFill>
                  <a:srgbClr val="C31C4A"/>
                </a:solidFill>
                <a:latin typeface="Roboto"/>
                <a:ea typeface="Roboto"/>
                <a:cs typeface="Roboto"/>
                <a:sym typeface="Roboto"/>
              </a:rPr>
              <a:t>Επόμενο μάθημα</a:t>
            </a:r>
            <a:endParaRPr>
              <a:solidFill>
                <a:srgbClr val="C31C4A"/>
              </a:solidFill>
              <a:latin typeface="Roboto"/>
              <a:ea typeface="Roboto"/>
              <a:cs typeface="Roboto"/>
              <a:sym typeface="Roboto"/>
            </a:endParaRPr>
          </a:p>
        </p:txBody>
      </p:sp>
      <p:sp>
        <p:nvSpPr>
          <p:cNvPr id="304" name="Google Shape;304;p37"/>
          <p:cNvSpPr txBox="1">
            <a:spLocks noGrp="1"/>
          </p:cNvSpPr>
          <p:nvPr>
            <p:ph type="body" idx="2"/>
          </p:nvPr>
        </p:nvSpPr>
        <p:spPr>
          <a:xfrm>
            <a:off x="4736600" y="1170100"/>
            <a:ext cx="42150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dirty="0" err="1">
                <a:solidFill>
                  <a:srgbClr val="C31C4A"/>
                </a:solidFill>
                <a:latin typeface="Roboto"/>
                <a:ea typeface="Roboto"/>
                <a:cs typeface="Roboto"/>
                <a:sym typeface="Roboto"/>
              </a:rPr>
              <a:t>Στο</a:t>
            </a:r>
            <a:r>
              <a:rPr lang="en-US" b="1" dirty="0">
                <a:solidFill>
                  <a:srgbClr val="C31C4A"/>
                </a:solidFill>
                <a:latin typeface="Roboto"/>
                <a:ea typeface="Roboto"/>
                <a:cs typeface="Roboto"/>
                <a:sym typeface="Roboto"/>
              </a:rPr>
              <a:t> επ</a:t>
            </a:r>
            <a:r>
              <a:rPr lang="en-US" b="1" dirty="0" err="1">
                <a:solidFill>
                  <a:srgbClr val="C31C4A"/>
                </a:solidFill>
                <a:latin typeface="Roboto"/>
                <a:ea typeface="Roboto"/>
                <a:cs typeface="Roboto"/>
                <a:sym typeface="Roboto"/>
              </a:rPr>
              <a:t>όμενο</a:t>
            </a:r>
            <a:r>
              <a:rPr lang="en-US" b="1" dirty="0">
                <a:solidFill>
                  <a:srgbClr val="C31C4A"/>
                </a:solidFill>
                <a:latin typeface="Roboto"/>
                <a:ea typeface="Roboto"/>
                <a:cs typeface="Roboto"/>
                <a:sym typeface="Roboto"/>
              </a:rPr>
              <a:t> </a:t>
            </a:r>
            <a:r>
              <a:rPr lang="en-US" b="1" dirty="0" err="1">
                <a:solidFill>
                  <a:srgbClr val="C31C4A"/>
                </a:solidFill>
                <a:latin typeface="Roboto"/>
                <a:ea typeface="Roboto"/>
                <a:cs typeface="Roboto"/>
                <a:sym typeface="Roboto"/>
              </a:rPr>
              <a:t>μάθημ</a:t>
            </a:r>
            <a:r>
              <a:rPr lang="en-US" b="1" dirty="0">
                <a:solidFill>
                  <a:srgbClr val="C31C4A"/>
                </a:solidFill>
                <a:latin typeface="Roboto"/>
                <a:ea typeface="Roboto"/>
                <a:cs typeface="Roboto"/>
                <a:sym typeface="Roboto"/>
              </a:rPr>
              <a:t>α, θα…</a:t>
            </a:r>
            <a:endParaRPr b="1" dirty="0">
              <a:solidFill>
                <a:srgbClr val="C31C4A"/>
              </a:solidFill>
              <a:latin typeface="Roboto"/>
              <a:ea typeface="Roboto"/>
              <a:cs typeface="Roboto"/>
              <a:sym typeface="Roboto"/>
            </a:endParaRPr>
          </a:p>
          <a:p>
            <a:pPr marL="0" lvl="0" indent="0" algn="l" rtl="0">
              <a:lnSpc>
                <a:spcPct val="115000"/>
              </a:lnSpc>
              <a:spcBef>
                <a:spcPts val="1600"/>
              </a:spcBef>
              <a:spcAft>
                <a:spcPts val="0"/>
              </a:spcAft>
              <a:buSzPts val="1800"/>
              <a:buNone/>
            </a:pPr>
            <a:r>
              <a:rPr lang="en-US" sz="1800" dirty="0" err="1">
                <a:latin typeface="Roboto"/>
                <a:ea typeface="Roboto"/>
                <a:cs typeface="Roboto"/>
                <a:sym typeface="Roboto"/>
              </a:rPr>
              <a:t>Αξιολογήσ</a:t>
            </a:r>
            <a:r>
              <a:rPr lang="el-GR" sz="1800" dirty="0" err="1">
                <a:latin typeface="Roboto"/>
                <a:ea typeface="Roboto"/>
                <a:cs typeface="Roboto"/>
                <a:sym typeface="Roboto"/>
              </a:rPr>
              <a:t>ουμ</a:t>
            </a:r>
            <a:r>
              <a:rPr lang="en-US" sz="1800" dirty="0">
                <a:latin typeface="Roboto"/>
                <a:ea typeface="Roboto"/>
                <a:cs typeface="Roboto"/>
                <a:sym typeface="Roboto"/>
              </a:rPr>
              <a:t>ε και </a:t>
            </a:r>
            <a:r>
              <a:rPr lang="en-US" sz="1800" dirty="0" err="1">
                <a:latin typeface="Roboto"/>
                <a:ea typeface="Roboto"/>
                <a:cs typeface="Roboto"/>
                <a:sym typeface="Roboto"/>
              </a:rPr>
              <a:t>εξηγήσ</a:t>
            </a:r>
            <a:r>
              <a:rPr lang="el-GR" sz="1800" dirty="0" err="1">
                <a:latin typeface="Roboto"/>
                <a:ea typeface="Roboto"/>
                <a:cs typeface="Roboto"/>
                <a:sym typeface="Roboto"/>
              </a:rPr>
              <a:t>ουμ</a:t>
            </a:r>
            <a:r>
              <a:rPr lang="en-US" sz="1800" dirty="0">
                <a:latin typeface="Roboto"/>
                <a:ea typeface="Roboto"/>
                <a:cs typeface="Roboto"/>
                <a:sym typeface="Roboto"/>
              </a:rPr>
              <a:t>ε τα </a:t>
            </a:r>
            <a:r>
              <a:rPr lang="en-US" sz="1800" dirty="0" err="1">
                <a:latin typeface="Roboto"/>
                <a:ea typeface="Roboto"/>
                <a:cs typeface="Roboto"/>
                <a:sym typeface="Roboto"/>
              </a:rPr>
              <a:t>μοντέλ</a:t>
            </a:r>
            <a:r>
              <a:rPr lang="en-US" sz="1800" dirty="0">
                <a:latin typeface="Roboto"/>
                <a:ea typeface="Roboto"/>
                <a:cs typeface="Roboto"/>
                <a:sym typeface="Roboto"/>
              </a:rPr>
              <a:t>α </a:t>
            </a:r>
            <a:r>
              <a:rPr lang="el-GR" sz="1800" dirty="0">
                <a:latin typeface="Roboto"/>
                <a:ea typeface="Roboto"/>
                <a:cs typeface="Roboto"/>
                <a:sym typeface="Roboto"/>
              </a:rPr>
              <a:t>μ</a:t>
            </a:r>
            <a:r>
              <a:rPr lang="en-US" sz="1800" dirty="0">
                <a:latin typeface="Roboto"/>
                <a:ea typeface="Roboto"/>
                <a:cs typeface="Roboto"/>
                <a:sym typeface="Roboto"/>
              </a:rPr>
              <a:t>ας</a:t>
            </a:r>
            <a:endParaRPr dirty="0">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dirty="0" err="1">
                <a:latin typeface="Roboto"/>
                <a:ea typeface="Roboto"/>
                <a:cs typeface="Roboto"/>
                <a:sym typeface="Roboto"/>
              </a:rPr>
              <a:t>Εξερευνήσ</a:t>
            </a:r>
            <a:r>
              <a:rPr lang="el-GR" sz="1800">
                <a:latin typeface="Roboto"/>
                <a:ea typeface="Roboto"/>
                <a:cs typeface="Roboto"/>
                <a:sym typeface="Roboto"/>
              </a:rPr>
              <a:t>ουμ</a:t>
            </a:r>
            <a:r>
              <a:rPr lang="en-US" sz="1800">
                <a:latin typeface="Roboto"/>
                <a:ea typeface="Roboto"/>
                <a:cs typeface="Roboto"/>
                <a:sym typeface="Roboto"/>
              </a:rPr>
              <a:t>ε </a:t>
            </a:r>
            <a:r>
              <a:rPr lang="en-US" sz="1800" dirty="0" err="1">
                <a:latin typeface="Roboto"/>
                <a:ea typeface="Roboto"/>
                <a:cs typeface="Roboto"/>
                <a:sym typeface="Roboto"/>
              </a:rPr>
              <a:t>την</a:t>
            </a:r>
            <a:r>
              <a:rPr lang="en-US" sz="1800" dirty="0">
                <a:latin typeface="Roboto"/>
                <a:ea typeface="Roboto"/>
                <a:cs typeface="Roboto"/>
                <a:sym typeface="Roboto"/>
              </a:rPr>
              <a:t> επα</a:t>
            </a:r>
            <a:r>
              <a:rPr lang="en-US" sz="1800" dirty="0" err="1">
                <a:latin typeface="Roboto"/>
                <a:ea typeface="Roboto"/>
                <a:cs typeface="Roboto"/>
                <a:sym typeface="Roboto"/>
              </a:rPr>
              <a:t>γγελμ</a:t>
            </a:r>
            <a:r>
              <a:rPr lang="en-US" sz="1800" dirty="0">
                <a:latin typeface="Roboto"/>
                <a:ea typeface="Roboto"/>
                <a:cs typeface="Roboto"/>
                <a:sym typeface="Roboto"/>
              </a:rPr>
              <a:t>ατική σταδιοδρομία που σχετίζεται με το AI</a:t>
            </a:r>
            <a:endParaRPr dirty="0">
              <a:latin typeface="Roboto"/>
              <a:ea typeface="Roboto"/>
              <a:cs typeface="Roboto"/>
              <a:sym typeface="Roboto"/>
            </a:endParaRPr>
          </a:p>
        </p:txBody>
      </p:sp>
      <p:sp>
        <p:nvSpPr>
          <p:cNvPr id="305" name="Google Shape;305;p37"/>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Περίληψη</a:t>
            </a:r>
            <a:endParaRPr>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solidFill>
                  <a:srgbClr val="C31C4A"/>
                </a:solidFill>
                <a:latin typeface="Roboto"/>
                <a:ea typeface="Roboto"/>
                <a:cs typeface="Roboto"/>
                <a:sym typeface="Roboto"/>
              </a:rPr>
              <a:t>Ταξινομήστε τα στάδια του κύκλου ζωής του έργου AI</a:t>
            </a:r>
            <a:endParaRPr>
              <a:latin typeface="Roboto"/>
              <a:ea typeface="Roboto"/>
              <a:cs typeface="Roboto"/>
              <a:sym typeface="Roboto"/>
            </a:endParaRPr>
          </a:p>
        </p:txBody>
      </p:sp>
      <p:sp>
        <p:nvSpPr>
          <p:cNvPr id="57" name="Google Shape;57;p11"/>
          <p:cNvSpPr/>
          <p:nvPr/>
        </p:nvSpPr>
        <p:spPr>
          <a:xfrm>
            <a:off x="1452275" y="141555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58" name="Google Shape;58;p11"/>
          <p:cNvSpPr/>
          <p:nvPr/>
        </p:nvSpPr>
        <p:spPr>
          <a:xfrm>
            <a:off x="1452275" y="334050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59" name="Google Shape;59;p11"/>
          <p:cNvSpPr/>
          <p:nvPr/>
        </p:nvSpPr>
        <p:spPr>
          <a:xfrm>
            <a:off x="3642625" y="141555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60" name="Google Shape;60;p11"/>
          <p:cNvSpPr/>
          <p:nvPr/>
        </p:nvSpPr>
        <p:spPr>
          <a:xfrm>
            <a:off x="3642625" y="334050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61" name="Google Shape;61;p11"/>
          <p:cNvSpPr/>
          <p:nvPr/>
        </p:nvSpPr>
        <p:spPr>
          <a:xfrm>
            <a:off x="5653950" y="141555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62" name="Google Shape;62;p11"/>
          <p:cNvSpPr txBox="1"/>
          <p:nvPr/>
        </p:nvSpPr>
        <p:spPr>
          <a:xfrm>
            <a:off x="1461825" y="1638875"/>
            <a:ext cx="14466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Αξιολόγηση του</a:t>
            </a:r>
            <a:endParaRPr sz="170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μοντέλου</a:t>
            </a:r>
            <a:endParaRPr sz="1700" i="0" u="none" strike="noStrike" cap="none">
              <a:solidFill>
                <a:schemeClr val="lt1"/>
              </a:solidFill>
              <a:latin typeface="Roboto"/>
              <a:ea typeface="Roboto"/>
              <a:cs typeface="Roboto"/>
              <a:sym typeface="Roboto"/>
            </a:endParaRPr>
          </a:p>
        </p:txBody>
      </p:sp>
      <p:sp>
        <p:nvSpPr>
          <p:cNvPr id="63" name="Google Shape;63;p11"/>
          <p:cNvSpPr txBox="1"/>
          <p:nvPr/>
        </p:nvSpPr>
        <p:spPr>
          <a:xfrm>
            <a:off x="1488000" y="3646349"/>
            <a:ext cx="13176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Δοκιμή του</a:t>
            </a:r>
            <a:endParaRPr sz="170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μοντέλου</a:t>
            </a:r>
            <a:endParaRPr sz="1700" i="0" u="none" strike="noStrike" cap="none">
              <a:solidFill>
                <a:schemeClr val="lt1"/>
              </a:solidFill>
              <a:latin typeface="Roboto"/>
              <a:ea typeface="Roboto"/>
              <a:cs typeface="Roboto"/>
              <a:sym typeface="Roboto"/>
            </a:endParaRPr>
          </a:p>
        </p:txBody>
      </p:sp>
      <p:sp>
        <p:nvSpPr>
          <p:cNvPr id="64" name="Google Shape;64;p11"/>
          <p:cNvSpPr txBox="1"/>
          <p:nvPr/>
        </p:nvSpPr>
        <p:spPr>
          <a:xfrm>
            <a:off x="3674758" y="1639127"/>
            <a:ext cx="13176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Επεξήγηση του</a:t>
            </a:r>
            <a:endParaRPr sz="170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μοντέλου</a:t>
            </a:r>
            <a:endParaRPr sz="1700" i="0" u="none" strike="noStrike" cap="none">
              <a:solidFill>
                <a:schemeClr val="lt1"/>
              </a:solidFill>
              <a:latin typeface="Roboto"/>
              <a:ea typeface="Roboto"/>
              <a:cs typeface="Roboto"/>
              <a:sym typeface="Roboto"/>
            </a:endParaRPr>
          </a:p>
        </p:txBody>
      </p:sp>
      <p:sp>
        <p:nvSpPr>
          <p:cNvPr id="65" name="Google Shape;65;p11"/>
          <p:cNvSpPr txBox="1"/>
          <p:nvPr/>
        </p:nvSpPr>
        <p:spPr>
          <a:xfrm>
            <a:off x="3626586" y="3662110"/>
            <a:ext cx="14466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Εκπαίδευση του μοντέλου</a:t>
            </a:r>
            <a:endParaRPr sz="1700" i="0" u="none" strike="noStrike" cap="none">
              <a:solidFill>
                <a:schemeClr val="lt1"/>
              </a:solidFill>
              <a:latin typeface="Roboto"/>
              <a:ea typeface="Roboto"/>
              <a:cs typeface="Roboto"/>
              <a:sym typeface="Roboto"/>
            </a:endParaRPr>
          </a:p>
        </p:txBody>
      </p:sp>
      <p:grpSp>
        <p:nvGrpSpPr>
          <p:cNvPr id="66" name="Google Shape;66;p11"/>
          <p:cNvGrpSpPr/>
          <p:nvPr/>
        </p:nvGrpSpPr>
        <p:grpSpPr>
          <a:xfrm>
            <a:off x="5653950" y="3340500"/>
            <a:ext cx="1455900" cy="1396200"/>
            <a:chOff x="5653950" y="3340500"/>
            <a:chExt cx="1455900" cy="1396200"/>
          </a:xfrm>
        </p:grpSpPr>
        <p:sp>
          <p:nvSpPr>
            <p:cNvPr id="67" name="Google Shape;67;p11"/>
            <p:cNvSpPr/>
            <p:nvPr/>
          </p:nvSpPr>
          <p:spPr>
            <a:xfrm>
              <a:off x="5653950" y="334050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68" name="Google Shape;68;p11"/>
            <p:cNvSpPr txBox="1"/>
            <p:nvPr/>
          </p:nvSpPr>
          <p:spPr>
            <a:xfrm>
              <a:off x="5658227" y="3582629"/>
              <a:ext cx="14466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600" i="0" u="none" strike="noStrike" cap="none">
                  <a:solidFill>
                    <a:schemeClr val="lt1"/>
                  </a:solidFill>
                  <a:latin typeface="Roboto"/>
                  <a:ea typeface="Roboto"/>
                  <a:cs typeface="Roboto"/>
                  <a:sym typeface="Roboto"/>
                </a:rPr>
                <a:t>Καθορισμός του προβλήματος</a:t>
              </a:r>
              <a:endParaRPr sz="1600" i="0" u="none" strike="noStrike" cap="none">
                <a:solidFill>
                  <a:schemeClr val="lt1"/>
                </a:solidFill>
                <a:latin typeface="Roboto"/>
                <a:ea typeface="Roboto"/>
                <a:cs typeface="Roboto"/>
                <a:sym typeface="Roboto"/>
              </a:endParaRPr>
            </a:p>
          </p:txBody>
        </p:sp>
      </p:grpSp>
      <p:sp>
        <p:nvSpPr>
          <p:cNvPr id="69" name="Google Shape;69;p11"/>
          <p:cNvSpPr txBox="1"/>
          <p:nvPr/>
        </p:nvSpPr>
        <p:spPr>
          <a:xfrm>
            <a:off x="5621250" y="1738425"/>
            <a:ext cx="15213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600" i="0" u="none" strike="noStrike" cap="none">
                <a:solidFill>
                  <a:schemeClr val="lt1"/>
                </a:solidFill>
                <a:latin typeface="Roboto"/>
                <a:ea typeface="Roboto"/>
                <a:cs typeface="Roboto"/>
                <a:sym typeface="Roboto"/>
              </a:rPr>
              <a:t>Προετοιμασία των δεδομένων</a:t>
            </a:r>
            <a:endParaRPr sz="1600" i="0" u="none" strike="noStrike" cap="none">
              <a:solidFill>
                <a:schemeClr val="lt1"/>
              </a:solidFill>
              <a:latin typeface="Roboto"/>
              <a:ea typeface="Roboto"/>
              <a:cs typeface="Roboto"/>
              <a:sym typeface="Roboto"/>
            </a:endParaRPr>
          </a:p>
        </p:txBody>
      </p:sp>
      <p:sp>
        <p:nvSpPr>
          <p:cNvPr id="3" name="Subtitle 2">
            <a:extLst>
              <a:ext uri="{FF2B5EF4-FFF2-40B4-BE49-F238E27FC236}">
                <a16:creationId xmlns:a16="http://schemas.microsoft.com/office/drawing/2014/main" id="{2E89FDD1-76DC-870E-9849-C6C8E7A77982}"/>
              </a:ext>
            </a:extLst>
          </p:cNvPr>
          <p:cNvSpPr>
            <a:spLocks noGrp="1"/>
          </p:cNvSpPr>
          <p:nvPr>
            <p:ph type="subTitle" idx="2"/>
          </p:nvPr>
        </p:nvSpPr>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4">
          <a:extLst>
            <a:ext uri="{FF2B5EF4-FFF2-40B4-BE49-F238E27FC236}">
              <a16:creationId xmlns:a16="http://schemas.microsoft.com/office/drawing/2014/main" id="{5A87278F-F520-4C06-04E3-F525184D4CA5}"/>
            </a:ext>
          </a:extLst>
        </p:cNvPr>
        <p:cNvGrpSpPr/>
        <p:nvPr/>
      </p:nvGrpSpPr>
      <p:grpSpPr>
        <a:xfrm>
          <a:off x="0" y="0"/>
          <a:ext cx="0" cy="0"/>
          <a:chOff x="0" y="0"/>
          <a:chExt cx="0" cy="0"/>
        </a:xfrm>
      </p:grpSpPr>
      <p:sp>
        <p:nvSpPr>
          <p:cNvPr id="55" name="Google Shape;55;p11">
            <a:extLst>
              <a:ext uri="{FF2B5EF4-FFF2-40B4-BE49-F238E27FC236}">
                <a16:creationId xmlns:a16="http://schemas.microsoft.com/office/drawing/2014/main" id="{BECF367F-287B-5B0D-2009-4FB8BA872880}"/>
              </a:ext>
            </a:extLst>
          </p:cNvPr>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solidFill>
                  <a:srgbClr val="C31C4A"/>
                </a:solidFill>
                <a:latin typeface="Roboto"/>
                <a:ea typeface="Roboto"/>
                <a:cs typeface="Roboto"/>
                <a:sym typeface="Roboto"/>
              </a:rPr>
              <a:t>Ταξινομήστε τα στάδια του κύκλου ζωής του έργου AI</a:t>
            </a:r>
            <a:endParaRPr>
              <a:latin typeface="Roboto"/>
              <a:ea typeface="Roboto"/>
              <a:cs typeface="Roboto"/>
              <a:sym typeface="Roboto"/>
            </a:endParaRPr>
          </a:p>
        </p:txBody>
      </p:sp>
      <p:sp>
        <p:nvSpPr>
          <p:cNvPr id="3" name="Subtitle 2">
            <a:extLst>
              <a:ext uri="{FF2B5EF4-FFF2-40B4-BE49-F238E27FC236}">
                <a16:creationId xmlns:a16="http://schemas.microsoft.com/office/drawing/2014/main" id="{B8C15B91-BDCB-351E-EDCF-E78DBE4987D2}"/>
              </a:ext>
            </a:extLst>
          </p:cNvPr>
          <p:cNvSpPr>
            <a:spLocks noGrp="1"/>
          </p:cNvSpPr>
          <p:nvPr>
            <p:ph type="subTitle" idx="2"/>
          </p:nvPr>
        </p:nvSpPr>
        <p:spPr/>
        <p:txBody>
          <a:bodyPr/>
          <a:lstStyle/>
          <a:p>
            <a:endParaRPr lang="en-US"/>
          </a:p>
        </p:txBody>
      </p:sp>
      <p:graphicFrame>
        <p:nvGraphicFramePr>
          <p:cNvPr id="2" name="Table 1">
            <a:extLst>
              <a:ext uri="{FF2B5EF4-FFF2-40B4-BE49-F238E27FC236}">
                <a16:creationId xmlns:a16="http://schemas.microsoft.com/office/drawing/2014/main" id="{DC34488B-4E17-03B1-3D1C-E4B73D539B32}"/>
              </a:ext>
            </a:extLst>
          </p:cNvPr>
          <p:cNvGraphicFramePr>
            <a:graphicFrameLocks noGrp="1"/>
          </p:cNvGraphicFramePr>
          <p:nvPr>
            <p:extLst>
              <p:ext uri="{D42A27DB-BD31-4B8C-83A1-F6EECF244321}">
                <p14:modId xmlns:p14="http://schemas.microsoft.com/office/powerpoint/2010/main" val="2784615858"/>
              </p:ext>
            </p:extLst>
          </p:nvPr>
        </p:nvGraphicFramePr>
        <p:xfrm>
          <a:off x="731520" y="1164909"/>
          <a:ext cx="7934959" cy="3482441"/>
        </p:xfrm>
        <a:graphic>
          <a:graphicData uri="http://schemas.openxmlformats.org/drawingml/2006/table">
            <a:tbl>
              <a:tblPr/>
              <a:tblGrid>
                <a:gridCol w="1056640">
                  <a:extLst>
                    <a:ext uri="{9D8B030D-6E8A-4147-A177-3AD203B41FA5}">
                      <a16:colId xmlns:a16="http://schemas.microsoft.com/office/drawing/2014/main" val="3968824663"/>
                    </a:ext>
                  </a:extLst>
                </a:gridCol>
                <a:gridCol w="6878319">
                  <a:extLst>
                    <a:ext uri="{9D8B030D-6E8A-4147-A177-3AD203B41FA5}">
                      <a16:colId xmlns:a16="http://schemas.microsoft.com/office/drawing/2014/main" val="68218062"/>
                    </a:ext>
                  </a:extLst>
                </a:gridCol>
              </a:tblGrid>
              <a:tr h="329332">
                <a:tc>
                  <a:txBody>
                    <a:bodyPr/>
                    <a:lstStyle/>
                    <a:p>
                      <a:pPr rtl="0" fontAlgn="t">
                        <a:buNone/>
                      </a:pPr>
                      <a:r>
                        <a:rPr lang="el-GR" sz="1400" b="1" i="0" u="none" strike="noStrike" dirty="0">
                          <a:solidFill>
                            <a:schemeClr val="bg1"/>
                          </a:solidFill>
                          <a:effectLst/>
                          <a:latin typeface="Roboto" panose="02000000000000000000" pitchFamily="2" charset="0"/>
                        </a:rPr>
                        <a:t>Στάδιο</a:t>
                      </a:r>
                      <a:endParaRPr lang="el-GR" sz="1400" b="1"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t">
                        <a:buNone/>
                      </a:pPr>
                      <a:r>
                        <a:rPr lang="el-GR" sz="1400" b="1" i="0" u="none" strike="noStrike" dirty="0">
                          <a:solidFill>
                            <a:schemeClr val="bg1"/>
                          </a:solidFill>
                          <a:effectLst/>
                          <a:latin typeface="Roboto" panose="02000000000000000000" pitchFamily="2" charset="0"/>
                        </a:rPr>
                        <a:t>Καθορισμός του προβλήματος</a:t>
                      </a:r>
                      <a:endParaRPr lang="el-GR" sz="1400" b="1"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637490963"/>
                  </a:ext>
                </a:extLst>
              </a:tr>
              <a:tr h="583387">
                <a:tc>
                  <a:txBody>
                    <a:bodyPr/>
                    <a:lstStyle/>
                    <a:p>
                      <a:pPr rtl="0" fontAlgn="t">
                        <a:buNone/>
                      </a:pPr>
                      <a:r>
                        <a:rPr lang="el-GR" sz="1400" b="1" i="0" u="none" strike="noStrike" dirty="0">
                          <a:solidFill>
                            <a:srgbClr val="000000"/>
                          </a:solidFill>
                          <a:effectLst/>
                          <a:latin typeface="Roboto" panose="02000000000000000000" pitchFamily="2" charset="0"/>
                        </a:rPr>
                        <a:t>Περιγραφή</a:t>
                      </a:r>
                      <a:endParaRPr lang="el-GR"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buNone/>
                      </a:pPr>
                      <a:r>
                        <a:rPr lang="el-GR" sz="1400" b="0" i="0" u="none" strike="noStrike" dirty="0">
                          <a:solidFill>
                            <a:srgbClr val="000000"/>
                          </a:solidFill>
                          <a:effectLst/>
                          <a:latin typeface="Roboto" panose="02000000000000000000" pitchFamily="2" charset="0"/>
                        </a:rPr>
                        <a:t>Σε αυτό το σημείο καθορίζονται με σαφήνεια οι στόχοι του έργου. Καταγράφονται πληροφορίες όπως το πρόβλημα που επιλύεται, ποιοι είναι οι προβλεπόμενοι χρήστες του μοντέλου και ποια δεδομένα χρειάζονται.</a:t>
                      </a:r>
                      <a:endParaRPr lang="el-GR"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3975353"/>
                  </a:ext>
                </a:extLst>
              </a:tr>
              <a:tr h="329332">
                <a:tc>
                  <a:txBody>
                    <a:bodyPr/>
                    <a:lstStyle/>
                    <a:p>
                      <a:pPr rtl="0" fontAlgn="t">
                        <a:buNone/>
                      </a:pPr>
                      <a:r>
                        <a:rPr lang="el-GR" sz="1400" b="1" i="0" u="none" strike="noStrike" dirty="0">
                          <a:solidFill>
                            <a:schemeClr val="bg1"/>
                          </a:solidFill>
                          <a:effectLst/>
                          <a:latin typeface="Roboto" panose="02000000000000000000" pitchFamily="2" charset="0"/>
                        </a:rPr>
                        <a:t>Στάδιο</a:t>
                      </a:r>
                      <a:endParaRPr lang="el-GR" sz="1400" b="1"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t">
                        <a:buNone/>
                      </a:pPr>
                      <a:r>
                        <a:rPr lang="el-GR" sz="1400" b="1" i="0" u="none" strike="noStrike" dirty="0">
                          <a:solidFill>
                            <a:schemeClr val="bg1"/>
                          </a:solidFill>
                          <a:effectLst/>
                          <a:latin typeface="Roboto" panose="02000000000000000000" pitchFamily="2" charset="0"/>
                        </a:rPr>
                        <a:t>Προετοιμασία των δεδομένων</a:t>
                      </a:r>
                      <a:endParaRPr lang="el-GR" sz="1400" b="1"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472647505"/>
                  </a:ext>
                </a:extLst>
              </a:tr>
              <a:tr h="583387">
                <a:tc>
                  <a:txBody>
                    <a:bodyPr/>
                    <a:lstStyle/>
                    <a:p>
                      <a:pPr rtl="0" fontAlgn="t">
                        <a:buNone/>
                      </a:pPr>
                      <a:r>
                        <a:rPr lang="el-GR" sz="1400" b="1" i="0" u="none" strike="noStrike">
                          <a:solidFill>
                            <a:srgbClr val="000000"/>
                          </a:solidFill>
                          <a:effectLst/>
                          <a:latin typeface="Roboto" panose="02000000000000000000" pitchFamily="2" charset="0"/>
                        </a:rPr>
                        <a:t>Περιγραφή</a:t>
                      </a:r>
                      <a:endParaRPr lang="el-GR" sz="140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buNone/>
                      </a:pPr>
                      <a:r>
                        <a:rPr lang="el-GR" sz="1400" b="0" i="0" u="none" strike="noStrike" dirty="0">
                          <a:solidFill>
                            <a:srgbClr val="000000"/>
                          </a:solidFill>
                          <a:effectLst/>
                          <a:latin typeface="Roboto" panose="02000000000000000000" pitchFamily="2" charset="0"/>
                        </a:rPr>
                        <a:t>Συλλέγονται τα δεδομένα που απαιτούνται για την εκπαίδευση του μοντέλου. Στη συνέχεια, προετοιμάζονται τα δεδομένα (συμπεριλαμβανομένης της επιβεβαίωσης ότι τα δεδομένα είναι στη σωστή μορφή και ότι δεν υπάρχουν τιμές που λείπουν ή διπλές καταχωρήσεις).</a:t>
                      </a:r>
                      <a:endParaRPr lang="el-GR"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9172011"/>
                  </a:ext>
                </a:extLst>
              </a:tr>
              <a:tr h="329332">
                <a:tc>
                  <a:txBody>
                    <a:bodyPr/>
                    <a:lstStyle/>
                    <a:p>
                      <a:pPr rtl="0" fontAlgn="t">
                        <a:buNone/>
                      </a:pPr>
                      <a:r>
                        <a:rPr lang="el-GR" sz="1400" b="0" i="0" u="none" strike="noStrike" dirty="0">
                          <a:solidFill>
                            <a:schemeClr val="bg1"/>
                          </a:solidFill>
                          <a:effectLst/>
                          <a:latin typeface="Roboto" panose="02000000000000000000" pitchFamily="2" charset="0"/>
                        </a:rPr>
                        <a:t>Στάδιο</a:t>
                      </a:r>
                      <a:endParaRPr lang="el-GR" sz="1400" b="0"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t">
                        <a:buNone/>
                      </a:pPr>
                      <a:r>
                        <a:rPr lang="el-GR" sz="1400" b="1" i="0" u="none" strike="noStrike" dirty="0">
                          <a:solidFill>
                            <a:schemeClr val="bg1"/>
                          </a:solidFill>
                          <a:effectLst/>
                          <a:latin typeface="Roboto" panose="02000000000000000000" pitchFamily="2" charset="0"/>
                        </a:rPr>
                        <a:t>Εκπαίδευση του μοντέλου</a:t>
                      </a:r>
                      <a:endParaRPr lang="el-GR" sz="1400" b="1"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136291078"/>
                  </a:ext>
                </a:extLst>
              </a:tr>
              <a:tr h="713841">
                <a:tc>
                  <a:txBody>
                    <a:bodyPr/>
                    <a:lstStyle/>
                    <a:p>
                      <a:pPr rtl="0" fontAlgn="t">
                        <a:buNone/>
                      </a:pPr>
                      <a:r>
                        <a:rPr lang="el-GR" sz="1400" b="1" i="0" u="none" strike="noStrike" dirty="0">
                          <a:solidFill>
                            <a:srgbClr val="000000"/>
                          </a:solidFill>
                          <a:effectLst/>
                          <a:latin typeface="Roboto" panose="02000000000000000000" pitchFamily="2" charset="0"/>
                        </a:rPr>
                        <a:t>Περιγραφή</a:t>
                      </a:r>
                      <a:endParaRPr lang="el-GR"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buNone/>
                      </a:pPr>
                      <a:r>
                        <a:rPr lang="el-GR" sz="1400" b="0" i="0" u="none" strike="noStrike" dirty="0">
                          <a:solidFill>
                            <a:srgbClr val="000000"/>
                          </a:solidFill>
                          <a:effectLst/>
                          <a:latin typeface="Roboto" panose="02000000000000000000" pitchFamily="2" charset="0"/>
                        </a:rPr>
                        <a:t>Τα δεδομένα χρησιμοποιούνται για την εκπαίδευση του μοντέλου μηχανικής μάθησης. </a:t>
                      </a:r>
                      <a:endParaRPr lang="el-GR"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4852840"/>
                  </a:ext>
                </a:extLst>
              </a:tr>
            </a:tbl>
          </a:graphicData>
        </a:graphic>
      </p:graphicFrame>
    </p:spTree>
    <p:extLst>
      <p:ext uri="{BB962C8B-B14F-4D97-AF65-F5344CB8AC3E}">
        <p14:creationId xmlns:p14="http://schemas.microsoft.com/office/powerpoint/2010/main" val="629157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4">
          <a:extLst>
            <a:ext uri="{FF2B5EF4-FFF2-40B4-BE49-F238E27FC236}">
              <a16:creationId xmlns:a16="http://schemas.microsoft.com/office/drawing/2014/main" id="{4FFA6CD3-2875-8BEE-13B6-A722E3512069}"/>
            </a:ext>
          </a:extLst>
        </p:cNvPr>
        <p:cNvGrpSpPr/>
        <p:nvPr/>
      </p:nvGrpSpPr>
      <p:grpSpPr>
        <a:xfrm>
          <a:off x="0" y="0"/>
          <a:ext cx="0" cy="0"/>
          <a:chOff x="0" y="0"/>
          <a:chExt cx="0" cy="0"/>
        </a:xfrm>
      </p:grpSpPr>
      <p:sp>
        <p:nvSpPr>
          <p:cNvPr id="55" name="Google Shape;55;p11">
            <a:extLst>
              <a:ext uri="{FF2B5EF4-FFF2-40B4-BE49-F238E27FC236}">
                <a16:creationId xmlns:a16="http://schemas.microsoft.com/office/drawing/2014/main" id="{D9FE5DBB-9A16-7EDD-A832-1FF67D6161D0}"/>
              </a:ext>
            </a:extLst>
          </p:cNvPr>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solidFill>
                  <a:srgbClr val="C31C4A"/>
                </a:solidFill>
                <a:latin typeface="Roboto"/>
                <a:ea typeface="Roboto"/>
                <a:cs typeface="Roboto"/>
                <a:sym typeface="Roboto"/>
              </a:rPr>
              <a:t>Ταξινομήστε τα στάδια του κύκλου ζωής του έργου AI</a:t>
            </a:r>
            <a:endParaRPr>
              <a:latin typeface="Roboto"/>
              <a:ea typeface="Roboto"/>
              <a:cs typeface="Roboto"/>
              <a:sym typeface="Roboto"/>
            </a:endParaRPr>
          </a:p>
        </p:txBody>
      </p:sp>
      <p:sp>
        <p:nvSpPr>
          <p:cNvPr id="3" name="Subtitle 2">
            <a:extLst>
              <a:ext uri="{FF2B5EF4-FFF2-40B4-BE49-F238E27FC236}">
                <a16:creationId xmlns:a16="http://schemas.microsoft.com/office/drawing/2014/main" id="{00F65820-35F0-7011-1252-CDDE8875CF52}"/>
              </a:ext>
            </a:extLst>
          </p:cNvPr>
          <p:cNvSpPr>
            <a:spLocks noGrp="1"/>
          </p:cNvSpPr>
          <p:nvPr>
            <p:ph type="subTitle" idx="2"/>
          </p:nvPr>
        </p:nvSpPr>
        <p:spPr/>
        <p:txBody>
          <a:bodyPr/>
          <a:lstStyle/>
          <a:p>
            <a:endParaRPr lang="en-US"/>
          </a:p>
        </p:txBody>
      </p:sp>
      <p:graphicFrame>
        <p:nvGraphicFramePr>
          <p:cNvPr id="2" name="Table 1">
            <a:extLst>
              <a:ext uri="{FF2B5EF4-FFF2-40B4-BE49-F238E27FC236}">
                <a16:creationId xmlns:a16="http://schemas.microsoft.com/office/drawing/2014/main" id="{4B0B3F1E-BC8C-1285-A01F-02AAFDF59E4E}"/>
              </a:ext>
            </a:extLst>
          </p:cNvPr>
          <p:cNvGraphicFramePr>
            <a:graphicFrameLocks noGrp="1"/>
          </p:cNvGraphicFramePr>
          <p:nvPr>
            <p:extLst>
              <p:ext uri="{D42A27DB-BD31-4B8C-83A1-F6EECF244321}">
                <p14:modId xmlns:p14="http://schemas.microsoft.com/office/powerpoint/2010/main" val="2214379536"/>
              </p:ext>
            </p:extLst>
          </p:nvPr>
        </p:nvGraphicFramePr>
        <p:xfrm>
          <a:off x="731520" y="1164909"/>
          <a:ext cx="7934959" cy="3351987"/>
        </p:xfrm>
        <a:graphic>
          <a:graphicData uri="http://schemas.openxmlformats.org/drawingml/2006/table">
            <a:tbl>
              <a:tblPr/>
              <a:tblGrid>
                <a:gridCol w="1056640">
                  <a:extLst>
                    <a:ext uri="{9D8B030D-6E8A-4147-A177-3AD203B41FA5}">
                      <a16:colId xmlns:a16="http://schemas.microsoft.com/office/drawing/2014/main" val="3968824663"/>
                    </a:ext>
                  </a:extLst>
                </a:gridCol>
                <a:gridCol w="6878319">
                  <a:extLst>
                    <a:ext uri="{9D8B030D-6E8A-4147-A177-3AD203B41FA5}">
                      <a16:colId xmlns:a16="http://schemas.microsoft.com/office/drawing/2014/main" val="68218062"/>
                    </a:ext>
                  </a:extLst>
                </a:gridCol>
              </a:tblGrid>
              <a:tr h="329332">
                <a:tc>
                  <a:txBody>
                    <a:bodyPr/>
                    <a:lstStyle/>
                    <a:p>
                      <a:pPr rtl="0" fontAlgn="t">
                        <a:buNone/>
                      </a:pPr>
                      <a:r>
                        <a:rPr lang="el-GR" sz="1400" b="1" i="0" u="none" strike="noStrike" dirty="0">
                          <a:solidFill>
                            <a:schemeClr val="bg1"/>
                          </a:solidFill>
                          <a:effectLst/>
                          <a:latin typeface="Roboto" panose="02000000000000000000" pitchFamily="2" charset="0"/>
                        </a:rPr>
                        <a:t>Στάδιο</a:t>
                      </a:r>
                      <a:endParaRPr lang="el-GR" sz="1400" b="1"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t">
                        <a:buNone/>
                      </a:pPr>
                      <a:r>
                        <a:rPr lang="el-GR" sz="1400" b="1" i="0" u="none" strike="noStrike" dirty="0">
                          <a:solidFill>
                            <a:schemeClr val="bg1"/>
                          </a:solidFill>
                          <a:effectLst/>
                          <a:latin typeface="Roboto" panose="02000000000000000000" pitchFamily="2" charset="0"/>
                        </a:rPr>
                        <a:t>Δοκιμή του μοντέλου</a:t>
                      </a:r>
                      <a:endParaRPr lang="el-GR" sz="1400" b="1"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637490963"/>
                  </a:ext>
                </a:extLst>
              </a:tr>
              <a:tr h="583387">
                <a:tc>
                  <a:txBody>
                    <a:bodyPr/>
                    <a:lstStyle/>
                    <a:p>
                      <a:pPr rtl="0" fontAlgn="t">
                        <a:buNone/>
                      </a:pPr>
                      <a:r>
                        <a:rPr lang="el-GR" sz="1400" b="1" i="0" u="none" strike="noStrike" dirty="0">
                          <a:solidFill>
                            <a:srgbClr val="000000"/>
                          </a:solidFill>
                          <a:effectLst/>
                          <a:latin typeface="Roboto" panose="02000000000000000000" pitchFamily="2" charset="0"/>
                        </a:rPr>
                        <a:t>Περιγραφή</a:t>
                      </a:r>
                      <a:endParaRPr lang="el-GR"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buNone/>
                      </a:pPr>
                      <a:r>
                        <a:rPr lang="el-GR" sz="1400" dirty="0">
                          <a:solidFill>
                            <a:schemeClr val="bg2">
                              <a:lumMod val="10000"/>
                            </a:schemeClr>
                          </a:solidFill>
                          <a:effectLst/>
                        </a:rPr>
                        <a:t>Τα δεδομένα που τέθηκαν εκτός από τη δοκιμή του μοντέλου χρησιμοποιούνται για την αξιολόγηση της ακρίβειας των δεδομένων εξόδου.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73975353"/>
                  </a:ext>
                </a:extLst>
              </a:tr>
              <a:tr h="329332">
                <a:tc>
                  <a:txBody>
                    <a:bodyPr/>
                    <a:lstStyle/>
                    <a:p>
                      <a:pPr rtl="0" fontAlgn="t">
                        <a:buNone/>
                      </a:pPr>
                      <a:r>
                        <a:rPr lang="el-GR" sz="1400" b="1" i="0" u="none" strike="noStrike" dirty="0">
                          <a:solidFill>
                            <a:schemeClr val="bg1"/>
                          </a:solidFill>
                          <a:effectLst/>
                          <a:latin typeface="Roboto" panose="02000000000000000000" pitchFamily="2" charset="0"/>
                        </a:rPr>
                        <a:t>Στάδιο</a:t>
                      </a:r>
                      <a:endParaRPr lang="el-GR" sz="1400" b="1"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t">
                        <a:buNone/>
                      </a:pPr>
                      <a:r>
                        <a:rPr lang="el-GR" sz="1400" b="1" i="0" u="none" strike="noStrike" dirty="0">
                          <a:solidFill>
                            <a:schemeClr val="bg1"/>
                          </a:solidFill>
                          <a:effectLst/>
                          <a:latin typeface="Roboto" panose="02000000000000000000" pitchFamily="2" charset="0"/>
                        </a:rPr>
                        <a:t>Αξιολόγηση του μοντέλου</a:t>
                      </a:r>
                      <a:endParaRPr lang="el-GR" sz="1400" b="1"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472647505"/>
                  </a:ext>
                </a:extLst>
              </a:tr>
              <a:tr h="583387">
                <a:tc>
                  <a:txBody>
                    <a:bodyPr/>
                    <a:lstStyle/>
                    <a:p>
                      <a:pPr rtl="0" fontAlgn="t">
                        <a:buNone/>
                      </a:pPr>
                      <a:r>
                        <a:rPr lang="el-GR" sz="1400" b="1" i="0" u="none" strike="noStrike" dirty="0">
                          <a:solidFill>
                            <a:srgbClr val="000000"/>
                          </a:solidFill>
                          <a:effectLst/>
                          <a:latin typeface="Roboto" panose="02000000000000000000" pitchFamily="2" charset="0"/>
                        </a:rPr>
                        <a:t>Περιγραφή</a:t>
                      </a:r>
                      <a:endParaRPr lang="el-GR"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buNone/>
                      </a:pPr>
                      <a:r>
                        <a:rPr lang="el-GR" sz="1400" dirty="0">
                          <a:solidFill>
                            <a:schemeClr val="bg2">
                              <a:lumMod val="10000"/>
                            </a:schemeClr>
                          </a:solidFill>
                          <a:effectLst/>
                        </a:rPr>
                        <a:t>Αξιολογείται η ακρίβεια του μοντέλου. Σε αυτό το στάδιο, λαμβάνονται αποφάσεις σχετικά με το αν θα προσπαθήσουμε να βελτιώσουμε την ακρίβεια με επανεκπαίδευση του μοντέλου ή αν θα προχωρήσουμε στην ανάπτυξη του μοντέλου σε περίπτωση που η ακρίβεια είναι ικανοποιητική.</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9172011"/>
                  </a:ext>
                </a:extLst>
              </a:tr>
              <a:tr h="329332">
                <a:tc>
                  <a:txBody>
                    <a:bodyPr/>
                    <a:lstStyle/>
                    <a:p>
                      <a:pPr rtl="0" fontAlgn="t">
                        <a:buNone/>
                      </a:pPr>
                      <a:r>
                        <a:rPr lang="el-GR" sz="1400" b="0" i="0" u="none" strike="noStrike" dirty="0">
                          <a:solidFill>
                            <a:schemeClr val="bg1"/>
                          </a:solidFill>
                          <a:effectLst/>
                          <a:latin typeface="Roboto" panose="02000000000000000000" pitchFamily="2" charset="0"/>
                        </a:rPr>
                        <a:t>Στάδιο</a:t>
                      </a:r>
                      <a:endParaRPr lang="el-GR" sz="1400" b="0"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rtl="0" fontAlgn="t">
                        <a:buNone/>
                      </a:pPr>
                      <a:r>
                        <a:rPr lang="el-GR" sz="1400" b="1" i="0" u="none" strike="noStrike" dirty="0">
                          <a:solidFill>
                            <a:schemeClr val="bg1"/>
                          </a:solidFill>
                          <a:effectLst/>
                          <a:latin typeface="Roboto" panose="02000000000000000000" pitchFamily="2" charset="0"/>
                        </a:rPr>
                        <a:t>Επεξήγηση του μοντέλου</a:t>
                      </a:r>
                      <a:endParaRPr lang="el-GR" sz="1400" b="1" dirty="0">
                        <a:solidFill>
                          <a:schemeClr val="bg1"/>
                        </a:solidFill>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extLst>
                  <a:ext uri="{0D108BD9-81ED-4DB2-BD59-A6C34878D82A}">
                    <a16:rowId xmlns:a16="http://schemas.microsoft.com/office/drawing/2014/main" val="2136291078"/>
                  </a:ext>
                </a:extLst>
              </a:tr>
              <a:tr h="713841">
                <a:tc>
                  <a:txBody>
                    <a:bodyPr/>
                    <a:lstStyle/>
                    <a:p>
                      <a:pPr rtl="0" fontAlgn="t">
                        <a:buNone/>
                      </a:pPr>
                      <a:r>
                        <a:rPr lang="el-GR" sz="1400" b="1" i="0" u="none" strike="noStrike" dirty="0">
                          <a:solidFill>
                            <a:srgbClr val="000000"/>
                          </a:solidFill>
                          <a:effectLst/>
                          <a:latin typeface="Roboto" panose="02000000000000000000" pitchFamily="2" charset="0"/>
                        </a:rPr>
                        <a:t>Περιγραφή</a:t>
                      </a:r>
                      <a:endParaRPr lang="el-GR" sz="14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rtl="0" fontAlgn="t">
                        <a:buNone/>
                      </a:pPr>
                      <a:r>
                        <a:rPr lang="el-GR" sz="1400" dirty="0">
                          <a:solidFill>
                            <a:schemeClr val="bg2">
                              <a:lumMod val="10000"/>
                            </a:schemeClr>
                          </a:solidFill>
                          <a:effectLst/>
                        </a:rPr>
                        <a:t>Συντάσσεται τεκμηρίωση που εξηγεί στον χρήστη την ακρίβεια του μοντέλου. Περιλαμβάνονται επίσης πληροφορίες όπως τα δεδομένα που χρησιμοποιήθηκαν για την εκπαίδευση του μοντέλου και τυχόν γνωστές προκαταλήψεις στα δεδομένα.</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54852840"/>
                  </a:ext>
                </a:extLst>
              </a:tr>
            </a:tbl>
          </a:graphicData>
        </a:graphic>
      </p:graphicFrame>
    </p:spTree>
    <p:extLst>
      <p:ext uri="{BB962C8B-B14F-4D97-AF65-F5344CB8AC3E}">
        <p14:creationId xmlns:p14="http://schemas.microsoft.com/office/powerpoint/2010/main" val="365643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2"/>
          <p:cNvSpPr txBox="1">
            <a:spLocks noGrp="1"/>
          </p:cNvSpPr>
          <p:nvPr>
            <p:ph type="title"/>
          </p:nvPr>
        </p:nvSpPr>
        <p:spPr>
          <a:xfrm>
            <a:off x="310900" y="310900"/>
            <a:ext cx="8522100" cy="706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solidFill>
                  <a:srgbClr val="C31C4A"/>
                </a:solidFill>
                <a:latin typeface="Roboto"/>
                <a:ea typeface="Roboto"/>
                <a:cs typeface="Roboto"/>
                <a:sym typeface="Roboto"/>
              </a:rPr>
              <a:t>Ταξινομήστε τα στάδια του κύκλου ζωής του έργου AI</a:t>
            </a:r>
            <a:endParaRPr>
              <a:latin typeface="Roboto"/>
              <a:ea typeface="Roboto"/>
              <a:cs typeface="Roboto"/>
              <a:sym typeface="Roboto"/>
            </a:endParaRPr>
          </a:p>
        </p:txBody>
      </p:sp>
      <p:grpSp>
        <p:nvGrpSpPr>
          <p:cNvPr id="75" name="Google Shape;75;p12"/>
          <p:cNvGrpSpPr/>
          <p:nvPr/>
        </p:nvGrpSpPr>
        <p:grpSpPr>
          <a:xfrm>
            <a:off x="6122050" y="2112100"/>
            <a:ext cx="1488750" cy="1396200"/>
            <a:chOff x="6579250" y="3483700"/>
            <a:chExt cx="1488750" cy="1396200"/>
          </a:xfrm>
        </p:grpSpPr>
        <p:sp>
          <p:nvSpPr>
            <p:cNvPr id="76" name="Google Shape;76;p12"/>
            <p:cNvSpPr/>
            <p:nvPr/>
          </p:nvSpPr>
          <p:spPr>
            <a:xfrm>
              <a:off x="6579250" y="348370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77" name="Google Shape;77;p12"/>
            <p:cNvSpPr txBox="1"/>
            <p:nvPr/>
          </p:nvSpPr>
          <p:spPr>
            <a:xfrm>
              <a:off x="6596200" y="3675400"/>
              <a:ext cx="14718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Αξιολόγηση του</a:t>
              </a:r>
              <a:endParaRPr sz="170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μοντέλου</a:t>
              </a:r>
              <a:endParaRPr sz="1700" i="0" u="none" strike="noStrike" cap="none">
                <a:solidFill>
                  <a:schemeClr val="lt1"/>
                </a:solidFill>
                <a:latin typeface="Roboto"/>
                <a:ea typeface="Roboto"/>
                <a:cs typeface="Roboto"/>
                <a:sym typeface="Roboto"/>
              </a:endParaRPr>
            </a:p>
          </p:txBody>
        </p:sp>
      </p:grpSp>
      <p:grpSp>
        <p:nvGrpSpPr>
          <p:cNvPr id="78" name="Google Shape;78;p12"/>
          <p:cNvGrpSpPr/>
          <p:nvPr/>
        </p:nvGrpSpPr>
        <p:grpSpPr>
          <a:xfrm>
            <a:off x="4641325" y="2112100"/>
            <a:ext cx="1455925" cy="1396200"/>
            <a:chOff x="1452275" y="3340500"/>
            <a:chExt cx="1455925" cy="1396200"/>
          </a:xfrm>
        </p:grpSpPr>
        <p:sp>
          <p:nvSpPr>
            <p:cNvPr id="79" name="Google Shape;79;p12"/>
            <p:cNvSpPr/>
            <p:nvPr/>
          </p:nvSpPr>
          <p:spPr>
            <a:xfrm>
              <a:off x="1452275" y="334050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80" name="Google Shape;80;p12"/>
            <p:cNvSpPr txBox="1"/>
            <p:nvPr/>
          </p:nvSpPr>
          <p:spPr>
            <a:xfrm>
              <a:off x="1488000" y="3650975"/>
              <a:ext cx="1420200" cy="708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Δοκιμή του</a:t>
              </a:r>
              <a:endParaRPr sz="170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μοντέλου</a:t>
              </a:r>
              <a:endParaRPr sz="1700" i="0" u="none" strike="noStrike" cap="none">
                <a:solidFill>
                  <a:schemeClr val="lt1"/>
                </a:solidFill>
                <a:latin typeface="Roboto"/>
                <a:ea typeface="Roboto"/>
                <a:cs typeface="Roboto"/>
                <a:sym typeface="Roboto"/>
              </a:endParaRPr>
            </a:p>
          </p:txBody>
        </p:sp>
      </p:grpSp>
      <p:grpSp>
        <p:nvGrpSpPr>
          <p:cNvPr id="81" name="Google Shape;81;p12"/>
          <p:cNvGrpSpPr/>
          <p:nvPr/>
        </p:nvGrpSpPr>
        <p:grpSpPr>
          <a:xfrm>
            <a:off x="7642225" y="2112100"/>
            <a:ext cx="1455924" cy="1396200"/>
            <a:chOff x="3642625" y="1415550"/>
            <a:chExt cx="1455924" cy="1396200"/>
          </a:xfrm>
        </p:grpSpPr>
        <p:sp>
          <p:nvSpPr>
            <p:cNvPr id="82" name="Google Shape;82;p12"/>
            <p:cNvSpPr/>
            <p:nvPr/>
          </p:nvSpPr>
          <p:spPr>
            <a:xfrm>
              <a:off x="3642625" y="141555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83" name="Google Shape;83;p12"/>
            <p:cNvSpPr txBox="1"/>
            <p:nvPr/>
          </p:nvSpPr>
          <p:spPr>
            <a:xfrm>
              <a:off x="3674749" y="1639125"/>
              <a:ext cx="14238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Επεξήγηση του</a:t>
              </a:r>
              <a:endParaRPr sz="1700" i="0" u="none" strike="noStrike" cap="none">
                <a:solidFill>
                  <a:schemeClr val="lt1"/>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μοντέλου</a:t>
              </a:r>
              <a:endParaRPr sz="1700" i="0" u="none" strike="noStrike" cap="none">
                <a:solidFill>
                  <a:schemeClr val="lt1"/>
                </a:solidFill>
                <a:latin typeface="Roboto"/>
                <a:ea typeface="Roboto"/>
                <a:cs typeface="Roboto"/>
                <a:sym typeface="Roboto"/>
              </a:endParaRPr>
            </a:p>
          </p:txBody>
        </p:sp>
      </p:grpSp>
      <p:grpSp>
        <p:nvGrpSpPr>
          <p:cNvPr id="84" name="Google Shape;84;p12"/>
          <p:cNvGrpSpPr/>
          <p:nvPr/>
        </p:nvGrpSpPr>
        <p:grpSpPr>
          <a:xfrm>
            <a:off x="3089586" y="2087500"/>
            <a:ext cx="1471939" cy="1396200"/>
            <a:chOff x="3626586" y="3340500"/>
            <a:chExt cx="1471939" cy="1396200"/>
          </a:xfrm>
        </p:grpSpPr>
        <p:sp>
          <p:nvSpPr>
            <p:cNvPr id="85" name="Google Shape;85;p12"/>
            <p:cNvSpPr/>
            <p:nvPr/>
          </p:nvSpPr>
          <p:spPr>
            <a:xfrm>
              <a:off x="3642625" y="334050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86" name="Google Shape;86;p12"/>
            <p:cNvSpPr txBox="1"/>
            <p:nvPr/>
          </p:nvSpPr>
          <p:spPr>
            <a:xfrm>
              <a:off x="3626586" y="3662110"/>
              <a:ext cx="14466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700" i="0" u="none" strike="noStrike" cap="none">
                  <a:solidFill>
                    <a:schemeClr val="lt1"/>
                  </a:solidFill>
                  <a:latin typeface="Roboto"/>
                  <a:ea typeface="Roboto"/>
                  <a:cs typeface="Roboto"/>
                  <a:sym typeface="Roboto"/>
                </a:rPr>
                <a:t>Εκπαίδευση του μοντέλου</a:t>
              </a:r>
              <a:endParaRPr sz="1700" i="0" u="none" strike="noStrike" cap="none">
                <a:solidFill>
                  <a:schemeClr val="lt1"/>
                </a:solidFill>
                <a:latin typeface="Roboto"/>
                <a:ea typeface="Roboto"/>
                <a:cs typeface="Roboto"/>
                <a:sym typeface="Roboto"/>
              </a:endParaRPr>
            </a:p>
          </p:txBody>
        </p:sp>
      </p:grpSp>
      <p:grpSp>
        <p:nvGrpSpPr>
          <p:cNvPr id="87" name="Google Shape;87;p12"/>
          <p:cNvGrpSpPr/>
          <p:nvPr/>
        </p:nvGrpSpPr>
        <p:grpSpPr>
          <a:xfrm>
            <a:off x="31200" y="2087500"/>
            <a:ext cx="1455900" cy="1396200"/>
            <a:chOff x="5653950" y="3340500"/>
            <a:chExt cx="1455900" cy="1396200"/>
          </a:xfrm>
        </p:grpSpPr>
        <p:sp>
          <p:nvSpPr>
            <p:cNvPr id="88" name="Google Shape;88;p12"/>
            <p:cNvSpPr/>
            <p:nvPr/>
          </p:nvSpPr>
          <p:spPr>
            <a:xfrm>
              <a:off x="5653950" y="334050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89" name="Google Shape;89;p12"/>
            <p:cNvSpPr txBox="1"/>
            <p:nvPr/>
          </p:nvSpPr>
          <p:spPr>
            <a:xfrm>
              <a:off x="5658227" y="3582629"/>
              <a:ext cx="14466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600" i="0" u="none" strike="noStrike" cap="none">
                  <a:solidFill>
                    <a:schemeClr val="lt1"/>
                  </a:solidFill>
                  <a:latin typeface="Roboto"/>
                  <a:ea typeface="Roboto"/>
                  <a:cs typeface="Roboto"/>
                  <a:sym typeface="Roboto"/>
                </a:rPr>
                <a:t>Καθορισμός του προβλήματος</a:t>
              </a:r>
              <a:endParaRPr sz="1600" i="0" u="none" strike="noStrike" cap="none">
                <a:solidFill>
                  <a:schemeClr val="lt1"/>
                </a:solidFill>
                <a:latin typeface="Roboto"/>
                <a:ea typeface="Roboto"/>
                <a:cs typeface="Roboto"/>
                <a:sym typeface="Roboto"/>
              </a:endParaRPr>
            </a:p>
          </p:txBody>
        </p:sp>
      </p:grpSp>
      <p:grpSp>
        <p:nvGrpSpPr>
          <p:cNvPr id="90" name="Google Shape;90;p12"/>
          <p:cNvGrpSpPr/>
          <p:nvPr/>
        </p:nvGrpSpPr>
        <p:grpSpPr>
          <a:xfrm>
            <a:off x="1465075" y="2087500"/>
            <a:ext cx="1548300" cy="1396200"/>
            <a:chOff x="5579600" y="1415550"/>
            <a:chExt cx="1548300" cy="1396200"/>
          </a:xfrm>
        </p:grpSpPr>
        <p:sp>
          <p:nvSpPr>
            <p:cNvPr id="91" name="Google Shape;91;p12"/>
            <p:cNvSpPr/>
            <p:nvPr/>
          </p:nvSpPr>
          <p:spPr>
            <a:xfrm>
              <a:off x="5653950" y="1415550"/>
              <a:ext cx="1455900" cy="1396200"/>
            </a:xfrm>
            <a:prstGeom prst="ellipse">
              <a:avLst/>
            </a:prstGeom>
            <a:solidFill>
              <a:srgbClr val="C31C4A"/>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i="0" u="none" strike="noStrike" cap="none">
                <a:solidFill>
                  <a:srgbClr val="000000"/>
                </a:solidFill>
                <a:latin typeface="Roboto"/>
                <a:ea typeface="Roboto"/>
                <a:cs typeface="Roboto"/>
                <a:sym typeface="Roboto"/>
              </a:endParaRPr>
            </a:p>
          </p:txBody>
        </p:sp>
        <p:sp>
          <p:nvSpPr>
            <p:cNvPr id="92" name="Google Shape;92;p12"/>
            <p:cNvSpPr txBox="1"/>
            <p:nvPr/>
          </p:nvSpPr>
          <p:spPr>
            <a:xfrm>
              <a:off x="5579600" y="1721175"/>
              <a:ext cx="15483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700"/>
                <a:buFont typeface="Arial"/>
                <a:buNone/>
              </a:pPr>
              <a:r>
                <a:rPr lang="en-US" sz="1600" i="0" u="none" strike="noStrike" cap="none">
                  <a:solidFill>
                    <a:schemeClr val="lt1"/>
                  </a:solidFill>
                  <a:latin typeface="Roboto"/>
                  <a:ea typeface="Roboto"/>
                  <a:cs typeface="Roboto"/>
                  <a:sym typeface="Roboto"/>
                </a:rPr>
                <a:t>Προετοιμασία των δεδομένων</a:t>
              </a:r>
              <a:endParaRPr sz="1600" i="0" u="none" strike="noStrike" cap="none">
                <a:solidFill>
                  <a:schemeClr val="lt1"/>
                </a:solidFill>
                <a:latin typeface="Roboto"/>
                <a:ea typeface="Roboto"/>
                <a:cs typeface="Roboto"/>
                <a:sym typeface="Roboto"/>
              </a:endParaRPr>
            </a:p>
          </p:txBody>
        </p:sp>
      </p:grpSp>
      <p:sp>
        <p:nvSpPr>
          <p:cNvPr id="3" name="Subtitle 2">
            <a:extLst>
              <a:ext uri="{FF2B5EF4-FFF2-40B4-BE49-F238E27FC236}">
                <a16:creationId xmlns:a16="http://schemas.microsoft.com/office/drawing/2014/main" id="{7A68DAB4-B902-7E7A-B48A-82E72757CB4D}"/>
              </a:ext>
            </a:extLst>
          </p:cNvPr>
          <p:cNvSpPr>
            <a:spLocks noGrp="1"/>
          </p:cNvSpPr>
          <p:nvPr>
            <p:ph type="subTitle" idx="2"/>
          </p:nvPr>
        </p:nvSpPr>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4"/>
          <p:cNvSpPr txBox="1">
            <a:spLocks noGrp="1"/>
          </p:cNvSpPr>
          <p:nvPr>
            <p:ph type="body" idx="1"/>
          </p:nvPr>
        </p:nvSpPr>
        <p:spPr>
          <a:xfrm>
            <a:off x="310900" y="1017725"/>
            <a:ext cx="42246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500">
                <a:latin typeface="Roboto"/>
                <a:ea typeface="Roboto"/>
                <a:cs typeface="Roboto"/>
                <a:sym typeface="Roboto"/>
              </a:rPr>
              <a:t>Μια προσέγγιση «με επίκεντρο τον χρήστη» για τη δημιουργία εφαρμογών AI σημαίνει εστίαση στα προβλήματα που αντιμετωπίζουν οι χρήστες λαμβάνοντας υπόψη τις επιθυμίες και τις ανάγκες τους.</a:t>
            </a:r>
            <a:endParaRPr sz="1500">
              <a:latin typeface="Roboto"/>
              <a:ea typeface="Roboto"/>
              <a:cs typeface="Roboto"/>
              <a:sym typeface="Roboto"/>
            </a:endParaRPr>
          </a:p>
          <a:p>
            <a:pPr marL="0" lvl="0" indent="0" algn="l" rtl="0">
              <a:lnSpc>
                <a:spcPct val="115000"/>
              </a:lnSpc>
              <a:spcBef>
                <a:spcPts val="1600"/>
              </a:spcBef>
              <a:spcAft>
                <a:spcPts val="0"/>
              </a:spcAft>
              <a:buSzPts val="1800"/>
              <a:buNone/>
            </a:pPr>
            <a:r>
              <a:rPr lang="en-US" sz="1500">
                <a:latin typeface="Roboto"/>
                <a:ea typeface="Roboto"/>
                <a:cs typeface="Roboto"/>
                <a:sym typeface="Roboto"/>
              </a:rPr>
              <a:t>Οι εφαρμογές AI ενδέχεται να δημιουργήσουν προβλήματα ή ακόμη και να προκαλέσουν κινδύνους για την ανθρωπότητα εάν δεν χρησιμοποιηθούν με κατάλληλο τρόπο.</a:t>
            </a:r>
            <a:endParaRPr sz="1500">
              <a:latin typeface="Roboto"/>
              <a:ea typeface="Roboto"/>
              <a:cs typeface="Roboto"/>
              <a:sym typeface="Roboto"/>
            </a:endParaRPr>
          </a:p>
          <a:p>
            <a:pPr marL="0" lvl="0" indent="0" algn="l" rtl="0">
              <a:lnSpc>
                <a:spcPct val="115000"/>
              </a:lnSpc>
              <a:spcBef>
                <a:spcPts val="1600"/>
              </a:spcBef>
              <a:spcAft>
                <a:spcPts val="0"/>
              </a:spcAft>
              <a:buSzPts val="1800"/>
              <a:buNone/>
            </a:pPr>
            <a:r>
              <a:rPr lang="en-US" sz="1500" b="1">
                <a:solidFill>
                  <a:srgbClr val="C31C4A"/>
                </a:solidFill>
                <a:latin typeface="Roboto"/>
                <a:ea typeface="Roboto"/>
                <a:cs typeface="Roboto"/>
                <a:sym typeface="Roboto"/>
              </a:rPr>
              <a:t>Μια προσέγγιση με επίκεντρο τον χρήστη αποσκοπεί στην αποφυγή πρόκλησης κακού εστιάζοντας στο όφελος των χρηστών έναντι του κέρδους.</a:t>
            </a:r>
            <a:endParaRPr sz="1500" b="1">
              <a:solidFill>
                <a:srgbClr val="C31C4A"/>
              </a:solidFill>
              <a:latin typeface="Roboto"/>
              <a:ea typeface="Roboto"/>
              <a:cs typeface="Roboto"/>
              <a:sym typeface="Roboto"/>
            </a:endParaRPr>
          </a:p>
        </p:txBody>
      </p:sp>
      <p:sp>
        <p:nvSpPr>
          <p:cNvPr id="107" name="Google Shape;107;p14"/>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Με επίκεντρο τον χρήστη</a:t>
            </a:r>
            <a:endParaRPr>
              <a:latin typeface="Roboto"/>
              <a:ea typeface="Roboto"/>
              <a:cs typeface="Roboto"/>
              <a:sym typeface="Roboto"/>
            </a:endParaRPr>
          </a:p>
        </p:txBody>
      </p:sp>
      <p:sp>
        <p:nvSpPr>
          <p:cNvPr id="108" name="Google Shape;108;p14"/>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
        <p:nvSpPr>
          <p:cNvPr id="109" name="Google Shape;109;p14"/>
          <p:cNvSpPr txBox="1">
            <a:spLocks noGrp="1"/>
          </p:cNvSpPr>
          <p:nvPr>
            <p:ph type="body" idx="2"/>
          </p:nvPr>
        </p:nvSpPr>
        <p:spPr>
          <a:xfrm>
            <a:off x="4736600" y="1017700"/>
            <a:ext cx="4096500" cy="2276700"/>
          </a:xfrm>
          <a:prstGeom prst="rect">
            <a:avLst/>
          </a:prstGeom>
          <a:solidFill>
            <a:srgbClr val="C31C4A"/>
          </a:solid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b="1">
                <a:solidFill>
                  <a:schemeClr val="lt1"/>
                </a:solidFill>
                <a:latin typeface="Roboto"/>
                <a:ea typeface="Roboto"/>
                <a:cs typeface="Roboto"/>
                <a:sym typeface="Roboto"/>
              </a:rPr>
              <a:t>Ερώτηση:</a:t>
            </a:r>
            <a:endParaRPr b="1">
              <a:solidFill>
                <a:schemeClr val="lt1"/>
              </a:solidFill>
              <a:latin typeface="Roboto"/>
              <a:ea typeface="Roboto"/>
              <a:cs typeface="Roboto"/>
              <a:sym typeface="Roboto"/>
            </a:endParaRPr>
          </a:p>
          <a:p>
            <a:pPr marL="0" lvl="0" indent="0" algn="l" rtl="0">
              <a:lnSpc>
                <a:spcPct val="115000"/>
              </a:lnSpc>
              <a:spcBef>
                <a:spcPts val="1600"/>
              </a:spcBef>
              <a:spcAft>
                <a:spcPts val="1600"/>
              </a:spcAft>
              <a:buSzPts val="1800"/>
              <a:buNone/>
            </a:pPr>
            <a:r>
              <a:rPr lang="en-US">
                <a:solidFill>
                  <a:schemeClr val="lt1"/>
                </a:solidFill>
                <a:latin typeface="Roboto"/>
                <a:ea typeface="Roboto"/>
                <a:cs typeface="Roboto"/>
                <a:sym typeface="Roboto"/>
              </a:rPr>
              <a:t>Μπορείτε να προτείνετε έναν τρόπο με τον οποίο θα μπορούσατε να προσπαθήσετε να αποφύγετε τη χρήση μιας εφαρμογής AI που θα είχε αρνητικές επιπτώσεις; </a:t>
            </a:r>
            <a:endParaRPr>
              <a:solidFill>
                <a:schemeClr val="lt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a:spLocks noGrp="1"/>
          </p:cNvSpPr>
          <p:nvPr>
            <p:ph type="body" idx="1"/>
          </p:nvPr>
        </p:nvSpPr>
        <p:spPr>
          <a:xfrm>
            <a:off x="310900" y="1170124"/>
            <a:ext cx="4096500" cy="365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US" sz="1800">
                <a:latin typeface="Roboto"/>
                <a:ea typeface="Roboto"/>
                <a:cs typeface="Roboto"/>
                <a:sym typeface="Roboto"/>
              </a:rPr>
              <a:t>Τα Ηνωμένα Έθνη έχουν ορίσει 17 στόχους που λειτουργούν ως πλαίσιο για την οικοδόμηση ενός καλύτερου μέλλοντος για όλους. </a:t>
            </a:r>
            <a:endParaRPr>
              <a:latin typeface="Roboto"/>
              <a:ea typeface="Roboto"/>
              <a:cs typeface="Roboto"/>
              <a:sym typeface="Roboto"/>
            </a:endParaRPr>
          </a:p>
          <a:p>
            <a:pPr marL="0" lvl="0" indent="0" algn="l" rtl="0">
              <a:lnSpc>
                <a:spcPct val="115000"/>
              </a:lnSpc>
              <a:spcBef>
                <a:spcPts val="1600"/>
              </a:spcBef>
              <a:spcAft>
                <a:spcPts val="1600"/>
              </a:spcAft>
              <a:buSzPts val="1800"/>
              <a:buNone/>
            </a:pPr>
            <a:r>
              <a:rPr lang="en-US" sz="1800">
                <a:latin typeface="Roboto"/>
                <a:ea typeface="Roboto"/>
                <a:cs typeface="Roboto"/>
                <a:sym typeface="Roboto"/>
              </a:rPr>
              <a:t>Υπάρχουν τρόποι με τους οποίους μπορούν να δημιουργηθούν μοντέλα μηχανικής μάθησης για τη </a:t>
            </a:r>
            <a:r>
              <a:rPr lang="en-US" b="1">
                <a:solidFill>
                  <a:srgbClr val="C31C4A"/>
                </a:solidFill>
                <a:latin typeface="Roboto"/>
                <a:ea typeface="Roboto"/>
                <a:cs typeface="Roboto"/>
                <a:sym typeface="Roboto"/>
              </a:rPr>
              <a:t>μείωση των ανισοτήτων</a:t>
            </a:r>
            <a:r>
              <a:rPr lang="en-US" sz="1800">
                <a:latin typeface="Roboto"/>
                <a:ea typeface="Roboto"/>
                <a:cs typeface="Roboto"/>
                <a:sym typeface="Roboto"/>
              </a:rPr>
              <a:t> στον κόσμο;</a:t>
            </a:r>
            <a:endParaRPr>
              <a:latin typeface="Roboto"/>
              <a:ea typeface="Roboto"/>
              <a:cs typeface="Roboto"/>
              <a:sym typeface="Roboto"/>
            </a:endParaRPr>
          </a:p>
        </p:txBody>
      </p:sp>
      <p:sp>
        <p:nvSpPr>
          <p:cNvPr id="115" name="Google Shape;115;p15"/>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Στόχοι βιώσιμης ανάπτυξης των Ηνωμένων Εθνών</a:t>
            </a:r>
            <a:endParaRPr>
              <a:latin typeface="Roboto"/>
              <a:ea typeface="Roboto"/>
              <a:cs typeface="Roboto"/>
              <a:sym typeface="Roboto"/>
            </a:endParaRPr>
          </a:p>
        </p:txBody>
      </p:sp>
      <p:sp>
        <p:nvSpPr>
          <p:cNvPr id="116" name="Google Shape;116;p15"/>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pic>
        <p:nvPicPr>
          <p:cNvPr id="117" name="Google Shape;117;p15"/>
          <p:cNvPicPr preferRelativeResize="0"/>
          <p:nvPr/>
        </p:nvPicPr>
        <p:blipFill rotWithShape="1">
          <a:blip r:embed="rId3">
            <a:alphaModFix/>
          </a:blip>
          <a:srcRect/>
          <a:stretch/>
        </p:blipFill>
        <p:spPr>
          <a:xfrm>
            <a:off x="4559800" y="1170100"/>
            <a:ext cx="4394125" cy="2125575"/>
          </a:xfrm>
          <a:prstGeom prst="rect">
            <a:avLst/>
          </a:prstGeom>
          <a:noFill/>
          <a:ln>
            <a:noFill/>
          </a:ln>
        </p:spPr>
      </p:pic>
      <p:sp>
        <p:nvSpPr>
          <p:cNvPr id="118" name="Google Shape;118;p15"/>
          <p:cNvSpPr txBox="1"/>
          <p:nvPr/>
        </p:nvSpPr>
        <p:spPr>
          <a:xfrm>
            <a:off x="4642750" y="3448075"/>
            <a:ext cx="4440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900" i="0" u="none" strike="noStrike" cap="none">
                <a:solidFill>
                  <a:srgbClr val="000000"/>
                </a:solidFill>
                <a:latin typeface="Roboto"/>
                <a:ea typeface="Roboto"/>
                <a:cs typeface="Roboto"/>
                <a:sym typeface="Roboto"/>
              </a:rPr>
              <a:t>Πηγή εικόνας: </a:t>
            </a:r>
            <a:r>
              <a:rPr lang="en-US" sz="900">
                <a:latin typeface="Roboto"/>
                <a:ea typeface="Roboto"/>
                <a:cs typeface="Roboto"/>
                <a:sym typeface="Roboto"/>
              </a:rPr>
              <a:t>https://www.un.org/sustainabledevelopment/news/communications-material</a:t>
            </a:r>
            <a:endParaRPr sz="900" i="0" u="none" strike="noStrike" cap="none">
              <a:solidFill>
                <a:srgbClr val="000000"/>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310900" y="319600"/>
            <a:ext cx="8521200" cy="698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2800"/>
              <a:buNone/>
            </a:pPr>
            <a:r>
              <a:rPr lang="en-US" sz="2400">
                <a:latin typeface="Roboto"/>
                <a:ea typeface="Roboto"/>
                <a:cs typeface="Roboto"/>
                <a:sym typeface="Roboto"/>
              </a:rPr>
              <a:t>Στόχοι βιώσιμης ανάπτυξης των Ηνωμένων Εθνών</a:t>
            </a:r>
            <a:endParaRPr>
              <a:latin typeface="Roboto"/>
              <a:ea typeface="Roboto"/>
              <a:cs typeface="Roboto"/>
              <a:sym typeface="Roboto"/>
            </a:endParaRPr>
          </a:p>
        </p:txBody>
      </p:sp>
      <p:sp>
        <p:nvSpPr>
          <p:cNvPr id="124" name="Google Shape;124;p16"/>
          <p:cNvSpPr txBox="1">
            <a:spLocks noGrp="1"/>
          </p:cNvSpPr>
          <p:nvPr>
            <p:ph type="subTitle" idx="3"/>
          </p:nvPr>
        </p:nvSpPr>
        <p:spPr>
          <a:xfrm>
            <a:off x="7541025" y="30250"/>
            <a:ext cx="1542600" cy="383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sz="1400">
                <a:solidFill>
                  <a:srgbClr val="FFFFFF"/>
                </a:solidFill>
                <a:latin typeface="Roboto"/>
                <a:ea typeface="Roboto"/>
                <a:cs typeface="Roboto"/>
                <a:sym typeface="Roboto"/>
              </a:rPr>
              <a:t>Εισαγωγή</a:t>
            </a:r>
            <a:endParaRPr>
              <a:latin typeface="Roboto"/>
              <a:ea typeface="Roboto"/>
              <a:cs typeface="Roboto"/>
              <a:sym typeface="Roboto"/>
            </a:endParaRPr>
          </a:p>
        </p:txBody>
      </p:sp>
      <p:sp>
        <p:nvSpPr>
          <p:cNvPr id="125" name="Google Shape;125;p16"/>
          <p:cNvSpPr txBox="1"/>
          <p:nvPr/>
        </p:nvSpPr>
        <p:spPr>
          <a:xfrm>
            <a:off x="449225" y="4658675"/>
            <a:ext cx="64773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i="0" u="none" strike="noStrike" cap="none">
                <a:solidFill>
                  <a:srgbClr val="000000"/>
                </a:solidFill>
                <a:latin typeface="Roboto"/>
                <a:ea typeface="Roboto"/>
                <a:cs typeface="Roboto"/>
                <a:sym typeface="Roboto"/>
              </a:rPr>
              <a:t>Πηγή εικόνας: </a:t>
            </a:r>
            <a:r>
              <a:rPr lang="en-US" sz="1000">
                <a:latin typeface="Roboto"/>
                <a:ea typeface="Roboto"/>
                <a:cs typeface="Roboto"/>
                <a:sym typeface="Roboto"/>
              </a:rPr>
              <a:t>Πηγή εικόνας: https://www.un.org/sustainabledevelopment/news/communications-material</a:t>
            </a:r>
            <a:endParaRPr sz="1000">
              <a:latin typeface="Roboto"/>
              <a:ea typeface="Roboto"/>
              <a:cs typeface="Roboto"/>
              <a:sym typeface="Roboto"/>
            </a:endParaRPr>
          </a:p>
        </p:txBody>
      </p:sp>
      <p:pic>
        <p:nvPicPr>
          <p:cNvPr id="126" name="Google Shape;126;p16"/>
          <p:cNvPicPr preferRelativeResize="0"/>
          <p:nvPr/>
        </p:nvPicPr>
        <p:blipFill rotWithShape="1">
          <a:blip r:embed="rId3">
            <a:alphaModFix/>
          </a:blip>
          <a:srcRect/>
          <a:stretch/>
        </p:blipFill>
        <p:spPr>
          <a:xfrm>
            <a:off x="355200" y="1017700"/>
            <a:ext cx="7526851" cy="3640975"/>
          </a:xfrm>
          <a:prstGeom prst="rect">
            <a:avLst/>
          </a:prstGeom>
          <a:noFill/>
          <a:ln>
            <a:noFill/>
          </a:ln>
        </p:spPr>
      </p:pic>
    </p:spTree>
  </p:cSld>
  <p:clrMapOvr>
    <a:masterClrMapping/>
  </p:clrMapOvr>
</p:sld>
</file>

<file path=ppt/theme/theme1.xml><?xml version="1.0" encoding="utf-8"?>
<a:theme xmlns:a="http://schemas.openxmlformats.org/drawingml/2006/main" name="Experience AI Slides">
  <a:themeElements>
    <a:clrScheme name="Simple Light">
      <a:dk1>
        <a:srgbClr val="5B5BA5"/>
      </a:dk1>
      <a:lt1>
        <a:srgbClr val="FFFFFF"/>
      </a:lt1>
      <a:dk2>
        <a:srgbClr val="E9E9F3"/>
      </a:dk2>
      <a:lt2>
        <a:srgbClr val="F2F6FC"/>
      </a:lt2>
      <a:accent1>
        <a:srgbClr val="E9F7FC"/>
      </a:accent1>
      <a:accent2>
        <a:srgbClr val="FFEFDA"/>
      </a:accent2>
      <a:accent3>
        <a:srgbClr val="ECF8F5"/>
      </a:accent3>
      <a:accent4>
        <a:srgbClr val="FEF2F6"/>
      </a:accent4>
      <a:accent5>
        <a:srgbClr val="E6E6EA"/>
      </a:accent5>
      <a:accent6>
        <a:srgbClr val="F0F6ED"/>
      </a:accent6>
      <a:hlink>
        <a:srgbClr val="3197A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2225</Words>
  <Application>Microsoft Office PowerPoint</Application>
  <PresentationFormat>On-screen Show (16:9)</PresentationFormat>
  <Paragraphs>629</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Quicksand</vt:lpstr>
      <vt:lpstr>Arial</vt:lpstr>
      <vt:lpstr>Roboto</vt:lpstr>
      <vt:lpstr>Roboto Medium</vt:lpstr>
      <vt:lpstr>Quicksand Medium</vt:lpstr>
      <vt:lpstr>Experience AI Slides</vt:lpstr>
      <vt:lpstr>Μάθημα 5:  Επίλυση προβλημάτων με μοντέλα ML</vt:lpstr>
      <vt:lpstr>Μάθημα 5: Επίλυση προβλημάτων με μοντέλα ML</vt:lpstr>
      <vt:lpstr>Ταξινομήστε τα στάδια του κύκλου ζωής του έργου AI</vt:lpstr>
      <vt:lpstr>Ταξινομήστε τα στάδια του κύκλου ζωής του έργου AI</vt:lpstr>
      <vt:lpstr>Ταξινομήστε τα στάδια του κύκλου ζωής του έργου AI</vt:lpstr>
      <vt:lpstr>Ταξινομήστε τα στάδια του κύκλου ζωής του έργου AI</vt:lpstr>
      <vt:lpstr>Με επίκεντρο τον χρήστη</vt:lpstr>
      <vt:lpstr>Στόχοι βιώσιμης ανάπτυξης των Ηνωμένων Εθνών</vt:lpstr>
      <vt:lpstr>Στόχοι βιώσιμης ανάπτυξης των Ηνωμένων Εθνών</vt:lpstr>
      <vt:lpstr>Επιλέξτε ένα έργο</vt:lpstr>
      <vt:lpstr>PowerPoint Presentation</vt:lpstr>
      <vt:lpstr>Στάδιο 1: Καθορισμός του προβλήματος</vt:lpstr>
      <vt:lpstr>Στάδιο 2: Προετοιμασία των δεδομένων</vt:lpstr>
      <vt:lpstr>Λείπουν τιμές</vt:lpstr>
      <vt:lpstr>Διπλότυπη καταχώριση</vt:lpstr>
      <vt:lpstr>Μη έγκυρα δεδομένα (εκτός φυσιολογικού εύρους)</vt:lpstr>
      <vt:lpstr>Στάδιο 2: Προετοιμασία των δεδομένων</vt:lpstr>
      <vt:lpstr>Στάδιο 3: Εκπαίδευση ενός μοντέλου μηχανικής μάθησης</vt:lpstr>
      <vt:lpstr>Στάδιο 4: Δοκιμή του μοντέλου</vt:lpstr>
      <vt:lpstr>Μέτρηση της ακρίβειας κατά τη διάρκεια του ελέγχου</vt:lpstr>
      <vt:lpstr>Ακρίβεια και εμπιστοσύνη</vt:lpstr>
      <vt:lpstr>Παράδειγμα ακρίβειας και εμπιστοσύνης</vt:lpstr>
      <vt:lpstr>Παράδειγμα ακρίβειας και εμπιστοσύνης</vt:lpstr>
      <vt:lpstr>Μετρώντας την ακρίβεια με κατώφλι εμπιστοσύνης</vt:lpstr>
      <vt:lpstr>Ελέγξτε το μοντέλο σας</vt:lpstr>
      <vt:lpstr>Αναφορά για την ακρίβεια ενός μοντέλου</vt:lpstr>
      <vt:lpstr>Αναφορά για την ακρίβεια ενός μοντέλου</vt:lpstr>
      <vt:lpstr>Επόμενο μάθημα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Κωστας Καρπουζης</cp:lastModifiedBy>
  <cp:revision>7</cp:revision>
  <dcterms:modified xsi:type="dcterms:W3CDTF">2025-04-01T17:49:34Z</dcterms:modified>
</cp:coreProperties>
</file>