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1" r:id="rId6"/>
    <p:sldId id="260" r:id="rId7"/>
    <p:sldId id="262" r:id="rId8"/>
    <p:sldId id="263" r:id="rId9"/>
    <p:sldId id="266" r:id="rId10"/>
    <p:sldId id="267" r:id="rId11"/>
    <p:sldId id="268" r:id="rId12"/>
    <p:sldId id="269" r:id="rId13"/>
    <p:sldId id="264" r:id="rId14"/>
    <p:sldId id="265" r:id="rId15"/>
    <p:sldId id="270" r:id="rId16"/>
    <p:sldId id="271" r:id="rId17"/>
    <p:sldId id="273" r:id="rId18"/>
    <p:sldId id="272"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1C67C1-74E4-49E6-CE48-BF9798DA2F60}" v="1902" dt="2020-06-04T09:21:46.4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83"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1D4434-04AB-4261-8BC4-8EC673BEDB44}" type="datetimeFigureOut">
              <a:rPr lang="en-US" smtClean="0"/>
              <a:pPr/>
              <a:t>6/5/2020</a:t>
            </a:fld>
            <a:endParaRPr lang="en-US"/>
          </a:p>
        </p:txBody>
      </p:sp>
      <p:sp>
        <p:nvSpPr>
          <p:cNvPr id="4" name="3 - Θέση εικόνας διαφάνειας"/>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A06F4B-5870-42BD-9EDF-3AF90670CB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FD361A-7953-4EFF-8770-15A81C6BD640}" type="datetime1">
              <a:rPr lang="tr-TR" smtClean="0"/>
              <a:pPr/>
              <a:t>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rIns="45720"/>
          <a:lstStyle/>
          <a:p>
            <a:fld id="{600CBFCC-E1FF-473E-BF42-70E7405CF173}" type="slidenum">
              <a:rPr lang="tr-TR" smtClean="0"/>
              <a:pPr/>
              <a:t>‹#›</a:t>
            </a:fld>
            <a:endParaRPr lang="tr-TR"/>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3129878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28A2D-A15C-49A9-A90A-D260076FAC8C}" type="datetime1">
              <a:rPr lang="tr-TR" smtClean="0"/>
              <a:pPr/>
              <a:t>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61784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FD518-1729-4A7C-8AF2-D9F1890152E0}" type="datetime1">
              <a:rPr lang="tr-TR" smtClean="0"/>
              <a:pPr/>
              <a:t>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116423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51D80-F6C0-46AD-8673-83CF037B9016}" type="datetime1">
              <a:rPr lang="tr-TR" smtClean="0"/>
              <a:pPr/>
              <a:t>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pPr/>
              <a:t>‹#›</a:t>
            </a:fld>
            <a:endParaRPr lang="tr-TR"/>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572029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16D9D7-A15D-4A0B-8424-A9927AC1F72E}" type="datetime1">
              <a:rPr lang="tr-TR" smtClean="0"/>
              <a:pPr/>
              <a:t>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363646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8113ED-CEA1-4425-9C0E-CF11A36CF5FD}" type="datetime1">
              <a:rPr lang="tr-TR" smtClean="0"/>
              <a:pPr/>
              <a:t>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pPr/>
              <a:t>‹#›</a:t>
            </a:fld>
            <a:endParaRPr lang="tr-TR"/>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3626050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E7784D-D310-47F5-9E84-67644E9B8652}" type="datetime1">
              <a:rPr lang="tr-TR" smtClean="0"/>
              <a:pPr/>
              <a:t>5.06.2020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4223613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1E971F-6C33-4064-8F77-3A1432EF63FB}" type="datetime1">
              <a:rPr lang="tr-TR" smtClean="0"/>
              <a:pPr/>
              <a:t>5.06.2020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0CBFCC-E1FF-473E-BF42-70E7405CF173}" type="slidenum">
              <a:rPr lang="tr-TR" smtClean="0"/>
              <a:pPr/>
              <a:t>‹#›</a:t>
            </a:fld>
            <a:endParaRPr lang="tr-TR"/>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986665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850F8CD9-7288-4EB7-A00F-1D10C24AD195}" type="datetime1">
              <a:rPr lang="tr-TR" smtClean="0"/>
              <a:pPr/>
              <a:t>5.06.2020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2924672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0E36E9-8695-44BE-BF4F-96274EFEBF81}" type="datetime1">
              <a:rPr lang="tr-TR" smtClean="0"/>
              <a:pPr/>
              <a:t>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1650365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D4B0849-DB3E-4E9C-B0A8-F97189D169DB}" type="datetime1">
              <a:rPr lang="tr-TR" smtClean="0"/>
              <a:pPr/>
              <a:t>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pPr/>
              <a:t>‹#›</a:t>
            </a:fld>
            <a:endParaRPr lang="tr-TR"/>
          </a:p>
        </p:txBody>
      </p:sp>
    </p:spTree>
    <p:extLst>
      <p:ext uri="{BB962C8B-B14F-4D97-AF65-F5344CB8AC3E}">
        <p14:creationId xmlns="" xmlns:p14="http://schemas.microsoft.com/office/powerpoint/2010/main" val="7467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5DE42260-2C81-4E56-B29B-30998C2CCD80}" type="datetime1">
              <a:rPr lang="tr-TR" smtClean="0"/>
              <a:pPr/>
              <a:t>5.06.2020</a:t>
            </a:fld>
            <a:endParaRPr lang="tr-TR"/>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00CBFCC-E1FF-473E-BF42-70E7405CF173}" type="slidenum">
              <a:rPr lang="tr-TR" smtClean="0"/>
              <a:pPr/>
              <a:t>‹#›</a:t>
            </a:fld>
            <a:endParaRPr lang="tr-TR"/>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3717581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B28281-3783-403A-B1AB-0182A003DFE3}"/>
              </a:ext>
            </a:extLst>
          </p:cNvPr>
          <p:cNvSpPr>
            <a:spLocks noGrp="1"/>
          </p:cNvSpPr>
          <p:nvPr>
            <p:ph type="ctrTitle"/>
          </p:nvPr>
        </p:nvSpPr>
        <p:spPr/>
        <p:txBody>
          <a:bodyPr/>
          <a:lstStyle/>
          <a:p>
            <a:r>
              <a:rPr lang="tr-TR" sz="2000" dirty="0">
                <a:cs typeface="Arial"/>
              </a:rPr>
              <a:t/>
            </a:r>
            <a:br>
              <a:rPr lang="tr-TR" sz="2000" dirty="0">
                <a:cs typeface="Arial"/>
              </a:rPr>
            </a:br>
            <a:r>
              <a:rPr lang="tr-TR" sz="2000" dirty="0">
                <a:cs typeface="Arial"/>
              </a:rPr>
              <a:t/>
            </a:r>
            <a:br>
              <a:rPr lang="tr-TR" sz="2000" dirty="0">
                <a:cs typeface="Arial"/>
              </a:rPr>
            </a:br>
            <a:r>
              <a:rPr lang="tr-TR" sz="2000" dirty="0" err="1">
                <a:cs typeface="Arial"/>
              </a:rPr>
              <a:t>Το</a:t>
            </a:r>
            <a:r>
              <a:rPr lang="tr-TR" sz="2000" dirty="0">
                <a:cs typeface="Arial"/>
              </a:rPr>
              <a:t> </a:t>
            </a:r>
            <a:r>
              <a:rPr lang="tr-TR" sz="2000" dirty="0" err="1">
                <a:cs typeface="Arial"/>
              </a:rPr>
              <a:t>MeToo</a:t>
            </a:r>
            <a:r>
              <a:rPr lang="tr-TR" sz="2000" dirty="0">
                <a:cs typeface="Arial"/>
              </a:rPr>
              <a:t> και </a:t>
            </a:r>
            <a:r>
              <a:rPr lang="tr-TR" sz="2000" dirty="0" err="1">
                <a:cs typeface="Arial"/>
              </a:rPr>
              <a:t>οι</a:t>
            </a:r>
            <a:r>
              <a:rPr lang="tr-TR" sz="2000" dirty="0">
                <a:cs typeface="Arial"/>
              </a:rPr>
              <a:t> επ</a:t>
            </a:r>
            <a:r>
              <a:rPr lang="tr-TR" sz="2000" dirty="0" err="1">
                <a:cs typeface="Arial"/>
              </a:rPr>
              <a:t>ιδράσεις</a:t>
            </a:r>
            <a:r>
              <a:rPr lang="tr-TR" sz="2000" dirty="0">
                <a:cs typeface="Arial"/>
              </a:rPr>
              <a:t> </a:t>
            </a:r>
            <a:r>
              <a:rPr lang="tr-TR" sz="2000" dirty="0" err="1">
                <a:cs typeface="Arial"/>
              </a:rPr>
              <a:t>του</a:t>
            </a:r>
            <a:r>
              <a:rPr lang="tr-TR" sz="2000" dirty="0">
                <a:cs typeface="Arial"/>
              </a:rPr>
              <a:t> </a:t>
            </a:r>
            <a:r>
              <a:rPr lang="tr-TR" sz="2000" dirty="0" err="1">
                <a:cs typeface="Arial"/>
              </a:rPr>
              <a:t>στ</a:t>
            </a:r>
            <a:r>
              <a:rPr lang="tr-TR" sz="2000" dirty="0">
                <a:cs typeface="Arial"/>
              </a:rPr>
              <a:t>α</a:t>
            </a:r>
            <a:br>
              <a:rPr lang="tr-TR" sz="2000" dirty="0">
                <a:cs typeface="Arial"/>
              </a:rPr>
            </a:br>
            <a:r>
              <a:rPr lang="tr-TR" sz="2000" dirty="0">
                <a:cs typeface="Arial"/>
              </a:rPr>
              <a:t> </a:t>
            </a:r>
            <a:r>
              <a:rPr lang="tr-TR" sz="2000" dirty="0" err="1">
                <a:cs typeface="Arial"/>
              </a:rPr>
              <a:t>φεμινιστικά</a:t>
            </a:r>
            <a:r>
              <a:rPr lang="tr-TR" sz="2000" dirty="0">
                <a:cs typeface="Arial"/>
              </a:rPr>
              <a:t>/</a:t>
            </a:r>
            <a:r>
              <a:rPr lang="tr-TR" sz="2000" dirty="0" err="1">
                <a:cs typeface="Arial"/>
              </a:rPr>
              <a:t>γυν</a:t>
            </a:r>
            <a:r>
              <a:rPr lang="tr-TR" sz="2000" dirty="0">
                <a:cs typeface="Arial"/>
              </a:rPr>
              <a:t>α</a:t>
            </a:r>
            <a:r>
              <a:rPr lang="tr-TR" sz="2000" dirty="0" err="1">
                <a:cs typeface="Arial"/>
              </a:rPr>
              <a:t>ικεί</a:t>
            </a:r>
            <a:r>
              <a:rPr lang="tr-TR" sz="2000" dirty="0">
                <a:cs typeface="Arial"/>
              </a:rPr>
              <a:t>α </a:t>
            </a:r>
            <a:r>
              <a:rPr lang="tr-TR" sz="2000" dirty="0" err="1">
                <a:cs typeface="Arial"/>
              </a:rPr>
              <a:t>κινήμ</a:t>
            </a:r>
            <a:r>
              <a:rPr lang="tr-TR" sz="2000" dirty="0">
                <a:cs typeface="Arial"/>
              </a:rPr>
              <a:t>ατα </a:t>
            </a:r>
            <a:br>
              <a:rPr lang="tr-TR" sz="2000" dirty="0">
                <a:cs typeface="Arial"/>
              </a:rPr>
            </a:br>
            <a:r>
              <a:rPr lang="tr-TR" sz="2000" dirty="0">
                <a:cs typeface="Arial"/>
              </a:rPr>
              <a:t>Κ.ΓΕΩΡΓΊΑ ΠΕΤΡΆΚΗ</a:t>
            </a:r>
          </a:p>
        </p:txBody>
      </p:sp>
      <p:sp>
        <p:nvSpPr>
          <p:cNvPr id="3" name="Subtitle 2">
            <a:extLst>
              <a:ext uri="{FF2B5EF4-FFF2-40B4-BE49-F238E27FC236}">
                <a16:creationId xmlns="" xmlns:a16="http://schemas.microsoft.com/office/drawing/2014/main" id="{C4542EAC-8BF3-4BFD-9891-145BC49409C2}"/>
              </a:ext>
            </a:extLst>
          </p:cNvPr>
          <p:cNvSpPr>
            <a:spLocks noGrp="1"/>
          </p:cNvSpPr>
          <p:nvPr>
            <p:ph type="subTitle" idx="1"/>
          </p:nvPr>
        </p:nvSpPr>
        <p:spPr/>
        <p:txBody>
          <a:bodyPr>
            <a:noAutofit/>
          </a:bodyPr>
          <a:lstStyle/>
          <a:p>
            <a:pPr algn="ctr"/>
            <a:r>
              <a:rPr lang="tr-TR" sz="2400" dirty="0">
                <a:cs typeface="Arial"/>
              </a:rPr>
              <a:t>ΤΜΗΜΑ </a:t>
            </a:r>
            <a:r>
              <a:rPr lang="tr-TR" sz="2400" dirty="0" smtClean="0">
                <a:cs typeface="Arial"/>
              </a:rPr>
              <a:t>ΚΟΙΝΩΝΙΚΗΣ </a:t>
            </a:r>
            <a:r>
              <a:rPr lang="tr-TR" sz="2400" dirty="0">
                <a:cs typeface="Arial"/>
              </a:rPr>
              <a:t>ΠΟΛΙΤΙΚΗΣ</a:t>
            </a:r>
            <a:endParaRPr lang="en-US" dirty="0">
              <a:cs typeface="Arial"/>
            </a:endParaRPr>
          </a:p>
          <a:p>
            <a:pPr algn="ctr"/>
            <a:r>
              <a:rPr lang="tr-TR" sz="2400" dirty="0">
                <a:cs typeface="Arial"/>
              </a:rPr>
              <a:t>ΕΙΣΑΓΩΓΗ ΣΤΙΣ ΣΠΟΥΔΕΣ ΦΥΛΟΥ: ΕΝΟΤΗΤΑ ΦΕΜΙΝΙΣΤΙΚΑ /ΓΥΝΑΙΚΕΙΑ/ ΚΙΝΗΜΑΤΑ</a:t>
            </a:r>
            <a:endParaRPr lang="en-US" dirty="0">
              <a:cs typeface="Arial" panose="020B0604020202020204"/>
            </a:endParaRPr>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a:t>
            </a:fld>
            <a:endParaRPr lang="tr-TR"/>
          </a:p>
        </p:txBody>
      </p:sp>
    </p:spTree>
    <p:extLst>
      <p:ext uri="{BB962C8B-B14F-4D97-AF65-F5344CB8AC3E}">
        <p14:creationId xmlns="" xmlns:p14="http://schemas.microsoft.com/office/powerpoint/2010/main" val="553726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fontScale="92500" lnSpcReduction="10000"/>
          </a:bodyPr>
          <a:lstStyle/>
          <a:p>
            <a:r>
              <a:rPr lang="el-GR" dirty="0" smtClean="0"/>
              <a:t>Καναδάς: </a:t>
            </a:r>
            <a:r>
              <a:rPr lang="en-US" dirty="0" err="1" smtClean="0"/>
              <a:t>MoiAussi</a:t>
            </a:r>
            <a:endParaRPr lang="en-US" dirty="0" smtClean="0"/>
          </a:p>
          <a:p>
            <a:r>
              <a:rPr lang="el-GR" dirty="0" smtClean="0"/>
              <a:t>Γαλλία: </a:t>
            </a:r>
            <a:r>
              <a:rPr lang="en-US" dirty="0" err="1" smtClean="0"/>
              <a:t>BalanceTonPorc</a:t>
            </a:r>
            <a:r>
              <a:rPr lang="el-GR" dirty="0" smtClean="0"/>
              <a:t> (λύκεια, στρατός, ιατρικό σώμα)</a:t>
            </a:r>
            <a:endParaRPr lang="en-US" dirty="0" smtClean="0"/>
          </a:p>
          <a:p>
            <a:pPr lvl="0"/>
            <a:r>
              <a:rPr lang="el-GR" dirty="0" smtClean="0"/>
              <a:t>Σουηδία: </a:t>
            </a:r>
            <a:r>
              <a:rPr lang="en-US" dirty="0" err="1" smtClean="0"/>
              <a:t>απόηχος</a:t>
            </a:r>
            <a:r>
              <a:rPr lang="en-US" dirty="0" smtClean="0"/>
              <a:t> </a:t>
            </a:r>
            <a:r>
              <a:rPr lang="en-US" dirty="0" err="1" smtClean="0"/>
              <a:t>του</a:t>
            </a:r>
            <a:r>
              <a:rPr lang="en-US" dirty="0" smtClean="0"/>
              <a:t> ΜΕΤΟΟ </a:t>
            </a:r>
            <a:r>
              <a:rPr lang="en-US" dirty="0" err="1" smtClean="0"/>
              <a:t>είναι</a:t>
            </a:r>
            <a:r>
              <a:rPr lang="en-US" dirty="0" smtClean="0"/>
              <a:t> </a:t>
            </a:r>
            <a:r>
              <a:rPr lang="en-US" dirty="0" err="1" smtClean="0"/>
              <a:t>μεγάλος</a:t>
            </a:r>
            <a:r>
              <a:rPr lang="en-US" dirty="0" smtClean="0"/>
              <a:t> </a:t>
            </a:r>
            <a:r>
              <a:rPr lang="en-US" dirty="0" err="1" smtClean="0"/>
              <a:t>και</a:t>
            </a:r>
            <a:r>
              <a:rPr lang="en-US" dirty="0" smtClean="0"/>
              <a:t> </a:t>
            </a:r>
            <a:r>
              <a:rPr lang="en-US" dirty="0" err="1" smtClean="0"/>
              <a:t>στη</a:t>
            </a:r>
            <a:r>
              <a:rPr lang="en-US" dirty="0" smtClean="0"/>
              <a:t> </a:t>
            </a:r>
            <a:r>
              <a:rPr lang="en-US" dirty="0" err="1" smtClean="0"/>
              <a:t>Σουηδία</a:t>
            </a:r>
            <a:r>
              <a:rPr lang="en-US" dirty="0" smtClean="0"/>
              <a:t> </a:t>
            </a:r>
            <a:r>
              <a:rPr lang="en-US" dirty="0" err="1" smtClean="0"/>
              <a:t>χώρα</a:t>
            </a:r>
            <a:r>
              <a:rPr lang="en-US" dirty="0" smtClean="0"/>
              <a:t> η </a:t>
            </a:r>
            <a:r>
              <a:rPr lang="en-US" dirty="0" err="1" smtClean="0"/>
              <a:t>οποία</a:t>
            </a:r>
            <a:r>
              <a:rPr lang="en-US" dirty="0" smtClean="0"/>
              <a:t> </a:t>
            </a:r>
            <a:r>
              <a:rPr lang="en-US" dirty="0" err="1" smtClean="0"/>
              <a:t>τοποθετείται</a:t>
            </a:r>
            <a:r>
              <a:rPr lang="en-US" dirty="0" smtClean="0"/>
              <a:t> </a:t>
            </a:r>
            <a:r>
              <a:rPr lang="en-US" dirty="0" err="1" smtClean="0"/>
              <a:t>στη</a:t>
            </a:r>
            <a:r>
              <a:rPr lang="en-US" dirty="0" smtClean="0"/>
              <a:t> </a:t>
            </a:r>
            <a:r>
              <a:rPr lang="en-US" dirty="0" err="1" smtClean="0"/>
              <a:t>πρώτη</a:t>
            </a:r>
            <a:r>
              <a:rPr lang="en-US" dirty="0" smtClean="0"/>
              <a:t> </a:t>
            </a:r>
            <a:r>
              <a:rPr lang="en-US" dirty="0" err="1" smtClean="0"/>
              <a:t>θέση</a:t>
            </a:r>
            <a:r>
              <a:rPr lang="en-US" dirty="0" smtClean="0"/>
              <a:t> </a:t>
            </a:r>
            <a:r>
              <a:rPr lang="en-US" dirty="0" err="1" smtClean="0"/>
              <a:t>από</a:t>
            </a:r>
            <a:r>
              <a:rPr lang="en-US" dirty="0" smtClean="0"/>
              <a:t> </a:t>
            </a:r>
            <a:r>
              <a:rPr lang="en-US" dirty="0" err="1" smtClean="0"/>
              <a:t>την</a:t>
            </a:r>
            <a:r>
              <a:rPr lang="en-US" dirty="0" smtClean="0"/>
              <a:t> </a:t>
            </a:r>
            <a:r>
              <a:rPr lang="en-US" dirty="0" err="1" smtClean="0"/>
              <a:t>άποψη</a:t>
            </a:r>
            <a:r>
              <a:rPr lang="en-US" dirty="0" smtClean="0"/>
              <a:t> </a:t>
            </a:r>
            <a:r>
              <a:rPr lang="en-US" dirty="0" err="1" smtClean="0"/>
              <a:t>της</a:t>
            </a:r>
            <a:r>
              <a:rPr lang="en-US" dirty="0" smtClean="0"/>
              <a:t> </a:t>
            </a:r>
            <a:r>
              <a:rPr lang="en-US" dirty="0" err="1" smtClean="0"/>
              <a:t>ισότητας</a:t>
            </a:r>
            <a:r>
              <a:rPr lang="en-US" dirty="0" smtClean="0"/>
              <a:t> </a:t>
            </a:r>
            <a:r>
              <a:rPr lang="en-US" dirty="0" err="1" smtClean="0"/>
              <a:t>των</a:t>
            </a:r>
            <a:r>
              <a:rPr lang="en-US" dirty="0" smtClean="0"/>
              <a:t> </a:t>
            </a:r>
            <a:r>
              <a:rPr lang="en-US" dirty="0" err="1" smtClean="0"/>
              <a:t>φύλων</a:t>
            </a:r>
            <a:r>
              <a:rPr lang="en-US" dirty="0" smtClean="0"/>
              <a:t>. </a:t>
            </a:r>
            <a:r>
              <a:rPr lang="en-US" dirty="0" err="1" smtClean="0"/>
              <a:t>Και</a:t>
            </a:r>
            <a:r>
              <a:rPr lang="en-US" dirty="0" smtClean="0"/>
              <a:t> </a:t>
            </a:r>
            <a:r>
              <a:rPr lang="en-US" dirty="0" err="1" smtClean="0"/>
              <a:t>στη</a:t>
            </a:r>
            <a:r>
              <a:rPr lang="en-US" dirty="0" smtClean="0"/>
              <a:t> </a:t>
            </a:r>
            <a:r>
              <a:rPr lang="en-US" dirty="0" err="1" smtClean="0"/>
              <a:t>χώρα</a:t>
            </a:r>
            <a:r>
              <a:rPr lang="en-US" dirty="0" smtClean="0"/>
              <a:t> </a:t>
            </a:r>
            <a:r>
              <a:rPr lang="en-US" dirty="0" err="1" smtClean="0"/>
              <a:t>αυτή</a:t>
            </a:r>
            <a:r>
              <a:rPr lang="en-US" dirty="0" smtClean="0"/>
              <a:t> </a:t>
            </a:r>
            <a:r>
              <a:rPr lang="en-US" dirty="0" err="1" smtClean="0"/>
              <a:t>οι</a:t>
            </a:r>
            <a:r>
              <a:rPr lang="en-US" dirty="0" smtClean="0"/>
              <a:t> </a:t>
            </a:r>
            <a:r>
              <a:rPr lang="en-US" dirty="0" err="1" smtClean="0"/>
              <a:t>αποκαλύψεις</a:t>
            </a:r>
            <a:r>
              <a:rPr lang="en-US" dirty="0" smtClean="0"/>
              <a:t> </a:t>
            </a:r>
            <a:r>
              <a:rPr lang="en-US" dirty="0" err="1" smtClean="0"/>
              <a:t>αφορούν</a:t>
            </a:r>
            <a:r>
              <a:rPr lang="en-US" dirty="0" smtClean="0"/>
              <a:t> </a:t>
            </a:r>
            <a:r>
              <a:rPr lang="en-US" dirty="0" err="1" smtClean="0"/>
              <a:t>πολλούς</a:t>
            </a:r>
            <a:r>
              <a:rPr lang="en-US" dirty="0" smtClean="0"/>
              <a:t> </a:t>
            </a:r>
            <a:r>
              <a:rPr lang="en-US" dirty="0" err="1" smtClean="0"/>
              <a:t>κοινωνικούς</a:t>
            </a:r>
            <a:r>
              <a:rPr lang="en-US" dirty="0" smtClean="0"/>
              <a:t> </a:t>
            </a:r>
            <a:r>
              <a:rPr lang="en-US" dirty="0" err="1" smtClean="0"/>
              <a:t>χώρους</a:t>
            </a:r>
            <a:r>
              <a:rPr lang="en-US" dirty="0" smtClean="0"/>
              <a:t> </a:t>
            </a:r>
            <a:r>
              <a:rPr lang="en-US" dirty="0" err="1" smtClean="0"/>
              <a:t>όπως</a:t>
            </a:r>
            <a:r>
              <a:rPr lang="en-US" dirty="0" smtClean="0"/>
              <a:t> </a:t>
            </a:r>
            <a:r>
              <a:rPr lang="en-US" dirty="0" err="1" smtClean="0"/>
              <a:t>την</a:t>
            </a:r>
            <a:r>
              <a:rPr lang="en-US" dirty="0" smtClean="0"/>
              <a:t> </a:t>
            </a:r>
            <a:r>
              <a:rPr lang="en-US" dirty="0" err="1" smtClean="0"/>
              <a:t>Ακαδημία</a:t>
            </a:r>
            <a:r>
              <a:rPr lang="en-US" dirty="0" smtClean="0"/>
              <a:t> </a:t>
            </a:r>
            <a:r>
              <a:rPr lang="en-US" dirty="0" err="1" smtClean="0"/>
              <a:t>που</a:t>
            </a:r>
            <a:r>
              <a:rPr lang="en-US" dirty="0" smtClean="0"/>
              <a:t> </a:t>
            </a:r>
            <a:r>
              <a:rPr lang="en-US" dirty="0" err="1" smtClean="0"/>
              <a:t>είναι</a:t>
            </a:r>
            <a:r>
              <a:rPr lang="en-US" dirty="0" smtClean="0"/>
              <a:t> </a:t>
            </a:r>
            <a:r>
              <a:rPr lang="en-US" dirty="0" err="1" smtClean="0"/>
              <a:t>υπεύθυνη</a:t>
            </a:r>
            <a:r>
              <a:rPr lang="en-US" dirty="0" smtClean="0"/>
              <a:t> </a:t>
            </a:r>
            <a:r>
              <a:rPr lang="en-US" dirty="0" err="1" smtClean="0"/>
              <a:t>για</a:t>
            </a:r>
            <a:r>
              <a:rPr lang="en-US" dirty="0" smtClean="0"/>
              <a:t> </a:t>
            </a:r>
            <a:r>
              <a:rPr lang="en-US" dirty="0" err="1" smtClean="0"/>
              <a:t>τα</a:t>
            </a:r>
            <a:r>
              <a:rPr lang="en-US" dirty="0" smtClean="0"/>
              <a:t> </a:t>
            </a:r>
            <a:r>
              <a:rPr lang="en-US" dirty="0" err="1" smtClean="0"/>
              <a:t>Νόμπελ</a:t>
            </a:r>
            <a:r>
              <a:rPr lang="en-US" dirty="0" smtClean="0"/>
              <a:t>, </a:t>
            </a:r>
            <a:r>
              <a:rPr lang="en-US" dirty="0" err="1" smtClean="0"/>
              <a:t>αλλά</a:t>
            </a:r>
            <a:r>
              <a:rPr lang="en-US" dirty="0" smtClean="0"/>
              <a:t> </a:t>
            </a:r>
            <a:r>
              <a:rPr lang="en-US" dirty="0" err="1" smtClean="0"/>
              <a:t>και</a:t>
            </a:r>
            <a:r>
              <a:rPr lang="en-US" dirty="0" smtClean="0"/>
              <a:t> </a:t>
            </a:r>
            <a:r>
              <a:rPr lang="en-US" dirty="0" err="1" smtClean="0"/>
              <a:t>πολλά</a:t>
            </a:r>
            <a:r>
              <a:rPr lang="en-US" dirty="0" smtClean="0"/>
              <a:t> </a:t>
            </a:r>
            <a:r>
              <a:rPr lang="en-US" dirty="0" err="1" smtClean="0"/>
              <a:t>άλλα</a:t>
            </a:r>
            <a:r>
              <a:rPr lang="en-US" dirty="0" smtClean="0"/>
              <a:t> </a:t>
            </a:r>
            <a:r>
              <a:rPr lang="en-US" dirty="0" err="1" smtClean="0"/>
              <a:t>επαγγέλματα</a:t>
            </a:r>
            <a:r>
              <a:rPr lang="en-US" dirty="0" smtClean="0"/>
              <a:t> σ’ </a:t>
            </a:r>
            <a:r>
              <a:rPr lang="en-US" dirty="0" err="1" smtClean="0"/>
              <a:t>όλη</a:t>
            </a:r>
            <a:r>
              <a:rPr lang="en-US" dirty="0" smtClean="0"/>
              <a:t> </a:t>
            </a:r>
            <a:r>
              <a:rPr lang="en-US" dirty="0" err="1" smtClean="0"/>
              <a:t>τη</a:t>
            </a:r>
            <a:r>
              <a:rPr lang="en-US" dirty="0" smtClean="0"/>
              <a:t> </a:t>
            </a:r>
            <a:r>
              <a:rPr lang="en-US" dirty="0" err="1" smtClean="0"/>
              <a:t>κοινωνική</a:t>
            </a:r>
            <a:r>
              <a:rPr lang="en-US" dirty="0" smtClean="0"/>
              <a:t> </a:t>
            </a:r>
            <a:r>
              <a:rPr lang="en-US" dirty="0" err="1" smtClean="0"/>
              <a:t>δομή</a:t>
            </a:r>
            <a:r>
              <a:rPr lang="en-US" dirty="0" smtClean="0"/>
              <a:t> (</a:t>
            </a:r>
            <a:r>
              <a:rPr lang="en-US" dirty="0" err="1" smtClean="0"/>
              <a:t>γιατροί</a:t>
            </a:r>
            <a:r>
              <a:rPr lang="en-US" dirty="0" smtClean="0"/>
              <a:t>, </a:t>
            </a:r>
            <a:r>
              <a:rPr lang="en-US" dirty="0" err="1" smtClean="0"/>
              <a:t>δικηγόροι</a:t>
            </a:r>
            <a:r>
              <a:rPr lang="en-US" dirty="0" smtClean="0"/>
              <a:t>, </a:t>
            </a:r>
            <a:r>
              <a:rPr lang="en-US" dirty="0" err="1" smtClean="0"/>
              <a:t>εργάτριες</a:t>
            </a:r>
            <a:r>
              <a:rPr lang="en-US" dirty="0" smtClean="0"/>
              <a:t>, </a:t>
            </a:r>
            <a:r>
              <a:rPr lang="en-US" dirty="0" err="1" smtClean="0"/>
              <a:t>μοναχές</a:t>
            </a:r>
            <a:r>
              <a:rPr lang="en-US" dirty="0" smtClean="0"/>
              <a:t>, </a:t>
            </a:r>
            <a:r>
              <a:rPr lang="en-US" dirty="0" err="1" smtClean="0"/>
              <a:t>γυναίκες</a:t>
            </a:r>
            <a:r>
              <a:rPr lang="en-US" dirty="0" smtClean="0"/>
              <a:t> </a:t>
            </a:r>
            <a:r>
              <a:rPr lang="en-US" dirty="0" err="1" smtClean="0"/>
              <a:t>τεχνολόγοι</a:t>
            </a:r>
            <a:r>
              <a:rPr lang="en-US" dirty="0" smtClean="0"/>
              <a:t> </a:t>
            </a:r>
            <a:r>
              <a:rPr lang="en-US" dirty="0" err="1" smtClean="0"/>
              <a:t>κλπ</a:t>
            </a:r>
            <a:r>
              <a:rPr lang="en-US" dirty="0" smtClean="0"/>
              <a:t>)</a:t>
            </a:r>
            <a:endParaRPr lang="el-GR" dirty="0" smtClean="0"/>
          </a:p>
          <a:p>
            <a:pPr lvl="0"/>
            <a:r>
              <a:rPr lang="el-GR" dirty="0" smtClean="0"/>
              <a:t>Νότια Κορέα, Μαρόκο, Ιράν </a:t>
            </a:r>
            <a:endParaRPr lang="en-US" dirty="0" smtClean="0"/>
          </a:p>
          <a:p>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fontScale="92500" lnSpcReduction="10000"/>
          </a:bodyPr>
          <a:lstStyle/>
          <a:p>
            <a:r>
              <a:rPr lang="en-US" dirty="0" err="1" smtClean="0"/>
              <a:t>Στη</a:t>
            </a:r>
            <a:r>
              <a:rPr lang="en-US" dirty="0" smtClean="0"/>
              <a:t> </a:t>
            </a:r>
            <a:r>
              <a:rPr lang="en-US" dirty="0" err="1" smtClean="0"/>
              <a:t>Νότιο</a:t>
            </a:r>
            <a:r>
              <a:rPr lang="en-US" dirty="0" smtClean="0"/>
              <a:t> </a:t>
            </a:r>
            <a:r>
              <a:rPr lang="en-US" dirty="0" err="1" smtClean="0"/>
              <a:t>Κορέα</a:t>
            </a:r>
            <a:r>
              <a:rPr lang="en-US" dirty="0" smtClean="0"/>
              <a:t> </a:t>
            </a:r>
            <a:r>
              <a:rPr lang="en-US" dirty="0" err="1" smtClean="0"/>
              <a:t>οι</a:t>
            </a:r>
            <a:r>
              <a:rPr lang="en-US" dirty="0" smtClean="0"/>
              <a:t> </a:t>
            </a:r>
            <a:r>
              <a:rPr lang="en-US" dirty="0" err="1" smtClean="0"/>
              <a:t>αποκαλύψεις</a:t>
            </a:r>
            <a:r>
              <a:rPr lang="en-US" dirty="0" smtClean="0"/>
              <a:t> </a:t>
            </a:r>
            <a:r>
              <a:rPr lang="en-US" dirty="0" err="1" smtClean="0"/>
              <a:t>ξεκίνησαν</a:t>
            </a:r>
            <a:r>
              <a:rPr lang="en-US" dirty="0" smtClean="0"/>
              <a:t> </a:t>
            </a:r>
            <a:r>
              <a:rPr lang="en-US" dirty="0" err="1" smtClean="0"/>
              <a:t>το</a:t>
            </a:r>
            <a:r>
              <a:rPr lang="en-US" dirty="0" smtClean="0"/>
              <a:t> </a:t>
            </a:r>
            <a:r>
              <a:rPr lang="en-US" dirty="0" err="1" smtClean="0"/>
              <a:t>Γενάρη</a:t>
            </a:r>
            <a:r>
              <a:rPr lang="en-US" dirty="0" smtClean="0"/>
              <a:t> </a:t>
            </a:r>
            <a:r>
              <a:rPr lang="en-US" dirty="0" err="1" smtClean="0"/>
              <a:t>του</a:t>
            </a:r>
            <a:r>
              <a:rPr lang="en-US" dirty="0" smtClean="0"/>
              <a:t> 2018 </a:t>
            </a:r>
            <a:r>
              <a:rPr lang="en-US" dirty="0" err="1" smtClean="0"/>
              <a:t>όταν</a:t>
            </a:r>
            <a:r>
              <a:rPr lang="en-US" dirty="0" smtClean="0"/>
              <a:t> </a:t>
            </a:r>
            <a:r>
              <a:rPr lang="en-US" dirty="0" err="1" smtClean="0"/>
              <a:t>μια</a:t>
            </a:r>
            <a:r>
              <a:rPr lang="en-US" dirty="0" smtClean="0"/>
              <a:t> </a:t>
            </a:r>
            <a:r>
              <a:rPr lang="en-US" dirty="0" err="1" smtClean="0"/>
              <a:t>εισαγγελέας</a:t>
            </a:r>
            <a:r>
              <a:rPr lang="en-US" dirty="0" smtClean="0"/>
              <a:t> </a:t>
            </a:r>
            <a:r>
              <a:rPr lang="en-US" dirty="0" err="1" smtClean="0"/>
              <a:t>αποκάλυψε</a:t>
            </a:r>
            <a:r>
              <a:rPr lang="en-US" dirty="0" smtClean="0"/>
              <a:t> </a:t>
            </a:r>
            <a:r>
              <a:rPr lang="en-US" dirty="0" err="1" smtClean="0"/>
              <a:t>ότι</a:t>
            </a:r>
            <a:r>
              <a:rPr lang="en-US" dirty="0" smtClean="0"/>
              <a:t> </a:t>
            </a:r>
            <a:r>
              <a:rPr lang="en-US" dirty="0" err="1" smtClean="0"/>
              <a:t>ένας</a:t>
            </a:r>
            <a:r>
              <a:rPr lang="en-US" dirty="0" smtClean="0"/>
              <a:t> </a:t>
            </a:r>
            <a:r>
              <a:rPr lang="en-US" dirty="0" err="1" smtClean="0"/>
              <a:t>ανώτερος</a:t>
            </a:r>
            <a:r>
              <a:rPr lang="en-US" dirty="0" smtClean="0"/>
              <a:t> </a:t>
            </a:r>
            <a:r>
              <a:rPr lang="en-US" dirty="0" err="1" smtClean="0"/>
              <a:t>της</a:t>
            </a:r>
            <a:r>
              <a:rPr lang="en-US" dirty="0" smtClean="0"/>
              <a:t> </a:t>
            </a:r>
            <a:r>
              <a:rPr lang="en-US" dirty="0" err="1" smtClean="0"/>
              <a:t>δικαστικός</a:t>
            </a:r>
            <a:r>
              <a:rPr lang="en-US" dirty="0" smtClean="0"/>
              <a:t> </a:t>
            </a:r>
            <a:r>
              <a:rPr lang="en-US" dirty="0" err="1" smtClean="0"/>
              <a:t>την</a:t>
            </a:r>
            <a:r>
              <a:rPr lang="en-US" dirty="0" smtClean="0"/>
              <a:t> </a:t>
            </a:r>
            <a:r>
              <a:rPr lang="en-US" dirty="0" err="1" smtClean="0"/>
              <a:t>παρενόχλησε</a:t>
            </a:r>
            <a:r>
              <a:rPr lang="en-US" dirty="0" smtClean="0"/>
              <a:t> </a:t>
            </a:r>
            <a:r>
              <a:rPr lang="en-US" dirty="0" err="1" smtClean="0"/>
              <a:t>το</a:t>
            </a:r>
            <a:r>
              <a:rPr lang="en-US" dirty="0" smtClean="0"/>
              <a:t> 2010. </a:t>
            </a:r>
            <a:r>
              <a:rPr lang="en-US" dirty="0" err="1" smtClean="0"/>
              <a:t>Αυτό</a:t>
            </a:r>
            <a:r>
              <a:rPr lang="en-US" dirty="0" smtClean="0"/>
              <a:t> </a:t>
            </a:r>
            <a:r>
              <a:rPr lang="en-US" dirty="0" err="1" smtClean="0"/>
              <a:t>λειτούργησε</a:t>
            </a:r>
            <a:r>
              <a:rPr lang="en-US" dirty="0" smtClean="0"/>
              <a:t> </a:t>
            </a:r>
            <a:r>
              <a:rPr lang="en-US" dirty="0" err="1" smtClean="0"/>
              <a:t>απελευθερωτικά</a:t>
            </a:r>
            <a:r>
              <a:rPr lang="en-US" dirty="0" smtClean="0"/>
              <a:t>- </a:t>
            </a:r>
            <a:r>
              <a:rPr lang="en-US" dirty="0" err="1" smtClean="0"/>
              <a:t>καταλυτικά</a:t>
            </a:r>
            <a:r>
              <a:rPr lang="en-US" dirty="0" smtClean="0"/>
              <a:t> </a:t>
            </a:r>
            <a:r>
              <a:rPr lang="en-US" dirty="0" err="1" smtClean="0"/>
              <a:t>γιατί</a:t>
            </a:r>
            <a:r>
              <a:rPr lang="en-US" dirty="0" smtClean="0"/>
              <a:t> </a:t>
            </a:r>
            <a:r>
              <a:rPr lang="en-US" dirty="0" err="1" smtClean="0"/>
              <a:t>το</a:t>
            </a:r>
            <a:r>
              <a:rPr lang="en-US" dirty="0" smtClean="0"/>
              <a:t> </a:t>
            </a:r>
            <a:r>
              <a:rPr lang="en-US" dirty="0" err="1" smtClean="0"/>
              <a:t>δικαστικό</a:t>
            </a:r>
            <a:r>
              <a:rPr lang="en-US" dirty="0" smtClean="0"/>
              <a:t> </a:t>
            </a:r>
            <a:r>
              <a:rPr lang="en-US" dirty="0" err="1" smtClean="0"/>
              <a:t>σώμα</a:t>
            </a:r>
            <a:r>
              <a:rPr lang="en-US" dirty="0" smtClean="0"/>
              <a:t> </a:t>
            </a:r>
            <a:r>
              <a:rPr lang="en-US" dirty="0" err="1" smtClean="0"/>
              <a:t>είναι</a:t>
            </a:r>
            <a:r>
              <a:rPr lang="en-US" dirty="0" smtClean="0"/>
              <a:t> η </a:t>
            </a:r>
            <a:r>
              <a:rPr lang="en-US" dirty="0" err="1" smtClean="0"/>
              <a:t>πλέον</a:t>
            </a:r>
            <a:r>
              <a:rPr lang="en-US" dirty="0" smtClean="0"/>
              <a:t> </a:t>
            </a:r>
            <a:r>
              <a:rPr lang="en-US" dirty="0" err="1" smtClean="0"/>
              <a:t>αναγνωρισμένη</a:t>
            </a:r>
            <a:r>
              <a:rPr lang="en-US" dirty="0" smtClean="0"/>
              <a:t> </a:t>
            </a:r>
            <a:r>
              <a:rPr lang="en-US" dirty="0" err="1" smtClean="0"/>
              <a:t>ελίτ</a:t>
            </a:r>
            <a:r>
              <a:rPr lang="en-US" dirty="0" smtClean="0"/>
              <a:t> </a:t>
            </a:r>
            <a:r>
              <a:rPr lang="en-US" dirty="0" err="1" smtClean="0"/>
              <a:t>εκεί</a:t>
            </a:r>
            <a:r>
              <a:rPr lang="en-US" dirty="0" smtClean="0"/>
              <a:t>- </a:t>
            </a:r>
            <a:r>
              <a:rPr lang="en-US" dirty="0" err="1" smtClean="0"/>
              <a:t>και</a:t>
            </a:r>
            <a:r>
              <a:rPr lang="en-US" dirty="0" smtClean="0"/>
              <a:t> </a:t>
            </a:r>
            <a:r>
              <a:rPr lang="en-US" dirty="0" err="1" smtClean="0"/>
              <a:t>ξεκίνησε</a:t>
            </a:r>
            <a:r>
              <a:rPr lang="en-US" dirty="0" smtClean="0"/>
              <a:t> </a:t>
            </a:r>
            <a:r>
              <a:rPr lang="en-US" dirty="0" err="1" smtClean="0"/>
              <a:t>ένα</a:t>
            </a:r>
            <a:r>
              <a:rPr lang="en-US" dirty="0" smtClean="0"/>
              <a:t> </a:t>
            </a:r>
            <a:r>
              <a:rPr lang="en-US" dirty="0" err="1" smtClean="0"/>
              <a:t>μεγάλο</a:t>
            </a:r>
            <a:r>
              <a:rPr lang="en-US" dirty="0" smtClean="0"/>
              <a:t> </a:t>
            </a:r>
            <a:r>
              <a:rPr lang="en-US" dirty="0" err="1" smtClean="0"/>
              <a:t>κύμα</a:t>
            </a:r>
            <a:r>
              <a:rPr lang="en-US" dirty="0" smtClean="0"/>
              <a:t> </a:t>
            </a:r>
            <a:r>
              <a:rPr lang="en-US" dirty="0" err="1" smtClean="0"/>
              <a:t>αποκαλύψεων</a:t>
            </a:r>
            <a:r>
              <a:rPr lang="en-US" dirty="0" smtClean="0"/>
              <a:t> </a:t>
            </a:r>
            <a:r>
              <a:rPr lang="en-US" dirty="0" err="1" smtClean="0"/>
              <a:t>στη</a:t>
            </a:r>
            <a:r>
              <a:rPr lang="en-US" dirty="0" smtClean="0"/>
              <a:t> Ν. </a:t>
            </a:r>
            <a:r>
              <a:rPr lang="en-US" dirty="0" err="1" smtClean="0"/>
              <a:t>Κορέα</a:t>
            </a:r>
            <a:r>
              <a:rPr lang="en-US" dirty="0" smtClean="0"/>
              <a:t> </a:t>
            </a:r>
            <a:r>
              <a:rPr lang="en-US" dirty="0" err="1" smtClean="0"/>
              <a:t>στις</a:t>
            </a:r>
            <a:r>
              <a:rPr lang="en-US" dirty="0" smtClean="0"/>
              <a:t> </a:t>
            </a:r>
            <a:r>
              <a:rPr lang="en-US" dirty="0" err="1" smtClean="0"/>
              <a:t>οποίες</a:t>
            </a:r>
            <a:r>
              <a:rPr lang="en-US" dirty="0" smtClean="0"/>
              <a:t> </a:t>
            </a:r>
            <a:r>
              <a:rPr lang="en-US" dirty="0" err="1" smtClean="0"/>
              <a:t>συμμετέχουν</a:t>
            </a:r>
            <a:r>
              <a:rPr lang="en-US" dirty="0" smtClean="0"/>
              <a:t> </a:t>
            </a:r>
            <a:r>
              <a:rPr lang="en-US" dirty="0" err="1" smtClean="0"/>
              <a:t>όλοι</a:t>
            </a:r>
            <a:r>
              <a:rPr lang="en-US" dirty="0" smtClean="0"/>
              <a:t> </a:t>
            </a:r>
            <a:r>
              <a:rPr lang="en-US" dirty="0" err="1" smtClean="0"/>
              <a:t>οι</a:t>
            </a:r>
            <a:r>
              <a:rPr lang="en-US" dirty="0" smtClean="0"/>
              <a:t> </a:t>
            </a:r>
            <a:r>
              <a:rPr lang="en-US" dirty="0" err="1" smtClean="0"/>
              <a:t>κλάδοι</a:t>
            </a:r>
            <a:r>
              <a:rPr lang="en-US" dirty="0" smtClean="0"/>
              <a:t> </a:t>
            </a:r>
            <a:r>
              <a:rPr lang="en-US" dirty="0" err="1" smtClean="0"/>
              <a:t>της</a:t>
            </a:r>
            <a:r>
              <a:rPr lang="en-US" dirty="0" smtClean="0"/>
              <a:t> </a:t>
            </a:r>
            <a:r>
              <a:rPr lang="en-US" dirty="0" err="1" smtClean="0"/>
              <a:t>κορεατικής</a:t>
            </a:r>
            <a:r>
              <a:rPr lang="en-US" dirty="0" smtClean="0"/>
              <a:t> </a:t>
            </a:r>
            <a:r>
              <a:rPr lang="en-US" dirty="0" err="1" smtClean="0"/>
              <a:t>κοινωνίας</a:t>
            </a:r>
            <a:r>
              <a:rPr lang="en-US" dirty="0" smtClean="0"/>
              <a:t>.</a:t>
            </a:r>
            <a:endParaRPr lang="el-GR" dirty="0" smtClean="0"/>
          </a:p>
          <a:p>
            <a:r>
              <a:rPr lang="en-US" dirty="0" err="1" smtClean="0"/>
              <a:t>Το</a:t>
            </a:r>
            <a:r>
              <a:rPr lang="en-US" dirty="0" smtClean="0"/>
              <a:t> ΜΕΤΟΟ </a:t>
            </a:r>
            <a:r>
              <a:rPr lang="en-US" dirty="0" err="1" smtClean="0"/>
              <a:t>στην</a:t>
            </a:r>
            <a:r>
              <a:rPr lang="en-US" dirty="0" smtClean="0"/>
              <a:t> </a:t>
            </a:r>
            <a:r>
              <a:rPr lang="en-US" dirty="0" err="1" smtClean="0"/>
              <a:t>Κίνα</a:t>
            </a:r>
            <a:r>
              <a:rPr lang="en-US" dirty="0" smtClean="0"/>
              <a:t> </a:t>
            </a:r>
            <a:r>
              <a:rPr lang="en-US" dirty="0" err="1" smtClean="0"/>
              <a:t>ξεκίνησε</a:t>
            </a:r>
            <a:r>
              <a:rPr lang="el-GR" dirty="0" smtClean="0"/>
              <a:t> </a:t>
            </a:r>
            <a:r>
              <a:rPr lang="en-US" dirty="0" err="1" smtClean="0"/>
              <a:t>από</a:t>
            </a:r>
            <a:r>
              <a:rPr lang="en-US" dirty="0" smtClean="0"/>
              <a:t> </a:t>
            </a:r>
            <a:r>
              <a:rPr lang="en-US" dirty="0" err="1" smtClean="0"/>
              <a:t>τα</a:t>
            </a:r>
            <a:r>
              <a:rPr lang="en-US" dirty="0" smtClean="0"/>
              <a:t> </a:t>
            </a:r>
            <a:r>
              <a:rPr lang="en-US" dirty="0" err="1" smtClean="0"/>
              <a:t>πανεπιστήμια</a:t>
            </a:r>
            <a:r>
              <a:rPr lang="en-US" dirty="0" smtClean="0"/>
              <a:t>: Η </a:t>
            </a:r>
            <a:r>
              <a:rPr lang="en-US" dirty="0" err="1" smtClean="0"/>
              <a:t>Λούω</a:t>
            </a:r>
            <a:r>
              <a:rPr lang="en-US" dirty="0" smtClean="0"/>
              <a:t> </a:t>
            </a:r>
            <a:r>
              <a:rPr lang="en-US" dirty="0" err="1" smtClean="0"/>
              <a:t>ΧιΧι</a:t>
            </a:r>
            <a:r>
              <a:rPr lang="en-US" dirty="0" smtClean="0"/>
              <a:t>, </a:t>
            </a:r>
            <a:r>
              <a:rPr lang="en-US" dirty="0" err="1" smtClean="0"/>
              <a:t>ακαδημαϊκός</a:t>
            </a:r>
            <a:r>
              <a:rPr lang="en-US" dirty="0" smtClean="0"/>
              <a:t> </a:t>
            </a:r>
            <a:r>
              <a:rPr lang="en-US" dirty="0" err="1" smtClean="0"/>
              <a:t>ανέβασε</a:t>
            </a:r>
            <a:r>
              <a:rPr lang="en-US" dirty="0" smtClean="0"/>
              <a:t> </a:t>
            </a:r>
            <a:r>
              <a:rPr lang="en-US" dirty="0" err="1" smtClean="0"/>
              <a:t>στο</a:t>
            </a:r>
            <a:r>
              <a:rPr lang="en-US" dirty="0" smtClean="0"/>
              <a:t> </a:t>
            </a:r>
            <a:r>
              <a:rPr lang="en-US" dirty="0" err="1" smtClean="0"/>
              <a:t>κινέζικο</a:t>
            </a:r>
            <a:r>
              <a:rPr lang="en-US" dirty="0" smtClean="0"/>
              <a:t> </a:t>
            </a:r>
            <a:r>
              <a:rPr lang="en-US" dirty="0" err="1" smtClean="0"/>
              <a:t>τουίτερ</a:t>
            </a:r>
            <a:r>
              <a:rPr lang="en-US" dirty="0" smtClean="0"/>
              <a:t> </a:t>
            </a:r>
            <a:r>
              <a:rPr lang="en-US" dirty="0" err="1" smtClean="0"/>
              <a:t>Weibo</a:t>
            </a:r>
            <a:r>
              <a:rPr lang="en-US" dirty="0" smtClean="0"/>
              <a:t> </a:t>
            </a:r>
            <a:r>
              <a:rPr lang="en-US" dirty="0" err="1" smtClean="0"/>
              <a:t>ότι</a:t>
            </a:r>
            <a:r>
              <a:rPr lang="en-US" dirty="0" smtClean="0"/>
              <a:t> </a:t>
            </a:r>
            <a:r>
              <a:rPr lang="en-US" dirty="0" err="1" smtClean="0"/>
              <a:t>πριν</a:t>
            </a:r>
            <a:r>
              <a:rPr lang="en-US" dirty="0" smtClean="0"/>
              <a:t> </a:t>
            </a:r>
            <a:r>
              <a:rPr lang="en-US" dirty="0" err="1" smtClean="0"/>
              <a:t>από</a:t>
            </a:r>
            <a:r>
              <a:rPr lang="en-US" dirty="0" smtClean="0"/>
              <a:t> 12 </a:t>
            </a:r>
            <a:r>
              <a:rPr lang="en-US" dirty="0" err="1" smtClean="0"/>
              <a:t>χρόνια</a:t>
            </a:r>
            <a:r>
              <a:rPr lang="en-US" dirty="0" smtClean="0"/>
              <a:t> </a:t>
            </a:r>
            <a:r>
              <a:rPr lang="en-US" dirty="0" err="1" smtClean="0"/>
              <a:t>είχε</a:t>
            </a:r>
            <a:r>
              <a:rPr lang="en-US" dirty="0" smtClean="0"/>
              <a:t> </a:t>
            </a:r>
            <a:r>
              <a:rPr lang="en-US" dirty="0" err="1" smtClean="0"/>
              <a:t>κακοποιηθεί</a:t>
            </a:r>
            <a:r>
              <a:rPr lang="en-US" dirty="0" smtClean="0"/>
              <a:t> </a:t>
            </a:r>
            <a:r>
              <a:rPr lang="en-US" dirty="0" err="1" smtClean="0"/>
              <a:t>από</a:t>
            </a:r>
            <a:r>
              <a:rPr lang="en-US" dirty="0" smtClean="0"/>
              <a:t> </a:t>
            </a:r>
            <a:r>
              <a:rPr lang="en-US" dirty="0" err="1" smtClean="0"/>
              <a:t>ένα</a:t>
            </a:r>
            <a:r>
              <a:rPr lang="en-US" dirty="0" smtClean="0"/>
              <a:t> </a:t>
            </a:r>
            <a:r>
              <a:rPr lang="en-US" dirty="0" err="1" smtClean="0"/>
              <a:t>καθηγητή</a:t>
            </a:r>
            <a:r>
              <a:rPr lang="en-US" dirty="0" smtClean="0"/>
              <a:t> </a:t>
            </a:r>
            <a:r>
              <a:rPr lang="en-US" dirty="0" err="1" smtClean="0"/>
              <a:t>της</a:t>
            </a:r>
            <a:r>
              <a:rPr lang="en-US" dirty="0" smtClean="0"/>
              <a:t>. </a:t>
            </a:r>
            <a:r>
              <a:rPr lang="en-US" dirty="0" err="1" smtClean="0"/>
              <a:t>Στη</a:t>
            </a:r>
            <a:r>
              <a:rPr lang="en-US" dirty="0" smtClean="0"/>
              <a:t> </a:t>
            </a:r>
            <a:r>
              <a:rPr lang="en-US" dirty="0" err="1" smtClean="0"/>
              <a:t>συνέχεια</a:t>
            </a:r>
            <a:r>
              <a:rPr lang="en-US" dirty="0" smtClean="0"/>
              <a:t>, </a:t>
            </a:r>
            <a:r>
              <a:rPr lang="en-US" dirty="0" err="1" smtClean="0"/>
              <a:t>την</a:t>
            </a:r>
            <a:r>
              <a:rPr lang="en-US" dirty="0" smtClean="0"/>
              <a:t> </a:t>
            </a:r>
            <a:r>
              <a:rPr lang="en-US" dirty="0" err="1" smtClean="0"/>
              <a:t>ανάρτηση</a:t>
            </a:r>
            <a:r>
              <a:rPr lang="en-US" dirty="0" smtClean="0"/>
              <a:t> </a:t>
            </a:r>
            <a:r>
              <a:rPr lang="en-US" dirty="0" err="1" smtClean="0"/>
              <a:t>της</a:t>
            </a:r>
            <a:r>
              <a:rPr lang="en-US" dirty="0" smtClean="0"/>
              <a:t> </a:t>
            </a:r>
            <a:r>
              <a:rPr lang="en-US" dirty="0" err="1" smtClean="0"/>
              <a:t>την</a:t>
            </a:r>
            <a:r>
              <a:rPr lang="en-US" dirty="0" smtClean="0"/>
              <a:t> </a:t>
            </a:r>
            <a:r>
              <a:rPr lang="en-US" dirty="0" err="1" smtClean="0"/>
              <a:t>είδαν</a:t>
            </a:r>
            <a:r>
              <a:rPr lang="en-US" dirty="0" smtClean="0"/>
              <a:t> 3 </a:t>
            </a:r>
            <a:r>
              <a:rPr lang="en-US" dirty="0" err="1" smtClean="0"/>
              <a:t>εκατομμύρια</a:t>
            </a:r>
            <a:r>
              <a:rPr lang="en-US" dirty="0" smtClean="0"/>
              <a:t> </a:t>
            </a:r>
            <a:r>
              <a:rPr lang="en-US" dirty="0" err="1" smtClean="0"/>
              <a:t>σε</a:t>
            </a:r>
            <a:r>
              <a:rPr lang="en-US" dirty="0" smtClean="0"/>
              <a:t> 1 </a:t>
            </a:r>
            <a:r>
              <a:rPr lang="en-US" dirty="0" err="1" smtClean="0"/>
              <a:t>ημέρα</a:t>
            </a:r>
            <a:r>
              <a:rPr lang="en-US" dirty="0" smtClean="0"/>
              <a:t> </a:t>
            </a:r>
            <a:r>
              <a:rPr lang="en-US" dirty="0" err="1" smtClean="0"/>
              <a:t>και</a:t>
            </a:r>
            <a:r>
              <a:rPr lang="en-US" dirty="0" smtClean="0"/>
              <a:t> </a:t>
            </a:r>
            <a:r>
              <a:rPr lang="en-US" dirty="0" err="1" smtClean="0"/>
              <a:t>έτσι</a:t>
            </a:r>
            <a:r>
              <a:rPr lang="en-US" dirty="0" smtClean="0"/>
              <a:t> </a:t>
            </a:r>
            <a:r>
              <a:rPr lang="en-US" dirty="0" err="1" smtClean="0"/>
              <a:t>ξεκίνησε</a:t>
            </a:r>
            <a:r>
              <a:rPr lang="en-US" dirty="0" smtClean="0"/>
              <a:t> </a:t>
            </a:r>
            <a:r>
              <a:rPr lang="en-US" dirty="0" err="1" smtClean="0"/>
              <a:t>μια</a:t>
            </a:r>
            <a:r>
              <a:rPr lang="en-US" dirty="0" smtClean="0"/>
              <a:t> </a:t>
            </a:r>
            <a:r>
              <a:rPr lang="en-US" dirty="0" err="1" smtClean="0"/>
              <a:t>ον-λάιν</a:t>
            </a:r>
            <a:r>
              <a:rPr lang="en-US" dirty="0" smtClean="0"/>
              <a:t> </a:t>
            </a:r>
            <a:r>
              <a:rPr lang="en-US" dirty="0" err="1" smtClean="0"/>
              <a:t>συζήτηση</a:t>
            </a:r>
            <a:r>
              <a:rPr lang="en-US" dirty="0" smtClean="0"/>
              <a:t> </a:t>
            </a:r>
            <a:r>
              <a:rPr lang="en-US" dirty="0" err="1" smtClean="0"/>
              <a:t>για</a:t>
            </a:r>
            <a:r>
              <a:rPr lang="en-US" dirty="0" smtClean="0"/>
              <a:t> </a:t>
            </a:r>
            <a:r>
              <a:rPr lang="en-US" dirty="0" err="1" smtClean="0"/>
              <a:t>την</a:t>
            </a:r>
            <a:r>
              <a:rPr lang="en-US" dirty="0" smtClean="0"/>
              <a:t> </a:t>
            </a:r>
            <a:r>
              <a:rPr lang="en-US" dirty="0" err="1" smtClean="0"/>
              <a:t>σεξουαλική</a:t>
            </a:r>
            <a:r>
              <a:rPr lang="en-US" dirty="0" smtClean="0"/>
              <a:t> </a:t>
            </a:r>
            <a:r>
              <a:rPr lang="en-US" dirty="0" err="1" smtClean="0"/>
              <a:t>παρενόχληση</a:t>
            </a:r>
            <a:r>
              <a:rPr lang="en-US" dirty="0" smtClean="0"/>
              <a:t> </a:t>
            </a:r>
            <a:r>
              <a:rPr lang="en-US" dirty="0" err="1" smtClean="0"/>
              <a:t>στη</a:t>
            </a:r>
            <a:r>
              <a:rPr lang="en-US" dirty="0" smtClean="0"/>
              <a:t> </a:t>
            </a:r>
            <a:r>
              <a:rPr lang="en-US" dirty="0" err="1" smtClean="0"/>
              <a:t>Κίνα</a:t>
            </a:r>
            <a:r>
              <a:rPr lang="en-US" dirty="0" smtClean="0"/>
              <a:t>.</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lstStyle/>
          <a:p>
            <a:r>
              <a:rPr lang="en-US" dirty="0" err="1" smtClean="0"/>
              <a:t>Εμπόδιο</a:t>
            </a:r>
            <a:r>
              <a:rPr lang="en-US" dirty="0" smtClean="0"/>
              <a:t> </a:t>
            </a:r>
            <a:r>
              <a:rPr lang="en-US" dirty="0" err="1" smtClean="0"/>
              <a:t>στην</a:t>
            </a:r>
            <a:r>
              <a:rPr lang="en-US" dirty="0" smtClean="0"/>
              <a:t> </a:t>
            </a:r>
            <a:r>
              <a:rPr lang="en-US" dirty="0" err="1" smtClean="0"/>
              <a:t>περεταίρω</a:t>
            </a:r>
            <a:r>
              <a:rPr lang="en-US" dirty="0" smtClean="0"/>
              <a:t> </a:t>
            </a:r>
            <a:r>
              <a:rPr lang="en-US" dirty="0" err="1" smtClean="0"/>
              <a:t>εξάπλωση</a:t>
            </a:r>
            <a:r>
              <a:rPr lang="en-US" dirty="0" smtClean="0"/>
              <a:t> </a:t>
            </a:r>
            <a:r>
              <a:rPr lang="el-GR" dirty="0" smtClean="0"/>
              <a:t>του κινήματος στη Κίνα </a:t>
            </a:r>
            <a:r>
              <a:rPr lang="en-US" dirty="0" err="1" smtClean="0"/>
              <a:t>θεωρείται</a:t>
            </a:r>
            <a:r>
              <a:rPr lang="en-US" dirty="0" smtClean="0"/>
              <a:t> η </a:t>
            </a:r>
            <a:r>
              <a:rPr lang="en-US" dirty="0" err="1" smtClean="0"/>
              <a:t>ιντερνετική</a:t>
            </a:r>
            <a:r>
              <a:rPr lang="en-US" dirty="0" smtClean="0"/>
              <a:t> </a:t>
            </a:r>
            <a:r>
              <a:rPr lang="en-US" dirty="0" err="1" smtClean="0"/>
              <a:t>λογοκρισία</a:t>
            </a:r>
            <a:r>
              <a:rPr lang="en-US" dirty="0" smtClean="0"/>
              <a:t> </a:t>
            </a:r>
            <a:r>
              <a:rPr lang="en-US" dirty="0" err="1" smtClean="0"/>
              <a:t>και</a:t>
            </a:r>
            <a:r>
              <a:rPr lang="en-US" dirty="0" smtClean="0"/>
              <a:t> η </a:t>
            </a:r>
            <a:r>
              <a:rPr lang="en-US" dirty="0" err="1" smtClean="0"/>
              <a:t>έλλειψη</a:t>
            </a:r>
            <a:r>
              <a:rPr lang="en-US" dirty="0" smtClean="0"/>
              <a:t> </a:t>
            </a:r>
            <a:r>
              <a:rPr lang="en-US" dirty="0" err="1" smtClean="0"/>
              <a:t>στοιχειωδών</a:t>
            </a:r>
            <a:r>
              <a:rPr lang="en-US" dirty="0" smtClean="0"/>
              <a:t> </a:t>
            </a:r>
            <a:r>
              <a:rPr lang="en-US" dirty="0" err="1" smtClean="0"/>
              <a:t>πολιτικών</a:t>
            </a:r>
            <a:r>
              <a:rPr lang="en-US" dirty="0" smtClean="0"/>
              <a:t> </a:t>
            </a:r>
            <a:r>
              <a:rPr lang="en-US" dirty="0" err="1" smtClean="0"/>
              <a:t>ελευθεριών</a:t>
            </a:r>
            <a:r>
              <a:rPr lang="en-US" dirty="0" smtClean="0"/>
              <a:t>.</a:t>
            </a:r>
          </a:p>
          <a:p>
            <a:r>
              <a:rPr lang="en-US" dirty="0" err="1" smtClean="0"/>
              <a:t>Οι</a:t>
            </a:r>
            <a:r>
              <a:rPr lang="en-US" dirty="0" smtClean="0"/>
              <a:t> </a:t>
            </a:r>
            <a:r>
              <a:rPr lang="en-US" dirty="0" err="1" smtClean="0"/>
              <a:t>λογαριασμοί</a:t>
            </a:r>
            <a:r>
              <a:rPr lang="en-US" dirty="0" smtClean="0"/>
              <a:t> </a:t>
            </a:r>
            <a:r>
              <a:rPr lang="en-US" dirty="0" err="1" smtClean="0"/>
              <a:t>WeiBo</a:t>
            </a:r>
            <a:r>
              <a:rPr lang="en-US" dirty="0" smtClean="0"/>
              <a:t> </a:t>
            </a:r>
            <a:r>
              <a:rPr lang="en-US" dirty="0" err="1" smtClean="0"/>
              <a:t>και</a:t>
            </a:r>
            <a:r>
              <a:rPr lang="en-US" dirty="0" smtClean="0"/>
              <a:t> We Chat </a:t>
            </a:r>
            <a:r>
              <a:rPr lang="en-US" dirty="0" err="1" smtClean="0"/>
              <a:t>έκλεισαν</a:t>
            </a:r>
            <a:r>
              <a:rPr lang="en-US" dirty="0" smtClean="0"/>
              <a:t>. </a:t>
            </a:r>
            <a:r>
              <a:rPr lang="en-US" dirty="0" err="1" smtClean="0"/>
              <a:t>Και</a:t>
            </a:r>
            <a:r>
              <a:rPr lang="en-US" dirty="0" smtClean="0"/>
              <a:t> </a:t>
            </a:r>
            <a:r>
              <a:rPr lang="en-US" dirty="0" err="1" smtClean="0"/>
              <a:t>οι</a:t>
            </a:r>
            <a:r>
              <a:rPr lang="en-US" dirty="0" smtClean="0"/>
              <a:t> </a:t>
            </a:r>
            <a:r>
              <a:rPr lang="en-US" dirty="0" err="1" smtClean="0"/>
              <a:t>κινέζες</a:t>
            </a:r>
            <a:r>
              <a:rPr lang="en-US" dirty="0" smtClean="0"/>
              <a:t> </a:t>
            </a:r>
            <a:r>
              <a:rPr lang="en-US" dirty="0" err="1" smtClean="0"/>
              <a:t>για</a:t>
            </a:r>
            <a:r>
              <a:rPr lang="en-US" dirty="0" smtClean="0"/>
              <a:t> </a:t>
            </a:r>
            <a:r>
              <a:rPr lang="en-US" dirty="0" err="1" smtClean="0"/>
              <a:t>να</a:t>
            </a:r>
            <a:r>
              <a:rPr lang="en-US" dirty="0" smtClean="0"/>
              <a:t> </a:t>
            </a:r>
            <a:r>
              <a:rPr lang="en-US" dirty="0" err="1" smtClean="0"/>
              <a:t>παρακάμψουν</a:t>
            </a:r>
            <a:r>
              <a:rPr lang="en-US" dirty="0" smtClean="0"/>
              <a:t> </a:t>
            </a:r>
            <a:r>
              <a:rPr lang="en-US" dirty="0" err="1" smtClean="0"/>
              <a:t>τη</a:t>
            </a:r>
            <a:r>
              <a:rPr lang="en-US" dirty="0" smtClean="0"/>
              <a:t> </a:t>
            </a:r>
            <a:r>
              <a:rPr lang="en-US" dirty="0" err="1" smtClean="0"/>
              <a:t>λογοκρισία</a:t>
            </a:r>
            <a:r>
              <a:rPr lang="en-US" dirty="0" smtClean="0"/>
              <a:t> </a:t>
            </a:r>
            <a:r>
              <a:rPr lang="en-US" dirty="0" err="1" smtClean="0"/>
              <a:t>δεν</a:t>
            </a:r>
            <a:r>
              <a:rPr lang="en-US" dirty="0" smtClean="0"/>
              <a:t> </a:t>
            </a:r>
            <a:r>
              <a:rPr lang="en-US" dirty="0" err="1" smtClean="0"/>
              <a:t>χρησιμοποιούν</a:t>
            </a:r>
            <a:r>
              <a:rPr lang="en-US" dirty="0" smtClean="0"/>
              <a:t> </a:t>
            </a:r>
            <a:r>
              <a:rPr lang="en-US" dirty="0" err="1" smtClean="0"/>
              <a:t>το</a:t>
            </a:r>
            <a:r>
              <a:rPr lang="en-US" dirty="0" smtClean="0"/>
              <a:t> </a:t>
            </a:r>
            <a:r>
              <a:rPr lang="en-US" dirty="0" err="1" smtClean="0"/>
              <a:t>MeToo</a:t>
            </a:r>
            <a:r>
              <a:rPr lang="en-US" dirty="0" smtClean="0"/>
              <a:t> </a:t>
            </a:r>
            <a:r>
              <a:rPr lang="en-US" dirty="0" err="1" smtClean="0"/>
              <a:t>αλλά</a:t>
            </a:r>
            <a:r>
              <a:rPr lang="en-US" dirty="0" smtClean="0"/>
              <a:t> 2 </a:t>
            </a:r>
            <a:r>
              <a:rPr lang="en-US" dirty="0" err="1" smtClean="0"/>
              <a:t>ιδεογράμματα</a:t>
            </a:r>
            <a:r>
              <a:rPr lang="en-US" dirty="0" smtClean="0"/>
              <a:t> Mi (</a:t>
            </a:r>
            <a:r>
              <a:rPr lang="en-US" dirty="0" err="1" smtClean="0"/>
              <a:t>ρύζι</a:t>
            </a:r>
            <a:r>
              <a:rPr lang="en-US" dirty="0" smtClean="0"/>
              <a:t>), </a:t>
            </a:r>
            <a:r>
              <a:rPr lang="en-US" dirty="0" err="1" smtClean="0"/>
              <a:t>Tu</a:t>
            </a:r>
            <a:r>
              <a:rPr lang="en-US" dirty="0" smtClean="0"/>
              <a:t> (</a:t>
            </a:r>
            <a:r>
              <a:rPr lang="en-US" dirty="0" err="1" smtClean="0"/>
              <a:t>κουνέλι</a:t>
            </a:r>
            <a:r>
              <a:rPr lang="en-US" dirty="0" smtClean="0"/>
              <a:t>). Η </a:t>
            </a:r>
            <a:r>
              <a:rPr lang="en-US" dirty="0" err="1" smtClean="0"/>
              <a:t>έκφραση</a:t>
            </a:r>
            <a:r>
              <a:rPr lang="en-US" dirty="0" smtClean="0"/>
              <a:t> </a:t>
            </a:r>
            <a:r>
              <a:rPr lang="en-US" dirty="0" err="1" smtClean="0"/>
              <a:t>MeΤoo</a:t>
            </a:r>
            <a:r>
              <a:rPr lang="en-US" dirty="0" smtClean="0"/>
              <a:t> </a:t>
            </a:r>
            <a:r>
              <a:rPr lang="en-US" dirty="0" err="1" smtClean="0"/>
              <a:t>είναι</a:t>
            </a:r>
            <a:r>
              <a:rPr lang="en-US" dirty="0" smtClean="0"/>
              <a:t> </a:t>
            </a:r>
            <a:r>
              <a:rPr lang="en-US" dirty="0" err="1" smtClean="0"/>
              <a:t>λογοκριμένη</a:t>
            </a:r>
            <a:r>
              <a:rPr lang="en-US" dirty="0" smtClean="0"/>
              <a:t>.</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Η σημασία της </a:t>
            </a:r>
            <a:r>
              <a:rPr lang="el-GR" dirty="0" err="1" smtClean="0"/>
              <a:t>απελευθερωσης</a:t>
            </a:r>
            <a:r>
              <a:rPr lang="el-GR" dirty="0" smtClean="0"/>
              <a:t> του λόγου των γυναικών </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Το </a:t>
            </a:r>
            <a:r>
              <a:rPr lang="fr-FR" dirty="0" smtClean="0"/>
              <a:t>Met</a:t>
            </a:r>
            <a:r>
              <a:rPr lang="el-GR" dirty="0" smtClean="0"/>
              <a:t>ο</a:t>
            </a:r>
            <a:r>
              <a:rPr lang="fr-FR" dirty="0" smtClean="0"/>
              <a:t>o</a:t>
            </a:r>
            <a:r>
              <a:rPr lang="el-GR" dirty="0" smtClean="0"/>
              <a:t> έρχεται να ανατρέψει τη κουλτούρα της σιωπής, της ενοχής και της περιφρόνησης του λόγου των γυναικών. </a:t>
            </a:r>
          </a:p>
          <a:p>
            <a:r>
              <a:rPr lang="el-GR" dirty="0" smtClean="0"/>
              <a:t>Επιπλέον η σημασία αυτού του κινήματος χειραφέτησης, είναι ότι τοποθετεί –εγκαθιστά το πρόβλημα στο δημόσιο χώρο, το κάνει ορατό βοηθώντας τη κοινωνία να συνειδητοποιήσει, να κατανοήσει πόσο μαζικό είναι το φαινόμενο της σεξουαλικής βίας. Άρα να το αναγνωρίσει ως κοινωνικό πρόβλημα βγάζοντας το </a:t>
            </a:r>
            <a:r>
              <a:rPr lang="el-GR" dirty="0" err="1" smtClean="0"/>
              <a:t>ανεπιστρεπτι</a:t>
            </a:r>
            <a:r>
              <a:rPr lang="el-GR" dirty="0" smtClean="0"/>
              <a:t> από την </a:t>
            </a:r>
            <a:r>
              <a:rPr lang="el-GR" dirty="0" err="1" smtClean="0"/>
              <a:t>ιδιωτικότητα</a:t>
            </a:r>
            <a:r>
              <a:rPr lang="el-GR" dirty="0" smtClean="0"/>
              <a:t> της οικογένειας και των ατομικών συμπεριφορών.</a:t>
            </a:r>
          </a:p>
          <a:p>
            <a:r>
              <a:rPr lang="el-GR" dirty="0" smtClean="0"/>
              <a:t>Είναι πιθανόν να γίνουν ψευδείς καταγγελίες; Ναι είναι πιθανόν </a:t>
            </a:r>
            <a:br>
              <a:rPr lang="el-GR" dirty="0" smtClean="0"/>
            </a:br>
            <a:r>
              <a:rPr lang="el-GR" dirty="0" smtClean="0"/>
              <a:t>Προφανώς, ο κίνδυνος να ενοχοποιηθεί εσφαλμένα η ζωή ενός ανθρώπου, υπάρχει και άρα να δεχτούμε ότι μπορεί να υπάρξουν «παράπλευρες ζημιές». Αλλά το όφελος της κίνησης είναι τόσο σημαντικό! Και υπάρχουν πολύ περισσότερα θύματα από τις μυθομανείς. Βέβαια δεν πρέπει να μετατρέψουμε τα θύματα σε εκτελεστές.</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400" dirty="0" smtClean="0"/>
              <a:t>Μ</a:t>
            </a:r>
            <a:r>
              <a:rPr lang="en-US" sz="2400" dirty="0" err="1" smtClean="0"/>
              <a:t>eToo</a:t>
            </a:r>
            <a:r>
              <a:rPr lang="en-US" sz="2400" dirty="0" smtClean="0"/>
              <a:t> </a:t>
            </a:r>
            <a:r>
              <a:rPr lang="el-GR" sz="2400" dirty="0" smtClean="0"/>
              <a:t>και Φεμινισμός: Διεκδίκηση της ορατότητας-αντιστάσεις-θεσμικές πρωτοβουλίες </a:t>
            </a:r>
            <a:endParaRPr lang="en-US" sz="2400" dirty="0"/>
          </a:p>
        </p:txBody>
      </p:sp>
      <p:sp>
        <p:nvSpPr>
          <p:cNvPr id="3" name="2 - Θέση περιεχομένου"/>
          <p:cNvSpPr>
            <a:spLocks noGrp="1"/>
          </p:cNvSpPr>
          <p:nvPr>
            <p:ph idx="1"/>
          </p:nvPr>
        </p:nvSpPr>
        <p:spPr/>
        <p:txBody>
          <a:bodyPr>
            <a:normAutofit fontScale="40000" lnSpcReduction="20000"/>
          </a:bodyPr>
          <a:lstStyle/>
          <a:p>
            <a:r>
              <a:rPr lang="el-GR" sz="3600" dirty="0" smtClean="0"/>
              <a:t>Οι φεμινίστριες έχουν πολύ βαθιές διαφωνίες σχετικά με ορισμένα θέματα, όπως η πορνεία, το πέπλο ή η πορνογραφία. Όταν το δικαίωμα ψήφου έγινε τελικά αποδεκτό από όλες τις φεμινίστριες, έγινε το σύμβολο της ενότητάς τους. Στην περίπτωση του </a:t>
            </a:r>
            <a:r>
              <a:rPr lang="el-GR" sz="3600" dirty="0" err="1" smtClean="0"/>
              <a:t>Μετοο</a:t>
            </a:r>
            <a:r>
              <a:rPr lang="el-GR" sz="3600" dirty="0" smtClean="0"/>
              <a:t> αυτή, η προάσπιση μιας μη σεξιστικής κουλτούρας στην οποία οι γυναίκες μπορούν να ζουν με ασφάλεια, χωρίς να εκτίθενται στον φόβο της βίας, αποτελεί επίσης ένα κορυφαίο ενοποιητικό στόχο.</a:t>
            </a:r>
          </a:p>
          <a:p>
            <a:pPr lvl="0"/>
            <a:r>
              <a:rPr lang="en-US" sz="3600" dirty="0" err="1" smtClean="0"/>
              <a:t>Με</a:t>
            </a:r>
            <a:r>
              <a:rPr lang="en-US" sz="3600" dirty="0" smtClean="0"/>
              <a:t> </a:t>
            </a:r>
            <a:r>
              <a:rPr lang="en-US" sz="3600" dirty="0" err="1" smtClean="0"/>
              <a:t>το</a:t>
            </a:r>
            <a:r>
              <a:rPr lang="en-US" sz="3600" dirty="0" smtClean="0"/>
              <a:t> </a:t>
            </a:r>
            <a:r>
              <a:rPr lang="en-US" sz="3600" dirty="0" err="1" smtClean="0"/>
              <a:t>ΜeΤοο</a:t>
            </a:r>
            <a:r>
              <a:rPr lang="en-US" sz="3600" dirty="0" smtClean="0"/>
              <a:t> </a:t>
            </a:r>
            <a:r>
              <a:rPr lang="en-US" sz="3600" dirty="0" err="1" smtClean="0"/>
              <a:t>αυτό</a:t>
            </a:r>
            <a:r>
              <a:rPr lang="en-US" sz="3600" dirty="0" smtClean="0"/>
              <a:t> </a:t>
            </a:r>
            <a:r>
              <a:rPr lang="en-US" sz="3600" dirty="0" err="1" smtClean="0"/>
              <a:t>που</a:t>
            </a:r>
            <a:r>
              <a:rPr lang="en-US" sz="3600" dirty="0" smtClean="0"/>
              <a:t> </a:t>
            </a:r>
            <a:r>
              <a:rPr lang="en-US" sz="3600" dirty="0" err="1" smtClean="0"/>
              <a:t>είναι</a:t>
            </a:r>
            <a:r>
              <a:rPr lang="en-US" sz="3600" dirty="0" smtClean="0"/>
              <a:t> </a:t>
            </a:r>
            <a:r>
              <a:rPr lang="en-US" sz="3600" dirty="0" err="1" smtClean="0"/>
              <a:t>τελείως</a:t>
            </a:r>
            <a:r>
              <a:rPr lang="en-US" sz="3600" dirty="0" smtClean="0"/>
              <a:t> </a:t>
            </a:r>
            <a:r>
              <a:rPr lang="en-US" sz="3600" dirty="0" err="1" smtClean="0"/>
              <a:t>καινούργιο</a:t>
            </a:r>
            <a:r>
              <a:rPr lang="en-US" sz="3600" dirty="0" smtClean="0"/>
              <a:t> </a:t>
            </a:r>
            <a:r>
              <a:rPr lang="en-US" sz="3600" dirty="0" err="1" smtClean="0"/>
              <a:t>είναι</a:t>
            </a:r>
            <a:r>
              <a:rPr lang="en-US" sz="3600" dirty="0" smtClean="0"/>
              <a:t> </a:t>
            </a:r>
            <a:r>
              <a:rPr lang="en-US" sz="3600" dirty="0" err="1" smtClean="0"/>
              <a:t>ότι</a:t>
            </a:r>
            <a:r>
              <a:rPr lang="en-US" sz="3600" dirty="0" smtClean="0"/>
              <a:t> </a:t>
            </a:r>
            <a:r>
              <a:rPr lang="en-US" sz="3600" dirty="0" err="1" smtClean="0"/>
              <a:t>αφορά</a:t>
            </a:r>
            <a:r>
              <a:rPr lang="en-US" sz="3600" dirty="0" smtClean="0"/>
              <a:t> </a:t>
            </a:r>
            <a:r>
              <a:rPr lang="en-US" sz="3600" dirty="0" err="1" smtClean="0"/>
              <a:t>όλο</a:t>
            </a:r>
            <a:r>
              <a:rPr lang="en-US" sz="3600" dirty="0" smtClean="0"/>
              <a:t> </a:t>
            </a:r>
            <a:r>
              <a:rPr lang="en-US" sz="3600" dirty="0" err="1" smtClean="0"/>
              <a:t>τον</a:t>
            </a:r>
            <a:r>
              <a:rPr lang="en-US" sz="3600" dirty="0" smtClean="0"/>
              <a:t> </a:t>
            </a:r>
            <a:r>
              <a:rPr lang="en-US" sz="3600" dirty="0" err="1" smtClean="0"/>
              <a:t>κόσμο</a:t>
            </a:r>
            <a:r>
              <a:rPr lang="en-US" sz="3600" dirty="0" smtClean="0"/>
              <a:t>. </a:t>
            </a:r>
            <a:r>
              <a:rPr lang="en-US" sz="3600" dirty="0" err="1" smtClean="0"/>
              <a:t>Κάτι</a:t>
            </a:r>
            <a:r>
              <a:rPr lang="en-US" sz="3600" dirty="0" smtClean="0"/>
              <a:t> </a:t>
            </a:r>
            <a:r>
              <a:rPr lang="en-US" sz="3600" dirty="0" err="1" smtClean="0"/>
              <a:t>που</a:t>
            </a:r>
            <a:r>
              <a:rPr lang="en-US" sz="3600" dirty="0" smtClean="0"/>
              <a:t> </a:t>
            </a:r>
            <a:r>
              <a:rPr lang="en-US" sz="3600" dirty="0" err="1" smtClean="0"/>
              <a:t>στη</a:t>
            </a:r>
            <a:r>
              <a:rPr lang="en-US" sz="3600" dirty="0" smtClean="0"/>
              <a:t> </a:t>
            </a:r>
            <a:r>
              <a:rPr lang="en-US" sz="3600" dirty="0" err="1" smtClean="0"/>
              <a:t>φεμινιστική</a:t>
            </a:r>
            <a:r>
              <a:rPr lang="en-US" sz="3600" dirty="0" smtClean="0"/>
              <a:t> </a:t>
            </a:r>
            <a:r>
              <a:rPr lang="en-US" sz="3600" dirty="0" err="1" smtClean="0"/>
              <a:t>μνήμη</a:t>
            </a:r>
            <a:r>
              <a:rPr lang="en-US" sz="3600" dirty="0" smtClean="0"/>
              <a:t> </a:t>
            </a:r>
            <a:r>
              <a:rPr lang="en-US" sz="3600" dirty="0" err="1" smtClean="0"/>
              <a:t>δεν</a:t>
            </a:r>
            <a:r>
              <a:rPr lang="en-US" sz="3600" dirty="0" smtClean="0"/>
              <a:t> </a:t>
            </a:r>
            <a:r>
              <a:rPr lang="en-US" sz="3600" dirty="0" err="1" smtClean="0"/>
              <a:t>έχει</a:t>
            </a:r>
            <a:r>
              <a:rPr lang="en-US" sz="3600" dirty="0" smtClean="0"/>
              <a:t> </a:t>
            </a:r>
            <a:r>
              <a:rPr lang="en-US" sz="3600" dirty="0" err="1" smtClean="0"/>
              <a:t>ξαναγίνει</a:t>
            </a:r>
            <a:r>
              <a:rPr lang="en-US" sz="3600" dirty="0" smtClean="0"/>
              <a:t>. </a:t>
            </a:r>
            <a:r>
              <a:rPr lang="en-US" sz="3600" dirty="0" err="1" smtClean="0"/>
              <a:t>Όλες</a:t>
            </a:r>
            <a:r>
              <a:rPr lang="en-US" sz="3600" dirty="0" smtClean="0"/>
              <a:t> </a:t>
            </a:r>
            <a:r>
              <a:rPr lang="en-US" sz="3600" dirty="0" err="1" smtClean="0"/>
              <a:t>τις</a:t>
            </a:r>
            <a:r>
              <a:rPr lang="en-US" sz="3600" dirty="0" smtClean="0"/>
              <a:t> </a:t>
            </a:r>
            <a:r>
              <a:rPr lang="en-US" sz="3600" dirty="0" err="1" smtClean="0"/>
              <a:t>γυναίκες</a:t>
            </a:r>
            <a:r>
              <a:rPr lang="en-US" sz="3600" dirty="0" smtClean="0"/>
              <a:t> </a:t>
            </a:r>
            <a:r>
              <a:rPr lang="en-US" sz="3600" dirty="0" err="1" smtClean="0"/>
              <a:t>και</a:t>
            </a:r>
            <a:r>
              <a:rPr lang="en-US" sz="3600" dirty="0" smtClean="0"/>
              <a:t> </a:t>
            </a:r>
            <a:r>
              <a:rPr lang="en-US" sz="3600" dirty="0" err="1" smtClean="0"/>
              <a:t>άρα</a:t>
            </a:r>
            <a:r>
              <a:rPr lang="en-US" sz="3600" dirty="0" smtClean="0"/>
              <a:t> </a:t>
            </a:r>
            <a:r>
              <a:rPr lang="en-US" sz="3600" dirty="0" err="1" smtClean="0"/>
              <a:t>όλους</a:t>
            </a:r>
            <a:r>
              <a:rPr lang="en-US" sz="3600" dirty="0" smtClean="0"/>
              <a:t> </a:t>
            </a:r>
            <a:r>
              <a:rPr lang="en-US" sz="3600" dirty="0" err="1" smtClean="0"/>
              <a:t>τους</a:t>
            </a:r>
            <a:r>
              <a:rPr lang="en-US" sz="3600" dirty="0" smtClean="0"/>
              <a:t> </a:t>
            </a:r>
            <a:r>
              <a:rPr lang="en-US" sz="3600" dirty="0" err="1" smtClean="0"/>
              <a:t>άνδρες</a:t>
            </a:r>
            <a:r>
              <a:rPr lang="en-US" sz="3600" dirty="0" smtClean="0"/>
              <a:t>. </a:t>
            </a:r>
            <a:r>
              <a:rPr lang="en-US" sz="3600" dirty="0" err="1" smtClean="0"/>
              <a:t>Αν</a:t>
            </a:r>
            <a:r>
              <a:rPr lang="en-US" sz="3600" dirty="0" smtClean="0"/>
              <a:t> η </a:t>
            </a:r>
            <a:r>
              <a:rPr lang="en-US" sz="3600" dirty="0" err="1" smtClean="0"/>
              <a:t>τεράστια</a:t>
            </a:r>
            <a:r>
              <a:rPr lang="en-US" sz="3600" dirty="0" smtClean="0"/>
              <a:t> </a:t>
            </a:r>
            <a:r>
              <a:rPr lang="en-US" sz="3600" dirty="0" err="1" smtClean="0"/>
              <a:t>πλειοψηφία</a:t>
            </a:r>
            <a:r>
              <a:rPr lang="en-US" sz="3600" dirty="0" smtClean="0"/>
              <a:t> </a:t>
            </a:r>
            <a:r>
              <a:rPr lang="en-US" sz="3600" dirty="0" err="1" smtClean="0"/>
              <a:t>των</a:t>
            </a:r>
            <a:r>
              <a:rPr lang="en-US" sz="3600" dirty="0" smtClean="0"/>
              <a:t> </a:t>
            </a:r>
            <a:r>
              <a:rPr lang="en-US" sz="3600" dirty="0" err="1" smtClean="0"/>
              <a:t>γυναικών</a:t>
            </a:r>
            <a:r>
              <a:rPr lang="en-US" sz="3600" dirty="0" smtClean="0"/>
              <a:t> </a:t>
            </a:r>
            <a:r>
              <a:rPr lang="en-US" sz="3600" dirty="0" err="1" smtClean="0"/>
              <a:t>έχει</a:t>
            </a:r>
            <a:r>
              <a:rPr lang="en-US" sz="3600" dirty="0" smtClean="0"/>
              <a:t> </a:t>
            </a:r>
            <a:r>
              <a:rPr lang="en-US" sz="3600" dirty="0" err="1" smtClean="0"/>
              <a:t>υποστεί</a:t>
            </a:r>
            <a:r>
              <a:rPr lang="en-US" sz="3600" dirty="0" smtClean="0"/>
              <a:t> </a:t>
            </a:r>
            <a:r>
              <a:rPr lang="en-US" sz="3600" dirty="0" err="1" smtClean="0"/>
              <a:t>κάποια</a:t>
            </a:r>
            <a:r>
              <a:rPr lang="en-US" sz="3600" dirty="0" smtClean="0"/>
              <a:t> </a:t>
            </a:r>
            <a:r>
              <a:rPr lang="en-US" sz="3600" dirty="0" err="1" smtClean="0"/>
              <a:t>μορφή</a:t>
            </a:r>
            <a:r>
              <a:rPr lang="en-US" sz="3600" dirty="0" smtClean="0"/>
              <a:t> </a:t>
            </a:r>
            <a:r>
              <a:rPr lang="en-US" sz="3600" dirty="0" err="1" smtClean="0"/>
              <a:t>βίας</a:t>
            </a:r>
            <a:r>
              <a:rPr lang="en-US" sz="3600" dirty="0" smtClean="0"/>
              <a:t>, </a:t>
            </a:r>
            <a:r>
              <a:rPr lang="en-US" sz="3600" dirty="0" err="1" smtClean="0"/>
              <a:t>αφού</a:t>
            </a:r>
            <a:r>
              <a:rPr lang="en-US" sz="3600" dirty="0" smtClean="0"/>
              <a:t> </a:t>
            </a:r>
            <a:r>
              <a:rPr lang="en-US" sz="3600" dirty="0" err="1" smtClean="0"/>
              <a:t>οι</a:t>
            </a:r>
            <a:r>
              <a:rPr lang="en-US" sz="3600" dirty="0" smtClean="0"/>
              <a:t> </a:t>
            </a:r>
            <a:r>
              <a:rPr lang="en-US" sz="3600" dirty="0" err="1" smtClean="0"/>
              <a:t>περισσότερες</a:t>
            </a:r>
            <a:r>
              <a:rPr lang="en-US" sz="3600" dirty="0" smtClean="0"/>
              <a:t> </a:t>
            </a:r>
            <a:r>
              <a:rPr lang="en-US" sz="3600" dirty="0" err="1" smtClean="0"/>
              <a:t>γυναίκες</a:t>
            </a:r>
            <a:r>
              <a:rPr lang="en-US" sz="3600" dirty="0" smtClean="0"/>
              <a:t> </a:t>
            </a:r>
            <a:r>
              <a:rPr lang="en-US" sz="3600" dirty="0" err="1" smtClean="0"/>
              <a:t>έχουν</a:t>
            </a:r>
            <a:r>
              <a:rPr lang="en-US" sz="3600" dirty="0" smtClean="0"/>
              <a:t> </a:t>
            </a:r>
            <a:r>
              <a:rPr lang="en-US" sz="3600" dirty="0" err="1" smtClean="0"/>
              <a:t>ανάλογες</a:t>
            </a:r>
            <a:r>
              <a:rPr lang="en-US" sz="3600" dirty="0" smtClean="0"/>
              <a:t> </a:t>
            </a:r>
            <a:r>
              <a:rPr lang="en-US" sz="3600" dirty="0" err="1" smtClean="0"/>
              <a:t>εμπειρίες</a:t>
            </a:r>
            <a:r>
              <a:rPr lang="en-US" sz="3600" dirty="0" smtClean="0"/>
              <a:t>, </a:t>
            </a:r>
            <a:r>
              <a:rPr lang="en-US" sz="3600" dirty="0" err="1" smtClean="0"/>
              <a:t>είναι</a:t>
            </a:r>
            <a:r>
              <a:rPr lang="en-US" sz="3600" dirty="0" smtClean="0"/>
              <a:t> </a:t>
            </a:r>
            <a:r>
              <a:rPr lang="en-US" sz="3600" dirty="0" err="1" smtClean="0"/>
              <a:t>λογικό</a:t>
            </a:r>
            <a:r>
              <a:rPr lang="en-US" sz="3600" dirty="0" smtClean="0"/>
              <a:t> </a:t>
            </a:r>
            <a:r>
              <a:rPr lang="en-US" sz="3600" dirty="0" err="1" smtClean="0"/>
              <a:t>πολλοί</a:t>
            </a:r>
            <a:r>
              <a:rPr lang="en-US" sz="3600" dirty="0" smtClean="0"/>
              <a:t> </a:t>
            </a:r>
            <a:r>
              <a:rPr lang="en-US" sz="3600" dirty="0" err="1" smtClean="0"/>
              <a:t>άνδρες</a:t>
            </a:r>
            <a:r>
              <a:rPr lang="en-US" sz="3600" dirty="0" smtClean="0"/>
              <a:t> </a:t>
            </a:r>
            <a:r>
              <a:rPr lang="en-US" sz="3600" dirty="0" err="1" smtClean="0"/>
              <a:t>να</a:t>
            </a:r>
            <a:r>
              <a:rPr lang="en-US" sz="3600" dirty="0" smtClean="0"/>
              <a:t> </a:t>
            </a:r>
            <a:r>
              <a:rPr lang="en-US" sz="3600" dirty="0" err="1" smtClean="0"/>
              <a:t>αναρωτιούνται</a:t>
            </a:r>
            <a:r>
              <a:rPr lang="en-US" sz="3600" dirty="0" smtClean="0"/>
              <a:t>. «</a:t>
            </a:r>
            <a:r>
              <a:rPr lang="en-US" sz="3600" dirty="0" err="1" smtClean="0"/>
              <a:t>Υπήρξα</a:t>
            </a:r>
            <a:r>
              <a:rPr lang="en-US" sz="3600" dirty="0" smtClean="0"/>
              <a:t> </a:t>
            </a:r>
            <a:r>
              <a:rPr lang="en-US" sz="3600" dirty="0" err="1" smtClean="0"/>
              <a:t>και</a:t>
            </a:r>
            <a:r>
              <a:rPr lang="en-US" sz="3600" dirty="0" smtClean="0"/>
              <a:t> </a:t>
            </a:r>
            <a:r>
              <a:rPr lang="en-US" sz="3600" dirty="0" err="1" smtClean="0"/>
              <a:t>εγώ</a:t>
            </a:r>
            <a:r>
              <a:rPr lang="en-US" sz="3600" dirty="0" smtClean="0"/>
              <a:t> </a:t>
            </a:r>
            <a:r>
              <a:rPr lang="en-US" sz="3600" dirty="0" err="1" smtClean="0"/>
              <a:t>κάποια</a:t>
            </a:r>
            <a:r>
              <a:rPr lang="en-US" sz="3600" dirty="0" smtClean="0"/>
              <a:t> </a:t>
            </a:r>
            <a:r>
              <a:rPr lang="en-US" sz="3600" dirty="0" err="1" smtClean="0"/>
              <a:t>στιγμή</a:t>
            </a:r>
            <a:r>
              <a:rPr lang="en-US" sz="3600" dirty="0" smtClean="0"/>
              <a:t> </a:t>
            </a:r>
            <a:r>
              <a:rPr lang="en-US" sz="3600" dirty="0" err="1" smtClean="0"/>
              <a:t>επιθετικός</a:t>
            </a:r>
            <a:r>
              <a:rPr lang="en-US" sz="3600" dirty="0" smtClean="0"/>
              <a:t>;»</a:t>
            </a:r>
          </a:p>
          <a:p>
            <a:endParaRPr lang="en-US" dirty="0" smtClean="0"/>
          </a:p>
          <a:p>
            <a:r>
              <a:rPr lang="el-GR" dirty="0" smtClean="0"/>
              <a:t>.</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lstStyle/>
          <a:p>
            <a:r>
              <a:rPr lang="el-GR" dirty="0" smtClean="0"/>
              <a:t>Οι εκατοντάδες χιλιάδες γυναίκες που έχουν μιλήσει δεν είναι όλες, μακριά από αυτό, φεμινίστριες, αλλά ο λόγος τους έχει φεμινιστική δυναμική και υπόβαθρο και νομιμοποιεί τους αγώνες που διεξάγονται από τις ακτιβίστριες του φεμινισμού για περισσότερο από σαράντα χρόνια. Αυτό που συμβαίνει σήμερα είναι η συνάντηση ανάμεσα στον φεμινισμό, ένα μειοψηφικό κίνημα και αυτή την πληθωρική έκρηξη του λόγου των γυναικών που καταθέτουν επώνυμα ή ανώνυμα τις ιστορίες παρενόχλησης, βίας, κακοποίησης που είχαν υποστεί στο παρελθόν και για τις οποίες ντρέπονταν να μιλήσουν.</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lnSpcReduction="10000"/>
          </a:bodyPr>
          <a:lstStyle/>
          <a:p>
            <a:r>
              <a:rPr lang="en-US" dirty="0" err="1" smtClean="0"/>
              <a:t>Το</a:t>
            </a:r>
            <a:r>
              <a:rPr lang="en-US" dirty="0" smtClean="0"/>
              <a:t> </a:t>
            </a:r>
            <a:r>
              <a:rPr lang="en-US" dirty="0" err="1" smtClean="0"/>
              <a:t>MeToo</a:t>
            </a:r>
            <a:r>
              <a:rPr lang="en-US" dirty="0" smtClean="0"/>
              <a:t> </a:t>
            </a:r>
            <a:r>
              <a:rPr lang="en-US" dirty="0" err="1" smtClean="0"/>
              <a:t>έδωσε</a:t>
            </a:r>
            <a:r>
              <a:rPr lang="en-US" dirty="0" smtClean="0"/>
              <a:t> </a:t>
            </a:r>
            <a:r>
              <a:rPr lang="en-US" dirty="0" err="1" smtClean="0"/>
              <a:t>ώθηση</a:t>
            </a:r>
            <a:r>
              <a:rPr lang="en-US" dirty="0" smtClean="0"/>
              <a:t> </a:t>
            </a:r>
            <a:r>
              <a:rPr lang="en-US" dirty="0" err="1" smtClean="0"/>
              <a:t>στην</a:t>
            </a:r>
            <a:r>
              <a:rPr lang="en-US" dirty="0" smtClean="0"/>
              <a:t> </a:t>
            </a:r>
            <a:r>
              <a:rPr lang="en-US" dirty="0" err="1" smtClean="0"/>
              <a:t>ανάπτυξη</a:t>
            </a:r>
            <a:r>
              <a:rPr lang="en-US" dirty="0" smtClean="0"/>
              <a:t> </a:t>
            </a:r>
            <a:r>
              <a:rPr lang="en-US" dirty="0" err="1" smtClean="0"/>
              <a:t>των</a:t>
            </a:r>
            <a:r>
              <a:rPr lang="en-US" dirty="0" smtClean="0"/>
              <a:t> </a:t>
            </a:r>
            <a:r>
              <a:rPr lang="en-US" dirty="0" err="1" smtClean="0"/>
              <a:t>φεμινιστικών</a:t>
            </a:r>
            <a:r>
              <a:rPr lang="en-US" dirty="0" smtClean="0"/>
              <a:t> </a:t>
            </a:r>
            <a:r>
              <a:rPr lang="en-US" dirty="0" err="1" smtClean="0"/>
              <a:t>αγώνων</a:t>
            </a:r>
            <a:r>
              <a:rPr lang="en-US" dirty="0" smtClean="0"/>
              <a:t> </a:t>
            </a:r>
            <a:r>
              <a:rPr lang="en-US" dirty="0" err="1" smtClean="0"/>
              <a:t>καλλιεργώντας</a:t>
            </a:r>
            <a:r>
              <a:rPr lang="en-US" dirty="0" smtClean="0"/>
              <a:t> </a:t>
            </a:r>
            <a:r>
              <a:rPr lang="en-US" dirty="0" err="1" smtClean="0"/>
              <a:t>την</a:t>
            </a:r>
            <a:r>
              <a:rPr lang="en-US" dirty="0" smtClean="0"/>
              <a:t> </a:t>
            </a:r>
            <a:r>
              <a:rPr lang="en-US" dirty="0" err="1" smtClean="0"/>
              <a:t>ορατότητα</a:t>
            </a:r>
            <a:r>
              <a:rPr lang="en-US" dirty="0" smtClean="0"/>
              <a:t> </a:t>
            </a:r>
            <a:r>
              <a:rPr lang="en-US" dirty="0" err="1" smtClean="0"/>
              <a:t>της</a:t>
            </a:r>
            <a:r>
              <a:rPr lang="en-US" dirty="0" smtClean="0"/>
              <a:t> </a:t>
            </a:r>
            <a:r>
              <a:rPr lang="en-US" dirty="0" err="1" smtClean="0"/>
              <a:t>βίας</a:t>
            </a:r>
            <a:r>
              <a:rPr lang="en-US" dirty="0" smtClean="0"/>
              <a:t> </a:t>
            </a:r>
            <a:r>
              <a:rPr lang="en-US" dirty="0" err="1" smtClean="0"/>
              <a:t>που</a:t>
            </a:r>
            <a:r>
              <a:rPr lang="en-US" dirty="0" smtClean="0"/>
              <a:t> </a:t>
            </a:r>
            <a:r>
              <a:rPr lang="en-US" dirty="0" err="1" smtClean="0"/>
              <a:t>βιώνουν</a:t>
            </a:r>
            <a:r>
              <a:rPr lang="en-US" dirty="0" smtClean="0"/>
              <a:t> </a:t>
            </a:r>
            <a:r>
              <a:rPr lang="en-US" dirty="0" err="1" smtClean="0"/>
              <a:t>οι</a:t>
            </a:r>
            <a:r>
              <a:rPr lang="en-US" dirty="0" smtClean="0"/>
              <a:t> </a:t>
            </a:r>
            <a:r>
              <a:rPr lang="en-US" dirty="0" err="1" smtClean="0"/>
              <a:t>γυναίκες</a:t>
            </a:r>
            <a:r>
              <a:rPr lang="en-US" dirty="0" smtClean="0"/>
              <a:t>. </a:t>
            </a:r>
            <a:r>
              <a:rPr lang="en-US" dirty="0" err="1" smtClean="0"/>
              <a:t>Οι</a:t>
            </a:r>
            <a:r>
              <a:rPr lang="en-US" dirty="0" smtClean="0"/>
              <a:t> </a:t>
            </a:r>
            <a:r>
              <a:rPr lang="en-US" dirty="0" err="1" smtClean="0"/>
              <a:t>φεμινιστικές</a:t>
            </a:r>
            <a:r>
              <a:rPr lang="en-US" dirty="0" smtClean="0"/>
              <a:t> </a:t>
            </a:r>
            <a:r>
              <a:rPr lang="en-US" dirty="0" err="1" smtClean="0"/>
              <a:t>διαδηλώσεις</a:t>
            </a:r>
            <a:r>
              <a:rPr lang="en-US" dirty="0" smtClean="0"/>
              <a:t> </a:t>
            </a:r>
            <a:r>
              <a:rPr lang="en-US" dirty="0" err="1" smtClean="0"/>
              <a:t>σε</a:t>
            </a:r>
            <a:r>
              <a:rPr lang="en-US" dirty="0" smtClean="0"/>
              <a:t> </a:t>
            </a:r>
            <a:r>
              <a:rPr lang="en-US" dirty="0" err="1" smtClean="0"/>
              <a:t>πολλές</a:t>
            </a:r>
            <a:r>
              <a:rPr lang="en-US" dirty="0" smtClean="0"/>
              <a:t> </a:t>
            </a:r>
            <a:r>
              <a:rPr lang="en-US" dirty="0" err="1" smtClean="0"/>
              <a:t>χώρες</a:t>
            </a:r>
            <a:r>
              <a:rPr lang="en-US" dirty="0" smtClean="0"/>
              <a:t> </a:t>
            </a:r>
            <a:r>
              <a:rPr lang="en-US" dirty="0" err="1" smtClean="0"/>
              <a:t>του</a:t>
            </a:r>
            <a:r>
              <a:rPr lang="en-US" dirty="0" smtClean="0"/>
              <a:t> </a:t>
            </a:r>
            <a:r>
              <a:rPr lang="en-US" dirty="0" err="1" smtClean="0"/>
              <a:t>κόσμου</a:t>
            </a:r>
            <a:r>
              <a:rPr lang="en-US" dirty="0" smtClean="0"/>
              <a:t>, </a:t>
            </a:r>
            <a:r>
              <a:rPr lang="en-US" dirty="0" err="1" smtClean="0"/>
              <a:t>οι</a:t>
            </a:r>
            <a:r>
              <a:rPr lang="en-US" dirty="0" smtClean="0"/>
              <a:t> </a:t>
            </a:r>
            <a:r>
              <a:rPr lang="en-US" dirty="0" err="1" smtClean="0"/>
              <a:t>φεμινιστικές</a:t>
            </a:r>
            <a:r>
              <a:rPr lang="en-US" dirty="0" smtClean="0"/>
              <a:t> </a:t>
            </a:r>
            <a:r>
              <a:rPr lang="en-US" dirty="0" err="1" smtClean="0"/>
              <a:t>απεργίες</a:t>
            </a:r>
            <a:r>
              <a:rPr lang="en-US" dirty="0" smtClean="0"/>
              <a:t> </a:t>
            </a:r>
            <a:r>
              <a:rPr lang="en-US" dirty="0" err="1" smtClean="0"/>
              <a:t>που</a:t>
            </a:r>
            <a:r>
              <a:rPr lang="en-US" dirty="0" smtClean="0"/>
              <a:t> </a:t>
            </a:r>
            <a:r>
              <a:rPr lang="en-US" dirty="0" err="1" smtClean="0"/>
              <a:t>ξεκίνησαν</a:t>
            </a:r>
            <a:r>
              <a:rPr lang="en-US" dirty="0" smtClean="0"/>
              <a:t> </a:t>
            </a:r>
            <a:r>
              <a:rPr lang="en-US" dirty="0" err="1" smtClean="0"/>
              <a:t>από</a:t>
            </a:r>
            <a:r>
              <a:rPr lang="en-US" dirty="0" smtClean="0"/>
              <a:t> </a:t>
            </a:r>
            <a:r>
              <a:rPr lang="en-US" dirty="0" err="1" smtClean="0"/>
              <a:t>το</a:t>
            </a:r>
            <a:r>
              <a:rPr lang="en-US" dirty="0" smtClean="0"/>
              <a:t> 2016, </a:t>
            </a:r>
            <a:r>
              <a:rPr lang="en-US" dirty="0" err="1" smtClean="0"/>
              <a:t>φέτος</a:t>
            </a:r>
            <a:r>
              <a:rPr lang="en-US" dirty="0" smtClean="0"/>
              <a:t> </a:t>
            </a:r>
            <a:r>
              <a:rPr lang="en-US" dirty="0" err="1" smtClean="0"/>
              <a:t>φεμινιστική</a:t>
            </a:r>
            <a:r>
              <a:rPr lang="en-US" dirty="0" smtClean="0"/>
              <a:t> </a:t>
            </a:r>
            <a:r>
              <a:rPr lang="en-US" dirty="0" err="1" smtClean="0"/>
              <a:t>απεργία</a:t>
            </a:r>
            <a:r>
              <a:rPr lang="en-US" dirty="0" smtClean="0"/>
              <a:t> </a:t>
            </a:r>
            <a:r>
              <a:rPr lang="en-US" dirty="0" err="1" smtClean="0"/>
              <a:t>διοργανώθηκε</a:t>
            </a:r>
            <a:r>
              <a:rPr lang="en-US" dirty="0" smtClean="0"/>
              <a:t> </a:t>
            </a:r>
            <a:r>
              <a:rPr lang="en-US" dirty="0" err="1" smtClean="0"/>
              <a:t>και</a:t>
            </a:r>
            <a:r>
              <a:rPr lang="en-US" dirty="0" smtClean="0"/>
              <a:t> </a:t>
            </a:r>
            <a:r>
              <a:rPr lang="en-US" dirty="0" err="1" smtClean="0"/>
              <a:t>στη</a:t>
            </a:r>
            <a:r>
              <a:rPr lang="en-US" dirty="0" smtClean="0"/>
              <a:t> </a:t>
            </a:r>
            <a:r>
              <a:rPr lang="en-US" dirty="0" err="1" smtClean="0"/>
              <a:t>χώρα</a:t>
            </a:r>
            <a:r>
              <a:rPr lang="en-US" dirty="0" smtClean="0"/>
              <a:t> </a:t>
            </a:r>
            <a:r>
              <a:rPr lang="en-US" dirty="0" err="1" smtClean="0"/>
              <a:t>μας</a:t>
            </a:r>
            <a:r>
              <a:rPr lang="en-US" dirty="0" smtClean="0"/>
              <a:t>, </a:t>
            </a:r>
            <a:r>
              <a:rPr lang="en-US" dirty="0" err="1" smtClean="0"/>
              <a:t>αλλά</a:t>
            </a:r>
            <a:r>
              <a:rPr lang="en-US" dirty="0" smtClean="0"/>
              <a:t> </a:t>
            </a:r>
            <a:r>
              <a:rPr lang="en-US" dirty="0" err="1" smtClean="0"/>
              <a:t>και</a:t>
            </a:r>
            <a:r>
              <a:rPr lang="en-US" dirty="0" smtClean="0"/>
              <a:t> </a:t>
            </a:r>
            <a:r>
              <a:rPr lang="en-US" dirty="0" err="1" smtClean="0"/>
              <a:t>πολλές</a:t>
            </a:r>
            <a:r>
              <a:rPr lang="en-US" dirty="0" smtClean="0"/>
              <a:t> </a:t>
            </a:r>
            <a:r>
              <a:rPr lang="en-US" dirty="0" err="1" smtClean="0"/>
              <a:t>θεσμικές</a:t>
            </a:r>
            <a:r>
              <a:rPr lang="en-US" dirty="0" smtClean="0"/>
              <a:t> </a:t>
            </a:r>
            <a:r>
              <a:rPr lang="en-US" dirty="0" err="1" smtClean="0"/>
              <a:t>μεταρρυθμίσεις</a:t>
            </a:r>
            <a:r>
              <a:rPr lang="en-US" dirty="0" smtClean="0"/>
              <a:t> </a:t>
            </a:r>
            <a:r>
              <a:rPr lang="en-US" dirty="0" err="1" smtClean="0"/>
              <a:t>σε</a:t>
            </a:r>
            <a:r>
              <a:rPr lang="en-US" dirty="0" smtClean="0"/>
              <a:t> </a:t>
            </a:r>
            <a:r>
              <a:rPr lang="en-US" dirty="0" err="1" smtClean="0"/>
              <a:t>διάφορες</a:t>
            </a:r>
            <a:r>
              <a:rPr lang="en-US" dirty="0" smtClean="0"/>
              <a:t> </a:t>
            </a:r>
            <a:r>
              <a:rPr lang="en-US" dirty="0" err="1" smtClean="0"/>
              <a:t>χώρες</a:t>
            </a:r>
            <a:r>
              <a:rPr lang="en-US" dirty="0" smtClean="0"/>
              <a:t> </a:t>
            </a:r>
            <a:r>
              <a:rPr lang="en-US" dirty="0" err="1" smtClean="0"/>
              <a:t>του</a:t>
            </a:r>
            <a:r>
              <a:rPr lang="en-US" dirty="0" smtClean="0"/>
              <a:t> </a:t>
            </a:r>
            <a:r>
              <a:rPr lang="en-US" dirty="0" err="1" smtClean="0"/>
              <a:t>κόσμου</a:t>
            </a:r>
            <a:r>
              <a:rPr lang="en-US" dirty="0" smtClean="0"/>
              <a:t> </a:t>
            </a:r>
            <a:r>
              <a:rPr lang="en-US" dirty="0" err="1" smtClean="0"/>
              <a:t>έλαβαν</a:t>
            </a:r>
            <a:r>
              <a:rPr lang="en-US" dirty="0" smtClean="0"/>
              <a:t> </a:t>
            </a:r>
            <a:r>
              <a:rPr lang="en-US" dirty="0" err="1" smtClean="0"/>
              <a:t>χώρα</a:t>
            </a:r>
            <a:r>
              <a:rPr lang="en-US" dirty="0" smtClean="0"/>
              <a:t> </a:t>
            </a:r>
            <a:r>
              <a:rPr lang="en-US" dirty="0" err="1" smtClean="0"/>
              <a:t>στον</a:t>
            </a:r>
            <a:r>
              <a:rPr lang="en-US" dirty="0" smtClean="0"/>
              <a:t> </a:t>
            </a:r>
            <a:r>
              <a:rPr lang="en-US" dirty="0" err="1" smtClean="0"/>
              <a:t>απόηχο</a:t>
            </a:r>
            <a:r>
              <a:rPr lang="en-US" dirty="0" smtClean="0"/>
              <a:t> </a:t>
            </a:r>
            <a:r>
              <a:rPr lang="en-US" dirty="0" err="1" smtClean="0"/>
              <a:t>του</a:t>
            </a:r>
            <a:r>
              <a:rPr lang="en-US" dirty="0" smtClean="0"/>
              <a:t> </a:t>
            </a:r>
            <a:r>
              <a:rPr lang="en-US" dirty="0" err="1" smtClean="0"/>
              <a:t>MeToo</a:t>
            </a:r>
            <a:r>
              <a:rPr lang="en-US" dirty="0" smtClean="0"/>
              <a:t>. </a:t>
            </a:r>
            <a:r>
              <a:rPr lang="en-US" dirty="0" err="1" smtClean="0"/>
              <a:t>Αν</a:t>
            </a:r>
            <a:r>
              <a:rPr lang="en-US" dirty="0" smtClean="0"/>
              <a:t> </a:t>
            </a:r>
            <a:r>
              <a:rPr lang="en-US" dirty="0" err="1" smtClean="0"/>
              <a:t>και</a:t>
            </a:r>
            <a:r>
              <a:rPr lang="en-US" dirty="0" smtClean="0"/>
              <a:t> </a:t>
            </a:r>
            <a:r>
              <a:rPr lang="en-US" dirty="0" err="1" smtClean="0"/>
              <a:t>σε</a:t>
            </a:r>
            <a:r>
              <a:rPr lang="en-US" dirty="0" smtClean="0"/>
              <a:t> </a:t>
            </a:r>
            <a:r>
              <a:rPr lang="en-US" dirty="0" err="1" smtClean="0"/>
              <a:t>πολλές</a:t>
            </a:r>
            <a:r>
              <a:rPr lang="en-US" dirty="0" smtClean="0"/>
              <a:t> </a:t>
            </a:r>
            <a:r>
              <a:rPr lang="en-US" dirty="0" err="1" smtClean="0"/>
              <a:t>περιπτώσεις</a:t>
            </a:r>
            <a:r>
              <a:rPr lang="en-US" dirty="0" smtClean="0"/>
              <a:t> </a:t>
            </a:r>
            <a:r>
              <a:rPr lang="en-US" dirty="0" err="1" smtClean="0"/>
              <a:t>των</a:t>
            </a:r>
            <a:r>
              <a:rPr lang="en-US" dirty="0" smtClean="0"/>
              <a:t> </a:t>
            </a:r>
            <a:r>
              <a:rPr lang="en-US" dirty="0" err="1" smtClean="0"/>
              <a:t>όποιων</a:t>
            </a:r>
            <a:r>
              <a:rPr lang="en-US" dirty="0" smtClean="0"/>
              <a:t> </a:t>
            </a:r>
            <a:r>
              <a:rPr lang="en-US" dirty="0" err="1" smtClean="0"/>
              <a:t>μεταρρυθμίσεων</a:t>
            </a:r>
            <a:r>
              <a:rPr lang="en-US" dirty="0" smtClean="0"/>
              <a:t> </a:t>
            </a:r>
            <a:r>
              <a:rPr lang="en-US" dirty="0" err="1" smtClean="0"/>
              <a:t>πχ</a:t>
            </a:r>
            <a:r>
              <a:rPr lang="en-US" dirty="0" smtClean="0"/>
              <a:t> η </a:t>
            </a:r>
            <a:r>
              <a:rPr lang="en-US" dirty="0" err="1" smtClean="0"/>
              <a:t>αλλαγή</a:t>
            </a:r>
            <a:r>
              <a:rPr lang="en-US" dirty="0" smtClean="0"/>
              <a:t> </a:t>
            </a:r>
            <a:r>
              <a:rPr lang="en-US" dirty="0" err="1" smtClean="0"/>
              <a:t>του</a:t>
            </a:r>
            <a:r>
              <a:rPr lang="en-US" dirty="0" smtClean="0"/>
              <a:t> </a:t>
            </a:r>
            <a:r>
              <a:rPr lang="en-US" dirty="0" err="1" smtClean="0"/>
              <a:t>νόμου</a:t>
            </a:r>
            <a:r>
              <a:rPr lang="en-US" dirty="0" smtClean="0"/>
              <a:t> </a:t>
            </a:r>
            <a:r>
              <a:rPr lang="en-US" dirty="0" err="1" smtClean="0"/>
              <a:t>για</a:t>
            </a:r>
            <a:r>
              <a:rPr lang="en-US" dirty="0" smtClean="0"/>
              <a:t> </a:t>
            </a:r>
            <a:r>
              <a:rPr lang="en-US" dirty="0" err="1" smtClean="0"/>
              <a:t>τους</a:t>
            </a:r>
            <a:r>
              <a:rPr lang="en-US" dirty="0" smtClean="0"/>
              <a:t> </a:t>
            </a:r>
            <a:r>
              <a:rPr lang="en-US" dirty="0" err="1" smtClean="0"/>
              <a:t>βιασμούς</a:t>
            </a:r>
            <a:r>
              <a:rPr lang="en-US" dirty="0" smtClean="0"/>
              <a:t> </a:t>
            </a:r>
            <a:r>
              <a:rPr lang="en-US" dirty="0" err="1" smtClean="0"/>
              <a:t>στην</a:t>
            </a:r>
            <a:r>
              <a:rPr lang="en-US" dirty="0" smtClean="0"/>
              <a:t> </a:t>
            </a:r>
            <a:r>
              <a:rPr lang="en-US" dirty="0" err="1" smtClean="0"/>
              <a:t>Σουηδία</a:t>
            </a:r>
            <a:r>
              <a:rPr lang="en-US" dirty="0" smtClean="0"/>
              <a:t>-, </a:t>
            </a:r>
            <a:r>
              <a:rPr lang="en-US" dirty="0" err="1" smtClean="0"/>
              <a:t>νόμος</a:t>
            </a:r>
            <a:r>
              <a:rPr lang="en-US" dirty="0" smtClean="0"/>
              <a:t> </a:t>
            </a:r>
            <a:r>
              <a:rPr lang="en-US" dirty="0" err="1" smtClean="0"/>
              <a:t>για</a:t>
            </a:r>
            <a:r>
              <a:rPr lang="en-US" dirty="0" smtClean="0"/>
              <a:t> </a:t>
            </a:r>
            <a:r>
              <a:rPr lang="en-US" dirty="0" err="1" smtClean="0"/>
              <a:t>την</a:t>
            </a:r>
            <a:r>
              <a:rPr lang="en-US" dirty="0" smtClean="0"/>
              <a:t> </a:t>
            </a:r>
            <a:r>
              <a:rPr lang="en-US" dirty="0" err="1" smtClean="0"/>
              <a:t>παρενόχληση</a:t>
            </a:r>
            <a:r>
              <a:rPr lang="en-US" dirty="0" smtClean="0"/>
              <a:t> </a:t>
            </a:r>
            <a:r>
              <a:rPr lang="en-US" dirty="0" err="1" smtClean="0"/>
              <a:t>στους</a:t>
            </a:r>
            <a:r>
              <a:rPr lang="en-US" dirty="0" smtClean="0"/>
              <a:t> </a:t>
            </a:r>
            <a:r>
              <a:rPr lang="en-US" dirty="0" err="1" smtClean="0"/>
              <a:t>δρόμους</a:t>
            </a:r>
            <a:r>
              <a:rPr lang="en-US" dirty="0" smtClean="0"/>
              <a:t>, </a:t>
            </a:r>
            <a:r>
              <a:rPr lang="en-US" dirty="0" err="1" smtClean="0"/>
              <a:t>στη</a:t>
            </a:r>
            <a:r>
              <a:rPr lang="en-US" dirty="0" smtClean="0"/>
              <a:t> </a:t>
            </a:r>
            <a:r>
              <a:rPr lang="en-US" dirty="0" err="1" smtClean="0"/>
              <a:t>Γαλλία-είχε</a:t>
            </a:r>
            <a:r>
              <a:rPr lang="en-US" dirty="0" smtClean="0"/>
              <a:t> </a:t>
            </a:r>
            <a:r>
              <a:rPr lang="en-US" dirty="0" err="1" smtClean="0"/>
              <a:t>προηγηθεί</a:t>
            </a:r>
            <a:r>
              <a:rPr lang="en-US" dirty="0" smtClean="0"/>
              <a:t> </a:t>
            </a:r>
            <a:r>
              <a:rPr lang="en-US" dirty="0" err="1" smtClean="0"/>
              <a:t>χωρίς</a:t>
            </a:r>
            <a:r>
              <a:rPr lang="en-US" dirty="0" smtClean="0"/>
              <a:t> </a:t>
            </a:r>
            <a:r>
              <a:rPr lang="en-US" dirty="0" err="1" smtClean="0"/>
              <a:t>επιτυχία</a:t>
            </a:r>
            <a:r>
              <a:rPr lang="en-US" dirty="0" smtClean="0"/>
              <a:t> </a:t>
            </a:r>
            <a:r>
              <a:rPr lang="en-US" dirty="0" err="1" smtClean="0"/>
              <a:t>φεμινιστικός</a:t>
            </a:r>
            <a:r>
              <a:rPr lang="en-US" dirty="0" smtClean="0"/>
              <a:t> </a:t>
            </a:r>
            <a:r>
              <a:rPr lang="en-US" dirty="0" err="1" smtClean="0"/>
              <a:t>αγώνας</a:t>
            </a:r>
            <a:r>
              <a:rPr lang="en-US" dirty="0" smtClean="0"/>
              <a:t> </a:t>
            </a:r>
            <a:r>
              <a:rPr lang="en-US" dirty="0" err="1" smtClean="0"/>
              <a:t>πολλών</a:t>
            </a:r>
            <a:r>
              <a:rPr lang="en-US" dirty="0" smtClean="0"/>
              <a:t> </a:t>
            </a:r>
            <a:r>
              <a:rPr lang="en-US" dirty="0" err="1" smtClean="0"/>
              <a:t>χρόνων</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lstStyle/>
          <a:p>
            <a:r>
              <a:rPr lang="en-US" dirty="0" err="1" smtClean="0"/>
              <a:t>Αξιόλογο</a:t>
            </a:r>
            <a:r>
              <a:rPr lang="en-US" dirty="0" smtClean="0"/>
              <a:t> </a:t>
            </a:r>
            <a:r>
              <a:rPr lang="en-US" dirty="0" err="1" smtClean="0"/>
              <a:t>παράδειγμα</a:t>
            </a:r>
            <a:r>
              <a:rPr lang="en-US" dirty="0" smtClean="0"/>
              <a:t> </a:t>
            </a:r>
            <a:r>
              <a:rPr lang="en-US" dirty="0" err="1" smtClean="0"/>
              <a:t>της</a:t>
            </a:r>
            <a:r>
              <a:rPr lang="en-US" dirty="0" smtClean="0"/>
              <a:t> </a:t>
            </a:r>
            <a:r>
              <a:rPr lang="en-US" dirty="0" err="1" smtClean="0"/>
              <a:t>περεταίρω</a:t>
            </a:r>
            <a:r>
              <a:rPr lang="en-US" dirty="0" smtClean="0"/>
              <a:t> </a:t>
            </a:r>
            <a:r>
              <a:rPr lang="en-US" dirty="0" err="1" smtClean="0"/>
              <a:t>καλλιέργειας</a:t>
            </a:r>
            <a:r>
              <a:rPr lang="en-US" dirty="0" smtClean="0"/>
              <a:t> </a:t>
            </a:r>
            <a:r>
              <a:rPr lang="en-US" dirty="0" err="1" smtClean="0"/>
              <a:t>της</a:t>
            </a:r>
            <a:r>
              <a:rPr lang="en-US" dirty="0" smtClean="0"/>
              <a:t> </a:t>
            </a:r>
            <a:r>
              <a:rPr lang="en-US" dirty="0" err="1" smtClean="0"/>
              <a:t>διεκδίκησης</a:t>
            </a:r>
            <a:r>
              <a:rPr lang="en-US" dirty="0" smtClean="0"/>
              <a:t> </a:t>
            </a:r>
            <a:r>
              <a:rPr lang="en-US" dirty="0" err="1" smtClean="0"/>
              <a:t>της</a:t>
            </a:r>
            <a:r>
              <a:rPr lang="en-US" dirty="0" smtClean="0"/>
              <a:t> </a:t>
            </a:r>
            <a:r>
              <a:rPr lang="en-US" dirty="0" err="1" smtClean="0"/>
              <a:t>ορατότητας</a:t>
            </a:r>
            <a:r>
              <a:rPr lang="en-US" dirty="0" smtClean="0"/>
              <a:t> </a:t>
            </a:r>
            <a:r>
              <a:rPr lang="en-US" dirty="0" err="1" smtClean="0"/>
              <a:t>της</a:t>
            </a:r>
            <a:r>
              <a:rPr lang="en-US" dirty="0" smtClean="0"/>
              <a:t> </a:t>
            </a:r>
            <a:r>
              <a:rPr lang="en-US" dirty="0" err="1" smtClean="0"/>
              <a:t>βίας</a:t>
            </a:r>
            <a:r>
              <a:rPr lang="en-US" dirty="0" smtClean="0"/>
              <a:t> </a:t>
            </a:r>
            <a:r>
              <a:rPr lang="en-US" dirty="0" err="1" smtClean="0"/>
              <a:t>που</a:t>
            </a:r>
            <a:r>
              <a:rPr lang="en-US" dirty="0" smtClean="0"/>
              <a:t> </a:t>
            </a:r>
            <a:r>
              <a:rPr lang="en-US" dirty="0" err="1" smtClean="0"/>
              <a:t>βιώνουν</a:t>
            </a:r>
            <a:r>
              <a:rPr lang="en-US" dirty="0" smtClean="0"/>
              <a:t> </a:t>
            </a:r>
            <a:r>
              <a:rPr lang="en-US" dirty="0" err="1" smtClean="0"/>
              <a:t>οι</a:t>
            </a:r>
            <a:r>
              <a:rPr lang="en-US" dirty="0" smtClean="0"/>
              <a:t> </a:t>
            </a:r>
            <a:r>
              <a:rPr lang="en-US" dirty="0" err="1" smtClean="0"/>
              <a:t>γυναίκες</a:t>
            </a:r>
            <a:r>
              <a:rPr lang="en-US" dirty="0" smtClean="0"/>
              <a:t> </a:t>
            </a:r>
            <a:r>
              <a:rPr lang="en-US" dirty="0" err="1" smtClean="0"/>
              <a:t>στο</a:t>
            </a:r>
            <a:r>
              <a:rPr lang="en-US" dirty="0" smtClean="0"/>
              <a:t> </a:t>
            </a:r>
            <a:r>
              <a:rPr lang="en-US" dirty="0" err="1" smtClean="0"/>
              <a:t>δημόσιο</a:t>
            </a:r>
            <a:r>
              <a:rPr lang="en-US" dirty="0" smtClean="0"/>
              <a:t> </a:t>
            </a:r>
            <a:r>
              <a:rPr lang="en-US" dirty="0" err="1" smtClean="0"/>
              <a:t>χώρο</a:t>
            </a:r>
            <a:r>
              <a:rPr lang="en-US" dirty="0" smtClean="0"/>
              <a:t> </a:t>
            </a:r>
            <a:r>
              <a:rPr lang="en-US" dirty="0" err="1" smtClean="0"/>
              <a:t>είναι</a:t>
            </a:r>
            <a:r>
              <a:rPr lang="en-US" dirty="0" smtClean="0"/>
              <a:t> </a:t>
            </a:r>
            <a:r>
              <a:rPr lang="en-US" dirty="0" err="1" smtClean="0"/>
              <a:t>οι</a:t>
            </a:r>
            <a:r>
              <a:rPr lang="en-US" dirty="0" smtClean="0"/>
              <a:t> </a:t>
            </a:r>
            <a:r>
              <a:rPr lang="en-US" dirty="0" err="1" smtClean="0"/>
              <a:t>καμπάνιες</a:t>
            </a:r>
            <a:r>
              <a:rPr lang="en-US" dirty="0" smtClean="0"/>
              <a:t> </a:t>
            </a:r>
            <a:r>
              <a:rPr lang="en-US" dirty="0" err="1" smtClean="0"/>
              <a:t>ενάντια</a:t>
            </a:r>
            <a:r>
              <a:rPr lang="en-US" dirty="0" smtClean="0"/>
              <a:t> </a:t>
            </a:r>
            <a:r>
              <a:rPr lang="en-US" dirty="0" err="1" smtClean="0"/>
              <a:t>στη</a:t>
            </a:r>
            <a:r>
              <a:rPr lang="en-US" dirty="0" smtClean="0"/>
              <a:t> </a:t>
            </a:r>
            <a:r>
              <a:rPr lang="en-US" dirty="0" err="1" smtClean="0"/>
              <a:t>σεξιστική</a:t>
            </a:r>
            <a:r>
              <a:rPr lang="en-US" dirty="0" smtClean="0"/>
              <a:t> </a:t>
            </a:r>
            <a:r>
              <a:rPr lang="en-US" dirty="0" err="1" smtClean="0"/>
              <a:t>και</a:t>
            </a:r>
            <a:r>
              <a:rPr lang="en-US" dirty="0" smtClean="0"/>
              <a:t> </a:t>
            </a:r>
            <a:r>
              <a:rPr lang="en-US" dirty="0" err="1" smtClean="0"/>
              <a:t>σεξουαλική</a:t>
            </a:r>
            <a:r>
              <a:rPr lang="en-US" dirty="0" smtClean="0"/>
              <a:t> </a:t>
            </a:r>
            <a:r>
              <a:rPr lang="en-US" dirty="0" err="1" smtClean="0"/>
              <a:t>παρενόχληση</a:t>
            </a:r>
            <a:r>
              <a:rPr lang="en-US" dirty="0" smtClean="0"/>
              <a:t> </a:t>
            </a:r>
            <a:r>
              <a:rPr lang="en-US" dirty="0" err="1" smtClean="0"/>
              <a:t>στα</a:t>
            </a:r>
            <a:r>
              <a:rPr lang="en-US" dirty="0" smtClean="0"/>
              <a:t> </a:t>
            </a:r>
            <a:r>
              <a:rPr lang="en-US" dirty="0" err="1" smtClean="0"/>
              <a:t>μέσα</a:t>
            </a:r>
            <a:r>
              <a:rPr lang="en-US" dirty="0" smtClean="0"/>
              <a:t> </a:t>
            </a:r>
            <a:r>
              <a:rPr lang="en-US" dirty="0" err="1" smtClean="0"/>
              <a:t>μεταφοράς</a:t>
            </a:r>
            <a:r>
              <a:rPr lang="en-US" dirty="0" smtClean="0"/>
              <a:t> </a:t>
            </a:r>
            <a:r>
              <a:rPr lang="en-US" dirty="0" err="1" smtClean="0"/>
              <a:t>που</a:t>
            </a:r>
            <a:r>
              <a:rPr lang="en-US" dirty="0" smtClean="0"/>
              <a:t> </a:t>
            </a:r>
            <a:r>
              <a:rPr lang="en-US" dirty="0" err="1" smtClean="0"/>
              <a:t>παραμένει</a:t>
            </a:r>
            <a:r>
              <a:rPr lang="en-US" dirty="0" smtClean="0"/>
              <a:t> </a:t>
            </a:r>
            <a:r>
              <a:rPr lang="en-US" dirty="0" err="1" smtClean="0"/>
              <a:t>ατιμώρητη</a:t>
            </a:r>
            <a:r>
              <a:rPr lang="en-US" dirty="0" smtClean="0"/>
              <a:t> </a:t>
            </a:r>
            <a:r>
              <a:rPr lang="en-US" dirty="0" err="1" smtClean="0"/>
              <a:t>με</a:t>
            </a:r>
            <a:r>
              <a:rPr lang="en-US" dirty="0" smtClean="0"/>
              <a:t> </a:t>
            </a:r>
            <a:r>
              <a:rPr lang="en-US" dirty="0" err="1" smtClean="0"/>
              <a:t>την</a:t>
            </a:r>
            <a:r>
              <a:rPr lang="en-US" dirty="0" smtClean="0"/>
              <a:t> </a:t>
            </a:r>
            <a:r>
              <a:rPr lang="en-US" dirty="0" err="1" smtClean="0"/>
              <a:t>ευκαιρία</a:t>
            </a:r>
            <a:r>
              <a:rPr lang="en-US" dirty="0" smtClean="0"/>
              <a:t> </a:t>
            </a:r>
            <a:r>
              <a:rPr lang="en-US" dirty="0" err="1" smtClean="0"/>
              <a:t>της</a:t>
            </a:r>
            <a:r>
              <a:rPr lang="en-US" dirty="0" smtClean="0"/>
              <a:t> </a:t>
            </a:r>
            <a:r>
              <a:rPr lang="en-US" dirty="0" err="1" smtClean="0"/>
              <a:t>ολονύκτιας</a:t>
            </a:r>
            <a:r>
              <a:rPr lang="en-US" dirty="0" smtClean="0"/>
              <a:t> </a:t>
            </a:r>
            <a:r>
              <a:rPr lang="en-US" dirty="0" err="1" smtClean="0"/>
              <a:t>λειτουργίας</a:t>
            </a:r>
            <a:r>
              <a:rPr lang="en-US" dirty="0" smtClean="0"/>
              <a:t> </a:t>
            </a:r>
            <a:r>
              <a:rPr lang="en-US" dirty="0" err="1" smtClean="0"/>
              <a:t>του</a:t>
            </a:r>
            <a:r>
              <a:rPr lang="en-US" dirty="0" smtClean="0"/>
              <a:t> </a:t>
            </a:r>
            <a:r>
              <a:rPr lang="en-US" dirty="0" err="1" smtClean="0"/>
              <a:t>μετρό</a:t>
            </a:r>
            <a:r>
              <a:rPr lang="en-US" dirty="0" smtClean="0"/>
              <a:t> </a:t>
            </a:r>
            <a:r>
              <a:rPr lang="en-US" dirty="0" err="1" smtClean="0"/>
              <a:t>στο</a:t>
            </a:r>
            <a:r>
              <a:rPr lang="en-US" dirty="0" smtClean="0"/>
              <a:t> </a:t>
            </a:r>
            <a:r>
              <a:rPr lang="en-US" dirty="0" err="1" smtClean="0"/>
              <a:t>Παρίσι</a:t>
            </a:r>
            <a:r>
              <a:rPr lang="en-US" dirty="0" smtClean="0"/>
              <a:t> (</a:t>
            </a:r>
            <a:r>
              <a:rPr lang="en-US" dirty="0" err="1" smtClean="0"/>
              <a:t>WagonSansCouillon</a:t>
            </a:r>
            <a:r>
              <a:rPr lang="en-US" dirty="0" smtClean="0"/>
              <a:t>) </a:t>
            </a:r>
            <a:r>
              <a:rPr lang="en-US" dirty="0" err="1" smtClean="0"/>
              <a:t>που</a:t>
            </a:r>
            <a:r>
              <a:rPr lang="en-US" dirty="0" smtClean="0"/>
              <a:t> </a:t>
            </a:r>
            <a:r>
              <a:rPr lang="en-US" dirty="0" err="1" smtClean="0"/>
              <a:t>έρχεται</a:t>
            </a:r>
            <a:r>
              <a:rPr lang="en-US" dirty="0" smtClean="0"/>
              <a:t> </a:t>
            </a:r>
            <a:r>
              <a:rPr lang="en-US" dirty="0" err="1" smtClean="0"/>
              <a:t>ως</a:t>
            </a:r>
            <a:r>
              <a:rPr lang="en-US" dirty="0" smtClean="0"/>
              <a:t> </a:t>
            </a:r>
            <a:r>
              <a:rPr lang="en-US" dirty="0" err="1" smtClean="0"/>
              <a:t>συνέχεια</a:t>
            </a:r>
            <a:r>
              <a:rPr lang="en-US" dirty="0" smtClean="0"/>
              <a:t> </a:t>
            </a:r>
            <a:r>
              <a:rPr lang="en-US" dirty="0" err="1" smtClean="0"/>
              <a:t>και</a:t>
            </a:r>
            <a:r>
              <a:rPr lang="en-US" dirty="0" smtClean="0"/>
              <a:t> </a:t>
            </a:r>
            <a:r>
              <a:rPr lang="en-US" dirty="0" err="1" smtClean="0"/>
              <a:t>μιας</a:t>
            </a:r>
            <a:r>
              <a:rPr lang="en-US" dirty="0" smtClean="0"/>
              <a:t> </a:t>
            </a:r>
            <a:r>
              <a:rPr lang="en-US" dirty="0" err="1" smtClean="0"/>
              <a:t>προηγούμενης</a:t>
            </a:r>
            <a:r>
              <a:rPr lang="en-US" dirty="0" smtClean="0"/>
              <a:t> </a:t>
            </a:r>
            <a:r>
              <a:rPr lang="en-US" dirty="0" err="1" smtClean="0"/>
              <a:t>δημόσιας</a:t>
            </a:r>
            <a:r>
              <a:rPr lang="en-US" dirty="0" smtClean="0"/>
              <a:t> </a:t>
            </a:r>
            <a:r>
              <a:rPr lang="en-US" dirty="0" err="1" smtClean="0"/>
              <a:t>καμπάνιας</a:t>
            </a:r>
            <a:r>
              <a:rPr lang="en-US" dirty="0" smtClean="0"/>
              <a:t> «Take back the Metro» </a:t>
            </a:r>
            <a:r>
              <a:rPr lang="en-US" dirty="0" err="1" smtClean="0"/>
              <a:t>που</a:t>
            </a:r>
            <a:r>
              <a:rPr lang="en-US" dirty="0" smtClean="0"/>
              <a:t> </a:t>
            </a:r>
            <a:r>
              <a:rPr lang="en-US" dirty="0" err="1" smtClean="0"/>
              <a:t>όμως</a:t>
            </a:r>
            <a:r>
              <a:rPr lang="en-US" dirty="0" smtClean="0"/>
              <a:t> </a:t>
            </a:r>
            <a:r>
              <a:rPr lang="en-US" dirty="0" err="1" smtClean="0"/>
              <a:t>δεν</a:t>
            </a:r>
            <a:r>
              <a:rPr lang="en-US" dirty="0" smtClean="0"/>
              <a:t> </a:t>
            </a:r>
            <a:r>
              <a:rPr lang="en-US" dirty="0" err="1" smtClean="0"/>
              <a:t>είχε</a:t>
            </a:r>
            <a:r>
              <a:rPr lang="en-US" dirty="0" smtClean="0"/>
              <a:t> </a:t>
            </a:r>
            <a:r>
              <a:rPr lang="en-US" dirty="0" err="1" smtClean="0"/>
              <a:t>σπουδαία</a:t>
            </a:r>
            <a:r>
              <a:rPr lang="en-US" dirty="0" smtClean="0"/>
              <a:t> </a:t>
            </a:r>
            <a:r>
              <a:rPr lang="en-US" dirty="0" err="1" smtClean="0"/>
              <a:t>αποτελέσματα</a:t>
            </a:r>
            <a:r>
              <a:rPr lang="en-US" dirty="0" smtClean="0"/>
              <a:t>. </a:t>
            </a:r>
            <a:r>
              <a:rPr lang="en-US" dirty="0" err="1" smtClean="0"/>
              <a:t>Και</a:t>
            </a:r>
            <a:r>
              <a:rPr lang="en-US" dirty="0" smtClean="0"/>
              <a:t> </a:t>
            </a:r>
            <a:r>
              <a:rPr lang="en-US" dirty="0" err="1" smtClean="0"/>
              <a:t>υπόψη</a:t>
            </a:r>
            <a:r>
              <a:rPr lang="en-US" dirty="0" smtClean="0"/>
              <a:t> </a:t>
            </a:r>
            <a:r>
              <a:rPr lang="en-US" dirty="0" err="1" smtClean="0"/>
              <a:t>ότι</a:t>
            </a:r>
            <a:r>
              <a:rPr lang="en-US" dirty="0" smtClean="0"/>
              <a:t> </a:t>
            </a:r>
            <a:r>
              <a:rPr lang="en-US" dirty="0" err="1" smtClean="0"/>
              <a:t>στην</a:t>
            </a:r>
            <a:r>
              <a:rPr lang="en-US" dirty="0" smtClean="0"/>
              <a:t> </a:t>
            </a:r>
            <a:r>
              <a:rPr lang="en-US" dirty="0" err="1" smtClean="0"/>
              <a:t>καμπάνια</a:t>
            </a:r>
            <a:r>
              <a:rPr lang="en-US" dirty="0" smtClean="0"/>
              <a:t> </a:t>
            </a:r>
            <a:r>
              <a:rPr lang="en-US" dirty="0" err="1" smtClean="0"/>
              <a:t>συμμετέχει</a:t>
            </a:r>
            <a:r>
              <a:rPr lang="en-US" dirty="0" smtClean="0"/>
              <a:t> η </a:t>
            </a:r>
            <a:r>
              <a:rPr lang="en-US" dirty="0" err="1" smtClean="0"/>
              <a:t>Ράτρ</a:t>
            </a:r>
            <a:r>
              <a:rPr lang="en-US" dirty="0" smtClean="0"/>
              <a:t> (RATR), </a:t>
            </a:r>
            <a:r>
              <a:rPr lang="en-US" dirty="0" err="1" smtClean="0"/>
              <a:t>δηλαδή</a:t>
            </a:r>
            <a:r>
              <a:rPr lang="en-US" dirty="0" smtClean="0"/>
              <a:t> η </a:t>
            </a:r>
            <a:r>
              <a:rPr lang="en-US" dirty="0" err="1" smtClean="0"/>
              <a:t>δημόσια</a:t>
            </a:r>
            <a:r>
              <a:rPr lang="en-US" dirty="0" smtClean="0"/>
              <a:t> </a:t>
            </a:r>
            <a:r>
              <a:rPr lang="en-US" dirty="0" err="1" smtClean="0"/>
              <a:t>επιχείρηση</a:t>
            </a:r>
            <a:r>
              <a:rPr lang="en-US" dirty="0" smtClean="0"/>
              <a:t> </a:t>
            </a:r>
            <a:r>
              <a:rPr lang="en-US" dirty="0" err="1" smtClean="0"/>
              <a:t>των</a:t>
            </a:r>
            <a:r>
              <a:rPr lang="en-US" dirty="0" smtClean="0"/>
              <a:t> </a:t>
            </a:r>
            <a:r>
              <a:rPr lang="en-US" dirty="0" err="1" smtClean="0"/>
              <a:t>μέσων</a:t>
            </a:r>
            <a:r>
              <a:rPr lang="en-US" dirty="0" smtClean="0"/>
              <a:t> ΜΕ</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400" dirty="0" smtClean="0"/>
              <a:t>Αλλαγή κλίματος: από την ατιμωρησία στην τιμωρία</a:t>
            </a:r>
            <a:endParaRPr lang="en-US" sz="2400" dirty="0"/>
          </a:p>
        </p:txBody>
      </p:sp>
      <p:sp>
        <p:nvSpPr>
          <p:cNvPr id="3" name="2 - Θέση περιεχομένου"/>
          <p:cNvSpPr>
            <a:spLocks noGrp="1"/>
          </p:cNvSpPr>
          <p:nvPr>
            <p:ph idx="1"/>
          </p:nvPr>
        </p:nvSpPr>
        <p:spPr/>
        <p:txBody>
          <a:bodyPr>
            <a:noAutofit/>
          </a:bodyPr>
          <a:lstStyle/>
          <a:p>
            <a:endParaRPr lang="el-GR" sz="1600" dirty="0" smtClean="0"/>
          </a:p>
          <a:p>
            <a:endParaRPr lang="el-GR" sz="1600" dirty="0" smtClean="0"/>
          </a:p>
          <a:p>
            <a:r>
              <a:rPr lang="en-US" sz="1600" dirty="0" err="1" smtClean="0"/>
              <a:t>Μια</a:t>
            </a:r>
            <a:r>
              <a:rPr lang="en-US" sz="1600" dirty="0" smtClean="0"/>
              <a:t> </a:t>
            </a:r>
            <a:r>
              <a:rPr lang="en-US" sz="1600" dirty="0" err="1" smtClean="0"/>
              <a:t>σημαντική</a:t>
            </a:r>
            <a:r>
              <a:rPr lang="en-US" sz="1600" dirty="0" smtClean="0"/>
              <a:t> </a:t>
            </a:r>
            <a:r>
              <a:rPr lang="en-US" sz="1600" dirty="0" err="1" smtClean="0"/>
              <a:t>αν</a:t>
            </a:r>
            <a:r>
              <a:rPr lang="en-US" sz="1600" dirty="0" smtClean="0"/>
              <a:t> </a:t>
            </a:r>
            <a:r>
              <a:rPr lang="en-US" sz="1600" dirty="0" err="1" smtClean="0"/>
              <a:t>και</a:t>
            </a:r>
            <a:r>
              <a:rPr lang="en-US" sz="1600" dirty="0" smtClean="0"/>
              <a:t> </a:t>
            </a:r>
            <a:r>
              <a:rPr lang="en-US" sz="1600" dirty="0" err="1" smtClean="0"/>
              <a:t>εύθραυστη</a:t>
            </a:r>
            <a:r>
              <a:rPr lang="en-US" sz="1600" dirty="0" smtClean="0"/>
              <a:t> </a:t>
            </a:r>
            <a:r>
              <a:rPr lang="en-US" sz="1600" dirty="0" err="1" smtClean="0"/>
              <a:t>αλλαγή</a:t>
            </a:r>
            <a:r>
              <a:rPr lang="en-US" sz="1600" dirty="0" smtClean="0"/>
              <a:t> </a:t>
            </a:r>
            <a:r>
              <a:rPr lang="en-US" sz="1600" dirty="0" err="1" smtClean="0"/>
              <a:t>είναι</a:t>
            </a:r>
            <a:r>
              <a:rPr lang="en-US" sz="1600" dirty="0" smtClean="0"/>
              <a:t> </a:t>
            </a:r>
            <a:r>
              <a:rPr lang="en-US" sz="1600" dirty="0" err="1" smtClean="0"/>
              <a:t>ότι</a:t>
            </a:r>
            <a:r>
              <a:rPr lang="en-US" sz="1600" dirty="0" smtClean="0"/>
              <a:t> </a:t>
            </a:r>
            <a:r>
              <a:rPr lang="en-US" sz="1600" dirty="0" err="1" smtClean="0"/>
              <a:t>το</a:t>
            </a:r>
            <a:r>
              <a:rPr lang="en-US" sz="1600" dirty="0" smtClean="0"/>
              <a:t> </a:t>
            </a:r>
            <a:r>
              <a:rPr lang="en-US" sz="1600" dirty="0" err="1" smtClean="0"/>
              <a:t>ΜeΤοο</a:t>
            </a:r>
            <a:r>
              <a:rPr lang="en-US" sz="1600" dirty="0" smtClean="0"/>
              <a:t> </a:t>
            </a:r>
            <a:r>
              <a:rPr lang="en-US" sz="1600" dirty="0" err="1" smtClean="0"/>
              <a:t>αποσταθεροποιεί</a:t>
            </a:r>
            <a:r>
              <a:rPr lang="en-US" sz="1600" dirty="0" smtClean="0"/>
              <a:t> </a:t>
            </a:r>
            <a:r>
              <a:rPr lang="en-US" sz="1600" dirty="0" err="1" smtClean="0"/>
              <a:t>το</a:t>
            </a:r>
            <a:r>
              <a:rPr lang="en-US" sz="1600" dirty="0" smtClean="0"/>
              <a:t> </a:t>
            </a:r>
            <a:r>
              <a:rPr lang="en-US" sz="1600" dirty="0" err="1" smtClean="0"/>
              <a:t>κλίμα</a:t>
            </a:r>
            <a:r>
              <a:rPr lang="en-US" sz="1600" dirty="0" smtClean="0"/>
              <a:t> </a:t>
            </a:r>
            <a:r>
              <a:rPr lang="en-US" sz="1600" dirty="0" err="1" smtClean="0"/>
              <a:t>της</a:t>
            </a:r>
            <a:r>
              <a:rPr lang="en-US" sz="1600" dirty="0" smtClean="0"/>
              <a:t> </a:t>
            </a:r>
            <a:r>
              <a:rPr lang="en-US" sz="1600" dirty="0" err="1" smtClean="0"/>
              <a:t>ατιμωρησίας</a:t>
            </a:r>
            <a:r>
              <a:rPr lang="en-US" sz="1600" dirty="0" smtClean="0"/>
              <a:t>, </a:t>
            </a:r>
            <a:r>
              <a:rPr lang="en-US" sz="1600" dirty="0" err="1" smtClean="0"/>
              <a:t>αφού</a:t>
            </a:r>
            <a:r>
              <a:rPr lang="en-US" sz="1600" dirty="0" smtClean="0"/>
              <a:t> </a:t>
            </a:r>
            <a:r>
              <a:rPr lang="en-US" sz="1600" dirty="0" err="1" smtClean="0"/>
              <a:t>καμιά</a:t>
            </a:r>
            <a:r>
              <a:rPr lang="en-US" sz="1600" dirty="0" smtClean="0"/>
              <a:t> </a:t>
            </a:r>
            <a:r>
              <a:rPr lang="en-US" sz="1600" dirty="0" err="1" smtClean="0"/>
              <a:t>φορά</a:t>
            </a:r>
            <a:r>
              <a:rPr lang="en-US" sz="1600" dirty="0" smtClean="0"/>
              <a:t> η </a:t>
            </a:r>
            <a:r>
              <a:rPr lang="en-US" sz="1600" dirty="0" err="1" smtClean="0"/>
              <a:t>δικαιοσύνη</a:t>
            </a:r>
            <a:r>
              <a:rPr lang="en-US" sz="1600" dirty="0" smtClean="0"/>
              <a:t> </a:t>
            </a:r>
            <a:r>
              <a:rPr lang="en-US" sz="1600" dirty="0" err="1" smtClean="0"/>
              <a:t>νικά</a:t>
            </a:r>
            <a:r>
              <a:rPr lang="en-US" sz="1600" dirty="0" smtClean="0"/>
              <a:t> </a:t>
            </a:r>
            <a:r>
              <a:rPr lang="en-US" sz="1600" dirty="0" err="1" smtClean="0"/>
              <a:t>και</a:t>
            </a:r>
            <a:r>
              <a:rPr lang="en-US" sz="1600" dirty="0" smtClean="0"/>
              <a:t> </a:t>
            </a:r>
            <a:r>
              <a:rPr lang="en-US" sz="1600" dirty="0" err="1" smtClean="0"/>
              <a:t>επιβάλλονται</a:t>
            </a:r>
            <a:r>
              <a:rPr lang="el-GR" sz="1600" dirty="0" smtClean="0"/>
              <a:t> </a:t>
            </a:r>
            <a:r>
              <a:rPr lang="en-US" sz="1600" dirty="0" err="1" smtClean="0"/>
              <a:t>σημαντικές</a:t>
            </a:r>
            <a:r>
              <a:rPr lang="en-US" sz="1600" dirty="0" smtClean="0"/>
              <a:t> </a:t>
            </a:r>
            <a:r>
              <a:rPr lang="en-US" sz="1600" dirty="0" err="1" smtClean="0"/>
              <a:t>ποινές</a:t>
            </a:r>
            <a:r>
              <a:rPr lang="en-US" sz="1600" dirty="0" smtClean="0"/>
              <a:t>, </a:t>
            </a:r>
            <a:r>
              <a:rPr lang="en-US" sz="1600" dirty="0" err="1" smtClean="0"/>
              <a:t>καθαιρέσεις</a:t>
            </a:r>
            <a:r>
              <a:rPr lang="en-US" sz="1600" dirty="0" smtClean="0"/>
              <a:t> </a:t>
            </a:r>
            <a:r>
              <a:rPr lang="en-US" sz="1600" dirty="0" err="1" smtClean="0"/>
              <a:t>από</a:t>
            </a:r>
            <a:r>
              <a:rPr lang="en-US" sz="1600" dirty="0" smtClean="0"/>
              <a:t> </a:t>
            </a:r>
            <a:r>
              <a:rPr lang="en-US" sz="1600" dirty="0" err="1" smtClean="0"/>
              <a:t>θέσεις</a:t>
            </a:r>
            <a:r>
              <a:rPr lang="en-US" sz="1600" dirty="0" smtClean="0"/>
              <a:t> </a:t>
            </a:r>
            <a:r>
              <a:rPr lang="en-US" sz="1600" dirty="0" err="1" smtClean="0"/>
              <a:t>ισχύος</a:t>
            </a:r>
            <a:r>
              <a:rPr lang="en-US" sz="1600" dirty="0" smtClean="0"/>
              <a:t> </a:t>
            </a:r>
            <a:r>
              <a:rPr lang="en-US" sz="1600" dirty="0" err="1" smtClean="0"/>
              <a:t>κλπ</a:t>
            </a:r>
            <a:r>
              <a:rPr lang="en-US" sz="1600" dirty="0" smtClean="0"/>
              <a:t>. </a:t>
            </a:r>
            <a:r>
              <a:rPr lang="en-US" sz="1600" dirty="0" err="1" smtClean="0"/>
              <a:t>Κάποιοι</a:t>
            </a:r>
            <a:r>
              <a:rPr lang="en-US" sz="1600" dirty="0" smtClean="0"/>
              <a:t> </a:t>
            </a:r>
            <a:r>
              <a:rPr lang="en-US" sz="1600" dirty="0" err="1" smtClean="0"/>
              <a:t>όπως</a:t>
            </a:r>
            <a:r>
              <a:rPr lang="en-US" sz="1600" dirty="0" smtClean="0"/>
              <a:t> ο </a:t>
            </a:r>
            <a:r>
              <a:rPr lang="en-US" sz="1600" dirty="0" err="1" smtClean="0"/>
              <a:t>ηθοποιός</a:t>
            </a:r>
            <a:r>
              <a:rPr lang="en-US" sz="1600" dirty="0" smtClean="0"/>
              <a:t> Bill Cosby, </a:t>
            </a:r>
            <a:r>
              <a:rPr lang="en-US" sz="1600" dirty="0" err="1" smtClean="0"/>
              <a:t>προσπαθούν</a:t>
            </a:r>
            <a:r>
              <a:rPr lang="en-US" sz="1600" dirty="0" smtClean="0"/>
              <a:t> </a:t>
            </a:r>
            <a:r>
              <a:rPr lang="en-US" sz="1600" dirty="0" err="1" smtClean="0"/>
              <a:t>με</a:t>
            </a:r>
            <a:r>
              <a:rPr lang="en-US" sz="1600" dirty="0" smtClean="0"/>
              <a:t> </a:t>
            </a:r>
            <a:r>
              <a:rPr lang="en-US" sz="1600" dirty="0" err="1" smtClean="0"/>
              <a:t>κάθε</a:t>
            </a:r>
            <a:r>
              <a:rPr lang="en-US" sz="1600" dirty="0" smtClean="0"/>
              <a:t> </a:t>
            </a:r>
            <a:r>
              <a:rPr lang="en-US" sz="1600" dirty="0" err="1" smtClean="0"/>
              <a:t>τρόπο</a:t>
            </a:r>
            <a:r>
              <a:rPr lang="en-US" sz="1600" dirty="0" smtClean="0"/>
              <a:t> </a:t>
            </a:r>
            <a:r>
              <a:rPr lang="en-US" sz="1600" dirty="0" err="1" smtClean="0"/>
              <a:t>να</a:t>
            </a:r>
            <a:r>
              <a:rPr lang="en-US" sz="1600" dirty="0" smtClean="0"/>
              <a:t> </a:t>
            </a:r>
            <a:r>
              <a:rPr lang="en-US" sz="1600" dirty="0" err="1" smtClean="0"/>
              <a:t>μειώσουν</a:t>
            </a:r>
            <a:r>
              <a:rPr lang="en-US" sz="1600" dirty="0" smtClean="0"/>
              <a:t> </a:t>
            </a:r>
            <a:r>
              <a:rPr lang="en-US" sz="1600" dirty="0" err="1" smtClean="0"/>
              <a:t>τη</a:t>
            </a:r>
            <a:r>
              <a:rPr lang="en-US" sz="1600" dirty="0" smtClean="0"/>
              <a:t> </a:t>
            </a:r>
            <a:r>
              <a:rPr lang="en-US" sz="1600" dirty="0" err="1" smtClean="0"/>
              <a:t>ποινή</a:t>
            </a:r>
            <a:r>
              <a:rPr lang="en-US" sz="1600" dirty="0" smtClean="0"/>
              <a:t> </a:t>
            </a:r>
            <a:r>
              <a:rPr lang="en-US" sz="1600" dirty="0" err="1" smtClean="0"/>
              <a:t>τους</a:t>
            </a:r>
            <a:r>
              <a:rPr lang="en-US" sz="1600" dirty="0" smtClean="0"/>
              <a:t>. </a:t>
            </a:r>
            <a:endParaRPr lang="el-GR" sz="1600" dirty="0" smtClean="0"/>
          </a:p>
          <a:p>
            <a:r>
              <a:rPr lang="en-US" sz="1600" dirty="0" err="1" smtClean="0"/>
              <a:t>Άλλοι</a:t>
            </a:r>
            <a:r>
              <a:rPr lang="en-US" sz="1600" dirty="0" smtClean="0"/>
              <a:t> </a:t>
            </a:r>
            <a:r>
              <a:rPr lang="en-US" sz="1600" dirty="0" err="1" smtClean="0"/>
              <a:t>που</a:t>
            </a:r>
            <a:r>
              <a:rPr lang="en-US" sz="1600" dirty="0" smtClean="0"/>
              <a:t> </a:t>
            </a:r>
            <a:r>
              <a:rPr lang="en-US" sz="1600" dirty="0" err="1" smtClean="0"/>
              <a:t>ισχυρίζονται</a:t>
            </a:r>
            <a:r>
              <a:rPr lang="en-US" sz="1600" dirty="0" smtClean="0"/>
              <a:t>, </a:t>
            </a:r>
            <a:r>
              <a:rPr lang="en-US" sz="1600" dirty="0" err="1" smtClean="0"/>
              <a:t>όπως</a:t>
            </a:r>
            <a:r>
              <a:rPr lang="en-US" sz="1600" dirty="0" smtClean="0"/>
              <a:t> ο Harvey Weinstein, </a:t>
            </a:r>
            <a:r>
              <a:rPr lang="en-US" sz="1600" dirty="0" err="1" smtClean="0"/>
              <a:t>ότι</a:t>
            </a:r>
            <a:r>
              <a:rPr lang="en-US" sz="1600" dirty="0" smtClean="0"/>
              <a:t> η </a:t>
            </a:r>
            <a:r>
              <a:rPr lang="en-US" sz="1600" dirty="0" err="1" smtClean="0"/>
              <a:t>δίκη</a:t>
            </a:r>
            <a:r>
              <a:rPr lang="en-US" sz="1600" dirty="0" smtClean="0"/>
              <a:t> </a:t>
            </a:r>
            <a:r>
              <a:rPr lang="en-US" sz="1600" dirty="0" err="1" smtClean="0"/>
              <a:t>τους</a:t>
            </a:r>
            <a:r>
              <a:rPr lang="en-US" sz="1600" dirty="0" smtClean="0"/>
              <a:t> </a:t>
            </a:r>
            <a:r>
              <a:rPr lang="en-US" sz="1600" dirty="0" err="1" smtClean="0"/>
              <a:t>δεν</a:t>
            </a:r>
            <a:r>
              <a:rPr lang="en-US" sz="1600" dirty="0" smtClean="0"/>
              <a:t> </a:t>
            </a:r>
            <a:r>
              <a:rPr lang="en-US" sz="1600" dirty="0" err="1" smtClean="0"/>
              <a:t>είναι</a:t>
            </a:r>
            <a:r>
              <a:rPr lang="en-US" sz="1600" dirty="0" smtClean="0"/>
              <a:t> "</a:t>
            </a:r>
            <a:r>
              <a:rPr lang="en-US" sz="1600" dirty="0" err="1" smtClean="0"/>
              <a:t>δίκαιη</a:t>
            </a:r>
            <a:r>
              <a:rPr lang="en-US" sz="1600" dirty="0" smtClean="0"/>
              <a:t>". </a:t>
            </a:r>
            <a:r>
              <a:rPr lang="en-US" sz="1600" dirty="0" err="1" smtClean="0"/>
              <a:t>Εκείνοι</a:t>
            </a:r>
            <a:r>
              <a:rPr lang="en-US" sz="1600" dirty="0" smtClean="0"/>
              <a:t> </a:t>
            </a:r>
            <a:r>
              <a:rPr lang="en-US" sz="1600" dirty="0" err="1" smtClean="0"/>
              <a:t>που</a:t>
            </a:r>
            <a:r>
              <a:rPr lang="en-US" sz="1600" dirty="0" smtClean="0"/>
              <a:t>, </a:t>
            </a:r>
            <a:r>
              <a:rPr lang="en-US" sz="1600" dirty="0" err="1" smtClean="0"/>
              <a:t>όπως</a:t>
            </a:r>
            <a:r>
              <a:rPr lang="en-US" sz="1600" dirty="0" smtClean="0"/>
              <a:t> ο </a:t>
            </a:r>
            <a:r>
              <a:rPr lang="en-US" sz="1600" dirty="0" err="1" smtClean="0"/>
              <a:t>τραγουδιστής</a:t>
            </a:r>
            <a:r>
              <a:rPr lang="en-US" sz="1600" dirty="0" smtClean="0"/>
              <a:t> R. Kelly, </a:t>
            </a:r>
            <a:r>
              <a:rPr lang="en-US" sz="1600" dirty="0" err="1" smtClean="0"/>
              <a:t>ισχυρίζονται</a:t>
            </a:r>
            <a:r>
              <a:rPr lang="en-US" sz="1600" dirty="0" smtClean="0"/>
              <a:t> </a:t>
            </a:r>
            <a:r>
              <a:rPr lang="en-US" sz="1600" dirty="0" err="1" smtClean="0"/>
              <a:t>πεισματικά</a:t>
            </a:r>
            <a:r>
              <a:rPr lang="en-US" sz="1600" dirty="0" smtClean="0"/>
              <a:t> </a:t>
            </a:r>
            <a:r>
              <a:rPr lang="en-US" sz="1600" dirty="0" err="1" smtClean="0"/>
              <a:t>ότι</a:t>
            </a:r>
            <a:r>
              <a:rPr lang="en-US" sz="1600" dirty="0" smtClean="0"/>
              <a:t> </a:t>
            </a:r>
            <a:r>
              <a:rPr lang="en-US" sz="1600" dirty="0" err="1" smtClean="0"/>
              <a:t>δεν</a:t>
            </a:r>
            <a:r>
              <a:rPr lang="en-US" sz="1600" dirty="0" smtClean="0"/>
              <a:t> </a:t>
            </a:r>
            <a:r>
              <a:rPr lang="en-US" sz="1600" dirty="0" err="1" smtClean="0"/>
              <a:t>είναι</a:t>
            </a:r>
            <a:r>
              <a:rPr lang="en-US" sz="1600" dirty="0" smtClean="0"/>
              <a:t> </a:t>
            </a:r>
            <a:r>
              <a:rPr lang="en-US" sz="1600" dirty="0" err="1" smtClean="0"/>
              <a:t>ένοχοι</a:t>
            </a:r>
            <a:r>
              <a:rPr lang="en-US" sz="1600" dirty="0" smtClean="0"/>
              <a:t>. </a:t>
            </a:r>
            <a:r>
              <a:rPr lang="en-US" sz="1600" dirty="0" err="1" smtClean="0"/>
              <a:t>Και</a:t>
            </a:r>
            <a:r>
              <a:rPr lang="en-US" sz="1600" dirty="0" smtClean="0"/>
              <a:t> </a:t>
            </a:r>
            <a:r>
              <a:rPr lang="en-US" sz="1600" dirty="0" err="1" smtClean="0"/>
              <a:t>έπειτα</a:t>
            </a:r>
            <a:r>
              <a:rPr lang="en-US" sz="1600" dirty="0" smtClean="0"/>
              <a:t> ο Jeffrey Epstein, ο </a:t>
            </a:r>
            <a:r>
              <a:rPr lang="en-US" sz="1600" dirty="0" err="1" smtClean="0"/>
              <a:t>εκατομμυριούχος</a:t>
            </a:r>
            <a:r>
              <a:rPr lang="en-US" sz="1600" dirty="0" smtClean="0"/>
              <a:t> </a:t>
            </a:r>
            <a:r>
              <a:rPr lang="en-US" sz="1600" dirty="0" err="1" smtClean="0"/>
              <a:t>της</a:t>
            </a:r>
            <a:r>
              <a:rPr lang="en-US" sz="1600" dirty="0" smtClean="0"/>
              <a:t> </a:t>
            </a:r>
            <a:r>
              <a:rPr lang="en-US" sz="1600" dirty="0" err="1" smtClean="0"/>
              <a:t>Νέας</a:t>
            </a:r>
            <a:r>
              <a:rPr lang="en-US" sz="1600" dirty="0" smtClean="0"/>
              <a:t> </a:t>
            </a:r>
            <a:r>
              <a:rPr lang="en-US" sz="1600" dirty="0" err="1" smtClean="0"/>
              <a:t>Υόρκης</a:t>
            </a:r>
            <a:r>
              <a:rPr lang="en-US" sz="1600" dirty="0" smtClean="0"/>
              <a:t>, ο </a:t>
            </a:r>
            <a:r>
              <a:rPr lang="en-US" sz="1600" dirty="0" err="1" smtClean="0"/>
              <a:t>οποίος</a:t>
            </a:r>
            <a:r>
              <a:rPr lang="en-US" sz="1600" dirty="0" smtClean="0"/>
              <a:t> </a:t>
            </a:r>
            <a:r>
              <a:rPr lang="en-US" sz="1600" dirty="0" err="1" smtClean="0"/>
              <a:t>αυτοκτόνησε</a:t>
            </a:r>
            <a:r>
              <a:rPr lang="en-US" sz="1600" dirty="0" smtClean="0"/>
              <a:t> </a:t>
            </a:r>
            <a:r>
              <a:rPr lang="en-US" sz="1600" dirty="0" err="1" smtClean="0"/>
              <a:t>στη</a:t>
            </a:r>
            <a:r>
              <a:rPr lang="en-US" sz="1600" dirty="0" smtClean="0"/>
              <a:t> </a:t>
            </a:r>
            <a:r>
              <a:rPr lang="en-US" sz="1600" dirty="0" err="1" smtClean="0"/>
              <a:t>φυλακή</a:t>
            </a:r>
            <a:r>
              <a:rPr lang="en-US" sz="1600" dirty="0" smtClean="0"/>
              <a:t> </a:t>
            </a:r>
            <a:r>
              <a:rPr lang="en-US" sz="1600" dirty="0" err="1" smtClean="0"/>
              <a:t>στις</a:t>
            </a:r>
            <a:r>
              <a:rPr lang="en-US" sz="1600" dirty="0" smtClean="0"/>
              <a:t> 10 </a:t>
            </a:r>
            <a:r>
              <a:rPr lang="en-US" sz="1600" dirty="0" err="1" smtClean="0"/>
              <a:t>Αυγούστου</a:t>
            </a:r>
            <a:r>
              <a:rPr lang="en-US" sz="1600" dirty="0" smtClean="0"/>
              <a:t>, </a:t>
            </a:r>
            <a:r>
              <a:rPr lang="en-US" sz="1600" dirty="0" err="1" smtClean="0"/>
              <a:t>ακόμη</a:t>
            </a:r>
            <a:r>
              <a:rPr lang="en-US" sz="1600" dirty="0" smtClean="0"/>
              <a:t> </a:t>
            </a:r>
            <a:r>
              <a:rPr lang="en-US" sz="1600" dirty="0" err="1" smtClean="0"/>
              <a:t>και</a:t>
            </a:r>
            <a:r>
              <a:rPr lang="en-US" sz="1600" dirty="0" smtClean="0"/>
              <a:t> </a:t>
            </a:r>
            <a:r>
              <a:rPr lang="en-US" sz="1600" dirty="0" err="1" smtClean="0"/>
              <a:t>πριν</a:t>
            </a:r>
            <a:r>
              <a:rPr lang="en-US" sz="1600" dirty="0" smtClean="0"/>
              <a:t> </a:t>
            </a:r>
            <a:r>
              <a:rPr lang="en-US" sz="1600" dirty="0" err="1" smtClean="0"/>
              <a:t>από</a:t>
            </a:r>
            <a:r>
              <a:rPr lang="en-US" sz="1600" dirty="0" smtClean="0"/>
              <a:t> </a:t>
            </a:r>
            <a:r>
              <a:rPr lang="en-US" sz="1600" dirty="0" err="1" smtClean="0"/>
              <a:t>την</a:t>
            </a:r>
            <a:r>
              <a:rPr lang="en-US" sz="1600" dirty="0" smtClean="0"/>
              <a:t> </a:t>
            </a:r>
            <a:r>
              <a:rPr lang="en-US" sz="1600" dirty="0" err="1" smtClean="0"/>
              <a:t>έναρξη</a:t>
            </a:r>
            <a:r>
              <a:rPr lang="en-US" sz="1600" dirty="0" smtClean="0"/>
              <a:t> </a:t>
            </a:r>
            <a:r>
              <a:rPr lang="en-US" sz="1600" dirty="0" err="1" smtClean="0"/>
              <a:t>της</a:t>
            </a:r>
            <a:r>
              <a:rPr lang="en-US" sz="1600" dirty="0" smtClean="0"/>
              <a:t> </a:t>
            </a:r>
            <a:r>
              <a:rPr lang="en-US" sz="1600" dirty="0" err="1" smtClean="0"/>
              <a:t>δίκης</a:t>
            </a:r>
            <a:r>
              <a:rPr lang="en-US" sz="1600" dirty="0" smtClean="0"/>
              <a:t> </a:t>
            </a:r>
            <a:r>
              <a:rPr lang="en-US" sz="1600" dirty="0" err="1" smtClean="0"/>
              <a:t>του</a:t>
            </a:r>
            <a:r>
              <a:rPr lang="el-GR" sz="1600" dirty="0" smtClean="0"/>
              <a:t>. Ο </a:t>
            </a:r>
            <a:r>
              <a:rPr lang="en-US" sz="1600" dirty="0" err="1" smtClean="0"/>
              <a:t>ισλαμολόγος</a:t>
            </a:r>
            <a:r>
              <a:rPr lang="en-US" sz="1600" dirty="0" smtClean="0"/>
              <a:t> </a:t>
            </a:r>
            <a:r>
              <a:rPr lang="en-US" sz="1600" dirty="0" err="1" smtClean="0"/>
              <a:t>καθηγητής</a:t>
            </a:r>
            <a:r>
              <a:rPr lang="en-US" sz="1600" dirty="0" smtClean="0"/>
              <a:t> </a:t>
            </a:r>
            <a:r>
              <a:rPr lang="en-US" sz="1600" dirty="0" err="1" smtClean="0"/>
              <a:t>Ταρίκ</a:t>
            </a:r>
            <a:r>
              <a:rPr lang="en-US" sz="1600" dirty="0" smtClean="0"/>
              <a:t> </a:t>
            </a:r>
            <a:r>
              <a:rPr lang="en-US" sz="1600" dirty="0" err="1" smtClean="0"/>
              <a:t>Ραμαντάν</a:t>
            </a:r>
            <a:r>
              <a:rPr lang="en-US" sz="1600" dirty="0" smtClean="0"/>
              <a:t> </a:t>
            </a:r>
            <a:r>
              <a:rPr lang="en-US" sz="1600" dirty="0" err="1" smtClean="0"/>
              <a:t>προσπαθεί</a:t>
            </a:r>
            <a:r>
              <a:rPr lang="en-US" sz="1600" dirty="0" smtClean="0"/>
              <a:t> </a:t>
            </a:r>
            <a:r>
              <a:rPr lang="en-US" sz="1600" dirty="0" err="1" smtClean="0"/>
              <a:t>να</a:t>
            </a:r>
            <a:r>
              <a:rPr lang="en-US" sz="1600" dirty="0" smtClean="0"/>
              <a:t> </a:t>
            </a:r>
            <a:r>
              <a:rPr lang="en-US" sz="1600" dirty="0" err="1" smtClean="0"/>
              <a:t>βγει</a:t>
            </a:r>
            <a:r>
              <a:rPr lang="en-US" sz="1600" dirty="0" smtClean="0"/>
              <a:t> </a:t>
            </a:r>
            <a:r>
              <a:rPr lang="en-US" sz="1600" dirty="0" err="1" smtClean="0"/>
              <a:t>από</a:t>
            </a:r>
            <a:r>
              <a:rPr lang="en-US" sz="1600" dirty="0" smtClean="0"/>
              <a:t> </a:t>
            </a:r>
            <a:r>
              <a:rPr lang="en-US" sz="1600" dirty="0" err="1" smtClean="0"/>
              <a:t>πάνω</a:t>
            </a:r>
            <a:r>
              <a:rPr lang="en-US" sz="1600" dirty="0" smtClean="0"/>
              <a:t>, </a:t>
            </a:r>
            <a:r>
              <a:rPr lang="en-US" sz="1600" dirty="0" err="1" smtClean="0"/>
              <a:t>κατηγορώντας</a:t>
            </a:r>
            <a:r>
              <a:rPr lang="en-US" sz="1600" dirty="0" smtClean="0"/>
              <a:t> </a:t>
            </a:r>
            <a:r>
              <a:rPr lang="en-US" sz="1600" dirty="0" err="1" smtClean="0"/>
              <a:t>για</a:t>
            </a:r>
            <a:r>
              <a:rPr lang="en-US" sz="1600" dirty="0" smtClean="0"/>
              <a:t> </a:t>
            </a:r>
            <a:r>
              <a:rPr lang="en-US" sz="1600" dirty="0" err="1" smtClean="0"/>
              <a:t>συνομωσία</a:t>
            </a:r>
            <a:r>
              <a:rPr lang="en-US" sz="1600" dirty="0" smtClean="0"/>
              <a:t> </a:t>
            </a:r>
            <a:r>
              <a:rPr lang="en-US" sz="1600" dirty="0" err="1" smtClean="0"/>
              <a:t>και</a:t>
            </a:r>
            <a:r>
              <a:rPr lang="en-US" sz="1600" dirty="0" smtClean="0"/>
              <a:t> </a:t>
            </a:r>
            <a:r>
              <a:rPr lang="en-US" sz="1600" dirty="0" err="1" smtClean="0"/>
              <a:t>ισλαμοφοβία</a:t>
            </a:r>
            <a:r>
              <a:rPr lang="en-US" sz="1600" dirty="0" smtClean="0"/>
              <a:t>. </a:t>
            </a:r>
            <a:r>
              <a:rPr lang="en-US" sz="1600" dirty="0" err="1" smtClean="0"/>
              <a:t>Για</a:t>
            </a:r>
            <a:r>
              <a:rPr lang="en-US" sz="1600" dirty="0" smtClean="0"/>
              <a:t> </a:t>
            </a:r>
            <a:r>
              <a:rPr lang="en-US" sz="1600" dirty="0" err="1" smtClean="0"/>
              <a:t>πολλούς</a:t>
            </a:r>
            <a:r>
              <a:rPr lang="en-US" sz="1600" dirty="0" smtClean="0"/>
              <a:t> </a:t>
            </a:r>
            <a:r>
              <a:rPr lang="en-US" sz="1600" dirty="0" err="1" smtClean="0"/>
              <a:t>από</a:t>
            </a:r>
            <a:r>
              <a:rPr lang="en-US" sz="1600" dirty="0" smtClean="0"/>
              <a:t> </a:t>
            </a:r>
            <a:r>
              <a:rPr lang="en-US" sz="1600" dirty="0" err="1" smtClean="0"/>
              <a:t>αυτούς</a:t>
            </a:r>
            <a:r>
              <a:rPr lang="en-US" sz="1600" dirty="0" smtClean="0"/>
              <a:t> η </a:t>
            </a:r>
            <a:r>
              <a:rPr lang="en-US" sz="1600" dirty="0" err="1" smtClean="0"/>
              <a:t>σεξουαλική</a:t>
            </a:r>
            <a:r>
              <a:rPr lang="en-US" sz="1600" dirty="0" smtClean="0"/>
              <a:t> </a:t>
            </a:r>
            <a:r>
              <a:rPr lang="en-US" sz="1600" dirty="0" err="1" smtClean="0"/>
              <a:t>τους</a:t>
            </a:r>
            <a:r>
              <a:rPr lang="en-US" sz="1600" dirty="0" smtClean="0"/>
              <a:t> </a:t>
            </a:r>
            <a:r>
              <a:rPr lang="en-US" sz="1600" dirty="0" err="1" smtClean="0"/>
              <a:t>επιθετικότητα</a:t>
            </a:r>
            <a:r>
              <a:rPr lang="en-US" sz="1600" dirty="0" smtClean="0"/>
              <a:t> </a:t>
            </a:r>
            <a:r>
              <a:rPr lang="en-US" sz="1600" dirty="0" err="1" smtClean="0"/>
              <a:t>ήταν</a:t>
            </a:r>
            <a:r>
              <a:rPr lang="en-US" sz="1600" dirty="0" smtClean="0"/>
              <a:t> </a:t>
            </a:r>
            <a:r>
              <a:rPr lang="en-US" sz="1600" dirty="0" err="1" smtClean="0"/>
              <a:t>γνωστή</a:t>
            </a:r>
            <a:r>
              <a:rPr lang="en-US" sz="1600" dirty="0" smtClean="0"/>
              <a:t> </a:t>
            </a:r>
            <a:r>
              <a:rPr lang="en-US" sz="1600" dirty="0" err="1" smtClean="0"/>
              <a:t>επί</a:t>
            </a:r>
            <a:r>
              <a:rPr lang="en-US" sz="1600" dirty="0" smtClean="0"/>
              <a:t> </a:t>
            </a:r>
            <a:r>
              <a:rPr lang="en-US" sz="1600" dirty="0" err="1" smtClean="0"/>
              <a:t>χρόνια</a:t>
            </a:r>
            <a:r>
              <a:rPr lang="en-US" sz="1600" dirty="0" smtClean="0"/>
              <a:t> ή </a:t>
            </a:r>
            <a:r>
              <a:rPr lang="en-US" sz="1600" dirty="0" err="1" smtClean="0"/>
              <a:t>και</a:t>
            </a:r>
            <a:r>
              <a:rPr lang="en-US" sz="1600" dirty="0" smtClean="0"/>
              <a:t> 10ετίες</a:t>
            </a:r>
            <a:r>
              <a:rPr lang="el-GR" sz="1600" dirty="0" smtClean="0"/>
              <a:t>.</a:t>
            </a:r>
            <a:endParaRPr lang="en-US" sz="1600"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n-US" sz="2400" b="1" dirty="0" err="1" smtClean="0"/>
              <a:t>Επίλογος</a:t>
            </a:r>
            <a:r>
              <a:rPr lang="en-US" sz="2400" b="1" dirty="0" smtClean="0"/>
              <a:t>: </a:t>
            </a:r>
            <a:r>
              <a:rPr lang="en-US" sz="2400" b="1" dirty="0" err="1" smtClean="0"/>
              <a:t>Υπάρχει</a:t>
            </a:r>
            <a:r>
              <a:rPr lang="en-US" sz="2400" b="1" dirty="0" smtClean="0"/>
              <a:t> </a:t>
            </a:r>
            <a:r>
              <a:rPr lang="en-US" sz="2400" b="1" dirty="0" err="1" smtClean="0"/>
              <a:t>ένα</a:t>
            </a:r>
            <a:r>
              <a:rPr lang="en-US" sz="2400" b="1" dirty="0" smtClean="0"/>
              <a:t> </a:t>
            </a:r>
            <a:r>
              <a:rPr lang="en-US" sz="2400" b="1" dirty="0" err="1" smtClean="0"/>
              <a:t>πριν</a:t>
            </a:r>
            <a:r>
              <a:rPr lang="en-US" sz="2400" b="1" dirty="0" smtClean="0"/>
              <a:t> </a:t>
            </a:r>
            <a:r>
              <a:rPr lang="en-US" sz="2400" b="1" dirty="0" err="1" smtClean="0"/>
              <a:t>και</a:t>
            </a:r>
            <a:r>
              <a:rPr lang="en-US" sz="2400" b="1" dirty="0" smtClean="0"/>
              <a:t> </a:t>
            </a:r>
            <a:r>
              <a:rPr lang="en-US" sz="2400" b="1" dirty="0" err="1" smtClean="0"/>
              <a:t>ένα</a:t>
            </a:r>
            <a:r>
              <a:rPr lang="en-US" sz="2400" b="1" dirty="0" smtClean="0"/>
              <a:t> </a:t>
            </a:r>
            <a:r>
              <a:rPr lang="en-US" sz="2400" b="1" dirty="0" err="1" smtClean="0"/>
              <a:t>μετά</a:t>
            </a:r>
            <a:r>
              <a:rPr lang="en-US" sz="2400" b="1" dirty="0" smtClean="0"/>
              <a:t> </a:t>
            </a:r>
            <a:r>
              <a:rPr lang="en-US" sz="2400" b="1" dirty="0" err="1" smtClean="0"/>
              <a:t>την</a:t>
            </a:r>
            <a:r>
              <a:rPr lang="en-US" sz="2400" b="1" dirty="0" smtClean="0"/>
              <a:t> </a:t>
            </a:r>
            <a:r>
              <a:rPr lang="en-US" sz="2400" b="1" dirty="0" err="1" smtClean="0"/>
              <a:t>υπόθεση</a:t>
            </a:r>
            <a:r>
              <a:rPr lang="en-US" sz="2400" b="1" dirty="0" smtClean="0"/>
              <a:t> </a:t>
            </a:r>
            <a:r>
              <a:rPr lang="en-US" sz="2400" b="1" dirty="0" err="1" smtClean="0"/>
              <a:t>Γουάινστιν</a:t>
            </a:r>
            <a:r>
              <a:rPr lang="en-US" sz="2400" b="1" dirty="0" smtClean="0"/>
              <a:t>;</a:t>
            </a:r>
            <a:r>
              <a:rPr lang="en-US" sz="2400" dirty="0" smtClean="0"/>
              <a:t/>
            </a:r>
            <a:br>
              <a:rPr lang="en-US" sz="2400" dirty="0" smtClean="0"/>
            </a:br>
            <a:endParaRPr lang="en-US" sz="2400" dirty="0"/>
          </a:p>
        </p:txBody>
      </p:sp>
      <p:sp>
        <p:nvSpPr>
          <p:cNvPr id="3" name="2 - Θέση περιεχομένου"/>
          <p:cNvSpPr>
            <a:spLocks noGrp="1"/>
          </p:cNvSpPr>
          <p:nvPr>
            <p:ph idx="1"/>
          </p:nvPr>
        </p:nvSpPr>
        <p:spPr/>
        <p:txBody>
          <a:bodyPr/>
          <a:lstStyle/>
          <a:p>
            <a:r>
              <a:rPr lang="el-GR" dirty="0" smtClean="0"/>
              <a:t>Η υπόθεση Χάρβεϊ </a:t>
            </a:r>
            <a:r>
              <a:rPr lang="el-GR" dirty="0" err="1" smtClean="0"/>
              <a:t>Γουάινστιν</a:t>
            </a:r>
            <a:r>
              <a:rPr lang="el-GR" dirty="0" smtClean="0"/>
              <a:t> μπορεί να θεωρηθεί σημείο καμπής που έκανε δυνατή την δημόσια αποκάλυψη της βίας που βιώνουν οι γυναίκες στις πατριαρχικές μας κοινωνίες.</a:t>
            </a:r>
          </a:p>
          <a:p>
            <a:r>
              <a:rPr lang="el-GR" dirty="0" smtClean="0"/>
              <a:t>Το </a:t>
            </a:r>
            <a:r>
              <a:rPr lang="en-US" dirty="0" err="1" smtClean="0"/>
              <a:t>MeToo</a:t>
            </a:r>
            <a:r>
              <a:rPr lang="el-GR" dirty="0" smtClean="0"/>
              <a:t> είναι ένα σημαντικό γεγονός. Πρώτον, από την έκταση που πήρε ο λόγος των γυναικών, το φαινόμενο ξεκινά από το Χόλυγουντ, αλλά έφτασε μέχρι τις μοναχές του Βατικανού, οι οποίες ακολουθώντας το #</a:t>
            </a:r>
            <a:r>
              <a:rPr lang="en-US" dirty="0" err="1" smtClean="0"/>
              <a:t>MeToo</a:t>
            </a:r>
            <a:r>
              <a:rPr lang="el-GR" dirty="0" smtClean="0"/>
              <a:t>, αμφισβήτησαν τους προϊσταμένους τους και τη χαμηλή τους εκτίμηση από την Εκκλησία.</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F9FE3D-7730-4694-8216-F43252952244}"/>
              </a:ext>
            </a:extLst>
          </p:cNvPr>
          <p:cNvSpPr>
            <a:spLocks noGrp="1"/>
          </p:cNvSpPr>
          <p:nvPr>
            <p:ph type="title"/>
          </p:nvPr>
        </p:nvSpPr>
        <p:spPr/>
        <p:txBody>
          <a:bodyPr>
            <a:noAutofit/>
          </a:bodyPr>
          <a:lstStyle/>
          <a:p>
            <a:pPr algn="ctr"/>
            <a:r>
              <a:rPr lang="en-US" sz="1600" dirty="0">
                <a:cs typeface="Arial"/>
              </a:rPr>
              <a:t>ΘΕΜΑΤΑ </a:t>
            </a:r>
            <a:r>
              <a:rPr lang="en-US" sz="1600" dirty="0" smtClean="0">
                <a:cs typeface="Arial"/>
              </a:rPr>
              <a:t>ΕΝΝΟΙ</a:t>
            </a:r>
            <a:r>
              <a:rPr lang="el-GR" sz="1600" dirty="0" smtClean="0">
                <a:cs typeface="Arial"/>
              </a:rPr>
              <a:t>Ο</a:t>
            </a:r>
            <a:r>
              <a:rPr lang="en-US" sz="1600" dirty="0" smtClean="0">
                <a:cs typeface="Arial"/>
              </a:rPr>
              <a:t>ΛΟΓΙΚ</a:t>
            </a:r>
            <a:r>
              <a:rPr lang="el-GR" sz="1600" dirty="0" smtClean="0">
                <a:cs typeface="Arial"/>
              </a:rPr>
              <a:t>ΟΥ</a:t>
            </a:r>
            <a:r>
              <a:rPr lang="en-US" sz="1600" dirty="0" smtClean="0">
                <a:cs typeface="Arial"/>
              </a:rPr>
              <a:t> ΠΡΟΣΔΙΟΡΙΣΜ</a:t>
            </a:r>
            <a:r>
              <a:rPr lang="el-GR" sz="1600" dirty="0" smtClean="0">
                <a:cs typeface="Arial"/>
              </a:rPr>
              <a:t>ΟΥ ΤΩΝ</a:t>
            </a:r>
            <a:r>
              <a:rPr lang="en-US" sz="1600" dirty="0" smtClean="0">
                <a:cs typeface="Arial"/>
              </a:rPr>
              <a:t> ΚΟΙΝΩΝΙΚ</a:t>
            </a:r>
            <a:r>
              <a:rPr lang="el-GR" sz="1600" dirty="0" smtClean="0">
                <a:cs typeface="Arial"/>
              </a:rPr>
              <a:t>ΩΝ</a:t>
            </a:r>
            <a:r>
              <a:rPr lang="en-US" sz="1600" dirty="0" smtClean="0">
                <a:cs typeface="Arial"/>
              </a:rPr>
              <a:t> ΚΙΝΗΜΑ</a:t>
            </a:r>
            <a:r>
              <a:rPr lang="el-GR" sz="1600" dirty="0" smtClean="0">
                <a:cs typeface="Arial"/>
              </a:rPr>
              <a:t>ΤΩΝ</a:t>
            </a:r>
            <a:endParaRPr lang="en-US" sz="1600" dirty="0">
              <a:cs typeface="Arial"/>
            </a:endParaRPr>
          </a:p>
        </p:txBody>
      </p:sp>
      <p:sp>
        <p:nvSpPr>
          <p:cNvPr id="3" name="Content Placeholder 2">
            <a:extLst>
              <a:ext uri="{FF2B5EF4-FFF2-40B4-BE49-F238E27FC236}">
                <a16:creationId xmlns="" xmlns:a16="http://schemas.microsoft.com/office/drawing/2014/main" id="{4749B9BD-B789-46E0-A409-30D3FC16AE61}"/>
              </a:ext>
            </a:extLst>
          </p:cNvPr>
          <p:cNvSpPr>
            <a:spLocks noGrp="1"/>
          </p:cNvSpPr>
          <p:nvPr>
            <p:ph idx="1"/>
          </p:nvPr>
        </p:nvSpPr>
        <p:spPr/>
        <p:txBody>
          <a:bodyPr>
            <a:noAutofit/>
          </a:bodyPr>
          <a:lstStyle/>
          <a:p>
            <a:pPr marL="344170" indent="-344170"/>
            <a:r>
              <a:rPr lang="en-US" sz="1800" dirty="0">
                <a:cs typeface="Arial"/>
              </a:rPr>
              <a:t>Η </a:t>
            </a:r>
            <a:r>
              <a:rPr lang="en-US" sz="1800" dirty="0" err="1">
                <a:cs typeface="Arial"/>
              </a:rPr>
              <a:t>θεωρία</a:t>
            </a:r>
            <a:r>
              <a:rPr lang="en-US" sz="1800" dirty="0">
                <a:cs typeface="Arial"/>
              </a:rPr>
              <a:t> </a:t>
            </a:r>
            <a:r>
              <a:rPr lang="en-US" sz="1800" dirty="0" err="1">
                <a:cs typeface="Arial"/>
              </a:rPr>
              <a:t>των</a:t>
            </a:r>
            <a:r>
              <a:rPr lang="en-US" sz="1800" dirty="0">
                <a:cs typeface="Arial"/>
              </a:rPr>
              <a:t> </a:t>
            </a:r>
            <a:r>
              <a:rPr lang="en-US" sz="1800" dirty="0" err="1">
                <a:cs typeface="Arial"/>
              </a:rPr>
              <a:t>κοινωνικών</a:t>
            </a:r>
            <a:r>
              <a:rPr lang="en-US" sz="1800" dirty="0">
                <a:cs typeface="Arial"/>
              </a:rPr>
              <a:t> </a:t>
            </a:r>
            <a:r>
              <a:rPr lang="en-US" sz="1800" dirty="0" err="1">
                <a:cs typeface="Arial"/>
              </a:rPr>
              <a:t>κινηματων</a:t>
            </a:r>
            <a:r>
              <a:rPr lang="en-US" sz="1800" dirty="0">
                <a:cs typeface="Arial"/>
              </a:rPr>
              <a:t> </a:t>
            </a:r>
            <a:r>
              <a:rPr lang="en-US" sz="1800" dirty="0" err="1">
                <a:cs typeface="Arial"/>
              </a:rPr>
              <a:t>αναπτύσεται</a:t>
            </a:r>
            <a:r>
              <a:rPr lang="en-US" sz="1800" dirty="0">
                <a:cs typeface="Arial"/>
              </a:rPr>
              <a:t> </a:t>
            </a:r>
            <a:r>
              <a:rPr lang="en-US" sz="1800" dirty="0" err="1">
                <a:cs typeface="Arial"/>
              </a:rPr>
              <a:t>προς</a:t>
            </a:r>
            <a:r>
              <a:rPr lang="en-US" sz="1800" dirty="0">
                <a:cs typeface="Arial"/>
              </a:rPr>
              <a:t> 2 </a:t>
            </a:r>
            <a:r>
              <a:rPr lang="en-US" sz="1800" dirty="0" err="1" smtClean="0">
                <a:cs typeface="Arial"/>
              </a:rPr>
              <a:t>κατευ</a:t>
            </a:r>
            <a:r>
              <a:rPr lang="el-GR" sz="1800" dirty="0" err="1" smtClean="0">
                <a:cs typeface="Arial"/>
              </a:rPr>
              <a:t>θύ</a:t>
            </a:r>
            <a:r>
              <a:rPr lang="en-US" sz="1800" dirty="0" err="1" smtClean="0">
                <a:cs typeface="Arial"/>
              </a:rPr>
              <a:t>νσεις</a:t>
            </a:r>
            <a:r>
              <a:rPr lang="en-US" sz="1800" dirty="0">
                <a:cs typeface="Arial"/>
              </a:rPr>
              <a:t>: </a:t>
            </a:r>
            <a:r>
              <a:rPr lang="en-US" sz="1800" dirty="0" err="1">
                <a:cs typeface="Arial"/>
              </a:rPr>
              <a:t>την</a:t>
            </a:r>
            <a:r>
              <a:rPr lang="en-US" sz="1800" dirty="0">
                <a:cs typeface="Arial"/>
              </a:rPr>
              <a:t> </a:t>
            </a:r>
            <a:r>
              <a:rPr lang="en-US" sz="1800" dirty="0" err="1" smtClean="0">
                <a:cs typeface="Arial"/>
              </a:rPr>
              <a:t>ερμ</a:t>
            </a:r>
            <a:r>
              <a:rPr lang="el-GR" sz="1800" dirty="0" smtClean="0">
                <a:cs typeface="Arial"/>
              </a:rPr>
              <a:t>η</a:t>
            </a:r>
            <a:r>
              <a:rPr lang="en-US" sz="1800" dirty="0" err="1" smtClean="0">
                <a:cs typeface="Arial"/>
              </a:rPr>
              <a:t>νεία</a:t>
            </a:r>
            <a:r>
              <a:rPr lang="en-US" sz="1800" dirty="0" smtClean="0">
                <a:cs typeface="Arial"/>
              </a:rPr>
              <a:t>/</a:t>
            </a:r>
            <a:r>
              <a:rPr lang="en-US" sz="1800" dirty="0" err="1" smtClean="0">
                <a:cs typeface="Arial"/>
              </a:rPr>
              <a:t>εξ</a:t>
            </a:r>
            <a:r>
              <a:rPr lang="el-GR" sz="1800" dirty="0" smtClean="0">
                <a:cs typeface="Arial"/>
              </a:rPr>
              <a:t>ή</a:t>
            </a:r>
            <a:r>
              <a:rPr lang="en-US" sz="1800" dirty="0" err="1" smtClean="0">
                <a:cs typeface="Arial"/>
              </a:rPr>
              <a:t>γηση</a:t>
            </a:r>
            <a:r>
              <a:rPr lang="en-US" sz="1800" dirty="0" smtClean="0">
                <a:cs typeface="Arial"/>
              </a:rPr>
              <a:t> </a:t>
            </a:r>
            <a:r>
              <a:rPr lang="en-US" sz="1800" dirty="0" err="1">
                <a:cs typeface="Arial"/>
              </a:rPr>
              <a:t>του</a:t>
            </a:r>
            <a:r>
              <a:rPr lang="en-US" sz="1800" dirty="0">
                <a:cs typeface="Arial"/>
              </a:rPr>
              <a:t> </a:t>
            </a:r>
            <a:r>
              <a:rPr lang="en-US" sz="1800" dirty="0" err="1">
                <a:cs typeface="Arial"/>
              </a:rPr>
              <a:t>πως</a:t>
            </a:r>
            <a:r>
              <a:rPr lang="en-US" sz="1800" dirty="0">
                <a:cs typeface="Arial"/>
              </a:rPr>
              <a:t> </a:t>
            </a:r>
            <a:r>
              <a:rPr lang="en-US" sz="1800" dirty="0" err="1">
                <a:cs typeface="Arial"/>
              </a:rPr>
              <a:t>δημιοιυργείται</a:t>
            </a:r>
            <a:r>
              <a:rPr lang="en-US" sz="1800" dirty="0">
                <a:cs typeface="Arial"/>
              </a:rPr>
              <a:t> </a:t>
            </a:r>
            <a:r>
              <a:rPr lang="en-US" sz="1800" dirty="0" err="1">
                <a:cs typeface="Arial"/>
              </a:rPr>
              <a:t>μια</a:t>
            </a:r>
            <a:r>
              <a:rPr lang="en-US" sz="1800" dirty="0">
                <a:cs typeface="Arial"/>
              </a:rPr>
              <a:t> </a:t>
            </a:r>
            <a:r>
              <a:rPr lang="en-US" sz="1800" dirty="0" err="1">
                <a:cs typeface="Arial"/>
              </a:rPr>
              <a:t>συλλογικότητα</a:t>
            </a:r>
            <a:r>
              <a:rPr lang="en-US" sz="1800" dirty="0">
                <a:cs typeface="Arial"/>
              </a:rPr>
              <a:t>, </a:t>
            </a:r>
            <a:r>
              <a:rPr lang="el-GR" sz="1800" dirty="0" smtClean="0">
                <a:cs typeface="Arial"/>
              </a:rPr>
              <a:t>και </a:t>
            </a:r>
            <a:r>
              <a:rPr lang="en-US" sz="1800" dirty="0" err="1" smtClean="0">
                <a:cs typeface="Arial"/>
              </a:rPr>
              <a:t>του</a:t>
            </a:r>
            <a:r>
              <a:rPr lang="en-US" sz="1800" dirty="0" smtClean="0">
                <a:cs typeface="Arial"/>
              </a:rPr>
              <a:t> </a:t>
            </a:r>
            <a:r>
              <a:rPr lang="en-US" sz="1800" dirty="0" err="1">
                <a:cs typeface="Arial"/>
              </a:rPr>
              <a:t>ορισμού</a:t>
            </a:r>
            <a:r>
              <a:rPr lang="en-US" sz="1800" dirty="0">
                <a:cs typeface="Arial"/>
              </a:rPr>
              <a:t>/</a:t>
            </a:r>
            <a:r>
              <a:rPr lang="en-US" sz="1800" dirty="0" err="1">
                <a:cs typeface="Arial"/>
              </a:rPr>
              <a:t>ταξινόμησης</a:t>
            </a:r>
            <a:r>
              <a:rPr lang="en-US" sz="1800" dirty="0">
                <a:cs typeface="Arial"/>
              </a:rPr>
              <a:t> </a:t>
            </a:r>
            <a:r>
              <a:rPr lang="en-US" sz="1800" dirty="0" err="1">
                <a:cs typeface="Arial"/>
              </a:rPr>
              <a:t>του</a:t>
            </a:r>
            <a:r>
              <a:rPr lang="en-US" sz="1800" dirty="0">
                <a:cs typeface="Arial"/>
              </a:rPr>
              <a:t> </a:t>
            </a:r>
            <a:r>
              <a:rPr lang="en-US" sz="1800" dirty="0" err="1">
                <a:cs typeface="Arial"/>
              </a:rPr>
              <a:t>τι</a:t>
            </a:r>
            <a:r>
              <a:rPr lang="en-US" sz="1800" dirty="0">
                <a:cs typeface="Arial"/>
              </a:rPr>
              <a:t> </a:t>
            </a:r>
            <a:r>
              <a:rPr lang="en-US" sz="1800" dirty="0" err="1">
                <a:cs typeface="Arial"/>
              </a:rPr>
              <a:t>είναι</a:t>
            </a:r>
            <a:r>
              <a:rPr lang="en-US" sz="1800" dirty="0">
                <a:cs typeface="Arial"/>
              </a:rPr>
              <a:t> </a:t>
            </a:r>
            <a:r>
              <a:rPr lang="en-US" sz="1800" dirty="0" err="1">
                <a:cs typeface="Arial"/>
              </a:rPr>
              <a:t>κίνημα</a:t>
            </a:r>
            <a:r>
              <a:rPr lang="en-US" sz="1800" dirty="0">
                <a:cs typeface="Arial"/>
              </a:rPr>
              <a:t> (Ο David </a:t>
            </a:r>
            <a:r>
              <a:rPr lang="en-US" sz="1800" dirty="0" err="1">
                <a:cs typeface="Arial"/>
              </a:rPr>
              <a:t>Aberle</a:t>
            </a:r>
            <a:r>
              <a:rPr lang="en-US" sz="1800" dirty="0">
                <a:cs typeface="Arial"/>
              </a:rPr>
              <a:t> </a:t>
            </a:r>
            <a:r>
              <a:rPr lang="en-US" sz="1800" dirty="0" err="1">
                <a:cs typeface="Arial"/>
              </a:rPr>
              <a:t>διακρίνει</a:t>
            </a:r>
            <a:r>
              <a:rPr lang="en-US" sz="1800" dirty="0">
                <a:cs typeface="Arial"/>
              </a:rPr>
              <a:t> 4 </a:t>
            </a:r>
            <a:r>
              <a:rPr lang="en-US" sz="1800" dirty="0" err="1">
                <a:cs typeface="Arial"/>
              </a:rPr>
              <a:t>τύπους</a:t>
            </a:r>
            <a:r>
              <a:rPr lang="en-US" sz="1800" dirty="0">
                <a:cs typeface="Arial"/>
              </a:rPr>
              <a:t>: </a:t>
            </a:r>
            <a:r>
              <a:rPr lang="en-US" sz="1800" dirty="0" err="1">
                <a:cs typeface="Arial"/>
              </a:rPr>
              <a:t>μετασχηματιστικά</a:t>
            </a:r>
            <a:r>
              <a:rPr lang="en-US" sz="1800" dirty="0">
                <a:cs typeface="Arial"/>
              </a:rPr>
              <a:t>, </a:t>
            </a:r>
            <a:r>
              <a:rPr lang="en-US" sz="1800" dirty="0" err="1">
                <a:cs typeface="Arial"/>
              </a:rPr>
              <a:t>μεταρρυθμιστικά</a:t>
            </a:r>
            <a:r>
              <a:rPr lang="en-US" sz="1800" dirty="0">
                <a:cs typeface="Arial"/>
              </a:rPr>
              <a:t>, </a:t>
            </a:r>
            <a:r>
              <a:rPr lang="en-US" sz="1800" dirty="0" err="1">
                <a:cs typeface="Arial"/>
              </a:rPr>
              <a:t>σωτηριολογικά</a:t>
            </a:r>
            <a:r>
              <a:rPr lang="en-US" sz="1800" dirty="0">
                <a:cs typeface="Arial"/>
              </a:rPr>
              <a:t>, </a:t>
            </a:r>
            <a:r>
              <a:rPr lang="en-US" sz="1800" dirty="0" err="1">
                <a:cs typeface="Arial"/>
              </a:rPr>
              <a:t>εναλλακτικά</a:t>
            </a:r>
            <a:r>
              <a:rPr lang="en-US" sz="1800" dirty="0">
                <a:cs typeface="Arial"/>
              </a:rPr>
              <a:t>)  </a:t>
            </a:r>
          </a:p>
          <a:p>
            <a:pPr marL="344170" indent="-344170"/>
            <a:r>
              <a:rPr lang="en-US" sz="1800" dirty="0">
                <a:cs typeface="Arial"/>
              </a:rPr>
              <a:t>Η </a:t>
            </a:r>
            <a:r>
              <a:rPr lang="en-US" sz="1800" dirty="0" err="1">
                <a:cs typeface="Arial"/>
              </a:rPr>
              <a:t>προελευση</a:t>
            </a:r>
            <a:r>
              <a:rPr lang="en-US" sz="1800" dirty="0">
                <a:cs typeface="Arial"/>
              </a:rPr>
              <a:t> </a:t>
            </a:r>
            <a:r>
              <a:rPr lang="en-US" sz="1800" dirty="0" err="1">
                <a:cs typeface="Arial"/>
              </a:rPr>
              <a:t>του</a:t>
            </a:r>
            <a:r>
              <a:rPr lang="en-US" sz="1800" dirty="0">
                <a:cs typeface="Arial"/>
              </a:rPr>
              <a:t> </a:t>
            </a:r>
            <a:r>
              <a:rPr lang="en-US" sz="1800" dirty="0" err="1">
                <a:cs typeface="Arial"/>
              </a:rPr>
              <a:t>όρου</a:t>
            </a:r>
            <a:r>
              <a:rPr lang="en-US" sz="1800" dirty="0">
                <a:cs typeface="Arial"/>
              </a:rPr>
              <a:t> </a:t>
            </a:r>
            <a:r>
              <a:rPr lang="en-US" sz="1800" dirty="0" err="1">
                <a:cs typeface="Arial"/>
              </a:rPr>
              <a:t>κοινωνικό</a:t>
            </a:r>
            <a:r>
              <a:rPr lang="en-US" sz="1800" dirty="0">
                <a:cs typeface="Arial"/>
              </a:rPr>
              <a:t> </a:t>
            </a:r>
            <a:r>
              <a:rPr lang="en-US" sz="1800" dirty="0" err="1">
                <a:cs typeface="Arial"/>
              </a:rPr>
              <a:t>κίνημα</a:t>
            </a:r>
            <a:r>
              <a:rPr lang="en-US" sz="1800" dirty="0">
                <a:cs typeface="Arial"/>
              </a:rPr>
              <a:t> </a:t>
            </a:r>
            <a:r>
              <a:rPr lang="en-US" sz="1800" dirty="0" err="1">
                <a:cs typeface="Arial"/>
              </a:rPr>
              <a:t>στα</a:t>
            </a:r>
            <a:r>
              <a:rPr lang="en-US" sz="1800" dirty="0">
                <a:cs typeface="Arial"/>
              </a:rPr>
              <a:t> </a:t>
            </a:r>
            <a:r>
              <a:rPr lang="en-US" sz="1800" dirty="0" err="1">
                <a:cs typeface="Arial"/>
              </a:rPr>
              <a:t>μέσα</a:t>
            </a:r>
            <a:r>
              <a:rPr lang="en-US" sz="1800" dirty="0">
                <a:cs typeface="Arial"/>
              </a:rPr>
              <a:t> </a:t>
            </a:r>
            <a:r>
              <a:rPr lang="en-US" sz="1800" dirty="0" err="1">
                <a:cs typeface="Arial"/>
              </a:rPr>
              <a:t>του</a:t>
            </a:r>
            <a:r>
              <a:rPr lang="en-US" sz="1800" dirty="0">
                <a:cs typeface="Arial"/>
              </a:rPr>
              <a:t> 19ου </a:t>
            </a:r>
            <a:r>
              <a:rPr lang="en-US" sz="1800" dirty="0" err="1">
                <a:cs typeface="Arial"/>
              </a:rPr>
              <a:t>αιώνα</a:t>
            </a:r>
            <a:r>
              <a:rPr lang="en-US" sz="1800" dirty="0">
                <a:cs typeface="Arial"/>
              </a:rPr>
              <a:t> </a:t>
            </a:r>
            <a:r>
              <a:rPr lang="en-US" sz="1800" dirty="0" err="1">
                <a:cs typeface="Arial"/>
              </a:rPr>
              <a:t>αφορούσε</a:t>
            </a:r>
            <a:r>
              <a:rPr lang="en-US" sz="1800" dirty="0">
                <a:cs typeface="Arial"/>
              </a:rPr>
              <a:t> </a:t>
            </a:r>
            <a:r>
              <a:rPr lang="en-US" sz="1800" dirty="0" err="1">
                <a:cs typeface="Arial"/>
              </a:rPr>
              <a:t>τα</a:t>
            </a:r>
            <a:r>
              <a:rPr lang="en-US" sz="1800" dirty="0">
                <a:cs typeface="Arial"/>
              </a:rPr>
              <a:t> </a:t>
            </a:r>
            <a:r>
              <a:rPr lang="en-US" sz="1800" dirty="0" err="1">
                <a:cs typeface="Arial"/>
              </a:rPr>
              <a:t>εργατικά</a:t>
            </a:r>
            <a:r>
              <a:rPr lang="en-US" sz="1800" dirty="0">
                <a:cs typeface="Arial"/>
              </a:rPr>
              <a:t> </a:t>
            </a:r>
            <a:r>
              <a:rPr lang="en-US" sz="1800" dirty="0" err="1">
                <a:cs typeface="Arial"/>
              </a:rPr>
              <a:t>σοσιαλιστικά</a:t>
            </a:r>
            <a:r>
              <a:rPr lang="en-US" sz="1800" dirty="0">
                <a:cs typeface="Arial"/>
              </a:rPr>
              <a:t> </a:t>
            </a:r>
            <a:r>
              <a:rPr lang="en-US" sz="1800" dirty="0" err="1">
                <a:cs typeface="Arial"/>
              </a:rPr>
              <a:t>κινήματα</a:t>
            </a:r>
            <a:endParaRPr lang="en-US" sz="1800" dirty="0"/>
          </a:p>
          <a:p>
            <a:pPr marL="344170" indent="-344170"/>
            <a:r>
              <a:rPr lang="en-US" sz="1800" dirty="0" err="1">
                <a:cs typeface="Arial"/>
              </a:rPr>
              <a:t>Διαφορετικές</a:t>
            </a:r>
            <a:r>
              <a:rPr lang="en-US" sz="1800" dirty="0">
                <a:cs typeface="Arial"/>
              </a:rPr>
              <a:t> </a:t>
            </a:r>
            <a:r>
              <a:rPr lang="en-US" sz="1800" dirty="0" err="1">
                <a:cs typeface="Arial"/>
              </a:rPr>
              <a:t>προσεγγίσεις</a:t>
            </a:r>
            <a:r>
              <a:rPr lang="en-US" sz="1800" dirty="0">
                <a:cs typeface="Arial"/>
              </a:rPr>
              <a:t> </a:t>
            </a:r>
            <a:r>
              <a:rPr lang="en-US" sz="1800" dirty="0" err="1">
                <a:cs typeface="Arial"/>
              </a:rPr>
              <a:t>στα</a:t>
            </a:r>
            <a:r>
              <a:rPr lang="en-US" sz="1800" dirty="0">
                <a:cs typeface="Arial"/>
              </a:rPr>
              <a:t> </a:t>
            </a:r>
            <a:r>
              <a:rPr lang="en-US" sz="1800" dirty="0" err="1">
                <a:cs typeface="Arial"/>
              </a:rPr>
              <a:t>πλαίσια</a:t>
            </a:r>
            <a:r>
              <a:rPr lang="en-US" sz="1800" dirty="0">
                <a:cs typeface="Arial"/>
              </a:rPr>
              <a:t> </a:t>
            </a:r>
            <a:r>
              <a:rPr lang="en-US" sz="1800" dirty="0" err="1">
                <a:cs typeface="Arial"/>
              </a:rPr>
              <a:t>διαφορετικών</a:t>
            </a:r>
            <a:r>
              <a:rPr lang="en-US" sz="1800" dirty="0">
                <a:cs typeface="Arial"/>
              </a:rPr>
              <a:t> </a:t>
            </a:r>
            <a:r>
              <a:rPr lang="en-US" sz="1800" dirty="0" err="1">
                <a:cs typeface="Arial"/>
              </a:rPr>
              <a:t>θεωριών</a:t>
            </a:r>
            <a:r>
              <a:rPr lang="en-US" sz="1800" dirty="0">
                <a:cs typeface="Arial"/>
              </a:rPr>
              <a:t> (</a:t>
            </a:r>
            <a:r>
              <a:rPr lang="en-US" sz="1800" dirty="0" err="1">
                <a:cs typeface="Arial"/>
              </a:rPr>
              <a:t>δομολειτουργισμού,κινητοποίησης</a:t>
            </a:r>
            <a:r>
              <a:rPr lang="en-US" sz="1800" dirty="0">
                <a:cs typeface="Arial"/>
              </a:rPr>
              <a:t> </a:t>
            </a:r>
            <a:r>
              <a:rPr lang="en-US" sz="1800" dirty="0" err="1">
                <a:cs typeface="Arial"/>
              </a:rPr>
              <a:t>των</a:t>
            </a:r>
            <a:r>
              <a:rPr lang="en-US" sz="1800" dirty="0">
                <a:cs typeface="Arial"/>
              </a:rPr>
              <a:t> </a:t>
            </a:r>
            <a:r>
              <a:rPr lang="en-US" sz="1800" dirty="0" err="1">
                <a:cs typeface="Arial"/>
              </a:rPr>
              <a:t>πόρων</a:t>
            </a:r>
            <a:r>
              <a:rPr lang="en-US" sz="1800" dirty="0">
                <a:cs typeface="Arial"/>
              </a:rPr>
              <a:t>, </a:t>
            </a:r>
            <a:r>
              <a:rPr lang="en-US" sz="1800" dirty="0" err="1">
                <a:cs typeface="Arial"/>
              </a:rPr>
              <a:t>θεωρίες</a:t>
            </a:r>
            <a:r>
              <a:rPr lang="en-US" sz="1800" dirty="0">
                <a:cs typeface="Arial"/>
              </a:rPr>
              <a:t> </a:t>
            </a:r>
            <a:r>
              <a:rPr lang="en-US" sz="1800" dirty="0" err="1">
                <a:cs typeface="Arial"/>
              </a:rPr>
              <a:t>ταυτότητας</a:t>
            </a:r>
            <a:r>
              <a:rPr lang="en-US" sz="1800" dirty="0">
                <a:cs typeface="Arial"/>
              </a:rPr>
              <a:t>, </a:t>
            </a:r>
            <a:r>
              <a:rPr lang="en-US" sz="1800" dirty="0" err="1">
                <a:cs typeface="Arial"/>
              </a:rPr>
              <a:t>συνθετικές</a:t>
            </a:r>
            <a:r>
              <a:rPr lang="en-US" sz="1800" dirty="0">
                <a:cs typeface="Arial"/>
              </a:rPr>
              <a:t> </a:t>
            </a:r>
            <a:r>
              <a:rPr lang="en-US" sz="1800" dirty="0" err="1">
                <a:cs typeface="Arial"/>
              </a:rPr>
              <a:t>θεωρίες</a:t>
            </a:r>
            <a:r>
              <a:rPr lang="en-US" sz="1800" dirty="0">
                <a:cs typeface="Arial"/>
              </a:rPr>
              <a:t>)</a:t>
            </a:r>
          </a:p>
          <a:p>
            <a:pPr marL="344170" indent="-344170"/>
            <a:r>
              <a:rPr lang="en-US" sz="1800" dirty="0" err="1">
                <a:cs typeface="Arial"/>
              </a:rPr>
              <a:t>Τα</a:t>
            </a:r>
            <a:r>
              <a:rPr lang="en-US" sz="1800" dirty="0">
                <a:cs typeface="Arial"/>
              </a:rPr>
              <a:t> </a:t>
            </a:r>
            <a:r>
              <a:rPr lang="en-US" sz="1800" dirty="0" err="1">
                <a:cs typeface="Arial"/>
              </a:rPr>
              <a:t>νέα</a:t>
            </a:r>
            <a:r>
              <a:rPr lang="en-US" sz="1800" dirty="0">
                <a:cs typeface="Arial"/>
              </a:rPr>
              <a:t> </a:t>
            </a:r>
            <a:r>
              <a:rPr lang="en-US" sz="1800" dirty="0" err="1">
                <a:cs typeface="Arial"/>
              </a:rPr>
              <a:t>κοινωνικά</a:t>
            </a:r>
            <a:r>
              <a:rPr lang="en-US" sz="1800" dirty="0">
                <a:cs typeface="Arial"/>
              </a:rPr>
              <a:t> </a:t>
            </a:r>
            <a:r>
              <a:rPr lang="en-US" sz="1800" dirty="0" err="1">
                <a:cs typeface="Arial"/>
              </a:rPr>
              <a:t>κινήματα</a:t>
            </a:r>
            <a:r>
              <a:rPr lang="en-US" sz="1800" dirty="0">
                <a:cs typeface="Arial"/>
              </a:rPr>
              <a:t>: </a:t>
            </a:r>
            <a:r>
              <a:rPr lang="en-US" sz="1800" dirty="0" err="1">
                <a:cs typeface="Arial"/>
              </a:rPr>
              <a:t>διαφορετικές</a:t>
            </a:r>
            <a:r>
              <a:rPr lang="en-US" sz="1800" dirty="0">
                <a:cs typeface="Arial"/>
              </a:rPr>
              <a:t> </a:t>
            </a:r>
            <a:r>
              <a:rPr lang="en-US" sz="1800" dirty="0" err="1">
                <a:cs typeface="Arial"/>
              </a:rPr>
              <a:t>προσεγγίσεις</a:t>
            </a:r>
            <a:r>
              <a:rPr lang="en-US" sz="1800" dirty="0">
                <a:cs typeface="Arial"/>
              </a:rPr>
              <a:t> (</a:t>
            </a:r>
            <a:r>
              <a:rPr lang="en-US" sz="1800" dirty="0" err="1">
                <a:cs typeface="Arial"/>
              </a:rPr>
              <a:t>Χάμπερμας</a:t>
            </a:r>
            <a:r>
              <a:rPr lang="en-US" sz="1800" dirty="0">
                <a:cs typeface="Arial"/>
              </a:rPr>
              <a:t>) </a:t>
            </a:r>
            <a:r>
              <a:rPr lang="en-US" sz="1800" dirty="0" err="1">
                <a:cs typeface="Arial"/>
              </a:rPr>
              <a:t>συγκρούσεις</a:t>
            </a:r>
            <a:r>
              <a:rPr lang="en-US" sz="1800" dirty="0">
                <a:cs typeface="Arial"/>
              </a:rPr>
              <a:t> </a:t>
            </a:r>
            <a:r>
              <a:rPr lang="en-US" sz="1800" dirty="0" err="1">
                <a:cs typeface="Arial"/>
              </a:rPr>
              <a:t>που</a:t>
            </a:r>
            <a:r>
              <a:rPr lang="en-US" sz="1800" dirty="0">
                <a:cs typeface="Arial"/>
              </a:rPr>
              <a:t> </a:t>
            </a:r>
            <a:r>
              <a:rPr lang="en-US" sz="1800" dirty="0" err="1">
                <a:cs typeface="Arial"/>
              </a:rPr>
              <a:t>δεν</a:t>
            </a:r>
            <a:r>
              <a:rPr lang="en-US" sz="1800" dirty="0">
                <a:cs typeface="Arial"/>
              </a:rPr>
              <a:t> </a:t>
            </a:r>
            <a:r>
              <a:rPr lang="en-US" sz="1800" dirty="0" err="1">
                <a:cs typeface="Arial"/>
              </a:rPr>
              <a:t>αναπτυσσονται</a:t>
            </a:r>
            <a:r>
              <a:rPr lang="en-US" sz="1800" dirty="0">
                <a:cs typeface="Arial"/>
              </a:rPr>
              <a:t> </a:t>
            </a:r>
            <a:r>
              <a:rPr lang="en-US" sz="1800" dirty="0" err="1">
                <a:cs typeface="Arial"/>
              </a:rPr>
              <a:t>στις</a:t>
            </a:r>
            <a:r>
              <a:rPr lang="en-US" sz="1800" dirty="0">
                <a:cs typeface="Arial"/>
              </a:rPr>
              <a:t> </a:t>
            </a:r>
            <a:r>
              <a:rPr lang="en-US" sz="1800" dirty="0" err="1">
                <a:cs typeface="Arial"/>
              </a:rPr>
              <a:t>περιοχές</a:t>
            </a:r>
            <a:r>
              <a:rPr lang="en-US" sz="1800" dirty="0">
                <a:cs typeface="Arial"/>
              </a:rPr>
              <a:t> </a:t>
            </a:r>
            <a:r>
              <a:rPr lang="en-US" sz="1800" dirty="0" err="1">
                <a:cs typeface="Arial"/>
              </a:rPr>
              <a:t>υλικής</a:t>
            </a:r>
            <a:r>
              <a:rPr lang="en-US" sz="1800" dirty="0">
                <a:cs typeface="Arial"/>
              </a:rPr>
              <a:t> </a:t>
            </a:r>
            <a:r>
              <a:rPr lang="en-US" sz="1800" dirty="0" err="1">
                <a:cs typeface="Arial"/>
              </a:rPr>
              <a:t>παραγωγής,αλλα</a:t>
            </a:r>
            <a:r>
              <a:rPr lang="en-US" sz="1800" dirty="0">
                <a:cs typeface="Arial"/>
              </a:rPr>
              <a:t> </a:t>
            </a:r>
            <a:r>
              <a:rPr lang="en-US" sz="1800" dirty="0" err="1">
                <a:cs typeface="Arial"/>
              </a:rPr>
              <a:t>σε</a:t>
            </a:r>
            <a:r>
              <a:rPr lang="en-US" sz="1800" dirty="0">
                <a:cs typeface="Arial"/>
              </a:rPr>
              <a:t> </a:t>
            </a:r>
            <a:r>
              <a:rPr lang="en-US" sz="1800" dirty="0" err="1">
                <a:cs typeface="Arial"/>
              </a:rPr>
              <a:t>περιοχές</a:t>
            </a:r>
            <a:r>
              <a:rPr lang="en-US" sz="1800" dirty="0">
                <a:cs typeface="Arial"/>
              </a:rPr>
              <a:t> </a:t>
            </a:r>
            <a:r>
              <a:rPr lang="en-US" sz="1800" dirty="0" err="1">
                <a:cs typeface="Arial"/>
              </a:rPr>
              <a:t>πολιτιστικής</a:t>
            </a:r>
            <a:r>
              <a:rPr lang="en-US" sz="1800" dirty="0">
                <a:cs typeface="Arial"/>
              </a:rPr>
              <a:t> </a:t>
            </a:r>
            <a:r>
              <a:rPr lang="en-US" sz="1800" dirty="0" err="1">
                <a:cs typeface="Arial"/>
              </a:rPr>
              <a:t>αναπαραγωγής</a:t>
            </a:r>
            <a:r>
              <a:rPr lang="en-US" sz="1800" dirty="0">
                <a:cs typeface="Arial"/>
              </a:rPr>
              <a:t> </a:t>
            </a:r>
            <a:r>
              <a:rPr lang="en-US" sz="1800" dirty="0" err="1">
                <a:cs typeface="Arial"/>
              </a:rPr>
              <a:t>και</a:t>
            </a:r>
            <a:r>
              <a:rPr lang="en-US" sz="1800" dirty="0">
                <a:cs typeface="Arial"/>
              </a:rPr>
              <a:t> </a:t>
            </a:r>
            <a:r>
              <a:rPr lang="en-US" sz="1800" dirty="0" err="1">
                <a:cs typeface="Arial"/>
              </a:rPr>
              <a:t>κοινωνικοποίησης</a:t>
            </a:r>
            <a:r>
              <a:rPr lang="en-US" sz="1800" dirty="0">
                <a:cs typeface="Arial"/>
              </a:rPr>
              <a:t> (</a:t>
            </a:r>
            <a:r>
              <a:rPr lang="en-US" sz="1800" dirty="0" err="1">
                <a:cs typeface="Arial"/>
              </a:rPr>
              <a:t>φεμινιστικά</a:t>
            </a:r>
            <a:r>
              <a:rPr lang="en-US" sz="1800" dirty="0">
                <a:cs typeface="Arial"/>
              </a:rPr>
              <a:t>, </a:t>
            </a:r>
            <a:r>
              <a:rPr lang="en-US" sz="1800" dirty="0" err="1">
                <a:cs typeface="Arial"/>
              </a:rPr>
              <a:t>οικολογικά</a:t>
            </a:r>
            <a:r>
              <a:rPr lang="en-US" sz="1800" dirty="0">
                <a:cs typeface="Arial"/>
              </a:rPr>
              <a:t>, </a:t>
            </a:r>
            <a:r>
              <a:rPr lang="en-US" sz="1800" dirty="0" err="1">
                <a:cs typeface="Arial"/>
              </a:rPr>
              <a:t>ειρήνης</a:t>
            </a:r>
            <a:r>
              <a:rPr lang="en-US" sz="1800" dirty="0">
                <a:cs typeface="Arial"/>
              </a:rPr>
              <a:t>, </a:t>
            </a:r>
            <a:r>
              <a:rPr lang="en-US" sz="1800" dirty="0" err="1">
                <a:cs typeface="Arial"/>
              </a:rPr>
              <a:t>τοπικής</a:t>
            </a:r>
            <a:r>
              <a:rPr lang="en-US" sz="1800" dirty="0">
                <a:cs typeface="Arial"/>
              </a:rPr>
              <a:t> </a:t>
            </a:r>
            <a:r>
              <a:rPr lang="en-US" sz="1800" dirty="0" err="1">
                <a:cs typeface="Arial"/>
              </a:rPr>
              <a:t>αυτονομίας</a:t>
            </a:r>
            <a:r>
              <a:rPr lang="en-US" sz="1800" dirty="0">
                <a:cs typeface="Arial"/>
              </a:rPr>
              <a:t>, </a:t>
            </a:r>
            <a:r>
              <a:rPr lang="en-US" sz="1800" dirty="0" err="1">
                <a:cs typeface="Arial"/>
              </a:rPr>
              <a:t>κατανάλωσης</a:t>
            </a:r>
            <a:r>
              <a:rPr lang="en-US" sz="1800" dirty="0">
                <a:cs typeface="Arial"/>
              </a:rPr>
              <a:t>, </a:t>
            </a:r>
            <a:r>
              <a:rPr lang="en-US" sz="1800" dirty="0" err="1">
                <a:cs typeface="Arial"/>
              </a:rPr>
              <a:t>ποιότητα</a:t>
            </a:r>
            <a:r>
              <a:rPr lang="en-US" sz="1800" dirty="0">
                <a:cs typeface="Arial"/>
              </a:rPr>
              <a:t> </a:t>
            </a:r>
            <a:r>
              <a:rPr lang="en-US" sz="1800" dirty="0" err="1">
                <a:cs typeface="Arial"/>
              </a:rPr>
              <a:t>ζωής</a:t>
            </a:r>
            <a:r>
              <a:rPr lang="en-US" sz="1800" dirty="0">
                <a:cs typeface="Arial"/>
              </a:rPr>
              <a:t>) </a:t>
            </a:r>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2</a:t>
            </a:fld>
            <a:endParaRPr lang="tr-TR"/>
          </a:p>
        </p:txBody>
      </p:sp>
    </p:spTree>
    <p:extLst>
      <p:ext uri="{BB962C8B-B14F-4D97-AF65-F5344CB8AC3E}">
        <p14:creationId xmlns="" xmlns:p14="http://schemas.microsoft.com/office/powerpoint/2010/main" val="11041018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lnSpcReduction="10000"/>
          </a:bodyPr>
          <a:lstStyle/>
          <a:p>
            <a:pPr lvl="0"/>
            <a:r>
              <a:rPr lang="el-GR" dirty="0" smtClean="0"/>
              <a:t>το #</a:t>
            </a:r>
            <a:r>
              <a:rPr lang="en-US" dirty="0" err="1" smtClean="0"/>
              <a:t>MeToo</a:t>
            </a:r>
            <a:r>
              <a:rPr lang="el-GR" dirty="0" smtClean="0"/>
              <a:t> προκάλεσε κάτι που ξεπερνά τη σεξουαλικότητα. Οι γυναίκες τολμούν να μιλήσουν για την σεξουαλική επίθεση που δέχτηκαν. Κάτι που οι πριν </a:t>
            </a:r>
            <a:r>
              <a:rPr lang="en-US" dirty="0" err="1" smtClean="0"/>
              <a:t>MeToo</a:t>
            </a:r>
            <a:r>
              <a:rPr lang="el-GR" dirty="0" smtClean="0"/>
              <a:t> γυναίκες της γενιάς μου δεν μπόρεσαν, έχοντας ενσωματώσει την ιδέα ότι ήταν οι ίδιες ένοχες και η πρώτη τους ενέργεια δεν ήταν να μιλήσουν γι 'αυτό, να ζήσουν με αυτό</a:t>
            </a:r>
            <a:r>
              <a:rPr lang="el-GR" dirty="0" smtClean="0"/>
              <a:t>. Η σιωπή έχει ραγίσει</a:t>
            </a:r>
            <a:endParaRPr lang="el-GR" dirty="0" smtClean="0"/>
          </a:p>
          <a:p>
            <a:pPr lvl="0"/>
            <a:r>
              <a:rPr lang="el-GR" dirty="0" smtClean="0"/>
              <a:t>Δύο χρόνια μετά το ξέσπασμα της υπόθεσης </a:t>
            </a:r>
            <a:r>
              <a:rPr lang="el-GR" dirty="0" err="1" smtClean="0"/>
              <a:t>Γουάινστιν</a:t>
            </a:r>
            <a:r>
              <a:rPr lang="el-GR" dirty="0" smtClean="0"/>
              <a:t> η δυναμική του κινήματος Μ</a:t>
            </a:r>
            <a:r>
              <a:rPr lang="en-US" dirty="0" smtClean="0"/>
              <a:t>e</a:t>
            </a:r>
            <a:r>
              <a:rPr lang="el-GR" dirty="0" err="1" smtClean="0"/>
              <a:t>Τοο</a:t>
            </a:r>
            <a:r>
              <a:rPr lang="el-GR" dirty="0" smtClean="0"/>
              <a:t> δεν φαίνεται να έχει εξαντληθεί. Αντίθετα φαίνεται να τροφοδοτεί μια νέα ζωντάνια στις δράσεις των γυναικών και των γυναικείων ομάδων, σε παγκόσμιο επίπεδο.</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lstStyle/>
          <a:p>
            <a:r>
              <a:rPr lang="el-GR" dirty="0" smtClean="0"/>
              <a:t>Με το Μ</a:t>
            </a:r>
            <a:r>
              <a:rPr lang="en-US" dirty="0" smtClean="0"/>
              <a:t>e</a:t>
            </a:r>
            <a:r>
              <a:rPr lang="el-GR" dirty="0" err="1" smtClean="0"/>
              <a:t>Τοο</a:t>
            </a:r>
            <a:r>
              <a:rPr lang="el-GR" dirty="0" smtClean="0"/>
              <a:t> ξαφνικά οι ατομικές εμπειρίες έχουν γίνει μια συλλογική εμπειρία, ενώ για </a:t>
            </a:r>
            <a:r>
              <a:rPr lang="el-GR" dirty="0" smtClean="0"/>
              <a:t>κάποιες </a:t>
            </a:r>
            <a:r>
              <a:rPr lang="el-GR" dirty="0" smtClean="0"/>
              <a:t>γυναίκες αυτή η «συλλογική ώθηση» έχει επίσης προκαλέσει μια «αναπροσαρμογή της καθημερινής ζωής» ; Κανείς σήμερα δεν μπορεί να αγνοήσει ότι οι γυναίκες δεν έχουν ακόμη επιτύχει ισότητα. Η ντροπή έχει αλλάξει πλευρά λέει </a:t>
            </a:r>
            <a:r>
              <a:rPr lang="en-US" dirty="0" smtClean="0"/>
              <a:t>Fran</a:t>
            </a:r>
            <a:r>
              <a:rPr lang="el-GR" dirty="0" smtClean="0"/>
              <a:t>ç</a:t>
            </a:r>
            <a:r>
              <a:rPr lang="en-US" dirty="0" err="1" smtClean="0"/>
              <a:t>oise</a:t>
            </a:r>
            <a:r>
              <a:rPr lang="en-US" dirty="0" smtClean="0"/>
              <a:t> H</a:t>
            </a:r>
            <a:r>
              <a:rPr lang="el-GR" dirty="0" smtClean="0"/>
              <a:t>é</a:t>
            </a:r>
            <a:r>
              <a:rPr lang="en-US" dirty="0" err="1" smtClean="0"/>
              <a:t>ritier</a:t>
            </a:r>
            <a:r>
              <a:rPr lang="el-GR" baseline="30000" dirty="0" smtClean="0"/>
              <a:t>.</a:t>
            </a:r>
          </a:p>
          <a:p>
            <a:r>
              <a:rPr lang="el-GR" dirty="0" smtClean="0"/>
              <a:t>Και αν κάποιοι αντιδρούν, η αλληλεγγύη για τα θύματα κερδίζει την παγκόσμια γνώμη. Επιπλέον η δημοσιοποίηση της ενοχής μεγεθύνει την οργή των γυναικών όπως αποδεικνύεται από το πλήθος των καταγγελιών</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fontScale="85000" lnSpcReduction="10000"/>
          </a:bodyPr>
          <a:lstStyle/>
          <a:p>
            <a:r>
              <a:rPr lang="el-GR" dirty="0" smtClean="0"/>
              <a:t>. </a:t>
            </a:r>
            <a:r>
              <a:rPr lang="en-US" dirty="0" err="1" smtClean="0"/>
              <a:t>Κάποιοι</a:t>
            </a:r>
            <a:r>
              <a:rPr lang="en-US" dirty="0" smtClean="0"/>
              <a:t> </a:t>
            </a:r>
            <a:r>
              <a:rPr lang="en-US" dirty="0" err="1" smtClean="0"/>
              <a:t>χώροι</a:t>
            </a:r>
            <a:r>
              <a:rPr lang="en-US" dirty="0" smtClean="0"/>
              <a:t> </a:t>
            </a:r>
            <a:r>
              <a:rPr lang="en-US" dirty="0" err="1" smtClean="0"/>
              <a:t>λειτουργούν</a:t>
            </a:r>
            <a:r>
              <a:rPr lang="en-US" dirty="0" smtClean="0"/>
              <a:t> </a:t>
            </a:r>
            <a:r>
              <a:rPr lang="en-US" dirty="0" err="1" smtClean="0"/>
              <a:t>ως</a:t>
            </a:r>
            <a:r>
              <a:rPr lang="en-US" dirty="0" smtClean="0"/>
              <a:t> </a:t>
            </a:r>
            <a:r>
              <a:rPr lang="en-US" dirty="0" err="1" smtClean="0"/>
              <a:t>ενισχυτές</a:t>
            </a:r>
            <a:r>
              <a:rPr lang="en-US" dirty="0" smtClean="0"/>
              <a:t> </a:t>
            </a:r>
            <a:r>
              <a:rPr lang="en-US" dirty="0" err="1" smtClean="0"/>
              <a:t>πχ</a:t>
            </a:r>
            <a:r>
              <a:rPr lang="en-US" dirty="0" smtClean="0"/>
              <a:t> ο</a:t>
            </a:r>
            <a:r>
              <a:rPr lang="el-GR" dirty="0" smtClean="0"/>
              <a:t> κόσμος του θεάματος, ο ακαδημαϊκός κόσμος, αλλά το κίνημα τείνει να διευρυνθεί </a:t>
            </a:r>
            <a:r>
              <a:rPr lang="el-GR" dirty="0" err="1" smtClean="0"/>
              <a:t>διαταξικά</a:t>
            </a:r>
            <a:r>
              <a:rPr lang="el-GR" dirty="0" smtClean="0"/>
              <a:t>. </a:t>
            </a:r>
          </a:p>
          <a:p>
            <a:r>
              <a:rPr lang="el-GR" dirty="0" smtClean="0"/>
              <a:t>Τέλος να πούμε ότι κάποιες ομάδες αναλαμβάνουν να στοχαστούν ιδιαίτερα πάνω στο λεγόμενο κίνημα Μ</a:t>
            </a:r>
            <a:r>
              <a:rPr lang="en-US" dirty="0" smtClean="0"/>
              <a:t>e</a:t>
            </a:r>
            <a:r>
              <a:rPr lang="el-GR" dirty="0" err="1" smtClean="0"/>
              <a:t>Τοο</a:t>
            </a:r>
            <a:r>
              <a:rPr lang="el-GR" dirty="0" smtClean="0"/>
              <a:t>.</a:t>
            </a:r>
          </a:p>
          <a:p>
            <a:r>
              <a:rPr lang="el-GR" dirty="0" smtClean="0"/>
              <a:t>Είμαστε μόνο στην αρχή του αγώνα κατά του σεξισμού και της "κουλτούρας του βιασμού". </a:t>
            </a:r>
            <a:r>
              <a:rPr lang="en-US" dirty="0" smtClean="0"/>
              <a:t>H</a:t>
            </a:r>
            <a:r>
              <a:rPr lang="el-GR" dirty="0" smtClean="0"/>
              <a:t> υπόθεση </a:t>
            </a:r>
            <a:r>
              <a:rPr lang="el-GR" dirty="0" err="1" smtClean="0"/>
              <a:t>Γουάινστιν</a:t>
            </a:r>
            <a:r>
              <a:rPr lang="el-GR" dirty="0" smtClean="0"/>
              <a:t> συνιστά μια τομή, μια εξέγερση μέσα στην οποία εξακολουθούμε να είμαστε. Σε κάθε περίοδο, οι σχέσεις εξουσίας των δύο φύλων ανασυντίθεται. Το σίγουρο είναι ότι το «κίνημα» </a:t>
            </a:r>
            <a:r>
              <a:rPr lang="en-US" dirty="0" err="1" smtClean="0"/>
              <a:t>MeToo</a:t>
            </a:r>
            <a:r>
              <a:rPr lang="el-GR" dirty="0" smtClean="0"/>
              <a:t> που τείνει να προσλάβει χαρακτηριστικά μιας </a:t>
            </a:r>
            <a:r>
              <a:rPr lang="el-GR" dirty="0" err="1" smtClean="0"/>
              <a:t>παγκοσμιοποιημένης</a:t>
            </a:r>
            <a:r>
              <a:rPr lang="el-GR" dirty="0" smtClean="0"/>
              <a:t> ατομικής αντίστασης στη σεξουαλική κυριαρχία των ανδρών δημιουργεί ρωγμές και βοηθάει στην ανάπτυξη μιας κοινής γυναικείας συνείδηση.</a:t>
            </a:r>
            <a:endParaRPr lang="en-US" dirty="0" smtClean="0"/>
          </a:p>
          <a:p>
            <a:endParaRPr lang="en-US" dirty="0" smtClean="0"/>
          </a:p>
          <a:p>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22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5B0F4C-1778-4539-9123-93058856C513}"/>
              </a:ext>
            </a:extLst>
          </p:cNvPr>
          <p:cNvSpPr>
            <a:spLocks noGrp="1"/>
          </p:cNvSpPr>
          <p:nvPr>
            <p:ph type="title"/>
          </p:nvPr>
        </p:nvSpPr>
        <p:spPr/>
        <p:txBody>
          <a:bodyPr>
            <a:normAutofit/>
          </a:bodyPr>
          <a:lstStyle/>
          <a:p>
            <a:pPr algn="ctr"/>
            <a:r>
              <a:rPr lang="el-GR" sz="2400" dirty="0" smtClean="0"/>
              <a:t>ΓΥΝΑΙΚΕΙΑ ΚΑΙ ΦΕΜΙΝΙΣΤΙΚΑ ΚΙΝΗΜΑΤΑ</a:t>
            </a:r>
            <a:endParaRPr lang="en-US" sz="2400" dirty="0"/>
          </a:p>
        </p:txBody>
      </p:sp>
      <p:sp>
        <p:nvSpPr>
          <p:cNvPr id="3" name="Content Placeholder 2">
            <a:extLst>
              <a:ext uri="{FF2B5EF4-FFF2-40B4-BE49-F238E27FC236}">
                <a16:creationId xmlns="" xmlns:a16="http://schemas.microsoft.com/office/drawing/2014/main" id="{1FA0C7BC-C229-4127-97C2-E1143F2B78F7}"/>
              </a:ext>
            </a:extLst>
          </p:cNvPr>
          <p:cNvSpPr>
            <a:spLocks noGrp="1"/>
          </p:cNvSpPr>
          <p:nvPr>
            <p:ph idx="1"/>
          </p:nvPr>
        </p:nvSpPr>
        <p:spPr/>
        <p:txBody>
          <a:bodyPr>
            <a:normAutofit fontScale="92500" lnSpcReduction="20000"/>
          </a:bodyPr>
          <a:lstStyle/>
          <a:p>
            <a:r>
              <a:rPr lang="el-GR" dirty="0" smtClean="0"/>
              <a:t>Αφορούν δράσεις και οπτικές διαφορετικές, αποκλίνουσες  αλλά και συγκλίνουσες.</a:t>
            </a:r>
          </a:p>
          <a:p>
            <a:r>
              <a:rPr lang="el-GR" dirty="0" smtClean="0"/>
              <a:t>Τα γυναικεία κινήματα συσπειρώνονται κυρίως με βάση το στόχο της ισότητας , στο πλαίσιο των νόμων και της πραγματικότητας. Τονίζουν ζητήματα εργασίας και απασχόλησης, μισθών, δικαιωμάτων των γυναικών, νομικής ισότητας.</a:t>
            </a:r>
          </a:p>
          <a:p>
            <a:r>
              <a:rPr lang="el-GR" dirty="0" smtClean="0"/>
              <a:t>Τα φεμινιστικά κινήματα αναφέρονται στην ιστορική διάσταση των ρόλων στα πλαίσια των πατριαρχικών σχέσεων εξουσίας και στους αγώνες για την ανατροπή αυτών των σχέσεων. Κυρίαρχη θέση έχει η αυτοδιάθεση του σώματος των γυναικών.  Οι πολιτικές των φεμινιστικών κινημάτων περιστρέφεται γύρω από τις έννοιες δημόσιο/ιδιωτικό, αυτονομία, αυτοδιάθεση των γυναικών.</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3</a:t>
            </a:fld>
            <a:endParaRPr lang="tr-TR"/>
          </a:p>
        </p:txBody>
      </p:sp>
    </p:spTree>
    <p:extLst>
      <p:ext uri="{BB962C8B-B14F-4D97-AF65-F5344CB8AC3E}">
        <p14:creationId xmlns="" xmlns:p14="http://schemas.microsoft.com/office/powerpoint/2010/main" val="3565461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Τι είναι το </a:t>
            </a:r>
            <a:r>
              <a:rPr lang="en-US" dirty="0" err="1" smtClean="0"/>
              <a:t>MeToo</a:t>
            </a:r>
            <a:endParaRPr lang="en-US" dirty="0"/>
          </a:p>
        </p:txBody>
      </p:sp>
      <p:sp>
        <p:nvSpPr>
          <p:cNvPr id="3" name="2 - Θέση περιεχομένου"/>
          <p:cNvSpPr>
            <a:spLocks noGrp="1"/>
          </p:cNvSpPr>
          <p:nvPr>
            <p:ph idx="1"/>
          </p:nvPr>
        </p:nvSpPr>
        <p:spPr/>
        <p:txBody>
          <a:bodyPr>
            <a:normAutofit fontScale="62500" lnSpcReduction="20000"/>
          </a:bodyPr>
          <a:lstStyle/>
          <a:p>
            <a:r>
              <a:rPr lang="el-GR" sz="2300" dirty="0" smtClean="0"/>
              <a:t>Το Μ</a:t>
            </a:r>
            <a:r>
              <a:rPr lang="en-US" sz="2300" dirty="0" smtClean="0"/>
              <a:t>e</a:t>
            </a:r>
            <a:r>
              <a:rPr lang="el-GR" sz="2300" dirty="0" err="1" smtClean="0"/>
              <a:t>Τοο</a:t>
            </a:r>
            <a:r>
              <a:rPr lang="el-GR" sz="2300" dirty="0" smtClean="0"/>
              <a:t> είναι μια εκστρατεία στην οποία πολλές γυναίκες, ξεχωριστά η μια από την άλλη, αλλά κατά κάποιο τρόπο η μία μετά την άλλη,                                                                                                                                                                                                                                                                                                                                                                                                     σε διάφορους χώρους </a:t>
            </a:r>
            <a:r>
              <a:rPr lang="el-GR" sz="2300" dirty="0" err="1" smtClean="0"/>
              <a:t>καταγγέλουν</a:t>
            </a:r>
            <a:r>
              <a:rPr lang="el-GR" sz="2300" dirty="0" smtClean="0"/>
              <a:t> επώνυμα ή και ανώνυμα συμπεριφορές σεξουαλικής βίας, κακοποίησης ή παρενόχλησης που αναφέρονται στο παρελθόν τους και σε κάποιες περιπτώσεις στο </a:t>
            </a:r>
            <a:r>
              <a:rPr lang="el-GR" sz="2300" dirty="0" err="1" smtClean="0"/>
              <a:t>μακρυνό</a:t>
            </a:r>
            <a:r>
              <a:rPr lang="el-GR" sz="2300" dirty="0" smtClean="0"/>
              <a:t> παρελθόν τους. Το κίνημα αυτό ξεκίνησε στην πλέον πρόσφατη εκδοχή του από τις ΗΠΑ τον Οκτώβριο του 2017 όταν Η εφημερίδα </a:t>
            </a:r>
            <a:r>
              <a:rPr lang="en-US" sz="2300" dirty="0" smtClean="0"/>
              <a:t>New York Times</a:t>
            </a:r>
            <a:r>
              <a:rPr lang="el-GR" sz="2300" dirty="0" smtClean="0"/>
              <a:t>  και το περιοδικό </a:t>
            </a:r>
            <a:r>
              <a:rPr lang="en-US" sz="2300" dirty="0" smtClean="0"/>
              <a:t>New Yorker </a:t>
            </a:r>
            <a:r>
              <a:rPr lang="el-GR" sz="2300" dirty="0" smtClean="0"/>
              <a:t>αποκάλυψαν τον Οκτώβριο του 2017 ο μεγιστάνας του Χόλυγουντ Χάρβεϊ </a:t>
            </a:r>
            <a:r>
              <a:rPr lang="el-GR" sz="2300" dirty="0" err="1" smtClean="0"/>
              <a:t>Γουέινσταϊν</a:t>
            </a:r>
            <a:r>
              <a:rPr lang="el-GR" sz="2300" dirty="0" smtClean="0"/>
              <a:t> εφάρμοζε επί 10ετίες μια πατέντα σεξουαλικής παρενόχλησης και επιθέσεων. Και στην οποία καταγράφηκαν πάνω από 100 επώνυμες μαρτυρίες γυναικών.  </a:t>
            </a:r>
            <a:r>
              <a:rPr lang="el-GR" sz="2300" dirty="0" err="1" smtClean="0"/>
              <a:t>Γουέινσταϊν</a:t>
            </a:r>
            <a:r>
              <a:rPr lang="el-GR" sz="2300" dirty="0" smtClean="0"/>
              <a:t> απολύθηκε από την ομώνυμη εταιρεία του και έχει τεθεί υπό έρευνα σε τουλάχιστον 2 χώρες. Μετά από 4 μήνες έρευνες στην επιχείρηση/αρχεία/</a:t>
            </a:r>
            <a:r>
              <a:rPr lang="el-GR" sz="2300" dirty="0" err="1" smtClean="0"/>
              <a:t>μέιλ</a:t>
            </a:r>
            <a:r>
              <a:rPr lang="el-GR" sz="2300" dirty="0" smtClean="0"/>
              <a:t> κλπ αποκαλύφθηκε όλη η επιχείρηση του ήταν στημένη με τρόπο που να ικανοποιεί τις ορέξεις του, ενώ οι εσωτερικές καταγγελίες για παρενόχληση καταπνίγονταν και αποσιωπούνταν. Εν τω μεταξύ η εκστρατεία </a:t>
            </a:r>
            <a:r>
              <a:rPr lang="en-US" sz="2300" dirty="0" smtClean="0"/>
              <a:t>METOO</a:t>
            </a:r>
            <a:r>
              <a:rPr lang="el-GR" sz="2300" dirty="0" smtClean="0"/>
              <a:t> εξαπλώθηκε στα κοινωνικά δίκτυα καθώς εκατομμύρια γυναικών και μερικοί άνδρες μοιράστηκαν τις προσωπικές τους ιστορίες σεξουαλικής παρενόχλησης επίθεσης και κακοποίησης. Το κίνημα μεγαλώνει συνεχώς</a:t>
            </a:r>
            <a:r>
              <a:rPr lang="el-GR" dirty="0" smtClean="0"/>
              <a:t>.</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Η Γενεαλογία του  </a:t>
            </a:r>
            <a:r>
              <a:rPr lang="en-US" dirty="0" err="1" smtClean="0"/>
              <a:t>MeToo</a:t>
            </a:r>
            <a:r>
              <a:rPr lang="el-GR" dirty="0" smtClean="0"/>
              <a:t> </a:t>
            </a:r>
            <a:endParaRPr lang="en-US" dirty="0"/>
          </a:p>
        </p:txBody>
      </p:sp>
      <p:sp>
        <p:nvSpPr>
          <p:cNvPr id="3" name="2 - Θέση περιεχομένου"/>
          <p:cNvSpPr>
            <a:spLocks noGrp="1"/>
          </p:cNvSpPr>
          <p:nvPr>
            <p:ph idx="1"/>
          </p:nvPr>
        </p:nvSpPr>
        <p:spPr/>
        <p:txBody>
          <a:bodyPr>
            <a:normAutofit lnSpcReduction="10000"/>
          </a:bodyPr>
          <a:lstStyle/>
          <a:p>
            <a:r>
              <a:rPr lang="el-GR" dirty="0" smtClean="0"/>
              <a:t>Το ζήτημα της σεξουαλικής παρενόχλησης θεωρούνταν και είναι δύσκολο διότι οι γυναίκες που μιλούσαν για την παρενόχληση συχνά βρίσκονταν κατηγορούμενες οι ίδιες, ενώ οι καριέρες τους καταστρέφονταν. Όταν οι γυναίκες μιλούσαν, σπάνια τις πίστευαν, ενώ σχεδόν ουδέποτε υπήρχαν πραγματικές συνέπειες για τους άνδρες.</a:t>
            </a:r>
          </a:p>
          <a:p>
            <a:r>
              <a:rPr lang="el-GR" dirty="0" smtClean="0"/>
              <a:t> Όμως  το 2017 αποτελεί σημείο καμπής γιατί διαρκώς ξεφυτρώνουν κι άλλα και άλλα αποκαλύπτοντας την μεγάλη έκταση του προβλήματος. Οι γυναίκες εμπνεύστηκαν από άλλες που μίλησαν ανοιχτά. Και αποφασίζουν να μιλήσουν για κάτι που απέκρυβαν και τις πονούσε. </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endParaRPr lang="en-US" dirty="0"/>
          </a:p>
        </p:txBody>
      </p:sp>
      <p:sp>
        <p:nvSpPr>
          <p:cNvPr id="3" name="2 - Θέση περιεχομένου"/>
          <p:cNvSpPr>
            <a:spLocks noGrp="1"/>
          </p:cNvSpPr>
          <p:nvPr>
            <p:ph idx="1"/>
          </p:nvPr>
        </p:nvSpPr>
        <p:spPr/>
        <p:txBody>
          <a:bodyPr>
            <a:normAutofit fontScale="25000" lnSpcReduction="20000"/>
          </a:bodyPr>
          <a:lstStyle/>
          <a:p>
            <a:r>
              <a:rPr lang="el-GR" sz="6400" dirty="0" smtClean="0"/>
              <a:t>Της εκστρατείας </a:t>
            </a:r>
            <a:r>
              <a:rPr lang="en-US" sz="6400" dirty="0" smtClean="0"/>
              <a:t>METOO</a:t>
            </a:r>
            <a:r>
              <a:rPr lang="el-GR" sz="6400" dirty="0" smtClean="0"/>
              <a:t> είχαν προηγηθεί καταγγελίες μεμονωμένων περιστατικών μη προνομιούχων και μαύρων γυναικών κυρίως ακτιβιστριών των γυναικείων δικαιωμάτων. Συνιστά μια συνέχεια στους φεμινιστικούς προβληματισμούς και ακτιβισμούς.</a:t>
            </a:r>
          </a:p>
          <a:p>
            <a:r>
              <a:rPr lang="el-GR" sz="6400" dirty="0" smtClean="0"/>
              <a:t>Η </a:t>
            </a:r>
            <a:r>
              <a:rPr lang="el-GR" sz="6400" dirty="0" err="1" smtClean="0"/>
              <a:t>Σούζαν</a:t>
            </a:r>
            <a:r>
              <a:rPr lang="el-GR" sz="6400" dirty="0" smtClean="0"/>
              <a:t> </a:t>
            </a:r>
            <a:r>
              <a:rPr lang="el-GR" sz="6400" dirty="0" err="1" smtClean="0"/>
              <a:t>Φάουλερ</a:t>
            </a:r>
            <a:r>
              <a:rPr lang="el-GR" sz="6400" dirty="0" smtClean="0"/>
              <a:t> νεαρή μηχανικός  που «έκαψε» την </a:t>
            </a:r>
            <a:r>
              <a:rPr lang="en-US" sz="6400" dirty="0" smtClean="0"/>
              <a:t>UBER</a:t>
            </a:r>
            <a:r>
              <a:rPr lang="el-GR" sz="6400" dirty="0" smtClean="0"/>
              <a:t> και ενέπνευσε πολλές γυναίκες να καταγγείλουν τη σεξουαλική παρενόχληση.. Το Φεβρουάριο του 2016 δημοσίευσε στην προσωπική της ιστοσελίδα τη σεξουαλική παρενόχληση που υπέστη, από τον  προϊστάμενος της, την πρώτη ημέρα που μπήκε στην ομάδα του.  Το Τμήμα Προσωπικού έκανε τα στραβά μάτια στις διαμαρτυρίες της, αναφέροντας ότι εκείνος ήταν ένα άτομο με «υψηλή απόδοση». Η ανάρτηση της για αυτό το περιστατικό και για άλλα διαδόθηκε αστραπιαία. Μέσα στην </a:t>
            </a:r>
            <a:r>
              <a:rPr lang="en-US" sz="6400" dirty="0" smtClean="0"/>
              <a:t>UBER</a:t>
            </a:r>
            <a:r>
              <a:rPr lang="el-GR" sz="6400" dirty="0" smtClean="0"/>
              <a:t> η ιστορία της προκάλεσε αίσθηση. Περιέγραφε λεπτομερώς τη συνενοχή του Τμήματος Προσωπικού της εταιρείας και ανώτερων διευθυντικών στελεχών που προστάτευαν το δράστη. Μερικές ημέρες μετά την ανάρτηση της, το ΔΣ της </a:t>
            </a:r>
            <a:r>
              <a:rPr lang="en-US" sz="6400" dirty="0" smtClean="0"/>
              <a:t>UBER </a:t>
            </a:r>
            <a:r>
              <a:rPr lang="el-GR" sz="6400" dirty="0" smtClean="0"/>
              <a:t>άρχισε έρευνες, προχώρησε σε </a:t>
            </a:r>
            <a:r>
              <a:rPr lang="el-GR" sz="6400" dirty="0" err="1" smtClean="0"/>
              <a:t>ενδο</a:t>
            </a:r>
            <a:r>
              <a:rPr lang="el-GR" sz="6400" dirty="0" smtClean="0"/>
              <a:t>-εταιρικές μεταρρυθμίσεις και δημιούργησε μι κόκκινη γραμμή για καταγγελίες τέτοιων περιστατικών, που είχαν ως αποτέλεσμα να απολυθούν περισσότεροι από 20 υπάλληλοι.  </a:t>
            </a:r>
          </a:p>
          <a:p>
            <a:endParaRPr lang="el-GR" sz="4900" dirty="0" smtClean="0"/>
          </a:p>
          <a:p>
            <a:endParaRPr lang="el-GR" dirty="0" smtClean="0"/>
          </a:p>
          <a:p>
            <a:r>
              <a:rPr lang="el-GR" dirty="0" smtClean="0"/>
              <a:t> </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lstStyle/>
          <a:p>
            <a:r>
              <a:rPr lang="el-GR" dirty="0" smtClean="0"/>
              <a:t>Υπόθεση </a:t>
            </a:r>
            <a:r>
              <a:rPr lang="el-GR" dirty="0" err="1" smtClean="0"/>
              <a:t>Στρος</a:t>
            </a:r>
            <a:r>
              <a:rPr lang="el-GR" dirty="0" smtClean="0"/>
              <a:t> </a:t>
            </a:r>
            <a:r>
              <a:rPr lang="el-GR" dirty="0" err="1" smtClean="0"/>
              <a:t>Σκάν</a:t>
            </a:r>
            <a:r>
              <a:rPr lang="el-GR" dirty="0" smtClean="0"/>
              <a:t> όπου πρωταγωνίστρια είναι μια καμαριέρα</a:t>
            </a:r>
          </a:p>
          <a:p>
            <a:r>
              <a:rPr lang="el-GR" dirty="0" smtClean="0"/>
              <a:t>Εργολαβικές  καθαρίστριες  στη Γαλλία  μήνυσαν επιχείρηση καθαρισμού της ΟΣΕ και δικαιώθηκαν από τα δικαστήρια το 2018</a:t>
            </a:r>
          </a:p>
          <a:p>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Παγκόσμιος αντίκτυπος</a:t>
            </a:r>
            <a:endParaRPr lang="en-US" dirty="0"/>
          </a:p>
        </p:txBody>
      </p:sp>
      <p:sp>
        <p:nvSpPr>
          <p:cNvPr id="3" name="2 - Θέση περιεχομένου"/>
          <p:cNvSpPr>
            <a:spLocks noGrp="1"/>
          </p:cNvSpPr>
          <p:nvPr>
            <p:ph idx="1"/>
          </p:nvPr>
        </p:nvSpPr>
        <p:spPr/>
        <p:txBody>
          <a:bodyPr/>
          <a:lstStyle/>
          <a:p>
            <a:r>
              <a:rPr lang="en-US" dirty="0" err="1" smtClean="0"/>
              <a:t>Στα</a:t>
            </a:r>
            <a:r>
              <a:rPr lang="en-US" dirty="0" smtClean="0"/>
              <a:t> 2 </a:t>
            </a:r>
            <a:r>
              <a:rPr lang="en-US" dirty="0" err="1" smtClean="0"/>
              <a:t>χρόνια</a:t>
            </a:r>
            <a:r>
              <a:rPr lang="en-US" dirty="0" smtClean="0"/>
              <a:t> </a:t>
            </a:r>
            <a:r>
              <a:rPr lang="en-US" dirty="0" err="1" smtClean="0"/>
              <a:t>που</a:t>
            </a:r>
            <a:r>
              <a:rPr lang="en-US" dirty="0" smtClean="0"/>
              <a:t> </a:t>
            </a:r>
            <a:r>
              <a:rPr lang="en-US" dirty="0" err="1" smtClean="0"/>
              <a:t>πέρασαν</a:t>
            </a:r>
            <a:r>
              <a:rPr lang="en-US" dirty="0" smtClean="0"/>
              <a:t> </a:t>
            </a:r>
            <a:r>
              <a:rPr lang="en-US" dirty="0" err="1" smtClean="0"/>
              <a:t>από</a:t>
            </a:r>
            <a:r>
              <a:rPr lang="en-US" dirty="0" smtClean="0"/>
              <a:t> </a:t>
            </a:r>
            <a:r>
              <a:rPr lang="en-US" dirty="0" err="1" smtClean="0"/>
              <a:t>την</a:t>
            </a:r>
            <a:r>
              <a:rPr lang="en-US" dirty="0" smtClean="0"/>
              <a:t> </a:t>
            </a:r>
            <a:r>
              <a:rPr lang="en-US" dirty="0" err="1" smtClean="0"/>
              <a:t>αποκάλυψη</a:t>
            </a:r>
            <a:r>
              <a:rPr lang="en-US" dirty="0" smtClean="0"/>
              <a:t> </a:t>
            </a:r>
            <a:r>
              <a:rPr lang="en-US" dirty="0" err="1" smtClean="0"/>
              <a:t>του</a:t>
            </a:r>
            <a:r>
              <a:rPr lang="en-US" dirty="0" smtClean="0"/>
              <a:t> </a:t>
            </a:r>
            <a:r>
              <a:rPr lang="en-US" dirty="0" err="1" smtClean="0"/>
              <a:t>Γουάινστιν</a:t>
            </a:r>
            <a:r>
              <a:rPr lang="en-US" dirty="0" smtClean="0"/>
              <a:t> </a:t>
            </a:r>
            <a:r>
              <a:rPr lang="en-US" dirty="0" err="1" smtClean="0"/>
              <a:t>το</a:t>
            </a:r>
            <a:r>
              <a:rPr lang="en-US" dirty="0" smtClean="0"/>
              <a:t> </a:t>
            </a:r>
            <a:r>
              <a:rPr lang="en-US" dirty="0" err="1" smtClean="0"/>
              <a:t>κίνημα</a:t>
            </a:r>
            <a:r>
              <a:rPr lang="en-US" dirty="0" smtClean="0"/>
              <a:t> </a:t>
            </a:r>
            <a:r>
              <a:rPr lang="en-US" dirty="0" err="1" smtClean="0"/>
              <a:t>που</a:t>
            </a:r>
            <a:r>
              <a:rPr lang="en-US" dirty="0" smtClean="0"/>
              <a:t> </a:t>
            </a:r>
            <a:r>
              <a:rPr lang="en-US" dirty="0" err="1" smtClean="0"/>
              <a:t>σπάει</a:t>
            </a:r>
            <a:r>
              <a:rPr lang="en-US" dirty="0" smtClean="0"/>
              <a:t> </a:t>
            </a:r>
            <a:r>
              <a:rPr lang="en-US" dirty="0" err="1" smtClean="0"/>
              <a:t>τη</a:t>
            </a:r>
            <a:r>
              <a:rPr lang="en-US" dirty="0" smtClean="0"/>
              <a:t> </a:t>
            </a:r>
            <a:r>
              <a:rPr lang="en-US" dirty="0" err="1" smtClean="0"/>
              <a:t>σιωπή</a:t>
            </a:r>
            <a:r>
              <a:rPr lang="en-US" dirty="0" smtClean="0"/>
              <a:t> </a:t>
            </a:r>
            <a:r>
              <a:rPr lang="en-US" dirty="0" err="1" smtClean="0"/>
              <a:t>των</a:t>
            </a:r>
            <a:r>
              <a:rPr lang="en-US" dirty="0" smtClean="0"/>
              <a:t> </a:t>
            </a:r>
            <a:r>
              <a:rPr lang="en-US" dirty="0" err="1" smtClean="0"/>
              <a:t>γυναικών</a:t>
            </a:r>
            <a:r>
              <a:rPr lang="en-US" dirty="0" smtClean="0"/>
              <a:t> </a:t>
            </a:r>
            <a:r>
              <a:rPr lang="en-US" dirty="0" err="1" smtClean="0"/>
              <a:t>δεν</a:t>
            </a:r>
            <a:r>
              <a:rPr lang="en-US" dirty="0" smtClean="0"/>
              <a:t> </a:t>
            </a:r>
            <a:r>
              <a:rPr lang="en-US" dirty="0" err="1" smtClean="0"/>
              <a:t>υποχώρησε</a:t>
            </a:r>
            <a:r>
              <a:rPr lang="en-US" dirty="0" smtClean="0"/>
              <a:t>, </a:t>
            </a:r>
            <a:r>
              <a:rPr lang="en-US" dirty="0" err="1" smtClean="0"/>
              <a:t>αντίθετα</a:t>
            </a:r>
            <a:r>
              <a:rPr lang="en-US" dirty="0" smtClean="0"/>
              <a:t> </a:t>
            </a:r>
            <a:r>
              <a:rPr lang="en-US" dirty="0" err="1" smtClean="0"/>
              <a:t>συνέχισε</a:t>
            </a:r>
            <a:r>
              <a:rPr lang="en-US" dirty="0" smtClean="0"/>
              <a:t> </a:t>
            </a:r>
            <a:r>
              <a:rPr lang="en-US" dirty="0" err="1" smtClean="0"/>
              <a:t>να</a:t>
            </a:r>
            <a:r>
              <a:rPr lang="en-US" dirty="0" smtClean="0"/>
              <a:t> </a:t>
            </a:r>
            <a:r>
              <a:rPr lang="en-US" dirty="0" err="1" smtClean="0"/>
              <a:t>αναπτύσσεται</a:t>
            </a:r>
            <a:r>
              <a:rPr lang="en-US" dirty="0" smtClean="0"/>
              <a:t> </a:t>
            </a:r>
            <a:r>
              <a:rPr lang="en-US" dirty="0" err="1" smtClean="0"/>
              <a:t>αν</a:t>
            </a:r>
            <a:r>
              <a:rPr lang="en-US" dirty="0" smtClean="0"/>
              <a:t> </a:t>
            </a:r>
            <a:r>
              <a:rPr lang="en-US" dirty="0" err="1" smtClean="0"/>
              <a:t>και</a:t>
            </a:r>
            <a:r>
              <a:rPr lang="en-US" dirty="0" smtClean="0"/>
              <a:t> </a:t>
            </a:r>
            <a:r>
              <a:rPr lang="en-US" dirty="0" err="1" smtClean="0"/>
              <a:t>άνισα</a:t>
            </a:r>
            <a:r>
              <a:rPr lang="en-US" dirty="0" smtClean="0"/>
              <a:t> σ’ </a:t>
            </a:r>
            <a:r>
              <a:rPr lang="en-US" dirty="0" err="1" smtClean="0"/>
              <a:t>όλο</a:t>
            </a:r>
            <a:r>
              <a:rPr lang="en-US" dirty="0" smtClean="0"/>
              <a:t> </a:t>
            </a:r>
            <a:r>
              <a:rPr lang="en-US" dirty="0" err="1" smtClean="0"/>
              <a:t>τον</a:t>
            </a:r>
            <a:r>
              <a:rPr lang="en-US" dirty="0" smtClean="0"/>
              <a:t> </a:t>
            </a:r>
            <a:r>
              <a:rPr lang="en-US" dirty="0" err="1" smtClean="0"/>
              <a:t>κόσμο</a:t>
            </a:r>
            <a:r>
              <a:rPr lang="en-US" dirty="0" smtClean="0"/>
              <a:t> </a:t>
            </a:r>
            <a:r>
              <a:rPr lang="en-US" dirty="0" err="1" smtClean="0"/>
              <a:t>με</a:t>
            </a:r>
            <a:r>
              <a:rPr lang="en-US" dirty="0" smtClean="0"/>
              <a:t> </a:t>
            </a:r>
            <a:r>
              <a:rPr lang="en-US" dirty="0" err="1" smtClean="0"/>
              <a:t>μεγαλύτερη</a:t>
            </a:r>
            <a:r>
              <a:rPr lang="en-US" dirty="0" smtClean="0"/>
              <a:t> </a:t>
            </a:r>
            <a:r>
              <a:rPr lang="en-US" dirty="0" err="1" smtClean="0"/>
              <a:t>έμφαση</a:t>
            </a:r>
            <a:r>
              <a:rPr lang="en-US" dirty="0" smtClean="0"/>
              <a:t> </a:t>
            </a:r>
            <a:r>
              <a:rPr lang="en-US" dirty="0" err="1" smtClean="0"/>
              <a:t>σε</a:t>
            </a:r>
            <a:r>
              <a:rPr lang="en-US" dirty="0" smtClean="0"/>
              <a:t> </a:t>
            </a:r>
            <a:r>
              <a:rPr lang="en-US" dirty="0" err="1" smtClean="0"/>
              <a:t>χώρες</a:t>
            </a:r>
            <a:r>
              <a:rPr lang="en-US" dirty="0" smtClean="0"/>
              <a:t> </a:t>
            </a:r>
            <a:r>
              <a:rPr lang="en-US" dirty="0" err="1" smtClean="0"/>
              <a:t>που</a:t>
            </a:r>
            <a:r>
              <a:rPr lang="en-US" dirty="0" smtClean="0"/>
              <a:t> </a:t>
            </a:r>
            <a:r>
              <a:rPr lang="en-US" dirty="0" err="1" smtClean="0"/>
              <a:t>έχουν</a:t>
            </a:r>
            <a:r>
              <a:rPr lang="en-US" dirty="0" smtClean="0"/>
              <a:t> </a:t>
            </a:r>
            <a:r>
              <a:rPr lang="en-US" dirty="0" err="1" smtClean="0"/>
              <a:t>περισσότερο</a:t>
            </a:r>
            <a:r>
              <a:rPr lang="en-US" dirty="0" smtClean="0"/>
              <a:t> </a:t>
            </a:r>
            <a:r>
              <a:rPr lang="en-US" dirty="0" err="1" smtClean="0"/>
              <a:t>προωθήσει</a:t>
            </a:r>
            <a:r>
              <a:rPr lang="en-US" dirty="0" smtClean="0"/>
              <a:t> </a:t>
            </a:r>
            <a:r>
              <a:rPr lang="en-US" dirty="0" err="1" smtClean="0"/>
              <a:t>τη</a:t>
            </a:r>
            <a:r>
              <a:rPr lang="en-US" dirty="0" smtClean="0"/>
              <a:t> </a:t>
            </a:r>
            <a:r>
              <a:rPr lang="en-US" dirty="0" err="1" smtClean="0"/>
              <a:t>φεμινιστική</a:t>
            </a:r>
            <a:r>
              <a:rPr lang="en-US" dirty="0" smtClean="0"/>
              <a:t> </a:t>
            </a:r>
            <a:r>
              <a:rPr lang="en-US" dirty="0" err="1" smtClean="0"/>
              <a:t>ατζέντα</a:t>
            </a:r>
            <a:r>
              <a:rPr lang="en-US" dirty="0" smtClean="0"/>
              <a:t>. </a:t>
            </a:r>
            <a:r>
              <a:rPr lang="en-US" dirty="0" err="1" smtClean="0"/>
              <a:t>Ας</a:t>
            </a:r>
            <a:r>
              <a:rPr lang="en-US" dirty="0" smtClean="0"/>
              <a:t> </a:t>
            </a:r>
            <a:r>
              <a:rPr lang="en-US" dirty="0" err="1" smtClean="0"/>
              <a:t>δώσουμε</a:t>
            </a:r>
            <a:r>
              <a:rPr lang="en-US" dirty="0" smtClean="0"/>
              <a:t> </a:t>
            </a:r>
            <a:r>
              <a:rPr lang="en-US" dirty="0" err="1" smtClean="0"/>
              <a:t>μερικά</a:t>
            </a:r>
            <a:r>
              <a:rPr lang="en-US" dirty="0" smtClean="0"/>
              <a:t> </a:t>
            </a:r>
            <a:r>
              <a:rPr lang="en-US" dirty="0" err="1" smtClean="0"/>
              <a:t>περιγραφικά</a:t>
            </a:r>
            <a:r>
              <a:rPr lang="en-US" dirty="0" smtClean="0"/>
              <a:t> </a:t>
            </a:r>
            <a:r>
              <a:rPr lang="en-US" dirty="0" err="1" smtClean="0"/>
              <a:t>στοιχεία</a:t>
            </a:r>
            <a:r>
              <a:rPr lang="en-US" dirty="0" smtClean="0"/>
              <a:t>. </a:t>
            </a:r>
            <a:r>
              <a:rPr lang="en-US" dirty="0" err="1" smtClean="0"/>
              <a:t>Κυρίως</a:t>
            </a:r>
            <a:r>
              <a:rPr lang="en-US" dirty="0" smtClean="0"/>
              <a:t> </a:t>
            </a:r>
            <a:r>
              <a:rPr lang="en-US" dirty="0" err="1" smtClean="0"/>
              <a:t>για</a:t>
            </a:r>
            <a:r>
              <a:rPr lang="en-US" dirty="0" smtClean="0"/>
              <a:t> </a:t>
            </a:r>
            <a:r>
              <a:rPr lang="en-US" dirty="0" err="1" smtClean="0"/>
              <a:t>τις</a:t>
            </a:r>
            <a:r>
              <a:rPr lang="en-US" dirty="0" smtClean="0"/>
              <a:t> </a:t>
            </a:r>
            <a:r>
              <a:rPr lang="en-US" dirty="0" err="1" smtClean="0"/>
              <a:t>χώρες</a:t>
            </a:r>
            <a:r>
              <a:rPr lang="en-US" dirty="0" smtClean="0"/>
              <a:t> </a:t>
            </a:r>
            <a:r>
              <a:rPr lang="en-US" dirty="0" err="1" smtClean="0"/>
              <a:t>για</a:t>
            </a:r>
            <a:r>
              <a:rPr lang="en-US" dirty="0" smtClean="0"/>
              <a:t> </a:t>
            </a:r>
            <a:r>
              <a:rPr lang="en-US" dirty="0" err="1" smtClean="0"/>
              <a:t>τις</a:t>
            </a:r>
            <a:r>
              <a:rPr lang="en-US" dirty="0" smtClean="0"/>
              <a:t> </a:t>
            </a:r>
            <a:r>
              <a:rPr lang="en-US" dirty="0" err="1" smtClean="0"/>
              <a:t>οποίες</a:t>
            </a:r>
            <a:r>
              <a:rPr lang="en-US" dirty="0" smtClean="0"/>
              <a:t> </a:t>
            </a:r>
            <a:r>
              <a:rPr lang="en-US" dirty="0" err="1" smtClean="0"/>
              <a:t>δεν</a:t>
            </a:r>
            <a:r>
              <a:rPr lang="en-US" dirty="0" smtClean="0"/>
              <a:t> </a:t>
            </a:r>
            <a:r>
              <a:rPr lang="en-US" dirty="0" err="1" smtClean="0"/>
              <a:t>έχουμε</a:t>
            </a:r>
            <a:r>
              <a:rPr lang="en-US" dirty="0" smtClean="0"/>
              <a:t> </a:t>
            </a:r>
            <a:r>
              <a:rPr lang="en-US" dirty="0" err="1" smtClean="0"/>
              <a:t>συχνή</a:t>
            </a:r>
            <a:r>
              <a:rPr lang="en-US" dirty="0" smtClean="0"/>
              <a:t> </a:t>
            </a:r>
            <a:r>
              <a:rPr lang="en-US" dirty="0" err="1" smtClean="0"/>
              <a:t>ενημέρωση</a:t>
            </a:r>
            <a:r>
              <a:rPr lang="en-US" dirty="0" smtClean="0"/>
              <a:t>. </a:t>
            </a:r>
            <a:r>
              <a:rPr lang="en-US" dirty="0" err="1" smtClean="0"/>
              <a:t>Εννοείται</a:t>
            </a:r>
            <a:r>
              <a:rPr lang="en-US" dirty="0" smtClean="0"/>
              <a:t> </a:t>
            </a:r>
            <a:r>
              <a:rPr lang="en-US" dirty="0" err="1" smtClean="0"/>
              <a:t>ότι</a:t>
            </a:r>
            <a:r>
              <a:rPr lang="en-US" dirty="0" smtClean="0"/>
              <a:t> η </a:t>
            </a:r>
            <a:r>
              <a:rPr lang="en-US" dirty="0" err="1" smtClean="0"/>
              <a:t>περιγραφή</a:t>
            </a:r>
            <a:r>
              <a:rPr lang="en-US" dirty="0" smtClean="0"/>
              <a:t> </a:t>
            </a:r>
            <a:r>
              <a:rPr lang="en-US" dirty="0" err="1" smtClean="0"/>
              <a:t>δεν</a:t>
            </a:r>
            <a:r>
              <a:rPr lang="en-US" dirty="0" smtClean="0"/>
              <a:t> </a:t>
            </a:r>
            <a:r>
              <a:rPr lang="en-US" dirty="0" err="1" smtClean="0"/>
              <a:t>είναι</a:t>
            </a:r>
            <a:r>
              <a:rPr lang="en-US" dirty="0" smtClean="0"/>
              <a:t> </a:t>
            </a:r>
            <a:r>
              <a:rPr lang="en-US" dirty="0" err="1" smtClean="0"/>
              <a:t>πλήρης</a:t>
            </a:r>
            <a:r>
              <a:rPr lang="en-US" dirty="0" smtClean="0"/>
              <a:t> </a:t>
            </a:r>
            <a:r>
              <a:rPr lang="en-US" dirty="0" err="1" smtClean="0"/>
              <a:t>όμως</a:t>
            </a:r>
            <a:r>
              <a:rPr lang="en-US" dirty="0" smtClean="0"/>
              <a:t> </a:t>
            </a:r>
            <a:r>
              <a:rPr lang="en-US" dirty="0" err="1" smtClean="0"/>
              <a:t>είναι</a:t>
            </a:r>
            <a:r>
              <a:rPr lang="en-US" dirty="0" smtClean="0"/>
              <a:t> </a:t>
            </a:r>
            <a:r>
              <a:rPr lang="en-US" dirty="0" err="1" smtClean="0"/>
              <a:t>ενδεικτική</a:t>
            </a:r>
            <a:r>
              <a:rPr lang="en-US" dirty="0" smtClean="0"/>
              <a:t> </a:t>
            </a:r>
            <a:r>
              <a:rPr lang="en-US" dirty="0" err="1" smtClean="0"/>
              <a:t>της</a:t>
            </a:r>
            <a:r>
              <a:rPr lang="en-US" dirty="0" smtClean="0"/>
              <a:t> </a:t>
            </a:r>
            <a:r>
              <a:rPr lang="en-US" dirty="0" err="1" smtClean="0"/>
              <a:t>παγκόσμιας</a:t>
            </a:r>
            <a:r>
              <a:rPr lang="en-US" dirty="0" smtClean="0"/>
              <a:t> </a:t>
            </a:r>
            <a:r>
              <a:rPr lang="en-US" dirty="0" err="1" smtClean="0"/>
              <a:t>διάστασης</a:t>
            </a:r>
            <a:r>
              <a:rPr lang="en-US" dirty="0" smtClean="0"/>
              <a:t> </a:t>
            </a:r>
            <a:r>
              <a:rPr lang="en-US" dirty="0" err="1" smtClean="0"/>
              <a:t>που</a:t>
            </a:r>
            <a:r>
              <a:rPr lang="en-US" dirty="0" smtClean="0"/>
              <a:t> </a:t>
            </a:r>
            <a:r>
              <a:rPr lang="en-US" dirty="0" err="1" smtClean="0"/>
              <a:t>παίρνει</a:t>
            </a:r>
            <a:r>
              <a:rPr lang="en-US" dirty="0" smtClean="0"/>
              <a:t> </a:t>
            </a:r>
            <a:r>
              <a:rPr lang="en-US" dirty="0" err="1" smtClean="0"/>
              <a:t>το</a:t>
            </a:r>
            <a:r>
              <a:rPr lang="en-US" dirty="0" smtClean="0"/>
              <a:t> </a:t>
            </a:r>
            <a:r>
              <a:rPr lang="en-US" dirty="0" err="1" smtClean="0"/>
              <a:t>MeToo</a:t>
            </a:r>
            <a:r>
              <a:rPr lang="en-US" dirty="0" smtClean="0"/>
              <a:t>.</a:t>
            </a:r>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US"/>
          </a:p>
        </p:txBody>
      </p:sp>
      <p:sp>
        <p:nvSpPr>
          <p:cNvPr id="3" name="2 - Θέση περιεχομένου"/>
          <p:cNvSpPr>
            <a:spLocks noGrp="1"/>
          </p:cNvSpPr>
          <p:nvPr>
            <p:ph idx="1"/>
          </p:nvPr>
        </p:nvSpPr>
        <p:spPr/>
        <p:txBody>
          <a:bodyPr>
            <a:normAutofit fontScale="85000" lnSpcReduction="10000"/>
          </a:bodyPr>
          <a:lstStyle/>
          <a:p>
            <a:r>
              <a:rPr lang="el-GR" dirty="0" smtClean="0"/>
              <a:t>Μια </a:t>
            </a:r>
            <a:r>
              <a:rPr lang="en-US" dirty="0" err="1" smtClean="0"/>
              <a:t>σημαντική</a:t>
            </a:r>
            <a:r>
              <a:rPr lang="en-US" dirty="0" smtClean="0"/>
              <a:t> </a:t>
            </a:r>
            <a:r>
              <a:rPr lang="en-US" dirty="0" err="1" smtClean="0"/>
              <a:t>ταξική</a:t>
            </a:r>
            <a:r>
              <a:rPr lang="en-US" dirty="0" smtClean="0"/>
              <a:t> </a:t>
            </a:r>
            <a:r>
              <a:rPr lang="en-US" dirty="0" err="1" smtClean="0"/>
              <a:t>διεύρυνση</a:t>
            </a:r>
            <a:r>
              <a:rPr lang="en-US" dirty="0" smtClean="0"/>
              <a:t> </a:t>
            </a:r>
            <a:r>
              <a:rPr lang="en-US" dirty="0" err="1" smtClean="0"/>
              <a:t>του</a:t>
            </a:r>
            <a:r>
              <a:rPr lang="en-US" dirty="0" smtClean="0"/>
              <a:t> </a:t>
            </a:r>
            <a:r>
              <a:rPr lang="en-US" dirty="0" err="1" smtClean="0"/>
              <a:t>κινήματος</a:t>
            </a:r>
            <a:r>
              <a:rPr lang="en-US" dirty="0" smtClean="0"/>
              <a:t> </a:t>
            </a:r>
            <a:r>
              <a:rPr lang="en-US" dirty="0" err="1" smtClean="0"/>
              <a:t>έγινε</a:t>
            </a:r>
            <a:r>
              <a:rPr lang="en-US" dirty="0" smtClean="0"/>
              <a:t> </a:t>
            </a:r>
            <a:r>
              <a:rPr lang="el-GR" dirty="0" smtClean="0"/>
              <a:t>το 2018 </a:t>
            </a:r>
            <a:r>
              <a:rPr lang="en-US" dirty="0" err="1" smtClean="0"/>
              <a:t>στις</a:t>
            </a:r>
            <a:r>
              <a:rPr lang="en-US" dirty="0" smtClean="0"/>
              <a:t> ΗΠΑ, </a:t>
            </a:r>
            <a:r>
              <a:rPr lang="en-US" dirty="0" err="1" smtClean="0"/>
              <a:t>όπου</a:t>
            </a:r>
            <a:r>
              <a:rPr lang="en-US" dirty="0" smtClean="0"/>
              <a:t> </a:t>
            </a:r>
            <a:r>
              <a:rPr lang="en-US" dirty="0" err="1" smtClean="0"/>
              <a:t>χιλιάδες</a:t>
            </a:r>
            <a:r>
              <a:rPr lang="en-US" dirty="0" smtClean="0"/>
              <a:t>, </a:t>
            </a:r>
            <a:r>
              <a:rPr lang="en-US" dirty="0" err="1" smtClean="0"/>
              <a:t>κυρίως</a:t>
            </a:r>
            <a:r>
              <a:rPr lang="en-US" dirty="0" smtClean="0"/>
              <a:t> </a:t>
            </a:r>
            <a:r>
              <a:rPr lang="en-US" dirty="0" err="1" smtClean="0"/>
              <a:t>αφρoαμερικάνες</a:t>
            </a:r>
            <a:r>
              <a:rPr lang="en-US" dirty="0" smtClean="0"/>
              <a:t> </a:t>
            </a:r>
            <a:r>
              <a:rPr lang="en-US" dirty="0" err="1" smtClean="0"/>
              <a:t>και</a:t>
            </a:r>
            <a:r>
              <a:rPr lang="en-US" dirty="0" smtClean="0"/>
              <a:t> </a:t>
            </a:r>
            <a:r>
              <a:rPr lang="en-US" dirty="0" err="1" smtClean="0"/>
              <a:t>λατίνες</a:t>
            </a:r>
            <a:r>
              <a:rPr lang="en-US" dirty="0" smtClean="0"/>
              <a:t>, </a:t>
            </a:r>
            <a:r>
              <a:rPr lang="en-US" dirty="0" err="1" smtClean="0"/>
              <a:t>πάμφτωχες</a:t>
            </a:r>
            <a:r>
              <a:rPr lang="en-US" dirty="0" smtClean="0"/>
              <a:t> </a:t>
            </a:r>
            <a:r>
              <a:rPr lang="en-US" dirty="0" err="1" smtClean="0"/>
              <a:t>εργαζόμενες</a:t>
            </a:r>
            <a:r>
              <a:rPr lang="en-US" dirty="0" smtClean="0"/>
              <a:t> </a:t>
            </a:r>
            <a:r>
              <a:rPr lang="en-US" dirty="0" err="1" smtClean="0"/>
              <a:t>της</a:t>
            </a:r>
            <a:r>
              <a:rPr lang="en-US" dirty="0" smtClean="0"/>
              <a:t> </a:t>
            </a:r>
            <a:r>
              <a:rPr lang="en-US" dirty="0" err="1" smtClean="0"/>
              <a:t>πολυεθνικής</a:t>
            </a:r>
            <a:r>
              <a:rPr lang="en-US" dirty="0" smtClean="0"/>
              <a:t> </a:t>
            </a:r>
            <a:r>
              <a:rPr lang="en-US" dirty="0" err="1" smtClean="0"/>
              <a:t>αλυσίδας</a:t>
            </a:r>
            <a:r>
              <a:rPr lang="en-US" dirty="0" smtClean="0"/>
              <a:t> </a:t>
            </a:r>
            <a:r>
              <a:rPr lang="en-US" dirty="0" err="1" smtClean="0"/>
              <a:t>των</a:t>
            </a:r>
            <a:r>
              <a:rPr lang="en-US" dirty="0" smtClean="0"/>
              <a:t> </a:t>
            </a:r>
            <a:r>
              <a:rPr lang="en-US" dirty="0" err="1" smtClean="0"/>
              <a:t>φαστφουντάδικων</a:t>
            </a:r>
            <a:r>
              <a:rPr lang="en-US" dirty="0" smtClean="0"/>
              <a:t> Mc Donald </a:t>
            </a:r>
            <a:r>
              <a:rPr lang="en-US" dirty="0" err="1" smtClean="0"/>
              <a:t>έκαναν</a:t>
            </a:r>
            <a:r>
              <a:rPr lang="en-US" dirty="0" smtClean="0"/>
              <a:t> </a:t>
            </a:r>
            <a:r>
              <a:rPr lang="en-US" dirty="0" err="1" smtClean="0"/>
              <a:t>στάση</a:t>
            </a:r>
            <a:r>
              <a:rPr lang="en-US" dirty="0" smtClean="0"/>
              <a:t> </a:t>
            </a:r>
            <a:r>
              <a:rPr lang="en-US" dirty="0" err="1" smtClean="0"/>
              <a:t>εργασίας</a:t>
            </a:r>
            <a:r>
              <a:rPr lang="en-US" dirty="0" smtClean="0"/>
              <a:t> </a:t>
            </a:r>
            <a:r>
              <a:rPr lang="en-US" dirty="0" err="1" smtClean="0"/>
              <a:t>και</a:t>
            </a:r>
            <a:r>
              <a:rPr lang="en-US" dirty="0" smtClean="0"/>
              <a:t> </a:t>
            </a:r>
            <a:r>
              <a:rPr lang="en-US" dirty="0" err="1" smtClean="0"/>
              <a:t>κατέβηκαν</a:t>
            </a:r>
            <a:r>
              <a:rPr lang="en-US" dirty="0" smtClean="0"/>
              <a:t> </a:t>
            </a:r>
            <a:r>
              <a:rPr lang="en-US" dirty="0" err="1" smtClean="0"/>
              <a:t>σε</a:t>
            </a:r>
            <a:r>
              <a:rPr lang="en-US" dirty="0" smtClean="0"/>
              <a:t> </a:t>
            </a:r>
            <a:r>
              <a:rPr lang="en-US" dirty="0" err="1" smtClean="0"/>
              <a:t>διαδηλώσεις</a:t>
            </a:r>
            <a:r>
              <a:rPr lang="en-US" dirty="0" smtClean="0"/>
              <a:t> </a:t>
            </a:r>
            <a:r>
              <a:rPr lang="en-US" dirty="0" err="1" smtClean="0"/>
              <a:t>σε</a:t>
            </a:r>
            <a:r>
              <a:rPr lang="en-US" dirty="0" smtClean="0"/>
              <a:t> </a:t>
            </a:r>
            <a:r>
              <a:rPr lang="en-US" dirty="0" err="1" smtClean="0"/>
              <a:t>δέκα</a:t>
            </a:r>
            <a:r>
              <a:rPr lang="en-US" dirty="0" smtClean="0"/>
              <a:t> </a:t>
            </a:r>
            <a:r>
              <a:rPr lang="en-US" dirty="0" err="1" smtClean="0"/>
              <a:t>αμερικανικές</a:t>
            </a:r>
            <a:r>
              <a:rPr lang="en-US" dirty="0" smtClean="0"/>
              <a:t> </a:t>
            </a:r>
            <a:r>
              <a:rPr lang="en-US" dirty="0" err="1" smtClean="0"/>
              <a:t>πολιτείες</a:t>
            </a:r>
            <a:r>
              <a:rPr lang="en-US" dirty="0" smtClean="0"/>
              <a:t> </a:t>
            </a:r>
            <a:r>
              <a:rPr lang="en-US" dirty="0" err="1" smtClean="0"/>
              <a:t>απαιτώντας</a:t>
            </a:r>
            <a:r>
              <a:rPr lang="en-US" dirty="0" smtClean="0"/>
              <a:t> </a:t>
            </a:r>
            <a:r>
              <a:rPr lang="en-US" dirty="0" err="1" smtClean="0"/>
              <a:t>να</a:t>
            </a:r>
            <a:r>
              <a:rPr lang="en-US" dirty="0" smtClean="0"/>
              <a:t> </a:t>
            </a:r>
            <a:r>
              <a:rPr lang="en-US" dirty="0" err="1" smtClean="0"/>
              <a:t>σταματήσει</a:t>
            </a:r>
            <a:r>
              <a:rPr lang="en-US" dirty="0" smtClean="0"/>
              <a:t> η </a:t>
            </a:r>
            <a:r>
              <a:rPr lang="en-US" dirty="0" err="1" smtClean="0"/>
              <a:t>εργοδοσία</a:t>
            </a:r>
            <a:r>
              <a:rPr lang="en-US" dirty="0" smtClean="0"/>
              <a:t> </a:t>
            </a:r>
            <a:r>
              <a:rPr lang="en-US" dirty="0" err="1" smtClean="0"/>
              <a:t>την</a:t>
            </a:r>
            <a:r>
              <a:rPr lang="en-US" dirty="0" smtClean="0"/>
              <a:t> </a:t>
            </a:r>
            <a:r>
              <a:rPr lang="en-US" dirty="0" err="1" smtClean="0"/>
              <a:t>υποκριτική</a:t>
            </a:r>
            <a:r>
              <a:rPr lang="en-US" dirty="0" smtClean="0"/>
              <a:t> </a:t>
            </a:r>
            <a:r>
              <a:rPr lang="en-US" dirty="0" err="1" smtClean="0"/>
              <a:t>σιωπή</a:t>
            </a:r>
            <a:r>
              <a:rPr lang="en-US" dirty="0" smtClean="0"/>
              <a:t> </a:t>
            </a:r>
            <a:r>
              <a:rPr lang="en-US" dirty="0" err="1" smtClean="0"/>
              <a:t>της</a:t>
            </a:r>
            <a:r>
              <a:rPr lang="en-US" dirty="0" smtClean="0"/>
              <a:t> </a:t>
            </a:r>
            <a:r>
              <a:rPr lang="en-US" dirty="0" err="1" smtClean="0"/>
              <a:t>και</a:t>
            </a:r>
            <a:r>
              <a:rPr lang="en-US" dirty="0" smtClean="0"/>
              <a:t> </a:t>
            </a:r>
            <a:r>
              <a:rPr lang="en-US" dirty="0" err="1" smtClean="0"/>
              <a:t>την</a:t>
            </a:r>
            <a:r>
              <a:rPr lang="en-US" dirty="0" smtClean="0"/>
              <a:t> </a:t>
            </a:r>
            <a:r>
              <a:rPr lang="en-US" dirty="0" err="1" smtClean="0"/>
              <a:t>συστηματική</a:t>
            </a:r>
            <a:r>
              <a:rPr lang="en-US" dirty="0" smtClean="0"/>
              <a:t> </a:t>
            </a:r>
            <a:r>
              <a:rPr lang="en-US" dirty="0" err="1" smtClean="0"/>
              <a:t>κάλυψη</a:t>
            </a:r>
            <a:r>
              <a:rPr lang="el-GR" dirty="0" smtClean="0"/>
              <a:t> των βίαιων σεξουαλικών επιθέσεων που υφίστανται οι </a:t>
            </a:r>
            <a:r>
              <a:rPr lang="el-GR" dirty="0" err="1" smtClean="0"/>
              <a:t>εργαζομενες</a:t>
            </a:r>
            <a:r>
              <a:rPr lang="el-GR" dirty="0" smtClean="0"/>
              <a:t> από τους </a:t>
            </a:r>
            <a:r>
              <a:rPr lang="el-GR" dirty="0" err="1" smtClean="0"/>
              <a:t>προισταμένους</a:t>
            </a:r>
            <a:r>
              <a:rPr lang="el-GR" dirty="0" smtClean="0"/>
              <a:t>, τους διαχειριστές αλλά και τους πελάτες.</a:t>
            </a:r>
            <a:endParaRPr lang="el-GR" dirty="0" smtClean="0"/>
          </a:p>
          <a:p>
            <a:r>
              <a:rPr lang="en-US" dirty="0" err="1" smtClean="0"/>
              <a:t>Επίσης</a:t>
            </a:r>
            <a:r>
              <a:rPr lang="en-US" dirty="0" smtClean="0"/>
              <a:t> </a:t>
            </a:r>
            <a:r>
              <a:rPr lang="en-US" dirty="0" err="1" smtClean="0"/>
              <a:t>στις</a:t>
            </a:r>
            <a:r>
              <a:rPr lang="en-US" dirty="0" smtClean="0"/>
              <a:t> </a:t>
            </a:r>
            <a:r>
              <a:rPr lang="en-US" dirty="0" err="1" smtClean="0"/>
              <a:t>αρχές</a:t>
            </a:r>
            <a:r>
              <a:rPr lang="en-US" dirty="0" smtClean="0"/>
              <a:t> </a:t>
            </a:r>
            <a:r>
              <a:rPr lang="en-US" dirty="0" err="1" smtClean="0"/>
              <a:t>Νοεμβρίου</a:t>
            </a:r>
            <a:r>
              <a:rPr lang="en-US" dirty="0" smtClean="0"/>
              <a:t> 2018 </a:t>
            </a:r>
            <a:r>
              <a:rPr lang="en-US" dirty="0" err="1" smtClean="0"/>
              <a:t>χιλιάδες</a:t>
            </a:r>
            <a:r>
              <a:rPr lang="en-US" dirty="0" smtClean="0"/>
              <a:t> </a:t>
            </a:r>
            <a:r>
              <a:rPr lang="en-US" dirty="0" err="1" smtClean="0"/>
              <a:t>hightech</a:t>
            </a:r>
            <a:r>
              <a:rPr lang="en-US" dirty="0" smtClean="0"/>
              <a:t> </a:t>
            </a:r>
            <a:r>
              <a:rPr lang="en-US" dirty="0" err="1" smtClean="0"/>
              <a:t>υπάλληλοι</a:t>
            </a:r>
            <a:r>
              <a:rPr lang="en-US" dirty="0" smtClean="0"/>
              <a:t> </a:t>
            </a:r>
            <a:r>
              <a:rPr lang="en-US" dirty="0" err="1" smtClean="0"/>
              <a:t>της</a:t>
            </a:r>
            <a:r>
              <a:rPr lang="en-US" dirty="0" smtClean="0"/>
              <a:t> Google, </a:t>
            </a:r>
            <a:r>
              <a:rPr lang="en-US" dirty="0" err="1" smtClean="0"/>
              <a:t>περίπου</a:t>
            </a:r>
            <a:r>
              <a:rPr lang="en-US" dirty="0" smtClean="0"/>
              <a:t> 20.000, </a:t>
            </a:r>
            <a:r>
              <a:rPr lang="en-US" dirty="0" err="1" smtClean="0"/>
              <a:t>έκαναν</a:t>
            </a:r>
            <a:r>
              <a:rPr lang="en-US" dirty="0" smtClean="0"/>
              <a:t> </a:t>
            </a:r>
            <a:r>
              <a:rPr lang="en-US" dirty="0" err="1" smtClean="0"/>
              <a:t>απεργία</a:t>
            </a:r>
            <a:r>
              <a:rPr lang="en-US" dirty="0" smtClean="0"/>
              <a:t> </a:t>
            </a:r>
            <a:r>
              <a:rPr lang="en-US" dirty="0" err="1" smtClean="0"/>
              <a:t>με</a:t>
            </a:r>
            <a:r>
              <a:rPr lang="en-US" dirty="0" smtClean="0"/>
              <a:t> </a:t>
            </a:r>
            <a:r>
              <a:rPr lang="en-US" dirty="0" err="1" smtClean="0"/>
              <a:t>αφορμή</a:t>
            </a:r>
            <a:r>
              <a:rPr lang="en-US" dirty="0" smtClean="0"/>
              <a:t> </a:t>
            </a:r>
            <a:r>
              <a:rPr lang="en-US" dirty="0" err="1" smtClean="0"/>
              <a:t>το</a:t>
            </a:r>
            <a:r>
              <a:rPr lang="en-US" dirty="0" smtClean="0"/>
              <a:t> </a:t>
            </a:r>
            <a:r>
              <a:rPr lang="en-US" dirty="0" err="1" smtClean="0"/>
              <a:t>υποκριτικό</a:t>
            </a:r>
            <a:r>
              <a:rPr lang="en-US" dirty="0" smtClean="0"/>
              <a:t> </a:t>
            </a:r>
            <a:r>
              <a:rPr lang="en-US" dirty="0" err="1" smtClean="0"/>
              <a:t>χειρισμό</a:t>
            </a:r>
            <a:r>
              <a:rPr lang="en-US" dirty="0" smtClean="0"/>
              <a:t> </a:t>
            </a:r>
            <a:r>
              <a:rPr lang="en-US" dirty="0" err="1" smtClean="0"/>
              <a:t>εκ</a:t>
            </a:r>
            <a:r>
              <a:rPr lang="en-US" dirty="0" smtClean="0"/>
              <a:t> </a:t>
            </a:r>
            <a:r>
              <a:rPr lang="en-US" dirty="0" err="1" smtClean="0"/>
              <a:t>μέρους</a:t>
            </a:r>
            <a:r>
              <a:rPr lang="en-US" dirty="0" smtClean="0"/>
              <a:t> </a:t>
            </a:r>
            <a:r>
              <a:rPr lang="en-US" dirty="0" err="1" smtClean="0"/>
              <a:t>της</a:t>
            </a:r>
            <a:r>
              <a:rPr lang="en-US" dirty="0" smtClean="0"/>
              <a:t> Google, </a:t>
            </a:r>
            <a:r>
              <a:rPr lang="en-US" dirty="0" err="1" smtClean="0"/>
              <a:t>πολλών</a:t>
            </a:r>
            <a:r>
              <a:rPr lang="en-US" dirty="0" smtClean="0"/>
              <a:t> </a:t>
            </a:r>
            <a:r>
              <a:rPr lang="en-US" dirty="0" err="1" smtClean="0"/>
              <a:t>περιπτώσεων</a:t>
            </a:r>
            <a:r>
              <a:rPr lang="en-US" dirty="0" smtClean="0"/>
              <a:t> </a:t>
            </a:r>
            <a:r>
              <a:rPr lang="en-US" dirty="0" err="1" smtClean="0"/>
              <a:t>σεξουαλικών</a:t>
            </a:r>
            <a:r>
              <a:rPr lang="en-US" dirty="0" smtClean="0"/>
              <a:t> </a:t>
            </a:r>
            <a:r>
              <a:rPr lang="en-US" dirty="0" err="1" smtClean="0"/>
              <a:t>παρενοχλήσεων</a:t>
            </a:r>
            <a:r>
              <a:rPr lang="en-US" dirty="0" smtClean="0"/>
              <a:t> </a:t>
            </a:r>
            <a:r>
              <a:rPr lang="en-US" dirty="0" err="1" smtClean="0"/>
              <a:t>από</a:t>
            </a:r>
            <a:r>
              <a:rPr lang="en-US" dirty="0" smtClean="0"/>
              <a:t> </a:t>
            </a:r>
            <a:r>
              <a:rPr lang="en-US" dirty="0" err="1" smtClean="0"/>
              <a:t>ανώτερα</a:t>
            </a:r>
            <a:r>
              <a:rPr lang="en-US" dirty="0" smtClean="0"/>
              <a:t> </a:t>
            </a:r>
            <a:r>
              <a:rPr lang="en-US" dirty="0" err="1" smtClean="0"/>
              <a:t>στελέχη</a:t>
            </a:r>
            <a:r>
              <a:rPr lang="en-US" dirty="0" smtClean="0"/>
              <a:t>.</a:t>
            </a:r>
          </a:p>
          <a:p>
            <a:endParaRPr lang="el-GR" dirty="0" smtClean="0"/>
          </a:p>
          <a:p>
            <a:endParaRPr lang="en-US" dirty="0"/>
          </a:p>
        </p:txBody>
      </p:sp>
      <p:sp>
        <p:nvSpPr>
          <p:cNvPr id="4" name="3 - Θέση αριθμού διαφάνειας"/>
          <p:cNvSpPr>
            <a:spLocks noGrp="1"/>
          </p:cNvSpPr>
          <p:nvPr>
            <p:ph type="sldNum" sz="quarter" idx="12"/>
          </p:nvPr>
        </p:nvSpPr>
        <p:spPr/>
        <p:txBody>
          <a:bodyPr/>
          <a:lstStyle/>
          <a:p>
            <a:fld id="{600CBFCC-E1FF-473E-BF42-70E7405CF173}"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Madison</Template>
  <TotalTime>318</TotalTime>
  <Words>2249</Words>
  <Application>Microsoft Office PowerPoint</Application>
  <PresentationFormat>Προσαρμογή</PresentationFormat>
  <Paragraphs>85</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Madison</vt:lpstr>
      <vt:lpstr>  Το MeToo και οι επιδράσεις του στα  φεμινιστικά/γυναικεία κινήματα  Κ.ΓΕΩΡΓΊΑ ΠΕΤΡΆΚΗ</vt:lpstr>
      <vt:lpstr>ΘΕΜΑΤΑ ΕΝΝΟΙΟΛΟΓΙΚΟΥ ΠΡΟΣΔΙΟΡΙΣΜΟΥ ΤΩΝ ΚΟΙΝΩΝΙΚΩΝ ΚΙΝΗΜΑΤΩΝ</vt:lpstr>
      <vt:lpstr>ΓΥΝΑΙΚΕΙΑ ΚΑΙ ΦΕΜΙΝΙΣΤΙΚΑ ΚΙΝΗΜΑΤΑ</vt:lpstr>
      <vt:lpstr>Τι είναι το MeToo</vt:lpstr>
      <vt:lpstr>Η Γενεαλογία του  MeToo </vt:lpstr>
      <vt:lpstr>Διαφάνεια 6</vt:lpstr>
      <vt:lpstr>Διαφάνεια 7</vt:lpstr>
      <vt:lpstr>Παγκόσμιος αντίκτυπος</vt:lpstr>
      <vt:lpstr>Διαφάνεια 9</vt:lpstr>
      <vt:lpstr>Διαφάνεια 10</vt:lpstr>
      <vt:lpstr>Διαφάνεια 11</vt:lpstr>
      <vt:lpstr>Διαφάνεια 12</vt:lpstr>
      <vt:lpstr>Η σημασία της απελευθερωσης του λόγου των γυναικών </vt:lpstr>
      <vt:lpstr>ΜeToo και Φεμινισμός: Διεκδίκηση της ορατότητας-αντιστάσεις-θεσμικές πρωτοβουλίες </vt:lpstr>
      <vt:lpstr>Διαφάνεια 15</vt:lpstr>
      <vt:lpstr>Διαφάνεια 16</vt:lpstr>
      <vt:lpstr>Διαφάνεια 17</vt:lpstr>
      <vt:lpstr>Αλλαγή κλίματος: από την ατιμωρησία στην τιμωρία</vt:lpstr>
      <vt:lpstr>Επίλογος: Υπάρχει ένα πριν και ένα μετά την υπόθεση Γουάινστιν; </vt:lpstr>
      <vt:lpstr>Διαφάνεια 20</vt:lpstr>
      <vt:lpstr>Διαφάνεια 21</vt:lpstr>
      <vt:lpstr>Διαφάνεια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269</cp:revision>
  <dcterms:created xsi:type="dcterms:W3CDTF">2020-06-04T07:23:29Z</dcterms:created>
  <dcterms:modified xsi:type="dcterms:W3CDTF">2020-06-05T07:39:20Z</dcterms:modified>
</cp:coreProperties>
</file>