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797675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F1F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C998A7-2237-4879-9D7C-093C3AE198CA}" type="datetimeFigureOut">
              <a:rPr lang="el-GR" smtClean="0"/>
              <a:pPr/>
              <a:t>20/12/2024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4F527-72B5-4550-8323-770CA9A9A32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772D-F949-4756-85D2-17FB8C2AAF37}" type="datetime1">
              <a:rPr lang="el-GR" smtClean="0"/>
              <a:pPr/>
              <a:t>20/12/2024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B274-5DA1-4AE9-81AC-B736E2988E03}" type="datetime1">
              <a:rPr lang="el-GR" smtClean="0"/>
              <a:pPr/>
              <a:t>20/12/2024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1EA4-30F4-4D6B-8BC7-D8CDFFA270C2}" type="datetime1">
              <a:rPr lang="el-GR" smtClean="0"/>
              <a:pPr/>
              <a:t>20/12/2024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BB9D1-EF69-4E43-BA34-3EBC316853F0}" type="datetime1">
              <a:rPr lang="el-GR" smtClean="0"/>
              <a:pPr/>
              <a:t>20/12/2024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B36C-5571-4454-BBDA-418E9EEC6D16}" type="datetime1">
              <a:rPr lang="el-GR" smtClean="0"/>
              <a:pPr/>
              <a:t>20/12/2024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1A030-5872-494D-B439-5187994129EE}" type="datetime1">
              <a:rPr lang="el-GR" smtClean="0"/>
              <a:pPr/>
              <a:t>20/12/2024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C1E7-19EC-4612-AB11-BF7EB90E0047}" type="datetime1">
              <a:rPr lang="el-GR" smtClean="0"/>
              <a:pPr/>
              <a:t>20/12/2024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FE6B-4803-469C-9CEE-3D51BBEB04E4}" type="datetime1">
              <a:rPr lang="el-GR" smtClean="0"/>
              <a:pPr/>
              <a:t>20/12/2024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AC6B-FCC1-4CEE-95B3-E0C156748D54}" type="datetime1">
              <a:rPr lang="el-GR" smtClean="0"/>
              <a:pPr/>
              <a:t>20/12/2024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8B8E9-4E00-4736-9852-EFB577CAE5C5}" type="datetime1">
              <a:rPr lang="el-GR" smtClean="0"/>
              <a:pPr/>
              <a:t>20/12/2024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43A7-806D-4C4F-84BA-21137F5881DD}" type="datetime1">
              <a:rPr lang="el-GR" smtClean="0"/>
              <a:pPr/>
              <a:t>20/12/2024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F1FB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41607-055A-4597-87C6-708406E5B8D2}" type="datetime1">
              <a:rPr lang="el-GR" smtClean="0"/>
              <a:pPr/>
              <a:t>20/12/2024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CDBE7-0F1B-4627-B37D-9F1F70DD2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002060"/>
                </a:solidFill>
              </a:rPr>
              <a:t>3</a:t>
            </a:r>
            <a:r>
              <a:rPr lang="el-GR" sz="2800" baseline="30000" dirty="0" smtClean="0">
                <a:solidFill>
                  <a:srgbClr val="002060"/>
                </a:solidFill>
              </a:rPr>
              <a:t>ο</a:t>
            </a:r>
            <a:r>
              <a:rPr lang="el-GR" sz="2800" dirty="0" smtClean="0">
                <a:solidFill>
                  <a:srgbClr val="002060"/>
                </a:solidFill>
              </a:rPr>
              <a:t> Κεφάλαιο: Στοιχεία διαφοράς: η έρευνα για την «ομοιότητα των φύλων» </a:t>
            </a:r>
            <a:endParaRPr lang="el-GR" sz="2800" dirty="0">
              <a:solidFill>
                <a:srgbClr val="002060"/>
              </a:solidFill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200" dirty="0" smtClean="0">
                <a:solidFill>
                  <a:srgbClr val="002060"/>
                </a:solidFill>
              </a:rPr>
              <a:t>Διχοτομία χαρακτηριστικών προσωπικότητας (19</a:t>
            </a:r>
            <a:r>
              <a:rPr lang="el-GR" sz="2200" baseline="30000" dirty="0" smtClean="0">
                <a:solidFill>
                  <a:srgbClr val="002060"/>
                </a:solidFill>
              </a:rPr>
              <a:t>ος</a:t>
            </a:r>
            <a:r>
              <a:rPr lang="el-GR" sz="2200" dirty="0" smtClean="0">
                <a:solidFill>
                  <a:srgbClr val="002060"/>
                </a:solidFill>
              </a:rPr>
              <a:t> αιώνας) π.χ. οι γυναίκες στοργικές και οι άνδρες έξυπνοι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Άλλοτε οι γυναίκες ωφελούνται από τη διχοτομία, τις περισσότερες φορές οι άνδρες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Η διχοτομία των χαρακτηριστικών της προσωπικότητας ως το πρώτο ζήτημα έρευνας από το 1890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Maccoby &amp; Jacklin(1975) “The psychology of sex differences” (1400) </a:t>
            </a:r>
            <a:r>
              <a:rPr lang="el-GR" sz="2200" dirty="0" smtClean="0">
                <a:solidFill>
                  <a:srgbClr val="002060"/>
                </a:solidFill>
              </a:rPr>
              <a:t>έρευνες και </a:t>
            </a:r>
            <a:r>
              <a:rPr lang="en-US" sz="2200" dirty="0" smtClean="0">
                <a:solidFill>
                  <a:srgbClr val="002060"/>
                </a:solidFill>
              </a:rPr>
              <a:t>“The development sex differences” (1966) </a:t>
            </a:r>
            <a:r>
              <a:rPr lang="el-GR" sz="2200" dirty="0" smtClean="0">
                <a:solidFill>
                  <a:srgbClr val="002060"/>
                </a:solidFill>
              </a:rPr>
              <a:t>και πλήθος ερευνών σε Κοινωνιολογία – Πολιτικές επιστήμες: στάσεις, ψήφος, βία κλπ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Ωστόσο, η </a:t>
            </a:r>
            <a:r>
              <a:rPr lang="en-US" sz="2200" dirty="0" smtClean="0">
                <a:solidFill>
                  <a:srgbClr val="002060"/>
                </a:solidFill>
              </a:rPr>
              <a:t>Rosalind Rosenberg: Beyond separates spheres</a:t>
            </a:r>
            <a:r>
              <a:rPr lang="el-GR" sz="2200" dirty="0" smtClean="0">
                <a:solidFill>
                  <a:srgbClr val="002060"/>
                </a:solidFill>
              </a:rPr>
              <a:t>(1982)</a:t>
            </a:r>
            <a:r>
              <a:rPr lang="el-GR" sz="2200" dirty="0">
                <a:solidFill>
                  <a:srgbClr val="002060"/>
                </a:solidFill>
              </a:rPr>
              <a:t> </a:t>
            </a:r>
            <a:r>
              <a:rPr lang="el-GR" sz="2200" dirty="0" smtClean="0">
                <a:solidFill>
                  <a:srgbClr val="002060"/>
                </a:solidFill>
              </a:rPr>
              <a:t>διαπιστώνει:</a:t>
            </a:r>
            <a:endParaRPr lang="en-US" sz="22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l-GR" sz="2200" dirty="0" smtClean="0">
                <a:solidFill>
                  <a:srgbClr val="002060"/>
                </a:solidFill>
              </a:rPr>
              <a:t>       «Οι πνευματικές ικανότητες ανδρών και γυναικών είναι ίδιες»</a:t>
            </a:r>
            <a:r>
              <a:rPr lang="en-US" sz="2200" dirty="0" smtClean="0">
                <a:solidFill>
                  <a:srgbClr val="002060"/>
                </a:solidFill>
              </a:rPr>
              <a:t> </a:t>
            </a:r>
            <a:endParaRPr lang="el-GR" sz="22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l-GR" sz="2200" dirty="0">
              <a:solidFill>
                <a:srgbClr val="002060"/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000" dirty="0" smtClean="0">
                <a:solidFill>
                  <a:srgbClr val="002060"/>
                </a:solidFill>
              </a:rPr>
              <a:t>3</a:t>
            </a:r>
            <a:r>
              <a:rPr lang="el-GR" sz="2000" baseline="30000" dirty="0" smtClean="0">
                <a:solidFill>
                  <a:srgbClr val="002060"/>
                </a:solidFill>
              </a:rPr>
              <a:t>ο</a:t>
            </a:r>
            <a:r>
              <a:rPr lang="el-GR" sz="2000" dirty="0" smtClean="0">
                <a:solidFill>
                  <a:srgbClr val="002060"/>
                </a:solidFill>
              </a:rPr>
              <a:t> Κεφάλαιο:  </a:t>
            </a:r>
            <a:r>
              <a:rPr lang="el-GR" sz="2800" dirty="0" smtClean="0">
                <a:solidFill>
                  <a:srgbClr val="002060"/>
                </a:solidFill>
              </a:rPr>
              <a:t>Κοινωνική σωματοποίηση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200" dirty="0" smtClean="0">
                <a:solidFill>
                  <a:srgbClr val="002060"/>
                </a:solidFill>
              </a:rPr>
              <a:t>Τα σώματα καλούνται από τις κοινωνικές διαδικασίες, συμμετέχουν στην ιστορία χωρίς να παύουν να είναι σώματα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Η υλική υπόσταση των σωμάτων έχει σημασία: τοκετός, φροντίδα νηπίων , γήρανση, τραυματισμοί την εργασία, ασθένειες, θάνατος.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Η κοινωνική σωματοποίηση αφορά τη συμπεριφορά ατόμων, ομάδων και θεσμών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Παράδειγμα: ή έμφυλη σήμανση του φύλου σε μια υποκουλτούρα μέσω φετιχιστικής ένδυσης, μόνο μέσα στη ζωή της ομάδας (</a:t>
            </a:r>
            <a:r>
              <a:rPr lang="en-US" sz="2200" dirty="0" smtClean="0">
                <a:solidFill>
                  <a:srgbClr val="002060"/>
                </a:solidFill>
              </a:rPr>
              <a:t>Leather scene, straight </a:t>
            </a:r>
            <a:r>
              <a:rPr lang="el-GR" sz="2200" dirty="0" smtClean="0">
                <a:solidFill>
                  <a:srgbClr val="002060"/>
                </a:solidFill>
              </a:rPr>
              <a:t>εκδοχές)</a:t>
            </a:r>
            <a:endParaRPr lang="en-US" sz="2200" dirty="0" smtClean="0">
              <a:solidFill>
                <a:srgbClr val="002060"/>
              </a:solidFill>
            </a:endParaRPr>
          </a:p>
          <a:p>
            <a:r>
              <a:rPr lang="el-GR" sz="2200" dirty="0" smtClean="0">
                <a:solidFill>
                  <a:srgbClr val="002060"/>
                </a:solidFill>
              </a:rPr>
              <a:t>Π.χ. Η σωματική αναστοχαστική πρακτική στον παραδειγματικό αθλητισμό (Σιδερένιος άνδρας) εταιρείες, δικηγόροι, διαφημίσεις , ΜΜΕ κλπ</a:t>
            </a:r>
          </a:p>
          <a:p>
            <a:endParaRPr lang="el-GR" sz="2200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000" dirty="0" smtClean="0">
                <a:solidFill>
                  <a:srgbClr val="002060"/>
                </a:solidFill>
              </a:rPr>
              <a:t>3</a:t>
            </a:r>
            <a:r>
              <a:rPr lang="el-GR" sz="2000" baseline="30000" dirty="0" smtClean="0">
                <a:solidFill>
                  <a:srgbClr val="002060"/>
                </a:solidFill>
              </a:rPr>
              <a:t>ο</a:t>
            </a:r>
            <a:r>
              <a:rPr lang="el-GR" sz="2000" dirty="0" smtClean="0">
                <a:solidFill>
                  <a:srgbClr val="002060"/>
                </a:solidFill>
              </a:rPr>
              <a:t> Κεφάλαιο:  </a:t>
            </a:r>
            <a:r>
              <a:rPr lang="el-GR" sz="3100" dirty="0" smtClean="0">
                <a:solidFill>
                  <a:srgbClr val="002060"/>
                </a:solidFill>
              </a:rPr>
              <a:t>Κοινωνική σωματοποίηση</a:t>
            </a:r>
            <a:endParaRPr lang="el-GR" sz="31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200" dirty="0" smtClean="0">
                <a:solidFill>
                  <a:srgbClr val="002060"/>
                </a:solidFill>
              </a:rPr>
              <a:t>Οι έμφυλες σχέσεις διαμορφώνουν μια συγκεκριμένη δομή με χαρακτηριστικά σωμάτων και διαμορφώνουν κύκλωμα μεταξύ τους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Οι διαδικασίες αυτές δεν σχετίζονται με την αναπαραγωγή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Συγκροτούν ένα σωματικό χώρο όπου δημιουργούνται οι πολιτισμικές κατηγορίες «γυναίκες» και «άνδρες»</a:t>
            </a:r>
          </a:p>
          <a:p>
            <a:pPr>
              <a:buNone/>
            </a:pPr>
            <a:r>
              <a:rPr lang="el-GR" sz="2200" dirty="0" smtClean="0">
                <a:solidFill>
                  <a:srgbClr val="002060"/>
                </a:solidFill>
              </a:rPr>
              <a:t>      δηλαδή η </a:t>
            </a:r>
            <a:r>
              <a:rPr lang="el-GR" sz="2200" u="sng" dirty="0" smtClean="0">
                <a:solidFill>
                  <a:srgbClr val="002060"/>
                </a:solidFill>
              </a:rPr>
              <a:t>Παραγωγική Αρένα</a:t>
            </a:r>
          </a:p>
          <a:p>
            <a:pPr>
              <a:buNone/>
            </a:pPr>
            <a:r>
              <a:rPr lang="el-GR" sz="2200" dirty="0" smtClean="0">
                <a:solidFill>
                  <a:srgbClr val="002060"/>
                </a:solidFill>
              </a:rPr>
              <a:t>Η βιολογική αναπαραγωγή δεν προκαλεί έμφυλη πρακτική 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Miriam </a:t>
            </a:r>
            <a:r>
              <a:rPr lang="en-US" sz="2200" dirty="0" err="1" smtClean="0">
                <a:solidFill>
                  <a:srgbClr val="002060"/>
                </a:solidFill>
              </a:rPr>
              <a:t>Glucksman</a:t>
            </a:r>
            <a:r>
              <a:rPr lang="en-US" sz="2200" dirty="0" smtClean="0">
                <a:solidFill>
                  <a:srgbClr val="002060"/>
                </a:solidFill>
              </a:rPr>
              <a:t>: Women Assemble, 1990: </a:t>
            </a:r>
            <a:r>
              <a:rPr lang="el-GR" sz="2200" dirty="0" smtClean="0">
                <a:solidFill>
                  <a:srgbClr val="002060"/>
                </a:solidFill>
              </a:rPr>
              <a:t>Στη Βρετανία του μεσοπολέμου, ο έμφυλος διαχωρισμός και η άνιση αμοιβή μεταξύ ανδρών και γυναικών: Δεν συνέβαινε για τεχνικούς και βιολογικούς λόγους. 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Ο διαχωρισμός συνέβαινε διότι η ενοποίηση του χώρου θα εξουδετέρωνε την υπάρχουσα κοινωνική εξάρτηση των γυναικών</a:t>
            </a:r>
          </a:p>
          <a:p>
            <a:endParaRPr lang="el-GR" sz="2200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002060"/>
                </a:solidFill>
              </a:rPr>
              <a:t>3ο Κεφάλαιο:  Κοινωνική σωματοποίηση</a:t>
            </a:r>
            <a:endParaRPr lang="el-GR" sz="2800" dirty="0">
              <a:solidFill>
                <a:srgbClr val="00206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el-GR" sz="2200" dirty="0" smtClean="0">
                <a:solidFill>
                  <a:srgbClr val="002060"/>
                </a:solidFill>
              </a:rPr>
              <a:t>Η κοινωνική σωματοποίηση ισχύει και στα έμφυλα πρότυπα υγείας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Η θέση των ανδρών και των γυναικών στον καταμερισμό εργασίας και οι έμφυλες ιδεολογίες π.χ. Θρησκευτικές απαγορεύσεις στην άμβλωση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Το 88% των τραυματισμών των ματιών αφορά άνδρες της υπαίθρου (</a:t>
            </a:r>
            <a:r>
              <a:rPr lang="en-US" sz="2200" dirty="0" smtClean="0">
                <a:solidFill>
                  <a:srgbClr val="002060"/>
                </a:solidFill>
              </a:rPr>
              <a:t>Connell, 1999) 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Ο κοινωνικός καταμερισμός της εργασίας έχει συνέπειες που υφίστανται τα σώματα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Τα σώματα μεταμορφώνονται στην κοινωνική Σωματοποίηση: επιμήκυνση προσδόκιμου ζωής, αύξηση ύψους, εξαφάνιση ή επανεμφάνιση ασθενειών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Η μεταμόρφωση των σωμάτων είναι δομημένη στα μέτρα του φύλου: Οι γυναίκες ζουν κατά τι περισσότερο των ανδρών, εργατικά και αυτοκινητιστικά ατυχήματα αφορούν τους άνδρες και τα υψηλά ποσοστά υπερκόπωσης τις γυναίκες</a:t>
            </a:r>
          </a:p>
          <a:p>
            <a:pPr>
              <a:buNone/>
            </a:pPr>
            <a:endParaRPr lang="el-GR" sz="2200" dirty="0" smtClean="0">
              <a:solidFill>
                <a:srgbClr val="002060"/>
              </a:solidFill>
            </a:endParaRPr>
          </a:p>
          <a:p>
            <a:endParaRPr lang="el-GR" sz="2200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000" dirty="0" smtClean="0">
                <a:solidFill>
                  <a:srgbClr val="002060"/>
                </a:solidFill>
              </a:rPr>
              <a:t>3ο Κεφάλαιο: </a:t>
            </a:r>
            <a:r>
              <a:rPr lang="el-GR" sz="2800" dirty="0" smtClean="0">
                <a:solidFill>
                  <a:srgbClr val="002060"/>
                </a:solidFill>
              </a:rPr>
              <a:t> Διαδικασίες και ικανότητες που δεν διαφοροποιούνται έμφυλα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200" dirty="0" smtClean="0">
                <a:solidFill>
                  <a:srgbClr val="002060"/>
                </a:solidFill>
              </a:rPr>
              <a:t>1) Η σωματική ικανότητα για εργασία: δεν υπάρχουν σχεδόν καθόλου έμφυλες διαφορές, εκτός όσων δημιουργούνται από διαφορετική εκπαίδευση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Κατά ειρωνικό τρόπο η από κοινού εργασία ανδρών και γυναικών δημιουργεί τον υλικό εξοπλισμό και τους θεσμούς μέσα από τους οποίους κυκλοφορούν οι εικόνες της έμφυλης διαφοράς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2)  Οι επικοινωνιακές ικανότητες είναι κοινές μεταξύ ανδρών και γυναικών 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Το </a:t>
            </a:r>
            <a:r>
              <a:rPr lang="en-US" sz="2200" dirty="0" smtClean="0">
                <a:solidFill>
                  <a:srgbClr val="002060"/>
                </a:solidFill>
              </a:rPr>
              <a:t>“You just don’t understand” </a:t>
            </a:r>
            <a:r>
              <a:rPr lang="el-GR" sz="2200" dirty="0" smtClean="0">
                <a:solidFill>
                  <a:srgbClr val="002060"/>
                </a:solidFill>
              </a:rPr>
              <a:t>ήταν Βιβλίο που διαβεβαίωνε τους άνδρες πως δεν καταλαβαίνουν τι λένε οι γυναίκες:  Βιομηχανία που ορίζει τις διαφορές μεταξύ γλώσσας ανδρών και γυναικών. 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Όλα αυτά είναι ανοησίες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000" dirty="0" smtClean="0">
                <a:solidFill>
                  <a:srgbClr val="002060"/>
                </a:solidFill>
              </a:rPr>
              <a:t>3ο Κεφάλαιο:  </a:t>
            </a:r>
            <a:r>
              <a:rPr lang="el-GR" sz="2800" dirty="0" smtClean="0">
                <a:solidFill>
                  <a:srgbClr val="002060"/>
                </a:solidFill>
              </a:rPr>
              <a:t>Διαδικασίες και ικανότητες που δεν διαφοροποιούνται έμφυλα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solidFill>
                  <a:srgbClr val="002060"/>
                </a:solidFill>
              </a:rPr>
              <a:t>Talking Difference: Mary Crawford, 1995. </a:t>
            </a:r>
            <a:r>
              <a:rPr lang="el-GR" sz="2200" dirty="0" smtClean="0">
                <a:solidFill>
                  <a:srgbClr val="002060"/>
                </a:solidFill>
              </a:rPr>
              <a:t>Η αδυναμία της άποψης «των δύο πολιτισμών» στη γλώσσα και το φύλο. 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>
                <a:solidFill>
                  <a:srgbClr val="002060"/>
                </a:solidFill>
              </a:rPr>
              <a:t>Η χρήση της γλώσσας εξαρτάται από τις περιστάσεις και διαμορφώνεται από τις σχέσεις εξουσίας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>
                <a:solidFill>
                  <a:srgbClr val="002060"/>
                </a:solidFill>
              </a:rPr>
              <a:t>Οι ελάχιστες διαφορές ωχριούν σε σχέση με την τεράστια επικάλυψη  στη χρήση της γλώσσας μεταξύ ανδρών και γυναικών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>
                <a:solidFill>
                  <a:srgbClr val="002060"/>
                </a:solidFill>
              </a:rPr>
              <a:t>Άνδρες και γυναίκες κατανοούν το ίδιο τα βιβλία</a:t>
            </a:r>
          </a:p>
          <a:p>
            <a:pPr>
              <a:buNone/>
            </a:pPr>
            <a:r>
              <a:rPr lang="el-GR" sz="2200" dirty="0" smtClean="0">
                <a:solidFill>
                  <a:srgbClr val="002060"/>
                </a:solidFill>
              </a:rPr>
              <a:t>Η αναγνώριση της Κοινωνικής σωματοποίησης επιτρέπει μια νέα θέαση  της σχέσης μεταξύ σωμάτων και έμφυλης αλλαγής.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Στην Κοινωνιολογία, στη θεωρία των έμφυλων ρόλων, στο φιλελεύθερο φεμινισμό η σωματική διαφορά αποτελεί μια </a:t>
            </a:r>
            <a:r>
              <a:rPr lang="el-GR" sz="2200" dirty="0" err="1" smtClean="0">
                <a:solidFill>
                  <a:srgbClr val="002060"/>
                </a:solidFill>
              </a:rPr>
              <a:t>συντηρική</a:t>
            </a:r>
            <a:r>
              <a:rPr lang="el-GR" sz="2200" dirty="0" smtClean="0">
                <a:solidFill>
                  <a:srgbClr val="002060"/>
                </a:solidFill>
              </a:rPr>
              <a:t> δύναμη </a:t>
            </a:r>
            <a:endParaRPr lang="el-GR" sz="2200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solidFill>
                  <a:srgbClr val="002060"/>
                </a:solidFill>
              </a:rPr>
              <a:t>3ο Κεφάλαιο:  </a:t>
            </a:r>
            <a:r>
              <a:rPr lang="el-GR" sz="2800" dirty="0" smtClean="0">
                <a:solidFill>
                  <a:srgbClr val="002060"/>
                </a:solidFill>
              </a:rPr>
              <a:t>Το φύλο ως ιστορική και κοινωνική διαδικασία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200" dirty="0" smtClean="0">
                <a:solidFill>
                  <a:srgbClr val="002060"/>
                </a:solidFill>
              </a:rPr>
              <a:t>Αντίθετα: Οι ριζοσπαστικοί/</a:t>
            </a:r>
            <a:r>
              <a:rPr lang="el-GR" sz="2200" dirty="0" err="1" smtClean="0">
                <a:solidFill>
                  <a:srgbClr val="002060"/>
                </a:solidFill>
              </a:rPr>
              <a:t>ές </a:t>
            </a:r>
            <a:r>
              <a:rPr lang="el-GR" sz="2200" dirty="0" smtClean="0">
                <a:solidFill>
                  <a:srgbClr val="002060"/>
                </a:solidFill>
              </a:rPr>
              <a:t>ερμηνευτές/</a:t>
            </a:r>
            <a:r>
              <a:rPr lang="el-GR" sz="2200" dirty="0" err="1" smtClean="0">
                <a:solidFill>
                  <a:srgbClr val="002060"/>
                </a:solidFill>
              </a:rPr>
              <a:t>ριες </a:t>
            </a:r>
            <a:r>
              <a:rPr lang="el-GR" sz="2200" dirty="0" smtClean="0">
                <a:solidFill>
                  <a:srgbClr val="002060"/>
                </a:solidFill>
              </a:rPr>
              <a:t>της ψυχανάλυσης,  όπως ο φιλόσοφος </a:t>
            </a:r>
            <a:r>
              <a:rPr lang="en-US" sz="2200" dirty="0" smtClean="0">
                <a:solidFill>
                  <a:srgbClr val="002060"/>
                </a:solidFill>
              </a:rPr>
              <a:t>Herbert </a:t>
            </a:r>
            <a:r>
              <a:rPr lang="en-US" sz="2200" dirty="0" err="1" smtClean="0">
                <a:solidFill>
                  <a:srgbClr val="002060"/>
                </a:solidFill>
              </a:rPr>
              <a:t>Marcouse</a:t>
            </a:r>
            <a:r>
              <a:rPr lang="en-US" sz="2200" dirty="0" smtClean="0">
                <a:solidFill>
                  <a:srgbClr val="002060"/>
                </a:solidFill>
              </a:rPr>
              <a:t> (1955) </a:t>
            </a:r>
            <a:r>
              <a:rPr lang="el-GR" sz="2200" dirty="0" smtClean="0">
                <a:solidFill>
                  <a:srgbClr val="002060"/>
                </a:solidFill>
              </a:rPr>
              <a:t>: «Έρως και Πολιτισμός» οι σωματικές ανάγκες φέρνουν τον άνθρωπο αντιμέτωπο με μια ανατρεπτική δύναμη και να προκαλέσουν ρήγμα στην κοινωνική τάξη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3)Τα σώματα ενέχονται στην ίδια την κατασκευή του κοινωνικού κόσμου. Ο κοινωνικός κόσμος ανασυγκροτείται από την κοινωνική πρακτική 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Το φύλο ως δομή σχέσεων συγκροτείται από την ιστορική διαδικασία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Το στρατηγικής σημασίας ερώτημα δεν είναι αν μπορεί να αλλάξει το φύλο, αλλά «προς ποια κατεύθυνση αλλάζει το φύλο»</a:t>
            </a:r>
          </a:p>
          <a:p>
            <a:endParaRPr lang="el-GR" sz="2200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solidFill>
                  <a:srgbClr val="002060"/>
                </a:solidFill>
              </a:rPr>
              <a:t>3ο Κεφάλαιο:  </a:t>
            </a:r>
            <a:r>
              <a:rPr lang="el-GR" sz="2800" dirty="0" smtClean="0">
                <a:solidFill>
                  <a:srgbClr val="002060"/>
                </a:solidFill>
              </a:rPr>
              <a:t>Σε πιεστικές καταστάσεις οι κοινωνικές ομάδες παράγουν απαντήσεις</a:t>
            </a:r>
            <a:endParaRPr lang="el-GR" sz="2800" dirty="0">
              <a:solidFill>
                <a:srgbClr val="00206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200" dirty="0" smtClean="0">
                <a:solidFill>
                  <a:srgbClr val="002060"/>
                </a:solidFill>
              </a:rPr>
              <a:t>Γυναίκες στα πρόθυρα κατάρρευσης, εξάντλησης, εξουθένωσης  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002060"/>
                </a:solidFill>
              </a:rPr>
              <a:t>Anna</a:t>
            </a:r>
            <a:r>
              <a:rPr lang="el-GR" sz="2200" dirty="0" smtClean="0">
                <a:solidFill>
                  <a:srgbClr val="002060"/>
                </a:solidFill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</a:rPr>
              <a:t>Pollert</a:t>
            </a:r>
            <a:r>
              <a:rPr lang="en-US" sz="2200" dirty="0" smtClean="0">
                <a:solidFill>
                  <a:srgbClr val="002060"/>
                </a:solidFill>
              </a:rPr>
              <a:t>: Girls, Wives, Factory Lives (1981). </a:t>
            </a:r>
            <a:r>
              <a:rPr lang="el-GR" sz="2200" dirty="0" smtClean="0">
                <a:solidFill>
                  <a:srgbClr val="002060"/>
                </a:solidFill>
              </a:rPr>
              <a:t>Καταπίεση στη δουλειά και στο σπίτι: Αποδράσεις φανταστικές, συνδικαλιστικές, στη δημιουργία κουλτούρας. 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>
                <a:solidFill>
                  <a:srgbClr val="002060"/>
                </a:solidFill>
              </a:rPr>
              <a:t>Η Αναπαραγωγική Αρένα δεν είναι καθορισμένη, συνεχώς αναδιαμορφώνεται. </a:t>
            </a:r>
            <a:r>
              <a:rPr lang="el-GR" sz="2200" dirty="0" err="1" smtClean="0">
                <a:solidFill>
                  <a:srgbClr val="002060"/>
                </a:solidFill>
              </a:rPr>
              <a:t>Π.χ</a:t>
            </a:r>
            <a:r>
              <a:rPr lang="el-GR" sz="2200" dirty="0" smtClean="0">
                <a:solidFill>
                  <a:srgbClr val="002060"/>
                </a:solidFill>
              </a:rPr>
              <a:t> . Γυναίκες που χρησιμοποιούν αντισύλληψη σε μικρές οικογένειες και γυναίκες δια βίου υπεύθυνες για ανατροφή παιδιών, ξυπόλυτες μέσα σε μία κουζίνα μια ζωή…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>
                <a:solidFill>
                  <a:srgbClr val="002060"/>
                </a:solidFill>
              </a:rPr>
              <a:t>Ακτιβίστριες </a:t>
            </a:r>
            <a:r>
              <a:rPr lang="en-US" sz="2200" dirty="0" smtClean="0">
                <a:solidFill>
                  <a:srgbClr val="002060"/>
                </a:solidFill>
              </a:rPr>
              <a:t>“Right to Live” </a:t>
            </a:r>
            <a:r>
              <a:rPr lang="el-GR" sz="2200" dirty="0" smtClean="0">
                <a:solidFill>
                  <a:srgbClr val="002060"/>
                </a:solidFill>
              </a:rPr>
              <a:t>: επιστροφή στην παραδοσιακή οικογένεια. Μόνο λίγοι/ες ακτιβιστές/</a:t>
            </a:r>
            <a:r>
              <a:rPr lang="el-GR" sz="2200" dirty="0" err="1" smtClean="0">
                <a:solidFill>
                  <a:srgbClr val="002060"/>
                </a:solidFill>
              </a:rPr>
              <a:t>ριες </a:t>
            </a:r>
            <a:r>
              <a:rPr lang="el-GR" sz="2200" dirty="0" smtClean="0">
                <a:solidFill>
                  <a:srgbClr val="002060"/>
                </a:solidFill>
              </a:rPr>
              <a:t>κάνουν λόγο για αντισύλληψη</a:t>
            </a:r>
          </a:p>
          <a:p>
            <a:pPr>
              <a:buNone/>
            </a:pPr>
            <a:endParaRPr lang="el-GR" sz="2200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dirty="0" smtClean="0">
                <a:solidFill>
                  <a:srgbClr val="002060"/>
                </a:solidFill>
              </a:rPr>
              <a:t>3ο Κεφάλαιο: Δεν επιλέγει η κοινωνία  την έμφυλη τάξη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200" dirty="0" smtClean="0">
                <a:solidFill>
                  <a:srgbClr val="002060"/>
                </a:solidFill>
              </a:rPr>
              <a:t>Η κοινωνική πρακτική μπορεί να οδηγήσει την  έμφυλη </a:t>
            </a:r>
            <a:r>
              <a:rPr lang="el-GR" sz="2200" smtClean="0">
                <a:solidFill>
                  <a:srgbClr val="002060"/>
                </a:solidFill>
              </a:rPr>
              <a:t>τάξη σε </a:t>
            </a:r>
            <a:r>
              <a:rPr lang="el-GR" sz="2200" dirty="0" smtClean="0">
                <a:solidFill>
                  <a:srgbClr val="002060"/>
                </a:solidFill>
              </a:rPr>
              <a:t>διαφορετικές κατευθύνσεις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Η φιλελεύθερη φεμινιστική ιδέα των </a:t>
            </a:r>
            <a:r>
              <a:rPr lang="en-US" sz="2200" dirty="0" smtClean="0">
                <a:solidFill>
                  <a:srgbClr val="002060"/>
                </a:solidFill>
              </a:rPr>
              <a:t>Maccoby &amp; Jacklin</a:t>
            </a:r>
            <a:r>
              <a:rPr lang="el-GR" sz="2200" dirty="0" smtClean="0">
                <a:solidFill>
                  <a:srgbClr val="002060"/>
                </a:solidFill>
              </a:rPr>
              <a:t> ότι η κοινωνία μπορεί να επιλέξει την έμφυλη τάξη είναι κοινωνιολογικά αφελής 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Μια κοινωνία που χωρίζεται από συγκρουόμενα συμφέροντα «δεν επιλέγει» 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Ωστόσο οι </a:t>
            </a:r>
            <a:r>
              <a:rPr lang="en-US" sz="2200" dirty="0" smtClean="0">
                <a:solidFill>
                  <a:srgbClr val="002060"/>
                </a:solidFill>
              </a:rPr>
              <a:t>Maccoby &amp; Jacklin</a:t>
            </a:r>
            <a:r>
              <a:rPr lang="el-GR" sz="2200" dirty="0" smtClean="0">
                <a:solidFill>
                  <a:srgbClr val="002060"/>
                </a:solidFill>
              </a:rPr>
              <a:t> (1975) (Θεωρία δύο κόσμων), δεν έκαναν λάθος όταν έβλεπαν μια σειρά ιστορικών πιθανοτήτων στις έμφυλες σχέσεις</a:t>
            </a:r>
            <a:endParaRPr lang="el-GR" sz="2200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002060"/>
                </a:solidFill>
              </a:rPr>
              <a:t>Στοιχεία διαφοράς: η έρευνα για την</a:t>
            </a:r>
            <a:br>
              <a:rPr lang="el-GR" sz="2800" dirty="0" smtClean="0">
                <a:solidFill>
                  <a:srgbClr val="002060"/>
                </a:solidFill>
              </a:rPr>
            </a:br>
            <a:r>
              <a:rPr lang="el-GR" sz="2800" dirty="0" smtClean="0">
                <a:solidFill>
                  <a:srgbClr val="002060"/>
                </a:solidFill>
              </a:rPr>
              <a:t> «ομοιότητα των φύλων»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200" dirty="0" smtClean="0">
                <a:solidFill>
                  <a:srgbClr val="002060"/>
                </a:solidFill>
              </a:rPr>
              <a:t>Το εύρημα έγινε αποδεκτό από άνδρες και γυναίκες επιστήμονες του τομέα μέτρησης νοημοσύνης (</a:t>
            </a:r>
            <a:r>
              <a:rPr lang="en-US" sz="2200" dirty="0" smtClean="0">
                <a:solidFill>
                  <a:srgbClr val="002060"/>
                </a:solidFill>
              </a:rPr>
              <a:t>IQ Tests).</a:t>
            </a:r>
            <a:r>
              <a:rPr lang="el-GR" sz="2200" dirty="0" smtClean="0">
                <a:solidFill>
                  <a:srgbClr val="002060"/>
                </a:solidFill>
              </a:rPr>
              <a:t> </a:t>
            </a:r>
            <a:endParaRPr lang="en-US" sz="2200" dirty="0" smtClean="0">
              <a:solidFill>
                <a:srgbClr val="002060"/>
              </a:solidFill>
            </a:endParaRPr>
          </a:p>
          <a:p>
            <a:r>
              <a:rPr lang="en-US" sz="2200" dirty="0" smtClean="0">
                <a:solidFill>
                  <a:srgbClr val="002060"/>
                </a:solidFill>
              </a:rPr>
              <a:t>Maccoby &amp; Jacklin  (1975) “The psychology of sex differences</a:t>
            </a:r>
            <a:endParaRPr lang="el-GR" sz="22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l-GR" sz="2200" dirty="0" smtClean="0">
                <a:solidFill>
                  <a:srgbClr val="002060"/>
                </a:solidFill>
              </a:rPr>
              <a:t>      Αβάσιμες και Μύθοι οι πεποιθήσεις για τις έμφυλες διαφορές σε όλες τις έως τώρα συμπεριφορές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Επίσης: ο </a:t>
            </a:r>
            <a:r>
              <a:rPr lang="en-US" sz="2200" dirty="0" smtClean="0">
                <a:solidFill>
                  <a:srgbClr val="002060"/>
                </a:solidFill>
              </a:rPr>
              <a:t>Hugh </a:t>
            </a:r>
            <a:r>
              <a:rPr lang="en-US" sz="2200" dirty="0" err="1" smtClean="0">
                <a:solidFill>
                  <a:srgbClr val="002060"/>
                </a:solidFill>
              </a:rPr>
              <a:t>Fairweather</a:t>
            </a:r>
            <a:r>
              <a:rPr lang="en-US" sz="2200" dirty="0" smtClean="0">
                <a:solidFill>
                  <a:srgbClr val="002060"/>
                </a:solidFill>
              </a:rPr>
              <a:t> (1976) </a:t>
            </a:r>
            <a:r>
              <a:rPr lang="el-GR" sz="2200" dirty="0" smtClean="0">
                <a:solidFill>
                  <a:srgbClr val="002060"/>
                </a:solidFill>
              </a:rPr>
              <a:t>: ίδεις έως αβέβαιες  οι έμφυλες γνωστικές ικανότητες (1%) ενώ οι ταξικές διαφορές γνωστικής ικανότητας(20%)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Σε ζητήματα Ηθικού προσανατολισμού, φροντίδας  και Δικαιοσύνης ( </a:t>
            </a:r>
            <a:r>
              <a:rPr lang="en-US" sz="2200" dirty="0" smtClean="0">
                <a:solidFill>
                  <a:srgbClr val="002060"/>
                </a:solidFill>
              </a:rPr>
              <a:t>Sara Jaffe &amp; Janet Hyde, 2000) </a:t>
            </a:r>
            <a:r>
              <a:rPr lang="el-GR" sz="2200" dirty="0" smtClean="0">
                <a:solidFill>
                  <a:srgbClr val="002060"/>
                </a:solidFill>
              </a:rPr>
              <a:t>καμία στατιστικά σημαντική διαφορά.</a:t>
            </a:r>
            <a:endParaRPr lang="en-US" sz="2200" dirty="0" smtClean="0">
              <a:solidFill>
                <a:srgbClr val="002060"/>
              </a:solidFill>
            </a:endParaRPr>
          </a:p>
          <a:p>
            <a:endParaRPr lang="el-GR" sz="22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l-GR" sz="2200" dirty="0" smtClean="0">
              <a:solidFill>
                <a:srgbClr val="002060"/>
              </a:solidFill>
            </a:endParaRPr>
          </a:p>
          <a:p>
            <a:endParaRPr lang="el-GR" sz="2200" dirty="0" smtClean="0">
              <a:solidFill>
                <a:srgbClr val="002060"/>
              </a:solidFill>
            </a:endParaRPr>
          </a:p>
          <a:p>
            <a:endParaRPr lang="el-GR" sz="22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l-GR" sz="2200" dirty="0" smtClean="0">
              <a:solidFill>
                <a:srgbClr val="002060"/>
              </a:solidFill>
            </a:endParaRPr>
          </a:p>
          <a:p>
            <a:endParaRPr lang="el-GR" sz="2200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solidFill>
                  <a:srgbClr val="002060"/>
                </a:solidFill>
              </a:rPr>
              <a:t>Στοιχεία διαφοράς: η έρευνα για την</a:t>
            </a:r>
            <a:br>
              <a:rPr lang="el-GR" sz="2800" dirty="0">
                <a:solidFill>
                  <a:srgbClr val="002060"/>
                </a:solidFill>
              </a:rPr>
            </a:br>
            <a:r>
              <a:rPr lang="el-GR" sz="2800" dirty="0">
                <a:solidFill>
                  <a:srgbClr val="002060"/>
                </a:solidFill>
              </a:rPr>
              <a:t> «ομοιότητα των φύλων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200" dirty="0" smtClean="0">
                <a:solidFill>
                  <a:srgbClr val="002060"/>
                </a:solidFill>
              </a:rPr>
              <a:t>Οι  άνδρες και οι γυναίκες είναι ψυχολογικά πολύ πιο όμοιοι: Η πιο καλά στοιχειοθετημένη γενίκευση στις ανθρωπιστικές επιστήμες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Κι όμως, το συμπέρασμα αμφισβητείται… σήμερα από ακαδημαϊκούς/ες ερευνητές/</a:t>
            </a:r>
            <a:r>
              <a:rPr lang="el-GR" sz="2200" dirty="0" err="1" smtClean="0">
                <a:solidFill>
                  <a:srgbClr val="002060"/>
                </a:solidFill>
              </a:rPr>
              <a:t>ριες </a:t>
            </a:r>
            <a:r>
              <a:rPr lang="el-GR" sz="2200" dirty="0" smtClean="0">
                <a:solidFill>
                  <a:srgbClr val="002060"/>
                </a:solidFill>
              </a:rPr>
              <a:t>και από εκλαϊκευμένα βιβλία ψυχολογίας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Συνέδρια επιχειρούν να εξηγήσουν τις έμφυλες διαφορές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Χάσμα μεταξύ του τι έχει βρεθεί και του τι θα έπρεπε να βρεθεί ( </a:t>
            </a:r>
            <a:r>
              <a:rPr lang="en-US" sz="2200" dirty="0" smtClean="0">
                <a:solidFill>
                  <a:srgbClr val="002060"/>
                </a:solidFill>
              </a:rPr>
              <a:t>Cynthia Epstein, 1988) </a:t>
            </a:r>
            <a:r>
              <a:rPr lang="en-US" sz="2200" i="1" dirty="0" smtClean="0">
                <a:solidFill>
                  <a:srgbClr val="002060"/>
                </a:solidFill>
              </a:rPr>
              <a:t>Deceptive Distinctions (</a:t>
            </a:r>
            <a:r>
              <a:rPr lang="el-GR" sz="2200" i="1" dirty="0" smtClean="0">
                <a:solidFill>
                  <a:srgbClr val="002060"/>
                </a:solidFill>
              </a:rPr>
              <a:t>Απατηλές Διακρίσεις)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 Το πολιτισμικό υπόβαθρο ως προς τον διχοτομικό έμφυλο συμβολισμό στη δυτική κουλτούρα ευθύνεται για την αναζήτηση της έμφυλης διαφοράς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Η ομοιότητα των  φύλων δεν είναι θετική κατάσταση (Μηδενική υπόθεση)</a:t>
            </a:r>
          </a:p>
          <a:p>
            <a:pPr>
              <a:buNone/>
            </a:pPr>
            <a:endParaRPr lang="el-GR" sz="2200" dirty="0" smtClean="0">
              <a:solidFill>
                <a:srgbClr val="002060"/>
              </a:solidFill>
            </a:endParaRPr>
          </a:p>
          <a:p>
            <a:endParaRPr lang="el-GR" sz="22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l-GR" sz="22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l-GR" sz="2200" dirty="0" smtClean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solidFill>
                  <a:srgbClr val="002060"/>
                </a:solidFill>
              </a:rPr>
              <a:t>Στοιχεία διαφοράς: η έρευνα για την</a:t>
            </a:r>
            <a:br>
              <a:rPr lang="el-GR" sz="2800" dirty="0">
                <a:solidFill>
                  <a:srgbClr val="002060"/>
                </a:solidFill>
              </a:rPr>
            </a:br>
            <a:r>
              <a:rPr lang="el-GR" sz="2800" dirty="0">
                <a:solidFill>
                  <a:srgbClr val="002060"/>
                </a:solidFill>
              </a:rPr>
              <a:t> «ομοιότητα των φύλων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200" dirty="0" smtClean="0">
                <a:solidFill>
                  <a:srgbClr val="002060"/>
                </a:solidFill>
              </a:rPr>
              <a:t>Α)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Τα συμβατικά ψυχολογικά τεστ είναι επιφανειακά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Καρλ </a:t>
            </a:r>
            <a:r>
              <a:rPr lang="el-GR" sz="2200" dirty="0" err="1" smtClean="0">
                <a:solidFill>
                  <a:srgbClr val="002060"/>
                </a:solidFill>
              </a:rPr>
              <a:t>Γιούνγκ</a:t>
            </a:r>
            <a:r>
              <a:rPr lang="el-GR" sz="2200" dirty="0" smtClean="0">
                <a:solidFill>
                  <a:srgbClr val="002060"/>
                </a:solidFill>
              </a:rPr>
              <a:t>: Βαθιά αρσενικό και βαθιά θηλυκό (μόνο στο ασυνείδητο), οπότε δεν ανιχνεύονται διαφορές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Connell: </a:t>
            </a:r>
            <a:r>
              <a:rPr lang="el-GR" sz="2200" dirty="0" smtClean="0">
                <a:solidFill>
                  <a:srgbClr val="002060"/>
                </a:solidFill>
              </a:rPr>
              <a:t>οι δυναμικές του ασυνειδήτου δεν εμπίπτουν  σε ένα διχοτομικό μοντέλο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Β)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Το εύρημα της «μη διαφοράς» δεν είναι ενιαίο  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Maccoby &amp; Jacklin</a:t>
            </a:r>
            <a:r>
              <a:rPr lang="el-GR" sz="2200" dirty="0" smtClean="0">
                <a:solidFill>
                  <a:srgbClr val="002060"/>
                </a:solidFill>
              </a:rPr>
              <a:t>: μικρές διαφορές 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σε λεκτική εκφραστική ικανότητα,                   αυτά γίνονται θέματα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οπτική χωροαντιληπτική ικανότητα                    αντιπαράθεσης</a:t>
            </a:r>
            <a:endParaRPr lang="el-GR" sz="2200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6" name="5 - Δεξιό άγκιστρο"/>
          <p:cNvSpPr/>
          <p:nvPr/>
        </p:nvSpPr>
        <p:spPr>
          <a:xfrm>
            <a:off x="5508104" y="5157192"/>
            <a:ext cx="504056" cy="864096"/>
          </a:xfrm>
          <a:prstGeom prst="righ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solidFill>
                  <a:srgbClr val="002060"/>
                </a:solidFill>
              </a:rPr>
              <a:t>Στοιχεία διαφοράς: η έρευνα για την</a:t>
            </a:r>
            <a:br>
              <a:rPr lang="el-GR" sz="2800" dirty="0">
                <a:solidFill>
                  <a:srgbClr val="002060"/>
                </a:solidFill>
              </a:rPr>
            </a:br>
            <a:r>
              <a:rPr lang="el-GR" sz="2800" dirty="0">
                <a:solidFill>
                  <a:srgbClr val="002060"/>
                </a:solidFill>
              </a:rPr>
              <a:t> «ομοιότητα των φύλων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fontScale="92500" lnSpcReduction="10000"/>
          </a:bodyPr>
          <a:lstStyle/>
          <a:p>
            <a:r>
              <a:rPr lang="el-GR" sz="2200" dirty="0" smtClean="0">
                <a:solidFill>
                  <a:srgbClr val="002060"/>
                </a:solidFill>
              </a:rPr>
              <a:t>Γ)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Maccoby &amp; Jacklin</a:t>
            </a:r>
            <a:r>
              <a:rPr lang="el-GR" sz="2200" dirty="0" smtClean="0">
                <a:solidFill>
                  <a:srgbClr val="002060"/>
                </a:solidFill>
              </a:rPr>
              <a:t>: Τεράστιος όγκος ερευνών με ασαφώς προσδιορισμένα μικρά δείγματα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Το πρόβλημα έλυσε η επανάσταση στη μεθοδολογία:</a:t>
            </a:r>
          </a:p>
          <a:p>
            <a:pPr>
              <a:buNone/>
            </a:pPr>
            <a:r>
              <a:rPr lang="el-GR" sz="2200" dirty="0">
                <a:solidFill>
                  <a:srgbClr val="002060"/>
                </a:solidFill>
              </a:rPr>
              <a:t> </a:t>
            </a:r>
            <a:r>
              <a:rPr lang="el-GR" sz="2200" dirty="0" smtClean="0">
                <a:solidFill>
                  <a:srgbClr val="002060"/>
                </a:solidFill>
              </a:rPr>
              <a:t>         «</a:t>
            </a:r>
            <a:r>
              <a:rPr lang="el-GR" sz="2200" b="1" dirty="0" smtClean="0">
                <a:solidFill>
                  <a:srgbClr val="002060"/>
                </a:solidFill>
              </a:rPr>
              <a:t>Μετα-</a:t>
            </a:r>
            <a:r>
              <a:rPr lang="el-GR" sz="2200" b="1" dirty="0" err="1" smtClean="0">
                <a:solidFill>
                  <a:srgbClr val="002060"/>
                </a:solidFill>
              </a:rPr>
              <a:t>ανάλυση</a:t>
            </a:r>
            <a:r>
              <a:rPr lang="el-GR" sz="2200" dirty="0" smtClean="0">
                <a:solidFill>
                  <a:srgbClr val="002060"/>
                </a:solidFill>
              </a:rPr>
              <a:t>» από το 1980 και μετά.</a:t>
            </a:r>
          </a:p>
          <a:p>
            <a:pPr>
              <a:buNone/>
            </a:pPr>
            <a:r>
              <a:rPr lang="el-GR" sz="2200" dirty="0" smtClean="0">
                <a:solidFill>
                  <a:srgbClr val="002060"/>
                </a:solidFill>
              </a:rPr>
              <a:t>      Όπου κάθε μελέτη και όχι κάθε υποκείμενο λαμβάνεται ως μονάδα ανάλυσης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Απαιτείται κοινή κλίμακα βασισμένη στη διασπορά ξεχωριστών βαθμολογιών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>
                <a:solidFill>
                  <a:srgbClr val="002060"/>
                </a:solidFill>
              </a:rPr>
              <a:t>«το </a:t>
            </a:r>
            <a:r>
              <a:rPr lang="en-US" sz="2200" dirty="0" smtClean="0">
                <a:solidFill>
                  <a:srgbClr val="002060"/>
                </a:solidFill>
              </a:rPr>
              <a:t>d </a:t>
            </a:r>
            <a:r>
              <a:rPr lang="el-GR" sz="2200" dirty="0" smtClean="0">
                <a:solidFill>
                  <a:srgbClr val="002060"/>
                </a:solidFill>
              </a:rPr>
              <a:t>μετρά έμφυλη σταθμισμένη διαφορά»</a:t>
            </a:r>
            <a:r>
              <a:rPr lang="en-US" sz="2200" dirty="0" smtClean="0">
                <a:solidFill>
                  <a:srgbClr val="002060"/>
                </a:solidFill>
              </a:rPr>
              <a:t> </a:t>
            </a:r>
            <a:r>
              <a:rPr lang="el-GR" sz="2200" dirty="0" smtClean="0">
                <a:solidFill>
                  <a:srgbClr val="002060"/>
                </a:solidFill>
              </a:rPr>
              <a:t>αρχικά βρέθηκαν απολύτως στοιχειοθετημένες οι έμφυλες διαφορές στη λεκτική ικανότητα υπέρ των γυναικών  (1987)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Αργότερα Πχ. </a:t>
            </a:r>
            <a:r>
              <a:rPr lang="en-US" sz="2200" dirty="0" smtClean="0">
                <a:solidFill>
                  <a:srgbClr val="002060"/>
                </a:solidFill>
              </a:rPr>
              <a:t>Hyde &amp; McKinley (1997) </a:t>
            </a:r>
            <a:r>
              <a:rPr lang="el-GR" sz="2200" dirty="0" smtClean="0">
                <a:solidFill>
                  <a:srgbClr val="002060"/>
                </a:solidFill>
              </a:rPr>
              <a:t>: οι διαφορές ουσιαστικά ανύπαρκτες, ενώ μικρή η διαφορά «μαθηματική ικανότητα υπέρ των ανδρών» </a:t>
            </a:r>
          </a:p>
          <a:p>
            <a:endParaRPr lang="el-GR" sz="2200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solidFill>
                  <a:srgbClr val="002060"/>
                </a:solidFill>
              </a:rPr>
              <a:t>Στοιχεία διαφοράς: η έρευνα για την</a:t>
            </a:r>
            <a:br>
              <a:rPr lang="el-GR" sz="2800" dirty="0">
                <a:solidFill>
                  <a:srgbClr val="002060"/>
                </a:solidFill>
              </a:rPr>
            </a:br>
            <a:r>
              <a:rPr lang="el-GR" sz="2800" dirty="0">
                <a:solidFill>
                  <a:srgbClr val="002060"/>
                </a:solidFill>
              </a:rPr>
              <a:t> «ομοιότητα των φύλων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lnSpcReduction="10000"/>
          </a:bodyPr>
          <a:lstStyle/>
          <a:p>
            <a:r>
              <a:rPr lang="el-GR" sz="2200" dirty="0" smtClean="0">
                <a:solidFill>
                  <a:srgbClr val="002060"/>
                </a:solidFill>
              </a:rPr>
              <a:t>Η μετα-ανάλυση δίνει έμφαση στο ότι οι έμφυλες διαφορές είναι συγκεκριμένες και όχι γενικές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Hyde &amp; McKinley (1997</a:t>
            </a:r>
            <a:r>
              <a:rPr lang="el-GR" sz="2200" dirty="0" smtClean="0">
                <a:solidFill>
                  <a:srgbClr val="002060"/>
                </a:solidFill>
              </a:rPr>
              <a:t>):  όχι διαφορές στη γενική λεκτική ικανότητα, όμως: τα αγόρια  έχουν κάποια δυσκολία 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Τα αγόρια έχουν μέτρια τάση για υψηλότερα επίπεδα διαφορά επιθετικότητας – αλλά παρόμοιες οι αντιδράσεις γυναικών – ανδρών εάν προκληθούν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>
                <a:solidFill>
                  <a:srgbClr val="002060"/>
                </a:solidFill>
              </a:rPr>
              <a:t>Οι Έμφυλες διαφορές στον ανδρισμό/θηλυκότητα του τεστ της  </a:t>
            </a:r>
            <a:r>
              <a:rPr lang="en-US" sz="2200" dirty="0" smtClean="0">
                <a:solidFill>
                  <a:srgbClr val="002060"/>
                </a:solidFill>
              </a:rPr>
              <a:t>Sandra: </a:t>
            </a:r>
            <a:r>
              <a:rPr lang="en-US" sz="2200" u="sng" dirty="0" smtClean="0">
                <a:solidFill>
                  <a:srgbClr val="002060"/>
                </a:solidFill>
              </a:rPr>
              <a:t>Bem Sex Inventory </a:t>
            </a:r>
            <a:r>
              <a:rPr lang="el-GR" sz="2200" dirty="0" smtClean="0">
                <a:solidFill>
                  <a:srgbClr val="002060"/>
                </a:solidFill>
              </a:rPr>
              <a:t>αλλάζουν από το 1970 στο 1990</a:t>
            </a:r>
            <a:endParaRPr lang="en-US" sz="2200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sz="2200" dirty="0" smtClean="0">
                <a:solidFill>
                  <a:srgbClr val="002060"/>
                </a:solidFill>
              </a:rPr>
              <a:t>Όχι …δεν εκθηλύζονται οι άνδρες  </a:t>
            </a: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 </a:t>
            </a:r>
            <a:r>
              <a:rPr lang="el-GR" sz="2200" dirty="0" smtClean="0">
                <a:solidFill>
                  <a:srgbClr val="002060"/>
                </a:solidFill>
              </a:rPr>
              <a:t>οι γυναίκες αύξησαν τις βαθμολογίες στις κλίμακες ανδρισμού 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>
                <a:solidFill>
                  <a:srgbClr val="002060"/>
                </a:solidFill>
              </a:rPr>
              <a:t>Δεν ήρθε τελικά επανάσταση με την μετα-ανάλυση. Επιβεβαιώθηκαν οι αρχικές έρευνες πως υπάρχουν μικρές ή και καθόλου διαφορές (</a:t>
            </a:r>
            <a:r>
              <a:rPr lang="en-US" sz="2200" dirty="0" smtClean="0">
                <a:solidFill>
                  <a:srgbClr val="002060"/>
                </a:solidFill>
              </a:rPr>
              <a:t>Maccoby &amp; Jacklin</a:t>
            </a:r>
            <a:r>
              <a:rPr lang="el-GR" sz="2200" dirty="0" smtClean="0">
                <a:solidFill>
                  <a:srgbClr val="002060"/>
                </a:solidFill>
              </a:rPr>
              <a:t>, </a:t>
            </a:r>
            <a:r>
              <a:rPr lang="en-US" sz="2200" dirty="0" smtClean="0">
                <a:solidFill>
                  <a:srgbClr val="002060"/>
                </a:solidFill>
              </a:rPr>
              <a:t>1975) </a:t>
            </a:r>
            <a:endParaRPr lang="el-GR" sz="2200" dirty="0" smtClean="0">
              <a:solidFill>
                <a:srgbClr val="002060"/>
              </a:solidFill>
            </a:endParaRPr>
          </a:p>
          <a:p>
            <a:endParaRPr lang="el-GR" sz="2200" dirty="0" smtClean="0">
              <a:solidFill>
                <a:srgbClr val="002060"/>
              </a:solidFill>
            </a:endParaRPr>
          </a:p>
          <a:p>
            <a:endParaRPr lang="el-GR" sz="2200" dirty="0" smtClean="0">
              <a:solidFill>
                <a:srgbClr val="002060"/>
              </a:solidFill>
            </a:endParaRPr>
          </a:p>
          <a:p>
            <a:endParaRPr lang="el-GR" sz="2200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solidFill>
                  <a:srgbClr val="002060"/>
                </a:solidFill>
              </a:rPr>
              <a:t>Στοιχεία διαφοράς: η έρευνα για την</a:t>
            </a:r>
            <a:br>
              <a:rPr lang="el-GR" sz="2800" dirty="0">
                <a:solidFill>
                  <a:srgbClr val="002060"/>
                </a:solidFill>
              </a:rPr>
            </a:br>
            <a:r>
              <a:rPr lang="el-GR" sz="2800" dirty="0">
                <a:solidFill>
                  <a:srgbClr val="002060"/>
                </a:solidFill>
              </a:rPr>
              <a:t> «ομοιότητα των φύλων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200" dirty="0" smtClean="0">
                <a:solidFill>
                  <a:srgbClr val="002060"/>
                </a:solidFill>
              </a:rPr>
              <a:t>Η μετα-ανάλυση προσθέτει σαφέστατη αναγνώριση συγκεκριμένων περιστασιακών  διαφορών σε επιστήμες, σε κοινωνική πρόκληση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 Οι τρόποι μέτρησης των χαρακτηριστικών επηρεάζουν την έκταση των έμφυλων διαφορών  που καταγράφουν οι έρευνες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Με τη βοήθεια της μετα-ανάλυσης η Ψυχολογία και η Κοινωνιολογία με τη βλέπουν τις έμφυλες διαφορές όχι ως πάγιες και πανάρχαιες, αλλά ως προϊόντα ενεργών αντιδράσεων σε ένα περίπλοκο και εξελισσόμενο κοινωνικό περιβάλλον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Πόσο γενικεύσιμα είναι τα συμπεράσματα των ερευνών σε  λευκούς φοιτητές/</a:t>
            </a:r>
            <a:r>
              <a:rPr lang="el-GR" sz="2200" dirty="0" err="1" smtClean="0">
                <a:solidFill>
                  <a:srgbClr val="002060"/>
                </a:solidFill>
              </a:rPr>
              <a:t>ριες </a:t>
            </a:r>
            <a:r>
              <a:rPr lang="el-GR" sz="2200" dirty="0" smtClean="0">
                <a:solidFill>
                  <a:srgbClr val="002060"/>
                </a:solidFill>
              </a:rPr>
              <a:t>και μάλιστα του πρώτου έτους; Πόσο αντιπροσωπευτικά είναι τα δείγματα του δυτικού κόσμου;  Ισχύουν τα ευρήματα και  σε άλλους λαούς;  Η έρευνα τώρα ανοίγεται και σε άλλα μέρη του κόσμου</a:t>
            </a:r>
          </a:p>
          <a:p>
            <a:endParaRPr lang="el-GR" sz="2200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000" dirty="0" smtClean="0">
                <a:solidFill>
                  <a:srgbClr val="002060"/>
                </a:solidFill>
              </a:rPr>
              <a:t>3</a:t>
            </a:r>
            <a:r>
              <a:rPr lang="el-GR" sz="2000" baseline="30000" dirty="0" smtClean="0">
                <a:solidFill>
                  <a:srgbClr val="002060"/>
                </a:solidFill>
              </a:rPr>
              <a:t>ο</a:t>
            </a:r>
            <a:r>
              <a:rPr lang="el-GR" sz="2000" dirty="0" smtClean="0">
                <a:solidFill>
                  <a:srgbClr val="002060"/>
                </a:solidFill>
              </a:rPr>
              <a:t> Κεφάλαιο:  </a:t>
            </a:r>
            <a:r>
              <a:rPr lang="el-GR" sz="2800" dirty="0" smtClean="0">
                <a:solidFill>
                  <a:srgbClr val="002060"/>
                </a:solidFill>
              </a:rPr>
              <a:t>Κοινωνική σωματοποίηση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200" dirty="0" smtClean="0">
                <a:solidFill>
                  <a:srgbClr val="002060"/>
                </a:solidFill>
              </a:rPr>
              <a:t>Η έρευνα της έμφυλης ομοιότητας ανασκεύασε τη διχοτομία της προσωπικότητας – οι κοινωνικές έμφυλες διαφορές δεν προέρχονται  από σωματικές διαφορές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Πως θα κατανοήσουμε τη σχέση μεταξύ σώματος και κοινωνίας στο ζήτημα του φύλου;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>
                <a:solidFill>
                  <a:srgbClr val="002060"/>
                </a:solidFill>
              </a:rPr>
              <a:t>Τα σώματα είναι φορείς κοινωνικής δράσης και τα σώματα κατασκευάζονται κοινωνικά: Το μοντέλο των δύο κόσμων, τ μοντέλα του σώματος ως μηχανή και ως καμβάς: Ούτε η βιολογική ούτε η κοινωνική ανάλυση μπορούν να αναδειχθούν η μία στην άλλη.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>
                <a:solidFill>
                  <a:srgbClr val="002060"/>
                </a:solidFill>
              </a:rPr>
              <a:t>Το πλαίσιο της διαφοράς απεδείχθη παράδοξο </a:t>
            </a:r>
            <a:endParaRPr lang="el-GR" sz="2200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solidFill>
                  <a:srgbClr val="002060"/>
                </a:solidFill>
              </a:rPr>
              <a:t>3</a:t>
            </a:r>
            <a:r>
              <a:rPr lang="el-GR" sz="2400" baseline="30000" dirty="0" smtClean="0">
                <a:solidFill>
                  <a:srgbClr val="002060"/>
                </a:solidFill>
              </a:rPr>
              <a:t>ο</a:t>
            </a:r>
            <a:r>
              <a:rPr lang="el-GR" sz="2400" dirty="0" smtClean="0">
                <a:solidFill>
                  <a:srgbClr val="002060"/>
                </a:solidFill>
              </a:rPr>
              <a:t> Κεφάλαιο:  </a:t>
            </a:r>
            <a:r>
              <a:rPr lang="el-GR" sz="2800" dirty="0" smtClean="0">
                <a:solidFill>
                  <a:srgbClr val="002060"/>
                </a:solidFill>
              </a:rPr>
              <a:t>Κοινωνική σωματοποίηση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lnSpcReduction="10000"/>
          </a:bodyPr>
          <a:lstStyle/>
          <a:p>
            <a:r>
              <a:rPr lang="el-GR" sz="2200" dirty="0" smtClean="0">
                <a:solidFill>
                  <a:srgbClr val="002060"/>
                </a:solidFill>
              </a:rPr>
              <a:t>Οι θεωρίες της έμφυλης διαφοράς ανταποκρίνονται σε ένα μοντέλο έμφυλης διαφοράς. Υπάρχουν και άλλες διαφορές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8 δις ανθρώπινα σώματα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Νέα, γερασμένα, υγιή, ευτραφή, υποσιτισμένα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Επιδερμίδες: λερωμένες από δουλειές ή απαλές από κρέμες 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Σώματα υφίστανται ασθένειες, ατυχήματα, πεθαίνουν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Τεράστια η πολλαπλότητα των σωμάτων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Τα σώματα αλληλοσυνδέονται μέσα από κοινωνικές πρακτικές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Αποτελούν αντικείμενα κοινωνικής πρακτικής και φορείς δράσης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Κύκλωμα συνδέει τις σωματικές διαδικασίες με τις κοινωνικές δομές στο χώρο και το χρόνο. Τα σώματα συμμετέχουν στην ιστορία όπου ενσωματώνεται η κοινωνία: </a:t>
            </a:r>
            <a:r>
              <a:rPr lang="el-GR" sz="2200" b="1" dirty="0" smtClean="0">
                <a:solidFill>
                  <a:srgbClr val="002060"/>
                </a:solidFill>
              </a:rPr>
              <a:t>Σωματική Κοινωνικοποίηση </a:t>
            </a:r>
            <a:endParaRPr lang="el-GR" sz="2200" b="1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 Βασίλης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DBE7-0F1B-4627-B37D-9F1F70DD2398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1882</Words>
  <Application>Microsoft Office PowerPoint</Application>
  <PresentationFormat>Προβολή στην οθόνη (4:3)</PresentationFormat>
  <Paragraphs>155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Θέμα του Office</vt:lpstr>
      <vt:lpstr>3ο Κεφάλαιο: Στοιχεία διαφοράς: η έρευνα για την «ομοιότητα των φύλων» </vt:lpstr>
      <vt:lpstr>Στοιχεία διαφοράς: η έρευνα για την  «ομοιότητα των φύλων»</vt:lpstr>
      <vt:lpstr>Στοιχεία διαφοράς: η έρευνα για την  «ομοιότητα των φύλων</vt:lpstr>
      <vt:lpstr>Στοιχεία διαφοράς: η έρευνα για την  «ομοιότητα των φύλων</vt:lpstr>
      <vt:lpstr>Στοιχεία διαφοράς: η έρευνα για την  «ομοιότητα των φύλων</vt:lpstr>
      <vt:lpstr>Στοιχεία διαφοράς: η έρευνα για την  «ομοιότητα των φύλων</vt:lpstr>
      <vt:lpstr>Στοιχεία διαφοράς: η έρευνα για την  «ομοιότητα των φύλων</vt:lpstr>
      <vt:lpstr>3ο Κεφάλαιο:  Κοινωνική σωματοποίηση</vt:lpstr>
      <vt:lpstr>3ο Κεφάλαιο:  Κοινωνική σωματοποίηση</vt:lpstr>
      <vt:lpstr>3ο Κεφάλαιο:  Κοινωνική σωματοποίηση</vt:lpstr>
      <vt:lpstr>3ο Κεφάλαιο:  Κοινωνική σωματοποίηση</vt:lpstr>
      <vt:lpstr>3ο Κεφάλαιο:  Κοινωνική σωματοποίηση</vt:lpstr>
      <vt:lpstr>3ο Κεφάλαιο:  Διαδικασίες και ικανότητες που δεν διαφοροποιούνται έμφυλα</vt:lpstr>
      <vt:lpstr>3ο Κεφάλαιο:  Διαδικασίες και ικανότητες που δεν διαφοροποιούνται έμφυλα</vt:lpstr>
      <vt:lpstr>3ο Κεφάλαιο:  Το φύλο ως ιστορική και κοινωνική διαδικασία</vt:lpstr>
      <vt:lpstr>3ο Κεφάλαιο:  Σε πιεστικές καταστάσεις οι κοινωνικές ομάδες παράγουν απαντήσεις</vt:lpstr>
      <vt:lpstr>3ο Κεφάλαιο: Δεν επιλέγει η κοινωνία  την έμφυλη τάξη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3ο Κεφάλαιο: Στοιχεία διαφοράς: η έρευνα για την «ομοιότητα των φύλων»</dc:title>
  <dc:creator>Βασιλης</dc:creator>
  <cp:lastModifiedBy>Βασιλης</cp:lastModifiedBy>
  <cp:revision>35</cp:revision>
  <dcterms:created xsi:type="dcterms:W3CDTF">2024-12-16T16:17:42Z</dcterms:created>
  <dcterms:modified xsi:type="dcterms:W3CDTF">2024-12-20T11:31:45Z</dcterms:modified>
</cp:coreProperties>
</file>